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6" r:id="rId3"/>
    <p:sldId id="384" r:id="rId4"/>
    <p:sldId id="412" r:id="rId5"/>
    <p:sldId id="417" r:id="rId6"/>
    <p:sldId id="416" r:id="rId7"/>
    <p:sldId id="401" r:id="rId8"/>
    <p:sldId id="420" r:id="rId9"/>
    <p:sldId id="425" r:id="rId10"/>
    <p:sldId id="428" r:id="rId11"/>
    <p:sldId id="426" r:id="rId12"/>
    <p:sldId id="430" r:id="rId13"/>
    <p:sldId id="431" r:id="rId14"/>
    <p:sldId id="432" r:id="rId15"/>
    <p:sldId id="429" r:id="rId16"/>
    <p:sldId id="382" r:id="rId17"/>
    <p:sldId id="291" r:id="rId18"/>
    <p:sldId id="433" r:id="rId19"/>
    <p:sldId id="441" r:id="rId20"/>
    <p:sldId id="445" r:id="rId21"/>
    <p:sldId id="446" r:id="rId22"/>
    <p:sldId id="443" r:id="rId23"/>
    <p:sldId id="448" r:id="rId24"/>
    <p:sldId id="447" r:id="rId25"/>
    <p:sldId id="453" r:id="rId26"/>
    <p:sldId id="451" r:id="rId27"/>
    <p:sldId id="436" r:id="rId28"/>
    <p:sldId id="440" r:id="rId29"/>
    <p:sldId id="438" r:id="rId30"/>
    <p:sldId id="450" r:id="rId31"/>
    <p:sldId id="408" r:id="rId32"/>
    <p:sldId id="409" r:id="rId33"/>
    <p:sldId id="286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384"/>
            <p14:sldId id="412"/>
            <p14:sldId id="417"/>
            <p14:sldId id="416"/>
            <p14:sldId id="401"/>
            <p14:sldId id="420"/>
            <p14:sldId id="425"/>
            <p14:sldId id="428"/>
            <p14:sldId id="426"/>
            <p14:sldId id="430"/>
            <p14:sldId id="431"/>
            <p14:sldId id="432"/>
            <p14:sldId id="429"/>
            <p14:sldId id="382"/>
            <p14:sldId id="291"/>
            <p14:sldId id="433"/>
            <p14:sldId id="441"/>
            <p14:sldId id="445"/>
            <p14:sldId id="446"/>
            <p14:sldId id="443"/>
            <p14:sldId id="448"/>
            <p14:sldId id="447"/>
            <p14:sldId id="453"/>
            <p14:sldId id="451"/>
            <p14:sldId id="436"/>
            <p14:sldId id="440"/>
            <p14:sldId id="438"/>
            <p14:sldId id="450"/>
            <p14:sldId id="408"/>
            <p14:sldId id="409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78"/>
    <a:srgbClr val="821C2E"/>
    <a:srgbClr val="AE1E1E"/>
    <a:srgbClr val="E63935"/>
    <a:srgbClr val="6F2FA0"/>
    <a:srgbClr val="44546A"/>
    <a:srgbClr val="EF5750"/>
    <a:srgbClr val="F68764"/>
    <a:srgbClr val="FFFF99"/>
    <a:srgbClr val="FBC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0967" autoAdjust="0"/>
  </p:normalViewPr>
  <p:slideViewPr>
    <p:cSldViewPr snapToGrid="0" snapToObjects="1">
      <p:cViewPr varScale="1">
        <p:scale>
          <a:sx n="65" d="100"/>
          <a:sy n="65" d="100"/>
        </p:scale>
        <p:origin x="-108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dlq.club/article/44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http://www.mydlq.club/article/44/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Ribbon Feign ,</a:t>
            </a:r>
            <a:r>
              <a:rPr lang="zh-CN" altLang="en-US" dirty="0" smtClean="0"/>
              <a:t>都是加載 </a:t>
            </a:r>
            <a:r>
              <a:rPr lang="en-US" altLang="zh-CN" dirty="0" smtClean="0"/>
              <a:t>eureka client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Gate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驗證安全，審查監控，動態路由，壓力測試，負載分配，靜態響應處理，多區域彈性</a:t>
            </a:r>
            <a:endParaRPr lang="en-US" altLang="zh-CN" dirty="0" smtClean="0"/>
          </a:p>
          <a:p>
            <a:r>
              <a:rPr lang="en-US" altLang="zh-TW" dirty="0" smtClean="0"/>
              <a:t>Gateway </a:t>
            </a:r>
            <a:r>
              <a:rPr lang="en-US" altLang="zh-TW" dirty="0" err="1" smtClean="0"/>
              <a:t>Fliter,Spring</a:t>
            </a:r>
            <a:r>
              <a:rPr lang="en-US" altLang="zh-TW" baseline="0" dirty="0" smtClean="0"/>
              <a:t> Cloud Gateway</a:t>
            </a:r>
            <a:r>
              <a:rPr lang="zh-CN" altLang="en-US" baseline="0" dirty="0" smtClean="0"/>
              <a:t>，其中的底層差距</a:t>
            </a:r>
            <a:endParaRPr lang="en-US" altLang="zh-TW" dirty="0" smtClean="0"/>
          </a:p>
          <a:p>
            <a:r>
              <a:rPr lang="en-US" altLang="zh-TW" dirty="0" smtClean="0"/>
              <a:t>Eureka </a:t>
            </a:r>
            <a:r>
              <a:rPr lang="zh-CN" altLang="en-US" dirty="0" smtClean="0"/>
              <a:t>設置，安全模式</a:t>
            </a:r>
            <a:endParaRPr lang="en-US" altLang="zh-CN" dirty="0" smtClean="0"/>
          </a:p>
          <a:p>
            <a:r>
              <a:rPr lang="zh-CN" altLang="en-US" dirty="0" smtClean="0"/>
              <a:t>新的注冊方式 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zookeeper , </a:t>
            </a:r>
            <a:r>
              <a:rPr lang="en-US" altLang="zh-CN" dirty="0" err="1" smtClean="0"/>
              <a:t>etcd</a:t>
            </a:r>
            <a:endParaRPr lang="en-US" altLang="zh-TW" dirty="0" smtClean="0"/>
          </a:p>
          <a:p>
            <a:r>
              <a:rPr lang="en-US" altLang="zh-TW" dirty="0" smtClean="0"/>
              <a:t>Security,O2Auth</a:t>
            </a:r>
          </a:p>
          <a:p>
            <a:r>
              <a:rPr lang="en-US" altLang="zh-TW" dirty="0" err="1" smtClean="0"/>
              <a:t>Config,github</a:t>
            </a:r>
            <a:r>
              <a:rPr lang="en-US" altLang="zh-TW" dirty="0" smtClean="0"/>
              <a:t> push</a:t>
            </a:r>
          </a:p>
          <a:p>
            <a:r>
              <a:rPr lang="en-US" altLang="zh-CN" dirty="0" smtClean="0"/>
              <a:t>JPA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417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Eureka</a:t>
            </a:r>
            <a:r>
              <a:rPr lang="en-US" altLang="zh-TW" baseline="0" dirty="0" smtClean="0"/>
              <a:t> Ha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334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1.Eureka HA</a:t>
            </a:r>
            <a:r>
              <a:rPr lang="en-US" altLang="zh-TW" baseline="0" dirty="0" smtClean="0"/>
              <a:t> Zone</a:t>
            </a:r>
          </a:p>
          <a:p>
            <a:r>
              <a:rPr lang="en-US" altLang="zh-TW" baseline="0" dirty="0" smtClean="0"/>
              <a:t>2.Zuul Load </a:t>
            </a:r>
            <a:r>
              <a:rPr lang="en-US" altLang="zh-TW" baseline="0" dirty="0" err="1" smtClean="0"/>
              <a:t>b</a:t>
            </a:r>
            <a:r>
              <a:rPr lang="en-US" altLang="zh-CN" baseline="0" dirty="0" err="1" smtClean="0"/>
              <a:t>anlance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Riboon</a:t>
            </a:r>
            <a:r>
              <a:rPr lang="en-US" altLang="zh-CN" baseline="0" dirty="0" smtClean="0"/>
              <a:t>)</a:t>
            </a:r>
          </a:p>
          <a:p>
            <a:r>
              <a:rPr lang="en-US" altLang="zh-TW" baseline="0" dirty="0" smtClean="0"/>
              <a:t>3.Eureka Meta </a:t>
            </a:r>
            <a:r>
              <a:rPr lang="en-US" altLang="zh-CN" baseline="0" dirty="0" smtClean="0"/>
              <a:t>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99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普通的引入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和宣告，這些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基本都能自動幫你鎖定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65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必須得到 網址，網址保護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，鏈接，然後得到結果集合</a:t>
            </a:r>
            <a:endParaRPr lang="en-US" altLang="zh-CN" dirty="0" smtClean="0"/>
          </a:p>
          <a:p>
            <a:r>
              <a:rPr lang="zh-CN" altLang="en-US" dirty="0" smtClean="0"/>
              <a:t>這時會有個問題，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其實無法知道另外個 </a:t>
            </a:r>
            <a:r>
              <a:rPr lang="en-US" altLang="zh-CN" dirty="0" smtClean="0"/>
              <a:t>Service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，所以也無法自動引入</a:t>
            </a:r>
            <a:endParaRPr lang="en-US" altLang="zh-CN" dirty="0" smtClean="0"/>
          </a:p>
          <a:p>
            <a:r>
              <a:rPr lang="zh-CN" altLang="en-US" dirty="0" smtClean="0"/>
              <a:t>以往的做法是查表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77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eeSmall/p/8850215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nginx.com/blog/service-discovery-in-a-microservices-architecture/" TargetMode="External"/><Relationship Id="rId5" Type="http://schemas.openxmlformats.org/officeDocument/2006/relationships/hyperlink" Target="https://waylau.com/eureke-server-register-and-server-discovery/" TargetMode="External"/><Relationship Id="rId4" Type="http://schemas.openxmlformats.org/officeDocument/2006/relationships/hyperlink" Target="https://github.com/agilego99/spring-cloud-aaro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umns.chicken-house.net/2017/12/31/microservice9-servicediscovery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ylzheng.com/2017/11/28/zuul-timeout-config-with-dns-router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Eureka And </a:t>
            </a:r>
            <a:r>
              <a:rPr lang="en-US" altLang="zh-TW" dirty="0" smtClean="0"/>
              <a:t>Zuul</a:t>
            </a:r>
            <a:r>
              <a:rPr lang="en-US" altLang="zh-CN" dirty="0" smtClean="0"/>
              <a:t>-2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外部互相呼叫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4" y="1824523"/>
            <a:ext cx="7160036" cy="450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92477" y="2344994"/>
            <a:ext cx="3937820" cy="2507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6430297" y="2470354"/>
            <a:ext cx="2027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92477" y="2861187"/>
            <a:ext cx="4572000" cy="5309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38916" y="3908323"/>
            <a:ext cx="1725561" cy="2507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064477" y="3126658"/>
            <a:ext cx="1923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2"/>
          </p:cNvCxnSpPr>
          <p:nvPr/>
        </p:nvCxnSpPr>
        <p:spPr>
          <a:xfrm>
            <a:off x="6201697" y="4159045"/>
            <a:ext cx="634180" cy="427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30673" y="2126365"/>
            <a:ext cx="15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1. </a:t>
            </a:r>
            <a:r>
              <a:rPr lang="zh-CN" altLang="en-US" dirty="0" smtClean="0">
                <a:solidFill>
                  <a:schemeClr val="accent1"/>
                </a:solidFill>
              </a:rPr>
              <a:t>得到</a:t>
            </a:r>
            <a:r>
              <a:rPr lang="en-US" altLang="zh-CN" dirty="0" smtClean="0">
                <a:solidFill>
                  <a:schemeClr val="accent1"/>
                </a:solidFill>
              </a:rPr>
              <a:t>Service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的網址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10540" y="29490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2. </a:t>
            </a:r>
            <a:r>
              <a:rPr lang="zh-CN" altLang="en-US" dirty="0" smtClean="0">
                <a:solidFill>
                  <a:schemeClr val="accent1"/>
                </a:solidFill>
              </a:rPr>
              <a:t>鏈接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35877" y="4402082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3.</a:t>
            </a:r>
            <a:r>
              <a:rPr lang="zh-CN" altLang="en-US" dirty="0" smtClean="0">
                <a:solidFill>
                  <a:schemeClr val="accent1"/>
                </a:solidFill>
              </a:rPr>
              <a:t>得到返回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結果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182465" y="3960797"/>
            <a:ext cx="181405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015655" y="377613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ip</a:t>
            </a:r>
            <a:r>
              <a:rPr lang="en-US" altLang="zh-TW" dirty="0" smtClean="0"/>
              <a:t>?:port?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194814" y="4263272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178.168.0.2:8080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 Service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localhost:8080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7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194814" y="4263272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178.168.0.2:8080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3046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TitleService</a:t>
            </a:r>
            <a:r>
              <a:rPr lang="en-US" altLang="zh-TW" dirty="0" smtClean="0"/>
              <a:t>=locolhost:7000</a:t>
            </a:r>
          </a:p>
          <a:p>
            <a:r>
              <a:rPr lang="en-US" altLang="zh-TW" dirty="0" err="1" smtClean="0"/>
              <a:t>LineService</a:t>
            </a:r>
            <a:r>
              <a:rPr lang="en-US" altLang="zh-TW" dirty="0" smtClean="0"/>
              <a:t>=locolhost:7001</a:t>
            </a:r>
            <a:endParaRPr lang="zh-TW" altLang="en-US" dirty="0"/>
          </a:p>
          <a:p>
            <a:r>
              <a:rPr lang="en-US" altLang="zh-TW" dirty="0" err="1" smtClean="0"/>
              <a:t>UserService</a:t>
            </a:r>
            <a:r>
              <a:rPr lang="en-US" altLang="zh-TW" dirty="0" smtClean="0"/>
              <a:t>=178.168.0.2:8080</a:t>
            </a:r>
          </a:p>
          <a:p>
            <a:r>
              <a:rPr lang="en-US" altLang="zh-TW" dirty="0" err="1" smtClean="0"/>
              <a:t>IndexService</a:t>
            </a:r>
            <a:r>
              <a:rPr lang="en-US" altLang="zh-TW" dirty="0" smtClean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cxnSp>
        <p:nvCxnSpPr>
          <p:cNvPr id="32" name="弧形接點 31"/>
          <p:cNvCxnSpPr>
            <a:stCxn id="18" idx="0"/>
            <a:endCxn id="25" idx="3"/>
          </p:cNvCxnSpPr>
          <p:nvPr/>
        </p:nvCxnSpPr>
        <p:spPr>
          <a:xfrm rot="16200000" flipV="1">
            <a:off x="9086913" y="1256249"/>
            <a:ext cx="1387521" cy="270289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7" idx="3"/>
            <a:endCxn id="25" idx="3"/>
          </p:cNvCxnSpPr>
          <p:nvPr/>
        </p:nvCxnSpPr>
        <p:spPr>
          <a:xfrm flipH="1" flipV="1">
            <a:off x="8429226" y="1913935"/>
            <a:ext cx="1511187" cy="2910732"/>
          </a:xfrm>
          <a:prstGeom prst="curvedConnector3">
            <a:avLst>
              <a:gd name="adj1" fmla="val -15127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>
            <a:stCxn id="10" idx="0"/>
          </p:cNvCxnSpPr>
          <p:nvPr/>
        </p:nvCxnSpPr>
        <p:spPr>
          <a:xfrm rot="16200000" flipV="1">
            <a:off x="8579366" y="1865369"/>
            <a:ext cx="531960" cy="730045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27" idx="3"/>
          </p:cNvCxnSpPr>
          <p:nvPr/>
        </p:nvCxnSpPr>
        <p:spPr>
          <a:xfrm flipV="1">
            <a:off x="7182465" y="1964412"/>
            <a:ext cx="1297858" cy="199042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194814" y="4263272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178.168.0.2:8080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3046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TitleService</a:t>
            </a:r>
            <a:r>
              <a:rPr lang="en-US" altLang="zh-TW" dirty="0" smtClean="0"/>
              <a:t>=locolhost:7000</a:t>
            </a:r>
          </a:p>
          <a:p>
            <a:r>
              <a:rPr lang="en-US" altLang="zh-TW" dirty="0" err="1" smtClean="0"/>
              <a:t>LineService</a:t>
            </a:r>
            <a:r>
              <a:rPr lang="en-US" altLang="zh-TW" dirty="0" smtClean="0"/>
              <a:t>=locolhost:7001</a:t>
            </a:r>
            <a:endParaRPr lang="zh-TW" altLang="en-US" dirty="0"/>
          </a:p>
          <a:p>
            <a:r>
              <a:rPr lang="en-US" altLang="zh-TW" dirty="0" err="1" smtClean="0"/>
              <a:t>UserService</a:t>
            </a:r>
            <a:r>
              <a:rPr lang="en-US" altLang="zh-TW" dirty="0" smtClean="0"/>
              <a:t>=178.168.0.2:8080</a:t>
            </a:r>
          </a:p>
          <a:p>
            <a:r>
              <a:rPr lang="en-US" altLang="zh-TW" dirty="0" err="1" smtClean="0"/>
              <a:t>IndexService</a:t>
            </a:r>
            <a:r>
              <a:rPr lang="en-US" altLang="zh-TW" dirty="0" smtClean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cxnSp>
        <p:nvCxnSpPr>
          <p:cNvPr id="5" name="直線單箭頭接點 4"/>
          <p:cNvCxnSpPr>
            <a:stCxn id="27" idx="0"/>
          </p:cNvCxnSpPr>
          <p:nvPr/>
        </p:nvCxnSpPr>
        <p:spPr>
          <a:xfrm flipH="1" flipV="1">
            <a:off x="6104908" y="2543129"/>
            <a:ext cx="23047" cy="57072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圖說文字 19"/>
          <p:cNvSpPr/>
          <p:nvPr/>
        </p:nvSpPr>
        <p:spPr>
          <a:xfrm>
            <a:off x="486697" y="2717823"/>
            <a:ext cx="3038168" cy="1198729"/>
          </a:xfrm>
          <a:prstGeom prst="wedgeRectCallout">
            <a:avLst>
              <a:gd name="adj1" fmla="val 133352"/>
              <a:gd name="adj2" fmla="val -35843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Query</a:t>
            </a:r>
            <a:r>
              <a:rPr lang="zh-CN" altLang="en-US" dirty="0" smtClean="0"/>
              <a:t>結果</a:t>
            </a:r>
            <a:endParaRPr lang="en-US" altLang="zh-TW" dirty="0" smtClean="0"/>
          </a:p>
          <a:p>
            <a:r>
              <a:rPr lang="en-US" altLang="zh-TW" dirty="0" err="1" smtClean="0"/>
              <a:t>TitleService</a:t>
            </a:r>
            <a:r>
              <a:rPr lang="en-US" altLang="zh-TW" dirty="0" smtClean="0"/>
              <a:t>=locolhost:7000</a:t>
            </a:r>
            <a:endParaRPr lang="en-US" altLang="zh-TW" dirty="0"/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=178.168.0.2:8080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194814" y="4263272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178.168.0.2:8080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3046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TitleService</a:t>
            </a:r>
            <a:r>
              <a:rPr lang="en-US" altLang="zh-TW" dirty="0" smtClean="0"/>
              <a:t>=locolhost:7000</a:t>
            </a:r>
          </a:p>
          <a:p>
            <a:r>
              <a:rPr lang="en-US" altLang="zh-TW" dirty="0" err="1" smtClean="0"/>
              <a:t>LineService</a:t>
            </a:r>
            <a:r>
              <a:rPr lang="en-US" altLang="zh-TW" dirty="0" smtClean="0"/>
              <a:t>=locolhost:7001</a:t>
            </a:r>
            <a:endParaRPr lang="zh-TW" altLang="en-US" dirty="0"/>
          </a:p>
          <a:p>
            <a:r>
              <a:rPr lang="en-US" altLang="zh-TW" dirty="0" err="1" smtClean="0"/>
              <a:t>UserService</a:t>
            </a:r>
            <a:r>
              <a:rPr lang="en-US" altLang="zh-TW" dirty="0" smtClean="0"/>
              <a:t>=178.168.0.2:8080</a:t>
            </a:r>
          </a:p>
          <a:p>
            <a:r>
              <a:rPr lang="en-US" altLang="zh-TW" dirty="0" err="1" smtClean="0"/>
              <a:t>IndexService</a:t>
            </a:r>
            <a:r>
              <a:rPr lang="en-US" altLang="zh-TW" dirty="0" smtClean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32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20" name="矩形圖說文字 19"/>
          <p:cNvSpPr/>
          <p:nvPr/>
        </p:nvSpPr>
        <p:spPr>
          <a:xfrm>
            <a:off x="486697" y="2717823"/>
            <a:ext cx="3038168" cy="1198729"/>
          </a:xfrm>
          <a:prstGeom prst="wedgeRectCallout">
            <a:avLst>
              <a:gd name="adj1" fmla="val 115391"/>
              <a:gd name="adj2" fmla="val 7219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Query</a:t>
            </a:r>
            <a:r>
              <a:rPr lang="zh-CN" altLang="en-US" dirty="0" smtClean="0"/>
              <a:t>結果</a:t>
            </a:r>
            <a:endParaRPr lang="en-US" altLang="zh-TW" dirty="0" smtClean="0"/>
          </a:p>
          <a:p>
            <a:r>
              <a:rPr lang="en-US" altLang="zh-TW" dirty="0" err="1" smtClean="0"/>
              <a:t>TitleService</a:t>
            </a:r>
            <a:r>
              <a:rPr lang="en-US" altLang="zh-TW" dirty="0" smtClean="0"/>
              <a:t>=locolhost:7000</a:t>
            </a:r>
            <a:endParaRPr lang="en-US" altLang="zh-TW" dirty="0"/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=178.168.0.2:8080</a:t>
            </a:r>
            <a:endParaRPr lang="en-US" altLang="zh-TW" dirty="0"/>
          </a:p>
        </p:txBody>
      </p:sp>
      <p:cxnSp>
        <p:nvCxnSpPr>
          <p:cNvPr id="11" name="直線單箭頭接點 10"/>
          <p:cNvCxnSpPr>
            <a:stCxn id="27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7" idx="3"/>
            <a:endCxn id="18" idx="1"/>
          </p:cNvCxnSpPr>
          <p:nvPr/>
        </p:nvCxnSpPr>
        <p:spPr>
          <a:xfrm flipV="1">
            <a:off x="7182465" y="3918941"/>
            <a:ext cx="3076588" cy="358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7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1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TW" dirty="0"/>
              <a:t>Eureka</a:t>
            </a:r>
            <a:r>
              <a:rPr lang="zh-CN" altLang="en-US" dirty="0"/>
              <a:t>服務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Eureka </a:t>
            </a:r>
            <a:r>
              <a:rPr lang="zh-CN" altLang="en-US" sz="2000" dirty="0"/>
              <a:t>是 </a:t>
            </a:r>
            <a:r>
              <a:rPr lang="en-US" altLang="zh-CN" sz="2000" dirty="0"/>
              <a:t>Netflix </a:t>
            </a:r>
            <a:r>
              <a:rPr lang="zh-CN" altLang="en-US" sz="2000" dirty="0"/>
              <a:t>提供的 </a:t>
            </a:r>
            <a:r>
              <a:rPr lang="en-US" altLang="zh-CN" sz="2000" dirty="0"/>
              <a:t>Service </a:t>
            </a:r>
            <a:r>
              <a:rPr lang="zh-CN" altLang="en-US" sz="2000" dirty="0"/>
              <a:t>注冊中心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70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Gateway pattern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Gateway </a:t>
            </a:r>
            <a:r>
              <a:rPr lang="zh-CN" altLang="en-US" sz="2000" dirty="0"/>
              <a:t>是轉發請求和過濾請求</a:t>
            </a:r>
            <a:r>
              <a:rPr lang="zh-CN" altLang="en-US" sz="2000" dirty="0" smtClean="0"/>
              <a:t>的統一服務</a:t>
            </a:r>
            <a:r>
              <a:rPr lang="zh-CN" altLang="en-US" sz="2000" dirty="0"/>
              <a:t>入口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16" name="圓角矩形 15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4" name="圓角矩形 23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32" name="圓角矩形 31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33" name="圓角矩形 32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35" name="圓角矩形 34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58" name="圓角矩形 57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59" name="圓角矩形 58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61" name="圓角矩形 60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sp>
        <p:nvSpPr>
          <p:cNvPr id="74" name="圓角矩形 73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75" name="圓角矩形 74"/>
          <p:cNvSpPr/>
          <p:nvPr/>
        </p:nvSpPr>
        <p:spPr>
          <a:xfrm>
            <a:off x="6244966" y="4515897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sp>
        <p:nvSpPr>
          <p:cNvPr id="78" name="文字方塊 77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cxnSp>
        <p:nvCxnSpPr>
          <p:cNvPr id="83" name="直線單箭頭接點 82"/>
          <p:cNvCxnSpPr>
            <a:stCxn id="72" idx="3"/>
            <a:endCxn id="166" idx="1"/>
          </p:cNvCxnSpPr>
          <p:nvPr/>
        </p:nvCxnSpPr>
        <p:spPr>
          <a:xfrm>
            <a:off x="1697913" y="2356418"/>
            <a:ext cx="4487224" cy="5895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2" idx="3"/>
          </p:cNvCxnSpPr>
          <p:nvPr/>
        </p:nvCxnSpPr>
        <p:spPr>
          <a:xfrm>
            <a:off x="1697913" y="2356418"/>
            <a:ext cx="4487224" cy="157311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  <a:endCxn id="169" idx="1"/>
          </p:cNvCxnSpPr>
          <p:nvPr/>
        </p:nvCxnSpPr>
        <p:spPr>
          <a:xfrm flipV="1">
            <a:off x="1948068" y="3955541"/>
            <a:ext cx="4237069" cy="75083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77" idx="3"/>
            <a:endCxn id="170" idx="1"/>
          </p:cNvCxnSpPr>
          <p:nvPr/>
        </p:nvCxnSpPr>
        <p:spPr>
          <a:xfrm>
            <a:off x="1948068" y="4706380"/>
            <a:ext cx="4237069" cy="26038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圖片 1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37" name="文字方塊 136"/>
          <p:cNvSpPr txBox="1"/>
          <p:nvPr/>
        </p:nvSpPr>
        <p:spPr>
          <a:xfrm>
            <a:off x="2905879" y="2201724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http:localhost:13002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905879" y="2778487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905879" y="3851662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2905879" y="4323543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http:localhost:14001</a:t>
            </a:r>
            <a:endParaRPr lang="zh-TW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45" name="矩形 144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46" name="矩形 145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47" name="矩形 146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48" name="矩形 147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49" name="矩形 148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50" name="矩形 149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51" name="矩形 150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64" name="矩形 163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65" name="矩形 164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66" name="矩形 16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6185137" y="3464679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6185137" y="4475899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6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sp>
        <p:nvSpPr>
          <p:cNvPr id="73" name="圓角矩形 72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74" name="圓角矩形 73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75" name="圓角矩形 74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76" name="圓角矩形 75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cxnSp>
        <p:nvCxnSpPr>
          <p:cNvPr id="80" name="直線單箭頭接點 79"/>
          <p:cNvCxnSpPr>
            <a:stCxn id="72" idx="3"/>
          </p:cNvCxnSpPr>
          <p:nvPr/>
        </p:nvCxnSpPr>
        <p:spPr>
          <a:xfrm flipV="1">
            <a:off x="1697913" y="2099175"/>
            <a:ext cx="2549622" cy="25724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72" idx="3"/>
            <a:endCxn id="54" idx="1"/>
          </p:cNvCxnSpPr>
          <p:nvPr/>
        </p:nvCxnSpPr>
        <p:spPr>
          <a:xfrm>
            <a:off x="1697913" y="2356418"/>
            <a:ext cx="4487224" cy="5895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2" idx="3"/>
            <a:endCxn id="56" idx="1"/>
          </p:cNvCxnSpPr>
          <p:nvPr/>
        </p:nvCxnSpPr>
        <p:spPr>
          <a:xfrm>
            <a:off x="1697913" y="2356418"/>
            <a:ext cx="4481812" cy="1592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  <a:endCxn id="56" idx="1"/>
          </p:cNvCxnSpPr>
          <p:nvPr/>
        </p:nvCxnSpPr>
        <p:spPr>
          <a:xfrm flipV="1">
            <a:off x="1948068" y="3949395"/>
            <a:ext cx="4231657" cy="7569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77" idx="3"/>
            <a:endCxn id="57" idx="1"/>
          </p:cNvCxnSpPr>
          <p:nvPr/>
        </p:nvCxnSpPr>
        <p:spPr>
          <a:xfrm>
            <a:off x="1948068" y="4706380"/>
            <a:ext cx="4231657" cy="260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7" idx="3"/>
          </p:cNvCxnSpPr>
          <p:nvPr/>
        </p:nvCxnSpPr>
        <p:spPr>
          <a:xfrm>
            <a:off x="1948068" y="4706380"/>
            <a:ext cx="2299467" cy="62491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圖片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2" name="圖片 1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36" name="文字方塊 135"/>
          <p:cNvSpPr txBox="1"/>
          <p:nvPr/>
        </p:nvSpPr>
        <p:spPr>
          <a:xfrm>
            <a:off x="3589302" y="16591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IP?:port?</a:t>
            </a:r>
            <a:endParaRPr lang="zh-TW" altLang="en-US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2905879" y="2201724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http:localhost:13002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905879" y="2778487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905879" y="3851662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2905879" y="4323543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http:localhost:14001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3571930" y="486071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IP?:port?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7725" y="5936141"/>
            <a:ext cx="226215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/>
              <a:t>問題一：</a:t>
            </a:r>
            <a:r>
              <a:rPr lang="zh-CN" altLang="en-US" dirty="0"/>
              <a:t>地址</a:t>
            </a:r>
            <a:r>
              <a:rPr lang="zh-CN" altLang="en-US" dirty="0" smtClean="0"/>
              <a:t>找不到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1" name="矩形 8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2" name="矩形 81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5" name="矩形 8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88" name="圓角矩形 87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94" name="圓角矩形 93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6" name="矩形 95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7" name="圓角矩形 96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98" name="圓角矩形 97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9" name="圓角矩形 98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0" name="圓角矩形 99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1" name="圓角矩形 100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2" name="圓角矩形 101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3" name="矩形 102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4" name="矩形 103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5" name="矩形 104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6" name="矩形 105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7" name="矩形 106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8" name="矩形 107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9" name="矩形 108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10" name="矩形 109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搭建可靠的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Eureka HA </a:t>
            </a:r>
            <a:r>
              <a:rPr lang="zh-CN" altLang="en-US" dirty="0" smtClean="0"/>
              <a:t>設定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Eureka </a:t>
            </a:r>
            <a:r>
              <a:rPr lang="zh-CN" altLang="en-US" dirty="0" smtClean="0"/>
              <a:t>參數意義</a:t>
            </a:r>
            <a:endParaRPr lang="en-US" altLang="zh-TW" dirty="0"/>
          </a:p>
          <a:p>
            <a:r>
              <a:rPr lang="zh-CN" altLang="en-US" dirty="0" smtClean="0"/>
              <a:t>為</a:t>
            </a:r>
            <a:r>
              <a:rPr lang="en-US" altLang="zh-CN" dirty="0" smtClean="0"/>
              <a:t>Eureka Client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Metadata</a:t>
            </a:r>
            <a:endParaRPr lang="en-US" altLang="zh-CN" dirty="0"/>
          </a:p>
          <a:p>
            <a:pPr lvl="1"/>
            <a:r>
              <a:rPr lang="en-US" altLang="zh-CN" dirty="0" smtClean="0"/>
              <a:t>Eureka Client </a:t>
            </a:r>
            <a:r>
              <a:rPr lang="zh-CN" altLang="en-US" dirty="0" smtClean="0"/>
              <a:t>設定</a:t>
            </a:r>
            <a:endParaRPr lang="en-US" altLang="zh-CN" dirty="0"/>
          </a:p>
          <a:p>
            <a:pPr lvl="1"/>
            <a:r>
              <a:rPr lang="en-US" altLang="zh-CN" dirty="0"/>
              <a:t>Eureka 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查詢 </a:t>
            </a:r>
            <a:r>
              <a:rPr lang="en-US" altLang="zh-CN" dirty="0" smtClean="0"/>
              <a:t>Eureka Client </a:t>
            </a:r>
            <a:r>
              <a:rPr lang="zh-CN" altLang="en-US" dirty="0" smtClean="0"/>
              <a:t>資料</a:t>
            </a:r>
            <a:endParaRPr lang="en-US" altLang="zh-CN" dirty="0"/>
          </a:p>
          <a:p>
            <a:r>
              <a:rPr lang="en-US" altLang="zh-CN" dirty="0" err="1" smtClean="0"/>
              <a:t>Zuul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通過 </a:t>
            </a:r>
            <a:r>
              <a:rPr lang="en-US" altLang="zh-CN" dirty="0" smtClean="0"/>
              <a:t>Metadata </a:t>
            </a:r>
            <a:r>
              <a:rPr lang="zh-CN" altLang="en-US" dirty="0" smtClean="0"/>
              <a:t>實現 </a:t>
            </a:r>
            <a:r>
              <a:rPr lang="en-US" altLang="zh-CN" dirty="0" err="1" smtClean="0"/>
              <a:t>loadblance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ZuulFliter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的含義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ZuulFliter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實現 </a:t>
            </a:r>
            <a:r>
              <a:rPr lang="en-US" altLang="zh-CN" dirty="0" err="1" smtClean="0"/>
              <a:t>loadblance</a:t>
            </a:r>
            <a:endParaRPr lang="en-US" altLang="zh-CN" dirty="0"/>
          </a:p>
          <a:p>
            <a:r>
              <a:rPr lang="en-US" altLang="zh-CN" dirty="0" smtClean="0"/>
              <a:t>A</a:t>
            </a:r>
            <a:r>
              <a:rPr lang="en-US" altLang="zh-TW" dirty="0" smtClean="0"/>
              <a:t>ctuator </a:t>
            </a:r>
            <a:r>
              <a:rPr lang="zh-CN" altLang="en-US" dirty="0" smtClean="0"/>
              <a:t>實現不停機加載 </a:t>
            </a:r>
            <a:r>
              <a:rPr lang="en-US" altLang="zh-CN" dirty="0" err="1" smtClean="0"/>
              <a:t>application.yml</a:t>
            </a:r>
            <a:r>
              <a:rPr lang="en-US" altLang="zh-CN" dirty="0" smtClean="0"/>
              <a:t> </a:t>
            </a:r>
            <a:r>
              <a:rPr lang="zh-CN" altLang="en-US" dirty="0" smtClean="0"/>
              <a:t>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cxnSp>
        <p:nvCxnSpPr>
          <p:cNvPr id="80" name="直線單箭頭接點 79"/>
          <p:cNvCxnSpPr>
            <a:stCxn id="72" idx="3"/>
          </p:cNvCxnSpPr>
          <p:nvPr/>
        </p:nvCxnSpPr>
        <p:spPr>
          <a:xfrm flipV="1">
            <a:off x="1697913" y="2099175"/>
            <a:ext cx="2549622" cy="25724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72" idx="3"/>
          </p:cNvCxnSpPr>
          <p:nvPr/>
        </p:nvCxnSpPr>
        <p:spPr>
          <a:xfrm>
            <a:off x="1697913" y="2356418"/>
            <a:ext cx="4541096" cy="58428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2" idx="3"/>
          </p:cNvCxnSpPr>
          <p:nvPr/>
        </p:nvCxnSpPr>
        <p:spPr>
          <a:xfrm>
            <a:off x="1697913" y="2356418"/>
            <a:ext cx="4542196" cy="157311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</p:cNvCxnSpPr>
          <p:nvPr/>
        </p:nvCxnSpPr>
        <p:spPr>
          <a:xfrm flipV="1">
            <a:off x="1948068" y="3929534"/>
            <a:ext cx="4292041" cy="7768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77" idx="3"/>
          </p:cNvCxnSpPr>
          <p:nvPr/>
        </p:nvCxnSpPr>
        <p:spPr>
          <a:xfrm>
            <a:off x="1948068" y="4706380"/>
            <a:ext cx="4296898" cy="22773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7" idx="3"/>
          </p:cNvCxnSpPr>
          <p:nvPr/>
        </p:nvCxnSpPr>
        <p:spPr>
          <a:xfrm>
            <a:off x="1948068" y="4706380"/>
            <a:ext cx="2299467" cy="62491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589302" y="16591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IP?:port?</a:t>
            </a:r>
            <a:endParaRPr lang="zh-TW" altLang="en-US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2905879" y="2201724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http:localhost:13002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905879" y="2778487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905879" y="3851662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2905879" y="4323543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http:localhost:14001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3571930" y="486071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IP?:port?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7725" y="5936141"/>
            <a:ext cx="226215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/>
              <a:t>問題一：</a:t>
            </a:r>
            <a:r>
              <a:rPr lang="zh-CN" altLang="en-US" dirty="0"/>
              <a:t>地址</a:t>
            </a:r>
            <a:r>
              <a:rPr lang="zh-CN" altLang="en-US" dirty="0" smtClean="0"/>
              <a:t>找不到</a:t>
            </a:r>
            <a:endParaRPr lang="zh-TW" altLang="en-US" dirty="0"/>
          </a:p>
        </p:txBody>
      </p:sp>
      <p:sp>
        <p:nvSpPr>
          <p:cNvPr id="52" name="圓角矩形 51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5" name="圓角矩形 54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6" name="圓角矩形 55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5" name="矩形 84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90" name="矩形 89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91" name="圓角矩形 90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96" name="圓角矩形 95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97" name="圓角矩形 96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9" name="圓角矩形 98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100" name="圓角矩形 99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1" name="圓角矩形 100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2" name="圓角矩形 101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3" name="圓角矩形 102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5" name="矩形 104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6" name="矩形 105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7" name="矩形 106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8" name="矩形 107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9" name="矩形 108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10" name="矩形 109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11" name="矩形 110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12" name="矩形 111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3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0" y="3876690"/>
            <a:ext cx="1675223" cy="1675223"/>
          </a:xfrm>
          <a:prstGeom prst="rect">
            <a:avLst/>
          </a:prstGeom>
        </p:spPr>
      </p:pic>
      <p:cxnSp>
        <p:nvCxnSpPr>
          <p:cNvPr id="80" name="直線單箭頭接點 79"/>
          <p:cNvCxnSpPr>
            <a:stCxn id="72" idx="3"/>
          </p:cNvCxnSpPr>
          <p:nvPr/>
        </p:nvCxnSpPr>
        <p:spPr>
          <a:xfrm flipV="1">
            <a:off x="1697913" y="2099175"/>
            <a:ext cx="2549622" cy="25724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72" idx="3"/>
          </p:cNvCxnSpPr>
          <p:nvPr/>
        </p:nvCxnSpPr>
        <p:spPr>
          <a:xfrm>
            <a:off x="1697913" y="2356418"/>
            <a:ext cx="4541096" cy="58428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2" idx="3"/>
          </p:cNvCxnSpPr>
          <p:nvPr/>
        </p:nvCxnSpPr>
        <p:spPr>
          <a:xfrm>
            <a:off x="1697913" y="2356418"/>
            <a:ext cx="4542196" cy="157311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</p:cNvCxnSpPr>
          <p:nvPr/>
        </p:nvCxnSpPr>
        <p:spPr>
          <a:xfrm flipV="1">
            <a:off x="1939403" y="3937456"/>
            <a:ext cx="4292041" cy="7768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77" idx="3"/>
          </p:cNvCxnSpPr>
          <p:nvPr/>
        </p:nvCxnSpPr>
        <p:spPr>
          <a:xfrm>
            <a:off x="1939403" y="4714302"/>
            <a:ext cx="4296898" cy="22773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7" idx="3"/>
          </p:cNvCxnSpPr>
          <p:nvPr/>
        </p:nvCxnSpPr>
        <p:spPr>
          <a:xfrm>
            <a:off x="1939403" y="4714302"/>
            <a:ext cx="2299467" cy="62491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589302" y="16591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IP?:port?</a:t>
            </a:r>
            <a:endParaRPr lang="zh-TW" altLang="en-US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2905879" y="2201724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http:localhost:13002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905879" y="2778487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905879" y="3851662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2905879" y="4323543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http:localhost:14001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3571930" y="486071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IP?:port?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7725" y="5936141"/>
            <a:ext cx="226215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/>
              <a:t>問題一：</a:t>
            </a:r>
            <a:r>
              <a:rPr lang="zh-CN" altLang="en-US" dirty="0"/>
              <a:t>地址</a:t>
            </a:r>
            <a:r>
              <a:rPr lang="zh-CN" altLang="en-US" dirty="0" smtClean="0"/>
              <a:t>找不到</a:t>
            </a:r>
            <a:endParaRPr lang="zh-TW" altLang="en-US" dirty="0"/>
          </a:p>
        </p:txBody>
      </p:sp>
      <p:sp>
        <p:nvSpPr>
          <p:cNvPr id="122" name="圓角矩形 121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123" name="圓角矩形 122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124" name="圓角矩形 123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125" name="圓角矩形 124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126" name="圓角矩形 125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127" name="圖片 1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28" name="圖片 1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30" name="圖片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33" name="矩形 132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47" name="矩形 146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48" name="矩形 147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49" name="矩形 148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50" name="矩形 149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51" name="矩形 150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52" name="圓角矩形 151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155" name="圓角矩形 154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57" name="矩形 156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58" name="圓角矩形 157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159" name="圓角矩形 158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60" name="圓角矩形 159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61" name="圓角矩形 160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62" name="圓角矩形 161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63" name="圓角矩形 162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64" name="矩形 163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65" name="矩形 164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66" name="矩形 165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67" name="矩形 166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68" name="矩形 167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69" name="矩形 168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70" name="矩形 169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71" name="矩形 170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5" name="矩形 174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6" name="矩形 175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561988" y="14363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80" name="矩形 179"/>
          <p:cNvSpPr/>
          <p:nvPr/>
        </p:nvSpPr>
        <p:spPr>
          <a:xfrm>
            <a:off x="511293" y="4115977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813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cxnSp>
        <p:nvCxnSpPr>
          <p:cNvPr id="83" name="直線單箭頭接點 82"/>
          <p:cNvCxnSpPr>
            <a:stCxn id="72" idx="3"/>
          </p:cNvCxnSpPr>
          <p:nvPr/>
        </p:nvCxnSpPr>
        <p:spPr>
          <a:xfrm>
            <a:off x="1697913" y="2356418"/>
            <a:ext cx="4541096" cy="58428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2" idx="3"/>
          </p:cNvCxnSpPr>
          <p:nvPr/>
        </p:nvCxnSpPr>
        <p:spPr>
          <a:xfrm>
            <a:off x="1697913" y="2356418"/>
            <a:ext cx="4542196" cy="157311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</p:cNvCxnSpPr>
          <p:nvPr/>
        </p:nvCxnSpPr>
        <p:spPr>
          <a:xfrm flipV="1">
            <a:off x="1948068" y="3929534"/>
            <a:ext cx="4292041" cy="7768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77" idx="3"/>
          </p:cNvCxnSpPr>
          <p:nvPr/>
        </p:nvCxnSpPr>
        <p:spPr>
          <a:xfrm>
            <a:off x="1948068" y="4706380"/>
            <a:ext cx="4296898" cy="22773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2905879" y="2201724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http:localhost:13002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905879" y="2778487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905879" y="3851662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2905879" y="4323543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http:localhost:14001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7725" y="5936141"/>
            <a:ext cx="526830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/>
              <a:t>問題二：每個</a:t>
            </a:r>
            <a:r>
              <a:rPr lang="en-US" altLang="zh-CN" dirty="0" err="1" smtClean="0"/>
              <a:t>Cosumer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都得驗證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第二章在說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0" name="矩形 69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1" name="矩形 70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0" name="圓角矩形 79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84" name="圓角矩形 83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85" name="圓角矩形 84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88" name="圓角矩形 87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90" name="圓角矩形 89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1" name="圓角矩形 90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3" name="圓角矩形 92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4" name="圓角矩形 93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5" name="圓角矩形 94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6" name="矩形 95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7" name="矩形 96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8" name="矩形 97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9" name="矩形 98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0" name="矩形 99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1" name="矩形 100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2" name="矩形 101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3" name="矩形 102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6249740" y="4584607"/>
            <a:ext cx="161041" cy="773407"/>
          </a:xfrm>
          <a:prstGeom prst="rect">
            <a:avLst/>
          </a:prstGeom>
          <a:solidFill>
            <a:srgbClr val="E639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/>
              <a:t>驗證</a:t>
            </a:r>
            <a:endParaRPr lang="zh-TW" altLang="en-US" sz="1600" dirty="0"/>
          </a:p>
        </p:txBody>
      </p:sp>
      <p:sp>
        <p:nvSpPr>
          <p:cNvPr id="112" name="矩形 111"/>
          <p:cNvSpPr/>
          <p:nvPr/>
        </p:nvSpPr>
        <p:spPr>
          <a:xfrm>
            <a:off x="6254660" y="3542419"/>
            <a:ext cx="161041" cy="773407"/>
          </a:xfrm>
          <a:prstGeom prst="rect">
            <a:avLst/>
          </a:prstGeom>
          <a:solidFill>
            <a:srgbClr val="E639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/>
              <a:t>驗證</a:t>
            </a:r>
            <a:endParaRPr lang="zh-TW" altLang="en-US" sz="1600" dirty="0"/>
          </a:p>
        </p:txBody>
      </p:sp>
      <p:sp>
        <p:nvSpPr>
          <p:cNvPr id="113" name="矩形 112"/>
          <p:cNvSpPr/>
          <p:nvPr/>
        </p:nvSpPr>
        <p:spPr>
          <a:xfrm>
            <a:off x="6271422" y="2571865"/>
            <a:ext cx="161041" cy="773407"/>
          </a:xfrm>
          <a:prstGeom prst="rect">
            <a:avLst/>
          </a:prstGeom>
          <a:solidFill>
            <a:srgbClr val="E639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/>
              <a:t>驗證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04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082413" y="1468345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082412" y="3892226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6" name="矩形 8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90" name="圓角矩形 89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94" name="圓角矩形 93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5" name="矩形 94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6" name="圓角矩形 95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97" name="圓角矩形 96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8" name="圓角矩形 97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9" name="圓角矩形 98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0" name="圓角矩形 99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1" name="圓角矩形 100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3" name="矩形 102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4" name="矩形 103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5" name="矩形 104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6" name="矩形 105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7" name="矩形 106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8" name="矩形 107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9" name="矩形 108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18" name="矩形 117"/>
          <p:cNvSpPr/>
          <p:nvPr/>
        </p:nvSpPr>
        <p:spPr>
          <a:xfrm>
            <a:off x="3082412" y="3948159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cxnSp>
        <p:nvCxnSpPr>
          <p:cNvPr id="4" name="弧形接點 3"/>
          <p:cNvCxnSpPr/>
          <p:nvPr/>
        </p:nvCxnSpPr>
        <p:spPr>
          <a:xfrm flipV="1">
            <a:off x="3876301" y="597374"/>
            <a:ext cx="4550060" cy="2027832"/>
          </a:xfrm>
          <a:prstGeom prst="curvedConnector3">
            <a:avLst>
              <a:gd name="adj1" fmla="val 31524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弧形接點 6"/>
          <p:cNvCxnSpPr>
            <a:stCxn id="52" idx="3"/>
            <a:endCxn id="91" idx="1"/>
          </p:cNvCxnSpPr>
          <p:nvPr/>
        </p:nvCxnSpPr>
        <p:spPr>
          <a:xfrm flipV="1">
            <a:off x="3878825" y="572012"/>
            <a:ext cx="4550061" cy="4451713"/>
          </a:xfrm>
          <a:prstGeom prst="curvedConnector3">
            <a:avLst>
              <a:gd name="adj1" fmla="val 26986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5291801" y="281648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localhost:30000</a:t>
            </a:r>
            <a:endParaRPr lang="zh-TW" altLang="en-US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407549" y="1056797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localhost:30001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6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082413" y="1468345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082412" y="3892226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6" name="矩形 8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90" name="圓角矩形 89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94" name="圓角矩形 93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5" name="矩形 94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6" name="圓角矩形 95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97" name="圓角矩形 96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8" name="圓角矩形 97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9" name="圓角矩形 98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0" name="圓角矩形 99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1" name="圓角矩形 100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3" name="矩形 102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4" name="矩形 103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5" name="矩形 104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6" name="矩形 105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7" name="矩形 106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8" name="矩形 107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9" name="矩形 108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18" name="矩形 117"/>
          <p:cNvSpPr/>
          <p:nvPr/>
        </p:nvSpPr>
        <p:spPr>
          <a:xfrm>
            <a:off x="3082412" y="3948159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cxnSp>
        <p:nvCxnSpPr>
          <p:cNvPr id="4" name="弧形接點 3"/>
          <p:cNvCxnSpPr/>
          <p:nvPr/>
        </p:nvCxnSpPr>
        <p:spPr>
          <a:xfrm flipV="1">
            <a:off x="3876301" y="597374"/>
            <a:ext cx="4550060" cy="2027832"/>
          </a:xfrm>
          <a:prstGeom prst="curvedConnector3">
            <a:avLst>
              <a:gd name="adj1" fmla="val 20827"/>
            </a:avLst>
          </a:prstGeom>
          <a:ln w="38100">
            <a:solidFill>
              <a:schemeClr val="accent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弧形接點 6"/>
          <p:cNvCxnSpPr>
            <a:stCxn id="52" idx="3"/>
            <a:endCxn id="91" idx="1"/>
          </p:cNvCxnSpPr>
          <p:nvPr/>
        </p:nvCxnSpPr>
        <p:spPr>
          <a:xfrm flipV="1">
            <a:off x="3878825" y="572012"/>
            <a:ext cx="4550061" cy="4451713"/>
          </a:xfrm>
          <a:prstGeom prst="curvedConnector3">
            <a:avLst>
              <a:gd name="adj1" fmla="val 14669"/>
            </a:avLst>
          </a:prstGeom>
          <a:ln w="38100">
            <a:solidFill>
              <a:schemeClr val="accent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圖說文字 2"/>
          <p:cNvSpPr/>
          <p:nvPr/>
        </p:nvSpPr>
        <p:spPr>
          <a:xfrm>
            <a:off x="4586748" y="3458533"/>
            <a:ext cx="1564583" cy="2172124"/>
          </a:xfrm>
          <a:prstGeom prst="wedgeRectCallout">
            <a:avLst>
              <a:gd name="adj1" fmla="val 634"/>
              <a:gd name="adj2" fmla="val -138161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/>
              <a:t>結果</a:t>
            </a:r>
            <a:endParaRPr lang="en-US" altLang="zh-TW" dirty="0"/>
          </a:p>
          <a:p>
            <a:r>
              <a:rPr lang="en-US" altLang="zh-TW" sz="1400" dirty="0" err="1" smtClean="0"/>
              <a:t>AccoutService</a:t>
            </a:r>
            <a:r>
              <a:rPr lang="en-US" altLang="zh-TW" sz="1400" dirty="0" smtClean="0"/>
              <a:t>=localhost:20000</a:t>
            </a:r>
            <a:endParaRPr lang="en-US" altLang="zh-TW" sz="1400" dirty="0"/>
          </a:p>
          <a:p>
            <a:r>
              <a:rPr lang="en-US" altLang="zh-TW" sz="1400" dirty="0" err="1" smtClean="0"/>
              <a:t>PC_IndexService</a:t>
            </a:r>
            <a:r>
              <a:rPr lang="en-US" altLang="zh-TW" sz="1400" dirty="0" smtClean="0"/>
              <a:t>=localhost:14001</a:t>
            </a:r>
            <a:endParaRPr lang="zh-TW" altLang="en-US" sz="1400" dirty="0"/>
          </a:p>
          <a:p>
            <a:r>
              <a:rPr lang="en-US" altLang="zh-TW" sz="1400" dirty="0" err="1" smtClean="0"/>
              <a:t>PC_EditService</a:t>
            </a:r>
            <a:r>
              <a:rPr lang="en-US" altLang="zh-TW" sz="1400" dirty="0" smtClean="0"/>
              <a:t>=localhost:14002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3205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082413" y="1468345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082412" y="3892226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6" name="矩形 8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90" name="圓角矩形 89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94" name="圓角矩形 93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5" name="矩形 94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6" name="圓角矩形 95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97" name="圓角矩形 96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8" name="圓角矩形 97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9" name="圓角矩形 98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0" name="圓角矩形 99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1" name="圓角矩形 100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3" name="矩形 102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4" name="矩形 103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5" name="矩形 104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6" name="矩形 105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7" name="矩形 106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8" name="矩形 107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9" name="矩形 108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60" name="矩形 59"/>
          <p:cNvSpPr/>
          <p:nvPr/>
        </p:nvSpPr>
        <p:spPr>
          <a:xfrm>
            <a:off x="3082412" y="3948159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61" name="矩形圖說文字 60"/>
          <p:cNvSpPr/>
          <p:nvPr/>
        </p:nvSpPr>
        <p:spPr>
          <a:xfrm>
            <a:off x="4277033" y="1444931"/>
            <a:ext cx="1874298" cy="4257644"/>
          </a:xfrm>
          <a:prstGeom prst="wedgeRectCallout">
            <a:avLst>
              <a:gd name="adj1" fmla="val -76934"/>
              <a:gd name="adj2" fmla="val 20024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根據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結果自動建立</a:t>
            </a:r>
            <a:r>
              <a:rPr lang="en-US" altLang="zh-CN" dirty="0" smtClean="0"/>
              <a:t>router</a:t>
            </a:r>
          </a:p>
          <a:p>
            <a:r>
              <a:rPr lang="en-US" altLang="zh-CN" smtClean="0"/>
              <a:t>----------</a:t>
            </a:r>
            <a:r>
              <a:rPr lang="zh-CN" altLang="en-US" smtClean="0"/>
              <a:t>範例</a:t>
            </a:r>
            <a:r>
              <a:rPr lang="en-US" altLang="zh-CN" dirty="0" smtClean="0"/>
              <a:t>-------</a:t>
            </a:r>
            <a:endParaRPr lang="en-US" altLang="zh-TW" dirty="0" smtClean="0"/>
          </a:p>
          <a:p>
            <a:r>
              <a:rPr lang="en-US" altLang="zh-TW" dirty="0" smtClean="0"/>
              <a:t>localhost:30000/</a:t>
            </a:r>
            <a:r>
              <a:rPr lang="en-US" altLang="zh-CN" dirty="0" err="1" smtClean="0"/>
              <a:t>AccoutService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to</a:t>
            </a:r>
          </a:p>
          <a:p>
            <a:endParaRPr lang="en-US" altLang="zh-CN" dirty="0"/>
          </a:p>
          <a:p>
            <a:r>
              <a:rPr lang="en-US" altLang="zh-CN" dirty="0" smtClean="0"/>
              <a:t>localhost:20000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7896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082413" y="1468345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082412" y="3892226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stCxn id="72" idx="3"/>
            <a:endCxn id="14" idx="1"/>
          </p:cNvCxnSpPr>
          <p:nvPr/>
        </p:nvCxnSpPr>
        <p:spPr>
          <a:xfrm>
            <a:off x="1697913" y="2356418"/>
            <a:ext cx="1384500" cy="24342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7" idx="3"/>
            <a:endCxn id="52" idx="1"/>
          </p:cNvCxnSpPr>
          <p:nvPr/>
        </p:nvCxnSpPr>
        <p:spPr>
          <a:xfrm>
            <a:off x="1948068" y="4706380"/>
            <a:ext cx="1134344" cy="31734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0" y="3143012"/>
            <a:ext cx="3423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http:localhost:30000/</a:t>
            </a:r>
            <a:r>
              <a:rPr lang="en-US" altLang="zh-CN" sz="1600" dirty="0" err="1" smtClean="0"/>
              <a:t>IP_IndexService</a:t>
            </a:r>
            <a:endParaRPr lang="en-US" altLang="zh-CN" sz="1600" dirty="0" smtClean="0"/>
          </a:p>
          <a:p>
            <a:r>
              <a:rPr lang="en-US" altLang="zh-CN" sz="1600" dirty="0" smtClean="0"/>
              <a:t>http:localhost:30000/</a:t>
            </a:r>
            <a:r>
              <a:rPr lang="en-US" altLang="zh-CN" sz="1600" dirty="0" err="1" smtClean="0"/>
              <a:t>IP_EditService</a:t>
            </a:r>
            <a:endParaRPr lang="zh-TW" altLang="en-US" sz="1600" dirty="0"/>
          </a:p>
          <a:p>
            <a:r>
              <a:rPr lang="en-US" altLang="zh-CN" sz="1600" dirty="0" smtClean="0"/>
              <a:t>http:localhost:30000/</a:t>
            </a:r>
            <a:r>
              <a:rPr lang="en-US" altLang="zh-CN" sz="1600" dirty="0" err="1" smtClean="0"/>
              <a:t>AccoutService</a:t>
            </a:r>
            <a:endParaRPr lang="zh-TW" altLang="en-US" sz="16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38164" y="5331293"/>
            <a:ext cx="3423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http:localhost:30001/</a:t>
            </a:r>
            <a:r>
              <a:rPr lang="en-US" altLang="zh-CN" sz="1600" dirty="0" err="1" smtClean="0"/>
              <a:t>PC_IndexService</a:t>
            </a:r>
            <a:endParaRPr lang="en-US" altLang="zh-CN" sz="1600" dirty="0" smtClean="0"/>
          </a:p>
          <a:p>
            <a:r>
              <a:rPr lang="en-US" altLang="zh-CN" sz="1600" dirty="0" smtClean="0"/>
              <a:t>http:localhost:30001/</a:t>
            </a:r>
            <a:r>
              <a:rPr lang="en-US" altLang="zh-CN" sz="1600" dirty="0" err="1" smtClean="0"/>
              <a:t>PC_EditService</a:t>
            </a:r>
            <a:endParaRPr lang="zh-TW" altLang="en-US" sz="1600" dirty="0"/>
          </a:p>
          <a:p>
            <a:r>
              <a:rPr lang="en-US" altLang="zh-CN" sz="1600" dirty="0" smtClean="0"/>
              <a:t>http:localhost:30001/</a:t>
            </a:r>
            <a:r>
              <a:rPr lang="en-US" altLang="zh-CN" sz="1600" dirty="0" err="1" smtClean="0"/>
              <a:t>AccoutService</a:t>
            </a:r>
            <a:endParaRPr lang="zh-TW" altLang="en-US" sz="1600" dirty="0"/>
          </a:p>
        </p:txBody>
      </p:sp>
      <p:sp>
        <p:nvSpPr>
          <p:cNvPr id="87" name="圓角矩形 8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88" name="圓角矩形 8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91" name="圓角矩形 90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99" name="矩形 98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05" name="矩形 104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06" name="矩形 10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07" name="矩形 10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08" name="矩形 10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09" name="矩形 10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10" name="圓角矩形 109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文字方塊 111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113" name="圓角矩形 112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114" name="圓角矩形 113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15" name="矩形 114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16" name="圓角矩形 115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117" name="圓角矩形 116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18" name="圓角矩形 117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19" name="圓角矩形 118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20" name="圓角矩形 119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21" name="圓角矩形 120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3" name="矩形 122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4" name="矩形 123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5" name="矩形 124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6" name="矩形 125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7" name="矩形 126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8" name="矩形 127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9" name="矩形 128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2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cxnSp>
        <p:nvCxnSpPr>
          <p:cNvPr id="80" name="直線單箭頭接點 79"/>
          <p:cNvCxnSpPr>
            <a:stCxn id="14" idx="3"/>
          </p:cNvCxnSpPr>
          <p:nvPr/>
        </p:nvCxnSpPr>
        <p:spPr>
          <a:xfrm flipV="1">
            <a:off x="3878826" y="1924816"/>
            <a:ext cx="2363873" cy="6750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14" idx="3"/>
          </p:cNvCxnSpPr>
          <p:nvPr/>
        </p:nvCxnSpPr>
        <p:spPr>
          <a:xfrm>
            <a:off x="3878826" y="2599844"/>
            <a:ext cx="2360183" cy="34085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4" idx="3"/>
          </p:cNvCxnSpPr>
          <p:nvPr/>
        </p:nvCxnSpPr>
        <p:spPr>
          <a:xfrm>
            <a:off x="3878826" y="2599844"/>
            <a:ext cx="2361283" cy="13296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52" idx="3"/>
          </p:cNvCxnSpPr>
          <p:nvPr/>
        </p:nvCxnSpPr>
        <p:spPr>
          <a:xfrm flipV="1">
            <a:off x="3878825" y="3929534"/>
            <a:ext cx="2361284" cy="10941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52" idx="3"/>
          </p:cNvCxnSpPr>
          <p:nvPr/>
        </p:nvCxnSpPr>
        <p:spPr>
          <a:xfrm flipV="1">
            <a:off x="3878825" y="4934115"/>
            <a:ext cx="2366141" cy="896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52" idx="3"/>
          </p:cNvCxnSpPr>
          <p:nvPr/>
        </p:nvCxnSpPr>
        <p:spPr>
          <a:xfrm>
            <a:off x="3878825" y="5023725"/>
            <a:ext cx="2360183" cy="9532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82413" y="1468345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082412" y="3892226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3994489" y="1583906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http:localhost:13001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4104948" y="2323067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http:localhost:13002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994488" y="3182282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994487" y="4316483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http:localhost:20000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3997468" y="4934115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http:localhost:14001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997468" y="5614750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http:localhost:14002</a:t>
            </a:r>
            <a:endParaRPr lang="zh-TW" altLang="en-US" dirty="0"/>
          </a:p>
        </p:txBody>
      </p:sp>
      <p:sp>
        <p:nvSpPr>
          <p:cNvPr id="57" name="圓角矩形 5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87" name="圓角矩形 86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88" name="圓角矩形 87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91" name="圓角矩形 9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93" name="圖片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94" name="圖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04" name="矩形 10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05" name="矩形 104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06" name="矩形 105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07" name="矩形 106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08" name="矩形 107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09" name="圓角矩形 108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112" name="圓角矩形 111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113" name="圓角矩形 112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15" name="圓角矩形 114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116" name="圓角矩形 115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17" name="圓角矩形 116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18" name="圓角矩形 117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19" name="圓角矩形 118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20" name="圓角矩形 119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21" name="矩形 120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2" name="矩形 121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3" name="矩形 122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4" name="矩形 123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5" name="矩形 124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6" name="矩形 125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7" name="矩形 126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28" name="矩形 127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0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cxnSp>
        <p:nvCxnSpPr>
          <p:cNvPr id="80" name="直線單箭頭接點 79"/>
          <p:cNvCxnSpPr>
            <a:stCxn id="14" idx="3"/>
          </p:cNvCxnSpPr>
          <p:nvPr/>
        </p:nvCxnSpPr>
        <p:spPr>
          <a:xfrm flipV="1">
            <a:off x="3878826" y="1924816"/>
            <a:ext cx="2363873" cy="675028"/>
          </a:xfrm>
          <a:prstGeom prst="straightConnector1">
            <a:avLst/>
          </a:prstGeom>
          <a:ln w="38100">
            <a:solidFill>
              <a:srgbClr val="AE1E1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14" idx="3"/>
          </p:cNvCxnSpPr>
          <p:nvPr/>
        </p:nvCxnSpPr>
        <p:spPr>
          <a:xfrm>
            <a:off x="3878826" y="2599844"/>
            <a:ext cx="2360183" cy="340855"/>
          </a:xfrm>
          <a:prstGeom prst="straightConnector1">
            <a:avLst/>
          </a:prstGeom>
          <a:ln w="38100">
            <a:solidFill>
              <a:srgbClr val="AE1E1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4" idx="3"/>
          </p:cNvCxnSpPr>
          <p:nvPr/>
        </p:nvCxnSpPr>
        <p:spPr>
          <a:xfrm>
            <a:off x="3878826" y="2599844"/>
            <a:ext cx="2361283" cy="1329690"/>
          </a:xfrm>
          <a:prstGeom prst="straightConnector1">
            <a:avLst/>
          </a:prstGeom>
          <a:ln w="38100">
            <a:solidFill>
              <a:srgbClr val="AE1E1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52" idx="3"/>
          </p:cNvCxnSpPr>
          <p:nvPr/>
        </p:nvCxnSpPr>
        <p:spPr>
          <a:xfrm flipV="1">
            <a:off x="3878825" y="3929534"/>
            <a:ext cx="2361284" cy="1094191"/>
          </a:xfrm>
          <a:prstGeom prst="straightConnector1">
            <a:avLst/>
          </a:prstGeom>
          <a:ln w="38100">
            <a:solidFill>
              <a:srgbClr val="821C2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52" idx="3"/>
          </p:cNvCxnSpPr>
          <p:nvPr/>
        </p:nvCxnSpPr>
        <p:spPr>
          <a:xfrm flipV="1">
            <a:off x="3878825" y="4934115"/>
            <a:ext cx="2366141" cy="89610"/>
          </a:xfrm>
          <a:prstGeom prst="straightConnector1">
            <a:avLst/>
          </a:prstGeom>
          <a:ln w="38100">
            <a:solidFill>
              <a:srgbClr val="821C2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52" idx="3"/>
          </p:cNvCxnSpPr>
          <p:nvPr/>
        </p:nvCxnSpPr>
        <p:spPr>
          <a:xfrm>
            <a:off x="3878825" y="5023725"/>
            <a:ext cx="2360183" cy="953232"/>
          </a:xfrm>
          <a:prstGeom prst="straightConnector1">
            <a:avLst/>
          </a:prstGeom>
          <a:ln w="38100">
            <a:solidFill>
              <a:srgbClr val="821C2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82413" y="1468345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082412" y="3892226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1" name="矩形 7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9" name="矩形 78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1" name="矩形 80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2" name="矩形 81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85" name="圓角矩形 84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91" name="圓角矩形 90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4" name="圓角矩形 93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96" name="圓角矩形 95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7" name="圓角矩形 96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8" name="圓角矩形 97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9" name="圓角矩形 98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0" name="圓角矩形 99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2" name="矩形 101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3" name="矩形 102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4" name="矩形 103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5" name="矩形 104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6" name="矩形 105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7" name="矩形 106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8" name="矩形 107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8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搭建可靠的</a:t>
            </a:r>
            <a:r>
              <a:rPr lang="en-US" altLang="zh-CN" dirty="0"/>
              <a:t>Eureka</a:t>
            </a:r>
            <a:r>
              <a:rPr lang="zh-CN" altLang="en-US" dirty="0"/>
              <a:t>集</a:t>
            </a:r>
            <a:r>
              <a:rPr lang="zh-CN" altLang="en-US" dirty="0" smtClean="0"/>
              <a:t>群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39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082413" y="1468345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082412" y="3892226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</a:t>
            </a:r>
            <a:r>
              <a:rPr lang="en-US" altLang="zh-CN" dirty="0" err="1"/>
              <a:t>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IP_IndexService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1" name="矩形 7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9" name="矩形 78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1" name="矩形 80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82" name="矩形 81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85" name="圓角矩形 84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91" name="圓角矩形 90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94" name="圓角矩形 93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96" name="圓角矩形 95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7" name="圓角矩形 96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8" name="圓角矩形 97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99" name="圓角矩形 98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0" name="圓角矩形 99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2" name="矩形 101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3" name="矩形 102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4" name="矩形 103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5" name="矩形 104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6" name="矩形 105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7" name="矩形 106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108" name="矩形 107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" name="直線單箭頭接點 3"/>
          <p:cNvCxnSpPr>
            <a:stCxn id="14" idx="1"/>
            <a:endCxn id="72" idx="3"/>
          </p:cNvCxnSpPr>
          <p:nvPr/>
        </p:nvCxnSpPr>
        <p:spPr>
          <a:xfrm flipH="1" flipV="1">
            <a:off x="1697913" y="2356418"/>
            <a:ext cx="1384500" cy="243426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2" idx="1"/>
            <a:endCxn id="77" idx="3"/>
          </p:cNvCxnSpPr>
          <p:nvPr/>
        </p:nvCxnSpPr>
        <p:spPr>
          <a:xfrm flipH="1" flipV="1">
            <a:off x="1948068" y="4706380"/>
            <a:ext cx="1134344" cy="317345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1353800" cy="4246563"/>
          </a:xfrm>
        </p:spPr>
        <p:txBody>
          <a:bodyPr/>
          <a:lstStyle/>
          <a:p>
            <a:r>
              <a:rPr lang="en-US" altLang="zh-CN" sz="2400" dirty="0" smtClean="0"/>
              <a:t>1.Zuul </a:t>
            </a:r>
            <a:r>
              <a:rPr lang="zh-CN" altLang="en-US" sz="2400" dirty="0" smtClean="0"/>
              <a:t>路由訪問</a:t>
            </a:r>
            <a:endParaRPr lang="en-US" altLang="zh-CN" sz="2400" dirty="0" smtClean="0"/>
          </a:p>
          <a:p>
            <a:r>
              <a:rPr lang="en-US" altLang="zh-TW" sz="2400" dirty="0" smtClean="0">
                <a:hlinkClick r:id="rId3"/>
              </a:rPr>
              <a:t>https</a:t>
            </a:r>
            <a:r>
              <a:rPr lang="en-US" altLang="zh-TW" sz="2400" dirty="0">
                <a:hlinkClick r:id="rId3"/>
              </a:rPr>
              <a:t>://</a:t>
            </a:r>
            <a:r>
              <a:rPr lang="en-US" altLang="zh-TW" sz="2400" dirty="0" smtClean="0">
                <a:hlinkClick r:id="rId3"/>
              </a:rPr>
              <a:t>www.cnblogs.com/leeSmall/p/8850215.html</a:t>
            </a:r>
            <a:endParaRPr lang="en-US" altLang="zh-TW" sz="2400" dirty="0" smtClean="0"/>
          </a:p>
          <a:p>
            <a:r>
              <a:rPr lang="en-US" altLang="zh-CN" sz="2400" dirty="0" smtClean="0"/>
              <a:t>2.Spring Cloud </a:t>
            </a:r>
            <a:r>
              <a:rPr lang="zh-TW" altLang="en-US" sz="2400" dirty="0" smtClean="0"/>
              <a:t>服務</a:t>
            </a:r>
            <a:r>
              <a:rPr lang="zh-TW" altLang="en-US" sz="2400" dirty="0"/>
              <a:t>治理技術</a:t>
            </a:r>
            <a:r>
              <a:rPr lang="zh-TW" altLang="en-US" sz="2400" dirty="0" smtClean="0"/>
              <a:t>架構</a:t>
            </a:r>
            <a:endParaRPr lang="en-US" altLang="zh-TW" sz="2400" dirty="0" smtClean="0"/>
          </a:p>
          <a:p>
            <a:r>
              <a:rPr lang="en-US" altLang="zh-CN" sz="2400" dirty="0" smtClean="0">
                <a:hlinkClick r:id="rId4"/>
              </a:rPr>
              <a:t>https</a:t>
            </a:r>
            <a:r>
              <a:rPr lang="en-US" altLang="zh-CN" sz="2400" dirty="0">
                <a:hlinkClick r:id="rId4"/>
              </a:rPr>
              <a:t>://</a:t>
            </a:r>
            <a:r>
              <a:rPr lang="en-US" altLang="zh-CN" sz="2400" dirty="0" smtClean="0">
                <a:hlinkClick r:id="rId4"/>
              </a:rPr>
              <a:t>github.com/agilego99/spring-cloud-aaron</a:t>
            </a:r>
            <a:endParaRPr lang="en-US" altLang="zh-CN" sz="2400" dirty="0" smtClean="0"/>
          </a:p>
          <a:p>
            <a:r>
              <a:rPr lang="en-US" altLang="zh-TW" sz="2400" dirty="0"/>
              <a:t>3</a:t>
            </a:r>
            <a:r>
              <a:rPr lang="en-US" altLang="zh-TW" sz="2400" dirty="0" smtClean="0"/>
              <a:t>.</a:t>
            </a:r>
            <a:r>
              <a:rPr lang="zh-CN" altLang="en-US" sz="2400" dirty="0" smtClean="0"/>
              <a:t>使用</a:t>
            </a:r>
            <a:r>
              <a:rPr lang="en-US" altLang="zh-TW" sz="2400" dirty="0" smtClean="0"/>
              <a:t>Eureka </a:t>
            </a:r>
            <a:r>
              <a:rPr lang="zh-CN" altLang="en-US" sz="2400" dirty="0" smtClean="0"/>
              <a:t>實現服務注冊與發現</a:t>
            </a:r>
            <a:endParaRPr lang="en-US" altLang="zh-CN" sz="2400" dirty="0" smtClean="0"/>
          </a:p>
          <a:p>
            <a:r>
              <a:rPr lang="en-US" altLang="zh-TW" sz="2400" dirty="0">
                <a:hlinkClick r:id="rId5"/>
              </a:rPr>
              <a:t>https://waylau.com/eureke-server-register-and-server-discovery</a:t>
            </a:r>
            <a:r>
              <a:rPr lang="en-US" altLang="zh-TW" sz="2400" dirty="0" smtClean="0">
                <a:hlinkClick r:id="rId5"/>
              </a:rPr>
              <a:t>/</a:t>
            </a:r>
            <a:endParaRPr lang="en-US" altLang="zh-TW" sz="2400" dirty="0" smtClean="0"/>
          </a:p>
          <a:p>
            <a:r>
              <a:rPr lang="en-US" altLang="zh-CN" sz="2400" dirty="0" smtClean="0"/>
              <a:t>4.</a:t>
            </a:r>
            <a:r>
              <a:rPr lang="en-US" altLang="zh-TW" sz="2400" dirty="0" smtClean="0"/>
              <a:t> Service Discovery in a </a:t>
            </a:r>
            <a:r>
              <a:rPr lang="en-US" altLang="zh-TW" sz="2400" dirty="0" err="1" smtClean="0"/>
              <a:t>Microservices</a:t>
            </a:r>
            <a:r>
              <a:rPr lang="en-US" altLang="zh-TW" sz="2400" dirty="0" smtClean="0"/>
              <a:t> Architecture</a:t>
            </a:r>
          </a:p>
          <a:p>
            <a:r>
              <a:rPr lang="en-US" altLang="zh-TW" sz="2400" dirty="0" smtClean="0">
                <a:hlinkClick r:id="rId6"/>
              </a:rPr>
              <a:t>https</a:t>
            </a:r>
            <a:r>
              <a:rPr lang="en-US" altLang="zh-TW" sz="2400" dirty="0">
                <a:hlinkClick r:id="rId6"/>
              </a:rPr>
              <a:t>://www.nginx.com/blog/service-discovery-in-a-microservices-architecture</a:t>
            </a:r>
            <a:r>
              <a:rPr lang="en-US" altLang="zh-TW" sz="2400" dirty="0" smtClean="0">
                <a:hlinkClick r:id="rId6"/>
              </a:rPr>
              <a:t>/</a:t>
            </a:r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3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微服務的基礎建設</a:t>
            </a:r>
            <a:r>
              <a:rPr lang="en-US" altLang="zh-TW" dirty="0" smtClean="0">
                <a:hlinkClick r:id="rId3"/>
              </a:rPr>
              <a:t> </a:t>
            </a:r>
          </a:p>
          <a:p>
            <a:r>
              <a:rPr lang="en-US" altLang="zh-TW" dirty="0" smtClean="0">
                <a:hlinkClick r:id="rId3"/>
              </a:rPr>
              <a:t>https://columns.chicken-house.net/2017/12/31/microservice9-servicediscovery/</a:t>
            </a:r>
            <a:endParaRPr lang="en-US" altLang="zh-TW" dirty="0" smtClean="0"/>
          </a:p>
          <a:p>
            <a:r>
              <a:rPr lang="en-US" altLang="zh-CN" dirty="0"/>
              <a:t>6.</a:t>
            </a:r>
            <a:r>
              <a:rPr lang="zh-TW" altLang="en-US" dirty="0"/>
              <a:t>在</a:t>
            </a:r>
            <a:r>
              <a:rPr lang="en-US" altLang="zh-TW" dirty="0"/>
              <a:t>Kubernetes</a:t>
            </a:r>
            <a:r>
              <a:rPr lang="zh-TW" altLang="en-US" dirty="0"/>
              <a:t>下实现</a:t>
            </a:r>
            <a:r>
              <a:rPr lang="en-US" altLang="zh-TW" dirty="0"/>
              <a:t>API</a:t>
            </a:r>
            <a:r>
              <a:rPr lang="zh-TW" altLang="en-US" dirty="0"/>
              <a:t>网关</a:t>
            </a:r>
            <a:endParaRPr lang="en-US" altLang="zh-CN" dirty="0"/>
          </a:p>
          <a:p>
            <a:r>
              <a:rPr lang="en-US" altLang="zh-TW" dirty="0">
                <a:hlinkClick r:id="rId4"/>
              </a:rPr>
              <a:t>http://ylzheng.com/2017/11/28/zuul-timeout-config-with-dns-router/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1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>
                <a:latin typeface="Tw Cen MT" pitchFamily="34" charset="0"/>
              </a:rPr>
              <a:t>Q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56502" y="2492477"/>
            <a:ext cx="7860891" cy="3052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Service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6200065" y="3546985"/>
            <a:ext cx="10766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 </a:t>
            </a:r>
            <a:r>
              <a:rPr lang="en-US" altLang="zh-CN" dirty="0" err="1" smtClean="0"/>
              <a:t>Controle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69066" y="3470130"/>
            <a:ext cx="19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1.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TitleService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LineService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8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56502" y="2492477"/>
            <a:ext cx="7860891" cy="3052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Service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32884" y="2685502"/>
            <a:ext cx="237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2.</a:t>
            </a:r>
          </a:p>
          <a:p>
            <a:r>
              <a:rPr lang="en-US" altLang="zh-TW" dirty="0" err="1" smtClean="0"/>
              <a:t>TitleService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titleService</a:t>
            </a:r>
            <a:endParaRPr lang="en-US" altLang="zh-TW" dirty="0" smtClean="0"/>
          </a:p>
        </p:txBody>
      </p:sp>
      <p:sp>
        <p:nvSpPr>
          <p:cNvPr id="13" name="圓角矩形 12"/>
          <p:cNvSpPr/>
          <p:nvPr/>
        </p:nvSpPr>
        <p:spPr>
          <a:xfrm>
            <a:off x="6200065" y="3546985"/>
            <a:ext cx="10766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 </a:t>
            </a:r>
            <a:r>
              <a:rPr lang="en-US" altLang="zh-CN" dirty="0" err="1" smtClean="0"/>
              <a:t>Controle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69066" y="3470130"/>
            <a:ext cx="19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1.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TitleService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LineService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endCxn id="6" idx="1"/>
          </p:cNvCxnSpPr>
          <p:nvPr/>
        </p:nvCxnSpPr>
        <p:spPr>
          <a:xfrm flipV="1">
            <a:off x="7276697" y="3142703"/>
            <a:ext cx="1373749" cy="8614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8" idx="1"/>
          </p:cNvCxnSpPr>
          <p:nvPr/>
        </p:nvCxnSpPr>
        <p:spPr>
          <a:xfrm>
            <a:off x="7276697" y="4004185"/>
            <a:ext cx="1368832" cy="81853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56502" y="2492477"/>
            <a:ext cx="7860891" cy="3052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Service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32884" y="2685502"/>
            <a:ext cx="237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2.</a:t>
            </a:r>
          </a:p>
          <a:p>
            <a:r>
              <a:rPr lang="en-US" altLang="zh-TW" dirty="0" err="1" smtClean="0"/>
              <a:t>TitleService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titleService</a:t>
            </a:r>
            <a:endParaRPr lang="en-US" altLang="zh-TW" dirty="0" smtClean="0"/>
          </a:p>
        </p:txBody>
      </p:sp>
      <p:sp>
        <p:nvSpPr>
          <p:cNvPr id="13" name="圓角矩形 12"/>
          <p:cNvSpPr/>
          <p:nvPr/>
        </p:nvSpPr>
        <p:spPr>
          <a:xfrm>
            <a:off x="6200065" y="3546985"/>
            <a:ext cx="10766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 </a:t>
            </a:r>
            <a:r>
              <a:rPr lang="en-US" altLang="zh-CN" dirty="0" err="1" smtClean="0"/>
              <a:t>Controle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69066" y="3470130"/>
            <a:ext cx="19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1.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TitleService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LineService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900842" y="4633590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3.</a:t>
            </a:r>
          </a:p>
          <a:p>
            <a:r>
              <a:rPr lang="en-US" altLang="zh-TW" dirty="0" err="1" smtClean="0"/>
              <a:t>titleService.getName</a:t>
            </a:r>
            <a:r>
              <a:rPr lang="en-US" altLang="zh-TW" dirty="0" smtClean="0"/>
              <a:t>();</a:t>
            </a:r>
            <a:endParaRPr lang="en-US" altLang="zh-TW" dirty="0" smtClean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7276697" y="3142703"/>
            <a:ext cx="1368832" cy="914400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7276697" y="4018935"/>
            <a:ext cx="1368832" cy="803786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内部互相呼叫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6" y="2158206"/>
            <a:ext cx="8453104" cy="309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7" y="5360271"/>
            <a:ext cx="8453104" cy="9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17290" y="2271252"/>
            <a:ext cx="7049729" cy="57518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87445" y="6032090"/>
            <a:ext cx="5796116" cy="27814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15497" y="3451123"/>
            <a:ext cx="3937819" cy="123886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253316" y="4070555"/>
            <a:ext cx="988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8583561" y="6171164"/>
            <a:ext cx="10618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8967019" y="2558845"/>
            <a:ext cx="6784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645445" y="23741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1.</a:t>
            </a:r>
            <a:r>
              <a:rPr lang="zh-CN" altLang="en-US" dirty="0" smtClean="0">
                <a:solidFill>
                  <a:schemeClr val="accent1"/>
                </a:solidFill>
              </a:rPr>
              <a:t>引入</a:t>
            </a:r>
            <a:r>
              <a:rPr lang="en-US" altLang="zh-CN" dirty="0" smtClean="0">
                <a:solidFill>
                  <a:schemeClr val="accent1"/>
                </a:solidFill>
              </a:rPr>
              <a:t>Lib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241458" y="3878827"/>
            <a:ext cx="10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2.</a:t>
            </a:r>
            <a:r>
              <a:rPr lang="zh-CN" altLang="en-US" dirty="0" smtClean="0">
                <a:solidFill>
                  <a:schemeClr val="accent1"/>
                </a:solidFill>
              </a:rPr>
              <a:t>宣告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645445" y="599283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3.</a:t>
            </a:r>
            <a:r>
              <a:rPr lang="zh-CN" altLang="en-US" dirty="0" smtClean="0">
                <a:solidFill>
                  <a:schemeClr val="accent1"/>
                </a:solidFill>
              </a:rPr>
              <a:t>得到結果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Service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 Service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896464" y="1742960"/>
            <a:ext cx="2885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1.</a:t>
            </a:r>
          </a:p>
          <a:p>
            <a:r>
              <a:rPr lang="zh-CN" altLang="en-US" dirty="0" smtClean="0"/>
              <a:t>得到</a:t>
            </a:r>
            <a:r>
              <a:rPr lang="en-US" altLang="zh-CN" dirty="0" smtClean="0"/>
              <a:t>Restful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的網址</a:t>
            </a:r>
            <a:endParaRPr lang="en-US" altLang="zh-TW" dirty="0" smtClean="0"/>
          </a:p>
          <a:p>
            <a:r>
              <a:rPr lang="en-US" altLang="zh-TW" dirty="0" smtClean="0"/>
              <a:t>URL = “http:localhost:7000</a:t>
            </a:r>
            <a:r>
              <a:rPr lang="en-US" altLang="zh-CN" dirty="0" smtClean="0"/>
              <a:t>/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URL = “</a:t>
            </a:r>
            <a:r>
              <a:rPr lang="en-US" altLang="zh-TW" dirty="0" smtClean="0"/>
              <a:t>http:localhost:70</a:t>
            </a:r>
            <a:r>
              <a:rPr lang="en-US" altLang="zh-CN" dirty="0" smtClean="0"/>
              <a:t>01/</a:t>
            </a:r>
            <a:r>
              <a:rPr lang="en-US" altLang="zh-TW" dirty="0" smtClean="0"/>
              <a:t>”</a:t>
            </a:r>
          </a:p>
          <a:p>
            <a:r>
              <a:rPr lang="en-US" altLang="zh-TW" dirty="0" err="1" smtClean="0"/>
              <a:t>HttpUrlConnection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" name="直線單箭頭接點 4"/>
          <p:cNvCxnSpPr>
            <a:stCxn id="20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0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localhost:7001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localhost:8080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4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Service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896464" y="1742960"/>
            <a:ext cx="2885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1.</a:t>
            </a:r>
          </a:p>
          <a:p>
            <a:r>
              <a:rPr lang="zh-CN" altLang="en-US" dirty="0" smtClean="0"/>
              <a:t>得到</a:t>
            </a:r>
            <a:r>
              <a:rPr lang="en-US" altLang="zh-CN" dirty="0" smtClean="0"/>
              <a:t>Restful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的網址</a:t>
            </a:r>
            <a:endParaRPr lang="en-US" altLang="zh-TW" dirty="0" smtClean="0"/>
          </a:p>
          <a:p>
            <a:r>
              <a:rPr lang="en-US" altLang="zh-TW" dirty="0" smtClean="0"/>
              <a:t>URL = “http:localhost:7000</a:t>
            </a:r>
            <a:r>
              <a:rPr lang="en-US" altLang="zh-CN" dirty="0" smtClean="0"/>
              <a:t>/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URL = “</a:t>
            </a:r>
            <a:r>
              <a:rPr lang="en-US" altLang="zh-TW" dirty="0" smtClean="0"/>
              <a:t>http:localhost:70</a:t>
            </a:r>
            <a:r>
              <a:rPr lang="en-US" altLang="zh-CN" dirty="0" smtClean="0"/>
              <a:t>01/</a:t>
            </a:r>
            <a:r>
              <a:rPr lang="en-US" altLang="zh-TW" dirty="0" smtClean="0"/>
              <a:t>”</a:t>
            </a:r>
          </a:p>
          <a:p>
            <a:r>
              <a:rPr lang="en-US" altLang="zh-TW" dirty="0" err="1" smtClean="0"/>
              <a:t>HttpUrlConnection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localhost:7001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0" idx="1"/>
          </p:cNvCxnSpPr>
          <p:nvPr/>
        </p:nvCxnSpPr>
        <p:spPr>
          <a:xfrm flipH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7" idx="1"/>
          </p:cNvCxnSpPr>
          <p:nvPr/>
        </p:nvCxnSpPr>
        <p:spPr>
          <a:xfrm flipH="1" flipV="1">
            <a:off x="7182465" y="3954838"/>
            <a:ext cx="1297858" cy="869829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960357" y="4892665"/>
            <a:ext cx="133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 2.</a:t>
            </a:r>
          </a:p>
          <a:p>
            <a:r>
              <a:rPr lang="en-US" altLang="zh-TW" dirty="0" smtClean="0"/>
              <a:t>Get Request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 Service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localhost:8080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7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1923</Words>
  <Application>Microsoft Office PowerPoint</Application>
  <PresentationFormat>自訂</PresentationFormat>
  <Paragraphs>762</Paragraphs>
  <Slides>33</Slides>
  <Notes>28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Eureka And Zuul-2</vt:lpstr>
      <vt:lpstr>目錄</vt:lpstr>
      <vt:lpstr>1.搭建可靠的Eureka集群</vt:lpstr>
      <vt:lpstr>Service 内部互相呼叫</vt:lpstr>
      <vt:lpstr>Service 内部互相呼叫</vt:lpstr>
      <vt:lpstr>Service 内部互相呼叫</vt:lpstr>
      <vt:lpstr>Service 内部互相呼叫</vt:lpstr>
      <vt:lpstr>Service 内部互相呼叫</vt:lpstr>
      <vt:lpstr>Service 内部互相呼叫</vt:lpstr>
      <vt:lpstr>Service 外部互相呼叫</vt:lpstr>
      <vt:lpstr>Service 内部互相呼叫</vt:lpstr>
      <vt:lpstr>Service 内部互相呼叫</vt:lpstr>
      <vt:lpstr>Service 内部互相呼叫</vt:lpstr>
      <vt:lpstr>Service 内部互相呼叫</vt:lpstr>
      <vt:lpstr>PowerPoint 簡報</vt:lpstr>
      <vt:lpstr>2. Eureka服務</vt:lpstr>
      <vt:lpstr>3. Gateway pattern</vt:lpstr>
      <vt:lpstr>Service 内部互相呼叫</vt:lpstr>
      <vt:lpstr>Service 内部互相呼叫</vt:lpstr>
      <vt:lpstr>Service 内部互相呼叫</vt:lpstr>
      <vt:lpstr>Service 内部互相呼叫</vt:lpstr>
      <vt:lpstr>Service 内部互相呼叫</vt:lpstr>
      <vt:lpstr>Gateway</vt:lpstr>
      <vt:lpstr>Service 内部互相呼叫</vt:lpstr>
      <vt:lpstr>Service 内部互相呼叫</vt:lpstr>
      <vt:lpstr>Service 内部互相呼叫</vt:lpstr>
      <vt:lpstr>Service 内部互相呼叫</vt:lpstr>
      <vt:lpstr>Service 内部互相呼叫</vt:lpstr>
      <vt:lpstr>Service 内部互相呼叫</vt:lpstr>
      <vt:lpstr>Service 内部互相呼叫</vt:lpstr>
      <vt:lpstr>參考資料</vt:lpstr>
      <vt:lpstr>PowerPoint 簡報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417</cp:revision>
  <dcterms:created xsi:type="dcterms:W3CDTF">2018-02-05T03:31:46Z</dcterms:created>
  <dcterms:modified xsi:type="dcterms:W3CDTF">2020-01-16T03:40:37Z</dcterms:modified>
</cp:coreProperties>
</file>