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384" r:id="rId4"/>
    <p:sldId id="386" r:id="rId5"/>
    <p:sldId id="387" r:id="rId6"/>
    <p:sldId id="38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384"/>
            <p14:sldId id="386"/>
            <p14:sldId id="387"/>
            <p14:sldId id="3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78"/>
    <a:srgbClr val="821C2E"/>
    <a:srgbClr val="AE1E1E"/>
    <a:srgbClr val="E63935"/>
    <a:srgbClr val="6F2FA0"/>
    <a:srgbClr val="44546A"/>
    <a:srgbClr val="EF5750"/>
    <a:srgbClr val="F68764"/>
    <a:srgbClr val="FFFF99"/>
    <a:srgbClr val="FBC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0967" autoAdjust="0"/>
  </p:normalViewPr>
  <p:slideViewPr>
    <p:cSldViewPr snapToGrid="0" snapToObjects="1">
      <p:cViewPr varScale="1">
        <p:scale>
          <a:sx n="65" d="100"/>
          <a:sy n="65" d="100"/>
        </p:scale>
        <p:origin x="-108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http://www.mydlq.club/article/44/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3"/>
              </a:rPr>
              <a:t>我們有一個</a:t>
            </a:r>
            <a:r>
              <a:rPr lang="en-US" altLang="zh-CN" dirty="0" err="1" smtClean="0">
                <a:hlinkClick r:id="rId3"/>
              </a:rPr>
              <a:t>PostNotes</a:t>
            </a:r>
            <a:r>
              <a:rPr lang="zh-CN" altLang="en-US" dirty="0" smtClean="0">
                <a:hlinkClick r:id="rId3"/>
              </a:rPr>
              <a:t>的程式時，内部的兩個</a:t>
            </a:r>
            <a:r>
              <a:rPr lang="en-US" altLang="zh-CN" dirty="0" smtClean="0">
                <a:hlinkClick r:id="rId3"/>
              </a:rPr>
              <a:t>service</a:t>
            </a:r>
            <a:r>
              <a:rPr lang="zh-CN" altLang="en-US" dirty="0" smtClean="0">
                <a:hlinkClick r:id="rId3"/>
              </a:rPr>
              <a:t>呼叫比較簡單</a:t>
            </a:r>
            <a:endParaRPr lang="en-US" altLang="zh-CN" dirty="0" smtClean="0">
              <a:hlinkClick r:id="rId3"/>
            </a:endParaRPr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://www.nginx.com/blog/service-discovery-in-a-microservices-architecture/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7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Eureka And </a:t>
            </a:r>
            <a:r>
              <a:rPr lang="en-US" altLang="zh-TW" dirty="0" smtClean="0"/>
              <a:t>Zuul</a:t>
            </a:r>
            <a:r>
              <a:rPr lang="en-US" altLang="zh-CN" dirty="0" smtClean="0"/>
              <a:t>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By 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搭建可靠的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Eureka HA </a:t>
            </a:r>
            <a:r>
              <a:rPr lang="zh-CN" altLang="en-US" dirty="0" smtClean="0"/>
              <a:t>設定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Eureka </a:t>
            </a:r>
            <a:r>
              <a:rPr lang="zh-CN" altLang="en-US" dirty="0" smtClean="0"/>
              <a:t>參數意義</a:t>
            </a:r>
            <a:endParaRPr lang="en-US" altLang="zh-TW" dirty="0"/>
          </a:p>
          <a:p>
            <a:r>
              <a:rPr lang="zh-CN" altLang="en-US" dirty="0" smtClean="0"/>
              <a:t>為</a:t>
            </a:r>
            <a:r>
              <a:rPr lang="en-US" altLang="zh-CN" dirty="0" smtClean="0"/>
              <a:t>Eureka Client</a:t>
            </a:r>
            <a:r>
              <a:rPr lang="zh-CN" altLang="en-US" dirty="0" smtClean="0"/>
              <a:t>加上</a:t>
            </a:r>
            <a:r>
              <a:rPr lang="en-US" altLang="zh-CN" dirty="0" smtClean="0"/>
              <a:t>Metadata</a:t>
            </a:r>
            <a:endParaRPr lang="en-US" altLang="zh-CN" dirty="0"/>
          </a:p>
          <a:p>
            <a:pPr lvl="1"/>
            <a:r>
              <a:rPr lang="en-US" altLang="zh-CN" dirty="0" smtClean="0"/>
              <a:t>Eureka Client </a:t>
            </a:r>
            <a:r>
              <a:rPr lang="zh-CN" altLang="en-US" dirty="0" smtClean="0"/>
              <a:t>設定</a:t>
            </a:r>
            <a:endParaRPr lang="en-US" altLang="zh-CN" dirty="0"/>
          </a:p>
          <a:p>
            <a:pPr lvl="1"/>
            <a:r>
              <a:rPr lang="en-US" altLang="zh-CN" dirty="0"/>
              <a:t>Eureka Server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查詢 </a:t>
            </a:r>
            <a:r>
              <a:rPr lang="en-US" altLang="zh-CN" dirty="0" smtClean="0"/>
              <a:t>Eureka Client </a:t>
            </a:r>
            <a:r>
              <a:rPr lang="zh-CN" altLang="en-US" dirty="0" smtClean="0"/>
              <a:t>資料</a:t>
            </a:r>
            <a:endParaRPr lang="en-US" altLang="zh-CN" dirty="0"/>
          </a:p>
          <a:p>
            <a:r>
              <a:rPr lang="en-US" altLang="zh-CN" dirty="0" err="1" smtClean="0"/>
              <a:t>Zuul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通過 </a:t>
            </a:r>
            <a:r>
              <a:rPr lang="en-US" altLang="zh-CN" dirty="0" smtClean="0"/>
              <a:t>Metadata </a:t>
            </a:r>
            <a:r>
              <a:rPr lang="zh-CN" altLang="en-US" dirty="0" smtClean="0"/>
              <a:t>實現 </a:t>
            </a:r>
            <a:r>
              <a:rPr lang="en-US" altLang="zh-CN" dirty="0" err="1" smtClean="0"/>
              <a:t>loadblance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ZuulFliter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的含義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ZuulFliter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實現 </a:t>
            </a:r>
            <a:r>
              <a:rPr lang="en-US" altLang="zh-CN" dirty="0" err="1" smtClean="0"/>
              <a:t>loadblance</a:t>
            </a:r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en-US" altLang="zh-TW" dirty="0" smtClean="0"/>
              <a:t>ctuator </a:t>
            </a:r>
            <a:r>
              <a:rPr lang="zh-CN" altLang="en-US" dirty="0" smtClean="0"/>
              <a:t>實現不停機加載 </a:t>
            </a:r>
            <a:r>
              <a:rPr lang="en-US" altLang="zh-CN" dirty="0" err="1" smtClean="0"/>
              <a:t>application.yml</a:t>
            </a:r>
            <a:r>
              <a:rPr lang="en-US" altLang="zh-CN" dirty="0" smtClean="0"/>
              <a:t> </a:t>
            </a:r>
            <a:r>
              <a:rPr lang="zh-CN" altLang="en-US" dirty="0" smtClean="0"/>
              <a:t>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搭建可靠的</a:t>
            </a:r>
            <a:r>
              <a:rPr lang="en-US" altLang="zh-CN" dirty="0"/>
              <a:t>Eureka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39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pic>
        <p:nvPicPr>
          <p:cNvPr id="77" name="圖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102271"/>
            <a:ext cx="1675223" cy="1675223"/>
          </a:xfrm>
          <a:prstGeom prst="rect">
            <a:avLst/>
          </a:prstGeom>
        </p:spPr>
      </p:pic>
      <p:cxnSp>
        <p:nvCxnSpPr>
          <p:cNvPr id="89" name="直線單箭頭接點 88"/>
          <p:cNvCxnSpPr>
            <a:stCxn id="77" idx="3"/>
            <a:endCxn id="63" idx="1"/>
          </p:cNvCxnSpPr>
          <p:nvPr/>
        </p:nvCxnSpPr>
        <p:spPr>
          <a:xfrm>
            <a:off x="2080802" y="3939883"/>
            <a:ext cx="4098923" cy="951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77" idx="3"/>
            <a:endCxn id="64" idx="1"/>
          </p:cNvCxnSpPr>
          <p:nvPr/>
        </p:nvCxnSpPr>
        <p:spPr>
          <a:xfrm>
            <a:off x="2080802" y="3939883"/>
            <a:ext cx="4098923" cy="102650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7725" y="5936141"/>
            <a:ext cx="526830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dirty="0" smtClean="0"/>
              <a:t>問題二：每個</a:t>
            </a:r>
            <a:r>
              <a:rPr lang="en-US" altLang="zh-CN" dirty="0" err="1" smtClean="0"/>
              <a:t>Cosumer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都得驗證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第二章在說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49" name="圓角矩形 48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</a:t>
            </a:r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0" name="矩形 69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73" name="矩形 72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112" name="矩形 111"/>
          <p:cNvSpPr/>
          <p:nvPr/>
        </p:nvSpPr>
        <p:spPr>
          <a:xfrm>
            <a:off x="6254660" y="3542419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Security</a:t>
            </a:r>
            <a:endParaRPr lang="zh-TW" altLang="en-US" sz="1600" dirty="0"/>
          </a:p>
        </p:txBody>
      </p:sp>
      <p:sp>
        <p:nvSpPr>
          <p:cNvPr id="113" name="矩形 112"/>
          <p:cNvSpPr/>
          <p:nvPr/>
        </p:nvSpPr>
        <p:spPr>
          <a:xfrm>
            <a:off x="6271422" y="2571865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 smtClean="0"/>
              <a:t>Security</a:t>
            </a:r>
            <a:endParaRPr lang="zh-TW" altLang="en-US" sz="1600" dirty="0"/>
          </a:p>
        </p:txBody>
      </p:sp>
      <p:cxnSp>
        <p:nvCxnSpPr>
          <p:cNvPr id="114" name="直線單箭頭接點 113"/>
          <p:cNvCxnSpPr>
            <a:stCxn id="77" idx="3"/>
            <a:endCxn id="56" idx="1"/>
          </p:cNvCxnSpPr>
          <p:nvPr/>
        </p:nvCxnSpPr>
        <p:spPr>
          <a:xfrm flipV="1">
            <a:off x="2080802" y="2945990"/>
            <a:ext cx="4104335" cy="99389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圖片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27" y="4092037"/>
            <a:ext cx="303976" cy="303976"/>
          </a:xfrm>
          <a:prstGeom prst="rect">
            <a:avLst/>
          </a:prstGeom>
        </p:spPr>
      </p:pic>
      <p:sp>
        <p:nvSpPr>
          <p:cNvPr id="210" name="圓角矩形 209"/>
          <p:cNvSpPr/>
          <p:nvPr/>
        </p:nvSpPr>
        <p:spPr>
          <a:xfrm>
            <a:off x="8561622" y="248082"/>
            <a:ext cx="912522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211" name="矩形 210"/>
          <p:cNvSpPr/>
          <p:nvPr/>
        </p:nvSpPr>
        <p:spPr>
          <a:xfrm>
            <a:off x="8428886" y="158842"/>
            <a:ext cx="2040043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文字方塊 211"/>
          <p:cNvSpPr txBox="1"/>
          <p:nvPr/>
        </p:nvSpPr>
        <p:spPr>
          <a:xfrm>
            <a:off x="9586460" y="274209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213" name="圓角矩形 212"/>
          <p:cNvSpPr/>
          <p:nvPr/>
        </p:nvSpPr>
        <p:spPr>
          <a:xfrm>
            <a:off x="9076127" y="164121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214" name="圓角矩形 213"/>
          <p:cNvSpPr/>
          <p:nvPr/>
        </p:nvSpPr>
        <p:spPr>
          <a:xfrm>
            <a:off x="11023586" y="208433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15" name="矩形 214"/>
          <p:cNvSpPr/>
          <p:nvPr/>
        </p:nvSpPr>
        <p:spPr>
          <a:xfrm>
            <a:off x="9167212" y="166626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16" name="圓角矩形 215"/>
          <p:cNvSpPr/>
          <p:nvPr/>
        </p:nvSpPr>
        <p:spPr>
          <a:xfrm>
            <a:off x="9067880" y="246603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217" name="圓角矩形 216"/>
          <p:cNvSpPr/>
          <p:nvPr/>
        </p:nvSpPr>
        <p:spPr>
          <a:xfrm>
            <a:off x="9062963" y="411597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18" name="圓角矩形 217"/>
          <p:cNvSpPr/>
          <p:nvPr/>
        </p:nvSpPr>
        <p:spPr>
          <a:xfrm>
            <a:off x="11023587" y="324104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19" name="圓角矩形 218"/>
          <p:cNvSpPr/>
          <p:nvPr/>
        </p:nvSpPr>
        <p:spPr>
          <a:xfrm>
            <a:off x="9064745" y="493411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20" name="圓角矩形 219"/>
          <p:cNvSpPr/>
          <p:nvPr/>
        </p:nvSpPr>
        <p:spPr>
          <a:xfrm>
            <a:off x="9057870" y="328970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21" name="圓角矩形 220"/>
          <p:cNvSpPr/>
          <p:nvPr/>
        </p:nvSpPr>
        <p:spPr>
          <a:xfrm>
            <a:off x="11023587" y="452002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22" name="矩形 221"/>
          <p:cNvSpPr/>
          <p:nvPr/>
        </p:nvSpPr>
        <p:spPr>
          <a:xfrm>
            <a:off x="11125142" y="210158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3" name="矩形 222"/>
          <p:cNvSpPr/>
          <p:nvPr/>
        </p:nvSpPr>
        <p:spPr>
          <a:xfrm>
            <a:off x="11111233" y="324639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4" name="矩形 223"/>
          <p:cNvSpPr/>
          <p:nvPr/>
        </p:nvSpPr>
        <p:spPr>
          <a:xfrm>
            <a:off x="11111234" y="456560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5" name="矩形 224"/>
          <p:cNvSpPr/>
          <p:nvPr/>
        </p:nvSpPr>
        <p:spPr>
          <a:xfrm>
            <a:off x="9155527" y="248853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6" name="矩形 225"/>
          <p:cNvSpPr/>
          <p:nvPr/>
        </p:nvSpPr>
        <p:spPr>
          <a:xfrm>
            <a:off x="9148955" y="333202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7" name="矩形 226"/>
          <p:cNvSpPr/>
          <p:nvPr/>
        </p:nvSpPr>
        <p:spPr>
          <a:xfrm>
            <a:off x="9148954" y="414566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8" name="矩形 227"/>
          <p:cNvSpPr/>
          <p:nvPr/>
        </p:nvSpPr>
        <p:spPr>
          <a:xfrm>
            <a:off x="9160178" y="497391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29" name="矩形 228"/>
          <p:cNvSpPr/>
          <p:nvPr/>
        </p:nvSpPr>
        <p:spPr>
          <a:xfrm>
            <a:off x="9014198" y="158014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0" name="矩形 229"/>
          <p:cNvSpPr/>
          <p:nvPr/>
        </p:nvSpPr>
        <p:spPr>
          <a:xfrm>
            <a:off x="9014199" y="24049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1" name="矩形 230"/>
          <p:cNvSpPr/>
          <p:nvPr/>
        </p:nvSpPr>
        <p:spPr>
          <a:xfrm>
            <a:off x="9014199" y="325576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2" name="矩形 231"/>
          <p:cNvSpPr/>
          <p:nvPr/>
        </p:nvSpPr>
        <p:spPr>
          <a:xfrm>
            <a:off x="9014199" y="405491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3" name="矩形 232"/>
          <p:cNvSpPr/>
          <p:nvPr/>
        </p:nvSpPr>
        <p:spPr>
          <a:xfrm>
            <a:off x="9014199" y="487767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4" name="矩形 233"/>
          <p:cNvSpPr/>
          <p:nvPr/>
        </p:nvSpPr>
        <p:spPr>
          <a:xfrm>
            <a:off x="10972128" y="204368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5" name="矩形 234"/>
          <p:cNvSpPr/>
          <p:nvPr/>
        </p:nvSpPr>
        <p:spPr>
          <a:xfrm>
            <a:off x="10972128" y="318360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10972128" y="445895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3082413" y="2873649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矩形 266"/>
          <p:cNvSpPr/>
          <p:nvPr/>
        </p:nvSpPr>
        <p:spPr>
          <a:xfrm>
            <a:off x="3084936" y="2912051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13" name="矩形 112"/>
          <p:cNvSpPr/>
          <p:nvPr/>
        </p:nvSpPr>
        <p:spPr>
          <a:xfrm>
            <a:off x="3084936" y="3631469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Security</a:t>
            </a:r>
            <a:endParaRPr lang="zh-TW" altLang="en-US" sz="1600" dirty="0"/>
          </a:p>
        </p:txBody>
      </p:sp>
      <p:sp>
        <p:nvSpPr>
          <p:cNvPr id="269" name="圓角矩形 26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270" name="圓角矩形 269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</a:t>
            </a:r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271" name="圓角矩形 270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78" name="矩形 277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79" name="矩形 2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80" name="矩形 279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pic>
        <p:nvPicPr>
          <p:cNvPr id="283" name="圖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27" y="4092037"/>
            <a:ext cx="303976" cy="303976"/>
          </a:xfrm>
          <a:prstGeom prst="rect">
            <a:avLst/>
          </a:prstGeom>
        </p:spPr>
      </p:pic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102271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284" idx="3"/>
            <a:endCxn id="113" idx="1"/>
          </p:cNvCxnSpPr>
          <p:nvPr/>
        </p:nvCxnSpPr>
        <p:spPr>
          <a:xfrm>
            <a:off x="2080802" y="3939883"/>
            <a:ext cx="1004134" cy="782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stCxn id="265" idx="3"/>
            <a:endCxn id="276" idx="1"/>
          </p:cNvCxnSpPr>
          <p:nvPr/>
        </p:nvCxnSpPr>
        <p:spPr>
          <a:xfrm>
            <a:off x="3878826" y="4005148"/>
            <a:ext cx="2300899" cy="9612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65" idx="3"/>
            <a:endCxn id="275" idx="1"/>
          </p:cNvCxnSpPr>
          <p:nvPr/>
        </p:nvCxnSpPr>
        <p:spPr>
          <a:xfrm flipV="1">
            <a:off x="3878826" y="3949395"/>
            <a:ext cx="2300899" cy="5575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65" idx="3"/>
            <a:endCxn id="274" idx="1"/>
          </p:cNvCxnSpPr>
          <p:nvPr/>
        </p:nvCxnSpPr>
        <p:spPr>
          <a:xfrm flipV="1">
            <a:off x="3878826" y="2945990"/>
            <a:ext cx="2306311" cy="10591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96079" y="37926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會員</a:t>
            </a:r>
            <a:endParaRPr lang="zh-TW" altLang="en-US" dirty="0"/>
          </a:p>
        </p:txBody>
      </p:sp>
      <p:sp>
        <p:nvSpPr>
          <p:cNvPr id="10" name="矩形圖說文字 9"/>
          <p:cNvSpPr/>
          <p:nvPr/>
        </p:nvSpPr>
        <p:spPr>
          <a:xfrm>
            <a:off x="1963437" y="1895085"/>
            <a:ext cx="914400" cy="612648"/>
          </a:xfrm>
          <a:prstGeom prst="wedgeRectCallout">
            <a:avLst>
              <a:gd name="adj1" fmla="val 8199"/>
              <a:gd name="adj2" fmla="val 288788"/>
            </a:avLst>
          </a:prstGeom>
          <a:solidFill>
            <a:srgbClr val="65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含用戶</a:t>
            </a:r>
            <a:r>
              <a:rPr lang="en-US" altLang="zh-CN" dirty="0" smtClean="0"/>
              <a:t>Token</a:t>
            </a:r>
            <a:endParaRPr lang="zh-TW" altLang="en-US" dirty="0"/>
          </a:p>
        </p:txBody>
      </p:sp>
      <p:sp>
        <p:nvSpPr>
          <p:cNvPr id="58" name="圓角矩形 57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Server1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Table1</a:t>
            </a:r>
            <a:endParaRPr lang="zh-TW" altLang="en-US" dirty="0"/>
          </a:p>
        </p:txBody>
      </p:sp>
      <p:sp>
        <p:nvSpPr>
          <p:cNvPr id="61" name="圓角矩形 60"/>
          <p:cNvSpPr/>
          <p:nvPr/>
        </p:nvSpPr>
        <p:spPr>
          <a:xfrm>
            <a:off x="9033401" y="272292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62" name="圓角矩形 61"/>
          <p:cNvSpPr/>
          <p:nvPr/>
        </p:nvSpPr>
        <p:spPr>
          <a:xfrm>
            <a:off x="10980860" y="316604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9124486" y="274797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64" name="圓角矩形 63"/>
          <p:cNvSpPr/>
          <p:nvPr/>
        </p:nvSpPr>
        <p:spPr>
          <a:xfrm>
            <a:off x="9025154" y="354774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65" name="圓角矩形 64"/>
          <p:cNvSpPr/>
          <p:nvPr/>
        </p:nvSpPr>
        <p:spPr>
          <a:xfrm>
            <a:off x="9020237" y="519768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6" name="圓角矩形 65"/>
          <p:cNvSpPr/>
          <p:nvPr/>
        </p:nvSpPr>
        <p:spPr>
          <a:xfrm>
            <a:off x="10980861" y="432275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7" name="圓角矩形 66"/>
          <p:cNvSpPr/>
          <p:nvPr/>
        </p:nvSpPr>
        <p:spPr>
          <a:xfrm>
            <a:off x="9022019" y="601582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8" name="圓角矩形 67"/>
          <p:cNvSpPr/>
          <p:nvPr/>
        </p:nvSpPr>
        <p:spPr>
          <a:xfrm>
            <a:off x="9015144" y="437141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69" name="圓角矩形 68"/>
          <p:cNvSpPr/>
          <p:nvPr/>
        </p:nvSpPr>
        <p:spPr>
          <a:xfrm>
            <a:off x="10980861" y="560173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11082416" y="318329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1" name="矩形 70"/>
          <p:cNvSpPr/>
          <p:nvPr/>
        </p:nvSpPr>
        <p:spPr>
          <a:xfrm>
            <a:off x="11068507" y="432810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2" name="矩形 71"/>
          <p:cNvSpPr/>
          <p:nvPr/>
        </p:nvSpPr>
        <p:spPr>
          <a:xfrm>
            <a:off x="11068508" y="564731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3" name="矩形 72"/>
          <p:cNvSpPr/>
          <p:nvPr/>
        </p:nvSpPr>
        <p:spPr>
          <a:xfrm>
            <a:off x="9112801" y="357024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4" name="矩形 73"/>
          <p:cNvSpPr/>
          <p:nvPr/>
        </p:nvSpPr>
        <p:spPr>
          <a:xfrm>
            <a:off x="9106229" y="441373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5" name="矩形 74"/>
          <p:cNvSpPr/>
          <p:nvPr/>
        </p:nvSpPr>
        <p:spPr>
          <a:xfrm>
            <a:off x="9106228" y="522737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6" name="矩形 75"/>
          <p:cNvSpPr/>
          <p:nvPr/>
        </p:nvSpPr>
        <p:spPr>
          <a:xfrm>
            <a:off x="9117452" y="605562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77" name="矩形 76"/>
          <p:cNvSpPr/>
          <p:nvPr/>
        </p:nvSpPr>
        <p:spPr>
          <a:xfrm>
            <a:off x="8971472" y="266185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971473" y="348668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971473" y="433747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8971473" y="513662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971473" y="595938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0929402" y="312539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0929402" y="426531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0929402" y="554066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圓角矩形 111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Server2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Table2</a:t>
            </a:r>
            <a:endParaRPr lang="zh-TW" altLang="en-US" dirty="0"/>
          </a:p>
        </p:txBody>
      </p:sp>
      <p:sp>
        <p:nvSpPr>
          <p:cNvPr id="116" name="圓角矩形 115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Server3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Table3</a:t>
            </a:r>
            <a:endParaRPr lang="zh-TW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674C9C-690D-4E40-A9DB-BD45AED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</a:t>
            </a:r>
            <a:r>
              <a:rPr lang="zh-CN" altLang="en-US" dirty="0" smtClean="0"/>
              <a:t>内部互相呼叫</a:t>
            </a:r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3082413" y="2873649"/>
            <a:ext cx="796413" cy="2262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矩形 266"/>
          <p:cNvSpPr/>
          <p:nvPr/>
        </p:nvSpPr>
        <p:spPr>
          <a:xfrm>
            <a:off x="3084936" y="2912051"/>
            <a:ext cx="793889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</a:t>
            </a:r>
            <a:r>
              <a:rPr lang="en-US" altLang="zh-TW" sz="900" dirty="0" err="1" smtClean="0"/>
              <a:t>Clien</a:t>
            </a:r>
            <a:endParaRPr lang="zh-TW" altLang="en-US" sz="900" dirty="0"/>
          </a:p>
        </p:txBody>
      </p:sp>
      <p:sp>
        <p:nvSpPr>
          <p:cNvPr id="113" name="矩形 112"/>
          <p:cNvSpPr/>
          <p:nvPr/>
        </p:nvSpPr>
        <p:spPr>
          <a:xfrm>
            <a:off x="3084936" y="3631469"/>
            <a:ext cx="161041" cy="773407"/>
          </a:xfrm>
          <a:prstGeom prst="rect">
            <a:avLst/>
          </a:prstGeom>
          <a:solidFill>
            <a:srgbClr val="E639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Security</a:t>
            </a:r>
            <a:endParaRPr lang="zh-TW" altLang="en-US" sz="1600" dirty="0"/>
          </a:p>
        </p:txBody>
      </p:sp>
      <p:sp>
        <p:nvSpPr>
          <p:cNvPr id="269" name="圓角矩形 268"/>
          <p:cNvSpPr/>
          <p:nvPr/>
        </p:nvSpPr>
        <p:spPr>
          <a:xfrm>
            <a:off x="6239009" y="2507733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Accout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sp>
        <p:nvSpPr>
          <p:cNvPr id="270" name="圓角矩形 269"/>
          <p:cNvSpPr/>
          <p:nvPr/>
        </p:nvSpPr>
        <p:spPr>
          <a:xfrm>
            <a:off x="6240109" y="3496568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PC_Edit</a:t>
            </a:r>
            <a:r>
              <a:rPr lang="en-US" altLang="zh-CN" dirty="0" smtClean="0"/>
              <a:t> </a:t>
            </a:r>
            <a:r>
              <a:rPr lang="en-US" altLang="zh-CN" dirty="0" smtClean="0"/>
              <a:t>Service</a:t>
            </a:r>
            <a:endParaRPr lang="zh-TW" altLang="en-US" dirty="0"/>
          </a:p>
        </p:txBody>
      </p:sp>
      <p:sp>
        <p:nvSpPr>
          <p:cNvPr id="271" name="圓角矩形 270"/>
          <p:cNvSpPr/>
          <p:nvPr/>
        </p:nvSpPr>
        <p:spPr>
          <a:xfrm>
            <a:off x="6244966" y="4501149"/>
            <a:ext cx="1135881" cy="86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PC_Index</a:t>
            </a:r>
            <a:r>
              <a:rPr lang="en-US" altLang="zh-CN" dirty="0" smtClean="0"/>
              <a:t> Service</a:t>
            </a:r>
            <a:endParaRPr lang="zh-TW" altLang="en-US" dirty="0"/>
          </a:p>
        </p:txBody>
      </p:sp>
      <p:pic>
        <p:nvPicPr>
          <p:cNvPr id="273" name="圖片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2" y="5086974"/>
            <a:ext cx="303976" cy="303976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6185137" y="2455128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5" name="矩形 274"/>
          <p:cNvSpPr/>
          <p:nvPr/>
        </p:nvSpPr>
        <p:spPr>
          <a:xfrm>
            <a:off x="6179725" y="345853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6" name="矩形 275"/>
          <p:cNvSpPr/>
          <p:nvPr/>
        </p:nvSpPr>
        <p:spPr>
          <a:xfrm>
            <a:off x="6179725" y="4475523"/>
            <a:ext cx="1277548" cy="981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7" name="矩形 276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78" name="矩形 277"/>
          <p:cNvSpPr/>
          <p:nvPr/>
        </p:nvSpPr>
        <p:spPr>
          <a:xfrm>
            <a:off x="6366537" y="254095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79" name="矩形 278"/>
          <p:cNvSpPr/>
          <p:nvPr/>
        </p:nvSpPr>
        <p:spPr>
          <a:xfrm>
            <a:off x="6386474" y="351801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sp>
        <p:nvSpPr>
          <p:cNvPr id="280" name="矩形 279"/>
          <p:cNvSpPr/>
          <p:nvPr/>
        </p:nvSpPr>
        <p:spPr>
          <a:xfrm>
            <a:off x="6386474" y="4508431"/>
            <a:ext cx="852864" cy="1438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Eureka Client</a:t>
            </a:r>
            <a:endParaRPr lang="zh-TW" altLang="en-US" sz="900" dirty="0"/>
          </a:p>
        </p:txBody>
      </p:sp>
      <p:pic>
        <p:nvPicPr>
          <p:cNvPr id="283" name="圖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27" y="4092037"/>
            <a:ext cx="303976" cy="303976"/>
          </a:xfrm>
          <a:prstGeom prst="rect">
            <a:avLst/>
          </a:prstGeom>
        </p:spPr>
      </p:pic>
      <p:pic>
        <p:nvPicPr>
          <p:cNvPr id="284" name="圖片 2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102271"/>
            <a:ext cx="1675223" cy="1675223"/>
          </a:xfrm>
          <a:prstGeom prst="rect">
            <a:avLst/>
          </a:prstGeom>
        </p:spPr>
      </p:pic>
      <p:cxnSp>
        <p:nvCxnSpPr>
          <p:cNvPr id="4" name="直線單箭頭接點 3"/>
          <p:cNvCxnSpPr>
            <a:stCxn id="284" idx="3"/>
            <a:endCxn id="113" idx="1"/>
          </p:cNvCxnSpPr>
          <p:nvPr/>
        </p:nvCxnSpPr>
        <p:spPr>
          <a:xfrm>
            <a:off x="2080802" y="3939883"/>
            <a:ext cx="1004134" cy="782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/>
          <p:cNvCxnSpPr>
            <a:stCxn id="265" idx="3"/>
            <a:endCxn id="276" idx="1"/>
          </p:cNvCxnSpPr>
          <p:nvPr/>
        </p:nvCxnSpPr>
        <p:spPr>
          <a:xfrm>
            <a:off x="3878826" y="4005148"/>
            <a:ext cx="2300899" cy="9612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字方塊 285"/>
          <p:cNvSpPr txBox="1"/>
          <p:nvPr/>
        </p:nvSpPr>
        <p:spPr>
          <a:xfrm>
            <a:off x="696079" y="37926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訪客</a:t>
            </a:r>
            <a:endParaRPr lang="zh-TW" altLang="en-US" dirty="0"/>
          </a:p>
        </p:txBody>
      </p:sp>
      <p:sp>
        <p:nvSpPr>
          <p:cNvPr id="287" name="圓角矩形 286"/>
          <p:cNvSpPr/>
          <p:nvPr/>
        </p:nvSpPr>
        <p:spPr>
          <a:xfrm>
            <a:off x="8453351" y="130098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Server1</a:t>
            </a:r>
            <a:endParaRPr lang="zh-TW" altLang="en-US" dirty="0"/>
          </a:p>
        </p:txBody>
      </p:sp>
      <p:sp>
        <p:nvSpPr>
          <p:cNvPr id="288" name="矩形 287"/>
          <p:cNvSpPr/>
          <p:nvPr/>
        </p:nvSpPr>
        <p:spPr>
          <a:xfrm>
            <a:off x="8318090" y="40858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文字方塊 288"/>
          <p:cNvSpPr txBox="1"/>
          <p:nvPr/>
        </p:nvSpPr>
        <p:spPr>
          <a:xfrm>
            <a:off x="9586460" y="156225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Table1</a:t>
            </a:r>
            <a:endParaRPr lang="zh-TW" altLang="en-US" dirty="0"/>
          </a:p>
        </p:txBody>
      </p:sp>
      <p:sp>
        <p:nvSpPr>
          <p:cNvPr id="290" name="圓角矩形 289"/>
          <p:cNvSpPr/>
          <p:nvPr/>
        </p:nvSpPr>
        <p:spPr>
          <a:xfrm>
            <a:off x="9033401" y="2722921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Line Service</a:t>
            </a:r>
            <a:endParaRPr lang="zh-TW" altLang="en-US" sz="1200" dirty="0"/>
          </a:p>
        </p:txBody>
      </p:sp>
      <p:sp>
        <p:nvSpPr>
          <p:cNvPr id="291" name="圓角矩形 290"/>
          <p:cNvSpPr/>
          <p:nvPr/>
        </p:nvSpPr>
        <p:spPr>
          <a:xfrm>
            <a:off x="10980860" y="3166042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Queue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2" name="矩形 291"/>
          <p:cNvSpPr/>
          <p:nvPr/>
        </p:nvSpPr>
        <p:spPr>
          <a:xfrm>
            <a:off x="9124486" y="274797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293" name="圓角矩形 292"/>
          <p:cNvSpPr/>
          <p:nvPr/>
        </p:nvSpPr>
        <p:spPr>
          <a:xfrm>
            <a:off x="9025154" y="3547745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Title Service</a:t>
            </a:r>
            <a:endParaRPr lang="zh-TW" altLang="en-US" sz="1200" dirty="0"/>
          </a:p>
        </p:txBody>
      </p:sp>
      <p:sp>
        <p:nvSpPr>
          <p:cNvPr id="294" name="圓角矩形 293"/>
          <p:cNvSpPr/>
          <p:nvPr/>
        </p:nvSpPr>
        <p:spPr>
          <a:xfrm>
            <a:off x="9020237" y="5197687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5" name="圓角矩形 294"/>
          <p:cNvSpPr/>
          <p:nvPr/>
        </p:nvSpPr>
        <p:spPr>
          <a:xfrm>
            <a:off x="10980861" y="432275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Cache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6" name="圓角矩形 295"/>
          <p:cNvSpPr/>
          <p:nvPr/>
        </p:nvSpPr>
        <p:spPr>
          <a:xfrm>
            <a:off x="9022019" y="6015824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7" name="圓角矩形 296"/>
          <p:cNvSpPr/>
          <p:nvPr/>
        </p:nvSpPr>
        <p:spPr>
          <a:xfrm>
            <a:off x="9015144" y="4371412"/>
            <a:ext cx="759632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Name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8" name="圓角矩形 297"/>
          <p:cNvSpPr/>
          <p:nvPr/>
        </p:nvSpPr>
        <p:spPr>
          <a:xfrm>
            <a:off x="10980861" y="5601730"/>
            <a:ext cx="752757" cy="6004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Oracle</a:t>
            </a:r>
          </a:p>
          <a:p>
            <a:pPr algn="ctr"/>
            <a:r>
              <a:rPr lang="en-US" altLang="zh-CN" sz="1200" dirty="0" smtClean="0"/>
              <a:t>Service</a:t>
            </a:r>
            <a:endParaRPr lang="zh-TW" altLang="en-US" sz="1200" dirty="0"/>
          </a:p>
        </p:txBody>
      </p:sp>
      <p:sp>
        <p:nvSpPr>
          <p:cNvPr id="299" name="矩形 298"/>
          <p:cNvSpPr/>
          <p:nvPr/>
        </p:nvSpPr>
        <p:spPr>
          <a:xfrm>
            <a:off x="11082416" y="318329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0" name="矩形 299"/>
          <p:cNvSpPr/>
          <p:nvPr/>
        </p:nvSpPr>
        <p:spPr>
          <a:xfrm>
            <a:off x="11068507" y="432810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1" name="矩形 300"/>
          <p:cNvSpPr/>
          <p:nvPr/>
        </p:nvSpPr>
        <p:spPr>
          <a:xfrm>
            <a:off x="11068508" y="5647311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2" name="矩形 301"/>
          <p:cNvSpPr/>
          <p:nvPr/>
        </p:nvSpPr>
        <p:spPr>
          <a:xfrm>
            <a:off x="9112801" y="3570248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3" name="矩形 302"/>
          <p:cNvSpPr/>
          <p:nvPr/>
        </p:nvSpPr>
        <p:spPr>
          <a:xfrm>
            <a:off x="9106229" y="4413735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4" name="矩形 303"/>
          <p:cNvSpPr/>
          <p:nvPr/>
        </p:nvSpPr>
        <p:spPr>
          <a:xfrm>
            <a:off x="9106228" y="522737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5" name="矩形 304"/>
          <p:cNvSpPr/>
          <p:nvPr/>
        </p:nvSpPr>
        <p:spPr>
          <a:xfrm>
            <a:off x="9117452" y="6055623"/>
            <a:ext cx="577461" cy="104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00" dirty="0" smtClean="0"/>
              <a:t>Eureka Client</a:t>
            </a:r>
            <a:endParaRPr lang="zh-TW" altLang="en-US" sz="500" dirty="0"/>
          </a:p>
        </p:txBody>
      </p:sp>
      <p:sp>
        <p:nvSpPr>
          <p:cNvPr id="306" name="矩形 305"/>
          <p:cNvSpPr/>
          <p:nvPr/>
        </p:nvSpPr>
        <p:spPr>
          <a:xfrm>
            <a:off x="8971472" y="2661857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7" name="矩形 306"/>
          <p:cNvSpPr/>
          <p:nvPr/>
        </p:nvSpPr>
        <p:spPr>
          <a:xfrm>
            <a:off x="8971473" y="348668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8" name="矩形 307"/>
          <p:cNvSpPr/>
          <p:nvPr/>
        </p:nvSpPr>
        <p:spPr>
          <a:xfrm>
            <a:off x="8971473" y="433747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9" name="矩形 308"/>
          <p:cNvSpPr/>
          <p:nvPr/>
        </p:nvSpPr>
        <p:spPr>
          <a:xfrm>
            <a:off x="8971473" y="5136623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0" name="矩形 309"/>
          <p:cNvSpPr/>
          <p:nvPr/>
        </p:nvSpPr>
        <p:spPr>
          <a:xfrm>
            <a:off x="8971473" y="5959381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1" name="矩形 310"/>
          <p:cNvSpPr/>
          <p:nvPr/>
        </p:nvSpPr>
        <p:spPr>
          <a:xfrm>
            <a:off x="10929402" y="3125390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2" name="矩形 311"/>
          <p:cNvSpPr/>
          <p:nvPr/>
        </p:nvSpPr>
        <p:spPr>
          <a:xfrm>
            <a:off x="10929402" y="4265315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3" name="矩形 312"/>
          <p:cNvSpPr/>
          <p:nvPr/>
        </p:nvSpPr>
        <p:spPr>
          <a:xfrm>
            <a:off x="10929402" y="5540666"/>
            <a:ext cx="883488" cy="722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4" name="圓角矩形 313"/>
          <p:cNvSpPr/>
          <p:nvPr/>
        </p:nvSpPr>
        <p:spPr>
          <a:xfrm>
            <a:off x="8453351" y="1014384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Server2</a:t>
            </a:r>
            <a:endParaRPr lang="zh-TW" altLang="en-US" dirty="0"/>
          </a:p>
        </p:txBody>
      </p:sp>
      <p:sp>
        <p:nvSpPr>
          <p:cNvPr id="315" name="矩形 314"/>
          <p:cNvSpPr/>
          <p:nvPr/>
        </p:nvSpPr>
        <p:spPr>
          <a:xfrm>
            <a:off x="8318090" y="925144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文字方塊 315"/>
          <p:cNvSpPr txBox="1"/>
          <p:nvPr/>
        </p:nvSpPr>
        <p:spPr>
          <a:xfrm>
            <a:off x="9586460" y="1040511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Table2</a:t>
            </a:r>
            <a:endParaRPr lang="zh-TW" altLang="en-US" dirty="0"/>
          </a:p>
        </p:txBody>
      </p:sp>
      <p:sp>
        <p:nvSpPr>
          <p:cNvPr id="317" name="圓角矩形 316"/>
          <p:cNvSpPr/>
          <p:nvPr/>
        </p:nvSpPr>
        <p:spPr>
          <a:xfrm>
            <a:off x="8450826" y="1894479"/>
            <a:ext cx="1020793" cy="647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</a:p>
          <a:p>
            <a:pPr algn="ctr"/>
            <a:r>
              <a:rPr lang="en-US" altLang="zh-TW" dirty="0" smtClean="0"/>
              <a:t>Server3</a:t>
            </a:r>
            <a:endParaRPr lang="zh-TW" altLang="en-US" dirty="0"/>
          </a:p>
        </p:txBody>
      </p:sp>
      <p:sp>
        <p:nvSpPr>
          <p:cNvPr id="318" name="矩形 317"/>
          <p:cNvSpPr/>
          <p:nvPr/>
        </p:nvSpPr>
        <p:spPr>
          <a:xfrm>
            <a:off x="8315565" y="1805239"/>
            <a:ext cx="2150839" cy="826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文字方塊 318"/>
          <p:cNvSpPr txBox="1"/>
          <p:nvPr/>
        </p:nvSpPr>
        <p:spPr>
          <a:xfrm>
            <a:off x="9583935" y="1920606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Table3</a:t>
            </a:r>
            <a:endParaRPr lang="zh-TW" altLang="en-US" dirty="0"/>
          </a:p>
        </p:txBody>
      </p:sp>
      <p:sp>
        <p:nvSpPr>
          <p:cNvPr id="320" name="矩形 319"/>
          <p:cNvSpPr/>
          <p:nvPr/>
        </p:nvSpPr>
        <p:spPr>
          <a:xfrm>
            <a:off x="8185355" y="13645"/>
            <a:ext cx="2389239" cy="264821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340</Words>
  <Application>Microsoft Office PowerPoint</Application>
  <PresentationFormat>自訂</PresentationFormat>
  <Paragraphs>148</Paragraphs>
  <Slides>6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Eureka And Zuul-2</vt:lpstr>
      <vt:lpstr>目錄</vt:lpstr>
      <vt:lpstr>1.搭建可靠的Eureka集群</vt:lpstr>
      <vt:lpstr>Service 内部互相呼叫</vt:lpstr>
      <vt:lpstr>Service 内部互相呼叫</vt:lpstr>
      <vt:lpstr>Service 内部互相呼叫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418</cp:revision>
  <dcterms:created xsi:type="dcterms:W3CDTF">2018-02-05T03:31:46Z</dcterms:created>
  <dcterms:modified xsi:type="dcterms:W3CDTF">2020-01-16T08:28:18Z</dcterms:modified>
</cp:coreProperties>
</file>