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6" r:id="rId3"/>
    <p:sldId id="291" r:id="rId4"/>
    <p:sldId id="411" r:id="rId5"/>
    <p:sldId id="413" r:id="rId6"/>
    <p:sldId id="414" r:id="rId7"/>
    <p:sldId id="408" r:id="rId8"/>
    <p:sldId id="410" r:id="rId9"/>
    <p:sldId id="409" r:id="rId10"/>
    <p:sldId id="405" r:id="rId11"/>
    <p:sldId id="406" r:id="rId12"/>
    <p:sldId id="407" r:id="rId13"/>
    <p:sldId id="412" r:id="rId14"/>
    <p:sldId id="354" r:id="rId15"/>
    <p:sldId id="388" r:id="rId16"/>
    <p:sldId id="384" r:id="rId17"/>
    <p:sldId id="385" r:id="rId18"/>
    <p:sldId id="386" r:id="rId19"/>
    <p:sldId id="387" r:id="rId20"/>
    <p:sldId id="392" r:id="rId21"/>
    <p:sldId id="393" r:id="rId22"/>
    <p:sldId id="394" r:id="rId23"/>
    <p:sldId id="396" r:id="rId24"/>
    <p:sldId id="395" r:id="rId25"/>
    <p:sldId id="397" r:id="rId26"/>
    <p:sldId id="398" r:id="rId27"/>
    <p:sldId id="399" r:id="rId28"/>
    <p:sldId id="419" r:id="rId29"/>
    <p:sldId id="428" r:id="rId30"/>
    <p:sldId id="415" r:id="rId31"/>
    <p:sldId id="403" r:id="rId32"/>
    <p:sldId id="416" r:id="rId33"/>
    <p:sldId id="421" r:id="rId34"/>
    <p:sldId id="417" r:id="rId35"/>
    <p:sldId id="424" r:id="rId36"/>
    <p:sldId id="422" r:id="rId37"/>
    <p:sldId id="418" r:id="rId38"/>
    <p:sldId id="427" r:id="rId39"/>
    <p:sldId id="426" r:id="rId40"/>
    <p:sldId id="425" r:id="rId41"/>
    <p:sldId id="420" r:id="rId42"/>
    <p:sldId id="286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411"/>
            <p14:sldId id="413"/>
            <p14:sldId id="414"/>
            <p14:sldId id="408"/>
            <p14:sldId id="410"/>
            <p14:sldId id="409"/>
            <p14:sldId id="405"/>
            <p14:sldId id="406"/>
            <p14:sldId id="407"/>
            <p14:sldId id="412"/>
            <p14:sldId id="354"/>
            <p14:sldId id="388"/>
            <p14:sldId id="384"/>
            <p14:sldId id="385"/>
            <p14:sldId id="386"/>
            <p14:sldId id="387"/>
            <p14:sldId id="392"/>
            <p14:sldId id="393"/>
            <p14:sldId id="394"/>
            <p14:sldId id="396"/>
            <p14:sldId id="395"/>
            <p14:sldId id="397"/>
            <p14:sldId id="398"/>
            <p14:sldId id="399"/>
            <p14:sldId id="419"/>
            <p14:sldId id="428"/>
            <p14:sldId id="415"/>
            <p14:sldId id="403"/>
            <p14:sldId id="416"/>
            <p14:sldId id="421"/>
            <p14:sldId id="417"/>
            <p14:sldId id="424"/>
            <p14:sldId id="422"/>
            <p14:sldId id="418"/>
            <p14:sldId id="427"/>
            <p14:sldId id="426"/>
            <p14:sldId id="425"/>
            <p14:sldId id="420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E1E"/>
    <a:srgbClr val="E63935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0967" autoAdjust="0"/>
  </p:normalViewPr>
  <p:slideViewPr>
    <p:cSldViewPr snapToGrid="0" snapToObjects="1">
      <p:cViewPr>
        <p:scale>
          <a:sx n="73" d="100"/>
          <a:sy n="73" d="100"/>
        </p:scale>
        <p:origin x="-540" y="-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40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Spring 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Nacos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="" xmlns:a16="http://schemas.microsoft.com/office/drawing/2014/main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zh-CN" dirty="0" smtClean="0"/>
              <a:t>2.Database</a:t>
            </a:r>
            <a:endParaRPr lang="en-US" altLang="zh-CN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TW" sz="1600" b="0" dirty="0" err="1" smtClean="0"/>
              <a:t>spring.profiles.active</a:t>
            </a:r>
            <a:r>
              <a:rPr lang="en-US" altLang="zh-TW" sz="1600" b="0" dirty="0" smtClean="0"/>
              <a:t>=</a:t>
            </a:r>
            <a:r>
              <a:rPr lang="en-US" altLang="zh-TW" sz="1600" b="0" dirty="0" err="1" smtClean="0"/>
              <a:t>jdbc</a:t>
            </a:r>
            <a:endParaRPr lang="en-US" altLang="zh-TW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/>
              <a:t>spring.datasource.url=</a:t>
            </a:r>
            <a:r>
              <a:rPr lang="en-US" altLang="zh-CN" sz="1600" b="0" dirty="0" err="1"/>
              <a:t>jdbc:mysql</a:t>
            </a:r>
            <a:r>
              <a:rPr lang="en-US" altLang="zh-CN" sz="1600" b="0" dirty="0"/>
              <a:t>://</a:t>
            </a:r>
            <a:r>
              <a:rPr lang="en-US" altLang="zh-CN" sz="1600" b="0" dirty="0" smtClean="0"/>
              <a:t>127.0.0.1:3306/</a:t>
            </a:r>
            <a:r>
              <a:rPr lang="en-US" altLang="zh-CN" sz="1600" b="0" dirty="0" err="1" smtClean="0"/>
              <a:t>qinwei</a:t>
            </a:r>
            <a:endParaRPr lang="en-US" altLang="zh-CN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spring.datasource.username</a:t>
            </a:r>
            <a:r>
              <a:rPr lang="en-US" altLang="zh-CN" sz="1600" b="0" dirty="0" smtClean="0"/>
              <a:t>=root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spring.datasource.password</a:t>
            </a:r>
            <a:r>
              <a:rPr lang="en-US" altLang="zh-CN" sz="1600" b="0" dirty="0" smtClean="0"/>
              <a:t>=123456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spring.datasource.driverClassName</a:t>
            </a:r>
            <a:r>
              <a:rPr lang="en-US" altLang="zh-CN" sz="1600" b="0" dirty="0" smtClean="0"/>
              <a:t>=</a:t>
            </a:r>
            <a:r>
              <a:rPr lang="en-US" altLang="zh-CN" sz="1600" b="0" dirty="0" err="1" smtClean="0"/>
              <a:t>com.mysql.jdbc.Driver</a:t>
            </a:r>
            <a:endParaRPr lang="en-US" altLang="zh-CN" sz="1600" b="0" dirty="0" smtClean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spring.cloud.config.label</a:t>
            </a:r>
            <a:r>
              <a:rPr lang="en-US" altLang="zh-CN" sz="1600" b="0" dirty="0" smtClean="0"/>
              <a:t>=master</a:t>
            </a:r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spring.cloud.config.server.jdbc</a:t>
            </a:r>
            <a:r>
              <a:rPr lang="en-US" altLang="zh-CN" sz="1600" b="0" dirty="0" smtClean="0"/>
              <a:t>=true  #</a:t>
            </a:r>
            <a:r>
              <a:rPr lang="zh-CN" altLang="en-US" sz="1600" b="0" dirty="0" smtClean="0"/>
              <a:t>搜尋</a:t>
            </a:r>
            <a:r>
              <a:rPr lang="en-US" altLang="zh-CN" sz="1600" b="0" dirty="0" smtClean="0"/>
              <a:t>database</a:t>
            </a:r>
            <a:r>
              <a:rPr lang="zh-CN" altLang="en-US" sz="1600" b="0" dirty="0" smtClean="0"/>
              <a:t>的配置文件</a:t>
            </a:r>
            <a:endParaRPr lang="en-US" altLang="zh-CN" sz="1600" b="0" dirty="0"/>
          </a:p>
          <a:p>
            <a:pPr marL="514350" indent="-514350">
              <a:buAutoNum type="arabicPeriod"/>
            </a:pPr>
            <a:r>
              <a:rPr lang="en-US" altLang="zh-CN" sz="1600" b="0" dirty="0" err="1" smtClean="0"/>
              <a:t>spring.cloud.config.server.jdbc.sql</a:t>
            </a:r>
            <a:r>
              <a:rPr lang="en-US" altLang="zh-CN" sz="1600" b="0" dirty="0" smtClean="0"/>
              <a:t>=SELECT </a:t>
            </a:r>
            <a:r>
              <a:rPr lang="en-US" altLang="zh-CN" sz="1600" b="0" dirty="0"/>
              <a:t>`KEY`, `VALUE` from PROPERTIES where APPLICATION=? and PROFILE=? and LABEL</a:t>
            </a:r>
            <a:r>
              <a:rPr lang="en-US" altLang="zh-CN" sz="1600" b="0" dirty="0" smtClean="0"/>
              <a:t>=?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108161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spring.cloud.config.server.git.uri</a:t>
            </a:r>
            <a:r>
              <a:rPr lang="en-US" altLang="zh-TW" sz="2000" b="0" dirty="0" smtClean="0"/>
              <a:t>=https</a:t>
            </a:r>
            <a:r>
              <a:rPr lang="en-US" altLang="zh-TW" sz="2000" b="0" dirty="0"/>
              <a:t>://</a:t>
            </a:r>
            <a:r>
              <a:rPr lang="en-US" altLang="zh-TW" sz="2000" b="0" dirty="0" smtClean="0"/>
              <a:t>github.com/</a:t>
            </a:r>
            <a:r>
              <a:rPr lang="en-US" altLang="zh-CN" sz="2000" b="0" dirty="0" smtClean="0"/>
              <a:t>moon</a:t>
            </a:r>
            <a:r>
              <a:rPr lang="en-US" altLang="zh-TW" sz="2000" b="0" dirty="0" smtClean="0"/>
              <a:t>/</a:t>
            </a:r>
            <a:r>
              <a:rPr lang="en-US" altLang="zh-TW" sz="2000" b="0" i="1" dirty="0" smtClean="0"/>
              <a:t>{</a:t>
            </a:r>
            <a:r>
              <a:rPr lang="en-US" altLang="zh-TW" sz="2000" b="0" i="1" dirty="0"/>
              <a:t>application}</a:t>
            </a:r>
            <a:r>
              <a:rPr lang="en-US" altLang="zh-TW" sz="2000" b="0" dirty="0" smtClean="0"/>
              <a:t> #</a:t>
            </a:r>
            <a:r>
              <a:rPr lang="zh-CN" altLang="en-US" sz="2000" b="0" dirty="0" smtClean="0"/>
              <a:t>指定</a:t>
            </a:r>
            <a:r>
              <a:rPr lang="en-US" altLang="zh-CN" sz="2000" b="0" dirty="0" err="1" smtClean="0"/>
              <a:t>git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spring.cloud.config.server.git.search</a:t>
            </a:r>
            <a:r>
              <a:rPr lang="en-US" altLang="zh-TW" sz="2000" b="0" dirty="0" smtClean="0"/>
              <a:t>-paths=demo</a:t>
            </a:r>
            <a:r>
              <a:rPr lang="en-US" altLang="zh-TW" sz="2000" b="0" dirty="0"/>
              <a:t>* # </a:t>
            </a:r>
            <a:r>
              <a:rPr lang="en-US" altLang="zh-TW" sz="2000" b="0" dirty="0" smtClean="0"/>
              <a:t>demo</a:t>
            </a:r>
            <a:r>
              <a:rPr lang="zh-CN" altLang="en-US" sz="2000" b="0" dirty="0" smtClean="0"/>
              <a:t>*</a:t>
            </a:r>
            <a:r>
              <a:rPr lang="zh-TW" altLang="en-US" sz="2000" b="0" dirty="0" smtClean="0"/>
              <a:t>目錄</a:t>
            </a:r>
            <a:r>
              <a:rPr lang="zh-TW" altLang="en-US" sz="2000" b="0" dirty="0"/>
              <a:t>中，搜尋配置檔案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smtClean="0"/>
              <a:t>spring.cloud.config.server.git.username=</a:t>
            </a:r>
            <a:r>
              <a:rPr lang="en-US" altLang="zh-CN" sz="2000" b="0" dirty="0" smtClean="0"/>
              <a:t>mooon</a:t>
            </a:r>
            <a:r>
              <a:rPr lang="en-US" altLang="zh-TW" sz="2000" b="0" dirty="0" smtClean="0"/>
              <a:t>@gmail.com </a:t>
            </a:r>
            <a:r>
              <a:rPr lang="en-US" altLang="zh-TW" sz="2000" b="0" dirty="0"/>
              <a:t># </a:t>
            </a:r>
            <a:r>
              <a:rPr lang="en-US" altLang="zh-TW" sz="2000" b="0" dirty="0" err="1"/>
              <a:t>git</a:t>
            </a:r>
            <a:r>
              <a:rPr lang="zh-TW" altLang="en-US" sz="2000" b="0" dirty="0" smtClean="0"/>
              <a:t>倉庫</a:t>
            </a:r>
            <a:r>
              <a:rPr lang="zh-CN" altLang="en-US" sz="2000" b="0" dirty="0" smtClean="0"/>
              <a:t>用戶和密碼</a:t>
            </a:r>
            <a:endParaRPr lang="en-US" altLang="zh-TW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0" dirty="0" err="1" smtClean="0"/>
              <a:t>spring.cloud.config.server.git.password</a:t>
            </a:r>
            <a:r>
              <a:rPr lang="en-US" altLang="zh-TW" sz="2000" b="0" dirty="0" smtClean="0"/>
              <a:t>=hcp1101@!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0" dirty="0" err="1"/>
              <a:t>spring.cloud.config.label</a:t>
            </a:r>
            <a:r>
              <a:rPr lang="en-US" altLang="zh-CN" sz="2000" b="0" dirty="0"/>
              <a:t>=master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66496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en-US" altLang="zh-CN" dirty="0"/>
              <a:t> </a:t>
            </a:r>
            <a:r>
              <a:rPr lang="en-US" altLang="zh-CN" dirty="0" err="1" smtClean="0"/>
              <a:t>Svn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Spring.cloud.config.server.svn.uri</a:t>
            </a:r>
            <a:r>
              <a:rPr lang="en-US" altLang="zh-TW" sz="2000" b="0" dirty="0" smtClean="0"/>
              <a:t>=svn</a:t>
            </a:r>
            <a:r>
              <a:rPr lang="en-US" altLang="zh-TW" sz="2000" b="0" dirty="0"/>
              <a:t>:</a:t>
            </a:r>
            <a:r>
              <a:rPr lang="en-US" altLang="zh-TW" sz="2000" b="0" i="1" dirty="0"/>
              <a:t>//localhost:443/myRepo/config-repo</a:t>
            </a:r>
            <a:r>
              <a:rPr lang="en-US" altLang="zh-TW" sz="2000" b="0" dirty="0"/>
              <a:t> </a:t>
            </a:r>
            <a:endParaRPr lang="en-US" altLang="zh-TW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Spring.cloud.config.server.svn.username</a:t>
            </a:r>
            <a:r>
              <a:rPr lang="en-US" altLang="zh-CN" sz="2000" b="0" dirty="0" smtClean="0"/>
              <a:t>=</a:t>
            </a:r>
            <a:r>
              <a:rPr lang="en-US" altLang="zh-TW" sz="2000" b="0" dirty="0" smtClean="0"/>
              <a:t>username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 err="1" smtClean="0"/>
              <a:t>Spring.cloud.config.server.svn.password</a:t>
            </a:r>
            <a:r>
              <a:rPr lang="en-US" altLang="zh-CN" sz="2000" b="0" dirty="0" smtClean="0"/>
              <a:t>=</a:t>
            </a:r>
            <a:r>
              <a:rPr lang="en-US" altLang="zh-TW" sz="2000" b="0" dirty="0" smtClean="0"/>
              <a:t>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dirty="0" err="1" smtClean="0"/>
              <a:t>spring.cloud.config.label</a:t>
            </a:r>
            <a:r>
              <a:rPr lang="en-US" altLang="zh-CN" sz="2000" b="0" dirty="0" smtClean="0"/>
              <a:t>=master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39968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 smtClean="0"/>
              <a:t>的自動</a:t>
            </a:r>
            <a:r>
              <a:rPr lang="zh-CN" altLang="en-US" dirty="0"/>
              <a:t>化</a:t>
            </a:r>
            <a:r>
              <a:rPr lang="zh-CN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548778"/>
          </a:xfrm>
        </p:spPr>
        <p:txBody>
          <a:bodyPr/>
          <a:lstStyle/>
          <a:p>
            <a:r>
              <a:rPr lang="zh-CN" altLang="en-US" sz="2400" dirty="0" smtClean="0"/>
              <a:t>實現流程：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1.</a:t>
            </a:r>
            <a:r>
              <a:rPr lang="zh-CN" altLang="en-US" sz="2000" b="0" dirty="0" smtClean="0"/>
              <a:t>架設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，在</a:t>
            </a:r>
            <a:r>
              <a:rPr lang="en-US" altLang="zh-CN" sz="2000" b="0" dirty="0" err="1" smtClean="0"/>
              <a:t>Config</a:t>
            </a:r>
            <a:r>
              <a:rPr lang="zh-CN" altLang="en-US" sz="2000" b="0" dirty="0" smtClean="0"/>
              <a:t>發生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時，通知連接到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對應的</a:t>
            </a:r>
            <a:r>
              <a:rPr lang="en-US" altLang="zh-CN" sz="2000" b="0" dirty="0" smtClean="0"/>
              <a:t>service</a:t>
            </a:r>
            <a:r>
              <a:rPr lang="zh-CN" altLang="en-US" sz="2000" b="0" dirty="0"/>
              <a:t>都</a:t>
            </a:r>
            <a:r>
              <a:rPr lang="zh-CN" altLang="en-US" sz="2000" b="0" dirty="0" smtClean="0"/>
              <a:t>產生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的動作。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2.</a:t>
            </a:r>
            <a:r>
              <a:rPr lang="zh-CN" altLang="en-US" sz="2000" b="0" dirty="0"/>
              <a:t>架設</a:t>
            </a:r>
            <a:r>
              <a:rPr lang="en-US" altLang="zh-CN" sz="2000" b="0" dirty="0" err="1" smtClean="0"/>
              <a:t>ConfigServer</a:t>
            </a:r>
            <a:r>
              <a:rPr lang="zh-CN" altLang="en-US" sz="2000" b="0" dirty="0"/>
              <a:t>，並且加上</a:t>
            </a:r>
            <a:r>
              <a:rPr lang="en-US" altLang="zh-CN" sz="2000" b="0" dirty="0" smtClean="0"/>
              <a:t>actuator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Refresh </a:t>
            </a:r>
            <a:r>
              <a:rPr lang="en-US" altLang="zh-CN" sz="2000" b="0" dirty="0" err="1" smtClean="0"/>
              <a:t>Api</a:t>
            </a:r>
            <a:r>
              <a:rPr lang="zh-CN" altLang="en-US" sz="2000" b="0" dirty="0" smtClean="0"/>
              <a:t>），和連接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3.</a:t>
            </a:r>
            <a:r>
              <a:rPr lang="zh-CN" altLang="en-US" sz="2000" b="0" dirty="0" smtClean="0"/>
              <a:t>架設</a:t>
            </a:r>
            <a:r>
              <a:rPr lang="en-US" altLang="zh-CN" sz="2000" b="0" dirty="0" err="1" smtClean="0"/>
              <a:t>ConfigClient</a:t>
            </a:r>
            <a:r>
              <a:rPr lang="zh-CN" altLang="en-US" sz="2000" b="0" dirty="0" smtClean="0"/>
              <a:t>，並且</a:t>
            </a:r>
            <a:r>
              <a:rPr lang="zh-CN" altLang="en-US" sz="2000" b="0" dirty="0"/>
              <a:t>加上</a:t>
            </a:r>
            <a:r>
              <a:rPr lang="en-US" altLang="zh-CN" sz="2000" b="0" dirty="0"/>
              <a:t>actuator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Refresh </a:t>
            </a:r>
            <a:r>
              <a:rPr lang="en-US" altLang="zh-CN" sz="2000" b="0" dirty="0" err="1"/>
              <a:t>Api</a:t>
            </a:r>
            <a:r>
              <a:rPr lang="en-US" altLang="zh-CN" sz="2000" b="0" dirty="0"/>
              <a:t> </a:t>
            </a:r>
            <a:r>
              <a:rPr lang="zh-CN" altLang="en-US" sz="2000" b="0" dirty="0" smtClean="0"/>
              <a:t>），連接</a:t>
            </a:r>
            <a:r>
              <a:rPr lang="en-US" altLang="zh-CN" sz="2000" b="0" dirty="0" smtClean="0"/>
              <a:t>Bus</a:t>
            </a:r>
            <a:r>
              <a:rPr lang="zh-CN" altLang="en-US" sz="2000" b="0" dirty="0" smtClean="0"/>
              <a:t>和</a:t>
            </a:r>
            <a:r>
              <a:rPr lang="en-US" altLang="zh-CN" sz="2000" b="0" dirty="0" err="1" smtClean="0"/>
              <a:t>ConfigServer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4.</a:t>
            </a:r>
            <a:r>
              <a:rPr lang="zh-CN" altLang="en-US" sz="2000" b="0" dirty="0" smtClean="0"/>
              <a:t>在</a:t>
            </a:r>
            <a:r>
              <a:rPr lang="en-US" altLang="zh-CN" sz="2000" b="0" dirty="0" err="1"/>
              <a:t>gitlab</a:t>
            </a:r>
            <a:r>
              <a:rPr lang="zh-CN" altLang="en-US" sz="2000" b="0" dirty="0"/>
              <a:t>上設置</a:t>
            </a:r>
            <a:r>
              <a:rPr lang="en-US" altLang="zh-CN" sz="2000" b="0" dirty="0" err="1"/>
              <a:t>webhook</a:t>
            </a:r>
            <a:r>
              <a:rPr lang="zh-CN" altLang="en-US" sz="2000" b="0" dirty="0"/>
              <a:t>，在每次</a:t>
            </a:r>
            <a:r>
              <a:rPr lang="en-US" altLang="zh-CN" sz="2000" b="0" dirty="0"/>
              <a:t>push</a:t>
            </a:r>
            <a:r>
              <a:rPr lang="zh-CN" altLang="en-US" sz="2000" b="0" dirty="0"/>
              <a:t>文件時，立刻對</a:t>
            </a:r>
            <a:r>
              <a:rPr lang="en-US" altLang="zh-CN" sz="2000" b="0" dirty="0" err="1"/>
              <a:t>config</a:t>
            </a:r>
            <a:r>
              <a:rPr lang="zh-CN" altLang="en-US" sz="2000" b="0" dirty="0"/>
              <a:t>進行</a:t>
            </a:r>
            <a:r>
              <a:rPr lang="en-US" altLang="zh-CN" sz="2000" b="0" dirty="0"/>
              <a:t>Refresh</a:t>
            </a:r>
            <a:r>
              <a:rPr lang="zh-CN" altLang="en-US" sz="2000" b="0" dirty="0" smtClean="0"/>
              <a:t>操作</a:t>
            </a:r>
            <a:r>
              <a:rPr lang="zh-CN" altLang="en-US" sz="2000" b="0" dirty="0"/>
              <a:t>。</a:t>
            </a:r>
            <a:endParaRPr lang="en-US" altLang="zh-CN" sz="2000" b="0" dirty="0" smtClean="0"/>
          </a:p>
          <a:p>
            <a:r>
              <a:rPr lang="zh-CN" altLang="en-US" sz="2400" dirty="0" smtClean="0"/>
              <a:t>結果：</a:t>
            </a:r>
            <a:endParaRPr lang="en-US" altLang="zh-CN" sz="2400" dirty="0" smtClean="0"/>
          </a:p>
          <a:p>
            <a:r>
              <a:rPr lang="zh-CN" altLang="en-US" sz="2000" b="0" dirty="0" smtClean="0"/>
              <a:t>在</a:t>
            </a:r>
            <a:r>
              <a:rPr lang="zh-CN" altLang="en-US" sz="2000" dirty="0" smtClean="0"/>
              <a:t>使用者更新</a:t>
            </a:r>
            <a:r>
              <a:rPr lang="en-US" altLang="zh-CN" sz="2000" dirty="0" err="1" smtClean="0"/>
              <a:t>gitlab</a:t>
            </a:r>
            <a:r>
              <a:rPr lang="zh-CN" altLang="en-US" sz="2000" dirty="0" smtClean="0"/>
              <a:t>上的配置文件</a:t>
            </a:r>
            <a:r>
              <a:rPr lang="zh-CN" altLang="en-US" sz="2000" b="0" dirty="0" smtClean="0"/>
              <a:t>時，立刻讓對應的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自動去拉取最新的配置文件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r>
              <a:rPr lang="zh-CN" altLang="en-US" sz="2400" dirty="0" smtClean="0"/>
              <a:t>目的：</a:t>
            </a:r>
            <a:endParaRPr lang="en-US" altLang="zh-CN" sz="2400" dirty="0" smtClean="0"/>
          </a:p>
          <a:p>
            <a:r>
              <a:rPr lang="en-US" altLang="zh-CN" sz="2000" b="0" dirty="0" smtClean="0"/>
              <a:t>1.</a:t>
            </a:r>
            <a:r>
              <a:rPr lang="zh-CN" altLang="en-US" sz="2000" b="0" dirty="0" smtClean="0"/>
              <a:t>簡化工作流程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2.</a:t>
            </a:r>
            <a:r>
              <a:rPr lang="zh-CN" altLang="en-US" sz="2000" b="0" dirty="0" smtClean="0"/>
              <a:t>減少直接對</a:t>
            </a:r>
            <a:r>
              <a:rPr lang="en-US" altLang="zh-CN" sz="2000" b="0" dirty="0" err="1" smtClean="0"/>
              <a:t>config</a:t>
            </a:r>
            <a:r>
              <a:rPr lang="en-US" altLang="zh-CN" sz="2000" b="0" dirty="0" smtClean="0"/>
              <a:t> server</a:t>
            </a:r>
            <a:r>
              <a:rPr lang="zh-CN" altLang="en-US" sz="2000" b="0" dirty="0" smtClean="0"/>
              <a:t>進行</a:t>
            </a:r>
            <a:r>
              <a:rPr lang="en-US" altLang="zh-CN" sz="2000" b="0" dirty="0" smtClean="0"/>
              <a:t>Refresh</a:t>
            </a:r>
            <a:r>
              <a:rPr lang="zh-CN" altLang="en-US" sz="2000" b="0" dirty="0" smtClean="0"/>
              <a:t>的動作。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4219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/>
              <a:t>的自動化</a:t>
            </a:r>
            <a:r>
              <a:rPr lang="zh-CN" altLang="en-US" dirty="0" smtClean="0"/>
              <a:t>更新示意圖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6" y="2044974"/>
            <a:ext cx="7352845" cy="4246562"/>
          </a:xfrm>
        </p:spPr>
      </p:pic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架設</a:t>
            </a:r>
            <a:r>
              <a:rPr lang="en-US" altLang="zh-CN" dirty="0" smtClean="0"/>
              <a:t>Bus(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2137705"/>
            <a:ext cx="10160754" cy="1297826"/>
          </a:xfrm>
        </p:spPr>
      </p:pic>
      <p:sp>
        <p:nvSpPr>
          <p:cNvPr id="4" name="文字方塊 3"/>
          <p:cNvSpPr txBox="1"/>
          <p:nvPr/>
        </p:nvSpPr>
        <p:spPr>
          <a:xfrm>
            <a:off x="968829" y="3706115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</a:t>
            </a:r>
            <a:r>
              <a:rPr lang="zh-CN" altLang="en-US" dirty="0" smtClean="0"/>
              <a:t>界面是在</a:t>
            </a:r>
            <a:r>
              <a:rPr lang="en-US" altLang="zh-CN" dirty="0" smtClean="0"/>
              <a:t>15672 port</a:t>
            </a:r>
          </a:p>
          <a:p>
            <a:r>
              <a:rPr lang="zh-CN" altLang="en-US" dirty="0" smtClean="0"/>
              <a:t>連接</a:t>
            </a:r>
            <a:r>
              <a:rPr lang="en-US" altLang="zh-CN" dirty="0" smtClean="0"/>
              <a:t>port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5672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816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 smtClean="0"/>
              <a:t>設置</a:t>
            </a:r>
            <a:r>
              <a:rPr lang="en-US" altLang="zh-CN" dirty="0" smtClean="0"/>
              <a:t>——dependency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2275"/>
            <a:ext cx="6346371" cy="4759779"/>
          </a:xfrm>
        </p:spPr>
      </p:pic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5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application.properties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6" y="1442494"/>
            <a:ext cx="6581502" cy="4772032"/>
          </a:xfrm>
        </p:spPr>
      </p:pic>
      <p:sp>
        <p:nvSpPr>
          <p:cNvPr id="6" name="文字方塊 5"/>
          <p:cNvSpPr txBox="1"/>
          <p:nvPr/>
        </p:nvSpPr>
        <p:spPr>
          <a:xfrm>
            <a:off x="7968341" y="2312126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Config</a:t>
            </a:r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err="1" smtClean="0">
                <a:solidFill>
                  <a:schemeClr val="accent2"/>
                </a:solidFill>
              </a:rPr>
              <a:t>git</a:t>
            </a:r>
            <a:r>
              <a:rPr lang="zh-CN" altLang="en-US" dirty="0" smtClean="0">
                <a:solidFill>
                  <a:schemeClr val="accent2"/>
                </a:solidFill>
              </a:rPr>
              <a:t>設置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68091" y="4632960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開啟</a:t>
            </a:r>
            <a:r>
              <a:rPr lang="en-US" altLang="zh-CN" dirty="0" smtClean="0">
                <a:solidFill>
                  <a:schemeClr val="accent2"/>
                </a:solidFill>
              </a:rPr>
              <a:t>Refresh</a:t>
            </a:r>
            <a:r>
              <a:rPr lang="zh-CN" altLang="en-US" dirty="0" smtClean="0">
                <a:solidFill>
                  <a:schemeClr val="accent2"/>
                </a:solidFill>
              </a:rPr>
              <a:t>的選項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6610" y="554300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smtClean="0">
                <a:solidFill>
                  <a:schemeClr val="accent2"/>
                </a:solidFill>
              </a:rPr>
              <a:t>Bus</a:t>
            </a:r>
            <a:r>
              <a:rPr lang="zh-CN" altLang="en-US" dirty="0" smtClean="0">
                <a:solidFill>
                  <a:schemeClr val="accent2"/>
                </a:solidFill>
              </a:rPr>
              <a:t>的設置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9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Application.class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9490"/>
            <a:ext cx="7864802" cy="2168190"/>
          </a:xfrm>
        </p:spPr>
      </p:pic>
    </p:spTree>
    <p:extLst>
      <p:ext uri="{BB962C8B-B14F-4D97-AF65-F5344CB8AC3E}">
        <p14:creationId xmlns:p14="http://schemas.microsoft.com/office/powerpoint/2010/main" val="174432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2.ConfigServer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MonitorController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14360" cy="4658045"/>
          </a:xfrm>
        </p:spPr>
      </p:pic>
      <p:sp>
        <p:nvSpPr>
          <p:cNvPr id="4" name="文字方塊 3"/>
          <p:cNvSpPr txBox="1"/>
          <p:nvPr/>
        </p:nvSpPr>
        <p:spPr>
          <a:xfrm>
            <a:off x="4837016" y="2069849"/>
            <a:ext cx="4290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這裡建了</a:t>
            </a:r>
            <a:r>
              <a:rPr lang="en-US" altLang="zh-CN" dirty="0" smtClean="0">
                <a:solidFill>
                  <a:schemeClr val="accent2"/>
                </a:solidFill>
              </a:rPr>
              <a:t>Routing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跳轉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這</a:t>
            </a:r>
            <a:r>
              <a:rPr lang="zh-CN" altLang="en-US" dirty="0" smtClean="0">
                <a:solidFill>
                  <a:schemeClr val="accent2"/>
                </a:solidFill>
              </a:rPr>
              <a:t>是直接跳轉到</a:t>
            </a:r>
            <a:r>
              <a:rPr lang="en-US" altLang="zh-CN" dirty="0" smtClean="0">
                <a:solidFill>
                  <a:schemeClr val="accent2"/>
                </a:solidFill>
              </a:rPr>
              <a:t>actuator/bus-refresh</a:t>
            </a:r>
            <a:r>
              <a:rPr lang="zh-CN" altLang="en-US" dirty="0" smtClean="0">
                <a:solidFill>
                  <a:schemeClr val="accent2"/>
                </a:solidFill>
              </a:rPr>
              <a:t>這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需要加的</a:t>
            </a:r>
            <a:r>
              <a:rPr lang="en-US" altLang="zh-CN" dirty="0" smtClean="0">
                <a:solidFill>
                  <a:schemeClr val="accent2"/>
                </a:solidFill>
              </a:rPr>
              <a:t>Header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37016" y="4859383"/>
            <a:ext cx="435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這</a:t>
            </a:r>
            <a:r>
              <a:rPr lang="zh-CN" altLang="en-US" dirty="0" smtClean="0">
                <a:solidFill>
                  <a:schemeClr val="accent2"/>
                </a:solidFill>
              </a:rPr>
              <a:t>是跳轉到</a:t>
            </a:r>
            <a:r>
              <a:rPr lang="en-US" altLang="zh-CN" dirty="0" smtClean="0">
                <a:solidFill>
                  <a:schemeClr val="accent2"/>
                </a:solidFill>
              </a:rPr>
              <a:t>monitor</a:t>
            </a:r>
            <a:r>
              <a:rPr lang="zh-CN" altLang="en-US" dirty="0" smtClean="0">
                <a:solidFill>
                  <a:schemeClr val="accent2"/>
                </a:solidFill>
              </a:rPr>
              <a:t>這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r>
              <a:rPr lang="zh-CN" altLang="en-US" dirty="0" smtClean="0">
                <a:solidFill>
                  <a:schemeClr val="accent2"/>
                </a:solidFill>
              </a:rPr>
              <a:t>需要加的</a:t>
            </a:r>
            <a:r>
              <a:rPr lang="en-US" altLang="zh-CN" dirty="0" smtClean="0">
                <a:solidFill>
                  <a:schemeClr val="accent2"/>
                </a:solidFill>
              </a:rPr>
              <a:t>Header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2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 smtClean="0"/>
              <a:t>設定 </a:t>
            </a:r>
            <a:r>
              <a:rPr lang="en-US" altLang="zh-CN" dirty="0" smtClean="0"/>
              <a:t>—— dependency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7" y="1882108"/>
            <a:ext cx="6725194" cy="4265004"/>
          </a:xfrm>
        </p:spPr>
      </p:pic>
    </p:spTree>
    <p:extLst>
      <p:ext uri="{BB962C8B-B14F-4D97-AF65-F5344CB8AC3E}">
        <p14:creationId xmlns:p14="http://schemas.microsoft.com/office/powerpoint/2010/main" val="284149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application.properties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" y="2216613"/>
            <a:ext cx="8397240" cy="3827529"/>
          </a:xfrm>
        </p:spPr>
      </p:pic>
      <p:sp>
        <p:nvSpPr>
          <p:cNvPr id="4" name="矩形 3"/>
          <p:cNvSpPr/>
          <p:nvPr/>
        </p:nvSpPr>
        <p:spPr>
          <a:xfrm>
            <a:off x="1463040" y="2481943"/>
            <a:ext cx="2834640" cy="979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63039" y="5377543"/>
            <a:ext cx="3487783" cy="666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624252" y="27871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smtClean="0">
                <a:solidFill>
                  <a:schemeClr val="accent2"/>
                </a:solidFill>
              </a:rPr>
              <a:t>Bus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25144" y="5528549"/>
            <a:ext cx="17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開啟</a:t>
            </a:r>
            <a:r>
              <a:rPr lang="en-US" altLang="zh-CN" dirty="0" smtClean="0">
                <a:solidFill>
                  <a:schemeClr val="accent2"/>
                </a:solidFill>
              </a:rPr>
              <a:t>Refresh </a:t>
            </a:r>
            <a:r>
              <a:rPr lang="en-US" altLang="zh-CN" dirty="0" err="1" smtClean="0">
                <a:solidFill>
                  <a:schemeClr val="accent2"/>
                </a:solidFill>
              </a:rPr>
              <a:t>Api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5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bootstrap.properties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6" y="2711329"/>
            <a:ext cx="7364017" cy="2709757"/>
          </a:xfrm>
        </p:spPr>
      </p:pic>
      <p:sp>
        <p:nvSpPr>
          <p:cNvPr id="5" name="矩形 4"/>
          <p:cNvSpPr/>
          <p:nvPr/>
        </p:nvSpPr>
        <p:spPr>
          <a:xfrm>
            <a:off x="1828799" y="3670662"/>
            <a:ext cx="5016137" cy="175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4936" y="4170623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連接</a:t>
            </a:r>
            <a:r>
              <a:rPr lang="en-US" altLang="zh-CN" dirty="0" err="1" smtClean="0">
                <a:solidFill>
                  <a:schemeClr val="accent2"/>
                </a:solidFill>
              </a:rPr>
              <a:t>Config</a:t>
            </a:r>
            <a:r>
              <a:rPr lang="en-US" altLang="zh-CN" dirty="0" smtClean="0">
                <a:solidFill>
                  <a:schemeClr val="accent2"/>
                </a:solidFill>
              </a:rPr>
              <a:t> Server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40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smtClean="0"/>
              <a:t>Application.java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" y="2274632"/>
            <a:ext cx="7484991" cy="3683917"/>
          </a:xfrm>
        </p:spPr>
      </p:pic>
    </p:spTree>
    <p:extLst>
      <p:ext uri="{BB962C8B-B14F-4D97-AF65-F5344CB8AC3E}">
        <p14:creationId xmlns:p14="http://schemas.microsoft.com/office/powerpoint/2010/main" val="895139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TW" dirty="0" err="1" smtClean="0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ConfigController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930"/>
            <a:ext cx="6307183" cy="4372024"/>
          </a:xfrm>
        </p:spPr>
      </p:pic>
    </p:spTree>
    <p:extLst>
      <p:ext uri="{BB962C8B-B14F-4D97-AF65-F5344CB8AC3E}">
        <p14:creationId xmlns:p14="http://schemas.microsoft.com/office/powerpoint/2010/main" val="2903645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5" y="1930400"/>
            <a:ext cx="7895720" cy="4439175"/>
          </a:xfrm>
        </p:spPr>
      </p:pic>
    </p:spTree>
    <p:extLst>
      <p:ext uri="{BB962C8B-B14F-4D97-AF65-F5344CB8AC3E}">
        <p14:creationId xmlns:p14="http://schemas.microsoft.com/office/powerpoint/2010/main" val="334007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1692276"/>
            <a:ext cx="5980611" cy="4649641"/>
          </a:xfrm>
        </p:spPr>
      </p:pic>
    </p:spTree>
    <p:extLst>
      <p:ext uri="{BB962C8B-B14F-4D97-AF65-F5344CB8AC3E}">
        <p14:creationId xmlns:p14="http://schemas.microsoft.com/office/powerpoint/2010/main" val="2538196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342941" cy="4409666"/>
          </a:xfrm>
        </p:spPr>
      </p:pic>
    </p:spTree>
    <p:extLst>
      <p:ext uri="{BB962C8B-B14F-4D97-AF65-F5344CB8AC3E}">
        <p14:creationId xmlns:p14="http://schemas.microsoft.com/office/powerpoint/2010/main" val="225330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/>
              <a:t>的自動化</a:t>
            </a:r>
            <a:r>
              <a:rPr lang="zh-CN" altLang="en-US" dirty="0" smtClean="0"/>
              <a:t>更新示意圖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6" y="2044974"/>
            <a:ext cx="7352845" cy="4246562"/>
          </a:xfrm>
        </p:spPr>
      </p:pic>
    </p:spTree>
    <p:extLst>
      <p:ext uri="{BB962C8B-B14F-4D97-AF65-F5344CB8AC3E}">
        <p14:creationId xmlns:p14="http://schemas.microsoft.com/office/powerpoint/2010/main" val="301076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zh-CN" altLang="en-US" dirty="0" smtClean="0"/>
              <a:t>更新機制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六邊形 4"/>
          <p:cNvSpPr/>
          <p:nvPr/>
        </p:nvSpPr>
        <p:spPr>
          <a:xfrm>
            <a:off x="5303520" y="2503710"/>
            <a:ext cx="4310744" cy="323088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ServiceA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322424" y="4372778"/>
            <a:ext cx="2272937" cy="123118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@Refresh</a:t>
            </a:r>
          </a:p>
          <a:p>
            <a:pPr algn="ctr"/>
            <a:r>
              <a:rPr lang="en-US" altLang="zh-TW" dirty="0" smtClean="0"/>
              <a:t>@Value(data)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474722" y="3579223"/>
            <a:ext cx="3029116" cy="992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80160" y="2717074"/>
            <a:ext cx="2194562" cy="653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SerciceA.properties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80160" y="3370217"/>
            <a:ext cx="219456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ata = </a:t>
            </a:r>
            <a:r>
              <a:rPr lang="en-US" altLang="zh-TW" dirty="0" smtClean="0">
                <a:solidFill>
                  <a:srgbClr val="FFFF00"/>
                </a:solidFill>
              </a:rPr>
              <a:t>999</a:t>
            </a:r>
          </a:p>
          <a:p>
            <a:pPr algn="ctr"/>
            <a:r>
              <a:rPr lang="en-US" altLang="zh-TW" dirty="0" smtClean="0"/>
              <a:t>spring.application.name=</a:t>
            </a:r>
            <a:r>
              <a:rPr lang="en-US" altLang="zh-TW" dirty="0" err="1" smtClean="0">
                <a:solidFill>
                  <a:srgbClr val="FFFF00"/>
                </a:solidFill>
              </a:rPr>
              <a:t>ServiceB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1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微服務配置中心</a:t>
            </a:r>
            <a:r>
              <a:rPr lang="en-US" altLang="zh-CN" dirty="0" err="1" smtClean="0"/>
              <a:t>Config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應用場景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進行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的更新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讀取資料，去更新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Metadata </a:t>
            </a:r>
            <a:r>
              <a:rPr lang="zh-CN" altLang="en-US" dirty="0" smtClean="0">
                <a:solidFill>
                  <a:srgbClr val="0070C0"/>
                </a:solidFill>
              </a:rPr>
              <a:t>（完成）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200150" lvl="1" indent="-514350">
              <a:buAutoNum type="arabicPeriod"/>
            </a:pPr>
            <a:r>
              <a:rPr lang="zh-CN" altLang="en-US" dirty="0"/>
              <a:t>切換</a:t>
            </a:r>
            <a:r>
              <a:rPr lang="en-US" altLang="zh-CN" dirty="0" err="1"/>
              <a:t>Fliter</a:t>
            </a:r>
            <a:r>
              <a:rPr lang="zh-CN" altLang="en-US" dirty="0"/>
              <a:t>條件</a:t>
            </a:r>
            <a:r>
              <a:rPr lang="zh-CN" altLang="en-US" dirty="0" smtClean="0"/>
              <a:t>，替換</a:t>
            </a:r>
            <a:r>
              <a:rPr lang="en-US" altLang="zh-CN" dirty="0" smtClean="0"/>
              <a:t>Gateway </a:t>
            </a:r>
            <a:r>
              <a:rPr lang="en-US" altLang="zh-CN" dirty="0" err="1" smtClean="0"/>
              <a:t>Fliter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Loadbalaner</a:t>
            </a:r>
            <a:r>
              <a:rPr lang="zh-CN" altLang="en-US" dirty="0" smtClean="0"/>
              <a:t>的選擇條件 </a:t>
            </a:r>
            <a:r>
              <a:rPr lang="zh-CN" altLang="en-US" dirty="0" smtClean="0">
                <a:solidFill>
                  <a:srgbClr val="0070C0"/>
                </a:solidFill>
              </a:rPr>
              <a:t>（完成）</a:t>
            </a:r>
            <a:endParaRPr lang="en-US" altLang="zh-TW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dirty="0" smtClean="0"/>
              <a:t>進行</a:t>
            </a:r>
            <a:r>
              <a:rPr lang="en-US" altLang="zh-CN" dirty="0" smtClean="0"/>
              <a:t>@Value</a:t>
            </a:r>
            <a:r>
              <a:rPr lang="zh-CN" altLang="en-US" smtClean="0"/>
              <a:t>的注入到</a:t>
            </a:r>
            <a:endParaRPr lang="en-US" altLang="zh-CN" dirty="0"/>
          </a:p>
          <a:p>
            <a:pPr marL="1200150" lvl="1" indent="-514350">
              <a:buAutoNum type="arabicPeriod"/>
            </a:pPr>
            <a:r>
              <a:rPr lang="zh-CN" altLang="en-US" dirty="0"/>
              <a:t>更改連接資料庫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dev </a:t>
            </a:r>
            <a:r>
              <a:rPr lang="zh-CN" altLang="en-US" dirty="0" smtClean="0"/>
              <a:t>資料庫 </a:t>
            </a:r>
            <a:r>
              <a:rPr lang="en-US" altLang="zh-CN" dirty="0" smtClean="0">
                <a:sym typeface="Wingdings" panose="05000000000000000000" pitchFamily="2" charset="2"/>
              </a:rPr>
              <a:t>  pro </a:t>
            </a:r>
            <a:r>
              <a:rPr lang="zh-CN" altLang="en-US" dirty="0" smtClean="0">
                <a:sym typeface="Wingdings" panose="05000000000000000000" pitchFamily="2" charset="2"/>
              </a:rPr>
              <a:t>資料庫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（完成）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200150" lvl="1" indent="-514350">
              <a:buAutoNum type="arabicPeriod"/>
            </a:pPr>
            <a:r>
              <a:rPr lang="zh-CN" altLang="en-US" dirty="0" smtClean="0"/>
              <a:t>更換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的用戶和密碼</a:t>
            </a:r>
            <a:r>
              <a:rPr lang="zh-CN" altLang="en-US" dirty="0" smtClean="0">
                <a:solidFill>
                  <a:srgbClr val="AE1E1E"/>
                </a:solidFill>
              </a:rPr>
              <a:t>（未完成）</a:t>
            </a:r>
            <a:endParaRPr lang="en-US" altLang="zh-CN" dirty="0" smtClean="0">
              <a:solidFill>
                <a:srgbClr val="A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01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場景一</a:t>
            </a:r>
            <a:r>
              <a:rPr lang="en-US" altLang="zh-CN" dirty="0"/>
              <a:t>——</a:t>
            </a:r>
            <a:r>
              <a:rPr lang="zh-CN" altLang="en-US" dirty="0"/>
              <a:t>讀取</a:t>
            </a:r>
            <a:r>
              <a:rPr lang="zh-CN" altLang="en-US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79" y="2053152"/>
            <a:ext cx="6201640" cy="4001059"/>
          </a:xfrm>
        </p:spPr>
      </p:pic>
    </p:spTree>
    <p:extLst>
      <p:ext uri="{BB962C8B-B14F-4D97-AF65-F5344CB8AC3E}">
        <p14:creationId xmlns:p14="http://schemas.microsoft.com/office/powerpoint/2010/main" val="3453163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場景一</a:t>
            </a:r>
            <a:r>
              <a:rPr lang="en-US" altLang="zh-CN" dirty="0"/>
              <a:t>——</a:t>
            </a:r>
            <a:r>
              <a:rPr lang="zh-CN" altLang="en-US" dirty="0"/>
              <a:t>讀取資料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mallWeb-dev.properties</a:t>
            </a:r>
            <a:endParaRPr lang="en-US" altLang="zh-CN" dirty="0" smtClean="0"/>
          </a:p>
          <a:p>
            <a:r>
              <a:rPr lang="en-US" altLang="zh-TW" dirty="0" smtClean="0"/>
              <a:t>	time = 10am-10pm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food = Fish Salad</a:t>
            </a:r>
          </a:p>
          <a:p>
            <a:r>
              <a:rPr lang="en-US" altLang="zh-TW" dirty="0" smtClean="0"/>
              <a:t>mallWeb-test1.properties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location = new </a:t>
            </a:r>
            <a:r>
              <a:rPr lang="en-US" altLang="zh-TW" dirty="0" err="1" smtClean="0"/>
              <a:t>taipei</a:t>
            </a:r>
            <a:r>
              <a:rPr lang="en-US" altLang="zh-TW" dirty="0" smtClean="0"/>
              <a:t> city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6203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場景一</a:t>
            </a:r>
            <a:r>
              <a:rPr lang="en-US" altLang="zh-CN" dirty="0"/>
              <a:t>——</a:t>
            </a:r>
            <a:r>
              <a:rPr lang="zh-CN" altLang="en-US" dirty="0"/>
              <a:t>讀取資料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5" y="1891396"/>
            <a:ext cx="3581900" cy="1581371"/>
          </a:xfrm>
        </p:spPr>
      </p:pic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5" y="4712571"/>
            <a:ext cx="3581900" cy="1410265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4926454" y="3592285"/>
            <a:ext cx="388371" cy="85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9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更改連接資料庫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2277"/>
            <a:ext cx="5431971" cy="4830644"/>
          </a:xfrm>
        </p:spPr>
      </p:pic>
    </p:spTree>
    <p:extLst>
      <p:ext uri="{BB962C8B-B14F-4D97-AF65-F5344CB8AC3E}">
        <p14:creationId xmlns:p14="http://schemas.microsoft.com/office/powerpoint/2010/main" val="218993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更改連接資料庫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mallWeb-dev.properties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jdbc.url= mysql://localhost:3306/mysql_usa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jdbc.driver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com.mysql.cj.jdbc.Driver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username </a:t>
            </a:r>
            <a:r>
              <a:rPr lang="en-US" altLang="zh-TW" dirty="0"/>
              <a:t>= </a:t>
            </a:r>
            <a:r>
              <a:rPr lang="en-US" altLang="zh-TW" dirty="0" smtClean="0"/>
              <a:t>root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password = *********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736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更改連接資料庫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7" y="4208456"/>
            <a:ext cx="3477111" cy="752580"/>
          </a:xfrm>
        </p:spPr>
      </p:pic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7" y="2874737"/>
            <a:ext cx="3477111" cy="706148"/>
          </a:xfrm>
          <a:prstGeom prst="rect">
            <a:avLst/>
          </a:prstGeom>
        </p:spPr>
      </p:pic>
      <p:pic>
        <p:nvPicPr>
          <p:cNvPr id="9" name="內容版面配置區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63" y="4234740"/>
            <a:ext cx="3200364" cy="752580"/>
          </a:xfrm>
          <a:prstGeom prst="rect">
            <a:avLst/>
          </a:prstGeom>
        </p:spPr>
      </p:pic>
      <p:pic>
        <p:nvPicPr>
          <p:cNvPr id="10" name="內容版面配置區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63" y="2872779"/>
            <a:ext cx="3200364" cy="7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5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場景三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切換</a:t>
            </a:r>
            <a:r>
              <a:rPr lang="en-US" altLang="zh-CN" dirty="0" err="1" smtClean="0"/>
              <a:t>Fliter</a:t>
            </a:r>
            <a:r>
              <a:rPr lang="zh-CN" altLang="en-US" dirty="0"/>
              <a:t>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0" y="1962652"/>
            <a:ext cx="7192379" cy="4182058"/>
          </a:xfrm>
        </p:spPr>
      </p:pic>
    </p:spTree>
    <p:extLst>
      <p:ext uri="{BB962C8B-B14F-4D97-AF65-F5344CB8AC3E}">
        <p14:creationId xmlns:p14="http://schemas.microsoft.com/office/powerpoint/2010/main" val="218993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——properties</a:t>
            </a:r>
            <a:r>
              <a:rPr lang="zh-CN" altLang="en-US" dirty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需求說明：</a:t>
            </a:r>
            <a:endParaRPr lang="en-US" altLang="zh-CN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端要求對不同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的設定檔案進行管理。</a:t>
            </a:r>
            <a:endParaRPr lang="en-US" altLang="zh-CN" sz="2400" dirty="0" smtClean="0"/>
          </a:p>
          <a:p>
            <a:r>
              <a:rPr lang="zh-CN" altLang="en-US" sz="2400" dirty="0" smtClean="0"/>
              <a:t>比如：使用同一個</a:t>
            </a:r>
            <a:r>
              <a:rPr lang="en-US" altLang="zh-CN" sz="2400" dirty="0" smtClean="0"/>
              <a:t>properties</a:t>
            </a:r>
            <a:r>
              <a:rPr lang="zh-CN" altLang="en-US" sz="2400" dirty="0" smtClean="0"/>
              <a:t>檔案的</a:t>
            </a:r>
            <a:r>
              <a:rPr lang="en-US" altLang="zh-CN" sz="2400" dirty="0" err="1" smtClean="0"/>
              <a:t>ServiceA,ServiceB</a:t>
            </a:r>
            <a:r>
              <a:rPr lang="zh-CN" altLang="en-US" sz="2400" dirty="0" smtClean="0"/>
              <a:t>，要分時段更新。</a:t>
            </a:r>
            <a:endParaRPr lang="en-US" altLang="zh-CN" sz="2400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實現方法：</a:t>
            </a:r>
            <a:endParaRPr lang="en-US" altLang="zh-CN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1. </a:t>
            </a:r>
            <a:r>
              <a:rPr lang="zh-CN" altLang="en-US" sz="2400" dirty="0" smtClean="0"/>
              <a:t>設定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Profile</a:t>
            </a:r>
            <a:r>
              <a:rPr lang="zh-CN" altLang="en-US" sz="2400" dirty="0" smtClean="0"/>
              <a:t>為</a:t>
            </a:r>
            <a:r>
              <a:rPr lang="en-US" altLang="zh-CN" sz="2400" dirty="0" err="1" smtClean="0"/>
              <a:t>ServiceA,B</a:t>
            </a:r>
            <a:r>
              <a:rPr lang="zh-CN" altLang="en-US" sz="2400" dirty="0" smtClean="0"/>
              <a:t>再另外載入各別的檔。</a:t>
            </a:r>
            <a:endParaRPr lang="en-US" altLang="zh-CN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2. </a:t>
            </a:r>
            <a:r>
              <a:rPr lang="zh-CN" altLang="en-US" sz="2400" dirty="0" smtClean="0"/>
              <a:t>設定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連接，再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地址最後加上</a:t>
            </a:r>
            <a:r>
              <a:rPr lang="en-US" altLang="zh-CN" sz="2400" dirty="0" smtClean="0"/>
              <a:t>{Application},</a:t>
            </a:r>
            <a:r>
              <a:rPr lang="zh-CN" altLang="en-US" sz="2400" dirty="0" smtClean="0"/>
              <a:t>這樣就能</a:t>
            </a:r>
            <a:r>
              <a:rPr lang="en-US" altLang="zh-CN" sz="2400" dirty="0" smtClean="0"/>
              <a:t>	                 	    </a:t>
            </a:r>
            <a:r>
              <a:rPr lang="en-US" altLang="zh-CN" sz="2400" dirty="0" err="1" smtClean="0"/>
              <a:t>ServiceA,B</a:t>
            </a:r>
            <a:r>
              <a:rPr lang="zh-CN" altLang="en-US" sz="2400" dirty="0" smtClean="0"/>
              <a:t>各別連接不同的</a:t>
            </a:r>
            <a:r>
              <a:rPr lang="en-US" altLang="zh-CN" sz="2400" dirty="0" err="1" smtClean="0"/>
              <a:t>Git</a:t>
            </a:r>
            <a:r>
              <a:rPr lang="zh-CN" altLang="en-US" sz="2400" dirty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191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——properties</a:t>
            </a:r>
            <a:r>
              <a:rPr lang="zh-CN" altLang="en-US" dirty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>
            <a:off x="2257695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ServiceA</a:t>
            </a:r>
            <a:endParaRPr lang="zh-TW" altLang="en-US" dirty="0"/>
          </a:p>
        </p:txBody>
      </p:sp>
      <p:sp>
        <p:nvSpPr>
          <p:cNvPr id="6" name="六邊形 5"/>
          <p:cNvSpPr/>
          <p:nvPr/>
        </p:nvSpPr>
        <p:spPr>
          <a:xfrm>
            <a:off x="4591592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ServiceB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211283" y="4754880"/>
            <a:ext cx="206393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Service-</a:t>
            </a:r>
            <a:r>
              <a:rPr lang="en-US" altLang="zh-TW" dirty="0" err="1" smtClean="0"/>
              <a:t>dev.properties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636620" y="4754880"/>
            <a:ext cx="206393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Service-test2.properties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929637" y="4754880"/>
            <a:ext cx="206393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Service-test1.properties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7" idx="0"/>
          </p:cNvCxnSpPr>
          <p:nvPr/>
        </p:nvCxnSpPr>
        <p:spPr>
          <a:xfrm>
            <a:off x="3015340" y="3304903"/>
            <a:ext cx="1227909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7" idx="0"/>
          </p:cNvCxnSpPr>
          <p:nvPr/>
        </p:nvCxnSpPr>
        <p:spPr>
          <a:xfrm flipH="1">
            <a:off x="4243249" y="3304903"/>
            <a:ext cx="1105988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8" idx="0"/>
          </p:cNvCxnSpPr>
          <p:nvPr/>
        </p:nvCxnSpPr>
        <p:spPr>
          <a:xfrm>
            <a:off x="5349237" y="3304903"/>
            <a:ext cx="1319349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1961603" y="3304903"/>
            <a:ext cx="1053737" cy="1449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29341" y="4454435"/>
            <a:ext cx="7367452" cy="1476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>
            <a:off x="8470175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ServiceA</a:t>
            </a:r>
            <a:endParaRPr lang="zh-TW" altLang="en-US" dirty="0"/>
          </a:p>
        </p:txBody>
      </p:sp>
      <p:sp>
        <p:nvSpPr>
          <p:cNvPr id="24" name="六邊形 23"/>
          <p:cNvSpPr/>
          <p:nvPr/>
        </p:nvSpPr>
        <p:spPr>
          <a:xfrm>
            <a:off x="10357756" y="2259875"/>
            <a:ext cx="1515291" cy="1045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ServiceB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365668" y="4524103"/>
            <a:ext cx="1809208" cy="1328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8558346" y="4730931"/>
            <a:ext cx="142385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Service-</a:t>
            </a:r>
            <a:r>
              <a:rPr lang="en-US" altLang="zh-TW" sz="1400" dirty="0" err="1" smtClean="0"/>
              <a:t>dev.properties</a:t>
            </a:r>
            <a:endParaRPr lang="zh-TW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10256518" y="4524103"/>
            <a:ext cx="1809208" cy="1328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10449196" y="4730931"/>
            <a:ext cx="1423851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Service-</a:t>
            </a:r>
            <a:r>
              <a:rPr lang="en-US" altLang="zh-TW" sz="1400" dirty="0" err="1" smtClean="0"/>
              <a:t>dev.properties</a:t>
            </a:r>
            <a:endParaRPr lang="zh-TW" altLang="en-US" sz="1400" dirty="0"/>
          </a:p>
        </p:txBody>
      </p:sp>
      <p:cxnSp>
        <p:nvCxnSpPr>
          <p:cNvPr id="29" name="直線單箭頭接點 28"/>
          <p:cNvCxnSpPr>
            <a:endCxn id="26" idx="0"/>
          </p:cNvCxnSpPr>
          <p:nvPr/>
        </p:nvCxnSpPr>
        <p:spPr>
          <a:xfrm>
            <a:off x="9263740" y="3174275"/>
            <a:ext cx="6532" cy="15566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8" idx="0"/>
          </p:cNvCxnSpPr>
          <p:nvPr/>
        </p:nvCxnSpPr>
        <p:spPr>
          <a:xfrm>
            <a:off x="11151321" y="3174275"/>
            <a:ext cx="9801" cy="15566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997125" y="1800888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根據</a:t>
            </a:r>
            <a:r>
              <a:rPr lang="en-US" altLang="zh-CN" dirty="0" smtClean="0"/>
              <a:t>Profile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096793" y="1813951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根據</a:t>
            </a:r>
            <a:r>
              <a:rPr lang="en-US" altLang="zh-CN" dirty="0" smtClean="0"/>
              <a:t>{Application}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13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為什麼要配置中心？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altLang="zh-TW" b="0" dirty="0" smtClean="0"/>
              <a:t>	</a:t>
            </a:r>
            <a:r>
              <a:rPr lang="zh-TW" altLang="en-US" b="0" dirty="0" smtClean="0"/>
              <a:t>一個</a:t>
            </a:r>
            <a:r>
              <a:rPr lang="zh-TW" altLang="en-US" b="0" dirty="0"/>
              <a:t>應用</a:t>
            </a:r>
            <a:r>
              <a:rPr lang="zh-TW" altLang="en-US" b="0" dirty="0" smtClean="0"/>
              <a:t>中</a:t>
            </a:r>
            <a:r>
              <a:rPr lang="zh-CN" altLang="en-US" b="0" dirty="0" smtClean="0"/>
              <a:t>經常會有一些需求要</a:t>
            </a:r>
            <a:r>
              <a:rPr lang="zh-TW" altLang="en-US" b="0" dirty="0" smtClean="0"/>
              <a:t>調整</a:t>
            </a:r>
            <a:r>
              <a:rPr lang="zh-TW" altLang="en-US" b="0" dirty="0"/>
              <a:t>應用行為</a:t>
            </a:r>
            <a:r>
              <a:rPr lang="en-US" altLang="zh-TW" b="0" dirty="0"/>
              <a:t>,</a:t>
            </a:r>
            <a:r>
              <a:rPr lang="zh-TW" altLang="en-US" b="0" dirty="0"/>
              <a:t>如</a:t>
            </a:r>
            <a:r>
              <a:rPr lang="zh-TW" altLang="en-US" dirty="0"/>
              <a:t>切換不同的資料庫</a:t>
            </a:r>
            <a:r>
              <a:rPr lang="zh-TW" altLang="en-US" b="0" dirty="0"/>
              <a:t>，</a:t>
            </a:r>
            <a:r>
              <a:rPr lang="zh-TW" altLang="en-US" dirty="0"/>
              <a:t>設置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(</a:t>
            </a:r>
            <a:r>
              <a:rPr lang="zh-CN" altLang="en-US" dirty="0" smtClean="0"/>
              <a:t>改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開關</a:t>
            </a:r>
            <a:r>
              <a:rPr lang="zh-TW" altLang="en-US" b="0" dirty="0" smtClean="0"/>
              <a:t>等</a:t>
            </a:r>
            <a:r>
              <a:rPr lang="zh-TW" altLang="en-US" b="0" dirty="0"/>
              <a:t>。</a:t>
            </a:r>
          </a:p>
          <a:p>
            <a:pPr fontAlgn="base"/>
            <a:r>
              <a:rPr lang="en-US" altLang="zh-TW" b="0" dirty="0"/>
              <a:t>	</a:t>
            </a:r>
            <a:r>
              <a:rPr lang="zh-TW" altLang="en-US" b="0" dirty="0" smtClean="0"/>
              <a:t>微服務系統的可</a:t>
            </a:r>
            <a:r>
              <a:rPr lang="zh-TW" altLang="en-US" b="0" dirty="0"/>
              <a:t>伸縮、可擴展性好，隨之就是一個配置管理的問題。各自管各自的開發時沒什麼問題，到了線上之後管理就會很頭疼，到了要大規模更新就更煩了。</a:t>
            </a:r>
          </a:p>
          <a:p>
            <a:pPr fontAlgn="base"/>
            <a:r>
              <a:rPr lang="en-US" altLang="zh-TW" b="0" dirty="0" smtClean="0"/>
              <a:t>	</a:t>
            </a:r>
            <a:r>
              <a:rPr lang="zh-CN" altLang="en-US" b="0" dirty="0" smtClean="0"/>
              <a:t>最主要要解決的問題是</a:t>
            </a:r>
            <a:r>
              <a:rPr lang="zh-TW" altLang="en-US" dirty="0" smtClean="0"/>
              <a:t>不可能</a:t>
            </a:r>
            <a:r>
              <a:rPr lang="zh-TW" altLang="en-US" dirty="0"/>
              <a:t>停止你的服務集群去更新的你配置</a:t>
            </a:r>
            <a:r>
              <a:rPr lang="zh-TW" altLang="en-US" b="0" dirty="0"/>
              <a:t>，這是不現實的做法，</a:t>
            </a:r>
            <a:r>
              <a:rPr lang="zh-TW" altLang="en-US" b="0" dirty="0" smtClean="0"/>
              <a:t>因此</a:t>
            </a:r>
            <a:r>
              <a:rPr lang="en-US" altLang="zh-TW" dirty="0" smtClean="0"/>
              <a:t>Spring Cloud </a:t>
            </a:r>
            <a:r>
              <a:rPr lang="en-US" altLang="zh-CN" dirty="0" err="1" smtClean="0"/>
              <a:t>Config</a:t>
            </a:r>
            <a:r>
              <a:rPr lang="zh-TW" altLang="en-US" b="0" dirty="0" smtClean="0"/>
              <a:t>就是</a:t>
            </a:r>
            <a:r>
              <a:rPr lang="zh-TW" altLang="en-US" b="0" dirty="0"/>
              <a:t>一個比較好的解決</a:t>
            </a:r>
            <a:r>
              <a:rPr lang="zh-TW" altLang="en-US" b="0" dirty="0" smtClean="0"/>
              <a:t>方案</a:t>
            </a:r>
            <a:r>
              <a:rPr lang="zh-CN" altLang="en-US" b="0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619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——properties</a:t>
            </a:r>
            <a:r>
              <a:rPr lang="zh-CN" altLang="en-US" dirty="0" smtClean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00116"/>
            <a:ext cx="5397315" cy="1332103"/>
          </a:xfrm>
        </p:spPr>
      </p:pic>
      <p:pic>
        <p:nvPicPr>
          <p:cNvPr id="10" name="內容版面配置區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8968"/>
            <a:ext cx="9896123" cy="49071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38200" y="1899787"/>
            <a:ext cx="1383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ConfigServer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 smtClean="0"/>
              <a:t>ConfigClient</a:t>
            </a:r>
            <a:endParaRPr lang="zh-TW" altLang="en-US" dirty="0"/>
          </a:p>
        </p:txBody>
      </p:sp>
      <p:pic>
        <p:nvPicPr>
          <p:cNvPr id="12" name="內容版面配置區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32134"/>
            <a:ext cx="9896123" cy="4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01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——properties</a:t>
            </a:r>
            <a:r>
              <a:rPr lang="zh-CN" altLang="en-US" dirty="0" smtClean="0"/>
              <a:t>各別更新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3" y="2348596"/>
            <a:ext cx="3581900" cy="1581371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3" y="4229647"/>
            <a:ext cx="3581900" cy="15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CN" dirty="0"/>
              <a:t>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常見的配置中心的實現方法有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altLang="zh-TW" b="0" dirty="0"/>
              <a:t>1.</a:t>
            </a:r>
            <a:r>
              <a:rPr lang="zh-TW" altLang="en-US" b="0" dirty="0"/>
              <a:t>硬編碼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需要修改代碼</a:t>
            </a:r>
            <a:r>
              <a:rPr lang="en-US" altLang="zh-TW" b="0" dirty="0"/>
              <a:t>,</a:t>
            </a:r>
            <a:r>
              <a:rPr lang="zh-TW" altLang="en-US" b="0" dirty="0"/>
              <a:t>風險大</a:t>
            </a:r>
            <a:r>
              <a:rPr lang="en-US" altLang="zh-TW" b="0" dirty="0"/>
              <a:t>)</a:t>
            </a:r>
          </a:p>
          <a:p>
            <a:pPr fontAlgn="base"/>
            <a:r>
              <a:rPr lang="en-US" altLang="zh-TW" b="0" dirty="0"/>
              <a:t>2.</a:t>
            </a:r>
            <a:r>
              <a:rPr lang="zh-TW" altLang="en-US" b="0" dirty="0"/>
              <a:t>放在</a:t>
            </a:r>
            <a:r>
              <a:rPr lang="en-US" altLang="zh-TW" b="0" dirty="0"/>
              <a:t>xml</a:t>
            </a:r>
            <a:r>
              <a:rPr lang="zh-TW" altLang="en-US" b="0" dirty="0"/>
              <a:t>等配置文件中</a:t>
            </a:r>
            <a:r>
              <a:rPr lang="en-US" altLang="zh-TW" b="0" dirty="0"/>
              <a:t>,</a:t>
            </a:r>
            <a:r>
              <a:rPr lang="zh-TW" altLang="en-US" b="0" dirty="0"/>
              <a:t>和應用一起打包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需要重新打包和重啟</a:t>
            </a:r>
            <a:r>
              <a:rPr lang="en-US" altLang="zh-TW" b="0" dirty="0"/>
              <a:t>)</a:t>
            </a:r>
          </a:p>
          <a:p>
            <a:pPr fontAlgn="base"/>
            <a:r>
              <a:rPr lang="en-US" altLang="zh-TW" b="0" dirty="0"/>
              <a:t>3</a:t>
            </a:r>
            <a:r>
              <a:rPr lang="en-US" altLang="zh-TW" b="0" dirty="0" smtClean="0"/>
              <a:t>.</a:t>
            </a:r>
            <a:r>
              <a:rPr lang="zh-TW" altLang="en-US" b="0" dirty="0"/>
              <a:t>環境變量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有大量的配置需要人工設置到環境變量中</a:t>
            </a:r>
            <a:r>
              <a:rPr lang="en-US" altLang="zh-TW" b="0" dirty="0"/>
              <a:t>,</a:t>
            </a:r>
            <a:r>
              <a:rPr lang="zh-TW" altLang="en-US" b="0" dirty="0"/>
              <a:t>不便於管理</a:t>
            </a:r>
            <a:r>
              <a:rPr lang="en-US" altLang="zh-TW" b="0" dirty="0"/>
              <a:t>,</a:t>
            </a:r>
            <a:r>
              <a:rPr lang="zh-TW" altLang="en-US" b="0" dirty="0"/>
              <a:t>且依賴平台</a:t>
            </a:r>
            <a:r>
              <a:rPr lang="en-US" altLang="zh-TW" b="0" dirty="0"/>
              <a:t>) </a:t>
            </a:r>
            <a:endParaRPr lang="en-US" altLang="zh-TW" b="0" dirty="0" smtClean="0"/>
          </a:p>
          <a:p>
            <a:pPr fontAlgn="base"/>
            <a:r>
              <a:rPr lang="en-US" altLang="zh-TW" b="0" dirty="0"/>
              <a:t>4</a:t>
            </a:r>
            <a:r>
              <a:rPr lang="en-US" altLang="zh-TW" b="0" dirty="0" smtClean="0"/>
              <a:t>.</a:t>
            </a:r>
            <a:r>
              <a:rPr lang="zh-TW" altLang="en-US" b="0" dirty="0"/>
              <a:t>雲端存儲</a:t>
            </a:r>
            <a:r>
              <a:rPr lang="en-US" altLang="zh-TW" b="0" dirty="0"/>
              <a:t>(</a:t>
            </a:r>
            <a:r>
              <a:rPr lang="zh-TW" altLang="en-US" b="0" dirty="0"/>
              <a:t>缺點</a:t>
            </a:r>
            <a:r>
              <a:rPr lang="en-US" altLang="zh-TW" b="0" dirty="0"/>
              <a:t>:</a:t>
            </a:r>
            <a:r>
              <a:rPr lang="zh-TW" altLang="en-US" b="0" dirty="0"/>
              <a:t>與其他應用</a:t>
            </a:r>
            <a:r>
              <a:rPr lang="zh-TW" altLang="en-US" b="0" dirty="0" smtClean="0"/>
              <a:t>耦合</a:t>
            </a:r>
            <a:r>
              <a:rPr lang="en-US" altLang="zh-TW" b="0" dirty="0" smtClean="0"/>
              <a:t>)</a:t>
            </a:r>
          </a:p>
          <a:p>
            <a:pPr fontAlgn="base"/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TW" altLang="en-US" dirty="0"/>
              <a:t>就是雲端存儲配置信息的</a:t>
            </a:r>
            <a:r>
              <a:rPr lang="en-US" altLang="zh-TW" dirty="0"/>
              <a:t>,</a:t>
            </a:r>
            <a:r>
              <a:rPr lang="zh-TW" altLang="en-US" dirty="0"/>
              <a:t>它具有中心化</a:t>
            </a:r>
            <a:r>
              <a:rPr lang="en-US" altLang="zh-TW" dirty="0"/>
              <a:t>,</a:t>
            </a:r>
            <a:r>
              <a:rPr lang="zh-TW" altLang="en-US" dirty="0"/>
              <a:t>版本控制</a:t>
            </a:r>
            <a:r>
              <a:rPr lang="en-US" altLang="zh-TW" dirty="0"/>
              <a:t>,</a:t>
            </a:r>
            <a:r>
              <a:rPr lang="zh-TW" altLang="en-US" dirty="0"/>
              <a:t>支持動態更新</a:t>
            </a:r>
            <a:r>
              <a:rPr lang="en-US" altLang="zh-TW" dirty="0"/>
              <a:t>,</a:t>
            </a:r>
            <a:r>
              <a:rPr lang="zh-TW" altLang="en-US" dirty="0"/>
              <a:t>平台獨立</a:t>
            </a:r>
            <a:r>
              <a:rPr lang="en-US" altLang="zh-TW" dirty="0"/>
              <a:t>,</a:t>
            </a:r>
            <a:r>
              <a:rPr lang="zh-TW" altLang="en-US" dirty="0"/>
              <a:t>語言獨立等特性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9424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TW" altLang="en-US" dirty="0"/>
              <a:t>特點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b="0" dirty="0"/>
              <a:t>1.</a:t>
            </a:r>
            <a:r>
              <a:rPr lang="zh-TW" altLang="en-US" b="0" dirty="0"/>
              <a:t>提供服務端和客戶端支持</a:t>
            </a:r>
            <a:r>
              <a:rPr lang="en-US" altLang="zh-TW" b="0" dirty="0"/>
              <a:t>(spring cloud </a:t>
            </a:r>
            <a:r>
              <a:rPr lang="en-US" altLang="zh-TW" b="0" dirty="0" err="1"/>
              <a:t>config</a:t>
            </a:r>
            <a:r>
              <a:rPr lang="en-US" altLang="zh-TW" b="0" dirty="0"/>
              <a:t> server</a:t>
            </a:r>
            <a:r>
              <a:rPr lang="zh-TW" altLang="en-US" b="0" dirty="0"/>
              <a:t>和</a:t>
            </a:r>
            <a:r>
              <a:rPr lang="en-US" altLang="zh-TW" b="0" dirty="0"/>
              <a:t>spring cloud </a:t>
            </a:r>
            <a:r>
              <a:rPr lang="en-US" altLang="zh-TW" b="0" dirty="0" err="1"/>
              <a:t>config</a:t>
            </a:r>
            <a:r>
              <a:rPr lang="en-US" altLang="zh-TW" b="0" dirty="0"/>
              <a:t> client) </a:t>
            </a:r>
          </a:p>
          <a:p>
            <a:r>
              <a:rPr lang="en-US" altLang="zh-TW" b="0" dirty="0" smtClean="0"/>
              <a:t>2</a:t>
            </a:r>
            <a:r>
              <a:rPr lang="en-US" altLang="zh-TW" b="0" dirty="0"/>
              <a:t>.</a:t>
            </a:r>
            <a:r>
              <a:rPr lang="zh-TW" altLang="en-US" dirty="0"/>
              <a:t>集中式管理</a:t>
            </a:r>
            <a:r>
              <a:rPr lang="zh-TW" altLang="en-US" b="0" dirty="0"/>
              <a:t>分布式環境下的應用配置 </a:t>
            </a:r>
            <a:endParaRPr lang="en-US" altLang="zh-TW" b="0" dirty="0"/>
          </a:p>
          <a:p>
            <a:r>
              <a:rPr lang="en-US" altLang="zh-TW" b="0" dirty="0" smtClean="0"/>
              <a:t>3</a:t>
            </a:r>
            <a:r>
              <a:rPr lang="en-US" altLang="zh-TW" b="0" dirty="0"/>
              <a:t>.</a:t>
            </a:r>
            <a:r>
              <a:rPr lang="zh-TW" altLang="en-US" b="0" dirty="0"/>
              <a:t>基於</a:t>
            </a:r>
            <a:r>
              <a:rPr lang="en-US" altLang="zh-TW" b="0" dirty="0"/>
              <a:t>Spring</a:t>
            </a:r>
            <a:r>
              <a:rPr lang="zh-TW" altLang="en-US" b="0" dirty="0"/>
              <a:t>環境，無縫與</a:t>
            </a:r>
            <a:r>
              <a:rPr lang="en-US" altLang="zh-TW" b="0" dirty="0"/>
              <a:t>Spring</a:t>
            </a:r>
            <a:r>
              <a:rPr lang="zh-TW" altLang="en-US" b="0" dirty="0"/>
              <a:t>應用集成 </a:t>
            </a:r>
            <a:endParaRPr lang="en-US" altLang="zh-TW" b="0" dirty="0"/>
          </a:p>
          <a:p>
            <a:r>
              <a:rPr lang="en-US" altLang="zh-TW" b="0" dirty="0" smtClean="0"/>
              <a:t>4</a:t>
            </a:r>
            <a:r>
              <a:rPr lang="en-US" altLang="zh-TW" b="0" dirty="0"/>
              <a:t>.</a:t>
            </a:r>
            <a:r>
              <a:rPr lang="zh-TW" altLang="en-US" b="0" dirty="0"/>
              <a:t>可用於任何語言開發的程序 </a:t>
            </a:r>
            <a:endParaRPr lang="en-US" altLang="zh-TW" b="0" dirty="0"/>
          </a:p>
          <a:p>
            <a:r>
              <a:rPr lang="en-US" altLang="zh-TW" b="0" dirty="0" smtClean="0"/>
              <a:t>5</a:t>
            </a:r>
            <a:r>
              <a:rPr lang="en-US" altLang="zh-TW" b="0" dirty="0"/>
              <a:t>.</a:t>
            </a:r>
            <a:r>
              <a:rPr lang="zh-TW" altLang="en-US" b="0" dirty="0"/>
              <a:t>默認</a:t>
            </a:r>
            <a:r>
              <a:rPr lang="zh-TW" altLang="en-US" dirty="0"/>
              <a:t>實現基於</a:t>
            </a:r>
            <a:r>
              <a:rPr lang="en-US" altLang="zh-TW" dirty="0" err="1"/>
              <a:t>git</a:t>
            </a:r>
            <a:r>
              <a:rPr lang="zh-TW" altLang="en-US" dirty="0"/>
              <a:t>倉庫</a:t>
            </a:r>
            <a:r>
              <a:rPr lang="zh-TW" altLang="en-US" b="0" dirty="0"/>
              <a:t>，可以進行版本管理 </a:t>
            </a:r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6944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示意圖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90" y="2165515"/>
            <a:ext cx="6250327" cy="3891712"/>
          </a:xfrm>
        </p:spPr>
      </p:pic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01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Cloud </a:t>
            </a:r>
            <a:r>
              <a:rPr lang="en-US" altLang="zh-TW" dirty="0" err="1"/>
              <a:t>Config</a:t>
            </a:r>
            <a:r>
              <a:rPr lang="zh-CN" altLang="en-US" dirty="0" smtClean="0"/>
              <a:t>選取配置的方案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本地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Database</a:t>
            </a:r>
          </a:p>
          <a:p>
            <a:pPr marL="514350" indent="-514350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err="1" smtClean="0"/>
              <a:t>Svn</a:t>
            </a:r>
            <a:endParaRPr lang="en-US" altLang="zh-CN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87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本地</a:t>
            </a:r>
            <a:r>
              <a:rPr lang="zh-CN" altLang="en-US" dirty="0"/>
              <a:t>拉</a:t>
            </a:r>
            <a:r>
              <a:rPr lang="zh-CN" altLang="en-US" dirty="0" smtClean="0"/>
              <a:t>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相關設置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TW" sz="2000" b="0" dirty="0" err="1" smtClean="0"/>
              <a:t>spring.profiles.active</a:t>
            </a:r>
            <a:r>
              <a:rPr lang="en-US" altLang="zh-TW" sz="2000" b="0" dirty="0" smtClean="0"/>
              <a:t>=native</a:t>
            </a:r>
            <a:endParaRPr lang="en-US" altLang="zh-CN" sz="2000" b="0" dirty="0"/>
          </a:p>
          <a:p>
            <a:pPr marL="514350" indent="-514350">
              <a:buAutoNum type="arabicPeriod"/>
            </a:pPr>
            <a:r>
              <a:rPr lang="en-US" altLang="zh-CN" sz="2000" b="0" dirty="0" err="1"/>
              <a:t>spring.</a:t>
            </a:r>
            <a:r>
              <a:rPr lang="en-US" altLang="zh-TW" sz="2000" b="0" dirty="0" err="1"/>
              <a:t>cloud.config.server.native.searchLocations</a:t>
            </a:r>
            <a:r>
              <a:rPr lang="en-US" altLang="zh-TW" sz="2000" b="0" dirty="0"/>
              <a:t>=F:/</a:t>
            </a:r>
            <a:r>
              <a:rPr lang="en-US" altLang="zh-TW" sz="2000" b="0" dirty="0" smtClean="0"/>
              <a:t>conf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72990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820</Words>
  <Application>Microsoft Office PowerPoint</Application>
  <PresentationFormat>自訂</PresentationFormat>
  <Paragraphs>190</Paragraphs>
  <Slides>42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Config</vt:lpstr>
      <vt:lpstr>目錄</vt:lpstr>
      <vt:lpstr>微服務配置中心Config</vt:lpstr>
      <vt:lpstr>為什麼要配置中心？</vt:lpstr>
      <vt:lpstr>常見的配置中心的實現方法有:</vt:lpstr>
      <vt:lpstr>Spring Cloud Config特點</vt:lpstr>
      <vt:lpstr>Spring Cloud Config示意圖</vt:lpstr>
      <vt:lpstr>Spring Cloud Config選取配置的方案</vt:lpstr>
      <vt:lpstr>1.本地拉取</vt:lpstr>
      <vt:lpstr>2.Database</vt:lpstr>
      <vt:lpstr>3. Git/Github/Gitlab</vt:lpstr>
      <vt:lpstr>4. Svn</vt:lpstr>
      <vt:lpstr>Spring Cloud Config的自動化更新</vt:lpstr>
      <vt:lpstr>Spring Cloud Config的自動化更新示意圖</vt:lpstr>
      <vt:lpstr>1.架設Bus(Rabbitmq)</vt:lpstr>
      <vt:lpstr>2.ConfigServer 設置——dependency</vt:lpstr>
      <vt:lpstr>2.ConfigServer 設置——application.properties</vt:lpstr>
      <vt:lpstr>2.ConfigServer 設置——Application.class</vt:lpstr>
      <vt:lpstr>2.ConfigServer 設置——MonitorController</vt:lpstr>
      <vt:lpstr>3. ConfigClient設定 —— dependency</vt:lpstr>
      <vt:lpstr>3. ConfigClient設定 —— application.properties</vt:lpstr>
      <vt:lpstr>3. ConfigClient設定 —— bootstrap.properties</vt:lpstr>
      <vt:lpstr>3. ConfigClient設定 —— Application.java</vt:lpstr>
      <vt:lpstr>3. ConfigClient設定 —— ConfigController</vt:lpstr>
      <vt:lpstr>4. GitlabWebhook設置</vt:lpstr>
      <vt:lpstr>4. GitlabWebhook設置</vt:lpstr>
      <vt:lpstr>4. GitlabWebhook設置</vt:lpstr>
      <vt:lpstr>Spring Cloud Config的自動化更新示意圖</vt:lpstr>
      <vt:lpstr>Config 更新機制</vt:lpstr>
      <vt:lpstr>應用場景</vt:lpstr>
      <vt:lpstr>場景一——讀取資料</vt:lpstr>
      <vt:lpstr>場景一——讀取資料</vt:lpstr>
      <vt:lpstr>場景一——讀取資料</vt:lpstr>
      <vt:lpstr>場景二——更改連接資料庫</vt:lpstr>
      <vt:lpstr>場景二——更改連接資料庫</vt:lpstr>
      <vt:lpstr>場景二——更改連接資料庫</vt:lpstr>
      <vt:lpstr>場景三——切換Fliter條件</vt:lpstr>
      <vt:lpstr>案例——properties各別更新</vt:lpstr>
      <vt:lpstr>案例——properties各別更新</vt:lpstr>
      <vt:lpstr>案例——properties各別更新</vt:lpstr>
      <vt:lpstr>案例——properties各別更新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396</cp:revision>
  <dcterms:created xsi:type="dcterms:W3CDTF">2018-02-05T03:31:46Z</dcterms:created>
  <dcterms:modified xsi:type="dcterms:W3CDTF">2020-02-13T09:07:52Z</dcterms:modified>
</cp:coreProperties>
</file>