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96" r:id="rId3"/>
    <p:sldId id="291" r:id="rId4"/>
    <p:sldId id="411" r:id="rId5"/>
    <p:sldId id="413" r:id="rId6"/>
    <p:sldId id="414" r:id="rId7"/>
    <p:sldId id="408" r:id="rId8"/>
    <p:sldId id="410" r:id="rId9"/>
    <p:sldId id="409" r:id="rId10"/>
    <p:sldId id="405" r:id="rId11"/>
    <p:sldId id="406" r:id="rId12"/>
    <p:sldId id="407" r:id="rId13"/>
    <p:sldId id="434" r:id="rId14"/>
    <p:sldId id="436" r:id="rId15"/>
    <p:sldId id="432" r:id="rId16"/>
    <p:sldId id="412" r:id="rId17"/>
    <p:sldId id="354" r:id="rId18"/>
    <p:sldId id="388" r:id="rId19"/>
    <p:sldId id="384" r:id="rId20"/>
    <p:sldId id="385" r:id="rId21"/>
    <p:sldId id="386" r:id="rId22"/>
    <p:sldId id="387" r:id="rId23"/>
    <p:sldId id="392" r:id="rId24"/>
    <p:sldId id="393" r:id="rId25"/>
    <p:sldId id="394" r:id="rId26"/>
    <p:sldId id="396" r:id="rId27"/>
    <p:sldId id="395" r:id="rId28"/>
    <p:sldId id="397" r:id="rId29"/>
    <p:sldId id="398" r:id="rId30"/>
    <p:sldId id="399" r:id="rId31"/>
    <p:sldId id="419" r:id="rId32"/>
    <p:sldId id="428" r:id="rId33"/>
    <p:sldId id="429" r:id="rId34"/>
    <p:sldId id="415" r:id="rId35"/>
    <p:sldId id="403" r:id="rId36"/>
    <p:sldId id="416" r:id="rId37"/>
    <p:sldId id="421" r:id="rId38"/>
    <p:sldId id="418" r:id="rId39"/>
    <p:sldId id="424" r:id="rId40"/>
    <p:sldId id="417" r:id="rId41"/>
    <p:sldId id="422" r:id="rId42"/>
    <p:sldId id="435" r:id="rId43"/>
    <p:sldId id="430" r:id="rId44"/>
    <p:sldId id="427" r:id="rId45"/>
    <p:sldId id="426" r:id="rId46"/>
    <p:sldId id="425" r:id="rId47"/>
    <p:sldId id="420" r:id="rId48"/>
    <p:sldId id="433" r:id="rId49"/>
    <p:sldId id="286" r:id="rId5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84033A5-30FB-E84D-8295-DB0620D41A86}">
          <p14:sldIdLst>
            <p14:sldId id="256"/>
            <p14:sldId id="296"/>
            <p14:sldId id="291"/>
            <p14:sldId id="411"/>
            <p14:sldId id="413"/>
            <p14:sldId id="414"/>
            <p14:sldId id="408"/>
            <p14:sldId id="410"/>
            <p14:sldId id="409"/>
            <p14:sldId id="405"/>
            <p14:sldId id="406"/>
            <p14:sldId id="407"/>
            <p14:sldId id="434"/>
            <p14:sldId id="436"/>
            <p14:sldId id="432"/>
            <p14:sldId id="412"/>
            <p14:sldId id="354"/>
            <p14:sldId id="388"/>
            <p14:sldId id="384"/>
            <p14:sldId id="385"/>
            <p14:sldId id="386"/>
            <p14:sldId id="387"/>
            <p14:sldId id="392"/>
            <p14:sldId id="393"/>
            <p14:sldId id="394"/>
            <p14:sldId id="396"/>
            <p14:sldId id="395"/>
            <p14:sldId id="397"/>
            <p14:sldId id="398"/>
            <p14:sldId id="399"/>
            <p14:sldId id="419"/>
            <p14:sldId id="428"/>
            <p14:sldId id="429"/>
            <p14:sldId id="415"/>
            <p14:sldId id="403"/>
            <p14:sldId id="416"/>
            <p14:sldId id="421"/>
            <p14:sldId id="418"/>
            <p14:sldId id="424"/>
            <p14:sldId id="417"/>
            <p14:sldId id="422"/>
            <p14:sldId id="435"/>
            <p14:sldId id="430"/>
            <p14:sldId id="427"/>
            <p14:sldId id="426"/>
            <p14:sldId id="425"/>
            <p14:sldId id="420"/>
            <p14:sldId id="433"/>
            <p14:sldId id="28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E1E"/>
    <a:srgbClr val="E63935"/>
    <a:srgbClr val="821C2E"/>
    <a:srgbClr val="44546A"/>
    <a:srgbClr val="EF5750"/>
    <a:srgbClr val="F68764"/>
    <a:srgbClr val="656D78"/>
    <a:srgbClr val="FFFF99"/>
    <a:srgbClr val="FBCB9B"/>
    <a:srgbClr val="C9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1" autoAdjust="0"/>
    <p:restoredTop sz="90967" autoAdjust="0"/>
  </p:normalViewPr>
  <p:slideViewPr>
    <p:cSldViewPr snapToGrid="0" snapToObjects="1">
      <p:cViewPr>
        <p:scale>
          <a:sx n="73" d="100"/>
          <a:sy n="73" d="100"/>
        </p:scale>
        <p:origin x="-714" y="-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7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5755D-7932-44A5-A2C7-C8A2CBF288E8}" type="datetimeFigureOut">
              <a:rPr lang="zh-TW" altLang="en-US" smtClean="0"/>
              <a:t>2020/2/15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FCD98-6B9E-4D19-9C43-11FCDEF19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32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d/2E0I/zh-tw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juejin.im/post/5c6e827ae51d452da9672094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ppblog.cn/2019/09/18/Spring%20Cloud%20@RefreshScope%E5%92%8C@EventListener%E5%AE%9E%E7%8E%B0Nacos%E9%85%8D%E7%BD%AE%E6%9B%B4%E6%96%B0%E7%9B%91%E5%90%AC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d/2E0I/zh-tw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juejin.im/post/5c6e827ae51d452da9672094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d/2E0I/zh-tw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juejin.im/post/5c6e827ae51d452da9672094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d/2E0I/zh-tw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juejin.im/post/5c6e827ae51d452da9672094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d/2E0I/zh-tw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juejin.im/post/5c6e827ae51d452da9672094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d/2E0I/zh-tw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juejin.im/post/5c6e827ae51d452da9672094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599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https://www.jishuwen.com/d/2E0I/zh-tw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https://juejin.im/post/5c6e827ae51d452da9672094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Spring Cloud 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Apollo</a:t>
            </a:r>
          </a:p>
          <a:p>
            <a:pPr marL="514350" indent="-514350">
              <a:buAutoNum type="arabicPeriod"/>
            </a:pPr>
            <a:r>
              <a:rPr lang="en-US" altLang="zh-TW" dirty="0" err="1" smtClean="0"/>
              <a:t>Nacos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459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根據不同的服務，分開更新，雖然他們共用</a:t>
            </a:r>
            <a:r>
              <a:rPr lang="en-US" altLang="zh-CN" dirty="0" smtClean="0"/>
              <a:t>properties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445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048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408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http://appblog.cn/2019/09/18/Spring%20Cloud%20@RefreshScope%E5%92%8C@EventListener%E5%AE%9E%E7%8E%B0Nacos%E9%85%8D%E7%BD%AE%E6%9B%B4%E6%96%B0%E7%9B%91%E5%90%AC/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321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https://www.jishuwen.com/d/2E0I/zh-tw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https://juejin.im/post/5c6e827ae51d452da9672094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Spring Cloud 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Apollo</a:t>
            </a:r>
          </a:p>
          <a:p>
            <a:pPr marL="514350" indent="-514350">
              <a:buAutoNum type="arabicPeriod"/>
            </a:pPr>
            <a:r>
              <a:rPr lang="en-US" altLang="zh-TW" dirty="0" err="1" smtClean="0"/>
              <a:t>Nacos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459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https://www.jishuwen.com/d/2E0I/zh-tw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https://juejin.im/post/5c6e827ae51d452da9672094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Spring Cloud 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Apollo</a:t>
            </a:r>
          </a:p>
          <a:p>
            <a:pPr marL="514350" indent="-514350">
              <a:buAutoNum type="arabicPeriod"/>
            </a:pPr>
            <a:r>
              <a:rPr lang="en-US" altLang="zh-TW" dirty="0" err="1" smtClean="0"/>
              <a:t>Nacos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459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https://www.jishuwen.com/d/2E0I/zh-tw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https://juejin.im/post/5c6e827ae51d452da9672094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Spring Cloud 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Apollo</a:t>
            </a:r>
          </a:p>
          <a:p>
            <a:pPr marL="514350" indent="-514350">
              <a:buAutoNum type="arabicPeriod"/>
            </a:pPr>
            <a:r>
              <a:rPr lang="en-US" altLang="zh-TW" dirty="0" err="1" smtClean="0"/>
              <a:t>Nacos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459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https://www.jishuwen.com/d/2E0I/zh-tw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https://juejin.im/post/5c6e827ae51d452da9672094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Spring Cloud 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Apollo</a:t>
            </a:r>
          </a:p>
          <a:p>
            <a:pPr marL="514350" indent="-514350">
              <a:buAutoNum type="arabicPeriod"/>
            </a:pPr>
            <a:r>
              <a:rPr lang="en-US" altLang="zh-TW" dirty="0" err="1" smtClean="0"/>
              <a:t>Nacos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459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https://www.jishuwen.com/d/2E0I/zh-tw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https://juejin.im/post/5c6e827ae51d452da9672094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Spring Cloud 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Apollo</a:t>
            </a:r>
          </a:p>
          <a:p>
            <a:pPr marL="514350" indent="-514350">
              <a:buAutoNum type="arabicPeriod"/>
            </a:pPr>
            <a:r>
              <a:rPr lang="en-US" altLang="zh-TW" dirty="0" err="1" smtClean="0"/>
              <a:t>Nacos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45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2020/2/15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 rot="16200000">
            <a:off x="-1828147" y="2494297"/>
            <a:ext cx="5067300" cy="7870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87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075707" y="2244436"/>
            <a:ext cx="1239981" cy="2351314"/>
          </a:xfrm>
        </p:spPr>
        <p:txBody>
          <a:bodyPr vert="horz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dirty="0"/>
              <a:t>目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2731324" y="798698"/>
            <a:ext cx="0" cy="5557652"/>
          </a:xfrm>
          <a:prstGeom prst="line">
            <a:avLst/>
          </a:prstGeom>
          <a:ln>
            <a:solidFill>
              <a:srgbClr val="821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內容版面配置區 8"/>
          <p:cNvSpPr>
            <a:spLocks noGrp="1"/>
          </p:cNvSpPr>
          <p:nvPr>
            <p:ph sz="quarter" idx="13" hasCustomPrompt="1"/>
          </p:nvPr>
        </p:nvSpPr>
        <p:spPr>
          <a:xfrm>
            <a:off x="3123210" y="798512"/>
            <a:ext cx="8408390" cy="5557838"/>
          </a:xfrm>
        </p:spPr>
        <p:txBody>
          <a:bodyPr anchor="ctr"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zh-TW" altLang="en-US" dirty="0"/>
              <a:t>項目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3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" y="570020"/>
            <a:ext cx="4393870" cy="724395"/>
          </a:xfrm>
          <a:solidFill>
            <a:srgbClr val="821C2E"/>
          </a:solidFill>
          <a:ln>
            <a:noFill/>
          </a:ln>
        </p:spPr>
        <p:txBody>
          <a:bodyPr/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目錄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 flipH="1">
            <a:off x="4390069" y="570020"/>
            <a:ext cx="3802" cy="6287980"/>
          </a:xfrm>
          <a:prstGeom prst="line">
            <a:avLst/>
          </a:prstGeom>
          <a:ln w="25400">
            <a:solidFill>
              <a:srgbClr val="821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六邊形 8"/>
          <p:cNvSpPr/>
          <p:nvPr userDrawn="1"/>
        </p:nvSpPr>
        <p:spPr>
          <a:xfrm>
            <a:off x="4038600" y="1496295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01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六邊形 9"/>
          <p:cNvSpPr/>
          <p:nvPr userDrawn="1"/>
        </p:nvSpPr>
        <p:spPr>
          <a:xfrm>
            <a:off x="4038600" y="2331863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02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六邊形 10"/>
          <p:cNvSpPr/>
          <p:nvPr userDrawn="1"/>
        </p:nvSpPr>
        <p:spPr>
          <a:xfrm>
            <a:off x="4038600" y="3167431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03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六邊形 11"/>
          <p:cNvSpPr/>
          <p:nvPr userDrawn="1"/>
        </p:nvSpPr>
        <p:spPr>
          <a:xfrm>
            <a:off x="4038600" y="4002999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04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六邊形 12"/>
          <p:cNvSpPr/>
          <p:nvPr userDrawn="1"/>
        </p:nvSpPr>
        <p:spPr>
          <a:xfrm>
            <a:off x="4038600" y="4838567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05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六邊形 13"/>
          <p:cNvSpPr/>
          <p:nvPr userDrawn="1"/>
        </p:nvSpPr>
        <p:spPr>
          <a:xfrm>
            <a:off x="4038600" y="5674134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06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02427" y="1475416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902427" y="2313027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02427" y="3142530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902427" y="4002999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902427" y="4819731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902427" y="5655298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4078722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 rot="10800000">
            <a:off x="3531430" y="0"/>
            <a:ext cx="4857010" cy="1947180"/>
          </a:xfrm>
          <a:prstGeom prst="triangle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5158350" y="397743"/>
            <a:ext cx="1603169" cy="84615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目錄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六邊形 6"/>
          <p:cNvSpPr/>
          <p:nvPr userDrawn="1"/>
        </p:nvSpPr>
        <p:spPr>
          <a:xfrm>
            <a:off x="1073239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01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六邊形 7"/>
          <p:cNvSpPr/>
          <p:nvPr userDrawn="1"/>
        </p:nvSpPr>
        <p:spPr>
          <a:xfrm>
            <a:off x="2868647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02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六邊形 8"/>
          <p:cNvSpPr/>
          <p:nvPr userDrawn="1"/>
        </p:nvSpPr>
        <p:spPr>
          <a:xfrm>
            <a:off x="4664055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03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六邊形 9"/>
          <p:cNvSpPr/>
          <p:nvPr userDrawn="1"/>
        </p:nvSpPr>
        <p:spPr>
          <a:xfrm>
            <a:off x="6459463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04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六邊形 10"/>
          <p:cNvSpPr/>
          <p:nvPr userDrawn="1"/>
        </p:nvSpPr>
        <p:spPr>
          <a:xfrm>
            <a:off x="8254871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05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六邊形 11"/>
          <p:cNvSpPr/>
          <p:nvPr userDrawn="1"/>
        </p:nvSpPr>
        <p:spPr>
          <a:xfrm>
            <a:off x="10050277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06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7256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638409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424117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29225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024633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9820040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2476654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8744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9265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4582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7065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281377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</p:spTree>
    <p:extLst>
      <p:ext uri="{BB962C8B-B14F-4D97-AF65-F5344CB8AC3E}">
        <p14:creationId xmlns:p14="http://schemas.microsoft.com/office/powerpoint/2010/main" val="823009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8041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8A770271-AB73-DA4C-9664-09A28120DA97}"/>
              </a:ext>
            </a:extLst>
          </p:cNvPr>
          <p:cNvSpPr/>
          <p:nvPr userDrawn="1"/>
        </p:nvSpPr>
        <p:spPr>
          <a:xfrm>
            <a:off x="0" y="0"/>
            <a:ext cx="12192000" cy="4146997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55A4563-E84E-2143-94D2-868ECA667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5974"/>
            <a:ext cx="9144000" cy="1839778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01C11A57-485A-7843-90B7-CE4D37108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4100"/>
            <a:ext cx="9144000" cy="595630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FF04DFD-F863-024F-AB15-7DEB6ABD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42252C1-473D-124E-AAFE-BBC47310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71B4E1C-D0B1-194C-8D0D-EEB67A6B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xmlns="" id="{541677EC-052B-1741-B92F-902A83DB4C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8600" y="6356350"/>
            <a:ext cx="4134051" cy="36087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44546A"/>
                </a:solidFill>
                <a:latin typeface="Tw Cen MT" pitchFamily="34" charset="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en-US" altLang="zh-TW" dirty="0"/>
              <a:t>By </a:t>
            </a:r>
            <a:r>
              <a:rPr kumimoji="1" lang="zh-TW" altLang="en-US" dirty="0"/>
              <a:t>製作者</a:t>
            </a:r>
          </a:p>
        </p:txBody>
      </p:sp>
    </p:spTree>
    <p:extLst>
      <p:ext uri="{BB962C8B-B14F-4D97-AF65-F5344CB8AC3E}">
        <p14:creationId xmlns:p14="http://schemas.microsoft.com/office/powerpoint/2010/main" val="2850340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3108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</p:spTree>
    <p:extLst>
      <p:ext uri="{BB962C8B-B14F-4D97-AF65-F5344CB8AC3E}">
        <p14:creationId xmlns:p14="http://schemas.microsoft.com/office/powerpoint/2010/main" val="2537848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寬鬆標題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494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寬鬆標題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79C6CD6-89CE-E846-934F-01618F2F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DBED84A6-8329-9742-B24D-788F26DEA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32633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帶副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F7C17A4E-EBA6-E34A-A86C-76416798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CA1C1E17-1A60-0144-B993-55C5B1B8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6E191D9A-D235-9D49-814E-DCBBB84D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0" name="內容版面配置區 9"/>
          <p:cNvSpPr>
            <a:spLocks noGrp="1"/>
          </p:cNvSpPr>
          <p:nvPr>
            <p:ph sz="quarter" idx="13" hasCustomPrompt="1"/>
          </p:nvPr>
        </p:nvSpPr>
        <p:spPr>
          <a:xfrm>
            <a:off x="838200" y="1298576"/>
            <a:ext cx="10515600" cy="393700"/>
          </a:xfrm>
        </p:spPr>
        <p:txBody>
          <a:bodyPr/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zh-TW" altLang="en-US" dirty="0"/>
              <a:t>按一下以編輯母片副標題樣式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30399"/>
            <a:ext cx="10515600" cy="4246563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7725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深色底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743F-B12E-458C-9EA7-7F147439A6EC}" type="datetimeFigureOut">
              <a:rPr lang="zh-TW" altLang="en-US" smtClean="0"/>
              <a:t>2020/2/15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F324-F247-4137-A031-D39507D3D9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39931" y="813213"/>
            <a:ext cx="110805" cy="388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1026" name="Picture 2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551" y="6378006"/>
            <a:ext cx="1796517" cy="25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09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4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571" y="6288631"/>
            <a:ext cx="2766233" cy="3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2020/2/15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矩形 7"/>
          <p:cNvSpPr/>
          <p:nvPr userDrawn="1"/>
        </p:nvSpPr>
        <p:spPr>
          <a:xfrm rot="16200000">
            <a:off x="-1828147" y="2494297"/>
            <a:ext cx="5067300" cy="78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22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68439"/>
            <a:ext cx="10515600" cy="1909761"/>
          </a:xfrm>
        </p:spPr>
        <p:txBody>
          <a:bodyPr anchor="b"/>
          <a:lstStyle>
            <a:lvl1pPr algn="ctr">
              <a:defRPr sz="48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4600"/>
            <a:ext cx="10515600" cy="1339056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2020/2/15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5600700" y="3538219"/>
            <a:ext cx="990600" cy="6731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23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4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571" y="6288631"/>
            <a:ext cx="2766233" cy="3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68439"/>
            <a:ext cx="10515600" cy="1909761"/>
          </a:xfrm>
        </p:spPr>
        <p:txBody>
          <a:bodyPr anchor="b"/>
          <a:lstStyle>
            <a:lvl1pPr algn="ctr"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4600"/>
            <a:ext cx="10515600" cy="1339056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2020/2/15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600700" y="3538219"/>
            <a:ext cx="990600" cy="67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4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092530"/>
            <a:ext cx="5003800" cy="5084433"/>
          </a:xfrm>
        </p:spPr>
        <p:txBody>
          <a:bodyPr anchor="ctr"/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2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4" name="圖片版面配置區 10"/>
          <p:cNvSpPr>
            <a:spLocks noGrp="1"/>
          </p:cNvSpPr>
          <p:nvPr>
            <p:ph type="pic" sz="quarter" idx="13"/>
          </p:nvPr>
        </p:nvSpPr>
        <p:spPr>
          <a:xfrm>
            <a:off x="6534150" y="1338737"/>
            <a:ext cx="4152900" cy="4351338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99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樣式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-13647" y="0"/>
            <a:ext cx="7342495" cy="6883759"/>
          </a:xfrm>
          <a:custGeom>
            <a:avLst/>
            <a:gdLst>
              <a:gd name="connsiteX0" fmla="*/ 0 w 12192000"/>
              <a:gd name="connsiteY0" fmla="*/ 0 h 6883758"/>
              <a:gd name="connsiteX1" fmla="*/ 12192000 w 12192000"/>
              <a:gd name="connsiteY1" fmla="*/ 0 h 6883758"/>
              <a:gd name="connsiteX2" fmla="*/ 12192000 w 12192000"/>
              <a:gd name="connsiteY2" fmla="*/ 6883758 h 6883758"/>
              <a:gd name="connsiteX3" fmla="*/ 0 w 12192000"/>
              <a:gd name="connsiteY3" fmla="*/ 6883758 h 6883758"/>
              <a:gd name="connsiteX4" fmla="*/ 0 w 12192000"/>
              <a:gd name="connsiteY4" fmla="*/ 0 h 6883758"/>
              <a:gd name="connsiteX0" fmla="*/ 0 w 12192000"/>
              <a:gd name="connsiteY0" fmla="*/ 0 h 6883758"/>
              <a:gd name="connsiteX1" fmla="*/ 12192000 w 12192000"/>
              <a:gd name="connsiteY1" fmla="*/ 6883758 h 6883758"/>
              <a:gd name="connsiteX2" fmla="*/ 0 w 12192000"/>
              <a:gd name="connsiteY2" fmla="*/ 6883758 h 6883758"/>
              <a:gd name="connsiteX3" fmla="*/ 0 w 12192000"/>
              <a:gd name="connsiteY3" fmla="*/ 0 h 6883758"/>
              <a:gd name="connsiteX0" fmla="*/ 0 w 12192000"/>
              <a:gd name="connsiteY0" fmla="*/ 0 h 6883758"/>
              <a:gd name="connsiteX1" fmla="*/ 12192000 w 12192000"/>
              <a:gd name="connsiteY1" fmla="*/ 6883758 h 6883758"/>
              <a:gd name="connsiteX2" fmla="*/ 0 w 12192000"/>
              <a:gd name="connsiteY2" fmla="*/ 6883758 h 6883758"/>
              <a:gd name="connsiteX3" fmla="*/ 0 w 12192000"/>
              <a:gd name="connsiteY3" fmla="*/ 0 h 6883758"/>
              <a:gd name="connsiteX0" fmla="*/ 0 w 12205648"/>
              <a:gd name="connsiteY0" fmla="*/ 0 h 5246026"/>
              <a:gd name="connsiteX1" fmla="*/ 12205648 w 12205648"/>
              <a:gd name="connsiteY1" fmla="*/ 5246026 h 5246026"/>
              <a:gd name="connsiteX2" fmla="*/ 13648 w 12205648"/>
              <a:gd name="connsiteY2" fmla="*/ 5246026 h 5246026"/>
              <a:gd name="connsiteX3" fmla="*/ 0 w 12205648"/>
              <a:gd name="connsiteY3" fmla="*/ 0 h 5246026"/>
              <a:gd name="connsiteX0" fmla="*/ 0 w 12205648"/>
              <a:gd name="connsiteY0" fmla="*/ 0 h 5246026"/>
              <a:gd name="connsiteX1" fmla="*/ 853541 w 12205648"/>
              <a:gd name="connsiteY1" fmla="*/ 353627 h 5246026"/>
              <a:gd name="connsiteX2" fmla="*/ 12205648 w 12205648"/>
              <a:gd name="connsiteY2" fmla="*/ 5246026 h 5246026"/>
              <a:gd name="connsiteX3" fmla="*/ 13648 w 12205648"/>
              <a:gd name="connsiteY3" fmla="*/ 5246026 h 5246026"/>
              <a:gd name="connsiteX4" fmla="*/ 0 w 12205648"/>
              <a:gd name="connsiteY4" fmla="*/ 0 h 5246026"/>
              <a:gd name="connsiteX0" fmla="*/ 0 w 12205648"/>
              <a:gd name="connsiteY0" fmla="*/ 0 h 5246026"/>
              <a:gd name="connsiteX1" fmla="*/ 2283223 w 12205648"/>
              <a:gd name="connsiteY1" fmla="*/ 0 h 5246026"/>
              <a:gd name="connsiteX2" fmla="*/ 12205648 w 12205648"/>
              <a:gd name="connsiteY2" fmla="*/ 5246026 h 5246026"/>
              <a:gd name="connsiteX3" fmla="*/ 13648 w 12205648"/>
              <a:gd name="connsiteY3" fmla="*/ 5246026 h 5246026"/>
              <a:gd name="connsiteX4" fmla="*/ 0 w 12205648"/>
              <a:gd name="connsiteY4" fmla="*/ 0 h 524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5648" h="5246026">
                <a:moveTo>
                  <a:pt x="0" y="0"/>
                </a:moveTo>
                <a:lnTo>
                  <a:pt x="2283223" y="0"/>
                </a:lnTo>
                <a:lnTo>
                  <a:pt x="12205648" y="5246026"/>
                </a:lnTo>
                <a:lnTo>
                  <a:pt x="13648" y="5246026"/>
                </a:lnTo>
                <a:cubicBezTo>
                  <a:pt x="9099" y="3497351"/>
                  <a:pt x="4549" y="1748675"/>
                  <a:pt x="0" y="0"/>
                </a:cubicBezTo>
                <a:close/>
              </a:path>
            </a:pathLst>
          </a:cu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79C6CD6-89CE-E846-934F-01618F2F1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29425"/>
            <a:ext cx="4061346" cy="852888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kumimoji="1" lang="zh-TW" altLang="en-US" dirty="0"/>
              <a:t>目錄樣式二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978624" y="670563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81400" y="1296539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865496" y="5309609"/>
            <a:ext cx="3200400" cy="4906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800">
                <a:solidFill>
                  <a:schemeClr val="bg1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目錄副標</a:t>
            </a:r>
          </a:p>
        </p:txBody>
      </p:sp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129584" y="1926612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4732360" y="2552588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5287370" y="3182661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5890146" y="3808637"/>
            <a:ext cx="5594824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6433782" y="4434613"/>
            <a:ext cx="5051188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26" hasCustomPrompt="1"/>
          </p:nvPr>
        </p:nvSpPr>
        <p:spPr>
          <a:xfrm>
            <a:off x="7036558" y="5060589"/>
            <a:ext cx="4448412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280826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2933932" y="665378"/>
            <a:ext cx="5817453" cy="644808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目錄樣式四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5317537" y="1310186"/>
            <a:ext cx="990600" cy="6731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50786" y="1945568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23" name="矩形 22"/>
          <p:cNvSpPr/>
          <p:nvPr userDrawn="1"/>
        </p:nvSpPr>
        <p:spPr>
          <a:xfrm>
            <a:off x="1" y="1945568"/>
            <a:ext cx="4885898" cy="716318"/>
          </a:xfrm>
          <a:prstGeom prst="rect">
            <a:avLst/>
          </a:prstGeom>
          <a:solidFill>
            <a:srgbClr val="F68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1.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1" y="2661886"/>
            <a:ext cx="4885898" cy="716318"/>
          </a:xfrm>
          <a:prstGeom prst="rect">
            <a:avLst/>
          </a:prstGeom>
          <a:solidFill>
            <a:srgbClr val="EF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2.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" y="3378204"/>
            <a:ext cx="4885898" cy="716318"/>
          </a:xfrm>
          <a:prstGeom prst="rect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3.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" y="4094522"/>
            <a:ext cx="4885898" cy="716318"/>
          </a:xfrm>
          <a:prstGeom prst="rect">
            <a:avLst/>
          </a:prstGeom>
          <a:solidFill>
            <a:srgbClr val="A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4.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1" y="4810840"/>
            <a:ext cx="4885898" cy="716318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5.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050786" y="2661886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29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050786" y="3378204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30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50786" y="4094522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31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050786" y="4810840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3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15740" y="0"/>
            <a:ext cx="1199408" cy="2802577"/>
          </a:xfrm>
          <a:solidFill>
            <a:srgbClr val="821C2E"/>
          </a:solidFill>
        </p:spPr>
        <p:txBody>
          <a:bodyPr anchor="b">
            <a:noAutofit/>
          </a:bodyPr>
          <a:lstStyle>
            <a:lvl1pPr algn="ctr">
              <a:defRPr sz="36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目錄</a:t>
            </a:r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13" hasCustomPrompt="1"/>
          </p:nvPr>
        </p:nvSpPr>
        <p:spPr>
          <a:xfrm>
            <a:off x="5581650" y="1983179"/>
            <a:ext cx="5772150" cy="4179496"/>
          </a:xfrm>
        </p:spPr>
        <p:txBody>
          <a:bodyPr anchor="ctr"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14" hasCustomPrompt="1"/>
          </p:nvPr>
        </p:nvSpPr>
        <p:spPr>
          <a:xfrm>
            <a:off x="1627188" y="2897188"/>
            <a:ext cx="3787775" cy="2292350"/>
          </a:xfrm>
        </p:spPr>
        <p:txBody>
          <a:bodyPr/>
          <a:lstStyle>
            <a:lvl1pPr algn="r">
              <a:defRPr sz="2000" b="0"/>
            </a:lvl1pPr>
          </a:lstStyle>
          <a:p>
            <a:pPr lvl="0"/>
            <a:r>
              <a:rPr lang="zh-TW" altLang="en-US" dirty="0"/>
              <a:t>目錄說明文字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1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94C8FF7A-2620-884D-9FB3-5AB36BFB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53B0CFF8-A290-1148-B62C-B24910D43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A059F25-1F05-934B-A3C3-A243C4502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8934F-7F83-1046-9341-02CE27D9104D}" type="datetimeFigureOut">
              <a:rPr kumimoji="1" lang="zh-TW" altLang="en-US" smtClean="0"/>
              <a:t>2020/2/15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96F5D358-7817-1940-9383-7E6BF6DB9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42AF2059-64BB-A041-B166-4ABAE4368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178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75" r:id="rId3"/>
    <p:sldLayoutId id="2147483673" r:id="rId4"/>
    <p:sldLayoutId id="2147483674" r:id="rId5"/>
    <p:sldLayoutId id="2147483672" r:id="rId6"/>
    <p:sldLayoutId id="2147483676" r:id="rId7"/>
    <p:sldLayoutId id="2147483678" r:id="rId8"/>
    <p:sldLayoutId id="2147483685" r:id="rId9"/>
    <p:sldLayoutId id="2147483686" r:id="rId10"/>
    <p:sldLayoutId id="2147483687" r:id="rId11"/>
    <p:sldLayoutId id="2147483688" r:id="rId12"/>
    <p:sldLayoutId id="2147483650" r:id="rId13"/>
    <p:sldLayoutId id="2147483679" r:id="rId14"/>
    <p:sldLayoutId id="2147483680" r:id="rId15"/>
    <p:sldLayoutId id="2147483667" r:id="rId16"/>
    <p:sldLayoutId id="2147483681" r:id="rId17"/>
    <p:sldLayoutId id="2147483682" r:id="rId18"/>
    <p:sldLayoutId id="2147483668" r:id="rId19"/>
    <p:sldLayoutId id="2147483683" r:id="rId20"/>
    <p:sldLayoutId id="2147483684" r:id="rId21"/>
    <p:sldLayoutId id="2147483670" r:id="rId22"/>
    <p:sldLayoutId id="2147483652" r:id="rId23"/>
    <p:sldLayoutId id="2147483654" r:id="rId24"/>
    <p:sldLayoutId id="2147483666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8C1D36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iqi_q/article/details/81158002" TargetMode="External"/><Relationship Id="rId2" Type="http://schemas.openxmlformats.org/officeDocument/2006/relationships/hyperlink" Target="https://www.springcloud.cc/spring-cloud-config.html" TargetMode="Externa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://www.ityouknow.com/springcloud/2017/05/26/springcloud-config-eureka-bus.html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1D1F93B-0172-6544-80FA-8E4F07C59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Config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EF107643-09F5-CF46-B8BB-0DC1151E4C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sz="8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xmlns="" id="{EC4C7251-0CC8-BC4A-A90C-9020762D8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 smtClean="0"/>
              <a:t>By Moon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733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altLang="zh-CN" dirty="0" smtClean="0"/>
              <a:t>2.Database</a:t>
            </a:r>
            <a:endParaRPr lang="en-US" altLang="zh-CN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相關設置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TW" sz="1600" b="0" dirty="0" err="1" smtClean="0"/>
              <a:t>spring.profiles.active</a:t>
            </a:r>
            <a:r>
              <a:rPr lang="en-US" altLang="zh-TW" sz="1600" b="0" dirty="0" smtClean="0"/>
              <a:t>=</a:t>
            </a:r>
            <a:r>
              <a:rPr lang="en-US" altLang="zh-TW" sz="1600" b="0" dirty="0" err="1" smtClean="0"/>
              <a:t>jdbc</a:t>
            </a:r>
            <a:endParaRPr lang="en-US" altLang="zh-TW" sz="1600" b="0" dirty="0" smtClean="0"/>
          </a:p>
          <a:p>
            <a:pPr marL="514350" indent="-514350">
              <a:buAutoNum type="arabicPeriod"/>
            </a:pPr>
            <a:r>
              <a:rPr lang="en-US" altLang="zh-CN" sz="1600" b="0" dirty="0"/>
              <a:t>spring.datasource.url=</a:t>
            </a:r>
            <a:r>
              <a:rPr lang="en-US" altLang="zh-CN" sz="1600" b="0" dirty="0" err="1"/>
              <a:t>jdbc:mysql</a:t>
            </a:r>
            <a:r>
              <a:rPr lang="en-US" altLang="zh-CN" sz="1600" b="0" dirty="0"/>
              <a:t>://</a:t>
            </a:r>
            <a:r>
              <a:rPr lang="en-US" altLang="zh-CN" sz="1600" b="0" dirty="0" smtClean="0"/>
              <a:t>127.0.0.1:3306/</a:t>
            </a:r>
            <a:r>
              <a:rPr lang="en-US" altLang="zh-CN" sz="1600" b="0" dirty="0" err="1" smtClean="0"/>
              <a:t>mallWeb</a:t>
            </a:r>
            <a:endParaRPr lang="en-US" altLang="zh-CN" sz="1600" b="0" dirty="0" smtClean="0"/>
          </a:p>
          <a:p>
            <a:pPr marL="514350" indent="-514350">
              <a:buAutoNum type="arabicPeriod"/>
            </a:pPr>
            <a:r>
              <a:rPr lang="en-US" altLang="zh-CN" sz="1600" b="0" dirty="0" err="1" smtClean="0"/>
              <a:t>spring.datasource.username</a:t>
            </a:r>
            <a:r>
              <a:rPr lang="en-US" altLang="zh-CN" sz="1600" b="0" dirty="0" smtClean="0"/>
              <a:t>=root</a:t>
            </a:r>
          </a:p>
          <a:p>
            <a:pPr marL="514350" indent="-514350">
              <a:buAutoNum type="arabicPeriod"/>
            </a:pPr>
            <a:r>
              <a:rPr lang="en-US" altLang="zh-CN" sz="1600" b="0" dirty="0" err="1" smtClean="0"/>
              <a:t>spring.datasource.password</a:t>
            </a:r>
            <a:r>
              <a:rPr lang="en-US" altLang="zh-CN" sz="1600" b="0" dirty="0" smtClean="0"/>
              <a:t>=123456</a:t>
            </a:r>
          </a:p>
          <a:p>
            <a:pPr marL="514350" indent="-514350">
              <a:buAutoNum type="arabicPeriod"/>
            </a:pPr>
            <a:r>
              <a:rPr lang="en-US" altLang="zh-CN" sz="1600" b="0" dirty="0" err="1" smtClean="0"/>
              <a:t>spring.datasource.driverClassName</a:t>
            </a:r>
            <a:r>
              <a:rPr lang="en-US" altLang="zh-CN" sz="1600" b="0" dirty="0" smtClean="0"/>
              <a:t>=</a:t>
            </a:r>
            <a:r>
              <a:rPr lang="en-US" altLang="zh-CN" sz="1600" b="0" dirty="0" err="1" smtClean="0"/>
              <a:t>com.mysql.jdbc.Driver</a:t>
            </a:r>
            <a:endParaRPr lang="en-US" altLang="zh-CN" sz="1600" b="0" dirty="0" smtClean="0"/>
          </a:p>
          <a:p>
            <a:pPr marL="514350" indent="-514350">
              <a:buAutoNum type="arabicPeriod"/>
            </a:pPr>
            <a:r>
              <a:rPr lang="en-US" altLang="zh-CN" sz="1600" b="0" dirty="0" err="1" smtClean="0"/>
              <a:t>spring.cloud.config.label</a:t>
            </a:r>
            <a:r>
              <a:rPr lang="en-US" altLang="zh-CN" sz="1600" b="0" dirty="0" smtClean="0"/>
              <a:t>=master</a:t>
            </a:r>
          </a:p>
          <a:p>
            <a:pPr marL="514350" indent="-514350">
              <a:buAutoNum type="arabicPeriod"/>
            </a:pPr>
            <a:r>
              <a:rPr lang="en-US" altLang="zh-CN" sz="1600" b="0" dirty="0" err="1" smtClean="0"/>
              <a:t>spring.cloud.config.server.jdbc</a:t>
            </a:r>
            <a:r>
              <a:rPr lang="en-US" altLang="zh-CN" sz="1600" b="0" dirty="0" smtClean="0"/>
              <a:t>=true  #</a:t>
            </a:r>
            <a:r>
              <a:rPr lang="zh-CN" altLang="en-US" sz="1600" b="0" dirty="0" smtClean="0"/>
              <a:t>搜尋</a:t>
            </a:r>
            <a:r>
              <a:rPr lang="en-US" altLang="zh-CN" sz="1600" b="0" dirty="0" smtClean="0"/>
              <a:t>database</a:t>
            </a:r>
            <a:r>
              <a:rPr lang="zh-CN" altLang="en-US" sz="1600" b="0" dirty="0" smtClean="0"/>
              <a:t>的配置文件</a:t>
            </a:r>
            <a:endParaRPr lang="en-US" altLang="zh-CN" sz="1600" b="0" dirty="0"/>
          </a:p>
          <a:p>
            <a:pPr marL="514350" indent="-514350">
              <a:buAutoNum type="arabicPeriod"/>
            </a:pPr>
            <a:r>
              <a:rPr lang="en-US" altLang="zh-CN" sz="1600" b="0" dirty="0" err="1" smtClean="0"/>
              <a:t>spring.cloud.config.server.jdbc.sql</a:t>
            </a:r>
            <a:r>
              <a:rPr lang="en-US" altLang="zh-CN" sz="1600" b="0" dirty="0" smtClean="0"/>
              <a:t>=SELECT </a:t>
            </a:r>
            <a:r>
              <a:rPr lang="en-US" altLang="zh-CN" sz="1600" b="0" dirty="0"/>
              <a:t>`KEY`, `VALUE` from PROPERTIES where APPLICATION=? and PROFILE=? and LABEL</a:t>
            </a:r>
            <a:r>
              <a:rPr lang="en-US" altLang="zh-CN" sz="1600" b="0" dirty="0" smtClean="0"/>
              <a:t>=?</a:t>
            </a:r>
            <a:endParaRPr lang="en-US" altLang="zh-CN" sz="1600" b="0" dirty="0"/>
          </a:p>
        </p:txBody>
      </p:sp>
    </p:spTree>
    <p:extLst>
      <p:ext uri="{BB962C8B-B14F-4D97-AF65-F5344CB8AC3E}">
        <p14:creationId xmlns:p14="http://schemas.microsoft.com/office/powerpoint/2010/main" val="108161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en-US" altLang="zh-CN" dirty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Gitlab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相關設置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0" dirty="0" err="1" smtClean="0"/>
              <a:t>spring.cloud.config.server.git.uri</a:t>
            </a:r>
            <a:r>
              <a:rPr lang="en-US" altLang="zh-TW" sz="2000" b="0" dirty="0" smtClean="0"/>
              <a:t>=https</a:t>
            </a:r>
            <a:r>
              <a:rPr lang="en-US" altLang="zh-TW" sz="2000" b="0" dirty="0"/>
              <a:t>://</a:t>
            </a:r>
            <a:r>
              <a:rPr lang="en-US" altLang="zh-TW" sz="2000" b="0" dirty="0" smtClean="0"/>
              <a:t>github.com/</a:t>
            </a:r>
            <a:r>
              <a:rPr lang="en-US" altLang="zh-CN" sz="2000" b="0" dirty="0" smtClean="0"/>
              <a:t>moon</a:t>
            </a:r>
            <a:r>
              <a:rPr lang="en-US" altLang="zh-TW" sz="2000" b="0" dirty="0" smtClean="0"/>
              <a:t>/</a:t>
            </a:r>
            <a:r>
              <a:rPr lang="en-US" altLang="zh-TW" sz="2000" b="0" i="1" dirty="0" smtClean="0"/>
              <a:t>{</a:t>
            </a:r>
            <a:r>
              <a:rPr lang="en-US" altLang="zh-TW" sz="2000" b="0" i="1" dirty="0"/>
              <a:t>application}</a:t>
            </a:r>
            <a:r>
              <a:rPr lang="en-US" altLang="zh-TW" sz="2000" b="0" dirty="0" smtClean="0"/>
              <a:t> #</a:t>
            </a:r>
            <a:r>
              <a:rPr lang="zh-CN" altLang="en-US" sz="2000" b="0" dirty="0" smtClean="0"/>
              <a:t>指定</a:t>
            </a:r>
            <a:r>
              <a:rPr lang="en-US" altLang="zh-CN" sz="2000" b="0" dirty="0" err="1" smtClean="0"/>
              <a:t>git</a:t>
            </a:r>
            <a:endParaRPr lang="en-US" altLang="zh-TW" sz="2000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0" dirty="0" err="1" smtClean="0"/>
              <a:t>spring.cloud.config.server.git.search</a:t>
            </a:r>
            <a:r>
              <a:rPr lang="en-US" altLang="zh-TW" sz="2000" b="0" dirty="0" smtClean="0"/>
              <a:t>-paths=demo</a:t>
            </a:r>
            <a:r>
              <a:rPr lang="en-US" altLang="zh-TW" sz="2000" b="0" dirty="0"/>
              <a:t>* # </a:t>
            </a:r>
            <a:r>
              <a:rPr lang="en-US" altLang="zh-TW" sz="2000" b="0" dirty="0" smtClean="0"/>
              <a:t>demo</a:t>
            </a:r>
            <a:r>
              <a:rPr lang="zh-CN" altLang="en-US" sz="2000" b="0" dirty="0" smtClean="0"/>
              <a:t>*</a:t>
            </a:r>
            <a:r>
              <a:rPr lang="zh-TW" altLang="en-US" sz="2000" b="0" dirty="0" smtClean="0"/>
              <a:t>目錄</a:t>
            </a:r>
            <a:r>
              <a:rPr lang="zh-TW" altLang="en-US" sz="2000" b="0" dirty="0"/>
              <a:t>中，搜尋配置檔案</a:t>
            </a:r>
            <a:endParaRPr lang="en-US" altLang="zh-TW" sz="2000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0" dirty="0" smtClean="0"/>
              <a:t>spring.cloud.config.server.git.username=</a:t>
            </a:r>
            <a:r>
              <a:rPr lang="en-US" altLang="zh-CN" sz="2000" b="0" dirty="0" smtClean="0"/>
              <a:t>mooon</a:t>
            </a:r>
            <a:r>
              <a:rPr lang="en-US" altLang="zh-TW" sz="2000" b="0" dirty="0" smtClean="0"/>
              <a:t>@gmail.com </a:t>
            </a:r>
            <a:r>
              <a:rPr lang="en-US" altLang="zh-TW" sz="2000" b="0" dirty="0"/>
              <a:t># </a:t>
            </a:r>
            <a:r>
              <a:rPr lang="en-US" altLang="zh-TW" sz="2000" b="0" dirty="0" err="1"/>
              <a:t>git</a:t>
            </a:r>
            <a:r>
              <a:rPr lang="zh-TW" altLang="en-US" sz="2000" b="0" dirty="0" smtClean="0"/>
              <a:t>倉庫</a:t>
            </a:r>
            <a:r>
              <a:rPr lang="zh-CN" altLang="en-US" sz="2000" b="0" dirty="0" smtClean="0"/>
              <a:t>用戶和密碼</a:t>
            </a:r>
            <a:endParaRPr lang="en-US" altLang="zh-TW" sz="2000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0" dirty="0" err="1" smtClean="0"/>
              <a:t>spring.cloud.config.server.git.password</a:t>
            </a:r>
            <a:r>
              <a:rPr lang="en-US" altLang="zh-TW" sz="2000" b="0" dirty="0" smtClean="0"/>
              <a:t>=hcp1101@!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b="0" dirty="0" err="1"/>
              <a:t>spring.cloud.config.label</a:t>
            </a:r>
            <a:r>
              <a:rPr lang="en-US" altLang="zh-CN" sz="2000" b="0" dirty="0"/>
              <a:t>=master</a:t>
            </a:r>
          </a:p>
          <a:p>
            <a:pPr marL="342900" indent="-342900">
              <a:buFont typeface="+mj-lt"/>
              <a:buAutoNum type="arabicPeriod"/>
            </a:pPr>
            <a:endParaRPr lang="zh-TW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6649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</a:t>
            </a:r>
            <a:r>
              <a:rPr lang="en-US" altLang="zh-CN" dirty="0"/>
              <a:t> </a:t>
            </a:r>
            <a:r>
              <a:rPr lang="en-US" altLang="zh-CN" dirty="0" err="1" smtClean="0"/>
              <a:t>Svn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相關設置</a:t>
            </a:r>
            <a:endParaRPr lang="en-US" altLang="zh-TW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0" dirty="0" err="1" smtClean="0"/>
              <a:t>Spring.cloud.config.server.svn.uri</a:t>
            </a:r>
            <a:r>
              <a:rPr lang="en-US" altLang="zh-TW" sz="2000" b="0" dirty="0" smtClean="0"/>
              <a:t>=svn</a:t>
            </a:r>
            <a:r>
              <a:rPr lang="en-US" altLang="zh-TW" sz="2000" b="0" dirty="0"/>
              <a:t>://</a:t>
            </a:r>
            <a:r>
              <a:rPr lang="en-US" altLang="zh-TW" sz="2000" b="0" dirty="0" smtClean="0"/>
              <a:t>localhost:443/myRepo/mallWeb</a:t>
            </a:r>
            <a:endParaRPr lang="en-US" altLang="zh-TW" sz="20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0" dirty="0" err="1" smtClean="0"/>
              <a:t>Spring.cloud.config.server.svn.username</a:t>
            </a:r>
            <a:r>
              <a:rPr lang="en-US" altLang="zh-CN" sz="2000" b="0" dirty="0" smtClean="0"/>
              <a:t>=</a:t>
            </a:r>
            <a:r>
              <a:rPr lang="en-US" altLang="zh-TW" sz="2000" b="0" dirty="0" smtClean="0"/>
              <a:t>username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0" dirty="0" err="1" smtClean="0"/>
              <a:t>Spring.cloud.config.server.svn.password</a:t>
            </a:r>
            <a:r>
              <a:rPr lang="en-US" altLang="zh-CN" sz="2000" b="0" dirty="0" smtClean="0"/>
              <a:t>=</a:t>
            </a:r>
            <a:r>
              <a:rPr lang="en-US" altLang="zh-TW" sz="2000" b="0" dirty="0" smtClean="0"/>
              <a:t>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0" dirty="0" err="1" smtClean="0"/>
              <a:t>spring.cloud.config.label</a:t>
            </a:r>
            <a:r>
              <a:rPr lang="en-US" altLang="zh-CN" sz="2000" b="0" dirty="0" smtClean="0"/>
              <a:t>=master</a:t>
            </a:r>
            <a:endParaRPr lang="en-US" altLang="zh-CN" sz="2000" b="0" dirty="0"/>
          </a:p>
        </p:txBody>
      </p:sp>
    </p:spTree>
    <p:extLst>
      <p:ext uri="{BB962C8B-B14F-4D97-AF65-F5344CB8AC3E}">
        <p14:creationId xmlns:p14="http://schemas.microsoft.com/office/powerpoint/2010/main" val="239968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設定多個倉庫</a:t>
            </a:r>
            <a:r>
              <a:rPr lang="en-US" altLang="zh-TW" dirty="0" smtClean="0"/>
              <a:t>Repos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相關設置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0" dirty="0" err="1"/>
              <a:t>spring.cloud.config.server</a:t>
            </a:r>
            <a:r>
              <a:rPr lang="en-US" altLang="zh-TW" sz="2000" b="0" dirty="0" err="1">
                <a:solidFill>
                  <a:schemeClr val="accent1"/>
                </a:solidFill>
              </a:rPr>
              <a:t>.git.repos</a:t>
            </a:r>
            <a:r>
              <a:rPr lang="en-US" altLang="zh-TW" sz="2000" b="0" dirty="0" err="1"/>
              <a:t>.dev.</a:t>
            </a:r>
            <a:r>
              <a:rPr lang="en-US" altLang="zh-TW" sz="2000" dirty="0" err="1"/>
              <a:t>pattern</a:t>
            </a:r>
            <a:r>
              <a:rPr lang="en-US" altLang="zh-TW" sz="2000" b="0" dirty="0"/>
              <a:t>=dev</a:t>
            </a:r>
            <a:r>
              <a:rPr lang="en-US" altLang="zh-TW" sz="2000" b="0" dirty="0" smtClean="0"/>
              <a:t>/*</a:t>
            </a:r>
            <a:endParaRPr lang="en-US" altLang="zh-TW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0" dirty="0" err="1"/>
              <a:t>spring.cloud.config.server</a:t>
            </a:r>
            <a:r>
              <a:rPr lang="en-US" altLang="zh-TW" sz="2000" b="0" dirty="0" err="1">
                <a:solidFill>
                  <a:schemeClr val="accent1"/>
                </a:solidFill>
              </a:rPr>
              <a:t>.git.repos</a:t>
            </a:r>
            <a:r>
              <a:rPr lang="en-US" altLang="zh-TW" sz="2000" b="0" dirty="0" err="1"/>
              <a:t>.dev.uri</a:t>
            </a:r>
            <a:r>
              <a:rPr lang="en-US" altLang="zh-TW" sz="2000" b="0" dirty="0"/>
              <a:t>=https</a:t>
            </a:r>
            <a:r>
              <a:rPr lang="en-US" altLang="zh-TW" sz="2000" b="0" dirty="0"/>
              <a:t>://</a:t>
            </a:r>
            <a:r>
              <a:rPr lang="en-US" altLang="zh-TW" sz="2000" b="0" dirty="0" smtClean="0"/>
              <a:t>gitlab.hitrust.com.tw/</a:t>
            </a:r>
            <a:r>
              <a:rPr lang="en-US" altLang="zh-CN" sz="2000" b="0" dirty="0" smtClean="0"/>
              <a:t>dev</a:t>
            </a:r>
            <a:r>
              <a:rPr lang="en-US" altLang="zh-TW" sz="2000" b="0" dirty="0" smtClean="0"/>
              <a:t>/{</a:t>
            </a:r>
            <a:r>
              <a:rPr lang="en-US" altLang="zh-TW" sz="2000" b="0" dirty="0"/>
              <a:t>application}.</a:t>
            </a:r>
            <a:r>
              <a:rPr lang="en-US" altLang="zh-TW" sz="2000" b="0" dirty="0" smtClean="0"/>
              <a:t>git</a:t>
            </a:r>
            <a:endParaRPr lang="en-US" altLang="zh-TW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0" dirty="0" err="1"/>
              <a:t>spring.cloud.config.server</a:t>
            </a:r>
            <a:r>
              <a:rPr lang="en-US" altLang="zh-TW" sz="2000" b="0" dirty="0" err="1">
                <a:solidFill>
                  <a:srgbClr val="FF0000"/>
                </a:solidFill>
              </a:rPr>
              <a:t>.svn.repos</a:t>
            </a:r>
            <a:r>
              <a:rPr lang="en-US" altLang="zh-TW" sz="2000" b="0" dirty="0" err="1"/>
              <a:t>.test.</a:t>
            </a:r>
            <a:r>
              <a:rPr lang="en-US" altLang="zh-TW" sz="2000" dirty="0" err="1"/>
              <a:t>pattern</a:t>
            </a:r>
            <a:r>
              <a:rPr lang="en-US" altLang="zh-TW" sz="2000" b="0" dirty="0"/>
              <a:t>=test</a:t>
            </a:r>
            <a:r>
              <a:rPr lang="en-US" altLang="zh-TW" sz="2000" b="0" dirty="0" smtClean="0"/>
              <a:t>/*</a:t>
            </a:r>
            <a:endParaRPr lang="en-US" altLang="zh-TW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0" dirty="0" err="1"/>
              <a:t>spring.cloud.config.server.</a:t>
            </a:r>
            <a:r>
              <a:rPr lang="en-US" altLang="zh-TW" sz="2000" b="0" dirty="0" err="1">
                <a:solidFill>
                  <a:srgbClr val="FF0000"/>
                </a:solidFill>
              </a:rPr>
              <a:t>svn.repos</a:t>
            </a:r>
            <a:r>
              <a:rPr lang="en-US" altLang="zh-TW" sz="2000" b="0" dirty="0" err="1"/>
              <a:t>.test.uri</a:t>
            </a:r>
            <a:r>
              <a:rPr lang="en-US" altLang="zh-TW" sz="2000" b="0" dirty="0"/>
              <a:t>=https</a:t>
            </a:r>
            <a:r>
              <a:rPr lang="en-US" altLang="zh-TW" sz="2000" b="0" dirty="0"/>
              <a:t>://gitlab.hitrust.com.tw/test/{application}.svn</a:t>
            </a:r>
            <a:endParaRPr lang="zh-TW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50035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Config</a:t>
            </a:r>
            <a:r>
              <a:rPr lang="en-US" altLang="zh-TW" dirty="0" smtClean="0"/>
              <a:t> Client </a:t>
            </a:r>
            <a:r>
              <a:rPr lang="zh-CN" altLang="en-US" dirty="0" smtClean="0"/>
              <a:t>連接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76" y="2711329"/>
            <a:ext cx="7364017" cy="2709757"/>
          </a:xfrm>
        </p:spPr>
      </p:pic>
      <p:sp>
        <p:nvSpPr>
          <p:cNvPr id="5" name="矩形 4"/>
          <p:cNvSpPr/>
          <p:nvPr/>
        </p:nvSpPr>
        <p:spPr>
          <a:xfrm>
            <a:off x="1828799" y="3670662"/>
            <a:ext cx="5016137" cy="1750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844936" y="4170623"/>
            <a:ext cx="18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連接</a:t>
            </a:r>
            <a:r>
              <a:rPr lang="en-US" altLang="zh-CN" dirty="0" err="1" smtClean="0">
                <a:solidFill>
                  <a:schemeClr val="accent2"/>
                </a:solidFill>
              </a:rPr>
              <a:t>Config</a:t>
            </a:r>
            <a:r>
              <a:rPr lang="en-US" altLang="zh-CN" dirty="0" smtClean="0">
                <a:solidFill>
                  <a:schemeClr val="accent2"/>
                </a:solidFill>
              </a:rPr>
              <a:t> Server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98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 </a:t>
            </a:r>
            <a:r>
              <a:rPr lang="en-US" altLang="zh-TW" dirty="0" err="1" smtClean="0"/>
              <a:t>Config</a:t>
            </a:r>
            <a:r>
              <a:rPr lang="zh-CN" altLang="en-US" dirty="0"/>
              <a:t>的自動化更新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239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Spring Cloud </a:t>
            </a:r>
            <a:r>
              <a:rPr lang="en-US" altLang="zh-TW" dirty="0" err="1"/>
              <a:t>Config</a:t>
            </a:r>
            <a:r>
              <a:rPr lang="zh-CN" altLang="en-US" dirty="0" smtClean="0"/>
              <a:t>的自動</a:t>
            </a:r>
            <a:r>
              <a:rPr lang="zh-CN" altLang="en-US" dirty="0"/>
              <a:t>化</a:t>
            </a:r>
            <a:r>
              <a:rPr lang="zh-CN" altLang="en-US" dirty="0" smtClean="0"/>
              <a:t>更新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838200" y="1930399"/>
            <a:ext cx="10515600" cy="4548778"/>
          </a:xfrm>
        </p:spPr>
        <p:txBody>
          <a:bodyPr/>
          <a:lstStyle/>
          <a:p>
            <a:r>
              <a:rPr lang="zh-CN" altLang="en-US" sz="2400" dirty="0" smtClean="0"/>
              <a:t>實現流程：</a:t>
            </a:r>
            <a:endParaRPr lang="en-US" altLang="zh-CN" sz="2000" b="0" dirty="0" smtClean="0"/>
          </a:p>
          <a:p>
            <a:r>
              <a:rPr lang="en-US" altLang="zh-CN" sz="2000" b="0" dirty="0" smtClean="0"/>
              <a:t>1.</a:t>
            </a:r>
            <a:r>
              <a:rPr lang="zh-CN" altLang="en-US" sz="2000" b="0" dirty="0" smtClean="0"/>
              <a:t>架設</a:t>
            </a:r>
            <a:r>
              <a:rPr lang="en-US" altLang="zh-CN" sz="2000" b="0" dirty="0" smtClean="0"/>
              <a:t>Bus</a:t>
            </a:r>
            <a:r>
              <a:rPr lang="zh-CN" altLang="en-US" sz="2000" b="0" dirty="0" smtClean="0"/>
              <a:t>，在</a:t>
            </a:r>
            <a:r>
              <a:rPr lang="en-US" altLang="zh-CN" sz="2000" b="0" dirty="0" err="1" smtClean="0"/>
              <a:t>Config</a:t>
            </a:r>
            <a:r>
              <a:rPr lang="zh-CN" altLang="en-US" sz="2000" b="0" dirty="0" smtClean="0"/>
              <a:t>發生</a:t>
            </a:r>
            <a:r>
              <a:rPr lang="en-US" altLang="zh-CN" sz="2000" b="0" dirty="0" smtClean="0"/>
              <a:t>Refresh</a:t>
            </a:r>
            <a:r>
              <a:rPr lang="zh-CN" altLang="en-US" sz="2000" b="0" dirty="0" smtClean="0"/>
              <a:t>時，通知連接到</a:t>
            </a:r>
            <a:r>
              <a:rPr lang="en-US" altLang="zh-CN" sz="2000" b="0" dirty="0" smtClean="0"/>
              <a:t>Bus</a:t>
            </a:r>
            <a:r>
              <a:rPr lang="zh-CN" altLang="en-US" sz="2000" b="0" dirty="0" smtClean="0"/>
              <a:t>對應的</a:t>
            </a:r>
            <a:r>
              <a:rPr lang="en-US" altLang="zh-CN" sz="2000" b="0" dirty="0" smtClean="0"/>
              <a:t>service</a:t>
            </a:r>
            <a:r>
              <a:rPr lang="zh-CN" altLang="en-US" sz="2000" b="0" dirty="0"/>
              <a:t>都</a:t>
            </a:r>
            <a:r>
              <a:rPr lang="zh-CN" altLang="en-US" sz="2000" b="0" dirty="0" smtClean="0"/>
              <a:t>產生</a:t>
            </a:r>
            <a:r>
              <a:rPr lang="en-US" altLang="zh-CN" sz="2000" b="0" dirty="0" smtClean="0"/>
              <a:t>Refresh</a:t>
            </a:r>
            <a:r>
              <a:rPr lang="zh-CN" altLang="en-US" sz="2000" b="0" dirty="0" smtClean="0"/>
              <a:t>的動作。</a:t>
            </a:r>
            <a:endParaRPr lang="en-US" altLang="zh-CN" sz="2000" b="0" dirty="0" smtClean="0"/>
          </a:p>
          <a:p>
            <a:r>
              <a:rPr lang="en-US" altLang="zh-CN" sz="2000" b="0" dirty="0" smtClean="0"/>
              <a:t>2.</a:t>
            </a:r>
            <a:r>
              <a:rPr lang="zh-CN" altLang="en-US" sz="2000" b="0" dirty="0"/>
              <a:t>架設</a:t>
            </a:r>
            <a:r>
              <a:rPr lang="en-US" altLang="zh-CN" sz="2000" b="0" dirty="0" err="1" smtClean="0"/>
              <a:t>ConfigServer</a:t>
            </a:r>
            <a:r>
              <a:rPr lang="zh-CN" altLang="en-US" sz="2000" b="0" dirty="0"/>
              <a:t>，並且加上</a:t>
            </a:r>
            <a:r>
              <a:rPr lang="en-US" altLang="zh-CN" sz="2000" b="0" dirty="0" smtClean="0"/>
              <a:t>actuator</a:t>
            </a:r>
            <a:r>
              <a:rPr lang="zh-CN" altLang="en-US" sz="2000" b="0" dirty="0" smtClean="0"/>
              <a:t>（</a:t>
            </a:r>
            <a:r>
              <a:rPr lang="en-US" altLang="zh-CN" sz="2000" b="0" dirty="0" smtClean="0"/>
              <a:t>Refresh </a:t>
            </a:r>
            <a:r>
              <a:rPr lang="en-US" altLang="zh-CN" sz="2000" b="0" dirty="0" err="1" smtClean="0"/>
              <a:t>Api</a:t>
            </a:r>
            <a:r>
              <a:rPr lang="zh-CN" altLang="en-US" sz="2000" b="0" dirty="0" smtClean="0"/>
              <a:t>），和連接</a:t>
            </a:r>
            <a:r>
              <a:rPr lang="en-US" altLang="zh-CN" sz="2000" b="0" dirty="0" smtClean="0"/>
              <a:t>Bus</a:t>
            </a:r>
            <a:r>
              <a:rPr lang="zh-CN" altLang="en-US" sz="2000" b="0" dirty="0" smtClean="0"/>
              <a:t>。</a:t>
            </a:r>
            <a:endParaRPr lang="en-US" altLang="zh-CN" sz="2000" b="0" dirty="0" smtClean="0"/>
          </a:p>
          <a:p>
            <a:r>
              <a:rPr lang="en-US" altLang="zh-CN" sz="2000" b="0" dirty="0" smtClean="0"/>
              <a:t>3.</a:t>
            </a:r>
            <a:r>
              <a:rPr lang="zh-CN" altLang="en-US" sz="2000" b="0" dirty="0" smtClean="0"/>
              <a:t>架設</a:t>
            </a:r>
            <a:r>
              <a:rPr lang="en-US" altLang="zh-CN" sz="2000" b="0" dirty="0" err="1" smtClean="0"/>
              <a:t>ConfigClient</a:t>
            </a:r>
            <a:r>
              <a:rPr lang="zh-CN" altLang="en-US" sz="2000" b="0" dirty="0" smtClean="0"/>
              <a:t>，並且</a:t>
            </a:r>
            <a:r>
              <a:rPr lang="zh-CN" altLang="en-US" sz="2000" b="0" dirty="0"/>
              <a:t>加上</a:t>
            </a:r>
            <a:r>
              <a:rPr lang="en-US" altLang="zh-CN" sz="2000" b="0" dirty="0"/>
              <a:t>actuator</a:t>
            </a:r>
            <a:r>
              <a:rPr lang="zh-CN" altLang="en-US" sz="2000" b="0" dirty="0" smtClean="0"/>
              <a:t>（</a:t>
            </a:r>
            <a:r>
              <a:rPr lang="en-US" altLang="zh-CN" sz="2000" b="0" dirty="0" smtClean="0"/>
              <a:t>Refresh </a:t>
            </a:r>
            <a:r>
              <a:rPr lang="en-US" altLang="zh-CN" sz="2000" b="0" dirty="0" err="1"/>
              <a:t>Api</a:t>
            </a:r>
            <a:r>
              <a:rPr lang="en-US" altLang="zh-CN" sz="2000" b="0" dirty="0"/>
              <a:t> </a:t>
            </a:r>
            <a:r>
              <a:rPr lang="zh-CN" altLang="en-US" sz="2000" b="0" dirty="0" smtClean="0"/>
              <a:t>），連接</a:t>
            </a:r>
            <a:r>
              <a:rPr lang="en-US" altLang="zh-CN" sz="2000" b="0" dirty="0" smtClean="0"/>
              <a:t>Bus</a:t>
            </a:r>
            <a:r>
              <a:rPr lang="zh-CN" altLang="en-US" sz="2000" b="0" dirty="0" smtClean="0"/>
              <a:t>和</a:t>
            </a:r>
            <a:r>
              <a:rPr lang="en-US" altLang="zh-CN" sz="2000" b="0" dirty="0" err="1" smtClean="0"/>
              <a:t>ConfigServer</a:t>
            </a:r>
            <a:r>
              <a:rPr lang="zh-CN" altLang="en-US" sz="2000" b="0" dirty="0" smtClean="0"/>
              <a:t>。</a:t>
            </a:r>
            <a:endParaRPr lang="en-US" altLang="zh-CN" sz="2000" b="0" dirty="0" smtClean="0"/>
          </a:p>
          <a:p>
            <a:r>
              <a:rPr lang="en-US" altLang="zh-CN" sz="2000" b="0" dirty="0" smtClean="0"/>
              <a:t>4.</a:t>
            </a:r>
            <a:r>
              <a:rPr lang="zh-CN" altLang="en-US" sz="2000" b="0" dirty="0" smtClean="0"/>
              <a:t>在</a:t>
            </a:r>
            <a:r>
              <a:rPr lang="en-US" altLang="zh-CN" sz="2000" b="0" dirty="0" err="1"/>
              <a:t>gitlab</a:t>
            </a:r>
            <a:r>
              <a:rPr lang="zh-CN" altLang="en-US" sz="2000" b="0" dirty="0"/>
              <a:t>上設置</a:t>
            </a:r>
            <a:r>
              <a:rPr lang="en-US" altLang="zh-CN" sz="2000" b="0" dirty="0" err="1"/>
              <a:t>webhook</a:t>
            </a:r>
            <a:r>
              <a:rPr lang="zh-CN" altLang="en-US" sz="2000" b="0" dirty="0"/>
              <a:t>，在每次</a:t>
            </a:r>
            <a:r>
              <a:rPr lang="en-US" altLang="zh-CN" sz="2000" b="0" dirty="0"/>
              <a:t>push</a:t>
            </a:r>
            <a:r>
              <a:rPr lang="zh-CN" altLang="en-US" sz="2000" b="0" dirty="0"/>
              <a:t>文件時，立刻對</a:t>
            </a:r>
            <a:r>
              <a:rPr lang="en-US" altLang="zh-CN" sz="2000" b="0" dirty="0" err="1"/>
              <a:t>config</a:t>
            </a:r>
            <a:r>
              <a:rPr lang="zh-CN" altLang="en-US" sz="2000" b="0" dirty="0"/>
              <a:t>進行</a:t>
            </a:r>
            <a:r>
              <a:rPr lang="en-US" altLang="zh-CN" sz="2000" b="0" dirty="0"/>
              <a:t>Refresh</a:t>
            </a:r>
            <a:r>
              <a:rPr lang="zh-CN" altLang="en-US" sz="2000" b="0" dirty="0" smtClean="0"/>
              <a:t>操作</a:t>
            </a:r>
            <a:r>
              <a:rPr lang="zh-CN" altLang="en-US" sz="2000" b="0" dirty="0"/>
              <a:t>。</a:t>
            </a:r>
            <a:endParaRPr lang="en-US" altLang="zh-CN" sz="2000" b="0" dirty="0" smtClean="0"/>
          </a:p>
          <a:p>
            <a:r>
              <a:rPr lang="zh-CN" altLang="en-US" sz="2400" dirty="0" smtClean="0"/>
              <a:t>結果：</a:t>
            </a:r>
            <a:endParaRPr lang="en-US" altLang="zh-CN" sz="2400" dirty="0" smtClean="0"/>
          </a:p>
          <a:p>
            <a:r>
              <a:rPr lang="zh-CN" altLang="en-US" sz="2000" b="0" dirty="0" smtClean="0"/>
              <a:t>在</a:t>
            </a:r>
            <a:r>
              <a:rPr lang="zh-CN" altLang="en-US" sz="2000" dirty="0" smtClean="0">
                <a:solidFill>
                  <a:srgbClr val="FF0000"/>
                </a:solidFill>
              </a:rPr>
              <a:t>使用者更新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gitlab</a:t>
            </a:r>
            <a:r>
              <a:rPr lang="zh-CN" altLang="en-US" sz="2000" dirty="0" smtClean="0">
                <a:solidFill>
                  <a:srgbClr val="FF0000"/>
                </a:solidFill>
              </a:rPr>
              <a:t>上的配置文件</a:t>
            </a:r>
            <a:r>
              <a:rPr lang="zh-CN" altLang="en-US" sz="2000" b="0" dirty="0" smtClean="0"/>
              <a:t>時，立刻讓對應的</a:t>
            </a:r>
            <a:r>
              <a:rPr lang="en-US" altLang="zh-CN" sz="2000" dirty="0" smtClean="0">
                <a:solidFill>
                  <a:srgbClr val="FF0000"/>
                </a:solidFill>
              </a:rPr>
              <a:t>Service</a:t>
            </a:r>
            <a:r>
              <a:rPr lang="zh-CN" altLang="en-US" sz="2000" dirty="0" smtClean="0">
                <a:solidFill>
                  <a:srgbClr val="FF0000"/>
                </a:solidFill>
              </a:rPr>
              <a:t>自動去拉取最新的配置文件</a:t>
            </a:r>
            <a:r>
              <a:rPr lang="zh-CN" altLang="en-US" sz="2000" b="0" dirty="0" smtClean="0"/>
              <a:t>。</a:t>
            </a:r>
            <a:endParaRPr lang="en-US" altLang="zh-CN" sz="2000" b="0" dirty="0" smtClean="0"/>
          </a:p>
          <a:p>
            <a:r>
              <a:rPr lang="zh-CN" altLang="en-US" sz="2400" dirty="0" smtClean="0"/>
              <a:t>目的：</a:t>
            </a:r>
            <a:endParaRPr lang="en-US" altLang="zh-CN" sz="2400" dirty="0" smtClean="0"/>
          </a:p>
          <a:p>
            <a:r>
              <a:rPr lang="en-US" altLang="zh-CN" sz="2000" b="0" dirty="0" smtClean="0"/>
              <a:t>1.</a:t>
            </a:r>
            <a:r>
              <a:rPr lang="zh-CN" altLang="en-US" sz="2000" b="0" dirty="0" smtClean="0"/>
              <a:t>簡化工作流程</a:t>
            </a:r>
            <a:endParaRPr lang="en-US" altLang="zh-CN" sz="2000" b="0" dirty="0" smtClean="0"/>
          </a:p>
          <a:p>
            <a:r>
              <a:rPr lang="en-US" altLang="zh-CN" sz="2000" b="0" dirty="0" smtClean="0"/>
              <a:t>2.</a:t>
            </a:r>
            <a:r>
              <a:rPr lang="zh-CN" altLang="en-US" sz="2000" b="0" dirty="0" smtClean="0"/>
              <a:t>減少直接對</a:t>
            </a:r>
            <a:r>
              <a:rPr lang="en-US" altLang="zh-CN" sz="2000" b="0" dirty="0" err="1" smtClean="0"/>
              <a:t>config</a:t>
            </a:r>
            <a:r>
              <a:rPr lang="en-US" altLang="zh-CN" sz="2000" b="0" dirty="0" smtClean="0"/>
              <a:t> server</a:t>
            </a:r>
            <a:r>
              <a:rPr lang="zh-CN" altLang="en-US" sz="2000" b="0" dirty="0" smtClean="0"/>
              <a:t>進行</a:t>
            </a:r>
            <a:r>
              <a:rPr lang="en-US" altLang="zh-CN" sz="2000" b="0" dirty="0" smtClean="0"/>
              <a:t>Refresh</a:t>
            </a:r>
            <a:r>
              <a:rPr lang="zh-CN" altLang="en-US" sz="2000" b="0" dirty="0" smtClean="0"/>
              <a:t>的動作。</a:t>
            </a:r>
            <a:endParaRPr lang="zh-TW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94219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Spring Cloud </a:t>
            </a:r>
            <a:r>
              <a:rPr lang="en-US" altLang="zh-TW" dirty="0" err="1"/>
              <a:t>Config</a:t>
            </a:r>
            <a:r>
              <a:rPr lang="zh-CN" altLang="en-US" dirty="0"/>
              <a:t>的自動化</a:t>
            </a:r>
            <a:r>
              <a:rPr lang="zh-CN" altLang="en-US" dirty="0" smtClean="0"/>
              <a:t>更新示意圖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3" name="內容版面配置區 1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56" y="2044974"/>
            <a:ext cx="7352845" cy="4246562"/>
          </a:xfrm>
        </p:spPr>
      </p:pic>
    </p:spTree>
    <p:extLst>
      <p:ext uri="{BB962C8B-B14F-4D97-AF65-F5344CB8AC3E}">
        <p14:creationId xmlns:p14="http://schemas.microsoft.com/office/powerpoint/2010/main" val="7760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架設</a:t>
            </a:r>
            <a:r>
              <a:rPr lang="en-US" altLang="zh-CN" dirty="0" smtClean="0"/>
              <a:t>Bus(</a:t>
            </a:r>
            <a:r>
              <a:rPr lang="en-US" altLang="zh-CN" dirty="0" err="1" smtClean="0"/>
              <a:t>Rabbitmq</a:t>
            </a:r>
            <a:r>
              <a:rPr lang="en-US" altLang="zh-CN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9" y="2137705"/>
            <a:ext cx="10160754" cy="1297826"/>
          </a:xfrm>
        </p:spPr>
      </p:pic>
      <p:sp>
        <p:nvSpPr>
          <p:cNvPr id="4" name="文字方塊 3"/>
          <p:cNvSpPr txBox="1"/>
          <p:nvPr/>
        </p:nvSpPr>
        <p:spPr>
          <a:xfrm>
            <a:off x="968829" y="3706115"/>
            <a:ext cx="4248279" cy="1082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en-US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控制界面是在</a:t>
            </a:r>
            <a:r>
              <a:rPr lang="en-US" altLang="zh-CN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15672 port</a:t>
            </a:r>
          </a:p>
          <a:p>
            <a:pPr>
              <a:spcBef>
                <a:spcPts val="1000"/>
              </a:spcBef>
            </a:pPr>
            <a:r>
              <a:rPr lang="zh-CN" altLang="en-US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連接</a:t>
            </a:r>
            <a:r>
              <a:rPr lang="en-US" altLang="zh-CN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port </a:t>
            </a:r>
            <a:r>
              <a:rPr lang="zh-CN" altLang="en-US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是 </a:t>
            </a:r>
            <a:r>
              <a:rPr lang="en-US" altLang="zh-CN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5672</a:t>
            </a:r>
            <a:endParaRPr lang="zh-TW" altLang="en-US" sz="2800" b="1" dirty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816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2.ConfigServer </a:t>
            </a:r>
            <a:r>
              <a:rPr lang="zh-CN" altLang="en-US" dirty="0" smtClean="0"/>
              <a:t>設置</a:t>
            </a:r>
            <a:r>
              <a:rPr lang="en-US" altLang="zh-CN" dirty="0" smtClean="0"/>
              <a:t>——dependency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2275"/>
            <a:ext cx="6346371" cy="4759779"/>
          </a:xfrm>
        </p:spPr>
      </p:pic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05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微服務配置中心</a:t>
            </a:r>
            <a:r>
              <a:rPr lang="en-US" altLang="zh-CN" dirty="0" err="1" smtClean="0"/>
              <a:t>Config</a:t>
            </a:r>
            <a:endParaRPr lang="en-US" altLang="zh-CN" dirty="0" smtClean="0"/>
          </a:p>
          <a:p>
            <a:r>
              <a:rPr lang="en-US" altLang="zh-TW" dirty="0" err="1"/>
              <a:t>Config</a:t>
            </a:r>
            <a:r>
              <a:rPr lang="zh-CN" altLang="en-US" dirty="0"/>
              <a:t>的自動化</a:t>
            </a:r>
            <a:r>
              <a:rPr lang="zh-CN" altLang="en-US" dirty="0" smtClean="0"/>
              <a:t>更新</a:t>
            </a:r>
            <a:endParaRPr lang="en-US" altLang="zh-CN" dirty="0" smtClean="0"/>
          </a:p>
          <a:p>
            <a:r>
              <a:rPr lang="en-US" altLang="zh-CN" dirty="0" err="1"/>
              <a:t>Config</a:t>
            </a:r>
            <a:r>
              <a:rPr lang="zh-CN" altLang="en-US" dirty="0"/>
              <a:t>應用</a:t>
            </a:r>
            <a:r>
              <a:rPr lang="zh-CN" altLang="en-US" dirty="0" smtClean="0"/>
              <a:t>場景</a:t>
            </a:r>
            <a:endParaRPr lang="en-US" altLang="zh-CN" dirty="0" smtClean="0"/>
          </a:p>
          <a:p>
            <a:r>
              <a:rPr lang="en-US" altLang="zh-CN" dirty="0" err="1"/>
              <a:t>Config</a:t>
            </a:r>
            <a:r>
              <a:rPr lang="en-US" altLang="zh-CN" dirty="0"/>
              <a:t> </a:t>
            </a:r>
            <a:r>
              <a:rPr lang="zh-CN" altLang="en-US" dirty="0"/>
              <a:t>案例</a:t>
            </a:r>
            <a:r>
              <a:rPr lang="zh-CN" altLang="en-US" dirty="0" smtClean="0"/>
              <a:t>說明</a:t>
            </a:r>
            <a:endParaRPr lang="en-US" altLang="zh-CN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510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2.ConfigServer </a:t>
            </a:r>
            <a:r>
              <a:rPr lang="zh-CN" altLang="en-US" dirty="0"/>
              <a:t>設置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application.properties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36" y="1442494"/>
            <a:ext cx="6581502" cy="4772032"/>
          </a:xfrm>
        </p:spPr>
      </p:pic>
      <p:sp>
        <p:nvSpPr>
          <p:cNvPr id="6" name="文字方塊 5"/>
          <p:cNvSpPr txBox="1"/>
          <p:nvPr/>
        </p:nvSpPr>
        <p:spPr>
          <a:xfrm>
            <a:off x="7968341" y="2312126"/>
            <a:ext cx="194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2"/>
                </a:solidFill>
              </a:rPr>
              <a:t>Config</a:t>
            </a:r>
            <a:r>
              <a:rPr lang="zh-CN" altLang="en-US" dirty="0" smtClean="0">
                <a:solidFill>
                  <a:schemeClr val="accent2"/>
                </a:solidFill>
              </a:rPr>
              <a:t>連接</a:t>
            </a:r>
            <a:r>
              <a:rPr lang="en-US" altLang="zh-CN" dirty="0" err="1" smtClean="0">
                <a:solidFill>
                  <a:schemeClr val="accent2"/>
                </a:solidFill>
              </a:rPr>
              <a:t>git</a:t>
            </a:r>
            <a:r>
              <a:rPr lang="zh-CN" altLang="en-US" dirty="0" smtClean="0">
                <a:solidFill>
                  <a:schemeClr val="accent2"/>
                </a:solidFill>
              </a:rPr>
              <a:t>設置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868091" y="4632960"/>
            <a:ext cx="20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開啟</a:t>
            </a:r>
            <a:r>
              <a:rPr lang="en-US" altLang="zh-CN" dirty="0" smtClean="0">
                <a:solidFill>
                  <a:schemeClr val="accent2"/>
                </a:solidFill>
              </a:rPr>
              <a:t>Refresh</a:t>
            </a:r>
            <a:r>
              <a:rPr lang="zh-CN" altLang="en-US" dirty="0" smtClean="0">
                <a:solidFill>
                  <a:schemeClr val="accent2"/>
                </a:solidFill>
              </a:rPr>
              <a:t>的選項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76610" y="5543005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連接</a:t>
            </a:r>
            <a:r>
              <a:rPr lang="en-US" altLang="zh-CN" dirty="0" smtClean="0">
                <a:solidFill>
                  <a:schemeClr val="accent2"/>
                </a:solidFill>
              </a:rPr>
              <a:t>Bus</a:t>
            </a:r>
            <a:r>
              <a:rPr lang="zh-CN" altLang="en-US" dirty="0" smtClean="0">
                <a:solidFill>
                  <a:schemeClr val="accent2"/>
                </a:solidFill>
              </a:rPr>
              <a:t>的設置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49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2.ConfigServer </a:t>
            </a:r>
            <a:r>
              <a:rPr lang="zh-CN" altLang="en-US" dirty="0"/>
              <a:t>設置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Application.class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9490"/>
            <a:ext cx="7864802" cy="2168190"/>
          </a:xfrm>
        </p:spPr>
      </p:pic>
    </p:spTree>
    <p:extLst>
      <p:ext uri="{BB962C8B-B14F-4D97-AF65-F5344CB8AC3E}">
        <p14:creationId xmlns:p14="http://schemas.microsoft.com/office/powerpoint/2010/main" val="174432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2.ConfigServer </a:t>
            </a:r>
            <a:r>
              <a:rPr lang="zh-CN" altLang="en-US" dirty="0"/>
              <a:t>設置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MonitorController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214360" cy="4658045"/>
          </a:xfrm>
        </p:spPr>
      </p:pic>
      <p:sp>
        <p:nvSpPr>
          <p:cNvPr id="4" name="文字方塊 3"/>
          <p:cNvSpPr txBox="1"/>
          <p:nvPr/>
        </p:nvSpPr>
        <p:spPr>
          <a:xfrm>
            <a:off x="4837016" y="2069849"/>
            <a:ext cx="4290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這裡建了</a:t>
            </a:r>
            <a:r>
              <a:rPr lang="en-US" altLang="zh-CN" dirty="0" smtClean="0">
                <a:solidFill>
                  <a:schemeClr val="accent2"/>
                </a:solidFill>
              </a:rPr>
              <a:t>Routing</a:t>
            </a:r>
            <a:r>
              <a:rPr lang="zh-TW" altLang="en-US" dirty="0" smtClean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跳轉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這</a:t>
            </a:r>
            <a:r>
              <a:rPr lang="zh-CN" altLang="en-US" dirty="0" smtClean="0">
                <a:solidFill>
                  <a:schemeClr val="accent2"/>
                </a:solidFill>
              </a:rPr>
              <a:t>是直接跳轉到</a:t>
            </a:r>
            <a:r>
              <a:rPr lang="en-US" altLang="zh-CN" dirty="0" smtClean="0">
                <a:solidFill>
                  <a:schemeClr val="accent2"/>
                </a:solidFill>
              </a:rPr>
              <a:t>actuator/bus-refresh</a:t>
            </a:r>
            <a:r>
              <a:rPr lang="zh-CN" altLang="en-US" dirty="0" smtClean="0">
                <a:solidFill>
                  <a:schemeClr val="accent2"/>
                </a:solidFill>
              </a:rPr>
              <a:t>這</a:t>
            </a:r>
            <a:r>
              <a:rPr lang="en-US" altLang="zh-CN" dirty="0" err="1" smtClean="0">
                <a:solidFill>
                  <a:schemeClr val="accent2"/>
                </a:solidFill>
              </a:rPr>
              <a:t>Api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需要加的</a:t>
            </a:r>
            <a:r>
              <a:rPr lang="en-US" altLang="zh-CN" dirty="0" smtClean="0">
                <a:solidFill>
                  <a:schemeClr val="accent2"/>
                </a:solidFill>
              </a:rPr>
              <a:t>Header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837016" y="4859383"/>
            <a:ext cx="435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這</a:t>
            </a:r>
            <a:r>
              <a:rPr lang="zh-CN" altLang="en-US" dirty="0" smtClean="0">
                <a:solidFill>
                  <a:schemeClr val="accent2"/>
                </a:solidFill>
              </a:rPr>
              <a:t>是跳轉到</a:t>
            </a:r>
            <a:r>
              <a:rPr lang="en-US" altLang="zh-CN" dirty="0" smtClean="0">
                <a:solidFill>
                  <a:schemeClr val="accent2"/>
                </a:solidFill>
              </a:rPr>
              <a:t>monitor</a:t>
            </a:r>
            <a:r>
              <a:rPr lang="zh-CN" altLang="en-US" dirty="0" smtClean="0">
                <a:solidFill>
                  <a:schemeClr val="accent2"/>
                </a:solidFill>
              </a:rPr>
              <a:t>這</a:t>
            </a:r>
            <a:r>
              <a:rPr lang="en-US" altLang="zh-CN" dirty="0" err="1" smtClean="0">
                <a:solidFill>
                  <a:schemeClr val="accent2"/>
                </a:solidFill>
              </a:rPr>
              <a:t>Api</a:t>
            </a:r>
            <a:r>
              <a:rPr lang="zh-CN" altLang="en-US" dirty="0" smtClean="0">
                <a:solidFill>
                  <a:schemeClr val="accent2"/>
                </a:solidFill>
              </a:rPr>
              <a:t>需要加的</a:t>
            </a:r>
            <a:r>
              <a:rPr lang="en-US" altLang="zh-CN" dirty="0" smtClean="0">
                <a:solidFill>
                  <a:schemeClr val="accent2"/>
                </a:solidFill>
              </a:rPr>
              <a:t>Header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2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en-US" altLang="zh-TW" dirty="0" err="1" smtClean="0"/>
              <a:t>ConfigClient</a:t>
            </a:r>
            <a:r>
              <a:rPr lang="zh-CN" altLang="en-US" dirty="0" smtClean="0"/>
              <a:t>設定 </a:t>
            </a:r>
            <a:r>
              <a:rPr lang="en-US" altLang="zh-CN" dirty="0" smtClean="0"/>
              <a:t>—— dependency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37" y="1882108"/>
            <a:ext cx="6725194" cy="4265004"/>
          </a:xfrm>
        </p:spPr>
      </p:pic>
    </p:spTree>
    <p:extLst>
      <p:ext uri="{BB962C8B-B14F-4D97-AF65-F5344CB8AC3E}">
        <p14:creationId xmlns:p14="http://schemas.microsoft.com/office/powerpoint/2010/main" val="284149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en-US" altLang="zh-TW" dirty="0" err="1" smtClean="0"/>
              <a:t>ConfigClient</a:t>
            </a:r>
            <a:r>
              <a:rPr lang="zh-CN" altLang="en-US" dirty="0"/>
              <a:t>設定 </a:t>
            </a:r>
            <a:r>
              <a:rPr lang="en-US" altLang="zh-CN" dirty="0"/>
              <a:t>—— </a:t>
            </a:r>
            <a:r>
              <a:rPr lang="en-US" altLang="zh-CN" dirty="0" err="1" smtClean="0"/>
              <a:t>application.properties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54" y="2216613"/>
            <a:ext cx="8397240" cy="3827529"/>
          </a:xfrm>
        </p:spPr>
      </p:pic>
      <p:sp>
        <p:nvSpPr>
          <p:cNvPr id="4" name="矩形 3"/>
          <p:cNvSpPr/>
          <p:nvPr/>
        </p:nvSpPr>
        <p:spPr>
          <a:xfrm>
            <a:off x="1463040" y="2481943"/>
            <a:ext cx="2834640" cy="979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463039" y="5377543"/>
            <a:ext cx="3487783" cy="666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624252" y="278713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連接</a:t>
            </a:r>
            <a:r>
              <a:rPr lang="en-US" altLang="zh-CN" dirty="0" smtClean="0">
                <a:solidFill>
                  <a:schemeClr val="accent2"/>
                </a:solidFill>
              </a:rPr>
              <a:t>Bus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225144" y="5528549"/>
            <a:ext cx="171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開啟</a:t>
            </a:r>
            <a:r>
              <a:rPr lang="en-US" altLang="zh-CN" dirty="0" smtClean="0">
                <a:solidFill>
                  <a:schemeClr val="accent2"/>
                </a:solidFill>
              </a:rPr>
              <a:t>Refresh </a:t>
            </a:r>
            <a:r>
              <a:rPr lang="en-US" altLang="zh-CN" dirty="0" err="1" smtClean="0">
                <a:solidFill>
                  <a:schemeClr val="accent2"/>
                </a:solidFill>
              </a:rPr>
              <a:t>Api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75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en-US" altLang="zh-TW" dirty="0" err="1" smtClean="0"/>
              <a:t>ConfigClient</a:t>
            </a:r>
            <a:r>
              <a:rPr lang="zh-CN" altLang="en-US" dirty="0"/>
              <a:t>設定 </a:t>
            </a:r>
            <a:r>
              <a:rPr lang="en-US" altLang="zh-CN" dirty="0"/>
              <a:t>—— </a:t>
            </a:r>
            <a:r>
              <a:rPr lang="en-US" altLang="zh-CN" dirty="0" err="1" smtClean="0"/>
              <a:t>bootstrap.properties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76" y="2711329"/>
            <a:ext cx="7364017" cy="2709757"/>
          </a:xfrm>
        </p:spPr>
      </p:pic>
      <p:sp>
        <p:nvSpPr>
          <p:cNvPr id="5" name="矩形 4"/>
          <p:cNvSpPr/>
          <p:nvPr/>
        </p:nvSpPr>
        <p:spPr>
          <a:xfrm>
            <a:off x="1828799" y="3670662"/>
            <a:ext cx="5016137" cy="1750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844936" y="4170623"/>
            <a:ext cx="18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連接</a:t>
            </a:r>
            <a:r>
              <a:rPr lang="en-US" altLang="zh-CN" dirty="0" err="1" smtClean="0">
                <a:solidFill>
                  <a:schemeClr val="accent2"/>
                </a:solidFill>
              </a:rPr>
              <a:t>Config</a:t>
            </a:r>
            <a:r>
              <a:rPr lang="en-US" altLang="zh-CN" dirty="0" smtClean="0">
                <a:solidFill>
                  <a:schemeClr val="accent2"/>
                </a:solidFill>
              </a:rPr>
              <a:t> Server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4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en-US" altLang="zh-TW" dirty="0" err="1" smtClean="0"/>
              <a:t>ConfigClient</a:t>
            </a:r>
            <a:r>
              <a:rPr lang="zh-CN" altLang="en-US" dirty="0"/>
              <a:t>設定 </a:t>
            </a:r>
            <a:r>
              <a:rPr lang="en-US" altLang="zh-CN" dirty="0"/>
              <a:t>—— </a:t>
            </a:r>
            <a:r>
              <a:rPr lang="en-US" altLang="zh-CN" dirty="0" smtClean="0"/>
              <a:t>Application.java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39" y="2274632"/>
            <a:ext cx="7484991" cy="3683917"/>
          </a:xfrm>
        </p:spPr>
      </p:pic>
    </p:spTree>
    <p:extLst>
      <p:ext uri="{BB962C8B-B14F-4D97-AF65-F5344CB8AC3E}">
        <p14:creationId xmlns:p14="http://schemas.microsoft.com/office/powerpoint/2010/main" val="89513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en-US" altLang="zh-TW" dirty="0" err="1" smtClean="0"/>
              <a:t>ConfigClient</a:t>
            </a:r>
            <a:r>
              <a:rPr lang="zh-CN" altLang="en-US" dirty="0"/>
              <a:t>設定 </a:t>
            </a:r>
            <a:r>
              <a:rPr lang="en-US" altLang="zh-CN" dirty="0"/>
              <a:t>—— </a:t>
            </a:r>
            <a:r>
              <a:rPr lang="en-US" altLang="zh-CN" dirty="0" err="1" smtClean="0"/>
              <a:t>ConfigController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6930"/>
            <a:ext cx="6307183" cy="4372024"/>
          </a:xfrm>
        </p:spPr>
      </p:pic>
    </p:spTree>
    <p:extLst>
      <p:ext uri="{BB962C8B-B14F-4D97-AF65-F5344CB8AC3E}">
        <p14:creationId xmlns:p14="http://schemas.microsoft.com/office/powerpoint/2010/main" val="290364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en-US" altLang="zh-TW" dirty="0" err="1" smtClean="0"/>
              <a:t>GitlabWebhook</a:t>
            </a:r>
            <a:r>
              <a:rPr lang="zh-CN" altLang="en-US" dirty="0"/>
              <a:t>設置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35" y="1930400"/>
            <a:ext cx="7895720" cy="4439175"/>
          </a:xfrm>
        </p:spPr>
      </p:pic>
    </p:spTree>
    <p:extLst>
      <p:ext uri="{BB962C8B-B14F-4D97-AF65-F5344CB8AC3E}">
        <p14:creationId xmlns:p14="http://schemas.microsoft.com/office/powerpoint/2010/main" val="33400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en-US" altLang="zh-TW" dirty="0" err="1" smtClean="0"/>
              <a:t>GitlabWebhook</a:t>
            </a:r>
            <a:r>
              <a:rPr lang="zh-CN" altLang="en-US" dirty="0"/>
              <a:t>設置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" y="1692276"/>
            <a:ext cx="5980611" cy="4649641"/>
          </a:xfrm>
        </p:spPr>
      </p:pic>
    </p:spTree>
    <p:extLst>
      <p:ext uri="{BB962C8B-B14F-4D97-AF65-F5344CB8AC3E}">
        <p14:creationId xmlns:p14="http://schemas.microsoft.com/office/powerpoint/2010/main" val="253819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微服務配置中心</a:t>
            </a:r>
            <a:r>
              <a:rPr lang="en-US" altLang="zh-CN" dirty="0" err="1" smtClean="0"/>
              <a:t>Config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084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en-US" altLang="zh-TW" dirty="0" err="1" smtClean="0"/>
              <a:t>GitlabWebhook</a:t>
            </a:r>
            <a:r>
              <a:rPr lang="zh-CN" altLang="en-US" dirty="0"/>
              <a:t>設置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8342941" cy="4409666"/>
          </a:xfrm>
        </p:spPr>
      </p:pic>
    </p:spTree>
    <p:extLst>
      <p:ext uri="{BB962C8B-B14F-4D97-AF65-F5344CB8AC3E}">
        <p14:creationId xmlns:p14="http://schemas.microsoft.com/office/powerpoint/2010/main" val="225330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Spring Cloud </a:t>
            </a:r>
            <a:r>
              <a:rPr lang="en-US" altLang="zh-TW" dirty="0" err="1"/>
              <a:t>Config</a:t>
            </a:r>
            <a:r>
              <a:rPr lang="zh-CN" altLang="en-US" dirty="0"/>
              <a:t>的自動化</a:t>
            </a:r>
            <a:r>
              <a:rPr lang="zh-CN" altLang="en-US" dirty="0" smtClean="0"/>
              <a:t>更新示意圖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3" name="內容版面配置區 1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426" y="1690688"/>
            <a:ext cx="8514615" cy="4917531"/>
          </a:xfrm>
        </p:spPr>
      </p:pic>
    </p:spTree>
    <p:extLst>
      <p:ext uri="{BB962C8B-B14F-4D97-AF65-F5344CB8AC3E}">
        <p14:creationId xmlns:p14="http://schemas.microsoft.com/office/powerpoint/2010/main" val="301076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Config</a:t>
            </a:r>
            <a:r>
              <a:rPr lang="en-US" altLang="zh-TW" dirty="0" smtClean="0"/>
              <a:t> </a:t>
            </a:r>
            <a:r>
              <a:rPr lang="zh-CN" altLang="en-US" dirty="0" smtClean="0"/>
              <a:t>更新機制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六邊形 4"/>
          <p:cNvSpPr/>
          <p:nvPr/>
        </p:nvSpPr>
        <p:spPr>
          <a:xfrm>
            <a:off x="5303520" y="2503710"/>
            <a:ext cx="4310744" cy="323088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ServiceA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322424" y="4372778"/>
            <a:ext cx="2272937" cy="1231188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@</a:t>
            </a:r>
            <a:r>
              <a:rPr lang="en-US" altLang="zh-TW" dirty="0" err="1" smtClean="0"/>
              <a:t>Refresh</a:t>
            </a:r>
            <a:r>
              <a:rPr lang="en-US" altLang="zh-CN" dirty="0" err="1" smtClean="0"/>
              <a:t>Scope</a:t>
            </a:r>
            <a:endParaRPr lang="en-US" altLang="zh-TW" dirty="0" smtClean="0"/>
          </a:p>
          <a:p>
            <a:pPr algn="ctr"/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@Value(data)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3474722" y="3579223"/>
            <a:ext cx="3029116" cy="992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280160" y="2717074"/>
            <a:ext cx="2194562" cy="6531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SerciceA.properties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280160" y="3370217"/>
            <a:ext cx="2194562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r>
              <a:rPr lang="en-US" altLang="zh-TW" dirty="0" smtClean="0"/>
              <a:t>ata = </a:t>
            </a:r>
            <a:r>
              <a:rPr lang="en-US" altLang="zh-TW" dirty="0" smtClean="0">
                <a:solidFill>
                  <a:srgbClr val="FFFF00"/>
                </a:solidFill>
              </a:rPr>
              <a:t>999</a:t>
            </a:r>
          </a:p>
          <a:p>
            <a:pPr algn="ctr"/>
            <a:r>
              <a:rPr lang="en-US" altLang="zh-TW" dirty="0" smtClean="0"/>
              <a:t>spring.application.name=</a:t>
            </a:r>
            <a:r>
              <a:rPr lang="en-US" altLang="zh-TW" dirty="0" err="1" smtClean="0">
                <a:solidFill>
                  <a:srgbClr val="FFFF00"/>
                </a:solidFill>
              </a:rPr>
              <a:t>ServiceB</a:t>
            </a:r>
            <a:endParaRPr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11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應用</a:t>
            </a:r>
            <a:r>
              <a:rPr lang="zh-CN" altLang="en-US" dirty="0"/>
              <a:t>場景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844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應用場景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 smtClean="0"/>
              <a:t>進行</a:t>
            </a:r>
            <a:r>
              <a:rPr lang="en-US" altLang="zh-CN" dirty="0" smtClean="0"/>
              <a:t>@Value</a:t>
            </a:r>
            <a:r>
              <a:rPr lang="zh-CN" altLang="en-US" dirty="0" smtClean="0"/>
              <a:t>的更新</a:t>
            </a:r>
            <a:endParaRPr lang="en-US" altLang="zh-CN" dirty="0" smtClean="0"/>
          </a:p>
          <a:p>
            <a:pPr marL="1200150" lvl="1" indent="-514350">
              <a:buAutoNum type="arabicPeriod"/>
            </a:pPr>
            <a:r>
              <a:rPr lang="zh-CN" altLang="en-US" dirty="0" smtClean="0"/>
              <a:t>讀取資料，去更新</a:t>
            </a:r>
            <a:r>
              <a:rPr lang="en-US" altLang="zh-CN" dirty="0" smtClean="0"/>
              <a:t>Tag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Metadata </a:t>
            </a:r>
            <a:r>
              <a:rPr lang="zh-CN" altLang="en-US" dirty="0" smtClean="0">
                <a:solidFill>
                  <a:srgbClr val="0070C0"/>
                </a:solidFill>
              </a:rPr>
              <a:t>（完成）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1200150" lvl="1" indent="-514350">
              <a:buAutoNum type="arabicPeriod"/>
            </a:pPr>
            <a:r>
              <a:rPr lang="zh-CN" altLang="en-US" dirty="0"/>
              <a:t>切換</a:t>
            </a:r>
            <a:r>
              <a:rPr lang="en-US" altLang="zh-CN" dirty="0" err="1"/>
              <a:t>Fliter</a:t>
            </a:r>
            <a:r>
              <a:rPr lang="zh-CN" altLang="en-US" dirty="0"/>
              <a:t>條件</a:t>
            </a:r>
            <a:r>
              <a:rPr lang="zh-CN" altLang="en-US" dirty="0" smtClean="0"/>
              <a:t>，替換</a:t>
            </a:r>
            <a:r>
              <a:rPr lang="en-US" altLang="zh-CN" dirty="0" smtClean="0"/>
              <a:t>Gateway </a:t>
            </a:r>
            <a:r>
              <a:rPr lang="en-US" altLang="zh-CN" dirty="0" err="1" smtClean="0"/>
              <a:t>Fliter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Loadbalaner</a:t>
            </a:r>
            <a:r>
              <a:rPr lang="zh-CN" altLang="en-US" dirty="0" smtClean="0"/>
              <a:t>的選擇條件 </a:t>
            </a:r>
            <a:r>
              <a:rPr lang="zh-CN" altLang="en-US" dirty="0" smtClean="0">
                <a:solidFill>
                  <a:srgbClr val="0070C0"/>
                </a:solidFill>
              </a:rPr>
              <a:t>（完成</a:t>
            </a:r>
            <a:r>
              <a:rPr lang="zh-CN" altLang="en-US" dirty="0" smtClean="0">
                <a:solidFill>
                  <a:srgbClr val="0070C0"/>
                </a:solidFill>
              </a:rPr>
              <a:t>）</a:t>
            </a:r>
            <a:endParaRPr lang="en-US" altLang="zh-CN" dirty="0"/>
          </a:p>
          <a:p>
            <a:pPr marL="1200150" lvl="1" indent="-514350">
              <a:buAutoNum type="arabicPeriod"/>
            </a:pPr>
            <a:r>
              <a:rPr lang="zh-CN" altLang="en-US" dirty="0"/>
              <a:t>更改連接資料庫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dev </a:t>
            </a:r>
            <a:r>
              <a:rPr lang="zh-CN" altLang="en-US" dirty="0" smtClean="0"/>
              <a:t>資料庫 </a:t>
            </a:r>
            <a:r>
              <a:rPr lang="en-US" altLang="zh-CN" dirty="0" smtClean="0">
                <a:sym typeface="Wingdings" panose="05000000000000000000" pitchFamily="2" charset="2"/>
              </a:rPr>
              <a:t>  pro </a:t>
            </a:r>
            <a:r>
              <a:rPr lang="zh-CN" altLang="en-US" dirty="0" smtClean="0">
                <a:sym typeface="Wingdings" panose="05000000000000000000" pitchFamily="2" charset="2"/>
              </a:rPr>
              <a:t>資料庫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0070C0"/>
                </a:solidFill>
              </a:rPr>
              <a:t>（完成）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1200150" lvl="1" indent="-514350">
              <a:buAutoNum type="arabicPeriod"/>
            </a:pPr>
            <a:r>
              <a:rPr lang="zh-CN" altLang="en-US" dirty="0" smtClean="0"/>
              <a:t>更換</a:t>
            </a:r>
            <a:r>
              <a:rPr lang="en-US" altLang="zh-CN" dirty="0" smtClean="0"/>
              <a:t>Security</a:t>
            </a:r>
            <a:r>
              <a:rPr lang="zh-CN" altLang="en-US" dirty="0" smtClean="0"/>
              <a:t>的用戶和密碼</a:t>
            </a:r>
            <a:r>
              <a:rPr lang="zh-CN" altLang="en-US" dirty="0" smtClean="0">
                <a:solidFill>
                  <a:srgbClr val="AE1E1E"/>
                </a:solidFill>
              </a:rPr>
              <a:t>（未完成</a:t>
            </a:r>
            <a:r>
              <a:rPr lang="zh-CN" altLang="en-US" dirty="0" smtClean="0">
                <a:solidFill>
                  <a:srgbClr val="AE1E1E"/>
                </a:solidFill>
              </a:rPr>
              <a:t>）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marL="1200150" lvl="1" indent="-514350"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</a:rPr>
              <a:t>更換</a:t>
            </a:r>
            <a:r>
              <a:rPr lang="en-US" altLang="zh-CN" dirty="0" smtClean="0">
                <a:solidFill>
                  <a:schemeClr val="tx2"/>
                </a:solidFill>
              </a:rPr>
              <a:t>Java</a:t>
            </a:r>
            <a:r>
              <a:rPr lang="zh-CN" altLang="en-US" dirty="0" smtClean="0">
                <a:solidFill>
                  <a:schemeClr val="tx2"/>
                </a:solidFill>
              </a:rPr>
              <a:t>程式的</a:t>
            </a:r>
            <a:r>
              <a:rPr lang="en-US" altLang="zh-CN" dirty="0" smtClean="0">
                <a:solidFill>
                  <a:schemeClr val="tx2"/>
                </a:solidFill>
              </a:rPr>
              <a:t> Listener Port </a:t>
            </a:r>
            <a:r>
              <a:rPr lang="zh-CN" altLang="en-US" dirty="0" smtClean="0">
                <a:solidFill>
                  <a:srgbClr val="FF0000"/>
                </a:solidFill>
              </a:rPr>
              <a:t>（未完成）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657350" lvl="2" indent="-514350"/>
            <a:r>
              <a:rPr lang="zh-CN" altLang="en-US" dirty="0" smtClean="0">
                <a:solidFill>
                  <a:srgbClr val="FF0000"/>
                </a:solidFill>
              </a:rPr>
              <a:t>添加</a:t>
            </a:r>
            <a:r>
              <a:rPr lang="en-US" altLang="zh-CN" dirty="0" smtClean="0">
                <a:solidFill>
                  <a:srgbClr val="FF0000"/>
                </a:solidFill>
              </a:rPr>
              <a:t>@</a:t>
            </a:r>
            <a:r>
              <a:rPr lang="en-US" altLang="zh-TW" dirty="0"/>
              <a:t> </a:t>
            </a:r>
            <a:r>
              <a:rPr lang="en-US" altLang="zh-TW" dirty="0" err="1" smtClean="0"/>
              <a:t>PostConstruct</a:t>
            </a:r>
            <a:endParaRPr lang="en-US" altLang="zh-TW" dirty="0" smtClean="0"/>
          </a:p>
          <a:p>
            <a:pPr marL="1657350" lvl="2" indent="-514350"/>
            <a:r>
              <a:rPr lang="zh-CN" altLang="en-US" dirty="0">
                <a:solidFill>
                  <a:srgbClr val="FF0000"/>
                </a:solidFill>
              </a:rPr>
              <a:t>添加</a:t>
            </a:r>
            <a:r>
              <a:rPr lang="en-US" altLang="zh-CN" dirty="0">
                <a:solidFill>
                  <a:srgbClr val="FF0000"/>
                </a:solidFill>
              </a:rPr>
              <a:t>@</a:t>
            </a:r>
            <a:r>
              <a:rPr lang="en-US" altLang="zh-TW" dirty="0"/>
              <a:t> </a:t>
            </a:r>
            <a:r>
              <a:rPr lang="en-US" altLang="zh-CN" dirty="0" err="1" smtClean="0"/>
              <a:t>EventListener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3240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場景一</a:t>
            </a:r>
            <a:r>
              <a:rPr lang="en-US" altLang="zh-CN" dirty="0"/>
              <a:t>——</a:t>
            </a:r>
            <a:r>
              <a:rPr lang="zh-CN" altLang="en-US" dirty="0"/>
              <a:t>讀取</a:t>
            </a:r>
            <a:r>
              <a:rPr lang="zh-CN" altLang="en-US" dirty="0" smtClean="0"/>
              <a:t>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179" y="2053152"/>
            <a:ext cx="6201640" cy="4001059"/>
          </a:xfrm>
        </p:spPr>
      </p:pic>
    </p:spTree>
    <p:extLst>
      <p:ext uri="{BB962C8B-B14F-4D97-AF65-F5344CB8AC3E}">
        <p14:creationId xmlns:p14="http://schemas.microsoft.com/office/powerpoint/2010/main" val="34531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場景一</a:t>
            </a:r>
            <a:r>
              <a:rPr lang="en-US" altLang="zh-CN" dirty="0"/>
              <a:t>——</a:t>
            </a:r>
            <a:r>
              <a:rPr lang="zh-CN" altLang="en-US" dirty="0"/>
              <a:t>讀取資料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err="1" smtClean="0"/>
              <a:t>mallWeb-dev.properties</a:t>
            </a:r>
            <a:endParaRPr lang="en-US" altLang="zh-CN" dirty="0" smtClean="0"/>
          </a:p>
          <a:p>
            <a:r>
              <a:rPr lang="en-US" altLang="zh-TW" dirty="0" smtClean="0"/>
              <a:t>	time = 10am-10pm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food = Fish Salad</a:t>
            </a:r>
          </a:p>
          <a:p>
            <a:r>
              <a:rPr lang="en-US" altLang="zh-TW" dirty="0" smtClean="0"/>
              <a:t>mallWeb-test1.properties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location = new </a:t>
            </a:r>
            <a:r>
              <a:rPr lang="en-US" altLang="zh-TW" dirty="0" err="1" smtClean="0"/>
              <a:t>taipei</a:t>
            </a:r>
            <a:r>
              <a:rPr lang="en-US" altLang="zh-TW" dirty="0" smtClean="0"/>
              <a:t> city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620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場景一</a:t>
            </a:r>
            <a:r>
              <a:rPr lang="en-US" altLang="zh-CN" dirty="0"/>
              <a:t>——</a:t>
            </a:r>
            <a:r>
              <a:rPr lang="zh-CN" altLang="en-US" dirty="0"/>
              <a:t>讀取資料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325" y="1891396"/>
            <a:ext cx="3581900" cy="1581371"/>
          </a:xfrm>
        </p:spPr>
      </p:pic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325" y="4712571"/>
            <a:ext cx="3581900" cy="1410265"/>
          </a:xfrm>
          <a:prstGeom prst="rect">
            <a:avLst/>
          </a:prstGeom>
        </p:spPr>
      </p:pic>
      <p:sp>
        <p:nvSpPr>
          <p:cNvPr id="10" name="向下箭號 9"/>
          <p:cNvSpPr/>
          <p:nvPr/>
        </p:nvSpPr>
        <p:spPr>
          <a:xfrm>
            <a:off x="4926454" y="3592285"/>
            <a:ext cx="388371" cy="8588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90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場景二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切換</a:t>
            </a:r>
            <a:r>
              <a:rPr lang="en-US" altLang="zh-CN" dirty="0" err="1" smtClean="0"/>
              <a:t>Fliter</a:t>
            </a:r>
            <a:r>
              <a:rPr lang="zh-CN" altLang="en-US" dirty="0"/>
              <a:t>條件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10" y="1962652"/>
            <a:ext cx="7192379" cy="4182058"/>
          </a:xfrm>
        </p:spPr>
      </p:pic>
    </p:spTree>
    <p:extLst>
      <p:ext uri="{BB962C8B-B14F-4D97-AF65-F5344CB8AC3E}">
        <p14:creationId xmlns:p14="http://schemas.microsoft.com/office/powerpoint/2010/main" val="2189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場景三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更改連接資料庫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err="1"/>
              <a:t>mallWeb-dev.properties</a:t>
            </a:r>
            <a:endParaRPr lang="en-US" altLang="zh-CN" dirty="0"/>
          </a:p>
          <a:p>
            <a:r>
              <a:rPr lang="en-US" altLang="zh-TW" dirty="0"/>
              <a:t>	</a:t>
            </a:r>
            <a:r>
              <a:rPr lang="en-US" altLang="zh-TW" dirty="0" smtClean="0"/>
              <a:t>jdbc.url= mysql://localhost:3306/mysql_usa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 smtClean="0"/>
              <a:t>jdbc.driver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 smtClean="0"/>
              <a:t>com.mysql.cj.jdbc.Driver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smtClean="0"/>
              <a:t>username </a:t>
            </a:r>
            <a:r>
              <a:rPr lang="en-US" altLang="zh-TW" dirty="0"/>
              <a:t>= </a:t>
            </a:r>
            <a:r>
              <a:rPr lang="en-US" altLang="zh-TW" dirty="0" smtClean="0"/>
              <a:t>root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password = *********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673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為什麼要配置中心？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fontAlgn="base"/>
            <a:r>
              <a:rPr lang="en-US" altLang="zh-TW" b="0" dirty="0" smtClean="0"/>
              <a:t>	</a:t>
            </a:r>
            <a:r>
              <a:rPr lang="zh-TW" altLang="en-US" b="0" dirty="0" smtClean="0"/>
              <a:t>一個</a:t>
            </a:r>
            <a:r>
              <a:rPr lang="zh-TW" altLang="en-US" b="0" dirty="0"/>
              <a:t>應用</a:t>
            </a:r>
            <a:r>
              <a:rPr lang="zh-TW" altLang="en-US" b="0" dirty="0" smtClean="0"/>
              <a:t>中</a:t>
            </a:r>
            <a:r>
              <a:rPr lang="zh-CN" altLang="en-US" b="0" dirty="0" smtClean="0"/>
              <a:t>經常會有一些需求要</a:t>
            </a:r>
            <a:r>
              <a:rPr lang="zh-TW" altLang="en-US" b="0" dirty="0" smtClean="0"/>
              <a:t>調整</a:t>
            </a:r>
            <a:r>
              <a:rPr lang="zh-TW" altLang="en-US" b="0" dirty="0"/>
              <a:t>應用行為</a:t>
            </a:r>
            <a:r>
              <a:rPr lang="en-US" altLang="zh-TW" b="0" dirty="0"/>
              <a:t>,</a:t>
            </a:r>
            <a:r>
              <a:rPr lang="zh-TW" altLang="en-US" b="0" dirty="0"/>
              <a:t>如</a:t>
            </a:r>
            <a:r>
              <a:rPr lang="zh-TW" altLang="en-US" dirty="0">
                <a:solidFill>
                  <a:srgbClr val="FF0000"/>
                </a:solidFill>
              </a:rPr>
              <a:t>切換不同的資料庫</a:t>
            </a:r>
            <a:r>
              <a:rPr lang="zh-TW" altLang="en-US" b="0" dirty="0">
                <a:solidFill>
                  <a:srgbClr val="FF0000"/>
                </a:solidFill>
              </a:rPr>
              <a:t>，</a:t>
            </a:r>
            <a:r>
              <a:rPr lang="zh-TW" altLang="en-US" dirty="0">
                <a:solidFill>
                  <a:srgbClr val="FF0000"/>
                </a:solidFill>
              </a:rPr>
              <a:t>設置</a:t>
            </a:r>
            <a:r>
              <a:rPr lang="zh-TW" altLang="en-US" dirty="0" smtClean="0">
                <a:solidFill>
                  <a:srgbClr val="FF0000"/>
                </a:solidFill>
              </a:rPr>
              <a:t>功能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改</a:t>
            </a:r>
            <a:r>
              <a:rPr lang="en-US" altLang="zh-CN" dirty="0" smtClean="0">
                <a:solidFill>
                  <a:srgbClr val="FF0000"/>
                </a:solidFill>
              </a:rPr>
              <a:t>Gateway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Routing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b="0" dirty="0" smtClean="0"/>
              <a:t>等</a:t>
            </a:r>
            <a:r>
              <a:rPr lang="zh-TW" altLang="en-US" b="0" dirty="0"/>
              <a:t>。</a:t>
            </a:r>
          </a:p>
          <a:p>
            <a:pPr fontAlgn="base"/>
            <a:r>
              <a:rPr lang="en-US" altLang="zh-TW" b="0" dirty="0"/>
              <a:t>	</a:t>
            </a:r>
            <a:r>
              <a:rPr lang="zh-TW" altLang="en-US" b="0" dirty="0" smtClean="0"/>
              <a:t>微服務系統的可</a:t>
            </a:r>
            <a:r>
              <a:rPr lang="zh-TW" altLang="en-US" b="0" dirty="0"/>
              <a:t>伸縮、可擴展性好，隨之就是一個配置管理的問題。各自管各自的開發時沒什麼問題，到了線上之後管理就會很頭疼，到了要大規模更新就更煩了。</a:t>
            </a:r>
          </a:p>
          <a:p>
            <a:pPr fontAlgn="base"/>
            <a:r>
              <a:rPr lang="en-US" altLang="zh-TW" b="0" dirty="0" smtClean="0"/>
              <a:t>	</a:t>
            </a:r>
            <a:r>
              <a:rPr lang="zh-CN" altLang="en-US" b="0" dirty="0" smtClean="0"/>
              <a:t>最主要要解決的問題是</a:t>
            </a:r>
            <a:r>
              <a:rPr lang="zh-TW" altLang="en-US" dirty="0" smtClean="0">
                <a:solidFill>
                  <a:srgbClr val="FF0000"/>
                </a:solidFill>
              </a:rPr>
              <a:t>不可能</a:t>
            </a:r>
            <a:r>
              <a:rPr lang="zh-TW" altLang="en-US" dirty="0">
                <a:solidFill>
                  <a:srgbClr val="FF0000"/>
                </a:solidFill>
              </a:rPr>
              <a:t>停止你的服務集群去更新的你配置</a:t>
            </a:r>
            <a:r>
              <a:rPr lang="zh-TW" altLang="en-US" b="0" dirty="0"/>
              <a:t>，這是不現實的做法，</a:t>
            </a:r>
            <a:r>
              <a:rPr lang="zh-TW" altLang="en-US" b="0" dirty="0" smtClean="0"/>
              <a:t>因此</a:t>
            </a:r>
            <a:r>
              <a:rPr lang="en-US" altLang="zh-TW" dirty="0" smtClean="0">
                <a:solidFill>
                  <a:srgbClr val="FF0000"/>
                </a:solidFill>
              </a:rPr>
              <a:t>Spring Cloud </a:t>
            </a:r>
            <a:r>
              <a:rPr lang="en-US" altLang="zh-CN" dirty="0" err="1" smtClean="0">
                <a:solidFill>
                  <a:srgbClr val="FF0000"/>
                </a:solidFill>
              </a:rPr>
              <a:t>Config</a:t>
            </a:r>
            <a:r>
              <a:rPr lang="zh-TW" altLang="en-US" b="0" dirty="0" smtClean="0"/>
              <a:t>就是</a:t>
            </a:r>
            <a:r>
              <a:rPr lang="zh-TW" altLang="en-US" b="0" dirty="0"/>
              <a:t>一個比較好的解決</a:t>
            </a:r>
            <a:r>
              <a:rPr lang="zh-TW" altLang="en-US" b="0" dirty="0" smtClean="0"/>
              <a:t>方案</a:t>
            </a:r>
            <a:r>
              <a:rPr lang="zh-CN" altLang="en-US" b="0" dirty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861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場景</a:t>
            </a:r>
            <a:r>
              <a:rPr lang="zh-CN" altLang="en-US" dirty="0"/>
              <a:t>三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更改連接資料庫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30" y="1692277"/>
            <a:ext cx="5431971" cy="4830644"/>
          </a:xfrm>
        </p:spPr>
      </p:pic>
    </p:spTree>
    <p:extLst>
      <p:ext uri="{BB962C8B-B14F-4D97-AF65-F5344CB8AC3E}">
        <p14:creationId xmlns:p14="http://schemas.microsoft.com/office/powerpoint/2010/main" val="2189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場景三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更改連接資料庫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95" y="4042206"/>
            <a:ext cx="6672539" cy="1444193"/>
          </a:xfrm>
        </p:spPr>
      </p:pic>
      <p:sp>
        <p:nvSpPr>
          <p:cNvPr id="6" name="內容版面配置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95" y="2539595"/>
            <a:ext cx="6598597" cy="1340074"/>
          </a:xfrm>
          <a:prstGeom prst="rect">
            <a:avLst/>
          </a:prstGeom>
        </p:spPr>
      </p:pic>
      <p:pic>
        <p:nvPicPr>
          <p:cNvPr id="9" name="內容版面配置區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188" y="4274797"/>
            <a:ext cx="4100610" cy="964277"/>
          </a:xfrm>
          <a:prstGeom prst="rect">
            <a:avLst/>
          </a:prstGeom>
        </p:spPr>
      </p:pic>
      <p:pic>
        <p:nvPicPr>
          <p:cNvPr id="10" name="內容版面配置區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188" y="2872778"/>
            <a:ext cx="4100612" cy="90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8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場景五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更換</a:t>
            </a:r>
            <a:r>
              <a:rPr lang="en-US" altLang="zh-CN" dirty="0" smtClean="0"/>
              <a:t>Spring Cloud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port(</a:t>
            </a:r>
            <a:r>
              <a:rPr lang="zh-CN" altLang="en-US" smtClean="0"/>
              <a:t>未完</a:t>
            </a:r>
            <a:r>
              <a:rPr lang="en-US" altLang="zh-CN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RefreshScope</a:t>
            </a:r>
            <a:r>
              <a:rPr lang="zh-CN" altLang="en-US" dirty="0" smtClean="0"/>
              <a:t>會刷新在</a:t>
            </a:r>
            <a:r>
              <a:rPr lang="en-US" altLang="zh-CN" dirty="0" smtClean="0"/>
              <a:t>spring IOC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@Value</a:t>
            </a:r>
            <a:r>
              <a:rPr lang="zh-CN" altLang="en-US" dirty="0" smtClean="0"/>
              <a:t>的值，但是在</a:t>
            </a:r>
            <a:r>
              <a:rPr lang="en-US" altLang="zh-CN" dirty="0" smtClean="0"/>
              <a:t>properties</a:t>
            </a:r>
            <a:r>
              <a:rPr lang="zh-CN" altLang="en-US" dirty="0" smtClean="0"/>
              <a:t>中配置的其他類參數並不會改變。例如：</a:t>
            </a:r>
            <a:r>
              <a:rPr lang="en-US" altLang="zh-CN" dirty="0" smtClean="0"/>
              <a:t>application.name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server.port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347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r>
              <a:rPr lang="zh-CN" altLang="en-US" dirty="0" smtClean="0"/>
              <a:t>案例說明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239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en-US" altLang="zh-CN" dirty="0"/>
              <a:t>——properties</a:t>
            </a:r>
            <a:r>
              <a:rPr lang="zh-CN" altLang="en-US" dirty="0"/>
              <a:t>各別更新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需求說明：</a:t>
            </a:r>
            <a:endParaRPr lang="en-US" altLang="zh-CN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Client</a:t>
            </a:r>
            <a:r>
              <a:rPr lang="zh-CN" altLang="en-US" sz="2400" dirty="0" smtClean="0"/>
              <a:t>端要求對不同</a:t>
            </a:r>
            <a:r>
              <a:rPr lang="en-US" altLang="zh-CN" sz="2400" dirty="0" smtClean="0"/>
              <a:t>Client</a:t>
            </a:r>
            <a:r>
              <a:rPr lang="zh-CN" altLang="en-US" sz="2400" dirty="0" smtClean="0"/>
              <a:t>的設定檔案進行管理。</a:t>
            </a:r>
            <a:endParaRPr lang="en-US" altLang="zh-CN" sz="2400" dirty="0" smtClean="0"/>
          </a:p>
          <a:p>
            <a:r>
              <a:rPr lang="zh-CN" altLang="en-US" sz="2400" dirty="0" smtClean="0"/>
              <a:t>比如：使用同一個</a:t>
            </a:r>
            <a:r>
              <a:rPr lang="en-US" altLang="zh-CN" sz="2400" dirty="0" smtClean="0"/>
              <a:t>properties</a:t>
            </a:r>
            <a:r>
              <a:rPr lang="zh-CN" altLang="en-US" sz="2400" dirty="0" smtClean="0"/>
              <a:t>檔案的</a:t>
            </a:r>
            <a:r>
              <a:rPr lang="en-US" altLang="zh-CN" sz="2400" dirty="0" err="1" smtClean="0"/>
              <a:t>ServiceA,ServiceB</a:t>
            </a:r>
            <a:r>
              <a:rPr lang="zh-CN" altLang="en-US" sz="2400" dirty="0" smtClean="0"/>
              <a:t>，要</a:t>
            </a:r>
            <a:r>
              <a:rPr lang="zh-CN" altLang="en-US" sz="2400" dirty="0" smtClean="0">
                <a:solidFill>
                  <a:srgbClr val="FF0000"/>
                </a:solidFill>
              </a:rPr>
              <a:t>分時間更新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TW" dirty="0" smtClean="0"/>
          </a:p>
          <a:p>
            <a:r>
              <a:rPr lang="zh-CN" altLang="en-US" dirty="0" smtClean="0"/>
              <a:t>實現方法：</a:t>
            </a:r>
            <a:endParaRPr lang="en-US" altLang="zh-CN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1. </a:t>
            </a:r>
            <a:r>
              <a:rPr lang="zh-CN" altLang="en-US" sz="2400" dirty="0" smtClean="0"/>
              <a:t>設定</a:t>
            </a:r>
            <a:r>
              <a:rPr lang="en-US" altLang="zh-CN" sz="2400" dirty="0" err="1" smtClean="0"/>
              <a:t>Config</a:t>
            </a:r>
            <a:r>
              <a:rPr lang="en-US" altLang="zh-CN" sz="2400" dirty="0" smtClean="0"/>
              <a:t> Profile</a:t>
            </a:r>
            <a:r>
              <a:rPr lang="zh-CN" altLang="en-US" sz="2400" dirty="0" smtClean="0"/>
              <a:t>為</a:t>
            </a:r>
            <a:r>
              <a:rPr lang="en-US" altLang="zh-CN" sz="2400" dirty="0" err="1" smtClean="0"/>
              <a:t>ServiceA,B</a:t>
            </a:r>
            <a:r>
              <a:rPr lang="zh-CN" altLang="en-US" sz="2400" dirty="0" smtClean="0"/>
              <a:t>再另外載入各別的檔。</a:t>
            </a:r>
            <a:endParaRPr lang="en-US" altLang="zh-CN" sz="2400" dirty="0" smtClean="0"/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2. </a:t>
            </a:r>
            <a:r>
              <a:rPr lang="zh-CN" altLang="en-US" sz="2400" dirty="0" smtClean="0"/>
              <a:t>設定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連接，再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地址最後加上</a:t>
            </a:r>
            <a:r>
              <a:rPr lang="en-US" altLang="zh-CN" sz="2400" dirty="0" smtClean="0"/>
              <a:t>{Application},</a:t>
            </a:r>
            <a:r>
              <a:rPr lang="zh-CN" altLang="en-US" sz="2400" dirty="0" smtClean="0"/>
              <a:t>這樣就能</a:t>
            </a:r>
            <a:r>
              <a:rPr lang="en-US" altLang="zh-CN" sz="2400" dirty="0" smtClean="0"/>
              <a:t>	                 	    </a:t>
            </a:r>
            <a:r>
              <a:rPr lang="en-US" altLang="zh-CN" sz="2400" dirty="0" err="1" smtClean="0"/>
              <a:t>ServiceA,B</a:t>
            </a:r>
            <a:r>
              <a:rPr lang="zh-CN" altLang="en-US" sz="2400" dirty="0" smtClean="0"/>
              <a:t>各別連接不同的</a:t>
            </a:r>
            <a:r>
              <a:rPr lang="en-US" altLang="zh-CN" sz="2400" dirty="0" err="1" smtClean="0"/>
              <a:t>Git</a:t>
            </a:r>
            <a:r>
              <a:rPr lang="zh-CN" altLang="en-US" sz="2400" dirty="0"/>
              <a:t>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19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en-US" altLang="zh-CN" dirty="0"/>
              <a:t>——properties</a:t>
            </a:r>
            <a:r>
              <a:rPr lang="zh-CN" altLang="en-US" dirty="0"/>
              <a:t>各別更新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六邊形 4"/>
          <p:cNvSpPr/>
          <p:nvPr/>
        </p:nvSpPr>
        <p:spPr>
          <a:xfrm>
            <a:off x="2257695" y="2259875"/>
            <a:ext cx="1515291" cy="1045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ServiceA</a:t>
            </a:r>
            <a:endParaRPr lang="zh-TW" altLang="en-US" dirty="0"/>
          </a:p>
        </p:txBody>
      </p:sp>
      <p:sp>
        <p:nvSpPr>
          <p:cNvPr id="6" name="六邊形 5"/>
          <p:cNvSpPr/>
          <p:nvPr/>
        </p:nvSpPr>
        <p:spPr>
          <a:xfrm>
            <a:off x="4591592" y="2259875"/>
            <a:ext cx="1515291" cy="1045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ServiceB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3211283" y="4754880"/>
            <a:ext cx="2063931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Service-</a:t>
            </a:r>
            <a:r>
              <a:rPr lang="en-US" altLang="zh-TW" dirty="0" err="1" smtClean="0"/>
              <a:t>dev.properties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5636620" y="4754880"/>
            <a:ext cx="2063931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Service-test2.properties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929637" y="4754880"/>
            <a:ext cx="2063931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Service-test1.properties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endCxn id="7" idx="0"/>
          </p:cNvCxnSpPr>
          <p:nvPr/>
        </p:nvCxnSpPr>
        <p:spPr>
          <a:xfrm>
            <a:off x="3015340" y="3304903"/>
            <a:ext cx="1227909" cy="144997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7" idx="0"/>
          </p:cNvCxnSpPr>
          <p:nvPr/>
        </p:nvCxnSpPr>
        <p:spPr>
          <a:xfrm flipH="1">
            <a:off x="4243249" y="3304903"/>
            <a:ext cx="1105988" cy="144997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8" idx="0"/>
          </p:cNvCxnSpPr>
          <p:nvPr/>
        </p:nvCxnSpPr>
        <p:spPr>
          <a:xfrm>
            <a:off x="5349237" y="3304903"/>
            <a:ext cx="1319349" cy="144997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1961603" y="3304903"/>
            <a:ext cx="1053737" cy="144997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29341" y="4454435"/>
            <a:ext cx="7367452" cy="1476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六邊形 22"/>
          <p:cNvSpPr/>
          <p:nvPr/>
        </p:nvSpPr>
        <p:spPr>
          <a:xfrm>
            <a:off x="8470175" y="2259875"/>
            <a:ext cx="1515291" cy="1045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ServiceA</a:t>
            </a:r>
            <a:endParaRPr lang="zh-TW" altLang="en-US" dirty="0"/>
          </a:p>
        </p:txBody>
      </p:sp>
      <p:sp>
        <p:nvSpPr>
          <p:cNvPr id="24" name="六邊形 23"/>
          <p:cNvSpPr/>
          <p:nvPr/>
        </p:nvSpPr>
        <p:spPr>
          <a:xfrm>
            <a:off x="10357756" y="2259875"/>
            <a:ext cx="1515291" cy="1045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ServiceB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365668" y="4524103"/>
            <a:ext cx="1809208" cy="1328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8558346" y="4730931"/>
            <a:ext cx="1423851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Service-</a:t>
            </a:r>
            <a:r>
              <a:rPr lang="en-US" altLang="zh-TW" sz="1400" dirty="0" err="1" smtClean="0"/>
              <a:t>dev.properties</a:t>
            </a:r>
            <a:endParaRPr lang="zh-TW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10256518" y="4524103"/>
            <a:ext cx="1809208" cy="1328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圓角矩形 27"/>
          <p:cNvSpPr/>
          <p:nvPr/>
        </p:nvSpPr>
        <p:spPr>
          <a:xfrm>
            <a:off x="10449196" y="4730931"/>
            <a:ext cx="1423851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Service-</a:t>
            </a:r>
            <a:r>
              <a:rPr lang="en-US" altLang="zh-TW" sz="1400" dirty="0" err="1" smtClean="0"/>
              <a:t>dev.properties</a:t>
            </a:r>
            <a:endParaRPr lang="zh-TW" altLang="en-US" sz="1400" dirty="0"/>
          </a:p>
        </p:txBody>
      </p:sp>
      <p:cxnSp>
        <p:nvCxnSpPr>
          <p:cNvPr id="29" name="直線單箭頭接點 28"/>
          <p:cNvCxnSpPr>
            <a:endCxn id="26" idx="0"/>
          </p:cNvCxnSpPr>
          <p:nvPr/>
        </p:nvCxnSpPr>
        <p:spPr>
          <a:xfrm>
            <a:off x="9263740" y="3174275"/>
            <a:ext cx="6532" cy="155665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endCxn id="28" idx="0"/>
          </p:cNvCxnSpPr>
          <p:nvPr/>
        </p:nvCxnSpPr>
        <p:spPr>
          <a:xfrm>
            <a:off x="11151321" y="3174275"/>
            <a:ext cx="9801" cy="155665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929637" y="1721806"/>
            <a:ext cx="2022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en-US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根據</a:t>
            </a:r>
            <a:r>
              <a:rPr lang="en-US" altLang="zh-CN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Profile</a:t>
            </a:r>
            <a:endParaRPr lang="zh-TW" altLang="en-US" sz="2800" b="1" dirty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8096793" y="1747932"/>
            <a:ext cx="3153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en-US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根據</a:t>
            </a:r>
            <a:r>
              <a:rPr lang="en-US" altLang="zh-CN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{Application}</a:t>
            </a:r>
            <a:endParaRPr lang="zh-TW" altLang="en-US" sz="2800" b="1" dirty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29341" y="4085103"/>
            <a:ext cx="1044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</a:rPr>
              <a:t>Client.git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096793" y="5930537"/>
            <a:ext cx="197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Client/</a:t>
            </a:r>
            <a:r>
              <a:rPr lang="en-US" altLang="zh-TW" b="1" dirty="0" err="1" smtClean="0">
                <a:solidFill>
                  <a:srgbClr val="FF0000"/>
                </a:solidFill>
              </a:rPr>
              <a:t>ServiceA.git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0281553" y="5930537"/>
            <a:ext cx="1958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Client/</a:t>
            </a:r>
            <a:r>
              <a:rPr lang="en-US" altLang="zh-TW" b="1" dirty="0" err="1" smtClean="0">
                <a:solidFill>
                  <a:srgbClr val="FF0000"/>
                </a:solidFill>
              </a:rPr>
              <a:t>ServiceB.git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13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——properties</a:t>
            </a:r>
            <a:r>
              <a:rPr lang="zh-CN" altLang="en-US" dirty="0" smtClean="0"/>
              <a:t>各別更新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126242"/>
            <a:ext cx="5397315" cy="1332103"/>
          </a:xfrm>
        </p:spPr>
      </p:pic>
      <p:pic>
        <p:nvPicPr>
          <p:cNvPr id="10" name="內容版面配置區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" r="126" b="50000"/>
          <a:stretch/>
        </p:blipFill>
        <p:spPr>
          <a:xfrm>
            <a:off x="838200" y="2417182"/>
            <a:ext cx="9896123" cy="245358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17205" y="1711758"/>
            <a:ext cx="2312941" cy="1461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en-US" sz="16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實現方法</a:t>
            </a:r>
            <a:r>
              <a:rPr lang="zh-CN" altLang="en-US" sz="1600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en-US" altLang="zh-CN" sz="1600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CN" altLang="en-US" sz="16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根據</a:t>
            </a:r>
            <a:r>
              <a:rPr lang="en-US" altLang="zh-CN" sz="1600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Profile</a:t>
            </a:r>
            <a:endParaRPr lang="en-US" altLang="zh-TW" sz="1600" b="1" dirty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1000"/>
              </a:spcBef>
            </a:pPr>
            <a:r>
              <a:rPr lang="en-US" altLang="zh-TW" sz="1600" b="1" dirty="0" err="1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ConfigServer</a:t>
            </a:r>
            <a:endParaRPr lang="en-US" altLang="zh-TW" sz="1600" b="1" dirty="0" smtClean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1000"/>
              </a:spcBef>
            </a:pPr>
            <a:endParaRPr lang="en-US" altLang="zh-TW" sz="1600" b="1" dirty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1000"/>
              </a:spcBef>
            </a:pPr>
            <a:r>
              <a:rPr lang="en-US" altLang="zh-TW" sz="1600" b="1" dirty="0" err="1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ConfigClient</a:t>
            </a:r>
            <a:endParaRPr lang="zh-TW" altLang="en-US" sz="1600" b="1" dirty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" name="內容版面配置區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838200" y="5477492"/>
            <a:ext cx="9896123" cy="24535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79269" y="1711758"/>
            <a:ext cx="10319657" cy="2776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79269" y="4637314"/>
            <a:ext cx="10319657" cy="1449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56798" y="4638780"/>
            <a:ext cx="3308919" cy="774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en-US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實現方法</a:t>
            </a:r>
            <a:r>
              <a:rPr lang="zh-CN" altLang="en-US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二</a:t>
            </a:r>
            <a:r>
              <a:rPr lang="en-US" altLang="zh-CN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CN" altLang="en-US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根據</a:t>
            </a:r>
            <a:r>
              <a:rPr lang="en-US" altLang="zh-CN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{Application</a:t>
            </a:r>
            <a:r>
              <a:rPr lang="en-US" altLang="zh-CN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}</a:t>
            </a:r>
            <a:endParaRPr lang="en-US" altLang="zh-CN" b="1" dirty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1000"/>
              </a:spcBef>
            </a:pPr>
            <a:r>
              <a:rPr lang="en-US" altLang="zh-CN" b="1" dirty="0" err="1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ConfigServer</a:t>
            </a:r>
            <a:endParaRPr lang="zh-TW" altLang="en-US" b="1" dirty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65717" y="4258491"/>
            <a:ext cx="258089" cy="1998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4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——properties</a:t>
            </a:r>
            <a:r>
              <a:rPr lang="zh-CN" altLang="en-US" dirty="0" smtClean="0"/>
              <a:t>各別更新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33" y="2348596"/>
            <a:ext cx="3581900" cy="1581371"/>
          </a:xfrm>
          <a:prstGeom prst="rect">
            <a:avLst/>
          </a:prstGeom>
        </p:spPr>
      </p:pic>
      <p:pic>
        <p:nvPicPr>
          <p:cNvPr id="6" name="內容版面配置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33" y="4229647"/>
            <a:ext cx="3581900" cy="154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參考資料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Spring Cloud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</a:t>
            </a:r>
            <a:r>
              <a:rPr lang="zh-CN" altLang="en-US" dirty="0" smtClean="0"/>
              <a:t>中文文檔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www.springcloud.cc/spring-cloud-config.html</a:t>
            </a:r>
            <a:endParaRPr lang="en-US" altLang="zh-TW" dirty="0" smtClean="0"/>
          </a:p>
          <a:p>
            <a:r>
              <a:rPr lang="en-US" altLang="zh-TW" dirty="0" smtClean="0"/>
              <a:t>Spring Cloud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Server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的配置使用</a:t>
            </a:r>
            <a:endParaRPr lang="en-US" altLang="zh-CN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blog.csdn.net/liqi_q/article/details/81158002</a:t>
            </a:r>
            <a:endParaRPr lang="en-US" altLang="zh-TW" dirty="0" smtClean="0"/>
          </a:p>
          <a:p>
            <a:r>
              <a:rPr lang="en-US" altLang="zh-CN" dirty="0" smtClean="0"/>
              <a:t>Spring Cloud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r>
              <a:rPr lang="zh-CN" altLang="en-US" dirty="0" smtClean="0"/>
              <a:t>配置中心終結版</a:t>
            </a:r>
            <a:endParaRPr lang="en-US" altLang="zh-CN" dirty="0" smtClean="0"/>
          </a:p>
          <a:p>
            <a:r>
              <a:rPr lang="en-US" altLang="zh-TW" dirty="0">
                <a:hlinkClick r:id="rId4"/>
              </a:rPr>
              <a:t>http://www.ityouknow.com/springcloud/2017/05/26/springcloud-config-eureka-bus.html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023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>
                <a:latin typeface="Tw Cen MT" pitchFamily="34" charset="0"/>
              </a:rPr>
              <a:t>Thank You</a:t>
            </a:r>
            <a:endParaRPr lang="zh-TW" altLang="en-US" sz="6600" dirty="0">
              <a:latin typeface="Tw Cen MT" pitchFamily="34" charset="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800" b="0" dirty="0" smtClean="0">
                <a:latin typeface="Tw Cen MT" pitchFamily="34" charset="0"/>
              </a:rPr>
              <a:t>Q</a:t>
            </a:r>
            <a:r>
              <a:rPr lang="zh-TW" altLang="en-US" sz="2800" b="0" dirty="0" smtClean="0">
                <a:latin typeface="Tw Cen MT" pitchFamily="34" charset="0"/>
              </a:rPr>
              <a:t> </a:t>
            </a:r>
            <a:r>
              <a:rPr lang="en-US" altLang="zh-TW" sz="2800" b="0" dirty="0">
                <a:latin typeface="Tw Cen MT" pitchFamily="34" charset="0"/>
              </a:rPr>
              <a:t>&amp;</a:t>
            </a:r>
            <a:r>
              <a:rPr lang="zh-TW" altLang="en-US" sz="2800" b="0" dirty="0">
                <a:latin typeface="Tw Cen MT" pitchFamily="34" charset="0"/>
              </a:rPr>
              <a:t> </a:t>
            </a:r>
            <a:r>
              <a:rPr lang="en-US" altLang="zh-TW" sz="2800" b="0" dirty="0">
                <a:latin typeface="Tw Cen MT" pitchFamily="34" charset="0"/>
              </a:rPr>
              <a:t>A</a:t>
            </a:r>
            <a:endParaRPr lang="zh-TW" altLang="en-US" b="0" dirty="0">
              <a:latin typeface="Tw Cen MT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By </a:t>
            </a:r>
            <a:r>
              <a:rPr lang="en-US" altLang="zh-CN" dirty="0"/>
              <a:t>Moon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041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常見的配置中心的實現方法有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fontAlgn="base"/>
            <a:r>
              <a:rPr lang="en-US" altLang="zh-TW" b="0" dirty="0"/>
              <a:t>1.</a:t>
            </a:r>
            <a:r>
              <a:rPr lang="zh-TW" altLang="en-US" b="0" dirty="0"/>
              <a:t>硬編碼</a:t>
            </a:r>
            <a:r>
              <a:rPr lang="en-US" altLang="zh-TW" b="0" dirty="0"/>
              <a:t>(</a:t>
            </a:r>
            <a:r>
              <a:rPr lang="zh-TW" altLang="en-US" b="0" dirty="0"/>
              <a:t>缺點</a:t>
            </a:r>
            <a:r>
              <a:rPr lang="en-US" altLang="zh-TW" b="0" dirty="0"/>
              <a:t>:</a:t>
            </a:r>
            <a:r>
              <a:rPr lang="zh-TW" altLang="en-US" b="0" dirty="0"/>
              <a:t>需要修改代碼</a:t>
            </a:r>
            <a:r>
              <a:rPr lang="en-US" altLang="zh-TW" b="0" dirty="0"/>
              <a:t>,</a:t>
            </a:r>
            <a:r>
              <a:rPr lang="zh-TW" altLang="en-US" b="0" dirty="0"/>
              <a:t>風險大</a:t>
            </a:r>
            <a:r>
              <a:rPr lang="en-US" altLang="zh-TW" b="0" dirty="0"/>
              <a:t>)</a:t>
            </a:r>
          </a:p>
          <a:p>
            <a:pPr fontAlgn="base"/>
            <a:r>
              <a:rPr lang="en-US" altLang="zh-TW" b="0" dirty="0"/>
              <a:t>2.</a:t>
            </a:r>
            <a:r>
              <a:rPr lang="zh-TW" altLang="en-US" b="0" dirty="0"/>
              <a:t>放在</a:t>
            </a:r>
            <a:r>
              <a:rPr lang="en-US" altLang="zh-TW" b="0" dirty="0"/>
              <a:t>xml</a:t>
            </a:r>
            <a:r>
              <a:rPr lang="zh-TW" altLang="en-US" b="0" dirty="0"/>
              <a:t>等配置文件中</a:t>
            </a:r>
            <a:r>
              <a:rPr lang="en-US" altLang="zh-TW" b="0" dirty="0"/>
              <a:t>,</a:t>
            </a:r>
            <a:r>
              <a:rPr lang="zh-TW" altLang="en-US" b="0" dirty="0"/>
              <a:t>和應用一起打包</a:t>
            </a:r>
            <a:r>
              <a:rPr lang="en-US" altLang="zh-TW" b="0" dirty="0"/>
              <a:t>(</a:t>
            </a:r>
            <a:r>
              <a:rPr lang="zh-TW" altLang="en-US" b="0" dirty="0"/>
              <a:t>缺點</a:t>
            </a:r>
            <a:r>
              <a:rPr lang="en-US" altLang="zh-TW" b="0" dirty="0"/>
              <a:t>:</a:t>
            </a:r>
            <a:r>
              <a:rPr lang="zh-TW" altLang="en-US" b="0" dirty="0"/>
              <a:t>需要重新打包和重啟</a:t>
            </a:r>
            <a:r>
              <a:rPr lang="en-US" altLang="zh-TW" b="0" dirty="0"/>
              <a:t>)</a:t>
            </a:r>
          </a:p>
          <a:p>
            <a:pPr fontAlgn="base"/>
            <a:r>
              <a:rPr lang="en-US" altLang="zh-TW" b="0" dirty="0"/>
              <a:t>3</a:t>
            </a:r>
            <a:r>
              <a:rPr lang="en-US" altLang="zh-TW" b="0" dirty="0" smtClean="0"/>
              <a:t>.</a:t>
            </a:r>
            <a:r>
              <a:rPr lang="zh-TW" altLang="en-US" b="0" dirty="0"/>
              <a:t>環境變量</a:t>
            </a:r>
            <a:r>
              <a:rPr lang="en-US" altLang="zh-TW" b="0" dirty="0"/>
              <a:t>(</a:t>
            </a:r>
            <a:r>
              <a:rPr lang="zh-TW" altLang="en-US" b="0" dirty="0"/>
              <a:t>缺點</a:t>
            </a:r>
            <a:r>
              <a:rPr lang="en-US" altLang="zh-TW" b="0" dirty="0"/>
              <a:t>:</a:t>
            </a:r>
            <a:r>
              <a:rPr lang="zh-TW" altLang="en-US" b="0" dirty="0"/>
              <a:t>有大量的配置需要人工設置到環境變量中</a:t>
            </a:r>
            <a:r>
              <a:rPr lang="en-US" altLang="zh-TW" b="0" dirty="0"/>
              <a:t>,</a:t>
            </a:r>
            <a:r>
              <a:rPr lang="zh-TW" altLang="en-US" b="0" dirty="0"/>
              <a:t>不便於管理</a:t>
            </a:r>
            <a:r>
              <a:rPr lang="en-US" altLang="zh-TW" b="0" dirty="0"/>
              <a:t>,</a:t>
            </a:r>
            <a:r>
              <a:rPr lang="zh-TW" altLang="en-US" b="0" dirty="0"/>
              <a:t>且依賴平台</a:t>
            </a:r>
            <a:r>
              <a:rPr lang="en-US" altLang="zh-TW" b="0" dirty="0"/>
              <a:t>) </a:t>
            </a:r>
            <a:endParaRPr lang="en-US" altLang="zh-TW" b="0" dirty="0" smtClean="0"/>
          </a:p>
          <a:p>
            <a:pPr fontAlgn="base"/>
            <a:r>
              <a:rPr lang="en-US" altLang="zh-TW" b="0" dirty="0"/>
              <a:t>4</a:t>
            </a:r>
            <a:r>
              <a:rPr lang="en-US" altLang="zh-TW" b="0" dirty="0" smtClean="0"/>
              <a:t>.</a:t>
            </a:r>
            <a:r>
              <a:rPr lang="zh-TW" altLang="en-US" b="0" dirty="0"/>
              <a:t>雲端存儲</a:t>
            </a:r>
            <a:r>
              <a:rPr lang="en-US" altLang="zh-TW" b="0" dirty="0"/>
              <a:t>(</a:t>
            </a:r>
            <a:r>
              <a:rPr lang="zh-TW" altLang="en-US" b="0" dirty="0"/>
              <a:t>缺點</a:t>
            </a:r>
            <a:r>
              <a:rPr lang="en-US" altLang="zh-TW" b="0" dirty="0"/>
              <a:t>:</a:t>
            </a:r>
            <a:r>
              <a:rPr lang="zh-TW" altLang="en-US" b="0" dirty="0"/>
              <a:t>與其他應用</a:t>
            </a:r>
            <a:r>
              <a:rPr lang="zh-TW" altLang="en-US" b="0" dirty="0" smtClean="0"/>
              <a:t>耦合</a:t>
            </a:r>
            <a:r>
              <a:rPr lang="en-US" altLang="zh-TW" b="0" dirty="0" smtClean="0"/>
              <a:t>)</a:t>
            </a:r>
          </a:p>
          <a:p>
            <a:pPr fontAlgn="base"/>
            <a:r>
              <a:rPr lang="en-US" altLang="zh-TW" dirty="0">
                <a:solidFill>
                  <a:srgbClr val="FF0000"/>
                </a:solidFill>
              </a:rPr>
              <a:t>Spring Cloud </a:t>
            </a:r>
            <a:r>
              <a:rPr lang="en-US" altLang="zh-TW" dirty="0" err="1">
                <a:solidFill>
                  <a:srgbClr val="FF0000"/>
                </a:solidFill>
              </a:rPr>
              <a:t>Config</a:t>
            </a:r>
            <a:r>
              <a:rPr lang="zh-TW" altLang="en-US" dirty="0">
                <a:solidFill>
                  <a:srgbClr val="FF0000"/>
                </a:solidFill>
              </a:rPr>
              <a:t>就是雲端存儲配置信息的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zh-TW" altLang="en-US" dirty="0">
                <a:solidFill>
                  <a:srgbClr val="FF0000"/>
                </a:solidFill>
              </a:rPr>
              <a:t>它具有中心化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zh-TW" altLang="en-US" dirty="0">
                <a:solidFill>
                  <a:srgbClr val="FF0000"/>
                </a:solidFill>
              </a:rPr>
              <a:t>版本控制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zh-TW" altLang="en-US" dirty="0">
                <a:solidFill>
                  <a:srgbClr val="FF0000"/>
                </a:solidFill>
              </a:rPr>
              <a:t>支持動態更新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zh-TW" altLang="en-US" dirty="0">
                <a:solidFill>
                  <a:srgbClr val="FF0000"/>
                </a:solidFill>
              </a:rPr>
              <a:t>平台獨立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zh-TW" altLang="en-US" dirty="0">
                <a:solidFill>
                  <a:srgbClr val="FF0000"/>
                </a:solidFill>
              </a:rPr>
              <a:t>語言獨立等特性</a:t>
            </a:r>
            <a:r>
              <a:rPr lang="zh-TW" altLang="en-US" dirty="0" smtClean="0">
                <a:solidFill>
                  <a:srgbClr val="FF0000"/>
                </a:solidFill>
              </a:rPr>
              <a:t>。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24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Spring Cloud </a:t>
            </a:r>
            <a:r>
              <a:rPr lang="en-US" altLang="zh-TW" dirty="0" err="1"/>
              <a:t>Config</a:t>
            </a:r>
            <a:r>
              <a:rPr lang="zh-TW" altLang="en-US" dirty="0"/>
              <a:t>特點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b="0" dirty="0"/>
              <a:t>1.</a:t>
            </a:r>
            <a:r>
              <a:rPr lang="zh-TW" altLang="en-US" b="0" dirty="0"/>
              <a:t>提供服務端和客戶端支持</a:t>
            </a:r>
            <a:r>
              <a:rPr lang="en-US" altLang="zh-TW" b="0" dirty="0"/>
              <a:t>(spring cloud </a:t>
            </a:r>
            <a:r>
              <a:rPr lang="en-US" altLang="zh-TW" b="0" dirty="0" err="1"/>
              <a:t>config</a:t>
            </a:r>
            <a:r>
              <a:rPr lang="en-US" altLang="zh-TW" b="0" dirty="0"/>
              <a:t> server</a:t>
            </a:r>
            <a:r>
              <a:rPr lang="zh-TW" altLang="en-US" b="0" dirty="0"/>
              <a:t>和</a:t>
            </a:r>
            <a:r>
              <a:rPr lang="en-US" altLang="zh-TW" b="0" dirty="0"/>
              <a:t>spring cloud </a:t>
            </a:r>
            <a:r>
              <a:rPr lang="en-US" altLang="zh-TW" b="0" dirty="0" err="1"/>
              <a:t>config</a:t>
            </a:r>
            <a:r>
              <a:rPr lang="en-US" altLang="zh-TW" b="0" dirty="0"/>
              <a:t> client) </a:t>
            </a:r>
          </a:p>
          <a:p>
            <a:r>
              <a:rPr lang="en-US" altLang="zh-TW" b="0" dirty="0" smtClean="0"/>
              <a:t>2</a:t>
            </a:r>
            <a:r>
              <a:rPr lang="en-US" altLang="zh-TW" b="0" dirty="0"/>
              <a:t>.</a:t>
            </a:r>
            <a:r>
              <a:rPr lang="zh-TW" altLang="en-US" dirty="0">
                <a:solidFill>
                  <a:srgbClr val="FF0000"/>
                </a:solidFill>
              </a:rPr>
              <a:t>集中式管理</a:t>
            </a:r>
            <a:r>
              <a:rPr lang="zh-TW" altLang="en-US" b="0" dirty="0"/>
              <a:t>分布式環境下的應用配置 </a:t>
            </a:r>
            <a:endParaRPr lang="en-US" altLang="zh-TW" b="0" dirty="0"/>
          </a:p>
          <a:p>
            <a:r>
              <a:rPr lang="en-US" altLang="zh-TW" b="0" dirty="0" smtClean="0"/>
              <a:t>3</a:t>
            </a:r>
            <a:r>
              <a:rPr lang="en-US" altLang="zh-TW" b="0" dirty="0"/>
              <a:t>.</a:t>
            </a:r>
            <a:r>
              <a:rPr lang="zh-TW" altLang="en-US" b="0" dirty="0"/>
              <a:t>基於</a:t>
            </a:r>
            <a:r>
              <a:rPr lang="en-US" altLang="zh-TW" b="0" dirty="0"/>
              <a:t>Spring</a:t>
            </a:r>
            <a:r>
              <a:rPr lang="zh-TW" altLang="en-US" b="0" dirty="0"/>
              <a:t>環境，無縫與</a:t>
            </a:r>
            <a:r>
              <a:rPr lang="en-US" altLang="zh-TW" b="0" dirty="0"/>
              <a:t>Spring</a:t>
            </a:r>
            <a:r>
              <a:rPr lang="zh-TW" altLang="en-US" b="0" dirty="0"/>
              <a:t>應用集成 </a:t>
            </a:r>
            <a:endParaRPr lang="en-US" altLang="zh-TW" b="0" dirty="0"/>
          </a:p>
          <a:p>
            <a:r>
              <a:rPr lang="en-US" altLang="zh-TW" b="0" dirty="0" smtClean="0"/>
              <a:t>4</a:t>
            </a:r>
            <a:r>
              <a:rPr lang="en-US" altLang="zh-TW" b="0" dirty="0"/>
              <a:t>.</a:t>
            </a:r>
            <a:r>
              <a:rPr lang="zh-TW" altLang="en-US" b="0" dirty="0"/>
              <a:t>可用於任何語言開發的程序 </a:t>
            </a:r>
            <a:endParaRPr lang="en-US" altLang="zh-TW" b="0" dirty="0"/>
          </a:p>
          <a:p>
            <a:r>
              <a:rPr lang="en-US" altLang="zh-TW" b="0" dirty="0" smtClean="0"/>
              <a:t>5</a:t>
            </a:r>
            <a:r>
              <a:rPr lang="en-US" altLang="zh-TW" b="0" dirty="0"/>
              <a:t>.</a:t>
            </a:r>
            <a:r>
              <a:rPr lang="zh-TW" altLang="en-US" b="0" dirty="0"/>
              <a:t>默認</a:t>
            </a:r>
            <a:r>
              <a:rPr lang="zh-TW" altLang="en-US" dirty="0">
                <a:solidFill>
                  <a:srgbClr val="FF0000"/>
                </a:solidFill>
              </a:rPr>
              <a:t>實現基於</a:t>
            </a:r>
            <a:r>
              <a:rPr lang="en-US" altLang="zh-TW" dirty="0" err="1">
                <a:solidFill>
                  <a:srgbClr val="FF0000"/>
                </a:solidFill>
              </a:rPr>
              <a:t>git</a:t>
            </a:r>
            <a:r>
              <a:rPr lang="zh-TW" altLang="en-US" dirty="0">
                <a:solidFill>
                  <a:srgbClr val="FF0000"/>
                </a:solidFill>
              </a:rPr>
              <a:t>倉庫</a:t>
            </a:r>
            <a:r>
              <a:rPr lang="zh-TW" altLang="en-US" b="0" dirty="0"/>
              <a:t>，可以進行版本管理 </a:t>
            </a:r>
            <a:endParaRPr lang="en-US" altLang="zh-TW" b="0" dirty="0"/>
          </a:p>
        </p:txBody>
      </p:sp>
    </p:spTree>
    <p:extLst>
      <p:ext uri="{BB962C8B-B14F-4D97-AF65-F5344CB8AC3E}">
        <p14:creationId xmlns:p14="http://schemas.microsoft.com/office/powerpoint/2010/main" val="69446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Cloud 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示意圖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490" y="2165515"/>
            <a:ext cx="6250327" cy="3891712"/>
          </a:xfrm>
        </p:spPr>
      </p:pic>
      <p:sp>
        <p:nvSpPr>
          <p:cNvPr id="11" name="內容版面配置區 10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01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Spring Cloud </a:t>
            </a:r>
            <a:r>
              <a:rPr lang="en-US" altLang="zh-TW" dirty="0" err="1"/>
              <a:t>Config</a:t>
            </a:r>
            <a:r>
              <a:rPr lang="zh-CN" altLang="en-US" dirty="0" smtClean="0"/>
              <a:t>選取配置的方案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 smtClean="0"/>
              <a:t>本地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smtClean="0"/>
              <a:t>Database</a:t>
            </a:r>
          </a:p>
          <a:p>
            <a:pPr marL="514350" indent="-514350">
              <a:buAutoNum type="arabicPeriod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Gitlab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err="1" smtClean="0"/>
              <a:t>Svn</a:t>
            </a:r>
            <a:endParaRPr lang="en-US" altLang="zh-CN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18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本地</a:t>
            </a:r>
            <a:r>
              <a:rPr lang="zh-CN" altLang="en-US" dirty="0"/>
              <a:t>拉</a:t>
            </a:r>
            <a:r>
              <a:rPr lang="zh-CN" altLang="en-US" dirty="0" smtClean="0"/>
              <a:t>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相關設置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TW" sz="2000" b="0" dirty="0" err="1" smtClean="0"/>
              <a:t>spring.profiles.active</a:t>
            </a:r>
            <a:r>
              <a:rPr lang="en-US" altLang="zh-TW" sz="2000" b="0" dirty="0" smtClean="0"/>
              <a:t>=native</a:t>
            </a:r>
            <a:endParaRPr lang="en-US" altLang="zh-CN" sz="2000" b="0" dirty="0"/>
          </a:p>
          <a:p>
            <a:pPr marL="514350" indent="-514350">
              <a:buAutoNum type="arabicPeriod"/>
            </a:pPr>
            <a:r>
              <a:rPr lang="en-US" altLang="zh-CN" sz="2000" b="0" dirty="0" err="1"/>
              <a:t>spring.</a:t>
            </a:r>
            <a:r>
              <a:rPr lang="en-US" altLang="zh-TW" sz="2000" b="0" dirty="0" err="1"/>
              <a:t>cloud.config.server.native.searchLocations</a:t>
            </a:r>
            <a:r>
              <a:rPr lang="en-US" altLang="zh-TW" sz="2000" b="0" dirty="0"/>
              <a:t>=F:/</a:t>
            </a:r>
            <a:r>
              <a:rPr lang="en-US" altLang="zh-TW" sz="2000" b="0" dirty="0" smtClean="0"/>
              <a:t>conf</a:t>
            </a:r>
            <a:endParaRPr lang="en-US" altLang="zh-CN" sz="2000" b="0" dirty="0"/>
          </a:p>
        </p:txBody>
      </p:sp>
    </p:spTree>
    <p:extLst>
      <p:ext uri="{BB962C8B-B14F-4D97-AF65-F5344CB8AC3E}">
        <p14:creationId xmlns:p14="http://schemas.microsoft.com/office/powerpoint/2010/main" val="372990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accent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4381</TotalTime>
  <Words>1007</Words>
  <Application>Microsoft Office PowerPoint</Application>
  <PresentationFormat>自訂</PresentationFormat>
  <Paragraphs>225</Paragraphs>
  <Slides>49</Slides>
  <Notes>11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0" baseType="lpstr">
      <vt:lpstr>Office 佈景主題</vt:lpstr>
      <vt:lpstr>Config</vt:lpstr>
      <vt:lpstr>目錄</vt:lpstr>
      <vt:lpstr>1. 微服務配置中心Config</vt:lpstr>
      <vt:lpstr>為什麼要配置中心？</vt:lpstr>
      <vt:lpstr>常見的配置中心的實現方法有:</vt:lpstr>
      <vt:lpstr>Spring Cloud Config特點</vt:lpstr>
      <vt:lpstr>Spring Cloud Config示意圖</vt:lpstr>
      <vt:lpstr>Spring Cloud Config選取配置的方案</vt:lpstr>
      <vt:lpstr>1.本地拉取</vt:lpstr>
      <vt:lpstr>2.Database</vt:lpstr>
      <vt:lpstr>3. Git/Github/Gitlab</vt:lpstr>
      <vt:lpstr>4. Svn</vt:lpstr>
      <vt:lpstr>設定多個倉庫Repos</vt:lpstr>
      <vt:lpstr>Config Client 連接</vt:lpstr>
      <vt:lpstr>2. Config的自動化更新</vt:lpstr>
      <vt:lpstr>Spring Cloud Config的自動化更新</vt:lpstr>
      <vt:lpstr>Spring Cloud Config的自動化更新示意圖</vt:lpstr>
      <vt:lpstr>1.架設Bus(Rabbitmq)</vt:lpstr>
      <vt:lpstr>2.ConfigServer 設置——dependency</vt:lpstr>
      <vt:lpstr>2.ConfigServer 設置——application.properties</vt:lpstr>
      <vt:lpstr>2.ConfigServer 設置——Application.class</vt:lpstr>
      <vt:lpstr>2.ConfigServer 設置——MonitorController</vt:lpstr>
      <vt:lpstr>3. ConfigClient設定 —— dependency</vt:lpstr>
      <vt:lpstr>3. ConfigClient設定 —— application.properties</vt:lpstr>
      <vt:lpstr>3. ConfigClient設定 —— bootstrap.properties</vt:lpstr>
      <vt:lpstr>3. ConfigClient設定 —— Application.java</vt:lpstr>
      <vt:lpstr>3. ConfigClient設定 —— ConfigController</vt:lpstr>
      <vt:lpstr>4. GitlabWebhook設置</vt:lpstr>
      <vt:lpstr>4. GitlabWebhook設置</vt:lpstr>
      <vt:lpstr>4. GitlabWebhook設置</vt:lpstr>
      <vt:lpstr>Spring Cloud Config的自動化更新示意圖</vt:lpstr>
      <vt:lpstr>Config 更新機制</vt:lpstr>
      <vt:lpstr>3. Config應用場景</vt:lpstr>
      <vt:lpstr>應用場景</vt:lpstr>
      <vt:lpstr>場景一——讀取資料</vt:lpstr>
      <vt:lpstr>場景一——讀取資料</vt:lpstr>
      <vt:lpstr>場景一——讀取資料</vt:lpstr>
      <vt:lpstr>場景二——切換Fliter條件</vt:lpstr>
      <vt:lpstr>場景三——更改連接資料庫</vt:lpstr>
      <vt:lpstr>場景三——更改連接資料庫</vt:lpstr>
      <vt:lpstr>場景三——更改連接資料庫</vt:lpstr>
      <vt:lpstr>場景五——更換Spring Cloud 的port(未完)</vt:lpstr>
      <vt:lpstr>4. Config 案例說明</vt:lpstr>
      <vt:lpstr>案例——properties各別更新</vt:lpstr>
      <vt:lpstr>案例——properties各別更新</vt:lpstr>
      <vt:lpstr>案例——properties各別更新</vt:lpstr>
      <vt:lpstr>案例——properties各別更新</vt:lpstr>
      <vt:lpstr>參考資料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Moon Lim</cp:lastModifiedBy>
  <cp:revision>465</cp:revision>
  <dcterms:created xsi:type="dcterms:W3CDTF">2018-02-05T03:31:46Z</dcterms:created>
  <dcterms:modified xsi:type="dcterms:W3CDTF">2020-02-15T05:27:10Z</dcterms:modified>
</cp:coreProperties>
</file>