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6" r:id="rId3"/>
    <p:sldId id="291" r:id="rId4"/>
    <p:sldId id="354" r:id="rId5"/>
    <p:sldId id="398" r:id="rId6"/>
    <p:sldId id="387" r:id="rId7"/>
    <p:sldId id="383" r:id="rId8"/>
    <p:sldId id="397" r:id="rId9"/>
    <p:sldId id="406" r:id="rId10"/>
    <p:sldId id="422" r:id="rId11"/>
    <p:sldId id="392" r:id="rId12"/>
    <p:sldId id="389" r:id="rId13"/>
    <p:sldId id="421" r:id="rId14"/>
    <p:sldId id="393" r:id="rId15"/>
    <p:sldId id="385" r:id="rId16"/>
    <p:sldId id="426" r:id="rId17"/>
    <p:sldId id="403" r:id="rId18"/>
    <p:sldId id="402" r:id="rId19"/>
    <p:sldId id="408" r:id="rId20"/>
    <p:sldId id="404" r:id="rId21"/>
    <p:sldId id="409" r:id="rId22"/>
    <p:sldId id="417" r:id="rId23"/>
    <p:sldId id="416" r:id="rId24"/>
    <p:sldId id="420" r:id="rId25"/>
    <p:sldId id="425" r:id="rId26"/>
    <p:sldId id="418" r:id="rId27"/>
    <p:sldId id="414" r:id="rId28"/>
    <p:sldId id="415" r:id="rId29"/>
    <p:sldId id="419" r:id="rId30"/>
    <p:sldId id="410" r:id="rId31"/>
    <p:sldId id="427" r:id="rId32"/>
    <p:sldId id="391" r:id="rId33"/>
    <p:sldId id="399" r:id="rId34"/>
    <p:sldId id="400" r:id="rId35"/>
    <p:sldId id="411" r:id="rId36"/>
    <p:sldId id="412" r:id="rId37"/>
    <p:sldId id="413" r:id="rId38"/>
    <p:sldId id="424" r:id="rId39"/>
    <p:sldId id="395" r:id="rId40"/>
    <p:sldId id="396" r:id="rId41"/>
    <p:sldId id="423" r:id="rId42"/>
    <p:sldId id="286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84033A5-30FB-E84D-8295-DB0620D41A86}">
          <p14:sldIdLst>
            <p14:sldId id="256"/>
            <p14:sldId id="296"/>
            <p14:sldId id="291"/>
            <p14:sldId id="354"/>
            <p14:sldId id="398"/>
            <p14:sldId id="387"/>
            <p14:sldId id="383"/>
            <p14:sldId id="397"/>
            <p14:sldId id="406"/>
            <p14:sldId id="422"/>
            <p14:sldId id="392"/>
            <p14:sldId id="389"/>
            <p14:sldId id="421"/>
            <p14:sldId id="393"/>
            <p14:sldId id="385"/>
            <p14:sldId id="426"/>
            <p14:sldId id="403"/>
            <p14:sldId id="402"/>
            <p14:sldId id="408"/>
            <p14:sldId id="404"/>
            <p14:sldId id="409"/>
            <p14:sldId id="417"/>
            <p14:sldId id="416"/>
            <p14:sldId id="420"/>
            <p14:sldId id="425"/>
            <p14:sldId id="418"/>
            <p14:sldId id="414"/>
            <p14:sldId id="415"/>
            <p14:sldId id="419"/>
            <p14:sldId id="410"/>
            <p14:sldId id="427"/>
            <p14:sldId id="391"/>
            <p14:sldId id="399"/>
            <p14:sldId id="400"/>
            <p14:sldId id="411"/>
            <p14:sldId id="412"/>
            <p14:sldId id="413"/>
            <p14:sldId id="424"/>
            <p14:sldId id="395"/>
            <p14:sldId id="396"/>
            <p14:sldId id="423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935"/>
    <a:srgbClr val="AE1E1E"/>
    <a:srgbClr val="821C2E"/>
    <a:srgbClr val="44546A"/>
    <a:srgbClr val="EF5750"/>
    <a:srgbClr val="F68764"/>
    <a:srgbClr val="656D78"/>
    <a:srgbClr val="FFFF99"/>
    <a:srgbClr val="FBCB9B"/>
    <a:srgbClr val="C9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4727" autoAdjust="0"/>
  </p:normalViewPr>
  <p:slideViewPr>
    <p:cSldViewPr snapToGrid="0" snapToObjects="1">
      <p:cViewPr>
        <p:scale>
          <a:sx n="80" d="100"/>
          <a:sy n="80" d="100"/>
        </p:scale>
        <p:origin x="-258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Throughput(req/sec)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工作表1!$A$2:$A$5</c:f>
              <c:strCache>
                <c:ptCount val="4"/>
                <c:pt idx="0">
                  <c:v>gRPC-JAVA</c:v>
                </c:pt>
                <c:pt idx="1">
                  <c:v>Restful api</c:v>
                </c:pt>
                <c:pt idx="2">
                  <c:v>Spring Cloud Gateway</c:v>
                </c:pt>
                <c:pt idx="3">
                  <c:v>Zuul 2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45000</c:v>
                </c:pt>
                <c:pt idx="1">
                  <c:v>16000</c:v>
                </c:pt>
                <c:pt idx="2">
                  <c:v>6000</c:v>
                </c:pt>
                <c:pt idx="3">
                  <c:v>6000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846400"/>
        <c:axId val="201032256"/>
      </c:barChart>
      <c:catAx>
        <c:axId val="95846400"/>
        <c:scaling>
          <c:orientation val="minMax"/>
        </c:scaling>
        <c:delete val="0"/>
        <c:axPos val="b"/>
        <c:majorTickMark val="out"/>
        <c:minorTickMark val="none"/>
        <c:tickLblPos val="nextTo"/>
        <c:crossAx val="201032256"/>
        <c:crosses val="autoZero"/>
        <c:auto val="1"/>
        <c:lblAlgn val="ctr"/>
        <c:lblOffset val="100"/>
        <c:noMultiLvlLbl val="0"/>
      </c:catAx>
      <c:valAx>
        <c:axId val="201032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84640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755D-7932-44A5-A2C7-C8A2CBF288E8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FCD98-6B9E-4D19-9C43-11FCDEF19D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32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imdada.cn/2015/12/23/springmvc-restful-optimize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9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加入簡單調用的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38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因為</a:t>
            </a:r>
            <a:r>
              <a:rPr lang="en-US" altLang="zh-CN" dirty="0" err="1" smtClean="0"/>
              <a:t>gGPC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不用</a:t>
            </a:r>
            <a:r>
              <a:rPr lang="en-US" altLang="zh-CN" dirty="0" smtClean="0"/>
              <a:t>postman </a:t>
            </a:r>
            <a:r>
              <a:rPr lang="zh-CN" altLang="en-US" dirty="0" smtClean="0"/>
              <a:t>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壓測時用</a:t>
            </a:r>
            <a:r>
              <a:rPr lang="en-US" altLang="zh-CN" dirty="0" smtClean="0"/>
              <a:t>go </a:t>
            </a:r>
            <a:r>
              <a:rPr lang="zh-CN" altLang="en-US" dirty="0" smtClean="0"/>
              <a:t>實現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53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https://tech.imdada.cn/2015/12/23/springmvc-restful-optimize/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47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缺點</a:t>
            </a:r>
            <a:endParaRPr lang="en-US" altLang="zh-CN" dirty="0" smtClean="0"/>
          </a:p>
          <a:p>
            <a:r>
              <a:rPr lang="en-US" altLang="zh-CN" dirty="0" smtClean="0"/>
              <a:t>Client </a:t>
            </a:r>
            <a:r>
              <a:rPr lang="zh-CN" altLang="en-US" dirty="0" smtClean="0"/>
              <a:t>不能是</a:t>
            </a:r>
            <a:r>
              <a:rPr lang="zh-TW" altLang="en-US" dirty="0" smtClean="0"/>
              <a:t>瀏</a:t>
            </a:r>
            <a:r>
              <a:rPr lang="zh-CN" altLang="en-US" dirty="0" smtClean="0"/>
              <a:t>覽器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51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只能在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互通</a:t>
            </a:r>
            <a:endParaRPr lang="en-US" altLang="zh-CN" dirty="0" smtClean="0"/>
          </a:p>
          <a:p>
            <a:r>
              <a:rPr lang="zh-CN" altLang="en-US" dirty="0" smtClean="0"/>
              <a:t>必須</a:t>
            </a:r>
            <a:r>
              <a:rPr lang="en-US" altLang="zh-CN" dirty="0" err="1" smtClean="0"/>
              <a:t>Fromat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一樣，通用同一個 </a:t>
            </a:r>
            <a:r>
              <a:rPr lang="en-US" altLang="zh-CN" dirty="0" smtClean="0"/>
              <a:t>proto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5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設定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超時時間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metadata</a:t>
            </a:r>
          </a:p>
          <a:p>
            <a:r>
              <a:rPr lang="en-US" altLang="zh-CN" dirty="0" smtClean="0"/>
              <a:t>Retry /</a:t>
            </a:r>
            <a:r>
              <a:rPr lang="zh-CN" altLang="en-US" dirty="0" smtClean="0"/>
              <a:t>結構化錯誤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横向扩展、负载均衡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多語言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还不支持浏览器的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（某种角度上讲，这是最常用的客户端）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也不行 要特別的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從兩個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取資料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81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API = </a:t>
            </a:r>
            <a:r>
              <a:rPr lang="en-US" altLang="zh-TW" b="0" dirty="0" smtClean="0"/>
              <a:t> Application Programming Interface</a:t>
            </a:r>
          </a:p>
          <a:p>
            <a:r>
              <a:rPr lang="en-US" altLang="zh-TW" b="0" dirty="0" smtClean="0"/>
              <a:t>RPC</a:t>
            </a:r>
            <a:r>
              <a:rPr lang="en-US" altLang="zh-TW" b="0" baseline="0" dirty="0" smtClean="0"/>
              <a:t> =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遠端程序呼叫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GraphQL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Graph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查詢語言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0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每次更改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 </a:t>
            </a:r>
            <a:r>
              <a:rPr lang="zh-CN" altLang="en-US" dirty="0" smtClean="0"/>
              <a:t>要從新</a:t>
            </a:r>
            <a:r>
              <a:rPr lang="en-US" altLang="zh-CN" dirty="0" smtClean="0"/>
              <a:t>compiler</a:t>
            </a:r>
          </a:p>
          <a:p>
            <a:r>
              <a:rPr lang="zh-CN" altLang="en-US" dirty="0" smtClean="0"/>
              <a:t>跟</a:t>
            </a:r>
            <a:r>
              <a:rPr lang="en-US" altLang="zh-CN" dirty="0" smtClean="0"/>
              <a:t>spring cloud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 </a:t>
            </a:r>
            <a:r>
              <a:rPr lang="zh-CN" altLang="en-US" dirty="0" smtClean="0"/>
              <a:t>開發接口不一樣，每次都很麻煩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7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Mvn</a:t>
            </a:r>
            <a:r>
              <a:rPr lang="en-US" altLang="zh-CN" dirty="0" smtClean="0"/>
              <a:t> compile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636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打上 完整的 調用 </a:t>
            </a:r>
            <a:r>
              <a:rPr lang="en-US" altLang="zh-CN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11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234 </a:t>
            </a:r>
            <a:r>
              <a:rPr lang="zh-CN" altLang="en-US" dirty="0" smtClean="0"/>
              <a:t>都要進行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oncomPleted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的處理，就是長連接的處理，進行</a:t>
            </a:r>
            <a:r>
              <a:rPr lang="en-US" altLang="zh-CN" baseline="0" dirty="0" err="1" smtClean="0"/>
              <a:t>channel.shutdown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8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還有 一個 </a:t>
            </a:r>
            <a:r>
              <a:rPr lang="en-US" altLang="zh-CN" dirty="0" smtClean="0"/>
              <a:t>health .proto </a:t>
            </a:r>
            <a:r>
              <a:rPr lang="zh-CN" altLang="en-US" dirty="0" smtClean="0"/>
              <a:t>要寫，</a:t>
            </a:r>
            <a:r>
              <a:rPr lang="en-US" altLang="zh-CN" dirty="0" smtClean="0"/>
              <a:t>consul </a:t>
            </a:r>
            <a:r>
              <a:rPr lang="zh-CN" altLang="en-US" dirty="0" smtClean="0"/>
              <a:t>的官網載</a:t>
            </a:r>
            <a:r>
              <a:rPr lang="zh-CN" altLang="en-US" baseline="0" dirty="0" smtClean="0"/>
              <a:t> 文件</a:t>
            </a:r>
            <a:endParaRPr lang="en-US" altLang="zh-CN" baseline="0" dirty="0" smtClean="0"/>
          </a:p>
          <a:p>
            <a:r>
              <a:rPr lang="en-US" altLang="zh-TW" dirty="0" err="1" smtClean="0"/>
              <a:t>HealthGrpc</a:t>
            </a:r>
            <a:r>
              <a:rPr lang="en-US" altLang="zh-TW" dirty="0" smtClean="0"/>
              <a:t> </a:t>
            </a:r>
            <a:r>
              <a:rPr lang="zh-CN" altLang="en-US" dirty="0" smtClean="0"/>
              <a:t>應該不用寫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812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假設所有人都使用</a:t>
            </a:r>
            <a:r>
              <a:rPr lang="en-US" altLang="zh-CN" dirty="0" smtClean="0"/>
              <a:t>net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devg</a:t>
            </a:r>
            <a:r>
              <a:rPr lang="zh-CN" altLang="en-US" baseline="0" dirty="0" smtClean="0"/>
              <a:t>的包的話，那在調用時 使用</a:t>
            </a:r>
            <a:r>
              <a:rPr lang="en-US" altLang="zh-CN" baseline="0" dirty="0" err="1" smtClean="0"/>
              <a:t>getmedata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FCD98-6B9E-4D19-9C43-11FCDEF19DF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93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87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75707" y="2244436"/>
            <a:ext cx="1239981" cy="2351314"/>
          </a:xfrm>
        </p:spPr>
        <p:txBody>
          <a:bodyPr vert="horz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目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731324" y="798698"/>
            <a:ext cx="0" cy="5557652"/>
          </a:xfrm>
          <a:prstGeom prst="line">
            <a:avLst/>
          </a:prstGeom>
          <a:ln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3123210" y="798512"/>
            <a:ext cx="8408390" cy="5557838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項目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" y="570020"/>
            <a:ext cx="4393870" cy="724395"/>
          </a:xfrm>
          <a:solidFill>
            <a:srgbClr val="821C2E"/>
          </a:solidFill>
          <a:ln>
            <a:noFill/>
          </a:ln>
        </p:spPr>
        <p:txBody>
          <a:bodyPr/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直線接點 6"/>
          <p:cNvCxnSpPr/>
          <p:nvPr userDrawn="1"/>
        </p:nvCxnSpPr>
        <p:spPr>
          <a:xfrm flipH="1">
            <a:off x="4390069" y="570020"/>
            <a:ext cx="3802" cy="6287980"/>
          </a:xfrm>
          <a:prstGeom prst="line">
            <a:avLst/>
          </a:prstGeom>
          <a:ln w="25400">
            <a:solidFill>
              <a:srgbClr val="821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邊形 8"/>
          <p:cNvSpPr/>
          <p:nvPr userDrawn="1"/>
        </p:nvSpPr>
        <p:spPr>
          <a:xfrm>
            <a:off x="4038600" y="1496295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4038600" y="2331863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4038600" y="3167431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4038600" y="4002999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六邊形 12"/>
          <p:cNvSpPr/>
          <p:nvPr userDrawn="1"/>
        </p:nvSpPr>
        <p:spPr>
          <a:xfrm>
            <a:off x="4038600" y="4838567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六邊形 13"/>
          <p:cNvSpPr/>
          <p:nvPr userDrawn="1"/>
        </p:nvSpPr>
        <p:spPr>
          <a:xfrm>
            <a:off x="4038600" y="5674134"/>
            <a:ext cx="672619" cy="579844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02427" y="1475416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02427" y="2313027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02427" y="3142530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902427" y="400299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902427" y="481973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902427" y="565529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40787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3531430" y="0"/>
            <a:ext cx="4857010" cy="1947180"/>
          </a:xfrm>
          <a:prstGeom prst="triangle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5158350" y="397743"/>
            <a:ext cx="1603169" cy="84615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六邊形 6"/>
          <p:cNvSpPr/>
          <p:nvPr userDrawn="1"/>
        </p:nvSpPr>
        <p:spPr>
          <a:xfrm>
            <a:off x="1073239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01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六邊形 7"/>
          <p:cNvSpPr/>
          <p:nvPr userDrawn="1"/>
        </p:nvSpPr>
        <p:spPr>
          <a:xfrm>
            <a:off x="286864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02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六邊形 8"/>
          <p:cNvSpPr/>
          <p:nvPr userDrawn="1"/>
        </p:nvSpPr>
        <p:spPr>
          <a:xfrm>
            <a:off x="4664055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03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六邊形 9"/>
          <p:cNvSpPr/>
          <p:nvPr userDrawn="1"/>
        </p:nvSpPr>
        <p:spPr>
          <a:xfrm>
            <a:off x="6459463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04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六邊形 10"/>
          <p:cNvSpPr/>
          <p:nvPr userDrawn="1"/>
        </p:nvSpPr>
        <p:spPr>
          <a:xfrm>
            <a:off x="8254871" y="2952921"/>
            <a:ext cx="1007991" cy="868958"/>
          </a:xfrm>
          <a:prstGeom prst="hexagon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05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六邊形 11"/>
          <p:cNvSpPr/>
          <p:nvPr userDrawn="1"/>
        </p:nvSpPr>
        <p:spPr>
          <a:xfrm>
            <a:off x="10050277" y="2952921"/>
            <a:ext cx="1007991" cy="868958"/>
          </a:xfrm>
          <a:prstGeom prst="hexagon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0" dirty="0">
                <a:latin typeface="Arial" pitchFamily="34" charset="0"/>
                <a:cs typeface="Arial" pitchFamily="34" charset="0"/>
              </a:rPr>
              <a:t>06</a:t>
            </a:r>
            <a:endParaRPr lang="zh-TW" altLang="en-US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7256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638409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24117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29225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024633" y="4118763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820040" y="4128660"/>
            <a:ext cx="1468465" cy="1828799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47665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4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26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文字及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105156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58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7065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81377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6"/>
            <a:ext cx="50800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5108017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823009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8041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="" xmlns:a16="http://schemas.microsoft.com/office/drawing/2014/main" id="{8A770271-AB73-DA4C-9664-09A28120DA97}"/>
              </a:ext>
            </a:extLst>
          </p:cNvPr>
          <p:cNvSpPr/>
          <p:nvPr userDrawn="1"/>
        </p:nvSpPr>
        <p:spPr>
          <a:xfrm>
            <a:off x="0" y="0"/>
            <a:ext cx="12192000" cy="4146997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55A4563-E84E-2143-94D2-868ECA6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5974"/>
            <a:ext cx="9144000" cy="1839778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01C11A57-485A-7843-90B7-CE4D3710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00"/>
            <a:ext cx="9144000" cy="595630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F04DFD-F863-024F-AB15-7DEB6AB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42252C1-473D-124E-AAFE-BBC47310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71B4E1C-D0B1-194C-8D0D-EEB67A6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="" xmlns:a16="http://schemas.microsoft.com/office/drawing/2014/main" id="{541677EC-052B-1741-B92F-902A83DB4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34051" cy="36087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546A"/>
                </a:solidFill>
                <a:latin typeface="Tw Cen MT" pitchFamily="34" charset="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en-US" altLang="zh-TW" dirty="0"/>
              <a:t>By </a:t>
            </a:r>
            <a:r>
              <a:rPr kumimoji="1" lang="zh-TW" altLang="en-US" dirty="0"/>
              <a:t>製作者</a:t>
            </a:r>
          </a:p>
        </p:txBody>
      </p:sp>
    </p:spTree>
    <p:extLst>
      <p:ext uri="{BB962C8B-B14F-4D97-AF65-F5344CB8AC3E}">
        <p14:creationId xmlns:p14="http://schemas.microsoft.com/office/powerpoint/2010/main" val="2850340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457200" indent="-457200">
              <a:buSzPct val="80000"/>
              <a:buFont typeface="Wingdings" pitchFamily="2" charset="2"/>
              <a:buChar char="n"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108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四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68947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BA98535-4AD5-2846-9F28-9D341D2C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EAEED7-0802-7145-8C6C-66F66C8C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D332B7E-1F76-A041-B6C6-AB63508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068946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0900" y="3685148"/>
            <a:ext cx="5080000" cy="2461654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71BB2DE9-F9EC-0747-8110-57B6F42C624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08700" y="3685147"/>
            <a:ext cx="5245100" cy="2461655"/>
          </a:xfrm>
        </p:spPr>
        <p:txBody>
          <a:bodyPr/>
          <a:lstStyle>
            <a:lvl1pPr marL="0" indent="0">
              <a:buSzPct val="80000"/>
              <a:buFont typeface="Wingdings" pitchFamily="2" charset="2"/>
              <a:buNone/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>
                <a:solidFill>
                  <a:srgbClr val="E6393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第二層有顏色副標題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內文層</a:t>
            </a:r>
          </a:p>
        </p:txBody>
      </p:sp>
    </p:spTree>
    <p:extLst>
      <p:ext uri="{BB962C8B-B14F-4D97-AF65-F5344CB8AC3E}">
        <p14:creationId xmlns:p14="http://schemas.microsoft.com/office/powerpoint/2010/main" val="2537848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寬鬆標題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9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寬鬆標題兩欄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DBED84A6-8329-9742-B24D-788F26DE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263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帶副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F7C17A4E-EBA6-E34A-A86C-764167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CA1C1E17-1A60-0144-B993-55C5B1B8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6E191D9A-D235-9D49-814E-DCBBB84D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3" hasCustomPrompt="1"/>
          </p:nvPr>
        </p:nvSpPr>
        <p:spPr>
          <a:xfrm>
            <a:off x="838200" y="1298576"/>
            <a:ext cx="10515600" cy="393700"/>
          </a:xfrm>
        </p:spPr>
        <p:txBody>
          <a:bodyPr/>
          <a:lstStyle>
            <a:lvl1pPr>
              <a:defRPr sz="2000" b="0"/>
            </a:lvl1pPr>
            <a:lvl2pPr>
              <a:defRPr sz="2000"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zh-TW" altLang="en-US" dirty="0"/>
              <a:t>按一下以編輯母片副標題樣式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0399"/>
            <a:ext cx="10515600" cy="4246563"/>
          </a:xfrm>
        </p:spPr>
        <p:txBody>
          <a:bodyPr/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2634" y="802161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72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深色底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743F-B12E-458C-9EA7-7F147439A6EC}" type="datetimeFigureOut">
              <a:rPr lang="zh-TW" altLang="en-US" smtClean="0"/>
              <a:t>2020/2/13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F324-F247-4137-A031-D39507D3D9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39931" y="813213"/>
            <a:ext cx="110805" cy="38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pic>
        <p:nvPicPr>
          <p:cNvPr id="1026" name="Picture 2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551" y="6378006"/>
            <a:ext cx="1796517" cy="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9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 rot="16200000">
            <a:off x="-1828147" y="2494297"/>
            <a:ext cx="5067300" cy="78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CFC0D688-7C0C-F240-82D7-136060E307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72" y="6292494"/>
            <a:ext cx="2766233" cy="39280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2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4" descr="F:\MarsOffice\資料來源\公司相關Logo\網威Logo_白色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571" y="6288631"/>
            <a:ext cx="2766233" cy="3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A1C7254-695B-1F42-AC59-34E8D85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68439"/>
            <a:ext cx="10515600" cy="1909761"/>
          </a:xfrm>
        </p:spPr>
        <p:txBody>
          <a:bodyPr anchor="b"/>
          <a:lstStyle>
            <a:lvl1pPr algn="ctr">
              <a:defRPr sz="48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4600"/>
            <a:ext cx="10515600" cy="1339056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C7211D9-290C-574E-B682-764110BB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D4D4BDD1-0BFA-0645-8197-068191A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592E68C-AEE0-D84B-8844-7CF5E836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600700" y="3538219"/>
            <a:ext cx="990600" cy="6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092530"/>
            <a:ext cx="5003800" cy="5084433"/>
          </a:xfrm>
        </p:spPr>
        <p:txBody>
          <a:bodyPr anchor="ctr"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2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0" y="6747233"/>
            <a:ext cx="12192000" cy="136525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89"/>
          </a:xfrm>
        </p:spPr>
        <p:txBody>
          <a:bodyPr>
            <a:noAutofit/>
          </a:bodyPr>
          <a:lstStyle>
            <a:lvl1pPr>
              <a:defRPr sz="3600" b="1" i="0">
                <a:solidFill>
                  <a:srgbClr val="8C1D3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21960D3-0AC5-EE41-A19C-696161A1572E}"/>
              </a:ext>
            </a:extLst>
          </p:cNvPr>
          <p:cNvSpPr/>
          <p:nvPr userDrawn="1"/>
        </p:nvSpPr>
        <p:spPr>
          <a:xfrm>
            <a:off x="688266" y="451843"/>
            <a:ext cx="110805" cy="388418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8C1D36"/>
              </a:solidFill>
            </a:endParaRPr>
          </a:p>
        </p:txBody>
      </p:sp>
      <p:sp>
        <p:nvSpPr>
          <p:cNvPr id="14" name="圖片版面配置區 10"/>
          <p:cNvSpPr>
            <a:spLocks noGrp="1"/>
          </p:cNvSpPr>
          <p:nvPr>
            <p:ph type="pic" sz="quarter" idx="13"/>
          </p:nvPr>
        </p:nvSpPr>
        <p:spPr>
          <a:xfrm>
            <a:off x="6534150" y="1338737"/>
            <a:ext cx="4152900" cy="435133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9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樣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87A2BAD-7558-A944-B806-7AEF1C4243D0}"/>
              </a:ext>
            </a:extLst>
          </p:cNvPr>
          <p:cNvSpPr/>
          <p:nvPr userDrawn="1"/>
        </p:nvSpPr>
        <p:spPr>
          <a:xfrm>
            <a:off x="-13647" y="0"/>
            <a:ext cx="7342495" cy="6883759"/>
          </a:xfrm>
          <a:custGeom>
            <a:avLst/>
            <a:gdLst>
              <a:gd name="connsiteX0" fmla="*/ 0 w 12192000"/>
              <a:gd name="connsiteY0" fmla="*/ 0 h 6883758"/>
              <a:gd name="connsiteX1" fmla="*/ 12192000 w 12192000"/>
              <a:gd name="connsiteY1" fmla="*/ 0 h 6883758"/>
              <a:gd name="connsiteX2" fmla="*/ 12192000 w 12192000"/>
              <a:gd name="connsiteY2" fmla="*/ 6883758 h 6883758"/>
              <a:gd name="connsiteX3" fmla="*/ 0 w 12192000"/>
              <a:gd name="connsiteY3" fmla="*/ 6883758 h 6883758"/>
              <a:gd name="connsiteX4" fmla="*/ 0 w 12192000"/>
              <a:gd name="connsiteY4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192000"/>
              <a:gd name="connsiteY0" fmla="*/ 0 h 6883758"/>
              <a:gd name="connsiteX1" fmla="*/ 12192000 w 12192000"/>
              <a:gd name="connsiteY1" fmla="*/ 6883758 h 6883758"/>
              <a:gd name="connsiteX2" fmla="*/ 0 w 12192000"/>
              <a:gd name="connsiteY2" fmla="*/ 6883758 h 6883758"/>
              <a:gd name="connsiteX3" fmla="*/ 0 w 12192000"/>
              <a:gd name="connsiteY3" fmla="*/ 0 h 6883758"/>
              <a:gd name="connsiteX0" fmla="*/ 0 w 12205648"/>
              <a:gd name="connsiteY0" fmla="*/ 0 h 5246026"/>
              <a:gd name="connsiteX1" fmla="*/ 12205648 w 12205648"/>
              <a:gd name="connsiteY1" fmla="*/ 5246026 h 5246026"/>
              <a:gd name="connsiteX2" fmla="*/ 13648 w 12205648"/>
              <a:gd name="connsiteY2" fmla="*/ 5246026 h 5246026"/>
              <a:gd name="connsiteX3" fmla="*/ 0 w 12205648"/>
              <a:gd name="connsiteY3" fmla="*/ 0 h 5246026"/>
              <a:gd name="connsiteX0" fmla="*/ 0 w 12205648"/>
              <a:gd name="connsiteY0" fmla="*/ 0 h 5246026"/>
              <a:gd name="connsiteX1" fmla="*/ 853541 w 12205648"/>
              <a:gd name="connsiteY1" fmla="*/ 353627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  <a:gd name="connsiteX0" fmla="*/ 0 w 12205648"/>
              <a:gd name="connsiteY0" fmla="*/ 0 h 5246026"/>
              <a:gd name="connsiteX1" fmla="*/ 2283223 w 12205648"/>
              <a:gd name="connsiteY1" fmla="*/ 0 h 5246026"/>
              <a:gd name="connsiteX2" fmla="*/ 12205648 w 12205648"/>
              <a:gd name="connsiteY2" fmla="*/ 5246026 h 5246026"/>
              <a:gd name="connsiteX3" fmla="*/ 13648 w 12205648"/>
              <a:gd name="connsiteY3" fmla="*/ 5246026 h 5246026"/>
              <a:gd name="connsiteX4" fmla="*/ 0 w 12205648"/>
              <a:gd name="connsiteY4" fmla="*/ 0 h 524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5648" h="5246026">
                <a:moveTo>
                  <a:pt x="0" y="0"/>
                </a:moveTo>
                <a:lnTo>
                  <a:pt x="2283223" y="0"/>
                </a:lnTo>
                <a:lnTo>
                  <a:pt x="12205648" y="5246026"/>
                </a:lnTo>
                <a:lnTo>
                  <a:pt x="13648" y="5246026"/>
                </a:lnTo>
                <a:cubicBezTo>
                  <a:pt x="9099" y="3497351"/>
                  <a:pt x="4549" y="1748675"/>
                  <a:pt x="0" y="0"/>
                </a:cubicBezTo>
                <a:close/>
              </a:path>
            </a:pathLst>
          </a:cu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79C6CD6-89CE-E846-934F-01618F2F1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29425"/>
            <a:ext cx="4061346" cy="852888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目錄樣式二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8624" y="670563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9046B7C-39BE-4A4E-B699-9748D6DA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1AD5E07B-3935-B144-8CAF-5251EF8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9A0C168-E66B-E24E-B30C-62EBA9A4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81400" y="1296539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65496" y="5309609"/>
            <a:ext cx="3200400" cy="49069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800">
                <a:solidFill>
                  <a:schemeClr val="bg1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目錄副標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129584" y="1926612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732360" y="2552588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287370" y="3182661"/>
            <a:ext cx="6197600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890146" y="3808637"/>
            <a:ext cx="5594824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433782" y="4434613"/>
            <a:ext cx="5051188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="" xmlns:a16="http://schemas.microsoft.com/office/drawing/2014/main" id="{DB7FC4C6-C26F-214E-B2D6-C9ED5E2BD195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7036558" y="5060589"/>
            <a:ext cx="4448412" cy="59868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400">
                <a:solidFill>
                  <a:srgbClr val="44546A"/>
                </a:solidFill>
              </a:defRPr>
            </a:lvl1pPr>
            <a:lvl2pPr marL="914400" indent="-457200">
              <a:buFont typeface="+mj-lt"/>
              <a:buAutoNum type="arabicPeriod"/>
              <a:defRPr>
                <a:solidFill>
                  <a:srgbClr val="821C2E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rgbClr val="821C2E"/>
                </a:solidFill>
              </a:defRPr>
            </a:lvl5pPr>
          </a:lstStyle>
          <a:p>
            <a:pPr lvl="0"/>
            <a:r>
              <a:rPr kumimoji="1" lang="zh-TW" altLang="en-US" dirty="0"/>
              <a:t>目錄項目</a:t>
            </a:r>
          </a:p>
        </p:txBody>
      </p:sp>
    </p:spTree>
    <p:extLst>
      <p:ext uri="{BB962C8B-B14F-4D97-AF65-F5344CB8AC3E}">
        <p14:creationId xmlns:p14="http://schemas.microsoft.com/office/powerpoint/2010/main" val="2808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933932" y="665378"/>
            <a:ext cx="5817453" cy="6448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目錄樣式四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5317537" y="1310186"/>
            <a:ext cx="990600" cy="6731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50786" y="1945568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3" name="矩形 22"/>
          <p:cNvSpPr/>
          <p:nvPr userDrawn="1"/>
        </p:nvSpPr>
        <p:spPr>
          <a:xfrm>
            <a:off x="1" y="1945568"/>
            <a:ext cx="4885898" cy="716318"/>
          </a:xfrm>
          <a:prstGeom prst="rect">
            <a:avLst/>
          </a:prstGeom>
          <a:solidFill>
            <a:srgbClr val="F68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1.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" y="2661886"/>
            <a:ext cx="4885898" cy="716318"/>
          </a:xfrm>
          <a:prstGeom prst="rect">
            <a:avLst/>
          </a:prstGeom>
          <a:solidFill>
            <a:srgbClr val="EF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2.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" y="3378204"/>
            <a:ext cx="4885898" cy="716318"/>
          </a:xfrm>
          <a:prstGeom prst="rect">
            <a:avLst/>
          </a:prstGeom>
          <a:solidFill>
            <a:srgbClr val="E6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3.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" y="4094522"/>
            <a:ext cx="4885898" cy="716318"/>
          </a:xfrm>
          <a:prstGeom prst="rect">
            <a:avLst/>
          </a:prstGeom>
          <a:solidFill>
            <a:srgbClr val="A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4.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1" y="4810840"/>
            <a:ext cx="4885898" cy="716318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5.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50786" y="2661886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050786" y="3378204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50786" y="4094522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1D19DA3B-2013-E14B-A941-CC519B76AD6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050786" y="4810840"/>
            <a:ext cx="3887361" cy="716318"/>
          </a:xfrm>
        </p:spPr>
        <p:txBody>
          <a:bodyPr anchor="ctr"/>
          <a:lstStyle>
            <a:lvl1pPr marL="0" indent="0" algn="l">
              <a:buNone/>
              <a:defRPr sz="2800" b="1" i="0">
                <a:solidFill>
                  <a:srgbClr val="44546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項目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="" xmlns:a16="http://schemas.microsoft.com/office/drawing/2014/main" id="{AA60FC08-DB42-1443-B1D9-594B0DFFD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5740" y="0"/>
            <a:ext cx="1199408" cy="2802577"/>
          </a:xfrm>
          <a:solidFill>
            <a:srgbClr val="821C2E"/>
          </a:solidFill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目錄</a:t>
            </a:r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3" hasCustomPrompt="1"/>
          </p:nvPr>
        </p:nvSpPr>
        <p:spPr>
          <a:xfrm>
            <a:off x="5581650" y="1983179"/>
            <a:ext cx="5772150" cy="4179496"/>
          </a:xfrm>
        </p:spPr>
        <p:txBody>
          <a:bodyPr anchor="ctr"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  <a:endParaRPr lang="en-US" altLang="zh-TW" dirty="0"/>
          </a:p>
          <a:p>
            <a:pPr lvl="0"/>
            <a:r>
              <a:rPr lang="zh-TW" altLang="en-US" dirty="0"/>
              <a:t>項目</a:t>
            </a:r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14" hasCustomPrompt="1"/>
          </p:nvPr>
        </p:nvSpPr>
        <p:spPr>
          <a:xfrm>
            <a:off x="1627188" y="2897188"/>
            <a:ext cx="3787775" cy="2292350"/>
          </a:xfrm>
        </p:spPr>
        <p:txBody>
          <a:bodyPr/>
          <a:lstStyle>
            <a:lvl1pPr algn="r">
              <a:defRPr sz="2000" b="0"/>
            </a:lvl1pPr>
          </a:lstStyle>
          <a:p>
            <a:pPr lvl="0"/>
            <a:r>
              <a:rPr lang="zh-TW" altLang="en-US" dirty="0"/>
              <a:t>目錄說明文字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="" xmlns:a16="http://schemas.microsoft.com/office/drawing/2014/main" id="{5E0EAD78-AEC6-AB45-A710-DD47E43CB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552" y="6378005"/>
            <a:ext cx="1801253" cy="2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94C8FF7A-2620-884D-9FB3-5AB36BFB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3B0CFF8-A290-1148-B62C-B24910D4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TW" altLang="en-US" dirty="0"/>
              <a:t>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A059F25-1F05-934B-A3C3-A243C4502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934F-7F83-1046-9341-02CE27D9104D}" type="datetimeFigureOut">
              <a:rPr kumimoji="1" lang="zh-TW" altLang="en-US" smtClean="0"/>
              <a:t>2020/2/13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6F5D358-7817-1940-9383-7E6BF6DB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42AF2059-64BB-A041-B166-4ABAE4368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A118-899F-4444-9ECE-DBC07DE8F5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7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75" r:id="rId3"/>
    <p:sldLayoutId id="2147483673" r:id="rId4"/>
    <p:sldLayoutId id="2147483674" r:id="rId5"/>
    <p:sldLayoutId id="2147483672" r:id="rId6"/>
    <p:sldLayoutId id="2147483676" r:id="rId7"/>
    <p:sldLayoutId id="2147483678" r:id="rId8"/>
    <p:sldLayoutId id="2147483685" r:id="rId9"/>
    <p:sldLayoutId id="2147483686" r:id="rId10"/>
    <p:sldLayoutId id="2147483687" r:id="rId11"/>
    <p:sldLayoutId id="2147483688" r:id="rId12"/>
    <p:sldLayoutId id="2147483650" r:id="rId13"/>
    <p:sldLayoutId id="2147483679" r:id="rId14"/>
    <p:sldLayoutId id="2147483680" r:id="rId15"/>
    <p:sldLayoutId id="2147483667" r:id="rId16"/>
    <p:sldLayoutId id="2147483681" r:id="rId17"/>
    <p:sldLayoutId id="2147483682" r:id="rId18"/>
    <p:sldLayoutId id="2147483668" r:id="rId19"/>
    <p:sldLayoutId id="2147483683" r:id="rId20"/>
    <p:sldLayoutId id="2147483684" r:id="rId21"/>
    <p:sldLayoutId id="2147483670" r:id="rId22"/>
    <p:sldLayoutId id="2147483652" r:id="rId23"/>
    <p:sldLayoutId id="2147483654" r:id="rId24"/>
    <p:sldLayoutId id="214748366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C1D36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4546A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D1F93B-0172-6544-80FA-8E4F07C59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F107643-09F5-CF46-B8BB-0DC1151E4C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z="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="" xmlns:a16="http://schemas.microsoft.com/office/drawing/2014/main" id="{EC4C7251-0CC8-BC4A-A90C-9020762D8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By </a:t>
            </a:r>
            <a:r>
              <a:rPr kumimoji="1" lang="en-US" altLang="zh-TW" dirty="0" smtClean="0"/>
              <a:t>Moon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733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多路複用</a:t>
            </a:r>
            <a:r>
              <a:rPr lang="en-US" altLang="zh-TW" b="0" dirty="0"/>
              <a:t>Multiplexing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HTTP/2</a:t>
            </a:r>
            <a:r>
              <a:rPr lang="zh-CN" altLang="en-US" dirty="0"/>
              <a:t>的多路复用就是为了解决上述的两个性能问题。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在 </a:t>
            </a:r>
            <a:r>
              <a:rPr lang="en-US" altLang="zh-CN" dirty="0"/>
              <a:t>HTTP/2 </a:t>
            </a:r>
            <a:r>
              <a:rPr lang="zh-CN" altLang="en-US" dirty="0"/>
              <a:t>中，有两个非常重要的概念，分别是帧（</a:t>
            </a:r>
            <a:r>
              <a:rPr lang="en-US" altLang="zh-CN" dirty="0"/>
              <a:t>frame</a:t>
            </a:r>
            <a:r>
              <a:rPr lang="zh-CN" altLang="en-US" dirty="0"/>
              <a:t>）和流（</a:t>
            </a:r>
            <a:r>
              <a:rPr lang="en-US" altLang="zh-CN" dirty="0"/>
              <a:t>stream</a:t>
            </a:r>
            <a:r>
              <a:rPr lang="zh-CN" altLang="en-US" dirty="0"/>
              <a:t>）。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帧代表着最小的数据单位，每个帧会标识出该帧属于哪个流，流也就是多个帧组成的数据流。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多路复用，就是在一个 </a:t>
            </a:r>
            <a:r>
              <a:rPr lang="en-US" altLang="zh-CN" dirty="0">
                <a:solidFill>
                  <a:srgbClr val="FF0000"/>
                </a:solidFill>
              </a:rPr>
              <a:t>TCP </a:t>
            </a:r>
            <a:r>
              <a:rPr lang="zh-CN" altLang="en-US" dirty="0">
                <a:solidFill>
                  <a:srgbClr val="FF0000"/>
                </a:solidFill>
              </a:rPr>
              <a:t>连接中可以存在多条流。换句话说，也就是可以发送多个请求，对端可以通过帧中的标识知道属于哪个请求。通过这个技术，可以避免 </a:t>
            </a:r>
            <a:r>
              <a:rPr lang="en-US" altLang="zh-CN" dirty="0">
                <a:solidFill>
                  <a:srgbClr val="FF0000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旧版本中的队头阻塞问题，极大的提高传输性能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5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r>
              <a:rPr lang="zh-CN" altLang="en-US" dirty="0"/>
              <a:t> </a:t>
            </a:r>
            <a:r>
              <a:rPr lang="zh-CN" altLang="en-US" dirty="0" smtClean="0"/>
              <a:t>應用場景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微</a:t>
            </a:r>
            <a:r>
              <a:rPr lang="zh-CN" altLang="en-US" sz="2400" dirty="0"/>
              <a:t>服務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專為低延遲和高吞吐量通訊而設計。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對於效率至關重要的輕量級微服務非常有用。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點對點實時通信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對雙向流具有出色的支持。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服務可以實時推送消息而無需輪詢。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多種語言環境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工具支持所有流行的開發語言</a:t>
            </a:r>
            <a:r>
              <a:rPr lang="en-US" altLang="zh-CN" sz="2400" b="0" dirty="0" smtClean="0"/>
              <a:t>(</a:t>
            </a:r>
            <a:r>
              <a:rPr lang="en-US" altLang="zh-CN" sz="2400" b="0" dirty="0" err="1" smtClean="0"/>
              <a:t>Java,C#,Object</a:t>
            </a:r>
            <a:r>
              <a:rPr lang="en-US" altLang="zh-CN" sz="2400" b="0" dirty="0" smtClean="0"/>
              <a:t> </a:t>
            </a:r>
            <a:r>
              <a:rPr lang="en-US" altLang="zh-CN" sz="2400" b="0" dirty="0" err="1" smtClean="0"/>
              <a:t>C,python,go</a:t>
            </a:r>
            <a:r>
              <a:rPr lang="en-US" altLang="zh-CN" sz="2400" b="0" dirty="0" smtClean="0"/>
              <a:t>),</a:t>
            </a:r>
            <a:r>
              <a:rPr lang="zh-CN" altLang="en-US" sz="2400" b="0" dirty="0" smtClean="0"/>
              <a:t>因此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是多語言環境的理想選擇。</a:t>
            </a:r>
            <a:endParaRPr lang="zh-CN" altLang="en-US" sz="2400" b="0" dirty="0"/>
          </a:p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網絡受限的環境</a:t>
            </a:r>
            <a:r>
              <a:rPr lang="zh-CN" altLang="en-US" sz="2400" b="0" dirty="0"/>
              <a:t> </a:t>
            </a:r>
            <a:r>
              <a:rPr lang="en-US" altLang="zh-CN" sz="2400" b="0" dirty="0"/>
              <a:t>– 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消息使用一種輕量級消息格式</a:t>
            </a:r>
            <a:r>
              <a:rPr lang="en-US" altLang="zh-CN" sz="2400" b="0" dirty="0" err="1" smtClean="0"/>
              <a:t>Protobuf</a:t>
            </a:r>
            <a:r>
              <a:rPr lang="zh-CN" altLang="en-US" sz="2400" b="0" dirty="0" smtClean="0"/>
              <a:t>進行序列化。</a:t>
            </a:r>
            <a:r>
              <a:rPr lang="en-US" altLang="zh-CN" sz="2400" b="0" dirty="0" err="1" smtClean="0"/>
              <a:t>gRPC</a:t>
            </a:r>
            <a:r>
              <a:rPr lang="zh-CN" altLang="en-US" sz="2400" b="0" dirty="0" smtClean="0"/>
              <a:t>消息的大小小於同等級別的</a:t>
            </a:r>
            <a:r>
              <a:rPr lang="en-US" altLang="zh-CN" sz="2400" b="0" dirty="0" smtClean="0"/>
              <a:t>JSON</a:t>
            </a:r>
            <a:r>
              <a:rPr lang="zh-CN" altLang="en-US" sz="2400" b="0" dirty="0" smtClean="0"/>
              <a:t>消息。</a:t>
            </a:r>
            <a:endParaRPr lang="zh-CN" altLang="en-US" sz="2400" b="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17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 （未完成）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0" dirty="0" smtClean="0"/>
              <a:t>原理</a:t>
            </a:r>
            <a:endParaRPr lang="en-US" altLang="zh-CN" b="0" dirty="0" smtClean="0"/>
          </a:p>
          <a:p>
            <a:r>
              <a:rPr lang="en-US" altLang="zh-CN" b="0" dirty="0" smtClean="0"/>
              <a:t>1.</a:t>
            </a:r>
            <a:r>
              <a:rPr lang="zh-TW" altLang="en-US" b="0" dirty="0" smtClean="0"/>
              <a:t>通</a:t>
            </a:r>
            <a:r>
              <a:rPr lang="zh-TW" altLang="en-US" b="0" dirty="0"/>
              <a:t>过 </a:t>
            </a:r>
            <a:r>
              <a:rPr lang="en-US" altLang="zh-TW" b="0" dirty="0"/>
              <a:t>IDL</a:t>
            </a:r>
            <a:r>
              <a:rPr lang="zh-TW" altLang="en-US" b="0" dirty="0"/>
              <a:t>（</a:t>
            </a:r>
            <a:r>
              <a:rPr lang="en-US" altLang="zh-TW" b="0" dirty="0"/>
              <a:t>Interface </a:t>
            </a:r>
            <a:r>
              <a:rPr lang="en-US" altLang="zh-TW" b="0" dirty="0" smtClean="0"/>
              <a:t>Definition</a:t>
            </a:r>
          </a:p>
          <a:p>
            <a:r>
              <a:rPr lang="en-US" altLang="zh-TW" b="0" dirty="0" smtClean="0"/>
              <a:t> </a:t>
            </a:r>
            <a:r>
              <a:rPr lang="en-US" altLang="zh-TW" b="0" dirty="0"/>
              <a:t>Language</a:t>
            </a:r>
            <a:r>
              <a:rPr lang="zh-TW" altLang="en-US" b="0" dirty="0"/>
              <a:t>）文件定义服务接口</a:t>
            </a:r>
            <a:r>
              <a:rPr lang="zh-TW" altLang="en-US" b="0" dirty="0" smtClean="0"/>
              <a:t>的</a:t>
            </a:r>
            <a:endParaRPr lang="en-US" altLang="zh-TW" b="0" dirty="0" smtClean="0"/>
          </a:p>
          <a:p>
            <a:r>
              <a:rPr lang="zh-TW" altLang="en-US" b="0" dirty="0" smtClean="0"/>
              <a:t>参</a:t>
            </a:r>
            <a:r>
              <a:rPr lang="zh-TW" altLang="en-US" b="0" dirty="0"/>
              <a:t>数和返回值类</a:t>
            </a:r>
            <a:r>
              <a:rPr lang="zh-TW" altLang="en-US" b="0" dirty="0" smtClean="0"/>
              <a:t>型</a:t>
            </a:r>
            <a:endParaRPr lang="en-US" altLang="zh-TW" b="0" dirty="0" smtClean="0"/>
          </a:p>
          <a:p>
            <a:r>
              <a:rPr lang="en-US" altLang="zh-CN" b="0" dirty="0" smtClean="0"/>
              <a:t>2.</a:t>
            </a:r>
            <a:r>
              <a:rPr lang="zh-CN" altLang="en-US" b="0" dirty="0" smtClean="0"/>
              <a:t>通過代</a:t>
            </a:r>
            <a:r>
              <a:rPr lang="zh-CN" altLang="en-US" b="0" dirty="0"/>
              <a:t>码生成程序生成服务端</a:t>
            </a:r>
            <a:r>
              <a:rPr lang="zh-CN" altLang="en-US" b="0" dirty="0" smtClean="0"/>
              <a:t>和</a:t>
            </a:r>
            <a:endParaRPr lang="en-US" altLang="zh-CN" b="0" dirty="0" smtClean="0"/>
          </a:p>
          <a:p>
            <a:r>
              <a:rPr lang="zh-CN" altLang="en-US" b="0" dirty="0" smtClean="0"/>
              <a:t>客</a:t>
            </a:r>
            <a:r>
              <a:rPr lang="zh-CN" altLang="en-US" b="0" dirty="0"/>
              <a:t>户端的具体实现代</a:t>
            </a:r>
            <a:r>
              <a:rPr lang="zh-CN" altLang="en-US" b="0" dirty="0" smtClean="0"/>
              <a:t>码</a:t>
            </a:r>
            <a:endParaRPr lang="en-US" altLang="zh-CN" b="0" dirty="0" smtClean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" name="內容版面配置區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54" y="2179112"/>
            <a:ext cx="5977246" cy="33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4</a:t>
            </a:r>
            <a:r>
              <a:rPr lang="zh-CN" altLang="en-US" dirty="0" smtClean="0"/>
              <a:t>種調用 </a:t>
            </a:r>
            <a:r>
              <a:rPr lang="en-US" altLang="zh-CN" dirty="0" smtClean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普通調用：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</a:t>
            </a:r>
            <a:r>
              <a:rPr lang="en-US" altLang="zh-CN" sz="2400" b="0" dirty="0" smtClean="0"/>
              <a:t>call</a:t>
            </a:r>
            <a:r>
              <a:rPr lang="zh-CN" altLang="en-US" sz="2400" b="0" dirty="0" smtClean="0"/>
              <a:t>一次，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端回傳一次</a:t>
            </a:r>
            <a:endParaRPr lang="en-US" altLang="zh-CN" sz="2400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Server-side Streaming</a:t>
            </a:r>
            <a:r>
              <a:rPr lang="en-US" altLang="zh-TW" b="0" dirty="0" smtClean="0"/>
              <a:t>:</a:t>
            </a:r>
            <a:r>
              <a:rPr lang="en-US" altLang="zh-CN" dirty="0"/>
              <a:t>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</a:t>
            </a:r>
            <a:r>
              <a:rPr lang="en-US" altLang="zh-CN" sz="2400" b="0" dirty="0" smtClean="0"/>
              <a:t>call</a:t>
            </a:r>
            <a:r>
              <a:rPr lang="zh-CN" altLang="en-US" sz="2400" b="0" dirty="0" smtClean="0"/>
              <a:t>一次，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端連續回傳。</a:t>
            </a:r>
            <a:endParaRPr lang="en-US" altLang="zh-CN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Client-side Streaming: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連續</a:t>
            </a:r>
            <a:r>
              <a:rPr lang="en-US" altLang="zh-CN" sz="2400" b="0" dirty="0" smtClean="0"/>
              <a:t>call</a:t>
            </a:r>
            <a:r>
              <a:rPr lang="zh-CN" altLang="en-US" sz="2400" b="0" dirty="0"/>
              <a:t> </a:t>
            </a:r>
            <a:r>
              <a:rPr lang="en-US" altLang="zh-CN" sz="2400" b="0" dirty="0" smtClean="0"/>
              <a:t>function</a:t>
            </a:r>
            <a:r>
              <a:rPr lang="zh-CN" altLang="en-US" sz="2400" b="0" dirty="0" smtClean="0"/>
              <a:t>，結束後一次過傳送，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端回傳一次</a:t>
            </a:r>
            <a:endParaRPr lang="en-US" altLang="zh-CN" sz="2400" b="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Bidirectional Streaming: 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與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端互相連續傳值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3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開發步驟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TW" sz="2400" dirty="0" err="1" smtClean="0"/>
              <a:t>protobuf</a:t>
            </a:r>
            <a:r>
              <a:rPr lang="zh-CN" altLang="en-US" sz="2400" dirty="0" smtClean="0"/>
              <a:t>定義接口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即</a:t>
            </a:r>
            <a:r>
              <a:rPr lang="en-US" altLang="zh-TW" sz="2400" b="0" dirty="0" smtClean="0"/>
              <a:t>.proto</a:t>
            </a:r>
            <a:r>
              <a:rPr lang="zh-CN" altLang="en-US" sz="2400" b="0" dirty="0" smtClean="0"/>
              <a:t>文件。</a:t>
            </a:r>
            <a:endParaRPr lang="zh-TW" altLang="en-US" sz="2400" b="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en-US" altLang="zh-TW" sz="2400" dirty="0" smtClean="0"/>
              <a:t>compile</a:t>
            </a:r>
            <a:r>
              <a:rPr lang="zh-CN" altLang="en-US" sz="2400" dirty="0" smtClean="0"/>
              <a:t>工具生成特定語言的執行代碼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比如</a:t>
            </a:r>
            <a:r>
              <a:rPr lang="en-US" altLang="zh-TW" sz="2400" b="0" dirty="0" smtClean="0"/>
              <a:t>JAVA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C/C++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Python</a:t>
            </a:r>
            <a:r>
              <a:rPr lang="zh-TW" altLang="en-US" sz="2400" b="0" dirty="0"/>
              <a:t>等</a:t>
            </a:r>
            <a:r>
              <a:rPr lang="zh-TW" altLang="en-US" sz="2400" b="0" dirty="0" smtClean="0"/>
              <a:t>。解</a:t>
            </a:r>
            <a:r>
              <a:rPr lang="zh-TW" altLang="en-US" sz="2400" b="0" dirty="0"/>
              <a:t>决跨语言问题。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啟動一個</a:t>
            </a:r>
            <a:r>
              <a:rPr lang="en-US" altLang="zh-TW" sz="2400" dirty="0" smtClean="0"/>
              <a:t>Server</a:t>
            </a:r>
            <a:r>
              <a:rPr lang="zh-CN" altLang="en-US" sz="2400" dirty="0" smtClean="0"/>
              <a:t>端</a:t>
            </a:r>
            <a:r>
              <a:rPr lang="zh-CN" altLang="en-US" sz="2400" b="0" dirty="0" smtClean="0"/>
              <a:t> </a:t>
            </a:r>
            <a:r>
              <a:rPr lang="zh-TW" altLang="en-US" sz="2400" b="0" dirty="0" smtClean="0"/>
              <a:t>，</a:t>
            </a:r>
            <a:r>
              <a:rPr lang="en-US" altLang="zh-TW" sz="2400" b="0" dirty="0" smtClean="0"/>
              <a:t>server</a:t>
            </a:r>
            <a:r>
              <a:rPr lang="zh-CN" altLang="en-US" sz="2400" b="0" dirty="0" smtClean="0"/>
              <a:t>端通過監聽指定的</a:t>
            </a:r>
            <a:r>
              <a:rPr lang="en-US" altLang="zh-CN" sz="2400" b="0" dirty="0" smtClean="0"/>
              <a:t>port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來等待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端的鏈接請求</a:t>
            </a:r>
            <a:r>
              <a:rPr lang="zh-TW" altLang="en-US" sz="2400" b="0" dirty="0" smtClean="0"/>
              <a:t>，</a:t>
            </a:r>
            <a:r>
              <a:rPr lang="zh-CN" altLang="en-US" sz="2400" b="0" dirty="0" smtClean="0"/>
              <a:t>通常使用</a:t>
            </a:r>
            <a:r>
              <a:rPr lang="en-US" altLang="zh-CN" sz="2400" b="0" dirty="0" err="1" smtClean="0"/>
              <a:t>Netty</a:t>
            </a:r>
            <a:r>
              <a:rPr lang="zh-CN" altLang="en-US" sz="2400" b="0" dirty="0" smtClean="0"/>
              <a:t>來構建</a:t>
            </a:r>
            <a:r>
              <a:rPr lang="zh-TW" altLang="en-US" sz="2400" b="0" dirty="0" smtClean="0"/>
              <a:t>，</a:t>
            </a:r>
            <a:r>
              <a:rPr lang="en-US" altLang="zh-TW" sz="2400" b="0" dirty="0" smtClean="0"/>
              <a:t>GRPC</a:t>
            </a:r>
            <a:r>
              <a:rPr lang="zh-CN" altLang="en-US" sz="2400" b="0" dirty="0" smtClean="0"/>
              <a:t>內置了</a:t>
            </a:r>
            <a:r>
              <a:rPr lang="en-US" altLang="zh-TW" sz="2400" b="0" dirty="0" err="1" smtClean="0"/>
              <a:t>Netty</a:t>
            </a:r>
            <a:r>
              <a:rPr lang="zh-CN" altLang="en-US" sz="2400" b="0" dirty="0" smtClean="0"/>
              <a:t>的支持</a:t>
            </a:r>
            <a:r>
              <a:rPr lang="zh-TW" altLang="en-US" sz="2400" b="0" dirty="0" smtClean="0"/>
              <a:t>。</a:t>
            </a:r>
            <a:endParaRPr lang="zh-TW" altLang="en-US" sz="2400" b="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啟動一個或者多個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端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也是基於</a:t>
            </a:r>
            <a:r>
              <a:rPr lang="en-US" altLang="zh-CN" sz="2400" b="0" dirty="0" err="1" smtClean="0"/>
              <a:t>Netty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Client</a:t>
            </a:r>
            <a:r>
              <a:rPr lang="zh-CN" altLang="en-US" sz="2400" b="0" dirty="0" smtClean="0"/>
              <a:t>通過與</a:t>
            </a:r>
            <a:r>
              <a:rPr lang="en-US" altLang="zh-CN" sz="2400" b="0" dirty="0" smtClean="0"/>
              <a:t>Server</a:t>
            </a:r>
            <a:r>
              <a:rPr lang="zh-CN" altLang="en-US" sz="2400" b="0" dirty="0" smtClean="0"/>
              <a:t>建立</a:t>
            </a:r>
            <a:r>
              <a:rPr lang="en-US" altLang="zh-CN" sz="2400" b="0" dirty="0" smtClean="0"/>
              <a:t>TCP</a:t>
            </a:r>
            <a:r>
              <a:rPr lang="zh-CN" altLang="en-US" sz="2400" b="0" dirty="0" smtClean="0"/>
              <a:t>長連接，並發送請求。</a:t>
            </a:r>
            <a:r>
              <a:rPr lang="en-US" altLang="zh-TW" sz="2400" b="0" dirty="0" smtClean="0"/>
              <a:t>Request</a:t>
            </a:r>
            <a:r>
              <a:rPr lang="zh-CN" altLang="en-US" sz="2400" b="0" dirty="0"/>
              <a:t>與</a:t>
            </a:r>
            <a:r>
              <a:rPr lang="en-US" altLang="zh-TW" sz="2400" b="0" dirty="0" smtClean="0"/>
              <a:t>Response</a:t>
            </a:r>
            <a:r>
              <a:rPr lang="zh-CN" altLang="en-US" sz="2400" b="0" dirty="0" smtClean="0"/>
              <a:t>均被封裝成</a:t>
            </a:r>
            <a:r>
              <a:rPr lang="en-US" altLang="zh-CN" sz="2400" b="0" dirty="0" smtClean="0"/>
              <a:t>HTTP2</a:t>
            </a:r>
            <a:r>
              <a:rPr lang="zh-CN" altLang="en-US" sz="2400" b="0" dirty="0" smtClean="0"/>
              <a:t>的</a:t>
            </a:r>
            <a:r>
              <a:rPr lang="en-US" altLang="zh-CN" sz="2400" b="0" dirty="0" smtClean="0"/>
              <a:t>stream Frame</a:t>
            </a:r>
            <a:r>
              <a:rPr lang="zh-CN" altLang="en-US" sz="2400" b="0" dirty="0" smtClean="0"/>
              <a:t>，通過</a:t>
            </a:r>
            <a:r>
              <a:rPr lang="en-US" altLang="zh-CN" sz="2400" b="0" dirty="0" err="1" smtClean="0"/>
              <a:t>Netty</a:t>
            </a:r>
            <a:r>
              <a:rPr lang="en-US" altLang="zh-CN" sz="2400" b="0" dirty="0" smtClean="0"/>
              <a:t> Channel</a:t>
            </a:r>
            <a:r>
              <a:rPr lang="zh-CN" altLang="en-US" sz="2400" b="0" dirty="0" smtClean="0"/>
              <a:t>進行交互。</a:t>
            </a:r>
            <a:endParaRPr lang="zh-TW" altLang="en-US" sz="2400" b="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6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Client</a:t>
            </a:r>
            <a:r>
              <a:rPr lang="zh-CN" altLang="en-US" dirty="0" smtClean="0"/>
              <a:t>端 連接 </a:t>
            </a:r>
            <a:r>
              <a:rPr lang="en-US" altLang="zh-CN" dirty="0" smtClean="0"/>
              <a:t>JAVA Server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 smtClean="0"/>
              <a:t>環境說明：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1800" dirty="0" smtClean="0"/>
              <a:t>JAVA 8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Spring boot 2.2.4.RELEASE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Spring Cloud Hoxton.SR1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Consul 1.6.2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container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TW" sz="2400" dirty="0" smtClean="0"/>
              <a:t>dependencies 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io.grpc:grpc-protobuf:1.21.0</a:t>
            </a:r>
            <a:r>
              <a:rPr lang="zh-CN" altLang="en-US" sz="1800" dirty="0" smtClean="0"/>
              <a:t>‘</a:t>
            </a:r>
            <a:endParaRPr lang="en-US" altLang="zh-CN" sz="1800" dirty="0" smtClean="0"/>
          </a:p>
          <a:p>
            <a:r>
              <a:rPr lang="en-US" altLang="zh-TW" sz="1800" dirty="0" smtClean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</a:t>
            </a:r>
            <a:r>
              <a:rPr lang="en-US" altLang="zh-CN" sz="1800" dirty="0" smtClean="0"/>
              <a:t>stub</a:t>
            </a:r>
            <a:r>
              <a:rPr lang="en-US" altLang="zh-TW" sz="1800" dirty="0" smtClean="0"/>
              <a:t>:1.21.0</a:t>
            </a:r>
            <a:r>
              <a:rPr lang="zh-CN" altLang="en-US" sz="1800" dirty="0"/>
              <a:t>‘</a:t>
            </a:r>
            <a:endParaRPr lang="en-US" altLang="zh-CN" sz="1800" dirty="0"/>
          </a:p>
          <a:p>
            <a:r>
              <a:rPr lang="en-US" altLang="zh-TW" sz="1800" dirty="0" smtClean="0"/>
              <a:t>	</a:t>
            </a:r>
            <a:r>
              <a:rPr lang="en-US" altLang="zh-TW" sz="1800" dirty="0"/>
              <a:t>compile ‘</a:t>
            </a:r>
            <a:r>
              <a:rPr lang="en-US" altLang="zh-TW" sz="1800" dirty="0" smtClean="0"/>
              <a:t>io.grpc:grpc-netty-shaded:1.21.0</a:t>
            </a:r>
            <a:r>
              <a:rPr lang="zh-CN" altLang="en-US" sz="1800" dirty="0" smtClean="0"/>
              <a:t>‘</a:t>
            </a:r>
            <a:endParaRPr lang="en-US" altLang="zh-CN" sz="1800" dirty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271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14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TW" dirty="0" err="1"/>
              <a:t>protobuf</a:t>
            </a:r>
            <a:r>
              <a:rPr lang="zh-CN" altLang="en-US" dirty="0"/>
              <a:t>定義接口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2276"/>
            <a:ext cx="6298870" cy="4635345"/>
          </a:xfrm>
        </p:spPr>
      </p:pic>
      <p:sp>
        <p:nvSpPr>
          <p:cNvPr id="4" name="矩形 3"/>
          <p:cNvSpPr/>
          <p:nvPr/>
        </p:nvSpPr>
        <p:spPr>
          <a:xfrm>
            <a:off x="7560623" y="2190354"/>
            <a:ext cx="2937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200" dirty="0"/>
              <a:t>普通調用：</a:t>
            </a:r>
            <a:r>
              <a:rPr lang="en-US" altLang="zh-CN" sz="1200" dirty="0"/>
              <a:t>Client</a:t>
            </a:r>
            <a:r>
              <a:rPr lang="zh-CN" altLang="en-US" sz="1200" dirty="0"/>
              <a:t>端</a:t>
            </a:r>
            <a:r>
              <a:rPr lang="en-US" altLang="zh-CN" sz="1200" dirty="0"/>
              <a:t>call</a:t>
            </a:r>
            <a:r>
              <a:rPr lang="zh-CN" altLang="en-US" sz="1200" dirty="0"/>
              <a:t>一次，</a:t>
            </a:r>
            <a:r>
              <a:rPr lang="en-US" altLang="zh-CN" sz="1200" dirty="0"/>
              <a:t>Server</a:t>
            </a:r>
            <a:r>
              <a:rPr lang="zh-CN" altLang="en-US" sz="1200" dirty="0"/>
              <a:t>端回傳一次</a:t>
            </a:r>
            <a:endParaRPr lang="en-US" altLang="zh-CN" sz="12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/>
              <a:t>Server-side Streaming:</a:t>
            </a:r>
            <a:r>
              <a:rPr lang="en-US" altLang="zh-CN" sz="1200" dirty="0"/>
              <a:t> Client</a:t>
            </a:r>
            <a:r>
              <a:rPr lang="zh-CN" altLang="en-US" sz="1200" dirty="0"/>
              <a:t>端</a:t>
            </a:r>
            <a:r>
              <a:rPr lang="en-US" altLang="zh-CN" sz="1200" dirty="0"/>
              <a:t>call</a:t>
            </a:r>
            <a:r>
              <a:rPr lang="zh-CN" altLang="en-US" sz="1200" dirty="0"/>
              <a:t>一次，</a:t>
            </a:r>
            <a:r>
              <a:rPr lang="en-US" altLang="zh-CN" sz="1200" dirty="0"/>
              <a:t>Server</a:t>
            </a:r>
            <a:r>
              <a:rPr lang="zh-CN" altLang="en-US" sz="1200" dirty="0"/>
              <a:t>端連續回傳。</a:t>
            </a:r>
            <a:endParaRPr lang="en-US" altLang="zh-CN" sz="12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1200" dirty="0"/>
              <a:t>Client-side Streaming: </a:t>
            </a:r>
            <a:r>
              <a:rPr lang="en-US" altLang="zh-CN" sz="1200" dirty="0"/>
              <a:t>Client</a:t>
            </a:r>
            <a:r>
              <a:rPr lang="zh-CN" altLang="en-US" sz="1200" dirty="0"/>
              <a:t>連續</a:t>
            </a:r>
            <a:r>
              <a:rPr lang="en-US" altLang="zh-CN" sz="1200" dirty="0"/>
              <a:t>call</a:t>
            </a:r>
            <a:r>
              <a:rPr lang="zh-CN" altLang="en-US" sz="1200" dirty="0"/>
              <a:t> </a:t>
            </a:r>
            <a:r>
              <a:rPr lang="en-US" altLang="zh-CN" sz="1200" dirty="0"/>
              <a:t>function</a:t>
            </a:r>
            <a:r>
              <a:rPr lang="zh-CN" altLang="en-US" sz="1200" dirty="0"/>
              <a:t>，結束後一次過傳送，</a:t>
            </a:r>
            <a:r>
              <a:rPr lang="en-US" altLang="zh-CN" sz="1200" dirty="0"/>
              <a:t>Server</a:t>
            </a:r>
            <a:r>
              <a:rPr lang="zh-CN" altLang="en-US" sz="1200" dirty="0"/>
              <a:t>端回傳一次</a:t>
            </a:r>
            <a:endParaRPr lang="en-US" altLang="zh-CN" sz="1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1200" dirty="0"/>
              <a:t>Bidirectional Streaming: Client</a:t>
            </a:r>
            <a:r>
              <a:rPr lang="zh-CN" altLang="en-US" sz="1200" dirty="0"/>
              <a:t>與</a:t>
            </a:r>
            <a:r>
              <a:rPr lang="en-US" altLang="zh-CN" sz="1200" dirty="0"/>
              <a:t>Server</a:t>
            </a:r>
            <a:r>
              <a:rPr lang="zh-CN" altLang="en-US" sz="1200" dirty="0"/>
              <a:t>端互相連續傳值。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16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TW" dirty="0"/>
              <a:t>compile</a:t>
            </a:r>
            <a:r>
              <a:rPr lang="zh-CN" altLang="en-US" dirty="0"/>
              <a:t>工具生成特定語言的執行代碼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1" y="2167907"/>
            <a:ext cx="5729916" cy="4470399"/>
          </a:xfrm>
        </p:spPr>
      </p:pic>
      <p:sp>
        <p:nvSpPr>
          <p:cNvPr id="6" name="文字方塊 5"/>
          <p:cNvSpPr txBox="1"/>
          <p:nvPr/>
        </p:nvSpPr>
        <p:spPr>
          <a:xfrm>
            <a:off x="963801" y="1798575"/>
            <a:ext cx="415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Pom.xml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plugin </a:t>
            </a:r>
            <a:r>
              <a:rPr lang="zh-CN" altLang="en-US" dirty="0" smtClean="0"/>
              <a:t>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1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啟動</a:t>
            </a:r>
            <a:r>
              <a:rPr lang="zh-CN" altLang="en-US" dirty="0"/>
              <a:t>一個</a:t>
            </a:r>
            <a:r>
              <a:rPr lang="en-US" altLang="zh-TW" dirty="0"/>
              <a:t>Server</a:t>
            </a:r>
            <a:r>
              <a:rPr lang="zh-CN" altLang="en-US" dirty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2" y="1930400"/>
            <a:ext cx="5380074" cy="4246563"/>
          </a:xfrm>
        </p:spPr>
      </p:pic>
    </p:spTree>
    <p:extLst>
      <p:ext uri="{BB962C8B-B14F-4D97-AF65-F5344CB8AC3E}">
        <p14:creationId xmlns:p14="http://schemas.microsoft.com/office/powerpoint/2010/main" val="19315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510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啟動</a:t>
            </a:r>
            <a:r>
              <a:rPr lang="zh-CN" altLang="en-US" dirty="0"/>
              <a:t>一個或者多個</a:t>
            </a:r>
            <a:r>
              <a:rPr lang="en-US" altLang="zh-CN" dirty="0"/>
              <a:t>Client</a:t>
            </a:r>
            <a:r>
              <a:rPr lang="zh-CN" altLang="en-US" dirty="0"/>
              <a:t>端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1469"/>
            <a:ext cx="7475244" cy="2547430"/>
          </a:xfrm>
        </p:spPr>
      </p:pic>
    </p:spTree>
    <p:extLst>
      <p:ext uri="{BB962C8B-B14F-4D97-AF65-F5344CB8AC3E}">
        <p14:creationId xmlns:p14="http://schemas.microsoft.com/office/powerpoint/2010/main" val="19248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簡單</a:t>
            </a:r>
            <a:r>
              <a:rPr lang="zh-CN" altLang="en-US" dirty="0" smtClean="0"/>
              <a:t>調用測試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5" y="5428050"/>
            <a:ext cx="6201641" cy="352474"/>
          </a:xfrm>
        </p:spPr>
      </p:pic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8926"/>
            <a:ext cx="5894358" cy="961162"/>
          </a:xfrm>
        </p:spPr>
      </p:pic>
      <p:pic>
        <p:nvPicPr>
          <p:cNvPr id="8" name="內容版面配置區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8" y="3811979"/>
            <a:ext cx="7921560" cy="74068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4365" y="1947553"/>
            <a:ext cx="37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端調用代碼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blockingStub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4365" y="3346863"/>
            <a:ext cx="425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端回傳代碼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responseObserver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4365" y="48439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8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Bidirectional Streaming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2618"/>
            <a:ext cx="7325748" cy="4029638"/>
          </a:xfrm>
        </p:spPr>
      </p:pic>
      <p:sp>
        <p:nvSpPr>
          <p:cNvPr id="6" name="文字方塊 5"/>
          <p:cNvSpPr txBox="1"/>
          <p:nvPr/>
        </p:nvSpPr>
        <p:spPr>
          <a:xfrm>
            <a:off x="964538" y="1883286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端代碼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3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Bidirectional </a:t>
            </a:r>
            <a:r>
              <a:rPr lang="en-US" altLang="zh-CN" dirty="0" smtClean="0"/>
              <a:t>Streaming </a:t>
            </a:r>
            <a:r>
              <a:rPr lang="zh-CN" altLang="en-US" dirty="0" smtClean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1608"/>
            <a:ext cx="7049484" cy="3248479"/>
          </a:xfrm>
        </p:spPr>
      </p:pic>
      <p:sp>
        <p:nvSpPr>
          <p:cNvPr id="6" name="文字方塊 5"/>
          <p:cNvSpPr txBox="1"/>
          <p:nvPr/>
        </p:nvSpPr>
        <p:spPr>
          <a:xfrm>
            <a:off x="838200" y="1692276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端代碼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08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82" y="2234152"/>
            <a:ext cx="8992856" cy="3639058"/>
          </a:xfrm>
        </p:spPr>
      </p:pic>
      <p:sp>
        <p:nvSpPr>
          <p:cNvPr id="4" name="文字方塊 3"/>
          <p:cNvSpPr txBox="1"/>
          <p:nvPr/>
        </p:nvSpPr>
        <p:spPr>
          <a:xfrm>
            <a:off x="1065182" y="1852945"/>
            <a:ext cx="10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 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02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 </a:t>
            </a:r>
            <a:r>
              <a:rPr lang="zh-CN" altLang="en-US" dirty="0"/>
              <a:t>調用測試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82" y="2234152"/>
            <a:ext cx="8992856" cy="3639058"/>
          </a:xfrm>
        </p:spPr>
      </p:pic>
      <p:sp>
        <p:nvSpPr>
          <p:cNvPr id="4" name="文字方塊 3"/>
          <p:cNvSpPr txBox="1"/>
          <p:nvPr/>
        </p:nvSpPr>
        <p:spPr>
          <a:xfrm>
            <a:off x="1065182" y="1852945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 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16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Consul </a:t>
            </a:r>
            <a:r>
              <a:rPr lang="zh-CN" altLang="en-US" dirty="0" smtClean="0"/>
              <a:t>試試 加圖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53" y="2601760"/>
            <a:ext cx="10217983" cy="711456"/>
          </a:xfrm>
        </p:spPr>
      </p:pic>
    </p:spTree>
    <p:extLst>
      <p:ext uri="{BB962C8B-B14F-4D97-AF65-F5344CB8AC3E}">
        <p14:creationId xmlns:p14="http://schemas.microsoft.com/office/powerpoint/2010/main" val="15059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註冊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Consul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1"/>
          <a:stretch/>
        </p:blipFill>
        <p:spPr>
          <a:xfrm>
            <a:off x="838200" y="2264233"/>
            <a:ext cx="7611538" cy="4053440"/>
          </a:xfrm>
        </p:spPr>
      </p:pic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3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註冊結果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722"/>
            <a:ext cx="10515600" cy="3150650"/>
          </a:xfrm>
        </p:spPr>
      </p:pic>
    </p:spTree>
    <p:extLst>
      <p:ext uri="{BB962C8B-B14F-4D97-AF65-F5344CB8AC3E}">
        <p14:creationId xmlns:p14="http://schemas.microsoft.com/office/powerpoint/2010/main" val="39977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通過</a:t>
            </a:r>
            <a:r>
              <a:rPr lang="en-US" altLang="zh-CN" dirty="0" err="1" smtClean="0"/>
              <a:t>denpedency</a:t>
            </a:r>
            <a:r>
              <a:rPr lang="zh-CN" altLang="en-US" dirty="0" smtClean="0"/>
              <a:t>快速構建和註冊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64" y="2628125"/>
            <a:ext cx="5735227" cy="2169506"/>
          </a:xfrm>
        </p:spPr>
      </p:pic>
    </p:spTree>
    <p:extLst>
      <p:ext uri="{BB962C8B-B14F-4D97-AF65-F5344CB8AC3E}">
        <p14:creationId xmlns:p14="http://schemas.microsoft.com/office/powerpoint/2010/main" val="615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gRPC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84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會產生的</a:t>
            </a:r>
            <a:r>
              <a:rPr lang="zh-CN" altLang="en-US" dirty="0" smtClean="0"/>
              <a:t>註冊</a:t>
            </a:r>
            <a:r>
              <a:rPr lang="zh-CN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26" y="2176497"/>
            <a:ext cx="8995236" cy="3754368"/>
          </a:xfrm>
        </p:spPr>
      </p:pic>
    </p:spTree>
    <p:extLst>
      <p:ext uri="{BB962C8B-B14F-4D97-AF65-F5344CB8AC3E}">
        <p14:creationId xmlns:p14="http://schemas.microsoft.com/office/powerpoint/2010/main" val="8259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377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Node.js Client</a:t>
            </a:r>
            <a:r>
              <a:rPr lang="zh-CN" altLang="en-US" dirty="0" smtClean="0"/>
              <a:t>端</a:t>
            </a:r>
            <a:r>
              <a:rPr lang="en-US" altLang="zh-CN" dirty="0" smtClean="0"/>
              <a:t> </a:t>
            </a:r>
            <a:r>
              <a:rPr lang="zh-CN" altLang="en-US" dirty="0" smtClean="0"/>
              <a:t>連接 </a:t>
            </a:r>
            <a:r>
              <a:rPr lang="en-US" altLang="zh-CN" dirty="0" smtClean="0"/>
              <a:t>JAVA </a:t>
            </a:r>
            <a:r>
              <a:rPr lang="en-US" altLang="zh-CN" dirty="0"/>
              <a:t>Server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Clinet</a:t>
            </a:r>
            <a:r>
              <a:rPr lang="zh-CN" altLang="en-US" sz="2400" dirty="0" smtClean="0"/>
              <a:t>的實驗環境：</a:t>
            </a:r>
            <a:endParaRPr lang="en-US" altLang="zh-CN" sz="2400" dirty="0" smtClean="0"/>
          </a:p>
          <a:p>
            <a:r>
              <a:rPr lang="en-US" altLang="zh-CN" dirty="0" smtClean="0"/>
              <a:t>	</a:t>
            </a:r>
            <a:r>
              <a:rPr lang="en-US" altLang="zh-CN" sz="1800" dirty="0" smtClean="0"/>
              <a:t>Node v12.15.0</a:t>
            </a:r>
          </a:p>
          <a:p>
            <a:r>
              <a:rPr lang="en-US" altLang="zh-TW" sz="1800" dirty="0" smtClean="0"/>
              <a:t>	</a:t>
            </a:r>
            <a:r>
              <a:rPr lang="en-US" altLang="zh-TW" sz="1800" dirty="0" err="1" smtClean="0"/>
              <a:t>Npm</a:t>
            </a:r>
            <a:r>
              <a:rPr lang="en-US" altLang="zh-TW" sz="1800" dirty="0" smtClean="0"/>
              <a:t> 6.13.4</a:t>
            </a:r>
          </a:p>
          <a:p>
            <a:r>
              <a:rPr lang="en-US" altLang="zh-TW" sz="2400" dirty="0" err="1" smtClean="0"/>
              <a:t>Npm</a:t>
            </a:r>
            <a:r>
              <a:rPr lang="en-US" altLang="zh-TW" sz="2400" dirty="0" smtClean="0"/>
              <a:t> </a:t>
            </a:r>
            <a:r>
              <a:rPr lang="zh-CN" altLang="en-US" sz="2400" dirty="0" smtClean="0"/>
              <a:t>的包：</a:t>
            </a:r>
            <a:endParaRPr lang="en-US" altLang="zh-CN" sz="2400" dirty="0" smtClean="0"/>
          </a:p>
          <a:p>
            <a:r>
              <a:rPr lang="en-US" altLang="zh-TW" dirty="0" smtClean="0"/>
              <a:t>	</a:t>
            </a:r>
            <a:r>
              <a:rPr lang="en-US" altLang="zh-TW" sz="1800" dirty="0" err="1" smtClean="0"/>
              <a:t>async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grpc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err="1" smtClean="0"/>
              <a:t>lodash</a:t>
            </a:r>
            <a:endParaRPr lang="en-US" altLang="zh-TW" sz="1800" dirty="0" smtClean="0"/>
          </a:p>
          <a:p>
            <a:r>
              <a:rPr lang="en-US" altLang="zh-TW" sz="1800" dirty="0"/>
              <a:t>	</a:t>
            </a:r>
            <a:r>
              <a:rPr lang="en-US" altLang="zh-TW" sz="1800" dirty="0" smtClean="0"/>
              <a:t>@</a:t>
            </a:r>
            <a:r>
              <a:rPr lang="en-US" altLang="zh-TW" sz="1800" dirty="0" err="1" smtClean="0"/>
              <a:t>grpc</a:t>
            </a:r>
            <a:r>
              <a:rPr lang="en-US" altLang="zh-TW" sz="1800" dirty="0" smtClean="0"/>
              <a:t>/proto-loader</a:t>
            </a:r>
          </a:p>
        </p:txBody>
      </p:sp>
    </p:spTree>
    <p:extLst>
      <p:ext uri="{BB962C8B-B14F-4D97-AF65-F5344CB8AC3E}">
        <p14:creationId xmlns:p14="http://schemas.microsoft.com/office/powerpoint/2010/main" val="18410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zh-CN" altLang="en-US" dirty="0" smtClean="0"/>
              <a:t>建立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2" y="2286042"/>
            <a:ext cx="6533334" cy="3238095"/>
          </a:xfrm>
        </p:spPr>
      </p:pic>
    </p:spTree>
    <p:extLst>
      <p:ext uri="{BB962C8B-B14F-4D97-AF65-F5344CB8AC3E}">
        <p14:creationId xmlns:p14="http://schemas.microsoft.com/office/powerpoint/2010/main" val="22434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端傳送和接受資料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4785"/>
            <a:ext cx="5472309" cy="4174134"/>
          </a:xfrm>
        </p:spPr>
      </p:pic>
    </p:spTree>
    <p:extLst>
      <p:ext uri="{BB962C8B-B14F-4D97-AF65-F5344CB8AC3E}">
        <p14:creationId xmlns:p14="http://schemas.microsoft.com/office/powerpoint/2010/main" val="38777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性能對比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Localhost </a:t>
            </a:r>
            <a:r>
              <a:rPr lang="zh-CN" altLang="en-US" dirty="0" smtClean="0"/>
              <a:t>網絡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3951"/>
              </p:ext>
            </p:extLst>
          </p:nvPr>
        </p:nvGraphicFramePr>
        <p:xfrm>
          <a:off x="2032000" y="3062448"/>
          <a:ext cx="677333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封包數量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簡單</a:t>
                      </a:r>
                      <a:r>
                        <a:rPr lang="en-US" altLang="zh-CN" dirty="0" err="1" smtClean="0"/>
                        <a:t>gRPC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RESTful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Stream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err="1" smtClean="0"/>
                        <a:t>gRPC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Websocket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1.8</a:t>
                      </a:r>
                      <a:r>
                        <a:rPr lang="en-US" altLang="zh-CN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1.4s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0.8s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9.5s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4.1s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gRPC</a:t>
            </a:r>
            <a:r>
              <a:rPr lang="en-US" altLang="zh-CN" dirty="0"/>
              <a:t> </a:t>
            </a:r>
            <a:r>
              <a:rPr lang="en-US" altLang="zh-CN" dirty="0" smtClean="0"/>
              <a:t>QPS</a:t>
            </a:r>
            <a:r>
              <a:rPr lang="zh-CN" altLang="en-US" dirty="0" smtClean="0"/>
              <a:t>（</a:t>
            </a:r>
            <a:r>
              <a:rPr lang="en-US" altLang="zh-TW" sz="3200" dirty="0"/>
              <a:t>Queries Per Second</a:t>
            </a:r>
            <a:r>
              <a:rPr lang="zh-CN" altLang="en-US" dirty="0" smtClean="0"/>
              <a:t>）測試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50119782"/>
              </p:ext>
            </p:extLst>
          </p:nvPr>
        </p:nvGraphicFramePr>
        <p:xfrm>
          <a:off x="838200" y="1690688"/>
          <a:ext cx="10515600" cy="450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62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</a:t>
            </a:r>
            <a:r>
              <a:rPr lang="en-US" altLang="zh-CN" dirty="0" smtClean="0"/>
              <a:t>QPS</a:t>
            </a:r>
            <a:r>
              <a:rPr lang="zh-CN" altLang="en-US" dirty="0"/>
              <a:t>問題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44007"/>
              </p:ext>
            </p:extLst>
          </p:nvPr>
        </p:nvGraphicFramePr>
        <p:xfrm>
          <a:off x="2032000" y="2575559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RequestMapping</a:t>
                      </a:r>
                      <a:r>
                        <a:rPr lang="zh-CN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QPS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16116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13342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10615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7800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4056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506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RequestMapping</a:t>
            </a:r>
            <a:r>
              <a:rPr lang="en-US" altLang="zh-TW" dirty="0"/>
              <a:t>(path = "/list/</a:t>
            </a:r>
            <a:r>
              <a:rPr lang="en-US" altLang="zh-TW" dirty="0" err="1"/>
              <a:t>cityId</a:t>
            </a:r>
            <a:r>
              <a:rPr lang="en-US" altLang="zh-TW" dirty="0"/>
              <a:t>/{</a:t>
            </a:r>
            <a:r>
              <a:rPr lang="en-US" altLang="zh-TW" dirty="0" err="1"/>
              <a:t>cityId</a:t>
            </a:r>
            <a:r>
              <a:rPr lang="en-US" altLang="zh-TW" dirty="0"/>
              <a:t>}", method = </a:t>
            </a:r>
            <a:r>
              <a:rPr lang="en-US" altLang="zh-TW" dirty="0" err="1"/>
              <a:t>RequestMethod.GET</a:t>
            </a:r>
            <a:r>
              <a:rPr lang="en-US" altLang="zh-TW" dirty="0"/>
              <a:t>) @</a:t>
            </a:r>
            <a:r>
              <a:rPr lang="en-US" altLang="zh-TW" dirty="0" err="1"/>
              <a:t>ResponseBody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public </a:t>
            </a:r>
            <a:r>
              <a:rPr lang="en-US" altLang="zh-TW" dirty="0"/>
              <a:t>String </a:t>
            </a:r>
            <a:r>
              <a:rPr lang="en-US" altLang="zh-TW" dirty="0" err="1"/>
              <a:t>getJsonByCityId</a:t>
            </a:r>
            <a:r>
              <a:rPr lang="en-US" altLang="zh-TW" dirty="0"/>
              <a:t>(@</a:t>
            </a:r>
            <a:r>
              <a:rPr lang="en-US" altLang="zh-TW" dirty="0" err="1"/>
              <a:t>PathVariable</a:t>
            </a:r>
            <a:r>
              <a:rPr lang="en-US" altLang="zh-TW" dirty="0"/>
              <a:t> Integer </a:t>
            </a:r>
            <a:r>
              <a:rPr lang="en-US" altLang="zh-TW" dirty="0" err="1"/>
              <a:t>cityId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5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loadbalaner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defaultLoadBalancingPolicy</a:t>
            </a:r>
            <a:r>
              <a:rPr lang="en-US" altLang="zh-TW" dirty="0"/>
              <a:t>(</a:t>
            </a:r>
            <a:r>
              <a:rPr lang="en-US" altLang="zh-TW" dirty="0"/>
              <a:t>"</a:t>
            </a:r>
            <a:r>
              <a:rPr lang="en-US" altLang="zh-TW" dirty="0" err="1"/>
              <a:t>pick_first</a:t>
            </a:r>
            <a:r>
              <a:rPr lang="en-US" altLang="zh-TW" dirty="0" smtClean="0"/>
              <a:t>")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defaultLoadBalancingPolicy</a:t>
            </a:r>
            <a:r>
              <a:rPr lang="en-US" altLang="zh-TW" dirty="0"/>
              <a:t>(“</a:t>
            </a:r>
            <a:r>
              <a:rPr lang="en-US" altLang="zh-TW" dirty="0" err="1" smtClean="0"/>
              <a:t>round_robin</a:t>
            </a:r>
            <a:r>
              <a:rPr lang="en-US" altLang="zh-TW" dirty="0" smtClean="0"/>
              <a:t>")</a:t>
            </a:r>
          </a:p>
          <a:p>
            <a:endParaRPr lang="en-US" altLang="zh-TW" dirty="0"/>
          </a:p>
          <a:p>
            <a:r>
              <a:rPr lang="en-US" altLang="zh-TW" dirty="0" err="1"/>
              <a:t>nameResolverFactory</a:t>
            </a:r>
            <a:r>
              <a:rPr lang="en-US" altLang="zh-TW" dirty="0"/>
              <a:t>(</a:t>
            </a:r>
            <a:r>
              <a:rPr lang="en-US" altLang="zh-TW" dirty="0"/>
              <a:t>new </a:t>
            </a:r>
            <a:r>
              <a:rPr lang="en-US" altLang="zh-TW" dirty="0" err="1"/>
              <a:t>LocalNameResolverProvider</a:t>
            </a:r>
            <a:r>
              <a:rPr lang="en-US" altLang="zh-TW" dirty="0"/>
              <a:t>(</a:t>
            </a:r>
            <a:r>
              <a:rPr lang="en-US" altLang="zh-TW" dirty="0" err="1"/>
              <a:t>consulHost</a:t>
            </a:r>
            <a:r>
              <a:rPr lang="en-US" altLang="zh-TW" dirty="0" err="1"/>
              <a:t>,</a:t>
            </a:r>
            <a:r>
              <a:rPr lang="en-US" altLang="zh-TW" dirty="0" err="1"/>
              <a:t>listConsulPort</a:t>
            </a:r>
            <a:r>
              <a:rPr lang="en-US" altLang="zh-TW" dirty="0" smtClean="0"/>
              <a:t>))</a:t>
            </a:r>
          </a:p>
          <a:p>
            <a:endParaRPr lang="en-US" altLang="zh-TW" dirty="0"/>
          </a:p>
          <a:p>
            <a:r>
              <a:rPr lang="zh-CN" altLang="en-US" dirty="0" smtClean="0"/>
              <a:t>要自己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LocalNameResolverProvice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852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有限的</a:t>
            </a:r>
            <a:r>
              <a:rPr lang="zh-TW" altLang="en-US" dirty="0"/>
              <a:t>瀏</a:t>
            </a:r>
            <a:r>
              <a:rPr lang="zh-CN" altLang="en-US" dirty="0"/>
              <a:t>覽器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400" b="0" dirty="0" smtClean="0"/>
              <a:t>	</a:t>
            </a:r>
            <a:r>
              <a:rPr lang="en-US" altLang="zh-TW" sz="2400" b="0" dirty="0" err="1" smtClean="0"/>
              <a:t>gRPC</a:t>
            </a:r>
            <a:r>
              <a:rPr lang="zh-TW" altLang="en-US" sz="2400" b="0" dirty="0"/>
              <a:t>已經有了多種編程語言的實現。但是，您仍然無法直接從瀏覽器中調用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服務。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大量使用了</a:t>
            </a:r>
            <a:r>
              <a:rPr lang="en-US" altLang="zh-TW" sz="2400" b="0" dirty="0"/>
              <a:t>HTTP / 2</a:t>
            </a:r>
            <a:r>
              <a:rPr lang="zh-TW" altLang="en-US" sz="2400" b="0" dirty="0"/>
              <a:t>的功能，卻沒有瀏覽器 提供支持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客戶端的</a:t>
            </a:r>
            <a:r>
              <a:rPr lang="en-US" altLang="zh-TW" sz="2400" b="0" dirty="0"/>
              <a:t>Web</a:t>
            </a:r>
            <a:r>
              <a:rPr lang="zh-TW" altLang="en-US" sz="2400" b="0" dirty="0"/>
              <a:t>請求所需的控制級別。例如，瀏覽器調用調用者要求使用</a:t>
            </a:r>
            <a:r>
              <a:rPr lang="en-US" altLang="zh-TW" sz="2400" b="0" dirty="0"/>
              <a:t>HTTP / 2</a:t>
            </a:r>
            <a:r>
              <a:rPr lang="zh-TW" altLang="en-US" sz="2400" b="0" dirty="0"/>
              <a:t>，或提供對</a:t>
            </a:r>
            <a:r>
              <a:rPr lang="en-US" altLang="zh-TW" sz="2400" b="0" dirty="0"/>
              <a:t>HTTP / 2</a:t>
            </a:r>
            <a:r>
              <a:rPr lang="zh-TW" altLang="en-US" sz="2400" b="0" dirty="0"/>
              <a:t>協議之下的幀的訪問。</a:t>
            </a:r>
          </a:p>
          <a:p>
            <a:r>
              <a:rPr lang="en-US" altLang="zh-TW" sz="2400" b="0" dirty="0" smtClean="0"/>
              <a:t>	</a:t>
            </a:r>
            <a:r>
              <a:rPr lang="en-US" altLang="zh-TW" sz="2400" b="0" dirty="0" err="1" smtClean="0"/>
              <a:t>gRPC</a:t>
            </a:r>
            <a:r>
              <a:rPr lang="en-US" altLang="zh-TW" sz="2400" b="0" dirty="0" smtClean="0"/>
              <a:t>-Web</a:t>
            </a:r>
            <a:r>
              <a:rPr lang="zh-TW" altLang="en-US" sz="2400" b="0" dirty="0"/>
              <a:t>是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團隊的另一項技術，可在瀏覽器中提供有限的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支持。</a:t>
            </a:r>
            <a:r>
              <a:rPr lang="en-US" altLang="zh-TW" sz="2400" b="0" dirty="0" err="1"/>
              <a:t>gRPC</a:t>
            </a:r>
            <a:r>
              <a:rPr lang="en-US" altLang="zh-TW" sz="2400" b="0" dirty="0"/>
              <a:t>-Web</a:t>
            </a:r>
            <a:r>
              <a:rPr lang="zh-TW" altLang="en-US" sz="2400" b="0" dirty="0"/>
              <a:t>由兩部分組成：一個支持所有現代瀏覽器的</a:t>
            </a:r>
            <a:r>
              <a:rPr lang="en-US" altLang="zh-TW" sz="2400" b="0" dirty="0"/>
              <a:t>JavaScript</a:t>
            </a:r>
            <a:r>
              <a:rPr lang="zh-TW" altLang="en-US" sz="2400" b="0" dirty="0"/>
              <a:t>客戶端，以及服務器上的一個</a:t>
            </a:r>
            <a:r>
              <a:rPr lang="en-US" altLang="zh-TW" sz="2400" b="0" dirty="0" err="1"/>
              <a:t>gRPC</a:t>
            </a:r>
            <a:r>
              <a:rPr lang="en-US" altLang="zh-TW" sz="2400" b="0" dirty="0"/>
              <a:t>-Web </a:t>
            </a:r>
            <a:r>
              <a:rPr lang="zh-TW" altLang="en-US" sz="2400" b="0" dirty="0"/>
              <a:t>代理。</a:t>
            </a:r>
            <a:r>
              <a:rPr lang="en-US" altLang="zh-TW" sz="2400" b="0" dirty="0" err="1"/>
              <a:t>gRPC</a:t>
            </a:r>
            <a:r>
              <a:rPr lang="en-US" altLang="zh-TW" sz="2400" b="0" dirty="0"/>
              <a:t>-Web</a:t>
            </a:r>
            <a:r>
              <a:rPr lang="zh-TW" altLang="en-US" sz="2400" b="0" dirty="0"/>
              <a:t>客戶端調用代理，代理將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請求轉發到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服務器。</a:t>
            </a:r>
          </a:p>
          <a:p>
            <a:r>
              <a:rPr lang="en-US" altLang="zh-TW" sz="2400" b="0" dirty="0" smtClean="0"/>
              <a:t>	</a:t>
            </a:r>
            <a:r>
              <a:rPr lang="en-US" altLang="zh-TW" sz="2400" b="0" dirty="0" err="1" smtClean="0"/>
              <a:t>gRPC</a:t>
            </a:r>
            <a:r>
              <a:rPr lang="en-US" altLang="zh-TW" sz="2400" b="0" dirty="0" smtClean="0"/>
              <a:t>-Web</a:t>
            </a:r>
            <a:r>
              <a:rPr lang="zh-TW" altLang="en-US" sz="2400" b="0" dirty="0"/>
              <a:t>並非支持所有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的功能。例如，它不支持客戶端和雙向流，並且對服務器流的支持也很有限。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3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HTTP1.1 </a:t>
            </a:r>
            <a:r>
              <a:rPr lang="en-US" altLang="zh-CN" dirty="0"/>
              <a:t>+ JSON (REST API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2161309" y="3372592"/>
            <a:ext cx="1686296" cy="160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94462" y="3503221"/>
            <a:ext cx="558141" cy="1235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23860" y="3372591"/>
            <a:ext cx="1686296" cy="160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966363" y="3467595"/>
            <a:ext cx="558141" cy="1270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52603" y="3745180"/>
            <a:ext cx="421376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705102" y="4583876"/>
            <a:ext cx="426126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509986" y="3330431"/>
            <a:ext cx="237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</a:t>
            </a:r>
            <a:r>
              <a:rPr lang="en-US" altLang="zh-TW" b="1" dirty="0" smtClean="0">
                <a:solidFill>
                  <a:srgbClr val="FF0000"/>
                </a:solidFill>
              </a:rPr>
              <a:t>ttp://moon.xyz/api/1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87148" y="4583876"/>
            <a:ext cx="1558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</a:rPr>
              <a:t>Json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name : moon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}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缺點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傳輸資料的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400" b="0" dirty="0" smtClean="0"/>
              <a:t>	</a:t>
            </a:r>
            <a:r>
              <a:rPr lang="zh-TW" altLang="en-US" sz="2400" b="0" dirty="0" smtClean="0"/>
              <a:t>使用</a:t>
            </a:r>
            <a:r>
              <a:rPr lang="en-US" altLang="zh-TW" sz="2400" b="0" dirty="0"/>
              <a:t>JSON</a:t>
            </a:r>
            <a:r>
              <a:rPr lang="zh-TW" altLang="en-US" sz="2400" b="0" dirty="0"/>
              <a:t>的</a:t>
            </a:r>
            <a:r>
              <a:rPr lang="en-US" altLang="zh-TW" sz="2400" b="0" dirty="0"/>
              <a:t>HTTP API</a:t>
            </a:r>
            <a:r>
              <a:rPr lang="zh-TW" altLang="en-US" sz="2400" b="0" dirty="0"/>
              <a:t>請求以文本形式發送，並適合利於閱讀和創建。</a:t>
            </a:r>
          </a:p>
          <a:p>
            <a:r>
              <a:rPr lang="en-US" altLang="zh-TW" sz="2400" b="0" dirty="0" smtClean="0"/>
              <a:t>	</a:t>
            </a:r>
            <a:r>
              <a:rPr lang="zh-TW" altLang="en-US" sz="2400" b="0" dirty="0" smtClean="0"/>
              <a:t>默認</a:t>
            </a:r>
            <a:r>
              <a:rPr lang="zh-TW" altLang="en-US" sz="2400" b="0" dirty="0"/>
              <a:t>情況下，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消息使用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編碼。甚至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可以高效發送和接收，但其二進制格式不是很容易的。 需要額外的工具來分析網絡上的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有效負載並手動編寫請求。</a:t>
            </a:r>
          </a:p>
          <a:p>
            <a:endParaRPr lang="en-US" altLang="zh-CN" sz="2400" b="0" dirty="0"/>
          </a:p>
          <a:p>
            <a:r>
              <a:rPr lang="zh-CN" altLang="en-US" sz="2400" b="0" dirty="0" smtClean="0"/>
              <a:t>解決方法</a:t>
            </a:r>
            <a:r>
              <a:rPr lang="zh-CN" altLang="en-US" sz="2400" b="0" dirty="0"/>
              <a:t>：</a:t>
            </a:r>
            <a:r>
              <a:rPr lang="zh-TW" altLang="en-US" sz="2400" b="0" dirty="0" smtClean="0"/>
              <a:t>已經</a:t>
            </a:r>
            <a:r>
              <a:rPr lang="zh-TW" altLang="en-US" sz="2400" b="0" dirty="0"/>
              <a:t>有一些服務器反射和</a:t>
            </a:r>
            <a:r>
              <a:rPr lang="en-US" altLang="zh-TW" sz="2400" b="0" dirty="0" err="1"/>
              <a:t>gRPC</a:t>
            </a:r>
            <a:r>
              <a:rPr lang="zh-TW" altLang="en-US" sz="2400" b="0" dirty="0"/>
              <a:t>命令行工具之類的功能來輔助二進制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消息。另外，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消息也支持與</a:t>
            </a:r>
            <a:r>
              <a:rPr lang="en-US" altLang="zh-TW" sz="2400" b="0" dirty="0"/>
              <a:t>JSON</a:t>
            </a:r>
            <a:r>
              <a:rPr lang="zh-TW" altLang="en-US" sz="2400" b="0" dirty="0"/>
              <a:t>之間的轉換。內置的</a:t>
            </a:r>
            <a:r>
              <a:rPr lang="en-US" altLang="zh-TW" sz="2400" b="0" dirty="0"/>
              <a:t>JSON</a:t>
            </a:r>
            <a:r>
              <a:rPr lang="zh-TW" altLang="en-US" sz="2400" b="0" dirty="0"/>
              <a:t>轉換提供了一種在調試時將 </a:t>
            </a:r>
            <a:r>
              <a:rPr lang="en-US" altLang="zh-TW" sz="2400" b="0" dirty="0" err="1"/>
              <a:t>Protobuf</a:t>
            </a:r>
            <a:r>
              <a:rPr lang="zh-TW" altLang="en-US" sz="2400" b="0" dirty="0"/>
              <a:t>消息與擴展的</a:t>
            </a:r>
            <a:r>
              <a:rPr lang="en-US" altLang="zh-TW" sz="2400" b="0" dirty="0"/>
              <a:t>JSON</a:t>
            </a:r>
            <a:r>
              <a:rPr lang="zh-TW" altLang="en-US" sz="2400" b="0" dirty="0"/>
              <a:t>形式之間相互轉換的有效方法。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73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Tomcat </a:t>
            </a:r>
            <a:r>
              <a:rPr lang="zh-CN" altLang="en-US" dirty="0" smtClean="0"/>
              <a:t>端口 和 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端口必須分開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224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>
                <a:latin typeface="Tw Cen MT" pitchFamily="34" charset="0"/>
              </a:rPr>
              <a:t>Thank You</a:t>
            </a:r>
            <a:endParaRPr lang="zh-TW" altLang="en-US" sz="6600" dirty="0">
              <a:latin typeface="Tw Cen MT" pitchFamily="34" charset="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0" dirty="0" smtClean="0">
                <a:latin typeface="Tw Cen MT" pitchFamily="34" charset="0"/>
              </a:rPr>
              <a:t>Q</a:t>
            </a:r>
            <a:r>
              <a:rPr lang="zh-TW" altLang="en-US" sz="2800" b="0" dirty="0" smtClean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&amp;</a:t>
            </a:r>
            <a:r>
              <a:rPr lang="zh-TW" altLang="en-US" sz="2800" b="0" dirty="0">
                <a:latin typeface="Tw Cen MT" pitchFamily="34" charset="0"/>
              </a:rPr>
              <a:t> </a:t>
            </a:r>
            <a:r>
              <a:rPr lang="en-US" altLang="zh-TW" sz="2800" b="0" dirty="0">
                <a:latin typeface="Tw Cen MT" pitchFamily="34" charset="0"/>
              </a:rPr>
              <a:t>A</a:t>
            </a:r>
            <a:endParaRPr lang="zh-TW" altLang="en-US" b="0" dirty="0">
              <a:latin typeface="Tw Cen MT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By </a:t>
            </a:r>
            <a:r>
              <a:rPr lang="en-US" altLang="zh-TW" dirty="0" smtClean="0"/>
              <a:t>Moon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微服務之間該怎麼通訊？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838200" y="1930399"/>
            <a:ext cx="10515600" cy="424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4546A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RPC</a:t>
            </a:r>
            <a:r>
              <a:rPr lang="zh-CN" altLang="en-US" dirty="0" smtClean="0"/>
              <a:t>通訊</a:t>
            </a:r>
            <a:endParaRPr lang="en-US" altLang="zh-CN" dirty="0" smtClean="0"/>
          </a:p>
        </p:txBody>
      </p: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1" y="3091655"/>
            <a:ext cx="7620000" cy="19240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99419" y="3983761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 </a:t>
            </a:r>
            <a:r>
              <a:rPr lang="zh-CN" altLang="en-US" b="1" dirty="0" smtClean="0">
                <a:solidFill>
                  <a:srgbClr val="FF0000"/>
                </a:solidFill>
              </a:rPr>
              <a:t>進制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010100001000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RPC</a:t>
            </a:r>
            <a:r>
              <a:rPr lang="zh-CN" altLang="en-US" dirty="0"/>
              <a:t>（</a:t>
            </a:r>
            <a:r>
              <a:rPr lang="en-US" altLang="zh-TW" b="0" dirty="0"/>
              <a:t> Remote Procedure Call 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遠端調用協議。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協定</a:t>
            </a:r>
            <a:r>
              <a:rPr lang="zh-TW" altLang="en-US" dirty="0" smtClean="0"/>
              <a:t>允許執行於一台電腦的</a:t>
            </a:r>
            <a:r>
              <a:rPr lang="zh-TW" altLang="en-US" dirty="0" smtClean="0">
                <a:solidFill>
                  <a:schemeClr val="accent1"/>
                </a:solidFill>
              </a:rPr>
              <a:t>程式</a:t>
            </a:r>
            <a:r>
              <a:rPr lang="zh-TW" altLang="en-US" dirty="0" smtClean="0"/>
              <a:t>呼叫另一個</a:t>
            </a:r>
            <a:r>
              <a:rPr lang="zh-TW" altLang="en-US" dirty="0" smtClean="0">
                <a:solidFill>
                  <a:schemeClr val="accent1"/>
                </a:solidFill>
              </a:rPr>
              <a:t>位址空間</a:t>
            </a:r>
            <a:r>
              <a:rPr lang="zh-TW" altLang="en-US" dirty="0" smtClean="0"/>
              <a:t>（通常為一個開放網路的一台電腦）的</a:t>
            </a:r>
            <a:r>
              <a:rPr lang="zh-TW" altLang="en-US" dirty="0" smtClean="0">
                <a:solidFill>
                  <a:schemeClr val="accent1"/>
                </a:solidFill>
              </a:rPr>
              <a:t>子程式</a:t>
            </a:r>
            <a:r>
              <a:rPr lang="zh-CN" altLang="en-US" dirty="0">
                <a:solidFill>
                  <a:schemeClr val="accent1"/>
                </a:solidFill>
              </a:rPr>
              <a:t>。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TW" dirty="0" err="1" smtClean="0"/>
              <a:t>Echoecho</a:t>
            </a:r>
            <a:r>
              <a:rPr lang="en-US" altLang="zh-TW" dirty="0"/>
              <a:t>= </a:t>
            </a:r>
            <a:r>
              <a:rPr lang="en-US" altLang="zh-TW" dirty="0" err="1"/>
              <a:t>child.say</a:t>
            </a:r>
            <a:r>
              <a:rPr lang="en-US" altLang="zh-TW" dirty="0"/>
              <a:t>("Hello World</a:t>
            </a:r>
            <a:r>
              <a:rPr lang="en-US" altLang="zh-TW" dirty="0" smtClean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53911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為什麼</a:t>
            </a:r>
            <a:r>
              <a:rPr lang="zh-TW" altLang="en-US" dirty="0" smtClean="0"/>
              <a:t> </a:t>
            </a:r>
            <a:r>
              <a:rPr lang="en-US" altLang="zh-TW" dirty="0"/>
              <a:t>REST API </a:t>
            </a:r>
            <a:r>
              <a:rPr lang="zh-CN" altLang="en-US" dirty="0"/>
              <a:t>不好用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實現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太難了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雙向的流</a:t>
            </a:r>
            <a:r>
              <a:rPr lang="zh-CN" altLang="en-US" dirty="0" smtClean="0"/>
              <a:t>必須藉助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 才能</a:t>
            </a:r>
            <a:r>
              <a:rPr lang="zh-CN" altLang="en-US" dirty="0"/>
              <a:t>實現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很</a:t>
            </a:r>
            <a:r>
              <a:rPr lang="zh-CN" altLang="en-US" dirty="0" smtClean="0"/>
              <a:t>難再一個請求中取得多個資源</a:t>
            </a:r>
            <a:r>
              <a:rPr lang="zh-CN" altLang="en-US" dirty="0" smtClean="0"/>
              <a:t>數據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不用產生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直接打地址就能調用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8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</a:t>
            </a:r>
            <a:r>
              <a:rPr lang="zh-CN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增強開發人員的共同協作能力</a:t>
            </a:r>
            <a:endParaRPr lang="en-US" altLang="zh-CN" dirty="0" smtClean="0"/>
          </a:p>
          <a:p>
            <a:pPr marL="1143000" lvl="1" indent="-457200"/>
            <a:r>
              <a:rPr lang="zh-CN" altLang="en-US" dirty="0" smtClean="0"/>
              <a:t>開發人員能通過統一的</a:t>
            </a:r>
            <a:r>
              <a:rPr lang="en-US" altLang="zh-CN" dirty="0" smtClean="0"/>
              <a:t>proto</a:t>
            </a:r>
            <a:r>
              <a:rPr lang="zh-CN" altLang="en-US" dirty="0" smtClean="0"/>
              <a:t>文檔，來知道</a:t>
            </a:r>
            <a:r>
              <a:rPr lang="zh-CN" altLang="en-US" dirty="0" smtClean="0"/>
              <a:t>各個</a:t>
            </a:r>
            <a:r>
              <a:rPr lang="en-US" altLang="zh-CN" dirty="0" smtClean="0"/>
              <a:t>server</a:t>
            </a:r>
            <a:r>
              <a:rPr lang="zh-CN" altLang="en-US" dirty="0"/>
              <a:t>端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高性能</a:t>
            </a:r>
            <a:endParaRPr lang="zh-TW" altLang="en-US" dirty="0"/>
          </a:p>
          <a:p>
            <a:pPr marL="1143000" lvl="1" indent="-457200"/>
            <a:r>
              <a:rPr lang="zh-CN" altLang="en-US" dirty="0" smtClean="0"/>
              <a:t>基於</a:t>
            </a:r>
            <a:r>
              <a:rPr lang="en-US" altLang="zh-CN" dirty="0" smtClean="0"/>
              <a:t>HTTP2</a:t>
            </a:r>
            <a:r>
              <a:rPr lang="zh-CN" altLang="en-US" dirty="0" smtClean="0"/>
              <a:t>網絡和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進制傳輸，在傳輸時只消耗較少的網絡資源。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實</a:t>
            </a:r>
            <a:r>
              <a:rPr lang="zh-CN" altLang="en-US" dirty="0" smtClean="0"/>
              <a:t>時服務</a:t>
            </a:r>
            <a:endParaRPr lang="zh-TW" altLang="en-US" dirty="0"/>
          </a:p>
          <a:p>
            <a:pPr marL="1143000" lvl="1" indent="-457200"/>
            <a:r>
              <a:rPr lang="zh-CN" altLang="en-US" dirty="0" smtClean="0"/>
              <a:t>長連接，實現即時響應。</a:t>
            </a:r>
            <a:endParaRPr lang="en-US" altLang="zh-CN" dirty="0" smtClean="0"/>
          </a:p>
          <a:p>
            <a:r>
              <a:rPr lang="en-US" altLang="zh-CN" dirty="0" smtClean="0"/>
              <a:t>4.Client</a:t>
            </a:r>
            <a:r>
              <a:rPr lang="zh-CN" altLang="en-US" dirty="0" smtClean="0"/>
              <a:t>端內建</a:t>
            </a:r>
            <a:r>
              <a:rPr lang="zh-CN" altLang="en-US" dirty="0" smtClean="0"/>
              <a:t>超時措施</a:t>
            </a:r>
            <a:r>
              <a:rPr lang="en-US" altLang="zh-CN" dirty="0" smtClean="0"/>
              <a:t>(Time out)</a:t>
            </a:r>
            <a:endParaRPr lang="en-US" altLang="zh-CN" dirty="0"/>
          </a:p>
          <a:p>
            <a:pPr marL="1200150" lvl="1" indent="-514350"/>
            <a:r>
              <a:rPr lang="en-US" altLang="zh-TW" dirty="0" err="1" smtClean="0"/>
              <a:t>blockingStub.withDeadlineAfter</a:t>
            </a:r>
            <a:r>
              <a:rPr lang="en-US" altLang="zh-TW" dirty="0" smtClean="0"/>
              <a:t>(3</a:t>
            </a:r>
            <a:r>
              <a:rPr lang="en-US" altLang="zh-TW" dirty="0"/>
              <a:t>, </a:t>
            </a:r>
            <a:r>
              <a:rPr lang="en-US" altLang="zh-TW" dirty="0" err="1"/>
              <a:t>TimeUnit.SECONDS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sayHello</a:t>
            </a:r>
            <a:r>
              <a:rPr lang="en-US" altLang="zh-TW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4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61" y="1930400"/>
            <a:ext cx="7332678" cy="4246563"/>
          </a:xfrm>
        </p:spPr>
      </p:pic>
    </p:spTree>
    <p:extLst>
      <p:ext uri="{BB962C8B-B14F-4D97-AF65-F5344CB8AC3E}">
        <p14:creationId xmlns:p14="http://schemas.microsoft.com/office/powerpoint/2010/main" val="30757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5001</TotalTime>
  <Words>1044</Words>
  <Application>Microsoft Office PowerPoint</Application>
  <PresentationFormat>自訂</PresentationFormat>
  <Paragraphs>222</Paragraphs>
  <Slides>42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gRPC</vt:lpstr>
      <vt:lpstr>目錄</vt:lpstr>
      <vt:lpstr>gRPC</vt:lpstr>
      <vt:lpstr>微服務之間該怎麼通訊？</vt:lpstr>
      <vt:lpstr>微服務之間該怎麼通訊？</vt:lpstr>
      <vt:lpstr>RPC（ Remote Procedure Call ）</vt:lpstr>
      <vt:lpstr>為什麼 REST API 不好用？</vt:lpstr>
      <vt:lpstr>gRPC 優點</vt:lpstr>
      <vt:lpstr>HTTP 2</vt:lpstr>
      <vt:lpstr>HTTP 2 多路複用Multiplexing</vt:lpstr>
      <vt:lpstr>gRPC 應用場景</vt:lpstr>
      <vt:lpstr>gRPC 原理 （未完成）</vt:lpstr>
      <vt:lpstr>gRPC 4種調用 function</vt:lpstr>
      <vt:lpstr>gRPC 開發步驟</vt:lpstr>
      <vt:lpstr>JAVA Client端 連接 JAVA Server端</vt:lpstr>
      <vt:lpstr>圖</vt:lpstr>
      <vt:lpstr>1. 使用protobuf定義接口</vt:lpstr>
      <vt:lpstr>2. 使用compile工具生成特定語言的執行代碼</vt:lpstr>
      <vt:lpstr>3. 啟動一個Server端</vt:lpstr>
      <vt:lpstr>4. 啟動一個或者多個Client端</vt:lpstr>
      <vt:lpstr>簡單調用測試</vt:lpstr>
      <vt:lpstr>Bidirectional Streaming 調用測試</vt:lpstr>
      <vt:lpstr>Bidirectional Streaming 調用測試</vt:lpstr>
      <vt:lpstr>Stream 調用測試</vt:lpstr>
      <vt:lpstr>Stream 調用測試</vt:lpstr>
      <vt:lpstr>加入Consul 試試 加圖</vt:lpstr>
      <vt:lpstr>gRPC Server註冊到Consul</vt:lpstr>
      <vt:lpstr>註冊結果</vt:lpstr>
      <vt:lpstr>通過denpedency快速構建和註冊gRPC Server</vt:lpstr>
      <vt:lpstr>不同dependency會產生的註冊問題</vt:lpstr>
      <vt:lpstr>加圖</vt:lpstr>
      <vt:lpstr>Node.js Client端 連接 JAVA Server端</vt:lpstr>
      <vt:lpstr>Node.js 建立 Client 端</vt:lpstr>
      <vt:lpstr>Node.js Client 端傳送和接受資料</vt:lpstr>
      <vt:lpstr>Restful 和 gRPC 性能對比</vt:lpstr>
      <vt:lpstr>Restful 和 gRPC QPS（Queries Per Second）測試</vt:lpstr>
      <vt:lpstr>Restful QPS問題</vt:lpstr>
      <vt:lpstr>gRPC loadbalaner</vt:lpstr>
      <vt:lpstr>缺點—有限的瀏覽器支持</vt:lpstr>
      <vt:lpstr>缺點—傳輸資料的Format問題</vt:lpstr>
      <vt:lpstr>Tomcat 端口 和 gRPC端口必須分開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Moon Lim</cp:lastModifiedBy>
  <cp:revision>456</cp:revision>
  <dcterms:created xsi:type="dcterms:W3CDTF">2018-02-05T03:31:46Z</dcterms:created>
  <dcterms:modified xsi:type="dcterms:W3CDTF">2020-02-13T10:25:19Z</dcterms:modified>
</cp:coreProperties>
</file>