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96" r:id="rId3"/>
    <p:sldId id="291" r:id="rId4"/>
    <p:sldId id="354" r:id="rId5"/>
    <p:sldId id="398" r:id="rId6"/>
    <p:sldId id="387" r:id="rId7"/>
    <p:sldId id="383" r:id="rId8"/>
    <p:sldId id="397" r:id="rId9"/>
    <p:sldId id="406" r:id="rId10"/>
    <p:sldId id="422" r:id="rId11"/>
    <p:sldId id="445" r:id="rId12"/>
    <p:sldId id="392" r:id="rId13"/>
    <p:sldId id="421" r:id="rId14"/>
    <p:sldId id="393" r:id="rId15"/>
    <p:sldId id="435" r:id="rId16"/>
    <p:sldId id="385" r:id="rId17"/>
    <p:sldId id="426" r:id="rId18"/>
    <p:sldId id="403" r:id="rId19"/>
    <p:sldId id="402" r:id="rId20"/>
    <p:sldId id="408" r:id="rId21"/>
    <p:sldId id="404" r:id="rId22"/>
    <p:sldId id="432" r:id="rId23"/>
    <p:sldId id="409" r:id="rId24"/>
    <p:sldId id="439" r:id="rId25"/>
    <p:sldId id="433" r:id="rId26"/>
    <p:sldId id="417" r:id="rId27"/>
    <p:sldId id="446" r:id="rId28"/>
    <p:sldId id="425" r:id="rId29"/>
    <p:sldId id="420" r:id="rId30"/>
    <p:sldId id="418" r:id="rId31"/>
    <p:sldId id="414" r:id="rId32"/>
    <p:sldId id="440" r:id="rId33"/>
    <p:sldId id="415" r:id="rId34"/>
    <p:sldId id="419" r:id="rId35"/>
    <p:sldId id="410" r:id="rId36"/>
    <p:sldId id="436" r:id="rId37"/>
    <p:sldId id="391" r:id="rId38"/>
    <p:sldId id="434" r:id="rId39"/>
    <p:sldId id="399" r:id="rId40"/>
    <p:sldId id="447" r:id="rId41"/>
    <p:sldId id="400" r:id="rId42"/>
    <p:sldId id="437" r:id="rId43"/>
    <p:sldId id="411" r:id="rId44"/>
    <p:sldId id="412" r:id="rId45"/>
    <p:sldId id="429" r:id="rId46"/>
    <p:sldId id="413" r:id="rId47"/>
    <p:sldId id="441" r:id="rId48"/>
    <p:sldId id="424" r:id="rId49"/>
    <p:sldId id="443" r:id="rId50"/>
    <p:sldId id="444" r:id="rId51"/>
    <p:sldId id="438" r:id="rId52"/>
    <p:sldId id="395" r:id="rId53"/>
    <p:sldId id="396" r:id="rId54"/>
    <p:sldId id="423" r:id="rId55"/>
    <p:sldId id="428" r:id="rId56"/>
    <p:sldId id="430" r:id="rId57"/>
    <p:sldId id="286" r:id="rId5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84033A5-30FB-E84D-8295-DB0620D41A86}">
          <p14:sldIdLst>
            <p14:sldId id="256"/>
            <p14:sldId id="296"/>
            <p14:sldId id="291"/>
            <p14:sldId id="354"/>
            <p14:sldId id="398"/>
            <p14:sldId id="387"/>
            <p14:sldId id="383"/>
            <p14:sldId id="397"/>
            <p14:sldId id="406"/>
            <p14:sldId id="422"/>
            <p14:sldId id="445"/>
            <p14:sldId id="392"/>
            <p14:sldId id="421"/>
            <p14:sldId id="393"/>
            <p14:sldId id="435"/>
            <p14:sldId id="385"/>
            <p14:sldId id="426"/>
            <p14:sldId id="403"/>
            <p14:sldId id="402"/>
            <p14:sldId id="408"/>
            <p14:sldId id="404"/>
            <p14:sldId id="432"/>
            <p14:sldId id="409"/>
            <p14:sldId id="439"/>
            <p14:sldId id="433"/>
            <p14:sldId id="417"/>
            <p14:sldId id="446"/>
            <p14:sldId id="425"/>
            <p14:sldId id="420"/>
            <p14:sldId id="418"/>
            <p14:sldId id="414"/>
            <p14:sldId id="440"/>
            <p14:sldId id="415"/>
            <p14:sldId id="419"/>
            <p14:sldId id="410"/>
            <p14:sldId id="436"/>
            <p14:sldId id="391"/>
            <p14:sldId id="434"/>
            <p14:sldId id="399"/>
            <p14:sldId id="447"/>
            <p14:sldId id="400"/>
            <p14:sldId id="437"/>
            <p14:sldId id="411"/>
            <p14:sldId id="412"/>
            <p14:sldId id="429"/>
            <p14:sldId id="413"/>
            <p14:sldId id="441"/>
            <p14:sldId id="424"/>
            <p14:sldId id="443"/>
            <p14:sldId id="444"/>
            <p14:sldId id="438"/>
            <p14:sldId id="395"/>
            <p14:sldId id="396"/>
            <p14:sldId id="423"/>
            <p14:sldId id="428"/>
            <p14:sldId id="430"/>
            <p14:sldId id="28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935"/>
    <a:srgbClr val="AE1E1E"/>
    <a:srgbClr val="821C2E"/>
    <a:srgbClr val="44546A"/>
    <a:srgbClr val="EF5750"/>
    <a:srgbClr val="F68764"/>
    <a:srgbClr val="656D78"/>
    <a:srgbClr val="FFFF99"/>
    <a:srgbClr val="FBCB9B"/>
    <a:srgbClr val="C9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4" autoAdjust="0"/>
    <p:restoredTop sz="94727" autoAdjust="0"/>
  </p:normalViewPr>
  <p:slideViewPr>
    <p:cSldViewPr snapToGrid="0" snapToObjects="1">
      <p:cViewPr>
        <p:scale>
          <a:sx n="80" d="100"/>
          <a:sy n="80" d="100"/>
        </p:scale>
        <p:origin x="-486" y="-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7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Throughput(req/sec)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工作表1!$A$2:$A$5</c:f>
              <c:strCache>
                <c:ptCount val="4"/>
                <c:pt idx="0">
                  <c:v>gRPC-JAVA</c:v>
                </c:pt>
                <c:pt idx="1">
                  <c:v>Restful api</c:v>
                </c:pt>
                <c:pt idx="2">
                  <c:v>Spring Cloud Gateway</c:v>
                </c:pt>
                <c:pt idx="3">
                  <c:v>Zuul 2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45000</c:v>
                </c:pt>
                <c:pt idx="1">
                  <c:v>16000</c:v>
                </c:pt>
                <c:pt idx="2">
                  <c:v>6000</c:v>
                </c:pt>
                <c:pt idx="3">
                  <c:v>6000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5518464"/>
        <c:axId val="82628544"/>
      </c:barChart>
      <c:catAx>
        <c:axId val="115518464"/>
        <c:scaling>
          <c:orientation val="minMax"/>
        </c:scaling>
        <c:delete val="0"/>
        <c:axPos val="b"/>
        <c:majorTickMark val="out"/>
        <c:minorTickMark val="none"/>
        <c:tickLblPos val="nextTo"/>
        <c:crossAx val="82628544"/>
        <c:crosses val="autoZero"/>
        <c:auto val="1"/>
        <c:lblAlgn val="ctr"/>
        <c:lblOffset val="100"/>
        <c:noMultiLvlLbl val="0"/>
      </c:catAx>
      <c:valAx>
        <c:axId val="82628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5518464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5755D-7932-44A5-A2C7-C8A2CBF288E8}" type="datetimeFigureOut">
              <a:rPr lang="zh-TW" altLang="en-US" smtClean="0"/>
              <a:t>2020/2/17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FCD98-6B9E-4D19-9C43-11FCDEF19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32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.imdada.cn/2015/12/23/springmvc-restful-optimize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cn/article-10033-1.html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voyproxy.io/docs/envoy/latest/api-v2/api/v2/core/grpc_service.proto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improbable-eng/grpc-web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599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Server </a:t>
            </a:r>
            <a:r>
              <a:rPr lang="zh-CN" altLang="en-US" dirty="0" smtClean="0"/>
              <a:t>要是實做 你定義的接口</a:t>
            </a:r>
            <a:endParaRPr lang="en-US" altLang="zh-CN" dirty="0" smtClean="0"/>
          </a:p>
          <a:p>
            <a:r>
              <a:rPr lang="zh-CN" altLang="en-US" dirty="0" smtClean="0"/>
              <a:t>第二步驟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compile </a:t>
            </a:r>
            <a:r>
              <a:rPr lang="zh-CN" altLang="en-US" baseline="0" dirty="0" smtClean="0"/>
              <a:t>產生的 </a:t>
            </a:r>
            <a:r>
              <a:rPr lang="en-US" altLang="zh-CN" baseline="0" dirty="0" err="1" smtClean="0"/>
              <a:t>implBase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class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391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234 </a:t>
            </a:r>
            <a:r>
              <a:rPr lang="zh-CN" altLang="en-US" dirty="0" smtClean="0"/>
              <a:t>都要進行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oncomPleted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的處理，就是長連接的處理，進行</a:t>
            </a:r>
            <a:r>
              <a:rPr lang="en-US" altLang="zh-CN" baseline="0" dirty="0" err="1" smtClean="0"/>
              <a:t>channel.shutdown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380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指向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localhost</a:t>
            </a:r>
          </a:p>
          <a:p>
            <a:r>
              <a:rPr lang="zh-CN" altLang="en-US" dirty="0" smtClean="0"/>
              <a:t>還有 一個 </a:t>
            </a:r>
            <a:r>
              <a:rPr lang="en-US" altLang="zh-CN" dirty="0" smtClean="0"/>
              <a:t>health .proto </a:t>
            </a:r>
            <a:r>
              <a:rPr lang="zh-CN" altLang="en-US" dirty="0" smtClean="0"/>
              <a:t>要寫，</a:t>
            </a:r>
            <a:r>
              <a:rPr lang="en-US" altLang="zh-CN" dirty="0" smtClean="0"/>
              <a:t>consul </a:t>
            </a:r>
            <a:r>
              <a:rPr lang="zh-CN" altLang="en-US" dirty="0" smtClean="0"/>
              <a:t>的官網載</a:t>
            </a:r>
            <a:r>
              <a:rPr lang="zh-CN" altLang="en-US" baseline="0" dirty="0" smtClean="0"/>
              <a:t> 文件</a:t>
            </a:r>
            <a:endParaRPr lang="en-US" altLang="zh-CN" baseline="0" dirty="0" smtClean="0"/>
          </a:p>
          <a:p>
            <a:r>
              <a:rPr lang="en-US" altLang="zh-TW" dirty="0" err="1" smtClean="0"/>
              <a:t>HealthGrpc</a:t>
            </a:r>
            <a:r>
              <a:rPr lang="en-US" altLang="zh-TW" dirty="0" smtClean="0"/>
              <a:t> </a:t>
            </a:r>
            <a:r>
              <a:rPr lang="zh-CN" altLang="en-US" dirty="0" smtClean="0"/>
              <a:t>應該不用寫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812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假設所有人都使用</a:t>
            </a:r>
            <a:r>
              <a:rPr lang="en-US" altLang="zh-CN" dirty="0" smtClean="0"/>
              <a:t>net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devg</a:t>
            </a:r>
            <a:r>
              <a:rPr lang="zh-CN" altLang="en-US" baseline="0" dirty="0" smtClean="0"/>
              <a:t>的包的話，那在調用時 使用</a:t>
            </a:r>
            <a:r>
              <a:rPr lang="en-US" altLang="zh-CN" baseline="0" dirty="0" err="1" smtClean="0"/>
              <a:t>getmedata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933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加入簡單調用的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框框</a:t>
            </a:r>
            <a:r>
              <a:rPr lang="zh-CN" altLang="en-US" baseline="0" dirty="0" smtClean="0"/>
              <a:t> 那個接口名字</a:t>
            </a:r>
            <a:endParaRPr lang="en-US" altLang="zh-CN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387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因為</a:t>
            </a:r>
            <a:r>
              <a:rPr lang="en-US" altLang="zh-CN" dirty="0" err="1" smtClean="0"/>
              <a:t>gGPC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不用</a:t>
            </a:r>
            <a:r>
              <a:rPr lang="en-US" altLang="zh-CN" dirty="0" smtClean="0"/>
              <a:t>postman </a:t>
            </a:r>
            <a:r>
              <a:rPr lang="zh-CN" altLang="en-US" dirty="0" smtClean="0"/>
              <a:t>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壓測時用</a:t>
            </a:r>
            <a:r>
              <a:rPr lang="en-US" altLang="zh-CN" dirty="0" smtClean="0"/>
              <a:t>go </a:t>
            </a:r>
            <a:r>
              <a:rPr lang="zh-CN" altLang="en-US" dirty="0" smtClean="0"/>
              <a:t>實現</a:t>
            </a:r>
            <a:endParaRPr lang="en-US" altLang="zh-CN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453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r>
              <a:rPr lang="en-US" altLang="zh-CN" dirty="0" smtClean="0"/>
              <a:t> Thread Pool</a:t>
            </a:r>
            <a:r>
              <a:rPr lang="zh-CN" altLang="en-US" dirty="0" smtClean="0"/>
              <a:t>的問題</a:t>
            </a:r>
            <a:endParaRPr lang="en-US" altLang="zh-CN" dirty="0" smtClean="0"/>
          </a:p>
          <a:p>
            <a:r>
              <a:rPr lang="zh-CN" altLang="en-US" dirty="0" smtClean="0"/>
              <a:t>貼圖片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425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https://tech.imdada.cn/2015/12/23/springmvc-restful-optimize/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PathVa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474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https://linux.cn/article-10033-1.html</a:t>
            </a:r>
            <a:endParaRPr lang="en-US" altLang="zh-TW" dirty="0" smtClean="0"/>
          </a:p>
          <a:p>
            <a:r>
              <a:rPr lang="en-US" altLang="zh-TW" dirty="0" smtClean="0"/>
              <a:t>Thread</a:t>
            </a:r>
            <a:r>
              <a:rPr lang="en-US" altLang="zh-TW" baseline="0" dirty="0" smtClean="0"/>
              <a:t> pool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040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缺點</a:t>
            </a:r>
            <a:endParaRPr lang="en-US" altLang="zh-CN" dirty="0" smtClean="0"/>
          </a:p>
          <a:p>
            <a:r>
              <a:rPr lang="en-US" altLang="zh-CN" dirty="0" smtClean="0"/>
              <a:t>Client </a:t>
            </a:r>
            <a:r>
              <a:rPr lang="zh-CN" altLang="en-US" dirty="0" smtClean="0"/>
              <a:t>不能是</a:t>
            </a:r>
            <a:r>
              <a:rPr lang="zh-TW" altLang="en-US" dirty="0" smtClean="0"/>
              <a:t>瀏</a:t>
            </a:r>
            <a:r>
              <a:rPr lang="zh-CN" altLang="en-US" dirty="0" smtClean="0"/>
              <a:t>覽器</a:t>
            </a:r>
            <a:endParaRPr lang="en-US" altLang="zh-CN" dirty="0" smtClean="0"/>
          </a:p>
          <a:p>
            <a:r>
              <a:rPr lang="en-US" altLang="zh-TW" dirty="0" smtClean="0">
                <a:hlinkClick r:id="rId3"/>
              </a:rPr>
              <a:t>https://www.envoyproxy.io/docs/envoy/latest/api-v2/api/v2/core/grpc_service.proto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https://github.com/improbable-eng/grpc-web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05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048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只能在</a:t>
            </a:r>
            <a:r>
              <a:rPr lang="en-US" altLang="zh-CN" dirty="0" err="1" smtClean="0"/>
              <a:t>gRPC</a:t>
            </a:r>
            <a:r>
              <a:rPr lang="zh-CN" altLang="en-US" dirty="0" smtClean="0"/>
              <a:t>互通</a:t>
            </a:r>
            <a:endParaRPr lang="en-US" altLang="zh-CN" dirty="0" smtClean="0"/>
          </a:p>
          <a:p>
            <a:r>
              <a:rPr lang="zh-CN" altLang="en-US" dirty="0" smtClean="0"/>
              <a:t>必須</a:t>
            </a:r>
            <a:r>
              <a:rPr lang="en-US" altLang="zh-CN" dirty="0" err="1" smtClean="0"/>
              <a:t>Fromat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一樣，通用同一個 </a:t>
            </a:r>
            <a:r>
              <a:rPr lang="en-US" altLang="zh-CN" dirty="0" smtClean="0"/>
              <a:t>proto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454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設定 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超時時間</a:t>
            </a:r>
            <a:endParaRPr lang="en-US" altLang="zh-CN" dirty="0" smtClean="0"/>
          </a:p>
          <a:p>
            <a:r>
              <a:rPr lang="zh-CN" altLang="en-US" dirty="0" smtClean="0"/>
              <a:t>插入</a:t>
            </a:r>
            <a:r>
              <a:rPr lang="en-US" altLang="zh-CN" dirty="0" smtClean="0"/>
              <a:t>metadata</a:t>
            </a:r>
          </a:p>
          <a:p>
            <a:r>
              <a:rPr lang="en-US" altLang="zh-CN" dirty="0" smtClean="0"/>
              <a:t>Retry /</a:t>
            </a:r>
            <a:r>
              <a:rPr lang="zh-CN" altLang="en-US" dirty="0" smtClean="0"/>
              <a:t>結構化錯誤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優點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横向扩展、负载均衡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多語言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还不支持浏览器的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（某种角度上讲，这是最常用的客户端）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Postman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也不行 要特別的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從兩個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取資料</a:t>
            </a: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810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還有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789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API = </a:t>
            </a:r>
            <a:r>
              <a:rPr lang="en-US" altLang="zh-TW" b="0" dirty="0" smtClean="0"/>
              <a:t> Application Programming Interface</a:t>
            </a:r>
          </a:p>
          <a:p>
            <a:r>
              <a:rPr lang="en-US" altLang="zh-TW" b="0" dirty="0" smtClean="0"/>
              <a:t>RPC</a:t>
            </a:r>
            <a:r>
              <a:rPr lang="en-US" altLang="zh-TW" b="0" baseline="0" dirty="0" smtClean="0"/>
              <a:t> =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遠端程序呼叫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Graph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查詢語言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004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 1.1 </a:t>
            </a:r>
            <a:r>
              <a:rPr lang="zh-TW" altLang="en-US" baseline="0" dirty="0" smtClean="0"/>
              <a:t> </a:t>
            </a:r>
            <a:r>
              <a:rPr lang="zh-CN" altLang="en-US" baseline="0" dirty="0" smtClean="0"/>
              <a:t>一次連接中 傳檔案，是整包一起傳。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009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 smtClean="0"/>
              <a:t>1.</a:t>
            </a:r>
            <a:r>
              <a:rPr lang="zh-CN" altLang="en-US" b="0" dirty="0" smtClean="0"/>
              <a:t>發送請求</a:t>
            </a:r>
            <a:endParaRPr lang="en-US" altLang="zh-CN" b="0" dirty="0" smtClean="0"/>
          </a:p>
          <a:p>
            <a:pPr marL="457200" indent="-457200"/>
            <a:r>
              <a:rPr lang="en-US" altLang="zh-CN" sz="1200" dirty="0" err="1" smtClean="0"/>
              <a:t>Client:Function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call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protoclass</a:t>
            </a:r>
            <a:r>
              <a:rPr lang="zh-CN" altLang="en-US" sz="1200" dirty="0" smtClean="0"/>
              <a:t>（</a:t>
            </a:r>
            <a:r>
              <a:rPr lang="en-US" altLang="zh-TW" sz="1200" dirty="0" smtClean="0"/>
              <a:t>binary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Netty</a:t>
            </a:r>
            <a:r>
              <a:rPr lang="en-US" altLang="zh-CN" sz="1200" dirty="0" smtClean="0"/>
              <a:t>(HTTP2</a:t>
            </a:r>
            <a:r>
              <a:rPr lang="zh-CN" altLang="en-US" sz="1200" dirty="0" smtClean="0"/>
              <a:t>請求</a:t>
            </a:r>
            <a:r>
              <a:rPr lang="en-US" altLang="zh-CN" sz="1200" dirty="0" smtClean="0"/>
              <a:t>)-</a:t>
            </a:r>
          </a:p>
          <a:p>
            <a:pPr marL="457200" indent="-457200"/>
            <a:r>
              <a:rPr lang="en-US" altLang="zh-CN" sz="1200" dirty="0" err="1" smtClean="0"/>
              <a:t>Server:Netty</a:t>
            </a:r>
            <a:r>
              <a:rPr lang="zh-CN" altLang="en-US" sz="1200" dirty="0" smtClean="0"/>
              <a:t>（請求接收）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protoclass</a:t>
            </a:r>
            <a:r>
              <a:rPr lang="zh-CN" altLang="en-US" sz="1200" dirty="0" smtClean="0"/>
              <a:t>（反</a:t>
            </a:r>
            <a:r>
              <a:rPr lang="en-US" altLang="zh-CN" sz="1200" dirty="0" smtClean="0"/>
              <a:t>binary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-&gt;interface</a:t>
            </a:r>
            <a:r>
              <a:rPr lang="zh-CN" altLang="en-US" sz="1200" dirty="0" smtClean="0"/>
              <a:t>（尋找</a:t>
            </a:r>
            <a:r>
              <a:rPr lang="en-US" altLang="zh-CN" sz="1200" dirty="0" smtClean="0"/>
              <a:t>function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-&gt;function</a:t>
            </a:r>
            <a:r>
              <a:rPr lang="zh-CN" altLang="en-US" sz="1200" dirty="0" smtClean="0"/>
              <a:t>（參數帶入）</a:t>
            </a:r>
            <a:endParaRPr lang="en-US" altLang="zh-TW" sz="1200" b="0" dirty="0" smtClean="0"/>
          </a:p>
          <a:p>
            <a:r>
              <a:rPr lang="en-US" altLang="zh-CN" b="0" dirty="0" smtClean="0"/>
              <a:t>2.</a:t>
            </a:r>
            <a:r>
              <a:rPr lang="zh-CN" altLang="en-US" b="0" dirty="0" smtClean="0"/>
              <a:t>回傳請求</a:t>
            </a:r>
            <a:endParaRPr lang="en-US" altLang="zh-CN" b="0" dirty="0" smtClean="0"/>
          </a:p>
          <a:p>
            <a:pPr marL="457200" indent="-457200"/>
            <a:r>
              <a:rPr lang="en-US" altLang="zh-CN" sz="1200" dirty="0" err="1" smtClean="0"/>
              <a:t>Server:Function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call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protoclass</a:t>
            </a:r>
            <a:r>
              <a:rPr lang="zh-CN" altLang="en-US" sz="1200" dirty="0" smtClean="0"/>
              <a:t>（</a:t>
            </a:r>
            <a:r>
              <a:rPr lang="en-US" altLang="zh-TW" sz="1200" dirty="0" smtClean="0"/>
              <a:t> binary 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Netty</a:t>
            </a:r>
            <a:r>
              <a:rPr lang="en-US" altLang="zh-CN" sz="1200" dirty="0" smtClean="0"/>
              <a:t>(HTTP2</a:t>
            </a:r>
            <a:r>
              <a:rPr lang="zh-CN" altLang="en-US" sz="1200" dirty="0" smtClean="0"/>
              <a:t>請求</a:t>
            </a:r>
            <a:r>
              <a:rPr lang="en-US" altLang="zh-CN" sz="1200" dirty="0" smtClean="0"/>
              <a:t>)-</a:t>
            </a:r>
          </a:p>
          <a:p>
            <a:pPr marL="457200" indent="-457200"/>
            <a:r>
              <a:rPr lang="en-US" altLang="zh-CN" sz="1200" dirty="0" err="1" smtClean="0"/>
              <a:t>Client:Netty</a:t>
            </a:r>
            <a:r>
              <a:rPr lang="zh-CN" altLang="en-US" sz="1200" dirty="0" smtClean="0"/>
              <a:t>（請求接收）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protoclass</a:t>
            </a:r>
            <a:r>
              <a:rPr lang="zh-CN" altLang="en-US" sz="1200" dirty="0" smtClean="0"/>
              <a:t>（反</a:t>
            </a:r>
            <a:r>
              <a:rPr lang="en-US" altLang="zh-TW" sz="1200" dirty="0" smtClean="0"/>
              <a:t>binary 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-&gt; dynamic proxy </a:t>
            </a:r>
            <a:r>
              <a:rPr lang="zh-CN" altLang="en-US" sz="1200" dirty="0" smtClean="0"/>
              <a:t>（尋找</a:t>
            </a:r>
            <a:r>
              <a:rPr lang="en-US" altLang="zh-CN" sz="1200" dirty="0" smtClean="0"/>
              <a:t>Class</a:t>
            </a:r>
            <a:r>
              <a:rPr lang="zh-CN" altLang="en-US" sz="1200" dirty="0" smtClean="0"/>
              <a:t>）</a:t>
            </a:r>
            <a:r>
              <a:rPr lang="en-US" altLang="zh-CN" sz="1200" dirty="0" smtClean="0"/>
              <a:t>-&gt;function</a:t>
            </a:r>
            <a:r>
              <a:rPr lang="zh-CN" altLang="en-US" sz="1200" dirty="0" smtClean="0"/>
              <a:t>（參數帶入）</a:t>
            </a:r>
            <a:endParaRPr lang="en-US" altLang="zh-TW" sz="1200" b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00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每次更改 </a:t>
            </a:r>
            <a:r>
              <a:rPr lang="en-US" altLang="zh-CN" dirty="0" err="1" smtClean="0"/>
              <a:t>protobuf</a:t>
            </a:r>
            <a:r>
              <a:rPr lang="en-US" altLang="zh-CN" dirty="0" smtClean="0"/>
              <a:t> </a:t>
            </a:r>
            <a:r>
              <a:rPr lang="zh-CN" altLang="en-US" dirty="0" smtClean="0"/>
              <a:t>要從新</a:t>
            </a:r>
            <a:r>
              <a:rPr lang="en-US" altLang="zh-CN" dirty="0" smtClean="0"/>
              <a:t>compiler</a:t>
            </a:r>
          </a:p>
          <a:p>
            <a:r>
              <a:rPr lang="zh-CN" altLang="en-US" dirty="0" smtClean="0"/>
              <a:t>跟</a:t>
            </a:r>
            <a:r>
              <a:rPr lang="en-US" altLang="zh-CN" dirty="0" smtClean="0"/>
              <a:t>spring cloud 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 </a:t>
            </a:r>
            <a:r>
              <a:rPr lang="zh-CN" altLang="en-US" dirty="0" smtClean="0"/>
              <a:t>開發接口不一樣，每次都很麻煩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276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Mvn</a:t>
            </a:r>
            <a:r>
              <a:rPr lang="en-US" altLang="zh-CN" dirty="0" smtClean="0"/>
              <a:t> compile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636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打上 完整的 調用 </a:t>
            </a:r>
            <a:r>
              <a:rPr lang="en-US" altLang="zh-CN" dirty="0" smtClean="0"/>
              <a:t>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11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2020/2/17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87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075707" y="2244436"/>
            <a:ext cx="1239981" cy="2351314"/>
          </a:xfrm>
        </p:spPr>
        <p:txBody>
          <a:bodyPr vert="horz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dirty="0"/>
              <a:t>目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2731324" y="798698"/>
            <a:ext cx="0" cy="5557652"/>
          </a:xfrm>
          <a:prstGeom prst="line">
            <a:avLst/>
          </a:prstGeom>
          <a:ln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8"/>
          <p:cNvSpPr>
            <a:spLocks noGrp="1"/>
          </p:cNvSpPr>
          <p:nvPr>
            <p:ph sz="quarter" idx="13" hasCustomPrompt="1"/>
          </p:nvPr>
        </p:nvSpPr>
        <p:spPr>
          <a:xfrm>
            <a:off x="3123210" y="798512"/>
            <a:ext cx="8408390" cy="5557838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zh-TW" altLang="en-US" dirty="0"/>
              <a:t>項目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" y="570020"/>
            <a:ext cx="4393870" cy="724395"/>
          </a:xfrm>
          <a:solidFill>
            <a:srgbClr val="821C2E"/>
          </a:solidFill>
          <a:ln>
            <a:noFill/>
          </a:ln>
        </p:spPr>
        <p:txBody>
          <a:bodyPr/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 flipH="1">
            <a:off x="4390069" y="570020"/>
            <a:ext cx="3802" cy="6287980"/>
          </a:xfrm>
          <a:prstGeom prst="line">
            <a:avLst/>
          </a:prstGeom>
          <a:ln w="25400"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六邊形 8"/>
          <p:cNvSpPr/>
          <p:nvPr userDrawn="1"/>
        </p:nvSpPr>
        <p:spPr>
          <a:xfrm>
            <a:off x="4038600" y="1496295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4038600" y="2331863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4038600" y="3167431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4038600" y="4002999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六邊形 12"/>
          <p:cNvSpPr/>
          <p:nvPr userDrawn="1"/>
        </p:nvSpPr>
        <p:spPr>
          <a:xfrm>
            <a:off x="4038600" y="4838567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六邊形 13"/>
          <p:cNvSpPr/>
          <p:nvPr userDrawn="1"/>
        </p:nvSpPr>
        <p:spPr>
          <a:xfrm>
            <a:off x="4038600" y="5674134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02427" y="1475416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902427" y="2313027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02427" y="3142530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902427" y="400299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902427" y="481973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902427" y="565529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407872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rot="10800000">
            <a:off x="3531430" y="0"/>
            <a:ext cx="4857010" cy="1947180"/>
          </a:xfrm>
          <a:prstGeom prst="triangle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5158350" y="397743"/>
            <a:ext cx="1603169" cy="84615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六邊形 6"/>
          <p:cNvSpPr/>
          <p:nvPr userDrawn="1"/>
        </p:nvSpPr>
        <p:spPr>
          <a:xfrm>
            <a:off x="1073239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六邊形 7"/>
          <p:cNvSpPr/>
          <p:nvPr userDrawn="1"/>
        </p:nvSpPr>
        <p:spPr>
          <a:xfrm>
            <a:off x="286864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六邊形 8"/>
          <p:cNvSpPr/>
          <p:nvPr userDrawn="1"/>
        </p:nvSpPr>
        <p:spPr>
          <a:xfrm>
            <a:off x="4664055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6459463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8254871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1005027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7256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638409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24117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29225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024633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820040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476654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744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9265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582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7065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81377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823009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8041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8A770271-AB73-DA4C-9664-09A28120DA97}"/>
              </a:ext>
            </a:extLst>
          </p:cNvPr>
          <p:cNvSpPr/>
          <p:nvPr userDrawn="1"/>
        </p:nvSpPr>
        <p:spPr>
          <a:xfrm>
            <a:off x="0" y="0"/>
            <a:ext cx="12192000" cy="4146997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55A4563-E84E-2143-94D2-868ECA667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5974"/>
            <a:ext cx="9144000" cy="1839778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01C11A57-485A-7843-90B7-CE4D37108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100"/>
            <a:ext cx="9144000" cy="595630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FF04DFD-F863-024F-AB15-7DEB6ABD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42252C1-473D-124E-AAFE-BBC47310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71B4E1C-D0B1-194C-8D0D-EEB67A6B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xmlns="" id="{541677EC-052B-1741-B92F-902A83DB4C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356350"/>
            <a:ext cx="4134051" cy="36087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4546A"/>
                </a:solidFill>
                <a:latin typeface="Tw Cen MT" pitchFamily="34" charset="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en-US" altLang="zh-TW" dirty="0"/>
              <a:t>By </a:t>
            </a:r>
            <a:r>
              <a:rPr kumimoji="1" lang="zh-TW" altLang="en-US" dirty="0"/>
              <a:t>製作者</a:t>
            </a:r>
          </a:p>
        </p:txBody>
      </p:sp>
    </p:spTree>
    <p:extLst>
      <p:ext uri="{BB962C8B-B14F-4D97-AF65-F5344CB8AC3E}">
        <p14:creationId xmlns:p14="http://schemas.microsoft.com/office/powerpoint/2010/main" val="2850340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3108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xmlns="" id="{71BB2DE9-F9EC-0747-8110-57B6F42C624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2537848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寬鬆標題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9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寬鬆標題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79C6CD6-89CE-E846-934F-01618F2F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DBED84A6-8329-9742-B24D-788F26DE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2633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帶副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F7C17A4E-EBA6-E34A-A86C-76416798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CA1C1E17-1A60-0144-B993-55C5B1B8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6E191D9A-D235-9D49-814E-DCBBB84D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內容版面配置區 9"/>
          <p:cNvSpPr>
            <a:spLocks noGrp="1"/>
          </p:cNvSpPr>
          <p:nvPr>
            <p:ph sz="quarter" idx="13" hasCustomPrompt="1"/>
          </p:nvPr>
        </p:nvSpPr>
        <p:spPr>
          <a:xfrm>
            <a:off x="838200" y="1298576"/>
            <a:ext cx="10515600" cy="393700"/>
          </a:xfrm>
        </p:spPr>
        <p:txBody>
          <a:bodyPr/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zh-TW" altLang="en-US" dirty="0"/>
              <a:t>按一下以編輯母片副標題樣式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30399"/>
            <a:ext cx="10515600" cy="4246563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772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深色底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743F-B12E-458C-9EA7-7F147439A6EC}" type="datetimeFigureOut">
              <a:rPr lang="zh-TW" altLang="en-US" smtClean="0"/>
              <a:t>2020/2/17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F324-F247-4137-A031-D39507D3D9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39931" y="813213"/>
            <a:ext cx="110805" cy="388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1026" name="Picture 2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51" y="6378006"/>
            <a:ext cx="1796517" cy="25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9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2020/2/17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22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2020/2/17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23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2020/2/17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092530"/>
            <a:ext cx="5003800" cy="5084433"/>
          </a:xfrm>
        </p:spPr>
        <p:txBody>
          <a:bodyPr anchor="ctr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2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4" name="圖片版面配置區 10"/>
          <p:cNvSpPr>
            <a:spLocks noGrp="1"/>
          </p:cNvSpPr>
          <p:nvPr>
            <p:ph type="pic" sz="quarter" idx="13"/>
          </p:nvPr>
        </p:nvSpPr>
        <p:spPr>
          <a:xfrm>
            <a:off x="6534150" y="1338737"/>
            <a:ext cx="4152900" cy="4351338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99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樣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87A2BAD-7558-A944-B806-7AEF1C4243D0}"/>
              </a:ext>
            </a:extLst>
          </p:cNvPr>
          <p:cNvSpPr/>
          <p:nvPr userDrawn="1"/>
        </p:nvSpPr>
        <p:spPr>
          <a:xfrm>
            <a:off x="-13647" y="0"/>
            <a:ext cx="7342495" cy="6883759"/>
          </a:xfrm>
          <a:custGeom>
            <a:avLst/>
            <a:gdLst>
              <a:gd name="connsiteX0" fmla="*/ 0 w 12192000"/>
              <a:gd name="connsiteY0" fmla="*/ 0 h 6883758"/>
              <a:gd name="connsiteX1" fmla="*/ 12192000 w 12192000"/>
              <a:gd name="connsiteY1" fmla="*/ 0 h 6883758"/>
              <a:gd name="connsiteX2" fmla="*/ 12192000 w 12192000"/>
              <a:gd name="connsiteY2" fmla="*/ 6883758 h 6883758"/>
              <a:gd name="connsiteX3" fmla="*/ 0 w 12192000"/>
              <a:gd name="connsiteY3" fmla="*/ 6883758 h 6883758"/>
              <a:gd name="connsiteX4" fmla="*/ 0 w 12192000"/>
              <a:gd name="connsiteY4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205648"/>
              <a:gd name="connsiteY0" fmla="*/ 0 h 5246026"/>
              <a:gd name="connsiteX1" fmla="*/ 12205648 w 12205648"/>
              <a:gd name="connsiteY1" fmla="*/ 5246026 h 5246026"/>
              <a:gd name="connsiteX2" fmla="*/ 13648 w 12205648"/>
              <a:gd name="connsiteY2" fmla="*/ 5246026 h 5246026"/>
              <a:gd name="connsiteX3" fmla="*/ 0 w 12205648"/>
              <a:gd name="connsiteY3" fmla="*/ 0 h 5246026"/>
              <a:gd name="connsiteX0" fmla="*/ 0 w 12205648"/>
              <a:gd name="connsiteY0" fmla="*/ 0 h 5246026"/>
              <a:gd name="connsiteX1" fmla="*/ 853541 w 12205648"/>
              <a:gd name="connsiteY1" fmla="*/ 353627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  <a:gd name="connsiteX0" fmla="*/ 0 w 12205648"/>
              <a:gd name="connsiteY0" fmla="*/ 0 h 5246026"/>
              <a:gd name="connsiteX1" fmla="*/ 2283223 w 12205648"/>
              <a:gd name="connsiteY1" fmla="*/ 0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5648" h="5246026">
                <a:moveTo>
                  <a:pt x="0" y="0"/>
                </a:moveTo>
                <a:lnTo>
                  <a:pt x="2283223" y="0"/>
                </a:lnTo>
                <a:lnTo>
                  <a:pt x="12205648" y="5246026"/>
                </a:lnTo>
                <a:lnTo>
                  <a:pt x="13648" y="5246026"/>
                </a:lnTo>
                <a:cubicBezTo>
                  <a:pt x="9099" y="3497351"/>
                  <a:pt x="4549" y="1748675"/>
                  <a:pt x="0" y="0"/>
                </a:cubicBezTo>
                <a:close/>
              </a:path>
            </a:pathLst>
          </a:cu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79C6CD6-89CE-E846-934F-01618F2F1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29425"/>
            <a:ext cx="4061346" cy="852888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 dirty="0"/>
              <a:t>目錄樣式二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978624" y="670563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81400" y="129653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65496" y="5309609"/>
            <a:ext cx="3200400" cy="4906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>
                <a:solidFill>
                  <a:schemeClr val="bg1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目錄副標</a:t>
            </a:r>
          </a:p>
        </p:txBody>
      </p: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129584" y="1926612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4732360" y="255258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5287370" y="318266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5890146" y="3808637"/>
            <a:ext cx="5594824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433782" y="4434613"/>
            <a:ext cx="5051188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xmlns="" id="{DB7FC4C6-C26F-214E-B2D6-C9ED5E2BD195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7036558" y="5060589"/>
            <a:ext cx="4448412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8082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933932" y="665378"/>
            <a:ext cx="5817453" cy="644808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目錄樣式四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5317537" y="1310186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50786" y="1945568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3" name="矩形 22"/>
          <p:cNvSpPr/>
          <p:nvPr userDrawn="1"/>
        </p:nvSpPr>
        <p:spPr>
          <a:xfrm>
            <a:off x="1" y="1945568"/>
            <a:ext cx="4885898" cy="716318"/>
          </a:xfrm>
          <a:prstGeom prst="rect">
            <a:avLst/>
          </a:prstGeom>
          <a:solidFill>
            <a:srgbClr val="F68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1.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" y="2661886"/>
            <a:ext cx="4885898" cy="716318"/>
          </a:xfrm>
          <a:prstGeom prst="rect">
            <a:avLst/>
          </a:prstGeom>
          <a:solidFill>
            <a:srgbClr val="EF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2.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" y="3378204"/>
            <a:ext cx="4885898" cy="716318"/>
          </a:xfrm>
          <a:prstGeom prst="rect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3.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" y="4094522"/>
            <a:ext cx="4885898" cy="716318"/>
          </a:xfrm>
          <a:prstGeom prst="rect">
            <a:avLst/>
          </a:prstGeom>
          <a:solidFill>
            <a:srgbClr val="A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4.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1" y="4810840"/>
            <a:ext cx="4885898" cy="716318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5.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050786" y="2661886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050786" y="3378204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0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50786" y="4094522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1" name="文字版面配置區 2">
            <a:extLst>
              <a:ext uri="{FF2B5EF4-FFF2-40B4-BE49-F238E27FC236}">
                <a16:creationId xmlns:a16="http://schemas.microsoft.com/office/drawing/2014/main" xmlns="" id="{1D19DA3B-2013-E14B-A941-CC519B76AD6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050786" y="4810840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3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AA60FC08-DB42-1443-B1D9-594B0DFFD8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5740" y="0"/>
            <a:ext cx="1199408" cy="2802577"/>
          </a:xfrm>
          <a:solidFill>
            <a:srgbClr val="821C2E"/>
          </a:solidFill>
        </p:spPr>
        <p:txBody>
          <a:bodyPr anchor="b">
            <a:noAutofit/>
          </a:bodyPr>
          <a:lstStyle>
            <a:lvl1pPr algn="ctr">
              <a:defRPr sz="36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目錄</a:t>
            </a:r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13" hasCustomPrompt="1"/>
          </p:nvPr>
        </p:nvSpPr>
        <p:spPr>
          <a:xfrm>
            <a:off x="5581650" y="1983179"/>
            <a:ext cx="5772150" cy="4179496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14" hasCustomPrompt="1"/>
          </p:nvPr>
        </p:nvSpPr>
        <p:spPr>
          <a:xfrm>
            <a:off x="1627188" y="2897188"/>
            <a:ext cx="3787775" cy="2292350"/>
          </a:xfrm>
        </p:spPr>
        <p:txBody>
          <a:bodyPr/>
          <a:lstStyle>
            <a:lvl1pPr algn="r">
              <a:defRPr sz="2000" b="0"/>
            </a:lvl1pPr>
          </a:lstStyle>
          <a:p>
            <a:pPr lvl="0"/>
            <a:r>
              <a:rPr lang="zh-TW" altLang="en-US" dirty="0"/>
              <a:t>目錄說明文字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xmlns="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1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94C8FF7A-2620-884D-9FB3-5AB36BFB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53B0CFF8-A290-1148-B62C-B24910D43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A059F25-1F05-934B-A3C3-A243C4502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8934F-7F83-1046-9341-02CE27D9104D}" type="datetimeFigureOut">
              <a:rPr kumimoji="1" lang="zh-TW" altLang="en-US" smtClean="0"/>
              <a:t>2020/2/17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6F5D358-7817-1940-9383-7E6BF6DB9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2AF2059-64BB-A041-B166-4ABAE4368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178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75" r:id="rId3"/>
    <p:sldLayoutId id="2147483673" r:id="rId4"/>
    <p:sldLayoutId id="2147483674" r:id="rId5"/>
    <p:sldLayoutId id="2147483672" r:id="rId6"/>
    <p:sldLayoutId id="2147483676" r:id="rId7"/>
    <p:sldLayoutId id="2147483678" r:id="rId8"/>
    <p:sldLayoutId id="2147483685" r:id="rId9"/>
    <p:sldLayoutId id="2147483686" r:id="rId10"/>
    <p:sldLayoutId id="2147483687" r:id="rId11"/>
    <p:sldLayoutId id="2147483688" r:id="rId12"/>
    <p:sldLayoutId id="2147483650" r:id="rId13"/>
    <p:sldLayoutId id="2147483679" r:id="rId14"/>
    <p:sldLayoutId id="2147483680" r:id="rId15"/>
    <p:sldLayoutId id="2147483667" r:id="rId16"/>
    <p:sldLayoutId id="2147483681" r:id="rId17"/>
    <p:sldLayoutId id="2147483682" r:id="rId18"/>
    <p:sldLayoutId id="2147483668" r:id="rId19"/>
    <p:sldLayoutId id="2147483683" r:id="rId20"/>
    <p:sldLayoutId id="2147483684" r:id="rId21"/>
    <p:sldLayoutId id="2147483670" r:id="rId22"/>
    <p:sldLayoutId id="2147483652" r:id="rId23"/>
    <p:sldLayoutId id="2147483654" r:id="rId24"/>
    <p:sldLayoutId id="2147483666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8C1D36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grpc/grpc/blob/master/doc/health-checking.md" TargetMode="Externa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gNet/grpc-spring-boot-starter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github.com/yidongnan/grpc-spring-boot-starter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netyeaxi/article/details/103914544" TargetMode="External"/><Relationship Id="rId2" Type="http://schemas.openxmlformats.org/officeDocument/2006/relationships/hyperlink" Target="https://cloud.tencent.com/developer/article/1547235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www.servicemesher.com/blog/transcoding-grpc-to-http-json-using-envoy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netyeaxi/article/details/103914544" TargetMode="External"/><Relationship Id="rId2" Type="http://schemas.openxmlformats.org/officeDocument/2006/relationships/hyperlink" Target="https://tech.imdada.cn/2015/12/23/springmvc-restful-optimize/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www.servicemesher.com/blog/transcoding-grpc-to-http-json-using-envoy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1D1F93B-0172-6544-80FA-8E4F07C59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gRPC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EF107643-09F5-CF46-B8BB-0DC1151E4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z="8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xmlns="" id="{EC4C7251-0CC8-BC4A-A90C-9020762D8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By Moon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73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多工</a:t>
            </a:r>
            <a:r>
              <a:rPr lang="en-US" altLang="zh-CN" dirty="0" smtClean="0"/>
              <a:t>(</a:t>
            </a:r>
            <a:r>
              <a:rPr lang="en-US" altLang="zh-TW" b="0" dirty="0" smtClean="0"/>
              <a:t>Multiplexing)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gRPC</a:t>
            </a:r>
            <a:r>
              <a:rPr lang="en-US" altLang="zh-TW" dirty="0" smtClean="0"/>
              <a:t> </a:t>
            </a:r>
            <a:r>
              <a:rPr lang="zh-CN" altLang="en-US" dirty="0" smtClean="0"/>
              <a:t>是建立在</a:t>
            </a:r>
            <a:r>
              <a:rPr lang="en-US" altLang="zh-CN" dirty="0" smtClean="0"/>
              <a:t>HTTP2</a:t>
            </a:r>
            <a:r>
              <a:rPr lang="zh-CN" altLang="en-US" dirty="0" smtClean="0"/>
              <a:t>傳輸網絡上的。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zh-TW" dirty="0" smtClean="0"/>
              <a:t>在</a:t>
            </a:r>
            <a:r>
              <a:rPr lang="zh-TW" altLang="zh-TW" dirty="0"/>
              <a:t>HTTP / 2中，有兩個非常重要的概念，分別是</a:t>
            </a:r>
            <a:r>
              <a:rPr lang="zh-TW" altLang="zh-TW" dirty="0">
                <a:solidFill>
                  <a:srgbClr val="0070C0"/>
                </a:solidFill>
              </a:rPr>
              <a:t>幀（frame）</a:t>
            </a:r>
            <a:r>
              <a:rPr lang="zh-TW" altLang="zh-TW" dirty="0"/>
              <a:t>和</a:t>
            </a:r>
            <a:r>
              <a:rPr lang="zh-TW" altLang="zh-TW" dirty="0">
                <a:solidFill>
                  <a:srgbClr val="0070C0"/>
                </a:solidFill>
              </a:rPr>
              <a:t>流（stream）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zh-TW" dirty="0" smtClean="0"/>
              <a:t>幀代表</a:t>
            </a:r>
            <a:r>
              <a:rPr lang="zh-TW" altLang="zh-TW" dirty="0"/>
              <a:t>著最小的數據單位，每個</a:t>
            </a:r>
            <a:r>
              <a:rPr lang="zh-TW" altLang="zh-TW" dirty="0" smtClean="0"/>
              <a:t>幀會</a:t>
            </a:r>
            <a:r>
              <a:rPr lang="zh-TW" altLang="zh-TW" dirty="0"/>
              <a:t>標識出該</a:t>
            </a:r>
            <a:r>
              <a:rPr lang="zh-TW" altLang="zh-TW" dirty="0" smtClean="0">
                <a:solidFill>
                  <a:srgbClr val="FF0000"/>
                </a:solidFill>
              </a:rPr>
              <a:t>幀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frame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TW" altLang="zh-TW" dirty="0" smtClean="0">
                <a:solidFill>
                  <a:srgbClr val="FF0000"/>
                </a:solidFill>
              </a:rPr>
              <a:t>屬於</a:t>
            </a:r>
            <a:r>
              <a:rPr lang="zh-CN" altLang="en-US" dirty="0" smtClean="0">
                <a:solidFill>
                  <a:srgbClr val="FF0000"/>
                </a:solidFill>
              </a:rPr>
              <a:t>哪個</a:t>
            </a:r>
            <a:r>
              <a:rPr lang="zh-TW" altLang="zh-TW" dirty="0" smtClean="0">
                <a:solidFill>
                  <a:srgbClr val="FF0000"/>
                </a:solidFill>
              </a:rPr>
              <a:t>流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zh-TW" altLang="zh-TW" dirty="0">
                <a:solidFill>
                  <a:srgbClr val="FF0000"/>
                </a:solidFill>
              </a:rPr>
              <a:t> stream 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TW" altLang="zh-TW" dirty="0" smtClean="0"/>
              <a:t>，</a:t>
            </a:r>
            <a:r>
              <a:rPr lang="zh-TW" altLang="zh-TW" dirty="0"/>
              <a:t>流也就是多一個幀組成的數據流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多工</a:t>
            </a:r>
            <a:r>
              <a:rPr lang="zh-TW" altLang="zh-TW" dirty="0" smtClean="0"/>
              <a:t>，</a:t>
            </a:r>
            <a:r>
              <a:rPr lang="zh-TW" altLang="zh-TW" dirty="0"/>
              <a:t>就是在</a:t>
            </a:r>
            <a:r>
              <a:rPr lang="zh-TW" altLang="zh-TW" dirty="0">
                <a:solidFill>
                  <a:srgbClr val="FF0000"/>
                </a:solidFill>
              </a:rPr>
              <a:t>一個TCP連接中可以存在多</a:t>
            </a:r>
            <a:r>
              <a:rPr lang="zh-TW" altLang="zh-TW" dirty="0" smtClean="0">
                <a:solidFill>
                  <a:srgbClr val="FF0000"/>
                </a:solidFill>
              </a:rPr>
              <a:t>條</a:t>
            </a:r>
            <a:r>
              <a:rPr lang="en-US" altLang="zh-TW" dirty="0" smtClean="0">
                <a:solidFill>
                  <a:srgbClr val="FF0000"/>
                </a:solidFill>
              </a:rPr>
              <a:t>(stream)</a:t>
            </a:r>
            <a:r>
              <a:rPr lang="zh-TW" altLang="zh-TW" dirty="0" smtClean="0">
                <a:solidFill>
                  <a:srgbClr val="FF0000"/>
                </a:solidFill>
              </a:rPr>
              <a:t>流</a:t>
            </a:r>
            <a:r>
              <a:rPr lang="zh-TW" altLang="zh-TW" dirty="0">
                <a:solidFill>
                  <a:srgbClr val="FF0000"/>
                </a:solidFill>
              </a:rPr>
              <a:t>。換句話說，也就是可以發送多個請求</a:t>
            </a:r>
            <a:r>
              <a:rPr lang="zh-TW" altLang="zh-TW" dirty="0"/>
              <a:t>，對端可以通過</a:t>
            </a:r>
            <a:r>
              <a:rPr lang="zh-TW" altLang="zh-TW" dirty="0">
                <a:solidFill>
                  <a:srgbClr val="FF0000"/>
                </a:solidFill>
              </a:rPr>
              <a:t>幀中的標識知道屬於其中一個請求</a:t>
            </a:r>
            <a:r>
              <a:rPr lang="zh-TW" altLang="zh-TW" dirty="0" smtClean="0"/>
              <a:t>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8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gRPC</a:t>
            </a:r>
            <a:r>
              <a:rPr lang="en-US" altLang="zh-CN" dirty="0"/>
              <a:t> </a:t>
            </a:r>
            <a:r>
              <a:rPr lang="zh-CN" altLang="en-US" dirty="0" smtClean="0"/>
              <a:t>原理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9"/>
          <a:stretch/>
        </p:blipFill>
        <p:spPr>
          <a:xfrm>
            <a:off x="3389823" y="1298576"/>
            <a:ext cx="5101033" cy="5451312"/>
          </a:xfrm>
        </p:spPr>
      </p:pic>
    </p:spTree>
    <p:extLst>
      <p:ext uri="{BB962C8B-B14F-4D97-AF65-F5344CB8AC3E}">
        <p14:creationId xmlns:p14="http://schemas.microsoft.com/office/powerpoint/2010/main" val="906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gRPC</a:t>
            </a:r>
            <a:r>
              <a:rPr lang="zh-CN" altLang="en-US" dirty="0"/>
              <a:t> </a:t>
            </a:r>
            <a:r>
              <a:rPr lang="zh-CN" altLang="en-US" dirty="0" smtClean="0"/>
              <a:t>應用場景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微</a:t>
            </a:r>
            <a:r>
              <a:rPr lang="zh-CN" altLang="en-US" sz="2400" dirty="0"/>
              <a:t>服務</a:t>
            </a:r>
            <a:r>
              <a:rPr lang="zh-CN" altLang="en-US" sz="2400" b="0" dirty="0"/>
              <a:t> </a:t>
            </a:r>
            <a:r>
              <a:rPr lang="en-US" altLang="zh-CN" sz="2400" b="0" dirty="0"/>
              <a:t>– </a:t>
            </a:r>
            <a:r>
              <a:rPr lang="en-US" altLang="zh-CN" sz="2400" b="0" dirty="0" err="1" smtClean="0"/>
              <a:t>gRPC</a:t>
            </a:r>
            <a:r>
              <a:rPr lang="zh-CN" altLang="en-US" sz="2400" b="0" dirty="0" smtClean="0"/>
              <a:t>專為低延遲和高吞吐量通訊而設計。</a:t>
            </a:r>
            <a:r>
              <a:rPr lang="en-US" altLang="zh-CN" sz="2400" b="0" dirty="0" err="1" smtClean="0"/>
              <a:t>gRPC</a:t>
            </a:r>
            <a:r>
              <a:rPr lang="zh-CN" altLang="en-US" sz="2400" b="0" dirty="0" smtClean="0"/>
              <a:t>對於效率至關重要的輕量級微服務非常有用。</a:t>
            </a:r>
            <a:endParaRPr lang="zh-CN" altLang="en-US" sz="2400" b="0" dirty="0"/>
          </a:p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點對點實時通信</a:t>
            </a:r>
            <a:r>
              <a:rPr lang="zh-CN" altLang="en-US" sz="2400" b="0" dirty="0"/>
              <a:t> </a:t>
            </a:r>
            <a:r>
              <a:rPr lang="en-US" altLang="zh-CN" sz="2400" b="0" dirty="0"/>
              <a:t>– </a:t>
            </a:r>
            <a:r>
              <a:rPr lang="en-US" altLang="zh-CN" sz="2400" b="0" dirty="0" err="1" smtClean="0"/>
              <a:t>gRPC</a:t>
            </a:r>
            <a:r>
              <a:rPr lang="zh-CN" altLang="en-US" sz="2400" b="0" dirty="0" smtClean="0"/>
              <a:t>對雙向流具有出色的支持。</a:t>
            </a:r>
            <a:r>
              <a:rPr lang="en-US" altLang="zh-CN" sz="2400" b="0" dirty="0" err="1" smtClean="0"/>
              <a:t>gRPC</a:t>
            </a:r>
            <a:r>
              <a:rPr lang="zh-CN" altLang="en-US" sz="2400" b="0" dirty="0" smtClean="0"/>
              <a:t>服務可以實時推送消息而無需輪詢。</a:t>
            </a:r>
            <a:endParaRPr lang="zh-CN" altLang="en-US" sz="2400" b="0" dirty="0"/>
          </a:p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多種語言環境</a:t>
            </a:r>
            <a:r>
              <a:rPr lang="zh-CN" altLang="en-US" sz="2400" b="0" dirty="0"/>
              <a:t> </a:t>
            </a:r>
            <a:r>
              <a:rPr lang="en-US" altLang="zh-CN" sz="2400" b="0" dirty="0"/>
              <a:t>– </a:t>
            </a:r>
            <a:r>
              <a:rPr lang="en-US" altLang="zh-CN" sz="2400" b="0" dirty="0" err="1" smtClean="0"/>
              <a:t>gRPC</a:t>
            </a:r>
            <a:r>
              <a:rPr lang="zh-CN" altLang="en-US" sz="2400" b="0" dirty="0" smtClean="0"/>
              <a:t>工具支持所有流行的開發語言</a:t>
            </a:r>
            <a:r>
              <a:rPr lang="en-US" altLang="zh-CN" sz="2400" b="0" dirty="0" smtClean="0"/>
              <a:t>(</a:t>
            </a:r>
            <a:r>
              <a:rPr lang="en-US" altLang="zh-CN" sz="2400" b="0" dirty="0" err="1" smtClean="0"/>
              <a:t>Java,C#,Object</a:t>
            </a:r>
            <a:r>
              <a:rPr lang="en-US" altLang="zh-CN" sz="2400" b="0" dirty="0" smtClean="0"/>
              <a:t> </a:t>
            </a:r>
            <a:r>
              <a:rPr lang="en-US" altLang="zh-CN" sz="2400" b="0" dirty="0" err="1" smtClean="0"/>
              <a:t>C,python,go</a:t>
            </a:r>
            <a:r>
              <a:rPr lang="en-US" altLang="zh-CN" sz="2400" b="0" dirty="0" smtClean="0"/>
              <a:t>),</a:t>
            </a:r>
            <a:r>
              <a:rPr lang="zh-CN" altLang="en-US" sz="2400" b="0" dirty="0" smtClean="0"/>
              <a:t>因此</a:t>
            </a:r>
            <a:r>
              <a:rPr lang="en-US" altLang="zh-CN" sz="2400" b="0" dirty="0" err="1" smtClean="0"/>
              <a:t>gRPC</a:t>
            </a:r>
            <a:r>
              <a:rPr lang="zh-CN" altLang="en-US" sz="2400" b="0" dirty="0" smtClean="0"/>
              <a:t>是多語言環境的理想選擇。</a:t>
            </a:r>
            <a:endParaRPr lang="zh-CN" altLang="en-US" sz="2400" b="0" dirty="0"/>
          </a:p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網絡受限的環境</a:t>
            </a:r>
            <a:r>
              <a:rPr lang="zh-CN" altLang="en-US" sz="2400" b="0" dirty="0"/>
              <a:t> </a:t>
            </a:r>
            <a:r>
              <a:rPr lang="en-US" altLang="zh-CN" sz="2400" b="0" dirty="0"/>
              <a:t>– </a:t>
            </a:r>
            <a:r>
              <a:rPr lang="en-US" altLang="zh-CN" sz="2400" b="0" dirty="0" err="1" smtClean="0"/>
              <a:t>gRPC</a:t>
            </a:r>
            <a:r>
              <a:rPr lang="zh-CN" altLang="en-US" sz="2400" b="0" dirty="0" smtClean="0"/>
              <a:t>消息使用一種輕量級消息格式</a:t>
            </a:r>
            <a:r>
              <a:rPr lang="en-US" altLang="zh-CN" sz="2400" b="0" dirty="0" err="1" smtClean="0"/>
              <a:t>Protobuf</a:t>
            </a:r>
            <a:r>
              <a:rPr lang="zh-CN" altLang="en-US" sz="2400" b="0" dirty="0" smtClean="0"/>
              <a:t>進行序列化。</a:t>
            </a:r>
            <a:r>
              <a:rPr lang="en-US" altLang="zh-CN" sz="2400" b="0" dirty="0" err="1" smtClean="0"/>
              <a:t>gRPC</a:t>
            </a:r>
            <a:r>
              <a:rPr lang="zh-CN" altLang="en-US" sz="2400" b="0" dirty="0" smtClean="0"/>
              <a:t>消息的大小小於同等級別的</a:t>
            </a:r>
            <a:r>
              <a:rPr lang="en-US" altLang="zh-CN" sz="2400" b="0" dirty="0" smtClean="0"/>
              <a:t>JSON</a:t>
            </a:r>
            <a:r>
              <a:rPr lang="zh-CN" altLang="en-US" sz="2400" b="0" dirty="0" smtClean="0"/>
              <a:t>消息。</a:t>
            </a:r>
            <a:endParaRPr lang="zh-CN" altLang="en-US" sz="2400" b="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174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r>
              <a:rPr lang="en-US" altLang="zh-CN" dirty="0" smtClean="0"/>
              <a:t> 4</a:t>
            </a:r>
            <a:r>
              <a:rPr lang="zh-CN" altLang="en-US" dirty="0" smtClean="0"/>
              <a:t>種調用 </a:t>
            </a:r>
            <a:r>
              <a:rPr lang="en-US" altLang="zh-CN" dirty="0" smtClean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普通調用：</a:t>
            </a:r>
            <a:r>
              <a:rPr lang="en-US" altLang="zh-CN" sz="2400" b="0" dirty="0" smtClean="0"/>
              <a:t>Client</a:t>
            </a:r>
            <a:r>
              <a:rPr lang="zh-CN" altLang="en-US" sz="2400" b="0" dirty="0" smtClean="0"/>
              <a:t>端</a:t>
            </a:r>
            <a:r>
              <a:rPr lang="en-US" altLang="zh-CN" sz="2400" b="0" dirty="0" smtClean="0"/>
              <a:t>call</a:t>
            </a:r>
            <a:r>
              <a:rPr lang="zh-CN" altLang="en-US" sz="2400" b="0" dirty="0" smtClean="0"/>
              <a:t>一次，</a:t>
            </a:r>
            <a:r>
              <a:rPr lang="en-US" altLang="zh-CN" sz="2400" b="0" dirty="0" smtClean="0"/>
              <a:t>Server</a:t>
            </a:r>
            <a:r>
              <a:rPr lang="zh-CN" altLang="en-US" sz="2400" b="0" dirty="0" smtClean="0"/>
              <a:t>端回傳一次</a:t>
            </a:r>
            <a:endParaRPr lang="en-US" altLang="zh-CN" sz="2400" b="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Server-side Streaming</a:t>
            </a:r>
            <a:r>
              <a:rPr lang="en-US" altLang="zh-TW" b="0" dirty="0" smtClean="0"/>
              <a:t>:</a:t>
            </a:r>
            <a:r>
              <a:rPr lang="en-US" altLang="zh-CN" dirty="0"/>
              <a:t> </a:t>
            </a:r>
            <a:r>
              <a:rPr lang="en-US" altLang="zh-CN" sz="2400" b="0" dirty="0" smtClean="0"/>
              <a:t>Client</a:t>
            </a:r>
            <a:r>
              <a:rPr lang="zh-CN" altLang="en-US" sz="2400" b="0" dirty="0" smtClean="0"/>
              <a:t>端</a:t>
            </a:r>
            <a:r>
              <a:rPr lang="en-US" altLang="zh-CN" sz="2400" b="0" dirty="0" smtClean="0"/>
              <a:t>call</a:t>
            </a:r>
            <a:r>
              <a:rPr lang="zh-CN" altLang="en-US" sz="2400" b="0" dirty="0" smtClean="0"/>
              <a:t>一次，</a:t>
            </a:r>
            <a:r>
              <a:rPr lang="en-US" altLang="zh-CN" sz="2400" b="0" dirty="0" smtClean="0"/>
              <a:t>Server</a:t>
            </a:r>
            <a:r>
              <a:rPr lang="zh-CN" altLang="en-US" sz="2400" b="0" dirty="0" smtClean="0"/>
              <a:t>端連續回傳。</a:t>
            </a:r>
            <a:endParaRPr lang="en-US" altLang="zh-CN" b="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Client-side Streaming: </a:t>
            </a:r>
            <a:r>
              <a:rPr lang="en-US" altLang="zh-CN" sz="2400" b="0" dirty="0" smtClean="0"/>
              <a:t>Client</a:t>
            </a:r>
            <a:r>
              <a:rPr lang="zh-CN" altLang="en-US" sz="2400" b="0" dirty="0" smtClean="0"/>
              <a:t>連續</a:t>
            </a:r>
            <a:r>
              <a:rPr lang="en-US" altLang="zh-CN" sz="2400" b="0" dirty="0" smtClean="0"/>
              <a:t>call</a:t>
            </a:r>
            <a:r>
              <a:rPr lang="zh-CN" altLang="en-US" sz="2400" b="0" dirty="0"/>
              <a:t> </a:t>
            </a:r>
            <a:r>
              <a:rPr lang="en-US" altLang="zh-CN" sz="2400" b="0" dirty="0" smtClean="0"/>
              <a:t>function</a:t>
            </a:r>
            <a:r>
              <a:rPr lang="zh-CN" altLang="en-US" sz="2400" b="0" dirty="0" smtClean="0"/>
              <a:t>，結束後一次過傳送，</a:t>
            </a:r>
            <a:r>
              <a:rPr lang="en-US" altLang="zh-CN" sz="2400" b="0" dirty="0" smtClean="0"/>
              <a:t>Server</a:t>
            </a:r>
            <a:r>
              <a:rPr lang="zh-CN" altLang="en-US" sz="2400" b="0" dirty="0" smtClean="0"/>
              <a:t>端回傳一次</a:t>
            </a:r>
            <a:endParaRPr lang="en-US" altLang="zh-CN" sz="2400" b="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Bidirectional Streaming: </a:t>
            </a:r>
            <a:r>
              <a:rPr lang="en-US" altLang="zh-CN" sz="2400" b="0" dirty="0" smtClean="0"/>
              <a:t>Client</a:t>
            </a:r>
            <a:r>
              <a:rPr lang="zh-CN" altLang="en-US" sz="2400" b="0" dirty="0" smtClean="0"/>
              <a:t>與</a:t>
            </a:r>
            <a:r>
              <a:rPr lang="en-US" altLang="zh-CN" sz="2400" b="0" dirty="0" smtClean="0"/>
              <a:t>Server</a:t>
            </a:r>
            <a:r>
              <a:rPr lang="zh-CN" altLang="en-US" sz="2400" b="0" dirty="0" smtClean="0"/>
              <a:t>端互相連續傳值</a:t>
            </a:r>
            <a:r>
              <a:rPr lang="zh-CN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031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r>
              <a:rPr lang="en-US" altLang="zh-CN" dirty="0" smtClean="0"/>
              <a:t> </a:t>
            </a:r>
            <a:r>
              <a:rPr lang="zh-CN" altLang="en-US" dirty="0" smtClean="0"/>
              <a:t>開發步驟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使用</a:t>
            </a:r>
            <a:r>
              <a:rPr lang="en-US" altLang="zh-TW" sz="2400" dirty="0" err="1" smtClean="0"/>
              <a:t>protobuf</a:t>
            </a:r>
            <a:r>
              <a:rPr lang="zh-CN" altLang="en-US" sz="2400" dirty="0" smtClean="0"/>
              <a:t>定義接口</a:t>
            </a:r>
            <a:r>
              <a:rPr lang="zh-TW" altLang="en-US" sz="2400" b="0" dirty="0" smtClean="0"/>
              <a:t>，</a:t>
            </a:r>
            <a:r>
              <a:rPr lang="zh-CN" altLang="en-US" sz="2400" b="0" dirty="0" smtClean="0"/>
              <a:t>即</a:t>
            </a:r>
            <a:r>
              <a:rPr lang="en-US" altLang="zh-TW" sz="2400" b="0" dirty="0" smtClean="0"/>
              <a:t>.proto</a:t>
            </a:r>
            <a:r>
              <a:rPr lang="zh-CN" altLang="en-US" sz="2400" b="0" dirty="0" smtClean="0"/>
              <a:t>文件。</a:t>
            </a:r>
            <a:endParaRPr lang="zh-TW" altLang="en-US" sz="2400" b="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使用</a:t>
            </a:r>
            <a:r>
              <a:rPr lang="en-US" altLang="zh-TW" sz="2400" dirty="0" smtClean="0"/>
              <a:t>compile</a:t>
            </a:r>
            <a:r>
              <a:rPr lang="zh-CN" altLang="en-US" sz="2400" dirty="0" smtClean="0"/>
              <a:t>工具生成特定語言的執行代碼</a:t>
            </a:r>
            <a:r>
              <a:rPr lang="zh-TW" altLang="en-US" sz="2400" b="0" dirty="0" smtClean="0"/>
              <a:t>，</a:t>
            </a:r>
            <a:r>
              <a:rPr lang="zh-CN" altLang="en-US" sz="2400" b="0" dirty="0" smtClean="0"/>
              <a:t>比如</a:t>
            </a:r>
            <a:r>
              <a:rPr lang="en-US" altLang="zh-TW" sz="2400" b="0" dirty="0" smtClean="0"/>
              <a:t>JAVA</a:t>
            </a:r>
            <a:r>
              <a:rPr lang="zh-TW" altLang="en-US" sz="2400" b="0" dirty="0"/>
              <a:t>、</a:t>
            </a:r>
            <a:r>
              <a:rPr lang="en-US" altLang="zh-TW" sz="2400" b="0" dirty="0"/>
              <a:t>C/C++</a:t>
            </a:r>
            <a:r>
              <a:rPr lang="zh-TW" altLang="en-US" sz="2400" b="0" dirty="0"/>
              <a:t>、</a:t>
            </a:r>
            <a:r>
              <a:rPr lang="en-US" altLang="zh-TW" sz="2400" b="0" dirty="0"/>
              <a:t>Python</a:t>
            </a:r>
            <a:r>
              <a:rPr lang="zh-TW" altLang="en-US" sz="2400" b="0" dirty="0"/>
              <a:t>等</a:t>
            </a:r>
            <a:r>
              <a:rPr lang="zh-TW" altLang="en-US" sz="2400" b="0" dirty="0" smtClean="0"/>
              <a:t>。解</a:t>
            </a:r>
            <a:r>
              <a:rPr lang="zh-TW" altLang="en-US" sz="2400" b="0" dirty="0"/>
              <a:t>决跨语言问题</a:t>
            </a:r>
            <a:r>
              <a:rPr lang="zh-TW" altLang="en-US" sz="2400" b="0" dirty="0" smtClean="0"/>
              <a:t>。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proto</a:t>
            </a:r>
            <a:r>
              <a:rPr lang="zh-CN" altLang="en-US" sz="2400" dirty="0">
                <a:solidFill>
                  <a:srgbClr val="FF0000"/>
                </a:solidFill>
              </a:rPr>
              <a:t>文件</a:t>
            </a:r>
            <a:r>
              <a:rPr lang="zh-CN" altLang="en-US" sz="2400" dirty="0" smtClean="0">
                <a:solidFill>
                  <a:srgbClr val="FF0000"/>
                </a:solidFill>
              </a:rPr>
              <a:t>每一次</a:t>
            </a:r>
            <a:r>
              <a:rPr lang="zh-CN" altLang="en-US" sz="2400" dirty="0">
                <a:solidFill>
                  <a:srgbClr val="FF0000"/>
                </a:solidFill>
              </a:rPr>
              <a:t>更新要執行</a:t>
            </a:r>
            <a:r>
              <a:rPr lang="zh-CN" altLang="en-US" sz="2400" dirty="0" smtClean="0">
                <a:solidFill>
                  <a:srgbClr val="FF0000"/>
                </a:solidFill>
              </a:rPr>
              <a:t>一次此步驟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endParaRPr lang="zh-TW" altLang="en-US" sz="2400" b="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啟動一個</a:t>
            </a:r>
            <a:r>
              <a:rPr lang="en-US" altLang="zh-TW" sz="2400" dirty="0" smtClean="0"/>
              <a:t>Server</a:t>
            </a:r>
            <a:r>
              <a:rPr lang="zh-CN" altLang="en-US" sz="2400" dirty="0" smtClean="0"/>
              <a:t>端</a:t>
            </a:r>
            <a:r>
              <a:rPr lang="zh-CN" altLang="en-US" sz="2400" b="0" dirty="0" smtClean="0"/>
              <a:t> </a:t>
            </a:r>
            <a:r>
              <a:rPr lang="zh-TW" altLang="en-US" sz="2400" b="0" dirty="0" smtClean="0"/>
              <a:t>，</a:t>
            </a:r>
            <a:r>
              <a:rPr lang="en-US" altLang="zh-TW" sz="2400" b="0" dirty="0" smtClean="0"/>
              <a:t>server</a:t>
            </a:r>
            <a:r>
              <a:rPr lang="zh-CN" altLang="en-US" sz="2400" b="0" dirty="0" smtClean="0"/>
              <a:t>端通過監聽指定的</a:t>
            </a:r>
            <a:r>
              <a:rPr lang="en-US" altLang="zh-CN" sz="2400" b="0" dirty="0" smtClean="0"/>
              <a:t>port</a:t>
            </a:r>
            <a:r>
              <a:rPr lang="zh-TW" altLang="en-US" sz="2400" b="0" dirty="0" smtClean="0"/>
              <a:t>，</a:t>
            </a:r>
            <a:r>
              <a:rPr lang="zh-CN" altLang="en-US" sz="2400" b="0" dirty="0" smtClean="0"/>
              <a:t>來等待</a:t>
            </a:r>
            <a:r>
              <a:rPr lang="en-US" altLang="zh-CN" sz="2400" b="0" dirty="0" smtClean="0"/>
              <a:t>Client</a:t>
            </a:r>
            <a:r>
              <a:rPr lang="zh-CN" altLang="en-US" sz="2400" b="0" dirty="0" smtClean="0"/>
              <a:t>端的鏈接請求</a:t>
            </a:r>
            <a:r>
              <a:rPr lang="zh-TW" altLang="en-US" sz="2400" b="0" dirty="0" smtClean="0"/>
              <a:t>，</a:t>
            </a:r>
            <a:r>
              <a:rPr lang="zh-CN" altLang="en-US" sz="2400" b="0" dirty="0" smtClean="0"/>
              <a:t>通常使用</a:t>
            </a:r>
            <a:r>
              <a:rPr lang="en-US" altLang="zh-CN" sz="2400" b="0" dirty="0" err="1" smtClean="0"/>
              <a:t>Netty</a:t>
            </a:r>
            <a:r>
              <a:rPr lang="zh-CN" altLang="en-US" sz="2400" b="0" dirty="0" smtClean="0"/>
              <a:t>來構建</a:t>
            </a:r>
            <a:r>
              <a:rPr lang="zh-TW" altLang="en-US" sz="2400" b="0" dirty="0" smtClean="0"/>
              <a:t>，</a:t>
            </a:r>
            <a:r>
              <a:rPr lang="en-US" altLang="zh-TW" sz="2400" b="0" dirty="0" smtClean="0"/>
              <a:t>GRPC</a:t>
            </a:r>
            <a:r>
              <a:rPr lang="zh-CN" altLang="en-US" sz="2400" b="0" dirty="0" smtClean="0"/>
              <a:t>內置了</a:t>
            </a:r>
            <a:r>
              <a:rPr lang="en-US" altLang="zh-TW" sz="2400" b="0" dirty="0" err="1" smtClean="0"/>
              <a:t>Netty</a:t>
            </a:r>
            <a:r>
              <a:rPr lang="zh-CN" altLang="en-US" sz="2400" b="0" dirty="0" smtClean="0"/>
              <a:t>的支持</a:t>
            </a:r>
            <a:r>
              <a:rPr lang="zh-TW" altLang="en-US" sz="2400" dirty="0" smtClean="0">
                <a:solidFill>
                  <a:schemeClr val="tx1"/>
                </a:solidFill>
              </a:rPr>
              <a:t>。</a:t>
            </a:r>
            <a:r>
              <a:rPr lang="zh-CN" altLang="en-US" sz="2400" dirty="0" smtClean="0">
                <a:solidFill>
                  <a:srgbClr val="FF0000"/>
                </a:solidFill>
              </a:rPr>
              <a:t>（可以不啟動</a:t>
            </a:r>
            <a:r>
              <a:rPr lang="en-US" altLang="zh-CN" sz="2400" dirty="0" smtClean="0">
                <a:solidFill>
                  <a:srgbClr val="FF0000"/>
                </a:solidFill>
              </a:rPr>
              <a:t>Spring Cloud,</a:t>
            </a:r>
            <a:r>
              <a:rPr lang="zh-CN" altLang="en-US" sz="2400" dirty="0" smtClean="0">
                <a:solidFill>
                  <a:srgbClr val="FF0000"/>
                </a:solidFill>
              </a:rPr>
              <a:t>單獨啟動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gRPC</a:t>
            </a:r>
            <a:r>
              <a:rPr lang="en-US" altLang="zh-CN" sz="2400" dirty="0" smtClean="0">
                <a:solidFill>
                  <a:srgbClr val="FF0000"/>
                </a:solidFill>
              </a:rPr>
              <a:t> Server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zh-TW" altLang="en-US" sz="24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啟動一個或者多個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端</a:t>
            </a:r>
            <a:r>
              <a:rPr lang="zh-CN" altLang="en-US" sz="2400" b="0" dirty="0" smtClean="0"/>
              <a:t>，</a:t>
            </a:r>
            <a:r>
              <a:rPr lang="en-US" altLang="zh-CN" sz="2400" b="0" dirty="0" smtClean="0"/>
              <a:t>Client</a:t>
            </a:r>
            <a:r>
              <a:rPr lang="zh-CN" altLang="en-US" sz="2400" b="0" dirty="0" smtClean="0"/>
              <a:t>也是基於</a:t>
            </a:r>
            <a:r>
              <a:rPr lang="en-US" altLang="zh-CN" sz="2400" b="0" dirty="0" err="1" smtClean="0"/>
              <a:t>Netty</a:t>
            </a:r>
            <a:r>
              <a:rPr lang="zh-CN" altLang="en-US" sz="2400" b="0" dirty="0" smtClean="0"/>
              <a:t>，</a:t>
            </a:r>
            <a:r>
              <a:rPr lang="en-US" altLang="zh-CN" sz="2400" b="0" dirty="0" smtClean="0"/>
              <a:t>Client</a:t>
            </a:r>
            <a:r>
              <a:rPr lang="zh-CN" altLang="en-US" sz="2400" b="0" dirty="0" smtClean="0"/>
              <a:t>通過與</a:t>
            </a:r>
            <a:r>
              <a:rPr lang="en-US" altLang="zh-CN" sz="2400" b="0" dirty="0" smtClean="0"/>
              <a:t>Server</a:t>
            </a:r>
            <a:r>
              <a:rPr lang="zh-CN" altLang="en-US" sz="2400" b="0" dirty="0" smtClean="0"/>
              <a:t>建立</a:t>
            </a:r>
            <a:r>
              <a:rPr lang="en-US" altLang="zh-CN" sz="2400" b="0" dirty="0" smtClean="0"/>
              <a:t>TCP</a:t>
            </a:r>
            <a:r>
              <a:rPr lang="zh-CN" altLang="en-US" sz="2400" b="0" dirty="0" smtClean="0"/>
              <a:t>長連接，並發送請求。</a:t>
            </a:r>
            <a:r>
              <a:rPr lang="en-US" altLang="zh-TW" sz="2400" b="0" dirty="0" smtClean="0"/>
              <a:t>Request</a:t>
            </a:r>
            <a:r>
              <a:rPr lang="zh-CN" altLang="en-US" sz="2400" b="0" dirty="0"/>
              <a:t>與</a:t>
            </a:r>
            <a:r>
              <a:rPr lang="en-US" altLang="zh-TW" sz="2400" b="0" dirty="0" smtClean="0"/>
              <a:t>Response</a:t>
            </a:r>
            <a:r>
              <a:rPr lang="zh-CN" altLang="en-US" sz="2400" b="0" dirty="0" smtClean="0"/>
              <a:t>均被封裝成</a:t>
            </a:r>
            <a:r>
              <a:rPr lang="en-US" altLang="zh-CN" sz="2400" b="0" dirty="0" smtClean="0"/>
              <a:t>HTTP2</a:t>
            </a:r>
            <a:r>
              <a:rPr lang="zh-CN" altLang="en-US" sz="2400" b="0" dirty="0" smtClean="0"/>
              <a:t>的</a:t>
            </a:r>
            <a:r>
              <a:rPr lang="en-US" altLang="zh-CN" sz="2400" b="0" dirty="0" smtClean="0"/>
              <a:t>stream Frame</a:t>
            </a:r>
            <a:r>
              <a:rPr lang="zh-CN" altLang="en-US" sz="2400" b="0" dirty="0" smtClean="0"/>
              <a:t>，通過</a:t>
            </a:r>
            <a:r>
              <a:rPr lang="en-US" altLang="zh-CN" sz="2400" b="0" dirty="0" err="1" smtClean="0"/>
              <a:t>Netty</a:t>
            </a:r>
            <a:r>
              <a:rPr lang="en-US" altLang="zh-CN" sz="2400" b="0" dirty="0" smtClean="0"/>
              <a:t> Channel</a:t>
            </a:r>
            <a:r>
              <a:rPr lang="zh-CN" altLang="en-US" sz="2400" b="0" dirty="0" smtClean="0"/>
              <a:t>進行交互。</a:t>
            </a:r>
            <a:endParaRPr lang="zh-TW" altLang="en-US" sz="2400" b="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36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en-US" altLang="zh-CN" dirty="0" err="1" smtClean="0"/>
              <a:t>g</a:t>
            </a:r>
            <a:r>
              <a:rPr lang="en-US" altLang="zh-TW" dirty="0" err="1" smtClean="0"/>
              <a:t>RPC</a:t>
            </a:r>
            <a:r>
              <a:rPr lang="en-US" altLang="zh-TW" dirty="0" smtClean="0"/>
              <a:t>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實做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4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Client</a:t>
            </a:r>
            <a:r>
              <a:rPr lang="zh-CN" altLang="en-US" dirty="0" smtClean="0"/>
              <a:t>端 連接 </a:t>
            </a:r>
            <a:r>
              <a:rPr lang="en-US" altLang="zh-CN" dirty="0" smtClean="0"/>
              <a:t>JAVA Server</a:t>
            </a:r>
            <a:r>
              <a:rPr lang="zh-CN" altLang="en-US" dirty="0" smtClean="0"/>
              <a:t>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400" dirty="0" smtClean="0"/>
              <a:t>環境說明：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1800" dirty="0" smtClean="0"/>
              <a:t>JAVA 8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Spring boot 2.2.4.RELEASE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Spring Cloud Hoxton.SR1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Consul 1.6.2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container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en-US" altLang="zh-TW" sz="2400" dirty="0" smtClean="0"/>
              <a:t>dependencies </a:t>
            </a:r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	</a:t>
            </a:r>
            <a:r>
              <a:rPr lang="en-US" altLang="zh-TW" sz="1800" dirty="0"/>
              <a:t>compile ‘</a:t>
            </a:r>
            <a:r>
              <a:rPr lang="en-US" altLang="zh-TW" sz="1800" dirty="0" smtClean="0"/>
              <a:t>io.grpc:grpc-protobuf:1.21.0</a:t>
            </a:r>
            <a:r>
              <a:rPr lang="zh-CN" altLang="en-US" sz="1800" dirty="0" smtClean="0"/>
              <a:t>‘</a:t>
            </a:r>
            <a:endParaRPr lang="en-US" altLang="zh-CN" sz="1800" dirty="0" smtClean="0"/>
          </a:p>
          <a:p>
            <a:r>
              <a:rPr lang="en-US" altLang="zh-TW" sz="1800" dirty="0" smtClean="0"/>
              <a:t>	</a:t>
            </a:r>
            <a:r>
              <a:rPr lang="en-US" altLang="zh-TW" sz="1800" dirty="0"/>
              <a:t>compile ‘</a:t>
            </a:r>
            <a:r>
              <a:rPr lang="en-US" altLang="zh-TW" sz="1800" dirty="0" smtClean="0"/>
              <a:t>io.grpc:grpc-</a:t>
            </a:r>
            <a:r>
              <a:rPr lang="en-US" altLang="zh-CN" sz="1800" dirty="0" smtClean="0"/>
              <a:t>stub</a:t>
            </a:r>
            <a:r>
              <a:rPr lang="en-US" altLang="zh-TW" sz="1800" dirty="0" smtClean="0"/>
              <a:t>:1.21.0</a:t>
            </a:r>
            <a:r>
              <a:rPr lang="zh-CN" altLang="en-US" sz="1800" dirty="0"/>
              <a:t>‘</a:t>
            </a:r>
            <a:endParaRPr lang="en-US" altLang="zh-CN" sz="1800" dirty="0"/>
          </a:p>
          <a:p>
            <a:r>
              <a:rPr lang="en-US" altLang="zh-TW" sz="1800" dirty="0" smtClean="0"/>
              <a:t>	</a:t>
            </a:r>
            <a:r>
              <a:rPr lang="en-US" altLang="zh-TW" sz="1800" dirty="0"/>
              <a:t>compile ‘</a:t>
            </a:r>
            <a:r>
              <a:rPr lang="en-US" altLang="zh-TW" sz="1800" dirty="0" smtClean="0"/>
              <a:t>io.grpc:grpc-netty-shaded:1.21.0</a:t>
            </a:r>
            <a:r>
              <a:rPr lang="zh-CN" altLang="en-US" sz="1800" dirty="0" smtClean="0"/>
              <a:t>‘</a:t>
            </a:r>
            <a:endParaRPr lang="en-US" altLang="zh-CN" sz="1800" dirty="0"/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271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Client</a:t>
            </a:r>
            <a:r>
              <a:rPr lang="zh-CN" altLang="en-US" dirty="0"/>
              <a:t>端 連接 </a:t>
            </a:r>
            <a:r>
              <a:rPr lang="en-US" altLang="zh-CN" dirty="0"/>
              <a:t>JAVA Server</a:t>
            </a:r>
            <a:r>
              <a:rPr lang="zh-CN" altLang="en-US" dirty="0" smtClean="0"/>
              <a:t>端 測試圖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61309" y="2177604"/>
            <a:ext cx="1522021" cy="160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Java</a:t>
            </a:r>
          </a:p>
          <a:p>
            <a:pPr algn="ctr"/>
            <a:r>
              <a:rPr lang="en-US" altLang="zh-TW" dirty="0"/>
              <a:t>Client</a:t>
            </a:r>
          </a:p>
        </p:txBody>
      </p:sp>
      <p:sp>
        <p:nvSpPr>
          <p:cNvPr id="6" name="矩形 5"/>
          <p:cNvSpPr/>
          <p:nvPr/>
        </p:nvSpPr>
        <p:spPr>
          <a:xfrm>
            <a:off x="3194463" y="2308232"/>
            <a:ext cx="503768" cy="1235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823860" y="2177603"/>
            <a:ext cx="1640774" cy="160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Java</a:t>
            </a:r>
          </a:p>
          <a:p>
            <a:pPr algn="ctr"/>
            <a:r>
              <a:rPr lang="en-US" altLang="zh-TW" dirty="0" smtClean="0"/>
              <a:t>Server</a:t>
            </a:r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7836259" y="2290418"/>
            <a:ext cx="503768" cy="12706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752603" y="2550191"/>
            <a:ext cx="4071257" cy="24423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3681352" y="3325091"/>
            <a:ext cx="42850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843838" y="1928283"/>
            <a:ext cx="223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http/2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011110001</a:t>
            </a: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World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859177" y="2643134"/>
            <a:ext cx="259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http/2</a:t>
            </a:r>
          </a:p>
          <a:p>
            <a:r>
              <a:rPr lang="en-US" altLang="zh-TW" b="1" dirty="0" smtClean="0">
                <a:solidFill>
                  <a:schemeClr val="accent1"/>
                </a:solidFill>
              </a:rPr>
              <a:t>011110001(Hello World)</a:t>
            </a:r>
            <a:endParaRPr lang="zh-TW" altLang="en-US" b="1" dirty="0">
              <a:solidFill>
                <a:schemeClr val="accent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73708" y="4420161"/>
            <a:ext cx="1522021" cy="160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Java</a:t>
            </a:r>
          </a:p>
          <a:p>
            <a:pPr algn="ctr"/>
            <a:r>
              <a:rPr lang="en-US" altLang="zh-TW" dirty="0"/>
              <a:t>Client</a:t>
            </a:r>
          </a:p>
        </p:txBody>
      </p:sp>
      <p:sp>
        <p:nvSpPr>
          <p:cNvPr id="31" name="矩形 30"/>
          <p:cNvSpPr/>
          <p:nvPr/>
        </p:nvSpPr>
        <p:spPr>
          <a:xfrm>
            <a:off x="3206862" y="4550789"/>
            <a:ext cx="503768" cy="1235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7836259" y="4420160"/>
            <a:ext cx="1628375" cy="160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Java</a:t>
            </a:r>
          </a:p>
          <a:p>
            <a:pPr algn="ctr"/>
            <a:r>
              <a:rPr lang="en-US" altLang="zh-TW" dirty="0" smtClean="0"/>
              <a:t>Server</a:t>
            </a:r>
            <a:endParaRPr lang="en-US" altLang="zh-TW" dirty="0"/>
          </a:p>
        </p:txBody>
      </p:sp>
      <p:sp>
        <p:nvSpPr>
          <p:cNvPr id="33" name="矩形 32"/>
          <p:cNvSpPr/>
          <p:nvPr/>
        </p:nvSpPr>
        <p:spPr>
          <a:xfrm>
            <a:off x="7836259" y="4515163"/>
            <a:ext cx="503768" cy="12706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3865638" y="4135219"/>
            <a:ext cx="1231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http/2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011110001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(World1)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723138" y="5341379"/>
            <a:ext cx="1549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http/2</a:t>
            </a: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011110001</a:t>
            </a: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(Hello World1)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695729" y="4959675"/>
            <a:ext cx="4140530" cy="3712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5150148" y="4412218"/>
            <a:ext cx="123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011110001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World</a:t>
            </a:r>
            <a:r>
              <a:rPr lang="en-US" altLang="zh-TW" b="1" dirty="0" smtClean="0">
                <a:solidFill>
                  <a:srgbClr val="FF0000"/>
                </a:solidFill>
              </a:rPr>
              <a:t>2) 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6467470" y="4399009"/>
            <a:ext cx="123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011110001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(World3) 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150148" y="5348752"/>
            <a:ext cx="163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011110001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(</a:t>
            </a:r>
            <a:r>
              <a:rPr lang="en-US" altLang="zh-TW" b="1" dirty="0" smtClean="0">
                <a:solidFill>
                  <a:srgbClr val="0070C0"/>
                </a:solidFill>
              </a:rPr>
              <a:t>Hello World2)</a:t>
            </a:r>
            <a:endParaRPr lang="zh-TW" altLang="en-US" b="1" dirty="0">
              <a:solidFill>
                <a:srgbClr val="0070C0"/>
              </a:solidFill>
            </a:endParaRPr>
          </a:p>
          <a:p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587527" y="5332375"/>
            <a:ext cx="175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011110001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(</a:t>
            </a:r>
            <a:r>
              <a:rPr lang="en-US" altLang="zh-TW" b="1" dirty="0" smtClean="0">
                <a:solidFill>
                  <a:srgbClr val="0070C0"/>
                </a:solidFill>
              </a:rPr>
              <a:t>Hello World3)</a:t>
            </a:r>
            <a:endParaRPr lang="zh-TW" altLang="en-US" b="1" dirty="0">
              <a:solidFill>
                <a:srgbClr val="0070C0"/>
              </a:solidFill>
            </a:endParaRPr>
          </a:p>
          <a:p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38200" y="1840675"/>
            <a:ext cx="10431483" cy="2196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838200" y="4158864"/>
            <a:ext cx="10431483" cy="2196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926275" y="19389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簡單調用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950025" y="4235495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雙向</a:t>
            </a:r>
            <a:r>
              <a:rPr lang="en-US" altLang="zh-CN" dirty="0" smtClean="0"/>
              <a:t>Stream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51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使用</a:t>
            </a:r>
            <a:r>
              <a:rPr lang="en-US" altLang="zh-TW" dirty="0" err="1"/>
              <a:t>protobuf</a:t>
            </a:r>
            <a:r>
              <a:rPr lang="zh-CN" altLang="en-US" dirty="0"/>
              <a:t>定義接口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2276"/>
            <a:ext cx="6298870" cy="4635345"/>
          </a:xfrm>
        </p:spPr>
      </p:pic>
      <p:sp>
        <p:nvSpPr>
          <p:cNvPr id="4" name="矩形 3"/>
          <p:cNvSpPr/>
          <p:nvPr/>
        </p:nvSpPr>
        <p:spPr>
          <a:xfrm>
            <a:off x="7137070" y="1733195"/>
            <a:ext cx="45640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</a:rPr>
              <a:t>普通</a:t>
            </a:r>
            <a:r>
              <a:rPr lang="zh-CN" altLang="en-US" sz="2000" dirty="0" smtClean="0">
                <a:solidFill>
                  <a:srgbClr val="0070C0"/>
                </a:solidFill>
              </a:rPr>
              <a:t>調用：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sayHello</a:t>
            </a:r>
            <a:r>
              <a:rPr lang="en-US" altLang="zh-CN" sz="2000" dirty="0" smtClean="0"/>
              <a:t>()</a:t>
            </a:r>
            <a:endParaRPr lang="en-US" altLang="zh-CN" sz="2000" dirty="0"/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Server-side Streaming</a:t>
            </a:r>
            <a:r>
              <a:rPr lang="zh-CN" altLang="en-US" sz="2000" dirty="0" smtClean="0">
                <a:solidFill>
                  <a:srgbClr val="0070C0"/>
                </a:solidFill>
              </a:rPr>
              <a:t>：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err="1" smtClean="0"/>
              <a:t>helloWorldServerStream</a:t>
            </a:r>
            <a:r>
              <a:rPr lang="en-US" altLang="zh-TW" sz="2000" dirty="0" smtClean="0"/>
              <a:t>()</a:t>
            </a:r>
            <a:endParaRPr lang="en-US" altLang="zh-CN" sz="2000" dirty="0"/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Client-side Streaming</a:t>
            </a:r>
            <a:r>
              <a:rPr lang="zh-CN" altLang="en-US" sz="2000" dirty="0" smtClean="0">
                <a:solidFill>
                  <a:srgbClr val="0070C0"/>
                </a:solidFill>
              </a:rPr>
              <a:t>：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err="1" smtClean="0"/>
              <a:t>helloWorldClientStream</a:t>
            </a:r>
            <a:r>
              <a:rPr lang="en-US" altLang="zh-TW" sz="2000" dirty="0" smtClean="0"/>
              <a:t>()</a:t>
            </a:r>
            <a:endParaRPr lang="en-US" altLang="zh-TW" sz="2000" dirty="0"/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Bidirectional Streaming</a:t>
            </a:r>
            <a:r>
              <a:rPr lang="zh-CN" altLang="en-US" sz="2000" dirty="0" smtClean="0">
                <a:solidFill>
                  <a:srgbClr val="0070C0"/>
                </a:solidFill>
              </a:rPr>
              <a:t>：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helloWorldClientAndServerStream</a:t>
            </a:r>
            <a:r>
              <a:rPr lang="en-US" altLang="zh-CN" sz="2000" dirty="0" smtClean="0"/>
              <a:t>()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16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使用</a:t>
            </a:r>
            <a:r>
              <a:rPr lang="en-US" altLang="zh-TW" dirty="0"/>
              <a:t>compile</a:t>
            </a:r>
            <a:r>
              <a:rPr lang="zh-CN" altLang="en-US" dirty="0"/>
              <a:t>工具生成特定語言的執行代碼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175" y="1815776"/>
            <a:ext cx="5472625" cy="4269664"/>
          </a:xfrm>
        </p:spPr>
      </p:pic>
      <p:sp>
        <p:nvSpPr>
          <p:cNvPr id="6" name="文字方塊 5"/>
          <p:cNvSpPr txBox="1"/>
          <p:nvPr/>
        </p:nvSpPr>
        <p:spPr>
          <a:xfrm>
            <a:off x="838200" y="1815776"/>
            <a:ext cx="504297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24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CN" altLang="en-US" sz="24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命令行</a:t>
            </a:r>
            <a:endParaRPr lang="en-US" altLang="zh-CN" sz="2400" b="1" dirty="0" smtClean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1000"/>
              </a:spcBef>
            </a:pPr>
            <a:r>
              <a:rPr lang="en-US" altLang="zh-CN" sz="24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CN" altLang="en-US" sz="24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工具輔助</a:t>
            </a:r>
            <a:endParaRPr lang="en-US" altLang="zh-CN" sz="2400" b="1" dirty="0" smtClean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 err="1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Intellij</a:t>
            </a:r>
            <a:r>
              <a:rPr lang="en-US" altLang="zh-CN" sz="20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 IDE</a:t>
            </a:r>
            <a:r>
              <a:rPr lang="zh-CN" altLang="en-US" sz="20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CN" sz="20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Plugin </a:t>
            </a:r>
            <a:r>
              <a:rPr lang="zh-CN" altLang="en-US" sz="20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協助。</a:t>
            </a:r>
            <a:endParaRPr lang="en-US" altLang="zh-CN" sz="2000" b="1" dirty="0" smtClean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CN" sz="20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server </a:t>
            </a:r>
            <a:r>
              <a:rPr lang="zh-CN" altLang="en-US" sz="20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和 </a:t>
            </a:r>
            <a:r>
              <a:rPr lang="en-US" altLang="zh-CN" sz="20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client </a:t>
            </a:r>
            <a:r>
              <a:rPr lang="zh-CN" altLang="en-US" sz="20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CN" sz="20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Pom.xml </a:t>
            </a:r>
            <a:r>
              <a:rPr lang="zh-CN" altLang="en-US" sz="20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endParaRPr lang="en-US" altLang="zh-CN" sz="2000" b="1" dirty="0" smtClean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20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plugin </a:t>
            </a:r>
            <a:r>
              <a:rPr lang="zh-CN" altLang="en-US" sz="20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中設置。</a:t>
            </a:r>
            <a:endParaRPr lang="en-US" altLang="zh-CN" sz="2000" b="1" dirty="0" smtClean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TW" sz="2000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在設置完後，執行</a:t>
            </a:r>
            <a:r>
              <a:rPr lang="en-US" altLang="zh-CN" sz="20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MVN compile</a:t>
            </a:r>
            <a:r>
              <a:rPr lang="zh-CN" altLang="en-US" sz="20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會自動</a:t>
            </a:r>
            <a:r>
              <a:rPr lang="en-US" altLang="zh-CN" sz="20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compile proto</a:t>
            </a:r>
            <a:r>
              <a:rPr lang="zh-CN" altLang="en-US" sz="20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文件。</a:t>
            </a:r>
            <a:r>
              <a:rPr lang="en-US" altLang="zh-CN" sz="20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每一次更改</a:t>
            </a:r>
            <a:r>
              <a:rPr lang="en-US" altLang="zh-CN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proto</a:t>
            </a:r>
            <a:r>
              <a:rPr lang="zh-CN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文件都要執行一次</a:t>
            </a:r>
            <a:r>
              <a:rPr lang="en-US" altLang="zh-CN" sz="20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2000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51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g</a:t>
            </a:r>
            <a:r>
              <a:rPr lang="en-US" altLang="zh-TW" dirty="0" err="1"/>
              <a:t>RPC</a:t>
            </a:r>
            <a:r>
              <a:rPr lang="en-US" altLang="zh-TW" dirty="0"/>
              <a:t> </a:t>
            </a:r>
            <a:r>
              <a:rPr lang="zh-CN" altLang="en-US" dirty="0" smtClean="0"/>
              <a:t>介紹</a:t>
            </a:r>
            <a:endParaRPr lang="en-US" altLang="zh-CN" dirty="0" smtClean="0"/>
          </a:p>
          <a:p>
            <a:r>
              <a:rPr lang="en-US" altLang="zh-CN" dirty="0" err="1"/>
              <a:t>g</a:t>
            </a:r>
            <a:r>
              <a:rPr lang="en-US" altLang="zh-TW" dirty="0" err="1"/>
              <a:t>RPC</a:t>
            </a:r>
            <a:r>
              <a:rPr lang="en-US" altLang="zh-TW" dirty="0"/>
              <a:t> </a:t>
            </a:r>
            <a:r>
              <a:rPr lang="en-US" altLang="zh-CN" dirty="0"/>
              <a:t>JAVA </a:t>
            </a:r>
            <a:r>
              <a:rPr lang="zh-CN" altLang="en-US" dirty="0"/>
              <a:t>實</a:t>
            </a:r>
            <a:r>
              <a:rPr lang="zh-CN" altLang="en-US" dirty="0" smtClean="0"/>
              <a:t>做</a:t>
            </a:r>
            <a:endParaRPr lang="en-US" altLang="zh-CN" dirty="0" smtClean="0"/>
          </a:p>
          <a:p>
            <a:r>
              <a:rPr lang="en-US" altLang="zh-CN" dirty="0" err="1"/>
              <a:t>g</a:t>
            </a:r>
            <a:r>
              <a:rPr lang="en-US" altLang="zh-TW" dirty="0" err="1"/>
              <a:t>RPC</a:t>
            </a:r>
            <a:r>
              <a:rPr lang="en-US" altLang="zh-TW" dirty="0"/>
              <a:t> </a:t>
            </a:r>
            <a:r>
              <a:rPr lang="en-US" altLang="zh-CN" dirty="0" err="1"/>
              <a:t>Nodejs</a:t>
            </a:r>
            <a:r>
              <a:rPr lang="en-US" altLang="zh-CN" dirty="0"/>
              <a:t> </a:t>
            </a:r>
            <a:r>
              <a:rPr lang="zh-CN" altLang="en-US" dirty="0"/>
              <a:t>與 </a:t>
            </a:r>
            <a:r>
              <a:rPr lang="en-US" altLang="zh-CN" dirty="0"/>
              <a:t>JAVA </a:t>
            </a:r>
            <a:r>
              <a:rPr lang="zh-CN" altLang="en-US" dirty="0" smtClean="0"/>
              <a:t>互通</a:t>
            </a:r>
            <a:endParaRPr lang="en-US" altLang="zh-CN" dirty="0" smtClean="0"/>
          </a:p>
          <a:p>
            <a:r>
              <a:rPr lang="en-US" altLang="zh-CN" dirty="0" err="1"/>
              <a:t>g</a:t>
            </a:r>
            <a:r>
              <a:rPr lang="en-US" altLang="zh-TW" dirty="0" err="1"/>
              <a:t>RPC</a:t>
            </a:r>
            <a:r>
              <a:rPr lang="en-US" altLang="zh-TW" dirty="0"/>
              <a:t> </a:t>
            </a:r>
            <a:r>
              <a:rPr lang="zh-CN" altLang="en-US" dirty="0"/>
              <a:t>性能</a:t>
            </a:r>
            <a:r>
              <a:rPr lang="zh-CN" altLang="en-US" dirty="0" smtClean="0"/>
              <a:t>測試</a:t>
            </a:r>
            <a:endParaRPr lang="en-US" altLang="zh-CN" dirty="0" smtClean="0"/>
          </a:p>
          <a:p>
            <a:r>
              <a:rPr lang="en-US" altLang="zh-CN" dirty="0" err="1"/>
              <a:t>g</a:t>
            </a:r>
            <a:r>
              <a:rPr lang="en-US" altLang="zh-TW" dirty="0" err="1"/>
              <a:t>RPC</a:t>
            </a:r>
            <a:r>
              <a:rPr lang="en-US" altLang="zh-TW" dirty="0"/>
              <a:t> </a:t>
            </a:r>
            <a:r>
              <a:rPr lang="zh-CN" altLang="en-US" dirty="0"/>
              <a:t>缺點</a:t>
            </a:r>
            <a:endParaRPr lang="en-US" altLang="zh-CN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510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啟動</a:t>
            </a:r>
            <a:r>
              <a:rPr lang="zh-CN" altLang="en-US" dirty="0"/>
              <a:t>一個</a:t>
            </a:r>
            <a:r>
              <a:rPr lang="en-US" altLang="zh-TW" dirty="0"/>
              <a:t>Server</a:t>
            </a:r>
            <a:r>
              <a:rPr lang="zh-CN" altLang="en-US" dirty="0"/>
              <a:t>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2" y="1930400"/>
            <a:ext cx="5380074" cy="4246563"/>
          </a:xfrm>
        </p:spPr>
      </p:pic>
    </p:spTree>
    <p:extLst>
      <p:ext uri="{BB962C8B-B14F-4D97-AF65-F5344CB8AC3E}">
        <p14:creationId xmlns:p14="http://schemas.microsoft.com/office/powerpoint/2010/main" val="193156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啟動</a:t>
            </a:r>
            <a:r>
              <a:rPr lang="zh-CN" altLang="en-US" dirty="0"/>
              <a:t>一個或者多個</a:t>
            </a:r>
            <a:r>
              <a:rPr lang="en-US" altLang="zh-CN" dirty="0"/>
              <a:t>Client</a:t>
            </a:r>
            <a:r>
              <a:rPr lang="zh-CN" altLang="en-US" dirty="0"/>
              <a:t>端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1469"/>
            <a:ext cx="7475244" cy="2547430"/>
          </a:xfrm>
        </p:spPr>
      </p:pic>
    </p:spTree>
    <p:extLst>
      <p:ext uri="{BB962C8B-B14F-4D97-AF65-F5344CB8AC3E}">
        <p14:creationId xmlns:p14="http://schemas.microsoft.com/office/powerpoint/2010/main" val="19248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Client</a:t>
            </a:r>
            <a:r>
              <a:rPr lang="zh-CN" altLang="en-US" dirty="0"/>
              <a:t>端 連接 </a:t>
            </a:r>
            <a:r>
              <a:rPr lang="en-US" altLang="zh-CN" dirty="0"/>
              <a:t>JAVA Server</a:t>
            </a:r>
            <a:r>
              <a:rPr lang="zh-CN" altLang="en-US" dirty="0" smtClean="0"/>
              <a:t>端 簡單調用圖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161309" y="3262676"/>
            <a:ext cx="1522021" cy="160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Java</a:t>
            </a:r>
          </a:p>
          <a:p>
            <a:pPr algn="ctr"/>
            <a:r>
              <a:rPr lang="en-US" altLang="zh-TW" dirty="0"/>
              <a:t>Client</a:t>
            </a:r>
          </a:p>
        </p:txBody>
      </p:sp>
      <p:sp>
        <p:nvSpPr>
          <p:cNvPr id="53" name="矩形 52"/>
          <p:cNvSpPr/>
          <p:nvPr/>
        </p:nvSpPr>
        <p:spPr>
          <a:xfrm>
            <a:off x="3194463" y="3393304"/>
            <a:ext cx="503768" cy="1235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7823860" y="3262675"/>
            <a:ext cx="1628898" cy="160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Java</a:t>
            </a:r>
          </a:p>
          <a:p>
            <a:pPr algn="ctr"/>
            <a:r>
              <a:rPr lang="en-US" altLang="zh-TW" dirty="0" smtClean="0"/>
              <a:t>Server</a:t>
            </a:r>
            <a:endParaRPr lang="en-US" altLang="zh-TW" dirty="0"/>
          </a:p>
        </p:txBody>
      </p:sp>
      <p:sp>
        <p:nvSpPr>
          <p:cNvPr id="55" name="矩形 54"/>
          <p:cNvSpPr/>
          <p:nvPr/>
        </p:nvSpPr>
        <p:spPr>
          <a:xfrm>
            <a:off x="7836259" y="3375490"/>
            <a:ext cx="503768" cy="12706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單箭頭接點 55"/>
          <p:cNvCxnSpPr/>
          <p:nvPr/>
        </p:nvCxnSpPr>
        <p:spPr>
          <a:xfrm>
            <a:off x="3752603" y="3635263"/>
            <a:ext cx="4071257" cy="24423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H="1">
            <a:off x="3681352" y="4410163"/>
            <a:ext cx="428501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843839" y="3013355"/>
            <a:ext cx="2530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http/2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011110001</a:t>
            </a: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TW" b="1" dirty="0">
                <a:solidFill>
                  <a:srgbClr val="FF0000"/>
                </a:solidFill>
              </a:rPr>
              <a:t>World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4859177" y="3728206"/>
            <a:ext cx="259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http/2</a:t>
            </a:r>
          </a:p>
          <a:p>
            <a:r>
              <a:rPr lang="en-US" altLang="zh-TW" b="1" dirty="0" smtClean="0">
                <a:solidFill>
                  <a:schemeClr val="accent1"/>
                </a:solidFill>
              </a:rPr>
              <a:t>011110001(Hello World)</a:t>
            </a:r>
            <a:endParaRPr lang="zh-TW" altLang="en-US" b="1" dirty="0">
              <a:solidFill>
                <a:schemeClr val="accent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38200" y="2925747"/>
            <a:ext cx="10431483" cy="2196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926275" y="30239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簡單調用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4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簡單</a:t>
            </a:r>
            <a:r>
              <a:rPr lang="zh-CN" altLang="en-US" dirty="0" smtClean="0"/>
              <a:t>調用測試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54365" y="1757546"/>
            <a:ext cx="634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Client</a:t>
            </a:r>
            <a:r>
              <a:rPr lang="zh-CN" altLang="en-US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端調用代碼</a:t>
            </a:r>
            <a:r>
              <a:rPr lang="en-US" altLang="zh-CN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使用 </a:t>
            </a:r>
            <a:r>
              <a:rPr lang="en-US" altLang="zh-CN" sz="2800" b="1" dirty="0" err="1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blockingStub</a:t>
            </a:r>
            <a:r>
              <a:rPr lang="en-US" altLang="zh-CN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2800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3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14" y="2465148"/>
            <a:ext cx="7325748" cy="2547200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8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簡單調用測試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Server</a:t>
            </a:r>
            <a:r>
              <a:rPr lang="zh-CN" altLang="en-US" dirty="0" smtClean="0"/>
              <a:t>端代碼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03" y="2488420"/>
            <a:ext cx="7325748" cy="2608008"/>
          </a:xfrm>
          <a:prstGeom prst="rect">
            <a:avLst/>
          </a:prstGeom>
        </p:spPr>
      </p:pic>
      <p:pic>
        <p:nvPicPr>
          <p:cNvPr id="6" name="內容版面配置區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03" y="5666732"/>
            <a:ext cx="10457547" cy="59436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33203" y="52132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sz="2800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416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Client</a:t>
            </a:r>
            <a:r>
              <a:rPr lang="zh-CN" altLang="en-US" dirty="0"/>
              <a:t>端 連接 </a:t>
            </a:r>
            <a:r>
              <a:rPr lang="en-US" altLang="zh-CN" dirty="0"/>
              <a:t>JAVA Server</a:t>
            </a:r>
            <a:r>
              <a:rPr lang="zh-CN" altLang="en-US" dirty="0" smtClean="0"/>
              <a:t>端 雙向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73707" y="3232667"/>
            <a:ext cx="1522021" cy="160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Java</a:t>
            </a:r>
          </a:p>
          <a:p>
            <a:pPr algn="ctr"/>
            <a:r>
              <a:rPr lang="en-US" altLang="zh-TW" dirty="0"/>
              <a:t>Client</a:t>
            </a:r>
          </a:p>
        </p:txBody>
      </p:sp>
      <p:sp>
        <p:nvSpPr>
          <p:cNvPr id="15" name="矩形 14"/>
          <p:cNvSpPr/>
          <p:nvPr/>
        </p:nvSpPr>
        <p:spPr>
          <a:xfrm>
            <a:off x="3206861" y="3363295"/>
            <a:ext cx="503768" cy="1235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836258" y="3232666"/>
            <a:ext cx="1640251" cy="160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Java</a:t>
            </a:r>
          </a:p>
          <a:p>
            <a:pPr algn="ctr"/>
            <a:r>
              <a:rPr lang="en-US" altLang="zh-TW" dirty="0" smtClean="0"/>
              <a:t>Server</a:t>
            </a:r>
            <a:endParaRPr lang="en-US" altLang="zh-TW" dirty="0"/>
          </a:p>
        </p:txBody>
      </p:sp>
      <p:sp>
        <p:nvSpPr>
          <p:cNvPr id="17" name="矩形 16"/>
          <p:cNvSpPr/>
          <p:nvPr/>
        </p:nvSpPr>
        <p:spPr>
          <a:xfrm>
            <a:off x="7836258" y="3327669"/>
            <a:ext cx="503768" cy="12706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865637" y="2947725"/>
            <a:ext cx="1231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http/2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011110001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World</a:t>
            </a:r>
            <a:r>
              <a:rPr lang="en-US" altLang="zh-TW" b="1" dirty="0" smtClean="0">
                <a:solidFill>
                  <a:srgbClr val="FF0000"/>
                </a:solidFill>
              </a:rPr>
              <a:t>3)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723137" y="4153885"/>
            <a:ext cx="1549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http/2</a:t>
            </a: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011110001</a:t>
            </a: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(Hello World1)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95728" y="3772181"/>
            <a:ext cx="4140530" cy="3712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5150147" y="3224724"/>
            <a:ext cx="123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011110001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World</a:t>
            </a:r>
            <a:r>
              <a:rPr lang="en-US" altLang="zh-TW" b="1" dirty="0" smtClean="0">
                <a:solidFill>
                  <a:srgbClr val="FF0000"/>
                </a:solidFill>
              </a:rPr>
              <a:t>2) 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67469" y="3211515"/>
            <a:ext cx="123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011110001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World</a:t>
            </a:r>
            <a:r>
              <a:rPr lang="en-US" altLang="zh-TW" b="1" dirty="0" smtClean="0">
                <a:solidFill>
                  <a:srgbClr val="FF0000"/>
                </a:solidFill>
              </a:rPr>
              <a:t>1) 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150147" y="4161258"/>
            <a:ext cx="163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011110001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(</a:t>
            </a:r>
            <a:r>
              <a:rPr lang="en-US" altLang="zh-TW" b="1" dirty="0" smtClean="0">
                <a:solidFill>
                  <a:srgbClr val="0070C0"/>
                </a:solidFill>
              </a:rPr>
              <a:t>Hello World2)</a:t>
            </a:r>
            <a:endParaRPr lang="zh-TW" altLang="en-US" b="1" dirty="0">
              <a:solidFill>
                <a:srgbClr val="0070C0"/>
              </a:solidFill>
            </a:endParaRPr>
          </a:p>
          <a:p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587526" y="4144881"/>
            <a:ext cx="175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011110001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(</a:t>
            </a:r>
            <a:r>
              <a:rPr lang="en-US" altLang="zh-TW" b="1" dirty="0" smtClean="0">
                <a:solidFill>
                  <a:srgbClr val="0070C0"/>
                </a:solidFill>
              </a:rPr>
              <a:t>Hello World3)</a:t>
            </a:r>
            <a:endParaRPr lang="zh-TW" altLang="en-US" b="1" dirty="0">
              <a:solidFill>
                <a:srgbClr val="0070C0"/>
              </a:solidFill>
            </a:endParaRPr>
          </a:p>
          <a:p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8199" y="2971370"/>
            <a:ext cx="10431483" cy="2196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950024" y="3048001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雙向</a:t>
            </a:r>
            <a:r>
              <a:rPr lang="en-US" altLang="zh-CN" dirty="0" smtClean="0"/>
              <a:t>Stream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311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Bidirectional Streaming </a:t>
            </a:r>
            <a:r>
              <a:rPr lang="zh-CN" altLang="en-US" dirty="0"/>
              <a:t>調用測試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6506"/>
            <a:ext cx="7325748" cy="4029638"/>
          </a:xfrm>
        </p:spPr>
      </p:pic>
      <p:sp>
        <p:nvSpPr>
          <p:cNvPr id="6" name="文字方塊 5"/>
          <p:cNvSpPr txBox="1"/>
          <p:nvPr/>
        </p:nvSpPr>
        <p:spPr>
          <a:xfrm>
            <a:off x="838200" y="1883286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Client</a:t>
            </a:r>
            <a:r>
              <a:rPr lang="zh-CN" altLang="en-US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端代碼</a:t>
            </a:r>
            <a:endParaRPr lang="zh-TW" altLang="en-US" sz="2800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03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Bidirectional </a:t>
            </a:r>
            <a:r>
              <a:rPr lang="en-US" altLang="zh-CN" dirty="0"/>
              <a:t>Streaming </a:t>
            </a:r>
            <a:r>
              <a:rPr lang="zh-CN" altLang="en-US" dirty="0"/>
              <a:t>調用測試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1504"/>
            <a:ext cx="8371100" cy="4087757"/>
          </a:xfrm>
        </p:spPr>
      </p:pic>
      <p:sp>
        <p:nvSpPr>
          <p:cNvPr id="6" name="文字方塊 5"/>
          <p:cNvSpPr txBox="1"/>
          <p:nvPr/>
        </p:nvSpPr>
        <p:spPr>
          <a:xfrm>
            <a:off x="838200" y="1788284"/>
            <a:ext cx="2371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Server</a:t>
            </a:r>
            <a:r>
              <a:rPr lang="zh-CN" altLang="en-US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端代碼</a:t>
            </a:r>
            <a:endParaRPr lang="en-US" altLang="zh-CN" sz="2800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30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Stream </a:t>
            </a:r>
            <a:r>
              <a:rPr lang="zh-CN" altLang="en-US" dirty="0"/>
              <a:t>調用測試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82" y="2376165"/>
            <a:ext cx="10209716" cy="3287874"/>
          </a:xfrm>
        </p:spPr>
      </p:pic>
      <p:sp>
        <p:nvSpPr>
          <p:cNvPr id="4" name="文字方塊 3"/>
          <p:cNvSpPr txBox="1"/>
          <p:nvPr/>
        </p:nvSpPr>
        <p:spPr>
          <a:xfrm>
            <a:off x="1065182" y="1852945"/>
            <a:ext cx="1743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Server </a:t>
            </a:r>
            <a:r>
              <a:rPr lang="zh-CN" altLang="en-US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端</a:t>
            </a:r>
            <a:endParaRPr lang="zh-TW" altLang="en-US" sz="2800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16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Stream </a:t>
            </a:r>
            <a:r>
              <a:rPr lang="zh-CN" altLang="en-US" dirty="0"/>
              <a:t>調用測試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82" y="2376165"/>
            <a:ext cx="8992856" cy="3639058"/>
          </a:xfrm>
        </p:spPr>
      </p:pic>
      <p:sp>
        <p:nvSpPr>
          <p:cNvPr id="4" name="文字方塊 3"/>
          <p:cNvSpPr txBox="1"/>
          <p:nvPr/>
        </p:nvSpPr>
        <p:spPr>
          <a:xfrm>
            <a:off x="1065182" y="1852945"/>
            <a:ext cx="164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TW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Client </a:t>
            </a:r>
            <a:r>
              <a:rPr lang="zh-CN" altLang="en-US" sz="28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端</a:t>
            </a:r>
            <a:endParaRPr lang="zh-TW" altLang="en-US" sz="2800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02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g</a:t>
            </a:r>
            <a:r>
              <a:rPr lang="en-US" altLang="zh-TW" dirty="0" err="1" smtClean="0"/>
              <a:t>RPC</a:t>
            </a:r>
            <a:r>
              <a:rPr lang="en-US" altLang="zh-TW" dirty="0" smtClean="0"/>
              <a:t> </a:t>
            </a:r>
            <a:r>
              <a:rPr lang="zh-CN" altLang="en-US" dirty="0" smtClean="0"/>
              <a:t>介紹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08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加入</a:t>
            </a:r>
            <a:r>
              <a:rPr lang="en-US" altLang="zh-CN" dirty="0" smtClean="0"/>
              <a:t>Consul </a:t>
            </a:r>
            <a:r>
              <a:rPr lang="zh-CN" altLang="en-US" dirty="0" smtClean="0"/>
              <a:t>註冊中心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02334"/>
            <a:ext cx="10217983" cy="711456"/>
          </a:xfrm>
        </p:spPr>
      </p:pic>
      <p:sp>
        <p:nvSpPr>
          <p:cNvPr id="6" name="矩形 5"/>
          <p:cNvSpPr/>
          <p:nvPr/>
        </p:nvSpPr>
        <p:spPr>
          <a:xfrm>
            <a:off x="2161309" y="2965062"/>
            <a:ext cx="1437119" cy="1487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087012" y="3095691"/>
            <a:ext cx="475667" cy="11460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823860" y="2965061"/>
            <a:ext cx="1437119" cy="1487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836259" y="3077877"/>
            <a:ext cx="475667" cy="1179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598428" y="3423264"/>
            <a:ext cx="4237831" cy="4265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3598430" y="3954199"/>
            <a:ext cx="422543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38201" y="2018520"/>
            <a:ext cx="9849592" cy="2648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142016" y="2172899"/>
            <a:ext cx="938150" cy="6768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Consul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線單箭頭接點 24"/>
          <p:cNvCxnSpPr>
            <a:endCxn id="20" idx="1"/>
          </p:cNvCxnSpPr>
          <p:nvPr/>
        </p:nvCxnSpPr>
        <p:spPr>
          <a:xfrm flipV="1">
            <a:off x="3562679" y="2511346"/>
            <a:ext cx="1579337" cy="83127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20" idx="3"/>
          </p:cNvCxnSpPr>
          <p:nvPr/>
        </p:nvCxnSpPr>
        <p:spPr>
          <a:xfrm flipH="1" flipV="1">
            <a:off x="6080166" y="2511346"/>
            <a:ext cx="1756093" cy="83127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endCxn id="20" idx="1"/>
          </p:cNvCxnSpPr>
          <p:nvPr/>
        </p:nvCxnSpPr>
        <p:spPr>
          <a:xfrm flipV="1">
            <a:off x="3562679" y="2511346"/>
            <a:ext cx="1579337" cy="730618"/>
          </a:xfrm>
          <a:prstGeom prst="straightConnector1">
            <a:avLst/>
          </a:prstGeom>
          <a:ln w="381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6590804" y="2439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050661" y="2439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456074" y="35242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33124" y="4666718"/>
            <a:ext cx="64492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使用的</a:t>
            </a:r>
            <a:r>
              <a:rPr lang="en-US" altLang="zh-CN" sz="20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consul 1.6.2</a:t>
            </a:r>
            <a:r>
              <a:rPr lang="zh-CN" altLang="en-US" sz="20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CN" sz="20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images</a:t>
            </a:r>
            <a:r>
              <a:rPr lang="zh-CN" altLang="en-US" sz="20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鏡</a:t>
            </a:r>
            <a:r>
              <a:rPr lang="zh-CN" altLang="en-US" sz="2000" b="1" dirty="0" smtClean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像</a:t>
            </a:r>
            <a:endParaRPr lang="en-US" altLang="zh-CN" sz="2000" b="1" dirty="0" smtClean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i="1" dirty="0" err="1"/>
              <a:t>docker</a:t>
            </a:r>
            <a:r>
              <a:rPr lang="en-US" altLang="zh-TW" sz="2000" i="1" dirty="0"/>
              <a:t> run -d --name=dev-consul -p 8500:8500 </a:t>
            </a:r>
            <a:r>
              <a:rPr lang="en-US" altLang="zh-TW" sz="2000" i="1" dirty="0" smtClean="0"/>
              <a:t>consul:1.6.2</a:t>
            </a:r>
            <a:endParaRPr lang="en-US" altLang="zh-CN" sz="2000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20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註冊</a:t>
            </a:r>
            <a:r>
              <a:rPr lang="en-US" altLang="zh-CN" sz="20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port</a:t>
            </a:r>
            <a:r>
              <a:rPr lang="zh-CN" altLang="en-US" sz="20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是 </a:t>
            </a:r>
            <a:r>
              <a:rPr lang="en-US" altLang="zh-CN" sz="2000" b="1" dirty="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</a:rPr>
              <a:t>8500</a:t>
            </a:r>
            <a:endParaRPr lang="zh-TW" altLang="en-US" sz="2000" b="1" dirty="0">
              <a:solidFill>
                <a:srgbClr val="44546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590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註冊到</a:t>
            </a:r>
            <a:r>
              <a:rPr lang="en-US" altLang="zh-CN" dirty="0" smtClean="0"/>
              <a:t>Consul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0"/>
          <a:stretch/>
        </p:blipFill>
        <p:spPr>
          <a:xfrm>
            <a:off x="988553" y="2062353"/>
            <a:ext cx="7610692" cy="4053440"/>
          </a:xfrm>
        </p:spPr>
      </p:pic>
      <p:sp>
        <p:nvSpPr>
          <p:cNvPr id="8" name="內容版面配置區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3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r>
              <a:rPr lang="en-US" altLang="zh-TW" dirty="0" smtClean="0"/>
              <a:t> </a:t>
            </a:r>
            <a:r>
              <a:rPr lang="en-US" altLang="zh-CN" dirty="0" smtClean="0"/>
              <a:t>Health Check </a:t>
            </a:r>
            <a:r>
              <a:rPr lang="zh-CN" altLang="en-US" dirty="0" smtClean="0"/>
              <a:t>必要的</a:t>
            </a:r>
            <a:r>
              <a:rPr lang="en-US" altLang="zh-CN" dirty="0" err="1" smtClean="0"/>
              <a:t>health.proto</a:t>
            </a:r>
            <a:r>
              <a:rPr lang="zh-CN" altLang="en-US" dirty="0" smtClean="0"/>
              <a:t>文件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000" dirty="0" smtClean="0"/>
              <a:t>Consul </a:t>
            </a:r>
            <a:r>
              <a:rPr lang="zh-CN" altLang="en-US" sz="2000" dirty="0" smtClean="0"/>
              <a:t>官方文檔：</a:t>
            </a:r>
            <a:r>
              <a:rPr lang="en-US" altLang="zh-TW" sz="1800" dirty="0">
                <a:hlinkClick r:id="rId2"/>
              </a:rPr>
              <a:t>https://</a:t>
            </a:r>
            <a:r>
              <a:rPr lang="en-US" altLang="zh-TW" sz="1800" dirty="0" smtClean="0">
                <a:hlinkClick r:id="rId2"/>
              </a:rPr>
              <a:t>github.com/grpc/grpc/blob/master/doc/health-checking.md</a:t>
            </a:r>
            <a:endParaRPr lang="en-US" altLang="zh-TW" sz="1800" dirty="0" smtClean="0"/>
          </a:p>
          <a:p>
            <a:endParaRPr lang="zh-TW" altLang="en-US" sz="2000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63" y="2323608"/>
            <a:ext cx="6592317" cy="41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註冊結果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7722"/>
            <a:ext cx="10515600" cy="3150650"/>
          </a:xfrm>
        </p:spPr>
      </p:pic>
    </p:spTree>
    <p:extLst>
      <p:ext uri="{BB962C8B-B14F-4D97-AF65-F5344CB8AC3E}">
        <p14:creationId xmlns:p14="http://schemas.microsoft.com/office/powerpoint/2010/main" val="39977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通過</a:t>
            </a:r>
            <a:r>
              <a:rPr lang="en-US" altLang="zh-CN" smtClean="0"/>
              <a:t>dependency</a:t>
            </a:r>
            <a:r>
              <a:rPr lang="zh-CN" altLang="en-US" dirty="0" smtClean="0"/>
              <a:t>快速構建和註冊</a:t>
            </a:r>
            <a:r>
              <a:rPr lang="en-US" altLang="zh-CN" dirty="0" err="1" smtClean="0"/>
              <a:t>gRPC</a:t>
            </a:r>
            <a:r>
              <a:rPr lang="en-US" altLang="zh-CN" dirty="0" smtClean="0"/>
              <a:t> 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64" y="3340644"/>
            <a:ext cx="5735227" cy="2169506"/>
          </a:xfrm>
        </p:spPr>
      </p:pic>
      <p:sp>
        <p:nvSpPr>
          <p:cNvPr id="4" name="文字方塊 3"/>
          <p:cNvSpPr txBox="1"/>
          <p:nvPr/>
        </p:nvSpPr>
        <p:spPr>
          <a:xfrm>
            <a:off x="997064" y="2351318"/>
            <a:ext cx="8269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accent1"/>
                </a:solidFill>
              </a:rPr>
              <a:t>n</a:t>
            </a:r>
            <a:r>
              <a:rPr lang="en-US" altLang="zh-TW" dirty="0" err="1" smtClean="0">
                <a:solidFill>
                  <a:schemeClr val="accent1"/>
                </a:solidFill>
              </a:rPr>
              <a:t>et.devh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err="1" smtClean="0">
                <a:solidFill>
                  <a:schemeClr val="accent1"/>
                </a:solidFill>
              </a:rPr>
              <a:t>Github</a:t>
            </a:r>
            <a:r>
              <a:rPr lang="zh-CN" altLang="en-US" dirty="0" smtClean="0">
                <a:solidFill>
                  <a:schemeClr val="accent1"/>
                </a:solidFill>
              </a:rPr>
              <a:t>網址</a:t>
            </a:r>
            <a:r>
              <a:rPr lang="zh-CN" altLang="en-US" dirty="0" smtClean="0"/>
              <a:t>：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github.com/LogNet/grpc-spring-boot-starter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io.github.lognet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Github</a:t>
            </a:r>
            <a:r>
              <a:rPr lang="zh-CN" altLang="en-US" dirty="0" smtClean="0">
                <a:solidFill>
                  <a:srgbClr val="FF0000"/>
                </a:solidFill>
              </a:rPr>
              <a:t>網址</a:t>
            </a:r>
            <a:r>
              <a:rPr lang="zh-CN" altLang="en-US" dirty="0" smtClean="0"/>
              <a:t>：</a:t>
            </a:r>
            <a:r>
              <a:rPr lang="en-US" altLang="zh-TW" dirty="0">
                <a:hlinkClick r:id="rId4"/>
              </a:rPr>
              <a:t>https://github.com/yidongnan/grpc-spring-boot-starter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54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</a:t>
            </a:r>
            <a:r>
              <a:rPr lang="en-US" altLang="zh-CN" dirty="0" smtClean="0"/>
              <a:t>dependency</a:t>
            </a:r>
            <a:r>
              <a:rPr lang="zh-CN" altLang="en-US" dirty="0" smtClean="0"/>
              <a:t>會產生的註冊問題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26" y="2176497"/>
            <a:ext cx="8995236" cy="3754368"/>
          </a:xfrm>
        </p:spPr>
      </p:pic>
    </p:spTree>
    <p:extLst>
      <p:ext uri="{BB962C8B-B14F-4D97-AF65-F5344CB8AC3E}">
        <p14:creationId xmlns:p14="http://schemas.microsoft.com/office/powerpoint/2010/main" val="8259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en-US" altLang="zh-CN" dirty="0" err="1" smtClean="0"/>
              <a:t>g</a:t>
            </a:r>
            <a:r>
              <a:rPr lang="en-US" altLang="zh-TW" dirty="0" err="1" smtClean="0"/>
              <a:t>RPC</a:t>
            </a:r>
            <a:r>
              <a:rPr lang="en-US" altLang="zh-TW" dirty="0" smtClean="0"/>
              <a:t> </a:t>
            </a:r>
            <a:r>
              <a:rPr lang="en-US" altLang="zh-CN" dirty="0" err="1" smtClean="0"/>
              <a:t>Nodejs</a:t>
            </a:r>
            <a:r>
              <a:rPr lang="en-US" altLang="zh-CN" dirty="0" smtClean="0"/>
              <a:t> </a:t>
            </a:r>
            <a:r>
              <a:rPr lang="zh-CN" altLang="en-US" dirty="0" smtClean="0"/>
              <a:t>與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互通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4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 Client</a:t>
            </a:r>
            <a:r>
              <a:rPr lang="zh-CN" altLang="en-US" dirty="0" smtClean="0"/>
              <a:t>端</a:t>
            </a:r>
            <a:r>
              <a:rPr lang="en-US" altLang="zh-CN" dirty="0" smtClean="0"/>
              <a:t> </a:t>
            </a:r>
            <a:r>
              <a:rPr lang="zh-CN" altLang="en-US" dirty="0" smtClean="0"/>
              <a:t>連接 </a:t>
            </a:r>
            <a:r>
              <a:rPr lang="en-US" altLang="zh-CN" dirty="0" smtClean="0"/>
              <a:t>JAVA </a:t>
            </a:r>
            <a:r>
              <a:rPr lang="en-US" altLang="zh-CN" dirty="0"/>
              <a:t>Server</a:t>
            </a:r>
            <a:r>
              <a:rPr lang="zh-CN" altLang="en-US" dirty="0" smtClean="0"/>
              <a:t>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400" dirty="0" err="1" smtClean="0"/>
              <a:t>Clinet</a:t>
            </a:r>
            <a:r>
              <a:rPr lang="zh-CN" altLang="en-US" sz="2400" dirty="0" smtClean="0"/>
              <a:t>的實驗環境：</a:t>
            </a:r>
            <a:endParaRPr lang="en-US" altLang="zh-CN" sz="2400" dirty="0" smtClean="0"/>
          </a:p>
          <a:p>
            <a:r>
              <a:rPr lang="en-US" altLang="zh-CN" dirty="0" smtClean="0"/>
              <a:t>	</a:t>
            </a:r>
            <a:r>
              <a:rPr lang="en-US" altLang="zh-CN" sz="1800" dirty="0" smtClean="0"/>
              <a:t>Node v12.15.0</a:t>
            </a:r>
          </a:p>
          <a:p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Npm</a:t>
            </a:r>
            <a:r>
              <a:rPr lang="en-US" altLang="zh-TW" sz="1800" dirty="0" smtClean="0"/>
              <a:t> 6.13.4</a:t>
            </a:r>
          </a:p>
          <a:p>
            <a:r>
              <a:rPr lang="en-US" altLang="zh-TW" sz="2400" dirty="0" err="1" smtClean="0"/>
              <a:t>Npm</a:t>
            </a:r>
            <a:r>
              <a:rPr lang="en-US" altLang="zh-TW" sz="2400" dirty="0" smtClean="0"/>
              <a:t> </a:t>
            </a:r>
            <a:r>
              <a:rPr lang="zh-CN" altLang="en-US" sz="2400" dirty="0" smtClean="0"/>
              <a:t>的包：</a:t>
            </a:r>
            <a:endParaRPr lang="en-US" altLang="zh-CN" sz="2400" dirty="0" smtClean="0"/>
          </a:p>
          <a:p>
            <a:r>
              <a:rPr lang="en-US" altLang="zh-TW" dirty="0" smtClean="0"/>
              <a:t>	</a:t>
            </a:r>
            <a:r>
              <a:rPr lang="en-US" altLang="zh-TW" sz="1800" dirty="0" err="1" smtClean="0"/>
              <a:t>async</a:t>
            </a:r>
            <a:endParaRPr lang="en-US" altLang="zh-TW" sz="1800" dirty="0" smtClean="0"/>
          </a:p>
          <a:p>
            <a:r>
              <a:rPr lang="en-US" altLang="zh-TW" sz="1800" dirty="0"/>
              <a:t>	</a:t>
            </a:r>
            <a:r>
              <a:rPr lang="en-US" altLang="zh-TW" sz="1800" dirty="0" err="1" smtClean="0"/>
              <a:t>grpc</a:t>
            </a:r>
            <a:endParaRPr lang="en-US" altLang="zh-TW" sz="1800" dirty="0" smtClean="0"/>
          </a:p>
          <a:p>
            <a:r>
              <a:rPr lang="en-US" altLang="zh-TW" sz="1800" dirty="0"/>
              <a:t>	</a:t>
            </a:r>
            <a:r>
              <a:rPr lang="en-US" altLang="zh-TW" sz="1800" dirty="0" err="1" smtClean="0"/>
              <a:t>lodash</a:t>
            </a:r>
            <a:endParaRPr lang="en-US" altLang="zh-TW" sz="1800" dirty="0" smtClean="0"/>
          </a:p>
          <a:p>
            <a:r>
              <a:rPr lang="en-US" altLang="zh-TW" sz="1800" dirty="0"/>
              <a:t>	</a:t>
            </a:r>
            <a:r>
              <a:rPr lang="en-US" altLang="zh-TW" sz="1800" dirty="0" smtClean="0"/>
              <a:t>@</a:t>
            </a:r>
            <a:r>
              <a:rPr lang="en-US" altLang="zh-TW" sz="1800" dirty="0" err="1" smtClean="0"/>
              <a:t>grpc</a:t>
            </a:r>
            <a:r>
              <a:rPr lang="en-US" altLang="zh-TW" sz="1800" dirty="0" smtClean="0"/>
              <a:t>/proto-loader</a:t>
            </a:r>
          </a:p>
        </p:txBody>
      </p:sp>
    </p:spTree>
    <p:extLst>
      <p:ext uri="{BB962C8B-B14F-4D97-AF65-F5344CB8AC3E}">
        <p14:creationId xmlns:p14="http://schemas.microsoft.com/office/powerpoint/2010/main" val="184103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Node.js Client</a:t>
            </a:r>
            <a:r>
              <a:rPr lang="zh-CN" altLang="en-US" sz="3200" dirty="0"/>
              <a:t>端</a:t>
            </a:r>
            <a:r>
              <a:rPr lang="en-US" altLang="zh-CN" sz="3200" dirty="0"/>
              <a:t> </a:t>
            </a:r>
            <a:r>
              <a:rPr lang="zh-CN" altLang="en-US" sz="3200" dirty="0"/>
              <a:t>連接 </a:t>
            </a:r>
            <a:r>
              <a:rPr lang="en-US" altLang="zh-CN" sz="3200" dirty="0"/>
              <a:t>JAVA Server</a:t>
            </a:r>
            <a:r>
              <a:rPr lang="zh-CN" altLang="en-US" sz="3200" dirty="0"/>
              <a:t>端</a:t>
            </a:r>
            <a:r>
              <a:rPr lang="zh-CN" altLang="en-US" sz="3200" dirty="0" smtClean="0"/>
              <a:t>雙向</a:t>
            </a:r>
            <a:r>
              <a:rPr lang="en-US" altLang="zh-CN" sz="3200" dirty="0" smtClean="0"/>
              <a:t>Stream</a:t>
            </a:r>
            <a:r>
              <a:rPr lang="zh-CN" altLang="en-US" sz="3200" dirty="0" smtClean="0"/>
              <a:t>圖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30681" y="3232667"/>
            <a:ext cx="1665047" cy="16031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Nodejs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5" name="矩形 14"/>
          <p:cNvSpPr/>
          <p:nvPr/>
        </p:nvSpPr>
        <p:spPr>
          <a:xfrm>
            <a:off x="3206861" y="3363295"/>
            <a:ext cx="503768" cy="1235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836258" y="3232666"/>
            <a:ext cx="1652126" cy="1603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Java</a:t>
            </a:r>
          </a:p>
          <a:p>
            <a:pPr algn="ctr"/>
            <a:r>
              <a:rPr lang="en-US" altLang="zh-TW" dirty="0" smtClean="0"/>
              <a:t>Server</a:t>
            </a:r>
            <a:endParaRPr lang="en-US" altLang="zh-TW" dirty="0"/>
          </a:p>
        </p:txBody>
      </p:sp>
      <p:sp>
        <p:nvSpPr>
          <p:cNvPr id="17" name="矩形 16"/>
          <p:cNvSpPr/>
          <p:nvPr/>
        </p:nvSpPr>
        <p:spPr>
          <a:xfrm>
            <a:off x="7836258" y="3327669"/>
            <a:ext cx="503768" cy="12706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865637" y="2947725"/>
            <a:ext cx="1231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http/2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011110001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(World3)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723137" y="4153885"/>
            <a:ext cx="1549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http/2</a:t>
            </a: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011110001</a:t>
            </a: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(Hello World1)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95728" y="3772181"/>
            <a:ext cx="4140530" cy="3712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5150147" y="3224724"/>
            <a:ext cx="123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011110001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World</a:t>
            </a:r>
            <a:r>
              <a:rPr lang="en-US" altLang="zh-TW" b="1" dirty="0" smtClean="0">
                <a:solidFill>
                  <a:srgbClr val="FF0000"/>
                </a:solidFill>
              </a:rPr>
              <a:t>2) 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67469" y="3211515"/>
            <a:ext cx="123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011110001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World</a:t>
            </a:r>
            <a:r>
              <a:rPr lang="en-US" altLang="zh-TW" b="1" dirty="0" smtClean="0">
                <a:solidFill>
                  <a:srgbClr val="FF0000"/>
                </a:solidFill>
              </a:rPr>
              <a:t>1) 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150147" y="4161258"/>
            <a:ext cx="163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011110001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(</a:t>
            </a:r>
            <a:r>
              <a:rPr lang="en-US" altLang="zh-TW" b="1" dirty="0" smtClean="0">
                <a:solidFill>
                  <a:srgbClr val="0070C0"/>
                </a:solidFill>
              </a:rPr>
              <a:t>Hello World2)</a:t>
            </a:r>
            <a:endParaRPr lang="zh-TW" altLang="en-US" b="1" dirty="0">
              <a:solidFill>
                <a:srgbClr val="0070C0"/>
              </a:solidFill>
            </a:endParaRPr>
          </a:p>
          <a:p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587526" y="4144881"/>
            <a:ext cx="175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011110001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(</a:t>
            </a:r>
            <a:r>
              <a:rPr lang="en-US" altLang="zh-TW" b="1" dirty="0" smtClean="0">
                <a:solidFill>
                  <a:srgbClr val="0070C0"/>
                </a:solidFill>
              </a:rPr>
              <a:t>Hello World3)</a:t>
            </a:r>
            <a:endParaRPr lang="zh-TW" altLang="en-US" b="1" dirty="0">
              <a:solidFill>
                <a:srgbClr val="0070C0"/>
              </a:solidFill>
            </a:endParaRPr>
          </a:p>
          <a:p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8199" y="2971370"/>
            <a:ext cx="10431483" cy="2196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3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Node.js </a:t>
            </a:r>
            <a:r>
              <a:rPr lang="zh-CN" altLang="en-US" dirty="0" smtClean="0"/>
              <a:t>建立 </a:t>
            </a:r>
            <a:r>
              <a:rPr lang="en-US" altLang="zh-CN" dirty="0" smtClean="0"/>
              <a:t>Client </a:t>
            </a:r>
            <a:r>
              <a:rPr lang="zh-CN" altLang="en-US" dirty="0" smtClean="0"/>
              <a:t>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2296"/>
            <a:ext cx="6533334" cy="3238095"/>
          </a:xfrm>
        </p:spPr>
      </p:pic>
    </p:spTree>
    <p:extLst>
      <p:ext uri="{BB962C8B-B14F-4D97-AF65-F5344CB8AC3E}">
        <p14:creationId xmlns:p14="http://schemas.microsoft.com/office/powerpoint/2010/main" val="224342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微服務之間該怎麼通訊？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HTTP1.1 </a:t>
            </a:r>
            <a:r>
              <a:rPr lang="en-US" altLang="zh-CN" dirty="0"/>
              <a:t>+ JSON (REST API</a:t>
            </a:r>
            <a:r>
              <a:rPr lang="en-US" altLang="zh-CN" dirty="0" smtClean="0"/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2161309" y="3372592"/>
            <a:ext cx="1686296" cy="160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Java</a:t>
            </a:r>
          </a:p>
          <a:p>
            <a:pPr algn="ctr"/>
            <a:r>
              <a:rPr lang="en-US" altLang="zh-TW" dirty="0" smtClean="0"/>
              <a:t>Client</a:t>
            </a:r>
          </a:p>
        </p:txBody>
      </p:sp>
      <p:sp>
        <p:nvSpPr>
          <p:cNvPr id="6" name="矩形 5"/>
          <p:cNvSpPr/>
          <p:nvPr/>
        </p:nvSpPr>
        <p:spPr>
          <a:xfrm>
            <a:off x="3289464" y="3515097"/>
            <a:ext cx="558141" cy="12350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23860" y="3372591"/>
            <a:ext cx="1686296" cy="160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Java</a:t>
            </a:r>
          </a:p>
          <a:p>
            <a:pPr algn="ctr"/>
            <a:r>
              <a:rPr lang="en-US" altLang="zh-TW" dirty="0" smtClean="0"/>
              <a:t>Server</a:t>
            </a:r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7823860" y="3479471"/>
            <a:ext cx="558141" cy="12706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3847605" y="3745180"/>
            <a:ext cx="397625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3847606" y="4476998"/>
            <a:ext cx="3976254" cy="53438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4509986" y="3330431"/>
            <a:ext cx="237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h</a:t>
            </a:r>
            <a:r>
              <a:rPr lang="en-US" altLang="zh-TW" b="1" dirty="0" smtClean="0">
                <a:solidFill>
                  <a:srgbClr val="FF0000"/>
                </a:solidFill>
              </a:rPr>
              <a:t>ttp://moon.xyz/api/1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687148" y="4583876"/>
            <a:ext cx="15584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</a:rPr>
              <a:t>Json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data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name : moon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}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0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 </a:t>
            </a:r>
            <a:r>
              <a:rPr lang="en-US" altLang="zh-CN" dirty="0"/>
              <a:t>Client </a:t>
            </a:r>
            <a:r>
              <a:rPr lang="zh-CN" altLang="en-US" dirty="0"/>
              <a:t>端傳送和接受資料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02" y="2334161"/>
            <a:ext cx="5303607" cy="4246563"/>
          </a:xfrm>
        </p:spPr>
      </p:pic>
      <p:sp>
        <p:nvSpPr>
          <p:cNvPr id="6" name="內容版面配置區 3"/>
          <p:cNvSpPr txBox="1">
            <a:spLocks/>
          </p:cNvSpPr>
          <p:nvPr/>
        </p:nvSpPr>
        <p:spPr>
          <a:xfrm>
            <a:off x="838200" y="1930399"/>
            <a:ext cx="10515600" cy="424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Client </a:t>
            </a:r>
            <a:r>
              <a:rPr lang="zh-CN" altLang="en-US" dirty="0" smtClean="0"/>
              <a:t>簡單調用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518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Node.js </a:t>
            </a:r>
            <a:r>
              <a:rPr lang="en-US" altLang="zh-CN" dirty="0" smtClean="0"/>
              <a:t>Client </a:t>
            </a:r>
            <a:r>
              <a:rPr lang="zh-CN" altLang="en-US" dirty="0" smtClean="0"/>
              <a:t>端傳送和接受資料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76" y="2464173"/>
            <a:ext cx="5472309" cy="4174133"/>
          </a:xfrm>
        </p:spPr>
      </p:pic>
      <p:sp>
        <p:nvSpPr>
          <p:cNvPr id="5" name="內容版面配置區 3"/>
          <p:cNvSpPr txBox="1">
            <a:spLocks/>
          </p:cNvSpPr>
          <p:nvPr/>
        </p:nvSpPr>
        <p:spPr>
          <a:xfrm>
            <a:off x="838200" y="1930399"/>
            <a:ext cx="10515600" cy="424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Client Stream</a:t>
            </a:r>
            <a:r>
              <a:rPr lang="zh-CN" altLang="en-US" dirty="0" smtClean="0"/>
              <a:t>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777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en-US" altLang="zh-CN" dirty="0" err="1" smtClean="0"/>
              <a:t>g</a:t>
            </a:r>
            <a:r>
              <a:rPr lang="en-US" altLang="zh-TW" dirty="0" err="1" smtClean="0"/>
              <a:t>RPC</a:t>
            </a:r>
            <a:r>
              <a:rPr lang="en-US" altLang="zh-TW" dirty="0" smtClean="0"/>
              <a:t> </a:t>
            </a:r>
            <a:r>
              <a:rPr lang="zh-CN" altLang="en-US" dirty="0" smtClean="0"/>
              <a:t>性能測試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4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RESTful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gRPC</a:t>
            </a:r>
            <a:r>
              <a:rPr lang="en-US" altLang="zh-CN" dirty="0" smtClean="0"/>
              <a:t> </a:t>
            </a:r>
            <a:r>
              <a:rPr lang="zh-CN" altLang="en-US" dirty="0"/>
              <a:t>傳輸</a:t>
            </a:r>
            <a:r>
              <a:rPr lang="zh-CN" altLang="en-US" dirty="0" smtClean="0"/>
              <a:t>性能對比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網絡：</a:t>
            </a:r>
            <a:r>
              <a:rPr lang="en-US" altLang="zh-CN" dirty="0" smtClean="0"/>
              <a:t>Localhost</a:t>
            </a:r>
          </a:p>
          <a:p>
            <a:r>
              <a:rPr lang="zh-CN" altLang="en-US" dirty="0" smtClean="0"/>
              <a:t>說明：在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回遷發送請求，計算所有結果回來的時間。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gRPC</a:t>
            </a:r>
            <a:r>
              <a:rPr lang="zh-CN" altLang="en-US" dirty="0" smtClean="0"/>
              <a:t>無法使用</a:t>
            </a:r>
            <a:r>
              <a:rPr lang="en-US" altLang="zh-CN" dirty="0" smtClean="0"/>
              <a:t>Postman</a:t>
            </a:r>
            <a:r>
              <a:rPr lang="zh-CN" altLang="en-US" dirty="0" smtClean="0"/>
              <a:t>等工具</a:t>
            </a:r>
            <a:r>
              <a:rPr lang="zh-CN" altLang="en-US" dirty="0"/>
              <a:t>壓測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593003"/>
              </p:ext>
            </p:extLst>
          </p:nvPr>
        </p:nvGraphicFramePr>
        <p:xfrm>
          <a:off x="2435761" y="3679965"/>
          <a:ext cx="677333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封包數量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簡單</a:t>
                      </a:r>
                      <a:r>
                        <a:rPr lang="en-US" altLang="zh-CN" dirty="0" err="1" smtClean="0"/>
                        <a:t>gRPC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RESTful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Stream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err="1" smtClean="0"/>
                        <a:t>gRPC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Websocket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1.8</a:t>
                      </a:r>
                      <a:r>
                        <a:rPr lang="en-US" altLang="zh-CN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1.4s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0.25s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2.5s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2.6s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0.6s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0.8s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9.5s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3.0s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4.1s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45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RESTful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gRPC</a:t>
            </a:r>
            <a:r>
              <a:rPr lang="en-US" altLang="zh-CN" dirty="0"/>
              <a:t> </a:t>
            </a:r>
            <a:r>
              <a:rPr lang="en-US" altLang="zh-CN" dirty="0" smtClean="0"/>
              <a:t>QPS</a:t>
            </a:r>
            <a:r>
              <a:rPr lang="zh-CN" altLang="en-US" dirty="0" smtClean="0"/>
              <a:t>（</a:t>
            </a:r>
            <a:r>
              <a:rPr lang="en-US" altLang="zh-TW" sz="3200" dirty="0"/>
              <a:t>Queries Per Second</a:t>
            </a:r>
            <a:r>
              <a:rPr lang="zh-CN" altLang="en-US" dirty="0" smtClean="0"/>
              <a:t>）測試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3"/>
          <p:cNvSpPr>
            <a:spLocks noGrp="1"/>
          </p:cNvSpPr>
          <p:nvPr>
            <p:ph sz="half" idx="1"/>
          </p:nvPr>
        </p:nvSpPr>
        <p:spPr>
          <a:xfrm>
            <a:off x="838200" y="1930399"/>
            <a:ext cx="10515600" cy="4246563"/>
          </a:xfrm>
        </p:spPr>
        <p:txBody>
          <a:bodyPr/>
          <a:lstStyle/>
          <a:p>
            <a:r>
              <a:rPr lang="zh-CN" altLang="en-US" dirty="0" smtClean="0"/>
              <a:t>這是引用網絡的測試數據</a:t>
            </a:r>
            <a:endParaRPr lang="en-US" altLang="zh-CN" dirty="0" smtClean="0"/>
          </a:p>
          <a:p>
            <a:r>
              <a:rPr lang="zh-CN" altLang="en-US" dirty="0"/>
              <a:t>硬</a:t>
            </a:r>
            <a:r>
              <a:rPr lang="zh-CN" altLang="en-US" dirty="0" smtClean="0"/>
              <a:t>件：</a:t>
            </a:r>
            <a:r>
              <a:rPr lang="en-US" altLang="zh-CN" dirty="0" err="1" smtClean="0"/>
              <a:t>xeon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e3-1230 @3.3Hz x8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8Gb ddr3</a:t>
            </a:r>
            <a:endParaRPr lang="en-US" altLang="zh-CN" dirty="0"/>
          </a:p>
          <a:p>
            <a:r>
              <a:rPr lang="zh-CN" altLang="en-US" dirty="0" smtClean="0"/>
              <a:t>環境：</a:t>
            </a:r>
            <a:r>
              <a:rPr lang="en-US" altLang="zh-CN" dirty="0" err="1" smtClean="0"/>
              <a:t>ubuntu</a:t>
            </a:r>
            <a:r>
              <a:rPr lang="en-US" altLang="zh-CN" dirty="0" smtClean="0"/>
              <a:t> 16.04 </a:t>
            </a:r>
            <a:r>
              <a:rPr lang="en-US" altLang="zh-CN" dirty="0" err="1" smtClean="0"/>
              <a:t>lts</a:t>
            </a:r>
            <a:endParaRPr lang="en-US" altLang="zh-CN" dirty="0" smtClean="0"/>
          </a:p>
          <a:p>
            <a:r>
              <a:rPr lang="zh-CN" altLang="en-US" dirty="0" smtClean="0"/>
              <a:t>網絡：</a:t>
            </a:r>
            <a:r>
              <a:rPr lang="en-US" altLang="zh-CN" dirty="0" smtClean="0"/>
              <a:t>Localhost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624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RESTful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gRPC</a:t>
            </a:r>
            <a:r>
              <a:rPr lang="en-US" altLang="zh-CN" dirty="0"/>
              <a:t> </a:t>
            </a:r>
            <a:r>
              <a:rPr lang="en-US" altLang="zh-CN" dirty="0" smtClean="0"/>
              <a:t>QPS</a:t>
            </a:r>
            <a:r>
              <a:rPr lang="zh-CN" altLang="en-US" dirty="0" smtClean="0"/>
              <a:t>（</a:t>
            </a:r>
            <a:r>
              <a:rPr lang="en-US" altLang="zh-TW" sz="3200" dirty="0"/>
              <a:t>Queries Per Second</a:t>
            </a:r>
            <a:r>
              <a:rPr lang="zh-CN" altLang="en-US" dirty="0" smtClean="0"/>
              <a:t>）測試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96158637"/>
              </p:ext>
            </p:extLst>
          </p:nvPr>
        </p:nvGraphicFramePr>
        <p:xfrm>
          <a:off x="838200" y="1690688"/>
          <a:ext cx="10515600" cy="4503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7324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3"/>
          <p:cNvSpPr>
            <a:spLocks noGrp="1"/>
          </p:cNvSpPr>
          <p:nvPr>
            <p:ph sz="half" idx="1"/>
          </p:nvPr>
        </p:nvSpPr>
        <p:spPr>
          <a:xfrm>
            <a:off x="838200" y="1930399"/>
            <a:ext cx="10515600" cy="4246563"/>
          </a:xfrm>
        </p:spPr>
        <p:txBody>
          <a:bodyPr/>
          <a:lstStyle/>
          <a:p>
            <a:r>
              <a:rPr lang="zh-CN" altLang="en-US" sz="2400" dirty="0" smtClean="0"/>
              <a:t>說明：</a:t>
            </a:r>
            <a:r>
              <a:rPr lang="en-US" altLang="zh-CN" sz="2400" dirty="0" smtClean="0"/>
              <a:t>RESTful Server</a:t>
            </a:r>
            <a:r>
              <a:rPr lang="zh-CN" altLang="en-US" sz="2400" dirty="0" smtClean="0"/>
              <a:t>在接受請求時，會根據 </a:t>
            </a:r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RequestMapping</a:t>
            </a:r>
            <a:r>
              <a:rPr lang="zh-CN" altLang="en-US" sz="2400" dirty="0" smtClean="0"/>
              <a:t>去尋找該請求所到達的</a:t>
            </a:r>
            <a:r>
              <a:rPr lang="en-US" altLang="zh-CN" sz="2400" dirty="0" smtClean="0"/>
              <a:t>function</a:t>
            </a:r>
            <a:r>
              <a:rPr lang="zh-CN" altLang="en-US" sz="2400" dirty="0" smtClean="0"/>
              <a:t>，並</a:t>
            </a:r>
            <a:r>
              <a:rPr lang="zh-CN" altLang="en-US" sz="2400" dirty="0" smtClean="0">
                <a:solidFill>
                  <a:srgbClr val="FF0000"/>
                </a:solidFill>
              </a:rPr>
              <a:t>注入參數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TW" sz="2400" dirty="0">
                <a:solidFill>
                  <a:srgbClr val="FF0000"/>
                </a:solidFill>
              </a:rPr>
              <a:t>@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PathVariable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zh-CN" altLang="en-US" sz="2400" dirty="0" smtClean="0"/>
              <a:t>，在</a:t>
            </a:r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RequestMapping</a:t>
            </a:r>
            <a:r>
              <a:rPr lang="zh-CN" altLang="en-US" sz="2400" dirty="0" smtClean="0"/>
              <a:t>越多的情況下，性能越差。</a:t>
            </a:r>
            <a:endParaRPr lang="en-US" altLang="zh-CN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RESTful </a:t>
            </a:r>
            <a:r>
              <a:rPr lang="en-US" altLang="zh-CN" dirty="0" smtClean="0"/>
              <a:t>QPS</a:t>
            </a:r>
            <a:r>
              <a:rPr lang="zh-CN" altLang="en-US" dirty="0"/>
              <a:t>問題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053010"/>
              </p:ext>
            </p:extLst>
          </p:nvPr>
        </p:nvGraphicFramePr>
        <p:xfrm>
          <a:off x="1592613" y="4013860"/>
          <a:ext cx="8128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420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RequestMapping</a:t>
                      </a:r>
                      <a:r>
                        <a:rPr lang="zh-CN" altLang="en-US" dirty="0" smtClean="0"/>
                        <a:t>數量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QPS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16116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13342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10615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7800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4056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506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內容版面配置區 10"/>
          <p:cNvSpPr>
            <a:spLocks noGrp="1"/>
          </p:cNvSpPr>
          <p:nvPr>
            <p:ph sz="quarter" idx="13"/>
          </p:nvPr>
        </p:nvSpPr>
        <p:spPr>
          <a:xfrm>
            <a:off x="826325" y="3153894"/>
            <a:ext cx="10515600" cy="393700"/>
          </a:xfrm>
        </p:spPr>
        <p:txBody>
          <a:bodyPr/>
          <a:lstStyle/>
          <a:p>
            <a:r>
              <a:rPr lang="en-US" altLang="zh-TW" dirty="0"/>
              <a:t>@</a:t>
            </a:r>
            <a:r>
              <a:rPr lang="en-US" altLang="zh-TW" dirty="0" err="1"/>
              <a:t>RequestMapping</a:t>
            </a:r>
            <a:r>
              <a:rPr lang="en-US" altLang="zh-TW" dirty="0"/>
              <a:t>(path = "/list/</a:t>
            </a:r>
            <a:r>
              <a:rPr lang="en-US" altLang="zh-TW" dirty="0" err="1"/>
              <a:t>cityId</a:t>
            </a:r>
            <a:r>
              <a:rPr lang="en-US" altLang="zh-TW" dirty="0"/>
              <a:t>/{</a:t>
            </a:r>
            <a:r>
              <a:rPr lang="en-US" altLang="zh-TW" dirty="0" err="1"/>
              <a:t>cityId</a:t>
            </a:r>
            <a:r>
              <a:rPr lang="en-US" altLang="zh-TW" dirty="0"/>
              <a:t>}", method = </a:t>
            </a:r>
            <a:r>
              <a:rPr lang="en-US" altLang="zh-TW" dirty="0" err="1"/>
              <a:t>RequestMethod.GET</a:t>
            </a:r>
            <a:r>
              <a:rPr lang="en-US" altLang="zh-TW" dirty="0"/>
              <a:t>) @</a:t>
            </a:r>
            <a:r>
              <a:rPr lang="en-US" altLang="zh-TW" dirty="0" err="1"/>
              <a:t>ResponseBody</a:t>
            </a:r>
            <a:r>
              <a:rPr lang="en-US" altLang="zh-TW" dirty="0"/>
              <a:t>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5052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zh-CN" altLang="en-US" dirty="0"/>
              <a:t>併</a:t>
            </a:r>
            <a:r>
              <a:rPr lang="zh-CN" altLang="en-US" dirty="0" smtClean="0"/>
              <a:t>發</a:t>
            </a:r>
            <a:r>
              <a:rPr lang="en-US" altLang="zh-CN" dirty="0" smtClean="0"/>
              <a:t>(</a:t>
            </a:r>
            <a:r>
              <a:rPr lang="en-US" altLang="zh-TW" dirty="0" smtClean="0"/>
              <a:t>Concurrent)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838200" y="1799774"/>
            <a:ext cx="10515600" cy="4909784"/>
          </a:xfrm>
        </p:spPr>
        <p:txBody>
          <a:bodyPr/>
          <a:lstStyle/>
          <a:p>
            <a:r>
              <a:rPr lang="en-US" altLang="zh-CN" sz="2400" dirty="0" smtClean="0"/>
              <a:t>Spring Cloud Server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Client</a:t>
            </a:r>
            <a:r>
              <a:rPr lang="zh-CN" altLang="en-US" sz="2400" dirty="0"/>
              <a:t>併</a:t>
            </a:r>
            <a:r>
              <a:rPr lang="zh-CN" altLang="en-US" sz="2400" dirty="0" smtClean="0"/>
              <a:t>發數是根據 </a:t>
            </a:r>
            <a:r>
              <a:rPr lang="en-US" altLang="zh-CN" sz="2400" dirty="0" smtClean="0"/>
              <a:t>Tomcat Servlet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NIO</a:t>
            </a:r>
            <a:r>
              <a:rPr lang="zh-CN" altLang="en-US" sz="2400" dirty="0" smtClean="0"/>
              <a:t>）決定的。</a:t>
            </a:r>
            <a:endParaRPr lang="en-US" altLang="zh-CN" sz="2400" dirty="0" smtClean="0"/>
          </a:p>
          <a:p>
            <a:pPr marL="1028700" lvl="1" indent="-342900"/>
            <a:r>
              <a:rPr lang="zh-CN" altLang="en-US" sz="1600" dirty="0"/>
              <a:t>預設</a:t>
            </a:r>
            <a:r>
              <a:rPr lang="zh-CN" altLang="en-US" sz="1600" dirty="0" smtClean="0"/>
              <a:t>值是</a:t>
            </a:r>
            <a:r>
              <a:rPr lang="en-US" altLang="zh-CN" sz="1600" dirty="0" smtClean="0">
                <a:solidFill>
                  <a:srgbClr val="FF0000"/>
                </a:solidFill>
              </a:rPr>
              <a:t>200</a:t>
            </a:r>
            <a:r>
              <a:rPr lang="zh-CN" altLang="en-US" sz="1600" dirty="0" smtClean="0"/>
              <a:t>。可以設置到</a:t>
            </a:r>
            <a:r>
              <a:rPr lang="en-US" altLang="zh-CN" sz="1600" dirty="0" smtClean="0"/>
              <a:t>10000</a:t>
            </a:r>
            <a:r>
              <a:rPr lang="zh-CN" altLang="en-US" sz="1600" dirty="0" smtClean="0"/>
              <a:t>以上</a:t>
            </a:r>
            <a:endParaRPr lang="en-US" altLang="zh-CN" sz="1600" dirty="0" smtClean="0"/>
          </a:p>
          <a:p>
            <a:pPr marL="1028700" lvl="1" indent="-342900"/>
            <a:r>
              <a:rPr lang="en-US" altLang="zh-CN" sz="1600" dirty="0" err="1" smtClean="0"/>
              <a:t>maxThreads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= 200//</a:t>
            </a:r>
            <a:r>
              <a:rPr lang="zh-CN" altLang="en-US" sz="1600" dirty="0" smtClean="0"/>
              <a:t>最大</a:t>
            </a:r>
            <a:r>
              <a:rPr lang="en-US" altLang="zh-CN" sz="1600" dirty="0" smtClean="0"/>
              <a:t>Thread</a:t>
            </a:r>
          </a:p>
          <a:p>
            <a:pPr marL="1028700" lvl="1" indent="-342900"/>
            <a:r>
              <a:rPr lang="en-US" altLang="zh-TW" sz="1600" dirty="0" err="1"/>
              <a:t>maxConnections</a:t>
            </a:r>
            <a:r>
              <a:rPr lang="en-US" altLang="zh-TW" sz="1600" dirty="0"/>
              <a:t>=10,000 </a:t>
            </a:r>
            <a:r>
              <a:rPr lang="en-US" altLang="zh-TW" sz="1600" dirty="0" smtClean="0"/>
              <a:t>//</a:t>
            </a:r>
            <a:r>
              <a:rPr lang="zh-CN" altLang="en-US" sz="1600" dirty="0" smtClean="0"/>
              <a:t>最高並發量</a:t>
            </a:r>
            <a:endParaRPr lang="en-US" altLang="zh-CN" sz="1600" dirty="0" smtClean="0"/>
          </a:p>
          <a:p>
            <a:pPr marL="1028700" lvl="1" indent="-342900"/>
            <a:r>
              <a:rPr lang="en-US" altLang="zh-TW" sz="1600" dirty="0" err="1"/>
              <a:t>minSpareThreads</a:t>
            </a:r>
            <a:r>
              <a:rPr lang="en-US" altLang="zh-TW" sz="1600" dirty="0" smtClean="0"/>
              <a:t>=“100“//</a:t>
            </a:r>
            <a:r>
              <a:rPr lang="zh-CN" altLang="en-US" sz="1600" dirty="0" smtClean="0"/>
              <a:t>初始建立的</a:t>
            </a:r>
            <a:r>
              <a:rPr lang="en-US" altLang="zh-CN" sz="1600" dirty="0" smtClean="0"/>
              <a:t>Threads</a:t>
            </a:r>
            <a:endParaRPr lang="en-US" altLang="zh-TW" sz="1600" dirty="0" smtClean="0"/>
          </a:p>
          <a:p>
            <a:pPr marL="1028700" lvl="1" indent="-342900"/>
            <a:r>
              <a:rPr lang="en-US" altLang="zh-TW" sz="1600" dirty="0" err="1"/>
              <a:t>maxSpareThreads</a:t>
            </a:r>
            <a:r>
              <a:rPr lang="en-US" altLang="zh-TW" sz="1600" dirty="0" smtClean="0"/>
              <a:t>=“500“//</a:t>
            </a:r>
            <a:r>
              <a:rPr lang="zh-CN" altLang="en-US" sz="1600" dirty="0" smtClean="0"/>
              <a:t>超過這個數量會把沒使用的</a:t>
            </a:r>
            <a:r>
              <a:rPr lang="en-US" altLang="zh-CN" sz="1600" dirty="0" smtClean="0"/>
              <a:t>Threads</a:t>
            </a:r>
            <a:r>
              <a:rPr lang="zh-CN" altLang="en-US" sz="1600" dirty="0" smtClean="0"/>
              <a:t>關閉</a:t>
            </a:r>
            <a:endParaRPr lang="en-US" altLang="zh-CN" sz="1600" dirty="0"/>
          </a:p>
          <a:p>
            <a:pPr marL="1028700" lvl="1" indent="-342900"/>
            <a:r>
              <a:rPr lang="en-US" altLang="zh-TW" sz="1600" dirty="0" err="1"/>
              <a:t>acceptCount</a:t>
            </a:r>
            <a:r>
              <a:rPr lang="en-US" altLang="zh-TW" sz="1600" dirty="0" smtClean="0"/>
              <a:t>=“700”//</a:t>
            </a:r>
            <a:r>
              <a:rPr lang="zh-CN" altLang="en-US" sz="1600" dirty="0" smtClean="0"/>
              <a:t>隊列容量，</a:t>
            </a:r>
            <a:r>
              <a:rPr lang="en-US" altLang="zh-CN" sz="1600" dirty="0" smtClean="0"/>
              <a:t>Threads</a:t>
            </a:r>
            <a:r>
              <a:rPr lang="zh-CN" altLang="en-US" sz="1600" dirty="0" smtClean="0"/>
              <a:t>都被佔用時請求會放入列隊，列隊滿了就不會處理請求</a:t>
            </a:r>
            <a:endParaRPr lang="en-US" altLang="zh-CN" sz="1400" dirty="0" smtClean="0"/>
          </a:p>
          <a:p>
            <a:r>
              <a:rPr lang="en-US" altLang="zh-CN" sz="2400" dirty="0" err="1" smtClean="0"/>
              <a:t>gRPC</a:t>
            </a:r>
            <a:r>
              <a:rPr lang="en-US" altLang="zh-CN" sz="2400" dirty="0" smtClean="0"/>
              <a:t> Server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Client</a:t>
            </a:r>
            <a:r>
              <a:rPr lang="zh-CN" altLang="en-US" sz="2400" dirty="0"/>
              <a:t>併</a:t>
            </a:r>
            <a:r>
              <a:rPr lang="zh-CN" altLang="en-US" sz="2400" dirty="0" smtClean="0"/>
              <a:t>發數是根據</a:t>
            </a:r>
            <a:r>
              <a:rPr lang="en-US" altLang="zh-CN" sz="2400" dirty="0" err="1" smtClean="0"/>
              <a:t>Netty</a:t>
            </a:r>
            <a:r>
              <a:rPr lang="en-US" altLang="zh-CN" sz="2400" dirty="0" smtClean="0"/>
              <a:t> Servlet</a:t>
            </a:r>
            <a:r>
              <a:rPr lang="zh-CN" altLang="en-US" sz="2400" dirty="0"/>
              <a:t> （</a:t>
            </a:r>
            <a:r>
              <a:rPr lang="en-US" altLang="zh-CN" sz="2400" dirty="0"/>
              <a:t>NIO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決定的。</a:t>
            </a:r>
            <a:endParaRPr lang="en-US" altLang="zh-CN" sz="2400" dirty="0" smtClean="0"/>
          </a:p>
          <a:p>
            <a:pPr marL="1028700" lvl="1" indent="-342900"/>
            <a:r>
              <a:rPr lang="en-US" altLang="zh-TW" sz="1600" dirty="0"/>
              <a:t>There currently is no limit. </a:t>
            </a:r>
          </a:p>
          <a:p>
            <a:pPr marL="1028700" lvl="1" indent="-342900"/>
            <a:r>
              <a:rPr lang="en-US" altLang="zh-TW" sz="1600" dirty="0" err="1" smtClean="0"/>
              <a:t>NettyServerBuilder.maxConcurrentCallsPerConnection</a:t>
            </a:r>
            <a:r>
              <a:rPr lang="en-US" altLang="zh-TW" sz="1600" dirty="0" smtClean="0"/>
              <a:t>() </a:t>
            </a:r>
            <a:r>
              <a:rPr lang="zh-CN" altLang="en-US" sz="1600" dirty="0" smtClean="0"/>
              <a:t>來設定</a:t>
            </a:r>
            <a:r>
              <a:rPr lang="en-US" altLang="zh-CN" sz="1600" dirty="0" err="1" smtClean="0"/>
              <a:t>ConcurrentCalls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pPr marL="971550" lvl="1" indent="-285750"/>
            <a:r>
              <a:rPr lang="en-US" altLang="zh-TW" sz="1600" dirty="0"/>
              <a:t> </a:t>
            </a:r>
            <a:r>
              <a:rPr lang="en-US" altLang="zh-CN" sz="1600" dirty="0" smtClean="0"/>
              <a:t>Server</a:t>
            </a:r>
            <a:r>
              <a:rPr lang="zh-CN" altLang="en-US" sz="1600" dirty="0" smtClean="0"/>
              <a:t>端的機器負擔不來</a:t>
            </a:r>
            <a:r>
              <a:rPr lang="en-US" altLang="zh-CN" sz="1600" dirty="0" smtClean="0">
                <a:solidFill>
                  <a:srgbClr val="FF0000"/>
                </a:solidFill>
              </a:rPr>
              <a:t>(</a:t>
            </a:r>
            <a:r>
              <a:rPr lang="zh-CN" altLang="en-US" sz="1600" dirty="0" smtClean="0">
                <a:solidFill>
                  <a:srgbClr val="FF0000"/>
                </a:solidFill>
              </a:rPr>
              <a:t>爆內存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/>
              <a:t>時，</a:t>
            </a:r>
            <a:r>
              <a:rPr lang="en-US" altLang="zh-CN" sz="1600" dirty="0" smtClean="0"/>
              <a:t>Client</a:t>
            </a:r>
            <a:r>
              <a:rPr lang="zh-CN" altLang="en-US" sz="1600" dirty="0" smtClean="0"/>
              <a:t>端會出現</a:t>
            </a:r>
            <a:r>
              <a:rPr lang="en-US" altLang="zh-CN" sz="1600" dirty="0" smtClean="0"/>
              <a:t>call error</a:t>
            </a:r>
            <a:r>
              <a:rPr lang="zh-CN" altLang="en-US" sz="1600" dirty="0" smtClean="0"/>
              <a:t>。</a:t>
            </a:r>
            <a:endParaRPr lang="en-US" altLang="zh-TW" sz="1600" dirty="0" smtClean="0"/>
          </a:p>
          <a:p>
            <a:pPr marL="1028700" lvl="1" indent="-342900"/>
            <a:r>
              <a:rPr lang="en-US" altLang="zh-CN" sz="1600" dirty="0" err="1" smtClean="0"/>
              <a:t>gRPC</a:t>
            </a:r>
            <a:r>
              <a:rPr lang="zh-CN" altLang="en-US" sz="1600" dirty="0" smtClean="0">
                <a:solidFill>
                  <a:srgbClr val="FF0000"/>
                </a:solidFill>
              </a:rPr>
              <a:t>都是單線程處理並沒有多線程優化</a:t>
            </a:r>
            <a:r>
              <a:rPr lang="zh-CN" altLang="en-US" sz="1600" dirty="0" smtClean="0"/>
              <a:t>，加入</a:t>
            </a:r>
            <a:r>
              <a:rPr lang="en-US" altLang="zh-CN" sz="1600" dirty="0" smtClean="0"/>
              <a:t>Thread Pool</a:t>
            </a:r>
            <a:r>
              <a:rPr lang="zh-CN" altLang="en-US" sz="1600" dirty="0" smtClean="0"/>
              <a:t>也不會有明顯改善。官方建議是直接</a:t>
            </a:r>
            <a:r>
              <a:rPr lang="zh-CN" altLang="en-US" sz="1600" dirty="0" smtClean="0">
                <a:solidFill>
                  <a:srgbClr val="FF0000"/>
                </a:solidFill>
              </a:rPr>
              <a:t>建立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Netty</a:t>
            </a:r>
            <a:r>
              <a:rPr lang="en-US" altLang="zh-CN" sz="1600" dirty="0" smtClean="0">
                <a:solidFill>
                  <a:srgbClr val="FF0000"/>
                </a:solidFill>
              </a:rPr>
              <a:t> Channel List</a:t>
            </a:r>
            <a:r>
              <a:rPr lang="zh-CN" altLang="en-US" sz="1600" dirty="0" smtClean="0"/>
              <a:t>，去加大併發量。</a:t>
            </a:r>
            <a:r>
              <a:rPr lang="zh-CN" altLang="en-US" sz="1600" dirty="0"/>
              <a:t>通過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Loadbalance</a:t>
            </a:r>
            <a:r>
              <a:rPr lang="zh-CN" altLang="en-US" sz="1600" dirty="0" smtClean="0">
                <a:solidFill>
                  <a:srgbClr val="FF0000"/>
                </a:solidFill>
              </a:rPr>
              <a:t>去輪詢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84904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loadbalaner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400" dirty="0" err="1" smtClean="0"/>
              <a:t>gRPC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有兩種內建的</a:t>
            </a:r>
            <a:r>
              <a:rPr lang="en-US" altLang="zh-CN" sz="2400" dirty="0" err="1" smtClean="0"/>
              <a:t>loadbalaner</a:t>
            </a:r>
            <a:r>
              <a:rPr lang="zh-CN" altLang="en-US" sz="2400" dirty="0" smtClean="0"/>
              <a:t>選擇（</a:t>
            </a:r>
            <a:r>
              <a:rPr lang="en-US" altLang="zh-CN" sz="2400" dirty="0" smtClean="0">
                <a:solidFill>
                  <a:schemeClr val="accent2"/>
                </a:solidFill>
              </a:rPr>
              <a:t>.</a:t>
            </a:r>
            <a:r>
              <a:rPr lang="zh-CN" altLang="en-US" sz="2400" dirty="0"/>
              <a:t>表示</a:t>
            </a:r>
            <a:r>
              <a:rPr lang="en-US" altLang="zh-TW" sz="2400" dirty="0" err="1" smtClean="0"/>
              <a:t>ManagedChannelBuilder</a:t>
            </a:r>
            <a:r>
              <a:rPr lang="en-US" altLang="zh-TW" sz="2400" dirty="0"/>
              <a:t>.</a:t>
            </a:r>
            <a:r>
              <a:rPr lang="zh-CN" altLang="en-US" sz="2400" dirty="0" smtClean="0"/>
              <a:t>）</a:t>
            </a:r>
            <a:endParaRPr lang="en-US" altLang="zh-TW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Pick first </a:t>
            </a:r>
            <a:r>
              <a:rPr lang="zh-CN" altLang="en-US" sz="2400" dirty="0" smtClean="0"/>
              <a:t>只選擇第一個，當第一個掛了選第二個。</a:t>
            </a:r>
            <a:endParaRPr lang="en-US" altLang="zh-CN" sz="2400" dirty="0"/>
          </a:p>
          <a:p>
            <a:pPr marL="1200150" lvl="1" indent="-514350"/>
            <a:r>
              <a:rPr lang="en-US" altLang="zh-TW" sz="1800" dirty="0" smtClean="0">
                <a:solidFill>
                  <a:schemeClr val="accent2"/>
                </a:solidFill>
              </a:rPr>
              <a:t>.</a:t>
            </a:r>
            <a:r>
              <a:rPr lang="en-US" altLang="zh-TW" sz="1800" dirty="0" err="1" smtClean="0"/>
              <a:t>defaultLoadBalancingPolicy</a:t>
            </a:r>
            <a:r>
              <a:rPr lang="en-US" altLang="zh-TW" sz="1800" dirty="0"/>
              <a:t>("</a:t>
            </a:r>
            <a:r>
              <a:rPr lang="en-US" altLang="zh-TW" sz="1800" dirty="0" err="1"/>
              <a:t>pick_first</a:t>
            </a:r>
            <a:r>
              <a:rPr lang="en-US" altLang="zh-TW" sz="1800" dirty="0" smtClean="0"/>
              <a:t>")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err="1" smtClean="0"/>
              <a:t>Rount</a:t>
            </a:r>
            <a:r>
              <a:rPr lang="en-US" altLang="zh-CN" sz="2400" dirty="0" smtClean="0"/>
              <a:t> robin </a:t>
            </a:r>
            <a:r>
              <a:rPr lang="zh-CN" altLang="en-US" sz="2400" dirty="0" smtClean="0"/>
              <a:t>輪詢，循環訪問</a:t>
            </a:r>
            <a:endParaRPr lang="en-US" altLang="zh-CN" sz="2400" dirty="0" smtClean="0"/>
          </a:p>
          <a:p>
            <a:pPr marL="1200150" lvl="1" indent="-514350"/>
            <a:r>
              <a:rPr lang="en-US" altLang="zh-TW" sz="1800" dirty="0" smtClean="0">
                <a:solidFill>
                  <a:schemeClr val="accent2"/>
                </a:solidFill>
              </a:rPr>
              <a:t>.</a:t>
            </a:r>
            <a:r>
              <a:rPr lang="en-US" altLang="zh-TW" sz="1800" dirty="0" err="1" smtClean="0"/>
              <a:t>defaultLoadBalancingPolicy</a:t>
            </a:r>
            <a:r>
              <a:rPr lang="en-US" altLang="zh-TW" sz="1800" dirty="0"/>
              <a:t>(“</a:t>
            </a:r>
            <a:r>
              <a:rPr lang="en-US" altLang="zh-TW" sz="1800" dirty="0" err="1" smtClean="0"/>
              <a:t>round_robin</a:t>
            </a:r>
            <a:r>
              <a:rPr lang="en-US" altLang="zh-TW" sz="1800" dirty="0" smtClean="0"/>
              <a:t>")</a:t>
            </a:r>
            <a:endParaRPr lang="en-US" altLang="zh-TW" sz="1800" dirty="0"/>
          </a:p>
          <a:p>
            <a:r>
              <a:rPr lang="zh-CN" altLang="en-US" sz="2400" dirty="0" smtClean="0"/>
              <a:t>使用方法：在</a:t>
            </a:r>
            <a:r>
              <a:rPr lang="en-US" altLang="zh-CN" sz="2400" dirty="0" smtClean="0">
                <a:solidFill>
                  <a:srgbClr val="FF0000"/>
                </a:solidFill>
              </a:rPr>
              <a:t>Client</a:t>
            </a:r>
            <a:r>
              <a:rPr lang="zh-CN" altLang="en-US" sz="2400" dirty="0" smtClean="0">
                <a:solidFill>
                  <a:srgbClr val="FF0000"/>
                </a:solidFill>
              </a:rPr>
              <a:t>端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loadbalaner</a:t>
            </a:r>
            <a:r>
              <a:rPr lang="zh-CN" altLang="en-US" sz="2400" dirty="0" smtClean="0"/>
              <a:t>要</a:t>
            </a:r>
            <a:r>
              <a:rPr lang="en-US" altLang="zh-CN" sz="2400" dirty="0" smtClean="0">
                <a:solidFill>
                  <a:srgbClr val="FF0000"/>
                </a:solidFill>
              </a:rPr>
              <a:t>override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NameResolverProvider</a:t>
            </a:r>
            <a:r>
              <a:rPr lang="zh-CN" altLang="en-US" sz="2400" dirty="0" smtClean="0"/>
              <a:t>，以及</a:t>
            </a:r>
            <a:r>
              <a:rPr lang="en-US" altLang="zh-CN" sz="2400" dirty="0" smtClean="0">
                <a:solidFill>
                  <a:srgbClr val="FF0000"/>
                </a:solidFill>
              </a:rPr>
              <a:t>override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NameResolver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1028700" lvl="1" indent="-342900"/>
            <a:r>
              <a:rPr lang="en-US" altLang="zh-CN" sz="1600" dirty="0" err="1" smtClean="0"/>
              <a:t>NameResolver</a:t>
            </a:r>
            <a:r>
              <a:rPr lang="zh-CN" altLang="en-US" sz="1600" dirty="0" smtClean="0"/>
              <a:t>把</a:t>
            </a:r>
            <a:r>
              <a:rPr lang="en-US" altLang="zh-CN" sz="1600" dirty="0" smtClean="0"/>
              <a:t>Server HA port</a:t>
            </a:r>
            <a:r>
              <a:rPr lang="zh-CN" altLang="en-US" sz="1600" dirty="0" smtClean="0"/>
              <a:t>進行封裝的</a:t>
            </a:r>
            <a:r>
              <a:rPr lang="en-US" altLang="zh-CN" sz="1600" dirty="0" smtClean="0"/>
              <a:t>function</a:t>
            </a:r>
            <a:endParaRPr lang="en-US" altLang="zh-CN" sz="1600" dirty="0"/>
          </a:p>
          <a:p>
            <a:pPr marL="1028700" lvl="1" indent="-342900"/>
            <a:r>
              <a:rPr lang="en-US" altLang="zh-CN" sz="1600" dirty="0" err="1" smtClean="0"/>
              <a:t>NameResolverProvider</a:t>
            </a:r>
            <a:r>
              <a:rPr lang="zh-CN" altLang="en-US" sz="1600" dirty="0" smtClean="0"/>
              <a:t>是一個調用</a:t>
            </a:r>
            <a:r>
              <a:rPr lang="en-US" altLang="zh-CN" sz="1600" dirty="0" err="1" smtClean="0"/>
              <a:t>NameResolver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function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1028700" lvl="1" indent="-342900"/>
            <a:r>
              <a:rPr lang="en-US" altLang="zh-TW" sz="1800" dirty="0" smtClean="0">
                <a:solidFill>
                  <a:schemeClr val="accent2"/>
                </a:solidFill>
              </a:rPr>
              <a:t>.</a:t>
            </a:r>
            <a:r>
              <a:rPr lang="en-US" altLang="zh-TW" sz="1800" dirty="0" err="1"/>
              <a:t>nameResolverFactory</a:t>
            </a:r>
            <a:r>
              <a:rPr lang="en-US" altLang="zh-TW" sz="1800" dirty="0"/>
              <a:t>(new </a:t>
            </a:r>
            <a:r>
              <a:rPr lang="en-US" altLang="zh-TW" sz="1800" dirty="0" err="1"/>
              <a:t>LocalNameResolverProvider</a:t>
            </a:r>
            <a:r>
              <a:rPr lang="en-US" altLang="zh-TW" sz="1800" dirty="0"/>
              <a:t>(</a:t>
            </a:r>
            <a:r>
              <a:rPr lang="en-US" altLang="zh-TW" sz="1800" dirty="0" err="1"/>
              <a:t>consulHost,listConsulPort</a:t>
            </a:r>
            <a:r>
              <a:rPr lang="en-US" altLang="zh-TW" sz="18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97285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LocalNameResolverProvider</a:t>
            </a:r>
            <a:r>
              <a:rPr lang="en-US" altLang="zh-TW" b="0" dirty="0"/>
              <a:t> </a:t>
            </a:r>
            <a:r>
              <a:rPr lang="zh-CN" altLang="en-US" b="0" dirty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1661"/>
            <a:ext cx="5056703" cy="4246562"/>
          </a:xfrm>
        </p:spPr>
      </p:pic>
      <p:sp>
        <p:nvSpPr>
          <p:cNvPr id="6" name="內容版面配置區 3"/>
          <p:cNvSpPr txBox="1">
            <a:spLocks/>
          </p:cNvSpPr>
          <p:nvPr/>
        </p:nvSpPr>
        <p:spPr>
          <a:xfrm>
            <a:off x="838200" y="1823521"/>
            <a:ext cx="10515600" cy="424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gRPC</a:t>
            </a:r>
            <a:r>
              <a:rPr lang="en-US" altLang="zh-CN" dirty="0" smtClean="0"/>
              <a:t> Client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936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微服務之間該怎麼通訊？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3"/>
          <p:cNvSpPr txBox="1">
            <a:spLocks/>
          </p:cNvSpPr>
          <p:nvPr/>
        </p:nvSpPr>
        <p:spPr>
          <a:xfrm>
            <a:off x="838200" y="1930399"/>
            <a:ext cx="10515600" cy="424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RPC</a:t>
            </a:r>
            <a:r>
              <a:rPr lang="zh-CN" altLang="en-US" dirty="0" smtClean="0"/>
              <a:t>通訊</a:t>
            </a:r>
            <a:endParaRPr lang="en-US" altLang="zh-CN" dirty="0" smtClean="0"/>
          </a:p>
        </p:txBody>
      </p:sp>
      <p:pic>
        <p:nvPicPr>
          <p:cNvPr id="10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21" y="3091655"/>
            <a:ext cx="7620000" cy="19240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099419" y="3983761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 </a:t>
            </a:r>
            <a:r>
              <a:rPr lang="zh-CN" altLang="en-US" b="1" dirty="0" smtClean="0">
                <a:solidFill>
                  <a:srgbClr val="FF0000"/>
                </a:solidFill>
              </a:rPr>
              <a:t>進制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010100001000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 smtClean="0"/>
              <a:t>LocalNameResolver</a:t>
            </a:r>
            <a:r>
              <a:rPr lang="en-US" altLang="zh-TW" b="0" dirty="0" smtClean="0"/>
              <a:t> </a:t>
            </a:r>
            <a:r>
              <a:rPr lang="zh-CN" altLang="en-US" b="0" dirty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0410"/>
            <a:ext cx="6487579" cy="4246563"/>
          </a:xfrm>
        </p:spPr>
      </p:pic>
      <p:sp>
        <p:nvSpPr>
          <p:cNvPr id="8" name="內容版面配置區 3"/>
          <p:cNvSpPr txBox="1">
            <a:spLocks/>
          </p:cNvSpPr>
          <p:nvPr/>
        </p:nvSpPr>
        <p:spPr>
          <a:xfrm>
            <a:off x="838200" y="1847271"/>
            <a:ext cx="10515600" cy="424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gRPC Client</a:t>
            </a:r>
            <a:r>
              <a:rPr lang="zh-CN" altLang="en-US" smtClean="0"/>
              <a:t>端</a:t>
            </a:r>
            <a:endParaRPr lang="en-US" altLang="zh-CN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91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g</a:t>
            </a:r>
            <a:r>
              <a:rPr lang="en-US" altLang="zh-TW" dirty="0" err="1" smtClean="0"/>
              <a:t>RPC</a:t>
            </a:r>
            <a:r>
              <a:rPr lang="en-US" altLang="zh-TW" dirty="0" smtClean="0"/>
              <a:t> </a:t>
            </a:r>
            <a:r>
              <a:rPr lang="zh-CN" altLang="en-US" dirty="0" smtClean="0"/>
              <a:t>缺點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4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缺點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有限的</a:t>
            </a:r>
            <a:r>
              <a:rPr lang="zh-TW" altLang="en-US" dirty="0"/>
              <a:t>瀏</a:t>
            </a:r>
            <a:r>
              <a:rPr lang="zh-CN" altLang="en-US" dirty="0"/>
              <a:t>覽器</a:t>
            </a:r>
            <a:r>
              <a:rPr lang="zh-CN" altLang="en-US" dirty="0" smtClean="0"/>
              <a:t>支持</a:t>
            </a:r>
            <a:endParaRPr lang="zh-CN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838200" y="1793258"/>
            <a:ext cx="10515600" cy="4927601"/>
          </a:xfrm>
        </p:spPr>
        <p:txBody>
          <a:bodyPr/>
          <a:lstStyle/>
          <a:p>
            <a:r>
              <a:rPr lang="en-US" altLang="zh-TW" sz="2400" b="0" dirty="0" smtClean="0"/>
              <a:t>	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gRPC</a:t>
            </a:r>
            <a:r>
              <a:rPr lang="zh-TW" altLang="en-US" sz="2000" dirty="0" smtClean="0">
                <a:solidFill>
                  <a:srgbClr val="FF0000"/>
                </a:solidFill>
              </a:rPr>
              <a:t>無法</a:t>
            </a:r>
            <a:r>
              <a:rPr lang="zh-TW" altLang="en-US" sz="2000" dirty="0">
                <a:solidFill>
                  <a:srgbClr val="FF0000"/>
                </a:solidFill>
              </a:rPr>
              <a:t>直接從瀏覽器中調用</a:t>
            </a:r>
            <a:r>
              <a:rPr lang="en-US" altLang="zh-TW" sz="2000" dirty="0" err="1">
                <a:solidFill>
                  <a:srgbClr val="FF0000"/>
                </a:solidFill>
              </a:rPr>
              <a:t>gRPC</a:t>
            </a:r>
            <a:r>
              <a:rPr lang="zh-TW" altLang="en-US" sz="2000" dirty="0">
                <a:solidFill>
                  <a:srgbClr val="FF0000"/>
                </a:solidFill>
              </a:rPr>
              <a:t>服務</a:t>
            </a:r>
            <a:r>
              <a:rPr lang="zh-TW" altLang="en-US" sz="2000" dirty="0"/>
              <a:t>。</a:t>
            </a:r>
            <a:r>
              <a:rPr lang="en-US" altLang="zh-TW" sz="2000" dirty="0" err="1"/>
              <a:t>gRPC</a:t>
            </a:r>
            <a:r>
              <a:rPr lang="zh-TW" altLang="en-US" sz="2000" dirty="0"/>
              <a:t>大量使用了</a:t>
            </a:r>
            <a:r>
              <a:rPr lang="en-US" altLang="zh-TW" sz="2000" dirty="0"/>
              <a:t>HTTP / 2</a:t>
            </a:r>
            <a:r>
              <a:rPr lang="zh-TW" altLang="en-US" sz="2000" dirty="0"/>
              <a:t>的功能，卻沒有瀏覽器 提供支持</a:t>
            </a:r>
            <a:r>
              <a:rPr lang="en-US" altLang="zh-TW" sz="2000" dirty="0" err="1"/>
              <a:t>gRPC</a:t>
            </a:r>
            <a:r>
              <a:rPr lang="zh-TW" altLang="en-US" sz="2000" dirty="0"/>
              <a:t>客戶端的</a:t>
            </a:r>
            <a:r>
              <a:rPr lang="en-US" altLang="zh-TW" sz="2000" dirty="0"/>
              <a:t>Web</a:t>
            </a:r>
            <a:r>
              <a:rPr lang="zh-TW" altLang="en-US" sz="2000" dirty="0"/>
              <a:t>請求所需的控制級別</a:t>
            </a:r>
            <a:r>
              <a:rPr lang="zh-TW" altLang="en-US" sz="2000" dirty="0" smtClean="0"/>
              <a:t>。</a:t>
            </a:r>
            <a:r>
              <a:rPr lang="zh-CN" altLang="en-US" sz="2000" dirty="0" smtClean="0"/>
              <a:t>例如</a:t>
            </a:r>
            <a:r>
              <a:rPr lang="en-US" altLang="zh-CN" sz="2000" dirty="0" smtClean="0"/>
              <a:t>:</a:t>
            </a:r>
            <a:r>
              <a:rPr lang="zh-CN" altLang="en-US" sz="2000" dirty="0" smtClean="0">
                <a:solidFill>
                  <a:srgbClr val="FF0000"/>
                </a:solidFill>
              </a:rPr>
              <a:t>瀏覽器不運行</a:t>
            </a:r>
            <a:r>
              <a:rPr lang="en-US" altLang="zh-CN" sz="2000" dirty="0" smtClean="0">
                <a:solidFill>
                  <a:srgbClr val="FF0000"/>
                </a:solidFill>
              </a:rPr>
              <a:t>Client</a:t>
            </a:r>
            <a:r>
              <a:rPr lang="zh-CN" altLang="en-US" sz="2000" dirty="0" smtClean="0">
                <a:solidFill>
                  <a:srgbClr val="FF0000"/>
                </a:solidFill>
              </a:rPr>
              <a:t>端要求使用</a:t>
            </a:r>
            <a:r>
              <a:rPr lang="en-US" altLang="zh-CN" sz="2000" dirty="0" smtClean="0">
                <a:solidFill>
                  <a:srgbClr val="FF0000"/>
                </a:solidFill>
              </a:rPr>
              <a:t>HTTP/2</a:t>
            </a:r>
            <a:r>
              <a:rPr lang="zh-CN" altLang="en-US" sz="2000" dirty="0" smtClean="0">
                <a:solidFill>
                  <a:srgbClr val="FF0000"/>
                </a:solidFill>
              </a:rPr>
              <a:t>，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瀏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覽器也沒辦法解讀</a:t>
            </a: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</a:rPr>
              <a:t>gRPC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的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HTTP/2 frame(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沒有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proto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</a:rPr>
              <a:t>檔案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解決方法</a:t>
            </a:r>
            <a:r>
              <a:rPr lang="zh-CN" altLang="en-US" sz="2000" dirty="0"/>
              <a:t>一</a:t>
            </a:r>
            <a:r>
              <a:rPr lang="zh-CN" altLang="en-US" sz="2000" dirty="0" smtClean="0"/>
              <a:t>：</a:t>
            </a:r>
            <a:r>
              <a:rPr lang="zh-TW" altLang="en-US" sz="2000" dirty="0" smtClean="0"/>
              <a:t>瀏覽器</a:t>
            </a:r>
            <a:r>
              <a:rPr lang="zh-CN" altLang="en-US" sz="2000" dirty="0" smtClean="0"/>
              <a:t>使用 官方的</a:t>
            </a:r>
            <a:r>
              <a:rPr lang="en-US" altLang="zh-TW" sz="2000" dirty="0" err="1" smtClean="0"/>
              <a:t>gRPC</a:t>
            </a:r>
            <a:r>
              <a:rPr lang="en-US" altLang="zh-TW" sz="2000" dirty="0" smtClean="0"/>
              <a:t>-Web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包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en-US" altLang="zh-CN" sz="1800" b="0" dirty="0" smtClean="0"/>
              <a:t>	</a:t>
            </a:r>
            <a:r>
              <a:rPr lang="zh-CN" altLang="en-US" sz="1800" b="0" dirty="0" smtClean="0"/>
              <a:t>在</a:t>
            </a:r>
            <a:r>
              <a:rPr lang="en-US" altLang="zh-CN" sz="1800" b="0" dirty="0" smtClean="0"/>
              <a:t>Client </a:t>
            </a:r>
            <a:r>
              <a:rPr lang="zh-CN" altLang="en-US" sz="1800" b="0" dirty="0" smtClean="0"/>
              <a:t>和</a:t>
            </a:r>
            <a:r>
              <a:rPr lang="en-US" altLang="zh-CN" sz="1800" b="0" dirty="0" smtClean="0"/>
              <a:t>Server </a:t>
            </a:r>
            <a:r>
              <a:rPr lang="zh-CN" altLang="en-US" sz="1800" b="0" dirty="0" smtClean="0"/>
              <a:t>中 架設一個</a:t>
            </a:r>
            <a:r>
              <a:rPr lang="en-US" altLang="zh-CN" sz="1800" b="0" dirty="0" err="1" smtClean="0"/>
              <a:t>gRPC</a:t>
            </a:r>
            <a:r>
              <a:rPr lang="en-US" altLang="zh-CN" sz="1800" b="0" dirty="0" smtClean="0"/>
              <a:t>-Gateway</a:t>
            </a:r>
            <a:r>
              <a:rPr lang="zh-CN" altLang="en-US" sz="1800" b="0" dirty="0" smtClean="0"/>
              <a:t>，</a:t>
            </a:r>
            <a:r>
              <a:rPr lang="zh-TW" altLang="en-US" sz="1800" b="0" dirty="0" smtClean="0"/>
              <a:t>瀏覽器</a:t>
            </a:r>
            <a:r>
              <a:rPr lang="zh-CN" altLang="en-US" sz="1800" b="0" dirty="0"/>
              <a:t>的</a:t>
            </a:r>
            <a:r>
              <a:rPr lang="en-US" altLang="zh-CN" sz="1800" b="0" dirty="0" smtClean="0"/>
              <a:t>http1.1</a:t>
            </a:r>
            <a:r>
              <a:rPr lang="zh-CN" altLang="en-US" sz="1800" b="0" dirty="0" smtClean="0"/>
              <a:t>的請求通過</a:t>
            </a:r>
            <a:r>
              <a:rPr lang="en-US" altLang="zh-CN" sz="1800" b="0" dirty="0" err="1" smtClean="0"/>
              <a:t>gRPC</a:t>
            </a:r>
            <a:r>
              <a:rPr lang="en-US" altLang="zh-CN" sz="1800" b="0" dirty="0" smtClean="0"/>
              <a:t>-Gateway</a:t>
            </a:r>
            <a:r>
              <a:rPr lang="zh-CN" altLang="en-US" sz="1800" b="0" dirty="0" smtClean="0"/>
              <a:t>轉成</a:t>
            </a:r>
            <a:r>
              <a:rPr lang="en-US" altLang="zh-CN" sz="1800" b="0" dirty="0" err="1" smtClean="0"/>
              <a:t>gRPC</a:t>
            </a:r>
            <a:r>
              <a:rPr lang="zh-CN" altLang="en-US" sz="1800" b="0" dirty="0" smtClean="0"/>
              <a:t>請求到後端</a:t>
            </a:r>
            <a:r>
              <a:rPr lang="zh-TW" altLang="en-US" sz="1800" b="0" dirty="0" smtClean="0"/>
              <a:t>。</a:t>
            </a:r>
            <a:r>
              <a:rPr lang="zh-CN" altLang="en-US" sz="1800" b="0" dirty="0" smtClean="0"/>
              <a:t>缺點沒辦法實現雙向的</a:t>
            </a:r>
            <a:r>
              <a:rPr lang="en-US" altLang="zh-CN" sz="1800" b="0" dirty="0" smtClean="0"/>
              <a:t>stream</a:t>
            </a:r>
            <a:r>
              <a:rPr lang="zh-CN" altLang="en-US" sz="1800" b="0" dirty="0" smtClean="0"/>
              <a:t>。</a:t>
            </a:r>
            <a:endParaRPr lang="zh-TW" altLang="en-US" sz="1800" b="0" dirty="0"/>
          </a:p>
          <a:p>
            <a:r>
              <a:rPr lang="zh-CN" altLang="en-US" sz="2000" dirty="0"/>
              <a:t>解決</a:t>
            </a:r>
            <a:r>
              <a:rPr lang="zh-CN" altLang="en-US" sz="2000" dirty="0" smtClean="0"/>
              <a:t>方法二：</a:t>
            </a:r>
            <a:r>
              <a:rPr lang="zh-TW" altLang="en-US" sz="2000" dirty="0" smtClean="0"/>
              <a:t>瀏覽器</a:t>
            </a:r>
            <a:r>
              <a:rPr lang="zh-CN" altLang="en-US" sz="2000" dirty="0" smtClean="0"/>
              <a:t>使用第三方的</a:t>
            </a:r>
            <a:r>
              <a:rPr lang="en-US" altLang="zh-CN" sz="2000" dirty="0" err="1" smtClean="0"/>
              <a:t>gRPC</a:t>
            </a:r>
            <a:r>
              <a:rPr lang="en-US" altLang="zh-CN" sz="2000" dirty="0" smtClean="0"/>
              <a:t>-Web-Client</a:t>
            </a:r>
            <a:r>
              <a:rPr lang="zh-CN" altLang="en-US" sz="2000" dirty="0" smtClean="0"/>
              <a:t>包。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1800" b="0" dirty="0" smtClean="0"/>
              <a:t>	</a:t>
            </a:r>
            <a:r>
              <a:rPr lang="zh-CN" altLang="en-US" sz="1800" b="0" dirty="0" smtClean="0"/>
              <a:t>在</a:t>
            </a:r>
            <a:r>
              <a:rPr lang="en-US" altLang="zh-CN" sz="1800" b="0" dirty="0"/>
              <a:t>Client </a:t>
            </a:r>
            <a:r>
              <a:rPr lang="zh-CN" altLang="en-US" sz="1800" b="0" dirty="0"/>
              <a:t>和</a:t>
            </a:r>
            <a:r>
              <a:rPr lang="en-US" altLang="zh-CN" sz="1800" b="0" dirty="0"/>
              <a:t>Server </a:t>
            </a:r>
            <a:r>
              <a:rPr lang="zh-CN" altLang="en-US" sz="1800" b="0" dirty="0"/>
              <a:t>中 架設</a:t>
            </a:r>
            <a:r>
              <a:rPr lang="zh-CN" altLang="en-US" sz="1800" b="0" dirty="0" smtClean="0"/>
              <a:t>一個</a:t>
            </a:r>
            <a:r>
              <a:rPr lang="en-US" altLang="zh-CN" sz="1800" b="0" dirty="0" err="1" smtClean="0"/>
              <a:t>Enovy</a:t>
            </a:r>
            <a:r>
              <a:rPr lang="en-US" altLang="zh-CN" sz="1800" b="0" dirty="0" smtClean="0"/>
              <a:t>/Nginx</a:t>
            </a:r>
            <a:r>
              <a:rPr lang="zh-CN" altLang="en-US" sz="1800" b="0" dirty="0"/>
              <a:t> </a:t>
            </a:r>
            <a:r>
              <a:rPr lang="en-US" altLang="zh-CN" sz="1800" b="0" dirty="0" smtClean="0"/>
              <a:t>proxy</a:t>
            </a:r>
            <a:r>
              <a:rPr lang="zh-CN" altLang="en-US" sz="1800" b="0" dirty="0" smtClean="0"/>
              <a:t>，</a:t>
            </a:r>
            <a:r>
              <a:rPr lang="zh-TW" altLang="en-US" sz="1800" b="0" dirty="0" smtClean="0"/>
              <a:t>瀏覽器</a:t>
            </a:r>
            <a:r>
              <a:rPr lang="zh-CN" altLang="en-US" sz="1800" b="0" dirty="0" smtClean="0"/>
              <a:t>和</a:t>
            </a:r>
            <a:r>
              <a:rPr lang="en-US" altLang="zh-CN" sz="1800" b="0" dirty="0" smtClean="0"/>
              <a:t>proxy</a:t>
            </a:r>
            <a:r>
              <a:rPr lang="zh-CN" altLang="en-US" sz="1800" b="0" dirty="0" smtClean="0"/>
              <a:t>建立</a:t>
            </a:r>
            <a:r>
              <a:rPr lang="en-US" altLang="zh-CN" sz="1800" b="0" dirty="0" err="1" smtClean="0"/>
              <a:t>Websocket</a:t>
            </a:r>
            <a:r>
              <a:rPr lang="zh-CN" altLang="en-US" sz="1800" b="0" dirty="0" smtClean="0"/>
              <a:t>連接，</a:t>
            </a:r>
            <a:r>
              <a:rPr lang="en-US" altLang="zh-CN" sz="1800" b="0" dirty="0" smtClean="0"/>
              <a:t>proxy</a:t>
            </a:r>
            <a:r>
              <a:rPr lang="zh-CN" altLang="en-US" sz="1800" b="0" dirty="0" smtClean="0"/>
              <a:t>在和後端建立</a:t>
            </a:r>
            <a:r>
              <a:rPr lang="en-US" altLang="zh-CN" sz="1800" b="0" dirty="0" smtClean="0"/>
              <a:t>Http2</a:t>
            </a:r>
            <a:r>
              <a:rPr lang="zh-CN" altLang="en-US" sz="1800" b="0" dirty="0" smtClean="0"/>
              <a:t>長連接，來實現雙向的</a:t>
            </a:r>
            <a:r>
              <a:rPr lang="en-US" altLang="zh-CN" sz="1800" b="0" dirty="0" smtClean="0"/>
              <a:t>stream</a:t>
            </a:r>
            <a:r>
              <a:rPr lang="zh-CN" altLang="en-US" sz="1800" b="0" dirty="0" smtClean="0"/>
              <a:t>。缺點過於複雜。</a:t>
            </a:r>
            <a:r>
              <a:rPr lang="en-US" altLang="zh-CN" sz="1800" dirty="0">
                <a:solidFill>
                  <a:srgbClr val="FF0000"/>
                </a:solidFill>
              </a:rPr>
              <a:t> (Envoy </a:t>
            </a:r>
            <a:r>
              <a:rPr lang="zh-CN" altLang="en-US" sz="1800" dirty="0" smtClean="0">
                <a:solidFill>
                  <a:srgbClr val="FF0000"/>
                </a:solidFill>
              </a:rPr>
              <a:t>有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gRPC</a:t>
            </a:r>
            <a:r>
              <a:rPr lang="zh-CN" altLang="en-US" sz="1800" dirty="0" smtClean="0">
                <a:solidFill>
                  <a:srgbClr val="FF0000"/>
                </a:solidFill>
              </a:rPr>
              <a:t>註冊功能和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gRPC</a:t>
            </a:r>
            <a:r>
              <a:rPr lang="en-US" altLang="zh-CN" sz="1800" dirty="0" smtClean="0">
                <a:solidFill>
                  <a:srgbClr val="FF0000"/>
                </a:solidFill>
              </a:rPr>
              <a:t> Health Check</a:t>
            </a:r>
            <a:r>
              <a:rPr lang="zh-CN" altLang="en-US" sz="1800" dirty="0" smtClean="0">
                <a:solidFill>
                  <a:srgbClr val="FF0000"/>
                </a:solidFill>
              </a:rPr>
              <a:t>）</a:t>
            </a:r>
            <a:endParaRPr lang="en-US" altLang="zh-CN" sz="1800" b="0" dirty="0" smtClean="0"/>
          </a:p>
          <a:p>
            <a:r>
              <a:rPr lang="zh-CN" altLang="en-US" sz="2000" dirty="0"/>
              <a:t>解決方法三</a:t>
            </a:r>
            <a:r>
              <a:rPr lang="zh-CN" altLang="en-US" sz="2000" b="0" dirty="0" smtClean="0"/>
              <a:t>：</a:t>
            </a:r>
            <a:r>
              <a:rPr lang="zh-CN" altLang="en-US" sz="2000" dirty="0"/>
              <a:t>在客戶那邊架設</a:t>
            </a:r>
            <a:r>
              <a:rPr lang="en-US" altLang="zh-CN" sz="2000" dirty="0" err="1"/>
              <a:t>Nodejs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1800" b="0" dirty="0"/>
              <a:t>網頁鏈接</a:t>
            </a:r>
            <a:r>
              <a:rPr lang="en-US" altLang="zh-CN" sz="1800" b="0" dirty="0" err="1"/>
              <a:t>Nodejs</a:t>
            </a:r>
            <a:r>
              <a:rPr lang="zh-CN" altLang="en-US" sz="1800" b="0" dirty="0"/>
              <a:t>後，由</a:t>
            </a:r>
            <a:r>
              <a:rPr lang="en-US" altLang="zh-CN" sz="1800" b="0" dirty="0" err="1"/>
              <a:t>Nodejs</a:t>
            </a:r>
            <a:r>
              <a:rPr lang="zh-CN" altLang="en-US" sz="1800" b="0" dirty="0"/>
              <a:t>去調用。</a:t>
            </a:r>
            <a:endParaRPr lang="zh-TW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7603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缺點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傳輸資料的</a:t>
            </a:r>
            <a:r>
              <a:rPr lang="en-US" altLang="zh-CN" dirty="0" smtClean="0"/>
              <a:t>Format</a:t>
            </a:r>
            <a:r>
              <a:rPr lang="zh-CN" altLang="en-US" dirty="0" smtClean="0"/>
              <a:t>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sz="2400" b="0" dirty="0"/>
              <a:t>	</a:t>
            </a:r>
            <a:r>
              <a:rPr lang="en-US" altLang="zh-TW" sz="2400" b="0" dirty="0" smtClean="0"/>
              <a:t>  </a:t>
            </a:r>
            <a:r>
              <a:rPr lang="zh-TW" altLang="en-US" sz="2400" dirty="0" smtClean="0">
                <a:solidFill>
                  <a:srgbClr val="FF0000"/>
                </a:solidFill>
              </a:rPr>
              <a:t>使用</a:t>
            </a:r>
            <a:r>
              <a:rPr lang="en-US" altLang="zh-TW" sz="2400" dirty="0" smtClean="0">
                <a:solidFill>
                  <a:srgbClr val="FF0000"/>
                </a:solidFill>
              </a:rPr>
              <a:t>JSON</a:t>
            </a:r>
            <a:r>
              <a:rPr lang="zh-TW" altLang="en-US" sz="2400" dirty="0">
                <a:solidFill>
                  <a:srgbClr val="FF0000"/>
                </a:solidFill>
              </a:rPr>
              <a:t>的</a:t>
            </a:r>
            <a:r>
              <a:rPr lang="en-US" altLang="zh-TW" sz="2400" dirty="0">
                <a:solidFill>
                  <a:srgbClr val="FF0000"/>
                </a:solidFill>
              </a:rPr>
              <a:t>HTTP API</a:t>
            </a:r>
            <a:r>
              <a:rPr lang="zh-TW" altLang="en-US" sz="2400" dirty="0">
                <a:solidFill>
                  <a:srgbClr val="FF0000"/>
                </a:solidFill>
              </a:rPr>
              <a:t>請求以文本形式發送</a:t>
            </a:r>
            <a:r>
              <a:rPr lang="zh-TW" altLang="en-US" sz="2400" dirty="0"/>
              <a:t>，並適合利於閱讀和創建。</a:t>
            </a:r>
          </a:p>
          <a:p>
            <a:r>
              <a:rPr lang="en-US" altLang="zh-TW" sz="2400" dirty="0" smtClean="0"/>
              <a:t>	</a:t>
            </a:r>
            <a:r>
              <a:rPr lang="zh-TW" altLang="en-US" sz="2400" dirty="0" smtClean="0"/>
              <a:t>默認</a:t>
            </a:r>
            <a:r>
              <a:rPr lang="zh-TW" altLang="en-US" sz="2400" dirty="0"/>
              <a:t>情況下，</a:t>
            </a:r>
            <a:r>
              <a:rPr lang="en-US" altLang="zh-TW" sz="2400" dirty="0" err="1">
                <a:solidFill>
                  <a:srgbClr val="FF0000"/>
                </a:solidFill>
              </a:rPr>
              <a:t>gRPC</a:t>
            </a:r>
            <a:r>
              <a:rPr lang="zh-TW" altLang="en-US" sz="2400" dirty="0">
                <a:solidFill>
                  <a:srgbClr val="FF0000"/>
                </a:solidFill>
              </a:rPr>
              <a:t>消息使用</a:t>
            </a:r>
            <a:r>
              <a:rPr lang="en-US" altLang="zh-TW" sz="2400" dirty="0" err="1">
                <a:solidFill>
                  <a:srgbClr val="FF0000"/>
                </a:solidFill>
              </a:rPr>
              <a:t>Protobuf</a:t>
            </a:r>
            <a:r>
              <a:rPr lang="zh-TW" altLang="en-US" sz="2400" dirty="0">
                <a:solidFill>
                  <a:srgbClr val="FF0000"/>
                </a:solidFill>
              </a:rPr>
              <a:t>編碼</a:t>
            </a:r>
            <a:r>
              <a:rPr lang="zh-TW" altLang="en-US" sz="2400" dirty="0"/>
              <a:t>。甚至</a:t>
            </a:r>
            <a:r>
              <a:rPr lang="en-US" altLang="zh-TW" sz="2400" dirty="0" err="1"/>
              <a:t>Protobuf</a:t>
            </a:r>
            <a:r>
              <a:rPr lang="zh-TW" altLang="en-US" sz="2400" dirty="0"/>
              <a:t>可以高效發送和接收，但其二進制格式不是很容易的。 需要額外的工具來分析網絡上的</a:t>
            </a:r>
            <a:r>
              <a:rPr lang="en-US" altLang="zh-TW" sz="2400" dirty="0" err="1"/>
              <a:t>Protobuf</a:t>
            </a:r>
            <a:r>
              <a:rPr lang="zh-TW" altLang="en-US" sz="2400" dirty="0"/>
              <a:t>有效負載並手動編寫請求。</a:t>
            </a:r>
          </a:p>
          <a:p>
            <a:endParaRPr lang="en-US" altLang="zh-CN" sz="2400" b="0" dirty="0"/>
          </a:p>
          <a:p>
            <a:r>
              <a:rPr lang="zh-CN" altLang="en-US" sz="2400" dirty="0" smtClean="0"/>
              <a:t>解決方法一：通過官方的</a:t>
            </a:r>
            <a:r>
              <a:rPr lang="en-US" altLang="zh-CN" sz="2400" dirty="0" err="1" smtClean="0"/>
              <a:t>gRPC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Ulti</a:t>
            </a:r>
            <a:r>
              <a:rPr lang="zh-CN" altLang="en-US" sz="2400" dirty="0" smtClean="0"/>
              <a:t>來轉換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en-US" altLang="zh-TW" sz="2400" b="0" dirty="0" smtClean="0"/>
              <a:t>	import </a:t>
            </a:r>
            <a:r>
              <a:rPr lang="en-US" altLang="zh-TW" sz="2400" b="0" dirty="0" err="1"/>
              <a:t>io.grpc.MethodDescriptor.Marshaller</a:t>
            </a:r>
            <a:r>
              <a:rPr lang="en-US" altLang="zh-TW" sz="2400" b="0" dirty="0"/>
              <a:t>;</a:t>
            </a:r>
            <a:endParaRPr lang="en-US" altLang="zh-CN" sz="2400" b="0" dirty="0"/>
          </a:p>
          <a:p>
            <a:r>
              <a:rPr lang="en-US" altLang="zh-CN" sz="2400" b="0" dirty="0" smtClean="0"/>
              <a:t>	//</a:t>
            </a:r>
            <a:r>
              <a:rPr lang="zh-CN" altLang="en-US" sz="2400" b="0" dirty="0" smtClean="0"/>
              <a:t>然後重寫</a:t>
            </a:r>
            <a:r>
              <a:rPr lang="en-US" altLang="zh-CN" sz="2400" b="0" dirty="0" smtClean="0"/>
              <a:t> </a:t>
            </a:r>
            <a:r>
              <a:rPr lang="en-US" altLang="zh-TW" sz="2400" b="0" dirty="0" err="1" smtClean="0"/>
              <a:t>jsonMarshaller</a:t>
            </a:r>
            <a:r>
              <a:rPr lang="zh-CN" altLang="en-US" sz="2400" b="0" dirty="0" smtClean="0"/>
              <a:t> </a:t>
            </a:r>
            <a:r>
              <a:rPr lang="en-US" altLang="zh-CN" sz="2400" b="0" dirty="0" smtClean="0"/>
              <a:t>Class</a:t>
            </a:r>
            <a:r>
              <a:rPr lang="zh-TW" altLang="en-US" sz="2400" b="0" dirty="0" smtClean="0"/>
              <a:t>。</a:t>
            </a:r>
            <a:endParaRPr lang="en-US" altLang="zh-TW" sz="2400" b="0" dirty="0" smtClean="0"/>
          </a:p>
          <a:p>
            <a:r>
              <a:rPr lang="zh-CN" altLang="en-US" sz="2400" dirty="0" smtClean="0"/>
              <a:t>解決方法二：通過</a:t>
            </a:r>
            <a:r>
              <a:rPr lang="en-US" altLang="zh-CN" sz="2400" dirty="0" smtClean="0"/>
              <a:t>Envoy </a:t>
            </a:r>
            <a:r>
              <a:rPr lang="zh-CN" altLang="en-US" sz="2400" dirty="0" smtClean="0"/>
              <a:t>建立自動轉碼。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73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缺點</a:t>
            </a:r>
            <a:r>
              <a:rPr lang="en-US" altLang="zh-CN" dirty="0"/>
              <a:t>— </a:t>
            </a:r>
            <a:r>
              <a:rPr lang="en-US" altLang="zh-TW" dirty="0" smtClean="0"/>
              <a:t>Tomcat </a:t>
            </a:r>
            <a:r>
              <a:rPr lang="zh-CN" altLang="en-US" dirty="0" smtClean="0"/>
              <a:t>端口 和 </a:t>
            </a:r>
            <a:r>
              <a:rPr lang="en-US" altLang="zh-CN" dirty="0" err="1" smtClean="0"/>
              <a:t>gRPC</a:t>
            </a:r>
            <a:r>
              <a:rPr lang="zh-CN" altLang="en-US" dirty="0" smtClean="0"/>
              <a:t>端口必須分開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gRPC</a:t>
            </a:r>
            <a:r>
              <a:rPr lang="zh-CN" altLang="en-US" dirty="0" smtClean="0"/>
              <a:t>必須要有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的所有權利，</a:t>
            </a:r>
            <a:r>
              <a:rPr lang="en-US" altLang="zh-CN" dirty="0" err="1" smtClean="0"/>
              <a:t>gRPC</a:t>
            </a:r>
            <a:r>
              <a:rPr lang="zh-CN" altLang="en-US" dirty="0"/>
              <a:t> 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通常會在使用完後關閉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，所以不能和</a:t>
            </a:r>
            <a:r>
              <a:rPr lang="en-US" altLang="zh-CN" dirty="0" smtClean="0"/>
              <a:t>Spring Cloud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共用一個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/>
              <a:t>Java</a:t>
            </a:r>
            <a:r>
              <a:rPr lang="zh-CN" altLang="en-US" dirty="0" smtClean="0"/>
              <a:t>下 </a:t>
            </a:r>
            <a:r>
              <a:rPr lang="en-US" altLang="zh-CN" dirty="0" err="1" smtClean="0"/>
              <a:t>gRPC</a:t>
            </a:r>
            <a:r>
              <a:rPr lang="zh-CN" altLang="en-US" dirty="0" smtClean="0"/>
              <a:t>唯一指定的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02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瀏覽器引入</a:t>
            </a:r>
            <a:r>
              <a:rPr lang="en-US" altLang="zh-CN" dirty="0" err="1" smtClean="0"/>
              <a:t>gRPC</a:t>
            </a:r>
            <a:r>
              <a:rPr lang="zh-CN" altLang="en-US" dirty="0" smtClean="0"/>
              <a:t>的現況</a:t>
            </a:r>
            <a:endParaRPr lang="en-US" altLang="zh-TW" dirty="0" smtClean="0">
              <a:hlinkClick r:id="rId2"/>
            </a:endParaRPr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cloud.tencent.com/developer/article/1547235</a:t>
            </a:r>
            <a:endParaRPr lang="en-US" altLang="zh-TW" dirty="0" smtClean="0"/>
          </a:p>
          <a:p>
            <a:r>
              <a:rPr lang="en-US" altLang="zh-TW" dirty="0" err="1" smtClean="0"/>
              <a:t>gRPC</a:t>
            </a:r>
            <a:r>
              <a:rPr lang="zh-CN" altLang="en-US" dirty="0" smtClean="0"/>
              <a:t>轉碼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gRPC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Ulti</a:t>
            </a:r>
            <a:r>
              <a:rPr lang="en-US" altLang="zh-CN" dirty="0" smtClean="0"/>
              <a:t>)</a:t>
            </a: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blog.csdn.net/netyeaxi/article/details/103914544</a:t>
            </a:r>
            <a:endParaRPr lang="en-US" altLang="zh-TW" dirty="0" smtClean="0"/>
          </a:p>
          <a:p>
            <a:r>
              <a:rPr lang="en-US" altLang="zh-TW" dirty="0" err="1" smtClean="0"/>
              <a:t>gRPC</a:t>
            </a:r>
            <a:r>
              <a:rPr lang="zh-CN" altLang="en-US" dirty="0" smtClean="0"/>
              <a:t>轉碼</a:t>
            </a:r>
            <a:r>
              <a:rPr lang="en-US" altLang="zh-CN" dirty="0" smtClean="0"/>
              <a:t>(Envoy)</a:t>
            </a:r>
          </a:p>
          <a:p>
            <a:r>
              <a:rPr lang="en-US" altLang="zh-TW" dirty="0">
                <a:hlinkClick r:id="rId4"/>
              </a:rPr>
              <a:t>https://www.servicemesher.com/blog/transcoding-grpc-to-http-json-using-envoy/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Spring MVC RESTful</a:t>
            </a:r>
            <a:r>
              <a:rPr lang="zh-CN" altLang="en-US" dirty="0" smtClean="0"/>
              <a:t>性能優化</a:t>
            </a:r>
            <a:r>
              <a:rPr lang="en-US" altLang="zh-CN" dirty="0" smtClean="0"/>
              <a:t>(RESTful</a:t>
            </a:r>
            <a:r>
              <a:rPr lang="zh-CN" altLang="en-US" dirty="0" smtClean="0"/>
              <a:t>性能問題</a:t>
            </a:r>
            <a:r>
              <a:rPr lang="en-US" altLang="zh-CN" dirty="0" smtClean="0"/>
              <a:t>)</a:t>
            </a:r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://tech.imdada.cn/2015/12/23/springmvc-restful-optimize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err="1" smtClean="0"/>
              <a:t>gRPC</a:t>
            </a:r>
            <a:r>
              <a:rPr lang="zh-CN" altLang="en-US" dirty="0" smtClean="0"/>
              <a:t>轉碼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gRPC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Ulti</a:t>
            </a:r>
            <a:r>
              <a:rPr lang="en-US" altLang="zh-CN" dirty="0" smtClean="0"/>
              <a:t>)</a:t>
            </a: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blog.csdn.net/netyeaxi/article/details/103914544</a:t>
            </a:r>
            <a:endParaRPr lang="en-US" altLang="zh-TW" dirty="0" smtClean="0"/>
          </a:p>
          <a:p>
            <a:r>
              <a:rPr lang="en-US" altLang="zh-TW" dirty="0" err="1" smtClean="0"/>
              <a:t>gRPC</a:t>
            </a:r>
            <a:r>
              <a:rPr lang="zh-CN" altLang="en-US" dirty="0" smtClean="0"/>
              <a:t>轉碼</a:t>
            </a:r>
            <a:r>
              <a:rPr lang="en-US" altLang="zh-CN" dirty="0" smtClean="0"/>
              <a:t>(Envoy)</a:t>
            </a:r>
          </a:p>
          <a:p>
            <a:r>
              <a:rPr lang="en-US" altLang="zh-TW" dirty="0">
                <a:hlinkClick r:id="rId4"/>
              </a:rPr>
              <a:t>https://www.servicemesher.com/blog/transcoding-grpc-to-http-json-using-envoy/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646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latin typeface="Tw Cen MT" pitchFamily="34" charset="0"/>
              </a:rPr>
              <a:t>Thank You</a:t>
            </a:r>
            <a:endParaRPr lang="zh-TW" altLang="en-US" sz="6600" dirty="0">
              <a:latin typeface="Tw Cen MT" pitchFamily="34" charset="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 b="0" dirty="0" smtClean="0">
                <a:latin typeface="Tw Cen MT" pitchFamily="34" charset="0"/>
              </a:rPr>
              <a:t>Q</a:t>
            </a:r>
            <a:r>
              <a:rPr lang="zh-TW" altLang="en-US" sz="2800" b="0" dirty="0" smtClean="0">
                <a:latin typeface="Tw Cen MT" pitchFamily="34" charset="0"/>
              </a:rPr>
              <a:t> </a:t>
            </a:r>
            <a:r>
              <a:rPr lang="en-US" altLang="zh-TW" sz="2800" b="0" dirty="0">
                <a:latin typeface="Tw Cen MT" pitchFamily="34" charset="0"/>
              </a:rPr>
              <a:t>&amp;</a:t>
            </a:r>
            <a:r>
              <a:rPr lang="zh-TW" altLang="en-US" sz="2800" b="0" dirty="0">
                <a:latin typeface="Tw Cen MT" pitchFamily="34" charset="0"/>
              </a:rPr>
              <a:t> </a:t>
            </a:r>
            <a:r>
              <a:rPr lang="en-US" altLang="zh-TW" sz="2800" b="0" dirty="0">
                <a:latin typeface="Tw Cen MT" pitchFamily="34" charset="0"/>
              </a:rPr>
              <a:t>A</a:t>
            </a:r>
            <a:endParaRPr lang="zh-TW" altLang="en-US" b="0" dirty="0">
              <a:latin typeface="Tw Cen MT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By </a:t>
            </a:r>
            <a:r>
              <a:rPr lang="en-US" altLang="zh-TW" dirty="0" smtClean="0"/>
              <a:t>Moon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04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RPC</a:t>
            </a:r>
            <a:r>
              <a:rPr lang="zh-CN" altLang="en-US" dirty="0"/>
              <a:t>（</a:t>
            </a:r>
            <a:r>
              <a:rPr lang="en-US" altLang="zh-TW" b="0" dirty="0"/>
              <a:t> Remote Procedure Call 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/>
              <a:t>遠端調用協議。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協定</a:t>
            </a:r>
            <a:r>
              <a:rPr lang="zh-TW" altLang="en-US" dirty="0" smtClean="0"/>
              <a:t>允許執行於一台電腦的</a:t>
            </a:r>
            <a:r>
              <a:rPr lang="zh-TW" altLang="en-US" dirty="0" smtClean="0">
                <a:solidFill>
                  <a:schemeClr val="accent1"/>
                </a:solidFill>
              </a:rPr>
              <a:t>程式</a:t>
            </a:r>
            <a:r>
              <a:rPr lang="zh-TW" altLang="en-US" dirty="0" smtClean="0"/>
              <a:t>呼叫另一個</a:t>
            </a:r>
            <a:r>
              <a:rPr lang="zh-TW" altLang="en-US" dirty="0" smtClean="0">
                <a:solidFill>
                  <a:schemeClr val="accent1"/>
                </a:solidFill>
              </a:rPr>
              <a:t>位址空間</a:t>
            </a:r>
            <a:r>
              <a:rPr lang="zh-TW" altLang="en-US" dirty="0" smtClean="0"/>
              <a:t>（通常為一個開放網路的一台電腦）的</a:t>
            </a:r>
            <a:r>
              <a:rPr lang="zh-TW" altLang="en-US" dirty="0" smtClean="0">
                <a:solidFill>
                  <a:schemeClr val="accent1"/>
                </a:solidFill>
              </a:rPr>
              <a:t>子程式</a:t>
            </a:r>
            <a:r>
              <a:rPr lang="zh-CN" altLang="en-US" dirty="0">
                <a:solidFill>
                  <a:schemeClr val="accent1"/>
                </a:solidFill>
              </a:rPr>
              <a:t>。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：</a:t>
            </a:r>
            <a:r>
              <a:rPr lang="en-US" altLang="zh-TW" dirty="0" err="1" smtClean="0"/>
              <a:t>Echoecho</a:t>
            </a:r>
            <a:r>
              <a:rPr lang="en-US" altLang="zh-TW" dirty="0"/>
              <a:t>= </a:t>
            </a:r>
            <a:r>
              <a:rPr lang="en-US" altLang="zh-TW" dirty="0" err="1"/>
              <a:t>child.say</a:t>
            </a:r>
            <a:r>
              <a:rPr lang="en-US" altLang="zh-TW" dirty="0"/>
              <a:t>("Hello World</a:t>
            </a:r>
            <a:r>
              <a:rPr lang="en-US" altLang="zh-TW" dirty="0" smtClean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5391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為什麼</a:t>
            </a:r>
            <a:r>
              <a:rPr lang="zh-TW" altLang="en-US" dirty="0" smtClean="0"/>
              <a:t> </a:t>
            </a:r>
            <a:r>
              <a:rPr lang="en-US" altLang="zh-TW" dirty="0"/>
              <a:t>REST API </a:t>
            </a:r>
            <a:r>
              <a:rPr lang="zh-CN" altLang="en-US" dirty="0" smtClean="0"/>
              <a:t>的缺點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實現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太難了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雙向的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必須藉助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 才能</a:t>
            </a:r>
            <a:r>
              <a:rPr lang="zh-CN" altLang="en-US" dirty="0"/>
              <a:t>實現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很難再一個請求中取得多個資源數據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API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文檔會可能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Client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和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Server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沒辦法即時同步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r>
              <a:rPr lang="en-US" altLang="zh-CN" dirty="0" smtClean="0"/>
              <a:t> </a:t>
            </a:r>
            <a:r>
              <a:rPr lang="zh-CN" altLang="en-US" dirty="0" smtClean="0"/>
              <a:t>優點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增強開發人員的共同協作能力</a:t>
            </a:r>
            <a:endParaRPr lang="en-US" altLang="zh-CN" dirty="0" smtClean="0"/>
          </a:p>
          <a:p>
            <a:pPr marL="1143000" lvl="1" indent="-457200"/>
            <a:r>
              <a:rPr lang="zh-CN" altLang="en-US" dirty="0" smtClean="0"/>
              <a:t>開發人員能通過統一的</a:t>
            </a:r>
            <a:r>
              <a:rPr lang="en-US" altLang="zh-CN" dirty="0" smtClean="0"/>
              <a:t>proto</a:t>
            </a:r>
            <a:r>
              <a:rPr lang="zh-CN" altLang="en-US" dirty="0" smtClean="0"/>
              <a:t>文檔，來知道各個</a:t>
            </a:r>
            <a:r>
              <a:rPr lang="en-US" altLang="zh-CN" dirty="0" smtClean="0"/>
              <a:t>server</a:t>
            </a:r>
            <a:r>
              <a:rPr lang="zh-CN" altLang="en-US" dirty="0"/>
              <a:t>端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</a:p>
          <a:p>
            <a:r>
              <a:rPr lang="en-US" altLang="zh-CN" dirty="0" smtClean="0"/>
              <a:t>2.</a:t>
            </a:r>
            <a:r>
              <a:rPr lang="zh-CN" altLang="en-US" dirty="0"/>
              <a:t>高性能</a:t>
            </a:r>
            <a:endParaRPr lang="zh-TW" altLang="en-US" dirty="0"/>
          </a:p>
          <a:p>
            <a:pPr marL="1143000" lvl="1" indent="-457200"/>
            <a:r>
              <a:rPr lang="zh-CN" altLang="en-US" dirty="0" smtClean="0"/>
              <a:t>基於</a:t>
            </a:r>
            <a:r>
              <a:rPr lang="en-US" altLang="zh-CN" dirty="0" smtClean="0"/>
              <a:t>HTTP2</a:t>
            </a:r>
            <a:r>
              <a:rPr lang="zh-CN" altLang="en-US" dirty="0" smtClean="0"/>
              <a:t>網絡和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進制傳輸，在傳輸時只消耗較少的網絡資源。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實</a:t>
            </a:r>
            <a:r>
              <a:rPr lang="zh-CN" altLang="en-US" dirty="0" smtClean="0"/>
              <a:t>時服務</a:t>
            </a:r>
            <a:endParaRPr lang="zh-TW" altLang="en-US" dirty="0"/>
          </a:p>
          <a:p>
            <a:pPr marL="1143000" lvl="1" indent="-457200"/>
            <a:r>
              <a:rPr lang="zh-CN" altLang="en-US" dirty="0" smtClean="0"/>
              <a:t>長連接，實現即時響應。</a:t>
            </a:r>
            <a:endParaRPr lang="en-US" altLang="zh-CN" dirty="0" smtClean="0"/>
          </a:p>
          <a:p>
            <a:r>
              <a:rPr lang="en-US" altLang="zh-CN" dirty="0" smtClean="0"/>
              <a:t>4.Client</a:t>
            </a:r>
            <a:r>
              <a:rPr lang="zh-CN" altLang="en-US" dirty="0" smtClean="0"/>
              <a:t>端內建超時措施</a:t>
            </a:r>
            <a:r>
              <a:rPr lang="en-US" altLang="zh-CN" dirty="0" smtClean="0"/>
              <a:t>(Time out)</a:t>
            </a:r>
            <a:endParaRPr lang="en-US" altLang="zh-CN" dirty="0"/>
          </a:p>
          <a:p>
            <a:pPr marL="1200150" lvl="1" indent="-514350"/>
            <a:r>
              <a:rPr lang="en-US" altLang="zh-TW" dirty="0" err="1" smtClean="0"/>
              <a:t>blockingStub.withDeadlineAfter</a:t>
            </a:r>
            <a:r>
              <a:rPr lang="en-US" altLang="zh-TW" dirty="0" smtClean="0"/>
              <a:t>(3</a:t>
            </a:r>
            <a:r>
              <a:rPr lang="en-US" altLang="zh-TW" dirty="0"/>
              <a:t>, </a:t>
            </a:r>
            <a:r>
              <a:rPr lang="en-US" altLang="zh-TW" dirty="0" err="1"/>
              <a:t>TimeUnit.SECONDS</a:t>
            </a:r>
            <a:r>
              <a:rPr lang="en-US" altLang="zh-TW" dirty="0" smtClean="0"/>
              <a:t>).</a:t>
            </a:r>
            <a:r>
              <a:rPr lang="en-US" altLang="zh-TW" dirty="0" err="1" smtClean="0"/>
              <a:t>sayHello</a:t>
            </a:r>
            <a:r>
              <a:rPr lang="en-US" altLang="zh-TW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448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661" y="1930400"/>
            <a:ext cx="7332678" cy="4246563"/>
          </a:xfrm>
        </p:spPr>
      </p:pic>
    </p:spTree>
    <p:extLst>
      <p:ext uri="{BB962C8B-B14F-4D97-AF65-F5344CB8AC3E}">
        <p14:creationId xmlns:p14="http://schemas.microsoft.com/office/powerpoint/2010/main" val="30757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accent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6137</TotalTime>
  <Words>1866</Words>
  <Application>Microsoft Office PowerPoint</Application>
  <PresentationFormat>自訂</PresentationFormat>
  <Paragraphs>413</Paragraphs>
  <Slides>57</Slides>
  <Notes>21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58" baseType="lpstr">
      <vt:lpstr>Office 佈景主題</vt:lpstr>
      <vt:lpstr>gRPC</vt:lpstr>
      <vt:lpstr>目錄</vt:lpstr>
      <vt:lpstr>1. gRPC 介紹</vt:lpstr>
      <vt:lpstr>微服務之間該怎麼通訊？</vt:lpstr>
      <vt:lpstr>微服務之間該怎麼通訊？</vt:lpstr>
      <vt:lpstr>RPC（ Remote Procedure Call ）</vt:lpstr>
      <vt:lpstr>為什麼 REST API 的缺點？</vt:lpstr>
      <vt:lpstr>gRPC 優點</vt:lpstr>
      <vt:lpstr>HTTP 2</vt:lpstr>
      <vt:lpstr>HTTP 2 多工(Multiplexing)</vt:lpstr>
      <vt:lpstr>gRPC 原理</vt:lpstr>
      <vt:lpstr>gRPC 應用場景</vt:lpstr>
      <vt:lpstr>gRPC 4種調用 function</vt:lpstr>
      <vt:lpstr>gRPC 開發步驟</vt:lpstr>
      <vt:lpstr>2. gRPC JAVA 實做</vt:lpstr>
      <vt:lpstr>JAVA Client端 連接 JAVA Server端</vt:lpstr>
      <vt:lpstr>JAVA Client端 連接 JAVA Server端 測試圖</vt:lpstr>
      <vt:lpstr>1. 使用protobuf定義接口</vt:lpstr>
      <vt:lpstr>2. 使用compile工具生成特定語言的執行代碼</vt:lpstr>
      <vt:lpstr>3. 啟動一個Server端</vt:lpstr>
      <vt:lpstr>4. 啟動一個或者多個Client端</vt:lpstr>
      <vt:lpstr>JAVA Client端 連接 JAVA Server端 簡單調用圖</vt:lpstr>
      <vt:lpstr>簡單調用測試</vt:lpstr>
      <vt:lpstr>簡單調用測試</vt:lpstr>
      <vt:lpstr>JAVA Client端 連接 JAVA Server端 雙向Stream圖</vt:lpstr>
      <vt:lpstr>Bidirectional Streaming 調用測試</vt:lpstr>
      <vt:lpstr>Bidirectional Streaming 調用測試</vt:lpstr>
      <vt:lpstr>Stream 調用測試</vt:lpstr>
      <vt:lpstr>Stream 調用測試</vt:lpstr>
      <vt:lpstr>加入Consul 註冊中心</vt:lpstr>
      <vt:lpstr>gRPC Server註冊到Consul</vt:lpstr>
      <vt:lpstr>gRPC Health Check 必要的health.proto文件</vt:lpstr>
      <vt:lpstr>註冊結果</vt:lpstr>
      <vt:lpstr>通過dependency快速構建和註冊gRPC Server</vt:lpstr>
      <vt:lpstr>不同dependency會產生的註冊問題</vt:lpstr>
      <vt:lpstr>3. gRPC Nodejs 與 JAVA 互通</vt:lpstr>
      <vt:lpstr>Node.js Client端 連接 JAVA Server端</vt:lpstr>
      <vt:lpstr>Node.js Client端 連接 JAVA Server端雙向Stream圖</vt:lpstr>
      <vt:lpstr>Node.js 建立 Client 端</vt:lpstr>
      <vt:lpstr>Node.js Client 端傳送和接受資料</vt:lpstr>
      <vt:lpstr>Node.js Client 端傳送和接受資料</vt:lpstr>
      <vt:lpstr>4. gRPC 性能測試</vt:lpstr>
      <vt:lpstr>RESTful 和 gRPC 傳輸性能對比</vt:lpstr>
      <vt:lpstr>RESTful 和 gRPC QPS（Queries Per Second）測試</vt:lpstr>
      <vt:lpstr>RESTful 和 gRPC QPS（Queries Per Second）測試</vt:lpstr>
      <vt:lpstr>RESTful QPS問題</vt:lpstr>
      <vt:lpstr>gRPC 的併發(Concurrent)</vt:lpstr>
      <vt:lpstr>gRPC loadbalaner</vt:lpstr>
      <vt:lpstr>LocalNameResolverProvider 程式碼</vt:lpstr>
      <vt:lpstr>LocalNameResolver 程式碼</vt:lpstr>
      <vt:lpstr>5. gRPC 缺點</vt:lpstr>
      <vt:lpstr>缺點—有限的瀏覽器支持</vt:lpstr>
      <vt:lpstr>缺點—傳輸資料的Format問題</vt:lpstr>
      <vt:lpstr>缺點— Tomcat 端口 和 gRPC端口必須分開</vt:lpstr>
      <vt:lpstr>參考資料</vt:lpstr>
      <vt:lpstr>參考資料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Moon Lim</cp:lastModifiedBy>
  <cp:revision>725</cp:revision>
  <dcterms:created xsi:type="dcterms:W3CDTF">2018-02-05T03:31:46Z</dcterms:created>
  <dcterms:modified xsi:type="dcterms:W3CDTF">2020-02-17T03:33:40Z</dcterms:modified>
</cp:coreProperties>
</file>