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96" r:id="rId3"/>
    <p:sldId id="291" r:id="rId4"/>
    <p:sldId id="354" r:id="rId5"/>
    <p:sldId id="387" r:id="rId6"/>
    <p:sldId id="388" r:id="rId7"/>
    <p:sldId id="389" r:id="rId8"/>
    <p:sldId id="383" r:id="rId9"/>
    <p:sldId id="384" r:id="rId10"/>
    <p:sldId id="385" r:id="rId11"/>
    <p:sldId id="386" r:id="rId12"/>
    <p:sldId id="286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284033A5-30FB-E84D-8295-DB0620D41A86}">
          <p14:sldIdLst>
            <p14:sldId id="256"/>
            <p14:sldId id="296"/>
            <p14:sldId id="291"/>
            <p14:sldId id="354"/>
            <p14:sldId id="387"/>
            <p14:sldId id="388"/>
            <p14:sldId id="389"/>
            <p14:sldId id="383"/>
            <p14:sldId id="384"/>
            <p14:sldId id="385"/>
            <p14:sldId id="386"/>
            <p14:sldId id="286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3935"/>
    <a:srgbClr val="AE1E1E"/>
    <a:srgbClr val="821C2E"/>
    <a:srgbClr val="44546A"/>
    <a:srgbClr val="EF5750"/>
    <a:srgbClr val="F68764"/>
    <a:srgbClr val="656D78"/>
    <a:srgbClr val="FFFF99"/>
    <a:srgbClr val="FBCB9B"/>
    <a:srgbClr val="C9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4" autoAdjust="0"/>
    <p:restoredTop sz="94727" autoAdjust="0"/>
  </p:normalViewPr>
  <p:slideViewPr>
    <p:cSldViewPr snapToGrid="0" snapToObjects="1">
      <p:cViewPr>
        <p:scale>
          <a:sx n="80" d="100"/>
          <a:sy n="80" d="100"/>
        </p:scale>
        <p:origin x="-486" y="2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7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5755D-7932-44A5-A2C7-C8A2CBF288E8}" type="datetimeFigureOut">
              <a:rPr lang="zh-TW" altLang="en-US" smtClean="0"/>
              <a:t>2020/2/6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FCD98-6B9E-4D19-9C43-11FCDEF19D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2329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2599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048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API = </a:t>
            </a:r>
            <a:r>
              <a:rPr lang="en-US" altLang="zh-TW" b="0" dirty="0" smtClean="0"/>
              <a:t> Application Programming Interface</a:t>
            </a:r>
          </a:p>
          <a:p>
            <a:r>
              <a:rPr lang="en-US" altLang="zh-TW" b="0" dirty="0" smtClean="0"/>
              <a:t>RPC</a:t>
            </a:r>
            <a:r>
              <a:rPr lang="en-US" altLang="zh-TW" b="0" baseline="0" dirty="0" smtClean="0"/>
              <a:t> =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遠端程序呼叫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GraphQL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Graph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查詢語言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3004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設定 </a:t>
            </a:r>
            <a:r>
              <a:rPr lang="en-US" altLang="zh-CN" dirty="0" smtClean="0"/>
              <a:t>server </a:t>
            </a:r>
            <a:r>
              <a:rPr lang="zh-CN" altLang="en-US" dirty="0" smtClean="0"/>
              <a:t>超時時間</a:t>
            </a:r>
            <a:endParaRPr lang="en-US" altLang="zh-CN" dirty="0" smtClean="0"/>
          </a:p>
          <a:p>
            <a:r>
              <a:rPr lang="zh-CN" altLang="en-US" dirty="0" smtClean="0"/>
              <a:t>插入</a:t>
            </a:r>
            <a:r>
              <a:rPr lang="en-US" altLang="zh-CN" dirty="0" smtClean="0"/>
              <a:t>metadata</a:t>
            </a:r>
          </a:p>
          <a:p>
            <a:r>
              <a:rPr lang="en-US" altLang="zh-CN" dirty="0" smtClean="0"/>
              <a:t>Retry /</a:t>
            </a:r>
            <a:r>
              <a:rPr lang="zh-CN" altLang="en-US" dirty="0" smtClean="0"/>
              <a:t>結構化錯誤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Dump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優點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横向扩展、负载均衡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多語言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缺點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还不支持浏览器的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（某种角度上讲，这是最常用的客户端）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Postman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也不行 要特別的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從兩個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取資料</a:t>
            </a:r>
            <a:endParaRPr lang="en-US" altLang="zh-TW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8810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A1C7254-695B-1F42-AC59-34E8D858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8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1D19DA3B-2013-E14B-A941-CC519B76A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BC7211D9-290C-574E-B682-764110BB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2020/2/6</a:t>
            </a:fld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D4D4BDD1-0BFA-0645-8197-068191AA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F592E68C-AEE0-D84B-8844-7CF5E836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CFC0D688-7C0C-F240-82D7-136060E307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572" y="6292494"/>
            <a:ext cx="2766233" cy="392805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 rot="16200000">
            <a:off x="-1828147" y="2494297"/>
            <a:ext cx="5067300" cy="7870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5873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075707" y="2244436"/>
            <a:ext cx="1239981" cy="2351314"/>
          </a:xfrm>
        </p:spPr>
        <p:txBody>
          <a:bodyPr vert="horz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dirty="0"/>
              <a:t>目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錄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2020/2/6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7" name="直線接點 6"/>
          <p:cNvCxnSpPr/>
          <p:nvPr userDrawn="1"/>
        </p:nvCxnSpPr>
        <p:spPr>
          <a:xfrm>
            <a:off x="2731324" y="798698"/>
            <a:ext cx="0" cy="5557652"/>
          </a:xfrm>
          <a:prstGeom prst="line">
            <a:avLst/>
          </a:prstGeom>
          <a:ln>
            <a:solidFill>
              <a:srgbClr val="821C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內容版面配置區 8"/>
          <p:cNvSpPr>
            <a:spLocks noGrp="1"/>
          </p:cNvSpPr>
          <p:nvPr>
            <p:ph sz="quarter" idx="13" hasCustomPrompt="1"/>
          </p:nvPr>
        </p:nvSpPr>
        <p:spPr>
          <a:xfrm>
            <a:off x="3123210" y="798512"/>
            <a:ext cx="8408390" cy="5557838"/>
          </a:xfrm>
        </p:spPr>
        <p:txBody>
          <a:bodyPr anchor="ctr"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r>
              <a:rPr lang="zh-TW" altLang="en-US" dirty="0"/>
              <a:t>項目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xmlns="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23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" y="570020"/>
            <a:ext cx="4393870" cy="724395"/>
          </a:xfrm>
          <a:solidFill>
            <a:srgbClr val="821C2E"/>
          </a:solidFill>
          <a:ln>
            <a:noFill/>
          </a:ln>
        </p:spPr>
        <p:txBody>
          <a:bodyPr/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目錄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2020/2/6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7" name="直線接點 6"/>
          <p:cNvCxnSpPr/>
          <p:nvPr userDrawn="1"/>
        </p:nvCxnSpPr>
        <p:spPr>
          <a:xfrm flipH="1">
            <a:off x="4390069" y="570020"/>
            <a:ext cx="3802" cy="6287980"/>
          </a:xfrm>
          <a:prstGeom prst="line">
            <a:avLst/>
          </a:prstGeom>
          <a:ln w="25400">
            <a:solidFill>
              <a:srgbClr val="821C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六邊形 8"/>
          <p:cNvSpPr/>
          <p:nvPr userDrawn="1"/>
        </p:nvSpPr>
        <p:spPr>
          <a:xfrm>
            <a:off x="4038600" y="1496295"/>
            <a:ext cx="672619" cy="579844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Arial" pitchFamily="34" charset="0"/>
                <a:cs typeface="Arial" pitchFamily="34" charset="0"/>
              </a:rPr>
              <a:t>01</a:t>
            </a:r>
            <a:endParaRPr lang="zh-TW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六邊形 9"/>
          <p:cNvSpPr/>
          <p:nvPr userDrawn="1"/>
        </p:nvSpPr>
        <p:spPr>
          <a:xfrm>
            <a:off x="4038600" y="2331863"/>
            <a:ext cx="672619" cy="579844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Arial" pitchFamily="34" charset="0"/>
                <a:cs typeface="Arial" pitchFamily="34" charset="0"/>
              </a:rPr>
              <a:t>02</a:t>
            </a:r>
            <a:endParaRPr lang="zh-TW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六邊形 10"/>
          <p:cNvSpPr/>
          <p:nvPr userDrawn="1"/>
        </p:nvSpPr>
        <p:spPr>
          <a:xfrm>
            <a:off x="4038600" y="3167431"/>
            <a:ext cx="672619" cy="579844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Arial" pitchFamily="34" charset="0"/>
                <a:cs typeface="Arial" pitchFamily="34" charset="0"/>
              </a:rPr>
              <a:t>03</a:t>
            </a:r>
            <a:endParaRPr lang="zh-TW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六邊形 11"/>
          <p:cNvSpPr/>
          <p:nvPr userDrawn="1"/>
        </p:nvSpPr>
        <p:spPr>
          <a:xfrm>
            <a:off x="4038600" y="4002999"/>
            <a:ext cx="672619" cy="579844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Arial" pitchFamily="34" charset="0"/>
                <a:cs typeface="Arial" pitchFamily="34" charset="0"/>
              </a:rPr>
              <a:t>04</a:t>
            </a:r>
            <a:endParaRPr lang="zh-TW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六邊形 12"/>
          <p:cNvSpPr/>
          <p:nvPr userDrawn="1"/>
        </p:nvSpPr>
        <p:spPr>
          <a:xfrm>
            <a:off x="4038600" y="4838567"/>
            <a:ext cx="672619" cy="579844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Arial" pitchFamily="34" charset="0"/>
                <a:cs typeface="Arial" pitchFamily="34" charset="0"/>
              </a:rPr>
              <a:t>05</a:t>
            </a:r>
            <a:endParaRPr lang="zh-TW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六邊形 13"/>
          <p:cNvSpPr/>
          <p:nvPr userDrawn="1"/>
        </p:nvSpPr>
        <p:spPr>
          <a:xfrm>
            <a:off x="4038600" y="5674134"/>
            <a:ext cx="672619" cy="579844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Arial" pitchFamily="34" charset="0"/>
                <a:cs typeface="Arial" pitchFamily="34" charset="0"/>
              </a:rPr>
              <a:t>06</a:t>
            </a:r>
            <a:endParaRPr lang="zh-TW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902427" y="1475416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902427" y="2313027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02427" y="3142530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902427" y="4002999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902427" y="4819731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2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4902427" y="5655298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</p:spTree>
    <p:extLst>
      <p:ext uri="{BB962C8B-B14F-4D97-AF65-F5344CB8AC3E}">
        <p14:creationId xmlns:p14="http://schemas.microsoft.com/office/powerpoint/2010/main" val="4078722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 userDrawn="1"/>
        </p:nvSpPr>
        <p:spPr>
          <a:xfrm rot="10800000">
            <a:off x="3531430" y="0"/>
            <a:ext cx="4857010" cy="1947180"/>
          </a:xfrm>
          <a:prstGeom prst="triangle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5158350" y="397743"/>
            <a:ext cx="1603169" cy="84615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目錄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2020/2/6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六邊形 6"/>
          <p:cNvSpPr/>
          <p:nvPr userDrawn="1"/>
        </p:nvSpPr>
        <p:spPr>
          <a:xfrm>
            <a:off x="1073239" y="2952921"/>
            <a:ext cx="1007991" cy="868958"/>
          </a:xfrm>
          <a:prstGeom prst="hexagon">
            <a:avLst/>
          </a:prstGeom>
          <a:solidFill>
            <a:srgbClr val="E6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0" dirty="0">
                <a:latin typeface="Arial" pitchFamily="34" charset="0"/>
                <a:cs typeface="Arial" pitchFamily="34" charset="0"/>
              </a:rPr>
              <a:t>01</a:t>
            </a:r>
            <a:endParaRPr lang="zh-TW" alt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六邊形 7"/>
          <p:cNvSpPr/>
          <p:nvPr userDrawn="1"/>
        </p:nvSpPr>
        <p:spPr>
          <a:xfrm>
            <a:off x="2868647" y="2952921"/>
            <a:ext cx="1007991" cy="868958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0" dirty="0">
                <a:latin typeface="Arial" pitchFamily="34" charset="0"/>
                <a:cs typeface="Arial" pitchFamily="34" charset="0"/>
              </a:rPr>
              <a:t>02</a:t>
            </a:r>
            <a:endParaRPr lang="zh-TW" alt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六邊形 8"/>
          <p:cNvSpPr/>
          <p:nvPr userDrawn="1"/>
        </p:nvSpPr>
        <p:spPr>
          <a:xfrm>
            <a:off x="4664055" y="2952921"/>
            <a:ext cx="1007991" cy="868958"/>
          </a:xfrm>
          <a:prstGeom prst="hexagon">
            <a:avLst/>
          </a:prstGeom>
          <a:solidFill>
            <a:srgbClr val="E6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0" dirty="0">
                <a:latin typeface="Arial" pitchFamily="34" charset="0"/>
                <a:cs typeface="Arial" pitchFamily="34" charset="0"/>
              </a:rPr>
              <a:t>03</a:t>
            </a:r>
            <a:endParaRPr lang="zh-TW" alt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六邊形 9"/>
          <p:cNvSpPr/>
          <p:nvPr userDrawn="1"/>
        </p:nvSpPr>
        <p:spPr>
          <a:xfrm>
            <a:off x="6459463" y="2952921"/>
            <a:ext cx="1007991" cy="868958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0" dirty="0">
                <a:latin typeface="Arial" pitchFamily="34" charset="0"/>
                <a:cs typeface="Arial" pitchFamily="34" charset="0"/>
              </a:rPr>
              <a:t>04</a:t>
            </a:r>
            <a:endParaRPr lang="zh-TW" alt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六邊形 10"/>
          <p:cNvSpPr/>
          <p:nvPr userDrawn="1"/>
        </p:nvSpPr>
        <p:spPr>
          <a:xfrm>
            <a:off x="8254871" y="2952921"/>
            <a:ext cx="1007991" cy="868958"/>
          </a:xfrm>
          <a:prstGeom prst="hexagon">
            <a:avLst/>
          </a:prstGeom>
          <a:solidFill>
            <a:srgbClr val="E6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0" dirty="0">
                <a:latin typeface="Arial" pitchFamily="34" charset="0"/>
                <a:cs typeface="Arial" pitchFamily="34" charset="0"/>
              </a:rPr>
              <a:t>05</a:t>
            </a:r>
            <a:endParaRPr lang="zh-TW" alt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六邊形 11"/>
          <p:cNvSpPr/>
          <p:nvPr userDrawn="1"/>
        </p:nvSpPr>
        <p:spPr>
          <a:xfrm>
            <a:off x="10050277" y="2952921"/>
            <a:ext cx="1007991" cy="868958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0" dirty="0">
                <a:latin typeface="Arial" pitchFamily="34" charset="0"/>
                <a:cs typeface="Arial" pitchFamily="34" charset="0"/>
              </a:rPr>
              <a:t>06</a:t>
            </a:r>
            <a:endParaRPr lang="zh-TW" alt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97256" y="4118763"/>
            <a:ext cx="1468465" cy="1828799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638409" y="4118763"/>
            <a:ext cx="1468465" cy="1828799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424117" y="4128660"/>
            <a:ext cx="1468465" cy="1828799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229225" y="4128660"/>
            <a:ext cx="1468465" cy="1828799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024633" y="4118763"/>
            <a:ext cx="1468465" cy="1828799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9820040" y="4128660"/>
            <a:ext cx="1468465" cy="1828799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</p:spTree>
    <p:extLst>
      <p:ext uri="{BB962C8B-B14F-4D97-AF65-F5344CB8AC3E}">
        <p14:creationId xmlns:p14="http://schemas.microsoft.com/office/powerpoint/2010/main" val="2476654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文字及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946"/>
            <a:ext cx="10515600" cy="5108017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8744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文字及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946"/>
            <a:ext cx="10515600" cy="5108017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9265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文字及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068946"/>
            <a:ext cx="10515600" cy="5108017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4582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兩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946"/>
            <a:ext cx="5080000" cy="5108017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0" y="1068946"/>
            <a:ext cx="5245100" cy="5108017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670656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兩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068946"/>
            <a:ext cx="5080000" cy="5108017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0" y="1068946"/>
            <a:ext cx="5245100" cy="5108017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2813777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兩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068946"/>
            <a:ext cx="5080000" cy="5108017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96000" y="1068946"/>
            <a:ext cx="5245100" cy="5108017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</p:spTree>
    <p:extLst>
      <p:ext uri="{BB962C8B-B14F-4D97-AF65-F5344CB8AC3E}">
        <p14:creationId xmlns:p14="http://schemas.microsoft.com/office/powerpoint/2010/main" val="8230095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四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947"/>
            <a:ext cx="5080000" cy="2461654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0" y="1068946"/>
            <a:ext cx="5245100" cy="2461655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0900" y="3685148"/>
            <a:ext cx="5080000" cy="2461654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08700" y="3685147"/>
            <a:ext cx="5245100" cy="2461655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88041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8A770271-AB73-DA4C-9664-09A28120DA97}"/>
              </a:ext>
            </a:extLst>
          </p:cNvPr>
          <p:cNvSpPr/>
          <p:nvPr userDrawn="1"/>
        </p:nvSpPr>
        <p:spPr>
          <a:xfrm>
            <a:off x="0" y="0"/>
            <a:ext cx="12192000" cy="4146997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55A4563-E84E-2143-94D2-868ECA667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5974"/>
            <a:ext cx="9144000" cy="1839778"/>
          </a:xfrm>
        </p:spPr>
        <p:txBody>
          <a:bodyPr anchor="b">
            <a:normAutofit/>
          </a:bodyPr>
          <a:lstStyle>
            <a:lvl1pPr algn="ctr">
              <a:defRPr sz="48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01C11A57-485A-7843-90B7-CE4D37108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4100"/>
            <a:ext cx="9144000" cy="595630"/>
          </a:xfrm>
        </p:spPr>
        <p:txBody>
          <a:bodyPr/>
          <a:lstStyle>
            <a:lvl1pPr marL="0" indent="0" algn="ctr">
              <a:buNone/>
              <a:defRPr sz="24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dirty="0"/>
              <a:t>按一下以編輯母片副標題樣式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FF04DFD-F863-024F-AB15-7DEB6ABD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C42252C1-473D-124E-AAFE-BBC473106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871B4E1C-D0B1-194C-8D0D-EEB67A6B5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CFC0D688-7C0C-F240-82D7-136060E307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572" y="6292494"/>
            <a:ext cx="2766233" cy="392805"/>
          </a:xfrm>
          <a:prstGeom prst="rect">
            <a:avLst/>
          </a:prstGeom>
        </p:spPr>
      </p:pic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xmlns="" id="{541677EC-052B-1741-B92F-902A83DB4C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38600" y="6356350"/>
            <a:ext cx="4134051" cy="36087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44546A"/>
                </a:solidFill>
                <a:latin typeface="Tw Cen MT" pitchFamily="34" charset="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en-US" altLang="zh-TW" dirty="0"/>
              <a:t>By </a:t>
            </a:r>
            <a:r>
              <a:rPr kumimoji="1" lang="zh-TW" altLang="en-US" dirty="0"/>
              <a:t>製作者</a:t>
            </a:r>
          </a:p>
        </p:txBody>
      </p:sp>
    </p:spTree>
    <p:extLst>
      <p:ext uri="{BB962C8B-B14F-4D97-AF65-F5344CB8AC3E}">
        <p14:creationId xmlns:p14="http://schemas.microsoft.com/office/powerpoint/2010/main" val="28503406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四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947"/>
            <a:ext cx="5080000" cy="2461654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0" y="1068946"/>
            <a:ext cx="5245100" cy="2461655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0900" y="3685148"/>
            <a:ext cx="5080000" cy="2461654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08700" y="3685147"/>
            <a:ext cx="5245100" cy="2461655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331082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四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068947"/>
            <a:ext cx="5080000" cy="2461654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96000" y="1068946"/>
            <a:ext cx="5245100" cy="2461655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0900" y="3685148"/>
            <a:ext cx="5080000" cy="2461654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108700" y="3685147"/>
            <a:ext cx="5245100" cy="2461655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</p:spTree>
    <p:extLst>
      <p:ext uri="{BB962C8B-B14F-4D97-AF65-F5344CB8AC3E}">
        <p14:creationId xmlns:p14="http://schemas.microsoft.com/office/powerpoint/2010/main" val="25378489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寬鬆標題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2020/2/6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C21960D3-0AC5-EE41-A19C-696161A1572E}"/>
              </a:ext>
            </a:extLst>
          </p:cNvPr>
          <p:cNvSpPr/>
          <p:nvPr userDrawn="1"/>
        </p:nvSpPr>
        <p:spPr>
          <a:xfrm>
            <a:off x="682634" y="802161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xmlns="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494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寬鬆標題兩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79C6CD6-89CE-E846-934F-01618F2F1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DBED84A6-8329-9742-B24D-788F26DEA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B9046B7C-39BE-4A4E-B699-9748D6DA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1AD5E07B-3935-B144-8CAF-5251EF861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C9A0C168-E66B-E24E-B30C-62EBA9A41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C21960D3-0AC5-EE41-A19C-696161A1572E}"/>
              </a:ext>
            </a:extLst>
          </p:cNvPr>
          <p:cNvSpPr/>
          <p:nvPr userDrawn="1"/>
        </p:nvSpPr>
        <p:spPr>
          <a:xfrm>
            <a:off x="682634" y="802161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32633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帶副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F7C17A4E-EBA6-E34A-A86C-76416798A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2020/2/6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CA1C1E17-1A60-0144-B993-55C5B1B8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6E191D9A-D235-9D49-814E-DCBBB84DC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10" name="內容版面配置區 9"/>
          <p:cNvSpPr>
            <a:spLocks noGrp="1"/>
          </p:cNvSpPr>
          <p:nvPr>
            <p:ph sz="quarter" idx="13" hasCustomPrompt="1"/>
          </p:nvPr>
        </p:nvSpPr>
        <p:spPr>
          <a:xfrm>
            <a:off x="838200" y="1298576"/>
            <a:ext cx="10515600" cy="393700"/>
          </a:xfrm>
        </p:spPr>
        <p:txBody>
          <a:bodyPr/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zh-TW" altLang="en-US" dirty="0"/>
              <a:t>按一下以編輯母片副標題樣式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30399"/>
            <a:ext cx="10515600" cy="4246563"/>
          </a:xfrm>
        </p:spPr>
        <p:txBody>
          <a:bodyPr/>
          <a:lstStyle/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C21960D3-0AC5-EE41-A19C-696161A1572E}"/>
              </a:ext>
            </a:extLst>
          </p:cNvPr>
          <p:cNvSpPr/>
          <p:nvPr userDrawn="1"/>
        </p:nvSpPr>
        <p:spPr>
          <a:xfrm>
            <a:off x="682634" y="802161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7725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深色底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743F-B12E-458C-9EA7-7F147439A6EC}" type="datetimeFigureOut">
              <a:rPr lang="zh-TW" altLang="en-US" smtClean="0"/>
              <a:t>2020/2/6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7F324-F247-4137-A031-D39507D3D93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C21960D3-0AC5-EE41-A19C-696161A1572E}"/>
              </a:ext>
            </a:extLst>
          </p:cNvPr>
          <p:cNvSpPr/>
          <p:nvPr userDrawn="1"/>
        </p:nvSpPr>
        <p:spPr>
          <a:xfrm>
            <a:off x="639931" y="813213"/>
            <a:ext cx="110805" cy="388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1026" name="Picture 2" descr="F:\MarsOffice\資料來源\公司相關Logo\網威Logo_白色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8551" y="6378006"/>
            <a:ext cx="1796517" cy="25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09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Picture 4" descr="F:\MarsOffice\資料來源\公司相關Logo\網威Logo_白色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571" y="6288631"/>
            <a:ext cx="2766233" cy="39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A1C7254-695B-1F42-AC59-34E8D858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8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1D19DA3B-2013-E14B-A941-CC519B76A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BC7211D9-290C-574E-B682-764110BB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2020/2/6</a:t>
            </a:fld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D4D4BDD1-0BFA-0645-8197-068191AA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F592E68C-AEE0-D84B-8844-7CF5E836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8" name="矩形 7"/>
          <p:cNvSpPr/>
          <p:nvPr userDrawn="1"/>
        </p:nvSpPr>
        <p:spPr>
          <a:xfrm rot="16200000">
            <a:off x="-1828147" y="2494297"/>
            <a:ext cx="5067300" cy="78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222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A1C7254-695B-1F42-AC59-34E8D858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68439"/>
            <a:ext cx="10515600" cy="1909761"/>
          </a:xfrm>
        </p:spPr>
        <p:txBody>
          <a:bodyPr anchor="b"/>
          <a:lstStyle>
            <a:lvl1pPr algn="ctr">
              <a:defRPr sz="48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1D19DA3B-2013-E14B-A941-CC519B76A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84600"/>
            <a:ext cx="10515600" cy="1339056"/>
          </a:xfrm>
        </p:spPr>
        <p:txBody>
          <a:bodyPr/>
          <a:lstStyle>
            <a:lvl1pPr marL="0" indent="0" algn="ctr">
              <a:buNone/>
              <a:defRPr sz="24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BC7211D9-290C-574E-B682-764110BB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2020/2/6</a:t>
            </a:fld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D4D4BDD1-0BFA-0645-8197-068191AA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F592E68C-AEE0-D84B-8844-7CF5E836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CFC0D688-7C0C-F240-82D7-136060E307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572" y="6292494"/>
            <a:ext cx="2766233" cy="392805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5600700" y="3538219"/>
            <a:ext cx="990600" cy="67310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23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Picture 4" descr="F:\MarsOffice\資料來源\公司相關Logo\網威Logo_白色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571" y="6288631"/>
            <a:ext cx="2766233" cy="39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A1C7254-695B-1F42-AC59-34E8D858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68439"/>
            <a:ext cx="10515600" cy="1909761"/>
          </a:xfrm>
        </p:spPr>
        <p:txBody>
          <a:bodyPr anchor="b"/>
          <a:lstStyle>
            <a:lvl1pPr algn="ctr">
              <a:defRPr sz="48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1D19DA3B-2013-E14B-A941-CC519B76A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84600"/>
            <a:ext cx="10515600" cy="1339056"/>
          </a:xfr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BC7211D9-290C-574E-B682-764110BB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2020/2/6</a:t>
            </a:fld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D4D4BDD1-0BFA-0645-8197-068191AA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F592E68C-AEE0-D84B-8844-7CF5E836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5600700" y="3538219"/>
            <a:ext cx="990600" cy="67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4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092530"/>
            <a:ext cx="5003800" cy="5084433"/>
          </a:xfrm>
        </p:spPr>
        <p:txBody>
          <a:bodyPr anchor="ctr"/>
          <a:lstStyle>
            <a:lvl1pPr marL="514350" marR="0" indent="-5143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32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B9046B7C-39BE-4A4E-B699-9748D6DA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1AD5E07B-3935-B144-8CAF-5251EF861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C9A0C168-E66B-E24E-B30C-62EBA9A41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xmlns="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sp>
        <p:nvSpPr>
          <p:cNvPr id="14" name="圖片版面配置區 10"/>
          <p:cNvSpPr>
            <a:spLocks noGrp="1"/>
          </p:cNvSpPr>
          <p:nvPr>
            <p:ph type="pic" sz="quarter" idx="13"/>
          </p:nvPr>
        </p:nvSpPr>
        <p:spPr>
          <a:xfrm>
            <a:off x="6534150" y="1338737"/>
            <a:ext cx="4152900" cy="4351338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699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錄樣式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387A2BAD-7558-A944-B806-7AEF1C4243D0}"/>
              </a:ext>
            </a:extLst>
          </p:cNvPr>
          <p:cNvSpPr/>
          <p:nvPr userDrawn="1"/>
        </p:nvSpPr>
        <p:spPr>
          <a:xfrm>
            <a:off x="-13647" y="0"/>
            <a:ext cx="7342495" cy="6883759"/>
          </a:xfrm>
          <a:custGeom>
            <a:avLst/>
            <a:gdLst>
              <a:gd name="connsiteX0" fmla="*/ 0 w 12192000"/>
              <a:gd name="connsiteY0" fmla="*/ 0 h 6883758"/>
              <a:gd name="connsiteX1" fmla="*/ 12192000 w 12192000"/>
              <a:gd name="connsiteY1" fmla="*/ 0 h 6883758"/>
              <a:gd name="connsiteX2" fmla="*/ 12192000 w 12192000"/>
              <a:gd name="connsiteY2" fmla="*/ 6883758 h 6883758"/>
              <a:gd name="connsiteX3" fmla="*/ 0 w 12192000"/>
              <a:gd name="connsiteY3" fmla="*/ 6883758 h 6883758"/>
              <a:gd name="connsiteX4" fmla="*/ 0 w 12192000"/>
              <a:gd name="connsiteY4" fmla="*/ 0 h 6883758"/>
              <a:gd name="connsiteX0" fmla="*/ 0 w 12192000"/>
              <a:gd name="connsiteY0" fmla="*/ 0 h 6883758"/>
              <a:gd name="connsiteX1" fmla="*/ 12192000 w 12192000"/>
              <a:gd name="connsiteY1" fmla="*/ 6883758 h 6883758"/>
              <a:gd name="connsiteX2" fmla="*/ 0 w 12192000"/>
              <a:gd name="connsiteY2" fmla="*/ 6883758 h 6883758"/>
              <a:gd name="connsiteX3" fmla="*/ 0 w 12192000"/>
              <a:gd name="connsiteY3" fmla="*/ 0 h 6883758"/>
              <a:gd name="connsiteX0" fmla="*/ 0 w 12192000"/>
              <a:gd name="connsiteY0" fmla="*/ 0 h 6883758"/>
              <a:gd name="connsiteX1" fmla="*/ 12192000 w 12192000"/>
              <a:gd name="connsiteY1" fmla="*/ 6883758 h 6883758"/>
              <a:gd name="connsiteX2" fmla="*/ 0 w 12192000"/>
              <a:gd name="connsiteY2" fmla="*/ 6883758 h 6883758"/>
              <a:gd name="connsiteX3" fmla="*/ 0 w 12192000"/>
              <a:gd name="connsiteY3" fmla="*/ 0 h 6883758"/>
              <a:gd name="connsiteX0" fmla="*/ 0 w 12205648"/>
              <a:gd name="connsiteY0" fmla="*/ 0 h 5246026"/>
              <a:gd name="connsiteX1" fmla="*/ 12205648 w 12205648"/>
              <a:gd name="connsiteY1" fmla="*/ 5246026 h 5246026"/>
              <a:gd name="connsiteX2" fmla="*/ 13648 w 12205648"/>
              <a:gd name="connsiteY2" fmla="*/ 5246026 h 5246026"/>
              <a:gd name="connsiteX3" fmla="*/ 0 w 12205648"/>
              <a:gd name="connsiteY3" fmla="*/ 0 h 5246026"/>
              <a:gd name="connsiteX0" fmla="*/ 0 w 12205648"/>
              <a:gd name="connsiteY0" fmla="*/ 0 h 5246026"/>
              <a:gd name="connsiteX1" fmla="*/ 853541 w 12205648"/>
              <a:gd name="connsiteY1" fmla="*/ 353627 h 5246026"/>
              <a:gd name="connsiteX2" fmla="*/ 12205648 w 12205648"/>
              <a:gd name="connsiteY2" fmla="*/ 5246026 h 5246026"/>
              <a:gd name="connsiteX3" fmla="*/ 13648 w 12205648"/>
              <a:gd name="connsiteY3" fmla="*/ 5246026 h 5246026"/>
              <a:gd name="connsiteX4" fmla="*/ 0 w 12205648"/>
              <a:gd name="connsiteY4" fmla="*/ 0 h 5246026"/>
              <a:gd name="connsiteX0" fmla="*/ 0 w 12205648"/>
              <a:gd name="connsiteY0" fmla="*/ 0 h 5246026"/>
              <a:gd name="connsiteX1" fmla="*/ 2283223 w 12205648"/>
              <a:gd name="connsiteY1" fmla="*/ 0 h 5246026"/>
              <a:gd name="connsiteX2" fmla="*/ 12205648 w 12205648"/>
              <a:gd name="connsiteY2" fmla="*/ 5246026 h 5246026"/>
              <a:gd name="connsiteX3" fmla="*/ 13648 w 12205648"/>
              <a:gd name="connsiteY3" fmla="*/ 5246026 h 5246026"/>
              <a:gd name="connsiteX4" fmla="*/ 0 w 12205648"/>
              <a:gd name="connsiteY4" fmla="*/ 0 h 5246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5648" h="5246026">
                <a:moveTo>
                  <a:pt x="0" y="0"/>
                </a:moveTo>
                <a:lnTo>
                  <a:pt x="2283223" y="0"/>
                </a:lnTo>
                <a:lnTo>
                  <a:pt x="12205648" y="5246026"/>
                </a:lnTo>
                <a:lnTo>
                  <a:pt x="13648" y="5246026"/>
                </a:lnTo>
                <a:cubicBezTo>
                  <a:pt x="9099" y="3497351"/>
                  <a:pt x="4549" y="1748675"/>
                  <a:pt x="0" y="0"/>
                </a:cubicBezTo>
                <a:close/>
              </a:path>
            </a:pathLst>
          </a:cu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79C6CD6-89CE-E846-934F-01618F2F1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429425"/>
            <a:ext cx="4061346" cy="852888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kumimoji="1" lang="zh-TW" altLang="en-US" dirty="0"/>
              <a:t>目錄樣式二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2978624" y="670563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B9046B7C-39BE-4A4E-B699-9748D6DA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1AD5E07B-3935-B144-8CAF-5251EF861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C9A0C168-E66B-E24E-B30C-62EBA9A41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581400" y="1296539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865496" y="5309609"/>
            <a:ext cx="3200400" cy="49069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800">
                <a:solidFill>
                  <a:schemeClr val="bg1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目錄副標</a:t>
            </a:r>
          </a:p>
        </p:txBody>
      </p:sp>
      <p:sp>
        <p:nvSpPr>
          <p:cNvPr id="26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4129584" y="1926612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4732360" y="2552588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5287370" y="3182661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9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24" hasCustomPrompt="1"/>
          </p:nvPr>
        </p:nvSpPr>
        <p:spPr>
          <a:xfrm>
            <a:off x="5890146" y="3808637"/>
            <a:ext cx="5594824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30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25" hasCustomPrompt="1"/>
          </p:nvPr>
        </p:nvSpPr>
        <p:spPr>
          <a:xfrm>
            <a:off x="6433782" y="4434613"/>
            <a:ext cx="5051188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26" hasCustomPrompt="1"/>
          </p:nvPr>
        </p:nvSpPr>
        <p:spPr>
          <a:xfrm>
            <a:off x="7036558" y="5060589"/>
            <a:ext cx="4448412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</p:spTree>
    <p:extLst>
      <p:ext uri="{BB962C8B-B14F-4D97-AF65-F5344CB8AC3E}">
        <p14:creationId xmlns:p14="http://schemas.microsoft.com/office/powerpoint/2010/main" val="2808265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2933932" y="665378"/>
            <a:ext cx="5817453" cy="644808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目錄樣式四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2020/2/6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5317537" y="1310186"/>
            <a:ext cx="990600" cy="67310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版面配置區 2">
            <a:extLst>
              <a:ext uri="{FF2B5EF4-FFF2-40B4-BE49-F238E27FC236}">
                <a16:creationId xmlns:a16="http://schemas.microsoft.com/office/drawing/2014/main" xmlns="" id="{1D19DA3B-2013-E14B-A941-CC519B76AD6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050786" y="1945568"/>
            <a:ext cx="3887361" cy="716318"/>
          </a:xfrm>
        </p:spPr>
        <p:txBody>
          <a:bodyPr anchor="ctr"/>
          <a:lstStyle>
            <a:lvl1pPr marL="0" indent="0" algn="l">
              <a:buNone/>
              <a:defRPr sz="28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項目</a:t>
            </a:r>
          </a:p>
        </p:txBody>
      </p:sp>
      <p:sp>
        <p:nvSpPr>
          <p:cNvPr id="23" name="矩形 22"/>
          <p:cNvSpPr/>
          <p:nvPr userDrawn="1"/>
        </p:nvSpPr>
        <p:spPr>
          <a:xfrm>
            <a:off x="1" y="1945568"/>
            <a:ext cx="4885898" cy="716318"/>
          </a:xfrm>
          <a:prstGeom prst="rect">
            <a:avLst/>
          </a:prstGeom>
          <a:solidFill>
            <a:srgbClr val="F687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1.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1" y="2661886"/>
            <a:ext cx="4885898" cy="716318"/>
          </a:xfrm>
          <a:prstGeom prst="rect">
            <a:avLst/>
          </a:prstGeom>
          <a:solidFill>
            <a:srgbClr val="EF57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2.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1" y="3378204"/>
            <a:ext cx="4885898" cy="716318"/>
          </a:xfrm>
          <a:prstGeom prst="rect">
            <a:avLst/>
          </a:prstGeom>
          <a:solidFill>
            <a:srgbClr val="E6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3.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6" name="矩形 25"/>
          <p:cNvSpPr/>
          <p:nvPr userDrawn="1"/>
        </p:nvSpPr>
        <p:spPr>
          <a:xfrm>
            <a:off x="1" y="4094522"/>
            <a:ext cx="4885898" cy="716318"/>
          </a:xfrm>
          <a:prstGeom prst="rect">
            <a:avLst/>
          </a:prstGeom>
          <a:solidFill>
            <a:srgbClr val="A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4.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1" y="4810840"/>
            <a:ext cx="4885898" cy="716318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5.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8" name="文字版面配置區 2">
            <a:extLst>
              <a:ext uri="{FF2B5EF4-FFF2-40B4-BE49-F238E27FC236}">
                <a16:creationId xmlns:a16="http://schemas.microsoft.com/office/drawing/2014/main" xmlns="" id="{1D19DA3B-2013-E14B-A941-CC519B76AD6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050786" y="2661886"/>
            <a:ext cx="3887361" cy="716318"/>
          </a:xfrm>
        </p:spPr>
        <p:txBody>
          <a:bodyPr anchor="ctr"/>
          <a:lstStyle>
            <a:lvl1pPr marL="0" indent="0" algn="l">
              <a:buNone/>
              <a:defRPr sz="28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項目</a:t>
            </a:r>
          </a:p>
        </p:txBody>
      </p:sp>
      <p:sp>
        <p:nvSpPr>
          <p:cNvPr id="29" name="文字版面配置區 2">
            <a:extLst>
              <a:ext uri="{FF2B5EF4-FFF2-40B4-BE49-F238E27FC236}">
                <a16:creationId xmlns:a16="http://schemas.microsoft.com/office/drawing/2014/main" xmlns="" id="{1D19DA3B-2013-E14B-A941-CC519B76AD6F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050786" y="3378204"/>
            <a:ext cx="3887361" cy="716318"/>
          </a:xfrm>
        </p:spPr>
        <p:txBody>
          <a:bodyPr anchor="ctr"/>
          <a:lstStyle>
            <a:lvl1pPr marL="0" indent="0" algn="l">
              <a:buNone/>
              <a:defRPr sz="28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項目</a:t>
            </a:r>
          </a:p>
        </p:txBody>
      </p:sp>
      <p:sp>
        <p:nvSpPr>
          <p:cNvPr id="30" name="文字版面配置區 2">
            <a:extLst>
              <a:ext uri="{FF2B5EF4-FFF2-40B4-BE49-F238E27FC236}">
                <a16:creationId xmlns:a16="http://schemas.microsoft.com/office/drawing/2014/main" xmlns="" id="{1D19DA3B-2013-E14B-A941-CC519B76AD6F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50786" y="4094522"/>
            <a:ext cx="3887361" cy="716318"/>
          </a:xfrm>
        </p:spPr>
        <p:txBody>
          <a:bodyPr anchor="ctr"/>
          <a:lstStyle>
            <a:lvl1pPr marL="0" indent="0" algn="l">
              <a:buNone/>
              <a:defRPr sz="28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項目</a:t>
            </a:r>
          </a:p>
        </p:txBody>
      </p:sp>
      <p:sp>
        <p:nvSpPr>
          <p:cNvPr id="31" name="文字版面配置區 2">
            <a:extLst>
              <a:ext uri="{FF2B5EF4-FFF2-40B4-BE49-F238E27FC236}">
                <a16:creationId xmlns:a16="http://schemas.microsoft.com/office/drawing/2014/main" xmlns="" id="{1D19DA3B-2013-E14B-A941-CC519B76AD6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5050786" y="4810840"/>
            <a:ext cx="3887361" cy="716318"/>
          </a:xfrm>
        </p:spPr>
        <p:txBody>
          <a:bodyPr anchor="ctr"/>
          <a:lstStyle>
            <a:lvl1pPr marL="0" indent="0" algn="l">
              <a:buNone/>
              <a:defRPr sz="28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項目</a:t>
            </a:r>
          </a:p>
        </p:txBody>
      </p:sp>
      <p:pic>
        <p:nvPicPr>
          <p:cNvPr id="32" name="圖片 31">
            <a:extLst>
              <a:ext uri="{FF2B5EF4-FFF2-40B4-BE49-F238E27FC236}">
                <a16:creationId xmlns:a16="http://schemas.microsoft.com/office/drawing/2014/main" xmlns="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53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2020/2/6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xmlns="" id="{AA60FC08-DB42-1443-B1D9-594B0DFFD8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15740" y="0"/>
            <a:ext cx="1199408" cy="2802577"/>
          </a:xfrm>
          <a:solidFill>
            <a:srgbClr val="821C2E"/>
          </a:solidFill>
        </p:spPr>
        <p:txBody>
          <a:bodyPr anchor="b">
            <a:noAutofit/>
          </a:bodyPr>
          <a:lstStyle>
            <a:lvl1pPr algn="ctr">
              <a:defRPr sz="36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目錄</a:t>
            </a:r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13" hasCustomPrompt="1"/>
          </p:nvPr>
        </p:nvSpPr>
        <p:spPr>
          <a:xfrm>
            <a:off x="5581650" y="1983179"/>
            <a:ext cx="5772150" cy="4179496"/>
          </a:xfrm>
        </p:spPr>
        <p:txBody>
          <a:bodyPr anchor="ctr"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zh-TW" altLang="en-US" dirty="0"/>
              <a:t>項目</a:t>
            </a:r>
            <a:endParaRPr lang="en-US" altLang="zh-TW" dirty="0"/>
          </a:p>
          <a:p>
            <a:pPr lvl="0"/>
            <a:r>
              <a:rPr lang="zh-TW" altLang="en-US" dirty="0"/>
              <a:t>項目</a:t>
            </a:r>
            <a:endParaRPr lang="en-US" altLang="zh-TW" dirty="0"/>
          </a:p>
          <a:p>
            <a:pPr lvl="0"/>
            <a:r>
              <a:rPr lang="zh-TW" altLang="en-US" dirty="0"/>
              <a:t>項目</a:t>
            </a:r>
            <a:endParaRPr lang="en-US" altLang="zh-TW" dirty="0"/>
          </a:p>
          <a:p>
            <a:pPr lvl="0"/>
            <a:r>
              <a:rPr lang="zh-TW" altLang="en-US" dirty="0"/>
              <a:t>項目</a:t>
            </a:r>
            <a:endParaRPr lang="en-US" altLang="zh-TW" dirty="0"/>
          </a:p>
          <a:p>
            <a:pPr lvl="0"/>
            <a:r>
              <a:rPr lang="zh-TW" altLang="en-US" dirty="0"/>
              <a:t>項目</a:t>
            </a:r>
            <a:endParaRPr lang="en-US" altLang="zh-TW" dirty="0"/>
          </a:p>
          <a:p>
            <a:pPr lvl="0"/>
            <a:r>
              <a:rPr lang="zh-TW" altLang="en-US" dirty="0"/>
              <a:t>項目</a:t>
            </a:r>
            <a:endParaRPr lang="en-US" altLang="zh-TW" dirty="0"/>
          </a:p>
          <a:p>
            <a:pPr lvl="0"/>
            <a:r>
              <a:rPr lang="zh-TW" altLang="en-US" dirty="0"/>
              <a:t>項目</a:t>
            </a:r>
          </a:p>
        </p:txBody>
      </p:sp>
      <p:sp>
        <p:nvSpPr>
          <p:cNvPr id="28" name="內容版面配置區 27"/>
          <p:cNvSpPr>
            <a:spLocks noGrp="1"/>
          </p:cNvSpPr>
          <p:nvPr>
            <p:ph sz="quarter" idx="14" hasCustomPrompt="1"/>
          </p:nvPr>
        </p:nvSpPr>
        <p:spPr>
          <a:xfrm>
            <a:off x="1627188" y="2897188"/>
            <a:ext cx="3787775" cy="2292350"/>
          </a:xfrm>
        </p:spPr>
        <p:txBody>
          <a:bodyPr/>
          <a:lstStyle>
            <a:lvl1pPr algn="r">
              <a:defRPr sz="2000" b="0"/>
            </a:lvl1pPr>
          </a:lstStyle>
          <a:p>
            <a:pPr lvl="0"/>
            <a:r>
              <a:rPr lang="zh-TW" altLang="en-US" dirty="0"/>
              <a:t>目錄說明文字</a:t>
            </a:r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xmlns="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19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xmlns="" id="{94C8FF7A-2620-884D-9FB3-5AB36BFB5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53B0CFF8-A290-1148-B62C-B24910D43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A059F25-1F05-934B-A3C3-A243C45024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8934F-7F83-1046-9341-02CE27D9104D}" type="datetimeFigureOut">
              <a:rPr kumimoji="1" lang="zh-TW" altLang="en-US" smtClean="0"/>
              <a:t>2020/2/6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96F5D358-7817-1940-9383-7E6BF6DB94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42AF2059-64BB-A041-B166-4ABAE4368C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6178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75" r:id="rId3"/>
    <p:sldLayoutId id="2147483673" r:id="rId4"/>
    <p:sldLayoutId id="2147483674" r:id="rId5"/>
    <p:sldLayoutId id="2147483672" r:id="rId6"/>
    <p:sldLayoutId id="2147483676" r:id="rId7"/>
    <p:sldLayoutId id="2147483678" r:id="rId8"/>
    <p:sldLayoutId id="2147483685" r:id="rId9"/>
    <p:sldLayoutId id="2147483686" r:id="rId10"/>
    <p:sldLayoutId id="2147483687" r:id="rId11"/>
    <p:sldLayoutId id="2147483688" r:id="rId12"/>
    <p:sldLayoutId id="2147483650" r:id="rId13"/>
    <p:sldLayoutId id="2147483679" r:id="rId14"/>
    <p:sldLayoutId id="2147483680" r:id="rId15"/>
    <p:sldLayoutId id="2147483667" r:id="rId16"/>
    <p:sldLayoutId id="2147483681" r:id="rId17"/>
    <p:sldLayoutId id="2147483682" r:id="rId18"/>
    <p:sldLayoutId id="2147483668" r:id="rId19"/>
    <p:sldLayoutId id="2147483683" r:id="rId20"/>
    <p:sldLayoutId id="2147483684" r:id="rId21"/>
    <p:sldLayoutId id="2147483670" r:id="rId22"/>
    <p:sldLayoutId id="2147483652" r:id="rId23"/>
    <p:sldLayoutId id="2147483654" r:id="rId24"/>
    <p:sldLayoutId id="2147483666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8C1D36"/>
          </a:solidFill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800" b="1" kern="1200">
          <a:solidFill>
            <a:srgbClr val="44546A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44546A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4546A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44546A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44546A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7%A8%8B%E5%BA%8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5" Type="http://schemas.openxmlformats.org/officeDocument/2006/relationships/hyperlink" Target="https://zh.wikipedia.org/wiki/%E5%AD%90%E7%A8%8B%E5%BA%8F" TargetMode="External"/><Relationship Id="rId4" Type="http://schemas.openxmlformats.org/officeDocument/2006/relationships/hyperlink" Target="https://zh.wikipedia.org/wiki/%E5%9C%B0%E5%9D%80%E7%A9%BA%E9%97%B4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1D1F93B-0172-6544-80FA-8E4F07C59D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EF107643-09F5-CF46-B8BB-0DC1151E4C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sz="800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xmlns="" id="{EC4C7251-0CC8-BC4A-A90C-9020762D8B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TW" dirty="0" smtClean="0"/>
              <a:t>By Beer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733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833" y="1930399"/>
            <a:ext cx="6276975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7107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生产环境如何使用 </a:t>
            </a:r>
            <a:r>
              <a:rPr lang="en-US" altLang="zh-CN" dirty="0" err="1" smtClean="0"/>
              <a:t>gRPC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HTTP/2 </a:t>
            </a:r>
            <a:r>
              <a:rPr lang="en-US" altLang="zh-TW" dirty="0" err="1"/>
              <a:t>protobuf</a:t>
            </a:r>
            <a:r>
              <a:rPr lang="en-US" altLang="zh-TW" dirty="0"/>
              <a:t> serialization (pluggable) </a:t>
            </a:r>
            <a:r>
              <a:rPr lang="zh-TW" altLang="en-US" dirty="0"/>
              <a:t>客户端会和 </a:t>
            </a:r>
            <a:r>
              <a:rPr lang="en-US" altLang="zh-TW" dirty="0" err="1"/>
              <a:t>grpc</a:t>
            </a:r>
            <a:r>
              <a:rPr lang="en-US" altLang="zh-TW" dirty="0"/>
              <a:t> </a:t>
            </a:r>
            <a:r>
              <a:rPr lang="zh-TW" altLang="en-US" dirty="0"/>
              <a:t>服务器打开一个长连接 对于每一个 </a:t>
            </a:r>
            <a:r>
              <a:rPr lang="en-US" altLang="zh-TW" dirty="0"/>
              <a:t>RPC </a:t>
            </a:r>
            <a:r>
              <a:rPr lang="zh-TW" altLang="en-US" dirty="0"/>
              <a:t>调用都将是一个新的 </a:t>
            </a:r>
            <a:r>
              <a:rPr lang="en-US" altLang="zh-TW" dirty="0"/>
              <a:t>HTTP/2 stream</a:t>
            </a:r>
          </a:p>
          <a:p>
            <a:r>
              <a:rPr lang="zh-TW" altLang="en-US" dirty="0"/>
              <a:t>允许模拟飞行模式的 </a:t>
            </a:r>
            <a:r>
              <a:rPr lang="en-US" altLang="zh-TW" dirty="0"/>
              <a:t>RPC </a:t>
            </a:r>
            <a:r>
              <a:rPr lang="zh-TW" altLang="en-US" dirty="0"/>
              <a:t>调用</a:t>
            </a:r>
          </a:p>
          <a:p>
            <a:r>
              <a:rPr lang="zh-TW" altLang="en-US" dirty="0"/>
              <a:t>允许客户端 和 服务端 </a:t>
            </a:r>
            <a:r>
              <a:rPr lang="en-US" altLang="zh-TW" dirty="0" smtClean="0"/>
              <a:t>Streaming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59547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600" dirty="0">
                <a:latin typeface="Tw Cen MT" pitchFamily="34" charset="0"/>
              </a:rPr>
              <a:t>Thank You</a:t>
            </a:r>
            <a:endParaRPr lang="zh-TW" altLang="en-US" sz="6600" dirty="0">
              <a:latin typeface="Tw Cen MT" pitchFamily="34" charset="0"/>
            </a:endParaRP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z="2800" b="0" dirty="0" smtClean="0">
                <a:latin typeface="Tw Cen MT" pitchFamily="34" charset="0"/>
              </a:rPr>
              <a:t>Q</a:t>
            </a:r>
            <a:r>
              <a:rPr lang="zh-TW" altLang="en-US" sz="2800" b="0" dirty="0" smtClean="0">
                <a:latin typeface="Tw Cen MT" pitchFamily="34" charset="0"/>
              </a:rPr>
              <a:t> </a:t>
            </a:r>
            <a:r>
              <a:rPr lang="en-US" altLang="zh-TW" sz="2800" b="0" dirty="0">
                <a:latin typeface="Tw Cen MT" pitchFamily="34" charset="0"/>
              </a:rPr>
              <a:t>&amp;</a:t>
            </a:r>
            <a:r>
              <a:rPr lang="zh-TW" altLang="en-US" sz="2800" b="0" dirty="0">
                <a:latin typeface="Tw Cen MT" pitchFamily="34" charset="0"/>
              </a:rPr>
              <a:t> </a:t>
            </a:r>
            <a:r>
              <a:rPr lang="en-US" altLang="zh-TW" sz="2800" b="0" dirty="0">
                <a:latin typeface="Tw Cen MT" pitchFamily="34" charset="0"/>
              </a:rPr>
              <a:t>A</a:t>
            </a:r>
            <a:endParaRPr lang="zh-TW" altLang="en-US" b="0" dirty="0">
              <a:latin typeface="Tw Cen MT" pitchFamily="34" charset="0"/>
            </a:endParaRPr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By </a:t>
            </a:r>
            <a:r>
              <a:rPr lang="en-US" altLang="zh-TW" dirty="0" smtClean="0"/>
              <a:t>Beer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0412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5109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gRPC</a:t>
            </a:r>
            <a:endParaRPr lang="en-US" alt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0842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微服務之間該怎麼通訊？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現在流行的做法是 </a:t>
            </a:r>
            <a:r>
              <a:rPr lang="en-US" altLang="zh-CN" dirty="0" smtClean="0"/>
              <a:t>HTTP </a:t>
            </a:r>
            <a:r>
              <a:rPr lang="en-US" altLang="zh-CN" dirty="0"/>
              <a:t>+ JSON (REST API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776011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TW" dirty="0" smtClean="0"/>
              <a:t>RESTful API </a:t>
            </a:r>
            <a:r>
              <a:rPr lang="zh-CN" altLang="en-US" dirty="0" smtClean="0"/>
              <a:t>（</a:t>
            </a:r>
            <a:r>
              <a:rPr lang="en-US" altLang="zh-TW" b="0" dirty="0"/>
              <a:t> </a:t>
            </a:r>
            <a:r>
              <a:rPr lang="en-US" altLang="zh-TW" b="0" dirty="0" err="1"/>
              <a:t>REpresentational</a:t>
            </a:r>
            <a:r>
              <a:rPr lang="en-US" altLang="zh-TW" b="0" dirty="0"/>
              <a:t> State Transfer </a:t>
            </a:r>
            <a:r>
              <a:rPr lang="en-US" altLang="zh-TW" b="0" dirty="0" smtClean="0"/>
              <a:t>API</a:t>
            </a:r>
            <a:r>
              <a:rPr lang="zh-CN" altLang="en-US" dirty="0" smtClean="0"/>
              <a:t>）</a:t>
            </a:r>
            <a:endParaRPr lang="en-US" altLang="zh-TW" dirty="0" smtClean="0"/>
          </a:p>
          <a:p>
            <a:pPr marL="514350" indent="-514350">
              <a:buAutoNum type="arabicPeriod"/>
            </a:pPr>
            <a:r>
              <a:rPr lang="en-US" altLang="zh-TW" dirty="0" smtClean="0"/>
              <a:t>RPC</a:t>
            </a:r>
            <a:r>
              <a:rPr lang="zh-CN" altLang="en-US" dirty="0" smtClean="0"/>
              <a:t>（</a:t>
            </a:r>
            <a:r>
              <a:rPr lang="en-US" altLang="zh-TW" b="0" dirty="0"/>
              <a:t> </a:t>
            </a:r>
            <a:r>
              <a:rPr lang="en-US" altLang="zh-TW" b="0" dirty="0" smtClean="0"/>
              <a:t>Remote Procedure Call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1200150" lvl="1" indent="-514350">
              <a:buAutoNum type="arabicPeriod"/>
            </a:pPr>
            <a:r>
              <a:rPr lang="zh-CN" altLang="en-US" dirty="0" smtClean="0"/>
              <a:t>是 </a:t>
            </a:r>
            <a:r>
              <a:rPr lang="en-US" altLang="zh-TW" dirty="0"/>
              <a:t>SUN</a:t>
            </a:r>
            <a:r>
              <a:rPr lang="en-US" altLang="zh-CN" dirty="0" smtClean="0"/>
              <a:t> </a:t>
            </a:r>
            <a:r>
              <a:rPr lang="zh-CN" altLang="en-US" dirty="0" smtClean="0"/>
              <a:t>內部使用的通訊方式</a:t>
            </a:r>
            <a:endParaRPr lang="en-US" altLang="zh-CN" dirty="0" smtClean="0"/>
          </a:p>
          <a:p>
            <a:pPr marL="1200150" lvl="1" indent="-514350">
              <a:buAutoNum type="arabicPeriod"/>
            </a:pPr>
            <a:r>
              <a:rPr lang="zh-CN" altLang="en-US" dirty="0" smtClean="0"/>
              <a:t>於</a:t>
            </a:r>
            <a:endParaRPr lang="en-US" altLang="zh-CN" dirty="0" smtClean="0"/>
          </a:p>
          <a:p>
            <a:pPr marL="1200150" lvl="1" indent="-514350">
              <a:buAutoNum type="arabicPeriod"/>
            </a:pPr>
            <a:r>
              <a:rPr lang="zh-TW" altLang="en-US" dirty="0" smtClean="0"/>
              <a:t>協定允許執行於一台電腦的</a:t>
            </a:r>
            <a:r>
              <a:rPr lang="zh-TW" altLang="en-US" dirty="0" smtClean="0">
                <a:hlinkClick r:id="rId3" tooltip="程式"/>
              </a:rPr>
              <a:t>程式</a:t>
            </a:r>
            <a:r>
              <a:rPr lang="zh-TW" altLang="en-US" dirty="0" smtClean="0"/>
              <a:t>呼叫另一個</a:t>
            </a:r>
            <a:r>
              <a:rPr lang="zh-TW" altLang="en-US" dirty="0" smtClean="0">
                <a:hlinkClick r:id="rId4" tooltip="位址空間"/>
              </a:rPr>
              <a:t>位址空間</a:t>
            </a:r>
            <a:r>
              <a:rPr lang="zh-TW" altLang="en-US" dirty="0" smtClean="0"/>
              <a:t>（通常為一個開放網路的一台電腦）的</a:t>
            </a:r>
            <a:r>
              <a:rPr lang="zh-TW" altLang="en-US" dirty="0" smtClean="0">
                <a:hlinkClick r:id="rId5" tooltip="子程式"/>
              </a:rPr>
              <a:t>子程式</a:t>
            </a:r>
            <a:endParaRPr lang="en-US" altLang="zh-TW" dirty="0" smtClean="0"/>
          </a:p>
          <a:p>
            <a:pPr marL="514350" indent="-514350">
              <a:buAutoNum type="arabicPeriod"/>
            </a:pPr>
            <a:r>
              <a:rPr lang="en-US" altLang="zh-TW" dirty="0" err="1" smtClean="0"/>
              <a:t>GraphQL</a:t>
            </a:r>
            <a:r>
              <a:rPr lang="zh-CN" altLang="en-US" dirty="0" smtClean="0"/>
              <a:t>（</a:t>
            </a:r>
            <a:r>
              <a:rPr lang="en-US" altLang="zh-TW" b="0" dirty="0"/>
              <a:t> Graph Query Language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1200150" lvl="1" indent="-514350">
              <a:buAutoNum type="arabicPeriod"/>
            </a:pPr>
            <a:r>
              <a:rPr lang="zh-CN" altLang="en-US" dirty="0" smtClean="0"/>
              <a:t>是 </a:t>
            </a:r>
            <a:r>
              <a:rPr lang="en-US" altLang="zh-CN" dirty="0" smtClean="0"/>
              <a:t>Facebook </a:t>
            </a:r>
            <a:r>
              <a:rPr lang="zh-CN" altLang="en-US" dirty="0" smtClean="0"/>
              <a:t>內部使用的通訊方式</a:t>
            </a:r>
            <a:endParaRPr lang="en-US" altLang="zh-CN" dirty="0" smtClean="0"/>
          </a:p>
          <a:p>
            <a:pPr marL="1200150" lvl="1" indent="-514350">
              <a:buAutoNum type="arabicPeriod"/>
            </a:pPr>
            <a:r>
              <a:rPr lang="zh-CN" altLang="en-US" dirty="0" smtClean="0"/>
              <a:t>於 </a:t>
            </a:r>
            <a:r>
              <a:rPr lang="en-US" altLang="zh-CN" dirty="0" smtClean="0"/>
              <a:t>2015 </a:t>
            </a:r>
            <a:r>
              <a:rPr lang="zh-CN" altLang="en-US" dirty="0" smtClean="0"/>
              <a:t>開源</a:t>
            </a:r>
            <a:endParaRPr lang="en-US" altLang="zh-CN" dirty="0" smtClean="0"/>
          </a:p>
          <a:p>
            <a:pPr marL="1200150" lvl="1" indent="-514350">
              <a:buAutoNum type="arabicPeriod"/>
            </a:pPr>
            <a:r>
              <a:rPr lang="zh-CN" altLang="en-US" dirty="0" smtClean="0"/>
              <a:t>使用的產品 </a:t>
            </a:r>
            <a:r>
              <a:rPr lang="en-US" altLang="zh-CN" dirty="0" smtClean="0"/>
              <a:t>Twitter </a:t>
            </a:r>
            <a:r>
              <a:rPr lang="zh-CN" altLang="en-US" dirty="0" smtClean="0"/>
              <a:t>、 </a:t>
            </a:r>
            <a:r>
              <a:rPr lang="en-US" altLang="zh-CN" dirty="0" smtClean="0"/>
              <a:t>Facebook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9119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RPC</a:t>
            </a:r>
            <a:r>
              <a:rPr lang="zh-CN" altLang="en-US" dirty="0" smtClean="0"/>
              <a:t>框架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CN" dirty="0" smtClean="0"/>
              <a:t>Facebook</a:t>
            </a:r>
          </a:p>
          <a:p>
            <a:pPr marL="1200150" lvl="1" indent="-514350">
              <a:buAutoNum type="arabicPeriod"/>
            </a:pPr>
            <a:r>
              <a:rPr lang="en-US" altLang="zh-TW" b="0" dirty="0" smtClean="0"/>
              <a:t>thrift</a:t>
            </a:r>
          </a:p>
          <a:p>
            <a:pPr marL="514350" indent="-514350">
              <a:buAutoNum type="arabicPeriod"/>
            </a:pPr>
            <a:r>
              <a:rPr lang="en-US" altLang="zh-TW" dirty="0" smtClean="0"/>
              <a:t>Google</a:t>
            </a:r>
          </a:p>
          <a:p>
            <a:pPr marL="1200150" lvl="1" indent="-514350">
              <a:buAutoNum type="arabicPeriod"/>
            </a:pPr>
            <a:r>
              <a:rPr lang="en-US" altLang="zh-TW" dirty="0" err="1" smtClean="0"/>
              <a:t>gPRC</a:t>
            </a:r>
            <a:endParaRPr lang="en-US" altLang="zh-TW" dirty="0" smtClean="0"/>
          </a:p>
          <a:p>
            <a:pPr marL="514350" indent="-514350">
              <a:buAutoNum type="arabicPeriod"/>
            </a:pPr>
            <a:r>
              <a:rPr lang="en-US" altLang="zh-TW" dirty="0" smtClean="0"/>
              <a:t>Alibaba</a:t>
            </a:r>
          </a:p>
          <a:p>
            <a:pPr marL="1200150" lvl="1" indent="-514350">
              <a:buAutoNum type="arabicPeriod"/>
            </a:pPr>
            <a:r>
              <a:rPr lang="en-US" altLang="zh-TW" dirty="0" err="1" smtClean="0"/>
              <a:t>Dubbo</a:t>
            </a:r>
            <a:endParaRPr lang="en-US" altLang="zh-TW" dirty="0" smtClean="0"/>
          </a:p>
          <a:p>
            <a:pPr marL="1200150" lvl="1" indent="-514350">
              <a:buAutoNum type="arabicPeriod"/>
            </a:pPr>
            <a:r>
              <a:rPr lang="zh-TW" altLang="en-US" dirty="0" smtClean="0"/>
              <a:t>仅支持 </a:t>
            </a:r>
            <a:r>
              <a:rPr lang="en-US" altLang="zh-TW" dirty="0" smtClean="0"/>
              <a:t>Java </a:t>
            </a:r>
            <a:r>
              <a:rPr lang="zh-TW" altLang="en-US" dirty="0" smtClean="0"/>
              <a:t>语言</a:t>
            </a:r>
            <a:endParaRPr lang="en-US" altLang="zh-TW" dirty="0" smtClean="0"/>
          </a:p>
          <a:p>
            <a:pPr marL="1200150" lvl="1" indent="-514350">
              <a:buAutoNum type="arabicPeriod"/>
            </a:pPr>
            <a:r>
              <a:rPr lang="en-US" altLang="zh-TW" dirty="0" smtClean="0"/>
              <a:t>2011</a:t>
            </a:r>
            <a:r>
              <a:rPr lang="zh-CN" altLang="en-US" dirty="0" smtClean="0"/>
              <a:t>開源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9643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b="0" dirty="0" smtClean="0"/>
              <a:t>原理</a:t>
            </a:r>
            <a:endParaRPr lang="en-US" altLang="zh-CN" b="0" dirty="0" smtClean="0"/>
          </a:p>
          <a:p>
            <a:r>
              <a:rPr lang="en-US" altLang="zh-CN" b="0" dirty="0" smtClean="0"/>
              <a:t>1.</a:t>
            </a:r>
            <a:r>
              <a:rPr lang="zh-TW" altLang="en-US" b="0" dirty="0" smtClean="0"/>
              <a:t>通</a:t>
            </a:r>
            <a:r>
              <a:rPr lang="zh-TW" altLang="en-US" b="0" dirty="0"/>
              <a:t>过 </a:t>
            </a:r>
            <a:r>
              <a:rPr lang="en-US" altLang="zh-TW" b="0" dirty="0"/>
              <a:t>IDL</a:t>
            </a:r>
            <a:r>
              <a:rPr lang="zh-TW" altLang="en-US" b="0" dirty="0"/>
              <a:t>（</a:t>
            </a:r>
            <a:r>
              <a:rPr lang="en-US" altLang="zh-TW" b="0" dirty="0"/>
              <a:t>Interface Definition Language</a:t>
            </a:r>
            <a:r>
              <a:rPr lang="zh-TW" altLang="en-US" b="0" dirty="0"/>
              <a:t>）文件定义服务接口的参数和返回值类</a:t>
            </a:r>
            <a:r>
              <a:rPr lang="zh-TW" altLang="en-US" b="0" dirty="0" smtClean="0"/>
              <a:t>型</a:t>
            </a:r>
            <a:endParaRPr lang="en-US" altLang="zh-TW" b="0" dirty="0" smtClean="0"/>
          </a:p>
          <a:p>
            <a:r>
              <a:rPr lang="en-US" altLang="zh-CN" b="0" dirty="0" smtClean="0"/>
              <a:t>2.</a:t>
            </a:r>
            <a:r>
              <a:rPr lang="zh-CN" altLang="en-US" b="0" dirty="0" smtClean="0"/>
              <a:t>通過代</a:t>
            </a:r>
            <a:r>
              <a:rPr lang="zh-CN" altLang="en-US" b="0" dirty="0"/>
              <a:t>码生成程序生成服务端和客户端的具体实现代</a:t>
            </a:r>
            <a:r>
              <a:rPr lang="zh-CN" altLang="en-US" b="0" dirty="0" smtClean="0"/>
              <a:t>码</a:t>
            </a:r>
            <a:endParaRPr lang="en-US" altLang="zh-CN" b="0" dirty="0" smtClean="0"/>
          </a:p>
          <a:p>
            <a:endParaRPr lang="en-US" altLang="zh-TW" b="0" dirty="0"/>
          </a:p>
          <a:p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9848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為什麼</a:t>
            </a:r>
            <a:r>
              <a:rPr lang="zh-TW" altLang="en-US" dirty="0" smtClean="0"/>
              <a:t> </a:t>
            </a:r>
            <a:r>
              <a:rPr lang="en-US" altLang="zh-TW" dirty="0"/>
              <a:t>REST API </a:t>
            </a:r>
            <a:r>
              <a:rPr lang="zh-CN" altLang="en-US" dirty="0"/>
              <a:t>不好用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實現</a:t>
            </a:r>
            <a:r>
              <a:rPr lang="en-US" altLang="zh-CN" dirty="0" smtClean="0"/>
              <a:t>Stream</a:t>
            </a:r>
            <a:r>
              <a:rPr lang="zh-CN" altLang="en-US" dirty="0" smtClean="0"/>
              <a:t>太難了</a:t>
            </a:r>
            <a:endParaRPr lang="en-US" altLang="zh-CN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雙向的流（</a:t>
            </a:r>
            <a:r>
              <a:rPr lang="en-US" altLang="zh-CN" dirty="0" err="1" smtClean="0"/>
              <a:t>WebSocket</a:t>
            </a:r>
            <a:r>
              <a:rPr lang="zh-CN" altLang="en-US" dirty="0" smtClean="0"/>
              <a:t>）根本不可能</a:t>
            </a:r>
            <a:endParaRPr lang="en-US" altLang="zh-CN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很難對操作建立模型</a:t>
            </a:r>
            <a:r>
              <a:rPr lang="en-US" altLang="zh-CN" dirty="0" smtClean="0"/>
              <a:t>(</a:t>
            </a:r>
            <a:r>
              <a:rPr lang="zh-CN" altLang="en-US" dirty="0" smtClean="0"/>
              <a:t>不會有規範的文件</a:t>
            </a:r>
            <a:r>
              <a:rPr lang="en-US" altLang="zh-CN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/>
              <a:t>很</a:t>
            </a:r>
            <a:r>
              <a:rPr lang="zh-CN" altLang="en-US" dirty="0" smtClean="0"/>
              <a:t>難再一個請求中取得多個資源數據</a:t>
            </a:r>
            <a:r>
              <a:rPr lang="en-US" altLang="zh-CN" dirty="0" smtClean="0"/>
              <a:t>(</a:t>
            </a:r>
            <a:r>
              <a:rPr lang="zh-CN" altLang="en-US" dirty="0" smtClean="0"/>
              <a:t>從兩個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取資料</a:t>
            </a:r>
            <a:r>
              <a:rPr lang="en-US" altLang="zh-CN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沒有正式的</a:t>
            </a:r>
            <a:r>
              <a:rPr lang="en-US" altLang="zh-CN" dirty="0" smtClean="0"/>
              <a:t>(</a:t>
            </a:r>
            <a:r>
              <a:rPr lang="zh-CN" altLang="en-US" dirty="0" smtClean="0"/>
              <a:t>機械可讀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API</a:t>
            </a:r>
            <a:r>
              <a:rPr lang="zh-CN" altLang="en-US" dirty="0"/>
              <a:t>文件</a:t>
            </a:r>
            <a:endParaRPr lang="en-US" altLang="zh-CN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187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什麼是</a:t>
            </a:r>
            <a:r>
              <a:rPr lang="en-US" altLang="zh-CN" dirty="0" err="1" smtClean="0"/>
              <a:t>gRPC</a:t>
            </a:r>
            <a:r>
              <a:rPr lang="zh-CN" altLang="en-US" dirty="0" smtClean="0"/>
              <a:t>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err="1" smtClean="0"/>
              <a:t>gRPC</a:t>
            </a:r>
            <a:r>
              <a:rPr lang="zh-CN" altLang="en-US" dirty="0" smtClean="0"/>
              <a:t>是高性能的、開源、通用的</a:t>
            </a:r>
            <a:r>
              <a:rPr lang="en-US" altLang="zh-CN" dirty="0" smtClean="0"/>
              <a:t>RPC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endParaRPr lang="en-US" altLang="zh-TW" dirty="0"/>
          </a:p>
          <a:p>
            <a:r>
              <a:rPr lang="zh-CN" altLang="en-US" dirty="0"/>
              <a:t>第一</a:t>
            </a:r>
            <a:r>
              <a:rPr lang="zh-CN" altLang="en-US" dirty="0" smtClean="0"/>
              <a:t>步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我們</a:t>
            </a:r>
            <a:r>
              <a:rPr lang="zh-CN" altLang="en-US" dirty="0" smtClean="0"/>
              <a:t>從寫</a:t>
            </a:r>
            <a:r>
              <a:rPr lang="en-US" altLang="zh-CN" dirty="0" err="1" smtClean="0"/>
              <a:t>gRPC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IDL(</a:t>
            </a:r>
            <a:r>
              <a:rPr lang="en-US" altLang="zh-TW" b="0" dirty="0"/>
              <a:t>Interface description language</a:t>
            </a:r>
            <a:r>
              <a:rPr lang="en-US" altLang="zh-CN" dirty="0" smtClean="0"/>
              <a:t>)</a:t>
            </a:r>
            <a:r>
              <a:rPr lang="zh-CN" altLang="en-US" dirty="0" smtClean="0"/>
              <a:t>開始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#IDL </a:t>
            </a:r>
            <a:r>
              <a:rPr lang="zh-CN" altLang="en-US" dirty="0" smtClean="0"/>
              <a:t>類似於</a:t>
            </a:r>
            <a:r>
              <a:rPr lang="en-US" altLang="zh-CN" dirty="0" err="1" smtClean="0"/>
              <a:t>Struct</a:t>
            </a:r>
            <a:r>
              <a:rPr lang="zh-CN" altLang="en-US" dirty="0" smtClean="0"/>
              <a:t>的資料架構。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5161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chemeClr val="accent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4203</TotalTime>
  <Words>410</Words>
  <Application>Microsoft Office PowerPoint</Application>
  <PresentationFormat>自訂</PresentationFormat>
  <Paragraphs>68</Paragraphs>
  <Slides>12</Slides>
  <Notes>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Office 佈景主題</vt:lpstr>
      <vt:lpstr>PowerPoint 簡報</vt:lpstr>
      <vt:lpstr>目錄</vt:lpstr>
      <vt:lpstr>gRPC</vt:lpstr>
      <vt:lpstr>微服務之間該怎麼通訊？</vt:lpstr>
      <vt:lpstr>PowerPoint 簡報</vt:lpstr>
      <vt:lpstr>RPC框架</vt:lpstr>
      <vt:lpstr>PowerPoint 簡報</vt:lpstr>
      <vt:lpstr>為什麼 REST API 不好用？</vt:lpstr>
      <vt:lpstr>什麼是gRPC？</vt:lpstr>
      <vt:lpstr>PowerPoint 簡報</vt:lpstr>
      <vt:lpstr>生产环境如何使用 gRPC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Moon Lim</cp:lastModifiedBy>
  <cp:revision>313</cp:revision>
  <dcterms:created xsi:type="dcterms:W3CDTF">2018-02-05T03:31:46Z</dcterms:created>
  <dcterms:modified xsi:type="dcterms:W3CDTF">2020-02-06T10:21:19Z</dcterms:modified>
</cp:coreProperties>
</file>