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49"/>
  </p:notesMasterIdLst>
  <p:sldIdLst>
    <p:sldId id="256" r:id="rId5"/>
    <p:sldId id="257" r:id="rId6"/>
    <p:sldId id="300" r:id="rId7"/>
    <p:sldId id="259" r:id="rId8"/>
    <p:sldId id="261" r:id="rId9"/>
    <p:sldId id="262" r:id="rId10"/>
    <p:sldId id="281" r:id="rId11"/>
    <p:sldId id="258" r:id="rId12"/>
    <p:sldId id="270" r:id="rId13"/>
    <p:sldId id="272" r:id="rId14"/>
    <p:sldId id="271" r:id="rId15"/>
    <p:sldId id="263" r:id="rId16"/>
    <p:sldId id="264" r:id="rId17"/>
    <p:sldId id="265" r:id="rId18"/>
    <p:sldId id="266" r:id="rId19"/>
    <p:sldId id="267" r:id="rId20"/>
    <p:sldId id="268" r:id="rId21"/>
    <p:sldId id="301" r:id="rId22"/>
    <p:sldId id="269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請按這裡移動投影片</a:t>
            </a: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1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7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7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8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467F759-AB8A-4841-B519-A73DB9B1E13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572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ppblog.cn/2019/09/18/Spring%20Cloud%20@RefreshScope%E5%92%8C@EventListener%E5%AE%9E%E7%8E%B0Nacos%E9%85%8D%E7%BD%AE%E6%9B%B4%E6%96%B0%E7%9B%91%E5%90%AC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51F9A04-B580-4681-9DD1-6095568E8C04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https://www.jishuwen.com/d/2E0I/zh-tw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https://juejin.im/post/5c6e827ae51d452da9672094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Spring Cloud Config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Apollo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Nacos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C5966C7-512E-4C53-89D8-7898D50944B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根據不同的服務，分開更新，雖然他們共用properties</a:t>
            </a:r>
          </a:p>
        </p:txBody>
      </p:sp>
      <p:sp>
        <p:nvSpPr>
          <p:cNvPr id="39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8FF7757-88BE-4903-B0AC-D58F45D0FB1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14C2F0E-18D5-4F90-BD34-D43E69ED87A4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EB90FA8-8D07-44BD-9662-5DB773FAE9C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http://appblog.cn/2019/09/18/Spring%20Cloud%20@RefreshScope%E5%92%8C@EventListener%E5%AE%9E%E7%8E%B0Nacos%E9%85%8D%E7%BD%AE%E6%9B%B4%E6%96%B0%E7%9B%91%E5%90%AC/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735BD40-D538-402C-9FEA-69984921191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https://www.jishuwen.com/d/2E0I/zh-tw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https://juejin.im/post/5c6e827ae51d452da9672094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Spring Cloud Config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Apollo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Nacos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47262D1-4C7B-498B-8616-00DB1648B95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https://www.jishuwen.com/d/2E0I/zh-tw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https://juejin.im/post/5c6e827ae51d452da9672094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Spring Cloud Config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Apollo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Nacos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89D9C58-8143-495D-BA6B-1D59C637FD6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https://www.jishuwen.com/d/2E0I/zh-tw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https://juejin.im/post/5c6e827ae51d452da9672094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Spring Cloud Config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Apollo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Nacos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2282CEF-7E72-4027-8310-810159A2130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https://www.jishuwen.com/d/2E0I/zh-tw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https://juejin.im/post/5c6e827ae51d452da9672094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Spring Cloud Config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Apollo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Nacos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44EB709-9912-477A-B61A-171C3194DD6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https://www.jishuwen.com/d/2E0I/zh-tw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https://juejin.im/post/5c6e827ae51d452da9672094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Spring Cloud Config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Apollo</a:t>
            </a:r>
            <a:endParaRPr lang="en-US" sz="20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Nacos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220F3D4-4BC3-4959-B708-67CFA11573E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91760" cy="4146480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TW" sz="4800" b="1" strike="noStrike" spc="-1">
                <a:solidFill>
                  <a:srgbClr val="FFFFFF"/>
                </a:solidFill>
                <a:latin typeface="Microsoft JhengHei"/>
                <a:ea typeface="Microsoft JhengHei"/>
              </a:rPr>
              <a:t>按一下以編輯母片標題樣式</a:t>
            </a:r>
            <a:endParaRPr lang="zh-TW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FC33726-89F2-4455-A976-F56E2ED42D5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3/3/2020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F9F84E1-1007-4D74-A3B2-83CC0E613FE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圖片 7"/>
          <p:cNvPicPr/>
          <p:nvPr/>
        </p:nvPicPr>
        <p:blipFill>
          <a:blip r:embed="rId14"/>
          <a:stretch/>
        </p:blipFill>
        <p:spPr>
          <a:xfrm>
            <a:off x="9183600" y="6292440"/>
            <a:ext cx="2765880" cy="39240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zh-TW" sz="1800" b="1" strike="noStrike" spc="-1">
                <a:solidFill>
                  <a:srgbClr val="44546A"/>
                </a:solidFill>
                <a:latin typeface="Tw Cen MT"/>
                <a:ea typeface="Microsoft JhengHei"/>
              </a:rPr>
              <a:t>By 製作者</a:t>
            </a:r>
            <a:endParaRPr lang="zh-TW" sz="1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75680" y="2244600"/>
            <a:ext cx="1239480" cy="2350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TW" sz="48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目</a:t>
            </a:r>
            <a:r>
              <a:t/>
            </a:r>
            <a:br/>
            <a:r>
              <a:rPr lang="zh-TW" sz="48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錄</a:t>
            </a:r>
            <a:endParaRPr lang="zh-TW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DD6B45C-8FFC-4968-903A-0B05252AC87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3/3/2020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CF2778-DC25-4B0A-B707-A58F3770533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Line 5"/>
          <p:cNvSpPr/>
          <p:nvPr/>
        </p:nvSpPr>
        <p:spPr>
          <a:xfrm>
            <a:off x="2731320" y="798480"/>
            <a:ext cx="360" cy="5557680"/>
          </a:xfrm>
          <a:prstGeom prst="line">
            <a:avLst/>
          </a:prstGeom>
          <a:ln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23360" y="798480"/>
            <a:ext cx="8408160" cy="5557320"/>
          </a:xfrm>
          <a:prstGeom prst="rect">
            <a:avLst/>
          </a:prstGeom>
        </p:spPr>
        <p:txBody>
          <a:bodyPr anchor="ctr"/>
          <a:lstStyle/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項目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49" name="圖片 9"/>
          <p:cNvPicPr/>
          <p:nvPr/>
        </p:nvPicPr>
        <p:blipFill>
          <a:blip r:embed="rId14"/>
          <a:stretch/>
        </p:blipFill>
        <p:spPr>
          <a:xfrm>
            <a:off x="10148400" y="6378120"/>
            <a:ext cx="1800720" cy="2552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4"/>
          <p:cNvPicPr/>
          <p:nvPr/>
        </p:nvPicPr>
        <p:blipFill>
          <a:blip r:embed="rId14"/>
          <a:stretch/>
        </p:blipFill>
        <p:spPr>
          <a:xfrm>
            <a:off x="9183600" y="6288480"/>
            <a:ext cx="2765880" cy="393480"/>
          </a:xfrm>
          <a:prstGeom prst="rect">
            <a:avLst/>
          </a:prstGeom>
          <a:ln>
            <a:noFill/>
          </a:ln>
        </p:spPr>
      </p:pic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TW" sz="4800" b="1" strike="noStrike" spc="-1">
                <a:solidFill>
                  <a:srgbClr val="FFFFFF"/>
                </a:solidFill>
                <a:latin typeface="Microsoft JhengHei"/>
                <a:ea typeface="Microsoft JhengHei"/>
              </a:rPr>
              <a:t>按一下以編輯母片標題樣式</a:t>
            </a:r>
            <a:endParaRPr lang="zh-TW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400" b="1" strike="noStrike" spc="-1">
                <a:solidFill>
                  <a:srgbClr val="FFFFFF"/>
                </a:solidFill>
                <a:latin typeface="Microsoft JhengHei"/>
                <a:ea typeface="Microsoft JhengHei"/>
              </a:rPr>
              <a:t>編輯母片文字樣式</a:t>
            </a:r>
            <a:endParaRPr lang="zh-TW" sz="24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FD9DED2-4B7F-4EFC-80BF-E3B8F672B3C4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3/3/2020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D55A45-BB43-472E-9E09-193356341DC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CustomShape 7"/>
          <p:cNvSpPr/>
          <p:nvPr/>
        </p:nvSpPr>
        <p:spPr>
          <a:xfrm rot="16200000">
            <a:off x="-1828080" y="2494440"/>
            <a:ext cx="5067000" cy="78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按一下以編輯母片標題樣式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ECB16C9-8F40-4D1F-BED7-B598E7C997D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3/3/2020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947ABA7-673D-4D2E-8F1C-3AC47DFE452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34" name="圖片 6"/>
          <p:cNvPicPr/>
          <p:nvPr/>
        </p:nvPicPr>
        <p:blipFill>
          <a:blip r:embed="rId14"/>
          <a:stretch/>
        </p:blipFill>
        <p:spPr>
          <a:xfrm>
            <a:off x="10148400" y="6378120"/>
            <a:ext cx="1800720" cy="255240"/>
          </a:xfrm>
          <a:prstGeom prst="rect">
            <a:avLst/>
          </a:prstGeom>
          <a:ln>
            <a:noFill/>
          </a:ln>
        </p:spPr>
      </p:pic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838080" y="1298520"/>
            <a:ext cx="10515240" cy="393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0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按一下以編輯母片副標題樣式</a:t>
            </a:r>
            <a:endParaRPr lang="zh-TW" sz="20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838080" y="1930320"/>
            <a:ext cx="10515240" cy="4246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編輯母片文字樣式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第二層</a:t>
            </a:r>
            <a:endParaRPr lang="zh-TW" sz="2000" b="0" strike="noStrike" spc="-1">
              <a:solidFill>
                <a:srgbClr val="44546A"/>
              </a:solidFill>
              <a:latin typeface="微軟正黑體"/>
            </a:endParaRP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lang="zh-TW" sz="1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第三層</a:t>
            </a:r>
            <a:endParaRPr lang="zh-TW" sz="1800" b="0" strike="noStrike" spc="-1">
              <a:solidFill>
                <a:srgbClr val="44546A"/>
              </a:solidFill>
              <a:latin typeface="微軟正黑體"/>
            </a:endParaRP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第四層</a:t>
            </a:r>
            <a:endParaRPr lang="zh-TW" sz="1600" b="0" strike="noStrike" spc="-1">
              <a:solidFill>
                <a:srgbClr val="44546A"/>
              </a:solidFill>
              <a:latin typeface="微軟正黑體"/>
            </a:endParaRP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第五層</a:t>
            </a:r>
            <a:endParaRPr lang="zh-TW" sz="1600" b="0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682560" y="802080"/>
            <a:ext cx="110520" cy="388080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8"/>
          <p:cNvSpPr/>
          <p:nvPr/>
        </p:nvSpPr>
        <p:spPr>
          <a:xfrm>
            <a:off x="0" y="6747120"/>
            <a:ext cx="12191760" cy="13608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qi_q/article/details/81158002" TargetMode="External"/><Relationship Id="rId2" Type="http://schemas.openxmlformats.org/officeDocument/2006/relationships/hyperlink" Target="https://www.springcloud.cc/spring-cloud-config.html" TargetMode="Externa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://www.ityouknow.com/springcloud/2017/05/26/springcloud-config-eureka-bus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523880" y="1945800"/>
            <a:ext cx="9143640" cy="1839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TW" sz="4800" b="1" strike="noStrike" spc="-1">
                <a:solidFill>
                  <a:srgbClr val="FFFFFF"/>
                </a:solidFill>
                <a:latin typeface="Microsoft JhengHei"/>
                <a:ea typeface="Microsoft JhengHei"/>
              </a:rPr>
              <a:t>Config</a:t>
            </a:r>
            <a:endParaRPr lang="zh-TW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523880" y="4323960"/>
            <a:ext cx="9143640" cy="59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4038480" y="6356520"/>
            <a:ext cx="4133520" cy="3603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zh-TW" sz="1800" b="1" strike="noStrike" spc="-1">
                <a:solidFill>
                  <a:srgbClr val="44546A"/>
                </a:solidFill>
                <a:latin typeface="Tw Cen MT"/>
                <a:ea typeface="Microsoft JhengHei"/>
              </a:rPr>
              <a:t>By Moon</a:t>
            </a:r>
            <a:endParaRPr lang="zh-TW" sz="1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2.ConfigServer 設置——Application.class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34" name="內容版面配置區 4"/>
          <p:cNvPicPr/>
          <p:nvPr/>
        </p:nvPicPr>
        <p:blipFill>
          <a:blip r:embed="rId2"/>
          <a:stretch/>
        </p:blipFill>
        <p:spPr>
          <a:xfrm>
            <a:off x="838080" y="2129400"/>
            <a:ext cx="7864560" cy="216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 dirty="0">
                <a:solidFill>
                  <a:srgbClr val="8C1D36"/>
                </a:solidFill>
                <a:latin typeface="微軟正黑體"/>
                <a:ea typeface="微軟正黑體"/>
              </a:rPr>
              <a:t>2</a:t>
            </a: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.Config</a:t>
            </a:r>
            <a:r>
              <a:rPr lang="en-US" alt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 </a:t>
            </a: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Server </a:t>
            </a:r>
            <a:r>
              <a:rPr lang="zh-TW" sz="3600" b="1" strike="noStrike" spc="-1" dirty="0">
                <a:solidFill>
                  <a:srgbClr val="8C1D36"/>
                </a:solidFill>
                <a:latin typeface="微軟正黑體"/>
                <a:ea typeface="微軟正黑體"/>
              </a:rPr>
              <a:t>設置——application.properties</a:t>
            </a:r>
            <a:endParaRPr lang="zh-TW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28" name="內容版面配置區 4"/>
          <p:cNvPicPr/>
          <p:nvPr/>
        </p:nvPicPr>
        <p:blipFill>
          <a:blip r:embed="rId2"/>
          <a:stretch/>
        </p:blipFill>
        <p:spPr>
          <a:xfrm>
            <a:off x="1282320" y="1442520"/>
            <a:ext cx="6581160" cy="4771800"/>
          </a:xfrm>
          <a:prstGeom prst="rect">
            <a:avLst/>
          </a:prstGeom>
          <a:ln>
            <a:noFill/>
          </a:ln>
        </p:spPr>
      </p:pic>
      <p:sp>
        <p:nvSpPr>
          <p:cNvPr id="229" name="CustomShape 3"/>
          <p:cNvSpPr/>
          <p:nvPr/>
        </p:nvSpPr>
        <p:spPr>
          <a:xfrm>
            <a:off x="7827840" y="2312280"/>
            <a:ext cx="2225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ED7D31"/>
                </a:solidFill>
                <a:latin typeface="Calibri"/>
              </a:rPr>
              <a:t>Config連接git設置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4774320" y="4632840"/>
            <a:ext cx="2235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ED7D31"/>
                </a:solidFill>
                <a:latin typeface="Calibri"/>
              </a:rPr>
              <a:t>開啟Refresh的選項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4299840" y="5542920"/>
            <a:ext cx="1828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ED7D31"/>
                </a:solidFill>
                <a:latin typeface="Calibri"/>
              </a:rPr>
              <a:t>連接Bus的設置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Spring Cloud Config選取配置的方案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本地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Database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Git/Github/Gitlab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Svn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 dirty="0">
                <a:solidFill>
                  <a:srgbClr val="8C1D36"/>
                </a:solidFill>
                <a:latin typeface="微軟正黑體"/>
                <a:ea typeface="微軟正黑體"/>
              </a:rPr>
              <a:t>1.本地拉取</a:t>
            </a:r>
            <a:endParaRPr lang="zh-TW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相關設置</a:t>
            </a:r>
            <a:endParaRPr lang="zh-TW" sz="28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spring.profiles.active=native</a:t>
            </a: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spring.cloud.config.server.native.searchLocations=F:/con</a:t>
            </a:r>
            <a:r>
              <a:rPr lang="zh-TW" sz="20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f</a:t>
            </a:r>
            <a:endParaRPr lang="en-US" altLang="zh-TW" sz="2000" b="0" strike="noStrike" spc="-1" dirty="0" smtClean="0">
              <a:solidFill>
                <a:srgbClr val="44546A"/>
              </a:solidFill>
              <a:latin typeface="微軟正黑體"/>
              <a:ea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endParaRPr lang="en-US" altLang="zh-TW" sz="2000" spc="-1" dirty="0">
              <a:solidFill>
                <a:srgbClr val="44546A"/>
              </a:solidFill>
              <a:latin typeface="微軟正黑體"/>
              <a:ea typeface="微軟正黑體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</a:pPr>
            <a:r>
              <a:rPr lang="zh-CN" altLang="en-US" sz="2000" b="1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備註：本地沒辦法實現</a:t>
            </a:r>
            <a:r>
              <a:rPr lang="en-US" altLang="zh-CN" sz="2000" b="1" spc="-1" dirty="0" err="1" smtClean="0">
                <a:solidFill>
                  <a:srgbClr val="44546A"/>
                </a:solidFill>
                <a:latin typeface="微軟正黑體"/>
                <a:ea typeface="微軟正黑體"/>
              </a:rPr>
              <a:t>RefreshScope</a:t>
            </a:r>
            <a:r>
              <a:rPr lang="en-US" altLang="zh-CN" sz="2000" b="1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,</a:t>
            </a:r>
            <a:r>
              <a:rPr lang="zh-CN" altLang="en-US" sz="2000" b="1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只有第一次拉取有效。</a:t>
            </a: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514440" indent="-514080"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2.Database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相關設置</a:t>
            </a:r>
            <a:endParaRPr lang="zh-TW" sz="28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16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spring.profiles.active=jdbc</a:t>
            </a:r>
            <a:endParaRPr lang="zh-TW" sz="16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16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spring.datasource.url=jdbc:mysql://127.0.0.1:3306/mallWeb</a:t>
            </a:r>
            <a:endParaRPr lang="zh-TW" sz="16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16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spring.datasource.username=root</a:t>
            </a:r>
            <a:endParaRPr lang="zh-TW" sz="16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16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spring.datasource.password=123456</a:t>
            </a:r>
            <a:endParaRPr lang="zh-TW" sz="16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16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spring.datasource.driverClassName=com.mysql.jdbc.Driver</a:t>
            </a:r>
            <a:endParaRPr lang="zh-TW" sz="16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16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spring.cloud.config.label=master</a:t>
            </a:r>
            <a:endParaRPr lang="zh-TW" sz="16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16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spring.cloud.config.server.jdbc=true  #</a:t>
            </a:r>
            <a:r>
              <a:rPr lang="zh-TW" sz="16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搜尋</a:t>
            </a:r>
            <a:r>
              <a:rPr lang="en-US" altLang="zh-TW" sz="1600" b="0" strike="noStrike" spc="-1" dirty="0" err="1" smtClean="0">
                <a:solidFill>
                  <a:srgbClr val="44546A"/>
                </a:solidFill>
                <a:latin typeface="微軟正黑體"/>
                <a:ea typeface="微軟正黑體"/>
              </a:rPr>
              <a:t>datasource</a:t>
            </a:r>
            <a:r>
              <a:rPr lang="zh-TW" sz="16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的</a:t>
            </a:r>
            <a:r>
              <a:rPr lang="zh-TW" sz="16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配置文件</a:t>
            </a:r>
            <a:endParaRPr lang="zh-TW" sz="16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16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spring.cloud.config.server.jdbc.sql=SELECT `KEY`, `VALUE` from PROPERTIES where APPLICATION=? and PROFILE=? and LABEL=?</a:t>
            </a:r>
            <a:endParaRPr lang="zh-TW" sz="1600" b="1" strike="noStrike" spc="-1" dirty="0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3. Git/Github/Gitlab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相關設置</a:t>
            </a:r>
            <a:endParaRPr lang="zh-TW" sz="28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spring.cloud.config.server.git.uri=https://github.com/moon/</a:t>
            </a:r>
            <a:r>
              <a:rPr lang="zh-TW" sz="2000" b="0" i="1" strike="noStrike" spc="-1" dirty="0">
                <a:solidFill>
                  <a:srgbClr val="FF0000"/>
                </a:solidFill>
                <a:latin typeface="微軟正黑體"/>
                <a:ea typeface="微軟正黑體"/>
              </a:rPr>
              <a:t>{application</a:t>
            </a:r>
            <a:r>
              <a:rPr lang="zh-TW" sz="2000" b="0" i="1" strike="noStrike" spc="-1" dirty="0" smtClean="0">
                <a:solidFill>
                  <a:srgbClr val="FF0000"/>
                </a:solidFill>
                <a:latin typeface="微軟正黑體"/>
                <a:ea typeface="微軟正黑體"/>
              </a:rPr>
              <a:t>}</a:t>
            </a:r>
            <a:r>
              <a:rPr lang="en-US" altLang="zh-TW" sz="2000" b="0" i="1" strike="noStrike" spc="-1" dirty="0" smtClean="0">
                <a:solidFill>
                  <a:srgbClr val="FF0000"/>
                </a:solidFill>
                <a:latin typeface="微軟正黑體"/>
                <a:ea typeface="微軟正黑體"/>
              </a:rPr>
              <a:t>.</a:t>
            </a:r>
            <a:r>
              <a:rPr lang="en-US" altLang="zh-TW" sz="2000" b="0" i="1" strike="noStrike" spc="-1" dirty="0" err="1" smtClean="0">
                <a:solidFill>
                  <a:srgbClr val="FF0000"/>
                </a:solidFill>
                <a:latin typeface="微軟正黑體"/>
                <a:ea typeface="微軟正黑體"/>
              </a:rPr>
              <a:t>git</a:t>
            </a:r>
            <a:endParaRPr lang="en-US" altLang="zh-TW" sz="2000" b="0" strike="noStrike" spc="-1" dirty="0" smtClean="0">
              <a:solidFill>
                <a:srgbClr val="44546A"/>
              </a:solidFill>
              <a:latin typeface="微軟正黑體"/>
              <a:ea typeface="微軟正黑體"/>
            </a:endParaRPr>
          </a:p>
          <a:p>
            <a:pPr marL="800460" lvl="1" indent="-342900">
              <a:spcBef>
                <a:spcPts val="1001"/>
              </a:spcBef>
              <a:buClr>
                <a:srgbClr val="44546A"/>
              </a:buClr>
              <a:buFont typeface="Arial" panose="020B0604020202020204" pitchFamily="34" charset="0"/>
              <a:buChar char="•"/>
            </a:pPr>
            <a:r>
              <a:rPr lang="zh-TW" altLang="zh-TW" sz="20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spring.cloud.config.server.git.uri=https://github.com/moon/</a:t>
            </a:r>
            <a:r>
              <a:rPr lang="en-US" altLang="zh-CN" sz="2000" b="0" strike="noStrike" spc="-1" dirty="0" err="1" smtClean="0">
                <a:solidFill>
                  <a:srgbClr val="44546A"/>
                </a:solidFill>
                <a:latin typeface="微軟正黑體"/>
                <a:ea typeface="微軟正黑體"/>
              </a:rPr>
              <a:t>client.git</a:t>
            </a:r>
            <a:r>
              <a:rPr lang="zh-TW" altLang="zh-TW" sz="20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 #指定git</a:t>
            </a: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spring.cloud.config.server.git.search-paths=demo* # demo*目錄中，搜尋配置檔案</a:t>
            </a: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spring.cloud.config.server.git.username=mooon@gmail.com # git倉庫用戶和密碼</a:t>
            </a: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spring.cloud.config.server.git.password=hcp1101@!</a:t>
            </a: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lang="zh-TW" sz="2000" b="0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spring.cloud.config.label</a:t>
            </a:r>
            <a:r>
              <a:rPr lang="zh-TW" sz="2000" b="0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=master</a:t>
            </a:r>
            <a:endParaRPr lang="en-US" altLang="zh-TW" sz="2000" b="0" strike="noStrike" spc="-1" dirty="0" smtClean="0">
              <a:solidFill>
                <a:srgbClr val="44546A"/>
              </a:solidFill>
              <a:latin typeface="微軟正黑體"/>
              <a:ea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endParaRPr lang="en-US" altLang="zh-TW" sz="2000" spc="-1" dirty="0">
              <a:solidFill>
                <a:srgbClr val="44546A"/>
              </a:solidFill>
              <a:latin typeface="微軟正黑體"/>
              <a:ea typeface="微軟正黑體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</a:pPr>
            <a:r>
              <a:rPr lang="zh-CN" altLang="en-US" sz="2000" b="1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備註：</a:t>
            </a:r>
            <a:r>
              <a:rPr lang="en-US" altLang="zh-CN" sz="2000" b="1" strike="noStrike" spc="-1" dirty="0" smtClean="0">
                <a:solidFill>
                  <a:srgbClr val="FF0000"/>
                </a:solidFill>
                <a:latin typeface="微軟正黑體"/>
                <a:ea typeface="微軟正黑體"/>
              </a:rPr>
              <a:t>{application}</a:t>
            </a:r>
            <a:r>
              <a:rPr lang="zh-CN" altLang="en-US" sz="2000" b="1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是指 </a:t>
            </a:r>
            <a:r>
              <a:rPr lang="en-US" altLang="zh-CN" sz="2000" b="1" strike="noStrike" spc="-1" dirty="0" err="1" smtClean="0">
                <a:solidFill>
                  <a:srgbClr val="44546A"/>
                </a:solidFill>
                <a:latin typeface="微軟正黑體"/>
                <a:ea typeface="微軟正黑體"/>
              </a:rPr>
              <a:t>Clieng</a:t>
            </a:r>
            <a:r>
              <a:rPr lang="zh-CN" altLang="en-US" sz="2000" b="1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端的</a:t>
            </a:r>
            <a:r>
              <a:rPr lang="en-US" altLang="zh-CN" sz="2000" b="1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spring.application.name</a:t>
            </a: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zh-TW" sz="2000" b="1" strike="noStrike" spc="-1" dirty="0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4. Svn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相關設置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Spring.cloud.config.server.svn.uri=svn://localhost:443/myRepo/mallWeb</a:t>
            </a:r>
            <a:endParaRPr lang="zh-TW" sz="2000" b="1" strike="noStrike" spc="-1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Spring.cloud.config.server.svn.username=username </a:t>
            </a:r>
            <a:endParaRPr lang="zh-TW" sz="2000" b="1" strike="noStrike" spc="-1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Spring.cloud.config.server.svn.password=password</a:t>
            </a:r>
            <a:endParaRPr lang="zh-TW" sz="2000" b="1" strike="noStrike" spc="-1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spring.cloud.config.label=master</a:t>
            </a:r>
            <a:endParaRPr lang="zh-TW" sz="20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設定多個倉庫Repos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相關設置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</a:t>
            </a:r>
            <a:r>
              <a:rPr lang="zh-TW" sz="2000" b="0" strike="noStrike" spc="-1">
                <a:solidFill>
                  <a:srgbClr val="4472C4"/>
                </a:solidFill>
                <a:latin typeface="微軟正黑體"/>
                <a:ea typeface="微軟正黑體"/>
              </a:rPr>
              <a:t>.git.repos</a:t>
            </a:r>
            <a:r>
              <a:rPr lang="zh-TW" sz="20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.dev.</a:t>
            </a:r>
            <a:r>
              <a:rPr lang="zh-TW" sz="20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pattern</a:t>
            </a:r>
            <a:r>
              <a:rPr lang="zh-TW" sz="20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=dev/*</a:t>
            </a:r>
            <a:endParaRPr lang="zh-TW" sz="2000" b="1" strike="noStrike" spc="-1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</a:t>
            </a:r>
            <a:r>
              <a:rPr lang="zh-TW" sz="2000" b="0" strike="noStrike" spc="-1">
                <a:solidFill>
                  <a:srgbClr val="4472C4"/>
                </a:solidFill>
                <a:latin typeface="微軟正黑體"/>
                <a:ea typeface="微軟正黑體"/>
              </a:rPr>
              <a:t>.git.repos</a:t>
            </a:r>
            <a:r>
              <a:rPr lang="zh-TW" sz="20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.dev.uri=https://gitlab.hitrust.com.tw/dev/{application}.git</a:t>
            </a:r>
            <a:endParaRPr lang="zh-TW" sz="2000" b="1" strike="noStrike" spc="-1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</a:t>
            </a:r>
            <a:r>
              <a:rPr lang="zh-TW" sz="2000" b="0" strike="noStrike" spc="-1">
                <a:solidFill>
                  <a:srgbClr val="FF0000"/>
                </a:solidFill>
                <a:latin typeface="微軟正黑體"/>
                <a:ea typeface="微軟正黑體"/>
              </a:rPr>
              <a:t>.svn.repos</a:t>
            </a:r>
            <a:r>
              <a:rPr lang="zh-TW" sz="20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.test.</a:t>
            </a:r>
            <a:r>
              <a:rPr lang="zh-TW" sz="20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pattern</a:t>
            </a:r>
            <a:r>
              <a:rPr lang="zh-TW" sz="20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=test/*</a:t>
            </a:r>
            <a:endParaRPr lang="zh-TW" sz="2000" b="1" strike="noStrike" spc="-1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</a:t>
            </a:r>
            <a:r>
              <a:rPr lang="zh-TW" sz="2000" b="0" strike="noStrike" spc="-1">
                <a:solidFill>
                  <a:srgbClr val="FF0000"/>
                </a:solidFill>
                <a:latin typeface="微軟正黑體"/>
                <a:ea typeface="微軟正黑體"/>
              </a:rPr>
              <a:t>svn.repos</a:t>
            </a:r>
            <a:r>
              <a:rPr lang="zh-TW" sz="20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.test.uri=https://gitlab.hitrust.com.tw/test/{application}.svn</a:t>
            </a:r>
            <a:endParaRPr lang="zh-TW" sz="20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TW" sz="4800" b="1" spc="-1" dirty="0">
                <a:solidFill>
                  <a:srgbClr val="FFFFFF"/>
                </a:solidFill>
                <a:latin typeface="Microsoft JhengHei"/>
                <a:ea typeface="Microsoft JhengHei"/>
              </a:rPr>
              <a:t>2</a:t>
            </a:r>
            <a:r>
              <a:rPr lang="zh-TW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. Config</a:t>
            </a:r>
            <a:r>
              <a:rPr lang="en-US" altLang="zh-TW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 </a:t>
            </a:r>
            <a:r>
              <a:rPr lang="en-US" altLang="zh-CN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Client</a:t>
            </a:r>
            <a:r>
              <a:rPr lang="en-US" altLang="zh-TW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 </a:t>
            </a:r>
            <a:r>
              <a:rPr lang="zh-CN" altLang="en-US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設置</a:t>
            </a:r>
            <a:endParaRPr lang="zh-TW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7390098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Config Client 連接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20" name="內容版面配置區 6"/>
          <p:cNvPicPr/>
          <p:nvPr/>
        </p:nvPicPr>
        <p:blipFill>
          <a:blip r:embed="rId2"/>
          <a:stretch/>
        </p:blipFill>
        <p:spPr>
          <a:xfrm>
            <a:off x="1170720" y="2711160"/>
            <a:ext cx="7363800" cy="2709360"/>
          </a:xfrm>
          <a:prstGeom prst="rect">
            <a:avLst/>
          </a:prstGeom>
          <a:ln>
            <a:noFill/>
          </a:ln>
        </p:spPr>
      </p:pic>
      <p:sp>
        <p:nvSpPr>
          <p:cNvPr id="221" name="CustomShape 3"/>
          <p:cNvSpPr/>
          <p:nvPr/>
        </p:nvSpPr>
        <p:spPr>
          <a:xfrm>
            <a:off x="1828800" y="3670560"/>
            <a:ext cx="5015880" cy="174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22" name="CustomShape 4"/>
          <p:cNvSpPr/>
          <p:nvPr/>
        </p:nvSpPr>
        <p:spPr>
          <a:xfrm>
            <a:off x="6730560" y="4170600"/>
            <a:ext cx="212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ED7D31"/>
                </a:solidFill>
                <a:latin typeface="Calibri"/>
              </a:rPr>
              <a:t>連接Config Server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075680" y="2244600"/>
            <a:ext cx="1239480" cy="235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zh-TW" sz="48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目錄</a:t>
            </a:r>
            <a:endParaRPr lang="zh-TW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123360" y="798480"/>
            <a:ext cx="8408160" cy="5557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微服務配置中心Config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Config的自動化更新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Config應用場景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Config 案例說明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3. ConfigClient設定 —— dependency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37" name="內容版面配置區 5"/>
          <p:cNvPicPr/>
          <p:nvPr/>
        </p:nvPicPr>
        <p:blipFill>
          <a:blip r:embed="rId2"/>
          <a:stretch/>
        </p:blipFill>
        <p:spPr>
          <a:xfrm>
            <a:off x="1282320" y="1882080"/>
            <a:ext cx="6724800" cy="426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3. ConfigClient設定 —— application.properties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40" name="內容版面配置區 4"/>
          <p:cNvPicPr/>
          <p:nvPr/>
        </p:nvPicPr>
        <p:blipFill>
          <a:blip r:embed="rId2"/>
          <a:stretch/>
        </p:blipFill>
        <p:spPr>
          <a:xfrm>
            <a:off x="995040" y="2216520"/>
            <a:ext cx="8397000" cy="3827160"/>
          </a:xfrm>
          <a:prstGeom prst="rect">
            <a:avLst/>
          </a:prstGeom>
          <a:ln>
            <a:noFill/>
          </a:ln>
        </p:spPr>
      </p:pic>
      <p:sp>
        <p:nvSpPr>
          <p:cNvPr id="241" name="CustomShape 3"/>
          <p:cNvSpPr/>
          <p:nvPr/>
        </p:nvSpPr>
        <p:spPr>
          <a:xfrm>
            <a:off x="1463040" y="2481840"/>
            <a:ext cx="2834280" cy="97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1463040" y="5377680"/>
            <a:ext cx="3487320" cy="666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43" name="CustomShape 5"/>
          <p:cNvSpPr/>
          <p:nvPr/>
        </p:nvSpPr>
        <p:spPr>
          <a:xfrm>
            <a:off x="4571640" y="2787120"/>
            <a:ext cx="1087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ED7D31"/>
                </a:solidFill>
                <a:latin typeface="Calibri"/>
              </a:rPr>
              <a:t>連接Bus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5138280" y="5528520"/>
            <a:ext cx="1889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ED7D31"/>
                </a:solidFill>
                <a:latin typeface="Calibri"/>
              </a:rPr>
              <a:t>開啟Refresh Api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3. ConfigClient設定 —— bootstrap.properties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47" name="內容版面配置區 6"/>
          <p:cNvPicPr/>
          <p:nvPr/>
        </p:nvPicPr>
        <p:blipFill>
          <a:blip r:embed="rId2"/>
          <a:stretch/>
        </p:blipFill>
        <p:spPr>
          <a:xfrm>
            <a:off x="1170720" y="2711160"/>
            <a:ext cx="7363800" cy="2709360"/>
          </a:xfrm>
          <a:prstGeom prst="rect">
            <a:avLst/>
          </a:prstGeom>
          <a:ln>
            <a:noFill/>
          </a:ln>
        </p:spPr>
      </p:pic>
      <p:sp>
        <p:nvSpPr>
          <p:cNvPr id="248" name="CustomShape 3"/>
          <p:cNvSpPr/>
          <p:nvPr/>
        </p:nvSpPr>
        <p:spPr>
          <a:xfrm>
            <a:off x="1828800" y="3670560"/>
            <a:ext cx="5015880" cy="174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49" name="CustomShape 4"/>
          <p:cNvSpPr/>
          <p:nvPr/>
        </p:nvSpPr>
        <p:spPr>
          <a:xfrm>
            <a:off x="6730560" y="4170600"/>
            <a:ext cx="212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ED7D31"/>
                </a:solidFill>
                <a:latin typeface="Calibri"/>
              </a:rPr>
              <a:t>連接Config Server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3. ConfigClient設定 —— Application.java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52" name="內容版面配置區 4"/>
          <p:cNvPicPr/>
          <p:nvPr/>
        </p:nvPicPr>
        <p:blipFill>
          <a:blip r:embed="rId2"/>
          <a:stretch/>
        </p:blipFill>
        <p:spPr>
          <a:xfrm>
            <a:off x="979560" y="2274480"/>
            <a:ext cx="7484760" cy="368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ConfigController</a:t>
            </a:r>
            <a:endParaRPr lang="zh-TW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55" name="內容版面配置區 4"/>
          <p:cNvPicPr/>
          <p:nvPr/>
        </p:nvPicPr>
        <p:blipFill>
          <a:blip r:embed="rId2"/>
          <a:stretch/>
        </p:blipFill>
        <p:spPr>
          <a:xfrm>
            <a:off x="838080" y="1837080"/>
            <a:ext cx="6306840" cy="437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4. GitlabWebhook設置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58" name="內容版面配置區 4"/>
          <p:cNvPicPr/>
          <p:nvPr/>
        </p:nvPicPr>
        <p:blipFill>
          <a:blip r:embed="rId2"/>
          <a:stretch/>
        </p:blipFill>
        <p:spPr>
          <a:xfrm>
            <a:off x="947880" y="1930320"/>
            <a:ext cx="7895520" cy="443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4. GitlabWebhook設置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61" name="內容版面配置區 5"/>
          <p:cNvPicPr/>
          <p:nvPr/>
        </p:nvPicPr>
        <p:blipFill>
          <a:blip r:embed="rId2"/>
          <a:stretch/>
        </p:blipFill>
        <p:spPr>
          <a:xfrm>
            <a:off x="929520" y="1692360"/>
            <a:ext cx="5980320" cy="4649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4. GitlabWebhook設置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64" name="內容版面配置區 4"/>
          <p:cNvPicPr/>
          <p:nvPr/>
        </p:nvPicPr>
        <p:blipFill>
          <a:blip r:embed="rId2"/>
          <a:stretch/>
        </p:blipFill>
        <p:spPr>
          <a:xfrm>
            <a:off x="838080" y="1690560"/>
            <a:ext cx="8342640" cy="440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TW" sz="4800" b="1" strike="noStrike" spc="-1" dirty="0">
                <a:solidFill>
                  <a:srgbClr val="FFFFFF"/>
                </a:solidFill>
                <a:latin typeface="Microsoft JhengHei"/>
                <a:ea typeface="Microsoft JhengHei"/>
              </a:rPr>
              <a:t>3. </a:t>
            </a:r>
            <a:r>
              <a:rPr lang="zh-TW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Config</a:t>
            </a:r>
            <a:r>
              <a:rPr lang="en-US" altLang="zh-TW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 </a:t>
            </a:r>
            <a:r>
              <a:rPr lang="zh-TW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應用</a:t>
            </a:r>
            <a:r>
              <a:rPr lang="zh-TW" sz="4800" b="1" strike="noStrike" spc="-1" dirty="0">
                <a:solidFill>
                  <a:srgbClr val="FFFFFF"/>
                </a:solidFill>
                <a:latin typeface="Microsoft JhengHei"/>
                <a:ea typeface="Microsoft JhengHei"/>
              </a:rPr>
              <a:t>場景</a:t>
            </a:r>
            <a:endParaRPr lang="zh-TW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應用場景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進行@Value的更新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 marL="1200240" lvl="1" indent="-51408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20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讀取資料，去更新Tag 和 Metadata </a:t>
            </a:r>
            <a:r>
              <a:rPr lang="zh-TW" sz="2000" b="0" strike="noStrike" spc="-1">
                <a:solidFill>
                  <a:srgbClr val="0070C0"/>
                </a:solidFill>
                <a:latin typeface="微軟正黑體"/>
                <a:ea typeface="微軟正黑體"/>
              </a:rPr>
              <a:t>（完成）</a:t>
            </a:r>
            <a:endParaRPr lang="zh-TW" sz="2000" b="0" strike="noStrike" spc="-1">
              <a:solidFill>
                <a:srgbClr val="44546A"/>
              </a:solidFill>
              <a:latin typeface="微軟正黑體"/>
            </a:endParaRPr>
          </a:p>
          <a:p>
            <a:pPr marL="1200240" lvl="1" indent="-51408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20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切換Fliter條件，替換Gateway Fliter中Loadbalaner的選擇條件 </a:t>
            </a:r>
            <a:r>
              <a:rPr lang="zh-TW" sz="2000" b="0" strike="noStrike" spc="-1">
                <a:solidFill>
                  <a:srgbClr val="0070C0"/>
                </a:solidFill>
                <a:latin typeface="微軟正黑體"/>
                <a:ea typeface="微軟正黑體"/>
              </a:rPr>
              <a:t>（完成）</a:t>
            </a:r>
            <a:endParaRPr lang="zh-TW" sz="2000" b="0" strike="noStrike" spc="-1">
              <a:solidFill>
                <a:srgbClr val="44546A"/>
              </a:solidFill>
              <a:latin typeface="微軟正黑體"/>
            </a:endParaRPr>
          </a:p>
          <a:p>
            <a:pPr marL="1200240" lvl="1" indent="-51408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AutoNum type="arabicPeriod"/>
            </a:pPr>
            <a:r>
              <a:rPr lang="zh-TW" sz="20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更改連接資料庫，dev 資料庫 </a:t>
            </a:r>
            <a:r>
              <a:rPr lang="zh-TW" sz="2000" b="0" strike="noStrike" spc="-1">
                <a:solidFill>
                  <a:srgbClr val="44546A"/>
                </a:solidFill>
                <a:latin typeface="Wingdings"/>
                <a:ea typeface="微軟正黑體"/>
              </a:rPr>
              <a:t></a:t>
            </a:r>
            <a:r>
              <a:rPr lang="zh-TW" sz="20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  pro 資料庫 </a:t>
            </a:r>
            <a:r>
              <a:rPr lang="zh-TW" sz="2000" b="0" strike="noStrike" spc="-1">
                <a:solidFill>
                  <a:srgbClr val="0070C0"/>
                </a:solidFill>
                <a:latin typeface="微軟正黑體"/>
                <a:ea typeface="微軟正黑體"/>
              </a:rPr>
              <a:t>（完成）</a:t>
            </a:r>
            <a:endParaRPr lang="zh-TW" sz="2000" b="0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TW" sz="4800" b="1" strike="noStrike" spc="-1">
                <a:solidFill>
                  <a:srgbClr val="FFFFFF"/>
                </a:solidFill>
                <a:latin typeface="Microsoft JhengHei"/>
                <a:ea typeface="Microsoft JhengHei"/>
              </a:rPr>
              <a:t>1. 微服務配置中心Config</a:t>
            </a:r>
            <a:endParaRPr lang="zh-TW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1335838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場景一——讀取資料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80" name="內容版面配置區 5"/>
          <p:cNvPicPr/>
          <p:nvPr/>
        </p:nvPicPr>
        <p:blipFill>
          <a:blip r:embed="rId3"/>
          <a:stretch/>
        </p:blipFill>
        <p:spPr>
          <a:xfrm>
            <a:off x="2995200" y="2053080"/>
            <a:ext cx="6201360" cy="400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場景一——讀取資料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1"/>
              </a:spcBef>
            </a:pPr>
            <a:r>
              <a:rPr lang="zh-TW" sz="2800" b="1" strike="noStrike" spc="-1" dirty="0" smtClean="0">
                <a:solidFill>
                  <a:srgbClr val="44546A"/>
                </a:solidFill>
                <a:latin typeface="微軟正黑體"/>
                <a:ea typeface="微軟正黑體"/>
              </a:rPr>
              <a:t>mallWeb</a:t>
            </a:r>
            <a:r>
              <a:rPr lang="zh-TW" sz="2800" b="1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-dev.properties</a:t>
            </a:r>
            <a:endParaRPr lang="zh-TW" sz="2800" b="1" strike="noStrike" spc="-1" dirty="0">
              <a:solidFill>
                <a:srgbClr val="44546A"/>
              </a:solidFill>
              <a:latin typeface="微軟正黑體"/>
            </a:endParaRPr>
          </a:p>
          <a:p>
            <a:pPr lvl="1">
              <a:spcBef>
                <a:spcPts val="1001"/>
              </a:spcBef>
            </a:pPr>
            <a:r>
              <a:rPr lang="zh-TW" sz="2800" b="1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	time = 10am-10pm</a:t>
            </a:r>
            <a:endParaRPr lang="zh-TW" sz="2800" b="1" strike="noStrike" spc="-1" dirty="0">
              <a:solidFill>
                <a:srgbClr val="44546A"/>
              </a:solidFill>
              <a:latin typeface="微軟正黑體"/>
            </a:endParaRPr>
          </a:p>
          <a:p>
            <a:pPr lvl="1">
              <a:spcBef>
                <a:spcPts val="1001"/>
              </a:spcBef>
            </a:pPr>
            <a:r>
              <a:rPr lang="zh-TW" sz="2800" b="1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	food = Fish Salad</a:t>
            </a:r>
            <a:endParaRPr lang="zh-TW" sz="2800" b="1" strike="noStrike" spc="-1" dirty="0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mallWeb-test1.properties</a:t>
            </a:r>
            <a:endParaRPr lang="zh-TW" sz="2800" b="1" strike="noStrike" spc="-1" dirty="0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 dirty="0">
                <a:solidFill>
                  <a:srgbClr val="44546A"/>
                </a:solidFill>
                <a:latin typeface="微軟正黑體"/>
                <a:ea typeface="微軟正黑體"/>
              </a:rPr>
              <a:t>	location = new taipei city</a:t>
            </a:r>
            <a:endParaRPr lang="zh-TW" sz="2800" b="1" strike="noStrike" spc="-1" dirty="0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場景一——讀取資料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5" name="內容版面配置區 4"/>
          <p:cNvPicPr/>
          <p:nvPr/>
        </p:nvPicPr>
        <p:blipFill>
          <a:blip r:embed="rId2"/>
          <a:stretch/>
        </p:blipFill>
        <p:spPr>
          <a:xfrm>
            <a:off x="3150360" y="1891440"/>
            <a:ext cx="3581640" cy="1581120"/>
          </a:xfrm>
          <a:prstGeom prst="rect">
            <a:avLst/>
          </a:prstGeom>
          <a:ln>
            <a:noFill/>
          </a:ln>
        </p:spPr>
      </p:pic>
      <p:sp>
        <p:nvSpPr>
          <p:cNvPr id="286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87" name="內容版面配置區 4"/>
          <p:cNvPicPr/>
          <p:nvPr/>
        </p:nvPicPr>
        <p:blipFill>
          <a:blip r:embed="rId3"/>
          <a:stretch/>
        </p:blipFill>
        <p:spPr>
          <a:xfrm>
            <a:off x="3150360" y="4712400"/>
            <a:ext cx="3581640" cy="1409760"/>
          </a:xfrm>
          <a:prstGeom prst="rect">
            <a:avLst/>
          </a:prstGeom>
          <a:ln>
            <a:noFill/>
          </a:ln>
        </p:spPr>
      </p:pic>
      <p:sp>
        <p:nvSpPr>
          <p:cNvPr id="288" name="CustomShape 3"/>
          <p:cNvSpPr/>
          <p:nvPr/>
        </p:nvSpPr>
        <p:spPr>
          <a:xfrm>
            <a:off x="4926600" y="3592440"/>
            <a:ext cx="388080" cy="85860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場景二——切換Fliter條件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91" name="內容版面配置區 5"/>
          <p:cNvPicPr/>
          <p:nvPr/>
        </p:nvPicPr>
        <p:blipFill>
          <a:blip r:embed="rId3"/>
          <a:stretch/>
        </p:blipFill>
        <p:spPr>
          <a:xfrm>
            <a:off x="2499840" y="1962720"/>
            <a:ext cx="7192080" cy="418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場景三——更改連接資料庫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mallWeb-dev.properties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	jdbc.url= mysql://localhost:3306/mysql_usa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	jdbc.driver = com.mysql.cj.jdbc.Driver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	username = root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	password = *********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場景三——更改連接資料庫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97" name="內容版面配置區 6"/>
          <p:cNvPicPr/>
          <p:nvPr/>
        </p:nvPicPr>
        <p:blipFill>
          <a:blip r:embed="rId3"/>
          <a:stretch/>
        </p:blipFill>
        <p:spPr>
          <a:xfrm>
            <a:off x="1073160" y="1692360"/>
            <a:ext cx="5431680" cy="483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場景三——更改連接資料庫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9" name="內容版面配置區 6"/>
          <p:cNvPicPr/>
          <p:nvPr/>
        </p:nvPicPr>
        <p:blipFill>
          <a:blip r:embed="rId3"/>
          <a:stretch/>
        </p:blipFill>
        <p:spPr>
          <a:xfrm>
            <a:off x="436320" y="4042080"/>
            <a:ext cx="6672240" cy="1443960"/>
          </a:xfrm>
          <a:prstGeom prst="rect">
            <a:avLst/>
          </a:prstGeom>
          <a:ln>
            <a:noFill/>
          </a:ln>
        </p:spPr>
      </p:pic>
      <p:sp>
        <p:nvSpPr>
          <p:cNvPr id="300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301" name="內容版面配置區 6"/>
          <p:cNvPicPr/>
          <p:nvPr/>
        </p:nvPicPr>
        <p:blipFill>
          <a:blip r:embed="rId4"/>
          <a:stretch/>
        </p:blipFill>
        <p:spPr>
          <a:xfrm>
            <a:off x="436320" y="2539440"/>
            <a:ext cx="6598080" cy="1339560"/>
          </a:xfrm>
          <a:prstGeom prst="rect">
            <a:avLst/>
          </a:prstGeom>
          <a:ln>
            <a:noFill/>
          </a:ln>
        </p:spPr>
      </p:pic>
      <p:pic>
        <p:nvPicPr>
          <p:cNvPr id="302" name="內容版面配置區 6"/>
          <p:cNvPicPr/>
          <p:nvPr/>
        </p:nvPicPr>
        <p:blipFill>
          <a:blip r:embed="rId5"/>
          <a:stretch/>
        </p:blipFill>
        <p:spPr>
          <a:xfrm>
            <a:off x="7253280" y="4274640"/>
            <a:ext cx="4100400" cy="964080"/>
          </a:xfrm>
          <a:prstGeom prst="rect">
            <a:avLst/>
          </a:prstGeom>
          <a:ln>
            <a:noFill/>
          </a:ln>
        </p:spPr>
      </p:pic>
      <p:pic>
        <p:nvPicPr>
          <p:cNvPr id="303" name="內容版面配置區 6"/>
          <p:cNvPicPr/>
          <p:nvPr/>
        </p:nvPicPr>
        <p:blipFill>
          <a:blip r:embed="rId6"/>
          <a:stretch/>
        </p:blipFill>
        <p:spPr>
          <a:xfrm>
            <a:off x="7253280" y="2872800"/>
            <a:ext cx="4100400" cy="90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場景五——更換Spring Cloud 的port(未完)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使用@RefreshScope會刷新在spring IOC中使用@Value的值，但是在properties中配置的其他類參數並不會改變。例如：application.name 和 server.port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TW" sz="4800" b="1" strike="noStrike" spc="-1" dirty="0">
                <a:solidFill>
                  <a:srgbClr val="FFFFFF"/>
                </a:solidFill>
                <a:latin typeface="Microsoft JhengHei"/>
                <a:ea typeface="Microsoft JhengHei"/>
              </a:rPr>
              <a:t>4. Config 案例說明</a:t>
            </a:r>
            <a:endParaRPr lang="zh-TW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案例——properties各別更新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需求說明：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4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	Client端要求對不同Client的設定檔案進行管理。</a:t>
            </a:r>
            <a:endParaRPr lang="zh-TW" sz="24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4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比如：使用同一個properties檔案的ServiceA,ServiceB，要</a:t>
            </a:r>
            <a:r>
              <a:rPr lang="zh-TW" sz="2400" b="1" strike="noStrike" spc="-1">
                <a:solidFill>
                  <a:srgbClr val="FF0000"/>
                </a:solidFill>
                <a:latin typeface="微軟正黑體"/>
                <a:ea typeface="微軟正黑體"/>
              </a:rPr>
              <a:t>分時間更新</a:t>
            </a:r>
            <a:r>
              <a:rPr lang="zh-TW" sz="24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。</a:t>
            </a:r>
            <a:endParaRPr lang="zh-TW" sz="24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zh-TW" sz="24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實現方法：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	1. </a:t>
            </a:r>
            <a:r>
              <a:rPr lang="zh-TW" sz="24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設定Config Profile為ServiceA,B再另外載入各別的檔。</a:t>
            </a:r>
            <a:endParaRPr lang="zh-TW" sz="24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4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	2. 設定Git連接，再Git地址最後加上{Application},這樣就能	                 	    ServiceA,B各別連接不同的Git。</a:t>
            </a:r>
            <a:endParaRPr lang="zh-TW" sz="24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為什麼要配置中心？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	一個應用中經常會有一些需求要調整應用行為,如</a:t>
            </a:r>
            <a:r>
              <a:rPr lang="zh-TW" sz="2800" b="1" strike="noStrike" spc="-1">
                <a:solidFill>
                  <a:srgbClr val="FF0000"/>
                </a:solidFill>
                <a:latin typeface="微軟正黑體"/>
                <a:ea typeface="微軟正黑體"/>
              </a:rPr>
              <a:t>切換不同的資料庫</a:t>
            </a:r>
            <a:r>
              <a:rPr lang="zh-TW" sz="2800" b="0" strike="noStrike" spc="-1">
                <a:solidFill>
                  <a:srgbClr val="FF0000"/>
                </a:solidFill>
                <a:latin typeface="微軟正黑體"/>
                <a:ea typeface="微軟正黑體"/>
              </a:rPr>
              <a:t>，</a:t>
            </a:r>
            <a:r>
              <a:rPr lang="zh-TW" sz="2800" b="1" strike="noStrike" spc="-1">
                <a:solidFill>
                  <a:srgbClr val="FF0000"/>
                </a:solidFill>
                <a:latin typeface="微軟正黑體"/>
                <a:ea typeface="微軟正黑體"/>
              </a:rPr>
              <a:t>設置功能(改Gateway的Routing)</a:t>
            </a: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等。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	微服務系統的可伸縮、可擴展性好，隨之就是一個配置管理的問題。各自管各自的開發時沒什麼問題，到了線上之後管理就會很頭疼，到了要大規模更新就更煩了。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	最主要要解決的問題是</a:t>
            </a:r>
            <a:r>
              <a:rPr lang="zh-TW" sz="2800" b="1" strike="noStrike" spc="-1">
                <a:solidFill>
                  <a:srgbClr val="FF0000"/>
                </a:solidFill>
                <a:latin typeface="微軟正黑體"/>
                <a:ea typeface="微軟正黑體"/>
              </a:rPr>
              <a:t>不可能停止你的服務集群去更新的你配置</a:t>
            </a: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，這是不現實的做法，因此</a:t>
            </a:r>
            <a:r>
              <a:rPr lang="zh-TW" sz="2800" b="1" strike="noStrike" spc="-1">
                <a:solidFill>
                  <a:srgbClr val="FF0000"/>
                </a:solidFill>
                <a:latin typeface="微軟正黑體"/>
                <a:ea typeface="微軟正黑體"/>
              </a:rPr>
              <a:t>Spring Cloud Config</a:t>
            </a: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就是一個比較好的解決方案。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案例——properties各別更新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2257560" y="2259720"/>
            <a:ext cx="1514880" cy="1044720"/>
          </a:xfrm>
          <a:prstGeom prst="hexagon">
            <a:avLst>
              <a:gd name="adj" fmla="val 25000"/>
              <a:gd name="vf" fmla="val 11547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ServiceA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4591440" y="2259720"/>
            <a:ext cx="1514880" cy="1044720"/>
          </a:xfrm>
          <a:prstGeom prst="hexagon">
            <a:avLst>
              <a:gd name="adj" fmla="val 25000"/>
              <a:gd name="vf" fmla="val 11547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ServiceB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3211200" y="4754880"/>
            <a:ext cx="2063520" cy="9140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Service-dev.properties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7" name="CustomShape 6"/>
          <p:cNvSpPr/>
          <p:nvPr/>
        </p:nvSpPr>
        <p:spPr>
          <a:xfrm>
            <a:off x="5636520" y="4754880"/>
            <a:ext cx="2063520" cy="9140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Service-test2.properties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8" name="CustomShape 7"/>
          <p:cNvSpPr/>
          <p:nvPr/>
        </p:nvSpPr>
        <p:spPr>
          <a:xfrm>
            <a:off x="929520" y="4754880"/>
            <a:ext cx="2063520" cy="9140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Service-test1.properties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9" name="CustomShape 8"/>
          <p:cNvSpPr/>
          <p:nvPr/>
        </p:nvSpPr>
        <p:spPr>
          <a:xfrm>
            <a:off x="3015360" y="3304800"/>
            <a:ext cx="1227600" cy="144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9"/>
          <p:cNvSpPr/>
          <p:nvPr/>
        </p:nvSpPr>
        <p:spPr>
          <a:xfrm flipH="1">
            <a:off x="4242600" y="3304800"/>
            <a:ext cx="1105560" cy="144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10"/>
          <p:cNvSpPr/>
          <p:nvPr/>
        </p:nvSpPr>
        <p:spPr>
          <a:xfrm>
            <a:off x="5349240" y="3304800"/>
            <a:ext cx="1319040" cy="144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11"/>
          <p:cNvSpPr/>
          <p:nvPr/>
        </p:nvSpPr>
        <p:spPr>
          <a:xfrm flipH="1">
            <a:off x="1961640" y="3304800"/>
            <a:ext cx="1053360" cy="144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12"/>
          <p:cNvSpPr/>
          <p:nvPr/>
        </p:nvSpPr>
        <p:spPr>
          <a:xfrm>
            <a:off x="729360" y="4454280"/>
            <a:ext cx="7367040" cy="14756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13"/>
          <p:cNvSpPr/>
          <p:nvPr/>
        </p:nvSpPr>
        <p:spPr>
          <a:xfrm>
            <a:off x="8470080" y="2259720"/>
            <a:ext cx="1514880" cy="1044720"/>
          </a:xfrm>
          <a:prstGeom prst="hexagon">
            <a:avLst>
              <a:gd name="adj" fmla="val 25000"/>
              <a:gd name="vf" fmla="val 11547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ServiceA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5" name="CustomShape 14"/>
          <p:cNvSpPr/>
          <p:nvPr/>
        </p:nvSpPr>
        <p:spPr>
          <a:xfrm>
            <a:off x="10357920" y="2259720"/>
            <a:ext cx="1514880" cy="1044720"/>
          </a:xfrm>
          <a:prstGeom prst="hexagon">
            <a:avLst>
              <a:gd name="adj" fmla="val 25000"/>
              <a:gd name="vf" fmla="val 11547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ServiceB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6" name="CustomShape 15"/>
          <p:cNvSpPr/>
          <p:nvPr/>
        </p:nvSpPr>
        <p:spPr>
          <a:xfrm>
            <a:off x="8365680" y="4524120"/>
            <a:ext cx="1809000" cy="132768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16"/>
          <p:cNvSpPr/>
          <p:nvPr/>
        </p:nvSpPr>
        <p:spPr>
          <a:xfrm>
            <a:off x="8558280" y="4730760"/>
            <a:ext cx="1423440" cy="9140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Service-dev.properties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8" name="CustomShape 17"/>
          <p:cNvSpPr/>
          <p:nvPr/>
        </p:nvSpPr>
        <p:spPr>
          <a:xfrm>
            <a:off x="10256400" y="4524120"/>
            <a:ext cx="1809000" cy="132768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18"/>
          <p:cNvSpPr/>
          <p:nvPr/>
        </p:nvSpPr>
        <p:spPr>
          <a:xfrm>
            <a:off x="10449360" y="4730760"/>
            <a:ext cx="1423440" cy="9140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Service-dev.properties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0" name="CustomShape 19"/>
          <p:cNvSpPr/>
          <p:nvPr/>
        </p:nvSpPr>
        <p:spPr>
          <a:xfrm>
            <a:off x="9263880" y="3174120"/>
            <a:ext cx="6120" cy="155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20"/>
          <p:cNvSpPr/>
          <p:nvPr/>
        </p:nvSpPr>
        <p:spPr>
          <a:xfrm>
            <a:off x="11151360" y="3174120"/>
            <a:ext cx="9360" cy="155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21"/>
          <p:cNvSpPr/>
          <p:nvPr/>
        </p:nvSpPr>
        <p:spPr>
          <a:xfrm>
            <a:off x="870120" y="1721880"/>
            <a:ext cx="2141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根據Profile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33" name="CustomShape 22"/>
          <p:cNvSpPr/>
          <p:nvPr/>
        </p:nvSpPr>
        <p:spPr>
          <a:xfrm>
            <a:off x="8053560" y="1747800"/>
            <a:ext cx="32400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根據{Application}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34" name="CustomShape 23"/>
          <p:cNvSpPr/>
          <p:nvPr/>
        </p:nvSpPr>
        <p:spPr>
          <a:xfrm>
            <a:off x="639720" y="4085280"/>
            <a:ext cx="1223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Calibri"/>
              </a:rPr>
              <a:t>Client.git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5" name="CustomShape 24"/>
          <p:cNvSpPr/>
          <p:nvPr/>
        </p:nvSpPr>
        <p:spPr>
          <a:xfrm>
            <a:off x="7938000" y="5930640"/>
            <a:ext cx="228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Calibri"/>
              </a:rPr>
              <a:t>Client/ServiceA.git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6" name="CustomShape 25"/>
          <p:cNvSpPr/>
          <p:nvPr/>
        </p:nvSpPr>
        <p:spPr>
          <a:xfrm>
            <a:off x="10112760" y="593064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Calibri"/>
              </a:rPr>
              <a:t>Client/ServiceB.git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案例——properties各別更新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339" name="內容版面配置區 8"/>
          <p:cNvPicPr/>
          <p:nvPr/>
        </p:nvPicPr>
        <p:blipFill>
          <a:blip r:embed="rId2"/>
          <a:stretch/>
        </p:blipFill>
        <p:spPr>
          <a:xfrm>
            <a:off x="838080" y="3126240"/>
            <a:ext cx="5397120" cy="1331640"/>
          </a:xfrm>
          <a:prstGeom prst="rect">
            <a:avLst/>
          </a:prstGeom>
          <a:ln>
            <a:noFill/>
          </a:ln>
        </p:spPr>
      </p:pic>
      <p:pic>
        <p:nvPicPr>
          <p:cNvPr id="340" name="內容版面配置區 8"/>
          <p:cNvPicPr/>
          <p:nvPr/>
        </p:nvPicPr>
        <p:blipFill>
          <a:blip r:embed="rId3"/>
          <a:srcRect l="-125" r="125" b="50045"/>
          <a:stretch/>
        </p:blipFill>
        <p:spPr>
          <a:xfrm>
            <a:off x="838080" y="2417040"/>
            <a:ext cx="9895680" cy="245160"/>
          </a:xfrm>
          <a:prstGeom prst="rect">
            <a:avLst/>
          </a:prstGeom>
          <a:ln>
            <a:noFill/>
          </a:ln>
        </p:spPr>
      </p:pic>
      <p:sp>
        <p:nvSpPr>
          <p:cNvPr id="341" name="CustomShape 3"/>
          <p:cNvSpPr/>
          <p:nvPr/>
        </p:nvSpPr>
        <p:spPr>
          <a:xfrm>
            <a:off x="635760" y="1711800"/>
            <a:ext cx="2475720" cy="144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實現方法一:根據Profile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ConfigServer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ConfigClient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342" name="內容版面配置區 8"/>
          <p:cNvPicPr/>
          <p:nvPr/>
        </p:nvPicPr>
        <p:blipFill>
          <a:blip r:embed="rId3"/>
          <a:srcRect t="50045"/>
          <a:stretch/>
        </p:blipFill>
        <p:spPr>
          <a:xfrm>
            <a:off x="838080" y="5477400"/>
            <a:ext cx="9895680" cy="245160"/>
          </a:xfrm>
          <a:prstGeom prst="rect">
            <a:avLst/>
          </a:prstGeom>
          <a:ln>
            <a:noFill/>
          </a:ln>
        </p:spPr>
      </p:pic>
      <p:sp>
        <p:nvSpPr>
          <p:cNvPr id="343" name="CustomShape 4"/>
          <p:cNvSpPr/>
          <p:nvPr/>
        </p:nvSpPr>
        <p:spPr>
          <a:xfrm>
            <a:off x="679320" y="1711800"/>
            <a:ext cx="10319400" cy="27763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5"/>
          <p:cNvSpPr/>
          <p:nvPr/>
        </p:nvSpPr>
        <p:spPr>
          <a:xfrm>
            <a:off x="679320" y="4637160"/>
            <a:ext cx="10319400" cy="14497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6"/>
          <p:cNvSpPr/>
          <p:nvPr/>
        </p:nvSpPr>
        <p:spPr>
          <a:xfrm>
            <a:off x="671040" y="4638960"/>
            <a:ext cx="3480120" cy="76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實現方法二:根據{Application}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ConfigServer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6" name="CustomShape 7"/>
          <p:cNvSpPr/>
          <p:nvPr/>
        </p:nvSpPr>
        <p:spPr>
          <a:xfrm>
            <a:off x="4065840" y="4258440"/>
            <a:ext cx="257760" cy="1994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案例——properties各別更新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49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350" name="內容版面配置區 4"/>
          <p:cNvPicPr/>
          <p:nvPr/>
        </p:nvPicPr>
        <p:blipFill>
          <a:blip r:embed="rId2"/>
          <a:stretch/>
        </p:blipFill>
        <p:spPr>
          <a:xfrm>
            <a:off x="934920" y="2348640"/>
            <a:ext cx="3581640" cy="1581120"/>
          </a:xfrm>
          <a:prstGeom prst="rect">
            <a:avLst/>
          </a:prstGeom>
          <a:ln>
            <a:noFill/>
          </a:ln>
        </p:spPr>
      </p:pic>
      <p:pic>
        <p:nvPicPr>
          <p:cNvPr id="351" name="內容版面配置區 4"/>
          <p:cNvPicPr/>
          <p:nvPr/>
        </p:nvPicPr>
        <p:blipFill>
          <a:blip r:embed="rId3"/>
          <a:stretch/>
        </p:blipFill>
        <p:spPr>
          <a:xfrm>
            <a:off x="934920" y="4229640"/>
            <a:ext cx="3581640" cy="154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參考資料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Spring Cloud Config 中文文檔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u="sng" strike="noStrike" spc="-1">
                <a:solidFill>
                  <a:srgbClr val="0563C1"/>
                </a:solidFill>
                <a:uFillTx/>
                <a:latin typeface="微軟正黑體"/>
                <a:ea typeface="微軟正黑體"/>
                <a:hlinkClick r:id="rId2"/>
              </a:rPr>
              <a:t>https://</a:t>
            </a:r>
            <a:r>
              <a:rPr lang="zh-TW" sz="2800" b="1" u="sng" strike="noStrike" spc="-1">
                <a:solidFill>
                  <a:srgbClr val="0563C1"/>
                </a:solidFill>
                <a:uFillTx/>
                <a:latin typeface="微軟正黑體"/>
                <a:ea typeface="微軟正黑體"/>
                <a:hlinkClick r:id="rId2"/>
              </a:rPr>
              <a:t>www.springcloud.cc/spring-cloud-config.html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Spring Cloud Config Server 和 Client的配置使用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u="sng" strike="noStrike" spc="-1">
                <a:solidFill>
                  <a:srgbClr val="0563C1"/>
                </a:solidFill>
                <a:uFillTx/>
                <a:latin typeface="微軟正黑體"/>
                <a:ea typeface="微軟正黑體"/>
                <a:hlinkClick r:id="rId3"/>
              </a:rPr>
              <a:t>https://</a:t>
            </a:r>
            <a:r>
              <a:rPr lang="zh-TW" sz="2800" b="1" u="sng" strike="noStrike" spc="-1">
                <a:solidFill>
                  <a:srgbClr val="0563C1"/>
                </a:solidFill>
                <a:uFillTx/>
                <a:latin typeface="微軟正黑體"/>
                <a:ea typeface="微軟正黑體"/>
                <a:hlinkClick r:id="rId3"/>
              </a:rPr>
              <a:t>blog.csdn.net/liqi_q/article/details/81158002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Spring Cloud Config 配置中心終結版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1" u="sng" strike="noStrike" spc="-1">
                <a:solidFill>
                  <a:srgbClr val="0563C1"/>
                </a:solidFill>
                <a:uFillTx/>
                <a:latin typeface="微軟正黑體"/>
                <a:ea typeface="微軟正黑體"/>
                <a:hlinkClick r:id="rId4"/>
              </a:rPr>
              <a:t>http://www.ityouknow.com/springcloud/2017/05/26/springcloud-config-eureka-bus.html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1523880" y="1945800"/>
            <a:ext cx="9143640" cy="1839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TW" sz="6600" b="1" strike="noStrike" spc="-1">
                <a:solidFill>
                  <a:srgbClr val="FFFFFF"/>
                </a:solidFill>
                <a:latin typeface="Tw Cen MT"/>
                <a:ea typeface="Microsoft JhengHei"/>
              </a:rPr>
              <a:t>Thank You</a:t>
            </a:r>
            <a:endParaRPr lang="zh-TW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1523880" y="4323960"/>
            <a:ext cx="9143640" cy="59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8C1D36"/>
                </a:solidFill>
                <a:latin typeface="Tw Cen MT"/>
                <a:ea typeface="Microsoft JhengHei"/>
              </a:rPr>
              <a:t>Q &amp; A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4038480" y="6356520"/>
            <a:ext cx="4133520" cy="3603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zh-TW" sz="1800" b="1" strike="noStrike" spc="-1">
                <a:solidFill>
                  <a:srgbClr val="44546A"/>
                </a:solidFill>
                <a:latin typeface="Tw Cen MT"/>
                <a:ea typeface="Microsoft JhengHei"/>
              </a:rPr>
              <a:t>By Moon</a:t>
            </a:r>
            <a:endParaRPr lang="zh-TW" sz="1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Spring Cloud Config特點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1.提供服務端和客戶端支持(spring cloud config server和spring cloud config client) 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2.</a:t>
            </a:r>
            <a:r>
              <a:rPr lang="zh-TW" sz="2800" b="1" strike="noStrike" spc="-1">
                <a:solidFill>
                  <a:srgbClr val="FF0000"/>
                </a:solidFill>
                <a:latin typeface="微軟正黑體"/>
                <a:ea typeface="微軟正黑體"/>
              </a:rPr>
              <a:t>集中式管理</a:t>
            </a: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分布式環境下的應用配置 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3.基於Spring環境，無縫與Spring應用集成 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4.可用於任何語言開發的程序 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5.默認</a:t>
            </a:r>
            <a:r>
              <a:rPr lang="zh-TW" sz="2800" b="1" strike="noStrike" spc="-1">
                <a:solidFill>
                  <a:srgbClr val="FF0000"/>
                </a:solidFill>
                <a:latin typeface="微軟正黑體"/>
                <a:ea typeface="微軟正黑體"/>
              </a:rPr>
              <a:t>實現基於git倉庫</a:t>
            </a:r>
            <a:r>
              <a:rPr lang="zh-TW" sz="2800" b="0" strike="noStrike" spc="-1">
                <a:solidFill>
                  <a:srgbClr val="44546A"/>
                </a:solidFill>
                <a:latin typeface="微軟正黑體"/>
                <a:ea typeface="微軟正黑體"/>
              </a:rPr>
              <a:t>，可以進行版本管理 </a:t>
            </a:r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 dirty="0">
                <a:solidFill>
                  <a:srgbClr val="8C1D36"/>
                </a:solidFill>
                <a:latin typeface="微軟正黑體"/>
                <a:ea typeface="微軟正黑體"/>
              </a:rPr>
              <a:t>Spring Cloud Config示意圖</a:t>
            </a:r>
            <a:endParaRPr lang="zh-TW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8" name="內容版面配置區 4"/>
          <p:cNvPicPr/>
          <p:nvPr/>
        </p:nvPicPr>
        <p:blipFill>
          <a:blip r:embed="rId2"/>
          <a:stretch/>
        </p:blipFill>
        <p:spPr>
          <a:xfrm>
            <a:off x="3063600" y="2165400"/>
            <a:ext cx="6249960" cy="3891240"/>
          </a:xfrm>
          <a:prstGeom prst="rect">
            <a:avLst/>
          </a:prstGeom>
          <a:ln>
            <a:noFill/>
          </a:ln>
        </p:spPr>
      </p:pic>
      <p:sp>
        <p:nvSpPr>
          <p:cNvPr id="199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alt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Spring Cloud Config</a:t>
            </a: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 更新</a:t>
            </a:r>
            <a:r>
              <a:rPr lang="zh-CN" altLang="en-US" sz="3600" b="1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資料</a:t>
            </a:r>
            <a:endParaRPr lang="zh-TW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5303520" y="2503800"/>
            <a:ext cx="4310280" cy="3230640"/>
          </a:xfrm>
          <a:prstGeom prst="hexagon">
            <a:avLst>
              <a:gd name="adj" fmla="val 25000"/>
              <a:gd name="vf" fmla="val 11547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ServiceA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6322320" y="4293096"/>
            <a:ext cx="2272680" cy="1441344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0000"/>
                </a:solidFill>
                <a:latin typeface="Calibri"/>
              </a:rPr>
              <a:t>@</a:t>
            </a:r>
            <a:r>
              <a:rPr lang="en-US" sz="1800" b="0" strike="noStrike" spc="-1" dirty="0" err="1" smtClean="0">
                <a:solidFill>
                  <a:srgbClr val="FF0000"/>
                </a:solidFill>
                <a:latin typeface="Calibri"/>
              </a:rPr>
              <a:t>RefreshScope</a:t>
            </a:r>
            <a:endParaRPr lang="en-US" sz="1800" b="0" strike="noStrike" spc="-1" dirty="0" smtClean="0">
              <a:solidFill>
                <a:srgbClr val="FF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latin typeface="Calibri"/>
              </a:rPr>
              <a:t>p</a:t>
            </a:r>
            <a:r>
              <a:rPr lang="en-US" spc="-1" dirty="0" smtClean="0">
                <a:latin typeface="Calibri"/>
              </a:rPr>
              <a:t>ublic void main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0000"/>
                </a:solidFill>
                <a:latin typeface="Calibri"/>
              </a:rPr>
              <a:t>@</a:t>
            </a:r>
            <a:r>
              <a:rPr lang="en-US" sz="1800" b="0" strike="noStrike" spc="-1" dirty="0" smtClean="0">
                <a:solidFill>
                  <a:srgbClr val="FF0000"/>
                </a:solidFill>
                <a:latin typeface="Calibri"/>
              </a:rPr>
              <a:t>Value(</a:t>
            </a:r>
            <a:r>
              <a:rPr lang="en-US" spc="-1" dirty="0" smtClean="0">
                <a:solidFill>
                  <a:srgbClr val="FF0000"/>
                </a:solidFill>
                <a:latin typeface="Calibri"/>
              </a:rPr>
              <a:t>“${</a:t>
            </a:r>
            <a:r>
              <a:rPr lang="en-US" sz="1800" b="0" strike="noStrike" spc="-1" dirty="0" smtClean="0">
                <a:solidFill>
                  <a:srgbClr val="FF0000"/>
                </a:solidFill>
                <a:latin typeface="Calibri"/>
              </a:rPr>
              <a:t>data}”)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D0D0D"/>
                </a:solidFill>
                <a:latin typeface="Calibri"/>
              </a:rPr>
              <a:t>String data</a:t>
            </a:r>
            <a:r>
              <a:rPr lang="en-US" spc="-1" dirty="0">
                <a:solidFill>
                  <a:srgbClr val="0D0D0D"/>
                </a:solidFill>
                <a:latin typeface="Calibri"/>
              </a:rPr>
              <a:t>;</a:t>
            </a:r>
            <a:endParaRPr lang="en-US" spc="-1" dirty="0" smtClean="0">
              <a:solidFill>
                <a:srgbClr val="0D0D0D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D0D0D"/>
                </a:solidFill>
                <a:latin typeface="Calibri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3474720" y="3579120"/>
            <a:ext cx="3028680" cy="992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71" name="CustomShape 7"/>
          <p:cNvSpPr/>
          <p:nvPr/>
        </p:nvSpPr>
        <p:spPr>
          <a:xfrm>
            <a:off x="1280160" y="2716920"/>
            <a:ext cx="2194200" cy="6526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SerciceA.properties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2" name="CustomShape 8"/>
          <p:cNvSpPr/>
          <p:nvPr/>
        </p:nvSpPr>
        <p:spPr>
          <a:xfrm>
            <a:off x="1280160" y="3370320"/>
            <a:ext cx="2194200" cy="1096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data = </a:t>
            </a:r>
            <a:r>
              <a:rPr lang="en-US" sz="1800" b="0" strike="noStrike" spc="-1">
                <a:solidFill>
                  <a:srgbClr val="FFFF00"/>
                </a:solidFill>
                <a:latin typeface="Calibri"/>
              </a:rPr>
              <a:t>999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spring.application.name=</a:t>
            </a:r>
            <a:r>
              <a:rPr lang="en-US" sz="1800" b="0" strike="noStrike" spc="-1">
                <a:solidFill>
                  <a:srgbClr val="FFFF00"/>
                </a:solidFill>
                <a:latin typeface="Calibri"/>
              </a:rPr>
              <a:t>ServiceB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3432" y="2545200"/>
            <a:ext cx="2952328" cy="20678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983431" y="213446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http://hitrust.tw/moon/test.git</a:t>
            </a:r>
            <a:endParaRPr lang="zh-TW" altLang="en-US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6095700" y="1298520"/>
            <a:ext cx="3168652" cy="1020614"/>
          </a:xfrm>
          <a:prstGeom prst="wedgeRoundRectCallout">
            <a:avLst>
              <a:gd name="adj1" fmla="val -6837"/>
              <a:gd name="adj2" fmla="val 208213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application.name</a:t>
            </a:r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</a:rPr>
              <a:t>spring</a:t>
            </a:r>
            <a:r>
              <a:rPr lang="zh-CN" altLang="en-US" dirty="0" smtClean="0">
                <a:solidFill>
                  <a:schemeClr val="tx1"/>
                </a:solidFill>
              </a:rPr>
              <a:t>啟動時就載入，</a:t>
            </a:r>
            <a:r>
              <a:rPr lang="en-US" altLang="zh-CN" dirty="0" err="1" smtClean="0">
                <a:solidFill>
                  <a:schemeClr val="tx1"/>
                </a:solidFill>
              </a:rPr>
              <a:t>RefreshScope</a:t>
            </a:r>
            <a:r>
              <a:rPr lang="zh-CN" altLang="en-US" dirty="0" smtClean="0">
                <a:solidFill>
                  <a:schemeClr val="tx1"/>
                </a:solidFill>
              </a:rPr>
              <a:t>沒影響到名字。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圓角矩形圖說文字 13"/>
          <p:cNvSpPr/>
          <p:nvPr/>
        </p:nvSpPr>
        <p:spPr>
          <a:xfrm>
            <a:off x="9480376" y="1315098"/>
            <a:ext cx="2520280" cy="2473942"/>
          </a:xfrm>
          <a:prstGeom prst="wedgeRoundRectCallout">
            <a:avLst>
              <a:gd name="adj1" fmla="val -109510"/>
              <a:gd name="adj2" fmla="val 74543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@</a:t>
            </a:r>
            <a:r>
              <a:rPr lang="en-US" altLang="zh-CN" dirty="0" err="1" smtClean="0">
                <a:solidFill>
                  <a:schemeClr val="tx1"/>
                </a:solidFill>
              </a:rPr>
              <a:t>RefreshScope</a:t>
            </a:r>
            <a:r>
              <a:rPr lang="zh-CN" altLang="en-US" dirty="0" smtClean="0">
                <a:solidFill>
                  <a:schemeClr val="tx1"/>
                </a:solidFill>
              </a:rPr>
              <a:t>是實現刷新的註解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通過</a:t>
            </a:r>
            <a:r>
              <a:rPr lang="en-US" altLang="zh-CN" dirty="0" smtClean="0">
                <a:solidFill>
                  <a:schemeClr val="tx1"/>
                </a:solidFill>
              </a:rPr>
              <a:t>post http://ServiceA/actuator/refresh </a:t>
            </a:r>
            <a:r>
              <a:rPr lang="zh-CN" altLang="en-US" dirty="0" smtClean="0">
                <a:solidFill>
                  <a:schemeClr val="tx1"/>
                </a:solidFill>
              </a:rPr>
              <a:t>來實現</a:t>
            </a:r>
            <a:r>
              <a:rPr lang="en-US" altLang="zh-CN" dirty="0" smtClean="0">
                <a:solidFill>
                  <a:schemeClr val="tx1"/>
                </a:solidFill>
              </a:rPr>
              <a:t>@Value</a:t>
            </a:r>
            <a:r>
              <a:rPr lang="zh-CN" altLang="en-US" dirty="0" smtClean="0">
                <a:solidFill>
                  <a:schemeClr val="tx1"/>
                </a:solidFill>
              </a:rPr>
              <a:t>的重新讀取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9696400" y="3992176"/>
            <a:ext cx="2242840" cy="1960254"/>
          </a:xfrm>
          <a:prstGeom prst="wedgeRoundRectCallout">
            <a:avLst>
              <a:gd name="adj1" fmla="val -115091"/>
              <a:gd name="adj2" fmla="val 3496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@Value(“${data}”)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在讀取</a:t>
            </a:r>
            <a:r>
              <a:rPr lang="en-US" altLang="zh-CN" dirty="0" smtClean="0">
                <a:solidFill>
                  <a:schemeClr val="tx1"/>
                </a:solidFill>
              </a:rPr>
              <a:t>properties</a:t>
            </a:r>
            <a:r>
              <a:rPr lang="zh-CN" altLang="en-US" dirty="0" smtClean="0">
                <a:solidFill>
                  <a:schemeClr val="tx1"/>
                </a:solidFill>
              </a:rPr>
              <a:t>時，就為下方的參數載入數據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TW" sz="4800" b="1" spc="-1" dirty="0">
                <a:solidFill>
                  <a:srgbClr val="FFFFFF"/>
                </a:solidFill>
                <a:latin typeface="Microsoft JhengHei"/>
                <a:ea typeface="Microsoft JhengHei"/>
              </a:rPr>
              <a:t>2</a:t>
            </a:r>
            <a:r>
              <a:rPr lang="zh-TW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. Config</a:t>
            </a:r>
            <a:r>
              <a:rPr lang="en-US" altLang="zh-TW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 Server </a:t>
            </a:r>
            <a:r>
              <a:rPr lang="zh-CN" altLang="en-US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設置</a:t>
            </a:r>
            <a:endParaRPr lang="zh-TW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 dirty="0">
                <a:solidFill>
                  <a:srgbClr val="8C1D36"/>
                </a:solidFill>
                <a:latin typeface="微軟正黑體"/>
                <a:ea typeface="微軟正黑體"/>
              </a:rPr>
              <a:t>2</a:t>
            </a: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.Config</a:t>
            </a:r>
            <a:r>
              <a:rPr lang="en-US" alt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 </a:t>
            </a:r>
            <a:r>
              <a:rPr lang="zh-TW" sz="3600" b="1" strike="noStrike" spc="-1" dirty="0" smtClean="0">
                <a:solidFill>
                  <a:srgbClr val="8C1D36"/>
                </a:solidFill>
                <a:latin typeface="微軟正黑體"/>
                <a:ea typeface="微軟正黑體"/>
              </a:rPr>
              <a:t>Server </a:t>
            </a:r>
            <a:r>
              <a:rPr lang="zh-TW" sz="3600" b="1" strike="noStrike" spc="-1" dirty="0">
                <a:solidFill>
                  <a:srgbClr val="8C1D36"/>
                </a:solidFill>
                <a:latin typeface="微軟正黑體"/>
                <a:ea typeface="微軟正黑體"/>
              </a:rPr>
              <a:t>設置——dependency</a:t>
            </a:r>
            <a:endParaRPr lang="zh-TW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4" name="內容版面配置區 7"/>
          <p:cNvPicPr/>
          <p:nvPr/>
        </p:nvPicPr>
        <p:blipFill>
          <a:blip r:embed="rId2"/>
          <a:stretch/>
        </p:blipFill>
        <p:spPr>
          <a:xfrm>
            <a:off x="838080" y="1692360"/>
            <a:ext cx="6346080" cy="4759560"/>
          </a:xfrm>
          <a:prstGeom prst="rect">
            <a:avLst/>
          </a:prstGeom>
          <a:ln>
            <a:noFill/>
          </a:ln>
        </p:spPr>
      </p:pic>
      <p:sp>
        <p:nvSpPr>
          <p:cNvPr id="225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4495</TotalTime>
  <Words>1479</Words>
  <Application>Microsoft Office PowerPoint</Application>
  <PresentationFormat>自訂</PresentationFormat>
  <Paragraphs>209</Paragraphs>
  <Slides>44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44</vt:i4>
      </vt:variant>
    </vt:vector>
  </HeadingPairs>
  <TitlesOfParts>
    <vt:vector size="48" baseType="lpstr">
      <vt:lpstr>Office Theme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Microsoft Office 使用者</dc:creator>
  <dc:description/>
  <cp:lastModifiedBy>Moon Lim</cp:lastModifiedBy>
  <cp:revision>494</cp:revision>
  <dcterms:created xsi:type="dcterms:W3CDTF">2018-02-05T03:31:46Z</dcterms:created>
  <dcterms:modified xsi:type="dcterms:W3CDTF">2020-03-03T02:10:52Z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自訂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49</vt:i4>
  </property>
</Properties>
</file>