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請按這裡移動投影片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請按這裡編輯備註格式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&lt;頁首&gt;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latin typeface="Times New Roman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8267E8A-411D-4511-838A-E97EB54F98C4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hyperlink" Target="http://www.mydlq.club/article/44/" TargetMode="External"/><Relationship Id="rId2" Type="http://schemas.openxmlformats.org/officeDocument/2006/relationships/slide" Target="../slides/slide1.xml"/><Relationship Id="rId3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hyperlink" Target="https://www.nginx.com/blog/service-discovery-in-a-microservices-architecture/" TargetMode="External"/><Relationship Id="rId3" Type="http://schemas.openxmlformats.org/officeDocument/2006/relationships/slide" Target="../slides/slide10.xml"/><Relationship Id="rId4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hyperlink" Target="https://www.nginx.com/blog/service-discovery-in-a-microservices-architecture/" TargetMode="External"/><Relationship Id="rId3" Type="http://schemas.openxmlformats.org/officeDocument/2006/relationships/slide" Target="../slides/slide4.xml"/><Relationship Id="rId4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hyperlink" Target="https://www.nginx.com/blog/service-discovery-in-a-microservices-architecture/" TargetMode="External"/><Relationship Id="rId2" Type="http://schemas.openxmlformats.org/officeDocument/2006/relationships/hyperlink" Target="https://www.nginx.com/blog/service-discovery-in-a-microservices-architecture/" TargetMode="External"/><Relationship Id="rId3" Type="http://schemas.openxmlformats.org/officeDocument/2006/relationships/slide" Target="../slides/slide8.xml"/><Relationship Id="rId4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http://www.mydlq.club/article/44/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3456CA9-7867-46AF-A41F-341F95289910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Eureka 能處理浮動IP的問題，這就是依靠 Client 的Renew功能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2"/>
              </a:rPr>
              <a:t>定期去向 Server 更新注冊表，來達到 調用的 Client 來得到 該service的最新IP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245363-2B5F-4CE6-890A-1D4BDC8ABA51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緩存是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在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Query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後，把 表 存在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上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這樣的好處是，只要定期去查表就好，不用每次要調用時都去查表，那會很浪費資源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D786AEC9-0146-4B4E-B8A6-8EAA920B423E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Renew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主要包含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IPPort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，啓動資料，自定義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Metadata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，還有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Eureka Client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能設置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metadata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來區分服務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22C659-8110-407C-AC61-F2E93493DB73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HA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就是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的群組，可以啓動兩三同一個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，用同樣的名字，用不同的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ipport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，在想注冊中心注冊時會自動生成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HA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AA2E9FE-4298-4423-B3FA-5845386BD148}" type="slidenum">
              <a:rPr b="0" lang="en-US" sz="1800" spc="-1" strike="noStrike">
                <a:latin typeface="Times New Roman"/>
              </a:rPr>
              <a:t>&lt;編號&gt;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HA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就是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的群組，可以啓動兩三同一個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，用同樣的名字，用不同的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ipport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，在想注冊中心注冊時會自動生成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HA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。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7FFB299-BC3E-4D69-9B31-5F94FB4591C6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灰色是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gateway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同步的解釋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9BD01A4-C047-432C-AB8B-B00EF453C75E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解釋下 我的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Eureka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是三個 組成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HA ,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所以有三個設置檔案，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copy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一次設置檔，但是只要更改 兩次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port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和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defaultZone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就好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40B2EFE2-1D6C-4229-8DE2-CFE5E306A8FE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0BD32C29-A2D9-4C7A-A9A7-428781C50E54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Ribbon Feign ,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都是加載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eureka client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的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Gate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驗證安全，審查監控，動態路由，壓力測試，負載分配，靜態響應處理，多區域彈性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Gateway Fliter,Spring Cloud Gateway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，其中的底層差距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Eureka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設置，安全模式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新的註冊方式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consul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，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zookeeper , etcd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Security,O2Auth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Config,github push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JPA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8155C6F3-8B0F-4A75-B11E-3D69C37BB28F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Eureka Ha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A44C193-A463-475A-A6FB-73CFE4950A29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1.Eureka HA Zone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2.Zuul Load banlance(Riboon)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3.Eureka Meta Data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3E21693-202D-4C4F-8FD9-816CC7D884BB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931E534-8A9E-4791-BCD0-059C2AF8AE2F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我們有一個PostNotes的程式時，内部的兩個service呼叫比較簡單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2"/>
              </a:rPr>
              <a:t>https://www.nginx.com/blog/service-discovery-in-a-microservices-architecture/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11284B7F-94AF-4B8D-A522-C96ED6D716DC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1"/>
              </a:rPr>
              <a:t>Service comsumer 服務消費方 和 提供方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 u="sng">
                <a:solidFill>
                  <a:srgbClr val="000000"/>
                </a:solidFill>
                <a:uFillTx/>
                <a:latin typeface="Calibri"/>
                <a:ea typeface="Calibri"/>
                <a:hlinkClick r:id="rId2"/>
              </a:rPr>
              <a:t>https://www.nginx.com/blog/service-discovery-in-a-microservices-architecture/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2D69EFE5-4C46-4F4B-BE5D-A3A8F7201AFE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緩存是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Client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在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Query 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後，把 表 存在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上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這樣的好處是，只要定期去查表就好，不用每次要調用時都去查表，那會很浪費資源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C6518050-52EA-45BD-8BD2-4B18A44DED23}" type="slidenum">
              <a:rPr b="0" lang="en-US" sz="1400" spc="-1" strike="noStrike">
                <a:latin typeface="Times New Roman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ubTitle"/>
          </p:nvPr>
        </p:nvSpPr>
        <p:spPr>
          <a:xfrm>
            <a:off x="4038480" y="6241680"/>
            <a:ext cx="4133520" cy="590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43636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834240" y="635652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03848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6"/>
          <p:cNvSpPr>
            <a:spLocks noGrp="1"/>
          </p:cNvSpPr>
          <p:nvPr>
            <p:ph type="body"/>
          </p:nvPr>
        </p:nvSpPr>
        <p:spPr>
          <a:xfrm>
            <a:off x="543636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7"/>
          <p:cNvSpPr>
            <a:spLocks noGrp="1"/>
          </p:cNvSpPr>
          <p:nvPr>
            <p:ph type="body"/>
          </p:nvPr>
        </p:nvSpPr>
        <p:spPr>
          <a:xfrm>
            <a:off x="6834240" y="6544800"/>
            <a:ext cx="13309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1523880" y="1945800"/>
            <a:ext cx="9143640" cy="852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360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56720" y="654480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03848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56720" y="6356520"/>
            <a:ext cx="201708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038480" y="6544800"/>
            <a:ext cx="4133520" cy="171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41464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1523880" y="1945800"/>
            <a:ext cx="9143640" cy="183924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請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按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這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裡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編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輯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題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名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文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字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格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6D21FC2-FC6E-44D1-9558-6C87532110F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5" name="Google Shape;22;p65" descr=""/>
          <p:cNvPicPr/>
          <p:nvPr/>
        </p:nvPicPr>
        <p:blipFill>
          <a:blip r:embed="rId2"/>
          <a:stretch/>
        </p:blipFill>
        <p:spPr>
          <a:xfrm>
            <a:off x="9183600" y="6292440"/>
            <a:ext cx="2765880" cy="392400"/>
          </a:xfrm>
          <a:prstGeom prst="rect">
            <a:avLst/>
          </a:prstGeom>
          <a:ln>
            <a:noFill/>
          </a:ln>
        </p:spPr>
      </p:pic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4038480" y="6356520"/>
            <a:ext cx="4133520" cy="3603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75680" y="2244600"/>
            <a:ext cx="1239480" cy="235080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請按這裡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編輯題名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文字格式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8F5C7C1-90A7-4535-A61F-02570D2E32C1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CustomShape 5"/>
          <p:cNvSpPr/>
          <p:nvPr/>
        </p:nvSpPr>
        <p:spPr>
          <a:xfrm>
            <a:off x="2731320" y="798840"/>
            <a:ext cx="360" cy="555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821c2e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6"/>
          <p:cNvSpPr>
            <a:spLocks noGrp="1"/>
          </p:cNvSpPr>
          <p:nvPr>
            <p:ph type="body"/>
          </p:nvPr>
        </p:nvSpPr>
        <p:spPr>
          <a:xfrm>
            <a:off x="3123360" y="798480"/>
            <a:ext cx="8408160" cy="5557320"/>
          </a:xfrm>
          <a:prstGeom prst="rect">
            <a:avLst/>
          </a:prstGeom>
        </p:spPr>
        <p:txBody>
          <a:bodyPr anchor="ctr"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Google Shape;31;p66" descr=""/>
          <p:cNvPicPr/>
          <p:nvPr/>
        </p:nvPicPr>
        <p:blipFill>
          <a:blip r:embed="rId2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7" name="Google Shape;34;p67" descr=""/>
          <p:cNvPicPr/>
          <p:nvPr/>
        </p:nvPicPr>
        <p:blipFill>
          <a:blip r:embed="rId2"/>
          <a:stretch/>
        </p:blipFill>
        <p:spPr>
          <a:xfrm>
            <a:off x="9183600" y="6288480"/>
            <a:ext cx="2765880" cy="393480"/>
          </a:xfrm>
          <a:prstGeom prst="rect">
            <a:avLst/>
          </a:prstGeom>
          <a:ln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請按這裡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編輯題名</a:t>
            </a: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文字格式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5D50885-E15A-448E-B57C-864574AB3DB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3" name="CustomShape 7"/>
          <p:cNvSpPr/>
          <p:nvPr/>
        </p:nvSpPr>
        <p:spPr>
          <a:xfrm rot="16200000">
            <a:off x="-1828080" y="2494440"/>
            <a:ext cx="5067000" cy="784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C612691-7307-4F5C-9472-38791375830B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&lt;編號&gt;</a:t>
            </a:fld>
            <a:endParaRPr b="0" lang="en-US" sz="1200" spc="-1" strike="noStrike">
              <a:latin typeface="Times New Roman"/>
            </a:endParaRPr>
          </a:p>
        </p:txBody>
      </p:sp>
      <p:pic>
        <p:nvPicPr>
          <p:cNvPr id="134" name="Google Shape;46;p68" descr=""/>
          <p:cNvPicPr/>
          <p:nvPr/>
        </p:nvPicPr>
        <p:blipFill>
          <a:blip r:embed="rId2"/>
          <a:stretch/>
        </p:blipFill>
        <p:spPr>
          <a:xfrm>
            <a:off x="10148400" y="6378120"/>
            <a:ext cx="1800720" cy="255240"/>
          </a:xfrm>
          <a:prstGeom prst="rect">
            <a:avLst/>
          </a:prstGeom>
          <a:ln>
            <a:noFill/>
          </a:ln>
        </p:spPr>
      </p:pic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838080" y="1298520"/>
            <a:ext cx="10515240" cy="39348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838080" y="1930320"/>
            <a:ext cx="10515240" cy="4246200"/>
          </a:xfrm>
          <a:prstGeom prst="rect">
            <a:avLst/>
          </a:prstGeom>
        </p:spPr>
        <p:txBody>
          <a:bodyPr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第二個大綱層次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第三個大綱層次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第四個大綱層次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第五個大綱層次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第六個大綱層次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第七個大綱層次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7"/>
          <p:cNvSpPr/>
          <p:nvPr/>
        </p:nvSpPr>
        <p:spPr>
          <a:xfrm>
            <a:off x="682560" y="802080"/>
            <a:ext cx="110520" cy="388080"/>
          </a:xfrm>
          <a:prstGeom prst="rect">
            <a:avLst/>
          </a:prstGeom>
          <a:solidFill>
            <a:srgbClr val="8c1d3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8"/>
          <p:cNvSpPr/>
          <p:nvPr/>
        </p:nvSpPr>
        <p:spPr>
          <a:xfrm>
            <a:off x="0" y="6747120"/>
            <a:ext cx="12191760" cy="136080"/>
          </a:xfrm>
          <a:prstGeom prst="rect">
            <a:avLst/>
          </a:prstGeom>
          <a:solidFill>
            <a:srgbClr val="821c2e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37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cnblogs.com/leeSmall/p/8850215.html" TargetMode="External"/><Relationship Id="rId2" Type="http://schemas.openxmlformats.org/officeDocument/2006/relationships/hyperlink" Target="https://github.com/agilego99/spring-cloud-aaron" TargetMode="External"/><Relationship Id="rId3" Type="http://schemas.openxmlformats.org/officeDocument/2006/relationships/hyperlink" Target="https://waylau.com/eureke-server-register-and-server-discovery/" TargetMode="External"/><Relationship Id="rId4" Type="http://schemas.openxmlformats.org/officeDocument/2006/relationships/hyperlink" Target="https://www.nginx.com/blog/service-discovery-in-a-microservices-architecture/" TargetMode="External"/><Relationship Id="rId5" Type="http://schemas.openxmlformats.org/officeDocument/2006/relationships/slideLayout" Target="../slideLayouts/slideLayout37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columns.chicken-house.net/2017/12/31/microservice9-servicediscovery/" TargetMode="External"/><Relationship Id="rId2" Type="http://schemas.openxmlformats.org/officeDocument/2006/relationships/hyperlink" Target="https://columns.chicken-house.net/2017/12/31/microservice9-servicediscovery/" TargetMode="External"/><Relationship Id="rId3" Type="http://schemas.openxmlformats.org/officeDocument/2006/relationships/hyperlink" Target="http://ylzheng.com/2017/11/28/zuul-timeout-config-with-dns-router/" TargetMode="External"/><Relationship Id="rId4" Type="http://schemas.openxmlformats.org/officeDocument/2006/relationships/slideLayout" Target="../slideLayouts/slideLayout37.xml"/><Relationship Id="rId5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Eureka And Gateway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IP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更新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CustomShape 12"/>
          <p:cNvSpPr/>
          <p:nvPr/>
        </p:nvSpPr>
        <p:spPr>
          <a:xfrm>
            <a:off x="5257800" y="1225800"/>
            <a:ext cx="3251520" cy="179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Calibri"/>
              </a:rPr>
              <a:t>UserService=193:177:0:1:988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6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7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98" name="CustomShape 19"/>
          <p:cNvSpPr/>
          <p:nvPr/>
        </p:nvSpPr>
        <p:spPr>
          <a:xfrm>
            <a:off x="0" y="4088520"/>
            <a:ext cx="3318120" cy="1198440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Query 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Cache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Calibri"/>
              </a:rPr>
              <a:t>UserService= 193:177:0:1:988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99" name="CustomShape 20"/>
          <p:cNvSpPr/>
          <p:nvPr/>
        </p:nvSpPr>
        <p:spPr>
          <a:xfrm flipH="1" rot="10800000">
            <a:off x="8480160" y="3954960"/>
            <a:ext cx="129744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CustomShape 21"/>
          <p:cNvSpPr/>
          <p:nvPr/>
        </p:nvSpPr>
        <p:spPr>
          <a:xfrm flipH="1" rot="10800000">
            <a:off x="10258200" y="3954960"/>
            <a:ext cx="307620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CustomShape 22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23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3" name="CustomShape 24"/>
          <p:cNvSpPr/>
          <p:nvPr/>
        </p:nvSpPr>
        <p:spPr>
          <a:xfrm rot="10800000">
            <a:off x="5986800" y="3123720"/>
            <a:ext cx="6480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25"/>
          <p:cNvSpPr/>
          <p:nvPr/>
        </p:nvSpPr>
        <p:spPr>
          <a:xfrm>
            <a:off x="0" y="1974240"/>
            <a:ext cx="3318120" cy="1198440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結果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ffc000"/>
                </a:solidFill>
                <a:latin typeface="Calibri"/>
                <a:ea typeface="Calibri"/>
              </a:rPr>
              <a:t>UserService= 193:177:0:1:988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05" name="CustomShape 26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CustomShape 27"/>
          <p:cNvSpPr/>
          <p:nvPr/>
        </p:nvSpPr>
        <p:spPr>
          <a:xfrm>
            <a:off x="9955080" y="4591800"/>
            <a:ext cx="222156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000"/>
                </a:solidFill>
                <a:latin typeface="Calibri"/>
                <a:ea typeface="Calibri"/>
              </a:rPr>
              <a:t>193:177:0:1:988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07" name="CustomShape 28"/>
          <p:cNvSpPr/>
          <p:nvPr/>
        </p:nvSpPr>
        <p:spPr>
          <a:xfrm rot="10800000">
            <a:off x="11132280" y="3301560"/>
            <a:ext cx="2702520" cy="138708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29"/>
          <p:cNvSpPr/>
          <p:nvPr/>
        </p:nvSpPr>
        <p:spPr>
          <a:xfrm>
            <a:off x="10915920" y="4310280"/>
            <a:ext cx="386280" cy="236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30"/>
          <p:cNvSpPr/>
          <p:nvPr/>
        </p:nvSpPr>
        <p:spPr>
          <a:xfrm>
            <a:off x="10508040" y="1121760"/>
            <a:ext cx="1223640" cy="612360"/>
          </a:xfrm>
          <a:prstGeom prst="wedgeRectCallout">
            <a:avLst>
              <a:gd name="adj1" fmla="val -50390"/>
              <a:gd name="adj2" fmla="val 163608"/>
            </a:avLst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發送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Renew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發生掛點情況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12"/>
          <p:cNvSpPr/>
          <p:nvPr/>
        </p:nvSpPr>
        <p:spPr>
          <a:xfrm>
            <a:off x="5257800" y="1225800"/>
            <a:ext cx="304632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2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5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6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7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8" name="CustomShape 19"/>
          <p:cNvSpPr/>
          <p:nvPr/>
        </p:nvSpPr>
        <p:spPr>
          <a:xfrm flipH="1" rot="10800000">
            <a:off x="8480160" y="3954960"/>
            <a:ext cx="129744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20"/>
          <p:cNvSpPr/>
          <p:nvPr/>
        </p:nvSpPr>
        <p:spPr>
          <a:xfrm flipH="1" rot="10800000">
            <a:off x="10258200" y="3954960"/>
            <a:ext cx="307620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21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CustomShape 22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2" name="CustomShape 23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CustomShape 24"/>
          <p:cNvSpPr/>
          <p:nvPr/>
        </p:nvSpPr>
        <p:spPr>
          <a:xfrm>
            <a:off x="5256000" y="142812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25"/>
          <p:cNvSpPr/>
          <p:nvPr/>
        </p:nvSpPr>
        <p:spPr>
          <a:xfrm>
            <a:off x="1076760" y="4243320"/>
            <a:ext cx="3037680" cy="1198440"/>
          </a:xfrm>
          <a:prstGeom prst="wedgeRectCallout">
            <a:avLst>
              <a:gd name="adj1" fmla="val 94517"/>
              <a:gd name="adj2" fmla="val -117045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 Cache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CustomShape 26"/>
          <p:cNvSpPr/>
          <p:nvPr/>
        </p:nvSpPr>
        <p:spPr>
          <a:xfrm>
            <a:off x="5957640" y="5493240"/>
            <a:ext cx="1224720" cy="789120"/>
          </a:xfrm>
          <a:prstGeom prst="wedgeRectCallout">
            <a:avLst>
              <a:gd name="adj1" fmla="val 94933"/>
              <a:gd name="adj2" fmla="val -198278"/>
            </a:avLst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正常運作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Client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發送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Renew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更新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IP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和告知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Service status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0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CustomShape 12"/>
          <p:cNvSpPr/>
          <p:nvPr/>
        </p:nvSpPr>
        <p:spPr>
          <a:xfrm>
            <a:off x="5257800" y="1225800"/>
            <a:ext cx="306072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c000"/>
                </a:solidFill>
                <a:latin typeface="Calibri"/>
                <a:ea typeface="Calibri"/>
              </a:rPr>
              <a:t>UserService=193:177:0:1:988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6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17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3" name="CustomShape 18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4" name="CustomShape 19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55" name="CustomShape 20"/>
          <p:cNvSpPr/>
          <p:nvPr/>
        </p:nvSpPr>
        <p:spPr>
          <a:xfrm flipH="1" rot="5400000">
            <a:off x="9086040" y="1256400"/>
            <a:ext cx="1387080" cy="27025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21"/>
          <p:cNvSpPr/>
          <p:nvPr/>
        </p:nvSpPr>
        <p:spPr>
          <a:xfrm rot="10800000">
            <a:off x="9940320" y="4824720"/>
            <a:ext cx="1510920" cy="2910240"/>
          </a:xfrm>
          <a:prstGeom prst="curvedConnector3">
            <a:avLst>
              <a:gd name="adj1" fmla="val -15128"/>
            </a:avLst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7" name="CustomShape 22"/>
          <p:cNvSpPr/>
          <p:nvPr/>
        </p:nvSpPr>
        <p:spPr>
          <a:xfrm flipH="1" rot="5400000">
            <a:off x="8578800" y="1865520"/>
            <a:ext cx="531720" cy="7297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CustomShape 23"/>
          <p:cNvSpPr/>
          <p:nvPr/>
        </p:nvSpPr>
        <p:spPr>
          <a:xfrm flipH="1" rot="10800000">
            <a:off x="8480160" y="3954960"/>
            <a:ext cx="1297440" cy="199008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CustomShape 24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0" name="CustomShape 25"/>
          <p:cNvSpPr/>
          <p:nvPr/>
        </p:nvSpPr>
        <p:spPr>
          <a:xfrm>
            <a:off x="9955080" y="4591800"/>
            <a:ext cx="2221560" cy="82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c000"/>
                </a:solidFill>
                <a:latin typeface="Calibri"/>
                <a:ea typeface="Calibri"/>
              </a:rPr>
              <a:t>193:177:0:1:988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1" name="CustomShape 26"/>
          <p:cNvSpPr/>
          <p:nvPr/>
        </p:nvSpPr>
        <p:spPr>
          <a:xfrm>
            <a:off x="10915920" y="4310280"/>
            <a:ext cx="386280" cy="236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7"/>
          <p:cNvSpPr/>
          <p:nvPr/>
        </p:nvSpPr>
        <p:spPr>
          <a:xfrm>
            <a:off x="10690920" y="1384200"/>
            <a:ext cx="1223640" cy="612360"/>
          </a:xfrm>
          <a:prstGeom prst="wedgeRectCallout">
            <a:avLst>
              <a:gd name="adj1" fmla="val -61233"/>
              <a:gd name="adj2" fmla="val 129905"/>
            </a:avLst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發送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Renew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單個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的問題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前面的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Server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都是單節點的，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Server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在生產中掛掉，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Client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有緩存機制，能讓此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Services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能正常互通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。但是此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Services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就無法註冊新的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，形成了孤島。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8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9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1" name="Google Shape;830;p29" descr=""/>
          <p:cNvPicPr/>
          <p:nvPr/>
        </p:nvPicPr>
        <p:blipFill>
          <a:blip r:embed="rId1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372" name="Google Shape;831;p29" descr=""/>
          <p:cNvPicPr/>
          <p:nvPr/>
        </p:nvPicPr>
        <p:blipFill>
          <a:blip r:embed="rId2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373" name="Google Shape;832;p29" descr=""/>
          <p:cNvPicPr/>
          <p:nvPr/>
        </p:nvPicPr>
        <p:blipFill>
          <a:blip r:embed="rId3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374" name="Google Shape;833;p29" descr=""/>
          <p:cNvPicPr/>
          <p:nvPr/>
        </p:nvPicPr>
        <p:blipFill>
          <a:blip r:embed="rId4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375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8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79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1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2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3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4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5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86" name="CustomShape 17"/>
          <p:cNvSpPr/>
          <p:nvPr/>
        </p:nvSpPr>
        <p:spPr>
          <a:xfrm>
            <a:off x="8561520" y="248040"/>
            <a:ext cx="91224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18"/>
          <p:cNvSpPr/>
          <p:nvPr/>
        </p:nvSpPr>
        <p:spPr>
          <a:xfrm>
            <a:off x="8429040" y="158760"/>
            <a:ext cx="203976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9"/>
          <p:cNvSpPr/>
          <p:nvPr/>
        </p:nvSpPr>
        <p:spPr>
          <a:xfrm>
            <a:off x="9586440" y="274320"/>
            <a:ext cx="85824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9" name="CustomShape 20"/>
          <p:cNvSpPr/>
          <p:nvPr/>
        </p:nvSpPr>
        <p:spPr>
          <a:xfrm flipH="1" rot="10800000">
            <a:off x="8429040" y="3661560"/>
            <a:ext cx="4549680" cy="3089520"/>
          </a:xfrm>
          <a:prstGeom prst="curvedConnector3">
            <a:avLst>
              <a:gd name="adj1" fmla="val 38345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TextShape 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孤島情況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22"/>
          <p:cNvSpPr/>
          <p:nvPr/>
        </p:nvSpPr>
        <p:spPr>
          <a:xfrm flipH="1" rot="10800000">
            <a:off x="8428680" y="1910520"/>
            <a:ext cx="982800" cy="1338120"/>
          </a:xfrm>
          <a:prstGeom prst="curvedConnector3">
            <a:avLst>
              <a:gd name="adj1" fmla="val 50003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23"/>
          <p:cNvSpPr/>
          <p:nvPr/>
        </p:nvSpPr>
        <p:spPr>
          <a:xfrm flipH="1" rot="10800000">
            <a:off x="8428320" y="2945880"/>
            <a:ext cx="965880" cy="2373480"/>
          </a:xfrm>
          <a:prstGeom prst="curvedConnector3">
            <a:avLst>
              <a:gd name="adj1" fmla="val 49995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24"/>
          <p:cNvSpPr/>
          <p:nvPr/>
        </p:nvSpPr>
        <p:spPr>
          <a:xfrm flipH="1" rot="10800000">
            <a:off x="8429040" y="3949560"/>
            <a:ext cx="971280" cy="3377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25"/>
          <p:cNvSpPr/>
          <p:nvPr/>
        </p:nvSpPr>
        <p:spPr>
          <a:xfrm flipH="1" rot="10800000">
            <a:off x="8429040" y="4966560"/>
            <a:ext cx="971280" cy="439416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5" name="CustomShape 26"/>
          <p:cNvSpPr/>
          <p:nvPr/>
        </p:nvSpPr>
        <p:spPr>
          <a:xfrm flipH="1" rot="10800000">
            <a:off x="8429040" y="6005520"/>
            <a:ext cx="971280" cy="5433120"/>
          </a:xfrm>
          <a:prstGeom prst="curvedConnector3">
            <a:avLst>
              <a:gd name="adj1" fmla="val 49996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27"/>
          <p:cNvSpPr/>
          <p:nvPr/>
        </p:nvSpPr>
        <p:spPr>
          <a:xfrm>
            <a:off x="8628480" y="3060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97" name="CustomShape 28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398" name="Google Shape;857;p29" descr=""/>
          <p:cNvPicPr/>
          <p:nvPr/>
        </p:nvPicPr>
        <p:blipFill>
          <a:blip r:embed="rId5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399" name="CustomShape 29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30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1" name="CustomShape 31"/>
          <p:cNvSpPr/>
          <p:nvPr/>
        </p:nvSpPr>
        <p:spPr>
          <a:xfrm>
            <a:off x="6095880" y="441000"/>
            <a:ext cx="2091240" cy="6408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rgbClr val="ff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32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03" name="CustomShape 33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04" name="CustomShape 34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5" name="CustomShape 35"/>
          <p:cNvSpPr/>
          <p:nvPr/>
        </p:nvSpPr>
        <p:spPr>
          <a:xfrm>
            <a:off x="6455520" y="36000"/>
            <a:ext cx="148140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Request fail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何爲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HA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 = High availability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，可以啓動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數個同樣的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，用同樣的名字，用不同的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，在向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注冊時會自動生成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的目的在其中一個服務不可用時，其他健康的服務可以去分擔請求。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Google Shape;873;p30" descr=""/>
          <p:cNvPicPr/>
          <p:nvPr/>
        </p:nvPicPr>
        <p:blipFill>
          <a:blip r:embed="rId1"/>
          <a:stretch/>
        </p:blipFill>
        <p:spPr>
          <a:xfrm>
            <a:off x="838080" y="4604040"/>
            <a:ext cx="10515240" cy="1056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爲何組建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HA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何爲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：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 = High availability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，可以啓動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數個同樣的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，用同樣的名字，用不同的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，在向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注冊時會自動生成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的目的在其中一個服務不可用時，其他健康的服務可以去分擔請求。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組建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HA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作爲微服務正中心的位置，如果掛了會產生很多問題，所以為了保證註冊中心的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高可用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，在生產中一般採用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HA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的方式保證服務運行。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8" name="Google Shape;892;p32" descr=""/>
          <p:cNvPicPr/>
          <p:nvPr/>
        </p:nvPicPr>
        <p:blipFill>
          <a:blip r:embed="rId1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19" name="Google Shape;893;p32" descr=""/>
          <p:cNvPicPr/>
          <p:nvPr/>
        </p:nvPicPr>
        <p:blipFill>
          <a:blip r:embed="rId2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20" name="Google Shape;894;p32" descr=""/>
          <p:cNvPicPr/>
          <p:nvPr/>
        </p:nvPicPr>
        <p:blipFill>
          <a:blip r:embed="rId3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421" name="Google Shape;895;p32" descr=""/>
          <p:cNvPicPr/>
          <p:nvPr/>
        </p:nvPicPr>
        <p:blipFill>
          <a:blip r:embed="rId4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422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3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8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29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0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1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2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33" name="CustomShape 17"/>
          <p:cNvSpPr/>
          <p:nvPr/>
        </p:nvSpPr>
        <p:spPr>
          <a:xfrm>
            <a:off x="8429040" y="12996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18"/>
          <p:cNvSpPr/>
          <p:nvPr/>
        </p:nvSpPr>
        <p:spPr>
          <a:xfrm>
            <a:off x="8318160" y="4068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35" name="CustomShape 19"/>
          <p:cNvSpPr/>
          <p:nvPr/>
        </p:nvSpPr>
        <p:spPr>
          <a:xfrm>
            <a:off x="9586440" y="15624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0"/>
          <p:cNvSpPr/>
          <p:nvPr/>
        </p:nvSpPr>
        <p:spPr>
          <a:xfrm flipH="1" rot="10800000">
            <a:off x="8300160" y="3674160"/>
            <a:ext cx="4439160" cy="3258720"/>
          </a:xfrm>
          <a:prstGeom prst="curvedConnector3">
            <a:avLst>
              <a:gd name="adj1" fmla="val 41348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Shape 2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HA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2"/>
          <p:cNvSpPr/>
          <p:nvPr/>
        </p:nvSpPr>
        <p:spPr>
          <a:xfrm flipH="1" rot="10800000">
            <a:off x="8318160" y="1910520"/>
            <a:ext cx="871920" cy="145620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23"/>
          <p:cNvSpPr/>
          <p:nvPr/>
        </p:nvSpPr>
        <p:spPr>
          <a:xfrm flipH="1" rot="10800000">
            <a:off x="8317440" y="2945880"/>
            <a:ext cx="855000" cy="2491920"/>
          </a:xfrm>
          <a:prstGeom prst="curvedConnector3">
            <a:avLst>
              <a:gd name="adj1" fmla="val 50006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24"/>
          <p:cNvSpPr/>
          <p:nvPr/>
        </p:nvSpPr>
        <p:spPr>
          <a:xfrm flipH="1" rot="10800000">
            <a:off x="8317800" y="3949560"/>
            <a:ext cx="860400" cy="3494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25"/>
          <p:cNvSpPr/>
          <p:nvPr/>
        </p:nvSpPr>
        <p:spPr>
          <a:xfrm flipH="1" rot="10800000">
            <a:off x="8317800" y="4966560"/>
            <a:ext cx="860400" cy="4511880"/>
          </a:xfrm>
          <a:prstGeom prst="curvedConnector3">
            <a:avLst>
              <a:gd name="adj1" fmla="val 50000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26"/>
          <p:cNvSpPr/>
          <p:nvPr/>
        </p:nvSpPr>
        <p:spPr>
          <a:xfrm flipH="1" rot="10800000">
            <a:off x="8317800" y="6005520"/>
            <a:ext cx="860400" cy="5550840"/>
          </a:xfrm>
          <a:prstGeom prst="curvedConnector3">
            <a:avLst>
              <a:gd name="adj1" fmla="val 50007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27"/>
          <p:cNvSpPr/>
          <p:nvPr/>
        </p:nvSpPr>
        <p:spPr>
          <a:xfrm>
            <a:off x="8429040" y="101448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4" name="CustomShape 28"/>
          <p:cNvSpPr/>
          <p:nvPr/>
        </p:nvSpPr>
        <p:spPr>
          <a:xfrm>
            <a:off x="8318160" y="9252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ustomShape 29"/>
          <p:cNvSpPr/>
          <p:nvPr/>
        </p:nvSpPr>
        <p:spPr>
          <a:xfrm>
            <a:off x="9586440" y="10404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30"/>
          <p:cNvSpPr/>
          <p:nvPr/>
        </p:nvSpPr>
        <p:spPr>
          <a:xfrm>
            <a:off x="8426520" y="1894320"/>
            <a:ext cx="104472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7" name="CustomShape 31"/>
          <p:cNvSpPr/>
          <p:nvPr/>
        </p:nvSpPr>
        <p:spPr>
          <a:xfrm>
            <a:off x="8315640" y="18054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48" name="CustomShape 32"/>
          <p:cNvSpPr/>
          <p:nvPr/>
        </p:nvSpPr>
        <p:spPr>
          <a:xfrm>
            <a:off x="9583920" y="19206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33"/>
          <p:cNvSpPr/>
          <p:nvPr/>
        </p:nvSpPr>
        <p:spPr>
          <a:xfrm>
            <a:off x="9474120" y="453960"/>
            <a:ext cx="360" cy="884160"/>
          </a:xfrm>
          <a:prstGeom prst="curvedConnector3">
            <a:avLst>
              <a:gd name="adj1" fmla="val 38100000"/>
            </a:avLst>
          </a:prstGeom>
          <a:noFill/>
          <a:ln w="38160">
            <a:solidFill>
              <a:srgbClr val="385623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34"/>
          <p:cNvSpPr/>
          <p:nvPr/>
        </p:nvSpPr>
        <p:spPr>
          <a:xfrm flipH="1">
            <a:off x="9471600" y="1338480"/>
            <a:ext cx="2160" cy="879840"/>
          </a:xfrm>
          <a:prstGeom prst="curvedConnector3">
            <a:avLst>
              <a:gd name="adj1" fmla="val -9525000"/>
            </a:avLst>
          </a:prstGeom>
          <a:noFill/>
          <a:ln w="38160">
            <a:solidFill>
              <a:srgbClr val="385623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35"/>
          <p:cNvSpPr/>
          <p:nvPr/>
        </p:nvSpPr>
        <p:spPr>
          <a:xfrm flipH="1">
            <a:off x="9471600" y="453960"/>
            <a:ext cx="2160" cy="1764000"/>
          </a:xfrm>
          <a:prstGeom prst="curvedConnector3">
            <a:avLst>
              <a:gd name="adj1" fmla="val -21200792"/>
            </a:avLst>
          </a:prstGeom>
          <a:noFill/>
          <a:ln w="38160">
            <a:solidFill>
              <a:srgbClr val="385623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36"/>
          <p:cNvSpPr/>
          <p:nvPr/>
        </p:nvSpPr>
        <p:spPr>
          <a:xfrm>
            <a:off x="8185320" y="13680"/>
            <a:ext cx="2388960" cy="2647800"/>
          </a:xfrm>
          <a:prstGeom prst="rect">
            <a:avLst/>
          </a:prstGeom>
          <a:noFill/>
          <a:ln w="12600">
            <a:solidFill>
              <a:srgbClr val="31538f"/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3" name="CustomShape 37"/>
          <p:cNvSpPr/>
          <p:nvPr/>
        </p:nvSpPr>
        <p:spPr>
          <a:xfrm>
            <a:off x="10980720" y="1281960"/>
            <a:ext cx="1038600" cy="936360"/>
          </a:xfrm>
          <a:prstGeom prst="wedgeRoundRectCallout">
            <a:avLst>
              <a:gd name="adj1" fmla="val -130511"/>
              <a:gd name="adj2" fmla="val -33793"/>
              <a:gd name="adj3" fmla="val 16667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同步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Cache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CustomShape 38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55" name="CustomShape 39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56" name="CustomShape 40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7" name="CustomShape 41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58" name="Google Shape;932;p32" descr=""/>
          <p:cNvPicPr/>
          <p:nvPr/>
        </p:nvPicPr>
        <p:blipFill>
          <a:blip r:embed="rId5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459" name="CustomShape 42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43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61" name="CustomShape 44"/>
          <p:cNvSpPr/>
          <p:nvPr/>
        </p:nvSpPr>
        <p:spPr>
          <a:xfrm>
            <a:off x="6095880" y="441000"/>
            <a:ext cx="2091240" cy="12240"/>
          </a:xfrm>
          <a:prstGeom prst="curvedConnector3">
            <a:avLst>
              <a:gd name="adj1" fmla="val 49998"/>
            </a:avLst>
          </a:prstGeom>
          <a:noFill/>
          <a:ln w="38160">
            <a:solidFill>
              <a:schemeClr val="accent6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6239160" y="250776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IP_Edit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6242760" y="149184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IP_IndexService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6240240" y="34966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Accout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6244920" y="450108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>
            <a:off x="6239160" y="5544000"/>
            <a:ext cx="1135440" cy="8654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PC_Edit Service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67" name="Google Shape;945;p33" descr=""/>
          <p:cNvPicPr/>
          <p:nvPr/>
        </p:nvPicPr>
        <p:blipFill>
          <a:blip r:embed="rId1"/>
          <a:stretch/>
        </p:blipFill>
        <p:spPr>
          <a:xfrm>
            <a:off x="7140600" y="214056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68" name="Google Shape;946;p33" descr=""/>
          <p:cNvPicPr/>
          <p:nvPr/>
        </p:nvPicPr>
        <p:blipFill>
          <a:blip r:embed="rId2"/>
          <a:stretch/>
        </p:blipFill>
        <p:spPr>
          <a:xfrm>
            <a:off x="7121160" y="3147840"/>
            <a:ext cx="195840" cy="195840"/>
          </a:xfrm>
          <a:prstGeom prst="rect">
            <a:avLst/>
          </a:prstGeom>
          <a:ln>
            <a:noFill/>
          </a:ln>
        </p:spPr>
      </p:pic>
      <p:pic>
        <p:nvPicPr>
          <p:cNvPr id="469" name="Google Shape;947;p33" descr=""/>
          <p:cNvPicPr/>
          <p:nvPr/>
        </p:nvPicPr>
        <p:blipFill>
          <a:blip r:embed="rId3"/>
          <a:stretch/>
        </p:blipFill>
        <p:spPr>
          <a:xfrm>
            <a:off x="7032240" y="6135480"/>
            <a:ext cx="303480" cy="303480"/>
          </a:xfrm>
          <a:prstGeom prst="rect">
            <a:avLst/>
          </a:prstGeom>
          <a:ln>
            <a:noFill/>
          </a:ln>
        </p:spPr>
      </p:pic>
      <p:pic>
        <p:nvPicPr>
          <p:cNvPr id="470" name="Google Shape;948;p33" descr=""/>
          <p:cNvPicPr/>
          <p:nvPr/>
        </p:nvPicPr>
        <p:blipFill>
          <a:blip r:embed="rId4"/>
          <a:stretch/>
        </p:blipFill>
        <p:spPr>
          <a:xfrm>
            <a:off x="7047360" y="5086800"/>
            <a:ext cx="303480" cy="303480"/>
          </a:xfrm>
          <a:prstGeom prst="rect">
            <a:avLst/>
          </a:prstGeom>
          <a:ln>
            <a:noFill/>
          </a:ln>
        </p:spPr>
      </p:pic>
      <p:sp>
        <p:nvSpPr>
          <p:cNvPr id="471" name="CustomShape 6"/>
          <p:cNvSpPr/>
          <p:nvPr/>
        </p:nvSpPr>
        <p:spPr>
          <a:xfrm>
            <a:off x="6185160" y="245520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CustomShape 7"/>
          <p:cNvSpPr/>
          <p:nvPr/>
        </p:nvSpPr>
        <p:spPr>
          <a:xfrm>
            <a:off x="6168240" y="141984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CustomShape 8"/>
          <p:cNvSpPr/>
          <p:nvPr/>
        </p:nvSpPr>
        <p:spPr>
          <a:xfrm>
            <a:off x="6179760" y="3458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9"/>
          <p:cNvSpPr/>
          <p:nvPr/>
        </p:nvSpPr>
        <p:spPr>
          <a:xfrm>
            <a:off x="6179760" y="447552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10"/>
          <p:cNvSpPr/>
          <p:nvPr/>
        </p:nvSpPr>
        <p:spPr>
          <a:xfrm>
            <a:off x="6179760" y="5514480"/>
            <a:ext cx="1277280" cy="9813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CustomShape 11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7" name="CustomShape 12"/>
          <p:cNvSpPr/>
          <p:nvPr/>
        </p:nvSpPr>
        <p:spPr>
          <a:xfrm>
            <a:off x="6366600" y="25408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8" name="CustomShape 13"/>
          <p:cNvSpPr/>
          <p:nvPr/>
        </p:nvSpPr>
        <p:spPr>
          <a:xfrm>
            <a:off x="6386400" y="351792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79" name="CustomShape 14"/>
          <p:cNvSpPr/>
          <p:nvPr/>
        </p:nvSpPr>
        <p:spPr>
          <a:xfrm>
            <a:off x="6386400" y="450828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0" name="CustomShape 15"/>
          <p:cNvSpPr/>
          <p:nvPr/>
        </p:nvSpPr>
        <p:spPr>
          <a:xfrm>
            <a:off x="6386040" y="151524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1" name="CustomShape 16"/>
          <p:cNvSpPr/>
          <p:nvPr/>
        </p:nvSpPr>
        <p:spPr>
          <a:xfrm>
            <a:off x="6364080" y="5558760"/>
            <a:ext cx="85248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2" name="CustomShape 17"/>
          <p:cNvSpPr/>
          <p:nvPr/>
        </p:nvSpPr>
        <p:spPr>
          <a:xfrm>
            <a:off x="8453520" y="12996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18"/>
          <p:cNvSpPr/>
          <p:nvPr/>
        </p:nvSpPr>
        <p:spPr>
          <a:xfrm>
            <a:off x="8318160" y="4068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CustomShape 19"/>
          <p:cNvSpPr/>
          <p:nvPr/>
        </p:nvSpPr>
        <p:spPr>
          <a:xfrm>
            <a:off x="9586440" y="15624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Shape 20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HA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CustomShape 21"/>
          <p:cNvSpPr/>
          <p:nvPr/>
        </p:nvSpPr>
        <p:spPr>
          <a:xfrm>
            <a:off x="8453520" y="101448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CustomShape 22"/>
          <p:cNvSpPr/>
          <p:nvPr/>
        </p:nvSpPr>
        <p:spPr>
          <a:xfrm>
            <a:off x="8318160" y="9252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CustomShape 23"/>
          <p:cNvSpPr/>
          <p:nvPr/>
        </p:nvSpPr>
        <p:spPr>
          <a:xfrm>
            <a:off x="9586440" y="10404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24"/>
          <p:cNvSpPr/>
          <p:nvPr/>
        </p:nvSpPr>
        <p:spPr>
          <a:xfrm>
            <a:off x="8451000" y="1894320"/>
            <a:ext cx="1020600" cy="64764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CustomShape 25"/>
          <p:cNvSpPr/>
          <p:nvPr/>
        </p:nvSpPr>
        <p:spPr>
          <a:xfrm>
            <a:off x="8315640" y="1805400"/>
            <a:ext cx="2150640" cy="8258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1" name="CustomShape 26"/>
          <p:cNvSpPr/>
          <p:nvPr/>
        </p:nvSpPr>
        <p:spPr>
          <a:xfrm>
            <a:off x="9583920" y="1920600"/>
            <a:ext cx="8582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Table3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27"/>
          <p:cNvSpPr/>
          <p:nvPr/>
        </p:nvSpPr>
        <p:spPr>
          <a:xfrm>
            <a:off x="8628480" y="-61920"/>
            <a:ext cx="1625040" cy="108216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CustomShape 28"/>
          <p:cNvSpPr/>
          <p:nvPr/>
        </p:nvSpPr>
        <p:spPr>
          <a:xfrm>
            <a:off x="8185320" y="13680"/>
            <a:ext cx="2388960" cy="2647800"/>
          </a:xfrm>
          <a:prstGeom prst="rect">
            <a:avLst/>
          </a:prstGeom>
          <a:noFill/>
          <a:ln w="12600">
            <a:solidFill>
              <a:srgbClr val="31538f"/>
            </a:solidFill>
            <a:custDash>
              <a:ds d="400000" sp="300000"/>
              <a:ds d="100000" sp="300000"/>
            </a:custDash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CustomShape 29"/>
          <p:cNvSpPr/>
          <p:nvPr/>
        </p:nvSpPr>
        <p:spPr>
          <a:xfrm flipH="1">
            <a:off x="3760920" y="1338480"/>
            <a:ext cx="4556880" cy="2716200"/>
          </a:xfrm>
          <a:prstGeom prst="bentConnector3">
            <a:avLst>
              <a:gd name="adj1" fmla="val 61473"/>
            </a:avLst>
          </a:prstGeom>
          <a:noFill/>
          <a:ln w="38160">
            <a:solidFill>
              <a:schemeClr val="accent1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CustomShape 30"/>
          <p:cNvSpPr/>
          <p:nvPr/>
        </p:nvSpPr>
        <p:spPr>
          <a:xfrm>
            <a:off x="3082320" y="1468440"/>
            <a:ext cx="795960" cy="4536720"/>
          </a:xfrm>
          <a:prstGeom prst="rect">
            <a:avLst/>
          </a:prstGeom>
          <a:solidFill>
            <a:srgbClr val="aeabab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496" name="CustomShape 31"/>
          <p:cNvSpPr/>
          <p:nvPr/>
        </p:nvSpPr>
        <p:spPr>
          <a:xfrm>
            <a:off x="3084840" y="1506600"/>
            <a:ext cx="793440" cy="14364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7" name="CustomShape 32"/>
          <p:cNvSpPr/>
          <p:nvPr/>
        </p:nvSpPr>
        <p:spPr>
          <a:xfrm rot="5400000">
            <a:off x="3419280" y="3594960"/>
            <a:ext cx="683640" cy="235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Route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CustomShape 33"/>
          <p:cNvSpPr/>
          <p:nvPr/>
        </p:nvSpPr>
        <p:spPr>
          <a:xfrm flipH="1" rot="10800000">
            <a:off x="8317440" y="3713040"/>
            <a:ext cx="4439160" cy="3258720"/>
          </a:xfrm>
          <a:prstGeom prst="curvedConnector3">
            <a:avLst>
              <a:gd name="adj1" fmla="val 20605"/>
            </a:avLst>
          </a:prstGeom>
          <a:noFill/>
          <a:ln w="38160">
            <a:solidFill>
              <a:srgbClr val="ff0000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9" name="CustomShape 34"/>
          <p:cNvSpPr/>
          <p:nvPr/>
        </p:nvSpPr>
        <p:spPr>
          <a:xfrm>
            <a:off x="4978080" y="95040"/>
            <a:ext cx="1038960" cy="721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  <a:ea typeface="Calibri"/>
              </a:rPr>
              <a:t>AD_IndexService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500" name="Google Shape;978;p33" descr=""/>
          <p:cNvPicPr/>
          <p:nvPr/>
        </p:nvPicPr>
        <p:blipFill>
          <a:blip r:embed="rId5"/>
          <a:stretch/>
        </p:blipFill>
        <p:spPr>
          <a:xfrm>
            <a:off x="5807880" y="595080"/>
            <a:ext cx="179280" cy="179280"/>
          </a:xfrm>
          <a:prstGeom prst="rect">
            <a:avLst/>
          </a:prstGeom>
          <a:ln>
            <a:noFill/>
          </a:ln>
        </p:spPr>
      </p:pic>
      <p:sp>
        <p:nvSpPr>
          <p:cNvPr id="501" name="CustomShape 35"/>
          <p:cNvSpPr/>
          <p:nvPr/>
        </p:nvSpPr>
        <p:spPr>
          <a:xfrm>
            <a:off x="4927320" y="65160"/>
            <a:ext cx="1168560" cy="75168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CustomShape 36"/>
          <p:cNvSpPr/>
          <p:nvPr/>
        </p:nvSpPr>
        <p:spPr>
          <a:xfrm>
            <a:off x="5121360" y="133200"/>
            <a:ext cx="779760" cy="1195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3" name="CustomShape 37"/>
          <p:cNvSpPr/>
          <p:nvPr/>
        </p:nvSpPr>
        <p:spPr>
          <a:xfrm>
            <a:off x="4023360" y="1056600"/>
            <a:ext cx="128556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  <a:ea typeface="Calibri"/>
              </a:rPr>
              <a:t>Request fail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HA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相關設置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5" name="Google Shape;1033;p35" descr=""/>
          <p:cNvPicPr/>
          <p:nvPr/>
        </p:nvPicPr>
        <p:blipFill>
          <a:blip r:embed="rId1"/>
          <a:stretch/>
        </p:blipFill>
        <p:spPr>
          <a:xfrm>
            <a:off x="838080" y="3199320"/>
            <a:ext cx="8331840" cy="3170520"/>
          </a:xfrm>
          <a:prstGeom prst="rect">
            <a:avLst/>
          </a:prstGeom>
          <a:ln>
            <a:noFill/>
          </a:ln>
        </p:spPr>
      </p:pic>
      <p:pic>
        <p:nvPicPr>
          <p:cNvPr id="506" name="Google Shape;1034;p35" descr=""/>
          <p:cNvPicPr/>
          <p:nvPr/>
        </p:nvPicPr>
        <p:blipFill>
          <a:blip r:embed="rId2"/>
          <a:stretch/>
        </p:blipFill>
        <p:spPr>
          <a:xfrm>
            <a:off x="838080" y="2055600"/>
            <a:ext cx="8331840" cy="778680"/>
          </a:xfrm>
          <a:prstGeom prst="rect">
            <a:avLst/>
          </a:prstGeom>
          <a:ln>
            <a:noFill/>
          </a:ln>
        </p:spPr>
      </p:pic>
      <p:sp>
        <p:nvSpPr>
          <p:cNvPr id="507" name="CustomShape 2"/>
          <p:cNvSpPr/>
          <p:nvPr/>
        </p:nvSpPr>
        <p:spPr>
          <a:xfrm>
            <a:off x="838080" y="1752840"/>
            <a:ext cx="205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導入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Dependency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8" name="CustomShape 3"/>
          <p:cNvSpPr/>
          <p:nvPr/>
        </p:nvSpPr>
        <p:spPr>
          <a:xfrm>
            <a:off x="838080" y="2835000"/>
            <a:ext cx="184140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2.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設置配置文件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9" name="CustomShape 4"/>
          <p:cNvSpPr/>
          <p:nvPr/>
        </p:nvSpPr>
        <p:spPr>
          <a:xfrm>
            <a:off x="838080" y="6386040"/>
            <a:ext cx="398268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3.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在啓動類上加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@EnableEurekaServer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0" name="CustomShape 5"/>
          <p:cNvSpPr/>
          <p:nvPr/>
        </p:nvSpPr>
        <p:spPr>
          <a:xfrm>
            <a:off x="5268600" y="3679200"/>
            <a:ext cx="3232800" cy="13820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這是第一份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第二份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/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第三份只要更改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port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更改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defaultZone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對應到另外兩個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Server IP(ES2IP,ES3IP)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11" name="Google Shape;1039;p35" descr=""/>
          <p:cNvPicPr/>
          <p:nvPr/>
        </p:nvPicPr>
        <p:blipFill>
          <a:blip r:embed="rId3"/>
          <a:stretch/>
        </p:blipFill>
        <p:spPr>
          <a:xfrm>
            <a:off x="4365720" y="5366160"/>
            <a:ext cx="5038200" cy="191520"/>
          </a:xfrm>
          <a:prstGeom prst="rect">
            <a:avLst/>
          </a:prstGeom>
          <a:ln>
            <a:noFill/>
          </a:ln>
        </p:spPr>
      </p:pic>
      <p:pic>
        <p:nvPicPr>
          <p:cNvPr id="512" name="Google Shape;1040;p35" descr=""/>
          <p:cNvPicPr/>
          <p:nvPr/>
        </p:nvPicPr>
        <p:blipFill>
          <a:blip r:embed="rId4"/>
          <a:stretch/>
        </p:blipFill>
        <p:spPr>
          <a:xfrm>
            <a:off x="4337280" y="5557680"/>
            <a:ext cx="5067000" cy="209160"/>
          </a:xfrm>
          <a:prstGeom prst="rect">
            <a:avLst/>
          </a:prstGeom>
          <a:ln>
            <a:noFill/>
          </a:ln>
        </p:spPr>
      </p:pic>
      <p:sp>
        <p:nvSpPr>
          <p:cNvPr id="513" name="CustomShape 6"/>
          <p:cNvSpPr/>
          <p:nvPr/>
        </p:nvSpPr>
        <p:spPr>
          <a:xfrm>
            <a:off x="3864600" y="5257800"/>
            <a:ext cx="5932440" cy="59832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CustomShape 7"/>
          <p:cNvSpPr/>
          <p:nvPr/>
        </p:nvSpPr>
        <p:spPr>
          <a:xfrm>
            <a:off x="3782520" y="5221080"/>
            <a:ext cx="69336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  <a:ea typeface="Calibri"/>
              </a:rPr>
              <a:t>ES2IP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4472c4"/>
                </a:solidFill>
                <a:latin typeface="Calibri"/>
                <a:ea typeface="Calibri"/>
              </a:rPr>
              <a:t>ES3IP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1075680" y="2244600"/>
            <a:ext cx="1239480" cy="23508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1" lang="en-US" sz="48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目錄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123360" y="798480"/>
            <a:ext cx="8408160" cy="555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marL="514440" indent="-514080">
              <a:lnSpc>
                <a:spcPct val="100000"/>
              </a:lnSpc>
              <a:buClr>
                <a:srgbClr val="44546a"/>
              </a:buClr>
              <a:buFont typeface="Calibri"/>
              <a:buAutoNum type="arabicPeriod"/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爲何需要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 Registry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？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服務</a:t>
            </a:r>
            <a:endParaRPr b="0" lang="en-US" sz="2800" spc="-1" strike="noStrike">
              <a:latin typeface="Arial"/>
            </a:endParaRPr>
          </a:p>
          <a:p>
            <a:pPr marL="514440" indent="-514080">
              <a:lnSpc>
                <a:spcPct val="100000"/>
              </a:lnSpc>
              <a:spcBef>
                <a:spcPts val="1001"/>
              </a:spcBef>
              <a:buClr>
                <a:srgbClr val="44546a"/>
              </a:buClr>
              <a:buFont typeface="Calibri"/>
              <a:buAutoNum type="arabicPeriod"/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Gateway pattern</a:t>
            </a:r>
            <a:endParaRPr b="0" lang="en-US" sz="2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參考資料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TextShape 3"/>
          <p:cNvSpPr txBox="1"/>
          <p:nvPr/>
        </p:nvSpPr>
        <p:spPr>
          <a:xfrm>
            <a:off x="838080" y="1930320"/>
            <a:ext cx="1135332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1.Zuul </a:t>
            </a: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路由訪問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1"/>
              </a:rPr>
              <a:t>https://www.cnblogs.com/leeSmall/p/8850215.html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2.Spring Cloud </a:t>
            </a: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服務治理技術架構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2"/>
              </a:rPr>
              <a:t>https://github.com/agilego99/spring-cloud-aaron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3.</a:t>
            </a: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使用</a:t>
            </a: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實現服務註冊與發現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3"/>
              </a:rPr>
              <a:t>https://waylau.com/eureke-server-register-and-server-discovery/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4. Service Discovery in a Microservices Architecture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4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4"/>
              </a:rPr>
              <a:t>https://www.nginx.com/blog/service-discovery-in-a-microservices-architecture/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參考資料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5.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微服務的基礎建設</a:t>
            </a:r>
            <a:r>
              <a:rPr b="1" lang="en-US" sz="28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1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2"/>
              </a:rPr>
              <a:t>https://columns.chicken-house.net/2017/12/31/microservice9-servicediscovery/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6.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在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Kubernetes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下实现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API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网关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 u="sng">
                <a:solidFill>
                  <a:srgbClr val="0563c1"/>
                </a:solidFill>
                <a:uFillTx/>
                <a:latin typeface="Microsoft JhengHei"/>
                <a:ea typeface="Microsoft JhengHei"/>
                <a:hlinkClick r:id="rId3"/>
              </a:rPr>
              <a:t>http://ylzheng.com/2017/11/28/zuul-timeout-config-with-dns-router/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TextShape 1"/>
          <p:cNvSpPr txBox="1"/>
          <p:nvPr/>
        </p:nvSpPr>
        <p:spPr>
          <a:xfrm>
            <a:off x="1523880" y="1945800"/>
            <a:ext cx="9143640" cy="18392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6600" spc="-1" strike="noStrike">
                <a:solidFill>
                  <a:srgbClr val="ffffff"/>
                </a:solidFill>
                <a:latin typeface="Twentieth Century"/>
                <a:ea typeface="Twentieth Century"/>
              </a:rPr>
              <a:t>Thank You</a:t>
            </a:r>
            <a:endParaRPr b="0" lang="en-US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TextShape 2"/>
          <p:cNvSpPr txBox="1"/>
          <p:nvPr/>
        </p:nvSpPr>
        <p:spPr>
          <a:xfrm>
            <a:off x="1523880" y="4323960"/>
            <a:ext cx="9143640" cy="59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8c1d36"/>
                </a:solidFill>
                <a:latin typeface="Twentieth Century"/>
                <a:ea typeface="Twentieth Century"/>
              </a:rPr>
              <a:t>Q &amp; A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3" name="TextShape 3"/>
          <p:cNvSpPr txBox="1"/>
          <p:nvPr/>
        </p:nvSpPr>
        <p:spPr>
          <a:xfrm>
            <a:off x="4038480" y="6356520"/>
            <a:ext cx="4133520" cy="3603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1" lang="en-US" sz="1800" spc="-1" strike="noStrike">
                <a:solidFill>
                  <a:srgbClr val="44546a"/>
                </a:solidFill>
                <a:latin typeface="Twentieth Century"/>
                <a:ea typeface="Twentieth Century"/>
              </a:rPr>
              <a:t>By Moon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1. </a:t>
            </a: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爲何需要</a:t>
            </a: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Service Registry</a:t>
            </a: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？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出現動態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IP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4512240" y="1744200"/>
            <a:ext cx="3375360" cy="944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ed7d31"/>
                </a:solidFill>
                <a:latin typeface="Calibri"/>
                <a:ea typeface="Calibri"/>
              </a:rPr>
              <a:t>PostNotes Services </a:t>
            </a:r>
            <a:r>
              <a:rPr b="0" lang="en-US" sz="2800" spc="-1" strike="noStrike">
                <a:solidFill>
                  <a:srgbClr val="ed7d31"/>
                </a:solidFill>
                <a:latin typeface="Calibri"/>
                <a:ea typeface="Calibri"/>
              </a:rPr>
              <a:t>群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6199920" y="3547080"/>
            <a:ext cx="126216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8802720" y="283788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7"/>
          <p:cNvSpPr/>
          <p:nvPr/>
        </p:nvSpPr>
        <p:spPr>
          <a:xfrm>
            <a:off x="7462800" y="4004280"/>
            <a:ext cx="1220760" cy="84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8"/>
          <p:cNvSpPr/>
          <p:nvPr/>
        </p:nvSpPr>
        <p:spPr>
          <a:xfrm flipH="1" rot="10800000">
            <a:off x="8591760" y="4004280"/>
            <a:ext cx="1128960" cy="599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9"/>
          <p:cNvSpPr/>
          <p:nvPr/>
        </p:nvSpPr>
        <p:spPr>
          <a:xfrm>
            <a:off x="5348160" y="2401920"/>
            <a:ext cx="3110040" cy="11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call Restful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Calibri"/>
              </a:rPr>
              <a:t>交換資料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localhost:7000/name/1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7" name="CustomShape 10"/>
          <p:cNvSpPr/>
          <p:nvPr/>
        </p:nvSpPr>
        <p:spPr>
          <a:xfrm>
            <a:off x="10606320" y="375228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11"/>
          <p:cNvSpPr/>
          <p:nvPr/>
        </p:nvSpPr>
        <p:spPr>
          <a:xfrm>
            <a:off x="8592120" y="278676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2"/>
          <p:cNvSpPr/>
          <p:nvPr/>
        </p:nvSpPr>
        <p:spPr>
          <a:xfrm>
            <a:off x="8543520" y="372168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10335960" y="3649680"/>
            <a:ext cx="1706040" cy="13251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4"/>
          <p:cNvSpPr/>
          <p:nvPr/>
        </p:nvSpPr>
        <p:spPr>
          <a:xfrm>
            <a:off x="10320480" y="460908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15"/>
          <p:cNvSpPr/>
          <p:nvPr/>
        </p:nvSpPr>
        <p:spPr>
          <a:xfrm>
            <a:off x="7462800" y="4004280"/>
            <a:ext cx="2094480" cy="26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6"/>
          <p:cNvSpPr/>
          <p:nvPr/>
        </p:nvSpPr>
        <p:spPr>
          <a:xfrm>
            <a:off x="10606320" y="375228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17"/>
          <p:cNvSpPr/>
          <p:nvPr/>
        </p:nvSpPr>
        <p:spPr>
          <a:xfrm>
            <a:off x="10335960" y="3649680"/>
            <a:ext cx="1706040" cy="13251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18"/>
          <p:cNvSpPr/>
          <p:nvPr/>
        </p:nvSpPr>
        <p:spPr>
          <a:xfrm>
            <a:off x="10320480" y="460908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193.177:0:1:808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CustomShape 19"/>
          <p:cNvSpPr/>
          <p:nvPr/>
        </p:nvSpPr>
        <p:spPr>
          <a:xfrm>
            <a:off x="10320480" y="4957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7" name="CustomShape 20"/>
          <p:cNvSpPr/>
          <p:nvPr/>
        </p:nvSpPr>
        <p:spPr>
          <a:xfrm>
            <a:off x="10320480" y="524448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193:177:0:1:988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8" name="CustomShape 21"/>
          <p:cNvSpPr/>
          <p:nvPr/>
        </p:nvSpPr>
        <p:spPr>
          <a:xfrm>
            <a:off x="8052840" y="5616720"/>
            <a:ext cx="914040" cy="612360"/>
          </a:xfrm>
          <a:prstGeom prst="wedgeRoundRectCallout">
            <a:avLst>
              <a:gd name="adj1" fmla="val 193453"/>
              <a:gd name="adj2" fmla="val -118737"/>
              <a:gd name="adj3" fmla="val 16667"/>
            </a:avLst>
          </a:prstGeom>
          <a:noFill/>
          <a:ln w="9360">
            <a:solidFill>
              <a:schemeClr val="accen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2"/>
          <p:cNvSpPr/>
          <p:nvPr/>
        </p:nvSpPr>
        <p:spPr>
          <a:xfrm>
            <a:off x="8098920" y="5738400"/>
            <a:ext cx="8222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動態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CustomShape 23"/>
          <p:cNvSpPr/>
          <p:nvPr/>
        </p:nvSpPr>
        <p:spPr>
          <a:xfrm>
            <a:off x="8458560" y="423000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24"/>
          <p:cNvSpPr/>
          <p:nvPr/>
        </p:nvSpPr>
        <p:spPr>
          <a:xfrm>
            <a:off x="6101280" y="3386880"/>
            <a:ext cx="1459800" cy="13539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5"/>
          <p:cNvSpPr/>
          <p:nvPr/>
        </p:nvSpPr>
        <p:spPr>
          <a:xfrm>
            <a:off x="1486800" y="2613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pay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ustomShape 26"/>
          <p:cNvSpPr/>
          <p:nvPr/>
        </p:nvSpPr>
        <p:spPr>
          <a:xfrm>
            <a:off x="3873960" y="3656880"/>
            <a:ext cx="126216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Accout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CustomShape 27"/>
          <p:cNvSpPr/>
          <p:nvPr/>
        </p:nvSpPr>
        <p:spPr>
          <a:xfrm>
            <a:off x="2572200" y="3656880"/>
            <a:ext cx="126216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Photo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CustomShape 28"/>
          <p:cNvSpPr/>
          <p:nvPr/>
        </p:nvSpPr>
        <p:spPr>
          <a:xfrm>
            <a:off x="1284480" y="3656880"/>
            <a:ext cx="1262160" cy="9140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Payment Controller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CustomShape 29"/>
          <p:cNvSpPr/>
          <p:nvPr/>
        </p:nvSpPr>
        <p:spPr>
          <a:xfrm>
            <a:off x="3966840" y="263268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CustomShape 30"/>
          <p:cNvSpPr/>
          <p:nvPr/>
        </p:nvSpPr>
        <p:spPr>
          <a:xfrm>
            <a:off x="2692440" y="262332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photo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CustomShape 31"/>
          <p:cNvSpPr/>
          <p:nvPr/>
        </p:nvSpPr>
        <p:spPr>
          <a:xfrm>
            <a:off x="1087200" y="2390040"/>
            <a:ext cx="4236480" cy="24570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2"/>
          <p:cNvSpPr/>
          <p:nvPr/>
        </p:nvSpPr>
        <p:spPr>
          <a:xfrm>
            <a:off x="8451360" y="517104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0" name="CustomShape 33"/>
          <p:cNvSpPr/>
          <p:nvPr/>
        </p:nvSpPr>
        <p:spPr>
          <a:xfrm>
            <a:off x="6052680" y="437184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localhost:6000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CustomShape 34"/>
          <p:cNvSpPr/>
          <p:nvPr/>
        </p:nvSpPr>
        <p:spPr>
          <a:xfrm>
            <a:off x="2427120" y="4556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localhost:5000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動態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IP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地址的問題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如果有個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地址經常變換。那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每次變化時，我們都要去更改引用這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程式或配置文件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，那是一個很麻煩的事情。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所以我們需要一個，也能動態加載變動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 ip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的服務，并且</a:t>
            </a:r>
            <a:r>
              <a:rPr b="1" lang="en-US" sz="2800" spc="-1" strike="noStrike">
                <a:solidFill>
                  <a:srgbClr val="595959"/>
                </a:solidFill>
                <a:latin typeface="Microsoft JhengHei"/>
                <a:ea typeface="Microsoft JhengHei"/>
              </a:rPr>
              <a:t>提供我們一個能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獲得變動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的最新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地址</a:t>
            </a:r>
            <a:r>
              <a:rPr b="1" lang="en-US" sz="2800" spc="-1" strike="noStrike">
                <a:solidFill>
                  <a:srgbClr val="595959"/>
                </a:solidFill>
                <a:latin typeface="Microsoft JhengHei"/>
                <a:ea typeface="Microsoft JhengHei"/>
              </a:rPr>
              <a:t>的方法。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</a:pP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2. Eureka Service</a:t>
            </a:r>
            <a:r>
              <a:rPr b="1" lang="en-US" sz="48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註冊中心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是 </a:t>
            </a: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Netflix </a:t>
            </a: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提供的 </a:t>
            </a: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Service</a:t>
            </a:r>
            <a:r>
              <a:rPr b="1" lang="en-US" sz="2000" spc="-1" strike="noStrike">
                <a:solidFill>
                  <a:srgbClr val="ffffff"/>
                </a:solidFill>
                <a:latin typeface="Microsoft JhengHei"/>
                <a:ea typeface="Microsoft JhengHei"/>
              </a:rPr>
              <a:t>註冊中心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Service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註冊中心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38080" y="1298520"/>
            <a:ext cx="10515240" cy="393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Shape 3"/>
          <p:cNvSpPr txBox="1"/>
          <p:nvPr/>
        </p:nvSpPr>
        <p:spPr>
          <a:xfrm>
            <a:off x="838080" y="1930320"/>
            <a:ext cx="10515240" cy="42462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是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NetFlix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給出的一個解決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變動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問題的方案。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分爲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Server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和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Client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，需要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註冊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地址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引入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Client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Client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端會在啓動時向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Eureka Server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註冊自己的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IP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地址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。并且能通過設置來定期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發送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Renew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來更新地址和告知服務存活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需要調用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Service 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的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Consumer Service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可以向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Eureka Server 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取得所有在上面註冊的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Service IP</a:t>
            </a:r>
            <a:r>
              <a:rPr b="1" lang="en-US" sz="2800" spc="-1" strike="noStrike">
                <a:solidFill>
                  <a:srgbClr val="ff0000"/>
                </a:solidFill>
                <a:latin typeface="Microsoft JhengHei"/>
                <a:ea typeface="Microsoft JhengHei"/>
              </a:rPr>
              <a:t>地址</a:t>
            </a:r>
            <a:r>
              <a:rPr b="1" lang="en-US" sz="2800" spc="-1" strike="noStrike">
                <a:solidFill>
                  <a:srgbClr val="44546a"/>
                </a:solidFill>
                <a:latin typeface="Microsoft JhengHei"/>
                <a:ea typeface="Microsoft JhengHei"/>
              </a:rPr>
              <a:t>，來實現自動化的調用服務。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註冊與查詢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6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12"/>
          <p:cNvSpPr/>
          <p:nvPr/>
        </p:nvSpPr>
        <p:spPr>
          <a:xfrm>
            <a:off x="5257800" y="1225800"/>
            <a:ext cx="294372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16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17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7" name="CustomShape 18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8" name="CustomShape 19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49" name="CustomShape 20"/>
          <p:cNvSpPr/>
          <p:nvPr/>
        </p:nvSpPr>
        <p:spPr>
          <a:xfrm flipH="1" rot="5400000">
            <a:off x="9086040" y="1256400"/>
            <a:ext cx="1387080" cy="27025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CustomShape 21"/>
          <p:cNvSpPr/>
          <p:nvPr/>
        </p:nvSpPr>
        <p:spPr>
          <a:xfrm rot="10800000">
            <a:off x="9940320" y="4824720"/>
            <a:ext cx="1510920" cy="2910240"/>
          </a:xfrm>
          <a:prstGeom prst="curvedConnector3">
            <a:avLst>
              <a:gd name="adj1" fmla="val -15128"/>
            </a:avLst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22"/>
          <p:cNvSpPr/>
          <p:nvPr/>
        </p:nvSpPr>
        <p:spPr>
          <a:xfrm flipH="1" rot="5400000">
            <a:off x="8578800" y="1865520"/>
            <a:ext cx="531720" cy="72972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3"/>
          <p:cNvSpPr/>
          <p:nvPr/>
        </p:nvSpPr>
        <p:spPr>
          <a:xfrm flipH="1" rot="10800000">
            <a:off x="8480160" y="3954960"/>
            <a:ext cx="1297440" cy="1990080"/>
          </a:xfrm>
          <a:prstGeom prst="curvedConnector2">
            <a:avLst/>
          </a:prstGeom>
          <a:noFill/>
          <a:ln w="38160">
            <a:solidFill>
              <a:srgbClr val="548135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4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Eureka </a:t>
            </a:r>
            <a:r>
              <a:rPr b="1" lang="en-US" sz="3600" spc="-1" strike="noStrike">
                <a:solidFill>
                  <a:srgbClr val="8c1d36"/>
                </a:solidFill>
                <a:latin typeface="Microsoft JhengHei"/>
                <a:ea typeface="Microsoft JhengHei"/>
              </a:rPr>
              <a:t>註冊與查詢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650440" y="268560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8645400" y="4365360"/>
            <a:ext cx="108612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8480160" y="249624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5"/>
          <p:cNvSpPr/>
          <p:nvPr/>
        </p:nvSpPr>
        <p:spPr>
          <a:xfrm>
            <a:off x="8480160" y="4207320"/>
            <a:ext cx="145980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6"/>
          <p:cNvSpPr/>
          <p:nvPr/>
        </p:nvSpPr>
        <p:spPr>
          <a:xfrm>
            <a:off x="8431920" y="34315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7"/>
          <p:cNvSpPr/>
          <p:nvPr/>
        </p:nvSpPr>
        <p:spPr>
          <a:xfrm>
            <a:off x="8398080" y="5161320"/>
            <a:ext cx="1556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localhost:7001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10606320" y="3461040"/>
            <a:ext cx="1076400" cy="9140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 w="12600">
            <a:solidFill>
              <a:srgbClr val="42719b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CustomShape 9"/>
          <p:cNvSpPr/>
          <p:nvPr/>
        </p:nvSpPr>
        <p:spPr>
          <a:xfrm>
            <a:off x="10258920" y="3301560"/>
            <a:ext cx="1745640" cy="123444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10"/>
          <p:cNvSpPr/>
          <p:nvPr/>
        </p:nvSpPr>
        <p:spPr>
          <a:xfrm>
            <a:off x="3899880" y="1428120"/>
            <a:ext cx="1304640" cy="986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Server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4" name="CustomShape 11"/>
          <p:cNvSpPr/>
          <p:nvPr/>
        </p:nvSpPr>
        <p:spPr>
          <a:xfrm>
            <a:off x="3696480" y="1284840"/>
            <a:ext cx="4732560" cy="125820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12"/>
          <p:cNvSpPr/>
          <p:nvPr/>
        </p:nvSpPr>
        <p:spPr>
          <a:xfrm>
            <a:off x="5257800" y="1225800"/>
            <a:ext cx="3046320" cy="255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UserService=193:177:0:1:808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IndexService=localhost:8080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13"/>
          <p:cNvSpPr/>
          <p:nvPr/>
        </p:nvSpPr>
        <p:spPr>
          <a:xfrm>
            <a:off x="5335920" y="3257280"/>
            <a:ext cx="1624320" cy="131832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Index Service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5073480" y="3114000"/>
            <a:ext cx="2108520" cy="1681560"/>
          </a:xfrm>
          <a:prstGeom prst="rect">
            <a:avLst/>
          </a:prstGeom>
          <a:noFill/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5"/>
          <p:cNvSpPr/>
          <p:nvPr/>
        </p:nvSpPr>
        <p:spPr>
          <a:xfrm>
            <a:off x="5303880" y="4487400"/>
            <a:ext cx="160164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16"/>
          <p:cNvSpPr/>
          <p:nvPr/>
        </p:nvSpPr>
        <p:spPr>
          <a:xfrm>
            <a:off x="8775360" y="271800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8763480" y="43747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1" name="CustomShape 18"/>
          <p:cNvSpPr/>
          <p:nvPr/>
        </p:nvSpPr>
        <p:spPr>
          <a:xfrm>
            <a:off x="10731600" y="3505320"/>
            <a:ext cx="825480" cy="15912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72" name="CustomShape 19"/>
          <p:cNvSpPr/>
          <p:nvPr/>
        </p:nvSpPr>
        <p:spPr>
          <a:xfrm>
            <a:off x="280080" y="4088520"/>
            <a:ext cx="3037680" cy="1198440"/>
          </a:xfrm>
          <a:prstGeom prst="wedgeRectCallout">
            <a:avLst>
              <a:gd name="adj1" fmla="val 121216"/>
              <a:gd name="adj2" fmla="val -10597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  <a:ea typeface="Calibri"/>
              </a:rPr>
              <a:t> Cache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3" name="CustomShape 20"/>
          <p:cNvSpPr/>
          <p:nvPr/>
        </p:nvSpPr>
        <p:spPr>
          <a:xfrm flipH="1" rot="10800000">
            <a:off x="8480160" y="3954960"/>
            <a:ext cx="1297440" cy="84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21"/>
          <p:cNvSpPr/>
          <p:nvPr/>
        </p:nvSpPr>
        <p:spPr>
          <a:xfrm flipH="1" rot="10800000">
            <a:off x="10258200" y="3954960"/>
            <a:ext cx="3076200" cy="3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22"/>
          <p:cNvSpPr/>
          <p:nvPr/>
        </p:nvSpPr>
        <p:spPr>
          <a:xfrm>
            <a:off x="7182360" y="3954960"/>
            <a:ext cx="1297440" cy="86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3"/>
          <p:cNvSpPr/>
          <p:nvPr/>
        </p:nvSpPr>
        <p:spPr>
          <a:xfrm>
            <a:off x="5430960" y="3301560"/>
            <a:ext cx="1433880" cy="203400"/>
          </a:xfrm>
          <a:prstGeom prst="rect">
            <a:avLst/>
          </a:prstGeom>
          <a:solidFill>
            <a:schemeClr val="accent6"/>
          </a:solidFill>
          <a:ln w="12600">
            <a:solidFill>
              <a:srgbClr val="517e33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Eureka Client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7" name="CustomShape 24"/>
          <p:cNvSpPr/>
          <p:nvPr/>
        </p:nvSpPr>
        <p:spPr>
          <a:xfrm rot="10800000">
            <a:off x="5986800" y="3123720"/>
            <a:ext cx="64800" cy="57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chemeClr val="accent1"/>
            </a:solidFill>
            <a:miter/>
            <a:headEnd len="med" type="stealth" w="med"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25"/>
          <p:cNvSpPr/>
          <p:nvPr/>
        </p:nvSpPr>
        <p:spPr>
          <a:xfrm>
            <a:off x="280080" y="1974240"/>
            <a:ext cx="3037680" cy="1198440"/>
          </a:xfrm>
          <a:prstGeom prst="wedgeRectCallout">
            <a:avLst>
              <a:gd name="adj1" fmla="val 134808"/>
              <a:gd name="adj2" fmla="val 20752"/>
            </a:avLst>
          </a:prstGeom>
          <a:solidFill>
            <a:srgbClr val="656d78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Query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結果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TitleService=locolhost:7000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LineService=locolhost:7001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Calibri"/>
              </a:rPr>
              <a:t>UserService= 193:177:0:1:808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9" name="CustomShape 26"/>
          <p:cNvSpPr/>
          <p:nvPr/>
        </p:nvSpPr>
        <p:spPr>
          <a:xfrm>
            <a:off x="10258920" y="4264920"/>
            <a:ext cx="1721520" cy="63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193:177:0:1:808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2018-02-05T03:31:46Z</dcterms:created>
  <dc:creator>Microsoft Office 使用者</dc:creator>
  <dc:description/>
  <dc:language>zh-TW</dc:language>
  <cp:lastModifiedBy/>
  <dcterms:modified xsi:type="dcterms:W3CDTF">2020-03-03T16:10:23Z</dcterms:modified>
  <cp:revision>1</cp:revision>
  <dc:subject/>
  <dc:title/>
</cp:coreProperties>
</file>