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3"/>
  </p:notesMasterIdLst>
  <p:sldIdLst>
    <p:sldId id="256" r:id="rId5"/>
    <p:sldId id="257" r:id="rId6"/>
    <p:sldId id="300" r:id="rId7"/>
    <p:sldId id="259" r:id="rId8"/>
    <p:sldId id="261" r:id="rId9"/>
    <p:sldId id="262" r:id="rId10"/>
    <p:sldId id="281" r:id="rId11"/>
    <p:sldId id="258" r:id="rId12"/>
    <p:sldId id="270" r:id="rId13"/>
    <p:sldId id="272" r:id="rId14"/>
    <p:sldId id="271" r:id="rId15"/>
    <p:sldId id="263" r:id="rId16"/>
    <p:sldId id="264" r:id="rId17"/>
    <p:sldId id="265" r:id="rId18"/>
    <p:sldId id="266" r:id="rId19"/>
    <p:sldId id="267" r:id="rId20"/>
    <p:sldId id="268" r:id="rId21"/>
    <p:sldId id="301" r:id="rId22"/>
    <p:sldId id="273" r:id="rId23"/>
    <p:sldId id="276" r:id="rId24"/>
    <p:sldId id="269" r:id="rId25"/>
    <p:sldId id="303" r:id="rId26"/>
    <p:sldId id="277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67F759-AB8A-4841-B519-A73DB9B1E13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7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pblog.cn/2019/09/18/Spring%20Cloud%20@RefreshScope%E5%92%8C@EventListener%E5%AE%9E%E7%8E%B0Nacos%E9%85%8D%E7%BD%AE%E6%9B%B4%E6%96%B0%E7%9B%91%E5%90%AC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1F9A04-B580-4681-9DD1-6095568E8C0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89D9C58-8143-495D-BA6B-1D59C637FD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4EB709-9912-477A-B61A-171C3194DD6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220F3D4-4BC3-4959-B708-67CFA11573E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5966C7-512E-4C53-89D8-7898D50944B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根據不同的服務，分開更新，雖然他們共用properties</a:t>
            </a: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FF7757-88BE-4903-B0AC-D58F45D0FB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還有</a:t>
            </a:r>
            <a:r>
              <a:rPr lang="zh-CN" altLang="en-US" smtClean="0"/>
              <a:t>一個方案是</a:t>
            </a:r>
            <a:r>
              <a:rPr lang="zh-CN" altLang="en-US" dirty="0" smtClean="0"/>
              <a:t>根據</a:t>
            </a:r>
            <a:r>
              <a:rPr lang="en-US" altLang="zh-CN" dirty="0" smtClean="0"/>
              <a:t>label=master/producer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67F759-AB8A-4841-B519-A73DB9B1E13F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240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4C2F0E-18D5-4F90-BD34-D43E69ED87A4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bootstrap.yml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application.yml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檔案裡的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67F759-AB8A-4841-B519-A73DB9B1E13F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41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Management.endpoints.web.exposure.include</a:t>
            </a:r>
            <a:r>
              <a:rPr lang="en-US" altLang="zh-TW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actuator</a:t>
            </a:r>
            <a:r>
              <a:rPr lang="zh-CN" altLang="en-US" baseline="0" dirty="0" smtClean="0"/>
              <a:t> 的設置，這裡是打開所有相關的</a:t>
            </a:r>
            <a:r>
              <a:rPr lang="en-US" altLang="zh-CN" baseline="0" dirty="0" smtClean="0"/>
              <a:t>endpoint</a:t>
            </a:r>
          </a:p>
          <a:p>
            <a:r>
              <a:rPr lang="en-US" altLang="zh-CN" baseline="0" dirty="0" err="1" smtClean="0"/>
              <a:t>Spring.cloud.config.server.git.default</a:t>
            </a:r>
            <a:r>
              <a:rPr lang="en-US" altLang="zh-CN" baseline="0" dirty="0" smtClean="0"/>
              <a:t>-label=master</a:t>
            </a:r>
            <a:r>
              <a:rPr lang="zh-CN" altLang="en-US" baseline="0" dirty="0" smtClean="0"/>
              <a:t>是指向</a:t>
            </a:r>
            <a:r>
              <a:rPr lang="en-US" altLang="zh-CN" baseline="0" dirty="0" err="1" smtClean="0"/>
              <a:t>git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master</a:t>
            </a:r>
            <a:r>
              <a:rPr lang="zh-CN" altLang="en-US" baseline="0" dirty="0" smtClean="0"/>
              <a:t>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67F759-AB8A-4841-B519-A73DB9B1E13F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330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EB90FA8-8D07-44BD-9662-5DB773FAE9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CN" altLang="en-US" dirty="0" smtClean="0"/>
              <a:t>是指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的哪條線路，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是指 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-{profile}.properties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67F759-AB8A-4841-B519-A73DB9B1E13F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998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CN" altLang="en-US" dirty="0" smtClean="0"/>
              <a:t>是指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的哪條線路，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是指 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-{profile}.properties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67F759-AB8A-4841-B519-A73DB9B1E13F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99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http://appblog.cn/2019/09/18/Spring%20Cloud%20@RefreshScope%E5%92%8C@EventListener%E5%AE%9E%E7%8E%B0Nacos%E9%85%8D%E7%BD%AE%E6%9B%B4%E6%96%B0%E7%9B%91%E5%90%AC/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35BD40-D538-402C-9FEA-6998492119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47262D1-4C7B-498B-8616-00DB1648B9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FC33726-89F2-4455-A976-F56E2ED42D5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3/4/2020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9F84E1-1007-4D74-A3B2-83CC0E613F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圖片 7"/>
          <p:cNvPicPr/>
          <p:nvPr/>
        </p:nvPicPr>
        <p:blipFill>
          <a:blip r:embed="rId14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製作者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目</a:t>
            </a:r>
            <a:r>
              <a:t/>
            </a:r>
            <a:br/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錄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D6B45C-8FFC-4968-903A-0B05252AC87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3/4/2020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CF2778-DC25-4B0A-B707-A58F377053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Line 5"/>
          <p:cNvSpPr/>
          <p:nvPr/>
        </p:nvSpPr>
        <p:spPr>
          <a:xfrm>
            <a:off x="2731320" y="798480"/>
            <a:ext cx="360" cy="5557680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項目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49" name="圖片 9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4"/>
          <p:cNvPicPr/>
          <p:nvPr/>
        </p:nvPicPr>
        <p:blipFill>
          <a:blip r:embed="rId14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編輯母片文字樣式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D9DED2-4B7F-4EFC-80BF-E3B8F672B3C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3/4/2020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D55A45-BB43-472E-9E09-193356341D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按一下以編輯母片標題樣式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CB16C9-8F40-4D1F-BED7-B598E7C997D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3/4/2020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47ABA7-673D-4D2E-8F1C-3AC47DFE452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4" name="圖片 6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按一下以編輯母片副標題樣式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編輯母片文字樣式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第二層</a:t>
            </a:r>
            <a:endParaRPr lang="zh-TW" sz="2000" b="0" strike="noStrike" spc="-1">
              <a:solidFill>
                <a:srgbClr val="44546A"/>
              </a:solidFill>
              <a:latin typeface="微軟正黑體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第三層</a:t>
            </a:r>
            <a:endParaRPr lang="zh-TW" sz="1800" b="0" strike="noStrike" spc="-1">
              <a:solidFill>
                <a:srgbClr val="44546A"/>
              </a:solidFill>
              <a:latin typeface="微軟正黑體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第四層</a:t>
            </a:r>
            <a:endParaRPr lang="zh-TW" sz="1600" b="0" strike="noStrike" spc="-1">
              <a:solidFill>
                <a:srgbClr val="44546A"/>
              </a:solidFill>
              <a:latin typeface="微軟正黑體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第五層</a:t>
            </a:r>
            <a:endParaRPr lang="zh-TW" sz="1600" b="0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qi_q/article/details/81158002" TargetMode="External"/><Relationship Id="rId2" Type="http://schemas.openxmlformats.org/officeDocument/2006/relationships/hyperlink" Target="https://www.springcloud.cc/spring-cloud-config.html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www.ityouknow.com/springcloud/2017/05/26/springcloud-config-eureka-bu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設置——Application.class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4" name="內容版面配置區 4"/>
          <p:cNvPicPr/>
          <p:nvPr/>
        </p:nvPicPr>
        <p:blipFill>
          <a:blip r:embed="rId2"/>
          <a:stretch/>
        </p:blipFill>
        <p:spPr>
          <a:xfrm>
            <a:off x="838080" y="2129400"/>
            <a:ext cx="7864560" cy="216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設置——application.properties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28" name="內容版面配置區 4"/>
          <p:cNvPicPr/>
          <p:nvPr/>
        </p:nvPicPr>
        <p:blipFill rotWithShape="1">
          <a:blip r:embed="rId3"/>
          <a:srcRect b="20730"/>
          <a:stretch/>
        </p:blipFill>
        <p:spPr>
          <a:xfrm>
            <a:off x="1282320" y="1442520"/>
            <a:ext cx="6581160" cy="3782623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4982760" y="2676960"/>
            <a:ext cx="222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ED7D31"/>
                </a:solidFill>
                <a:latin typeface="Calibri"/>
              </a:rPr>
              <a:t>Config連接git設置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774320" y="4632840"/>
            <a:ext cx="223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ED7D31"/>
                </a:solidFill>
                <a:latin typeface="Calibri"/>
              </a:rPr>
              <a:t>開啟Refresh的選項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zh-TW" sz="3600" b="1" spc="-1" dirty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pc="-1" dirty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altLang="zh-TW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</a:t>
            </a:r>
            <a:r>
              <a:rPr lang="en-US" altLang="zh-TW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CN" altLang="en-US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連接</a:t>
            </a:r>
            <a:r>
              <a:rPr lang="en-US" altLang="zh-CN" sz="3600" b="1" spc="-1" dirty="0">
                <a:solidFill>
                  <a:srgbClr val="8C1D36"/>
                </a:solidFill>
                <a:latin typeface="微軟正黑體"/>
                <a:ea typeface="微軟正黑體"/>
              </a:rPr>
              <a:t>properties</a:t>
            </a:r>
            <a:r>
              <a:rPr lang="zh-CN" altLang="en-US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倉庫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的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方案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本地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Database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Git/Github/Gitlab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Svn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1.本地拉取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spring.profiles.active=native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spring.cloud.config.server.native.searchLocations=F:/con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f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</a:pPr>
            <a:r>
              <a:rPr lang="zh-CN" altLang="en-US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備註：本地沒辦法實現</a:t>
            </a:r>
            <a:r>
              <a:rPr lang="en-US" altLang="zh-CN" sz="2000" b="1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RefreshScope</a:t>
            </a:r>
            <a:r>
              <a:rPr lang="en-US" altLang="zh-CN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lang="zh-CN" altLang="en-US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本地只有在第一次拉取時有加載數據。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514440" indent="-514080"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2.Database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</a:t>
            </a: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設置</a:t>
            </a:r>
            <a:endParaRPr lang="en-US" altLang="zh-TW" sz="16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spring</a:t>
            </a: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.profiles.active=jdbc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spring.datasource.url=jdbc:mysql://127.0.0.1:3306/mallWeb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spring.datasource.username=root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spring.datasource.password=123456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spring.datasource.driverClassName=com.mysql.jdbc</a:t>
            </a: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.Driver</a:t>
            </a:r>
            <a:endParaRPr lang="en-US" altLang="zh-TW" sz="16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en-US" altLang="zh-TW" sz="1600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spring.datasource.url=</a:t>
            </a:r>
            <a:r>
              <a:rPr lang="en-US" altLang="zh-TW" sz="16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jdbc:mysql</a:t>
            </a:r>
            <a:r>
              <a:rPr lang="en-US" altLang="zh-TW" sz="1600" spc="-1" dirty="0">
                <a:solidFill>
                  <a:srgbClr val="44546A"/>
                </a:solidFill>
                <a:latin typeface="微軟正黑體"/>
                <a:ea typeface="微軟正黑體"/>
              </a:rPr>
              <a:t>://${</a:t>
            </a:r>
            <a:r>
              <a:rPr lang="en-US" altLang="zh-TW" sz="16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MYSQL_HOST:localhost</a:t>
            </a:r>
            <a:r>
              <a:rPr lang="en-US" altLang="zh-TW" sz="1600" spc="-1" dirty="0">
                <a:solidFill>
                  <a:srgbClr val="44546A"/>
                </a:solidFill>
                <a:latin typeface="微軟正黑體"/>
                <a:ea typeface="微軟正黑體"/>
              </a:rPr>
              <a:t>}:3306/</a:t>
            </a:r>
            <a:r>
              <a:rPr lang="en-US" altLang="zh-TW" sz="16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db_example</a:t>
            </a:r>
            <a:endParaRPr lang="zh-TW" sz="16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spring.cloud.config.server.jdbc=true  #</a:t>
            </a: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搜尋</a:t>
            </a:r>
            <a:r>
              <a:rPr lang="en-US" altLang="zh-TW" sz="1600" b="0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datasource</a:t>
            </a: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的</a:t>
            </a: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配置文件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spring.cloud.config.server.jdbc.sql=SELECT `KEY`, `VALUE` from PROPERTIES where APPLICATION=? and PROFILE=? and LABEL=?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Git/Github/Gitlab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spring.cloud.config.server.git.uri=https://github.com/moon/</a:t>
            </a:r>
            <a:r>
              <a:rPr lang="zh-TW" sz="2000" b="0" i="1" strike="noStrike" spc="-1" dirty="0">
                <a:solidFill>
                  <a:srgbClr val="FF0000"/>
                </a:solidFill>
                <a:latin typeface="微軟正黑體"/>
                <a:ea typeface="微軟正黑體"/>
              </a:rPr>
              <a:t>{application</a:t>
            </a:r>
            <a:r>
              <a:rPr lang="zh-TW" sz="2000" b="0" i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}</a:t>
            </a:r>
            <a:r>
              <a:rPr lang="en-US" altLang="zh-TW" sz="2000" b="0" i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.</a:t>
            </a:r>
            <a:r>
              <a:rPr lang="en-US" altLang="zh-TW" sz="2000" b="0" i="1" strike="noStrike" spc="-1" dirty="0" err="1" smtClean="0">
                <a:solidFill>
                  <a:srgbClr val="FF0000"/>
                </a:solidFill>
                <a:latin typeface="微軟正黑體"/>
                <a:ea typeface="微軟正黑體"/>
              </a:rPr>
              <a:t>git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800460" lvl="1" indent="-342900">
              <a:spcBef>
                <a:spcPts val="1001"/>
              </a:spcBef>
              <a:buClr>
                <a:srgbClr val="44546A"/>
              </a:buClr>
              <a:buFont typeface="Arial" panose="020B0604020202020204" pitchFamily="34" charset="0"/>
              <a:buChar char="•"/>
            </a:pPr>
            <a:r>
              <a:rPr lang="zh-TW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spring.cloud.config.server.git.uri=https://github.com/moon/</a:t>
            </a:r>
            <a:r>
              <a:rPr lang="en-US" altLang="zh-CN" sz="2000" b="0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client.git</a:t>
            </a:r>
            <a:r>
              <a:rPr lang="zh-TW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#指定git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spring.cloud.config.server.git.search-paths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=demo*#</a:t>
            </a:r>
            <a:r>
              <a:rPr lang="en-US" altLang="zh-CN" sz="2000" b="0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lang="en-US" altLang="zh-CN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/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demo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*目錄中，搜尋配置檔案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spring.cloud.config.server.git.username=mooon@gmail.com # git倉庫用戶和密碼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spring.cloud.config.server.git.password=hcp1101@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!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=master</a:t>
            </a:r>
            <a:r>
              <a:rPr lang="en-US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#</a:t>
            </a:r>
            <a:r>
              <a:rPr lang="zh-CN" altLang="en-US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指定分支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</a:pP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備註：</a:t>
            </a:r>
            <a:r>
              <a:rPr lang="en-US" altLang="zh-CN" sz="2000" b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{application}</a:t>
            </a: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是指 </a:t>
            </a:r>
            <a:r>
              <a:rPr lang="en-US" altLang="zh-CN" sz="2000" b="1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Clieng</a:t>
            </a: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端的</a:t>
            </a:r>
            <a:r>
              <a:rPr lang="en-US" altLang="zh-CN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spring.application.name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Svn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Spring.cloud.config.server.svn.uri=svn://localhost:443/myRepo/mallWeb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Spring.cloud.config.server.svn.username=username 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Spring.cloud.config.server.svn.password=password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=master</a:t>
            </a:r>
            <a:r>
              <a:rPr lang="en-US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</a:t>
            </a:r>
            <a:r>
              <a:rPr lang="en-US" altLang="zh-CN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#</a:t>
            </a:r>
            <a:r>
              <a:rPr lang="zh-CN" altLang="en-US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指定分支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設定多個倉庫Repos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 dirty="0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.dev.</a:t>
            </a:r>
            <a:r>
              <a:rPr lang="zh-TW" sz="20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=dev/*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 dirty="0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.dev.uri=https://gitlab.hitrust.com.tw/dev/{application}.git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 dirty="0">
                <a:solidFill>
                  <a:srgbClr val="FF0000"/>
                </a:solidFill>
                <a:latin typeface="微軟正黑體"/>
                <a:ea typeface="微軟正黑體"/>
              </a:rPr>
              <a:t>.svn.repos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.test.</a:t>
            </a:r>
            <a:r>
              <a:rPr lang="zh-TW" sz="20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=test/*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</a:t>
            </a:r>
            <a:r>
              <a:rPr lang="zh-TW" sz="2000" b="0" strike="noStrike" spc="-1" dirty="0">
                <a:solidFill>
                  <a:srgbClr val="FF0000"/>
                </a:solidFill>
                <a:latin typeface="微軟正黑體"/>
                <a:ea typeface="微軟正黑體"/>
              </a:rPr>
              <a:t>svn.repos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.test.uri=https://gitlab.hitrust.com.tw/test/{application}.svn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3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en-US" altLang="zh-CN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Client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39009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Client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設定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—— dependency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7" name="內容版面配置區 5"/>
          <p:cNvPicPr/>
          <p:nvPr/>
        </p:nvPicPr>
        <p:blipFill>
          <a:blip r:embed="rId2"/>
          <a:stretch/>
        </p:blipFill>
        <p:spPr>
          <a:xfrm>
            <a:off x="1282320" y="1882080"/>
            <a:ext cx="6724800" cy="426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目錄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微服務配置中心Config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2800" b="1" spc="-1" dirty="0">
                <a:solidFill>
                  <a:srgbClr val="44546A"/>
                </a:solidFill>
                <a:latin typeface="微軟正黑體"/>
                <a:ea typeface="微軟正黑體"/>
              </a:rPr>
              <a:t> </a:t>
            </a:r>
            <a:r>
              <a:rPr lang="en-US" altLang="zh-CN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Server</a:t>
            </a:r>
            <a:r>
              <a:rPr lang="zh-CN" altLang="en-US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設置</a:t>
            </a:r>
            <a:endParaRPr lang="en-US" altLang="zh-CN" sz="2800" b="1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en-US" altLang="zh-CN" sz="2800" b="1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lang="en-US" altLang="zh-CN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Client </a:t>
            </a:r>
            <a:r>
              <a:rPr lang="zh-CN" altLang="en-US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設置</a:t>
            </a:r>
            <a:endParaRPr lang="en-US" altLang="zh-TW" sz="2800" b="1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</a:t>
            </a: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應用場景</a:t>
            </a:r>
            <a:endParaRPr lang="en-US" altLang="zh-TW" sz="2800" b="1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en-US" altLang="zh-CN" sz="2800" b="1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lang="en-US" altLang="zh-CN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</a:t>
            </a:r>
            <a:r>
              <a:rPr lang="zh-CN" altLang="en-US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案例說明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Client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設定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—— Application.java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2" name="內容版面配置區 4"/>
          <p:cNvPicPr/>
          <p:nvPr/>
        </p:nvPicPr>
        <p:blipFill>
          <a:blip r:embed="rId2"/>
          <a:stretch/>
        </p:blipFill>
        <p:spPr>
          <a:xfrm>
            <a:off x="979560" y="2274480"/>
            <a:ext cx="7484760" cy="368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 Client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altLang="zh-TW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設定 </a:t>
            </a:r>
            <a:r>
              <a:rPr lang="zh-TW" altLang="zh-TW" sz="3600" b="1" spc="-1" dirty="0">
                <a:solidFill>
                  <a:srgbClr val="8C1D36"/>
                </a:solidFill>
                <a:latin typeface="微軟正黑體"/>
                <a:ea typeface="微軟正黑體"/>
              </a:rPr>
              <a:t>—— 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bootstrap</a:t>
            </a:r>
            <a:r>
              <a:rPr lang="zh-TW" altLang="zh-TW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.properties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3" y="2882145"/>
            <a:ext cx="5928982" cy="2103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 Client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選取 </a:t>
            </a:r>
            <a:r>
              <a:rPr lang="en-US" altLang="zh-CN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properties 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的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規則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 panose="020B0604020202020204" pitchFamily="34" charset="0"/>
              <a:buChar char="•"/>
            </a:pPr>
            <a:r>
              <a:rPr lang="en-US" altLang="zh-TW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5</a:t>
            </a:r>
            <a:r>
              <a:rPr lang="zh-CN" altLang="en-US" sz="28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種規則組合</a:t>
            </a:r>
            <a:endParaRPr lang="zh-TW" sz="2800" b="1" strike="noStrike" spc="-1" dirty="0" smtClean="0">
              <a:solidFill>
                <a:srgbClr val="44546A"/>
              </a:solidFill>
              <a:latin typeface="微軟正黑體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/{application}/{profile}[/{label}]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/{application}-{profile}.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yml</a:t>
            </a: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/{label}/{application}-{profile}.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yml</a:t>
            </a: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/{application}-{profile}.properties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/{label}/{application}-{profile}.properties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zh-TW" dirty="0"/>
          </a:p>
          <a:p>
            <a:pPr fontAlgn="base"/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上面的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url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會對映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{application}-{profile}.properties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對應的配置檔案</a:t>
            </a:r>
            <a:r>
              <a:rPr lang="zh-TW" altLang="en-US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，</a:t>
            </a: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fontAlgn="base"/>
            <a:r>
              <a:rPr lang="en-US" altLang="zh-TW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{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label}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對應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上不同的分支，預設為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master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。我們可以嘗試構造不同的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url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來訪問不同的配置</a:t>
            </a:r>
            <a:r>
              <a:rPr lang="zh-TW" altLang="en-US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內容</a:t>
            </a:r>
            <a:r>
              <a:rPr lang="zh-CN" altLang="en-US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。</a:t>
            </a:r>
            <a:endParaRPr lang="en-US" altLang="zh-CN" sz="2000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fontAlgn="base"/>
            <a:r>
              <a:rPr lang="zh-TW" altLang="en-US" sz="2000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比如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，要訪問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master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分支，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-client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應用的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dev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環境，就可以訪問這個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url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：</a:t>
            </a:r>
            <a:r>
              <a:rPr lang="en-US" altLang="zh-TW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http://localhost:1201/config-client/dev/master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，並獲得如下返回：  就是根據</a:t>
            </a:r>
            <a:r>
              <a:rPr lang="en-US" altLang="zh-TW" sz="2000" spc="-1" dirty="0" err="1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lang="zh-TW" altLang="en-US" sz="2000" spc="-1" dirty="0">
                <a:solidFill>
                  <a:srgbClr val="44546A"/>
                </a:solidFill>
                <a:latin typeface="微軟正黑體"/>
                <a:ea typeface="微軟正黑體"/>
              </a:rPr>
              <a:t>裡的配置檔名字解析出來的</a:t>
            </a: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75339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Controller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5" name="內容版面配置區 4"/>
          <p:cNvPicPr/>
          <p:nvPr/>
        </p:nvPicPr>
        <p:blipFill>
          <a:blip r:embed="rId2"/>
          <a:stretch/>
        </p:blipFill>
        <p:spPr>
          <a:xfrm>
            <a:off x="838080" y="1837080"/>
            <a:ext cx="6306840" cy="437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4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應用</a:t>
            </a:r>
            <a:r>
              <a:rPr lang="zh-TW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場景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應用場景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進行@Value的更新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1200240" lvl="1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讀取資料，去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更新</a:t>
            </a:r>
            <a:r>
              <a:rPr lang="zh-CN" altLang="en-US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頁面顯示</a:t>
            </a:r>
            <a:r>
              <a:rPr lang="zh-TW" sz="2000" b="0" strike="noStrike" spc="-1" dirty="0" smtClean="0">
                <a:solidFill>
                  <a:srgbClr val="0070C0"/>
                </a:solidFill>
                <a:latin typeface="微軟正黑體"/>
                <a:ea typeface="微軟正黑體"/>
              </a:rPr>
              <a:t>（</a:t>
            </a:r>
            <a:r>
              <a:rPr lang="zh-TW" sz="2000" b="0" strike="noStrike" spc="-1" dirty="0">
                <a:solidFill>
                  <a:srgbClr val="0070C0"/>
                </a:solidFill>
                <a:latin typeface="微軟正黑體"/>
                <a:ea typeface="微軟正黑體"/>
              </a:rPr>
              <a:t>完成）</a:t>
            </a:r>
            <a:endParaRPr lang="zh-TW" sz="2000" b="0" strike="noStrike" spc="-1" dirty="0">
              <a:solidFill>
                <a:srgbClr val="44546A"/>
              </a:solidFill>
              <a:latin typeface="微軟正黑體"/>
            </a:endParaRPr>
          </a:p>
          <a:p>
            <a:pPr marL="1200240" lvl="1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更改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連接資料庫，dev 資料庫 </a:t>
            </a:r>
            <a:r>
              <a:rPr lang="zh-TW" sz="2000" b="0" strike="noStrike" spc="-1" dirty="0">
                <a:solidFill>
                  <a:srgbClr val="44546A"/>
                </a:solidFill>
                <a:latin typeface="Wingdings"/>
                <a:ea typeface="微軟正黑體"/>
              </a:rPr>
              <a:t></a:t>
            </a: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  pro 資料庫 </a:t>
            </a:r>
            <a:r>
              <a:rPr lang="zh-TW" sz="2000" b="0" strike="noStrike" spc="-1" dirty="0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lang="zh-TW" sz="2000" b="0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0" name="內容版面配置區 5"/>
          <p:cNvPicPr/>
          <p:nvPr/>
        </p:nvPicPr>
        <p:blipFill>
          <a:blip r:embed="rId3"/>
          <a:stretch/>
        </p:blipFill>
        <p:spPr>
          <a:xfrm>
            <a:off x="2995200" y="2053080"/>
            <a:ext cx="6201360" cy="400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1"/>
              </a:spcBef>
            </a:pP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mallWeb</a:t>
            </a: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-dev.properties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lvl="1"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time = 10am-10pm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lvl="1"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food = Fish Salad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mallWeb-test1.properties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location = new taipei city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5" name="內容版面配置區 4"/>
          <p:cNvPicPr/>
          <p:nvPr/>
        </p:nvPicPr>
        <p:blipFill>
          <a:blip r:embed="rId2"/>
          <a:stretch/>
        </p:blipFill>
        <p:spPr>
          <a:xfrm>
            <a:off x="3150360" y="1891440"/>
            <a:ext cx="3581640" cy="158112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7" name="內容版面配置區 4"/>
          <p:cNvPicPr/>
          <p:nvPr/>
        </p:nvPicPr>
        <p:blipFill>
          <a:blip r:embed="rId3"/>
          <a:stretch/>
        </p:blipFill>
        <p:spPr>
          <a:xfrm>
            <a:off x="3150360" y="4712400"/>
            <a:ext cx="3581640" cy="140976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4926600" y="3592440"/>
            <a:ext cx="388080" cy="8586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文字方塊 1"/>
          <p:cNvSpPr txBox="1"/>
          <p:nvPr/>
        </p:nvSpPr>
        <p:spPr>
          <a:xfrm>
            <a:off x="5318452" y="3837074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ost http://serviceaip/actuator/refresh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場景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二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—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—更改連接資料庫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mallWeb-dev.properties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jdbc.url= mysql://localhost:3306/mysql_usa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jdbc.driver = com.mysql.cj.jdbc.Driver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username = root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password = *********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1. 微服務配置中心Config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33583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場景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二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—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—更改連接資料庫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97" name="內容版面配置區 6"/>
          <p:cNvPicPr/>
          <p:nvPr/>
        </p:nvPicPr>
        <p:blipFill>
          <a:blip r:embed="rId3"/>
          <a:stretch/>
        </p:blipFill>
        <p:spPr>
          <a:xfrm>
            <a:off x="1073160" y="1692360"/>
            <a:ext cx="543168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場景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二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—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—更改連接資料庫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9" name="內容版面配置區 6"/>
          <p:cNvPicPr/>
          <p:nvPr/>
        </p:nvPicPr>
        <p:blipFill>
          <a:blip r:embed="rId3"/>
          <a:stretch/>
        </p:blipFill>
        <p:spPr>
          <a:xfrm>
            <a:off x="436320" y="4042080"/>
            <a:ext cx="6672240" cy="1443960"/>
          </a:xfrm>
          <a:prstGeom prst="rect">
            <a:avLst/>
          </a:prstGeom>
          <a:ln>
            <a:noFill/>
          </a:ln>
        </p:spPr>
      </p:pic>
      <p:sp>
        <p:nvSpPr>
          <p:cNvPr id="30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01" name="內容版面配置區 6"/>
          <p:cNvPicPr/>
          <p:nvPr/>
        </p:nvPicPr>
        <p:blipFill>
          <a:blip r:embed="rId4"/>
          <a:stretch/>
        </p:blipFill>
        <p:spPr>
          <a:xfrm>
            <a:off x="436320" y="2539440"/>
            <a:ext cx="6598080" cy="1339560"/>
          </a:xfrm>
          <a:prstGeom prst="rect">
            <a:avLst/>
          </a:prstGeom>
          <a:ln>
            <a:noFill/>
          </a:ln>
        </p:spPr>
      </p:pic>
      <p:pic>
        <p:nvPicPr>
          <p:cNvPr id="302" name="內容版面配置區 6"/>
          <p:cNvPicPr/>
          <p:nvPr/>
        </p:nvPicPr>
        <p:blipFill>
          <a:blip r:embed="rId5"/>
          <a:stretch/>
        </p:blipFill>
        <p:spPr>
          <a:xfrm>
            <a:off x="7253280" y="4274640"/>
            <a:ext cx="4100400" cy="964080"/>
          </a:xfrm>
          <a:prstGeom prst="rect">
            <a:avLst/>
          </a:prstGeom>
          <a:ln>
            <a:noFill/>
          </a:ln>
        </p:spPr>
      </p:pic>
      <p:pic>
        <p:nvPicPr>
          <p:cNvPr id="303" name="內容版面配置區 6"/>
          <p:cNvPicPr/>
          <p:nvPr/>
        </p:nvPicPr>
        <p:blipFill>
          <a:blip r:embed="rId6"/>
          <a:stretch/>
        </p:blipFill>
        <p:spPr>
          <a:xfrm>
            <a:off x="7253280" y="2872800"/>
            <a:ext cx="4100400" cy="9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5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</a:t>
            </a:r>
            <a:r>
              <a:rPr lang="zh-TW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Config 案例說明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需求說明：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Client端要求對不同Client的設定檔案進行管理。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比如：使用同一個properties檔案的ServiceA,ServiceB，要</a:t>
            </a:r>
            <a:r>
              <a:rPr lang="zh-TW" sz="24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分時間更新</a:t>
            </a: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實現方法：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1. </a:t>
            </a: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設定Config Profile為ServiceA,B再另外載入各別的檔。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2. 設定Git連接，再Git地址最後加上{Application},這樣就能	                 	    ServiceA,B各別連接不同的Git。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25756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59144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21120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5636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Service-test2.properties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929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Service-test1.properties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3015360" y="3304800"/>
            <a:ext cx="122760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 flipH="1">
            <a:off x="4242600" y="3304800"/>
            <a:ext cx="110556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>
            <a:off x="5349240" y="3304800"/>
            <a:ext cx="131904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 flipH="1">
            <a:off x="1961640" y="3304800"/>
            <a:ext cx="105336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29360" y="4454280"/>
            <a:ext cx="7367040" cy="1475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847008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1035792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836568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855828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1025640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>
            <a:off x="1044936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9263880" y="3174120"/>
            <a:ext cx="612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11151360" y="3174120"/>
            <a:ext cx="936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870120" y="1721880"/>
            <a:ext cx="2141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根據Profile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8053560" y="1747800"/>
            <a:ext cx="3240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根據{Application}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39720" y="4085280"/>
            <a:ext cx="122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Client.git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>
            <a:off x="7938000" y="5930640"/>
            <a:ext cx="228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Client/ServiceA.git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10112760" y="593064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Client/ServiceB.git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39" name="內容版面配置區 8"/>
          <p:cNvPicPr/>
          <p:nvPr/>
        </p:nvPicPr>
        <p:blipFill>
          <a:blip r:embed="rId2"/>
          <a:stretch/>
        </p:blipFill>
        <p:spPr>
          <a:xfrm>
            <a:off x="838080" y="3126240"/>
            <a:ext cx="5397120" cy="1331640"/>
          </a:xfrm>
          <a:prstGeom prst="rect">
            <a:avLst/>
          </a:prstGeom>
          <a:ln>
            <a:noFill/>
          </a:ln>
        </p:spPr>
      </p:pic>
      <p:pic>
        <p:nvPicPr>
          <p:cNvPr id="340" name="內容版面配置區 8"/>
          <p:cNvPicPr/>
          <p:nvPr/>
        </p:nvPicPr>
        <p:blipFill>
          <a:blip r:embed="rId3"/>
          <a:srcRect l="-125" r="125" b="50045"/>
          <a:stretch/>
        </p:blipFill>
        <p:spPr>
          <a:xfrm>
            <a:off x="838080" y="241704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635760" y="1711800"/>
            <a:ext cx="2475720" cy="14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實現方法一:根據Profile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ConfigClient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42" name="內容版面配置區 8"/>
          <p:cNvPicPr/>
          <p:nvPr/>
        </p:nvPicPr>
        <p:blipFill>
          <a:blip r:embed="rId3"/>
          <a:srcRect t="50045"/>
          <a:stretch/>
        </p:blipFill>
        <p:spPr>
          <a:xfrm>
            <a:off x="838080" y="547740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3" name="CustomShape 4"/>
          <p:cNvSpPr/>
          <p:nvPr/>
        </p:nvSpPr>
        <p:spPr>
          <a:xfrm>
            <a:off x="679320" y="1711800"/>
            <a:ext cx="10319400" cy="2776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"/>
          <p:cNvSpPr/>
          <p:nvPr/>
        </p:nvSpPr>
        <p:spPr>
          <a:xfrm>
            <a:off x="679320" y="4637160"/>
            <a:ext cx="10319400" cy="1449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6"/>
          <p:cNvSpPr/>
          <p:nvPr/>
        </p:nvSpPr>
        <p:spPr>
          <a:xfrm>
            <a:off x="671040" y="4638960"/>
            <a:ext cx="3480120" cy="76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實現方法二:根據{Application}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4065840" y="4258440"/>
            <a:ext cx="257760" cy="1994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50" name="內容版面配置區 4"/>
          <p:cNvPicPr/>
          <p:nvPr/>
        </p:nvPicPr>
        <p:blipFill>
          <a:blip r:embed="rId2"/>
          <a:stretch/>
        </p:blipFill>
        <p:spPr>
          <a:xfrm>
            <a:off x="934920" y="2348640"/>
            <a:ext cx="3581640" cy="1581120"/>
          </a:xfrm>
          <a:prstGeom prst="rect">
            <a:avLst/>
          </a:prstGeom>
          <a:ln>
            <a:noFill/>
          </a:ln>
        </p:spPr>
      </p:pic>
      <p:pic>
        <p:nvPicPr>
          <p:cNvPr id="351" name="內容版面配置區 4"/>
          <p:cNvPicPr/>
          <p:nvPr/>
        </p:nvPicPr>
        <p:blipFill>
          <a:blip r:embed="rId3"/>
          <a:stretch/>
        </p:blipFill>
        <p:spPr>
          <a:xfrm>
            <a:off x="934920" y="4229640"/>
            <a:ext cx="3581640" cy="154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參考資料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中文文檔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2"/>
              </a:rPr>
              <a:t>https://www.springcloud.cc/spring-cloud-config.html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Server 和 Client的配置使用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3"/>
              </a:rPr>
              <a:t>https://blog.csdn.net/liqi_q/article/details/81158002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配置中心終結版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4"/>
              </a:rPr>
              <a:t>http://www.ityouknow.com/springcloud/2017/05/26/springcloud-config-eureka-bus.html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6600" b="1" strike="noStrike" spc="-1">
                <a:solidFill>
                  <a:srgbClr val="FFFFFF"/>
                </a:solidFill>
                <a:latin typeface="Tw Cen MT"/>
                <a:ea typeface="Microsoft JhengHei"/>
              </a:rPr>
              <a:t>Thank You</a:t>
            </a:r>
            <a:endParaRPr lang="zh-TW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C1D36"/>
                </a:solidFill>
                <a:latin typeface="Tw Cen MT"/>
                <a:ea typeface="Microsoft JhengHei"/>
              </a:rPr>
              <a:t>Q &amp; 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為什麼要配置中心？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一個應用中經常會有一些需求要調整應用行為,如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切換不同的資料庫</a:t>
            </a:r>
            <a:r>
              <a:rPr lang="zh-TW" sz="2800" b="0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，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設置功能(改Gateway的Routing)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等。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微服務系統的可伸縮、可擴展性好，隨之就是一個配置管理的問題。各自管各自的開發時沒什麼問題，到了線上之後管理就會很頭疼，到了要大規模更新就更煩了。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最主要要解決的問題是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不可能停止你的服務集群去更新的你配置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，這是不現實的做法，因此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Spring Cloud Config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就是一個比較好的解決方案。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Spring Cloud Config特點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1.提供服務端和客戶端支持(spring cloud config server和spring cloud config client)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2.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集中式管理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分布式環境下的應用配置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3.基於Spring環境，無縫與Spring應用集成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4.可用於任何語言開發的程序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5.默認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實現基於git倉庫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，可以進行版本管理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Spring Cloud Config示意圖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內容版面配置區 4"/>
          <p:cNvPicPr/>
          <p:nvPr/>
        </p:nvPicPr>
        <p:blipFill>
          <a:blip r:embed="rId3"/>
          <a:stretch/>
        </p:blipFill>
        <p:spPr>
          <a:xfrm>
            <a:off x="3063600" y="2165400"/>
            <a:ext cx="6249960" cy="3891240"/>
          </a:xfrm>
          <a:prstGeom prst="rect">
            <a:avLst/>
          </a:prstGeom>
          <a:ln>
            <a:noFill/>
          </a:ln>
        </p:spPr>
      </p:pic>
      <p:sp>
        <p:nvSpPr>
          <p:cNvPr id="19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Spring Cloud Config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更新</a:t>
            </a:r>
            <a:r>
              <a:rPr lang="zh-CN" altLang="en-US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資料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303520" y="2503800"/>
            <a:ext cx="4310280" cy="323064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6322320" y="4293096"/>
            <a:ext cx="2272680" cy="144134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@</a:t>
            </a:r>
            <a:r>
              <a:rPr lang="en-US" sz="1800" b="0" strike="noStrike" spc="-1" dirty="0" err="1" smtClean="0">
                <a:solidFill>
                  <a:srgbClr val="FF0000"/>
                </a:solidFill>
                <a:latin typeface="Calibri"/>
              </a:rPr>
              <a:t>RefreshScope</a:t>
            </a:r>
            <a:endParaRPr lang="en-US" sz="18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alibri"/>
              </a:rPr>
              <a:t>p</a:t>
            </a:r>
            <a:r>
              <a:rPr lang="en-US" spc="-1" dirty="0" smtClean="0">
                <a:latin typeface="Calibri"/>
              </a:rPr>
              <a:t>ublic void main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@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Value(</a:t>
            </a:r>
            <a:r>
              <a:rPr lang="en-US" spc="-1" dirty="0" smtClean="0">
                <a:solidFill>
                  <a:srgbClr val="FF0000"/>
                </a:solidFill>
                <a:latin typeface="Calibri"/>
              </a:rPr>
              <a:t>“${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data}”)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D0D0D"/>
                </a:solidFill>
                <a:latin typeface="Calibri"/>
              </a:rPr>
              <a:t>String data</a:t>
            </a:r>
            <a:r>
              <a:rPr lang="en-US" spc="-1" dirty="0">
                <a:solidFill>
                  <a:srgbClr val="0D0D0D"/>
                </a:solidFill>
                <a:latin typeface="Calibri"/>
              </a:rPr>
              <a:t>;</a:t>
            </a:r>
            <a:endParaRPr lang="en-US" spc="-1" dirty="0" smtClean="0">
              <a:solidFill>
                <a:srgbClr val="0D0D0D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Calibri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3474720" y="3579120"/>
            <a:ext cx="3028680" cy="99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1280160" y="2716920"/>
            <a:ext cx="2194200" cy="6526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SerciceA.properties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1280160" y="3370320"/>
            <a:ext cx="2194200" cy="1096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data = </a:t>
            </a:r>
            <a:r>
              <a:rPr lang="en-US" sz="1800" b="0" strike="noStrike" spc="-1">
                <a:solidFill>
                  <a:srgbClr val="FFFF00"/>
                </a:solidFill>
                <a:latin typeface="Calibri"/>
              </a:rPr>
              <a:t>999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spring.application.name=</a:t>
            </a:r>
            <a:r>
              <a:rPr lang="en-US" sz="1800" b="0" strike="noStrike" spc="-1">
                <a:solidFill>
                  <a:srgbClr val="FFFF00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432" y="2545200"/>
            <a:ext cx="2952328" cy="2067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83431" y="21344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http://hitrust.tw/moon/test.git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6095700" y="1298520"/>
            <a:ext cx="3168652" cy="1020614"/>
          </a:xfrm>
          <a:prstGeom prst="wedgeRoundRectCallout">
            <a:avLst>
              <a:gd name="adj1" fmla="val -6837"/>
              <a:gd name="adj2" fmla="val 20821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application.name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r>
              <a:rPr lang="zh-CN" altLang="en-US" dirty="0" smtClean="0">
                <a:solidFill>
                  <a:schemeClr val="tx1"/>
                </a:solidFill>
              </a:rPr>
              <a:t>啟動時就載入，</a:t>
            </a:r>
            <a:r>
              <a:rPr lang="en-US" altLang="zh-CN" dirty="0" err="1" smtClean="0">
                <a:solidFill>
                  <a:schemeClr val="tx1"/>
                </a:solidFill>
              </a:rPr>
              <a:t>RefreshScope</a:t>
            </a:r>
            <a:r>
              <a:rPr lang="zh-CN" altLang="en-US" dirty="0" smtClean="0">
                <a:solidFill>
                  <a:schemeClr val="tx1"/>
                </a:solidFill>
              </a:rPr>
              <a:t>沒影響到名字。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9480376" y="1315098"/>
            <a:ext cx="2520280" cy="2473942"/>
          </a:xfrm>
          <a:prstGeom prst="wedgeRoundRectCallout">
            <a:avLst>
              <a:gd name="adj1" fmla="val -109510"/>
              <a:gd name="adj2" fmla="val 7454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@</a:t>
            </a:r>
            <a:r>
              <a:rPr lang="en-US" altLang="zh-CN" dirty="0" err="1" smtClean="0">
                <a:solidFill>
                  <a:schemeClr val="tx1"/>
                </a:solidFill>
              </a:rPr>
              <a:t>RefreshScope</a:t>
            </a:r>
            <a:r>
              <a:rPr lang="zh-CN" altLang="en-US" dirty="0" smtClean="0">
                <a:solidFill>
                  <a:schemeClr val="tx1"/>
                </a:solidFill>
              </a:rPr>
              <a:t>是實現刷新的註解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通過</a:t>
            </a:r>
            <a:r>
              <a:rPr lang="en-US" altLang="zh-CN" dirty="0" smtClean="0">
                <a:solidFill>
                  <a:schemeClr val="tx1"/>
                </a:solidFill>
              </a:rPr>
              <a:t>post http://ServiceA/actuator/refresh </a:t>
            </a:r>
            <a:r>
              <a:rPr lang="zh-CN" altLang="en-US" dirty="0" smtClean="0">
                <a:solidFill>
                  <a:schemeClr val="tx1"/>
                </a:solidFill>
              </a:rPr>
              <a:t>來實現</a:t>
            </a:r>
            <a:r>
              <a:rPr lang="en-US" altLang="zh-CN" dirty="0" smtClean="0">
                <a:solidFill>
                  <a:schemeClr val="tx1"/>
                </a:solidFill>
              </a:rPr>
              <a:t>@Value</a:t>
            </a:r>
            <a:r>
              <a:rPr lang="zh-CN" altLang="en-US" dirty="0" smtClean="0">
                <a:solidFill>
                  <a:schemeClr val="tx1"/>
                </a:solidFill>
              </a:rPr>
              <a:t>的重新讀取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9696400" y="3992176"/>
            <a:ext cx="2242840" cy="1960254"/>
          </a:xfrm>
          <a:prstGeom prst="wedgeRoundRectCallout">
            <a:avLst>
              <a:gd name="adj1" fmla="val -115091"/>
              <a:gd name="adj2" fmla="val 349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@Value(“${data}”)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在讀取</a:t>
            </a:r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時，就為下方的參數載入數據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2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Server 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設置—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—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配置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d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ependency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內容版面配置區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4" y="1692360"/>
            <a:ext cx="5971691" cy="4759560"/>
          </a:xfrm>
          <a:prstGeom prst="rect">
            <a:avLst/>
          </a:prstGeom>
          <a:ln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</TotalTime>
  <Words>1391</Words>
  <Application>Microsoft Office PowerPoint</Application>
  <PresentationFormat>自訂</PresentationFormat>
  <Paragraphs>214</Paragraphs>
  <Slides>38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38</vt:i4>
      </vt:variant>
    </vt:vector>
  </HeadingPairs>
  <TitlesOfParts>
    <vt:vector size="42" baseType="lpstr"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Microsoft Office 使用者</dc:creator>
  <dc:description/>
  <cp:lastModifiedBy>Moon Lim</cp:lastModifiedBy>
  <cp:revision>538</cp:revision>
  <dcterms:created xsi:type="dcterms:W3CDTF">2018-02-05T03:31:46Z</dcterms:created>
  <dcterms:modified xsi:type="dcterms:W3CDTF">2020-03-04T07:16:46Z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49</vt:i4>
  </property>
</Properties>
</file>