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88" r:id="rId12"/>
    <p:sldId id="263" r:id="rId13"/>
    <p:sldId id="264" r:id="rId14"/>
    <p:sldId id="265" r:id="rId15"/>
    <p:sldId id="266" r:id="rId16"/>
    <p:sldId id="279" r:id="rId17"/>
    <p:sldId id="268" r:id="rId18"/>
    <p:sldId id="282" r:id="rId19"/>
    <p:sldId id="281" r:id="rId20"/>
    <p:sldId id="283" r:id="rId21"/>
    <p:sldId id="284" r:id="rId22"/>
    <p:sldId id="287" r:id="rId23"/>
    <p:sldId id="286" r:id="rId24"/>
    <p:sldId id="285" r:id="rId25"/>
    <p:sldId id="280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5" autoAdjust="0"/>
  </p:normalViewPr>
  <p:slideViewPr>
    <p:cSldViewPr>
      <p:cViewPr varScale="1">
        <p:scale>
          <a:sx n="80" d="100"/>
          <a:sy n="80" d="100"/>
        </p:scale>
        <p:origin x="-96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請按這裡編輯備註格式</a:t>
            </a:r>
          </a:p>
        </p:txBody>
      </p:sp>
      <p:sp>
        <p:nvSpPr>
          <p:cNvPr id="1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&lt;頁首&gt;</a:t>
            </a:r>
          </a:p>
        </p:txBody>
      </p:sp>
      <p:sp>
        <p:nvSpPr>
          <p:cNvPr id="1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&lt;日期/時間&gt;</a:t>
            </a:r>
          </a:p>
        </p:txBody>
      </p:sp>
      <p:sp>
        <p:nvSpPr>
          <p:cNvPr id="1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&lt;頁尾&gt;</a:t>
            </a:r>
          </a:p>
        </p:txBody>
      </p:sp>
      <p:sp>
        <p:nvSpPr>
          <p:cNvPr id="1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8267E8A-411D-4511-838A-E97EB54F98C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187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dlq.club/article/44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http://www.mydlq.club/article/44/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456CA9-7867-46AF-A41F-341F95289910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緩存是 Client 在 Query 後，把 表 存在Service上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這樣的好處是，只要定期去查表就好，不用每次要調用時都去查表，那會很浪費資源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786AEC9-0146-4B4E-B8A6-8EAA920B423E}" type="slidenum">
              <a:rPr lang="en-US" sz="1400" b="0" strike="noStrike" spc="-1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8267E8A-411D-4511-838A-E97EB54F98C4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4829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8267E8A-411D-4511-838A-E97EB54F98C4}" type="slidenum">
              <a:rPr lang="en-US" sz="1400" b="0" strike="noStrike" spc="-1" smtClean="0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4829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HA 就是Service 的群組，可以啓動兩三同一個service ，用同樣的名字，用不同的ipport，在想注冊中心注冊時會自動生成 HA。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AA2E9FE-4298-4423-B3FA-5845386BD148}" type="slidenum">
              <a:rPr lang="en-US" sz="1800" b="0" strike="noStrike" spc="-1">
                <a:latin typeface="Times New Roman"/>
              </a:rPr>
              <a:t>24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HA 就是Service 的群組，可以啓動兩三同一個service ，用同樣的名字，用不同的ipport，在想注冊中心注冊時會自動生成 HA。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7FFB299-BC3E-4D69-9B31-5F94FB4591C6}" type="slidenum">
              <a:rPr lang="en-US" sz="1400" b="0" strike="noStrike" spc="-1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灰色是gateway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同步的解釋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9BD01A4-C047-432C-AB8B-B00EF453C75E}" type="slidenum">
              <a:rPr lang="en-US" sz="1400" b="0" strike="noStrike" spc="-1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解釋下 我的Eureka 是三個 組成 HA ,所以有三個設置檔案，copy 一次設置檔，但是只要更改 兩次port 和 defaultZone 就好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B2EFE2-1D6C-4229-8DE2-CFE5E306A8FE}" type="slidenum">
              <a:rPr lang="en-US" sz="1400" b="0" strike="noStrike" spc="-1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Ribbon Feign ,都是加載 eureka client的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Gate 驗證安全，審查監控，動態路由，壓力測試，負載分配，靜態響應處理，多區域彈性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Gateway Fliter,Spring Cloud Gateway，其中的底層差距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Eureka 設置，安全模式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新的註冊方式 consul，zookeeper , etcd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Security,O2Auth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Config,github push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JPA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55C6F3-8B0F-4A75-B11E-3D69C37BB28F}" type="slidenum">
              <a:rPr lang="en-US" sz="1400" b="0" strike="noStrike" spc="-1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Eureka Ha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A44C193-A463-475A-A6FB-73CFE4950A29}" type="slidenum">
              <a:rPr lang="en-US" sz="1400" b="0" strike="noStrike" spc="-1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1.Eureka HA Zone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2.Zuul Load banlance(Riboon)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3.Eureka Meta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3E21693-202D-4C4F-8FD9-816CC7D884BB}" type="slidenum">
              <a:rPr lang="en-US" sz="1400" b="0" strike="noStrike" spc="-1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BD32C29-A2D9-4C7A-A9A7-428781C50E54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3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931E534-8A9E-4791-BCD0-059C2AF8AE2F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我們有一個PostNotes的程式時，内部的兩個service呼叫比較簡單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https://www.nginx.com/blog/service-discovery-in-a-microservices-architecture/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3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1284B7F-94AF-4B8D-A522-C96ED6D716DC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strike="noStrike" spc="-1" dirty="0" smtClean="0">
                <a:solidFill>
                  <a:srgbClr val="FF0000"/>
                </a:solidFill>
                <a:latin typeface="Microsoft JhengHei"/>
                <a:ea typeface="Microsoft JhengHei"/>
              </a:rPr>
              <a:t>Service Consumer </a:t>
            </a:r>
            <a:r>
              <a:rPr lang="zh-CN" altLang="en-US" sz="1200" b="1" strike="noStrike" spc="-1" dirty="0" smtClean="0">
                <a:solidFill>
                  <a:srgbClr val="FF0000"/>
                </a:solidFill>
                <a:latin typeface="Microsoft JhengHei"/>
                <a:ea typeface="Microsoft JhengHei"/>
              </a:rPr>
              <a:t>一般是指</a:t>
            </a:r>
            <a:r>
              <a:rPr lang="en-US" altLang="zh-CN" sz="1200" b="1" strike="noStrike" spc="-1" dirty="0" smtClean="0">
                <a:solidFill>
                  <a:srgbClr val="FF0000"/>
                </a:solidFill>
                <a:latin typeface="Microsoft JhengHei"/>
                <a:ea typeface="Microsoft JhengHei"/>
              </a:rPr>
              <a:t>Gateway,</a:t>
            </a:r>
            <a:r>
              <a:rPr lang="zh-CN" altLang="en-US" sz="1200" b="1" strike="noStrike" spc="-1" dirty="0" smtClean="0">
                <a:solidFill>
                  <a:srgbClr val="FF0000"/>
                </a:solidFill>
                <a:latin typeface="Microsoft JhengHei"/>
                <a:ea typeface="Microsoft JhengHei"/>
              </a:rPr>
              <a:t>前面打向後面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8267E8A-411D-4511-838A-E97EB54F98C4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3717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strike="noStrike" spc="-1" dirty="0" smtClean="0">
                <a:solidFill>
                  <a:srgbClr val="FF0000"/>
                </a:solidFill>
                <a:latin typeface="Microsoft JhengHei"/>
                <a:ea typeface="Microsoft JhengHei"/>
              </a:rPr>
              <a:t>Service Consumer </a:t>
            </a:r>
            <a:r>
              <a:rPr lang="zh-CN" altLang="en-US" sz="1200" b="1" strike="noStrike" spc="-1" dirty="0" smtClean="0">
                <a:solidFill>
                  <a:srgbClr val="FF0000"/>
                </a:solidFill>
                <a:latin typeface="Microsoft JhengHei"/>
                <a:ea typeface="Microsoft JhengHei"/>
              </a:rPr>
              <a:t>一般是指</a:t>
            </a:r>
            <a:r>
              <a:rPr lang="en-US" altLang="zh-CN" sz="1200" b="1" strike="noStrike" spc="-1" dirty="0" smtClean="0">
                <a:solidFill>
                  <a:srgbClr val="FF0000"/>
                </a:solidFill>
                <a:latin typeface="Microsoft JhengHei"/>
                <a:ea typeface="Microsoft JhengHei"/>
              </a:rPr>
              <a:t>Gateway,</a:t>
            </a:r>
            <a:r>
              <a:rPr lang="zh-CN" altLang="en-US" sz="1200" b="1" strike="noStrike" spc="-1" dirty="0" smtClean="0">
                <a:solidFill>
                  <a:srgbClr val="FF0000"/>
                </a:solidFill>
                <a:latin typeface="Microsoft JhengHei"/>
                <a:ea typeface="Microsoft JhengHei"/>
              </a:rPr>
              <a:t>前面打向後面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8267E8A-411D-4511-838A-E97EB54F98C4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371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200" b="0" u="sng" strike="noStrike" spc="-1" dirty="0" smtClean="0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這裡的</a:t>
            </a:r>
            <a:r>
              <a:rPr lang="en-US" altLang="zh-CN" sz="1200" b="0" u="sng" strike="noStrike" spc="-1" dirty="0" smtClean="0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Index</a:t>
            </a:r>
            <a:r>
              <a:rPr lang="en-US" altLang="zh-CN" sz="1200" b="0" u="sng" strike="noStrike" spc="-1" baseline="0" dirty="0" smtClean="0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 Service </a:t>
            </a:r>
            <a:r>
              <a:rPr lang="zh-CN" altLang="en-US" sz="1200" b="0" u="sng" strike="noStrike" spc="-1" baseline="0" dirty="0" smtClean="0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是 </a:t>
            </a:r>
            <a:r>
              <a:rPr lang="en-US" altLang="zh-CN" sz="1200" b="0" u="sng" strike="noStrike" spc="-1" baseline="0" dirty="0" smtClean="0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Service Consumer ,</a:t>
            </a:r>
            <a:r>
              <a:rPr lang="zh-CN" altLang="en-US" sz="1200" b="0" u="sng" strike="noStrike" spc="-1" baseline="0" dirty="0" smtClean="0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其他</a:t>
            </a:r>
            <a:r>
              <a:rPr lang="en-US" altLang="zh-CN" sz="1200" b="0" u="sng" strike="noStrike" spc="-1" baseline="0" dirty="0" smtClean="0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service </a:t>
            </a:r>
            <a:r>
              <a:rPr lang="zh-CN" altLang="en-US" sz="1200" b="0" u="sng" strike="noStrike" spc="-1" baseline="0" dirty="0" smtClean="0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是 </a:t>
            </a:r>
            <a:r>
              <a:rPr lang="en-US" altLang="zh-CN" sz="1200" b="0" u="sng" strike="noStrike" spc="-1" baseline="0" dirty="0" smtClean="0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Service Provider</a:t>
            </a:r>
            <a:endParaRPr lang="en-US" sz="1200" b="0" u="sng" strike="noStrike" spc="-1" dirty="0" smtClean="0">
              <a:solidFill>
                <a:srgbClr val="000000"/>
              </a:solidFill>
              <a:uFillTx/>
              <a:latin typeface="Calibri"/>
              <a:ea typeface="Calibri"/>
              <a:hlinkClick r:id="rId3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D69EFE5-4C46-4F4B-BE5D-A3A8F7201AFE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緩存是 Client 在 Query 後，把 表 存在Service上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這樣的好處是，只要定期去查表就好，不用每次要調用時都去查表，那會很浪費資源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6518050-52EA-45BD-8BD2-4B18A44DED23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Eureka 能處理浮動IP的問題，這就是依靠 Client 的Renew功能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Calibri"/>
                <a:ea typeface="Calibri"/>
                <a:hlinkClick r:id="rId3"/>
              </a:rPr>
              <a:t>定期去向 Server 更新注冊表，來達到 調用的 Client 來得到 該service的最新IP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1245363-2B5F-4CE6-890A-1D4BDC8ABA51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760" cy="4146480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6D21FC2-FC6E-44D1-9558-6C87532110FA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oogle Shape;22;p65"/>
          <p:cNvPicPr/>
          <p:nvPr/>
        </p:nvPicPr>
        <p:blipFill>
          <a:blip r:embed="rId14"/>
          <a:stretch/>
        </p:blipFill>
        <p:spPr>
          <a:xfrm>
            <a:off x="9183600" y="6292440"/>
            <a:ext cx="2765880" cy="39240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75680" y="2244600"/>
            <a:ext cx="1239480" cy="23508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8F5C7C1-90A7-4535-A61F-02570D2E32C1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2731320" y="798840"/>
            <a:ext cx="360" cy="555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21C2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23360" y="798480"/>
            <a:ext cx="8408160" cy="555732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  <p:pic>
        <p:nvPicPr>
          <p:cNvPr id="49" name="Google Shape;31;p66"/>
          <p:cNvPicPr/>
          <p:nvPr/>
        </p:nvPicPr>
        <p:blipFill>
          <a:blip r:embed="rId14"/>
          <a:stretch/>
        </p:blipFill>
        <p:spPr>
          <a:xfrm>
            <a:off x="10148400" y="6378120"/>
            <a:ext cx="1800720" cy="2552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Google Shape;34;p67"/>
          <p:cNvPicPr/>
          <p:nvPr/>
        </p:nvPicPr>
        <p:blipFill>
          <a:blip r:embed="rId14"/>
          <a:stretch/>
        </p:blipFill>
        <p:spPr>
          <a:xfrm>
            <a:off x="9183600" y="6288480"/>
            <a:ext cx="2765880" cy="39348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5D50885-E15A-448E-B57C-864574AB3DBF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CustomShape 7"/>
          <p:cNvSpPr/>
          <p:nvPr/>
        </p:nvSpPr>
        <p:spPr>
          <a:xfrm rot="16200000">
            <a:off x="-1828080" y="2494440"/>
            <a:ext cx="5067000" cy="78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13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612691-7307-4F5C-9472-38791375830B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4" name="Google Shape;46;p68"/>
          <p:cNvPicPr/>
          <p:nvPr/>
        </p:nvPicPr>
        <p:blipFill>
          <a:blip r:embed="rId14"/>
          <a:stretch/>
        </p:blipFill>
        <p:spPr>
          <a:xfrm>
            <a:off x="10148400" y="6378120"/>
            <a:ext cx="1800720" cy="255240"/>
          </a:xfrm>
          <a:prstGeom prst="rect">
            <a:avLst/>
          </a:prstGeom>
          <a:ln>
            <a:noFill/>
          </a:ln>
        </p:spPr>
      </p:pic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838080" y="1298520"/>
            <a:ext cx="10515240" cy="39348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838080" y="1930320"/>
            <a:ext cx="10515240" cy="424620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  <p:sp>
        <p:nvSpPr>
          <p:cNvPr id="137" name="CustomShape 7"/>
          <p:cNvSpPr/>
          <p:nvPr/>
        </p:nvSpPr>
        <p:spPr>
          <a:xfrm>
            <a:off x="682560" y="802080"/>
            <a:ext cx="110520" cy="388080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8"/>
          <p:cNvSpPr/>
          <p:nvPr/>
        </p:nvSpPr>
        <p:spPr>
          <a:xfrm>
            <a:off x="0" y="6747120"/>
            <a:ext cx="12191760" cy="13608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leeSmall/p/8850215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Relationship Id="rId6" Type="http://schemas.openxmlformats.org/officeDocument/2006/relationships/hyperlink" Target="https://www.nginx.com/blog/service-discovery-in-a-microservices-architecture/" TargetMode="External"/><Relationship Id="rId5" Type="http://schemas.openxmlformats.org/officeDocument/2006/relationships/hyperlink" Target="https://waylau.com/eureke-server-register-and-server-discovery/" TargetMode="External"/><Relationship Id="rId4" Type="http://schemas.openxmlformats.org/officeDocument/2006/relationships/hyperlink" Target="https://github.com/agilego99/spring-cloud-aar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umns.chicken-house.net/2017/12/31/microservice9-servicediscovery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://ylzheng.com/2017/11/28/zuul-timeout-config-with-dns-router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523880" y="1945800"/>
            <a:ext cx="9143640" cy="1839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Eureka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3880" y="4323960"/>
            <a:ext cx="9143640" cy="59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038480" y="6356520"/>
            <a:ext cx="4133520" cy="36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strike="noStrike" spc="-1">
                <a:solidFill>
                  <a:srgbClr val="44546A"/>
                </a:solidFill>
                <a:latin typeface="Twentieth Century"/>
                <a:ea typeface="Twentieth Century"/>
              </a:rPr>
              <a:t>By Moon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Eureka 註冊與查詢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650440" y="268560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Title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8645400" y="436536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Line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8480160" y="249624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8480160" y="420732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6"/>
          <p:cNvSpPr/>
          <p:nvPr/>
        </p:nvSpPr>
        <p:spPr>
          <a:xfrm>
            <a:off x="8431920" y="34315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localhost:7000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8398080" y="51613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localhost:7001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10606320" y="346104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>
            <a:off x="10258920" y="3301560"/>
            <a:ext cx="174564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10"/>
          <p:cNvSpPr/>
          <p:nvPr/>
        </p:nvSpPr>
        <p:spPr>
          <a:xfrm>
            <a:off x="3899880" y="1428120"/>
            <a:ext cx="1304640" cy="98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11"/>
          <p:cNvSpPr/>
          <p:nvPr/>
        </p:nvSpPr>
        <p:spPr>
          <a:xfrm>
            <a:off x="3696480" y="1284840"/>
            <a:ext cx="4732560" cy="125820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2"/>
          <p:cNvSpPr/>
          <p:nvPr/>
        </p:nvSpPr>
        <p:spPr>
          <a:xfrm>
            <a:off x="5257800" y="1225800"/>
            <a:ext cx="3046320" cy="25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TitleService=locolhost:7000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LineService=locolhost:7001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UserService=193:177:0:1:808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IndexService=localhost:8080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13"/>
          <p:cNvSpPr/>
          <p:nvPr/>
        </p:nvSpPr>
        <p:spPr>
          <a:xfrm>
            <a:off x="5335920" y="3257280"/>
            <a:ext cx="1624320" cy="13183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Index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CustomShape 14"/>
          <p:cNvSpPr/>
          <p:nvPr/>
        </p:nvSpPr>
        <p:spPr>
          <a:xfrm>
            <a:off x="5073480" y="3114000"/>
            <a:ext cx="2108520" cy="16815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5"/>
          <p:cNvSpPr/>
          <p:nvPr/>
        </p:nvSpPr>
        <p:spPr>
          <a:xfrm>
            <a:off x="5303880" y="4487400"/>
            <a:ext cx="1601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9" name="CustomShape 16"/>
          <p:cNvSpPr/>
          <p:nvPr/>
        </p:nvSpPr>
        <p:spPr>
          <a:xfrm>
            <a:off x="8775360" y="271800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70" name="CustomShape 17"/>
          <p:cNvSpPr/>
          <p:nvPr/>
        </p:nvSpPr>
        <p:spPr>
          <a:xfrm>
            <a:off x="8763480" y="43747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71" name="CustomShape 18"/>
          <p:cNvSpPr/>
          <p:nvPr/>
        </p:nvSpPr>
        <p:spPr>
          <a:xfrm>
            <a:off x="10731600" y="35053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72" name="CustomShape 19"/>
          <p:cNvSpPr/>
          <p:nvPr/>
        </p:nvSpPr>
        <p:spPr>
          <a:xfrm>
            <a:off x="280080" y="4088520"/>
            <a:ext cx="3037680" cy="1198440"/>
          </a:xfrm>
          <a:prstGeom prst="wedgeRectCallout">
            <a:avLst>
              <a:gd name="adj1" fmla="val 121216"/>
              <a:gd name="adj2" fmla="val -105972"/>
            </a:avLst>
          </a:prstGeom>
          <a:solidFill>
            <a:srgbClr val="656D78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Query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 Cache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TitleService=locolhost:7000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LineService=locolhost:7001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UserService= 193:177:0:1:808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3" name="CustomShape 20"/>
          <p:cNvSpPr/>
          <p:nvPr/>
        </p:nvSpPr>
        <p:spPr>
          <a:xfrm rot="10800000" flipH="1">
            <a:off x="7182000" y="3104993"/>
            <a:ext cx="1297440" cy="84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21"/>
          <p:cNvSpPr/>
          <p:nvPr/>
        </p:nvSpPr>
        <p:spPr>
          <a:xfrm rot="10800000" flipH="1">
            <a:off x="7171780" y="3909953"/>
            <a:ext cx="3076200" cy="3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2"/>
          <p:cNvSpPr/>
          <p:nvPr/>
        </p:nvSpPr>
        <p:spPr>
          <a:xfrm>
            <a:off x="7182360" y="3954960"/>
            <a:ext cx="1297440" cy="86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3"/>
          <p:cNvSpPr/>
          <p:nvPr/>
        </p:nvSpPr>
        <p:spPr>
          <a:xfrm>
            <a:off x="5430960" y="3301560"/>
            <a:ext cx="1433880" cy="20340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7" name="CustomShape 24"/>
          <p:cNvSpPr/>
          <p:nvPr/>
        </p:nvSpPr>
        <p:spPr>
          <a:xfrm rot="10800000">
            <a:off x="6019200" y="2573460"/>
            <a:ext cx="64800" cy="57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5"/>
          <p:cNvSpPr/>
          <p:nvPr/>
        </p:nvSpPr>
        <p:spPr>
          <a:xfrm>
            <a:off x="280080" y="1974240"/>
            <a:ext cx="3037680" cy="1198440"/>
          </a:xfrm>
          <a:prstGeom prst="wedgeRectCallout">
            <a:avLst>
              <a:gd name="adj1" fmla="val 134808"/>
              <a:gd name="adj2" fmla="val 20752"/>
            </a:avLst>
          </a:prstGeom>
          <a:solidFill>
            <a:srgbClr val="656D78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Query結果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TitleService=locolhost:7000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LineService=locolhost:7001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UserService= 193:177:0:1:808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CustomShape 26"/>
          <p:cNvSpPr/>
          <p:nvPr/>
        </p:nvSpPr>
        <p:spPr>
          <a:xfrm>
            <a:off x="10258920" y="426492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193:177:0:1:808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Eureka IP更新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650440" y="268560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Title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8645400" y="436536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Line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8480160" y="249624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5"/>
          <p:cNvSpPr/>
          <p:nvPr/>
        </p:nvSpPr>
        <p:spPr>
          <a:xfrm>
            <a:off x="8480160" y="420732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6"/>
          <p:cNvSpPr/>
          <p:nvPr/>
        </p:nvSpPr>
        <p:spPr>
          <a:xfrm>
            <a:off x="8431920" y="34315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localhost:7000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8398080" y="51613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localhost:7001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10606320" y="346104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10258920" y="3301560"/>
            <a:ext cx="174564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10"/>
          <p:cNvSpPr/>
          <p:nvPr/>
        </p:nvSpPr>
        <p:spPr>
          <a:xfrm>
            <a:off x="3899880" y="1428120"/>
            <a:ext cx="1304640" cy="98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3696480" y="1284840"/>
            <a:ext cx="4732560" cy="125820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12"/>
          <p:cNvSpPr/>
          <p:nvPr/>
        </p:nvSpPr>
        <p:spPr>
          <a:xfrm>
            <a:off x="5257800" y="1225800"/>
            <a:ext cx="3251520" cy="17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TitleService=locolhost:7000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LineService=locolhost:7001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C000"/>
                </a:solidFill>
                <a:latin typeface="Calibri"/>
                <a:ea typeface="Calibri"/>
              </a:rPr>
              <a:t>UserService=193:177:0:1:988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IndexService=localhost:8080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5335920" y="3257280"/>
            <a:ext cx="1624320" cy="13183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Index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14"/>
          <p:cNvSpPr/>
          <p:nvPr/>
        </p:nvSpPr>
        <p:spPr>
          <a:xfrm>
            <a:off x="5073480" y="3114000"/>
            <a:ext cx="2108520" cy="16815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15"/>
          <p:cNvSpPr/>
          <p:nvPr/>
        </p:nvSpPr>
        <p:spPr>
          <a:xfrm>
            <a:off x="5303880" y="4487400"/>
            <a:ext cx="1601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5" name="CustomShape 16"/>
          <p:cNvSpPr/>
          <p:nvPr/>
        </p:nvSpPr>
        <p:spPr>
          <a:xfrm>
            <a:off x="8775360" y="271800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96" name="CustomShape 17"/>
          <p:cNvSpPr/>
          <p:nvPr/>
        </p:nvSpPr>
        <p:spPr>
          <a:xfrm>
            <a:off x="8763480" y="43747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97" name="CustomShape 18"/>
          <p:cNvSpPr/>
          <p:nvPr/>
        </p:nvSpPr>
        <p:spPr>
          <a:xfrm>
            <a:off x="10731600" y="35053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98" name="CustomShape 19"/>
          <p:cNvSpPr/>
          <p:nvPr/>
        </p:nvSpPr>
        <p:spPr>
          <a:xfrm>
            <a:off x="0" y="4088520"/>
            <a:ext cx="3318120" cy="1198440"/>
          </a:xfrm>
          <a:prstGeom prst="wedgeRectCallout">
            <a:avLst>
              <a:gd name="adj1" fmla="val 121216"/>
              <a:gd name="adj2" fmla="val -105972"/>
            </a:avLst>
          </a:prstGeom>
          <a:solidFill>
            <a:srgbClr val="656D78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Query 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Cache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TitleService=locolhost:7000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LineService=locolhost:7001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C000"/>
                </a:solidFill>
                <a:latin typeface="Calibri"/>
                <a:ea typeface="Calibri"/>
              </a:rPr>
              <a:t>UserService= 193:177:0:1:988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9" name="CustomShape 20"/>
          <p:cNvSpPr/>
          <p:nvPr/>
        </p:nvSpPr>
        <p:spPr>
          <a:xfrm rot="10800000" flipH="1">
            <a:off x="7182720" y="3085020"/>
            <a:ext cx="1297440" cy="84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21"/>
          <p:cNvSpPr/>
          <p:nvPr/>
        </p:nvSpPr>
        <p:spPr>
          <a:xfrm rot="10800000" flipH="1">
            <a:off x="7182000" y="3895312"/>
            <a:ext cx="3076200" cy="3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22"/>
          <p:cNvSpPr/>
          <p:nvPr/>
        </p:nvSpPr>
        <p:spPr>
          <a:xfrm>
            <a:off x="7182360" y="3954960"/>
            <a:ext cx="1297440" cy="86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23"/>
          <p:cNvSpPr/>
          <p:nvPr/>
        </p:nvSpPr>
        <p:spPr>
          <a:xfrm>
            <a:off x="5430960" y="3301560"/>
            <a:ext cx="1433880" cy="20340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CustomShape 24"/>
          <p:cNvSpPr/>
          <p:nvPr/>
        </p:nvSpPr>
        <p:spPr>
          <a:xfrm rot="10800000">
            <a:off x="6032712" y="2543040"/>
            <a:ext cx="64800" cy="570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25"/>
          <p:cNvSpPr/>
          <p:nvPr/>
        </p:nvSpPr>
        <p:spPr>
          <a:xfrm>
            <a:off x="0" y="1974240"/>
            <a:ext cx="3318120" cy="1198440"/>
          </a:xfrm>
          <a:prstGeom prst="wedgeRectCallout">
            <a:avLst>
              <a:gd name="adj1" fmla="val 131587"/>
              <a:gd name="adj2" fmla="val 22734"/>
            </a:avLst>
          </a:prstGeom>
          <a:solidFill>
            <a:srgbClr val="656D78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Query結果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TitleService=locolhost:7000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LineService=locolhost:7001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C000"/>
                </a:solidFill>
                <a:latin typeface="Calibri"/>
                <a:ea typeface="Calibri"/>
              </a:rPr>
              <a:t>UserService= 193:177:0:1:988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5" name="CustomShape 26"/>
          <p:cNvSpPr/>
          <p:nvPr/>
        </p:nvSpPr>
        <p:spPr>
          <a:xfrm>
            <a:off x="10258920" y="426492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193:177:0:1:808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6" name="CustomShape 27"/>
          <p:cNvSpPr/>
          <p:nvPr/>
        </p:nvSpPr>
        <p:spPr>
          <a:xfrm>
            <a:off x="9955080" y="4591800"/>
            <a:ext cx="22215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C000"/>
                </a:solidFill>
                <a:latin typeface="Calibri"/>
                <a:ea typeface="Calibri"/>
              </a:rPr>
              <a:t>193:177:0:1:988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7" name="CustomShape 28"/>
          <p:cNvSpPr/>
          <p:nvPr/>
        </p:nvSpPr>
        <p:spPr>
          <a:xfrm rot="10800000" flipH="1" flipV="1">
            <a:off x="8431920" y="1913941"/>
            <a:ext cx="2677140" cy="1387620"/>
          </a:xfrm>
          <a:prstGeom prst="curvedConnector2">
            <a:avLst/>
          </a:prstGeom>
          <a:noFill/>
          <a:ln w="38160">
            <a:solidFill>
              <a:srgbClr val="548135"/>
            </a:solidFill>
            <a:miter/>
            <a:headEnd type="stealth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29"/>
          <p:cNvSpPr/>
          <p:nvPr/>
        </p:nvSpPr>
        <p:spPr>
          <a:xfrm>
            <a:off x="10915920" y="4310280"/>
            <a:ext cx="386280" cy="236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30"/>
          <p:cNvSpPr/>
          <p:nvPr/>
        </p:nvSpPr>
        <p:spPr>
          <a:xfrm>
            <a:off x="10508040" y="1121760"/>
            <a:ext cx="1223640" cy="612360"/>
          </a:xfrm>
          <a:prstGeom prst="wedgeRectCallout">
            <a:avLst>
              <a:gd name="adj1" fmla="val -50390"/>
              <a:gd name="adj2" fmla="val 163608"/>
            </a:avLst>
          </a:prstGeom>
          <a:solidFill>
            <a:schemeClr val="lt1"/>
          </a:solidFill>
          <a:ln w="126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發送Renew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Eureka 發生掛點情況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650440" y="268560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Title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8645400" y="436536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Line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8480160" y="249624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5"/>
          <p:cNvSpPr/>
          <p:nvPr/>
        </p:nvSpPr>
        <p:spPr>
          <a:xfrm>
            <a:off x="8480160" y="420732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6"/>
          <p:cNvSpPr/>
          <p:nvPr/>
        </p:nvSpPr>
        <p:spPr>
          <a:xfrm>
            <a:off x="8431920" y="34315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localhost:7000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8398080" y="51613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localhost:7001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CustomShape 8"/>
          <p:cNvSpPr/>
          <p:nvPr/>
        </p:nvSpPr>
        <p:spPr>
          <a:xfrm>
            <a:off x="10606320" y="346104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18" name="CustomShape 9"/>
          <p:cNvSpPr/>
          <p:nvPr/>
        </p:nvSpPr>
        <p:spPr>
          <a:xfrm>
            <a:off x="10258920" y="3301560"/>
            <a:ext cx="174564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10"/>
          <p:cNvSpPr/>
          <p:nvPr/>
        </p:nvSpPr>
        <p:spPr>
          <a:xfrm>
            <a:off x="3899880" y="1428120"/>
            <a:ext cx="1304640" cy="98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3696480" y="1284840"/>
            <a:ext cx="4732560" cy="125820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12"/>
          <p:cNvSpPr/>
          <p:nvPr/>
        </p:nvSpPr>
        <p:spPr>
          <a:xfrm>
            <a:off x="5257800" y="1225800"/>
            <a:ext cx="3046320" cy="25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TitleService=locolhost:7000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LineService=locolhost:7001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UserService=193:177:0:1:808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IndexService=localhost:8080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22" name="CustomShape 13"/>
          <p:cNvSpPr/>
          <p:nvPr/>
        </p:nvSpPr>
        <p:spPr>
          <a:xfrm>
            <a:off x="5335920" y="3257280"/>
            <a:ext cx="1624320" cy="13183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Index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3" name="CustomShape 14"/>
          <p:cNvSpPr/>
          <p:nvPr/>
        </p:nvSpPr>
        <p:spPr>
          <a:xfrm>
            <a:off x="5073480" y="3114000"/>
            <a:ext cx="2108520" cy="16815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5"/>
          <p:cNvSpPr/>
          <p:nvPr/>
        </p:nvSpPr>
        <p:spPr>
          <a:xfrm>
            <a:off x="5303880" y="4487400"/>
            <a:ext cx="1601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16"/>
          <p:cNvSpPr/>
          <p:nvPr/>
        </p:nvSpPr>
        <p:spPr>
          <a:xfrm>
            <a:off x="8775360" y="271800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26" name="CustomShape 17"/>
          <p:cNvSpPr/>
          <p:nvPr/>
        </p:nvSpPr>
        <p:spPr>
          <a:xfrm>
            <a:off x="8763480" y="43747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27" name="CustomShape 18"/>
          <p:cNvSpPr/>
          <p:nvPr/>
        </p:nvSpPr>
        <p:spPr>
          <a:xfrm>
            <a:off x="10731600" y="35053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28" name="CustomShape 19"/>
          <p:cNvSpPr/>
          <p:nvPr/>
        </p:nvSpPr>
        <p:spPr>
          <a:xfrm rot="10800000" flipH="1">
            <a:off x="7189403" y="3075840"/>
            <a:ext cx="1297440" cy="84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CustomShape 20"/>
          <p:cNvSpPr/>
          <p:nvPr/>
        </p:nvSpPr>
        <p:spPr>
          <a:xfrm rot="10800000" flipH="1">
            <a:off x="7189403" y="3898620"/>
            <a:ext cx="3076200" cy="3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21"/>
          <p:cNvSpPr/>
          <p:nvPr/>
        </p:nvSpPr>
        <p:spPr>
          <a:xfrm>
            <a:off x="7182360" y="3954960"/>
            <a:ext cx="1297440" cy="86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2"/>
          <p:cNvSpPr/>
          <p:nvPr/>
        </p:nvSpPr>
        <p:spPr>
          <a:xfrm>
            <a:off x="5430960" y="3301560"/>
            <a:ext cx="1433880" cy="20340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23"/>
          <p:cNvSpPr/>
          <p:nvPr/>
        </p:nvSpPr>
        <p:spPr>
          <a:xfrm>
            <a:off x="10258920" y="426492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193:177:0:1:808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3" name="CustomShape 24"/>
          <p:cNvSpPr/>
          <p:nvPr/>
        </p:nvSpPr>
        <p:spPr>
          <a:xfrm>
            <a:off x="5256000" y="1428120"/>
            <a:ext cx="1625040" cy="1082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25"/>
          <p:cNvSpPr/>
          <p:nvPr/>
        </p:nvSpPr>
        <p:spPr>
          <a:xfrm>
            <a:off x="1076760" y="4243320"/>
            <a:ext cx="3037680" cy="1198440"/>
          </a:xfrm>
          <a:prstGeom prst="wedgeRectCallout">
            <a:avLst>
              <a:gd name="adj1" fmla="val 94517"/>
              <a:gd name="adj2" fmla="val -117045"/>
            </a:avLst>
          </a:prstGeom>
          <a:solidFill>
            <a:srgbClr val="656D78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Query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 Cache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TitleService=locolhost:7000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LineService=locolhost:7001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UserService= 193:177:0:1:808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5" name="CustomShape 26"/>
          <p:cNvSpPr/>
          <p:nvPr/>
        </p:nvSpPr>
        <p:spPr>
          <a:xfrm>
            <a:off x="5957640" y="5493240"/>
            <a:ext cx="1224720" cy="789120"/>
          </a:xfrm>
          <a:prstGeom prst="wedgeRectCallout">
            <a:avLst>
              <a:gd name="adj1" fmla="val 94933"/>
              <a:gd name="adj2" fmla="val -198278"/>
            </a:avLst>
          </a:prstGeom>
          <a:solidFill>
            <a:schemeClr val="lt1"/>
          </a:solidFill>
          <a:ln w="1260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正常運作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3</a:t>
            </a:r>
            <a:r>
              <a:rPr lang="en-US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. </a:t>
            </a:r>
            <a:r>
              <a:rPr lang="en-US" sz="4800" b="1" strike="noStrike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Eureka </a:t>
            </a:r>
            <a:r>
              <a:rPr lang="en-US" altLang="zh-CN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Server</a:t>
            </a:r>
            <a:r>
              <a:rPr lang="zh-CN" altLang="en-US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設置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5144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Eureka Server </a:t>
            </a:r>
            <a:r>
              <a:rPr lang="zh-CN" altLang="en-US" sz="3600" b="1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設置</a:t>
            </a:r>
            <a:r>
              <a:rPr lang="en-US" altLang="zh-CN" sz="3600" b="1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——dependency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3615885"/>
            <a:ext cx="5833984" cy="802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3600" b="1" spc="-1" dirty="0">
                <a:solidFill>
                  <a:srgbClr val="8C1D36"/>
                </a:solidFill>
                <a:latin typeface="Microsoft JhengHei"/>
                <a:ea typeface="Microsoft JhengHei"/>
              </a:rPr>
              <a:t>Eureka Server </a:t>
            </a:r>
            <a:r>
              <a:rPr lang="zh-CN" altLang="en-US" sz="3600" b="1" spc="-1" dirty="0">
                <a:solidFill>
                  <a:srgbClr val="8C1D36"/>
                </a:solidFill>
                <a:latin typeface="Microsoft JhengHei"/>
                <a:ea typeface="Microsoft JhengHei"/>
              </a:rPr>
              <a:t>設置</a:t>
            </a:r>
            <a:r>
              <a:rPr lang="en-US" altLang="zh-CN" sz="3600" b="1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——applicaition.java</a:t>
            </a:r>
            <a:endParaRPr lang="en-US" altLang="zh-TW" sz="3600" spc="-1" dirty="0">
              <a:solidFill>
                <a:srgbClr val="000000"/>
              </a:solidFill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3187799"/>
            <a:ext cx="5833984" cy="165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01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3600" b="1" spc="-1" dirty="0">
                <a:solidFill>
                  <a:srgbClr val="8C1D36"/>
                </a:solidFill>
                <a:latin typeface="Microsoft JhengHei"/>
                <a:ea typeface="Microsoft JhengHei"/>
              </a:rPr>
              <a:t>Eureka Server </a:t>
            </a:r>
            <a:r>
              <a:rPr lang="zh-CN" altLang="en-US" sz="3600" b="1" spc="-1" dirty="0">
                <a:solidFill>
                  <a:srgbClr val="8C1D36"/>
                </a:solidFill>
                <a:latin typeface="Microsoft JhengHei"/>
                <a:ea typeface="Microsoft JhengHei"/>
              </a:rPr>
              <a:t>設置</a:t>
            </a:r>
            <a:r>
              <a:rPr lang="en-US" altLang="zh-CN" sz="3600" b="1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——</a:t>
            </a:r>
            <a:r>
              <a:rPr lang="en-US" altLang="zh-CN" sz="3600" b="1" spc="-1" dirty="0" err="1" smtClean="0">
                <a:solidFill>
                  <a:srgbClr val="8C1D36"/>
                </a:solidFill>
                <a:latin typeface="Microsoft JhengHei"/>
                <a:ea typeface="Microsoft JhengHei"/>
              </a:rPr>
              <a:t>application.properties</a:t>
            </a:r>
            <a:endParaRPr lang="en-US" altLang="zh-TW" sz="3600" spc="-1" dirty="0">
              <a:solidFill>
                <a:srgbClr val="000000"/>
              </a:solidFill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3275081"/>
            <a:ext cx="5833984" cy="14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21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4</a:t>
            </a:r>
            <a:r>
              <a:rPr lang="en-US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. </a:t>
            </a:r>
            <a:r>
              <a:rPr lang="en-US" sz="4800" b="1" strike="noStrike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Eureka </a:t>
            </a:r>
            <a:r>
              <a:rPr lang="en-US" altLang="zh-CN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Client</a:t>
            </a:r>
            <a:r>
              <a:rPr lang="zh-CN" altLang="en-US" sz="4800" b="1" strike="noStrike" spc="-1" dirty="0" smtClean="0">
                <a:solidFill>
                  <a:srgbClr val="FFFFFF"/>
                </a:solidFill>
                <a:latin typeface="Microsoft JhengHei"/>
                <a:ea typeface="Microsoft JhengHei"/>
              </a:rPr>
              <a:t>設置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86133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Eureka </a:t>
            </a:r>
            <a:r>
              <a:rPr lang="en-US" altLang="zh-CN" sz="3600" b="1" strike="noStrike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Client </a:t>
            </a:r>
            <a:r>
              <a:rPr lang="zh-CN" altLang="en-US" sz="3600" b="1" strike="noStrike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設置</a:t>
            </a:r>
            <a:r>
              <a:rPr lang="en-US" altLang="zh-CN" sz="3600" b="1" strike="noStrike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——dependency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2995158"/>
            <a:ext cx="6705504" cy="20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56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Eureka Client </a:t>
            </a:r>
            <a:r>
              <a:rPr lang="zh-CN" altLang="en-US" sz="3600" b="1" strike="noStrike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設置</a:t>
            </a:r>
            <a:r>
              <a:rPr lang="en-US" altLang="zh-CN" sz="3600" b="1" strike="noStrike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——GreetingClient</a:t>
            </a:r>
            <a:r>
              <a:rPr lang="en-US" altLang="zh-CN" sz="3600" b="1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.java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2515093"/>
            <a:ext cx="6201641" cy="289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06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75680" y="2244600"/>
            <a:ext cx="1239480" cy="2350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目錄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123360" y="798480"/>
            <a:ext cx="8408160" cy="555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514440" indent="-514080">
              <a:lnSpc>
                <a:spcPct val="100000"/>
              </a:lnSpc>
              <a:buClr>
                <a:srgbClr val="44546A"/>
              </a:buClr>
              <a:buFont typeface="Calibri"/>
              <a:buAutoNum type="arabicPeriod"/>
            </a:pP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爲何需要Service</a:t>
            </a: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 Registry？</a:t>
            </a:r>
            <a:endParaRPr lang="en-US" sz="2800" b="0" strike="noStrike" spc="-1" dirty="0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"/>
              <a:buAutoNum type="arabicPeriod"/>
            </a:pPr>
            <a:r>
              <a:rPr lang="en-US" sz="2800" b="1" strike="noStrike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Eureka Service </a:t>
            </a:r>
            <a:r>
              <a:rPr lang="zh-CN" altLang="en-US" sz="2800" b="1" strike="noStrike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註冊中心</a:t>
            </a:r>
            <a:endParaRPr lang="en-US" altLang="zh-CN" sz="2800" b="1" strike="noStrike" spc="-1" dirty="0" smtClean="0">
              <a:solidFill>
                <a:srgbClr val="44546A"/>
              </a:solidFill>
              <a:latin typeface="Microsoft JhengHei"/>
              <a:ea typeface="Microsoft JhengHei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"/>
              <a:buAutoNum type="arabicPeriod"/>
            </a:pPr>
            <a:r>
              <a:rPr lang="en-US" altLang="zh-CN" sz="2800" b="1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Eureka Server </a:t>
            </a:r>
            <a:r>
              <a:rPr lang="zh-CN" altLang="en-US" sz="2800" b="1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設置</a:t>
            </a:r>
            <a:endParaRPr lang="en-US" altLang="zh-CN" sz="2800" b="1" spc="-1" dirty="0" smtClean="0">
              <a:solidFill>
                <a:srgbClr val="44546A"/>
              </a:solidFill>
              <a:latin typeface="Microsoft JhengHei"/>
              <a:ea typeface="Microsoft JhengHei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"/>
              <a:buAutoNum type="arabicPeriod"/>
            </a:pPr>
            <a:r>
              <a:rPr lang="en-US" altLang="zh-CN" sz="2800" b="1" strike="noStrike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Eureka Client </a:t>
            </a:r>
            <a:r>
              <a:rPr lang="zh-CN" altLang="en-US" sz="2800" b="1" strike="noStrike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設置</a:t>
            </a:r>
            <a:endParaRPr lang="en-US" altLang="zh-CN" sz="2800" b="1" strike="noStrike" spc="-1" dirty="0" smtClean="0">
              <a:solidFill>
                <a:srgbClr val="44546A"/>
              </a:solidFill>
              <a:latin typeface="Microsoft JhengHei"/>
              <a:ea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3600" b="1" spc="-1" dirty="0">
                <a:solidFill>
                  <a:srgbClr val="8C1D36"/>
                </a:solidFill>
                <a:latin typeface="Microsoft JhengHei"/>
                <a:ea typeface="Microsoft JhengHei"/>
              </a:rPr>
              <a:t>Eureka Client </a:t>
            </a:r>
            <a:r>
              <a:rPr lang="zh-CN" altLang="en-US" sz="3600" b="1" spc="-1" dirty="0">
                <a:solidFill>
                  <a:srgbClr val="8C1D36"/>
                </a:solidFill>
                <a:latin typeface="Microsoft JhengHei"/>
                <a:ea typeface="Microsoft JhengHei"/>
              </a:rPr>
              <a:t>設置</a:t>
            </a:r>
            <a:r>
              <a:rPr lang="en-US" altLang="zh-CN" sz="3600" b="1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——application.java</a:t>
            </a:r>
            <a:endParaRPr lang="en-US" altLang="zh-TW" sz="3600" spc="-1" dirty="0">
              <a:solidFill>
                <a:srgbClr val="000000"/>
              </a:solidFill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1746776"/>
            <a:ext cx="6201641" cy="442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27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3600" b="1" spc="-1" dirty="0">
                <a:solidFill>
                  <a:srgbClr val="8C1D36"/>
                </a:solidFill>
                <a:latin typeface="Microsoft JhengHei"/>
                <a:ea typeface="Microsoft JhengHei"/>
              </a:rPr>
              <a:t>Eureka Client </a:t>
            </a:r>
            <a:r>
              <a:rPr lang="zh-CN" altLang="en-US" sz="3600" b="1" spc="-1" dirty="0">
                <a:solidFill>
                  <a:srgbClr val="8C1D36"/>
                </a:solidFill>
                <a:latin typeface="Microsoft JhengHei"/>
                <a:ea typeface="Microsoft JhengHei"/>
              </a:rPr>
              <a:t>設置</a:t>
            </a:r>
            <a:r>
              <a:rPr lang="en-US" altLang="zh-CN" sz="3600" b="1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——</a:t>
            </a:r>
            <a:r>
              <a:rPr lang="en-US" altLang="zh-CN" sz="3600" b="1" spc="-1" dirty="0" err="1" smtClean="0">
                <a:solidFill>
                  <a:srgbClr val="8C1D36"/>
                </a:solidFill>
                <a:latin typeface="Microsoft JhengHei"/>
                <a:ea typeface="Microsoft JhengHei"/>
              </a:rPr>
              <a:t>application.properties</a:t>
            </a:r>
            <a:endParaRPr lang="en-US" altLang="zh-TW" sz="3600" spc="-1" dirty="0">
              <a:solidFill>
                <a:srgbClr val="000000"/>
              </a:solidFill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80" y="3518674"/>
            <a:ext cx="6201641" cy="8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604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單個 Eureka 的問題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前面的Eureka Server都是單節點的，Eureka Server在生產中掛掉，Eureka Client有緩存機制，能讓此</a:t>
            </a:r>
            <a:r>
              <a:rPr lang="en-US" sz="2800" b="1" strike="noStrike" spc="-1">
                <a:solidFill>
                  <a:srgbClr val="FF0000"/>
                </a:solidFill>
                <a:latin typeface="Microsoft JhengHei"/>
                <a:ea typeface="Microsoft JhengHei"/>
              </a:rPr>
              <a:t>Services能正常互通</a:t>
            </a: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。但是此</a:t>
            </a:r>
            <a:r>
              <a:rPr lang="en-US" sz="2800" b="1" strike="noStrike" spc="-1">
                <a:solidFill>
                  <a:srgbClr val="FF0000"/>
                </a:solidFill>
                <a:latin typeface="Microsoft JhengHei"/>
                <a:ea typeface="Microsoft JhengHei"/>
              </a:rPr>
              <a:t>Services就無法註冊新的Service</a:t>
            </a: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，形成了孤島。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0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6239160" y="250776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IP_Edit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6242760" y="149184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IP_IndexService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6240240" y="349668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Accout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6244920" y="450108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PC_Index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0" name="CustomShape 5"/>
          <p:cNvSpPr/>
          <p:nvPr/>
        </p:nvSpPr>
        <p:spPr>
          <a:xfrm>
            <a:off x="6239160" y="554400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PC_Edit Service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1" name="Google Shape;830;p29"/>
          <p:cNvPicPr/>
          <p:nvPr/>
        </p:nvPicPr>
        <p:blipFill>
          <a:blip r:embed="rId2"/>
          <a:stretch/>
        </p:blipFill>
        <p:spPr>
          <a:xfrm>
            <a:off x="7140600" y="2140560"/>
            <a:ext cx="195840" cy="195840"/>
          </a:xfrm>
          <a:prstGeom prst="rect">
            <a:avLst/>
          </a:prstGeom>
          <a:ln>
            <a:noFill/>
          </a:ln>
        </p:spPr>
      </p:pic>
      <p:pic>
        <p:nvPicPr>
          <p:cNvPr id="372" name="Google Shape;831;p29"/>
          <p:cNvPicPr/>
          <p:nvPr/>
        </p:nvPicPr>
        <p:blipFill>
          <a:blip r:embed="rId2"/>
          <a:stretch/>
        </p:blipFill>
        <p:spPr>
          <a:xfrm>
            <a:off x="7121160" y="3147840"/>
            <a:ext cx="195840" cy="195840"/>
          </a:xfrm>
          <a:prstGeom prst="rect">
            <a:avLst/>
          </a:prstGeom>
          <a:ln>
            <a:noFill/>
          </a:ln>
        </p:spPr>
      </p:pic>
      <p:pic>
        <p:nvPicPr>
          <p:cNvPr id="373" name="Google Shape;832;p29"/>
          <p:cNvPicPr/>
          <p:nvPr/>
        </p:nvPicPr>
        <p:blipFill>
          <a:blip r:embed="rId3"/>
          <a:stretch/>
        </p:blipFill>
        <p:spPr>
          <a:xfrm>
            <a:off x="7032240" y="6135480"/>
            <a:ext cx="303480" cy="303480"/>
          </a:xfrm>
          <a:prstGeom prst="rect">
            <a:avLst/>
          </a:prstGeom>
          <a:ln>
            <a:noFill/>
          </a:ln>
        </p:spPr>
      </p:pic>
      <p:pic>
        <p:nvPicPr>
          <p:cNvPr id="374" name="Google Shape;833;p29"/>
          <p:cNvPicPr/>
          <p:nvPr/>
        </p:nvPicPr>
        <p:blipFill>
          <a:blip r:embed="rId3"/>
          <a:stretch/>
        </p:blipFill>
        <p:spPr>
          <a:xfrm>
            <a:off x="7047360" y="5086800"/>
            <a:ext cx="303480" cy="303480"/>
          </a:xfrm>
          <a:prstGeom prst="rect">
            <a:avLst/>
          </a:prstGeom>
          <a:ln>
            <a:noFill/>
          </a:ln>
        </p:spPr>
      </p:pic>
      <p:sp>
        <p:nvSpPr>
          <p:cNvPr id="375" name="CustomShape 6"/>
          <p:cNvSpPr/>
          <p:nvPr/>
        </p:nvSpPr>
        <p:spPr>
          <a:xfrm>
            <a:off x="6185160" y="245520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7"/>
          <p:cNvSpPr/>
          <p:nvPr/>
        </p:nvSpPr>
        <p:spPr>
          <a:xfrm>
            <a:off x="6168240" y="141984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8"/>
          <p:cNvSpPr/>
          <p:nvPr/>
        </p:nvSpPr>
        <p:spPr>
          <a:xfrm>
            <a:off x="6179760" y="345852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9"/>
          <p:cNvSpPr/>
          <p:nvPr/>
        </p:nvSpPr>
        <p:spPr>
          <a:xfrm>
            <a:off x="6179760" y="447552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10"/>
          <p:cNvSpPr/>
          <p:nvPr/>
        </p:nvSpPr>
        <p:spPr>
          <a:xfrm>
            <a:off x="6179760" y="551448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11"/>
          <p:cNvSpPr/>
          <p:nvPr/>
        </p:nvSpPr>
        <p:spPr>
          <a:xfrm>
            <a:off x="6366600" y="25408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81" name="CustomShape 12"/>
          <p:cNvSpPr/>
          <p:nvPr/>
        </p:nvSpPr>
        <p:spPr>
          <a:xfrm>
            <a:off x="6366600" y="25408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82" name="CustomShape 13"/>
          <p:cNvSpPr/>
          <p:nvPr/>
        </p:nvSpPr>
        <p:spPr>
          <a:xfrm>
            <a:off x="6386400" y="351792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83" name="CustomShape 14"/>
          <p:cNvSpPr/>
          <p:nvPr/>
        </p:nvSpPr>
        <p:spPr>
          <a:xfrm>
            <a:off x="6386400" y="45082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84" name="CustomShape 15"/>
          <p:cNvSpPr/>
          <p:nvPr/>
        </p:nvSpPr>
        <p:spPr>
          <a:xfrm>
            <a:off x="6386040" y="151524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85" name="CustomShape 16"/>
          <p:cNvSpPr/>
          <p:nvPr/>
        </p:nvSpPr>
        <p:spPr>
          <a:xfrm>
            <a:off x="6364080" y="555876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386" name="CustomShape 17"/>
          <p:cNvSpPr/>
          <p:nvPr/>
        </p:nvSpPr>
        <p:spPr>
          <a:xfrm>
            <a:off x="8561520" y="248040"/>
            <a:ext cx="91224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7" name="CustomShape 18"/>
          <p:cNvSpPr/>
          <p:nvPr/>
        </p:nvSpPr>
        <p:spPr>
          <a:xfrm>
            <a:off x="8429040" y="158760"/>
            <a:ext cx="203976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9"/>
          <p:cNvSpPr/>
          <p:nvPr/>
        </p:nvSpPr>
        <p:spPr>
          <a:xfrm>
            <a:off x="9586440" y="274320"/>
            <a:ext cx="85824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Table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9" name="CustomShape 20"/>
          <p:cNvSpPr/>
          <p:nvPr/>
        </p:nvSpPr>
        <p:spPr>
          <a:xfrm rot="10800000" flipH="1">
            <a:off x="3904920" y="552240"/>
            <a:ext cx="4549680" cy="3089520"/>
          </a:xfrm>
          <a:prstGeom prst="curvedConnector3">
            <a:avLst>
              <a:gd name="adj1" fmla="val 38345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TextShape 2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孤島情況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22"/>
          <p:cNvSpPr/>
          <p:nvPr/>
        </p:nvSpPr>
        <p:spPr>
          <a:xfrm rot="10800000" flipH="1">
            <a:off x="7462440" y="537667"/>
            <a:ext cx="982800" cy="1338120"/>
          </a:xfrm>
          <a:prstGeom prst="curvedConnector3">
            <a:avLst>
              <a:gd name="adj1" fmla="val 50003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23"/>
          <p:cNvSpPr/>
          <p:nvPr/>
        </p:nvSpPr>
        <p:spPr>
          <a:xfrm rot="10800000" flipH="1">
            <a:off x="7463160" y="520347"/>
            <a:ext cx="965880" cy="2373480"/>
          </a:xfrm>
          <a:prstGeom prst="curvedConnector3">
            <a:avLst>
              <a:gd name="adj1" fmla="val 49995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4"/>
          <p:cNvSpPr/>
          <p:nvPr/>
        </p:nvSpPr>
        <p:spPr>
          <a:xfrm rot="10800000" flipH="1">
            <a:off x="7445520" y="552240"/>
            <a:ext cx="971280" cy="3377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25"/>
          <p:cNvSpPr/>
          <p:nvPr/>
        </p:nvSpPr>
        <p:spPr>
          <a:xfrm rot="10800000" flipH="1">
            <a:off x="7445520" y="552240"/>
            <a:ext cx="971280" cy="4394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26"/>
          <p:cNvSpPr/>
          <p:nvPr/>
        </p:nvSpPr>
        <p:spPr>
          <a:xfrm rot="10800000" flipH="1">
            <a:off x="7457040" y="588378"/>
            <a:ext cx="971280" cy="5433120"/>
          </a:xfrm>
          <a:prstGeom prst="curvedConnector3">
            <a:avLst>
              <a:gd name="adj1" fmla="val 49996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27"/>
          <p:cNvSpPr/>
          <p:nvPr/>
        </p:nvSpPr>
        <p:spPr>
          <a:xfrm>
            <a:off x="8628480" y="30600"/>
            <a:ext cx="1625040" cy="1082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28"/>
          <p:cNvSpPr/>
          <p:nvPr/>
        </p:nvSpPr>
        <p:spPr>
          <a:xfrm>
            <a:off x="4978080" y="95040"/>
            <a:ext cx="1038960" cy="721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AD_IndexService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98" name="Google Shape;857;p29"/>
          <p:cNvPicPr/>
          <p:nvPr/>
        </p:nvPicPr>
        <p:blipFill>
          <a:blip r:embed="rId4"/>
          <a:stretch/>
        </p:blipFill>
        <p:spPr>
          <a:xfrm>
            <a:off x="5807880" y="595080"/>
            <a:ext cx="179280" cy="179280"/>
          </a:xfrm>
          <a:prstGeom prst="rect">
            <a:avLst/>
          </a:prstGeom>
          <a:ln>
            <a:noFill/>
          </a:ln>
        </p:spPr>
      </p:pic>
      <p:sp>
        <p:nvSpPr>
          <p:cNvPr id="399" name="CustomShape 29"/>
          <p:cNvSpPr/>
          <p:nvPr/>
        </p:nvSpPr>
        <p:spPr>
          <a:xfrm>
            <a:off x="4927320" y="65160"/>
            <a:ext cx="1168560" cy="75168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30"/>
          <p:cNvSpPr/>
          <p:nvPr/>
        </p:nvSpPr>
        <p:spPr>
          <a:xfrm>
            <a:off x="5121360" y="133200"/>
            <a:ext cx="779760" cy="1195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01" name="CustomShape 31"/>
          <p:cNvSpPr/>
          <p:nvPr/>
        </p:nvSpPr>
        <p:spPr>
          <a:xfrm>
            <a:off x="6095880" y="441000"/>
            <a:ext cx="2091240" cy="64080"/>
          </a:xfrm>
          <a:prstGeom prst="curvedConnector3">
            <a:avLst>
              <a:gd name="adj1" fmla="val 49998"/>
            </a:avLst>
          </a:prstGeom>
          <a:noFill/>
          <a:ln w="38160">
            <a:solidFill>
              <a:srgbClr val="FF0000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32"/>
          <p:cNvSpPr/>
          <p:nvPr/>
        </p:nvSpPr>
        <p:spPr>
          <a:xfrm>
            <a:off x="3082320" y="1468440"/>
            <a:ext cx="795960" cy="4536720"/>
          </a:xfrm>
          <a:prstGeom prst="rect">
            <a:avLst/>
          </a:prstGeom>
          <a:solidFill>
            <a:srgbClr val="AEABAB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CustomShape 33"/>
          <p:cNvSpPr/>
          <p:nvPr/>
        </p:nvSpPr>
        <p:spPr>
          <a:xfrm>
            <a:off x="3084840" y="1506600"/>
            <a:ext cx="79344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04" name="CustomShape 34"/>
          <p:cNvSpPr/>
          <p:nvPr/>
        </p:nvSpPr>
        <p:spPr>
          <a:xfrm rot="5400000">
            <a:off x="3419280" y="3594960"/>
            <a:ext cx="683640" cy="2354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Route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5" name="CustomShape 35"/>
          <p:cNvSpPr/>
          <p:nvPr/>
        </p:nvSpPr>
        <p:spPr>
          <a:xfrm>
            <a:off x="6455520" y="36000"/>
            <a:ext cx="148140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Request fail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何爲 HA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HA = High availability，可以啓動</a:t>
            </a:r>
            <a:r>
              <a:rPr lang="en-US" sz="2800" b="1" strike="noStrike" spc="-1">
                <a:solidFill>
                  <a:srgbClr val="FF0000"/>
                </a:solidFill>
                <a:latin typeface="Microsoft JhengHei"/>
                <a:ea typeface="Microsoft JhengHei"/>
              </a:rPr>
              <a:t>數個同樣的 service ，用同樣的名字，用不同的ip</a:t>
            </a: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，在向Eureka注冊時會自動生成 HA。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HA 的目的在其中一個服務不可用時，其他健康的服務可以去分擔請求。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" name="Google Shape;873;p30"/>
          <p:cNvPicPr/>
          <p:nvPr/>
        </p:nvPicPr>
        <p:blipFill>
          <a:blip r:embed="rId3"/>
          <a:stretch/>
        </p:blipFill>
        <p:spPr>
          <a:xfrm>
            <a:off x="838080" y="4604040"/>
            <a:ext cx="10515240" cy="105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爲何組建 Eureka HA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何爲HA：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HA = High availability，可以啓動</a:t>
            </a:r>
            <a:r>
              <a:rPr lang="en-US" sz="2800" b="1" strike="noStrike" spc="-1">
                <a:solidFill>
                  <a:srgbClr val="FF0000"/>
                </a:solidFill>
                <a:latin typeface="Microsoft JhengHei"/>
                <a:ea typeface="Microsoft JhengHei"/>
              </a:rPr>
              <a:t>數個同樣的 service ，用同樣的名字，用不同的ip</a:t>
            </a: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，在向Eureka注冊時會自動生成 HA。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HA 的目的在其中一個服務不可用時，其他健康的服務可以去分擔請求。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組建Eureka HA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Eureka 作爲微服務正中心的位置，如果掛了會產生很多問題，所以為了保證註冊中心的</a:t>
            </a:r>
            <a:r>
              <a:rPr lang="en-US" sz="2800" b="1" strike="noStrike" spc="-1">
                <a:solidFill>
                  <a:srgbClr val="FF0000"/>
                </a:solidFill>
                <a:latin typeface="Microsoft JhengHei"/>
                <a:ea typeface="Microsoft JhengHei"/>
              </a:rPr>
              <a:t>高可用</a:t>
            </a: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，在生產中一般採用HA的方式保證服務運行。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6239160" y="250776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IP_Edit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6242760" y="149184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IP_IndexService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6240240" y="349668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Accout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6244920" y="450108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PC_Index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6239160" y="554400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PC_Edit Service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8" name="Google Shape;892;p32"/>
          <p:cNvPicPr/>
          <p:nvPr/>
        </p:nvPicPr>
        <p:blipFill>
          <a:blip r:embed="rId3"/>
          <a:stretch/>
        </p:blipFill>
        <p:spPr>
          <a:xfrm>
            <a:off x="7140600" y="2140560"/>
            <a:ext cx="195840" cy="195840"/>
          </a:xfrm>
          <a:prstGeom prst="rect">
            <a:avLst/>
          </a:prstGeom>
          <a:ln>
            <a:noFill/>
          </a:ln>
        </p:spPr>
      </p:pic>
      <p:pic>
        <p:nvPicPr>
          <p:cNvPr id="419" name="Google Shape;893;p32"/>
          <p:cNvPicPr/>
          <p:nvPr/>
        </p:nvPicPr>
        <p:blipFill>
          <a:blip r:embed="rId3"/>
          <a:stretch/>
        </p:blipFill>
        <p:spPr>
          <a:xfrm>
            <a:off x="7121160" y="3147840"/>
            <a:ext cx="195840" cy="195840"/>
          </a:xfrm>
          <a:prstGeom prst="rect">
            <a:avLst/>
          </a:prstGeom>
          <a:ln>
            <a:noFill/>
          </a:ln>
        </p:spPr>
      </p:pic>
      <p:pic>
        <p:nvPicPr>
          <p:cNvPr id="420" name="Google Shape;894;p32"/>
          <p:cNvPicPr/>
          <p:nvPr/>
        </p:nvPicPr>
        <p:blipFill>
          <a:blip r:embed="rId4"/>
          <a:stretch/>
        </p:blipFill>
        <p:spPr>
          <a:xfrm>
            <a:off x="7032240" y="6135480"/>
            <a:ext cx="303480" cy="303480"/>
          </a:xfrm>
          <a:prstGeom prst="rect">
            <a:avLst/>
          </a:prstGeom>
          <a:ln>
            <a:noFill/>
          </a:ln>
        </p:spPr>
      </p:pic>
      <p:pic>
        <p:nvPicPr>
          <p:cNvPr id="421" name="Google Shape;895;p32"/>
          <p:cNvPicPr/>
          <p:nvPr/>
        </p:nvPicPr>
        <p:blipFill>
          <a:blip r:embed="rId4"/>
          <a:stretch/>
        </p:blipFill>
        <p:spPr>
          <a:xfrm>
            <a:off x="7047360" y="5086800"/>
            <a:ext cx="303480" cy="303480"/>
          </a:xfrm>
          <a:prstGeom prst="rect">
            <a:avLst/>
          </a:prstGeom>
          <a:ln>
            <a:noFill/>
          </a:ln>
        </p:spPr>
      </p:pic>
      <p:sp>
        <p:nvSpPr>
          <p:cNvPr id="422" name="CustomShape 6"/>
          <p:cNvSpPr/>
          <p:nvPr/>
        </p:nvSpPr>
        <p:spPr>
          <a:xfrm>
            <a:off x="6185160" y="245520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7"/>
          <p:cNvSpPr/>
          <p:nvPr/>
        </p:nvSpPr>
        <p:spPr>
          <a:xfrm>
            <a:off x="6168240" y="141984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8"/>
          <p:cNvSpPr/>
          <p:nvPr/>
        </p:nvSpPr>
        <p:spPr>
          <a:xfrm>
            <a:off x="6179760" y="345852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9"/>
          <p:cNvSpPr/>
          <p:nvPr/>
        </p:nvSpPr>
        <p:spPr>
          <a:xfrm>
            <a:off x="6179760" y="447552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10"/>
          <p:cNvSpPr/>
          <p:nvPr/>
        </p:nvSpPr>
        <p:spPr>
          <a:xfrm>
            <a:off x="6179760" y="551448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11"/>
          <p:cNvSpPr/>
          <p:nvPr/>
        </p:nvSpPr>
        <p:spPr>
          <a:xfrm>
            <a:off x="6366600" y="25408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28" name="CustomShape 12"/>
          <p:cNvSpPr/>
          <p:nvPr/>
        </p:nvSpPr>
        <p:spPr>
          <a:xfrm>
            <a:off x="6366600" y="25408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29" name="CustomShape 13"/>
          <p:cNvSpPr/>
          <p:nvPr/>
        </p:nvSpPr>
        <p:spPr>
          <a:xfrm>
            <a:off x="6386400" y="351792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30" name="CustomShape 14"/>
          <p:cNvSpPr/>
          <p:nvPr/>
        </p:nvSpPr>
        <p:spPr>
          <a:xfrm>
            <a:off x="6386400" y="45082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31" name="CustomShape 15"/>
          <p:cNvSpPr/>
          <p:nvPr/>
        </p:nvSpPr>
        <p:spPr>
          <a:xfrm>
            <a:off x="6386040" y="151524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32" name="CustomShape 16"/>
          <p:cNvSpPr/>
          <p:nvPr/>
        </p:nvSpPr>
        <p:spPr>
          <a:xfrm>
            <a:off x="6364080" y="555876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33" name="CustomShape 17"/>
          <p:cNvSpPr/>
          <p:nvPr/>
        </p:nvSpPr>
        <p:spPr>
          <a:xfrm>
            <a:off x="8429040" y="129960"/>
            <a:ext cx="104472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Server1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4" name="CustomShape 18"/>
          <p:cNvSpPr/>
          <p:nvPr/>
        </p:nvSpPr>
        <p:spPr>
          <a:xfrm>
            <a:off x="8318160" y="40680"/>
            <a:ext cx="215064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19"/>
          <p:cNvSpPr/>
          <p:nvPr/>
        </p:nvSpPr>
        <p:spPr>
          <a:xfrm>
            <a:off x="9586440" y="156240"/>
            <a:ext cx="858240" cy="11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Table1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6" name="CustomShape 20"/>
          <p:cNvSpPr/>
          <p:nvPr/>
        </p:nvSpPr>
        <p:spPr>
          <a:xfrm rot="10800000" flipH="1">
            <a:off x="3883119" y="455940"/>
            <a:ext cx="4439160" cy="3258720"/>
          </a:xfrm>
          <a:prstGeom prst="curvedConnector3">
            <a:avLst>
              <a:gd name="adj1" fmla="val 41348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TextShape 2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Eureka HA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22"/>
          <p:cNvSpPr/>
          <p:nvPr/>
        </p:nvSpPr>
        <p:spPr>
          <a:xfrm rot="10800000" flipH="1">
            <a:off x="7450359" y="438120"/>
            <a:ext cx="871920" cy="1456200"/>
          </a:xfrm>
          <a:prstGeom prst="curvedConnector3">
            <a:avLst>
              <a:gd name="adj1" fmla="val 49998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23"/>
          <p:cNvSpPr/>
          <p:nvPr/>
        </p:nvSpPr>
        <p:spPr>
          <a:xfrm rot="10800000" flipH="1">
            <a:off x="7464152" y="464400"/>
            <a:ext cx="855000" cy="2491920"/>
          </a:xfrm>
          <a:prstGeom prst="curvedConnector3">
            <a:avLst>
              <a:gd name="adj1" fmla="val 50006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24"/>
          <p:cNvSpPr/>
          <p:nvPr/>
        </p:nvSpPr>
        <p:spPr>
          <a:xfrm rot="10800000" flipH="1">
            <a:off x="7467848" y="447120"/>
            <a:ext cx="860400" cy="3494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25"/>
          <p:cNvSpPr/>
          <p:nvPr/>
        </p:nvSpPr>
        <p:spPr>
          <a:xfrm rot="10800000" flipH="1">
            <a:off x="7467848" y="464400"/>
            <a:ext cx="860400" cy="4511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26"/>
          <p:cNvSpPr/>
          <p:nvPr/>
        </p:nvSpPr>
        <p:spPr>
          <a:xfrm rot="10800000" flipH="1">
            <a:off x="7467848" y="455940"/>
            <a:ext cx="860400" cy="5550840"/>
          </a:xfrm>
          <a:prstGeom prst="curvedConnector3">
            <a:avLst>
              <a:gd name="adj1" fmla="val 50007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27"/>
          <p:cNvSpPr/>
          <p:nvPr/>
        </p:nvSpPr>
        <p:spPr>
          <a:xfrm>
            <a:off x="8429040" y="1014480"/>
            <a:ext cx="104472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Server2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4" name="CustomShape 28"/>
          <p:cNvSpPr/>
          <p:nvPr/>
        </p:nvSpPr>
        <p:spPr>
          <a:xfrm>
            <a:off x="8318160" y="925200"/>
            <a:ext cx="215064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29"/>
          <p:cNvSpPr/>
          <p:nvPr/>
        </p:nvSpPr>
        <p:spPr>
          <a:xfrm>
            <a:off x="9586440" y="1040400"/>
            <a:ext cx="858240" cy="11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Table2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6" name="CustomShape 30"/>
          <p:cNvSpPr/>
          <p:nvPr/>
        </p:nvSpPr>
        <p:spPr>
          <a:xfrm>
            <a:off x="8426520" y="1894320"/>
            <a:ext cx="104472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Server3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7" name="CustomShape 31"/>
          <p:cNvSpPr/>
          <p:nvPr/>
        </p:nvSpPr>
        <p:spPr>
          <a:xfrm>
            <a:off x="8315640" y="1805400"/>
            <a:ext cx="215064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CustomShape 32"/>
          <p:cNvSpPr/>
          <p:nvPr/>
        </p:nvSpPr>
        <p:spPr>
          <a:xfrm>
            <a:off x="9583920" y="1920600"/>
            <a:ext cx="858240" cy="11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Table3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2" name="CustomShape 36"/>
          <p:cNvSpPr/>
          <p:nvPr/>
        </p:nvSpPr>
        <p:spPr>
          <a:xfrm>
            <a:off x="8185320" y="13680"/>
            <a:ext cx="2388960" cy="2647800"/>
          </a:xfrm>
          <a:prstGeom prst="rect">
            <a:avLst/>
          </a:prstGeom>
          <a:noFill/>
          <a:ln w="12600">
            <a:solidFill>
              <a:srgbClr val="31538F"/>
            </a:solidFill>
            <a:custDash>
              <a:ds d="400000" sp="300000"/>
              <a:ds d="1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37"/>
          <p:cNvSpPr/>
          <p:nvPr/>
        </p:nvSpPr>
        <p:spPr>
          <a:xfrm>
            <a:off x="10980720" y="1281960"/>
            <a:ext cx="1038600" cy="936360"/>
          </a:xfrm>
          <a:prstGeom prst="wedgeRoundRectCallout">
            <a:avLst>
              <a:gd name="adj1" fmla="val -100783"/>
              <a:gd name="adj2" fmla="val -28720"/>
              <a:gd name="adj3" fmla="val 16667"/>
            </a:avLst>
          </a:prstGeom>
          <a:solidFill>
            <a:srgbClr val="656D78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同步Cache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4" name="CustomShape 38"/>
          <p:cNvSpPr/>
          <p:nvPr/>
        </p:nvSpPr>
        <p:spPr>
          <a:xfrm>
            <a:off x="3082320" y="1468440"/>
            <a:ext cx="795960" cy="4536720"/>
          </a:xfrm>
          <a:prstGeom prst="rect">
            <a:avLst/>
          </a:prstGeom>
          <a:solidFill>
            <a:srgbClr val="AEABAB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CustomShape 39"/>
          <p:cNvSpPr/>
          <p:nvPr/>
        </p:nvSpPr>
        <p:spPr>
          <a:xfrm>
            <a:off x="3084840" y="1506600"/>
            <a:ext cx="79344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56" name="CustomShape 40"/>
          <p:cNvSpPr/>
          <p:nvPr/>
        </p:nvSpPr>
        <p:spPr>
          <a:xfrm rot="5400000">
            <a:off x="3419280" y="3594960"/>
            <a:ext cx="683640" cy="2354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Route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57" name="CustomShape 41"/>
          <p:cNvSpPr/>
          <p:nvPr/>
        </p:nvSpPr>
        <p:spPr>
          <a:xfrm>
            <a:off x="4978080" y="95040"/>
            <a:ext cx="1038960" cy="721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AD_IndexService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458" name="Google Shape;932;p32"/>
          <p:cNvPicPr/>
          <p:nvPr/>
        </p:nvPicPr>
        <p:blipFill>
          <a:blip r:embed="rId5"/>
          <a:stretch/>
        </p:blipFill>
        <p:spPr>
          <a:xfrm>
            <a:off x="5807880" y="595080"/>
            <a:ext cx="179280" cy="179280"/>
          </a:xfrm>
          <a:prstGeom prst="rect">
            <a:avLst/>
          </a:prstGeom>
          <a:ln>
            <a:noFill/>
          </a:ln>
        </p:spPr>
      </p:pic>
      <p:sp>
        <p:nvSpPr>
          <p:cNvPr id="459" name="CustomShape 42"/>
          <p:cNvSpPr/>
          <p:nvPr/>
        </p:nvSpPr>
        <p:spPr>
          <a:xfrm>
            <a:off x="4927320" y="65160"/>
            <a:ext cx="1168560" cy="75168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3"/>
          <p:cNvSpPr/>
          <p:nvPr/>
        </p:nvSpPr>
        <p:spPr>
          <a:xfrm>
            <a:off x="5121360" y="133200"/>
            <a:ext cx="779760" cy="1195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61" name="CustomShape 44"/>
          <p:cNvSpPr/>
          <p:nvPr/>
        </p:nvSpPr>
        <p:spPr>
          <a:xfrm>
            <a:off x="6095880" y="441000"/>
            <a:ext cx="2091240" cy="12240"/>
          </a:xfrm>
          <a:prstGeom prst="curvedConnector3">
            <a:avLst>
              <a:gd name="adj1" fmla="val 49998"/>
            </a:avLst>
          </a:prstGeom>
          <a:noFill/>
          <a:ln w="38160">
            <a:solidFill>
              <a:schemeClr val="accent6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20"/>
          <p:cNvSpPr/>
          <p:nvPr/>
        </p:nvSpPr>
        <p:spPr>
          <a:xfrm rot="10800000" flipH="1" flipV="1">
            <a:off x="9467330" y="438120"/>
            <a:ext cx="45719" cy="843840"/>
          </a:xfrm>
          <a:prstGeom prst="curvedConnector3">
            <a:avLst>
              <a:gd name="adj1" fmla="val 386513"/>
            </a:avLst>
          </a:prstGeom>
          <a:noFill/>
          <a:ln w="38160">
            <a:solidFill>
              <a:schemeClr val="accent3">
                <a:lumMod val="50000"/>
              </a:schemeClr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20"/>
          <p:cNvSpPr/>
          <p:nvPr/>
        </p:nvSpPr>
        <p:spPr>
          <a:xfrm rot="10800000" flipV="1">
            <a:off x="9445698" y="1281960"/>
            <a:ext cx="45719" cy="936360"/>
          </a:xfrm>
          <a:prstGeom prst="curvedConnector3">
            <a:avLst>
              <a:gd name="adj1" fmla="val -236875"/>
            </a:avLst>
          </a:prstGeom>
          <a:noFill/>
          <a:ln w="38160">
            <a:solidFill>
              <a:schemeClr val="accent3">
                <a:lumMod val="50000"/>
              </a:schemeClr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20"/>
          <p:cNvSpPr/>
          <p:nvPr/>
        </p:nvSpPr>
        <p:spPr>
          <a:xfrm rot="10800000" flipH="1" flipV="1">
            <a:off x="9467329" y="453240"/>
            <a:ext cx="45719" cy="1741320"/>
          </a:xfrm>
          <a:prstGeom prst="curvedConnector3">
            <a:avLst>
              <a:gd name="adj1" fmla="val 2152785"/>
            </a:avLst>
          </a:prstGeom>
          <a:noFill/>
          <a:ln w="38160">
            <a:solidFill>
              <a:schemeClr val="accent3">
                <a:lumMod val="50000"/>
              </a:schemeClr>
            </a:solidFill>
            <a:miter/>
            <a:headEnd type="stealth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6239160" y="250776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IP_Edit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6242760" y="149184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IP_IndexService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240240" y="349668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Accout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6244920" y="450108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PC_Index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>
            <a:off x="6239160" y="554400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PC_Edit Service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7" name="Google Shape;945;p33"/>
          <p:cNvPicPr/>
          <p:nvPr/>
        </p:nvPicPr>
        <p:blipFill>
          <a:blip r:embed="rId2"/>
          <a:stretch/>
        </p:blipFill>
        <p:spPr>
          <a:xfrm>
            <a:off x="7140600" y="2140560"/>
            <a:ext cx="195840" cy="195840"/>
          </a:xfrm>
          <a:prstGeom prst="rect">
            <a:avLst/>
          </a:prstGeom>
          <a:ln>
            <a:noFill/>
          </a:ln>
        </p:spPr>
      </p:pic>
      <p:pic>
        <p:nvPicPr>
          <p:cNvPr id="468" name="Google Shape;946;p33"/>
          <p:cNvPicPr/>
          <p:nvPr/>
        </p:nvPicPr>
        <p:blipFill>
          <a:blip r:embed="rId2"/>
          <a:stretch/>
        </p:blipFill>
        <p:spPr>
          <a:xfrm>
            <a:off x="7121160" y="3147840"/>
            <a:ext cx="195840" cy="195840"/>
          </a:xfrm>
          <a:prstGeom prst="rect">
            <a:avLst/>
          </a:prstGeom>
          <a:ln>
            <a:noFill/>
          </a:ln>
        </p:spPr>
      </p:pic>
      <p:pic>
        <p:nvPicPr>
          <p:cNvPr id="469" name="Google Shape;947;p33"/>
          <p:cNvPicPr/>
          <p:nvPr/>
        </p:nvPicPr>
        <p:blipFill>
          <a:blip r:embed="rId3"/>
          <a:stretch/>
        </p:blipFill>
        <p:spPr>
          <a:xfrm>
            <a:off x="7032240" y="6135480"/>
            <a:ext cx="303480" cy="303480"/>
          </a:xfrm>
          <a:prstGeom prst="rect">
            <a:avLst/>
          </a:prstGeom>
          <a:ln>
            <a:noFill/>
          </a:ln>
        </p:spPr>
      </p:pic>
      <p:pic>
        <p:nvPicPr>
          <p:cNvPr id="470" name="Google Shape;948;p33"/>
          <p:cNvPicPr/>
          <p:nvPr/>
        </p:nvPicPr>
        <p:blipFill>
          <a:blip r:embed="rId3"/>
          <a:stretch/>
        </p:blipFill>
        <p:spPr>
          <a:xfrm>
            <a:off x="7047360" y="5086800"/>
            <a:ext cx="303480" cy="303480"/>
          </a:xfrm>
          <a:prstGeom prst="rect">
            <a:avLst/>
          </a:prstGeom>
          <a:ln>
            <a:noFill/>
          </a:ln>
        </p:spPr>
      </p:pic>
      <p:sp>
        <p:nvSpPr>
          <p:cNvPr id="471" name="CustomShape 6"/>
          <p:cNvSpPr/>
          <p:nvPr/>
        </p:nvSpPr>
        <p:spPr>
          <a:xfrm>
            <a:off x="6185160" y="245520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7"/>
          <p:cNvSpPr/>
          <p:nvPr/>
        </p:nvSpPr>
        <p:spPr>
          <a:xfrm>
            <a:off x="6168240" y="141984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8"/>
          <p:cNvSpPr/>
          <p:nvPr/>
        </p:nvSpPr>
        <p:spPr>
          <a:xfrm>
            <a:off x="6179760" y="345852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9"/>
          <p:cNvSpPr/>
          <p:nvPr/>
        </p:nvSpPr>
        <p:spPr>
          <a:xfrm>
            <a:off x="6179760" y="447552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10"/>
          <p:cNvSpPr/>
          <p:nvPr/>
        </p:nvSpPr>
        <p:spPr>
          <a:xfrm>
            <a:off x="6179760" y="551448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11"/>
          <p:cNvSpPr/>
          <p:nvPr/>
        </p:nvSpPr>
        <p:spPr>
          <a:xfrm>
            <a:off x="6366600" y="25408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77" name="CustomShape 12"/>
          <p:cNvSpPr/>
          <p:nvPr/>
        </p:nvSpPr>
        <p:spPr>
          <a:xfrm>
            <a:off x="6366600" y="25408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78" name="CustomShape 13"/>
          <p:cNvSpPr/>
          <p:nvPr/>
        </p:nvSpPr>
        <p:spPr>
          <a:xfrm>
            <a:off x="6386400" y="351792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79" name="CustomShape 14"/>
          <p:cNvSpPr/>
          <p:nvPr/>
        </p:nvSpPr>
        <p:spPr>
          <a:xfrm>
            <a:off x="6386400" y="45082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80" name="CustomShape 15"/>
          <p:cNvSpPr/>
          <p:nvPr/>
        </p:nvSpPr>
        <p:spPr>
          <a:xfrm>
            <a:off x="6386040" y="151524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81" name="CustomShape 16"/>
          <p:cNvSpPr/>
          <p:nvPr/>
        </p:nvSpPr>
        <p:spPr>
          <a:xfrm>
            <a:off x="6364080" y="555876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82" name="CustomShape 17"/>
          <p:cNvSpPr/>
          <p:nvPr/>
        </p:nvSpPr>
        <p:spPr>
          <a:xfrm>
            <a:off x="8453520" y="129960"/>
            <a:ext cx="102060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Server1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3" name="CustomShape 18"/>
          <p:cNvSpPr/>
          <p:nvPr/>
        </p:nvSpPr>
        <p:spPr>
          <a:xfrm>
            <a:off x="8318160" y="40680"/>
            <a:ext cx="215064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9"/>
          <p:cNvSpPr/>
          <p:nvPr/>
        </p:nvSpPr>
        <p:spPr>
          <a:xfrm>
            <a:off x="9586440" y="156240"/>
            <a:ext cx="858240" cy="11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Table1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5" name="TextShape 2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Eureka HA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CustomShape 21"/>
          <p:cNvSpPr/>
          <p:nvPr/>
        </p:nvSpPr>
        <p:spPr>
          <a:xfrm>
            <a:off x="8453520" y="1014480"/>
            <a:ext cx="102060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Server2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7" name="CustomShape 22"/>
          <p:cNvSpPr/>
          <p:nvPr/>
        </p:nvSpPr>
        <p:spPr>
          <a:xfrm>
            <a:off x="8318160" y="925200"/>
            <a:ext cx="215064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3"/>
          <p:cNvSpPr/>
          <p:nvPr/>
        </p:nvSpPr>
        <p:spPr>
          <a:xfrm>
            <a:off x="9586440" y="1040400"/>
            <a:ext cx="858240" cy="11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Table2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9" name="CustomShape 24"/>
          <p:cNvSpPr/>
          <p:nvPr/>
        </p:nvSpPr>
        <p:spPr>
          <a:xfrm>
            <a:off x="8451000" y="1894320"/>
            <a:ext cx="102060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Server3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0" name="CustomShape 25"/>
          <p:cNvSpPr/>
          <p:nvPr/>
        </p:nvSpPr>
        <p:spPr>
          <a:xfrm>
            <a:off x="8315640" y="1805400"/>
            <a:ext cx="215064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26"/>
          <p:cNvSpPr/>
          <p:nvPr/>
        </p:nvSpPr>
        <p:spPr>
          <a:xfrm>
            <a:off x="9583920" y="1920600"/>
            <a:ext cx="858240" cy="11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Table3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2" name="CustomShape 27"/>
          <p:cNvSpPr/>
          <p:nvPr/>
        </p:nvSpPr>
        <p:spPr>
          <a:xfrm>
            <a:off x="8628480" y="-61920"/>
            <a:ext cx="1625040" cy="1082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28"/>
          <p:cNvSpPr/>
          <p:nvPr/>
        </p:nvSpPr>
        <p:spPr>
          <a:xfrm>
            <a:off x="8185320" y="13680"/>
            <a:ext cx="2388960" cy="2647800"/>
          </a:xfrm>
          <a:prstGeom prst="rect">
            <a:avLst/>
          </a:prstGeom>
          <a:noFill/>
          <a:ln w="12600">
            <a:solidFill>
              <a:srgbClr val="31538F"/>
            </a:solidFill>
            <a:custDash>
              <a:ds d="400000" sp="300000"/>
              <a:ds d="1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29"/>
          <p:cNvSpPr/>
          <p:nvPr/>
        </p:nvSpPr>
        <p:spPr>
          <a:xfrm flipH="1">
            <a:off x="3876120" y="1338480"/>
            <a:ext cx="4441680" cy="2430739"/>
          </a:xfrm>
          <a:prstGeom prst="bentConnector3">
            <a:avLst>
              <a:gd name="adj1" fmla="val 61473"/>
            </a:avLst>
          </a:prstGeom>
          <a:noFill/>
          <a:ln w="38160">
            <a:solidFill>
              <a:schemeClr val="accent1"/>
            </a:solidFill>
            <a:miter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30"/>
          <p:cNvSpPr/>
          <p:nvPr/>
        </p:nvSpPr>
        <p:spPr>
          <a:xfrm>
            <a:off x="3082320" y="1468440"/>
            <a:ext cx="795960" cy="4536720"/>
          </a:xfrm>
          <a:prstGeom prst="rect">
            <a:avLst/>
          </a:prstGeom>
          <a:solidFill>
            <a:srgbClr val="AEABAB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31"/>
          <p:cNvSpPr/>
          <p:nvPr/>
        </p:nvSpPr>
        <p:spPr>
          <a:xfrm>
            <a:off x="3084840" y="1506600"/>
            <a:ext cx="79344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97" name="CustomShape 32"/>
          <p:cNvSpPr/>
          <p:nvPr/>
        </p:nvSpPr>
        <p:spPr>
          <a:xfrm rot="5400000">
            <a:off x="3419280" y="3594960"/>
            <a:ext cx="683640" cy="2354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Route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98" name="CustomShape 33"/>
          <p:cNvSpPr/>
          <p:nvPr/>
        </p:nvSpPr>
        <p:spPr>
          <a:xfrm rot="10800000" flipH="1">
            <a:off x="3876120" y="510499"/>
            <a:ext cx="4439160" cy="3258720"/>
          </a:xfrm>
          <a:prstGeom prst="curvedConnector3">
            <a:avLst>
              <a:gd name="adj1" fmla="val 20605"/>
            </a:avLst>
          </a:prstGeom>
          <a:noFill/>
          <a:ln w="38160">
            <a:solidFill>
              <a:srgbClr val="FF0000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34"/>
          <p:cNvSpPr/>
          <p:nvPr/>
        </p:nvSpPr>
        <p:spPr>
          <a:xfrm>
            <a:off x="4978080" y="95040"/>
            <a:ext cx="1038960" cy="721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AD_IndexService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500" name="Google Shape;978;p33"/>
          <p:cNvPicPr/>
          <p:nvPr/>
        </p:nvPicPr>
        <p:blipFill>
          <a:blip r:embed="rId4"/>
          <a:stretch/>
        </p:blipFill>
        <p:spPr>
          <a:xfrm>
            <a:off x="5807880" y="595080"/>
            <a:ext cx="179280" cy="179280"/>
          </a:xfrm>
          <a:prstGeom prst="rect">
            <a:avLst/>
          </a:prstGeom>
          <a:ln>
            <a:noFill/>
          </a:ln>
        </p:spPr>
      </p:pic>
      <p:sp>
        <p:nvSpPr>
          <p:cNvPr id="501" name="CustomShape 35"/>
          <p:cNvSpPr/>
          <p:nvPr/>
        </p:nvSpPr>
        <p:spPr>
          <a:xfrm>
            <a:off x="4927320" y="65160"/>
            <a:ext cx="1168560" cy="75168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36"/>
          <p:cNvSpPr/>
          <p:nvPr/>
        </p:nvSpPr>
        <p:spPr>
          <a:xfrm>
            <a:off x="5121360" y="133200"/>
            <a:ext cx="779760" cy="1195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03" name="CustomShape 37"/>
          <p:cNvSpPr/>
          <p:nvPr/>
        </p:nvSpPr>
        <p:spPr>
          <a:xfrm>
            <a:off x="4023360" y="1056600"/>
            <a:ext cx="128556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Request fail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Eureka HA 相關設置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5" name="Google Shape;1033;p35"/>
          <p:cNvPicPr/>
          <p:nvPr/>
        </p:nvPicPr>
        <p:blipFill>
          <a:blip r:embed="rId3"/>
          <a:stretch/>
        </p:blipFill>
        <p:spPr>
          <a:xfrm>
            <a:off x="838080" y="3199320"/>
            <a:ext cx="8331840" cy="3170520"/>
          </a:xfrm>
          <a:prstGeom prst="rect">
            <a:avLst/>
          </a:prstGeom>
          <a:ln>
            <a:noFill/>
          </a:ln>
        </p:spPr>
      </p:pic>
      <p:pic>
        <p:nvPicPr>
          <p:cNvPr id="506" name="Google Shape;1034;p35"/>
          <p:cNvPicPr/>
          <p:nvPr/>
        </p:nvPicPr>
        <p:blipFill>
          <a:blip r:embed="rId4"/>
          <a:stretch/>
        </p:blipFill>
        <p:spPr>
          <a:xfrm>
            <a:off x="838080" y="2055600"/>
            <a:ext cx="8331840" cy="778680"/>
          </a:xfrm>
          <a:prstGeom prst="rect">
            <a:avLst/>
          </a:prstGeom>
          <a:ln>
            <a:noFill/>
          </a:ln>
        </p:spPr>
      </p:pic>
      <p:sp>
        <p:nvSpPr>
          <p:cNvPr id="507" name="CustomShape 2"/>
          <p:cNvSpPr/>
          <p:nvPr/>
        </p:nvSpPr>
        <p:spPr>
          <a:xfrm>
            <a:off x="838080" y="1752840"/>
            <a:ext cx="2051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1. 導入Dependency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838080" y="2835000"/>
            <a:ext cx="18414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2. 設置配置文件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838080" y="6386040"/>
            <a:ext cx="398268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3. 在啓動類上加  @EnableEurekaServer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0" name="CustomShape 5"/>
          <p:cNvSpPr/>
          <p:nvPr/>
        </p:nvSpPr>
        <p:spPr>
          <a:xfrm>
            <a:off x="5268600" y="3679200"/>
            <a:ext cx="3232800" cy="13820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這是第一份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第二份/第三份只要更改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port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更改</a:t>
            </a:r>
            <a:r>
              <a:rPr lang="en-US" sz="1800" b="0" strike="noStrike" spc="-1">
                <a:solidFill>
                  <a:srgbClr val="FF0000"/>
                </a:solidFill>
                <a:latin typeface="Calibri"/>
                <a:ea typeface="Calibri"/>
              </a:rPr>
              <a:t>defaultZone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對應到另外兩個Eureka Server IP(ES2IP,ES3IP)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11" name="Google Shape;1039;p35"/>
          <p:cNvPicPr/>
          <p:nvPr/>
        </p:nvPicPr>
        <p:blipFill>
          <a:blip r:embed="rId5"/>
          <a:stretch/>
        </p:blipFill>
        <p:spPr>
          <a:xfrm>
            <a:off x="4365720" y="5366160"/>
            <a:ext cx="5038200" cy="191520"/>
          </a:xfrm>
          <a:prstGeom prst="rect">
            <a:avLst/>
          </a:prstGeom>
          <a:ln>
            <a:noFill/>
          </a:ln>
        </p:spPr>
      </p:pic>
      <p:pic>
        <p:nvPicPr>
          <p:cNvPr id="512" name="Google Shape;1040;p35"/>
          <p:cNvPicPr/>
          <p:nvPr/>
        </p:nvPicPr>
        <p:blipFill>
          <a:blip r:embed="rId6"/>
          <a:stretch/>
        </p:blipFill>
        <p:spPr>
          <a:xfrm>
            <a:off x="4337280" y="5557680"/>
            <a:ext cx="5067000" cy="209160"/>
          </a:xfrm>
          <a:prstGeom prst="rect">
            <a:avLst/>
          </a:prstGeom>
          <a:ln>
            <a:noFill/>
          </a:ln>
        </p:spPr>
      </p:pic>
      <p:sp>
        <p:nvSpPr>
          <p:cNvPr id="513" name="CustomShape 6"/>
          <p:cNvSpPr/>
          <p:nvPr/>
        </p:nvSpPr>
        <p:spPr>
          <a:xfrm>
            <a:off x="3864600" y="5257800"/>
            <a:ext cx="5932440" cy="59832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7"/>
          <p:cNvSpPr/>
          <p:nvPr/>
        </p:nvSpPr>
        <p:spPr>
          <a:xfrm>
            <a:off x="3782520" y="5221080"/>
            <a:ext cx="693360" cy="118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472C4"/>
                </a:solidFill>
                <a:latin typeface="Calibri"/>
                <a:ea typeface="Calibri"/>
              </a:rPr>
              <a:t>ES2IP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472C4"/>
                </a:solidFill>
                <a:latin typeface="Calibri"/>
                <a:ea typeface="Calibri"/>
              </a:rPr>
              <a:t>ES3IP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參考資料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TextShape 3"/>
          <p:cNvSpPr txBox="1"/>
          <p:nvPr/>
        </p:nvSpPr>
        <p:spPr>
          <a:xfrm>
            <a:off x="838080" y="1930320"/>
            <a:ext cx="1135332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1.Zuul </a:t>
            </a:r>
            <a:r>
              <a:rPr lang="en-US" sz="24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路由訪問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u="sng" strike="noStrike" spc="-1" dirty="0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3"/>
              </a:rPr>
              <a:t>https://www.cnblogs.com/leeSmall/p/8850215.html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2.Spring Cloud </a:t>
            </a:r>
            <a:r>
              <a:rPr lang="en-US" sz="24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服務治理技術架構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u="sng" strike="noStrike" spc="-1" dirty="0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4"/>
              </a:rPr>
              <a:t>https://github.com/agilego99/spring-cloud-aaron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3.使用Eureka </a:t>
            </a:r>
            <a:r>
              <a:rPr lang="en-US" sz="24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實現服務註冊與發現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u="sng" strike="noStrike" spc="-1" dirty="0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5"/>
              </a:rPr>
              <a:t>https://waylau.com/eureke-server-register-and-server-discovery/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4. Service Discovery in a </a:t>
            </a:r>
            <a:r>
              <a:rPr lang="en-US" sz="24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Microservices</a:t>
            </a:r>
            <a:r>
              <a:rPr lang="en-US" sz="24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 Architecture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400" b="1" u="sng" strike="noStrike" spc="-1" dirty="0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6"/>
              </a:rPr>
              <a:t>https://www.nginx.com/blog/service-discovery-in-a-microservices-architecture/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1. 爲何需要Service Registry？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參考資料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5.微服務的基礎建設</a:t>
            </a:r>
            <a:r>
              <a:rPr lang="en-US" sz="2800" b="1" u="sng" strike="noStrike" spc="-1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3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1" u="sng" strike="noStrike" spc="-1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3"/>
              </a:rPr>
              <a:t>https://columns.chicken-house.net/2017/12/31/microservice9-servicediscovery/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44546A"/>
                </a:solidFill>
                <a:latin typeface="Microsoft JhengHei"/>
                <a:ea typeface="Microsoft JhengHei"/>
              </a:rPr>
              <a:t>6.在Kubernetes下实现API网关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1" u="sng" strike="noStrike" spc="-1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4"/>
              </a:rPr>
              <a:t>http://ylzheng.com/2017/11/28/zuul-timeout-config-with-dns-router/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1523880" y="1945800"/>
            <a:ext cx="9143640" cy="1839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strike="noStrike" spc="-1">
                <a:solidFill>
                  <a:srgbClr val="FFFFFF"/>
                </a:solidFill>
                <a:latin typeface="Twentieth Century"/>
                <a:ea typeface="Twentieth Century"/>
              </a:rPr>
              <a:t>Thank You</a:t>
            </a:r>
            <a:endParaRPr lang="en-US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1523880" y="4323960"/>
            <a:ext cx="9143640" cy="595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8C1D36"/>
                </a:solidFill>
                <a:latin typeface="Twentieth Century"/>
                <a:ea typeface="Twentieth Century"/>
              </a:rPr>
              <a:t>Q &amp; A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4038480" y="6356520"/>
            <a:ext cx="4133520" cy="36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strike="noStrike" spc="-1">
                <a:solidFill>
                  <a:srgbClr val="44546A"/>
                </a:solidFill>
                <a:latin typeface="Twentieth Century"/>
                <a:ea typeface="Twentieth Century"/>
              </a:rPr>
              <a:t>By Moon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8C1D36"/>
                </a:solidFill>
                <a:latin typeface="Microsoft JhengHei"/>
                <a:ea typeface="Microsoft JhengHei"/>
              </a:rPr>
              <a:t>Service </a:t>
            </a:r>
            <a:r>
              <a:rPr lang="en-US" sz="3600" b="1" strike="noStrike" spc="-1" dirty="0" err="1" smtClean="0">
                <a:solidFill>
                  <a:srgbClr val="8C1D36"/>
                </a:solidFill>
                <a:latin typeface="Microsoft JhengHei"/>
                <a:ea typeface="Microsoft JhengHei"/>
              </a:rPr>
              <a:t>動態IP</a:t>
            </a:r>
            <a:r>
              <a:rPr lang="zh-CN" altLang="en-US" sz="3600" b="1" strike="noStrike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的問題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928939" y="1744200"/>
            <a:ext cx="337536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strike="noStrike" spc="-1" dirty="0" smtClean="0">
                <a:solidFill>
                  <a:srgbClr val="ED7D31"/>
                </a:solidFill>
                <a:latin typeface="Calibri"/>
                <a:ea typeface="Calibri"/>
              </a:rPr>
              <a:t>Services </a:t>
            </a:r>
            <a:r>
              <a:rPr lang="en-US" sz="2800" b="0" strike="noStrike" spc="-1" dirty="0">
                <a:solidFill>
                  <a:srgbClr val="ED7D31"/>
                </a:solidFill>
                <a:latin typeface="Calibri"/>
                <a:ea typeface="Calibri"/>
              </a:rPr>
              <a:t>群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6112260" y="446832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Line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3666780" y="3650040"/>
            <a:ext cx="1262160" cy="914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Index Controller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6269580" y="294084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Title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4929660" y="4107240"/>
            <a:ext cx="1220760" cy="84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8"/>
          <p:cNvSpPr/>
          <p:nvPr/>
        </p:nvSpPr>
        <p:spPr>
          <a:xfrm rot="10800000" flipH="1">
            <a:off x="4928940" y="3397272"/>
            <a:ext cx="1340640" cy="70978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9"/>
          <p:cNvSpPr/>
          <p:nvPr/>
        </p:nvSpPr>
        <p:spPr>
          <a:xfrm>
            <a:off x="2808180" y="3068016"/>
            <a:ext cx="3110040" cy="11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通過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call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Restful </a:t>
            </a:r>
            <a:r>
              <a:rPr lang="en-US" sz="2000" b="0" strike="noStrike" spc="-1" dirty="0" err="1" smtClean="0">
                <a:solidFill>
                  <a:srgbClr val="000000"/>
                </a:solidFill>
                <a:latin typeface="Calibri"/>
                <a:ea typeface="Calibri"/>
              </a:rPr>
              <a:t>交換資料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8073180" y="385524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6058980" y="288972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2"/>
          <p:cNvSpPr/>
          <p:nvPr/>
        </p:nvSpPr>
        <p:spPr>
          <a:xfrm>
            <a:off x="6010380" y="382464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localhost:7000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0" name="CustomShape 13"/>
          <p:cNvSpPr/>
          <p:nvPr/>
        </p:nvSpPr>
        <p:spPr>
          <a:xfrm>
            <a:off x="7802820" y="3752640"/>
            <a:ext cx="1706040" cy="13251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4"/>
          <p:cNvSpPr/>
          <p:nvPr/>
        </p:nvSpPr>
        <p:spPr>
          <a:xfrm>
            <a:off x="7787340" y="471204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193.177.0.1:808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2" name="CustomShape 15"/>
          <p:cNvSpPr/>
          <p:nvPr/>
        </p:nvSpPr>
        <p:spPr>
          <a:xfrm>
            <a:off x="4929660" y="4107240"/>
            <a:ext cx="2094480" cy="225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6"/>
          <p:cNvSpPr/>
          <p:nvPr/>
        </p:nvSpPr>
        <p:spPr>
          <a:xfrm>
            <a:off x="8073180" y="385524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17"/>
          <p:cNvSpPr/>
          <p:nvPr/>
        </p:nvSpPr>
        <p:spPr>
          <a:xfrm>
            <a:off x="7802820" y="3752640"/>
            <a:ext cx="1706040" cy="13251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9"/>
          <p:cNvSpPr/>
          <p:nvPr/>
        </p:nvSpPr>
        <p:spPr>
          <a:xfrm>
            <a:off x="7787340" y="506088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193.177.0.1:888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7" name="CustomShape 20"/>
          <p:cNvSpPr/>
          <p:nvPr/>
        </p:nvSpPr>
        <p:spPr>
          <a:xfrm>
            <a:off x="7787340" y="534744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193.177.0.1:988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8" name="CustomShape 21"/>
          <p:cNvSpPr/>
          <p:nvPr/>
        </p:nvSpPr>
        <p:spPr>
          <a:xfrm>
            <a:off x="5519700" y="5719680"/>
            <a:ext cx="914040" cy="612360"/>
          </a:xfrm>
          <a:prstGeom prst="wedgeRoundRectCallout">
            <a:avLst>
              <a:gd name="adj1" fmla="val 193453"/>
              <a:gd name="adj2" fmla="val -118737"/>
              <a:gd name="adj3" fmla="val 16667"/>
            </a:avLst>
          </a:prstGeom>
          <a:noFill/>
          <a:ln w="936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22"/>
          <p:cNvSpPr/>
          <p:nvPr/>
        </p:nvSpPr>
        <p:spPr>
          <a:xfrm>
            <a:off x="5565780" y="5841360"/>
            <a:ext cx="8222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動態IP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23"/>
          <p:cNvSpPr/>
          <p:nvPr/>
        </p:nvSpPr>
        <p:spPr>
          <a:xfrm>
            <a:off x="5925420" y="433296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4"/>
          <p:cNvSpPr/>
          <p:nvPr/>
        </p:nvSpPr>
        <p:spPr>
          <a:xfrm>
            <a:off x="3568140" y="3489840"/>
            <a:ext cx="1459800" cy="13539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32"/>
          <p:cNvSpPr/>
          <p:nvPr/>
        </p:nvSpPr>
        <p:spPr>
          <a:xfrm>
            <a:off x="5918220" y="527400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localhost:7001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33"/>
          <p:cNvSpPr/>
          <p:nvPr/>
        </p:nvSpPr>
        <p:spPr>
          <a:xfrm>
            <a:off x="3519540" y="447480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localhost:6000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動態IP地址的問題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如果有個</a:t>
            </a: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 Service </a:t>
            </a: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的IP地址經常變換。那</a:t>
            </a:r>
            <a:r>
              <a:rPr lang="en-US" sz="2800" b="1" strike="noStrike" spc="-1" dirty="0" err="1">
                <a:solidFill>
                  <a:srgbClr val="FF0000"/>
                </a:solidFill>
                <a:latin typeface="Microsoft JhengHei"/>
                <a:ea typeface="Microsoft JhengHei"/>
              </a:rPr>
              <a:t>每次變化時，我們都要去更改引用這</a:t>
            </a:r>
            <a:r>
              <a:rPr lang="en-US" sz="2800" b="1" strike="noStrike" spc="-1" dirty="0">
                <a:solidFill>
                  <a:srgbClr val="FF0000"/>
                </a:solidFill>
                <a:latin typeface="Microsoft JhengHei"/>
                <a:ea typeface="Microsoft JhengHei"/>
              </a:rPr>
              <a:t> Service </a:t>
            </a:r>
            <a:r>
              <a:rPr lang="zh-CN" altLang="en-US" sz="2800" b="1" strike="noStrike" spc="-1" dirty="0" smtClean="0">
                <a:solidFill>
                  <a:srgbClr val="FF0000"/>
                </a:solidFill>
                <a:latin typeface="Microsoft JhengHei"/>
                <a:ea typeface="Microsoft JhengHei"/>
              </a:rPr>
              <a:t>的</a:t>
            </a:r>
            <a:r>
              <a:rPr lang="en-US" sz="2800" b="1" strike="noStrike" spc="-1" dirty="0" err="1" smtClean="0">
                <a:solidFill>
                  <a:srgbClr val="FF0000"/>
                </a:solidFill>
                <a:latin typeface="Microsoft JhengHei"/>
                <a:ea typeface="Microsoft JhengHei"/>
              </a:rPr>
              <a:t>程式或配置文件</a:t>
            </a: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，那是一個很麻煩的事情</a:t>
            </a: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。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所以我們需要一個，也能動態加載變動Service</a:t>
            </a: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 </a:t>
            </a: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ip的服務，</a:t>
            </a:r>
            <a:r>
              <a:rPr lang="en-US" sz="2800" b="1" strike="noStrike" spc="-1" dirty="0" err="1" smtClean="0">
                <a:solidFill>
                  <a:srgbClr val="44546A"/>
                </a:solidFill>
                <a:latin typeface="Microsoft JhengHei"/>
                <a:ea typeface="Microsoft JhengHei"/>
              </a:rPr>
              <a:t>并且</a:t>
            </a:r>
            <a:r>
              <a:rPr lang="en-US" sz="2800" b="1" strike="noStrike" spc="-1" dirty="0" err="1" smtClean="0">
                <a:solidFill>
                  <a:srgbClr val="595959"/>
                </a:solidFill>
                <a:latin typeface="Microsoft JhengHei"/>
                <a:ea typeface="Microsoft JhengHei"/>
              </a:rPr>
              <a:t>提供我們一個能</a:t>
            </a:r>
            <a:r>
              <a:rPr lang="en-US" sz="2800" b="1" strike="noStrike" spc="-1" dirty="0" err="1" smtClean="0">
                <a:solidFill>
                  <a:srgbClr val="FF0000"/>
                </a:solidFill>
                <a:latin typeface="Microsoft JhengHei"/>
                <a:ea typeface="Microsoft JhengHei"/>
              </a:rPr>
              <a:t>獲得變動Service</a:t>
            </a:r>
            <a:r>
              <a:rPr lang="en-US" sz="2800" b="1" strike="noStrike" spc="-1" dirty="0" err="1">
                <a:solidFill>
                  <a:srgbClr val="FF0000"/>
                </a:solidFill>
                <a:latin typeface="Microsoft JhengHei"/>
                <a:ea typeface="Microsoft JhengHei"/>
              </a:rPr>
              <a:t>的最新ip地址</a:t>
            </a:r>
            <a:r>
              <a:rPr lang="en-US" sz="2800" b="1" strike="noStrike" spc="-1" dirty="0" err="1">
                <a:solidFill>
                  <a:srgbClr val="595959"/>
                </a:solidFill>
                <a:latin typeface="Microsoft JhengHei"/>
                <a:ea typeface="Microsoft JhengHei"/>
              </a:rPr>
              <a:t>的方法</a:t>
            </a:r>
            <a:r>
              <a:rPr lang="en-US" sz="2800" b="1" strike="noStrike" spc="-1" dirty="0">
                <a:solidFill>
                  <a:srgbClr val="595959"/>
                </a:solidFill>
                <a:latin typeface="Microsoft JhengHei"/>
                <a:ea typeface="Microsoft JhengHei"/>
              </a:rPr>
              <a:t>。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Microsoft JhengHei"/>
                <a:ea typeface="Microsoft JhengHei"/>
              </a:rPr>
              <a:t>2. Eureka </a:t>
            </a:r>
            <a:r>
              <a:rPr lang="en-US" sz="4800" b="1" strike="noStrike" spc="-1" dirty="0" err="1">
                <a:solidFill>
                  <a:srgbClr val="FFFFFF"/>
                </a:solidFill>
                <a:latin typeface="Microsoft JhengHei"/>
                <a:ea typeface="Microsoft JhengHei"/>
              </a:rPr>
              <a:t>Service註冊中心</a:t>
            </a:r>
            <a:endParaRPr lang="en-US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Microsoft JhengHei"/>
                <a:ea typeface="Microsoft JhengHei"/>
              </a:rPr>
              <a:t>Eureka 是 Netflix 提供的 Service註冊中心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Eureka Service註冊中心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Eureka 是 </a:t>
            </a: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NetFlix</a:t>
            </a: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 </a:t>
            </a: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給出的一個解決Service變動IP問題的方案</a:t>
            </a: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。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Eureka </a:t>
            </a: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分爲</a:t>
            </a: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 Server 和 </a:t>
            </a: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Client，需要</a:t>
            </a:r>
            <a:r>
              <a:rPr lang="en-US" sz="2800" b="1" strike="noStrike" spc="-1" dirty="0" err="1">
                <a:solidFill>
                  <a:srgbClr val="FF0000"/>
                </a:solidFill>
                <a:latin typeface="Microsoft JhengHei"/>
                <a:ea typeface="Microsoft JhengHei"/>
              </a:rPr>
              <a:t>註冊IP地址</a:t>
            </a: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的</a:t>
            </a: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 Service </a:t>
            </a: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引入Client。</a:t>
            </a:r>
            <a:r>
              <a:rPr lang="en-US" sz="2800" b="1" strike="noStrike" spc="-1" dirty="0" err="1">
                <a:solidFill>
                  <a:srgbClr val="FF0000"/>
                </a:solidFill>
                <a:latin typeface="Microsoft JhengHei"/>
                <a:ea typeface="Microsoft JhengHei"/>
              </a:rPr>
              <a:t>Client端會在啓動時向</a:t>
            </a:r>
            <a:r>
              <a:rPr lang="en-US" sz="2800" b="1" strike="noStrike" spc="-1" dirty="0">
                <a:solidFill>
                  <a:srgbClr val="FF0000"/>
                </a:solidFill>
                <a:latin typeface="Microsoft JhengHei"/>
                <a:ea typeface="Microsoft JhengHei"/>
              </a:rPr>
              <a:t> Eureka Server </a:t>
            </a:r>
            <a:r>
              <a:rPr lang="en-US" sz="2800" b="1" strike="noStrike" spc="-1" dirty="0" err="1">
                <a:solidFill>
                  <a:srgbClr val="FF0000"/>
                </a:solidFill>
                <a:latin typeface="Microsoft JhengHei"/>
                <a:ea typeface="Microsoft JhengHei"/>
              </a:rPr>
              <a:t>註冊自己的IP地址</a:t>
            </a: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。并且能通過設置來定期</a:t>
            </a:r>
            <a:r>
              <a:rPr lang="en-US" sz="2800" b="1" strike="noStrike" spc="-1" dirty="0" err="1">
                <a:solidFill>
                  <a:srgbClr val="FF0000"/>
                </a:solidFill>
                <a:latin typeface="Microsoft JhengHei"/>
                <a:ea typeface="Microsoft JhengHei"/>
              </a:rPr>
              <a:t>發送</a:t>
            </a:r>
            <a:r>
              <a:rPr lang="en-US" sz="2800" b="1" strike="noStrike" spc="-1" dirty="0">
                <a:solidFill>
                  <a:srgbClr val="FF0000"/>
                </a:solidFill>
                <a:latin typeface="Microsoft JhengHei"/>
                <a:ea typeface="Microsoft JhengHei"/>
              </a:rPr>
              <a:t> Renew </a:t>
            </a:r>
            <a:r>
              <a:rPr lang="en-US" sz="2800" b="1" strike="noStrike" spc="-1" dirty="0" err="1">
                <a:solidFill>
                  <a:srgbClr val="FF0000"/>
                </a:solidFill>
                <a:latin typeface="Microsoft JhengHei"/>
                <a:ea typeface="Microsoft JhengHei"/>
              </a:rPr>
              <a:t>來更新地址和告知服務存活</a:t>
            </a: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。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需要調用</a:t>
            </a: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 Service 的 </a:t>
            </a:r>
            <a:r>
              <a:rPr lang="en-US" sz="2800" b="1" strike="noStrike" spc="-1" dirty="0" smtClean="0">
                <a:solidFill>
                  <a:srgbClr val="FF0000"/>
                </a:solidFill>
                <a:latin typeface="Microsoft JhengHei"/>
                <a:ea typeface="Microsoft JhengHei"/>
              </a:rPr>
              <a:t>Service </a:t>
            </a:r>
            <a:r>
              <a:rPr lang="en-US" altLang="zh-TW" sz="2800" b="1" spc="-1" dirty="0">
                <a:solidFill>
                  <a:srgbClr val="FF0000"/>
                </a:solidFill>
                <a:latin typeface="Microsoft JhengHei"/>
                <a:ea typeface="Microsoft JhengHei"/>
              </a:rPr>
              <a:t>Consumer</a:t>
            </a:r>
            <a:r>
              <a:rPr lang="en-US" sz="2800" b="1" strike="noStrike" spc="-1" dirty="0" smtClean="0">
                <a:solidFill>
                  <a:srgbClr val="FF0000"/>
                </a:solidFill>
                <a:latin typeface="Microsoft JhengHei"/>
                <a:ea typeface="Microsoft JhengHe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latin typeface="Microsoft JhengHei"/>
                <a:ea typeface="Microsoft JhengHei"/>
              </a:rPr>
              <a:t>可以向</a:t>
            </a:r>
            <a:r>
              <a:rPr lang="en-US" sz="2800" b="1" strike="noStrike" spc="-1" dirty="0">
                <a:solidFill>
                  <a:srgbClr val="FF0000"/>
                </a:solidFill>
                <a:latin typeface="Microsoft JhengHei"/>
                <a:ea typeface="Microsoft JhengHei"/>
              </a:rPr>
              <a:t> Eureka Server </a:t>
            </a:r>
            <a:r>
              <a:rPr lang="en-US" sz="2800" b="1" strike="noStrike" spc="-1" dirty="0" err="1">
                <a:solidFill>
                  <a:srgbClr val="FF0000"/>
                </a:solidFill>
                <a:latin typeface="Microsoft JhengHei"/>
                <a:ea typeface="Microsoft JhengHei"/>
              </a:rPr>
              <a:t>取得所有在上面註冊的Service</a:t>
            </a:r>
            <a:r>
              <a:rPr lang="en-US" sz="2800" b="1" strike="noStrike" spc="-1" dirty="0">
                <a:solidFill>
                  <a:srgbClr val="FF0000"/>
                </a:solidFill>
                <a:latin typeface="Microsoft JhengHei"/>
                <a:ea typeface="Microsoft JhengHe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latin typeface="Microsoft JhengHei"/>
                <a:ea typeface="Microsoft JhengHei"/>
              </a:rPr>
              <a:t>IP地址</a:t>
            </a:r>
            <a:r>
              <a:rPr lang="en-US" sz="2800" b="1" strike="noStrike" spc="-1" dirty="0" err="1">
                <a:solidFill>
                  <a:srgbClr val="44546A"/>
                </a:solidFill>
                <a:latin typeface="Microsoft JhengHei"/>
                <a:ea typeface="Microsoft JhengHei"/>
              </a:rPr>
              <a:t>，來實現自動化的調用服務</a:t>
            </a:r>
            <a:r>
              <a:rPr lang="en-US" sz="2800" b="1" strike="noStrike" spc="-1" dirty="0">
                <a:solidFill>
                  <a:srgbClr val="44546A"/>
                </a:solidFill>
                <a:latin typeface="Microsoft JhengHei"/>
                <a:ea typeface="Microsoft JhengHei"/>
              </a:rPr>
              <a:t>。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8C1D36"/>
                </a:solidFill>
                <a:latin typeface="Microsoft JhengHei"/>
                <a:ea typeface="Microsoft JhengHei"/>
              </a:rPr>
              <a:t>Eureka </a:t>
            </a:r>
            <a:r>
              <a:rPr lang="en-US" altLang="zh-CN" sz="3600" b="1" strike="noStrike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Client </a:t>
            </a:r>
            <a:r>
              <a:rPr lang="zh-CN" altLang="en-US" sz="3600" b="1" strike="noStrike" spc="-1" dirty="0" smtClean="0">
                <a:solidFill>
                  <a:srgbClr val="8C1D36"/>
                </a:solidFill>
                <a:latin typeface="Microsoft JhengHei"/>
                <a:ea typeface="Microsoft JhengHei"/>
              </a:rPr>
              <a:t>的簡單調用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b="1" spc="-1" dirty="0" err="1" smtClean="0">
                <a:solidFill>
                  <a:srgbClr val="44546A"/>
                </a:solidFill>
                <a:latin typeface="Microsoft JhengHei"/>
                <a:ea typeface="Microsoft JhengHei"/>
              </a:rPr>
              <a:t>d</a:t>
            </a:r>
            <a:r>
              <a:rPr lang="en-US" sz="2800" b="1" spc="-1" dirty="0" err="1" smtClean="0">
                <a:solidFill>
                  <a:srgbClr val="44546A"/>
                </a:solidFill>
                <a:latin typeface="Microsoft JhengHei"/>
                <a:ea typeface="Microsoft JhengHei"/>
              </a:rPr>
              <a:t>iscoveryClient.getInstances</a:t>
            </a:r>
            <a:r>
              <a:rPr lang="en-US" sz="2800" b="1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(</a:t>
            </a:r>
            <a:r>
              <a:rPr lang="en-US" sz="2800" b="1" spc="-1" dirty="0" err="1" smtClean="0">
                <a:solidFill>
                  <a:srgbClr val="44546A"/>
                </a:solidFill>
                <a:latin typeface="Microsoft JhengHei"/>
                <a:ea typeface="Microsoft JhengHei"/>
              </a:rPr>
              <a:t>appName</a:t>
            </a:r>
            <a:r>
              <a:rPr lang="en-US" sz="2800" b="1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);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pc="-1" dirty="0" err="1" smtClean="0">
                <a:solidFill>
                  <a:srgbClr val="44546A"/>
                </a:solidFill>
                <a:latin typeface="Microsoft JhengHei"/>
                <a:ea typeface="Microsoft JhengHei"/>
              </a:rPr>
              <a:t>Instances.getUri</a:t>
            </a:r>
            <a:r>
              <a:rPr lang="en-US" sz="2400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().</a:t>
            </a:r>
            <a:r>
              <a:rPr lang="en-US" sz="2400" spc="-1" dirty="0" err="1" smtClean="0">
                <a:solidFill>
                  <a:srgbClr val="44546A"/>
                </a:solidFill>
                <a:latin typeface="Microsoft JhengHei"/>
                <a:ea typeface="Microsoft JhengHei"/>
              </a:rPr>
              <a:t>toString</a:t>
            </a:r>
            <a:r>
              <a:rPr lang="en-US" sz="2400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();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http://localhost:80/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b="1" strike="noStrike" spc="-1" dirty="0" err="1" smtClean="0">
                <a:solidFill>
                  <a:srgbClr val="44546A"/>
                </a:solidFill>
                <a:latin typeface="Microsoft JhengHei"/>
                <a:ea typeface="Microsoft JhengHei"/>
              </a:rPr>
              <a:t>FeignClient</a:t>
            </a:r>
            <a:r>
              <a:rPr lang="en-US" sz="2800" b="1" strike="noStrike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(name = </a:t>
            </a:r>
            <a:r>
              <a:rPr lang="en-US" sz="2800" b="1" strike="noStrike" spc="-1" dirty="0" err="1" smtClean="0">
                <a:solidFill>
                  <a:srgbClr val="44546A"/>
                </a:solidFill>
                <a:latin typeface="Microsoft JhengHei"/>
                <a:ea typeface="Microsoft JhengHei"/>
              </a:rPr>
              <a:t>appName</a:t>
            </a:r>
            <a:r>
              <a:rPr lang="en-US" sz="2800" b="1" strike="noStrike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@</a:t>
            </a:r>
            <a:r>
              <a:rPr lang="en-US" sz="2400" spc="-1" dirty="0" err="1" smtClean="0">
                <a:solidFill>
                  <a:srgbClr val="44546A"/>
                </a:solidFill>
                <a:latin typeface="Microsoft JhengHei"/>
                <a:ea typeface="Microsoft JhengHei"/>
              </a:rPr>
              <a:t>PostMapping</a:t>
            </a:r>
            <a:r>
              <a:rPr lang="en-US" sz="2400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(“/{</a:t>
            </a:r>
            <a:r>
              <a:rPr lang="en-US" sz="2400" spc="-1" dirty="0" err="1" smtClean="0">
                <a:solidFill>
                  <a:srgbClr val="44546A"/>
                </a:solidFill>
                <a:latin typeface="Microsoft JhengHei"/>
                <a:ea typeface="Microsoft JhengHei"/>
              </a:rPr>
              <a:t>api</a:t>
            </a:r>
            <a:r>
              <a:rPr lang="en-US" sz="2400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}”)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400" strike="noStrike" spc="-1" dirty="0" smtClean="0">
                <a:solidFill>
                  <a:srgbClr val="44546A"/>
                </a:solidFill>
                <a:latin typeface="Microsoft JhengHei"/>
                <a:ea typeface="Microsoft JhengHei"/>
              </a:rPr>
              <a:t>http://localhost:80/{api}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195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8C1D36"/>
                </a:solidFill>
                <a:latin typeface="Microsoft JhengHei"/>
                <a:ea typeface="Microsoft JhengHei"/>
              </a:rPr>
              <a:t>Eureka 註冊與查詢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650440" y="268560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Title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8645400" y="436536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Line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480160" y="249624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5"/>
          <p:cNvSpPr/>
          <p:nvPr/>
        </p:nvSpPr>
        <p:spPr>
          <a:xfrm>
            <a:off x="8480160" y="420732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6"/>
          <p:cNvSpPr/>
          <p:nvPr/>
        </p:nvSpPr>
        <p:spPr>
          <a:xfrm>
            <a:off x="8431920" y="34315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localhost:7000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8398080" y="51613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localhost:7001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10606320" y="346104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10258920" y="3301560"/>
            <a:ext cx="174564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10"/>
          <p:cNvSpPr/>
          <p:nvPr/>
        </p:nvSpPr>
        <p:spPr>
          <a:xfrm>
            <a:off x="3899880" y="1428120"/>
            <a:ext cx="1304640" cy="98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Server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3696480" y="1284840"/>
            <a:ext cx="4732560" cy="125820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12"/>
          <p:cNvSpPr/>
          <p:nvPr/>
        </p:nvSpPr>
        <p:spPr>
          <a:xfrm>
            <a:off x="5257800" y="1225800"/>
            <a:ext cx="2943720" cy="255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TitleService=locolhost:7000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LineService=locolhost:7001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UserService=193:177:0:1:808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IndexService=localhost:8080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5335920" y="3257280"/>
            <a:ext cx="1624320" cy="13183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Index Service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14"/>
          <p:cNvSpPr/>
          <p:nvPr/>
        </p:nvSpPr>
        <p:spPr>
          <a:xfrm>
            <a:off x="5073480" y="3114000"/>
            <a:ext cx="2108520" cy="16815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15"/>
          <p:cNvSpPr/>
          <p:nvPr/>
        </p:nvSpPr>
        <p:spPr>
          <a:xfrm>
            <a:off x="5303880" y="4487400"/>
            <a:ext cx="160164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16"/>
          <p:cNvSpPr/>
          <p:nvPr/>
        </p:nvSpPr>
        <p:spPr>
          <a:xfrm>
            <a:off x="5430960" y="3301560"/>
            <a:ext cx="1433880" cy="20340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17"/>
          <p:cNvSpPr/>
          <p:nvPr/>
        </p:nvSpPr>
        <p:spPr>
          <a:xfrm>
            <a:off x="8775360" y="271800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47" name="CustomShape 18"/>
          <p:cNvSpPr/>
          <p:nvPr/>
        </p:nvSpPr>
        <p:spPr>
          <a:xfrm>
            <a:off x="8763480" y="43747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48" name="CustomShape 19"/>
          <p:cNvSpPr/>
          <p:nvPr/>
        </p:nvSpPr>
        <p:spPr>
          <a:xfrm>
            <a:off x="10731600" y="35053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249" name="CustomShape 20"/>
          <p:cNvSpPr/>
          <p:nvPr/>
        </p:nvSpPr>
        <p:spPr>
          <a:xfrm rot="5400000" flipH="1">
            <a:off x="9086040" y="1256400"/>
            <a:ext cx="1387080" cy="2702520"/>
          </a:xfrm>
          <a:prstGeom prst="curvedConnector2">
            <a:avLst/>
          </a:prstGeom>
          <a:noFill/>
          <a:ln w="38160">
            <a:solidFill>
              <a:srgbClr val="548135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21"/>
          <p:cNvSpPr/>
          <p:nvPr/>
        </p:nvSpPr>
        <p:spPr>
          <a:xfrm rot="10800000">
            <a:off x="8442596" y="1901681"/>
            <a:ext cx="1510920" cy="2910240"/>
          </a:xfrm>
          <a:prstGeom prst="curvedConnector3">
            <a:avLst>
              <a:gd name="adj1" fmla="val -15128"/>
            </a:avLst>
          </a:prstGeom>
          <a:noFill/>
          <a:ln w="38160">
            <a:solidFill>
              <a:srgbClr val="548135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22"/>
          <p:cNvSpPr/>
          <p:nvPr/>
        </p:nvSpPr>
        <p:spPr>
          <a:xfrm rot="5400000" flipH="1">
            <a:off x="8578800" y="1865520"/>
            <a:ext cx="531720" cy="729720"/>
          </a:xfrm>
          <a:prstGeom prst="curvedConnector2">
            <a:avLst/>
          </a:prstGeom>
          <a:noFill/>
          <a:ln w="38160">
            <a:solidFill>
              <a:srgbClr val="548135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3"/>
          <p:cNvSpPr/>
          <p:nvPr/>
        </p:nvSpPr>
        <p:spPr>
          <a:xfrm rot="10800000" flipH="1">
            <a:off x="7182720" y="1926360"/>
            <a:ext cx="1297440" cy="1990080"/>
          </a:xfrm>
          <a:prstGeom prst="curvedConnector2">
            <a:avLst/>
          </a:prstGeom>
          <a:noFill/>
          <a:ln w="38160">
            <a:solidFill>
              <a:srgbClr val="548135"/>
            </a:solidFill>
            <a:miter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24"/>
          <p:cNvSpPr/>
          <p:nvPr/>
        </p:nvSpPr>
        <p:spPr>
          <a:xfrm>
            <a:off x="10258920" y="426492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193:177:0:1:808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906</Words>
  <Application>Microsoft Office PowerPoint</Application>
  <PresentationFormat>自訂</PresentationFormat>
  <Paragraphs>318</Paragraphs>
  <Slides>31</Slides>
  <Notes>19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Microsoft Office 使用者</dc:creator>
  <dc:description/>
  <cp:lastModifiedBy>Moon Lim</cp:lastModifiedBy>
  <cp:revision>39</cp:revision>
  <dcterms:created xsi:type="dcterms:W3CDTF">2018-02-05T03:31:46Z</dcterms:created>
  <dcterms:modified xsi:type="dcterms:W3CDTF">2020-03-04T07:27:58Z</dcterms:modified>
  <dc:language>zh-TW</dc:language>
</cp:coreProperties>
</file>