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0"/>
    <p:restoredTop sz="69388"/>
  </p:normalViewPr>
  <p:slideViewPr>
    <p:cSldViewPr snapToGrid="0" snapToObjects="1">
      <p:cViewPr varScale="1">
        <p:scale>
          <a:sx n="67" d="100"/>
          <a:sy n="67" d="100"/>
        </p:scale>
        <p:origin x="66" y="360"/>
      </p:cViewPr>
      <p:guideLst/>
    </p:cSldViewPr>
  </p:slideViewPr>
  <p:notesTextViewPr>
    <p:cViewPr>
      <p:scale>
        <a:sx n="155" d="100"/>
        <a:sy n="15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6CA9B-28DA-CD42-B0D4-FC40609D24A2}" type="datetimeFigureOut">
              <a:rPr lang="en-GB" smtClean="0"/>
              <a:t>26/05/2021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9CE1D-BB9A-EB41-828E-852887A6A143}" type="slidenum">
              <a:rPr lang="en-GB" smtClean="0"/>
              <a:t>‹#›</a:t>
            </a:fld>
            <a:endParaRPr lang="en-GB"/>
          </a:p>
        </p:txBody>
      </p:sp>
    </p:spTree>
    <p:extLst>
      <p:ext uri="{BB962C8B-B14F-4D97-AF65-F5344CB8AC3E}">
        <p14:creationId xmlns:p14="http://schemas.microsoft.com/office/powerpoint/2010/main" val="113847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dirty="0"/>
              <a:t>COVID-19 has impacted hundreds of millions people worldwide and it causes a broad range of symptoms. Studies have found many genetic variants associated with different degrees of severity of COVID-19. But there is a lack of the evolutionary study and functional study of the associated variants. </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So, I wish to look into the evolutionary age of the variants using multiple genome alignment, investigate the variant functions using variant effect predictor and understand the evolutionary pressures the variants might have been through using statistical analyses. </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I am also interested in comparing COVID-19 variants with other infectious disease variants to see if they share a similar evolutionary history.  </a:t>
            </a:r>
          </a:p>
        </p:txBody>
      </p:sp>
      <p:sp>
        <p:nvSpPr>
          <p:cNvPr id="4" name="Slide Number Placeholder 3"/>
          <p:cNvSpPr>
            <a:spLocks noGrp="1"/>
          </p:cNvSpPr>
          <p:nvPr>
            <p:ph type="sldNum" sz="quarter" idx="5"/>
          </p:nvPr>
        </p:nvSpPr>
        <p:spPr/>
        <p:txBody>
          <a:bodyPr/>
          <a:lstStyle/>
          <a:p>
            <a:fld id="{4289CE1D-BB9A-EB41-828E-852887A6A143}" type="slidenum">
              <a:rPr lang="en-GB" smtClean="0"/>
              <a:t>1</a:t>
            </a:fld>
            <a:endParaRPr lang="en-GB"/>
          </a:p>
        </p:txBody>
      </p:sp>
    </p:spTree>
    <p:extLst>
      <p:ext uri="{BB962C8B-B14F-4D97-AF65-F5344CB8AC3E}">
        <p14:creationId xmlns:p14="http://schemas.microsoft.com/office/powerpoint/2010/main" val="248842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preliminary summary boxplot I did recently.</a:t>
            </a:r>
          </a:p>
          <a:p>
            <a:endParaRPr lang="en-GB" dirty="0"/>
          </a:p>
          <a:p>
            <a:r>
              <a:rPr lang="en-GB" dirty="0"/>
              <a:t>A – severe symptoms vs. population controls</a:t>
            </a:r>
          </a:p>
          <a:p>
            <a:r>
              <a:rPr lang="en-GB" dirty="0"/>
              <a:t>B1 – hospitalized cases vs. non-hospitalized cases</a:t>
            </a:r>
          </a:p>
          <a:p>
            <a:r>
              <a:rPr lang="en-GB" dirty="0"/>
              <a:t>B2 – hospitalized cases vs. population controls</a:t>
            </a:r>
          </a:p>
          <a:p>
            <a:r>
              <a:rPr lang="en-GB" dirty="0"/>
              <a:t>C – covid infection vs. population controls</a:t>
            </a:r>
          </a:p>
          <a:p>
            <a:endParaRPr lang="en-GB" dirty="0"/>
          </a:p>
          <a:p>
            <a:pPr marL="171450" indent="-171450">
              <a:buFont typeface="Arial" panose="020B0604020202020204" pitchFamily="34" charset="0"/>
              <a:buChar char="•"/>
            </a:pPr>
            <a:r>
              <a:rPr lang="en-GB" dirty="0"/>
              <a:t>For every COVID-associated variant in each GWAS analysis,  we want to look at the evolutionary age of the variant. Therefore, we mapped each variant to whole genome alignments of 16 mammal species and counted the frequencies of variants across the alignment. </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boxplot here compare the variant frequency distributions across different GWAS studies. The distribution are very similar for different analyses. Some of the analyses have higher median than others, for example some of the hospitalized case studies (B2) , because the GWAS analysis contain more variants. </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One interesting thing about this is there are a few variants with very high frequencies. Some are over a hundred. When I looked into the mapping location of the variants, I saw they mapped to multiple locations in some genomes. So I think there might be duplications.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Because the mapping was from human to other mammal species genomes, so I can’t see if those variants would also map to multiple location in the human genome. </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So my next step is to check if they are real duplications by looking for reciprocal hits between human and other species.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Besides this, I have also been checking the functional effects of the COVID-related variants, but I haven’t put together the results yet. I might be able to show that next time. Thank you!</a:t>
            </a:r>
          </a:p>
        </p:txBody>
      </p:sp>
      <p:sp>
        <p:nvSpPr>
          <p:cNvPr id="4" name="Slide Number Placeholder 3"/>
          <p:cNvSpPr>
            <a:spLocks noGrp="1"/>
          </p:cNvSpPr>
          <p:nvPr>
            <p:ph type="sldNum" sz="quarter" idx="5"/>
          </p:nvPr>
        </p:nvSpPr>
        <p:spPr/>
        <p:txBody>
          <a:bodyPr/>
          <a:lstStyle/>
          <a:p>
            <a:fld id="{4289CE1D-BB9A-EB41-828E-852887A6A143}" type="slidenum">
              <a:rPr lang="en-GB" smtClean="0"/>
              <a:t>2</a:t>
            </a:fld>
            <a:endParaRPr lang="en-GB"/>
          </a:p>
        </p:txBody>
      </p:sp>
    </p:spTree>
    <p:extLst>
      <p:ext uri="{BB962C8B-B14F-4D97-AF65-F5344CB8AC3E}">
        <p14:creationId xmlns:p14="http://schemas.microsoft.com/office/powerpoint/2010/main" val="389954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6488-826E-A94B-A6F6-ECA815CE538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622712B-ABC5-3443-B10A-B26268C262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A19DED1-9730-C543-A770-23073F570F30}"/>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5" name="Footer Placeholder 4">
            <a:extLst>
              <a:ext uri="{FF2B5EF4-FFF2-40B4-BE49-F238E27FC236}">
                <a16:creationId xmlns:a16="http://schemas.microsoft.com/office/drawing/2014/main" id="{7608308F-C021-AC41-A342-BD9C2AA7FD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B328AA-3539-8443-86AD-B417E579025C}"/>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201690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3EF0-B85A-E84E-881A-0899E0FF038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6961C9E-E67F-2D41-B9C1-04B0005AD8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CE89AE-AC30-4A4F-BBA8-BF3086A336C1}"/>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5" name="Footer Placeholder 4">
            <a:extLst>
              <a:ext uri="{FF2B5EF4-FFF2-40B4-BE49-F238E27FC236}">
                <a16:creationId xmlns:a16="http://schemas.microsoft.com/office/drawing/2014/main" id="{98CD2E99-79FC-8C4E-9F98-50C0AB1232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355CE4-9EC3-AD48-B6DA-C7AC102F46C0}"/>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333694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020B8A-5E16-174A-AB9C-F585C5781E1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100CFCB-2600-304B-B41C-D88DB06B8D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1E46D2C-26E4-8F43-B6DE-6DB4D5D7DD6A}"/>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5" name="Footer Placeholder 4">
            <a:extLst>
              <a:ext uri="{FF2B5EF4-FFF2-40B4-BE49-F238E27FC236}">
                <a16:creationId xmlns:a16="http://schemas.microsoft.com/office/drawing/2014/main" id="{C04778B9-4509-2841-A6DF-F0E2F6F5A7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DFDD44-F8EA-3F41-86AC-0671D0848FFD}"/>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73485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D875-99AD-5346-A951-263587DE248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80D78C0-F041-CA41-A33E-40B646C49C2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E51FEA9-8B5A-4742-A8AD-F78C3F8A689A}"/>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5" name="Footer Placeholder 4">
            <a:extLst>
              <a:ext uri="{FF2B5EF4-FFF2-40B4-BE49-F238E27FC236}">
                <a16:creationId xmlns:a16="http://schemas.microsoft.com/office/drawing/2014/main" id="{0061155C-9DE0-BA41-B71B-363B09F558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286B65-4347-4F4A-8BB3-057BF1445A8F}"/>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195474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FEBE-5C50-A54B-815D-804A5FA63A4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68067DC-6195-734D-AAE2-8BAFF110D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204E38E-2340-794D-98AB-5005285A8575}"/>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5" name="Footer Placeholder 4">
            <a:extLst>
              <a:ext uri="{FF2B5EF4-FFF2-40B4-BE49-F238E27FC236}">
                <a16:creationId xmlns:a16="http://schemas.microsoft.com/office/drawing/2014/main" id="{3675F92F-76C0-1445-AC2A-F1F7B06493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4EF46D-76AA-804A-8A5F-5E2E3B64142A}"/>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347027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CC7E-EB09-D44C-81C5-7E47A2AB66D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D9EE3A6-8822-8D4A-9817-CC61E748141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9FD57A1-8B0A-0E43-8AA5-F81A5A09D9A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17E6A65-6789-D74B-815D-C5242E46CEC4}"/>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6" name="Footer Placeholder 5">
            <a:extLst>
              <a:ext uri="{FF2B5EF4-FFF2-40B4-BE49-F238E27FC236}">
                <a16:creationId xmlns:a16="http://schemas.microsoft.com/office/drawing/2014/main" id="{A88C1BEB-F1A3-6148-8CBA-EE8B4264AB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74ABBF-FD33-6B44-823A-61B306DA67EA}"/>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245023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802E-52FC-0A4C-BCD1-40906E4524C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760779C-6D5C-2948-9CDE-D0F719C78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386D2A-EA8C-7B40-A029-1ADF8E77A96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D37E431-56AF-2E41-82FE-CD1E62B54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482EAC2-3BBC-EC4F-A589-82DC6A08AC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C9ADF44-0B75-A247-A8BC-FB1A977B9C8C}"/>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8" name="Footer Placeholder 7">
            <a:extLst>
              <a:ext uri="{FF2B5EF4-FFF2-40B4-BE49-F238E27FC236}">
                <a16:creationId xmlns:a16="http://schemas.microsoft.com/office/drawing/2014/main" id="{7EFD26AF-6EB9-1F41-BE9C-EFBCB9936A1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210EA44-7240-6C45-A339-64B673030F45}"/>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312663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755E-7F0F-6D4A-BCDB-03F6DDF5DCA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DA3EB8E-F1EA-DB4D-A0BE-A0C5C2944F48}"/>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4" name="Footer Placeholder 3">
            <a:extLst>
              <a:ext uri="{FF2B5EF4-FFF2-40B4-BE49-F238E27FC236}">
                <a16:creationId xmlns:a16="http://schemas.microsoft.com/office/drawing/2014/main" id="{B59AE2C8-E4E4-DB40-A3A0-DC2AA5B19DF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4BADC3-73F6-5D42-ABA9-0B308985323C}"/>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53351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0E3D4-BDAE-4144-B27E-162BF52EFC9D}"/>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3" name="Footer Placeholder 2">
            <a:extLst>
              <a:ext uri="{FF2B5EF4-FFF2-40B4-BE49-F238E27FC236}">
                <a16:creationId xmlns:a16="http://schemas.microsoft.com/office/drawing/2014/main" id="{B8B0F193-5A6D-C54A-B744-E7BAA9AFB46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B7C19B-AB39-B845-916D-844500C267B9}"/>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27978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CB44-9731-C242-8EC4-A358898B77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5B55BF2-34D0-E643-A12D-7C0C1E5B0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8FD2326-076D-6344-9079-DF9D3FFB1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B49773-F110-9240-8B67-E962225FE7B3}"/>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6" name="Footer Placeholder 5">
            <a:extLst>
              <a:ext uri="{FF2B5EF4-FFF2-40B4-BE49-F238E27FC236}">
                <a16:creationId xmlns:a16="http://schemas.microsoft.com/office/drawing/2014/main" id="{B5C4D1D3-9E39-0D4B-A90A-80E1B95261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ADE3DF-BC1A-2340-AE4A-6D3FA11B32B1}"/>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195431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CFBE-CE9A-8847-87A0-1F4CBA2108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9541E80-5F4D-FB49-B028-07F7D7E436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644013-958C-4A4D-9A79-6F58B6E32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EE239-A5FB-A147-B0CA-70E5D7380DBC}"/>
              </a:ext>
            </a:extLst>
          </p:cNvPr>
          <p:cNvSpPr>
            <a:spLocks noGrp="1"/>
          </p:cNvSpPr>
          <p:nvPr>
            <p:ph type="dt" sz="half" idx="10"/>
          </p:nvPr>
        </p:nvSpPr>
        <p:spPr/>
        <p:txBody>
          <a:bodyPr/>
          <a:lstStyle/>
          <a:p>
            <a:fld id="{F1DBD23A-D024-ED44-B714-F1D4069A9B8C}" type="datetimeFigureOut">
              <a:rPr lang="en-GB" smtClean="0"/>
              <a:t>26/05/2021</a:t>
            </a:fld>
            <a:endParaRPr lang="en-GB"/>
          </a:p>
        </p:txBody>
      </p:sp>
      <p:sp>
        <p:nvSpPr>
          <p:cNvPr id="6" name="Footer Placeholder 5">
            <a:extLst>
              <a:ext uri="{FF2B5EF4-FFF2-40B4-BE49-F238E27FC236}">
                <a16:creationId xmlns:a16="http://schemas.microsoft.com/office/drawing/2014/main" id="{456C8B31-E486-D44F-BD51-BE9ECC64AD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8BDF14-11FE-DE43-AF9F-33C5E759AC89}"/>
              </a:ext>
            </a:extLst>
          </p:cNvPr>
          <p:cNvSpPr>
            <a:spLocks noGrp="1"/>
          </p:cNvSpPr>
          <p:nvPr>
            <p:ph type="sldNum" sz="quarter" idx="12"/>
          </p:nvPr>
        </p:nvSpPr>
        <p:spPr/>
        <p:txBody>
          <a:bodyPr/>
          <a:lstStyle/>
          <a:p>
            <a:fld id="{5DEB3D80-EB27-1D43-8310-DFAA34E9B537}" type="slidenum">
              <a:rPr lang="en-GB" smtClean="0"/>
              <a:t>‹#›</a:t>
            </a:fld>
            <a:endParaRPr lang="en-GB"/>
          </a:p>
        </p:txBody>
      </p:sp>
    </p:spTree>
    <p:extLst>
      <p:ext uri="{BB962C8B-B14F-4D97-AF65-F5344CB8AC3E}">
        <p14:creationId xmlns:p14="http://schemas.microsoft.com/office/powerpoint/2010/main" val="118095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6000">
              <a:srgbClr val="FDECE0"/>
            </a:gs>
            <a:gs pos="92000">
              <a:schemeClr val="bg1"/>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1CBBE-8FFC-EF45-8B2E-2258E7E3FC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CBD755F-62A6-6649-AE92-78C4E08D7F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B24E2A2-3AED-DA47-A4EA-3BBDAC3EA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D23A-D024-ED44-B714-F1D4069A9B8C}" type="datetimeFigureOut">
              <a:rPr lang="en-GB" smtClean="0"/>
              <a:t>26/05/2021</a:t>
            </a:fld>
            <a:endParaRPr lang="en-GB"/>
          </a:p>
        </p:txBody>
      </p:sp>
      <p:sp>
        <p:nvSpPr>
          <p:cNvPr id="5" name="Footer Placeholder 4">
            <a:extLst>
              <a:ext uri="{FF2B5EF4-FFF2-40B4-BE49-F238E27FC236}">
                <a16:creationId xmlns:a16="http://schemas.microsoft.com/office/drawing/2014/main" id="{6ACC9F86-47F2-4C4D-86A1-114A0C32F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36421F1-2BA2-B041-9F6B-D01B437630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B3D80-EB27-1D43-8310-DFAA34E9B537}" type="slidenum">
              <a:rPr lang="en-GB" smtClean="0"/>
              <a:t>‹#›</a:t>
            </a:fld>
            <a:endParaRPr lang="en-GB"/>
          </a:p>
        </p:txBody>
      </p:sp>
    </p:spTree>
    <p:extLst>
      <p:ext uri="{BB962C8B-B14F-4D97-AF65-F5344CB8AC3E}">
        <p14:creationId xmlns:p14="http://schemas.microsoft.com/office/powerpoint/2010/main" val="195062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A3C9-3623-2D42-98FC-D822746C94A7}"/>
              </a:ext>
            </a:extLst>
          </p:cNvPr>
          <p:cNvSpPr>
            <a:spLocks noGrp="1"/>
          </p:cNvSpPr>
          <p:nvPr>
            <p:ph type="ctrTitle"/>
          </p:nvPr>
        </p:nvSpPr>
        <p:spPr>
          <a:xfrm>
            <a:off x="1762896" y="806078"/>
            <a:ext cx="8666207" cy="2761672"/>
          </a:xfrm>
        </p:spPr>
        <p:txBody>
          <a:bodyPr>
            <a:normAutofit fontScale="90000"/>
          </a:bodyPr>
          <a:lstStyle/>
          <a:p>
            <a:pPr>
              <a:lnSpc>
                <a:spcPct val="100000"/>
              </a:lnSpc>
              <a:spcBef>
                <a:spcPts val="0"/>
              </a:spcBef>
            </a:pPr>
            <a:r>
              <a:rPr lang="en-GB" sz="5400" b="1" dirty="0">
                <a:solidFill>
                  <a:schemeClr val="tx1">
                    <a:lumMod val="75000"/>
                    <a:lumOff val="25000"/>
                  </a:schemeClr>
                </a:solidFill>
              </a:rPr>
              <a:t>The evolution and regulation of COVID-19 associated variants</a:t>
            </a:r>
            <a:br>
              <a:rPr lang="en-GB" sz="5400" dirty="0">
                <a:solidFill>
                  <a:schemeClr val="tx1">
                    <a:lumMod val="75000"/>
                    <a:lumOff val="25000"/>
                  </a:schemeClr>
                </a:solidFill>
              </a:rPr>
            </a:br>
            <a:r>
              <a:rPr lang="en-GB" sz="4400" b="1" dirty="0">
                <a:solidFill>
                  <a:schemeClr val="tx1">
                    <a:lumMod val="75000"/>
                    <a:lumOff val="25000"/>
                  </a:schemeClr>
                </a:solidFill>
              </a:rPr>
              <a:t>Lab meeting</a:t>
            </a:r>
            <a:endParaRPr lang="en-GB" sz="5400" b="1" dirty="0">
              <a:solidFill>
                <a:schemeClr val="tx1">
                  <a:lumMod val="75000"/>
                  <a:lumOff val="25000"/>
                </a:schemeClr>
              </a:solidFill>
            </a:endParaRPr>
          </a:p>
        </p:txBody>
      </p:sp>
      <p:sp>
        <p:nvSpPr>
          <p:cNvPr id="3" name="Subtitle 2">
            <a:extLst>
              <a:ext uri="{FF2B5EF4-FFF2-40B4-BE49-F238E27FC236}">
                <a16:creationId xmlns:a16="http://schemas.microsoft.com/office/drawing/2014/main" id="{06157BD8-D6A4-3A49-949F-0651AA335705}"/>
              </a:ext>
            </a:extLst>
          </p:cNvPr>
          <p:cNvSpPr>
            <a:spLocks noGrp="1"/>
          </p:cNvSpPr>
          <p:nvPr>
            <p:ph type="subTitle" idx="1"/>
          </p:nvPr>
        </p:nvSpPr>
        <p:spPr>
          <a:xfrm>
            <a:off x="3428999" y="4260321"/>
            <a:ext cx="5334000" cy="1524000"/>
          </a:xfrm>
        </p:spPr>
        <p:txBody>
          <a:bodyPr>
            <a:normAutofit/>
          </a:bodyPr>
          <a:lstStyle/>
          <a:p>
            <a:r>
              <a:rPr lang="en-GB" sz="4000" dirty="0">
                <a:solidFill>
                  <a:schemeClr val="tx1">
                    <a:lumMod val="75000"/>
                    <a:lumOff val="25000"/>
                  </a:schemeClr>
                </a:solidFill>
              </a:rPr>
              <a:t>Xiawen Wang</a:t>
            </a:r>
          </a:p>
          <a:p>
            <a:r>
              <a:rPr lang="en-GB" dirty="0">
                <a:solidFill>
                  <a:schemeClr val="tx1">
                    <a:lumMod val="75000"/>
                    <a:lumOff val="25000"/>
                  </a:schemeClr>
                </a:solidFill>
                <a:latin typeface="+mj-lt"/>
              </a:rPr>
              <a:t>26</a:t>
            </a:r>
            <a:r>
              <a:rPr lang="en-GB" baseline="30000" dirty="0">
                <a:solidFill>
                  <a:schemeClr val="tx1">
                    <a:lumMod val="75000"/>
                    <a:lumOff val="25000"/>
                  </a:schemeClr>
                </a:solidFill>
                <a:latin typeface="+mj-lt"/>
              </a:rPr>
              <a:t>th</a:t>
            </a:r>
            <a:r>
              <a:rPr lang="en-GB" dirty="0">
                <a:solidFill>
                  <a:schemeClr val="tx1">
                    <a:lumMod val="75000"/>
                    <a:lumOff val="25000"/>
                  </a:schemeClr>
                </a:solidFill>
                <a:latin typeface="+mj-lt"/>
              </a:rPr>
              <a:t> May 2021</a:t>
            </a:r>
          </a:p>
        </p:txBody>
      </p:sp>
      <p:cxnSp>
        <p:nvCxnSpPr>
          <p:cNvPr id="23" name="Straight Connector 22">
            <a:extLst>
              <a:ext uri="{FF2B5EF4-FFF2-40B4-BE49-F238E27FC236}">
                <a16:creationId xmlns:a16="http://schemas.microsoft.com/office/drawing/2014/main" id="{1754DC34-EED0-6049-A9DA-D2A42F6CB55D}"/>
              </a:ext>
            </a:extLst>
          </p:cNvPr>
          <p:cNvCxnSpPr>
            <a:cxnSpLocks/>
          </p:cNvCxnSpPr>
          <p:nvPr/>
        </p:nvCxnSpPr>
        <p:spPr>
          <a:xfrm>
            <a:off x="1758900" y="3915274"/>
            <a:ext cx="8700702"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65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333E9E-7CD1-164B-ADA6-0D04DDBCE8C9}"/>
              </a:ext>
            </a:extLst>
          </p:cNvPr>
          <p:cNvPicPr>
            <a:picLocks noChangeAspect="1"/>
          </p:cNvPicPr>
          <p:nvPr/>
        </p:nvPicPr>
        <p:blipFill rotWithShape="1">
          <a:blip r:embed="rId3">
            <a:clrChange>
              <a:clrFrom>
                <a:srgbClr val="000000">
                  <a:alpha val="0"/>
                </a:srgbClr>
              </a:clrFrom>
              <a:clrTo>
                <a:srgbClr val="000000">
                  <a:alpha val="0"/>
                </a:srgbClr>
              </a:clrTo>
            </a:clrChange>
          </a:blip>
          <a:srcRect b="3438"/>
          <a:stretch/>
        </p:blipFill>
        <p:spPr>
          <a:xfrm>
            <a:off x="46494" y="1079614"/>
            <a:ext cx="9580063" cy="5747390"/>
          </a:xfrm>
          <a:prstGeom prst="rect">
            <a:avLst/>
          </a:prstGeom>
        </p:spPr>
      </p:pic>
      <p:sp>
        <p:nvSpPr>
          <p:cNvPr id="6" name="TextBox 5">
            <a:extLst>
              <a:ext uri="{FF2B5EF4-FFF2-40B4-BE49-F238E27FC236}">
                <a16:creationId xmlns:a16="http://schemas.microsoft.com/office/drawing/2014/main" id="{52C6CF61-D35F-7A41-87A7-4D3EA68A4F36}"/>
              </a:ext>
            </a:extLst>
          </p:cNvPr>
          <p:cNvSpPr txBox="1"/>
          <p:nvPr/>
        </p:nvSpPr>
        <p:spPr>
          <a:xfrm>
            <a:off x="486968" y="77490"/>
            <a:ext cx="11249060" cy="461665"/>
          </a:xfrm>
          <a:prstGeom prst="rect">
            <a:avLst/>
          </a:prstGeom>
          <a:noFill/>
        </p:spPr>
        <p:txBody>
          <a:bodyPr wrap="square" rtlCol="0">
            <a:spAutoFit/>
          </a:bodyPr>
          <a:lstStyle/>
          <a:p>
            <a:r>
              <a:rPr lang="en-GB" sz="2400" b="1" dirty="0"/>
              <a:t>Boxplot for variant frequencies in multiple genome alignment across 16 GWAS studies </a:t>
            </a:r>
          </a:p>
        </p:txBody>
      </p:sp>
      <p:sp>
        <p:nvSpPr>
          <p:cNvPr id="4" name="TextBox 3">
            <a:extLst>
              <a:ext uri="{FF2B5EF4-FFF2-40B4-BE49-F238E27FC236}">
                <a16:creationId xmlns:a16="http://schemas.microsoft.com/office/drawing/2014/main" id="{ED6A5A5F-2901-8D4A-9609-452F47B20AEA}"/>
              </a:ext>
            </a:extLst>
          </p:cNvPr>
          <p:cNvSpPr txBox="1"/>
          <p:nvPr/>
        </p:nvSpPr>
        <p:spPr>
          <a:xfrm>
            <a:off x="9529706" y="1267499"/>
            <a:ext cx="2615800" cy="4247317"/>
          </a:xfrm>
          <a:prstGeom prst="rect">
            <a:avLst/>
          </a:prstGeom>
          <a:noFill/>
          <a:ln>
            <a:noFill/>
          </a:ln>
        </p:spPr>
        <p:txBody>
          <a:bodyPr wrap="square" rtlCol="0">
            <a:spAutoFit/>
          </a:bodyPr>
          <a:lstStyle/>
          <a:p>
            <a:r>
              <a:rPr lang="en-GB" b="1" dirty="0"/>
              <a:t>A2:</a:t>
            </a:r>
            <a:br>
              <a:rPr lang="en-GB" b="1" dirty="0"/>
            </a:br>
            <a:r>
              <a:rPr lang="en-GB" dirty="0"/>
              <a:t>severe symptoms vs. population controls</a:t>
            </a:r>
          </a:p>
          <a:p>
            <a:endParaRPr lang="en-GB" dirty="0"/>
          </a:p>
          <a:p>
            <a:r>
              <a:rPr lang="en-GB" b="1" dirty="0"/>
              <a:t>B1:</a:t>
            </a:r>
            <a:br>
              <a:rPr lang="en-GB" b="1" dirty="0"/>
            </a:br>
            <a:r>
              <a:rPr lang="en-GB" dirty="0"/>
              <a:t>hospitalized cases vs. non-hospitalized cases</a:t>
            </a:r>
          </a:p>
          <a:p>
            <a:endParaRPr lang="en-GB" dirty="0"/>
          </a:p>
          <a:p>
            <a:r>
              <a:rPr lang="en-GB" b="1" dirty="0"/>
              <a:t>B2:</a:t>
            </a:r>
            <a:br>
              <a:rPr lang="en-GB" b="1" dirty="0"/>
            </a:br>
            <a:r>
              <a:rPr lang="en-GB" dirty="0"/>
              <a:t>hospitalized cases vs. population controls</a:t>
            </a:r>
          </a:p>
          <a:p>
            <a:endParaRPr lang="en-GB" dirty="0"/>
          </a:p>
          <a:p>
            <a:r>
              <a:rPr lang="en-GB" b="1" dirty="0"/>
              <a:t>C2:</a:t>
            </a:r>
            <a:br>
              <a:rPr lang="en-GB" b="1" dirty="0"/>
            </a:br>
            <a:r>
              <a:rPr lang="en-GB" dirty="0"/>
              <a:t>COVID infection vs. population controls</a:t>
            </a:r>
          </a:p>
        </p:txBody>
      </p:sp>
      <p:cxnSp>
        <p:nvCxnSpPr>
          <p:cNvPr id="8" name="Straight Connector 7">
            <a:extLst>
              <a:ext uri="{FF2B5EF4-FFF2-40B4-BE49-F238E27FC236}">
                <a16:creationId xmlns:a16="http://schemas.microsoft.com/office/drawing/2014/main" id="{FDD0D68F-1615-604E-BE80-CD6644BCC26C}"/>
              </a:ext>
            </a:extLst>
          </p:cNvPr>
          <p:cNvCxnSpPr/>
          <p:nvPr/>
        </p:nvCxnSpPr>
        <p:spPr>
          <a:xfrm>
            <a:off x="1425844" y="1107249"/>
            <a:ext cx="1534332"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AE3AB17-652E-BC4B-8597-C029239EAD0E}"/>
              </a:ext>
            </a:extLst>
          </p:cNvPr>
          <p:cNvCxnSpPr/>
          <p:nvPr/>
        </p:nvCxnSpPr>
        <p:spPr>
          <a:xfrm>
            <a:off x="3438041" y="1111535"/>
            <a:ext cx="1534332"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DFF4A26-9DCB-0F4F-9A92-29D55F910D5F}"/>
              </a:ext>
            </a:extLst>
          </p:cNvPr>
          <p:cNvCxnSpPr/>
          <p:nvPr/>
        </p:nvCxnSpPr>
        <p:spPr>
          <a:xfrm>
            <a:off x="5481234" y="1107249"/>
            <a:ext cx="1534332"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F049CA7-AA2D-324F-A91A-969B2205A49E}"/>
              </a:ext>
            </a:extLst>
          </p:cNvPr>
          <p:cNvCxnSpPr/>
          <p:nvPr/>
        </p:nvCxnSpPr>
        <p:spPr>
          <a:xfrm>
            <a:off x="7539926" y="1083900"/>
            <a:ext cx="1534332"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F39E98F-9D03-FD41-A626-07638C006062}"/>
              </a:ext>
            </a:extLst>
          </p:cNvPr>
          <p:cNvSpPr txBox="1"/>
          <p:nvPr/>
        </p:nvSpPr>
        <p:spPr>
          <a:xfrm>
            <a:off x="1826690" y="737917"/>
            <a:ext cx="738753" cy="369332"/>
          </a:xfrm>
          <a:prstGeom prst="rect">
            <a:avLst/>
          </a:prstGeom>
          <a:noFill/>
        </p:spPr>
        <p:txBody>
          <a:bodyPr wrap="square" rtlCol="0">
            <a:spAutoFit/>
          </a:bodyPr>
          <a:lstStyle/>
          <a:p>
            <a:pPr algn="ctr"/>
            <a:r>
              <a:rPr lang="en-GB" b="1" dirty="0"/>
              <a:t>A2</a:t>
            </a:r>
          </a:p>
        </p:txBody>
      </p:sp>
      <p:sp>
        <p:nvSpPr>
          <p:cNvPr id="13" name="TextBox 12">
            <a:extLst>
              <a:ext uri="{FF2B5EF4-FFF2-40B4-BE49-F238E27FC236}">
                <a16:creationId xmlns:a16="http://schemas.microsoft.com/office/drawing/2014/main" id="{56261995-A955-6F41-BBC6-BEC68F8BAF03}"/>
              </a:ext>
            </a:extLst>
          </p:cNvPr>
          <p:cNvSpPr txBox="1"/>
          <p:nvPr/>
        </p:nvSpPr>
        <p:spPr>
          <a:xfrm>
            <a:off x="3850274" y="736011"/>
            <a:ext cx="738753" cy="369332"/>
          </a:xfrm>
          <a:prstGeom prst="rect">
            <a:avLst/>
          </a:prstGeom>
          <a:noFill/>
        </p:spPr>
        <p:txBody>
          <a:bodyPr wrap="square" rtlCol="0">
            <a:spAutoFit/>
          </a:bodyPr>
          <a:lstStyle/>
          <a:p>
            <a:pPr algn="ctr"/>
            <a:r>
              <a:rPr lang="en-GB" b="1" dirty="0"/>
              <a:t>B1</a:t>
            </a:r>
          </a:p>
        </p:txBody>
      </p:sp>
      <p:sp>
        <p:nvSpPr>
          <p:cNvPr id="14" name="TextBox 13">
            <a:extLst>
              <a:ext uri="{FF2B5EF4-FFF2-40B4-BE49-F238E27FC236}">
                <a16:creationId xmlns:a16="http://schemas.microsoft.com/office/drawing/2014/main" id="{2C2087AA-47A9-3A4C-93F5-C02B6E194414}"/>
              </a:ext>
            </a:extLst>
          </p:cNvPr>
          <p:cNvSpPr txBox="1"/>
          <p:nvPr/>
        </p:nvSpPr>
        <p:spPr>
          <a:xfrm>
            <a:off x="5908492" y="736011"/>
            <a:ext cx="738753" cy="369332"/>
          </a:xfrm>
          <a:prstGeom prst="rect">
            <a:avLst/>
          </a:prstGeom>
          <a:noFill/>
        </p:spPr>
        <p:txBody>
          <a:bodyPr wrap="square" rtlCol="0">
            <a:spAutoFit/>
          </a:bodyPr>
          <a:lstStyle/>
          <a:p>
            <a:pPr algn="ctr"/>
            <a:r>
              <a:rPr lang="en-GB" b="1" dirty="0"/>
              <a:t>B2</a:t>
            </a:r>
          </a:p>
        </p:txBody>
      </p:sp>
      <p:sp>
        <p:nvSpPr>
          <p:cNvPr id="15" name="TextBox 14">
            <a:extLst>
              <a:ext uri="{FF2B5EF4-FFF2-40B4-BE49-F238E27FC236}">
                <a16:creationId xmlns:a16="http://schemas.microsoft.com/office/drawing/2014/main" id="{26A9975B-1F8E-4D42-AB39-19C88B765EFB}"/>
              </a:ext>
            </a:extLst>
          </p:cNvPr>
          <p:cNvSpPr txBox="1"/>
          <p:nvPr/>
        </p:nvSpPr>
        <p:spPr>
          <a:xfrm>
            <a:off x="7937715" y="736011"/>
            <a:ext cx="738753" cy="369332"/>
          </a:xfrm>
          <a:prstGeom prst="rect">
            <a:avLst/>
          </a:prstGeom>
          <a:noFill/>
        </p:spPr>
        <p:txBody>
          <a:bodyPr wrap="square" rtlCol="0">
            <a:spAutoFit/>
          </a:bodyPr>
          <a:lstStyle/>
          <a:p>
            <a:pPr algn="ctr"/>
            <a:r>
              <a:rPr lang="en-GB" b="1" dirty="0"/>
              <a:t>C2</a:t>
            </a:r>
          </a:p>
        </p:txBody>
      </p:sp>
    </p:spTree>
    <p:extLst>
      <p:ext uri="{BB962C8B-B14F-4D97-AF65-F5344CB8AC3E}">
        <p14:creationId xmlns:p14="http://schemas.microsoft.com/office/powerpoint/2010/main" val="2154445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Words>
  <Application>Microsoft Office PowerPoint</Application>
  <PresentationFormat>Widescreen</PresentationFormat>
  <Paragraphs>40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The evolution and regulation of COVID-19 associated variants Lab meeting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and regulation of COVID-19 associated variants Lab meeting</dc:title>
  <dc:creator>WANG Xiawen</dc:creator>
  <cp:lastModifiedBy>Xiawen Wang</cp:lastModifiedBy>
  <cp:revision>21</cp:revision>
  <dcterms:created xsi:type="dcterms:W3CDTF">2021-05-25T15:19:27Z</dcterms:created>
  <dcterms:modified xsi:type="dcterms:W3CDTF">2021-05-26T09:46:03Z</dcterms:modified>
</cp:coreProperties>
</file>