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2.xml" ContentType="application/vnd.openxmlformats-officedocument.presentationml.notesSlide+xml"/>
  <Override PartName="/ppt/tags/tag26.xml" ContentType="application/vnd.openxmlformats-officedocument.presentationml.tags+xml"/>
  <Override PartName="/ppt/notesSlides/notesSlide3.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4.xml" ContentType="application/vnd.openxmlformats-officedocument.presentationml.notesSlide+xml"/>
  <Override PartName="/ppt/tags/tag29.xml" ContentType="application/vnd.openxmlformats-officedocument.presentationml.tags+xml"/>
  <Override PartName="/ppt/notesSlides/notesSlide5.xml" ContentType="application/vnd.openxmlformats-officedocument.presentationml.notesSlide+xml"/>
  <Override PartName="/ppt/tags/tag30.xml" ContentType="application/vnd.openxmlformats-officedocument.presentationml.tags+xml"/>
  <Override PartName="/ppt/notesSlides/notesSlide6.xml" ContentType="application/vnd.openxmlformats-officedocument.presentationml.notesSlide+xml"/>
  <Override PartName="/ppt/tags/tag31.xml" ContentType="application/vnd.openxmlformats-officedocument.presentationml.tags+xml"/>
  <Override PartName="/ppt/notesSlides/notesSlide7.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8.xml" ContentType="application/vnd.openxmlformats-officedocument.presentationml.notesSlide+xml"/>
  <Override PartName="/ppt/tags/tag34.xml" ContentType="application/vnd.openxmlformats-officedocument.presentationml.tags+xml"/>
  <Override PartName="/ppt/notesSlides/notesSlide9.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3"/>
  </p:sldMasterIdLst>
  <p:notesMasterIdLst>
    <p:notesMasterId r:id="rId37"/>
  </p:notesMasterIdLst>
  <p:sldIdLst>
    <p:sldId id="356" r:id="rId4"/>
    <p:sldId id="1072" r:id="rId5"/>
    <p:sldId id="1075" r:id="rId6"/>
    <p:sldId id="1080" r:id="rId7"/>
    <p:sldId id="1077" r:id="rId8"/>
    <p:sldId id="1082" r:id="rId9"/>
    <p:sldId id="1083" r:id="rId10"/>
    <p:sldId id="1084" r:id="rId11"/>
    <p:sldId id="1081" r:id="rId12"/>
    <p:sldId id="1085" r:id="rId13"/>
    <p:sldId id="1086" r:id="rId14"/>
    <p:sldId id="1087" r:id="rId15"/>
    <p:sldId id="1088" r:id="rId16"/>
    <p:sldId id="1089" r:id="rId17"/>
    <p:sldId id="1090" r:id="rId18"/>
    <p:sldId id="1091" r:id="rId19"/>
    <p:sldId id="1092" r:id="rId20"/>
    <p:sldId id="1093" r:id="rId21"/>
    <p:sldId id="1094" r:id="rId22"/>
    <p:sldId id="1095" r:id="rId23"/>
    <p:sldId id="1096" r:id="rId24"/>
    <p:sldId id="1097" r:id="rId25"/>
    <p:sldId id="1098" r:id="rId26"/>
    <p:sldId id="1099" r:id="rId27"/>
    <p:sldId id="1100" r:id="rId28"/>
    <p:sldId id="1102" r:id="rId29"/>
    <p:sldId id="1107" r:id="rId30"/>
    <p:sldId id="1103" r:id="rId31"/>
    <p:sldId id="1104" r:id="rId32"/>
    <p:sldId id="1105" r:id="rId33"/>
    <p:sldId id="1106" r:id="rId34"/>
    <p:sldId id="1108" r:id="rId35"/>
    <p:sldId id="371" r:id="rId36"/>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5" userDrawn="1">
          <p15:clr>
            <a:srgbClr val="A4A3A4"/>
          </p15:clr>
        </p15:guide>
        <p15:guide id="2" pos="37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a Vida Villanueva" initials="MVV" lastIdx="1" clrIdx="0"/>
  <p:cmAuthor id="7" name="1206988966@qq.com" initials="1" lastIdx="1" clrIdx="2"/>
  <p:cmAuthor id="1" name="Wangzhi gang" initials="Wg" lastIdx="1" clrIdx="0"/>
  <p:cmAuthor id="8" name="姜伟光" initials="姜" lastIdx="1" clrIdx="0"/>
  <p:cmAuthor id="2" name="作者" initials="A" lastIdx="1" clrIdx="1"/>
  <p:cmAuthor id="3" name="lenovo" initials="l" lastIdx="6" clrIdx="2"/>
  <p:cmAuthor id="4" name="Administrator" initials="A" lastIdx="4" clrIdx="3"/>
  <p:cmAuthor id="5" name="宋洁然" initials="宋" lastIdx="2" clrIdx="1"/>
  <p:cmAuthor id="6" name="ming qiu" initials="m"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BDCF8"/>
    <a:srgbClr val="66FFFF"/>
    <a:srgbClr val="66FF99"/>
    <a:srgbClr val="00F5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18" autoAdjust="0"/>
    <p:restoredTop sz="89305" autoAdjust="0"/>
  </p:normalViewPr>
  <p:slideViewPr>
    <p:cSldViewPr snapToGrid="0" showGuides="1">
      <p:cViewPr varScale="1">
        <p:scale>
          <a:sx n="105" d="100"/>
          <a:sy n="105" d="100"/>
        </p:scale>
        <p:origin x="1053" y="33"/>
      </p:cViewPr>
      <p:guideLst>
        <p:guide orient="horz" pos="2095"/>
        <p:guide pos="3788"/>
      </p:guideLst>
    </p:cSldViewPr>
  </p:slideViewPr>
  <p:notesTextViewPr>
    <p:cViewPr>
      <p:scale>
        <a:sx n="1" d="1"/>
        <a:sy n="1" d="1"/>
      </p:scale>
      <p:origin x="0" y="0"/>
    </p:cViewPr>
  </p:notesTextViewPr>
  <p:sorterViewPr>
    <p:cViewPr>
      <p:scale>
        <a:sx n="36" d="100"/>
        <a:sy n="3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commentAuthors" Target="commentAuthor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0D5A98-9383-8A47-89BA-B44FD0F722B6}" type="datetimeFigureOut">
              <a:rPr lang="en-US" smtClean="0"/>
              <a:t>5/16/2023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7EFD5F-CD92-CD42-914E-FC463949D6E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4012535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818368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435185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414771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605365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3749539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400CE35-3EDF-B14F-AD43-7D1EA6F800C9}" type="datetime1">
              <a:rPr lang="zh-CN" altLang="en-US" smtClean="0"/>
              <a:t>2023/5/16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491623-D649-41C4-9AEE-5546F2E4FA9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3B50F42-DA42-8945-A712-7DA2EA599ADC}" type="datetime1">
              <a:rPr lang="zh-CN" altLang="en-US" smtClean="0"/>
              <a:t>2023/5/16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491623-D649-41C4-9AEE-5546F2E4FA9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49DB96A-B8DD-444C-8BD7-D9DF6AADEE71}" type="datetime1">
              <a:rPr lang="zh-CN" altLang="en-US" smtClean="0"/>
              <a:t>2023/5/16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491623-D649-41C4-9AEE-5546F2E4FA9C}"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DE5A125-4E66-B84B-BFB0-7EA84E81AC4B}" type="datetime1">
              <a:rPr lang="zh-CN" altLang="en-US" smtClean="0"/>
              <a:t>2023/5/16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491623-D649-41C4-9AEE-5546F2E4FA9C}"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F2817A-F730-B148-A85E-F25A5CA4B248}" type="datetime1">
              <a:rPr kumimoji="0" lang="zh-CN" altLang="en-US" sz="18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2023/5/16</a:t>
            </a:fld>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527A611-49E2-5541-AC1E-DB08754EFB4D}" type="datetime1">
              <a:rPr kumimoji="0" lang="zh-CN" altLang="en-US" sz="18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2023/5/16</a:t>
            </a:fld>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919C79A-41D3-B34D-A1E4-914BAF36B257}" type="datetime1">
              <a:rPr kumimoji="0" lang="zh-CN" altLang="en-US" sz="18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2023/5/16</a:t>
            </a:fld>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9BF0467-754C-E54F-99D7-6EADDA03BE85}" type="datetime1">
              <a:rPr kumimoji="0" lang="zh-CN" altLang="en-US" sz="18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2023/5/16</a:t>
            </a:fld>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6441096-3C15-694B-B414-4F70161EB4E1}" type="datetime1">
              <a:rPr kumimoji="0" lang="zh-CN" altLang="en-US" sz="18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2023/5/16</a:t>
            </a:fld>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81655F5A-56F4-9741-9C16-5E0D399CF3F7}" type="datetime1">
              <a:rPr kumimoji="0" lang="zh-CN" altLang="en-US" sz="18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2023/5/16</a:t>
            </a:fld>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7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756565C-0D7E-554B-A31E-C79A288D811A}" type="datetime1">
              <a:rPr kumimoji="0" lang="zh-CN" altLang="en-US" sz="18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2023/5/16</a:t>
            </a:fld>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2025B5E-7A77-864F-94DE-AF613C6E7AF2}" type="datetime1">
              <a:rPr lang="zh-CN" altLang="en-US" smtClean="0"/>
              <a:t>2023/5/16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491623-D649-41C4-9AEE-5546F2E4FA9C}" type="slidenum">
              <a:rPr lang="zh-CN" altLang="en-US" smtClean="0"/>
              <a:t>‹#›</a:t>
            </a:fld>
            <a:endParaRPr lang="zh-CN" altLang="en-US"/>
          </a:p>
        </p:txBody>
      </p:sp>
      <p:pic>
        <p:nvPicPr>
          <p:cNvPr id="7" name="Picture 5" descr="F:\百度云\logo.png"/>
          <p:cNvPicPr>
            <a:picLocks noChangeAspect="1" noChangeArrowheads="1"/>
          </p:cNvPicPr>
          <p:nvPr userDrawn="1"/>
        </p:nvPicPr>
        <p:blipFill>
          <a:blip r:embed="rId2" cstate="print"/>
          <a:srcRect/>
          <a:stretch>
            <a:fillRect/>
          </a:stretch>
        </p:blipFill>
        <p:spPr bwMode="auto">
          <a:xfrm>
            <a:off x="71406" y="71414"/>
            <a:ext cx="2622545" cy="596670"/>
          </a:xfrm>
          <a:prstGeom prst="rect">
            <a:avLst/>
          </a:prstGeom>
          <a:noFill/>
          <a:ln w="9525">
            <a:noFill/>
            <a:miter lim="800000"/>
            <a:headEnd/>
            <a:tailEnd/>
          </a:ln>
        </p:spPr>
      </p:pic>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277871" y="9749"/>
            <a:ext cx="914129" cy="720000"/>
          </a:xfrm>
          <a:prstGeom prst="rect">
            <a:avLst/>
          </a:prstGeom>
        </p:spPr>
      </p:pic>
      <p:grpSp>
        <p:nvGrpSpPr>
          <p:cNvPr id="9" name="组合 8"/>
          <p:cNvGrpSpPr/>
          <p:nvPr userDrawn="1"/>
        </p:nvGrpSpPr>
        <p:grpSpPr>
          <a:xfrm>
            <a:off x="0" y="5750012"/>
            <a:ext cx="4204313" cy="1107988"/>
            <a:chOff x="21924" y="3867150"/>
            <a:chExt cx="6134252" cy="1276350"/>
          </a:xfrm>
        </p:grpSpPr>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924" y="3867150"/>
              <a:ext cx="6134252" cy="127635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5" descr="F:\百度云\logo.png"/>
            <p:cNvPicPr>
              <a:picLocks noChangeAspect="1" noChangeArrowheads="1"/>
            </p:cNvPicPr>
            <p:nvPr/>
          </p:nvPicPr>
          <p:blipFill>
            <a:blip r:embed="rId5" cstate="print">
              <a:duotone>
                <a:prstClr val="black"/>
                <a:schemeClr val="bg1">
                  <a:lumMod val="95000"/>
                  <a:tint val="45000"/>
                  <a:satMod val="400000"/>
                </a:schemeClr>
              </a:duotone>
            </a:blip>
            <a:srcRect/>
            <a:stretch>
              <a:fillRect/>
            </a:stretch>
          </p:blipFill>
          <p:spPr bwMode="auto">
            <a:xfrm>
              <a:off x="21924" y="4125054"/>
              <a:ext cx="1410747" cy="299951"/>
            </a:xfrm>
            <a:prstGeom prst="rect">
              <a:avLst/>
            </a:prstGeom>
            <a:noFill/>
            <a:ln w="9525">
              <a:noFill/>
              <a:miter lim="800000"/>
              <a:headEnd/>
              <a:tailEnd/>
            </a:ln>
          </p:spPr>
        </p:pic>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5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EF2A017-814D-184E-B270-E8AE082B585E}" type="datetime1">
              <a:rPr kumimoji="0" lang="zh-CN" altLang="en-US" sz="18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2023/5/16</a:t>
            </a:fld>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pic>
        <p:nvPicPr>
          <p:cNvPr id="3" name="Picture 5" descr="F:\百度云\logo.png"/>
          <p:cNvPicPr>
            <a:picLocks noChangeAspect="1" noChangeArrowheads="1"/>
          </p:cNvPicPr>
          <p:nvPr userDrawn="1"/>
        </p:nvPicPr>
        <p:blipFill>
          <a:blip r:embed="rId2" cstate="print"/>
          <a:srcRect/>
          <a:stretch>
            <a:fillRect/>
          </a:stretch>
        </p:blipFill>
        <p:spPr bwMode="auto">
          <a:xfrm>
            <a:off x="71406" y="71414"/>
            <a:ext cx="2622545" cy="596670"/>
          </a:xfrm>
          <a:prstGeom prst="rect">
            <a:avLst/>
          </a:prstGeom>
          <a:noFill/>
          <a:ln w="9525">
            <a:noFill/>
            <a:miter lim="800000"/>
            <a:headEnd/>
            <a:tailEnd/>
          </a:ln>
        </p:spPr>
      </p:pic>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277871" y="9749"/>
            <a:ext cx="914129" cy="720000"/>
          </a:xfrm>
          <a:prstGeom prst="rect">
            <a:avLst/>
          </a:prstGeom>
        </p:spPr>
      </p:pic>
      <p:grpSp>
        <p:nvGrpSpPr>
          <p:cNvPr id="6" name="组合 5"/>
          <p:cNvGrpSpPr/>
          <p:nvPr userDrawn="1"/>
        </p:nvGrpSpPr>
        <p:grpSpPr>
          <a:xfrm>
            <a:off x="0" y="5750012"/>
            <a:ext cx="4204313" cy="1107988"/>
            <a:chOff x="21924" y="3867150"/>
            <a:chExt cx="6134252" cy="1276350"/>
          </a:xfrm>
        </p:grpSpPr>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924" y="3867150"/>
              <a:ext cx="6134252" cy="127635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descr="F:\百度云\logo.png"/>
            <p:cNvPicPr>
              <a:picLocks noChangeAspect="1" noChangeArrowheads="1"/>
            </p:cNvPicPr>
            <p:nvPr/>
          </p:nvPicPr>
          <p:blipFill>
            <a:blip r:embed="rId5" cstate="print">
              <a:duotone>
                <a:prstClr val="black"/>
                <a:schemeClr val="bg1">
                  <a:lumMod val="95000"/>
                  <a:tint val="45000"/>
                  <a:satMod val="400000"/>
                </a:schemeClr>
              </a:duotone>
            </a:blip>
            <a:srcRect/>
            <a:stretch>
              <a:fillRect/>
            </a:stretch>
          </p:blipFill>
          <p:spPr bwMode="auto">
            <a:xfrm>
              <a:off x="21924" y="4125054"/>
              <a:ext cx="1410747" cy="299951"/>
            </a:xfrm>
            <a:prstGeom prst="rect">
              <a:avLst/>
            </a:prstGeom>
            <a:noFill/>
            <a:ln w="9525">
              <a:noFill/>
              <a:miter lim="800000"/>
              <a:headEnd/>
              <a:tailEnd/>
            </a:ln>
          </p:spPr>
        </p:pic>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34054BC-B5B4-BB49-9533-3084B52D5480}" type="datetime1">
              <a:rPr kumimoji="0" lang="zh-CN" altLang="en-US" sz="18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2023/5/16</a:t>
            </a:fld>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47FE45CB-0C39-4842-AD33-CE2A11890B35}" type="datetime1">
              <a:rPr kumimoji="0" lang="zh-CN" altLang="en-US" sz="18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2023/5/16</a:t>
            </a:fld>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5_自定义版式">
    <p:bg>
      <p:bgPr>
        <a:gradFill>
          <a:gsLst>
            <a:gs pos="0">
              <a:srgbClr val="E8E8E8"/>
            </a:gs>
            <a:gs pos="0">
              <a:srgbClr val="E8E8E8"/>
            </a:gs>
            <a:gs pos="0">
              <a:srgbClr val="E8E8E8"/>
            </a:gs>
            <a:gs pos="0">
              <a:srgbClr val="E8E8E8"/>
            </a:gs>
            <a:gs pos="100000">
              <a:srgbClr val="E8E8E8"/>
            </a:gs>
          </a:gsLst>
          <a:lin ang="5400000" scaled="1"/>
        </a:gradFill>
        <a:effectLst/>
      </p:bgPr>
    </p:bg>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857"/>
            <a:ext cx="12190476" cy="6857143"/>
          </a:xfrm>
          <a:prstGeom prst="rect">
            <a:avLst/>
          </a:prstGeom>
        </p:spPr>
      </p:pic>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277871" y="9749"/>
            <a:ext cx="914129" cy="720000"/>
          </a:xfrm>
          <a:prstGeom prst="rect">
            <a:avLst/>
          </a:prstGeom>
        </p:spPr>
      </p:pic>
      <p:sp>
        <p:nvSpPr>
          <p:cNvPr id="12" name="矩形 11"/>
          <p:cNvSpPr/>
          <p:nvPr userDrawn="1"/>
        </p:nvSpPr>
        <p:spPr bwMode="auto">
          <a:xfrm>
            <a:off x="0" y="3704592"/>
            <a:ext cx="12190476" cy="3162300"/>
          </a:xfrm>
          <a:prstGeom prst="rect">
            <a:avLst/>
          </a:prstGeom>
          <a:solidFill>
            <a:srgbClr val="E8E8E8">
              <a:alpha val="9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pic>
        <p:nvPicPr>
          <p:cNvPr id="9" name="Picture 5" descr="F:\百度云\logo.png"/>
          <p:cNvPicPr>
            <a:picLocks noChangeAspect="1" noChangeArrowheads="1"/>
          </p:cNvPicPr>
          <p:nvPr userDrawn="1"/>
        </p:nvPicPr>
        <p:blipFill>
          <a:blip r:embed="rId4" cstate="print"/>
          <a:srcRect/>
          <a:stretch>
            <a:fillRect/>
          </a:stretch>
        </p:blipFill>
        <p:spPr bwMode="auto">
          <a:xfrm>
            <a:off x="173006" y="6175830"/>
            <a:ext cx="2622545" cy="596670"/>
          </a:xfrm>
          <a:prstGeom prst="rect">
            <a:avLst/>
          </a:prstGeom>
          <a:noFill/>
          <a:ln w="9525">
            <a:noFill/>
            <a:miter lim="800000"/>
            <a:headEnd/>
            <a:tailEnd/>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769071" y="1426527"/>
            <a:ext cx="10515600" cy="481488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7" name="图片 6" descr="7"/>
          <p:cNvPicPr>
            <a:picLocks noChangeAspect="1"/>
          </p:cNvPicPr>
          <p:nvPr userDrawn="1"/>
        </p:nvPicPr>
        <p:blipFill>
          <a:blip r:embed="rId2"/>
          <a:stretch>
            <a:fillRect/>
          </a:stretch>
        </p:blipFill>
        <p:spPr>
          <a:xfrm>
            <a:off x="-2540" y="-11430"/>
            <a:ext cx="12206605" cy="1510665"/>
          </a:xfrm>
          <a:prstGeom prst="rect">
            <a:avLst/>
          </a:prstGeom>
        </p:spPr>
      </p:pic>
      <p:pic>
        <p:nvPicPr>
          <p:cNvPr id="8" name="图片 7" descr="组 2"/>
          <p:cNvPicPr>
            <a:picLocks noChangeAspect="1"/>
          </p:cNvPicPr>
          <p:nvPr userDrawn="1"/>
        </p:nvPicPr>
        <p:blipFill>
          <a:blip r:embed="rId3"/>
          <a:stretch>
            <a:fillRect/>
          </a:stretch>
        </p:blipFill>
        <p:spPr>
          <a:xfrm>
            <a:off x="-2540" y="-11430"/>
            <a:ext cx="12190730" cy="1304290"/>
          </a:xfrm>
          <a:prstGeom prst="rect">
            <a:avLst/>
          </a:prstGeom>
        </p:spPr>
      </p:pic>
      <p:pic>
        <p:nvPicPr>
          <p:cNvPr id="11" name="图片 10" descr="2"/>
          <p:cNvPicPr>
            <a:picLocks noChangeAspect="1"/>
          </p:cNvPicPr>
          <p:nvPr userDrawn="1"/>
        </p:nvPicPr>
        <p:blipFill>
          <a:blip r:embed="rId4"/>
          <a:stretch>
            <a:fillRect/>
          </a:stretch>
        </p:blipFill>
        <p:spPr>
          <a:xfrm>
            <a:off x="-2540" y="-5715"/>
            <a:ext cx="2381250" cy="267335"/>
          </a:xfrm>
          <a:prstGeom prst="rect">
            <a:avLst/>
          </a:prstGeom>
        </p:spPr>
      </p:pic>
      <p:pic>
        <p:nvPicPr>
          <p:cNvPr id="12" name="图片 11" descr="2"/>
          <p:cNvPicPr>
            <a:picLocks noChangeAspect="1"/>
          </p:cNvPicPr>
          <p:nvPr userDrawn="1"/>
        </p:nvPicPr>
        <p:blipFill>
          <a:blip r:embed="rId4"/>
          <a:stretch>
            <a:fillRect/>
          </a:stretch>
        </p:blipFill>
        <p:spPr>
          <a:xfrm>
            <a:off x="1068070" y="579120"/>
            <a:ext cx="6052185" cy="607695"/>
          </a:xfrm>
          <a:prstGeom prst="rect">
            <a:avLst/>
          </a:prstGeom>
        </p:spPr>
      </p:pic>
      <p:sp>
        <p:nvSpPr>
          <p:cNvPr id="13" name="矩形 12"/>
          <p:cNvSpPr/>
          <p:nvPr userDrawn="1"/>
        </p:nvSpPr>
        <p:spPr>
          <a:xfrm>
            <a:off x="-2540" y="6676390"/>
            <a:ext cx="12190730" cy="200025"/>
          </a:xfrm>
          <a:prstGeom prst="rect">
            <a:avLst/>
          </a:prstGeom>
          <a:solidFill>
            <a:srgbClr val="070A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descr="2"/>
          <p:cNvPicPr>
            <a:picLocks noChangeAspect="1"/>
          </p:cNvPicPr>
          <p:nvPr userDrawn="1"/>
        </p:nvPicPr>
        <p:blipFill>
          <a:blip r:embed="rId4"/>
          <a:stretch>
            <a:fillRect/>
          </a:stretch>
        </p:blipFill>
        <p:spPr>
          <a:xfrm>
            <a:off x="3340100" y="6501130"/>
            <a:ext cx="7052310" cy="607695"/>
          </a:xfrm>
          <a:prstGeom prst="rect">
            <a:avLst/>
          </a:prstGeom>
        </p:spPr>
      </p:pic>
      <p:sp>
        <p:nvSpPr>
          <p:cNvPr id="15" name="标题 1"/>
          <p:cNvSpPr>
            <a:spLocks noGrp="1"/>
          </p:cNvSpPr>
          <p:nvPr>
            <p:ph type="title"/>
          </p:nvPr>
        </p:nvSpPr>
        <p:spPr>
          <a:xfrm>
            <a:off x="1139190" y="-87766"/>
            <a:ext cx="7051675" cy="1049338"/>
          </a:xfrm>
        </p:spPr>
        <p:txBody>
          <a:bodyPr/>
          <a:lstStyle>
            <a:lvl1pPr>
              <a:defRPr>
                <a:solidFill>
                  <a:schemeClr val="bg1"/>
                </a:solidFill>
              </a:defRPr>
            </a:lvl1pPr>
          </a:lstStyle>
          <a:p>
            <a:r>
              <a:rPr lang="zh-CN" altLang="en-US" dirty="0"/>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51705" y="6038626"/>
            <a:ext cx="1040296" cy="819374"/>
          </a:xfrm>
          <a:prstGeom prst="rect">
            <a:avLst/>
          </a:prstGeom>
        </p:spPr>
      </p:pic>
      <p:sp>
        <p:nvSpPr>
          <p:cNvPr id="16" name="日期占位符 15"/>
          <p:cNvSpPr>
            <a:spLocks noGrp="1"/>
          </p:cNvSpPr>
          <p:nvPr>
            <p:ph type="dt" sz="half" idx="10"/>
          </p:nvPr>
        </p:nvSpPr>
        <p:spPr>
          <a:xfrm>
            <a:off x="838200" y="6486297"/>
            <a:ext cx="2743200" cy="365125"/>
          </a:xfrm>
        </p:spPr>
        <p:txBody>
          <a:bodyPr/>
          <a:lstStyle/>
          <a:p>
            <a:fld id="{FB97EB16-9141-DB4F-A02E-C52C4877CBD1}" type="datetime1">
              <a:rPr lang="zh-CN" altLang="en-US" smtClean="0"/>
              <a:t>2023/5/16</a:t>
            </a:fld>
            <a:endParaRPr lang="zh-CN" altLang="en-US"/>
          </a:p>
        </p:txBody>
      </p:sp>
      <p:sp>
        <p:nvSpPr>
          <p:cNvPr id="17" name="页脚占位符 16"/>
          <p:cNvSpPr>
            <a:spLocks noGrp="1"/>
          </p:cNvSpPr>
          <p:nvPr>
            <p:ph type="ftr" sz="quarter" idx="11"/>
          </p:nvPr>
        </p:nvSpPr>
        <p:spPr>
          <a:xfrm>
            <a:off x="8077200" y="6494773"/>
            <a:ext cx="4114800" cy="365125"/>
          </a:xfrm>
        </p:spPr>
        <p:txBody>
          <a:bodyPr/>
          <a:lstStyle/>
          <a:p>
            <a:endParaRPr lang="zh-CN" altLang="en-US" dirty="0"/>
          </a:p>
        </p:txBody>
      </p:sp>
      <p:sp>
        <p:nvSpPr>
          <p:cNvPr id="18" name="灯片编号占位符 17"/>
          <p:cNvSpPr>
            <a:spLocks noGrp="1"/>
          </p:cNvSpPr>
          <p:nvPr>
            <p:ph type="sldNum" sz="quarter" idx="12"/>
          </p:nvPr>
        </p:nvSpPr>
        <p:spPr>
          <a:xfrm>
            <a:off x="4417423" y="6484873"/>
            <a:ext cx="2743200" cy="365125"/>
          </a:xfrm>
        </p:spPr>
        <p:txBody>
          <a:bodyPr/>
          <a:lstStyle>
            <a:lvl1pPr algn="ctr">
              <a:defRPr sz="1600">
                <a:solidFill>
                  <a:schemeClr val="accent6">
                    <a:lumMod val="75000"/>
                  </a:schemeClr>
                </a:solidFill>
                <a:latin typeface="Times New Roman" panose="02020603050405020304" pitchFamily="18" charset="0"/>
                <a:ea typeface="黑体" panose="02010609060101010101" pitchFamily="49" charset="-122"/>
                <a:cs typeface="Times New Roman" panose="02020603050405020304" pitchFamily="18" charset="0"/>
              </a:defRPr>
            </a:lvl1pPr>
          </a:lstStyle>
          <a:p>
            <a:r>
              <a:rPr lang="zh-CN" altLang="en-US" dirty="0"/>
              <a:t>共</a:t>
            </a:r>
            <a:r>
              <a:rPr lang="en-US" altLang="zh-CN" dirty="0"/>
              <a:t>49</a:t>
            </a:r>
            <a:r>
              <a:rPr lang="zh-CN" altLang="en-US" dirty="0"/>
              <a:t>页，第</a:t>
            </a:r>
            <a:fld id="{DD491623-D649-41C4-9AEE-5546F2E4FA9C}" type="slidenum">
              <a:rPr lang="zh-CN" altLang="en-US" smtClean="0"/>
              <a:pPr/>
              <a:t>‹#›</a:t>
            </a:fld>
            <a:r>
              <a:rPr lang="zh-CN" altLang="en-US" dirty="0"/>
              <a:t>页</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EF47F95-5B7E-D24F-A5BB-B6A67E26DC25}" type="datetime1">
              <a:rPr lang="zh-CN" altLang="en-US" smtClean="0"/>
              <a:t>2023/5/16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491623-D649-41C4-9AEE-5546F2E4FA9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4EA0491-FEE4-B347-91E1-27421705FF85}" type="datetime1">
              <a:rPr lang="zh-CN" altLang="en-US" smtClean="0"/>
              <a:t>2023/5/16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491623-D649-41C4-9AEE-5546F2E4FA9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1C7CF04-108B-264A-B7E5-62BCCDCD7AF5}" type="datetime1">
              <a:rPr lang="zh-CN" altLang="en-US" smtClean="0"/>
              <a:t>2023/5/16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D491623-D649-41C4-9AEE-5546F2E4FA9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0C852EF-9A75-8249-AF11-183641659683}" type="datetime1">
              <a:rPr lang="zh-CN" altLang="en-US" smtClean="0"/>
              <a:t>2023/5/16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D491623-D649-41C4-9AEE-5546F2E4FA9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5743B5A-9870-D047-8DAF-0836896A7B56}" type="datetime1">
              <a:rPr lang="zh-CN" altLang="en-US" smtClean="0"/>
              <a:t>2023/5/16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D491623-D649-41C4-9AEE-5546F2E4FA9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538096B-155E-1A41-A424-0F5DDA09FAA0}" type="datetime1">
              <a:rPr lang="zh-CN" altLang="en-US" smtClean="0"/>
              <a:t>2023/5/16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491623-D649-41C4-9AEE-5546F2E4FA9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FA79F2-7BD3-E34D-A5D2-B11ED0341B34}" type="datetime1">
              <a:rPr lang="zh-CN" altLang="en-US" smtClean="0"/>
              <a:t>2023/5/16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491623-D649-41C4-9AEE-5546F2E4FA9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3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tags" Target="../tags/tag35.xml"/><Relationship Id="rId4"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21" Type="http://schemas.openxmlformats.org/officeDocument/2006/relationships/tags" Target="../tags/tag22.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notesSlide" Target="../notesSlides/notesSlide1.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slideLayout" Target="../slideLayouts/slideLayout2.xml"/><Relationship Id="rId10" Type="http://schemas.openxmlformats.org/officeDocument/2006/relationships/tags" Target="../tags/tag11.xml"/><Relationship Id="rId19" Type="http://schemas.openxmlformats.org/officeDocument/2006/relationships/tags" Target="../tags/tag20.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26.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2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3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3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83240" y="1954916"/>
            <a:ext cx="7289651" cy="1446550"/>
          </a:xfrm>
          <a:prstGeom prst="rect">
            <a:avLst/>
          </a:prstGeom>
        </p:spPr>
        <p:txBody>
          <a:bodyPr wrap="square">
            <a:spAutoFit/>
          </a:bodyPr>
          <a:lstStyle/>
          <a:p>
            <a:r>
              <a:rPr lang="zh-CN" altLang="en-US" sz="4400" b="1" dirty="0">
                <a:effectLst/>
                <a:latin typeface="+mn-ea"/>
              </a:rPr>
              <a:t>兼容关键词检索的密文去重技术研究 </a:t>
            </a:r>
            <a:endParaRPr lang="zh-CN" altLang="en-US" sz="4400" b="1" dirty="0">
              <a:latin typeface="+mn-ea"/>
            </a:endParaRPr>
          </a:p>
        </p:txBody>
      </p:sp>
      <p:sp>
        <p:nvSpPr>
          <p:cNvPr id="5" name="灯片编号占位符 4">
            <a:extLst>
              <a:ext uri="{FF2B5EF4-FFF2-40B4-BE49-F238E27FC236}">
                <a16:creationId xmlns:a16="http://schemas.microsoft.com/office/drawing/2014/main" id="{49249590-ED9F-D34D-463B-A1D4A39B6187}"/>
              </a:ext>
            </a:extLst>
          </p:cNvPr>
          <p:cNvSpPr>
            <a:spLocks noGrp="1"/>
          </p:cNvSpPr>
          <p:nvPr>
            <p:ph type="sldNum" sz="quarter" idx="12"/>
          </p:nvPr>
        </p:nvSpPr>
        <p:spPr/>
        <p:txBody>
          <a:bodyPr/>
          <a:lstStyle/>
          <a:p>
            <a:fld id="{DD491623-D649-41C4-9AEE-5546F2E4FA9C}" type="slidenum">
              <a:rPr lang="zh-CN" altLang="en-US" smtClean="0"/>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8"/>
          <p:cNvSpPr txBox="1"/>
          <p:nvPr/>
        </p:nvSpPr>
        <p:spPr>
          <a:xfrm>
            <a:off x="461473" y="545477"/>
            <a:ext cx="10210800" cy="700088"/>
          </a:xfrm>
          <a:prstGeom prst="rect">
            <a:avLst/>
          </a:prstGeom>
        </p:spPr>
        <p:txBody>
          <a:bodyPr vert="horz" lIns="91440" tIns="45720" rIns="91440" bIns="45720" rtlCol="0">
            <a:normAutofit/>
          </a:bodyPr>
          <a:lstStyle>
            <a:lvl1pPr marL="228600" indent="-228600" algn="l" defTabSz="914400" rtl="0" eaLnBrk="1" latinLnBrk="0" hangingPunct="1">
              <a:lnSpc>
                <a:spcPct val="125000"/>
              </a:lnSpc>
              <a:spcBef>
                <a:spcPts val="0"/>
              </a:spcBef>
              <a:spcAft>
                <a:spcPts val="600"/>
              </a:spcAft>
              <a:buFont typeface="Arial" panose="020B0604020202020204" pitchFamily="34" charset="0"/>
              <a:buChar char="•"/>
              <a:defRPr sz="3200" kern="1200">
                <a:solidFill>
                  <a:schemeClr val="accent1">
                    <a:lumMod val="50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5000"/>
              </a:lnSpc>
              <a:spcBef>
                <a:spcPts val="0"/>
              </a:spcBef>
              <a:spcAft>
                <a:spcPts val="600"/>
              </a:spcAft>
              <a:buFont typeface="Arial" panose="020B0604020202020204" pitchFamily="34" charset="0"/>
              <a:buChar char="•"/>
              <a:defRPr sz="2800" kern="1200">
                <a:solidFill>
                  <a:schemeClr val="accent1">
                    <a:lumMod val="50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5000"/>
              </a:lnSpc>
              <a:spcBef>
                <a:spcPts val="0"/>
              </a:spcBef>
              <a:spcAft>
                <a:spcPts val="600"/>
              </a:spcAft>
              <a:buFont typeface="Arial" panose="020B0604020202020204" pitchFamily="34" charset="0"/>
              <a:buChar char="•"/>
              <a:defRPr sz="2400" kern="1200">
                <a:solidFill>
                  <a:schemeClr val="accent1">
                    <a:lumMod val="50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solidFill>
                  <a:schemeClr val="tx1"/>
                </a:solidFill>
                <a:latin typeface="+mn-ea"/>
                <a:ea typeface="+mn-ea"/>
              </a:rPr>
              <a:t>数据去重的系统架构</a:t>
            </a:r>
          </a:p>
        </p:txBody>
      </p:sp>
      <p:sp>
        <p:nvSpPr>
          <p:cNvPr id="4" name="文本框 3">
            <a:extLst>
              <a:ext uri="{FF2B5EF4-FFF2-40B4-BE49-F238E27FC236}">
                <a16:creationId xmlns:a16="http://schemas.microsoft.com/office/drawing/2014/main" id="{CB964D87-FC1F-1872-BA85-F4E81F9883E0}"/>
              </a:ext>
            </a:extLst>
          </p:cNvPr>
          <p:cNvSpPr txBox="1"/>
          <p:nvPr/>
        </p:nvSpPr>
        <p:spPr>
          <a:xfrm>
            <a:off x="3452502" y="4345418"/>
            <a:ext cx="6520441" cy="1477328"/>
          </a:xfrm>
          <a:prstGeom prst="rect">
            <a:avLst/>
          </a:prstGeom>
          <a:noFill/>
        </p:spPr>
        <p:txBody>
          <a:bodyPr wrap="square" rtlCol="0">
            <a:spAutoFit/>
          </a:bodyPr>
          <a:lstStyle/>
          <a:p>
            <a:r>
              <a:rPr kumimoji="1" lang="zh-CN" altLang="en-US" dirty="0"/>
              <a:t>客户端：数据分块和数据加密</a:t>
            </a:r>
            <a:endParaRPr kumimoji="1" lang="en-US" altLang="zh-CN" dirty="0"/>
          </a:p>
          <a:p>
            <a:r>
              <a:rPr kumimoji="1" lang="zh-CN" altLang="en-US" dirty="0"/>
              <a:t>边缘存储：文件级数据去重</a:t>
            </a:r>
            <a:endParaRPr kumimoji="1" lang="en-US" altLang="zh-CN" dirty="0"/>
          </a:p>
          <a:p>
            <a:r>
              <a:rPr kumimoji="1" lang="zh-CN" altLang="en-US" dirty="0"/>
              <a:t>云存储：数据块级数据去重</a:t>
            </a:r>
            <a:endParaRPr kumimoji="1" lang="en-US" altLang="zh-CN" dirty="0"/>
          </a:p>
          <a:p>
            <a:r>
              <a:rPr kumimoji="1" lang="zh-CN" altLang="en-US" dirty="0"/>
              <a:t>密钥管理器：在线响应客户端申请的消息锁密钥</a:t>
            </a:r>
            <a:endParaRPr kumimoji="1" lang="en-US" altLang="zh-CN" dirty="0"/>
          </a:p>
          <a:p>
            <a:endParaRPr kumimoji="1" lang="en-US" altLang="zh-CN" dirty="0"/>
          </a:p>
        </p:txBody>
      </p:sp>
      <p:pic>
        <p:nvPicPr>
          <p:cNvPr id="3" name="图片 2">
            <a:extLst>
              <a:ext uri="{FF2B5EF4-FFF2-40B4-BE49-F238E27FC236}">
                <a16:creationId xmlns:a16="http://schemas.microsoft.com/office/drawing/2014/main" id="{26087F64-5194-2B6C-18C3-48B8D18C52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0673" y="1471745"/>
            <a:ext cx="7772400" cy="2728394"/>
          </a:xfrm>
          <a:prstGeom prst="rect">
            <a:avLst/>
          </a:prstGeom>
        </p:spPr>
      </p:pic>
    </p:spTree>
    <p:custDataLst>
      <p:tags r:id="rId1"/>
    </p:custDataLst>
    <p:extLst>
      <p:ext uri="{BB962C8B-B14F-4D97-AF65-F5344CB8AC3E}">
        <p14:creationId xmlns:p14="http://schemas.microsoft.com/office/powerpoint/2010/main" val="1281054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26855B3-C67F-4ED9-3AA3-56EFE892FC73}"/>
              </a:ext>
            </a:extLst>
          </p:cNvPr>
          <p:cNvSpPr>
            <a:spLocks noGrp="1"/>
          </p:cNvSpPr>
          <p:nvPr>
            <p:ph type="sldNum" sz="quarter" idx="12"/>
          </p:nvPr>
        </p:nvSpPr>
        <p:spPr/>
        <p:txBody>
          <a:bodyPr/>
          <a:lstStyle/>
          <a:p>
            <a:r>
              <a:rPr lang="zh-CN" altLang="en-US" dirty="0"/>
              <a:t>共</a:t>
            </a:r>
            <a:r>
              <a:rPr lang="en-US" altLang="zh-CN" dirty="0"/>
              <a:t>49</a:t>
            </a:r>
            <a:r>
              <a:rPr lang="zh-CN" altLang="en-US" dirty="0"/>
              <a:t>页，第</a:t>
            </a:r>
            <a:fld id="{DD491623-D649-41C4-9AEE-5546F2E4FA9C}" type="slidenum">
              <a:rPr lang="zh-CN" altLang="en-US" smtClean="0"/>
              <a:pPr/>
              <a:t>11</a:t>
            </a:fld>
            <a:r>
              <a:rPr lang="zh-CN" altLang="en-US" dirty="0"/>
              <a:t>页</a:t>
            </a:r>
          </a:p>
        </p:txBody>
      </p:sp>
      <p:pic>
        <p:nvPicPr>
          <p:cNvPr id="4" name="图片 3">
            <a:extLst>
              <a:ext uri="{FF2B5EF4-FFF2-40B4-BE49-F238E27FC236}">
                <a16:creationId xmlns:a16="http://schemas.microsoft.com/office/drawing/2014/main" id="{A043A7DE-F814-1100-9467-9EF3BF3331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7373" y="1069193"/>
            <a:ext cx="6083300" cy="2895600"/>
          </a:xfrm>
          <a:prstGeom prst="rect">
            <a:avLst/>
          </a:prstGeom>
        </p:spPr>
      </p:pic>
      <p:sp>
        <p:nvSpPr>
          <p:cNvPr id="5" name="内容占位符 8">
            <a:extLst>
              <a:ext uri="{FF2B5EF4-FFF2-40B4-BE49-F238E27FC236}">
                <a16:creationId xmlns:a16="http://schemas.microsoft.com/office/drawing/2014/main" id="{A07DE773-E217-8575-34BA-BF57CA4CFEA4}"/>
              </a:ext>
            </a:extLst>
          </p:cNvPr>
          <p:cNvSpPr txBox="1"/>
          <p:nvPr/>
        </p:nvSpPr>
        <p:spPr>
          <a:xfrm>
            <a:off x="239284" y="369105"/>
            <a:ext cx="10210800" cy="700088"/>
          </a:xfrm>
          <a:prstGeom prst="rect">
            <a:avLst/>
          </a:prstGeom>
        </p:spPr>
        <p:txBody>
          <a:bodyPr vert="horz" lIns="91440" tIns="45720" rIns="91440" bIns="45720" rtlCol="0">
            <a:normAutofit/>
          </a:bodyPr>
          <a:lstStyle>
            <a:lvl1pPr marL="228600" indent="-228600" algn="l" defTabSz="914400" rtl="0" eaLnBrk="1" latinLnBrk="0" hangingPunct="1">
              <a:lnSpc>
                <a:spcPct val="125000"/>
              </a:lnSpc>
              <a:spcBef>
                <a:spcPts val="0"/>
              </a:spcBef>
              <a:spcAft>
                <a:spcPts val="600"/>
              </a:spcAft>
              <a:buFont typeface="Arial" panose="020B0604020202020204" pitchFamily="34" charset="0"/>
              <a:buChar char="•"/>
              <a:defRPr sz="3200" kern="1200">
                <a:solidFill>
                  <a:schemeClr val="accent1">
                    <a:lumMod val="50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5000"/>
              </a:lnSpc>
              <a:spcBef>
                <a:spcPts val="0"/>
              </a:spcBef>
              <a:spcAft>
                <a:spcPts val="600"/>
              </a:spcAft>
              <a:buFont typeface="Arial" panose="020B0604020202020204" pitchFamily="34" charset="0"/>
              <a:buChar char="•"/>
              <a:defRPr sz="2800" kern="1200">
                <a:solidFill>
                  <a:schemeClr val="accent1">
                    <a:lumMod val="50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5000"/>
              </a:lnSpc>
              <a:spcBef>
                <a:spcPts val="0"/>
              </a:spcBef>
              <a:spcAft>
                <a:spcPts val="600"/>
              </a:spcAft>
              <a:buFont typeface="Arial" panose="020B0604020202020204" pitchFamily="34" charset="0"/>
              <a:buChar char="•"/>
              <a:defRPr sz="2400" kern="1200">
                <a:solidFill>
                  <a:schemeClr val="accent1">
                    <a:lumMod val="50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solidFill>
                  <a:schemeClr val="tx1"/>
                </a:solidFill>
                <a:latin typeface="Times New Roman" panose="02020603050405020304" pitchFamily="18" charset="0"/>
                <a:ea typeface="+mn-ea"/>
                <a:cs typeface="Times New Roman" panose="02020603050405020304" pitchFamily="18" charset="0"/>
              </a:rPr>
              <a:t>基于 </a:t>
            </a:r>
            <a:r>
              <a:rPr lang="en" altLang="zh-CN" b="1" dirty="0">
                <a:solidFill>
                  <a:schemeClr val="tx1"/>
                </a:solidFill>
                <a:latin typeface="Times New Roman" panose="02020603050405020304" pitchFamily="18" charset="0"/>
                <a:ea typeface="+mn-ea"/>
                <a:cs typeface="Times New Roman" panose="02020603050405020304" pitchFamily="18" charset="0"/>
              </a:rPr>
              <a:t>CAONT </a:t>
            </a:r>
            <a:r>
              <a:rPr lang="zh-CN" altLang="en-US" b="1" dirty="0">
                <a:solidFill>
                  <a:schemeClr val="tx1"/>
                </a:solidFill>
                <a:latin typeface="Times New Roman" panose="02020603050405020304" pitchFamily="18" charset="0"/>
                <a:ea typeface="+mn-ea"/>
                <a:cs typeface="Times New Roman" panose="02020603050405020304" pitchFamily="18" charset="0"/>
              </a:rPr>
              <a:t>的数据加密之基础加密方案</a:t>
            </a:r>
          </a:p>
        </p:txBody>
      </p:sp>
      <p:sp>
        <p:nvSpPr>
          <p:cNvPr id="6" name="文本框 5">
            <a:extLst>
              <a:ext uri="{FF2B5EF4-FFF2-40B4-BE49-F238E27FC236}">
                <a16:creationId xmlns:a16="http://schemas.microsoft.com/office/drawing/2014/main" id="{52349FCF-5182-EBBF-B387-4855A7B152BF}"/>
              </a:ext>
            </a:extLst>
          </p:cNvPr>
          <p:cNvSpPr txBox="1"/>
          <p:nvPr/>
        </p:nvSpPr>
        <p:spPr>
          <a:xfrm>
            <a:off x="947158" y="4104520"/>
            <a:ext cx="10297683" cy="2308324"/>
          </a:xfrm>
          <a:prstGeom prst="rect">
            <a:avLst/>
          </a:prstGeom>
          <a:noFill/>
        </p:spPr>
        <p:txBody>
          <a:bodyPr wrap="square" rtlCol="0">
            <a:spAutoFit/>
          </a:bodyPr>
          <a:lstStyle/>
          <a:p>
            <a:r>
              <a:rPr lang="en-US" altLang="zh-CN"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1)</a:t>
            </a:r>
            <a:r>
              <a:rPr lang="zh-CN" altLang="en-US"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首先，拼接明文块 𝑀 和“金丝雀”𝑐 生成 </a:t>
            </a:r>
            <a:r>
              <a:rPr lang="en-US" altLang="zh-CN"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(𝑀||𝑐) </a:t>
            </a:r>
            <a:r>
              <a:rPr lang="zh-CN" altLang="en-US"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并作为一个整体参与后续计算，计算伪随机掩码𝐺</a:t>
            </a:r>
            <a:r>
              <a:rPr lang="en-US" altLang="zh-CN"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(𝐾</a:t>
            </a:r>
            <a:r>
              <a:rPr lang="en-US" altLang="zh-CN" baseline="-25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𝑀</a:t>
            </a:r>
            <a:r>
              <a:rPr lang="en-US" altLang="zh-CN"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)=𝐸(𝐾</a:t>
            </a:r>
            <a:r>
              <a:rPr lang="en-US" altLang="zh-CN" baseline="-25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𝑀</a:t>
            </a:r>
            <a:r>
              <a:rPr lang="en-US" altLang="zh-CN"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𝑆)</a:t>
            </a:r>
            <a:r>
              <a:rPr lang="zh-CN" altLang="en-US"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，此处𝐾</a:t>
            </a:r>
            <a:r>
              <a:rPr lang="zh-CN" altLang="en-US" baseline="-25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𝑀</a:t>
            </a:r>
            <a:r>
              <a:rPr lang="zh-CN" altLang="en-US"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是从密钥管理器获取的 </a:t>
            </a:r>
            <a:r>
              <a:rPr lang="en" altLang="zh-CN"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MLE </a:t>
            </a:r>
            <a:r>
              <a:rPr lang="zh-CN" altLang="en-US"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密钥并且 𝑆 是一个公知的、和 </a:t>
            </a:r>
            <a:r>
              <a:rPr lang="en-US" altLang="zh-CN"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(𝑀||𝑐) </a:t>
            </a:r>
            <a:r>
              <a:rPr lang="zh-CN" altLang="en-US"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具有相同大小的数据块。</a:t>
            </a:r>
          </a:p>
          <a:p>
            <a:r>
              <a:rPr lang="en-US" altLang="zh-CN"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2)</a:t>
            </a:r>
            <a:r>
              <a:rPr lang="zh-CN" altLang="en-US"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然后，计算数据包的头部 𝐶 </a:t>
            </a:r>
            <a:r>
              <a:rPr lang="en-US" altLang="zh-CN"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(𝑀 ||𝑐) ⊕ 𝐺(𝐾</a:t>
            </a:r>
            <a:r>
              <a:rPr lang="en-US" altLang="zh-CN" baseline="-25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𝑀</a:t>
            </a:r>
            <a:r>
              <a:rPr lang="en-US" altLang="zh-CN"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zh-CN" altLang="en-US"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，此处‘⊕’是异或</a:t>
            </a:r>
            <a:r>
              <a:rPr lang="en-US" altLang="zh-CN"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a:t>
            </a:r>
            <a:r>
              <a:rPr lang="en" altLang="zh-CN"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XOR)</a:t>
            </a:r>
            <a:r>
              <a:rPr lang="zh-CN" altLang="en-US"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操作符，计算数据包的尾部 𝑡 </a:t>
            </a:r>
            <a:r>
              <a:rPr lang="en-US" altLang="zh-CN"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𝐾</a:t>
            </a:r>
            <a:r>
              <a:rPr lang="en-US" altLang="zh-CN" baseline="-25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𝑀</a:t>
            </a:r>
            <a:r>
              <a:rPr lang="en-US" altLang="zh-CN"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 𝐻(𝐶)</a:t>
            </a:r>
            <a:r>
              <a:rPr lang="zh-CN" altLang="en-US"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a:t>
            </a:r>
          </a:p>
          <a:p>
            <a:r>
              <a:rPr lang="en-US" altLang="zh-CN"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3)</a:t>
            </a:r>
            <a:r>
              <a:rPr lang="zh-CN" altLang="en-US"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最后，将数据包的头部和尾部拼接在一起形成整个数据包，并选取整个数据包的最后的若干字节</a:t>
            </a:r>
            <a:r>
              <a:rPr lang="en-US" altLang="zh-CN"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例如，</a:t>
            </a:r>
            <a:r>
              <a:rPr lang="en-US" altLang="zh-CN"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64 </a:t>
            </a:r>
            <a:r>
              <a:rPr lang="zh-CN" altLang="en-US"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字节</a:t>
            </a:r>
            <a:r>
              <a:rPr lang="en-US" altLang="zh-CN"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的数据作为存根</a:t>
            </a:r>
            <a:r>
              <a:rPr lang="en-US" altLang="zh-CN"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a:t>
            </a:r>
            <a:r>
              <a:rPr lang="en" altLang="zh-CN"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stub)</a:t>
            </a:r>
            <a:r>
              <a:rPr lang="zh-CN" altLang="en"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将剩余的部分称为修剪包</a:t>
            </a:r>
            <a:r>
              <a:rPr lang="en-US" altLang="zh-CN"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a:t>
            </a:r>
            <a:r>
              <a:rPr lang="en" altLang="zh-CN"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trimmed package)</a:t>
            </a:r>
            <a:r>
              <a:rPr lang="zh-CN" altLang="en"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a:t>
            </a:r>
          </a:p>
          <a:p>
            <a:endParaRPr kumimoji="1" lang="zh-CN" altLang="en-US" dirty="0"/>
          </a:p>
        </p:txBody>
      </p:sp>
    </p:spTree>
    <p:extLst>
      <p:ext uri="{BB962C8B-B14F-4D97-AF65-F5344CB8AC3E}">
        <p14:creationId xmlns:p14="http://schemas.microsoft.com/office/powerpoint/2010/main" val="1037868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26855B3-C67F-4ED9-3AA3-56EFE892FC73}"/>
              </a:ext>
            </a:extLst>
          </p:cNvPr>
          <p:cNvSpPr>
            <a:spLocks noGrp="1"/>
          </p:cNvSpPr>
          <p:nvPr>
            <p:ph type="sldNum" sz="quarter" idx="12"/>
          </p:nvPr>
        </p:nvSpPr>
        <p:spPr/>
        <p:txBody>
          <a:bodyPr/>
          <a:lstStyle/>
          <a:p>
            <a:r>
              <a:rPr lang="zh-CN" altLang="en-US" dirty="0"/>
              <a:t>共</a:t>
            </a:r>
            <a:r>
              <a:rPr lang="en-US" altLang="zh-CN" dirty="0"/>
              <a:t>49</a:t>
            </a:r>
            <a:r>
              <a:rPr lang="zh-CN" altLang="en-US" dirty="0"/>
              <a:t>页，第</a:t>
            </a:r>
            <a:fld id="{DD491623-D649-41C4-9AEE-5546F2E4FA9C}" type="slidenum">
              <a:rPr lang="zh-CN" altLang="en-US" smtClean="0"/>
              <a:pPr/>
              <a:t>12</a:t>
            </a:fld>
            <a:r>
              <a:rPr lang="zh-CN" altLang="en-US" dirty="0"/>
              <a:t>页</a:t>
            </a:r>
          </a:p>
        </p:txBody>
      </p:sp>
      <p:sp>
        <p:nvSpPr>
          <p:cNvPr id="5" name="内容占位符 8">
            <a:extLst>
              <a:ext uri="{FF2B5EF4-FFF2-40B4-BE49-F238E27FC236}">
                <a16:creationId xmlns:a16="http://schemas.microsoft.com/office/drawing/2014/main" id="{A07DE773-E217-8575-34BA-BF57CA4CFEA4}"/>
              </a:ext>
            </a:extLst>
          </p:cNvPr>
          <p:cNvSpPr txBox="1"/>
          <p:nvPr/>
        </p:nvSpPr>
        <p:spPr>
          <a:xfrm>
            <a:off x="239284" y="369105"/>
            <a:ext cx="10210800" cy="700088"/>
          </a:xfrm>
          <a:prstGeom prst="rect">
            <a:avLst/>
          </a:prstGeom>
        </p:spPr>
        <p:txBody>
          <a:bodyPr vert="horz" lIns="91440" tIns="45720" rIns="91440" bIns="45720" rtlCol="0">
            <a:normAutofit/>
          </a:bodyPr>
          <a:lstStyle>
            <a:lvl1pPr marL="228600" indent="-228600" algn="l" defTabSz="914400" rtl="0" eaLnBrk="1" latinLnBrk="0" hangingPunct="1">
              <a:lnSpc>
                <a:spcPct val="125000"/>
              </a:lnSpc>
              <a:spcBef>
                <a:spcPts val="0"/>
              </a:spcBef>
              <a:spcAft>
                <a:spcPts val="600"/>
              </a:spcAft>
              <a:buFont typeface="Arial" panose="020B0604020202020204" pitchFamily="34" charset="0"/>
              <a:buChar char="•"/>
              <a:defRPr sz="3200" kern="1200">
                <a:solidFill>
                  <a:schemeClr val="accent1">
                    <a:lumMod val="50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5000"/>
              </a:lnSpc>
              <a:spcBef>
                <a:spcPts val="0"/>
              </a:spcBef>
              <a:spcAft>
                <a:spcPts val="600"/>
              </a:spcAft>
              <a:buFont typeface="Arial" panose="020B0604020202020204" pitchFamily="34" charset="0"/>
              <a:buChar char="•"/>
              <a:defRPr sz="2800" kern="1200">
                <a:solidFill>
                  <a:schemeClr val="accent1">
                    <a:lumMod val="50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5000"/>
              </a:lnSpc>
              <a:spcBef>
                <a:spcPts val="0"/>
              </a:spcBef>
              <a:spcAft>
                <a:spcPts val="600"/>
              </a:spcAft>
              <a:buFont typeface="Arial" panose="020B0604020202020204" pitchFamily="34" charset="0"/>
              <a:buChar char="•"/>
              <a:defRPr sz="2400" kern="1200">
                <a:solidFill>
                  <a:schemeClr val="accent1">
                    <a:lumMod val="50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solidFill>
                  <a:schemeClr val="tx1"/>
                </a:solidFill>
                <a:latin typeface="Times New Roman" panose="02020603050405020304" pitchFamily="18" charset="0"/>
                <a:ea typeface="+mn-ea"/>
                <a:cs typeface="Times New Roman" panose="02020603050405020304" pitchFamily="18" charset="0"/>
              </a:rPr>
              <a:t>基于 </a:t>
            </a:r>
            <a:r>
              <a:rPr lang="en" altLang="zh-CN" b="1" dirty="0">
                <a:solidFill>
                  <a:schemeClr val="tx1"/>
                </a:solidFill>
                <a:latin typeface="Times New Roman" panose="02020603050405020304" pitchFamily="18" charset="0"/>
                <a:ea typeface="+mn-ea"/>
                <a:cs typeface="Times New Roman" panose="02020603050405020304" pitchFamily="18" charset="0"/>
              </a:rPr>
              <a:t>CAONT </a:t>
            </a:r>
            <a:r>
              <a:rPr lang="zh-CN" altLang="en-US" b="1" dirty="0">
                <a:solidFill>
                  <a:schemeClr val="tx1"/>
                </a:solidFill>
                <a:latin typeface="Times New Roman" panose="02020603050405020304" pitchFamily="18" charset="0"/>
                <a:ea typeface="+mn-ea"/>
                <a:cs typeface="Times New Roman" panose="02020603050405020304" pitchFamily="18" charset="0"/>
              </a:rPr>
              <a:t>的数据加密之增强加密方案</a:t>
            </a:r>
          </a:p>
        </p:txBody>
      </p:sp>
      <p:sp>
        <p:nvSpPr>
          <p:cNvPr id="6" name="文本框 5">
            <a:extLst>
              <a:ext uri="{FF2B5EF4-FFF2-40B4-BE49-F238E27FC236}">
                <a16:creationId xmlns:a16="http://schemas.microsoft.com/office/drawing/2014/main" id="{52349FCF-5182-EBBF-B387-4855A7B152BF}"/>
              </a:ext>
            </a:extLst>
          </p:cNvPr>
          <p:cNvSpPr txBox="1"/>
          <p:nvPr/>
        </p:nvSpPr>
        <p:spPr>
          <a:xfrm>
            <a:off x="239284" y="3731549"/>
            <a:ext cx="11870108" cy="2031325"/>
          </a:xfrm>
          <a:prstGeom prst="rect">
            <a:avLst/>
          </a:prstGeom>
          <a:noFill/>
        </p:spPr>
        <p:txBody>
          <a:bodyPr wrap="square" rtlCol="0">
            <a:spAutoFit/>
          </a:bodyPr>
          <a:lstStyle/>
          <a:p>
            <a:r>
              <a:rPr lang="en-US" altLang="zh-CN" dirty="0">
                <a:solidFill>
                  <a:srgbClr val="000000"/>
                </a:solidFill>
                <a:effectLst/>
                <a:latin typeface="Times New Roman" panose="02020603050405020304" pitchFamily="18" charset="0"/>
              </a:rPr>
              <a:t>1</a:t>
            </a:r>
            <a:r>
              <a:rPr lang="en-US" altLang="zh-CN" dirty="0">
                <a:solidFill>
                  <a:srgbClr val="000000"/>
                </a:solidFill>
                <a:effectLst/>
                <a:latin typeface="Times"/>
              </a:rPr>
              <a:t>)</a:t>
            </a:r>
            <a:r>
              <a:rPr lang="zh-CN" altLang="en-US" dirty="0">
                <a:solidFill>
                  <a:srgbClr val="000000"/>
                </a:solidFill>
                <a:effectLst/>
                <a:latin typeface="Times"/>
              </a:rPr>
              <a:t>首先，像基础加密方案一样，从密钥管理器获取的 </a:t>
            </a:r>
            <a:r>
              <a:rPr lang="en" altLang="zh-CN" dirty="0">
                <a:solidFill>
                  <a:srgbClr val="000000"/>
                </a:solidFill>
                <a:effectLst/>
                <a:latin typeface="Times New Roman" panose="02020603050405020304" pitchFamily="18" charset="0"/>
              </a:rPr>
              <a:t>MLE </a:t>
            </a:r>
            <a:r>
              <a:rPr lang="zh-CN" altLang="en-US" dirty="0">
                <a:solidFill>
                  <a:srgbClr val="000000"/>
                </a:solidFill>
                <a:effectLst/>
                <a:latin typeface="Times"/>
              </a:rPr>
              <a:t>密钥 𝐾</a:t>
            </a:r>
            <a:r>
              <a:rPr lang="zh-CN" altLang="en-US" baseline="-25000" dirty="0">
                <a:solidFill>
                  <a:srgbClr val="000000"/>
                </a:solidFill>
                <a:effectLst/>
                <a:latin typeface="Times"/>
              </a:rPr>
              <a:t>𝑀</a:t>
            </a:r>
            <a:r>
              <a:rPr lang="zh-CN" altLang="en-US" dirty="0">
                <a:solidFill>
                  <a:srgbClr val="000000"/>
                </a:solidFill>
                <a:effectLst/>
                <a:latin typeface="Times"/>
              </a:rPr>
              <a:t> ，使用 𝐾</a:t>
            </a:r>
            <a:r>
              <a:rPr lang="zh-CN" altLang="en-US" baseline="-25000" dirty="0">
                <a:solidFill>
                  <a:srgbClr val="000000"/>
                </a:solidFill>
                <a:effectLst/>
                <a:latin typeface="Times"/>
              </a:rPr>
              <a:t>𝑀</a:t>
            </a:r>
            <a:r>
              <a:rPr lang="zh-CN" altLang="en-US" dirty="0">
                <a:solidFill>
                  <a:srgbClr val="000000"/>
                </a:solidFill>
                <a:effectLst/>
                <a:latin typeface="Times"/>
              </a:rPr>
              <a:t> 加密一个输入的数据块并且获取密文 𝐶</a:t>
            </a:r>
            <a:r>
              <a:rPr lang="en-US" altLang="zh-CN" baseline="-25000" dirty="0">
                <a:solidFill>
                  <a:srgbClr val="000000"/>
                </a:solidFill>
                <a:effectLst/>
                <a:latin typeface="Times"/>
              </a:rPr>
              <a:t>1</a:t>
            </a:r>
            <a:r>
              <a:rPr lang="zh-CN" altLang="en-US" dirty="0">
                <a:solidFill>
                  <a:srgbClr val="000000"/>
                </a:solidFill>
                <a:effectLst/>
                <a:latin typeface="Times"/>
              </a:rPr>
              <a:t>。</a:t>
            </a:r>
          </a:p>
          <a:p>
            <a:r>
              <a:rPr lang="en-US" altLang="zh-CN" dirty="0">
                <a:solidFill>
                  <a:srgbClr val="000000"/>
                </a:solidFill>
                <a:effectLst/>
                <a:latin typeface="Times New Roman" panose="02020603050405020304" pitchFamily="18" charset="0"/>
              </a:rPr>
              <a:t>2</a:t>
            </a:r>
            <a:r>
              <a:rPr lang="en-US" altLang="zh-CN" dirty="0">
                <a:solidFill>
                  <a:srgbClr val="000000"/>
                </a:solidFill>
                <a:effectLst/>
                <a:latin typeface="Times"/>
              </a:rPr>
              <a:t>)</a:t>
            </a:r>
            <a:r>
              <a:rPr lang="zh-CN" altLang="en-US" dirty="0">
                <a:solidFill>
                  <a:srgbClr val="000000"/>
                </a:solidFill>
                <a:effectLst/>
                <a:latin typeface="Times"/>
              </a:rPr>
              <a:t>然后，基于原始的 </a:t>
            </a:r>
            <a:r>
              <a:rPr lang="en" altLang="zh-CN" dirty="0">
                <a:solidFill>
                  <a:srgbClr val="000000"/>
                </a:solidFill>
                <a:effectLst/>
                <a:latin typeface="Times New Roman" panose="02020603050405020304" pitchFamily="18" charset="0"/>
              </a:rPr>
              <a:t>CAONT </a:t>
            </a:r>
            <a:r>
              <a:rPr lang="zh-CN" altLang="en-US" dirty="0">
                <a:solidFill>
                  <a:srgbClr val="000000"/>
                </a:solidFill>
                <a:effectLst/>
                <a:latin typeface="Times"/>
              </a:rPr>
              <a:t>技术对结合体 𝐶</a:t>
            </a:r>
            <a:r>
              <a:rPr lang="en-US" altLang="zh-CN" baseline="-25000" dirty="0">
                <a:solidFill>
                  <a:srgbClr val="000000"/>
                </a:solidFill>
                <a:effectLst/>
                <a:latin typeface="Times"/>
              </a:rPr>
              <a:t>1</a:t>
            </a:r>
            <a:r>
              <a:rPr lang="en-US" altLang="zh-CN" dirty="0">
                <a:solidFill>
                  <a:srgbClr val="000000"/>
                </a:solidFill>
                <a:effectLst/>
                <a:latin typeface="Times"/>
              </a:rPr>
              <a:t>||𝐾</a:t>
            </a:r>
            <a:r>
              <a:rPr lang="en-US" altLang="zh-CN" baseline="-25000" dirty="0">
                <a:solidFill>
                  <a:srgbClr val="000000"/>
                </a:solidFill>
                <a:effectLst/>
                <a:latin typeface="Times"/>
              </a:rPr>
              <a:t>𝑀</a:t>
            </a:r>
            <a:r>
              <a:rPr lang="en-US" altLang="zh-CN" dirty="0">
                <a:solidFill>
                  <a:srgbClr val="000000"/>
                </a:solidFill>
                <a:effectLst/>
                <a:latin typeface="Times"/>
              </a:rPr>
              <a:t> </a:t>
            </a:r>
            <a:r>
              <a:rPr lang="zh-CN" altLang="en-US" dirty="0">
                <a:solidFill>
                  <a:srgbClr val="000000"/>
                </a:solidFill>
                <a:effectLst/>
                <a:latin typeface="Times"/>
              </a:rPr>
              <a:t>进行转换。本文计算哈希值 </a:t>
            </a:r>
            <a:r>
              <a:rPr lang="en" altLang="zh-CN" dirty="0">
                <a:solidFill>
                  <a:srgbClr val="000000"/>
                </a:solidFill>
                <a:effectLst/>
                <a:latin typeface="Times"/>
              </a:rPr>
              <a:t>h = 𝐻(𝐶</a:t>
            </a:r>
            <a:r>
              <a:rPr lang="en" altLang="zh-CN" baseline="-25000" dirty="0">
                <a:solidFill>
                  <a:srgbClr val="000000"/>
                </a:solidFill>
                <a:effectLst/>
                <a:latin typeface="Times"/>
              </a:rPr>
              <a:t>1</a:t>
            </a:r>
            <a:r>
              <a:rPr lang="en" altLang="zh-CN" dirty="0">
                <a:solidFill>
                  <a:srgbClr val="000000"/>
                </a:solidFill>
                <a:effectLst/>
                <a:latin typeface="Times"/>
              </a:rPr>
              <a:t>||𝐾</a:t>
            </a:r>
            <a:r>
              <a:rPr lang="en" altLang="zh-CN" baseline="-25000" dirty="0">
                <a:solidFill>
                  <a:srgbClr val="000000"/>
                </a:solidFill>
                <a:effectLst/>
                <a:latin typeface="Times"/>
              </a:rPr>
              <a:t>𝑀</a:t>
            </a:r>
            <a:r>
              <a:rPr lang="en" altLang="zh-CN" dirty="0">
                <a:solidFill>
                  <a:srgbClr val="000000"/>
                </a:solidFill>
                <a:effectLst/>
                <a:latin typeface="Times"/>
              </a:rPr>
              <a:t> ) </a:t>
            </a:r>
            <a:r>
              <a:rPr lang="zh-CN" altLang="en-US" dirty="0">
                <a:solidFill>
                  <a:srgbClr val="000000"/>
                </a:solidFill>
                <a:effectLst/>
                <a:latin typeface="Times"/>
              </a:rPr>
              <a:t>和伪随机掩码 𝐺</a:t>
            </a:r>
            <a:r>
              <a:rPr lang="en-US" altLang="zh-CN" dirty="0">
                <a:solidFill>
                  <a:srgbClr val="000000"/>
                </a:solidFill>
                <a:effectLst/>
                <a:latin typeface="Times"/>
              </a:rPr>
              <a:t>(</a:t>
            </a:r>
            <a:r>
              <a:rPr lang="en" altLang="zh-CN" dirty="0">
                <a:solidFill>
                  <a:srgbClr val="000000"/>
                </a:solidFill>
                <a:effectLst/>
                <a:latin typeface="Times"/>
              </a:rPr>
              <a:t>h) = 𝐸(h, 𝑆)</a:t>
            </a:r>
            <a:r>
              <a:rPr lang="zh-CN" altLang="en" dirty="0">
                <a:solidFill>
                  <a:srgbClr val="000000"/>
                </a:solidFill>
                <a:effectLst/>
                <a:latin typeface="Times"/>
              </a:rPr>
              <a:t>，</a:t>
            </a:r>
            <a:r>
              <a:rPr lang="zh-CN" altLang="en-US" dirty="0">
                <a:solidFill>
                  <a:srgbClr val="000000"/>
                </a:solidFill>
                <a:effectLst/>
                <a:latin typeface="Times"/>
              </a:rPr>
              <a:t>此处 𝑆 是 一个公共知晓的、和 𝐶</a:t>
            </a:r>
            <a:r>
              <a:rPr lang="en-US" altLang="zh-CN" baseline="-25000" dirty="0">
                <a:solidFill>
                  <a:srgbClr val="000000"/>
                </a:solidFill>
                <a:effectLst/>
                <a:latin typeface="Times"/>
              </a:rPr>
              <a:t>1</a:t>
            </a:r>
            <a:r>
              <a:rPr lang="en-US" altLang="zh-CN" dirty="0">
                <a:solidFill>
                  <a:srgbClr val="000000"/>
                </a:solidFill>
                <a:effectLst/>
                <a:latin typeface="Times"/>
              </a:rPr>
              <a:t>||𝐾</a:t>
            </a:r>
            <a:r>
              <a:rPr lang="en-US" altLang="zh-CN" baseline="-25000" dirty="0">
                <a:solidFill>
                  <a:srgbClr val="000000"/>
                </a:solidFill>
                <a:effectLst/>
                <a:latin typeface="Times"/>
              </a:rPr>
              <a:t>𝑀</a:t>
            </a:r>
            <a:r>
              <a:rPr lang="en-US" altLang="zh-CN" dirty="0">
                <a:solidFill>
                  <a:srgbClr val="000000"/>
                </a:solidFill>
                <a:effectLst/>
                <a:latin typeface="Times"/>
              </a:rPr>
              <a:t> </a:t>
            </a:r>
            <a:r>
              <a:rPr lang="zh-CN" altLang="en-US" dirty="0">
                <a:solidFill>
                  <a:srgbClr val="000000"/>
                </a:solidFill>
                <a:effectLst/>
                <a:latin typeface="Times"/>
              </a:rPr>
              <a:t>具有相同大小的数据块，然后计算机数据包的头部𝐶</a:t>
            </a:r>
            <a:r>
              <a:rPr lang="en-US" altLang="zh-CN" baseline="-25000" dirty="0">
                <a:solidFill>
                  <a:srgbClr val="000000"/>
                </a:solidFill>
                <a:effectLst/>
                <a:latin typeface="Times"/>
              </a:rPr>
              <a:t>2</a:t>
            </a:r>
            <a:r>
              <a:rPr lang="en-US" altLang="zh-CN" dirty="0">
                <a:solidFill>
                  <a:srgbClr val="000000"/>
                </a:solidFill>
                <a:effectLst/>
                <a:latin typeface="Times"/>
              </a:rPr>
              <a:t> = (𝐶</a:t>
            </a:r>
            <a:r>
              <a:rPr lang="en-US" altLang="zh-CN" baseline="-25000" dirty="0">
                <a:solidFill>
                  <a:srgbClr val="000000"/>
                </a:solidFill>
                <a:effectLst/>
                <a:latin typeface="Times"/>
              </a:rPr>
              <a:t>1</a:t>
            </a:r>
            <a:r>
              <a:rPr lang="en-US" altLang="zh-CN" dirty="0">
                <a:solidFill>
                  <a:srgbClr val="000000"/>
                </a:solidFill>
                <a:effectLst/>
                <a:latin typeface="Times"/>
              </a:rPr>
              <a:t>||𝐾</a:t>
            </a:r>
            <a:r>
              <a:rPr lang="en-US" altLang="zh-CN" baseline="-25000" dirty="0">
                <a:solidFill>
                  <a:srgbClr val="000000"/>
                </a:solidFill>
                <a:effectLst/>
                <a:latin typeface="Times"/>
              </a:rPr>
              <a:t>𝑀</a:t>
            </a:r>
            <a:r>
              <a:rPr lang="en-US" altLang="zh-CN" dirty="0">
                <a:solidFill>
                  <a:srgbClr val="000000"/>
                </a:solidFill>
                <a:effectLst/>
                <a:latin typeface="Times"/>
              </a:rPr>
              <a:t> ) ⊕ 𝐺(</a:t>
            </a:r>
            <a:r>
              <a:rPr lang="en" altLang="zh-CN" dirty="0">
                <a:solidFill>
                  <a:srgbClr val="000000"/>
                </a:solidFill>
                <a:effectLst/>
                <a:latin typeface="Times"/>
              </a:rPr>
              <a:t>h)</a:t>
            </a:r>
            <a:r>
              <a:rPr lang="zh-CN" altLang="en" dirty="0">
                <a:solidFill>
                  <a:srgbClr val="000000"/>
                </a:solidFill>
                <a:effectLst/>
                <a:latin typeface="Times"/>
              </a:rPr>
              <a:t>。</a:t>
            </a:r>
          </a:p>
          <a:p>
            <a:r>
              <a:rPr lang="en" altLang="zh-CN" dirty="0">
                <a:solidFill>
                  <a:srgbClr val="000000"/>
                </a:solidFill>
                <a:effectLst/>
                <a:latin typeface="Times New Roman" panose="02020603050405020304" pitchFamily="18" charset="0"/>
              </a:rPr>
              <a:t>3</a:t>
            </a:r>
            <a:r>
              <a:rPr lang="en" altLang="zh-CN" dirty="0">
                <a:solidFill>
                  <a:srgbClr val="000000"/>
                </a:solidFill>
                <a:effectLst/>
                <a:latin typeface="Times"/>
              </a:rPr>
              <a:t>)</a:t>
            </a:r>
            <a:r>
              <a:rPr lang="zh-CN" altLang="en-US" dirty="0">
                <a:solidFill>
                  <a:srgbClr val="000000"/>
                </a:solidFill>
                <a:effectLst/>
                <a:latin typeface="Times"/>
              </a:rPr>
              <a:t>最后，均等地将 𝐶</a:t>
            </a:r>
            <a:r>
              <a:rPr lang="en-US" altLang="zh-CN" baseline="-25000" dirty="0">
                <a:solidFill>
                  <a:srgbClr val="000000"/>
                </a:solidFill>
                <a:effectLst/>
                <a:latin typeface="Times"/>
              </a:rPr>
              <a:t>2</a:t>
            </a:r>
            <a:r>
              <a:rPr lang="en-US" altLang="zh-CN" dirty="0">
                <a:solidFill>
                  <a:srgbClr val="000000"/>
                </a:solidFill>
                <a:effectLst/>
                <a:latin typeface="Times"/>
              </a:rPr>
              <a:t> </a:t>
            </a:r>
            <a:r>
              <a:rPr lang="zh-CN" altLang="en-US" dirty="0">
                <a:solidFill>
                  <a:srgbClr val="000000"/>
                </a:solidFill>
                <a:effectLst/>
                <a:latin typeface="Times"/>
              </a:rPr>
              <a:t>分为一组和 </a:t>
            </a:r>
            <a:r>
              <a:rPr lang="en" altLang="zh-CN" dirty="0">
                <a:solidFill>
                  <a:srgbClr val="000000"/>
                </a:solidFill>
                <a:effectLst/>
                <a:latin typeface="Times"/>
              </a:rPr>
              <a:t>h </a:t>
            </a:r>
            <a:r>
              <a:rPr lang="zh-CN" altLang="en-US" dirty="0">
                <a:solidFill>
                  <a:srgbClr val="000000"/>
                </a:solidFill>
                <a:effectLst/>
                <a:latin typeface="Times"/>
              </a:rPr>
              <a:t>具有相同大小的数据块，然后异或操作所有的数据块以及 </a:t>
            </a:r>
            <a:r>
              <a:rPr lang="en" altLang="zh-CN" dirty="0">
                <a:solidFill>
                  <a:srgbClr val="000000"/>
                </a:solidFill>
                <a:effectLst/>
                <a:latin typeface="Times"/>
              </a:rPr>
              <a:t>h </a:t>
            </a:r>
            <a:r>
              <a:rPr lang="zh-CN" altLang="en-US" dirty="0">
                <a:solidFill>
                  <a:srgbClr val="000000"/>
                </a:solidFill>
                <a:effectLst/>
                <a:latin typeface="Times"/>
              </a:rPr>
              <a:t>得到数据包的尾部 𝑡。当不知道整个 𝐶</a:t>
            </a:r>
            <a:r>
              <a:rPr lang="en-US" altLang="zh-CN" baseline="-25000" dirty="0">
                <a:solidFill>
                  <a:srgbClr val="000000"/>
                </a:solidFill>
                <a:effectLst/>
                <a:latin typeface="Times"/>
              </a:rPr>
              <a:t>2</a:t>
            </a:r>
            <a:r>
              <a:rPr lang="en-US" altLang="zh-CN" dirty="0">
                <a:solidFill>
                  <a:srgbClr val="000000"/>
                </a:solidFill>
                <a:effectLst/>
                <a:latin typeface="Times"/>
              </a:rPr>
              <a:t> </a:t>
            </a:r>
            <a:r>
              <a:rPr lang="zh-CN" altLang="en-US" dirty="0">
                <a:solidFill>
                  <a:srgbClr val="000000"/>
                </a:solidFill>
                <a:effectLst/>
                <a:latin typeface="Times"/>
              </a:rPr>
              <a:t>的内容 时，自异或的结果并不能被预测到。本论文采用和基础加密方案中类似的方法从 </a:t>
            </a:r>
            <a:r>
              <a:rPr lang="en-US" altLang="zh-CN" dirty="0">
                <a:solidFill>
                  <a:srgbClr val="000000"/>
                </a:solidFill>
                <a:effectLst/>
                <a:latin typeface="Times"/>
              </a:rPr>
              <a:t>(𝐶</a:t>
            </a:r>
            <a:r>
              <a:rPr lang="en-US" altLang="zh-CN" baseline="-25000" dirty="0">
                <a:solidFill>
                  <a:srgbClr val="000000"/>
                </a:solidFill>
                <a:effectLst/>
                <a:latin typeface="Times"/>
              </a:rPr>
              <a:t>2</a:t>
            </a:r>
            <a:r>
              <a:rPr lang="en-US" altLang="zh-CN" dirty="0">
                <a:solidFill>
                  <a:srgbClr val="000000"/>
                </a:solidFill>
                <a:effectLst/>
                <a:latin typeface="Times"/>
              </a:rPr>
              <a:t>, 𝑡) </a:t>
            </a:r>
            <a:r>
              <a:rPr lang="zh-CN" altLang="en-US" dirty="0">
                <a:solidFill>
                  <a:srgbClr val="000000"/>
                </a:solidFill>
                <a:effectLst/>
                <a:latin typeface="Times"/>
              </a:rPr>
              <a:t>中截取修剪包和存根。</a:t>
            </a:r>
          </a:p>
        </p:txBody>
      </p:sp>
      <p:pic>
        <p:nvPicPr>
          <p:cNvPr id="7" name="图片 6">
            <a:extLst>
              <a:ext uri="{FF2B5EF4-FFF2-40B4-BE49-F238E27FC236}">
                <a16:creationId xmlns:a16="http://schemas.microsoft.com/office/drawing/2014/main" id="{1D7B41C5-598A-6A47-CDF2-4AA09EC7D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161462"/>
            <a:ext cx="7772400" cy="2477817"/>
          </a:xfrm>
          <a:prstGeom prst="rect">
            <a:avLst/>
          </a:prstGeom>
        </p:spPr>
      </p:pic>
    </p:spTree>
    <p:extLst>
      <p:ext uri="{BB962C8B-B14F-4D97-AF65-F5344CB8AC3E}">
        <p14:creationId xmlns:p14="http://schemas.microsoft.com/office/powerpoint/2010/main" val="4132055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97C9107-24F5-777A-6A02-1D660858C4AF}"/>
              </a:ext>
            </a:extLst>
          </p:cNvPr>
          <p:cNvSpPr>
            <a:spLocks noGrp="1"/>
          </p:cNvSpPr>
          <p:nvPr>
            <p:ph type="sldNum" sz="quarter" idx="12"/>
          </p:nvPr>
        </p:nvSpPr>
        <p:spPr/>
        <p:txBody>
          <a:bodyPr/>
          <a:lstStyle/>
          <a:p>
            <a:r>
              <a:rPr lang="zh-CN" altLang="en-US"/>
              <a:t>共</a:t>
            </a:r>
            <a:r>
              <a:rPr lang="en-US" altLang="zh-CN"/>
              <a:t>49</a:t>
            </a:r>
            <a:r>
              <a:rPr lang="zh-CN" altLang="en-US"/>
              <a:t>页，第</a:t>
            </a:r>
            <a:fld id="{DD491623-D649-41C4-9AEE-5546F2E4FA9C}" type="slidenum">
              <a:rPr lang="zh-CN" altLang="en-US" smtClean="0"/>
              <a:pPr/>
              <a:t>13</a:t>
            </a:fld>
            <a:r>
              <a:rPr lang="zh-CN" altLang="en-US"/>
              <a:t>页</a:t>
            </a:r>
            <a:endParaRPr lang="zh-CN" altLang="en-US" dirty="0"/>
          </a:p>
        </p:txBody>
      </p:sp>
      <p:sp>
        <p:nvSpPr>
          <p:cNvPr id="5" name="内容占位符 8">
            <a:extLst>
              <a:ext uri="{FF2B5EF4-FFF2-40B4-BE49-F238E27FC236}">
                <a16:creationId xmlns:a16="http://schemas.microsoft.com/office/drawing/2014/main" id="{F3C908B8-E8D7-407D-E2EE-568FEAB6D1A5}"/>
              </a:ext>
            </a:extLst>
          </p:cNvPr>
          <p:cNvSpPr txBox="1"/>
          <p:nvPr/>
        </p:nvSpPr>
        <p:spPr>
          <a:xfrm>
            <a:off x="239284" y="369105"/>
            <a:ext cx="10210800" cy="700088"/>
          </a:xfrm>
          <a:prstGeom prst="rect">
            <a:avLst/>
          </a:prstGeom>
        </p:spPr>
        <p:txBody>
          <a:bodyPr vert="horz" lIns="91440" tIns="45720" rIns="91440" bIns="45720" rtlCol="0">
            <a:normAutofit/>
          </a:bodyPr>
          <a:lstStyle>
            <a:lvl1pPr marL="228600" indent="-228600" algn="l" defTabSz="914400" rtl="0" eaLnBrk="1" latinLnBrk="0" hangingPunct="1">
              <a:lnSpc>
                <a:spcPct val="125000"/>
              </a:lnSpc>
              <a:spcBef>
                <a:spcPts val="0"/>
              </a:spcBef>
              <a:spcAft>
                <a:spcPts val="600"/>
              </a:spcAft>
              <a:buFont typeface="Arial" panose="020B0604020202020204" pitchFamily="34" charset="0"/>
              <a:buChar char="•"/>
              <a:defRPr sz="3200" kern="1200">
                <a:solidFill>
                  <a:schemeClr val="accent1">
                    <a:lumMod val="50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5000"/>
              </a:lnSpc>
              <a:spcBef>
                <a:spcPts val="0"/>
              </a:spcBef>
              <a:spcAft>
                <a:spcPts val="600"/>
              </a:spcAft>
              <a:buFont typeface="Arial" panose="020B0604020202020204" pitchFamily="34" charset="0"/>
              <a:buChar char="•"/>
              <a:defRPr sz="2800" kern="1200">
                <a:solidFill>
                  <a:schemeClr val="accent1">
                    <a:lumMod val="50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5000"/>
              </a:lnSpc>
              <a:spcBef>
                <a:spcPts val="0"/>
              </a:spcBef>
              <a:spcAft>
                <a:spcPts val="600"/>
              </a:spcAft>
              <a:buFont typeface="Arial" panose="020B0604020202020204" pitchFamily="34" charset="0"/>
              <a:buChar char="•"/>
              <a:defRPr sz="2400" kern="1200">
                <a:solidFill>
                  <a:schemeClr val="accent1">
                    <a:lumMod val="50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solidFill>
                  <a:schemeClr val="tx1"/>
                </a:solidFill>
                <a:latin typeface="Times New Roman" panose="02020603050405020304" pitchFamily="18" charset="0"/>
                <a:ea typeface="+mn-ea"/>
                <a:cs typeface="Times New Roman" panose="02020603050405020304" pitchFamily="18" charset="0"/>
              </a:rPr>
              <a:t>基于相似性密钥生成技术</a:t>
            </a:r>
          </a:p>
        </p:txBody>
      </p:sp>
      <p:pic>
        <p:nvPicPr>
          <p:cNvPr id="7" name="图片 6">
            <a:extLst>
              <a:ext uri="{FF2B5EF4-FFF2-40B4-BE49-F238E27FC236}">
                <a16:creationId xmlns:a16="http://schemas.microsoft.com/office/drawing/2014/main" id="{8AE28157-A6C2-BA86-E766-C14E7E1FF6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9420" y="1877856"/>
            <a:ext cx="5639206" cy="1551144"/>
          </a:xfrm>
          <a:prstGeom prst="rect">
            <a:avLst/>
          </a:prstGeom>
        </p:spPr>
      </p:pic>
      <p:sp>
        <p:nvSpPr>
          <p:cNvPr id="8" name="文本框 7">
            <a:extLst>
              <a:ext uri="{FF2B5EF4-FFF2-40B4-BE49-F238E27FC236}">
                <a16:creationId xmlns:a16="http://schemas.microsoft.com/office/drawing/2014/main" id="{1E1A3290-5F23-532F-7047-87D2BF32CC7D}"/>
              </a:ext>
            </a:extLst>
          </p:cNvPr>
          <p:cNvSpPr txBox="1"/>
          <p:nvPr/>
        </p:nvSpPr>
        <p:spPr>
          <a:xfrm>
            <a:off x="3155181" y="3762054"/>
            <a:ext cx="5957080" cy="923330"/>
          </a:xfrm>
          <a:prstGeom prst="rect">
            <a:avLst/>
          </a:prstGeom>
          <a:noFill/>
        </p:spPr>
        <p:txBody>
          <a:bodyPr wrap="none" rtlCol="0">
            <a:spAutoFit/>
          </a:bodyPr>
          <a:lstStyle/>
          <a:p>
            <a:pPr marL="342900" indent="-342900">
              <a:buFont typeface="+mj-lt"/>
              <a:buAutoNum type="arabicPeriod"/>
            </a:pPr>
            <a:r>
              <a:rPr kumimoji="1" lang="zh-CN" altLang="en-US" dirty="0"/>
              <a:t>将若干个连续数据块组成一个一个数据片段，比如</a:t>
            </a:r>
            <a:r>
              <a:rPr kumimoji="1" lang="en-US" altLang="zh-CN" dirty="0"/>
              <a:t>4</a:t>
            </a:r>
            <a:r>
              <a:rPr kumimoji="1" lang="zh-CN" altLang="en-US" dirty="0"/>
              <a:t>个</a:t>
            </a:r>
            <a:endParaRPr kumimoji="1" lang="en-US" altLang="zh-CN" dirty="0"/>
          </a:p>
          <a:p>
            <a:pPr marL="342900" indent="-342900">
              <a:buFont typeface="+mj-lt"/>
              <a:buAutoNum type="arabicPeriod"/>
            </a:pPr>
            <a:r>
              <a:rPr kumimoji="1" lang="zh-CN" altLang="en-US" dirty="0"/>
              <a:t>以每个片段中最小的</a:t>
            </a:r>
            <a:r>
              <a:rPr kumimoji="1" lang="en-US" altLang="zh-CN" dirty="0"/>
              <a:t>hash</a:t>
            </a:r>
            <a:r>
              <a:rPr kumimoji="1" lang="zh-CN" altLang="en-US" dirty="0"/>
              <a:t>值作为代表申请消息锁密钥</a:t>
            </a:r>
            <a:endParaRPr kumimoji="1" lang="en-US" altLang="zh-CN" dirty="0"/>
          </a:p>
          <a:p>
            <a:pPr marL="342900" indent="-342900">
              <a:buFont typeface="+mj-lt"/>
              <a:buAutoNum type="arabicPeriod"/>
            </a:pPr>
            <a:r>
              <a:rPr kumimoji="1" lang="zh-CN" altLang="en-US" dirty="0"/>
              <a:t>片段之间的相同数据块无法重删的情况很少</a:t>
            </a:r>
          </a:p>
        </p:txBody>
      </p:sp>
    </p:spTree>
    <p:extLst>
      <p:ext uri="{BB962C8B-B14F-4D97-AF65-F5344CB8AC3E}">
        <p14:creationId xmlns:p14="http://schemas.microsoft.com/office/powerpoint/2010/main" val="1204082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97C9107-24F5-777A-6A02-1D660858C4AF}"/>
              </a:ext>
            </a:extLst>
          </p:cNvPr>
          <p:cNvSpPr>
            <a:spLocks noGrp="1"/>
          </p:cNvSpPr>
          <p:nvPr>
            <p:ph type="sldNum" sz="quarter" idx="12"/>
          </p:nvPr>
        </p:nvSpPr>
        <p:spPr/>
        <p:txBody>
          <a:bodyPr/>
          <a:lstStyle/>
          <a:p>
            <a:r>
              <a:rPr lang="zh-CN" altLang="en-US"/>
              <a:t>共</a:t>
            </a:r>
            <a:r>
              <a:rPr lang="en-US" altLang="zh-CN"/>
              <a:t>49</a:t>
            </a:r>
            <a:r>
              <a:rPr lang="zh-CN" altLang="en-US"/>
              <a:t>页，第</a:t>
            </a:r>
            <a:fld id="{DD491623-D649-41C4-9AEE-5546F2E4FA9C}" type="slidenum">
              <a:rPr lang="zh-CN" altLang="en-US" smtClean="0"/>
              <a:pPr/>
              <a:t>14</a:t>
            </a:fld>
            <a:r>
              <a:rPr lang="zh-CN" altLang="en-US"/>
              <a:t>页</a:t>
            </a:r>
            <a:endParaRPr lang="zh-CN" altLang="en-US" dirty="0"/>
          </a:p>
        </p:txBody>
      </p:sp>
      <p:sp>
        <p:nvSpPr>
          <p:cNvPr id="5" name="内容占位符 8">
            <a:extLst>
              <a:ext uri="{FF2B5EF4-FFF2-40B4-BE49-F238E27FC236}">
                <a16:creationId xmlns:a16="http://schemas.microsoft.com/office/drawing/2014/main" id="{F3C908B8-E8D7-407D-E2EE-568FEAB6D1A5}"/>
              </a:ext>
            </a:extLst>
          </p:cNvPr>
          <p:cNvSpPr txBox="1"/>
          <p:nvPr/>
        </p:nvSpPr>
        <p:spPr>
          <a:xfrm>
            <a:off x="239284" y="369105"/>
            <a:ext cx="10210800" cy="700088"/>
          </a:xfrm>
          <a:prstGeom prst="rect">
            <a:avLst/>
          </a:prstGeom>
        </p:spPr>
        <p:txBody>
          <a:bodyPr vert="horz" lIns="91440" tIns="45720" rIns="91440" bIns="45720" rtlCol="0">
            <a:normAutofit/>
          </a:bodyPr>
          <a:lstStyle>
            <a:lvl1pPr marL="228600" indent="-228600" algn="l" defTabSz="914400" rtl="0" eaLnBrk="1" latinLnBrk="0" hangingPunct="1">
              <a:lnSpc>
                <a:spcPct val="125000"/>
              </a:lnSpc>
              <a:spcBef>
                <a:spcPts val="0"/>
              </a:spcBef>
              <a:spcAft>
                <a:spcPts val="600"/>
              </a:spcAft>
              <a:buFont typeface="Arial" panose="020B0604020202020204" pitchFamily="34" charset="0"/>
              <a:buChar char="•"/>
              <a:defRPr sz="3200" kern="1200">
                <a:solidFill>
                  <a:schemeClr val="accent1">
                    <a:lumMod val="50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5000"/>
              </a:lnSpc>
              <a:spcBef>
                <a:spcPts val="0"/>
              </a:spcBef>
              <a:spcAft>
                <a:spcPts val="600"/>
              </a:spcAft>
              <a:buFont typeface="Arial" panose="020B0604020202020204" pitchFamily="34" charset="0"/>
              <a:buChar char="•"/>
              <a:defRPr sz="2800" kern="1200">
                <a:solidFill>
                  <a:schemeClr val="accent1">
                    <a:lumMod val="50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5000"/>
              </a:lnSpc>
              <a:spcBef>
                <a:spcPts val="0"/>
              </a:spcBef>
              <a:spcAft>
                <a:spcPts val="600"/>
              </a:spcAft>
              <a:buFont typeface="Arial" panose="020B0604020202020204" pitchFamily="34" charset="0"/>
              <a:buChar char="•"/>
              <a:defRPr sz="2400" kern="1200">
                <a:solidFill>
                  <a:schemeClr val="accent1">
                    <a:lumMod val="50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solidFill>
                  <a:srgbClr val="000000"/>
                </a:solidFill>
                <a:effectLst/>
                <a:latin typeface="+mn-ea"/>
                <a:ea typeface="+mn-ea"/>
              </a:rPr>
              <a:t>支持懒惰更新的动态访问控制技术</a:t>
            </a:r>
          </a:p>
        </p:txBody>
      </p:sp>
      <p:sp>
        <p:nvSpPr>
          <p:cNvPr id="8" name="文本框 7">
            <a:extLst>
              <a:ext uri="{FF2B5EF4-FFF2-40B4-BE49-F238E27FC236}">
                <a16:creationId xmlns:a16="http://schemas.microsoft.com/office/drawing/2014/main" id="{1E1A3290-5F23-532F-7047-87D2BF32CC7D}"/>
              </a:ext>
            </a:extLst>
          </p:cNvPr>
          <p:cNvSpPr txBox="1"/>
          <p:nvPr/>
        </p:nvSpPr>
        <p:spPr>
          <a:xfrm>
            <a:off x="597608" y="3762053"/>
            <a:ext cx="11594392" cy="1200329"/>
          </a:xfrm>
          <a:prstGeom prst="rect">
            <a:avLst/>
          </a:prstGeom>
          <a:noFill/>
        </p:spPr>
        <p:txBody>
          <a:bodyPr wrap="none" rtlCol="0">
            <a:spAutoFit/>
          </a:bodyPr>
          <a:lstStyle/>
          <a:p>
            <a:pPr marL="342900" indent="-342900">
              <a:buFont typeface="+mj-lt"/>
              <a:buAutoNum type="arabicPeriod"/>
            </a:pPr>
            <a:r>
              <a:rPr kumimoji="1" lang="zh-CN" altLang="en-US" dirty="0"/>
              <a:t>运用密钥回归技术：生成派生密钥对，派生私钥用于生成新密钥状态值、派生公钥用于推导旧密钥状态值</a:t>
            </a:r>
            <a:endParaRPr kumimoji="1" lang="en-US" altLang="zh-CN" dirty="0"/>
          </a:p>
          <a:p>
            <a:pPr marL="342900" indent="-342900">
              <a:buFont typeface="+mj-lt"/>
              <a:buAutoNum type="arabicPeriod"/>
            </a:pPr>
            <a:r>
              <a:rPr kumimoji="1" lang="zh-CN" altLang="en-US" dirty="0"/>
              <a:t>运用</a:t>
            </a:r>
            <a:r>
              <a:rPr kumimoji="1" lang="en-US" altLang="zh-CN" dirty="0"/>
              <a:t>CP-ABE</a:t>
            </a:r>
            <a:r>
              <a:rPr kumimoji="1" lang="zh-CN" altLang="en-US" dirty="0"/>
              <a:t>：基于</a:t>
            </a:r>
            <a:r>
              <a:rPr kumimoji="1" lang="en-US" altLang="zh-CN" dirty="0"/>
              <a:t>CP-ABE</a:t>
            </a:r>
            <a:r>
              <a:rPr kumimoji="1" lang="zh-CN" altLang="en-US" dirty="0"/>
              <a:t>加密密钥状态值，用访问私钥（和每个用户属性相关）解密</a:t>
            </a:r>
            <a:endParaRPr kumimoji="1" lang="en-US" altLang="zh-CN" dirty="0"/>
          </a:p>
          <a:p>
            <a:pPr marL="342900" indent="-342900">
              <a:buFont typeface="+mj-lt"/>
              <a:buAutoNum type="arabicPeriod"/>
            </a:pPr>
            <a:r>
              <a:rPr kumimoji="1" lang="zh-CN" altLang="en-US" dirty="0"/>
              <a:t>懒惰更新：文件主生成新密钥状态值，基于新策略（增加某些用户权限，取消某些用户权限）构建</a:t>
            </a:r>
            <a:r>
              <a:rPr kumimoji="1" lang="en-US" altLang="zh-CN" dirty="0"/>
              <a:t>CP-ABE</a:t>
            </a:r>
            <a:r>
              <a:rPr kumimoji="1" lang="zh-CN" altLang="en-US" dirty="0"/>
              <a:t>后，</a:t>
            </a:r>
            <a:endParaRPr kumimoji="1" lang="en-US" altLang="zh-CN" dirty="0"/>
          </a:p>
          <a:p>
            <a:r>
              <a:rPr kumimoji="1" lang="zh-CN" altLang="en-US" dirty="0"/>
              <a:t>可以将存根重加密留到下次授权用户访问文件时执行</a:t>
            </a:r>
          </a:p>
        </p:txBody>
      </p:sp>
      <p:pic>
        <p:nvPicPr>
          <p:cNvPr id="4" name="图片 3">
            <a:extLst>
              <a:ext uri="{FF2B5EF4-FFF2-40B4-BE49-F238E27FC236}">
                <a16:creationId xmlns:a16="http://schemas.microsoft.com/office/drawing/2014/main" id="{3EF8C440-0B1C-931A-1E9B-2B848F8C8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205" y="1169320"/>
            <a:ext cx="7772400" cy="2492606"/>
          </a:xfrm>
          <a:prstGeom prst="rect">
            <a:avLst/>
          </a:prstGeom>
        </p:spPr>
      </p:pic>
    </p:spTree>
    <p:extLst>
      <p:ext uri="{BB962C8B-B14F-4D97-AF65-F5344CB8AC3E}">
        <p14:creationId xmlns:p14="http://schemas.microsoft.com/office/powerpoint/2010/main" val="2796014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97C9107-24F5-777A-6A02-1D660858C4AF}"/>
              </a:ext>
            </a:extLst>
          </p:cNvPr>
          <p:cNvSpPr>
            <a:spLocks noGrp="1"/>
          </p:cNvSpPr>
          <p:nvPr>
            <p:ph type="sldNum" sz="quarter" idx="12"/>
          </p:nvPr>
        </p:nvSpPr>
        <p:spPr/>
        <p:txBody>
          <a:bodyPr/>
          <a:lstStyle/>
          <a:p>
            <a:r>
              <a:rPr lang="zh-CN" altLang="en-US"/>
              <a:t>共</a:t>
            </a:r>
            <a:r>
              <a:rPr lang="en-US" altLang="zh-CN"/>
              <a:t>49</a:t>
            </a:r>
            <a:r>
              <a:rPr lang="zh-CN" altLang="en-US"/>
              <a:t>页，第</a:t>
            </a:r>
            <a:fld id="{DD491623-D649-41C4-9AEE-5546F2E4FA9C}" type="slidenum">
              <a:rPr lang="zh-CN" altLang="en-US" smtClean="0"/>
              <a:pPr/>
              <a:t>15</a:t>
            </a:fld>
            <a:r>
              <a:rPr lang="zh-CN" altLang="en-US"/>
              <a:t>页</a:t>
            </a:r>
            <a:endParaRPr lang="zh-CN" altLang="en-US" dirty="0"/>
          </a:p>
        </p:txBody>
      </p:sp>
      <p:sp>
        <p:nvSpPr>
          <p:cNvPr id="5" name="内容占位符 8">
            <a:extLst>
              <a:ext uri="{FF2B5EF4-FFF2-40B4-BE49-F238E27FC236}">
                <a16:creationId xmlns:a16="http://schemas.microsoft.com/office/drawing/2014/main" id="{F3C908B8-E8D7-407D-E2EE-568FEAB6D1A5}"/>
              </a:ext>
            </a:extLst>
          </p:cNvPr>
          <p:cNvSpPr txBox="1"/>
          <p:nvPr/>
        </p:nvSpPr>
        <p:spPr>
          <a:xfrm>
            <a:off x="239284" y="369105"/>
            <a:ext cx="10210800" cy="700088"/>
          </a:xfrm>
          <a:prstGeom prst="rect">
            <a:avLst/>
          </a:prstGeom>
        </p:spPr>
        <p:txBody>
          <a:bodyPr vert="horz" lIns="91440" tIns="45720" rIns="91440" bIns="45720" rtlCol="0">
            <a:normAutofit/>
          </a:bodyPr>
          <a:lstStyle>
            <a:lvl1pPr marL="228600" indent="-228600" algn="l" defTabSz="914400" rtl="0" eaLnBrk="1" latinLnBrk="0" hangingPunct="1">
              <a:lnSpc>
                <a:spcPct val="125000"/>
              </a:lnSpc>
              <a:spcBef>
                <a:spcPts val="0"/>
              </a:spcBef>
              <a:spcAft>
                <a:spcPts val="600"/>
              </a:spcAft>
              <a:buFont typeface="Arial" panose="020B0604020202020204" pitchFamily="34" charset="0"/>
              <a:buChar char="•"/>
              <a:defRPr sz="3200" kern="1200">
                <a:solidFill>
                  <a:schemeClr val="accent1">
                    <a:lumMod val="50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5000"/>
              </a:lnSpc>
              <a:spcBef>
                <a:spcPts val="0"/>
              </a:spcBef>
              <a:spcAft>
                <a:spcPts val="600"/>
              </a:spcAft>
              <a:buFont typeface="Arial" panose="020B0604020202020204" pitchFamily="34" charset="0"/>
              <a:buChar char="•"/>
              <a:defRPr sz="2800" kern="1200">
                <a:solidFill>
                  <a:schemeClr val="accent1">
                    <a:lumMod val="50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5000"/>
              </a:lnSpc>
              <a:spcBef>
                <a:spcPts val="0"/>
              </a:spcBef>
              <a:spcAft>
                <a:spcPts val="600"/>
              </a:spcAft>
              <a:buFont typeface="Arial" panose="020B0604020202020204" pitchFamily="34" charset="0"/>
              <a:buChar char="•"/>
              <a:defRPr sz="2400" kern="1200">
                <a:solidFill>
                  <a:schemeClr val="accent1">
                    <a:lumMod val="50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solidFill>
                  <a:srgbClr val="000000"/>
                </a:solidFill>
                <a:effectLst/>
                <a:latin typeface="+mn-ea"/>
                <a:ea typeface="+mn-ea"/>
              </a:rPr>
              <a:t>适配“云边协同”架构</a:t>
            </a:r>
          </a:p>
        </p:txBody>
      </p:sp>
      <p:sp>
        <p:nvSpPr>
          <p:cNvPr id="8" name="文本框 7">
            <a:extLst>
              <a:ext uri="{FF2B5EF4-FFF2-40B4-BE49-F238E27FC236}">
                <a16:creationId xmlns:a16="http://schemas.microsoft.com/office/drawing/2014/main" id="{1E1A3290-5F23-532F-7047-87D2BF32CC7D}"/>
              </a:ext>
            </a:extLst>
          </p:cNvPr>
          <p:cNvSpPr txBox="1"/>
          <p:nvPr/>
        </p:nvSpPr>
        <p:spPr>
          <a:xfrm>
            <a:off x="1856961" y="2238720"/>
            <a:ext cx="8478078" cy="2031325"/>
          </a:xfrm>
          <a:prstGeom prst="rect">
            <a:avLst/>
          </a:prstGeom>
          <a:noFill/>
        </p:spPr>
        <p:txBody>
          <a:bodyPr wrap="square" rtlCol="0">
            <a:spAutoFit/>
          </a:bodyPr>
          <a:lstStyle/>
          <a:p>
            <a:pPr marL="342900" indent="-342900">
              <a:buFont typeface="+mj-lt"/>
              <a:buAutoNum type="arabicPeriod"/>
            </a:pPr>
            <a:r>
              <a:rPr kumimoji="1" lang="zh-CN" altLang="en-US" dirty="0"/>
              <a:t>边缘存储端文件级去重：对文件的指纹序列再散列提取文件级指纹，作为文件是否被存储过的标识，顺序存储文件的所有修建包，存根部分（小部分）只存放在边缘存储端</a:t>
            </a:r>
            <a:endParaRPr kumimoji="1" lang="en-US" altLang="zh-CN" dirty="0"/>
          </a:p>
          <a:p>
            <a:pPr marL="342900" indent="-342900">
              <a:buFont typeface="+mj-lt"/>
              <a:buAutoNum type="arabicPeriod" startAt="2"/>
            </a:pPr>
            <a:r>
              <a:rPr kumimoji="1" lang="zh-CN" altLang="en-US" dirty="0"/>
              <a:t>云存储端数据块级去重：以数据块的指纹为标识，对所有数据块的修建包进行去重存储</a:t>
            </a:r>
            <a:endParaRPr kumimoji="1" lang="en-US" altLang="zh-CN" dirty="0"/>
          </a:p>
          <a:p>
            <a:pPr marL="342900" indent="-342900">
              <a:buFont typeface="+mj-lt"/>
              <a:buAutoNum type="arabicPeriod" startAt="2"/>
            </a:pPr>
            <a:r>
              <a:rPr kumimoji="1" lang="zh-CN" altLang="en-US" dirty="0"/>
              <a:t>文件下载时，需要的数据块修建包倘若在边缘存储上不存在可以去云存储端查询，做到了一定的冗余备份</a:t>
            </a:r>
            <a:endParaRPr kumimoji="1" lang="en-US" altLang="zh-CN" dirty="0"/>
          </a:p>
        </p:txBody>
      </p:sp>
    </p:spTree>
    <p:extLst>
      <p:ext uri="{BB962C8B-B14F-4D97-AF65-F5344CB8AC3E}">
        <p14:creationId xmlns:p14="http://schemas.microsoft.com/office/powerpoint/2010/main" val="735865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77E7DD0-ED0A-BAB4-5593-00E4CFEF5BBA}"/>
              </a:ext>
            </a:extLst>
          </p:cNvPr>
          <p:cNvSpPr>
            <a:spLocks noGrp="1"/>
          </p:cNvSpPr>
          <p:nvPr>
            <p:ph type="sldNum" sz="quarter" idx="12"/>
          </p:nvPr>
        </p:nvSpPr>
        <p:spPr/>
        <p:txBody>
          <a:bodyPr/>
          <a:lstStyle/>
          <a:p>
            <a:r>
              <a:rPr lang="zh-CN" altLang="en-US"/>
              <a:t>共</a:t>
            </a:r>
            <a:r>
              <a:rPr lang="en-US" altLang="zh-CN"/>
              <a:t>49</a:t>
            </a:r>
            <a:r>
              <a:rPr lang="zh-CN" altLang="en-US"/>
              <a:t>页，第</a:t>
            </a:r>
            <a:fld id="{DD491623-D649-41C4-9AEE-5546F2E4FA9C}" type="slidenum">
              <a:rPr lang="zh-CN" altLang="en-US" smtClean="0"/>
              <a:pPr/>
              <a:t>16</a:t>
            </a:fld>
            <a:r>
              <a:rPr lang="zh-CN" altLang="en-US"/>
              <a:t>页</a:t>
            </a:r>
            <a:endParaRPr lang="zh-CN" altLang="en-US" dirty="0"/>
          </a:p>
        </p:txBody>
      </p:sp>
      <p:pic>
        <p:nvPicPr>
          <p:cNvPr id="4" name="图片 3">
            <a:extLst>
              <a:ext uri="{FF2B5EF4-FFF2-40B4-BE49-F238E27FC236}">
                <a16:creationId xmlns:a16="http://schemas.microsoft.com/office/drawing/2014/main" id="{34BF3C1C-C9B5-7959-5391-86219FE0BF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5400" y="1148790"/>
            <a:ext cx="7061200" cy="3022600"/>
          </a:xfrm>
          <a:prstGeom prst="rect">
            <a:avLst/>
          </a:prstGeom>
        </p:spPr>
      </p:pic>
      <p:sp>
        <p:nvSpPr>
          <p:cNvPr id="5" name="内容占位符 8">
            <a:extLst>
              <a:ext uri="{FF2B5EF4-FFF2-40B4-BE49-F238E27FC236}">
                <a16:creationId xmlns:a16="http://schemas.microsoft.com/office/drawing/2014/main" id="{9E000C77-2732-71CF-1369-CAF1A70157BE}"/>
              </a:ext>
            </a:extLst>
          </p:cNvPr>
          <p:cNvSpPr txBox="1"/>
          <p:nvPr/>
        </p:nvSpPr>
        <p:spPr>
          <a:xfrm>
            <a:off x="230360" y="448702"/>
            <a:ext cx="10210800" cy="700088"/>
          </a:xfrm>
          <a:prstGeom prst="rect">
            <a:avLst/>
          </a:prstGeom>
        </p:spPr>
        <p:txBody>
          <a:bodyPr vert="horz" lIns="91440" tIns="45720" rIns="91440" bIns="45720" rtlCol="0">
            <a:normAutofit/>
          </a:bodyPr>
          <a:lstStyle>
            <a:lvl1pPr marL="228600" indent="-228600" algn="l" defTabSz="914400" rtl="0" eaLnBrk="1" latinLnBrk="0" hangingPunct="1">
              <a:lnSpc>
                <a:spcPct val="125000"/>
              </a:lnSpc>
              <a:spcBef>
                <a:spcPts val="0"/>
              </a:spcBef>
              <a:spcAft>
                <a:spcPts val="600"/>
              </a:spcAft>
              <a:buFont typeface="Arial" panose="020B0604020202020204" pitchFamily="34" charset="0"/>
              <a:buChar char="•"/>
              <a:defRPr sz="3200" kern="1200">
                <a:solidFill>
                  <a:schemeClr val="accent1">
                    <a:lumMod val="50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5000"/>
              </a:lnSpc>
              <a:spcBef>
                <a:spcPts val="0"/>
              </a:spcBef>
              <a:spcAft>
                <a:spcPts val="600"/>
              </a:spcAft>
              <a:buFont typeface="Arial" panose="020B0604020202020204" pitchFamily="34" charset="0"/>
              <a:buChar char="•"/>
              <a:defRPr sz="2800" kern="1200">
                <a:solidFill>
                  <a:schemeClr val="accent1">
                    <a:lumMod val="50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5000"/>
              </a:lnSpc>
              <a:spcBef>
                <a:spcPts val="0"/>
              </a:spcBef>
              <a:spcAft>
                <a:spcPts val="600"/>
              </a:spcAft>
              <a:buFont typeface="Arial" panose="020B0604020202020204" pitchFamily="34" charset="0"/>
              <a:buChar char="•"/>
              <a:defRPr sz="2400" kern="1200">
                <a:solidFill>
                  <a:schemeClr val="accent1">
                    <a:lumMod val="50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solidFill>
                  <a:schemeClr val="tx1"/>
                </a:solidFill>
                <a:latin typeface="+mn-ea"/>
                <a:ea typeface="+mn-ea"/>
              </a:rPr>
              <a:t>密文检索的系统架构</a:t>
            </a:r>
          </a:p>
        </p:txBody>
      </p:sp>
      <p:sp>
        <p:nvSpPr>
          <p:cNvPr id="6" name="文本框 5">
            <a:extLst>
              <a:ext uri="{FF2B5EF4-FFF2-40B4-BE49-F238E27FC236}">
                <a16:creationId xmlns:a16="http://schemas.microsoft.com/office/drawing/2014/main" id="{1B089A39-2373-3B47-FFD0-E014AD5ACFB9}"/>
              </a:ext>
            </a:extLst>
          </p:cNvPr>
          <p:cNvSpPr txBox="1"/>
          <p:nvPr/>
        </p:nvSpPr>
        <p:spPr>
          <a:xfrm>
            <a:off x="2271715" y="4404801"/>
            <a:ext cx="7648569" cy="923330"/>
          </a:xfrm>
          <a:prstGeom prst="rect">
            <a:avLst/>
          </a:prstGeom>
          <a:noFill/>
        </p:spPr>
        <p:txBody>
          <a:bodyPr wrap="none" rtlCol="0">
            <a:spAutoFit/>
          </a:bodyPr>
          <a:lstStyle/>
          <a:p>
            <a:r>
              <a:rPr kumimoji="1" lang="zh-CN" altLang="en-US" dirty="0"/>
              <a:t>客户端：分词，收集关键词</a:t>
            </a:r>
            <a:r>
              <a:rPr kumimoji="1" lang="en-US" altLang="zh-CN" dirty="0"/>
              <a:t>-</a:t>
            </a:r>
            <a:r>
              <a:rPr kumimoji="1" lang="zh-CN" altLang="en-US" dirty="0"/>
              <a:t>关键词、关键词</a:t>
            </a:r>
            <a:r>
              <a:rPr kumimoji="1" lang="en-US" altLang="zh-CN" dirty="0"/>
              <a:t>-</a:t>
            </a:r>
            <a:r>
              <a:rPr kumimoji="1" lang="zh-CN" altLang="en-US" dirty="0"/>
              <a:t>文件关联信息、加密关键词</a:t>
            </a:r>
            <a:endParaRPr kumimoji="1" lang="en-US" altLang="zh-CN" dirty="0"/>
          </a:p>
          <a:p>
            <a:r>
              <a:rPr kumimoji="1" lang="zh-CN" altLang="en-US" dirty="0"/>
              <a:t>边缘服务器：收集并建立本边缘下所有关联信息</a:t>
            </a:r>
            <a:endParaRPr kumimoji="1" lang="en-US" altLang="zh-CN" dirty="0"/>
          </a:p>
          <a:p>
            <a:r>
              <a:rPr kumimoji="1" lang="zh-CN" altLang="en-US" dirty="0"/>
              <a:t>云服务器：密文检索时，云作为中介向其他边缘询问，收集响应并返回</a:t>
            </a:r>
          </a:p>
        </p:txBody>
      </p:sp>
    </p:spTree>
    <p:extLst>
      <p:ext uri="{BB962C8B-B14F-4D97-AF65-F5344CB8AC3E}">
        <p14:creationId xmlns:p14="http://schemas.microsoft.com/office/powerpoint/2010/main" val="255804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557609-5D04-7E01-54CE-C508B3BB245F}"/>
              </a:ext>
            </a:extLst>
          </p:cNvPr>
          <p:cNvSpPr>
            <a:spLocks noGrp="1"/>
          </p:cNvSpPr>
          <p:nvPr>
            <p:ph type="sldNum" sz="quarter" idx="12"/>
          </p:nvPr>
        </p:nvSpPr>
        <p:spPr/>
        <p:txBody>
          <a:bodyPr/>
          <a:lstStyle/>
          <a:p>
            <a:r>
              <a:rPr lang="zh-CN" altLang="en-US"/>
              <a:t>共</a:t>
            </a:r>
            <a:r>
              <a:rPr lang="en-US" altLang="zh-CN"/>
              <a:t>49</a:t>
            </a:r>
            <a:r>
              <a:rPr lang="zh-CN" altLang="en-US"/>
              <a:t>页，第</a:t>
            </a:r>
            <a:fld id="{DD491623-D649-41C4-9AEE-5546F2E4FA9C}" type="slidenum">
              <a:rPr lang="zh-CN" altLang="en-US" smtClean="0"/>
              <a:pPr/>
              <a:t>17</a:t>
            </a:fld>
            <a:r>
              <a:rPr lang="zh-CN" altLang="en-US"/>
              <a:t>页</a:t>
            </a:r>
            <a:endParaRPr lang="zh-CN" altLang="en-US" dirty="0"/>
          </a:p>
        </p:txBody>
      </p:sp>
      <p:sp>
        <p:nvSpPr>
          <p:cNvPr id="5" name="文本框 4">
            <a:extLst>
              <a:ext uri="{FF2B5EF4-FFF2-40B4-BE49-F238E27FC236}">
                <a16:creationId xmlns:a16="http://schemas.microsoft.com/office/drawing/2014/main" id="{B61BA90F-7D05-6F7F-F1BD-D6C31A8B08F5}"/>
              </a:ext>
            </a:extLst>
          </p:cNvPr>
          <p:cNvSpPr txBox="1"/>
          <p:nvPr/>
        </p:nvSpPr>
        <p:spPr>
          <a:xfrm>
            <a:off x="836341" y="1301772"/>
            <a:ext cx="10898596" cy="2585323"/>
          </a:xfrm>
          <a:prstGeom prst="rect">
            <a:avLst/>
          </a:prstGeom>
          <a:noFill/>
        </p:spPr>
        <p:txBody>
          <a:bodyPr wrap="square" rtlCol="0">
            <a:spAutoFit/>
          </a:bodyPr>
          <a:lstStyle/>
          <a:p>
            <a:r>
              <a:rPr kumimoji="1" lang="zh-CN" altLang="en-US" dirty="0"/>
              <a:t>客户端：分词并统计两个信息：</a:t>
            </a:r>
            <a:r>
              <a:rPr lang="zh-CN" altLang="en-US" dirty="0">
                <a:solidFill>
                  <a:srgbClr val="000000"/>
                </a:solidFill>
                <a:effectLst/>
                <a:latin typeface="Times"/>
              </a:rPr>
              <a:t>𝑓</a:t>
            </a:r>
            <a:r>
              <a:rPr lang="zh-CN" altLang="en-US" baseline="-25000" dirty="0">
                <a:solidFill>
                  <a:srgbClr val="000000"/>
                </a:solidFill>
                <a:effectLst/>
                <a:latin typeface="Times"/>
              </a:rPr>
              <a:t>𝑑</a:t>
            </a:r>
            <a:r>
              <a:rPr lang="en-US" altLang="zh-CN" baseline="-25000" dirty="0">
                <a:solidFill>
                  <a:srgbClr val="000000"/>
                </a:solidFill>
                <a:effectLst/>
                <a:latin typeface="Times"/>
              </a:rPr>
              <a:t>,𝐾𝑊 </a:t>
            </a:r>
            <a:r>
              <a:rPr lang="zh-CN" altLang="en-US" dirty="0">
                <a:solidFill>
                  <a:srgbClr val="000000"/>
                </a:solidFill>
                <a:effectLst/>
                <a:latin typeface="Times"/>
              </a:rPr>
              <a:t>代表着文件 𝐹</a:t>
            </a:r>
            <a:r>
              <a:rPr lang="zh-CN" altLang="en-US" baseline="-25000" dirty="0">
                <a:solidFill>
                  <a:srgbClr val="000000"/>
                </a:solidFill>
                <a:effectLst/>
                <a:latin typeface="Times"/>
              </a:rPr>
              <a:t>𝑑</a:t>
            </a:r>
            <a:r>
              <a:rPr lang="zh-CN" altLang="en-US" dirty="0">
                <a:solidFill>
                  <a:srgbClr val="000000"/>
                </a:solidFill>
                <a:effectLst/>
                <a:latin typeface="Times"/>
              </a:rPr>
              <a:t> 中包含的关键词 𝐾𝑊 的个数、𝐹𝑟𝑒𝑞</a:t>
            </a:r>
            <a:r>
              <a:rPr lang="en-US" altLang="zh-CN" dirty="0">
                <a:solidFill>
                  <a:srgbClr val="000000"/>
                </a:solidFill>
                <a:effectLst/>
                <a:latin typeface="Times"/>
              </a:rPr>
              <a:t>(𝐾𝑊</a:t>
            </a:r>
            <a:r>
              <a:rPr lang="en-US" altLang="zh-CN" baseline="-25000" dirty="0">
                <a:solidFill>
                  <a:srgbClr val="000000"/>
                </a:solidFill>
                <a:effectLst/>
                <a:latin typeface="Times"/>
              </a:rPr>
              <a:t>𝑖</a:t>
            </a:r>
            <a:r>
              <a:rPr lang="en-US" altLang="zh-CN" dirty="0">
                <a:solidFill>
                  <a:srgbClr val="000000"/>
                </a:solidFill>
                <a:effectLst/>
                <a:latin typeface="Times"/>
              </a:rPr>
              <a:t>, </a:t>
            </a:r>
            <a:r>
              <a:rPr lang="zh-CN" altLang="en-US" dirty="0">
                <a:solidFill>
                  <a:srgbClr val="000000"/>
                </a:solidFill>
                <a:effectLst/>
                <a:latin typeface="Times"/>
              </a:rPr>
              <a:t> </a:t>
            </a:r>
            <a:r>
              <a:rPr lang="en-US" altLang="zh-CN" i="1" dirty="0">
                <a:solidFill>
                  <a:srgbClr val="000000"/>
                </a:solidFill>
                <a:effectLst/>
                <a:latin typeface="Times"/>
              </a:rPr>
              <a:t>KW</a:t>
            </a:r>
            <a:r>
              <a:rPr lang="en-US" altLang="zh-CN" baseline="-25000" dirty="0">
                <a:solidFill>
                  <a:srgbClr val="000000"/>
                </a:solidFill>
                <a:effectLst/>
                <a:latin typeface="Times"/>
              </a:rPr>
              <a:t>𝑗</a:t>
            </a:r>
            <a:r>
              <a:rPr lang="en-US" altLang="zh-CN" dirty="0">
                <a:solidFill>
                  <a:srgbClr val="000000"/>
                </a:solidFill>
                <a:effectLst/>
                <a:latin typeface="Times"/>
              </a:rPr>
              <a:t>) </a:t>
            </a:r>
            <a:r>
              <a:rPr lang="zh-CN" altLang="en-US" dirty="0">
                <a:solidFill>
                  <a:srgbClr val="000000"/>
                </a:solidFill>
                <a:effectLst/>
                <a:latin typeface="Times"/>
              </a:rPr>
              <a:t>代表着文件 中关键词 𝐾𝑊</a:t>
            </a:r>
            <a:r>
              <a:rPr lang="zh-CN" altLang="en-US" baseline="-25000" dirty="0">
                <a:solidFill>
                  <a:srgbClr val="000000"/>
                </a:solidFill>
                <a:effectLst/>
                <a:latin typeface="Times"/>
              </a:rPr>
              <a:t>𝑖 </a:t>
            </a:r>
            <a:r>
              <a:rPr lang="zh-CN" altLang="en-US" dirty="0">
                <a:solidFill>
                  <a:srgbClr val="000000"/>
                </a:solidFill>
                <a:effectLst/>
                <a:latin typeface="Times"/>
              </a:rPr>
              <a:t>和 𝐾𝑊</a:t>
            </a:r>
            <a:r>
              <a:rPr lang="zh-CN" altLang="en-US" baseline="-25000" dirty="0">
                <a:solidFill>
                  <a:srgbClr val="000000"/>
                </a:solidFill>
                <a:effectLst/>
                <a:latin typeface="Times"/>
              </a:rPr>
              <a:t>𝑗</a:t>
            </a:r>
            <a:r>
              <a:rPr lang="zh-CN" altLang="en-US" dirty="0">
                <a:solidFill>
                  <a:srgbClr val="000000"/>
                </a:solidFill>
                <a:effectLst/>
                <a:latin typeface="Times"/>
              </a:rPr>
              <a:t> 成对出现且距离小于等于指定参数 𝑙𝑒𝑛 的频率，加密关键词和文件唯一标识符，上传两个信息</a:t>
            </a:r>
            <a:endParaRPr lang="en-US" altLang="zh-CN" dirty="0">
              <a:solidFill>
                <a:srgbClr val="000000"/>
              </a:solidFill>
              <a:effectLst/>
              <a:latin typeface="Times"/>
            </a:endParaRPr>
          </a:p>
          <a:p>
            <a:r>
              <a:rPr lang="zh-CN" altLang="en-US" dirty="0">
                <a:solidFill>
                  <a:srgbClr val="000000"/>
                </a:solidFill>
                <a:latin typeface="Times"/>
              </a:rPr>
              <a:t>边缘服务器：收集关联信息，按公式</a:t>
            </a:r>
            <a:r>
              <a:rPr lang="en-US" altLang="zh-CN" dirty="0">
                <a:solidFill>
                  <a:srgbClr val="000000"/>
                </a:solidFill>
                <a:latin typeface="Times"/>
              </a:rPr>
              <a:t>3-1</a:t>
            </a:r>
            <a:r>
              <a:rPr lang="zh-CN" altLang="en-US" dirty="0">
                <a:solidFill>
                  <a:srgbClr val="000000"/>
                </a:solidFill>
                <a:latin typeface="Times"/>
              </a:rPr>
              <a:t>计算关键词和文件的关联度并建立倒排索引信息（</a:t>
            </a:r>
            <a:r>
              <a:rPr lang="en-US" altLang="zh-CN" dirty="0">
                <a:solidFill>
                  <a:srgbClr val="000000"/>
                </a:solidFill>
                <a:latin typeface="Times"/>
              </a:rPr>
              <a:t>key</a:t>
            </a:r>
            <a:r>
              <a:rPr lang="zh-CN" altLang="en-US" dirty="0">
                <a:solidFill>
                  <a:srgbClr val="000000"/>
                </a:solidFill>
                <a:latin typeface="Times"/>
              </a:rPr>
              <a:t>是关键词，</a:t>
            </a:r>
            <a:r>
              <a:rPr lang="en-US" altLang="zh-CN" dirty="0">
                <a:solidFill>
                  <a:srgbClr val="000000"/>
                </a:solidFill>
                <a:latin typeface="Times"/>
              </a:rPr>
              <a:t>value</a:t>
            </a:r>
            <a:r>
              <a:rPr lang="zh-CN" altLang="en-US" dirty="0">
                <a:solidFill>
                  <a:srgbClr val="000000"/>
                </a:solidFill>
                <a:latin typeface="Times"/>
              </a:rPr>
              <a:t>是文件唯一标识），按</a:t>
            </a:r>
            <a:r>
              <a:rPr lang="en-US" altLang="zh-CN" dirty="0">
                <a:solidFill>
                  <a:srgbClr val="000000"/>
                </a:solidFill>
                <a:latin typeface="Times"/>
              </a:rPr>
              <a:t>3-2</a:t>
            </a:r>
            <a:r>
              <a:rPr lang="zh-CN" altLang="en-US" dirty="0">
                <a:solidFill>
                  <a:srgbClr val="000000"/>
                </a:solidFill>
                <a:latin typeface="Times"/>
              </a:rPr>
              <a:t>计算关键词</a:t>
            </a:r>
            <a:r>
              <a:rPr lang="en-US" altLang="zh-CN" dirty="0">
                <a:solidFill>
                  <a:srgbClr val="000000"/>
                </a:solidFill>
                <a:latin typeface="Times"/>
              </a:rPr>
              <a:t>-</a:t>
            </a:r>
            <a:r>
              <a:rPr lang="zh-CN" altLang="en-US" dirty="0">
                <a:solidFill>
                  <a:srgbClr val="000000"/>
                </a:solidFill>
                <a:latin typeface="Times"/>
              </a:rPr>
              <a:t>关键词的关联度，并建立带权无向图（顶点是关键词，边是关联度），按公式</a:t>
            </a:r>
            <a:r>
              <a:rPr lang="en-US" altLang="zh-CN" dirty="0">
                <a:solidFill>
                  <a:srgbClr val="000000"/>
                </a:solidFill>
                <a:latin typeface="Times"/>
              </a:rPr>
              <a:t>3-3</a:t>
            </a:r>
            <a:r>
              <a:rPr lang="zh-CN" altLang="en-US" dirty="0">
                <a:solidFill>
                  <a:srgbClr val="000000"/>
                </a:solidFill>
                <a:latin typeface="Times"/>
              </a:rPr>
              <a:t>计算关键词</a:t>
            </a:r>
            <a:r>
              <a:rPr lang="en-US" altLang="zh-CN" dirty="0">
                <a:solidFill>
                  <a:srgbClr val="000000"/>
                </a:solidFill>
                <a:latin typeface="Times"/>
              </a:rPr>
              <a:t>-</a:t>
            </a:r>
            <a:r>
              <a:rPr lang="zh-CN" altLang="en-US" dirty="0">
                <a:solidFill>
                  <a:srgbClr val="000000"/>
                </a:solidFill>
                <a:latin typeface="Times"/>
              </a:rPr>
              <a:t>间接关联文件的关联度和</a:t>
            </a:r>
            <a:r>
              <a:rPr lang="en-US" altLang="zh-CN" dirty="0">
                <a:solidFill>
                  <a:srgbClr val="000000"/>
                </a:solidFill>
                <a:latin typeface="Times"/>
              </a:rPr>
              <a:t>3-1</a:t>
            </a:r>
            <a:r>
              <a:rPr lang="zh-CN" altLang="en-US" dirty="0">
                <a:solidFill>
                  <a:srgbClr val="000000"/>
                </a:solidFill>
                <a:latin typeface="Times"/>
              </a:rPr>
              <a:t>得到的直接关联文件最高的若干项一起推送给客户端</a:t>
            </a:r>
            <a:endParaRPr lang="zh-CN" altLang="en-US" dirty="0">
              <a:solidFill>
                <a:srgbClr val="000000"/>
              </a:solidFill>
              <a:effectLst/>
              <a:latin typeface="Times"/>
            </a:endParaRPr>
          </a:p>
          <a:p>
            <a:endParaRPr lang="zh-CN" altLang="en-US" dirty="0">
              <a:solidFill>
                <a:srgbClr val="000000"/>
              </a:solidFill>
              <a:effectLst/>
              <a:latin typeface="Times"/>
            </a:endParaRPr>
          </a:p>
          <a:p>
            <a:endParaRPr kumimoji="1" lang="zh-CN" altLang="en-US" dirty="0"/>
          </a:p>
        </p:txBody>
      </p:sp>
      <p:sp>
        <p:nvSpPr>
          <p:cNvPr id="6" name="内容占位符 8">
            <a:extLst>
              <a:ext uri="{FF2B5EF4-FFF2-40B4-BE49-F238E27FC236}">
                <a16:creationId xmlns:a16="http://schemas.microsoft.com/office/drawing/2014/main" id="{525FA7AD-F845-B54C-F59A-BCD2C8B22631}"/>
              </a:ext>
            </a:extLst>
          </p:cNvPr>
          <p:cNvSpPr txBox="1"/>
          <p:nvPr/>
        </p:nvSpPr>
        <p:spPr>
          <a:xfrm>
            <a:off x="230360" y="448702"/>
            <a:ext cx="10210800" cy="700088"/>
          </a:xfrm>
          <a:prstGeom prst="rect">
            <a:avLst/>
          </a:prstGeom>
        </p:spPr>
        <p:txBody>
          <a:bodyPr vert="horz" lIns="91440" tIns="45720" rIns="91440" bIns="45720" rtlCol="0">
            <a:normAutofit/>
          </a:bodyPr>
          <a:lstStyle>
            <a:lvl1pPr marL="228600" indent="-228600" algn="l" defTabSz="914400" rtl="0" eaLnBrk="1" latinLnBrk="0" hangingPunct="1">
              <a:lnSpc>
                <a:spcPct val="125000"/>
              </a:lnSpc>
              <a:spcBef>
                <a:spcPts val="0"/>
              </a:spcBef>
              <a:spcAft>
                <a:spcPts val="600"/>
              </a:spcAft>
              <a:buFont typeface="Arial" panose="020B0604020202020204" pitchFamily="34" charset="0"/>
              <a:buChar char="•"/>
              <a:defRPr sz="3200" kern="1200">
                <a:solidFill>
                  <a:schemeClr val="accent1">
                    <a:lumMod val="50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5000"/>
              </a:lnSpc>
              <a:spcBef>
                <a:spcPts val="0"/>
              </a:spcBef>
              <a:spcAft>
                <a:spcPts val="600"/>
              </a:spcAft>
              <a:buFont typeface="Arial" panose="020B0604020202020204" pitchFamily="34" charset="0"/>
              <a:buChar char="•"/>
              <a:defRPr sz="2800" kern="1200">
                <a:solidFill>
                  <a:schemeClr val="accent1">
                    <a:lumMod val="50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5000"/>
              </a:lnSpc>
              <a:spcBef>
                <a:spcPts val="0"/>
              </a:spcBef>
              <a:spcAft>
                <a:spcPts val="600"/>
              </a:spcAft>
              <a:buFont typeface="Arial" panose="020B0604020202020204" pitchFamily="34" charset="0"/>
              <a:buChar char="•"/>
              <a:defRPr sz="2400" kern="1200">
                <a:solidFill>
                  <a:schemeClr val="accent1">
                    <a:lumMod val="50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solidFill>
                  <a:schemeClr val="tx1"/>
                </a:solidFill>
                <a:latin typeface="+mn-ea"/>
                <a:ea typeface="+mn-ea"/>
              </a:rPr>
              <a:t>建立关联信息步骤</a:t>
            </a:r>
          </a:p>
        </p:txBody>
      </p:sp>
      <p:pic>
        <p:nvPicPr>
          <p:cNvPr id="8" name="图片 7">
            <a:extLst>
              <a:ext uri="{FF2B5EF4-FFF2-40B4-BE49-F238E27FC236}">
                <a16:creationId xmlns:a16="http://schemas.microsoft.com/office/drawing/2014/main" id="{2C95EF47-4AA5-2CFF-E83B-CC5803A92F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1839" y="3674317"/>
            <a:ext cx="7467600" cy="698500"/>
          </a:xfrm>
          <a:prstGeom prst="rect">
            <a:avLst/>
          </a:prstGeom>
        </p:spPr>
      </p:pic>
      <p:pic>
        <p:nvPicPr>
          <p:cNvPr id="10" name="图片 9">
            <a:extLst>
              <a:ext uri="{FF2B5EF4-FFF2-40B4-BE49-F238E27FC236}">
                <a16:creationId xmlns:a16="http://schemas.microsoft.com/office/drawing/2014/main" id="{1EABECD6-7E89-55B4-BB85-CBDC4160E0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9439" y="4372817"/>
            <a:ext cx="7772400" cy="625642"/>
          </a:xfrm>
          <a:prstGeom prst="rect">
            <a:avLst/>
          </a:prstGeom>
        </p:spPr>
      </p:pic>
      <p:pic>
        <p:nvPicPr>
          <p:cNvPr id="12" name="图片 11">
            <a:extLst>
              <a:ext uri="{FF2B5EF4-FFF2-40B4-BE49-F238E27FC236}">
                <a16:creationId xmlns:a16="http://schemas.microsoft.com/office/drawing/2014/main" id="{7E864C47-3F71-AC9F-00F2-67C83D70A9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5536" y="4998459"/>
            <a:ext cx="8400928" cy="433520"/>
          </a:xfrm>
          <a:prstGeom prst="rect">
            <a:avLst/>
          </a:prstGeom>
        </p:spPr>
      </p:pic>
    </p:spTree>
    <p:extLst>
      <p:ext uri="{BB962C8B-B14F-4D97-AF65-F5344CB8AC3E}">
        <p14:creationId xmlns:p14="http://schemas.microsoft.com/office/powerpoint/2010/main" val="3186297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477363F-5271-E659-683A-F7349DE8295D}"/>
              </a:ext>
            </a:extLst>
          </p:cNvPr>
          <p:cNvSpPr>
            <a:spLocks noGrp="1"/>
          </p:cNvSpPr>
          <p:nvPr>
            <p:ph type="sldNum" sz="quarter" idx="12"/>
          </p:nvPr>
        </p:nvSpPr>
        <p:spPr/>
        <p:txBody>
          <a:bodyPr/>
          <a:lstStyle/>
          <a:p>
            <a:r>
              <a:rPr lang="zh-CN" altLang="en-US"/>
              <a:t>共</a:t>
            </a:r>
            <a:r>
              <a:rPr lang="en-US" altLang="zh-CN"/>
              <a:t>49</a:t>
            </a:r>
            <a:r>
              <a:rPr lang="zh-CN" altLang="en-US"/>
              <a:t>页，第</a:t>
            </a:r>
            <a:fld id="{DD491623-D649-41C4-9AEE-5546F2E4FA9C}" type="slidenum">
              <a:rPr lang="zh-CN" altLang="en-US" smtClean="0"/>
              <a:pPr/>
              <a:t>18</a:t>
            </a:fld>
            <a:r>
              <a:rPr lang="zh-CN" altLang="en-US"/>
              <a:t>页</a:t>
            </a:r>
            <a:endParaRPr lang="zh-CN" altLang="en-US" dirty="0"/>
          </a:p>
        </p:txBody>
      </p:sp>
      <p:sp>
        <p:nvSpPr>
          <p:cNvPr id="5" name="内容占位符 8">
            <a:extLst>
              <a:ext uri="{FF2B5EF4-FFF2-40B4-BE49-F238E27FC236}">
                <a16:creationId xmlns:a16="http://schemas.microsoft.com/office/drawing/2014/main" id="{87D759CC-4CFC-703D-9F0D-5A05E193B85F}"/>
              </a:ext>
            </a:extLst>
          </p:cNvPr>
          <p:cNvSpPr txBox="1"/>
          <p:nvPr/>
        </p:nvSpPr>
        <p:spPr>
          <a:xfrm>
            <a:off x="230360" y="448702"/>
            <a:ext cx="10210800" cy="70008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5000"/>
              </a:lnSpc>
              <a:spcBef>
                <a:spcPts val="0"/>
              </a:spcBef>
              <a:spcAft>
                <a:spcPts val="600"/>
              </a:spcAft>
              <a:buFont typeface="Arial" panose="020B0604020202020204" pitchFamily="34" charset="0"/>
              <a:buChar char="•"/>
              <a:defRPr sz="3200" kern="1200">
                <a:solidFill>
                  <a:schemeClr val="accent1">
                    <a:lumMod val="50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5000"/>
              </a:lnSpc>
              <a:spcBef>
                <a:spcPts val="0"/>
              </a:spcBef>
              <a:spcAft>
                <a:spcPts val="600"/>
              </a:spcAft>
              <a:buFont typeface="Arial" panose="020B0604020202020204" pitchFamily="34" charset="0"/>
              <a:buChar char="•"/>
              <a:defRPr sz="2800" kern="1200">
                <a:solidFill>
                  <a:schemeClr val="accent1">
                    <a:lumMod val="50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5000"/>
              </a:lnSpc>
              <a:spcBef>
                <a:spcPts val="0"/>
              </a:spcBef>
              <a:spcAft>
                <a:spcPts val="600"/>
              </a:spcAft>
              <a:buFont typeface="Arial" panose="020B0604020202020204" pitchFamily="34" charset="0"/>
              <a:buChar char="•"/>
              <a:defRPr sz="2400" kern="1200">
                <a:solidFill>
                  <a:schemeClr val="accent1">
                    <a:lumMod val="50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solidFill>
                  <a:srgbClr val="000000"/>
                </a:solidFill>
                <a:effectLst/>
                <a:latin typeface="+mn-ea"/>
                <a:ea typeface="+mn-ea"/>
              </a:rPr>
              <a:t>安全性增强方案探讨</a:t>
            </a:r>
          </a:p>
          <a:p>
            <a:pPr marL="0" indent="0">
              <a:buNone/>
            </a:pPr>
            <a:endParaRPr lang="zh-CN" altLang="en-US" b="1" dirty="0">
              <a:solidFill>
                <a:schemeClr val="tx1"/>
              </a:solidFill>
              <a:latin typeface="+mn-ea"/>
              <a:ea typeface="+mn-ea"/>
            </a:endParaRPr>
          </a:p>
        </p:txBody>
      </p:sp>
      <p:sp>
        <p:nvSpPr>
          <p:cNvPr id="6" name="文本框 5">
            <a:extLst>
              <a:ext uri="{FF2B5EF4-FFF2-40B4-BE49-F238E27FC236}">
                <a16:creationId xmlns:a16="http://schemas.microsoft.com/office/drawing/2014/main" id="{F21B8C11-7AFC-CF54-5DC7-8D27E8FC3CA9}"/>
              </a:ext>
            </a:extLst>
          </p:cNvPr>
          <p:cNvSpPr txBox="1"/>
          <p:nvPr/>
        </p:nvSpPr>
        <p:spPr>
          <a:xfrm>
            <a:off x="1646206" y="1966452"/>
            <a:ext cx="9365924" cy="2031325"/>
          </a:xfrm>
          <a:prstGeom prst="rect">
            <a:avLst/>
          </a:prstGeom>
          <a:noFill/>
        </p:spPr>
        <p:txBody>
          <a:bodyPr wrap="square" rtlCol="0">
            <a:spAutoFit/>
          </a:bodyPr>
          <a:lstStyle/>
          <a:p>
            <a:pPr marL="342900" indent="-342900">
              <a:buFont typeface="+mj-lt"/>
              <a:buAutoNum type="arabicPeriod"/>
            </a:pPr>
            <a:r>
              <a:rPr lang="zh-CN" altLang="en-US" dirty="0">
                <a:solidFill>
                  <a:srgbClr val="000000"/>
                </a:solidFill>
                <a:effectLst/>
                <a:latin typeface="Times"/>
              </a:rPr>
              <a:t>服务端只针对关键词的相邻关键词和文件进行检索，将检索到的所有关键词和文件标识符都发送给客户端，由客户端去解密并选择</a:t>
            </a:r>
            <a:endParaRPr lang="en-US" altLang="zh-CN" dirty="0">
              <a:solidFill>
                <a:srgbClr val="000000"/>
              </a:solidFill>
              <a:effectLst/>
              <a:latin typeface="Times"/>
            </a:endParaRPr>
          </a:p>
          <a:p>
            <a:pPr marL="342900" indent="-342900">
              <a:buFont typeface="+mj-lt"/>
              <a:buAutoNum type="arabicPeriod"/>
            </a:pPr>
            <a:r>
              <a:rPr lang="zh-CN" altLang="en-US" dirty="0">
                <a:solidFill>
                  <a:srgbClr val="000000"/>
                </a:solidFill>
                <a:effectLst/>
                <a:latin typeface="Times"/>
              </a:rPr>
              <a:t>假设整个系统中存在一个可信的、计算能力比客户端强的第三方，称为保序加密管理器，它负责接受来自服务器的关联信息，并对其中的关联度解密成 明文，然后按照明文值的大小进行保序加密</a:t>
            </a:r>
          </a:p>
          <a:p>
            <a:endParaRPr lang="zh-CN" altLang="en-US" dirty="0">
              <a:solidFill>
                <a:srgbClr val="000000"/>
              </a:solidFill>
              <a:effectLst/>
              <a:latin typeface="Times"/>
            </a:endParaRPr>
          </a:p>
          <a:p>
            <a:endParaRPr kumimoji="1" lang="zh-CN" altLang="en-US" dirty="0"/>
          </a:p>
        </p:txBody>
      </p:sp>
    </p:spTree>
    <p:extLst>
      <p:ext uri="{BB962C8B-B14F-4D97-AF65-F5344CB8AC3E}">
        <p14:creationId xmlns:p14="http://schemas.microsoft.com/office/powerpoint/2010/main" val="624516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形状 9"/>
          <p:cNvSpPr/>
          <p:nvPr/>
        </p:nvSpPr>
        <p:spPr>
          <a:xfrm>
            <a:off x="2422144" y="4812198"/>
            <a:ext cx="4641088" cy="424982"/>
          </a:xfrm>
          <a:custGeom>
            <a:avLst/>
            <a:gdLst>
              <a:gd name="connsiteX0" fmla="*/ 0 w 4641088"/>
              <a:gd name="connsiteY0" fmla="*/ 0 h 424982"/>
              <a:gd name="connsiteX1" fmla="*/ 4641088 w 4641088"/>
              <a:gd name="connsiteY1" fmla="*/ 0 h 424982"/>
              <a:gd name="connsiteX2" fmla="*/ 4641088 w 4641088"/>
              <a:gd name="connsiteY2" fmla="*/ 424982 h 424982"/>
              <a:gd name="connsiteX3" fmla="*/ 0 w 4641088"/>
              <a:gd name="connsiteY3" fmla="*/ 424982 h 424982"/>
              <a:gd name="connsiteX4" fmla="*/ 0 w 4641088"/>
              <a:gd name="connsiteY4" fmla="*/ 0 h 424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1088" h="424982">
                <a:moveTo>
                  <a:pt x="0" y="0"/>
                </a:moveTo>
                <a:lnTo>
                  <a:pt x="4641088" y="0"/>
                </a:lnTo>
                <a:lnTo>
                  <a:pt x="4641088" y="424982"/>
                </a:lnTo>
                <a:lnTo>
                  <a:pt x="0" y="42498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82880" tIns="68580" rIns="182880" bIns="68580" numCol="1" spcCol="1270" anchor="ctr" anchorCtr="0">
            <a:noAutofit/>
          </a:bodyPr>
          <a:lstStyle/>
          <a:p>
            <a:pPr marL="0" lvl="0" indent="0" algn="l" defTabSz="800100">
              <a:lnSpc>
                <a:spcPct val="90000"/>
              </a:lnSpc>
              <a:spcBef>
                <a:spcPct val="0"/>
              </a:spcBef>
              <a:spcAft>
                <a:spcPct val="35000"/>
              </a:spcAft>
              <a:buNone/>
            </a:pPr>
            <a:endParaRPr lang="zh-CN" altLang="en-US" sz="1800" b="1" kern="1200">
              <a:latin typeface="微软雅黑" panose="020B0503020204020204" pitchFamily="34" charset="-122"/>
              <a:ea typeface="微软雅黑" panose="020B0503020204020204" pitchFamily="34" charset="-122"/>
            </a:endParaRPr>
          </a:p>
        </p:txBody>
      </p:sp>
      <p:sp>
        <p:nvSpPr>
          <p:cNvPr id="22" name="矩形 21"/>
          <p:cNvSpPr/>
          <p:nvPr>
            <p:custDataLst>
              <p:tags r:id="rId2"/>
            </p:custDataLst>
          </p:nvPr>
        </p:nvSpPr>
        <p:spPr>
          <a:xfrm>
            <a:off x="3444723" y="3012374"/>
            <a:ext cx="7090410" cy="607695"/>
          </a:xfrm>
          <a:prstGeom prst="rect">
            <a:avLst/>
          </a:prstGeom>
        </p:spPr>
        <p:txBody>
          <a:bodyPr wrap="none" anchor="ctr" anchorCtr="0">
            <a:noAutofit/>
          </a:bodyPr>
          <a:lstStyle/>
          <a:p>
            <a:r>
              <a:rPr lang="zh-CN" altLang="en-US" sz="4000" b="1" dirty="0">
                <a:solidFill>
                  <a:srgbClr val="000000"/>
                </a:solidFill>
                <a:effectLst/>
                <a:latin typeface="Times"/>
              </a:rPr>
              <a:t>系统实现和实验评估</a:t>
            </a:r>
          </a:p>
        </p:txBody>
      </p:sp>
      <p:sp>
        <p:nvSpPr>
          <p:cNvPr id="2" name="灯片编号占位符 1">
            <a:extLst>
              <a:ext uri="{FF2B5EF4-FFF2-40B4-BE49-F238E27FC236}">
                <a16:creationId xmlns:a16="http://schemas.microsoft.com/office/drawing/2014/main" id="{5B2C7CD3-41A1-E3D4-02F7-F60BA3415741}"/>
              </a:ext>
            </a:extLst>
          </p:cNvPr>
          <p:cNvSpPr>
            <a:spLocks noGrp="1"/>
          </p:cNvSpPr>
          <p:nvPr>
            <p:ph type="sldNum" sz="quarter" idx="12"/>
          </p:nvPr>
        </p:nvSpPr>
        <p:spPr/>
        <p:txBody>
          <a:bodyPr/>
          <a:lstStyle/>
          <a:p>
            <a:fld id="{DD491623-D649-41C4-9AEE-5546F2E4FA9C}" type="slidenum">
              <a:rPr lang="zh-CN" altLang="en-US" smtClean="0"/>
              <a:t>19</a:t>
            </a:fld>
            <a:endParaRPr lang="zh-CN" altLang="en-US"/>
          </a:p>
        </p:txBody>
      </p:sp>
    </p:spTree>
    <p:custDataLst>
      <p:tags r:id="rId1"/>
    </p:custDataLst>
    <p:extLst>
      <p:ext uri="{BB962C8B-B14F-4D97-AF65-F5344CB8AC3E}">
        <p14:creationId xmlns:p14="http://schemas.microsoft.com/office/powerpoint/2010/main" val="30820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形状 9"/>
          <p:cNvSpPr/>
          <p:nvPr/>
        </p:nvSpPr>
        <p:spPr>
          <a:xfrm>
            <a:off x="3516426" y="5194447"/>
            <a:ext cx="4641088" cy="424982"/>
          </a:xfrm>
          <a:custGeom>
            <a:avLst/>
            <a:gdLst>
              <a:gd name="connsiteX0" fmla="*/ 0 w 4641088"/>
              <a:gd name="connsiteY0" fmla="*/ 0 h 424982"/>
              <a:gd name="connsiteX1" fmla="*/ 4641088 w 4641088"/>
              <a:gd name="connsiteY1" fmla="*/ 0 h 424982"/>
              <a:gd name="connsiteX2" fmla="*/ 4641088 w 4641088"/>
              <a:gd name="connsiteY2" fmla="*/ 424982 h 424982"/>
              <a:gd name="connsiteX3" fmla="*/ 0 w 4641088"/>
              <a:gd name="connsiteY3" fmla="*/ 424982 h 424982"/>
              <a:gd name="connsiteX4" fmla="*/ 0 w 4641088"/>
              <a:gd name="connsiteY4" fmla="*/ 0 h 424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1088" h="424982">
                <a:moveTo>
                  <a:pt x="0" y="0"/>
                </a:moveTo>
                <a:lnTo>
                  <a:pt x="4641088" y="0"/>
                </a:lnTo>
                <a:lnTo>
                  <a:pt x="4641088" y="424982"/>
                </a:lnTo>
                <a:lnTo>
                  <a:pt x="0" y="42498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82880" tIns="68580" rIns="182880" bIns="68580" numCol="1" spcCol="1270" anchor="ctr" anchorCtr="0">
            <a:noAutofit/>
          </a:bodyPr>
          <a:lstStyle/>
          <a:p>
            <a:pPr marL="0" lvl="0" indent="0" algn="l" defTabSz="800100">
              <a:lnSpc>
                <a:spcPct val="90000"/>
              </a:lnSpc>
              <a:spcBef>
                <a:spcPct val="0"/>
              </a:spcBef>
              <a:spcAft>
                <a:spcPct val="35000"/>
              </a:spcAft>
              <a:buNone/>
            </a:pPr>
            <a:endParaRPr lang="zh-CN" altLang="en-US" sz="1800" b="1" kern="1200">
              <a:latin typeface="微软雅黑" panose="020B0503020204020204" pitchFamily="34" charset="-122"/>
              <a:ea typeface="微软雅黑" panose="020B0503020204020204" pitchFamily="34" charset="-122"/>
            </a:endParaRPr>
          </a:p>
        </p:txBody>
      </p:sp>
      <p:grpSp>
        <p:nvGrpSpPr>
          <p:cNvPr id="330" name="组合 329"/>
          <p:cNvGrpSpPr>
            <a:grpSpLocks noChangeAspect="1"/>
          </p:cNvGrpSpPr>
          <p:nvPr>
            <p:custDataLst>
              <p:tags r:id="rId2"/>
            </p:custDataLst>
          </p:nvPr>
        </p:nvGrpSpPr>
        <p:grpSpPr>
          <a:xfrm>
            <a:off x="3210973" y="3225589"/>
            <a:ext cx="253528" cy="355600"/>
            <a:chOff x="5217868" y="902735"/>
            <a:chExt cx="1358190" cy="1905000"/>
          </a:xfrm>
        </p:grpSpPr>
        <p:sp>
          <p:nvSpPr>
            <p:cNvPr id="331" name="任意多边形: 形状 292"/>
            <p:cNvSpPr/>
            <p:nvPr>
              <p:custDataLst>
                <p:tags r:id="rId20"/>
              </p:custDataLst>
            </p:nvPr>
          </p:nvSpPr>
          <p:spPr>
            <a:xfrm>
              <a:off x="5217868" y="902735"/>
              <a:ext cx="1358190" cy="1905000"/>
            </a:xfrm>
            <a:custGeom>
              <a:avLst/>
              <a:gdLst/>
              <a:ahLst/>
              <a:cxnLst/>
              <a:rect l="0" t="0" r="0" b="0"/>
              <a:pathLst>
                <a:path w="4003040" h="5614671">
                  <a:moveTo>
                    <a:pt x="1946910" y="5614670"/>
                  </a:moveTo>
                  <a:cubicBezTo>
                    <a:pt x="1639570" y="5614670"/>
                    <a:pt x="1357630" y="5557520"/>
                    <a:pt x="1108710" y="5445760"/>
                  </a:cubicBezTo>
                  <a:cubicBezTo>
                    <a:pt x="863600" y="5335270"/>
                    <a:pt x="657860" y="5193030"/>
                    <a:pt x="495300" y="5022850"/>
                  </a:cubicBezTo>
                  <a:cubicBezTo>
                    <a:pt x="336550" y="4856480"/>
                    <a:pt x="213360" y="4679950"/>
                    <a:pt x="130810" y="4498340"/>
                  </a:cubicBezTo>
                  <a:cubicBezTo>
                    <a:pt x="43180" y="4306570"/>
                    <a:pt x="0" y="4144010"/>
                    <a:pt x="0" y="4004310"/>
                  </a:cubicBezTo>
                  <a:cubicBezTo>
                    <a:pt x="0" y="3760470"/>
                    <a:pt x="110490" y="3656331"/>
                    <a:pt x="207010" y="3564890"/>
                  </a:cubicBezTo>
                  <a:cubicBezTo>
                    <a:pt x="339090" y="3440431"/>
                    <a:pt x="509270" y="3374390"/>
                    <a:pt x="701040" y="3374390"/>
                  </a:cubicBezTo>
                  <a:cubicBezTo>
                    <a:pt x="812800" y="3374390"/>
                    <a:pt x="920750" y="3406140"/>
                    <a:pt x="1021080" y="3469640"/>
                  </a:cubicBezTo>
                  <a:cubicBezTo>
                    <a:pt x="1127760" y="3538220"/>
                    <a:pt x="1201420" y="3625850"/>
                    <a:pt x="1239520" y="3732531"/>
                  </a:cubicBezTo>
                  <a:cubicBezTo>
                    <a:pt x="1350010" y="4025901"/>
                    <a:pt x="1464310" y="4170681"/>
                    <a:pt x="1572260" y="4292601"/>
                  </a:cubicBezTo>
                  <a:cubicBezTo>
                    <a:pt x="1626870" y="4354831"/>
                    <a:pt x="1725930" y="4437381"/>
                    <a:pt x="1953260" y="4437381"/>
                  </a:cubicBezTo>
                  <a:cubicBezTo>
                    <a:pt x="2053590" y="4437381"/>
                    <a:pt x="2147570" y="4413251"/>
                    <a:pt x="2241550" y="4362451"/>
                  </a:cubicBezTo>
                  <a:cubicBezTo>
                    <a:pt x="2332990" y="4314191"/>
                    <a:pt x="2407920" y="4241801"/>
                    <a:pt x="2468880" y="4144010"/>
                  </a:cubicBezTo>
                  <a:cubicBezTo>
                    <a:pt x="2528570" y="4047490"/>
                    <a:pt x="2557780" y="3937001"/>
                    <a:pt x="2557780" y="3804920"/>
                  </a:cubicBezTo>
                  <a:cubicBezTo>
                    <a:pt x="2557780" y="3605530"/>
                    <a:pt x="2509520" y="3458210"/>
                    <a:pt x="2410460" y="3355340"/>
                  </a:cubicBezTo>
                  <a:cubicBezTo>
                    <a:pt x="2313940" y="3255010"/>
                    <a:pt x="2175510" y="3206750"/>
                    <a:pt x="1986280" y="3206750"/>
                  </a:cubicBezTo>
                  <a:cubicBezTo>
                    <a:pt x="1960880" y="3206750"/>
                    <a:pt x="1907540" y="3209290"/>
                    <a:pt x="1798320" y="3219450"/>
                  </a:cubicBezTo>
                  <a:cubicBezTo>
                    <a:pt x="1661160" y="3232150"/>
                    <a:pt x="1615440" y="3234690"/>
                    <a:pt x="1590040" y="3234690"/>
                  </a:cubicBezTo>
                  <a:cubicBezTo>
                    <a:pt x="1399540" y="3234690"/>
                    <a:pt x="1244600" y="3180081"/>
                    <a:pt x="1129030" y="3074670"/>
                  </a:cubicBezTo>
                  <a:cubicBezTo>
                    <a:pt x="1045210" y="2997200"/>
                    <a:pt x="944880" y="2857500"/>
                    <a:pt x="944880" y="2626360"/>
                  </a:cubicBezTo>
                  <a:cubicBezTo>
                    <a:pt x="944880" y="2440940"/>
                    <a:pt x="1019810" y="2280920"/>
                    <a:pt x="1160780" y="2165350"/>
                  </a:cubicBezTo>
                  <a:cubicBezTo>
                    <a:pt x="1289050" y="2059940"/>
                    <a:pt x="1465580" y="2006600"/>
                    <a:pt x="1686560" y="2006600"/>
                  </a:cubicBezTo>
                  <a:lnTo>
                    <a:pt x="1826260" y="2006600"/>
                  </a:lnTo>
                  <a:cubicBezTo>
                    <a:pt x="1976120" y="2006600"/>
                    <a:pt x="2100580" y="1964690"/>
                    <a:pt x="2207260" y="1879600"/>
                  </a:cubicBezTo>
                  <a:cubicBezTo>
                    <a:pt x="2264410" y="1833880"/>
                    <a:pt x="2340610" y="1748790"/>
                    <a:pt x="2340610" y="1548130"/>
                  </a:cubicBezTo>
                  <a:cubicBezTo>
                    <a:pt x="2340610" y="1438910"/>
                    <a:pt x="2305050" y="1350010"/>
                    <a:pt x="2230119" y="1271270"/>
                  </a:cubicBezTo>
                  <a:cubicBezTo>
                    <a:pt x="2184399" y="1224280"/>
                    <a:pt x="2104390" y="1160780"/>
                    <a:pt x="1926590" y="1160780"/>
                  </a:cubicBezTo>
                  <a:cubicBezTo>
                    <a:pt x="1798319" y="1160780"/>
                    <a:pt x="1723390" y="1181100"/>
                    <a:pt x="1684019" y="1197610"/>
                  </a:cubicBezTo>
                  <a:cubicBezTo>
                    <a:pt x="1631949" y="1220470"/>
                    <a:pt x="1592579" y="1247140"/>
                    <a:pt x="1567179" y="1278890"/>
                  </a:cubicBezTo>
                  <a:cubicBezTo>
                    <a:pt x="1529079" y="1325880"/>
                    <a:pt x="1489709" y="1390650"/>
                    <a:pt x="1452879" y="1470660"/>
                  </a:cubicBezTo>
                  <a:cubicBezTo>
                    <a:pt x="1423669" y="1534160"/>
                    <a:pt x="1395729" y="1578610"/>
                    <a:pt x="1372869" y="1615440"/>
                  </a:cubicBezTo>
                  <a:cubicBezTo>
                    <a:pt x="1353819" y="1645920"/>
                    <a:pt x="1339849" y="1668780"/>
                    <a:pt x="1328419" y="1696720"/>
                  </a:cubicBezTo>
                  <a:lnTo>
                    <a:pt x="1327149" y="1700530"/>
                  </a:lnTo>
                  <a:lnTo>
                    <a:pt x="1325879" y="1704340"/>
                  </a:lnTo>
                  <a:cubicBezTo>
                    <a:pt x="1277619" y="1805940"/>
                    <a:pt x="1192529" y="1885950"/>
                    <a:pt x="1080769" y="1938020"/>
                  </a:cubicBezTo>
                  <a:cubicBezTo>
                    <a:pt x="988059" y="1981200"/>
                    <a:pt x="883919" y="2002790"/>
                    <a:pt x="769619" y="2002790"/>
                  </a:cubicBezTo>
                  <a:cubicBezTo>
                    <a:pt x="613409" y="2002790"/>
                    <a:pt x="464819" y="1939290"/>
                    <a:pt x="341629" y="1819910"/>
                  </a:cubicBezTo>
                  <a:cubicBezTo>
                    <a:pt x="245109" y="1725930"/>
                    <a:pt x="149859" y="1615440"/>
                    <a:pt x="149859" y="1393190"/>
                  </a:cubicBezTo>
                  <a:cubicBezTo>
                    <a:pt x="149859" y="1231900"/>
                    <a:pt x="196849" y="1065530"/>
                    <a:pt x="288289" y="897890"/>
                  </a:cubicBezTo>
                  <a:cubicBezTo>
                    <a:pt x="374649" y="740410"/>
                    <a:pt x="499109" y="591820"/>
                    <a:pt x="659129" y="453390"/>
                  </a:cubicBezTo>
                  <a:cubicBezTo>
                    <a:pt x="820419" y="314960"/>
                    <a:pt x="1019809" y="203200"/>
                    <a:pt x="1253489" y="121920"/>
                  </a:cubicBezTo>
                  <a:cubicBezTo>
                    <a:pt x="1484629" y="40640"/>
                    <a:pt x="1743709" y="0"/>
                    <a:pt x="2023109" y="0"/>
                  </a:cubicBezTo>
                  <a:cubicBezTo>
                    <a:pt x="2269489" y="0"/>
                    <a:pt x="2499359" y="34290"/>
                    <a:pt x="2706369" y="102870"/>
                  </a:cubicBezTo>
                  <a:cubicBezTo>
                    <a:pt x="2918459" y="172720"/>
                    <a:pt x="3106419" y="276860"/>
                    <a:pt x="3265169" y="411480"/>
                  </a:cubicBezTo>
                  <a:cubicBezTo>
                    <a:pt x="3427729" y="548640"/>
                    <a:pt x="3552189" y="712470"/>
                    <a:pt x="3636009" y="895350"/>
                  </a:cubicBezTo>
                  <a:cubicBezTo>
                    <a:pt x="3718559" y="1078230"/>
                    <a:pt x="3760469" y="1276350"/>
                    <a:pt x="3760469" y="1484631"/>
                  </a:cubicBezTo>
                  <a:cubicBezTo>
                    <a:pt x="3760469" y="1757681"/>
                    <a:pt x="3698239" y="1998981"/>
                    <a:pt x="3575049" y="2202181"/>
                  </a:cubicBezTo>
                  <a:cubicBezTo>
                    <a:pt x="3509009" y="2310131"/>
                    <a:pt x="3416299" y="2409191"/>
                    <a:pt x="3312159" y="2503171"/>
                  </a:cubicBezTo>
                  <a:cubicBezTo>
                    <a:pt x="3404869" y="2561591"/>
                    <a:pt x="3492499" y="2623821"/>
                    <a:pt x="3562349" y="2694941"/>
                  </a:cubicBezTo>
                  <a:cubicBezTo>
                    <a:pt x="3707129" y="2840991"/>
                    <a:pt x="3817619" y="3006091"/>
                    <a:pt x="3891279" y="3183891"/>
                  </a:cubicBezTo>
                  <a:cubicBezTo>
                    <a:pt x="3964939" y="3362961"/>
                    <a:pt x="4003039" y="3558541"/>
                    <a:pt x="4003039" y="3763011"/>
                  </a:cubicBezTo>
                  <a:cubicBezTo>
                    <a:pt x="4003039" y="4003041"/>
                    <a:pt x="3954779" y="4239261"/>
                    <a:pt x="3858259" y="4464051"/>
                  </a:cubicBezTo>
                  <a:cubicBezTo>
                    <a:pt x="3761739" y="4688841"/>
                    <a:pt x="3618229" y="4890771"/>
                    <a:pt x="3431539" y="5066031"/>
                  </a:cubicBezTo>
                  <a:cubicBezTo>
                    <a:pt x="3247389" y="5238751"/>
                    <a:pt x="3025139" y="5375911"/>
                    <a:pt x="2774949" y="5472431"/>
                  </a:cubicBezTo>
                  <a:cubicBezTo>
                    <a:pt x="2523490" y="5565140"/>
                    <a:pt x="2245360" y="5614670"/>
                    <a:pt x="1946910" y="5614670"/>
                  </a:cubicBez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32" name="任意多边形: 形状 293"/>
            <p:cNvSpPr/>
            <p:nvPr>
              <p:custDataLst>
                <p:tags r:id="rId21"/>
              </p:custDataLst>
            </p:nvPr>
          </p:nvSpPr>
          <p:spPr>
            <a:xfrm>
              <a:off x="5261389" y="948411"/>
              <a:ext cx="1272442" cy="1820544"/>
            </a:xfrm>
            <a:custGeom>
              <a:avLst/>
              <a:gdLst/>
              <a:ahLst/>
              <a:cxnLst/>
              <a:rect l="0" t="0" r="0" b="0"/>
              <a:pathLst>
                <a:path w="3750311" h="5365750">
                  <a:moveTo>
                    <a:pt x="1818640" y="5365749"/>
                  </a:moveTo>
                  <a:cubicBezTo>
                    <a:pt x="1529080" y="5365749"/>
                    <a:pt x="1264920" y="5312409"/>
                    <a:pt x="1032510" y="5208269"/>
                  </a:cubicBezTo>
                  <a:cubicBezTo>
                    <a:pt x="802640" y="5104129"/>
                    <a:pt x="609600" y="4972049"/>
                    <a:pt x="459740" y="4813299"/>
                  </a:cubicBezTo>
                  <a:cubicBezTo>
                    <a:pt x="311150" y="4657089"/>
                    <a:pt x="195580" y="4491989"/>
                    <a:pt x="119380" y="4323079"/>
                  </a:cubicBezTo>
                  <a:cubicBezTo>
                    <a:pt x="39370" y="4147819"/>
                    <a:pt x="0" y="4003039"/>
                    <a:pt x="0" y="3881119"/>
                  </a:cubicBezTo>
                  <a:cubicBezTo>
                    <a:pt x="0" y="3691889"/>
                    <a:pt x="77470" y="3618229"/>
                    <a:pt x="167640" y="3533139"/>
                  </a:cubicBezTo>
                  <a:cubicBezTo>
                    <a:pt x="276860" y="3430269"/>
                    <a:pt x="414020" y="3376929"/>
                    <a:pt x="574040" y="3376929"/>
                  </a:cubicBezTo>
                  <a:cubicBezTo>
                    <a:pt x="661670" y="3376929"/>
                    <a:pt x="746760" y="3402329"/>
                    <a:pt x="826770" y="3453129"/>
                  </a:cubicBezTo>
                  <a:cubicBezTo>
                    <a:pt x="909320" y="3506469"/>
                    <a:pt x="966470" y="3572509"/>
                    <a:pt x="994410" y="3651249"/>
                  </a:cubicBezTo>
                  <a:cubicBezTo>
                    <a:pt x="1112520" y="3966209"/>
                    <a:pt x="1239520" y="4126229"/>
                    <a:pt x="1350010" y="4251959"/>
                  </a:cubicBezTo>
                  <a:cubicBezTo>
                    <a:pt x="1460500" y="4377689"/>
                    <a:pt x="1616710" y="4438649"/>
                    <a:pt x="1826260" y="4438649"/>
                  </a:cubicBezTo>
                  <a:cubicBezTo>
                    <a:pt x="1946910" y="4438649"/>
                    <a:pt x="2061210" y="4409439"/>
                    <a:pt x="2174240" y="4349749"/>
                  </a:cubicBezTo>
                  <a:cubicBezTo>
                    <a:pt x="2286000" y="4290059"/>
                    <a:pt x="2376170" y="4203699"/>
                    <a:pt x="2449830" y="4085589"/>
                  </a:cubicBezTo>
                  <a:cubicBezTo>
                    <a:pt x="2523490" y="3968749"/>
                    <a:pt x="2557780" y="3835399"/>
                    <a:pt x="2557780" y="3679189"/>
                  </a:cubicBezTo>
                  <a:cubicBezTo>
                    <a:pt x="2557780" y="3445510"/>
                    <a:pt x="2498090" y="3268980"/>
                    <a:pt x="2374900" y="3141980"/>
                  </a:cubicBezTo>
                  <a:cubicBezTo>
                    <a:pt x="2252980" y="3014980"/>
                    <a:pt x="2084070" y="2954020"/>
                    <a:pt x="1859280" y="2954020"/>
                  </a:cubicBezTo>
                  <a:cubicBezTo>
                    <a:pt x="1818640" y="2954020"/>
                    <a:pt x="1751330" y="2957830"/>
                    <a:pt x="1659890" y="2966720"/>
                  </a:cubicBezTo>
                  <a:cubicBezTo>
                    <a:pt x="1526540" y="2979420"/>
                    <a:pt x="1484630" y="2980690"/>
                    <a:pt x="1464310" y="2980690"/>
                  </a:cubicBezTo>
                  <a:cubicBezTo>
                    <a:pt x="1306830" y="2980690"/>
                    <a:pt x="1181100" y="2937510"/>
                    <a:pt x="1088390" y="2853690"/>
                  </a:cubicBezTo>
                  <a:cubicBezTo>
                    <a:pt x="993140" y="2766060"/>
                    <a:pt x="944880" y="2646680"/>
                    <a:pt x="944880" y="2499360"/>
                  </a:cubicBezTo>
                  <a:cubicBezTo>
                    <a:pt x="944880" y="2353310"/>
                    <a:pt x="1003300" y="2227580"/>
                    <a:pt x="1113790" y="2137410"/>
                  </a:cubicBezTo>
                  <a:cubicBezTo>
                    <a:pt x="1219200" y="2051050"/>
                    <a:pt x="1369060" y="2007870"/>
                    <a:pt x="1559560" y="2007870"/>
                  </a:cubicBezTo>
                  <a:lnTo>
                    <a:pt x="1699260" y="2007870"/>
                  </a:lnTo>
                  <a:cubicBezTo>
                    <a:pt x="1879600" y="2007870"/>
                    <a:pt x="2030730" y="1957070"/>
                    <a:pt x="2160270" y="1851660"/>
                  </a:cubicBezTo>
                  <a:cubicBezTo>
                    <a:pt x="2280920" y="1753870"/>
                    <a:pt x="2340610" y="1612900"/>
                    <a:pt x="2340610" y="1421130"/>
                  </a:cubicBezTo>
                  <a:cubicBezTo>
                    <a:pt x="2340610" y="1278890"/>
                    <a:pt x="2292350" y="1159510"/>
                    <a:pt x="2194560" y="1056640"/>
                  </a:cubicBezTo>
                  <a:cubicBezTo>
                    <a:pt x="2098040" y="956310"/>
                    <a:pt x="1968500" y="906780"/>
                    <a:pt x="1798320" y="906780"/>
                  </a:cubicBezTo>
                  <a:cubicBezTo>
                    <a:pt x="1677670" y="906780"/>
                    <a:pt x="1578610" y="923290"/>
                    <a:pt x="1506220" y="955040"/>
                  </a:cubicBezTo>
                  <a:cubicBezTo>
                    <a:pt x="1435100" y="985520"/>
                    <a:pt x="1380490" y="1024890"/>
                    <a:pt x="1341120" y="1071880"/>
                  </a:cubicBezTo>
                  <a:cubicBezTo>
                    <a:pt x="1295400" y="1126490"/>
                    <a:pt x="1252220" y="1200150"/>
                    <a:pt x="1210310" y="1290320"/>
                  </a:cubicBezTo>
                  <a:cubicBezTo>
                    <a:pt x="1183640" y="1346200"/>
                    <a:pt x="1159510" y="1386840"/>
                    <a:pt x="1136650" y="1422400"/>
                  </a:cubicBezTo>
                  <a:cubicBezTo>
                    <a:pt x="1116330" y="1455420"/>
                    <a:pt x="1098550" y="1483360"/>
                    <a:pt x="1083310" y="1520190"/>
                  </a:cubicBezTo>
                  <a:lnTo>
                    <a:pt x="1082040" y="1524000"/>
                  </a:lnTo>
                  <a:cubicBezTo>
                    <a:pt x="1046480" y="1598930"/>
                    <a:pt x="984250" y="1657350"/>
                    <a:pt x="897890" y="1696720"/>
                  </a:cubicBezTo>
                  <a:cubicBezTo>
                    <a:pt x="821690" y="1732280"/>
                    <a:pt x="735330" y="1748790"/>
                    <a:pt x="640080" y="1748790"/>
                  </a:cubicBezTo>
                  <a:cubicBezTo>
                    <a:pt x="515620" y="1748790"/>
                    <a:pt x="401320" y="1699260"/>
                    <a:pt x="300990" y="1601470"/>
                  </a:cubicBezTo>
                  <a:cubicBezTo>
                    <a:pt x="214630" y="1517650"/>
                    <a:pt x="148590" y="1440180"/>
                    <a:pt x="148590" y="1266190"/>
                  </a:cubicBezTo>
                  <a:cubicBezTo>
                    <a:pt x="148590" y="1126490"/>
                    <a:pt x="190500" y="980440"/>
                    <a:pt x="271780" y="831850"/>
                  </a:cubicBezTo>
                  <a:cubicBezTo>
                    <a:pt x="350520" y="688340"/>
                    <a:pt x="466090" y="551180"/>
                    <a:pt x="614680" y="422910"/>
                  </a:cubicBezTo>
                  <a:cubicBezTo>
                    <a:pt x="763270" y="294640"/>
                    <a:pt x="949960" y="190500"/>
                    <a:pt x="1168400" y="114300"/>
                  </a:cubicBezTo>
                  <a:cubicBezTo>
                    <a:pt x="1385570" y="38100"/>
                    <a:pt x="1630680" y="0"/>
                    <a:pt x="1896110" y="0"/>
                  </a:cubicBezTo>
                  <a:cubicBezTo>
                    <a:pt x="2128520" y="0"/>
                    <a:pt x="2345690" y="33020"/>
                    <a:pt x="2540000" y="96520"/>
                  </a:cubicBezTo>
                  <a:cubicBezTo>
                    <a:pt x="2736850" y="161290"/>
                    <a:pt x="2909570" y="257810"/>
                    <a:pt x="3055620" y="381000"/>
                  </a:cubicBezTo>
                  <a:cubicBezTo>
                    <a:pt x="3204210" y="506730"/>
                    <a:pt x="3317240" y="654050"/>
                    <a:pt x="3392170" y="820420"/>
                  </a:cubicBezTo>
                  <a:cubicBezTo>
                    <a:pt x="3467100" y="986790"/>
                    <a:pt x="3506470" y="1167130"/>
                    <a:pt x="3506470" y="1357630"/>
                  </a:cubicBezTo>
                  <a:cubicBezTo>
                    <a:pt x="3506470" y="1607820"/>
                    <a:pt x="3450590" y="1826260"/>
                    <a:pt x="3340100" y="2009140"/>
                  </a:cubicBezTo>
                  <a:cubicBezTo>
                    <a:pt x="3256280" y="2146300"/>
                    <a:pt x="3115310" y="2273300"/>
                    <a:pt x="2969260" y="2396490"/>
                  </a:cubicBezTo>
                  <a:cubicBezTo>
                    <a:pt x="3108960" y="2473960"/>
                    <a:pt x="3248660" y="2559050"/>
                    <a:pt x="3346450" y="2656840"/>
                  </a:cubicBezTo>
                  <a:cubicBezTo>
                    <a:pt x="3479800" y="2791460"/>
                    <a:pt x="3580130" y="2941320"/>
                    <a:pt x="3648710" y="3105150"/>
                  </a:cubicBezTo>
                  <a:cubicBezTo>
                    <a:pt x="3716020" y="3268980"/>
                    <a:pt x="3750310" y="3448050"/>
                    <a:pt x="3750310" y="3636010"/>
                  </a:cubicBezTo>
                  <a:cubicBezTo>
                    <a:pt x="3750310" y="3859530"/>
                    <a:pt x="3704590" y="4077970"/>
                    <a:pt x="3615690" y="4286250"/>
                  </a:cubicBezTo>
                  <a:cubicBezTo>
                    <a:pt x="3525520" y="4494530"/>
                    <a:pt x="3392170" y="4682490"/>
                    <a:pt x="3219449" y="4845050"/>
                  </a:cubicBezTo>
                  <a:cubicBezTo>
                    <a:pt x="3046729" y="5006340"/>
                    <a:pt x="2839720" y="5134610"/>
                    <a:pt x="2603499" y="5226050"/>
                  </a:cubicBezTo>
                  <a:cubicBezTo>
                    <a:pt x="2364740" y="5320029"/>
                    <a:pt x="2101850" y="5365749"/>
                    <a:pt x="1818640" y="5365749"/>
                  </a:cubicBez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33" name="任意多边形: 形状 294"/>
            <p:cNvSpPr/>
            <p:nvPr>
              <p:custDataLst>
                <p:tags r:id="rId22"/>
              </p:custDataLst>
            </p:nvPr>
          </p:nvSpPr>
          <p:spPr>
            <a:xfrm>
              <a:off x="5304048" y="992362"/>
              <a:ext cx="1185400" cy="1733934"/>
            </a:xfrm>
            <a:custGeom>
              <a:avLst/>
              <a:gdLst/>
              <a:ahLst/>
              <a:cxnLst/>
              <a:rect l="0" t="0" r="0" b="0"/>
              <a:pathLst>
                <a:path w="3493770" h="5110481">
                  <a:moveTo>
                    <a:pt x="1573530" y="2005330"/>
                  </a:moveTo>
                  <a:cubicBezTo>
                    <a:pt x="1783080" y="2005330"/>
                    <a:pt x="1963420" y="1944370"/>
                    <a:pt x="2114550" y="1821180"/>
                  </a:cubicBezTo>
                  <a:cubicBezTo>
                    <a:pt x="2265680" y="1697990"/>
                    <a:pt x="2341880" y="1522730"/>
                    <a:pt x="2341880" y="1292860"/>
                  </a:cubicBezTo>
                  <a:cubicBezTo>
                    <a:pt x="2341880" y="1117600"/>
                    <a:pt x="2282190" y="967740"/>
                    <a:pt x="2161540" y="840740"/>
                  </a:cubicBezTo>
                  <a:cubicBezTo>
                    <a:pt x="2040890" y="715010"/>
                    <a:pt x="1878330" y="651510"/>
                    <a:pt x="1673860" y="651510"/>
                  </a:cubicBezTo>
                  <a:cubicBezTo>
                    <a:pt x="1535430" y="651510"/>
                    <a:pt x="1421130" y="670560"/>
                    <a:pt x="1330960" y="709930"/>
                  </a:cubicBezTo>
                  <a:cubicBezTo>
                    <a:pt x="1240790" y="748030"/>
                    <a:pt x="1169670" y="800100"/>
                    <a:pt x="1117600" y="863600"/>
                  </a:cubicBezTo>
                  <a:cubicBezTo>
                    <a:pt x="1065530" y="927100"/>
                    <a:pt x="1016000" y="1009650"/>
                    <a:pt x="969010" y="1108710"/>
                  </a:cubicBezTo>
                  <a:cubicBezTo>
                    <a:pt x="922020" y="1209040"/>
                    <a:pt x="880110" y="1252220"/>
                    <a:pt x="840740" y="1341120"/>
                  </a:cubicBezTo>
                  <a:cubicBezTo>
                    <a:pt x="817880" y="1389380"/>
                    <a:pt x="777240" y="1426210"/>
                    <a:pt x="717550" y="1454150"/>
                  </a:cubicBezTo>
                  <a:cubicBezTo>
                    <a:pt x="657860" y="1480820"/>
                    <a:pt x="590550" y="1494790"/>
                    <a:pt x="513080" y="1494790"/>
                  </a:cubicBezTo>
                  <a:cubicBezTo>
                    <a:pt x="421640" y="1494790"/>
                    <a:pt x="339090" y="1457960"/>
                    <a:pt x="262890" y="1384300"/>
                  </a:cubicBezTo>
                  <a:cubicBezTo>
                    <a:pt x="186690" y="1310640"/>
                    <a:pt x="148590" y="1262380"/>
                    <a:pt x="148590" y="1140460"/>
                  </a:cubicBezTo>
                  <a:cubicBezTo>
                    <a:pt x="148590" y="1022350"/>
                    <a:pt x="184150" y="897890"/>
                    <a:pt x="256540" y="767080"/>
                  </a:cubicBezTo>
                  <a:cubicBezTo>
                    <a:pt x="327660" y="635000"/>
                    <a:pt x="431800" y="510540"/>
                    <a:pt x="568960" y="392430"/>
                  </a:cubicBezTo>
                  <a:cubicBezTo>
                    <a:pt x="706120" y="274320"/>
                    <a:pt x="877570" y="179070"/>
                    <a:pt x="1082040" y="107950"/>
                  </a:cubicBezTo>
                  <a:cubicBezTo>
                    <a:pt x="1286509" y="36826"/>
                    <a:pt x="1515110" y="0"/>
                    <a:pt x="1767840" y="0"/>
                  </a:cubicBezTo>
                  <a:cubicBezTo>
                    <a:pt x="1988820" y="0"/>
                    <a:pt x="2189480" y="30480"/>
                    <a:pt x="2371090" y="90170"/>
                  </a:cubicBezTo>
                  <a:cubicBezTo>
                    <a:pt x="2552700" y="149860"/>
                    <a:pt x="2711450" y="237490"/>
                    <a:pt x="2844800" y="350520"/>
                  </a:cubicBezTo>
                  <a:cubicBezTo>
                    <a:pt x="2979420" y="464820"/>
                    <a:pt x="3079750" y="595630"/>
                    <a:pt x="3148330" y="746760"/>
                  </a:cubicBezTo>
                  <a:cubicBezTo>
                    <a:pt x="3216916" y="897887"/>
                    <a:pt x="3251200" y="1057910"/>
                    <a:pt x="3251200" y="1230630"/>
                  </a:cubicBezTo>
                  <a:cubicBezTo>
                    <a:pt x="3251200" y="1457960"/>
                    <a:pt x="3201670" y="1653540"/>
                    <a:pt x="3102610" y="1816100"/>
                  </a:cubicBezTo>
                  <a:cubicBezTo>
                    <a:pt x="3003550" y="1978660"/>
                    <a:pt x="2799080" y="2137410"/>
                    <a:pt x="2614930" y="2292350"/>
                  </a:cubicBezTo>
                  <a:cubicBezTo>
                    <a:pt x="2792730" y="2387600"/>
                    <a:pt x="3004820" y="2496820"/>
                    <a:pt x="3126740" y="2620010"/>
                  </a:cubicBezTo>
                  <a:cubicBezTo>
                    <a:pt x="3248660" y="2743200"/>
                    <a:pt x="3340099" y="2879090"/>
                    <a:pt x="3401060" y="3027680"/>
                  </a:cubicBezTo>
                  <a:cubicBezTo>
                    <a:pt x="3462019" y="3176270"/>
                    <a:pt x="3493769" y="3337560"/>
                    <a:pt x="3493769" y="3510280"/>
                  </a:cubicBezTo>
                  <a:cubicBezTo>
                    <a:pt x="3493769" y="3717290"/>
                    <a:pt x="3451860" y="3917950"/>
                    <a:pt x="3369310" y="4110990"/>
                  </a:cubicBezTo>
                  <a:cubicBezTo>
                    <a:pt x="3286760" y="4304030"/>
                    <a:pt x="3163569" y="4476750"/>
                    <a:pt x="3002280" y="4627880"/>
                  </a:cubicBezTo>
                  <a:cubicBezTo>
                    <a:pt x="2840990" y="4779010"/>
                    <a:pt x="2649220" y="4897120"/>
                    <a:pt x="2426970" y="4982210"/>
                  </a:cubicBezTo>
                  <a:cubicBezTo>
                    <a:pt x="2204720" y="5067300"/>
                    <a:pt x="1959610" y="5110480"/>
                    <a:pt x="1691640" y="5110480"/>
                  </a:cubicBezTo>
                  <a:cubicBezTo>
                    <a:pt x="1418590" y="5110480"/>
                    <a:pt x="1174750" y="5060950"/>
                    <a:pt x="958850" y="4964430"/>
                  </a:cubicBezTo>
                  <a:cubicBezTo>
                    <a:pt x="742950" y="4866640"/>
                    <a:pt x="565150" y="4744720"/>
                    <a:pt x="425450" y="4597400"/>
                  </a:cubicBezTo>
                  <a:cubicBezTo>
                    <a:pt x="285750" y="4451350"/>
                    <a:pt x="180340" y="4298950"/>
                    <a:pt x="107950" y="4141470"/>
                  </a:cubicBezTo>
                  <a:cubicBezTo>
                    <a:pt x="36830" y="3983990"/>
                    <a:pt x="0" y="3854450"/>
                    <a:pt x="0" y="3752850"/>
                  </a:cubicBezTo>
                  <a:cubicBezTo>
                    <a:pt x="0" y="3620770"/>
                    <a:pt x="43180" y="3577590"/>
                    <a:pt x="128270" y="3497580"/>
                  </a:cubicBezTo>
                  <a:cubicBezTo>
                    <a:pt x="213360" y="3416300"/>
                    <a:pt x="320040" y="3376930"/>
                    <a:pt x="447040" y="3376930"/>
                  </a:cubicBezTo>
                  <a:cubicBezTo>
                    <a:pt x="510540" y="3376930"/>
                    <a:pt x="571500" y="3395980"/>
                    <a:pt x="631190" y="3432810"/>
                  </a:cubicBezTo>
                  <a:cubicBezTo>
                    <a:pt x="690880" y="3470910"/>
                    <a:pt x="728980" y="3515360"/>
                    <a:pt x="746760" y="3567430"/>
                  </a:cubicBezTo>
                  <a:cubicBezTo>
                    <a:pt x="864870" y="3883660"/>
                    <a:pt x="991870" y="4055110"/>
                    <a:pt x="1126490" y="4208780"/>
                  </a:cubicBezTo>
                  <a:cubicBezTo>
                    <a:pt x="1261110" y="4362450"/>
                    <a:pt x="1451610" y="4438650"/>
                    <a:pt x="1697990" y="4438650"/>
                  </a:cubicBezTo>
                  <a:cubicBezTo>
                    <a:pt x="1838960" y="4438650"/>
                    <a:pt x="1974850" y="4404360"/>
                    <a:pt x="2105660" y="4334510"/>
                  </a:cubicBezTo>
                  <a:cubicBezTo>
                    <a:pt x="2236470" y="4264660"/>
                    <a:pt x="2344420" y="4161790"/>
                    <a:pt x="2429510" y="4025900"/>
                  </a:cubicBezTo>
                  <a:cubicBezTo>
                    <a:pt x="2514600" y="3890010"/>
                    <a:pt x="2557780" y="3731260"/>
                    <a:pt x="2557780" y="3552190"/>
                  </a:cubicBezTo>
                  <a:cubicBezTo>
                    <a:pt x="2557780" y="3286760"/>
                    <a:pt x="2485390" y="3077210"/>
                    <a:pt x="2339340" y="2926080"/>
                  </a:cubicBezTo>
                  <a:cubicBezTo>
                    <a:pt x="2193290" y="2774950"/>
                    <a:pt x="1991360" y="2698750"/>
                    <a:pt x="1732280" y="2698750"/>
                  </a:cubicBezTo>
                  <a:cubicBezTo>
                    <a:pt x="1686560" y="2698750"/>
                    <a:pt x="1616710" y="2703830"/>
                    <a:pt x="1520190" y="2712721"/>
                  </a:cubicBezTo>
                  <a:cubicBezTo>
                    <a:pt x="1424940" y="2721611"/>
                    <a:pt x="1362710" y="2726691"/>
                    <a:pt x="1336040" y="2726691"/>
                  </a:cubicBezTo>
                  <a:cubicBezTo>
                    <a:pt x="1211580" y="2726691"/>
                    <a:pt x="1113790" y="2694941"/>
                    <a:pt x="1046480" y="2632711"/>
                  </a:cubicBezTo>
                  <a:cubicBezTo>
                    <a:pt x="977900" y="2570481"/>
                    <a:pt x="943610" y="2482851"/>
                    <a:pt x="943610" y="2372361"/>
                  </a:cubicBezTo>
                  <a:cubicBezTo>
                    <a:pt x="943610" y="2263141"/>
                    <a:pt x="984250" y="2175511"/>
                    <a:pt x="1066800" y="2108201"/>
                  </a:cubicBezTo>
                  <a:cubicBezTo>
                    <a:pt x="1148080" y="2040891"/>
                    <a:pt x="1270000" y="2007871"/>
                    <a:pt x="1431290" y="2007871"/>
                  </a:cubicBezTo>
                  <a:lnTo>
                    <a:pt x="1573530" y="2007871"/>
                  </a:lnTo>
                </a:path>
              </a:pathLst>
            </a:custGeom>
            <a:solidFill>
              <a:schemeClr val="accent1"/>
            </a:solidFill>
            <a:ln w="6350" cap="flat" cmpd="sng" algn="ctr">
              <a:noFill/>
              <a:prstDash val="solid"/>
              <a:miter lim="800000"/>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3200"/>
            </a:p>
          </p:txBody>
        </p:sp>
      </p:grpSp>
      <p:grpSp>
        <p:nvGrpSpPr>
          <p:cNvPr id="337" name="组合 336"/>
          <p:cNvGrpSpPr>
            <a:grpSpLocks noChangeAspect="1"/>
          </p:cNvGrpSpPr>
          <p:nvPr>
            <p:custDataLst>
              <p:tags r:id="rId3"/>
            </p:custDataLst>
          </p:nvPr>
        </p:nvGrpSpPr>
        <p:grpSpPr>
          <a:xfrm>
            <a:off x="3192241" y="1665614"/>
            <a:ext cx="191932" cy="355600"/>
            <a:chOff x="660863" y="902735"/>
            <a:chExt cx="1028207" cy="1905000"/>
          </a:xfrm>
        </p:grpSpPr>
        <p:sp>
          <p:nvSpPr>
            <p:cNvPr id="338" name="任意多边形: 形状 300"/>
            <p:cNvSpPr/>
            <p:nvPr>
              <p:custDataLst>
                <p:tags r:id="rId17"/>
              </p:custDataLst>
            </p:nvPr>
          </p:nvSpPr>
          <p:spPr>
            <a:xfrm>
              <a:off x="660863" y="902735"/>
              <a:ext cx="1028207" cy="1905000"/>
            </a:xfrm>
            <a:custGeom>
              <a:avLst/>
              <a:gdLst/>
              <a:ahLst/>
              <a:cxnLst/>
              <a:rect l="0" t="0" r="0" b="0"/>
              <a:pathLst>
                <a:path w="2966721" h="5496561">
                  <a:moveTo>
                    <a:pt x="2246630" y="5496560"/>
                  </a:moveTo>
                  <a:cubicBezTo>
                    <a:pt x="2037080" y="5496560"/>
                    <a:pt x="1855470" y="5419090"/>
                    <a:pt x="1723390" y="5273040"/>
                  </a:cubicBezTo>
                  <a:cubicBezTo>
                    <a:pt x="1588770" y="5124450"/>
                    <a:pt x="1531620" y="4961890"/>
                    <a:pt x="1531620" y="4728210"/>
                  </a:cubicBezTo>
                  <a:lnTo>
                    <a:pt x="1531620" y="2188210"/>
                  </a:lnTo>
                  <a:cubicBezTo>
                    <a:pt x="1165860" y="2419350"/>
                    <a:pt x="849630" y="2542540"/>
                    <a:pt x="619760" y="2542540"/>
                  </a:cubicBezTo>
                  <a:cubicBezTo>
                    <a:pt x="455930" y="2542540"/>
                    <a:pt x="304800" y="2476500"/>
                    <a:pt x="182880" y="2350770"/>
                  </a:cubicBezTo>
                  <a:cubicBezTo>
                    <a:pt x="63500" y="2227580"/>
                    <a:pt x="0" y="2075180"/>
                    <a:pt x="0" y="1910080"/>
                  </a:cubicBezTo>
                  <a:cubicBezTo>
                    <a:pt x="0" y="1661160"/>
                    <a:pt x="114300" y="1522730"/>
                    <a:pt x="210820" y="1451610"/>
                  </a:cubicBezTo>
                  <a:cubicBezTo>
                    <a:pt x="298450" y="1385570"/>
                    <a:pt x="438150" y="1308100"/>
                    <a:pt x="640080" y="1212850"/>
                  </a:cubicBezTo>
                  <a:cubicBezTo>
                    <a:pt x="883920" y="1097280"/>
                    <a:pt x="1071880" y="965200"/>
                    <a:pt x="1257300" y="829310"/>
                  </a:cubicBezTo>
                  <a:cubicBezTo>
                    <a:pt x="1437640" y="697230"/>
                    <a:pt x="1499870" y="645160"/>
                    <a:pt x="1658620" y="471170"/>
                  </a:cubicBezTo>
                  <a:cubicBezTo>
                    <a:pt x="1741170" y="379730"/>
                    <a:pt x="1794510" y="302260"/>
                    <a:pt x="1832610" y="245110"/>
                  </a:cubicBezTo>
                  <a:cubicBezTo>
                    <a:pt x="1860550" y="203200"/>
                    <a:pt x="1883410" y="170180"/>
                    <a:pt x="1911350" y="140970"/>
                  </a:cubicBezTo>
                  <a:cubicBezTo>
                    <a:pt x="2000250" y="45720"/>
                    <a:pt x="2132330" y="0"/>
                    <a:pt x="2313940" y="0"/>
                  </a:cubicBezTo>
                  <a:cubicBezTo>
                    <a:pt x="2513330" y="0"/>
                    <a:pt x="2682240" y="82550"/>
                    <a:pt x="2804160" y="237490"/>
                  </a:cubicBezTo>
                  <a:cubicBezTo>
                    <a:pt x="2912110" y="375920"/>
                    <a:pt x="2966720" y="558800"/>
                    <a:pt x="2966720" y="779780"/>
                  </a:cubicBezTo>
                  <a:lnTo>
                    <a:pt x="2966720" y="4596130"/>
                  </a:lnTo>
                  <a:cubicBezTo>
                    <a:pt x="2966720" y="4880610"/>
                    <a:pt x="2912110" y="5091430"/>
                    <a:pt x="2800350" y="5242560"/>
                  </a:cubicBezTo>
                  <a:cubicBezTo>
                    <a:pt x="2715260" y="5358130"/>
                    <a:pt x="2548890" y="5496560"/>
                    <a:pt x="2246630" y="5496560"/>
                  </a:cubicBez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39" name="任意多边形: 形状 301"/>
            <p:cNvSpPr/>
            <p:nvPr>
              <p:custDataLst>
                <p:tags r:id="rId18"/>
              </p:custDataLst>
            </p:nvPr>
          </p:nvSpPr>
          <p:spPr>
            <a:xfrm>
              <a:off x="705759" y="946751"/>
              <a:ext cx="940176" cy="1816969"/>
            </a:xfrm>
            <a:custGeom>
              <a:avLst/>
              <a:gdLst/>
              <a:ahLst/>
              <a:cxnLst/>
              <a:rect l="0" t="0" r="0" b="0"/>
              <a:pathLst>
                <a:path w="2712722" h="5242561">
                  <a:moveTo>
                    <a:pt x="2117090" y="5242560"/>
                  </a:moveTo>
                  <a:cubicBezTo>
                    <a:pt x="1941830" y="5242560"/>
                    <a:pt x="1797050" y="5181600"/>
                    <a:pt x="1689100" y="5060950"/>
                  </a:cubicBezTo>
                  <a:cubicBezTo>
                    <a:pt x="1576070" y="4936490"/>
                    <a:pt x="1530350" y="4803140"/>
                    <a:pt x="1530350" y="4601210"/>
                  </a:cubicBezTo>
                  <a:lnTo>
                    <a:pt x="1530350" y="1824990"/>
                  </a:lnTo>
                  <a:cubicBezTo>
                    <a:pt x="1102360" y="2125980"/>
                    <a:pt x="737870" y="2289810"/>
                    <a:pt x="491490" y="2289810"/>
                  </a:cubicBezTo>
                  <a:cubicBezTo>
                    <a:pt x="360680" y="2289810"/>
                    <a:pt x="245110" y="2239010"/>
                    <a:pt x="146050" y="2137410"/>
                  </a:cubicBezTo>
                  <a:cubicBezTo>
                    <a:pt x="48260" y="2037080"/>
                    <a:pt x="0" y="1918970"/>
                    <a:pt x="0" y="1784350"/>
                  </a:cubicBezTo>
                  <a:cubicBezTo>
                    <a:pt x="0" y="1587500"/>
                    <a:pt x="86360" y="1482090"/>
                    <a:pt x="160020" y="1427480"/>
                  </a:cubicBezTo>
                  <a:cubicBezTo>
                    <a:pt x="240030" y="1367790"/>
                    <a:pt x="373380" y="1294130"/>
                    <a:pt x="567690" y="1202690"/>
                  </a:cubicBezTo>
                  <a:cubicBezTo>
                    <a:pt x="822960" y="1082040"/>
                    <a:pt x="1014730" y="946150"/>
                    <a:pt x="1206500" y="806450"/>
                  </a:cubicBezTo>
                  <a:cubicBezTo>
                    <a:pt x="1394460" y="668020"/>
                    <a:pt x="1464310" y="609600"/>
                    <a:pt x="1625600" y="431800"/>
                  </a:cubicBezTo>
                  <a:cubicBezTo>
                    <a:pt x="1714500" y="334010"/>
                    <a:pt x="1770380" y="251460"/>
                    <a:pt x="1811020" y="190500"/>
                  </a:cubicBezTo>
                  <a:cubicBezTo>
                    <a:pt x="1836420" y="152400"/>
                    <a:pt x="1855470" y="124460"/>
                    <a:pt x="1875790" y="101600"/>
                  </a:cubicBezTo>
                  <a:cubicBezTo>
                    <a:pt x="1940560" y="33020"/>
                    <a:pt x="2042160" y="0"/>
                    <a:pt x="2186940" y="0"/>
                  </a:cubicBezTo>
                  <a:cubicBezTo>
                    <a:pt x="2345690" y="0"/>
                    <a:pt x="2480310" y="64770"/>
                    <a:pt x="2576830" y="189230"/>
                  </a:cubicBezTo>
                  <a:cubicBezTo>
                    <a:pt x="2667001" y="304800"/>
                    <a:pt x="2712721" y="461010"/>
                    <a:pt x="2712721" y="652780"/>
                  </a:cubicBezTo>
                  <a:lnTo>
                    <a:pt x="2712721" y="4469130"/>
                  </a:lnTo>
                  <a:cubicBezTo>
                    <a:pt x="2711450" y="4982210"/>
                    <a:pt x="2512060" y="5242560"/>
                    <a:pt x="2117090" y="5242560"/>
                  </a:cubicBez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40" name="任意多边形: 形状 302"/>
            <p:cNvSpPr/>
            <p:nvPr>
              <p:custDataLst>
                <p:tags r:id="rId19"/>
              </p:custDataLst>
            </p:nvPr>
          </p:nvSpPr>
          <p:spPr>
            <a:xfrm>
              <a:off x="749775" y="990766"/>
              <a:ext cx="852144" cy="1728937"/>
            </a:xfrm>
            <a:custGeom>
              <a:avLst/>
              <a:gdLst/>
              <a:ahLst/>
              <a:cxnLst/>
              <a:rect l="0" t="0" r="0" b="0"/>
              <a:pathLst>
                <a:path w="2458721" h="4988561">
                  <a:moveTo>
                    <a:pt x="1530350" y="4474210"/>
                  </a:moveTo>
                  <a:lnTo>
                    <a:pt x="1530350" y="1446530"/>
                  </a:lnTo>
                  <a:cubicBezTo>
                    <a:pt x="952500" y="1889760"/>
                    <a:pt x="563880" y="2035810"/>
                    <a:pt x="364490" y="2035810"/>
                  </a:cubicBezTo>
                  <a:cubicBezTo>
                    <a:pt x="269240" y="2035810"/>
                    <a:pt x="184150" y="1997710"/>
                    <a:pt x="110490" y="1921510"/>
                  </a:cubicBezTo>
                  <a:cubicBezTo>
                    <a:pt x="36830" y="1845310"/>
                    <a:pt x="0" y="1757680"/>
                    <a:pt x="0" y="1657350"/>
                  </a:cubicBezTo>
                  <a:cubicBezTo>
                    <a:pt x="0" y="1541780"/>
                    <a:pt x="36830" y="1456690"/>
                    <a:pt x="109220" y="1402080"/>
                  </a:cubicBezTo>
                  <a:cubicBezTo>
                    <a:pt x="181610" y="1347470"/>
                    <a:pt x="309880" y="1277620"/>
                    <a:pt x="494030" y="1189990"/>
                  </a:cubicBezTo>
                  <a:cubicBezTo>
                    <a:pt x="769620" y="1060450"/>
                    <a:pt x="977900" y="910590"/>
                    <a:pt x="1154430" y="781050"/>
                  </a:cubicBezTo>
                  <a:cubicBezTo>
                    <a:pt x="1344930" y="641350"/>
                    <a:pt x="1421130" y="577850"/>
                    <a:pt x="1592580" y="388620"/>
                  </a:cubicBezTo>
                  <a:cubicBezTo>
                    <a:pt x="1739900" y="227330"/>
                    <a:pt x="1803400" y="101600"/>
                    <a:pt x="1841500" y="60960"/>
                  </a:cubicBezTo>
                  <a:cubicBezTo>
                    <a:pt x="1879600" y="20320"/>
                    <a:pt x="1953260" y="0"/>
                    <a:pt x="2059940" y="0"/>
                  </a:cubicBezTo>
                  <a:cubicBezTo>
                    <a:pt x="2180590" y="0"/>
                    <a:pt x="2277110" y="46990"/>
                    <a:pt x="2349500" y="139700"/>
                  </a:cubicBezTo>
                  <a:cubicBezTo>
                    <a:pt x="2421890" y="232410"/>
                    <a:pt x="2458720" y="361950"/>
                    <a:pt x="2458720" y="524510"/>
                  </a:cubicBezTo>
                  <a:lnTo>
                    <a:pt x="2458720" y="4340860"/>
                  </a:lnTo>
                  <a:cubicBezTo>
                    <a:pt x="2458720" y="4798060"/>
                    <a:pt x="2302510" y="4988560"/>
                    <a:pt x="1991360" y="4988560"/>
                  </a:cubicBezTo>
                  <a:cubicBezTo>
                    <a:pt x="1852930" y="4988560"/>
                    <a:pt x="1741170" y="4941570"/>
                    <a:pt x="1657350" y="4848860"/>
                  </a:cubicBezTo>
                  <a:cubicBezTo>
                    <a:pt x="1572260" y="4754880"/>
                    <a:pt x="1530350" y="4655820"/>
                    <a:pt x="1530350" y="4474210"/>
                  </a:cubicBez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nvGrpSpPr>
          <p:cNvPr id="341" name="组合 340"/>
          <p:cNvGrpSpPr>
            <a:grpSpLocks noChangeAspect="1"/>
          </p:cNvGrpSpPr>
          <p:nvPr>
            <p:custDataLst>
              <p:tags r:id="rId4"/>
            </p:custDataLst>
          </p:nvPr>
        </p:nvGrpSpPr>
        <p:grpSpPr>
          <a:xfrm>
            <a:off x="3200466" y="2420629"/>
            <a:ext cx="254222" cy="355600"/>
            <a:chOff x="2889830" y="902735"/>
            <a:chExt cx="1361908" cy="1905000"/>
          </a:xfrm>
        </p:grpSpPr>
        <p:sp>
          <p:nvSpPr>
            <p:cNvPr id="342" name="任意多边形: 形状 304"/>
            <p:cNvSpPr/>
            <p:nvPr>
              <p:custDataLst>
                <p:tags r:id="rId14"/>
              </p:custDataLst>
            </p:nvPr>
          </p:nvSpPr>
          <p:spPr>
            <a:xfrm>
              <a:off x="2889830" y="902735"/>
              <a:ext cx="1361908" cy="1905000"/>
            </a:xfrm>
            <a:custGeom>
              <a:avLst/>
              <a:gdLst/>
              <a:ahLst/>
              <a:cxnLst/>
              <a:rect l="0" t="0" r="0" b="0"/>
              <a:pathLst>
                <a:path w="3933191" h="5501641">
                  <a:moveTo>
                    <a:pt x="796290" y="5501640"/>
                  </a:moveTo>
                  <a:cubicBezTo>
                    <a:pt x="557530" y="5501640"/>
                    <a:pt x="363220" y="5429250"/>
                    <a:pt x="218440" y="5287010"/>
                  </a:cubicBezTo>
                  <a:cubicBezTo>
                    <a:pt x="74930" y="5146040"/>
                    <a:pt x="0" y="4968240"/>
                    <a:pt x="0" y="4773930"/>
                  </a:cubicBezTo>
                  <a:cubicBezTo>
                    <a:pt x="0" y="4654550"/>
                    <a:pt x="38100" y="4513580"/>
                    <a:pt x="114300" y="4343400"/>
                  </a:cubicBezTo>
                  <a:cubicBezTo>
                    <a:pt x="190500" y="4174490"/>
                    <a:pt x="276860" y="4083050"/>
                    <a:pt x="353060" y="4003040"/>
                  </a:cubicBezTo>
                  <a:lnTo>
                    <a:pt x="363220" y="3991610"/>
                  </a:lnTo>
                  <a:cubicBezTo>
                    <a:pt x="668020" y="3675380"/>
                    <a:pt x="946150" y="3401060"/>
                    <a:pt x="1192530" y="3173730"/>
                  </a:cubicBezTo>
                  <a:cubicBezTo>
                    <a:pt x="1445260" y="2940051"/>
                    <a:pt x="1625600" y="2788920"/>
                    <a:pt x="1742440" y="2710180"/>
                  </a:cubicBezTo>
                  <a:cubicBezTo>
                    <a:pt x="1912620" y="2589530"/>
                    <a:pt x="2056130" y="2467610"/>
                    <a:pt x="2166620" y="2348230"/>
                  </a:cubicBezTo>
                  <a:cubicBezTo>
                    <a:pt x="2272030" y="2235201"/>
                    <a:pt x="2352040" y="2119630"/>
                    <a:pt x="2405380" y="2005330"/>
                  </a:cubicBezTo>
                  <a:cubicBezTo>
                    <a:pt x="2453640" y="1899920"/>
                    <a:pt x="2479040" y="1797051"/>
                    <a:pt x="2479040" y="1700530"/>
                  </a:cubicBezTo>
                  <a:cubicBezTo>
                    <a:pt x="2479040" y="1601470"/>
                    <a:pt x="2457450" y="1516380"/>
                    <a:pt x="2411730" y="1441451"/>
                  </a:cubicBezTo>
                  <a:cubicBezTo>
                    <a:pt x="2366010" y="1366521"/>
                    <a:pt x="2305050" y="1308101"/>
                    <a:pt x="2226310" y="1266191"/>
                  </a:cubicBezTo>
                  <a:cubicBezTo>
                    <a:pt x="2143760" y="1221741"/>
                    <a:pt x="2054860" y="1200151"/>
                    <a:pt x="1955800" y="1200151"/>
                  </a:cubicBezTo>
                  <a:cubicBezTo>
                    <a:pt x="1736090" y="1200151"/>
                    <a:pt x="1638300" y="1253491"/>
                    <a:pt x="1517650" y="1437641"/>
                  </a:cubicBezTo>
                  <a:cubicBezTo>
                    <a:pt x="1512570" y="1446530"/>
                    <a:pt x="1489710" y="1493520"/>
                    <a:pt x="1430020" y="1663701"/>
                  </a:cubicBezTo>
                  <a:cubicBezTo>
                    <a:pt x="1366520" y="1845311"/>
                    <a:pt x="1292860" y="1986280"/>
                    <a:pt x="1206500" y="2091691"/>
                  </a:cubicBezTo>
                  <a:cubicBezTo>
                    <a:pt x="1125220" y="2190751"/>
                    <a:pt x="975360" y="2307591"/>
                    <a:pt x="715010" y="2307591"/>
                  </a:cubicBezTo>
                  <a:cubicBezTo>
                    <a:pt x="534670" y="2307591"/>
                    <a:pt x="374650" y="2242820"/>
                    <a:pt x="252730" y="2120901"/>
                  </a:cubicBezTo>
                  <a:cubicBezTo>
                    <a:pt x="167640" y="2035811"/>
                    <a:pt x="66040" y="1882141"/>
                    <a:pt x="66040" y="1634491"/>
                  </a:cubicBezTo>
                  <a:cubicBezTo>
                    <a:pt x="66040" y="1445261"/>
                    <a:pt x="107950" y="1247141"/>
                    <a:pt x="190500" y="1046480"/>
                  </a:cubicBezTo>
                  <a:cubicBezTo>
                    <a:pt x="269240" y="857250"/>
                    <a:pt x="337820" y="709930"/>
                    <a:pt x="510540" y="537210"/>
                  </a:cubicBezTo>
                  <a:cubicBezTo>
                    <a:pt x="674370" y="374650"/>
                    <a:pt x="881380" y="242570"/>
                    <a:pt x="1127760" y="146050"/>
                  </a:cubicBezTo>
                  <a:cubicBezTo>
                    <a:pt x="1371600" y="49531"/>
                    <a:pt x="1657350" y="0"/>
                    <a:pt x="1977390" y="0"/>
                  </a:cubicBezTo>
                  <a:cubicBezTo>
                    <a:pt x="2359660" y="0"/>
                    <a:pt x="2693670" y="62231"/>
                    <a:pt x="2970530" y="185421"/>
                  </a:cubicBezTo>
                  <a:lnTo>
                    <a:pt x="2973070" y="186691"/>
                  </a:lnTo>
                  <a:cubicBezTo>
                    <a:pt x="3161030" y="273050"/>
                    <a:pt x="3328670" y="392430"/>
                    <a:pt x="3470910" y="543560"/>
                  </a:cubicBezTo>
                  <a:cubicBezTo>
                    <a:pt x="3613150" y="693421"/>
                    <a:pt x="3724910" y="868680"/>
                    <a:pt x="3803650" y="1065530"/>
                  </a:cubicBezTo>
                  <a:cubicBezTo>
                    <a:pt x="3882390" y="1262380"/>
                    <a:pt x="3923030" y="1469391"/>
                    <a:pt x="3923030" y="1680210"/>
                  </a:cubicBezTo>
                  <a:cubicBezTo>
                    <a:pt x="3923030" y="2007870"/>
                    <a:pt x="3840480" y="2311400"/>
                    <a:pt x="3676650" y="2580640"/>
                  </a:cubicBezTo>
                  <a:cubicBezTo>
                    <a:pt x="3524250" y="2832100"/>
                    <a:pt x="3364230" y="3034030"/>
                    <a:pt x="3201670" y="3180080"/>
                  </a:cubicBezTo>
                  <a:cubicBezTo>
                    <a:pt x="3051810" y="3314701"/>
                    <a:pt x="2810510" y="3517901"/>
                    <a:pt x="2461260" y="3803651"/>
                  </a:cubicBezTo>
                  <a:cubicBezTo>
                    <a:pt x="2282190" y="3949701"/>
                    <a:pt x="2133600" y="4079241"/>
                    <a:pt x="2016760" y="4188460"/>
                  </a:cubicBezTo>
                  <a:lnTo>
                    <a:pt x="3133090" y="4188460"/>
                  </a:lnTo>
                  <a:cubicBezTo>
                    <a:pt x="3368040" y="4188460"/>
                    <a:pt x="3556000" y="4243070"/>
                    <a:pt x="3695700" y="4351020"/>
                  </a:cubicBezTo>
                  <a:cubicBezTo>
                    <a:pt x="3850640" y="4472940"/>
                    <a:pt x="3933190" y="4644390"/>
                    <a:pt x="3933190" y="4847590"/>
                  </a:cubicBezTo>
                  <a:cubicBezTo>
                    <a:pt x="3933190" y="5024120"/>
                    <a:pt x="3870960" y="5181600"/>
                    <a:pt x="3751580" y="5306060"/>
                  </a:cubicBezTo>
                  <a:cubicBezTo>
                    <a:pt x="3628390" y="5435601"/>
                    <a:pt x="3453130" y="5500370"/>
                    <a:pt x="3232150" y="5500370"/>
                  </a:cubicBezTo>
                  <a:lnTo>
                    <a:pt x="796290" y="5500370"/>
                  </a:lnTo>
                </a:path>
              </a:pathLst>
            </a:custGeom>
            <a:solidFill>
              <a:schemeClr val="accent1"/>
            </a:solidFill>
            <a:ln w="6350" cap="flat" cmpd="sng" algn="ctr">
              <a:noFill/>
              <a:prstDash val="solid"/>
              <a:miter lim="800000"/>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3200"/>
            </a:p>
          </p:txBody>
        </p:sp>
        <p:sp>
          <p:nvSpPr>
            <p:cNvPr id="343" name="任意多边形: 形状 305"/>
            <p:cNvSpPr/>
            <p:nvPr>
              <p:custDataLst>
                <p:tags r:id="rId15"/>
              </p:custDataLst>
            </p:nvPr>
          </p:nvSpPr>
          <p:spPr>
            <a:xfrm>
              <a:off x="2933365" y="946710"/>
              <a:ext cx="1273518" cy="1817050"/>
            </a:xfrm>
            <a:custGeom>
              <a:avLst/>
              <a:gdLst/>
              <a:ahLst/>
              <a:cxnLst/>
              <a:rect l="0" t="0" r="0" b="0"/>
              <a:pathLst>
                <a:path w="3677921" h="5247641">
                  <a:moveTo>
                    <a:pt x="670560" y="5247640"/>
                  </a:moveTo>
                  <a:cubicBezTo>
                    <a:pt x="466090" y="5247640"/>
                    <a:pt x="302260" y="5187950"/>
                    <a:pt x="181610" y="5069840"/>
                  </a:cubicBezTo>
                  <a:cubicBezTo>
                    <a:pt x="60960" y="4951730"/>
                    <a:pt x="0" y="4809490"/>
                    <a:pt x="0" y="4646930"/>
                  </a:cubicBezTo>
                  <a:cubicBezTo>
                    <a:pt x="0" y="4545330"/>
                    <a:pt x="34290" y="4422140"/>
                    <a:pt x="102870" y="4268470"/>
                  </a:cubicBezTo>
                  <a:cubicBezTo>
                    <a:pt x="170180" y="4119880"/>
                    <a:pt x="246380" y="4039870"/>
                    <a:pt x="318770" y="3962400"/>
                  </a:cubicBezTo>
                  <a:lnTo>
                    <a:pt x="328930" y="3952240"/>
                  </a:lnTo>
                  <a:cubicBezTo>
                    <a:pt x="631190" y="3638550"/>
                    <a:pt x="909320" y="3365500"/>
                    <a:pt x="1153160" y="3140710"/>
                  </a:cubicBezTo>
                  <a:cubicBezTo>
                    <a:pt x="1402080" y="2910840"/>
                    <a:pt x="1577340" y="2763520"/>
                    <a:pt x="1689100" y="2688590"/>
                  </a:cubicBezTo>
                  <a:cubicBezTo>
                    <a:pt x="1866900" y="2562860"/>
                    <a:pt x="2016760" y="2434590"/>
                    <a:pt x="2133600" y="2308860"/>
                  </a:cubicBezTo>
                  <a:cubicBezTo>
                    <a:pt x="2247900" y="2185670"/>
                    <a:pt x="2335530" y="2059940"/>
                    <a:pt x="2393950" y="1932940"/>
                  </a:cubicBezTo>
                  <a:cubicBezTo>
                    <a:pt x="2451100" y="1811020"/>
                    <a:pt x="2479040" y="1690370"/>
                    <a:pt x="2479040" y="1574800"/>
                  </a:cubicBezTo>
                  <a:cubicBezTo>
                    <a:pt x="2479040" y="1451610"/>
                    <a:pt x="2451100" y="1344930"/>
                    <a:pt x="2392681" y="1249680"/>
                  </a:cubicBezTo>
                  <a:cubicBezTo>
                    <a:pt x="2334261" y="1154430"/>
                    <a:pt x="2258061" y="1082040"/>
                    <a:pt x="2159001" y="1028700"/>
                  </a:cubicBezTo>
                  <a:cubicBezTo>
                    <a:pt x="2057401" y="974090"/>
                    <a:pt x="1949451" y="948690"/>
                    <a:pt x="1828801" y="948690"/>
                  </a:cubicBezTo>
                  <a:cubicBezTo>
                    <a:pt x="1568451" y="948690"/>
                    <a:pt x="1426211" y="1026160"/>
                    <a:pt x="1283971" y="1244600"/>
                  </a:cubicBezTo>
                  <a:lnTo>
                    <a:pt x="1282701" y="1245870"/>
                  </a:lnTo>
                  <a:cubicBezTo>
                    <a:pt x="1278891" y="1252220"/>
                    <a:pt x="1253491" y="1294130"/>
                    <a:pt x="1182371" y="1497330"/>
                  </a:cubicBezTo>
                  <a:cubicBezTo>
                    <a:pt x="1123951" y="1664970"/>
                    <a:pt x="1056641" y="1793240"/>
                    <a:pt x="980441" y="1887220"/>
                  </a:cubicBezTo>
                  <a:cubicBezTo>
                    <a:pt x="887731" y="1998980"/>
                    <a:pt x="755651" y="2056130"/>
                    <a:pt x="586741" y="2056130"/>
                  </a:cubicBezTo>
                  <a:cubicBezTo>
                    <a:pt x="438151" y="2056130"/>
                    <a:pt x="313691" y="2005330"/>
                    <a:pt x="213361" y="1906270"/>
                  </a:cubicBezTo>
                  <a:cubicBezTo>
                    <a:pt x="114301" y="1807210"/>
                    <a:pt x="63501" y="1673860"/>
                    <a:pt x="63501" y="1510030"/>
                  </a:cubicBezTo>
                  <a:cubicBezTo>
                    <a:pt x="63501" y="1337310"/>
                    <a:pt x="102871" y="1155700"/>
                    <a:pt x="179071" y="970280"/>
                  </a:cubicBezTo>
                  <a:cubicBezTo>
                    <a:pt x="251461" y="795020"/>
                    <a:pt x="314961" y="657860"/>
                    <a:pt x="471171" y="502920"/>
                  </a:cubicBezTo>
                  <a:cubicBezTo>
                    <a:pt x="626110" y="351790"/>
                    <a:pt x="819150" y="228600"/>
                    <a:pt x="1049020" y="137160"/>
                  </a:cubicBezTo>
                  <a:cubicBezTo>
                    <a:pt x="1277620" y="45720"/>
                    <a:pt x="1548130" y="0"/>
                    <a:pt x="1851660" y="0"/>
                  </a:cubicBezTo>
                  <a:cubicBezTo>
                    <a:pt x="2216150" y="0"/>
                    <a:pt x="2532380" y="58420"/>
                    <a:pt x="2794000" y="175260"/>
                  </a:cubicBezTo>
                  <a:lnTo>
                    <a:pt x="2795270" y="175260"/>
                  </a:lnTo>
                  <a:cubicBezTo>
                    <a:pt x="2967990" y="254000"/>
                    <a:pt x="3122930" y="364490"/>
                    <a:pt x="3253740" y="504190"/>
                  </a:cubicBezTo>
                  <a:cubicBezTo>
                    <a:pt x="3384550" y="642620"/>
                    <a:pt x="3487420" y="805180"/>
                    <a:pt x="3561080" y="985520"/>
                  </a:cubicBezTo>
                  <a:cubicBezTo>
                    <a:pt x="3633470" y="1167130"/>
                    <a:pt x="3670300" y="1357630"/>
                    <a:pt x="3670300" y="1553210"/>
                  </a:cubicBezTo>
                  <a:cubicBezTo>
                    <a:pt x="3670300" y="1858010"/>
                    <a:pt x="3594100" y="2138680"/>
                    <a:pt x="3441700" y="2387600"/>
                  </a:cubicBezTo>
                  <a:cubicBezTo>
                    <a:pt x="3295650" y="2627630"/>
                    <a:pt x="3144520" y="2820670"/>
                    <a:pt x="2989580" y="2959100"/>
                  </a:cubicBezTo>
                  <a:cubicBezTo>
                    <a:pt x="2843530" y="3089910"/>
                    <a:pt x="2595880" y="3298190"/>
                    <a:pt x="2252980" y="3578860"/>
                  </a:cubicBezTo>
                  <a:cubicBezTo>
                    <a:pt x="1936750" y="3837940"/>
                    <a:pt x="1713230" y="4042410"/>
                    <a:pt x="1586230" y="4188460"/>
                  </a:cubicBezTo>
                  <a:lnTo>
                    <a:pt x="3004820" y="4188460"/>
                  </a:lnTo>
                  <a:cubicBezTo>
                    <a:pt x="3210560" y="4188460"/>
                    <a:pt x="3373120" y="4234180"/>
                    <a:pt x="3488690" y="4324350"/>
                  </a:cubicBezTo>
                  <a:cubicBezTo>
                    <a:pt x="3611880" y="4420870"/>
                    <a:pt x="3677920" y="4558030"/>
                    <a:pt x="3677920" y="4720590"/>
                  </a:cubicBezTo>
                  <a:cubicBezTo>
                    <a:pt x="3677920" y="4865370"/>
                    <a:pt x="3628390" y="4989830"/>
                    <a:pt x="3531870" y="5091430"/>
                  </a:cubicBezTo>
                  <a:cubicBezTo>
                    <a:pt x="3432810" y="5194301"/>
                    <a:pt x="3289300" y="5246371"/>
                    <a:pt x="3103880" y="5246371"/>
                  </a:cubicBezTo>
                  <a:lnTo>
                    <a:pt x="670560" y="5246371"/>
                  </a:lnTo>
                </a:path>
              </a:pathLst>
            </a:custGeom>
            <a:solidFill>
              <a:schemeClr val="bg1"/>
            </a:solidFill>
            <a:ln w="6350" cap="flat" cmpd="sng" algn="ctr">
              <a:noFill/>
              <a:prstDash val="solid"/>
              <a:miter lim="800000"/>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3200"/>
            </a:p>
          </p:txBody>
        </p:sp>
        <p:sp>
          <p:nvSpPr>
            <p:cNvPr id="344" name="任意多边形: 形状 306"/>
            <p:cNvSpPr/>
            <p:nvPr>
              <p:custDataLst>
                <p:tags r:id="rId16"/>
              </p:custDataLst>
            </p:nvPr>
          </p:nvSpPr>
          <p:spPr>
            <a:xfrm>
              <a:off x="2977780" y="991125"/>
              <a:ext cx="1185568" cy="1728660"/>
            </a:xfrm>
            <a:custGeom>
              <a:avLst/>
              <a:gdLst/>
              <a:ahLst/>
              <a:cxnLst/>
              <a:rect l="0" t="0" r="0" b="0"/>
              <a:pathLst>
                <a:path w="3423921" h="4992371">
                  <a:moveTo>
                    <a:pt x="1338580" y="4005580"/>
                  </a:moveTo>
                  <a:cubicBezTo>
                    <a:pt x="1263650" y="4090670"/>
                    <a:pt x="1324610" y="4187190"/>
                    <a:pt x="1438910" y="4187190"/>
                  </a:cubicBezTo>
                  <a:lnTo>
                    <a:pt x="2877820" y="4187190"/>
                  </a:lnTo>
                  <a:cubicBezTo>
                    <a:pt x="3055620" y="4187190"/>
                    <a:pt x="3190240" y="4224020"/>
                    <a:pt x="3284220" y="4296410"/>
                  </a:cubicBezTo>
                  <a:cubicBezTo>
                    <a:pt x="3376930" y="4368800"/>
                    <a:pt x="3423920" y="4467860"/>
                    <a:pt x="3423920" y="4593590"/>
                  </a:cubicBezTo>
                  <a:cubicBezTo>
                    <a:pt x="3423920" y="4705350"/>
                    <a:pt x="3387090" y="4799330"/>
                    <a:pt x="3313430" y="4876800"/>
                  </a:cubicBezTo>
                  <a:cubicBezTo>
                    <a:pt x="3239770" y="4954270"/>
                    <a:pt x="3128009" y="4992370"/>
                    <a:pt x="2976880" y="4992370"/>
                  </a:cubicBezTo>
                  <a:lnTo>
                    <a:pt x="542290" y="4992370"/>
                  </a:lnTo>
                  <a:cubicBezTo>
                    <a:pt x="372110" y="4992370"/>
                    <a:pt x="238760" y="4945380"/>
                    <a:pt x="143510" y="4851400"/>
                  </a:cubicBezTo>
                  <a:cubicBezTo>
                    <a:pt x="48260" y="4757420"/>
                    <a:pt x="0" y="4645660"/>
                    <a:pt x="0" y="4518660"/>
                  </a:cubicBezTo>
                  <a:cubicBezTo>
                    <a:pt x="0" y="4437380"/>
                    <a:pt x="30480" y="4328160"/>
                    <a:pt x="92710" y="4193540"/>
                  </a:cubicBezTo>
                  <a:cubicBezTo>
                    <a:pt x="153670" y="4058920"/>
                    <a:pt x="220980" y="3990340"/>
                    <a:pt x="293370" y="3912870"/>
                  </a:cubicBezTo>
                  <a:cubicBezTo>
                    <a:pt x="595630" y="3599179"/>
                    <a:pt x="868680" y="3329940"/>
                    <a:pt x="1112520" y="3106420"/>
                  </a:cubicBezTo>
                  <a:cubicBezTo>
                    <a:pt x="1356360" y="2882899"/>
                    <a:pt x="1530350" y="2735579"/>
                    <a:pt x="1634490" y="2664460"/>
                  </a:cubicBezTo>
                  <a:cubicBezTo>
                    <a:pt x="1821180" y="2532380"/>
                    <a:pt x="1976120" y="2400300"/>
                    <a:pt x="2100580" y="2266950"/>
                  </a:cubicBezTo>
                  <a:cubicBezTo>
                    <a:pt x="2225040" y="2133600"/>
                    <a:pt x="2319020" y="1997710"/>
                    <a:pt x="2383790" y="1858010"/>
                  </a:cubicBezTo>
                  <a:cubicBezTo>
                    <a:pt x="2448560" y="1718310"/>
                    <a:pt x="2481580" y="1581150"/>
                    <a:pt x="2481580" y="1446530"/>
                  </a:cubicBezTo>
                  <a:cubicBezTo>
                    <a:pt x="2481580" y="1300480"/>
                    <a:pt x="2447290" y="1170940"/>
                    <a:pt x="2377440" y="1056640"/>
                  </a:cubicBezTo>
                  <a:cubicBezTo>
                    <a:pt x="2307590" y="942340"/>
                    <a:pt x="2213610" y="852170"/>
                    <a:pt x="2094230" y="788670"/>
                  </a:cubicBezTo>
                  <a:cubicBezTo>
                    <a:pt x="1974850" y="725170"/>
                    <a:pt x="1844040" y="693420"/>
                    <a:pt x="1703070" y="693420"/>
                  </a:cubicBezTo>
                  <a:cubicBezTo>
                    <a:pt x="1404620" y="693420"/>
                    <a:pt x="1221740" y="786130"/>
                    <a:pt x="1051560" y="1047750"/>
                  </a:cubicBezTo>
                  <a:cubicBezTo>
                    <a:pt x="1028700" y="1082040"/>
                    <a:pt x="990600" y="1174750"/>
                    <a:pt x="937260" y="1327150"/>
                  </a:cubicBezTo>
                  <a:cubicBezTo>
                    <a:pt x="883920" y="1479550"/>
                    <a:pt x="822960" y="1596390"/>
                    <a:pt x="756920" y="1678940"/>
                  </a:cubicBezTo>
                  <a:cubicBezTo>
                    <a:pt x="689610" y="1760220"/>
                    <a:pt x="591820" y="1802130"/>
                    <a:pt x="462280" y="1802130"/>
                  </a:cubicBezTo>
                  <a:cubicBezTo>
                    <a:pt x="347980" y="1802130"/>
                    <a:pt x="254000" y="1764030"/>
                    <a:pt x="179070" y="1689100"/>
                  </a:cubicBezTo>
                  <a:cubicBezTo>
                    <a:pt x="104140" y="1614170"/>
                    <a:pt x="66040" y="1511300"/>
                    <a:pt x="66040" y="1381760"/>
                  </a:cubicBezTo>
                  <a:cubicBezTo>
                    <a:pt x="66040" y="1224280"/>
                    <a:pt x="101600" y="1061720"/>
                    <a:pt x="171450" y="890270"/>
                  </a:cubicBezTo>
                  <a:cubicBezTo>
                    <a:pt x="241300" y="720090"/>
                    <a:pt x="295910" y="603250"/>
                    <a:pt x="435610" y="464820"/>
                  </a:cubicBezTo>
                  <a:cubicBezTo>
                    <a:pt x="575310" y="326390"/>
                    <a:pt x="753110" y="214630"/>
                    <a:pt x="967740" y="128270"/>
                  </a:cubicBezTo>
                  <a:cubicBezTo>
                    <a:pt x="1182367" y="41903"/>
                    <a:pt x="1433830" y="0"/>
                    <a:pt x="1723390" y="0"/>
                  </a:cubicBezTo>
                  <a:cubicBezTo>
                    <a:pt x="2071370" y="0"/>
                    <a:pt x="2368550" y="54610"/>
                    <a:pt x="2613660" y="163830"/>
                  </a:cubicBezTo>
                  <a:cubicBezTo>
                    <a:pt x="2772410" y="236220"/>
                    <a:pt x="2912110" y="336550"/>
                    <a:pt x="3032760" y="463550"/>
                  </a:cubicBezTo>
                  <a:cubicBezTo>
                    <a:pt x="3153410" y="590550"/>
                    <a:pt x="3247390" y="737870"/>
                    <a:pt x="3314700" y="905510"/>
                  </a:cubicBezTo>
                  <a:cubicBezTo>
                    <a:pt x="3382010" y="1073150"/>
                    <a:pt x="3415030" y="1245870"/>
                    <a:pt x="3415030" y="1426210"/>
                  </a:cubicBezTo>
                  <a:cubicBezTo>
                    <a:pt x="3415030" y="1708150"/>
                    <a:pt x="3345180" y="1964690"/>
                    <a:pt x="3205480" y="2195830"/>
                  </a:cubicBezTo>
                  <a:cubicBezTo>
                    <a:pt x="3065780" y="2426970"/>
                    <a:pt x="2923540" y="2607310"/>
                    <a:pt x="2777490" y="2738120"/>
                  </a:cubicBezTo>
                  <a:cubicBezTo>
                    <a:pt x="2631440" y="2868930"/>
                    <a:pt x="2387600" y="3074670"/>
                    <a:pt x="2045970" y="3354070"/>
                  </a:cubicBezTo>
                  <a:cubicBezTo>
                    <a:pt x="1704340" y="3633470"/>
                    <a:pt x="1469390" y="3850640"/>
                    <a:pt x="1341120" y="4005580"/>
                  </a:cubicBezTo>
                  <a:cubicBezTo>
                    <a:pt x="1339850" y="4004310"/>
                    <a:pt x="1339850" y="4005580"/>
                    <a:pt x="1338580" y="4005580"/>
                  </a:cubicBez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nvGrpSpPr>
          <p:cNvPr id="345" name="组合 344"/>
          <p:cNvGrpSpPr>
            <a:grpSpLocks noChangeAspect="1"/>
          </p:cNvGrpSpPr>
          <p:nvPr>
            <p:custDataLst>
              <p:tags r:id="rId5"/>
            </p:custDataLst>
          </p:nvPr>
        </p:nvGrpSpPr>
        <p:grpSpPr>
          <a:xfrm>
            <a:off x="3187394" y="4001839"/>
            <a:ext cx="280365" cy="355600"/>
            <a:chOff x="7479261" y="902735"/>
            <a:chExt cx="1501960" cy="1905000"/>
          </a:xfrm>
        </p:grpSpPr>
        <p:sp>
          <p:nvSpPr>
            <p:cNvPr id="346" name="PA_ImportSvg_636990617509674239"/>
            <p:cNvSpPr/>
            <p:nvPr>
              <p:custDataLst>
                <p:tags r:id="rId11"/>
              </p:custDataLst>
            </p:nvPr>
          </p:nvSpPr>
          <p:spPr>
            <a:xfrm>
              <a:off x="7479261" y="902735"/>
              <a:ext cx="1501960" cy="1905000"/>
            </a:xfrm>
            <a:custGeom>
              <a:avLst/>
              <a:gdLst/>
              <a:ahLst/>
              <a:cxnLst/>
              <a:rect l="l" t="t" r="r" b="b"/>
              <a:pathLst>
                <a:path w="4292601" h="5444490">
                  <a:moveTo>
                    <a:pt x="2914651" y="5444490"/>
                  </a:moveTo>
                  <a:cubicBezTo>
                    <a:pt x="2689861" y="5444490"/>
                    <a:pt x="2494281" y="5359400"/>
                    <a:pt x="2350771" y="5198110"/>
                  </a:cubicBezTo>
                  <a:cubicBezTo>
                    <a:pt x="2214881" y="5046980"/>
                    <a:pt x="2146301" y="4842510"/>
                    <a:pt x="2146301" y="4592320"/>
                  </a:cubicBezTo>
                  <a:lnTo>
                    <a:pt x="2146301" y="4396740"/>
                  </a:lnTo>
                  <a:lnTo>
                    <a:pt x="970281" y="4396740"/>
                  </a:lnTo>
                  <a:cubicBezTo>
                    <a:pt x="676911" y="4396740"/>
                    <a:pt x="443231" y="4319270"/>
                    <a:pt x="273051" y="4164330"/>
                  </a:cubicBezTo>
                  <a:cubicBezTo>
                    <a:pt x="95251" y="4003040"/>
                    <a:pt x="1" y="3779520"/>
                    <a:pt x="1" y="3519170"/>
                  </a:cubicBezTo>
                  <a:cubicBezTo>
                    <a:pt x="1" y="3435350"/>
                    <a:pt x="15241" y="3352800"/>
                    <a:pt x="44451" y="3271520"/>
                  </a:cubicBezTo>
                  <a:cubicBezTo>
                    <a:pt x="68581" y="3204210"/>
                    <a:pt x="104141" y="3134360"/>
                    <a:pt x="148591" y="3065780"/>
                  </a:cubicBezTo>
                  <a:cubicBezTo>
                    <a:pt x="181611" y="3014980"/>
                    <a:pt x="217171" y="2964180"/>
                    <a:pt x="252731" y="2917190"/>
                  </a:cubicBezTo>
                  <a:cubicBezTo>
                    <a:pt x="284481" y="2875280"/>
                    <a:pt x="322581" y="2824480"/>
                    <a:pt x="368301" y="2763520"/>
                  </a:cubicBezTo>
                  <a:lnTo>
                    <a:pt x="2010411" y="566420"/>
                  </a:lnTo>
                  <a:cubicBezTo>
                    <a:pt x="2132331" y="401320"/>
                    <a:pt x="2233931" y="281940"/>
                    <a:pt x="2320291" y="200660"/>
                  </a:cubicBezTo>
                  <a:cubicBezTo>
                    <a:pt x="2459991" y="68580"/>
                    <a:pt x="2636521" y="0"/>
                    <a:pt x="2830831" y="0"/>
                  </a:cubicBezTo>
                  <a:cubicBezTo>
                    <a:pt x="3168651" y="0"/>
                    <a:pt x="3365501" y="144780"/>
                    <a:pt x="3470911" y="265430"/>
                  </a:cubicBezTo>
                  <a:cubicBezTo>
                    <a:pt x="3611881" y="426720"/>
                    <a:pt x="3683001" y="646430"/>
                    <a:pt x="3683001" y="920750"/>
                  </a:cubicBezTo>
                  <a:lnTo>
                    <a:pt x="3683001" y="2960370"/>
                  </a:lnTo>
                  <a:cubicBezTo>
                    <a:pt x="3782061" y="2979420"/>
                    <a:pt x="3856991" y="3008630"/>
                    <a:pt x="3924301" y="3039110"/>
                  </a:cubicBezTo>
                  <a:cubicBezTo>
                    <a:pt x="4034791" y="3088640"/>
                    <a:pt x="4292601" y="3251200"/>
                    <a:pt x="4292601" y="3671570"/>
                  </a:cubicBezTo>
                  <a:cubicBezTo>
                    <a:pt x="4292601" y="3915410"/>
                    <a:pt x="4192271" y="4119880"/>
                    <a:pt x="4011931" y="4245610"/>
                  </a:cubicBezTo>
                  <a:cubicBezTo>
                    <a:pt x="3905251" y="4319270"/>
                    <a:pt x="3804921" y="4362450"/>
                    <a:pt x="3683001" y="4382770"/>
                  </a:cubicBezTo>
                  <a:lnTo>
                    <a:pt x="3683001" y="4592320"/>
                  </a:lnTo>
                  <a:cubicBezTo>
                    <a:pt x="3683001" y="4847590"/>
                    <a:pt x="3614421" y="5053330"/>
                    <a:pt x="3478531" y="5203190"/>
                  </a:cubicBezTo>
                  <a:cubicBezTo>
                    <a:pt x="3336291" y="5360670"/>
                    <a:pt x="3140711" y="5444490"/>
                    <a:pt x="2914651" y="5444490"/>
                  </a:cubicBezTo>
                  <a:close/>
                  <a:moveTo>
                    <a:pt x="2146301" y="2938780"/>
                  </a:moveTo>
                  <a:lnTo>
                    <a:pt x="2146301" y="2673350"/>
                  </a:lnTo>
                  <a:lnTo>
                    <a:pt x="1949451" y="2938780"/>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200"/>
            </a:p>
          </p:txBody>
        </p:sp>
        <p:sp>
          <p:nvSpPr>
            <p:cNvPr id="347" name="PA_ImportSvg_636990617511722992"/>
            <p:cNvSpPr/>
            <p:nvPr>
              <p:custDataLst>
                <p:tags r:id="rId12"/>
              </p:custDataLst>
            </p:nvPr>
          </p:nvSpPr>
          <p:spPr>
            <a:xfrm>
              <a:off x="7523698" y="947171"/>
              <a:ext cx="1413087" cy="1816127"/>
            </a:xfrm>
            <a:custGeom>
              <a:avLst/>
              <a:gdLst/>
              <a:ahLst/>
              <a:cxnLst/>
              <a:rect l="l" t="t" r="r" b="b"/>
              <a:pathLst>
                <a:path w="4038601" h="5190492">
                  <a:moveTo>
                    <a:pt x="2787651" y="5190492"/>
                  </a:moveTo>
                  <a:cubicBezTo>
                    <a:pt x="2599691" y="5190492"/>
                    <a:pt x="2437131" y="5120642"/>
                    <a:pt x="2317751" y="4987292"/>
                  </a:cubicBezTo>
                  <a:cubicBezTo>
                    <a:pt x="2203451" y="4860292"/>
                    <a:pt x="2146301" y="4685032"/>
                    <a:pt x="2146301" y="4465322"/>
                  </a:cubicBezTo>
                  <a:lnTo>
                    <a:pt x="2146301" y="4142742"/>
                  </a:lnTo>
                  <a:lnTo>
                    <a:pt x="843281" y="4142742"/>
                  </a:lnTo>
                  <a:cubicBezTo>
                    <a:pt x="582931" y="4142742"/>
                    <a:pt x="377191" y="4075432"/>
                    <a:pt x="231141" y="3943352"/>
                  </a:cubicBezTo>
                  <a:cubicBezTo>
                    <a:pt x="80011" y="3806192"/>
                    <a:pt x="1" y="3615692"/>
                    <a:pt x="1" y="3392172"/>
                  </a:cubicBezTo>
                  <a:cubicBezTo>
                    <a:pt x="1" y="3323592"/>
                    <a:pt x="12701" y="3255012"/>
                    <a:pt x="36831" y="3186432"/>
                  </a:cubicBezTo>
                  <a:cubicBezTo>
                    <a:pt x="57151" y="3128012"/>
                    <a:pt x="88901" y="3067052"/>
                    <a:pt x="128271" y="3006092"/>
                  </a:cubicBezTo>
                  <a:cubicBezTo>
                    <a:pt x="160021" y="2957832"/>
                    <a:pt x="193041" y="2909571"/>
                    <a:pt x="227331" y="2863851"/>
                  </a:cubicBezTo>
                  <a:cubicBezTo>
                    <a:pt x="259081" y="2821942"/>
                    <a:pt x="297181" y="2771142"/>
                    <a:pt x="342901" y="2711451"/>
                  </a:cubicBezTo>
                  <a:lnTo>
                    <a:pt x="1985011" y="514351"/>
                  </a:lnTo>
                  <a:cubicBezTo>
                    <a:pt x="2101851" y="356871"/>
                    <a:pt x="2198371" y="242571"/>
                    <a:pt x="2279651" y="166371"/>
                  </a:cubicBezTo>
                  <a:cubicBezTo>
                    <a:pt x="2395221" y="57151"/>
                    <a:pt x="2542541" y="1"/>
                    <a:pt x="2703831" y="1"/>
                  </a:cubicBezTo>
                  <a:cubicBezTo>
                    <a:pt x="2993391" y="1"/>
                    <a:pt x="3159761" y="120651"/>
                    <a:pt x="3248661" y="222251"/>
                  </a:cubicBezTo>
                  <a:cubicBezTo>
                    <a:pt x="3368041" y="359411"/>
                    <a:pt x="3429001" y="551181"/>
                    <a:pt x="3429001" y="793751"/>
                  </a:cubicBezTo>
                  <a:lnTo>
                    <a:pt x="3429001" y="2943862"/>
                  </a:lnTo>
                  <a:cubicBezTo>
                    <a:pt x="3559811" y="2954022"/>
                    <a:pt x="3648711" y="2983232"/>
                    <a:pt x="3745231" y="3026412"/>
                  </a:cubicBezTo>
                  <a:cubicBezTo>
                    <a:pt x="3854451" y="3075942"/>
                    <a:pt x="4038601" y="3209292"/>
                    <a:pt x="4038601" y="3543302"/>
                  </a:cubicBezTo>
                  <a:cubicBezTo>
                    <a:pt x="4038601" y="3801112"/>
                    <a:pt x="3915411" y="3942082"/>
                    <a:pt x="3812541" y="4013202"/>
                  </a:cubicBezTo>
                  <a:cubicBezTo>
                    <a:pt x="3694431" y="4095752"/>
                    <a:pt x="3586481" y="4132582"/>
                    <a:pt x="3429001" y="4138932"/>
                  </a:cubicBezTo>
                  <a:lnTo>
                    <a:pt x="3429001" y="4462782"/>
                  </a:lnTo>
                  <a:cubicBezTo>
                    <a:pt x="3429001" y="4686302"/>
                    <a:pt x="3371851" y="4862832"/>
                    <a:pt x="3257551" y="4988562"/>
                  </a:cubicBezTo>
                  <a:cubicBezTo>
                    <a:pt x="3139441" y="5120642"/>
                    <a:pt x="2976881" y="5190492"/>
                    <a:pt x="2787651" y="5190492"/>
                  </a:cubicBezTo>
                  <a:close/>
                  <a:moveTo>
                    <a:pt x="2096771" y="2938782"/>
                  </a:moveTo>
                  <a:cubicBezTo>
                    <a:pt x="2123441" y="2938782"/>
                    <a:pt x="2146301" y="2917192"/>
                    <a:pt x="2146301" y="2889252"/>
                  </a:cubicBezTo>
                  <a:lnTo>
                    <a:pt x="2146301" y="2161542"/>
                  </a:lnTo>
                  <a:lnTo>
                    <a:pt x="1570991" y="2938782"/>
                  </a:ln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200"/>
            </a:p>
          </p:txBody>
        </p:sp>
        <p:sp>
          <p:nvSpPr>
            <p:cNvPr id="348" name="PA_ImportSvg_636990617512652408"/>
            <p:cNvSpPr/>
            <p:nvPr>
              <p:custDataLst>
                <p:tags r:id="rId13"/>
              </p:custDataLst>
            </p:nvPr>
          </p:nvSpPr>
          <p:spPr>
            <a:xfrm>
              <a:off x="7568134" y="991608"/>
              <a:ext cx="1324657" cy="1727253"/>
            </a:xfrm>
            <a:custGeom>
              <a:avLst/>
              <a:gdLst/>
              <a:ahLst/>
              <a:cxnLst/>
              <a:rect l="l" t="t" r="r" b="b"/>
              <a:pathLst>
                <a:path w="3785870" h="4936490">
                  <a:moveTo>
                    <a:pt x="2660651" y="4936490"/>
                  </a:moveTo>
                  <a:cubicBezTo>
                    <a:pt x="2508251" y="4936490"/>
                    <a:pt x="2381251" y="4881880"/>
                    <a:pt x="2286001" y="4775200"/>
                  </a:cubicBezTo>
                  <a:cubicBezTo>
                    <a:pt x="2193291" y="4672330"/>
                    <a:pt x="2146301" y="4525010"/>
                    <a:pt x="2146301" y="4338320"/>
                  </a:cubicBezTo>
                  <a:lnTo>
                    <a:pt x="2146301" y="3888740"/>
                  </a:lnTo>
                  <a:lnTo>
                    <a:pt x="716281" y="3888740"/>
                  </a:lnTo>
                  <a:cubicBezTo>
                    <a:pt x="487681" y="3888740"/>
                    <a:pt x="311151" y="3832860"/>
                    <a:pt x="189231" y="3722370"/>
                  </a:cubicBezTo>
                  <a:cubicBezTo>
                    <a:pt x="63501" y="3609340"/>
                    <a:pt x="1" y="3455670"/>
                    <a:pt x="1" y="3265170"/>
                  </a:cubicBezTo>
                  <a:cubicBezTo>
                    <a:pt x="1" y="3211830"/>
                    <a:pt x="10161" y="3157220"/>
                    <a:pt x="29211" y="3102610"/>
                  </a:cubicBezTo>
                  <a:cubicBezTo>
                    <a:pt x="46991" y="3053080"/>
                    <a:pt x="73661" y="3002280"/>
                    <a:pt x="107951" y="2948940"/>
                  </a:cubicBezTo>
                  <a:cubicBezTo>
                    <a:pt x="138431" y="2903220"/>
                    <a:pt x="170181" y="2857500"/>
                    <a:pt x="203201" y="2813050"/>
                  </a:cubicBezTo>
                  <a:cubicBezTo>
                    <a:pt x="234951" y="2771140"/>
                    <a:pt x="273051" y="2720340"/>
                    <a:pt x="318771" y="2660650"/>
                  </a:cubicBezTo>
                  <a:lnTo>
                    <a:pt x="1962151" y="463550"/>
                  </a:lnTo>
                  <a:cubicBezTo>
                    <a:pt x="2075181" y="311150"/>
                    <a:pt x="2166621" y="203200"/>
                    <a:pt x="2241551" y="132080"/>
                  </a:cubicBezTo>
                  <a:cubicBezTo>
                    <a:pt x="2334261" y="44450"/>
                    <a:pt x="2448561" y="0"/>
                    <a:pt x="2578101" y="0"/>
                  </a:cubicBezTo>
                  <a:cubicBezTo>
                    <a:pt x="2801621" y="0"/>
                    <a:pt x="3176271" y="86360"/>
                    <a:pt x="3176271" y="666750"/>
                  </a:cubicBezTo>
                  <a:lnTo>
                    <a:pt x="3176271" y="2940050"/>
                  </a:lnTo>
                  <a:lnTo>
                    <a:pt x="3182621" y="2940050"/>
                  </a:lnTo>
                  <a:cubicBezTo>
                    <a:pt x="3364231" y="2940050"/>
                    <a:pt x="3456941" y="2966720"/>
                    <a:pt x="3567431" y="3016250"/>
                  </a:cubicBezTo>
                  <a:cubicBezTo>
                    <a:pt x="3667761" y="3061970"/>
                    <a:pt x="3785871" y="3167380"/>
                    <a:pt x="3785871" y="3417570"/>
                  </a:cubicBezTo>
                  <a:cubicBezTo>
                    <a:pt x="3785871" y="3620770"/>
                    <a:pt x="3691891" y="3728720"/>
                    <a:pt x="3613151" y="3783330"/>
                  </a:cubicBezTo>
                  <a:cubicBezTo>
                    <a:pt x="3517901" y="3849370"/>
                    <a:pt x="3425191" y="3888740"/>
                    <a:pt x="3237231" y="3888740"/>
                  </a:cubicBezTo>
                  <a:lnTo>
                    <a:pt x="3175001" y="3888740"/>
                  </a:lnTo>
                  <a:lnTo>
                    <a:pt x="3175001" y="4338319"/>
                  </a:lnTo>
                  <a:cubicBezTo>
                    <a:pt x="3175001" y="4528819"/>
                    <a:pt x="3128011" y="4677410"/>
                    <a:pt x="3036571" y="4779010"/>
                  </a:cubicBezTo>
                  <a:cubicBezTo>
                    <a:pt x="2941321" y="4883150"/>
                    <a:pt x="2815591" y="4936490"/>
                    <a:pt x="2660651" y="4936490"/>
                  </a:cubicBezTo>
                  <a:close/>
                  <a:moveTo>
                    <a:pt x="1239521" y="2874010"/>
                  </a:moveTo>
                  <a:cubicBezTo>
                    <a:pt x="1226821" y="2891790"/>
                    <a:pt x="1231901" y="2908300"/>
                    <a:pt x="1235711" y="2917190"/>
                  </a:cubicBezTo>
                  <a:cubicBezTo>
                    <a:pt x="1239521" y="2926080"/>
                    <a:pt x="1249681" y="2940050"/>
                    <a:pt x="1272541" y="2940050"/>
                  </a:cubicBezTo>
                  <a:lnTo>
                    <a:pt x="1969771" y="2940050"/>
                  </a:lnTo>
                  <a:cubicBezTo>
                    <a:pt x="2067561" y="2940050"/>
                    <a:pt x="2146301" y="2861310"/>
                    <a:pt x="2146301" y="2763520"/>
                  </a:cubicBezTo>
                  <a:lnTo>
                    <a:pt x="2146301" y="1651000"/>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200"/>
            </a:p>
          </p:txBody>
        </p:sp>
      </p:grpSp>
      <p:grpSp>
        <p:nvGrpSpPr>
          <p:cNvPr id="349" name="组合 348"/>
          <p:cNvGrpSpPr>
            <a:grpSpLocks noChangeAspect="1"/>
          </p:cNvGrpSpPr>
          <p:nvPr>
            <p:custDataLst>
              <p:tags r:id="rId6"/>
            </p:custDataLst>
          </p:nvPr>
        </p:nvGrpSpPr>
        <p:grpSpPr>
          <a:xfrm>
            <a:off x="3227204" y="4765754"/>
            <a:ext cx="257896" cy="355600"/>
            <a:chOff x="9934082" y="946710"/>
            <a:chExt cx="1381589" cy="1905000"/>
          </a:xfrm>
        </p:grpSpPr>
        <p:sp>
          <p:nvSpPr>
            <p:cNvPr id="350" name="PA_ImportSvg_636990617513521877"/>
            <p:cNvSpPr/>
            <p:nvPr>
              <p:custDataLst>
                <p:tags r:id="rId8"/>
              </p:custDataLst>
            </p:nvPr>
          </p:nvSpPr>
          <p:spPr>
            <a:xfrm>
              <a:off x="9934082" y="946710"/>
              <a:ext cx="1381589" cy="1905000"/>
            </a:xfrm>
            <a:custGeom>
              <a:avLst/>
              <a:gdLst/>
              <a:ahLst/>
              <a:cxnLst/>
              <a:rect l="l" t="t" r="r" b="b"/>
              <a:pathLst>
                <a:path w="3878581" h="5347970">
                  <a:moveTo>
                    <a:pt x="1864361" y="5347971"/>
                  </a:moveTo>
                  <a:cubicBezTo>
                    <a:pt x="1427481" y="5347971"/>
                    <a:pt x="1057911" y="5261611"/>
                    <a:pt x="769621" y="5090161"/>
                  </a:cubicBezTo>
                  <a:cubicBezTo>
                    <a:pt x="480061" y="4918711"/>
                    <a:pt x="267971" y="4711701"/>
                    <a:pt x="139701" y="4474211"/>
                  </a:cubicBezTo>
                  <a:cubicBezTo>
                    <a:pt x="12701" y="4241801"/>
                    <a:pt x="1" y="4136391"/>
                    <a:pt x="1" y="3953511"/>
                  </a:cubicBezTo>
                  <a:lnTo>
                    <a:pt x="1" y="3943351"/>
                  </a:lnTo>
                  <a:cubicBezTo>
                    <a:pt x="1" y="3820161"/>
                    <a:pt x="35561" y="3634741"/>
                    <a:pt x="201931" y="3454401"/>
                  </a:cubicBezTo>
                  <a:cubicBezTo>
                    <a:pt x="290831" y="3359151"/>
                    <a:pt x="384811" y="3290571"/>
                    <a:pt x="486411" y="3248661"/>
                  </a:cubicBezTo>
                  <a:cubicBezTo>
                    <a:pt x="417831" y="3214371"/>
                    <a:pt x="351791" y="3169921"/>
                    <a:pt x="293371" y="3114041"/>
                  </a:cubicBezTo>
                  <a:cubicBezTo>
                    <a:pt x="137161" y="2967991"/>
                    <a:pt x="54611" y="2785111"/>
                    <a:pt x="54611" y="2585721"/>
                  </a:cubicBezTo>
                  <a:cubicBezTo>
                    <a:pt x="54611" y="2548891"/>
                    <a:pt x="55881" y="2526031"/>
                    <a:pt x="93981" y="2308861"/>
                  </a:cubicBezTo>
                  <a:lnTo>
                    <a:pt x="354331" y="825501"/>
                  </a:lnTo>
                  <a:cubicBezTo>
                    <a:pt x="396241" y="567691"/>
                    <a:pt x="482601" y="374651"/>
                    <a:pt x="618491" y="236221"/>
                  </a:cubicBezTo>
                  <a:cubicBezTo>
                    <a:pt x="770891" y="80011"/>
                    <a:pt x="991871" y="1"/>
                    <a:pt x="1276351" y="1"/>
                  </a:cubicBezTo>
                  <a:lnTo>
                    <a:pt x="2912111" y="1"/>
                  </a:lnTo>
                  <a:cubicBezTo>
                    <a:pt x="3161031" y="1"/>
                    <a:pt x="3355341" y="55881"/>
                    <a:pt x="3506471" y="170181"/>
                  </a:cubicBezTo>
                  <a:cubicBezTo>
                    <a:pt x="3629661" y="264161"/>
                    <a:pt x="3776981" y="441961"/>
                    <a:pt x="3776981" y="749301"/>
                  </a:cubicBezTo>
                  <a:cubicBezTo>
                    <a:pt x="3776981" y="970281"/>
                    <a:pt x="3689351" y="1162051"/>
                    <a:pt x="3522981" y="1301751"/>
                  </a:cubicBezTo>
                  <a:cubicBezTo>
                    <a:pt x="3374391" y="1427481"/>
                    <a:pt x="3175001" y="1490981"/>
                    <a:pt x="2929891" y="1490981"/>
                  </a:cubicBezTo>
                  <a:lnTo>
                    <a:pt x="1776730" y="1490981"/>
                  </a:lnTo>
                  <a:lnTo>
                    <a:pt x="1770380" y="1530351"/>
                  </a:lnTo>
                  <a:cubicBezTo>
                    <a:pt x="1880870" y="1508761"/>
                    <a:pt x="1988820" y="1497331"/>
                    <a:pt x="2092961" y="1497331"/>
                  </a:cubicBezTo>
                  <a:cubicBezTo>
                    <a:pt x="2335531" y="1497331"/>
                    <a:pt x="2546351" y="1541781"/>
                    <a:pt x="2774951" y="1639571"/>
                  </a:cubicBezTo>
                  <a:cubicBezTo>
                    <a:pt x="2992121" y="1733551"/>
                    <a:pt x="3185161" y="1864361"/>
                    <a:pt x="3348991" y="2029461"/>
                  </a:cubicBezTo>
                  <a:cubicBezTo>
                    <a:pt x="3514091" y="2195831"/>
                    <a:pt x="3644901" y="2393951"/>
                    <a:pt x="3737611" y="2618741"/>
                  </a:cubicBezTo>
                  <a:cubicBezTo>
                    <a:pt x="3830321" y="2844800"/>
                    <a:pt x="3878581" y="3088641"/>
                    <a:pt x="3878581" y="3343911"/>
                  </a:cubicBezTo>
                  <a:cubicBezTo>
                    <a:pt x="3878581" y="3707131"/>
                    <a:pt x="3794761" y="4043681"/>
                    <a:pt x="3630931" y="4344671"/>
                  </a:cubicBezTo>
                  <a:cubicBezTo>
                    <a:pt x="3463291" y="4652011"/>
                    <a:pt x="3218181" y="4899661"/>
                    <a:pt x="2904491" y="5078730"/>
                  </a:cubicBezTo>
                  <a:cubicBezTo>
                    <a:pt x="2584451" y="5262881"/>
                    <a:pt x="2254251" y="5347971"/>
                    <a:pt x="1864361" y="5347971"/>
                  </a:cubicBezTo>
                  <a:close/>
                  <a:moveTo>
                    <a:pt x="1470661" y="3752851"/>
                  </a:moveTo>
                  <a:cubicBezTo>
                    <a:pt x="1517651" y="3855721"/>
                    <a:pt x="1526541" y="3862071"/>
                    <a:pt x="1629411" y="3938271"/>
                  </a:cubicBezTo>
                  <a:cubicBezTo>
                    <a:pt x="1668781" y="3967481"/>
                    <a:pt x="1725931" y="3992881"/>
                    <a:pt x="1877061" y="3992881"/>
                  </a:cubicBezTo>
                  <a:cubicBezTo>
                    <a:pt x="1959611" y="3992881"/>
                    <a:pt x="2023111" y="3975101"/>
                    <a:pt x="2078991" y="3935731"/>
                  </a:cubicBezTo>
                  <a:cubicBezTo>
                    <a:pt x="2114551" y="3911601"/>
                    <a:pt x="2145031" y="3873501"/>
                    <a:pt x="2199641" y="3751581"/>
                  </a:cubicBezTo>
                  <a:cubicBezTo>
                    <a:pt x="2241551" y="3657601"/>
                    <a:pt x="2263141" y="3543301"/>
                    <a:pt x="2263141" y="3415031"/>
                  </a:cubicBezTo>
                  <a:cubicBezTo>
                    <a:pt x="2263141" y="3277871"/>
                    <a:pt x="2241551" y="3163571"/>
                    <a:pt x="2198371" y="3077211"/>
                  </a:cubicBezTo>
                  <a:cubicBezTo>
                    <a:pt x="2143761" y="2967991"/>
                    <a:pt x="2115821" y="2936241"/>
                    <a:pt x="2089151" y="2921001"/>
                  </a:cubicBezTo>
                  <a:cubicBezTo>
                    <a:pt x="2029461" y="2885441"/>
                    <a:pt x="1965961" y="2870201"/>
                    <a:pt x="1888491" y="2870201"/>
                  </a:cubicBezTo>
                  <a:cubicBezTo>
                    <a:pt x="1756411" y="2870201"/>
                    <a:pt x="1701801" y="2885441"/>
                    <a:pt x="1689101" y="2889251"/>
                  </a:cubicBezTo>
                  <a:cubicBezTo>
                    <a:pt x="1651001" y="2910841"/>
                    <a:pt x="1567181" y="2964181"/>
                    <a:pt x="1405891" y="3086101"/>
                  </a:cubicBezTo>
                  <a:cubicBezTo>
                    <a:pt x="1285241" y="3177541"/>
                    <a:pt x="1172211" y="3242311"/>
                    <a:pt x="1062991" y="3280411"/>
                  </a:cubicBezTo>
                  <a:cubicBezTo>
                    <a:pt x="1207771" y="3355341"/>
                    <a:pt x="1360171" y="3495041"/>
                    <a:pt x="1470661" y="3752851"/>
                  </a:cubicBez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200"/>
            </a:p>
          </p:txBody>
        </p:sp>
        <p:sp>
          <p:nvSpPr>
            <p:cNvPr id="351" name="任意多边形: 形状 337"/>
            <p:cNvSpPr/>
            <p:nvPr>
              <p:custDataLst>
                <p:tags r:id="rId9"/>
              </p:custDataLst>
            </p:nvPr>
          </p:nvSpPr>
          <p:spPr>
            <a:xfrm>
              <a:off x="9978868" y="993305"/>
              <a:ext cx="1291112" cy="1813166"/>
            </a:xfrm>
            <a:custGeom>
              <a:avLst/>
              <a:gdLst/>
              <a:ahLst/>
              <a:cxnLst/>
              <a:rect l="0" t="0" r="0" b="0"/>
              <a:pathLst>
                <a:path w="3624581" h="5090162">
                  <a:moveTo>
                    <a:pt x="1738630" y="5090161"/>
                  </a:moveTo>
                  <a:cubicBezTo>
                    <a:pt x="1324610" y="5090161"/>
                    <a:pt x="977900" y="5008881"/>
                    <a:pt x="708660" y="4850131"/>
                  </a:cubicBezTo>
                  <a:cubicBezTo>
                    <a:pt x="439420" y="4690111"/>
                    <a:pt x="242570" y="4499611"/>
                    <a:pt x="124460" y="4283711"/>
                  </a:cubicBezTo>
                  <a:cubicBezTo>
                    <a:pt x="11430" y="4074161"/>
                    <a:pt x="0" y="3991611"/>
                    <a:pt x="0" y="3823971"/>
                  </a:cubicBezTo>
                  <a:lnTo>
                    <a:pt x="0" y="3813811"/>
                  </a:lnTo>
                  <a:cubicBezTo>
                    <a:pt x="0" y="3713481"/>
                    <a:pt x="29210" y="3561081"/>
                    <a:pt x="168910" y="3411221"/>
                  </a:cubicBezTo>
                  <a:cubicBezTo>
                    <a:pt x="300990" y="3268981"/>
                    <a:pt x="449580" y="3196591"/>
                    <a:pt x="608330" y="3196591"/>
                  </a:cubicBezTo>
                  <a:cubicBezTo>
                    <a:pt x="764540" y="3196591"/>
                    <a:pt x="1051560" y="3258821"/>
                    <a:pt x="1228090" y="3675381"/>
                  </a:cubicBezTo>
                  <a:cubicBezTo>
                    <a:pt x="1286510" y="3806191"/>
                    <a:pt x="1314450" y="3829051"/>
                    <a:pt x="1428750" y="3912871"/>
                  </a:cubicBezTo>
                  <a:cubicBezTo>
                    <a:pt x="1506220" y="3968751"/>
                    <a:pt x="1598930" y="3992881"/>
                    <a:pt x="1750060" y="3992881"/>
                  </a:cubicBezTo>
                  <a:cubicBezTo>
                    <a:pt x="1858010" y="3992881"/>
                    <a:pt x="1946910" y="3967481"/>
                    <a:pt x="2024380" y="3914141"/>
                  </a:cubicBezTo>
                  <a:cubicBezTo>
                    <a:pt x="2086610" y="3870961"/>
                    <a:pt x="2129790" y="3808731"/>
                    <a:pt x="2189480" y="3677921"/>
                  </a:cubicBezTo>
                  <a:cubicBezTo>
                    <a:pt x="2239010" y="3567431"/>
                    <a:pt x="2264410" y="3436621"/>
                    <a:pt x="2264410" y="3289301"/>
                  </a:cubicBezTo>
                  <a:cubicBezTo>
                    <a:pt x="2264410" y="3131821"/>
                    <a:pt x="2237740" y="2998471"/>
                    <a:pt x="2185670" y="2894331"/>
                  </a:cubicBezTo>
                  <a:cubicBezTo>
                    <a:pt x="2124710" y="2772411"/>
                    <a:pt x="2084070" y="2717801"/>
                    <a:pt x="2026920" y="2684781"/>
                  </a:cubicBezTo>
                  <a:cubicBezTo>
                    <a:pt x="1948180" y="2639061"/>
                    <a:pt x="1861820" y="2616201"/>
                    <a:pt x="1761490" y="2616201"/>
                  </a:cubicBezTo>
                  <a:cubicBezTo>
                    <a:pt x="1564640" y="2616201"/>
                    <a:pt x="1507490" y="2646681"/>
                    <a:pt x="1504950" y="2647951"/>
                  </a:cubicBezTo>
                  <a:cubicBezTo>
                    <a:pt x="1459230" y="2673351"/>
                    <a:pt x="1369060" y="2731771"/>
                    <a:pt x="1202690" y="2857501"/>
                  </a:cubicBezTo>
                  <a:cubicBezTo>
                    <a:pt x="1012190" y="3001011"/>
                    <a:pt x="845820" y="3072131"/>
                    <a:pt x="694690" y="3072131"/>
                  </a:cubicBezTo>
                  <a:cubicBezTo>
                    <a:pt x="529590" y="3072131"/>
                    <a:pt x="375920" y="3009901"/>
                    <a:pt x="251460" y="2893061"/>
                  </a:cubicBezTo>
                  <a:cubicBezTo>
                    <a:pt x="121920" y="2772411"/>
                    <a:pt x="53340" y="2621281"/>
                    <a:pt x="53340" y="2457450"/>
                  </a:cubicBezTo>
                  <a:cubicBezTo>
                    <a:pt x="53340" y="2433321"/>
                    <a:pt x="53340" y="2419350"/>
                    <a:pt x="91440" y="2203450"/>
                  </a:cubicBezTo>
                  <a:lnTo>
                    <a:pt x="351790" y="720090"/>
                  </a:lnTo>
                  <a:cubicBezTo>
                    <a:pt x="389890" y="487680"/>
                    <a:pt x="464820" y="317500"/>
                    <a:pt x="581660" y="198120"/>
                  </a:cubicBezTo>
                  <a:cubicBezTo>
                    <a:pt x="709930" y="67310"/>
                    <a:pt x="900430" y="0"/>
                    <a:pt x="1148080" y="0"/>
                  </a:cubicBezTo>
                  <a:lnTo>
                    <a:pt x="2786380" y="0"/>
                  </a:lnTo>
                  <a:cubicBezTo>
                    <a:pt x="3007360" y="0"/>
                    <a:pt x="3176270" y="46991"/>
                    <a:pt x="3303270" y="144781"/>
                  </a:cubicBezTo>
                  <a:cubicBezTo>
                    <a:pt x="3403600" y="222250"/>
                    <a:pt x="3524250" y="367031"/>
                    <a:pt x="3524250" y="623571"/>
                  </a:cubicBezTo>
                  <a:cubicBezTo>
                    <a:pt x="3524250" y="806451"/>
                    <a:pt x="3451860" y="963931"/>
                    <a:pt x="3315970" y="1078231"/>
                  </a:cubicBezTo>
                  <a:cubicBezTo>
                    <a:pt x="3190240" y="1183641"/>
                    <a:pt x="3018790" y="1236981"/>
                    <a:pt x="2805430" y="1236981"/>
                  </a:cubicBezTo>
                  <a:lnTo>
                    <a:pt x="1545590" y="1236981"/>
                  </a:lnTo>
                  <a:lnTo>
                    <a:pt x="1485900" y="1573531"/>
                  </a:lnTo>
                  <a:cubicBezTo>
                    <a:pt x="1652270" y="1522731"/>
                    <a:pt x="1813560" y="1497331"/>
                    <a:pt x="1967230" y="1497331"/>
                  </a:cubicBezTo>
                  <a:cubicBezTo>
                    <a:pt x="2192020" y="1497331"/>
                    <a:pt x="2386330" y="1537971"/>
                    <a:pt x="2598420" y="1629411"/>
                  </a:cubicBezTo>
                  <a:cubicBezTo>
                    <a:pt x="2800350" y="1717040"/>
                    <a:pt x="2979420" y="1838961"/>
                    <a:pt x="3131820" y="1992631"/>
                  </a:cubicBezTo>
                  <a:cubicBezTo>
                    <a:pt x="3285490" y="2146301"/>
                    <a:pt x="3406140" y="2331721"/>
                    <a:pt x="3493770" y="2541271"/>
                  </a:cubicBezTo>
                  <a:cubicBezTo>
                    <a:pt x="3580130" y="2750820"/>
                    <a:pt x="3624580" y="2979420"/>
                    <a:pt x="3624580" y="3218181"/>
                  </a:cubicBezTo>
                  <a:cubicBezTo>
                    <a:pt x="3624580" y="3559811"/>
                    <a:pt x="3545840" y="3876040"/>
                    <a:pt x="3392170" y="4157981"/>
                  </a:cubicBezTo>
                  <a:cubicBezTo>
                    <a:pt x="3235960" y="4445001"/>
                    <a:pt x="3007360" y="4674871"/>
                    <a:pt x="2713990" y="4842511"/>
                  </a:cubicBezTo>
                  <a:cubicBezTo>
                    <a:pt x="2415540" y="5010151"/>
                    <a:pt x="2105660" y="5090161"/>
                    <a:pt x="1738630" y="5090161"/>
                  </a:cubicBez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52" name="任意多边形: 形状 338"/>
            <p:cNvSpPr/>
            <p:nvPr>
              <p:custDataLst>
                <p:tags r:id="rId10"/>
              </p:custDataLst>
            </p:nvPr>
          </p:nvSpPr>
          <p:spPr>
            <a:xfrm>
              <a:off x="10024107" y="1037640"/>
              <a:ext cx="1201086" cy="1723593"/>
            </a:xfrm>
            <a:custGeom>
              <a:avLst/>
              <a:gdLst/>
              <a:ahLst/>
              <a:cxnLst/>
              <a:rect l="0" t="0" r="0" b="0"/>
              <a:pathLst>
                <a:path w="3371850" h="4838701">
                  <a:moveTo>
                    <a:pt x="1611630" y="4838700"/>
                  </a:moveTo>
                  <a:cubicBezTo>
                    <a:pt x="1220470" y="4838700"/>
                    <a:pt x="895350" y="4763770"/>
                    <a:pt x="646430" y="4616450"/>
                  </a:cubicBezTo>
                  <a:cubicBezTo>
                    <a:pt x="397510" y="4469130"/>
                    <a:pt x="215900" y="4293870"/>
                    <a:pt x="109220" y="4098290"/>
                  </a:cubicBezTo>
                  <a:cubicBezTo>
                    <a:pt x="5080" y="3905250"/>
                    <a:pt x="0" y="3840480"/>
                    <a:pt x="0" y="3699510"/>
                  </a:cubicBezTo>
                  <a:lnTo>
                    <a:pt x="0" y="3689350"/>
                  </a:lnTo>
                  <a:cubicBezTo>
                    <a:pt x="0" y="3576320"/>
                    <a:pt x="45720" y="3469640"/>
                    <a:pt x="134620" y="3373120"/>
                  </a:cubicBezTo>
                  <a:cubicBezTo>
                    <a:pt x="242570" y="3257550"/>
                    <a:pt x="358140" y="3199130"/>
                    <a:pt x="480060" y="3199130"/>
                  </a:cubicBezTo>
                  <a:cubicBezTo>
                    <a:pt x="694690" y="3199130"/>
                    <a:pt x="873760" y="3342640"/>
                    <a:pt x="984250" y="3601720"/>
                  </a:cubicBezTo>
                  <a:cubicBezTo>
                    <a:pt x="1055370" y="3760470"/>
                    <a:pt x="1099820" y="3798570"/>
                    <a:pt x="1226820" y="3890011"/>
                  </a:cubicBezTo>
                  <a:cubicBezTo>
                    <a:pt x="1327150" y="3962401"/>
                    <a:pt x="1445260" y="3994151"/>
                    <a:pt x="1623060" y="3994151"/>
                  </a:cubicBezTo>
                  <a:cubicBezTo>
                    <a:pt x="1757680" y="3994151"/>
                    <a:pt x="1870710" y="3961131"/>
                    <a:pt x="1969770" y="3892551"/>
                  </a:cubicBezTo>
                  <a:cubicBezTo>
                    <a:pt x="2065020" y="3827781"/>
                    <a:pt x="2119630" y="3733801"/>
                    <a:pt x="2178050" y="3604261"/>
                  </a:cubicBezTo>
                  <a:cubicBezTo>
                    <a:pt x="2235200" y="3477261"/>
                    <a:pt x="2264410" y="3328670"/>
                    <a:pt x="2264410" y="3163570"/>
                  </a:cubicBezTo>
                  <a:cubicBezTo>
                    <a:pt x="2264410" y="2985770"/>
                    <a:pt x="2233930" y="2834640"/>
                    <a:pt x="2172969" y="2711450"/>
                  </a:cubicBezTo>
                  <a:cubicBezTo>
                    <a:pt x="2110739" y="2585720"/>
                    <a:pt x="2056129" y="2503170"/>
                    <a:pt x="1965960" y="2449830"/>
                  </a:cubicBezTo>
                  <a:cubicBezTo>
                    <a:pt x="1866900" y="2391410"/>
                    <a:pt x="1758949" y="2363470"/>
                    <a:pt x="1637030" y="2363470"/>
                  </a:cubicBezTo>
                  <a:cubicBezTo>
                    <a:pt x="1433830" y="2363470"/>
                    <a:pt x="1350010" y="2393950"/>
                    <a:pt x="1318260" y="2411730"/>
                  </a:cubicBezTo>
                  <a:cubicBezTo>
                    <a:pt x="1247139" y="2452370"/>
                    <a:pt x="1140460" y="2526030"/>
                    <a:pt x="1002030" y="2630170"/>
                  </a:cubicBezTo>
                  <a:cubicBezTo>
                    <a:pt x="834390" y="2757170"/>
                    <a:pt x="693420" y="2818130"/>
                    <a:pt x="570230" y="2818130"/>
                  </a:cubicBezTo>
                  <a:cubicBezTo>
                    <a:pt x="435610" y="2818130"/>
                    <a:pt x="316230" y="2769870"/>
                    <a:pt x="213360" y="2673350"/>
                  </a:cubicBezTo>
                  <a:cubicBezTo>
                    <a:pt x="107949" y="2575560"/>
                    <a:pt x="55880" y="2459990"/>
                    <a:pt x="55880" y="2330450"/>
                  </a:cubicBezTo>
                  <a:cubicBezTo>
                    <a:pt x="55880" y="2316480"/>
                    <a:pt x="55880" y="2303780"/>
                    <a:pt x="91440" y="2098040"/>
                  </a:cubicBezTo>
                  <a:lnTo>
                    <a:pt x="351789" y="613410"/>
                  </a:lnTo>
                  <a:cubicBezTo>
                    <a:pt x="384810" y="407670"/>
                    <a:pt x="449579" y="259080"/>
                    <a:pt x="547369" y="158750"/>
                  </a:cubicBezTo>
                  <a:cubicBezTo>
                    <a:pt x="650239" y="53340"/>
                    <a:pt x="810259" y="0"/>
                    <a:pt x="1022349" y="0"/>
                  </a:cubicBezTo>
                  <a:lnTo>
                    <a:pt x="2659380" y="0"/>
                  </a:lnTo>
                  <a:cubicBezTo>
                    <a:pt x="3190240" y="0"/>
                    <a:pt x="3270250" y="311150"/>
                    <a:pt x="3270250" y="496570"/>
                  </a:cubicBezTo>
                  <a:cubicBezTo>
                    <a:pt x="3270250" y="640080"/>
                    <a:pt x="3214370" y="764540"/>
                    <a:pt x="3107690" y="854710"/>
                  </a:cubicBezTo>
                  <a:cubicBezTo>
                    <a:pt x="3006090" y="939800"/>
                    <a:pt x="2861310" y="984250"/>
                    <a:pt x="2678430" y="984250"/>
                  </a:cubicBezTo>
                  <a:lnTo>
                    <a:pt x="1311910" y="984250"/>
                  </a:lnTo>
                  <a:lnTo>
                    <a:pt x="1196340" y="1640840"/>
                  </a:lnTo>
                  <a:cubicBezTo>
                    <a:pt x="1423670" y="1546860"/>
                    <a:pt x="1639570" y="1498600"/>
                    <a:pt x="1841500" y="1498600"/>
                  </a:cubicBezTo>
                  <a:cubicBezTo>
                    <a:pt x="2048510" y="1498600"/>
                    <a:pt x="2227580" y="1536700"/>
                    <a:pt x="2423160" y="1620520"/>
                  </a:cubicBezTo>
                  <a:cubicBezTo>
                    <a:pt x="2609850" y="1700530"/>
                    <a:pt x="2776219" y="1813560"/>
                    <a:pt x="2917189" y="1955800"/>
                  </a:cubicBezTo>
                  <a:cubicBezTo>
                    <a:pt x="3058160" y="2098040"/>
                    <a:pt x="3171189" y="2269490"/>
                    <a:pt x="3251199" y="2463800"/>
                  </a:cubicBezTo>
                  <a:cubicBezTo>
                    <a:pt x="3331209" y="2658110"/>
                    <a:pt x="3371849" y="2870200"/>
                    <a:pt x="3371849" y="3092450"/>
                  </a:cubicBezTo>
                  <a:cubicBezTo>
                    <a:pt x="3371849" y="3412490"/>
                    <a:pt x="3298189" y="3708400"/>
                    <a:pt x="3154679" y="3971290"/>
                  </a:cubicBezTo>
                  <a:cubicBezTo>
                    <a:pt x="3009899" y="4236720"/>
                    <a:pt x="2797809" y="4451350"/>
                    <a:pt x="2524759" y="4606290"/>
                  </a:cubicBezTo>
                  <a:cubicBezTo>
                    <a:pt x="2245360" y="4763770"/>
                    <a:pt x="1955800" y="4838700"/>
                    <a:pt x="1611630" y="4838700"/>
                  </a:cubicBez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sp>
        <p:nvSpPr>
          <p:cNvPr id="353" name="文本框 352"/>
          <p:cNvSpPr txBox="1"/>
          <p:nvPr>
            <p:custDataLst>
              <p:tags r:id="rId7"/>
            </p:custDataLst>
          </p:nvPr>
        </p:nvSpPr>
        <p:spPr>
          <a:xfrm>
            <a:off x="3896409" y="1561859"/>
            <a:ext cx="6973348" cy="368306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0" lvl="0" indent="0" algn="l" fontAlgn="ctr">
              <a:lnSpc>
                <a:spcPct val="130000"/>
              </a:lnSpc>
              <a:spcBef>
                <a:spcPts val="2465"/>
              </a:spcBef>
              <a:spcAft>
                <a:spcPts val="0"/>
              </a:spcAft>
              <a:buSzPct val="100000"/>
              <a:buNone/>
            </a:pPr>
            <a:r>
              <a:rPr lang="zh-CN" altLang="en-US" sz="2400" b="1" spc="30" dirty="0">
                <a:ln w="3175">
                  <a:noFill/>
                  <a:prstDash val="dash"/>
                </a:ln>
                <a:solidFill>
                  <a:sysClr val="windowText" lastClr="000000">
                    <a:lumMod val="75000"/>
                    <a:lumOff val="25000"/>
                  </a:sysClr>
                </a:solidFill>
                <a:latin typeface="+mj-ea"/>
                <a:ea typeface="+mj-ea"/>
                <a:cs typeface="Times New Roman" panose="02020603050405020304" pitchFamily="18" charset="0"/>
                <a:sym typeface="+mn-ea"/>
              </a:rPr>
              <a:t>研究背景及动机</a:t>
            </a:r>
          </a:p>
          <a:p>
            <a:pPr marL="0" lvl="0" indent="0" algn="l" fontAlgn="ctr">
              <a:lnSpc>
                <a:spcPct val="130000"/>
              </a:lnSpc>
              <a:spcBef>
                <a:spcPts val="2465"/>
              </a:spcBef>
              <a:spcAft>
                <a:spcPts val="0"/>
              </a:spcAft>
              <a:buSzPct val="100000"/>
              <a:buNone/>
            </a:pPr>
            <a:r>
              <a:rPr lang="zh-CN" altLang="en-US" sz="2400" b="1" spc="30" dirty="0">
                <a:ln w="3175">
                  <a:noFill/>
                  <a:prstDash val="dash"/>
                </a:ln>
                <a:solidFill>
                  <a:sysClr val="windowText" lastClr="000000">
                    <a:lumMod val="75000"/>
                    <a:lumOff val="25000"/>
                  </a:sysClr>
                </a:solidFill>
                <a:latin typeface="+mj-ea"/>
                <a:ea typeface="+mj-ea"/>
                <a:cs typeface="Times New Roman" panose="02020603050405020304" pitchFamily="18" charset="0"/>
                <a:sym typeface="+mn-ea"/>
              </a:rPr>
              <a:t>相关知识背景</a:t>
            </a:r>
          </a:p>
          <a:p>
            <a:pPr marL="0" lvl="0" indent="0" algn="l" fontAlgn="ctr">
              <a:lnSpc>
                <a:spcPct val="130000"/>
              </a:lnSpc>
              <a:spcBef>
                <a:spcPts val="2465"/>
              </a:spcBef>
              <a:spcAft>
                <a:spcPts val="0"/>
              </a:spcAft>
              <a:buSzPct val="100000"/>
              <a:buNone/>
            </a:pPr>
            <a:r>
              <a:rPr lang="zh-CN" altLang="en-US" sz="2400" b="1" spc="30" dirty="0">
                <a:ln w="3175">
                  <a:noFill/>
                  <a:prstDash val="dash"/>
                </a:ln>
                <a:solidFill>
                  <a:sysClr val="windowText" lastClr="000000">
                    <a:lumMod val="75000"/>
                    <a:lumOff val="25000"/>
                  </a:sysClr>
                </a:solidFill>
                <a:latin typeface="+mj-ea"/>
                <a:ea typeface="+mj-ea"/>
                <a:cs typeface="Times New Roman" panose="02020603050405020304" pitchFamily="18" charset="0"/>
                <a:sym typeface="+mn-ea"/>
              </a:rPr>
              <a:t>系统设计和算法细节</a:t>
            </a:r>
            <a:endParaRPr lang="en-US" altLang="zh-CN" sz="2400" b="1" spc="30" dirty="0">
              <a:ln w="3175">
                <a:noFill/>
                <a:prstDash val="dash"/>
              </a:ln>
              <a:solidFill>
                <a:sysClr val="windowText" lastClr="000000">
                  <a:lumMod val="75000"/>
                  <a:lumOff val="25000"/>
                </a:sysClr>
              </a:solidFill>
              <a:latin typeface="+mj-ea"/>
              <a:ea typeface="+mj-ea"/>
              <a:cs typeface="Times New Roman" panose="02020603050405020304" pitchFamily="18" charset="0"/>
              <a:sym typeface="+mn-ea"/>
            </a:endParaRPr>
          </a:p>
          <a:p>
            <a:pPr marL="0" lvl="0" indent="0" algn="l" fontAlgn="ctr">
              <a:lnSpc>
                <a:spcPct val="130000"/>
              </a:lnSpc>
              <a:spcBef>
                <a:spcPts val="2465"/>
              </a:spcBef>
              <a:spcAft>
                <a:spcPts val="0"/>
              </a:spcAft>
              <a:buSzPct val="100000"/>
              <a:buNone/>
            </a:pPr>
            <a:r>
              <a:rPr lang="zh-CN" altLang="en-US" sz="2400" b="1" spc="30" dirty="0">
                <a:ln w="3175">
                  <a:noFill/>
                  <a:prstDash val="dash"/>
                </a:ln>
                <a:solidFill>
                  <a:sysClr val="windowText" lastClr="000000">
                    <a:lumMod val="75000"/>
                    <a:lumOff val="25000"/>
                  </a:sysClr>
                </a:solidFill>
                <a:latin typeface="+mj-ea"/>
                <a:ea typeface="+mj-ea"/>
                <a:cs typeface="Times New Roman" panose="02020603050405020304" pitchFamily="18" charset="0"/>
                <a:sym typeface="+mn-ea"/>
              </a:rPr>
              <a:t>系统实现和实验</a:t>
            </a:r>
            <a:endParaRPr lang="en-US" altLang="zh-CN" sz="2400" b="1" spc="30" dirty="0">
              <a:ln w="3175">
                <a:noFill/>
                <a:prstDash val="dash"/>
              </a:ln>
              <a:solidFill>
                <a:sysClr val="windowText" lastClr="000000">
                  <a:lumMod val="75000"/>
                  <a:lumOff val="25000"/>
                </a:sysClr>
              </a:solidFill>
              <a:latin typeface="+mj-ea"/>
              <a:ea typeface="+mj-ea"/>
              <a:cs typeface="Times New Roman" panose="02020603050405020304" pitchFamily="18" charset="0"/>
              <a:sym typeface="+mn-ea"/>
            </a:endParaRPr>
          </a:p>
          <a:p>
            <a:pPr marL="0" lvl="0" indent="0" algn="l" fontAlgn="ctr">
              <a:lnSpc>
                <a:spcPct val="130000"/>
              </a:lnSpc>
              <a:spcBef>
                <a:spcPts val="2465"/>
              </a:spcBef>
              <a:spcAft>
                <a:spcPts val="0"/>
              </a:spcAft>
              <a:buSzPct val="100000"/>
              <a:buNone/>
            </a:pPr>
            <a:r>
              <a:rPr lang="zh-CN" altLang="en-US" sz="2400" b="1" spc="30" dirty="0">
                <a:ln w="3175">
                  <a:noFill/>
                  <a:prstDash val="dash"/>
                </a:ln>
                <a:solidFill>
                  <a:sysClr val="windowText" lastClr="000000">
                    <a:lumMod val="75000"/>
                    <a:lumOff val="25000"/>
                  </a:sysClr>
                </a:solidFill>
                <a:latin typeface="+mj-ea"/>
                <a:ea typeface="+mj-ea"/>
                <a:cs typeface="Times New Roman" panose="02020603050405020304" pitchFamily="18" charset="0"/>
                <a:sym typeface="+mn-ea"/>
              </a:rPr>
              <a:t>总结与展望</a:t>
            </a:r>
          </a:p>
        </p:txBody>
      </p:sp>
      <p:sp>
        <p:nvSpPr>
          <p:cNvPr id="2" name="灯片编号占位符 1">
            <a:extLst>
              <a:ext uri="{FF2B5EF4-FFF2-40B4-BE49-F238E27FC236}">
                <a16:creationId xmlns:a16="http://schemas.microsoft.com/office/drawing/2014/main" id="{C164C766-791B-3277-2F71-BA10B3807DF1}"/>
              </a:ext>
            </a:extLst>
          </p:cNvPr>
          <p:cNvSpPr>
            <a:spLocks noGrp="1"/>
          </p:cNvSpPr>
          <p:nvPr>
            <p:ph type="sldNum" sz="quarter" idx="12"/>
          </p:nvPr>
        </p:nvSpPr>
        <p:spPr/>
        <p:txBody>
          <a:bodyPr/>
          <a:lstStyle/>
          <a:p>
            <a:fld id="{DD491623-D649-41C4-9AEE-5546F2E4FA9C}" type="slidenum">
              <a:rPr lang="zh-CN" altLang="en-US" smtClean="0"/>
              <a:t>2</a:t>
            </a:fld>
            <a:endParaRPr lang="zh-CN" altLang="en-US"/>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477363F-5271-E659-683A-F7349DE8295D}"/>
              </a:ext>
            </a:extLst>
          </p:cNvPr>
          <p:cNvSpPr>
            <a:spLocks noGrp="1"/>
          </p:cNvSpPr>
          <p:nvPr>
            <p:ph type="sldNum" sz="quarter" idx="12"/>
          </p:nvPr>
        </p:nvSpPr>
        <p:spPr/>
        <p:txBody>
          <a:bodyPr/>
          <a:lstStyle/>
          <a:p>
            <a:r>
              <a:rPr lang="zh-CN" altLang="en-US"/>
              <a:t>共</a:t>
            </a:r>
            <a:r>
              <a:rPr lang="en-US" altLang="zh-CN"/>
              <a:t>49</a:t>
            </a:r>
            <a:r>
              <a:rPr lang="zh-CN" altLang="en-US"/>
              <a:t>页，第</a:t>
            </a:r>
            <a:fld id="{DD491623-D649-41C4-9AEE-5546F2E4FA9C}" type="slidenum">
              <a:rPr lang="zh-CN" altLang="en-US" smtClean="0"/>
              <a:pPr/>
              <a:t>20</a:t>
            </a:fld>
            <a:r>
              <a:rPr lang="zh-CN" altLang="en-US"/>
              <a:t>页</a:t>
            </a:r>
            <a:endParaRPr lang="zh-CN" altLang="en-US" dirty="0"/>
          </a:p>
        </p:txBody>
      </p:sp>
      <p:sp>
        <p:nvSpPr>
          <p:cNvPr id="5" name="内容占位符 8">
            <a:extLst>
              <a:ext uri="{FF2B5EF4-FFF2-40B4-BE49-F238E27FC236}">
                <a16:creationId xmlns:a16="http://schemas.microsoft.com/office/drawing/2014/main" id="{87D759CC-4CFC-703D-9F0D-5A05E193B85F}"/>
              </a:ext>
            </a:extLst>
          </p:cNvPr>
          <p:cNvSpPr txBox="1"/>
          <p:nvPr/>
        </p:nvSpPr>
        <p:spPr>
          <a:xfrm>
            <a:off x="230360" y="448702"/>
            <a:ext cx="10210800" cy="700088"/>
          </a:xfrm>
          <a:prstGeom prst="rect">
            <a:avLst/>
          </a:prstGeom>
        </p:spPr>
        <p:txBody>
          <a:bodyPr vert="horz" lIns="91440" tIns="45720" rIns="91440" bIns="45720" rtlCol="0">
            <a:normAutofit/>
          </a:bodyPr>
          <a:lstStyle>
            <a:lvl1pPr marL="228600" indent="-228600" algn="l" defTabSz="914400" rtl="0" eaLnBrk="1" latinLnBrk="0" hangingPunct="1">
              <a:lnSpc>
                <a:spcPct val="125000"/>
              </a:lnSpc>
              <a:spcBef>
                <a:spcPts val="0"/>
              </a:spcBef>
              <a:spcAft>
                <a:spcPts val="600"/>
              </a:spcAft>
              <a:buFont typeface="Arial" panose="020B0604020202020204" pitchFamily="34" charset="0"/>
              <a:buChar char="•"/>
              <a:defRPr sz="3200" kern="1200">
                <a:solidFill>
                  <a:schemeClr val="accent1">
                    <a:lumMod val="50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5000"/>
              </a:lnSpc>
              <a:spcBef>
                <a:spcPts val="0"/>
              </a:spcBef>
              <a:spcAft>
                <a:spcPts val="600"/>
              </a:spcAft>
              <a:buFont typeface="Arial" panose="020B0604020202020204" pitchFamily="34" charset="0"/>
              <a:buChar char="•"/>
              <a:defRPr sz="2800" kern="1200">
                <a:solidFill>
                  <a:schemeClr val="accent1">
                    <a:lumMod val="50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5000"/>
              </a:lnSpc>
              <a:spcBef>
                <a:spcPts val="0"/>
              </a:spcBef>
              <a:spcAft>
                <a:spcPts val="600"/>
              </a:spcAft>
              <a:buFont typeface="Arial" panose="020B0604020202020204" pitchFamily="34" charset="0"/>
              <a:buChar char="•"/>
              <a:defRPr sz="2400" kern="1200">
                <a:solidFill>
                  <a:schemeClr val="accent1">
                    <a:lumMod val="50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solidFill>
                  <a:schemeClr val="tx1"/>
                </a:solidFill>
                <a:latin typeface="+mn-ea"/>
                <a:ea typeface="+mn-ea"/>
              </a:rPr>
              <a:t>系统实现</a:t>
            </a:r>
          </a:p>
        </p:txBody>
      </p:sp>
      <p:sp>
        <p:nvSpPr>
          <p:cNvPr id="6" name="文本框 5">
            <a:extLst>
              <a:ext uri="{FF2B5EF4-FFF2-40B4-BE49-F238E27FC236}">
                <a16:creationId xmlns:a16="http://schemas.microsoft.com/office/drawing/2014/main" id="{F21B8C11-7AFC-CF54-5DC7-8D27E8FC3CA9}"/>
              </a:ext>
            </a:extLst>
          </p:cNvPr>
          <p:cNvSpPr txBox="1"/>
          <p:nvPr/>
        </p:nvSpPr>
        <p:spPr>
          <a:xfrm>
            <a:off x="6823707" y="2292248"/>
            <a:ext cx="4532549" cy="2585323"/>
          </a:xfrm>
          <a:prstGeom prst="rect">
            <a:avLst/>
          </a:prstGeom>
          <a:noFill/>
        </p:spPr>
        <p:txBody>
          <a:bodyPr wrap="square" rtlCol="0">
            <a:spAutoFit/>
          </a:bodyPr>
          <a:lstStyle/>
          <a:p>
            <a:r>
              <a:rPr lang="zh-CN" altLang="en-US" dirty="0">
                <a:solidFill>
                  <a:srgbClr val="000000"/>
                </a:solidFill>
                <a:effectLst/>
                <a:latin typeface="Times"/>
              </a:rPr>
              <a:t>客户端：用</a:t>
            </a:r>
            <a:r>
              <a:rPr lang="en-US" altLang="zh-CN" dirty="0" err="1">
                <a:solidFill>
                  <a:srgbClr val="000000"/>
                </a:solidFill>
                <a:effectLst/>
                <a:latin typeface="Times"/>
              </a:rPr>
              <a:t>rabin</a:t>
            </a:r>
            <a:r>
              <a:rPr lang="en-US" altLang="zh-CN" dirty="0">
                <a:solidFill>
                  <a:srgbClr val="000000"/>
                </a:solidFill>
                <a:effectLst/>
                <a:latin typeface="Times"/>
              </a:rPr>
              <a:t>-fingerprint</a:t>
            </a:r>
            <a:r>
              <a:rPr lang="zh-CN" altLang="en-US" dirty="0">
                <a:solidFill>
                  <a:srgbClr val="000000"/>
                </a:solidFill>
                <a:effectLst/>
                <a:latin typeface="Times"/>
              </a:rPr>
              <a:t>可变大小做数据块切分、</a:t>
            </a:r>
            <a:r>
              <a:rPr lang="en-US" altLang="zh-CN" dirty="0" err="1">
                <a:solidFill>
                  <a:srgbClr val="000000"/>
                </a:solidFill>
                <a:effectLst/>
                <a:latin typeface="Times"/>
              </a:rPr>
              <a:t>lockfree</a:t>
            </a:r>
            <a:r>
              <a:rPr lang="zh-CN" altLang="en-US" dirty="0">
                <a:solidFill>
                  <a:srgbClr val="000000"/>
                </a:solidFill>
                <a:effectLst/>
                <a:latin typeface="Times"/>
              </a:rPr>
              <a:t>的消息队列作为数据分块和加密操作间的缓冲区；</a:t>
            </a:r>
            <a:r>
              <a:rPr lang="en-US" altLang="zh-CN" dirty="0" err="1">
                <a:solidFill>
                  <a:srgbClr val="000000"/>
                </a:solidFill>
                <a:effectLst/>
                <a:latin typeface="Times"/>
              </a:rPr>
              <a:t>friso</a:t>
            </a:r>
            <a:r>
              <a:rPr lang="zh-CN" altLang="en-US" dirty="0">
                <a:solidFill>
                  <a:srgbClr val="000000"/>
                </a:solidFill>
                <a:effectLst/>
                <a:latin typeface="Times"/>
              </a:rPr>
              <a:t>做分词器</a:t>
            </a:r>
            <a:endParaRPr lang="en-US" altLang="zh-CN" dirty="0">
              <a:solidFill>
                <a:srgbClr val="000000"/>
              </a:solidFill>
              <a:effectLst/>
              <a:latin typeface="Times"/>
            </a:endParaRPr>
          </a:p>
          <a:p>
            <a:r>
              <a:rPr lang="zh-CN" altLang="en-US" dirty="0">
                <a:solidFill>
                  <a:srgbClr val="000000"/>
                </a:solidFill>
                <a:latin typeface="Times"/>
              </a:rPr>
              <a:t>边缘存储端：用基于</a:t>
            </a:r>
            <a:r>
              <a:rPr lang="en-US" altLang="zh-CN" dirty="0">
                <a:solidFill>
                  <a:srgbClr val="000000"/>
                </a:solidFill>
                <a:latin typeface="Times"/>
              </a:rPr>
              <a:t>LSM-tree</a:t>
            </a:r>
            <a:r>
              <a:rPr lang="zh-CN" altLang="en-US" dirty="0">
                <a:solidFill>
                  <a:srgbClr val="000000"/>
                </a:solidFill>
                <a:latin typeface="Times"/>
              </a:rPr>
              <a:t>实现的</a:t>
            </a:r>
            <a:r>
              <a:rPr lang="en-US" altLang="zh-CN" dirty="0" err="1">
                <a:solidFill>
                  <a:srgbClr val="000000"/>
                </a:solidFill>
                <a:latin typeface="Times"/>
              </a:rPr>
              <a:t>LevelDB</a:t>
            </a:r>
            <a:r>
              <a:rPr lang="zh-CN" altLang="en-US" dirty="0">
                <a:solidFill>
                  <a:srgbClr val="000000"/>
                </a:solidFill>
                <a:latin typeface="Times"/>
              </a:rPr>
              <a:t>做元数据索引和修建包索引的存放容器</a:t>
            </a:r>
            <a:endParaRPr lang="en-US" altLang="zh-CN" dirty="0">
              <a:solidFill>
                <a:srgbClr val="000000"/>
              </a:solidFill>
              <a:latin typeface="Times"/>
            </a:endParaRPr>
          </a:p>
          <a:p>
            <a:r>
              <a:rPr lang="zh-CN" altLang="en-US" dirty="0">
                <a:solidFill>
                  <a:srgbClr val="000000"/>
                </a:solidFill>
                <a:effectLst/>
                <a:latin typeface="Times"/>
              </a:rPr>
              <a:t>云存储端：优化索引，即新设内存压缩索引、写缓冲和预读缓冲区增加检索和写效率</a:t>
            </a:r>
          </a:p>
          <a:p>
            <a:endParaRPr kumimoji="1" lang="zh-CN" altLang="en-US" dirty="0"/>
          </a:p>
        </p:txBody>
      </p:sp>
      <p:pic>
        <p:nvPicPr>
          <p:cNvPr id="4" name="图片 3">
            <a:extLst>
              <a:ext uri="{FF2B5EF4-FFF2-40B4-BE49-F238E27FC236}">
                <a16:creationId xmlns:a16="http://schemas.microsoft.com/office/drawing/2014/main" id="{E3FA5421-4BBA-7B0C-6110-9CF15FC1D8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744" y="1372359"/>
            <a:ext cx="5965685" cy="4113282"/>
          </a:xfrm>
          <a:prstGeom prst="rect">
            <a:avLst/>
          </a:prstGeom>
        </p:spPr>
      </p:pic>
    </p:spTree>
    <p:extLst>
      <p:ext uri="{BB962C8B-B14F-4D97-AF65-F5344CB8AC3E}">
        <p14:creationId xmlns:p14="http://schemas.microsoft.com/office/powerpoint/2010/main" val="3455541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477363F-5271-E659-683A-F7349DE8295D}"/>
              </a:ext>
            </a:extLst>
          </p:cNvPr>
          <p:cNvSpPr>
            <a:spLocks noGrp="1"/>
          </p:cNvSpPr>
          <p:nvPr>
            <p:ph type="sldNum" sz="quarter" idx="12"/>
          </p:nvPr>
        </p:nvSpPr>
        <p:spPr/>
        <p:txBody>
          <a:bodyPr/>
          <a:lstStyle/>
          <a:p>
            <a:r>
              <a:rPr lang="zh-CN" altLang="en-US"/>
              <a:t>共</a:t>
            </a:r>
            <a:r>
              <a:rPr lang="en-US" altLang="zh-CN"/>
              <a:t>49</a:t>
            </a:r>
            <a:r>
              <a:rPr lang="zh-CN" altLang="en-US"/>
              <a:t>页，第</a:t>
            </a:r>
            <a:fld id="{DD491623-D649-41C4-9AEE-5546F2E4FA9C}" type="slidenum">
              <a:rPr lang="zh-CN" altLang="en-US" smtClean="0"/>
              <a:pPr/>
              <a:t>21</a:t>
            </a:fld>
            <a:r>
              <a:rPr lang="zh-CN" altLang="en-US"/>
              <a:t>页</a:t>
            </a:r>
            <a:endParaRPr lang="zh-CN" altLang="en-US" dirty="0"/>
          </a:p>
        </p:txBody>
      </p:sp>
      <p:sp>
        <p:nvSpPr>
          <p:cNvPr id="5" name="内容占位符 8">
            <a:extLst>
              <a:ext uri="{FF2B5EF4-FFF2-40B4-BE49-F238E27FC236}">
                <a16:creationId xmlns:a16="http://schemas.microsoft.com/office/drawing/2014/main" id="{87D759CC-4CFC-703D-9F0D-5A05E193B85F}"/>
              </a:ext>
            </a:extLst>
          </p:cNvPr>
          <p:cNvSpPr txBox="1"/>
          <p:nvPr/>
        </p:nvSpPr>
        <p:spPr>
          <a:xfrm>
            <a:off x="230360" y="448702"/>
            <a:ext cx="10210800" cy="70008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5000"/>
              </a:lnSpc>
              <a:spcBef>
                <a:spcPts val="0"/>
              </a:spcBef>
              <a:spcAft>
                <a:spcPts val="600"/>
              </a:spcAft>
              <a:buFont typeface="Arial" panose="020B0604020202020204" pitchFamily="34" charset="0"/>
              <a:buChar char="•"/>
              <a:defRPr sz="3200" kern="1200">
                <a:solidFill>
                  <a:schemeClr val="accent1">
                    <a:lumMod val="50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5000"/>
              </a:lnSpc>
              <a:spcBef>
                <a:spcPts val="0"/>
              </a:spcBef>
              <a:spcAft>
                <a:spcPts val="600"/>
              </a:spcAft>
              <a:buFont typeface="Arial" panose="020B0604020202020204" pitchFamily="34" charset="0"/>
              <a:buChar char="•"/>
              <a:defRPr sz="2800" kern="1200">
                <a:solidFill>
                  <a:schemeClr val="accent1">
                    <a:lumMod val="50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5000"/>
              </a:lnSpc>
              <a:spcBef>
                <a:spcPts val="0"/>
              </a:spcBef>
              <a:spcAft>
                <a:spcPts val="600"/>
              </a:spcAft>
              <a:buFont typeface="Arial" panose="020B0604020202020204" pitchFamily="34" charset="0"/>
              <a:buChar char="•"/>
              <a:defRPr sz="2400" kern="1200">
                <a:solidFill>
                  <a:schemeClr val="accent1">
                    <a:lumMod val="50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solidFill>
                  <a:srgbClr val="000000"/>
                </a:solidFill>
                <a:effectLst/>
                <a:latin typeface="+mn-ea"/>
                <a:ea typeface="+mn-ea"/>
              </a:rPr>
              <a:t>实验环境及数据集</a:t>
            </a:r>
          </a:p>
          <a:p>
            <a:pPr marL="0" indent="0">
              <a:buNone/>
            </a:pPr>
            <a:endParaRPr lang="zh-CN" altLang="en-US" b="1" dirty="0">
              <a:solidFill>
                <a:schemeClr val="tx1"/>
              </a:solidFill>
              <a:latin typeface="+mn-ea"/>
              <a:ea typeface="+mn-ea"/>
            </a:endParaRPr>
          </a:p>
        </p:txBody>
      </p:sp>
      <p:sp>
        <p:nvSpPr>
          <p:cNvPr id="6" name="文本框 5">
            <a:extLst>
              <a:ext uri="{FF2B5EF4-FFF2-40B4-BE49-F238E27FC236}">
                <a16:creationId xmlns:a16="http://schemas.microsoft.com/office/drawing/2014/main" id="{F21B8C11-7AFC-CF54-5DC7-8D27E8FC3CA9}"/>
              </a:ext>
            </a:extLst>
          </p:cNvPr>
          <p:cNvSpPr txBox="1"/>
          <p:nvPr/>
        </p:nvSpPr>
        <p:spPr>
          <a:xfrm>
            <a:off x="1091382" y="2018351"/>
            <a:ext cx="10441856" cy="2585323"/>
          </a:xfrm>
          <a:prstGeom prst="rect">
            <a:avLst/>
          </a:prstGeom>
          <a:noFill/>
        </p:spPr>
        <p:txBody>
          <a:bodyPr wrap="square" rtlCol="0">
            <a:spAutoFit/>
          </a:bodyPr>
          <a:lstStyle/>
          <a:p>
            <a:r>
              <a:rPr lang="zh-CN" altLang="en-US" b="1" dirty="0">
                <a:solidFill>
                  <a:srgbClr val="000000"/>
                </a:solidFill>
                <a:effectLst/>
                <a:latin typeface="Times"/>
              </a:rPr>
              <a:t>环境</a:t>
            </a:r>
            <a:r>
              <a:rPr lang="zh-CN" altLang="en-US" dirty="0">
                <a:solidFill>
                  <a:srgbClr val="000000"/>
                </a:solidFill>
                <a:effectLst/>
                <a:latin typeface="Times"/>
              </a:rPr>
              <a:t>：在由多台机器组成的局域网测试台上评估本系统，每台机器都配备了一个 </a:t>
            </a:r>
            <a:r>
              <a:rPr lang="en-US" altLang="zh-CN" dirty="0">
                <a:solidFill>
                  <a:srgbClr val="000000"/>
                </a:solidFill>
                <a:effectLst/>
                <a:latin typeface="Times New Roman" panose="02020603050405020304" pitchFamily="18" charset="0"/>
              </a:rPr>
              <a:t>24 </a:t>
            </a:r>
            <a:r>
              <a:rPr lang="zh-CN" altLang="en-US" dirty="0">
                <a:solidFill>
                  <a:srgbClr val="000000"/>
                </a:solidFill>
                <a:effectLst/>
                <a:latin typeface="Times"/>
              </a:rPr>
              <a:t>核 </a:t>
            </a:r>
            <a:r>
              <a:rPr lang="en-US" altLang="zh-CN" dirty="0">
                <a:solidFill>
                  <a:srgbClr val="000000"/>
                </a:solidFill>
                <a:effectLst/>
                <a:latin typeface="Times New Roman" panose="02020603050405020304" pitchFamily="18" charset="0"/>
              </a:rPr>
              <a:t>2.40</a:t>
            </a:r>
            <a:r>
              <a:rPr lang="en" altLang="zh-CN" dirty="0">
                <a:solidFill>
                  <a:srgbClr val="000000"/>
                </a:solidFill>
                <a:effectLst/>
                <a:latin typeface="Times New Roman" panose="02020603050405020304" pitchFamily="18" charset="0"/>
              </a:rPr>
              <a:t>GHz Intel E5-2620 </a:t>
            </a:r>
            <a:r>
              <a:rPr lang="zh-CN" altLang="en-US" dirty="0">
                <a:solidFill>
                  <a:srgbClr val="000000"/>
                </a:solidFill>
                <a:effectLst/>
                <a:latin typeface="Times"/>
              </a:rPr>
              <a:t>的 </a:t>
            </a:r>
            <a:r>
              <a:rPr lang="en" altLang="zh-CN" dirty="0">
                <a:solidFill>
                  <a:srgbClr val="000000"/>
                </a:solidFill>
                <a:effectLst/>
                <a:latin typeface="Times New Roman" panose="02020603050405020304" pitchFamily="18" charset="0"/>
              </a:rPr>
              <a:t>CPU</a:t>
            </a:r>
            <a:r>
              <a:rPr lang="zh-CN" altLang="en" dirty="0">
                <a:solidFill>
                  <a:srgbClr val="000000"/>
                </a:solidFill>
                <a:effectLst/>
                <a:latin typeface="Times"/>
              </a:rPr>
              <a:t>、</a:t>
            </a:r>
            <a:r>
              <a:rPr lang="en" altLang="zh-CN" dirty="0">
                <a:solidFill>
                  <a:srgbClr val="000000"/>
                </a:solidFill>
                <a:effectLst/>
                <a:latin typeface="Times New Roman" panose="02020603050405020304" pitchFamily="18" charset="0"/>
              </a:rPr>
              <a:t>20TB </a:t>
            </a:r>
            <a:r>
              <a:rPr lang="zh-CN" altLang="en-US" dirty="0">
                <a:solidFill>
                  <a:srgbClr val="000000"/>
                </a:solidFill>
                <a:effectLst/>
                <a:latin typeface="Times"/>
              </a:rPr>
              <a:t>的硬盘和 </a:t>
            </a:r>
            <a:r>
              <a:rPr lang="en-US" altLang="zh-CN" dirty="0">
                <a:solidFill>
                  <a:srgbClr val="000000"/>
                </a:solidFill>
                <a:effectLst/>
                <a:latin typeface="Times New Roman" panose="02020603050405020304" pitchFamily="18" charset="0"/>
              </a:rPr>
              <a:t>32</a:t>
            </a:r>
            <a:r>
              <a:rPr lang="en" altLang="zh-CN" dirty="0">
                <a:solidFill>
                  <a:srgbClr val="000000"/>
                </a:solidFill>
                <a:effectLst/>
                <a:latin typeface="Times New Roman" panose="02020603050405020304" pitchFamily="18" charset="0"/>
              </a:rPr>
              <a:t>GB </a:t>
            </a:r>
            <a:r>
              <a:rPr lang="zh-CN" altLang="en-US" dirty="0">
                <a:solidFill>
                  <a:srgbClr val="000000"/>
                </a:solidFill>
                <a:effectLst/>
                <a:latin typeface="Times"/>
              </a:rPr>
              <a:t>内存条，并安装了 </a:t>
            </a:r>
            <a:r>
              <a:rPr lang="en-US" altLang="zh-CN" dirty="0">
                <a:solidFill>
                  <a:srgbClr val="000000"/>
                </a:solidFill>
                <a:effectLst/>
                <a:latin typeface="Times New Roman" panose="02020603050405020304" pitchFamily="18" charset="0"/>
              </a:rPr>
              <a:t>64 </a:t>
            </a:r>
            <a:r>
              <a:rPr lang="zh-CN" altLang="en-US" dirty="0">
                <a:solidFill>
                  <a:srgbClr val="000000"/>
                </a:solidFill>
                <a:effectLst/>
                <a:latin typeface="Times"/>
              </a:rPr>
              <a:t>位 </a:t>
            </a:r>
            <a:r>
              <a:rPr lang="en" altLang="zh-CN" dirty="0">
                <a:solidFill>
                  <a:srgbClr val="000000"/>
                </a:solidFill>
                <a:effectLst/>
                <a:latin typeface="Times New Roman" panose="02020603050405020304" pitchFamily="18" charset="0"/>
              </a:rPr>
              <a:t>Ubuntu 20.04.1 LTS </a:t>
            </a:r>
            <a:r>
              <a:rPr lang="zh-CN" altLang="en-US" dirty="0">
                <a:solidFill>
                  <a:srgbClr val="000000"/>
                </a:solidFill>
                <a:effectLst/>
                <a:latin typeface="Times"/>
              </a:rPr>
              <a:t>的操作系统。所有机器都通过 </a:t>
            </a:r>
            <a:r>
              <a:rPr lang="en-US" altLang="zh-CN" dirty="0">
                <a:solidFill>
                  <a:srgbClr val="000000"/>
                </a:solidFill>
                <a:effectLst/>
                <a:latin typeface="Times New Roman" panose="02020603050405020304" pitchFamily="18" charset="0"/>
              </a:rPr>
              <a:t>1</a:t>
            </a:r>
            <a:r>
              <a:rPr lang="en" altLang="zh-CN" dirty="0">
                <a:solidFill>
                  <a:srgbClr val="000000"/>
                </a:solidFill>
                <a:effectLst/>
                <a:latin typeface="Times New Roman" panose="02020603050405020304" pitchFamily="18" charset="0"/>
              </a:rPr>
              <a:t>Gb/s </a:t>
            </a:r>
            <a:r>
              <a:rPr lang="zh-CN" altLang="en-US" dirty="0">
                <a:solidFill>
                  <a:srgbClr val="000000"/>
                </a:solidFill>
                <a:effectLst/>
                <a:latin typeface="Times"/>
              </a:rPr>
              <a:t>交换机连接。</a:t>
            </a:r>
            <a:endParaRPr lang="en-US" altLang="zh-CN" dirty="0">
              <a:solidFill>
                <a:srgbClr val="000000"/>
              </a:solidFill>
              <a:effectLst/>
              <a:latin typeface="Times"/>
            </a:endParaRPr>
          </a:p>
          <a:p>
            <a:r>
              <a:rPr lang="zh-CN" altLang="en-US" b="1" dirty="0">
                <a:solidFill>
                  <a:srgbClr val="000000"/>
                </a:solidFill>
                <a:latin typeface="Times"/>
              </a:rPr>
              <a:t>数据集</a:t>
            </a:r>
            <a:r>
              <a:rPr lang="zh-CN" altLang="en-US" dirty="0">
                <a:solidFill>
                  <a:srgbClr val="000000"/>
                </a:solidFill>
                <a:latin typeface="Times"/>
              </a:rPr>
              <a:t>：</a:t>
            </a:r>
            <a:r>
              <a:rPr lang="en-US" altLang="zh-CN" dirty="0">
                <a:solidFill>
                  <a:srgbClr val="000000"/>
                </a:solidFill>
                <a:latin typeface="Times"/>
              </a:rPr>
              <a:t>1</a:t>
            </a:r>
            <a:r>
              <a:rPr lang="zh-CN" altLang="en-US" dirty="0">
                <a:solidFill>
                  <a:srgbClr val="000000"/>
                </a:solidFill>
                <a:latin typeface="Times"/>
              </a:rPr>
              <a:t>、</a:t>
            </a:r>
            <a:r>
              <a:rPr lang="zh-CN" altLang="en-US" dirty="0">
                <a:solidFill>
                  <a:srgbClr val="000000"/>
                </a:solidFill>
                <a:effectLst/>
                <a:latin typeface="Times"/>
              </a:rPr>
              <a:t>自己生成一个 </a:t>
            </a:r>
            <a:r>
              <a:rPr lang="en-US" altLang="zh-CN" dirty="0">
                <a:solidFill>
                  <a:srgbClr val="000000"/>
                </a:solidFill>
                <a:effectLst/>
                <a:latin typeface="Times New Roman" panose="02020603050405020304" pitchFamily="18" charset="0"/>
              </a:rPr>
              <a:t>2</a:t>
            </a:r>
            <a:r>
              <a:rPr lang="en" altLang="zh-CN" dirty="0">
                <a:solidFill>
                  <a:srgbClr val="000000"/>
                </a:solidFill>
                <a:effectLst/>
                <a:latin typeface="Times New Roman" panose="02020603050405020304" pitchFamily="18" charset="0"/>
              </a:rPr>
              <a:t>GB </a:t>
            </a:r>
            <a:r>
              <a:rPr lang="zh-CN" altLang="en-US" dirty="0">
                <a:solidFill>
                  <a:srgbClr val="000000"/>
                </a:solidFill>
                <a:effectLst/>
                <a:latin typeface="Times"/>
              </a:rPr>
              <a:t>的合成数据文件，其中包含全局唯一的块</a:t>
            </a:r>
            <a:r>
              <a:rPr lang="zh-CN" altLang="en-US" dirty="0">
                <a:solidFill>
                  <a:srgbClr val="000000"/>
                </a:solidFill>
                <a:latin typeface="Times"/>
              </a:rPr>
              <a:t>（</a:t>
            </a:r>
            <a:r>
              <a:rPr lang="zh-CN" altLang="en-US" dirty="0">
                <a:solidFill>
                  <a:srgbClr val="000000"/>
                </a:solidFill>
                <a:effectLst/>
                <a:latin typeface="Times"/>
              </a:rPr>
              <a:t>即块没有重复的内容</a:t>
            </a:r>
            <a:r>
              <a:rPr lang="zh-CN" altLang="en-US" dirty="0">
                <a:solidFill>
                  <a:srgbClr val="000000"/>
                </a:solidFill>
                <a:latin typeface="Times"/>
              </a:rPr>
              <a:t>）</a:t>
            </a:r>
            <a:r>
              <a:rPr lang="zh-CN" altLang="en-US" dirty="0">
                <a:solidFill>
                  <a:srgbClr val="000000"/>
                </a:solidFill>
                <a:effectLst/>
                <a:latin typeface="Times"/>
              </a:rPr>
              <a:t>；</a:t>
            </a:r>
            <a:r>
              <a:rPr lang="en-US" altLang="zh-CN" dirty="0">
                <a:solidFill>
                  <a:srgbClr val="000000"/>
                </a:solidFill>
                <a:effectLst/>
                <a:latin typeface="Times"/>
              </a:rPr>
              <a:t>2</a:t>
            </a:r>
            <a:r>
              <a:rPr lang="zh-CN" altLang="en-US" dirty="0">
                <a:solidFill>
                  <a:srgbClr val="000000"/>
                </a:solidFill>
                <a:effectLst/>
                <a:latin typeface="Times"/>
              </a:rPr>
              <a:t>、</a:t>
            </a:r>
            <a:endParaRPr lang="en-US" altLang="zh-CN" dirty="0">
              <a:solidFill>
                <a:srgbClr val="000000"/>
              </a:solidFill>
              <a:effectLst/>
              <a:latin typeface="Times"/>
            </a:endParaRPr>
          </a:p>
          <a:p>
            <a:r>
              <a:rPr lang="zh-CN" altLang="en-US" dirty="0">
                <a:solidFill>
                  <a:srgbClr val="000000"/>
                </a:solidFill>
                <a:effectLst/>
                <a:latin typeface="Times"/>
              </a:rPr>
              <a:t>真实数据集是两个开源的数据集</a:t>
            </a:r>
            <a:r>
              <a:rPr lang="zh-CN" altLang="en-US" dirty="0">
                <a:solidFill>
                  <a:srgbClr val="000000"/>
                </a:solidFill>
                <a:latin typeface="Times"/>
              </a:rPr>
              <a:t>，</a:t>
            </a:r>
            <a:r>
              <a:rPr lang="en" altLang="zh-CN" dirty="0">
                <a:solidFill>
                  <a:srgbClr val="000000"/>
                </a:solidFill>
                <a:effectLst/>
                <a:latin typeface="Times New Roman" panose="02020603050405020304" pitchFamily="18" charset="0"/>
              </a:rPr>
              <a:t>FSL </a:t>
            </a:r>
            <a:r>
              <a:rPr lang="zh-CN" altLang="en-US" dirty="0">
                <a:solidFill>
                  <a:srgbClr val="000000"/>
                </a:solidFill>
                <a:effectLst/>
                <a:latin typeface="Times New Roman" panose="02020603050405020304" pitchFamily="18" charset="0"/>
              </a:rPr>
              <a:t>（</a:t>
            </a:r>
            <a:r>
              <a:rPr lang="zh-CN" altLang="en-US" dirty="0">
                <a:solidFill>
                  <a:srgbClr val="000000"/>
                </a:solidFill>
                <a:effectLst/>
                <a:latin typeface="Times"/>
              </a:rPr>
              <a:t>石溪大学的文件系统和存储实验室收集</a:t>
            </a:r>
            <a:r>
              <a:rPr lang="zh-CN" altLang="en-US" dirty="0">
                <a:solidFill>
                  <a:srgbClr val="000000"/>
                </a:solidFill>
                <a:effectLst/>
                <a:latin typeface="Times New Roman" panose="02020603050405020304" pitchFamily="18" charset="0"/>
              </a:rPr>
              <a:t>）</a:t>
            </a:r>
            <a:r>
              <a:rPr lang="zh-CN" altLang="en-US" dirty="0">
                <a:solidFill>
                  <a:srgbClr val="000000"/>
                </a:solidFill>
                <a:effectLst/>
                <a:latin typeface="Times"/>
              </a:rPr>
              <a:t>和 </a:t>
            </a:r>
            <a:r>
              <a:rPr lang="en" altLang="zh-CN" dirty="0">
                <a:solidFill>
                  <a:srgbClr val="000000"/>
                </a:solidFill>
                <a:effectLst/>
                <a:latin typeface="Times New Roman" panose="02020603050405020304" pitchFamily="18" charset="0"/>
              </a:rPr>
              <a:t>VM</a:t>
            </a:r>
            <a:r>
              <a:rPr lang="zh-CN" altLang="en-US" dirty="0">
                <a:solidFill>
                  <a:srgbClr val="000000"/>
                </a:solidFill>
                <a:effectLst/>
                <a:latin typeface="Times New Roman" panose="02020603050405020304" pitchFamily="18" charset="0"/>
              </a:rPr>
              <a:t>（</a:t>
            </a:r>
            <a:r>
              <a:rPr lang="zh-CN" altLang="en-US" dirty="0">
                <a:solidFill>
                  <a:srgbClr val="000000"/>
                </a:solidFill>
                <a:effectLst/>
                <a:latin typeface="Times"/>
              </a:rPr>
              <a:t>导师等人的研究工作中的数据集，</a:t>
            </a:r>
            <a:r>
              <a:rPr lang="en-US" altLang="zh-CN" dirty="0" err="1">
                <a:solidFill>
                  <a:srgbClr val="000000"/>
                </a:solidFill>
                <a:effectLst/>
                <a:latin typeface="Times"/>
              </a:rPr>
              <a:t>CDStore</a:t>
            </a:r>
            <a:r>
              <a:rPr lang="zh-CN" altLang="en-US" dirty="0">
                <a:solidFill>
                  <a:srgbClr val="000000"/>
                </a:solidFill>
                <a:effectLst/>
                <a:latin typeface="Times New Roman" panose="02020603050405020304" pitchFamily="18" charset="0"/>
              </a:rPr>
              <a:t>）；</a:t>
            </a:r>
            <a:r>
              <a:rPr lang="en-US" altLang="zh-CN" dirty="0">
                <a:solidFill>
                  <a:srgbClr val="000000"/>
                </a:solidFill>
                <a:effectLst/>
                <a:latin typeface="Times New Roman" panose="02020603050405020304" pitchFamily="18" charset="0"/>
              </a:rPr>
              <a:t>3</a:t>
            </a:r>
            <a:r>
              <a:rPr lang="zh-CN" altLang="en-US" dirty="0">
                <a:solidFill>
                  <a:srgbClr val="000000"/>
                </a:solidFill>
                <a:effectLst/>
                <a:latin typeface="Times New Roman" panose="02020603050405020304" pitchFamily="18" charset="0"/>
              </a:rPr>
              <a:t>、</a:t>
            </a:r>
            <a:r>
              <a:rPr lang="zh-CN" altLang="en-US" dirty="0">
                <a:solidFill>
                  <a:srgbClr val="000000"/>
                </a:solidFill>
                <a:effectLst/>
                <a:latin typeface="Times"/>
              </a:rPr>
              <a:t>抽样数据集是本人收集的自己以及教研室同门的个人电脑上 </a:t>
            </a:r>
            <a:r>
              <a:rPr lang="en-US" altLang="zh-CN" dirty="0">
                <a:solidFill>
                  <a:srgbClr val="000000"/>
                </a:solidFill>
                <a:effectLst/>
                <a:latin typeface="Times New Roman" panose="02020603050405020304" pitchFamily="18" charset="0"/>
              </a:rPr>
              <a:t>5</a:t>
            </a:r>
            <a:r>
              <a:rPr lang="en" altLang="zh-CN" dirty="0">
                <a:solidFill>
                  <a:srgbClr val="000000"/>
                </a:solidFill>
                <a:effectLst/>
                <a:latin typeface="Times New Roman" panose="02020603050405020304" pitchFamily="18" charset="0"/>
              </a:rPr>
              <a:t>G </a:t>
            </a:r>
            <a:r>
              <a:rPr lang="zh-CN" altLang="en-US" dirty="0">
                <a:solidFill>
                  <a:srgbClr val="000000"/>
                </a:solidFill>
                <a:effectLst/>
                <a:latin typeface="Times"/>
              </a:rPr>
              <a:t>的文本文档数据，这些文本文档数据的拓展名主要是</a:t>
            </a:r>
            <a:r>
              <a:rPr lang="en-US" altLang="zh-CN" dirty="0">
                <a:solidFill>
                  <a:srgbClr val="000000"/>
                </a:solidFill>
                <a:effectLst/>
                <a:latin typeface="Times New Roman" panose="02020603050405020304" pitchFamily="18" charset="0"/>
              </a:rPr>
              <a:t>.</a:t>
            </a:r>
            <a:r>
              <a:rPr lang="en" altLang="zh-CN" dirty="0">
                <a:solidFill>
                  <a:srgbClr val="000000"/>
                </a:solidFill>
                <a:effectLst/>
                <a:latin typeface="Times New Roman" panose="02020603050405020304" pitchFamily="18" charset="0"/>
              </a:rPr>
              <a:t>docx</a:t>
            </a:r>
            <a:r>
              <a:rPr lang="zh-CN" altLang="en" dirty="0">
                <a:solidFill>
                  <a:srgbClr val="000000"/>
                </a:solidFill>
                <a:effectLst/>
                <a:latin typeface="Times"/>
              </a:rPr>
              <a:t>、</a:t>
            </a:r>
            <a:r>
              <a:rPr lang="en" altLang="zh-CN" dirty="0">
                <a:solidFill>
                  <a:srgbClr val="000000"/>
                </a:solidFill>
                <a:effectLst/>
                <a:latin typeface="Times New Roman" panose="02020603050405020304" pitchFamily="18" charset="0"/>
              </a:rPr>
              <a:t>.doc</a:t>
            </a:r>
            <a:r>
              <a:rPr lang="zh-CN" altLang="en" dirty="0">
                <a:solidFill>
                  <a:srgbClr val="000000"/>
                </a:solidFill>
                <a:effectLst/>
                <a:latin typeface="Times"/>
              </a:rPr>
              <a:t>、</a:t>
            </a:r>
            <a:r>
              <a:rPr lang="en" altLang="zh-CN" dirty="0">
                <a:solidFill>
                  <a:srgbClr val="000000"/>
                </a:solidFill>
                <a:effectLst/>
                <a:latin typeface="Times New Roman" panose="02020603050405020304" pitchFamily="18" charset="0"/>
              </a:rPr>
              <a:t>.txt</a:t>
            </a:r>
            <a:r>
              <a:rPr lang="zh-CN" altLang="en" dirty="0">
                <a:solidFill>
                  <a:srgbClr val="000000"/>
                </a:solidFill>
                <a:effectLst/>
                <a:latin typeface="Times"/>
              </a:rPr>
              <a:t>、</a:t>
            </a:r>
            <a:r>
              <a:rPr lang="en" altLang="zh-CN" dirty="0">
                <a:solidFill>
                  <a:srgbClr val="000000"/>
                </a:solidFill>
                <a:effectLst/>
                <a:latin typeface="Times New Roman" panose="02020603050405020304" pitchFamily="18" charset="0"/>
              </a:rPr>
              <a:t>.ppt</a:t>
            </a:r>
            <a:r>
              <a:rPr lang="zh-CN" altLang="en" dirty="0">
                <a:solidFill>
                  <a:srgbClr val="000000"/>
                </a:solidFill>
                <a:effectLst/>
                <a:latin typeface="Times"/>
              </a:rPr>
              <a:t>、</a:t>
            </a:r>
            <a:r>
              <a:rPr lang="en" altLang="zh-CN" dirty="0">
                <a:solidFill>
                  <a:srgbClr val="000000"/>
                </a:solidFill>
                <a:effectLst/>
                <a:latin typeface="Times New Roman" panose="02020603050405020304" pitchFamily="18" charset="0"/>
              </a:rPr>
              <a:t>.key</a:t>
            </a:r>
            <a:r>
              <a:rPr lang="zh-CN" altLang="en" dirty="0">
                <a:solidFill>
                  <a:srgbClr val="000000"/>
                </a:solidFill>
                <a:effectLst/>
                <a:latin typeface="Times"/>
              </a:rPr>
              <a:t>、</a:t>
            </a:r>
            <a:r>
              <a:rPr lang="zh-CN" altLang="en-US" dirty="0">
                <a:solidFill>
                  <a:srgbClr val="000000"/>
                </a:solidFill>
                <a:effectLst/>
                <a:latin typeface="Times"/>
              </a:rPr>
              <a:t>和</a:t>
            </a:r>
            <a:r>
              <a:rPr lang="en-US" altLang="zh-CN" dirty="0">
                <a:solidFill>
                  <a:srgbClr val="000000"/>
                </a:solidFill>
                <a:effectLst/>
                <a:latin typeface="Times New Roman" panose="02020603050405020304" pitchFamily="18" charset="0"/>
              </a:rPr>
              <a:t>.</a:t>
            </a:r>
            <a:r>
              <a:rPr lang="en" altLang="zh-CN" dirty="0">
                <a:solidFill>
                  <a:srgbClr val="000000"/>
                </a:solidFill>
                <a:effectLst/>
                <a:latin typeface="Times New Roman" panose="02020603050405020304" pitchFamily="18" charset="0"/>
              </a:rPr>
              <a:t>pages </a:t>
            </a:r>
            <a:r>
              <a:rPr lang="zh-CN" altLang="en-US" dirty="0">
                <a:solidFill>
                  <a:srgbClr val="000000"/>
                </a:solidFill>
                <a:effectLst/>
                <a:latin typeface="Times"/>
              </a:rPr>
              <a:t>等。</a:t>
            </a:r>
            <a:endParaRPr lang="zh-CN" altLang="en-US" dirty="0">
              <a:solidFill>
                <a:srgbClr val="000000"/>
              </a:solidFill>
              <a:effectLst/>
              <a:latin typeface="Times New Roman" panose="02020603050405020304" pitchFamily="18" charset="0"/>
            </a:endParaRPr>
          </a:p>
          <a:p>
            <a:endParaRPr lang="zh-CN" altLang="en-US" dirty="0">
              <a:solidFill>
                <a:srgbClr val="000000"/>
              </a:solidFill>
              <a:effectLst/>
              <a:latin typeface="Times"/>
            </a:endParaRPr>
          </a:p>
          <a:p>
            <a:endParaRPr kumimoji="1" lang="zh-CN" altLang="en-US" dirty="0"/>
          </a:p>
        </p:txBody>
      </p:sp>
    </p:spTree>
    <p:extLst>
      <p:ext uri="{BB962C8B-B14F-4D97-AF65-F5344CB8AC3E}">
        <p14:creationId xmlns:p14="http://schemas.microsoft.com/office/powerpoint/2010/main" val="1843974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477363F-5271-E659-683A-F7349DE8295D}"/>
              </a:ext>
            </a:extLst>
          </p:cNvPr>
          <p:cNvSpPr>
            <a:spLocks noGrp="1"/>
          </p:cNvSpPr>
          <p:nvPr>
            <p:ph type="sldNum" sz="quarter" idx="12"/>
          </p:nvPr>
        </p:nvSpPr>
        <p:spPr/>
        <p:txBody>
          <a:bodyPr/>
          <a:lstStyle/>
          <a:p>
            <a:r>
              <a:rPr lang="zh-CN" altLang="en-US"/>
              <a:t>共</a:t>
            </a:r>
            <a:r>
              <a:rPr lang="en-US" altLang="zh-CN"/>
              <a:t>49</a:t>
            </a:r>
            <a:r>
              <a:rPr lang="zh-CN" altLang="en-US"/>
              <a:t>页，第</a:t>
            </a:r>
            <a:fld id="{DD491623-D649-41C4-9AEE-5546F2E4FA9C}" type="slidenum">
              <a:rPr lang="zh-CN" altLang="en-US" smtClean="0"/>
              <a:pPr/>
              <a:t>22</a:t>
            </a:fld>
            <a:r>
              <a:rPr lang="zh-CN" altLang="en-US"/>
              <a:t>页</a:t>
            </a:r>
            <a:endParaRPr lang="zh-CN" altLang="en-US" dirty="0"/>
          </a:p>
        </p:txBody>
      </p:sp>
      <p:sp>
        <p:nvSpPr>
          <p:cNvPr id="5" name="内容占位符 8">
            <a:extLst>
              <a:ext uri="{FF2B5EF4-FFF2-40B4-BE49-F238E27FC236}">
                <a16:creationId xmlns:a16="http://schemas.microsoft.com/office/drawing/2014/main" id="{87D759CC-4CFC-703D-9F0D-5A05E193B85F}"/>
              </a:ext>
            </a:extLst>
          </p:cNvPr>
          <p:cNvSpPr txBox="1"/>
          <p:nvPr/>
        </p:nvSpPr>
        <p:spPr>
          <a:xfrm>
            <a:off x="230360" y="448702"/>
            <a:ext cx="10210800" cy="70008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5000"/>
              </a:lnSpc>
              <a:spcBef>
                <a:spcPts val="0"/>
              </a:spcBef>
              <a:spcAft>
                <a:spcPts val="600"/>
              </a:spcAft>
              <a:buFont typeface="Arial" panose="020B0604020202020204" pitchFamily="34" charset="0"/>
              <a:buChar char="•"/>
              <a:defRPr sz="3200" kern="1200">
                <a:solidFill>
                  <a:schemeClr val="accent1">
                    <a:lumMod val="50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5000"/>
              </a:lnSpc>
              <a:spcBef>
                <a:spcPts val="0"/>
              </a:spcBef>
              <a:spcAft>
                <a:spcPts val="600"/>
              </a:spcAft>
              <a:buFont typeface="Arial" panose="020B0604020202020204" pitchFamily="34" charset="0"/>
              <a:buChar char="•"/>
              <a:defRPr sz="2800" kern="1200">
                <a:solidFill>
                  <a:schemeClr val="accent1">
                    <a:lumMod val="50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5000"/>
              </a:lnSpc>
              <a:spcBef>
                <a:spcPts val="0"/>
              </a:spcBef>
              <a:spcAft>
                <a:spcPts val="600"/>
              </a:spcAft>
              <a:buFont typeface="Arial" panose="020B0604020202020204" pitchFamily="34" charset="0"/>
              <a:buChar char="•"/>
              <a:defRPr sz="2400" kern="1200">
                <a:solidFill>
                  <a:schemeClr val="accent1">
                    <a:lumMod val="50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solidFill>
                  <a:srgbClr val="000000"/>
                </a:solidFill>
                <a:effectLst/>
                <a:latin typeface="+mn-ea"/>
                <a:ea typeface="+mn-ea"/>
              </a:rPr>
              <a:t>实验环境及数据集</a:t>
            </a:r>
          </a:p>
          <a:p>
            <a:pPr marL="0" indent="0">
              <a:buNone/>
            </a:pPr>
            <a:endParaRPr lang="zh-CN" altLang="en-US" b="1" dirty="0">
              <a:solidFill>
                <a:schemeClr val="tx1"/>
              </a:solidFill>
              <a:latin typeface="+mn-ea"/>
              <a:ea typeface="+mn-ea"/>
            </a:endParaRPr>
          </a:p>
        </p:txBody>
      </p:sp>
      <p:sp>
        <p:nvSpPr>
          <p:cNvPr id="6" name="文本框 5">
            <a:extLst>
              <a:ext uri="{FF2B5EF4-FFF2-40B4-BE49-F238E27FC236}">
                <a16:creationId xmlns:a16="http://schemas.microsoft.com/office/drawing/2014/main" id="{F21B8C11-7AFC-CF54-5DC7-8D27E8FC3CA9}"/>
              </a:ext>
            </a:extLst>
          </p:cNvPr>
          <p:cNvSpPr txBox="1"/>
          <p:nvPr/>
        </p:nvSpPr>
        <p:spPr>
          <a:xfrm>
            <a:off x="1091382" y="2018351"/>
            <a:ext cx="10441856" cy="2585323"/>
          </a:xfrm>
          <a:prstGeom prst="rect">
            <a:avLst/>
          </a:prstGeom>
          <a:noFill/>
        </p:spPr>
        <p:txBody>
          <a:bodyPr wrap="square" rtlCol="0">
            <a:spAutoFit/>
          </a:bodyPr>
          <a:lstStyle/>
          <a:p>
            <a:r>
              <a:rPr lang="zh-CN" altLang="en-US" b="1" dirty="0">
                <a:solidFill>
                  <a:srgbClr val="000000"/>
                </a:solidFill>
                <a:effectLst/>
                <a:latin typeface="Times"/>
              </a:rPr>
              <a:t>环境</a:t>
            </a:r>
            <a:r>
              <a:rPr lang="zh-CN" altLang="en-US" dirty="0">
                <a:solidFill>
                  <a:srgbClr val="000000"/>
                </a:solidFill>
                <a:effectLst/>
                <a:latin typeface="Times"/>
              </a:rPr>
              <a:t>：在由多台机器组成的局域网测试台上评估本系统，每台机器都配备了一个 </a:t>
            </a:r>
            <a:r>
              <a:rPr lang="en-US" altLang="zh-CN" dirty="0">
                <a:solidFill>
                  <a:srgbClr val="000000"/>
                </a:solidFill>
                <a:effectLst/>
                <a:latin typeface="Times New Roman" panose="02020603050405020304" pitchFamily="18" charset="0"/>
              </a:rPr>
              <a:t>24 </a:t>
            </a:r>
            <a:r>
              <a:rPr lang="zh-CN" altLang="en-US" dirty="0">
                <a:solidFill>
                  <a:srgbClr val="000000"/>
                </a:solidFill>
                <a:effectLst/>
                <a:latin typeface="Times"/>
              </a:rPr>
              <a:t>核 </a:t>
            </a:r>
            <a:r>
              <a:rPr lang="en-US" altLang="zh-CN" dirty="0">
                <a:solidFill>
                  <a:srgbClr val="000000"/>
                </a:solidFill>
                <a:effectLst/>
                <a:latin typeface="Times New Roman" panose="02020603050405020304" pitchFamily="18" charset="0"/>
              </a:rPr>
              <a:t>2.40</a:t>
            </a:r>
            <a:r>
              <a:rPr lang="en" altLang="zh-CN" dirty="0">
                <a:solidFill>
                  <a:srgbClr val="000000"/>
                </a:solidFill>
                <a:effectLst/>
                <a:latin typeface="Times New Roman" panose="02020603050405020304" pitchFamily="18" charset="0"/>
              </a:rPr>
              <a:t>GHz Intel E5-2620 </a:t>
            </a:r>
            <a:r>
              <a:rPr lang="zh-CN" altLang="en-US" dirty="0">
                <a:solidFill>
                  <a:srgbClr val="000000"/>
                </a:solidFill>
                <a:effectLst/>
                <a:latin typeface="Times"/>
              </a:rPr>
              <a:t>的 </a:t>
            </a:r>
            <a:r>
              <a:rPr lang="en" altLang="zh-CN" dirty="0">
                <a:solidFill>
                  <a:srgbClr val="000000"/>
                </a:solidFill>
                <a:effectLst/>
                <a:latin typeface="Times New Roman" panose="02020603050405020304" pitchFamily="18" charset="0"/>
              </a:rPr>
              <a:t>CPU</a:t>
            </a:r>
            <a:r>
              <a:rPr lang="zh-CN" altLang="en" dirty="0">
                <a:solidFill>
                  <a:srgbClr val="000000"/>
                </a:solidFill>
                <a:effectLst/>
                <a:latin typeface="Times"/>
              </a:rPr>
              <a:t>、</a:t>
            </a:r>
            <a:r>
              <a:rPr lang="en" altLang="zh-CN" dirty="0">
                <a:solidFill>
                  <a:srgbClr val="000000"/>
                </a:solidFill>
                <a:effectLst/>
                <a:latin typeface="Times New Roman" panose="02020603050405020304" pitchFamily="18" charset="0"/>
              </a:rPr>
              <a:t>20TB </a:t>
            </a:r>
            <a:r>
              <a:rPr lang="zh-CN" altLang="en-US" dirty="0">
                <a:solidFill>
                  <a:srgbClr val="000000"/>
                </a:solidFill>
                <a:effectLst/>
                <a:latin typeface="Times"/>
              </a:rPr>
              <a:t>的硬盘和 </a:t>
            </a:r>
            <a:r>
              <a:rPr lang="en-US" altLang="zh-CN" dirty="0">
                <a:solidFill>
                  <a:srgbClr val="000000"/>
                </a:solidFill>
                <a:effectLst/>
                <a:latin typeface="Times New Roman" panose="02020603050405020304" pitchFamily="18" charset="0"/>
              </a:rPr>
              <a:t>32</a:t>
            </a:r>
            <a:r>
              <a:rPr lang="en" altLang="zh-CN" dirty="0">
                <a:solidFill>
                  <a:srgbClr val="000000"/>
                </a:solidFill>
                <a:effectLst/>
                <a:latin typeface="Times New Roman" panose="02020603050405020304" pitchFamily="18" charset="0"/>
              </a:rPr>
              <a:t>GB </a:t>
            </a:r>
            <a:r>
              <a:rPr lang="zh-CN" altLang="en-US" dirty="0">
                <a:solidFill>
                  <a:srgbClr val="000000"/>
                </a:solidFill>
                <a:effectLst/>
                <a:latin typeface="Times"/>
              </a:rPr>
              <a:t>内存条，并安装了 </a:t>
            </a:r>
            <a:r>
              <a:rPr lang="en-US" altLang="zh-CN" dirty="0">
                <a:solidFill>
                  <a:srgbClr val="000000"/>
                </a:solidFill>
                <a:effectLst/>
                <a:latin typeface="Times New Roman" panose="02020603050405020304" pitchFamily="18" charset="0"/>
              </a:rPr>
              <a:t>64 </a:t>
            </a:r>
            <a:r>
              <a:rPr lang="zh-CN" altLang="en-US" dirty="0">
                <a:solidFill>
                  <a:srgbClr val="000000"/>
                </a:solidFill>
                <a:effectLst/>
                <a:latin typeface="Times"/>
              </a:rPr>
              <a:t>位 </a:t>
            </a:r>
            <a:r>
              <a:rPr lang="en" altLang="zh-CN" dirty="0">
                <a:solidFill>
                  <a:srgbClr val="000000"/>
                </a:solidFill>
                <a:effectLst/>
                <a:latin typeface="Times New Roman" panose="02020603050405020304" pitchFamily="18" charset="0"/>
              </a:rPr>
              <a:t>Ubuntu 20.04.1 LTS </a:t>
            </a:r>
            <a:r>
              <a:rPr lang="zh-CN" altLang="en-US" dirty="0">
                <a:solidFill>
                  <a:srgbClr val="000000"/>
                </a:solidFill>
                <a:effectLst/>
                <a:latin typeface="Times"/>
              </a:rPr>
              <a:t>的操作系统。所有机器都通过 </a:t>
            </a:r>
            <a:r>
              <a:rPr lang="en-US" altLang="zh-CN" dirty="0">
                <a:solidFill>
                  <a:srgbClr val="000000"/>
                </a:solidFill>
                <a:effectLst/>
                <a:latin typeface="Times New Roman" panose="02020603050405020304" pitchFamily="18" charset="0"/>
              </a:rPr>
              <a:t>1</a:t>
            </a:r>
            <a:r>
              <a:rPr lang="en" altLang="zh-CN" dirty="0">
                <a:solidFill>
                  <a:srgbClr val="000000"/>
                </a:solidFill>
                <a:effectLst/>
                <a:latin typeface="Times New Roman" panose="02020603050405020304" pitchFamily="18" charset="0"/>
              </a:rPr>
              <a:t>Gb/s </a:t>
            </a:r>
            <a:r>
              <a:rPr lang="zh-CN" altLang="en-US" dirty="0">
                <a:solidFill>
                  <a:srgbClr val="000000"/>
                </a:solidFill>
                <a:effectLst/>
                <a:latin typeface="Times"/>
              </a:rPr>
              <a:t>交换机连接。</a:t>
            </a:r>
            <a:endParaRPr lang="en-US" altLang="zh-CN" dirty="0">
              <a:solidFill>
                <a:srgbClr val="000000"/>
              </a:solidFill>
              <a:effectLst/>
              <a:latin typeface="Times"/>
            </a:endParaRPr>
          </a:p>
          <a:p>
            <a:r>
              <a:rPr lang="zh-CN" altLang="en-US" b="1" dirty="0">
                <a:solidFill>
                  <a:srgbClr val="000000"/>
                </a:solidFill>
                <a:latin typeface="Times"/>
              </a:rPr>
              <a:t>数据集</a:t>
            </a:r>
            <a:r>
              <a:rPr lang="zh-CN" altLang="en-US" dirty="0">
                <a:solidFill>
                  <a:srgbClr val="000000"/>
                </a:solidFill>
                <a:latin typeface="Times"/>
              </a:rPr>
              <a:t>：</a:t>
            </a:r>
            <a:r>
              <a:rPr lang="en-US" altLang="zh-CN" dirty="0">
                <a:solidFill>
                  <a:srgbClr val="000000"/>
                </a:solidFill>
                <a:latin typeface="Times"/>
              </a:rPr>
              <a:t>1</a:t>
            </a:r>
            <a:r>
              <a:rPr lang="zh-CN" altLang="en-US" dirty="0">
                <a:solidFill>
                  <a:srgbClr val="000000"/>
                </a:solidFill>
                <a:latin typeface="Times"/>
              </a:rPr>
              <a:t>、</a:t>
            </a:r>
            <a:r>
              <a:rPr lang="zh-CN" altLang="en-US" dirty="0">
                <a:solidFill>
                  <a:srgbClr val="000000"/>
                </a:solidFill>
                <a:effectLst/>
                <a:latin typeface="Times"/>
              </a:rPr>
              <a:t>自己生成一个 </a:t>
            </a:r>
            <a:r>
              <a:rPr lang="en-US" altLang="zh-CN" dirty="0">
                <a:solidFill>
                  <a:srgbClr val="000000"/>
                </a:solidFill>
                <a:effectLst/>
                <a:latin typeface="Times New Roman" panose="02020603050405020304" pitchFamily="18" charset="0"/>
              </a:rPr>
              <a:t>2</a:t>
            </a:r>
            <a:r>
              <a:rPr lang="en" altLang="zh-CN" dirty="0">
                <a:solidFill>
                  <a:srgbClr val="000000"/>
                </a:solidFill>
                <a:effectLst/>
                <a:latin typeface="Times New Roman" panose="02020603050405020304" pitchFamily="18" charset="0"/>
              </a:rPr>
              <a:t>GB </a:t>
            </a:r>
            <a:r>
              <a:rPr lang="zh-CN" altLang="en-US" dirty="0">
                <a:solidFill>
                  <a:srgbClr val="000000"/>
                </a:solidFill>
                <a:effectLst/>
                <a:latin typeface="Times"/>
              </a:rPr>
              <a:t>的合成数据文件，其中包含全局唯一的块</a:t>
            </a:r>
            <a:r>
              <a:rPr lang="zh-CN" altLang="en-US" dirty="0">
                <a:solidFill>
                  <a:srgbClr val="000000"/>
                </a:solidFill>
                <a:latin typeface="Times"/>
              </a:rPr>
              <a:t>（</a:t>
            </a:r>
            <a:r>
              <a:rPr lang="zh-CN" altLang="en-US" dirty="0">
                <a:solidFill>
                  <a:srgbClr val="000000"/>
                </a:solidFill>
                <a:effectLst/>
                <a:latin typeface="Times"/>
              </a:rPr>
              <a:t>即块没有重复的内容</a:t>
            </a:r>
            <a:r>
              <a:rPr lang="zh-CN" altLang="en-US" dirty="0">
                <a:solidFill>
                  <a:srgbClr val="000000"/>
                </a:solidFill>
                <a:latin typeface="Times"/>
              </a:rPr>
              <a:t>）</a:t>
            </a:r>
            <a:r>
              <a:rPr lang="zh-CN" altLang="en-US" dirty="0">
                <a:solidFill>
                  <a:srgbClr val="000000"/>
                </a:solidFill>
                <a:effectLst/>
                <a:latin typeface="Times"/>
              </a:rPr>
              <a:t>；</a:t>
            </a:r>
            <a:r>
              <a:rPr lang="en-US" altLang="zh-CN" dirty="0">
                <a:solidFill>
                  <a:srgbClr val="000000"/>
                </a:solidFill>
                <a:effectLst/>
                <a:latin typeface="Times"/>
              </a:rPr>
              <a:t>2</a:t>
            </a:r>
            <a:r>
              <a:rPr lang="zh-CN" altLang="en-US" dirty="0">
                <a:solidFill>
                  <a:srgbClr val="000000"/>
                </a:solidFill>
                <a:effectLst/>
                <a:latin typeface="Times"/>
              </a:rPr>
              <a:t>、</a:t>
            </a:r>
            <a:endParaRPr lang="en-US" altLang="zh-CN" dirty="0">
              <a:solidFill>
                <a:srgbClr val="000000"/>
              </a:solidFill>
              <a:effectLst/>
              <a:latin typeface="Times"/>
            </a:endParaRPr>
          </a:p>
          <a:p>
            <a:r>
              <a:rPr lang="zh-CN" altLang="en-US" dirty="0">
                <a:solidFill>
                  <a:srgbClr val="000000"/>
                </a:solidFill>
                <a:effectLst/>
                <a:latin typeface="Times"/>
              </a:rPr>
              <a:t>真实数据集是两个开源的数据集</a:t>
            </a:r>
            <a:r>
              <a:rPr lang="zh-CN" altLang="en-US" dirty="0">
                <a:solidFill>
                  <a:srgbClr val="000000"/>
                </a:solidFill>
                <a:latin typeface="Times"/>
              </a:rPr>
              <a:t>，</a:t>
            </a:r>
            <a:r>
              <a:rPr lang="en" altLang="zh-CN" dirty="0">
                <a:solidFill>
                  <a:srgbClr val="000000"/>
                </a:solidFill>
                <a:effectLst/>
                <a:latin typeface="Times New Roman" panose="02020603050405020304" pitchFamily="18" charset="0"/>
              </a:rPr>
              <a:t>FSL </a:t>
            </a:r>
            <a:r>
              <a:rPr lang="zh-CN" altLang="en-US" dirty="0">
                <a:solidFill>
                  <a:srgbClr val="000000"/>
                </a:solidFill>
                <a:effectLst/>
                <a:latin typeface="Times New Roman" panose="02020603050405020304" pitchFamily="18" charset="0"/>
              </a:rPr>
              <a:t>（</a:t>
            </a:r>
            <a:r>
              <a:rPr lang="zh-CN" altLang="en-US" dirty="0">
                <a:solidFill>
                  <a:srgbClr val="000000"/>
                </a:solidFill>
                <a:effectLst/>
                <a:latin typeface="Times"/>
              </a:rPr>
              <a:t>石溪大学的文件系统和存储实验室收集</a:t>
            </a:r>
            <a:r>
              <a:rPr lang="zh-CN" altLang="en-US" dirty="0">
                <a:solidFill>
                  <a:srgbClr val="000000"/>
                </a:solidFill>
                <a:effectLst/>
                <a:latin typeface="Times New Roman" panose="02020603050405020304" pitchFamily="18" charset="0"/>
              </a:rPr>
              <a:t>）</a:t>
            </a:r>
            <a:r>
              <a:rPr lang="zh-CN" altLang="en-US" dirty="0">
                <a:solidFill>
                  <a:srgbClr val="000000"/>
                </a:solidFill>
                <a:effectLst/>
                <a:latin typeface="Times"/>
              </a:rPr>
              <a:t>和 </a:t>
            </a:r>
            <a:r>
              <a:rPr lang="en" altLang="zh-CN" dirty="0">
                <a:solidFill>
                  <a:srgbClr val="000000"/>
                </a:solidFill>
                <a:effectLst/>
                <a:latin typeface="Times New Roman" panose="02020603050405020304" pitchFamily="18" charset="0"/>
              </a:rPr>
              <a:t>VM</a:t>
            </a:r>
            <a:r>
              <a:rPr lang="zh-CN" altLang="en-US" dirty="0">
                <a:solidFill>
                  <a:srgbClr val="000000"/>
                </a:solidFill>
                <a:effectLst/>
                <a:latin typeface="Times New Roman" panose="02020603050405020304" pitchFamily="18" charset="0"/>
              </a:rPr>
              <a:t>（</a:t>
            </a:r>
            <a:r>
              <a:rPr lang="zh-CN" altLang="en-US" dirty="0">
                <a:solidFill>
                  <a:srgbClr val="000000"/>
                </a:solidFill>
                <a:effectLst/>
                <a:latin typeface="Times"/>
              </a:rPr>
              <a:t>导师等人的研究工作中的数据集，</a:t>
            </a:r>
            <a:r>
              <a:rPr lang="en-US" altLang="zh-CN" dirty="0" err="1">
                <a:solidFill>
                  <a:srgbClr val="000000"/>
                </a:solidFill>
                <a:effectLst/>
                <a:latin typeface="Times"/>
              </a:rPr>
              <a:t>CDStore</a:t>
            </a:r>
            <a:r>
              <a:rPr lang="zh-CN" altLang="en-US" dirty="0">
                <a:solidFill>
                  <a:srgbClr val="000000"/>
                </a:solidFill>
                <a:effectLst/>
                <a:latin typeface="Times New Roman" panose="02020603050405020304" pitchFamily="18" charset="0"/>
              </a:rPr>
              <a:t>）；</a:t>
            </a:r>
            <a:r>
              <a:rPr lang="en-US" altLang="zh-CN" dirty="0">
                <a:solidFill>
                  <a:srgbClr val="000000"/>
                </a:solidFill>
                <a:effectLst/>
                <a:latin typeface="Times New Roman" panose="02020603050405020304" pitchFamily="18" charset="0"/>
              </a:rPr>
              <a:t>3</a:t>
            </a:r>
            <a:r>
              <a:rPr lang="zh-CN" altLang="en-US" dirty="0">
                <a:solidFill>
                  <a:srgbClr val="000000"/>
                </a:solidFill>
                <a:effectLst/>
                <a:latin typeface="Times New Roman" panose="02020603050405020304" pitchFamily="18" charset="0"/>
              </a:rPr>
              <a:t>、</a:t>
            </a:r>
            <a:r>
              <a:rPr lang="zh-CN" altLang="en-US" dirty="0">
                <a:solidFill>
                  <a:srgbClr val="000000"/>
                </a:solidFill>
                <a:effectLst/>
                <a:latin typeface="Times"/>
              </a:rPr>
              <a:t>抽样数据集是本人收集的自己以及教研室同门的个人电脑上 </a:t>
            </a:r>
            <a:r>
              <a:rPr lang="en-US" altLang="zh-CN" dirty="0">
                <a:solidFill>
                  <a:srgbClr val="000000"/>
                </a:solidFill>
                <a:effectLst/>
                <a:latin typeface="Times New Roman" panose="02020603050405020304" pitchFamily="18" charset="0"/>
              </a:rPr>
              <a:t>5</a:t>
            </a:r>
            <a:r>
              <a:rPr lang="en" altLang="zh-CN" dirty="0">
                <a:solidFill>
                  <a:srgbClr val="000000"/>
                </a:solidFill>
                <a:effectLst/>
                <a:latin typeface="Times New Roman" panose="02020603050405020304" pitchFamily="18" charset="0"/>
              </a:rPr>
              <a:t>G </a:t>
            </a:r>
            <a:r>
              <a:rPr lang="zh-CN" altLang="en-US" dirty="0">
                <a:solidFill>
                  <a:srgbClr val="000000"/>
                </a:solidFill>
                <a:effectLst/>
                <a:latin typeface="Times"/>
              </a:rPr>
              <a:t>的文本文档数据，这些文本文档数据的拓展名主要是</a:t>
            </a:r>
            <a:r>
              <a:rPr lang="en-US" altLang="zh-CN" dirty="0">
                <a:solidFill>
                  <a:srgbClr val="000000"/>
                </a:solidFill>
                <a:effectLst/>
                <a:latin typeface="Times New Roman" panose="02020603050405020304" pitchFamily="18" charset="0"/>
              </a:rPr>
              <a:t>.</a:t>
            </a:r>
            <a:r>
              <a:rPr lang="en" altLang="zh-CN" dirty="0">
                <a:solidFill>
                  <a:srgbClr val="000000"/>
                </a:solidFill>
                <a:effectLst/>
                <a:latin typeface="Times New Roman" panose="02020603050405020304" pitchFamily="18" charset="0"/>
              </a:rPr>
              <a:t>docx</a:t>
            </a:r>
            <a:r>
              <a:rPr lang="zh-CN" altLang="en" dirty="0">
                <a:solidFill>
                  <a:srgbClr val="000000"/>
                </a:solidFill>
                <a:effectLst/>
                <a:latin typeface="Times"/>
              </a:rPr>
              <a:t>、</a:t>
            </a:r>
            <a:r>
              <a:rPr lang="en" altLang="zh-CN" dirty="0">
                <a:solidFill>
                  <a:srgbClr val="000000"/>
                </a:solidFill>
                <a:effectLst/>
                <a:latin typeface="Times New Roman" panose="02020603050405020304" pitchFamily="18" charset="0"/>
              </a:rPr>
              <a:t>.doc</a:t>
            </a:r>
            <a:r>
              <a:rPr lang="zh-CN" altLang="en" dirty="0">
                <a:solidFill>
                  <a:srgbClr val="000000"/>
                </a:solidFill>
                <a:effectLst/>
                <a:latin typeface="Times"/>
              </a:rPr>
              <a:t>、</a:t>
            </a:r>
            <a:r>
              <a:rPr lang="en" altLang="zh-CN" dirty="0">
                <a:solidFill>
                  <a:srgbClr val="000000"/>
                </a:solidFill>
                <a:effectLst/>
                <a:latin typeface="Times New Roman" panose="02020603050405020304" pitchFamily="18" charset="0"/>
              </a:rPr>
              <a:t>.txt</a:t>
            </a:r>
            <a:r>
              <a:rPr lang="zh-CN" altLang="en" dirty="0">
                <a:solidFill>
                  <a:srgbClr val="000000"/>
                </a:solidFill>
                <a:effectLst/>
                <a:latin typeface="Times"/>
              </a:rPr>
              <a:t>、</a:t>
            </a:r>
            <a:r>
              <a:rPr lang="en" altLang="zh-CN" dirty="0">
                <a:solidFill>
                  <a:srgbClr val="000000"/>
                </a:solidFill>
                <a:effectLst/>
                <a:latin typeface="Times New Roman" panose="02020603050405020304" pitchFamily="18" charset="0"/>
              </a:rPr>
              <a:t>.ppt</a:t>
            </a:r>
            <a:r>
              <a:rPr lang="zh-CN" altLang="en" dirty="0">
                <a:solidFill>
                  <a:srgbClr val="000000"/>
                </a:solidFill>
                <a:effectLst/>
                <a:latin typeface="Times"/>
              </a:rPr>
              <a:t>、</a:t>
            </a:r>
            <a:r>
              <a:rPr lang="en" altLang="zh-CN" dirty="0">
                <a:solidFill>
                  <a:srgbClr val="000000"/>
                </a:solidFill>
                <a:effectLst/>
                <a:latin typeface="Times New Roman" panose="02020603050405020304" pitchFamily="18" charset="0"/>
              </a:rPr>
              <a:t>.key</a:t>
            </a:r>
            <a:r>
              <a:rPr lang="zh-CN" altLang="en" dirty="0">
                <a:solidFill>
                  <a:srgbClr val="000000"/>
                </a:solidFill>
                <a:effectLst/>
                <a:latin typeface="Times"/>
              </a:rPr>
              <a:t>、</a:t>
            </a:r>
            <a:r>
              <a:rPr lang="zh-CN" altLang="en-US" dirty="0">
                <a:solidFill>
                  <a:srgbClr val="000000"/>
                </a:solidFill>
                <a:effectLst/>
                <a:latin typeface="Times"/>
              </a:rPr>
              <a:t>和</a:t>
            </a:r>
            <a:r>
              <a:rPr lang="en-US" altLang="zh-CN" dirty="0">
                <a:solidFill>
                  <a:srgbClr val="000000"/>
                </a:solidFill>
                <a:effectLst/>
                <a:latin typeface="Times New Roman" panose="02020603050405020304" pitchFamily="18" charset="0"/>
              </a:rPr>
              <a:t>.</a:t>
            </a:r>
            <a:r>
              <a:rPr lang="en" altLang="zh-CN" dirty="0">
                <a:solidFill>
                  <a:srgbClr val="000000"/>
                </a:solidFill>
                <a:effectLst/>
                <a:latin typeface="Times New Roman" panose="02020603050405020304" pitchFamily="18" charset="0"/>
              </a:rPr>
              <a:t>pages </a:t>
            </a:r>
            <a:r>
              <a:rPr lang="zh-CN" altLang="en-US" dirty="0">
                <a:solidFill>
                  <a:srgbClr val="000000"/>
                </a:solidFill>
                <a:effectLst/>
                <a:latin typeface="Times"/>
              </a:rPr>
              <a:t>等。</a:t>
            </a:r>
            <a:endParaRPr lang="zh-CN" altLang="en-US" dirty="0">
              <a:solidFill>
                <a:srgbClr val="000000"/>
              </a:solidFill>
              <a:effectLst/>
              <a:latin typeface="Times New Roman" panose="02020603050405020304" pitchFamily="18" charset="0"/>
            </a:endParaRPr>
          </a:p>
          <a:p>
            <a:endParaRPr lang="zh-CN" altLang="en-US" dirty="0">
              <a:solidFill>
                <a:srgbClr val="000000"/>
              </a:solidFill>
              <a:effectLst/>
              <a:latin typeface="Times"/>
            </a:endParaRPr>
          </a:p>
          <a:p>
            <a:endParaRPr kumimoji="1" lang="zh-CN" altLang="en-US" dirty="0"/>
          </a:p>
        </p:txBody>
      </p:sp>
    </p:spTree>
    <p:extLst>
      <p:ext uri="{BB962C8B-B14F-4D97-AF65-F5344CB8AC3E}">
        <p14:creationId xmlns:p14="http://schemas.microsoft.com/office/powerpoint/2010/main" val="481930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477363F-5271-E659-683A-F7349DE8295D}"/>
              </a:ext>
            </a:extLst>
          </p:cNvPr>
          <p:cNvSpPr>
            <a:spLocks noGrp="1"/>
          </p:cNvSpPr>
          <p:nvPr>
            <p:ph type="sldNum" sz="quarter" idx="12"/>
          </p:nvPr>
        </p:nvSpPr>
        <p:spPr/>
        <p:txBody>
          <a:bodyPr/>
          <a:lstStyle/>
          <a:p>
            <a:r>
              <a:rPr lang="zh-CN" altLang="en-US"/>
              <a:t>共</a:t>
            </a:r>
            <a:r>
              <a:rPr lang="en-US" altLang="zh-CN"/>
              <a:t>49</a:t>
            </a:r>
            <a:r>
              <a:rPr lang="zh-CN" altLang="en-US"/>
              <a:t>页，第</a:t>
            </a:r>
            <a:fld id="{DD491623-D649-41C4-9AEE-5546F2E4FA9C}" type="slidenum">
              <a:rPr lang="zh-CN" altLang="en-US" smtClean="0"/>
              <a:pPr/>
              <a:t>23</a:t>
            </a:fld>
            <a:r>
              <a:rPr lang="zh-CN" altLang="en-US"/>
              <a:t>页</a:t>
            </a:r>
            <a:endParaRPr lang="zh-CN" altLang="en-US" dirty="0"/>
          </a:p>
        </p:txBody>
      </p:sp>
      <p:sp>
        <p:nvSpPr>
          <p:cNvPr id="5" name="内容占位符 8">
            <a:extLst>
              <a:ext uri="{FF2B5EF4-FFF2-40B4-BE49-F238E27FC236}">
                <a16:creationId xmlns:a16="http://schemas.microsoft.com/office/drawing/2014/main" id="{87D759CC-4CFC-703D-9F0D-5A05E193B85F}"/>
              </a:ext>
            </a:extLst>
          </p:cNvPr>
          <p:cNvSpPr txBox="1"/>
          <p:nvPr/>
        </p:nvSpPr>
        <p:spPr>
          <a:xfrm>
            <a:off x="230360" y="448702"/>
            <a:ext cx="10210800" cy="700088"/>
          </a:xfrm>
          <a:prstGeom prst="rect">
            <a:avLst/>
          </a:prstGeom>
        </p:spPr>
        <p:txBody>
          <a:bodyPr vert="horz" lIns="91440" tIns="45720" rIns="91440" bIns="45720" rtlCol="0">
            <a:normAutofit/>
          </a:bodyPr>
          <a:lstStyle>
            <a:lvl1pPr marL="228600" indent="-228600" algn="l" defTabSz="914400" rtl="0" eaLnBrk="1" latinLnBrk="0" hangingPunct="1">
              <a:lnSpc>
                <a:spcPct val="125000"/>
              </a:lnSpc>
              <a:spcBef>
                <a:spcPts val="0"/>
              </a:spcBef>
              <a:spcAft>
                <a:spcPts val="600"/>
              </a:spcAft>
              <a:buFont typeface="Arial" panose="020B0604020202020204" pitchFamily="34" charset="0"/>
              <a:buChar char="•"/>
              <a:defRPr sz="3200" kern="1200">
                <a:solidFill>
                  <a:schemeClr val="accent1">
                    <a:lumMod val="50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5000"/>
              </a:lnSpc>
              <a:spcBef>
                <a:spcPts val="0"/>
              </a:spcBef>
              <a:spcAft>
                <a:spcPts val="600"/>
              </a:spcAft>
              <a:buFont typeface="Arial" panose="020B0604020202020204" pitchFamily="34" charset="0"/>
              <a:buChar char="•"/>
              <a:defRPr sz="2800" kern="1200">
                <a:solidFill>
                  <a:schemeClr val="accent1">
                    <a:lumMod val="50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5000"/>
              </a:lnSpc>
              <a:spcBef>
                <a:spcPts val="0"/>
              </a:spcBef>
              <a:spcAft>
                <a:spcPts val="600"/>
              </a:spcAft>
              <a:buFont typeface="Arial" panose="020B0604020202020204" pitchFamily="34" charset="0"/>
              <a:buChar char="•"/>
              <a:defRPr sz="2400" kern="1200">
                <a:solidFill>
                  <a:schemeClr val="accent1">
                    <a:lumMod val="50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solidFill>
                  <a:schemeClr val="tx1"/>
                </a:solidFill>
                <a:latin typeface="+mn-ea"/>
                <a:ea typeface="+mn-ea"/>
              </a:rPr>
              <a:t>消息锁密钥生成性能</a:t>
            </a:r>
          </a:p>
        </p:txBody>
      </p:sp>
      <p:pic>
        <p:nvPicPr>
          <p:cNvPr id="3" name="图片 2">
            <a:extLst>
              <a:ext uri="{FF2B5EF4-FFF2-40B4-BE49-F238E27FC236}">
                <a16:creationId xmlns:a16="http://schemas.microsoft.com/office/drawing/2014/main" id="{9A75CFC5-924B-4376-893D-AC0F14A317AB}"/>
              </a:ext>
            </a:extLst>
          </p:cNvPr>
          <p:cNvPicPr>
            <a:picLocks noChangeAspect="1"/>
          </p:cNvPicPr>
          <p:nvPr/>
        </p:nvPicPr>
        <p:blipFill>
          <a:blip r:embed="rId2"/>
          <a:stretch>
            <a:fillRect/>
          </a:stretch>
        </p:blipFill>
        <p:spPr>
          <a:xfrm>
            <a:off x="1285143" y="1467406"/>
            <a:ext cx="5791242" cy="3086123"/>
          </a:xfrm>
          <a:prstGeom prst="rect">
            <a:avLst/>
          </a:prstGeom>
        </p:spPr>
      </p:pic>
      <p:sp>
        <p:nvSpPr>
          <p:cNvPr id="6" name="文本框 5">
            <a:extLst>
              <a:ext uri="{FF2B5EF4-FFF2-40B4-BE49-F238E27FC236}">
                <a16:creationId xmlns:a16="http://schemas.microsoft.com/office/drawing/2014/main" id="{D81273B6-94E2-45A5-AFF6-B24D4814D72F}"/>
              </a:ext>
            </a:extLst>
          </p:cNvPr>
          <p:cNvSpPr txBox="1"/>
          <p:nvPr/>
        </p:nvSpPr>
        <p:spPr>
          <a:xfrm>
            <a:off x="7160623" y="2339503"/>
            <a:ext cx="3812275" cy="1477328"/>
          </a:xfrm>
          <a:prstGeom prst="rect">
            <a:avLst/>
          </a:prstGeom>
          <a:noFill/>
        </p:spPr>
        <p:txBody>
          <a:bodyPr wrap="square" rtlCol="0">
            <a:spAutoFit/>
          </a:bodyPr>
          <a:lstStyle/>
          <a:p>
            <a:r>
              <a:rPr lang="zh-CN" altLang="en-US" b="1" dirty="0"/>
              <a:t>数据集</a:t>
            </a:r>
            <a:r>
              <a:rPr lang="zh-CN" altLang="en-US" dirty="0"/>
              <a:t>：合成数据集</a:t>
            </a:r>
            <a:endParaRPr lang="en-US" altLang="zh-CN" dirty="0"/>
          </a:p>
          <a:p>
            <a:r>
              <a:rPr lang="zh-CN" altLang="en-US" b="1" dirty="0"/>
              <a:t>结论</a:t>
            </a:r>
            <a:r>
              <a:rPr lang="zh-CN" altLang="en-US" dirty="0"/>
              <a:t>：密钥生成速率随着段（块）变大而变大，最后远大于网络带宽（</a:t>
            </a:r>
            <a:r>
              <a:rPr lang="en-US" altLang="zh-CN" dirty="0"/>
              <a:t>1Gb/s</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4250721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477363F-5271-E659-683A-F7349DE8295D}"/>
              </a:ext>
            </a:extLst>
          </p:cNvPr>
          <p:cNvSpPr>
            <a:spLocks noGrp="1"/>
          </p:cNvSpPr>
          <p:nvPr>
            <p:ph type="sldNum" sz="quarter" idx="12"/>
          </p:nvPr>
        </p:nvSpPr>
        <p:spPr/>
        <p:txBody>
          <a:bodyPr/>
          <a:lstStyle/>
          <a:p>
            <a:r>
              <a:rPr lang="zh-CN" altLang="en-US"/>
              <a:t>共</a:t>
            </a:r>
            <a:r>
              <a:rPr lang="en-US" altLang="zh-CN"/>
              <a:t>49</a:t>
            </a:r>
            <a:r>
              <a:rPr lang="zh-CN" altLang="en-US"/>
              <a:t>页，第</a:t>
            </a:r>
            <a:fld id="{DD491623-D649-41C4-9AEE-5546F2E4FA9C}" type="slidenum">
              <a:rPr lang="zh-CN" altLang="en-US" smtClean="0"/>
              <a:pPr/>
              <a:t>24</a:t>
            </a:fld>
            <a:r>
              <a:rPr lang="zh-CN" altLang="en-US"/>
              <a:t>页</a:t>
            </a:r>
            <a:endParaRPr lang="zh-CN" altLang="en-US" dirty="0"/>
          </a:p>
        </p:txBody>
      </p:sp>
      <p:sp>
        <p:nvSpPr>
          <p:cNvPr id="5" name="内容占位符 8">
            <a:extLst>
              <a:ext uri="{FF2B5EF4-FFF2-40B4-BE49-F238E27FC236}">
                <a16:creationId xmlns:a16="http://schemas.microsoft.com/office/drawing/2014/main" id="{87D759CC-4CFC-703D-9F0D-5A05E193B85F}"/>
              </a:ext>
            </a:extLst>
          </p:cNvPr>
          <p:cNvSpPr txBox="1"/>
          <p:nvPr/>
        </p:nvSpPr>
        <p:spPr>
          <a:xfrm>
            <a:off x="230360" y="448702"/>
            <a:ext cx="10210800" cy="700088"/>
          </a:xfrm>
          <a:prstGeom prst="rect">
            <a:avLst/>
          </a:prstGeom>
        </p:spPr>
        <p:txBody>
          <a:bodyPr vert="horz" lIns="91440" tIns="45720" rIns="91440" bIns="45720" rtlCol="0">
            <a:normAutofit/>
          </a:bodyPr>
          <a:lstStyle>
            <a:lvl1pPr marL="228600" indent="-228600" algn="l" defTabSz="914400" rtl="0" eaLnBrk="1" latinLnBrk="0" hangingPunct="1">
              <a:lnSpc>
                <a:spcPct val="125000"/>
              </a:lnSpc>
              <a:spcBef>
                <a:spcPts val="0"/>
              </a:spcBef>
              <a:spcAft>
                <a:spcPts val="600"/>
              </a:spcAft>
              <a:buFont typeface="Arial" panose="020B0604020202020204" pitchFamily="34" charset="0"/>
              <a:buChar char="•"/>
              <a:defRPr sz="3200" kern="1200">
                <a:solidFill>
                  <a:schemeClr val="accent1">
                    <a:lumMod val="50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5000"/>
              </a:lnSpc>
              <a:spcBef>
                <a:spcPts val="0"/>
              </a:spcBef>
              <a:spcAft>
                <a:spcPts val="600"/>
              </a:spcAft>
              <a:buFont typeface="Arial" panose="020B0604020202020204" pitchFamily="34" charset="0"/>
              <a:buChar char="•"/>
              <a:defRPr sz="2800" kern="1200">
                <a:solidFill>
                  <a:schemeClr val="accent1">
                    <a:lumMod val="50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5000"/>
              </a:lnSpc>
              <a:spcBef>
                <a:spcPts val="0"/>
              </a:spcBef>
              <a:spcAft>
                <a:spcPts val="600"/>
              </a:spcAft>
              <a:buFont typeface="Arial" panose="020B0604020202020204" pitchFamily="34" charset="0"/>
              <a:buChar char="•"/>
              <a:defRPr sz="2400" kern="1200">
                <a:solidFill>
                  <a:schemeClr val="accent1">
                    <a:lumMod val="50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solidFill>
                  <a:schemeClr val="tx1"/>
                </a:solidFill>
                <a:latin typeface="+mn-ea"/>
                <a:ea typeface="+mn-ea"/>
              </a:rPr>
              <a:t>加密性能</a:t>
            </a:r>
          </a:p>
        </p:txBody>
      </p:sp>
      <p:sp>
        <p:nvSpPr>
          <p:cNvPr id="6" name="文本框 5">
            <a:extLst>
              <a:ext uri="{FF2B5EF4-FFF2-40B4-BE49-F238E27FC236}">
                <a16:creationId xmlns:a16="http://schemas.microsoft.com/office/drawing/2014/main" id="{D81273B6-94E2-45A5-AFF6-B24D4814D72F}"/>
              </a:ext>
            </a:extLst>
          </p:cNvPr>
          <p:cNvSpPr txBox="1"/>
          <p:nvPr/>
        </p:nvSpPr>
        <p:spPr>
          <a:xfrm>
            <a:off x="5789023" y="2325856"/>
            <a:ext cx="3812275" cy="1200329"/>
          </a:xfrm>
          <a:prstGeom prst="rect">
            <a:avLst/>
          </a:prstGeom>
          <a:noFill/>
        </p:spPr>
        <p:txBody>
          <a:bodyPr wrap="square" rtlCol="0">
            <a:spAutoFit/>
          </a:bodyPr>
          <a:lstStyle/>
          <a:p>
            <a:r>
              <a:rPr lang="zh-CN" altLang="en-US" b="1" dirty="0"/>
              <a:t>数据集</a:t>
            </a:r>
            <a:r>
              <a:rPr lang="zh-CN" altLang="en-US" dirty="0"/>
              <a:t>：合成数据集</a:t>
            </a:r>
            <a:endParaRPr lang="en-US" altLang="zh-CN" dirty="0"/>
          </a:p>
          <a:p>
            <a:r>
              <a:rPr lang="zh-CN" altLang="en-US" b="1" dirty="0"/>
              <a:t>结论</a:t>
            </a:r>
            <a:r>
              <a:rPr lang="zh-CN" altLang="en-US" dirty="0"/>
              <a:t>：基础加密方案比增强加密方案速度高</a:t>
            </a:r>
            <a:r>
              <a:rPr lang="en-US" altLang="zh-CN" dirty="0"/>
              <a:t>40%-60%</a:t>
            </a:r>
            <a:r>
              <a:rPr lang="zh-CN" altLang="en-US" dirty="0"/>
              <a:t>，但都快于网络带宽</a:t>
            </a:r>
          </a:p>
        </p:txBody>
      </p:sp>
      <p:pic>
        <p:nvPicPr>
          <p:cNvPr id="4" name="图片 3">
            <a:extLst>
              <a:ext uri="{FF2B5EF4-FFF2-40B4-BE49-F238E27FC236}">
                <a16:creationId xmlns:a16="http://schemas.microsoft.com/office/drawing/2014/main" id="{F2F2471D-D3A5-4A19-A9D3-918E6F19D3EF}"/>
              </a:ext>
            </a:extLst>
          </p:cNvPr>
          <p:cNvPicPr>
            <a:picLocks noChangeAspect="1"/>
          </p:cNvPicPr>
          <p:nvPr/>
        </p:nvPicPr>
        <p:blipFill>
          <a:blip r:embed="rId2"/>
          <a:stretch>
            <a:fillRect/>
          </a:stretch>
        </p:blipFill>
        <p:spPr>
          <a:xfrm>
            <a:off x="2597116" y="1549793"/>
            <a:ext cx="2867046" cy="2657494"/>
          </a:xfrm>
          <a:prstGeom prst="rect">
            <a:avLst/>
          </a:prstGeom>
        </p:spPr>
      </p:pic>
    </p:spTree>
    <p:extLst>
      <p:ext uri="{BB962C8B-B14F-4D97-AF65-F5344CB8AC3E}">
        <p14:creationId xmlns:p14="http://schemas.microsoft.com/office/powerpoint/2010/main" val="1547260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477363F-5271-E659-683A-F7349DE8295D}"/>
              </a:ext>
            </a:extLst>
          </p:cNvPr>
          <p:cNvSpPr>
            <a:spLocks noGrp="1"/>
          </p:cNvSpPr>
          <p:nvPr>
            <p:ph type="sldNum" sz="quarter" idx="12"/>
          </p:nvPr>
        </p:nvSpPr>
        <p:spPr/>
        <p:txBody>
          <a:bodyPr/>
          <a:lstStyle/>
          <a:p>
            <a:r>
              <a:rPr lang="zh-CN" altLang="en-US"/>
              <a:t>共</a:t>
            </a:r>
            <a:r>
              <a:rPr lang="en-US" altLang="zh-CN"/>
              <a:t>49</a:t>
            </a:r>
            <a:r>
              <a:rPr lang="zh-CN" altLang="en-US"/>
              <a:t>页，第</a:t>
            </a:r>
            <a:fld id="{DD491623-D649-41C4-9AEE-5546F2E4FA9C}" type="slidenum">
              <a:rPr lang="zh-CN" altLang="en-US" smtClean="0"/>
              <a:pPr/>
              <a:t>25</a:t>
            </a:fld>
            <a:r>
              <a:rPr lang="zh-CN" altLang="en-US"/>
              <a:t>页</a:t>
            </a:r>
            <a:endParaRPr lang="zh-CN" altLang="en-US" dirty="0"/>
          </a:p>
        </p:txBody>
      </p:sp>
      <p:sp>
        <p:nvSpPr>
          <p:cNvPr id="5" name="内容占位符 8">
            <a:extLst>
              <a:ext uri="{FF2B5EF4-FFF2-40B4-BE49-F238E27FC236}">
                <a16:creationId xmlns:a16="http://schemas.microsoft.com/office/drawing/2014/main" id="{87D759CC-4CFC-703D-9F0D-5A05E193B85F}"/>
              </a:ext>
            </a:extLst>
          </p:cNvPr>
          <p:cNvSpPr txBox="1"/>
          <p:nvPr/>
        </p:nvSpPr>
        <p:spPr>
          <a:xfrm>
            <a:off x="230359" y="448701"/>
            <a:ext cx="1821353" cy="1875967"/>
          </a:xfrm>
          <a:prstGeom prst="rect">
            <a:avLst/>
          </a:prstGeom>
        </p:spPr>
        <p:txBody>
          <a:bodyPr vert="horz" lIns="91440" tIns="45720" rIns="91440" bIns="45720" rtlCol="0">
            <a:noAutofit/>
          </a:bodyPr>
          <a:lstStyle>
            <a:lvl1pPr marL="228600" indent="-228600" algn="l" defTabSz="914400" rtl="0" eaLnBrk="1" latinLnBrk="0" hangingPunct="1">
              <a:lnSpc>
                <a:spcPct val="125000"/>
              </a:lnSpc>
              <a:spcBef>
                <a:spcPts val="0"/>
              </a:spcBef>
              <a:spcAft>
                <a:spcPts val="600"/>
              </a:spcAft>
              <a:buFont typeface="Arial" panose="020B0604020202020204" pitchFamily="34" charset="0"/>
              <a:buChar char="•"/>
              <a:defRPr sz="3200" kern="1200">
                <a:solidFill>
                  <a:schemeClr val="accent1">
                    <a:lumMod val="50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5000"/>
              </a:lnSpc>
              <a:spcBef>
                <a:spcPts val="0"/>
              </a:spcBef>
              <a:spcAft>
                <a:spcPts val="600"/>
              </a:spcAft>
              <a:buFont typeface="Arial" panose="020B0604020202020204" pitchFamily="34" charset="0"/>
              <a:buChar char="•"/>
              <a:defRPr sz="2800" kern="1200">
                <a:solidFill>
                  <a:schemeClr val="accent1">
                    <a:lumMod val="50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5000"/>
              </a:lnSpc>
              <a:spcBef>
                <a:spcPts val="0"/>
              </a:spcBef>
              <a:spcAft>
                <a:spcPts val="600"/>
              </a:spcAft>
              <a:buFont typeface="Arial" panose="020B0604020202020204" pitchFamily="34" charset="0"/>
              <a:buChar char="•"/>
              <a:defRPr sz="2400" kern="1200">
                <a:solidFill>
                  <a:schemeClr val="accent1">
                    <a:lumMod val="50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solidFill>
                  <a:schemeClr val="tx1"/>
                </a:solidFill>
                <a:latin typeface="宋体" panose="02010600030101010101" pitchFamily="2" charset="-122"/>
                <a:ea typeface="宋体" panose="02010600030101010101" pitchFamily="2" charset="-122"/>
              </a:rPr>
              <a:t>上传和下载性能</a:t>
            </a:r>
          </a:p>
        </p:txBody>
      </p:sp>
      <p:sp>
        <p:nvSpPr>
          <p:cNvPr id="6" name="文本框 5">
            <a:extLst>
              <a:ext uri="{FF2B5EF4-FFF2-40B4-BE49-F238E27FC236}">
                <a16:creationId xmlns:a16="http://schemas.microsoft.com/office/drawing/2014/main" id="{D81273B6-94E2-45A5-AFF6-B24D4814D72F}"/>
              </a:ext>
            </a:extLst>
          </p:cNvPr>
          <p:cNvSpPr txBox="1"/>
          <p:nvPr/>
        </p:nvSpPr>
        <p:spPr>
          <a:xfrm>
            <a:off x="7807190" y="2578714"/>
            <a:ext cx="3812275" cy="1477328"/>
          </a:xfrm>
          <a:prstGeom prst="rect">
            <a:avLst/>
          </a:prstGeom>
          <a:noFill/>
        </p:spPr>
        <p:txBody>
          <a:bodyPr wrap="square" rtlCol="0">
            <a:spAutoFit/>
          </a:bodyPr>
          <a:lstStyle/>
          <a:p>
            <a:r>
              <a:rPr lang="zh-CN" altLang="en-US" b="1" dirty="0"/>
              <a:t>数据集</a:t>
            </a:r>
            <a:r>
              <a:rPr lang="zh-CN" altLang="en-US" dirty="0"/>
              <a:t>：合成数据集</a:t>
            </a:r>
            <a:endParaRPr lang="en-US" altLang="zh-CN" dirty="0"/>
          </a:p>
          <a:p>
            <a:r>
              <a:rPr lang="zh-CN" altLang="en-US" b="1" dirty="0"/>
              <a:t>结论</a:t>
            </a:r>
            <a:r>
              <a:rPr lang="zh-CN" altLang="en-US" dirty="0"/>
              <a:t>：</a:t>
            </a:r>
            <a:r>
              <a:rPr lang="en-US" altLang="zh-CN" dirty="0"/>
              <a:t>1</a:t>
            </a:r>
            <a:r>
              <a:rPr lang="zh-CN" altLang="en-US" dirty="0"/>
              <a:t>、上传下载速度随着段（块）增大而增大，距网络带宽有</a:t>
            </a:r>
            <a:r>
              <a:rPr lang="en-US" altLang="zh-CN" dirty="0">
                <a:latin typeface="Times New Roman" panose="02020603050405020304" pitchFamily="18" charset="0"/>
                <a:cs typeface="Times New Roman" panose="02020603050405020304" pitchFamily="18" charset="0"/>
              </a:rPr>
              <a:t>40%</a:t>
            </a:r>
            <a:r>
              <a:rPr lang="zh-CN" altLang="en-US" dirty="0"/>
              <a:t>左右的差距；</a:t>
            </a:r>
            <a:r>
              <a:rPr lang="en-US" altLang="zh-CN" dirty="0"/>
              <a:t>2</a:t>
            </a:r>
            <a:r>
              <a:rPr lang="zh-CN" altLang="en-US" dirty="0"/>
              <a:t>、客户端数量达到</a:t>
            </a:r>
            <a:r>
              <a:rPr lang="en-US" altLang="zh-CN" dirty="0"/>
              <a:t>4</a:t>
            </a:r>
            <a:r>
              <a:rPr lang="zh-CN" altLang="en-US" dirty="0"/>
              <a:t>时，上传速度接近瓶颈，即网络带宽。</a:t>
            </a:r>
          </a:p>
        </p:txBody>
      </p:sp>
      <p:pic>
        <p:nvPicPr>
          <p:cNvPr id="3" name="图片 2">
            <a:extLst>
              <a:ext uri="{FF2B5EF4-FFF2-40B4-BE49-F238E27FC236}">
                <a16:creationId xmlns:a16="http://schemas.microsoft.com/office/drawing/2014/main" id="{DB2F75EC-C75C-4181-9095-2464B9DDF322}"/>
              </a:ext>
            </a:extLst>
          </p:cNvPr>
          <p:cNvPicPr>
            <a:picLocks noChangeAspect="1"/>
          </p:cNvPicPr>
          <p:nvPr/>
        </p:nvPicPr>
        <p:blipFill>
          <a:blip r:embed="rId2"/>
          <a:stretch>
            <a:fillRect/>
          </a:stretch>
        </p:blipFill>
        <p:spPr>
          <a:xfrm>
            <a:off x="2143368" y="313253"/>
            <a:ext cx="5572166" cy="6096045"/>
          </a:xfrm>
          <a:prstGeom prst="rect">
            <a:avLst/>
          </a:prstGeom>
        </p:spPr>
      </p:pic>
    </p:spTree>
    <p:extLst>
      <p:ext uri="{BB962C8B-B14F-4D97-AF65-F5344CB8AC3E}">
        <p14:creationId xmlns:p14="http://schemas.microsoft.com/office/powerpoint/2010/main" val="2986778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477363F-5271-E659-683A-F7349DE8295D}"/>
              </a:ext>
            </a:extLst>
          </p:cNvPr>
          <p:cNvSpPr>
            <a:spLocks noGrp="1"/>
          </p:cNvSpPr>
          <p:nvPr>
            <p:ph type="sldNum" sz="quarter" idx="12"/>
          </p:nvPr>
        </p:nvSpPr>
        <p:spPr/>
        <p:txBody>
          <a:bodyPr/>
          <a:lstStyle/>
          <a:p>
            <a:r>
              <a:rPr lang="zh-CN" altLang="en-US"/>
              <a:t>共</a:t>
            </a:r>
            <a:r>
              <a:rPr lang="en-US" altLang="zh-CN"/>
              <a:t>49</a:t>
            </a:r>
            <a:r>
              <a:rPr lang="zh-CN" altLang="en-US"/>
              <a:t>页，第</a:t>
            </a:r>
            <a:fld id="{DD491623-D649-41C4-9AEE-5546F2E4FA9C}" type="slidenum">
              <a:rPr lang="zh-CN" altLang="en-US" smtClean="0"/>
              <a:pPr/>
              <a:t>26</a:t>
            </a:fld>
            <a:r>
              <a:rPr lang="zh-CN" altLang="en-US"/>
              <a:t>页</a:t>
            </a:r>
            <a:endParaRPr lang="zh-CN" altLang="en-US" dirty="0"/>
          </a:p>
        </p:txBody>
      </p:sp>
      <p:sp>
        <p:nvSpPr>
          <p:cNvPr id="5" name="内容占位符 8">
            <a:extLst>
              <a:ext uri="{FF2B5EF4-FFF2-40B4-BE49-F238E27FC236}">
                <a16:creationId xmlns:a16="http://schemas.microsoft.com/office/drawing/2014/main" id="{87D759CC-4CFC-703D-9F0D-5A05E193B85F}"/>
              </a:ext>
            </a:extLst>
          </p:cNvPr>
          <p:cNvSpPr txBox="1"/>
          <p:nvPr/>
        </p:nvSpPr>
        <p:spPr>
          <a:xfrm>
            <a:off x="230359" y="448701"/>
            <a:ext cx="1821353" cy="1875967"/>
          </a:xfrm>
          <a:prstGeom prst="rect">
            <a:avLst/>
          </a:prstGeom>
        </p:spPr>
        <p:txBody>
          <a:bodyPr vert="horz" lIns="91440" tIns="45720" rIns="91440" bIns="45720" rtlCol="0">
            <a:noAutofit/>
          </a:bodyPr>
          <a:lstStyle>
            <a:lvl1pPr marL="228600" indent="-228600" algn="l" defTabSz="914400" rtl="0" eaLnBrk="1" latinLnBrk="0" hangingPunct="1">
              <a:lnSpc>
                <a:spcPct val="125000"/>
              </a:lnSpc>
              <a:spcBef>
                <a:spcPts val="0"/>
              </a:spcBef>
              <a:spcAft>
                <a:spcPts val="600"/>
              </a:spcAft>
              <a:buFont typeface="Arial" panose="020B0604020202020204" pitchFamily="34" charset="0"/>
              <a:buChar char="•"/>
              <a:defRPr sz="3200" kern="1200">
                <a:solidFill>
                  <a:schemeClr val="accent1">
                    <a:lumMod val="50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5000"/>
              </a:lnSpc>
              <a:spcBef>
                <a:spcPts val="0"/>
              </a:spcBef>
              <a:spcAft>
                <a:spcPts val="600"/>
              </a:spcAft>
              <a:buFont typeface="Arial" panose="020B0604020202020204" pitchFamily="34" charset="0"/>
              <a:buChar char="•"/>
              <a:defRPr sz="2800" kern="1200">
                <a:solidFill>
                  <a:schemeClr val="accent1">
                    <a:lumMod val="50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5000"/>
              </a:lnSpc>
              <a:spcBef>
                <a:spcPts val="0"/>
              </a:spcBef>
              <a:spcAft>
                <a:spcPts val="600"/>
              </a:spcAft>
              <a:buFont typeface="Arial" panose="020B0604020202020204" pitchFamily="34" charset="0"/>
              <a:buChar char="•"/>
              <a:defRPr sz="2400" kern="1200">
                <a:solidFill>
                  <a:schemeClr val="accent1">
                    <a:lumMod val="50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solidFill>
                  <a:schemeClr val="tx1"/>
                </a:solidFill>
                <a:latin typeface="宋体" panose="02010600030101010101" pitchFamily="2" charset="-122"/>
                <a:ea typeface="宋体" panose="02010600030101010101" pitchFamily="2" charset="-122"/>
              </a:rPr>
              <a:t>上传和下载性能</a:t>
            </a:r>
          </a:p>
        </p:txBody>
      </p:sp>
      <p:sp>
        <p:nvSpPr>
          <p:cNvPr id="6" name="文本框 5">
            <a:extLst>
              <a:ext uri="{FF2B5EF4-FFF2-40B4-BE49-F238E27FC236}">
                <a16:creationId xmlns:a16="http://schemas.microsoft.com/office/drawing/2014/main" id="{D81273B6-94E2-45A5-AFF6-B24D4814D72F}"/>
              </a:ext>
            </a:extLst>
          </p:cNvPr>
          <p:cNvSpPr txBox="1"/>
          <p:nvPr/>
        </p:nvSpPr>
        <p:spPr>
          <a:xfrm>
            <a:off x="7807190" y="2578714"/>
            <a:ext cx="3812275" cy="1200329"/>
          </a:xfrm>
          <a:prstGeom prst="rect">
            <a:avLst/>
          </a:prstGeom>
          <a:noFill/>
        </p:spPr>
        <p:txBody>
          <a:bodyPr wrap="square" rtlCol="0">
            <a:spAutoFit/>
          </a:bodyPr>
          <a:lstStyle/>
          <a:p>
            <a:r>
              <a:rPr lang="zh-CN" altLang="en-US" b="1" dirty="0"/>
              <a:t>数据集</a:t>
            </a:r>
            <a:r>
              <a:rPr lang="zh-CN" altLang="en-US" dirty="0"/>
              <a:t>：合成数据集</a:t>
            </a:r>
            <a:endParaRPr lang="en-US" altLang="zh-CN" dirty="0"/>
          </a:p>
          <a:p>
            <a:r>
              <a:rPr lang="zh-CN" altLang="en-US" b="1" dirty="0"/>
              <a:t>结论</a:t>
            </a:r>
            <a:r>
              <a:rPr lang="zh-CN" altLang="en-US" dirty="0"/>
              <a:t>：数据的分块和指纹计算占整个上传时长的</a:t>
            </a:r>
            <a:r>
              <a:rPr lang="en-US" altLang="zh-CN" dirty="0"/>
              <a:t>30%</a:t>
            </a:r>
            <a:r>
              <a:rPr lang="zh-CN" altLang="en-US" dirty="0"/>
              <a:t>以上，是主要的瓶颈。</a:t>
            </a:r>
          </a:p>
        </p:txBody>
      </p:sp>
      <p:pic>
        <p:nvPicPr>
          <p:cNvPr id="4" name="图片 3">
            <a:extLst>
              <a:ext uri="{FF2B5EF4-FFF2-40B4-BE49-F238E27FC236}">
                <a16:creationId xmlns:a16="http://schemas.microsoft.com/office/drawing/2014/main" id="{80D63F2E-B555-4A2D-B081-AE8A71A50B66}"/>
              </a:ext>
            </a:extLst>
          </p:cNvPr>
          <p:cNvPicPr>
            <a:picLocks noChangeAspect="1"/>
          </p:cNvPicPr>
          <p:nvPr/>
        </p:nvPicPr>
        <p:blipFill>
          <a:blip r:embed="rId2"/>
          <a:stretch>
            <a:fillRect/>
          </a:stretch>
        </p:blipFill>
        <p:spPr>
          <a:xfrm>
            <a:off x="1578995" y="1340926"/>
            <a:ext cx="6076994" cy="3952904"/>
          </a:xfrm>
          <a:prstGeom prst="rect">
            <a:avLst/>
          </a:prstGeom>
        </p:spPr>
      </p:pic>
    </p:spTree>
    <p:extLst>
      <p:ext uri="{BB962C8B-B14F-4D97-AF65-F5344CB8AC3E}">
        <p14:creationId xmlns:p14="http://schemas.microsoft.com/office/powerpoint/2010/main" val="3941722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477363F-5271-E659-683A-F7349DE8295D}"/>
              </a:ext>
            </a:extLst>
          </p:cNvPr>
          <p:cNvSpPr>
            <a:spLocks noGrp="1"/>
          </p:cNvSpPr>
          <p:nvPr>
            <p:ph type="sldNum" sz="quarter" idx="12"/>
          </p:nvPr>
        </p:nvSpPr>
        <p:spPr/>
        <p:txBody>
          <a:bodyPr/>
          <a:lstStyle/>
          <a:p>
            <a:r>
              <a:rPr lang="zh-CN" altLang="en-US"/>
              <a:t>共</a:t>
            </a:r>
            <a:r>
              <a:rPr lang="en-US" altLang="zh-CN"/>
              <a:t>49</a:t>
            </a:r>
            <a:r>
              <a:rPr lang="zh-CN" altLang="en-US"/>
              <a:t>页，第</a:t>
            </a:r>
            <a:fld id="{DD491623-D649-41C4-9AEE-5546F2E4FA9C}" type="slidenum">
              <a:rPr lang="zh-CN" altLang="en-US" smtClean="0"/>
              <a:pPr/>
              <a:t>27</a:t>
            </a:fld>
            <a:r>
              <a:rPr lang="zh-CN" altLang="en-US"/>
              <a:t>页</a:t>
            </a:r>
            <a:endParaRPr lang="zh-CN" altLang="en-US" dirty="0"/>
          </a:p>
        </p:txBody>
      </p:sp>
      <p:sp>
        <p:nvSpPr>
          <p:cNvPr id="5" name="内容占位符 8">
            <a:extLst>
              <a:ext uri="{FF2B5EF4-FFF2-40B4-BE49-F238E27FC236}">
                <a16:creationId xmlns:a16="http://schemas.microsoft.com/office/drawing/2014/main" id="{87D759CC-4CFC-703D-9F0D-5A05E193B85F}"/>
              </a:ext>
            </a:extLst>
          </p:cNvPr>
          <p:cNvSpPr txBox="1"/>
          <p:nvPr/>
        </p:nvSpPr>
        <p:spPr>
          <a:xfrm>
            <a:off x="230359" y="448701"/>
            <a:ext cx="1821353" cy="1875967"/>
          </a:xfrm>
          <a:prstGeom prst="rect">
            <a:avLst/>
          </a:prstGeom>
        </p:spPr>
        <p:txBody>
          <a:bodyPr vert="horz" lIns="91440" tIns="45720" rIns="91440" bIns="45720" rtlCol="0">
            <a:noAutofit/>
          </a:bodyPr>
          <a:lstStyle>
            <a:lvl1pPr marL="228600" indent="-228600" algn="l" defTabSz="914400" rtl="0" eaLnBrk="1" latinLnBrk="0" hangingPunct="1">
              <a:lnSpc>
                <a:spcPct val="125000"/>
              </a:lnSpc>
              <a:spcBef>
                <a:spcPts val="0"/>
              </a:spcBef>
              <a:spcAft>
                <a:spcPts val="600"/>
              </a:spcAft>
              <a:buFont typeface="Arial" panose="020B0604020202020204" pitchFamily="34" charset="0"/>
              <a:buChar char="•"/>
              <a:defRPr sz="3200" kern="1200">
                <a:solidFill>
                  <a:schemeClr val="accent1">
                    <a:lumMod val="50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5000"/>
              </a:lnSpc>
              <a:spcBef>
                <a:spcPts val="0"/>
              </a:spcBef>
              <a:spcAft>
                <a:spcPts val="600"/>
              </a:spcAft>
              <a:buFont typeface="Arial" panose="020B0604020202020204" pitchFamily="34" charset="0"/>
              <a:buChar char="•"/>
              <a:defRPr sz="2800" kern="1200">
                <a:solidFill>
                  <a:schemeClr val="accent1">
                    <a:lumMod val="50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5000"/>
              </a:lnSpc>
              <a:spcBef>
                <a:spcPts val="0"/>
              </a:spcBef>
              <a:spcAft>
                <a:spcPts val="600"/>
              </a:spcAft>
              <a:buFont typeface="Arial" panose="020B0604020202020204" pitchFamily="34" charset="0"/>
              <a:buChar char="•"/>
              <a:defRPr sz="2400" kern="1200">
                <a:solidFill>
                  <a:schemeClr val="accent1">
                    <a:lumMod val="50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solidFill>
                  <a:schemeClr val="tx1"/>
                </a:solidFill>
                <a:latin typeface="宋体" panose="02010600030101010101" pitchFamily="2" charset="-122"/>
                <a:ea typeface="宋体" panose="02010600030101010101" pitchFamily="2" charset="-122"/>
              </a:rPr>
              <a:t>上传和下载性能</a:t>
            </a:r>
          </a:p>
        </p:txBody>
      </p:sp>
      <p:sp>
        <p:nvSpPr>
          <p:cNvPr id="6" name="文本框 5">
            <a:extLst>
              <a:ext uri="{FF2B5EF4-FFF2-40B4-BE49-F238E27FC236}">
                <a16:creationId xmlns:a16="http://schemas.microsoft.com/office/drawing/2014/main" id="{D81273B6-94E2-45A5-AFF6-B24D4814D72F}"/>
              </a:ext>
            </a:extLst>
          </p:cNvPr>
          <p:cNvSpPr txBox="1"/>
          <p:nvPr/>
        </p:nvSpPr>
        <p:spPr>
          <a:xfrm>
            <a:off x="7807190" y="2578714"/>
            <a:ext cx="3812275" cy="1477328"/>
          </a:xfrm>
          <a:prstGeom prst="rect">
            <a:avLst/>
          </a:prstGeom>
          <a:noFill/>
        </p:spPr>
        <p:txBody>
          <a:bodyPr wrap="square" rtlCol="0">
            <a:spAutoFit/>
          </a:bodyPr>
          <a:lstStyle/>
          <a:p>
            <a:r>
              <a:rPr lang="zh-CN" altLang="en-US" b="1" dirty="0"/>
              <a:t>数据集</a:t>
            </a:r>
            <a:r>
              <a:rPr lang="zh-CN" altLang="en-US" dirty="0"/>
              <a:t>：真实数据集</a:t>
            </a:r>
            <a:endParaRPr lang="en-US" altLang="zh-CN" dirty="0"/>
          </a:p>
          <a:p>
            <a:r>
              <a:rPr lang="zh-CN" altLang="en-US" b="1" dirty="0"/>
              <a:t>结论</a:t>
            </a:r>
            <a:r>
              <a:rPr lang="zh-CN" altLang="en-US" dirty="0"/>
              <a:t>：</a:t>
            </a:r>
            <a:r>
              <a:rPr lang="en-US" altLang="zh-CN" dirty="0"/>
              <a:t>1</a:t>
            </a:r>
            <a:r>
              <a:rPr lang="zh-CN" altLang="en-US" dirty="0"/>
              <a:t>、没有分块和指纹计算的瓶颈，上传速度基本基本接近</a:t>
            </a:r>
            <a:r>
              <a:rPr lang="en-US" altLang="zh-CN" dirty="0"/>
              <a:t>100MB/s</a:t>
            </a:r>
            <a:r>
              <a:rPr lang="zh-CN" altLang="en-US" dirty="0"/>
              <a:t>；</a:t>
            </a:r>
            <a:r>
              <a:rPr lang="en-US" altLang="zh-CN" dirty="0"/>
              <a:t>2</a:t>
            </a:r>
            <a:r>
              <a:rPr lang="zh-CN" altLang="en-US" dirty="0"/>
              <a:t>、清除边缘修剪包后下载性能陡将至</a:t>
            </a:r>
            <a:r>
              <a:rPr lang="en-US" altLang="zh-CN" dirty="0"/>
              <a:t>30%</a:t>
            </a:r>
            <a:endParaRPr lang="zh-CN" altLang="en-US" dirty="0"/>
          </a:p>
        </p:txBody>
      </p:sp>
      <p:pic>
        <p:nvPicPr>
          <p:cNvPr id="3" name="图片 2">
            <a:extLst>
              <a:ext uri="{FF2B5EF4-FFF2-40B4-BE49-F238E27FC236}">
                <a16:creationId xmlns:a16="http://schemas.microsoft.com/office/drawing/2014/main" id="{7E139762-82D7-4F37-9FB2-C6050F30D188}"/>
              </a:ext>
            </a:extLst>
          </p:cNvPr>
          <p:cNvPicPr>
            <a:picLocks noChangeAspect="1"/>
          </p:cNvPicPr>
          <p:nvPr/>
        </p:nvPicPr>
        <p:blipFill>
          <a:blip r:embed="rId2"/>
          <a:stretch>
            <a:fillRect/>
          </a:stretch>
        </p:blipFill>
        <p:spPr>
          <a:xfrm>
            <a:off x="2051712" y="730057"/>
            <a:ext cx="5797729" cy="5397886"/>
          </a:xfrm>
          <a:prstGeom prst="rect">
            <a:avLst/>
          </a:prstGeom>
        </p:spPr>
      </p:pic>
    </p:spTree>
    <p:extLst>
      <p:ext uri="{BB962C8B-B14F-4D97-AF65-F5344CB8AC3E}">
        <p14:creationId xmlns:p14="http://schemas.microsoft.com/office/powerpoint/2010/main" val="36382820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477363F-5271-E659-683A-F7349DE8295D}"/>
              </a:ext>
            </a:extLst>
          </p:cNvPr>
          <p:cNvSpPr>
            <a:spLocks noGrp="1"/>
          </p:cNvSpPr>
          <p:nvPr>
            <p:ph type="sldNum" sz="quarter" idx="12"/>
          </p:nvPr>
        </p:nvSpPr>
        <p:spPr/>
        <p:txBody>
          <a:bodyPr/>
          <a:lstStyle/>
          <a:p>
            <a:r>
              <a:rPr lang="zh-CN" altLang="en-US"/>
              <a:t>共</a:t>
            </a:r>
            <a:r>
              <a:rPr lang="en-US" altLang="zh-CN"/>
              <a:t>49</a:t>
            </a:r>
            <a:r>
              <a:rPr lang="zh-CN" altLang="en-US"/>
              <a:t>页，第</a:t>
            </a:r>
            <a:fld id="{DD491623-D649-41C4-9AEE-5546F2E4FA9C}" type="slidenum">
              <a:rPr lang="zh-CN" altLang="en-US" smtClean="0"/>
              <a:pPr/>
              <a:t>28</a:t>
            </a:fld>
            <a:r>
              <a:rPr lang="zh-CN" altLang="en-US"/>
              <a:t>页</a:t>
            </a:r>
            <a:endParaRPr lang="zh-CN" altLang="en-US" dirty="0"/>
          </a:p>
        </p:txBody>
      </p:sp>
      <p:sp>
        <p:nvSpPr>
          <p:cNvPr id="5" name="内容占位符 8">
            <a:extLst>
              <a:ext uri="{FF2B5EF4-FFF2-40B4-BE49-F238E27FC236}">
                <a16:creationId xmlns:a16="http://schemas.microsoft.com/office/drawing/2014/main" id="{87D759CC-4CFC-703D-9F0D-5A05E193B85F}"/>
              </a:ext>
            </a:extLst>
          </p:cNvPr>
          <p:cNvSpPr txBox="1"/>
          <p:nvPr/>
        </p:nvSpPr>
        <p:spPr>
          <a:xfrm>
            <a:off x="230359" y="448701"/>
            <a:ext cx="1821353" cy="1875967"/>
          </a:xfrm>
          <a:prstGeom prst="rect">
            <a:avLst/>
          </a:prstGeom>
        </p:spPr>
        <p:txBody>
          <a:bodyPr vert="horz" lIns="91440" tIns="45720" rIns="91440" bIns="45720" rtlCol="0">
            <a:noAutofit/>
          </a:bodyPr>
          <a:lstStyle>
            <a:lvl1pPr marL="228600" indent="-228600" algn="l" defTabSz="914400" rtl="0" eaLnBrk="1" latinLnBrk="0" hangingPunct="1">
              <a:lnSpc>
                <a:spcPct val="125000"/>
              </a:lnSpc>
              <a:spcBef>
                <a:spcPts val="0"/>
              </a:spcBef>
              <a:spcAft>
                <a:spcPts val="600"/>
              </a:spcAft>
              <a:buFont typeface="Arial" panose="020B0604020202020204" pitchFamily="34" charset="0"/>
              <a:buChar char="•"/>
              <a:defRPr sz="3200" kern="1200">
                <a:solidFill>
                  <a:schemeClr val="accent1">
                    <a:lumMod val="50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5000"/>
              </a:lnSpc>
              <a:spcBef>
                <a:spcPts val="0"/>
              </a:spcBef>
              <a:spcAft>
                <a:spcPts val="600"/>
              </a:spcAft>
              <a:buFont typeface="Arial" panose="020B0604020202020204" pitchFamily="34" charset="0"/>
              <a:buChar char="•"/>
              <a:defRPr sz="2800" kern="1200">
                <a:solidFill>
                  <a:schemeClr val="accent1">
                    <a:lumMod val="50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5000"/>
              </a:lnSpc>
              <a:spcBef>
                <a:spcPts val="0"/>
              </a:spcBef>
              <a:spcAft>
                <a:spcPts val="600"/>
              </a:spcAft>
              <a:buFont typeface="Arial" panose="020B0604020202020204" pitchFamily="34" charset="0"/>
              <a:buChar char="•"/>
              <a:defRPr sz="2400" kern="1200">
                <a:solidFill>
                  <a:schemeClr val="accent1">
                    <a:lumMod val="50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solidFill>
                  <a:schemeClr val="tx1"/>
                </a:solidFill>
                <a:latin typeface="宋体" panose="02010600030101010101" pitchFamily="2" charset="-122"/>
                <a:ea typeface="宋体" panose="02010600030101010101" pitchFamily="2" charset="-122"/>
              </a:rPr>
              <a:t>密钥更新性能</a:t>
            </a:r>
          </a:p>
        </p:txBody>
      </p:sp>
      <p:sp>
        <p:nvSpPr>
          <p:cNvPr id="6" name="文本框 5">
            <a:extLst>
              <a:ext uri="{FF2B5EF4-FFF2-40B4-BE49-F238E27FC236}">
                <a16:creationId xmlns:a16="http://schemas.microsoft.com/office/drawing/2014/main" id="{D81273B6-94E2-45A5-AFF6-B24D4814D72F}"/>
              </a:ext>
            </a:extLst>
          </p:cNvPr>
          <p:cNvSpPr txBox="1"/>
          <p:nvPr/>
        </p:nvSpPr>
        <p:spPr>
          <a:xfrm>
            <a:off x="7807190" y="2578714"/>
            <a:ext cx="3812275" cy="1754326"/>
          </a:xfrm>
          <a:prstGeom prst="rect">
            <a:avLst/>
          </a:prstGeom>
          <a:noFill/>
        </p:spPr>
        <p:txBody>
          <a:bodyPr wrap="square" rtlCol="0">
            <a:spAutoFit/>
          </a:bodyPr>
          <a:lstStyle/>
          <a:p>
            <a:r>
              <a:rPr lang="zh-CN" altLang="en-US" b="1" dirty="0"/>
              <a:t>数据集</a:t>
            </a:r>
            <a:r>
              <a:rPr lang="zh-CN" altLang="en-US" dirty="0"/>
              <a:t>：合成数据集</a:t>
            </a:r>
            <a:endParaRPr lang="en-US" altLang="zh-CN" dirty="0"/>
          </a:p>
          <a:p>
            <a:r>
              <a:rPr lang="zh-CN" altLang="en-US" b="1" dirty="0"/>
              <a:t>结论</a:t>
            </a:r>
            <a:r>
              <a:rPr lang="zh-CN" altLang="en-US" dirty="0"/>
              <a:t>：</a:t>
            </a:r>
            <a:r>
              <a:rPr lang="en-US" altLang="zh-CN" dirty="0"/>
              <a:t>1</a:t>
            </a:r>
            <a:r>
              <a:rPr lang="zh-CN" altLang="en-US" dirty="0"/>
              <a:t>、用户数增大，文件重加密时延增大；</a:t>
            </a:r>
            <a:r>
              <a:rPr lang="en-US" altLang="zh-CN" dirty="0"/>
              <a:t>2</a:t>
            </a:r>
            <a:r>
              <a:rPr lang="zh-CN" altLang="en-US" dirty="0"/>
              <a:t>、撤销比率增大（被撤销的用户数变多），时延减小；</a:t>
            </a:r>
            <a:r>
              <a:rPr lang="en-US" altLang="zh-CN" dirty="0"/>
              <a:t>3</a:t>
            </a:r>
            <a:r>
              <a:rPr lang="zh-CN" altLang="en-US" dirty="0"/>
              <a:t>、文件变大，主动撤销更新时延增大，懒惰撤销时延基本不变</a:t>
            </a:r>
          </a:p>
        </p:txBody>
      </p:sp>
      <p:pic>
        <p:nvPicPr>
          <p:cNvPr id="3" name="图片 2">
            <a:extLst>
              <a:ext uri="{FF2B5EF4-FFF2-40B4-BE49-F238E27FC236}">
                <a16:creationId xmlns:a16="http://schemas.microsoft.com/office/drawing/2014/main" id="{AA269A13-22D8-42E9-A9E9-0D7BE66718AA}"/>
              </a:ext>
            </a:extLst>
          </p:cNvPr>
          <p:cNvPicPr>
            <a:picLocks noChangeAspect="1"/>
          </p:cNvPicPr>
          <p:nvPr/>
        </p:nvPicPr>
        <p:blipFill>
          <a:blip r:embed="rId2"/>
          <a:stretch>
            <a:fillRect/>
          </a:stretch>
        </p:blipFill>
        <p:spPr>
          <a:xfrm>
            <a:off x="2806891" y="704994"/>
            <a:ext cx="4717575" cy="5684877"/>
          </a:xfrm>
          <a:prstGeom prst="rect">
            <a:avLst/>
          </a:prstGeom>
        </p:spPr>
      </p:pic>
    </p:spTree>
    <p:extLst>
      <p:ext uri="{BB962C8B-B14F-4D97-AF65-F5344CB8AC3E}">
        <p14:creationId xmlns:p14="http://schemas.microsoft.com/office/powerpoint/2010/main" val="15373938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477363F-5271-E659-683A-F7349DE8295D}"/>
              </a:ext>
            </a:extLst>
          </p:cNvPr>
          <p:cNvSpPr>
            <a:spLocks noGrp="1"/>
          </p:cNvSpPr>
          <p:nvPr>
            <p:ph type="sldNum" sz="quarter" idx="12"/>
          </p:nvPr>
        </p:nvSpPr>
        <p:spPr/>
        <p:txBody>
          <a:bodyPr/>
          <a:lstStyle/>
          <a:p>
            <a:r>
              <a:rPr lang="zh-CN" altLang="en-US"/>
              <a:t>共</a:t>
            </a:r>
            <a:r>
              <a:rPr lang="en-US" altLang="zh-CN"/>
              <a:t>49</a:t>
            </a:r>
            <a:r>
              <a:rPr lang="zh-CN" altLang="en-US"/>
              <a:t>页，第</a:t>
            </a:r>
            <a:fld id="{DD491623-D649-41C4-9AEE-5546F2E4FA9C}" type="slidenum">
              <a:rPr lang="zh-CN" altLang="en-US" smtClean="0"/>
              <a:pPr/>
              <a:t>29</a:t>
            </a:fld>
            <a:r>
              <a:rPr lang="zh-CN" altLang="en-US"/>
              <a:t>页</a:t>
            </a:r>
            <a:endParaRPr lang="zh-CN" altLang="en-US" dirty="0"/>
          </a:p>
        </p:txBody>
      </p:sp>
      <p:sp>
        <p:nvSpPr>
          <p:cNvPr id="5" name="内容占位符 8">
            <a:extLst>
              <a:ext uri="{FF2B5EF4-FFF2-40B4-BE49-F238E27FC236}">
                <a16:creationId xmlns:a16="http://schemas.microsoft.com/office/drawing/2014/main" id="{87D759CC-4CFC-703D-9F0D-5A05E193B85F}"/>
              </a:ext>
            </a:extLst>
          </p:cNvPr>
          <p:cNvSpPr txBox="1"/>
          <p:nvPr/>
        </p:nvSpPr>
        <p:spPr>
          <a:xfrm>
            <a:off x="280401" y="667556"/>
            <a:ext cx="1821353" cy="661316"/>
          </a:xfrm>
          <a:prstGeom prst="rect">
            <a:avLst/>
          </a:prstGeom>
        </p:spPr>
        <p:txBody>
          <a:bodyPr vert="horz" lIns="91440" tIns="45720" rIns="91440" bIns="45720" rtlCol="0">
            <a:noAutofit/>
          </a:bodyPr>
          <a:lstStyle>
            <a:lvl1pPr marL="228600" indent="-228600" algn="l" defTabSz="914400" rtl="0" eaLnBrk="1" latinLnBrk="0" hangingPunct="1">
              <a:lnSpc>
                <a:spcPct val="125000"/>
              </a:lnSpc>
              <a:spcBef>
                <a:spcPts val="0"/>
              </a:spcBef>
              <a:spcAft>
                <a:spcPts val="600"/>
              </a:spcAft>
              <a:buFont typeface="Arial" panose="020B0604020202020204" pitchFamily="34" charset="0"/>
              <a:buChar char="•"/>
              <a:defRPr sz="3200" kern="1200">
                <a:solidFill>
                  <a:schemeClr val="accent1">
                    <a:lumMod val="50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5000"/>
              </a:lnSpc>
              <a:spcBef>
                <a:spcPts val="0"/>
              </a:spcBef>
              <a:spcAft>
                <a:spcPts val="600"/>
              </a:spcAft>
              <a:buFont typeface="Arial" panose="020B0604020202020204" pitchFamily="34" charset="0"/>
              <a:buChar char="•"/>
              <a:defRPr sz="2800" kern="1200">
                <a:solidFill>
                  <a:schemeClr val="accent1">
                    <a:lumMod val="50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5000"/>
              </a:lnSpc>
              <a:spcBef>
                <a:spcPts val="0"/>
              </a:spcBef>
              <a:spcAft>
                <a:spcPts val="600"/>
              </a:spcAft>
              <a:buFont typeface="Arial" panose="020B0604020202020204" pitchFamily="34" charset="0"/>
              <a:buChar char="•"/>
              <a:defRPr sz="2400" kern="1200">
                <a:solidFill>
                  <a:schemeClr val="accent1">
                    <a:lumMod val="50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solidFill>
                  <a:schemeClr val="tx1"/>
                </a:solidFill>
                <a:latin typeface="宋体" panose="02010600030101010101" pitchFamily="2" charset="-122"/>
                <a:ea typeface="宋体" panose="02010600030101010101" pitchFamily="2" charset="-122"/>
              </a:rPr>
              <a:t>存储开销</a:t>
            </a:r>
          </a:p>
        </p:txBody>
      </p:sp>
      <p:sp>
        <p:nvSpPr>
          <p:cNvPr id="6" name="文本框 5">
            <a:extLst>
              <a:ext uri="{FF2B5EF4-FFF2-40B4-BE49-F238E27FC236}">
                <a16:creationId xmlns:a16="http://schemas.microsoft.com/office/drawing/2014/main" id="{D81273B6-94E2-45A5-AFF6-B24D4814D72F}"/>
              </a:ext>
            </a:extLst>
          </p:cNvPr>
          <p:cNvSpPr txBox="1"/>
          <p:nvPr/>
        </p:nvSpPr>
        <p:spPr>
          <a:xfrm>
            <a:off x="7807190" y="2578714"/>
            <a:ext cx="3812275" cy="923330"/>
          </a:xfrm>
          <a:prstGeom prst="rect">
            <a:avLst/>
          </a:prstGeom>
          <a:noFill/>
        </p:spPr>
        <p:txBody>
          <a:bodyPr wrap="square" rtlCol="0">
            <a:spAutoFit/>
          </a:bodyPr>
          <a:lstStyle/>
          <a:p>
            <a:r>
              <a:rPr lang="zh-CN" altLang="en-US" b="1" dirty="0">
                <a:latin typeface="Times New Roman" panose="02020603050405020304" pitchFamily="18" charset="0"/>
                <a:ea typeface="宋体" panose="02010600030101010101" pitchFamily="2" charset="-122"/>
                <a:cs typeface="Times New Roman" panose="02020603050405020304" pitchFamily="18" charset="0"/>
              </a:rPr>
              <a:t>数据集</a:t>
            </a:r>
            <a:r>
              <a:rPr lang="zh-CN" altLang="en-US" dirty="0">
                <a:latin typeface="Times New Roman" panose="02020603050405020304" pitchFamily="18" charset="0"/>
                <a:ea typeface="宋体" panose="02010600030101010101" pitchFamily="2" charset="-122"/>
                <a:cs typeface="Times New Roman" panose="02020603050405020304" pitchFamily="18" charset="0"/>
              </a:rPr>
              <a:t>：真实数据集</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b="1" dirty="0">
                <a:latin typeface="Times New Roman" panose="02020603050405020304" pitchFamily="18" charset="0"/>
                <a:ea typeface="宋体" panose="02010600030101010101" pitchFamily="2" charset="-122"/>
                <a:cs typeface="Times New Roman" panose="02020603050405020304" pitchFamily="18" charset="0"/>
              </a:rPr>
              <a:t>结论</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FSL</a:t>
            </a:r>
            <a:r>
              <a:rPr lang="zh-CN" altLang="en-US" dirty="0">
                <a:latin typeface="Times New Roman" panose="02020603050405020304" pitchFamily="18" charset="0"/>
                <a:ea typeface="宋体" panose="02010600030101010101" pitchFamily="2" charset="-122"/>
                <a:cs typeface="Times New Roman" panose="02020603050405020304" pitchFamily="18" charset="0"/>
              </a:rPr>
              <a:t>重删</a:t>
            </a:r>
            <a:r>
              <a:rPr lang="en-US" altLang="zh-CN" dirty="0">
                <a:latin typeface="Times New Roman" panose="02020603050405020304" pitchFamily="18" charset="0"/>
                <a:ea typeface="宋体" panose="02010600030101010101" pitchFamily="2" charset="-122"/>
                <a:cs typeface="Times New Roman" panose="02020603050405020304" pitchFamily="18" charset="0"/>
              </a:rPr>
              <a:t>98.2%</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VM</a:t>
            </a:r>
            <a:r>
              <a:rPr lang="zh-CN" altLang="en-US" dirty="0">
                <a:latin typeface="Times New Roman" panose="02020603050405020304" pitchFamily="18" charset="0"/>
                <a:ea typeface="宋体" panose="02010600030101010101" pitchFamily="2" charset="-122"/>
                <a:cs typeface="Times New Roman" panose="02020603050405020304" pitchFamily="18" charset="0"/>
              </a:rPr>
              <a:t>重删高达</a:t>
            </a:r>
            <a:r>
              <a:rPr lang="en-US" altLang="zh-CN" dirty="0">
                <a:latin typeface="Times New Roman" panose="02020603050405020304" pitchFamily="18" charset="0"/>
                <a:ea typeface="宋体" panose="02010600030101010101" pitchFamily="2" charset="-122"/>
                <a:cs typeface="Times New Roman" panose="02020603050405020304" pitchFamily="18" charset="0"/>
              </a:rPr>
              <a:t>97.1%</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13697283-8467-4088-8819-13D2B789841F}"/>
              </a:ext>
            </a:extLst>
          </p:cNvPr>
          <p:cNvPicPr>
            <a:picLocks noChangeAspect="1"/>
          </p:cNvPicPr>
          <p:nvPr/>
        </p:nvPicPr>
        <p:blipFill>
          <a:blip r:embed="rId2"/>
          <a:stretch>
            <a:fillRect/>
          </a:stretch>
        </p:blipFill>
        <p:spPr>
          <a:xfrm>
            <a:off x="2356025" y="667556"/>
            <a:ext cx="5401123" cy="5522887"/>
          </a:xfrm>
          <a:prstGeom prst="rect">
            <a:avLst/>
          </a:prstGeom>
        </p:spPr>
      </p:pic>
    </p:spTree>
    <p:extLst>
      <p:ext uri="{BB962C8B-B14F-4D97-AF65-F5344CB8AC3E}">
        <p14:creationId xmlns:p14="http://schemas.microsoft.com/office/powerpoint/2010/main" val="3580513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custDataLst>
              <p:tags r:id="rId2"/>
            </p:custDataLst>
          </p:nvPr>
        </p:nvSpPr>
        <p:spPr>
          <a:xfrm>
            <a:off x="3591560" y="2906185"/>
            <a:ext cx="4976495" cy="687705"/>
          </a:xfrm>
          <a:prstGeom prst="rect">
            <a:avLst/>
          </a:prstGeom>
        </p:spPr>
        <p:txBody>
          <a:bodyPr wrap="none" anchor="ctr" anchorCtr="0">
            <a:noAutofit/>
          </a:bodyPr>
          <a:lstStyle/>
          <a:p>
            <a:pPr lvl="0" algn="l" fontAlgn="ctr">
              <a:lnSpc>
                <a:spcPct val="130000"/>
              </a:lnSpc>
              <a:spcBef>
                <a:spcPts val="2465"/>
              </a:spcBef>
              <a:spcAft>
                <a:spcPts val="0"/>
              </a:spcAft>
              <a:buSzPct val="100000"/>
            </a:pPr>
            <a:r>
              <a:rPr lang="zh-CN" altLang="en-US" sz="4000" b="1" spc="30" dirty="0">
                <a:ln w="3175">
                  <a:noFill/>
                  <a:prstDash val="dash"/>
                </a:ln>
                <a:solidFill>
                  <a:sysClr val="windowText" lastClr="000000">
                    <a:lumMod val="75000"/>
                    <a:lumOff val="25000"/>
                  </a:sysClr>
                </a:solidFill>
                <a:latin typeface="+mj-ea"/>
                <a:ea typeface="+mj-ea"/>
                <a:cs typeface="Times New Roman" panose="02020603050405020304" pitchFamily="18" charset="0"/>
                <a:sym typeface="+mn-ea"/>
              </a:rPr>
              <a:t>研究背景及动机</a:t>
            </a:r>
          </a:p>
        </p:txBody>
      </p:sp>
      <p:sp>
        <p:nvSpPr>
          <p:cNvPr id="2" name="灯片编号占位符 1">
            <a:extLst>
              <a:ext uri="{FF2B5EF4-FFF2-40B4-BE49-F238E27FC236}">
                <a16:creationId xmlns:a16="http://schemas.microsoft.com/office/drawing/2014/main" id="{E7D63704-DCC7-9C35-4688-3E9BC527828E}"/>
              </a:ext>
            </a:extLst>
          </p:cNvPr>
          <p:cNvSpPr>
            <a:spLocks noGrp="1"/>
          </p:cNvSpPr>
          <p:nvPr>
            <p:ph type="sldNum" sz="quarter" idx="12"/>
          </p:nvPr>
        </p:nvSpPr>
        <p:spPr/>
        <p:txBody>
          <a:bodyPr/>
          <a:lstStyle/>
          <a:p>
            <a:fld id="{DD491623-D649-41C4-9AEE-5546F2E4FA9C}" type="slidenum">
              <a:rPr lang="zh-CN" altLang="en-US" smtClean="0"/>
              <a:t>3</a:t>
            </a:fld>
            <a:endParaRPr lang="zh-CN" altLang="en-US"/>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477363F-5271-E659-683A-F7349DE8295D}"/>
              </a:ext>
            </a:extLst>
          </p:cNvPr>
          <p:cNvSpPr>
            <a:spLocks noGrp="1"/>
          </p:cNvSpPr>
          <p:nvPr>
            <p:ph type="sldNum" sz="quarter" idx="12"/>
          </p:nvPr>
        </p:nvSpPr>
        <p:spPr/>
        <p:txBody>
          <a:bodyPr/>
          <a:lstStyle/>
          <a:p>
            <a:r>
              <a:rPr lang="zh-CN" altLang="en-US"/>
              <a:t>共</a:t>
            </a:r>
            <a:r>
              <a:rPr lang="en-US" altLang="zh-CN"/>
              <a:t>49</a:t>
            </a:r>
            <a:r>
              <a:rPr lang="zh-CN" altLang="en-US"/>
              <a:t>页，第</a:t>
            </a:r>
            <a:fld id="{DD491623-D649-41C4-9AEE-5546F2E4FA9C}" type="slidenum">
              <a:rPr lang="zh-CN" altLang="en-US" smtClean="0"/>
              <a:pPr/>
              <a:t>30</a:t>
            </a:fld>
            <a:r>
              <a:rPr lang="zh-CN" altLang="en-US"/>
              <a:t>页</a:t>
            </a:r>
            <a:endParaRPr lang="zh-CN" altLang="en-US" dirty="0"/>
          </a:p>
        </p:txBody>
      </p:sp>
      <p:sp>
        <p:nvSpPr>
          <p:cNvPr id="5" name="内容占位符 8">
            <a:extLst>
              <a:ext uri="{FF2B5EF4-FFF2-40B4-BE49-F238E27FC236}">
                <a16:creationId xmlns:a16="http://schemas.microsoft.com/office/drawing/2014/main" id="{87D759CC-4CFC-703D-9F0D-5A05E193B85F}"/>
              </a:ext>
            </a:extLst>
          </p:cNvPr>
          <p:cNvSpPr txBox="1"/>
          <p:nvPr/>
        </p:nvSpPr>
        <p:spPr>
          <a:xfrm>
            <a:off x="280401" y="667556"/>
            <a:ext cx="1821353" cy="661316"/>
          </a:xfrm>
          <a:prstGeom prst="rect">
            <a:avLst/>
          </a:prstGeom>
        </p:spPr>
        <p:txBody>
          <a:bodyPr vert="horz" lIns="91440" tIns="45720" rIns="91440" bIns="45720" rtlCol="0">
            <a:noAutofit/>
          </a:bodyPr>
          <a:lstStyle>
            <a:lvl1pPr marL="228600" indent="-228600" algn="l" defTabSz="914400" rtl="0" eaLnBrk="1" latinLnBrk="0" hangingPunct="1">
              <a:lnSpc>
                <a:spcPct val="125000"/>
              </a:lnSpc>
              <a:spcBef>
                <a:spcPts val="0"/>
              </a:spcBef>
              <a:spcAft>
                <a:spcPts val="600"/>
              </a:spcAft>
              <a:buFont typeface="Arial" panose="020B0604020202020204" pitchFamily="34" charset="0"/>
              <a:buChar char="•"/>
              <a:defRPr sz="3200" kern="1200">
                <a:solidFill>
                  <a:schemeClr val="accent1">
                    <a:lumMod val="50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5000"/>
              </a:lnSpc>
              <a:spcBef>
                <a:spcPts val="0"/>
              </a:spcBef>
              <a:spcAft>
                <a:spcPts val="600"/>
              </a:spcAft>
              <a:buFont typeface="Arial" panose="020B0604020202020204" pitchFamily="34" charset="0"/>
              <a:buChar char="•"/>
              <a:defRPr sz="2800" kern="1200">
                <a:solidFill>
                  <a:schemeClr val="accent1">
                    <a:lumMod val="50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5000"/>
              </a:lnSpc>
              <a:spcBef>
                <a:spcPts val="0"/>
              </a:spcBef>
              <a:spcAft>
                <a:spcPts val="600"/>
              </a:spcAft>
              <a:buFont typeface="Arial" panose="020B0604020202020204" pitchFamily="34" charset="0"/>
              <a:buChar char="•"/>
              <a:defRPr sz="2400" kern="1200">
                <a:solidFill>
                  <a:schemeClr val="accent1">
                    <a:lumMod val="50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solidFill>
                  <a:schemeClr val="tx1"/>
                </a:solidFill>
                <a:latin typeface="宋体" panose="02010600030101010101" pitchFamily="2" charset="-122"/>
                <a:ea typeface="宋体" panose="02010600030101010101" pitchFamily="2" charset="-122"/>
              </a:rPr>
              <a:t>存储开销</a:t>
            </a:r>
          </a:p>
        </p:txBody>
      </p:sp>
      <p:sp>
        <p:nvSpPr>
          <p:cNvPr id="6" name="文本框 5">
            <a:extLst>
              <a:ext uri="{FF2B5EF4-FFF2-40B4-BE49-F238E27FC236}">
                <a16:creationId xmlns:a16="http://schemas.microsoft.com/office/drawing/2014/main" id="{D81273B6-94E2-45A5-AFF6-B24D4814D72F}"/>
              </a:ext>
            </a:extLst>
          </p:cNvPr>
          <p:cNvSpPr txBox="1"/>
          <p:nvPr/>
        </p:nvSpPr>
        <p:spPr>
          <a:xfrm>
            <a:off x="6433315" y="3010893"/>
            <a:ext cx="3812275" cy="646331"/>
          </a:xfrm>
          <a:prstGeom prst="rect">
            <a:avLst/>
          </a:prstGeom>
          <a:noFill/>
        </p:spPr>
        <p:txBody>
          <a:bodyPr wrap="square" rtlCol="0">
            <a:spAutoFit/>
          </a:bodyPr>
          <a:lstStyle/>
          <a:p>
            <a:r>
              <a:rPr lang="zh-CN" altLang="en-US" b="1" dirty="0">
                <a:latin typeface="Times New Roman" panose="02020603050405020304" pitchFamily="18" charset="0"/>
                <a:ea typeface="宋体" panose="02010600030101010101" pitchFamily="2" charset="-122"/>
                <a:cs typeface="Times New Roman" panose="02020603050405020304" pitchFamily="18" charset="0"/>
              </a:rPr>
              <a:t>数据集</a:t>
            </a:r>
            <a:r>
              <a:rPr lang="zh-CN" altLang="en-US" dirty="0">
                <a:latin typeface="Times New Roman" panose="02020603050405020304" pitchFamily="18" charset="0"/>
                <a:ea typeface="宋体" panose="02010600030101010101" pitchFamily="2" charset="-122"/>
                <a:cs typeface="Times New Roman" panose="02020603050405020304" pitchFamily="18" charset="0"/>
              </a:rPr>
              <a:t>：真实数据集</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b="1" dirty="0">
                <a:latin typeface="Times New Roman" panose="02020603050405020304" pitchFamily="18" charset="0"/>
                <a:ea typeface="宋体" panose="02010600030101010101" pitchFamily="2" charset="-122"/>
                <a:cs typeface="Times New Roman" panose="02020603050405020304" pitchFamily="18" charset="0"/>
              </a:rPr>
              <a:t>结论</a:t>
            </a:r>
            <a:r>
              <a:rPr lang="zh-CN" altLang="en-US" dirty="0">
                <a:latin typeface="Times New Roman" panose="02020603050405020304" pitchFamily="18" charset="0"/>
                <a:ea typeface="宋体" panose="02010600030101010101" pitchFamily="2" charset="-122"/>
                <a:cs typeface="Times New Roman" panose="02020603050405020304" pitchFamily="18" charset="0"/>
              </a:rPr>
              <a:t>：文件级去重约占</a:t>
            </a:r>
            <a:r>
              <a:rPr lang="en-US" altLang="zh-CN" dirty="0">
                <a:latin typeface="Times New Roman" panose="02020603050405020304" pitchFamily="18" charset="0"/>
                <a:ea typeface="宋体" panose="02010600030101010101" pitchFamily="2" charset="-122"/>
                <a:cs typeface="Times New Roman" panose="02020603050405020304" pitchFamily="18" charset="0"/>
              </a:rPr>
              <a:t>72%</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BFC89F2B-57C2-4194-BE12-69D82748C050}"/>
              </a:ext>
            </a:extLst>
          </p:cNvPr>
          <p:cNvPicPr>
            <a:picLocks noChangeAspect="1"/>
          </p:cNvPicPr>
          <p:nvPr/>
        </p:nvPicPr>
        <p:blipFill>
          <a:blip r:embed="rId2"/>
          <a:stretch>
            <a:fillRect/>
          </a:stretch>
        </p:blipFill>
        <p:spPr>
          <a:xfrm>
            <a:off x="2764823" y="2018933"/>
            <a:ext cx="3305199" cy="3038497"/>
          </a:xfrm>
          <a:prstGeom prst="rect">
            <a:avLst/>
          </a:prstGeom>
        </p:spPr>
      </p:pic>
    </p:spTree>
    <p:extLst>
      <p:ext uri="{BB962C8B-B14F-4D97-AF65-F5344CB8AC3E}">
        <p14:creationId xmlns:p14="http://schemas.microsoft.com/office/powerpoint/2010/main" val="35854048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477363F-5271-E659-683A-F7349DE8295D}"/>
              </a:ext>
            </a:extLst>
          </p:cNvPr>
          <p:cNvSpPr>
            <a:spLocks noGrp="1"/>
          </p:cNvSpPr>
          <p:nvPr>
            <p:ph type="sldNum" sz="quarter" idx="12"/>
          </p:nvPr>
        </p:nvSpPr>
        <p:spPr/>
        <p:txBody>
          <a:bodyPr/>
          <a:lstStyle/>
          <a:p>
            <a:r>
              <a:rPr lang="zh-CN" altLang="en-US"/>
              <a:t>共</a:t>
            </a:r>
            <a:r>
              <a:rPr lang="en-US" altLang="zh-CN"/>
              <a:t>49</a:t>
            </a:r>
            <a:r>
              <a:rPr lang="zh-CN" altLang="en-US"/>
              <a:t>页，第</a:t>
            </a:r>
            <a:fld id="{DD491623-D649-41C4-9AEE-5546F2E4FA9C}" type="slidenum">
              <a:rPr lang="zh-CN" altLang="en-US" smtClean="0"/>
              <a:pPr/>
              <a:t>31</a:t>
            </a:fld>
            <a:r>
              <a:rPr lang="zh-CN" altLang="en-US"/>
              <a:t>页</a:t>
            </a:r>
            <a:endParaRPr lang="zh-CN" altLang="en-US" dirty="0"/>
          </a:p>
        </p:txBody>
      </p:sp>
      <p:sp>
        <p:nvSpPr>
          <p:cNvPr id="5" name="内容占位符 8">
            <a:extLst>
              <a:ext uri="{FF2B5EF4-FFF2-40B4-BE49-F238E27FC236}">
                <a16:creationId xmlns:a16="http://schemas.microsoft.com/office/drawing/2014/main" id="{87D759CC-4CFC-703D-9F0D-5A05E193B85F}"/>
              </a:ext>
            </a:extLst>
          </p:cNvPr>
          <p:cNvSpPr txBox="1"/>
          <p:nvPr/>
        </p:nvSpPr>
        <p:spPr>
          <a:xfrm>
            <a:off x="280401" y="667556"/>
            <a:ext cx="1821353" cy="661316"/>
          </a:xfrm>
          <a:prstGeom prst="rect">
            <a:avLst/>
          </a:prstGeom>
        </p:spPr>
        <p:txBody>
          <a:bodyPr vert="horz" lIns="91440" tIns="45720" rIns="91440" bIns="45720" rtlCol="0">
            <a:noAutofit/>
          </a:bodyPr>
          <a:lstStyle>
            <a:lvl1pPr marL="228600" indent="-228600" algn="l" defTabSz="914400" rtl="0" eaLnBrk="1" latinLnBrk="0" hangingPunct="1">
              <a:lnSpc>
                <a:spcPct val="125000"/>
              </a:lnSpc>
              <a:spcBef>
                <a:spcPts val="0"/>
              </a:spcBef>
              <a:spcAft>
                <a:spcPts val="600"/>
              </a:spcAft>
              <a:buFont typeface="Arial" panose="020B0604020202020204" pitchFamily="34" charset="0"/>
              <a:buChar char="•"/>
              <a:defRPr sz="3200" kern="1200">
                <a:solidFill>
                  <a:schemeClr val="accent1">
                    <a:lumMod val="50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5000"/>
              </a:lnSpc>
              <a:spcBef>
                <a:spcPts val="0"/>
              </a:spcBef>
              <a:spcAft>
                <a:spcPts val="600"/>
              </a:spcAft>
              <a:buFont typeface="Arial" panose="020B0604020202020204" pitchFamily="34" charset="0"/>
              <a:buChar char="•"/>
              <a:defRPr sz="2800" kern="1200">
                <a:solidFill>
                  <a:schemeClr val="accent1">
                    <a:lumMod val="50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5000"/>
              </a:lnSpc>
              <a:spcBef>
                <a:spcPts val="0"/>
              </a:spcBef>
              <a:spcAft>
                <a:spcPts val="600"/>
              </a:spcAft>
              <a:buFont typeface="Arial" panose="020B0604020202020204" pitchFamily="34" charset="0"/>
              <a:buChar char="•"/>
              <a:defRPr sz="2400" kern="1200">
                <a:solidFill>
                  <a:schemeClr val="accent1">
                    <a:lumMod val="50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solidFill>
                  <a:schemeClr val="tx1"/>
                </a:solidFill>
                <a:latin typeface="宋体" panose="02010600030101010101" pitchFamily="2" charset="-122"/>
                <a:ea typeface="宋体" panose="02010600030101010101" pitchFamily="2" charset="-122"/>
              </a:rPr>
              <a:t>存储开销</a:t>
            </a:r>
          </a:p>
        </p:txBody>
      </p:sp>
      <p:sp>
        <p:nvSpPr>
          <p:cNvPr id="6" name="文本框 5">
            <a:extLst>
              <a:ext uri="{FF2B5EF4-FFF2-40B4-BE49-F238E27FC236}">
                <a16:creationId xmlns:a16="http://schemas.microsoft.com/office/drawing/2014/main" id="{D81273B6-94E2-45A5-AFF6-B24D4814D72F}"/>
              </a:ext>
            </a:extLst>
          </p:cNvPr>
          <p:cNvSpPr txBox="1"/>
          <p:nvPr/>
        </p:nvSpPr>
        <p:spPr>
          <a:xfrm>
            <a:off x="5851011" y="3033639"/>
            <a:ext cx="3812275" cy="923330"/>
          </a:xfrm>
          <a:prstGeom prst="rect">
            <a:avLst/>
          </a:prstGeom>
          <a:noFill/>
        </p:spPr>
        <p:txBody>
          <a:bodyPr wrap="square" rtlCol="0">
            <a:spAutoFit/>
          </a:bodyPr>
          <a:lstStyle/>
          <a:p>
            <a:r>
              <a:rPr lang="zh-CN" altLang="en-US" b="1" dirty="0">
                <a:latin typeface="Times New Roman" panose="02020603050405020304" pitchFamily="18" charset="0"/>
                <a:ea typeface="宋体" panose="02010600030101010101" pitchFamily="2" charset="-122"/>
                <a:cs typeface="Times New Roman" panose="02020603050405020304" pitchFamily="18" charset="0"/>
              </a:rPr>
              <a:t>数据集</a:t>
            </a:r>
            <a:r>
              <a:rPr lang="zh-CN" altLang="en-US" dirty="0">
                <a:latin typeface="Times New Roman" panose="02020603050405020304" pitchFamily="18" charset="0"/>
                <a:ea typeface="宋体" panose="02010600030101010101" pitchFamily="2" charset="-122"/>
                <a:cs typeface="Times New Roman" panose="02020603050405020304" pitchFamily="18" charset="0"/>
              </a:rPr>
              <a:t>：真实数据集</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b="1" dirty="0">
                <a:latin typeface="Times New Roman" panose="02020603050405020304" pitchFamily="18" charset="0"/>
                <a:ea typeface="宋体" panose="02010600030101010101" pitchFamily="2" charset="-122"/>
                <a:cs typeface="Times New Roman" panose="02020603050405020304" pitchFamily="18" charset="0"/>
              </a:rPr>
              <a:t>结论</a:t>
            </a:r>
            <a:r>
              <a:rPr lang="zh-CN" altLang="en-US" dirty="0">
                <a:latin typeface="Times New Roman" panose="02020603050405020304" pitchFamily="18" charset="0"/>
                <a:ea typeface="宋体" panose="02010600030101010101" pitchFamily="2" charset="-122"/>
                <a:cs typeface="Times New Roman" panose="02020603050405020304" pitchFamily="18" charset="0"/>
              </a:rPr>
              <a:t>：基于数据片段去重和基于数据块去重基本很接近</a:t>
            </a:r>
          </a:p>
        </p:txBody>
      </p:sp>
      <p:pic>
        <p:nvPicPr>
          <p:cNvPr id="3" name="图片 2">
            <a:extLst>
              <a:ext uri="{FF2B5EF4-FFF2-40B4-BE49-F238E27FC236}">
                <a16:creationId xmlns:a16="http://schemas.microsoft.com/office/drawing/2014/main" id="{4A52C82D-381E-47AD-9916-75CEF4872E6D}"/>
              </a:ext>
            </a:extLst>
          </p:cNvPr>
          <p:cNvPicPr>
            <a:picLocks noChangeAspect="1"/>
          </p:cNvPicPr>
          <p:nvPr/>
        </p:nvPicPr>
        <p:blipFill>
          <a:blip r:embed="rId2"/>
          <a:stretch>
            <a:fillRect/>
          </a:stretch>
        </p:blipFill>
        <p:spPr>
          <a:xfrm>
            <a:off x="1881671" y="2205337"/>
            <a:ext cx="3733827" cy="2257442"/>
          </a:xfrm>
          <a:prstGeom prst="rect">
            <a:avLst/>
          </a:prstGeom>
        </p:spPr>
      </p:pic>
    </p:spTree>
    <p:extLst>
      <p:ext uri="{BB962C8B-B14F-4D97-AF65-F5344CB8AC3E}">
        <p14:creationId xmlns:p14="http://schemas.microsoft.com/office/powerpoint/2010/main" val="38977470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477363F-5271-E659-683A-F7349DE8295D}"/>
              </a:ext>
            </a:extLst>
          </p:cNvPr>
          <p:cNvSpPr>
            <a:spLocks noGrp="1"/>
          </p:cNvSpPr>
          <p:nvPr>
            <p:ph type="sldNum" sz="quarter" idx="12"/>
          </p:nvPr>
        </p:nvSpPr>
        <p:spPr/>
        <p:txBody>
          <a:bodyPr/>
          <a:lstStyle/>
          <a:p>
            <a:r>
              <a:rPr lang="zh-CN" altLang="en-US"/>
              <a:t>共</a:t>
            </a:r>
            <a:r>
              <a:rPr lang="en-US" altLang="zh-CN"/>
              <a:t>49</a:t>
            </a:r>
            <a:r>
              <a:rPr lang="zh-CN" altLang="en-US"/>
              <a:t>页，第</a:t>
            </a:r>
            <a:fld id="{DD491623-D649-41C4-9AEE-5546F2E4FA9C}" type="slidenum">
              <a:rPr lang="zh-CN" altLang="en-US" smtClean="0"/>
              <a:pPr/>
              <a:t>32</a:t>
            </a:fld>
            <a:r>
              <a:rPr lang="zh-CN" altLang="en-US"/>
              <a:t>页</a:t>
            </a:r>
            <a:endParaRPr lang="zh-CN" altLang="en-US" dirty="0"/>
          </a:p>
        </p:txBody>
      </p:sp>
      <p:sp>
        <p:nvSpPr>
          <p:cNvPr id="5" name="内容占位符 8">
            <a:extLst>
              <a:ext uri="{FF2B5EF4-FFF2-40B4-BE49-F238E27FC236}">
                <a16:creationId xmlns:a16="http://schemas.microsoft.com/office/drawing/2014/main" id="{87D759CC-4CFC-703D-9F0D-5A05E193B85F}"/>
              </a:ext>
            </a:extLst>
          </p:cNvPr>
          <p:cNvSpPr txBox="1"/>
          <p:nvPr/>
        </p:nvSpPr>
        <p:spPr>
          <a:xfrm>
            <a:off x="280400" y="667556"/>
            <a:ext cx="2767599" cy="1839083"/>
          </a:xfrm>
          <a:prstGeom prst="rect">
            <a:avLst/>
          </a:prstGeom>
        </p:spPr>
        <p:txBody>
          <a:bodyPr vert="horz" lIns="91440" tIns="45720" rIns="91440" bIns="45720" rtlCol="0">
            <a:noAutofit/>
          </a:bodyPr>
          <a:lstStyle>
            <a:lvl1pPr marL="228600" indent="-228600" algn="l" defTabSz="914400" rtl="0" eaLnBrk="1" latinLnBrk="0" hangingPunct="1">
              <a:lnSpc>
                <a:spcPct val="125000"/>
              </a:lnSpc>
              <a:spcBef>
                <a:spcPts val="0"/>
              </a:spcBef>
              <a:spcAft>
                <a:spcPts val="600"/>
              </a:spcAft>
              <a:buFont typeface="Arial" panose="020B0604020202020204" pitchFamily="34" charset="0"/>
              <a:buChar char="•"/>
              <a:defRPr sz="3200" kern="1200">
                <a:solidFill>
                  <a:schemeClr val="accent1">
                    <a:lumMod val="50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5000"/>
              </a:lnSpc>
              <a:spcBef>
                <a:spcPts val="0"/>
              </a:spcBef>
              <a:spcAft>
                <a:spcPts val="600"/>
              </a:spcAft>
              <a:buFont typeface="Arial" panose="020B0604020202020204" pitchFamily="34" charset="0"/>
              <a:buChar char="•"/>
              <a:defRPr sz="2800" kern="1200">
                <a:solidFill>
                  <a:schemeClr val="accent1">
                    <a:lumMod val="50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5000"/>
              </a:lnSpc>
              <a:spcBef>
                <a:spcPts val="0"/>
              </a:spcBef>
              <a:spcAft>
                <a:spcPts val="600"/>
              </a:spcAft>
              <a:buFont typeface="Arial" panose="020B0604020202020204" pitchFamily="34" charset="0"/>
              <a:buChar char="•"/>
              <a:defRPr sz="2400" kern="1200">
                <a:solidFill>
                  <a:schemeClr val="accent1">
                    <a:lumMod val="50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solidFill>
                  <a:schemeClr val="tx1"/>
                </a:solidFill>
                <a:latin typeface="+mn-ea"/>
                <a:ea typeface="+mn-ea"/>
              </a:rPr>
              <a:t>关联信息存储开销与关键词检索性能</a:t>
            </a:r>
          </a:p>
        </p:txBody>
      </p:sp>
      <p:sp>
        <p:nvSpPr>
          <p:cNvPr id="6" name="文本框 5">
            <a:extLst>
              <a:ext uri="{FF2B5EF4-FFF2-40B4-BE49-F238E27FC236}">
                <a16:creationId xmlns:a16="http://schemas.microsoft.com/office/drawing/2014/main" id="{D81273B6-94E2-45A5-AFF6-B24D4814D72F}"/>
              </a:ext>
            </a:extLst>
          </p:cNvPr>
          <p:cNvSpPr txBox="1"/>
          <p:nvPr/>
        </p:nvSpPr>
        <p:spPr>
          <a:xfrm>
            <a:off x="7776686" y="2958237"/>
            <a:ext cx="3812275" cy="1477328"/>
          </a:xfrm>
          <a:prstGeom prst="rect">
            <a:avLst/>
          </a:prstGeom>
          <a:noFill/>
        </p:spPr>
        <p:txBody>
          <a:bodyPr wrap="square" rtlCol="0">
            <a:spAutoFit/>
          </a:bodyPr>
          <a:lstStyle/>
          <a:p>
            <a:r>
              <a:rPr lang="zh-CN" altLang="en-US" b="1" dirty="0">
                <a:latin typeface="Times New Roman" panose="02020603050405020304" pitchFamily="18" charset="0"/>
                <a:ea typeface="宋体" panose="02010600030101010101" pitchFamily="2" charset="-122"/>
                <a:cs typeface="Times New Roman" panose="02020603050405020304" pitchFamily="18" charset="0"/>
              </a:rPr>
              <a:t>数据集</a:t>
            </a:r>
            <a:r>
              <a:rPr lang="zh-CN" altLang="en-US" dirty="0">
                <a:latin typeface="Times New Roman" panose="02020603050405020304" pitchFamily="18" charset="0"/>
                <a:ea typeface="宋体" panose="02010600030101010101" pitchFamily="2" charset="-122"/>
                <a:cs typeface="Times New Roman" panose="02020603050405020304" pitchFamily="18" charset="0"/>
              </a:rPr>
              <a:t>：抽样数据集</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b="1" dirty="0">
                <a:latin typeface="Times New Roman" panose="02020603050405020304" pitchFamily="18" charset="0"/>
                <a:ea typeface="宋体" panose="02010600030101010101" pitchFamily="2" charset="-122"/>
                <a:cs typeface="Times New Roman" panose="02020603050405020304" pitchFamily="18" charset="0"/>
              </a:rPr>
              <a:t>结论</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、关联信息存储会随着数据量增大存在一个平台；</a:t>
            </a:r>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rPr>
              <a:t>、数据量增大，两种时延存在平台；</a:t>
            </a:r>
            <a:r>
              <a:rPr lang="en-US" altLang="zh-CN"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dirty="0">
                <a:latin typeface="Times New Roman" panose="02020603050405020304" pitchFamily="18" charset="0"/>
                <a:ea typeface="宋体" panose="02010600030101010101" pitchFamily="2" charset="-122"/>
                <a:cs typeface="Times New Roman" panose="02020603050405020304" pitchFamily="18" charset="0"/>
              </a:rPr>
              <a:t>、关联信息更新随着检索次数增加变化不大</a:t>
            </a:r>
          </a:p>
        </p:txBody>
      </p:sp>
      <p:pic>
        <p:nvPicPr>
          <p:cNvPr id="4" name="图片 3">
            <a:extLst>
              <a:ext uri="{FF2B5EF4-FFF2-40B4-BE49-F238E27FC236}">
                <a16:creationId xmlns:a16="http://schemas.microsoft.com/office/drawing/2014/main" id="{B517435B-437B-4C04-858E-4F5132363020}"/>
              </a:ext>
            </a:extLst>
          </p:cNvPr>
          <p:cNvPicPr>
            <a:picLocks noChangeAspect="1"/>
          </p:cNvPicPr>
          <p:nvPr/>
        </p:nvPicPr>
        <p:blipFill>
          <a:blip r:embed="rId2"/>
          <a:stretch>
            <a:fillRect/>
          </a:stretch>
        </p:blipFill>
        <p:spPr>
          <a:xfrm>
            <a:off x="3047999" y="816821"/>
            <a:ext cx="4728687" cy="5383775"/>
          </a:xfrm>
          <a:prstGeom prst="rect">
            <a:avLst/>
          </a:prstGeom>
        </p:spPr>
      </p:pic>
    </p:spTree>
    <p:extLst>
      <p:ext uri="{BB962C8B-B14F-4D97-AF65-F5344CB8AC3E}">
        <p14:creationId xmlns:p14="http://schemas.microsoft.com/office/powerpoint/2010/main" val="9590899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6700" y="2542570"/>
            <a:ext cx="11455400" cy="1569660"/>
          </a:xfrm>
          <a:prstGeom prst="rect">
            <a:avLst/>
          </a:prstGeom>
          <a:noFill/>
        </p:spPr>
        <p:txBody>
          <a:bodyPr wrap="square" rtlCol="0">
            <a:spAutoFit/>
          </a:bodyPr>
          <a:lstStyle/>
          <a:p>
            <a:r>
              <a:rPr lang="zh-CN" altLang="en-US" sz="9600" b="1" dirty="0">
                <a:solidFill>
                  <a:schemeClr val="accent1">
                    <a:lumMod val="50000"/>
                  </a:schemeClr>
                </a:solidFill>
                <a:latin typeface="方正舒体" panose="02010601030101010101" pitchFamily="2" charset="-122"/>
                <a:ea typeface="方正舒体" panose="02010601030101010101" pitchFamily="2" charset="-122"/>
              </a:rPr>
              <a:t>报告完毕，感谢关注！</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0B8CC28-A08C-DD74-E9FC-161EA1B1EE01}"/>
              </a:ext>
            </a:extLst>
          </p:cNvPr>
          <p:cNvSpPr txBox="1"/>
          <p:nvPr/>
        </p:nvSpPr>
        <p:spPr>
          <a:xfrm>
            <a:off x="357662" y="897637"/>
            <a:ext cx="4272197" cy="584775"/>
          </a:xfrm>
          <a:prstGeom prst="rect">
            <a:avLst/>
          </a:prstGeom>
          <a:noFill/>
        </p:spPr>
        <p:txBody>
          <a:bodyPr wrap="square" rtlCol="0">
            <a:spAutoFit/>
          </a:bodyPr>
          <a:lstStyle/>
          <a:p>
            <a:r>
              <a:rPr kumimoji="1" lang="zh-CN" altLang="en-US" sz="3200" b="1" dirty="0">
                <a:latin typeface="+mn-ea"/>
                <a:cs typeface="Times New Roman" panose="02020603050405020304" pitchFamily="18" charset="0"/>
              </a:rPr>
              <a:t>背景及动机</a:t>
            </a:r>
          </a:p>
        </p:txBody>
      </p:sp>
      <p:sp>
        <p:nvSpPr>
          <p:cNvPr id="21" name="文本框 20">
            <a:extLst>
              <a:ext uri="{FF2B5EF4-FFF2-40B4-BE49-F238E27FC236}">
                <a16:creationId xmlns:a16="http://schemas.microsoft.com/office/drawing/2014/main" id="{489D4E1B-CFA0-77FC-2832-15F89D1BD78F}"/>
              </a:ext>
            </a:extLst>
          </p:cNvPr>
          <p:cNvSpPr txBox="1"/>
          <p:nvPr/>
        </p:nvSpPr>
        <p:spPr>
          <a:xfrm>
            <a:off x="357662" y="1482412"/>
            <a:ext cx="10148341" cy="2031325"/>
          </a:xfrm>
          <a:prstGeom prst="rect">
            <a:avLst/>
          </a:prstGeom>
          <a:noFill/>
        </p:spPr>
        <p:txBody>
          <a:bodyPr wrap="square" rtlCol="0">
            <a:spAutoFit/>
          </a:bodyPr>
          <a:lstStyle/>
          <a:p>
            <a:pPr marL="342900" indent="-342900">
              <a:buFont typeface="+mj-lt"/>
              <a:buAutoNum type="arabicPeriod"/>
            </a:pPr>
            <a:r>
              <a:rPr kumimoji="1" lang="zh-CN" altLang="en-US" dirty="0">
                <a:latin typeface="+mn-ea"/>
                <a:cs typeface="Times New Roman" panose="02020603050405020304" pitchFamily="18" charset="0"/>
              </a:rPr>
              <a:t>当前数据爆炸式增长且数据泄漏恶性事件频发</a:t>
            </a:r>
            <a:endParaRPr kumimoji="1" lang="en-US" altLang="zh-CN" dirty="0">
              <a:latin typeface="+mn-ea"/>
              <a:cs typeface="Times New Roman" panose="02020603050405020304" pitchFamily="18" charset="0"/>
            </a:endParaRPr>
          </a:p>
          <a:p>
            <a:pPr marL="742950" lvl="1" indent="-285750">
              <a:buFont typeface="Wingdings" pitchFamily="2" charset="2"/>
              <a:buChar char="l"/>
            </a:pPr>
            <a:r>
              <a:rPr kumimoji="1" lang="zh-CN" altLang="en-US" dirty="0">
                <a:latin typeface="+mn-ea"/>
                <a:cs typeface="Times New Roman" panose="02020603050405020304" pitchFamily="18" charset="0"/>
              </a:rPr>
              <a:t>要求研究人员关注数据的冗余消除以提高存储效能、数据的安全存储以规避数据泄漏风险</a:t>
            </a:r>
            <a:endParaRPr kumimoji="1" lang="en-US" altLang="zh-CN" dirty="0">
              <a:latin typeface="+mn-ea"/>
              <a:cs typeface="Times New Roman" panose="02020603050405020304" pitchFamily="18" charset="0"/>
            </a:endParaRPr>
          </a:p>
          <a:p>
            <a:pPr lvl="1"/>
            <a:endParaRPr kumimoji="1" lang="en-US" altLang="zh-CN" dirty="0">
              <a:latin typeface="+mn-ea"/>
              <a:cs typeface="Times New Roman" panose="02020603050405020304" pitchFamily="18" charset="0"/>
            </a:endParaRPr>
          </a:p>
          <a:p>
            <a:pPr marL="342900" indent="-342900">
              <a:buFont typeface="+mj-lt"/>
              <a:buAutoNum type="arabicPeriod"/>
            </a:pPr>
            <a:r>
              <a:rPr kumimoji="1" lang="zh-CN" altLang="en-US" dirty="0">
                <a:latin typeface="+mn-ea"/>
                <a:cs typeface="Times New Roman" panose="02020603050405020304" pitchFamily="18" charset="0"/>
              </a:rPr>
              <a:t>现有的密文去重研究仍然存在一些不足：</a:t>
            </a:r>
            <a:endParaRPr kumimoji="1" lang="en-US" altLang="zh-CN" dirty="0">
              <a:latin typeface="+mn-ea"/>
              <a:cs typeface="Times New Roman" panose="02020603050405020304" pitchFamily="18" charset="0"/>
            </a:endParaRPr>
          </a:p>
          <a:p>
            <a:pPr marL="800100" lvl="1" indent="-342900">
              <a:buFont typeface="Wingdings" pitchFamily="2" charset="2"/>
              <a:buChar char="l"/>
            </a:pPr>
            <a:r>
              <a:rPr lang="zh-CN" altLang="en-US" dirty="0">
                <a:solidFill>
                  <a:srgbClr val="000000"/>
                </a:solidFill>
                <a:effectLst/>
                <a:latin typeface="+mn-ea"/>
                <a:cs typeface="Times New Roman" panose="02020603050405020304" pitchFamily="18" charset="0"/>
              </a:rPr>
              <a:t>用户为了更高的安全性会选择去更新文件密钥和撤销指定用户的权限这一个诉求得不到满足</a:t>
            </a:r>
            <a:endParaRPr lang="en-US" altLang="zh-CN" dirty="0">
              <a:solidFill>
                <a:srgbClr val="000000"/>
              </a:solidFill>
              <a:effectLst/>
              <a:latin typeface="+mn-ea"/>
              <a:cs typeface="Times New Roman" panose="02020603050405020304" pitchFamily="18" charset="0"/>
            </a:endParaRPr>
          </a:p>
          <a:p>
            <a:pPr marL="800100" lvl="1" indent="-342900">
              <a:buFont typeface="Wingdings" pitchFamily="2" charset="2"/>
              <a:buChar char="l"/>
            </a:pPr>
            <a:r>
              <a:rPr lang="zh-CN" altLang="en-US" dirty="0">
                <a:solidFill>
                  <a:srgbClr val="000000"/>
                </a:solidFill>
                <a:latin typeface="+mn-ea"/>
                <a:cs typeface="Times New Roman" panose="02020603050405020304" pitchFamily="18" charset="0"/>
              </a:rPr>
              <a:t>海量数据检索密文关键词检索性能较差且</a:t>
            </a:r>
            <a:r>
              <a:rPr lang="zh-CN" altLang="en-US" dirty="0">
                <a:solidFill>
                  <a:srgbClr val="000000"/>
                </a:solidFill>
                <a:effectLst/>
                <a:latin typeface="+mn-ea"/>
                <a:cs typeface="Times New Roman" panose="02020603050405020304" pitchFamily="18" charset="0"/>
              </a:rPr>
              <a:t>往往不具备关联分析与推荐的功能</a:t>
            </a:r>
            <a:endParaRPr lang="en-US" altLang="zh-CN" dirty="0">
              <a:solidFill>
                <a:srgbClr val="000000"/>
              </a:solidFill>
              <a:effectLst/>
              <a:latin typeface="+mn-ea"/>
              <a:cs typeface="Times New Roman" panose="02020603050405020304" pitchFamily="18" charset="0"/>
            </a:endParaRPr>
          </a:p>
          <a:p>
            <a:pPr marL="800100" lvl="1" indent="-342900">
              <a:buFont typeface="Wingdings" pitchFamily="2" charset="2"/>
              <a:buChar char="l"/>
            </a:pPr>
            <a:r>
              <a:rPr lang="zh-CN" altLang="en-US" dirty="0">
                <a:solidFill>
                  <a:srgbClr val="000000"/>
                </a:solidFill>
                <a:effectLst/>
                <a:latin typeface="+mn-ea"/>
                <a:cs typeface="Times New Roman" panose="02020603050405020304" pitchFamily="18" charset="0"/>
              </a:rPr>
              <a:t>当前的密文去重系统不具备当下火热的边缘服务器和云服务器协同架构的适配性</a:t>
            </a:r>
          </a:p>
        </p:txBody>
      </p:sp>
      <p:sp>
        <p:nvSpPr>
          <p:cNvPr id="23" name="文本框 22">
            <a:extLst>
              <a:ext uri="{FF2B5EF4-FFF2-40B4-BE49-F238E27FC236}">
                <a16:creationId xmlns:a16="http://schemas.microsoft.com/office/drawing/2014/main" id="{F0584525-C0A1-4C70-0B78-69278F14E939}"/>
              </a:ext>
            </a:extLst>
          </p:cNvPr>
          <p:cNvSpPr txBox="1"/>
          <p:nvPr/>
        </p:nvSpPr>
        <p:spPr>
          <a:xfrm>
            <a:off x="357662" y="3906502"/>
            <a:ext cx="4272197" cy="584775"/>
          </a:xfrm>
          <a:prstGeom prst="rect">
            <a:avLst/>
          </a:prstGeom>
          <a:noFill/>
        </p:spPr>
        <p:txBody>
          <a:bodyPr wrap="square" rtlCol="0">
            <a:spAutoFit/>
          </a:bodyPr>
          <a:lstStyle/>
          <a:p>
            <a:r>
              <a:rPr kumimoji="1" lang="zh-CN" altLang="en-US" sz="3200" b="1" dirty="0">
                <a:latin typeface="+mn-ea"/>
                <a:cs typeface="Times New Roman" panose="02020603050405020304" pitchFamily="18" charset="0"/>
              </a:rPr>
              <a:t>创新点和贡献</a:t>
            </a:r>
          </a:p>
        </p:txBody>
      </p:sp>
      <p:sp>
        <p:nvSpPr>
          <p:cNvPr id="24" name="文本框 23">
            <a:extLst>
              <a:ext uri="{FF2B5EF4-FFF2-40B4-BE49-F238E27FC236}">
                <a16:creationId xmlns:a16="http://schemas.microsoft.com/office/drawing/2014/main" id="{3D39AA50-F537-37ED-621A-57C13C89AEAB}"/>
              </a:ext>
            </a:extLst>
          </p:cNvPr>
          <p:cNvSpPr txBox="1"/>
          <p:nvPr/>
        </p:nvSpPr>
        <p:spPr>
          <a:xfrm>
            <a:off x="357662" y="4619444"/>
            <a:ext cx="10148341" cy="923330"/>
          </a:xfrm>
          <a:prstGeom prst="rect">
            <a:avLst/>
          </a:prstGeom>
          <a:noFill/>
        </p:spPr>
        <p:txBody>
          <a:bodyPr wrap="square" rtlCol="0">
            <a:spAutoFit/>
          </a:bodyPr>
          <a:lstStyle/>
          <a:p>
            <a:pPr marL="342900" indent="-342900">
              <a:buFont typeface="+mj-lt"/>
              <a:buAutoNum type="arabicPeriod"/>
            </a:pPr>
            <a:r>
              <a:rPr lang="zh-CN" altLang="en-US" dirty="0">
                <a:solidFill>
                  <a:srgbClr val="000000"/>
                </a:solidFill>
                <a:effectLst/>
                <a:latin typeface="+mn-ea"/>
                <a:cs typeface="Times New Roman" panose="02020603050405020304" pitchFamily="18" charset="0"/>
              </a:rPr>
              <a:t>基于 </a:t>
            </a:r>
            <a:r>
              <a:rPr lang="en" altLang="zh-CN" dirty="0">
                <a:solidFill>
                  <a:srgbClr val="000000"/>
                </a:solidFill>
                <a:effectLst/>
                <a:latin typeface="+mn-ea"/>
                <a:cs typeface="Times New Roman" panose="02020603050405020304" pitchFamily="18" charset="0"/>
              </a:rPr>
              <a:t>CANOT </a:t>
            </a:r>
            <a:r>
              <a:rPr lang="zh-CN" altLang="en-US" dirty="0">
                <a:solidFill>
                  <a:srgbClr val="000000"/>
                </a:solidFill>
                <a:effectLst/>
                <a:latin typeface="+mn-ea"/>
                <a:cs typeface="Times New Roman" panose="02020603050405020304" pitchFamily="18" charset="0"/>
              </a:rPr>
              <a:t>安全高效的兼容密钥高效更新的加密技术</a:t>
            </a:r>
            <a:endParaRPr lang="en-US" altLang="zh-CN" dirty="0">
              <a:solidFill>
                <a:srgbClr val="000000"/>
              </a:solidFill>
              <a:effectLst/>
              <a:latin typeface="+mn-ea"/>
              <a:cs typeface="Times New Roman" panose="02020603050405020304" pitchFamily="18" charset="0"/>
            </a:endParaRPr>
          </a:p>
          <a:p>
            <a:pPr marL="342900" indent="-342900">
              <a:buFont typeface="+mj-lt"/>
              <a:buAutoNum type="arabicPeriod"/>
            </a:pPr>
            <a:r>
              <a:rPr lang="zh-CN" altLang="en-US" dirty="0">
                <a:solidFill>
                  <a:srgbClr val="000000"/>
                </a:solidFill>
                <a:effectLst/>
                <a:latin typeface="+mn-ea"/>
                <a:cs typeface="Times New Roman" panose="02020603050405020304" pitchFamily="18" charset="0"/>
              </a:rPr>
              <a:t>设计简约但性能优越的密文检索算法，并增加密态关联和推荐的功能</a:t>
            </a:r>
          </a:p>
          <a:p>
            <a:pPr marL="342900" indent="-342900">
              <a:buFont typeface="+mj-lt"/>
              <a:buAutoNum type="arabicPeriod"/>
            </a:pPr>
            <a:r>
              <a:rPr lang="zh-CN" altLang="en-US" dirty="0">
                <a:solidFill>
                  <a:srgbClr val="000000"/>
                </a:solidFill>
                <a:effectLst/>
                <a:latin typeface="+mn-ea"/>
                <a:cs typeface="Times New Roman" panose="02020603050405020304" pitchFamily="18" charset="0"/>
              </a:rPr>
              <a:t>云服务器和边缘服务器协同架构上的两级去重方案</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形状 9"/>
          <p:cNvSpPr/>
          <p:nvPr/>
        </p:nvSpPr>
        <p:spPr>
          <a:xfrm>
            <a:off x="2422144" y="4812198"/>
            <a:ext cx="4641088" cy="424982"/>
          </a:xfrm>
          <a:custGeom>
            <a:avLst/>
            <a:gdLst>
              <a:gd name="connsiteX0" fmla="*/ 0 w 4641088"/>
              <a:gd name="connsiteY0" fmla="*/ 0 h 424982"/>
              <a:gd name="connsiteX1" fmla="*/ 4641088 w 4641088"/>
              <a:gd name="connsiteY1" fmla="*/ 0 h 424982"/>
              <a:gd name="connsiteX2" fmla="*/ 4641088 w 4641088"/>
              <a:gd name="connsiteY2" fmla="*/ 424982 h 424982"/>
              <a:gd name="connsiteX3" fmla="*/ 0 w 4641088"/>
              <a:gd name="connsiteY3" fmla="*/ 424982 h 424982"/>
              <a:gd name="connsiteX4" fmla="*/ 0 w 4641088"/>
              <a:gd name="connsiteY4" fmla="*/ 0 h 424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1088" h="424982">
                <a:moveTo>
                  <a:pt x="0" y="0"/>
                </a:moveTo>
                <a:lnTo>
                  <a:pt x="4641088" y="0"/>
                </a:lnTo>
                <a:lnTo>
                  <a:pt x="4641088" y="424982"/>
                </a:lnTo>
                <a:lnTo>
                  <a:pt x="0" y="42498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82880" tIns="68580" rIns="182880" bIns="68580" numCol="1" spcCol="1270" anchor="ctr" anchorCtr="0">
            <a:noAutofit/>
          </a:bodyPr>
          <a:lstStyle/>
          <a:p>
            <a:pPr marL="0" lvl="0" indent="0" algn="l" defTabSz="800100">
              <a:lnSpc>
                <a:spcPct val="90000"/>
              </a:lnSpc>
              <a:spcBef>
                <a:spcPct val="0"/>
              </a:spcBef>
              <a:spcAft>
                <a:spcPct val="35000"/>
              </a:spcAft>
              <a:buNone/>
            </a:pPr>
            <a:endParaRPr lang="zh-CN" altLang="en-US" sz="1800" b="1" kern="1200">
              <a:latin typeface="微软雅黑" panose="020B0503020204020204" pitchFamily="34" charset="-122"/>
              <a:ea typeface="微软雅黑" panose="020B0503020204020204" pitchFamily="34" charset="-122"/>
            </a:endParaRPr>
          </a:p>
        </p:txBody>
      </p:sp>
      <p:sp>
        <p:nvSpPr>
          <p:cNvPr id="22" name="矩形 21"/>
          <p:cNvSpPr/>
          <p:nvPr>
            <p:custDataLst>
              <p:tags r:id="rId2"/>
            </p:custDataLst>
          </p:nvPr>
        </p:nvSpPr>
        <p:spPr>
          <a:xfrm>
            <a:off x="3444723" y="3012374"/>
            <a:ext cx="7090410" cy="607695"/>
          </a:xfrm>
          <a:prstGeom prst="rect">
            <a:avLst/>
          </a:prstGeom>
        </p:spPr>
        <p:txBody>
          <a:bodyPr wrap="none" anchor="ctr" anchorCtr="0">
            <a:noAutofit/>
          </a:bodyPr>
          <a:lstStyle/>
          <a:p>
            <a:pPr marL="0" lvl="0" indent="0" algn="l" fontAlgn="ctr">
              <a:lnSpc>
                <a:spcPct val="130000"/>
              </a:lnSpc>
              <a:spcBef>
                <a:spcPts val="2465"/>
              </a:spcBef>
              <a:spcAft>
                <a:spcPts val="0"/>
              </a:spcAft>
              <a:buSzPct val="100000"/>
              <a:buNone/>
            </a:pPr>
            <a:r>
              <a:rPr lang="zh-CN" altLang="en-US" sz="4000" b="1" spc="30" dirty="0">
                <a:ln w="3175">
                  <a:noFill/>
                  <a:prstDash val="dash"/>
                </a:ln>
                <a:solidFill>
                  <a:sysClr val="windowText" lastClr="000000">
                    <a:lumMod val="75000"/>
                    <a:lumOff val="25000"/>
                  </a:sysClr>
                </a:solidFill>
                <a:latin typeface="+mj-ea"/>
                <a:ea typeface="+mj-ea"/>
                <a:cs typeface="Times New Roman" panose="02020603050405020304" pitchFamily="18" charset="0"/>
                <a:sym typeface="+mn-ea"/>
              </a:rPr>
              <a:t>知识背景</a:t>
            </a:r>
          </a:p>
        </p:txBody>
      </p:sp>
      <p:sp>
        <p:nvSpPr>
          <p:cNvPr id="2" name="灯片编号占位符 1">
            <a:extLst>
              <a:ext uri="{FF2B5EF4-FFF2-40B4-BE49-F238E27FC236}">
                <a16:creationId xmlns:a16="http://schemas.microsoft.com/office/drawing/2014/main" id="{5B2C7CD3-41A1-E3D4-02F7-F60BA3415741}"/>
              </a:ext>
            </a:extLst>
          </p:cNvPr>
          <p:cNvSpPr>
            <a:spLocks noGrp="1"/>
          </p:cNvSpPr>
          <p:nvPr>
            <p:ph type="sldNum" sz="quarter" idx="12"/>
          </p:nvPr>
        </p:nvSpPr>
        <p:spPr/>
        <p:txBody>
          <a:bodyPr/>
          <a:lstStyle/>
          <a:p>
            <a:fld id="{DD491623-D649-41C4-9AEE-5546F2E4FA9C}" type="slidenum">
              <a:rPr lang="zh-CN" altLang="en-US" smtClean="0"/>
              <a:t>5</a:t>
            </a:fld>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8"/>
          <p:cNvSpPr txBox="1"/>
          <p:nvPr/>
        </p:nvSpPr>
        <p:spPr>
          <a:xfrm>
            <a:off x="239282" y="1109500"/>
            <a:ext cx="10210800" cy="700088"/>
          </a:xfrm>
          <a:prstGeom prst="rect">
            <a:avLst/>
          </a:prstGeom>
        </p:spPr>
        <p:txBody>
          <a:bodyPr vert="horz" lIns="91440" tIns="45720" rIns="91440" bIns="45720" rtlCol="0">
            <a:normAutofit/>
          </a:bodyPr>
          <a:lstStyle>
            <a:lvl1pPr marL="228600" indent="-228600" algn="l" defTabSz="914400" rtl="0" eaLnBrk="1" latinLnBrk="0" hangingPunct="1">
              <a:lnSpc>
                <a:spcPct val="125000"/>
              </a:lnSpc>
              <a:spcBef>
                <a:spcPts val="0"/>
              </a:spcBef>
              <a:spcAft>
                <a:spcPts val="600"/>
              </a:spcAft>
              <a:buFont typeface="Arial" panose="020B0604020202020204" pitchFamily="34" charset="0"/>
              <a:buChar char="•"/>
              <a:defRPr sz="3200" kern="1200">
                <a:solidFill>
                  <a:schemeClr val="accent1">
                    <a:lumMod val="50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5000"/>
              </a:lnSpc>
              <a:spcBef>
                <a:spcPts val="0"/>
              </a:spcBef>
              <a:spcAft>
                <a:spcPts val="600"/>
              </a:spcAft>
              <a:buFont typeface="Arial" panose="020B0604020202020204" pitchFamily="34" charset="0"/>
              <a:buChar char="•"/>
              <a:defRPr sz="2800" kern="1200">
                <a:solidFill>
                  <a:schemeClr val="accent1">
                    <a:lumMod val="50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5000"/>
              </a:lnSpc>
              <a:spcBef>
                <a:spcPts val="0"/>
              </a:spcBef>
              <a:spcAft>
                <a:spcPts val="600"/>
              </a:spcAft>
              <a:buFont typeface="Arial" panose="020B0604020202020204" pitchFamily="34" charset="0"/>
              <a:buChar char="•"/>
              <a:defRPr sz="2400" kern="1200">
                <a:solidFill>
                  <a:schemeClr val="accent1">
                    <a:lumMod val="50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dirty="0">
              <a:solidFill>
                <a:srgbClr val="00B050"/>
              </a:solidFill>
            </a:endParaRPr>
          </a:p>
        </p:txBody>
      </p:sp>
      <p:sp>
        <p:nvSpPr>
          <p:cNvPr id="2" name="文本框 1">
            <a:extLst>
              <a:ext uri="{FF2B5EF4-FFF2-40B4-BE49-F238E27FC236}">
                <a16:creationId xmlns:a16="http://schemas.microsoft.com/office/drawing/2014/main" id="{37E78F01-6095-35C3-7361-9EAD5EC2A53B}"/>
              </a:ext>
            </a:extLst>
          </p:cNvPr>
          <p:cNvSpPr txBox="1"/>
          <p:nvPr/>
        </p:nvSpPr>
        <p:spPr>
          <a:xfrm>
            <a:off x="239282" y="1347923"/>
            <a:ext cx="2522434" cy="461665"/>
          </a:xfrm>
          <a:prstGeom prst="rect">
            <a:avLst/>
          </a:prstGeom>
          <a:noFill/>
        </p:spPr>
        <p:txBody>
          <a:bodyPr wrap="square" rtlCol="0">
            <a:spAutoFit/>
          </a:bodyPr>
          <a:lstStyle/>
          <a:p>
            <a:r>
              <a:rPr kumimoji="1" lang="zh-CN" altLang="en-US" sz="2400" b="1" dirty="0"/>
              <a:t>密文去重系统</a:t>
            </a:r>
            <a:endParaRPr kumimoji="1" lang="en-US" altLang="zh-CN" sz="2400" b="1" dirty="0"/>
          </a:p>
        </p:txBody>
      </p:sp>
      <p:sp>
        <p:nvSpPr>
          <p:cNvPr id="3" name="文本框 2">
            <a:extLst>
              <a:ext uri="{FF2B5EF4-FFF2-40B4-BE49-F238E27FC236}">
                <a16:creationId xmlns:a16="http://schemas.microsoft.com/office/drawing/2014/main" id="{5D3A6E97-A476-5280-3FA0-EE489ACB151A}"/>
              </a:ext>
            </a:extLst>
          </p:cNvPr>
          <p:cNvSpPr txBox="1"/>
          <p:nvPr/>
        </p:nvSpPr>
        <p:spPr>
          <a:xfrm>
            <a:off x="666570" y="2127904"/>
            <a:ext cx="11288995" cy="3416320"/>
          </a:xfrm>
          <a:prstGeom prst="rect">
            <a:avLst/>
          </a:prstGeom>
          <a:noFill/>
        </p:spPr>
        <p:txBody>
          <a:bodyPr wrap="square" rtlCol="0">
            <a:spAutoFit/>
          </a:bodyPr>
          <a:lstStyle/>
          <a:p>
            <a:pPr marL="342900" indent="-342900">
              <a:buFont typeface="+mj-lt"/>
              <a:buAutoNum type="arabicPeriod"/>
            </a:pPr>
            <a:r>
              <a:rPr kumimoji="1" lang="zh-CN" altLang="en-US" dirty="0"/>
              <a:t>数据去重技术</a:t>
            </a:r>
            <a:endParaRPr kumimoji="1" lang="en-US" altLang="zh-CN" dirty="0"/>
          </a:p>
          <a:p>
            <a:pPr marL="800100" lvl="1" indent="-342900">
              <a:buFont typeface="Wingdings" pitchFamily="2" charset="2"/>
              <a:buChar char="l"/>
            </a:pPr>
            <a:r>
              <a:rPr kumimoji="1" lang="zh-CN" altLang="en-US" dirty="0"/>
              <a:t>文件级去重：</a:t>
            </a:r>
            <a:r>
              <a:rPr lang="zh-CN" altLang="en-US" dirty="0"/>
              <a:t>用单向散列函数算出文件指纹，对比指纹确定文件是否重复</a:t>
            </a:r>
            <a:endParaRPr kumimoji="1" lang="en-US" altLang="zh-CN" dirty="0"/>
          </a:p>
          <a:p>
            <a:pPr marL="800100" lvl="1" indent="-342900">
              <a:buFont typeface="Wingdings" pitchFamily="2" charset="2"/>
              <a:buChar char="l"/>
            </a:pPr>
            <a:r>
              <a:rPr kumimoji="1" lang="zh-CN" altLang="en-US" dirty="0"/>
              <a:t>数据块级去重：</a:t>
            </a:r>
            <a:r>
              <a:rPr lang="zh-CN" altLang="en-US" dirty="0"/>
              <a:t>将文件按照一定的切分算法（如 </a:t>
            </a:r>
            <a:r>
              <a:rPr lang="en-US" altLang="zh-CN" dirty="0" err="1"/>
              <a:t>rabin</a:t>
            </a:r>
            <a:r>
              <a:rPr lang="zh-CN" altLang="en-US" dirty="0"/>
              <a:t> </a:t>
            </a:r>
            <a:r>
              <a:rPr lang="en-US" altLang="zh-CN" dirty="0"/>
              <a:t>fingerprint</a:t>
            </a:r>
            <a:r>
              <a:rPr lang="zh-CN" altLang="en-US" dirty="0"/>
              <a:t>算法）切分成若干固定大小或者可变大小的数据块，然后计算数据块指纹，对比指纹确定数据块是否重复</a:t>
            </a:r>
            <a:endParaRPr lang="en-US" altLang="zh-CN" dirty="0"/>
          </a:p>
          <a:p>
            <a:pPr marL="342900" indent="-342900">
              <a:buFont typeface="+mj-lt"/>
              <a:buAutoNum type="arabicPeriod"/>
            </a:pPr>
            <a:r>
              <a:rPr kumimoji="1" lang="zh-CN" altLang="en-US" dirty="0"/>
              <a:t>消息锁加密（</a:t>
            </a:r>
            <a:r>
              <a:rPr kumimoji="1" lang="en-US" altLang="zh-CN" dirty="0"/>
              <a:t>Message</a:t>
            </a:r>
            <a:r>
              <a:rPr kumimoji="1" lang="zh-CN" altLang="en-US" dirty="0"/>
              <a:t> </a:t>
            </a:r>
            <a:r>
              <a:rPr kumimoji="1" lang="en-US" altLang="zh-CN" dirty="0"/>
              <a:t>Lock</a:t>
            </a:r>
            <a:r>
              <a:rPr kumimoji="1" lang="zh-CN" altLang="en-US" dirty="0"/>
              <a:t> </a:t>
            </a:r>
            <a:r>
              <a:rPr kumimoji="1" lang="en-US" altLang="zh-CN" dirty="0"/>
              <a:t>Encryption</a:t>
            </a:r>
            <a:r>
              <a:rPr kumimoji="1" lang="zh-CN" altLang="en-US" dirty="0"/>
              <a:t>）</a:t>
            </a:r>
            <a:endParaRPr kumimoji="1" lang="en-US" altLang="zh-CN" dirty="0"/>
          </a:p>
          <a:p>
            <a:pPr marL="800100" lvl="1" indent="-342900">
              <a:buFont typeface="Wingdings" pitchFamily="2" charset="2"/>
              <a:buChar char="l"/>
            </a:pPr>
            <a:r>
              <a:rPr lang="zh-CN" altLang="en-US" dirty="0">
                <a:solidFill>
                  <a:srgbClr val="000000"/>
                </a:solidFill>
                <a:effectLst/>
                <a:latin typeface="Times"/>
              </a:rPr>
              <a:t>使用数据块内容本身生成对称加密密钥来加密数据块本身，相同明文被加密成相同密文</a:t>
            </a:r>
            <a:endParaRPr lang="en-US" altLang="zh-CN" dirty="0">
              <a:solidFill>
                <a:srgbClr val="000000"/>
              </a:solidFill>
              <a:effectLst/>
              <a:latin typeface="Times"/>
            </a:endParaRPr>
          </a:p>
          <a:p>
            <a:pPr marL="800100" lvl="1" indent="-342900">
              <a:buFont typeface="Wingdings" pitchFamily="2" charset="2"/>
              <a:buChar char="l"/>
            </a:pPr>
            <a:r>
              <a:rPr lang="zh-CN" altLang="en-US" dirty="0">
                <a:solidFill>
                  <a:srgbClr val="000000"/>
                </a:solidFill>
                <a:latin typeface="Times"/>
              </a:rPr>
              <a:t>经典消息锁加密：容易被离线暴力字典攻击</a:t>
            </a:r>
            <a:endParaRPr lang="en-US" altLang="zh-CN" dirty="0">
              <a:solidFill>
                <a:srgbClr val="000000"/>
              </a:solidFill>
              <a:latin typeface="Times"/>
            </a:endParaRPr>
          </a:p>
          <a:p>
            <a:pPr marL="800100" lvl="1" indent="-342900">
              <a:buFont typeface="Wingdings" pitchFamily="2" charset="2"/>
              <a:buChar char="l"/>
            </a:pPr>
            <a:r>
              <a:rPr lang="zh-CN" altLang="en-US" dirty="0">
                <a:solidFill>
                  <a:srgbClr val="000000"/>
                </a:solidFill>
                <a:latin typeface="Times"/>
              </a:rPr>
              <a:t>基于服务器辅助消息锁加密：使用盲签名算法和服务器交互生成消息锁加密密钥，既抵御离线暴力攻击又抵御在线暴力字典攻击</a:t>
            </a:r>
            <a:endParaRPr lang="zh-CN" altLang="en-US" dirty="0">
              <a:solidFill>
                <a:srgbClr val="000000"/>
              </a:solidFill>
              <a:effectLst/>
              <a:latin typeface="Times"/>
            </a:endParaRPr>
          </a:p>
          <a:p>
            <a:pPr lvl="1"/>
            <a:endParaRPr kumimoji="1" lang="en-US" altLang="zh-CN" dirty="0"/>
          </a:p>
          <a:p>
            <a:pPr marL="800100" lvl="1" indent="-342900">
              <a:buFont typeface="Wingdings" pitchFamily="2" charset="2"/>
              <a:buChar char="l"/>
            </a:pPr>
            <a:endParaRPr kumimoji="1" lang="en-US" altLang="zh-CN" dirty="0"/>
          </a:p>
          <a:p>
            <a:endParaRPr kumimoji="1" lang="zh-CN" altLang="en-US" dirty="0"/>
          </a:p>
        </p:txBody>
      </p:sp>
    </p:spTree>
    <p:custDataLst>
      <p:tags r:id="rId1"/>
    </p:custDataLst>
    <p:extLst>
      <p:ext uri="{BB962C8B-B14F-4D97-AF65-F5344CB8AC3E}">
        <p14:creationId xmlns:p14="http://schemas.microsoft.com/office/powerpoint/2010/main" val="1731921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8"/>
          <p:cNvSpPr txBox="1"/>
          <p:nvPr/>
        </p:nvSpPr>
        <p:spPr>
          <a:xfrm>
            <a:off x="239282" y="1109500"/>
            <a:ext cx="10210800" cy="700088"/>
          </a:xfrm>
          <a:prstGeom prst="rect">
            <a:avLst/>
          </a:prstGeom>
        </p:spPr>
        <p:txBody>
          <a:bodyPr vert="horz" lIns="91440" tIns="45720" rIns="91440" bIns="45720" rtlCol="0">
            <a:normAutofit/>
          </a:bodyPr>
          <a:lstStyle>
            <a:lvl1pPr marL="228600" indent="-228600" algn="l" defTabSz="914400" rtl="0" eaLnBrk="1" latinLnBrk="0" hangingPunct="1">
              <a:lnSpc>
                <a:spcPct val="125000"/>
              </a:lnSpc>
              <a:spcBef>
                <a:spcPts val="0"/>
              </a:spcBef>
              <a:spcAft>
                <a:spcPts val="600"/>
              </a:spcAft>
              <a:buFont typeface="Arial" panose="020B0604020202020204" pitchFamily="34" charset="0"/>
              <a:buChar char="•"/>
              <a:defRPr sz="3200" kern="1200">
                <a:solidFill>
                  <a:schemeClr val="accent1">
                    <a:lumMod val="50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5000"/>
              </a:lnSpc>
              <a:spcBef>
                <a:spcPts val="0"/>
              </a:spcBef>
              <a:spcAft>
                <a:spcPts val="600"/>
              </a:spcAft>
              <a:buFont typeface="Arial" panose="020B0604020202020204" pitchFamily="34" charset="0"/>
              <a:buChar char="•"/>
              <a:defRPr sz="2800" kern="1200">
                <a:solidFill>
                  <a:schemeClr val="accent1">
                    <a:lumMod val="50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5000"/>
              </a:lnSpc>
              <a:spcBef>
                <a:spcPts val="0"/>
              </a:spcBef>
              <a:spcAft>
                <a:spcPts val="600"/>
              </a:spcAft>
              <a:buFont typeface="Arial" panose="020B0604020202020204" pitchFamily="34" charset="0"/>
              <a:buChar char="•"/>
              <a:defRPr sz="2400" kern="1200">
                <a:solidFill>
                  <a:schemeClr val="accent1">
                    <a:lumMod val="50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dirty="0">
              <a:solidFill>
                <a:srgbClr val="00B050"/>
              </a:solidFill>
            </a:endParaRPr>
          </a:p>
        </p:txBody>
      </p:sp>
      <p:sp>
        <p:nvSpPr>
          <p:cNvPr id="2" name="文本框 1">
            <a:extLst>
              <a:ext uri="{FF2B5EF4-FFF2-40B4-BE49-F238E27FC236}">
                <a16:creationId xmlns:a16="http://schemas.microsoft.com/office/drawing/2014/main" id="{37E78F01-6095-35C3-7361-9EAD5EC2A53B}"/>
              </a:ext>
            </a:extLst>
          </p:cNvPr>
          <p:cNvSpPr txBox="1"/>
          <p:nvPr/>
        </p:nvSpPr>
        <p:spPr>
          <a:xfrm>
            <a:off x="239282" y="1347923"/>
            <a:ext cx="2522434" cy="461665"/>
          </a:xfrm>
          <a:prstGeom prst="rect">
            <a:avLst/>
          </a:prstGeom>
          <a:noFill/>
        </p:spPr>
        <p:txBody>
          <a:bodyPr wrap="square" rtlCol="0">
            <a:spAutoFit/>
          </a:bodyPr>
          <a:lstStyle/>
          <a:p>
            <a:r>
              <a:rPr kumimoji="1" lang="zh-CN" altLang="en-US" sz="2400" b="1" dirty="0"/>
              <a:t>云边协同架构</a:t>
            </a:r>
            <a:endParaRPr kumimoji="1" lang="en-US" altLang="zh-CN" sz="2400" b="1" dirty="0"/>
          </a:p>
        </p:txBody>
      </p:sp>
      <p:sp>
        <p:nvSpPr>
          <p:cNvPr id="3" name="文本框 2">
            <a:extLst>
              <a:ext uri="{FF2B5EF4-FFF2-40B4-BE49-F238E27FC236}">
                <a16:creationId xmlns:a16="http://schemas.microsoft.com/office/drawing/2014/main" id="{5D3A6E97-A476-5280-3FA0-EE489ACB151A}"/>
              </a:ext>
            </a:extLst>
          </p:cNvPr>
          <p:cNvSpPr txBox="1"/>
          <p:nvPr/>
        </p:nvSpPr>
        <p:spPr>
          <a:xfrm>
            <a:off x="666570" y="2127904"/>
            <a:ext cx="11288995" cy="1477328"/>
          </a:xfrm>
          <a:prstGeom prst="rect">
            <a:avLst/>
          </a:prstGeom>
          <a:noFill/>
        </p:spPr>
        <p:txBody>
          <a:bodyPr wrap="square" rtlCol="0">
            <a:spAutoFit/>
          </a:bodyPr>
          <a:lstStyle/>
          <a:p>
            <a:r>
              <a:rPr kumimoji="1" lang="zh-CN" altLang="en-US" dirty="0"/>
              <a:t>当下流行的云服务器和边缘服务器协同架构的方式，本论文基于一个中心化的云服务器、多个边缘服务器的类似于“花瓣和花蕊”的架构方式。其中，边缘服务器资源受限（存储空间小），云服务器资源不受限（存储空间大）。</a:t>
            </a:r>
            <a:endParaRPr kumimoji="1" lang="en-US" altLang="zh-CN" dirty="0"/>
          </a:p>
          <a:p>
            <a:pPr marL="800100" lvl="1" indent="-342900">
              <a:buFont typeface="Wingdings" pitchFamily="2" charset="2"/>
              <a:buChar char="l"/>
            </a:pPr>
            <a:endParaRPr kumimoji="1" lang="en-US" altLang="zh-CN" dirty="0"/>
          </a:p>
          <a:p>
            <a:endParaRPr kumimoji="1" lang="zh-CN" altLang="en-US" dirty="0"/>
          </a:p>
        </p:txBody>
      </p:sp>
    </p:spTree>
    <p:custDataLst>
      <p:tags r:id="rId1"/>
    </p:custDataLst>
    <p:extLst>
      <p:ext uri="{BB962C8B-B14F-4D97-AF65-F5344CB8AC3E}">
        <p14:creationId xmlns:p14="http://schemas.microsoft.com/office/powerpoint/2010/main" val="255599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8"/>
          <p:cNvSpPr txBox="1"/>
          <p:nvPr/>
        </p:nvSpPr>
        <p:spPr>
          <a:xfrm>
            <a:off x="239282" y="1109500"/>
            <a:ext cx="10210800" cy="700088"/>
          </a:xfrm>
          <a:prstGeom prst="rect">
            <a:avLst/>
          </a:prstGeom>
        </p:spPr>
        <p:txBody>
          <a:bodyPr vert="horz" lIns="91440" tIns="45720" rIns="91440" bIns="45720" rtlCol="0">
            <a:normAutofit/>
          </a:bodyPr>
          <a:lstStyle>
            <a:lvl1pPr marL="228600" indent="-228600" algn="l" defTabSz="914400" rtl="0" eaLnBrk="1" latinLnBrk="0" hangingPunct="1">
              <a:lnSpc>
                <a:spcPct val="125000"/>
              </a:lnSpc>
              <a:spcBef>
                <a:spcPts val="0"/>
              </a:spcBef>
              <a:spcAft>
                <a:spcPts val="600"/>
              </a:spcAft>
              <a:buFont typeface="Arial" panose="020B0604020202020204" pitchFamily="34" charset="0"/>
              <a:buChar char="•"/>
              <a:defRPr sz="3200" kern="1200">
                <a:solidFill>
                  <a:schemeClr val="accent1">
                    <a:lumMod val="50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5000"/>
              </a:lnSpc>
              <a:spcBef>
                <a:spcPts val="0"/>
              </a:spcBef>
              <a:spcAft>
                <a:spcPts val="600"/>
              </a:spcAft>
              <a:buFont typeface="Arial" panose="020B0604020202020204" pitchFamily="34" charset="0"/>
              <a:buChar char="•"/>
              <a:defRPr sz="2800" kern="1200">
                <a:solidFill>
                  <a:schemeClr val="accent1">
                    <a:lumMod val="50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5000"/>
              </a:lnSpc>
              <a:spcBef>
                <a:spcPts val="0"/>
              </a:spcBef>
              <a:spcAft>
                <a:spcPts val="600"/>
              </a:spcAft>
              <a:buFont typeface="Arial" panose="020B0604020202020204" pitchFamily="34" charset="0"/>
              <a:buChar char="•"/>
              <a:defRPr sz="2400" kern="1200">
                <a:solidFill>
                  <a:schemeClr val="accent1">
                    <a:lumMod val="50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dirty="0">
              <a:solidFill>
                <a:srgbClr val="00B050"/>
              </a:solidFill>
            </a:endParaRPr>
          </a:p>
        </p:txBody>
      </p:sp>
      <p:sp>
        <p:nvSpPr>
          <p:cNvPr id="2" name="文本框 1">
            <a:extLst>
              <a:ext uri="{FF2B5EF4-FFF2-40B4-BE49-F238E27FC236}">
                <a16:creationId xmlns:a16="http://schemas.microsoft.com/office/drawing/2014/main" id="{37E78F01-6095-35C3-7361-9EAD5EC2A53B}"/>
              </a:ext>
            </a:extLst>
          </p:cNvPr>
          <p:cNvSpPr txBox="1"/>
          <p:nvPr/>
        </p:nvSpPr>
        <p:spPr>
          <a:xfrm>
            <a:off x="239282" y="1347923"/>
            <a:ext cx="2522434" cy="461665"/>
          </a:xfrm>
          <a:prstGeom prst="rect">
            <a:avLst/>
          </a:prstGeom>
          <a:noFill/>
        </p:spPr>
        <p:txBody>
          <a:bodyPr wrap="square" rtlCol="0">
            <a:spAutoFit/>
          </a:bodyPr>
          <a:lstStyle/>
          <a:p>
            <a:r>
              <a:rPr kumimoji="1" lang="zh-CN" altLang="en-US" sz="2400" b="1" dirty="0"/>
              <a:t>重点密码学基础</a:t>
            </a:r>
            <a:endParaRPr kumimoji="1" lang="en-US" altLang="zh-CN" sz="2400" b="1" dirty="0"/>
          </a:p>
        </p:txBody>
      </p:sp>
      <p:sp>
        <p:nvSpPr>
          <p:cNvPr id="3" name="文本框 2">
            <a:extLst>
              <a:ext uri="{FF2B5EF4-FFF2-40B4-BE49-F238E27FC236}">
                <a16:creationId xmlns:a16="http://schemas.microsoft.com/office/drawing/2014/main" id="{5D3A6E97-A476-5280-3FA0-EE489ACB151A}"/>
              </a:ext>
            </a:extLst>
          </p:cNvPr>
          <p:cNvSpPr txBox="1"/>
          <p:nvPr/>
        </p:nvSpPr>
        <p:spPr>
          <a:xfrm>
            <a:off x="666570" y="2127904"/>
            <a:ext cx="11288995" cy="3416320"/>
          </a:xfrm>
          <a:prstGeom prst="rect">
            <a:avLst/>
          </a:prstGeom>
          <a:noFill/>
        </p:spPr>
        <p:txBody>
          <a:bodyPr wrap="square" rtlCol="0">
            <a:spAutoFit/>
          </a:bodyPr>
          <a:lstStyle/>
          <a:p>
            <a:pPr marL="342900" indent="-342900">
              <a:buFont typeface="+mj-lt"/>
              <a:buAutoNum type="arabicPeriod"/>
            </a:pPr>
            <a:r>
              <a:rPr kumimoji="1" lang="zh-CN" altLang="en-US" dirty="0"/>
              <a:t>可搜索加密技术</a:t>
            </a:r>
            <a:endParaRPr kumimoji="1" lang="en-US" altLang="zh-CN" dirty="0"/>
          </a:p>
          <a:p>
            <a:pPr marL="800100" lvl="1" indent="-342900">
              <a:buFont typeface="Wingdings" pitchFamily="2" charset="2"/>
              <a:buChar char="l"/>
            </a:pPr>
            <a:r>
              <a:rPr lang="zh-CN" altLang="en-US" dirty="0">
                <a:solidFill>
                  <a:srgbClr val="000000"/>
                </a:solidFill>
                <a:effectLst/>
                <a:latin typeface="Times"/>
              </a:rPr>
              <a:t>在数据加密的同时，在密文领域进行关键词搜索</a:t>
            </a:r>
            <a:endParaRPr lang="en-US" altLang="zh-CN" dirty="0">
              <a:solidFill>
                <a:srgbClr val="000000"/>
              </a:solidFill>
              <a:effectLst/>
              <a:latin typeface="Times"/>
            </a:endParaRPr>
          </a:p>
          <a:p>
            <a:pPr marL="800100" lvl="1" indent="-342900">
              <a:buFont typeface="Wingdings" pitchFamily="2" charset="2"/>
              <a:buChar char="l"/>
            </a:pPr>
            <a:r>
              <a:rPr lang="zh-CN" altLang="en-US" dirty="0">
                <a:solidFill>
                  <a:srgbClr val="000000"/>
                </a:solidFill>
                <a:effectLst/>
                <a:latin typeface="Times"/>
              </a:rPr>
              <a:t>关键的问题是如何实现高效的关键词检索：</a:t>
            </a:r>
            <a:r>
              <a:rPr lang="en" altLang="zh-CN" dirty="0">
                <a:solidFill>
                  <a:srgbClr val="000000"/>
                </a:solidFill>
                <a:effectLst/>
                <a:latin typeface="Times New Roman" panose="02020603050405020304" pitchFamily="18" charset="0"/>
              </a:rPr>
              <a:t>SWP </a:t>
            </a:r>
            <a:r>
              <a:rPr lang="zh-CN" altLang="en-US" dirty="0">
                <a:solidFill>
                  <a:srgbClr val="000000"/>
                </a:solidFill>
                <a:effectLst/>
                <a:latin typeface="Times"/>
              </a:rPr>
              <a:t>方案</a:t>
            </a:r>
            <a:r>
              <a:rPr lang="zh-CN" altLang="en-US" dirty="0">
                <a:solidFill>
                  <a:srgbClr val="000000"/>
                </a:solidFill>
                <a:latin typeface="Times New Roman" panose="02020603050405020304" pitchFamily="18" charset="0"/>
              </a:rPr>
              <a:t>的全文扫描、</a:t>
            </a:r>
            <a:r>
              <a:rPr lang="en-US" altLang="zh-CN" dirty="0">
                <a:solidFill>
                  <a:srgbClr val="000000"/>
                </a:solidFill>
                <a:latin typeface="Times New Roman" panose="02020603050405020304" pitchFamily="18" charset="0"/>
              </a:rPr>
              <a:t>SSE-1</a:t>
            </a:r>
            <a:r>
              <a:rPr lang="zh-CN" altLang="en-US" dirty="0">
                <a:solidFill>
                  <a:srgbClr val="000000"/>
                </a:solidFill>
                <a:latin typeface="Times New Roman" panose="02020603050405020304" pitchFamily="18" charset="0"/>
              </a:rPr>
              <a:t>的速查表、</a:t>
            </a:r>
            <a:r>
              <a:rPr lang="en" altLang="zh-CN" dirty="0">
                <a:solidFill>
                  <a:srgbClr val="000000"/>
                </a:solidFill>
                <a:effectLst/>
                <a:latin typeface="Times New Roman" panose="02020603050405020304" pitchFamily="18" charset="0"/>
              </a:rPr>
              <a:t>SSE-2</a:t>
            </a:r>
            <a:r>
              <a:rPr lang="zh-CN" altLang="en" dirty="0">
                <a:solidFill>
                  <a:srgbClr val="000000"/>
                </a:solidFill>
                <a:effectLst/>
                <a:latin typeface="Times New Roman" panose="02020603050405020304" pitchFamily="18" charset="0"/>
              </a:rPr>
              <a:t>关键词</a:t>
            </a:r>
            <a:r>
              <a:rPr lang="zh-CN" altLang="en-US" dirty="0">
                <a:solidFill>
                  <a:srgbClr val="000000"/>
                </a:solidFill>
                <a:effectLst/>
                <a:latin typeface="Times New Roman" panose="02020603050405020304" pitchFamily="18" charset="0"/>
              </a:rPr>
              <a:t>族等</a:t>
            </a:r>
            <a:endParaRPr lang="en-US" altLang="zh-CN" dirty="0">
              <a:solidFill>
                <a:srgbClr val="000000"/>
              </a:solidFill>
              <a:effectLst/>
              <a:latin typeface="Times New Roman" panose="02020603050405020304" pitchFamily="18" charset="0"/>
            </a:endParaRPr>
          </a:p>
          <a:p>
            <a:pPr marL="342900" indent="-342900">
              <a:buFont typeface="+mj-lt"/>
              <a:buAutoNum type="arabicPeriod"/>
            </a:pPr>
            <a:r>
              <a:rPr lang="en-US" altLang="zh-CN" dirty="0">
                <a:solidFill>
                  <a:srgbClr val="000000"/>
                </a:solidFill>
                <a:effectLst/>
                <a:latin typeface="Times New Roman" panose="02020603050405020304" pitchFamily="18" charset="0"/>
              </a:rPr>
              <a:t>CP-ABE</a:t>
            </a:r>
            <a:endParaRPr lang="en-US" altLang="zh-CN" dirty="0">
              <a:solidFill>
                <a:srgbClr val="000000"/>
              </a:solidFill>
              <a:latin typeface="Times New Roman" panose="02020603050405020304" pitchFamily="18" charset="0"/>
            </a:endParaRPr>
          </a:p>
          <a:p>
            <a:pPr marL="800100" lvl="1" indent="-342900">
              <a:buFont typeface="Wingdings" pitchFamily="2" charset="2"/>
              <a:buChar char="l"/>
            </a:pPr>
            <a:r>
              <a:rPr lang="zh-CN" altLang="en-US" dirty="0">
                <a:solidFill>
                  <a:srgbClr val="000000"/>
                </a:solidFill>
                <a:effectLst/>
                <a:latin typeface="Times"/>
              </a:rPr>
              <a:t>将策略嵌入到密文中，属性嵌入到密钥中，往往被应用在数据加密存储和细粒度共享</a:t>
            </a:r>
            <a:endParaRPr lang="en-US" altLang="zh-CN" dirty="0">
              <a:solidFill>
                <a:srgbClr val="000000"/>
              </a:solidFill>
              <a:effectLst/>
              <a:latin typeface="Times"/>
            </a:endParaRPr>
          </a:p>
          <a:p>
            <a:pPr marL="342900" indent="-342900">
              <a:buFont typeface="+mj-lt"/>
              <a:buAutoNum type="arabicPeriod"/>
            </a:pPr>
            <a:r>
              <a:rPr lang="zh-CN" altLang="en-US" dirty="0">
                <a:solidFill>
                  <a:srgbClr val="000000"/>
                </a:solidFill>
                <a:latin typeface="Times"/>
              </a:rPr>
              <a:t>密钥回归技术：</a:t>
            </a:r>
            <a:endParaRPr lang="en-US" altLang="zh-CN" dirty="0">
              <a:solidFill>
                <a:srgbClr val="000000"/>
              </a:solidFill>
              <a:latin typeface="Times"/>
            </a:endParaRPr>
          </a:p>
          <a:p>
            <a:pPr marL="800100" lvl="1" indent="-342900">
              <a:buFont typeface="Wingdings" pitchFamily="2" charset="2"/>
              <a:buChar char="l"/>
            </a:pPr>
            <a:r>
              <a:rPr lang="zh-CN" altLang="en-US" dirty="0">
                <a:solidFill>
                  <a:srgbClr val="000000"/>
                </a:solidFill>
                <a:latin typeface="Times"/>
              </a:rPr>
              <a:t>可以通过新的密钥状态值（可以通过</a:t>
            </a:r>
            <a:r>
              <a:rPr lang="en-US" altLang="zh-CN" dirty="0" err="1">
                <a:solidFill>
                  <a:srgbClr val="000000"/>
                </a:solidFill>
                <a:latin typeface="Times"/>
              </a:rPr>
              <a:t>keyder</a:t>
            </a:r>
            <a:r>
              <a:rPr lang="zh-CN" altLang="en-US" dirty="0">
                <a:solidFill>
                  <a:srgbClr val="000000"/>
                </a:solidFill>
                <a:latin typeface="Times"/>
              </a:rPr>
              <a:t>函数从其算出当前的密钥）推导出旧版本的状态值，但不能推导出新值</a:t>
            </a:r>
            <a:endParaRPr lang="zh-CN" altLang="en-US" dirty="0">
              <a:solidFill>
                <a:srgbClr val="000000"/>
              </a:solidFill>
              <a:effectLst/>
              <a:latin typeface="Times"/>
            </a:endParaRPr>
          </a:p>
          <a:p>
            <a:pPr marL="800100" lvl="1" indent="-342900">
              <a:buFont typeface="Wingdings" pitchFamily="2" charset="2"/>
              <a:buChar char="l"/>
            </a:pPr>
            <a:r>
              <a:rPr lang="zh-CN" altLang="en-US" dirty="0">
                <a:solidFill>
                  <a:srgbClr val="000000"/>
                </a:solidFill>
                <a:effectLst/>
                <a:latin typeface="Times New Roman" panose="02020603050405020304" pitchFamily="18" charset="0"/>
              </a:rPr>
              <a:t>当前状态密码状态值泄漏，则旧值也会泄漏而新值安全</a:t>
            </a:r>
            <a:endParaRPr lang="zh-CN" altLang="en-US" dirty="0">
              <a:solidFill>
                <a:srgbClr val="000000"/>
              </a:solidFill>
              <a:effectLst/>
              <a:latin typeface="Times"/>
            </a:endParaRPr>
          </a:p>
          <a:p>
            <a:pPr marL="800100" lvl="1" indent="-342900">
              <a:buFont typeface="Wingdings" pitchFamily="2" charset="2"/>
              <a:buChar char="l"/>
            </a:pPr>
            <a:endParaRPr lang="zh-CN" altLang="en-US" dirty="0">
              <a:solidFill>
                <a:srgbClr val="000000"/>
              </a:solidFill>
              <a:effectLst/>
              <a:latin typeface="Times"/>
            </a:endParaRPr>
          </a:p>
          <a:p>
            <a:pPr marL="800100" lvl="1" indent="-342900">
              <a:buFont typeface="Wingdings" pitchFamily="2" charset="2"/>
              <a:buChar char="l"/>
            </a:pPr>
            <a:endParaRPr kumimoji="1" lang="en-US" altLang="zh-CN" dirty="0"/>
          </a:p>
          <a:p>
            <a:pPr marL="342900" indent="-342900">
              <a:buFont typeface="+mj-lt"/>
              <a:buAutoNum type="arabicPeriod"/>
            </a:pPr>
            <a:endParaRPr kumimoji="1" lang="zh-CN" altLang="en-US" dirty="0"/>
          </a:p>
        </p:txBody>
      </p:sp>
    </p:spTree>
    <p:custDataLst>
      <p:tags r:id="rId1"/>
    </p:custDataLst>
    <p:extLst>
      <p:ext uri="{BB962C8B-B14F-4D97-AF65-F5344CB8AC3E}">
        <p14:creationId xmlns:p14="http://schemas.microsoft.com/office/powerpoint/2010/main" val="393252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形状 9"/>
          <p:cNvSpPr/>
          <p:nvPr/>
        </p:nvSpPr>
        <p:spPr>
          <a:xfrm>
            <a:off x="2422144" y="4812198"/>
            <a:ext cx="4641088" cy="424982"/>
          </a:xfrm>
          <a:custGeom>
            <a:avLst/>
            <a:gdLst>
              <a:gd name="connsiteX0" fmla="*/ 0 w 4641088"/>
              <a:gd name="connsiteY0" fmla="*/ 0 h 424982"/>
              <a:gd name="connsiteX1" fmla="*/ 4641088 w 4641088"/>
              <a:gd name="connsiteY1" fmla="*/ 0 h 424982"/>
              <a:gd name="connsiteX2" fmla="*/ 4641088 w 4641088"/>
              <a:gd name="connsiteY2" fmla="*/ 424982 h 424982"/>
              <a:gd name="connsiteX3" fmla="*/ 0 w 4641088"/>
              <a:gd name="connsiteY3" fmla="*/ 424982 h 424982"/>
              <a:gd name="connsiteX4" fmla="*/ 0 w 4641088"/>
              <a:gd name="connsiteY4" fmla="*/ 0 h 424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1088" h="424982">
                <a:moveTo>
                  <a:pt x="0" y="0"/>
                </a:moveTo>
                <a:lnTo>
                  <a:pt x="4641088" y="0"/>
                </a:lnTo>
                <a:lnTo>
                  <a:pt x="4641088" y="424982"/>
                </a:lnTo>
                <a:lnTo>
                  <a:pt x="0" y="42498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82880" tIns="68580" rIns="182880" bIns="68580" numCol="1" spcCol="1270" anchor="ctr" anchorCtr="0">
            <a:noAutofit/>
          </a:bodyPr>
          <a:lstStyle/>
          <a:p>
            <a:pPr marL="0" lvl="0" indent="0" algn="l" defTabSz="800100">
              <a:lnSpc>
                <a:spcPct val="90000"/>
              </a:lnSpc>
              <a:spcBef>
                <a:spcPct val="0"/>
              </a:spcBef>
              <a:spcAft>
                <a:spcPct val="35000"/>
              </a:spcAft>
              <a:buNone/>
            </a:pPr>
            <a:endParaRPr lang="zh-CN" altLang="en-US" sz="1800" b="1" kern="1200">
              <a:latin typeface="微软雅黑" panose="020B0503020204020204" pitchFamily="34" charset="-122"/>
              <a:ea typeface="微软雅黑" panose="020B0503020204020204" pitchFamily="34" charset="-122"/>
            </a:endParaRPr>
          </a:p>
        </p:txBody>
      </p:sp>
      <p:sp>
        <p:nvSpPr>
          <p:cNvPr id="22" name="矩形 21"/>
          <p:cNvSpPr/>
          <p:nvPr>
            <p:custDataLst>
              <p:tags r:id="rId2"/>
            </p:custDataLst>
          </p:nvPr>
        </p:nvSpPr>
        <p:spPr>
          <a:xfrm>
            <a:off x="3444723" y="3012374"/>
            <a:ext cx="7090410" cy="607695"/>
          </a:xfrm>
          <a:prstGeom prst="rect">
            <a:avLst/>
          </a:prstGeom>
        </p:spPr>
        <p:txBody>
          <a:bodyPr wrap="none" anchor="ctr" anchorCtr="0">
            <a:noAutofit/>
          </a:bodyPr>
          <a:lstStyle/>
          <a:p>
            <a:pPr marL="0" lvl="0" indent="0" algn="l" fontAlgn="ctr">
              <a:lnSpc>
                <a:spcPct val="130000"/>
              </a:lnSpc>
              <a:spcBef>
                <a:spcPts val="2465"/>
              </a:spcBef>
              <a:spcAft>
                <a:spcPts val="0"/>
              </a:spcAft>
              <a:buSzPct val="100000"/>
              <a:buNone/>
            </a:pPr>
            <a:r>
              <a:rPr lang="zh-CN" altLang="en-US" sz="4000" b="1" spc="30" dirty="0">
                <a:ln w="3175">
                  <a:noFill/>
                  <a:prstDash val="dash"/>
                </a:ln>
                <a:solidFill>
                  <a:sysClr val="windowText" lastClr="000000">
                    <a:lumMod val="75000"/>
                    <a:lumOff val="25000"/>
                  </a:sysClr>
                </a:solidFill>
                <a:latin typeface="SimSun" panose="02010600030101010101" pitchFamily="2" charset="-122"/>
                <a:ea typeface="SimSun" panose="02010600030101010101" pitchFamily="2" charset="-122"/>
                <a:cs typeface="Times New Roman" panose="02020603050405020304" pitchFamily="18" charset="0"/>
                <a:sym typeface="+mn-ea"/>
              </a:rPr>
              <a:t>系统设计和算法细节</a:t>
            </a:r>
          </a:p>
        </p:txBody>
      </p:sp>
      <p:sp>
        <p:nvSpPr>
          <p:cNvPr id="2" name="灯片编号占位符 1">
            <a:extLst>
              <a:ext uri="{FF2B5EF4-FFF2-40B4-BE49-F238E27FC236}">
                <a16:creationId xmlns:a16="http://schemas.microsoft.com/office/drawing/2014/main" id="{5B2C7CD3-41A1-E3D4-02F7-F60BA3415741}"/>
              </a:ext>
            </a:extLst>
          </p:cNvPr>
          <p:cNvSpPr>
            <a:spLocks noGrp="1"/>
          </p:cNvSpPr>
          <p:nvPr>
            <p:ph type="sldNum" sz="quarter" idx="12"/>
          </p:nvPr>
        </p:nvSpPr>
        <p:spPr/>
        <p:txBody>
          <a:bodyPr/>
          <a:lstStyle/>
          <a:p>
            <a:fld id="{DD491623-D649-41C4-9AEE-5546F2E4FA9C}" type="slidenum">
              <a:rPr lang="zh-CN" altLang="en-US" smtClean="0"/>
              <a:t>9</a:t>
            </a:fld>
            <a:endParaRPr lang="zh-CN" altLang="en-US"/>
          </a:p>
        </p:txBody>
      </p:sp>
    </p:spTree>
    <p:custDataLst>
      <p:tags r:id="rId1"/>
    </p:custDataLst>
    <p:extLst>
      <p:ext uri="{BB962C8B-B14F-4D97-AF65-F5344CB8AC3E}">
        <p14:creationId xmlns:p14="http://schemas.microsoft.com/office/powerpoint/2010/main" val="36897555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a3880abe-f18d-477a-9580-3bf064289237"/>
  <p:tag name="COMMONDATA" val="eyJoZGlkIjoiY2JjYWY0NDcwZjFiZjhmMmZlMmZkMjhmYTBkMTNlZTY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3_1*i*19"/>
  <p:tag name="KSO_WM_TEMPLATE_CATEGORY" val="mixed"/>
  <p:tag name="KSO_WM_TEMPLATE_INDEX" val="20202553"/>
  <p:tag name="KSO_WM_UNIT_LAYERLEVEL" val="1"/>
  <p:tag name="KSO_WM_TAG_VERSION" val="1.0"/>
  <p:tag name="KSO_WM_BEAUTIFY_FLAG" val="#wm#"/>
  <p:tag name="KSO_WM_UNIT_TYPE" val="i"/>
  <p:tag name="KSO_WM_UNIT_INDEX" val="19"/>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3_1*i*20"/>
  <p:tag name="KSO_WM_TEMPLATE_CATEGORY" val="mixed"/>
  <p:tag name="KSO_WM_TEMPLATE_INDEX" val="20202553"/>
  <p:tag name="KSO_WM_UNIT_LAYERLEVEL" val="1"/>
  <p:tag name="KSO_WM_TAG_VERSION" val="1.0"/>
  <p:tag name="KSO_WM_BEAUTIFY_FLAG" val="#wm#"/>
  <p:tag name="KSO_WM_UNIT_TYPE" val="i"/>
  <p:tag name="KSO_WM_UNIT_INDEX" val="20"/>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3_1*i*14"/>
  <p:tag name="KSO_WM_TEMPLATE_CATEGORY" val="mixed"/>
  <p:tag name="KSO_WM_TEMPLATE_INDEX" val="20202553"/>
  <p:tag name="KSO_WM_UNIT_LAYERLEVEL" val="1"/>
  <p:tag name="KSO_WM_TAG_VERSION" val="1.0"/>
  <p:tag name="KSO_WM_BEAUTIFY_FLAG" val="#wm#"/>
  <p:tag name="KSO_WM_UNIT_TYPE" val="i"/>
  <p:tag name="KSO_WM_UNIT_INDEX" val="14"/>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3_1*i*15"/>
  <p:tag name="KSO_WM_TEMPLATE_CATEGORY" val="mixed"/>
  <p:tag name="KSO_WM_TEMPLATE_INDEX" val="20202553"/>
  <p:tag name="KSO_WM_UNIT_LAYERLEVEL" val="1"/>
  <p:tag name="KSO_WM_TAG_VERSION" val="1.0"/>
  <p:tag name="KSO_WM_BEAUTIFY_FLAG" val="#wm#"/>
  <p:tag name="KSO_WM_UNIT_TYPE" val="i"/>
  <p:tag name="KSO_WM_UNIT_INDEX" val="15"/>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3_1*i*16"/>
  <p:tag name="KSO_WM_TEMPLATE_CATEGORY" val="mixed"/>
  <p:tag name="KSO_WM_TEMPLATE_INDEX" val="20202553"/>
  <p:tag name="KSO_WM_UNIT_LAYERLEVEL" val="1"/>
  <p:tag name="KSO_WM_TAG_VERSION" val="1.0"/>
  <p:tag name="KSO_WM_BEAUTIFY_FLAG" val="#wm#"/>
  <p:tag name="KSO_WM_UNIT_TYPE" val="i"/>
  <p:tag name="KSO_WM_UNIT_INDEX" val="16"/>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3_1*i*10"/>
  <p:tag name="KSO_WM_TEMPLATE_CATEGORY" val="mixed"/>
  <p:tag name="KSO_WM_TEMPLATE_INDEX" val="20202553"/>
  <p:tag name="KSO_WM_UNIT_LAYERLEVEL" val="1"/>
  <p:tag name="KSO_WM_TAG_VERSION" val="1.0"/>
  <p:tag name="KSO_WM_BEAUTIFY_FLAG" val="#wm#"/>
  <p:tag name="KSO_WM_UNIT_TYPE" val="i"/>
  <p:tag name="KSO_WM_UNIT_INDEX" val="10"/>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3_1*i*11"/>
  <p:tag name="KSO_WM_TEMPLATE_CATEGORY" val="mixed"/>
  <p:tag name="KSO_WM_TEMPLATE_INDEX" val="20202553"/>
  <p:tag name="KSO_WM_UNIT_LAYERLEVEL" val="1"/>
  <p:tag name="KSO_WM_TAG_VERSION" val="1.0"/>
  <p:tag name="KSO_WM_BEAUTIFY_FLAG" val="#wm#"/>
  <p:tag name="KSO_WM_UNIT_TYPE" val="i"/>
  <p:tag name="KSO_WM_UNIT_INDEX" val="1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3_1*i*12"/>
  <p:tag name="KSO_WM_TEMPLATE_CATEGORY" val="mixed"/>
  <p:tag name="KSO_WM_TEMPLATE_INDEX" val="20202553"/>
  <p:tag name="KSO_WM_UNIT_LAYERLEVEL" val="1"/>
  <p:tag name="KSO_WM_TAG_VERSION" val="1.0"/>
  <p:tag name="KSO_WM_BEAUTIFY_FLAG" val="#wm#"/>
  <p:tag name="KSO_WM_UNIT_TYPE" val="i"/>
  <p:tag name="KSO_WM_UNIT_INDEX" val="12"/>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3_1*i*6"/>
  <p:tag name="KSO_WM_TEMPLATE_CATEGORY" val="mixed"/>
  <p:tag name="KSO_WM_TEMPLATE_INDEX" val="20202553"/>
  <p:tag name="KSO_WM_UNIT_LAYERLEVEL" val="1"/>
  <p:tag name="KSO_WM_TAG_VERSION" val="1.0"/>
  <p:tag name="KSO_WM_BEAUTIFY_FLAG" val="#wm#"/>
  <p:tag name="KSO_WM_UNIT_TYPE" val="i"/>
  <p:tag name="KSO_WM_UNIT_INDEX" val="6"/>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3_1*i*7"/>
  <p:tag name="KSO_WM_TEMPLATE_CATEGORY" val="mixed"/>
  <p:tag name="KSO_WM_TEMPLATE_INDEX" val="20202553"/>
  <p:tag name="KSO_WM_UNIT_LAYERLEVEL" val="1"/>
  <p:tag name="KSO_WM_TAG_VERSION" val="1.0"/>
  <p:tag name="KSO_WM_BEAUTIFY_FLAG" val="#wm#"/>
  <p:tag name="KSO_WM_UNIT_TYPE" val="i"/>
  <p:tag name="KSO_WM_UNIT_INDEX" val="7"/>
</p:tagLst>
</file>

<file path=ppt/tags/tag2.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3_1*i*8"/>
  <p:tag name="KSO_WM_TEMPLATE_CATEGORY" val="mixed"/>
  <p:tag name="KSO_WM_TEMPLATE_INDEX" val="20202553"/>
  <p:tag name="KSO_WM_UNIT_LAYERLEVEL" val="1"/>
  <p:tag name="KSO_WM_TAG_VERSION" val="1.0"/>
  <p:tag name="KSO_WM_BEAUTIFY_FLAG" val="#wm#"/>
  <p:tag name="KSO_WM_UNIT_TYPE" val="i"/>
  <p:tag name="KSO_WM_UNIT_INDEX" val="8"/>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3_1*i*2"/>
  <p:tag name="KSO_WM_TEMPLATE_CATEGORY" val="mixed"/>
  <p:tag name="KSO_WM_TEMPLATE_INDEX" val="20202553"/>
  <p:tag name="KSO_WM_UNIT_LAYERLEVEL" val="1"/>
  <p:tag name="KSO_WM_TAG_VERSION" val="1.0"/>
  <p:tag name="KSO_WM_BEAUTIFY_FLAG" val="#wm#"/>
  <p:tag name="KSO_WM_UNIT_TYPE" val="i"/>
  <p:tag name="KSO_WM_UNIT_INDEX" val="2"/>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3_1*i*3"/>
  <p:tag name="KSO_WM_TEMPLATE_CATEGORY" val="mixed"/>
  <p:tag name="KSO_WM_TEMPLATE_INDEX" val="20202553"/>
  <p:tag name="KSO_WM_UNIT_LAYERLEVEL" val="1"/>
  <p:tag name="KSO_WM_TAG_VERSION" val="1.0"/>
  <p:tag name="KSO_WM_BEAUTIFY_FLAG" val="#wm#"/>
  <p:tag name="KSO_WM_UNIT_TYPE" val="i"/>
  <p:tag name="KSO_WM_UNIT_INDEX" val="3"/>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3_1*i*4"/>
  <p:tag name="KSO_WM_TEMPLATE_CATEGORY" val="mixed"/>
  <p:tag name="KSO_WM_TEMPLATE_INDEX" val="20202553"/>
  <p:tag name="KSO_WM_UNIT_LAYERLEVEL" val="1"/>
  <p:tag name="KSO_WM_TAG_VERSION" val="1.0"/>
  <p:tag name="KSO_WM_BEAUTIFY_FLAG" val="#wm#"/>
  <p:tag name="KSO_WM_UNIT_TYPE" val="i"/>
  <p:tag name="KSO_WM_UNIT_INDEX" val="4"/>
</p:tagLst>
</file>

<file path=ppt/tags/tag24.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549"/>
  <p:tag name="KSO_WM_UNIT_TYPE" val="a"/>
  <p:tag name="KSO_WM_UNIT_INDEX" val="1"/>
  <p:tag name="KSO_WM_UNIT_ID" val="diagram160549_3*a*1"/>
  <p:tag name="KSO_WM_UNIT_CLEAR" val="1"/>
  <p:tag name="KSO_WM_UNIT_LAYERLEVEL" val="1"/>
  <p:tag name="KSO_WM_UNIT_VALUE" val="25"/>
  <p:tag name="KSO_WM_UNIT_ISCONTENTSTITLE" val="0"/>
  <p:tag name="KSO_WM_UNIT_HIGHLIGHT" val="0"/>
  <p:tag name="KSO_WM_UNIT_COMPATIBLE" val="1"/>
  <p:tag name="KSO_WM_UNIT_PRESET_TEXT_INDEX" val="3"/>
  <p:tag name="KSO_WM_UNIT_PRESET_TEXT_LEN" val="17"/>
</p:tagLst>
</file>

<file path=ppt/tags/tag26.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27.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549"/>
  <p:tag name="KSO_WM_UNIT_TYPE" val="a"/>
  <p:tag name="KSO_WM_UNIT_INDEX" val="1"/>
  <p:tag name="KSO_WM_UNIT_ID" val="diagram160549_3*a*1"/>
  <p:tag name="KSO_WM_UNIT_CLEAR" val="1"/>
  <p:tag name="KSO_WM_UNIT_LAYERLEVEL" val="1"/>
  <p:tag name="KSO_WM_UNIT_VALUE" val="25"/>
  <p:tag name="KSO_WM_UNIT_ISCONTENTSTITLE" val="0"/>
  <p:tag name="KSO_WM_UNIT_HIGHLIGHT" val="0"/>
  <p:tag name="KSO_WM_UNIT_COMPATIBLE" val="1"/>
  <p:tag name="KSO_WM_UNIT_PRESET_TEXT_INDEX" val="3"/>
  <p:tag name="KSO_WM_UNIT_PRESET_TEXT_LEN" val="17"/>
</p:tagLst>
</file>

<file path=ppt/tags/tag29.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3_1*i*1"/>
  <p:tag name="KSO_WM_TEMPLATE_CATEGORY" val="mixed"/>
  <p:tag name="KSO_WM_TEMPLATE_INDEX" val="20202553"/>
  <p:tag name="KSO_WM_UNIT_LAYERLEVEL" val="1"/>
  <p:tag name="KSO_WM_TAG_VERSION" val="1.0"/>
  <p:tag name="KSO_WM_BEAUTIFY_FLAG" val="#wm#"/>
  <p:tag name="KSO_WM_UNIT_TEXTBOXSTYLE_SHAPETYPE" val="1"/>
  <p:tag name="KSO_WM_UNIT_TEXTBOXSTYLE_ADJUSTLEFT" val="0_353.8557"/>
  <p:tag name="KSO_WM_UNIT_TEXTBOXSTYLE_ADJUSTTOP" val="0_299.3815"/>
  <p:tag name="KSO_WM_UNIT_TEXTBOXSTYLE_DECORATEINDEX" val="3"/>
  <p:tag name="KSO_WM_UNIT_TYPE" val="i"/>
  <p:tag name="KSO_WM_UNIT_INDEX" val="1"/>
  <p:tag name="KSO_WM_UNIT_TEXTBOXSTYLE_GUID" val="{41e613d1-7357-4990-af2e-2a48f36207dc}"/>
</p:tagLst>
</file>

<file path=ppt/tags/tag30.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31.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32.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549"/>
  <p:tag name="KSO_WM_UNIT_TYPE" val="a"/>
  <p:tag name="KSO_WM_UNIT_INDEX" val="1"/>
  <p:tag name="KSO_WM_UNIT_ID" val="diagram160549_3*a*1"/>
  <p:tag name="KSO_WM_UNIT_CLEAR" val="1"/>
  <p:tag name="KSO_WM_UNIT_LAYERLEVEL" val="1"/>
  <p:tag name="KSO_WM_UNIT_VALUE" val="25"/>
  <p:tag name="KSO_WM_UNIT_ISCONTENTSTITLE" val="0"/>
  <p:tag name="KSO_WM_UNIT_HIGHLIGHT" val="0"/>
  <p:tag name="KSO_WM_UNIT_COMPATIBLE" val="1"/>
  <p:tag name="KSO_WM_UNIT_PRESET_TEXT_INDEX" val="3"/>
  <p:tag name="KSO_WM_UNIT_PRESET_TEXT_LEN" val="17"/>
</p:tagLst>
</file>

<file path=ppt/tags/tag34.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35.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549"/>
  <p:tag name="KSO_WM_UNIT_TYPE" val="a"/>
  <p:tag name="KSO_WM_UNIT_INDEX" val="1"/>
  <p:tag name="KSO_WM_UNIT_ID" val="diagram160549_3*a*1"/>
  <p:tag name="KSO_WM_UNIT_CLEAR" val="1"/>
  <p:tag name="KSO_WM_UNIT_LAYERLEVEL" val="1"/>
  <p:tag name="KSO_WM_UNIT_VALUE" val="25"/>
  <p:tag name="KSO_WM_UNIT_ISCONTENTSTITLE" val="0"/>
  <p:tag name="KSO_WM_UNIT_HIGHLIGHT" val="0"/>
  <p:tag name="KSO_WM_UNIT_COMPATIBLE" val="1"/>
  <p:tag name="KSO_WM_UNIT_PRESET_TEXT_INDEX" val="3"/>
  <p:tag name="KSO_WM_UNIT_PRESET_TEXT_LEN" val="17"/>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3_1*i*5"/>
  <p:tag name="KSO_WM_TEMPLATE_CATEGORY" val="mixed"/>
  <p:tag name="KSO_WM_TEMPLATE_INDEX" val="20202553"/>
  <p:tag name="KSO_WM_UNIT_LAYERLEVEL" val="1"/>
  <p:tag name="KSO_WM_TAG_VERSION" val="1.0"/>
  <p:tag name="KSO_WM_BEAUTIFY_FLAG" val="#wm#"/>
  <p:tag name="KSO_WM_UNIT_TEXTBOXSTYLE_SHAPETYPE" val="1"/>
  <p:tag name="KSO_WM_UNIT_TEXTBOXSTYLE_ADJUSTLEFT" val="0_-4.963539"/>
  <p:tag name="KSO_WM_UNIT_TEXTBOXSTYLE_ADJUSTTOP" val="0_299.3815"/>
  <p:tag name="KSO_WM_UNIT_TEXTBOXSTYLE_DECORATEINDEX" val="1"/>
  <p:tag name="KSO_WM_UNIT_TYPE" val="i"/>
  <p:tag name="KSO_WM_UNIT_INDEX" val="5"/>
  <p:tag name="KSO_WM_UNIT_TEXTBOXSTYLE_GUID" val="{41e613d1-7357-4990-af2e-2a48f36207dc}"/>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3_1*i*9"/>
  <p:tag name="KSO_WM_TEMPLATE_CATEGORY" val="mixed"/>
  <p:tag name="KSO_WM_TEMPLATE_INDEX" val="20202553"/>
  <p:tag name="KSO_WM_UNIT_LAYERLEVEL" val="1"/>
  <p:tag name="KSO_WM_TAG_VERSION" val="1.0"/>
  <p:tag name="KSO_WM_BEAUTIFY_FLAG" val="#wm#"/>
  <p:tag name="KSO_WM_UNIT_TEXTBOXSTYLE_SHAPETYPE" val="1"/>
  <p:tag name="KSO_WM_UNIT_TEXTBOXSTYLE_ADJUSTLEFT" val="0_170.5457"/>
  <p:tag name="KSO_WM_UNIT_TEXTBOXSTYLE_ADJUSTTOP" val="0_299.3815"/>
  <p:tag name="KSO_WM_UNIT_TEXTBOXSTYLE_DECORATEINDEX" val="2"/>
  <p:tag name="KSO_WM_UNIT_TYPE" val="i"/>
  <p:tag name="KSO_WM_UNIT_INDEX" val="9"/>
  <p:tag name="KSO_WM_UNIT_TEXTBOXSTYLE_GUID" val="{41e613d1-7357-4990-af2e-2a48f36207dc}"/>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3_1*i*13"/>
  <p:tag name="KSO_WM_TEMPLATE_CATEGORY" val="mixed"/>
  <p:tag name="KSO_WM_TEMPLATE_INDEX" val="20202553"/>
  <p:tag name="KSO_WM_UNIT_LAYERLEVEL" val="1"/>
  <p:tag name="KSO_WM_TAG_VERSION" val="1.0"/>
  <p:tag name="KSO_WM_BEAUTIFY_FLAG" val="#wm#"/>
  <p:tag name="KSO_WM_UNIT_TEXTBOXSTYLE_SHAPETYPE" val="1"/>
  <p:tag name="KSO_WM_UNIT_TEXTBOXSTYLE_ADJUSTLEFT" val="0_531.9182"/>
  <p:tag name="KSO_WM_UNIT_TEXTBOXSTYLE_ADJUSTTOP" val="0_299.3815"/>
  <p:tag name="KSO_WM_UNIT_TEXTBOXSTYLE_DECORATEINDEX" val="4"/>
  <p:tag name="KSO_WM_UNIT_TYPE" val="i"/>
  <p:tag name="KSO_WM_UNIT_INDEX" val="13"/>
  <p:tag name="KSO_WM_UNIT_TEXTBOXSTYLE_GUID" val="{41e613d1-7357-4990-af2e-2a48f36207dc}"/>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3_1*i*17"/>
  <p:tag name="KSO_WM_TEMPLATE_CATEGORY" val="mixed"/>
  <p:tag name="KSO_WM_TEMPLATE_INDEX" val="20202553"/>
  <p:tag name="KSO_WM_UNIT_LAYERLEVEL" val="1"/>
  <p:tag name="KSO_WM_TAG_VERSION" val="1.0"/>
  <p:tag name="KSO_WM_BEAUTIFY_FLAG" val="#wm#"/>
  <p:tag name="KSO_WM_UNIT_TEXTBOXSTYLE_SHAPETYPE" val="1"/>
  <p:tag name="KSO_WM_UNIT_TEXTBOXSTYLE_ADJUSTLEFT" val="0_725.2112"/>
  <p:tag name="KSO_WM_UNIT_TEXTBOXSTYLE_ADJUSTTOP" val="0_302.8441"/>
  <p:tag name="KSO_WM_UNIT_TEXTBOXSTYLE_DECORATEINDEX" val="5"/>
  <p:tag name="KSO_WM_UNIT_TYPE" val="i"/>
  <p:tag name="KSO_WM_UNIT_INDEX" val="17"/>
  <p:tag name="KSO_WM_UNIT_TEXTBOXSTYLE_GUID" val="{41e613d1-7357-4990-af2e-2a48f36207dc}"/>
</p:tagLst>
</file>

<file path=ppt/tags/tag8.xml><?xml version="1.0" encoding="utf-8"?>
<p:tagLst xmlns:a="http://schemas.openxmlformats.org/drawingml/2006/main" xmlns:r="http://schemas.openxmlformats.org/officeDocument/2006/relationships" xmlns:p="http://schemas.openxmlformats.org/presentationml/2006/main">
  <p:tag name="KSO_WM_UNIT_PRESET_TEXT" val="我们能实现，图文排版，让我们能实现，图文排版，让图图片&#10;您的正文已经经简明扼要，字字珠玑。&#10;您的正文已经经简明扼要，字字珠玑。&#10;您的正文已经经简明扼要，字字珠玑。&#10;您的正文已经经简明扼要，字字珠玑。&#10;我们能实现，图文排版，让我们能实现，图文排版，让图图片"/>
  <p:tag name="KSO_WM_UNIT_NOCLEAR" val="1"/>
  <p:tag name="KSO_WM_UNIT_SHOW_EDIT_AREA_INDICATION" val="0"/>
  <p:tag name="KSO_WM_UNIT_VALUE" val="234"/>
  <p:tag name="KSO_WM_UNIT_HIGHLIGHT" val="0"/>
  <p:tag name="KSO_WM_UNIT_COMPATIBLE" val="0"/>
  <p:tag name="KSO_WM_UNIT_DIAGRAM_ISNUMVISUAL" val="0"/>
  <p:tag name="KSO_WM_UNIT_DIAGRAM_IS_NEED_ADD_PATH_ANIM" val="0"/>
  <p:tag name="KSO_WM_UNIT_DIAGRAM_ISREFERUNIT" val="0"/>
  <p:tag name="KSO_WM_UNIT_TYPE" val="f"/>
  <p:tag name="KSO_WM_UNIT_INDEX" val="1"/>
  <p:tag name="KSO_WM_UNIT_ID" val="mixed20202553_1*f*1"/>
  <p:tag name="KSO_WM_TEMPLATE_CATEGORY" val="mixed"/>
  <p:tag name="KSO_WM_TEMPLATE_INDEX" val="20202553"/>
  <p:tag name="KSO_WM_UNIT_LAYERLEVEL" val="1"/>
  <p:tag name="KSO_WM_TAG_VERSION" val="1.0"/>
  <p:tag name="KSO_WM_BEAUTIFY_FLAG" val="#wm#"/>
  <p:tag name="KSO_WM_UNIT_TEXTBOXSTYLE_SHAPETYPE" val="0"/>
  <p:tag name="KSO_WM_UNIT_TEXTBOXSTYLE_TEMPLATETYPE" val="9"/>
  <p:tag name="KSO_WM_UNIT_TEXTBOXSTYLE_GUID" val="{41e613d1-7357-4990-af2e-2a48f36207dc}"/>
  <p:tag name="KSO_WM_UNIT_TEXTBOXSTYLE_TEMPLATEID" val="3139439"/>
  <p:tag name="KSO_WM_UNIT_TEXTBOXSTYLE_TYPE" val="8"/>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3_1*i*18"/>
  <p:tag name="KSO_WM_TEMPLATE_CATEGORY" val="mixed"/>
  <p:tag name="KSO_WM_TEMPLATE_INDEX" val="20202553"/>
  <p:tag name="KSO_WM_UNIT_LAYERLEVEL" val="1"/>
  <p:tag name="KSO_WM_TAG_VERSION" val="1.0"/>
  <p:tag name="KSO_WM_BEAUTIFY_FLAG" val="#wm#"/>
  <p:tag name="KSO_WM_UNIT_TYPE" val="i"/>
  <p:tag name="KSO_WM_UNIT_INDEX" val="1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customData xmlns="http://www.wps.cn/officeDocument/2013/wpsCustomData" xmlns:s="http://www.wps.cn/officeDocument/2013/wpsCustomData">
  <extobjs>
    <extobj name="ECB019B1-382A-4266-B25C-5B523AA43C14-1">
      <extobjdata type="ECB019B1-382A-4266-B25C-5B523AA43C14" data="ewoJIkZpbGVJZCIgOiAiMjI0MDgzMjM0OTc4IiwKCSJHcm91cElkIiA6ICIxMjgyNTkwOTIiLAoJIkltYWdlIiA6ICJpVkJPUncwS0dnb0FBQUFOU1VoRVVnQUFBL0lBQUFIdUNBWUFBQUE4NlRmeEFBQUFDWEJJV1hNQUFBc1RBQUFMRXdFQW1wd1lBQUFnQUVsRVFWUjRuT3pkZVZ4VTlmN0g4ZmNaVnRjQVUxSTBMTGNLRlJ4eTExVEF6Q1VYY2tGdkt0bk4wcUs4dDlJV3lXdVdxV21aTGVhYXVhQy9NaldYekJUMzNCSngxelFyTE1zbFRUTmNRRG0vUDd3emx4RVFVR0FZZUQwZkR4N05uUE05My9NNWh4UE9aNzZiQk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rQ09Hc3dPNEZWYXJOVjVTbUxQandQK1lwcmt0TVRHeG9iUGpLQ2c4ZzRWUFVYOEdlZVlLbjZMK3pBRUFnTUxINHV3QWJoRWZaZ3Nad3pBYU9EdUdBc1l6V01nVWcyZVFaNjZRS1FiUEhBQUFLR1RjblIxQVhraElTSEIyQ0pBVUdocnE3QkNjaG1ld2NDaE96eURQWE9GUW5KNDVBQUJRZUxoNml6d0FBQUFBQU1VS2lUd0FBQUFBQUM2RVJCNEFBQUFBQUJkQ0lnOEFBQUFBZ0FzaGtRY0FBQUFBd0lXUXlBTUFBQUFBNEVKSTVBRUFBQUFBY0NFazhnQUFBQUFBdUJBU2VRQUFBQUFBWEFpSlBBQUFBQUFBTG9SRUhnQUFBQUFBRjBJaUR3QUFBQUNBQ3lHUkJ3QUFBQURBaFpESUF3QUFBQURnUWtqa0FRQUFBQUJ3SVNUeUFBQUFBQUM0RUJKNUFBQUFBQUJjQ0lrOEFBQUFBQUF1aEVRZUFGQ29YTHAwU1JjdVhIQjJHQUFBQUlXV3U3TURjRVd6Wjg5VzgrYk5GUmdZcUEwYk50eXdyS2VucHhvMmJGaEFrV1UwYk5nd0xWMjZWQWtKQ2ZyMTExLzF4eDkvWkZrMkpDU2tBQ01ENEN5elpzMVNtVEpsMUt4Wk05MSsrKzM1Y282K2ZmdXFTWk1tZXZMSko3TXQrK3V2ditya3laTUtDUW1SeFdKUmx5NWRkUExrU1NVa0pPVHFuTys5OTU3T25EbWo0Y09IYStQR2pRb0lDTkJkZDkxbDN4OGFHcXJ1M2J0cnlKQWhrcTc5TFo4K2ZicFdyMTR0U1FvTEMxUGZ2bjNWdDIvZlhKMFhBQUNnb0JYN1JENDBORFRIWlVlT0hLbWdvQ0JOblRwVmt5Wk4wdkRody9YaWl5L2U4QmcvUHordFhMblMvbjd2M3IyYU8zZXVFaE1UZGZyMGFYbDZlcXBDaFFycTNidTNPbmZ1bkNFbWk4V2k4dVhMS3lJaVFnTUhEcFMzdDNlTzRzN3NBL0RNbVRQMXhSZGY1T29ZQUVYTG1UTm45TjU3NzhuRHcwTXRXN2JNc2x4dS9qWUdCZ1pxd1lJRkdqMTZ0T3JVcWFOMjdkcHA3OTY5MnJ0M3J5WlBucHpwTWVuLzNueisrZWVhUFh1MlhuNzVaWFh0MmpYSDU3M2V1blhybEpTVXBKaVlHQTBmUGx6ZTN0NmFQWHUyYnJ2dE5vZHltelp0VWt4TWpQMTkrbXVkTUdHQ0preVlvQTBiTnFoa3laSTNIUXNBQUVCK0t2YUpmR0Jnb0NUcHQ5OStVMnBxcWlwWHJpdzNOemY3L3FTa0pIbDRlS2hTcFVvcVhicTBLbGV1ckRsejVtak1tREdxVnEyYUpDazhQRnlEQmczU3hZc1gxYXRYTHcwWk1rU05HaldTSkllNlpzNmNxZmZmZjE4V2kwWE5temRYUUVDQWtwT1R0Vy9mUGgwNmRDaERiRkZSVVVwSlNkR3FWYXMwWjg0Y0pTY25LelkyVnBJVUhSMHQ2Vm9YMUhuejVqbHNzeGs1Y3FUMjdObGpmLzNubjM5S1VwWWZyQUVVVFpHUmtVcEtTbkxZbHBLU292RHdjSWR0dG9UY3BtelpzbXJmdnYwTjY1NDdkNjc5OVdlZmZhWUxGeTZvWGJ0MjltMGRPblJ3S0w5bXpSb2xKeWZiMzZlbXB1cXJyNzZTSlB2ZnplekV4Y1hwOU9uVEdiYi85ZGRmOXYwMWF0VFEwYU5IRlI4ZnI3dnZ2bHRidDI2VkpPM2J0MDlWcWxUUnRHblR0SFRwVWkxY3VGRFRwazJUSkQzKytPUHEyTEdqT25YcVpQL1NGQUFBb0RBcTlvbTg3VU9yN1lQdTVNbVQ1ZS92Yjk4ZkdocXFTcFVxMmN1bHBLUm81Y3FWR2pWcWxFcVVLQ0ZKS2xHaWhPTGk0dXdmYU45ODgwMzc4Ylp1bkpzMmJkSjc3NzBuWDE5ZlRabzB5ZjRsZ0kzdEEyaDZUenp4aEh4OGZOUzZkV3NOR0RCQXExZXZ0aWZ5dHRha3MyZlAyaFA1OUMxTWtoeGEzNy80NGdzMWFOQkFrcFNZbUtpSkV5ZG1PQjh0OGtEUlp2dmlNalBYSi9xUzVPdnJxeGRlZUVHVEprM0tzTS9IeDBjOWV2UndTT1N2MTdadFd3MGZQdHhoMjU0OWV4d1MrUlVyVnVqTW1UT1NwRTZkT2ptVXZiNVhRRXhNaktLam83Vm8wU0lkT1hJa3kvTisrdW1uOXRjclY2NVV3NFlON1Y5Zzd0dTNUOTdlM21yWnNxWDY5ZXVuZnYzNjJjc3VXYkpFa2xTNmRHbFpMRXdoQXdBQUNxOWluOGpuMXFwVnEvVCsrKzlyMmJKbGV1Kzk5ekxzVDU4OFAvTElJL2JYczJiTmtpUTk4OHd6R1pKNDZWckxWMVlDQWdJa1NaY3ZYODVWckFrSkNlclZxNWUrLy81N0pTUWthT1RJa2RxMmJadGF0V3FsU3BVcTZadHZ2dEdHRFJzMFlzU0lYTlVMd0RYZGFMNk96Qko1bTh4NjhRUUdCcXBIang2M0ZNL2x5NWZ0WHhKVXFsUkpIaDRla3E2Tm1iOTY5V3FHTHg2dTd5Sy9iZHMyaDE1UE1URXgyclJwazlhc1dhT1VsQlJkdlhyVi9zVnNsU3BWTkhqd1lQdVhxemNhT3RDelowKzk4TUlMdDNSdEFBQUErYWxZSi9KVHAwNjFkK244N2JmZkpFbjkrL2QzK0dCbzJ4Y1pHU25wV2d2K3laTW50V0xGQ3ZuNCtFaVNETU93bDAyZnZLZTNiOTgrU2JLM2l2LzQ0NDlhdG15WlE1bnJXOVNsYXkzMU0yZk9kRGcycDVLU2t2VDk5OTlMY3Z5Q0lUQXdVT1hLbGJQSDFLUkpFN203Rit0SEFTZ1dQdnZzczVzK05uMjMrNXlPbjkrM2I1K0dEUnZtc0MzOWhKc2JObXpRYjcvOXBwQ1FFRTJaTXNYZUN0NjJiVnVkUEhuU29adC9aajc4OEVQNzM5L1NwVXZiRS8yLy8vNWJVNmRPMWJKbHl6Uno1a3pWcWxWTDMzenpqU1FwUGo3ZS9uZmF3OE5EWGw1ZURuWCsvZmZmT2JvMkFBQUFaeXJXMmR2cDA2Y3p0RUw5K3V1dkdjcWxwcVk2bE92VHA0K2lvcUxzclVmcEUvK3NXdVJUVTFNZHloNDllbFF6WnN4d09NLzFpWHo2OGF0VnExYlZ5eSsvbktQcnNrbi9vWDNVcUZIMjFyaUVoQVFOSERqUTRUeTFhOWQyNkk0S29PaTUwZkNaM0V4dWw1MlVsQlJKMHZIangzWDA2TkVzeXozd3dBTUtDZ3BTUkVTRXd5UjN0dkh2dGk5UWJhNVA3TlAvelFvSUNGQkVSSVFrYWV2V3JWcTZkS251dmZkZTFhcFZTeWRPbk5EYXRXc2xTY25KeVhyKytlY2xTZTNidDcvaDMxMEFBSURDcWxnbjhrT0dETEV2UTlTNGNXT2xwS1JvNjlhdERxM1RvYUdoR1NhQVdyMTZ0VDcrK0dPOTlOSkxrdVF3S1ZKV0xmSlZxbFRSa1NOSHRHZlBIdm43KzZ0bHk1WktTRWpRMmJObnMvemdHQlVWcFRKbHlxaDY5ZXBxMGFLRi9ZdURuTGh3NFlJV0xGZ2dkM2QzWGJseVJSOTk5SkY5OXZ6UTBGREZ4OGRyeXBRcG1qZHZudUxqNDJtUkI0cUJrU05IM3ZTeFo4K2V6WFNzZkdac0Uycys4c2dqR2Jxb3A1OTR6OVBUVTlPbVRkT3laY3N5N2RxZlZYZi9TNWN1U1pLMmI5K3V0TFEwTldqUVFON2UzcXBjdWJJa2FkeTRjVEpOMDc2cXlLSkZpMVMyYkZtZE9YTkdiZHUyVmR1MmJkVy9mMzh0V3JSSWl4WXR5dEUxQVFBQUZDWmtiNUorK2VVWHBhU2t5TS9QTDBjSjdaNDllL1RUVHovWkoyenk5ZlZWOCtiTkZSSVNvdVhMbDJ2dDJyV2FNMmVPVnE1Y3FYLzg0eCtTcnMzYy9ONTc3K21ERHo1UWNIQ3d5cGN2bisxNWJKUGQzUXh2YjI5NWUzc3JKQ1JFNjlldlYvMzY5ZTJKL05xMWE1V1NrcUpqeDQ1SnVyWVVrNmVucDcwMUMwRFJkS1BsSjdOejd0eTVISzk0Y2VEQUFVbXlKOVkzNHVIaG9jNmRPOXVYMzVUKzE3VStxeDRFZi83NXAwcVdMQ25ETUhUOCtIRkpVcWxTcFhUUFBmZElraTVldktpZVBYdnErUEhqS2wrK3ZIeDhmTlNwVXlkOThza244dkR3VUkwYU5SUVhGMmV2NzUvLy9LZHExS2hoLzJLWEx6WUJBRUJoeDZjVnlUNU8vcjc3N3N0UitaMDdkOHJmMzk4KzAzTGx5cFUxZWZKazdkNjkyejZPZmVYS2xab3hZNGJ1dSs4K2hZZUhxMWV2WHRxK2ZidSsvZlpiUlVaR3FrV0xGaXBYcnR3Tko1aTZGUmFMUmM4ODg0eDI3OTZkWWQvSWtTTjE3dHc1Ky92WTJGamRkdHR0SlBJdUxuM1hhSXZGWXYrQzZibm5uck5QcG1nckV4OGZuK21YUkZudHYzNTdadDJ3Ky9mdnJ5ZWZmREx2TGdoNTdtYTcxdWQwUlF0YnVZRURCOG93RERWdjNqeDNBZWJBYjcvOXBnc1hMdWl1dSs3U0UwODhvUjkrK0VIU3RWNVA2OWF0azNUdGk4eG5uMzFXanovK3VFNmRPcVczMzM1YkFRRUIrdVNUVHlSZDY2TC8vdnZ2TzlTN2E5Y3U5ZXJWSzhPMUFBQUFGRWJGUHBIZnZuMjcvY05kMjdadHN5MmZuSnlzL2Z2M0t5SWlRdkh4OFpLa1E0Y09hZTNhdFlxT2pyWW41azgrK2FUV3IxK3Z5Wk1uS3l3c1RPN3U3aG8vZnJ3V0xseW9aY3VXYWYzNjlicDQ4YUpLbHk2dDRPQmdOV3ZXTE0rdkxUSXlNdE5FL3UyMzM4NjAvSVVMRjFTeVpNazhqd01GS3lvcVNxWnBLajQrWG9zV0xkTDU4K2MxWnN5WWZEdVhiV2hKU0VoSXZwd0RlZWY2TWVmWitmUFBQelYyN05oY0hmUGVlKzlwNjlhdGF0V3FWYVl0K09rbnU4c3FwcXpHeVB2NitxcE5temFTcEpvMWF5bzFOVlVYTDE1VWpSbzE1T2ZucDZsVHAwcTYxdlYrOCtiTit2bm5ueFVVRktRNmRlbzQxQk1kSGEzMjdkdHIzcng1bWpsenB1clVxYU96WjgvS1lyRW9Pam82WC80ZUF3QUE1S1ZpbmNnbkpDUW9KaVpHcWFtcGF0cTBxZjBENG8xczNyeFphV2xwcWxhdG12N3YvLzVQdFdyVlVvVUtGVlNuVGgzdDJMRkR1M2Z2MWgxMzNDRlBUMC9GeHNicTIyKy9sV21hTWd4REZvdEZqenp5U0piajZOUEhsVk0rUGo1WmxrOC9tMzU2L2Z2M3ozUjdYRnljYXRXcWxlTnpvM0N5RGNsbzA2YU4rdlhycDAyYk51WDd1ZUFhY3RzRDZLKy8vcnJoT3ZIWG16dDNybWJPbkttNzdycEwvL3JYdjlTeFk4ZGJpdW42ZmVmUG45ZUdEUnNrU1UyYk5sWDc5dTBsWFJzZUZSa1pLWXZGb21IRGhtbmt5Skg2OTcvL0xVbTYvLzc3TTlRN2FkSWtUWmt5Ulc1dWJvcU1qTlJ6enoyblM1Y3U2ZlhYWDlld1ljTVVFQkJnbjJNRUFBQ2dNQ3JXbjFKQ1FrTFVzbVZMV1N3V3hjYkdacHI0MXF4WlU1VXFWYksvRHdzTDA5U3BVMVd4WWtXMWJkdFd2LzMybStyWHI2L3UzYnRyelpvMU9uandvTDJMZXQyNmRWVzNidDBDdTU3TWhJZUhxMHFWS3BLdXpiYmZybDI3TE12ZWVlZWRCUlVXQ29DZm41OGsyWmYwQW5MVHRiNUNoUXFxVXFWS3R1UGlPM1Rvb0FvVktraVNldlRvb2VUa1pFVkdSc3JQenkvVDg3MzMzbnM2ZGVwVWptTEt6RjkvL2FYaHc0ZXJkZXZXOW0xVnFsVFJvRUdEVktKRUNYWG8wRUhseXBYVDJMRmpWYlpzV1ljdlRnY05HcVJhdFdxcFdyVnE4dkh4VVhoNHVHNi8vWFpKVXNtU0pUVisvSGdkUEhoUWx5OWZKb2tIQUFDRld1Wk50aTdDYXJXYTBxMk5aYlMxbHVQVzJSS0JIVHQyRkpzYm1oZlBZRjVKUDQ3ZDA5TlRiNzc1cHI3KyttdDE2dFJKcjczMldvWXlOeG9qbjc3THZDVDdVb25YajVGUFg2NUJnd2IySlE2ZHBUZzhnemZ6ekIwN2RreXBxYW1xV3JWcWxtVisvdmxuZVhoNEtDQWc0SlpqTEU2S3d6TUhBQUFLbjJMZjVFQVNqNkxHdHB5aFlSaHExNjZkQmc4ZW5PczY1czJibCt0eW5wNmVUay9ra2JtY0pPYzNTdklCQUFCUXVCVDdSTjRaTGx5NG9Jc1hMNnBjdVhMT0RnVkZVRlJVbEJJU0VuVDQ4R0dscGFYSjA5TXoxM1ZrTld0OWR1VUFBQUFBNUQ4U2VTZVlObTJhWnN5WW9lM2J0OXQ3QktTbHBjazBUWWR5dGdueWdOeDQ0b2tuTkhEZ1FQWHExVXRmZi8yMWF0U29vZWpvYUdlSGhXTE1Oa0hkOWZ6OC9CUVVGR1IvUDNUb1VJV0VoS2hyMTY0RkZSb0FBSUJMSXBFdlFDa3BLV3JjdUxIOXZXMDI1ZGF0Vyt2UW9VTVpabWdPREF6VWdnVUxDalJHRkEybFNwWFM2Nisvcm4vKzg1LzYrT09QMWJ4NWMxV3JWczIrZi9qdzRmTHc4TEMvejYvbDZRRHAyaVJ6bVduV3JKazJidHlvNk9ob3hjVEVhUG55NVpKRUlnOEFBSkFObW5zTGtMdTd1MkpqWTFXdFdqV1ZMMTllc2JHeHNsZ3NEbDJmUjR3WW9SRWpSamd4U2hRVndjSEI2dE9uajFKVFV6VnMyREJkdlhyVnZtLzkrdldLajQrMy93RDVLUzR1VHBMVXRtMWIrK3NPSFRyYzFQd05BQUFBb0VXK1FGa3NGblhzMkZFZmYveXhnb0tDMUxGalI0MFlNVUplWGw3Mk1yYmw0V0pqWTUwVkpseFVack9ZeDhURUtDWW01b1psc3FzanMrMkZZWlordUlZTEZ5N1l2NngwZDNlMy83MnpXQ3hLVFUxMVptZ0FBQUF1aTBTK2dIMzk5ZGM2ZGVxVTZ0ZXZyOTkvLzEyU1ZMcDBhZnYrck1hU0FvQXIyclp0bTU1Ly9ubEowcElsUzdSa3lSSkowdUxGaTdWNDhXSm5oZ1lBQU9DeVNPUUwwSTgvL3FneFk4WW9JQ0JBR3pkdTFOdHZ2eTFKcWxXcmx0YXRXeWNwNjdHa0FPQ0tnb09EOVk5Ly9FTno1c3pSQ3krOG9MdnZ2bHNEQnc1VVJFU0VJaU1qbFpLU29pcFZxdWpjdVhPU3hBU2ZBQUFBT1VBaVg0QXFWcXlvQmcwYXFHL2Z2aklNUXkxYnRsVEZpaFYxOGVKRlBmWFVVMnJRb0lGRGVUYzNOeWRGQ2dCNXc5ZlhWM3YzN2xYRmloWFZ2WHQzKzkrMTIyKy9YY0hCd1ZxK2ZMbisvZTkvS3kwdFRaSlV2WHAxWjRZTEFBRGdFa2prQzlEZmYvK3RrSkFRN2RxMXk3NHRLU2xKNDhhTms1K2ZueDU3N0xFTXgvVHExYXNnUXdTQVBKV1dscVltVFpxb2R1M2E5aVIreElnUmlvMk4xZWJObS9YdXUrK3FiOSsrOHZEdzBKMTMzcWtISDN6UXlSRURBQUFVZmlUeUJlallzV01hTjI1Y3B2dk9uRG1UNlQ0U2VRQ3V6R0t4cUV5Wk1ucjY2YWN6N0V0S1NsSmtaS1REdHJadDJ4WlVhQUFBQUM2TFJMNEFoWVNFMkdmN1RreE0xRXN2dmFTMHREU2RPWE5HSlV1VzFOV3JWOVc5ZTNjTkdEREFZU1o3QUhCbDk5eHpqeDU5OUZHSGJiTm56MWJac21YVnNXTkhKMFVGQUFEZ3VramtDOWpKa3ljMVpjb1VMVnk0VUJVcVZOQ0hIMzZvSGoxNnFIejU4aG84ZUxBR0R4NnNiNzc1UnIxNzkxYjc5dTFWdG14Wlo0Y01BTGNrT0RoWXdjSEJEdHRtejU0dFgxOWYvZXRmLzNKU1ZBQUFBSzZMUkw0QTdkMjdWNDgvL3JpdVhMbWlpSWdJdmZUU1MvTDE5Ylh2YjlTb2tXYlBucTAzM25oRFk4ZU8xZmp4NDdWcTFTcVZLVlBHaVZFRHdNMmJOR21TSmsrZW5PbStwS1FraFlhR1p0aHU2N2tFQUFDQXpKSElGNkRhdFdzcktpcEtMVnUyVkwxNjlUSXRjK2VkZDJyeTVNbmF0R21UMXF4WlF4SVB3S1ZaclZZOS92amp6ZzREQUFDZ1NDR1JMMkNaZFNQTnJQV3BTWk1tYXRLa1NVR0VCQUQ1cG43OStxcGZ2NzZ6d3dBQUFDaFNMTTRPQUFBQUFBQUE1QnlKUEFBQUFBQUFMb1JFSGdBQUFBQUFGMElpRHdBQUFBQ0FDeUdSQndBQUFBREFoWkRJQXdBQUFBRGdRa2prQVFBQUFBQndJU1R5QUFBQUFBQzRFQko1QUFBQUFBQmNDSWs4QUFBQUFBQXVoRVFlQUFBQUFBQVhRaUlQQUFBQUFJQUxJWkVIQUFBQUFNQ0ZrTWdEQUFBQUFPQkNTT1FCQUFBQUFIQWhKUElBQUFBQUFMZ1FFbmtBQUFBQUFGd0lpVHdBQUFBQUFDN0UzZGtCNUlYUTBGQm5oNEJpam1jUUJZMW5EZ0FBb1BoeTZSWjUwelMzT1RzR1pMRFgyUUVVSko3QlFxbElQNE04YzRWU2tYN21BQUFBa0FtcjFXcGFyVmJUMlhHZytPSVpSRUhqbVFNQUFMaDVMdDBpRHdBQUFBQkFjVU1pRHdBQUFBQ0FDeUdSQndBQUFBREFoWkRJQXdBQUFBRGdRa2prQVFBQUFBQndJU1R5QUFBQUFBQzRFQko1QUFBQUFBQmNDSWs4QUFBQUFBQXVoRVFlQUFBQUFBQVhRaUlQQUFBQUFJQUxJWkVIQUFBQUFNQ0ZrTWdEQUFBQUFPQkNTT1FCQUFBQUFIQWhKUElBQUFBQUFMZ1FFbmtBQUFBQUFGd0lpVHdBQUFBQUFDNkVSQjRBQUFBQUFCZENJZzhBQUFBQWdBc2hrUWNBQUFBQXdJV1F5QU1BQUFBQTRFSkk1QUVBQUFBQWNDRWs4Z0FBQUFBQXVCQVNlUUFBQUFBQVhBaUpQQUFBQUFBQUxvUkVIZ0FBQUFBQUYwSWlEd0FBQUFDQUN5R1JCd0FBQUFEQWhaRElBd0FBQUFEZ1FramtBUUFBQUFCd0lTVHlBQUFBQUFDNEVCSjVBQUFBQUFCY0NJazhBQUFBQUFBdWhFUWVBQUFBQUFBWFFpSVBBQUFBQUlBTElaRUhBQUFBQU1DRmtNZ0RBQUFBQU9CQ1NPUUJBQUFBQUhBaEpQSUFBQUFBQUxnUUVua0FBQUFBQUZ3SWlUd0FBQUFBQUM2RVJCNEFBQUFBQUJkQ0lnOEFBQUFBZ0FzaGtRY0FBQUFBd0lXUXlBTUFBQUFBNEVKSTVBRUFBQUFBY0NFazhnQUFBQUFBdUJBU2VRQUFBQUFBWElpN3N3UEEvNFNFaElRNE93WVVienlEQUFBQVFPRkhJbCtJV0N5V1JHZkhnT0tOWnhBQUFBQW8vRWprQ3dIVE5KK1gxTnZaY2FENE1nd2pSSkpNMDl6cDdGaFFyQ3h4ZGdBQUFBQUE0SktzVnF0cHRWcE5aOGNCQUFBQUlIdE1kZ2NBQUFBQWdBc2hrUWNBQUFBQXdJV1F5QU1BQUFBQTRFSkk1QUVBQUFBQWNDRWs4Z0FBQUFBQXVCQ1dud01BRkV0V3F6VmVVcGl6NHdCUVBKaW11UzB4TWJHaHMrTUFVRFRRSWc4QUtLNUk0Z0VVR01Nd0dqZzdCZ0JGQnkzeUFJQmlMU0Vod2RraEFDamlRa05EblIwQ2dDS0dGbmtBQUFBQUFGd0lpVHdBQUFBQUFDNkVSQjRBQUFBQUFCZENJZzhBQUFBQWdBc2hrUWNBQUFBQXdJV1F5QU1BQUFBQTRFSkk1QUVBQUFBQWNDRWs4Z0FBQUFBQXVCQVNlUUFBQUFBQVhBaUpQQUFBQUFBQUxvUkVIZ0FBQUFBQUYwSWlEd0FBQUFDQUN5R1JCd0FBQUFEQWhaRElBd0FBQUFEZ1FramtBUUFBQUFCd0llN09EZ0FBZ09JaU5EVFUvdHBpc2FoOCtmS0tpSWpRd0lFRDVlM3Q3Y1RJY3NjMFRSbUdrZXZqbGk5ZnJzOC8vMXlIRHgvV2xTdFhWTFZxVlhYbzBFRTllL2FVeFhMemJRdlh4OU96WjA4bEp5ZnJpeSsra0llSHgwM1htMWYxWkNhL1lzNnQ5TStrWVJpNjdiYmIxS2hSSS8zNzMvOVd1WExsQ2l5T3JPS0tqNCtYajQrUDArSUFnTUtLUkI0QWdBSVdGUldsbEpRVXJWcTFTblBtekZGeWNySmlZMk9kSFZhMlhudnROVzNac2tXZmZmWlpycE9yRVNOR2FOR2lSZkx6ODFPYk5tM2s3dTZ1OWV2WDY1MTMzdEYzMzMybmQ5NTVKOWZKZkZieDlPN2RXNWN1WGJybGhEaXY2a2t2djJPK1dWRlJVVXBMUzlPNmRldjA5ZGRmNjlTcFU1bzhlYkpUWWdFQVpJOUVIZ0NBQXZiRUUwL0l4OGRIclZ1MzFvQUJBN1I2OWVvc0UvbWJiZjNPRDh1V0xidXA0NzcrK21zdFdyUklnWUdCK3VTVFQzVGJiYmRKa21KaVl0U3ZYejl0MkxCQm4zMzJtYUtpb3ZJa25uYnQydDFVblBsVlQzcjVIZlBOc2oyVFhicDBVYytlUGJWNzkyNm54Z01BdURIR3lBTUE0Q1FCQVFHU3BNdVhMOXUzaFlhR0tqUTBWSEZ4Y1FvTEM3TzNpcHFtcWJsejU2cHo1ODVxMkxDaDJyWnRxNGtUSitycTFhc1pqbDI3ZHEzNjlPbWp4bzBiNjVGSEhsRmlZcUsrL1BKTGRlclVTUTBiTnRTamp6NnFuMzc2S2NOeHk1WXRVK2ZPbmRXNGNXTTkvZlRUK3VPUFB4eksySVNIaHp1OHo4N25uMzh1U1Jvd1lJQTlpWmVrVXFWS3FYLy8vcEtreFlzWDUxazh0dVBQbmoyYkovZmwrbnF1LzdINTQ0OC85T0tMTHlvOFBGd05HelpVbno1OTlQMzMzOTlVekxuNWZhOWV2Vm85ZXZSUW8wYU4xTDE3ZHgwNGNDQm52NWhNWExod1FaSlVwMDZkSEYvWG5qMTc5TmhqajZseDQ4WnEwYUtGcGt5WjRsRG5xbFdyRkJVVnBVYU5HcWwxNjlZYU4yNmNVbEpTN1B2VDB0TDA0WWNmS2p3OFhNMmJOOWNISDN5UWJaek91ajhBVUZpUXlBTUE0QVIvL2ZXWFpzNmNLVWxxMEtCQmh2MnpaODlXMjdadFZiMTZkVW5TbkRsek5IYnNXRjI2ZEVsZHUzYVZ0N2UzcGs2ZHFna1RKbVE0OXAxMzNsSHQyclZWcVZJbC9menp6M3IyMldjMWVmSmtOVzNhVkJVcVZOQ0JBd2MwYnR5NERNZDkrT0dIYXRxMHFTcFZxcVF0Vzdib3pUZmZ0TytMam82MnY0Nktpbko0bjUxRGh3NUprdXJXclp0aFgxQlFrQ1RwNTU5L3p2ZDRidmErcEQrbjdhZHMyYktTcEVjZWVjUysvOWRmZjlYUm8wZjEwRU1QS1RRMFZQdjI3WFBvYVpHYm1IUHorMzczM1hkbHRWcFZxVklsSFRseVJHKzk5VmEyOStKNlU2Wk0wZWpSby9YaWl5K3FmdjM2R2pseVpJNnZhL0Rnd2RxOWU3Y2FOMjZzaHg1NnlPR0xxUlVyVm1qSWtDRktUVTFWdDI3ZFZMbHlaY1hGeFduOCtQSDJNck5temRMMDZkTmxHSVllZnZoaHJWcTFLdHQ0Qy9yK0FBQUFGRHBXcTlXMFdxMm1zK01BQ3BMdHVTOUl0bk9tLzRtTWpEU1BIeitlb2N6Njllc2RqbjM0NFlkTnE5VnFidDY4MlRSTjB6eHk1SWhwdFZyTlpzMmFtVmV2WG5VNGR1Zk9uYVpwbXVhaFE0ZnMyMzc0NFFmVE5FMXo2OWF0cHRWcU5SOTg4TUVNNTl5NmRhdHBtcWFabEpSa1dxMVdzMEdEQm1acWFtcUdjbi8rK1dldXJydFJvMGFtMVdwMXVFNmI0OGVQMjY4anIrSzVmdnV0M3BmcjYvL3l5eTlOcTlWcTl1blR4MHhKU2JGdnYzejVzcG1Ta21JZVBuellYTDU4dWYzNDVPVGtYTWQ4TTcvdi9mdjMyKzlUVG1YMlRIYnIxczNjdm4xN2pxOHJJaUxDdEZxdDV1ZWZmKzd3K3pGTjAremF0YXRwdFZyTmtTTkhtaE1tVERCSGpoeHBXcTFXTXl3c3pGNm1ZOGVPcHRWcU5kZXVYV3VhcG1rZVBYbzAyMmV0b081UFh1SGZXUUI1alRIeUFBQVVzS2lvS0pVcFUwYlZxMWRYaXhZdE1wM2c3TDc3N25ONGYvejRjVW5TM1hmZkxVa0tEQXlVZEswcjlNV0xGMVdxVkNsN1dkdSs4dVhMMjdkVnExWk5rbFNoUWdWSlVtcHFhb1p6MXFoUlE1SjB4eDEzU0pLdVhMbWl5NWN2eTkzOTFqNHVWSzFhVlljT0hkS2VQWHZrNysvdnNNL1d6ZG5XOHlBLzQ3blorNUxlTDcvOG9yZmZmbHUrdnI0YU0yYU13Kzl1OWVyVmV1dXR0MlNhcHU2NTV4Nzc5cFNVRkpVc1dUSlhzZDdNNzd0aXhZcVNydDJuM0lxUGoxZkpraVgxelRmZmFOaXdZUm84ZUxCV3Jsd3BpOFdTN1hYRnhzWnExS2hSZXV1dHR6UnAwaVFOR2pSSTdkdTNseVFkUFhwVWtqUi8vbnlIODltR0VFalM3Ny8vTGttNjk5NTdKZjF2eU1tTkZQVDlBWURDaHE3MUFBQVVzQ2VlZUVKUFBmV1VJaUlpc3B5bDNNM056ZUc5TGRHMEpVWkpTVW1TcExKbHkrWTZTY3pLc1dQSEpFbjc5KysvWWQzcHh6Zm5STWVPSFNWSmt5Wk4wdm56NSszYkwxeTRvRW1USmttU0lpTWpDeXllbTNYMTZsVzkrdXFydW5UcGtrYU5HcFhoUzRreFk4Ym83Ny8vMXFlZmZxclJvMGZmc0s3c1lpNkkzL2YxUEQwOTFiaHhZMG5YRW0xYkYvbnNycXRaczJaYXVuU3BSbzhlclRObnp1aU5OOTZ3WDU5dENidTR1RGdsSkNRNC9OalloaW5ZcnZIZ3dZUFp4dXFNK3dNQWhRa3Q4Z0FBdUlDdVhidnEvZmZmVjJ4c3JNTEN3clI1ODJaSlVxOWV2ZkpzVnZ1WFhucEpMVnEwMEpvMWF5UmRTNjdUMSszdjc2OFRKMDVvNk5DaENnd00xS3V2dnBxamVudjA2S0d0VzdkcXc0WU42dHExcTFxMmJDbEpXcjkrdlU2ZVBLbTJiZHVxUTRjT0JSYlB6ZnI0NDQrMWI5OCtCUVlHYXZQbXpmYmZRVXhNaktScms3WkowZ2NmZktBLy8vd3owK3BONjlBQUFDQUFTVVJCVkRweUduTkIvTDdUbXpKbGl0emMzTFJ4NDBaSlV2MzY5VldpUkFsSjJWOVh0MjdkMUtoUkk1MCtmVnFTNU8zdGJmOGlLakl5VWhNblRsUk1USXpDd3NMazZlbXBJMGVPcUV1WExvcUlpSkFrdFdyVlNnc1dMTkRRb1VNVkVSR2g5ZXZYWnh0dlFkOGZaNmxkdTNZVlQwL1BkanQyN0pqazdGZ0FGQzYweUFNQTRBTDY5dTJybUpnWXVidTc2L1BQUDFkS1NvcWVlZVlaUGY3NDQzbDJqczZkTzJ2NTh1VktUazVXang0OU5HREFBSWY5cjd6eWlnSUNBcFNZbUdoUCtITENZckhvblhmZTBZc3Z2cWh5NWNwcHlaSWxXcnAwcWNxWEw2L1kyRmlOR0RFaTArUXJ2K0s1V1RObXpKQjByZlYzeG93WjloK2I1NTkvWG1YTGx0WE9uVHZ0dlJDdWw5T1lDK0wzbmQ2OGVmTVVGeGVudi83NlM1MDZkZEtZTVdQcys3SzdMbDlmWDMzNTVaZGF0MjZkNnRTcG8zZmVlY2VleVBmcjEwL1BQZmVjU3BZc3FRVUxGbWpod29XNmRPbVNxbGF0YWo5KzBLQkJhdDI2dGM2ZlA2K1ZLMWZtNkJvTCt2NFVwTkRRMEdyMTZ0VjcxbXExYnZIMDlEd3E2V05ueHdTZzhDazZYMWtDeUxGNjllb3ROZ3pqd1hTYnZQNzdYL3RVdzZacDdrNU1UTXc0bFRaUVJOZ21ua3JmeGJlNHNpMkRGaDhmTHg4Zkh5ZEhVL2ppQVc2VjdabmVzV05IcHArOXJWYnJ2V2xwYVIwTXcraGxHRWJJOWZ1ek9nNUE4VVhYZXFBWXVucjE2bDUzZC9lSE05bmxsZTQxQyswV1FrRkJRWjRXaTZXeXU3djdKWXZGWXA4QjJXS3htTGIxbnczRGNOaHVlKzNtNW5iRDdYLzk5VmVPeWwzLzJ0M2QzWlNrMDZkUE8yeFB2Ky82WXp3OFBPeXZQVDA5N2E5Ly8vMzNEUFZLa3BlWGwwTzkzdDdlOXZkbHlwU3h2MTY3ZG0zNmNqbDVEUUJPRVJ3YzNNeGlzYlEwREtPWHBIc3RscXc3eXRhdFc3ZEN3VVgyUDd0Mzd6NGppZGtCZ1VLSVJCNG9obmJ2M2ozQ2FyVytmS015aVltSlR4ZFVQTWc1THkrdm5aTHVsU1RUL0Y4K2V2WHFWWGw1ZVdWMVdBYnBqN1hONEp5YkNhTFNIMitiNWRzMllWVnVqMCsvNXJTZm4xK3VqN2Q5QVNGSlZxczF4ekVBUUVHeldxMmhwbWwyTkF6akg1S3E1ZlE0ZDNmM0Uva1lWcGFzVnV1T0hUdDJoRHJqM0FCdWpFUWVLSjR1R29aeHdqUk4vOHgybXFhWkxPbnZBbzRKT1hQdmYvLzdteHlIUjlsZm02YVpZZnQveHg5bld2NjYxeG1PVHpkMk9TZkhaMW1YNFRnSU90dlhOemoyVm8rbmkrcDFDdHZ3Z3NJV0Q1QlhybDY5V3RaaXNWUXlUZE03TjVQeW1hWlpvSW04WVJnbEpaV1JWTHNnendzZzUwamtnV0xLTk0xNWtwN0xZdC95QWc0SHViUmp4NDdzRjFyR0Rkbkd5QU5BUWRtMWE5Y2FTV3NrR1NFaElVMHNGa3N2MHpUYkdZWlI5VWJISlNZbTNsRVE4ZG5VclZ1M2dydTcrd25UTkROZmZnR0EwekZyUFZCTTdkaXhZMmhtMjAzVGxKdWIyejhMT2g0QUFJb1JjK2ZPbmQvdTJMSGo2Y1RFeEx0TTA2d3ZhYnhwbW9lY0hSZ0ExMEFpRHhSZmYyZjJUYnRoR0pjU0VoTE9PU01nQUFVak5EUlVvYUdoT252MnJDVHBwNTkrVXVQR2pSVWFHcXBWcTFZVm1yaWNYVTlPclZtelJ2Mzc5OWNERHp5Z1JvMGFxVjI3ZGxxNmRHbUJuRHV2cFo5L1FwSjY5dXlwamgwNzJ1ZkNRUDVJVEV6Y3ZtUEhqbjhsSmliV01neWpybW1hbzAzVDNPZnN1QUFVWG5TdEI0cXh0TFMwUlc1dWJvOWR0MjI5cytJQlVQRFMwdEkwYk5nd3BhU2tLREl5VWhFUkVjNE95YVdNSHo5ZXMyYk5VcWxTcGRTcVZTdjUrUGpvaHg5KzBQSGp4NTBkV3E2ODl0cHIyckpsaXo3NzdET0hKZjk2OSs2dFM1Y3V5Y1BEdzRuUkZTOEpDUWw3SkwwazZhWGc0T0NhRm92bEg4Nk9DVURoUXlJUEZHUEp5Y2xEeXBRcDgxajZDWGRPbno3OTJBME9BVkRFekp3NVUvdjI3Vk8xYXRYMHdnc3ZPRHNjbDdKMjdWck5talZML3Y3K21qNTl1dTY0NDMvRG1HMnJRYmlLWmN1V1picTlYYnQyQlJ3SjB0dTFhOWNoU2NPY0hRZUF3b2RFSGlqR2Z2amhoMVAxNnRYN1MxSlpTVEpOOC9JdnYvenltNVBEQWxCQWpodzVva21USnNuTHkwdWpSbzF5V01Jd05QVGFpbE52di8yMkprMmFwS1NrSk4xNTU1MGFQbnk0N3IzMzJ1SUpwbWxxM3J4NStyLy8rei85L3Z2djh2UHpVOGVPSGRXL2YzKzV1Ym1wZi8vK1NraEkwTGh4NDlTeVpVc3RXclJJSTBhTVVLMWF0UlFYRjZmejU4K3JWYXRXcWxtenB1TGk0aktOY2RXcVZabzZkYXArL3ZsbmxTbFRSZzg5OUpCaVltTGs2ZWtwNlZxUGdva1RKMnJCZ2dWS1NVbFJqeDQ5TXRTUmxwYW1Eei84VUFzWEx0U1ZLMWZVcDA4ZlRadzRVWklVSHg5dmI0SE83bHpYbXpkdm5pVHA2YWVmZGtqaUpjbmQzVDFIOXlqOXZSNDNicHltVDUrdXc0Y1BxMUtsU2hvNmRLaU9IajJxNmRPbjYvang0NnBSbzRaR2pCaWh1KzY2eStHNDExOS9YVk9tVE5HSkV5ZGt0Vm8xZlBodzNYNzc3UTVsYk5kNTl1eFpoWWVIUy9yZjZnQzJNcEt5M0djN1BpZlBSVTd2TjFBWUJRVUZsZmJ3OEhqQU1JeG1obUUwa0ZSRFVubEozbUxWa3lMdHY2dERmR1N4V0tZa0pDVDg3dXg0c3NNWWVhQ1lTMHRMKzhyMjJqQ01iYzZNQlVEQkdqVnFsRkpTVXZUc3M4L3E3cnZ2enJUTXUrKytLNnZWcWtxVkt1bklrU042NjYyMzdQdm16Sm1qc1dQSDZ0S2xTK3JhdGF1OHZiMDFkZXBVVFpnd1FaTFV0R2xUU2RMZXZYc2xTVnUyYkpFa0hUNThXTW5KeWRxL2Y3OU0wMVN6WnMweVBmZUtGU3MwWk1nUXBhYW1xbHUzYnFwY3ViTGk0dUkwZnZ4NGU1bFpzMlpwK3ZUcE1neEREei84Y0taai9HZk9uS2taTTJiSXpjMU5IVHAwMEpJbFMyN3FYTmM3Y09DQUpNbHF0V1paSnJ0N2xONDc3N3lqMnJWcnExS2xTdnI1NTUvMTdMUFBhdkxreVdyYXRLa3FWS2lnQXdjT2FOeTRjUm1PKy9EREQ5VzBhVk5WcWxSSlc3WnMwWnR2dnBsbFBKbUpqbzYydjQ2S2luSjRuNVViUFJjNXVkOUFZUk1jSEJ4a3RWckhlM3A2L202eFdKWVpodkd5cEhCSmQwb3FJWkw0SXM4d0RIL0RNSWFucGFYdEN3a0pLZlRka1dpUkI0bzVUMC9Qd1ZldlhvMlNwSXNYTHo3dTdIZ0FGSnd5WmNwSWtqWnYzcXlvcUtoTXk3enh4aHNLRGc3V2dRTUg5T2lqaityNzc3KzM3L3Zzczg4a1NmLzV6My9VcUZFai9mampqK3JXclpzV0xGaWc1NTU3VGsyYk50V0VDUk8wWjg4ZXBhV2xhZHUyYmFwVnE1YSsvLzU3N2R5NVV3Y1BIcFQwdjRUL2VsT25UcFVrM1gvLy9mTDA5RlRObWpXMWUvZHVyVml4UW9NSEQ1WWtMVml3UUpJVUd4dXJGaTFhNkpkZmZsSG56cDBkNmxtMGFKRzl6QU1QUEtDa3BDUkZSa2JtK2x6WHUzejVzaVRKWXNtNlhTUzdlNVQrMkJFalJpZzRPRmlIRHg5V1ZGU1VMbHk0b0JrelpxaGF0V3BxMmJLbEJnd1lvTU9IRDJjNHgzLys4eDgxYU5CQVI0OGVWWmN1WGJScDB5WmR1WExGM2lzZ096RXhNWm94WTRZazZZa25uc2hSaS9tTm5vdWMzRytnc0toZHU3YS9wNmZuS0VuUmt1VG01cWFnb0NEVnFWTkg5OTkvdjZwVnE2Wnk1Y3JKMjl0YjZZY2l3aldacHFubm4zOWU2OWF0a3lSRlJFU29UWnMycWwrL3ZuNzY2U2ZOblR0WDMzenpqYStrSmZYcTFldVJtSmc0MzdrUlo0MUVIaWptdnZ2dXUxL3ExYXVYYkJpR3g0RURCekorUWdSUVpBMFpNa1JQUHZta05tN2NxTGk0T1BYcTFTdERtY0RBUUVsU3hZb1ZKVG1PL2JaTjZHWnJ6YmVWdlhEaGdpNWV2S2pxMWF1clFvVUsycjkvdnc0Y09LQno1ODdwbFZkZTBaQWhRNVNZbUtnZmYveFJ0OTEybStyVXFaTnBmRWVQSHBVa3paL3YrRGtxL1d6MHYvOStyZmVqclZ0M1FFQkFobnArKyszYWlLRjc3cmxIa2xTbFNwV2JPdGYxS2xXcXBLU2tKTzNkdTFmKy92Nlpsc251SHBVcVZjcGUxcmF2ZlBueTltM1ZxbFdUSkZXb1VFR1NNcDA5dmthTkdwSms3OTUvNWNvVlhiNThPY2VKL00yNDBYT1JrL3NORkFZaElTSC9zRmdzRXlXVktWMjZ0TnEzYjY5ZXZYcXBjdVhLemc0TitXVHk1TW4ySkg3MDZORU9FN3pXclZ0WGRldldWY3VXTFRWczJEQkxhbXJxTEt2Vit0T09IVHNTbkJYdmpkQzFIb0RTMHRKV21LYTUwOWx4QUNoWS92NytldkhGRnlWSkV5Wk1zTGVRNTVRdHViUWx3VWxKU1pLa3NtWExxbVRKa3BLa0prMmE2TUtGQzVvN2Q2NThmWDBWSGg2dU8rNjRRNG1KaWRxL2Y3OGFOMjZjWll0MnVYTGxKRWx4Y1hGS1NFaHcrTEVwVzdhc3c3a3p1d1piejRPZmYvNVpraHhhajNOenJ1dTFidDFha2pSeDRrU2RPK2U0YXFldHRUNG45K2hXSFR0MlRKSzBmLy8rREhYYlpwcy9mLzY4Sk9uMDZkTTNyQ3NsSmVXVzQ4bkovUWFjektOZXZYcGpMUmJMYk1Nd3lyUnAwMFlMRnk3VTRNR0RTZUtMc08rLy8xNlRKMCtXSkkwY09UTExWVnJhdEdtalYxOTlWYm8yTDhLTTBORFFRcmxzQnkzeWdDU3IxUm92S2N6WmNUaVRhWnF5V3ExbTlpV0xKdE0wdHlVbUpqWjBkaHhBUVd2ZnZyM1dyRm1qTld2VzZPV1hYOWFjT1hOeW5HQjI3ZHBWNzcvL3ZtSmpZeFVXRnFiTm16ZExrbnIxNm1Ydmd0cTBhVk10V3JSSWE5ZXVWWXNXTFdRWWh1clhyNjlWcTFicDRzV0xXWTZQbDZUSXlFaE5uRGhSTVRFeENnc0xrNmVucDQ0Y09hSXVYYnJZUDRDMWF0VktDeFlzME5DaFF4VVJFYUgxNnpPdW9ObXFWU3N0WExoUXc0WU5VM2g0dURadTNIaFQ1N3BlZEhTME5tN2NxSU1IRDZwcjE2NXEwYUtGU3BRb29RTUhEcWhCZ3dicTM3OS9qdTdSclhycHBaZlVva1VMclZtenhuNHR0cnJ2dSs4KzdkcTFTMis5OVpiQ3c4UDE1WmRmWmxxSHY3Ky9UcHc0b2FGRGh5b3dNTkQySWZhbTVPUitBODRTRkJUazZlWGxOVTlTbDlLbFMrdjExMTlYaXhZdG5CMFdDc0NZTVdNa1NXM2J0bFdiTm0xdVdQYmhoeC9XdG0zYjlOVlhYOVUyVGZORlNTTUxJTVJjb1VVZXVLWllKL0dTaXYyNHIvL09UQXNVUzYrKytxcDhmWDExOU9oUmpSbzFLc2ZIOWUzYlZ6RXhNWEozZDlmbm4zK3VsSlFVUGZQTU0zcjg4ZjlOdDlHd1lVTzV1N3ZyNHNXTGF0eTRzU1NwZnYzNnVuanhvaXdXaTVvMGFaSmwvZjM2OWROenp6Mm5raVZMYXNHQ0JWcTRjS0V1WGJxa3FsV3Iyc3NNR2pSSXJWdTMxdm56NTdWeTVVcUhjOXY4NjEvLzBvTVBQcWh6NTg1cDFhcFZEbVZzTS9YbjVGelhLMUdpaEtaTW1hSisvZnFwVktsU1dySmtpZWJQbjYrelo4K3FldlhxT2I1SHQ2cHo1ODVhdm55NWtwT1QxYU5IRHcwWU1NQys3NVZYWHRFOTk5eWo3ZHUzYStiTW1lclVxVk9tZGJ6eXlpc0tDQWhRWW1MaUxTZmVPYm5mZ0pPNGUzcDZmaUtwUzBCQWdENzU1Qk9TK0dKaSsvYnQycmx6cDBxV0xLblkyTmdjSGZQc3M4K3FSSWtTa2pTb2J0MjZwYklyWDlDSzl5ZDM0TDlzTGRFMzZrS0pvc3Uybk5LT0hUc0svZDlFMjdQcUNyRVdkdngvWDN5a3BhVTVkTjlmdTNhdG5uLytlVldwVXNVK01ac3J1bjVwdU1LaXFON3ZXK0ZLLzg1SVV0MjZkU3U0dTd1Zk1FM3pSR0ppNGgzWkgrRWE2dFdyOTU1aEdNL2VjY2NkK3VTVFQreERYMUQwL2ZPZi8xUmlZcUw2OU9tajU1NTdMc2ZIZmZUUlI1bzJiWnBNMDR4TlRFeDhJeDlEekRXNjFnTUFnQ0x0cTYrKzB1TEZpM1hQUGZmbzdObXpXcmx5cGFSck03UWo3M0cvVVJoWnJkYnVrcDcxOC9QVHh4OS9UQkpmalB6MjIyOUtURXlVSkQzMTFGTzVPclpidDI3NjlOTlBkZVhLbFdoSmIwb3FOTU5RU2VRQkFFQ1JWckZpUlIwL2ZseUppWW55OHZMU3ZmZmVxOTY5ZTZ0VnExYk9EcTFJNG42anNMRmFyZFVsVFhkemM5T2JiNzdKU2dyRnpMSmx5eVJkR3h1ZjIrRTk1Y3VYVjZ0V3JiUnk1Y3Bxd2NIQkQrN2F0V3RGZnNSNE0wamtBUUJBa1JZYUdxckZpeGM3TzR3OFYxaUhoUlRWK3cyWFpaaW1PY2t3akZMOSt2VlRnd1pNaVZQY3pKdzVVNUlVSGg1K1U4Yy8vUEREV3JseXBkemMzSHBMS2pTSlBKUGRBUUFBQUNpUzZ0V3JGMlVZUmxqTm1qWFZ2MzkvWjRlREFuYm8wQ0ZkdUhCQjd1N3VOOTBycUg3OStyWko3OXBJY3N2TCtHNEZpVHdBQUFDQUlpY29LS2kwcEhjTnc5QkxMNzNrTUFramlvZHQyN1pKa2xxM2JuM1RkWGg2ZXVxQkJ4NlFwTnZyMWF2WE1rOEN5d004elFBQUFBQ0tIQThQajhjTncvQi84TUVIRlJ3YzdPeHc0QVMyWVQ2MkpVRnZsbTJaUXNNd090eHlVSG1FUkI0QUFBQkFrUklVRkZUYU1JeFgzZHpjTkdEQUFHZUhBeWU0Y3VXS2podzVJa25xM3IzN0xkVlZwMDRkU1pKcG1zMXZPYkE4UWlJUEFBQUFvRWp4OHZMNmgyRVk1Y1BDd3BpbHZwaGF2MzY5SktsMDZkSXFXYkxrTGRWVnNXSkZWYWhRUVlaaEJOZXRXN2RVWHNSM3EwamtBUUFBQUJRbGhtbWF6MHBTdjM3OW5CMExuT1Q0OGVPU2xDZExYeHFHb2ZyMTYwdVN1OFZpYVhMTEZlWUJFbmtBQUFBQVJVWklTRWdUd3pEdXUvZmVlMVd6Wmsxbmh3TW5TVXhNbEhTdFJUNHZCQVVGU1pJTXd5Z1UzZXRaUng0QUFBQkFrV0d4V1BwS1VzZU9IWE5VZnMyYU5abzdkNjRPSGp5b2xKUVUrZm41YWVEQWdlclE0Y2J6bW9XR2hrcVM0dVBqNWVQamM0dFJaeTh0TFUxejVzelJzbVhMbEpTVUpFbnk4L05UNzk2OUZSVVZsZS9uejA3UG5qMlZuSnlzTDc3NFFoNGVIZzc3VE5PVVlSZ0ZHcy9xMWFzbFNVMmE1RTBEZW8wYU5TUkpobUdFNUVtRnQ0aEVIZ0FBQUVDUkVCUVU1Q21wbTRlSGg5cTNiNTl0K2ZIangydldyRmtxVmFxVVdyVnFKUjhmSC8zd3d3LzJidG1GeWVqUm96Vi8vbndGQkFTb2MrZk9zbGdzT256NHNINzY2U2RuaHlaSjZ0Mjd0eTVkdXVTUXhMLzIybXZhc21XTFB2dnNzd0w1c3NNbU5UWFYvcnB4NDhaNVVtZlZxbFVsU2FacDFzcVRDbThSaVR3QUFBQ0FJc0hUMDdPNUpKOTY5ZXFwVktrYnowbTJkdTFhelpvMVMvNysvcG8rZmJydXVPTU8rNzRyVjY3a2M2Ulp5NnIxZXRteVpaS2tEejc0UUhmZWVhZDkrOFdMRndzc3Rzelk0bTNYcmwyR2ZiYVlDOXF1WGJ2c3IvT3FKNEN2cjYvS2xDbWo4K2ZQM3hVYUd1cVJrSkNRbXYxUitZY3g4Z0FBQUFDS2lvNlM5TUFERDJSYmNONjhlWktrcDU5KzJpR0psNlJqeDQ3cC92dnZWLzM2OVhYbXpCbEowdm56NTlXb1VTTzFhdFZLS1NrcDlySmJ0bXhSWkdTa0dqVnFwS2VlZWtxblRwMXlxR3ZWcWxXS2lvcFNvMGFOMUxwMWE0MGJOODdoK05EUVVJV0doaW91TGs1aFlXR2FQSGx5cHZIYXhucVBHemZPM3JWZWtrcVVLSkdyODBuUzExOS9yWjQ5ZTZwUm8wWnEzcnk1RmkxYTVCREwyYk5uSlVsbno1NjFiOHN1M3V1UFRYOU1lSGk0UWtORGxaU1VsT1A3ZWlzT0hUb2tTUmwrcjdmQ01BeGI5M3FQdExTMCsvS3M0cHRFSWc4QUFBQ2dTREFNbzRNa2hZV0ZaVnYyd0lFRGtpU3IxWnBoWDJCZ29CbzBhS0MwdERTdFhidFdrclJ1M1RxbHBxYXFYYnQyOHZUMHRKZWRNR0dDR2pSb0lIOS9mMzMzM1hkNjQ0MDM3UHRXckZpaElVT0dLRFUxVmQyNmRWUGx5cFVWRnhlbjhlUEhaempuN05tejFiWnRXMVd2WGozVGVBY05HaVNMeGFLTkd6ZnFrVWNlMGJQUFBxdTllL2M2bE1uSitaWXVYYXBYWDMxVlNVbEphdGV1blI1ODhFRWxKeWRuZTc5eUcyOTBkTFQ5ZFZSVWxLS2pvM04xWDIrRmFacVNwSHIxNnVWSmZUWjMzWFdYSkNrdExlMmVQSzM0SnRDMUhnQlFyS1Z2TVFBQXVLNmdvS0E3SmQwZEVCQWdmMy8vYk10ZnZueFprbVN4Wk42MjJiMTdkMjNkdWxWcjFxeFJaR1NrVnExYUpVbnEzTG16UTduaHc0ZXJmdjM2K3ZISEg5V3RXemR0M3J4WlY2NWNrYnU3dTZaT25TcEp1di8rKytYcDZhbWFOV3RxOSs3ZFdyRmloUVlQSHV4UXo4c3Z2NnptemJPZUVQMmhoeDVTWUdDZ3BrMmJwdlhyMSt2YmI3L1Y1czJiOWRwcnIrbmhoeCtXcEJ5ZGI4YU1HWktrMTE5L1hSRVJFZG5lcDZ4a0YyOU1USXo5WEU4ODhZUjlqSHhPNyt1dCtQSEhIeVVwejhmbFY2NWNXWkprc1ZpY1BrNmVSQjRBVUN5WnBybk5NSXdHem80RFFMR3hOL3NpdUJWZVhsNk5KYWwyN2RvNUtsK3BVaVVsSlNWcDc5NjltU2IrRHp6d2dPNjQ0dzU5OTkxM09uNzh1TFpzMmFLZ29DRDc3T1UydGhacFc1SjM5ZXBWWGI1OFdlN3U3anA2OUtna2FmNzgrUTdIMkxxZnAzZmZmZG4zMXI3MzNuczFkdXhZblRoeFFtUEhqdFhxMWF2MS92dnYyeFA1bkp6dmwxOStrWFRycmRVNWlUY3pPYjJ2dDJMOSt2V1NsR0gyL0Z1VnJxdiszWGxhOFUwZ2tRY0FGRXVKaVlrTm5SMERBQ0R2cEtXbE5iUllMQW9KeWRucVlLMWJ0OWJVcVZNMWNlSkUzWC8vL2JydHR0dnMreTVmdml3dkx5OTE3ZHBWSDN6d2djYU9IYXZVMUZSMTZ0UXBRejNIamgyVHI2K3Y5dS9mTDBrcVc3YXNmYUs5Y3VYSzZjU0pFNHFMaTFPdFdqZHV4SFZ6Yzd2aC90MjdkNnR1M2JxU0pIOS9mejM5OU5OYXZYcTFMbHk0WUMrVGsvUDUrZm5wNU1tVDJyTm5qMXEyYk9td3o4UERRNm1wcVRwLy9yeDhmSHgwK3ZUcG00NDN2ZlJqM3kwV1M0N3U2NjJ3amIrdlU2ZE9udFo3KysyM1M1SU13NmlZcHhYZkJCSjVBQUFBQUM3UE1JeUdVczViNUtPam83Vng0MFlkUEhoUVhidDJWWXNXTFZTaVJBa2RPSEJBRFJvMFVQLysvZFc1YzJkTm5qeFo2OWF0VTRrU0pmVFFRdzlscUdmSWtDRnEyYktsMXF4WkkwbnEwcVdMZlY5a1pLUW1UcHlvbUpnWWhZV0Z5ZFBUVTBlT0hGR1hMbDF5M2EzOXNjY2VVOTI2ZFhYZmZmY3BMUzFOR3pkdWxDUzFhZE1tVitmcjFxMmJQdnp3UThYR3h1cWhoeDVTYW1xcXFsZXZya2NmZlZUMzNYZWZkdTNhcGJmZWVrdmg0ZUg2OHNzdmN4WGo5Zno5L1hYaXhBa05IVHBVZ1lHQmV2WFZWeVVwUi9jMUwrUmxLNzhrKzVjOXBtbG1QM1lqbjVISUF3QUFBSEIxN29aaDFITjNkODl4OGxhaVJBbE5tVEpGbjN6eWlWYXVYS2tsUzViSVlyRW9JQ0RBM2wzZTE5ZFhyVnExMG9vVkt4UVJFWkhwa25idDJyWFQvUG56bFphV3B1N2R1MnZnd0lIMmZmMzY5Wk9ucDZjV0xGaWdCUXNXeU12TFN6VnIxclN2U1o0YkVSRVIyclZybC9idDJ5ZUx4YUlxVmFwb3dJQUI2dHUzYjY3Tzk5aGpqOGxpc1dqKy9QbGF0R2lSZkgxOTdXdXR2L0xLS3hvMmJKaTJiOSt1WThlT3FVK2ZQdHEzYjErdVk3VjU1WlZYTkdiTUdDVW1KdHE3OUVzNXU2ODNLLzF5ZkFFQkFYbFdyM1N0dDRVa0dZYmg5RVErYnhiVkExeWMxV28xSlNraEljSFpvY0FKYkpPZDdkaXhvOUQvVGJROXE2NFFLd0RBTmRXdFc3ZUN1N3Y3Q2RNMFR5UW1KdWJkK2wzNUtDUWtwSWJGWWpsVXRXcFZmZkhGRjNsV3IybWE2dEdqaDQ0Y09hSlBQdm5FM3JVZHR5WS83K3VCQXdmMDZLT1BTc3I3ei9hWEwxOVdreVpOSk9uS2poMDdQQ1daZVhxQ1hLQkZIZ0FBQUlCTE13empUa21xV0RIdmhpNlBHREZDcDA2ZDBwRWpSOVMwYVZPUytEeVMzL2YxOTk5L3o5UDYwdlB5OGxLSkVpVjA4ZUpGOTVDUWtOdDI3dHlaY2RiQ0FrSWlEd0FBQU1EVkJVckswYkp6T1JVZkg2L0xseThySWlKQ1E0Y096Yk42aTd2OHZxOG5UNTZVbEx2SitITER6ODlQeDQ0ZGs2VHlra2prQVFBQUFPQm1tS1o1dDJFWWVUb21ldTNhdFhsV0YvNG52KzlyV2xxYUpJZWw0dkpVdVhMbGRPellNUm1HY2J1a3cvbHlraHl3T092RUFBQUFBSkFYRE1Pb0l1VmY4Z2JYVTY1Y3VYeXB0M1RwMHBJa3d6QnV5NlpvdmlLUkI0cUp4WXNYYTlhc1dUbmVmaU50MjdiVk8rKzhrK20rME5CUWpSNDkydjUrOXV6WkNnc0xzNzhQQ3d2VHA1OSthbisvWWNPR1RIK3VueUYxNk5DaG1qOS9mcTdpQkFBQXhZTnRGbkUvUHo5bmg0SkNva1NKRXZsU3I2ZW5weVRKTk0zUytYS0NIS0pyUFZDQUprNmNxS2xUcDBxU3hvNGRxMWF0V21WYWJzMmFOWm83ZDY0T0hqeW9sSlFVK2ZuNWFlREFnZXJRb1lOOWhuWHAycEllanp6eWlQMzkyYk5uOWVDREQrcnExYXVTcm8xQkdqdDJySll2WDI0dk0zNzgrRXpQYWR1ZWtKQ2dHVE5tNlAzMzMzZlkvOUZISDhuYjIxdkJ3Y0U2ZWZLa3pwMDdwK1RrWksxYnQwNHRXclRJc0d6SXBrMmJGQk1UWTMrZlB1NEpFeVpvd29RSjJyQmhnd1lOR3BScFBNMmFOZFBHalJzVkhSMnRtSmdZK3pWMDdkbzEwL0lBQUtENE1rM1QzekNNZkUza2JaOWw0dVBqNWVQam81OSsra205ZXZWU1NrcUtSbzhlbmV0MTRmTXJMbWZYVTFqa1Z5THY0ZUVoU1RJTWcwUWVLQzZXTDErdWtpVkw2c0tGQy9yNjY2OHpUZVRIangrdldiTm1xVlNwVW1yVnFwVjhmSHowd3c4LzZQang0dzdsUEQwOTljMDMzemdrOHF0V3JaSmhPSzVLMXFOSER6VnYzbHp2dnZ1dVRwMDZwWkVqUnpyc3oyeDdvMGFOOVB2dnYydisvUG5xMHFXTGF0U29vWTgrK2tqKy92NEtEZzYybHp0MTZwUmlZMlAxeFJkZjZQRGh3OXE2ZGFza2FkKytmYXBTcFlxbVRadW1wVXVYYXVIQ2habzJiWm9rNmZISEgxZkhqaDNWcVZNbmVYdDdLeTR1VHIxNjlWTGJ0bTNWdTNkdjllclZTeDA2ZEZELy92MjFjZVBHbTd6VEFBQ2dtQ2t2cWNBUzBMUzBOQTBiTmt3cEtTbUtqSXgwV2hLUHJIbDdlK2RMdlY1ZVhyYVhwVzVVTHIrUnlBTUZaTmV1WFRwMjdKaGF0MjZ0YjcvOVZ1dlhyMWR5Y3JKRFMvYmF0V3MxYTlZcytmdjdhL3IwNlE3anZLNWN1ZUpRWDQwYU5iUmp4dzZkUG4zYVBnWm94WW9WcWxXcmxrTzM5RHAxNnFoT25UcWFOR21TcEd1dCtKbHAwNmFOL2ZVOTk5eGovNGV3Zi8vK3FsQ2hncjc2NnFzYlh0L09uVHMxZWZKa1NkY1NlVzl2YjdWczJWTDkrdlZUdjM3OTdPV1dMRmtpNmRyNG9rdVhMdG03SjdtN3U5di9NRm9zRnFXbXB0N3dmQUFBQU9tVWtCeVNySHcxYytaTTdkdTNUOVdxVmRNTEw3eFFJT2RFenRoNnB1WjNpM3hhV3BwVGMya1NlYUNBMkJMaFpzMmFLVFUxVld2WHJ0WHExYXYxOE1NUDI4dk1temRQa3ZUMDAwOW5tS3pGM2QzeGY5ZG16WnBwMzc1OVdybHlwYUtpb25UcTFDbnQzTGxUVHo3NVpJYng1ZWtsSkNRNHZJK01qRlJTVXBMRE50TTA5YzAzMzhqWDExZWJObTNTblhmZUtVbjYrKysvZGVUSUVmdnJvMGVQMm8rSmpvNVdsU3BWTkhqd1lIWHYzbDFEaGd4eDZFNS92WjQ5ZStyKysrL1g4ODgvTCtsYWdtOUw4aGN2WHF6Rml4ZG5lU3dBQU1oZnBtbEtVdW5RMEZDcllSaG1hbXFxcmx5NWttWVlobW43Y1hOemMzaWZtcHBxdXJtNXBVbVNtNXRiMmw5Ly9XVmFMQmI3ZTR2Rll0cithL3Y1NDQ4L3pQVDdQVHc4MHM2ZE95ZDNkL2MwaThWaWVubDVwWjA4ZVZJZUhoNXBucDZlYWZyLzl1NDhMc3B5Ly8vNCt3WmMwbC9rVXBqYnNjeWxmR1RHakFwdXFhQ21WcWJtZnRROG5yVFNLTXVqbEVWNTB2YkZjc2xLdjJWcTJERWpLaXNYVXZPb2FRWkRDbTZoUjFCVHloSkNFRm5tL3YxaE16bUFNaW95M1BwNlBoNCttcG43bXV2KzNITVQrcDdydXE5YjB2NzkrNTJTVEVtdS81cVNxa2gvWGI5OE1lM2R1MWZ2dlBPT3FsU3BvaGRmZk5Ianl3UFh2MzFlZWVVVnZmUE9PMHBOVGRYZi92WTMvZnZmLzlaTk45M2svbXcvK3Vnai9lYy8vOUhodzRkVnExWXQ5ZW5UUjJQSGpwVy92Ny9HamgycitQaDR2ZmJhYStyU3BZdGlZMk0xYmRvME5XL2VYTkhSMGNyS3lsTFhybDNWckZrelJVZEhsMWhqWEZ5YzVzK2ZyLzM3OSt2S0s2OVV6NTQ5RlJFUjRmNThuRTZuNXM2ZHE1aVlHT1hsNVdudzRNSEYrbkE2blpvelo0NCsvZlJURlJRVWFPVElrWm83ZDY0a0l4R2YyQUFBSUFCSlJFRlV6K24zcGUycnZPWGw1VW02ZUYvcXVJN0xNQXlDUEhDcEt5Z28wT3JWcTJVWWh0cTNiNi9jM0Z5dFc3ZE9YMy85dFVlUTM3bHpweVRKWnJPVjJtZDRlTGptelp1blZhdFdhY2lRSVZxMWFwV2NUcWZDdzhQZHYyUkwwcTVkTzQvbkpZMThmL3Z0dCs2UVBtM2FOTjE1NTUyU3BDMWJ0bWpRb0VHU1RzMGVLSHI3a0ZXclZrazY5Y3ZkTmVXL1VxVkt4WDZSSGo5K1hKTFVxbFVyL2YzdmY5ZUhIMzZvZi8zclgycmN1TEhHalJ1bmJ0MjZxWC8vL3NyTHkxUERoZzJWbVprcDZkUklQUUFBdUxqOC9QeXEvWG1wWG5YVE5PTk4wNVMvdi84Wjc4dHRtcVpjYlZ3S0N3dUxyWjl6ZXZ2Q3drSVZGaGJxcXF1S0wveDk5ZFZYZXp4djJMQ2h4L09Tcm9NMy8vem1vVHpDNDRzdnZxaTh2RHhObWpSSmpSczNMckhOakJrejNJTTNlL2Z1MVFzdnZLQ0ZDeGRLa2o3ODhFUE5tREZEMTF4empRWU1HS0JObXpacC92ejV5czNOMWFPUFBxb09IVG9vUGo1ZVNVbEo2dEtsaXpadjNpeEordW1ubjVTZG5hMGRPM2JJTkUxMTdOaXh4SDJ2WExsU1U2Wk0wWFhYWGFlQkF3Y3FLU2xKMGRIUktpd3MxT1RKa3lWSml4WXQwbnZ2dmFlYU5XdnFycnZ1VWx4Y1hMRitGaTVjcUFVTEZxaFdyVnJxMmJPbmU4RGxYUGRWM2x4QnZ1amxwbVhsdEo4eGdqeHdxZHU0Y2FNeU16UFZ2SGx6MWFwVlN4MDZkSkFrYmQyNjFXTnEvTW1USnlWNUYxaHIxNjZ0NE9CZ0pTUWtLRDA5WGF0V3JWTGp4bzExL2ZYWGU3VGJ2MysvcEwrbTVpOVpzc1JqKzhNUFA2eERodzY1MjExOTlkVmFzR0NCSkduUW9FSEt5c3FTSkQzMjJHUDY0NDgvSkVrVEpreFEyN1p0Tld6WU1FbFNuVHAxbEo2ZTdnNzIyZG5aN3BIMk8rNjR3MlBSTytuVWx4Q1NWTE5tVFNVbEphbHUzYm9hTkdpUSt4OEFWMTk5dFZxMWFxV3Z2LzVhanozMm1QdCtvRTJhTkNuMWN3RUFBQmZteElrVGVhNFFicHBtb2FSaWlhaG9TUG96Unh1bGJDL1doMm1hWjN4UDBmZVYxT2ZGQ210bmMrV1ZWMHFTdnZ2dU93MFpNcVRFTnRPblQxZXJWcTIwYytkT0RSOCtYTHQzNzNadlc3cDBxU1JwNnRTcENnME4xYjU5K3pSdzRFREZ4TVRva1VjZVVZY09IVFJ6NWt4dDM3NWRUcWRUMzMvL3ZabzNiNjdkdTNjck1URlJ1M2J0a2lUM3Z5ZUxjaTJzM0xwMWExV3VYRm5ObWpYVHRtM2J0SExsU25lNGpvbUprU1JGUlVXcGMrZk9PbkRnZ1ByMjdldlJUMnhzckx2TmJiZmRwdFRVVlBYdjMvK2M5MVhlU3ZwWkswdSsrSmtyQ1VFZUtBZW5YMS91V2cyK2F0V3F5czNOMWFwVnF6UjA2RkJKVXIxNjlaU2FtcXFrcENUVnFWT24xSDU3OU9paCtQaDRMVjI2VkVsSlNSb3paa3l4TnFjdmhsZlM4Nkt2VDUwNlZhMWF0ZEwyN2RzOXRtL2N1RkUybTAyaG9hR1NwS0NnSUhYcTFFbHZ2ZldXL1AzOXRYMzdkZ1VHQnVyMzMzOVhyMTY5MUt0WEw0MGRPMWF4c2JIdXZ3aUtjanFkYXQrK3ZXNisrV1ozaUo4MmJacWlvcUwwM1hmZmFjYU1HYnIzM250VnFWSWwvZTF2ZjFPUEhqMUsvVXdBQU1DRnFWS2xTb0VrbWFhWjduQTRMSEZqZHB2TmxpMnBXbDVlM2tXN050b2xNakpTOTk5L3Z6WnMyT0JldExlb1JvMGFTWkxxMXEwcnlYT3RJOWNDeHE3UmZGZmJuSndjblRoeFFrMmFORkZRVUpCMjdOaWhuVHQzS2pNelUxT21URkZrWktRY0RvZjI3ZHVucTY2NlNpMWJ0aXl4UHRlc3lxSzM3YzNJeUhBL1BuejRzQ1M1cC92WHIxKy9XRDgvLy95enBGTnJKMG5GWjBaNHU2L3lkckZuWmJoRy9DVVZuSzNkeFVhUUJ5Nnk3T3hzclYrL1hwSzBlL2R1ajI5a3BWTXIyYnVDZlBmdTNUVi8vbnpOblR0WHJWdTM5cGh1ZHZMa3lXSlQxTVBDd3ZUU1N5KzV2OWt0YWNYVXJWdTM2dHR2djlYY3VYTlZVRkNnZWZQbTZZRUhIdEQrL2Z1MWNlTkd6Wmt6UjlIUjBlclFvWU1lZmZSUk5XclVTUHYyN1NzMmJmNy8vdS8vVkZoWTZBN3lwNzgrZlBodzFhdFhUM2ZmZmJmZWYvOTlWYXBVU1UyYk52VzRidXUrKys1VDA2Wk5GUmtaS2VuVU5mOStmbjY2OHNvck5YNzgrR0oxbC9TdGI2OWV2WXAvd0FBQTRMSm5tbWF1WVJqVjh2UHpMM3FRcjFPbmppWk5tcVNubjM1YU0yZk9sTTFtYzRkZGJ3UUZCZW53NGNOS1MwdFRVRkNRZTYyaXdNQkFWYXRXVFpMVXZuMTd4Y2JHYXNtU0phcFpzNmJDdzhOMTdiWFh5dUZ3Nk5DaFEyclhydDBaWjNEV3JsMWI2ZW5waW82T1Z2UG16VXRzRXhnWXFHUEhqaWsxTlZWQlFVSHVVZjdUWFhubGxjckl5TkQrL2ZzVkZCUlU3Tit3M3U2cnZMbUN2R3VtYTFsekJmay9aNnY0REVFZXVNamk0dUtVbDVlbk9uWHFhUG55NWU1ZnVpa3BLUm84ZUxDU2s1TjE0TUFCTld6WVVLTkdqZEtHRFJ1MGE5Y3VEUmd3UUowN2Q5WVZWMXloblR0M3FtM2J0aG83ZHF4SDM3VnExWkxkYnRmV3JWdlZxRkdqWWxQUEN3c0xOWHIwYUczZnZsMjMzSEtMdG0zYjVqR3FmZnIxOGxsWldicm5ubnYwNXB0dnFrT0hEdWU4UUVpTEZpMVV2MzU5dmYvKys1Sk9UZGtxZWkvNkgzLzgwZU5iNi9qNGVOMTQ0NDBhUG55NFI3dkZpeGNyTURCUWZmcjBPYWNhQUFEQTVja3dqQlBTeFF0dlJkMXh4eDFhdTNhdDFxNWRxeWVlZUVJZmZ2aWhPNFNYWnNDQUFabzFhNWFpb3FJVUZoYW03Nzc3VHBJMGJOZ3c5N1R0RGgwNktEWTJWdXZXclZQbnpwMWxHSWJhdEdtanVMZzRuVGh4NG96WHgwdW5GaktlTzNldUlpSWlGQllXcHNxVksydnYzcjNxMTYrZmU5Q25hOWV1aW9tSjBWTlBQYVZ1M2JxNUI1MU8xN1ZyVjMzNjZhZDY1cGxuRkI0ZVh1SnRnYjNaVjNsekxSQjk0c1NKaTlLL0s4ajcrZm41OUJaTEJIbmdJbk5OcSsvVnE1ZkhONmRObWpSeFgrKzBZc1VLalJrelJsZGNjWVhtelp1bjk5OS9YNnRYcjlZWFgzd2hQejgvMWE5Zi80elhoM2Z2M2wxYnQyNTFYM2QrT245L2Z6M3p6RE5LU2tyU0hYZmNvVU9IRGtrNnRTcitvVU9IUEthODE2OWZYN0d4c1FvSkNmR28zZWwwS2l3c1ROS3BYNGkvL2ZhYnBGTi9VYm9lU3lvMnZXdlVxRkc2NDQ0NzlORkhIMm5od29WcTJiS2xNakl5NU9mbnAxR2pScm4vQW1yVnFwWEh2ZW1sVTBHK1pzMmFldlRSUjB2NWRBRUFBQ1JKUnlYVno4akkwRFhYWEZNdU8zenl5U2VWbUppb3RMUTB2ZmppaTNyMjJXZTlldCs5OTk0clNmcmtrMC8wOGNjZkt5Z29TQTg5OUpEN2RVa0tDUWxSUUVDQVRwdzQ0UjU0YWRPbWpmdmZodTNidHo5ai82TkhqMWJseXBVVkV4T2ptSmdZVmFsU1JjMmFOZE4xMTEzbmJqTmh3Z1JsWldWcC9mcjFXcjE2dGNhTkc2ZHAwNlo1OVBQb280OHFPenRiMzM3N3JlTGk0alIrL0hoTm5UcFYwbDhyd251ekwxKzUyRUZlVXM1RjJZR1hLc2FWK29DUDJXdzJVeXArYTdaTHhkbHVBM2U2dW5YcmF2bnk1WkpPTFhSWHZYcDFuVHg1VWsyYk5uVy9YcExodzRlN1E3ZmRidGVnUVlOVW8wWU56WnMzVC83Ky91cmJ0NjhlZWVRUjVlYm02dGxubjlWLy8vdGYxYTlmWDcxNjlYSXZrdUt0aTNHT1hKOVBRa0pDaGYrZDZQcFp0VUt0QUFCcnV1V1dXNElDQWdMU0xYYU4vRXBKUGQ1NjZ5MlBRUW1jUDZmVDZURUl0VzdkT2syY09GRU5Helk4NC9wSEZVRjBkTFJlZSswMWhZYUdhczZjT1dYZS84U0pFN1Z1M1RvNW5jNUJpWW1KSDVmNURyekVpRHh3R2Zqa2swKzhhbmY2dmVvZmYveHhYWFhWVmU1RldqcDE2bFRpZTF6WHZMdE1tREJCelpzMzF3MDMzS0FhTldvb1BEemNmUnVaYXRXcTZZMDMzdEN1WGJ0MDh1Uko1ZVhsWGZTVlJRRUF3S1hQTk0xMHd6QjA3Tmd4WDVkeXlmanFxNi8wK2VlZjY4WWJiMVJHUm9aV3IxNHRTU1V1cmx3Ulhld1JlY013amwrVUhYaUpJQTljQnM1bmVsUFJlOW1mNlRxbm9pUGtJMGFNY0Q4ZVBIaHdpZTg1ZlVHWU5tM2FuSE50QUFBQVJSeVUvbG9SSGhldWJ0MjZPbkxraUJ3T2g2cFVxYUtiYnJwSkkwYU1VTmV1WFgxZG1sZCsvLzMzaTlKdmRuYTJKTWswemN5THNnTXZFZVFCQUFBQVdKcHBtdnNNdzlEQmd3ZDlYY29sdzI2MzYvUFBQL2QxR2VmTWRUbUE2eFo3WmMzMUJZRnBta2N2eWc2OFJKQUhBRnlXYkRiYk41TENmRjBIZ011RGFacmZPeHdPTHQ2K2VGSWw2WmRmZnZGMUhmQXgxeVdkQlFVWDV6YnZyc1dlQ3dvS2ZCcmtTNzc1SUFBQWx6NUNQSUJ5WXhoR1cxL1hjQ2x6T3AxcDBzVWJoWVYxMUt0WDc2TDFuWmVYcDV5Y0hFa3FURTVPOXVtQ0RJeklBd0F1YTVmcTNTb0FWQnplM2owRzUyL2J0bTM3Z29PRFR4NDRjS0JLUVVHQnh3SytGVkZTVXBLV0xGa2loOE9oMzM3N1RaVXJWMVpRVUpCR2pCaWh2bjM3WHZUOXUzNG12L25tRzlXb1VlT2k3Njg4TldyVXlQM1lORTBaUnRuZDZDY3pNOVBWNzFGSlBsMnh1V0wvaEFNQUFBQkE2ZklOdzBqTXo4OFBTVWxKOFZoWXQ2Slp1SENoWnMyYUpUOC9QM1hxMUVuMTY5ZFhkbmEya3BPVHRXZlBIbCtYWjNuVnExZDNQejU4K0hDWmp0RC84Y2Nma2lURE1OTExyTlB6UkpBSEFBQUFZSG1tYVc0eERDTWtPVG01d2diNVRaczI2YzAzMzFUTm1qWDF6anZ2NklZYmJ2RFk3Z3FLSlNucjBlWEx3VTgvL1hSUmdyeHBtajVmaklGcjVBRUFBQUJZbm1tYTMwdFNZbUtpcjBzNW8wV0xGa21TSG5yb29XSWhYcElDQXdQZGorMTJ1K3gydTZLam94VVdGcVozMzMxWGtuVDA2RkZObWpSSjRlSGhDZ2tKMGNpUkk3Vjc5KzVpNy92eXl5L1Z0MjlmdFd2WFR1UEhqOWZSbzhYWFp2dmhoeDgwYU5BZ2hZYUdhdWpRb2RxMWExZFpIN0pQdUQ3SGJkdTJsV20vcDMyR1A1ZHB4K2VCSUE4QUFBREE4Z29MQzcrVFRsMS9YbEVsSnlkTGt0cTJQYlgyNGI1OSt6UnIxaXlQUDBVdFhyeFl2WHIxVXBNbVRTUkpCdzhlVkZwYW1ucjI3Q203M2E3azVHUkZSVVVWZTkrY09YUFVvVU1IMWF0WFQ1czNiOVp6enoxWHJNMk1HVE5rdDl2Vm9FRUQ3ZG16Ujg4Ly8zeFpIcTdQM0hiYmJaS2treWRQbG1tLzZlbW5adFFiaHZHL011MzRQREMxSGdBQUFJRGxiZCsrZlovTlprdExTMHY3MjIrLy9hYmF0V3Y3dXFSaTh2UHpKVW4rL3Y2U3BMUzBOQzFZc01DalRVUkVoTWZ6SjU1NFFwMDZkWEkvYjlHaWhSWXZYcXpVMUZTbHBLUm95NVl0MnJ0M3IzSnljbFN0V2pWM3U2bFRwNnB0MjdaS1MwdFR2Mzc5dEduVEpoVmRDUEQ1NTU5WHExYXR0R2ZQSGcwZE90UmpaTi9LbWpWckprbkt5c29xMDM0UEhqd29TVEpOMCtjZkZDUHlBQUFBQUM0SnBtbCtLVWxyMTY3MWRTa2xhdGl3b1NScCsvYnRrcVF1WGJvb1BqNWUzM3p6elJuZjA2SkZDNC9uYTlhc1ViZHUzVFI2OUdqRnhNUzRYOC9MeS9ObzE3UnBVMG5TdGRkZUsrblVmZFdMamxDN1ZuZ1BDZ3B5dDdrVXVOWVNLT3ZMTFA3M3YxTUQ4WVdGaFFSNUFBQUFBQ2dMaG1GOExrbnIxcTN6Y1NVbHUvUE9PeVZKczJmUDFxKy8vdXJWZTF5ajl5NHZ2L3l5amg4L3JnOCsrRUF2dmZUU0dkOTM2TkFoU2RLT0hUc2tuYnB1L1BRUiswdFo0OGFOSmYwMWdsNFdUTk5VU2txS0pCWGs1T1FrbDFuSDU0bXA5UUFBQUFBdUNiLy8vdnU2bWpWckhrOUlTUGgvSjA2YzBCVlhYT0hya2p3TUd6Wk1QL3p3Z3padTNLaisvZnVyYytmT3FsMjd0bEpUVTczdXcrbDBTanIxWmNDeFk4Zk8yTzd4eHg5WDU4NmQzYk1UK3ZmdmY5bXNlbSt6MmR5UHkycTEvOHpNVEdWa1pFalMvcFNVbExLOStQNDhNQ0lQQUFBQTRKS3dmLy8rWEVtZm5EeDVVaXRYcnZSMU9jVUVCQVRvalRmZTBKUXBVOVMwYVZPdFg3OWUwZEhSK3ZISEg5V3FWU3VOSHorKzFENG1UcHlvd01CQUpTWW1xaytmUG1kczE3ZHZYMzM5OWRmS3pzN1c0TUdEOWVDREQ1YmxvVlJvbFN0WGRqLys0WWNmeXFUUC9mdjNTNUpNMDl4VEpoMWVJRWJrQVFBQUFGd3lUTk5jWUJqR3ZaOTk5cG42OXUzcjYzS0s4ZlB6MHozMzNLTjc3cm5uck8zaTQrTkxmUDJ1dSs3U1hYZmQ1WDUrcG1NY01HQ0E3cnZ2UHEvNnJsR2p4aG4zWjFVZE8zYlVoZzBiOU8yMzM2cE5tellYM04rZjArb2w2Y2NMN3F3TU1DSVBBQUFBNEpLUm1KajRyYVNVYmR1MnVSY253K1hIZFl1L0V5ZE9sRWwvcmxzSFN2cHZtWFI0Z1FqeUFBQUFBQzRscG1tYU15WHB2ZmZlODNVdDhKR3JyNzVhVXRuY3djQTBUZGNVL2NMS2xTdHZ2T0FPeXdCQkhnQUFBTUFsSlRNemM2RnBtaG1yVnEzU2tTTkhmRjFPdVlxUGoxZDhmTHhxMUtqaDYxSjhLaXdzVE5LcFJlcHljM012cUs5ZmZ2bEZQLy84czB6VFROcXlaY3NmWlZIZmhTTElBd0FBQUxpazdOdTNMMVBTaXdVRkJYcm5uWGQ4WFE1OG9GS2xTbXJRb0lFa0tTWW01b0w2MnJadG0rdGhoWmhXTHhIa0FRQUFBRnlDTWpNejN6Wk44L2ZseTVkcjkrN2R2aTRIUGpCZ3dBQkowcDQ5RjdiUS9JWU5HeVJKaFlXRlgxNXdVV1dFSUE4QWdBL1o3WGIzbnpadDJxaEhqeDZhTm0yYS92aWpRc3pjdzJsTTB5eVRmb1lPSGFvK2Zmb29QeisvM090dy9hejllUy9rQ3FPaTFnVnIrM05VZnBMVDZkVHp6ejlmWnY4UHd6cHV2ZlZXU2RLS0ZTdk91NC84L0h5dFc3ZE9wbWtlMjdadFcxeFoxWGFoQ1BJQUFGUUFRNFlNMGNDQkEyVVlobUpqWXpWOStuUmZsNFEvUGYzMDArclJvNGN5TXpQTHBMOFJJMFpvMUtoUnFsU3Bray9yQUM0SERvZGpnV21hbTVPU2tyUm8wU0pmbDROeTFySmxTMVd0V2xYNStmbmFzbVhMZWZXUmtKQ2c0OGVQeXpDTTFaSUt5cmJDODBlUUJ3Q2dBaGd6Wm93bVQ1NnNsMTkrV1pLMGFkTW1IMWNFbHkrLy9GSy8vZlpicWUyOEhlM3IzYnUzK3ZmdmY5SHFBT0RCV1ZCUU1GWlM3cHc1YzdSOSszWmYxNE55Tm1MRUNFblNWMTk5ZFY3di8vTExVN1BwVGRQOHNNeUtLZ01FZVFBQUtwQmF0V3BKa3Z6OFBQK0tqb3VMMDVBaFF4UWFHcXJ1M2J2cnRkZGVVMTVlbm52Nzl1M2I5WTkvL0VQdDJyVlQ1ODZkTlcvZVBQYzIxN1RsTDcvOFVuMzc5bFc3ZHUwMGZ2eDRIVDE2MU4zR05FMHRXYkpFZmZ2MlZVaElpSHIxNnFXNWMrZXFzTEN3V0Q5cjFxelI0TUdERlJvYXFrR0RCbW5uenAxZTFlSE5jWlJreFlvVkdqcDBxRUpEUTlXcFV5ZkZ4c2FXVzgxMnU5MzlPRHc4M09PNXErL282R2lGaFlYcDNYZmZsU1FkUFhwVWt5Wk5Vbmg0dUVKQ1FqUnk1RWlQNjNPTFRpUDNwc2F6MVZIYVoxNlN6WnMzcTMvLy9nb05EZFVERHp5Z1gzLzkxYjJ0dFBvdjlCdzduVTdObVROSDRlSGg2dFNwazJiUG5sMXF2V1Yxcm5GNTJyNTkrM2JUTk1jWEZCUW9NakpTNmVucHZpNEo1ZWoyMjIrWEpDMWZ2dnljTDJrNmR1eVlWcTFhSlVscERvZmppN0t2N3Z3UjVBRUFxQ0J5Y25MMDl0dHZTNUs2ZGV2bWZuM2x5cFdLakl4VWZuNitCZzRjcUFZTkdpZzZPbHB2dlBHR3U4M2t5Wk8xYmRzMnRXdlhUajE3OXRUSmt5ZUw5VDluemh4MTZOQkI5ZXJWMCtiTm0vWGNjOCs1dDMzNDRZZDY5ZFZYbFp1YnF3RURCcWhxMWFxYVAzKytaczZjV2F5ZkdUTm15R2F6cVY2OWV0cTdkNjllZU9FRnIrcnc1amlLV3I1OHVaNTg4a21scHFhcWQrL2U2dEdqaDdLenM4dXQ1bEdqUnJrZkR4a3l4T081eStMRmk5V3JWeTgxYWRKRWtuVHc0RUdscGFXcFo4K2VzdHZ0U2s1T1ZsUlUxQm1QMFpzYXoxYUhOK2UrcUprelo2cHQyN2FxVTZlT3RtN2Q2bkVwUjJuMVgrZzVYclJva2Q1Nzd6MFpocUc3N3JwTGNYR2xYM0phVnVjYWx5K0h3L0dlcFBmVDA5UDE0SU1QNnRpeFk3NHVDZVhrK3V1dlY3Tm16U1RKL1hlc3QySmlZcFNmbnkvVE5CZEtxbENMTEFUNHVnQ2dJamw5aEFNQXlsTjRlTGdreVRBTTllN2RXNU1uVDNadm16OS92aVNwZGV2V3FseTVzcG8xYTZadDI3WnA1Y3FWN25ZRkJhY3UyMnZmdnIzNjl1MnJnSURpZjhWUG5UcFZiZHUyVlZwYW12cjE2NmRObXphcG9LQkFBUUVCV3JwMHFidE5hR2lvOXUzYnA0RURCeW9tSmthUFBQS0l4d3lCNmRPbnExV3JWdHE1YzZlR0R4L3VNVnA3dGpxOE9ZNmlGaXhZSUVsNjl0bG5QYjdja0ZRdU5VZEVSTGhyR0RObVRJbjNaWDdpaVNmVXFWTW45L01XTFZwbzhlTEZTazFOVlVwS2lyWnMyYUs5ZS9jcUp5ZEgxYXBWSy9FNFM2dnhiSFY0Yys2TCt2ZS8vNjAyYmRxNFA3UHZ2dnZPL2JOUVd2MFhlbzVkdDRHS2lvcFM1ODZkZGVEQUFmWHQyL2VzOVpiVnVjYmxMU0VoNFg2YnpSYVVtcHA2eDlpeFkvWG1tMitxWHIxNnZpNEw1V0RjdUhHYU1HR0NQdm5rRTkxLy8vMnFYTGx5cWU4NWR1eVlGaTVjS05NME16SXpNMTh0aHpMUENTUHlnQ1RUTkwvM2RRM3d1U1JmRjRETDI1QWhROVMwYVZPWnBpbW4wK254ajR5MHREUkowckpseTdSZ3dRSXRXN1pNa2p4VytJNktpbEtkT25YMHdnc3ZxRmV2WHU1citrN1h0R2xUU2RLMTExNHI2VlFBZEkybUhqbHlSSkxVdUhGalNWS2pSbzBrblpvbGNPTEVDWTkrWE52cTFxM3I3c2ViT3J3NWpxSU9IRGdnU1FvT0RpNjJyVHhxOWthTEZpMDhucTlaczBiZHVuWFQ2TkdqUGU1ZFhOb2xCR2VyOFd6T3AzN1g3QUhYUFpZTEN3dmRQd3VsMVgraDUvanc0Y09TcEp0dXVrbVNWTDkrL1ZMckxhdHpqY3RlL3UrLy96NUEwcHA5Ky9acHhJZ1JpbytQOTNWTktBZWRPblZTMDZaTmxaV1Y1VEViN1d6ZWV1c3RIVDkrWEpKbS8za0hoQXFGRVhsQWtzUGhDUEYxRGI1a3M5bE1TVXBJU0RCOFhRdHd1Um96Wm96R2pSdW5ZY09HYWNXS0ZXcmF0S2w3K25UdDJyV1ZucDZ1Nk9ob05XL2V2TVQzZCt6WVVjdVhMOWVhTldzVUdSbXA2ZE9ucTN2MzdoNWZDQnc2ZEVnMWE5YlVqaDA3SkVtQmdZSHVFZUtnb0NBZFBueFlhV2xwQ2dvS1VtcHFhckUyM2poYkhkNGNSMUcxYXRYU0w3LzhvdTNidDZ0TGx5NGUyOHFqNXRPZEtZajcrL3Q3UEgvNTVaZDEvUGh4TFZ1MlREVnExQ2cyaytCQ0ZhM0QyL3BQVjlMUFF2WHExYjJxLzBMUGNXQmdvSTRkTzZiVTFGUUZCUVZwMTY1ZHBSNXpXWjFyWVAvKy9iblZxMWZ2VmFWS2xYY3lNakpHM1gvLy9SbzBhSkFlZU9BQkJRWUcrcm84WEVTUmtaRzY3Nzc3dEh6NWN0MSsrKzFxMzc3OUdkdkd4Y1VwSmlaR3BtbitsSldWVlNGdkkwT1FCd0NnZ3FoZXZicWVmZlpaM1hmZmZYcjc3YmZWcVZNbjNYREREZXJmdjcvbXpwMnJpSWdJaFlXRnFYTGx5dHE3ZDYvNjlldm5EbGtEQnc1VWFHaW9lMVh6cWxXckZndVlqei8rdURwMzdxeTFhOWRLa3ZyMzd5L0RPUFg5M1lBQkF6UnIxaXhGUlVVcExDeE0zMzMzblNScDJMQmg3amJlT0ZzZDNoeEhTZjNObVROSFVWRlI2dG16cC9Mejg5V2tTUk1OSHo2OFhHcVdwRHAxNmlnOVBWMVBQZldVR2pWcXBDZWZmUEtzL1RtZFRrblM3Tm16eS9RNjNEUFY0YzI1THlveU1sSmR1blJ4L3l6MDY5ZlA2L292OUJ4MzdkcFZNVEV4ZXVxcHA5U3RXemV0WDcrKzFHTXZxM050TlMxYnRxd1pFQkJ3aThQaCtOYlh0VnhLa3BPVDh5VDlJemc0T0VIU0MvLzV6MytxcjF5NVVuLy8rOTkxNTUxM0tpZ295TmNsNGlJSURnN1d2ZmZlcXc4KytFQVJFUkY2KysyMzFhWk5tMkx0Tm03Y3FLaW9LSm1tbVNmcHZwU1VsTklYSHZFQnB0WURBRkNCdEdyVlNpTkhqbFIrZnI2ZWVlWVpGUllXYXZUbzBYcmtrVWRVclZvMXhjVEU2Tk5QUDFWdWJxNnV1KzQ2OS90cTFxeXB6ejc3VE45Kys2MWF0bXlwMTE5L3ZWaVk2OXUzcjc3KyttdGxaMmRyOE9EQmV2REJCOTNiN3IzM1hrVkVSQ2dnSUVBZmYveXg4dkx5OU5CREQrbWYvL3puT2RWL3RqcThPWTZpL3ZHUGZ5Z2lJa0pYWFhXVlltTmp0V25USmwxenpUWGxWck1rVFpreVJmWHIxNWZENGRDR0RSdEs3Vy9peElrS0RBeFVZbUtpK3ZUcGMwNjFuTTJaNnZEbTNCZlZ1M2R2ZmZYVlY4ck96dGFnUVlNMGJ0dzRyK3UvMEhNOFljSUVkZS9lWFZsWldWcTllclZYNTZ1c3pyVVYyTzMycTF1MWF0VWpPRGo0cTBxVkt2MXVHTVk2WDlkMHFYSTRITE5Pbmp6WlF0THlqSXdNelprelIzZmNjWWNpSWlLMGFORWlPUndPL2ZMTEx6cDU4cVRYdDVkRXhSWVJFZUcrVk91QkJ4N1FLNis4b2g5KytFRTVPVGxLU1VuUks2Kzhvb2NmZmxnblQ1NTBTaHJuY0RoSy82YlJSeTdkcnpBQmVJMnA5ZGJCdVNvN3JzL3ljcmcrMHJXUTV6ZmZmRlBpWW0wQUxpN1gvNE5uK3QxOTg4MDMxL0gzOTIvajUrZjNMOE13T2hmZFh0Ni84Mis1NVphZ2dJQ0FkTk0wMHgwT3g3WGx1VzlmdWVXV1cwTDgvZjBuR0laeHQ2UXJmRjBQZkNwTDByaUVoSVRGdmk3a2JKaGFEd0FBQUpTejRPRGdlcExhR1lZeFNkSmx2VlpQUmJCdDI3WXRrb2JlZXV1dE5TVGRiUmhHbUtRV2htRTBrRlJEVWhVeENIcEpNMDN6ZDBuL01VM3o1Y1RFeFAyK3JxYzBCSGtBc0JEVE5HVVlobXcyMnd4SmhtbWFmcElNd3pEY2owM1Q5UFB6OHpOTTB6UWsrWjIrelRoMU1hbmY2ZHVLOU9OWHROK2kyMDNUUEZNN1Y3OW4zZTdhNXRwK3R2Y1czWDhwTlp6ZTc5bTJjMWtaQUordzJXeE5uRTVubUdFWWp4aUcwYUwwZDV3U0hCdzg4V0xXVllMTGR1cE9ZbUppaHFRUC92d0RWRmdFZVFDd2tOTVdkWnBRNUxuN2NkSC9GbjE4b2MvTG85OEwyZWJOOXN2TjVYRDVBRkRSbWFZcDB6UnZOZ3pqYnNNd3ptazFOY013ZkhVUDYzd2Y3UmRBS1FqeUFHQkJUcWZ6VVVtbVlSaW1ZUmhPcDlOcEdvYmgvUE8xb3M5TnA5UHBOQXpETExyZE1BeXpzTERROVBQejgzaXZKTlBQejg5WldGam9idWZhbCt1MVAvL3JmdS9wKy9EejgzTVdGQlNZZm41K1RsZWJnb0lDVngrbW41K2ZNejgvMy9UMzkzY2FobUVXRkJRNERjTndQOC9MeXl2eGNVQkFnRE0zTjljMERNT3NWS21TTXpzNzI2eFVxWkxUejgvUDlQZjNONDhmUCs3MDkvYzNxMVNwNHF4VXFaS1pucDV1VnExYTFWbWxTaFh6bW11dWNhNWJ0ODZVWkVweXVxNlJCNER5WUJpR0hBNUhyS1JZU1liTlpudkhOTTBHa215R1lkUTUyM3ROMDN5dFhJb3N3akNNMWI3WUw0RFNFZVFCd0lJU0V4UGY4SFVOQUlEelppWWtKSXgxUGJuMTFsdTcrUG41alROTnM3MWhHUFdMTm5ZNEhQOHEzL0lBVkhSY0p3Z0FBTTZiM1c2WDNXNVhSa2FHcjB2UjBLRkQxYWRQSCtYbm4vOXM0SXAwUEM1bFZWTkZQRGFja3BpWXVDNGhJV0dRdytGb1lCaUdYZEpicG1uKzVPdTZBRlJjak1nREFJQkx3b2dSSTVTYm02dEtsU3I1dWhUZ3ZNWEh4eWRJU3BDazRPRGdGcVpwM3VmamtnQlVRQVI1QUFCd1NlamR1N2V2U3dES2xNUGgyQ0hwTVYvWEFhRGlZV285QUFEd2l0UHAxSnc1Y3hRZUhxNU9uVHBwOXV6WnhkcVlwcWtsUzVhb2I5KytDZ2tKVWE5ZXZUUjM3bHdWRmhhNjI3aW1lSzlidDA0alI0NVV1M2J0ZE04OTk4amhjT2l6eno3VDNYZmZyWkNRRUEwZlBsei8rOS8vM084N2V2U29KazJhcFBEd2NJV0VoR2preUpIYXZYdDNzWDVkVThkZHo5ZXNXYVBCZ3djck5EUlVnd1lOMHM2ZE83MDYzbDkrK1VWZHVuU1IzVzdYeXBVcnZlNnp0TTlnN05peDd1T1hwTmpZV05udGRnMGJOa3lTbEpXVnBkYXRXN3VmbHlRdUxrNURoZ3hSYUdpb3VuZnZydGRlZTAxNWVYbm5kSzZjVHFkbXpacWxzTEF3M1hiYmJaby9mMzZKMCs5TDJ4Y0FvUHdSNUFFQWdGY1dMVnFrOTk1N1Q0Wmg2SzY3N2xKY1hGeXhOaDkrK0tGZWZmVlY1ZWJtYXNDQUFhcGF0YXJtejUrdm1UTm5GbXY3K3V1djYrYWJiMWE5ZXZXMGYvOStQZndwYVZmZ0FBQVFSVWxFUVZUd3czcjMzWGZWb1VNSEJRVUZhZWZPblhydHRiOFc2ejU0OEtEUzB0TFVzMmRQMmUxMkpTY25LeW9xcXRTNlo4eVlJWnZOcG5yMTZtbnYzcjE2NFlVWHZEcmU2ZE9uS3lzclM4T0dEZFB0dDkvdWRaK2xmUVlkT25TUUpDVWxKVW1TTm0vZUxFbjY2YWVmbEoyZHJSMDdkc2cwVFhYczJMSEV1bGF1WEtuSXlFamw1K2RyNE1DQmF0Q2dnYUtqby9YR0czK3RnZW5OdVZxNGNLRVdMRmdnZjM5LzNYbm5uZnJpaXkvT2ExOEFnUEpIa0FjQUFGNkppWW1SSkVWRlJXbnk1TW1hTld0V3NUWkxseTZWSkUyZE9sV1RKazF5Qi9HWW1CZzVuVTZQdHRPbVRkUGt5WlAxNG9zdlNwSnljbkkwYytaTVRaNDgyUjNRZi9ycHIvVytXclJvb2NXTEY2dGZ2MzdxMDZlUEpHbnYzcjNLeWNrNWE5M1RwMDlYWkdTa25udnVPVW55R01VL2s5allXRzNjdUZFMm0wMFRKa3c0cHo1TCt3eGNRWDc3OXUxeU9wMzYvdnZ2MWJ4NWN6bWRUaVVtSnJvRHZxdGRVZlBuejVja3RXN2RXcFVyVjFhelpzMGt5VDFyd0xVdjZlem5LalkyMXFOTlNWKzJlTE12QUVENTR4cDVBQURnbGNPSEQwdVNicnJwSmtsUy9mckY3cEtsSTBlT1NKSWFOMjRzU1dyVXFKR2tVeUg5eElrVHFsNjl1cnV0YTlzMTExempmdTJHRzI2UUpBVUZCVW1TeHdyMGE5YXMwUXN2dkNEVE5IWGpqVGU2WDgvTHkxTzFhdFhPV0xkclAzWHIxcFVrRlJRVWxIcXNyakRldjM5LytmdjduMU9mcFgwR1RabzBVVkJRa0hiczJLR2RPM2NxTXpOVFU2Wk1VV1JrcEJ3T2gvYnQyNmVycnJwS0xWdTJMTEcydExRMFNkS3laY3M4WGo5OU9ydzM1K3JubjMrV0pQZG4yYkJody9QYUZ3Q2cvREVpRHdBQXZCSVlHQ2hKU2sxTmxTVHQycldyV0J0WEFIY0ZRRmZid01EQXM0WnRiN3o4OHNzNmZ2eTRQdmpnQTczMDBrc1gxRmRwSG52c01SbUdvVmRmZlZYcDZlbm45RjV2UG9QMjdkc3JKeWRIUzVZc1VjMmFOUlVlSHE1cnI3MVdEb2RETzNic1VMdDI3ZVRuVi9JLzAyclhyaTFKaW82T1ZueDh2TWNmRjIvTzFaVlhYaWxKMnI5L3Y2U1NaeXA0c3k4QVFQa2p5QU1BQUs5MDdkcFZrdlRVVTAvcGxWZGVVV1JrWkxFMkF3WU1rSFJxdXZZcnI3eWlmLzNyWDVLa1ljT0d5VENNQzlxL2Eycis3Tm16TlhIaXhBdnFxelN0VzdmV29FR0RsSkdSb1NlZWVNSmpzYjdTZVBNWnVLYk5yMXUzVGlFaElUSU1RMjNhdE5IdTNidjE2NisvbnZINmVPblVMQUZKaW9pSTBJc3Z2cWpYWDM5ZDQ4ZVA5N2dPM3B0ejVXcnp6RFBQNk5WWFg5VVRUenh4WHZzQ0FKUS9nandBQVBES2hBa1QxTDE3ZDJWbFpXbjE2dFg2NXovL1dhek52ZmZlcTRpSUNBVUVCT2pqano5V1hsNmVIbnJvb1JMYm5xdUpFeWNxTURCUWlZbUo3bXZrTDZhSEgzNVlEUnMyMUk4Ly9samlOZVpuNHMxbkVCSVNvb0NBQUowNGNVTHQycldUSkxWcDAwWW5UcHlRbjUrZjJyZHZmOGIrUjQ4ZXJVY2VlVVRWcWxWVFRFeU1QdjMwVStYbTV1cTY2NjV6dC9IbVhEMzY2S1BxMGFPSE1qTXpGUmNYNTlHbVNwVXFYdThMQUZEK0x1eXJjUUNYQkp2TlprcFNRa0lDdnhNcU9NNVYyWEY5bGt3Unh1WEs2WFI2VE45ZnQyNmRKazZjcUlZTkc3b1h3a1Bac052dGt2amREYURzc05nZEFBREFaZWlycjc3UzU1OS9yaHR2dkZFWkdSbGF2WHExSkduTW1ERStyZ3dBVUJxQ1BBQUF3R1dvYnQyNk9uTGtpQndPaDZwVXFhS2JicnBKSTBhTWNGODdEd0NvdUFqeUFBQUFseUc3M2E3UFAvL2MxMlVBQU00RGk5MEJBQUFBQUdBaEJIa0FBQUFBQUN5RUlBOEFBQUFBZ0lVUTVBRUFBQUFBc0JDQ1BBQUFBQUFBRmtLUUJ3QUFBQURBUWdqeUFBQUFBQUJZQ0VFZUFBQUFBQUFMSWNnREFBQUFBR0FoQkhrQUFBQUFBQ3lFSUE4QUFBQUFnSVVRNUFFQUFBQUFzQkNDUEFBQUFBQUFGaExnNndJQUFQQWx1OTN1NnhJQUFBRE9DU1B5QUlETGttbWEzL3U2QmdDWGxTUmZGd0RnMHNHSVBBRGdzdVJ3T0VKOFhRTUFBTUQ1WUVRZUFBQUFBQUFMSWNnREFBQUFBR0FoQkhrQUFBQUFBQ3lFSUE4QUFBQUFnSVVRNUFFQUFBQUFzQkNDUEFBQUFBQUFGa0tRQndBQUFBREFRZ2p5QUFBQUFBQllDRUVlQUFBQUFBQUxJY2dEQUFBQUFHQWhCSGtBQUFBQUFDeUVJQThBQUFBQWdJVUUrTG9BQUJWSGNIQndhMS9YQUFBQUFPRHNDUElBM0F6RDJPcnJHZ0FBQUFDY0hVRWVnSnhPNTNnL1A3L1J2cTREWHJIN3VnQUFBQUFBQU9BbG04MW0ybXcyMDlkMUFBQUF3SGRZN0E0QUFBQUFBQXNoeUFNQUFBQUFZQ0VFZVFBQUFBQUFMSVFnRHdBQUFBQ0FoUkRrQVFBQUFBQ3dFSUk4QUFBQUFBQVdRcEFIQUFBQUFNQkNDUElBQUFBQUFGZ0lRUjRBQUFBQUFBc2h5QU1BQUFBQVlDRUVlUUFBQUFBQUxJUWdEd0FBQUFDQWhSRGtBUUFBQUFDd0VJSThBQUFBQUFBV1FwQUhBQUFBQU1CQ0NQSUFBQUFBQUZnSVFSNEFBQUFBQUFzaHlBTUFBQUFBWUNFRWVRQUFBQUFBTElRZ0R3QUFBQUNBaFJEa0FRQUFBQUN3RUlJOEFBQUFBQUFXUXBBSEFBQUFBTUJDQ1BJQUFBQUFBRmdJUVI0QUFBQUFBQXNoeUFNQUFBQUFZQ0VFZVFBQUFBQUFMSVFnRHdBQUFBQ0FoUkRrQVFBQUFBQ3dFSUk4QUFBQUFBQVdRcEFIQUFBQUFNQkNDUElBQUFBQUFGZ0lRUjRBQUFBQUFBc2h5QU1BQUFBQVlDRUVlUUFBQUFBQUxJUWdEd0FBQUFDQWhSaStMZ0FBY0dZMm0rME4welR2ZGowM0RPTTZTVEpOYy85cHpUWTdISTZoNVZzWkFBQUFmQ1hBMXdVQUFNN01OTTNLcnZCK3V0TmZjenFkMjhxdklnQUFBUGdhVStzQm9BTEx5c3A2M0RUTnM3Ykp6YzBkWFU3bEFBQUFvQUlneUFOQUJaYVNrdktIcEl5ek5NbmR0V3ZYYitWVkR3QUFBSHlQSUE4QUZaeGhHTEZuMmJ5aDNBb0JBQUJBaFVDUUI0QUtMak16TTdLazEwM1QxSysvL25wdmVkY0RBQUFBM3lMSUEwQUZ0M2Z2M2w4a1pSVjkzVENNdkFNSER2enNnNUlBQUFEZ1F3UjVBTEFBMHpTWGwvRGFGbC9VQWdBQUFOOGl5QU9BQldSbVpqNWU5TFc4dkR4V3F3Y0FBTGdNRWVRQndBTDI3ZHVYWnBwbTlta3Y1U2NuSjZmNHJDQUFBQUQ0REVFZUFLeGpwZXVCYVpxSnZpd0VBQUFBdmtPUUJ3Q0xjRHFkVDBpblZxdDNPcDMzKzdvZUFBQUFBQUJRaXVEZzRCeWJ6WmJ2NnpvQUFBRGdPd0crTGdBQTREM1ROTmRJcXUvck9nQUFBT0E3aHE4TEFJRHlZTFBadnBFVTV1czY4QmZUTkw5M09Cd2h2cTREQUFEQWFyaEdIc0RsZ2hCZndSaUcwZGJYTlFBQUFGZ1JVK3NCWEZiaTQrTjlYUUlrMmUxMlg1Y0FBQUJnV1l6SUF3QUFBQUJnSVFSNUFBQUFBQUFzaENBUEFBQUFBSUNGRU9RQkFBQUFBTEFRZ2p3QUFBQUFBQlpDa0FjQUFBQUF3RUlJOGdBQUFBQUFXQWhCSGdBQUFBQUFDeUhJQXdBQUFBQmdJUVI1QUFBQUFBQXNoQ0FQQUFBQUFJQ0ZFT1FCQUFBQUFMQVFnandBQUFBQUFCWkNrQWNBQUFBQXdFSUk4Z0FBQUFBQVdBaEJIZ0FBQUFBQUN5SElBd0FBQUFCZ0lRUjVBQUFBQUFBc2hDQVBBQUFBQUlDRkVPUUJBQUFBQUxBUWdqd0FBQUFBQUJaQ2tBY0FBQUFBd0VJSThnQUFBQUFBV0FoQkhnQUFBQUFBQ3lISUF3QUFBQUJnSVFSNUFBQUFBQUFzaENBUEFBQUFBSUNGRU9RQkFBQUFBTEFRZ2p3QW5LZTFhOWRxN05peHV1MjIyeFFhR3FyZXZYdHIrZkxsa2lTNzNTNjczYTZNakl3eTJaZHBtaVcrUG5mdVhQZSsxcTVkZTBHMTJ1MTJmZkxKSng3dnk4aklVTnUyYmN2OGVBQUFBSEQrQW54ZEFBQlkwUnR2dktGRml4YXBldlhxNnRxMXEyclVxS0dVbEJRZE9YS2tUUGZ6OU5OUGEvUG16VnE2ZEtscTFLaFJiUHZYWDMrdGF0V3FLU2NuUnl0V3JGRFhybDNQdTliS2xTdHIxYXBWdXVlZWU5eXZ4Y1hGeVRDTU1qMG1BQUFBWEJpQ1BBQ2NvM1hyMW1uUm9rV3FVNmVPM252dlBWMTc3Ylh1YlFVRkJXVzZyeSsvL1BLTTIzNzg4VWNkT25SSTNidDMxOGFORzdWKy9YcGxaMmVyZXZYcTUxVnIwNlpObFpDUW9OOSsrMDIxYTllV0pLMWN1VkxObXpkWGNuSnltUjRYQUFBQXpoOVQ2d0hnSEgzMDBVZVNwUEhqeDNzRVkwa0tDUEQ4ZnZTSEgzN1FvRUdERkJvYXFxRkRoMnJYcmwzdWJVZVBIdFdrU1pNVUhoNnVrSkFRalJ3NVVydDM3M1p2dDl2dDdzZmg0ZUVlenlYcHE2KytraVIxN05oUmJkdTJWVjVlbnRhc1dYUGV0WGJzMkZGT3AxT3JWNitXSlAzNjY2OUtURXpVYmJmZFZzb25BZ0FBZ1BKRWtBZUFjN1J6NTA1SmtzMW1LN1h0akJrelpMZmIxYUJCQSszWnMwZlBQLys4ZTl2Qmd3ZVZscGFtbmoxN3ltNjNLems1V1ZGUlVlN3RvMGFOY2o4ZU1tU0l4L09DZ2dLdFhyMWFobUdvZmZ2MmF0ZXVuYVJUVSszUHQ5Ync4SEQ1K2ZscDFhcFZrcVJWcTFiSjZYUXFQRHk4MVBjQ0FBQ2cvREMxSGdETzBjbVRKeVZKZm42bGZ4ZjYvUFBQcTFXclZ0cXpaNCtHRGgzcU1lTGVva1VMTFY2OFdLbXBxVXBKU2RHV0xWdTBkKzllNWVUa3FGcTFhb3FJaU5DQ0JRc2tTV1BHalBHNFJuN2p4bzNLek14VTgrYk5WYXRXTFhYbzBFR1N0SFhyVm8rcDhlZFNhKzNhdFJVY0hLeUVoQVNscDZkcjFhcFZhdHk0c2E2Ly9ucnZQaGdBQUFDVUMwYmtBZUFjMWF0WFQ1S1VsSlJVYXR0R2pScEprb0tDZ2lSNVhwZStaczBhZGV2V1RhTkhqMVpNVEl6NzlieTh2Rkw3ZFUycmw2UlpzMlpwMmJKbHFscTFxcHhPcDN0RS9WeHJsYVFlUFhySU5FMHRYYnBVU1VsSmpNWURBQUJVUUFSNUFEaEgzYnQzbDNUcTFtK1ptWmtlMjF3ajRONTQrZVdYZGZ6NGNYM3d3UWQ2NmFXWHp0cjI5SENmbloydDlldlhTNUoyNzk2dEJRc1dhTUdDQmNyTnpaWGtPYjMrWEdzTkN3dVRuNStmbGk1ZEtrbnExcTJiMThjREFBQ0E4c0hVZWdBNFI2TkdqZEtHRFJ1MGE5Y3VEUmd3UUowN2Q5WVZWMXloblR0M3FtM2J0aG83ZHF4WC9UaWRUa25TN05temRlellzUkxiMUtsVFIrbnA2WHJxcWFmVXFGRWpQZm5razRxTGkxTmVYcDdxMUttajVjdVh1NmZOcDZTa2FQRGd3VXBPVHRhQkF3ZlVzR0hEYzY2MVZxMWFzdHZ0MnJwMXF4bzFhcVFtVFpwY3dDY0ZBQUNBaTRFUmVRQTRSMWRjY1lYbXpadW4wYU5IcTNyMTZ2cmlpeSswYk5reVpXUmtuRlB3blRoeG9nSURBNVdZbUtnK2ZmcVUyR2JLbENtcVg3KytIQTZITm16WUlPbXZhZlc5ZXZYeXVQYTlTWk1tYXQ2OHVTUnB4WW9WNTEycmF4U2ZhZlVBQUFBVmsrSHJBZ0NnUE5oc05sT1M0dVBqZlYwSzlOZXQ5UklTRXZoN0NBQUE0Qnd4SWc4QUFBQUFnSVVRNUFFQUFBQUFzQkNDUEFBQUFBQUFGa0tRQndBQUFBREFRZ2p5QUFBQUFBQllDRUVlQUFBQUFBQUxJY2dEQUFBQUFHQWhCSGtBQUFBQUFDeUVJQThBQUFBQWdJVVE1QUVBQUFBQXNCQ0NQQUFBQUFBQUZrS1FCd0FBQUFEQVFnanlBQUFBQUFCWUNFRWVBQUFBQUFBTEljZ0RBQUFBQUdBaEJIa0FBQUFBQUN5RUlBOEFBQUFBZ0lVUTVBRUFBQUFBc0JDQ1BBQUFBQUFBRmtLUUJ3QUFBQURBUWdqeUFBQUFBQUJZQ0VFZUFBQUFBQUFMSWNnREFBQUFBR0FoQkhrQUFBQUFBQ3lFSUE4QUFBQUFnSVVRNUFFQUFBQUFzQkNDUEFBQUFBQUFGa0tRQndBQUFBREFRZ0o4WFFBQWxDZTczZTdyRWdBQUFJQUx3b2c4Z011Q2FacmYrN29HRkpQazZ3S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xoQS94LzlPUFJGS1FRUXNBQUFBQUJKUlU1RXJrSmdnZz09IiwKCSJUaGVtZSIgOiAiIiwKCSJUeXBlIiA6ICJmbG93IiwKCSJWZXJzaW9uIiA6ICIiCn0K"/>
    </extobj>
    <extobj name="ECB019B1-382A-4266-B25C-5B523AA43C14-2">
      <extobjdata type="ECB019B1-382A-4266-B25C-5B523AA43C14" data="ewoJIkZpbGVJZCIgOiAiMjA0MzM5OTk1NDkxIiwKCSJHcm91cElkIiA6ICIxMjgyNTkwOTIiLAoJIkltYWdlIiA6ICJpVkJPUncwS0dnb0FBQUFOU1VoRVVnQUFBcjRBQUFGcUNBWUFBQUQ4d0ZuUkFBQUFDWEJJV1hNQUFBc1RBQUFMRXdFQW1wd1lBQUFnQUVsRVFWUjRuT3pkZDNoVVpkb0c4UHRNVCs4OWtGQVRJQkF5cUlDS0RTd29zS0NDWXR0VndiSzZxN3ZXZFhWdFcxeGRYZXRuTDZncmRzV0NEY0ZDRWFXSEVrb0NBVUlTMG5zbVU4NzN4ek9IbVV3NkpBeG03dDkxelpVcFoyYmVtWnhNN3ZQTWM5NERFQ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MGErVTR1OEJFS21xYWdCd09ZQjVBTElCaFBoM1JFUkVSSFNZR2dGc0FmQUtnSmNWUmJIN2VUeXRNUGlTWDdsRDc3c0Fadmw3TEVSRVJOU3J2Z1V3OVZnS3Z3eSs1RmVxcWw0SjRCVlViZ0YrdkE2b3pBVmFhdnc5TENJaUlqb2N4akFnYWlSdzBwTkEvQWtBOEJkRlVSN3k5N0EwREw3a1Y2cXFyZ0J3SWhaTkFrcVcrM3M0UkVSRTFCdWlzNEhaR3dCZ2s2SW8yZjRlamtibjd3RlF3Sk0vaHNwY1B3K0RpSWlJZWsxZHZuWnVtRCtINFl2QmwveE5kbVJqZXdNUkVWSC9ZYS9YemdYNWN4aStHSHlKaUlpSUtDQXcrQklSRVJGUlFHRHdKU0lpSXFLQXdPQkxSRVJFUkFHQndaZUlpSWlJQWdLREx4RVJFUkVGQkFaZklpSWlJZ29JREw1RVJFUkVGQkFZZkltSWlJZ29JREQ0RXRHeEtXRUNFSkxhOXZyVU00RkI1d09oQTd2L1dCSERnR0dYQVFQUE83eXg2QzF5MGhtNmZ4OUxISkI5cTV3TUlUMS9Ua013RURVS2lEK2hHK016QTZOdkFvS1RlLzQ4blJsNUxURDY1czdmYTBNd2tESUZpTWx1ZmIyaUE5S21BWEhqdXZkY2hpQWdmand3OUpMdUxXK09CcUI0TGtkbXlrbG42dDc5RDhlSWE0Q3hkd0poYVQyL3I2S1g4Zm1LemdMaWp1djRmcEVad01qcmdJUVRQZGVsejVCMTJSSW43OXZRUzlEcXZUaHFGTS9maHE5VFh3S1NUcFYxODlTWDVPOVprM01Ya0RMNTZBMlR5RXNQUHNXSmlIcmdvcnllMytjZExSZ293T2x2QU9HRGdmZXlnS3B0Y25WUVBIRG0rNEF4RkZoMEVsQy90M3VQZTl3RHdOQ0w1WEgyZnQ2ek1ZMllENXp5Z3B6L1pqWlE4SDczN2pmeUd1RDR2d1BsNjRDTi8rblpjd0xBeEVjbDhMVFVBQXZpQUplOTQyV0h6Z1ZPZkJ3WWZnWHd3VGo1bVhOWHg4dS9rd21NL3hlUVBxdjE5WnVmQXJZOEkrZUgveGFZOUp5YzF4bmF2b2JNZVVEa2NDRHZGV0RhTi9LK2ZuYzFjUG9DWVBXZGdNRUNuUE1wVUxVVmVIZFUxNjgzNjQvQStJZmtmT2xLb0c1UDU4dFBlUnVJR2dFc3V4SW9XZ0pjNUY1SDNoa0JWTGV6N2tVTUE2SkhBMEVKUUhBaUVKSWlHMVkxTzRBVmYreDZmRVBuQXFjOEw3OEgxZW41ZlZSdEJVemhnQ215N1gzeVh2S2NIL05uWU1MRHdNcWJnZHduUE5lZi9URVFQZ1I0M2gxY1k2MkFyZEx6K2hNbUFwT2VsZnVVcnBUclRub2FDQjBBTExzQ0dEZ05HRElITUVkNWZuY0FjUFpIUU9TSTF1TXAvS1R6amFQR0E4QlB0d09ETHdRbWRMTE9mbk1oVUxaR1FybjJ2bXZqSC9NbmVXOHpyNVlOaEtxdGNqNDRDYWplQnF6L0YzRGNmY0NHZjdjK1ZIM2xac0RaM1BGekV2VVNCbDhpNmh1UkdZZC8zL1RwUU1SUVlOOFhRSlZYaURucEtRa1pBREJ6VmV2N0xKb0VsQ3dIcmxVN2Z0eW9FZTNmL3RhZzlvTlc2bG5BeVU5N0xoOTNIN0QvYTZDbHR1MnkxcjhDV1gvd1hOYUNVR1FtY0VWSisrTjVQVkZDNWZ4T1FxMHBBcGpmMHY1dHp5c0FGS2txQThBdjk4aFBjM1FuNzcvNzlRY25kYnhNeEREZ3BDY0IxUVU0bTRBVC9nbVVyd2VLdnZVc2t6QmV3cS8zKzNiSzgwREtHWURlQkF5WUt0ZTF0NkZ4eVo2MjF4bThxb2F6VmdPT3ByYkx2Slh1R1YvcUZNRGxsRERWRVdNWVlLK1Q4NE5uQXlmOG8rMHlZZW5BMWZYdFYrV2ROdUFsQ3hCM3ZGUXRBVUJubEFDcjJiRUFpSi9RL251cEJkK1lzY0R4RHdKMWhjQ0I3NEVaM3dGckgyejlma2FOQXNiOURSZ3lXemJRUGo2eGRURFVKSjhtb2JmMEoyREhtOEQrSmZKZUREb2YyUEovT1BUN0RSdlV6cGhtZFA1M1diMWRncTh4dFBPcWRuc1ZYazNxbVVEa1NEa2Zhd1VpaHN2NStCUGtOVGFXeUh1WU9RL0l1RkxXUTNzOThJRVZxTTN2K0hHSmVnbURMeEgxSGFjTmVDTVpzTVJLWlMxK3ZBUXBSeE5RczFPK3NxM2NETXpaS2wrSmFxeDNBMUNCOWY4R0xzNER0ajRQMktxa3NtV3ZBeG9PeUhJNmcxVExBQno2aDYrcExlaThTZ3AwSGdLR1hTWmhSMmNDTmo4cFlXdkFWT0RjTDRFdnpwUHhlRE9HU1RYUmx5RllUdDFSdmIzclpSVEZFeVlBcVVSR2paSVFWYjhYR0hVRGtQdTRuRFFKRTZUNmFva0YxajRnMS8xMGg0VFdrcFZBYkk1VVc1c09Ta1Z3Nm1MWndGai9MNkI4clZUWnovNFkrR3FXVkZkTmtZQ2pFYWphSXM4TnlKaUtmd1FxTmdMTjVWSTFCSURzMitTa2VUV3E2MWFCb1BqT2I4KzVDNEFDN1A0QWFDaHFmNWxobDhxRzBuZFhBWHMrbGcwV1JTK1BuWFVqY0dBWnNQUnlvTEVZdU1xOUllTm84TnpmT3dqWEZ3SU4rNEVOajhoai9iWk0xcS8zM2UwZDU2K1JuKytObHAvbmZDTEJFNUEya2JNL2xyQzM3SEtndVV4YUcwNWZBTHliNVhtT09ibnltcXEyQXB1ZkJsd3R3RytXZTlvak1xK1MzNC9XRnBFd0Fialc1YmwveWhseVdRdnI3NCtWd0gzaGVubVAza3oxZkF1alZXZXZWU1dNdjVYZWVvTncrMnR5OG5YK21xNWJWNzZhSmQ4K09KcUFUWSsxdmsxMUFCZHVrUE0vLzBWQysyVjdwWUxNMEV0SENZTXZFZlVkUlFkY3RCV28zQUo4TmhrNDhUSHBWZHovTmJENFhHRFM4MjJyV2tNdmxncmJycmVrdWhVeFhQb0JVODZRMjB1V0ExOU1rMnJrU1U5S2xiVmlFM0R3NTlhUDg5bGtDWFlqcmdFR25DUFY0MjB2dGw2bXZlcXZLVnphRERMbnllWHRyd0lyYnBid2V1NWlJT2tVWU5iUHdKSTVVZ1hWckw1VFRnQXc1UjBKNmR0ZUJINjRwdnZ2MTg5M3ljWkFaMzY0RHBqWDVCbnJoSDlMU0ZyeEIvbDZlc0RaRW9LcjgrVDlIMzJUVkd6MUZtRG4vNEExOTh0OW8wWUE0KzZWTVFmRnlYWEJpY0RNNVJMYTlpNldDckxxbEdYR1B3U2Mrd1d3OWo1NW5DeDNlOENoNER0TVRnQXc1R0lnYXFTRTQvcDlzbEVRa2l5aFQzVjZYc3NyWVZMdDY0d3BFcmpTYXlNamFvUnNsQUJ0ZzVWbTBQbkFhYS9KaHBIMWJxazZsNjJSVThvVUNiNHR0VzFEODh1aG52UGU2MGJPWGJJZW52cWluQUJwdzduS1hVM1dObGdxTjh0UHAxZUZmdnhEN3FDdkF0T1dldnJFRFNIQVNWNHREenZlbEFweGNKSzhSbE9FdEdKWVl1UjJZNWhVVTVOUGxjdmViUTJqYnBEM2V2dXJYVy9zK2I2MnNMVE92eVhwQ1VVSG5QcXliSFFBMHZiZ2JmL1hnRDVJTmx5dDkwaGZlT1htMXBWdm9qN0c0RXRFZlVkMUFicy9scDJrTXE2VTBLczZwWVVnKzFZSld0dGVBTWJlNGJuUHVQdmtaL1FZSUgybWhLV2xsd05udmljVnl3RlRwYUptcndlR1hDUmZuWDU5dnVjZnZsWjFheWlTQ3QvWU95U2t0RmNaWERSSmZqWVdBMUNrZWpyaFllbFJCS1FQY2ZWZkFLaFNEVng4amxUcUJzK1dyK00zL1JkWS93OEp3NmQ2OVhOYVl1WG5rSXU2RHJKdnBIaXFYYkZXNmEzdHpQZlhlSmJQbkMvaHFMa0NPUG4vWkVOaDAzOGxpS1hQa041bTc1M09FaWJJNzJMN2EvTGVBeEpNbzl4ZlRZZWtlaXFWQTg4RnJuRzBmbTZkUVlKWjNSNEppUk1mbGNjRGdBUGZBYnMvbE4vbnFTL0xkWHUva0dyZXlHdWxYM2oxblZLeDF6WjJZc2ZKKzltWkQ2eEFVNm5uOHNuUGVNS2pWdm4zbG5FbGtIMkwvTzRyTnNudnpHVUhadjBrM3pobzBuL2pDWHplbGQ3MjVMOHRBVTFSWlAwTWNmZko3djVRWHFQV2FqTFIzUmVyYlVnQVFQNDc4bDQzVjBqdnJ2WXpmYWIwMUdyVzNpL3Y2NVNGc242VnI1TktiTWJ2Z05OZWxSN2Z5T0U0dEJQYjhoczk5eDExZzd5djN0ZDFacDI3NWNQNlYvbGRiSDVhem1zVXZiVFhLRDNjLzkwWUxodXBUcHVuQlNZNFVhcjgxN3FBWFc4RFg4NlF2dVh6dnBZZEo3Mi9tU0E2Q2hoOGlhaHZiWHEwOVE1aXErOEVKandpVlVpb3dNNDNXd2ZmNHUrbGh6RnFwUHpqWFhHVEJJWEY1OGcvMVhNV3RaNmRZZTM5RXQ0QTJSbHM5TTJlMi9RbVQ1QkxueUVWczQ0VXZPLzU1MitybEQ3WnNYZTBIcHZHMFNqaGErenRFcHFxdHJiZjVtQUtCeERlK2Z1ak9vR0ZRK1Y4VUx3RTlKSFhBVEZqQUpjRCtQUTBvR1NGM0c2SkJZNS9RSjd2eTk4QW9hbFNYZE9iSmZUV0ZRTEZQd0NYRkVqdktsU2c4RE5nNDhOQTZ0bFNIWi8wclB6TWUwVWVzMkcvSjZqbC9sZkcwRklqVlhKZm14NlZ4MHM5Q3pqakRWazIveDBKK0lrbnlSakcvTWt6QzBTMFZ4c0VJTzBCQVBDcXUvODU4ZVN1Mng1YWFxUVhHcEJLYmZMcG5TOC85bmI1V2ZvVDhNVzVucGFVcG9QeTNwb2pwZHJxYkpZUUNzaDFuU245U1RhMEpqNG1vYmRtbDdRL0RKb0ZIRnp0V1c3TUxXM3Z1MmNSa1BNWElEUlkxbXR2cS84aXJTWGhRNEM1dXp6WDI2cUFvcVd0bHpXR0FvMWVHd0MrVmRxZ0JMbXVObC9XcDlOZkI1SW1lVzZiOFoxbjJWL3VscC9XdndLMmFybnNIWHlENGoyaHQ3ME5ScWV0N1hVQTBGSU5mSDRtTURzWCtHcW1YSGZSTnM4NHdvZEl5MDNxRkFDSy9BNUczeXdiQVY5TzkxVE1pZm9RZ3k4UjlhMmFuUktXMG1mSVArVk5qd0ZwMDZWS1dyUlVidmYyNC9WU2taeTVRdG9YZHJ3T1RGNElwRTZXNlpzQXFmUXBPcWttVFhwV2VncDNmeUE3QlhYVXQ5dlY5R2NiL2cwTU9Bdlk5NVhNWUhEaFJybGVaL1JVK09vSzVXZHR2Z1Q0ckJ1a2VxWTZQVHVhWGVRZXc0L1hBMXVmNjhZYnBFaVZPVldiRWt5UjExMnhTY0p2eWhRSkgyUCtKTzBYaG1CcGJVZzVRNzRpL25paVowZS9INitWc1NsNmVaL3pYdkxNaUZIOG93VFg3TnZrSzJjdDJKNit3QlBhejN3ZldIU3lqTUY0ajdSSmxLK1hWb0dFQ1VEMUR2ZEdRYVM3Wi9VS0lHU0FCTi85WDh0R3pIRVB5bklSUStWOUNJcDNCeDhWS04vUStxV1hMUGYwbXdJeU5kY0ovNVEyQ25zdDhPUHZXN2RHSFA5ZysyOWhjRkxyeXdVZlNEK3Q5dzV5WDg2UWRXYk9GdW1iM2ZlVjlLTkNsWjNiT2pQMEVtRHkvK1I4MVRiZ3kya1NRcWN2bGQvTm9kbElPaEEvWHNLaU50dEVaS2FucDMzVFl6SUdaNHRVbEczVnNzT2N2VjdhSExUcDdES3ZsbGszbWc3S2U2cFZiUUVKclk0R1lOUGpnTTBkNXNNR3VqZCs0TzZGSCtwcEsrbXExVUY3UCszMTBodmNFNVdiWlgzUnF0OTdQd2RtZkMvdjA1NUZzaEZjK3BQOFhkY1Z5ZzU5aHVEdTliY1Q5UUlHWHlMcWV6VTc1R2ZwVDlMK1VKa3J3YmQ4WGR0bDlSYjNWK1dLQkxmMEdWSXAwNW1rdXBqL0xsRDRxWVNZOUpteUUxWEtaS2tNcnZ1N25BQlBsYmxtcCt4RTVITDNYUjcvb1BSOWx2MENmT2d6UjY3M1pXMEdnZWdzcVdCNVg2ZFo5cnZXbHlNelBNRjcwck55NnN6ekNnQlZRb0VoR05qNEtMRHZTd2s3V3VYU2VqY3c3aDRKczg1bVlOV2ZKVFJvMWNwVG5wZWQwL0plbHRCaGpnYWFTcVFxM3RHOHhUL2ZKVitoQTU1d0JFakFIM2V2ekwrN2FKSThiOEdIRWw2bXZDTUIrYlVvbVUxaHh3S3B2bVpjS2VNdld5T0JMbitoakNWOXBteVFqTDFkZHNpcTJDZ1Z3YzZjKzZXc0Y4VS9Ba3N2YXp0ZFhjVW1hWHNZUE50ejNaQTUwdWFoV2ZzQXNPWSt0Tm5aRVFCRzNlalpXU3p1ZU9BM1AzZ3FrNTNadFZDQ2YrWTg2YitkNjdVajFobHZ5c21YZDZBSDVMVnJzenhZNy9ac2JKejFnV2M2cytCRWFSOUpQRmsyWUM0dmFUMTNkR094NTNWcFZWdEFncSs5dnZWMW41eldkdWUyQ1E4RFpWN1RtUTI3VkFMejdvL2RqKzl1dmRDQ3J5RVl1R3gvMjlmMnpXeWdkRlhiNndFWmU5S3BNbTZkVWRaYlFOcUh6bmYzNFFmRlM3dUQ1cU1KM2V0Tkp1b0ZETDVFMUxjc2NmTFZQUUFNdmdCWTk2Q25qM1g0RmEzL1dRTlNaWXh5enorcXRVY3NPbGwyM0lweDc2bCt3ajliMzZkNm0wekRwREZIeXh5NmdGUlB6VkVTbU1JSGUxb2hOajdhL25qbk5iZWVZY0tiYjJYTU45eW96czRyVjNxekoyaXFYbnZrNzNwTFFrZjZMT2xmMXBtQXpVOEFVVm15czFyOVhna3ZDUk1sL0dtaE4ra1V6M3VaY2FWVUJYTWZsOVlDVTBUSDR3QWt0Qy83blR1Z21JR3JhdHd0SEhvSnF0RlpVdTFOUEZGQ1d1aEFxZEE2bXFUWDFMdWxKQ1JGQXJPOE1PQ1h2OGtHeW9UL2VMNyt6MzlYZmlhZkJreGYxdm5Za2lZQmx4YTJ2ZjY3SzZVbFJRdStKejR1NjVTM1hRdHhLQnhtWGdYcy8wWmFZV0t0N2gwQjdSTElUR0VTMHFaMloxNW5WZWI2SFRKSHF0SUY3M1U4aC9Ub216MWh6MXRRZ3N3eTBaSGo3cGU1Zm8yaDBrcXkrOFBXUGJhNzNnWTJQaUovSDRCbi9kWVlRK1U2VzRYMGViZkgrMjhFa09EYlZDNGJHZDYwNEt2b1BQM3UzbHd0YmEvVGxLMEIxdHdyNzdQTEx1MDYydm5KLzVPSzliTGZ5bU00VytSbnhjYU9INCtvbHpINEV2V2h4VHVqOGEvbEEzRFYyQkpjbVZQYTlSMzZvL0gvbEgvS0IxZkxWNzdUbHNqbHFtMFNjSWZPYmIxODhZL1M0MWlaS3lHeWRwZUV2ZkJCN2ZmUkFoSnF2V2NIc01SSUc4WGc4K1dmKzVDTFpKYUNxSkh5M1B1L2tlcHhlK29MSlFocTJtdDE2RWpOVGduYXBnaGc1eHRTbWRiNkljT0hBR2U1RDM1aHF3UytkUitoVEdlUXI0SWpNNldpdSt0dHFhYU91bEZDTHlDUHNmd0c0SUoxVWczLzhEaVpNcXhpb3p0QXEwQlRtVnhYbmVmcG9RVThVMUQ5ZEZ2cmcxQ2MvYkdFd1pCa21iWk0wY3Q3bVArZTdIRS81Q0pwVFJnNVhucFpBV2tQQUtSMTVmdXJaU3piWGdCK2NPKzhlTm9yd002M1pKbkdZdmxxZS9BRkVwYTFHVFZjanZibnB3Vms1Z0pGSjFWSWw2UHQ3YjVUYk8xOFE4YVcvNjdNQnVKTjBidDNPRlJrVHR5VG5wQnZFelk5S21HOGFLbXNheTZiNThBWjNkVlkydkVCTmxTMS9ZT29OUlI1ZGo0NytlbTJnWExjMzZSaXYyc2hzUFZaK1J0WU1rZEM2RWxQeVRydS9aNTQ5K1FDMHJkcy9hdTduYWlENEh2aTQ1N2dyUEZ0ZFhqZS9VMkw5OEUzTlBQdHNyNTI5UHNEWkIyZTJNRkdKU0RWM25PL2FIM2RHMG15a3lyUlVjRGdTOVJIUHQ4WmpYdS9TNGVxQXMrc1NVR3d5WVdMUnBYNWUxaEhsOTRFWkZ3RjFPMlc2Y3N1M1NNekI5UVd5TTRzRisrUWdPV3R1Uno0K29MV1I5Y2FkTDduZHQ4cWEzdFRNZFhzQkw2ZEM2eU1CMDU1VWRvbHZHZFhxTnN0UWJPOUkzeTk3ZE1qM0Ztcmc2K3dRWEx3RFZPa1BGOUx0UVRKaW8xeThBUlRoRlRFdnBudENVNHVoMVJlbzBjRFZadmwvVGozQ3dscDIxNlVsbzN3d1JKQzgxNlNyOXVuTDVNKzA3cEM0TTBCRW9wVWw0U0tydWJBMVFURnlhazZ6MU5CdHRmTEJrZmRiZ21zUDkwdVZleUI1OHJ0aFo5NjdoOXJsU3JlaUd1a0VoMlpLVlhRbGU1S2NOdzRJTVc5STVyQklyL0RiUzlJMWRnN21IdTdLRTlhUlpaY0xPRzZLMlZyWmI3YXl0eTJ3VGMwRlljU2FGMmh6QmxidXh2WSs2V25DcjNKSGRDMDROdmRhYjJ5dWpsN2dyZVFGRG1hV2tjK1BsSGFCekxuU1IveUQ5ZEtyN0xXa3VMTCsrL2dXbFhXQVcwblFGK21jR0RhdC9MZWUzOGpFWmtoNjE5MzV0QTFSWGphTG15ZEJOL0lUTS9NS3I1bTUwcC8vdUt6ZlI0N0VtaXU3THlTVE5STEdIeUorb0IzNkowNGNTSldyVnFGUjFiS0h0MEJGWDVWbDN6TnZQSm1xWEp1ZTBtK250LzBId2xiMzF3b3dXdk9GczlYLzJkLzNIWUh0UTFlUjhycTdGRElRZkdlSTBURmpaUG4wcXJFTG9mTWhoQXpSc0xhaUd1a0NyMzlOWm1YMWhJTlRQKys3V1Bxako3ejdSMXg3Tk5UUFpYZ3V0MHlQZG5RdWRMZUVYZWNCRmROdlh1eWZ1L0tjVWlLZlAyZk5sMW1SZ0RjaDlHOVNhcGdJK2JqVUlCYmRZdE1DYWVGOGRWM0FNT3VjRzhrSkV1TFJObGFxUWgzNWN2ZnlFOWJsZlN2YXVkTmtkSW5XMXNnbGZiOVM0RFpHeVd3MUJYS1YvMVFaRllJUjZPRXlHaDMwQWxLa0JCWnRsWjJiaklFeTRhTUpWWjZrZVBHdGQxaHpSQWlqeE9jNkpsZFF1M0J2TEtWN28wU2wwT0MyYUR6cFUxQW0rdTNwVWJhU0xhL0tsWHh1RTdlbTQ0T1lPSHJzelBsUUI3dDZhaFZwalpmK200QllOWXEyYUFEUE91OUZqNFR4a3VWMXhnaTFlK09XbFltL3FmMVpXT1k1N3FOajBsYlFleFl6MjBwWndDTHAwb2JndVphdGZPZDg0S1Q1TnNHUmZGc29McnNRRXRWKzhzRG5rTVlkeVFrMmJNaDZlMjkwWnpWZ1k0S0JsK2lYdVlkZXErNzdqck1uejhmYjcvOU5oNTU1SkhBQzc4dUIvQitqbWVucGxWL3hxRVFOK043enpSSGdPZlFzM3NXeVQvSHFtMUF6WGFwM3Ric0JETGN2YXlkSFcwdEtFRjZaTDIvYTY0dGtIbFl0NzBnd1MxK3ZNenpPdWg4T1I4eFRMNHExeG03bmxxcnZkdTlnekVnSVM3dlpUbkZqUU5HWGk5QjJCQXNmYklYN3dJK1AwdU9IQVpJbjJQMkxkSUxYYk5McGg0YmU0ZDh2YTFOZjFXeEFZQXFCMTFZZkk3MHBXNS9UVjZQRmxwZExSS2VERUh0Vnk0blBDSW56Zk1LTUhObDY1Mk1LamUzUGxpRXJ5dXI1TUFKZTc4QXByb3JzaTQ3c08xNW9INi83TWdXUGxoNmpRRnArMWc4VlE0ME11eFNDZWJlb1JlUXgwaytyZlYxellmeDkxSDJpN3lXRS83Uit0REVXbnVHNyt3aDdlbm9BQmErcG4zVDgvRzVIREozOEpnL1NlalZXbk5xZHNnNmVNbHVhUW14eE1qdnNtaVpITGxOKy8zNEh1akRkK28wUTdEbnVtMHZTUys1S1ZMV3FYMkw1ZkhtdHpNTldYdXpPbWpWNUJuZnRUNUtJQ0RUNWJYWGh1SjdYODNnQzZUTkp6UU5HUFY3V2NjNnFnZ1RIUVVNdmtTOXFMM1FDd0FYWHl4Znd3WlUrRzJ1a0g2L05udnl1Ly9KbGl5WHlxWFRKblBKcm5RZjVXbDFPL1BtZXV1czFhRXlGOWo4akZUTER2NHNCMVh3YldjNHVCcjRabzRFZzlFM3kzMXNsWEx5ZmV3alZiWVcrSDZlVkdxSFh5RlY0T1l5R1plbXVRejQ5bEtwL0JVdEJhQks5VGR0R3VCb2x0YUk3NzJyeHZ2a29BNHVoK3kwOS9uWnNvRlF0MWZ1bXpKWkR2TFFIYVVycFJycmFwRU5qYzFQeWd3Um5hbllLUDNTTzkrVW5kOTJ2ZTJaRFdEYjh4TE94LzlMV2pWVzNTcnJ3TElycE5yZTN2UnV4VjRiUVBZR1lOZi9nSU8vZEcvODNwWmVMc0UrYXFUMDl6b2FnWklmNWVoelhjbDlvbTJWOXFmYk9nNTRoN056R3lEOTZpR3BzcTdsdW8vYXR2eEdZSHk5YkRCQUFTcld5d0VsbWtvbHRBY255ZnU3dytkQUgxMnRxeXYrS00rblRXZDNPRk9HN2Z0U1FybXpSU3JuRlJ2a3lJRTlFVDdVMDByU1V0dTZ6NXpJRDNyNVU1Nm9aMVRWL1oxbWJ3Y09QK2dvOUhyVEtyK0tBdHgyNHI3K0gzNTdreVZPWmh6dzNRa21PRkdtMXpxY0txRS9HRUs2UGxJWTlSMjlSZFlaUjZQTU1OQVRvUU1rMURhV1NLQnZUMWdhQUtYam5kOENqVGF0bVRiREF3VVdkMkZDVVpSajVwLzhNVE1RQ2t6OUpmaDJKL1JxR0g2SmlDZ2dISVBCbDYwT1JFZW9KNkVYQ05DMkJ5SWlvbU1BZ3kvUkVlaHA2TlV3L0JJUkVSMTlETDVFaCtsd1E2K0c0WmVJaU9qbzBuVzlDQkg1T3RMUXE3bjQ0b3R4MjIyM1FWV0JSMVlPd0R0YjRucDVwRVJFMUJjVzc0ekdwRmV6OGVyNkRvNG9TY2NrQmwraUh1cXQwS3RoK0NVaStuWDVmR2MwL3ZaZE9ocnRlanl6Sm9XZjI3OGlETDVFUGREYm9WZkQ4RXRFOU92Z2UyUk9mbTcvdWpENEVuVlRYNFZlRGNNdkVkR3h6ZmYvd05OUFA4M1A3VjhaQmwveXQwWUFjaXo1WTFoZmgxNE53eThSMGJHcHN5Tno4bk83SFlZUTdWd0hSM3Z4RHdaZjhyY3RBT1F3bzhlb294VjZOZndRSlNJNnRuVDFmNENmMiswSVM5Zk9GZmh4RkcxMGNFQnhvcVBqdnZ2dTB3T1locGd4d01GZjVGQ3VyaFovRCt1UW94MTZOVmxaV1lpSWlNQ0tGU3V4Y244RUlpd09aTVUzSHBYbkppSWlqKzcrSCtEbnRwc2hCSWdZRHB6NE9CQStHQUNldmYvKys3L3o4NmdPT1dZT0lVZUJTVlZWSTRBdkFFejI5MWg4ZmY3NTU3ajMzbnVocXVwUkRiM2VQSWMzVm5EYmJiZmhvb3N1T3VwaklDSUtWSWZ6ZjRDZjI2MnNCbkNLb2lqSFRFV0xGVi95cS92dnY5OTEzMzMzTFlUMCtzWURDQWRnOU8rb2pvM1FDM2hYRUZaZzVjcVZpSWlJUUZaV2xsL0dRa1FVU0E3My93QS90OUVNWUFlQVp3RmNkU3lGWG9BVlg2STJyRmJyWlFCZUI2Q2twNmZqZ2dzdTZOYjlSbzRjaWJGangzYjdlZkx5OHJCdTNicHVMYnQ0OFdKczI3WU5BRlFBZjF5M2J0M1QzWDRpSWlMcWtaeWNuTXNWUlZrQVFEbmM0b2RXK1FVL3Q0OHBETDVFUHF4V2F5MkFIazh6RVJVVmhTVkxsblI3K1RsejVpQS9QNytuVHdNQWpldldyUXZwZWpFaUl1cXAzZ2k5R29iZlk0L0Izd01nT3Rhb3FucWxvaWduOTJENU1FVlJybmE1WEQxNkhydmRydDEvZ2FJb1ZUMTR2dTZWaVltSXFFZDZNL1FDTXRzREFEenl5Q01LZ0NldFZpc1lmb25vVnkwcksydUExV3BWcDA2ZHF2YkV6Smt6VmF2VnFtWm5ady8zOTJzZ0lncDBPVGs1bDF1dFZwZlZhbFZmZU9HRkhuMmVkMlhod29XcTFXcFYzWTkvbzc5ZmF5RGpQTDVFUkVRVTBIcTcwdXRMbStjWDBtTDZKTU92L3pENEVoRVJVY0RxNjlDcllmZzlOakQ0RWhFUlVVQTZXcUZYdy9EcmZ3eStSRVJFRkhDT2R1alZNUHo2RjRNdkVSRVJCUlIvaFY0Tnc2Ly9NUGdTRVJGUndQQjM2TlV3L1BvSGd5OFJFUkVGaEdNbDlHb1lmbzgrQmw4aUlpTHE5NDYxMEt0aCtEMjZlT1EySWlJaTZ0ZXNWdXRsQUJZQVVOTFQweEVTRW9LMzNucXJXL2VOakl6RTFLbFRvU2hLdDU5UFZWVjg4ODAzS0M4djcvWjlSb3dZZ1czYnR2RUliMzJzKzc5Rm9qNWd0Vm9MQVF6MDl6aUlpSWlvOTZtcVdycCsvZnBFZjQ5RHcxWUg4aXRWVmMzK0hnTVJFUkgxR2FPL0IwQkV2U2dySzJ1QTFXcFZwMDZkMnFOanQ4K2NPVk8xV3ExcWRuYjJjSCsvQmlJaWFpc25KMmUxMVdwVmMzTnplL1Q1bnArZnIxcXRWalVuSjJlTHYxOER0Y2FLTHhFUkVSRUZCQVpmSWlJaUlnb0lETDVFUkVSRUZCQVlmSW1JaUlnb0lERDRFaEVSRVZGQVlQQWxJaUlpb29EQTRFdEVSRVJFQVlIQmw0aUlpSWdDQW9NdkVSRVJFUVVFQmw4aUlpSWlDZ2dNdmtSRVJFUVVFQmg4aVlpSWlDZ2dNUGdTRVJFUlVVQmc4Q1VpSWlLaWdNRGdTMFJFUkVRQmdjR1hpSWlJaUFJQ2d5OFJFUkVSQlFRR1h5SWlJaUlLQ0F5K1JFUkVSQlFRR0h5SmlJaUlLQ0F3K0JJUkVSRlJRR0R3SlNJaUlxS0F3T0JMUkVSRVJBSEI0TzhCRUttcXFnTndEb0EvQXBnSUlOeS9JK3Faa3BJU25IZmVlWWQ5LzBXTEZtMVBTMHZyeFJFUlVUOVFEK0FYQUU4QytGUlJGS2VmeDBQVUw3RGlTMzdsRHIwdkEvZ2N3Tm40bFlWZUlxSStFZ3JnZEFBZkFmaEFWVlc5bjhkRDFDK3c0a3YrZGhHQTM2RnVEL0RqRGNEQjFZQ3R3dDlqNnBsNkk0RFJoMy8vdHpPQVNGdXZEWWVJK2dGVEZCQTNEamo1S1NBeTh6Y0EvZ0RnY1g4UGkralhqaFZmOHJkNUFJRHY1d1A3RnYvNlFpOFJVVjlvcVFLS2xnQkxyOUN1dWN5Znd5SHFML2Ywems4QUFDQUFTVVJCVkJoOHlkK09Cd0NVci9Qek1JaUlqa0UxMjdWem1mNGNCbEYvd1ZZSDhyY3dBSUN0MHMvRE9IS2xwYVVZTjI2Y3Y0ZEJSUDFKUzYxMkxzU2Z3eURxTDFqeEpUcENFV1lua2tJUHIwYzNOcWdGTWNIMlhoNFJFUkVSdFljVlg2SWpGR1IwNGJOTHR2aDdHRVJFUk5RRlZueUppSWlJS0NBdytCSVJFUkZSUUdEd0pTSWlJcUtBd09CTFJFUkVSQUdCd1plSWlJaUlBZ0tETHhFUkVSRUZCQVpmSWlJaUlnb0lETDVFZ1NRc0RUQ0dIdDU5UXdjYzJYT1B1QVlZZTZlTW9hY1VQUkRaemhGYm83T0F1T01PZjB3anJ3Vkczd3lFRG14OWZWQThjTVliUUt6MThCL2JteVVPeUw1VlRvYkRPQUNYSVJpSUdnWEVuM0Q0WTlBWkFVc3NFRDRFaURzZVNKc0daRjdWZW4wWU5BdElQczNuamdvd1pBNHcvbDlBY1BMaFB6OFIwVEdBQjdBZ0NoU21TR0Q2OTRETEJueDlJVEI3VS9mdVY3MGR5SDBDT09sSllNMjl3UHAvQWRPV0FDRXBuZCt2b1FqNGJMS2NIem9YT09WNXdHVUhWS2Y4QklDcXJZQXBYTWJtSys4bHova3hmd1ltUEF5c3ZGbkdvam43WXdseXp5dHlPZFlxaDcrdTJ5TkJMWDFXNjhmYy9CU3c1Ums1UC95M3dLVG41THpPQUd6OGoyZTVqQ3VCWVpjQnNUbkErMVpneWtJZzZkVE9YeThBTElodC8vcVIxd0RIL3gwb1g5ZjZlYnByNHFQQXlPdUFsaHBnUVp6bi9mTTFiUWtRUGhpQURsQjBnTjRNNkMyQXdRTG9UTzNmcDJZblVQeWp2QWNuUFNXLzEwL1BBQTRzY3krZ0FxTitMNjlmMFFNLzNkN3o4Uk1SSFNNWWZJa0NSVXMxc1AwVjRMajdnY0VYZUs3TGU3bmorNHk1Ulg0MmxVcllPdUVmZ0RsU3dtWlhsVnU5Ulg3R0hRK2M2ZzZ4T3FNRVdNMk9CVUQ4QkNBeW8rMzl0ZUFiTXhZNC9rR2dyaEE0OEQwdzR6dGc3WU5BMGJlZVphTkdBZVArQmd5WkRWUnRBejQrRVFoT2F2OXhBU0JpbUFSNTFRVTRtNEFUL2dtVXIvYzhadTRUd01qcjVYRkgveEV3UlFDV21NNWZyemZyWDRHc1AzZ3VhOEUrTWhPNG9xVDkrN3llS09GemZpZUhzRFpGQVBOYjJyL3RlUVZ3TkFGaGcyVGp3bW1UU2pFZ2x3OHNBNXJMQVZzMVlLc0FHa3ZsOTFxelM1WVpkcG1FM3FJbHN1eTFhdHZueUw1TlRwcXZaZ0Y3UHU1NHZFUkV4eGdHWDZKQXN2WUJvRG9QeUg4UEdIZXZoS095TlYzZmIvZUh3T2RuQWFlOEFHeCtHaGc4UjY3WEtxMit2RU5UZlNIUXNCL1k4SWlFcE4rV0FiVUZ3UHZaY3Z2NTd1ZC9iN1Q4UE9jVENXK0F0Q0NjL2JFRTVtV1hBODFsMHRwdytnTGczU3pQYzh6SkJhQklCWG56MDRDckJmanBEcW44bHF5VXl1MzRoNENtZy9KMS9kVEZVbWxlL3krZ2ZDMXc1dnZ5UEYvTmt1RG5iQWJXM0FNa25RSnNlYmI5S3UyMXFnVEtGOXI1R0RXR0FVRUpiYTgzQkh2Q2FGZXF0M2U5aktJQUVjTTlsNysrUU1ZVWE1V0tkOHBrWVAvWHdLcGJnTXJOc2t6b1FHRDh2d0hGQU9RK0x0ZnBUSUQxSHRtNFdYR3pWSXUxNXplR0FTSEpnS01ScU4vWCt2bnRkZDE3TFVSRXh3Z0dYNkpBRWo0WXlIL1hjemtvQVppOHNCdDNWSUNtRWdtbnFyUDFUYjZWd1QyTFdsL091VXZDMmFrdnlra2J4MVh1MEtRRkxDMllPYjBxbXVNZmNsZVdWV0RhVXFtSUF0SW5lNUpYeThPT042VkNISndFUkkyUXltaGtwb1Q3MVhjQ1FYR3lYSEFpTUhPNUJPdTlpNEZmN3BIWHMvcE9lYTV6dndEV1BRQnNleEhZLzQyY0hBM2RlSDk4ckw1VFRnQXc1UjNwa2QzMkl2REROZDEvakovdkF0Sm5kTDdNRDljQjg1bzhsMDNod0RtTGdJUVQ1WEx4OS9LK2pycFJlbm1OWVVEcW1ZQWhDS2pmQzJ4N1FWb2R4dDR1djVOMUQwcVl2bVNQYkNUbHZRU2M5N1VFMysvbkFZV2Z5Yko3dndCS1YvYm9MU0VpT2hZdytCSUZpcVJKRWg0TFB3R1d1NytHdDFWSzMydFhUbDhBREx0RXd0dlBkN1cremJjeTJiQy85ZVg4dHlWOEtRb3c3ajRKVVlCVWtmZCtJVHQ4QWNCRWQxVlZDNmtBa1ArT2hOWG1DaG1yOWpOOUp0QjR3TFBjMnZ1bHVqdGxJVEI0dHZUU2FwWFYrbjFBMUVnNUg1THFxU1lQUEJlNHh0RjZyRHFEQk9iTGl6M1hhVlh0YXh6UzQ5cFJsVnVUTnMzVDJnSElEbVVBTU9TaXJvUHNHeWxBYmI2Y2o3VktIM0pudnIvR3N6d2c3MDJFVjN0SDBpbFNJZmZlb2M1ZUw2RjJ3MFBTR2dGSW13TWdHeW5XZTl5UFZTRy9tOVF6Z1lMM2dWMExwVVVrKzFaZ3lNVlNzWGMwZGo0K0lxSmpESU12VWFBb1d5dGhjOGdjWU5mYmNwMDVXcXFpWFZsNXMvUUZqN3hXV2dHOE5SUzEzdEd0MGFlSHRmUW5DVnNUSDVQUVc3TkwyaDhHelFJT3J2WXNwL1VUZTl1ekNNajVDeEFhM0haV2lkVi9rYmFGOENIQTNGMmU2MjFWUU5GU0lIT2VlM3o3UFdFNjk3OHlZME5MRFREZ25MYlB0K2xSb0dJVEVEdXU0LzdncnVndDdiYzVtTUlCaEhkK1g5VUpMQndxNTRQaTViMGRlUjBRTXdad09ZQlBUd05LVnNqdGxsamcrQWVrdmVQTDM3anY3d0srbmdVNG11VjFKNThHblBBdklDeEUyamUyUGk4YklWazNBbHYrenhOODkzNHVWV0JqcUt3VCtlL0k4NC8vdC9RRmIzNEtTRHhKS3NiRlB3Q3BaMGxmOU1xYkQrODlJaUx5RXdaZm9rRGhhQVNXWEN4VjI0cU5jbDNORHVDSGF6M0xURjhtRmRKbFYzaXVheXFWSGNZT0xBUGl4d01GSHdBVEh2WGM3cnVqVzNCaTYrY2RlZ2t3K1g5eXZtb2I4T1UwMmJGcStsSUpkdSswTTAyWnQvangwb3RjblNlWEl6Tmx0Z0lBMlBRWUFGWGFJeFJGZHR6YXNVQ0N0amFPMHhkNGd1aVo3d09MVGdhZ0FNWjdnTkUzeVU1dGV6OEhFaVlBMVR1a2F2cE9wcWZDMnhsRjM3clZZMEdjVkVlZlYrUTVMdG9tQWZySDY0R3R6M1grV1BLQXN2TmY2aFFnSmxzdUgveFp3bmpNR0NCbGlyeG5ZLzRrd2Q0UUxQM01LV2Q0ZHN3ci9oRklQaDA0NjBONVRTMjF3SWFINWIxcUtwVWU2cGhzWU5vM3dLSlRaQWZIVmJjQUd4K1ZtVDRhUzREbE53S3pWa3V2cnlVV21QRjkyNkZtM1Fqc2ZFTTJxSWlJZmlVWWZJa0NTWENTVkZuRDB1Vnl4SEFKdTk1Q0I3UytidWYvZ0tXWHlRNW1qcWIycDhYYXN3ajRhbWI3TXdIc1dpZ0JMSE9lOU4vTzlmcHEvb3czNWVUTHQ1MmdwZG96eTRQMWJrK1FQZXNEejNSbXdZa3k3VmZpeVZMVjFJS3Y5bG9CcVRpUHUxZmFFUlpOQXNiZEF4UjhLTUYzeWp2eXVLOUZlU3FoM2RGYzRUbXZ1anpuSXpNOFZlTkp6OHFwTTg4ckFGUUp0b1pnQ2FMN3ZwUzVlOGZlN25udDQrNlJ3TzFzQmxiOUdkanh1bWNNY2NjQkovNVgzZ09YQXlqOFZEWlVBR0RveFRLN1JGT3BYSTRlRFV6OUZQanNUS2swVDFrb00xY3NQbGZDLzhiL3lPTmwvRTUyQ2x4eG8ydzQxTytWb0R6eVdxQzVzdnZ2RXhIUk1ZREJseWlRakpnSGpMMURnZ3NnWDRlSHBFb2x1R1luY01GYW1YRWg5M0dnYmpkd3pxZWUrdzZlSXdFc2ZXWVBuMVFGVnZ4Uldpd01RVURCZXhLZTJqUDY1dmFyckVFSk1zZHNSNDY3WCtiNk5ZYksxL0M3UHdTVy9VNU9PZ09nTXdOWDFValZXNmVYUUJlZEpkWGV4QlBsOFVNSEFpWEwydys5SFZWK1ZXZkhjL2VxenM1blp0Q2JQYUhjT3pEdmVrdjZsOU5uU1hWV1p3STJQd0ZFWlFFRHpwYjNycUVJU0pnb2xXRHY0QjJTSXFFWGtOZWRObDFPdnB6TmdLcktzcWU4SU44QUpKMGkxZU5KendKNkUvQkdzZ1R3ekt0a1BOcE9peTY3VkxVTDN1LzR0UkVSSGFNWWZJa0NTZlJvYVJzSUh5S1hLN2RJOE0yOFdsb0ZBRUIxU1Arcjl6UlpnT3prQk1oTUFiNUhTMHYvVGZ2VjN2WTBsc3FPYU8xUlZhQzlmY2NhaXVUcmR3QTQrZW0yQjg4WTl6ZXA4dTVhQ0d4OVZ2cDh6LzVZZGhBTFNaWnB5eFM5dEVEa3Z5YzdjQTI1Q0NqZkFJd2NMLzNHQUxEdnE3YlBmY2FiOHBWK1Q5WHNsRFlGVTRUY3YvQlRlZThCZWYvUGNnZEhXeVh3N1NWeVhtZVF0b0xJVEFtbnU5NlcxbzFSTjByb0JlUXhsdDhBWExBT09QVmw0TVBqcEE4WEFQWXZBWDY2VFhweGF3dUF1Z0pwZGJod2c5eitjcWdFMTBHenBIWGxqRGVBalkvSSsrbG9rbERkVkNJdEg0RE1vUXpJSE1yZWRBWWdOSzMxam5WRVJMOENETDVFZ1NRMkI2allJRlZSZTUzc0dEWGdiR2xsQ0VtVmlxK3F5bHk0cWtPbXNnSmtSNmRZZHdqYSszbmJIZEhzOVJKT2diWTd0L25LdXJIbjR3NUpBYzcrcU9QYlB6NFJLRjBsN1JSenRramZjbENjbktyelBGVlJlejFRbVN2VjdNRVh5RkhJVktmTThBQklPQVdrY3F5NGorZys3QktwSVBkVTJDQWdmYnEwRjZUUGtIYU4vUGVrdW5yQ1B5UVFsNjBCdnBudDJSQndPYVJLSFQwYXFOb3M0ZnpjTDJTSHVXMHZBaVBteTdSajVSdWs5U056bnJTbGZEbE53cW1qUWFyQVU5NldNUHpabE5iVmRVZURWTTZ6YnBSZTRHVlh5SE5YYmdaZURwRjJscEJrcVg2Ykl1UWJBcUR0WE0rV09PRGk3VEk3eE5vSGV2N2VFQkg1Q1lNdlVhQXdSMG1sc1dHLzdDaFYrQ2tBOTFmc1o3d0pWRzJSODRwZVpsTHdubFlzYlFia0FCSGJwSkxvN1lkclpKWUViWWFHNEVRNTBobzZxQUIvZG1iYm1TRTA4NW85TzY1NXE4MEhQamxOenM5YUpTRWQ4TFFJYUpYSGhQSFN4MndNOGN4MFlLdVNIbVB0dkNsU3dscHRnWVRFL1V1QTJSdUJoZ01TSGcxQlFPUUllYjB0MVRKLzdlUzNQTzBPODVvOTQxTDByUzh2dlZ4YU9RQUoxMitreU9HYVIxNG5WZklSOHozTDF1OEZ2cm13ZFRVMUpFVm1Za2liTHJNb0FMSUQ0b3FiWklOaXhId2NLb212dWtYbTY0M09BbWJuQXArZkNXUmM1VmxtOXdmU3oydngrajBDY3RqcDhFSEF3UE9BQzlmTGxHaHAwNEdCNTdpblhuTS8vdWFucGI5WGRRSUZYbk0vNjgweVBaeWliLzkzUlVSMERHUHdKUW9VOGVQbHA5MTlRSWJkSHdIUm8rVDgrbi9LMSt1QUJKMDE5d0tETDNSLzVkNEVESEwzOVJaKzB2Wng5My90T1Q4M1gwSVYwTHIzMU51MGIzbytkcGREMmluRy9FbENyNzFlcnEvWklYUExYckpidnFxM3hFaWZhcEg3OEx3elYwb3ZyS1p5TTNCbFZjZlBjMlVWc09VWmFhdlk5SmdjNEtHdXNIWEE4dzE3M3BkMVByM0Fqa1k1SkhUZXkwRGNPRGtNOHRDNTBqc2JPaEM0ZUpjY0VlK0FlMmRDWnd1UWZZdUUxWnBkd01hSHBTZjdwS2M4MDdsVmJBQ2dTZ3ZENG5PQXFaOEQyMThESERaNWJIc0RzUEltd09Wc0hjcWQ3dk8yU3VDTDZiS2ozUEgzeTg1enBnZzUxZVFEalVVeTY0TldtZC8wWDg5aGpWdHE1UDJmNXQ1d0tWM1Y4WHRKUkhRTVl2QWxDaFJOQitWb1phdnZBQTU4SjVWSkxmZ2UrRTVPV1RkS0pUUXlFeGoxZXdsTHV6K1NyKzB0c1o0ZG5CcUxQVWRSODNaZ0tXQ2FKYUZ6WFFkZmdSL096bTBBVUx0TFFwZXRFc2gxSDdWdCtZM0ErSHI1K2g4S1VMRmVLcFhhekFXbEsyWGNyaGFwVm05K1V0bzlPcU5OOWJiS3E1MmpxNE5XZEVmWldxa2VyN29GR0g2RlZJR2J5K1I5MXpTWEFkOWVLcFhzb3FVQVZQY09hdE5rYnQ2eU5jRDMzbFhqZmNBSFZ0a3dBR1JtamJwQ3FZREhqSkhmZytxVXdMckZlMVlKVlk3U3R2Y3oyY0hQRkFuWWF6MFY5RmdyTVAxYmFjMVlmWWZuYnF0dWxTbmc5Q1laMzk3RlIvNitFQkVkUmIzd2FVNTArRlJWbGUvRGV5TllVTzlTZE5MdjIxSExRaytGRHBCUTIxamlxVDc2Q2tzRG9IUzg4MXQvWXdnNXZFTWlIdzJtU0duMUlQOXo3emlxS0FvL0tJK3luSnljMVlxaW5MQmd3UUprWldWMSszNEZCUVdZUFhzMlZGWGR1bjc5K2xGOU9FVHFJVlo4aWFoOTNsTnM5WWI2ZlYwdjR6dDdRSDkzcklaZWdLR1hpUG9sbmI4SFFFUkVSRVIwTkRENEVoRVJFVkZBWVBBbElpSWlvb0RBNEV0RVJFUkVBWUhCbDRpSWlJZ0NBb012RVJFUkVRVUVCbDhpSWlJaUNnZ012a1JFUkVRVUVCaDh5ZC9xQUFEbUtEOFBnNGpvR0dRTTE4NDErbk1ZUlAwRmd5LzUyem9BUU14WVB3K0RpT2dZRkRGTU81Zm56MkVROVJjTXZ1UnZMd01BVG5rT1NKa01tS1A5UEJ3aW9tT0FLUkpJbkFTYzlySjJ6VUovRG9lb3Z6RDRld0FVOE40Q01CVVJ3K2RpMmhKL2o0V0k2RmowQllESC9UMElvdjZBRlYveUswVlJuQUF1QnpBSHdESm9QYjlFUklHdEhzQnl5T2ZqREVWUkhINGVEMUcvME84cnZtYXpPU01zTE94MG04MjJxYTZ1YmlVQVJFWkd6bkM1WE03YTJ0cWZBZFJIUlVYTnFxcXFXZ2hBN2V2eGhJU0VqRlZWMWREWTJMZ0JRR2NmWktiNCtQZy82blE2ZlVsSnlaTUFtclFib3FPanJ6SWFqZkdscGFVUEEzRDUzakVvS0doOFNFaElUbDFkM1RjMm15Mi85MThGRUJ3Y2ZMeXFxdnFtcHFhZmp2U3gzT0gzUGZlSmlJaUlxRS8wKytBYkdobzZjZURBZ2M4ZVBIandDUzM0cHFhbVBtMHltUVlVRmhaZUVSNGVQaTBxS21xT3dXQ0lLaXNyZTBhNzMrREJnejhLQ2dvYTRmMVlOVFUxbnhpTnh1U09uc3R1dHgvWXYzLy83UUFNWVdGaDU5VFYxWDNtdTh6UW9VT1g2Zlg2eUhYcjFzVUJLTy9vc1ZKVFV4K09qNCsveVdhejdYSTRIRFVBNEhBNGlsdGFXdmFtcDZlL1pMUFpkanVkem1ydis1U1hsNzhDb0NVcUttcFdZbUxpSGJ0Mzc1NnJCZC9SbzBmdjcraTVjbk56VXdGZzFLaFJIZTQ4c1dYTGxrenZ5OE9IRDErbTArbEMxcTFicDJqWDVlVGtPQlJGMFhmMEdMN1dyVnNYQnFscUVCRVJFZlc1Zmg5OGZZV0docDVtTXBrRzFOZlgvMVJSVWZGbVJVWEZrckN3c0NrUkVSSG5sNVdWL1IvY1ZWK1R5VFRJYkRabmVOODNJaUppaHU5MTNtdzIyL2I5Ky9mZlBuanc0SGNpSXlQUEx5b3ErbE5wYWFsdlg1WVdETzBkUEl3K05UWDFuL0h4OFRjQmdObHNIanB3NE1CbkFhQ3hzWEV0cEQxRk1adk5nN1hyTmVYbDVXOERhR252UVkxR1kwcEg0OVowOXRvQUlDc3JhNC9KWkVyekRydnRzZGxzTzlGT0picTd6ME5FUkVUVUYvcDE4QjArZlBoeWk4V1NDUUF4TVRGWDJlMzJneUVoSWNjQlFHaG82QVNyMVhvb25JV0hoNTlodFZwZHFxcmExcTlmYjhuTHl4c2JFaEl5TmlNalk3M2RiaS9LemMxTjFTcWlXdkN6V3ExcVMwdEw0ZWJObTlPdFZ1dWhOb25LeXNyWEl5TWpaNmFrcER6VzB0SlNtcEtTOGkrVHlaVG1QVGFyMWRxcVdxczlwdGxzSGhvZkgzK3J3K0VvMjdWcjE5bkRoZzFiNm5LNWJMbTV1ZWt4TVRGekJnNGMrRko1ZWZselpXVmxmeDh4WXNUZSt2cjZsVHQyN0pnRVNCdEZSa2JHZXUweEJ3MGF0SERRb0VFTHRjZTIyKzFGTzNmdW5LU3FxdDVtcyswYVBYcDBpZEZvVFBBZWg4MW0yNzVseTViTTJOalllWGE3dlRvMU5mWHZQUTJxVzdac09RRkFkVWUzZTc5WFJFUkVSRWRMdnc2K0pwTXAxV0F3eEFDQVhxOFBDdzhQUHpNc0xPeFVBUEJ1YTRpTGk3dkI1WEkxVmxSVXZJcU9LN0dIZUFjM2s4bVU1aHZrcXF1ckZ4VVZGZDJha3BMeVdGaFkyR2xPcDdQVzZYVFd1TWNSQVFDK2x6VTJtMjE3U1VuSkkrWGw1YSsxdExUa2xaU1UvTnRnTUlRRGlJeU5qYjJxcWFscDY5NjllMjhCMEhqZ3dJRy8yR3kyZlpBcXNNdHV0emZiYkxidGVyMCt6bUF3Uk52dDlnTXVsNnZWem1JWkdSa2I5WHA5V0ZkVjI0RURCNzVvczltMmQvVmVkUEQrVkIzTy9ZaUlpSWo2VXI4T3ZwczNiMDZQaVluNVhWcGEycXNIRHg1OHdtS3hEQWVnQU1DK2ZmdHUxSmFMaTR1N3dlbDAxbmxmMTVuaTR1Si9BRUJTVXRKZm5VNW56Y0dEQjU5T1NrcjZxL2N5cGFXbC8yMW9hRmhmWDEvL25kZlY0VmFydGNibGN0VnYzTGd4RWdDeXM3T3JmY052WW1MaUhZbUppWGQ0WDVlUWtQQVg3YnpWYW0zd3ZtM1FvRUZ2QVZJMTNySmxTMlp5Y3ZKRGlZbUpkK3pmdi8rV3FxcXF0MzJHYjFSVnRkMTJpTjdTVmF1RGwrNHNRMFJFUk5RcituWHc5YWJYNjBOYldscEt0Y3UrVlZxajBaaGd0VnBWbTgyV3YyWExscUZwYVdtdmg0YUdUZ0lBZzhHUWtKR1I4WjIyYkhGeDhkM0FvZUJiWFZ4Y2ZMZHY4QVdnczl2dHJYWW9zMWdzVVFEZ2NEZzZyWWlXbEpUOHU3M3JFeE1UNzFCVjFkWk8zekFBSUNvcTZ0TGs1T1I3OUhwOUhBQ2twcVkrbXB5Y2ZOL09uVHN2Y0M5aTBPdjFGcWZUMlNjVldVVlJkQUJRV0ZnNFB5MHQ3Zm11bGplYnpTbnVrRXhFUkVUVTUvcDc4STBKRGc0K0FRQmlZbUt1TGk4dmY4cmhjQncwR0F6eFd0VVdrQURyY3JrYVNrdExIM2U1WEJVQVlMRllCcHJONW5RQVVCVEZZREtaaHJwY3JucWc2MVlIQUFnTEM1c3diTml3SHc4ZVBQaFlURXpNZlBmVk92ZDlVckt6czZzQlQ2dERkbloyZFVsSnlYMmxwYVdQSHpodzRNNmtwS1M3MjN0QkxwZExWVlcxelV3SXhjWEZmNCtMaTd2UnV4OVhtNEhDWURBRXVYL0dBRjBINzhOa2hMdWFEa0RmbmI1Z285Rm90dGxzZlRBVUlpSWlvcmI2Yy9BTnlzbkpLVkVVNWRCcnRObHN4YXFxcW9DbmFnc2NxdHpXZTErM2ZmdjIwM3gzYmt0TlRYM1llenF6cUtpb1MxMHVWME5OVGMzSGdFeG5wdDBXRVJIeEcwalZ0OGkzbFFHQXp2YzY5MldMMTVnZWJPOUY2ZlY2UzN1M0ZSY1gvNzJzck96cHNyS3lwd2NOR3ZST1ZGVFVuUHo4L0xOcmFtcSsxcGJSM2d1SHcxSFM0YnNtZ2dCQVZWVm5ENlluQzNIZngxNWZYNyswcXg1aUlpSWlvcU90UHdmZkp1MnJkd0NvcnE1K3U3UzA5QkZ0bXJDa3BLUy9leStzMSt0RGs1S1MvdTV5dVNwS1Mwdi8yOTREdXVmb1BTUXFLdXBTaDhOUnZudjM3c3Q4bDQySWlEZ2ZBR3ByYXo5MHR5YUVqaGt6cHNCZ01NUzV4L05wUVVIQmpNNWVnTjF1TDgzTnpVMEVBSXZGa2o1eTVNamRMcGVyYWNPR0RVbVFuZkFjMmRuWkpYcTlQc3I3Zm1hemVTZ0FwS1NrL0xlbHBXVnFVMVBUWHUvYmc0T0R4NDBlUGJyRDhCc1NFaklja01xdzBXaU03V3lNWHM4WkJ3Q0tvdWc3bXcvWVcyTmo0NGJkdTNkZjNKMWxpWWlJaUk1VWZ3Nit5TS9QbjJNeW1aSUdEQmp3bEx1Lzk5Q1Iwbng3Y25VNlhVaFNVdEpmYlRaYmZrZkJOelUxOVhFdE9HdDhXeDNXclZ1bkJBY0hqek9ielVNYkdocCsxa0xud0lFREh6RVlESEgxOWZVL0FVQmtaT1QweE1URXY1V1VsRHpRMWVzSUR3OC9KejA5L1EzM09JTXlNek9YTkRjM2I0Mk9qcjRDQUpxYW1uSzlGZzhMQ2dvYUF3QVdpMlhrMEtGRFYyN2Z2bjNLN3QyNzV3NGFOR2doQUNpS1lqWWFqUWxidG16Sk5Kdk5RN1E3VmxSVXZOelMwbEljRVJGeEFRQ1l6ZWEwMnRyYXIycHJhNWQwTlVhejJUeE1leXU3Ty8yWjd3RTRpSWlJaVBwU3Z3NitOVFUxSDhURXhQeXV2ZHU4djRxM1dxMnFkM1hWbDA2bkN4ODZkT2kzalkyTnk3Mm4rREtielJtcXFqcGFXbHBhSFJZNEtpcHFydmI4QUpUazVPUi94c2JHWHFlcXFuUGZ2bjEvVmhURmxwR1JzU281T2ZsK2k4V1NzV2ZQbmxzQkZIcy9Sa2xKeWI4dEZrdmFvRUdEM28yS2lwcmQxTlMwMldBd3hLcXFhak1hamNuQndjSEh0YlMwRkI0OGVQRHArdnI2dDdUN3hjVEV6RklVeGREWTJMalI2WFNXaDRXRlRVNUpTWG1nb2FGaEdRQ29xdXB3dVZ3TmVyMCt3bWF6YlI4eFlzUzZxcXFxRHdvTEM2OG9MQ3ljWjdGWUJtZGtaR3hRVmRXcDArbEN3c0xDenR5MWE5ZHBBTEIvLy82YkZVVUpiZTg5aW9pSU9CTUFxcXVyUHlnb0tMalFZckdrWldSa3JOZnBkQ0hidDIrZjBOall1RFVqSTJPWm9paUd2THk4c3dGd3lqTWlJaUk2cXZwMThBV2dNeGdNdnYyMUFJQ1VsSlQvZUYvVzYvVmgyblZWVlZXUHBhU2svQzg0T0hpc2RsdDRlUGdadTNidG1ucmd3SUY3dGZ1NEEzT1I3K0Y4SXlJaXpnV0F4c2JHalJrWkdTdENRa0ltQXNEKy9mdHZhbXBxV2dVQWUvYnN1VG85UGYyMTZPam9TeUlpSXM2dnE2djdyS0NnNENvQWlJMk5uUnNTRW5KY1dGallaQUNvcnE3K3NLQ2c0RXIzVkdqTk8zZnVQRGs5UGYyajRPRGc3T1RrNVB0cWEydFBxcSt2WDM3dzRNRlhFeElTN2dDQTJ0cmFqdzhjT1BCRVFrTENkWXFpbUZKVFU1OEJnUEx5OGhmQ3c4TW42L1g2Q0xQWlBGeW4wd1ZiTEphaEFHQXltVVlPR1RMa1U3MWVIMVphV3ZwWWRYWDE0dUhEaDM4MVpNaVFwUVVGQlNkWFYxY3ZnaHpaTGxGUkZJdlhTelpGUmtiT0FZQ0dob2JsQUNMVDA5TVg2Zlg2cUtLaW9wc2JHeHZYQXpBMk56ZHZpNG1KdVNvek0zTkpYbDdlbVFBcWUvNHJKU0lpSWpvOC9UcjRabVJrTE5kQ3A5UHBiRFVUUWtKQ3dpM2VsM1U2WGJCMlhWbFoyVXNta3lsZHI5ZEgybXkyWFRVMU5ZdnI2K3VYV2EzV05sTVF0RGVydzdwMTYrSVNFeE92cnEydFhaR2FtaHFscXFwOTM3NTl2eTh2TDM5Slc2YXFxdXBOcDlOWmxwYVc5ckxSYUV5eDIrMmxBT29BQkNjbUp0NWxNcG5TYkRaYmZuRng4VjhxS3l2ZjgzNzg1dWJtM1hsNWVTY2tKQ1RjbXBpWWVGdGtaT1JNbDh0Vkd4WVdsbW14V0RKVlZYVlVWbGErQ3FES1lEQ0VKaVFrM0FVQURRME5QKy9idCsvV3pNek1Id0ZnMUtoUjJ3RTVGSEpVVk5URkF3Y09mRld2MTF0cWEydS9MaW9xdWhPQXZhU2s1TjZrcEtTL2g0U0VUSXVNakl4TlNrcDZBREo3ZzJLMzIwc0F3R0t4Sk9uMStuQlZWWjIxdGJYdloyWm1maDBjSEp3TkFJbUppUThrSnlmL3gzc253K0RnWUd0bVp1YlhlWGw1a3dIVTlPQlhTa1JFUkhUWStuWHdyYW1wK2NwZ01DUTVISTREbFpXVkM3eHY2MnJXZ1FNSER2eXhvYUZoVjB0THl6YjNWY0U5T0pKWnVUWVg3NTQ5ZXk1UlZkWFkxTlQwcys5Q3RiVzFYK1htNWc2TGpvNmVXMWxadWRCOWRlUHUzYnZuR1F5R2lKcWFta1h3Nmt2MjBWSmFXdnJQMHRMU0oySmlZaTZvcUtqNENFRGQzcjE3cnc4S0NocmQzTnhjQ0FCRlJVWDNCUVVGV1ZWVmJjblB6NzhjUUZOSlNja0RpWW1KZjlQcjlhRjJ1NzI4dExUMG1aYVdscUxFeE1RZGpZMk5hd29MQzYrSCt3aDJ4Y1hGRHpVME5HeW9yYTM5UEN3czdFUzRwMlJ6T3AxVnhjWEY5d0JBYzNOellYNSsvdHlZbUpqWlRVMU4reHNiRzM4S0RnNCtIZ0FVUlRFNkhJNkRUcWV6eHVWeTFUcWR6bnE5WGg4YkhCeWNFeEVSTWQ1NzFna2lJaUlpb3A3eW5ZTE0xTTM3QlhkeHV3S1p0cXlqS2M3TTdwOFI3cDNtZ2pwWXpoQVdGamFwbTJNaUlpTHlpNXljbk5WV3ExWE56YzFWZXlJL1AxKzFXcTFxVGs3T0ZuKy9CbXF0WDFkOEE1alQ1M0ozRDFIYzJNWHRLb0NHVG03WFdrRnFiRFpiWnkwTWpycTZ1aCs3T1NZaUlpS2lYcUhyZWhFaUlpSWlvbDgvQmw4aUlpSWlDZ2dNdmtSRVJFUVVFQmg4aVlpSWlDZ2djT2MyOGp0VlZRMEFMZ2N3RDBBMlpPWUlvaVBSQ0dBTGdGY0F2S3dvaXIwdm40enJNUFdCWGxtSHVXNGVtU3V1dUFKYnRoeit4QXlEQnc4ZXVXN2RPclhySmZ1MW8vcDUzQlVHWC9Jcjk0Znl1d0JtK1hzczFLOEVBemplZmJwUVZkV3BmZlZoeTNXWStzZ1JyOE5jTitrWWNkUStqN3VEd1pmODdYSUFzM1pVdW5EMzk4M1lYdWxDWFhjblh5UHFRS2dSR0JxbHc3MlR6TWlPMTA4R2NBdUFoL3JvNmJnT1U2L3JwWFdZNitZUkNqdm9QS0tndExQS2hjSFAxbmU5WUQ5MmxEK1B1OFFlWC9LM2VRQnc5L2ZOV0ZQQ0QyWHFIZlYyWU1OQkYrNzY3dEJSeHVmMjRkTnhIYVplMTB2ck1OZE44cnVqL0huY0pRWmY4cmRzQU5oZTZmTDNPS2dmMmx0N2FMMGExb2RQdzNXWStzd1Jyc05jTittWWNaUStqN3ZFVmdmeXR4QUFyRVJRbjJqd2RKRjFkUGpzM3NCMW1Qck1FYTdEWERkN3lXOS8rMXQvRCtGWDd5aDlIbmVKRlY4aUlpS2lkamhqTTQvby9xN29vYjAwRXVvdHJQZ1NFUkVSdGFQeHBEK2g4YVEvK1hzWTFJdFk4U1VpSWlLaWdNRGdTMFJFUkVRQmtKK1FWZ0FBSUFCSlJFRlVnY0dYaUlpSWlBSUNneThSRVJFUkJRUUdYeUlpSWlJS0NBeStSRVJFUkJRUUdIeUppSWlJS0NBdytCSVJFUkZSUUdEd0pTSWlJcUtBd09CTFJFUkVSQUdCd1plSWlJaUlBZ0tETDFFdmlnNVNNSCtzRWZQSEdoRnNWSHA4L3lBRE1DeGFoK3g0L1dHUHdhQURvaXdLQm9ick1DWmVoelBTREppZDJYbzhadzh5WUVKeTYrZFFBSnczeElEYko1aVFFTkx6c1ZQL2xCeXFJQ24wOE5lSDB3YnFFUmZjTyt1VFVRZWtSZWd3TnVIdy96Nm8veHNjcWNPbG80eXdKbnJXa3lucEJweWVaa0Iwa0FLTEFaZ3h6SURlL3BSTERGVXdjN2poaUQ2L3FlOFovRDBBb3Y1azdrZ2piam5CaE0xbExyeTR3ZDdqKzk5MW9obVhqaktpcmtYRnVGY2I0SEMxdjl5YjA0TXdJRnlCVGxHZ1V3Q1RIakRyQWJOQmdiR0R6ZGs5TlM3OFV1eUVYZ2ZjTzhtTXhCQUZsMzdTaEZWRlRnQ0FDdUN5TENQR0ordWhVNENIVnJYMGVQelUvL3oxUkRPbURqSGcraStiOGRWdVI0L3VlK000RS81OGdnbXJEemh4MlNkTkFJQ3ZMZzd1OUQ1VEZqWjJlRnQyZ2g3dnpneUNDdUNVTnh0UVZLZjJhRHdVR0t5SmVqeDRpaG12YnJKalhZbDh2dDAveVl5a1VBVzNmTnVNTTlJTk9HK0lBUkZtRzk3WTdQbWNmdTRjQzRaR3RmNEFYYkxIZ1lTUWptdUVwUTJ1UTUrVlkrTDBlR3l5Qlc5dHRXUGpRWG5lbmRlRlF0OU93aDYvb0FGbGpWeC8vWUhCbCtnSTNERE9oTitPTmg2NkhHNlNUN2doVVRyOC9MdVFkdTl6d21zTjBPdUFuZGVHZHZpNFlTWUZPenE0ZmZDejlXaDJxaGdRcm9kVEJWcWNVaWtHQUtjS3JDcHlvcXBaUmExTlJiVk5SWG1qaXJJbUZZVTFrcUpuRFRjaU1VVEJpdjFPckNweW91RDZ0czl6elZnVHJobHJPblQ1dWkrYjhYVVBRdy85K29XWkZKeWVKaXZYSFJOTnVHMkNyQk03S2wzNHd6Zk5IYTdEZzUrdEJ3QjhzdE9CRzhhWk1ENVpqNXVPTitHSk5TMFlITm05THhwL3ZDd0VLV0h0MStRVTkrMmRQVGVSWmtLeUhrbWhDdGFYT3ZIeERnZFc3SGZpcEZROXpobHN3SnViN2REaTU0QndYWnYxYzBxNm9kTjF0cURheFNMQnJ3eURMOUVSQ0RFQ3NVRnQvemtIR1lBZ1EvZStTQ3VvN3FDczYwVUJNTWpydy9mNkw1dmhVb0ZSY1RyY1B0Nk1FMVAxK0hHZkUvOVlhY09PU25tODVGQUZkMHcwUTYrb2VHV1REWUI4Vlh6ak9DTWNMdUNCRlRib0ZNL3poeGdWSklRb2FISUF4Zld0eDFSdloyVWlFRjJXWllURi9WOGlQY0t6L2pYNmZKbFIzaVRyaCsvZnd0NWFGMTdhMElMcmNrd3crNVM5dkFOcVp4dUN6UTdnZ0h0OUREWXFhSGFvY0hGMXBBNjhOeXZvVUZDZE04S0FpaVlWbytQbGNrNkNIdmxlRy9vVFUrUnlpeFBJZktFZTU3M2JpSkd4T253Mk94Z2xEU3BPZkwwQlMrYktOeFRhK2xwd2ZTaUs2bFJNZXJPaFZkRmc0OVVoTU9oa0haK2RhY1Qwb1FiODRldm1RN2VQZmFVQkFMRGhxdlkzMk9qb1lmQWxPZ0lQLzlTQ2gzK1NyZjJuenJMZ3ZDRUd2TDNWanJ1K3QzWDdNUjVaM1lJcDZaMy9LZDc5ZlRPMlhlUDVrQTAxS1hoeHF1VlFEOXZxQTA3c3FIVGhpdEZHaEJnVmhCaUJrMU1Oc0JpQUEvVXFGbTYxWTArTkM5Zm1tREF3WEllbjFyWWNxcG85dWFZRjcyeXo0L1hwUVVnSTBlUE83NXF4ZEk4VDErWVk4ZDFlNTZHdkNpbXdoSnNWWEo5amhBcGc5b2ROZVAvOG9FUC84QUVKcTVyT3ZzVjRkcjBkbitjN2tGZmhhbldmN3RwNDBJbTVpNlJONHRQWndSZ1NxY09NOXh1eHE2cnJEVVlLUElraE9rUlpKSUNHR0JXY1BFQ1A4ZTc5R2J6YkdpN1BNcUxKQWJ5Zlo0ZTlHNnVTZDhoTkNWUGFmRk1XWnZKczJCbDFnTkdrSEFyQ0FGQnI0OWJhc1lMQmwrZ3duWkZtd0VPbm13OWQxajVzcHcwMVlNcWd6diswSmk1b3dONWErYlROaXRYaGdvek9sNy9yT3h4YUhnQnFiR3FyQ3ZBSnlYcU1qdE8xMm9HdDBhN2l5VFYyUExlK0JjM3VMb1dadytWNWZtODE0US9qNUd2cjZtWVY4OGNhY1hLcUhsL2tPL0RwVGdmU0kzU1lQOWFFNlVOZE9QZmRSalN4eXlIZzFOcFVyQ2x4UWFjQSsrdDZIakt2empiaXpvbWV2NDloengxK0M0SnZ5UGk2Z3o3aDU5WjdOa1FwTUUxNnN3RVhaaHJ4OE9uUzR6c29VbmRvSjdaN2YvUVVKQzdQTXFMQnJyYTZyalBQckpYMTZvWnhKdFMxcUhnOTE0NGJ4bm5hd1FZL1czK29wLzJ0clhiYzNZUGlCeDFkREw1RWg4bHNhTC9OSWRTa29PUHVYZUZVZ2RQK0p6dnh4QVFwS0dsUWNla29JekpqZEhDNmdJc1hOV0d0dTlJYVpWSHdweE5NMkZucHdqVmZ5RmRuTGxYNmJtMU9GU1gxS3NhbjZISDdlRE9DallETkNieTF4WDZvQXZ6bVpqdWFIVkp0V0Zib2hNV2dJTmdJUkpvVmZMYkxnWmdnQlhkTU1LT3FXY1dDelhhTVM5UWoxQVQ4Zk1DSlNRUDB1SFc4R1ErdTRJZDRJTHJuaDJZa2hPaWdITWJ1N3pvRjdlN1VjemdLcWwxSWo5QkJwd0M3cTEzb3FIWlcwY1NxR25tRUdJSHlSaGNBcWZqNmJrREZCa25sZG0rdEM2ZjlyeEdQVHJiZytDUXBLTVFGS1ZqNG02QkR5ejc2c3lmNDF0cmtzbmZ3QllDejNBV1B6R2dkb29NVVZEYXB2VDV6QkIwNUJsK2l3L1JGdmdPRG42MkhBdUNidWNFWUhLbkRQVC9ZOEw4dFhjL21vQUM0YzZJWko2WHFNU0pXS2hJYkR6cVJWK0ZDWm93T0o2ZnFVZHFnNHFwc0l5NGFZVVNRQWJDN2dJbXBlcXpjTDRINGwySW5KcWJvOGV3NVp1UWs2Rkhmb3VMNTlTMTRlYU1kNVUwcVhweHF3WWdZSGQ2WUhvU0xGaldoMXFiaUh5dHRlR2xqQ3hiUENVWlpvMVE3UHJvZ0NEcEZBdmJiWGgvMG1pdEdHL0hSRGpzMmwvR3I1VURqdXdPWjkxZTgwOTdyZVBZRkFIaHhneDB2YnJDM3UvTWtnRU85a3gzUndyWkxCWjViYjhmRHA1dnhYcDRkZHl5ekllK2FVSmowM0pHTjJvcXlLTWlPMTNwOGpWaVFhLy8vOXU0N1BLb3FjZVA0OTA3THBBSUpKSUZRUWdrUWlrZ1FCRUVzZ0lnZEM2S3J1Q29xS3BiVjFYWFh0ZGZWMVZVWGhVVUZkZmUzbGwwTEMwb1hGUVZFcENNZ0VFaG9DU0dRT2ttbTNkOGZRd1pDQWlrRUVwajM4enc4ejh5ZDJ6S2NPZlBPdWVlY1MyNkpTVnk0RVd5MWhVQ0FkWGxNcHE3MnNQOUFONFJXVVFhdG93UGJXZzlNbmVjNk1MNmh1cTRPM1pwYjZORWlzRzFhb3BYNTEwWHc0UHpBT0FyOUhHdGNGSHhGamxHSHBnZEhBajh6T0l4bkJvY2RmZjJKUlpnRXBzRUp0MWw1WjZXSGI3ZDc2UlZ2NVk3VEF6TkVqTy9qWVB3WkRxeEdvQVgzMlVWbGZMN1J5LzdTUUJYYXM0V0Z4d2FHY1VaTEt6NC96Ti9tWlZaNm9EL0NwU2syWWh4R2NNQlJsemdMNzR4d2N1UDBFbndtdkQ3VVNUT253UzFmbHBCZlp2TDJTZytueFZ1NHFvdWQzSkpBR0g1cnVKTmRSWUdnZkgwM08vbHE4QTFKaHc5OGRIbE1zb29ENWNwOWpGMi9xNXZkd1hGZ0t0UlNyOG40UG9IUHhZQWtLL091aThCKzRMWER3L1BScGtLVFU1L1RCa3R2aXF6UWwzeVB5d3dHei9KV1d6Z1FmTDBWbDEwM3JhVFM0TFpIQmpncVRHZDJlWW9ObDhkazdyYkFCeUM3T1BBWnVUdnRZT3Z2dmhLVHBrNGpPQ2pZbzJFU2pZcUNyOGd4OHBsSG41bkJZU1hZaW5Eb2FQUnBtN3hrRjV0YzBNSEcyeVBDY1ZoZzZob1BuV010REc1alpWZVJTVmF4bjdRRUt4dHkvY0hRQzVBWVplR01sb0Z2ZjZzRmhpVGJHRkxGQUxreUg1Z21uTkhTeXZQbk9sbS8xMGUvVmxZOGZuaG1zQk83RmZxL1g4eG5Hd01qa2JPTFRlWnVDd1Jvcjk5azVoWXZNN2VvZzIrb0tnK1Nmem9yakxHOTdHelk1MmZNOUZKY0hyUFdBOVhDYlhCeEp6c2RKaGFSRW11aHpIdXczM3Bhb3BXdGVRZkx1QUUwQ1FzMCtlYVdtSFNPRFR3dS94eVZxK25VYUJJYVNyMVU2Sll6ZmJPWHlTdmQzSHhhNElmVGcvMHFkazJJc0FXVzdTOHptYktxNml0MWgwOVZkbmxLRlB0TDRYZnpEczdZRU9Vd0dOSFJoa21nN003YTZ1V0ROWjdnajhOQ2Q5VnR2Zy8zZC9EQkdrL3d4NlNjR0FxK0lzZG9XNzZmVlh2OFJEdmc4MSs5ek4vbURWWjRiV01zdkRYY0NkR1FWMlp5Lzl4QVpXbTF3RWRYaE5PeHFZVXlIMHpmNU9HempWN0c5TFF6dUUwZzBMcDlKazk4VjhiMGF5TDR5N2xPTHZ1dkt4Z01mdGpoNDRYRlpVVGFEYllYK01rc01DbHltM3c1S3RBQzF1T2RZancraytFZGJDemU2ZVBWSVU0bXIzU1RHR2tFcDRmS2NabHNQUkRZVTVzSGpybnpzR25NckJaSWlySlVHRmdub1NVdTNHQlUxOENYZWxxQ2xlbFhoM1B2M0ZJMjdLdGRtWmgrVFFST204SHNkQy8vdU5CSmZJVEJUVE5LaVk4MCtQc3dKOHV6Zk53d3ZRUzNEMXBGSDd3UlMzcWV5Y01MaWl2c1MxMGQ1RWpHenlrbFBzTGd5YlBEMk9zeThSMVNUQS92a3h0aE43aTdqNFBNQXY4UmcrOWpBOE9Dd2JuYzRWMGRPa3dzWXZOK1B4bjUvbUFEeEsvNy9NRSt2MVVGVzVzRnh2VjJzS3ZJNUY5cmEzK3pJNms3QlYrUlk5UW14c0tRZGxaaXdneUdKdHNvS0RQNWFvdVg5YmwrZm4rbWcyaUh3Wm9jUDNmUExnMk9qdmY1NGFHdnkrZ1NhK0hYZlg0dTdtUmo2aVhoaEZuaG8xODhqTzVtcDAyTWhWLzIrdmw0dllkclUrMThlSGs0dDM1VndzNUNFNWZIWkVPdW56ZUdPZGxmYW5MRC8wcllWWFN3Y25WNVRKNDhPNHd4UGV6OHROdkhnL1BMMkZIbzU5ZGM2UDUyRVRZTEpFUmFhQlZ0RU8wd0dKMGFxQXJXN0trWVp1S2NCdk92aitEdnk5eThzVXlqNVVPTjNRS3ZEWFVTRTJidythOWV5cndtbzd2WitlK1ZFVHg1eUdqNG4yK3VlbTdTUXdlM2RXaHFZZk4rUDVNdWRKTGN4TUtHWEQvcjl2cllrR3VRV2VEbmpKWldYanpYeVFQelMwazc1SmJFRC9kMzhIQi9SeFY3cnp4WUNhRFAxT0lLVjBja3RNeEs5M0oxVjN1VnJ4MzZReW45emlqMmxwajBlNis0eW5XakhmQi9sNFh6MDI1ZmhTdDZIWm9HQmlCbkhOWVk4SC9yUE94eG1SV3V2RjNVTWZCNC9kN0tmUjNLcHo4cjFEUm5KNXlDcjhneDJsN2daOEFIeFZ5YVl1YzMzZTMwYkdGaGRMZURGZSt1SXBPN1pwZFV1TDFxWXFSQi8xWldoaVJiNlhOZ0x0NnRlWDZlL3FHTUhGY2dYSlJuaHVjV3VVbEx0Tkk1MXNLc2F5TzRjWG9wMTNTMUJkZVpsZTVsYjRsSjdHRXpUTHkyMUUyYjZNQ2R0MlpjRTg2ZnZpMWpTTEtOYzlwWWFSWnVCUGYvd1ZvUFYzVzE0elBoeTBPNk5UZ3NCcDFpTFZpTmcvMHRKWFJFT3d6ZXZjakpHUzJ0ZVAyQjZaeTJGL2pwM3NKS2kzQWplS01VT0RpVjMrRTZ4eDdzaXZDdnRSNFNJZzJHdGJkUjdERzVlMDdwZ1duMlRPNlpVOHBuVjBWd1JXY2JhL2ZhNlhlZ0cwK09LL0FqejNkWU5paWZvcXFxTGthSHJ5dWh4V0lFUW10Vi9uUld4ZkVYa1hZanVPeWRWVzVlRytxa1c1d2wrTnFBSkN1L25WSENhejhkL05HZmZtY1VXY1ZtcGY3azc2L3hCRnQ0SVhDempJczdCWjUvVlVWM3NmSmJJK2NyK0o1d0NyNGk5YURFQzUrczkvREplZzg5V2xpNG9idWRTMU1Dc3pHMGlqTDQ1dnBJeHN3b1lmSE93QzkvdHgvRzlySVRHMjZRa2Uvbkh5czlqT3R0NThsQlliU01DbFNJdit3TlROdFU1RGI1N1l3U3Bsd1V6cXYvbWtIbVJ5OVJjT3N0bEtUY3pGUGZ1L0diSmhzT3VibEYyWUhHaGJ3eWs3RmZsVEsrajRQNyt6bm9GVzhsMmdIUllRYVorWDZ5aWsxUzR5eU02UkVJNlZOV2VZSzNOUzUwbXlSR0dmenIwc0FzRDh1ejFOVWgxTGc4Z1FFNkVBaTk1U0h6cnRtQjdnajdEbWxWN1RDeHFNb2JXR3pJOVRNcjNjdk1kQyttQ2NNOVgzUDJtQmRvTm1nTVc5dGVGMXh2M1Y0L2YxdnE1dUgrRG43YjA0N2xRRWZOS2FzOS9HTkY1U3NONVYwZE5KaE5EdmZKeVBEZ0ZRUFhZWGVjSE51cllrdHd1TzNnc285LzhkQTYyaUFtTEZBbkw4ajBzV1NuajQxVjNKU2xxbGtkRHU5Mk03NlBIYXNCeTNiNytDYnpZSXR2a2Rza3ltRXc0UUluQURzS0ZYeFBOQVZma1hxMk5zZlBJOStVOGR3aU4xZDJzWEY5ZHp2N1NreVc3RHhZK2Uwck1ibC9YaWwrWVBFT0h5WXdwSjJWODVOdGxIbGhUWTZmUDM1emNQREU3aUtUa1M5OFR2ZzNMNEJwTW5uU1c3eS8wVTVXaDVGMGpiT3d2elRRS2xaWVpsYVlUczBFL3Y2em02OHp2S3piNnljbXpLRElYUm9jWk5lamhZVi9YUnJPVjF1OC9HWEp3VXZYenk4S0RBaXhXMkRSVGgvZlpHcUFXNmp4bWZEV2NqZVhkTEx4OTBPbWdTcS9jbUUxRGdzV0poV3VhaHhZeEYyekErWFlzV2syUDN3WEtMK3V1Zjhnckg4WVpkMnZESzQ3ZWFVYnB3Mm1ydllRSDJudzFObGhURmxWZGZlYWZhVW1ZYm9LSVZWWW1Pa2pQc0pnVDdISnB4c3IxbHZWOVFsLzZuczNHZm4rNEYwQncyMDF1NlY4Vlg3L2RSa1RoeHM4dEtEaWxEaXZMWE56WFRjN0ZnSjFxKzVBZU9KcGJtVnBVS1pwbW5EcUQxS0pzQnVWV2g5cXc3RnBOcEVIUXNPQUFRTll2SGd4R0FhdS92ZFdDQTkxRVJObW5OSzMweXh2bVRHTXV0eUdvWHFuY2htMldnTDlmRXVQOFhkUFhjcXZnZVkvTFZmWE1ud3FsMDA1T1IzdityZ21OQmVNeUFsUVg2RjMzTGh4VEpnd2dZY2VlZ2hNazRnbGJ4QzI3ck5qT3JkVE9mVEtzZkg1NnpmMDFxYjhxbFNLeVBHZ3JnNGlqZGpob2VHMjIyNERZUFRvMFFDOC9QTExSQ3g1QStDWVczNUY2cHZLcjRnME5ncStJbzNVa1VKRE9ZVUhhY3hVZmtXa01WTHdGV21FcWdzTjVSUWVwREZTK1JXUnhrckJWNlNScVdsb0tLZndJSTJKeXErSU5HWUt2aUtOU0cxRFF6bUZCMmtNVkg1RnBMRlQ4QlZwSk9vYUdzb3BQRWhEVXZrVmtaT0JncTlJSTNDc29hR2N3b00wQkpWZkVUbFpLUGlLTkxENkNnM2xGQjdrUkZMNUZaR1RpWUt2U0FPcTc5QlFUdUZCVGdTVlh4RTUyU2o0aWpTUTR4VWF5aWs4eVBHazhpc2lKeVBkc2xnYW1nc2d5dDdRcDNGaUhlL1FVRzcwNk5IMWVudmprMDM0d1ovMnBjZnhNQ0ZYaGxWK1Q1eGpMTU1oVnphbDhUcEI5WEcxRkh5bG9hMEQ2TlFzZElyaWlRb041VUk1UExTT0RwYXI5T040bUpBcXd5cS9KOVl4bHVHUUtwdlN1SjJnK3JoYStqUklRNXNDOE1UWllhVEdXWWc4eFZzbVRuUm9LQmRxNFNIY0Jpbk5MRHcyeUZHKzZML0g4WEFoVTRaVmZrK2NlaXJESVZNMnBmRTZ3Zld4U09ObW1xYmROTTE1WmdpWU1XT0cyYWRQSHpNdExjMmNQSGx5ZzV6RGh4OSthS2FscFpsOSt2UXhQL3Jvb3dZNWh3YXd4RFJOUi9XbFVXWDRhRlIrRzFTZHlyQVpJbVZUVGlySHRUNFdPU21ZZ2NyNUVkTTBWNW1tNldyUWorUngwaGhDUTdrUUNROGxwbW11TTAzektmTUVWTExtS1Y2R1ZYNGJSTDJVWWZNVUw1dHlVamloOVhGMWpJWStBWkZUWFZwYTJnM0FCNENSbkp6TVZWZGRWYVB0dW5Ycnh1bW5uMTdqNDJ6WXNJSGx5NWZYYU4ydnZ2cUs5ZXZYQTVqQXZjdVhMNTlRNHdOSlNGSDVGWkZUaVlLdnlIR1dscFpXQUVUWGRydG16Wm94Yjk2OEdxOC9hdFFvdG16WlV0dkRBTGlXTDE4ZVdaY041ZFNuOGlzaXB4TE40eXR5bkptbWViTmhHSU5xc1g2MFlSaTMrdjMrV2gzSDQvR1ViLysrWVJqN2EzRzhtald6U1VoUytSV1JVNG1DcjhoeHRtTEZpaytCVDJ1NmZvOGVQZG80SEk1Ym5VNW5uWTduOS91Zlg3VnExYTkxMmxqa01DcS9JbklxMFhSbUlpSWlJaElTRkh4RlJFUkVKQ1FvK0lxSWlJaElTRkR3RlJFUkVaR1FvT0FySWlJaUlpRkJ3VmRFUkVSRVFvS0NyNGlJaUlpRUJOMjVUUnBVV2xwYUJ0QzJvYzlEUkVSRTZwOXBtdGtyVnF4SWJPanpLS2NXWDJsUXBtbUdOZlE1aUlpSXlIRmpiK2dUT0pSYWZFVWFtUU4zdnNwTVNFamdxNisrcXZGMkkwZU9KRE16RTUvUDEwVjN2cEtHb3ZJcklvMlpXbnhGUkVSRUpDUW8rSXFJaUloSVNGRHdGUkVSRVpHUW9PQXJJaUlpSWlGQndWZEVSRVJFUW9LQ3I0aUlpSWlFQkFWZkVSRVJFUWtKQ3I0aUlpSWlFaElVZkVWRVJFUWtKQ2o0aW9pSWlFaElVUEFWRVJFUmtaQ2c0Q3NpSWlJaUlVSEJWMFJFUkVSQ2dvS3ZpSWlJaUlRRVcwT2ZnSWhwbWpiZ1JtQXMwQXVJYk5nemFsaFpXVmxjZlBIRmRkNSsyclJwRzl1MWExZVBaeVJTY3lxLzljWUZyQU9tQU84YWh1R3B5MDVVdjBvalVDOWx1YjRvK0VxRE9sQXBmd0tNYk9oekVSRnBSQ0tBdmdmK1hXMmE1b2phQmdiVnI5SklISE5acms4S3Z0TFFiZ1JHWmhSazh0YXFTV1FVWkZEc2NUWDBPVFVvYjc3M21MWWZOKzl1YkhIMmVqb2JrZHBSK2EwZjRiWncya2EzNGZhZVkra2NteklFZUJCNHNaYTdVZjBxRGE2ZXluSzlVUjlmYVdoakFkNWFOWWxmY3RlclVoWVJBVXE4Sld6Yy95c1RWcjVWdnVpNk91eEc5YXMwdUhvcXkvVkd3VmNhV2krQWpJS01oajRQRVpGR0o2czRxL3hoU2gwMlYvMHFqY1l4bHVWNm8rQXJEUzBTVUV1RWlFZ1ZTbnlsNVEvRDY3QzU2bGRwTkk2eExOY2JCVjhSRVJFUkNRa0t2aUlpSWlJU0VoUjhSVVJFUkNRa0tQaUtpSWlJU0VoUThCVVJFUkdSa0tEZ0t5SWlJaUloUWNGWFJFUkVSRUtDZ3ErSWlJaUloQVFGWHhFUkVSRUpDUXErSWlJaUloSVNiQTE5QWlKU3RlenNiUHIwNmRQUXB5RlNKeXEvSXRJWXFjVlhwSkd4aGx1eE5ySFdhVnRMbEFWTFpOMjJGYWtQS3I4aTBwaXB4VmVra1RFY0JnbjNKalgwYVlqVWljcXZpRFJtYXZFVkVSRVJrWkNnNENzaUlpSWlJVUhCVjBUcXBFbFlEQ003WGNISVRsZmd0RHBydlgyWU5ZeTIwVzNwM0N5bHp1ZGdzMWlKY2NUUU1qS1JsR2FkNkp0NEJzUGFEY0ZwTzNnK0ExcjJwMmZ6SGhXMk16QVlsRFNRbTdyZFNLd3p0czdIUDVLbVlVMUpqZTFLTTJkVEFGcUV0K0RSTXgvaHpsNTNZR0FBa0JTVnhPRFdnNnJkbDJFWVhOTGhJaTdwY0ZHRnYwc2tsRjNRYmhnRFc1MVZwMjI3eG5haGZaUGtXbS9YTy83MDRPZTNQa1RhSSttVGtNYW9MbGRqczZqbjZZbWlkMXBFNm1SNDhnWGNtUG9idHVTbDgvbm1MMnE5L2EwOWJtWkUrK0VVZTF6Y01ITU1Ycit2eXZXZUhmZ1VpWkVKR0Zpd0dBWjJpeDI3MVk3RDRqamlsOFd1b3Qyc3kvMEZxMkhsamw1amlYUEc4ZWozajdONjd4b0FURXd1YmorQ0hzMjdZekVzVEYzM2ZxVjkvSFBFMUZyL1RlTy92by84c2dLR0p3L2podFRyK1RKOUpwTldUeVkxcml2OVc1N0pscngwVEV4c0ZpdFBuZlVZQ1JFSnBEUk5ZY3E2OXpCTnM4cDkyZ3diZDV4Mkd3Q0xkaTJoMUZ0NjFITm9IaDdIMU9IdjFPaDhiNTQ5bHIwbHViWDdJMFVhZ1h0NjM4WE9vcDM4c0dzUjhSSHh2SExPWDQ2Ni9vUGYvb0U5cmowTWJqMkkzNS94QUZuRjJkeS80RUZjWGhlVGgwM0VhaHg1VU9XdGMyNW5iTTlidUx6anBVeForeDZmYjU3RzFaMnY1S1p1TjFaN25wZCtNZktJcjZVMDdjU1RBeDRESUxja2wvbVpDNnJkbnh3N0JWOFJxWkZSWGE3bTBnNFhCNTlIMmlNQmFCMmRkTVNRZU9QTW03RWFWcjY0L0w5SDNHK2tQWUxQTDZ2NjlVdS9HSW5iNXlZaElnRy82Y2ZqOXhCbURRUEFiL3BadlhjTkJXV0ZGSHVLS1hRWGtsZVd4LzZ5UEhZWDd3YmczRGJuRU9lTVkyWE9LbGJ2WGNQMEt6NnZkSXdyVTY3Z3lwUXJncytmKy9GRmx1eitrYVpoVGF0NVJ5cXpHSUdMYUgwVHp3QmdWYzVxQUhyRWRRZmdsMzNyQWZENmZieXk3RFdlR1BBWVE5dWR6OHh0czloVnRMdktmWmIvdlFCbHZySmFuYy9Pb3AxVkxrK0swdUF6T1hWWURXdTFuOWZ5WUx0azkxSjJGZTBtS2FvVmQvYTZnMWQrL2hzSkVmSEJ6KzZSek5rMmo0dmJqK0NHMU4rd1pQZFNOdWR0NGN2MG1UUUppMkZRMGtEMmxlNWo4YTRmcTl6MjlCYTllR2JnazBmZC8vMXA5M0ovMnIyVmxoOHRPRXZkS1BpS1NJMkUyOEtyL0hJSnM0WlZDR2RIYzZRZ1ZwRkJVbFNyNExQbmwvNEZ2K21uWTlNTzNOVHRSbnExT0kwVmUxYnk3dHFwWkJSa0FvR3VCTC90UGdhcnhjSzBMZE1Cc0Zsc2pPNHlDcS9meDl1cnAyQVlSdkQ0NGJad1lwMnhsUG5LMkZ1eXQ4TFJTN3dsd01Fdm5FT0QrNkV0cE0yY1Rmbmd3a0RndjJyNktOdytUM0FmNWQwM2J1MzVXMjdxZmdQTnc1c0RNRGhwRUdueHB3ZlhNL0VEOEhqL1IvSDRQZHp6OWU4cXZSdE53cHBVT3JlYUdqZHZmSlhMcS9vQklISXl1RC90SHZva3BBSFFNcklsL3h3eGxlZC8vRXVOQTZMYjUrYXRWWlA0VTc4L2tKNmZqbUVZWEQ3dHFrcnJIWDdsSkxNd2t5KzNmc1dRdHVmVE9qcUpuN0tXc1hMUEtnYTNQcHRCU1FQNU9Yc0ZrMVpQcnZLWXBiN1NHdFo5Y2lJbytJcElqYnkvN3ArOHYrNmZBUHloNys4WmxEU1EyZHZtTW1IbFd6WGV4d2UvL0l0K2lmMk91czVicXlieTZhV2ZCSjlIMkNMNGMvOC9raHJiRllDMWU5ZVJVWkFaNlBOcURTZmM3cVIzaTlOeFdCM2tsT1F3YTlzY2RoWHQ1cXFVa1NSR0p2RFJ4azh3REpoeXdXUSszUEFKY3pMbThzeFpUeExyak9XTkZXL3lVOVl5cmtvWnljL1p5MW0vYjBNZDNwbkt5dnNCSmtRa1ZGamVKS3hKaFNCYkxzb2VoY2Z2cWJRY0lENmlSZkJ4cTZpVzdDaXMrUmVvQXE2Y2FxTHNVY0VmNEJiRFF0T3dwclh1SDdzNlp3Mi9uVDIyMm01RGgvdHd3OGQ4dlBHL0ZMb0x1YmJMTmR5UWVuM3d0V0h0aGpDczNaQUs2NC8rOGdhS1BjVnMyTGVSY2ZQR2MxdlBXMnQ4ck1XN2w3QjI3N3BhblovVWpJS3ZpRlNyYitJWjNOdjc3dUR6R0VjTUFHZTNIc2laTGZzZWRkdWJadDNLN3VJc0FEbzI2Y2lRdHVjZGRmMEpLOThLcmc5UTZDbWs5U0dYNXJzMzcwYW5aaDByREtncjlaYnkwWVpQK00rbVQzSDczQUNjMStZY0FFWjF2cHJSWFVZRjl1VXVaR1NuS3pnOXZoYy83RnJFZHpzVzBpcXFKU003WGNIZzFvTzQ1K3ZmMWJvN1FWVU9iWDI2cmVldFhOYnhFaGJ1L0o2WGZucWwxdnZxMEtSOThIRnFiR3Exd2Rmcjk5VzRkZWxJL2FwRkdxdG5mM3lCM3ZHbjgvUlpUN0N6YUNmajVvMnYwUSs4ZjZ4K0c4TXdHTnZqbHVDeXFscDZxOUsrU1RKUG4vVkU4UG1OTTI5bTQvNWYrZCtXR1Z5WWZBRU9xNE5aMitZRTY1N0xPbDVTNVg2T3RMd3FlMXg3Rkh5UEV3VmZFYW1XdytLb3NwdERoQzJDQ0Z2RVViZjFtMzV1bjNzbkVHanh6QzNOWlVUNzRTVEhKT016ZmZ6eCt6K3pQamZRMGhyamlPRTNxZGV4dlhBN3p5NTVBUURUTkhudXh4ZHgrOTNrbHVUU28za1BidXAySTg0SUoyNmZoMW5iWmdkYmdML2NPalA0NWZOVDFzODRraHc0cmVGRU82Sll1UE43bW9RMTRlYnVZeWh3RnpCankxZWt4blVsd2hiT3V0eDE5STQvblRIZGJ1RHROZS9XMi9zVzQ0amhndVNoQVBTSTY4R2tvUk9xWE8venpkT1l2VzF1bGEvMWFuRmE4UEdBbG1jeU4yUGVVWStaVjVaM3hDNE9JcWVDczVNR0FtQzNPTEFhVnZMSzhpcThYbDVYSGJxODFGdEdwRDJpeXI2ODFRVm5tMkdyVlArdDNMT0s3UVU3dUt6akplU1c1dkxteW9uQjE0NFVjTlZmdDNHb3YzazVST3JBUERDVVhSWEN5Y0hBWU9MUXY1TVVsY1JicXlZeGMrdnNHbTF6YzQ4eDlHclJpL1pOa2pFdytIWC9KaHhXTzhreHlmeDd3MGZNejF6QUZSMHY0NExrb1lSWncvRDZ2VHk1K0puZzREQ0EwNXIzWkV5M0crZ1MyeG1YMThYTXJiUDVZdlAveUN2TDQ3SCtmNkpmWWwrMkZXVHd5TUpIS2ZZVUF4RHJqR1hDK2EvaDlmc1kvL1Y5dkhMT1N5UkdKaHpwVlBHYmZoNzg5bUg2SmZibHVxN1gxdWs5T3JRczM5djdib2ExRzFydE51K3YreWYvM2ZSWnBlV3h6bVpNR2Y1MmNHQ08zL1F6ZHM0NGNrcHlxdHlQMCtia1A1ZDhXS3Z6dldMYTFmaE10ZncyWnVYQnpEQ01XbjFubjRyMWE3UWppaWtqTzRHY0FBQU5kVWxFUVZURDN3NWU4Y2tveU9TdnkxNGxxemliVWw4cERxczkyRlhxU0g5MytmdFovbnI1ODcwbHVmaE5mNlgxYjUxek93RC91ZlJEbkZZbmQ4NGZ6OFFoVmYrSVBkelRTNTdqcDZ4bEZZNVRFKytzbVJJY3IzQXFxV3Racms5cThSV1JHa3VLYmhXY0VlQ3VYdU80cTllNG82NS82UmNqTVRISkxkbEhtRFdNTHpaUDQrZnNGWFJ1bHNKVktZRXZuV3U3WE1Qb0xxT3dHQmJjUGcvdnJKbksxOXNYVU9ndUJBSlQvb3p0ZVF2ZDRsTHhtVDZXWnYzRW9sMkxBUmpjZWhDUjlzaGd5MDV5VERzZTcvOG9qeTE2QXIvcDU2RytEeER0aU9iSnhjOVE2Q25rODgxZjBLbHBKNGEyUForOHNud21yWjdNSC9zOVRFNUpEdSt1ZVk4TDIxOUFvYnVJRW05cGNKOEdGcHFFQmJwMjVKZmxZMkpXV241NGl4TUVSbklQUGFUUFgwNUpEdmN0ZUlCQ2R4RUFROXFleC8xcDkrTDJ1ZmxoMTZJcTM3L3J1bDZMMWJDUzdjcG1SK0ZPK2lTa2NWM1hVYnl4NHMzcS9xdXE2ZTVRY1FDaHlNbmk4bzZYQlVPdjErK2piWFFiTElhRnA4NTZuQ1poVFhoazRhUEJkZnNrOUdaTXR4djVlT01uTE5xMXBOcDlQL1RkSDJvMHZWK1J1NWd2MDJmVzZIeXppL2NFSC85dnk0d2FiUU93SlQrOXh1dEs3U2o0aWtpTitVMy9VUU9WM1dJblBpSWVvTUs4dE4vcytJN2MwbjBNYU5tZngvci9DWnZGeHYrMnpLQmRURnZTNG51VFU1SkRic2srdXNaMllWdkJ0bURvQllnTmo2VmJYQ29RbUdHaFgySmYraVZXN2xjY21GWEJwRnRjS3VOUHY0dXQrZHZvRWRjZHI5L0xYYjNHWWJQWXVHbldMWVJad3hqV2JnajdTdmZ4NCs2bFFPQUw5SWRkaTRJQjlQUE5Yd1RuSms2T2FjZmZ6MzhOditsbnpLeGJnaTFDaDg3cWNPdWMyeXZNNnRBaXZBVVA5WDBBQTRQNW1RdUl0RWZRditXWlBIcm1IM2w2OFhPYzFXb0E0M3NIdW4rOHVYSlNoVDdONWRMaWV6TTgrUUlBUHRzMGpXeFhObjBTMGhqYWJnZ0xkLzdBaWowcmovWmZWYUc3dy9WZFIrTzBPZm5nbDMvaDlYc3J0SXFKbkV3Nk5lM0krbjBiU0kzdFNyWXJpNWQrZW9VQ2R3R3BjVjNabXI4Tmw3YzR1SzdiNTZGRGsvWU1TaHBZbytCN09NTXdzQnBXdkg1dmhlVjVaWGxNV2oyWmNhZmRYdTArTWdzemc0OVBhOUVEdThWZW8yT2YxcUpIbGJPOHlMRlQ4QldSR3R0VnRKdGY5Mjhpd2g3QmdzeHZXWnIxVTNBMmdwYVJpVHpTNzJIaWdVSjNFWDlkOWlvUUNLc3ZEbnFPMXRGSnVIMGVGdTVjeVB6TUJWelM0U0xTNG5zRDRQRjVtYmhxTXErZjl3cjM5aDdQNzc3NVBRWHVBZ0JXN1ZuTmxMWHZFMkVMSjh1VlJWWnhOaTZ2aXpmTyt4c0ExMHkvRHEvcFpVREwvcXpldTRZSCs5elBaNXUrSUM0OEZyZlBUVTVKRHZ0TDg5aFp0QXM0T0Zoc1Q4bWVRLzgwcklhVitJZ1dsVUpvenhhQnU3N3RMczZxOGpMbzRabzVtL0xNd0NlSmNjU1FWWnpOMjJzQ1V5SzllUFp6ZEkvcnhxU2hid2J2NlBiZXVnLzRlbnZsU2V0VG1uYmlrWDRQWVdDd3JTQ0RPUmx6OFBwOXJNL2RRR3BjVng3dSt5Q1BmdjhFNlRWb0ZXb1Izb0xSWFVleHIzUWZVOWErViszNklvM1p0b0lNZnQzL0s2bjlBck84cE9kdjVlck9WMkpnc0hESDl4WFdYYnQzSFZuRjJmUk5PQU83eFY1cDVwUndXM2lGUHZTSGErNXN6aHZudjhxUzNUOHljZFUvZ3NzN04wdWgyT1BpNGc0anFqM2ZRNmM0UzRwS3FuSHdQZElzTDNMc0ZIeEZwTVlTSWhMb2w5aVhTSHNrWnliMm85aFR6UGM3RjdHMVlDczNwdDVBcEQyQ1RYbWJlWEhweSt4eEJZS2x6L1R4MnZJM2FCZlRqb3pDRE01T0dzU1RBeDdIWWJVemU5dGNoaWNQSXpFeWdhMzVXNW1UTVpjTDJnM2orVUhQOFBTU1o5bmp5cUhVVjhxMmdtMDgzUGRCQ3NvSytmTVBUMVRvNDFycUsrV08wMjdqa2c0WHNTNzNGMTc5K1hYMnVQYVFVWkRKMWROSFk3VllpWFhHRWgvZWdraDdSSEN3MmViOVd5cjhiVTNDWXBnMDlFMCszUGd4SDIwSXRJWTJEV3NhN0pKUlhRdHJ1V0Z0aDVJVTFZcFNieW5QTDMyUllvK0xoSWdFZnQyL2llU1k1R0RvelhabGsxbTRIWWZWWHFHMStLeFcvZmxkbi90d1dwMlUrY3A0WmRuZmdyTXYvSDNsVzd4MjdsK0pza2Z4NHRuUDh1YktTWHk3NDdzam5vdlQ1dVMrdFBFWUdFVGFJcm16MXgwczJQNE5XL0xTZ3dHL3ZPdUd5TW5ndXgwTFNjL2ZHbnh1R0FiRDIxMkEzL1N6WVB1M0ZkWTFNZmx1eDBKR2RibWFYaTFPWTFuMnp4VmVmM253aTJTNUtsOXRLWmNZbVVDVVBZb0JMUWZ3K3ZLRGZYcGZHUFFzZjF2K2V2QjVWWDJKajlhZnQ3bysxNXFHOFBoUzhCV1JHc3QyWlhQVHJGc1ozUHBzUnJRZlRrclRUZ3hQSGhaOFBhY2toeGVYdnNRZTE4RmdHdWVNbzJmekh2Ukw3RXRxWEtDVlptZlJMdDVlOHc3N1MvTVluandzT08vdHUydmVJelcySysxaTJqTGgvTmQ1N0ljbkdkcHVTSENkUmJzV2sxZVdGK3hiVys3Zkd6NGtJU0tCdm9sOWVPTzhWNW13OGkzNkpmWWxMVDZObUxEbzRQNW5wQWNtb1BlYmZoYnUvQ0c0dmQxaXA4MkJ2b0xsTFRJcHpUcnhTTitIaUhQR1Vlb3Q1ZlBOMDJyMEhxM01XY1cxdmxGTVdEbVJibkdwak8xeEN6MmI5NkI4TE1lbXZNMGt4N1FqSVNLQngvcy9pdHZuWVhQZVp0YnQrNFhtempqT2EzTXVBRjYvbHhlWHZzeTJnb3pndnJjWGJ1ZlZuMS9uRDMxL1Q3Z3RuTitmOFRzdVRMNkFsNWI5bGYybGVaUjV5eGd6NjJhYU9KcHlVZnNMdVRMbENoSWlFc2d2eThkbXNYTlIrd3U1cVAyRjdDN2V6YnlNK2N6TG5GK2pWbXlSeHVMUTBBdUJLMDFXaTRVVmUxYVM3ODZqWldUTENxOS90M01oMTNTNWlxU29KSlpsLzF4aFZvZDJNVzBwY0JmZ04vMVlEQXNkbW5RSTl2RzFHbFlHdGpvTGdDMTVXd2kzaFI5eW94NkRra1BtQUs1Smw0ZERIV2wyRnpreEZIeEZwRmJLZkdYTXpaakgzSXg1ZEdyYWtZdmFYOGpnMW1jVFpnMmpSWGdMSmcrYnlPTS9QTVhxdldzQThKb2VydWgwT1UzQ1l0aGR2SnRQTjMzT1ZTbFhjc2RwdHdYdmFKYWV2eFVURTVmWHhlT0xudWFKQVg5bWZ1YlhlUHdlem1sOU5tWGVNaWF2ZVFlLzZlZXp5dzcyVFMxdktTMTBGL0hNa3VlNHRzczFYSjg2bXM3TlVvaXdSeEJwanlDck9JdmNrbjIwYjVMTUpSMHVBdUNMTGRPQ3R6VXU5cmhvSGg3SHN3T2ZBbUREdm8yMGlXN05DNE9lSmN3YVJySEh4Zk5MWHd5MllGZG5TMTQ2ank5NmtpSlBFYStmOXlwV3c0cUp5Y3FjVlh6NjYrZXN6RmxGZkVROFY2VmN3Ymx0emlIQ0ZrRzN1RlMrMy9rRHlkSHREcHhUTVM4dWZabVZPYXNxN2YrSFhZdDRZZWxMUE5EblBwdzJKM3RMY3RsZm1rZU1JNFlIK3R4SFVsUlNoWmtydHVTbDg4TFNsOGd2eStmOHR1ZHlhWWRMYUIyZHhJM2Rmc1AxcWFPWm16Ry93bFJNSWllVFhVVzd1VzNPblhTUDYxYmgxdWZsTjZmSUtNaGszTHk3ZzdjRVQ0NXBGMXhuNGM3dmVXUEZtN3c4K0FXU1k1SjVyUCtmcWp6R1Q5bkxpSFUydytmM1UrQXU0TmtsejdNcGIzUHc5WnAwZVRpVWJobmVzQlI4UmFUT051ZHQ0WTBWYi9MdTJxbWMzK1k4UnJRZlRuNVpBV3YycmcydWsxOVd3RjkvZmhYVE5GbWRzd1lUazM2SmZlbWJlQVllbjRkTmVadVpzT0xnM2QvMmx1emwvZ1VQQnFmWWV2YkhGOGh4NWJDN09JdmttT1JnQzAyeHg4WE1yYk9DMjVtWWZMVHhFNVptTFNNOVA1MUlleVF1cnlzNHlLNWowdzQ4Ti9CcHZ0KzVpS25yUGdodU4yWHRlMXpXOFJKc0ZodXJjOWF3TFB0blROUGtqOS8vbVJISkYvTHZEUjlWdXEweFFJbTNsQTgzZkF5QXozK3cxZFJuK2xpWCt3c0EvMTcvRVZhTGxXKzJmeGNNMmhDWW5IN2lxc204dTNZcXZWdjBwbk96Rkw3Y09wTnZkeXprbnQ1MzhjNmFxV1M3c28vNHZpL2V2WVI3Rm16bDhvNlhNWFhkK3dBVXVBc3dNVW1NVE1BMFRkYnQrNFU1MitieTdZNkZ3VmJkcjdiT1l1YlcyZlJKU09QcXpsZlNQYTRicTNQV1ZQZmZMTktvK1V3ZmEzTFhCcTlzRkxvTCtXenp3ZTRDNWFFWEFvUE5OdVZ0NXNmZFMvbDQ0MzhBZUgzNUJHN3VmaE94emxnT25XVEw1UzFoZWZZS1pxUi9pZGZ2NHgrcjMyYkZucFdWUHB0VmRWMllkdm1ubFphVmVrdnhXWDFjTS8yNm8vNDkvN24wUXp3KzlmRTlYalNQcnpTb1UzR2V5VkRudERvcDlkWHVWcUFuU3FROU1qakg3Nm1vWldRaThSSHhiTTdiVExISFZlMzZIWnEwcjNUcFdCb2Z6ZU5idjhLc1lmVnloMGFwUGMzakt5S25uTVlhZW9GVE92UkNZT2FKcXFaR094S0ZYZ2xGQ3IyaHJmSzkrMFJFUkVSRVRrRUt2aUlpSWlJU0VoUjhSVVJFUkNRa0tQaUtpSWlJU0VoUThCVVJFUkdSa0tEZ0t5SWlJaUloUWNGWFJFUkVSRUtDZ3ErSWlJaUloQVFGWHhFUkVSRUpDUXErSWlJaUloSVNGSHhGUkVSRUpDUW8rSXFJaUloSVNGRHdGUkVSRVpHUW9PQXJEYzBGRUc0TGIranpFQkZwZEp6V3NQS0hwWFhZWFBXck5CckhXSmJyallLdk5MUjFBRzJqMnpUMGVZaUlORHJ4RWZIbEQ5UHJzTG5xVjJrMGpyRXMxeHNGWDJsb1V3QnU3em1XOWpISmhGdWREWDArSWlJTnpta05vMjEwRzI3cmVXdjVvdi9XWVRlcVg2WEIxVk5acmpkR1F4NWN4RFJOT3pBVEdOTFE1eUlpMGtqOUNBdzJETU5kbTQxVXYwb2pWS2V5WEovVTRpc055akFNRHpBQytDT3dHaWhwMkRNU0VXa1VTb0ZmZ0tlcFkxQlEvU3FOeERHWFp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RubC9EOFc5eU8ybThuTzFBQUFBQUJKUlU1RXJrSmdnZz09IiwKCSJUaGVtZSIgOiAiIiwKCSJUeXBlIiA6ICJmbG93IiwKCSJWZXJzaW9uIiA6ICIiCn0K"/>
    </extobj>
    <extobj name="ECB019B1-382A-4266-B25C-5B523AA43C14-3">
      <extobjdata type="ECB019B1-382A-4266-B25C-5B523AA43C14" data="ewoJIkZpbGVJZCIgOiAiMjE4MTgxMDAzMzA0IiwKCSJHcm91cElkIiA6ICIxMjgyNTkwOTIiLAoJIkltYWdlIiA6ICJpVkJPUncwS0dnb0FBQUFOU1VoRVVnQUFCY0lBQUFNb0NBWUFBQURzZ1pNS0FBQUFDWEJJV1hNQUFBc1RBQUFMRXdFQW1wd1lBQUFnQUVsRVFWUjRuT3pkZVp5TmRmL0g4ZmQxWnJFTjJTY2xlMlNKbVRQRkVJTjB5MVpKMU5SZGtoYS9TSFNMNGlabFNVcVdkQlBkZDNmdUpOeVpWRW9LS2FHNnpad1pTMjYzaU1rMnFNbk96SnpyK3YweHp1V2MyV2NNWjViWDgvSHdtSE45cisxenpuVm1uUE81UHRmbmtn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pBVHc5OEJYQXFuMDdsRzBxMytqZ01BU2pyTHNuNTB1Vnh0L0IwSEFBQUFBQUJBUVRqOEhjQWxJZ2tPQUZlQVlSaXQvUjBEQUFBQUFBQkFRUVg2TzREQ0VCc2I2KzhRQUtERWlvaUk4SGNJQUFBQUFBQUFsNlM0VjRRREFBQUFBQUFBQUpBakV1RUFBQUFBQUFBQWdCS3RSTFJHQVFBQUFIQjVjYU42bEdhV1pmMmVscFoyODlhdFcvZjRPeFlBQUZBd1ZJUURBQUFBeUF1UzRDaTFETU9vR2hnWTJOUGZjUUFBZ0lLaklod0FBQUJBbm5HamVwUTJ3NFlOMDNmZmZTZkRNSDd4ZHl3QUFLRGdxQWdIQUFBQUFBQUFBSlJvSk1JQkFBQUFBQUFBQUNVYWlYQUFBQUFBQUFBQVFJbEdJaHdBQUFBQUFBQUFVS0tSQ0FjQUFBQUFBQUFBbEdna3dnRUFBQUFBQUFBQUpWcWd2d05BeVhMcTFDa2xKaVpLa2hvMWFxVGc0R0NmK2Z2MjdkT2hRNGRVcTFZdDFhcFZLOVA4L0ZxOGVMRk0wMVJ3Y0xENjl1MHJTVHAvL3J4TTAxUzVjdVd5WE9mWFgzL1YwMDgvcmNhTkcrdVJSeDdSRFRmYzREUC82TkdqZXZUUlIrVjBPdFdwVXlkMTZ0VHBrbUlzYnI3NDRnc2RPWEpFMWFwVjArMjMzNjdBd0V2N00zSG8wQ0Y5OXRsbmF0cTBxWm8yYmFxcVZhc1dVcVJaKytHSEgvVDU1NTlyMTY1ZEdqaHdvRzY3N2JZY2wvLzIyMjkxNHNRSmRlblNSZVhLbGRPR0RSc2tTVGZmZlBNbHZ6OEJBQUFBQUFCUU5KQUlMMFptejU2dEpVdVdxSFhyMXBvMmJab2NqcUpYME85eXVUUjgrSEJKMHRLbFM5V3dZVU43WG1wcXFrYU9IS25kdTNlclVxVktldWVkZDFTL2Z2MUwydCtjT1hOMCt2UnBPeEdlbEpTa0VTTkdxRnExYXBveFkwYVdyMUZjWEp3U0V4T1ZtSmlvcDU1Nkt0UDhWYXRXNmNDQkF6cHc0SUFxVktoUTZoTGhTNWN1VlVKQ2dzcVhMNjhlUFhwYzh2WldyMTZ0dVhQblNwS2NUcWZDdzhQenZZM0Jnd2NySWlJaXkzbU5HemZXQng5OFlFK2ZPblZLSzFhc2tDUjkvZlhYT1NiQ1UxSlM5TW9ycnlncEtVbXZ2dnFxL3YzdmYrdjExMS9Ydm4zNzlMZS8vVTJSa1pIMnNydDM3ODV5Ry9YcjF5K1N2NHNBQUFBQUFBQzRpRVI0TWJKa3lSS2RQWHRXMzN6empRNGVQS2phdFd2N082UjhtVFZybHAxTVBISGloRjNCbmRHWFgzNnBhdFdxNVdtYkZTdFcxT25UcDVXU2tpTFROSFhzMkRIdDNyMWJPM2JzMEJ0dnZHRW41YjF0MnJSSmtsUzNibDFkZDkxMW1lWi8vdm5uOXVNNzdyZ2pUM0ZJMHZmZmY2K1ZLMWNxSVNGQlNVbEpTa3RMVTdseTVSUWFHcXFtVFp0cXdvUUo5ckttYVdyVnFsVmF1WEtsZHU3Y3FULysrRU9TVkxseVpkV3ZYMThQUFBDQW9xS2k3T1d6U2dJYmhxSHk1Y3VyZHUzYWF0T21qZTYvLzM3VnJGa3owM0xaSlpBOW5uamlDUTBhTk1pZS92WFhYeVZKRFJzMmxHRVltWlovK2VXWGM5emVtREZqZkthLy92cHIrL0VkZDl5aGwxNTZLY2Yxc3pKNDhPQThMeHNaR2FuQXdFQ2xwYVZwMDZaTk1rMHoyMFQxdkhuemxKU1VKRW5xMXEyYnRtM2JwbjM3OWlrb0tFakp5Y2xhdFdxVnBQVDMyZENoUTdQY3hycDE2MVN4WXNWOFBpT2dhTE1zeTVBVUxLbU1wQ0RSU2cxWk15V2xTam92S2NVd0RNdlA4UUFBQUFCQXRraUVGeVAzM1hlZkZpOWVyTFp0MitxYWE2N3hkemo1OHRGSEgvbFU3UmFXU3BVcTZmRGh3NUtrYytmT3FYbno1aG94WW9TbVRKbWl2WHYzK2lSQmUvWHFKU205OVlublo1OCtmZXh0eGNURWFQdjI3ZHE1YzZja3llRndhUHIwNlpuMitjb3JyL2kwOXpoeTVJakdqUnVuelpzM1oxcjI5T25UMnJObmovYnMyV01ud3MrY09hTmh3NFlwTGk0dTAvTEhqaDNUc1dQSDFLaFJJNTlFZUZZc3k5THAwNmUxYytkTzdkeTVVOHVYTDlmOCtmTjEvZlhYNTdoZVZrNmRPcVZqeDQ3cDNMbHordjMzM3lWSk5XclUwTjY5ZSsxbGdvS0NkTzIxMTJyWnNtVTVic3M3RWY3cnI3OXF5NVl0a3FTcnJycEt0OTEyVzRFUzRkNEdEUnFrcmwyNzZza25uOVNSSTBkVXZYcjFiSlA5eDQ4ZjE4MDMzK3d6MXJwMWE4MmRPMWNKQ1FsNjc3MzNKRW5YWEhPTkhudnNNVDM2NktPUzBxOWVHRHQyckwyTzk1VU5RQ2tSSkttR3BOb1hmdEluQ0ZsSmtYUlUwbjVKUnk1TUF3QUFBRUNSUkNLOEdCazZkR2kyVmFuK05uNzhlTHNkaGNlOTk5NHJTWHJ5eVNjMWI5NDhlM3pxMUtscTFLaVJQZjNkZDk5cHhvd1prcVJycjcxV1YxMTFsZHEyYmF1VWxQeDluKzdRb1lQUDlQcjE2M1h6elRjck5qWldVbnF2YW05bnpwelJ2bjM3Zk1hV0xGbGlQelpOMDE3WG0ybWE5dVBEaHc5cjRNQ0JkbFd4dytGUSsvYnRkZU9OTjZwQ2hRcjY0NDgvdEgzN2R2MzQ0NC8yT20rKythYWRCQzlUcG95NmR1MXFKNjhURXhQMTNYZmY1Zmc4SDMzMFVkV3NXVk9wcWFuYXVYT25WcTVjcWJTME5KMDRjVUl6WnN6UW5EbHpjbDNYVzdObXpiUjY5V3BObkRqUlozenQyclZhdTNhdFBkMndZVU10WGJvMHg5Z3krdmpqajJWWjZRV0NEenp3Z01xWEw1L2xhK3F0VDU4KzluSEphdG1xVmF1cVhMbHlPbkxraUNTcFRaczIycmh4WTc3aVNrcEswdlBQUHkrMzI2MkFnQUJObkRoUjA2Wk4wOEdEQjNOZGQrREFnZXJXclp2OS9nWktxREpLVDRKdjhuY2dLQmJhU2pvdUV1RUFBQUFBaWpBUzRianNQUDJoUGQ1OTkxMjk4ODQ3Q2c0TzF1Ky8vNjczMzMvZm5qZGl4SWhMdmpsamJnSUNBdXpXSzcvOTlwdmNicmVrOU9Tb3B4VkdUanp4bWFhcDU1NTd6azZDMTYxYlY5T21UVk9EQmcweXJlT3BRcGVrcjc3NnluNDhZY0tFVEQyc1RkUFUvdjM3czkxL2x5NWQxS1JKRTN1NmVmUG1ldVdWVnlUSnJyN082N29lLy92Zi8zSmNUMHF2Q1BmV3ExY3Z1N283cXhNaFo4K2VWVXhNakQxZG1JbGo3K3I3dG0zYjZwZGZmdEdhTld0MDh1UkpTZEpkZDkyVlpWc1hLYjJuOTV3NWMreEUrclBQUHF0V3JWcHA4K2JOV3J0MnJXNi8vWFpGUlVYWmxlMmVaTHluNnJ4NjllcFVpS00wQ0ZaNkpUaVFGMXcxQUFBQUFLRElJeEZlakhpM2YxaTBhSkdkMEl5TmpkV2lSWXUwWmNzV0hUOStYQlVxVkZEZHVuVTFZTUNBVERkNjNMNTl1eFl0V2lTWHk2WGZmdnRONWNxVlUrUEdqZFc3ZDI5MTc5N2RKM21ZY1grN2R1M1N3b1VMdFcvZlBsV3FWRWs5ZS9iVWtDRkRGQkFRb0Z0dXVVV1ZLMWVXeStYUzl1M2JKYVgzZ3k1VHBveGlZbUprbXFaQ1EwT1ZsSlNrSFR0MmFQVG8wZnJMWC82aUVTTkcyQW5KZnYzNnFXUEhqcEtrdm4zN0tpMHRMZGZYNVBmZmY5ZnExYXNscFNlaTI3UnBrK3M2dFd2WHRoTzAzdFhIOCtiTnMvYzVZTUFBbityN0o1NTR3azZJZWhMaGE5YXMwYlp0MnlSSjVjdVgxK3paczNYdHRkZG11YzhhTlM3bWt6ekpXa2xaVnIwN0hBN1ZxVk1uMStmaGNjTU5OOWlQczB2KzVxWnQyN2FhUFh1MmxpMWJwblhyMXNuaGNPajExMTlYWUdDZ1JvMGFwYk5uejZwQ2hRcjUydWF5WmN0MC9QaHhlN3BTcFVyYXZYdDNqZ254M0tyRlBiNy8vbnRKVW1ob3FCbzJiS2h4NDhZcFBqN2VmbTNIamgyYjR3MHM5Ky9mcjFXclZ1bisrKy9Yd1lNSDllYy8vMWs5ZS9iVXVISGpGQlVWcFI5KytNRmUxdTEyRi9oMUJZb3hoMGhzSXUvS2lEN3lBQUFBQUlvNEV1SEYzUExseXpWcDBpUzcvWVNVZmlQS3JWdTNhdXZXclQ2SjhFV0xGbW5HakJrK3JUMU9uanlwMk5oWXhjYkc2cHR2dnRHVUtWT3lUQ0F1WExqUTV5YVN4NDRkMDRJRkMyUVlob1lPSGFxdVhidXFhOWV1R2pCZ2dMM01Rdzg5cElZTkd5bzhQRnhidG16UnNHSEQ5T3l6ejJyanhvMWF0MjZkdnYzMld6dVd6cDA3YStUSWtmYTZJMGFNeU5QejM3Tm5qNTBJcjErL3ZwNTc3cms4clplVlhidDJTWkxLbGkyclAvLzV6ejd6UEZYajBzVkUrTXFWSysyeDNyMTdaNXNFeitpR0cyN1ExcTFiSlVtVEprM1N3WU1IRlIwZHJaQ1FrQUxGN1gxY3dzUERDN1NOME5CUWhZYUcyajJ6NjlXcnA2aW9LS1dtcHVyY3VYT1NwQ3BWcXVSNWU2ZFBuOWFDQlFzS0ZFdGVlQkxoYmR1MnRjYzh4OGd3akJ5VDRGTDZ5WkRwMDZlcmZ2MzY2dE9uajFKU1VuVDgrSEc3Mzd5MzFxMWIrL1NFQndDZ0pIQTZuWDFNMC93MVBqNCtWdWszUGkzU3ZBczBIQTZIcWxTcG9nNGRPbWpZc0dHcVZLbFNnYlpwV1ZhZVRuYmZmLy85T24zNnRKWXRXNWJwQ3JuTHhmTjgxNnhabzhxVksxK1JmVjZxaksrblAxNDNBQUNBbkpBSUwrYm16WnRuSjhHYk5XdW1idDI2eWUxMmE4ZU9IU3BUcG95OW5NdmwwdlRwMCsxbG82S2kxS1pORy8zNjY2K0tpWWxSU2txS1ZxOWVyV2JObXVuaGh4L090Sjh2dnZoQzk5NTdyMnJWcXFVbFM1YllDY05seTVacHlKQWhjamdjMnJkdm41M2dsYVFmZi94UkRSczJWTGR1M2RTdVhUdDk5OTEzUGw5VXZCUHlWYXRXMVRmZmZLTVdMVnJZUGF5blRadVc0M092WHIyNjdyenpUbnM2T1RrNXo2OWJWdjcxcjM5cDllclYyclp0bTA2ZVBPbVQvUFNPMVpNSTkxU0RTMUprWkdTZTkvUFVVMDlwOE9EQmNydmRPbi8rdk9iT25hc0ZDeGFvVjY5ZWV1aWhoM0s5RWVxYU5XdTBkZXRXblR0M1RoczNiclNybDh1Vks2ZW5ubm9xVCt0NjY5dTNyNlQwTHk4N2R1eVFsTjV1UlpJT0hqeG92MmV1dnZycVBEL0grZlBuMnpmZHpNNzQ4ZVBWc21WTHJWaXhRdi84NXovenZPMURodzdaMjY1ZnY3NDk3cW11dHl3cjI1dG5saXRYenU3QjNxNWRPejN6ekROS1NVbFI5ZXJWTlc3Y09BMFpNaVRQY1FDbHhkYXRXKzJUbklaaHFITGx5b3FLaXRJenp6eWppaFVyWHZKMjE2OWZyL0xseStkNy9wVnd1V0pJU2tyU29FR0RGQk1UWTUrNFc3RmloZWJQbjY5RGh3NXB3SUFCK3VxcnIzem1YODU5bzlSNnhPRnc5QW9QRHo5Z0dNWWkwelEvam8rUC8xNlNPOWMxL1NnNk9scVdaV25ObWpWYXZueTVUcDQ4cVZkZmZUVmYyM2poaFJmMC9mZmZhK25TcFhsS01qLzAwRU02ZCs0Y3lkeHNaUGQ2OHJvQkFJQ2loa1I0TWZmSEgzL1lqd2NOR3FUMjdkdmIwOTVWNGdzWExyU251M1RwNHZPRm9WNjllbmFQNlE4KytDRExSUGpERHo5c0oxbWJOMit1SjU1NFFsSjZSWGxTVXBKcTFhcWxSWXNXK2F3emJkbzByVnExU21mT25OR2VQWHQ4NGdrT0RsYjkrdlcxYytkT1Nla0o5V1hMbGttU21qUnBva1dMRnVtRER6N0k4YmszYk5oUS9mdjNsOFBoa0dtYSt1MjMzM0pjM2lNNU9kbStPYWQzOHR3d0RCbUdvVTgrK1VSZmYvMjFGaTVjYUNmdVUxTlQ3ZVU4aVhEdmRmTlRMWDNUVFRkcDVzeVpldW1sbDNUczJERko2VGZ1WExwMHFUNzY2Q005OXRoamV1eXh4N0pkL3gvLytFZW1zWll0VzJyVXFGRnEzTGh4anZ2T2FsMVBJbnp2M3IxMmE1RldyVnBKa3AwWWw1Umw3L1BzZUsrWG5kRFFVTldyVnkvZjFkYTFhdFZTZEhTMEZpOWVySGZmZlZkMzNubW5LbFdxcExObnorYTZibkR3eFU0UEsxYXMwTGZmZml0SkdqSmtpQ0lpSWpSLy9udzVIQTc5OTcvL3RVL0VMRisrWEFFQkFicmpqanZ5RlNkUTBxeGZ2MTVseTViVnZuMzc5TkpMTDJuOCtQR2FQbjI2djhNcWxrSkRRN1Y4K1hKNyt2RGh3M3JwcFpmMDhzc3ZxMU9uVG5LNzNZVnlZaTR4TVZIRGhnM1RraVZMN0w5L0dmY05HSVp4cmFTUkRvZGpaSGg0K0JGSml5M0wraWdnSUdCRGJHeHNhbTdyWDJtUFAvNjRLbGV1ck50dnYxMERCdzdNOXcyekplbXp6ejdMMDNLZUN1Y2VQWHJrZXgrbFNYYXZKNjhiQUFBb2FpZ0ZLdWE4VzBPTUhqMWFyNzMybWwzeDYzMXBvdmRORkwycnFDWDUzS3p4Nk5HajlzMGZ2VVZGUmRtUFc3Um80VFB2MUtsVE9uejRzRDc1NUpOTTYyM2R1bFc3ZCsrV1pWbHlPQndLRHcvWHlKRWp0WExsU2p2Wi9jQUREeWcwTk5SZXg3dm5kVzRjRG9lcVY2OXV4NTRYSjA2YzBNS0ZDN1Z3NFVLZE9ISENIazlKU2RHY09YTjA0c1FKSFRod1FDKzg4SUk5ejVNSUR3Z0lzTWU4YitycDNmYzdMOXExYTZmbHk1ZHI1TWlScWx1M3JzOSs1czZkcS9uejUrZDVXMEZCUWVyU3BZdWFObTJhcnhneTh1N1BIUllXSmlrOThlV1I4YmpueEZPUjdYMWNDOU5UVHoybHFsV3JLams1V1V1WExwVmxXVHA5K3JROVB6SXlVcjE3OTdiL2Vhb2VQVmRKN055NTB6NzU0eGtQQ2dyU0UwODhvUkVqUnZnazU5MXVONVZNd0FVT2gwUDE2OWZYb0VHRDlOMTMzL2xjTFlPQ08zYnNtRXpUVk1lT0hSVVVGS1N5WmNzV3luYVBIeit1eE1URVF0a1dTZ2ZETUdvYWh2RzB3K0g0MmpUTnBQRHc4TGNpSWlLNjFxdFhyM0RlbElYSTgzOTF4aXNiVnE5ZXJlam9hRVZHUnVwUGYvcVRYbi85ZFo5N3NuaGZOZGFsU3hlZjZZaUlDRVZFUkdqUm9rVzY5ZFpiN2M5am5uSHZBcFNjOXRPL2YzOUZSRVQ0ZkRaKzRJRUhGQkVSWVgrMk9uYnNtRWFPSEtrdVhicW9UWnMyNnQrL3YxMGdraGVtYWVwdmYvdWJ1blRwb3Fpb0tMMzk5dHVaNHN3NC9jY2ZmOWhqK1huTnRtN2Rxa2NlZVVSdDI3WlZ4NDRkOWZiYmIrZnI5ZlRzMzdJc2ZmREJCK3JkdTdmYXRHbWo3dDI3YSs3Y3VUNHRDRDNyckYyN1Z2ZmRkNThpSXlOMTc3MzM1cW5JQWdBQUlEZFVoQmR6TDc3NG9pWlBucXcxYTlib3pKa3pXcng0c1JZdlhxd2JicmhCRXlaTVVNT0dEU1hKNTZhRjFhcFY4OW5HVlZkZDVUUHRuVkQwOEc2ejR2MVlTdjhnUG0vZVBLV2twS2hNbVRJNmYvNjhwUFFFZTNKeXN0cTFhNmVFaEFUZGROTk5kb1cxZDRLMWNlUEdhdHk0c1hidjNxMGpSNDZvWjgrZWtud1RzOTI3ZDllUkkwZFV0V3BWZmZYVlZ6Nzd2L3JxcTNYa3lCR2RQMzlleWNuSithck85aFljSEt3cFU2Ym80WWNmVm1wcXF0YXZYNi9GaXhjck9qcmFUb1I3SjcrdnZmWmEvZkxMTDVLaytQajRQTjJvMDF1NWN1VVVIUjJ0Kys2N1QxOS8vYldtVFp0bW40UllzR0NCQmd3WTRGUEI3TEZvMFNKZGQ5MTFtanQzcmhZdFdxVFUxRlRObURGRFYxMTFWYTVWeTk0M1djM29QLy81ai8xNDQ4YU5xbGF0bWwweEhSb2FtcStLOEZhdFd1bTIyMjVUU0VqSVphazhMRmV1bkxwMjdhckZpeGRyN2RxMTZ0T25qOCtYcU1HREI5dnRYU1RaWDBROXIrZkVpUlB6VkVFdVNmZmNjNCs2ZE9sU2lORVhYMDZuMDVQMXRLU0xWNTBZaG1GNUxlYjlXTmJGUzBGOHhqTk81N1FOci8xbHU0ME02MmZjUmw3aXkwOU0yY1dYcDVneUxwZlQ5bk42WGptOEhqazlqeXozNWJVcFM1SnV2LzEyUit2V3JjdE5uRGhSV1RsLy9yektsU3NuaDhOaHR3OFpQMzY4WnM2Y3FSNDlldWpaWjU5VmFtcXEzbjc3YlgzKytlYzZldlNvcWxXcnBydnZ2bHVQUHZxb1QrTEs1WEpweG93Wk9uRGdnRzYrK1daTm1EQWh5MVlGS1NrcG1qbHpwbGF1WEtuVTFGUkZSVVZwekpneENna0pzV040OGNVWE5YdjJiQm1Hb1lrVEoyclhybDM2KzkvL3JzREFRUHRtdUZreFRWUC8rdGUvRkJNVG82U2tKRldyVmsydnYvNTZwdVYrL1BGSHpadzVVN3QzNzFiTm1qVTFac3dZKzRUMDRzV0w5YzQ3Nytqa3laTzY1NTU3OU95enoyWTduckhsaXVkS0xNKzIzbjMzWFovNTJjWFh0R25USEdQeXRMVHhUTWZHeG1iYWQyN0h5YlA4bkRsek5HdldMTzNaczBkMTZ0VFJTeSs5WkorQWZlV1ZWMFo5ODgwM2p6cWR6bk1aWHJMczNtdDUvYjN6bnAvcit6WVAyOHpyM3dKN2ZzWjRUTlBNNjkrZGJMZWhLL1I3bk5zMkxNdHFubE4vYk1Nd3FrZ2FaRm5Xb0twVnE1NnNXclhxc3J6MjFMN2N6cHc1bzdmZWVrdVNiMEhIcWxXck5HYk1HTldyVjAvOSt2WFR0bTNidEdqUklybmRibzBhTlVwUyt1L0Z1KysrS3ltOXpVcFdKNTRXTGx5bzd0MjdxMUdqUmxudVA3Zjk5T2pSUTl1M2I5ZUdEUnQwNTUxMzZ1alJvOXE1YzZlcVZhdW1kdTNhU1VxL2NYZGlZcUs2ZGV1bVgzNzVSVC84OElQR2pSdW5wVXVYNXVrMWVPKzk5L1RPTysrb1NwVXE2dFdyVjU2cjNQUDdYQ1JwMUtoUk9uTGtpRHAyN0tnYU5XclluL1dsdkwyZUh1Ky8vNzVtekppaEdqVnFxRy9mdnRxNGNhUCsvdmUvNjl5NWMzcm1tV2Q4bHAweFk0YmF0Mit2MU5SVTdkNjlXMU9tVE5HLy92V3ZBajNIUXZaSmVIaTRaUmlHYVZtV2FSaUdLU25MeDk0L0pablpyWk5oekRJTXczM2hiNFBiTUF6THNpeTNKQ3VyYlhyKzVYVS9YdE9lL1hpdll4bUc0VmI2MzQ3VXRMUzBsN1pzMlpMNWl5RUFBTVVZaWZCaXJsS2xTcG82ZGFvT0hEaWdWYXRXYWRteVpUcDgrTEQrKzkvL2F2anc0WFpiaDRvVksvcFVnM2pMMk11NUlJbGt6NWVpM3IxN2E4bVNKWktrSjU1NFFuWHExRkZRVUpBaUlpTHNwR3BPdW5mdm5tMS81K3hjZSsyMWRzWDcvdjM3N2ZqVDB0SjhFdGNlZGV2V1ZVeE1qQ1NwVDU4KzJyZHZuejJ2U1pNbStyLy8rei9ObmoxYmtqUm56aHoxN05sVGFXbHBrbndUNFpHUmtYWWkvTU1QUDFSMGRIU21rd3A1WVJpR2JyMzFWdnNMaUNTZE8zZE9CdzRjOE9tQjdhMTgrZklhTVdLRWZ2MzFWL3Vrd3F1dnZxcldyVnNYdUFwN3lKQWgyclZybC9idDI2ZnAwNmZyL2ZmZjE1a3paeVJKUFh2MnpOY1gzeFl0V3FoWnMyYWFOV3RXdHNzTUhqeTRRSEY2ZUhvVDc5MjcxNzdScVlkM24zWExzdXlxVmM5Sm5LRkRoK3JaWjUrMW54L3lKbVBDeHJqNHBzajQwM3VaUXR2LzVVaSsrQ08rd3RybjVZemRjdytEakV6VDFILy8rMS9ObVROSDk5MTNuOCs4SDM3NFFaOSsrcW1kakpzOGViSisrdWtuVFo4K1hRMGFOTkJQUC8yazU1OS9YbWxwYVhyeXlTZnQ5VDc1NUJQTm56OWZhV2xwR2o1OHVGNTc3VFZObmp3NTA3NG5UWnFrL2Z2M2EvSGl4U3BUcG94R2p4NnQxMTkvWGVQSGo3ZVgrZm5ubjdWOCtYSk5uVHBWZi8zclg5VzVjMmQ5OXRsbm1qRmpocVpQbjU1dEluekdqQm42NXB0dk5ISGlSRFZ2M2x5SmlZa3FWNjZjM2I3SzQvVHAweG83ZHF3YU5XcWsyYk5uYThxVUtmcmtrMCswZi85K3ZmYmFhNW83ZDY1YXRHaGgvOStRM1hoR25zVDNwazJiRkJ3Y25PbGVEdG5GbDFOTVdXMDNLM2s5VGpFeE1YcmpqVGNVSEJ5c3NXUEhhdUxFaVhaTHRPVGs1SnU5VzRqbHBLaitUY2pydGdxN3I3by9YNDk4THUrUVZOMHdERm1aY3ZkWGx1Zmt0S2RsaVNkWkswbC8vL3ZmSmFXM29Rc09EbGJqeG8yMVpjc1dyVnExeWw1dTZOQ2hkdUxXMDJZbG85R2pSNnREaHc3WnhwRGJmcnAyN2FycDA2ZnIrKysvbDl2dHRqK3JkZS9lM2I2NnNGbXpabHE0Y0tIMjdkdW5uMy8rV1QvODhJTjI3OTZ0TTJmTzVPbWVCSjdQc2krODhJS2lvcUtVbUppb3UrKytPOWYxOHZ0Y0pObWZnOXUxYTZmZXZYdjdmQjdPeSt2cDRVbnl2L2ppaTRxTWpOU2VQWHZVcjE4L3hjVEVhTml3WVQ2L1g1TW1UVktyVnEyMFk4Y09QZmpnZy9tcWxyL01qQXVmZnh6ZXYwTlpQYzc0TTdmbENycE9Uc3NWSkI0UGg4T3hUOUxmTXUwSUFJQmlqRVI0TWZmSEgzK29jdVhLdXZiYWF6Vnc0RURkY2NjZDZ0YXRtNlQwR3gzdTM3OWZkZXZXMVkwMzNtaC9DUC9paXk5OFdxcDgrZVdYOXVONjllb1ZLQkhldUhGak5XL2VYRzNidHJVVDRaS3VTRXVKZXZYcTJZLzM3Tm1qRzIrOFVjZVBIOWVnUVlNMGR1ellmTFgwa05JdlovVzhKaSs5OUpJcVZxeVlaVVg0ZmZmZHB3OC8vRkNwcWFuNi9mZmZOWHo0Y0UyYk5pMVR4YjBrL2ZMTEwzWlNlOWFzV1hyODhjY3pmY25KbUxUM3ZyRm9kc2FNR2FPK2ZmdnE5T25UT25QbWpLWlBuNjZwVTZmbTYvbDYxS2xUUndzV0xOQ3p6ejZyelpzMzI5WHBJU0VodXYvKysvTzFyWkNRa0FMRmtCY2ZmL3l4Tm0vZWJMK2ZnNE9EZlZyLzFLaFJ3K2M5N0oyYzhTVEMyN1JwbzBXTEZxbDM3OTY1N3M5elpZTDNDWnBEaHc1ZDJwTW9wbHd1VjBEdVM5a3lma016Y3ByWHFWTW5uVHg1MG1mODNMbHpQdFBuejUrM3A5UFMwZ3p2bng2aG9hRSswNm1wcVQ3VGJyYzcwemE4eHlUSk5FMmY2VXFWS3RuVG5tVXpMcFBUTmp5UFBTZHZzdHVHWlZtR0pFOEZjSmJieTI2ZHJPYVZLVk1teTNuZTYyUTNyM1BuemxYdnVPT08xdkw2QXR5aFF3YzVIQTVkZDkxMTZ0ZXZuNktqbzcwM28vNzkrNnRDaFFxUzB2OXZXckZpaGY3eGozL1k5eTVvMmJLbGZhTFJPOEg2NUpOUDJpME9Ibjc0WVUyYU5Fa1pKU2NuNi9QUFA5ZWlSWXZzazMwUFB2aWdSbzhlN1pNSXYrKysrMVMrZkhuMTZORkRLMWFzMElBQkExUytmSG5kZnZ2dGlvbUprZHZ0OW1seEphVzN0bHF5WklubXpKbGozeC9CY3dWTXhrUjQ1ODZkZGU3Y09lM2V2VnNoSVNFNmNPQ0EwdExTRkJRVUpNTXdkUGp3WWJWdTNkcStJaVc3OGZ6SUtiNmNZc3JxUkhCRytUbE9UejMxbE4yS0xEbzZXazgvL2JSTTA1VEQ0VkM3ZHUybUhqMTZkRnR5Y3ZMeGpPK3ZqTk82OFB1ZmNUd2dJQ0RiOTZneS9NM3d6TSt3bkhGaE8zbmFiemJMNVJSN3R2RTVISTY4YkNOUDI4NXBlL21OOVVKU01hZlhkWkJoR0RtOUtVOUlXbU9hNWsrbWFiNjNaY3VXblU2bjAvSjNSWGgwZExSaVkyTzFhOWN1bWFicGM1TEgwd3Jvd3c4LzlGa25ZeEZJYnBvMWE1YmovTnoyVTdWcVZVVkdSbXJEaGcyS2o0KzNiOVR0M1o1dzdkcTFtakpsaWl6TDhta0xtSktTa3FkRXVPZXppR2ZkMnJWcjU3cE9RWjZMSkkwYk4wNnZ2UEtLcGt5Wm9ubno1bW40OE9IMkZaejVjZmp3WVVrWC80WjUyZ09lT1hOR1o4K2V0ZjhQOFo1WHExWXRTUmVUOFVYQUhYRnhjWjkzNnRUSmNmVG9VY2ZwMDZjZDFhcFZjNXc3ZDg1eC92eDVSMGhJaUNNMU5kV1JtcHJxS0Z1MnJNUHRkanVDZzRNZGJyZmI0WGE3SFVGQlFmWlAwelFOdDlzZEVCUVVaS1NscFFVRUJRVVpwbWs2VE5OMEJBUUVPTHdmVzVibE0rNXdPQnlXWmRrL1BZOU4wOHhxM0RBTUkwQ1NZWnBtZ01QaE1DekxDckFzeThpNHZtVlpEc013SHBKMGsyVlpXWjlCQlFDZ0dDTVJYc3oxN05sVFVWRlJhdGFzbVFJREEvWEREei9ZOHdJQ0F1eUU0UDMzMzI4bkRsZXNXS0Z6NTg0cFBEeGN2Lzc2cTMyVFNpazlrVkVRMTE5L3ZVYU1HT3pxcjNnQUFDQUFTVVJCVk9IVGN6c3JYYnQyMWJoeDR6S041MVIxazlIcDA2ZVZtSmlvZmZ2MktURXgwZWV5MVMxYnR1aXV1KzdTd1lNSHRXdlhMajM4OE1PYU9YTm12cmJ2Y0RnMFk4WU1WYXRXelU0a25EdVhmclczZDJML3V1dXVzNnNYdmZkOTY2MjM2dnJycjFkUVVKQ09IajBxbDh1bExWdTJhUFBtelpKa1g5N2V2bjE3WFgvOTlTcGZ2cndPSGp6b2MwbHJpeFl0c2t5b1oxU3paazA5L2ZUVG1qSmxpcVQwSG8vZmYvKzlJaU1qOC94OHZWV3NXRkdqUjQvV3ZmZmVhN2NhT1gvK3ZMNzg4c3RNU2E5TE5YNzhlTFZzMlRMZjZ4MC9mbHcvL2ZTVFBkMjVjMmVmZGprWlc5UjRWMzE3S2lpbDlPTlhFSysrK3FwOXMxbUh3MUZvdlh4TG9OeGFCdmhZdDI1ZG9leDAvLzc5aGJLZDBtN0xsaTBuSmRYMUh2TzAwc2lPZHhMbTBLRkRzaXdyVTB1bE9uWHE2UGZmZi9mcExWNnpaazJmeDJmT25NblVlL3p3NGNPeUxDdkxrM0xlSjdzOGxZaWVPRDJKVzg5SnNLd1M0UWNPSEpEYjdjNjJiWlMzMmJObjY1TlBQbEhMbGkzdGJacW1xZERRVUUyY09GR3paczNTd29VTE5YcjBhSVdIaDJjN25oKzV4WmRkVEhtUm4rUGsvWDlTeFlvVlpWbVcwdExTRkJ3Y3JMdnV1bXZ6WFhmZDlZMWhHSG03V1FlS0JLZlQyVldTVHlMY3NxeGt3ekMra3JUa3hJa1RuLzM4ODgrWkx3M3hzOGNmZjF5REJ3L1dBdzg4b0MrKytFTFhYMys5M1Fhb1dyVnFTa3BLeXJFVm5EZnZQdGplTXY2ZHlDZ3YrK25SbzRjMmJOaWdkZXZXNmNjZmYxVFRwazN0bG9WUyt1ZUpVNmRPNmNNUFAxVGx5cFY5V3J6a2hlZHF6MzM3OXFsbXpacVpybzZUMGorM3BxYW02dVRKazZwY3VYS1dONWJQeTNOcDM3NjlWcXhZb2JWcjErcTU1NTdUcEVtVDlLYy8vU25UbFNiWnZaNGVOV3ZXMUtGRGg1U1ltS2lhTld2YVYyVldxbFFwVDhuL0lzUmN0MjZkL1FkeTc5NjlmZ3lsOERtZHpucVNidkozSEFBQVhBNGt3b3U1YytmTzZjc3Z2L1NwNnZZWU1HQ0FYVlhjcGswYi9kLy8vWi9kVDNIMTZ0VmF2WHExei9MOSt2WFRYWGZkVmFBNHdzUEQ1WEE0ZkhwL1p5VWdJQ0JQSDNRUEhEaWdnd2NQNnRDaFF6cDA2SkJPblRvbEtiMk5TOFpMMjcvNDRndjc4YmZmZnF1MHREU2ZENlFaMjVVa0p5ZHIyclJwOXVPc2VMY1gyYkZqaDMwelRPOUtGU205S3FsY3VYS2FPbldxenA4L3I3Tm56K2FwUitPcFU2ZjB4UmRmK01UdVViMTZkWjhLeDl6Y2M4ODkrdnp6ejVXUWtDQXAvWXZWa2lWTENsU052Mi9mUGcwWk1zU24zM1pxYXFwZWUrMDF1Vnd1bjdoV3JGaWhGU3RXNUd2N0lTRWg2dDY5dXlTcGVmUG1QdFg4SGxtMVkvRFdxRkVqSFQxNlZEVnIxbFNIRGgza2REcDlia2JWbzBjUG4rVzNiOTl1UDg3cGNsMFB5N0owNU1nUmUzcllzR0UrWC9US2xTdG45eGR2MDZZTk45SUVMdkN1RXExUm80YWs5TDhwM2xmbDdOKy9YNkdob1Q2WHY1ODZkY3IrZjJIZnZuMlo1a3NYYjRyMzJXZWY2ZXFycnk3VXVEMG5qQk1URTNPczJONi9mNy9lZmZkZC9mdmYvMWFEQmcyMGFkTW1yVnExeXA3ZnZYdDMzWGJiYlhyampUYzBhdFFvK3dSZGR1T0ZFVjl1TWVVbVA4Y0pKWmRsV1VjTncxaGxtdWJpK1BqNFZaS0tUT2x0ZGlwVXFLQUpFeWJvc2NjZTAxdHZ2YVVPSFRxb1ljT0c2dE9uaitiT25hdWhRNGZxMWx0dlZYQndzSGJ2M3EyNzc3N2JKOUVjR2hxcXBLUWtqUjA3Vm5YcjF0VmYvL3JYZk8wL0wvdnAxS21UeXBjdnI4OCsrMHhuejU3TmRCOFh6NG1tTjk5OE05dlBvem5wM0xtelB2cm9JNDBkTzFhMzNYYWJYWFh1clZtelprcElTTkNVS1ZQVXBVc1hmZnp4eHdWNkx2MzY5Vk5rWktTZFNDOWJ0cXpQeVlLOHZwNTkrL2JWN05tek5XN2NPTjE2NjYzYXRHbVRwUFFiaWZyN1NnTUFBRkE2a0FndnBqeGZUdSsvLzM3OStPT1AycjkvdjFKVFUxVzVjbVUxYmRwVWZmcjBVYWRPblh6V2Vmenh4OVdxVlNzdFhyeFlXN2R1MWZIanh4VVNFcUxtelp1cmI5Kys2dGl4NHlYSGs1dVZLMWRxNWNxVnVTNzM4TU1QNS9sTFFmWHExZFdrU1JQdDNMbFR2Ly8rdXhZdlhteGY1dWx3T0RMZDZPakVpUlA2NElNUHN0M2VtREZqdEczYk5nVUdCaW90TGMydW1KUFMrNUZuZE5kZGQ2bERodzVhdG15Wk5tM2FwTDE3OStya3laTUtEQXhVbFNwVlZLOWVQYlZ1M2RwZS9xOS8vYXUrK2VZYjdkcTFTOG5KeVVwTFMxTklTSWpxMTYrdjl1M2JxMSsvZm5ZTGhid3dERVBqeG8zVC9mZmZyOVRVVk8zYnQwL3Z2ZmVlQmc0Y21PZHRTTktHRFJzMGR1eFl1NnEvV2JObWlvcUs4amw1a3Q5S3hveENRME16dFQzd1hNSnZXWlkyYnR4b1h6YWJYVC9iZHUzYWFmcjA2WkxTdjBSNnFzQ2s5SnQwdG1uVHh1NmZibG1XVHcvNDdLckFEeDA2WlBjc1AzSGloR2JPbkduUCsrNjc3M3phb3R4eXl5MHFXN2FzNnRTcGs2bEhNb0IwMWF0WFY1Y3VYVFI1OG1STm1EQkJEUm8wMEk0ZE8vVFdXMjlsdXZMb3pUZmYxSFBQUGFkang0N3BuWGZlOFdrZDRCRWFHaXFuMDZscDA2WnA1TWlScWw2OXVuYnYzcTAvL3ZqRDUrOXJRWVNHaGlvcUtrcVRKMC9XaXkrK3FJWU5HK3JubjMvTzFPTEpjMW4rb1VPSFZMMTZkWi8vUnc0ZE9xU2twQ1MxYU5GQzExMTNuVkpTVW1SWmxnNGZQcHpsZUdIRmwxTk0wc1VXVy9IeDhicmhoaHN5dGR6S3ozRkN5V09hNXFlR1ljeHl1VnhybFg3RHZXS2xWYXRXNnQrL3Y5NTk5MTJOSHo5ZUN4WXMwTUNCQXhVY0hLeVltQmpGeE1Tb1RKa3lhdHk0Y2FZVDcyUEdqTkdycjc0cWw4dWxYMy85TmQvN3pzdCt5cFl0YTkrbklDZ295QzRFOEJneFlvU21UNSt1K1BoNERSMDYxQzVveUt0bm5ubEdaODZjMFRmZmZLUFZxMWRyNk5DaG1Rb3B4b3daby9Iangydno1czA2Y09DQSt2ZnY3MU1na05mblVxVktGWDM4OGNkeXU5MjY4Y1liTld6WU1KOUVlRjVmVDgrTmdaY3RXNlovLy92ZnFsbXpwcDU2NmlsN0hBQUE0SElqRVY1TVpMelUwRk05OSt5enorWnJPNjFidDg1ejBzRFRHem0vOHdyRE5kZGNrMlVpM0RBTTFheFpVN1ZyMTlaMTExMm42NjY3VG9aaHFGZXZYdlpOZEdiTW1HRXYzN2h4NDN4ZmF0bTBhZE5zSytxeXE1aXZXcldxSG4vOGNUMysrT081YnI5UG56N3EwNmRQdm1MSzdmV3VYNysrdnYvKyt3S3RLNlZmMGpsOCtIQzdPcWwrL2ZxYU5XdVdxbGF0cWpKbHltaldyRm5xMjdldm9xT2o3Vll3ZGV2VzFVMDNwVjgxdVhuelpwK0VjMzcwNk5GRHljbkpzaXpMSjBHVVZiVjRSaXRYcnJTLzBBVUhCOXNWU0o1K3VkNGNEb2U2ZHUyYTVYWkNRME8xWThlT1RPTTFhdFJRNDhhTkZSVVZaYitPVHFlVEJEaVFCeE1tVE5DYmI3NnBJVU9HNkk4Ly9sRHQyclUxWU1BQTllM2IxMmU1RzIrOFVYZmRkWmRTVWxMVXMyZFBQZmJZWTFsdWIrclVxWHJsbFZmVXQyOWZwYWFtcWtHREJobzJiRmloeERwNThtVE5talZMZ3djUDF1blRwMVd2WHIxTU4reXNWNitlb3FPak5YTGtTTldzV1ZQUjBkSGFzR0dEcFBTV0t4TW1UTkNCQXdkMDdiWFhhdEtrU1RJTUk5dnh3b3F2UVlNRzJjWWtwZitkN3RPbmo0WU5HNmFRa0pBc3E5SHplcHhROHNUSHg4LzNkd3o1a2RYbm1hRkRoMnJvMEtFK1kvMzc5OC8xUkU3Nzl1M1Z2bjM3UE8wanEzR0h3NUduL1V5WU1FRVRKa3pJY3Q0ZGQ5emhVeVdlOGI0bHVYMStxMUNoZ2w1KytXV2ZzWXlKOEVhTkd1bjk5OS8zR2J2bm5udDhwdlB5WER3MzFNeE9YbDlQd3pBMFlNQUFueUtHM05hcFhMbnlaZi9lQVFBQVNvOWlmUTJhMCttMHBNdWZsQzBLdG0vZmJuOUFEUXdNMUhmZmZWY2tXektzWDc5ZXc0Y1BsNVIrWjNoUEwwUlBSVzN6NXMyenZMbU9wK2R5OSs3ZE5XblNKTDMyMm12YXMyZVBuZXoyL0t0ZHU3YmRBOVZiU2txS0huend3VXpKejJlZWVVWVBQdmlnVHd4MTY5WlZURXlNSk9uUlJ4KzFxOGM5Q1lLRWhBUU5IRGhRRG9kRGdZR0JxbENoZ3VyV3JhdStmZnRtcXVZcFNXYk9uS24zM250UFRabzAwWnR2dm1tM0lwRFMremRIUlVYSjRYRFlyMk92WHIzMDBrc3ZTVXIvNHVWcGsrTDkremh4NGtRdFg3NDgwN2kzNTU1N0xsT2JIa2thT1hLa1QxOXl6MzVIang1dEoyZ3N5OUtDQlF2MHQ3LzlUZVBIajFldlhyMGtwVmZkcjFxMVNzSEJ3UW9KQ1ZHREJnMzAwRU1QNlpaYmJ2SFpoMmViTDcvOHN2NzN2Ly9wOE9IRGF0eTRzVzY0NFFZMWFkTEVwNVdLWjlsUm8wYVZ1a1M0NTduSHhjVVY2Lzh6a0hlV1pkV1FGQ1hwdzl5V0JTVDFrMFNQOEZLZ05IMzJMbzQ4LzErdldiTW1UKzNna0hmRGhnM3p0Sis1SXk0dUxuKzlBWXNacDlNNVhkSXpicmY3THdrSkNUTnlYUUVBZ0dLRWl2QWk3c3N2djlUQmd3ZDlla2tYeDc3RW50WXA5ZXZYenpLSk9HZk9IRWtYYjJZNGN1VElmRzAvT0RoWWI3MzFscVpQbjY2Tkd6Y3FJQ0JBWGJ0MjlibXhXbFpmMnY3eGozOWtHbXZWcWxXcC9JSTNlUEJncGFXbGFmRGd3Wm1xNkwzYjdNeWVQVnVTN3czdUhucm9JZDErKysyWnRsbTllblhWclZzMzA3aTNzTEF3YmQ2OFdRNkhRMEZCUWFwY3ViSnV2LzMyVERmbm5EOC92WEN0VHAwNjlwaW5zdWpXVzIvMUdaODhlWEttYXM2c2VFNXNYSFBOTlZuRzc4MVR2ZFMwYWROY3R3c0FBQUFBQUlDaXBWaFg5NVdHcXBSNTgrYlpDVUFwUGVIN3pqdnZrSXdEY01WUUVWNzZXSlpWVFZJN1NaL2t0aXdnNlU1Skd3M0QrTTNmZ2VEeUtnMmZ2WUdzVUJFT0FFREpRRVY0RVZlclZpMkZoSVRJN1hhcmVmUG1Hang0TUVsd0FNRGxsaUtKTmhmSXE2TktmODhBQUFBQVFKRkZJcnlJdS9QT08zWG5uWGY2T3d3QVFPbHlYdEorU1cwbDFaQ1UrZVlNUVByNzVLalMzeXZuL1J3TEFBQUFBT1NJUkRnQUFNZ29WZWtKemhPU2dpUTUvQnNPaWloVDZlK1Y4eGQrQWdBQUFFQ1JSU0ljQUFENE1BekRVbnB5a3lwZkFBQUFBRUNKUUlVWEFBQUFBQUFBQUtCRUl4RU9GSmJBUUNrb3lIZnNxcXVrS2xWOHgyclZrbXJYOWgxcjFFaHEwc1IzTEN4TWlvandIYnZsRmlrcXluZXNhMWVwZTNmZnNidnZsdnIyOVIxNzZDSHBrVWQ4eHdZUGxvWU96ZnI1QUFBQUFBQUFBQ1VFclZHS2c4QkF5VENrVksvMm0xZGRKVGtjVW5MeXhiRmF0YVNBQUduLy9vdGpqUnFsaiszY2VYRXNMQ3g5TERiMjR0Z3R0NlNQZmZ2dHhiR3VYZFBIVnE2OE9IYjMzZWxqSDM1NGNleWhoOUpqL09jL0w0NE5IcHkrM096WkJYL2V4WWxsU2FhWmZreTh4MDZjU0g4ZFBFeFRPbnc0ODlqdTNabkhFaEl5ajIzY21IbnNxNjk4eHl4TFdyNDg4OWpDaGVsam51TmtXZExjdWNYak9QRTdBQUFBQUFBQWdFdEFJcnlvSThGYVBCaEcrbXRtbXI1anAwNzVqamtjVWxKUzVySGR1ek9QYmRtU2VXelRwc3hqcTFkbjN1L3k1ZW5Id1h2cy9mY2x0OXMzN3JmZThsMnVLTHFDdndNL1Y2aWdlbWxwQ2d3TTVIY0FBQUFBQUFDZ0JDRVJYdFJkb1FUckx4OTlwRHJWcXl2QWU3bVNubUM5SEJ3WnVnMVZxSkI1bVpvMU00ODFhSkI1N01ZYk00OUZSbVllNjlJbDg5aGRkMlVlZStBQjMybkRrQVlOeXJ4Y1VYT0ZmZ2MrZVBsbFRmdndROTM3K3V0Njdybm4rQjBBQUFBQUFBQW9RVWlFRnhlWE1jRTZiOTQ4elo4L1g2TkdqZEo5M2pOS2VvSVZ4Y3RsUHNuUTVyNzdwQTgvMUtlZmZxckhIbnRNMWFwVjQzY0FBQUFBQUFDZ2hPQm1tZEFOTjl3Z1NYcjc3YmQxK3ZScFAwZURuSnc4ZVZMbno1LzNkeGdsVW9NR0RkU2pSdytkUFh0V3p6Ly92TC9EQVFBQUFBQUFRQ0dpSWh6cTJMR2pJaUlpRkJzYnF6ZmZmRE85TFFTS25PWExsMnZ5NU1ucTE2K2ZSbzBhNWU5d1NxUmh3NFpwMWFwVmlvK1AxMDgvL2FSbXpacjVPeVFBQUlxY2lJZ0lmNGNBQUFBQTVCc1Y0WkFrRFI4K1hBNkhRekV4TVRwMDZKQy93MEVXT25ic0tNdXl0R1RKRXAwNGNjTGY0WlJJMWF0WDErREJnMldhcHNhTUdlUHZjQUFBS0ZJc3kvclIzekVBZm5SQzBtNS9Cd0VBQUFxT2luQklrcG8xYTZZNzc3eFR5NWN2MTlTcFV6Vno1a3gvaDRRTXFsU3BvcXBWcStxMzMzN1RoZzBiMUwxN2QzK0hWQ0wxNjlkUEN4WXMwUDc5Ky9YNTU1K3JSNDhlL2c0SkFJQWl3ZVZ5dGZGM0RBQUFBRUJCVVJFTzI1TlBQcW15WmN0cS9mcjErczkvL3VQdmNKQ0ZGMTU0UVpJMFpjb1VwYWFtK2ptYWtxbENoUXA2K2VXWFpWbVdwaytmTHRNMC9SMFNBQUFBQUFBQUxsR0pxQWluVDJIaHNTeExobUZvMEtCQmtpVERNUHdjRWJKeSt2UnBSVVpHK2p1TUVzdXlMRWxTY25LeWJyNzVaajlIQXdBQUFBQUFnRXRWckN2QzZWTlkrRHlKYjhNd1NJSVhVWjRrcmVjbkNwLzMrNS9YMmJiTjN3RUFBQUFBQUFBVVZMR3VDS2RQNGVVUkhoNStqMkVZSDFxV2xaU2NuRnh2Nzk2OTUvd2RFM3lGaDRlZk5Bd2p4RFROeHZIeDhidjhIVTlKNVhRNlB6SU1vN2VrdFhGeGNWMzhIUThBQUFBQUFBQUtwbGhYaE9QeWNMbGN5eVJ0TWd3anRGcTFhcFA5SFEreXRGNlNETU1ZNnU5QVNyTHo1ODgvS2NtU0ZOV3laY3NtL280SEFBQUFBQUFBQlVNaUhGbXlMT3RwU1c3VE5JZTJiTm15dHIvamdhL1UxTlJISkxrTnczaXFaY3VXTmYwZFQwbTFmZnYydzVabFRaUVVHQkFROEttLzR3RUFBQUFBQUVEQmtBaEhsbHd1MTJiTHNoWVpoaEVVR0JnNDA5L3h3TmUyYmR1U0xNdjZyeVRENFhEMDlYYzhKZG5Ka3lkZmwzUmFVaU9uMDNtSHYrTUJBQUFBQUFCQS9wRUlSMDZldHl3clJkSTlZV0ZoN2Z3ZERESVphVm1XNVhBNEpqZHExS2lNdjRNcHFYNysrZWNUa3FLTjlMdG4vdFBmOFFBQUFBQUFBQ0QvU0lRald5Nlg2NkJsV1M5S2ttRVliMGd5L0JzUnZMbGNycFdHWVNSS3Fod1NFdExOMy9HVVpIRnhjVjlZbHJWWFVyWHc4UEFwL280SEFBQUFBQUFBK1VNaUhEbEtUVTE5M2JLc280WmhSSVNIaHcvMGR6ekk1SitTWkJqR0dIR2k0bkpLTTAyejE0WEhmNmxYcjE1WnYwWURBQUFBQUFDQWZDRVJqaHh0Mzc0OVJkSXdTWlpoR0pNa0JmZzVKSGlKaTR1YllGbldINFpodEE0TEMydnI3M2hLc29TRWhKOGtmVzBZUm5DVktsVmkvQjBQQUFBQUFBQUE4bzVFT0hMbGNyaytrT1NTZEhWNGVQaEVmOGNESDVaaEdDc2t5VENNSWY0T3BvU3pMTXU2VDVJTXcramFzbVhMMnY0T0NBQUFBQUFBQUhsREloeDVZbG5XVTVabFdZWmhQTnU0Y2VQcS9vNEhGN25kN3VjdHl6SU53N2kvUllzV29mNk9weVJ6dVZ4SExjdDZSVkpBUUVEQVduL0hBd0FBQUFBQWdMd2hFWTQ4Y2JsY213ekRXQ1FwS0NRa1pJNi80OEZGQ1FrSkJ3ekRXQzNKQ0F3TXBJLzdaWmFTa2pKZVVxcWtSaEVSRVozOUhROEFBQUFBQUFCeVJ5SWNlV1paMWloSmFaTDZPWjNPU0gvSGc0c3N5M3J0UXNYK1NOSEgvYkxhdm4xN2ltbWFmellNd3pCTjh3dC94d01BQUFBQUFJRGNrUWhIbnJsY3JvT21hVTY2TURuRHI4SEFoOHZsV2kwcHdUQ01LazZuczcrLzR5bnA0dVBqWXl6TE9tSVlSckRUNlJ6cDczZ0FBQUFBQUFDUU14TGh5SmVBZ0lDWEpaMlFGQmtlSHY2UXYrUEJSWlpsdlgzaDRXQy9CbEk2dUEzRCtOT0Z4NitLS253QUFBQUFBSUFpalVRNDhpVTJOamJWTk0wbkpja3dqRmY5SFE4dWlvK1BuNnYwa3hRM2hZV0ZkZkp6T0NWZVhGemNWc3V5ZnBTazhQRHd4ZjZPQndBQUFBQUFBTmtqRVk1OGk0K1BYMlFZUnJ5a3E1MU81MlIveHdPYlpWbldBa2t5REdPNHY0TXBCYXlqUjQ5MmtpVERNUHEyYU5IaU9qL0hBd0FBQUFBQWdHeVFDRWVCbUtZNTdNTER2NFNGaFZYMmF6Q3dtYVk1VlpKbEdNYWRFUkVSdGZ3ZFQwbTNmLy8rczVMZWxxU2dvS0RWa2d6L1JnUUFBQUFBQUlDc2tBaEhnYmhjcm04bC9WdFNXWWZEOGFhLzQwRzZoSVNFQTVJK2ttU1lwam5lMy9HVUJuRnhjVTlZbG1VYWh0RTRMQ3lzcmIvakFRQUFBQUFBUUdZa3dsRmdobUU4cS9SMkhQZEhSRVE0L1IwUDBwbW1PZnZDdzN2OUdranA4cmhsV1paaEdLc2tCZm83R0FBQUFBQUFBUGdpRVk0Q2k0Mk5UYlFzYTVKaEdBNnY1Q3Y4TEQ0K2ZwMWxXYkdHWVZRSkR3OS8zdC94bEFZdWwrc2R3ekNTRE1NSUNRc0xlOFRmOFFBQUFBQUFBTUFYaVhCY0VyZmJQVlhTQ1VsdHc4TEMrdms3SHRoZXYvQnpvRitqS0VWTTAreHVXWmJwY0RqbU5XalE0Q3AveHdNQUFBQUFBSUNMU0lUamttelpzdVcwMiswZWJoaUc0WEE0cHZrN0hxUkxTVWxaSnVtNHBFYXRXclhxN085NFNvUDQrUGg0d3pBU0pCbFhYWFhWRy82T0J3QUFBQUFBQUJlUkNNY2xTMGhJK0pla3JaTHFoSWVIai9OM1BKQzJiOStlWWhqR1JNTXdqSUNBQUk3SkZaS2FtdHBGVXBwaEdQMGpJaUxxK0RzZUFBQUFBQUFBcENNUmpzTGdOazN6NlF1UG53OExDNnZzMTJqZ3NlakN6dzR0VzdhczZkZElTb210VzdjbVc1YjFvU1NacHJsTS9JMEZBQUFBQUFBb0VralNvRkJjdUVIang0WmhsSGM0SEsvbnZnWXV0OWpZMkVPV1piMGxLVEFnSU9Cdi9vNm50SEM1WEgrV2ROSXdqSnNpSWlKdTluYzhBQUFBQUFBQUlCR09RdVJ3T0VaSXNpVDFkenFkTGYwZER5UkpiMTM0MmNXdlVaUXVwcVF4VnJwUGE5ZXVYYzdmQVFFQUFBQUFBSlIySk1KUmFHSmpZM2VicHZtYXBFRExzbWI1T3g1SUxwZHJpNlJZd3pDcTBMLzl5b21MaTN0VDBpRkpOYXBYci82Z3YrTUJBQUFBQUFBbzdVaUVvMUNkUFh0MmtxUVRranFHaDRmZjQrOTRJTXV5TEU4Q2ZKQmZJeWw5SHJBc3kzUTRISE51dlBIR0t2NE9CZ0FBQUFBQW9EUWpFWTVDdFhQbnpwT1daZjNGTUF4RDBqUkpobWRlZUhoNEsvOUZWbnFkUEhseXJkSlBUbHpqZERxN1NWS1RKazBxT3AzT3BSRVJFZVg5RzEzSjVYSzV2cEcwVlZKZ1lHRGdTLzZPQndBQUFBQUFvRFFqRVk1QzUzQTQvbVZaMWc3RE1PbzVuYzZSelpzM3IrTjBPcjgxRE9NL0pGNnZ2SjkvL3ZtOHBGRVhUazc4MCtsMGZsK2hRb1hmSmZWenU5M0JmZzZ2UkhPNzNiMGtuVE1NWTJoNGVIaGRmOGNEQUFBQUFBQlFXcEVJUjZHTGpZMU5OVTF6K0lYSjhXWEtsTmtwcVlPa29MUzB0RForREsxVXFsMjdkam5Mc3E2L01IbTFwRGFTQWlYSk5NMEdmZ3VzRk5peVpjdCt5N0ppSk1rd2pIK0t2N2tBQUFBQUFBQitRVklHbDRYRDRRaVg1SlpVWGxKWnIvSDJmZ3VxbEduVnFsVmpwOU81b2thTkdrY013eGlSMVRLQmdZRk5yM1JjcFUxS1Nzb2prbzVMNmh3V0ZoYmxHUThMQytzVUZoYjJtUDhpQXdBQUFBQUFLRDFJaEtOUU9aM09idUhoNGI4WWh2R0twSUNNOHczRENQZERXS1dTMiswK2Jsbld6WVpoaE9Td1dMTXJGbEFwdFgzNzloUkpyMHJwYllQQ3dzTENuRTducHc2SFk2MWhHRVA5SEI0QUFBQUFBRUNwUUNJY2hTbklzcXluRGNPb2w5MENsbVhkZU9YQ0tkMjJiZHVXbEphVzFsRlNhbmJMV0paMXd4VU1xZFNLaTR0NzJiS3NnNUt1TXd3alRsSXZTWVpoR0MxYnRteFp3Yy9oQVFBQUFBQUFsSGdrd2xHWVVwT1RrL3RJZWorN0JRekRxTitnUVlPcnJtQk1wZHJXclZ2L2E1cG0xK3ptRzRaQmE1VExMeUE4UEh5b1lSaVZwZlRzZDRiNTlmMFFFd0FBQUFBQVFLbENJaHlGYXUvZXZlZmk0dUlHbUtZNU01dEZBaXBXckJoNVJZTXE1ZUxqNDlkWmx0VTNtOW1Ocm1nd3BVekxsaTBqblU3bkhzTXczbEI2di94TUhBNEh4d0FBQUFBQUFPQXlJeEdPeXlFdFBqNytMNUxHWmpYVDRYRGNjb1hqS2ZWY0x0Y3kwelNIWkRFcktDSWlJdWlLQjFSS2JObXlaYk5sV2Iva3RJekQ0ZWgwWmFJQkFBQUFBQUFvdlVpRTQzS3g0dUxpSmx1V05TeUxlYTJ1ZURSUWZIejhXNUplemppZW1wb2E3SWR3U29zMGw4dlZ5YktzWlRrczArMktSUU1BQUFBQUFGQktrUWpIWmVWeXVkNndMT3NCeTdKTXIyR24zd0lxM2N5NHVManhsbVY5NGozb2NEaW9DTC9NWEM1WFg4dXk1bG1XWldVeHUwbWpSbzBxWGZHZ0FBQUFBQUFBU2hFUzRianNYQzdYQjZacGRyY3M2N3drR1laUk96dzh2SWEvNHlxbDBsd3UxejJXWmYza0dUQU1JOHZlMVNoY0xwZnIveVM5SU1tZGNWN0ZpaFc1WVNZQUFBQUFBTUJsUkNJY1YwUkNRc0tYcG1sR2VhWk4wMnpqejNoS3VUUzMyOTNhc3F4a1NUSk4wL0IzUUtXRnkrV2FKR21JWlZrcDN1T1daVFgyVTBnQUFBQUFBQUNsQW9sd1hERUpDUWsvcHFTa3RMSXNLeWtnSUtDdHYrTXB6YlpzMlhJNkpTV2xrV1ZaWjl4dU4yMDVycUM0dUxoNWtoNndMT3VVWjh3d2pGdjlHQklBQUFBQUFFQ0pSeVZvQ2VaME90ZElLcElKTnN1eVpCaEY4KzFuV2RhUExwZXJVQ3ZXT1JZRmN6bU9SVmI4ZFh3OHIzMVJQZ1k1dVZMSEJ3QUFBRmVHMCttY0x1a1p0OXY5bDRTRWhCbitqZ2NBZ01KRVJYakpWaVFUcjBXZFlSaXRMOE5tT1JZRmNKbU9SVmI4ZG55S2F4SmN1cUxIQndBQUFBQUE0SklFK2pzQVhINnhzYkgrRHFIWWlJaUl1S3piNTFqazNlVStGbG54eC9FNWV2U29Ibi84Y2Izd3dndHlPcDFYZlA4RjVZL2pBd0FBQUFBQVVGQlVoQU9BSDlXb1VVTUxGeTVVY0hDd3YwTUJBQUFBQUFBb3NVaUVBNENmaFlTRXFFV0xGdjRPQXdBQUFBQUFvTVFpRVE0QUFBQUFBQUFBS05GSWhBTUFBQUFBQUFBQVNqUVM0UUFBQUFBQUFBQ0FFbzFFT0FBQUFBQUFBQUNnUkNNUkRnQUFBQUFBQUFBbzBVaUVJMSsyYnQycWlJZ0luMy8zM252dkpXMHpLU2xKdlh2M2xtbWFoUlJsNmNDeEtObzRQZ0FBQUFBQUFFVUhpWEFVeVByMTZ4VWJHNnZZMkZndFhibzB6K3NsSmlicTdydnZWa3BLaWowV0docXE1Y3VYeStGd1pMc01zc2V4S05vNFBnQUFBQUFBQVA1SEloeFgxUEhqeDVXWW1Iakp5K0RTY1N5S05vNFBBQUFBQUFCQTRTRVJqa0xqYVFYeHd3OC82SUVISGxCa1pLVHV2ZmRlN2RpeHcxNW13SUFCa3FTMmJkc3FJaUxDWjcwelo4NWt1Y3p2di8rdXlNaEliZGl3d2Q3T3VYUG5GQlVWcFUyYk5sMlpKMWZNY0N5S05vNFBBQUFBQUFEQWxVVWlISVV1SmlaR2I3enhocjc4OGt0ZGZmWFZtamh4b2ozdjNYZmZsU1J0MnJSSnNiR3hXYTZmY1ptcVZhdXFjK2ZPK3Z6enorMWwxcXhabzhxVkt5c3lNdkt5UFkrU2dHTlJ0SEY4QUFBQUFBQUFyZ3dTNFNpUURoMDYyRGNBbkRadG1zKzhwNTU2U3RXclYxZWxTcFVVSFIydC8vM3ZmNWQ4YzcrK2ZmdHEzYnAxZGlYc3A1OStxajU5K3Nnd2pFdmFia25Bc1NqYU9ENEFBQUFBQUFEK0YranZBRkE4clYrL1h1WExsODl5WHJWcTFlekhGU3RXbEdWWlNrdExVM0J3Y0lIM0Z4RVJvVnExYW1udDJyV0tpSWhRUWtLQ3BreVpVdUR0bFNRY2k2S040d01BQUFBQUFPQi9KTUpSYlBUdDIxZWZmZmFaRGgwNnBGdHZ2VlZWcWxUeGQwaWxGc2VpYU9QNEFBQUFBQUFBK0tJMUNxNm9TcFVxU1pMaTQrTjE0c1NKZkMzVHMyZFBiZHUyVFI5Ly9MSHV1ZWVleXg5c0NjZXhLTm80UGdBQUFBQUFBSVdIaW5BVVNJY09IWHltMTYxYmw2ZjE2dGF0cXo1OSttallzR0VLQ1FuUlYxOTlsZWRsS2xhc3FNNmRPMnZIamgxeU9wMlgvQnhLQ281RjBjYnhBUUFBQUFBQThEL3VubGFDT1oxT1M1SmlZMlA5SFVxaGlZNk9WdS9ldlJVZEhYMVp0aDhSRVNGSmlvdUxLOVRmRFk1Ri9sMnVZNUVWamsvK1hjbmpBd0FBZ0N2RDZYUk9sL1NNMiszK1MwSkN3Z3gveHdNQVFHR2lJaHpGd3ZIang3VnExU3I5OXR0dnV2UE9PLzBkVHFuR3NTamFPRDRBQUFBQTB2OUFld0FBSUFCSlJFRlVBQUNaa1FoSHNkQ3RXemRkZmZYVm1qNTl1c3FYTCsvdmNFbzFqa1hSeHZFQkFBQUFBQURJakVRNGlvVk5temI1T3dSY3dMRW8yamcrQUFBQUFBQUFtVG44SFFBQUFBQUFBQUFBQUpjVGlYQUFBQUFBQUFBQVFJbEdJaHdBQUFBQUFBQUFVS0xSSTd3VWlJaUk4SGNJV2JJc1M0WmgySThsMmRNbFZWRTlGa2hYbEkrUDkrOExBQUFBQUFBQThvZUs4QkxNc3F3Zi9SMURUcnlUZW9aaHlEQU1PeUh1WjlzS2U0UC96OTZkaDBkVm52MEQvOTVuSmdsSjJCR1F6U0FnaTVOTU1qT3lKQkZGWDYxTHFiVklpMXFwYUJWUmE5M2VhbFhRcXRXNkl0VmFLOVpYaTFyOW9TQ0NGZFM2UXNJaWs5a3lzZ1VGd2Fnb1c0QUVrcGx6Ly82WXhXd2dDR1NTbWUvbnVuSmRjTTR6Yys1ekpnbkQ5enh6UDYzOXRXakZqdmhyMFp5MjhQclUvM2xwSlQ4blFBdTlQa1JFUkVSRVJFUkVoNHN6d3BPWXgrTVptZWdhRHFTZ29LQS9nQ0lSS1FTUUR5QlhSTG8wR3FhcXVsRkVTc0xoOERLTHhlSXpUVFBnOVhwM3RIakJoNkcxdmhaT3AxTUJvS3lzTEtXbkdyZlcxNmNlY1RnYzQwVGtCZ0IyRWVrWTNhNEFQZ3lId3crRVFxR1Z3V0J3V3dKckpDSWlJaUlpSWlKcXRWSTYvS0xXSno4L2Y3Q0lGSXJJS0VRQ3Yxd0FIZXVQVVZVVFFJV0lsQUJZQnNDL2I5Kys4bUF3dURzQkpiZHBETUxiSkl2VDZmeU5xbDR0SWpZQVdVRGtqaEdBK1FDbTc5cTF5MXRSVVZHVjBDcUppSWlJcU0xeE9wM1RBZHdZRG9kdjh2bDhqeVc2SGlJaW9pT0o0UmUxZHBLZm4zK2l4V0lwVnRVUmlJVGpKd0xJYmpRdURPQlRWUzBGc0VKVkF4YUxKZWgydTZ0YnZPSTJoRUY0MnpabzBLQ01EaDA2WEFYZ01nRERSQ1FqdWlzTTRPVlFLUFMzdExTMEFIOE9pSWlJaU9oZ01BZ25JcUpreHZDTDJpSkxmbjYrUFJxT0R3ZGdSOE1RTUNZRUlLQ3FKWWlHNDNWMWRaOEdnOEhhRnErNGxXSVFuanhzTmx2NzlQVDBHd0JjS0NLREFhUUJnS3J1RTVGbncrSHdQM2Z1M0xscXc0WU5leE5iS1JFUkVSRzFWZ3pDaVlnb21USDhvcVRnY3JuU0FEaE4weXdXRVNjaTRmaFFSTVBBR0ZXdEZaR3k2TXp4bGFacCtuMCszMnBFWnRDbUhBYmh5V253NE1ISFpHVmwvY2t3alBNQTlBWmdBUUJWM2EycWo1aW1PY3Z2OTI5QzVHWVJFUkVSRVJFQUJ1RkVSSlRjR0g1UjBobzBhRkJHZG5iMmNJdkZVZ1RnSkFCNUFFNUFOQlNzWnk4aU04WkxBYmpENFhEQTcvZXZSV1Fod3FUR0lEejUyZTMydmhhTDVUNFJPVk5WanhVUkFRQlYzU1lpOTliVzFzNHBMeS8vRW9DWjRGS0ppSWlJS01FWWhCTVJVVEpqK0VVcHhlVnlaYW5xS0ZXTnpSelBVOVVCc1hDd25qMEFscXRxaWFxV2hVS2hRSGw1K2ZvRWxIeFVNUWhQTFhhN2ZZakZZcmtQd0dnQTNldUY0cFVBN2dTdzBPUHhmSVVVdUFsRVJFUkVSRTB4Q0NjaW9tVEc4SXRTM29BQkF6cDE2dFNwQ0VDaGlEZ0E1QUxJUWRPZmo1M1JXZU9scXVxcHE2c0xCSVBCTDFxNjNpT0pRWGpxY3JsY1RsVzlEOEJ3QUYzeC9mZjdlZ0MzaDBLaEQvMSsvNWFFRlVoRVJFUkVMWTVCT0JFUkpUT0dYMFROR0RwMGFMZXNyS3dpVlMwQ1VBREFMaUs5RzQ5VDFXOEJsSXBJYVRnYzlscXQxb0RiN2Y2cXhRditrUmlFRXdBNEhJNHpST1FoQUVNQVpOWGJWYWFxTjFaWFYzdldyRm16SzBIbEVSRVJFVkVMWVJCT1JFVEpqT0VYMFVFYU5teFlyM2J0MmhVQktCS1JmRlhORTVFZWpZWXBnSzlWdFFUQVVnQStBSDZQeC9OdFM5ZDdNQmlFVTJNT2gyTzhpTnlMeUtjaU1tUGJWZlZEQUg4d0RPTlR0OXRkbmFqNmlJaUlpT2pvWVJCT1JFVEpqT0VYMFdGd09CdzUwWDdqb3dEa0E4Z1ZrYTcxeDZpcUF2Z0NRSW1JTEZWVmZ5Z1VDZ1FDZ2UySnFMaytCdUYwQUVaQlFjSGxJbkk3Z040aWtoSGRycW82SDhEdDI3ZHYvMnpEaGcxN0UxZ2pFUkVSRVIxQkRNS0ppQ2laTWZ3aU9zSmNMdGRBMHpTTEFZeENwS1ZLTG9CTzljZEV3L0VLVlYxaUdNWnlWZlZYVjFlWHQzVDdDUWJoZERCY0xsZWFhWnEzaXNqTkFEb0FzQUNBcXBxcStxeHBtbFA5ZnY5V0FPR0VGa3BFUkVSRWg0VkJPQkVSSlRPR1gwUkhuemdjam1IUm1lTWo4SDA0WHI4WE0xVFZGSkZQQVN4VjFlV21hUWEyYnQwYTJMeDVjODNSS294Qk9CMHFsOHVWWlpybXZRQW1BOGdTRVNPNnF3N0FZNlpwL3NYcjlWWUJNQk5XSkJFUkVSSDlLQXpDaVlnb21USDhJa29NbzZDZ3dBNmdXRVNHaTRoZFZVK3MxMzRDUUR3Yzl3RW9WZFVWcXVxM1dDeEJ0OXRkZHlTS1lCQk9oeU12TDYrTDFXcDlCTUFFQUpuMVF2RWFWYjJudHJiMmI4RmdjQThpdmZPSmlJaUlxSlZqRUU1RVJNbU00UmRSNjJITno4OTNXcTNXUWxVZERzQU9ZQmdBYTZOeElRQnUwelJMUmVRVDB6VDlQcDl2Tlg1RVd3b0c0WFNrUkJlVC9adUluSzJxbVNJUys1N2FxYXAvTkF4amx0dnRyZ0ZEY1NJaUlxSldpMEU0RVJFbE00WmZSSzJZeStWS0M0ZkRJd3pES0FiZ0FwQ25xa1BxemJ3RkFLaHFyWWdzVjlVUzB6UTlWcXZWNzNhNzErQUhRa2NHNFhRMEZCUVVuR0FZeGl4RSt1VFg5eldBSzh2S3l0NU1RRmxFUkVSRTlBTVloQk1SVVRKclBOT1VpRnFSYUF1VWt1Z1hBS0J2Mzc2WlBYcjBLRlRWSWhGeEFzZ1RrWUVBUm92SWFJdkZBbFdGMCtuY2kwaExsVkxUTk11aTRmajZCSjBLcFJDdjE3c09RQ0VBdUZ3dXAybWFzMFRFQnVCWUFBdWNUaWRVOVhNUnViU3NyR3h4UW9zbElpSWlJaUlpb3BUQVdhQkVTV0RJa0NFZHNyT3ppMVcxQ0VBK0lndHk5bTltYUJXaTRiaUllQUFzQURnam5GcEdRVUhCR0JGNVhrUnlHdTBLN051M2IySXdHUFFscERBaUlpSWlBc0FaNFVSRWxOd1lmaEVsS1p2TjF0VnF0UllaaGxFRW9BQ1JjTHhQYzJOVmRUNkFVaEh4aHNQaGNwL1A5MldMRmtzcEp6OC8veGNXaStWcEFOM3JiMWZWa2xBbzlKdEFJUEJaZ2tvaklpSWlTbGtNd29tSUtKa3hDQ2RLSVRhYjdkaU1qSXlpMk14eEVUbGpQME8vVnRVU0FLVUFmT0Z3T09EMys3ZTBYS1dVSXNSdXQyZFpMSmJMQWR3dkl1MEJRRlZWUkdvQXZCa0toYTdqOXg0UkVSRlJ5MkFRVGtSRXlZeEJPRkVLaXkyV3Fhb1hJOUxUMlM0aXVRQzZOVFA4QzFVdEVaRlNWUTJFUWlGL0lCRFkzcEwxVWxJekJnMGExTDVEaHc0M0FMaERSTklCUUZWTkFOVUFYdHExYTljdEZSVVZWUW10a29pSWlDaUpNUWduSXFKa3hpQ2NLSVhGZ3ZER1BjSnpjM01IcHFXbEZRRW9GSkU4QUhZQUhScy9YbFhYaVVnSmdHV21hUVpxYW1vQ2E5YXMyZFVTdFZOU000WU9IZHFsWGJ0MmR4aUc4WHNBRmlBU2lvdklibFg5KzY1ZHUvNVVVVkd4TDhGMUVoRVJFU1VWQnVGRVJKVE1HSVFUcGJEOUJlSDdHVHZNTk0xaUVSbUp5TXp4UEFDWmpjZXA2aW9BSmFxNlhGWDlXVmxaZ2FWTGw5WWM4ZUlwVlZpR0RSdldJek16ODM0QWwrTDdmN2ZDcXJwVFJCNHNLeXQ3RkVBNGNTVVNFUkVSSlFjRzRVUkVsTXdZaEJPbHNFTUp3cHZqY0RqeVZiVllSRWFJaUYxVlR4U1JqRWJEVkZWOUlsSnFtdVlLVmZWYnJkWnl0OXRkZDlnblFDbWxiOSsrbVQxNjlEaEJWZjhpSXVmR3RxdnFQZ0NiQU56cjhYaG1KYTVDSWlJaW9yYU5RVGdSRVNVekJ1RkVLZXh3Zy9CbWlNUGhjS2xxc1dFWUo2bXFYVVJPQkdCdE5DNnNxdTdvZ3B3clRkUDArLzMrVHdHWVI2Z09TbkoydXoxYlJHd1dpK1ZSQUNmWDIxV2pxcCtwNmgxZXIvZU5STlZIUkVSRTFCWXhDQ2Npb21UV09Kd2lJam9jNnZGNFZnSllHZHN3WnN3WTY0NGRPMFlZaGxFTXdLV3FkZ0JEb3JQSVJ3Q0FZUmh3T0J5MUFENFJrVklBSzJ0cmF3UGw1ZVdyQVdnaVRvUmFONy9mdndmQUNnQ2pod3daMGlFek05TWxJbytKU0lHSTJFVGtkWWZEVVExZ2xXbWF0L2g4dmc4U1hESVJFUkVSRVJFUkpSQm5oQk9sc0tNd0kveWc5Ty9mdjEyblRwMEtMUlpMa2FvNm8yMVZCb3BJNHpwcUVGbUlzMVJWeXl3V2k3K3NyR3c5R0k3VGZ1VG01dlpNUzBzN0hjQjlJbkk4RU9uTkl5SmJBU3hYMVRzOEhvOHZzVlVTRVJFUnRVNmNFVTVFUk1tTVFUaFJDa3RVRU42YzZLemVVWVpoRkttcUUwQWVnUDdOaE9OVkFKYXFhb2xwbWg3RE1BSWVqMmRqeTFkTXJaems1K2YzdGxnc1B3VndONEJqZ1Vnb0RtQ0xpSHdFNEk2eXNyS0tSQlpKUkVSRTFKb3dDQ2Npb21TVzhQQ0xpQktuTlFYaHpiSFpiRjNUMHRJS1JhUVlRQUVpNFhpZlpzTHg3MVIxcWFvdUZSR3ZhWnArbjgvM1pjdFhUSzJVeGVWeTlRbUh3NzhTa1R0RXBETUFxS29KNEdzQWl3Qk04M2c4bFFtdGtvaUlpQ2pCR0lRVEVWRXlhNVhoRnhHMWpOWWVoRGZIWnJNZG01R1JVUVNnVUZYekFkZ0I5R2dtSFA4YVFLbXFsZ0x3MWRYVkJjckx5NzlwNlhxcDFiSG01ZVVkWjdWYUx4T1Jtd0JrUmJlSEFYd0o0UFY5Ky9iZEV3d0d0eVd1UkNJaUlxTEVZQkJPUkVUSnJNMkVYMFIwNUxYRklMdzVMcGZyT05NMGkwUmtKSUJZT040VlRYL0hmUkVOeHBjQzhJVkNJWDhnRU5qZXd1VlNLOUcvZi85MlhidDJ0UUc0Q3NBa0FHblJYYlVBMXFycWk0WmhQT0YydTZzVFZTTVJFUkZSUzJJUVRrUkV5YXhOaDE5RWRIaVNKUWh2VGw1ZTNvQzB0TFFpQUtQd2ZUamVzWm1oRmFwYWdzaENpdjdkdTNjSEtpb3FxbHF5VmtvOHU5MmViYkZZN0NMeWUxWDlsWWdZMFYxN0FYeHFtdWF6Rm92bEdiZmJYWmZJT29tSWlJaU9KZ2JoUkVTVXpKSXUvQ0tpZzVmTVFYaHo4dkx5aGxxdDF1TG96SEc3cXVhSlNGYWpZUXBnamFxV2lNanlVQ2prLys2Nzd3S1ZsWldjRlp3aVhDNVhwMUFvNUxSWUxEY0RPQmZSZnl0VmRRK0FnSWc4V1ZaVzltOEFaaUxySkNJaUlqclNHSVFURVZFeVM0bndpNGlhbDJwQmVITWNEa2MrZ0NJUkdRRWdOL3JWcnY2WTZLS0tBUkVwTVUzekU5TTAvZFhWMWNHS2lvcDlDU2laV3REUW9VTzdaV1ptamdEd1J4RTVwZDZ1S2xYMXFPcGpYcS8zalVUVlIwUkVSSFFrTVFnbklxSmtsckxoRnhFeENOOFB3K2wwT2xTMVdGV0hHNGFSQjJBWWdQUkc0MEtxNm9tRzR5dkQ0YkEvRUFpc0JzRFdHVWtxTnplM245VnFQZDB3akpzUWFiVURBRkRWYndBc05nempyMjYzZTBuaUtpUWlJaUk2UEF6Q2lZZ29tVEg4SWtwaERNSVBqc3ZsU2pOTjh5UlZMVFlNNDZSb1M1WEJBS3oxeDZscUxZQ1ZJbElLWUNVQWYxbFoyVm9BNFFTVVRVZVJ5K1VhYUpybVQwVGtKZ0NEb3B0VlZiOFVrUS9DNGZCalBwL1BrOGdhaVlpSWlBNFZnM0FpSWtwbURMK0lVaGlEOEIrdnNMQXdzNmFtWmlTQUlzTXdYTkZ3ZkFBQVM2T2gxYXE2UWtSS0FKUWhFbzUvQnZhWFRoYVNsNWMzSkQwOS9hZW1hZDRvSW4yQVNDSU9ZSU9JdkJzT2h4LzErWHhyRTF3bkVSRVIwUTlpRUU1RVJNbU00UmRSQ21NUWZtUU5HVEtrUTFaVzFraFZMUllSQnlMdE0zSkV4R2cwZENlQTVkRUZPVDJtYVFhOFh1OUdSQmJxcExiTDRuUTZiYVpwL3NJd2pPc0FkQU1pUGVaRlpCMkF0MnByYXg4ckx5L2ZsTmd5aVlpSWlKckhJSnlJaUpJWnd5K2lGTVlnL09pejJXeGQwOUxTQ2czREtGTFZBa1RDOFQ0aTB2aWFmd2RnT1lCUzB6UzlwbW42L1g3LzVoWXZtSTRJbTgyV25wNmVQZ3JBaFFCK0l5TFowVjBoVlMwRE1MZW1wdWFmcTFldjNwcTRLb21JaUlnYVloQk9SRVRKak9FWFVRcGpFSjRZdWJtNVBkUFQwNHNBRk1iQ2NSSHBnVWEvazFYMUd4RXBOVTJ6RklBdkZBcjV5OHZMdjBsRXpmVGo5ZTNiTi9PWVk0NDVXVVF1QVRCQlJES0FTRTk1RVZtaHFyT3JxNnVmWDdObXphNEVsMHBFUkVRcGprRTRFUkVsTTRaZlJDbU1RWGpya1p1YjJ5OGpJMk5VT0J3dU5BeWpBRUFlZ0dPYUdicEpWVXRWZFNrQVgxMWRuVDhZREc1cjJXcnB4eG95WkVpSDdPenNVMVYxa29qOEhOOHZ1Rm9Eb0JUQVMxVlZWZit1cUtqWWw3Z3FpWWlJS0ZVeENDY2lvbVRHOElzb2hURUliOTNzZHZ2eFZxdTEyRFROVVlaaDJCRnBxOUtwMFRBRjhGbTAzL2lLY0Rqc3MxcXRBYmZidmJQbEs2WkQ0WEE0dXB1bU9kWmlzVXhVMVRIMTJ1WHNCTEFJd0V0bFpXVnZBUWducmtvaUlpSktKUXpDaVlnb21USDhJa3BoRE1MYm5yeTh2S0ZXcTdWSVJFWUNzS3Rxcm9pMGJ6Uk1BYXhWMVNXcXV0eGlzZmpyNnVySy9YNy9uZ1NVVEFjaFB6Ky9qMkVZNTRuSXBRQkc0UHQvbjc5VDFmOEFlTUhqOGJ3UExxaEtSRVJFUnhHRGNDSWlTbVlNdjRoU0dJUHdwQ0JPcHpOUFZZc0FERWVrMzdnTlFHYWpjV0VBd2RqTThWQW81SytxcXZwMHc0WU5lMXU4WWpxZ3ZMeThBVmFyOVh3Um1ZUklpeHdBZ0twV0FwZ1BZSmJINDFtYXFQcUlpSWdvZVRFSUp5S2laTWJ3aXlpRk1RaFBXaGE3M1o1dnNWaUtFUTNIQVF5TkxkSllUNTJxK2tTa3hEVE5UMFNrdkxhMmRsVXdHS3h0K1pLcE9RNkg0MFFSK1FXQVNRQUd4YmFyNnVjaThvYXFQdS94ZUh3Sks1Q0lpSWlTQ29Od0lpSktaZ3kvaUZJWWcvRFVZYlBaMGpNeU1weXFXZ3pnSkVSbWpwOEFJSzMrT0ZYZEI2Qk1SRW9BckZUVmdNZmpXUXNnMVBKVlV6M2ljRGhHQWJoUVJINEpvRmQwdXdJSW1LYjVTamdjL24rQlFPQ3p4SlZJUkVSRWJSMkRjQ0lpU21ZTXY0aFNHSVB3MU5hM2I5L003dDI3ajFEVlloRnhpa2d1SXJPT0xZMkdWcXZxSnlKU29xcGxxdXIzZXIzckFaZ3RYelVCc0RpZHpsTUJYQWhnSElCdUFLQ3FLaUlyQUx3U0RvZGY5Zmw4WHlheVNDSWlJbXA3R0lRVEVWRXlZL2hGbE1JWWhGTmpOcHV0ZlhwNitpZ0FSU0xpUUdSQnp2NGlZalFhV2dWZ0dZQlNWZlZFdy9HTjRHS09MY3JsY3FXRncrR2ZHSVp4SVlDZkErZ1EzUlZXMWNVaThvcUl6SEc3M2Q4bHNFd2lJaUpxSXhpRUV4RlJNbVA0UlpUQ0dJVFR3Y2pMeSt0aXNWZ0tFUTNIUlNRUFFGODAramRFVmJjRFdDb2lwYVpwZWt6VDlQdjkvczJKcURrVlJXZjQveFNSOWlubjR2c0ZVK3RVOWI4QVh0bTFhOWU4aW9xS3FzUlZTVVJFUkswWmczQWlJa3BtREwrSVVoaURjUHF4N0haN0Q4TXdpZ3pES0FLUWo4aUNuRDNSTkJ6ZklpS2xBRXBOMC9UVzFkVUZnc0hnMXdrb09hVU1HRENnVTZkT25TNFNrVjhCT0JuZjk0S3ZCakRYTk0xWGR1elk4ZDZHRFJ2MkpxNUtJaUlpYW0wWWhCTVJVVEpqK0VXVXdoaUUwNUhrY0RoNnEycXhZUmlGQVBKVk5VOUV1amNlcDZxYlJhVEVOTTJsQUh4NzkrNE5yRjY5ZW12TFY1d2FIQTVIZHdBVEFZd0hNTEplbTVzcUFLK282bXlQeC9NUnVDQXFFUkZSeW1NUVRrUkV5WXpoRjFFS1l4Qk9SNXZkYmovZU1Jd2lFUm1GeU16eFBCSHAzR2lZQXZnY3dGTFROSmVhcHVrM0RDUGc5WHAzdEhqQlNjNXV0L2UxV0N5VFJHUWNnQUo4L3o3Z093QXZtcWI1bXRmclhRb3VoRXBFUkpTU0dJUVRFVkV5WS9oRmxNSVloRk1pMk8zMklWYXJ0VWhWUjRwSVBnQWJ2bC9rRVFDZ3FxYUlyQU5RWXBybWNzTXcvUHYyN1NzUEJvTzdFMUowRXJMWmJJTXlNakl1VTlWZmlNaXcySFpWclFUd0x4R1pVMVpXNWs1Z2lVUkVSTlRDR0lRVEVWRXlZL2hGbE1JWWhGTXJZZVRsNWRuUzB0SUtSV1NFYVpwMkViRUJ5R28wTGd6Z1UxVXRVZFhsaG1FRXRtelo4dW5telp0ckVsQnpVbkU2blM1Vm5TSWlad0hvRjl1dXFtdFY5ZThBM3ZKNnZlc1NWeUVSRVJHMUJBYmhSRVNVekJoK0VhVXdCdUhVaWxueTgvUHRGb3VsV0ZXSEk3SVk1ekFSeVdnMHJnNkFYMVZMQUt4VTFVQmRYZDJud1dDd3RzVXJUaElPaCtNVUVabXNxbWVJU00vWWRsWDFpc2hUSXJMSTdYWi9rY2dhaVlpSTZPaGdFRTVFUk1tTTRSZFJDbU1RVG0ySnkrVktVMVdYcWhZQk9BbUFYVVNHQUxEV0g2ZXF0U0pTRmd2SFRkTU0rSHkrMVlqTUtLZURKd1VGQmVlSXlPVUFUaE9ScnRIdENxQkVWV2ZXMXRhK0d3d0d2MDVnalVSRVJIUUVNUWduSXFKa3h2Q0xLSVV4Q0tlMnJuLy8vdTI2ZE9reUFrQ1JpRGdSbVRrK0NJQ2wwZEFhVlYwQm9CU0FPeHFPcjBNazFLVWZablU0SEJjQitDMkFrMFFrRzRqMGNnZndwb2c4WlpybU1pNXdTa1JFMUxZeENDY2lvbVRHOElzb2hURUlwMlJrdDl1ekxSYkxLSHdmanVlcDZnQVJhZng5dmt0Vmw0bElxYXFXaFVLaDhrQWc4RmtDU201VG9qY2ZMZ013VVVRY0FOcEZkNFZVZGJhcVBsTlhWN2VTQzVzU0VSRzFQUXpDaVlnb21USDhJa3BoRE1JcFZRd1lNS0JUcDA2ZGloQUp4eDBBOGhCWkZMTEI5NzZxN2tSazFuaXBxbnBDb1pDL3ZMeDhVOHRYM0RZTUdUS2tRMlptNWhURE1DWWdNaHMvTGJwckw0QlpwbW4rYThlT0hXVWJObXpZbTdncWlZaUk2R0F4Q0NjaW9tVEc4SXNvaFRFSXAxVG1jRGk2cTJveGdFTERNQXBVTlZkRWVqY2VwNnJmaWtnSmdOSndPT3hMVDAvM2YvTEpKK3lMM2NqUW9VTzdaV1ptL2w1RXpnZGdRN1E5amFydUJqQVR3TXVHWWZqY2JuZGRJdXNrSWlLaS9XTVFUa1JFeVl6aEYxRUtZeEJPMU5Dd1ljTjZ0V3ZYcmhoQW9ZamtxNnBkUkxvM0dxYXFXaGtOeDVlR3cyRmZUVTFOWU8zYXRkOGxvT1JXYWZqdzRmM3E2dXFtaXNoUEFPVFVhMHZ6SFlDSFRkTjgzZXYxcmdkZ0pxNUtJaUlpYW94Qk9CRVJKVE9HWDBRcGpFRTQwUThyS0Nqb2owaExsVUpFMm4va2lVaVgrbU5VVlFGc0JGQXFJa3NCK09ycTZzb0RnY0QyRmkrNGxiSGI3VU9zVnV0VVZSMGpJbjBRZmUraHFwc0IzQjhPaHhmNS9mNE40TUtsUkVSRUNjY2duSWlJa2huREw2SVV4aUNjNkVlUi9QejhFMFNrU0VSR0FiQ0xTQzZBRHZVSFJjUHhkYXBhQW1DWmFacitjRGhjbnNxTFNEcWRUaGVBMjFXMVdFUjZ4cmFyNmpvQWZ3Nkh3Ky83L2Y3TmlhdVFpSWdvdFRFSUp5S2laTWJ3aXlpRk1RZ25PbUlNaDhNeFZFU0tWWFVFdmcvSHMrb1BVbFZUUkQ1VjFSSVJXYTZxZ2UzYnQ1ZW40bUtTQlFVRll3ekR1QlhBY0FEZFl0dFYxUXZnejdXMXRTWEJZSkM5MkltSWlGb1FnM0FpSWtwbURMK0lVaGlEY0tLanlzalB6OCszV0N4RnFqcENSUEpVOVVRUnlXZzBMcVNxUGhGWnFxcWZxS3JmWXJFRVUybFJTWWZETVY1RS9xaXFRMFNrZmIxZEg0VEQ0VHYzN05uanI2aW9xRXBZZ1VSRVJDbUNRVGdSRVNVemhsOUVLWXhCT0ZHTHM5cnRkcGZGWWlrR2NCSWlNOGVIQUxBMkdoY0M0STYyVlZscG1xYmY1L090UXZJdkxtazRuYzVMQWR3RVlDQ0F6T2gyQmZDR3F0NFhEb2RYK2YzK1BRbXJrSWlJS0lreENDY2lvbVRHOElzb2hURUlKMG84bTgyV25wR1JNUkpBSVFBWEFMdXFEaFlSby80NFZkMFhiYWRTQ3NBZERjZlhKcUxtbGhDOUx0ZW82dFVBY3VyTnBBK3I2a3VoVU9pUjdkdTNWMnpldkxrbWtYVVNFUkVsRXdiaFJFU1V6QmgrRWFVd0J1RkVyVlBmdm4wemUvVG9VYWlxUlNMaUJHQUhNQUJOLzkzZW82cExSYVRFTkUxdktCUUtsSmVYcjIvNWlvOHV1OTJlYlJqRy94cUc4UnNBL1FDa0FZQ3ExZ0tZR1E2SC94WU9oejhQQm9PMUNTMlVpSWlvaldNUVRrUkV5WXpoRjFFS1l4Qk8xSFlNR2pTb1k4ZU9IWXVpNGJoRFZlMGljbHd6UTZ1aUxWVktSY1M3Yjk4K2Z6QVkvS0tsNnoxYWJEWmIxNHlNalBzQlhLQ3FYZXZObk44RDRDK2hVT2dadjkrL0ZVQTRjVlVTRVJHMVRRekNpWWdvbVRIOElrcGhETUtKMmphWHkzVk1PQnd1RnBGQ1JHYU4yMFdrVDZOaENtQ3JxcGFJU0NrQVgwMU5qWC9WcWxWZnRYakJSOWlRSVVONloyVmxQUUxnTEFCZFJFUUFRRlczaThnMEVmbC9icmQ3RzVLL3R6b1JFZEVSd1NDY2lJaVNHY012b2hUR0lKd28rZGhzdG1QVDA5T0xBUlFCeUFlUUp5STk2bzlSVlJXUlNnQ2xBRXJENGJEUE1JeHlqOGZ6YlFKS1BpS2NUdWNnQUkrcDZza0FPc1ZDY1FCZkEvakR2bjM3M2dvR2c5c1J1VEZBUkVSRXpXQVFUa1JFeVl6aEYxRUtZeEJPbEJxR0RSdVcwNjVkdXlJQWhTSmlqN1pWNmRKNG5LcHVSS1NsU3FtcStrT2hVQ0FRQ0d4ditZb1BqOVBwZEtucTB3QnlSU1FkMzcvZnFRaUZRbE9xcXFwS05tellzRGVCSlJJUkViVktETUtKaUNpWldSTmRBQkVSRVIxZHExYXQyZ2hnSTRDWFk5c0tDZ3BPQUZCc0dNWW9WYzBUa1Z3UnlRR1FBK0FpRVVGYVdob2NEc2M2RVNrQnNFeFYvYlcxdFlGZ01MZzdNV2R5Y01yS3l0d0FUZ0lBcDlONU9vQy9xZXBBRVJsa3RWci8yN1ZyVjNUcDBzVnJtdVpWb1ZESXkwVTJpWWlJaUlpSWtoOW5nUktsTU00SUo2TDZIQTdIaWRIRk9FY2kwbTg4RDBCbU0wUExBWlNxNm5JQS9sMjdkZ1VxS2lyMnRXaXhQNExUNlJ3SFlEcUEzZ0RTNnUzNldGV3ZOZ3hqbmR2dHJrdE1kVVJFUkluSEdlRkVSSlRNR0g0UnBUQUc0VVQwUXdvS0Nnb0FGSW5JQ0JHeEE4aEZ3eEFaaUxRZDk0bElpV21hbjZpcTMycTFscmZpVUZrY0RzZGxJbklmZ0dOUTd4Tnlxam8vSEE3ZjRQZjdOd0VJSmF4Q0lpS2lCR0FRVGtSRXlZemhGMUVLWXhCT1JEK0M1T2ZuRDBla3JjcEowWEI4R0FCTG8zRmhWWFdyYW9tSWZCSU9od04rdi85VEFHYUxWM3hnRnFmVCtVZFZ2VXRFNmdmOEN1Q2ZvVkRvUnIvZnZ5ZFJ4UkVSRWJVa0J1RkVSSlRNR0g0UnBUQUc0VVIwSkxoY3JyUndPRHpjTUl4aVJIcHo1Nm5xRUJFeDZvOVQxVm9SV2E2cUphcGFacHFtMysvM3IwbE0xVTMxNzkrL1haY3VYZTREY0VPajJrT3ErcWhoR05OYThTeDNJaUtpdzhZZ25JaUlraG5ETDZJVXhpQ2NpSTZXL3YzN3QrdldyVnVoYVpyRkFCd2lZbzh1V05uZzk0MnFWc2ZDY2RNMHl5d1dTNkNzckd3OUlqT3lFMmJreUpFZDYrcnEvZ3JnVXRSN3Y2U3ErMFRrenJLeXNvZVI0QnFKaUlpT05BYmhSRVNVekJoK0VhVXdCdUZFMUpJR0RSclVzV1BIam9XcVdpd2lEa1JtamgvWE9Cd0hzQlBBMG1nNDdyVmFyWDYzMi8xRkFrb0dBTmp0OWg0V2kyV21pUHk4MGE1ZHBtbmU3UFY2bjBsSVlVUkVSRWNZZzNBaUlrcG1ETCtJVWhpRGNDSkt0TUdEQngvVHZuMzdVYXBhQktBQWdCMUE3MmJDOGU5VXRSUkFxWWg0OSt6WkUxaXpaazFsUzlacXM5blMyN1ZyTjhRMHphZEVwTGplcmpvQW0xVDFSby9ITTc4bGF5SWlJanFTR0lRVEVWRXlZL2hGbE1JWWhCTlJhMlN6Mlk3TnlNZ29pb2JqK1FEeUFQUm9KaHl2aklianl3RDR3dUd3MysvM2IybUpHZ2NOR3BUUnNXTkhoNm8rSFYwd0ZBQlVWZXRFcEVKVnIvRjRQQisxUkMxRVJFUkhDb053SWlKS1pneS9pRklZZzNBaWFpdGNMdGR4MFg3am94QUp4KzBpMGhsTjM4dDhvYW9sQUpZQzhJZENJWDhnRU5oK05HdnIzNzkvdTg2ZE80ODJET01wQUFPQlNDSU9vQmFBM3pUTnEzdytuK2RvMWtCRVJIUWtNQWduSXFKa3h2Q0xLSVV4Q0NlaXRzenBkQTR5VGJQWU1Jd1JpTFJVc1FQbzJIaWNxcTREVUFwZ21hcjY2K3JxL01GZ2NQZlJxS2x2Mzc2WjNidDMvNm1JUEFIZzJPanhWVVQyQWxocW11WVVyOWU3N21nY200aUk2SEF4Q0NjaW9tVEc4SXNvaFRFSUo2SmtrNXViT3l3dExhMUlSRVlDc0t0cW5vaGtOUnFtcXZxcGlKU3E2bkxUTkFQZmZ2dHRlV1ZsWmZVUkxNVndPQnpkVlBWaXd6RHVCdEFwZW1CVFJMYWJwcm13cnE3dUQ4Rmc4T3NqZUV3aUlxTER3aUNjaUlpU0djTXZvaFRHSUp5SVVvSEQ0Y2hYMVdMRE1JWWpFbzdiUkNTai9oaFZOUUVFUktURU5NMFZxdXJmczJmUHB4VVZGZnVPUUFrV204M1d2VjFRZU0zRUFBQWdBRWxFUVZTN2RwTlY5VFlBN2FMYnc2cTZUVVJtYjl1MmJlcUdEUnQySElGakVSRVIvV2dNd29tSUtKa3gvQ0pLWVF6Q2lTaEZXZkx6ODEwV2k2VUl3RW1JTE1ZNUZFQjZvM0VoVmZWRWU0NS9FZzZIQTRGQVlCV0EwR0VjMjVxYm05c3JQVDM5UmdEWEFiREdqZ1hnTzlNMG4vM3V1Ky91Mjd4NWM4MWhISU9JaU9oSFlSQk9SRVRKak9FWFVRcGpFRTVFRk9GeXVkTEM0ZkJ3QU1XR1liaFUxUzRpSitEN29Cb0FvS3I3Uk9RVFZTMVJWWGMwSEY4SElIeW94NHoyRXg4TTRCWVJ1UWpSOTJYUlkzd0c0TzlsWldYL3dPRUY3MFJFUkFlTlFUZ1JFU1V6aGw5RUtZeEJPQkhSL3JsY3JxeHdPRHdDa1hEY3FhcDJBQU5FeEdnMGRJK3FmcUtxSllaaGxBSHdsNVdWZlFiQVBOaGoyV3kyOWhhTHhXYTFXcWNDR0Z0dlYwMTBzYzlIUEI3UEM0ZDdUa1JFUkFmQ0lKeUlpSklad3kraUZNWWduSWpvMEF3YU5LaGpkbmIyS01Nd2lnRTRFR21yY2x3ejRmaE9BTXRVdFZSRVBLcnE5M2c4WHdEUUh6cUd5K1hxWkpwbWdZamNBK0NVMkhaVjNRM2dVMVg5aTlmcm5YZmt6b3FJaUNpQ1FUZ1JFU1V6aGw5RUtZeEJPQkhSNGJQWmJGM1QwdElLRGNNb1V0VUNBSFlBZlVTazhlL1c3MVIxS1lBU0VmRkZ3L0hLQXozMzBLRkR1MlZtWm80UWtUOERjTmJidFJPQUx4d08vOG5uODMxd1JFK0lpSWhTRm9Od0lpSktaZ3kvaUZJWWczQWlvcVBEWnJNZG01R1JVUWlnTUJhT2kwZ1BOSDN2OVJXQXBhWnBMaFVSYjExZFhhQzh2UHliNXA0ek56ZTNuOVZxL1IvRE1PNEFNQ2k2V1FGOG82cExWUFUrcjlmclBWcm5SRVJFeVk5Qk9CRVJKVE9HWDBRcGpFRTRFVkhMeWMzTjdaZVdsbFlzSXFOVU5SK1JjTHhyTTBNM3FXb0pnS1dxNnErcnEvTUhnOEZ0OWZaTFhsN2U4V2xwYWVlcTZtMGkwaHNBVkZWRlpMT3FmcUNxZi9aNnZlc09WSS9UNlJ4YlZsYjI1cEU3UXlJaWF1c1loQk1SVVRKaitFV1V3aGlFRXhFbGxzdmxHcWlxaFFCR0FjaEhwT2Q0cDBiREZNQjZWUzFGcE8rNHI2YW1KckJtelpwZEFDejUrZmtERGNNWUIrQVBzV0JkVlUwQUd3RXNDb2ZEOS92OS9zMzFuN0Nnb09CS3d6Q2VBdkRldG0zYmZyNWh3NGE5Ui9kTWlZaW9MV0FRVGtSRXlZemhGMUVLWXhCT1JOVDZ1Rnl1b2FacEZvdklDQUQ1cW1vVGtmYjF4MFNEN3RVaVVtS2E1aWVtYWZxcnFxcldkT3JVcVkvRllybFlWYThYa2V6bzhMQ3FyaGVSZWRYVjFRK3RYcjE2cTlQcDNBbWdZL1M1dmd5SHcrZjUvZjZ5bGoxVElpSnFiUmlFRXhGUk1tUDRSWlRDR0lRVEViVUo0blE2ODFRMUZvN25BYkFCYU5kb1hGaFZ5d0dVcXFwWFZVTWlNbHBFTGhhUmRBQlExVm9BcTBRa3Y5Rmo5NHJJelc2MysrOUgvV3lJaUtqVlloQk9SRVRKekpyb0FvaUlpSWpvZ0xTc3JNd1B3QS9ncWVnMmEwRkJnY05pc1JTWnB1a1NFYnVxRG8wRzNQa2k4ZnViZGFycVY5V04wVjdpSTVvSndRR2duV21hVHpvY2pwOFpobkdlMisydU8vcW5SVVJFUkVSRTFISVloQk1SRVJHMVBTR3YxL3NKZ0U5aUcydzJXM3A2ZXJvck9uUDhKQUI1SWpKWVJGd0FYQUJRTHlCdklycnZiRlhkWXJmYnovSDcvY3VPN2lrUUVSRVJFUkcxSEFiaFJFUkVSRWtnR0F6V0FsZ2EvUUlBOU83ZE82dG56NTdEbytHNEU0QWR3QWtIQ3NRQmRMWllMS1ZPcC9NLysvYnR1eUQ2dkVSRVJFUkVSRzBhZzNBaUlpS2lKRlZaV1ZsZFdWbjVFWUNQQUtDZ29PQUV3ekRXL3REakpKS1VqMDFQVDkrZW41OC93ZWZ6dlhtMGF5VWlJaUlpSWpxYUdJUVRFUkVScFFnUitlMGhqczh5REdPQncrRUlxNm9wSXJ0RlpEZUFid0dzVTlWMUFOYUtpSytzckd3VkFQWVdKeUtpTnNQcGRMNEg0UFJFMTBGRWxHSytVdFY4ajhmemJVc2ZtRUU0RVJFUlVZb3dUWE9MWVJqeFh1R3FHZ0lRQnBBbUlvYXFBb2owQzFkVmlFaHNyRVZFTEFDNlJMLzZBWERXYjdIaWREcHJWSFVKZ0xuaGNQaHR2OS8vZVV1ZUd4RVIwWS9BRUp5SXFPWDFVdFV4QUY1dDZRTXpDQ2NpSWlKS0hSNVYvU3VBMHdEWVJjUUt3R29ZQm5KeWNqQjQ4R0FNR0RBQWZmdjJSZCsrZmRHdFd6ZGtaV1VoTXpNVElvTHE2bXJVMU5SZzI3WnQyTHg1TXpadDJvUU5HelpnelpvMTJMQmhRMlk0SEQ0VHdKbFdxeFZPcDlOdG11WVRkWFYxYzRMQjRPN0VuallSRWRIK3VkM3VSSmRBUkpRU0xydnNNdmo5ZmdENE1oSEhaeEJPUkVSRWxPVHk4dks2cEtXbFhhK3F2eGVSTGdEUXJWczNqQmd4QXFlZGRob0tDd3VSbFpYMWc4L1RxVk1uZE9yVUNjY2VleXhPUFBIRUJ2djI3dDJMNWN1WDQ0TVBQc0R5NWN1eFpjc1dsMkVZejJka1pEenVjRGllQ29mRDAvMSsvNWFqYzRaRVJFUkVSRVFIeGlDY2lJaUlLRW5aN2Zac3d6Q3VOUXpqRGdBZHJWWXJSbzBhaGZIangyUDA2TkdvMzlya2NMVnIxdzZubm5vcVRqMzFWS2dxbGk5Zmp0bXpaNk9rcEtSaktCUzYxV0t4WE90d09CN2V0V3ZYaklxS2lxb2pkbUFpSWlJaUlxS0R3Q0NjaUlpSUtBa1ZGQlNNTVF6aldRQURyRllyemo3N2JFeVpNZ1c5ZXZVNjZzY1dFWXdhTlFxalJvM0NkOTk5aDZlZmZob0xGaXhvWDFkWGQzZUhEaDBtT3h5T0t6MGV6OEtqWGdnUkVSRVJFVkdVa2VnQ2lJaUlpT2pJY2JsY1dRNkg0eW5ETUQ0QU1HRDA2TkY0OWRWWGNmZmRkN2RJQ043WU1jY2NnenZ1dUFQejVzM0RtV2VlQ1JIcEl5SnZPWjNPV1lNR0Rlclk0Z1VSRVJFUkVWRktZaEJPUkVSRWxDU0dEUnVXbzZxTFJXUksxNjVkOFplLy9BVXpac3pBY2NjZGwralNjT3l4eCtLQkJ4N0FqQmt6MExOblR3Q1kyTEZqeCtYNStmbURFMTBiRVJFUnRXNTc5KzQ5cFBGVlZWWFl1WFBuVWFxbWRWTFZSSmRBalZSWFY4UHI5V0xqeG8ySkxpVXUxYjlQMkJxRmlJaUlLQWtVRkJRVUdZWXhIMEMzazA0NkNRODk5QkE2ZGVxVTZMS2FHRDE2TkJ3T0I2Wk9uWXJGaXhjUHRWZ3NLL0x6ODMvbDgvbmVTWFJ0UkVSRWlmVGVlKzloK3ZUcHVPdXV1ekJpeElnRys4NDg4MHhzMjdZTmJyZjdrSi8za1VjZVFiZHUzWERaWlpjZHFWS1BLcGZMaGZQUFB4L1RwazBEQUN4ZnZoeS8rOTN2TUdYS0ZQejJ0Nzg5cU9jWVAzNDhxcXFxc0d6Wk1uend3UWRZc0dBQkhuendRYVNscGNYSHJGKy9IZzg5OUJCdXZmVldEQmd3QUFCUVUxT0RhNjY1QmphYkRUZmRkQk1NbzIzTUgvMzg4ODh4Y2VKRVhISEZGWmcwYWRJUGpyL2xsbHRRV1ZtSkYxOTg4WURqRHVVYWZmbmxsL2oyMjIvamowMVBUNDh2cnY3U1N5L2hvNDgrd24zMzNZZnUzYnMzT2M2Zi92UW5aR2RuWS9qdzRYanh4UmN4WmNvVW5IVFNTUWQ3K2dkbHhZb1ZxSzZ1UHFpeC9mcjF3OENCQTV0cy8vTExMN0Z0MjdabUg5TzFhMWYwNmRPbndiYjMzMzhmZDkxMUYwNCsrV1Q4OWE5L1BmU2k5ME5WWVpwbWcyMFdpd1ZidG16QjFWZGZqWnR2dmhsRlJVWE5QdmJYdi80MSt2VHBnNEtDZ3YzZUxPclNwUXN1dXVpaUkxWnZhOElnbklpSWlLaU5jemdjcDRySVFnQ1pGMTk4TVc2ODhjWlcvUiszOXUzYlkvcjA2WGo2NmFmeHozLytzNU5oR1BNTENnb3U4SHE5LzBsMGJVUkVSSWxTV2xxS3I3LytHaHMzYnNTK2Zmc0FSRzRnNzgvTEw3K01WMTk5dGNuMnVYUG5OaG1YazVQVGJCRHVjcmtBUkVMNHpwMDd4N2N2WExnUXI3NzZLdGF0VzRkUUtJVCsvZnRqN05peHVPaWlpeHE4eHpCTkV5Kzk5QkwrODUvL3hHZTlkdTNhRlJNblRzU0ZGMTdZNEJpbm5ISUtIbnZzc2ZoamQrellnZi81bi84QmdQMEcvS1pwNG9rbm5vQnBtdmp5eXkveHdnc3Z4UGVkZnZycFRZTEhtQTRkT21EcjFxMEloVUpvMzc0OUZpOWVqQmRlZUFHWFgzNTVmRXhwYVNuS3lzb2FCTFB2dnZzdS9INC9zck96OS90ZTZvTVBQc0RMTDcrTTFhdFhvN2EyRmwyN2RzVTExMXlEc1dQSEh0TDFBQURETU5DbFN4ZU1IajBhMTE5L1BUcDI3TmhrVE16a3laUFJvMGVQQnRjQWlJVGFicmNiTlRVMTZOZXZYN00xTjFaUlVYRlFzNVFQNVJxOS9QTExlUG5sbCtOLzc5V3JGOTU4ODAwQXdPN2R1K0YydTdGeTVVcWNjODQ1RFk2eGZQbHlMRml3QU9lZmZ6NWVlZVVWZUR3ZXZQbm1tMWl4WWdXT08rNDQzSFhYWGZHeDk5OS9QODQ2NjZ5RE9zZkdIbmpnZ1lPZW1YM0pKWmZndlBQT3c2OSs5YXNHMnkrNDRBTE1tVE9uMmNkY2NNRUZtREpsQ3E2NDRvcjR0dTNidHdNQUFvRUF4bzBiMSt6ajVzNmRpNy8vL2U5NDl0bG5ENm8ydDl1Tk45NTRBL2ZlZTIrRDdTdFhyc1E5OTl5RERSczI0THJycm90di8rMXZmNHRycnJrR0FQRE5OOTlnelpvMXlNN094cHc1Yy9aN1BYSnljaGlFRXhFUkVWSHJVMUJRTUVaRUZvcEl1eHR1dUFHWFhISkpva3M2S0laaDRPcXJyMGJ2M3IxeDc3MzNacGltT2RmcGRJNHZLeXRia09qYWlJaUlXbHB0YlMzZWYvOTlBSkhBTHVaQU04QzNiOS9lYkpEMTJHT1BZZkhpeFEyMlZWWldZdHk0Y1UxQzh1YmNlKys5bURkdkhycDI3WXF6empvTFZxc1ZIMy84TWFaUG40NVBQdmtFMDZkUGp3ZWdEejc0SUY1NzdUWDA2ZE1INTU5L1BnekR3THAxNi9ENTU1ODNlZDZQUC80WWI3Lzk5bjZEelAvKzk3LzQ4TU1QQVVSQ3ZZY2ZmaGc5ZS9iRXFsV3JBQUJ2dlBGR2cvSDkrL2R2RVBqVjk5VlhYd0VBZnZuTFgwSkVZTFZhOGZycnIrUEVFMC9FcUZHajRrR3p4V0xCcFpkZUNpQVNTTDd5eWlzQWdNOCsreXkrdlgzNzluanl5U2NCQURObXpNQUxMN3lBN094c25IYmFhZWpjdVRNcUtpcnc5ZGRmSC9MMXVQRENDNkdxZU8rOTl6QnYzanpzMnJVTER6MzBVSk14N2RxMUF3QVVGQlJnMWFwVlRWN3pyVnUzeGwvWFcyNjVwY2x4bGl4WmdwTlBQcm5aNjlSYzRCNzduanZVYTNUODhjY0RBSjUvL25uOC92ZS9SN2R1M1pvOC85U3BVekYxNmxRQXdEbm5uSU1iYjd3UmQ5MTFGenAzN294aHc0Wmgzcng1QUlBRkN5SnZCd3NMQ3dFQVE0Y094ZXJWcTVzOWgwTTFlL2JzK0o5bnpKZ0JyOWVMcDU1NkNwbVptZkh0blR0M2htbWFPUC84OC9IR0cyOWcwS0JCc05sczhmMHZ2UEFDSms2Y2lOR2pSMlB5NU1tWU9IRWlBS0N1cnE3Wm44bWRPM2Nlc0ZWUGx5NWRrSk9UMDJEYnhvMGJZUmhHc3pjM1RqbmxGTng2NjYxNDhNRUhjY1VWVjZDd3NCQ1BQUElJbGk1ZGl0dHZ2eDB1bHd1UFBmWVlsaXhaZ2lGRGhzUWZGL3Y1T3YzMDArTTMwUnIvam1udWV5S1pNQWduSWlJaWFxT2NUdWN3VlYwZ0l1MXV1dWttWEh6eHhZa3U2WkQ5L09jL2gyRVl1UHZ1dTlOVjlmODVuYzdSWldWbGgvNjVieUlpb2pac3dZSUZxS3Fxd20yMzNZYVJJMGNDaUlUak8zYnNhREF1OXZlTWpBeGNkZFZWNk51M0w4NDQ0d3hrWldYaHZQUE93NzU5KzdCbHk1WW1ZZHorQXJyR0ZpMWFoSG56NWlFbkp3ZlBQZmRjdk0zYWRkZGRoOHN2dnh5TEZ5L0c3Tm16NDdPYi8vT2Z5SWU1L3ZhM3Z6VllrNlNtcHFiSmM2ZWxwZUhoaHgvR3FGR2ptbTNmdG5idFdpeGN1QkFBc0huelpzeWRPeGZoY0JoQTVQM0N0R25UOFBiYmIyUHExS25vMTY4ZkhBN0hENTdURjE5OEVmOXpaV1VsZHUvZUhmKzdZUmhvMzc0OU5tM2FCTk0wOGRGSEgySE5talVBSWpObnYvbm1Hd0NSR2QxQUpFUjg0WVVYMExOblQvemYvLzBmamozMjJQaHpoVUtoUTc0ZVYxNTVKVHAzN295enpqb0xsMTkrT1VwTFMvYzdKbWJreUpHWU5Ha1NYQzRYY25KeU1IZnVYTXlhTlFzN2R1eEFodzRkNHJWKzlkVlhDSWZENk51M0x3ekRhQkt5VmxaV29xNnVyc24yeGc3bEdzV0M4UGJ0MjZPcXFnckZ4Y1hZdFdzWE5tN2NpUFQwOUNhTHRuZnYzaDJ6WjgvR3Q5OStpOXR1dXcyOWUvZUd6V2JEODg4L2orSERoMlBTcEVtNDdycnI0SEs1WUxmYmoxZ1FQbkRnd0NaaGJ5elFCeEMvcmdBd2JkbzB6SjgvSDhYRnhianV1dXR3Ly8zM0F3Q3lzcklBUkc0U3hQNE1BRDE3OW93SHkzLzV5MS93Mm11djRmTExMOGUxMTE0TElISWpvSHYzN3JqKyt1c2JIUCtpaXk1cU1nUGI1WEloS3l1cjJadFhYYnQyalFmcjU1NTdMdDU0NHcyODhzb3J5TXJLUW5aMk5yeGVMMHBMUzlHdFd6ZUVRaUZzM0xnUk9UazVlUGZkZHdFQVAvbkpUNXI5TkVrcVlCQk9SRVJFMUFiWmJMYXVBT2FMU1B2Smt5ZTN5UkE4NW1jLyt4bjI3Tm1EaHg5K09GTlY1OWxzdHVIQllQRHJSTmRGUkVUVVVsYXVYQWtnRXA3RlhITEpKVTE2T01kYWlWeDAwVVVvTGk3RzNYZmZqZkx5Y3Z6Kzk3OUhaV1VsVGo3NVpOeC8vLzJZTm0xYVBLQ3JINXIra0ZnNGR2WFZWemNJcTdPenN6RjU4bVRjY3NzdG1EOS9mandJYjkrK1BXcHFhdkRvbzQvaXBwdHVpZ2VyOVdmWHhreVlNQUV2dnZnaUhuNzRZZno1ejM5dXN2K2FhNjZCeStYQ05kZGNnL1BQUHgrVEowL0c0NDgvanFGRGgyTEdqQm40OU5OUFVWRlJnWUVEQitMeHh4OUgrL2J0OXp0ai9xdXZ2c0xZc1dNeFlzUUlQUFhVVTgyTzZkZXZIK2JPbll0eDQ4Wmg0OGFOZVB6eHh3RTBiTDl4OHNrbngvdUt4MlpDWDN2dHRRMUNjQUN3V3EySGZEMWlZdUgxajJscnQzMzdkanozM0hNQUFMdmRIaitIYzg0NUJ6MTY5TUMvL3ZVdkFFM2I1Y1RPK1llK0p3NzFHZ0hBUng5OUJBQTQ5ZFJUTVhueVpMaGNMcHh3d2dtWU5XdFdrK2ZmdW5VcjB0UFQ4ZnJycjZPbXBnYWpSNC9HTTg4OEF3RHdlRHp4R2VKSFE1OCtmZUxuRTNQQkJSY2MxR05qNHo3ODhNUDRMT3Y2VnExYWhibHo1eUlqSTZOQndMMXc0VUxrNU9RMENjSVBsYXBpNGNLRnlNek1oTi92andmeTFkWFZ1T09PTytManRtN2RpdHR2dngwMzMzd3pUTk9FeCtNQkFIVHIxaTArSnRsbmdEZkdJSnlJaUlpbzdaSDA5UFFYQVF3NjdiVFRjT1dWVnlhNm5zTTJZY0lFckZtekJ2UG56KytibnA0K0I4Qm9BT1lQUFk2SWlDZ1pGQlFVb0YrL2Zuanp6VGNSQ29Vd2NlSkU5T25USno0RC9KMTMza0Z0YlMzR2poMExBTWpOelVWaFlTRk9QdmxrekprekI2WnBRbFdSbDVlSHE2NjZDaGtaR1hqODhjY2hJb2RVeDlxMWF3RkVRdFhHWXEwaE5tellFTjkyd3cwM1lOcTBhVml5WkFsS1NrcFFWRlNFeVpNbkl6YzN0OG5qSjA2Y2lCVXJWbURod29VNDU1eHpHclNhaUhucnJiY0FSRUxReXNwS25ITEtLVmk4ZURIUzB0S3didDA2QUpIWnVQUG16VU5CUVFFV0xWb0VuOC9YNUhsZWV1a2xBRGhnTzRyR25uenlTVHovL1BNTlppNkh3K0Y0eUIxcjBlSjBPdmY3SElkeVBRQ2d1cm9hLy9qSFB3QUFaNXh4UnBQOXp6enpUTHcxeW9nUkkrS2ZGb2g1OTkxM1VWVlZoYXlzTEhpOVhvUkNJWHoxMVZmWXNtVUx4b3daQXdETjlxYXVyS3pjNzc0cnI3eXlTUi92bUIrNlJrQms0VTdETU5Delo4LzRUUGxnTU5nZ2NPM2F0U3ZlZmZkZGRPdldEVjI3ZHNYcTFhc3hmdno0QmpkK2ZENWYvQk1CUjhPWFgzNTV3T0M3c3JJU1Avdlp6d0JFMnIzTW56OGZwNTEyR29CSUFENW16QmljZmZiWitPTWYveGkvMWtEa05aMDZkU3BNMDhTbGwxNGF2OUd4UHg5Ly9ERm16SmpSN0w3cTZ1cG1YNk5ycjcwMi9tbUlQLzNwVHhnN2RpeW1USm1DNmRPbncrMTJ3K1Z5NFpaYmJzR0VDUlBpMS8zNTU1OXY4QndUSmt5SS8zNlpPWE1tT25YcWhBa1RKZ0JBZzA4aEpCc0c0VVJFUkVSdFRFRkJ3YVVpY2s1T1RnNysvT2MvSC9KL2Nsc2pFY0Z0dDkyR3RXdlhZdlhxMVVVRkJRVTNlYjNlUnhKZEZ4RVJVVXNvTGk3Rzl1M2I4ZDU3NzZHdXJnNEZCUVVBZ0x2dnZodEFaTkhDYmR1MnhmOGVjOHN0dDJERmloVjQvZlhYQVFCbm4zMDJObXpZZ0xmZWVnc3Z2ZlRTUWE4ZEVuc3ZFUXN1RHpUR1lySEV0NTE5OXRuSXljbkJzODgraTQ4Ly9oZ2xKU1ZZdW5RcDdyenp6bmlJR0dPMVduSFhYWGZoTjcvNURlNi8vMzdNbkRtendmNHRXN2JnN2JmZkJoRHBqeHhiZExCRGh3NFlPM1lzemozM1hKU1dsbUxod29XWU9YTW1Uai85ZE96ZXZidlo5aWlabVpuSXlzckMxcTFiOTNzK0d6ZHViQkRPN3RtekJ3c1dMTURiYjcrTkYxOThFWDM2OUlGcG12R1FON2FBNllGbWJoL0s5WWpON2hjUm5IdnV1YzMyOTQ3TlFnZUE5UFQwSmtINCtQSGpzV25USmd3ZE9oUjMzbmtuUHZ6d3cvZ05nMWhmOEFPMWoybHVYMVZWVllQOWgzS05nTWluQ2Q1NTV4M01talVydmtCclZsWldmTUhOTDc3NEF1bnA2UUFpTjFXbVQ1OE9JUEtKQUZYRnJiZmVpaEVqUnVEaWl5L0d0ZGRlaStMaTR2M1dmeWhDb1ZDRDErNkhab1MzYjk4ZXYvclZyL0RxcTY5aXlKQWhLQ3dzakYrYldQQzlhTkVpTEZxMEtQNlljRGlNMjIrL1BYNnpLTmJHcHI3NjEzVGF0R2xJVDAvZjcydGttbWF6KzJJLzd6LzV5VS9pTnpWaVA1K3g1Mzdvb1ljYTlKeVB0YlFCSXExNkxCWkxnNW5oamYvKzJtdXZZZno0OGMzVzFaWXhDQ2NpSWlKcVF4d09SMjhSK2F0aEdManp6anZqczRTU1FYcDZPdTY2NjY3WWY5ci9sSmVYTnpjUUNIeVc2THFJaUlpT3RrV0xGalZvNFRGcDBpUUFCMTRzRTRpRWVSTW5Uc1N6eno2TFljT0dvVStmUHZqREgvNkFaY3VXNGNrbm4wUlJVZEYrSDF1L2IzVkdSZ2FBeUFLVWE5ZXVSU0FRUU0rZVBSdU1qODJJSGpSb1VJUHR3NFlOd3lPUFBJSnZ2dmtHanp6eUNONS8vMzA4OGNRVFRZSmZJTExvNGNTSkUvSDg4ODgzYVZreVo4NGNaR2RuWThlT0hSZytmRGhHamh5SlpjdVc0Ympqam9QVmFvMzNOejdsbEZPd2Z2MTZYSG5sbFJnOGVEQUE0SGUvK3gyV0xsMktkOTU1Sng3bUhYdnNzZGl3WVFQcTZ1b2F0TzZJU1V0TFErL2V2ZVA5c2djT0hJZ3hZOFpnMGFKRnVPMjIyL0Rzczg4aUZBckZROTdldlh0ajQ4YU5LQzh2YjNKdGZzejF1UERDQytGMnU3RnUzVHFZcGhrUGgrdDc3NzMzRGpnNzF6QU0zSHp6emFpdXJrYjc5dTB4YytaTWJObXlCVDE2OU1Db1VhTUFOUDg5Rkd0MThrUGZYNGQ2allESWRTOHNMTVI3NzcySFgvemlGd0FpZ2UyMGFkTUFSR2EyeDE2UGYvM3JYNml1cmdZUUNkbm56Sm1ELy8zZi93VUEvUHZmLzI0UXloK3VQWHYyTk9qbi9VTXp3anQyN0loYmI3MFZyNzMyR2thTkdvWGYvZTUzQ0FhRDhadFUwNlpOZzhQaGlNL1l6c25Kd2NjZmY5eGdvZHFNakl3R2ZkZzNidHdZdjZaQUpHdy80NHd6Y082NTV6WTV2c3ZsUXZ2MjdlT3RadXFiTldzV2xpNWQybUNiYVVZK1NEbHYzcng0YTZGenp6MFg1NTkvUG9ESUp6bzZkT2lBc3JJeVZGVlZOV2pEQkFEYnRtMXJzaTBaZy9CRGIwQkVSRVJFUkluMEFJQ080OGFOaTc4UlR5YURCdy9HNVpkZkRnRFpWcXYxYjRtdWg0aUlxQ1g4OUtjL3hjeVpNNUdUazRQZXZYdGo1c3laVFdaTTcwOUZSUVdBeUl6UFR6LzlGQjA3ZHNUMTExK1AwMDQ3RGNjY2MweVQ4YkdaelI5ODhBRUFvRmV2WHZFYjYrZWRkeDRBNE9tbm44YXVYYnZpajZtdXJzYlRUejhOb0dFN0RiL2ZILzl6ejU0OTQ0c0N4c0xONWx4MTFWWG8zNzkvZzVtMEFIRE1NY2ZnbDcvOEpZQkl3SC9aWlpmaDIyKy94ZHk1Y3pGNzl1d0dYMjYzT3g2Qzc4OXh4eDBIMHpTeGFkTW1WRmRYNDkvLy9uYzhMQVFpd2ZiY3VYUGpvU1FBM0g3NzdlalpzeWVzVml1MmJOa0M0UHYrMzJlZWVTWUE0S21ubm1yU2NpVjJUUS9sZWx4NTVaVjQ5dGxuMGJkdlh5eGF0S2paSHRvSFVsdGJpemZmZkJNZmZQQUJzckt5TUhIaVJLeGZ2eDY3ZHUzQ0ZWZGMwV0RtdnN2bGFyYkZSc3k0Y2VPYTdSVjlxTmNJaUN6TWFwb212djc2YTZ4ZnZ4NEE0cTFVVE5ORU9CeU9oLzVUcGt6Wjc0enYwYU5IeDRQcUEzMVM0V0RzMjdjUE8zZnVqTTlLLy92Zi80N0preWRqenB3NUFDTGZiOU9uVDhjbGwxeUNKNTU0WXIvUDQvUDVzR1BIam5oTGtkaUN0anQyN0VCYVdocUtpNHN4ZlBqd0JqT3I1ODZkRy84Q3ZyK21jK2ZPYmJZZHpzRVlQWG8waGc0ZDJtQmJjd3V5MW5mdHRkZkdGelR0MGFNSEZpOWVqRWNmZmJUQkxQbU9IVHZpdWVlZXcrTEZpeHNFK3NtRU04S0ppSWlJMmdpbjB6a013Q1d4LytBbXEwbVRKbUh1M0xuWXVuWHIyUTZINHlTUHg3TXkwVFVSRVJFZFRiMTY5VUt2WHIyUWxaV0YydHBhaEVJaHpKbzE2d2NYc3Bzelp3NCsrdWdqOU96WkU5OTg4dzN1dWVjZXZQamlpeGc3ZG15OG4zaGpaNTk5TnZyMDZSTnZsUkJiK0JLSTlBMWV2bnc1Rmk5ZWpQSGp4OGRiUUh6ODhjZllzbVVMempubm5BYlBlOWxsbDhGdXQrUEVFMCtFYVpwWXNtUUpBTVFYVW14T2VubzY3cnp6VGx4eHhSVlExZmoyZ29JQzlPN2RPNzVZWW4zMVp5N0haalBYRjN1ZWQ5NTVCenQzN3NUbXpac3hjT0JBZlBqaGgvQjZ2Y2pOemNXamp6NktxcW9xVEpreVpiKzFaV2RuNDdubm5rT1BIajNpNFhVczVKMDBhUktXTEZrUzcyZDk2cW1uSWpNekU2dFdyY0tJRVNNd2VmTGtRNzRlMmRuWnVPZWVlM0RGRlZmZ0gvLzRCMGFQSG8yQkF3ZnV0NzRsUzViRUY1RDg2cXV2NHExbVhDNVhmQ0ZFQUVkMEpuVnpOZS92R2dHUnRpRjc5KzdGOGNjZkh6Ly9JVU9HQUlnRXh3RGlOMTU2OXV5SkUwNDRBU1VsSlUyTzA2ZFBuM2lnSEF1UnM3T3ptNjNwczg4K3c3Smx5ekJpeElnbW4xZ0FJcjN2VlJYSEgzODhxcXVyTVdQR0RLeGR1emJlUHNacXRXTCsvUG40NktPUFlMZmIwYWRQbndhUDM3aHhJNTU1NXBsNFAvZVlZRENJWURBSUlOS21hUERnd2ZqSFAvNkJjZVBHSGJBdHp3L1p0bTBiZ1AyMzRUbisrT09SbloyTlBYdjJ4Sy9wcGsyYkFDQStBN3p4emJUNnZjcEZCRDZmRDFPblRvWFQ2Y1RLbFN2UnExY3ZaR1JrNE9xcnI4YlZWMThkN3hlZWJCaUVFeEVSRWJVUnFqcE5SR1RDaEFrTlB0cVpiTnExYTRjcnI3d1NEenp3Z0lqSWZRRDIvNzlwSWlLaUpGSmRYWTJOR3pmaW1tdXV3VEhISElOd09OeGdabTk5SDM3NElSNTg4RUZrWldYaG1XZWV3VDMzM0lPVksxZml2Ly85TDhhTUdZUDA5SFJzM3J3WkFCcXNKNUtkblkyMWE5ZWlWNjllR0Q5K1BINzk2MS9IOXhtR2dlblRwMlAyN05tWVAzOCtGaXhZQUJIQndJRURjZFZWVitIblAvOTVnK2M2NDR3ejRQUDVFQXdHWVJnRyt2WHJoNnV2dmhxWC9uLzJ6anNzcXFQdHcvZFpPZ2dpaWlnSVdIaVYyR2oyWHFNeDJCSmp4WWlLR3V5aXJ6VkdqYjNHRW1PSURZMVI1RVdqbnlTaW9wTFlsU1kyYkNnaUlxS29JSWpBN3ZuK0lIdkNzbUEwMVNSelgxY3V6ODdNbVRObmRqZWMvYzB6djJmUW9KZmVwNXViRzMzNjlHSEhqaDFLMlgvKzg1OVMyeTlldkZnNTFvcUVBQjkrK0NGMzd0eFJvdGVYTGZzNXZjaVhYMzdKeG8wYkNRME5WU0xCSFIwZGxmcmkvdGRRR0RsY3JsdzVBT0xpNHBUNWdrTGY4ZlhyMTdONTgyWU9IVHJFdm4zN1VLbFVPRGc0S09McnI1a1BOemMzUHZ6d1E0S0NncGcxYXhaYnRtd3B0ZTN0MjdjNWV2UW9ob2FHMUtsVEJ3OFBEd0I2OSs1TmVubzZkZXJVSVRVMWxjOC8vNXpZMkZnbVRKaWdSQUZuWldVUkdocXFIQU42cjR2enVuTUVoZDdrdWJtNTlPclZpK25UcDJOdWJrNkRCZzJBbjVPeGxpMWJWdTlhTVRFeEFFeWNPQkVvOUVkUFQwOEhvSHo1OHJpNnVwYTZNUFRkZDk4UkZCU2s4M2txeXBFalI0QkNhNTVSbzBaeDdkbzF2THk4bE0rREpFbE1uVHFWOCtmUE0ydldMS3BXcmNxelo4OVl1blFwR28yR28wZVA4c01QUDdCMTYxWkY5Ty9mdnordFdyVjY2Y0xLcWxXcjlLeE43dDI3cHhPZHI2cG1wV0VBQUNBQVNVUkJWQlg1YjkrK3pjaVJJekV4TVZFKzQ1VXFWU3ExYjBCWlFLaGV2VHBuejU2bGF0V3E3TnExQ3k4dkx3SUNBdWpac3ljdFc3YlV5eWUwWThjT1ZxeFlnWU9EQTRzV0xhSkRodzRZR3h1ellzVUsvUHo4K095enp3Z0xDMlBidG0wNml4ei9CUDVaZHlNUUNBUUNnVUR3RDZWdTNibzFKRW5xWjJWbHhZY2ZmdmhYRCtjUHAydlhybnoxMVZka1pHUjByRmV2WHIwTEZ5NWMrS3ZISkJBSUJBTEJIMGxPVGc2UEhqM0N3c0tDSVVPRzBLOWZ2MUpGY0lESGp4OGp5ekt6WjgvR3djR0J5Wk1uazVDUVFPZk9uUmszYnB3U2pRdUZWZ2hhd3NMQ1hqb09sVXBGMzc1OWRTTEZTNk9vUUYwYXBmbFFUNW8wU2ZHRC9pVkNRa0pLTEw5MTZ4YlBueituWXNXS09EbzZLdjg1T1RuaDVlV0ZzN016VjY5ZVplSENoVWlTcENPa0Z2ZS9oc0trcE1YSDlOWmJieW5INXVibWpCbzFTckU4S2M2dm5ZOHhZOFl3WnN5WWw3YUJ3bWpyR2pWcTRPN3VqcG1aR1RObXpGQXNadDU5OTEybVQ1OU9XbG9hQVFFQm5EaHhnclMwTkVVY0xza0R1dmpyNHJ6T0hHa2prN1Z6TUdYS0ZISnljaGd5WkFqbnpwMWo0c1NKeW9KRVNZc2VseTlmeHRqWW1MUzBOTnEzYjQrenN6T05HalhpOE9IRHRHL2ZuaWxUcHBRNnpvc1hMMUtwVXFVUzdYSTBHZzBSRVJFWUd4dFRwMDRkZHUzYVJkMjZkWEZ4Y2FGdDI3WkFZV1M2cmEwdG4zenlDWjk4OGdtcHFhbFVybHladkx3OC9QMzlhZHUyTGF0WHI5WjdCdi94eHgvNThjY2ZsZGZGMzdmMDlIUzkzUXY1K2ZrbEpzQjBkblltSnllSHRMUTBaVXpqeDQ4djlaNnJWYXRHdFdyVmVPZWRkMGhJU0NBOFBKeVdMVnNxOVpjdlgxWVNrUmIzdEhkMmRxWkdqUnFzWHIxYVdkVFFsZ2NGQlRGanhneEdqUnIxanhQQlFRamhBb0ZBSUJBSUJIOExqSXlNK2tIaGR1Wi9jalM0RmxOVFUvcjE2OGZhdFdzbEl5T2pqNENTZjNFS0JBS0JRUEFQd2R6Y25LVkxsMUt0V2pYRnkxakxnQUVEOUh5bXUzWHJSdG15WlduWHJoMEFOV3JVVUd3MUdqWnN5UFhyMXpFd01LQjgrZktsQ3JkdkltUEdqRkdFVWw5Zlg1NCtmY3JBZ1FPVityQ3dNTVg2WTl1MmJWU3FWRWxKOWxtY3BVdVhNbmZ1WENVeG9qYkNkdm55NVppYm05T29VU05tekpoQmFtb3FVT2lsWGJWcVZRd01EREEzTjZkZXZYcjQrZm45a2JmN1dsU3BVb1VxVmFvb3J6LzY2Q1B1M0xuRDhPSERGUkhVMmRtWmI3NzVodlhyMTlPNmRXdFVLaFZmZlBIRlMvdGR0V3FWRW4ydDVYWG5xUGcxT25Ub3dKMDdkeGc4ZURDNXViazRPenRqWW1LQ2k0dUxUb1I4L2ZyMTZkMjdOMlBIam1YU3BFbDZkaUREaHcrbmJ0MjZwWTVkbzlGdytmTGxFaE5PUXVIQ3pwZGZmc21wVTZkbzBxUUpPM2Jzd05qWW1LU2tKQW9LQ2pBM04xZVNlclpxMVlwOSsvWmhhV2tKNkM3QWpCbzFpdjc5Kzc5MEhyVU1IRGlRcDArZjR1dnJ5N3g1ODE3cEhFbVNpSWlJUUpJa1ZDcVZYaFIzY2FaTm02WWN1N3U3VTc1OGVjWExmZkxreWRTdlh4OXJhMnNjSFIwVml5TkhSMGZjM054bzFxd1pEUm8wVUx6YTNkemNGQjkzQndjSGdvS0NYbW5NZjBkZVBxc0NnZUFmamFlbnB3d1FFeE1qL2w4Z0VBZ0ViellHSGg0ZXR5VkpxaEljSFB6U3JjTkZPWHIwS0R0MjdDQWhJWUc4dkR4c2JHd1lPWEtranJmbnVuWHIyTEJoQTFDNG5WZ2JHYU9sYU9TVVNxWEMxdGFXRGgwNk1ITGtTTVhmc2FSdHFzT0hEMmZFaUJHdk5aYmlKQ2NuMDZOSEQyUlpUb3VOamEwQy9MWk1TUUtCUUNCNEtaNmVuaXVBQ1dxMU91RDgrZk9mL2RYaithUFIvaDRxTGZwV0lCQzhPbXExV2ljUkpoU0sxS1g1WEF2K25Rd2VQSmo0K0hnMEdrM3p1TGk0azMvMjlVVkV1RUFnRUFnRUFzRWJqb2VIUnd0Smtxcjg1ei8vZVdVUmZPWEtsWHo5OWRkWVdGalF0bTFicksydHVYSGpCdmZ2MzlkcHQzLy9mc3pOemNuSnlTRThQRnhQQ05mU3QyOWY4dkx5aUlpSTRKdHZ2aUU3TzV1Wk0yZnF0ZEdLNCs3dTdxODlsdUk0T2pyaTd1NU9YRnljblp1Ylc5Zno1ODkvKzBvM0x4QUlCQUtCUUNENFV6RXdNTkN6OGhFaXVPQk5Rd2poQW9GQUlCQUlCRzg0a2lTMUJYUjgvMTVHWkdRa1gzLzlOWFoyZG16YXRFa24wVTVCd2M5QjFlZlBueWNsSllXT0hUdHk0c1FKZnZ6eFI3S3pzM1VTSG1rWk5td1kxdGJXZE96WUVYOS9mNDRjT2FJbmhHdmIvSnF4bEVibnpwMkppNHREcFZKMUFZUVFMaEFJQklLL0piSXM4L1RwVTFRcUZWWldWbi8xY0FTQ053YU5Sb01zeXkvMXd4Y0lmaStFRUM0UUNBUUNnVUR3aGlQTGNoZEprbWphdE9rcnRROE9EZ1lLdlF5TFo1c3ZtdlRtKysrL0I2QkZpeGJrNStjVEdSbkprU05INk5xMWE2bDlPemc0QVBEaXhZdmZkU3lsVWI5K2ZlMWhzMWU2b0VBZ0VBZ0Vmd0FGQlFWNnZybCtmbjRFQmdhVzJON096bzRlUFhvb3J6ZHUzTWk2ZGV2dzkvZi9SYy9weDQ4ZjgvVHBVNTJ5c21YTElzdXk0bzFkdE56Q3dvTHc4SEJzYkd4bzBhS0ZUdjMyN2RzNWMrWU1xMWF0S3ZGYXNpeXpkdTFhMnJadFM1MDZkZGkwYVJNWkdSbE1talNKSDM3NGdkcTFhK3Y1bGY4YTl1elpRMVJVRklNSEQxWjh6SU9DZ2poNThpUmZmZlVWQUxtNXVjck9zb3lNRFBidDIwZlRwazMxRWlEdTI3Y1BlM3Y3RXEzWmZndWJOMi9tMmJObkRCZ3dnS3lzTERaczJJQy92Ny9pdTF3YUdSa1pmUEhGRjhpeVRPL2V2YWxWcTVaZW04dVhMd05RdTNadG5mTEpreWR6Nzk0OXRtM2JwbE5lVUZCQVFrSUNUazVPZWdzbkJ3OGVKRE16azE2OWVyM1NmYTFaczRaeTVjcmg0K1BEN2R1M1NVbEpvWG56NWtCaGd0YUhEeC95Nk5FajB0UFRlZkRnQVJZV0ZvcG45c3M0Zi80OGl4WXRvbnYzN3RTclY0L2F0V3NURUJEQTlldlhDUWtKMGNscGs1R1J3Y2FOR3hrM2Joekd4c1pFUkVSdzQ4WU4rdmZ2ajYrdkwwbEpTWG9XUlgvV0hQd1d2dm5tR3h3Y0hHamR1alhmZmZjZEZ5NWNZUHo0OFppWm1aWFkvdmJ0MjYvVWI1a3laYWhRb1FJUkVSR3ZOWjRXTFZwZ1ltS2lKQ1hWWW1CZ3dJTUhEL0QzOTJmaXhJazBhNmI3V0oyZG5jMm5uMzVLbXpadGVPZWRkNVJ5alVaRHAwNmRzTE96MC91TS9sMFJRcmhBSUJBSUJBTEJHMHk5ZXZYS0FRM016TXlLaXNJdjVjcVZLd0I0ZW5xVzJxYWdvSUJEaHc0aFNSTE5talVqTnplWHlNaEk5dS9mWDZvUW5wbVp5ZGF0V3dGbzFLaVJYdjM2OWV1Vkg3Q05HaldpY2VQR3J6U1dsK0hpNG9LRmhRWFBuajE3cTM3OStoWGo0K01mL0txT0JBS0JRQ0Q0RGVUbDViRnUzVHFkTWo4L1AwWEVMWTY3dTdzaWhHL2J0azA1ZDkyNmRYcjlRT0hmVFcxNVVGQ1FudWprNCtPRFdxMW14NDRkZXVXalJvMWl6Wm8xbUpxYTBxUkpFeElURXhrMWFoUkxsaXpoNnRXckhEOStISUNPSFR2aTUrZEhuejU5bFBQUG5Udkg1czJieWNyS29rNmRPaHc0Y0lBYk4yNHdjT0JBUHY3NFkweE1URmkyYkJudTd1NE1HRENBNTgrZjYxemZ4Y1dGdzRjUDY5M1BwazJiY0hOekErRG16WnNzWGJvVUJ3Y0hYcng0d2FwVnF4Z3paZ3kzYnQwaU9qcWFodzhmRWhRVXhONjllMW05ZWpVZUhoNUVSa2F5ZXZWcUhCMGRkWVR3TTJmT01IdjJiTnpjM0JTeHRrYU5HdFN1WGZ1MWhQSGx5NWNyQ1FRQnJsMjdSbUJnSUNZbUpnd1lNSUNvcUNpKy8vNTdIang0d0xwMTYwcTErTWpLeW1MOCtQRmN1blJKS1N1K1kwNnRWdlBwcDU5eTY5WXRBZ0lDZE9iL3hvMGJKQ1VsNmZXYms1UEQrUEhqY1hSMEpEQXdzTVJnaUlVTEZ5ckhUWnMyNWZQUFB5OXhqRUZCUVRnN08rUGo0OE5YWDMzRmdRTUg4UFgxWmN5WU1TeGF0SWp2dnZ0T3A3MkRnd05Iang3bDd0MjdlbjN0M3IxYk9UNTI3QmpYcmwwak9UbVo1Y3VYTTNMa1NGSlNVa2hOVGRWTFhycC8vMzZDZzRPeHNySml4SWdSL085Ly95TXFLb3E2ZGV1U2w1Y0h3SVVMRndBd01qTEMxZFgxVDV1RFgwdDhmRHdyVnF5Z1pjdVcxS3BWaTBXTEZtRnBhYW1UekZSTHAwNmRxRml4SXUrLy8vNHI5ZTN0N2MyY09YT1lNbVhLYTQxcDM3NTluRDE3bHJsejUrcVVSMFZGOGVtbm4zTDc5bTJkZXg0NmRDZ2pSNDRrTlRXVk0yZk9jT1RJRWRScXRaTERSNlBSa0pHUlVlSnUwYjhyUWdnWENBUUNnVUFnZUlNeE1EQndreVJKY25WMWZhVUlhdmc1V3Z0bHZvd25UcHpnNmRPbjFLcFZDeHNiR3lVcTV0eTVjeng2OUlqeTVjdnJ0Ry9mdnIxeVhMVnFWWjFNOVZxMDBkOEF4c2JHTkc3YytKWEc4aklNREF4bzBLQUJQL3p3ZzJSb2FOZ0MyUDJMSndrRUFvRkE4QWN4Y09CQTh2UHpkZjdtZVh0N00zdjJiQ1JKSWlNamc0NGRPMkpoWWNIVHAwOVpzbVFKNGVIaEFMaTZ1dEt0V3pmbHZNVEVSSGJ2M28xR285R0xGSWFmazNnV0YzaUxsMy83N2JjNE9UbngvUGx6Z29PRHFWYXRHaGtaR2V6ZHU1ZnIxNjhEc0dIREJqSXlNdlNFYkszZzNxNWRPd0FsaXRmUzBwTEF3RURHakJuRGtTTkhjSGQzeDhiR2hwczNiNUtXbGtiZHVuVXhNVEhCeGNXRm8wZVAwcWhSSXh3Y0hJaU1qT1RSbzBmWTJka0JjUC8rZlNaTW1JQzV1VG1MRmkwaU9UbVpyVnUzNmp4bmRPM2FGYlZhVGR1MmJURTJOa2FXWlVKRFF3SDQ3My8vcTdUYnVIRWowNmRQQndxamtjK2ZQdy9Bb0VHRGxQa3pNakw2eFFqdW92Y0o4T1RKRXlaTm1rUitmajVUcDA3RnhzYUduajE3Y3VEQUFhS2lvbGk2ZEdtSmdtUlNVaEtUSmswaU1UR1J6cDA3azVLU3dwNDllM2oyN0JtelpzMVNybUZnWU1ENjlldVpObTBhNmVucEpRcjJSY3VPSFR1R2xaVVZvMGVQWnU3Y3VlellzWVB0MjdjcjlaTW1UZUxldlhzNlpaVXFWZUxldlh0OC9mWFhKZDV2UmtZR2l4Y3ZwbXpac3RqWTJKQ1VsTVRpeFl0cDI3WXR0cmEyL1Bqamp5UW1KaElVRklTOXZUM0RoZzByVWFBdnlxRkRoekF5TW1MNDhPSGs1dVlpU1JJNU9UbVltSmpvMlp6MDY5ZVBvMGVQOHZYWFg5T21UUnZsTXp4dTNEaWxqYSt2THdBMk5qWWNPblRvVDV1RDF4V2JvVkFnWHJwMEtRRGp4NC9uNDQ4LzV2bno1engvL3B5VksxZnF0YTlmdjc1T3BQVXZFUllXeHB3NWN6aDE2cFJpSlJnWUdNaTJiZHM0ZHV3WVVHaVpPR2pRSUdXSGlhR2hJY2JHeHJScTFZb3BVNmF3ZVBGaS9QejhhTnEwS2N1V0xlUFVxVk5Nbno0ZEx5OHZQdnZzTTQ0ZlA2N3NYbkJ4Y1dIVnFsWDQrL3NUR1JuSnUrKytpeVJKcU5WcUFDWFE1WitBRU1JRkFvRkFJQkFJM21Ba1Nhb09oWWtqWHhWN2UzdVNrcEs0ZVBHaThrTzBPRnBiRkNqY0xncUZEN201dWJrY1BIaVFmdjM2NmJUdjI3Y3ZscGFXdUxpNDBMcDFhNHlNalBUNlBIejRzSjVIK0t1TTVaZjR6My8rd3c4Ly9JQXN5M1VRUXJoQUlCQUkva0tzcmExTHRBZmJzbVVMZ1lHQmluRGs0ZUhCc1dQSENBOFB4OXZibStUa1pNNmZQMCtaTW1VWU1HQUFKMCtlWk8vZXZSZ2FHakoyN0ZpOXY3dWdMNENYVnI1a3lSTGwrT3JWcThwaTliNTkrNVR5a3FMUTQrUGpPWEhpQk9YS2xhTmh3NFpBb1FBT2hRSzJzYkV4STBlT3BLQ2dnT1RrWk5hc1djT3dZY1BJeWNsaDA2Wk5HQmdZY1BUb1VUUWFEUU1IRHFSSmt5WkVSVVdSa1pGQmhRb1ZBQWdKQ1NFbEpRV0FEejc0UUxsMllHQWc5ZXJWQTJERWlCRjA3ZHFWbFN0WGN1M2FOWktTa3JoNjlTcHQyclNoYXRXcTNMeDVrMlBIampGaHdnUXlNelBwM2JzM28wYU5ZdlRvMFNRbkordjBhMjl2ejdwMTYvajQ0NDhaUFhxMEVwV2VsSlRFMkxGajhmUHowOW41bHBHUmdiKy9QeWtwS1hUcDBrV0o0bGVwVk15ZlB4OGZIeDlDUWtJd01EQWdJQ0FBbFVxRldxMW01ODZkZlBIRkZ6eC8vcHcrZmZvd2FkSWtjbkp5bURoeEloRVJFVnk2ZElsSmt5WXBVZWQzN3R4aDFhcFZ5TEtzRXh3UUdockswNmRQR1RwMHFGS21mY2JxMXEwYnBxYW1kT3JVaVFZTkd1aTlmLzM3OTFlT0R4OCt6S05IandnSkNkRnJCNFdSNjBYcmpoNDlDc0NVS1ZObzI3WXR0Mi9mSmpFeFVYbFB0R2dGNi9mZWUwOUhHSStKaWVIdTNiczRPenV6ZS9kdVltTmppWTJOSlMwdFRXbXZ4ZHJhbWsyYk52SEpKNStRa1pGQlZsWVdOV3JVWU5pd1lkamIyek41OG1SU1UxTVZBYnRvNE1lZk5RZXZTMkJnb0dKM2MrTEVDZUxpNHZEejg4UGYzNStqUjQveTdOa3oycmR2VDlldVhTbGJ0cXl5VU9QdjcwK0hEaDJVZmpadjNreFlXQmk3ZHUxU3lpSWlJcFR2NjdKbHkzVHFRRGRuMEpZdFc5aXlaUXNBUFhyMFlPYk1tZGpZMkNqV1NsMjZkR0h2M3IwRUJ3ZGpibTZPaFlVRmNYRnhuRHg1a3ZMbHkxTlFVRUJTVWhMT3pzNjR1Ym14ZGV0V2F0U29nU1JKQU1yQ1dXNXU3bXZQMFp1S0VNSUZBb0ZBSUJBSTNtQmtXYTRsU1JKT1RrNnZmRTdIamgzWnNHRUQ2OWF0bzBHREJwUXRXMWFwZS9IaUJRVUZCZno0NDQ5QTRRL21xMWV2NnB5L2YvOSt2Ui9rSlNYQy9EM0dVbnpyYkVsb0Z3RmtXYTc1QzAwRkFvRkFJUGhEMFM0ZUY2ZE5telprWjJlalVxbXd0N2ZIMjlzYkF3TURxbFNwZ3F1cksvSHg4Y3llUFp1b3FDaWlvcUtBd2tqaDRjT0gwNmhSSTU0OGVZS2xwU1VHQmdiNCt2cnFlVFJuWldXaFVxbm8xYXNYYVdscEpDUWs0T0hoZ2FPakkwbEpTVFJvMEFDMVdzMlJJMGRJU1VsaCtQRGhKWTVUSytLcjFXb1dMMTRNZ0pXVkZTRWhJWnc5ZTFheHB5Z3FMZ1BNbno4ZmxVcEZiR3dzM2J0M1Z5SitIejE2QkVDRkNoV1FaWm5VMUZUS2xTdW5pSm5kdTNmSDFOUVVLeXNyTEMwdEtWdTJMR1ptWmtSR1JpcCs1NVVyVnlZaElZR0lpQWdLQ2dvd05qYkcwTkFRVDA5UFRFeE1xRjY5T3NlT0hXUHk1TWs4ZS9hTVpjdVdzWC8vZmxRcUZXdlhycVZ5NWNvNlk3MSsvVHFYTDE5bXhJZ1JpdEE3WWNJRTd0NjlxK094bnBDUXdNU0pFN2wvL3o3Tm16ZlhzelN4dGJWbDllclZEQjgrbkIwN2RuRDc5bTJHREJuQ2dnVUx1SFhybHRJbU96dWJPWFBtS0srTmpJeElUVTFsNHNTSjFLcFZpejU5K2pCdjNqdzZkT2pBbkRsekdEbHlwSEtOaUlnSW5qNTlxbE1Hc0dyVktuNzQ0UWVnTUZxL3FQMk1yNjh2eWNuSmVwWTA5ZXJWSXpvNm1vaUlDRnExYW9XeHNURlF1SEJpYTJ2TC92MzdrU1FKV1piWnRXc1gzYnQzeDl2Ym05VFVWS1VQN1NLTHM3TXpMK09iYjc1UmpoODllcVFYUFY3MHRWWkVkWEp5d3NuSmlVR0RCbkhqeGcwOUFYcmd3SUhLY1hSMDlKODJCNytHb290TS9mdjN4OExDZ2tlUEh2SGl4UXZXckZsRFVsSVM3ZHUzcDMzNzlyejc3cnNZR1JsaGJHeE1mbjQrczJiTjBoa3ZGSHAwYXhlMEtsV3FwSXk3NlBXMmJObENhR2lvY3UydVhidlNwMDhmZkh4OGRCWjNaRmxtLy83OW1KbVpFUjhmajRHQkFlYm01dVRrNURCanhneWwzYU5IajVnK2ZUcERodzVsNDhhTlNubFJyM2J0OXlVdExRMjFXdjJQU0dncWhIQ0JRQ0FRQ0FTQ054aVZTbFVIb0hyMTZxOThqcSt2TDhlUEh5Y2hJWUZldlhyUnVuVnJ6TXpNdUhMbENvMGFOY0xPem82OHZEenM3T3dJQ3d0VElwTnUzTGhCbno1OXVIVHBFc25KeWE4VmhRNGxlNFQvMGxoSys2RmVGTzBXWjBtU3FyM1dnQVFDZ1VBZytKMlFaUmtvL1B1bVZxdDF4S0t3c0REQ3dzSjAyaTlkdXBTQkF3ZXlaODhlMHRQVGxmTXJWcXlJcDZlbkVqMWIxRE84WjgrZXRHdlg3clY5aTZ0VnE0YXpzek9HaG9Za0ppWnk3OTQ5TWpJeVNtMC9Zc1FJTm0vZVRFSkNnbEoyN3R3NXpwMDdwL3dkYjlteUpZMGJONlp5NWNwVXJsd1paMmRuVnE1Y2lTekw3Tm16aHoxNzlsQ2pSZzBsdW5YTGxpMFlHUm1SbDVkSFFVRUJ5NWN2WitMRWlUZzdPNWVZVVBUOTk5L252ZmZlNDhpUkk0cmRpWW1KQ2IxNjlhSnMyYktFaFlXeFlzVUtBRVZrTmpNejQ5Q2hRNmpWYWt4TlRWbS9mbjJKenlvdFdyUmcwNlpOVEpnd2dYbno1ckZ1M1RvZVBYcEVuejU5R0RCZ2dOSk9raVFlUDM0TUZDWXg3TnUzYjRuekpVa1NWbFpXVkt4WUVXZG5aN0t5c3VqVnF4ZWhvYUdrcDZmcnZmZFF1SkFRRXhPRHBhVWxMVnUycEY2OWVodzhlSkMzM25xTER6LzhzTlQzUmt0NmVyb2lKb2VHaHJKOCtYSzlOa1Z0NjZCUXdJeU1qR1RLbENtODlkWmJMRisrWE5tTmw1NmV6ckZqeDJqZXZEbno1ODluNzk2OXBLU2swTFp0V3pJeU1qaHc0QUN5TEN2MkhkcG81NUs0ZE9rU2taR1J5dXRKa3lZeGFkSWt4UmJJeTh0TDhjN3YwcVVMaG9hR09yc1lGaTllckN5Z3ZBbHpVTlNlNVZVWk1tUUlwMDZkSWpJeUVrbVN1SFhyRnR1MmJkTlpRTmk5ZXplN2QrK21idDI2dUxtNWNlclVLV0pqWTVWZ2xLTElzcXg0cGQrNWM0ZFRwMDdwMUJjVnVvc2U3OXk1azUwN2QrcTBQWExraURKdnMyZlB4dHZibTQ4KytvZ1ZLMVlRSFIyTmw1Y1hreWRQcGsrZlBuaDVlYUZTcVhCMmR1YmV2WHZrNStmcjlKV2VuZzRVNWtpNGNlTkdpWWxnLzI0SUlWd2dFQWdFQW9IZ3pjWVowSXQyZWhsbVptYXNYNytlelpzM2MralFJZmJ0MjRkS3BjTEJ3UUVYRnhmbGdmbWRkOTdSMlo3cjR1SkNyVnExdUhyMUt1SGg0UXdiTnV5MUJscVNSL2d2amVWVjBHNnZsaVRwMVNkQklCQUlCSUxmRVkxR0E2RGt2eWdxaE5lcVZRc3ZMeTlldkhoQnhZb1ZsYit6N3U3dUhEbHloQVlOR2xDM2JsMHNMUzM1N3J2djhQVDBaUDc4K1NRbUpuTGh3Z1Z1M0xoQlNrb0t2WHIxd3RuWldjY0s0Zm56NTB5ZlBwMDdkKzRBaGZZSFJTTm5vVEJLUFRrNUdYTnpjNnBYcjY1WUpRRDA2dFdMM054Y1BiSDI4ZVBIMk5qWUtJTDUvUG56TVRVMUpUdzhuQmt6WnVEbTVxYXpPeXc5UFoxdnYvMVdtUU90OTNoT1RnNmdhN21XbVpsSmVIZzRFeWRPVk1vYU4yNnMyR1ZvSTRHVGtwSm8xYW9WSTBhTVFLMVdjK2ZPSGJ5OHZMaDkrellBdTNidDR2MzMzMWZtUGkwdGplenNiTHAxNjBaWVdCaHIxcXloWmN1VzJOcmEwcVJKRTUzN3ExV3JGaXRXckdEZ3dJRThldlNJc21YTDh0RkhIK20xQ1FvSzRwTlBQbEh1cHlTTWpJd0lEZzZtWXNXS21KdWJzM3YzYml3c0xFck1sMUtjL1B4OGpJeU1XTHQyTFJzMmJLQlpzMmEvNkJFT2hZS3V1Yms1dTNidG9uLy8vb1NHaHI3VXMxdjdlV3pUcGcxanhvemg4ODgvWityVXFXemV2RmxwczNMbFNvS0Rnemx6NWd4dDJyVEJ6ODhQQ3dzTDl1N2RxL2pZZi9EQkI3aTV1ZWxZbXhUbjFxMWJxRlFxNVgzUm90MWhtSitmejlpeFkxbXdZQUY1ZVhtWW01dlRvMGNQSWlJaWVQYnNHUjA2ZE5DeldpbUtzN096RWtYL1o4ekJyNkZYcjE1S1F2Z0RCdzZ3YmRzMjJyUnBRNDBhTlpTZElYMzc5dVhFaVJQTW5Uc1hPenM3N096c0tGZXVuRTZDVDIxZm9KdjQ4L2J0MjlqWjJmSFJSeDhwOWkrblQ1OW02ZEtsdEczYmx0R2pSK3VOU1d0cnBQMmV2djMyMjl5N2R3OUFzVHJSZnM2V0xGbWlSS0JiV1ZteGUvZnVFdCtUb3QrTDA2ZFBDeUZjSUJBSUJBS0JRUERISXN1eXJTUkpyNTJ0M2R6Y25GR2pSakZxMUNpOU9tMUNySklvbW5RSWRMZEhsc1l2dFhuWldGNEZiWFNhTE11djc4MGlFQWdFQXNIdmdEWlNzaVJybFBMbHkvUHR0OS9TdG0xYjNubm5IYjc4OGt1NmQrK090YlUxTFZxMEFPREJnd2VjT1hPRzA2ZFBrNWVYcHdoVVVMaDQzS1JKRTF4ZFhjbkp5VUdqMFpDYW1rcDhmRHo3OXUzandZTUhEQjA2RkxWYXpaWXRXN2grL1RwZHVuU2hkdTNhMk5yYVVybHlaVTZmUGszWnNtVnhjWEVoTURCUWljalZVandaWTkyNmRXblZxcFZpeWFIOVc2dmRnVlkwV2x4N2orWExseWN0TFkxMjdkcVJtWmxKWGw0ZTQ4ZVBaL3o0OFRwdG16WnRxcGRjNzh5Wk01dzVjMGFuTERvNm12RHdjTHAwNmNMbm4zL090V3ZYK1BqamovSHc4TkJwcHhWY1AvamdBeXdzTEpnM2J4NXF0WnJEaHc5eitQQmhHamR1ckNlRUp5UWtFQkFRZ0Vham9YTGx5cVNtcGpKa3lCQldyMTZ0azB5elpzMmFCQWNIazVtWlNkdTJiWEYwZEdUUG5qMUtmY09HRFRFek02TnExYXBLbVlXRlJhbis3VVhSK21kRFlaQkNibTR1TjIvZVZON0xyVnUzb3RGbytPQ0REN0N5c3ZyRi9nQzlSSkJhZisyaStQcjY0dWpveUlzWEw1U2RkeVltSnR5NWM0ZWtwQ1Q4L2YwWk9uUW9raVNSbHBiR3FsV3JsSE9IREJuQ0J4OThvT3hnS0FrM056ZDY5T2loM0p1V2t5ZFBBb1dDN0lrVEoxaTRjQ0g1K2ZrWUd4c3pjK1pNWW1OamVmYnNtYzQ1eGUxbzVzNmQrNmZQd1crbFpjdVdmUGpoaC9qNCtPRHQ3VTFlWGg1dDJyVEIwTkNRUllzV3NXblRKdVg3OWpvc1dyUklaN0ZCbXlUVHdjRkJ6OVpRaTd1N080MGFOZEtMS05mMnMyZlBIbnIwNk1IdzRjTjFQUEdMVWxCUXdJVUxGL0R3OEZCODFLMnNyQWdMQzJQUW9FR3ZkUTl2SWtJSUZ3Z0VBb0ZBSVBnVGNIVjFMVzl1Ymo0YXVGbFFVSkNrMFdodVg3eDQ4UjZnL29WVExhRlFUUDYzWW1abUJvQWtTZi9lU1JBSUJBTEJYMHBXVmhaUWFMdVJuWjFOYkd5c1VtZGpZNE9ucHlmNzkrOG5PVGtaV1pieDl2Ym01czJiQkFVRjZmVVZFeE5EVEV5TVRsbWpSbzNvM2JzM3NiR3hqQjA3RmlnVXlEMDhQQmcvZmp3Tkd6WkVsbVdxVmF2R3pwMDdXYnAwS1ZBWXJUeHk1RWhTVWxMSXpNeWtmZnYyeWxoNzkrNU5TRWlJOG0vVHBrMFZnYXhUcDA0NnU4SzB1TGk0WUdabVJteHNMTElzSy9ZaDVjcVZZOWl3WWN5Yk4wK24vWUlGQzNSZUR4OCtuTHk4UEQwaC9PMjMzMmJFaUJGQW9TMUtVY2FPSFl1dHJTM2p4bzJqVTZkT1BIandRS2RkUVVFQmtpUXhmLzU4OXV6Wmc3MjlQVHQzN3VUNzc3OW40Y0tGT3NrSG9kQ1NZdW5TcGVUbjV6Tm16Qmg4Zkh5WU5Xc1c0ZUhoREJvMGlEVnIxdURxNnFwempuWlJ2NmkxUlY1ZUhocU5oakpseXVqTmszYnVpNHJxUlNrZVdadWNuRXh3Y0RCUG5qeGgvdno1Yk4rK0hZMUdRNDhlUFJnOWVqUmZmdmtsenM3T2V0N3NnSTRvWFh3M1FFbWNQbjJha0pBUW9xS2lsR2VvU3BVcTBiQmhRMEpEUTdseTVRcFpXVmxZV1ZrUkVCQkFibTR1dFd2WDV2TGx5M3owMFVkY3ZuejVwUUt4bzZNalk4ZU8xUkhDWDd4NHdmNzkrekUyTm1iaHdvV01IRG1TNjlldms1dWJxL2RaS01xcjVwLzVJK2ZnMTVDWGw4ZWpSNDlZdkhneC92NysyTnZiYytyVUtkUnFOVk9tVEtGMzc5NmNQbjJhT1hQbU1IdjJiQ3dzTElpT2psWjJPMENoTC9pZ1FZTVlPWEtrWHBDS2xaVVZLU2twK1ByNjZsMTcyN1p0cFk1cjhlTEZ0R3paa2dNSER1aVVhNU5ldmdvQkFRRThlZktFTVdQR0VCVVZoYnU3T3k0dUxvU0doaEllSGs3bnpwMWZ1YTgzRVNHRUN3UUNnVUFnRVB3SkpDUWtQUGIwOUp3S21Hb1RTSGw0ZUx3QWJnQlhnQVJabG04QVNRWUdCby9VYW5WeVhGemNFMG1TVElEWGpnai9KMUhrQjVUUlh6a09nVUFnRVB4NzBVYWNlbnQ3azVpWXFDT0VBMHljT0ZGSk51bmw1WVdIaHdjZUhoNTA2ZElGZ0lNSER6SnQyalNxVjY5T1NFaUlJalNlT1hPR2tTTkhLc21rbXpkdmpvK1BEOXUyYlNNdkwwK0pwUGJ4OFNFdkw0K1FrQkNkNi9icDA0Y21UWnBnWjJmSGpCa3ppSW1Kb1ZLbFNrcGRTRWlJOG0relpzMFVJYndrRVZ4YjNyaHhZeUlqSTRtSmlhRisvZnIwN05tVGNlUEdsV2hwVnRUR0JWQ1NEeFlYUHc4ZVBNakJnd2RMdk9hY09YUG8zTGt6aXhZdElpUWtoRFp0MmdBbzFpTzV1YmtZR3h2ajV1YUdXcTNtd0lFRCtQcjZrcGlZU092V3JmVVNpOWFvMDZUR1FnQUFJQUJKUkVGVVVRTmJXMXVtVHAxS3MyYk5BSmczYng2V2xwWWtKU1hwaWRjM2I5NVVGaGJhdG0ycmxHdjlrVXNUd3UzdDdmV2lvclVVanhqWFJ0WjI2TkNCdTNmdnNtN2RPbXJWcXNWLy8vdGZaRm5tNU1tVDdOeTVreXBWcXRDMGFWT2RjNWN0VzZZY0YvWG1Cdmp3d3c4VjI1enIxNjh6WThZTWJ0NjhpYUdoSVgzNjlNSFB6NCtPSFRzQ2haL1JXN2R1RVJrWlNWeGNIQU1IRHFSQ2hRcTBhdFdLYTlldWNmbnlaWVlORzBaK2ZqNTkrdlFCVUN4U2l1NWdnSjl0T0xSczJiS0Z4NDhmMDZOSER5d3NMRmkwYUJIbHk1ZW5lZlBtbUptWm9kRm9GQS9zZ29JQzVieWk5amt2NDQrY2cvNzkrN04rL1hxKytlWWJCZ3dZOEVvN0dJOGZQODZ4WThkbzBxUUpGeTllSkNzcmkwOC8vWlRRMEZCMjdOaEJ1WExsZVBqd29TS01iOTI2RlNjbko3MUZJSUMxYTlleWR1MWFuYkorL2ZveGFkSWtvcU9qeWN6TXhNZkhoNHlNREJZc1dFRDkrdld4c3JKaTA2Wk5yRnUzamttVEp1a2x1YmV3c0NBN08xdVo4K1RrWkFBbEF2eXJyNzdTMnpXaTVlVEprd3dkT2xTSjFoODBhQkIyZG5hRWhvYXllUEZpYXRldWpaT1QweS9PMFp1S0VNSUZBb0ZBSUJBSS9odzB3SFdnbnJiZ0o1Rzd6ay8vS1QrS1pWbEdwVklWZUhoNEpNcXlyUG85dG0zK25mbTMzNzlBSUJBSS9ucmk0K01Cc0xPejA3TUV5ODNOWmZmdTNZcDl5cFVyVjlpOWV6YzlldlRnMmJObkJBVUY4ZlhYWDJOb2FNaTBhZE40L1BneGxwYVdxRlFxb3FLaWdFTHJrYUpZV1ZrcFhyL2R1blZUeWl0VXFLQjRrUGZzMlpQOC9Id2RFZXo2OWV1bEpydFdxMzlwRTFvaFhidDJKVEl5a3BVclYrTHY3MDlXVnBaTzhrMnRsM0dOR2pXVXVjak16TVRDd2tLeGJDZ3BJbnpZc0dIazVPUXdhTkFnSkVuQzJOZ1lnUHIxNi9Qa3lSTWlJeU9wWHIwNnZYdjNadkhpeFRScjFneFRVMVBtekpsRG1USmw2TmF0RyszYXRlUCsvZnVjTzNlT3hvMGJzMkRCQXAzbmhIdjM3akZuemh3TURBeDB4Rk10R28wR1gxOWZHalpzeUlnUkl3Z01ER1R2M3IzazUrZlRzR0ZET25mdVRJY09IVEEzTjFmOHowdUwrcjUzNzk1THZiU0xjdWpRSVVYTS8raWpqOGpKeWVHdHQ5NWkvZnIxNU9ibVltMXRUVkpTRXRPbVRXUEhqaDFVcmx5WisvZnZBNFVSN3RwY01kcEZncUlZR0JnQWhaWVpEeDgrcEVPSERvd2FOUW9uSnlkdTNMaWh0REUyTm1iMTZ0WE1uVHVYOFBCd2poNDlTa0JBQUhYcjFtWHk1TWxLZjBaR1A4Y2R2TXlUVzB0MGREUWJOMjdFMU5TVXdZTUhrNW1aaVoyZEhlZk9uVU9qMFdCdGJjMmNPWE9VeGFSeDQ4WXhkZXBVWEZ4Y1NsMlEwZTVHK0RQbW9HdlhybXpldkpsNTgrYng4Y2NmMDY5ZlAyeHNiRjU2enlFaElSZ2FHdEtwVXllV0xWdkdzMmZQMEdnMExGdTJERW1TV0x4NE1ZY1BIMmJ3NE1IczJyV0w1T1JrUlR6dTNiczNVNlpNd2N2TEN4OGZIeVpNbUlDWGx4ZSt2cjRNSHo1Y1dielJrcFdWeFh2dnZjZTVjK2VZT0hFaUdvMEdTMHRMc3JLeWNIVjExV3V2NWNTSkUwQ2gzZEhaczJlcFdyVXF1M2J0d3N2TGk0Q0FBSHIyN0VuTGxpMlJKQW1OUnNPVEowK0FRbnVjOFBCdzB0UFRhZDY4dVdMcDR1M3RUVmhZR0g1K2ZxeGN1WkxhdFd1L2RJN2VWSVFRTGhBSUJBS0JRUERISTlXcFU4ZFJsdVdNMXhSMVQwbVM1QVNZNXVUa0tEOFkvMjBVMmM2Wi83SjJBb0ZBSUJEOFVkeTZkUXR6YzNPMmJObENaR1NranFYQzJiTm55Y3pNeE1URWhJNGRPeXFKSEI4L2ZzeUdEUnZJeTh2RHhzYUd1WFBuNHVucFNiZHUzVWhKU1ZIT1Y2bFV0Ry9mWHVkNldwdVQ0ang4K0ZDbjNNaklpTDU5KzFLN2RtMGFOMjVNaFFvVkNBd01MUEVlVnE1Y2lVcWxRcnN6clRSYXQyNk5sNWNYMGRIUmpCa3pCaWowUVg3eDRnV2dteXhUUzVjdVhYVHNGNHFMOFphV2xnUUdCbkw0OEdHZ2NFSEJ5Y21KM2J0MzYwUjBkK25TQlhOemM5cTFhMGZyMXEwVk1icHo1ODZFaElTd1pzMGFYcng0d2VEQmcvSDM5MWNFVUMzNStmbXZKTjQ2T2pwaWJXMU5jbkl5YXJXYTk5OS9uNENBQUV4TlRURTJObGJlSDBkSFI0WU1HVkppSDY5NnJhU2tKQzVmdmt5elpzMHdNVEhoNXMyYkFJb1h1VXFsd3RUVUZITnpjN0t5c3BnNWN5WWJObXpBeGNXRjdPeHN4bzBieCt6WnM0RkMwVGs2T3BvUkkwWmdaR1JFWGw2ZThua3dOemNuTkRRVUd4c2J2dm5tRzFhdlhxMUVYMnRGV0ZOVFUrYlBuMCtYTGwyd3RyYW1UcDA2THgyN2RxR2p0T1NXdWJtNVRKNDhtWUtDQWlaTW1FQ1ZLbFY0NTUxM0ZIc2JnQVlOR3JCbXpScHNiVzFwMkxBaDMzLy9QYWRQbjliNUxHbzBHbVJaVnY0TkR3L0gxdGIyVDVrRHJSaGYvTFAwTXJ5OXZXblFvQUhseXBXamV2WHEzTHg1VTArUWRuQnd3Ti9mbjhHREI3L1N6czVEaHc0cGlXNjFsakU3ZCs3azh1WExwS2Fta3BpWWlFYWp3ZGpZbUFZTkduRDM3bDBTRWhKNDc3MzNzTE96WSt6WXNZcHRTYlZxMWFoV3JScnZ2UE1PQ1FrSmhJZUgwN0psUytWYWx5OWZac1dLRlVEaGQvSGh3NGRvTkJxR0RoM0swS0ZEaVlpSXdNSEJnVTgvL1ZRNVo4cVVLVnk1Y29VSER4NG9pZXovamdnaFhDQVFDQVFDZ2VCM3BFNmRPamJHeHNhMUpFbXFCYmpKc3V3bFNaSTdQM2w5L3hLeUxHc2tTZnEvZ29LQ3FmSHg4VmM5UER5NlNKSmttcDJkL2NvK2l2ODBjbk56QVpCbCtkVU5EZ1VDZ1VBZytCMlpPblVxLy92Zi8zQnlja0t0VnVQdDdRMFVla3EzYmR1VysvZnZNMkRBQUdyWHJrM3IxcTNKenM2bWZmdjJYTGh3QVhkM2R5WFJJeFI2SEYrNGNBR1ZTb1cxdFRYdDJyV2pmdjM2eXJWc2JHeW9XN2V1a3NSd3pKZ3gyTmpZb0ZhcjhmTHlZc21TSlVCaFpLMk5qWTFlQXJzMmJkcGdiMitQdmIwOTI3ZHZ4OTdlbnFDZ0lPTGo0NmxSbzRiT3dycXpzek5WcWxUUk9WK1NKSll0VzhiU3BVdUppNHZqN2JmZnBtYk5tdHk5ZXhkdmIyKzZkdTFLVEV5TWpzV0ZwNmNuZCsvZVJhVlM0ZXpzclBpQkF3d2RPcFE2ZGVwUXJsdzVhdGFzU2JseTVmRDI5c2JZMkpqZzRHREZOOW5Cd1VHSk1sV3BWQVFFQkpDV2xvYTl2VDJkTzNmbTRjT0huRDkvbnFGRGh5cEpQWXZ5S2dtK2k3Tnc0VUllUDM2c2t3enorKysvVjVJTGxoYXhySjI3VjdGR2NYUjBKREF3RUczeTg2MWJ0MUttVEJrc0xTMHhOemRYb3VmVDA5UFp1SEVqL2Z2M0IyRDA2TkZJa29Ra1NheFpzMGJaY2VEaDRjR3VYYnN3TkRURXpNeE1KM3BaZSt6aDRZR1ZsUlVtSmlZNE96c3JDeHBhbWpkdnJ2TzZidDI2T3E5WHJGaWhMSHdBYk5pd1FibStsc3FWSzFPbFNoVjY5ZXBGVEV3TWZmdjJCUW9YTTg2ZVBZdXBxU21OR3plbWUvZnU1T2JtMHFwVkt4d2NIUEQxOWVYRWlST2twNmVUbDVlbjh6a0NNRFEweE5iVzlrK2RnNkZEaHpKcjFpd0dEUnIwaTlIZ2dQTDlCMWk5ZWpVSER4N1VTUVJxWVdGQjU4NmRNVEF3MEJIQlo4NmNxWHgyKy9Ycmg2ZW5wM0pjdlhwMXNyT3pzYlMwcEZPblRrQmhaSHhVVkJRT0RnNTA2dFFKRHc4UEdqZHVyRmpUSkNjbmMrREFBU0lpSXFoWFQ5bDBxdGdLUVdFQ3pmTGx5eXM3R3laUG5rejkrdld4dHJiRzBkR1JObTNhb0ZLcDJMeDVNMVdyVmtXU0pHYk5ta1hGaWhWMWZudVltNXZ6NVpkZmN2SGlSU3BXclBpTGMvU21JdmFaQ2dUL1lqdzlQV1dBbUpnWThmOENnVUFnZUUycVZxMXFhbVZsNVdKZ1lPQXFTVklkV1pZOUFTOUprdXpSZjhhU2dUVGdBVkMvZUY5S0kxaytKTXZ5NUxpNHVEaHRtWWVIeHlWSmttcnYyTEdEbWpWci9oRzNvbkRuemgwdVg3N014WXNYR1RseXBGNkN6dDlhLzF2RzFiTm5UMlJadmhVYkc2di95MWNnRUFnRXZ3dWVucDRyZ0FscXRUcmcvUG56bi8zVjQvbWowZjRlK2pVQ3F1RGZ6Wk1uVHpBd01ORHp5bjdWZW9IZzM4cmd3WU9KajQ5SG85RTBqNHVMTy9sblgxOUVoQXNFQW9GQUlCQzhITW5kM2QxWnBWSzVBcTQvQ2Q2ZWtpUzVBc29leWlLV0oxbkFWZUNxTE1zWFpGbU95Yy9Qajc1MDZWS0dtNXViZzRHQndkMFNybkZhbzlGTWk0dUxpeXloN2c1UU95MHQ3UThWd3R1MmJVdG1acWJ5MnMvUFQwZkkvcTMxdndXdEw2a2tTZmQvbHc0RkFvRkFJQkFJZmdPL3RFdnYzN3FMVHlCNDB4RkN1RUFnRUFnRUFzRlBlSGg0MkdvMG1sb3FsYW9tNENaSmtpZmdBU2g3R29zSTN2bkFEVm1XcndLWFpWbU9LU2dvaUxsNDhXSWloUkhnZXB3L2Z6N0Z3OE1qUTVJazdaN0xpeHFOWm1aY1hOeWVsd3pyRXRBNU1URlJ4OXZ2OThiZDNSMTNkM2RXcjE3OWg5VC9GdTdkdXdlQUxNdTNmdmZPQlFLQlFDRDRrMUdyMVR4Ly9wd3laY3I4MVVQNVU1RmxtYWRQbjZKU3FYUTgxZ1cvTDY5aTYvSXFaR2RudjVLM3RlRHZnL2dPQ2lGY0lCQUlCQUxCdjVBcVZhcVkyZHJhMXZ4SjlLNzdrK0R0QmRnWkdCam8yWnJJc3B3aVNkSlZJRUdqMGNRWkdCaEVBeGVpbzZOL1RmTEdCRm1XN1lHNXNiR3hRWURtWlkxbFdVNlFKT21Wa2pIOUZqNzdySEFIZkdsQzltK3QveTNjdVhNSEFFbVNydjlDVTRGQUlCQUkvbkRHalJ1SHZiMDlVNlpNQVFxRnh3a1RKbENwVWlVZGI5NlMrUEhISDVrNGNTS09qbzZsK2tzWFJhUFI4UFhYWDNQcTFDbFdyRmhSNG02cnZMdzh3c1BEc2JHeG9VV0xGanAxMjdkdjU4eVpNNHJmK091eVlNRUN5cGN2ejRnUkl5Z29LQ0FvS0VpbjNzL1ByOVRrbkhaMmR2VG8wVU41dlhIalJ0YXRXNGUvdno5K2ZuNHZ2ZTdqeDQ5NSt2U3BUbG5ac21XUlpWbG5CNXEydkZ5NWNnRGN2SG1USlV1V01HWEtGTVdMK2ZuejU0d2NPWkk2ZGVvUUVCQ2dKeENmT1hPR3VYUG4wcUJCQXlaT25GanFtQXdNRFBUbXY2Q2dnSlVyVi9MOCtYUEdqUnRYb3JoWVVGQkFRa0lDVGs1T2V2VUhEeDRrTXpPVFhyMTZ2WFErdEt4WnM0Wnk1Y3JoNCtQRDdkdTNTVWxKMGZQNy92REREN2w1OHlhblRwMVN5dTdmdjY4M245YlcxdGpaMmVsZDQ5R2pSL2o1K1pHV2xrWjRlTGplbVBQeThnZ09EcVpUcDA0NjU3OTQ4WUpQUC8yVTlQUjB2dmppaXhLVHNtWm1adkxmLy80WEtQUm5meFUvN3FKY3VIQ0JXYk5tb1Zhcm1UMTdOaDRlSHE5MS90K2R2OE4zOEUxSENPRUNnVUFnRUFqK3lVaDE2OWF0Ym1ob1dFdVNKRmRKa2p4K1NsNVpFekFvbmgxZWx1V25GRnFhWEFQaUpVbUtrV1U1T2k0dTdzbnZOU0JabGlmbjUrZWZ1M1RwVXQ2cnROZG9OSWtxbFlxN2QwdHlWUGwzY1BQbVRRQTBHczJsdjNnb0FvRkFJUGlYbzlGb09INzhPQzR1TGtxWldxM20rUEhqMUtoUlE2OTkwYVNKUlVsS1N0S3JLeW41b2txbElpb3FpblBuemhFYUdzcUhIMzVZWW45cjFxekIxTlNVSmsyYWtKaVl5S2hSbzFpeVpBbFhyMTdsK1BIakFIVHMyQkUvUHovNjlPbFQ2cmdBOXUvZmp5ekwyTm5ac1d2WExpWDVaVjVlSHV2V3JkTnA2K2ZueDFkZmZWVmlQKzd1N29vSXQyM2JOdVhjZGV2VzZmVUQwS2hSSTZVOEtDaUliZHUyNmRUNytQaWdWcXZac1dPSFh2bUVDUk1BT0hueUpERXhNVXF5UllCRGh3NFJIeCtQaFlXRm5naWVrNVBEZ2dVTFNFMU5aZCsrZmV6YnQ2L1VlZkh5OHRLNzEvWHIxeXZqc2JDd0lDQWdRTys4bkp3Y3hvOGZyeVROYk5xMHFWNmJoUXNYS3NkTm16Ymw4ODgvTDNFTVFVRkJPRHM3NCtQancxZGZmY1dCQXdmdzlmVmx6Smd4ZlBmZGQyZzBHcDQrZllwYXJXYmZ2bjAwYnR5WTZPaG9qaDgvVG5oNHVFNWZQWHIwWU1TSUVXemR1bFh2T2c4ZVBPREZpeGQ4OHNrbk9zbFVxMVdyaHBPVEU2dFhyK2JvMGFOczJMQ0JuVHQzS3ZVeE1URThlUENBWmN1VzRlVGtCRUQxNnRWcDBxUUpBRHQyN0NBcUtncExTOHRTRjJmTXpNeVlPbldxWHZteFk4ZVlNV01HdWJtNXFOVnFac3lZd2ZMbHkzbnJyYmRLN09lZnlOL2hPL2ltSTRSd2dVQWdFQWdFL3dqcTE2OWZFYWlsVXFscXFWUXE5NThFYjNmQXRHaTduNnhOOG9GcndGV05Sbk5KcFZMRmFEU2FtTGk0dU50LzlEamo0dUpPdkU1N0l5T2plSTFHSXlja0pFaHF0WnJpNHYzcnNtYk5HcDNYWThhTStVMzkvZEZvTkJxaW9xS1FaVm1XSk9tMTVrNGdFQWdFZ3QrYi9QekN6V0JGbzExTEtpdUtqWTBOZ3djUGZtbS95NWN2VjQ3ZmUrKzlFbmVDclZxMVNrYzgxQXJuMzM3N0xVNU9UangvL3B6ZzRHQ3FWYXRHUmtZR2UvZnU1ZnIxd3MxVUd6WnNJQ01qZytmUG53T0Z3bFZzYkN5WExsMmlhZE9tT0RzN0svY3dZc1FJN3R5NVUyb1MwWUVEQjVLZm4wOXdjTEJTNXUzdHplelpzNUVraVl5TUREcDI3SWlGaFFWUG56NWx5WklsaWdqcjZ1cEt0MjdkbFBNU0V4UFp2WHMzR28yRzJyVnI2MTFMTzRiaXduMUo1ZHBqQXdNREJnMGFCTUR1M2J1VmNTWW1KaXJsWmNxVVllWEtsVXlaTW9XN2QrL1N0Mi9mWDR3dUxoN3hHaEVSd2FaTm03Q3hzY0hNekl6dDI3ZFRzMlpOdkwyOWRkcFpXVmt4ZXZSbzVzNmR5NDRkTzlpK2ZidFNOMm5TSk83ZHU2ZFRWcWxTSmU3ZHU4ZlhYMzlkNGpneU1qSll2SGd4WmN1V3hjYkdocVNrSkJZdlhzeWVQWHZJeS9zNXptTDI3Tm00dXJxU25KeE10V3JWZ01MbndQUG56N05od3daY1hGeDQvUGl4bnFoWmxHUEhqdW04MW9yMEgzendBU0VoSVVSRVJPaDhkclg4NzMvL1U0Njl2YjFwMHFRSkR4NDhVSVRWckt3c3dzTENTcnltdGJXMWpoQ2VsSlJFWUdBZ0J3NGN3TnpjbkRWcjFuRDM3bDBXTFZyRW9FR0Q2TnUzTHdNSER0UlovUGluODZaK0IvOE9DQ0ZjSUJBSUJBTEIzNHI2OWV0YlNKSlU4eWZCdTQ1R28vR2lNSGxsUlVDeE5mbEo4SmFCNUovc1JhN0tzaHluMFdoaXpwOC9md0VvK0d2dTRQV0lqbzUrNk9ucEdaZWRuZTF4NmRJbDZ0ZXYvNXY2Szc2ZDhrMFh3aE1URThuTXpFU1NwR3N4TVRIMy91cnhDQVFDZ2VEZlRXNXVMZ0NtcHFaNlphVWxpYmEwdEtSMzc5NnNYYnVXbEpRVTNuMzNYVVY0MWxLU21GaThUVkdLQ3VWTGxpeFJqcTlldmFyWXN4U05iaTRlL1RsczJERGVmLzk5YXRhc3lkeTVjeGt5WkFqTm1qVmp3b1FKZXVKbmNheXRyWG54NG9WZStaWXRXd2dNREVTdFZnUGc0ZUhCc1dQSENBOFB4OXZibStUa1pNNmZQMCtaTW1VWU1HQUFKMCtlWk8vZXZSZ2FHakoyN0ZqNjlldW4xMmRwSWx0cDVTcVZpakpseXBDY25JeEdvK0dISDM3ZzZ0V3JBS1NscFpHV2xnWVVMazdzM0xtVGt5ZFBBaEFjSEt3aktoYkh6czZPNzcvL1hua2RHUm5KekpremtXV1ptVE5uWW1scHlmRGh3NWt6Wnc3NStmbjA3TmxUNS94dTNicGhhbXBLcDA2ZGFOQ2dnVjcvL2Z2M1Y0NFBIejdNbzBlUENBa0pLWEVzV1ZsWk9uVkhqeDRGZmhZbWZYeDh1SG56SmdNSERtVHIxcTJzV3JXS2ZmdjJjZkhpUlpvMWE4YjI3ZHN4TmphbVM1Y3UzTC8vY3g3eW9nc2ZHUmtaeE1mSDA2Wk5Hd0FlUG55SWtaRVJaY3VXQlFxZkh6dDM3b3libXhzZE9uVGcxS2xUakJzM2ppNWR1akI3OW14Mjd0eUptWmtaNzc3N0xvYUdoc2l5ek55NWM4bkp5V0hreUpINCt2cnEzSk1rU2FoVUtwbzBhYUpFN1YrOWVwVVZLMVlRSFIyTkxNdTR1Ym54M252dnNYRGhRdHpjM1BqcXE2K1lPWE1tMzN6ekRUdDM3c1RUMDVPNWMrZFNvVUtGa3QvRWZ4QnY4bmZ3VFVjSTRRTEJ2d2dQRDQvMndEc2xsQzhyOHZKVWJHenNyajl2VkFLQlFGQXFrcWVuWncyTlJsUEx3TURnTFkxR28vWHhkcEVrU1FXRkNWKzB5U3RsV1g0c1NkSTFXWllUZ0hoWmxtT2VQMzhlZmZYcTFheS83aForTi9ZREhpZFBudnpOUW5ocDBWMXZLdkh4OGRyRFV5OXJKeEFJQkFMQm44R3paODhBTURFeFVjcTBQcm9sUllTZk9uV0s2OWV2TTJUSUVDNWRLblQ0T256NHNFNGJBd01EVHAwNlZUUWhOOEJMUGNTTGlsQXRXN2FrUVlNR3FOVnFqaHc1UWtwS0NzT0hEeS94UEsxNE5tdldMQjQrZkVpSERoMzR2Ly83UDlScU5jSEJ3WHArMHlWUmZIZVpsalp0MnBDZG5ZMUtwY0xlM2g1dmIyOE1EQXlvVXFVS3JxNnV4TWZITTN2MmJLS2lvb2lLaWxMdWZmanc0VFJxMUlnblQ1NWdhV21KZ1lFQnZyNitlbUp5VmxZV0twV0tYcjE2a1phV1JrSkNBaDRlSGpnNk9pcHR0TjdyMnFoNmJlNlNCUXNXMEtsVEp3QmF0R2lCa1pFUm5UcDFJam82bW12WHJwR1RrOE4vLy90ZnJsNjl5clp0MitqYXRTdU5HalVDWU02Y09aaVptUUdGejU3YnRtMWo5ZXJWYURRYXhvOGZUNnRXclFDWVBuMDY4K2JOWTk2OGVWeTZkSW1BZ0FETXpjMVp0V29WUC96d0F3RHQyclhUZWY5OWZYMUpUazdXKzB6VXExZVA2T2hvSWlJaWFOV3FGY2JHeGtEaCsyNXJhOHYrL2Z1UkpBbFpsdG0xYXhmZHUzZlhFeVkzYnR3SXdNaVJJNVc2Q3hjdWNPclVLYnAwNlVMWnNtVjFoUENnb0NDaW82TlpzMllOeTVjdkp6dzhuUC83di8vRHdjR0JUWnMyOGIvLy9ZKzFhOWZ5NmFlZmtwcWFDaFErVjk2K2ZadFBQdm1FMnJWck0yUEdEQzVldk1pcVZhdnc4dkpTM3NPd3NEQmwwZUdMTDc3Z2l5KyswQm1yZG5lRFJxUEJ5TWdJZ0twVnE1S2Ftb3FMaXd0RGhnemg3YmZmSmpNemsvbno1M1A5K25YYzNOell0V3NYTzNic1lPZk9uUmdZR0ZDaFFnWGxYcGN1WFVwZ1lDQkpTVWs0T1RreFo4NGN4VVpGbG1XQ2c0UFp1WE1ucWFtcDJOalkwSzFiTjRZUEg2N3N2bnlWZmdEQ3c4UFpzbVVMdDI3ZHdzaklpSWtUSnlwMkpCRVJFV3pZc0lIYnQyOWphV2xKNTg2ZEdUTm1qUEorL2xyZTVPL2dtNDRRd2dXQ2Z4Y0ZraVRwWmY4b1dxWldxOS83YzRja0VBZ0UwTEJodzBvRkJRVzFKRWx5bFdYWlRaSWtUMW1XM1FFVGxVcFZYUERPQTY3SnNud1Z1Q0pKVW93a1NkRXhNVEYzL3NwNytDT1JaZm1vSkVuVFQ1dzR3VWNmZmZTSFhLUDRBL1g2OWVzeE5UVlZJc1ovYS8ydjVlREJnd0NvMWVyOXY2a2pnVUFnRUFoK0J4NCtmQWpBMmJObmlZaUlvRU9IRGtxVThaVXJWeWh1WS9iNTU1K3pZOGNPSlNuZysrKy96OGlSSTdsNTh5YUxGaTBpSlNXRkJRc1cvQ1poN083ZHV6ZzdPMk5vYUVoaVlpTDM3dDBqSXlPajFQWWpSb3hRRnBxRGc0TlJxVlNZbVpsaFpHVEU4dVhMMFdoS3p1TXR5ekpRNkNPc1ZxdDFGdGZEd3NMMHJDNldMbDNLd0lFRDJiTm5EK25wNmNyNUZTdFd4TlBUazlqWVdOTFMwblQ4aW52MjdFbTdkdTFlKy9taHRJWCt0V3ZYRWhRVVJPWEtsWlV5dFZxTm9hRWh0cmEyTEYrK25LWk5tMUszYmwyNmRPbkNXMis5eGFsVHA0aU1qR1QwNk5IWTJOZ3djK1pNVEUxTnljek1aUExreVp3N2R3NUpraGcvZmp3REJ3NmtSWXNXUEgvK25Pam9hQXdORFprL2Z6N2ZmdnN0eDQ4Zlo5T21UYVNucHlzUi9LR2hvU1ZHLzdkdjMxN3ZmaUlqSTVreVpRcHZ2ZlVXeTVjdlZ4SlRwcWVuYyt6WU1abzNiODc4K2ZQWnUzY3ZLU2twU3NUMXFsV3J5TW5Kb1dQSGpvcElmK1RJRWFBd01TaFFZcExLdTNmdmN2TGtTYzZmUDAvTGxpMEpEdzhuSWlLQ1FZTUdjZnIwYVNSSm9uYnQybFNwVW9XSER4OHFsa0J6NXN6aDZkT25QSC8rbkpZdFc2TFJhTEN5c21MYXRHbGtabVppWldWRnpabzFzYkt5SWpNekV4c2JHNTFFalVWM05NaXlyQWpoSmlZbWJOMjZsYWlvS0taTW1hS1RpUGJxMWFzMGJOaFFlWDN1M0RteXM3TjE3dWV6eno2alJZc1c1T2ZuYy9QbVRSWXVYS2o0b1gvenpUZDg5dGxuMk5yYTBxdFhMMDZlUE1tR0RSdkl6YzNWODdwK1dUOWhZV0hNbWpVTEV4TVR1blRwZ2lSSnlqZ09IRGpBOU9uVHFWcTFLaDk4OEFFWEwxNWsrL2J0cU5WcUprK2VyRGYvcjhMZjhUdjRwaUdFY0lIZ1gwUnNiT3dKRHcrUERFbVNTa3ZObkZsUVVQRGRuem9vZ1VEd3I2SisvZm9XRlBwNHUwcVNWRmVTSkMvQVU2MVdsNWQrVXJxMWdyY2tTYklzeTNja1NVcjR5ZG9rOWlmQit4SlE4aSswZnlpeHNiR1JIaDRlYVpjdlg3YTdmZnMyVmF0Vy9kMnZVZHd5UmJzOVdQc1EvRnZyZncycHFhbWNPM2NPV1pZekNnb0s5dnpxamdRQ2dVQWcrSjI0ZmZzMmdHS0pVYUZDQlJJU0VvRENhUEdZbUJnZGdhNTkrL1pVclZxVmQ5OTlseFVyVmhBYUdzci8vZC8va1orZmo3bTVPUXNXTEtCbHk1WTYxOUNLVmUrOTkyb3hTczdPemlRbkoyTnViazcxNnRYWnNtV0xVdGVyVnk5eWMzUDFCTEx0MjdkalpHUkVjSEF3eDQ4ZlorM2F0ZHkvZjUvS2xTdnIyVlpvMFFya2pSczM1c1dMRnpyQ1Y2MWF0ZkR5OHVMRml4ZFVyRmhSU2FEbzd1N09rU05IYU5DZ0FYWHIxc1hTMHBMdnZ2c09UMDlQNXMrZlQySmlJaGN1WE9ER2pSdWtwS1RRcTFjdm5KMmQyYlhyNTAzS3o1OC9aL3IwNmR5NVV4anowS05IRHdZT0hGamlHSXNuSWMzT3ptYmZ2bjBjT0hDQWJkdTI0ZURnZ0VhandkRFFrTGx6NTdKblQrSGpSVnhjbkY1RXRUYUNIQ0FoSVlHMmJkdmk1ZVZGMmJKbG1UVnJGcTFidDlhN2Z0ZXVYYWxXclJwejVzekJ5Y2tKZTN0NzVzMmJoN201T2J0MjdhSi8vLzZFaG9hVzZBR3ZSVHV2YmRxMFljeVlNWHorK2VkTW5UcVZ6WnMzSzIxV3JseEpjSEF3Wjg2Y29VMmJOdmo1K1NITE1oTW1UQ0FuSndjYkd4c0dEUnFFbVprWlZsWldTalQyMEtGRGlZK1BaL3YyN1hUdjNwMkNna0tuUUVORFEzcjI3TW0zMzM1TGNIQXcwNlpOUTZWU0VSa1p5ZHR2djYzTWE1a3laZmp5eXkvcDNidTNrc3k4UTRjT1ZLaFFnVWVQSG5IeDRrV01qWTFac1dJRk8zZnVaUC8rL2F4ZHV4WlhWMWMyYmRwRXIxNjlzTFMwcEUrZlBzcTlhSVZ3alVhRFJxUFIyVzFoYlcyTnE2dHJpY0x4OXUzYnVYdjNMclZxMVVLbFVtRnBhYWxUUDIvZVBOemMzTGh5NVFvK1BqNktSUTZnV012TW5qMWJTVEQ3d1FjZnNIdjNic2FORzZlVFZQVmwvV2lmZnovOTlGTTZkT2lnYy8wTkd6WUEwS0JCQTR5TmphbFpzeWJ4OGZFY09IRGdWd3ZoZjRmdjRKdU9FTUlGZ244WEJjQk93TCtVK29oTGx5N2xsVkluRUFnRXI0UEt6YzNOUmFWU3VRSnZBUjRVMnByVWtJcnYreTNra1N6TFYyVlp2cXBTcVM3SXNoeWRsNWNYYytuU3BXZC82cWpmWEFxQTljREh1M2Z2SmlBZzRIZS93QzlGY2Z6VytsL0RvVU9IdEllN3hkOG5nVUFnRUx3Sm5EMTdGZ0IvZjM4MmJ0eklxbFdyZEVTenNMQXdSUWlQajQ5bjU4NmQzTDU5bTZWTGw1S1hsNGU1dVRuTm1qVWpOVFdWSzFldU1ISGlSTVhTb1h6NThzeWJOMCt4WDNtWldGb1VlM3Q3VHAwNlJkbXlaWEZ4Y1NFd01KQ3Z2dnBLcDAxUmtmZllzV05LMHNLelo4OXk3ZG8xdnZqaUMweE5UWFdTNkJWSEd3RmNraTFEK2ZMbCtmYmJiMm5idGkzdnZQTU9YMzc1SmQyN2Q4ZmEycG9XTFZvQThPREJBODZjT2NQcDA2Zkp5OHZqM3IyZlUzOFlHeHZUcEVrVFhGMWR5Y25KUWFQUmtKcWFTbng4UFB2MjdlUEJnd2NNSFRvVXRWck5saTFidUg3OU9sMjZkS0YyN2RyWTJ0b3FBcUdSa1JIMjl2YmN1M2VQL1B4OGF0U29RWnMyYlFnUEQyZmF0R2xzM0xpUmdvSUNEQTBONmRxMUs4Ykd4b1NFaE5DcFV5Y2FOV3JFZDk5OXgvWHIxL0gxOWNYYTJwck16RXhXclZyRmYvN3pIL3IyN1V1elpzMlFKT21saVJucjFxM0w5dTNiRmUvNDBpaWVESFB5NU1tSzVZZ1dYMTlmSEIwZGVmSGloV0ozWTJKaXdwMDdkMGhLU3NMZjM1K2hRNGVTbjUvUGdBRURTRXhNQkFvOXZuMThmSURDWFFoYUpFbGkxS2hSbkRoeGd2Mzc5eXVmaXpKbHlsQ25UaDJxVjYvTzBhTytMOWUwQUFBZ0FFbEVRVlJIbVRwMUt2WHExZVBDaFF1S043bzJ1cnc0NzcvL1B0bloyZncvZStjZEZzVzF4dUYzZGlrQ2dvZ0NCc1NLWUZDRUJic3hzUkkxUnFOaTc0cnhXakVhQzVhSW9ySEVDaUZvcmhwc1lFV05zV0EwWW93dG9XTkRSVVdzcUtnb0hYYnVIK3ZPWlFFVkU0MmF6UHM4UHU2ZU9YUG16T3llWmVaM3Z2UDdmdnZ0TjR5Tmpaay9mejRYTDE0a05EUVVKeWNuN08zdEFhU0VuVVVuSzdSb1YxdVVMVnRXcC96YXRXdkZyRGNPSFRyRTlldlhwVVMwc2JHeHVMcTY2dFRSZXV4clZ3Tm9SWDlBc29TcFVhT0dUdDNNekV5eXNySXdNVEVwVlRzcEtTa0FKU1phMVlyRzI3WnQweWwvK1BCaHNicWw1VzBmZzRWL0M5OVdaQ0ZjUnViZlJ4alBFTUpGVWR4YVVybU1qSXpNODNCM2QzOHZQeisvdGtLaGNCUUVRU1dLb3BzZ0NLNlVjSjhoaW1JT2NBRTRENXpOejgrUFVpcVZVVEV4TVhJU3hCZVFuNSsvVVY5ZmYvcStmZnNZT1hLa1RwS3VmeUs1dWJuYXFISXhMeTl2NVp2dWo0eU1qSXlNVEhwNk9oRVJFUmdaR2RHM2IxL3M3T3d3TkRSa3dvUUpWSzFhRlV0TFM4TER3eGs1Y2lUVzF0WlVybHlaOCtmUGMvdjJiUXdORFduVXFCSDE2dFZEWDErZnVuWHIwcVJKRXhJU0VqaDM3aHcyTmphVUsxZU9paFVyOHVEQkEycldyUG5NWklrQVBqNCtXRmxaQVZDcFVpVnUzTGhCZW5vNnJWdTM1dkZqVFhxVUhqMTZzR1hMRnVuL0prMmFjT0tFSnVXR1ZnalhvaFhyU2hMMHRHamIvZUNERDhqSXlDQW1Ka2JhWm1GaGdadWJHL3YyN1NNbEpRVlJGT25Zc1NOSlNVbkZWbzBCUkVkSEV4MGRyVlBXc0dGRGV2VG9RVXhNREdQSGpnVTA0cHhLcFdMY3VIRTBhTkFBVVJTcFhyMDZtemR2NXB0dnZnRTA0dmV2di80S2FDWUZDbnVFZzhhN095WW1CajA5UFZKVFV3Rk5CTFNycTZzVXplL2g0VUdMRmkzUTE5ZG4vdno1eE1YRnNYVHBVcTVjdWNMeTVjdXBVYU9HNVB0Y0d2VDE5U1dMajhKb28vMkJVa1hVbmp4NWtpMWJ0aEFaR1NuNWxGZXFWSWtHRFJxd2JkczJ6cDA3eCtQSGp6RTJOcFltVUw3NDRndEorQ3dzZ211eHRiVUZOQ0p1NWNxVkFTVGJsZmJ0MnhNWUdNamV2WHNsZ1gzclZvMU1VRklFL04yN2R4azFhaFJKU1VuWTJ0cXlhTkVpamg4L3pyZmZmb3VscFNYejU4OHY1cDJ2RmErMTVPVGs4TzIzMzlLK3ZTYWRXV1ptSmpkdTNKRDYrYnpWaFdscGFVeVpNa1h5R0M4dFZsWlczTHAxaTJ2WHJtRmxaU1Y5Vjh6TXpKNlo5TFlrTEN3c1NFMU5KU0VoUVVvc3FxVkNoUXJjdVhPSGtKQVFIQjBkUzkzbTgzamJ4K0JmOVQ3L081Q0ZjQm1aZnhtUEh6OCthbVptbGc2WUZTNFhSVEhqd1lNSDhySnpHUm1aWitMbzZHaHFaR1JVVzZGUU9BTE9vaWk2QXlwUkZDMEtlMkUrRGZnV1JWRzhJZ2pDZWVDOEtJcXhhclU2S2k0dTdpd2dsbmdBbWVlU2tKQnczczNOYldkYVd0cG5JU0VoREJreTVFMTM2Yld5Yjk4Kzd0eTVneWlLdjU0K2ZUcnlUZmRIUmtaR1JrWm03ZHExWkdkbjA3bHpaNHlNakdqVHBvMWtJekpnd0FEMDlQU0lqSXhrNmRLbHpKOC9Id3NMQ3gxUjl1alJveHc5ZXJURXRyMjl2WEYyZGlZaUlnSlJGRjhvbk0yYk53L1FDS3NOR2pUQTE5ZVhhZE9tRVIwZFRhVktsUURvMmJNblc3WnNrZjV2MnJTcEpJUnJWM0o5L2ZYWGJOKytuUU1IRGxDaFFnVUFLY0ZrVWJUUnloMDdkdVR5NWNzNkloekFoQWtUK1AzMzMwbElTTURkM1IyVlNvVktwYUpEaHc2QUp1K0hqNDhQTldyVVlNdVdMWklkM3FsVHB4ZzVjaVRseXBVRG9GbXpadlRyMTQ4Tkd6YVFtNXZMcVZPbk9IWHFGUDM2OVNNM043ZllCRUhQbmoyZks4Q1ptSmp3d3c4L1lHVmxSV1ptSnZEL3hLWmFBWFRDQk4xVVdyLysrcXRPMUhKNGVEajYrdnJNbWpYcm1jY3BEWXNXTFpKZVIwUkU2R3diTUdDQUZFVjg4ZUpGcGsyYlJsSlNFbnA2ZXZUczJSTXZMeS9hdG0wcjlmZktsU3RFUkVRUUd4dEwvLzc5K2Z6eno1a3padzVMbHk1bDZkS2xKUjUvM3J4NUhEeDRFSUNLRlN0eTRjSUZBQndjSEFDTkVQN28wU09hTkdsQ3RXclZ5TTNOWmRxMGFkU3FWYXZFaElnalJveGc2dFNwSERseWhCNDllckJreVJMcHZDWk9uQ2lKMllVcFc3WXNmZnIwMFNrN2VQQWcrZm41V0Z0YlkyQmdRTGR1M1FnUEQ1ZStFelkyTmpyWHJqQkYyeW9ObnA2ZUJBUUVNR1BHREZxMWFpV05pejU5K2hSTFd2czh1bmZ2VG1CZ0lETm16S0JkdTNiazVlVmhiMjlQdjM3OTZOcTFLMEZCUVl3Wk00WldyVnBoWUdCQVVsSVNYYnAwS1dham91WHk1Y3VjUEhtU2hnMGJTcEgwaFhsWHgrRGJoQ3lFeThqOHk3aDA2VktPU3FYYUpnaUNqb0lpQ01JdlY2OWVmZjdhTFJrWm1YOExTbWRuNTFwS3BkSVJjQklFd1Exd0Z3U2hldUZLaFc0Uzc2RVJ1eE9CT0ZFVW8rL2R1eGQ5L2ZyMXJMKzMyLzk4MUdyMUxJVkMwVGswTkZUbzA2ZlBQellxUERjM1Y3dWtXeFFFWWNhYjdvK01qSXlNakV4U1VoSWJOMjVFcVZSSzRuZGdZQ0JuejU3RnljbUpUcDA2b1ZhcitlNjc3L2o1NTU5cDFLZ1JYYnAwMFdtanBDU0o0ZUhoVW1KbytMOTNjZE9tVFV2VnI4ek1USHIzN2kyOXYzanhZb21DSldpU1JJTEdYdUhVcVZNOGVmSkVFbDVEUTBNUlJaSHM3R3kyYjkrT0lBaFN3azN0UFo4MndhYTF0WFV4UzdUczdHekN3c0lrNjRaejU4NFJGaGJHWjU5OXhwTW5Ud2dPRG1iOSt2WG82ZW5oNCtQRGd3Y1BNRFUxUmFGUUVCbXBtZS9XQ3ZGYXpNek0yTEZqQjRDT1pVdkZpaFVsLytPaTE3Z2syNDJjbkJ6S2x5OFBhTHpBQWNuNm9tM2J0amc3TzVkNHZkUnFOV0ZoWWNURnhkR21UWnNTbzZ0TGk5YUtJeXdzVExMWUtCcEJERWlKVm0xdGJibDM3eDV0MnJSaDFLaFJWS2xTaFV1WExrbDFEQXdNOFBmM3g4L1BqLzM3OTNQNDhHR3BmMTk5OVJXdFdyVXE4UmpXMXRiazV1YlNzR0ZEU1R3SFRRQ0M5dk1GcEFtYi9QeDhzck96dVhuekpsMjdkc1hSMFpGNTgrWkpDU0h6OC9PeHQ3Y25NaktTWHIxNmtabVppWU9EQTlldlgyZjY5T21rcEtRd1lNQUF5VExEd01DQVc3ZHVjZUhDQlVsOEIwM3lTdERZaGd3Yk5neHpjM05KbEFYTmQvZisvZnN2ZTltZnljQ0JBd0hZdm4wN1c3ZHV4Y3JLaXRHalIwdmxwV1h3NE1Fb0ZBcTJiZHZHenAwN0tWKytQRTJhTkFGZ3lKQWhHQmdZRUJZV1JsaFlHSWFHaGpnNE9EdzMxOCtlUFhzSURnNG1ORFMweE8zdndoaDgyNUdGY0JtWmZ5R2lLRzR2S29TcjFlcnR6Nm92SXlQeno2VmV2WHFWbFVwbGJVRVFIRVZSVkQwVnZaMHArUjRoKzJuU3lrUlJGRStMb2hpdFZDcGpvcUtpYnBWUVYrWTFFQnNiRzZ0U3FiYW5wYVY1QmdVRkZjdHEvMDhoSkNSRSs4QjRPRG82dXVUUU9Sa1pHUmtabWI4Ukl5TWpqSXlNNk5TcEUxV3FWT0hPblR1RWhvWmlaR1RFN05telVTZ1VLQlFLSmt5WXdLUkprd2dLQ3NMRHcwUEhhN2hvMUhGUmNuTnpTVTFOeGNMQ2d0YXRXNWVxWHlZbUp2VHExUXNuSnljYU5XcEV4WW9WV2JteVpFZXhaY3VXb1ZBb3lNdkxZK1RJa1RyYlFrSkNNRGMzcDNMbHltemZ2cDBGQ3haSU5oNWFQK3dyVjY1Z2JHek0yclZyaVlpSXdNenMvNHVNZi8vOWQ5TFQwekUwTktSdDI3Yjg5Tk5QQkFRRThPREJBMWF0V2tWdWJpNFdGaGI0K2ZuaDV1WkdwMDZkdUhIamhyUy9RcUVvZHM1YXE1ZWkzTHQzNzVuWHA2aEhPTUR4NDhmNThzc3ZkZXE5Ly83N0FMaTV1UlZybzFPblR0eTZkUXRSRkJGRkVVTkRRN3k4dktoVnExYUp4eXdOOXZiMlpHUms0TzN0amErdkw2Q0p5bytLaW1MNDhPSG82K3VUbTVzcm5aZXhzVEhidG0zRHdzS0NqUnMzNHUvdkwzbFRWNmxTQllBeVpjb3dkKzVjT25Ub2dMbTV1ZVFQUG52MmJHYlBubDFpUDRZTUdTS3RLcngvL3o2Wm1abFlXVmxoYlcxTlFrTENNL3Vma1pGQlJrWUdwcWFtWkdWbG9WYXJjWGQzeDl2Ym0zYnQycEdUazRPSmlRbmp4bzJqYjkrKzNMaHhnOG1USnhNUUVNQzllL2VrNjkrMGFWTWlJaUowSm05S29xaHR6SjA3ZDBxZGdMMm9RR3h1Ymw2c1RCQUVCZzBhOU16RXNLK2lIWVZDd1lBQkF4Z3dZRUNwK2cxdyt2UnBLbFdxcEROSlVKaDNZUXkrN2NoQ3VJek12NURVMU5TSVNwVXFaUURhdTdLc3ZMdzhXUWlYa2ZrSDQrN3VYaTQvUDkveGFmTEtlazhGYnpkQUNyWFFSdnVJb3FnV0JDSHBhWVQzK2FlQ2QxUlVWTlQ1TjlKNUdSMEtDZ29tNmVucHRROE5EVFZwMzc0OXRXdlhmdE5kZXFVa0p5Y1RGQlFFa0NXS1l1bWVlR1JrWkdSa1pGNHpOalkyTEZ5NEVCY1hGMEFUa2JsaXhRb2VQSGdnSlFFRWFOMjZOV1BIanFWbHk1WTZJampBenAzRm5TZzNiZHFrelltQmdZRUJ5NVl0NDlLbFN5OWxNekJ4NGtTZDl5MWF0TURHeGdZYkd4dENRa0t3c2JFaE9EaVkrUGg0YXRhc1NZVUtGZkQxOWVXOTk5N0QwdElTUzB0TEhWL2thOWV1WVdscGliNitQcGFXbG93YU5RcUFLVk9tc0hYclZxcFVxVUpCUVFFZE8zWUVOTWtFVzdac3llM2J0K25idHk5T1RrNTg5TkZIWkdSazBMcDFheElTRW5CMWRhVjc5KzdTTmVuZnZ6OEpDUWtvRkFyTXpjMXAxYW9WOWVyVmsvcGdZV0ZCM2JwMVdiNThPYUR4aWJhd3NLQ2dvQUIzZDNjV0xsd0lhQ3hsTEN3c0FFM0V2Ykd4TVEwYk5tVGF0R21TallTN3V6dlZxbFZEcVZSaWJHeU1zN016WGw1ZXo3eWVreWRQNXNxVkt5aVZTa3hOVFduVXFORnprMlBXcjErZm5KeWM1MzVHbzBlUFJoQUVCRUVnSUNCQUV1bFZLaFhidDI5SFQwOFBJeU1qNlZ5MDEwQmJ4OHpNREVORFE2cFdyVnBNRUc3V3JCbWdzYzJ3c3JKaTFLaFJVbFR5d0lFREtWZXVISGw1ZWNXK1V4VXFWR0R0MnJYY3ZIbVQrdlhyUDdmL1JRa0lDTURXMWhZakl5TjY5ZXFGdnI0K2ZmcjBrYUs0N2V6c0NBNE9KakF3VUVjazl2UHpZK3ZXclNRbkowc3JGTFFJZ29DUmtSRjE2OWFWL01KQjgzMDJOemVuUjQ4ZUpmWmwvZnIxei8xODNoWFVhalZuejU2VmJFeEs0bTBmZys4Q3BUZStrWkdSK1VmaDV1YTJBZWo3OU8zKzZPam85cytyTHlQenRpQ0tvZ0FZQUlhQVB2RDJwNmJXUlEza0FUbEFyaUFJcjlRdjI5M2RYVDgvUDk5QnFWUTZpcUxvSkFpQ094ckJ1MHJSdXFJbXpDZFZFSVJFNEx4YXJZNVRLcFZSOSsvZmo1T3RrdDV1WEYxZFJ5b1Vpa0FIQndmV3JsMzd6bmp5dllpOHZEeEdqQmloOVR2MGpZNk8vbXRHbkRJeU1qSXlMNFdibTlzUzRJdUNnb0x4Y1hGeEpac00vNE53YzNNVG9YamtwNHlNakl6TTYySHc0TUhFeDhlalZxdWJ4Y2JHSHYrN2p5OUhoTXZJL0V0UnE5WGJGQXFGVmdpWGsyVEt2RXZvQTVaQTVhZi92MnNLWUM1d0Y3Z09wRDU5LzJjUTZ0YXRXMWxQVDYrMklBaTFCVUZRaWFMb0xvcGlIZVZUYzhFaWlWNHlnVVJSRkJNRlFUZ05SQlVVRkVUSHg4ZW4vb1Z6a1hsRHhNYkdybENwVkQwdlhMandvWitmSDdObnozNnB4RDZ2a3pObnpyQjQ4V0lTRXhOWnQyNGROV3ZXTE5WK29paXlmUGx5clFnZUV4MGQ3ZmRhT3lvakl5TWpJeU1qSXlNajg2OUNGc0psWlA2bFpHVmxIVEl4TWNrV1JWR1JuNSsvNWNWN3lNaThOUmlpRWNGUHZPbU8vRVdhQUk4b2hSQmVwMDRkQ3dNREEwZFJGQjBWQ29XTEtJcHVnaUNvQU5QQzlaNEtvUVdpS0Y1OEd1VjlWaFRGR0ZFVW8ySmpZeSsranBPUWVXT29jM056ZXhvWUdQeXhkKy9leW82T2p2VHIxKzlOOXdrQVgxOWZMbCsrakl1TGk1U1lxalQ4OU5OUDJrUmRxVUFYTktzblpHUmtaR1JrM25veU1qS0syYUM4Q2RScXRaU1VzS1QzTWpJeU12OTI1RjlFR1psL0tZbUppWTlGVWZ4SkVJVGZFaElTSHJ6cC9zakl2QVFHYUNMQjMzV0tSYlBiMjlzYjFxdFhyNjVLcGVxbVVxbStVcWxVTzFVcVZZcWhvZUY5UVJDT0t4U0tINEJ4Z2lCOEtJcGlXZUMyS0lwSFJGRmNLWXJpaUlLQ2drYnA2ZWttTVRFeER0SFIwWjlHUjBkUGpvbUoyU1NMNFA5TXpwdzVjMXVoVUhRR3NwWXRXOGJ1M2J2ZmRKY0F1SHIxS2dCZmYvMTFxZjBDZi9ubEYyYlBubzBvaWptaUtQYU1pWWxKZm8xZGxKR1JrWkdSZVNYY3YzK2ZMbDI2MExadFc5TFQwNHR0ejgzTlpkMjZkZHk1YzBlblBDY25oMm5UcHZINTU1OUxDUkFMRXhZV2hvK1BUNGx0UG85aHc0WXhmZnAwS2NubHNtWExhTkdpQmJHeHNjL2Q3OEdEQi96ODg4K2NPUEgvT0pPMHREU2lvNlBac0dFRGl4WXRLbkcvek14TTJyZHZ6N2h4NDE2cW42VWxQVDJkNGNPSE0zejRjTkxTMGw1Ni80U0VCTHAyN1VybnpwMjFLODZLY2VqUUlWYXRXbFdzZlAvKy9Rd1pNb1RmZi8vOXVjZkl6ODluMGFKRitQbjV2ZlRuOVRhVGxKVEU4T0hEcFFTY0FGbFpXUXdlUEpoRml4YWhWdjgvWGlFL1A1L1RwMCtYZVA0SERoeGcyN1p0cFQ1dVFFQUFHelpzQURUM2xNZU9IZnNMWi9IbngyQldWaFo5K3ZSaDgrYk5VdG05ZS9mWXUzZHZzWC9hdHA4bWV0ZkJ4OGVIdG0zYmxuaU1raEJGa2JDd01HYk9uTW1WSzFkS3RjL3g0OGZwMEtFREhUcDAwUGxjaWhJUkVjR3FWYXVrM3dkM2QzZTZkdTBLUUVGQkFWOS8vVFdKaVlrNis4eWRPNWR0MjdieCsrKy9FeEVSVWF6TjRPQmd0bTdkV3FwK3ZpM0lFZUV5TXY5aVJGSGNBbFI2MC8yUWtYbEpGTHg3ZGlqRk9IZnVYT1ZGaXhhMWRuTnpzeEZGVVFXNEM0SlFHMUFXclN1SzRoTWdVUkNFODZJb25oWkZNU283T3p2Ni9Qbno5Ly8yanN1OFZVUkZSVVdyVktwZW9paHVuVFZybG9GYXJhWno1ODV2dEUvYUcvQXlaY3FVcXY3Qmd3ZVpNbVVLb2lqbUFjTmlZMk1qWGwvdlpHUmtaR1QraWFoVXFvQ0Nnb0xqOGZIeG0zbE5LNHBTVTFOWnQyNWRpZVU1T1RsODlkVlhWSzVjV1NxdlhyMDZWYXBVd2QvZm44T0hEN05xMVNvZFVTMDZPcHJVMUZRV0xWcEVsU3FhVkM0MWF0U2djZVBHbkRsemhnTUhEakJ1M0RqTXpNeHdkM2QvWnI4Kysrd3pac3lZUVZ4Y0hMR3hzVGc0T0NBSUFzbkp5V3pac29XOHZEeUdEaDBxMWYvdXUrOW8xS2dSYXJVYUx5OHZidDY4eWQyN2R3R05NTForL1hyaTR1TEl6dFpORjlPaFF3Znk4L1BadDIrZnpybW5wcWFpVkNwWnNHQkJpZjJiUEhueWMvdGZsUGJ0MnpObnpod0FRa05EaVl5TXhOVFVWRXJZVnhRakl5T21USmxTclB6bzBhTk1temFON094c0Nnb0ttRFp0R29zWEwrYjk5OStYNnVUbjU3Tnk1VXFTa3BLb1ZxMGFiZHEwa2JibDVlVVJGeGZIN3QyN2FkaXc0VFA3KzkvLy9wZlEwRkFBVEV4TUdEOStmS25QOVczbStQSGpSRWRINnlTaC9Qbm5uNG1QajhmRXhFUm5wVUZtWmlianhvM0R6czZPbFN0WFNvazZDek52M2p6cGRaTW1UZmoyMjI5TFBHNXdjREJWcTFhbFg3OStmUC85OTRTSGh6Tm8wS0JpQ1VKTFMxeGMzSjhhZzVzM2J5WXhNWkdGQ3hleWNPRkNXcmR1TFkyMW9peFpzb1RidDI4emF0UW9CZzBhcEpPSU5TMHRqYlMwdEZLdnpCQUVnUU1IRHZESEgzOVFybHk1RXI5UHp4dFBEUm8wMEhsZnRXcFZ3c0xDQUkwUXZudjNiczZlUFN1Tk1kQk1Gdmo0K0JBUkVZR0ppUW1Pam81UzMzZnMyRUduVHAwSUNRa2hPVG1aSlV1V3NIYnRXcFl2WDQ2cHFTbUJnWUhZMmRuUnZYdjNVcDNmMjRBc2hNdkkvTFBSYzNGeGNSUUV3VlVRQkFlZ0ZsQkxFQVNycDlHa1pRRkJwVkxORWdUaENScmY0b3VpS0Y0RUxnaUNFQmNkSFgwT1RXSS9HUm1aVjBod2NQQjN5Y21hb05kQzNzNTVvaWdtUFJXOHo2blY2bWc5UGIybzZPam9wRGZXVVptM25waVltQjlkWEZ5NkFkdG16NTV0ZVBmdVhZWU1HZkpLbGtLUEdUT0c0OGYvWEE2YjFxMWJ2K3d1K29JZ3JITnpjeXV1TXNqSXlNaThZVVJSUEJZVEUvUEJtKzZIVE1tSW9qaFFUMDl2dEVxbFdxZFFLRTZKb3JnMk9qcDZMWDgrRjBzeEhqeDRJQW1lSlhIMDZGR2Q5MXF4cjN2Mzdtelpzb1dEQncreWVQSGlZdnNWanFiczJMRWpSNDhlSlQ0K0hvQ2dvQ0ErKyt3ekFFeE5UV25mdm4yeC9WMWNYQUJZdlhvMWhvYUc5T3ZYanhrelpuRHQyalh5OHZJWU8zWXNscGFXSER0MmpQRHdjS3l0clFGTjVHbGNYQnpWcTFlbmMrZk9WS2xTQlJjWEY4YU9IVXQyZGpZZE8zYmt2ZmZlbzFxMWFqZzZPbEt0V2pWMjdkckZsaTNGWFRWdjNicFZZamxvaFBDcVZhc1dLNzl4NHdiNStmbFlXMXZyVEo1cmhkZlUxRlFwTXZqeDQ4Zjg5Tk5QSmJadmJtNnVJNFFuSnllemN1Vkt3c1BETVRZMkppQWdnT3ZYcnpOLy9ud0dEaHhJcjE2OTZOKy9QNWFXbHVqcDZmSFZWMTh4ZVBCZ0FnTURTVTFOTGZZWmFhTit0UlJPckhydzRFSFdyRm1EaFlVRlJrWkdoSVNFNE9EZ1FNZU9IVXZzNjd1Q1ZtaFZLcFVNSERnUTBLeFMyTFJwRXdDWEwxK1d5c3VXTFV0Z1lDQ2pSNC9HejgrUDBOQlFRa0pDcExhKy9QSkxidDY4cVZOV3FWSWxidDY4eWZyMTYwczhmbHBhR2dzV0xLQmN1WEpZV0ZpUW5Kek1nZ1VMbUR4NThrdWZTNE1HRFY1NkROcmEyckpxMVNvNmR1eElwMDZkK1B6eno3R3hzYUZ4NDhaOC9mWFhUSjA2bFlVTEZ5SUlBaE1uVHNUSXlJanExYXRqWVdGQlVGQVF0cmEyckZpeGd1dlhyK3Ywb3pCUlVWRThmUGp3dWZmTEd6ZHVaT1BHamNYMnM3S3lvbEtsU3N5Y09aTUxGeTZ3Yk5reW1qUnBRdi8rL1hYcWpoZ3hnb29WSzBydlo4NmNTZG15WlRsOStqUlBVMG9CbW9tTXBLUWtoZzRkeXNpUkk2WHk4UEJ3UkZIa2d3OCtrRmFWR0JnWUVCY1h4K2JObXhrNmRDaHF0VnFuclhjQldRaVhrZm1IVWJkdVhUdDlmWDBQb0tzZ0NCOEJKWnJWRlVtcVZ2N3BQenZBcmZBMk56ZTNMRkVVZndQQ0Nnb0t3dVBqNDB1M1BrZEc1bThnSVNHQlFZTUdjZlRvVVl5TmpZdVZuemh4QWdPRFZ4YzhYcmpkeE1SRUJnMGFCSUJDb2NESnlZbFpzMlpSclZxMVVyV2xwNmYzUUY5Zi96U1FvRmFyWXhVS1JiUWdDUEhSMGRIeXhKUE1TeE1YRi9lVG01dGJaMkJ6VUZCUXVYUG56akZyMWl6S2xpMzdsOXI5c3lLNGpJeU16RDhOUVJDYXZlayt5THdZUVJEMFJGRnNCalJUcVZRckJFR0lGVVV4T0NZbTVyOUE5b3YyTHkyRnhkQzB0RFRpNCtOcDBhSUZvTEZQME5mWHAxeTVjb0JtVXJsZHUzYTR1TGpRcGswYlRwdzRnYmUzTngwNmRNRFgxNWZObXpkalpHVEVKNTk4Z3A2ZW5oU3REYkI3OTI3cTFxMExnSVdGeFRPRndPam9hSTRkTzhhZ1FZTTRkZXFVSk55NnVibEpndVdtVFp2NCtPT1BpOTJyT2pvNlN2WUloZStuWjgyYVZldzRuMzMybVNUTXIxcTFpcUNnSURwMjdGaGkzY0pvSTFLMVhMcDBpZDY5ZTFPbVRCazJiOTZNcWFsTzJodEVVY1RQejQvTXpFeEdqaHdwM1hOckVRUUJoVUpCNDhhTnBZbi94TVJFbGl4WlFsUlVGS0lvNHVMaVF0ZXVYWmszYng0dUxpNTgvLzMzekpneGc0MGJON0o1ODJiYzNOenc4L09qYnQyNkxGeTRrQVlOR3BDVWxFU2ZQbjFJVGs2bWV2WHFBRHg2OUlqZHUzZFRwVW9WUHZ6d1E2a1BFUkVSekpneEExRVVtVEZqQnFhbXBueisrZWZNbWpXTHZMdzh1blRwOHR4cjhyYWpVQ2dvVzdZc0tTa3BxTlZxamh3NUl0bG0zTGx6UjdJRDBkcmdkZXJVaVRKbHl2RHh4eDlUdjM3OVl1MzE2ZE5IZW4zbzBDSHUzNy8vek1tVHg0OGY2Mnc3ZlBnd3dKOFN3dUhseCtENDhlUEp5c3FpYmR1MlJFZEhBNXB4Y3ZIaVJmejkvVEV3TUNBeE1WR2FzTEsydHNiTXpJeUZDeGN5YU5BZ0VoTVRxVnk1TWtxbGtsdTNicEdmbjQrZG5SMEFOMi9lSkM5UDg3aW5WQ3AxSm9tU2s1TlJLQlJTM1pKNCtQQ2h0QktqVzdkdVV2bk9uVHZadVhObnNmcXBxYWxBOFNqeXBrMmJTc2ZVaXZHclY2OW05ZXJWZUhoNDhQWFhYMHZqdG1uVHBsSUVmK1BHamJHMXRXWHo1czMwN3QwYkFIMTkvVko5RG04THNoQXVJL01Qb0hMbHlrYVdscGFmQWFNRlFXaXFMVmNvRkZTdFdoVUhCd2RxMUtoQjVjcVZxVnk1TWhVcVZNRFkyQmdqSXlNRVFTQXpNNU9zckN6UzB0SzRmdjA2S1NrcFhMMTZsY1RFUks1ZXZXcFVVRkRRRm1pcnA2ZUhtNXRibEZxdERzakx5OXQrNXN5WkoyL3VyR1ZrM2c2T0hqMktXcTNHejgrUEdUTm1QRE95b1NoejU4NzlIRGdpQ01MZDE5dERtWDhMMGRIUjRmWHExV3VrcDZlM0t5SWl3ckZuejU3TW1ER0R4bzBiLytXMkN6L3dQNHZNekV5YU4yK09vYUVoczJmUDFsbGVMQ01qSS9NdTh6SzJEakp2RDRJZ0tOQUUrYmlwVktybGdpQ2NBZGFucDZldnVIVHAwbDh5Y3c0T0RpWXFLb3FBZ0FBV0wxN00vdjM3K2ZISEg3RzF0V1hObWpWczNicVZ3TUJBWnMrZXphMWJ0d0ROMzlLclY2L3kxVmRmNGVUa3hMUnAwemg5K2pUTGx5L0gzZDFkRWs3LytPTVAvUHo4MkxsekozdjM3c1hhMnBwNTgrYVJuSnhjN0x1b3RUMVl2WG8xQUJjdlh1VEhIMy9FMk5pWXpNeE1vcU9qZGZZNWMrWU0rL2Z2MS9tN3ZuLy9mdmJ2M3crZ0k2d1Z0VHBwMDZhTjFGWjhmTHprcS8zVFR6K1ZHSzFkMkpLaE1HcTFtbm56NXFGV3ErblNwVXN4RVJ4Z3o1NDkwbVQ4ZDk5OXgzZmZmVmRpMjJxMVdoTGhxbFdyeHExYnQ3QzN0MmZJa0NGNGVIaVFucDdPM0xsenVYanhJaTR1TG16ZnZwM1EwRkEyYjk2TVVxbmtqei8rNEwvLy9TOEFsU3RYeHQvZm4yUEhqbkhpeEFrY0hSMzUvUFBQV2J0MkxRQzllL2VtUjQ4ZWlLTEloZzBiOFBmM1I2MVdNMjdjT0VrZ256cDFLblBtekdIT25EbWNPWE9HOGVQSFM1TUwybXYzelRmZnNITGxTcEtUazZsU3BRcXpaczJTN0ZwRVVXVFRwazFzM3J5Wlc3ZHVZV0ZoSVVVa2E2TnVTOU9POW5OZHUzWXRWNjVjUVY5Zm53a1RKa2lUR0FjUEhtVFZxbFZjdlhvVlUxTlQyclZyeDVneFkzUUNpT3pzN0FnTEM2TnIxNjRrSnlmajcrOFBhSExBZlB6eHh3Qjg4TUVINk92cnMzejVjbzRjT1FKQXExYXRPSFRva05UT29FR0RTRWxKMFNrRGNIWjJKaW9xaW9NSEQvTGhoeDlLeDNaM2Q4ZlMwcEo5Ky9ZaENBS2lLTEo5Ky9ZL2JmM1hzV1BIbHg2RERnNE9IRDE2Rkc5dmI2bWQ2ZE9uNCtQalEwNU9EblBtekdIWHJsMmNPWE9HYnQyNlNXSjI3ZHExMmJCaEEvYjI5dEorM2J0MzUrSERoOUpZMEY1UDBLenlLRHhHM04zZEtWdTJiSW5qUm90YXJXYjc5dTJBeG00bU1qS1NMNy84VXJLakNRa0pZZnYyN1hoNmVrcENOY0RubjM4dXZmNzk5OTkxOGdZWUd4dno0WWNmU3ZZd05Xdlc1TmRmZjVYODRRdXYyQkFFZ1M1ZHVuRDY5R2x1M3J4WmJQdTdnQ3lFeThpOHd6ZzdPNWZYMTlmM0ZrVnhyQ0FJNVFFcVZLaEF3NFlOYWRteUpVMmFOTkdaMVg4VzVjcVZvMXk1Y2xTcVZBa25KeWVkYmRuWjJadzZkWXJEaHc5ejZ0UXBVbE5UM1JVS1JiQ2hvYUcvU3FVS0tpZ29XQklmSDUvNmVzNVFSdWJkb0d6WnNuVHIxbzJSSTBlaVZxdGZpU1dGak15ZklUNCtQdEhlM3I2aHFhbnA2dHUzYjN1T0dqV0tqaDA3TW5Ma1NHa3A5T3ZDMk5pWU5XdldNR1RJRUdiT25FbkxsaTNmdWFXU01qSXlNaklZQWlpVnlra3FsYXJQaXlxL1JUejNvVWZRTEhtdEN5d3dNek9iNytibWxsUlFVQkR5dkgyZXgvWHIxemwrL0RoeGNYRTBiOTZjL2Z2M2MvRGdRUVlPSE1qSmt5Y1JCQUVuSnljcVY2N012WHYzcEFqUVdiTm04ZWpSSTdLeXNtamV2RGxxdFJvek16TXBNYWFabVpuT2NaNDhlU0lsMlRNek0rT1RUejZSdGhXMmFXbllzQ0VQSGp6Z2p6LytRQkFFUWtORDZkcTFxN1JQYUdnb2RlclVJU1VscFdDQ1pMTUFBQ0FBU1VSQlZGaEN3NFlORzlLdFc3ZGkwYlpGbzNYdDdPeHdkM2NuSlNXRkNSTW1rSmVYaDdtNXVZN1lwaVVvS09pWjF5NHdNRkFTNGZidTNVdTNidDFJVEV5a1hidDJVaDBIQndmTXpNeElUMC9Id3NKQ3gzTjU0Y0tGMG10UkZDVWgzTkRRa0hYcjFoRVpHY25reVpQeDhmR1I2aVVtSnVwWVUvenh4eDlrWkdTd2QrOWVTWlRVTW16WU1KS1RrMW16WmcySER4L20rdlhyVktoUWdZNGRPNUtlbnM2a1NaT2s2enh1M0RqNjkrL1BCeDk4UUZaV0ZsRlJVZWpwNlRGMzdseDI3TmpCYjcvOXhwbzFhN0N4c1pIYVg3cDBLUjk4OEFGNWVYa2tKU1V4Yjk0OHlYdCs0OGFOTEYyNkZFdExTenc5UFRsKy9EaXJWcTBpT3p1Ykw3NzRRcWVmejJ2bnA1OStZdWJNbVJnYUd0S2hRd2NFUVNBakl3UFEyRjFNblRxVmF0V3EwYjE3ZDA2ZlBrMUlTQWdGQlFWTW1qVHB1WjliY0hBdzc3MzNubFJXVUZDQW5wNGVkKy9lbGE3anRtM2JTclFmS1dvQkVoVVZSVVJFQkpNblQrYjk5OTluOGVMRjByM3EzYnQzT1hyMEtNMmFOV1B1M0xuczJyV0xHemR1NkFqVHBlWFBqTUVPSFRxd2V2VnFmSHg4bURkdkh2Nysvb3dkTzVaT25UcHgvUGh4Q2dvS3VIMzdOZzBiTm1UcTFLazZ4eXRmdnJ6Tys0eU1qRkt0ME16SnlRRTBZMTY3UXFNb0lTRWhsQ2xUaG1yVnFwR2NuQ3g1K3k5YXRJajMzbnNQR3hzYm9xS2lxRm16SnVQSGo4ZlEwRkRhMTgzTmpaTW5UM0xreUJHdVhMbUNTcVVpSmlZR016TXpMQzB0MmI5L1A3VnExY0xEd3dObloyZkdqaDM3ekw0T0hqd1lRQkxDaS81dXZlM0lRcmlNekR0SXZYcjFUQlFLeFNpRlFqRU5NTlBUMDZOeDQ4WjRlbnJTdkhuem9yWW5mNGt5WmNydzBVY2Y4ZEZISHlHS0lxZE9uV0xMbGkwY08zYk1MRDgvZjdKU3FSeWxVcW0rZWZ6NDhiSy9HbGtoSS9PNjJMUnBFMnZXck9IeDQ4ZDA2OWFOTDcvOEV0QWtCbG0yYkJuNzl1MGpMeStQRHovOGtLbFRwMG8zSytucDZmajUrWEhzMkRFc0xDeWtLSXFTZVBMa0NaYVdsaWdVQ3RMUzB1alFvUU9MRnkrbVdUUE5TdXJzN0d3OFBEeFlzR0JCaVFsa1pHUmVGVTkvaTd1N3VMaDBVU2dVQVQvOTlKTnRlSGc0dlh2M3BtL2Z2anBlZ2E4YXJVOXBkblkyVDU0OGtaYUZ5OGpJeU1pOEd3aUM0Q0tLSWtBbFFSQXF2ZW4rdkE2ZW5wK3BVcW1zTElwaXFaK2R0SUswbnA0ZVhicDBZY2VPSFd6YXRBa2ZIeDhVQ2dVUkVSRjRlSGhJa2R0bHk1Wmx4WW9WOU9qUmc2UWtUYnFYTm0zYVVMRmlSZTdmdjgvcDA2Y3hNREJneVpJbGJONjhtWDM3OXVIdjc4L1dyVnY1L2ZmZkFlalJvNGNVQ1Z1K2ZIbnBIaFowaGZDQkF3ZFNxVklscGs2ZGlvK1BqeFNocXQwbk5EU1V4bzBiOCtUSmsySkN1STJOamM0cUxyVmFqU0FJUkVaR1N0R3IyZ2p5SzFldU1HclVLTkxTMHFSclVWamtmUkViTm13Z09EaFlpdlFWUlpGSmt5Wng1Y29WN3QyN1I3OSsvUUNORUw1bXpSbzhQVDB4TlRXbFo4K2VVaHRhSVZ5dFZxTldxM1hFUG5OemMyclhybDJpb0JzU0VzTDE2OWR4ZEhSRW9WQkk3ZmJzMlZNbmFsNWZYNTk1OCthUm41OVBSRVFFQUFNR0RNRFkyRmc2WnJseTVaZzVjeVlmZmZSUnNlTjgrdW1uVks5ZW5WbXpabEdsU3BWaTEyZk9uRG00dUxodzd0dzUrdlhySjltTndQOG5IM3g5ZlduY3VER1hMMSttZS9mdWhJV0Y0ZTN0clJOczg3eDJnb09EQVVwY29hZU41Szlmdno0R0JnWTRPRGdRSHg5UGVIaTR6blVydWdJaEl5T0QzYnQzRXg0ZXpvWU5HN0MxdFVXdFZxT25wOGVjT1hNd05qWm0rL2J0OU9uVGgyM2J0aFdiWUNpTTl2dlVva1VMeG93Wnc3ZmZmc3VVS1ZQNDRZY2ZwRHJMbGkxajA2Wk5uRHAxaWhZdFd1aE1ocndNTHpzR0F3TURwUWhuYllKUHJTZ2NFeFBEa1NOSHBPajNwS1FrM04zZDhmUHpvME9IRG1Sblo5TzVjMmQ2OXV3cDJibmN2WHNYUFQwOVNkeldpc2RkdTNiVmlmeldqa3UxV3YzTWE2ZU5tajk5K2pUbno1K25UWnMybkR4NWtqTm56bkRyMWkwcDhqMHBLWWt1WGJwUXYzNTlQRDA5cVZldkhyR3hzUVFIQjJObVpvYTN0emQ5Ky9ibGh4OSt3Tnpjbks1ZHUvTHp6eit6Y3VWS0FnTURxVktsQ2prNU9TaVZTZ29LQ29yMTQ5aXhZOVNxVlV2eVFMZTF0ZjFUbjgyYlFoYkNaV1RlTVZ4ZFhWc29GSXJWUUEwOVBUM2F0V3ZIZi83ekg1MloyZGVGSUFnMGJ0eVl4bzBiYysvZVBWYXVYTW51M2J2TDV1WGx6VEkxTmYxY3BWSU5pNG1KMmZmaWxtUmsvajZ1WDcvT045OThRMUJRRUhYcjF1WEtsZi9iM00rWk00ZnIxNit6YWRNbURBME44Zkh4WWZIaXhjeWNPUlBRSkJUSnlNamd4eDkvQko3dFM1ZVdsc2I2OWVzbEQwWUxDd3RhdG16SjNyMTdKU0g4MEtGRG1KdWJ2eEtiQ2htWjBoQVhGN2ZEM3Q3K2tLbXA2Y3pjM056aDY5YXRNd2tKQ2VIamp6K21hOWV1dUxpNHZOS0owNkpvSTF0a1pHUmtaTjRkUkZIOEEyaW1WcXN2QzRKdytrMzM1eVhvSUFqQzgvUU5VUlRGbTZJb1hpMG9LSmlXa0pCd0JNRE56VzFJYVEvdytQRmpRTE1Tc0U2ZE90U29VWVBEaHc4elpjb1VuSjJkU1VoSWtMeTVDM3RKRjZaYnQyNWtaR1R3MjIrL1lXeHN6UHo1ODdsNDhTS2hvYUU0T1RuaDZPakluajE3Sk1HemYvLytlSGg0c0d2WExoNDhlTUNpUll0S2JEY3VMZzVmWDEvMDlmWFp1M2N2TjI3Y0FQNmZkQkRneElrVGtvQU5tb0FRS080dG5KV1Y5VXlyZzhURVJPN2N1VVA3OXUzWnQyOGY5KzdkWThhTUdTKzhkbXExR245L2Y4bENjTnk0Y1N4ZHVoUkJFSmcvZno3LytjOS9XTHAwS1k4ZlAyYkVpQkVBa2tkM1NaWXdvUEZpQjRwRjIxNjdkcTJZeC9LaFE0ZTRmdjA2RmhZV0RCNDhtTmpZV0Z4ZFhaL1oxMjNidG5IeTVFbXBiT1hLbGRTcVZZdEdqUm94Wjg0Y0JFR1FrbnFXUk4yNmRRa0pDU0U3dTdndHZYYVNRdnY4cnAxZ0FiaDkrellBTldyVTBLbXJ0VEkxTVRFcFZUc3BLU2tBcUZTcVlzZS9kdTBhb0luY0xzekRodzkxM3V2cjYyTmpZeU41V3Rlc1daTVdMVnF3Zi85K2ZIeDhXTDE2TmZuNStlanBQWHZZRmJXTW5EUnBraVRXYWhrMGFCQjJkbmJrNU9SSTloMkdob1pjdTNhTjVPUmtSb3dZd2RDaFExL1pQZXVMeHFDOXZiMGtSQzlac29UeDQ4Y1RHaHBLNzk2OW1UOS9Qb2FHaG93ZlA1NVZxMVpSdm54NXVuWHJKdm40bnpwMWlxeXNMSXlNakhURTdOemMzR0xpZHRIMzJzL00zZDJkNzcvL1htZGI4K2JOeWMvUGwzNFg3dDI3SjRuMHBxYW1OR3JVQ0lEMjdkdGpZV0hCTDcvOHdpKy8vTUsrZmZzWU1rVHpFOWU5ZTNjc0xTM3g4UENRckpPQ2dvSndkbmJHMDlPVGp6LyttRFp0MnJCbnp4NWF0R2pCMWF0WHVYanhJZ2NQSHRUcHk3Smx5OWl3WVFOcjFxd2hNaklTMFBpbnYwdklRcmlNekR1Q3U3dTdzVnF0WGl3SXduOUE4Mk00ZnZ4NHljZnA3NlppeFlwTW16YU5vVU9Ic216Wk1uNysrV2RiWUsrYm05djY5UFQwMFhKMHVNemJncjYrUG9JZ1NNdlg2dFNwQThDREJ3L1l1M2N2SVNFaDBqSzhmdjM2NGVQanc4eVpNMGxMUytQWFgzOWwvZnIxVWdTdGw1Y1hvMGVQMW1tL2VmUG1BRlNwVWdVek16UEpHc1hUMDVPeFk4ZVNtWm1Kc2JFeHUzZnZwbXZYcnE5VmVKU1JLY3JUMytJSjllclZXNkJVS21mbDUrZjMyYk5uajltZVBYdW9WS2tTYmR1MnBWbXpaamc3Tzc4eWZ6OXJhMnZ1M0xuRFYxOTl4ZGRmZnkwbFVaS1JrWkdSZVNjUUFVUlIvRFkyTm5icG0rNU1hWEYxZFUwWEJFSEhiRnJVaEg2bnFOWHFrUHo4L0xsL05iK1JOam1nOXI2eGZmdjJCQVlHc25mdlhvWU9IVXBlWGg1YnQyNEZLREZTK083ZHU0d2FOWXFrcENSc2JXMVp0R2dSeDQ4ZjU5dHZ2OFhTMHBMNTgrZWpwNmZId1lNSDhmZjNaK2ZPbmZUdTNWczZYbnA2dWs0VWVHR3lzN1BKemMybFhMbHlDSUtBZzRNRG9KdDA4T3pac3pyN2FDTlE2OWV2endjZmZBQm94T2NkTzNZOE04S3pVYU5HekowN2wzYnQyckZ2M3o2c3JhMlpQbjE2c1hwanhveVJYdCs4ZVpPWk0yY1NIUjB0MlluMDY5ZVBwVXMxWDYrYU5XdXlZc1VLaGcwYnhxcFZxM2p5NUFsZmZ2bWxkTStzRmErMTVPVGs4TzIzMzlLK2ZYdEFJeExmdUhGRDZuUGhZeGNsTFMyTktWT21QTk8vUENvcWlxKy8vcHFyVjY4QzRPbnBTVlpXRm52MjdNSGIyNXM1YythVU9nZUt2cjcrU3ljUnRMS3k0dGF0VzF5N2RnMHJLeXRKTERVek15dVY1YWtXQ3dzTFVsTlRTVWhJa0pLNGFxbFFvUUozN3R3aEpDVGt1UUttalkyTmprYzRhRHpRWTJKaTBOUFRrNUl3RmhYQ242NjRBRFFUT1MvaTVNbVRiTm15aGNqSVNJeU1qQUNvVktrU0RSbzBZTnUyYlp3N2Q0N0hqeCsvRXZ1TjBvN0JyS3dzQU1hUEh3OGcyZi9NbWpXTEN4Y3U0T25weVpZdFc3Q3hzY0hUMDFOcVh4c3AvdW1ubitMbDVjWHk1Y3RadDI0ZGdpRFFzbVZMdnZubW0yZjI3Y0NCQXdEVXExZXYyTGJzN0d6cC9QUHk4c2pOemFWcjE2NVVyVnFWU3BVMEMzY21UNTdNNWN1WEpiL3dCZzBhYUhPKzhmanhZeW5ockorZm4wN2JDUWtKeFNhYWdvS0MyTHQzTDc2K3ZvREdBdWYrL2Z1QVpuS2pYYnQyV0ZsWlNSTm81dWJtejd2c2J4MnlFQzRqOHc3dy92dnZWeFZGTVV3UUJEY0xDd3NtVHB5SWg0ZkhtKzRXb1Brak5YLytmRDc1NUJQbXpadkhuVHQzK3B1Wm1UVndjWEhwSEJjWGQrRk45MC9tbjQxMmVWaE9UbzdPeldGdWJpNUtwUklEQXdPc3JhM3g4L05qK2ZMbGJOaXdBUjhmSDFRcUZiZHYzMFlVeFJKOURmUHk4cVNIbmNLVFRTWDV1eDA5ZWhRakl5TnUzYnJGc21YTE9IVG9FSXNYTDhiZDNaMzMzbnVQWDM3NUJYZDNkK0xpNHFTWmV4bVp2NXVudVJ4RzFLbFRaNktob2FFWE1PVDI3ZHZPNjlldlovMzY5U2lWU2h3ZEhWR3BWTlNzV1JOcmEydXNyS3orMUxGbXpweko4dVhMaVl1TDQ4R0RCN0lRTGlNakl5UHp0eUdLb2xvUWhDUlJGTmZGeE1Rc0JISmZWZHNYTG1nZWJiUWljL3YyN1huMDZCRk5talNoV3JWcTVPYm1NbTNhTkdyVnFsVXNJaGxneElnUlRKMDZsU05IanRDalJ3K1dMRmtpV1c5TW5EaFJFbktmWlN2MkxQRVdvRUdEQnV6YnQ0OEtGU3B3L2ZwMUtSSzU2RDd4OGZHY09uV0srL2Z2UzZza216VnJKZ21XNTg2ZFE2MVc2eVQ3SzB6NTh1VjF2THp2M0xuelhPRVpOUGZsRnk1Y3dNaklDRjlmM3hLRjVKbzFhK0x2NzgvdzRjTzVjK2NPYXJWYXlqTlN0bXhaK3ZUUnRhcy9lUEFnK2ZuNVdGdGJZMkJnUUxkdTNRZ1BENWV1blkyTnpUT2o1NHUyVlRoS3ZsS2xTdHk4ZVJOalkyUEdqeDlQbHk1ZFVLdlZaR2RuYyt6WU1VbDBmRjE0ZW5vU0VCREFqQmt6YU5XcUZTZE9uSkQ2L0RMQk5OMjdkeWN3TUpBWk0yYlFybDA3OHZMeXNMZTNwMSsvZm5UdDJwV2dvQ0RHakJsRHExYXRNREF3a0t3MFhpVHltNWlZOE1NUFAyQmxaVVZtWmlaUVhBZ3ZmTjIxMzI4dEF3WU1rQ0xTTDE2OHlMUnAwMGhLU2tKUFQ0K2VQWHZpNWVWRjI3WnRBWmd3WVFKWHJsd2hJaUtDMk5oWSt2ZnZUNTgrZmZqdmYvL0x4bzBiNmR1M0w2TkdqU3IxTllIU2owR3Q5L2F5WmN1azFRdGZmUEVGcWFtcHpKczNUM3FtMDFxamdNWjMvc2lSSXpnNU9XRnRiYzM1OCtmWnRHa1RUazVPdUxtNXNXSERCaFlzV01ERWlST0w1Wk82ZVBFaU8zYnNRQkFFYVlKSFMzWjJObXExV2xvTmtKR1JvZU4vWDVpN2QrOFdXOEZzWkdURXRtM2JKTnNoMEV4V2hJV0ZrWk9UZzBLaG9FeVpNblR1M0ZuNmpwbWFtdXA4MytMajQzbnk1QWttSmlaTW5UcVZGaTFhTUg3OGVFa2M5L1gxSlRnNCtJMEZhYjRzc2hBdUkvT1c0K3JxMmxTaFVQd0lWS2hmdno0TEZ5NThLejFYbXpkdmprcWxZdnIwNlJ3OWVyUzJVcW44M2NYRnBVZGNYTnlCTjkwM21YOE1laTR1TGpXR0RCblNzR25UcGg5N2VYbGhaMmVIUXFFZ0lTRkJad25xMmJObnFWbXpwdlMrZmZ2MnRHblRCbjkvZnlaTm1zVFBQLzhzaVhQYXlOaWlhRVh2MU5SVTZiVldIQytLSUFqWTJOalFzMmRQaGc4ZnJoTVZ2bWZQSG03ZHVrV3JWcTJLSlUrUmtmbTdlUm9OdHd4WTV1cnFXa3NRaEY1QXU0S0NBdFhaczJlTmlrYUwvUmthTldwRVNNaWZ6ajhtSXlNakl5UHpaemdvaXVMaG1KaVlJQ0QvaGJYL0JMLzk5aHNBKy9idEl6NCtYaW8vZXZRb29MR215TTdPNXViTm0zVHQyaFZIUjBmbXpac25KU25NejgvSDN0NmV5TWhJZXZYcVJXWm1KZzRPRGx5L2ZwM3AwNmVUa3BMQ2dBRURLQ2dva0NKU0MxUFk1cVF3NzczM0hqZHYzdVRreVpQY3VuV0wvUHg4MnJWcmh5QUlwS2VuUzZzVEN3b0syTHQzTDF1M2JpVS9QMSt5ZXFsV3JaclVsdFlHb2JUNWJPenM3Q1EvYXUzOTc2TkhqM1NTL1ZXclZvMkZDeGRTcVZJbHljNmpKT3JXcmN2MzMzK1BvNk9qSklJYkdCaHc2OVl0TGx5NElFMUFnQ2FwSkdqc1BJWU5HNGE1dWJuT00zTGhDTmJuY2UzYU5XbTFaM0p5TXV2V3JXUDQ4T0cwYTlkT2VqNVFLQlRNblR1WGMrZk84Zjc3Ny9NeXZ2SXZpOVptY2Z2MjdXemR1aFVyS3l0R2p4NHRsWmVXd1lNSG8xQW8yTFp0R3p0MzdxUjgrZkxTWnpwa3lCQU1EQXdJQ3dzakxDd01RME5ESEJ3Y2RMNEhVTElsVFU1T2p2UThvMDE0cWhWb3RiWXVZV0Zoa2wxTDBXaDBRUHBzYlcxdHVYZnZIbTNhdEdIVXFGRlVxVktGUzVjdVNYVU1EQXp3OS9mSHo4K1AvZnYzYy9qd1lUNzk5Rk4rK09FSDVzeVp3L1RwMCtuZHUzZXBBaTVlZGd3bUppWmlabVltZmVlMHo0S09qbzZTRmRDS0ZTdXdzTENnUjQ4ZWdNWVc1ZUhEaC9UdDI1Zkl5RWdtVFpwRWZuNCtYMzc1SmJWcjErYk1tVE5zMmJLRnFLZ29oZzBiUnZQbXpTbFRwZ3hYcmx6QjI5dGJHcmMxYTlhVXhoSm9iSS9nL3drcHpjM05pWXFLNHRHalJ4dzRjSUFOR3phUW1abEpXbG9hWmNxVVFhMVc0K0RnUUk4ZVBXamV2TG0wbnpiWmFuUjBOTjk5OXgxWldWbDRlbnBTdFdwVkZpOWV6UG56NS9IMjlwWldUeGRHcFZMaDVlVkZ4NDRkeWNyS1l1REFnVnk2ZEFrM056Y2FObXpJaWhVcm1EMTd0dVEvLzdZakMrRXlNbTh4S3BYcUkwRVE5Z0ZHZmZyMDRZc3Z2aWcyZS9nMlViWnNXWllzV2NMS2xTdFp0V3BWT1lWQzhhT3JxMnUzMk5qWVBXKzZiekx2RnU3dTd1OFZGQlE0Q29KUVd4QUVWMUVVM1FGblFSQU1yMTI3SmxtVkdCc2I0K0hod1RmZmZJT2hvU0hWcWxYanpKa3pyRm16Um9wT3VYWHJGbmZ1M0tGdTNiclkyZG1SbTV1TEtJcFlXMXZqNXViR29rV0xtRGh4SWhVclZpUXBLWW1IRHgvU3NHRkQ3T3pzcUZHakJnRUJBY3lhTll2SGp4OUxtZGlMSW9vaU4yL2VaTU9HRGJpNHVFamo5Sk5QUGlFd01KQ1VsQlJtejU3OXQxdzdHWm5TRWhzYmV4SHdlL3BQdjE2OWVtNEtoYUw1MDNGbko0cWluU0FJNzcvaGJzckl5TWpJeUx5UTJOallyaSt1OWRmSXpNekV5c29LYTJ0ckVoSVNubGt2SXlPRGpJd01URTFOeWNyS1FxMVc0Kzd1anJlM04rM2F0U01uSndjVEV4UEdqUnRIMzc1OXVYSGpCcE1uVHlZZ0lJQjc5KzV4NE1BQjd0Ky9qeUFJT3FzUkM5dWNGT2I5OTkrblJvMGEzTGx6aCtyVnExT3paazFhdFdwRlVsSVNGeTllbEd6OHRDaVZTanAwNk1DS0ZTdFFLcFU2WHRtSERoM0N6TXhNSityN2VTZ1VDc2tXWWMyYU5heFlzVUt5eGlnc1RHczlqRjlFVVJHdWFkT21SRVJFbExpQ3N6QkZMVGhLRTZrT0VCa1p5WTBiTjJqY3VERlhybHlSZkxNREFnSUFwSHQ2YldKUGdMMTc5MHAyTlMrRE5rR2tGcTJnV1JoQkVCZzBhSkJrWS9FNjJsRW9GQXdZTUlBQkF3WTh0NzlGUGNJQmpoOC9ycE93RlRUZlB3QjdlM3N5TWpMdzl2YVdMRFdpb3FLSWlvcGkrUERoNk92cms1dWJTK3ZXclFITmM5eTJiZHV3c0xCZzQ4YU4rUHY3U3o3bjJzamlNbVhLTUhmdVhEcDA2SUM1dWJuMGVXakY5Tkx3WjhaZ1NrcUs1UHNOTUd6WU1Dd3RMYkd6czVOV2U0U0VoUERlZSsveDJXZWZBWEQrL0hscTFhcUZzN016M3Q3ZTVPVGtNRzNhTkNtUmZFQkFBSFBuem1YZnZuMU1tVEtGN3QyN00zandZQVlNR0VCbVppWjJkblpTTlBmU3BVdlp0R2tUU3FWU3V2WmFHNXRyMTY0eGZmcDB6cDA3QjJnQ3ZzYU5HMGZidG0yeHRyWm00Y0tGTEZteWhLKysrZ3FGUWtHdFdyV1lPM2N1SzFhc0lEWTJsbnYzN3FGVUtoa3dZQUJqeG94Qm9WQklIdjREQmd5Z2N1WEt0RzdkV2tvUXFtWEVpQkhjdkhtVFFZTUdrWk9UZzRlSEI3Nit2aGdZR0JBZkgwL0RoZzFML1ptOGFXUWhYRWJtTGNYVjFiV0ZJQWo3QkVFb28vVlJleGRRS0JTTUdERUNHeHNiL1B6OEROVnFkWmlibTV0bmRIVDA3amZkTjVtM0QzdDdlek5UVTFNSFFSQnFBODZpS0tvQWQxRVVMUXBQK2p6TkxLOFdSZkdLZ1lIQmxjcVZLMmNDSFFHbVQ1L08wcVZMbVRadEdvOGZQOGJHeG9iaHc0ZExrU2dGQlFYTW5qMWI4ZzdVSnJnQldMQmdBZlBuejhmVDA1Tzh2RHhxMUtpQnQ3ZTNkTno1OCtmajYrdEwyN1p0cVZXckZwNmVucHc1YzBibkhMUVBGMlptWmpScjFrd25ZWkNwcVNrdFc3YmszTGx6dUxtNXZZNUxLQ1B6cXNpTGo0OC9CWndxWE9qbTVpWStvNzZNVEtsNW5kRnpKUjNyMGFOSEtCU0tWK0luS2lNakk2Tmw3ZHExM0x4NWsvcjE2Ny9VZmdFQkFkamEybUprWkVTdlhyM1ExOWVuVDU4K2tsQ3NqYW9PREF4azBLQkJaR1Jra0pTVVJOdTJiYVZvMjZKQ1oxR2VQSG1DcjYrdlR0Q1VrNU1UdTNmdmxxSmhRU051Tm1uU2hLcFZxeko3OW14VUtwWE9iK1dDQlF0SVRrNldqdHVrU1pObjJxUlVyVnFWeXBVclMrOGJOR2pBamgwN1VDcVZsQzlmL29XMkZRWUdCaGdhR2o2M2pwK2ZIMXUzYmlVNU9abUNnZ0tkYllJZ1lHUmtSTjI2ZFhYc0pGcTBhSUc1dWJrVXFWdVU5ZXZYUzRrdVc3Um93Y0dEQjFtNmRDbFBuandoSkNSRXNvSEl6YzFGclZhalZxc2xJZHpPenE1RUVieCsvZnIvcUNUaGl4Y3Z4dGpZbUlZTkd6SnQyalFwd2FXN3V6dlZxbFZEcVZSaWJHeU1zN016WGw1ZUFJd2VQUnBCRUJBRWdZQ0FBRW5BVmFsVWJOKytIVDA5UFl5TWpIUWl1TFd2dGQ5RFEwTkRxbGF0V213U28xbXpadExyb1VPSE1uUG1UQVlPSEZpcWFIQWpJNk9YSG9QNit2b2tKU1ZSc1dKRk5tellRRnhjSEkwYk45WnB0MCtmUGpwanAzYnQyb1NFaEtCUUtKZzRjU0pseTViVnNab3hNakppenB3NWRPblNoYkN3TVA3em4vOWdibTdPOE9IRCtmSEhId2tJQ0pEYWE5U29FZUhoNFNpVlNveU1qSEJ3Y0pER2s1MmRIZWJtNWd3Wk1vUk9uVG9WOC9PM3Q3Zm51KysrSXpFeGtUMTc5a2dUWk9YS2xjUGMzSnpQUHZ1TXpwMDdZMk5qSSszVHIxOC9tamR2emc4Ly9NQ3Z2LzRxbld1ZE9uVjBWcWZZMk5qZzYrdExYbDRlbjN6eWlWUSthOWFzRjQ3bHR3azVZNWVNekZ1SW01dmIrNklvL3E1UUtNcU9IeisrbUkvWnU4THUzYnVaTldzV29paG1BYzJqbzZPZmZ3Y244MDlHcjE2OWVqVVZDa1Z0d0VrUUJEZEJFTnhFVWF3bUNFSkp5eHp1aWFLWUNKd0g0a1ZSakZLcjFiSHg4ZkVab2loYUFoOEMyMHJZNzYyalY2OWVmUGJaWi9UcTFhdm9wdTdBRVVFUTdyNkJic25JbEFxdEVQNmlCM0NaZno2aUtLSldxM1hLbEVvbHFhbXBqQmd4Z2drVEp0QzBhZE1TOSszVHB3KzJ0cmE0dXJyeTZOR2pFdXVVTDErZTNyMTdrNStmTHkyejErTGw1Y1hLbFN0TDNNL2EybHFLeGdKWXRXb1ZRVUZCakJneFFubzRmeFlQSGp3bzFwOXk1Y29oaXFLVVJLNXd1WW1KQ2Z2Mzc4ZkN3a0pLTEtjbEpDU0VVNmRPc1h6NThoS1BKWW9pZ1lHQnRHelpranAxNnJCbXpSclMwdEw0OHNzdkpVOVJyVER6VjlpNWN5ZVJrWkVNSGp4WXNnZ0xEZzdtK1BIamZQLzk5NERHYjFTYkhEY3RMWTNkdTNmVHBFa1RIZHNCME56SDJkallGRnNhLzI5RWV3MmlvNlAvOGMvUGJtNXVTNEF2Q2dvS3hzZkZ4YjB6eVRML0xQTGZPWm1DZ29LWGlqQ1drWG5WNU9ibVNybXYzalIvUi9EQzRNR0RpWStQUjYxV040dU5qVDMrV2c5V0FuSkV1SXpNVzBhZE9uVXNnQjhGUVNqNytlZWZ2N01pT0dpeUpXZGtaUEROTjk4WWlhSzRzMDZkT2czT25EbHorMDMzUytiMVVxOWV2Y3BLcGRKUkZNWGFnaUNvbmdyZWRRUkJLUGJYWFJDRVRGRVVMd3FDY0Y0VXhUTnF0VHBHVDA4dktpb3E2dGFiNlB1cjVOR2pSNFNIaDNQLy9uMDZkZXIwcHJzakkvTldVRlJRMHdvUGhjdW5UcDFLdDI3ZHBQY1BIejdFdzhORGlnUTdkT2dRNXVibTlPN2RtNHlNRExadjM0Nit2cjVPdTBWdjRwOVg5MVh3ZHgrdkpKNTFiVjltdjBHREJqRm16SmdTMjlxMWF4ZCtmbjQ2NVpHUmtjeWVQWnVyVjYvcVJHOE5IVHFVa1NOSEFwcmw2WW1KaVppWW1MQjkrM2FTazVOTDdFZlZxbFhwM2JzM3VibTVCQVVGNld6ejh2S1NSTnlpdUxxNlNrTDRoZzBicEgyRGdvS0t0UVBRc0dGRHFUdzRPSmdOR3pib2JPL1hyeDhGQlFXRWhvWVdLeDgxYWhRQkFRR1VLVk9HeG8wYmMvbnlaVWFOR3NYQ2hRdEpURXlVL0lQYnRtMkxsNWNYUFh2MmxQYi80NDgvK09HSEgzajgrREYxNnRRaFBEeWNTNWN1MGI5L2Y2WlBuNDZob1NHTEZpM0MxZFdWdm4zN0Z2TUh0cmUzNTlDaFE4WE9aODJhTmRLeTY2U2tKTDc1NWh0c2JXM0p5Y2xoK2ZMbGpCa3poaXRYcmhBVkZjVzllL2NJRGc1bTE2NWQrUHY3bzFLcGlJaUl3Ti9mSHpzN094MGgvTlNwVS9qNit1TGk0a0tYTGwwQVRUSTdKeWVubHhMR0Z5OWVYS0pIckl5TWpNemJnaXlDeTd4cDNoWVJIUGpiVnZDOVNXUWhYRWJtN1VJd01ERFlBTmkzYk5tU1ljT0d2ZW4rL0dWNjl1eEpZbUlpUC83NFkyVURBNFB0UUhOQS9hTDlaTjUrM04zZHkrWG41enNxRkFwSFFSRHFBZTZBRzFBT2l2MFJWUU9YUlZFOEQ1d1hSVEZhb1ZCRVIwZEhKL0x5M3djMWtQdlh6K0Qxb2syeXMyVEpFb3lOalV1cWtvTThGbVJrZERBd01PREFnUU02UXZqQmd3ZEx2Q252Mzc4LzJkblpPa0x6VjE5OXhjbVRKOW15Wll2a1dmcXN1cStDdi90NHI1TmV2WG85VitEODhNTVBtVHg1TWdzV0xNREx5NHNtVFpxd2FORWlUcHc0d2RTcFUzRjNkMmZwMHFYODl0dHZrbzhsUUVSRUJBQ3RXclZpNjlhdFFIR1J2cVRqOXUvZm43eThQRFp0MmlTVmRlellFVjlmWHdSQklDMHRUYklOZVBUb0VRc1hMbVQvL3YyQVpubHk0UW5JeTVjdkV4WVdobHF0eHNuSnFkaXhTcHFRS2FsOHg0NGRWS2xTaGF5c0xEWnQya1QxNnRWSlMwdGoxNjVkWEx4NEVkQkVwS2VscFJVVHNyV0NlNnRXclFDa3Z3dW1wcWFzWExtU01XUEc4TXN2ditEcTZvcUZoUVZKU1VsU2ZndERRMFBzN2UwNWZQZ3dEUnMyeE5iV2xvaUlDTzdmdnk4dDBiOTkrelpmZlBFRnhzYkd6SjgvbjVTVUZOYXRXMGVGQ2hXa1BuejY2YWNVRkJUUXNtVkxEQXdNRUVWUjhzT2RPSEdpVkcvMTZ0Vk1uVG9WMENUcDBpYnFHamh3b0hUOXRONnhMK0laZi85a1pHUmszbnEwbGlpeVVQN3Y0WFZIUTkrL2Z4K2xVcWx6enlqejl5TUw0VEl5YnhHdXJxNERCVUZvWDdWcVZSMGY0M2NaUVJEdzhmSGh3b1VMbkQ5L3ZxbXJxK3Y0Mk5qWVJXKzZYektseDkzZFhWK3RWdGRTcTlXMUZRcUZreUFJYm9DN1dxMjJVeXFWeGI2a29paW1BdWNGUVVoVXE5VnhhclU2S2kwdExlNzY5ZXRaeFZ2L1UrUUNiNzJkeUlrVEoxNVU1Uzd2Z0tBdkkvTXFDUHZaendBQUlBQkpSRUZVTVRJeWV1NzJXclZxRVIwZHpmMzc5eVVCTHp3OEhFZEh4MkwrL0IwNmRDaTIvNTQ5SmVkbUxxbnVxK0R2UHQ3emVORzFmUkhEaGcyVEhzeEthc3ZDd2tLeUVlblFvUU83ZHUxaTA2Wk5HQnNiWTJKaVFteHNMTWVQSDZkQ2hRcms1K2VUbkp4TTFhcFYrZm5ubndIdzhQQ1FoUERTWUc1dVhxTGY2dHExYTFtNWNxVzBRa0NsVW5IMDZGSDI3OTlQeDQ0ZFNVbEpJUzR1anJKbHk5SzNiMStPSHovT3JsMjcwTlBUWSt6WXNTVW1YSHZXQkVEUjhvVUxGMHF2RXhNVDhmSHhBVFFXSWxwS2lrS1BqNC9uMkxGamxDOWZuZ1lOR2dBYUFSdzBBcmFCZ1FFalI0NGtQeitmbEpRVUFnSUNHRFpzR0ptWm1heFpzd2FsVXNuaHc0ZFJxOVgwNzkrZnhvMGJFeGtaU1ZwYW1wUThlc3VXTGR5NGNRT0E3dDI3UzhkZXVYSWx6czdPQUF3ZlBweFBQLzJVWmN1V2NlSENCWktUazBsTVRLUkZpeFpVcTFhTnBLUWtqaDQ5eWhkZmZFRjZlam85ZXZSZzFLaFJqQjQ5bXBTVUZKMTJiV3hzQ0FvS1l2cjA2WXdlUFZxS1NrOU9UbWJzMkxGNGVYbng2YWVmbG5oZFpXVCtUZHk0Y1lPN2QvOS8yMnBnWUNCTktHM2N1SkVqUjQ0d2QrN2NVbHNqdFcvZkhqTXpNelp2M2x6cVBtUm5aek5wMGlROFBEem8yTEdqenJiYnQyOFRGaGFHaFlWRk1Scy9iMjl2S2xXcUpQM1dQWThKRXlaZ1pXVWxKZnNyVEg1K1B1ZlBuNmRLbFNyRmNqY2NPSENBOVBSMFBEMDlTM1V1QVFFQmxDOWZubjc5K25IMTZsVnUzTGloNHg4Tm1nbTgrZlBuMDdselo1eWRuWEZ5Y21MOCtQRmN2SGlSTFZ1MjZFelFwYVdsc1hyMWFyeTl2VEV3TU9EZ3dZTmN1blNKUG4zNk1HalFJSktUazJYYm5EL0pnZ1VMaXBVNU96dS84QjRwT0RpWTZ0V3I4OUZISDBsbDA2ZFB4OUxTVWllWDA2dm15cFVyOU8vZkh5OHZyK2NtSzlVeWFkSWtidDY4V1d4bDJmUHc4UENnYXRXcWhJV0Y2WlQvVld1VXMyZlBBaFNiN0g5ZUg4ZVBIMDkyZGphQmdZSC9DTjNwWlpDRmNCbVp0d1NWU21VakNQOWo3N3pEb3JqZU5uelAwcXVBQ2lvZ3RvZ1lBUUdWMkhzc3NXQ0pHdFFFTmZZWVc2S3h4eS9XMktKWVl6Y1kwU2lhU01SWVNTekJRaEVzV0NNcUlxQ0lOSkd5OC8yeG1RbkxMbGhpWXZRMzkzVjV5YzZjblptZG5kM1o4NXpuUEsrd1ZLVlNNWDM2ZERtNzhVM0EyTmlZR1RObVNBVS92M1IzZHcrSmk0dTc4YXFQUzBHWE9uWHFPQnNaR2JuK1dielNXeFJGS2RiRXNMZ2JRaENFYk9DS0tJcVhCVUU0TDRwaVZHRmhZV1JzYkd6S1AzeVlUNEE3UUVPZ1BQRDZWT2JROEFTTkNIN256NzhWRlA1bmtLSWpTcUpKa3laY3VIQ0Jnd2NQMHFkUEgxSlRVNG1KaVdIbzBLRTZRcmdrVWtwUktVVkZ5OWF0V3dPNmpsNnByVnF0WnNXS0ZlemV2WnVDZ2dJKy9QQkRXY0NVMnR5L2Y1LzU4K2NURlJWRlZsWVdycTZ1VEpreVJYWTdQOC8rUkZFa09EaVk3ZHUzazVTVWhKMmRIVjI2ZEdISWtDR3kwMHg2em9JRkMxaXpaZzBKQ1FsVXJseVptVE5uNHVibUJrQmNYQnlMRnk4bVBqNGVZMk5qK3ZYcko4OGVLK25jdmtoTWk3NXRpYUpJV0ZnWVptWm14TWJHeW9XeWNuSnltREpsaXR6dXdZTUhUSjQ4bWZIang2TldxNG1PamdiUWNpWS9TN1JHWUdDZzN1VXRXclFnT3pzYmxVcEZwVXFWNk5TcEV3WUdCamc1T1ZHclZpMWlZMlA1OHNzdk9YdjJMR2ZQbmdVMDA5NkhEQmxDZ3dZTlNFOVB4OHJLQ2dNREF3SUNBdVRZRDRuTXpFeFVLaFU5ZS9Za09UbVorUGg0dkx5OGNIWjJKaUVoZ1hyMTZsRllXTWlSSTBkSVRFeGt5SkFoZW85VEV2RUxDd3RsTWNEYTJwb2RPM1p3K3ZScDR1TGlBRzNSR21EMjdObW9WQ3FpbzZQcDJyV3JmSDA4ZVBBQWdITGx5aUdLSWtsSlNkamEybUpvcU9uT2RlM2FGVk5UVTZ5dHJiR3lzcUpNbVRLWW1aa1JIaDR1NTUxWHJGaVIrUGg0RGgwNlJFRkJBY2JHeGhnYUd1THQ3WTJKaVFuVnFsWGoyTEZqVEpnd2dheXNMQll1WEVoWVdCZ3FsWW9WSzFaUXNXSkZyV085ZXZVcUZ5OWVaT2pRb1V5Y09KR1dMVnN5ZHV4WTd0eTVvNU94cnFEd3ByQnk1VXJXcjEvL1RHMGpJeVBadG0yYlZ0UlN4WW9WQ1EwTkJUUUZMaU1qSXpsNzlxeFdzY2ZTU0VsSjBUdEltSmVYUjhPR0RiV1diZGl3Z2ZqNGVCSVNFamh4NGdRMk5qWmFoVE43OSs2TmlZa0p3Y0hCNU9YbDBiUnBVNjNDZThlUEg4ZkZ4ZVdaamlzOFBCeExTMHZ5OG5ROUhuMzc5bVhNbURFNE96dXpaczBhbmVNRW1EdDNydngzdzRZTldiNTh1ZDc5Yk5xMENSY1hGL3IxNjhlMzMzN0xMNy84SXNkNlNSdzdkb3dyVjY1dysvWnRGaTFheElnUkkwaE1UQ1FwS1Vtbm9GOVlXQmpCd2NGWVcxc3pkT2hRZnZqaEI4NmVQVXVkT25YazF5SjlYeHNaR1ZHclZxMFN6OEc5ZS9mbzM3OC9ibTV1TEYyNnRFUng4ZWpSbzJ6YnRvMzQrSGp5OHZLd3M3Tmp4SWdSZE9yVUNiVmF6ZGF0Vy9uNTU1L2xLREU3T3p2NjkrOHZEMVFVdlllcVZDcHNiVzFwMnJRcG8wZVBsZ2NhOU4xbmh3d1p3dENoUStYSG9pZ3lac3dZTGw2OFNGQlFrTjRpb0grSEhUdDI2Q3pMeWNsaDNicDFPakZwMHUrbjFOUlVBZ01EOGZMeTR0YXRXL0w2c0xBd2JHMXR0WXBqbGk5Zm52YnQyek5qeGd6NU0vVTB4b3daZzZXbEpkOTk5NTNXOGdrVEpoQVpHY25qeDQ5eGRuWitwbTFkdTNhdHhMZzNpZXpzYkIwUk9qMDlYYXZ1eVFjZmZFQkFRQUN6WjgvR3pjM3RtZVBIZkh4OCtQYmJieWtzTE9ULy91Ly8rT09QUHhnM2JweFdMRnRKeDVpWm1jbUpFeWR3ZDNmWHVrNC8vZlJUN3R5NW85Tyt1SEQvdXFNSTRRb0sveDNtQWRiZHUzZW5idDI2ci9wWVhqbzFhOVprNE1DQnJGMjcxc0xRMEhBNThPL2I1UlJrM04zZGJRME5EV3VKb3VnS2VLaFVLaDlSRkwwRlFiQXMydTdQRzJQaG56bmVsNEZMb2loR2lhSVlHUk1UYzUxWEUrMlJqMFpJemdDTUFIM0ZOdi9McU5HOGhpZC8vcStnb1BBbnJWdTNadTNhdFJ3NGNJQStmZnB3NE1BQjFHbzFyVnUzMXV1MExVcEFRSUJjWkxGUG56NmxEaWh2MmJLRlRaczJZV2RuUi92MjdiVWN2UkozN3R6aDFxMWJ0Ry9mbmovKytJTlRwMDR4YmRvMHVXUDNQUHZidW5VclM1WXNvWHo1OHZUczJaT1RKMCt5YnQwNmNuTnpHVHQyckZiYkpVdVcwS1JKRS9Mejg3bCsvVHB6NTg1bHk1WXRnS2FqbHBLU1F2UG16U2xmdnJ4ZU1hUTQvZnYzSnljbjUyL0h0Qnc1Y2tUdVRIMzU1WmQwNnRTSlljT0dzWGp4WWlJakkvSHg4V0hDaEFuMDd0MWI3c1FWTDNyWnUzZHYwdFBUQWZqMjIyOHBVNmFNM0dHVDNPaWlLQUthTE8vQ3drSXRKMTVvYUtoT1ozZkJnZ1gwNzkrZlBYdjJrSnFhS2ovZjN0NGViMjl2b3FPalNVNU8xc29NNzlhdEc2MWF0ZElTVHA2RnFsV3I0dUxpZ3FHaElUZHUzT0R1M2J1a3BhV1YySDdvMEtGczNMaVIrUGg0ZWRtWk0yYzRjK2FNZkwwMGJkb1VYMTlmS2xhc1NNV0tGWEZ4Y2VHYmI3NUJGRVgyN05uRG5qMTdxRjY5T20zYXRBRTBqbmdqSXlQeTh2SW9LQ2hnMGFKRmpCOC9IaGNYRjcwRlJYdjA2RUgzN3QwNWN1U0lISGRpWW1KQ3o1NDlLVk9tREtHaG9TeGV2QmlBbVRObkFwb1pBUWNQSHFTd3NCQlRVMVBXcmwyclZ4aG8wcVFKR3pac1lPellzY3lhTll0VnExYng0TUVEZXZmdVRkKytmWi9yM0Nvb3ZDN1kydHJxaU1NSkNRbW9WS3BTQmJSTm16Yng2YWVmVXJac1dSMmhhK3JVcVV5ZE9oWFFPTDVuelpvRmFDS1Zzck96dGNUTHAxRzdkbTFNVEV5SWpvN20xcTFiV2pOWmZ2NzVaNjJaVEQvOTlCT1BIejlHclZaamJHd3NmeWNXRmIxdTM3NU4yN1p0QVkyYlYvcSswRWRXVmhaNzl1elJXZTd2Nzg4bm4zekNWMTk5eGJadDIvaisrKy9sZFo5OTlobDM3OTdWV2xhaFFnWHUzcjJySTFaS3BLV2xNWC8rZk1xVUtZT2RuUjBKQ1FuTW56OWZkcU1mUEhnUUl5TWpoZ3daUW01dUxvSWdrSk9UZzRtSmlVN015UWNmZk1EUm8wZjU3cnZ2YU5HaWhYelBLZW84bHR6QmRuWjI4aXduZlV5ZlBwMmNuQnltVFp0V29nait6VGZmOE4xMzMyRmhZVUhMbGkyeHNiSGgyclZyM0x1bkthTTFmLzU4ZHU3Y2lhT2pJMzUrZnFoVUtxNWV2Y29mZi95aHM2MCtmZm9naWlLSER4OW16NTQ5WkdabWFyM2ZVaHZwZmxOY1l4QUVnU2xUcHRDdFd6ZG16cHpKeXBVclMzeHRMMHJSNjduNGRkK3BVeWVPSGoycU5Uano2NisveXV1SzF5VjUrUEFoMzN6empmeTRUcDA2dEcvZlhuN3M2T2dvRHc0bkpDUm9SWGhsWldYSkE4cVBIajNTRVljZlBIZ2dYL2NUSmt6UWVSM0hqeC9YS1pJdG9VKzRscTZqckt3c25Sb25qeDQ5MGxvV0h4K3ZGYWYzck44dkZTcFVBRFNEL1d2WHJtWFNwRW1rcHFicVBaNml5NDRkTzhZdnYveENRVUVCMGRIUjhqcDdlM3ZNek15ZUt1Ni9DU2hDdUlMQ2Z3QnZiMjgzb0orMXRmVS9PdDNuVlJNUUVFQklTQWdQSGp4bzcrWGxWUzg2T3Zyc3F6Nm1ONTIzMzM3YjJORFE4QzJWU2xVTGVCdE5ocmNQNENob2tOdisrZmU5UHgzZWwwVlJqRkdyMVpFRkJRVXhGeTVjK005RWVBaUNJS0lSa1JVM3RZTENHMGJac21YeDh2SWlLaXFLNU9Sa0RodzRRTFZxMWFoYXRlcFRuenRxMUNoWmVDMGE4NkVQcWFNK2JkbzBtalZyUmtKQ0F0MjdkOWRxVTd0MmJZS0Nna2hJU09EYXRXdWNPbldLNjlldms1T1RnN201K1hQdFR4TFB2L3p5UzduSTR2dnZ2MDlJU0FpalI0OUdwZnByUEcvV3JGbDRlbnB5NmRJbCt2WHJ4K1hMbCtWMUJRVUZBRFJxMUFnL1B6KzV3MWNhTHl1bVpmZnUzWUJtV3UvZHUzZUJ2MnBCU0oyb3I3LytXaWMrUk9MeDQ4Y1lHQmhvT2NPTFA5NjVjeWZ0MnJVRHdOZlhseWRQbm1nSjRhNnVydmo0K1BEa3lSUHM3ZTNsYUlDNmRldHk1TWdSNnRXclI1MDZkYkN5c3VMbm4zL0cyOXViMmJObmMrUEdEZUxpNHJoMjdScUppWW4wN05rVEZ4Y1hkdTNhcFhWOGt5ZFBsaDFvZm41KzlPL2ZYK3NjQkFZR2N2djJiY3pOemFsV3JScWJOMitXMS9YczJaUGMzRndkb2Y3aHc0ZlkyZG5KZ3ZuczJiTXhOVFZsLy83OVRKa3lCVTlQVDYyNGx0VFVWUGxjKy9yNnl0bmpPVGs1QU96YnQwOXVtNUdSd2Y3OSt4ay9mcnk4ek5mWFY3NldKVkVvSVNHQlpzMmFNWFRvVUFvTEM3bDE2eFkrUGo3Y3ZIa1RnRjI3ZHRHalJ3L1VhczNZZG5KeU10bloyWFRwMG9YUTBGQUNBd05wMnJRcDVjdVg1NTEzM3RGNmZhNnVyaXhldkpqKy9mdno0TUVEeXBRcHc3Qmh3MUJRZUZQNTRJTVBkQ0tXZkh4OE1EYzNMOVUxYVdscFNVWkdCbzBiTnlZek01T0VoQVNNalkxMVpsb1VqVWpadW5VcktTa3B6eVdFTjJqUUFGdGJXNktqbzZsVHB3NXQyclFoSWlLQ2xTdFhFaFlXeHA0OWU1ZzRjU0tkT25XaWFkT21XdlVNaWdxU1JaR2MwZm41cGZzMzlFVStTRlN0V2hWVFUxUGF0V3RIdlhyMWROYjcrL3ZMZng4K2ZKZ0hEeDdvZFJTRHhzMWFkTjNSbzBjQnpYZGVWRlFVZCs3Y2tZOGxPanBhSGhBRnRPNzFOalkyYk5pd2dlblRwNU9XbGtabVppYlZxMWRuOE9EQlZLcFVpUWtUSnBDVWxDUUw4cVhkYzArZVBFbGtaQ1QrL3Y0bHh0eUVoNGZ6M1hmZjRlRGd3SVlORzJRaEUvNjZ2MHNERmN1WEw2ZHk1Y3J5K3VKMUorQ3YzeDd0MnJWajRNQ0JuRHg1c3NRMkpXRnZiNCtmbngvQndjR2NPWE5HanU5NldkeTZkYXZFR0orWk0yY1NGeGVuZGQyRmhZVUIwSzVkT3kzeDFzL1BEMGRIUjFhc1dDRXZLeTRNTDF1MmpDcFZxZ0NhejJTbFNwWGs2M0hQbmoyeXNCNFFFRUJBUUFBK1BqN3lkYkpseXhaNXhwamtPazlLU3FLd3NCQW5KeWRVS3BXT1FIMzM3bDN5OC9OTG5EVng2dFFwWW1KaXRHYU9GVFVCcU5WcXdzUERPWDc4T04yN2QrZnc0Y1BVcUZGRDZ6UDA1TWtUR2pWcVJKVXFWVXFObDd0MTZ4WkxseTVGRkVXdDM1UTdkKzdrMGFOSERCbzBTRjRtQ0FKQlFVR1ltcHBTdlhwMUxseTRRTXVXTFhGeGNaRS9TOUp2cis3ZHU3K1J3cmdpaENzby9BY1FSWEdhSUFoQzc5NjkzK2lpUXFhbXBnd2VQSmg1OCtZSmdpRE1CdHE5Nm1ONms2aGJ0MjRWbFVybHFsYXJhd21DNEMwSWdyY29pclVGUWRCeFRJdWltQ1dLNG1YZ01oQ25WcXVqVEV4TUlrK2ZQdjNnM3o5eUJRVUZoYjk0OTkxM2lZeU1aTWVPSFp3L2YvNGZLUnd0Q2JuU0ZHZDlMcjRqUjQ0d2QrNWNSRkhVbWdxZGw1ZjMzUGRxeWVsVnJWbzE0QyszVDA1T0RvOGZQOGJDd2tKdUs2MlR4QkdwY3d3YTRYN2V2SG5NblR1WE5XdldNR2JNR041Nzc3M25PcFlYcFVHREJqcTFEeVRoZE0rZVBmajUrVEZreUJBNmR1eUluNThmQUcrLy9UWldWbFpFUlVXUmtaR2hOZlVkTks2KzRzdWtZcEw2b2xIS2xpM0w3dDI3YWRteUpSMDZkR0QxNnRWMDdkb1ZHeHNiMmFtVmtwTENxVk9uaUlpSUlDOHZUMzZ2UVJQVjlzNDc3MUNyVmkxeWNuSlFxOVVrSlNVUkd4dkwzcjE3U1VsSllkQ2dRUlFXRnJKNTgyYXVYcjFLeDQ0ZHFWMjdOdVhMbDZkaXhZcEVSRVJRcGt3WmF0U293Wm8xYTNTY1hzVmRWM1hxMUtGWnMyYU1HREVDUUhibVNkZENVYmU0OUJyTGxpMUxjbkl5clZxMUlpTWpnN3k4UE1hTUdjT1lNV08wMmpaczJGQm5Kc0twVTZjNGRlcVUxckxJeUVqMjc5OVB4NDRkV2I1OE9WZXVYR0hxMUtsNGVYbHB0WlBlei9mZmZ4OExDd3RtelpwRllXRWhodzhmNXZEaHcvajYrdW9JNGZIeDhZd2JOdzYxV2szRmloVkpTa3BpNE1DQkxGdTI3Sm1LYVNvby9LOGdPVjJiTjIvT2tDRkQ4UEh4NGEyMzNwSm4vRHdQang0OTB2cXU2ZEdqQjU5OTlobWdQUk5uK1BEaGNqNzVoeDkrS0MvLzhzc3YyYng1TTh1V0xlUHUzYnQwN05pUjFOUlVObS9lckJOYjR1enNyRmZjMXVjNlRVaEkwRnJ1NU9URWp6Lyt5TktsUytYWDM2cFZLdzRmUGl5M0NRZ0k0UGJ0MjFyTFFPTStqNHlNNU5DaFF6UnIxa3pPVC9ieDhhRjgrZktFaFlVaENBS2lLTEpyMXk2NmR1MEthQVlQSkI0OGVLQWo0aFY5bkp1YkMwRGx5cFdwWExreUgzMzBFZGV1WGRQSk9TODZLRnBTWHJna1lKY1djU01WZng0NWNxU1dDQTUvaWV5V2xwWThmdnlZUllzV01XN2NPUGszUVdsMVFDVGh0cWdBK2p4MDZOQ0I0T0JnUWtORFg3b1FmdUhDQloxb3U1SzRkdTBhTVRFeGdPYjFTcjhsSkJJVEU3V1dGWDh2aWhaYUI5M3JzU1FlUG56SXhvMGJBZkR3OEdEWnNtV0E1cnpZMjl2TGc5N0ZQd2VTU0Z6UzRNL3AwNmQxWnNhQnJpTWNrQXRYLy9MTEwxckxwWG9vZCsvZTFURnNnQ2FiWDZWUzhlbW5uOUttVFJ0bXpwd3AvOTRBVGNINVI0OGVhUzByS0NqQXljbEpqcGE3Y09FQ0gzMzBFZTd1N3JJUS9xYWpDT0VLQ3ErWU9uWHFWQmNFNFFOcmEydXRIeWh2S3AwN2QrYmJiNzhsTFMydHJidTd1M3VjRkxxbThNelVyRm16bkxtNWVVMlZTdVVLZUtMSjh2WVJCTUVjdEg4RUNZSlFLSXJpbFQ4ZDNoZlZhbldVZ1lGQlZIUjA5SFZBZkRXdlFFRkJRYUZrV3JWcXhmejU4MlczbHhRSjhUem95eWd0aXBXVkZlbnA2ZHk4ZVJON2Uzc3Q1N0xFMTE5L1RWWldGanQzN3NUR3hxYlU0M2phL3V6dDdVbEtTdUxXclZ2WTI5dkxIWEZyYSt2bkV0V2JOR2xDYUdnb1I0NGNZZUxFaWN5YU5ZdTJiZHYrclFKTHowclRwazExT21qNkhHcEZHVGx5Skt0WHJ5WXFLZ3A3ZTN1T0hUdkc2ZE9uK2Z6enoyWFIxZHJhbXFWTGwxS2pSZzBBV2JScDBxUUoyZG5aY3NZNGFEcjczdDdlaElXRmNmdjJiVVJScEZPblRseS9mbDF2WnpNcUtvcW9xQ2l0WlEwYU5LQlhyMTVFUjBmejZhZWZBaHFCM012TGl6Rmp4bEMvZm4xRVVhUnExYXBzMzc2ZEJRc1dBSnBzV0Nsbk5pTWpnOWF0VzVPWm1RbEFyMTY5MkxGamgveC93NFlONVVHRGR1M2E2UlVuYXRTb2dabVpHZEhSMFlpaWlDQUlQSHo0RUZ0Yld3WVBIaXhQSlplWU0yZU8xdU1oUTRhUWw1ZW5JNFMvKys2N3NudTB1Q2p3NmFlZnlzWEcyclZyUjBwS2lsYTdnb0lDQkVGZzl1elo3Tm16aDBxVktyRjkrM2IyN2R2SDNMbHpkVDRESVNFaExGaXdnUHo4ZkVhTkdrVy9mdjJZTVdNRysvZnY1Nk9QUGlJd01MRFVQRjBGaGRlTjMzNzdUU3Vhb1NnNU9UbDZoYXBHalJvQm1rSjhLcFVLQndjSGVZRHp3b1VMV2tMZDA2STNKSXJISkpRdFd4WkRRME1DQXdQWnQyOGZZV0ZoTEZ1MmpLVkxsK0x2NzYrVC9aeWVuczZaTTJmNDlkZGZDUW9LNHEyMzN1TGV2WHRzMzc2ZGdvSUNtalp0K3ZTVGdlWmVLZ25ReFNtYWk1eWFtaXJmOTNidTNNbWlSWXQwMmt1MU5pUWlJeU1KRHc5bjRzU0p1TG01c1dqUkl2bDFwS2FtY3V6WU1SbzNic3pzMmJQNThjY2ZTVXhNcEUyYk5vU0hoOHZiK095enovanNzODlJUzB1amJkdTJjcVl5YUdaTEdSb2FhcDMvK2ZQbnkvRVp6MHRzYkN6R3hzYWxmdWRkdW5RSkFHOXY3eExiakJremhtblRwbkg4K0hGT25EaEJvMGFOR0RKa0NIWHExTkhiUGljbmg5V3JWd1A2ZnkrdFhidFd2azgwYU5BQVgxOWZuVFp1Ym00WUd4dHo3dHk1a2wvZ0MxSmFORXB4Tm16WW9MUHNuWGZlNGNNUFAyVEVpQkU0T0Rnd1k4WU10bXpaUWtSRWhFN2JaczJheWNhQ3NMQXdMQ3dzYU5hc0dhQ0p1eXRKZGpoNDhDQVpHUm1ZbTVzVEV4TkRRVUVCU1VsSnBLU2swS0pGQ3dDOW4yMXBvRjNmdXNHREJ6TnExQ2c1YmtpdFZuUG16QmxDUTBNNWVQQWc1dWJtakJneGdoNDllbWpGNkpSMGpuSnpjL1U2czdPeXN2RDE5Y1hkM1owREJ3N2c1dWIyVkUzSjBOQVFXMXRia3BLUzVGbG5temR2eHM3T1Rzczg4Q2FqQ09FS0NxOFlJeU9qRHdEYXQyLy9ScnZCSlV4TlRmbmdndzlZc1dLRllHUmtOQXdZK2FxUDZiOUtqUm8xVEt5dHJWM1ZhcldySUFoMS9uUjQrd2lDVUxGNDJ6OGRFWGYvRkx6akJVR0l5Yy9QajR5TGl6c0hGT2padklLQ2dzSi9FanM3TzN4OGZEaHo1Z3d1TGk2eVFQb3NPRGc0a0p5Y3pOU3BVM0Z4Y2RFcTRsaVVsaTFic252M2JtYk1tRUhyMXEzMUZvZVVoTnJseTVmejhPSER2N1cvbmoxN0VoZ1l5TFJwMDJqVnFwVXNrdnI3KzVlWUk2cVA5OTkvbjNmZWVVZnVxSnVhbXVya25SWW5MQ3lNeDQ4ZjYrMm9QUTlWcTFiRndzS0M3T3hzV2ZpL2ZmczJnT3pRK3ZiYmI3VmNUa1dMV2dtQ3dMbHo1NWc2ZFNyZTN0NmNQWHVXaWhVclltSml3dkRod3hrK2ZEaTllL2NtS1NrSjBPU0Qzcmh4UTBzSUI0MzdTU28yNmVQamc1ZVhGMTVlWG5JRXpJRURCNWcwYVJMVnFsVmp4NDRkOHZrOWRlb1VJMGFNb0V5Wk1nQTBidHlZZnYzNkVSUVVSRjVlbnV5azd0ZXZIM2w1ZVRwVDhudjM3czA3Nzd5RGc0TURVNlpNSVNvcVNuYjA5ZTdkbXgwN2Rzai9OMnJVU0g2UFMzTG9xVlFxZkgxOUNROFBKeW9xQ2c4UEQ3cDE2OGJvMGFQMVh2TkZZMXdBV1h3cUxvUWZPSENBQXdjTzZOM256Smt6YWQrK1BmUG16V1BIamgxeUIzL1NwRW1BcHFOdGJHeU1wNmNuaFlXRmNoRzZHemR1MEx4NWM1M0NvdFdyVjZkOCtmSjg4Y1VYc3RnM2E5WXNyS3lzU0VoSVVCemhDbThjV1ZsWkpjWUVxTlZxdmV1a3o4Ync0Y001Y09BQVc3WnNZY0NBQVFDWW01dkxNUnEzYnQxNjVrRk5LeXNySFJmcXpaczNHVFZxbEJ6RFlHdHJTNTgrZlVvc0lsaXhZa1hjM2QwQlRURklhV0RQeDhkSFM0d3I2cW90N3NBdFU2YU1UcDBMaWFKQytLeFpzekEzTjJmWHJsMzQrL3V6YytmT1V1TVdwUDIwYU5HQ1VhTkdzWHo1Y3I3NDRndlp0UXVhck8zZzRHQk9uVHBGaXhZdCtQampqemw2OUNncWxVcStmMHRJZzkzNStmbDgrdW1uekprelI1N2Q1ZWZueDZGRGg4akt5cUpObXphbFJrRzR1TGhvRlNJc1NrcEtDZzRPRHFXNnNxVzZIcVcxYWQrK1BTNHVMcXhmdjU3ZmZ2dU5FeWRPOFB2dnZ6TjkrblE2ZCs2czFWWWFQQkFFZ1k0ZE8rck50cFpjNktBWjlOVW5oQnNZR0ZDdVhEazVQdVpsRWhZV0pzZWRQSTN6NTgvL3JYMk5IajFhamtZSkN3dWpYTGx5c2dpL1o4K2VFb1h3bmoxN2N2djJiV3JWcXNYMDZkTUpEdytYQldKcHRsbHAxNnUrZFJrWkdWeTdkbzJUSjA5eTd0dzVJaU1qNWM4WWFGemhjK2ZPbFdmRlNSRXR4VDlqQ3hjdVpOdTJiY3lkTzVkMzMzMjN4R05Zc1dJRjY5YXRvMUdqUmsvTkNOZkgvNG9UWEVJUndoVVVYaTBHd0ZEUVA1TDRySlJVZVhydjNyMmNQWHRXcTVLMjVHSlNxOVY4OXRsbmNzWmRhR2dvTTJiTXdOZlhsNVVyVno1VHBla1hwVzNidHF4WXNRSlJGSHNBbzFHRVd0emQzYXNaR2hxNkNvTGd5bDhPYnpkQUtPYndCc2o0MCtVZEw0cmllU0N5b0tBZ01pNHVUcjlTbzZDZ29QQ2EwYlp0Vzg2Y09hUGpFSHNha3lkUDV1dXZ2eVk2T2xvV2FmVXhkdXhZc3JPeitmWFhYemwwNkJBalI0N2t5eSsvQkRTRkJFRWp1QzVldkppWW1CaEdqUnFsMXluMXJQdjc2S09QQUkyWStjTVBQMkJ2Yjg4bm4zd2lMMzlXYkcxdCtmSEhIeWtzTE1UZDNaM1JvMGMvVlFqZnNtVUxtWm1aZE83YytXOFh6QVE0Y2VJRW9JbjJPSDM2TkZXcVZHSFhybDM0K1Bnd2J0dzR1blhyUnRPbVRYVUUvbTNidHJGNDhXSWNIUjJaTjI4ZWJkcTB3ZGpZbU1XTEYvUHh4eCt6Wk1rU1FrTkRaWEhXd2NGQnAwT1ltNXRMU0VpSW5GTjc2ZElsUWtKQzhQUHpJeXNyaTAyYk52SGRkOTloYUdqSXBFbVRlUGp3SVZaV1ZxaFVLczZlMVpRbEtacEpEaHBIdXBUSjNhVkxGM2w1dVhMbDVGelRidDI2a1orZnI1VUxmUFhxMVJJTDQwbFRtWjlHNTg2ZENROFA1NXR2dm1INDhPRmtabVpxRmQrVU9zalZxMWVYejBWR1JnWVdGaGF5c0tQUEVUNTQ4R0J5Y25MNDZLT1BFQVJCRnRjOFBEeElUMDhuUER5Y2F0V3EwYXRYTCtiUG4wK2pSbzB3TlRWbDVzeVpXRnBhMHFWTEYxcTFhc1c5ZS9jNGMrWU12cjYrekprelIrczl2WHYzTGpObnpzVEF3SUNGQ3hmcXZEYTFXazFBUUFEMTY5ZVhoWFlGaGRlZGpoMDc2cTI3NE9Qamc2V2xwUnovVVJUcDgxR2hRZ1VhTm16STRjT0g1VUdsZDk5OWwyblRwZ0VhdCs3TCtJNlc2TisvUDFPblRzWE16SXlJaUFqYXRtMkxyYTJ0dkw1czJiSzgvZmJiZ09hN1ZJb0prZnFBUlFzTlNsbkl4Ymx6NTg0elJVK1VSUEZpbUZJbWQxRUNBZ0p3ZG5ibXlaTW5zc2h2WW1MQ3JWdTNTRWhJWVBqdzRRd2FOQWhCRVBEMDlNVFB6MDlua0VES3pyYXlzdUxFaVJQTW5UdVgvUHg4akkyTm1UWnRHdEhSMFdSbFpXazlSM3BmSklvWGJud1JLbFdxUkVKQ0F1ZlBuOWR4NlJmRnpjMk5oUXNYa3B5Y3pNS0ZDemx5NUFpQmdZRTZRbmlmUG4ySWpJems2dFdyY3NIVDRodytmTGpVakhBSlFSQjBCaEJlQmxXcVZLRmh3NFpjdVhJRlkyTmpHalpzV0tJZzdlSGhRZFdxVmJYTUNSRVJFYkw3T3prNVdTdmlRMElxa3IxMDZWS3RxTG43OSsvTFJXanYzTGxUNGpHcVZDckdqeDlQVGs0T2xwYVdmUHZ0dDZTa3BHQnZieS9IZ2VtTHhKRUdUVXFLeXdrTEMyUHAwcVh5WTMwREZZQk9nVk9Kbkp3Y2VSQWhORFNVbjMvK1dXdDdSVEV6TXlNM041ZnIxNi9MRVc5YnRteEJyVmJ6L3Z2dlkyMXRyZFZlT28vKy92NWN2bnlaWThlT1lXNXUvc1ptZ2hkSEVjSVZGRjRoWGw1ZVRRUkJjSHJycmJkNDY2MjNYbWdicFZXZWJ0Q2dBV2ZQbnRYSzVUcDkrclI4azR1S2lwSTdkZElJYlBGUjR0SXFUYjhvenM3TzFLMWJsNWlZR0FkUFQ4L081ODZkMi8zdm5MS1BBQUFnQUVsRVFWUlNOdndhNE9YbFZWNmxVcmtXRmhiV0VnVEJVeEFFSDhBTDBPckovdG5aTEFDdUFmSEFSVkVVb3dvTEM2TmlZMk4xeTRZcktDZ292TWJveTNrc0h1dFF2STIramtlVEprMWs5MDVwYmMzTXpMU3lxYVdwMU03T3puSU9aK2ZPbmJVNm5jV3pLcDluZjRJZ3lNV1pTcUw0YzJ4c2JIU1dyVnUzcnNUbmw4UzJiZHVlcWQzYXRXdHAzTGl4N0Y3VVI5V3FWYWxhdFNvZE9uUWdQajZlL2Z2M2EwMmh2M2p4SW9zWEx3YlE2ZVM3dUxoUXZYcDFsaTFicGlYR3VMaTRzR25USnFaTW1jTElrU01KQ1FuQjNOeWN6WnMzRXg0ZXJ0VjVPMzM2TkJrWkdaaVltTkMyYlZ1NWtPUERodzladDI2ZGJBYjQ2cXV2OFBiMnBrdVhMaVFtSnNyUFY2bFVPb01ya2tHZ09QZnYzOWRhYm1Sa1JKOCtmYWhkdXphK3ZyNlVLMWVPTld2VzZEMVAzM3p6RFNxVjZxbkZUSnMzYjQ2UGp3K1JrWkd5WWFGcDA2YXlhN0Jvc1V5SmpoMDdha1hTRkJmanJheXNXTE5talp5MzYrRGdRT1hLbFFrSkNkRnlkSGZzMkJGemMzTmF0V3BGOCtiTjVXS2M3ZHUzWjhlT0hRUUdCdkxreVJNR0RCakE4T0hEZFFaYzh2UHpuNm16WE5KZ2dZTEMveHI1K2ZtbzFXcnUzYnZIOWV2WGdiOXFRYWpWYWdvTEMxOXF6RlZnWUNBK1BqN2N1M2VQaUlnSTNuLy9mYTJCUU1rNWEyVmx4YVZMbHlnb0tLQnk1Y3FVSzFjT1FLdlFvRDV4ckYrL2ZrODlodUlEZGZDWGFBbm9GQ1RXUjBSRUJEdDI3T0RzMmJQeS9ibENoUXJVcjErZm5UdDNjdW5TSlRJek03RzJ0c2JaMlpsUFAvMVVwOWhnV0ZnWXhzYkd6SjA3bHhFalJuRDE2bFZ5YzNQMUhwL0VzNGpIUlhGd2NDQTFOUlcxV2wyaTQ3dHQyN2FzVzdlT1ZhdFdVYTllUFhtR2tuU2NKaVlteE1iRzR1SGhJVzl6NU1pUkhEbHlSUDZPTHNyZ3dZTVpNV0lFL3Y3KzdOKy9uN2ZlZXF2VTN4a2xvVmFyZWZEZ1FZbEZQdjhPYm01dWpCNDltaTVkdWxDaFFnWGF0V3Nuenh3cktDalFHbUFaTzNhczFuMTExS2hSUkVkSE0zVG9VUHIzNzQrcnF5dno1OC9ueUpFald2VTFwRUdjMzM3N1RXdmYyZG5aVDNXajUrWGxFUm9hS21zcC9mdjNaOVdxVmZMK2k5NzdpaGJYMUVkeFlieEZpeGFNSFR1VzdkdTNjL2Z1M2VlZS9iOW8wU0xTMDlQeDh2TGl6cDA3T3ZuMmdpREk1bzNidDI4VEhCeE1lbm82czJmUDV2dnZ2MGV0VnVQbjU4Y25uM3pDNnRXcmNYRng0ZjMzMzVlM2taeWN6SlVyVndETmpMN2lkVWplWkJRaFhFSGhGU0lJUWt2Z21YUFlpdk8weXRPWExsMWk1Y3FWWExod1FiNHBTd1dVTEMwdHRhWWJTMko1Z3dZTnRQYnh0RXJUTDByNzl1MkppWWxCcFZKMUJONDRJZHpKeWNtc1hMbHlyb0lnMUFKcUF6NkNJSGdERllwWGN4WTF2d2p2QVBHQ0lGeFJxOVhSYXJVNktqWTJOZ1o0K1VQekNnb0tDdi9qN051M2o1OSsrb2xhdFdxUm5wNHVaN0wrRTRVNVh4ZUNnNE14TlRVdFZRZ3Y2dXl0VzdjdVpjdVdsUjJERXlaTXdNUERBeHNiRzV5ZG5XVm50N096TTU2ZW5qUnExSWg2OWVySlFvK25wNmNzQWprNk9zb1ozelZyMXVTSEgzNmdjdVhLRkJZVzBxbFRKMEFqbUxkczJaSjc5KzdSdDI5ZmF0ZXVUZlBtemNuT3pxWjE2OWJFeGNWUnQyNWR1ZEFqYUVTV3VMZzRWQ29WTmpZMnRHclZTaFlZUUJQZFVxZE9IZGxoTldyVUtPenM3Q2dzTE1USHgwZDJhWTBlUFJvN096c2RCMytMRmkyb1ZLa1NsU3BWNHZ2dnY2ZFNwVXBzMnJTSjJOaFlxbGV2cmlWcXViaTQ0T1RrcFBWOFFSQll1SEFoQ3hZc0lDWW1obmZmZlplYU5XdHk1ODRkT25YcVJPZk9uWW1LaXRJcW1PcnQ3YzJkTzNkUXFWUzR1TGhvemRRYk5HZ1FiNy85TnJhMnR0U3NXUk5iVzFzNmRlcUVzYkV4d2NIQjNMeDVVejdmdFd2WEJqU0RBK1BHalNNNU9abEtsU3JSdm4xNzd0Ky96N2x6NXhnMGFKQmMxTE1vSmJuZkZCVCtGNUZtY1R5dFVHR0xGaTNJemMzVmNyeTZ1cm9DZjlXWktFMllmVjZrNzNLcCtLRGtwZ2JOZDQ4MFMyYktsQ2xrWjJjelo4NGNhdGFzeWFGRGg1NjY3WXNYTDNMMDZGRW1USmhBWW1JaTRlSGh6SnMzaitqb2FGYXVYTW5HalJ0WnNtUUplL2Z1NVlNUFB0RHFTeGFkUVZJMHp4czBCVDF2M2JvRmFHYmRUSmt5aGV2WHIyTm9hRWp2M3IzNStPT1BhZHUyTGFDWnRmWEhIMzhRSGg1T1RFd00vZnYzeDkvZkh5c3JLNjF0YnQ2OG1ZY1BIK0xuNTRlRmhRWHo1czJqYk5teU5HN2NHRE16TTlScXRYeitpMzdYamg4Ly9xbm5vU2dlSGg2RWhZVngrZkpsM056YzlMWUpDQWpnK1BIanhNZkgwN05uVDVvM2I0NlptUm1YTGwyaVFZTUdEQmt5aEFFREJ1RGg0VUh0MnJWUnE5WHl0ZEt1WFR1OTI3U3dzT0QvL3UvLytQampqMW05ZWpWTm16YWxldlhxejNYczBzQ0FGSlh6TE55NGNZT0lpQWdhTkdpZ044NUxNdDdsNStkejRzUUpiRzF0aVkyTlpmLysvWEtiamgwNzh1REJBK3p0N1FIOU03YU9Iejh1UjdhNHVibmg3T3lzY3krV2FvdWNPSEZDL2d3VkY2MzM3TmtqdS9xUEh6L09uajE3QUVoS1NtTEdqQmw4K09HSCtQajRhT2tqR1JrWnozdys5R0ZtWmthL2Z2M2tZNUJtSGo0TGE5YXNZYytlUFFpQ3dNaVJJM1ZtSkVSR1JqSjU4bVRtekpsRDQ4YU41V2lUTm0zYWNPZk9IVmF0V29XcnF5dWZmLzQ1b2loeTh1Ukp0bS9manBPVGsxd1FkK3ZXcllpaWlLbXBLVUZCUVMrOVVPcC9HVVVJVjFCNGhZaWkyRkVRQkozcTNNL0sweXBQdi8zMjIzS2U1eDkvL0VIMTZ0VTVkZW9VVGs1TzhwVGpQLzc0QXljbko2NWV2WXExdGJYOGcreWZwa2hIdE9RZTkrdUI0T1BqVSsxUGgzY3R3UHRQbDNkTm9Iandxd2c4QXVKRlVid014S3JWNmloRFE4T295TWpJUi8veWNTc29LQ2o4ejFLeFlrWHUzYnRIZEhRMEppWW11TG01MGI5L2YxcTJiUG1xRCsxZjUrK0ltcElnQWNpNXFjVUZnUDc5Kzh1dXY2TENzTDZpV0tESm5QMzQ0NDhCdFBJdzlUbXdXclZxSmYrdHI0RGQrKysvcitWK0tzNUhIMzJrMWFFdU9rMS80TUNCOHQrYk4yL1crM3hYVjFmNWQ1UDB2N3U3dTE0eG9TUUhtYlcxdFU0SDE4bkppWmt6WndKUXIxNDlyWFhMbGkwcjhmVVVuVEplVlBBSEtHMzJZZkhzNzBxVktqRjc5dXdTOTZPZzhML096WnMzR1RGaUJDWW1KcklRWHJ3dlZwd21UWnFRbTV0THo1NDltVHg1TXVibTV2TG5XM0psU2c3aFE0Y09zWExsU3JrZVJQRUl6Y3pNVEoxbDBxd1NLWjZsZS9mdURCOCtYTXRocTFhcjZkU3BFNW1abWFqVmF0cTFhNmNWeDNUcDBpV09IVHNHYU9KUXBIMFVMNkMzZnYxNkVoTVRzYmUzSnk0dWp0T25UN04vLzM1cTFxeko5ZXZYT1hEZ0FEVnExR0QzN3Qwc1g3NmNxVk9uY3UvZVBVRHpYU2dOZ2tvRHBrV1JITGlPam83Y3YzK2ZObTNhTUhMa1NDcFhyc3kxYTlma05zYkd4aXhidG95dnZ2cUsvZnYzYy9Ub1VSMkJOREl5a3ZYcjEyTnFhc3FBQVFQSXlNakF3Y0dCTTJmT29GYXJzYkd4WWViTW1YSWN5K2pSby9uaWl5K29VYU5HaVFNYlVuSGo0blRxMUVuT3d5NUpDRGN6TTJQdDJyVnMzTGlSZ3djUHNuZnZYbFFxRlk2T2pyS1kzS1pORzg2ZE84ZUZDeGZrb3FqRGh3OHZOVXJOMDlPVER6LzhrRTJiTmpGanhvd1M3MWtsSVluVEhUcDBlT2JuL1B6enoyemF0S25FV1dkU1lkQkRodzV4Nk5BaEhCd2NLRmV1bk5iTXRtN2R1c21GVFBYeDNudnZFUkVSSWM5d09uZnVISUdCZ2RTb1VZTUtGU3JJQSsvWHJsM0R6czVPNzBDU1pBYThmLysrdk96bXpac2NQWHBVMWt1OHZMd0FUZUhyMU5SVTNuNzdiWktTa2xpK2ZEblIwZEdNSFR1V3FsV3JBcHJQM3M2ZE8rVy9BWjNISlZHMGhrcFJpZzVTUFg3OG1Ibno1c25aL2tPSERzWEx5MHUrNXE1ZnYwNlZLbFU0ZXZRb1dWbFo4c0Qvd1lNSDVSb2Z3NFlOSXljbkJ6YzNOOWF1WFV0dWJpNDJOallrSkNRd2FkSWt0bTNiUmxwYUdzSEJ3ZGpaMmJGbXpScUdEaDNLekprejVYaW12eE41OURxZ0NPRUtDcThJZDNkM1c2Q2VtWm1aVG1mbFdYbGE1V21WU29XUGp3Ky8vZlliNTgrZng5alltTVRFUkxwMTYwYTVjdVdJakl3a0tpcUtuSndjOHZQemFkcTBxYzVOLzFrcVRiOElOV3JVd01MQ2dxeXNMRGNQRHcvNzJOallsSmV5NFgrUU9uWHFPQmdaR2RYNk04ZmJFL0FHNm9xaWFLcm54MUtlS0lwWEJVRzRERndxTEN5TVVxbFVrZEhSMFc5KzZKYUNnb0xDZnh3Zkh4OSsrdW1uVjMwWUNnb0tDZ3F2SVM0dUx1VGs1TWhPVlFjSGg2ZkdDc3lmUHgrQWlSTW5rcE9UdzhDQkF6bHo1Z3pqeDQrWDNiUFNZRlh4b3B6RlkwbjBGZWFVTXBDVGtwTHc5UFRFeGNWRmpqOXAzNzQ5NmVucEZCWVdvbGFyOGZIeFFhVlNZV1JraENBSVZLNWNtVnExYXVIcTZrckRoZzBKRFEwdE1mN293b1VMaEllSDA2Wk5HMnJXckltWm1SbnIxcTNqNk5HajlPclZDd2NIQnk1Y3VNRDQ4ZU5aczJZTlAvNzRJd0VCQWRTb1VZUHM3R3hHang0dE8yTWpJeU9Kakl4azZOQ2hHQmtaa1plWEowZFNtWnViczNQblR1enM3Tmk2ZFN2TGxpMlRIZHVWSzFjR05BNzYyYk5uMDdGalIyeHNiTFFFNnR6Y1hDWk1tRUJCUVFGang0N0Z5Y21KRGgwNmtKTHlWNWV6WHIxNkJBWUdVcjU4ZWVyWHI4KytmZnVJaUlqUWlyWlNxOVdJb2lqL3YzLy9mcjBSSXUrODh3NCtQajdzM3IyYmp6NzZTTWZkTEdGdWJzN0lrU01aT1hLazN2WFNkVklhK2dhd1I0MGFKUStHbE5SR0gybHBhZXpjdVJNUEQ0L25tcVYrL3Z4NUtsU29RTTJhTmZXdWQzQnd3TnpjSEhkM2QvcjA2VU9USmswNGMrWU1GU3RXbEQ4cnc0Y1BMM0g3Ky9idFk4NmNPVHgrL0JnWEZ4YzhQRHc0ZE9pUVBIc01OSVBaTld2V0pDY25wMFEzODlLbFM5bXhZNGZzK3JlMXRhVnUzYnBVcjE2ZHVuWHJZbVpteHBRcFUrVEJnUGZlZTQvSmt5ZVRuSnpNdUhIak9ISGlCTW5KeWJMZ241YVdwaFd0QitnOExvbWlncmMrMUdxMUhBY2pDQUtEQncrV1p5bzZPanB5OCtaTmV2WHFKYmUzdDdmSDNkMmRoSVFFTGw2OFNLTkdqVEF4TVpHamx5VFh1MHFsd3RUVUZITnpjekl6TTVreVpZcGMxMmJXckZsVXExYU5XYk5tY2ZyMGFkbFo3dUxpQXBSY0grQjFSeEhDRlJSZUVRWUdCcDZDSUFpMWF0VjZhb1prU1R4TDVXbGZYMTlaQ0plK3hIeDlmYkd6czJQdDJyVmFVMjZMeDZLQS9rclRnWUdCV20ySzNuU2ZGUU1EQStyVnE4ZXZ2LzRxR0JvYU5nSDBXNlZlQVI0ZUhoYUFxNEdCZ2FzZ0NIVUFIMUVVdlFWQjBQblZJNHFpS0FqQ3JUOGQzdkdDSUVRRGtWRlJVZWRSWWswVUZCUVVGQlFVRkJRVTNpZ0VRZURRb1VNSWdvQktwZExyRUM2Sk5tM2FjT3ZXTFFZTUdFQnViaTR1TGk2WW1KaFFvMFlOMmZYcjUrZW50eTVGYVR4OCtKRDI3ZHZyRlduSGpCbERZbUlpS3BVS096czcyclJwQThDU0pVdHdkSFRFMHRKUzV6bEZZeVg2OXUwcmkrSnVibTVNbXpaTmR0RTZPenNUSEJ4TXRXclZFQVNCN2R1M3kvRWs4K2JOdzk3ZUhpY25Kejc1NUJNRVFVQVFCQUlEQStWK3FaZVhGN3QyN2NMUTBCQXpNelBzN096a1k1RCs5dkx5d3RyYUdoTVRFMXhjWEhUNm5vMGJOOVo2WExGaVJaeWNuT2pac3lkUlVWSDA2ZE1IMEVSeG5ENTlHbE5UVTN4OWZlbmF0U3U1dWJrMGE5WU1SMGRIQWdJQ09ISGlCS21wcWVUbDVXbEZwWUJteG5WcE9kcGZmdmtsSDM3NEliTm56NWJyWmZ6WG1UMTdOc2JHeHN5YU5ldVpyMk8xV3MzRml4ZjFGbzZWS0ZldUhELysrS1BXK3lrWjZwbzJiVnJpTEhRcFRxMUpreVkwYTlhTWQ5OTlsMmJObXFGU3FaZzhlVEpSVVZHY1AzK2VsSlFVaGcwYlJrWkdCaTFhdE5BcEpOcWtTUk1xVktoQXMyYk5PSGJzR0thbXByaTd1OU8yYlZ0TVRFeTBvc3FHRFJ2R3JWdTNHREpraUR3WTRPTGl3dGF0VzFtN2RpM05temRIcFZLeGN1WEtVcy9MMHFWTDVaaVdvblR2M3AySER4K1dlTDcyN2R1SHJhMHRLcFdLcjcvK21sbXpadEdqUncrdDYzcmF0R2tFQndmTHMwUnNiR3p3OC9QRHdNQUFaMmRuMXF4Wmd5QUlXRmhZc0dYTEZpd3RMYkd5c3NMYzNGdzJOYWFtcHJKKy9YcjgvZjA1YytZTVpjdVdsZDhUWDE5ZmZIMTlNVE16NDhHREIweWNPQkdBN2R1M2s1NmVYdXJyZmgxNTltOXNCUVdGbDRxWGw5ZEFRUkRXZCtuU2hSa3pacnpRTnFTQ0RGOS8vYlhlUWsrZ21UN1RxMWN2YXRhc2lhT2pJK0hoNFJ3OGVCQUxDd3RhdEdpQmpZME45ZXZYSnpRMGxKQ1FFSG4wVDVvT282L1NkUEdwTWk4NnJYclZxbFdzVzdjT1VSU25SMGRILy8xUzNNK1BnYWVuWjNVREF3Tlh3RTBVUlM4MFdkNDEwQk5ySW9yaVErQ3lJQWp4b2lpZUJ5SXpNek9qcjEyNzl2Y0N4QlFVRkJUK28zaDdlNHZ3WXQvekd6ZHVKQ3NyaTc1OSs1S1ptY202ZGVzWVBueTRuQ210b0tDZzhMb2cvZmFOaW9wNjQvdlAzdDdlaTRHeGhZV0Y0ODZkTzdma1ZSL1BQODNmdWM4OUM0V0ZoVHFGTUVzcnFLandlcVB2L2Y0dms1ZVhoNEdCZ1U1QlpBV0ZmNUlCQXdZUUd4dUxXcTF1SEJNVGMvTGYzci9pQ0ZkUWVFV0lvdWdxVFVWN1VaNmw4blQxNnRVcFc3WXNOMi9lNU9IRGg3ejExbHZZMnRvQ21qeXgwNmRQYytiTUdSd2NIR1FSL0dtOHJCK0t6czdPQUlpaXFIOU8xVXZFemMydG9vbUppVlM4c2k2YVdCTVBRUkJNcERiU0tMZ29pazhFUWJncWltSThjQkdJVkt2VmtlZk9uVXY4cDQ5VFFVRkI0VTNneXBVcnJGbXpCaE1URS9yMjdjdlpzMmZadDI4ZktTa3ByRnExNm04SkFQb0dZNy83N2p1dGpHaDlnN2dLQ2dvS0Nnci9OdnBFUmtVRWYzTjUzVVRsMTBXd1YxQjRtU2hDdUlMQ0swS2xVcjBOVUsxYXRSZmV4ck5Vbmdhb1g3OCsrL2Z2SnpVMVZhdmlkTDE2OVRoOStqVEp5Y2wwNnRSSjd6NytxWXh3UUhZRkNvSlE5V1Z0MDlYVjFjcmMzTnoxejRFR2QwRVF2TkNJM3VXS3R4VkZVUzJLNGgvODZmSldxOVV4YXJVNk1qWTI5aUpLckltQ2dvTENDNUdlbnM1bm4zMUdmbjQrWDN6eEJYWjJkblRyMW8xZmZ2bUZzMmZQc21EQkFubks1Y3VpVHAwNkJBUUVhR1ZIS2lnb0tDZ29LRHc3T1RrNVhMbHlCVnRiMjJjMlNDa29LQ2k4YmloRGtRb0tydzRYUUs2YS9TSklsYWNIRGh5SWhZVUZlL2Z1WmVmT25hU25wOHVWcDBFNys3dm8zMFdMU3VqTEJ3ZE5SdmltVFp2WXRHa1RNVEV4TDN5cytpaFhUcU5OQzRMd0lpZkIwTVBEdzlYTHk2dUxsNWZYRjk3ZTNqdTh2YjJ2VzFoWVBCSUU0WXhLcFFvU0JHRWk4QzVRRm5nZ2l1SUpVUlEzaUtJNHVyQ3dzR2xoWWFGMWRIUjB0ZWpvNkE1UlVWRmpZMkppTnNmR3hpclozZ29LQ2dvdlNGcGFHa09IRGlVeE1aR09IVHZLR2FjcWxZclpzMmRUcmx3NWR1ell3Y0tGQytYaVlNK0xtWm1aMWovUTVJZStTTDBLQlFVRkJRV0ZaNldnb0lCdDI3YVJrNU1EYURKMzU4MmJKMmRwQTN6OTlkY0VCZ2JLeGZsZU5kMjdkNmR2Mzc3UDFQYklrU01NR2pTbzFIenJ4TVJFaGc0ZHlvVUxGK1JsUzVZczBmbTNlZlBtRXJlUms1TkRodzRkbmxwZ0ZDQW9LRWluUHRYVDFtM2V2Sm5RMEZDdFpTTkhqcVJyMTY1UDNkL2ZZZno0OFU4dGRubjkrbldHRGgzS2pSczM1R1dQSHo5bXdJQUJKZjQyYXRpd0lZc1dMZEphMXIxN2Q1MFpjcThMTDNJT2lyTnUzVHArL1BGSGJ0Kyt6Wnc1YzdoOCtiTFcrcjE3OThxRkh5OWR1aVFYanBUWXRXc1hhOWFza1QvTCtmbjVSRVZGb1ZhcnVYUG5EbGxaV1ZydHYvLytlNTFyQ2lBaUlvSlRwMDZSbDVmSDVjdVh0ZjRWL1E2WU1XTUd4NDhmZjZGemtKT1RvN1hkOCtmUHMyREJBcm5OdVhQbkdEcDBxRndBVStMMjdkdjQrUGlVK1BsNVViWnYzODZhTld0ZTZqYi9iUlJIdUlMQ0swSVV4ZkpTUVlPL3c5TXFUd04wN2RwVjc0M2Z3OE9qeEppVGZ5b25yeWlTMDF3VXhWTG5yM3Q2ZWpxcVZLcGFnaURVRWtXeHJpQUkzcUlvMWhFRVFkOWNyc2VpS0Y0UkJPR3lLSXJuQlVHSUZrVXhLam82K3U0LzhSb1VGQlFVRkRURXg4Y3pmdng0N3QyN1IrUEdqWmsyYlpyVyt2TGx5N05zMlRLR0RCbkN0bTNidUhuekprdVdMTUhJeU9pNTlsTzBJNkdnb0tDZ29QQnZFUm9heXNLRkN6bCsvRGpMbGkwak1qS1N3NGNQRXhvYWlvbUpDZmZ2MzJmNzl1M1VxVk9IbWpWclVxNWN1UkxGeW52Mzd0Ry9mMy9jM054WXVuU3BUcUhDNXhFNVBUMDkyYkJoZy93NEx5OVBqcnhJU0VpUUI0MFRFeE41L1BpeGJKaEtTMHZqNDQ4L2xwLzM4T0ZEQU9MaTR1amV2YnZlZlkwYU5ZcVltQmdDQWdJWVBYbzAvdjcrQkFVRjZiUnpjWEdSaTMvR3hzWVNGaFltcjB0SlNTRWxKUVVEQTRNU2hlT0pFeWNTR0JoSVNFZ0lHUm42eXpFVlhhZFNxUmc1Y2lScXRab3RXN1pRcjE0OUlpTWp1WGZ2SHF0V3JTSXBLWWs3ZCs3b2JPUFFvVU02czlUczdPeG8xNjRkMjdadDAxcHViR3pNNzcvL3J2ZFlBTUxEdzdHMHROUTdDREpzMkRES2x5L1B5Wk1uaVlxSzBpcTZlZkRnUVdKalk3R3dzTkFibXlNVjdwUnFmeFdsK0hXeWJ0MDZkdXpZd2N5Wk16RTJOaTcxT3BJS29qNnZvTDV5NVVxdFdlS2lLREptekJndVhyeElVRkFRRGc0T3BUNy9lYzdCcVZPbk9IRGdnTmJ6eDR3Wnc5cTFhM0Z4Y2NITHk0dTllL2NTR3h2TDFxMWI1VmlhTDcvOEVoY1hGNW8yYmNxNGNlTklTMHZEMDlPVHFsVTFFOUczYjkvTzlldlg1VUtxdi8vK08yUEhqcVZ1M2JwY3YzNGRMeTh2ZnZ2dE41MWpsMnE3dWJpNHNHUEhEcjc2Nml0U1VsTG8xNjhmVzdaczBXcTdhOWN1RGgwNnhQdnZ2MDlvYUNoVnExYWxTWk1tejMwT1ltSml0TXdlam82TzNMdDNqeVpObWxDeFlrVk9uanpKMmJOblNVdExvN0N3RUZOVFV5cFVxS0J6N0ZKOXVlSVUxWDMwWFF2RmRhSHQyN2VUa0pEQTBLRkRkZHErTGloQ3VJTENxOE1LTkVMMi95clNqekpCRU13QmF0U29ZVzFoWVZGTHBWSzVDb0xnQVhpTG91Z2xDSUt0OUJ6cFI2SWdDSVhBRFZFVUx3T1hCRUdJenN2TGl6eC8vbnc4SVA3YnIwVkJRVUhoZngxQkVPUk85TTJiTitYT2hiNTIxdGJXMk52YlA3Y0lycUNnb0tDZzhLcm8wcVVMSVNFaFJFUkVzRzNiTnBZcythdVc2UFRwMCtXL3o1OC96K1RKazJuWXNHR0pJdVAwNmRQSnljbGgyclJwT2lJNG9CVk5rcHFhU2s1T0RoWVdGdktNV3FrZUZHalBNQlpGa1o0OWUrTHM3S3psQk0zTHkyUHc0TUVVRmhheWNlTkdLbFdxUkg1K3ZsNWg3TkdqUnp4NjlFanZjYmRzMlpMRml4ZnoyV2VmVWFaTUdhNWN1UUpvREZZYk4yNEVkTVcwR3pkdXNHUEhEcDF0SlNVbDZWME9HaUc4YU54WmFkRm5telp0a29Yd1k4ZU9rWjZlVHVQR2pkbTBhWlBPNndzTEN5TXVMbzY0dURoV3JWcEYxYXBWR1RSb2tMeCsrL2J0Z01hRlhiU2ZIaElTUW5aMmRvbkhJSkdWbGFYalBnYnc5L2VuZmZ2MmdDWkhYQm9rQ0FrSklUZzRHTkNjSjJtNXBhVWxreWRQNXRDaFE0Qm1RTVBTMHBMdnYvOGVnTTgrKzR5N2QrL0tqK0d2MmVJSERod2dOemVYaFFzWEFtQmxaY1c3Nzc2cmRUeTdkdTJTLzlZWGd5T2ROMzNycEQ2OGhDQUlUSmt5aFc3ZHVqRno1a3hXcmx4WjR2bVJybzFuUFFlTkd6ZldPcCtXbHBaNGVYbFJVRkNBZzRNRDU4NmR3ODNOamVUa1pIYnYzazNGaWhWcDNMaXgzTjdRMEpCUFB2bUU2ZE9uczJEQkF2blk4dlB6Z2I4eTBwczFhMGJyMXEwNWZQZ3d4c2JHakI0OW1tSERoc25iOGZmM3AxS2xTdkk1dGJXMXhkRFFrR1hMbGpGdTNEajVXdm51dSs4QTZOKy9Qd0NyVnEyaVRaczJmK3NjU0RNNnZ2amlDNDRkTzhhVEowOHdOVFhsOE9IRDdONjlXOTd1d0lFRDVlMzcrUGp3ODg4L3k5dVczUEh3MTN0NjkrNWQrVHdVeGNqSWlFcVZLc25yMTZ4Wnd5Ky8vQ0t2djN0WDR5L3MzcjA3UVVGQnI2V2VwUWpoQ2dxdkNLbEk0OTkxaEwvT0ZIR0VHM2w3ZXljQXpvRFdMMEZCRUVSUkZGTUVRYmdNeEFQbmdNaDc5KzdGM3IxN04rZmZQbVlGQlFVRkJmMjR1cnF5YWRNbXBrK2Z6dFdyVjB0c1oyUmtSSEJ3TVBiMjl2L2kwU2tvS0Nnb0tQdzlWQ29WVTZaTTRmVHAwL2o3Kzh2dXpvc1hMekp0MmpRNmRPaWc1YkN1VXFXSzN1MmNQSG1TeU1oSS9QMzl0UnloUlFrSkNVR3RWaE1VRk1UeTVjdng5UFJrN3R5NU9EZzRFQmdZU0ZoWUdGT21UTkVSblUrZVBFbGlZaUplWGw1YXJsSmpZMlBHalJ2SHhJa1QrZVNUVDlpMGFSTU9EZzZ5MjNQdTNMbnMzTG1UZ1FNSHlqT05wMDZkU3ZueTVSazllclRXUHJ5OXZkbXlaUXRWcWxTUjJ6WnQybFJlYjJob1NHSmlJblBuenVYdHQ5L0d6ODlQamtwYnQyNGRxMWF0b2xPblRzeWNPYlBVOHgwWkdTbTdXUFVKNW1QSGppVXhNVkhMc1NxMXExKy9QbXZYcmdVMERtSkp2SnM2ZGFyYzFzaklDQmNYRnpadTNLZ1ZSV0ZuWjRlNXVUbnIxNi9YMnQrekZKYVVYTllsb1ZLcHNMUzA1UGJ0MjZqVmFuNzk5VmM1MWlNNU9abms1R1Q1R0M1ZHVzU1JJMGNBalRONjBxUkpuRHQzVG10Ny92Nys4dCs5ZXZWaSt2VHBKQ2NuODl0dnY4bmlwWjJkSFpNblQ5WjZYbEVodlBqeDV1VGt5TzluYWErbEtQYjI5dmo1K1JFY0hNeVpNMmUwSWxqL3pqbFlzV0lGNzczM0htWEtsR0gwNk5Fa0pTWEp4Mzd5NUVsT25qd3BiM2Z1M0xsNGVucHFDZUVBSFR0MkpDZ29pRk9uVGhFWkdZbVBqNC9zMnBjR2s1NDhlVUptWmlZQTd1N3VWS2xTUmVlemRmZnVYZmw4QndZR1ltOXZqNG1KQ2J0MjdlTE9uVHVzWHIwYVMwdExXUVF2amVjNUJ4SzFhOWRtL2ZyMTlPN2RtOHFWSzFPOWVuVjhmWDM1NG9zdkdEVnFGQzFhdEFBME16Q1hMbDFLWW1JaUFCa1pHV1JrWk1nQ3VQU2VsdVFRcjFTcEVpRWhJZkw2Qnc4ZTZHMlhrSkJBWVdIaFUxL3JmeEZGQ0ZkUVVIaGxGSEYzQTVUaHoxZ1ROSUwzQlNBeVB6OC82dno1ODhtdjdDQVZGQlFVRko2Wm1qVnJFaHdjVEVaR0JpMWJ0c1RaMlZuTHlWTy9mbjNNek14S0ZBY1VGQlFVRkJUK3EzejExVmRFUjBjREdzZG5qeDQ5dE5hSGhZVnBSWUNVRkRVcE9UVTdkT2hRNHI0aUl5Tlp1SEFoVjY1Y29VeVpNcnoxMWx1c1diT0dKMCtla0pxYVNuSnlNc09HRGVQamp6OW04T0RCc3VndFpYTVhGVWdsMnJScHc2QkJnMWkvZmowVEpreGcrZkxsR0JvYWN1blNKVUpDUWpBeE1lR0REejdRZWowdUxpNWFRbmhJU0FqTGx5OW53b1FKcEtlbmMrblNKVnhkWGVuWHI1L2NwbE9uVHZ6MDAwL3MzTGxUUytpUGpZMWwzYnAxZ0NabVJsL21ja2xDY3ZGSUVIM0V4Y1VSRVJFQmFDSXNKUEg3ekpremNwdEZpeFp4OU9oUlFrTkRNVEl5SWlrcENiVmFqWmVYRjk3ZTNvQm14blpLU2dvQTdkdTN4OUhSRWRBSS9FWFI1L1pQU0VqUVd1N2s1TVNQUC80b1AzWjJkdFlTR1pjdFd3YkFuRGx6YU5ldUhRQk5talRCeU1pSWhJUUVuSjJkT1gvK1BJMGFOYUp0MjdZc1dMQUFnRUdEQm5INzltMmQyQkFqSXlPKy92cHJEaDA2Uk1lT0hYVmk2cDZYdUxnNExsKytUTStlUFovYXRrT0hEZ1FIQnhNYUdscXFFUDQ4NStDSEgzNWc4ZUxGYk42OG1hdFhyNkpXcTdsKy9UcncxK2ZMeDhlbjFBRUlRUkFZUFhvMHljbko4bnVjbTV1TGdZR0IvTGtKQ3d2ajlPblRBRVJIUjVPV2xzYmh3NGZsYmJSdTNScG5aMmV0bVFuWHJsMGpJQ0NBcGsyYnlnNXV0VnF0a3kvK2Q4K0JSRXhNREttcHFjVEh4NU9YbDhmang0L2xQUC9Bd0VCNUJzaFhYOFlCVWI4QUFDQUFTVVJCVkgzRjVNbVRhZFNvRWVQSGp5Y2dJSUJSbzBhVkdIZjBOQ1pQbnN6NDhlUGxRUVBwbVArTktOMS9Da1VJVjFCNGRlUUJaams1T2M4MHV2d204dmp4WStuUC9JS0NnanF4c2JHSktMRW1DZ29LQ3E4OTBvL2pvbE5xOC9MeVVLdlZXRnBhdnFyRFVsQlFVRkJRZUdHU2s1UDFPaU9mbDlqWVdJeU5qYWxWcTFhSmJRb0xDK1hZa2N6TVRQYnQyMGRPVGc0cWxRb1hGeGRxMTY1TlJrWUczMzc3TFJrWkdYeisrZWV5NDdWUm8wYTR1cnJxM1dianhvMjVlUEVpTjI3Y0lDMHREVXRMUzZaT25ZcGFyZWFqano3U2NxRHF3OUhSRVVORFE2Wk1tY0xHalJ1cFY2OGVOalkyckZpeFFtNWphV25KQng5OGdLT2pJNzE3OXdZMGhmdkdqeDlQZm40K05qWTJXb0s3eEtwVnEwcmNyNzVvbEVtVEpwR1VsQ1EvbGtSaTBNVFlYTHQyalVlUEh2SHJyNy9TcTFjdkVoSVNhTkdpQlJFUkVhaFVLbFFxRmZmdTNRTzAzZDQ1T1RseTRjR2l5d3NLQ3JRaWFVQVRPMUpTRVU1OTJlbkZXYkZpQlpzMmJkS0t0eWtzTE1UUTBKQXJWNjdnNXVZR2FBVDFvS0FnSFJkOThjaVR5TWhJYkd4c3RJVHJ0TFEwNXN5Wjg5UmowY2ZFaVJOSlRrNG1PanFhcVZPbjZzU2lGTVhOelExalkyTWQxL3JUS08wY3RHM2JsdVhMbHpONjlHaFNVbEswQmlPS0RqaElBeEM5ZXZYU3lYd0hlT2VkZDdRZTUrVGtVS1pNR2ZseDU4NmR1WGJ0R2lxVmlxMWJ0N0oxNjFhZGErNzI3ZHUwYnQxYWZ2ekxMNzlRcjE0OURodzRRTTJhTlovck5SZW50SE1nY2Zqd1lVeE1URGh4NG9RY21TT3haY3NXOHZQenRXSitwRGlVMzMvLy9aa0dNaVR1MzcvUGpCa3p1SC8vUGdBN2QrN2syMisvWmRPbVRWU3FWT21GWHQ5L0RVVUlWMUI0UllpaW1DVUlnbGwyZGpZMk5xWFdpbnhqeWMzTkJVQVV4Y2V4c2JHNjFVc1VGQlFVRkY0N3JsKy9MbmRHVzdac0tTOVBUVTBGMEJIQ3c4TENlUHo0c2V4VWVkcGpCUVVGQlFXRlY4SHk1Y3VaTTJlT1ZxeEV2Mzc5K1BUVFQ3WGFMVnUyckZRUk5DVWxCUWNIQjcyRkVTVWFOR2pBcmwyN3NMZTNsek40Zlh4OHNMS3lZdWZPbllER1ZMUnUzVG81RzNqcDBxVUFEQmt5Uk84MjU4K2Z6KzdkdS9ua2swLzQ0b3N2S0Z1MkxPUEhqK2ZtelpzQUJBUUU2TGljaXpxY3AwMmJocCtmSDF1M2J1WDA2ZE40ZUhqb0xTZ29VYmR1WFhyMzdzMGZmL3pCeUpFalNVdExBelRPNnVjVjFBSUNBcDdhSmpzN0c1VktoVnF0cGxPblRtellzSUZIang1cGlZbWlLSktSa1NFTDNKSVFmdXJVS1U2ZE9pVzM2OXk1TXdBLy9mU1QxajQrL1BCRExTRzhUSmt5akIwN1Z1L3g2THNHaWp2R3M3T3oyYnQzTDcvODhndEJRVUU0T2pxaVZxc3hORFRFMzkrZnNtWEx5azdmSFR0MmxGcllVaklocEtXbE1YLytmRWFNR0FGb0JsS0tYclBQZzVTQnZYLy9mcTVldmNyaXhZdHhjbkxTMjliQXdJQnk1Y3JKc1I0bDhUem53TWJHaG9FREI3SnMyVElFUVdEUW9FSDg4TU1QcEtXbHlhK3BSNDhlT0RvNnNtelpNcXl0clovNm1sSlRVOG5MeTlNcUtHbGdZTUNvVWFNWVBudzRvSGxmTzNUb29EWERveWdkT25TZ1hMbHk4Z3lER2pWcXNIejVjZ29MQ3hFRUFWRXMzZHYzUE9kQW9sZXZYaXhjdUpCKy9mb1JHQmhJcjE2OU1EUTA1UHZ2ditmRER6L1UydjZqUjQ5a3Nmenk1Y3NNR2pRSVEwTkR2ZlVJaXBPZG5hMDFXOFBaMlptMHREUW1UcHlvVlpUM2RVWVJ3aFVVWGgycFFQbG5LYnJ4UElTR2hySmh3d1lTRXhNeE5qYkcyOXViY2VQR2Fibnk5TjFBKy9Ycko5L0U0K0xpV0wxNk5iR3hzUlFVRk9EdDdjMlVLVk5lK2doZ0VVZDQra3Zkc0lLQ2dvTEN2MDVhV2hwcjFxemh4eDkvSkQ4L24vcjE2OU8rZlh2YXRHbUR1Yms1T1RtYXNnN0Y3eVZidG13aE16T1R6cDA3WTJSazlOVEh6OE9kTzNmbzJyVXJUWm8wa1FVQ0JRVUZCUVdGbDBWUVVOQXpPWCtmbHdVTEZ2RDc3Ny9yTE0vTXpOUVpHQjQxYWhTZ2lRTUpEdy9IM2QxZGE3MG9pc3lkTzVkZHUzWmhaMmRIdTNidHFGQ2hBa2VQSHVYWXNXTnlPeE1URTYwK1kwSkNnbHc0RC80YXlFNUtTdUxRb1VOVXFWS0Z0V3ZYTW1uU0pFYU9IRW1YTGwwQVRYYjNiNy85SmcrR1g3NThtZVRrWkZsWXZILy8vbk5IZHVocnYzTGxTaDQ4ZUNBL2J0dTJMZGV1WGRNcURGaWNBUU1HRUJjWFIvWHExZVhuYk42OG1jcVZLek5seWhTbVRadkc3Ny8venBBaFF6aDE2aFQxNjlkbndvUUpmUDc1NTV3K2ZWb25IdVhPblR1bGl0UEZLVjZJc0hyMTZyUm8wWUw5Ky9jemFkSWsxcTlmVDBGQkFZYUdobmg2ZXVyZFJxdFdyUmd3WUlEOGVPUEdqWEtXT01DK2ZmczRkT2dRVGs1T1JFWkcwcTFiTjI3ZHVrVkVSQVM5ZS9kK3JsaUxHalZxc0dYTEZzYU5HOGU1YytlWU5Xc1dxMWV2THJHOUlBaGFlZXQvOXh5QUpvcGorZkxsV0ZsWkVSQVF3UDc5KytWQmxXY2hKeWVIM2J0M3kwVW5wYWdjRHc4UHVVMWFXaG9USmt3Z1BqNGVRSFpEdzE4Rk1DV0tab0FYRkJSdzhlSkZ1ZlpaZW5vNnBxYW1SWFdPbDNJT0FDcFhyc3lZTVdQazdQdEtsU3BoWldXbGQvdmZmZmVkYkRwczFxd1pucDZlZlAvOTkzcVRDSjQ4ZVVKaFlhRTg0Q2JGekVnUktMNit2dlR0MjVlZ29DQjUzNjg3aWhDdW9QRHF1QVhVVGs1Ty90dFRhWXB5NGNJRmF0U29RWk1tVFRoNzlpekhqeC9ueG8wYi9QVFRUem9qZ0gzNjlKRy90S1c4TE5EY1BPL2Z2MC9YcmwySmlvb2lJaUtDU1pNbXlabHpMd3ZwQmlZSXdyMlh1bUVGQlFVRmhYOGRHeHNiYnQrK1RXRmhJVDE2OUdEY3VIR1ltcHBpYkd3c0YreHhkbmFXbldzUzI3WnRlNjdIK29pT2p1YjQ4ZU42bDRQdTFHRUZCUVVGQllXWFFaOCtmZVNDa1JJclZxd2dPRGk0eE9jNE9EaVFtcHFLV3EwdTBSV2VtcHFxTjRaRnJWYVhHTS9pNnVxcUU0bXllL2R1WnMrZXpjNmRPN0cydG1iNTh1V3lFN1p4NDhiVXIxK2ZHemR1eUlKeTBaeGxIeDhmdVhCZVVYNzk5VmQrKyswM3VuVHBncnU3TzZJb01tZk9ITXpOelltTCszLzI3anNzaXF0dDRQQnZGMXdVUVJRajJDR0tvaVJSQVJWVTdBMTlzUmRFeGRpTkdJelJ4THdXN0dnc1lCSTF4a2hpUTJQQmtsalEySWd0VmhCVXJLaGdBeXNvVFdCM3Z6LzIyM2xaMktVb0JqWG52cTVjZ1NsbnpzNk96TzR6ejNuT0JZNGNPWUtUazVOVXA5ekZ4UVYvZjMvYzNkMEpEUTNGMnRwYVo5SktMVzFBSCtEa3laT2NPWE9HWjgrZUFVaWxTckxMek13RWtES214NHdaays4RW5KNmVudFN2WDE4S2hDc1VDaW5qK1BqeDQxSmQ4UW9WS2pCZ3dBRFdybDFMYUdnb2QrL2VsYmJYeWw0WDNSRHRkMjJ0bkJNUmdxWUdjMFJFQk1iR3hsSnQ4cHdCOSt3T0hUcWtFL2pPU2Z1OXYyZlBubVJtWmhJZkg4OEhIM3lRSzVuZzZ0V3IxSzVkTzk4czRiSmx5L0xUVHovaDcrOXZjTFFCYUs3TkowK2VHSndBVnF1dzUyRHo1czJvVkNxU2twSjBIbkprcjlGLzc5NDlldlhxbGFzMFNuUjBORk9tVE9IeDQ4ZDRlWG1SbFpVbFpUVnJSd01BN04yN2w0aUlDUHo4L0pnOWU3WVVSQWJ5blB6eXlwVXJyRm16aHRUVVZPcldyY3ZGaXhleHNyTEMydG82enpJeXIzSWRaR1ptVXE1Y09aMSthMjNZc0lISGp4OHpkdXhZS1NPOVNwVXEzTHQzanhvMWFqQm8wQ0NXTDE5TytmTGxjKzM3NE1FRFB2MzBVL2J1M1d1d3YyUEdqTUhjM0p5K2Zmdm1Lc3Z5TGhLQmNFRW9QcGNBOTVzM2Irck1zdjI2Smt5WUlQM0IxRTVXZHYvK2ZkTFMwcVNuZkZvalJvelFXNWFsYTlldWZQMzExOGpsY3A0OGVVS0hEaDI0ZVBFaWFXbHBlZjVCTHl6dEJ3MjFXbjJyeUJvVkJFRVFpb1ZjTG1mZXZIazhlL1pNWnpMTVBYdjJTTmxCZVEwRGZ4MFhMMTdVV3o4MElpSUNoVUpCcTFhdDNzaHhCVUVRaEg4WGJmQlZlMS9idUhGam5rRnZmZXJWcTBkb2FDaFhyMTZWYWtEbnRHREJnbHpMbkoyZHNiQ3d5RE1JQ3BvNU9VNmRPc1d1WGJzNGRPZ1FLcFdLYXRXcUVSZ1lTSTBhTmFUdEZBb0ZQLzMwRXoxNzl0VEpyTTdQWDMvOVJhbFNwV2phdENrbUppWXNYYnFVeno3N1RBcEExcXhaazRVTEYwcjMvSExseXVIdTdpN3RuNUNRb0JQMDFpYzhQRnpudnE3dkhwOXpYWDV0Z3Fha1JaTW1UV2pidGkyWExsMGlNVEZST2tmVHAwOEhOSjlWdnZqaUM2bFV5cmZmZmd0b3pwZjJOVVZIUjNQNDhHRW1UcHpJdlh2M0NBc0w0OXR2dnlVaUlvSWZmL3lSVmF0V3NYanhZbmJ1M0ltWGwxZWVwVkJMbHk3TnFsV3JzTEt5a2tiUDVSVUk3OXExSytQSGo1ZCtEd3dNbEVxNFJFWkdFaE1UZzR1TEMxV3FWT0hBZ1FOa1pHVFFzR0hEWE8wTUdUS0V4bzBiODkxMzMrVjczaFFLUmI0UEdhNWZ2MDU2ZW5xdUVRa0ZZZWdjWExseWhhQ2dJQndkSFhudzRBRnIxNjZWOWpFMFdhYTJMTW1EQnc4WVBIZ3dTcVdTM3IxN2s1NmV6dFNwVTdsMTZ4WXltWXl3c0RCV3IxN040TUdENmRxMUswK2ZQcVZMbHk3TW5qMWI1K0ZBV0ZpWVRsK3pmNmJVMWtQdjNMa3pYMy85TlgzNzlrV3RWak5vMENDc3JhMkw1QnhvZmZYVlZ6eDkraFI3ZTN1dVhyMnFzKytmZi80cC9UdW9YTGt5RmhZV1ZLdFdqZG16WndPYWlUMnpzckwwVGxhZmtwSkNTa3FLVlBMbi92Mzc5T3paVTRyVmdPYjlIejU4ZUtGZXo5dE1CTUlGb1ppbzFlb3JNcG1zU0NaY3lVNzd4ekk5UFYyYVJkclIwVEZYRUR3djJUK1FhVy8yQ29XaTBFUFM4eE1YRndlQVRDYTdYcVFOQzRJZ0NNWEN3c0pDWi9JaHJUY1ZBTmZ5OXZiV203RXpiZG8wcGsyYjlrYVBMUWlDSVB3NzdOdTNqOTI3ZHdPYWlScC8vUEZIcWxXclpuRDdqSXdNU3BRb2tTdmoxc1BEZzlEUVVFSkRRL1VHd24vNzdUZTJiTm1pdDAxOXBWRUFnb0tDV0xkdUhaY3VYZUxDaFF0a1pHUUFtdTl3ZmZ2MlpkU29VZmwrSC96KysrLzU2NisvZEpacGcySmE4K2JONDlhdFc3UnIxdzZWU3NXUkkwZll0MitmRkxqVDdyTm8wU0thTld0R2d3WU5kQ1lBQk0zb01HM1FUcHNWbjVTVXBITWNIeDhmZkh4OHVIMzdOdnYyN1dQdjNyMzQrL3ZqNE9EQXpaczNHVGR1SEkwYk44YlYxUlVYRnhlOUpTSzAzMTNEd3NLazhtaHhjWEhzMzc4ZmdQTGx5MU9oUWdXTWpZMXhkSFRrd3c4LzVLdXZ2c0xZMkpoNjllcFJ0V3BWNnRXclI3VnExUmczYnB4T2JmQmZmdm1GZS9mdVlXVmx4WVVMRnpoOStqUjc5KzZsZHUzYXhNVEU4T2VmZjJKblo4ZjI3ZHRadW5TcGxBR2ZzelkwYUVwVGxDdFhEb0R6NTg4RG1xQ29JWC84OFVldTJ1WGF6MW1iTjI4R05PVkU0dUxpbUQ5L1BvQTBXYUoydTVpWUdGNitmRm5vWUcxZXRCbkZuVHAxeW5PN3dweUQwTkJRbEVvbFgzMzFGYWRQbitiSmt5ZFNPWjg5ZS9aSSs2ZWtwTEJueng3TXpNeWt6NkVaR1JtVUxWdVc2ZE9uVTZGQ0JZWU5HOGExYTllb1dMRWkvdjcrK1ByNnNtelpNdXJXcll1TGl3dWZmLzQ1bHk1ZEFqUmxnTFFsYlBVbFV4Z1pHUUdhQnpZbUppYlVxVk9IK2ZQbmMvdjJiVnEwYU1Ha1NaTll0MjRkSjA2YzBGc201Vld1ZzE2OWVsR3FWQ2tTRWhLNGV2VXF1M2Z2cGsrZlBuenh4UmUwYk5rU1cxdGJxbGV2VHIxNjlWQ3IxZEpvVElEZmYvOGRRR2V5VDYzYnQyOWpibTR1WFJ1Wm1abTVZbFJxdFJxWlRFWnljakxQbmowclVLM3h0NWtJaEF0Q01WR3BWRGZsY3JrMHpLb290V25UaHFTa0pFRHp4ODVRRUtCOSsvYVVMbDJhNXMyYjgvWFhYK3VkWEdMVHBrMEF0R3ZYTHM4bjA2OGlKaVlHQUpWS2RhbElHeFlFUVJBRVFSQUVRU2hDWjgrZXhkalltQzVkdXZENzc3OXo0TUFCakkyTnBZQ3JXcTFHcFZLUmxaV0ZTcVdpVXFWS2VzdFR1cnE2NHV6c3pQYnQyL24wMDA5emxTdDQ5dXlad1dRcFE2VlJ5cFVyeDk5Ly84MzE2NXI4SWhzYkd6cDE2a1NQSGozNDRJTVBDdlQ2OUpWanlSa1Uwd1lmVzdkdXpmRGh3NldheWhVcVZHRHc0TUdrcGFVUkhCd3NCZnEvK3VvcnZMeThkTnFVeStWU2h2U3Z2LzdLVHovOUpHWHhhb09ZY1hGeGZQbmxsOUpFbmhVclZ1VGV2WHM0T0RqdzZORWpLbFNvd08rLy84NzI3ZHN4TWpLaWRldldVdEJYcTNuejV0eTRjWU1KRXlia2VxMm1wcVo0ZUhoUXVYSmx0bTdkeXR5NWM2VjE3ZHUzNTdQUFBtUGp4bzFTbGpnZ1piVmZ1blNKc0xBdzJyVnJSKzNhdFNsVnFoUkJRVUVjUG55WXZuMzdZbTF0emFWTGw1Z3dZWUkwZDRwMnNzK2N0YUVCVHB3NHdWZGZmYVhUUDBNakJVQVRFQjAxYWhUdTd1NFlHeHVUbFpXbE16bTVwYVVsam82T2VIcDY4dXpaTTdwMzc0NmpveU1BVmF0VzVkYXRXL1R0MnhlQVJvMGFHVHhPWVR4OStwU1FrQkRxMWF1WDcyajN3cHlEQVFNRzhNRUhIMUNuVGgxcTE2Nk5YQzZYQXVIWjY4WnI2ODdiMk5pd1pNa1NMQ3dzc0xPenc5L2ZYeXJabDU2ZWpvT0RBNHNXTGNMYTJwcUpFeWN5YTlZc2pJMk55Y2pJb0Ztelp0SklqMGFOR2trVFJwNDdkNDRkTzNiZzcrK1BrWkVSbVptWjJOdmJvMVFxQ1E4UDU2T1BQbUxKa2lWczNib1ZEdzhQdnZubUd6cDE2c1Q2OWV0MXl1MWtueXorVmE2REZpMWFZR2RuUjl1MmJXblZxaFVYTGx4Zzd0eTV5R1F5ZnZ6eFI2aytlOTI2ZFhWR1VLalZhc0xEdzZsVnF4YmR1bldUbG1zZkhrMmJObzA2ZGVwSXkzUFdDQWVZTTJjT08zZnVsUDdHVmFsU0pjLzMrRzBuQXVHQ1VFeEtsQ2dScFZLcDFGZXVYSkVwbFVycHFXSlI2TisvUC9IeDhZU0ZoWEh3NEVGcTFxekpxRkdqcFBXOWV2WEMxTlNVRnk5ZUVCWVd4cDQ5ZTBoTlRTVWdJRUNublpNblQvTExMNzlRdm54NXZ2amlpeUxySDJnK3hKMDlleGExV3EyV3lXVEhpN1J4UVJBRVFSQUVRUkNFSXVUaDRVR3paczFvMWFvVlhsNWVIRGx5aENkUG5wQ1ptVWxXVmhaS3BSSzFXaTM5MTd4NWM0TWpvbWJNbU1HZ1FZUHc5L2NuTURCUVo1MDJHN3F3SmsyYXhKMDdkMmpRb0FGVnExWXQ4SDdlM3Q0a0pTVXhlUEJnNXN5WmsrZTJLU2twMUs1ZG14WXRXbEN4WWtWMjdOaEJxMWF0Y0hOems1S21CZ3dZd0xGang0aUlpS0JQbno0Nis5dlkyT2owclZHalJsSXd1MXk1Y2xLOTllclZxMU94WWtYcTFLbERseTVkYU55NHNYUXVYVnhjY0hGeElURXhrYkN3TVBidjN5L051YVVOK0lLbXJyR3JxeXVQSGoyU0F1MmdtUlRVMGRFUlMwdExBSm8wYVlLbnB5ZEdSa1pZV1ZsSnRhZWJOMi9Pdlh2M01EWTJ4c3JLaXU3ZHV3T2E0S1NmbjU5MHJHclZxckZ4NDBacTFLaUJUQ1pqMDZaTlVwRHgyMisveGNyS2lxcFZxeElRRUlDcHFTbU5HemRteXBRcFBIandBTkNVOXJDMXRjWEl5QWhUVTFNKytlUVRuVElVdzRZTms4cU5USnc0RVRzN084cVhMOC8yN2RzQlRWQmYrMXI4L2YyNWZmczI1Y3VYWitUSWtWeTllcFhKa3lkTGJVMmNPSkdxVmF1U2twS0NnNE1EYmRxMHlmVWVHeGtaOGZISEgrZDVIZVRrNysrUFFxRmd6cHc1ZVdZTEYvWWNtSnFhU2lQK3RPOS9wVXFWVUNxVlVwYXpQcXRXcmFKcTFhcFNqR1htekprOGV2U0l2bjM3U3N1NmRPbUNsWldWbEprOWRPaFFYcjU4aWJPek02NnVya1JHUmtybm9YWHIxbEs5OXc4KytJQ0dEUnVTbEpSRWt5Wk5xRjI3TmkxYnR1VCsvZnRNbVRJRmhVSkJRRUFBVGs1T3pKOC9uOGpJU0d4c2JPallzZU1ybllPYk4yOVN2MzU5U3BjdWpVS2g0UFBQUDhmRHd3T2xVc21CQXdlSWo0OG5MUzJOek14TTFHbzFycTZ1Z0thMis3aHg0L2o0NDQ4Wk9IQWdhV2xwT29tTjQ4ZVBaL2Z1M2Noa01ycDA2UUxBenAwN3BXMDJiTmlnODJEZzlPblR5T1Z5TEN3cytQenp6d3R3VmJ5OTN1MThka0Y0eHprNU9ZVURqcXRXcmRLWnRiaW8zTDE3bDI3ZHVsR2lSQW1PSERtaWQ1Ymd5NWN2TTNEZ1FCUUtoYzdNNUZldVhHSEVpQkZTN2JoYXRXb1ZhZDl1M0xpQnA2Y253Tlh3OFBBNitXMHZDSUlnL1BPY25KelU4TDg2aklJZ0NQOUcya0JKZUhqNGUvLzkyY25KS1JENFVxbFVqbytNakZ4YzNQMTUwNHJ6UHFkVUtsRXFsWHEvb3duQ3V5UWpJd01qSTZNaVRlNFQzbDlEaGd3aEtpb0tsVXJWN1B6NTh5Zis2ZU9MakhCQktGNmhnT09KRXllS0xCRCs0c1dMWERYU2xFcWx6cy9aYjFEYW9Ualp5NkxjdVhNSFgxOWZTcFVxeGZMbHk2Vlp0WXRTVkZTVTlzZS84OXBPRUFSQmVIL2tySWVvTC9DZ3JVT281ZVhsUlVwS0NsdTNiczAxVjBYT2JiWHRIeng0TU0rSnFRclRuMWZkTDJkZlZDb1Y2OWV2Wi9mdTNkSlFVMHRMUzd5OXZlblhyNS9PdnFHaG9Xelpzb1hyMTY5TGt4dDVlSGpnNWVXbGsxMm9QVWFMRmkxWXZQaC84YXJFeEVTcERxU2gxMlRvWE9WY252UDhlM3A2a3BhV3B2ZjlLS3o4M3ErODN2dWlPSzZXZU5BakNFSnhFSUZENFgwaEh1WUk3eElSQ0JlRVlxUldxdy9MWkxMSng0OGY1N1BQUGl1U05ydDE2MGJMbGkweE5UV1Zaamh1MDZhTmRITmF0V29WNGVIaDJOblo4ZUxGQzJuVzhmNzkrMHR0akJremhxZFBuOUs2ZFd1ZFNTaEdqQmdoRFFsNlhkcUpQSlZLWldpUk5DZ0lnaUM4MDZaTm04YkpreWZadkhtelRsRFUyOXViOVBSMG5VQ29vVzNmWnZQbnp5Y2tKSVFxVmFyUXZYdDM1SEk1MTY5ZjU5YXRXenJielo0OW14MDdkbUJwYVVuSGpoMHhOamJteUpFakJBWUdjdWJNR1FJREEzTU50ZGRPVnFZZGRsdVVjcDcvVHovOU5OZjc4YWJvZSs4RlFSQ0V0MDlXVmxhaDVwTjY4dVFKUmtaR2I5VTlYSzFXazVTVWhGd3UxenQzbGlBSTd3Y1JDQmVFWWhRUkVSSG02T2lZRUIwZGJYMzc5bTFzYlcxZnU4MlBQLzZZUTRjT2tacWFTb1VLRlJnNGNLQk9rTDE2OWVyODhjY2ZuRDE3RmlNakkyclVxRUhmdm4xMUprN1F6akI4K1BCaG5iYTl2YjJMSkJEKzRNRUR6cHc1ZzFxdGZwcVZsYlhqdFJzVUJFRVEzZ21sU3BVeXVHNzM3dDE2bDNmdTNMbkEyeFpsZjRwNlAyMmZseTVkU3ZYcTFhWGxhV2xwMHM5NzkrNWx4NDRkMk5qWXNHclZLbW5TTUY5Zlg0WU9IY3JSbzBmWnZIbHpyZ3p5RWlWS3NIRGhRbHhkWGFWOWlrck84Ni92L1hoVDN0U3hYdlY5RndSQkFNM2Y3Yi8rK2t1cUZmd21IRHg0a0Z1M2J1blVpZ2JOZldMejVzMTg5dGxuTkc3Y09OZCtJU0VoK2JaZHBrd1pPblRvUUZwYUdtbHBhU2lWU3JLeXNzakt5aUl6TTVPTWpBeGV2bnhKZW5vNmFXbHBwS1NrVUtkT0hiMmpoRis4ZUVIdjNyMTU4dVFKYTlhczRhT1BQaXJRNit2UW9ZTTBLVjkyR1JrWk90bkZ4NDRkNDk2OWU3UnIxeTdYcEtJNVpXVmw2VXdTQ0RCOCtIQldyRmloZDN0cmEydXA3amZBTDcvOHd2TGx5eGs5ZW5TdTg1N1RzMmZQU0VwSzBsbG1ZV0dCV3EzbStmUG51WmFYSzFjT2dKaVlHQllzV01BMzMzeERqUm8xQU0zMTVPUGp3MGNmZmNUNDhlTU4xcFVIMkxWckYrdlhyNmRHalJyNCsvdnIzV2J2M3IzSVpESTZkdXpJeTVjdlNVMU5sZjZmbXByS2l4Y3ZlUDc4T1ltSmlYVHQybFhubnZqczJUUE9uajJMbVprWlRabzBBVFFUWWQ2K2Zadm82R2ppNCtOMUpuUmN2SGd4d2NIQk9pT3I5dXpaZzUrZkgzNStmanJuTjZmVTFGUjY5ZXFGdmIwOTMzMzNuY0h0aXVLOENVSjJJaEF1Q01VckMxZ0pUTjIyYlJ2ang0OS83UVovK09HSFBOZDM2TkNCRGgwNjVMbk5teDRpdkgvL2Z1MlAyeTVkdXBUeFJnOG1DSUlndkRXT0hUdW1kM24yVWhVNVMzcmtMSitSMTdiNkhEaHdnS0NnSUc3ZnZvMjV1VG51N3U3NCt2cWlVQ2dNOWllL2toeUc5c3VMbVprWmFXbHBCQVFFTUg3OGVHeHNiQURkb095V0xWc0FHRDE2dEU1QXUzVHAwb3djT1pLSkV5Znl4eDkvNUFxRWUzcDZFaHdjek1LRkMvT2Q2S3l3REoxLzdlK1BIejltL3Z6NWhJZUhrNXljakwyOVBWT21UTUhlM2w1cVkrL2V2YXhaczRaYnQyNVJva1FKSmt5WWtPdkw4Y09IRCtuYnR5OHZYcnhnN3R5NWRPelkwZUN4Rnk1Y3lJb1ZLNGlOamFWNjllck1uRG1UdW5YckFwckp1SmN0VzhiMjdkdkp5c3BpMEtCQkxGKytYS2VkVjNuL0JFRVF0QjQrZk1qMDZkTXBYNzQ4Vzdac29VV0xGbnEzMHhmbzFZcVBqOGZiMjV1NmRldnkvZmZmNjVUNXlzcktZc1dLRmNURXhHQnJhMHU3ZHUya2RabVptVVJHUnJKejUwNjlnZkI1OCtibDIzOGJHeHM2ZE9qQXRtM2JjazNVYWNpd1ljUHc4ZkZoK3ZUcDdOcTFTKzgyZ3dZTnlyVk1lMzlPU1VraE9EaFlaMTFpWXFKT2tOckx5NHZCZ3dmajcrOHYvVTFmdDI0ZFo4K2V4ZEhSTWQ5QWVFWkdodlQzWG12NDhPSDgvUFBQZXJkdjBLQ0JkQzhLRGc2VzlsMitmSG11ZGdBYU4yNHNMVis5ZW5XdTF6Tnc0RUNVU2lXLy9mWmJydVZmZnZrbEFDZE9uQ0E4UEp3S0ZTcEk2L2Z2MzA5VVZCU2xTNWZPTTVnYkdSbkozTGx6ZWZueUpkZXVYYU5Ka3laNGVIam9iSFB2M2oxbXpweUpUQ2JEenM2T1hidDJzWGJ0V29OdGZ2VFJSemc0T0RCOCtIRHUzNy9QbzBlUEFNMjlmOTI2ZFVSR1JwS2VucTZ6VCtmT25TbGZ2andqUm95Z2RldlcwdkxWcTFlVG1wcEtURXdNb0VtcXUzLy9QcUNaQURZcUtvclEwUDhOQm4vNDhDRVBIejdFeU1pSStmUG42KzNmTjk5ODgxcm5UYTFXTTI3Y09LS2pvd2tPRHNiYTJ0cmd1UkQrUFVRZ1hCQ0tXVlpXMXZvU0pVcE1EUTBOeGNmSHA4aEtqN3l0TWpJeTJMaHhJNEE2TXpOVC8rTjVRUkFFNFY5bDhPREJVaFpYdjM3OThyd1hGbWJiZmZ2Mk1YbnlaR3h0YmVuVHB3OFhMMTVrdzRZTktKVktKazZjYUhBL2IyOXZVbE5UaTdRa3g3aHg0L0R6OCtQWXNXTWNQMzZjcGsyYk1uTGtTRDcrK0dOcG0ydlhyZ0hvblRkRW0yVjMrL1p0dmYwOWZmbzBvYUdoZE9yVXFjQVplUUFyVjY1OHJjOGVkKy9lSlM0dURuZDNkMjdkdXNXcFU2Znc4L05qOCtiTmdDWjdiZnIwNlppWW1OQzVjMmRrTWhrcEtTbTUycGt6Wnc0dlhyeWdmLy8rK1paNFdieDRNVzV1Ym1SbVpoSVRFOE84ZWZPa0wvcHIxNjVsOWVyVldGcGE0dTd1enM2ZE8xLzV0UW1DSU9UazdPeU1qWTBOWGJwMElUbzZtcmk0T0x5OHZISnRsek1ZbXRPMGFkTklUVTNGejg5UEp3Z09ZR3hzekxScDB4Z3laQWpMbGkzajRjT0hCQVFFNkd5elo4OGVuUktXMlI4SVY2MWExV0R3Ti90SUcxZFhWM3IxNnNXREJ3K29YNzgrQ29XQ2lJZ0lqSTJOK2M5Ly9rT3BVcVhZdFdzWEZTdFdwRk9uVGpydGJOMjZWZm81SlNVRmxVcWxNMC9Wa2lWTHBES2RBTW5KeWJuNmxKU1VwTFBzeXBVcnVjcGhKU2NuQStnOXg5bU5HemVPWHIxNkFacDdZbVptcHZZN0p3QWVIaDdNbURFRG1VekcwNmRQYWQrK1BhVkxseVlwS1lrRkN4YXdkKzllQU9yVXFVUFhybDJsL1c3ZXZNbTJiZHRRcVZRNE9EamtPbTdPaC9aNUxkZitiR1JreEtlZmZnckF0bTNicEg3ZXZIbFRXbTVtWnNheVpjdWtmY1BDd3BnNmRTb3ltWXhGaXhZUkVCREF6Smt6U1V4TVpPREFnZEoyVmFwVVljaVFJYXhZc1lJZmYveVJzV1BIVXJObVRVcVdMRWxBUUFBUEh6NWt3NFlObUptWllXRmhnWm1aR1VxbGtzaklTRDc4OEVPNmRldEc5ZXJWcVYrL1BtUEhqaVU5UFIwUER3OHFWYXFFcmEwdDl2YjIyTnJhY3ZYcVZaNDllNmJ6bXRldlg4L1RwMCtsMzQ4ZE95WTllUGJ4OGVIbXpadlNaNFBzSGp4NG9IYzVhQUxocjNQZVpESVpVNlpNb1VlUEhzeWNPWk1mZi94UjczR0VmeGNSQ0JlRVluYmh3b1VyVGs1T081NCtmZHA5dzRZTkRCMDZ0TGk3OUVhRmhvYVNrSkNBV3EwK2lSajNSd0FBSUFCSlJFRlVjdkhpeGJQRjNSOUJFQVNoK1BuNitrckI3UkVqUnVSWk03UXcyd1lGQlFIUXNHRkRGQW9GdFd2WEppb3FpbjM3OXVVWkNDL0traHphQUllN3V6czJOamI4OHNzdkhEbHloT1BIai9QMzMzOHpiZG8wdW5UcEFtaXlBUE5yUjkvRWFzYkd4a3lmUHAxQmd3WXhkKzVjZ3dFUWZiSUhDbDZGZzRNRHdjSEJ4TWJHY3VQR0RVNmRPa1ZNVEF5cHFhbVltcHBLNzlXc1diTjBzaHF6MjdGakI4ZVBIOGZKeVlseDQ4YmxlOHc1YytaUXYzNTlMbCsrek1DQkE3bDY5YXBPV3dCK2ZuNjBhTkdDMk5oWWV2YnMrVnF2VVJBRUlhZEpreVlSRWhKQ1ZGUVUxYXBWazViWHJGbVRoZzBiNWhrSVAzSGlCT2ZPbmFOLy8vNDZHYTdaZmZ6eHh5eFlzSUJHalJvUkV4TkQvLzc5aVkyTjVjTVBQd1EwUWVTZE8zZFN2WHIxWEJucGQrL2VMZEI5ckdiTm1qZzdPek41OG1SY1hGem8zNzgvZS9mdTVjYU5HM3p6elRkY3VuU0pQWHYyNE9EZ3dKQWhRd0J3ZEhRRVlNV0tGZEtjVC9yNCtmbGhabVlHd0tsVHB6aC8vandqUjQ2VTF2Lzg4ODlZV0ZqZzZlbUpTcVVpTEN5TVk4ZU8wYk5uVHc0ZVBJaWRuUjN3djBDNGRoU1ZJZGxIVVpVdFc1YVhMMS9tMm1iTm1qV3NXTEVDcFZJcHZaYWpSNCt5ZCs5ZVBEdzh1SFBuRHBHUmtaaVptVEZnd0FCT25EakI3Ny8vanJHeE1XUEhqdFViak04WkFNOXZ1Vnd1eDh6TWpEdDM3cUJTcWZqcnI3K2tlMWhDUWdJSkNRbUFaakp0Z1BUMGRKWXVYY3JHalJzeE56Y25NREFRUjBkSGF0U293ZWVmZjg3aXhZczVkZW9VMzN6ekRWV3JWZ1UwYzNta3BxWXljdVJJVEUxTnBYT25EUUpuSDdHVm5iMjl2WFMvTkRVMWxaYlBuRGt6MTdaUG56NGxOVFZWeW9ydjI3ZXZOT3JiVUdtVTd0MjdTNzhIQlFXeGZQbHlQRHc4OUxiL3V1Y3RPeXNySzdwMzc4N0dqUnM1YytZTWpSbzF5dmQ0d3Z0TkJNSUY0UzJnVXFsbXl1WHlici85OXB1c2YvLys3MjFXZUVaR2h2Ykx1Vm9tay9rVmQzOEVRUkNFOTF0Y1hCeVF1MlpxWW1MaUd6MXU5cnJmSmlZbTBzOTE2OVpsMGFKRkpDUWtzR2pSSWc0ZE9zU1NKVXVrUUxpdHJTM1hybDNqd29VTHVZYnZYcjU4R1VBS0R1UlVwMDRkdkwyOVdiMTZ0ZDRoM1lab3k0Vm9HZnJ5YnNpaFE0ZVlOMjhlYXJXYU9uWHFTTXN6TWpJd05UWGx6cDA3d1ArQ0ovcG9NOEY2OXV5cE45Q2ZrL1pMZmFWS2xRRGRCd2phWWRqYXZtUVBVQW1DSUJRVkl5TWpGaXhZa0d0NTkrN2Q4NjBicnAwekltZVd0VlpvYUNnclY2NEVOTm5kUC96d2cvVHcxTjdlbnBFalI3Sm16UnBBa3luZHQyOWZuZjB0TFMwWk5XcVUzcmF6bDA3cDJiTW5zYkd4Z0dha3plTEZpNlYxMlVmbVJFZEgwN3g1Yzg2ZE95Y0ZNeDg5ZWlRZFkrellzZHk3ZDA4blM5elcxbFlLZXA0K2ZUcFg3VzdJblJFTy83dGZhOXQrOGVJRmNybWNyVnUzNXNxY3p5azFOUlhRWktQcjA2cFZLMUpTVXBETDVWU3VYQmtQRHcrTWpJeW9XclVxZGVyVUlTb3FpaGt6Wm5EMjdGbk9udFhrYXhrWkdURnk1RWdhTjI1TVltSWk1dWJtR0JrWk1YandZSHIwNktIVHZyYXZ2WHYzSmlFaGdTdFhydURvNktoekg2cFdyUnJidG0yVHpyMjJyS20ySkJpQW01c2JKVXFVSURvNm1va1RKL0xnd1FNQVB2bmtFLzc4ODAvcEFZU0Rnd1AzNzkvbnhJa1Q5TzdkbTI3ZHVuSHg0a1hwTThpNGNlUDAzdE96TDJ2U3BBbmZmLzg5b0NsanBzMk0xMmJYQTduS2xyUnIxNDY3ZCs5aWJXMk5xYWtwdDI3ZHdzM05UUXEwNnl1TkFwcXNjSUNvcUNncFVXSFhybDE2Uysza0xDdFVtUE9tVDZkT25kaTRjU083ZHUwU2dYQkJCTUlGNFcxdy92ejU4NDZPamx1ZlBuM2FlL255NVZJTnNmZk5oZzBiaUkrUEJ6Z2NIaDUrdExqN0l3aUNJTHg5TWpJS1BuVkVmdHVXTDErZWhJUUVObXpZWURBRHFpaTlmUGtTRXhNVGFiTHBTcFVxU1ErM282S2lwSkluMXRiV2pCa3pScHJjV3F0cjE2NHNXclNJRlN0VzRPTGlJZzB6VDAxTmxlcW81cFhkUEdyVUtNTEN3cVF2c3YrRUJRc1drSnljVEVoSUNHWExsczJWOVcxcGFjbkRodys1Y09FQ3JWcTEwdHZHK1BIaitlOS8vOHVpUll0d2NuSjZyUnFlNXVibUpDWW1jdnYyYmF5c3JIU3l4UVZCRUlwYWx5NWRtRHg1TW9BMHVXQitvcUtpVUNnVU9nOFBzM3YrL0xrVW9OWWFNV0lFc2JHeC9QcnJyeHcrZkppN2QrOVN2bno1WERXaVFaT3RXNUJhNFZxK3ZyNTVyZzhPRHRZcGcySG9nV24yNENsQVFFQUFyVnExd3RmWFZ6cUdTcVhpekprejdOcTFpLzM3OTJOcWFvcVBqdys5ZXZYU0craE9UazVHcFZMbCtYREIyTmlZVTZkT29WYXJBVTB0YjZWU3FWTXVSbC9BZGVIQ2hYaDdlN05qeHc0ZVBYb2s3VzlsWllXVGt4TVJFUkVrSkNUbzFBenYwYU1IYmRxMHlmZWM1V1JvTHBObHk1YXhldlZxNmNFdWdGS3B4TmpZR0Z0Yld4UUtCUU1IRHVUNDhlTWNQMzVjYnh0ZmYvMDFRVUZCV0Z0YnMzdjNicDJIOGNPR0RaTitEZ2tKSVNrcFNXZFo5c203R3pkdVRLOWV2YVM2M0ZvNXk1WlVxMWFOK1BoNFdyUm9nWW1KQ2JkdTNXTE1tREc1YXRabkw0MENta0Q0blR0M21EQmhBcG1abVpRdFcxWnZsbjFCSHVibmRkNzBxVnUzTGdxRmdzakl5SHpiRnQ1L0loQXVDRzhKcFZJNTBkall1Tk52di8xV3VsT25UZ1kvR0wwTkxsMjZSRUJBQUZldlhtWHQyclY2WnhEUEtUWTJWbnRUUzFPcjFZWDc1Q0FJZ2lDODk2eXRyVWxJU0dEcTFLblkyTmd3WmNxVTE5NjJaOCtlTEYrK0hGOWZYOXEwYVlOQ29TQW1Kb1llUFhvWUxOTUJtbXk4dExTMFFwZlVjSGQzcDBxVktsTHdOZnVrbGtPR0RLRmV2WG80T0RpZ1VxbWtMNGZacys0OFBUMDVkZW9VUjQ4ZXBYZnYzbExnK01pUkl6eDgrSkJPblRycERYcG9LUlFLcGsyYnh2RGh3NlV2OUcrYVNxVUNZT25TcGJucWhRTDA2ZE9IWmN1VzRlZm5oN3U3TzVtWm1kaloyZW5VTkczWXNDRjkrL1psMDZaTlRKbzBpWlVyVnhZb00xeWYxcTFiczMzN2RxWlBuMDdidG0zRnhKaUNJTHhSTzNmdUxQUmNCQThmUHNUYTJ0cmdCSCtlbnA1NGVucnFCSnhMbENqQnZIbnp5TXJLa21wdkR4bzBTQ3BoY2Zic1dTNWV2RmpnQU8zcTFhdFpzbVFKVDU0ODRhKy8vc3B6MjRZTkcvTFpaNThCbWhGVnYvenlpODc2S1ZPbUVCOGZuMnU1bFpVVjZlbnAzTDE3bHhNblRoQVpHY201YytkNDhlS0Z0RTFTVWhMejVzMlRBdmZaTTRHVlNpVWRPblRJczIraG9hSFNBMmZ0L2NqRnhZV1hMMS9xQkovdDdlMXhkbmJtNWN1WFdGbFpzV25USmtBelllYWhRNGRvMkxBaEgzLzhNZWJtNXV6ZXZSc25KeWY4L2YyNWVmTW1GeTVjNE1hTkc5eTdkNC9ldlh0alkyT2prLzJlbHBiRzVNbVRwVkZvM2J0M3g5dmJXMjkvWTJOamRkN1hsSlFVZHU3Y3liNTkrd2dPRHFaS2xTcW9WQ3FNalkweE5UVmw0OGFOS0JTS2ZCUGx1blhyUnNtU0pSazZkS2hPcHIrUGo0OTB2dmZ2MzA5U1VwSk8zOHpOemFWU01aVXJWOWI1YktSU3FaREpaSnc5ZTFacVUzdE9VMU5UZWZqd0lkdTNid2VRM3R2c2dvT0RPWExrQ0xObXphSml4WXBTd0Z4YlI5elkySmpLbFN2biticGU1YnpwWTJSa3hBY2ZmQ0NWVUJIKzNVUWdYQkRlRWxGUlViY2FOR2d3RVZnMmMrWk0xcXhaZzBLaEtPNXU2VFZqeGd4dTNyeEovZnIxS1ZldVhMN2JaMlptTW52MmJPM1E1ZmtSRVJIUmI3eVRnaUFJd2p0bDh1VEpMRml3Z0lpSUNLbWN4dXR1TzNUb1VCUUtCZHUyYldQYnRtMlltSmhRdTNadGJHMXQ4MngvN2RxMXZIanhnaTVkdWhScXdzelNwVXR6N2RvMUtsV3FSTy9ldlJrd1lJQzBybDI3ZGtSR1JuTHAwaVhrY2puVnFsVmo5T2pSMGdSUG9LbUJHUmdZeU9iTm0vbmpqei9ZdVhNbk1wbU1talZyTW1yVUtMcDE2NWJ2MFBENjlldmo2ZW1aNzBSdHIwdmJqd2tUSmhBWUdNajU4K2Z4OWZYTmxXMDFaTWdRNUhJNUlTRWg3Tml4ZzNMbHl1bk5taHc3ZHF3VUtGbXlaRW1CYW9YcjgrV1hYNUtTa3NKZmYvM0ZnUU1IR0RObURETm16QUIweTlUa2RQZnVYYnAxNjRhYm01czBURndRQkNFL0RSbzBrTXBielo0OSs0MGRSNlZTRVJJU3dzbVRKNlZsSzFhc29GYXRXcmk0dUhEMDZGR3BYbk5CRFI0OEdKbE1wcmRzU1haR1JrWjgrKzIzQUxSdDI5YmdkdGt6amJNZnc4N09UdWZ2cXFFNU9uS1dtakV5TW1MT25Ea0dqNmRXcTNVQzRabVptWUQrMGlqbHk1ZG4rL2J0dEc3ZG1rNmRPdkhUVHovUnJWczN5cFl0aTV1Ykc2QjVRSEhxMUNsT25qeEpSa2FHVGxrUGhVS0JxNnNyZGVyVUlUVTFGWlZLeFlNSEQ0aUtpbUxuenAwOGZQaVFZY09Hb1ZRcVdiTm1EZGV2WDZkejU4NDRPRGhRb1VJRktVaGZva1FKS2xldXpQMzc5OG5NektSbXpacTBhdFdLdlh2M01tblNKSDc1NVJleXNyS2tnRzVCUnhrQWRPalFRZTlJZ0p5anNiTC9mdTdjT1dsMDNZNGRPNlI1TmtBVDREZFVzdlhvMGFOczNicVZLMWV1QUpxSEllWExsNWZLdUdYM24vLzhoNW8xYXpKMDZGQVNFaExvMUtrVG9hR2hQSDc4R0QrL2dsVkxMZXg1MDBjbWswbnZnL0R2SmdMaGd2QVdPWC8rL0UrT2pvNmUxNjVkYXpGNzlteG16WnFWN3hmZTRuRDc5bTFBVTVOTDM0UVUyYW5WYXI3Ly9uc2lJaUlBSXNMRHc5L2NKMFJCRUFUaG5lWG01aVo5R2MxTzMzRGlnbTRybDhzWk5HZ1Fnd1lOS2xSZlhqV0lySy9PcFZiT0dwdUd5T1Z5K3ZYcnA1Tk5ib2lob2RaZmZmVVZYMzMxMVN2dG0zTjU5dCtUa3BLa1BtcXpFTHQwNlNJRmdRQ2RpYkZBODhWejhPREJEQjQ4T045alpmOENubDlmUURNaFdzNWxwVXFWMGdrRWFETW5xMVdyUnFsU3BYTDFRZXYvUDZma20zMG9DSUtRblZxdHpuT2lZMzJzcmExNTlPZ1JLcFhLWUZaNGR1Zk9uV1B1M0xuU2Q3RGV2WHVUbHBiRzd0MjcrZUtMTDVnelp3NWZmdmtsWDM3NUphdFhyK2J2di85bTh1VEoyTmpZNE96c2pMVzFOVk9uVHRWcHMwR0RCb0FtQzNqRWlCR3NYTG1TZ1FNSE1tYk1HQlFLQlR0MzdtVCsvUG04ZlBtUzZkT25TL3NkUEhpUWUvZnVTVUZuTUp3UmJtdHJTOG1TSlZHcjFYejU1WmRzMnJTSisvZnY2MHpFYU1qRWlSTTVlUEJnbnR1Y09IRUNRQXJXYWpPZjNkemNTRWxKa2Y2dWc2Wk1sNU9URTZHaG9keTVjd2UxV28ySGh3Y3hNVEY2SHdTRWg0Y1RIaDZ1czZ4eDQ4YjA3ZHVYaUlnSXhvNGRDMmdDNUk2T2pvd2JONDVHalJxaFZxdjU4TU1QMmJScEV3c1hMZ1EwUWR3alI0NEFtdk9kdmRZMWFCN3VSMFJFWUd4c3pNT0hEd0drZ0s3Mm52cm8wU09PSHorT2lZa0pIVHQyUkM2WEV4VVZSYWxTcGFoVnF4WUFIMzMwa1U1L0V4TVRwV3ZUMHRLUzRjT0hTK3VDZ29La3pPem56NThEbXN4LzdXZXJEei84a08zYnQxT2xTaFc5NS83Qmd3ZGN1SEJCdXEvNitQaHc4dVJKVWxKU2FOT21EUUIvLy8wM1Y2OWVwVWVQSHRTb1VRTVhGeGY4L2YxeGQzY25ORFJVNzNVSitrdjFGUGE4NWFSU3FYank1SW5CeVdtRmZ4Y1JDQmVFdDRzcUl5UERVNkZRbk5telowOVZlM3Q3bmFIRGJ3dnRrOVNDVE9xNWE5Y3VmdnZ0TjlScTlVT2dCeUFld3dxQ0lBakNPK2Jnd1lQU0VHaEhSOGRDWmNyL2svYnMyY01mZi94Qm5UcDFTRXhNWlAvKy9ZQ212bTVlSWlJaVVDZ1VCdXVZQzRJZzZCTVpHVm5vdXNQMTZ0VWpORFNVcTFldlVyZHVYYjNiYUlPVUFCVXJWcFFDeU9QSGo2ZEhqeDZvVkNyUzA5TTVmdnc0RlN0V0JEVHpabXpldkptRWhBU2Q4bElKQ1FtNWdvdWJOMitXeWxzT0dEQ0E2T2hvZ29PRE9YandJQjk4OEFFWExsekF5c3FLd01CQW5kclBaY3VXWmVqUW9ibHFtRVB1alBEc0R5b0hEaHdvbFR6Ump0TEpTNFVLRmFTSmtRMUpTVWtCL3ZlZFZEdXBwSWVIQnpkdjN0UUpoSU5tQk5QcDA2ZTVjT0VDenM3T09EbzY0dWpvU09mT25RSDQ4ODgvbVRScEVqVnExR0R6NXMxU1F0cXBVNmZ3OGZIQndzSUNnR2JObWpGdzRFQ0NnNFBKeU1qZzFLbFRuRHAxaW9FREIwcnZRWGFlbnA1NWp2UXVYYm8wcTFhdHdzcktTcG8zUkJ2UTlmUHpJeWtwaVZHalJtRnFha3BnWUNDTkdqWGl4WXNYREJnd2dNZVBIek5qeGd4cTFLaVJxOTFCZ3daSms0NmFtNXZqNmVrcHJkdTBhWk4wamQyNmRVdDZYZHF5S1pjdlgwYWxVaG1jb0x0WHIxNzA3OStmWmN1V0VSd2NUSmN1WGJoOCtUSnhjWEhTcUxnWEwxNXc5ZXBWQmc0Y0tJM0VjM2QzbDlyUWQxMFdSbDduTGFmcjE2K1RucDdPSjU5OFlyQzlaY3VXc1g3OWVnWU1HTUNZTVdOZXVWL0MyMDhFd2dYaExYUHAwcVY0WjJmbmJtcTErdGgzMzMxWHlzTENRaWZUcXFqNSt2cEtUOU1MSzYraGNUbkpaRElyNExhVGs5TXJIVXNRQk9GTlU2dlZ4eU1pSW5LbkdRdUNRRUpDQW1mT25PR2pqejdLczM1N2NhdFVxUkx4OGZGRVJFUmdZbUpDM2JwMThmYjJwblhyMW5udU4yM2FOS1pObS9ZUDlWSVFoUGRCcVZLbCtNOS8vaU9WK2xDcFZCZ1pHVWwxaUEwRjVUdzhQQWdORFNVME5GUnZJRHd1TG83UFAvOGMwTlJHWHJ0MkxhTkdqY0xkM1YwS2Vzdmxjdno5L2JsOCtUSjE2OVpGclZZVEZCUWtIZHZIeDBmS0FLNWN1VElCQVFGU2NGeWxVbUZ1YnM3ZHUzZTVkKzhldDI3ZG9sU3BVc2psY2g0OGVDQUZsSzJzckRoNThpVHg4ZkdVTDE4ZUJ3Y0huYktZZi83NXA5N1hOMnpZc0R6TGx2Mzg4ODk2bDQ4Y09WTDYrZXV2djg2MVhxMVc2NHlXMWs0TXJaMVlPaW9xQ3RCazNPY2NMWlNlbnM2MmJkdWtUUGJMbHkremJkczJ1bmZ2VG5KeU1xdFhyMmJkdW5VWUd4c3phZElrbmoxN2hybTVPWEs1bkxObnp3S2E4aXJabFNsVFJucEEzTFZyVjJuNUJ4OThJTlVnNzlHamg4NCtPV3RkZzJhaWJlMTVQWC8rUEtBSjhnSThlL2FNWWNPR0VSc2JpNldsSllzWEx5WXJLNHVYTDErU21KaElTa29LbjMvK09XdldySkd5bmRQVDB3Rk5xUmR0U2JERXhFUnAwbTN0NzFyYWJQWHNaZU1PSERnQUdDN05vajNuMlgzMTFWY2tKaVppWldWRlptYW05TERFMElQemF0V3FTZG40MnRFUlNVbEpldWRuS2V4NXkwbDdyWFRxMUVuditxZFBuN0pxMVNybXpKbkQxS2xUOGZMeXluZmt1L0R1RW9Gd1FYZ0xuVHQzTHR6UjBiR2ZXcTNlTW5QbVRJVktwYUpidDI1djVGaXZHZ1FYQkVGNDM4aGtzbWJGM1FkQmVGdjE3OStmL3YzN0YzYzM4dVhzN013ZmYveFIzTjBRQk9GZklQdGt2Q3FWaXJadDI1S1dsaWFObmpVMEg0V3JxeXZPenM1czM3NmRUei85TkZlQTllelpzOXk3ZHc5WFYxZHUzYnBGU0VnSThML2ExOXB5S21xMVdwb1llZTdjdWF4YXRRcExTMHZtenAzTDBxVkxtVGx6SmdEMzc5L0h5OHRMNXhqVnExZkgzTnljUzVjdUFab3lWblhxMUtGRGh3NlltNXNUR2hwS1pHUWtGeTllbFBZSkNRblJDWVMvYWltcDdBSHZ3cmgrL1RvREJneVFIakJvYTFzM2F0UUkwR1EybTVxYXNtYk5Hc0xDd2loVHBveTA3K25UcDNuKy9Ea21KaWEwYjkrZVhidDJzV1RKRXA0OWUwWlFVQkFaR1JsWVdsb3llL1pzbkp5YzZOcTFLL2Z1M1pQMmw4dmx1WkxBbmo5L3JqY3g3UEhqeHdZVHhuTFd1Z2JOOS9HYzVjeTBEMGpLbENsRFdsb2FvQW5XUG4zNlZKcEkwOHpNREFzTEMrN2Z2OCtVS1ZQNCtlZWZTVTFOSlQwOUhXdHJheFl0V29TRGd3T2dLVzFtNkFIRXMyZlBNREl5a3NybGdHWVVXSmt5WlhReXVQTWpsOHVaTTJjT3JWdTNKams1R2RBOGhLbFVxWkxCN2N1V0xRdkFyNy8reWs4Ly9TUmR6OXJzKzFjOWI5azlmZnFVa0pBUTZ0V3JSL1BtemZYMlJmdUE1VlVuNmhiZUxTSVFMZ2h2cVlpSWlEL3ExNi9mQ3dpWk5XdVd5YU5IanhnNmRHaUI2c2k5Q2tPMVFyTkxUVTJsZWZQbW1KaVlNR3ZXTEoxWnBRVkJFTjVsT2JOTUJFRVFCRUVRY3FwZHV6YVZLMWZPdFZ3dWw5TzhlWE91WDc5T3laSWxzYlcxeGNmSHgyQTdNMmJNWU5DZ1FmajcreE1ZR0tpenJsV3JWaHc0Y0lERml4ZVRuSnpNaGcwYmlJcUtJams1bVl5TURGUXFGU3FWU2dxRVY2dFdqUTRkT3ZEa3lSTSsrdWdqNnRldno1bzFhM2p3NEFFeE1URWtKeWVUbVptSlVxbVVha1pYcTFZTk16TXpqaHc1Z3IyOVBRMGFOTkRKZ08zUm93ZXBxYWxFUjBjVEV4TkRhbW9xSDM3NElhQUpQRmVyVnMzZ1JKYmZmLzg5ang0OXlyVzhaOCtlUEh2MlRDcEZrdE9lUFh0MEF1MDUyZG5aVWF0V0xTbmoyZFRVbEtaTm16SjA2RkFBL3Z2Zi83Smx5eGFxVjYrT1VxbkV3OE1EQUJzYkcxcTNiazE4ZkR3REJnekF3Y0dCbGkxYmtwS1NRdHUyYmJsdzRRSU5HalNnVDU4K1VrYXh0N2MzRnk1Y2tJSzFiZHEwb1Y2OWVsSmZMQzB0K2Zqamo2VkpRSDE5ZmJHMHRFU3BWT0xzN0N4Ti9QbkZGMTlJNXpVZ0lBQlRVMU1hTjI3TWxDbFRwTXg3WjJkbmJHMXRNVEl5d3RUVWxFOCsrVVRLNWpjeU1tTEpraVVZR1JsaFlXR0JtWm1aVHBrVmxVckYyclZycGFRNVUxTlRGaTFhaEkyTmpmU0FwWEhqeGxTc1dGR24xdnZzMmJPbDBRT3paczNDMGRGUjU4SEIvUG56aVkyTmxjNUhreVpOOUpaSmFkV3FGZGJXMXRMdmNybWNUei85bElTRUJNcVhMMCtYTGwzMHhpOXNiR3lvV3JXcTlIdWpSbzNZdm4wN1JrWkdsQ3RYVHFjMHlhdWN0K3o4L2YxUktCVE1tVFBINFB4cjVjcVZZOWl3WVV5ZlBwMVBQLzFVWklPLzU5NitXZmdFUWREaDVPVFVFZGdFV0xScTFZcVpNMmRpWm1aV1pPMXJnejhGQ1lTRHBnN2UwS0ZES1ZteUpFZU9IQkZQVFFWQmVDOW8veGFHaDRlTHowYlpPRGs1cWFIZzl3aEJFSVQzMGIvcEh1SGs1QlFJZktsVUtzZEhSa1l1THU3K3ZHbkZlWjlUS3BVb2xVcTk5YU9WU3FYNG5pVUlSU0FqSXdNakl5UHg3K2t0TW1USUVLS2lvbENwVk0zT256Ly9qNWNvRUJuaGd2Q1dDdzhQMzFldlhqMFhZMlBqMzhQQ3d1dzlQVDN4OC9QRDFkVzFXUHBUdjM1OVFGTjdMRGs1T2Rld0pVRVFCRUV3SkdmbS9ic1FZSC9WUHVlMzMrSERoL250dDkrNGN1V0tOQ1RieDhkSHltQURXTDU4T1VGQlFRQXNXclFvVjUzcjdNZVF5K1ZVcUZDQmR1M2E0ZVBqSTAwZXBtKzB3OGlSSTZVSnRBcmFGMzNpNHVLSWpvN200c1dMK1BqNFlHcHFXbVRyMzhWclJSQUVvVER5Q3M2Sm9KMGdGSTI4SmlvVi9wMUVJRndRM2dGUlVWRlg3ZXpzR3B1Ym0vOFNIeC9mZTh5WU1YaDRlT0RqNDZNekZPbWY5dkxseTJJN3RpQUlnaUM4cTc3NzdqdldyVnRINmRLbGFkMjZOV1hMbHVYR2pSdkV4OGZyYkJjYUdvcXBxU21wcWFuczNidlg0SVNQL2ZyMUl5TWpnd01IRHJCKy9YcFNVbEx3OC9QTHRZMDJPSjY5RG1oQis1SlQ2OWF0ZWY3OHVmVDc4T0hEZFFMWnI3dGVFQVJCRUFSQkVJcWFDSVFMd2p2aXhvMGJ6NEUrOWV2WDd5R1h5NWZzMnJXcnlyNTkrL0R5OG1MQWdBRjg4TUVILzFoZnJLMnRTVWhJWU5xMGFjeWRPMWZVMEJJRVFSQUtwRlNwVXNYZGhVSjcxVDRiMmk4c0xJeDE2OVpoYlczTnI3LytTc1dLRmFWMTJ0cXRvQ2xGZHUvZVBkcTNiOC94NDhjNWN1UUlLU2twVXIzTzdFYU1HRUhac21WcDM3NDlvMGVQNXRDaFE3a0M0ZHB0WHFVditqUm8wSUFHRFJyd3d3OC92SkgxNytLMUlnaUNJQWlDSUx6ZFJDQmNFTjR4a1pHUjIrM3M3QTZhbTV0UHo4aklHTFYyN2RyU0d6WnNvR1BIanZUczJaUDY5ZXNibkFTaXFFeWZQcDN2di8rZXlNaEluajE3SmdMaGdpQUlRb0VjTzNaTTczSnRHWXlGQ3hleVlzVUtZbU5qcVY2OU9qTm56cVJ1M2JvQVBINzhtUG56NXhNZUhrNXljakwyOXZaTW1USUZlM3Q3blRZQ0FnTDQ5ZGRmdVg3OU9wVXJWMmJxMUtuRXhjWHg2NisvRWg4ZlQ2MWF0Wmc5ZTdZMDZSZkFnUU1IQ0FvSzR2YnQyNWlibStQdTdvNnZyeThLaGNKZ243Mjh2RWhKU1dIcjFxMlVLRkdpd0s5MTQ4YU5BSXdaTTBZbjhBeGdiUHkvaitaNzl1d0J3TTNOamN6TVRNTEN3amgwNkJCZHVuVFIyeTVBbFNwVmdJS1AyQ3BvWC9SWnZGaFRPdGhRSVB0MTF4czZmNElnQ0lJZ0NJTHdxa1FnWEJEZVFmK2ZIVDZoWHIxNjg0Mk1qR1ptWldYMTM3MTdkNW5kdTNkVHNXSkYycmR2VDdObXpmamtrMCtrWWRCRnljWEZoUTBiTmhSNXU0SWdDTUsvMitMRmk2WEFiMHhNRFBQbXpXUHQyclVBM0wxN2w3aTRPTnpkM2JsMTZ4YW5UcDNDejgrUHpaczM2N1FSR0JpSW01c2JLU2twM0w1OW03Rmp4MUttVEJsYXRtekowYU5IdVh6NU1nRUJBU3hkdWhTQWZmdjJNWG55Wkd4dGJlblRwdzhYTDE1a3c0WU5LSlZLSms2Y2FMQ3YzdDdlcEthbTZnMkM1K1h5NWNzQU9EazVHZHdtS3l1TC9mdjNJNVBKYU5xMEtlbnA2WVNGaFJFYUdtb3dFUDc4K1hQcFhEVnUzRGpYK3BVclYwcWZDUm8zYm95TGkwdUIraUlJZ3ZCdm9HOCtCVUVRQk9IOUl3TGhndkFPaTRxS2VnaU0vdWlqajc0Mk1URVpEZ3lOajQvL1pOMjZkYXhidHc0akl5UHM3ZTF4ZEhTa1pzMmFXRnRiWTJWbFJaa3laU2hac2lRbUppYkYvUklFUVJBRVFUSm56aHpxMTYvUDVjdVhHVGh3SUZldlhwWFdPVGc0RUJ3Y1RHeHNMRGR1M09EVXFWUEV4TVNRbXBxcVUxdDY5dXpaMUs5Zm4rdlhyOU92WHo5U1UxTlp2WG8xTld2V3BGV3JWb3dlUFpycjE2OUwyMnNubzJ6WXNDRUtoWUxhdFdzVEZSWEZ2bjM3OGd5RWQrN2MrWlZlb3paYld5NlhHOXptK1BIakpDVWxZVzl2ajZXbEpjMmFOUVBnekprelBIbnloUExseSt0czM3WnRXK2xuVzF0YkprMmFsS3ROYmZZM2FDYU9jbkZ4S1ZCZmxpeFpvdk83cjYrdndXMEZRUkRlTldxMStyUk1Kc3Y5OUZBUUJFRjRrNTdJWkxMYnhYRmdFUWdYaFBmQXBVdVhrb0h2Z084YU5HaFFTeWFUOVFQY2xVcWxZM1IwZEtubzZPaGk3cUVnQ0lJZzVNL0d4Z2FBU3BVcUFicDFxZzhkT3NTOGVmTlFxOVhVcVZOSFdwNlJrYUVUQ05lMlVhRkNCV2xaelpvMUFiQ3lzZ0lnTXpOVFdoY1hGd2RBU0VpSVRsOFNFeE5mL3dYcFVibHlaV0pqWTdsNDhhTEJDYSsxWlZIZ2Y0SG9raVZMa3A2ZXpwOS8vb21YbDVmTzl2MzY5Y1BjM0J3N096dGF0bXlwTjB2OTRNR0R1V3FFRjZRdnExZXYxdmxkQk1JRlFYaWZSRVJFdUJSM0h3UkJFSVIvamdpRUM4Sjc1dno1ODllQjJmLy9YNGw2OWVvNXllWHk1aktackk1TUpxdW1WcXVyeVdTeWNrQXB3QlFvM0podVFSQUVRU2dHQ3hZc0lEazVtWkNRRU1xV0xVdTdkdTJLcE4zeTVjdVRrSkRBaGcwYnBIcmpiMUw3OXUwSkNncGkrZkxsTkd6WUVBc0xDMm5keTVjdnljcks0c2lSSXdCY3ZYcFZKeXNlSURRME5GY2dYTjlFbUVYUkZ4TVRFODZkTzFmb2RnVkJFQVJCRUFUaGJTUUM0WUx3ZnN1TWlvbzZCWnd5dElHVGs1TzZLQStZczc2ZTlndDA5dVV5bVF3ek16TnNiVzFwMjdZdG5wNmVLQlNLb3V4R29lVTM2VmwrMUdxMXppU2xyOXVlUG9iTzdhdnVsMTh0eEp6YjZjc21mSnU4emYzTTJiYzNjWDNBUDNNZEZvVlh2WmFGZnplVlNnWEEwcVZMZWZic1daRzEyN05uVDVZdlg0NnZyeTl0MnJSQm9WQVFFeE5Eang0OThneTJoNGFHa3BhV1JzK2VQUXQxdk1HREIzUHMyREd1WExsQzc5NjlhZG15SmFWS2xlTHk1Y3MwYnR3WWEydHJNakl5c0xhMlp0ZXVYVkxaa2hzM2J1RHA2Y21sUzVlNGMrY08xYXBWSzlSeDlkVUl6Njh2STBlT05OaGV6cElwMnZhMUdlT3Z1MTRRQkVFUUJFRVFpcG9JaEF1QzhJL3ExNjhmeHNiRzNMMTdsK013bkVQOEFBQWdBRWxFUVZUSGozUGh3Z1ZDUTBNSkNnclNHZHIrVC9QMjlpWTlQYjNRd2NKcDA2Wng4dVJKTm0vZXJCTjhmZFgyL2ttREJ3OEdJRDA5WGFvZHExMG12RmxGZlgyOHk5ZWhJQlRVaEFrVENBd001UHo1OC9qNitoSVpHVmtrN1E0ZE9oU0ZRc0cyYmR2WXRtMGJKaVltMUs1ZEcxdGIyenozVzd0MkxTOWV2S0JMbHk2RitqZFdxbFFwVnE1Y3lhcFZxOWkvZno4N2QrNUVMcGRUcFVvVjdPenMyTFJwRXdDZE9uWFNxZDF0WjJlSHZiMDlWNjllWmUvZXZZd1lNYUpRcjFOZmpmRDgrcEtYbkNWVHRPMXJBOW12dTE2ZnUzZnYwcTFiTjl6YzNQaisrKy96N0o4Z0NJSWdDSUlnNUNUTGZ4TkJFTjVuMm96d29zcklkSE56MC9uOTJMRmpnUDVzM2RqWVdFYVBIazFDUWdKRGhnemg4ODgvTDVJK0ZFYk9ETnJDK2llemtBMmQyOWZkTHpFeFVacG9UZDkxOERabldtZjNOdmZ6VGZmdGJYN3QrcnpxdGZ3bWFjOWhlSGk0K0d5VVRWSGZJd1RoZGV6Y3VaTVpNMll3YTlZcy92T2YveFIzZDRSL2tYL1RQY0xKeVNrUStGS3BWSTZQakl4Y1hOejlFUVJCRUlTaVpIaUtlRUVRaEZkdzdOZ3huZi95WW1Oanc5aXhZd0hOSkdqWkhUaHdnSDc5K3VIcTZrcjc5dTBKQ0FnZ0l5TkRXbi9od2dXR0RCbENreVpOYU5teUpTdFhydFRaZisvZXZYaDVlZUhxNmtyejVzM1pzV01Ib1BraTQrenN6SVlORzJqVHBnMC8vL3l6em5MdDVHamEzM2Z2M2szMzd0MXAwcVFKWThhTTRmSGp4OUl4c3BkM2FOdTJyYzd2T2R0VHE5WDg5dHR2ZE8vZUhSY1hGenAxNnNUeTVjdFJLcFc1OWpsMDZCQ2VucDY0dXJyU3QyOWZMbCsrbk9lNTlmTHlvbXZYcmpxVHY3M3FlNUtYczJmUDByZHZYMXhkWGZIeTh1TEtsU3M2Ni9ON3o3SWJPWElrenM3T2hJV0ZBYkJqeHc2Y25aM3AzNzgvQUM5ZXZLQmh3NGJTNzRWcC8rVEprL1RzMlJOWFYxYysrK3d6SGoxNlpQQTFQWDc4bUsrLy9wcTJiZHZpNHVMQ29FR0RkT3J4RnZRNnlHK2JuSEplSDJENG1pMUlIN1graWV1d0tCVFZOU2tJd3I5TFJFUUVDb1dDVnExYUZYZFhCRUVRQkVFUWhIZVFDSVFMZ2xDc0hCMGRBWGp3NElHMGJOKytmWHp6elRka1ptYlNwMDhmcWxhdHlvWU5HL2p1dSsra2JTWk9uRWhVVkJSTm1qVEIzZDJkbHk5ZlN1dDI3ZHJGbENsVGlJMk5wWFBuem5UbzBJR1VsQlNkNHdZSEI5T3BVNmQ4aDM0dlc3YU1aczJhVWJseVpVNmVQSW0vdjcrMExuc1prWDc5K3VWWlZtVDkrdlVzV3JTSTlQUjBldmZ1VGNtU0pRa0tDdUtISDM3SXRlM2l4WXR4Y25LaWN1WEt4TVRFTUcvZXZEejc2TzN0emFCQmc5NTQrWXZGaXhmajdPeE0xYXBWdVhidEduUG56cFhXRmVROXk2NVpzMllBWEx4NEVkQUVyd0d1WDc5T1Nrb0swZEhScU5WcUtYTzRNTzMvOE1NUFVwM2RNMmZPTUdmT0hJT3Y2ZTdkdThURnhlSHU3bzZ6c3pPWExsM0N6ODh2MTNaNVhRZUYyY2FRdks3Wi9QcjR0bHlIZ2lBSWI5cTBhZFA0KysrL0tWMjZkSEYzUlJBRVFSQUVRWGdIaVJyaGdpQVVxNnlzTEFDZElHNVFVQkFBRFJzMlJLRlFVTHQyYmFLaW90aTNieDhUSjA3VTJhOXAwNlowNzk0ZFkrUC8vVG5UMWgyZE5XdVd3WW5PSmsyYVJQUG16ZlB0MzR3Wk0yamN1REZ4Y1hIMDZOR0RFeWRPa0pXVmhiR3hNYjYrdnRLeFJvd1lrV2RKaXMyYk4wdnR1YnE2Y3ZQbVRmcjA2Y08yYmR2NDRvc3ZkT3JBenBremgvcjE2M1A1OG1VR0RoeW9rLzJyVCtmT25mTjlIVVZoN3R5NTFLOWZuMnZYcnVIbDVhWFRyNEs4WjlrMWE5YU1IMzc0Z1FzWExxQlNxVGg5K3JSVSsvYjgrZk5TdHJrMllGNlk5bWZPbkVtalJvMmtjL3ozMzM5TDcxbE9EZzRPQkFjSEV4c2J5NDBiTnpoMTZoUXhNVEdrcHFicTFLelA2em9vekRhRzVIWE41dGZIdCtVNkZBUkJFQVJCRUFSQkVJUzNtUWlFQzRKUXJFNmZQZzFBblRwMXBHVnhjWEVBaElTRTZHeWJ2WXlFbjU4ZjMzNzdMZlBteldQRmloV01HemRPcWhkNjU4NGQ0SC9aNXZvNE9EZ1VxSCsxYXRVQ29HTEZpb0FtQVAveTVjc0NCVGV6aTQrUEI2QkdqUnFBcGl3TVFHcHFLbWxwYVRyWmJkcDFsU3BWa283NU50RDJ5OHJLQ3REdFYwSGVzK3pzN095d3NySWlPanFheTVjdms1U1V4T1RKay9ubW0yK0lpSWpnNXMyYldGaFk4TWtubnhTNmZXMldmOVdxVlFGUUtwVUczN05EaHc0eGI5NDgxR3ExempXWWtaR2hFd2d2eUhYd090ZEtYdGRzUWZ0WUVPL0RkU2dJZ2lBSWdpQUlnaUFJcjBLVVJoRUVvZGpFeE1Td2JOa3lBSjFhME9YTGx3ZGd3NFlObkR0M1R1Yy9MVGMzTjNidDJzWDgrZk41K3ZRcGMrYk1rZXBGVzFwYUFwbzY0b1lZR1JrVnFJLzM3dDBESURvNkdvQXlaY3JvRFQ0YXFvV3RwUTBlYXdPNnNiR3hlYmIzcmluSWU1WlQwNlpOU1UxTjViZmZmcU5jdVhLMGJkdVdpaFVyRWhFUlFYUjBORTJhTkpFeWxBdlR2cjczek5BdytnVUxGcENjbk15YU5XdVlQMysrd2I0VzVEb282TFdpVDE3WGJFSDdDT0k2RkFUaDdYYjA2RkVHRGh6SW1UTm5wR1grL3Y0TUhEaFE3L2Fob2FFc1diS0UxTlJVbmVYbnpwMWp5WklsM0w1OSswMTJWeEFFUVJBRVFYalBpSXh3UVJEK1VTdFhycVJFaVJMY3VYT0hZOGVPa1pXVnhiQmh3M1FtdnVyWnN5ZkxseS9IMTllWE5tM2FvRkFvaUltSm9VZVBIbExaaUQ1OSt1RHE2c3FUSjA4QUtGbXlwQlRjN3RPbkQ4dVdMY1BQenc5M2QzY3lNek94czdNeitFVTdMLy85NzM5cDJiSWxodzhmbHZvbWs4bWs5ZGJXMWlRa0pEQjE2bFJzYkd5WU1tV0szblo2OSs3TmtpVkw4UFB6bzAyYk52ejk5OStBNWdGQTl2WmVSV2hvS0dscGFmVHMyZk8xMm5rZEJYblBjbXJXckJrN2R1d2dMQ3lNbGkxYklwUEphTlNvRVFjT0hDQXRMVTJxRDE3WTlyLzU1aHRhdFdvbHZXYzlldlF3MkcrVlNnWEEwcVZMZWZic21jSHQ4cnNPQ3JxTklYbGRzd1hwWTNGZmh6bXZ3ZngrRi82OXNrL21DdVQ1c0V6ZmZnY1BIc3l6L00rNzVuWFBSMTc3NVR4bktwV0s5ZXZYczN2M2J1a2htS1dsSmQ3ZTN2VHIxMDluMzlEUVVMWnMyY0wxNjlmSnlzckMxdFlXRHc4UHZMeThkRW9vYVkvUm9rVUxGaTllTEMxUFRFeWtiZHUydWZxV21KZ29qUUxTaW8yTk5UZ1o3K0hEaHpsNDhDRDkrL2ZIMU5TVUpVdVdBSnFIaHVmT25lUHUzYnRVclZvVk16TXpoZ3daVXVCekl3aUNJQWlDSVB3N2lVQzRJQWovcUkwYk55S1h5N0d3c0tCcDA2YjA2OWNQRnhjWG5XMkdEaDJLUXFGZzI3WnRiTnUyRFJNVEUyclhybzJ0cmEyMFRibHk1Zmo5OTk5UktwVjg4c2tuZlBIRkYxSWdmTWlRSWNqbGNrSkNRdGl4WXdmbHlwV2pTWk1tcjlUZjd0MjdzMkhEQnBSS0paNmVub3dlUFZwbi9lVEprMW13WUFFUkVSRlNlUXQ5UHYzMFV3QzJidDNLbGkxYnNMS3k0dlBQUDVlV3Y0NjFhOWZ5NHNVTHVuVHA4c1luekRTa0lPOVpUaTR1TGhnYkc1T1dsaWE5UDQwYU5XTG56cDNJNVhLYU5tMzZTdTEzN3R5WmtKQVFWQ29WZmZ2MnhjZkh4MkFmSmt5WVFHQmdJT2ZQbjhmWDE1Zkl5RWk5MitWM0hSUjBHMFB5dW1ZTDBzZml2ZzV6WG9QNS9hN1AzYnQzNmRhdEcyNXVibnovL2ZldjFSOUJFSEtiUDM4K0lTRWhWS2xTaGU3ZHV5T1h5N2wrL1RxM2J0M1MyVzcyN05uczJMRURTMHRMT25ic2lMR3hNVWVPSENFd01KQXpaODRRR0Jpb0V3d0hPSExrQ1B2MjdhTmp4NDU2angwUkVVRm9hS2lVd2IxdDJ6WU9IejdNNWN1WHBaSk4yZ2RscHFhbUJBY0hzM0RoUW1sdWdxVkxseko4K0hCcFBnU3RBd2NPQUpyUkx0cEF1Q0FJZ2lBSWdpQVk4bnBwaUlJZ3ZQT2NuSnpVSURLbWNucGZzdytGd2luSWRTQ3VsYUt4YytkT1pzeVl3YXhaczZSNi8vOGs3ZnNZSGg0dVBodGxVOVQzaU93alBRQ09IVHRXb1AzZTEzOW5yM28rQ3JKZnpuUG01dVpHV2xvYTI3ZHZwM3IxNnRKMmFXbHBsQ3BWQ29DOWUvY3laY29VYkd4c1dMVnFGUllXRmdDa3BLUXdkT2hRYnR5NHdkZGZmeTFsa0d1UFVhSkVDY3pNek5pNmRTc1dGaGE1TXNKRFFrS1lOMjllZ1Y1Ym1USmxPSHo0TUkwYU5aSkd4QUQ4OHNzdk5HalFBTkJNTUx4a3lSSysrKzY3WEJOZnYrbzVGWVM4L0p2dUVVNU9Ub0hBbDBxbGNueGtaT1RpZkhjUUJFRVFoSGVJeUFnWEJFRVFCS0hZUlVSRW9GQW9kTW9rQ2U4ZlEwSEpuT1VzdEhJRzRNK2VQY3ZQUC85TVhGd2NIMzc0SWRPblQ5ZVpSRGF2dGhjdVhNaUtGU3VJalkybGV2WHF6Snc1azdwMTZ3THcrUEZqNXMrZlQzaDRPTW5KeWRqYjJ6Tmx5aFRzN2UxMTJnZ0lDT0RYWDMvbCt2WHJWSzVjbWFsVHB4SVhGOGV2di81S2ZIdzh0V3JWWXZiczJYejQ0WWZTOFE4Y09FQlFVQkMzYjkvRzNOd2NkM2QzZkgxOVVTZ1VCcytIbDVjWEtTa3BiTjI2VmU4b2lsY0o3cHFabVpHV2xrWkFRQURqeDQrWEpzVFZCc0VCdG16WkFzRG8wYU9sSURoQTZkS2xHVGx5SkJNblR1U1BQLzdJVlVyRjA5TlR5dUtlTTJkT3JtUDM3dDJiM3IxN1N3Kzg1cytmTDVXMUdqQmdBSEZ4Y1J3OWVwUVdMVnBJRXd5Zk9YT0dpUk1uY3ZEZ1FmNzg4MDgyYmRyRWlSTW5BS1NSTVh2MjdKSG1WdWpZc1NNMWE5WVVnVzlCRUFSQkVBVEJJQkVJRndSQkVBU2gyRTJiTm8xcDA2WVZkemVFWWpKNDhHRHA1MjNidHZIOCtYTjY5ZXFWYTd2Rml4ZlRva1VMVkNvVjE2NWRZKzdjdWF4ZHU3WkF4MWk4ZURGdWJtNWtabVlTRXhQRHZIbnpwSDN2M3IxTFhGd2M3dTd1M0xwMWkxT25UdUhuNThmbXpadDEyZ2dNRE1UTnpZMlVsQlJ1Mzc3TjJMRmpLVk9tREMxYnR1VG8wYU5jdm55WmdJQUFsaTVkQ3NDK2ZmdVlQSGt5dHJhMjlPblRoNHNYTDBvbGxDWk9uR2l3cjk3ZTNxU21waFpwdWF0eDQ4Ymg1K2ZIc1dQSE9INzhPRTJiTm1Ya3lKRjgvUEhIMGpiWHJsMEQvbys5ZTQvUHVmNy9PUDdjc0puaE8wTnpIaWFuYUxXSmI5b2NoeVZ5U0Rsa1FnN2h1NUJTUDhkS1lYS29LSVFSaFdxUk0rV3dRa3cySnBxc2ZkbHl6TEdOalIydTYvZUg3L1hKWmFkcmpJdDUzRyszYmwzWDUvUCt2RCt2OS92NnNIbnR2ZGRiZXZUUlJ6TmQvOGdqajBoU2xodFVCZ1VGYWMrZVBkcXdZWU9lZnZwcG82M0Z4SWtUcmE1ZHNXS0Y5dXpabzVkZmZsbVhMMTgyTmpRMm1VeEdJdnhtQ3hZc3lIVHMrKysvTjE3WHJGbFRYbDVlMlEwZkFBQUFJQkVPQUZtaFZBd2syNTREbmhYZzlnVUhCMHVTVnE5ZXJjVEVSTldyVjA5dnZQRkdwbllUSjA2VXQ3ZTNqaHc1b3U3ZHV4czFwRzN4M252dnlkdmJXekV4TWVyWnM2ZlZ0WFhyMXRVWFgzeWgrUGg0L2ZISEg0cUlpRkJjWEp5U2s1TlZyRmd4bzkyRUNSUGs3ZTJ0Mk5oWWRldldUY25KeVZxMGFKRzh2THpVckZrekRSbzBTTEd4c1ViNytmUG5TNUlhTkdnZ0p5Y24xYXhaVXdjT0hOQ21UWnR5VElTM2Jkdlc1bkhseHJJUmJtQmdvRHc5UGJWZ3dRTDk5Tk5QMnJsenAzYnQycVZ4NDhhcGZmdjJrcVQwOVBSYys3SHN4M0dqd29VTGEvejQ4ZXJWcTVjbVRweW96ejc3ek9yOHQ5OSthL1UrSWlKQ0VSRVJldTY1NTNUdTNEbGpCWDE2ZXJvS0ZTb2trOG1rc0xBdy9mZS8vNVVrdmZEQ0M5cXhZNGZWNm5WSit2VFRUN1YvLzM1OStPR0hWcDhUQUFBQWtCVVM0UUFBQUxDN1AvLzhVeDk4OElGS2xTcWxLVk9tWkxrYTJsTE80NkdISHBLVWMrSTJ1MnZMbHkrZjZkcXRXN2RxMHFSSk1wdk5WcVZXVWxOVHJSS3NsajdLbGkxckhMT3NRcmJFbEphV1pweExTRWlRSklXRmhWbkZjdW5TSlp2anZoVXBLU25HYTJkblorTjFuVHAxTkhYcVZKMDVjMFpUcDA3VjFxMWJOWFBtVENNUlhyVnFWUjA1Y2tTLy92cXJQRHc4clBxTWlZbVJKTldvVVNQTGU5YXVYVnRCUVVGYXRHaVJacytlYlhVdU1qSlNrWkdSR2pCZ2dEcDE2cVI2OWVxcGZ2MzZLbDY4dUs1ZXZXclVMRTlQVHpkV2hFK1pNa1ZtczFtU1ZMMTZkVFZyMWl6Yno5dmYzMTlMbGl4UjNicDFiWjRqQUFBQVBIZ2NjMjhDQUFBQTNEa1pHUmthUFhxMHJsNjlxc21USjJkS3d0NXBVNlpNMGVYTGwvWDU1NThySkNRazMvb3RYYnEwSkducDBxVkdNdGp5MzUxdzdkbzFTZEsyYmRza1hVLzZGeTFhVkpKMDRNQUJvNTJIaDRlR0RCa2lTVXBPVGphT1AvdnNzNUtrdVhQbktpa3B5VGllbkp5c3VYUG5TcEk2ZCs2YzdmMEhEaHlvcWxXcmF1UEdqWm5PV1ZhRlAvUE1NL3JvbzQrMGRPbFM3ZCsvWDlMMUZmbnA2ZWt5bTgwcVVxU0lIQjBkTldYS0ZEVnMyRkNTTkhueVpMM3l5aXQ2NUpGSDVPWGxwWmRmZmxrdnYveXk4WU9Kb0tBZ3F4OU9BQUFBQUZsaFJUaUFmSFh6aG1kWi9XUGZiRFlidjJJdDVid3AyTTF0TGYxdjJiSkZibTV1K1JMUHJWeTNiZHMyTFZ1MlRJY1BIMVpxYXFyYzNkMDFlUEJndFd2WHpxYis3eGFUeWFRdnYveFM2OWF0VTN4OHZDVEozZDFkUVVGQnhtWm5lWm4vVzNIalhEbzZPcXBVcVZMeTkvZlgwS0ZEVmJKa3lkdnEyOTV5bTUrc05nQWNNR0NBQmc0Y2VDZkRBdTQ3YytiTTBhRkRoK1RwNmFsZHUzWnAxNjVka3Y0cG1YS25tVXdtU2RLc1diTjA4ZUxGZk91M2MrZk9tajE3dG9LRGc5V2lSUXM1T1RrcExpNU9uVHAxTWphTHpNcUdEUnVVa3BLU1k5STVLNEdCZ2FwWXNhSlI5dVhHVFMzNzlPbWpSeDk5VkhYcjFwWEpaREkybFd6VHBvM1JwbXZYcm9xSWlORDI3ZHZWcFVzWFkvUGFuMzc2U1gvOTlaZWVmdnJwSEwvT09UazVhZHk0Y2VyWHI1K3htbHVTenB3NW95MWJ0cWhXclZvcVg3NjhtalJwb2syYk5oa3I1djM5L1kwa3Z1WHJVSXNXTGF3UzZuMzY5RkZrWktSaVltSTBlUEJnTld2V1RIRnhjWXFQajlmTEw3K3NFaVZLNUdtdUFBQUE4T0FoRVE3Z3JoazNicHgyNzk2dHI3LysyaXFKSFJRVXBLdFhyMW9sWWJOcmV5LzQ4TU1QdFdUSkVybTZ1cXA1OCtaeWMzUFRIMy84b2RPblQ5czd0RXhDUWtJVUZoYW1paFVycW1QSGpuSjBkRlJzYkt5T0hqMXF0TGxiODkrdFd6ZVp6V1p0MmJKRjMzMzNuWktTa2pSbHlwUjg2ZnR1eSt2OGRPdld6VmlWK2Roamo5M3A4SUQ3enFKRml5Uko4Zkh4eG12cDdpWENSNHdZb2VuVHAydi8vdjBLRGc1V2RIUjB2dlRidDI5Zk9UazVhY1dLRlZxeFlvV2NuWjFWczJaTlZhMWFOY2ZyRmk5ZXJLU2tKTFZ2M3o1UEcyYTZ1cnJxeUpFaktsKyt2THAwNmFJWFgzelJPQmNRRUtEbzZHZ2RPblJJam82T3FseTVzZ1lOR3FTWFhuckphT1BvNktqcDA2ZnI2NisvMXVyVnE3Vm16Um81T0RqSXk4dExBd2NPVkljT0hYTDk0YWkzdDdlNmR1MnFaY3VXR2NlV0wxK3U5UFIwL2Y3Nzczcm1tV2VNNDFGUlVmTHg4VkdsU3BXTWV1QTNicGFabXBwcTFmZmt5Wk0xYXRRb2xTbFRScEtNSDFwa1ZiY2NBQUFBdU5udExmTURjTi96OGZFeFMvbTM0WitmbjUvVmU4dUtNeWx2cTdtemE1dlhGZUU1eFhNcjE0V0hoMnZFaUJIeThQQlFhR2lveXBVclo3UzVzYmJwamZKalZmV3Q4dlB6VTBwS2lsYXVYR25VWUpXdTE0KzllZE94RytWMW5uTnljMS9SMGRIcTI3ZXZYRnhjYlA0ODdqVzJ6azkrenFOMDU1OGxlejZyOW1iNXJLS2lvaDdNQ2NoR2ZuK053SVBwNU1tVEdqQmdnQ3BXcktpeVpjdXFkT25TV3JObWpSSVRFL1hKSjU5bzJMQmhSdEk3SUNCQUlTRWhDZ3dNMU5telorWGc0S0NmZnZySnFOVis4ZUpGOWV6WlV5YVRTWC85OVpjOFBEeTBmdjE2ZXc0UEQ0QUg2V3VFajQvUGRFbkRNekl5WG91T2pwNWg3M2dBQU1oUHJBZ0hrSyt5UzJ6ZVdDS2laY3VXa3Y1SnJOeWNMTXlwYlZZMmI5NnMrZlBuNjlpeFl5cFJvb1FDQXdNVkhCd3NKeWVuYk9QSnFSeElUdU5Zdm55NUpHbklrQ0ZXU1hEcG4xVnNsdmhIakJpaCtmUG5xMnZYcmhvNGNLRE1ack9XTDErdXI3NzZTcWRPblpLN3U3dWVmZlpaRFJnd3dGak45dXV2djJyNjlPazZmUGl3bkp5YzFMTm5UL1h2M3ovWGM5a3BYcnk0VWxKU05HM2FOTDMyMm10R1BkVWJrK0I1bmYrYzV0c1c3dTd1a3E2dlBMeFJidjJhVENiTm5qMWJLMWFzVUZwYW1vS0NnalJuenB3c1k3ZTh2M1RwMGkyTklhZTV6dXZ6bVIxYm5vZnNuaVdUeWFSUFB2bEVLMWV1VkhwNnVucjE2bVZzVG5kajBqMjNjV2JWZjJCZ29KNTc3ams1T0RobzA2Wk5jbmQzVjFKU2tscTFhaVVYRnhkdDJyVEo1czhhdUZ1eUt0Zmg2ZW1wVHo3NXhBN1I0R1lWS2xUUTJyVnJqZmRwYVdrNmV2U29LbFdxcEVhTkdxbEpreWFLalkxVitmTGw5Y29ycjBpU0dqZHVyTU9IRDZ0Rml4WldHNWFXS2xWS0xpNHVTazVPVnQyNmRUVm8wS0M3UGg0QUFBRGNuMGlFQTdncmV2ZnViZnk2KzQxbEltNjM3YVpObXpScTFDaFZyVnBWenovL3ZBNGVQS2lsUzVjcUl5TkRJMGVPelBhNm9LQWdKU2NuNStsWHppVXBKaVpHa3VUajQ1TnIyeSsrK0VKUFAvMjBhdFNvSVVuNjhzc3ZOV1BHREpVdFcxWmR1blRSenovL3JQbno1K3ZxMWFzYVBueTRKR25reUpINjY2Ky8xTFJwVTVVdFc5YW9tWnJidWV3TUd6Wk1ZOGVPMVk0ZE83Uno1MDQxYnR4WUF3WU1VTDE2OWJLOUpxZjV2OVg1dGtoT1RqYVMxemZXeDdXbDN5VkxsaWcwTkZTbFNwVlN1M2J0dEc3ZHVsenZseFZiN3BYVFhPZmwrYlNZTjIrZTBhNWh3NFpxMUtpUlRjK0R4YzNQMHVMRmk3Vm8wU0s1dTdzck1EQlFhOWFzdWFWeFp0Vy9wNmVuR2pac3FJaUlDSVdIaDZ0ejU4NzY4Y2NmbFphV3B1ZWVlNDRrT081Sk55WlpjZThyVXFTSVB2amdBK01Ib2xsdFVEcHUzTGhzcnc4TEM3dGpzUUVBQUtEZ0loRU80SzRJRGc0MmtvZjkrL2ZQc1V4RVh0ck9uejlma3RTZ1FRTTVPVG1wWnMyYU9uRGdnRFp0MnBSallyWnQyN1o1SDRSa0pFUnZYczJjbGYvN3YvK1R2NysvOGY3cnI3K1dKTDM5OXR2Njk3Ly9yZi8rOTc5Ni92bm50V0xGQ2cwZE9sU09qbzVLVDArWGRIMGxYTWVPSGExS3JlUjBidWJNbVZiM3R0VFZEUXdNbEtlbnB4WXNXS0NmZnZwSk8zZnUxSzVkdXpSdTNEaTFiOTgreTdoem12OWJuVy9wbjlYVERnNE9hdHUyclZWN1cvcGRzV0tGcE92SmtTWk5taWdoSVVHZE9uWEs4WjVac2VWZU9jMTFYcDVQQzh0dkVralhONU5yMUtpUlRjK0R4YzNQMG5mZmZTZEpHanQyckpvMGFhTDQrUGhNbStybDViTzZ1ZjhYWG5oQkVSRVIyclp0bXpwMzdxek5temRMa2pwMjdKanJXQUhBRnM3T3p2WU9BUUFBQUE4WUV1RUE3bXNKQ1FtU01xOE91M1RwMGgyNVg0VUtGUlFmSDYrREJ3L0t3OE1qeDdaMTY5YTFlbS9aVExONjllcVNaSlFwU1U1T1ZrcEtpbHhkWFRWMjdGaE5uanhaa3laTjB0eTVjelZzMkRCalk3R2N6dDI0dVp4a3ZjRmNuVHAxTkhYcVZKMDVjMFpUcDA3VjFxMWJOWFBtekd3VDRUbTVuZm51MXEyYklpTWpGUnNiSzVQSlpMV3kySlorVDUwNkpVbXFYYnUySktsU3BVcDVqdC9XZStVMDE3Y2lxeHJodGp3UEZqYy9TeWRQbnBUMHoxeFVybHc1MHozejhsbmQzSCtUSmsxVXJsdzUvZkxMTHpwOStyUjI3OTZ0Ung1NVJBOC8vSEF1SXdVQUFBQUE0TjZVKzVKR0FNaG5sZzJ4OHFOdDZkS2xKVWxMbHk1VlpHU2sxWDkzUXF0V3JTUkpzMmZQMXQ5Ly8yMTE3dVpTSlpZNnp4WVBQZlNRcEg4U2xQSHg4Wktra2lWTEd2VlAvZno4dEhidFdvV0VoT2pDaFF0Njc3MzNqRG5JNlZ4Mll6OXc0SUR4MnNQRFEwT0dESkYwUGRscWk1dm4vM2JtdTMvLy9scXdZSUVxVmFxa2pSczNhdkhpeFhucXQwU0pFcEwrbWJmWTJOaE05N0NVdWtsS1NwSWtuVDkvUGxNYlcrNlYwMXpmS0MvUDhzMXNlUjRzYm42V0xITng3Tmd4U2RMdnYvK2VxZis4ZkZZMzkrL282S2d1WGJvb0xTMU5VNmRPVlZwYW1qcDA2SkRYSVFJQUFBQUFjTTlnUlRpQXU4YkR3ME5uenB6Um1ERmo1T25wcWRHalI5OTIyODZkTzJ2MjdOa0tEZzVXaXhZdDVPVGtwTGk0T0hYcTFNbXFCdlhOTm16WW9KU1VsRXpsSkhMVHUzZHY3ZGl4UTRjUEgxYVhMbDNVdEdsVHViaTRLQ1ltUmcwYk50U0FBUU95dmJaTGx5NmFPWE9teG80ZHF4WXRXbWpYcmwyU3BCNDllc2pCd1VHUzlQenp6K3ZmLy82M2tjQXRXclNva2FUTTZWeDIrdlRwbzBjZmZWUjE2OWFWeVdReU5nRnQwNlpOanRkbE4vKzNPdDhXcnE2dWV2ZmRkOVd2WHovTm1UTkgvdjcrOHZMeXNxbmY1czJiYStYS2xSb3pab3dDQWdLeTNOQzBidDI2aW82TzFxUkprOVN5WlV1dFdyVXFVeHRiN3BYYlhPZmxXYzZPTGM5RGRpeHpNWDc4ZUxWczJUTEx1YmpkejZwang0NzY3TFBQOU9PUFA4ckZ4VVdCZ1lGNUhpTWVMQmN1WEZDN2R1M2s1ZVdsWWNPR1dXMHNDd0FBQUFEMnhvcHdBSGZOcUZHalZMRmlSZTNidHkvTHhOMnR0TzNidDYrR0RoMnFZc1dLYWNXS0ZWcTVjcVd1WHIycXFsV3I1dGovNHNXTEZSb2FxclMwdER5TndjWEZSZlBtelZQZnZuM2w2dXFxTld2V0tDd3NUSmN1WFRJMk1zek9TeSs5cE9EZ1lCVXVYRmpmZlBPTlVsTlQ5Wi8vL0VjdnYveXkwYVpVcVZKYXRXcVZmdnp4UjlXdlgxL1RwMDgzRXJBNW5jdE9RRUNBVHAwNnBXKysrVVlyVjY1VTBhSkZOV2pRSUwzMTFsczVYcGZkL04vcWZOL0kyOXRidlhyMVVscGFtc2FQSDYrTWpBeWIraDArZkxqYXRHbWp5NWN2YS9QbXplcmZ2MytXY2RldVhWdDc5KzdWNHNXTHMxekZiTXU5Y3B2cnZEekwyYkhsZWNqTzhPSEQxYnAxYS8zOTk5L2F2SG16MVRXV3VydTMrMW1WS2xWS3paczNsOGxrVWtCQWdGV3BGaUFyUllzV2xiZTN0Mzc3N1RlTkdqVktaclBaM2lFQkFBQUFnQ0huSldjQUNqd2ZIeCt6cER0V1NnUzRreXdyVHJPcXdWMlFtVXdtcTgwMHc4UEROV0xFQ0ZXdVhObllTUE4ybWMxbWRlM2FWWEZ4Y1ZxNGNLRWVmZlRSZk9uM1htVjVscUtpb3ZqZTZBWjUvUnFSa3BJaVB6OC9TZEsyYmR0VXNtVEpPeGNjQU53bEQ5TFhDQjhmbittU2htZGtaTHdXSFIwOXc5N3hBQUNRbnlpTkFnREFmV2I5K3ZWYXZYcTFhdGV1clV1WEx1bUhIMzZRcEN4WHlkK0tDUk1tNk96WnM0cUxpOU5UVHoxVjRKUGd5RDh1TGk3R2E1UEpaTWRJQUFBQUFNQWFpWEFBQU80ejVjdVgxK25UcDdWdjN6NDVPenVyVHAwNkNnb0tVdlBtemZPbC95MWJ0dWphdFdzS0NBalFtREZqOHFWUFBEaWNuWjExN2RvMVhibHk1WUg2VFEwQUFBQUE5ellTNFFDQSs5YURXdExIMTlkWHExZXZ2bVA5aDRlSDM3RytVZkFGQmdacTFhcFZHanQyckQ3ODhFUEtvd0FBQUFDNEo3QlpKZ0FBQVBKTjY5YXQ1ZXJxcXVqb2FGMitmTm5lNFFBQUFBQ0FKQkxoQUFBQXlFZmp4bzNUbFN0WE5HM2FORldvVU1IZTRRQUFBQUNBSkVxakFMZ0ZseTVkVXE5ZXZlVG01cWFGQ3hlcVVLRkNrcVJ0MjdacDJiSmxPbno0c0ZKVFUrWHU3cTdCZ3dlclhidDJNcGxNK3ZMTEw3VnUzVHJGeDhkTGt0emQzUlVVRktSdTNicEp1bDd1d2NMUjBWR2xTcFdTdjcrL2hnNGRhdnhxL1kxdExQcjM3Ni9JeUVnZFAzNWNpeGN2VnRteVpZMXpON2QvVUV0cEFNRGRjdjc4ZVVuU1k0ODladWRJQUFBQUFPQWZKTUlCNU5sNzc3Mm5FeWRPYVBMa3lVWVMvTU1QUDlTU0pVdms2dXFxNXMyYnk4M05UWC84OFlkT256NHRTUW9KQ1ZGWVdKZ3FWcXlvamgwN3l0SFJVYkd4c1RwNjlHaW0vcnQxNnlhejJhd3RXN2JvdSsrK1UxSlNrcVpNbVpLcFRkR2lSU1ZKanovK3VJZldIbUFBQUNBQVNVUkJWRnEzYnEydVhidHEzTGh4bWoxNzloMmVBUUJBVmxKVFU0M1hqbzc4NGlFQUFBQ0Fld2VKY0FCNUVoMGRyVzNidHVtSko1NVEzYnAxSlYzZldHL0praVh5OFBCUWFHaW95cFVyWjdSUFQwK1hKSzFidDA2U05HdldMRldwVXNVNG41S1NrdWtlL2Z2M2w1dWJtOXEwYWFPK2ZmdnE1NTkvenJiTmpabzBhYUx3OEhEdDJMRkRmbjUra2lRWEY1ZmJIREVBd0JiSnljbDY2NjIzSkVtdXJxNHFYcnk0blNNQ0FBQUFnSCt3VkFkQW5xeGF0VXFTRkJBUVlCeGJ2bnk1SkduSWtDRldTWEJKS2x6NCtzL2JMQW1SYWRPbUdhVlJwSndUMWU3dTdwSnNYMVhZcWxVclNkTEtsU3VOWXp0MjdMRDZEd0J3WjZTa3BHalBuajN5OHZMU08rKzh3NHB3QUFBQUFQY1VWb1FEeUpPb3FDaEowaU9QUEdJY2k0bUprU1Q1K1Boa2U5MndZY00wZHV4WTdkaXhRenQzN2xUanhvMDFZTUFBMWF0WEw4djJ5Y25KbWpObmppVHJwTHZGdkhuempOSW9EUnMyVktOR2pWUy9mbjJyR0FFQWQwL3AwcVcxZS9kdWU0Y0JBQUFBQUZraUVRNGdUeXcxdjIvY2tQTGF0V3VTY2w2NUhSZ1lLRTlQVHkxWXNFQS8vZlNUZHU3Y3FWMjdkbW5jdUhGcTM3NjlWZHVXTFZ0S2tod2NITlMyYlZ1TkhEa3lVMytXVmVpUzVPVGtwRWFOR3VtaGh4NlNKQ1VtSmlvNU9WbkZpaFc3eFZFQ0FBQUFBQUNnSU9GM1ZnSGtpY2xra25ROVNXMVJvVUlGU2RMQmd3ZHp2TFpPblRxYU9uV3ExcXhab3hZdFdzaGtNbW5tekptWjJuWHIxazBQUC95d3pHYXpUQ2FUbkp5Y01yWFpzbVdMSWlNakZSa1pxWUVEQjJhS0NRQUFBQUFBQUxBZ0VRNGdUeXlycnMrZE8yY2NzOVRtbmoxN3R2NysrMityOXBiVjRnY09IRENPZVhoNGFNaVFJWkt1bDBDNVdmLysvYlZnd1FKVnFsUkpHemR1MU9MRmkyMks3ZXpaczVLdWI5TEdhbkFBQUFBQUFBQllVQm9GUUo1NGUzdnIxS2xUT25Ub2tHclZxaVZKNnQyN3QzYnMyS0hEaHcrclM1Y3VhdHEwcVZ4Y1hCUVRFNk9HRFJ0cXdJQUI2dE9uang1OTlGSFZyVnRYSnBQSjJMaXlUWnMyV2Q3SDFkVlY3Nzc3cnZyMTY2YzVjK2JJMzk5ZlhsNWVPY1oyNk5BaEkwWUFBQUFBQUFEQWdoWGhBUExrbVdlZWtTUnQzcnpaT09iaTRxSjU4K2FwYjkrK2NuVjExWm8xYXhRV0ZxWkxseTZwUm8wYWtxNXZlSG5xMUNsOTg4MDNXcmx5cFlvV0xhcEJnd2JwcmJmZXl2WmUzdDdlNnRXcmw5TFMwalIrL0hobFpHVGtHSnNscHB0cmp0L3MrUEhqOHZYMTFkQ2hRMjBhTXdBQUFBQUFBTzV2ckFnSGtDZU5HemRXdzRZTnRXZlBIaDArZkZpMWE5ZVdKQlVyVmt4RGhnd3hTcDdjTENRa0pOZStJeU1qTXgwTERnNVdjSEJ3am0wa0tTRWhRVnUzYmxYOSt2VVZFQkNRNDMzMjdkc25TV3JkdW5XdU1RRUFBQUFBQU9EK3g0cHdBSGsyWWNJRWxTdFhUaE1uVGxSNmVycTl3NUhKWk5MRWlSUGw3dTZ1U1pNbXlkRXg1Ny9hOXUzYkp5Y25KelZyMXV6dUJBZ0FBQUFBQUFDN1lrVTRnRHdyVTZhTTFxNWRhKzh3REk2T2pwb3paNDdON2NlTkc2ZHg0OGJkd1lnQUFBQUFBQUJ3THlFUkRnQUFnQnlOR2pYSzNpRUFBQUFBd0cwaEVRNEFBSURzSkVrcXNXblRKbnZIQVFEMmxtenZBQUFBd08waEVRNEFBSURzK0puTjVrZnNIUVFlYkE0T0Rrc2x5V3cyOTdCM0xIaHdtVXltT0h2SEFBQUFiZytKY0FENXl0ZlgxK3A5WkdTa25TS3gzYTNHbk50MTI3WnQwN0pseTNUNDhHR2xwcWJLM2QxZGd3Y1AxcG8xYTdSMzcxNzE3dDFid2NIQmtxVEV4RVMxYk5sU0pwTkpyNy8rdXJwMzd5NUpXcnQycmNhUEg2OUdqUnJwMDA4L3pYUlBTUm93WUlBR0RoeVliWnhyMTY1VmFHaW9UcHc0SVNjbkovbjQrT2kxMTE2VHA2ZG50bU9ScEo0OWUycjQ4T0dTcEY5Ly9WVno1c3pSZ1FNSGxKNmVMaDhmSDQwZVBWb1ZLbFN3YVM0QTNKK2lvcUlPU0RwZzd6andZUFB4OFZrcVNmdjI3VnRtNzFnQUFBQncveUlSRGdCM3dJY2ZmcWdsUzViSTFkVlZ6WnMzbDV1Ym0vNzQ0dytkUG4xYURSczIxTjY5ZTNYbzBDR2ovWjQ5ZTJReW1TUkpVVkZSUmlMODRNR0RrcVJHalJwWjlkK3RXemNWTFZwVWt2VFlZNC9sR011aFE0ZFVvMFlOK2ZuNWFlL2V2ZHF4WTRmKys5Ly9hdlhxMVhKd2NNaTJYeDhmSCtQNCt2WHJkZTdjT1hYbzBFRlJVVkhhdlh1My91Ly8vaytmZi83NXJVd1BBQUFBQUFEQVhVVWlIRUMrY25GeHNYY0llWGFyTVdkM1hYaDR1SllzV1NJUER3K0Zob2FxWExseXhybjA5SFRGeE1UbzAwOC8xYUZEaDJReW1lVG82S2lJaUFoSlV2SGl4YlZ2M3o2anZTVlozckJoUTZ0NzlPL2ZYMjV1YmpiRk9XTEVDQlV1ZlAydis4VEVSRFZ2M2x3blQ1NVVTa3FLaWhVclpsTy96ejc3ck41NDR3MDVPanJxL1BuemF0MjZ0UTRlUEtpVWxCUzV1TGpjbDU4N0FBQUFBQUI0Y0pBSUI1Q3ZkdXpZa2VWeFMrbU1Eejc0UUhQbnpsVjhmTHlxVkttaWQ5NTVSM1hxMUpFa25UdDNUaUVoSVlxS2l0TGx5NWRWcTFZdGpSNDlXclZxMWJMcVk5cTBhUW9ORFZWc2JLd3FWS2lnTVdQR0tDRWhRYUdob1RwOStyUWVmdmhoVFpnd1FkV3FWVFB1djNuelpzMmZQMS9IamgxVGlSSWxGQmdZcU9EZ1lEazVPV1ViYy9mdTNYWGx5aFY5KysyM0tsS2tpTTFqWGI1OHVTUnB5SkFoVmtsd1NTcGN1TEFlZWVRUnVicTY2c3FWS3pwNjlLaTh2THdVRVJHaFNwVXF5Y1BEUTVHUmtUcDY5S2dxVmFxazJOaFlsU3haMHBpRFcyRkpnbCs5ZWxYZmYvKzlKT254eHgvUGxBVFBpZVV6a2lSSFIwZEprcE9Ua3pFdjJjMEZBQUFBQUFEQXZZQkVPSUM3YXNhTUdmTHo4MU5hV3ByaTR1STBhZElrTFY2OFdKSjAvUGh4SlNRa0tEQXdVRWVQSGxWRVJJVEdqaDJycjcvKzJxcVA2ZE9ueTgvUFQxZXVYTkd4WThmMDZxdXZxbVRKa21yYXRLbTJiOSt1bUpnWVRaczJUYk5telpJa2JkcTBTYU5HalZMVnFsWDEvUFBQNitEQmcxcTZkS2t5TWpJMGN1VEliR01OQ2dwU2NuSnlsa253bk1URXhFaXlMaTF5STBkSFIvbjYrdXFubjM3U3dZTUg1ZVRrcEJNblRxaFRwMDRxVTZhTUlpTWpGUlVWcGVUa1pLV2xwY25mMzk5SVBsdk1temZQS0dIU3NHSERUS1ZUYnRhaVJRdjkvZmZma3FTV0xWdHEzTGh4V2JacjFhcVZYRjFkNWUvdnJ6ZmVlRU1sUzViTTFPYXJyNzZTSkFVRUJCaEpkZ0FBQUFBQWdIc1pHUXdBZDlWNzc3MG5iMjl2eGNURXFHZlBudnI5OTkrTmMzWHIxdFVYWDN5aCtQaDQvZkhISDRxSWlGQmNYSnlTazVPdFZpOVBtREJCM3Q3ZWlvMk5WYmR1M1pTY25LeEZpeGJKeTh0THpabzEwNkJCZ3hRYkcydTBuejkvdmlTcFFZTUdjbkp5VXMyYU5YWGd3QUZ0MnJRcHgwUjQyN1p0YjJtTTE2NWRrNlJNeWVzYk5XclV5RWlFcDZXbEdjZmMzZDAxYjk0OFJVVkZLVDA5WFZMbXNpalNQNnZPcGVzcnN4czFhcVNaTTJkYXRiRnN4Q2xKUFhyMDBPblRweFVlSHE0dFc3Ykl5OHZMYW9QTjU1NTdUc1dLRlZOU1VwTEN3OE8xZnYxNkpTY25hOXEwYVZaOTd0NjlXd3NXTEZEcDBxVTFkT2hRVzZjRUFBQUFBQURBcmtpRUE3aXJQRDA5SlVubHk1ZVhKQ1BaSzBsYnQyN1ZwRW1UWkRhYlZidDJiZU40YW1xcVZTTGMwa2Zac21XTlkxNWVYcEtraHg1NlNKS001TElrSlNRa1NKTEN3c0tzWXJsMDZkTHREeWdMRlNwVVVIeDh2QTRlUENnUEQ0OHMyenp4eEJPU3JtK0dlZkhpUlRrNE9LaEJnd1p5ZFhXVnM3T3o5dTNiWjZ5Mnppb1J2bVhMbGt5MXZCY3RXbVQxL3NaRWVMOSsvU1JKdlh2M1ZvY09IYlJ3NFVMMTZkTkhUazVPa3FSUm8wWVpiYnQwNmFLZVBYdnE1NTkvdHVydjhPSER4aXJ4VHo3NVJHWEtsTEZsT2dBQUFBQUFBT3lPUkRpQWU4YVVLVk4wK2ZKbGhZV0Z5YzNOVFFFQkFmblNiK25TcFhYbXpCa3RYYnIwdG1wdDI2cFZxMWFhUDMrK1pzK2VyUVlOR3VoZi8vcVhjZTdhdFd0eWRuYVdsNWVYU3BjdXJXUEhqdW5peFl0NitPR0hWYXBVS1VtU3Q3ZTM5dXpabzE5KytVVWVIaDVHNGo4M2taR1JXUjVQU2twU2lSSWxySTVsWkdSWXZTNVVxSkR4M3ZKRGhCdkxvdno1NTU4S0RnNldpNHVMWnMrZWJmemdBUUFBQUFBQTRINUFJaHpBUGNOa01rbVNaczJhcFlzWEwrWmJ2NTA3ZDliczJiTVZIQnlzRmkxYXlNbkpTWEZ4Y2VyVXFWT095ZllOR3pZb0pTVkZuVHQzenRQOWV2ZnVyUjA3ZHVqdzRjUHEwcVdMbWpadEtoY1hGOFhFeEtoaHc0WWFNR0NBcE91cndqZHUzS2l6WjgrcVRaczJ4dlVOR2pUUW5qMTdkT2JNR2JWcjF5N0xlK1NsUm5pSERoM1V0R2xURlN0V1RPSGg0WkpreklNa0xWeTRVRkZSVWFwUm80YVNrcEswZGV0V1NkZkxxVmdNR1RKRUZ5NWNVUFBtemJWKy9YcmplUC8rL1kwNEFBQUFBQUFBN2xVa3dnSGNNMGFNR0tIcDA2ZHIvLzc5Q2c0T1ZuUjBkTDcwMjdkdlh6azVPV25GaWhWYXNXS0ZuSjJkVmJObVRWV3RXalhINnhZdlhxeWtwQ1MxYjk4K1R4dG11cmk0YU42OGVWcTRjS0YrK09FSHJWbXpSbzZPanFwWXNhSnExS2hodEd2WXNLRTJidHhvdkxhd2xFMjUrZmlOc3FvUm5wMTY5ZXBwNjlhdFNrNU9WdG15WmRXelowKzk4c29yeHZrcVZhcG85ZXJWMnJ0M3J3b1ZLcVRxMWF2cmhSZGVVSWNPSFl3MkowNmNrQ1J0MjdiTnF1K2dvS0JzRStISGp4OVhodzRkNU9mbnA0OCsraWpiK0FBQUFBQUFBTzQwQjNzSEFNQytmSHg4ekZMMlpUV0FXN1ZtelJxOS9mYmJldmZkZC9YTU04L1lPeHdnUjc2K3ZwS2txS2dvdmpjQzdqR1c3MVg0OHduY2VUNCtQdE1sRGMvSXlIZ3RPanA2aHIzakFRQWdQem5hT3dBQVFNRzBiOTgrT1RrNXFWbXpadllPQlFBQUFBQUFQT0JJaEFNQTdvaHg0OFpwMTY1ZGNuVjF0WGNvQUFBQUFBRGdBVWNpSEFBQUFBQUFBQUJRb0pFSUJ3QThzRXdta3pJeU11d2RCZ0FBQUFBQXVNTkloQU5BQVhEMTZsVzkrdXFyV3J0MmJhWnpwMCtmMXFlZmZxcmx5NWRuT2pkMDZGQk5talRKcG51TUdERkNJU0VoV1o1TFQwL1h3WU1IbFppWW1PbmM5OTkvcjdDd01KdnVJVWt6Wjg3VUYxOThJVWs2ZHV5WWR1N2NtYWxOZEhTMHVuZnZydVhMbCt2UW9VTXltODBhUG55NDJyVnJwK1RrWkt1MkZ5NWMwQWNmZktEVTFGUkowdWJObXpWbnpod2xKaWFxUzVjdWF0aXdvYzJ4QVFBQUFBQ0ErMU5oZXdjQW9HRHg5ZlcxZWg4WkdabW42N1pzMlNJM043ZDhqOHRlYm5jK2Jyd3VOVFZWVHo3NXBOWHgwTkJRSFQ1OFdQSHg4ZHE1YzZmYzNOeDA1Y29WNDN6WHJsM2w3T3lzNWN1WEt6VTFWZjcrL3FwWXNhSnhmc2VPSGZMMDlMUXBwdkR3Y0JVdlh0eElLTi9veFJkZjFMQmh3MVM1Y21YTm5UczNVNXlTckJMdVR6NzVwR2JObXBYbGZSWXRXaVJQVDAvMTdObFRuMzMybVRadDJxVGV2WHNyT0RqWWFMTjkrM1lkT1hKRWYvNzVwNlpObTZiQmd3ZnJ4SWtUT25YcWxKeWRuYTM2MjdCaGc1WXZYNjZTSlV0cTRNQ0IrdWFiYjdSMzcxN1ZxMWZQR011dnYvNHFTU3BTcElocTE2NHQ2ZFkvT3dBQUFBQUFjTzhoRVE0QTk1bTZkZXZLMmRsWisvYnRVMEpDZ3FaTW1XS2NXN2R1bmRhdFcyZThYNzE2dFZKU1VtUXltZVRrNUdRa2sxZXNXR0cwK2ZQUFA5V3FWU3RKVXYzNjlUVjkrdlJzNzMzNThtVjk5OTEzbVk3MzZORkQvL25QZnpSaHdnUXRXN1pNUzVjdU5jNjkvdnJyT25ueXBOV3hjdVhLNmVUSmsxcXlaRW1XOTdsdzRZSkNRa0wwcjMvOVMrN3U3b3FQajFkSVNJamVmUE5OU2RJUFAveWdJa1dLYU1DQUFicDY5YW9jSEJ5VW5Kd3NaMmRuRlNwVXlLcXY3dDI3YTl1MmJWcXlaSW1hTld0bUpMU0hEaDFxdE9uZHU3Y2t5ZDNkWFQvODhFTzI0d2NBQUFBQUFQY25FdUVBOHBXTGk0dTlRN2luM09wODVIUmR3NFlOVmFwVUtlM2J0MC8xNnRWVFFFQ0FkdS9lclU4Ly9WUWJObXpRZDk5OXB6ZmZmRlB0MnJXVHY3Ky9VbEpTakd0dlhDMStJOHZLNkxTMHRCemo4dlQwdEVxaTM2aGF0V29xV3JTbzJyUnBvd1lOR21RNjM2TkhEK1AxbGkxYmRQNzhlWDM5OWRkWjlwV1VsR1IxYnR1MmJaS2tOOTk4VTFGUlVUcCsvTGdSeTc1OSs3UnYzejZkT1hOR2t0UzVjMmZqT2pjM040V0dobXJjdUhHNmNPR0NrcEtTNU9YbHBmNzkrNnRDaFFvYU9YS2tUcDA2WlNUa0N4Zis1OHNpenpJQUFBQUFBQVdIZzcwREFHQmZQajQrWnVuT2wzMjR1Y3lFaGVXK2x2TWhJU0g2N0xQUGxKQ1FvR3JWcW1uOCtQRkdxWXJjK3Y3Z2d3ODBkKzVjeGNmSHEwcVZLbnJublhkVXAwNGRTZEs1YytjVUVoS2lxS2dvWGI1OFdiVnExZExvMGFOVnExWXRxejZtVFp1bTBOQlF4Y2JHcWtLRkNob3pab3dTRWhJVUdocXEwNmRQNitHSEg5YUVDUk5VclZvMTQvNmJOMi9XL1BuemRlellNWlVvVVVLQmdZRUtEZzZXazVOVHRqRjM3OTVkVjY1YzBiZmZmcXNpUllyWU1vVlpsa1lwVzdhc3pwNDltMlg3YXRXcWFkU29VVHA1OHFUYXRtMnJzMmZQNnZQUFA5ZVRUejRwZjM5L1k5elpKYmV6Kzh4dVZLbFNKYTFhdFVvZmZmU1Jmdnp4UjBuUzh1WExyZXAwOSs3ZFczLysrYWUyYk5saWRhMmxCTTdtelp2VnBFa1RZNzU4ZlgxVnRteFpiZGl3UVE0T0RqS2J6ZnIyMjIvVm9VTUhGU2xTUkNOR2pGQjRlTGc4UFQzVnVIRmpMVnUyTE52NFBEdzh0SDc5ZXVQOVN5KzlwSU1IRCtZNEprcWdQSmdzejN0VVZCVGZHd0gzR012M0t2ejVCTzQ4SHgrZjZaS0daMlJrdkJZZEhUM0QzdkVBQUpDZldCRU80SzZ3bEo2UXJwZmxTRXhNMUhQUFBaZXAzWXdaTTlTa1NST1pUQ1lkT1hKRUV5ZE8xT0xGaTIyNng0d1pNK1RuNTZlMHREVEZ4Y1ZwMHFSSnhyWEhqeDlYUWtLQ0FnTURkZlRvVVVWRVJHanMyTEdaVmlSUG56NWRmbjUrdW5MbGlvNGRPNlpYWDMxVkpVdVdWTk9tVGJWOSszYkZ4TVJvMnJScFJuM3JUWnMyYWRTb1VhcGF0YXFlZi81NUhUeDRVRXVYTGxWR1JvWkdqaHlaYmF4QlFVRktUazYyT1FrdVhWK3RQSFBtVEsxZnYxNGJObXpReHg5L3JJOCsra2c5ZXZTUWg0ZUhWZHRMbHk3cGwxOSswWTgvL3FndnZ2aENEei84c0U2ZlBxMnZ2dnBLNmVucFJpSThOeVZLbEZDSERoMnlQR2ZaMEZLU3pwNDlxL2o0ZUVsU1dGaVlwazJibHFsOXk1WXRyZDVIUmtZcVBEeGNiNzc1cHVyVXFhTnAwNllaNHpoNzlxeTJiOSt1cDU1NlN1Ky8vNzVXclZxbEV5ZE9LQ0FnUU9IaDRVWWZyNy8rdWw1Ly9YVmR1SEJCclZxMWtxK3Zyejc3N0ROSlV0dTJiVlc0Y0dHcmhINUlTSWpPbno5djA5Z0JBQUFBQUVEQlFTSWN3RjFocVUyOWV2VnFKU1ltcWw2OWVucmpqVGN5dFpzNGNhSzh2YjExNU1nUmRlL2VYYi8vL3J2TjkzanZ2ZmZrN2UydG1KZ1k5ZXpaMCtyYXVuWHI2b3N2dmxCOGZMeisrT01QUlVSRUtDNHVUc25KeVNwV3JKalJic0tFQ2ZMMjlsWnNiS3k2ZGV1bTVPUmtMVnEwU0Y1ZVhtcldySmtHRFJxazJOaFlvLzM4K2ZNbFNRMGFOSkNUazVOcTFxeXBBd2NPYU5PbVRUa213dHUyYld2enVDd1NFaElVSEJ5c0FRTUdTSkpLbFNxbGJ0MjZhZTNhdFZtMkwxKyt2T3JYcnkvcCttYVFTVWxKa3E2dmZMMHhPUndmSDIrOHYzazE5TC8rOVM4Tkh6NDh5LzV2VElTLzk5NTdLbGFzbUw3OTlsdjE2TkZEWVdGaFJtSThLNWI3Tkd2V1RNSEJ3Wm8xYTViZWV1c3RMVnk0MEdqejRZY2Zhdm55NVlxSWlGQ3paczNVcjE4L2JkdTJUWTZPampLWlRGYjlXVDdydExRMHZmcnFxNW80Y2FKU1UxTlZyRmd4ZGV6WVVaczNiOWJseTVjVkVCQ2d6cDA3Wnh1YnA2ZW51bmJ0bW0zY0FBQUFBQURnL2tRaUhNQmQ4K2VmZitxRER6NVFxVktsTkdYS2xDeFhRM3Q2ZWtxU0hucm9JVWxTZW5xNnpmMWJyaTFmdm55bWE3ZHUzYXBKa3liSmJEWmJsVnF4SkV0djdxTnMyYkxHTVM4dkw2dVlicXlqblpDUUlPbjZLdWdiWGJwMHllYTRiMVZRVUpER2pCa2pGeGNYN2Q2OVc2MWF0VktwVXFXTTg2VkxsOVlqanp3aVNZcUppZEhWcTFjbC9WTUNva2lSSXFwUW9ZSWs2ZVRKazFuV0J6OSsvTGhOSlZLeWMvTm1tSmFhM0RmcTNidTNLbGV1ckd2WHJobEpmbWRuWnlVa0pDZytQbDZEQmczU3l5Ky9MQWNIQjNsN2U2dGp4NDZaU3JuOC9QUFBrcTZ2WU4rNWM2Y21UWnFrdExRME9UazVhZXpZc2RxM2I1OHVYNzVzZGMzWXNXT3QzaytZTU9HV3h3a0FBQUFBQU81dEpNSUIzQlVaR1JrYVBYcTBybDY5cWhrelptUXE1WEduVFpreVJaY3ZYMVpZV0pqYzNOd1VFQkNRTC8yV0xsMWFaODZjMGRLbFM0MTY0M2ZMekprejVldnJxOU9uVDJ2Mzd0MTYvdm5uVmJwMGFlTjgxYXBWSlYxUERzZkV4Q2c5UFYxVnFsUlJtVEpsSkVrVktsUXdFc3BaclpMdTJiTm5yakVVTFZvMDB6R3oyV3k4RGdvS3lyV1AzYnQzNit1dnY5YmV2WHVORFNyTGxTdW5KNTU0UW1GaFlZcUppVkZTVXBKS2xpeXB5cFVyNjlWWFg3VktoRis3ZGswYk5teVFrNU9USmsyYXBNR0RCeXMyTmxaWHIxN05NajRMUzQxeUFBQUFBQUJROEpFSUIzQlh6Smt6UjRjT0haS25wNmQyN2RxbFhidDJTZnFuWk1xZFppbWxNV3ZXTEYyOGVESGYrdTNjdWJObXo1NnQ0T0JndFdqUlFrNU9Ub3FMaTFPblRwMXlUTFp2MkxCQktTa3A2dHk1OHkzZnUzSGp4cEtrL2Z2M1M1S3htbHFTSEJ3Y3RIZnZYa25TNk5HamRlWEtGVTJjT0ZFMWE5YlU1czJiYyszN3Q5OSswN1p0MnpSeTVFaWRPSEZDNGVIaG1qeDVzdmJ0MjZkUFAvMVVDeGN1MUl3Wk03Um16UnAxNzk3ZEtxazhkZXBVNC9XTjlid2xxVmV2WHNZcSt0allXSTBlUFZweGNYRXFYTGl3dW5idHFuNzkrcWxWcTFhU3BCRWpSdWpvMGFNS0R3L1gvdjM3RlJRVXBCNDllcWhFaVJKV2ZYNysrZWU2ZVBHaU9uYnNLRmRYVjAyZVBGbWxTNWZXVTA4OUpSY1hGNWxNSnFXbXBrcXkvaTJCRVNORzVEb1BBQUFBQUFDZ1lDQVJEdUN1V0xSb2thVHI5YWd0cjZXN2x3Z2ZNV0tFcGsrZnJ2Mzc5eXM0T0ZqUjBkSDUwbS9mdm4zbDVPU2tGU3RXYU1XS0ZYSjJkbGJObWpXTjFkalpXYng0c1pLU2t0UytmWHViTjh3OGV2U29KT25ISDMrVWREMEpQMmpRSU0yZE85ZG9ZektaMUs1ZE95VWxKY2xrTXFsTm16YTZjT0dDY1Q0bUprYmJ0MitYZEwwY2lpVVJmL0xrU2F0N0xWaXdRQ2RPbk5CRER6MmtYMy85Vlh2MjdOSEdqUnRWczJaTnhjWEY2ZnZ2djFlTkdqVzBjdVZLelpvMVMyUEdqTkhwMDZjbFhkOE0xVktlcGxtelpwbkdVYWhRSVVsU3hZb1ZkZTdjT1FVRUJHaklrQ0dxVXFXSy92ampENk9OazVPVFB2NzRZMDJZTUVFYk4yN1V0bTNiOU5KTEwxbjFGUmtacVFVTEZxaG8wYUxxMDZlUEVoTVQ1ZUhob1Y5KytVVW1rMGx1Ym01NjU1MTNqSElzUTRjTzFWdHZ2YVVhTldySTBkRXh5M2sybTgxeWNIREk3ZU1BQUFBQUFBRDNFUkxoQU82S1gzNzVKY2Z6TjIvUzZPYm1sdW5ZN1Z6YnZuMTd0Vy9mM25qZnNXUEhQUGRSdFdyVlRNY2NIUjNWcTFjdjllclZ5NlpZTFpZdFc1YW45dEwxZXQyU2RPclVLWGw3ZTh2VDA5Tkl1QWNHQnVyU3BVdkt5TWlReVdTU3I2K3ZIQjBkVmFSSUVUazRPS2hLbFNxcVhidTJhdFdxcFNlZmZGSnIxNjVWV2xwYWxwdEdIanAwU09IaDRRb0lDRkRObWpYbDR1S2krZlBuYTl1MmJYcmhoUmZrNGVHaFE0Y09hY1NJRVpvN2Q2NVdyVnFsM3IxN3EwYU5HcnB5NVlxR0RoMnF0OTkrVzlMMWVZMk1qTlRBZ1FOVnBFZ1JwYWFtcW1YTGxwS2tZc1dLS1N3c1RPN3U3dnJ5eXkvMThjY2ZHeXUycTFTcEl1bDY2WlgzMzM5ZmJkdTJsWnVibTFXQyt1clZxeG81Y3FUUzA5TTFmUGh3VmFwVVNVOC8vYlQrK3Vzdm8wMkRCZzAwYytaTWxTMWJWazg4OFlUV3IxK3YzYnQzeTlIUlVZVUxYLzhTYURLWlpEYWJqZjl2M0xqUnFrWThBQUFBQUFDNC81RUlCM0JmYU5ldVhhWmpucDZlK3VTVFQrd1FqWDIwYTlkT2dZR0JXU1pwaHcwYnBoTW5Uc2pSMFZIdTd1NUdXWllaTTJhb1lzV0tLbDY4ZUtaclBEMDlqVnJiTDc3NG9wRVVyMU9uanNhT0hhdkhIMzlja2xTNWNtVXRYNzVjMWF0WGw0T0RnNzc2Nml1alBNbmt5WlAxMEVNUHFWS2xTdnJQZi80akJ3Y0hPVGc0YU9iTW1jYm1tNDgvL3JpKy9mWmJGUzVjV0M0dUxuSjNkemRpc0x4Ky9QSEhWYkprU1RrN084dlQwelBUYndvODlkUlRWdS9MbHkrdlNwVXFxVXVYTG9xS2lsSzNidDBrU1czYnR0V2VQWHRVdEdoUk5XclVTQjA2ZE5EVnExZlZwRWtUVmF4WVViMTc5OWJPblR0MTl1eFpwYWFtWnRxTXRYRGh3aVRCQVFBQUFBQW9nUGpkYitBQjUrUGpZNVl5cjRnR2dBZUpyNit2SkNrcUtvcnZqWUI3ak9WN0ZmNThBbmVlajQvUGRFbkRNekl5WG91T2pwNWg3M2dBQU1oUFdSZElCUUFBQUFBQUFBQ2dnQ0FSRGdBQUFBQUFBQUFvMEVpRUF3QUFBQUFBQUFBS05CTGhBR3gyNGNJRk5XN2NXRUZCUWRRVUJ3QUFBQUFBd0gyRFJEZ0FteFV0V2xUZTN0NzY3YmZmTkdyVUtKbk5abnVIQkFBQUFBQUFBT1NLUkRnQW14VXJWa3pUcDArWEpKMDdkMDVKU1VsMmpnZ0FBQUFBQUFESUhZbHdBSG5pNHVKaXZEYVpUSGFNQkFBQUFBQUFBTEFOaVhBQWVlYnM3Q3hKdW5MbGlwMGpBUUFBQUFBQUFISkhJaHhBbmdVR0JrcVN4bzRkcThURVJEdEhBd0FBQUFBQUFPU01SRGlBUEd2ZHVyVmNYVjBWSFIydHk1Y3YyenNjQUFBQUFBQUFJRWNrd2dIazJiaHg0M1RseWhWTm16Wk5GU3BVc0hjNEFBQUFBQUFBUUk1SWhBUElzL1BuejB1U0hudnNNVHRIQWdBQUFBQUFBT1NPUkRpQVBFbE5UVFZlT3pyeVZ3Z0FBQUFBQUFEdWZXU3hBTmdzT1RsWnI3Lyt1aVRKMWRWVnhZc1h0M05FQUFBQUFBQUFRTzRLMnpzQUFQZVBsSlFVN2RtelIxNWVYaG8wYUJBcndnRUFBQUFBQUhCZklCRU93R2FsUzVmVzd0Mjc3UjBHQUFBQUFBQUFrQ2NzNXdRQUFBQUFBQUFBRkdna3dnRUFBQUFBQUFBQUJScUpjQUFBQUFBQUFBQkFnVVlpSEFBQUFBQUFBQUJRb0pFSUJ3QUFBQUFBQUFBVWFDVENBUUFBQUFBQUFBQUZHb2x3QUFBQUFBQUFBRUNCUmlJY0FBQUFBQUFBQUZDZ0ZiWjNBQUR1RGFOR2piSjNDQUFBQUFBQUFNQWRRU0ljUUpLa0VwczJiYkozSEFCZ2I4bjJEZ0FBQUFBQWNHZVFDQWZnWnphYkg3RjNFSGl3T1RnNExKVWtzOW5jdzk2eDRNRmxNcG5pN0IwREFBQUFBT0RPSUJFT1BPQ2lvcUlPU0RwZzd6andZUFB4OFZrcVNmdjI3VnRtNzFnQUFBQUFBRURCdzJhWkFBQUFBQUFBQUlBQ2pVUTRBQUFBQUFBQUFLQkFJeEVPQUFBQUFBQUFBQ2pRU0lRREFBQUFBQUFBQUFvMEV1RUFBQUFBQUFBQWdBS05SRGdBQUFBQUFBQUFvRUFyYk84QUFBQUFBRnVaeldZSFNVNlNuQ1VWRVFzN0NyeUFnQUJKa3Rsc0xtdm5VSEIzbUNTbFNib21LZFhCd2NGczUzZ0FBRUFCUVNJY0FBQUE5NU1pa3NwS3F2Uy8venZaTnh6Y2FUNCtQcGFYVGV3WkIrNmFWRWxuSlIyWDlOZi8zZ01BQU53MkV1RUFBQUM0bnpqcmVoSjhsNzBEd2QweFpjb1V5OHN3ZThhQnUrNUpTWCtMUkRnQUFNZ24vQ29wQUFBQTdpZE91cjRTSEVEQnhtOThBQUNBZkVVaUhBQUFBUGNUUjVFY0F4NEV6dUxmcXdBQUlCL3hqUVVBQUFBQUFBQUFvRUFqRVE0QUFJRDcxcGt6WnpSMjdGZ0ZCQVRvaVNlZVVOT21UVFZuemh4N2gzVlgvZnJyemZDbnpRQUFJQUJKUkVGVXIvTDE5VlZxYXVaU3lwWnp5Y25KZG9ncy8rTElhWXl3dnpObnpxaGp4NDR5bVV6MkRnVUFBQ0JiSk1JQkFBQndYMHBQVDFmLy92M2w3dTZ1cjc3NlNydDI3ZEtpUll0VXYzNTlvMDFDUW9JNmRlcDB4eE9vZCtzK3VEUHV4T2RYVUorSnJNYmw0ZUdoNzc3N1RvNk8vUE1TQUFEY3V3cmJPd0FBQUFEZ1ZzVEZ4ZW5FaVJONjZhV1g1Tzd1TGttcVZxMmFxbFdyWnJUNSsrKy9sWkNRY01kanVWdjN3WjF4Sno2L2d2cE1GTlJ4QVFDQWdvOGYyUU1BQU9DK1ZMNThlUlV0V2xRZmYveHh0aVUzZXZmdUxVbDY4c2tuNWV2cksrbWZNaHVyVjY5V2l4WXROSFhxMUN4TGQ5eGNqc05rTW1uUm9rVjY5dGxuMWFoUkk3VnQyMVl4TVRHNTNpZTdQck9LUTVKU1UxTTFaY29VTlcvZVhINStmaG8xYXBRdVg3NXM5SkdZbUtnMzNuaERqUnMzVnJ0MjdSUVJFV0h6bk0yYU5VdXRXN2ZXbjMvK2Fkdy9JaUpDUFhyMDBMLy8vVys5OE1JTHhwZ2tLUzB0VFo5KytxbmF0V3RuakhuZXZIbEdDWXpYWG50Tmt5ZFBOdHJQblR0WHJWcTFrdGxzbGlRZE9IQkFUWnMyVlVaR2hsVWN0enZHUzVjdWFjU0lFWHJ5eVNmVnZuMTdoWWFHV24xV3VmVi9zNncrdjl6NitlYWJiOVM4ZVhNbEppWktrdmJ2M3k5L2YzK2RPSEVpeHo1dmRqdGpzZVV6dE9YNm01L0JQWHYycUVlUEhtclVxSkhhdDIrdlhidDI1VGhYTnovcnVUMDN0c1FOQUFDUTMwaUVBd0FBNEw1VXNtUkpoWVNFNktlZmZ0S3p6ejZyME5EUVRBbnhSWXNXU1pKMjdkcWx5TWhJcTNNUkVSRmFzMmFOWG5ubEZadnVOMlBHREsxWXNVSVRKa3pRenAwN05XdldMTG01dWVWNm45emNITWQ3Nzcybnc0Y1BhL255NVZxN2RxMHVYcnlvYWRPbUdlM0hqeCt2di8vK1c2dFhyOWFpUll1c2twUTUrZnJycjdWaXhRck5uajFibFN0WE5vNnZXTEZDSDMvOHNiNy8vbnVWSzFkT0V5Wk1NTTY5Ly83N0NnOFAxL1RwMDdWejUwNU5uanhaSzFldTFOeTVjeVZKVFpvMDBaNDllNHoyTzNmdTFMVnIxM1RreUJGSjF4T3FqUnMzVnFGQ2hheGl1ZDB4amg4L1hrbEpTVnF6Wm8xQ1EwTzFmZnYyUFBWL3Mrdyt2NXo2NmRLbGk2cFZxNmI1OCtmTFpESnB5cFFwR2pKa2lDcFdySmhqbnpmTGo3SGs5Qm5hY3YzTnorQ1ZLMWMwWnN3WWJkKytYYzJhTmRPa1NaTnluYXNiNWZiYzJCSTNBQUFBQUFBRmpvK1BqOW5IeDhkczd6Z0EzUHZNWm5OWnM5bjhuUGtHaVltSjV0bXpaNXViTm0xcWZ2cnBwODIvLy82N2NlN0FnUU5tSHg4Zjg3VnIxeklkTzN6NGNLWmpWNjVjeWZMYXhNUkU4eE5QUEdIKzVaZGZ6Rm5KNlQ3WjlabFZIQmN1WERENyt2cGFqV0hIamgxbWYzOS9zOWxzTnA4L2Y5N3M0K05qUG5Ub2tISCs1NTkvem5Udm0rKzNaczBhYzlPbVRjMEhEeDdNZEM0aEljRTR0blBuVHJPdnI2ODVJeVBEZlBIaVJiT3ZyNjk1Ly83OVZuMnVXclhLSEJBUVlEYWJ6ZWF6WjgrYWZYMTl6YWRQbnpaZnZIalIzS1pORy9QRWlSUE5DeGN1Tkp2Tlp2T0FBUVBNNjlhdHM1cUwyeDNqaFFzWHpENCtQbFpqMmJsenA5WDVuUHJQU2xhZm55Mzl4TVhGbWYzOC9Nd2ZmZlNSdVYrL2ZtYVR5WlJqbnplNzNiSGs5aG5hZXYyTno2QkZTa3FLK2JmZmZqUFBtVFBIN09QalkwNUxTOHQyWERkK3ZyWThON25GL1Q5ZHpHWnpXWHYvbmZPZzhmSHhtZTdqNDJQMjl2WWVidTlZQUFESWI5UUlCd0FBd0gydFJJa1NldVdWVjlTalJ3Kzk5ZFpiR2pWcWxNTEN3bks5cmxLbFNqYmY0OFNKRThySXlGQ3RXclZ1SjlSYzR6aDkrclRNWnJPNmQrK2VxVjFhV3ByT25Ea2pTYXBTcFlweHZIang0cm5lNDZPUFBsTHIxcTMxeUNPUFpEcFh1blJwNDNXSkVpVmtOcHVWbnA2dVU2ZE95V3cycTNyMTZsYnRxMVNwb2dzWExzaGtNcWxNbVRLcVc3ZXVmdm5sRnhVcVZFaCtmbjd5OC9QVEYxOThvUjQ5ZXVqUW9VUDY0SU1QRkI4Zm4yOWpQSDM2dENUSjA5UFRLbTViK3k5U3BFajJFM1VEVy9xcFhyMjZXclpzcWM4Ly8xeno1czJUZzRPRFRYM24xMWdzc3ZzTWJiMys1ajhMTTJmTzFPclZxL1hvbzQvSzJkbFprb3l5SnJteDVibkpMVzRuSnllYjdnVUFBSkFYSk1JQkFBQlFJSlFzV1ZKOSt2VFJvRUdEWkRLWjVPaVljeFhBRzVPV2xzVGIxYXRYVmF4WU1VbXlxaWxkcWxRcFNWSkNRa0tXeWVTczVOWm5WbkZZTnYxY3QyNmR5cFVybDZtdEpTSDgxMTkvR2E4dGllT2NUSjQ4V2NPR0RkUEREeitzNTU5LzNxYjR5NWE5dmhnM1BqNWU5ZXJWTTQ0ZlAzNWNIaDRleHZ4YXlxT1lUQ1k5L2ZUVDh2WDExZWpSbzdWNzkyN1ZxbFZMSlV1V3RPcjNkc2VZMi9uYytyZVZMZjBjUDM1Y1AvNzRvMXEyYktuUTBGRDUrUGprNlI1M2VpeTJYbi9qTTNqOCtIRXRXclJJMzN6emphcFhyNjVkdTNacDA2Wk5OdC9UMXVjR0FBRGdidU83RUFBQUFOeVhZbU5qTlcvZVBDVWtKQ2dqSTBQbno1L1h5cFVyMWJCaFF5UFpaa25DN3QrLzM5alVNQ3RWcTFaVnNXTEZ0SGJ0V2tuU3RXdlh0R1RKRXVPOGg0ZUhtalJwb3ZmZmYxOUhqaHhSUmthR2Z2LzlkMk5qeEt6dWsxdWZXZkh3OEpDUGo0K21UcDJxTTJmT0tDTWpRMGVPSERIcWNGZXVYRm5WcTFmWHpKa3psWmlZcUJNblRtang0c1c1emxXZE9uVVVFaEtpYWRPbWFmMzY5Ym0ybDZReVpjcW9aY3VXZXYvOTl4VWJHNnVNakF3ZFBIaFFjK2JNVWE5ZXZZeDIvdjcraW9xSzBzR0RCL1hFRTArb2FOR2lldlRSUjdWdzRVSTFhZElrMzhkWXVYSmxlWGw1WlhzK3QvNnprdFhubDFzL0pwTkpZOGVPMVFzdnZLRHg0OGZyeUpFait1Njc3M0xzODJaM1lpeDVtZXVzcEtlblM3cStzanN4TVZITGxpM0xkYTV1Wk90ekF3QUFjTGVSQ0FjQUFNQjlxV1RKa29xTWpOUkxMNzJrZi8vNzMzcnh4UmZsNnVwcXRiR2ZwNmVuT25mdXJLRkRoK3E1NTU3THRpOW5aMmU5Ly83N0Nnc0wwN1BQUHF2Qmd3ZXJjZVBHVm0zZWYvOTkxYTlmWDRNSEQ1YWZuNS9lZnZ0dFhidDJMZHY3Mk5KblZrSkNRdVRvNktndVhicm9xYWVlMHR0dnZ5MnorWjl0RkNaUG5xeHo1ODZwVmF0V2V2UE5OOVc1YzJlYjVxdHg0OFlhTTJhTTNubm5IWVdIaDl0MHpidnZ2aXRmWDE4TkdUSkVUejc1cE1hTkc2ZmV2WHVyVzdkdVJwdGF0V3JKWkRLcFZxMWF4aXA0UHo4L0hUaHdRUDcrL25ka2pDRWhJVHAvL3J4YXQyNnR0OTU2UzUwNmRaSWtGUzVjMktiK2I1YmRjNUpUUHdzWEx0VDU4K2YxOHNzdnk5WFZWVU9IRHRYMDZkT05GZDIyUG52NVBaYTh6dlhOcWxhdHFtN2R1dW1OTjk1UXIxNjlNajJ6dG96TGx1Y0dBQURnYnN0YkVUc0FBTzRBeTBhWlVWRlJmRjBDa0tQL2JaN1hSRkx1UmNEeHdGaXpabzFtejU1dDgycjNlMWxCR3N0dGVsN1NqdzRPRG1mdEhjaUR4TWZIWjdxazRSa1pHYTlGUjBmUHNIYzhBQURrSjFhRUF3QUFBTGl2Yk4yNjFkakE5T0RCZy9yc3M4L1VvVU1IZTRkMVN3clNXQUFBQU81bGJKWUpBQUNBKzRsSlVxcTlnNEI5eGNmSGE4cVVLYnA0OGFMS2xDbWpkdTNhcVYrL2Z2WU82NVlVcExIa3MydTYvdWNkQUFBZ1g1QUlCd0FBd1Awa1ZSS2xFaDV3ZmZyMFVaOCtmZXdkUnI0b1NHUEpaMmZGRDcwQUFFQStJaEVPQUFDQSs4azFTY2NsUFNtcHJDUm4rNGFETyszTk45LzhScEpDUWtLZXQzY3N1Q3V1NlhvUy9Qai9YZ01BQU9RTEV1RUFBQUM0bjZUcGVwSXNVVklSc2VkTmdSY1pHV2w1K2FNOTQ4QmRZOUwxUCtmWC92ZC9BQUNBZkVFaUhBQUFBUGNOQndjSHM2NG55RmdwK29EdzhmR1JKRGs0T0ZBU0J3QUFBTGVNRlRRQUFBQUFBQUFBZ0FLTlJEZ0FBQUFBQUFBQW9FQWpFUTRBQUFBQUFBQUFLTkJJaEFNQUFBQUFBQUFBQ2pRUzRRQUFBQUFBQUFDQUFvMUVPQUFBQUFBQUFBQ2dRQ01SRGdBQUFBQUFBQUFvMEVpRUF3QUFBQUFBQUFBS05CTGhBQUFBQUFBQUFJQUNqVVE0QUFBQUFBQUFBS0JBSXhFT0FBQUFBQUFBQUNqUVNJUURBQUFBQUFBQUFBbzBFdUVBQUFBQUFBQUFnQUtOUkRnQUFBQUFBQUFBb0VBakVRNEFBQUFBQUFBQUtOQkloQU1BQUFBQUFBQUFDalFTNFFBQUFBQUFBQUNBQW8xRU9BQUFBQUFBQUFDZ1FDTVJEZ0FBQUFBQUFBQW8wRWlFQXdBQUFBQUFBQUFLTkJMaEFBQUFBQUFBQUlBQ2pVUTRBQUFBQUFBQUFLQkFJeEVPQUFBQUFBQUFBQ2pRU0lRREFBQUFBQUFBQUFvMEV1RUFBQUFBQUFBQWdBS05SRGdBQUFBQUFBQUFvRUFqRVE0QUFBQUFBQUFBS05CSWhBTUFBQUFBQUFBQUNqUVM0UUFBQUFBQUFBQ0FBbzFFT0FBQUFBQUFBQUNnUUNNUmp2OW43ODdEYXpyMy8vOC9NMHNpZ3hCRGlKZ09xbHJ6UE5SWW1oTlRhNmlwVW1OUnM2cWhXbXFlYTZwRzBXaVZTR01xSlZSSmo1a2tpbFpOQ1JFeEM0S0lESHYvL3NodnIyKzJoT01jL1ZTYjgzcGNWNjdzZmEvcDNtdXRYQmV2ZGUvM0xTSWlJaUlpSWlJaUlwS3JLUWdYRVJFUkVSRVJFUkVSa1Z4TlFiaUlpSWlJaUlpSWlJaUk1R29Ld2tWRVJFUkVSRVJFUkVRa1YxTVFMaUlpSWlJaUlpSWlJaUs1bW9Kd0VSRVJFUkVSRVJFUkVjblZGSVNMaUlpSWlJaUlpSWlJU0s2bUlGeEVSRVJFUkVSRVJFUkVjalVGNFNJaUlpSWlJaUlpSWlLU3F5a0lGeEVSRVJFUkVSRVJFWkZjVFVHNGlJaUlpSWlJaUlpSWlPUnFDc0pGUkVSRVJFUkVSRVJFSkZkVEVDNGlJaUlpSWlJaUlpSWl1WnFDY0JFUkVSRVJFUkVSRVJISjFSU0VpNGlJaUlpSWlJaUlpRWl1cGlCY1JFUkVSRVJFUkVSRVJISTEreGZkQVJFUkVZdktsU3NQZWRGOUVCRVJFUkVSRVpIY1IwRzRpSWo4RmFRQ2pyYTJ0cCs5Nkk2SWlJaUlpSWlJU082aklGeEVSRjQ0czluY3hjYkdwdjZMN29lSWlQd2xEWDNSSFJBUkVSR1J2ejhGNFNJaThzSWRQWHAwSGJEdVJmZERSRVQrZXFwV3Jhb2dYRVJFUkVTZW15YkxGQkVSRVJFUkVSRVJFWkZjVFVHNGlJaUlpSWlJaUlpSWlPUnFDc0pGUkVSRVJFUkVSRVJFSkZkVEVDNGlJaUlpSWlJaUlpSWl1WnFDY0JFUkVSRVJFUkVSRVJISjFSU0VpNGlJaUlpSWlJaUlpRWl1cGlCY1JFUkVSRVJFUkVSRVJISTFCZUVpSWlJaUlpSWlJaUlpa3FzcENCY1JFUkVSRVJFUkVSR1JYRTFCdUlpSWlJaUlpSWlJaUlqa2FnckNSVVJFUkVSRVJFUkVSQ1JYVXhBdUlpSWlJaUlpSWlJaUlybWFnbkFSRVJFUkVSRVJFUkVSeWRVVWhJdUlpSWlJaUlpSWlJaElycVlnWEVSRVJFUkVSRVJFUkVSeU5RWGhJaUlpSWlJaUlpSWlJcEtyS1FnWEVSRVJFUkVSRVJFUmtWeE5RYmlJaUlpSWlJaUlpSWlJNUdvS3drVkVSRVJFUkVSRVJFUWtWMU1RTGlJaUlpSWlJaUlpSWlLNW1vSndFUkVSRVJFUkVSRVJFY25WRklTTGlJaUlpSWlJaUlpSVNLNm1JRnhFUkVSRVJFUkVSRVJFY2pVRjRTSWlJaUlpSWlJaUlpS1NxeWtJRnhFUkVSRVJFUkVSRVpGY1RVRzRpSWlJaUlpSWlJaUlpT1JxQ3NKRlJFUkVSRVJFUkVSRUpGZFRFQzRpSWlJaUlpSWlJaUlpdVpxQ2NCRVJFUkVSRVJFUkVSSEoxUlNFaTRpSWlJaUlpSWlJaUVpdXBpQmNSRVJFUkVSRVJFUkVSSEkxQmVFaUlpSWlJaUlpSWlJaWtxc3BDQmNSRVJFUkVSRVJFUkdSWEUxQnVJaUlpSWlJaUlpSWlJamthZ3JDUlVSRVJFUkVSRVJFUkNSWFV4QXVJaUlpSWlJaUlpSWlJcm1hZ25BUkVSRVJFUkVSRVJFUnlkVVVoSXVJaUlpSWlJaUlpSWhJcnFZZ1hFUkVSRVJFUkVSRVJFUnlOUVhoSWlJaUlpSWlJaUlpSXBLcktRZ1hFUkVSRVJFUkVSRVJrVnhOUWJpSWlJaUlpSWlJaUlpSTVHb0t3a1ZFUkVSRVJFUkVSRVFrVjFNUUxpSWlJaUlpSWlJaUlpSzVtb0p3RVJFUkVSRVJFUkVSRWNuVkZJU0xpSWlJaUlpSWlJaUlTSzZtSUZ4RVJFUkVSRVJFUkVSRWNqVUY0U0lpSWlJaUlpSWlJaUtTcXlrSUZ4RVJFUkVSRVJFUkVaRmNUVUc0aUlpSWlJaUlpSWlJaU9ScUNzSkZSRVJFUkVSRVJFUkVKRmRURUM0aUlpSWlJaUlpSWlJaXVacUNjQkVSRVJFUkVSRVJFUkhKMVJTRWk0aUlpSWlJaUlpSWlFaXVwaUJjUkVSRVJFUkVSRVJFUkhJMUJlRWlJaUlpSWlJaUlpSWlrcXNwQ0JjUkVSRVJFUkVSRVJHUlhFMUJ1SWlJaUlpSWlJaUlpSWprYWdyQ1JVUkVSRVJFUkVSRVJDUlhVeEF1SWlJaUlpSWlJaUlpSXJtYWduQVJFUkVSRVJFUkVSRVJ5ZFVVaEl1SWlJaUlpSWlJaUloSXJxWWdYRVJFUkVSRVJFUkVSRVJ5TmZzWDNRRVJFUkVSRVJHTHlwVXJUN1d4c2VuK2VIdVZLbFhpTGE5dGJHeCtqSTZPN3ZubjlreEVSRVJFL3M0VWhJdUlpSWlJeUYrRzJXdytaMnRyVyt6eGRoc2JtNnh0NS83RUxvbUlpSWhJTHFEU0tDSWlJaUlpOHBkeDdOaXhyODFtcytsSnk4MW1zems2T25ybW45a25FUkVSRWZuN1V4QXVJaUlpSWlKL0plbkEwYWNzai92LzF4RVJFUkVSZVdZS3drVkVSRVJFNUMvRnhzYm1xeWN0TTV2TjMvNlpmUkVSRVJHUjNFRkJ1SWlJaUlpSS9LVkVSMGN2TjV2TjVod1dtWC81NVplcGYzcUhSRVJFUk9SdlQwRzRpSWlJaUlqODFhVFkyTmo4K25pajJXeE9BSkpmUUg5RVJFUkU1RzlPUWJpSWlJaUlpUHpsMk5qWWZQMTRtOWxzL3U1RjlFVkVSRVJFL3Y0VWhJdUlpSWlJeUY5T1NrcktGNEJSSHNWc05wdnYzNzgvNGNYMVNFUkVSRVQremhTRWk0aUlpSWpJWDg1dnYvMTJIemh0ZVc5alkzUHQzTGx6U1Mrd1N5SWlJaUx5TjZZZ1hFUkVSRVJFL3BMTVp2TzNXVjV2ZXBGOUVSRVJFWkcvTndYaElpSWlJaUx5bDNUanhvM1B6V2F6R1NBakkrUGpGOTBmRVJFUkVmbjdVaEF1SWlJaUlpSi9TWmN1WFVvMG04M256V2J6amVQSGoxOS8wZjBSRVJFUmtiOHYreGZkQVJFUkVSRVJrYWRZQS9pKzZFNklpSWlJeU4rYmduQVJFUkVSeVZIVnFsVzNBUzFmZEQ5RVRDWVRWYXRXZmVkRjkwUCtkNW5ONW4xSGp4NnQvNkw3SVNJaUl2ODlsVVlSRVJFUmtTZFJDQzUvQ2JhMittK0x2RmcyTmpiMVhuUWZSRVJFNVBsb1JMaUlpSWlJUEZWVVZOU0w3b0tJeUF0VHJWcTFGOTBGRVJFUitRTm9hSVdJaUlpSWlJaUlpSWlJNUdvS3drVkVSRVJFUkVSRVJFUWtWMU1RTGlJaUlpSXZsTmxzL2xPUGRlZk9IWktTa3Y2MFk0cjhIWmhNSmpJeU1sNTBOMFJFUkVUK3o2aEd1SWlJaUlnOE43UFpqTWxrc21xenM3UGordlhyOU8vZm54RWpSbEMzYnQwY3QrM2F0U3RGaXhhbGN1WEszTDE3TjhkMTh1WExSK2ZPblVsUFR5YzRPTmhxV2UvZXZRa0tDc3B4dTBLRkN0RzJiVnZqL2ZMbHkxbXlaQW45Ky9lbmQrL2VULzFNdDIvZnp0WWZEdzhQekdaenRpRGR3OE1EVjFkWHdzUEQ4Zkx5b243OStsYkxWNjllemFGRGg1Zy9mMzZPeHpLYnpTeGV2SmpHalJ2ejhzc3ZzMkxGQ2hJVEV4azVjaVEvLy93ekZTcFV3TnZiKzZuOWZSWWJOMjRrTWpLU2Q5OTlsOUtsU3dNUUhCek0vdjM3V2JwMEtRQXBLU25reVpNSGdNVEVSRFp2M2t5ZE9uVW9XN2FzMWI0MmI5Nk1qNC9QSDE0LythdXZ2dUwrL2Z0MDdkcVZlL2Z1c1d6Wk12cjM3NCtQajg5VHQwdE1UT1R6enovSGJEYlRzV05IeXBVcmwyMmRreWRQQWxDaFFnV3I5bEdqUm5INThtVldyVnBsMVo2ZW5zNnBVNmNvWHJ3NDd1N3VWc3QyN05oQlVsSVM3ZHUzZjZiUHRYRGhRdkxseTBlM2J0MjRjT0VDQ1FrSjFLdVhPZjlpY25JeU4yL2U1TmF0Vzl5NGNZUHIxNi9qNnVwS3UzYnQvdTErangwN3h2VHAwMm5UcGcydnZQSUtGU3BVWVBqdzRadzllNWJRMEZCY1hGeXN6dEh5NWNzWk1tUUlqbzZPN055NWszUG56dEdsU3hjQ0F3T0ppNHZMTmlmQW4zVU9udGVRSVVQdzhmSGh3dzgvQkRLRC9XSERobEc0Y0dIR2pCbnpoeHhEUkVSRS90NFVoSXVJaUlqSWM5dTBhUk9USmsyeWFvdU1qT1RUVHovbHdvVUxEQm8weUdqdjFhc1hBd1lNQU9EYXRXdWNQbjBhVjFkWDFxMWJSMXhjWEk3NzkvUHpvM1BuenFTbXBySmt5UktyWmIxNzl6WkMzTWRWcmx6WkNNSlhyVnBsYkx0a3laSnMrd0dvV2JPbTBSNGNISnd0R08zV3JSc1pHUm1zV2JNbVcvdkFnUU5adUhBaGVmTGtvWGJ0MnNUR3hqSnc0RUJtenB6SjZkT24yYnQzTHdETm16ZW5kKy9lZE9yVXlkait5SkVqZlBYVlY5eTdkNCtYWDM2WjdkdTNjKzdjT2JwMzc4NUhIMzJFazVNVHMyZlBwbkxseW5UdDJwV0hEeDlhSGI5TW1UTDg5Tk5QMlQ3UGloVXJxRlNwRWdBeE1USE1taldMb2tXTDh1alJJK2JQbjgrZ1FZTTRmLzQ4VVZGUjNMeDVrK0RnWURadDJzU0NCUXVvVXFVS0VSRVJMRml3QUY5Zlg2c2cvTkNoUTB5WU1JRktsU29aWVczcDBxV3BVS0hDZnhTTXo1a3poMGFOR2hudno1dzVRMUJRRUU1T1RuVHQycFhJeUVpMmJ0M0s5ZXZYV2JKa0NiYTJPWCtoOWQ2OWV3d2RPcFRmZnZ2TmFCcy9mcnpWT2hrWkdYejY2YWVjUDMrZTRjT0hXNTMvYytmTzVYanZKU2NuTTNUb1VIeDlmUWtLQ3FKT25UcloxcGsyYlpyeHVrNmRPaXhhdENqSFBnWUhCK1BuNTBlM2J0MVl1blFwMjdkdkp6QXdrRUdEQmpGOStuUisrT0VIcS9XTEZpM0s3dDI3dVhUcFVyWjlyVisvM25pOVo4OGV6cHc1UTN4OFBIUG16R0hBZ0FFa0pDUnc1Y29Wbkp5Y3JMYmJ0bTBiSVNFaHVMdTcwNjlmUDc3Nzdqc2lJeU9wV0xFaXFhbXBBSnc0Y1FJQUJ3Y0h5cGN2LzZlZGcrZGhNcG5ZdTNjdlpjcVVNZG95TWpMWXUzZXY4Y0JIUkVSRVJFRzRpSWlJaUR5M2hnMGI4dUdISHpKanhneDY5KzVOblRwMW1EMTdOZ2NPSEdEczJMRlVxMWFOZWZQbXNYZnZYcXVSdWhFUkVRQTBhZEtFNzc3N0RpRGJpTlNjZ3RYdTNidVRscFpHU0VpSTBSWVFFTUNFQ1JPd3NiRWhNVEdSNXMyYjQrcnF5dDI3ZDVrNWN5Ymg0ZUVBbEM5Zm50YXRXeHZieGNiR3NuNzlla3dtVTdhUndsbjc4M2cvSG0vZnNHRUR4WXNYNStIRGg0U0VoRkN5WkVrU0V4UFp0R2tUWjgrZUJXRFpzbVVrSmlabUM3SXRnWHVUSmswQWpGRzhibTV1QkFVRk1XalFJSGJ0MmtYbHlwWHg4dklpSmlhR2E5ZXVVYkZpUlp5Y25DaFRwZ3k3ZCsrbVpzMmFGQzFhbElpSUNHN2R1a1doUW9VQXVIcjFLc09HRGNQRnhZWHAwNmNUSHgvUDExOS9UZjc4K1kwK3RHclZpb3lNREJvM2JveWpveU5tczVtd3NEQUFQdmpnQTJPOTVjdVhNM2JzV0NCek5QS3hZOGNBNk5HamgzSCtIQndjL3UwSTdxeWZFK0RPblR1TUhEbVN0TFEwUm84ZWpaZVhGKzNhdFdQNzl1MUVSa1l5YTlZc1k3UnZWbkZ4Y1l3Y09aTFkyRmhhdG14SlFrSUNHemR1NVA3OSszenl5U2ZHTWV6czdQanl5eThaTTJZTU4yN2N5UEcreXRxMlo4OGUzTjNkZWYvOTk1azBhUkpyMXF4aDllclZ4dktSSTBkeStmSmxxN2JDaFF0eitmSmx2dm5tbXh3L2IySmlJak5tek1ERHd3TXZMeS9pNHVLWU1XTUdqUnMzeHR2Ym0zLzk2MS9FeHNZU0hCeU1qNDhQZmZyMGVlTERJWXNmZi93UkJ3Y0grdmJ0UzBwS0NqWTJOaVFuSitQazVJU2RuWjNWdXAwN2QyYjM3dDE4ODgwM05HclV5TGlIaHd3Wllxd1RHQmdJZ0plWEZ6LysrT09mZGc1eXVyYlBLaTB0RFFCN2UvdW50b21JaU1qL052MnJRRVJFUkVTZW01ZVhsMUZHeE4vZm4wMmJOaEVTRW9LTGl3dXVycTc4OHNzdjdOKy9uL3o1ODVPZW5rNWNYQngrZm43OCtPT1BBTHorK3V0R0VQNHNQRDA5ZWZUb1ViYjJsU3RYRWhRVVpOUTZybEtsQ252MjdDRThQSnlBZ0FEaTQrTTVkdXdZZWZQbXBXdlhydXpmdjU5Tm16WmhiMi9QNE1HRDZkeTVjN1o5UG1tRTgrUHRNMmZPTkY2ZlBuM2FLTWV3ZWZObW96Mm5VZWpIang5bjM3NTk1TXVYanhvMWFnQ1pBVGhrQnRpT2pvNE1HRENBOVBSMDR1UGpXYmh3SVgzNjlDRTVPWmtWSzFaZ1oyZkg3dDI3TVpsTWRPL2VuZHExYXhNWkdVbGlZaUlGQ2hRQUlEUTBsSVNFQkFBNmRPaGdIRHNvS0loWFhua0ZnSDc5K3RHcVZTcysrK3d6enB3NVExeGNIS2RQbjZaUm8wYVVLRkdDbUpnWTl1elp3N0JodzBoS1NxSmp4NDRNSERpUTk5OS9uL2o0ZUt2OSt2ajRzR1RKRWo3NjZDUGVmLzk5WTFSNlhGd2Nnd2NQcG5mdjNyUnExY3BZUHpFeGtmNzkrNU9Ra0lDL3Y3OHhpdC9XMXBZcFU2YlFyVnMzUWtORHNiT3pZL2p3NGRqYTJwS1JrY0hhdFd2NS9QUFBlZmp3SVowNmRXTGt5SkVrSnljellzUUlkdTdjeVcrLy9jYklrU09OVWVjWEwxNWsvdno1bU0xbXE5SGxZV0ZoM0wxN2wxNjllaGx0RGc0T0FMUnUzWm84ZWZMUW9rVUxxbGV2bnUzNmRlblN4WGo5MDA4L2NldldMVUpEUTdPdEI1a2oxN011MjcxN053QWZmdmdoalJzMzVzS0ZDOFRHeGhyWHhNSVNXTC81NXB0V3dYaDBkRFNYTGwzQ3o4K1A5ZXZYYy9Ub1VZNGVQY3ExYTllTTlTMDhQVDFac1dJRkgzLzhNWW1KaWR5N2Q0L1NwVXZUcDA4ZmZIeDhHRFZxRkZldVhERUM3S3dCOHA5MUR2NWJLU2twQUVaSm42eHRXUisyaUlpSXlQODJCZUVpSWlJaTh0ek1aalBidG0zRDJkbVo0OGVQWTJkbmg0dUxDOG5KeVl3Yk44NVk3OWF0VzR3ZE81WVJJMFpnTXBrNGV2UW9nTlhJNUdjcHJiRnc0Y0ljMnhzMWFzU0RCdyt3dGJYRng4ZUhnSUFBN096c0tGYXNHT1hMbCtmNDhlTk1tRENCeU1oSUlpTWpnY3lSd24zNzlxVm16WnJjdVhNSE56YzM3T3pzQ0F3TXpGYWorZDY5ZTlqYTJ0SytmWHV1WGJ2R3FWT25xRktsQ3I2K3ZzVEZ4Vkc5ZW5VeU1qTFl0V3NYQ1FrSjlPM2JOOGQrV2tMOGpJd01ac3lZQVlDN3V6dWhvYUVjUG56WUtFK1JOVndHbURKbENyYTJ0aHc5ZXBRMmJkb1lJMzV2M2JvRlFJRUNCVENielZ5NWNvVjgrZklaWVdhYk5tM0lreWNQN3U3dXVMbTU0ZUhoZ2JPek14RVJFVWE5OHlKRmluRHExQ2wyN3R4SmVubzZqbzZPMk52YlU3VnFWWnljbkNoVnFoUjc5dXhoMUtoUjNMOS9uOW16WjdOdDJ6WnNiVzFadkhneFJZb1VzZXJyMmJObk9YbnlKUDM2OVRPQzNtSERobkhwMGlXckd1dW5UcDFpeElnUlhMMTZsWHIxNm1VcmFlTHQ3YzJDQlF2bzI3Y3ZhOWFzNGNLRkMvVHMyWk9wVTZkeS92eDVZNTBIRHg0d2NlSkU0NzJEZ3dOWHJseGh4SWdSbEN0WGprNmRPakY1OG1TYU5Xdkd4SWtUamZJOEFEdDM3dVR1M2J0V2JRRHo1OC9uNTU5L0JqSkg2MmN0UHhNWUdFaDhmSHkya2pTdnZQSUtVVkZSN055NWs0WU5HK0xvNkFoazN0ZmUzdDVzMjdZTkd4c2J6R1l6NjlhdG8wMmJOZ1FFQkhEbHloVmpINWEvQVQ4L1A1N20yMisvTlY3ZnVuVXIyK2p4ck84dHdYRHg0c1VwWHJ3NFBYcjA0Tnk1YzlrQzZPN2R1eHV2bzZLaS9yUno4RHp1Mzc4UFlGVUt4dkpnVGlQQ1JVUkV4RUwvS2hBUkVSR1I1N1pyMXk0amRKc3dZUUlCQVFHODk5NTd6SjA3bDZpb0tLcFZxOGFvVWFQbzFLbVRFZkk5UHVsbHAwNmR1SFBuRGdCTGx5N0Z3OFBEcU9QczZla0paQWJ1a0ZuTE95TWp3NnFNeXBZdFc5aXlaWXZWUG1mTm1rWDM3dDNadUhFak4yN2NNTFl2V0xBZ1ZhdFdOVWJQWnEwWjNxNWRPNW8wYWZJZjF5MHVXYklrZm41KzJOdmJFeHNieStYTGwwbE1USHppK3YzNjllT3JyNzdpMUtsVFJ0dVJJMGM0Y3VTSU1iSzFRWU1HMUtwVml5SkZpbENrU0JIOC9QejQ3TFBQTUp2TmJOeTRrWTBiTjFLNmRHbWFOV3NHWkk2SWQzQndJRFUxbGZUMGRPYk1tY09JRVNQdzgvUExjVUxSdDk1Nml6ZkdwRFNXQUFBZ0FFbEVRVlRmZkpOZHUzWVo1VTZjbkp4bzM3NDlIaDRlYk5teWhibHo1d0lZSWJPenN6TS8vdmdqR1JrWjVNbVRoeSsvL0JKZlg5OXMrNjVmdno0clZxeGcyTEJoVEo0OG1TVkxsbkRyMWkwNmRlcEUxNjVkamZWc2JHeTRmZnMyQUJjdVhPRHR0OS9POFh6WjJOamc3dTVPd1lJRjhmUHo0OTY5ZTdSdjM1NndzREJ1M0xpUjdkcEQ1b09FNk9obzNOemNhTkNnQWErODhnbzdkdXpncFpkZTRwMTMzbm5pdGJHNGNlT0djVitIaFlVeFo4NmNiT3MwYmRyVTZuMVVWQlFSRVJGOCtPR0h2UFRTUzh5Wk04Y29VWFBqeGczMjdObER2WHIxbURKbENwczJiU0loSVlIR2pSdVRtSmpJOXUzYk1adk52UEhHRzhEL205d3pKNy85OXB0UldnZ3l5NVNNSERuU0tBdFVyVm8xbzNhK3Y3OC85dmIyVmcrWlpzeVlZVHhBK1N1Y2c2emxXZjVUTjIvZUJPRHc0Y1BzM0xtVFpzMmFHYVBpZi8vOWR6SXlNcktWaVJFUkVaSC9QUXJDUlVSRVJPUzViZGl3QWNnc2NYTDU4bVVnTTdpRS96ZTZkZWJNbWRuS2gxZzhmUGdRT3pzN3E1SGhqNzhQQ3d1alJZc1dBTlNxVll0SGp4NVpCZUhseXBXaldyVnFQSHIwaUlJRkM3SjI3Vm9nYzhMTVhidDJVYjE2ZFNwV3JJaWJteHMvL1BBRFZhdFdaY3FVS2NUR3huTGl4QW5PblR0SFFrSUM3ZHUzeDgvUGozWHIxbG4xYit6WXNWeThlQkdBdG0zYldvMmNoY3hSNnZIeDhiaTR1RkNxVkNsV3JseHBMR3ZmdmowcEtTblp3dHJidDIvajVlVmxCT1pUcGt3aFQ1NDhoSWVITTI3Y09DcFZxbVJWcnVYR2pSdkd1YTVWcTVaUmV6dzVPUm1BclZ1M0d1c21KU1VSSGg3T2lCRWpqTFphdFdvWjVUSXNJNEhqNHVKbzJMQWgvZnIxSXlNamc0c1hMMUt0V2pVdVhMZ0F3THAxNjNqcnJiY3dtVXhBNWdTbkR4NDhvSFhyMW16WnNvV0ZDeGZTb0VFRHZMMjlxVjI3dHRYbksxZXVISFBuenFWNzkrN2N1blVMRHc4UDNudnZ2V3pyQkFjSDgvSEhIeHVmSnljT0RnNkVoSVJRc0dCQlhGeGNXTDkrUGE2dXJrWUptcWRKUzB2RHdjR0J4WXNYczJ6Wk11cldyZnR2YTRSRFpxRHI0dUxDdW5YcjZOS2xDMkZoWVUrdDJXMjVIeHMxYXNTZ1FZTll0R2dSbzBlUDVxdXZ2akxXK2V5enp3Z0pDZUhRb1VNMGF0U0kzcjE3NCtycXlxWk5tNHc2OWgwNmRLQlNwVXBXcFUwZWQvNzhlV3h0YlkzclltSDV1MHBMUzJQdzRNRk1uVHFWMU5SVVhGeGNhTnUyTFR0Mzd1VCsvZnMwYTlZc1c2bVZyUHo4L0l4UjlIL0dPWGdlbG52VmJEWXpmdng0Q2hRb1lEeGd1bi8vUHRIUjBVYlpJUkVSRWZuZnBTQmNSRVJFUko1YnpabzFPWERnZ0ZXYkphRGJ1SEVqYmR1MnBXL2Z2bGIxbjE5KytXWGMzTnlJam80bUtTbUphZE9tV1cyZm1KaVlyYzB5bVdST3BWSHk1OC9QaGcwYmFOeTRNVys4OFFaZmZQRUZiZHEwd2RQVGsvcjE2d053L2ZwMURoMDZ4TUdEQjBsTlRUVkNld0JIUjBkcTE2NU4rZkxsU1U1T3htUXljZVhLRlk0ZlA4N216WnU1ZnYwNnZYcjFJaU1qZzVVclYzTDI3Rm44L2YycFVLRUMzdDdlRkNsU2hJTUhEK0xoNFVHWk1tVUlDZ295UnVSYVBENFpZOFdLRlduWXNLRlJrc015RXJ4VXFWSUFWcVBGTFo4eGYvNzhYTHQyalNaTm1wQ1VsRVJxYWlwRGh3NWw2TkNoVnV2V3FWUEhxbVl5d0tGRGh6aDA2SkJWVzFSVUZPSGg0Zmo3KzdObzBTTE9uRG5EUng5OVJKVXFWYXpXczF6UERoMDY0T3JxeXVUSms4bkl5T0NubjM3aXA1OStvbGF0V3RtQzhGT25UakY4K0hCTUpoTkZpaFRoeXBVcjlPelprd1VMRmxoTnBsbTJiRmxDUWtKSVNrcWljZVBHK1ByNnNuSGpSbU41alJvMWNIWjJwa1NKRWthYnE2dnJNNVhSc2RUUGhzelI3Q2twS2NURXhCalg4dXV2djhaa010R2hRd2ZjM2QzLzdmNkFiQk5CV3Vwclp4VVlHSWl2cnkrUEhqMHlTdVE0T1RseDhlSkY0dUxpNk4rL1A3MTY5Y0xHeG9acjE2NHhmLzU4WTl1ZVBYdlNvVU1INHhzTU9hbFVxUkp0MjdZMVBwdkYvdjM3Z2N3NjgvdjI3V1BhdEdta3BhWGg2T2pJK1BIak9YcjBxRkZLeE9MeGNqU1RKazM2MDgvQjh6aDgrREFBL2Z2M1ovbnk1Y3lmUDkrcUJ2eVdMVnNVaEl1SWlJaUNjQkVSRVJGNWZnMGFOR0Q3OXUxV2JROGZQbnpxTmdNSER1U0xMNzRnT2pxYWdnVUxzbWZQSGc0ZlBzd0hIM3hnaEs3dTd1N01ueitmTW1YS0FKa2pvaUd6N01hREJ3K01HdU9RT1dGbjFhcFYyYlp0Ry9IeDhaak5aZ0lDQW9pSmljbFdoZ1V5SnhxTWpvNjJhcXRac3lZZE8zYms2TkdqREI0OEdNZ015S3RVcWNMUW9VT3BVYU1HWnJPWmtpVkxzbmJ0V21iTm1nVmtqbFllTUdBQUNRa0pKQ1VsMGJScFUrN2R1d2RBeDQ0ZENRME5OWDdYcVZQSGVHalFva1VMcThET29reVpNamc3TzNQMDZGSE1ack5SUGlSZnZuejA2ZE9IeVpNblc2MC9kZXBVcS9kOSsvWWxOVFUxV3hEKyt1dXYwNjlmUHlDekxFcFdnd2NQeHR2Ym15RkRodENpUlF1dVg3OXV0VjU2ZWpvMk5qWk1tVEtGalJzMzR1UGp3OXExYTltNmRTdlRwazB6eXJOWXJGKy9ubG16WnBHV2xzYWdRWVBvMXEwYm4zenlDZUhoNGZUbzBZT0ZDeGRTdm54NXEyMHNvNG16MXNaT1RVM0ZaREtSTjIvZWJPZkpjdTZ6aHVwWlBUNXlPVDQrbnBDUUVPN2N1Y09VS1ZOWXZYbzFKcE9KdG0zYjh2Nzc3L1BGRjEvZzUrZVhyVFk3WUJWS1AvNXRnSndjUEhpUTBOQlFJaU1qY1haMkJxQnc0Y0xVcUZHRHNMQXdmdi85ZCs3ZHU0ZTd1enZEaHc4bkpTV0ZDaFVxY1BMa1NkNTc3ejFPbmp6NTFJRFkxOWVYd1lNSFd3WGhqeDQ5WXR1MmJUZzZPakp0MmpRR0RCakEyYk5uU1VsSnlYWXZaR1VwUGZUdi9GK2VnLzlXVWxJU0VSRVJPRHM3MDdWclYzeDlmWEZ5Y2pKS0FubDdlN045KzNZR0RCaGdsR2NSRVJHUi8wMEt3a1ZFUkVUa3VaVXNXUkpYVjFjZVBIaEFhbW9xa0JrNkFzWUk4S1ZMbDFxTmtQYnk4akplMjlqWWNPellNVDc2NkNPcVZxMUtaR1FrUllvVXdjbkppZjc5KzlPL2YzODZkZXBrakRnTkNBZ2dOamJXS2dnSEdERmloREhaWkxWcTFhaFNwUXBWcWxUQjM5OGZnQjA3ZGpCbXpCaEtsU3BGYUdpb0VUUWVPblNJQVFNRzRPSGhBVUM5ZXZYbzFxMGJxMWF0SWpVMTFSaEozYTFiTjFKVFV3a05EYlU2YnFkT25haGR1emFGQ2hWaTNMaHhSRWRIVTdod1lXTlphR2lvOGJ0dTNicEdFSjVUQ0c1cHIxV3JGaEVSRVVSSFIvUHFxNi9TcmwwN2hnd1pZandVeUNwckdSZkFtSHp3OGZCeng0NGQ3Tml4SThkalRwdzRrWll0V3pKOStuUkNRME5wMUtnUmdGRjZKQ1VsQlVkSFJ5cFZxa1JHUmdiYnQyOG5NRENRMk5oWVhudnR0V3dUaTVZdVhScHZiMjlHang1TjNicDFBWmc4ZVRKdWJtN0V4Y1ZsQzY5alltS01Cd3VOR3pjMjJpMFBQNTRVaFB2NCtHUWJGVzN4K0lqeDNidDNBOUNzV1RNdVhickVraVZMS0ZldUhCOTg4QUZtczVuOSsvZXpkdTFhaWhVclJwMDZkYXkyblQxN3R2RTZhMjF1Z0hmZWVjY29tM1AyN0ZuR2pSdEhURXdNOXZiMmRPclVpZDY5ZTlPOGVYTWc4eDQ5Zi80OEVSRVIvUExMTDNUdjNwMENCUXJRc0dGRHpwdzV3OG1USituVHB3OXBhV2xHalh4TGlaU3MzMkNBekZIZldhMWN1WkxidDIvVHRtMWJYRjFkbVQ1OU92bno1NmRldlhvNE96dGpNcG1NdjgvMDlIUmp1NnpsYzU3bS8vSWNkT25TaFMrLy9KSnZ2LzJXcmwyN01uRGd3R2ZxMDhxVkswbEpTYUZObXpZNE96dlRyRmt6QWdNRGpUN1oyOXNUR1JuSnZIbnptRDU5K2pQdFUwUkVSSEluQmVFaUlpSWk4b2ZadDI4ZmtGbmE0L0RodzVRb1VZSjE2OVpSclZvMWhnOGZUcnQyN1dqUW9FRzJrYTVyMXF4aDd0eTVGQzFhbE9uVHA5T3NXVE1jSFIyWk8zY3V2WHYzWnQ2OGVXelpzc1VJWndzVkttUlZIeHd5ZzlyMTY5ZVRscFlHWkU2U3QzNzlldHEyYmN2OSsvY0pEZzdtbTIrK3dkN2VuakZqeG5ENzltM2MzTnl3dGJVbE1qSVN3S29tT1dTT1NMZlU1RzdkdXJYUlhxQkFBYU1HZWJ0MjdVaExTN09xNVgzMjdOa2NKNUFFeU1qSWVLWnoyYXBWS3lJaUl2anNzOC9vMzc4LzkrN2RzNXA4MDFJMnBuVHAwc2E1U0VwS3d0WFYxYWdUbmRPSThENTkrcENjbkV5UEhqMndzYkhCMGRFUmdGZGZmWlU3ZCs0UUVSRkJxVktsNk5peEl6Tm16S0J1M2Jya3laT0hpUk1ua2pkdlhscTNiazJUSmsyNGV2VXFSNDRjb1ZhdFdreWRPdFhxbWw2K2ZKbUpFeWRpWjJkbkZaNWFtRXdtQWdNRHFWR2pCdjM2OVNNb0tJaE5temFSbHBaR2pSbzFhTm15SmMyYU5jUEZ4Y1dvZi82a1VkK1hMMTkrYWkzdHJINzg4VWNqekgvdnZmZElUazdtcFpkZTRzc3Z2eVFsSlFWUFQwL2k0dUlZTTJZTWE5YXNvVWlSSWx5OWVoWElIT0ZlcEVnUkFPTSt6TW95R1dQUm9rVzVlZk1telpvMVkrREFnUlF2WHB4ejU4NFo2emc2T3JKZ3dRSW1UWnBFZUhnNHUzZnZadmp3NFZTc1dKRlJvMFlaKzNOd2NEQmVQNjBtdDBWVVZCVExseThuVDU0OHZQdnV1eVFsSlZHb1VDR09IRG1DeVdUQzA5T1RpUk1uR2crVGhnd1p3dWpSb3lsVHBzd1RIOGhZdm8zd1o1eURWcTFhOGRWWFh6RjU4bVErK3Vnak9uZnViUFd3TENjeE1URjgrKzIzMk5uWkdlSDM0c1dMT1hueUpCVXFWS0IxNjlhWVRDWSsvL3h6ZnZ6eFIyclZxcFh0Z1kySWlJajg3MUFRTGlJaUlpSi9pSklsUzFLeVpFbmVlT01OVHAwNlJYaDRPQTBhTkRDV256eDVrcmx6NXdKa0sxSGc1K2RINmRLbFdiQmdBZm55NWJOcUR3NE9adHk0Y1F3Y09KRDE2OWZqNHVMQ3lwVXJpWWlJc0NxcGNQandZWktTa25CeWNxSjU4K2JHUkk2M2I5OW0yYkpscEthbTR1WGx4YVJKazZoYXRTcXRXN2NtSVNIQjJON1cxcGFtVFp0YTljdFM1dVJ4TjIvZXRHcDNjSERnN2JmZnBrS0ZDdFNxVllzQ0JRb1FGQlNVNDNuNjdMUFBzTFcxeGQ3KzZmOFVmKzIxMTZoV3JScFJVVkVNR2pRSXlDeEI4K2pSSThCNnNrd0xmMzkvcTVJMGo0ZnhibTV1QkFVRjhkTlBQd0daMTZGNDhlS3NYNy9lS2lEMDkvZkh4Y1dGSmsyYThOcHJyeGxoZE11V0xRa05EV1hod29VOGV2U0lkOTk5bC83OSt4c0JxRVZhV3RvemhiZSt2cjU0ZW5vU0h4OVBSa1lHYjczMUZzT0hEeWRQbmp3NE9qb2ExOGZYMTVlZVBYdm11STluUFZaY1hCd25UNTZrYnQyNk9EazVFUk1UQTJEVUlyZTF0U1ZQbmp5NHVMaHc3OTQ5eG84Zno3Smx5eWhUcGd3UEhqeGd5SkFoVEpnd0FjZ01uYU9pb3VqWHJ4OE9EZzZrcHFZYTk0T0xpd3RoWVdGNGVYbng3YmZmc21EQkFtUDBkZkhpeFlITUJ4UlRwa3pCMzk4ZlQwOVBYbjc1NWFmMjNmS2c0MG1UVzZha3BEQnExQ2pTMDlNWk5td1l4WW9WNDQwMzNqREsyd0JVcjE2ZGhRc1g0dTN0VFkwYU5kaTZkU3NIRHg2MHVoZE5KaE5tczluNEhSNGVqcmUzOTU5eURpeGgvT1AzMHRNNE96dmo3T3hNNjlhdEtWNjhPTmV1WFdQTm1qVTRPenZ6NmFlZlltdHJpNjJ0TFNOR2pHRFVxRkVzV2JLRTExOS9IVmRYMTJjK2hvaUlpT1FlQ3NKRlJFUkU1QTloS2FFQlVMbHlaZkxuejIrTTRoMDFhaFN2dnZvcW5wNmUrUHI2R3FOSmZYMTlxVlNwRW5YcjFxVjY5ZXJHNk9SS2xTb1pJMCtMRmkxcTFQZ3VXN1lzMzMzM0hjV0xGeWNqSTRPQWdBQWdNekJ2M0xneFY2OWVwV3ZYcmxTb1VJSFhYbnVOQnc4ZTBMUnBVMDZjT0VIbHlwV05pUjRoczhieGlSTW5zTFcxeGRQVGt5Wk5tdkRxcTY4YW44SEx5NHVLRlNzYWt4Z09HalFJTHk4dk1qSXlxRmF0R2pObnpnUXlSOVo2ZVhuUm8wY1BxL1BScUZFamZIeDg4UEh4WWZYcTFmajQrQkFjSE16eDQ4Y3BYYnEwOFZrdC9TOVdySmpWOWpZMk5zeWVQWnRaczJieHl5Ky84UHJycjFPMmJGa3VYYnBFUUVBQXJWcTFJam82MnFyRVJkV3FWYmwwNlJLMnRyYjQrZmtaOWNBQmV2WHF4Y3N2djB5K2ZQa29XN1lzK2ZMbEl5QWdBRWRIUjBKQ1FyaHc0WUp4dml0VXFBQmtoc1BEaHcvbjJyVnIrUGo0MExKbFMyN2V2TW14WThmbzFhdVhNYWxuVm8rUDFIOFcwNlpONC9idDIxYVRZVzdkdXRXb0ZmK2tFY3VXYy9jc3BWRjhmWDBKQ2dyQ3hzWUdWMWRYdnY3NmEvTG16WXVibXhzdUxpN0c2UGtiTjI2d2ZQbHl1blRwQXNENzc3K1BqWTBOTmpZMkxGeTQwUGpHUVpVcVZWaTNiaDMyOXZZNE96dGJqVjYydks1U3BRcnU3dTQ0T1RuaDUrZG5QTkN3cUZldm50WDdpaFVyV3IyZk8zZXU4ZUFEWU5teVpjYnhMWW9VS1VLeFlzVm8zNzQ5MGRIUnZQMzIyMERtdzR6RGh3K1RKMDhlYXRXcVJaczJiVWhKU2FGaHc0WVVMVnFVd01CQTl1M2J4NDBiTjBoTlRiVzZqd0RzN2UzeDl2YitVODlCcjE2OStPU1RUK2pSbzhlL0hRME9tZDhTbURsekpwVXFWUUl5SCt4ODhjVVgzTDU5bTVJbFN4cnJOVzNhbE1HREI5TzRjV09GNENJaUl2L0RubTk2YmhFUkVSSEp0YXBXcldxRy95N1lGUGt6M0xsekJ6czd1Mnkxc3A5MXVjaXpzRHhRaVk2T3p2WC9mNjVhdGVwY1lGaEdSc2J3WThlT3pYdlIvUkVSRWZramFVUzRpSWlJaUlqOExYbDZlajdYY2hFUkVSSDUzL0hrN3hpS2lJaUlpRHluakl3TTd0Ky8vNks3OGFjem04M2N1WE9IcEtTa0Y5MlZYTTFrTWhubFU1N0hnd2NQL29EZWlJaUlpTWhmbVlKd0VSRVJFZmsvOGE5Ly9ZdmF0V3Z6emp2dlBOUDZKcE9KbFN0WDh0NTc3eG1UTXo0dU5UV1Y3Ny8vbnIxNzkyWmJ0bnIxYW9ZTUdmSmY5M2ZxMUtuR0JKZnA2ZWtzVzdiTTZnY2dLQ2dveHgvTGhJc1d5NWN2cDJuVHBvU0dodjdiNDk2K2Zac0xGeTVZL2R5K2ZadkV4TVFjMnkxaVltTG8xNjhmc2JHeFJ0dkRodzk1OTkxM21UMTdkbzRCOGFGRGh3Z0lDR0RDaEFuY3UzZnZpVDg1bmYvMDlIUm16NTdOcEVtVG5oandwNmVuOCt1dnYrYTRmTWVPSFlTRmhmM2I4Mkd4Y09GQ1ZxMWFCY0NGQ3hmWXQyOWZ0blhlZWVlZGJIVzJyMTY5eXVuVHA2MStybDI3bHVNeGJ0MjZSYnQyN1dqZXZIbU9mVTVOVGVYcnI3L090djJqUjQ4WU4yNGNmZnYyelZaYjJ5SXBLWWwrL2ZyUnIxOC9FaE1UbitrelozWGl4QW5lZlBOTjJyUnB3OUdqUjNOYzU2ZWZmakx1emF6Q3c4UHAyYk1uaHc4ZmZ1b3hudVdhaW9pSWlPUVdLbzBpSWlJaUluK0lyQk1UWmhVWEY1ZHRXVTRUSE5yYTJoSVpHY21SSTBjSUN3dDdZb0MrY09GQzh1VEpRKzNhdFltTmpXWGd3SUhNbkRtVDA2ZFBHd0Y1OCtiTjZkMjdONTA2ZFhwaXZ3QzJiZHVHMld5bVVLRkNyRnUzenBoZ01qVTFsU1ZMbGxpdDI3dDNiNVl1WFpyamZpcFhya3pidG0wQldMVnFsYkh0a2lWTHN1MEhvR2JObWtaN2NIQ3dFZmhhZE92V2pZeU1ETmFzV1pPdGZkaXdZUURzMzcrZjZPaG9ZMEpEZ0I5Ly9KSGp4NC9qNnVxYWJZTEo1T1JrcGs2ZHlwVXJWOWk4ZVRPYk4yOSs0bm1wVnExYXRzLzY1WmRmR3YxeGRYVmwrUERoMmJaTFRrNW02TkNoeHNTVWRlclV5YmJPdEduVGpOZDE2dFJoMGFKRk9mWWhPRGdZUHo4L3VuWHJ4dEtsUzltK2ZUdUJnWUVNR2pTSUgzNzRBWlBKeE4yN2Q4bkl5R0R6NXMzVXFsV0xxS2dvOXU3ZFMzaDR1TlcrMnJadFM3OSsvZmo2NjYrekhlZjY5ZXM4ZXZTSWp6LysyR3JDMHBJbFMxSzhlSEVXTEZqQTd0MjdXYlpzR1d2WHJqV1dSMGRIYy8zNmRXYlBuazN4NHNVQktGV3FGTFZyMXdaZ3pabzFSRVpHNHVibVpreTQramhuWjJkR2p4NmRyWDNQbmoyTUd6ZU9sSlFVTWpJeUdEZHVISFBtek9HbGwxNHkxa2xQVHljb0tJaVltQmhLbENoQnMyYk5qR1ZwYVdrY08zYU16WnMzVTdObXpSeVBEYzkyVFVWRVJFUnlDd1hoSWlJaUl2S0g4Zkx5NHQxMzMzM3FPblBtekRGZXYvbm1tOFRGeFdWYlovNzgrVmJob1NVNDM3QmhBOFdMRitmaHc0ZUVoSVJRc21SSkVoTVQyYlJwRTJmUG5nVmcyYkpsSkNZbTh2RGhReUF6UEQ1NjlDaS8vZlliZGVyVXdjL1BEd0I3ZTN2Njlldkh4WXNYbnpnaGFQZnUzVWxMU3lNa0pNUm9zNHlvdHJHeElURXhrZWJObStQcTZzcmR1M2VaT1hPbUVjS1dMMStlMXExYkc5dkZ4c2F5ZnYxNlRDWVRGU3BVeUhZc1N4OGVEKzV6YXJlOHRyT3pvMGVQSGdDc1g3L2U2R2RzYkt6Um5qZHZYajc3N0RNKy9QQkRMbDI2eE50dnYwMlZLbFZ5L0x3VytmTGxzM3EvYytkT1ZxeFlnWmVYRjg3T3pxeGV2WnF5WmNzU0VCQmd0WjY3dXp2dnYvOCtreVpOWXMyYU5heGV2ZHBZTm5Ma1NDNWZ2bXpWVnJod1lTNWZ2c3czMzN5VFl6OFNFeE9aTVdNR0hoNGVlSGw1RVJjWHg0d1pNOWk0Y1NPcHFhbkdlaE1tVEtCOCtmTEV4OGRUc21SSklQT0J5YkZqeDFpMmJCbGx5cFRoOXUzYjJSNHNaTFZueng2cjk1YVF2a09IRG9TR2hySno1MDZyZTlmaXUrKytNMTRIQkFSUXUzWnRybCsvYmp6Y3VIZnZIbHUyYk1ueG1KNmVubFpCZUZ4Y0hFRkJRV3pmdmgwWEZ4Y1dMbHpJcFV1WG1ENTlPajE2OU9EdHQ5K21lL2Z1ZUh0N1kyOXZ6OGNmZjh5Nzc3N0w0c1dMdVg3OWVyYitiZDI2bGExYnR4cnZzOTduejNwTlJVUkVSSElMQmVFaUlpSWk4b2R4YzNPalk4ZU9MRjY4bUlTRUJQNzV6Mzhhd2JORlRtSGk0K3RrbFRVb256bHpwdkg2OU9uVGpCa3pCc0JxZFBQakk3RDc5T25EVzIrOVJkbXlaWmswYVJJOWUvYWtidDI2REJzMkxGdjQrVGhQVDA4ZVBYcVVyWDNseXBVRUJRV1JrWkVCUUpVcVZkaXpady9oNGVFRUJBUVFIeC9Qc1dQSHlKczNMMTI3ZG1YLy92MXMyclFKZTN0N0JnOGVUT2ZPbmJQdDgwa2oxNS9VYm10clM5NjhlWW1Qajhka012SHp6ejl6K3ZScEFLNWR1MmFVOC9EeThtTHQyclhzMzc4ZmdKQ1FFS3RnLzNHRkNoV3lDazhqSWlJWVAzNDhack9aOGVQSDQrYm1SdCsrZlprNGNTSnBhV20wYTlmT2F2dldyVnVUSjA4ZVdyUm9RZlhxMWJQdHYwdVhMc2JybjM3NmlWdTNiajJ4aE15OWUvZXNsdTNldlJ2NGY0RnV0MjdkaUltSm9YdjM3bno5OWRmTW56K2Z6WnMzOCt1dnYxSzNibDFXcjE2Tm82TWovdjcrWEwxNjFkaFAxa0E0TVRHUjQ4ZVAwNmhSSXdCdTNyeUpnNE1ESGg0ZUFBd2FOSWlXTFZ0U3FWSWxtalZyeG9FREJ4Z3laQWorL3Y1TW1EQ0J0V3ZYNHV6c3pELy8rVS9zN2UweG04MU1talNKNU9Sa0Jnd1lRR0Jnb05WbnNyR3h3ZGJXbHRxMWF4dWo5aytmUHMzY3VYT0ppb3JDYkRaVHFWSWwzbnp6VGFaTm0wYWxTcFZZdW5RcDQ4ZVA1OXR2djJYdDJyVlVyVnFWU1pNbVViRmlSV2JPbkVtTkdqV0lpWW1oUzVjdXhNWEZHUThEN3Q2OXkrYk5teWxldkRnTkd6YjhyNitwaUlpSVNHNmdJRnhFUkVSRS9oQUhEaHpnN05tejlPelprOTkrK3czSUREcXpzck96NDhDQkE5alkyRmkxUDE0bUphdXNRWENEQmcyb1hyMDZHUmtaN05xMWk0U0VCUHIyN1p2amRwWUErNU5QUHVIbXpaczBhOWFNNzcvL25veU1ERUpDUXJMVmxzN0p3b1VMYzJ4djFLZ1JEeDQ4d05iV0ZoOGZId0lDQXJDenM2TllzV0tVTDErZTQ4ZVBNMkhDQkNJakk0bU1qRFErZTkrK2ZhbFpzeVozN3R6QnpjME5PenM3QWdNRHN3V1A5KzdkdzliV2x2YnQyM1B0MmpWT25UcEZsU3BWOFBYMU5kYng5ZlZsL2ZyMXhxajZCUXNXQUptMXpsdTBhQUZBL2ZyMWNYQndvRVdMRmtSRlJYSG16Qm1TazVQNTRJTVBPSDM2Tkt0V3JhSlZxMVpHK1l5SkV5Zmk3T3dNWkU3NHVXclZLaFlzV0lESlpHTG8wS0ZHbURwMjdGZ21UNTdNNU1tVCtlMjMzeGcrZkRndUxpN01ueitmbjMvK0dZQW1UWnBZWGYvQXdFRGk0K096M1JPdnZQSUtVVkZSN055NWs0WU5HK0xvNkFoa1huZHZiMisyYmR1R2pZME5ack9aZGV2VzBhWk5tMndQQjVZdlh3N0FnQUVEakdVblRwemd3SUVEK1B2NzQrSGhZUldFQndjSEV4VVZ4Y0tGQzVrelp3N2g0ZUY4Ly8zM0ZDMWFsQlVyVnZEZGQ5K3hlUEZpUHYzMFU2NWN1UUpraHVjWExsemc0NDgvcGtLRkNvd2JONDVmZi8yVitmUG5VNjFhTmVNYWJ0bXl4WGpvOFBubm4vUDU1NTliOWRYeTdRYVR5WVNEZ3dNQUpVcVU0TXFWSzVRcFU0YWVQWHZ5K3V1dms1U1V4SlFwVXpoNzlpeVZLbFZpM2JwMXJGbXpoclZyMTJKblo4ZVJJMGY0OHNzdkFTaFdyQmdMRml4ZzM3NTlIRGh3Z0hMbHl0RzNiMTlXcmx3SlFPZk9uZW5Zc2VOL2RVMHQxd0pnMXF4WkJBVUZFUmNYUi9IaXhaazRjYUpScnNWc05oTVNFc0xhdFd1NWN1VUtYbDVldEc3ZG1yNTkrMkpuWi9mTSs0SE1HdWNyVjY3ay9QbnpPRGc0TUdMRUNLUDAwTTZkTzFtMmJCa1hMbHpBemMyTmxpMWJNbWpRSU9PK0VSRVJFWGtTQmVFaUlpSWk4b2RZdEdnUmE5YXN3Y3ZMQzRDMzNucUxBUU1HRUJNVHcvVHAwMGxJU0dEcTFLblBGVmhkdW5RSlB6OC83TzN0aVkyTjVmTGx5MCtkaUxCZnYzNGNQMzRjeUJ3SmJXdHJpN096TXc0T0RzeVpNeWZIQ1NVaE05U0R6RnJlR1JrWlZpT0l0Mnpaa3EzVXhheFpzK2pldlRzYk4yN2t4bzBieHZZRkN4YWthdFdxSEQxNmxHdlhybG5WREcvWHJoMU5talJoMEtCQi85RTVlRklabDhXTEZ4TWNIRXlSSWtXTXRveU1ET3p0N2ZIMjltYk9uRG5VcVZPSGloVXI0dS92ejBzdnZjU0JBd2VJaUlqZy9mZmZ4OHZMaS9Iang1TW5UeDZTa3BJWU5Xb1VSNDRjd2NiR2hxRkRoOUs5ZTNmcTE2L1B3NGNQaVlxS3d0N2VuaWxUcHJCaHd3YjI3dDNMaWhVcnVISGpoakdDUHl3c0xNZlIvMDJiTnMzMmVTSWlJdmp3d3c5NTZhV1htRE5uRG9VS0ZRTGd4bzBiN05temgzcjE2akZseWhRMmJkcEVRa0tDTWVKNi92ejVKQ2NuMDd4NWN5UFEzYlZyRjVBNU1TaGczSTlaWGJwMGlmMzc5M1BzMkRFYU5HaEFlSGc0TzNmdXBFZVBIaHc4ZUJBYkd4c3FWS2hBc1dMRnVIbnpKbWxwYVVEbWc0SzdkKy95OE9GREdqUm9nTWxrd3QzZG5URmp4cENVbElTN3V6dGx5NWJGM2QyZHBLUWt2THk4Nk4yN3QzSGNyTjlvTUp2TlJoRHU1T1RFMTE5L1RXUmtKQjkrK0tIeFRRZklIQzFlbzBZTjQvMlJJMGQ0OE9BQlc3ZHV6VlpXcUUrZlBzVEZ4YkZpeFFwMjc5N05wVXVYeUo4L1B3RUJBZi8xTmZYeDhUSDJQMi9lUE9yWHIwOWFXaG94TVRGTW16Yk5xTHYrN2JmZk1tL2VQTHk5dlduZnZqMzc5KzluMmJKbHBLU2tHSFh0bjJVL1c3WnM0Wk5QUHNISnlRbC9mMzlzYkd4NDhPQUJBTnUzYjJmczJMR1VLRkdDRGgwNjhPdXZ2N0o2OVdveU1qSVlOV3BVdHVzc0lpSWlrcFdDY0JFUkVSSDVRelJ0MnBRU0pVcnd6My8razdsejV4SVdGc2IzMzM5UFdsb2FMaTR1VEowNmxRWU5HbGh0WXdtTTMzenp6V2M2aHArZkgvSHg4Ymk0dUZDcVZDbGp4Q3RBKy9idFNVbEp5UlpTcjE2OUdnY0hCMEpDUXRpN2R5K0xGeS9tNnRXckZDbFNKRnZaQ2d0TFFGNnJWaTBlUFhwa0ZUNlhLMWVPYXRXcThlalJJd29XTEdoTW9GaTVjbVYyN2RwRjllclZxVml4SW01dWJ2end3dzlVclZxVktWT21FQnNieTRrVEp6aDM3aHdKQ1FtMGI5OGVQejgvMXExYlorejc0Y09IakIwN2xvc1hMd0taa3p4Mjc5NDl4ejQrUGducGd3Y1AyTHg1TTl1M2IyZlZxbFVVTFZvVWs4bUV2YjA5a3laTll1UEdqUUQ4OHNzdjJVWlVXMGFRQTV3NmRZckdqUnRUclZvMVBEdzgrT1NUVDNqdHRkZXlIYjlWcTFhVUxGbVNpUk1uVXJ4NGNYeDhmSmc4ZVRJdUxpNnNXN2VPTGwyNkVCWVdsbU1OZUF2TGVXM1VxQkdEQnA3MGhkNEFBQ0FBU1VSQlZBMWkwYUpGakI0OW1xKysrc3BZNTdQUFBpTWtKSVJEaHc3UnFGRWpldmZ1amRsc1p0aXdZU1FuSitQbDVVV1BIajF3ZG5iRzNkM2RHSTNkcTFjdmpoOC96dXJWcTJuVHBnM3A2ZWxBWm0zNGR1M2FzV0hEQmtKQ1FoZ3paZ3kydHJaRVJFVHcrdXV2RytjMWI5NjhmUEhGRjNUczJKR1ltQmdBbWpWclJvRUNCYmgxNnhhLy92b3JqbzZPekowN2w3VnIxN0p0MnpZV0wxNU0rZkxsV2JGaUJlM2J0OGZOelkxT25Ub1puOFVTaEp0TUprd21FMDVPVHNZeVQwOVB5cGN2bjJPZ3UzcjFhaTVkdWtTNWN1V3d0YlUxOXZ2NFpMQU9EZzVNbXphTjlQUjBJaUlpQUhqbm5YZHdjWEV4anZtZlh0T3NKaytlVEtWS2xmajk5OS9wMXEyYlVZb0hNRXJZVEpnd3daakl0a09IRHF4ZnY1NGhRNFpZVGQ3NnRQMEVCd2NEOE9tbm4xcE5BQXFaOWY4QnFsZXZqcU9qSTJYTGx1WDQ4ZU5zMzc1ZFFiaUlpSWo4V3dyQ1JVUkVST1M1SFQ5K25MVnIxM0xod2dWbXpacEZhbW9xTGk0dTFLMWJseXRYcnZENzc3OHpZc1FJN096c0tGQ2dBUG56NTJmeTVNbmN2MzhmNEtsaGFWWStQajRjT0hBQUR3OFB5cFFwUTFCUUVFdVhMclZhSjJzd3VHZlBIbVBTd3NPSEQzUG16QmsrLy94ejh1VEpZeldSNWVNc0k0QnpLbzJTUDM5K05tellRT1BHalhuampUZjQ0b3N2YU5PbURaNmVudFN2WHgrQTY5ZXZjK2pRSVE0ZVBFaHFhaXFYTDE4MnRuZDBkS1IyN2RxVUwxK2U1T1JrVENZVFY2NWM0Zmp4NDJ6ZXZKbnIxNi9UcTFjdk1qSXlXTGx5SldmUG5zWGYzNThLRlNyZzdlMXRoUFFPRGc3NCtQaHcrZkpsMHRMU0tGMjZOSTBhTlNJOFBKd3hZOGF3ZlBseTB0UFRzYmUzcDFXclZqZzZPaElhR2txTEZpMm9XYk1tUC96d0EyZlBuaVV3TUJCUFQwK1NrcEtZUDM4Ky8vakhQM2o3N2JlcFc3Y3VOalkyZUh0N1AvRThWYXhZa2RXclY1T1NrdkxVNi9iNFpKaWpSbzB5U281WUJBWUc0dXZyeTZOSGo0eHlOMDVPVGx5OGVKRzR1RGo2OSs5UHIxNjlTRXRMbzJ2WHJzVEd4Z0taTmI2N2Rlc0daSDRMd2NMR3hvYUJBd2V5Yjk4K3RtM2JadHdYZWZQbTVlV1hYNlpVcVZMczNyMmIwYU5IODhvcnIzRGl4QW1qTm5yV2V0cFp2ZlhXV3p4NDhJQzllL2ZpNHVMQzlPblRPWHYyTEd2V3JLRkNoUXFVS1ZNR3dLalIvZmpEQ291Yk4yOGFmY25xNHNXTFZ1VnZJTE84MEtWTGw0eUphSC81NVJjcVY2NmNZLzlNSmhOaFlXRWNQSGpRYUFzS0N1SWYvL2dIdFdyVll2TGt5YzkxVFMyMS9DM2ZPckE4WEFDTTBqT2xTcFd5V2pjNU9abUhEeC9pNnVyNlRQdUpqNDhIeUhGQ1Y4c0RvckN3TUt2Mk8zZnVQUEh6aUlpSWlGZ29DQmNSRVJHUjUxYXNXREZPblRyRjFhdFhjWEp5b2xhdFdyejY2cXM0T0RoUXNXSkY2dFNwdzRrVEovajk5OS94OGZIQnc4T0RBZ1VLY1B2MmJVcVhMdjNFeVJJQnhvd1pROEdDQlFFb1hMZ3dDUWtKSkNVbDBiUnBVKzdkdXdkQXg0NGRDUTBOTlg3WHFWT0hBd2NPQUJoQnVJVWxSTXNwYUxPdzdMZCsvZm84ZVBDQW8wZVBHc3U4dkx5b1dyVXEyN1p0SXo0K0hyUFpURUJBQURFeE1jWm8xcXlpbzZPSmpvNjJhcXRac3lZZE8zYms2TkdqREI0OEdNZ015S3RVcWNMUW9VT3BVYU1HWnJPWmtpVkxzbmJ0V21iTm1nVmtodC8vK3RlL2dNeUhBbGxyaEVObW5lZWpSNDlpYjIvUDlldlhnY3dSMEpVclYrYlVxVk1BdlA3NjZ6UnExQWdIQndlbVQ1L09zV1BIbURkdkh1ZlBuMmYrL1BtVUtsWEtxTWY4TEJ3Y0hJd1NIMWxaUnZzRFR4elZudFhCZ3djSkRRMGxNakxTcUZOZXVIQmhhdFNvUVZoWUdMLy8vanYzN3QzRHhjWEZlSUF5Yk5ndzQrRkQxaERjb21qUm9rQm11RnFzV0RFQW8rektHMis4d2VMRmk5bTZkYXNSc0gvMzNYY0FPWTZXdm5IakJnTUhEaVFtSm9haVJZc3llL1pzOXUvZno2SkZpL0QyOW1iNjlPblkyMXYvOThvU1hsczhldlNJUllzVzhjWWJid0NaSVhGQ1FvTFJ6NmVWeVVsTVRHVDA2TkZHamZISFJVVkZNWFhxVkM1Y3VBQmtma1BpNGNPSC9QREREd3daTW9USmt5ZG5HMkg5SkUrNnBrOVRzR0JCcmx5NXdzV0xGeWxZc0tCeFQ3cTd1eHUxeHArRmw1Y1gxNjlmNThTSkU4WUVwaGI1OCtmbjJyVnJyRjY5bW5MbHl2MUgvUk1SRVJGUkVDNGlJaUlpejgzTHk4c3FsTjJ6Wnc5Nzl1ekpjZDBoUTRid3lpdXZFQkVSZ2Rscy9yZUIxclJwMDRETVlMVkdqUnBNbURDQmNlUEdFUjBkVGVIQ2hRSG8xS2tUb2FHaHh1KzZkZXNhUWJpbC9NYlVxVk5adDI0ZE8zYnNJSC8rL0FER0JKT1BzNHhXRGdnSUlEWTIxaW9JQnhneFlnU0hEeC9teElrVFZLdFdqU3BWcWxDbFNoWDgvZjBCMkxGakIyUEdqS0ZVcVZLRWhvWWFrNE1lT25TSUFRTUc0T0hoQVVDOWV2WG8xcTBicTFhdElqVTFsVU9IRG5IbzBDRzZkZXRHYW1wcXRnY0VuVHAxZW1xTmRWZFhWNzc2NmlzS0ZpeEljbkl5Z0JIT1dvTEpFU05HV0czenIzLzl5MnJVOHZidDIzRndjR0RpeElsUFBNNnptRDE3dHZIYVVxYkQ0cDEzM2pGRzk1NDllNVp4NDhZUkV4T0R2YjA5blRwMW9uZnYzalJ2M3R6bzcvbno1NG1JaU9DWFgzNmhlL2Z1OU8zYmw4bVRKek52M2p6bXpadVg0L0duVFp2R3pwMDdBU2hRb0FCbnpwd0JvR3pac2tCbUVINzM3bDNxMUtsRGlSSWxTRTFOWmR5NGNmempILy9JTmlvYm9ILy8vb3dkTzVhZmYvNlpqaDA3TW5mdVhPTnpmZkRCQjBhWW5WWGV2SG5wMHFXTFZkdk9uVHRKVDArblVLRkNPRG82OHRaYmI3RjkrM2JqbnZEeDhiRTZkMWs5dnErczlmRUxGeTdNNWN1WGNYRnhZZmp3NGJScjF3NlR5VVJLU2dyNzl1MHovbGIrcjdSdjM1NkZDeGN5ZnZ4NG1qUnBZdno5ZGVuU0pkdmt1RS9Ub1VNSEZpOWV6UGp4NDJuWnNpVnBhV21VS1ZPR2J0MjY4ZWFiYjdKa3lSSUdEUnBFa3laTmNIUjBKQ1ltaG5idDJqMHg1SStOamVYZ3dZUFVyRm5UR0xFdklpSWkvNXNVaEl1SWlJaklIeTZuU1JLM2I5L09qaDA3alBlV2tMZHUzYnJQdE0vazVHUTZkKzVzdkQ5NzlteU9nU1ZrVGhJSm1TVk9EaDA2eFAzNzk0M2dkYzJhTlpqTlpsSlNVbGkzYmgwMk5qWkdvR2dKN0N3VGJCWXFWQ2piNUpRcEtTbXNYNy9lS0oveSsrKy9zMzc5ZXRxMmJjdjkrL2NKRGc3bW0yKyt3ZDdlbmpGanhuRDc5bTNjM055d3RiVWxNaklTd0FqaUxkemQzZG13WVFPQVZjbVdBZ1VLR0RYSTI3VnJaN1ZOVG1VM0hqMTZSTDU4K1lETVd1RC9IM3QzSGxkai9qNSsvSFZPbTZJa0txUmlKREtXVVlUQmpDRmIwMWlTTFNMN1dHc3dkaU5MdHJHV2RjWVNvcEF3bGpBWkdjdFl5bEoya2xBUllyUnZwOThmNTN2dWI2ZHpJc1BuOTUyWnovdjVlUFQ0ZE43Mys3N3Y5MzNPdWVmeGNkMVgxd1ZJSlNrNmRPaEF3NFlOdGI1ZkNvV0M4UEJ3cmwyN2hvdUxpOWJzNnJKU2xjZ0lEdytYU2wrVXpPd0YwTkhSQVpSWjJ5OWV2TURGeFlVeFk4WmdZMlBEL2Z2M3BUbjYrdm9FQkFRd2I5NDhqaDQ5eXNtVEo2WDEvZkRERDdScjEwN3JPU3d0TGNuTHk4UFoyVmtLbmdORVJFUklueThnUGJBcEtDZ2dKeWVINU9SazNOM2RxVnUzTGdzWExwUWFOUllVRkdCblowZDBkRFI5Ky9ZbEt5c0xlM3Q3bmp4NXdzeVpNM244K0RFREJ3NlVhbUhyNit1VGtwTEMzYnQzcGVBN0tKdEtncktjeC9EaHd6RTFOWldDNEtEODdyNTgrZktkNy9PalI0OFlPM1lzb1B3dWJOdTJqWkVqUjlLNWMyY3A2QzJYeS9IMzkrZldyVnM0T0RoUVZGVDBYa0hwOXpGbzBDQUE5dTdkeTU0OWU3Q3dzR0RzMkxIU2VGa05IandZdVZ4T1dGZ1krL2Z2cDFLbFNyUnMyUktBSVVPR29LK3ZUM2g0T09IaDRSZ1lHR0J2YjAvTm1qVkxQZDdodzRjSkNnb2lKQ1RrTDErYklBaUNJQWovRGlJUUxnaUNJQWlDSUh4MEpiT09TOHJMeXlNMU5SVXpNelBhdDI5ZnBtT1dMMStldm4zN1VyOStmWm8zYjA2VktsWFlzR0dEMXJrclY2NUVMcGVUbjUvUDZOR2oxYmJ0M0xrVFUxTlRhdFNvd2Q2OWUxbThlTEZVeGtOVk96a2hJUUVqSXlPMmJ0MUtWRlFVSmlZbTB2NFhMMTdrelpzM0dCZ1kwS0ZEQnc0ZE9rUmdZQ0N2WHIxaTQ4YU41T1hsWVdabXhyeDU4M0IwZEtScjE2NGtKU1ZKKzh2bGNvMXJWcFY2S2VuRml4ZWx2ajhsYTRRRG5EdDNqa21USnFuTmMzQndBTURSMFZIakdGMjdkaVVsSllXaW9pS0tpb293TURCZzJMQmgxS2xUUitzNXk4TE96bzdNekV4OGZIenc4L01EbEZuNU1URXhqQnc1RWowOVBmTHk4cVRyTWpJeUlpd3NERE16TTNiczJFRkFRSUJVTTlyR3hnYUFjdVhLNGUvdmo2dXJLNmFtcGxKOThMbHo1ekozN2x5dDZ4Z3laQWhEaGd3QjRPWExsMlJsWldGaFlZR2xwU1Z4Y1hHbHJqOHpNNVBNekV5TWpZM0p6czVHb1ZEZzVPU0VqNDhQblR0M0pqYzNsL0xseStQcjYwdi8vdjFKU2twaXlwUXBCQVlHOHVMRkMrbjkvL3p6ejRtS2lsSjdlS05OeWJJeHo1NDllMnVKRkpYbzZHaVNrcEpvMGFJRkNRa0pVc2tmVlYxN1ZVQmU5ZGtDSERseVJDb044ejVLUGd3eU5UWFZHSlBKWkhoN2U1ZmFnUFpqSEVjdWx6Tnc0RUFHRGh4WTVyVmZ2MzZkcWxXcnFqMk1FQVJCRUFUaHY1TUloQXVDSUFpQ0lBZ2YzZjc5K3pYR1FrTkRDUTBOQlpUWnNpdFhydVQrL2Z0dkxmVlIwdmZmZjYvMnVtM2J0bFN2WHAzcTFhdXpjK2RPcWxldlRsQlFFTEd4c2RTdVhadktsU3ZqNStkSHRXclZNRGMzeDl6Y1hLMWU4YU5IanpBM04wZFBUdzl6YzNQR2pCa0R3TlNwVTltelp3ODJOallVRmhiaTV1WUdLSnY4ZmZYVlZ6eDkrcFQrL2Z0VHYzNTl2dnp5U3pJek0ybmZ2ajF4Y1hGODl0bG45T3JWUzhyRTl2THlJaTR1RHJsY2pxbXBLZTNhdGFOUm8wYlNHc3pNekdqUW9BR3JWcTBDbEhXaXpjek1LQ3dzeE1uSmlTVkxsZ0RLa2pKbVptYUFNdVBleU1nSVoyZG5ac3lZSVpWeWNYSnlvbWJObXVqbzZHQmtaRVREaGcwWk5teFlxZS9ubENsVFNFaElRRWRIQjJOalk1bzNiLzdXUm9wTm16WWxOemYzclovUjJMRmprY2xreUdReUFnTURwU0I5a3laTjJMdDNMN3E2dWhnYUdrclhvbm9QVkhOTVRFd3dNRERBMXRaV0l5RGNxbFVyUUZtNnhzTENnakZqeGtqWndvTUdEYUppeFlyazUrZHJmS2NxVjY3TTFxMWJTVTVPcG1uVHBtOWRmMG1CZ1lGWVdWbGhhR2hJMzc1OTBkUFR3OVBUVThyaXRyYTJKaWdvaURWcjFxZ0ZiK2ZObThlZVBYdElURXlVL2tKQlJTYVRZV2hvU0lNR0RhUjY0YUQ4UHB1YW10SzdkMit0YTltK2ZidjArYlJ0MjViSXlFaFdyRmhCUmtZR08zZnVKRFkybG95TURQTHk4bEFvRkNnVUNpa1FibTF0clRVSVhwYlA5SjlLb1ZCdzgrWk5xV1NSSUFpQ0lBai8zZjR6ZnhjbkNJSWdDSUlnL09NNU9qb1dnV1lXcHlBSWZ3K0ZoWVZTaVJuaFAwZFZndWp5NWN2LytuOC9Pem82TGdlK0t5d3NuSER0MmpYdEJmZ0ZRUkFFNFI5Sy9uKzlBRUVRQkVFUUJFRVFCT0g5aVNDNElBaUNJQWhDMllsQXVDQUlnaUFJZ3ZCL3JxaW9pTmV2WC9QbXpadi9yK2RWTlVMOHY2WlFLTjc2V2hBRVFSQUVRUkNFRHlNQzRZSWdDSUlnQ01JSEt5Z29ZT1BHaldvL0FCczJiTkQ2VTdLRytLWk5tMmpmdmoyN2QrOSs1N2xldlhyRnc0Y1AxWDVldlhwRldscWExbkZ0WHI1OFNZOGVQZWpRb1lQVzRIdGVYaDdidG0zajJiTm5hdU81dWJuTW1ER0RFU05HU0EwZGl3c1BEMmZhdEdudkhkQWZQbnc0TTJmT2xKb2FybHk1a3JadDIzTDE2dFczN3ZmcTFTdCsvZlZYL3ZqakQya3NMUzJOeTVjdkV4d2N6TktsUzdYdWw1V1ZSWmN1WGZEMTlYMnZkWmJWbXpkdkdEbHlKQ05IamlRdExlMjk5NCtMaThQZDNaMXUzYnB4NWNvVnJYTk9uRGdoZmMrS08zcjBLRU9HRE9IaXhZdHZQVWRCUVFGTGx5NWwzcng1Lzk4ZndQd254Y2ZITTNMa1NLbWhLRUIyZGphREJ3OW02ZEtsYWc5WkNnb0t1SDc5dXRiclAzNzh1TlNBc3l3Q0F3TUpEZzRHNE9IRGg1dzllL1lEcnVLdjM0UFoyZGw0ZW5xeWE5Y3VhZXpGaXhjY09YSkU0NmZrc1FWQkVBUkIrSGNUelRJRlFSQUVRUkNFRDVhWGw4ZTZkZXZVeG9ZTkc4WlBQLzJrZGY1bm4zMUc5KzdkQVFnT0RwYjJYYmR1bmNaeEFKeWRuYVh4b0tBZ0tlQ21NbURBQUFvTEN3a0pDZEVZNzkrL1A5dTJiZE00Wm1wcUtybTV1Znp3d3cvVXFGRkRHcTlWcXhZMk5qWUVCQVJ3OHVSSk5tN2NxQlpVdTN6NU1xbXBxU3hkdWhRYkd4c0FQdm5rRTFxMGFNR05HemM0ZnZ3NHZyNittSmlZU0xXRnRlbmV2VHV6WnMzaTJyVnJYTDE2Rlh0N2UyUXlHWW1KaWV6ZXZadjgvSHlHRGgwcXpWKzdkaTNObXpkSG9WQXdiTmd3a3BPVGVmNzhPYUNzWWJ4OSszYXVYYnRHVGs2TzJubGNYVjBwS0NnZ0lpSkM3ZHBUVTFQUjBkRmg4ZUxGV3RjM1pjcVV0NjYvcEM1ZHVqQi8vbndBUWtKQ2lJNk94dGpZV0dvQ1dwS2hvU0ZUcDA3VkdEOTkralF6WnN3Z0p5ZUh3c0pDWnN5WXdiSmx5M0J3Y0pEbUZCUVVzR0hEQnVMajQ2bFpzeVl1TGk3U3R2ejhmSzVkdThiQmd3ZHhkbll1ZGIwLy8veXo5SDBwWDc0OEV5Wk1LUE8xL3AyZE8zZU95NWN2cXpVOS9mWFhYNG1OamFWOCtmTEk1ZitiQzVXVmxZV3ZyeS9XMXRaczJMQkJhanhhM01LRkM2WGZXN1pzeWVyVnE3V2VOeWdvQ0Z0Yld3WU1HTUJQUC8zRXNXUEg4UGIyMW1oNFdsYlhybDM3Uy9mZ3JsMjd1SFBuRGt1V0xHSEpraVcwYjk5ZXV0ZEtXcjU4dWRZR29vSWdDSUlnL0R1SlFMZ2dDSUlnQ0lMdzBYaDVlWkdmbjA5b2FLZzA1dWJtaHArZkh6S1pqTFMwTkRwMDZFRDU4dVg1ODg4L1diSmtDVWVQSGdXZ1hyMTZkTzNhVmRydndZTUhoSWVIbzFBb3FGKy92c2E1VkUwOFN3WnJTNDYvZXZWS0kwQmUzT25UcDlWZXE0Sjl2WHIxWXZmdTNVUkdSckpzMlRLTi9mYnMyYU4yamFkUG55WTJOaFpRQnZSVmdYNWpZMk82ZE9taXNYL2p4bzBCWlRhOGdZRUJBd1lNWU5hc1dUeDY5SWo4L0h6R2p4K1B1Yms1WjgrZTVkaXhZMUxBcnFpb2lHdlhybEdyVmkyNmRldUdqWTBOalJzM1p2ejQ4ZVRrNU9EbTVrYTFhdFdvV2JNbWRldldwV2JObWh3NGNFQnJ0bjFLU2txcFdmaFRwa3pCMXRaV1l6d3BLWW1DZ2dJc0xTMHBWNjZjTks0S3ZLYW1wa29QS3RMVDB6bDA2SkRXNDV1YW1xb0Z3aE1URTltd1lRUEhqaDNEeU1pSXdNQkFuang1d3FKRml4ZzBhQkI5Ky9iRnk4c0xjM056ZEhWMStlR0hIeGc4ZURCcjFxd2hOVFZWNHpOU1pmMnFGRy82R2hrWnllYk5tekV6TThQUTBKQ2RPM2RpYjIrUG01dWIxclgrVTZpKzh6bzZPZ3dhTkFoUS9wV0M2bjU4OE9DQk5GNmhRZ1hXckZuRDJMRmptVGR2SGlFaEllemN1Vk02MXFSSmswaE9UbFlicTFxMUtzbkp5V3pmdmwzcitkUFMwbGk4ZURFVksxYkV6TXlNeE1SRUZpOWV6SlFwVTk3N1dwbzFhL2JlOTZDVmxSVWJOMjdFemMyTnJsMjdNbUxFQ0twWHIwNkxGaTFZc0dBQjA2ZFBaOG1TSmNoa01yNy8vbnNNRFEzZmUxMkNJQWlDSVB4emlVQzRJQWlDSUFpQzhOR1ltcHFTbTV1ck1iNTE2MVkyYk5oQVlXRWhBRTJhTk9IMDZkTWNQWG9VTnpjM0hqOSt6TFZyMTZoUW9RTDkrL2ZuM0xsekhEaHdBRjFkWGNhUEgwKy9mdjAwamxsYXR2TGJzcGlMQjBQVDB0S0lqWTJsYmR1MmdMSjhncDZlSGhVclZnUmczTGh4ZE83Y21jYU5HK1BpNHNJZmYveUJqNDhQcnE2dStQbjVzV3ZYTGd3TkRmbjY2Ni9SMWRXVnNyVUJEaDQ4U0lNR0RRQXdNek1yTlJCNCtmSmx6cDQ5aTdlM054Y3VYSkFDdDQ2T2psTEFNalEwbEU2ZE9sR3paazIxZmV2V3JZdTd1enNBUmtaRzB2aWNPWE0wenRPOWUzY3BNTDl4NDBiV3JWdUhtNXViMXJuRmhZZUhxNzIrZi84Ky9mcjFvMXk1Y3V6YXRRdGpZMk8xN1VWRlJjeWJONCtzckN4R2p4Nk50N2UzMm5hWlRJWmNMcWRGaXhaU1p2S2RPM2RZdm53NU1URXhGQlVWMGJoeFk5emQzVm00Y0NHTkd6Zm1wNTkrWXRhc1dlellzWU5kdTNiaDZPakl2SG56YU5DZ0FVdVdMS0ZaczJiRXg4Zmo2ZWxKWW1JaXRXclZBdURQUC8vazRNR0QyTmpZOE1VWFgwaHJpSXFLWXRhc1dSUVZGVEZyMWl5TWpZMFpNV0lFYytiTUlUOC9ueDQ5ZXJ6MVBmbTdrOHZsVktoUWdjZVBINk5RS0RoMTZoUjM3dHdCNE5teloxSTVFRE16TXdDNmR1MUt1WExsNk5TcEUwMmJOdFU0bnFlbnAvVDdpUk1uZVBueVpha1BUOUxUMDlXMm5UeDVFdUF2QmNMaC9lL0JDUk1ta0oyZFRZY09IYmg4K1RLZ3ZFL3UzYnRIUUVBQSt2cjYzTGx6UjNwZ0piTEJCVUVRQk9HL2l3aUVDNElnQ0lJZ0NCOU5ZR0NnMXZHMmJkdVNtWm1KWEM2bmV2WHF1TG01b2FPalE0MGFOYWhYcng2eHNiSDQrZmtSSFIxTmRIUTBvTXhxSFRGaUJNN096cngrL1JwalkyTjBkSFR3OXZiV0NGYW1wNmNqbDh2eDhQRGcyYk5uM0w1OW15Wk5tbUJ0YlUxcWFxbzBMeWdvaUppWUdBSURBMW0yYkJsSGp4N2xsMTkrd2NyS2lzMmJON05ueng3V3JGbkQzTGx6U1VsSkFaVEI4NGNQSC9MRER6OVF2MzU5WnN5WXdmWHIxMW0xYWhWT1RrN1NXaTVkdXNTOGVmUFl2MzgvUjQ0Y3dkTFNrb1VMRjVLWW1LZ1JuTGUxdFNVOFBKeE5tellCY08vZVBYNzU1UmVNakl6SXlzcmk4dVhMYXZ2Y3VIR0RvMGVQcWdYeWp4NDlLbVhUOSt6WlV4b3ZXZXJFeGNWRk9sWnNiS3hVVi92UW9VTmFzN1ZWYXl0Sm9WQ3djT0ZDRkFvRlBYcjAwQWlDQXh3K2ZKaHo1ODRCeWxJdWE5ZXUxWHBzaFVLQm5wNGVBRFZyMWlRbEpRVTdPenVHREJsQ3g0NGRlZlBtRGY3Ky90eTdkNC9HalJ1emQrOWVRa0pDMkxWckZ6bzZPbHk2ZEltZmYvNFpnQm8xYWhBUUVNRFpzMmY1NDQ4L3FGdTNMaU5HakdEcjFxMEE5T3ZYajk2OWUxTlVWRVJ3Y0RBQkFRRW9GQXA4ZlgybEFQbjA2ZE9aUDM4KzgrZlA1OGFORzB5WU1FRjZ1S0I2NzM3ODhVYzJiTmhBWW1JaU5qWTJ6Smt6UnlyWFVsUlVSR2hvS0x0MjdTSWxKUVV6TXpNcEkxbEhSNmZNeDFGOXJsdTNiaVVoSVFFOVBUMG1UcHdvUGNTSWpJeGs0OGFOUEh6NEVHTmpZenAzN3N5NGNlUFExOWVYOXJlMnRpWThQQngzZDNjU0V4TUpDQWdBWU1HQ0JYVHExQW1BMXExYm82ZW54NnBWcXpoMTZoUUE3ZHExNDhTSkU5Snh2TDI5ZWZ6NHNkb1lRTU9HRFltSmlTRXlNcEl2dnZoQ09yZVRreFBtNXVaRVJFUWdrOGtvS2lwaTc5NjlkT3ZXVGVON1VoWnVibTd2ZlEvYTI5dHordlJwZkh4OHBPUE1uRG1UYWRPbWtadWJ5L3o1OHpsdzRBQTNidHlnWjgrZVd2L2lRUkFFUVJDRWZ5OFJDQmNFUVJBRVFSQSttS3JKbzdPek00V0ZoV29CVzIwQjF4OS8vQkV2THkvMjc5L1A4K2ZQcGYwdExDeHdkSFRreXBVclBIdjJUSzFtZUk4ZVBXalhydDE3MXh3dVh0cmh5Wk1ubkR0M2ptdlhydEdtVFJ1T0hqMUtaR1FrZ3dZTjR2ejU4OGhrTXVyWHIwK05HalY0OGVJRitmbjVnRExMK3M4Ly95UTdPNXMyYmRxZ1VDZ3dNVEdSR21PYW1KaW9uVE1qSTBOcTVHZGlZc0xYWDM4dGJTdGVwc1haMlpsWHIxNXg2ZElsWkRJWklTRWh1THU3Uy91RWhJVHc2YWVmOHZqeFk0MkdoczdPenZUczJWTWoyN1prdHE2MXRUVk9UazQ4ZnZ5WWlSTW5rcCtmajZtcHFkWXNlMjMxMlZYV3JGa2pOZTg4Y3VRSVBYdjI1TTZkTzNUdTNGbWFZMjl2ajRtSkNXL2V2TUhNekl4aHc0WkoyNVlzV1NMOVhsUlVKQVhDRFF3TTJMWnRHOUhSMFV5Wk1vVnAwNlpKOCs3Y3VVT3paczJrMTVjdVhTSXpNNU1qUjQ2UW1KaW90cjdodzRlVG1Kakk1czJiT1hueUpFK2VQS0Z5NWNxNHVibng1czBiSmsrZUxMM1B2cjYrZUhsNTBicDFhN0t6czRtSmlVRlhWeGQvZjMvMjdkdkhtVE5uMkx4NU05V3JWNWVPdjJMRkNscTNiazErZmo3eDhmRXNYTGhRcWoyL1k4Y09WcXhZZ2JtNU9SNGVIcHc3ZDQ2Tkd6ZVNrNVBEZDk5OXA3Yk90eDNuMEtGRHpKNDlHd01EQTF4ZFhaSEpaR1JtWmdKdzdOZ3hwaytmVHMyYU5lblZxeGZYcjE5bjU4NmRGQllXTW5ueTVMZCtia0ZCUVZTclZrMGFLeXdzUkZkWGwrZlBuMHZ2WTFoWW1OYnlJKzNidDFkN0hSTVRRMVJVRkZPbVRNSEJ3WUZseTVaSm1kWFBuei9uOU9uVHRHclZDbjkvZnc0Y09FQlNVcEphWUxxcy9zbzk2T3JxeXFaTm01ZzJiUm9MRnk0a0lDQ0E4ZVBIMDdWclY4NmRPMGRoWVNGUG56N0YyZG1aNmRPbnYvZWFCRUVRQkVINFp4T0JjRUVRQkVFUUJPR0RxVXFDTkcvZW5OemNYTFZBZU4yNmRYRnljaUkzTnhjTEN3dXA2ZDFubjMzR2I3LzlSdE9tVFduUW9BSEd4c1ljUG53WVIwZEgvUDM5ZWZEZ0FYRnhjZHkvZjUra3BDUThQRHl3dGJWbDc5Njkwckd6czdPWlBuMDZqeDQ5QXBRbFFMeTh2TlRXcGdvazZ1cnEwcU5IRC9idDIwZG9hQ2pUcGsxRExwY1RGUlZGeDQ0ZHBjenRDaFVxc0g3OWVucjM3azE4ZkR5Z3pLcXVVcVVLTDErKzVQcjE2K2pyNjdOOCtYSjI3ZHBGUkVRRUFRRUI3Tm16aDRzWEx3TFF1M2R2S1JPMlVxVktUSm8wU1ZwUDhVRDRvRUdEcUZxMUt0T25UMmZhdEdsU2hxcHFuNUNRRUZxMGFFRkdSb1pHSUx4NjllcHFUU0lWQ2dVeW1Zem82R2dwRzFqMU9TUWtKREJtekJqUzB0S2s5Nko0a1BkZGdvT0RDUW9La2pKOWk0cUttRHg1TWdrSkNieDQ4WUlCQXdZQXlrRDQ1czJiOGZEd3dOalltRDU5K2tqSFVBWENGUW9GQ29VQ0F3TURhWnVwcVNuMTZ0WFRHdERkdVhNblQ1NDhvVzdkdXNqbGN1bTRmZnIwVWN1YTE5UFRZK0hDaFJRVUZCQVZGUVhBd0lFRE1USXlrczVac1dKRlpzK2V6WmRmZnFseG5tKysrWVphdFdveFo4NGNiR3hzTk42ZitmUG4wN2h4WTI3ZHVzV0FBUU9rY2lQd3Z3OGYvUHo4YU5HaUJROGVQS0JYcjE2RWg0Zmo0K09qMXFEeWJjY0pDZ29DWU83Y3VXcWZMU0JsOGpkdDJoUjlmWDNzN2UySmpZM2wyTEZqYXU5YnliOUF5TXpNNU9EQmd4dzdkb3pnNEdDc3JLeFFLQlRvNnVveWYvNThqSXlNMkx0M0w1NmVub1NGaFdrOFlDaE85WDFxMjdZdDQ4YU5ZL1hxMVV5ZE9wVXRXN1pJYzFhdVhFbG9hQ2dYTGx5Z2JkdTJhZzlEM3NmNzNvTnIxcXlSYXRhckdueU9IejhlZ0N0WHJuRHExQ2twK3owK1BoNG5KeWZtelp1SHE2dnJYMXFmSUFpQ0lBai9QQ0lRTGdpQ0lBaUNJSHd3VmRhbXR0SW9sU3RYWnQrK2ZYejExVmQwNmRLRjlldlgwNjFiTjB4TlRXbmR1aldnYkxCNDRjSUZ6cDgvVDE1ZUhzbkp5ZEwrK3ZyNnRHalJnbnIxNnBHVmxZVkNvU0FsSllYWTJGZ09IanhJYW1vcVE0Y09wYkN3a0sxYnQzTHYzajFjWFYycFg3OCs1dWJtMHJFcVZLakFwNTkreWllZmZNTEpreWVaT25VcURSczJKQzR1VHFyTlhieVdkSEU5ZS9Za016T1RNMmZPWUdSa3hLSkZpN2gzN3g0aElTSFVyMStmdW5YcmN2andZU25nNmVYbFJjZU9IVGx3NEFDdlhyMWk2ZEtsV285NzdkbzEvUHo4ME5QVDQ4aVJJeVFsSlFILzIzUVE0STgvL3BBQzJBQjVlWGtBN04rL24vMzc5MHZqMmRuWmFzMHJpN3R6NXc3UG5qMmpTNWN1UkVSRThPTEZDMmJObXFWMWJuRUtoWUtBZ0FDcE9hS3ZyeThyVnF4QUpwT3hhTkVpdnYzMlcxYXNXRUY2ZWpxalJvMENrR3AwYXlzSkE4cGE3S0Q4UElwNzlPZ1IxdGJXYW1NblRwemd5Wk1ubUptWk1YandLS2lVTHdBQUlBQkpSRUZVWUs1ZXZjcG5uMzFXNmxyRHdzSTRmLzY4TkxaaHd3YnExS2xEOCtiTm1UOS9QaktaVEdycXFVMkRCZzNZdVhNbk9UazVHdHRVRHlsVW1kV3FqSCtBcDArZkF2REpKNStvemMzS3lpSTdPNXZ5NWN1WDZUaVBIejhHbERYMFMxSTk3QWtMQzFNYmYvMzZ0ZHByUFQwOXFsZXZUbkp5TXZuNStkU3VYWnUyYmR0eTlPaFJwazJieHFaTm15Z29LRUJYdC9SL0NwWnNoamw1OG1TcFRJbUt0N2MzMXRiVzVPYm1NbUxFQ0VDWjNmL28wU01TRXhNWk5Xb1VRNGNPUlNhVGxYcWU5L0d1ZTlET3prNEs0aTlmdnB3SkV5WVFFaEpDdjM3OVdMUm9FUVlHQmt5WU1JR05HemRTcVZJbGV2YnNLZFh4RndSQkVBVGh2NE1JaEF1Q0lBaUNJQWdmTEQwOUhWRFdIczdNek9US2xTdlNOak16TXh3ZEhZbUlpT0R4NDhjVUZSWGg1dVpHZkh5OGxBRmIzT1hMbDZWR2R5ck96czcwN3QyYksxZXVTRm1lK3ZyNk5HblNCRjlmWDVvMWEwWlJVUkcxYXRWaTE2NWQvUGpqajRBeUtLaktsbFdWYitqU3BRdHIxcXpoeUpFakRCMDZsUHo4ZlBiczJRT2dOVlA0K2ZQbmpCa3podmo0ZUt5c3JGaTZkQ25uenAxajllclZtSnViczJqUkluUjFkWW1NakNRZ0lJRDkrL2ZUcjE4LzZYeHYzcnhSeXdJdkxpY25oN3k4UENwV3JJaE1Kc1BlM2w1NlAxVlp4amR2M2xUYlI1VVozclJwVStsQlFxMWF0ZGkzYng5V1ZsWmF6OU84ZVhQOC9mM3AzTGt6RVJFUldGcGFNblBtVEkxNXhjdk9KQ2NuTTN2MmJDNWZ2aXlWRXhrd1lBQXJWcXdBb0hidDJxeGZ2NTdodzRlemNlTkdNakl5bURScGtoVDRWQVd2VlhKemMxbTllalZkdW5RQmxFSGlwS1FrYWMxdkszbVRscGJHMUtsVFM2MWZIaE1UdzRJRkMzajQ4Q0VBSGg0ZVpHZG5jL2p3WVh4OGZKZy9mNzVHaG5WcDlQVDBwTEl0WldWaFlVRktTZ3FQSGozQ3dzSkNDc2lhbUppb05USjlGek16TTFKVFU0bUxpNU9hdUtwVXJseVpaOCtlc1hQblR1cldyVnZxTWFwWHI2NVdJeHlVTmRDdlhMbUNycTZ1VkRPL1pDQmNWWjRJMFBpckNtM09uei9QN3QyN2lZNk94dERRRUlDcVZhdlNyRmt6d3NMQ3VIWHJGdW5wNlJwbGcvNktzdDZEMmRuWkFFeVlNQUZBS3Y4elo4NGM3dDY5aTRlSEI3dDM3Nlo2OWVwNGVIaDg4TG9FUVJBRVFmaG5FWUZ3UVJBRVFSQUU0WU9wc2tYZDNOeDQ4T0NCV2lBY1lPTEVpVnk4ZUpHNHVEaWNuSnhvMHFRSlRabzBrY29TSEQ5K25HblRwdkhKSjUrd2UvZHVLWmg2NGNJRlJvOGVUY1dLRlFGbzFhb1ZBd1lNSURnNG1MeThQQzVjdU1DRkN4Y1lNR0FBZVhsNUd2V3grL1RwSTVWV1VBV1p1M1Rwd3A5Ly9rbkxsaTJwV2JNbWVYbDV6Smd4Z3pwMTZtaGtKQU9NR2pXSzZkT25jK3JVS1hyMzdzM3k1Y3VsMGh2ZmYvKzlGTWhWcmJHazBvSzNBTTJhTlNNaUlvTEtsU3Z6NU1rVEtSTzU1RDZ4c2JGY3VIQ0JseTlma3BDUUlMMFhxb0RsclZ1M1VDZ1UyTm5aYVQxUHBVcVYxR3A1UDN2MjdKMjExdlB5OHJoNzl5Nkdob2I0K2ZscERTVFhybDJiZ0lBQVJvNGN5Yk5uejFBb0ZGSnp5QW9WS3VEcDZhazJQekl5a29LQ0Fpd3RMZEhYMTZkbno1NGNPM1pNZXUrcVY2OWVhdlo4eVdNVno1S3ZXclVxeWNuSkdCa1pNV0hDQkhyMDZJRkNvU0FuSjRlelo4OVN0V3JWdDE3cmgvTHc4Q0F3TUpCWnMyYlJybDA3L3ZqakQybk43NU1SM2F0WEw5YXNXY09zV2JQbzNMa3orZm41Mk5uWk1XREFBTnpkM1ZtM2JoM2p4bzJqWGJ0MjZPdnJFeDhmVDQ4ZVBkNFo1Qzlmdmp4YnRtekJ3c0tDckt3c1FETVFYdng5VjMyL1ZRWU9IQ2hscE4rN2Q0OFpNMllRSHgrUHJxNHVmZnIwWWRpd1lYVG8wQUZRM3VzSkNRbEVSVVZ4OWVwVnZMeTg4UFQwNU9lZmYyYkhqaDMwNzkrZk1XUEdsUGs5Z2JMZmc4K2ZQd2VVNVZsVWY3M3czWGZma1pxYXlzS0ZDNldTS2FyU0tJQmFHU2RCRUFSQkVQN2RSQ0JjRUFSQkVBUkIrR0N4c2JHQU11dTZaR0FwSnllSDhQQndxWHpLclZ1M0NBOFBwM3YzN21Sa1pCQVVGTVQyN2R2UjFkVmwyclJwdkhyMUNtTmpZK1J5T2RIUjBZQXlHN1k0RXhNVDl1M2JCMERYcmwybDhTcFZxa2cxeUh2MDZBSEFtVE5uQUlpSWlKRFdDWEQ2OUdsQVdab2lKeWVINU9SazNOM2RxVnUzTGdzWExwUnFpeGNVRkdCblowZDBkRFI5Ky9ZbEt5c0xlM3Q3bmp4NXdzeVpNM244K0RFREJ3NmtzTEJReWtndHJuaVprK0txVmF0R2NuSXk1OCtmSnlVbGhZS0NBanAzN294TUp1UE5temRrWldWaFpHUkVZV0VoUjQ0Y1ljK2VQUlFVRkVqWjl6VnIxcFNPRlJrWkNVRExsaTFMK1lUVVdWdGJTOW40Q29VQ3VWek9uMy8raWJ1N3V6U25aczJhTEZteWhLcFZxMHJsUExScDBLQUJQLzMwRTNYcjFwV0M0UHI2K3FTa3BIRDM3bDNwQVFRb20wcUNzcHpIOE9IRE1UVTFWWHVBVUZoWXlNdVhMOSs1L2tlUEhqRjI3RmhBV1lKbDI3WnRqQnc1a3M2ZE8wdEJiN2xjanIrL1A3ZHUzY0xCd1lHaW9xS1BWcWFqcEVHREJnR3dkKzllOXV6Wmc0V0ZCV1BIanBYR3kycnc0TUhJNVhMQ3dzTFl2MzgvbFNwVmtqN1RJVU9Hb0srdlQzaDRPT0hoNFJnWUdHQnZiNi8yUFFEdEpXbHljM09wVktrU2dOVHdWRld1UlZYV0pUdzhYQ3JYVWpJYkhaQStXeXNySzE2OGVJR0xpd3RqeG96QnhzYUcrL2Z2UzNQMDlmVUpDQWhnM3J4NUhEMTZsSk1uVC9MTk45K3daY3NXNXMrZno4eVpNK25Ycng5bVptYnZmRC9lOXg2OGMrY09KaVltMG5kT1ZYNm5idDI2VWltZzlldlhZMlptUnUvZXZkOTVma0VRQkVFUS9sMUVJRndRQkVFUUJFSDRZQWtKQ1JnWkdiRjE2MWFpb3FMVXlpRmN2SGlSTjIvZVlHQmdRSWNPSFRoMDZCQ0JnWUc4ZXZXS2pSczNrcGVYaDVtWkdmUG16Y1BSMFpHdVhidEt0YkpCR2RCczM3Njkydm5ldkhtak1RYksrdFBGeDdPenM4bkt5c0xDd2dKTFMwdmk0dUpLdlliTXpFd3lNek14TmpZbU96c2JoVUtCazVNVFBqNCtkTzdjbWR6Y1hNcVhMNCt2cnkvOSsvY25LU21KS1ZPbUVCZ1l5SXNYTHpoKy9EZ3ZYNzVFSnBPcDFiOHVYdWFrT0FjSEJ6NzU1Qk9lUFh0R3JWcTFxRjI3TnUzYXRTTStQcDU3OSs3UnBrMGJ0Zms2T2pxNHVycXlmdjE2ZEhSMDFHcGxuemh4QWhNVEU3V3M3N2VSeStXWW1wb0NzSG56WnRhdlh5K1Z4aWdlbUc3ZXZIbVpqdmZwcDUrcXZmNzg4OCtKaW9xU1NsT1VwbVFKanJKa3FnTkVSMGVUbEpSRWl4WXRTRWhJa09wbXEyclVxMnExcXhwN0FodzVja1FxVi9NK1NqN1lNVFUxMVJpVHlXUjRlM3ZqN2UzOUh6dU9YQzVuNE1DQkRCdzQ4SzNyTFZrakhPRGN1WE5xRFZ0QitmMERzTE96SXpNekV4OGZIL3o4L0tTMXhzVEVNSExrU1BUMDlNakx5NVB1S3lNakk4TEN3akF6TTJQSGpoMEVCQVJJZGM1dGJHd0FLRmV1SFA3Ky9yaTZ1bUpxYWlwOUhxcGdlbG44bFh2dzhlUEhhblcvaHc4ZmpybTVPZGJXMXRKZmUremN1Wk5xMWFyUnZYdjNNcTlGRUFSQkVJUi9CeEVJRndSQkVBUkJFRDdZMUtsVDJiTm5EelkyTmhRV0Z1TG01Z1lvUzN4ODlkVlhQSDM2bFA3OSsxTy9mbjIrL1BKTE1qTXphZCsrUFhGeGNYejIyV2YwNnRWTHlsRDE4dklpTGk1T0N0YTJhOWVPUm8wYVNlY3lNek9qUVlNR3JGcTFDbERXbGpZek02T3dzQkFuSnllV0xGa0NnSStQRDFaV1ZtemR1cFhrNUdTYU5tMzZYdGNVR0JpSWxaVVZob2FHOU8zYkZ6MDlQVHc5UGFWQXNTcXJlczJhTlhoN2U1T1ptVWw4ZkR3ZE9uU1FydVZkWlJjeU1qTHc4L09UQW9VQTlldlg1K0RCZzFJMkxDaURteTFidHNUVzFwYTVjK2ZTcEVrVHRZY05peGN2SmpFeFVUcHZ5NVl0U3kyVFltdHJTNDBhTmFUWHpabzFZOSsrZmVqbzZGQ3BVcVYzbHEzUTE5Zkh3TURnclhQbXpadkhuajE3U0V4TXBMQ3dVRzJiVENiRDBOQ1FCZzBhU1BYQ1FabUZiR3BxV21xbTd2YnQyNlZHbDIzYnRpVXlNcElWSzFhUWtaSEJ6cDA3aVkyTkpTTWpnN3k4UEJRS0JRcUZRZ3FFVzF0YmF3MkNOMjNhbE56YzNMZGV5ei9Kc21YTE1ESXl3dG5abVJrelprZ2xpNXljbktoWnN5WTZPam9ZR1JuUnNHRkRoZzBiQnNEWXNXT1J5V1RJWkRJQ0F3T2w0SG1USmszWXUzY3Z1cnE2R0JvYXFtVndxMzVYZlE4TkRBeXd0YlhWZUlqUnFsVXI2ZmVoUTRjeWUvWnNCZzBhVktac2NFTkR3L2UrQi9YMDlJaVBqNmRLbFNvRUJ3ZHo3ZG8xV3JSb29YWmNUMC9QajFLM1hCQUVRUkNFZjU3L3pOOEdDb0lnQ0lJZ0NQOTRqbzZPUlNCcTZBcC9UNFdGaGUrVllTd0lmNVdxMU16bHk1Zi85ZjkrZG5SMFhBNThWMWhZT09IYXRXc3IvcS9YSXdpQ0lBZ2ZrL3pkVXdSQkVBUkJFQVJCRVA1ZVJCQmNFQVJCRUFSQmVCOGlFQzRJZ2lBSWdpQUlndkNlRkFxRlJ0a1hRUkFFUVJBRTRlOUxCTUlGUVJBRVFSQ0VqK0xwMDZjYVk5T21UYU5EaHc1U003MTNLU29xSWp3OG5ObXpaNU9Ra0ZDbWZjNmRPNGVycXl1dXJxNG9GSXBTNTBWRlJiRng0MGFwZWFLVGt4UHU3dTZBc3N6R2dnVUx1SFBuanRvKy92NytoSVdGY2ZIaVJhS2lvalNPR1JRVXhKNDllOHEwVG0yU2twSzRldldxOUhQejVrMXAyNDRkT3hneFlnVFBuejh2OC9HNmRPbENuejU5M21zTk9UazVqQjgvbmtPSERtbHNlL3IwS1d2WHJpVTBORlJqbTQrUER3c1hMaXpUT1NaT25Naml4WXUxYmlzb0tPRDY5ZXU4ZWZOR1k5dng0OGVsUnBobEVSZ1lTSEJ3TUFBUEh6N2s3Tm16R25PdVhidEd2Mzc5Q0EwTjVjYU5HeFFWRmZIZGQ5L2g1dVpHVmxhVzJ0eTB0RFIrL1BGSDh2THlBSWlNakdUOSt2VzhlZk1HRHc4UG5KMmR5N3cyUWQzaXhZczFmbzRjT2ZMTy9ZS0NnamgxNnBUYTJNeVpNNldlQVlJZ0NJSWdDS1VSelRJRlFSQUVRUkNFRDNidDJqWEdqQm1EdDdlMzFJUVBsSUhFdExRMHRXYVFieU9UeVRoKy9EaVhMbDJpWXNXS1RKZ3dRV09PcWw2dk5zMmFOVk43Yld0clMzaDRPS0FNaEI4OGVKQ2JOMjh5Zi81OGFVNWVYaDdUcGswaktpcUs4dVhMVTdkdVhXbnQrL2J0bzJ2WHJ1emN1WlBFeEVTV0wxL08xcTFiV2JWcUZjYkd4cXhac3dacmEydDY5ZW9Gd05xMWE5bTBhVk9acmpVbUpvYVFrQkJDUWtLa3NXclZxa2tCNll5TURHSmlZb2lPamxackt2azJxYW1wV3BzLzV1WGwwYkpsUzdXeHpaczNjL3YyYlJJVEV6bDc5aXltcHFacURUcjc5T21EZ1lFQm9hR2g1T1hsMGFaTkc2eXNyS1R0Wjg2Y3dkYld0a3pyaW9xS29rS0ZDbEpBdWJqKy9mdmo2K3VMdGJVMUd6WnMwRmdub0Jad2I5bXlKYXRYcjlaNm5xQ2dJR3h0YlJrd1lBQS8vZlFUeDQ0ZHc5dmJXNjJKNCtuVHA3bDc5eTZQSHo5bTJiSmxqQjQ5bXFTa0pGSlNValNhZ0VaRVJCQWFHb3FKaVFralI0NWt6NTQ5UkVkSDA2QkJBK2xhNHVMaUFHVkQwM3IxNnBYNkhqeDkraFF2THk4Y0hCeFl0V29WTXBuMmN0TW5UNTRrSkNTRTI3ZHZrNWVYaDVtWkdhTkhqOGJOelEyRlFzR09IVHM0ZlBnd2lZbUpnTEp4cFplWEYzMzc5Z1hVN3crNVhFNmxTcFZvMDZZTlBqNCtVcE5JYmZmUWlCRWpHRGx5cFBTNnFLZ0lYMTlmYnQ2OFNYQndzTlptb3g5aTkrN2RHbU5aV1ZsczNMaFJ1allWVlorQzU4K2ZFeGdZU0pNbVRYajA2SkcwUFNJaWdrcVZLcWsxNFRRM042ZHo1ODRmZGMyQ0lBaUNJUHl6aVVDNElBaUNJQWlDOE1GcTFhcUZtWmtaNjlhdHc4cktpdlhyMS9Qa3lSTnBlOGtBZFV4TURLOWZ2Nlo5Ky9hbEhuUEhqaDNzMkxGRFl6OExDd3VxVnEzSzdObXp1WHYzTGl0WHJxUmx5NVo0ZVhtcHpSMDFhaFJWcWxTUlhzK2VQWnNLRlNwdy9mcDF0ZnJTV1ZsWnhNZkhNM1RvVUVhUEhpMk5IenQyaktLaUlscTNiczNWcTFjQjBOZlg1OXExYSt6YXRZdWhRNGVpVUNqVWpsV3BVaVdONEhCaVlpSnl1UnhyYSt0U3J6VW9LSWp4NDhkVHVYSmxqU0Rsekprem1UbHpKcURNK0ZZRjhZT0RnOG5NekZRTFhyNUwvZnIxTVRBdzRNcVZLeng2OUlnbFM1WkkydzRmUHN6aHc0ZWwxNy84OGd2WjJka29GQXIwOWZXbFlMTHF3UUxBNDhlUDZkQ2hBd0FOR3paaytmTGxwWjQ3SXlPRC9mdjNhNHg3ZW5veWR1eFk1czJiUjBoSUNEdDM3cFMyVFpvMGllVGtaTFd4cWxXcmtweWN6UGJ0MjdXZUp5MHRqY1dMRjFPeFlrWE16TXhJVEV4azhlTEZUSmt5QllCZmYvMFZQVDA5Um93WVFVNU9Eaktaakt5c0xBd01ERFRxanZmcjE0K1RKMCt5ZmZ0MjJyWnRLd1ZrZlh4OHBEbmUzdDZBTWlEOTY2Ky9sbnI5UC96d0ExbFpXY3lhTmF2VUlQaktsU3Zadm4wNzVjdVg1NnV2dnNMVTFKVDc5KzlMZjIyeGVQRml3c0xDc0xLeW9udjM3c2psY3U3ZHU2ZjFyeWY2OXUxTFVWRVJKMDZjWVAvKy9hU25wNnQ5M3FvNTVjcVZBK0N6eno1VDJ5YVR5Wmd4WXdZOWV2Umd6cHc1ckYyN3R0UnIrNnVLZjU5TGZ1L2QzTnc0ZWZLazJzTVpWU2E0bTVzYjgrYk5VNXYvNnRVclZxNWNLYjF1MEtDQkNJUUxnaUFJZ3FCR0JNSUZRUkFFUVJDRUQyWmlZc0tTSlV2dzl2Ym16cDA3MUtoUkF4MGRIVkpTVWlnb0tKQ0N3TW5KeWVUbjV3UEtab2ZGZzhabENSaS9mdjJhMU5SVVVsTlQ2ZG16cHpTK2YvOStyVUhXMU5SVVFEUEk5dm5ubjB2blZBWGpOMjNheEtaTm0rallzU01MRml5UUFyNmZmLzY1bElIY29rVUxyS3lzMkxWckYvMzY5UU9VbWNBcS9mcjFrOFpWbkp5Y01ESXlVZ3NnbDFTaFFnWGV2SGxEcTFhdFNFOVBKekV4RVgxOWZhcFZxNlkyejl6Y1hQcDl4NDRkcEthbXZsY2czTm5abVVxVktuSGx5aFVhTkdpQWk0c0w1OCtmWiszYXRVUkVSTEIvLzM2bVRKbUNtNXNiYmRxMElUczdXOXEzZUVDeU9GVm10T3B6TFUzeDdQeVNhdFdxUmJseTVlalVxUk5ObXpiVjJPN3A2U245ZnVMRUNWNitmS2sxb3hnZ1BUMWRiZHZKa3ljQm1ESmxDcGN2WCtiSmt5ZlNXcTVjdWNLVksxZDQ5dXdaZ0ZRcUI4RFUxSlRObXpmend3OC9rSmFXUm5wNk9yVnIxMmI0OE9GVXIxNmR5Wk1uazVLU0lnWGtkWFZMLzZmVnVYUG5pSW1Kd2RQVFUrMHpMQzRxS29ydDI3ZGphV25KNXMyYnFWcTFxclJOVlZwSTlhQmk5ZXJWMk5qWVNOdUxmMDRxdzRjUHg5VFVsRTZkT2pGa3lCRE9uVHRYNnB6U1dGaFkwTDE3ZDBKRFE3bDA2WkxHQTYwUDllalJJM2J0MnFWMTI1dzVjNGlMaTFQNzNrVkVSQURRcVZNbnRYdTZlL2Z1V0ZsWnNXYk5HbW5zYmY4ZEVRUkJFQVRodjVNSWhBdUNJQWlDSUFnZlJiMTY5UWdPRHNiT3prNGE2OVdyRjY5ZnY1WUNvTzd1N2xMWkEyTmpZN1hBcUpPVEV4VXFWSGhyd0ZpaFVMQjM3MTVBV1M0ak9qcWFTWk1tU2VVMGR1N2N5ZDY5ZS9IdzhGQUxTSThZTVVMNi9lTEZpMUtHTjRDUmtSRmZmUEdGRkZpc1hiczJ2Ly8rT3c4ZVBBQ1FNbVpCbVNYYm8wY1BybCsvVG5KeXNzYjJ2MHFWNmZybGwxOHlZc1FJbkp5Y3FGT25EdHUyYlh2dlkvMzU1NTlxUWNLZVBYc3lhZElrUUpsNXJqSnExQ2lwL3ZqQWdRT2xjVDgvUDdadTNVcEFRQURKeWNtNHVycnkvUGx6dG03ZHFsRzJ4TnJhV3V2bnBhMzBSbUppb3RwNGpSbzFPSERnQUt0V3JaS3V2MTI3ZHB3NGNVS2E0KzN0emVQSGo5WEdRSmw5SGhNVFEyUmtKRjk4OFFYNit2clNlYzNOelltSWlFQW1rMUZVVk1UZXZYdnAxcTBiZ05wZkdMeDgrVktqQkVmeDF6azVPUURZMk5oZ1kyUERvRUdEdUgvL3ZwUlpybEw4THhGVUdlTWxxUUxZYnl0eG82ckRQbWJNR0xVZ09QeHZrTDFDaFFwa1oyZXpiTmt5Smt5WUlEMUlNalEwTFBXNHFuSWhaUzFQVkZLWExsMElEUTNsMEtGREh6MFFmdVBHRFc3Y3VGR211ZmZ2MzVmdVcwTkRRN3AzNzY2MlBTa3BTVzJzdE05Q0VBUkJFSVQvWGlJUUxnaUNJQWlDSUh3MGxTcFZVbnVkbVpsSmhRb1Yzcm1mcXE1MVJrYUdXbFp1Y1R0MzdxUmN1WExVckZtVHhNUkVLWWk3ZE9sU3FsV3JSdlhxMVltSmlhRjI3ZHBNbURCQnJkNnpvNk1qNTgrZjU5U3BVeVFrSk5Da1NST3VYTG1DaVlrSjV1Ym1IRDE2bERwMTZ0Q3hZMGNhTm16SStQSGpTMTNyNE1HREFhUkF1S3J1OHUrLy82NVdtcUc0ckt3c3JkZWx5a3hQU0VoQUxwZGphV2twWmYvZXVIRkRMWEQ4cnRJYktpV3o2aXRYcm95dXJpNkJnWUVjT1hLRWlJZ0lBZ0lDV0xWcUZaNmVuaHExbjErL2ZzMmxTNWM0ZGVvVXdjSEIxS2xUaDZkUG43SnIxeTRLQ2dwbzA2Yk5POWNBeWdjZHFnQjBTYXFHbHFDcys2d0tRSWVGaGJGczJUS04rU1ZMNk1URXhCQVZGY1dVS1ZOd2NIQmcyYkpsMG5VOGYvNmMwNmRQMDZwVksvejkvVGx3NEFCSlNVbTR1TGlvTlR5ZE5Ha1NreVpOSWkwdGpRNGRPdURrNU1SUFAvMEVnS3VySzdxNnVtcnYvK0xGaTNuNThtV1pycjJrMk5oWTlQWDEzMXBEL05hdFc0RHl1MW9hWDE5ZlpzMmF4Wmt6WnpoNzlpeWZmLzQ1STBhTW9FR0RCbHJuWjJWbHNYNzllZ0JjWEZ3MHR2Lzg4OC9TZ3h4bloyZWFOMit1TWNmQndVRXFDZlN4dmEwMFNrbWJOMi9XR0d2Um9nVURCdzVrOU9qUldGcGFNbnYyYkxadDI4YjU4K2MvK2xvQkhCMGRkd05GLy9OUyt0Ly9hY0NyTmk2VHlUVG1GWjljY3A1Q29YanJmaVhIU3g3bmJlY3Q2L3BrTWxtUlFxSG9YbHJwSGtFUUJFSDRweE9CY0VFUUJFRVFCT0dqeU1uSm9WdTNidlRwMDBjcVIvSDgrWE4wZFhXbElMQXFlT3p1N3E2V1Nmem16UnRBbWZGZE1rdFhSWlgxZS8zNmRXN2Z2aTJWOWJoeDR3WXBLU21rcEtRQUVCOGZUNDhlUFdqYXRDa2VIaDQwYXRTSXExZXZFaFFVaEltSkNUNCtQdlR2MzU4dFc3WmdhbXFLdTdzN3YvNzZLeHMyYkdETm1qWFkyTmlRbTV1TGpvNE9oWVdGR3VzNGUvWXNkZXJVa1dxZ3F4cElabVJrbExyMjBxNUxGUWdmTldvVXg0OGZaOXUyYlZLZzNjaklTQ3FqOGVqUkkrbjYzNlZrcGozQXc0Y1BHVGR1bkpRWlg2bFNKZnIyN1NzMTVpeXBXclZxTkd6WUVGQTJnMHhQVHdlVXdjcmlBY3ZpV2Q0bE0zQXJWcXpJZDk5OXAvWDR4UVBoOCtmUHg4aklpTDE3OStMcDZVbFlXRmlwNzJQeDg3UnQyNVp4NDhheGV2VnFwazZkeXBZdFc2UTVLMWV1SkRRMGxBc1hMdEMyYlZ1R0RSdkd5Wk1ua2N2bEtCUUt0ZVBkdVhNSFVKWjJHVDkrUEFzV0xDQXZMdzhqSXlPNmQrOU9aR1FrR1JrWnVMaTRxUDFGUTBtMnRyYjA2ZE5INjdiVTFGUXNMUzNmbXBXdGVoajB0am1kTzNmRzF0YVdUWnMyOGZ2dnYzUDI3Rm4rK09NUGZ2amhCNzc1NWh1MXVhcUhCektaREZkWFZ5WlBucXh4UEZVV09panZMMjJCY0IwZEhhcFVxU0tWai9tWUlpSWlwSEluNzNMOSt2V1BmdjYvb0plMndmY0pISmMyOTMwejlqL0dPVXNxS2lxUzV1cm82THgrcndVSmdpQUl3aitBQ0lRTGdpQUlnaUFJSDhXRkN4Zkl6czdHME5CUUxWaVlsNWYzMWhJVW9HeTZDS2hsNWFxMGFkT0dnb0lDS1ZEMDRzVUxGaTVjQ0NpRHZxcmdYWmN1WFRBek0rTzMzMzdqdDk5K0l5SWlnaUZEaGdES0VpM201dVowN05nUkl5TWpzckt5V0xkdUhRMGJOc1REdzROT25Ucmg0dUxDNGNPSGFkdTJMUThmUHVUZXZYdEVSa2FxcldYbHlwVUVCd2V6ZWZObW9xT2pBYWhidHk2Z3pDSjJkWFhWZUY5VUpWOVU1VCtLVzdwMEthQnNBTm15WlV0T25EaEJqeDQ5QU9qWXNTT3paczBDbE5tNnhXdVJmeWd2THk5bXpweUpvYUVoNTgrZnAwT0hEbXJaL0pVclYrYlRUejhGbEpuS3FqSWhxcUMzbnA0ZTFhdFhCOVRydmhmMzVNbVRkMmI1dmszSlpwaXFtdHpGZVh0N1kyMXRUVzV1cmhUa056QXc0TkdqUnlRbUpqSnExQ2lHRGgyS1RDYWpjZVBHZE8vZVhlTWhnYXAydHJHeE1XZlBubVhod29YazUrZWpyNi9QckZtenVITGxDaGtaR1dyN3FENFhsWktORy8rSzZ0V3JrNWlZeVBYcjF6V3k5SXR6Y0hCZzZkS2xQSHYyaktWTGwvTGJiNzhSR0Jpb0VRanYyN2N2TVRFeDNMdDNUMnA0V3RLSkV5ZmVXaU5jUlNhVGFUeEErQmhxMXF4Snk1WXR1WHYzTHZyNityUnMyWks0dURpdGN4czFha1N0V3JVNGMrYU1OSGIrL0hrcCsvdlpzMmRxelc3L0V4UUtSZStpb2lKVlZGbW1hcTc2UDJNeTFlODZPam9VbjZmYXYrUThBTGxjWGp4S0xTdHRYdkhqL004K1dyY1hldzBnVXgzL1hmT0tyN3VvcUVoeDllclY5Ni9MSkFpQ0lBaC9jeUlRTGdpQ0lBaUNJSHdVcWtEdk45OTh3N0JodzFpMWFoWGJ0bTFESnBQeDFWZGY4ZU9QUDVhNjcvSGp4d0Zsc0t1a25Kd2NxZnhJZm40K2VYbDV1THU3WTJ0cks5VlNuakpsQ2c4ZVBKRHFoVGRyMW93N2QrN3c4T0ZEMHRQVDhmYjJCalFEbG5GeGNSckIyblhyMW5Ia3lCSDgvUHdBS0N3c2xFcGliTisrbmM2ZE8yTmhZU0UxNXl4TElQRmQ4dlB6VVNnVVBIMzZsUGo0ZUFDcFVhWkNvYUN3c0xETUdlRmxFUmdZaUpPVEUwK2ZQdVg4K2ZQMDZ0V0x5cFVyUzl0cjFxd0pLSVBEdDI3ZG9xQ2dBQnNiRzZwVXFRSW9nN2JhNnI2ckRCZ3c0SjFyMEZaYi9YK3JQYWpYM2k3TitmUG4yYjE3TjlIUjBWS2Q3S3BWcTlLc1dUUEN3c0s0ZGVzVzZlbnBtSmlZWUcxdHpmang0OVVDNGJtNXVVUkVSS0N2cjgvQ2hRc1pQWG8wOSs3ZEl5Y241NjIxMzkvM003ZTB0T1Q1OCtjb0ZJcFNNMzg3ZE9qQXhvMGJXYmR1SFUyYk5xVml4WXBxNnpRd01DQTJObGE2Unl3dExSa3paZ3kvL2ZZYldWbFpHc2NiUG53NG8wZVB4dFBUVXlyOW83b1Azb2RDb2VEbHk1ZWxOdm44RUE0T0R2ajQrTkMxYTFlcVZxMUtwMDZkcEFkaEJRVUZhZzlZdnZ2dU96WnMyQ0M5SGpkdUhGZXVYR0hreUpGNGVYbFJ0MjVkRmk5ZXpHKy8vY2J0MjdjLytsb0JybDY5dXVjL2NtQkJFQVJCRVA2L0VJRndRUkFFUVJBRTRZTXBGQXBPblRwRi9mcjFzYlMwNVBidDI0U0dobEsvZm4wY0hSMEpEZzVtOGVMRmZQLzk5eHFCd0h2MzdyRnYzejVrTXBsR004R2NuQndVQ2dYbHk1Y0hsRFhIcDAyYnBuVU56NTgvMTJoa2FHaG9TRmhZbUZwZ3RxaW9pUER3Y0hKemM1SEw1WlFyVjQ1dTNicEpKUUdNalkzVlNnbkV4c2FTa1pGQitmTGxtVDU5T20zYnRtWENoQWxTY056UHo0K2dvQ0NwMldaeGFXbHB3THZMSHJSdDI1YWNuQnkxakZkVnBubGVYaDd3Y1pweXFxaEtzcWlhRHhadkppcVR5YVJzOXhrelpwQ1ptY21DQlF1d3Q3Zlh5SkRYNXViTm01dzhlWkxKa3llVGxKUkVWRlFVaXhZdDRzcVZLNnhkdTVZdFc3YXdZc1VLRGg0OFNMOSsvZFNDeXFvTWVVQ3RuamNvRzNvK2V2UUlVSDVuWnN5WVFYeDhQTHE2dXZUcDA0ZGh3NGJSb1VNSEFDWk9uRWhDUWdKUlVWRmN2WG9WTHk4dlBEMDlNVFkyVmp2bTFxMWJlZlhxRmQyN2Q2ZDgrZklzV3JTSXlwVXIwNnBWS3d3TkRWRW9GTkw3cjZyZHJqcisrMmpVcUJFUkVSSGN1WE1IQndjSHJYTzh2YjA1YytZTXQyL2Z4c1BEZ3krLy9CSkRRME51M2JxRnM3TXpJMGFNWVBEZ3dUUnExSWo2OWV1alVDaWs3MHFuVHAyMEhyTjgrZkxNblR1WFljT0dzWDc5ZXRxMGFVUHQyclhmYSsycUJ3T3FVamxsOGVEQkE4NmZQNCt6czdOYTgxd1ZWWFo1Zm40K1o4K2VwVktsU3NUR3huTDA2RkZwanF1ckt5OWZ2c1RDd2dKQTdVRU5LR3Z6bnpselJpclo0dURnZ0xXMU5ZTUdEWHF2NnhNRVFSQUU0YitIQ0lRTGdpQUlnaUFJSCt6Q2hRdThmdjJhL3YzN0V4MGR6ZVRKa3lrb0tHRFNwRW5VcTFkRERoaWtBQUFnQUVsRVFWU1BHemR1c0h2M2JtSmlZaGcrZkRodDJyU2hYTGx5SkNRazRPUGpRMEZCQVowN2Q2WjI3ZHBxV2JPcUJuMnFqSEJUVTFOaVltTDQ4ODgvT1g3OE9NSEJ3V1JsWlpHV2xrYTVjdVZRS0JUWTI5dlR1M2R2MnJScEkrMm5xbFY5K2ZKbDFxNWRTM1oyTmg0ZUh0amEyckpzMlRKdTM3Nk5qNCtQVkE2a3VDWk5takJzMkREYzNOekl6czVtMEtCQjNMOS9IMGRIUjV5ZG5WbS9majF6NTg1bDQ4YU5nTEllOStqUm96RXdNSkFDNGFyTTlkSzBidDJhbkp3Y1BEdzhtRDU5T2taR1JqUnQyaFNBdTNmdkFrZ1p3cEdSa2F4ZHUxWUt4SmRzd3BtZW5xNHhObTdjT09CL3MvYmQzZDBaTldxVVdvYXRRcUhBemMyTjlQUjBGQW9GblRwMWt0WVB5aElwcDArZkJwVGxVRXJXZlZmWnRHa1RTVWxKV0ZoWUVCY1h4OFdMRnpsNjlDajI5dmJFeDhkei9QaHg3T3pzMkxkdkg2dFhyMmJtekprOGZmb1VnUER3Y0NrVHZtM2J0aHJ2azZvVWhaV1ZGUzlldk1ERnhZVXhZOFpnWTJQRC9mdjNwVG42K3ZvRUJBUXdiOTQ4amg0OXlzbVRKelVDcERFeE1XemF0SWx5NWNveGVQQmczcng1ZzZXbEpaY3VYVUtoVUdCcWFzcWNPWE9rY2l3K1BqNU1uVG9WT3p1N1VoOXNGSyt4WEp5Ym01dFVEN3UwUUxpaG9TRS8vL3d6VzdaczRkZGZmK1hnd1lQSTVYS3NyS3lrWUxLTGl3dlhybDNqeG8wYlVsUFVVYU5HdlRYNDI3aHhZd1lPSEVoUVVCQ3paODltNjlhdHBjN1ZSaFdjTHZtUTZtME9IejVNVUZBUUlTRWhXcmVyR29OR1JrWVNHUm1KcGFVbFZhcFVrZTRoZ0I0OWVraU5UTFg1K3V1dk9YLytQQ2RPbkFDVS82MElEQXpFenM2T3FsV3JZbXBxU3ExYXRjcThaa0VRQkVFUS92MUVJRndRQkVFUUJFSDRZSlVxVmFKT25UbzBiTmdRSHg4ZmNuTnptVEZqQm8wYk53YVVwVGo4L2YySmlJaGc2dFNwOU9yVmk4R0RCek53NEVDeXNyS3d0cmFXc3JsWHJGaEJhR2dvT2pvNlVta0VWWGIwbzBlUG1EbHpwaFJJNjlLbEM3Nit2blRvMEFGTFMwdVdMRm5DOHVYTCtlR0hINURMNWRTcFV3ZC9mMy9XcjEvUDFhdFhlZkhpQlRvNk9nd2NPSkJ4NDhaSnpSTURBZ0lZT0hBZ05XclVvSDM3OW93ZlAxN3Qra2FOR2tWeWNqTGUzdDdrNXViU3NXTkgvUHo4ME5mWEp6WTJGbWRuWjJtdXJhMHRXVmxaVXFhcXBhVWx2cjYrYjMzL0ZpOWVEQ2hMdkdSbFpURmt5QkF1WGJyRXhJa1RwZXpaT25YcUFKcE5PVXVXSmRIV21GUFYyRE1sSllYR2pSdGphMnNybFQvcDNMa3pyMSsvcHJDd0VJVkNnWk9URTNLNUhEMDlQV1F5R1RZMk50U3JWNCs2ZGV2U3NtVkxEaDA2Ukg1K3Z0YW1rVGR1M0NBcUtnb1hGeGZzN2UweE5EUms0OGFObkR4NWt0NjllMk5wYWNtTkd6ZVlPSEVpR3paczRNQ0JBM2g3ZTJOblowZG1aaVkrUGo1U1NacVltQmhpWW1JWU9YSWtlbnA2NU9YbFNRMGdqWXlNQ0FzTHc4ek1qQjA3ZGhBUUVDQmxiS3N5ODh1Vks0ZS92eit1cnE2WW1wcXFCYWh6Y25La2h6WGZmZmNkTldyVW9FdVhMcVNtcGtwem1qWnRTbUJnSU9ibTVqUnIxb3dqUjQ1dy92eDU1SEk1dXJxNjBudGRWRlFrL2UvUm8wZTFsaEJwMGFJRlRrNU83TnUzajBHREJtbGtONnNZR1JreFpzd1l4b3dabzNXNzZudnlOaVdibG9MeVFZanFZVWhwYzdSSlMwc2pMQ3lNUm8wYTBhWk5tekx0QThyR2xsV3JWc1hlM2w3cmRrdExTNHlNakdqWXNDRjkrL2FsZGV2V1hMcDBpV3JWcWtuM3lxaFJvMG85L3BFalIxaXdZQUhaMmRuWTJ0clNxRkVqSWlNakNRb0trdVlNR2pSSTR6NFdCRUVRQk9HL213aUVDNElnQ0lJZ0NCK3NYcjE2N055NUU3bGN6dmZmZjArRkNoVndjWEdSdGhzYUdqSi8vbng2OU9oQmVIZzQzMzc3TGFhbXBvd2NPWkpmZnZtRndNQkFLWHU3ZWZQbUhEdDJEQjBkSFF3TkRiRzN0NWNDZzliVzFwaWFtakpreUJDNmR1MktsWldWMmpyczdPeFl1M1l0ZCs3YzRmRGh3eng3OW94YXRXcFJzV0pGVEUxTjZkNjlPOTI2ZFpNYVBZS3lubldiTm0zWXNtVUx2Ly8rT3kxYXRBRGcwMDgvSlRzN1c1cFh2WHAxL1B6OHlNL1A1K3V2djViRzU4eVpnNEdCZ2ZSYUpwTVJHUm1KVENaRExwZHJ6UkF1all1TEM0OGVQV0x3NE1IazVPUmdhMnVMZ1lFQmRuWjJVdFp2OSs3ZDZkNjllNW1QQ2ZEcTFTczZkKzZzTlVqcjYrdExVbElTY3JrY016TXo2WE5ic1dJRlZsWldWS2hRUVdNZlcxdGJxZFoyLy83OXBhQzRnNE1EczJiTm9rbVRKb0R5OHdvTkRlV1RUejVCSnBPeGE5Y3VxVHpKb2tXTHNMQ3dvRWFOR293ZE94YVpUSVpNSmlNd01GQjZBTktrU1JQMjd0MkxycTR1aG9hR21KbVpTV3RRL2Q2a1NSTk1URXd3TUREQTF0WldMZUFMMEtwVks3WFgxYXBWbzBhTkduaDRlSEQ1OG1YNjl1MExLRXR4WEx4NGtYTGx5dEc4ZVhPNmRldEdUazRPWDN6eEJWWldWbmg3ZTNQMjdGbWVQMzlPWGw2ZVdxa1VBRjFkM2JmVzBmYno4MlBnd0lINCsvdXpmUG55VXVmOW5majcrNk92cjgvOCtmUEwvRDFXS0JUY3ZIbFRhK05ZbFNwVnFuRGd3QUcxejFQVjlMWk5temJTZzYrU3JLMnRhZHk0TWExYnQrYUxMNzZnWThlT2ZQSEZGOGpsY3FaUG44N2x5NWU1ZnYwNnFhbXBmUHZ0dCs5eHBZSWdDSUlnL0RjbysvOHJGd1JCRUFSQkVQNnJPRG82RmtIWnMwZi9xcnk4dkkvYUNQSkRsRmJhNGorbHNMQlFveEhtMnhvcUN2OXMyajd2djdPOHZEeDBkSFNra2pUL3JWUU5kUzlmdml6Ky9Td0lnaUFJLzJBaUkxd1FCRUVRQkVINFAvVjNDZ3IrL3d5Q0ExcURqQ0lJL3UvMVR3c3EvNTN1VFVFUUJFRVFoQThsL2wrMklBaUNJQWlDOExkVFZGVDBIejMreTVjdmVmMzY5WC8wSE1KZms1V1Z4ZFdyVjdYV0lCY0VRUkFFUVJDRXYwb0V3Z1ZCRUFSQkVJUy9sWVNFQk5xMGFhUFcrTzV0SmsrZXpJQUJBOTdySEIwN2RtVElrQ0VhNDNsNWVlOTFuSkp1M3J6SnpaczNOY2JmdHNZSkV5WXdldlRvTWdmL0N3b0tDQWtKSVNzckM0RG56NSt6YU5FaXFXWTN3SklsU3dnTURQemc2L2xZM04zZDZkKy9mNW5tL3ZiYmJ3d2RPdlN0ZGJTVGtwSVlPWElrTjI3Y2tNWldyRmloOGJOMTY5WlNqNUdWbFNVMVczMlg0T0JnQWdNRDMydmIxcTFiT1hUb2tOclltREZqNk5hdDJ6dlA5eUVtVHB6NHpxYWE4Zkh4akJ3NWtnY1BIa2hqMmRuWkRCNDhtS1ZMbDBvTldvdHIyYklseTVZdFV4dHpkM2VYeW9ZSWdpQUlnaUQ4M1luU0tJSWdDSUlnQ01KSE1YdjJiSTNBWDJsOGZYMnBVS0VDMjdkdlZ4dWZQSGt5TVRFeFpHZG5ZMjF0WGFaajNiOS8vNTNadzVtWm1RUUhCNnVOdlg3OW1nMGJOa2l2Ky9Ycmg3ZTNOLzcrL2pnNE9KUTV3T2ZrNU1SUFAvMUVZV0VoYytmT0pTRWhnUWtUSnRDblQ1OTNyakU5UFoyelo4L1NzR0ZEdGJJczQ4ZVA1OG1USnhyenc4UERPWFRvRUV1WEx1WE1tVE1FQkFRUUV4UERpUk1uT0hUb0VBWUdCcng0OFlKZHUzYlJvRUVEN08zdHFWS2xTcW5YOHZUcFU3eTh2SEJ3Y0dEVnFsVWFwV0hlSjhqWnVIRmpObS9lTEwwdVh2czlNVEVSUTBORFFCbkV6czdPeHM3T0RvQzB0RFNHRFJzbTdmZnExU3NBNHVMaWNIZDMxM3F1Y2VQR2NmWHFWYnk5dmZIeDhjSFQwMVBqOHdWbFUwOVZrOUhZMkZnaUlpS2tiYW1wcWFTbXBxS2pvMU5xNEhqS2xDa0VCZ1lTSGg3T216ZHZ0TTRwdmswdWx6Tm16QmdVQ2dYYnRtMmphZE9teE1URThQVHBVOWF0VzBkS1Nvcld6elV5TXBJcFU2YW9qWm1abWRHcFV5ZENRa0xVeHZYMTlmbmpqeiswcmdVZ0tpcUtDaFVxYUgwSTh1MjMzMkp1YnM2NWMrZTRmUG15V25QUFgzLzlsZGpZV01xWEw2KzFQSStxUVdoOGZEeTllL2RXMjFieWU3Sng0MFoyNzk3Tm5EbHowTmZYZit2M1NOVjQ5WDBENm12WHJwVWFiSUx5cjBoOGZYMjVlZk1td2NIQldGcGF2dGZ4QkVFUUJFSDQ5eE9CY0VFUUJFRVFCT0dqc3JMNmYrM2RlVnlWZGY3Ly93ZUxxQWlpcUtBb2dVdTU1WUxrVW1xamsxa1dPaWltSDVmVVhLcHh5VFVkdDh4eG0wcnQ2NTZtdVVTbXBtaUpncW5qdmlZaWtnc2xHaWtnb0FncU94eCtmNXpidVlZREI1ZkorYzNTODM2N3pXMDQxL1crbG5PZGMyYnFlYjJ1MTdzbWpvN21mOHlNaTR1alRKa3llSGw1QVhELy9uMXUzNzROUUhwNmVvbHcrUGJ0MjBabDg4U0pFMHZzKytqUm83UnIxODdtY1cwRmFaYUpQdS9mdjgrcVZhdXMxcVducDFzdHUzejVNdG5aMlpRcFV3WXdCM1JGeGNYRllXOXZYeUtncjE2OU9tRHUvL3o1NTU4emVmSmtVbEpTYko1UDBXVkhqaHhoejU0OTVPZm5FeGtaYWF6ejhQQ2dmUG55cFliNzNicDFJeVFraEpNblQvTDExMS96NmFlZkd1cysrT0FENCs4ZmYveVJLVk9tOFB6eno1Y2FNbjd3d1Fka1ptWXlmZnAwbS8zUmkxNkRsSlFVTWpNenFWQ2hBbFdyVmdVZ0p5ZUhzbVhMQWxDalJnMWpiR0ZoSVQxNzlzVGIyOXVxV2pvM041ZGh3NFpSVUZEQTJyVnI4Zkx5SWk4dnorWjdUVTlQSnowOTNlWjVkK3pZa1lVTEZ6Smh3Z1RjM056NDZhZWZBR2phdENscjE2NEZTbjRmcmw2OXlwWXRXMHJzS3pFeDBlWnlNQWZoUlo5TWVOQlRDdXZXclRPQzhDTkhqcENXbGtiYnRtMVp0MjVkaWZjWEZoWkdkSFEwMGRIUnJGaXhndHExYXpOa3lCQmovZWJObXdGekZiYXpzN094UENRa2hJeU1qRkxQd2VMKy9mdnMyTEdqeFBLK2Zmdnk2cXV2QXVidnErVW1RVWhJQ0pzMmJRTE0xOG15M01YRmhTbFRwckJ2M3o3QS9CdHdjWEZoNDhhTkFFeVlNSUdFaEFUak5VRDU4dVg1L1BQUCtmNzc3OG5Pem1iKy9Qa0F1THE2MHJselo2dnoyYlp0bS9GMzhkK2I1WGlscmJQY1dMR3dzN05qNnRTcGRPL2VuWmt6WjdKOCtmSlNyNCtJaUlqOFBpa0lGeEVSRVpFbmF2SGl4Zmo2K2dMbU1OTEx5OHNJdDNmczJNR3NXYk1BR0RSb0VJTUdEY0xmMzkrb0N0MndZUU5wYVdtNHVycmk3dTRPbUlQS2dvSUNhdFdxaGIyOWZZbFFMQ0VoZ2J5OFBKdGhHY0NwVTZjNGQrNGNiNy85dHJGczFhcFZ1TG01MGJ0M2Iwd21Fd2NQSHVUbzBhUDA2TkdEL2Z2M1U2OWVQYXRXSXprNU9iend3Z3Y0K3ZyeXpUZmZsUHJlZi8zMVZ4WXRXa1JoWWFGVlZlM1dyVnRKVDArM0NqdnQ3T3dJRGc2bVhMbHkxSzFibHdzWEx0Q3hZMGQ4Zkh3NGNPQUE4SThndjBlUEhrWW9hRzl2ejlTcFV6bDkralI5Ky9ZMWJneGN2SGlSNmRPbjA2VkxGNnNLYTh0blVkeng0OGVKaUlpZ2I5KytWcFhCUllXRWhHQXltUWdPRG1icDBxVTBhOWFNZWZQbTRlbnB5WklsU3dnTEMyUHExS2tsUXVmang0OFRIeCtQbjUrZjFYVndjbkppM0xoeFRKbzBpWkVqUjdKdTNUbzhQVDJOOXpsdjNqeTJidDNLNE1HREdURmlCQURUcGsyaldyVnFqQjQ5MnVvWUxWcTBZTU9HRGZqNitocGoyN2R2YjZ4M2RIUWtQajZlZWZQbTBiaHhZd0lEQXdrTURBVE1GY3NyVnF3Z0lDQ0FtVE5uMm56dkZoRVJFY2IxdHhXWWp4MDdsdmo0ZU9NOUFNYTRsaTFiOHZubm53UG1weUFTRWhLTTkyUlJwa3daZkh4OFdMdDJyVlZMRW5kM2Q1eWRuVm16Wm8zVjhSNWxBa3ZMNzZrMDl2YjJ1TGk0Y1AzNmRVd21FNGNPSFNJbUpnYUFwS1Fra3BLU2pITzRkT2tTZi8vNzN3SHpiMm55NU1sRVJVVlo3YTl2Mzc3RzM3MTY5ZUtERHo0Z0tTbUp3NGNQczJmUEhtTmZVNlpNc2RxdWFCQmUvSHd6TXpPTnovTkI3NlVvRHc4UEFnTUQyYlJwRXovODhBTXRXN1o4cE8xRVJFVGs5MEZCdUlpSWlJZzhVVUZCUVZhdjQrTGlIcW50d1owN2Q0eHEzcVpObTdKNDhXSUF1blRwZ29lSGg5SHZ1WGdvWmdrcFN3dkxUcDgrYmJPU3QzaEZPSmdEYThBSTd5d0tDZ29BYytodXExM0grUEhqc2JlMzU3MzMzcU5UcDA3TW5EbVQ0Y09IRyt2MzdkdEhlbnE2MWJMOC9IeHExYXBGUUVBQURnNE9YTGh3Z1lFREI5S2tTUk1qQ0xkbDFxeFpSRVpHQXZEbW0yK1d1TjVoWVdGV0xVQ0tCclJGN2RxMUN6QmYzOUpFUkVRd2YvNThmdnJwSjl6YzNIajY2YWRadVhJbE9UazVwS1Nra0pTVXhMdnZ2c3ZRb1VNWk5teVlFWHBiUHF1aUFhbEZwMDZkR0RKa0NHdldyR0hpeElrc1hib1VSMGRITGwyNlJFaElDR1hMbHFWUG56NVc3OGZIeDhjcUNBOEpDV0hwMHFWTW5EaVJ0TFEwTGwyNlJQMzY5YTM2c0FjRUJQRGRkOSt4ZGV0V3E2RC8vUG56ckY2OUdvRFEwRkNiN1h4S0M1S0x0d1N4SlRvNm1wTW5Ud0xtZGtHVzhQdUhIMzR3eGl4WXNJQURCdzRRR2hwS21USmxTRXhNeEdReTRlZm5SNHNXTFFCd2RuWW1PVGtaZ0ZkZmZaV2FOV3NDR0U5YldOajZiUlgvemRXcVZZdHZ2LzNXZU8zdDdVMUlTSWp4MjdIODF1Yk9uY3Nycjd3Q1FMdDI3U2hUcGd4eGNYRjRlM3Z6NDQ4LzhzSUxML0R5eXkvenlTZWZBREJreUJDdVg3L085OTkvYjNYOE1tWEs4UEhISDdOdjN6NWVlKzAxcGsrZi90RHI5aURSMGRIRXhNVFFzMmZQaDQ3dDBxVUxtelp0SWpRMFZFRzRpSWlJV0ZFUUxpSWlJaUpQMUlzdnZraUZDaFVBYzRoWm9VSUZYbnp4UlFCdTNMaEJkSFMwemUzMjd0M0wzYnQzY1haMjV0eTVjK1RuNTVPWW1FaHljaklkT25RQXNCbENXNEpHVyt1R0RSdkdxRkdqR0RWcUZBQW1rNGtmZnZpQjBOQlE5dTdkaTdPek04T0hEeWNvS01pcU5VaHB3WDEyZHJiTk5oNzM3OStuZGV2V05HblNoTysvLzU2R0RSc3lZTUNBMGk0UllBNDBLMWV1VEdKaUlqLy8vRE5nRHBEZDNkMk45MlJMVWxMU1EzdWlQNHJ6NTgvajVPUkVnd1lOU2gxVFVGQmd0QjI1ZCs4ZXUzZnZKak16MDZqTWI5U29FWGZ2M21YVnFsWGN2WHVYOTk5L24xT25UaEVSRWNFTEw3eEEvZnIxYmU2emJkdTJYTHg0a2F0WHI1S2Ftb3FMaXd2VHBrM0RaREl4Y09CQTQybUEwbGphNzB5ZE9wVzFhOWZ5M0hQUFVhbFNKWll0VzJhTWNYRnhvVStmUHRTc1dkUG8xMzc5K25YR2p4OVBYbDRlbFNwVnNncmNMVmFzV0ZIcWNXM2RVSms4ZVRLSmlZbkdhMHRJRE9ZMk5sZXVYQ0U5UFoxRGh3N1JxMWN2NHVMaTZOQ2hBeWRQbnNUZTNoNTdlM3R1M3J3SldGZDdaMlptY3YzNjlSTEw4L1B6clZyU2dMbnRTR21UY05ycW5WN2NzbVhMV0xkdW5WVjdtNEtDQWh3ZEhmbnBwNTlvMkxBaFlBN1VnNE9EUzFUUkYyOTVFaEVSUWFWS2xheUM2OVRVVk9iT25mdlFjN0ZsMHFSSkpDVWxFUmtaeWJScDAwcTBSU21xWWNPR09EazVsYWhhRnhFUkVWRVFMaUlpSWlKUDFPalJvNDEySEdGaFlWU3RXcFhaczJjRDV0WW9wUVhoUFh2MjVQcjE2elJvMElBUFB2aUFnd2NQR2dHeHBmM0hnd0pnVyt2dTNyM0xsU3RYT0g3OE9GRlJVVVJFUkhEdjNqMWpmWHA2T3ZQbXpXUGV2SG5BUHlxQmkxZFJ6NTgvbjYrLy9wcDU4K2FWQ1AyS1dyWnNHYXRYcithRkYxNTRhSTl3V3g1VUNXNnhkT2xTNXM2ZGE5Vldvbi8vL3J6MzNudFc0eFl2WHZ6QUVEUTVPUmxQVDArYkV5TmF0R3JWaW0zYnR1SGg0V0gwcXZiMzk4ZlYxZFdvbnMvS3ltTDE2dFVNSGp3WWdFV0xGZ0ZZdGFJcDZxT1BQbUw3OXUyTUhEbVN2L3psTDFTcFVvWHg0OGZ6eXkrL0FCanRjb29xV3VFOGZmcDBBZ01EK2VxcnJ6aDkralJObXpibDhPSERwYjZINXMyYjA3dDNiNjVkdThhSUVTTklUVTBGekRjaUxMM3JIOVdnUVlNZU9pWWpJd043ZTN0TUpoTUJBUUY4OGNVWHBLZW5XMVZ5RnhZV2N2ZnVYU1BndGdUaHAwNmQ0dFNwVThhNHJsMjdBdkRkZDk5WkhXUEFnQUZXUWJpYm14dGp4NDYxZVQ2MnZnUEZLOFl6TWpMWXVYTW5lL2JzSVRnNG1KbzFhMkl5bVhCMGRLUnYzNzVVcVZMRjZQVytaY3VXQjM2UExiK2QxTlJVUHZyb0krTXBpSHYzN2xsOVp4L0g0c1dMR1RkdUhPSGg0Zno4ODg4c1hMaVFXclZxMlJ6cjRPQkExYXBWamZZdUlpSWlJaFlLd2tWRVJFVGtpU2dzTEFUTVFhaWxJaHpnMXExYlJrL2tHemR1bExxOXZiMDk0OGVQSnpNekV4Y1hGMWF0V2tWeWNqSWVIaDYwYWRNR3NOM213OUxlb2JRV0lHRmhZVVk0QzdZbjRRVDQrT09QYlM3UHpNdzBXbzJFaG9heWE5Y3VxLzBWVmI1OGViS3pzNG1OaldYSWtDRVVGQlN3WWNNR1RDWVRiN3p4QmhVclZyUWFid2tKKy9idFMweE1ERWVPSE1IWjJkbXFKL2lqQ0E0T2ZxVEszOGYxeVNlZmNPTEVpUkxMNzkyN1Y2SUMzMUoxUDJQR0RBNGVQRWlUSmsyczFoY1dGakp2M2p5MmJkdUd1N3M3cjd6eUN0V3JWK2ZBZ1FNY09YTEVHRmUyYkZtcmZ1L0ZKMXgxY1hFQnpMM2o5KzNiaDYrdnJ6Rko2WWdSSStqV3JSdGc3dDE5K1BCaE9uYnNDRUJNVEF4SlNVbDA2ZEtGc0xBd2J0MjY5ZGd0TzJ5Tlg3NTh1VEVCTE1ETEw3L01sU3RYSG5oVDQ2MjMzaUk2T3BxNmRlc2EyNnhmdjU2bm5ucUtxVk9uTW4zNmRFNmNPTUhiYjcvTnFWT25hTm15SlJNblR1VDk5OS9uOU9uVEpkcWozTGh4NDVIYUQxbFlycWVsdjM3ZHVuWHAwS0VENGVIaFRKNDhtVFZyMXBDZm40K2pveVBObWpXenVZOC8vdkdQdlBYV1c4YnJ0V3ZYR3IzRUFYYnYzczIrZmZ1b1Zhc1dFUkVSZE8vZW5WOS8vWldUSjAvU3UzZnZCLzVtaTZ0WHJ4NGJObXhnM0xoeFJFVkZNWHYyYkQ3NzdMTlN4OXZaMlZuMVd4Y1JFUkVCQmVFaUlpSWk4b1JrWjJjRGxLak96Y2pJc09wWmJVdHViaTZob2FGVXFGQ0JqaDA3OHVhYmJ4b3RLa2FOR29XRGc0TXh0dWprbXJZVUQ4WTdkT2pBMkxGajJieDVNd2tKQ1VabDg2TmFzR0FCYVdscCtQbjVjZVBHRGF1QU9qczdHenM3TzZNNjkvcjE2MnphdEltMHREVG16Sm5EeG8wYk1abE1CQVlHTW5Ma1NENzc3RE44Zkh4NDQ0MDNqSDBrSlNVWjdVZFdyVnJGbURGakh1djhBUDd2Ly83UG1ERFNZdG15Wld6YXRLblViVHc5UFVsSlNjRmtNcFZhRlo2U2ttSXprRGVaVEtVRzlmWHIxeS9SRW1YNzl1M01tVE9IclZ1M1VyRmlSWll1WFVyMTZ0VUJhTnUyTFMxYnR1VHExYXRHb0Z6MHN5MCs0YXJGb1VPSE9IejRNTjI2ZGFOSmt5WVVGaFl5ZCs1Y25KMmRpWTZPNXZEaHc3Um8wY0xvVTk2NmRXdm16Sm5EcTYrK1NsaFlHSjZlbmxhVFZscFlBbjJBa3lkUDhzTVBQM0RuemgwQW8xVkpVWGw1ZVFCR3hmU0lFU01lT2dGbjc5NjlhZGFzbVJHRU96azVNWGp3WUJZdlhzeXhZOGVNMWpqVnFsV2pYNzkrYk5pd2diQ3dNT05HVXRGV0tVWDdvcGVtWExseVZxOHQxN1BvRFpjcFU2WVFHUm1KbzZPajBadThlT0JlMU4vLy9uZXI0THU0Nzc3N0RqczdPM3IwNkVGZVhoNDNiOTZrYXRXcWxDbFR4bXBjVEV3TXp6enpqRlZySWxzcVZhckVaNTk5eHB3NWMwcDkyZ0RNMzgzYnQyK1hPZ0dzaUlpSS9INHBDQmNSRVJHUkp5SWxKUVdBWThlT0djRmI4ZEI2eDQ0ZHpKbzFDNENqUjQreVk4Y093RnpkTzJQR0RBWU1HSUMvdjc4eEdTU1kyNXY4RnVYTGw2ZC8vLzdHT1h6NDRZZVB2TzNLbFN2WnNXTUhkbloyakJneHdqaDNpNGlJQ0taTW1jTGN1WE5wMjdhdFVRWGNxVk1uYnR5NHdZb1ZLNmhmdno3dnYvOCtoWVdGSEQ5K25NMmJOMU9yVmkyZWYvNTVBTDc2NmlzS0N3c3BWNjRjd2NIQmp6VEJueVY4dFZTOWJ0cTA2WUdodHkxTm16WWxMQ3lNbUpnWW93ZDBjYmFxNVAzOS9YRnpjM3RnQ0FybW14dW5UcDBpTkRTVXYvLzk3NWhNSnJ5OXZWbTRjQ0YxNnRReHhqazVPZkhaWjUvUm8wY1BxOHJxaHpsMDZCRGx5NWZuaFJkZW9HelpzaXhkdXBSMzMzMlhTWk1tQVZDM2JsMCsrZVFUSStTdlhMa3lyNzc2cXJGOVVsS1NWZWh0eTltelo2MzZndHZxRVY1ODNjUDJDZVlKSFo5Ly9ubGVldWtsTGx5NFFGcGFtbkdOWnN5WUFaaWZrQmc5ZXJUUkt1VnZmL3NiWUw1ZWx2ZDA4ZUpGRGh3NHdNU0pFNG1QaitmZ3dZUDg3VzkvSXpJeWt1WExsN04yN1ZvKy9mUlRkdTdjU1o4K2ZhaFVxVktwNTFTaFFnWFdybDJMaDRjSG1abVp3SU9EOEc3ZHVqRnUzRGpqOWNLRkM0MFdMbEZSVWNUR3h0SzZkV3RxMXF6SnZuMzd5TTNONWJubm5pdXhuN2ZlZW90V3JWcngvLzdmLzN2b2RYTnljbnJvVFlhZmYvNlo3T3pzRWs4a2lJaUlpQ2dJRnhFUkVaSGZMRDgvbnl0WHJ1RHU3bDZpK2hRd3FvNXYzYnBsTFB2bGwxODRjT0FBam82T05HN2NHRDgvUHdCNjllcEZTa29LalJzM0pqRXhrYVZMbHhJWkdjbllzV09wWGJzMllHN05ZZWxSYmVuNVhmeDFhVmF0V21WemVkRXEwNnlzTFA3MnQ3OFJHaG9Ld0R2dnZJT2ZuNTlSdFJvYkc0dXZyeThIRGh6Zy92MzdSaXVZdlh2MzR1VGtSTE5telhqMzNYZkp6TXlrWWNPR2ZQNzU1MlJuWjFPcFVpWGk0dUtZUEhreVgzLzlOYW1wcVd6YXRBbDNkM2RXcmx6Sk8rKzh3OHlaTTQycVdWdnRMdmJzMmNPdVhic0E4MFNOeTVjdng5dmJ1OVQzbTV1YlM1a3laVXBVM0FZRUJCQVdGa1pZV0pqTklQenJyNy9tbTIrK3NibFBXNjFSQUZhdlhzMlhYMzdKaFFzWGlJNk9KamMzRnpBSG1MMTY5ZUtkZDk1NWFFWCtva1dMT0hUb2tOV3loSVFFcStQTm16ZVBhOWV1MGFsVEowd21FNGNQSDJiUG5qMUdnR3ZaWnY3OCtiUnQyNWJtelp0YlRRUUo0TzN0YllUWGx1OW5lbnE2MVhHR0R4L084T0hEK2VXWFg5aXpady9oNGVITW1UT0hSbzBhY2ZYcVZjYU1HVU9yVnExbzA2WU5yVnUzeHRYVnRjVDdzWHlXQnc4ZU5GcnEvUHJycit6ZHV4ZUFLbFdxVUsxYU5Sd2RIZkh6ODZOMjdkcE1tREFCUjBkSG1qWnRTcTFhdFdqYXRDbmUzdDZNR1RQR3FqZjRtalZyaUkrUHg4UERnK2pvYUU2ZlBrMTRlRGpQUFBNTXNiR3hmUC85OTlTclY0L3QyN2V6ZE9sU293SytlSTl3Z0p5Y0hDcFhyZ3pBdVhQbkFLeGFIQlgzM1hmZmxlaGRiZ25vdDJ6WkFwaWZ6dmoxMTEvNTZLT1BBSXpKTXkzalltTmp5Y25Kd2RQVHM5VGpQSzd3OEhEQWZMTkJSRVJFcENnRjRTSWlJaUx5bSszYnQ0L016TXhTcTVrWExWckVsaTFiakdDMGN1WEtORy9lbkxwMTY5SzhlWFBLbHkvUDFLbFRqUkRyOWRkZlo4cVVLU1FsSlRGdTNEaU9IVHRHVWxJU1gzLzlOV0NlaU04eXdhVkY4ZGVsZVZCYkJUQ0hvcU5HalNJeU1oSTdPenVHRFJ2R3NHSERBS2hac3lhLy9QSUx2WHIxTXNaN2VIalFwRWtUNHVMaXVIanhvbEdoSEJzYkMyQlV2ZHZiMjFPdVhEbWNuWjI1ZCs4ZVU2ZE9OVnB0eko0OW16cDE2akI3OW14T256NXRWSlpiZW1WYmVqa0RuRGx6QmtkSFI3cDI3Y3EzMzM3THZuMzdjSFIwTkFMWHdzSkNUQ1lUK2ZuNW1Fd21hdFNvWWJTcEtLcE5temI0Ky91emZmdDJCZzRjU0pVcVZhelczN2x6cDlUMko2VzFScWxjdVRJblRwd3dKam4xOGZHaFM1Y3VkTy9lbmFwVnF6N3d1bHZZYXNlU2w1ZG50V3ozN3QwQWRPellrYUZEaDNMNThtWEEzRXBrMEtCQlpHVmxFUndjYkFUOUV5Wk1vRStmUGxiN3RMZTNOeXFrdi9qaUN6Nzc3RE9qejcyYm14dGdEcXpIamgxclRPUlp2WHAxNHVQamFkU29FU2twS1ZTclZvMXZ2LzJXN2R1MzQrRGdRTWVPSFkzUTE2SjkrL1pjdVhLRjhlUEhsM2l2enM3T0JBUUU0T1hseGJadDI1ZzdkNjZ4N3VXWFgrYmRkOTlsMDZaTlJwVTRZRlMxWDdod2dZTUhEOUtwVXllZWVlWVp5cGN2eityVnF6bHc0QUM5ZXZYQzA5T1RDeGN1TUg3OGVGYXVYTW0zMzM1clRQWlp2RWM0d1BIang1a3dZWUxWK1pYMnBBQkFVRkFRNzd6ekRxKysraXFPam83azUrY2IvZGdCM04zZDhmUHpvM2Z2M3R5NWM0ZkF3TUdLWE5NQUFDQUFTVVJCVkVEalpsZXRXclc0ZHUyYThUdDZsS2NnSGtWcWFpcGJ0MjZsYWRPbXRHL2Yvb25zVTBSRVJQNTNQTGdSbTRpSWlJajhiclZvMGFJUWJFOVFXZHl0VzdlWU4yOGVYYnQycFVPSERzYnkwYU5IVTcxNmRUcDM3c3ljT1hNb1Y2NGNUWm8wWWR5NGNWYVZyV0R1dnp4bHloVGVmdnR0cXhBck96dWJ6ei8vbkQvODRRODBiZHJVYUJWUm1rV0xGcEdTa21KVTNGb0VCd2R6NTg0ZFhudnROWnZiN2Q2OW04cVZLOU8vZjM5U1UxT1pQWHMyUVVGQnRHM2IxaGlUa3BMQ3BrMmJqQlllbFNwVklqQXdFRjlmWDB3bUUyZlBuc1hPemc1L2YzOHVYTGlBaTRzTHJxNnVPRHM3RzVYeUtTa3ByRm16aHI1OSsvTEREejlRcFVvVnEyc0c1c3JxMjdkdkcyMCtObS9lVEZwYUd1Kzg4dzVSVVZIY3VYT0hEaDA2Y09YS0ZRNGZQc3p0MjdmSnk4c2pQeitmZ29JQ0Nnc0xqZiswYjkrZVYxNTV4ZVo3VGtoSVlNQ0FBVFJ0MnBTRkN4Yys4TG8rcXFpb0tLNWZ2MDd6NXMycFZhdldJMiszZmZ0MjB0UFRqYkQyUVRJeU1qaDQ4Q0FkTzNia3A1OStZc2VPSFhUbzBJRjI3ZG9aN1R4eWMzTTVldlFva1pHUmpCNDkycXJOUjQ4ZVBhaFZxeGFMRnk4R0lEbzZtaWxUcHVEZzRFRGx5cFVaTVdLRTBjWmp4SWdSVktwVWlhNWR1OUtxVmFzUy9kVFQwdEk0ZVBBZ2UvZnVwVVdMRmd3Wk1vUWRPM1lRR1JuSnpKa3pLU3dzSkNJaWdwU1VGQ05vQi9Pa29INStmcmk3dXdQbXp5STRPQmdIQndjOFBEd0lDZ3JDMmRtWitQaDRObTNhaEtPakl4NGVIZ1FHQmxLK2ZIbE1KaFBmZmZjZGZuNSt4ZzJUbjMvK21UcDE2dURnNE1DOWUvZU1DdlZUcDA3aDRlRkI3ZHExT1hqd0lNN096clJxMVlxcFU2ZVNtSmpJRjE5OHdkMjdkM25ycmJkd2NIREEyZG1aSmsyYThPYy8vOW1vNEYrK2ZEbE5talNoZmZ2MmJONjhtWHIxNnVIdjcyLzBMWGQyZGpiZUM1aWYrUEQxOVdYTGxpM0V4TVFZMTlmeVhqZHUzRWhHUmdhTkdqVWlLQ2lveEhYTnlja3hibHF0WDcvK29kOEpnUEhqeDNQdTNEazJiTmhBelpvMUgybWJSMkdwbmo5NzlxeisvVmxFUk9TL21QNlBYRVJFUkVSc2Vwd2dYUDU3RlJRVVVGQlFZRFVCbzhoL285emNYQndjSEt3bTEzMFNGSVNMaUlqOGIxQnJGQkVSRVJHUjM3Ri9SWEFvOHUrZ216a2lJaUx5SVBZUEh5SWlJaUlpSWlJVytmbjVqelgrOXUzYnBLV2wvWXZPNXA5VFdGaElXbG9hZCsvZS9YZWZpb2lJaU1qL0wxUVJMaUlpSWlKUFRHeHNMQjkvL0RHVEprMmlUcDA2QUdSbFpURjgrSEFhTjI3TXVISGpTdlFDTG03MTZ0VlVxMWFORmkxYThPV1hYeElVRkVUOSt2V045VHQzN3NURnhZV09IVHR5NmRJbFltSmlDQXdNTk5adjI3YU5XN2R1OGVhYmIrTHM3RXhlWGg3UjBkRTBiOTZjaElRRUtsV3FoSXVMaXpGKzQ4YU5WS3hZa1lDQUFLdnpPSG55SkhaMmR2ajUrWEh0MmpXcmRiVnIxemFxVDJmTW1NSExMNzlNdTNidEh2c2FaR1ptR2hObWdubFN5TEN3TU1hUEg0Kzl2VDFSVVZFc1g3NmNhZE9tNGUzdGJZeTdmdjA2Z1lHQkRCbzBpRkdqUmoza1UzbDBSWHVSVzJSbFpYSG8wQ0dxVnExcTlNMSswdmJ2MzgrMWE5Y1lPblNvMWZMdzhIQzJiTm5DdSsrK1M2dFdyVXBzdDNYcjFvZnV1MkxGaW5UdTNKbXNyQ3l5c3JJb0tDZ2dQeitmL1B4ODh2THl5TTNOSlNjbmgrenNiTEt5c3NqSXlLQkJnd2JVclZ1M3hMN3UzYnRIejU0OXVYMzdOdXZYcjZkeDQ4YVA5UDQ2ZCs2TWo0OFBJU0VoVnN0emMzT3RxcGlQSGoxS2ZIdzhuVHAxS2pGNWFYSDUrZm1zVzdmT2F0blFvVU5adVhLbHpmR2VucDVXdjVNMWE5YXdZc1VLL3Z6blA1ZTQ3c1hkdVhPSDlQUjBxMlZ1Ym00VUZoYVdDTkxkM055b1hMa3k4TnYvOXlBME5KU3Z2dnFLT25YcU1HZk9ISnRqd3NQRHNiT3o0NVZYWGlFbko0Zk16RXpqdnpNek03bDM3eDUzNzk0bExTMk5idDI2VWI1OCtRZStWeEVSRWZuZnBTQmNSRVJFUko2WTQ4ZVBjL2JzV2FwVnEyWXMyN3QzTCtmUG42ZENoUXBXb2RlcFU2ZjQvdnZ2cmJZZk0yWU1uMy8rT1Q0K1B2ajUrYkZ6NTA3T256L1BWMTk5WmJUditQREREL0h4OGFGOSsvYU1HemVPMU5SVW1qVnJSdTNhdFFGem1Cc2JHOHYvL2QvL0FYRGl4QW5HamgxTDgrYk5pWTJOeGMvUGo4T0hENWM0OXhrelpnRGc0K1BEbGkxYm1EVnJGc25KeWZUdjM1OE5HelpZamQyMmJSdjc5dTNqalRmZUlEUTBsTnExYXh0QitPTmNnM1BuemxrRjJUVnIxdVRtelp1MGE5ZU9HalZxY1B6NGNjNmNPVU5xYWlvRkJRV1VLMWVPNnRXcmx6ajNIajE2RUJjWFYySjUwZjd1bGo3SHBhMjNYTHU0dURpcklEdzVPWmtaTTJaUXBVb1Z2dm5tRzE1ODhjVVMrN0ZjdCtKQnI4WE5temQ1ODgwM2FkaXdJWXNXTGNMTzdoK3RsdlB6ODFtNWNpV3hzYkg0K3ZyU3FWTW5ZMTFlWGg1UlVWSHMzTG5UWmhBK2I5NDhtOGNyZmw2ZE8zY21KQ1Rra1NjRUhUSmtDTU9IRDJmR2pCbUVob2JhSEROZ3dJQVN5eXpYTXlNamcrRGdZS3QxYVdscFZpRjFuejU5R0RSb0VIUG16S0ZodzRZQWZQbmxsNXc1Y3dZL1A3K0hCdUc1dWJtc1dMSENhdG5Rb1VOWnRXcVZ6ZkhObXpjM2d2RGc0R0JqMnhVclZwVFlEMENyVnEyTTVldldyU3Z4ZnZyMzcwOUJRUUZmZi8xMWllVmp4NDRGSHUrM1VGeFVWQlJ6NTg0bEp5ZUhuMzc2aWVlZmY3N0V6YXI0K0hobXpweUpuWjBkOWVyVkl6UTB0TVJ2dGFqR2pSdno3TFBQbHJwZVJFUkUvcmNwQ0JjUkVSR1JKOElTdERvNE9EQnc0RUFBUWtKQzJMUnBFd0JYcjE0MWxydTR1TkMyYlZ0MjdOaGhiTy9pNG9LZm54LzUrZmw0ZW5vU0ZSVkZ3NFlOU1VwS1l2djI3ZFNvVVlPMmJkc2E0eDBkSFJrNWNpUWZmUEFCbjN6eUNjdVhMd2ZNNFNuOG8xL3dpeSsreUVzdnZjVCsvZnR4Y25KaTlPalJ2UHZ1dThaKyt2YnRpNWVYRi9Qbnp3ZWdjdVhLT0RvNnNuanhZc2FORzRlenN6TmdEaWtCM256elRjQWNJQllOYmYrWmE5Q3ZYejhBL3ZLWHYzRGt5QkZ5Y25Jb1Y2NGMrL2Z2Wi92MjdjWitCdzhlYk96ZjM5K2ZYYnQyR2ZzK2NPQ0FNYzdIeHdlQWhJUUU0em9VVmFaTUdieTh2SXoxSzFldVpNK2VQY2I2aElRRXdCeXNCd2NIMDc1OWUzeDhmT2phdFNzWEwxN2sxMTkvcFUrZlBpWDJXendNTGU2RER6NGdNek9UNmRPblc0WGdZUDRjUC9qZ0E5NTY2eTJXTFZ0R2NuSXlDeFlzc0JxemUvZHVkdS9lYmJ3dUd1RFhxbFdyMVBEM3RkZGVNLzV1MDZZTlFVRkJKQ1ltMHF4Wk01eWNuSWlNak1UUjBaSFhYMytkOHVYTEV4b2FTdlhxMWVuU3BZdlZmclp0MjJiOG5aR1JnY2xrd3RYVjFWaTJaTWtTRGg0OGFMeStmLzkraVhOS1QwKzNXbmI1OG1XeXM3TXBVNmFNMVhhQXpXdGMxSmd4WXdnS0NnTE0zOGU4dkR6ak93WVFFQkRBaHg5K2lKMmRIYW1wcWJ6ODhzdFVxRkNCOVBSMFB2NzRZOExEd3dGbzBLQUIzYnAxTTdhN2V2VXFJU0VobUV3bUdqVnFWT0s0bHV0ZS9LYUtyZVdQKzF0WXRteVpzZTNCZ3dlWk5tMGFkbloyeko4L253VUxGakJ6NWt6UzB0TG8zNysvTWE1bXpacTg5ZFpickZ5NWt1WExsL1BlZSs5UnQyNWR5cFVyeDRJRkMwaE9UbWJqeG8yNHVMamc1dVptOVNTSWlJaUkvUDRvQ0JjUkVSR1JKOGJlM2g0WEZ4ZXVYNytPeVdUaTBLRkR4TVRFQUpDVWxFUlNVaElBN3U3dUxGdTJqTmRmZngwM056ZEdqeDVOWW1LaUVUZ2VQMzZjNDhlUEcvdWROMjhlelpvMXN3ckN3UngwQmdjSGMrclVLU0lpSXZEMzl5YzNOeGVBc21YTEFwQ1RrOE85ZS9jQWFOS2tDYjYrdmlXQ3ZJU0VCUHIyN1F1WVEwMFBEdy9LbGkzTHRtM2J1SEhqQnA5OTloa3VMaTVHQ1A2a3JvRkZvMGFOV0xObURiMTc5K2FwcDU2aWJ0MjZ0RzdkbXIvODVTK01HaldLRGgwNkFGQ3RXalVXTFZwRWZIdzhBSGZ2M3VYdTNidEdBRzZweUM2dFF0ekx5NHVRa0JCai9lM2J0MjJPaTR1TG82Q2d3SGc5ZWZKa3RtN2R5dm56NTYxYXROU3RXNWZubm52dWdVSDQ4ZVBIaVlpSW9HL2Z2bGFWd1VVOSsreXpmUHp4eDdSczJaTFkyRmo2OXUxTFhGeWNVZVdmbnA3T3pwMDdlZXFwcDBwVXBOKzRjY01xOEM1TjNicDE4ZmYzWjhxVUtiUnUzWnErZmZzU0hoN09sU3RYbURScEVoY3VYR0QzN3QwMGF0U0l0OTU2Q3dBL1B6OEFWcTVjV2VMcGhhS21UNTl1aEt5blRwM2kzTGx6dlAzMjI4YjZWYXRXNGVibVJ1L2V2VEdaVEJ3OGVKQ2pSNC9TbzBjUDl1L2ZUNzE2OVlCL0JPR1d6N00wYm01dXh0K1ZLbFVpSnllbnhKajE2OWV6Y3VWSzQzUDA4L1BqeUpFamhJZUhFeEFRd1BYcjE0bUtpakp1eUJ3L2ZweHZ2LzBXUjBkSDNudnZQWnRodksybkNoNjAvSEYvQzluWjJTeGR1cFJObXpiaDZ1ckt3b1VMOGZQem8wNmRPb3djT1pKUFAvMlVVNmRPTVduU0pHclZxZ1hBd0lFRHljek01TzIzMzhiWjJkbTRkcFliWTBYYktvbUlpTWp2bTRKd0VSRVJFWGxpdkwyOXJZTFd4WXNYQXpCMzdseGVlZVVWQU5xMWEwZVpNbVg0NXB0dldMaHdJZXZYcitmbm4zL0daRElSR3hzTFdGZVlQcWpsaHAyZEhhTkhqeVlwS1lrV0xWb0E1akROd2NIQmFMc1FGaGJHNmRPbkFZaU1qQ1ExTlpYOSsvY2IrM2pwcFpmdzl2YTI2cmQ4NWNvVkJnMGFSUHYyN1kycVZaUEpaQVNWVCtvYVdKdzdkNDZVbEJRdVg3NU1ibTR1V1ZsWlJodVBKVXVXc0dUSkVnQm16WnJGbENsVGVPR0ZGeGcvZnJ6Ukk3eEhqeDRQUFM5YnBreVp3dmp4NDQyYkJwWnpMdDR5eGNIQmdZOC8vcmpFOW9HQmdRL3RHMjZwWGk5ZVpXMFJGaGJHNTU5L0RwaXJ1eGN2WHN5eFk4YzRjZUlFOWV2WDUrMjMzMmI5K3ZXQXVWSzZWNjllVnR1N3U3dGJ0WElwcW1qcmxLSTNCejc5OUZNKy9mUlRZNTNsY3dHNGVQRWk3ZHUzSnlJaWdzREFRQUlEQTBsSlNUR084ZDU3N3hFZkgyOVZKZTdyNjJ1MEhUbDkrblNKM3QxUXNpSWMvdEhqM0xMdmUvZnVZVzl2ejdadDIwcFV6aGVYbVprSllIdzNpdXZRb1FNWkdSblkyOXZqNWVWRlFFQUFEZzRPMUtwVml3WU5HbkQrL0hrKy9QQkR6cHc1dzVrelp3RHo1L3oyMjIvVHFsVXIwdExTY0hWMXhjSEJnVUdEQnRHOWUzZXIvVnZPdFdmUG5pUWxKWEg1OG1YOC9QeXNicFE4em0vaDRzV0xUSnc0a2NURVJNQjgwK3I3Nzc4M2JrQTBhdFNJaElRRWpoOC9UcytlUGZuVG4vN0Vqei8rU0ZaV0ZtQ3VrcmNWeUJkZDl2enp6N04wNmRJSFhsY1JFUkg1MzZVZ1hFUkVSRVQrWlpZdFc4YTZkZXVvVWFPR3NheWdvQUJIUjBkZWZ2bGxsaTVkeXVqUm8wbE9Uc2JSOFIvL2FGbzB2SXFMaThQZjM1OWV2WG94YWRLa0VzZG8wNmFOMWV2TXpFeXJpdG11WGJ0eTVjb1Y3TzN0K2VxcnIvanFxNjlLQkpYWHIxL25wWmRlTWw3djJiT0g1NTU3anUrLy81NW5ubm5tbjM3LzhPQnJZTEYvLzM3S2xpM0xzV1BIMkxkdm45WDJHelpzSUM4dmp5RkRoaGpMTE8xUVRwdzRRYytlUFIvNVhHN2R1c1dNR1RPNGRlc1dZQTVpVjYxYXhicDE2L0R5OG5ybzlsMjdkbVhLbENtQU9WUjhGT2ZQbjhmSnlZa0dEUnJZWEgvMzd0MFNWZW5EaGcwakxpNk9MNzc0Z2dNSERuRGp4ZzJxVktsU29rYzBRR3BxNmlQMUNyZDQyT1Npd2NIQjNMbHp4M2hkV3JXenBUV0p4WUlGQytqUW9RT2pSbzB5am1FeW1mamhoeDhJRFExbDc5NjlPRHM3TTN6NGNJS0NnbXdHM2ZmdjM4ZGtNajN3NW9Lam95T25UcDJpc0xBUU1QZnlMaWdvc0xwNUVSb2FXcUszK1NlZmZNS2JiNzdKamgwN1NFbEpNYmIzOFBDZ1JZc1dSRVpHa3BTVVpOVXp2SHYzN3Z6eGozOTg3QWxaaTk5SXNYalFiOEhYMXhjbkp5ZjY5Ky9Qc1dQSE9IYnNtTTE5dlAvKys2eGV2UnBQVDA5MjdkcGxCT0dBMVc5azY5YXRwS2VuV3kxNzZxbW5IdXQ5aUlpSXlQOFdCZUVpSWlJaThzUllRbXVMakl3TWR1N2N5WjQ5ZXdnT0RxWm16WnFZVENZY0hSMnBWS2tTZ3djUFp2SGl4ZGpaMlRGa3lCQysrZVliVWxOVGpXcmJvS0FnYXRhc3llTEZpNmxZc2VKRGo1K1Nra0p1YnE3VmhKSU9EZzZNR2pXS1AvLzV6NEM1clVTWExsMElDd3V6dVk4dVhicFF0V3BWRml4WXdJRURCNmhYcng1TGx5NmxvS0FBT3pzN0kwQjhFdGZBb2xldlhzeWZQNS8rL2Z1elpNa1NldlhxaGFPakl4czNiaXd4S1dONmVyb1Jsc2ZFeERCa3lCQWNIUjBmV2tGc09aZWlBYW0zdHplcHFhbE1talNKTDc3NDRxSGI3OXk1azUwN2R6NTBYRkhKeWNsNGVucVdPakZpNzk2OTZkMjd0OVUxSzFPbURQUG16U00vUDkvb3ZUMWd3QUNqWC91Wk0yZjQ4Y2NmSHptZ1hiZHVIVXVXTE9IMjdkc2NPblRvZ1dPZmUrNDVvNGQ4V2xvYWE5YXNzVm8vZGVwVWJ0NjhXV0s1aDRjSDJkblozTGh4ZytQSGp4TVZGVVZFUklUUmxnZk1uOTI4ZWZPTTRMN28wdzRGQlFWMDd0ejVnZWNXRmhaR3VYTGxBSFBJRHRDNmRXdHljbktzd3VmNjlldmo3KzlQVGs0T0hoNGViTjY4R1RCUG1QbjN2LytkNTU1N2ptZWZmUlpYVjFkMjdkcEZpeFl0bURObkRsZXZYaVU2T3BvclY2NFFIeDlQejU0OThmSHhzYXArejhyS1lzcVVLZno2NjYrQSthbUEwbG9HUGM1dndkblptVTJiTnVIazVHUk10bG1hUC8zcFQ1UXJWNDdCZ3dkYlZmb1BIejdjdU41NzkrNGxQVDNkNnR5SzluVVhFUkdSM3g4RjRTSWlJaUx5eEJTZmpMRnUzYnAwNk5DQjhQQndKaytlekpvMWE4alB6emRDNEI0OWVyQjA2VkpjWFYwWk5HZ1E0ZUhocEthbVB2THhNak16MmI1OXV6SHA1QTgvL0FCQTA2Wk5qVEdwcWFsTW5EaVJ5NWN2QXhqVjBQQ1BDVEF0aW9abStmbjVYTHg0MFFnZTA5TFNLRmV1bkZVRjZwTzRCbUN1VkIwelpvelJJc1RMeTZ2VTBPN0xMNzhrT3pzYk1FOEUycXhaTXpadTNHaE1EbHBVVGs0T0JRVUZSb0JzQ1Y0dDRXSHIxcTNwMTY4ZndjSEJ4ckVmcEhuejVuVHQyaFV3dDJuNVZ6R1pUR3pkdXBXVEowOGF5MWF1WE1uVFR6OU42OWF0T1hMa0NNSEJ3WSsxejBHREJtRm5aMmV6YlVsUkRnNE8vTzF2ZndPd2VrcWd1S0tWeGtXUFVhOWVQUll0V21Rc216aHhvczN0aTdlYWNYQndZUGJzMmFVZXI3Q3cwQ29JdDB5R2FxczFTcFVxVmRpK2ZUc2RPM2FrUzVjdWZQYlpaL3pwVDMraVVxVkt0R3ZYRGpEZm9EaDE2aFFuVDU0a056ZlhtQ2dWekJQTnRtblRoZ1lOR3BDWm1ZbkpaQ0l4TVpIejU4K3pjK2RPa3BPVEdUSmtDQVVGQlVacm85ZGVlNDFHalJwUnJWbzFJNlIvM04vQ296NWxBTkM1YzJlYlR3SlkrdW5iZWwxYXBicUlpSWo4UGlnSUZ4RVJFWkVucHZoa2pHRHVReDBaR1ltam95UEp5Y2tBUnZDMVpjc1dUQ1lUNmVucFJyc1BzRzQ3RVI4ZlQxQlFVSW5XS0JjdlhtVHExS25jdW5XTFBuMzZrSitmYjFRMTM3eDUweGdYSGg1T1pHUWswNmRQWjlhc1dVYUlERHh3OHN2TGx5K3pmdjE2TWpNemFkaXdJVC8rK0NNZUhoNTRlbnBTdm56NUozWU53QnhxVnE1YzJlcThMVFp1M01pdFc3ZDQ3NzMzaklyMG1qVnJFaDhmVDUwNmRSZ3dZQUFyVnF5Z1NwVXFKYlpOVEV4azRNQ0JoSWVIbDNxK0kwYU13TlhWbFY2OWVwVm95MUpjWVdFaCtmbjVEeHhUbktlbkp5a3BLWmhNcGxLcndvdUtpSWhnN3R5NS9QTExMd0QwN05tVHJLd3NkdTNheGVqUm81azllelpqeDQ1bDdOaXhyRnUzamhNblRqQmx5aFI4Zkh6dzkvZkgwOU9UYWRPbVdlMnplZlBtZ1BtekdUWnNHSjkvL2puOSsvZG54SWdST0RrNXNYUG5Uajc2NkNOeWNuS1lNV09Hc2QzKy9mdUpqNDgzUW1jb3ZTTGMxOWVYY3VYS1VWaFl5Tml4WTltOGVUTUpDUW5HVFlnSG1UaHhvbFhmZWxzc2s4ZGFnbkJMNVhPN2R1M0l5TWdnTWpMU0dPdnU3azZMRmkwSUN3dmordlhyRkJZV0VoQVFRR3hzck0wYkFXZlBudVhzMmJOV3kxcTFha1d2WHIySWpJemt2ZmZlQTh3QnVaK2ZIMlBHaktGbHk1WVVGaFpTdTNadE5tL2V6Q2VmZkFLWXcrL0RodzhEai85YnNQUlpUMGxKNGRpeFk1UXRXNVpYWG5rRmUzdDd6cDgvVC9ueTVYbjY2YWNCYU55NHNkWDVwcVdsR2Q5TmQzZDNoZzRkYXF4YnZYcjFZOTFnRXhFUmtmOU5Dc0pGUkVSRTVGK3FRb1VLckYyN0ZnOFBEMk9DUDBkSFJ5NWZ2c3pxMWF2eDgvTWpNVEdSRFJzMkdOdVVObG1tcFMxSlltSWlnd1lOb3FDZ2dKNDllNUtkbmMyMGFkTzRkdTBhZG5aMkhEeDRrSFhyMWpGbzBDQzZkZXRHYW1vcVhidDJaZGFzV1ZZdFJDeHROeXlLVm85R1JVVUI4TnByci9IKysrL1RxMWN2Q2dzTEdUQmdBSjZlbmsva0dsaE1tRENCMU5SVTZ0ZXZUMHhNak5XMjMzLy92UkZlZW5sNTRlYm1ocmUzdDFHUmZlWEtGZkx6OC9IMTlTMXgzSXlNRERJeU1vekpNQk1TRXVqUm8wZUo2dCtpb2VHRFJFVkZHZGZsVVRWdDJwU3dzREJpWW1KbzJMQ2h6VEZGUThycTFhc2JBZks0Y2VQbzNyMDdKcE9KN094c2poMDdaclM5eWMzTlpjdVdMU1FsSmVIZzRHQnNuNVNVVktKbHlwWXRXNmhidHk0QS9mcjE0K0xGaXdRSEI3Ti8vMzZxVnExS2RIUTBIaDRlTEZ5NGtGYXRXaG5iV2RyM0ZPOWhEaVVyd290V0cvZnYzOS80em43NDRZY1B2VWJWcWxYRHg4Zm5nV015TWpLQWZ3VGhsa2tsQXdJQ3VIcjFxbFVRRGpCKy9IaE9uejVOZEhRMC92NysrUG41NGVmbngydXZ2UWFZdjFlVEowK21UcDA2Yk5teXhmaGRuRHAxaXVIRGh4dDk5dHUyYlV2Ly92MEpEZzRtTnplWFU2ZE9jZXJVS2ZyMzcyOThCa1gxN3QzYjV0TUpGZy82TFV5ZlBwMzA5SFRlZWVjZG5KMmRXYmh3SVMxYnR1VGV2WHYwNjllUFc3ZHU4ZUdISDFLblRwMFMreDB3WUlBeDZhaXJxeXU5ZS9jMjFtM2V2RmxCdUlpSWlDZ0lGeEVSRVpFbnAzaFBZREMzNTZoY3VUSUE1ODZkQTh4aFdGaFlHQVVGQlV5WU1JSFRwMDl6Ky9adGpodzVBc0R1M2J1TjdUTXlNdGk5ZXpjdUxpNUdPSmVibTB1bFNwV1lNV01HMWFwVlk4aVFJZnowMDA5VXIxNmRPWFBtTUdyVUtKWXRXMGJEaGcxcDNibzFJMGVPNU1LRkN3QzR1TGdZb1dMeE5ncUFFYXFlUFh1V3NtWEwwcUJCQXo3NjZDTisrZVVYWG56eFJTWlBuc3lYWDM3SjhlUEhiYlpKZVp4cllCRVVGRVQ1OHVWSlNrb2lKaWFHWGJ0MjhjWWJiekI2OUdqKzhJYy80T3ZyeTFOUFBVWFRwazBwTEN3a1BqN2UyUGJiYjc4RmJMZngrT1dYWDNCMWRUVXFzZlB5OGtxRXVvV0ZoZGpaMlhILy9uM3UzTGxUYXEveDh1WEw4L3Jycnh1dFBrd21FdzRPRGlRbEpRSFd3WDVSQVFFQmhJV0ZFUllXWmpNSS8vWFhYeGs1Y3FSeDdUWnMyTUE3Nzd6RHE2Kythb1RlOXZiMnpKa3poMHVYTHRHd1lVTUtDd3RadlhxMWNlemh3NGNiWWI2WGx4Y0xGaXd3UGtlVHlZU3JxeXMzYnR3Z1BqNmVhOWV1VWI1OGVlenQ3VWxNVERRQ1pROFBEMDZlUE1uTm16ZXBVcVVLalJvMU1qNHpNQWZIdGd3Wk1vVHIxNi9iWEFld2F0VXFtOHZmZnZ0dDQrLzMzMysveEhyTDUySmhxZXEzdE13NWYvNDhZSzY0TDk3eUl6czdtNUNRRUtPUy9kS2xTNFNFaEJBWUdNajkrL2RadDI0ZFgzNzVKWTZPamt5ZVBKazdkKzRZMzVNelo4NEFsSGpDb0dMRmltemZ2aDJBYnQyNkdjdXJWcTFxOUNEdjNyMjcxVGFQKzF1NGMrY09RNFlNSVM0dURuZDNkejc5OUZQeTgvUEp5Y2toTFMyTmpJd01SbzRjeWZyMTY2bFdyWnJ4WHNIYzZzVnl3eWN0TFkyVksxY2F4MHhMU3l0eGZVVkVST1QzUjBHNGlJaUlpRHd4eFhzQ2c3bWx3NFFKRTZ6R05XellrSDc5K2xHMWFsVWFOR2pBTTg4OGc3Mjl2UkdFVDU4KzNSaDc2OVl0cGsrZmpvK1BEMHVXTE1ITnpZMTY5ZW94Wjg0Y0Nnb0tDQW9LSWpzN20wYU5HakYvL253OFBUMlpPSEVpZi8zclgzRjBkQ1EzTjVlMmJkc2FmWXRidG14cFRCZ1pFUkhCamgwN21ETm5EZzRPRHVUbDVWRy9mbjBLQ2dvNGUvWXNqUnMzWnNtU0pXemJ0bzJBZ0FBbVRacEVseTVkK09xcnJ6aDI3SmhSV2UzaTR2SlBYUU9MRjE5OGtYcjE2dkhTU3kvUm9VTUhvcU9qbVR0M0xuWjJkaXhmdmh3N096dE1KaE1OR3phMGFtMVJXRmpJMmJObmVmcnBwL25Ubi81a0xMZUVwUjk4OEFFTkdqUXdsaGZ2RVE0d2UvWnNkdTdjU1dGaElTYVRpWm8xYTlyOGJJOGVQV3I4YlRLWmVPbWxsOGpLeWpLdXE2MktkSUEyYmRyZzcrL1A5dTNiR1Rod1lJbUE5Y3laTThUSHg5T21UUnV1WGJ2RzFxMWJnWC8wdnJhRStJV0ZoY1lUQVhQbnptWHQyclc0dTdzemQrNWNsaTVkeXN5Wk13RnoxWHVmUG4yc2p2SFVVMC9oNnVwcTNBeXhzN09qUVlNR2RPN2NHVmRYVjhMQ3dvaUtpdUxISDM4MHR0bTZkYXRWRVA2d2lTeExVelR3Zmh3Ly8vd3ovZnIxTTI0dzVPYm1BdWJ2TDhDMWE5ZHdkblptL2ZyMUhEeDQwR295MmRPblQzUDM3bDNLbGkzTHl5Ky9UR2hvS0V1V0xPSE9uVHVzWHIyYTNOeGMzTjNkbVRWckZpMWF0S0JidDI1V04xZnM3ZTFMM0ZpNWUvZXV6WnN0dDI3ZEtyV1grdVArRmlwV3JHamNYRXBOVFNVMU5kV1lTTk55SXl3aElZR3BVNmV5YXRVcU1qTXp5YzdPeHRQVGsvbno1OU9vVVNQQVBDbHBhVGNnUkVSRTVQZExRYmlJaUlpSVBCRUxGaXpBMmRtWlZxMWFNWFhxVktQUzF0L2ZIMTlmWHh3Y0hIQjJkcVpKa3lZTUhUb1VaMmRubzBlM0pleXNVYU1HQlFVRlJwV3pMV3ZYcnFWV3JWcEd4ZS9NbVROSlNVbWhWNjlleHJLdVhidmk0ZUZoVktNT0hqeVluSndjL1AzOWFkT21EVkZSVVR6NzdMTUFkT3pZMFdnM1ViVnFWWjU3N2puUzA5TjUvdm5uZWVhWlovakRILzVnaEc5T1RrNHNXTENBRmkxYThORkhIeEVWRllXUGp3K3Z2UExLUDNVTnJsNjlTck5temFoUW9RSk9UazZNSERtU2dJQUFDZ29LMkxkdkh6ZHYzaVFySzR1OHZEd0tDd3RwMDZZTllHN1pNV2JNR0o1OTlsbjY5KzlQVmxhV1ZVWDJ1SEhqMkxWckYzWjJkc2JrbGp0MzdqVEdiTnk0MGVyR3dPblRwN0czdDhmTnpjMm96Z1o0NXBsbjhQTHlLdkVaMk52YjA3NTllMzcrK1dmS2xTdUhyNjh2dzRjUEwvVXorL0RERHhrd1lBQno1c3hoNGNLRlZ1czZkT2pBdm4zNytQVFRUN2wvL3o0Yk4yN2svUG56M0w5L245emNYRXdtRXlhVHlRakN2YjI5NmR5NU03ZHYzNlp4NDhZMGE5YU05ZXZYazVpWVNHeHNMUGZ2M3ljdkw0K0NnZ0tqWjdTM3R6Y3VMaTRjUG55WSt2WHIwN3g1Yzl6ZDNZMXo2TjY5TzVtWm1WeThlSkhZMkZneU16T3BYYnUyY1gyOHZiMUxuY2h5MGFKRnBLU2tsRmplbzBjUDd0eTVZN1FpS1c3Mzd0MVdRWHR4OWVyVjQrbW5uellxbnAyZG5YbmhoUmNZUEhnd0FILzV5MS80NXB0dmVPcXBweWdvS0NBZ0lBQXczK3pvMkxFak4yL2VwRisvZmpScTFJZy8vT0VQWkdSazhOSkxMeEVkSFUzejVzMTU0NDAzakVyc045OThrK2pvYU96dDdhbFVxUkovL09NZnJTYWNkWGQzNTlsbm56VW1BUjAxYWhUdTd1NFVGQlRnNys5dlRQdzVldlJvNDdvKzdtOEJ6RTlqTEZteUJBY0hCOXpjM0hCeGNiRnFzMkl5bWRpd1lZTngwOGZaMlpuNTgrZmo0K05qM0dCcDFhb1YxYXRYdCtyMVBtdldMT1BwQVJFUkVmbjlzdjNjbzRpSWlJajg3clZvMGFJUUtORjJRZVNmVVZCUVFFRkJnYzMrMFFVRkJWWjl2a1grazFodXFKMDllMWIvL2l3aUl2SmZUQlhoSWlJaUlpTHlMK2ZnNEZCcTJLMFFYRVJFUkVUKzFlei8zU2NnSWlJaWdoT1c5d0FBQ1ZSSlJFRlVJaUlpSWlJaUl2S3ZwQ0JjUkVSRVJKNm9PM2Z1c0hmdlhrNmNPR0VzUzAxTjVlelpzd1FIQnpOLy9ueXI4WjkrK3FuUmVzQmk5KzdkK1B2N3MyUEhqZ2NlS3pNemt5NWR1akJtekppSG5sZHNiQ3p2dlBNT1Y2OWVOWlpsWldYeDFsdHZNWC8rZktObnRvaUlpSWlJL085UmF4UVJFUkVSK2MxTUpoTkRodzRsSVNIQm1EalEzOStmTDcvOGtxaW9LR1BDUDR2WFhudU5LbFdxTUd6WU1EcDI3R2dzWDdkdUhabVptY1RHeGdKdzRNQUJFaElTQUJnK2ZEam56NThuTEN6TUdKK2NuRXh5Y2pJT0RnNTg5TkZITnM5dDBxUkpBQncvZnB5elo4OVNyVm8xWTkzZXZYczVmLzQ4RlNwVU1DYnNMSzZ3c0pBeFk4Wnc4ZUpGZ29PRDhmVDBmTnpMSXlJaUlpSWkvMmFhN0VORVJFUkViSHFjeVRJTENncG8xYW9WdFd2WDVxV1hYdUtwcDU2aVdiTm12UGZlZThURnhSRVFFRUNOR2pYdzlmV2xmdjM2K1ByNkVoTVR3N0JodytqUm93ZkJ3Y0ZFUkVUdzhzc3ZrNXFhYXZNWUVSRVI3Tml4ZzFtelpqM1crNGlJaURBcXpoMGNIS2hWcXhZQUlTRWg5TzNibDVpWUdEdzlQWTJBM01YRmhXWExsbG50SXprNW1lN2R1OU9zV1RPV0wxLytXTWNYa2Y5dW1peFRSRVRrZjRNcXdrVkVSRVRraWFsZnZ6NDlldlFBd05uWjJWZytjK2JNRW1OVFUxUEp6TXdrT0RnWWdGNjllckYzNzE3QTNCcGwrdlRwVEo4K25jREFRR09id01CQTQvWHExYXRac1dJRkFRRUJOdmRmbkwyOVBTNHVMbHkvZmgyVHljU2hRNGVJaVlrQklDa3BpYVNrSkFEYzNkMUxiT3ZoNFVGZ1lDQ2JObTNpaHg5K29HWExsbzkwUFVSRVJFUkU1RCtEZ25BUkVSRVJlV0xDdzhNSkR3OEhJQ2dveUZoZXZHMUpwMDZkdUhIakJwNmVuamc3TzNQdDJqWGF0V3RuVkZ2YmFvMEM1dllvQU9mUG4yZjE2dFVBaElhR0Vob2FXdUpjZkh4OENBa0pNVjU3ZTNzVEVoSkNqeDQ5aUl1TFkvSGl4UURNblR1WFYxNTVCWUIyN2RwUnBrd1ptKyt0UzVjdWJOcTBpZERRVUFYaElpSWlJaUwvWlJTRWk0aUlpTWdUMDZwVks0S0Nnb3krM0JaYnRteXhldTN0N2MzTm16ZDU4Y1VYS1Z1MkxOZXVYV1BFaUJHMGF0WEthdHpSbzBjNWV2U284WHI0OE9GY3YzNmQ4ZVBIazVlWFI2VktsZWpUcDArSjgxaXhZc1ZEejNYWnNtV3NXN2VPR2pWcUdNc0tDZ3B3ZExUOWo4Z05HemJFeWNtSnFLaW9oKzViUkVSRVJFVCtzeWdJRnhFUkVaRW54c3ZMaTA2ZE9obXZUU1lUZG5aMm5EbHp4cWpFdHZRY3o4ek1KRGs1bWUzYnR3TVFGUlZWb2g5NWNIQXdodzhmNXE5Ly9TdlZxMWMzQW5OTEgzRkhSMGU4dkx3ZTZkemk0dUtNWHI4QUdSa1o3Tnk1a3oxNzloQWNIRXpObWpVeG1VeWxCdUVPRGc1VXJWclZhS0VpSWlJaUlpTC9QUlNFaTRpSWlNaHZscHViQzhDT0hUdllzV09Ic1R3cks0dHk1Y3JaM09iSWtTTnMyN2FOeTVjdkF6QjE2bFNxVktuQ3BVdVhTb3g5L2ZYWHFWdTNMb01IRHlZcEtZa3VYYm9RRmhiR3JWdTNtRDU5K2lPZFk1a3laZkR5OGlJaElZRzh2RHpxMXExTGh3NGRDQThQWi9Ma3lheFpzNGI4L1B4U2czQUFPenM3VENiVEl4MVBSRVJFUkVUK2N5Z0lGeEVSRVpIZjdPN2R1d0E4OTl4enRHdlhEb0RhdFd1emZmdDJhdGFzYVhPYnhNUkVvcU9qS1YrK1BHQnVlM0x5NUVreU1qTDQ0eC8vQ01DSkV5ZUlpWW1oZS9mdTFLbFRoOWF0V3pObnpoeGVmZlZWd3NMQzhQVDBaTnEwYVNYMlBXclVxQkxMdkx5OHJIcUVBMHlaTW9YSXlFZ2NIUjFKVGs0R0tEVUlONWxNM0w1OW0yclZxajNPcFJFUkVSRVJrZjhBQ3NKRlJFUkU1RGU3ZHUwYUFHM2J0dVhOTjk4RTROS2xTNWhNSnVyVnEyZHptNkNnSVByMjdjdXlaY3NJRGc2bWE5ZXVYTHAwaVY5Ly9aVWFOV3JRczJkUDd0MjdSMHhNRFAzNzk4ZlgxeGVBVjE5OTFkaEhVbEtTemREN1VWV29VSUcxYTlmaTRlRkJabVltVUhvUS92UFBQNU9kblUyVEprMUszZCt5WmN2NDZxdXY2TmV2SHlOR2pQaW56MHRFUkVSRVJKNHNCZUVpSWlJaThwc2RQbndZd0FpckFmYnQyd2ZBODg4L2IzTWJWMWZYRXNzbVRKaEFXbG9hSGg0ZTVPWGxHWlhiWmNxVXNia1BiMjl2MXExYkI1Z3J0dTN0N1VsUFQ2ZEhqeDRseGhidkVRNlFrNU5ENWNxVkFUaDM3aHhnRHNkdENROFBCNkJMbHk0MjE2ZW1wckoyN1ZwbXo1N050R25UNk5PbkQrN3U3amJIaW9pSWlJakkvNzhVaEl1SWlJakliM2JuemgwY0hCeG8zcnk1c1d6Ly92MVVyRmpScW9MN1llenQ3Wms5ZXpZZE8zYmsvdjM3Z0xtbFNZMGFOVW9kWDZsU0pRQysrT0lMUHZ2c013b0xDd0Z3YzNPekdsdThSempBOGVQSG1UQmhndFc0aGcwYmxqaE9hbW9xVzdkdXBXblRwclJ2Mzk3bXVkaloyUUhtU1RWRlJFUkVST1EvaTRKd0VSRVJFZm5OL3ZyWHYrTG41MGZGaWhXTlpSOTk5QkZ4Y1hGR2hmWHp6ejl2czAxS2h3NGQ4UFQwTkY3YjI5c3pjT0JBa3BLU3FGS2xDbDI3ZHNYZTNyN0VkajQrUHRTcVZjdDQzYkpsUzdadjM0NkRnd09WSzFlMmFrMnlZTUVDbkoyZGFkV3FGVk9uVGlVeE1SRUFmMzkvZkgxOWNYQnd3Tm5abVNaTm1qQjA2TkFTeDVvelp3NU9UazdNbmozYkNMeUxxMXk1TWtPR0RHSEdqQmtNSERoUTFlQWlJaUlpSXY5QmJQOVR2SWlJaUlqODdyVm8wYUlRSUNJaTR0OTlLdjkydWJtNU9EZzRxTnBiNUhmSTBsTHA3Tm16K3ZkbkVSR1IvMktxQ0JjUkVSRVJlUWduSjZkLzl5bUlpSWlJaU1odlVQSVpVeEVSRVJFUkVSRVJFUkdSL3lFS3drVkVSRVJFUkVSRVJFVGtmNXBhbzRpSWlJaklBODJmUC8vZmZRb2lJaUlpSWlLL2lZSndFUkVSRWJHcHNMQXd4ODdPcnV6WFgzLzk3ejRWRVpGL3Q5eC85d21JaUlqSWI2TWdYRVJFUkVSc0tpd3M3R0ZuWjlmeTMzMGVJaUwvYm9XRmhULyt1ODlC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1TbS93L2JIdmdVOVpWMlVRQUFBQUJKUlU1RXJrSmdnZz09IiwKCSJUaGVtZSIgOiAiIiwKCSJUeXBlIiA6ICJmbG93IiwKCSJWZXJzaW9uIiA6ICI0NCIKfQo="/>
    </extobj>
  </extobjs>
</s:customData>
</file>

<file path=customXml/item2.xml><?xml version="1.0" encoding="utf-8"?>
<s:customData xmlns="http://www.wps.cn/officeDocument/2013/wpsCustomData" xmlns:s="http://www.wps.cn/officeDocument/2013/wpsCustomData">
  <extobjs>
    <extobj name="ECB019B1-382A-4266-B25C-5B523AA43C14-2">
      <extobjdata type="ECB019B1-382A-4266-B25C-5B523AA43C14" data="ewoJIkZpbGVJZCIgOiAiMjI0MDgzMjM0OTc4IiwKCSJHcm91cElkIiA6ICIxMjgyNTkwOTIiLAoJIkltYWdlIiA6ICJpVkJPUncwS0dnb0FBQUFOU1VoRVVnQUFBL0lBQUFIdUNBWUFBQUE4NlRmeEFBQUFDWEJJV1hNQUFBc1RBQUFMRXdFQW1wd1lBQUFnQUVsRVFWUjRuT3pkZVZ4VTlmN0g4ZmNaVnRjQVUxSTBMTGNLRlJ4eTExVEF6Q1VYY2tGdkt0bk4wcUs4dDlJV3lXdVdxV21aTGVhYXVhQy9NaldYekJUMzNCSngxelFyTE1zbFRUTmNRRG0vUDd3emx4RVFVR0FZZUQwZkR4N05uUE05My9NNWh4UE9aNzZiQk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rQ09Hc3dPNEZWYXJOVjVTbUxQandQK1lwcmt0TVRHeG9iUGpLQ2c4ZzRWUFVYOEdlZVlLbjZMK3pBRUFnTUxINHV3QWJoRWZaZ3Nad3pBYU9EdUdBc1l6V01nVWcyZVFaNjZRS1FiUEhBQUFLR1RjblIxQVhraElTSEIyQ0pBVUdocnE3QkNjaG1ld2NDaE96eURQWE9GUW5KNDVBQUJRZUxoNml6d0FBQUFBQU1VS2lUd0FBQUFBQUM2RVJCNEFBQUFBQUJkQ0lnOEFBQUFBZ0FzaGtRY0FBQUFBd0lXUXlBTUFBQUFBNEVKSTVBRUFBQUFBY0NFazhnQUFBQUFBdUJBU2VRQUFBQUFBWEFpSlBBQUFBQUFBTG9SRUhnQUFBQUFBRjBJaUR3QUFBQUNBQ3lHUkJ3QUFBQURBaFpESUF3QUFBQURnUWtqa0FRQUFBQUJ3SVNUeUFBQUFBQUM0RUJKNUFBQUFBQUJjQ0lrOEFBQUFBQUF1aEVRZUFGQ29YTHAwU1JjdVhIQjJHQUFBQUlXV3U3TURjRVd6Wjg5VzgrYk5GUmdZcUEwYk50eXdyS2VucHhvMmJGaEFrV1UwYk5nd0xWMjZWQWtKQ2ZyMTExLzF4eDkvWkZrMkpDU2tBQ01ENEN5elpzMVNtVEpsMUt4Wk05MSsrKzM1Y282K2ZmdXFTWk1tZXZMSko3TXQrK3V2ditya3laTUtDUW1SeFdKUmx5NWRkUExrU1NVa0pPVHFuTys5OTU3T25EbWo0Y09IYStQR2pRb0lDTkJkZDkxbDN4OGFHcXJ1M2J0cnlKQWhrcTc5TFo4K2ZicFdyMTR0U1FvTEMxUGZ2bjNWdDIvZlhKMFhBQUNnb0JYN1JENDBORFRIWlVlT0hLbWdvQ0JOblRwVmt5Wk4wdkRody9YaWl5L2U4QmcvUHordFhMblMvbjd2M3IyYU8zZXVFaE1UZGZyMGFYbDZlcXBDaFFycTNidTNPbmZ1bkNFbWk4V2k4dVhMS3lJaVFnTUhEcFMzdDNlTzRzN3NBL0RNbVRQMXhSZGY1T29ZQUVYTG1UTm45TjU3NzhuRHcwTXRXN2JNc2x4dS9qWUdCZ1pxd1lJRkdqMTZ0T3JVcWFOMjdkcHA3OTY5MnJ0M3J5WlBucHpwTWVuLzNueisrZWVhUFh1MlhuNzVaWFh0MmpYSDU3M2V1blhybEpTVXBKaVlHQTBmUGx6ZTN0NmFQWHUyYnJ2dE5vZHltelp0VWt4TWpQMTkrbXVkTUdHQ0preVlvQTBiTnFoa3laSTNIUXNBQUVCK0t2YUpmR0Jnb0NUcHQ5OStVMnBxcWlwWHJpdzNOemY3L3FTa0pIbDRlS2hTcFVvcVhicTBLbGV1ckRsejVtak1tREdxVnEyYUpDazhQRnlEQmczU3hZc1gxYXRYTHcwWk1rU05HaldTSkllNlpzNmNxZmZmZjE4V2kwWE5temRYUUVDQWtwT1R0Vy9mUGgwNmRDaERiRkZSVVVwSlNkR3FWYXMwWjg0Y0pTY25LelkyVnBJVUhSMHQ2Vm9YMUhuejVqbHNzeGs1Y3FUMjdObGpmLzNubjM5S1VwWWZyQUVVVFpHUmtVcEtTbkxZbHBLU292RHdjSWR0dG9UY3BtelpzbXJmdnYwTjY1NDdkNjc5OVdlZmZhWUxGeTZvWGJ0MjltMGRPblJ3S0w5bXpSb2xKeWZiMzZlbXB1cXJyNzZTSlB2ZnplekV4Y1hwOU9uVEdiYi85ZGRmOXYwMWF0VFEwYU5IRlI4ZnI3dnZ2bHRidDI2VkpPM2J0MDlWcWxUUnRHblR0SFRwVWkxY3VGRFRwazJUSkQzKytPUHEyTEdqT25YcVpQL1NGQUFBb0RBcTlvbTg3VU9yN1lQdTVNbVQ1ZS92Yjk4ZkdocXFTcFVxMmN1bHBLUm81Y3FWR2pWcWxFcVVLQ0ZKS2xHaWhPTGk0dXdmYU45ODgwMzc4Ylp1bkpzMmJkSjc3NzBuWDE5ZlRabzB5ZjRsZ0kzdEEyaDZUenp4aEh4OGZOUzZkV3NOR0RCQXExZXZ0aWZ5dHRha3MyZlAyaFA1OUMxTWtoeGEzNy80NGdzMWFOQkFrcFNZbUtpSkV5ZG1PQjh0OGtEUlp2dmlNalBYSi9xUzVPdnJxeGRlZUVHVEprM0tzTS9IeDBjOWV2UndTT1N2MTdadFd3MGZQdHhoMjU0OWV4d1MrUlVyVnVqTW1UT1NwRTZkT2ptVXZiNVhRRXhNaktLam83Vm8wU0lkT1hJa3kvTisrdW1uOXRjclY2NVV3NFlON1Y5Zzd0dTNUOTdlM21yWnNxWDY5ZXVuZnYzNjJjc3VXYkpFa2xTNmRHbFpMRXdoQXdBQUNxOWluOGpuMXFwVnEvVCsrKzlyMmJKbGV1Kzk5ekxzVDU4OFAvTElJL2JYczJiTmtpUTk4OHd6R1pKNDZWckxWMVlDQWdJa1NaY3ZYODVWckFrSkNlclZxNWUrLy81N0pTUWthT1RJa2RxMmJadGF0V3FsU3BVcTZadHZ2dEdHRFJzMFlzU0lYTlVMd0RYZGFMNk96Qko1bTh4NjhRUUdCcXBIang2M0ZNL2x5NWZ0WHhKVXFsUkpIaDRla3E2Tm1iOTY5V3FHTHg2dTd5Sy9iZHMyaDE1UE1URXgyclJwazlhc1dhT1VsQlJkdlhyVi9zVnNsU3BWTkhqd1lQdVhxemNhT3RDelowKzk4TUlMdDNSdEFBQUErYWxZSi9KVHAwNjFkK244N2JmZkpFbjkrL2QzK0dCbzJ4Y1pHU25wV2d2K3laTW50V0xGQ3ZuNCtFaVNETU93bDAyZnZLZTNiOTgrU2JLM2l2LzQ0NDlhdG15WlE1bnJXOVNsYXkzMU0yZk9kRGcycDVLU2t2VDk5OTlMY3Z5Q0lUQXdVT1hLbGJQSDFLUkpFN203Rit0SEFTZ1dQdnZzczVzK05uMjMrNXlPbjkrM2I1K0dEUnZtc0MzOWhKc2JObXpRYjcvOXBwQ1FFRTJaTXNYZUN0NjJiVnVkUEhuU29adC9aajc4OEVQNzM5L1NwVXZiRS8yLy8vNWJVNmRPMWJKbHl6Uno1a3pWcWxWTDMzenpqU1FwUGo3ZS9uZmF3OE5EWGw1ZURuWCsvZmZmT2JvMkFBQUFaeXJXMmR2cDA2Y3p0RUw5K3V1dkdjcWxwcVk2bE92VHA0K2lvcUxzclVmcEUvK3NXdVJUVTFNZHloNDllbFF6WnN4d09NLzFpWHo2OGF0VnExYlZ5eSsvbktQcnNrbi9vWDNVcUZIMjFyaUVoQVFOSERqUTRUeTFhOWQyNkk0S29PaTUwZkNaM0V4dWw1MlVsQlJKMHZIangzWDA2TkVzeXozd3dBTUtDZ3BTUkVTRXd5UjN0dkh2dGk5UWJhNVA3TlAvelFvSUNGQkVSSVFrYWV2V3JWcTZkS251dmZkZTFhcFZTeWRPbk5EYXRXc2xTY25KeVhyKytlY2xTZTNidDcvaDMxMEFBSURDcWxnbjhrT0dETEV2UTlTNGNXT2xwS1JvNjlhdERxM1RvYUdoR1NhQVdyMTZ0VDcrK0dPOTlOSkxrdVF3S1ZKV0xmSlZxbFRSa1NOSHRHZlBIdm43KzZ0bHk1WktTRWpRMmJObnMvemdHQlVWcFRKbHlxaDY5ZXBxMGFLRi9ZdURuTGh3NFlJV0xGZ2dkM2QzWGJseVJSOTk5SkY5OXZ6UTBGREZ4OGRyeXBRcG1qZHZudUxqNDJtUkI0cUJrU05IM3ZTeFo4K2V6WFNzZkdac0Uycys4c2dqR2Jxb3A1OTR6OVBUVTlPbVRkT3laY3N5N2RxZlZYZi9TNWN1U1pLMmI5K3V0TFEwTldqUVFON2UzcXBjdWJJa2FkeTRjVEpOMDc2cXlLSkZpMVMyYkZtZE9YTkdiZHUyVmR1MmJkVy9mMzh0V3JSSWl4WXR5dEUxQVFBQUZDWmtiNUorK2VVWHBhU2t5TS9QTDBjSjdaNDllL1RUVHovWkoyenk5ZlZWOCtiTkZSSVNvdVhMbDJ2dDJyV2FNMmVPVnE1Y3FYLzg0eCtTcnMzYy9ONTc3K21ERHo1UWNIQ3d5cGN2bisxNWJKUGQzUXh2YjI5NWUzc3JKQ1JFNjlldlYvMzY5ZTJKL05xMWE1V1NrcUpqeDQ1SnVyWVVrNmVucDcwMUMwRFJkS1BsSjdOejd0eTVISzk0Y2VEQUFVbXlKOVkzNHVIaG9jNmRPOXVYMzVUKzE3VStxeDRFZi83NXAwcVdMQ25ETUhUOCtIRkpVcWxTcFhUUFBmZElraTVldktpZVBYdnErUEhqS2wrK3ZIeDhmTlNwVXlkOThza244dkR3VUkwYU5SUVhGMmV2NzUvLy9LZHExS2hoLzJLWEx6WUJBRUJoeDZjVnlUNU8vcjc3N3N0UitaMDdkOHJmMzk4KzAzTGx5cFUxZWZKazdkNjkyejZPZmVYS2xab3hZNGJ1dSs4K2hZZUhxMWV2WHRxK2ZidSsvZlpiUlVaR3FrV0xGaXBYcnR3Tko1aTZGUmFMUmM4ODg0eDI3OTZkWWQvSWtTTjE3dHc1Ky92WTJGamRkdHR0SlBJdUxuM1hhSXZGWXYrQzZibm5uck5QcG1nckV4OGZuK21YUkZudHYzNTdadDJ3Ky9mdnJ5ZWZmREx2TGdoNTdtYTcxdWQwUlF0YnVZRURCOG93RERWdjNqeDNBZWJBYjcvOXBnc1hMdWl1dSs3U0UwODhvUjkrK0VIU3RWNVA2OWF0azNUdGk4eG5uMzFXanovK3VFNmRPcVczMzM1YkFRRUIrdVNUVHlSZDY2TC8vdnZ2TzlTN2E5Y3U5ZXJWSzhPMUFBQUFGRWJGUHBIZnZuMjcvY05kMjdadHN5MmZuSnlzL2Z2M0t5SWlRdkh4OFpLa1E0Y09hZTNhdFlxT2pyWW41azgrK2FUV3IxK3Z5Wk1uS3l3c1RPN3U3aG8vZnJ3V0xseW9aY3VXYWYzNjlicDQ4YUpLbHk2dDRPQmdOV3ZXTE0rdkxUSXlNdE5FL3UyMzM4NjAvSVVMRjFTeVpNazhqd01GS3lvcVNxWnBLajQrWG9zV0xkTDU4K2MxWnN5WWZEdVhiV2hKU0VoSXZwd0RlZWY2TWVmWitmUFBQelYyN05oY0hmUGVlKzlwNjlhdGF0V3FWYVl0K09rbnU4c3FwcXpHeVB2NitxcE5temFTcEpvMWF5bzFOVlVYTDE1VWpSbzE1T2ZucDZsVHAwcTYxdlYrOCtiTit2bm5ueFVVRktRNmRlbzQxQk1kSGEzMjdkdHIzcng1bWpsenB1clVxYU96WjgvS1lyRW9Pam82WC80ZUF3QUE1S1ZpbmNnbkpDUW9KaVpHcWFtcGF0cTBxZjBENG8xczNyeFphV2xwcWxhdG12N3YvLzVQdFdyVlVvVUtGVlNuVGgzdDJMRkR1M2Z2MWgxMzNDRlBUMC9GeHNicTIyKy9sV21hTWd4REZvdEZqenp5U0piajZOUEhsVk0rUGo1WmxrOC9tMzU2L2Z2M3ozUjdYRnljYXRXcWxlTnpvM0N5RGNsbzA2YU4rdlhycDAyYk51WDd1ZUFhY3RzRDZLKy8vcnJoT3ZIWG16dDNybWJPbkttNzdycEwvL3JYdjlTeFk4ZGJpdW42ZmVmUG45ZUdEUnNrU1UyYk5sWDc5dTBsWFJzZUZSa1pLWXZGb21IRGhtbmt5Skg2OTcvL0xVbTYvLzc3TTlRN2FkSWtUWmt5Ulc1dWJvcU1qTlJ6enoyblM1Y3U2ZlhYWDlld1ljTVVFQkJnbjJNRUFBQ2dNQ3JXbjFKQ1FrTFVzbVZMV1N3V3hjYkdacHI0MXF4WlU1VXFWYksvRHdzTDA5U3BVMVd4WWtXMWJkdFd2LzMybStyWHI2L3UzYnRyelpvMU9uandvTDJMZXQyNmRWVzNidDBDdTU3TWhJZUhxMHFWS3BLdXpiYmZybDI3TE12ZWVlZWRCUlVXQ29DZm41OGsyWmYwQW5MVHRiNUNoUXFxVXFWS3R1UGlPM1Rvb0FvVktraVNldlRvb2VUa1pFVkdSc3JQenkvVDg3MzMzbnM2ZGVwVWptTEt6RjkvL2FYaHc0ZXJkZXZXOW0xVnFsVFJvRUdEVktKRUNYWG8wRUhseXBYVDJMRmpWYlpzV1ljdlRnY05HcVJhdFdxcFdyVnE4dkh4VVhoNHVHNi8vWFpKVXNtU0pUVisvSGdkUEhoUWx5OWZKb2tIQUFDRld1Wk50aTdDYXJXYTBxMk5aYlMxbHVQVzJSS0JIVHQyRkpzYm1oZlBZRjVKUDQ3ZDA5TlRiNzc1cHI3KyttdDE2dFJKcjczMldvWXlOeG9qbjc3THZDVDdVb25YajVGUFg2NUJnd2IySlE2ZHBUZzhnemZ6ekIwN2RreXBxYW1xV3JWcWxtVisvdmxuZVhoNEtDQWc0SlpqTEU2S3d6TUhBQUFLbjJMZjVFQVNqNkxHdHB5aFlSaHExNjZkQmc4ZW5PczY1czJibCt0eW5wNmVUay9ra2JtY0pPYzNTdklCQUFCUXVCVDdSTjRaTGx5NG9Jc1hMNnBjdVhMT0RnVkZVRlJVbEJJU0VuVDQ4R0dscGFYSjA5TXoxM1ZrTld0OWR1VUFBQUFBNUQ4U2VTZVlObTJhWnN5WW9lM2J0OXQ3QktTbHBjazBUWWR5dGdueWdOeDQ0b2tuTkhEZ1FQWHExVXRmZi8yMWF0U29vZWpvYUdlSGhXTE1Oa0hkOWZ6OC9CUVVGR1IvUDNUb1VJV0VoS2hyMTY0RkZSb0FBSUJMSXBFdlFDa3BLV3JjdUxIOXZXMDI1ZGF0Vyt2UW9VTVpabWdPREF6VWdnVUxDalJHRkEybFNwWFM2Nisvcm4vKzg1LzYrT09QMWJ4NWMxV3JWczIrZi9qdzRmTHc4TEMvejYvbDZRRHAyaVJ6bVduV3JKazJidHlvNk9ob3hjVEVhUG55NVpKRUlnOEFBSkFObW5zTGtMdTd1MkpqWTFXdFdqV1ZMMTllc2JHeHNsZ3NEbDJmUjR3WW9SRWpSamd4U2hRVndjSEI2dE9uajFKVFV6VnMyREJkdlhyVnZtLzkrdldLajQrMy93RDVLUzR1VHBMVXRtMWIrK3NPSFRyYzFQd05BQUFBb0VXK1FGa3NGblhzMkZFZmYveXhnb0tDMUxGalI0MFlNVUplWGw3Mk1yYmw0V0pqWTUwVkpseFVack9ZeDhURUtDWW01b1psc3FzanMrMkZZWlordUlZTEZ5N1l2NngwZDNlMy83MnpXQ3hLVFUxMVptZ0FBQUF1aTBTK2dIMzk5ZGM2ZGVxVTZ0ZXZyOTkvLzEyU1ZMcDBhZnYrck1hU0FvQXIyclp0bTU1Ly9ubEowcElsUzdSa3lSSkowdUxGaTdWNDhXSm5oZ1lBQU9DeVNPUUwwSTgvL3FneFk4WW9JQ0JBR3pkdTFOdHZ2eTFKcWxXcmx0YXRXeWNwNjdHa0FPQ0tnb09EOVk5Ly9FTno1c3pSQ3krOG9MdnZ2bHNEQnc1VVJFU0VJaU1qbFpLU29pcFZxdWpjdVhPU3hBU2ZBQUFBT1VBaVg0QXFWcXlvQmcwYXFHL2Z2aklNUXkxYnRsVEZpaFYxOGVKRlBmWFVVMnJRb0lGRGVUYzNOeWRGQ2dCNXc5ZlhWM3YzN2xYRmloWFZ2WHQzKzkrMTIyKy9YY0hCd1ZxK2ZMbisvZTkvS3kwdFRaSlV2WHAxWjRZTEFBRGdFa2prQzlEZmYvK3RrSkFRN2RxMXk3NHRLU2xKNDhhTms1K2ZueDU3N0xFTXgvVHExYXNnUXdTQVBKV1dscVltVFpxb2R1M2E5aVIreElnUmlvMk4xZWJObS9YdXUrK3FiOSsrOHZEdzBKMTMzcWtISDN6UXlSRURBQUFVZmlUeUJlallzV01hTjI1Y3B2dk9uRG1UNlQ0U2VRQ3V6R0t4cUV5Wk1ucjY2YWN6N0V0S1NsSmtaS1REdHJadDJ4WlVhQUFBQUM2TFJMNEFoWVNFMkdmN1RreE0xRXN2dmFTMHREU2RPWE5HSlV1VzFOV3JWOVc5ZTNjTkdEREFZU1o3QUhCbDk5eHpqeDU5OUZHSGJiTm56MWJac21YVnNXTkhKMFVGQUFEZ3VramtDOWpKa3ljMVpjb1VMVnk0VUJVcVZOQ0hIMzZvSGoxNnFIejU4aG84ZUxBR0R4NnNiNzc1UnIxNzkxYjc5dTFWdG14Wlo0Y01BTGNrT0RoWXdjSEJEdHRtejU0dFgxOWYvZXRmLzNKU1ZBQUFBSzZMUkw0QTdkMjdWNDgvL3JpdVhMbWlpSWdJdmZUU1MvTDE5Ylh2YjlTb2tXYlBucTAzM25oRFk4ZU8xZmp4NDdWcTFTcVZLVlBHaVZFRHdNMmJOR21TSmsrZW5PbStwS1FraFlhR1p0aHU2N2tFQUFDQXpKSElGNkRhdFdzcktpcEtMVnUyVkwxNjlUSXRjK2VkZDJyeTVNbmF0R21UMXF4WlF4SVB3S1ZaclZZOS92amp6ZzREQUFDZ1NDR1JMMkNaZFNQTnJQV3BTWk1tYXRLa1NVR0VCQUQ1cG43OStxcGZ2NzZ6d3dBQUFDaFNMTTRPQUFBQUFBQUE1QnlKUEFBQUFBQUFMb1JFSGdBQUFBQUFGMElpRHdBQUFBQ0FDeUdSQndBQUFBREFoWkRJQXdBQUFBRGdRa2prQVFBQUFBQndJU1R5QUFBQUFBQzRFQko1QUFBQUFBQmNDSWs4QUFBQUFBQXVoRVFlQUFBQUFBQVhRaUlQQUFBQUFJQUxJWkVIQUFBQUFNQ0ZrTWdEQUFBQUFPQkNTT1FCQUFBQUFIQWhKUElBQUFBQUFMZ1FFbmtBQUFBQUFGd0lpVHdBQUFBQUFDN0UzZGtCNUlYUTBGQm5oNEJpam1jUUJZMW5EZ0FBb1BoeTZSWjUwelMzT1RzR1pMRFgyUUVVSko3QlFxbElQNE04YzRWU2tYN21BQUFBa0FtcjFXcGFyVmJUMlhHZytPSVpSRUhqbVFNQUFMaDVMdDBpRHdBQUFBQkFjVU1pRHdBQUFBQ0FDeUdSQndBQUFBREFoWkRJQXdBQUFBRGdRa2prQVFBQUFBQndJU1R5QUFBQUFBQzRFQko1QUFBQUFBQmNDSWs4QUFBQUFBQXVoRVFlQUFBQUFBQVhRaUlQQUFBQUFJQUxJWkVIQUFBQUFNQ0ZrTWdEQUFBQUFPQkNTT1FCQUFBQUFIQWhKUElBQUFBQUFMZ1FFbmtBQUFBQUFGd0lpVHdBQUFBQUFDNkVSQjRBQUFBQUFCZENJZzhBQUFBQWdBc2hrUWNBQUFBQXdJV1F5QU1BQUFBQTRFSkk1QUVBQUFBQWNDRWs4Z0FBQUFBQXVCQVNlUUFBQUFBQVhBaUpQQUFBQUFBQUxvUkVIZ0FBQUFBQUYwSWlEd0FBQUFDQUN5R1JCd0FBQUFEQWhaRElBd0FBQUFEZ1FramtBUUFBQUFCd0lTVHlBQUFBQUFDNEVCSjVBQUFBQUFCY0NJazhBQUFBQUFBdWhFUWVBQUFBQUFBWFFpSVBBQUFBQUlBTElaRUhBQUFBQU1DRmtNZ0RBQUFBQU9CQ1NPUUJBQUFBQUhBaEpQSUFBQUFBQUxnUUVua0FBQUFBQUZ3SWlUd0FBQUFBQUM2RVJCNEFBQUFBQUJkQ0lnOEFBQUFBZ0FzaGtRY0FBQUFBd0lXUXlBTUFBQUFBNEVKSTVBRUFBQUFBY0NFazhnQUFBQUFBdUJBU2VRQUFBQUFBWElpN3N3UEEvNFNFaElRNE93WVVienlEQUFBQVFPRkhJbCtJV0N5V1JHZkhnT0tOWnhBQUFBQW8vRWprQ3dIVE5KK1gxTnZaY2FENE1nd2pSSkpNMDl6cDdGaFFyQ3h4ZGdBQUFBQUE0SktzVnF0cHRWcE5aOGNCQUFBQUlIdE1kZ2NBQUFBQWdBc2hrUWNBQUFBQXdJV1F5QU1BQUFBQTRFSkk1QUVBQUFBQWNDRWs4Z0FBQUFBQXVCQ1dud01BRkV0V3F6VmVVcGl6NHdCUVBKaW11UzB4TWJHaHMrTUFVRFRRSWc4QUtLNUk0Z0VVR01Nd0dqZzdCZ0JGQnkzeUFJQmlMU0Vod2RraEFDamlRa05EblIwQ2dDS0dGbmtBQUFBQUFGd0lpVHdBQUFBQUFDNkVSQjRBQUFBQUFCZENJZzhBQUFBQWdBc2hrUWNBQUFBQXdJV1F5QU1BQUFBQTRFSkk1QUVBQUFBQWNDRWs4Z0FBQUFBQXVCQVNlUUFBQUFBQVhBaUpQQUFBQUFBQUxvUkVIZ0FBQUFBQUYwSWlEd0FBQUFDQUN5R1JCd0FBQUFEQWhaRElBd0FBQUFEZ1FramtBUUFBQUFCd0llN09EZ0FBZ09JaU5EVFUvdHBpc2FoOCtmS0tpSWpRd0lFRDVlM3Q3Y1RJY3NjMFRSbUdrZXZqbGk5ZnJzOC8vMXlIRHgvV2xTdFhWTFZxVlhYbzBFRTllL2FVeFhMemJRdlh4OU96WjA4bEp5ZnJpeSsra0llSHgwM1htMWYxWkNhL1lzNnQ5TStrWVJpNjdiYmIxS2hSSS8zNzMvOVd1WExsQ2l5T3JPS0tqNCtYajQrUDArSUFnTUtLUkI0QWdBSVdGUldsbEpRVXJWcTFTblBtekZGeWNySmlZMk9kSFZhMlhudnROVzNac2tXZmZmWlpycE9yRVNOR2FOR2lSZkx6ODFPYk5tM2s3dTZ1OWV2WDY1MTMzdEYzMzMybmQ5NTVKOWZKZkZieDlPN2RXNWN1WGJybGhEaXY2a2t2djJPK1dWRlJVVXBMUzlPNmRldjA5ZGRmNjlTcFU1bzhlYkpUWWdFQVpJOUVIZ0NBQXZiRUUwL0l4OGRIclZ1MzFvQUJBN1I2OWVvc0UvbWJiZjNPRDh1V0xidXA0NzcrK21zdFdyUklnWUdCK3VTVFQzVGJiYmRKa21KaVl0U3ZYejl0MkxCQm4zMzJtYUtpb3ZJa25uYnQydDFVblBsVlQzcjVIZlBOc2oyVFhicDBVYytlUGJWNzkyNm54Z01BdURIR3lBTUE0Q1FCQVFHU3BNdVhMOXUzaFlhR0tqUTBWSEZ4Y1FvTEM3TzNpcHFtcWJsejU2cHo1ODVxMkxDaDJyWnRxNGtUSitycTFhc1pqbDI3ZHEzNjlPbWp4bzBiNjVGSEhsRmlZcUsrL1BKTGRlclVTUTBiTnRTamp6NnFuMzc2S2NOeHk1WXRVK2ZPbmRXNGNXTTkvZlRUK3VPUFB4eksySVNIaHp1OHo4N25uMzh1U1Jvd1lJQTlpWmVrVXFWS3FYLy8vcEtreFlzWDUxazh0dVBQbmoyYkovZmwrbnF1LzdINTQ0OC85T0tMTHlvOFBGd05HelpVbno1OTlQMzMzOTlVekxuNWZhOWV2Vm85ZXZSUW8wYU4xTDE3ZHgwNGNDQm52NWhNWExod1FaSlVwMDZkSEYvWG5qMTc5TmhqajZseDQ4WnEwYUtGcGt5WjRsRG5xbFdyRkJVVnBVYU5HcWwxNjlZYU4yNmNVbEpTN1B2VDB0TDA0WWNmS2p3OFhNMmJOOWNISDN5UWJaek91ajhBVUZpUXlBTUE0QVIvL2ZXWFpzNmNLVWxxMEtCQmh2MnpaODlXMjdadFZiMTZkVW5TbkRsek5IYnNXRjI2ZEVsZHUzYVZ0N2UzcGs2ZHFna1RKbVE0OXAxMzNsSHQyclZWcVZJbC9menp6M3IyMldjMWVmSmtOVzNhVkJVcVZOQ0JBd2MwYnR5NERNZDkrT0dIYXRxMHFTcFZxcVF0Vzdib3pUZmZ0TytMam82MnY0Nktpbko0bjUxRGh3NUprdXJXclp0aFgxQlFrQ1RwNTU5L3p2ZDRidmErcEQrbjdhZHMyYktTcEVjZWVjUysvOWRmZjlYUm8wZjEwRU1QS1RRMFZQdjI3WFBvYVpHYm1IUHorMzczM1hkbHRWcFZxVklsSFRseVJHKzk5VmEyOStKNlU2Wk0wZWpSby9YaWl5K3FmdjM2R2pseVpJNnZhL0Rnd2RxOWU3Y2FOMjZzaHg1NnlPR0xxUlVyVm1qSWtDRktUVTFWdDI3ZFZMbHlaY1hGeFduOCtQSDJNck5temRMMDZkTmxHSVllZnZoaHJWcTFLdHQ0Qy9yK0FBQUFGRHBXcTlXMFdxMm1zK01BQ3BMdHVTOUl0bk9tLzRtTWpEU1BIeitlb2N6Njllc2RqbjM0NFlkTnE5VnFidDY4MlRSTjB6eHk1SWhwdFZyTlpzMmFtVmV2WG5VNGR1Zk9uYVpwbXVhaFE0ZnMyMzc0NFFmVE5FMXo2OWF0cHRWcU5SOTg4TUVNNTl5NmRhdHBtcWFabEpSa1dxMVdzMEdEQm1acWFtcUdjbi8rK1dldXJydFJvMGFtMVdwMXVFNmI0OGVQMjY4anIrSzVmdnV0M3BmcjYvL3l5eTlOcTlWcTl1blR4MHhKU2JGdnYzejVzcG1Ta21JZVBuellYTDU4dWYzNDVPVGtYTWQ4TTcvdi9mdjMyKzlUVG1YMlRIYnIxczNjdm4xN2pxOHJJaUxDdEZxdDV1ZWZmKzd3K3pGTjAremF0YXRwdFZyTmtTTkhtaE1tVERCSGpoeHBXcTFXTXl3c3pGNm1ZOGVPcHRWcU5kZXVYV3VhcG1rZVBYbzAyMmV0b081UFh1SGZXUUI1alRIeUFBQVVzS2lvS0pVcFUwYlZxMWRYaXhZdE1wM2c3TDc3N25ONGYvejRjVW5TM1hmZkxVa0tEQXlVZEswcjlNV0xGMVdxVkNsN1dkdSs4dVhMMjdkVnExWk5rbFNoUWdWSlVtcHFhb1p6MXFoUlE1SjB4eDEzU0pLdVhMbWl5NWN2eTkzOTFqNHVWSzFhVlljT0hkS2VQWHZrNysvdnNNL1d6ZG5XOHlBLzQ3blorNUxlTDcvOG9yZmZmbHUrdnI0YU0yYU13Kzl1OWVyVmV1dXR0MlNhcHU2NTV4Nzc5cFNVRkpVc1dUSlhzZDdNNzd0aXhZcVNydDJuM0lxUGoxZkpraVgxelRmZmFOaXdZUm84ZUxCV3Jsd3BpOFdTN1hYRnhzWnExS2hSZXV1dHR6UnAwaVFOR2pSSTdkdTNseVFkUFhwVWtqUi8vbnlIODltR0VFalM3Ny8vTGttNjk5NTdKZjF2eU1tTkZQVDlBWURDaHE3MUFBQVVzQ2VlZUVKUFBmV1VJaUlpc3B5bDNNM056ZUc5TGRHMEpVWkpTVW1TcExKbHkrWTZTY3pLc1dQSEpFbjc5KysvWWQzcHh6Zm5STWVPSFNWSmt5Wk4wdm56NSszYkwxeTRvRW1USmttU0lpTWpDeXllbTNYMTZsVzkrdXFydW5UcGtrYU5HcFhoUzRreFk4Ym83Ny8vMXFlZmZxclJvMGZmc0s3c1lpNkkzL2YxUEQwOTFiaHhZMG5YRW0xYkYvbnNycXRaczJaYXVuU3BSbzhlclRObnp1aU5OOTZ3WDU5dENidTR1RGdsSkNRNC9OalloaW5ZcnZIZ3dZUFp4dXFNK3dNQWhRa3Q4Z0FBdUlDdVhidnEvZmZmVjJ4c3JNTEN3clI1ODJaSlVxOWV2ZkpzVnZ1WFhucEpMVnEwMEpvMWF5UmRTNjdUMSszdjc2OFRKMDVvNk5DaENnd00xS3V2dnBxamVudjA2S0d0VzdkcXc0WU42dHExcTFxMmJDbEpXcjkrdlU2ZVBLbTJiZHVxUTRjT0JSYlB6ZnI0NDQrMWI5OCtCUVlHYXZQbXpmYmZRVXhNaktScms3WkowZ2NmZktBLy8vd3owK3BONjlBQUFDQUFTVVJCVkRweUduTkIvTDdUbXpKbGl0emMzTFJ4NDBaSlV2MzY5VldpUkFsSjJWOVh0MjdkMUtoUkk1MCtmVnFTNU8zdGJmOGlLakl5VWhNblRsUk1USXpDd3NMazZlbXBJMGVPcUV1WExvcUlpSkFrdFdyVlNnc1dMTkRRb1VNVkVSR2g5ZXZYWnh0dlFkOGZaNmxkdTNZVlQwL1BkanQyN0pqazdGZ0FGQzYweUFNQTRBTDY5dTJybUpnWXVidTc2L1BQUDFkS1NvcWVlZVlaUGY3NDQzbDJqczZkTzJ2NTh1VktUazVXang0OU5HREFBSWY5cjd6eWlnSUNBcFNZbUdoUCtITENZckhvblhmZTBZc3Z2cWh5NWNwcHlaSWxXcnAwcWNxWEw2L1kyRmlOR0RFaTArUXJ2K0s1V1RObXpKQjByZlYzeG93WjloK2I1NTkvWG1YTGx0WE9uVHZ0dlJDdWw5T1lDK0wzbmQ2OGVmTVVGeGVudi83NlM1MDZkZEtZTVdQcys3SzdMbDlmWDMzNTVaZGF0MjZkNnRTcG8zZmVlY2VleVBmcjEwL1BQZmVjU3BZc3FRVUxGbWpod29XNmRPbVNxbGF0YWo5KzBLQkJhdDI2dGM2ZlA2K1ZLMWZtNkJvTCt2NFVwTkRRMEdyMTZ0VjcxbXExYnZIMDlEd3E2V05ueHdTZzhDazZYMWtDeUxGNjllb3ROZ3pqd1hTYnZQNzdYL3RVdzZacDdrNU1UTXc0bFRaUVJOZ21ua3JmeGJlNHNpMkRGaDhmTHg4Zkh5ZEhVL2ppQVc2VjdabmVzV05IcHArOXJWYnJ2V2xwYVIwTXcraGxHRWJJOWZ1ek9nNUE4VVhYZXFBWXVucjE2bDUzZC9lSE05bmxsZTQxQyswV1FrRkJRWjRXaTZXeXU3djdKWXZGWXA4QjJXS3htTGIxbnczRGNOaHVlKzNtNW5iRDdYLzk5VmVPeWwzLzJ0M2QzWlNrMDZkUE8yeFB2Ky82WXp3OFBPeXZQVDA5N2E5Ly8vMzNEUFZLa3BlWGwwTzkzdDdlOXZkbHlwU3h2MTY3ZG0zNmNqbDVEUUJPRVJ3YzNNeGlzYlEwREtPWHBIc3RscXc3eXRhdFc3ZEN3VVgyUDd0Mzd6NGppZGtCZ1VLSVJCNG9obmJ2M2ozQ2FyVytmS015aVltSlR4ZFVQTWc1THkrdm5aTHVsU1RUL0Y4K2V2WHFWWGw1ZVdWMVdBYnBqN1hONEp5YkNhTFNIMitiNWRzMllWVnVqMCsvNXJTZm4xK3VqN2Q5QVNGSlZxczF4ekVBUUVHeldxMmhwbWwyTkF6akg1S3E1ZlE0ZDNmM0Uva1lWcGFzVnV1T0hUdDJoRHJqM0FCdWpFUWVLSjR1R29aeHdqUk4vOHgybXFhWkxPbnZBbzRKT1hQdmYvLzdteHlIUjlsZm02YVpZZnQveHg5bld2NjYxeG1PVHpkMk9TZkhaMW1YNFRnSU90dlhOemoyVm8rbmkrcDFDdHZ3Z3NJV0Q1QlhybDY5V3RaaXNWUXlUZE03TjVQeW1hWlpvSW04WVJnbEpaV1JWTHNnendzZzUwamtnV0xLTk0xNWtwN0xZdC95QWc0SHViUmp4NDdzRjFyR0Rkbkd5QU5BUWRtMWE5Y2FTV3NrR1NFaElVMHNGa3N2MHpUYkdZWlI5VWJISlNZbTNsRVE4ZG5VclZ1M2dydTcrd25UTkROZmZnR0EwekZyUFZCTTdkaXhZMmhtMjAzVGxKdWIyejhMT2g0QUFJb1JjK2ZPbmQvdTJMSGo2Y1RFeEx0TTA2d3ZhYnhwbW9lY0hSZ0ExMEFpRHhSZmYyZjJUYnRoR0pjU0VoTE9PU01nQUFVak5EUlVvYUdoT252MnJDVHBwNTkrVXVQR2pSVWFHcXBWcTFZVm1yaWNYVTlPclZtelJ2Mzc5OWNERHp5Z1JvMGFxVjI3ZGxxNmRHbUJuRHV2cFo5L1FwSjY5dXlwamgwNzJ1ZkNRUDVJVEV6Y3ZtUEhqbjhsSmliV01neWpybW1hbzAzVDNPZnN1QUFVWG5TdEI0cXh0TFMwUlc1dWJvOWR0MjI5cytJQlVQRFMwdEkwYk5nd3BhU2tLREl5VWhFUkVjNE95YVdNSHo5ZXMyYk5VcWxTcGRTcVZTdjUrUGpvaHg5KzBQSGp4NTBkV3E2ODl0cHIyckpsaXo3NzdET0hKZjk2OSs2dFM1Y3V5Y1BEdzRuUkZTOEpDUWw3SkwwazZhWGc0T0NhRm92bEg4Nk9DVURoUXlJUEZHUEp5Y2xEeXBRcDgxajZDWGRPbno3OTJBME9BVkRFekp3NVUvdjI3Vk8xYXRYMHdnc3ZPRHNjbDdKMjdWck5talZML3Y3K21qNTl1dTY0NDMvRG1HMnJRYmlLWmN1V1picTlYYnQyQlJ3SjB0dTFhOWNoU2NPY0hRZUF3b2RFSGlqR2Z2amhoMVAxNnRYN1MxSlpTVEpOOC9JdnYvenltNVBEQWxCQWpodzVva21USnNuTHkwdWpSbzF5V01Jd05QVGFpbE52di8yMkprMmFwS1NrSk4xNTU1MGFQbnk0N3IzMzJ1SUpwbWxxM3J4NStyLy8rei85L3Z2djh2UHpVOGVPSGRXL2YzKzV1Ym1wZi8vK1NraEkwTGh4NDlTeVpVc3RXclJJSTBhTVVLMWF0UlFYRjZmejU4K3JWYXRXcWxtenB1TGk0aktOY2RXcVZabzZkYXArL3ZsbmxTbFRSZzg5OUpCaVltTGs2ZWtwNlZxUGdva1RKMnJCZ2dWS1NVbFJqeDQ5TXRTUmxwYW1Eei84VUFzWEx0U1ZLMWZVcDA4ZlRadzRVWklVSHg5dmI0SE83bHpYbXpkdm5pVHA2YWVmZGtqaUpjbmQzVDFIOXlqOXZSNDNicHltVDUrdXc0Y1BxMUtsU2hvNmRLaU9IajJxNmRPbjYvang0NnBSbzRaR2pCaWh1KzY2eStHNDExOS9YVk9tVE5HSkV5ZGt0Vm8xZlBodzNYNzc3UTVsYk5kNTl1eFpoWWVIUy9yZjZnQzJNcEt5M0djN1BpZlBSVTd2TjFBWUJRVUZsZmJ3OEhqQU1JeG1obUUwa0ZSRFVubEozbUxWa3lMdHY2dERmR1N4V0tZa0pDVDg3dXg0c3NNWWVhQ1lTMHRMKzhyMjJqQ01iYzZNQlVEQkdqVnFsRkpTVXZUc3M4L3E3cnZ2enJUTXUrKytLNnZWcWtxVkt1bklrU042NjYyMzdQdm16Sm1qc1dQSDZ0S2xTK3JhdGF1OHZiMDFkZXBVVFpnd1FaTFV0R2xUU2RMZXZYc2xTVnUyYkpFa0hUNThXTW5KeWRxL2Y3OU0wMVN6WnMweVBmZUtGU3MwWk1nUXBhYW1xbHUzYnFwY3ViTGk0dUkwZnZ4NGU1bFpzMlpwK3ZUcE1neEREei84Y0taai9HZk9uS2taTTJiSXpjMU5IVHAwMEpJbFMyN3FYTmM3Y09DQUpNbHF0V1paSnJ0N2xONDc3N3lqMnJWcnExS2xTdnI1NTUvMTdMUFBhdkxreVdyYXRLa3FWS2lnQXdjT2FOeTRjUm1PKy9EREQ5VzBhVk5WcWxSSlc3WnMwWnR2dnBsbFBKbUpqbzYydjQ2S2luSjRuNVViUFJjNXVkOUFZUk1jSEJ4a3RWckhlM3A2L202eFdKWVpodkd5cEhCSmQwb3FJWkw0SXM4d0RIL0RNSWFucGFYdEN3a0pLZlRka1dpUkI0bzVUMC9Qd1ZldlhvMlNwSXNYTHo3dTdIZ0FGSnd5WmNwSWtqWnYzcXlvcUtoTXk3enh4aHNLRGc3V2dRTUg5T2lqaityNzc3KzM3L3Zzczg4a1NmLzV6My9VcUZFai9mampqK3JXclpzV0xGaWc1NTU3VGsyYk50V0VDUk8wWjg4ZXBhV2xhZHUyYmFwVnE1YSsvLzU3N2R5NVV3Y1BIcFQwdjRUL2VsT25UcFVrM1gvLy9mTDA5RlRObWpXMWUvZHVyVml4UW9NSEQ1WWtMVml3UUpJVUd4dXJGaTFhNkpkZmZsSG56cDBkNmxtMGFKRzl6QU1QUEtDa3BDUkZSa2JtK2x6WHUzejVzaVRKWXNtNlhTUzdlNVQrMkJFalJpZzRPRmlIRHg5V1ZGU1VMbHk0b0JrelpxaGF0V3BxMmJLbEJnd1lvTU9IRDJjNHgzLys4eDgxYU5CQVI0OGVWWmN1WGJScDB5WmR1WExGM2lzZ096RXhNWm94WTRZazZZa25uc2hSaS9tTm5vdWMzRytnc0toZHU3YS9wNmZuS0VuUmt1VG01cWFnb0NEVnFWTkg5OTkvdjZwVnE2Wnk1Y3JKMjl0YjZZY2l3aldacHFubm4zOWU2OWF0a3lSRlJFU29UWnMycWwrL3ZuNzY2U2ZOblR0WDMzenpqYStrSmZYcTFldVJtSmc0MzdrUlo0MUVIaWptdnZ2dXUxL3ExYXVYYkJpR3g0RURCekorUWdSUVpBMFpNa1JQUHZta05tN2NxTGk0T1BYcTFTdERtY0RBUUVsU3hZb1ZKVG1PL2JaTjZHWnJ6YmVWdlhEaGdpNWV2S2pxMWF1clFvVUsycjkvdnc0Y09LQno1ODdwbFZkZTBaQWhRNVNZbUtnZmYveFJ0OTEybStyVXFaTnBmRWVQSHBVa3paL3YrRGtxL1d6MHYvOStyZmVqclZ0M1FFQkFobnArKyszYWlLRjc3cmxIa2xTbFNwV2JPdGYxS2xXcXBLU2tKTzNkdTFmKy92Nlpsc251SHBVcVZjcGUxcmF2ZlBueTltM1ZxbFdUSkZXb1VFR1NNcDA5dmthTkdwSms3OTUvNWNvVlhiNThPY2VKL00yNDBYT1JrL3NORkFZaElTSC9zRmdzRXlXVktWMjZ0TnEzYjY5ZXZYcXBjdVhLemc0TitXVHk1TW4ySkg3MDZORU9FN3pXclZ0WGRldldWY3VXTFRWczJEQkxhbXJxTEt2Vit0T09IVHNTbkJYdmpkQzFIb0RTMHRKV21LYTUwOWx4QUNoWS92NytldkhGRnlWSkV5Wk1zTGVRNTVRdHViUWx3VWxKU1pLa3NtWExxbVRKa3BLa0prMmE2TUtGQzVvN2Q2NThmWDBWSGg2dU8rNjRRNG1KaWRxL2Y3OGFOMjZjWll0MnVYTGxKRWx4Y1hGS1NFaHcrTEVwVzdhc3c3a3p1d1piejRPZmYvNVpraHhhajNOenJ1dTFidDFha2pSeDRrU2RPK2U0YXFldHRUNG45K2hXSFR0MlRKSzBmLy8rREhYYlpwcy9mLzY4Sk9uMDZkTTNyQ3NsSmVXVzQ4bkovUWFjektOZXZYcGpMUmJMYk1Nd3lyUnAwMFlMRnk3VTRNR0RTZUtMc08rLy8xNlRKMCtXSkkwY09UTExWVnJhdEdtalYxOTlWYm8yTDhLTTBORFFRcmxzQnkzeWdDU3IxUm92S2N6WmNUaVRhWnF5V3ExbTlpV0xKdE0wdHlVbUpqWjBkaHhBUVd2ZnZyM1dyRm1qTld2VzZPV1hYOWFjT1hOeW5HQjI3ZHBWNzcvL3ZtSmpZeFVXRnFiTm16ZExrbnIxNm1Ydmd0cTBhVk10V3JSSWE5ZXVWWXNXTFdRWWh1clhyNjlWcTFicDRzV0xXWTZQbDZUSXlFaE5uRGhSTVRFeENnc0xrNmVucDQ0Y09hSXVYYnJZUDRDMWF0VktDeFlzME5DaFF4VVJFYUgxNnpPdW9ObXFWU3N0WExoUXc0WU5VM2g0dURadTNIaFQ1N3BlZEhTME5tN2NxSU1IRDZwcjE2NXEwYUtGU3BRb29RTUhEcWhCZ3dicTM3OS9qdTdSclhycHBaZlVva1VMclZtenhuNHR0cnJ2dSs4KzdkcTFTMis5OVpiQ3c4UDE1WmRmWmxxSHY3Ky9UcHc0b2FGRGh5b3dNTkQySWZhbTVPUitBODRTRkJUazZlWGxOVTlTbDlLbFMrdjExMTlYaXhZdG5CMFdDc0NZTVdNa1NXM2J0bFdiTm0xdVdQYmhoeC9XdG0zYjlOVlhYOVUyVGZORlNTTUxJTVJjb1VVZXVLWllKL0dTaXYyNHIvL09UQXNVUzYrKytxcDhmWDExOU9oUmpSbzFLc2ZIOWUzYlZ6RXhNWEozZDlmbm4zK3VsSlFVUGZQTU0zcjg4ZjlOdDlHd1lVTzV1N3ZyNHNXTGF0eTRzU1NwZnYzNnVuanhvaXdXaTVvMGFaSmwvZjM2OWROenp6Mm5raVZMYXNHQ0JWcTRjS0V1WGJxa3FsV3Iyc3NNR2pSSXJWdTMxdm56NTdWeTVVcUhjOXY4NjEvLzBvTVBQcWh6NTg1cDFhcFZEbVZzTS9YbjVGelhLMUdpaEtaTW1hSisvZnFwVktsU1dySmtpZWJQbjYrelo4K3FldlhxT2I1SHQ2cHo1ODVhdm55NWtwT1QxYU5IRHcwWU1NQys3NVZYWHRFOTk5eWo3ZHUzYStiTW1lclVxVk9tZGJ6eXlpc0tDQWhRWW1MaUxTZmVPYm5mZ0pPNGUzcDZmaUtwUzBCQWdENzU1Qk9TK0dKaSsvYnQycmx6cDBxV0xLblkyTmdjSGZQc3M4K3FSSWtTa2pTb2J0MjZwYklyWDlDSzl5ZDM0TDlzTGRFMzZrS0pvc3Uybk5LT0hUc0svZDlFMjdQcUNyRVdkdngvWDN5a3BhVTVkTjlmdTNhdG5uLytlVldwVXNVK01ac3J1bjVwdU1LaXFON3ZXK0ZLLzg1SVV0MjZkU3U0dTd1Zk1FM3pSR0ppNGgzWkgrRWE2dFdyOTU1aEdNL2VjY2NkK3VTVFQreERYMUQwL2ZPZi8xUmlZcUw2OU9tajU1NTdMc2ZIZmZUUlI1bzJiWnBNMDR4TlRFeDhJeDlEekRXNjFnTUFnQ0x0cTYrKzB1TEZpM1hQUGZmbzdObXpXcmx5cGFSck03UWo3M0cvVVJoWnJkYnVrcDcxOC9QVHh4OS9UQkpmalB6MjIyOUtURXlVSkQzMTFGTzVPclpidDI3NjlOTlBkZVhLbFdoSmIwb3FOTU5RU2VRQkFFQ1JWckZpUlIwL2ZseUppWW55OHZMU3ZmZmVxOTY5ZTZ0VnExYk9EcTFJNG42anNMRmFyZFVsVFhkemM5T2JiNzdKU2dyRnpMSmx5eVJkR3h1ZjIrRTk1Y3VYVjZ0V3JiUnk1Y3Bxd2NIQkQrN2F0V3RGZnNSNE0wamtBUUJBa1JZYUdxckZpeGM3TzR3OFYxaUhoUlRWK3cyWFpaaW1PY2t3akZMOSt2VlRnd1pNaVZQY3pKdzVVNUlVSGg1K1U4Yy8vUEREV3JseXBkemMzSHBMS2pTSlBKUGRBUUFBQUNpUzZ0V3JGMlVZUmxqTm1qWFZ2MzkvWjRlREFuYm8wQ0ZkdUhCQjd1N3VOOTBycUg3OStyWko3OXBJY3N2TCtHNEZpVHdBQUFDQUlpY29LS2kwcEhjTnc5QkxMNzNrTUFramlvZHQyN1pKa2xxM2JuM1RkWGg2ZXVxQkJ4NlFwTnZyMWF2WE1rOEN5d004elFBQUFBQ0tIQThQajhjTncvQi84TUVIRlJ3YzdPeHc0QVMyWVQ2MkpVRnZsbTJaUXNNd090eHlVSG1FUkI0QUFBQkFrUklVRkZUYU1JeFgzZHpjTkdEQUFHZUhBeWU0Y3VXS2podzVJa25xM3IzN0xkVlZwMDRkU1pKcG1zMXZPYkE4UWlJUEFBQUFvRWp4OHZMNmgyRVk1Y1BDd3BpbHZwaGF2MzY5SktsMDZkSXFXYkxrTGRWVnNXSkZWYWhRUVlaaEJOZXRXN2RVWHNSM3EwamtBUUFBQUJRbGhtbWF6MHBTdjM3OW5CMExuT1Q0OGVPU2xDZExYeHFHb2ZyMTYwdVN1OFZpYVhMTEZlWUJFbmtBQUFBQVJVWklTRWdUd3pEdXUvZmVlMVd6Wmsxbmh3TW5TVXhNbEhTdFJUNHZCQVVGU1pJTXd5Z1UzZXRaUng0QUFBQkFrV0d4V1BwS1VzZU9IWE5VZnMyYU5abzdkNjRPSGp5b2xKUVUrZm41YWVEQWdlclE0Y2J6bW9XR2hrcVM0dVBqNWVQamM0dFJaeTh0TFUxejVzelJzbVhMbEpTVUpFbnk4L05UNzk2OUZSVVZsZS9uejA3UG5qMlZuSnlzTDc3NFFoNGVIZzc3VE5PVVlSZ0ZHcy9xMWFzbFNVMmE1RTBEZW8wYU5TUkpobUdFNUVtRnQ0aEVIZ0FBQUVDUkVCUVU1Q21wbTRlSGg5cTNiNTl0K2ZIangydldyRmtxVmFxVVdyVnFKUjhmSC8zd3d3LzJidG1GeWVqUm96Vi8vbndGQkFTb2MrZk9zbGdzT256NHNINzY2U2RuaHlaSjZ0Mjd0eTVkdXVTUXhMLzIybXZhc21XTFB2dnNzd0w1c3NNbU5UWFYvcnB4NDhaNVVtZlZxbFVsU2FacDFzcVRDbThSaVR3QUFBQ0FJc0hUMDdPNUpKOTY5ZXFwVktrYnowbTJkdTFhelpvMVMvNysvcG8rZmJydXVPTU8rNzRyVjY3a2M2Ulp5NnIxZXRteVpaS2tEejc0UUhmZWVhZDkrOFdMRndzc3Rzelk0bTNYcmwyR2ZiYVlDOXF1WGJ2c3IvT3FKNEN2cjYvS2xDbWo4K2ZQM3hVYUd1cVJrSkNRbXYxUitZY3g4Z0FBQUFDS2lvNlM5TUFERDJSYmNONjhlWktrcDU5KzJpR0psNlJqeDQ3cC92dnZWLzM2OVhYbXpCbEowdm56NTlXb1VTTzFhdFZLS1NrcDlySmJ0bXhSWkdTa0dqVnFwS2VlZWtxblRwMXlxR3ZWcWxXS2lvcFNvMGFOMUxwMWE0MGJOODdoK05EUVVJV0doaW91TGs1aFlXR2FQSGx5cHZIYXhucVBHemZPM3JWZWtrcVVLSkdyODBuUzExOS9yWjQ5ZTZwUm8wWnEzcnk1RmkxYTVCREwyYk5uSlVsbno1NjFiOHN1M3V1UFRYOU1lSGk0UWtORGxaU1VsT1A3ZWlzT0hUb2tTUmwrcjdmQ01BeGI5M3FQdExTMCsvS3M0cHRFSWc4QUFBQ2dTREFNbzRNa2hZV0ZaVnYyd0lFRGtpU3IxWnBoWDJCZ29CbzBhS0MwdERTdFhidFdrclJ1M1RxbHBxYXFYYnQyOHZUMHRKZWRNR0dDR2pSb0lIOS9mMzMzM1hkNjQ0MDM3UHRXckZpaElVT0dLRFUxVmQyNmRWUGx5cFVWRnhlbjhlUEhaempuN05tejFiWnRXMVd2WGozVGVBY05HaVNMeGFLTkd6ZnFrVWNlMGJQUFBxdTllL2M2bE1uSitaWXVYYXBYWDMxVlNVbEphdGV1blI1ODhFRWxKeWRuZTc5eUcyOTBkTFQ5ZFZSVWxLS2pvM04xWDIrRmFacVNwSHIxNnVWSmZUWjMzWFdYSkNrdExlMmVQSzM0SnRDMUhnQlFyS1Z2TVFBQXVLNmdvS0E3SmQwZEVCQWdmMy8vYk10ZnZueFprbVN4Wk42MjJiMTdkMjNkdWxWcjFxeFJaR1NrVnExYUpVbnEzTG16UTduaHc0ZXJmdjM2K3ZISEg5V3RXemR0M3J4WlY2NWNrYnU3dTZaT25TcEp1di8rKytYcDZhbWFOV3RxOSs3ZFdyRmloUVlQSHV4UXo4c3Z2NnptemJPZUVQMmhoeDVTWUdDZ3BrMmJwdlhyMSt2YmI3L1Y1czJiOWRwcnIrbmhoeCtXcEJ5ZGI4YU1HWktrMTE5L1hSRVJFZG5lcDZ4a0YyOU1USXo5WEU4ODhZUjlqSHhPNyt1dCtQSEhIeVVwejhmbFY2NWNXWkprc1ZpY1BrNmVSQjRBVUN5WnBybk5NSXdHem80RFFMR3hOL3NpdUJWZVhsNk5KYWwyN2RvNUtsK3BVaVVsSlNWcDc5NjltU2IrRHp6d2dPNjQ0dzU5OTkxM09uNzh1TFpzMmFLZ29DRDc3T1UydGhacFc1SjM5ZXBWWGI1OFdlN3U3anA2OUtna2FmNzgrUTdIMkxxZnAzZmZmZG4zMXI3MzNuczFkdXhZblRoeFFtUEhqdFhxMWF2MS92dnYyeFA1bkp6dmwxOStrWFRycmRVNWlUY3pPYjJ2dDJMOSt2V1NsR0gyL0Z1VnJxdiszWGxhOFUwZ2tRY0FGRXVKaVlrTm5SMERBQ0R2cEtXbE5iUllMQW9KeWRucVlLMWJ0OWJVcVZNMWNlSkUzWC8vL2JydHR0dnMreTVmdml3dkx5OTE3ZHBWSDN6d2djYU9IYXZVMUZSMTZ0UXBRejNIamgyVHI2K3Y5dS9mTDBrcVc3YXNmYUs5Y3VYSzZjU0pFNHFMaTFPdFdqZHV4SFZ6Yzd2aC90MjdkNnR1M2JxU0pIOS9mejM5OU5OYXZYcTFMbHk0WUMrVGsvUDUrZm5wNU1tVDJyTm5qMXEyYk9td3o4UERRNm1wcVRwLy9yeDhmSHgwK3ZUcG00NDN2ZlJqM3kwV1M0N3U2NjJ3amIrdlU2ZE9udFo3KysyM1M1SU13NmlZcHhYZkJCSjVBQUFBQUM3UE1JeUdVczViNUtPam83Vng0MFlkUEhoUVhidDJWWXNXTFZTaVJBa2RPSEJBRFJvMFVQLysvZFc1YzJkTm5qeFo2OWF0VTRrU0pmVFFRdzlscUdmSWtDRnEyYktsMXF4WkkwbnEwcVdMZlY5a1pLUW1UcHlvbUpnWWhZV0Z5ZFBUVTBlT0hGR1hMbDF5M2EzOXNjY2VVOTI2ZFhYZmZmY3BMUzFOR3pkdWxDUzFhZE1tVitmcjFxMmJQdnp3UThYR3h1cWhoeDVTYW1xcXFsZXZya2NmZlZUMzNYZWZkdTNhcGJmZWVrdmg0ZUg2OHNzdmN4WGo5Zno5L1hYaXhBa05IVHBVZ1lHQmV2WFZWeVVwUi9jMUwrUmxLNzhrKzVjOXBtbG1QM1lqbjVISUF3QUFBSEIxN29aaDFITjNkODl4OGxhaVJBbE5tVEpGbjN6eWlWYXVYS2tsUzViSVlyRW9JQ0RBM2wzZTE5ZFhyVnExMG9vVkt4UVJFWkhwa25idDJyWFQvUG56bFphV3B1N2R1MnZnd0lIMmZmMzY5Wk9ucDZjV0xGaWdCUXNXeU12TFN6VnIxclN2U1o0YkVSRVIyclZybC9idDJ5ZUx4YUlxVmFwb3dJQUI2dHUzYjY3Tzk5aGpqOGxpc1dqKy9QbGF0R2lSZkgxOTdXdXR2L0xLS3hvMmJKaTJiOSt1WThlT3FVK2ZQdHEzYjErdVk3VjU1WlZYTkdiTUdDVW1KdHE3OUVzNXU2ODNLLzF5ZkFFQkFYbFdyM1N0dDRVa0dZYmg5RVErYnhiVkExeWMxV28xSlNraEljSFpvY0FKYkpPZDdkaXhvOUQvVGJROXE2NFFLd0RBTmRXdFc3ZUN1N3Y3Q2RNMFR5UW1KdWJkK2wzNUtDUWtwSWJGWWpsVXRXcFZmZkhGRjNsV3IybWE2dEdqaDQ0Y09hSlBQdm5FM3JVZHR5WS83K3VCQXdmMDZLT1BTc3I3ei9hWEwxOVdreVpOSk9uS2poMDdQQ1daZVhxQ1hLQkZIZ0FBQUlCTE13empUa21xV0RIdmhpNlBHREZDcDA2ZDBwRWpSOVMwYVZPUytEeVMzL2YxOTk5L3o5UDYwdlB5OGxLSkVpVjA4ZUpGOTVDUWtOdDI3dHlaY2RiQ0FrSWlEd0FBQU1EVkJVckswYkp6T1JVZkg2L0xseThySWlKQ1E0Y096Yk42aTd2OHZxOG5UNTZVbEx2SitITER6ODlQeDQ0ZGs2VHlra2prQVFBQUFPQm1tS1o1dDJFWWVUb21ldTNhdFhsV0YvNG52KzlyV2xxYUpJZWw0dkpVdVhMbGRPellNUm1HY2J1a3cvbHlraHl3T092RUFBQUFBSkFYRE1Pb0l1VmY4Z2JYVTY1Y3VYeXB0M1RwMHBJa3d6QnV5NlpvdmlLUkI0cUp4WXNYYTlhc1dUbmVmaU50MjdiVk8rKzhrK20rME5CUWpSNDkydjUrOXV6WkNnc0xzNzhQQ3d2VHA1OSthbisvWWNPR1RIK3VueUYxNk5DaG1qOS9mcTdpQkFBQXhZTnRGbkUvUHo5bmg0SkNva1NKRXZsU3I2ZW5weVRKTk0zUytYS0NIS0pyUFZDQUprNmNxS2xUcDBxU3hvNGRxMWF0V21WYWJzMmFOWm83ZDY0T0hqeW9sSlFVK2ZuNWFlREFnZXJRb1lOOWhuWHAycEllanp6eWlQMzkyYk5uOWVDREQrcnExYXVTcm8xQkdqdDJySll2WDI0dk0zNzgrRXpQYWR1ZWtKQ2dHVE5tNlAzMzMzZlkvOUZISDhuYjIxdkJ3Y0U2ZWZLa3pwMDdwK1RrWksxYnQwNHRXclRJc0d6SXBrMmJGQk1UWTMrZlB1NEpFeVpvd29RSjJyQmhnd1lOR3BScFBNMmFOZFBHalJzVkhSMnRtSmdZK3pWMDdkbzEwL0lBQUtENE1rM1QzekNNZkUza2JaOWw0dVBqNWVQam81OSsra205ZXZWU1NrcUtSbzhlbmV0MTRmTXJMbWZYVTFqa1Z5THY0ZUVoU1RJTWcwUWVLQzZXTDErdWtpVkw2c0tGQy9yNjY2OHpUZVRIangrdldiTm1xVlNwVW1yVnFwVjhmSHowd3c4LzZQang0dzdsUEQwOTljMDMzemdrOHF0V3JaSmhPSzVLMXFOSER6VnYzbHp2dnZ1dVRwMDZwWkVqUnpyc3oyeDdvMGFOOVB2dnYydisvUG5xMHFXTGF0U29vWTgrK2tqKy92NEtEZzYybHp0MTZwUmlZMlAxeFJkZjZQRGh3OXE2ZGFza2FkKytmYXBTcFlxbVRadW1wVXVYYXVIQ2habzJiWm9rNmZISEgxZkhqaDNWcVZNbmVYdDdLeTR1VHIxNjlWTGJ0bTNWdTNkdjllclZTeDA2ZEZELy92MjFjZVBHbTd6VEFBQ2dtQ2t2cWNBUzBMUzBOQTBiTmt3cEtTbUtqSXgwV2hLUHJIbDdlK2RMdlY1ZVhyYVhwVzVVTHIrUnlBTUZaTmV1WFRwMjdKaGF0MjZ0YjcvOVZ1dlhyMWR5Y3JKRFMvYmF0V3MxYTlZcytmdjdhL3IwNlE3anZLNWN1ZUpRWDQwYU5iUmp4dzZkUG4zYVBnWm94WW9WcWxXcmxrTzM5RHAxNnFoT25UcWFOR21TcEd1dCtKbHAwNmFOL2ZVOTk5eGovNGV3Zi8vK3FsQ2hncjc2NnFzYlh0L09uVHMxZWZKa1NkY1NlVzl2YjdWczJWTDkrdlZUdjM3OTdPV1dMRmtpNmRyNG9rdVhMdG03SjdtN3U5di9NRm9zRnFXbXB0N3dmQUFBQU9tVWtCeVNySHcxYytaTTdkdTNUOVdxVmRNTEw3eFFJT2RFenRoNnB1WjNpM3hhV3BwVGMya1NlYUNBMkJMaFpzMmFLVFUxVld2WHJ0WHExYXYxOE1NUDI4dk1temRQa3ZUMDAwOW5tS3pGM2QzeGY5ZG16WnBwMzc1OVdybHlwYUtpb25UcTFDbnQzTGxUVHo3NVpJYng1ZWtsSkNRNHZJK01qRlJTVXBMRE50TTA5YzAzMzhqWDExZWJObTNTblhmZUtVbjYrKysvZGVUSUVmdnJvMGVQMm8rSmpvNVdsU3BWTkhqd1lIWHYzbDFEaGd4eDZFNS92WjQ5ZStyKysrL1g4ODgvTCtsYWdtOUw4aGN2WHF6Rml4ZG5lU3dBQU1oZnBtbEtVdW5RMEZDcllSaG1hbXFxcmx5NWttWVlobW43Y1hOemMzaWZtcHBxdXJtNXBVbVNtNXRiMmw5Ly9XVmFMQmI3ZTR2Rll0cithL3Y1NDQ4L3pQVDdQVHc4MHM2ZE95ZDNkL2MwaThWaWVubDVwWjA4ZVZJZUhoNXBucDZlYWZyLzl1NDhMc3B5Ly8vNCt3WmMwbC9rVXBqYnNjeWxmR1RHakFwdXFhQ21WcWJtZnRROG5yVFNLTXVqbEVWNTB2YkZjc2xLdjJWcTJERWpLaXNYVXZPb2FRWkRDbTZoUjFCVHloSkNFRm5tL3YxaE16bUFNaW95M1BwNlBoNCttcG43bXV2KzNITVQrcDdydXE5YjB2NzkrNTJTVEVtdS81cVNxa2gvWGI5OE1lM2R1MWZ2dlBPT3FsU3BvaGRmZk5Ianl3UFh2MzFlZWVVVnZmUE9PMHBOVGRYZi92WTMvZnZmLzlaTk45M2svbXcvK3Vnai9lYy8vOUhodzRkVnExWXQ5ZW5UUjJQSGpwVy92Ny9HamgycitQaDR2ZmJhYStyU3BZdGlZMk0xYmRvME5XL2VYTkhSMGNyS3lsTFhybDNWckZrelJVZEhsMWhqWEZ5YzVzK2ZyLzM3OSt2S0s2OVV6NTQ5RlJFUjRmNThuRTZuNXM2ZHE1aVlHT1hsNVdudzRNSEYrbkE2blpvelo0NCsvZlJURlJRVWFPVElrWm83ZDY0a0l4R2YyQUFBSUFCSlJFRlV6K24zcGUycnZPWGw1VW02ZUYvcXVJN0xNQXlDUEhDcEt5Z28wT3JWcTJVWWh0cTNiNi9jM0Z5dFc3ZE9YMy85dFVlUTM3bHpweVRKWnJPVjJtZDRlTGptelp1blZhdFdhY2lRSVZxMWFwV2NUcWZDdzhQZHYyUkwwcTVkTzQvbkpZMThmL3Z0dCs2UVBtM2FOTjE1NTUyU3BDMWJ0bWpRb0VHU1RzMGVLSHI3a0ZXclZrazY5Y3ZkTmVXL1VxVkt4WDZSSGo5K1hKTFVxbFVyL2YzdmY5ZUhIMzZvZi8zclgycmN1TEhHalJ1bmJ0MjZxWC8vL3NyTHkxUERoZzJWbVprcDZkUklQUUFBdUxqOC9QeXEvWG1wWG5YVE5PTk4wNVMvdi84Wjc4dHRtcVpjYlZ3S0N3dUxyWjl6ZXZ2Q3drSVZGaGJxcXF1S0wveDk5ZFZYZXp4djJMQ2h4L09Tcm9NMy8vem1vVHpDNDRzdnZxaTh2RHhObWpSSmpSczNMckhOakJrejNJTTNlL2Z1MVFzdnZLQ0ZDeGRLa2o3ODhFUE5tREZEMTF4empRWU1HS0JObXpacC92ejV5czNOMWFPUFBxb09IVG9vUGo1ZVNVbEo2dEtsaXpadjNpeEordW1ubjVTZG5hMGRPM2JJTkUxMTdOaXh4SDJ2WExsU1U2Wk0wWFhYWGFlQkF3Y3FLU2xKMGRIUktpd3MxT1RKa3lWSml4WXQwbnZ2dmFlYU5XdnFycnZ1VWx4Y1hMRitGaTVjcUFVTEZxaFdyVnJxMmJPbmU4RGxYUGRWM2x4QnZ1amxwbVhsdEo4eGdqeHdxZHU0Y2FNeU16UFZ2SGx6MWFwVlN4MDZkSkFrYmQyNjFXTnEvTW1USnlWNUYxaHIxNjZ0NE9CZ0pTUWtLRDA5WGF0V3JWTGp4bzExL2ZYWGU3VGJ2MysvcEwrbTVpOVpzc1JqKzhNUFA2eERodzY1MjExOTlkVmFzR0NCSkduUW9FSEt5c3FTSkQzMjJHUDY0NDgvSkVrVEpreFEyN1p0Tld6WU1FbFNuVHAxbEo2ZTdnNzIyZG5aN3BIMk8rNjR3MlBSTytuVWx4Q1NWTE5tVFNVbEphbHUzYm9hTkdpUSt4OEFWMTk5dFZxMWFxV3Z2LzVhanozMm1QdCtvRTJhTkNuMWN3RUFBQmZteElrVGVhNFFicHBtb2FSaWlhaG9TUG96Unh1bGJDL1doMm1hWjN4UDBmZVYxT2ZGQ210bmMrV1ZWMHFTdnZ2dU93MFpNcVRFTnRPblQxZXJWcTIwYytkT0RSOCtYTHQzNzNadlc3cDBxU1JwNnRTcENnME4xYjU5K3pSdzRFREZ4TVRva1VjZVVZY09IVFJ6NWt4dDM3NWRUcWRUMzMvL3ZabzNiNjdkdTNjck1URlJ1M2J0a2lUM3Z5ZUxjaTJzM0xwMWExV3VYRm5ObWpYVHRtM2J0SExsU25lNGpvbUprU1JGUlVXcGMrZk9PbkRnZ1ByMjdldlJUMnhzckx2TmJiZmRwdFRVVlBYdjMvK2M5MVhlU3ZwWkswdSsrSmtyQ1VFZUtBZW5YMS91V2cyK2F0V3F5czNOMWFwVnF6UjA2RkJKVXIxNjlaU2FtcXFrcENUVnFWT24xSDU3OU9paCtQaDRMVjI2VkVsSlNSb3paa3l4TnFjdmhsZlM4Nkt2VDUwNlZhMWF0ZEwyN2RzOXRtL2N1RkUybTAyaG9hR1NwS0NnSUhYcTFFbHZ2ZldXL1AzOXRYMzdkZ1VHQnVyMzMzOVhyMTY5MUt0WEw0MGRPMWF4c2JIdXZ3aUtjanFkYXQrK3ZXNisrV1ozaUo4MmJacWlvcUwwM1hmZmFjYU1HYnIzM250VnFWSWwvZTF2ZjFPUEhqMUsvVXdBQU1DRnFWS2xTb0VrbWFhWjduQTRMSEZqZHB2TmxpMnBXbDVlM2tXN050b2xNakpTOTk5L3Z6WnMyT0JldExlb1JvMGFTWkxxMXEwcnlYT3RJOWNDeHE3UmZGZmJuSndjblRoeFFrMmFORkZRVUpCMjdOaWhuVHQzS2pNelUxT21URkZrWktRY0RvZjI3ZHVucTY2NlNpMWJ0aXl4UHRlc3lxSzM3YzNJeUhBL1BuejRzQ1M1cC92WHIxKy9XRDgvLy95enBGTnJKMG5GWjBaNHU2L3lkckZuWmJoRy9DVVZuSzNkeFVhUUJ5Nnk3T3hzclYrL1hwSzBlL2R1ajI5a3BWTXIyYnVDZlBmdTNUVi8vbnpOblR0WHJWdTM5cGh1ZHZMa3lXSlQxTVBDd3ZUU1N5KzV2OWt0YWNYVXJWdTM2dHR2djlYY3VYTlZVRkNnZWZQbTZZRUhIdEQrL2Z1MWNlTkd6Wmt6UjlIUjBlclFvWU1lZmZSUk5XclVTUHYyN1NzMmJmNy8vdS8vVkZoWTZBN3lwNzgrZlBodzFhdFhUM2ZmZmJmZWYvOTlWYXBVU1UyYk52VzRidXUrKys1VDA2Wk5GUmtaS2VuVU5mOStmbjY2OHNvck5YNzgrR0oxbC9TdGI2OWV2WXAvd0FBQTRMSm5tbWF1WVJqVjh2UHpMM3FRcjFPbmppWk5tcVNubjM1YU0yZk9sTTFtYzRkZGJ3UUZCZW53NGNOS1MwdFRVRkNRZTYyaXdNQkFWYXRXVFpMVXZuMTd4Y2JHYXNtU0phcFpzNmJDdzhOMTdiWFh5dUZ3Nk5DaFEyclhydDBaWjNEV3JsMWI2ZW5waW82T1Z2UG16VXRzRXhnWXFHUEhqaWsxTlZWQlFVSHVVZjdUWFhubGxjckl5TkQrL2ZzVkZCUlU3Tit3M3U2cnZMbUN2R3VtYTFsekJmay9aNnY0REVFZXVNamk0dUtVbDVlbk9uWHFhUG55NWU1ZnVpa3BLUm84ZUxDU2s1TjE0TUFCTld6WVVLTkdqZEtHRFJ1MGE5Y3VEUmd3UUowN2Q5WVZWMXloblR0M3FtM2J0aG83ZHF4SDM3VnExWkxkYnRmV3JWdlZxRkdqWWxQUEN3c0xOWHIwYUczZnZsMjMzSEtMdG0zYjVqR3FmZnIxOGxsWldicm5ubnYwNXB0dnFrT0hEdWU4UUVpTEZpMVV2MzU5dmYvKys1Sk9UZGtxZWkvNkgzLzgwZU5iNi9qNGVOMTQ0NDBhUG55NFI3dkZpeGNyTURCUWZmcjBPYWNhQUFEQTVja3dqQlBTeFF0dlJkMXh4eDFhdTNhdDFxNWRxeWVlZUVJZmZ2aWhPNFNYWnNDQUFabzFhNWFpb3FJVUZoYW03Nzc3VHBJMGJOZ3c5N1R0RGgwNktEWTJWdXZXclZQbnpwMWxHSWJhdEdtanVMZzRuVGh4NG96WHgwdW5GaktlTzNldUlpSWlGQllXcHNxVksydnYzcjNxMTYrZmU5Q25hOWV1aW9tSjBWTlBQYVZ1M2JxNUI1MU8xN1ZyVjMzNjZhZDY1cGxuRkI0ZVh1SnRnYjNaVjNsekxSQjk0c1NKaTlLL0s4ajcrZm41OUJaTEJIbmdJbk5OcSsvVnE1ZkhONmRObWpSeFgrKzBZc1VLalJrelJsZGNjWVhtelp1bjk5OS9YNnRYcjlZWFgzd2hQejgvMWE5Zi80elhoM2Z2M2wxYnQyNTFYM2QrT245L2Z6M3p6RE5LU2tyU0hYZmNvVU9IRGtrNnRTcitvVU9IUEthODE2OWZYN0d4c1FvSkNmR28zZWwwS2l3c1ROS3BYNGkvL2ZhYnBGTi9VYm9lU3lvMnZXdlVxRkc2NDQ0NzlORkhIMm5od29WcTJiS2xNakl5NU9mbnAxR2pScm4vQW1yVnFwWEh2ZW1sVTBHK1pzMmFldlRSUjB2NWRBRUFBQ1JKUnlYVno4akkwRFhYWEZNdU8zenl5U2VWbUppb3RMUTB2ZmppaTNyMjJXZTlldCs5OTk0clNmcmtrMC8wOGNjZkt5Z29TQTg5OUpEN2RVa0tDUWxSUUVDQVRwdzQ0UjU0YWRPbWpmdmZodTNidHo5ai82TkhqMWJseXBVVkV4T2ptSmdZVmFsU1JjMmFOZE4xMTEzbmJqTmh3Z1JsWldWcC9mcjFXcjE2dGNhTkc2ZHAwNlo1OVBQb280OHFPenRiMzM3N3JlTGk0alIrL0hoTm5UcFYwbDhyd251ekwxKzUyRUZlVXM1RjJZR1hLc2FWK29DUDJXdzJVeXArYTdaTHhkbHVBM2U2dW5YcmF2bnk1WkpPTFhSWHZYcDFuVHg1VWsyYk5uVy9YcExodzRlN1E3ZmRidGVnUVlOVW8wWU56WnMzVC83Ky91cmJ0NjhlZWVRUjVlYm02dGxubjlWLy8vdGYxYTlmWDcxNjlYSXZrdUt0aTNHT1hKOVBRa0pDaGYrZDZQcFp0VUt0QUFCcnV1V1dXNElDQWdMU0xYYU4vRXBKUGQ1NjZ5MlBRUW1jUDZmVDZURUl0VzdkT2syY09GRU5Helk4NC9wSEZVRjBkTFJlZSswMWhZYUdhczZjT1dYZS84U0pFN1Z1M1RvNW5jNUJpWW1KSDVmNURyekVpRHh3R2Zqa2swKzhhbmY2dmVvZmYveHhYWFhWVmU1RldqcDE2bFRpZTF6WHZMdE1tREJCelpzMzF3MDMzS0FhTldvb1BEemNmUnVaYXRXcTZZMDMzdEN1WGJ0MDh1Uko1ZVhsWGZTVlJRRUF3S1hQTk0xMHd6QjA3Tmd4WDVkeXlmanFxNi8wK2VlZjY4WWJiMVJHUm9aV3IxNHRTU1V1cmx3Ulhld1JlY013amwrVUhYaUpJQTljQnM1bmVsUFJlOW1mNlRxbm9pUGtJMGFNY0Q4ZVBIaHdpZTg1ZlVHWU5tM2FuSE50QUFBQVJSeVUvbG9SSGhldWJ0MjZPbkxraUJ3T2g2cFVxYUtiYnJwSkkwYU1VTmV1WFgxZG1sZCsvLzMzaTlKdmRuYTJKTWswemN5THNnTXZFZVFCQUFBQVdKcHBtdnNNdzlEQmd3ZDlYY29sdzI2MzYvUFBQL2QxR2VmTWRUbUE2eFo3WmMzMUJZRnBta2N2eWc2OFJKQUhBRnlXYkRiYk41TENmRjBIZ011RGFacmZPeHdPTHQ2K2VGSWw2WmRmZnZGMUhmQXgxeVdkQlFVWDV6YnZyc1dlQ3dvS2ZCcmtTNzc1SUFBQWx6NUNQSUJ5WXhoR1cxL1hjQ2x6T3AxcDBzVWJoWVYxMUt0WDc2TDFuWmVYcDV5Y0hFa3FURTVPOXVtQ0RJeklBd0F1YTVmcTNTb0FWQnplM2owRzUyL2J0bTM3Z29PRFR4NDRjS0JLUVVHQnh3SytGVkZTVXBLV0xGa2loOE9oMzM3N1RaVXJWMVpRVUpCR2pCaWh2bjM3WHZUOXUzNG12L25tRzlXb1VlT2k3Njg4TldyVXlQM1lORTBaUnRuZDZDY3pNOVBWNzFGSlBsMnh1V0wvaEFNQUFBQkE2ZklOdzBqTXo4OFBTVWxKOFZoWXQ2Slp1SENoWnMyYUpUOC9QM1hxMUVuMTY5ZFhkbmEya3BPVHRXZlBIbCtYWjNuVnExZDNQejU4K0hDWmp0RC84Y2Nma2lURE1OTExyTlB6UkpBSEFBQUFZSG1tYVc0eERDTWtPVG01d2diNVRaczI2YzAzMzFUTm1qWDF6anZ2NklZYmJ2RFk3Z3FLSlNucjBlWEx3VTgvL1hSUmdyeHBtajVmaklGcjVBRUFBQUJZbm1tYTMwdFNZbUtpcjBzNW8wV0xGa21TSG5yb29XSWhYcElDQXdQZGorMTJ1K3gydTZLam94VVdGcVozMzMxWGtuVDA2RkZObWpSSjRlSGhDZ2tKMGNpUkk3Vjc5KzVpNy92eXl5L1Z0MjlmdFd2WFR1UEhqOWZSbzhYWFp2dmhoeDgwYU5BZ2hZYUdhdWpRb2RxMWExZFpIN0pQdUQ3SGJkdTJsV20vcDMyR1A1ZHB4K2VCSUE4QUFBREE4Z29MQzcrVFRsMS9YbEVsSnlkTGt0cTJQYlgyNGI1OSt6UnIxaXlQUDBVdFhyeFl2WHIxVXBNbVRTUkpCdzhlVkZwYW1ucjI3Q203M2E3azVHUkZSVVVWZTkrY09YUFVvVU1IMWF0WFQ1czNiOVp6enoxWHJNMk1HVE5rdDl2Vm9FRUQ3ZG16Ujg4Ly8zeFpIcTdQM0hiYmJaS2treWRQbG1tLzZlbW5adFFiaHZHL011MzRQREMxSGdBQUFJRGxiZCsrZlovTlprdExTMHY3MjIrLy9hYmF0V3Y3dXFSaTh2UHpKVW4rL3Y2U3BMUzBOQzFZc01DalRVUkVoTWZ6SjU1NFFwMDZkWEkvYjlHaWhSWXZYcXpVMUZTbHBLUm95NVl0MnJ0M3IzSnljbFN0V2pWM3U2bFRwNnB0MjdaS1MwdFR2Mzc5dEduVEpoVmRDUEQ1NTU5WHExYXR0R2ZQSGcwZE90UmpaTi9LbWpWckprbkt5c29xMDM0UEhqd29TVEpOMCtjZkZDUHlBQUFBQUM0SnBtbCtLVWxyMTY3MWRTa2xhdGl3b1NScCsvYnRrcVF1WGJvb1BqNWUzM3p6elJuZjA2SkZDNC9uYTlhc1ViZHUzVFI2OUdqRnhNUzRYOC9MeS9ObzE3UnBVMG5TdGRkZUsrblVmZFdMamxDN1ZuZ1BDZ3B5dDdrVXVOWVNLT3ZMTFA3M3YxTUQ4WVdGaFFSNUFBQUFBQ2dMaG1GOExrbnIxcTN6Y1NVbHUvUE9PeVZKczJmUDFxKy8vdXJWZTF5ajl5NHZ2L3l5amg4L3JnOCsrRUF2dmZUU0dkOTM2TkFoU2RLT0hUc2tuYnB1L1BRUiswdFo0OGFOSmYwMWdsNFdUTk5VU2txS0pCWGs1T1FrbDFuSDU0bXA5UUFBQUFBdUNiLy8vdnU2bWpWckhrOUlTUGgvSjA2YzBCVlhYT0hya2p3TUd6Wk1QL3p3Z3padTNLaisvZnVyYytmT3FsMjd0bEpUVTczdXcrbDBTanIxWmNDeFk4Zk8yTzd4eHg5WDU4NmQzYk1UK3ZmdmY5bXNlbSt6MmR5UHkycTEvOHpNVEdWa1pFalMvcFNVbExLOStQNDhNQ0lQQUFBQTRKS3dmLy8rWEVtZm5EeDVVaXRYcnZSMU9jVUVCQVRvalRmZTBKUXBVOVMwYVZPdFg3OWUwZEhSK3ZISEg5V3FWU3VOSHorKzFENG1UcHlvd01CQUpTWW1xaytmUG1kczE3ZHZYMzM5OWRmS3pzN1c0TUdEOWVDREQ1YmxvVlJvbFN0WGRqLys0WWNmeXFUUC9mdjNTNUpNMDl4VEpoMWVJRWJrQVFBQUFGd3lUTk5jWUJqR3ZaOTk5cG42OXUzcjYzS0s4ZlB6MHozMzNLTjc3cm5uck8zaTQrTkxmUDJ1dSs3U1hYZmQ1WDUrcG1NY01HQ0E3cnZ2UHEvNnJsR2p4aG4zWjFVZE8zYlVoZzBiOU8yMzM2cE5tellYM04rZjArb2w2Y2NMN3F3TU1DSVBBQUFBNEpLUm1KajRyYVNVYmR1MnVSY253K1hIZFl1L0V5ZE9sRWwvcmxzSFN2cHZtWFI0Z1FqeUFBQUFBQzRscG1tYU15WHB2ZmZlODNVdDhKR3JyNzVhVXRuY3djQTBUZGNVL2NMS2xTdHZ2T0FPeXdCQkhnQUFBTUFsSlRNemM2RnBtaG1yVnEzU2tTTkhmRjFPdVlxUGoxZDhmTHhxMUtqaDYxSjhLaXdzVE5LcFJlcHljM012cUs5ZmZ2bEZQLy84czB6VFROcXlaY3NmWlZIZmhTTElBd0FBQUxpazdOdTNMMVBTaXdVRkJYcm5uWGQ4WFE1OG9GS2xTbXJRb0lFa0tTWW01b0w2MnJadG0rdGhoWmhXTHhIa0FRQUFBRnlDTWpNejN6Wk44L2ZseTVkcjkrN2R2aTRIUGpCZ3dBQkowcDQ5RjdiUS9JWU5HeVJKaFlXRlgxNXdVV1dFSUE4QWdBL1o3WGIzbnpadDJxaEhqeDZhTm0yYS92aWpRc3pjdzJsTTB5eVRmb1lPSGFvK2Zmb29QeisvM090dy9hejllUy9rQ3FPaTFnVnIrM05VZnBMVDZkVHp6ejlmWnY4UHd6cHV2ZlZXU2RLS0ZTdk91NC84L0h5dFc3ZE9wbWtlMjdadFcxeFoxWGFoQ1BJQUFGUUFRNFlNMGNDQkEyVVlobUpqWXpWOStuUmZsNFEvUGYzMDArclJvNGN5TXpQTHBMOFJJMFpvMUtoUnFsU3Bray9yQUM0SERvZGpnV21hbTVPU2tyUm8wU0pmbDROeTFySmxTMVd0V2xYNStmbmFzbVhMZWZXUmtKQ2c0OGVQeXpDTTFaSUt5cmJDODBlUUJ3Q2dBaGd6Wm93bVQ1NnNsMTkrV1pLMGFkTW1IMWNFbHkrLy9GSy8vZlpicWUyOEhlM3IzYnUzK3ZmdmY5SHFBT0RCV1ZCUU1GWlM3cHc1YzdSOSszWmYxNE55Tm1MRUNFblNWMTk5ZFY3di8vTExVN1BwVGRQOHNNeUtLZ01FZVFBQUtwQmF0V3BKa3Z6OFBQK0tqb3VMMDVBaFF4UWFHcXJ1M2J2cnRkZGVVMTVlbm52Nzl1M2I5WTkvL0VQdDJyVlQ1ODZkTlcvZVBQYzIxN1RsTDcvOFVuMzc5bFc3ZHUwMGZ2eDRIVDE2MU4zR05FMHRXYkpFZmZ2MlZVaElpSHIxNnFXNWMrZXFzTEN3V0Q5cjFxelI0TUdERlJvYXFrR0RCbW5uenAxZTFlSE5jWlJreFlvVkdqcDBxRUpEUTlXcFV5ZkZ4c2FXVzgxMnU5MzlPRHc4M09PNXErL282R2lGaFlYcDNYZmZsU1FkUFhwVWt5Wk5Vbmg0dUVKQ1FqUnk1RWlQNjNPTFRpUDNwc2F6MVZIYVoxNlN6WnMzcTMvLy9nb05EZFVERHp5Z1gzLzkxYjJ0dFBvdjlCdzduVTdObVROSDRlSGg2dFNwazJiUG5sMXF2V1Yxcm5GNTJyNTkrM2JUTk1jWEZCUW9NakpTNmVucHZpNEo1ZWoyMjIrWEpDMWZ2dnljTDJrNmR1eVlWcTFhSlVscERvZmppN0t2N3Z3UjVBRUFxQ0J5Y25MMDl0dHZTNUs2ZGV2bWZuM2x5cFdLakl4VWZuNitCZzRjcUFZTkdpZzZPbHB2dlBHR3U4M2t5Wk8xYmRzMnRXdlhUajE3OXRUSmt5ZUw5VDluemh4MTZOQkI5ZXJWMCtiTm0vWGNjOCs1dDMzNDRZZDY5ZFZYbFp1YnF3RURCcWhxMWFxYVAzKytaczZjV2F5ZkdUTm15R2F6cVY2OWV0cTdkNjllZU9FRnIrcnc1amlLV3I1OHVaNTg4a21scHFhcWQrL2U2dEdqaDdLenM4dXQ1bEdqUnJrZkR4a3l4T081eStMRmk5V3JWeTgxYWRKRWtuVHc0RUdscGFXcFo4K2VzdHZ0U2s1T1ZsUlUxQm1QMFpzYXoxYUhOK2UrcUprelo2cHQyN2FxVTZlT3RtN2Q2bkVwUjJuMVgrZzVYclJva2Q1Nzd6MFpocUc3N3JwTGNYR2xYM0phVnVjYWx5K0h3L0dlcFBmVDA5UDE0SU1QNnRpeFk3NHVDZVhrK3V1dlY3Tm16U1RKL1hlc3QySmlZcFNmbnkvVE5CZEtxbENMTEFUNHVnQ2dJamw5aEFNQXlsTjRlTGdreVRBTTllN2RXNU1uVDNadm16OS92aVNwZGV2V3FseTVzcG8xYTZadDI3WnA1Y3FWN25ZRkJhY3UyMnZmdnIzNjl1MnJnSURpZjhWUG5UcFZiZHUyVlZwYW12cjE2NmRObXphcG9LQkFBUUVCV3JwMHFidE5hR2lvOXUzYnA0RURCeW9tSmthUFBQS0l4d3lCNmRPbnExV3JWdHE1YzZlR0R4L3VNVnA3dGpxOE9ZNmlGaXhZSUVsNjl0bG5QYjdja0ZRdU5VZEVSTGhyR0RObVRJbjNaWDdpaVNmVXFWTW45L01XTFZwbzhlTEZTazFOVlVwS2lyWnMyYUs5ZS9jcUp5ZEgxYXBWSy9FNFM2dnhiSFY0Yys2TCt2ZS8vNjAyYmRxNFA3UHZ2dnZPL2JOUVd2MFhlbzVkdDRHS2lvcFM1ODZkZGVEQUFmWHQyL2VzOVpiVnVjYmxMU0VoNFg2YnpSYVVtcHA2eDlpeFkvWG1tMitxWHIxNnZpNEw1V0RjdUhHYU1HR0NQdm5rRTkxLy8vMnFYTGx5cWU4NWR1eVlGaTVjS05NME16SXpNMTh0aHpMUENTUHlnQ1RUTkwvM2RRM3d1U1JmRjRETDI1QWhROVMwYVZPWnBpbW4wK254ajR5MHREUkowckpseTdSZ3dRSXRXN1pNa2p4VytJNktpbEtkT25YMHdnc3ZxRmV2WHU1citrN1h0R2xUU2RLMTExNHI2VlFBZEkybUhqbHlSSkxVdUhGalNWS2pSbzBrblpvbGNPTEVDWTkrWE52cTFxM3I3c2ViT3J3NWpxSU9IRGdnU1FvT0RpNjJyVHhxOWthTEZpMDhucTlaczBiZHVuWFQ2TkdqUGU1ZFhOb2xCR2VyOFd6T3AzN1g3QUhYUFpZTEN3dmRQd3VsMVgraDUvanc0Y09TcEp0dXVrbVNWTDkrL1ZMckxhdHpqY3RlL3UrLy96NUEwcHA5Ky9acHhJZ1JpbytQOTNWTktBZWRPblZTMDZaTmxaV1Y1VEViN1d6ZWV1c3RIVDkrWEpKbS8za0hoQXFGRVhsQWtzUGhDUEYxRGI1a3M5bE1TVXBJU0RCOFhRdHd1Um96Wm96R2pSdW5ZY09HYWNXS0ZXcmF0S2w3K25UdDJyV1ZucDZ1Nk9ob05XL2V2TVQzZCt6WVVjdVhMOWVhTldzVUdSbXA2ZE9ucTN2MzdoNWZDQnc2ZEVnMWE5YlVqaDA3SkVtQmdZSHVFZUtnb0NBZFBueFlhV2xwQ2dvS1VtcHFhckUyM2poYkhkNGNSMUcxYXRYU0w3LzhvdTNidDZ0TGx5NGUyOHFqNXRPZEtZajcrL3Q3UEgvNTVaZDEvUGh4TFZ1MlREVnExQ2cyaytCQ0ZhM0QyL3BQVjlMUFF2WHExYjJxLzBMUGNXQmdvSTRkTzZiVTFGUUZCUVZwMTY1ZHBSNXpXWjFyWVAvKy9iblZxMWZ2VmFWS2xYY3lNakpHM1gvLy9SbzBhSkFlZU9BQkJRWUcrcm84WEVTUmtaRzY3Nzc3dEh6NWN0MSsrKzFxMzc3OUdkdkd4Y1VwSmlaR3BtbitsSldWVlNGdkkwT1FCd0NnZ3FoZXZicWVmZlpaM1hmZmZYcjc3YmZWcVZNbjNYREREZXJmdjcvbXpwMnJpSWdJaFlXRnFYTGx5dHE3ZDYvNjlldm5EbGtEQnc1VWFHaW9lMVh6cWxXckZndVlqei8rdURwMzdxeTFhOWRLa3ZyMzd5L0RPUFg5M1lBQkF6UnIxaXhGUlVVcExDeE0zMzMzblNScDJMQmg3amJlT0ZzZDNoeEhTZjNObVROSFVWRlI2dG16cC9Mejg5V2tTUk1OSHo2OFhHcVdwRHAxNmlnOVBWMVBQZldVR2pWcXBDZWZmUEtzL1RtZFRrblM3Tm16eS9RNjNEUFY0YzI1THlveU1sSmR1blJ4L3l6MDY5ZlA2L292OUJ4MzdkcFZNVEV4ZXVxcHA5U3RXemV0WDcrKzFHTXZxM050TlMxYnRxd1pFQkJ3aThQaCtOYlh0VnhLa3BPVDh5VDlJemc0T0VIU0MvLzV6MytxcjF5NVVuLy8rOTkxNTUxM0tpZ295TmNsNGlJSURnN1d2ZmZlcXc4KytFQVJFUkY2KysyMzFhWk5tMkx0Tm03Y3FLaW9LSm1tbVNmcHZwU1VsTklYSHZFQnB0WURBRkNCdEdyVlNpTkhqbFIrZnI2ZWVlWVpGUllXYXZUbzBYcmtrVWRVclZvMXhjVEU2Tk5QUDFWdWJxNnV1KzQ2OS90cTFxeXB6ejc3VE45Kys2MWF0bXlwMTE5L3ZWaVk2OXUzcjc3KyttdGxaMmRyOE9EQmV2REJCOTNiN3IzM1hrVkVSQ2dnSUVBZmYveXg4dkx5OU5CREQrbWYvL3puT2RWL3RqcThPWTZpL3ZHUGZ5Z2lJa0pYWFhXVlltTmp0V25USmwxenpUWGxWck1rVFpreVJmWHIxNWZENGRDR0RSdEs3Vy9peElrS0RBeFVZbUtpK3ZUcGMwNjFuTTJaNnZEbTNCZlZ1M2R2ZmZYVlY4ck96dGFnUVlNMGJ0dzRyK3UvMEhNOFljSUVkZS9lWFZsWldWcTllclZYNTZ1c3pyVVYyTzMycTF1MWF0VWpPRGo0cTBxVkt2MXVHTVk2WDlkMHFYSTRITE5Pbmp6WlF0THlqSXdNelprelIzZmNjWWNpSWlLMGFORWlPUndPL2ZMTEx6cDU4cVRYdDVkRXhSWVJFZUcrVk91QkJ4N1FLNis4b2g5KytFRTVPVGxLU1VuUks2Kzhvb2NmZmxnblQ1NTBTaHJuY0RoSy82YlJSeTdkcnpBQmVJMnA5ZGJCdVNvN3JzL3ljcmcrMHJXUTV6ZmZmRlBpWW0wQUxpN1gvNE5uK3QxOTg4MDMxL0gzOTIvajUrZjNMOE13T2hmZFh0Ni84Mis1NVphZ2dJQ0FkTk0wMHgwT3g3WGx1VzlmdWVXV1cwTDgvZjBuR0laeHQ2UXJmRjBQZkNwTDByaUVoSVRGdmk3a2JKaGFEd0FBQUpTejRPRGdlcExhR1lZeFNkSmx2VlpQUmJCdDI3WXRrb2JlZXV1dE5TVGRiUmhHbUtRV2htRTBrRlJEVWhVeENIcEpNMDN6ZDBuL01VM3o1Y1RFeFAyK3JxYzBCSGtBc0JEVE5HVVlobXcyMnd4SmhtbWFmcElNd3pEY2owM1Q5UFB6OHpOTTB6UWsrWjIrelRoMU1hbmY2ZHVLOU9OWHROK2kyMDNUUEZNN1Y3OW4zZTdhNXRwK3R2Y1czWDhwTlp6ZTc5bTJjMWtaQUordzJXeE5uRTVubUdFWWp4aUcwYUwwZDV3U0hCdzg4V0xXVllMTGR1cE9ZbUppaHFRUC92d0RWRmdFZVFDd2tOTVdkWnBRNUxuN2NkSC9GbjE4b2MvTG85OEwyZWJOOXN2TjVYRDVBRkRSbWFZcDB6UnZOZ3pqYnNNd3ptazFOY013ZkhVUDYzd2Y3UmRBS1FqeUFHQkJUcWZ6VVVtbVlSaW1ZUmhPcDlOcEdvYmgvUE8xb3M5TnA5UHBOQXpETExyZE1BeXpzTERROVBQejgzaXZKTlBQejg5WldGam9idWZhbCt1MVAvL3JmdS9wKy9EejgzTVdGQlNZZm41K1RsZWJnb0lDVngrbW41K2ZNejgvMy9UMzkzY2FobUVXRkJRNERjTndQOC9MeXl2eGNVQkFnRE0zTjljMERNT3NWS21TTXpzNzI2eFVxWkxUejgvUDlQZjNONDhmUCs3MDkvYzNxMVNwNHF4VXFaS1pucDV1VnExYTFWbWxTaFh6bW11dWNhNWJ0ODZVWkVweXVxNlJCNER5WUJpR0hBNUhyS1JZU1liTlpudkhOTTBHa215R1lkUTUyM3ROMDN5dFhJb3N3akNNMWI3WUw0RFNFZVFCd0lJU0V4UGY4SFVOQUlEelppWWtKSXgxUGJuMTFsdTcrUG41alROTnM3MWhHUFdMTm5ZNEhQOHEzL0lBVkhSY0p3Z0FBTTZiM1c2WDNXNVhSa2FHcjB2UjBLRkQxYWRQSCtYbm4vOXM0SXAwUEM1bFZWTkZQRGFja3BpWXVDNGhJV0dRdytGb1lCaUdYZEpicG1uKzVPdTZBRlJjak1nREFJQkx3b2dSSTVTYm02dEtsU3I1dWhUZ3ZNWEh4eWRJU3BDazRPRGdGcVpwM3VmamtnQlVRQVI1QUFCd1NlamR1N2V2U3dES2xNUGgyQ0hwTVYvWEFhRGlZV285QUFEd2l0UHAxSnc1Y3hRZUhxNU9uVHBwOXV6WnhkcVlwcWtsUzVhb2I5KytDZ2tKVWE5ZXZUUjM3bHdWRmhhNjI3aW1lSzlidDA0alI0NVV1M2J0ZE04OTk4amhjT2l6eno3VDNYZmZyWkNRRUEwZlBsei8rOS8vM084N2V2U29KazJhcFBEd2NJV0VoR2preUpIYXZYdDNzWDVkVThkZHo5ZXNXYVBCZ3djck5EUlVnd1lOMHM2ZE83MDYzbDkrK1VWZHVuU1IzVzdYeXBVcnZlNnp0TTlnN05peDd1T1hwTmpZV05udGRnMGJOa3lTbEpXVnBkYXRXN3VmbHlRdUxrNURoZ3hSYUdpb3VuZnZydGRlZTAxNWVYbm5kSzZjVHFkbXpacWxzTEF3M1hiYmJaby9mMzZKMCs5TDJ4Y0FvUHdSNUFFQWdGY1dMVnFrOTk1N1Q0Wmg2SzY3N2xKY1hGeXhOaDkrK0tGZWZmVlY1ZWJtYXNDQUFhcGF0YXJtejUrdm1UTm5GbXY3K3V1djYrYWJiMWE5ZXZXMGYvOStQZndwYVZmZ0FBQVFSVWxFUVZUd3czcjMzWGZWb1VNSEJRVUZhZWZPblhydHRiOFc2ejU0OEtEUzB0TFVzMmRQMmUxMkpTY25LeW9xcXRTNlo4eVlJWnZOcG5yMTZtbnYzcjE2NFlVWHZEcmU2ZE9uS3lzclM4T0dEZFB0dDkvdWRaK2xmUVlkT25TUUpDVWxKVW1TTm0vZUxFbjY2YWVmbEoyZHJSMDdkc2cwVFhYczJMSEV1bGF1WEtuSXlFamw1K2RyNE1DQmF0Q2dnYUtqby9YR0czK3RnZW5OdVZxNGNLRVdMRmdnZjM5LzNYbm5uZnJpaXkvT2ExOEFnUEpIa0FjQUFGNkppWW1SSkVWRlJXbnk1TW1hTld0V3NUWkxseTZWSkUyZE9sV1RKazF5Qi9HWW1CZzVuVTZQdHRPbVRkUGt5WlAxNG9zdlNwSnljbkkwYytaTVRaNDgyUjNRZi9ycHIvVytXclJvb2NXTEY2dGZ2MzdxMDZlUEpHbnYzcjNLeWNrNWE5M1RwMDlYWkdTa25udnVPVW55R01VL2s5allXRzNjdUZFMm0wMFRKa3c0cHo1TCt3eGNRWDc3OXUxeU9wMzYvdnZ2MWJ4NWN6bWRUaVVtSnJvRHZxdGRVZlBuejVja3RXN2RXcFVyVjFhelpzMGt5VDFyd0xVdjZlem5LalkyMXFOTlNWKzJlTE12QUVENTR4cDVBQURnbGNPSEQwdVNicnJwSmtsUy9mckY3cEtsSTBlT1NKSWFOMjRzU1dyVXFKR2tVeUg5eElrVHFsNjl1cnV0YTlzMTExempmdTJHRzI2UUpBVUZCVW1TeHdyMGE5YXMwUXN2dkNEVE5IWGpqVGU2WDgvTHkxTzFhdFhPV0xkclAzWHIxcFVrRlJRVWxIcXNyakRldjM5LytmdjduMU9mcFgwR1RabzBVVkJRa0hiczJLR2RPM2NxTXpOVFU2Wk1VV1JrcEJ3T2gvYnQyNmVycnJwS0xWdTJMTEcydExRMFNkS3laY3M4WGo5OU9ydzM1K3JubjMrV0pQZG4yYkJody9QYUZ3Q2cvREVpRHdBQXZCSVlHQ2hKU2sxTmxTVHQycldyV0J0WEFIY0ZRRmZid01EQXM0WnRiN3o4OHNzNmZ2eTRQdmpnQTczMDBrc1gxRmRwSG52c01SbUdvVmRmZlZYcDZlbm45RjV2UG9QMjdkc3JKeWRIUzVZc1VjMmFOUlVlSHE1cnI3MVdEb2RETzNic1VMdDI3ZVRuVi9JLzAyclhyaTFKaW82T1ZueDh2TWNmRjIvTzFaVlhYaWxKMnI5L3Y2U1NaeXA0c3k4QVFQa2p5QU1BQUs5MDdkcFZrdlRVVTAvcGxWZGVVV1JrWkxFMkF3WU1rSFJxdXZZcnI3eWlmLzNyWDVLa1ljT0d5VENNQzlxL2Eycis3Tm16TlhIaXhBdnFxelN0VzdmV29FR0RsSkdSb1NlZWVNSmpzYjdTZVBNWnVLYk5yMXUzVGlFaElUSU1RMjNhdE5IdTNidjE2NisvbnZINmVPblVMQUZKaW9pSTBJc3Z2cWpYWDM5ZDQ4ZVA5N2dPM3B0ejVXcnp6RFBQNk5WWFg5VVRUenh4WHZzQ0FKUS9nandBQVBES2hBa1QxTDE3ZDJWbFpXbjE2dFg2NXovL1dhek52ZmZlcTRpSUNBVUVCT2pqano5V1hsNmVIbnJvb1JMYm5xdUpFeWNxTURCUWlZbUo3bXZrTDZhSEgzNVlEUnMyMUk4Ly9samlOZVpuNHMxbkVCSVNvb0NBQUowNGNVTHQycldUSkxWcDAwWW5UcHlRbjUrZjJyZHZmOGIrUjQ4ZXJVY2VlVVRWcWxWVFRFeU1QdjMwVStYbTV1cTY2NjV6dC9IbVhEMzY2S1BxMGFPSE1qTXpGUmNYNTlHbVNwVXFYdThMQUZEK0x1eXJjUUNYQkp2TlprcFNRa0lDdnhNcU9NNVYyWEY5bGt3Unh1WEs2WFI2VE45ZnQyNmRKazZjcUlZTkc3b1h3a1Bac052dGt2amREYURzc05nZEFBREFaZWlycjc3UzU1OS9yaHR2dkZFWkdSbGF2WHExSkduTW1ERStyZ3dBVUJxQ1BBQUF3R1dvYnQyNk9uTGtpQndPaDZwVXFhS2JicnBKSTBhTWNGODdEd0NvdUFqeUFBQUFseUc3M2E3UFAvL2MxMlVBQU00RGk5MEJBQUFBQUdBaEJIa0FBQUFBQUN5RUlBOEFBQUFBZ0lVUTVBRUFBQUFBc0JDQ1BBQUFBQUFBRmtLUUJ3QUFBQURBUWdqeUFBQUFBQUJZQ0VFZUFBQUFBQUFMSWNnREFBQUFBR0FoQkhrQUFBQUFBQ3lFSUE4QUFBQUFnSVVRNUFFQUFBQUFzQkNDUEFBQUFBQUFGaExnNndJQUFQQWx1OTN1NnhJQUFBRE9DU1B5QUlETGttbWEzL3U2QmdDWGxTUmZGd0RnMHNHSVBBRGdzdVJ3T0VKOFhRTUFBTUQ1WUVRZUFBQUFBQUFMSWNnREFBQUFBR0FoQkhrQUFBQUFBQ3lFSUE4QUFBQUFnSVVRNUFFQUFBQUFzQkNDUEFBQUFBQUFGa0tRQndBQUFBREFRZ2p5QUFBQUFBQllDRUVlQUFBQUFBQUxJY2dEQUFBQUFHQWhCSGtBQUFBQUFDeUVJQThBQUFBQWdJVUUrTG9BQUJWSGNIQndhMS9YQUFBQUFPRHNDUElBM0F6RDJPcnJHZ0FBQUFDY0hVRWVnSnhPNTNnL1A3L1J2cTREWHJIN3VnQUFBQUFBQU9BbG04MW0ybXcyMDlkMUFBQUF3SGRZN0E0QUFBQUFBQXNoeUFNQUFBQUFZQ0VFZVFBQUFBQUFMSVFnRHdBQUFBQ0FoUkRrQVFBQUFBQ3dFSUk4QUFBQUFBQVdRcEFIQUFBQUFNQkNDUElBQUFBQUFGZ0lRUjRBQUFBQUFBc2h5QU1BQUFBQVlDRUVlUUFBQUFBQUxJUWdEd0FBQUFDQWhSRGtBUUFBQUFDd0VJSThBQUFBQUFBV1FwQUhBQUFBQU1CQ0NQSUFBQUFBQUZnSVFSNEFBQUFBQUFzaHlBTUFBQUFBWUNFRWVRQUFBQUFBTElRZ0R3QUFBQUNBaFJEa0FRQUFBQUN3RUlJOEFBQUFBQUFXUXBBSEFBQUFBTUJDQ1BJQUFBQUFBRmdJUVI0QUFBQUFBQXNoeUFNQUFBQUFZQ0VFZVFBQUFBQUFMSVFnRHdBQUFBQ0FoUkRrQVFBQUFBQ3dFSUk4QUFBQUFBQVdRcEFIQUFBQUFNQkNDUElBQUFBQUFGZ0lRUjRBQUFBQUFBc2h5QU1BQUFBQVlDRUVlUUFBQUFBQUxJUWdEd0FBQUFDQWhSaStMZ0FBY0dZMm0rME4welR2ZGowM0RPTTZTVEpOYy85cHpUWTdISTZoNVZzWkFBQUFmQ1hBMXdVQUFNN01OTTNLcnZCK3V0TmZjenFkMjhxdklnQUFBUGdhVStzQm9BTEx5c3A2M0RUTnM3Ykp6YzBkWFU3bEFBQUFvQUlneUFOQUJaYVNrdktIcEl5ek5NbmR0V3ZYYitWVkR3QUFBSHlQSUE4QUZaeGhHTEZuMmJ5aDNBb0JBQUJBaFVDUUI0QUtMak16TTdLazEwM1QxSysvL25wdmVkY0RBQUFBM3lMSUEwQUZ0M2Z2M2w4a1pSVjkzVENNdkFNSER2enNnNUlBQUFEZ1F3UjVBTEFBMHpTWGwvRGFGbC9VQWdBQUFOOGl5QU9BQldSbVpqNWU5TFc4dkR4V3F3Y0FBTGdNRWVRQndBTDI3ZHVYWnBwbTlta3Y1U2NuSjZmNHJDQUFBQUQ0REVFZUFLeGpwZXVCYVpxSnZpd0VBQUFBdmtPUUJ3Q0xjRHFkVDBpblZxdDNPcDMzKzdvZUFBQUFBQUJRaXVEZzRCeWJ6WmJ2NnpvQUFBRGdPd0crTGdBQTREM1ROTmRJcXUvck9nQUFBT0E3aHE4TEFJRHlZTFBadnBFVTV1czY4QmZUTkw5M09Cd2h2cTREQUFEQWFyaEdIc0RsZ2hCZndSaUcwZGJYTlFBQUFGZ1JVK3NCWEZiaTQrTjlYUUlrMmUxMlg1Y0FBQUJnV1l6SUF3QUFBQUJnSVFSNUFBQUFBQUFzaENBUEFBQUFBSUNGRU9RQkFBQUFBTEFRZ2p3QUFBQUFBQlpDa0FjQUFBQUF3RUlJOGdBQUFBQUFXQWhCSGdBQUFBQUFDeUhJQXdBQUFBQmdJUVI1QUFBQUFBQXNoQ0FQQUFBQUFJQ0ZFT1FCQUFBQUFMQVFnandBQUFBQUFCWkNrQWNBQUFBQXdFSUk4Z0FBQUFBQVdBaEJIZ0FBQUFBQUN5SElBd0FBQUFCZ0lRUjVBQUFBQUFBc2hDQVBBQUFBQUlDRkVPUUJBQUFBQUxBUWdqd0FBQUFBQUJaQ2tBY0FBQUFBd0VJSThnQUFBQUFBV0FoQkhnQUFBQUFBQ3lISUF3QUFBQUJnSVFSNUFBQUFBQUFzaENBUEFBQUFBSUNGRU9RQkFBQUFBTEFRZ2p3QW5LZTFhOWRxN05peHV1MjIyeFFhR3FyZXZYdHIrZkxsa2lTNzNTNjczYTZNakl3eTJaZHBtaVcrUG5mdVhQZSsxcTVkZTBHMTJ1MTJmZkxKSng3dnk4aklVTnUyYmN2OGVBQUFBSEQrQW54ZEFBQlkwUnR2dktGRml4YXBldlhxNnRxMXEyclVxS0dVbEJRZE9YS2tUUGZ6OU5OUGEvUG16VnE2ZEtscTFLaFJiUHZYWDMrdGF0V3FLU2NuUnl0V3JGRFhybDNQdTliS2xTdHIxYXBWdXVlZWU5eXZ4Y1hGeVRDTU1qMG1BQUFBWEJpQ1BBQ2NvM1hyMW1uUm9rV3FVNmVPM252dlBWMTc3Ylh1YlFVRkJXVzZyeSsvL1BLTTIzNzg4VWNkT25SSTNidDMxOGFORzdWKy9YcGxaMmVyZXZYcTUxVnIwNlpObFpDUW9OOSsrMDIxYTllV0pLMWN1VkxObXpkWGNuSnltUjRYQUFBQXpoOVQ2d0hnSEgzMDBVZVNwUEhqeDNzRVkwa0tDUEQ4ZnZTSEgzN1FvRUdERkJvYXFxRkRoMnJYcmwzdWJVZVBIdFdrU1pNVUhoNnVrSkFRalJ3NVVydDM3M1p2dDl2dDdzZmg0ZUVlenlYcHE2KytraVIxN05oUmJkdTJWVjVlbnRhc1dYUGV0WGJzMkZGT3AxT3JWNitXSlAzNjY2OUtURXpVYmJmZFZzb25BZ0FBZ1BKRWtBZUFjN1J6NTA1SmtzMW1LN1h0akJrelpMZmIxYUJCQSszWnMwZlBQLys4ZTl2Qmd3ZVZscGFtbmoxN3ltNjNLems1V1ZGUlVlN3RvMGFOY2o4ZU1tU0l4L09DZ2dLdFhyMWFobUdvZmZ2MmF0ZXVuYVJUVSszUHQ5Ync4SEQ1K2ZscDFhcFZrcVJWcTFiSjZYUXFQRHk4MVBjQ0FBQ2cvREMxSGdETzBjbVRKeVZKZm42bGZ4ZjYvUFBQcTFXclZ0cXpaNCtHRGgzcU1lTGVva1VMTFY2OFdLbXBxVXBKU2RHV0xWdTBkKzllNWVUa3FGcTFhb3FJaU5DQ0JRc2tTV1BHalBHNFJuN2p4bzNLek14VTgrYk5WYXRXTFhYbzBFR1N0SFhyVm8rcDhlZFNhKzNhdFJVY0hLeUVoQVNscDZkcjFhcFZhdHk0c2E2Ly9ucnZQaGdBQUFDVUMwYmtBZUFjMWF0WFQ1S1VsSlJVYXR0R2pScEprb0tDZ2lSNVhwZStaczBhZGV2V1RhTkhqMVpNVEl6NzlieTh2Rkw3ZFUycmw2UlpzMlpwMmJKbHFscTFxcHhPcDN0RS9WeHJsYVFlUFhySU5FMHRYYnBVU1VsSmpNWURBQUJVUUFSNUFEaEgzYnQzbDNUcTFtK1ptWmtlMjF3ajRONTQrZVdYZGZ6NGNYM3d3UWQ2NmFXWHp0cjI5SENmbloydDlldlhTNUoyNzk2dEJRc1dhTUdDQmNyTnpaWGtPYjMrWEdzTkN3dVRuNStmbGk1ZEtrbnExcTJiMThjREFBQ0E4c0hVZWdBNFI2TkdqZEtHRFJ1MGE5Y3VEUmd3UUowN2Q5WVZWMXloblR0M3FtM2J0aG83ZHF4WC9UaWRUa25TN05temRlellzUkxiMUtsVFIrbnA2WHJxcWFmVXFGRWpQZm5razRxTGkxTmVYcDdxMUttajVjdVh1NmZOcDZTa2FQRGd3VXBPVHRhQkF3ZlVzR0hEYzY2MVZxMWFzdHZ0MnJwMXF4bzFhcVFtVFpwY3dDY0ZBQUNBaTRFUmVRQTRSMWRjY1lYbXpadW4wYU5IcTNyMTZ2cmlpeSswYk5reVpXUmtuRlB3blRoeG9nSURBNVdZbUtnK2ZmcVUyR2JLbENtcVg3KytIQTZITm16WUlPbXZhZlc5ZXZYeXVQYTlTWk1tYXQ2OHVTUnB4WW9WNTEycmF4U2ZhZlVBQUFBVmsrSHJBZ0NnUE5oc05sT1M0dVBqZlYwSzlOZXQ5UklTRXZoN0NBQUE0Qnd4SWc4QUFBQUFnSVVRNUFFQUFBQUFzQkNDUEFBQUFBQUFGa0tRQndBQUFBREFRZ2p5QUFBQUFBQllDRUVlQUFBQUFBQUxJY2dEQUFBQUFHQWhCSGtBQUFBQUFDeUVJQThBQUFBQWdJVVE1QUVBQUFBQXNCQ0NQQUFBQUFBQUZrS1FCd0FBQUFEQVFnanlBQUFBQUFCWUNFRWVBQUFBQUFBTEljZ0RBQUFBQUdBaEJIa0FBQUFBQUN5RUlBOEFBQUFBZ0lVUTVBRUFBQUFBc0JDQ1BBQUFBQUFBRmtLUUJ3QUFBQURBUWdqeUFBQUFBQUJZQ0VFZUFBQUFBQUFMSWNnREFBQUFBR0FoQkhrQUFBQUFBQ3lFSUE4QUFBQUFnSVVRNUFFQUFBQUFzQkNDUEFBQUFBQUFGa0tRQndBQUFBREFRZ0o4WFFBQWxDZTczZTdyRWdBQUFJQUx3b2c4Z011Q2FacmYrN29HRkpQazZ3S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xoQS94LzlPUFJGS1FRUXNBQUFBQUJKUlU1RXJrSmdnZz09IiwKCSJUaGVtZSIgOiAiIiwKCSJUeXBlIiA6ICJmbG93IiwKCSJWZXJzaW9uIiA6ICIxOSIKfQo="/>
    </extobj>
    <extobj name="ECB019B1-382A-4266-B25C-5B523AA43C14-3">
      <extobjdata type="ECB019B1-382A-4266-B25C-5B523AA43C14" data="ewoJIkZpbGVJZCIgOiAiMjA0MzM5OTk1NDkxIiwKCSJHcm91cElkIiA6ICIxMjgyNTkwOTIiLAoJIkltYWdlIiA6ICJpVkJPUncwS0dnb0FBQUFOU1VoRVVnQUFBcjRBQUFGcUNBWUFBQUQ4d0ZuUkFBQUFDWEJJV1hNQUFBc1RBQUFMRXdFQW1wd1lBQUFnQUVsRVFWUjRuT3pkZDNoVVpkb0c4UHRNVCs4OWtGQVRJQkF5cUlDS0RTd29zS0NDWXR0VndiSzZxN3ZXZFhWdFcxeGRYZXRuTDZncmRzV0NEY0ZDRWFXSEVrb0NBVUlTMG5zbVU4NzN4ek9IbVV3NkpBeG03dDkxelpVcFoyYmVtWnhNN3ZQTWM5NERFQ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MGErVTR1OEJFS21xYWdCd09ZQjVBTElCaFBoM1JFUkVSSFNZR2dGc0FmQUtnSmNWUmJIN2VUeXRNUGlTWDdsRDc3c0Fadmw3TEVSRVJOU3J2Z1V3OVZnS3Z3eSs1RmVxcWw0SjRCVlViZ0YrdkE2b3pBVmFhdnc5TENJaUlqb2N4akFnYWlSdzBwTkEvQWtBOEJkRlVSN3k5N0EwREw3a1Y2cXFyZ0J3SWhaTkFrcVcrM3M0UkVSRTFCdWlzNEhaR3dCZ2s2SW8yZjRlamtibjd3RlF3Sk0vaHNwY1B3K0RpSWlJZWsxZHZuWnVtRCtINFl2QmwveE5kbVJqZXdNUkVWSC9ZYS9YemdYNWN4aStHSHlKaUlpSUtDQXcrQklSRVJGUlFHRHdKU0lpSXFLQXdPQkxSRVJFUkFHQndaZUlpSWlJQWdLREx4RVJFUkVGQkFaZklpSWlJZ29JREw1RVJFUkVGQkFZZkltSWlJZ29JREQ0RXRHeEtXRUNFSkxhOXZyVU00RkI1d09oQTd2L1dCSERnR0dYQVFQUE83eXg2QzF5MGhtNmZ4OUxISkI5cTV3TUlUMS9Ua013RURVS2lEK2hHK016QTZOdkFvS1RlLzQ4blJsNUxURDY1czdmYTBNd2tESUZpTWx1ZmIyaUE5S21BWEhqdXZkY2hpQWdmand3OUpMdUxXK09CcUI0TGtkbXlrbG42dDc5RDhlSWE0Q3hkd0poYVQyL3I2S1g4Zm1LemdMaWp1djRmcEVad01qcmdJUVRQZGVsejVCMTJSSW43OXZRUzlEcXZUaHFGTS9maHE5VFh3S1NUcFYxODlTWDVPOVprM01Ya0RMNTZBMlR5RXNQUHNXSmlIcmdvcnllMytjZExSZ293T2x2QU9HRGdmZXlnS3B0Y25WUVBIRG0rNEF4RkZoMEVsQy90M3VQZTl3RHdOQ0w1WEgyZnQ2ek1ZMllENXp5Z3B6L1pqWlE4SDczN2pmeUd1RDR2d1BsNjRDTi8rblpjd0xBeEVjbDhMVFVBQXZpQUplOTQyV0h6Z1ZPZkJ3WWZnWHd3VGo1bVhOWHg4dS9rd21NL3hlUVBxdjE5WnVmQXJZOEkrZUgveGFZOUp5YzF4bmF2b2JNZVVEa2NDRHZGV0RhTi9LK2ZuYzFjUG9DWVBXZGdNRUNuUE1wVUxVVmVIZFUxNjgzNjQvQStJZmtmT2xLb0c1UDU4dFBlUnVJR2dFc3V4SW9XZ0pjNUY1SDNoa0JWTGV6N2tVTUE2SkhBMEVKUUhBaUVKSWlHMVkxTzRBVmYreDZmRVBuQXFjOEw3OEgxZW41ZlZSdEJVemhnQ215N1gzeVh2S2NIL05uWU1MRHdNcWJnZHduUE5lZi9URVFQZ1I0M2gxY1k2MkFyZEx6K2hNbUFwT2VsZnVVcnBUclRub2FDQjBBTExzQ0dEZ05HRElITUVkNWZuY0FjUFpIUU9TSTF1TXAvS1R6amFQR0E4QlB0d09ETHdRbWRMTE9mbk1oVUxaR1FybjJ2bXZqSC9NbmVXOHpyNVlOaEtxdGNqNDRDYWplQnF6L0YzRGNmY0NHZjdjK1ZIM2xac0RaM1BGekV2VVNCbDhpNmh1UkdZZC8zL1RwUU1SUVlOOFhRSlZYaURucEtRa1pBREJ6VmV2N0xKb0VsQ3dIcmxVN2Z0eW9FZTNmL3RhZzlvTlc2bG5BeVU5N0xoOTNIN0QvYTZDbHR1MnkxcjhDV1gvd1hOYUNVR1FtY0VWSisrTjVQVkZDNWZ4T1FxMHBBcGpmMHY1dHp5c0FGS2txQThBdjk4aFBjM1FuNzcvNzlRY25kYnhNeEREZ3BDY0IxUVU0bTRBVC9nbVVyd2VLdnZVc2t6QmV3cS8zKzNiSzgwREtHWURlQkF5WUt0ZTF0NkZ4eVo2MjF4bThxb2F6VmdPT3ByYkx2Slh1R1YvcUZNRGxsRERWRVdNWVlLK1Q4NE5uQXlmOG8rMHlZZW5BMWZYdFYrV2ROdUFsQ3hCM3ZGUXRBVUJubEFDcjJiRUFpSi9RL251cEJkK1lzY0R4RHdKMWhjQ0I3NEVaM3dGckgyejlma2FOQXNiOURSZ3lXemJRUGo2eGRURFVKSjhtb2JmMEoyREhtOEQrSmZKZUREb2YyUEovT1BUN0RSdlV6cGhtZFA1M1diMWRncTh4dFBPcWRuc1ZYazNxbVVEa1NEa2Zhd1VpaHN2NStCUGtOVGFXeUh1WU9RL0l1RkxXUTNzOThJRVZxTTN2K0hHSmVnbURMeEgxSGFjTmVDTVpzTVJLWlMxK3ZBUXBSeE5RczFPK3NxM2NETXpaS2wrSmFxeDNBMUNCOWY4R0xzNER0ajRQMktxa3NtV3ZBeG9PeUhJNmcxVExBQno2aDYrcExlaThTZ3AwSGdLR1hTWmhSMmNDTmo4cFlXdkFWT0RjTDRFdnpwUHhlRE9HU1RYUmx5RllUdDFSdmIzclpSVEZFeVlBcVVSR2paSVFWYjhYR0hVRGtQdTRuRFFKRTZUNmFva0YxajRnMS8xMGg0VFdrcFZBYkk1VVc1c09Ta1Z3Nm1MWndGai9MNkI4clZUWnovNFkrR3FXVkZkTmtZQ2pFYWphSXM4TnlKaUtmd1FxTmdMTjVWSTFCSURzMitTa2VUV3E2MWFCb1BqT2I4KzVDNEFDN1A0QWFDaHFmNWxobDhxRzBuZFhBWHMrbGcwV1JTK1BuWFVqY0dBWnNQUnlvTEVZdU1xOUllTm84TnpmT3dqWEZ3SU4rNEVOajhoai9iWk0xcS8zM2UwZDU2K1JuKytObHAvbmZDTEJFNUEya2JNL2xyQzM3SEtndVV4YUcwNWZBTHliNVhtT09ibnltcXEyQXB1ZkJsd3R3RytXZTlvak1xK1MzNC9XRnBFd0Fialc1YmwveWhseVdRdnI3NCtWd0gzaGVubVAza3oxZkF1alZXZXZWU1dNdjVYZWVvTncrMnR5OG5YK21xNWJWNzZhSmQ4K09KcUFUWSsxdmsxMUFCZHVrUE0vLzBWQysyVjdwWUxNMEV0SENZTXZFZlVkUlFkY3RCV28zQUo4TmhrNDhUSHBWZHovTmJENFhHRFM4MjJyV2tNdmxncmJycmVrdWhVeFhQb0JVODZRMjB1V0ExOU1rMnJrU1U5S2xiVmlFM0R3NTlhUDg5bGtDWFlqcmdFR25DUFY0MjB2dGw2bXZlcXZLVnphRERMbnllWHRyd0lyYnBid2V1NWlJT2tVWU5iUHdKSTVVZ1hWckw1VFRnQXc1UjBKNmR0ZUJINjRwdnZ2MTg5M3ljWkFaMzY0RHBqWDVCbnJoSDlMU0ZyeEIvbDZlc0RaRW9LcjgrVDlIMzJUVkd6MUZtRG4vNEExOTh0OW8wWUE0KzZWTVFmRnlYWEJpY0RNNVJMYTlpNldDckxxbEdYR1B3U2Mrd1d3OWo1NW5DeDNlOENoNER0TVRnQXc1R0lnYXFTRTQvcDlzbEVRa2l5aFQzVjZYc3NyWVZMdDY0d3BFcmpTYXlNamFvUnNsQUJ0ZzVWbTBQbkFhYS9KaHBIMWJxazZsNjJSVThvVUNiNHR0VzFEODh1aG52UGU2MGJPWGJJZW52cWluQUJwdzduS1hVM1dObGdxTjh0UHAxZUZmdnhEN3FDdkF0T1dldnJFRFNIQVNWNHREenZlbEFweGNKSzhSbE9FdEdKWVl1UjJZNWhVVTVOUGxjdmViUTJqYnBEM2V2dXJYVy9zK2I2MnNMVE92eVhwQ1VVSG5QcXliSFFBMHZiZ2JmL1hnRDVJTmx5dDkwaGZlT1htMXBWdm9qN0c0RXRFZlVkMUFicy9scDJrTXE2VTBLczZwWVVnKzFZSld0dGVBTWJlNGJuUHVQdmtaL1FZSUgybWhLV2xsd05udmljVnl3RlRwYUptcndlR1hDUmZuWDU5dnVjZnZsWjFheWlTQ3QvWU95U2t0RmNaWERSSmZqWVdBMUNrZWpyaFllbFJCS1FQY2ZWZkFLaFNEVng4amxUcUJzK1dyK00zL1JkWS93OEp3NmQ2OVhOYVl1WG5rSXU2RHJKdnBIaXFYYkZXNmEzdHpQZlhlSmJQbkMvaHFMa0NPUG4vWkVOaDAzOGxpS1hQa041bTc1M09FaWJJNzJMN2EvTGVBeEpNbzl4ZlRZZWtlaXFWQTg4RnJuRzBmbTZkUVlKWjNSNEppUk1mbGNjRGdBUGZBYnMvbE4vbnFTL0xkWHUva0dyZXlHdWxYM2oxblZLeDF6WjJZc2ZKKzltWkQ2eEFVNm5uOHNuUGVNS2pWdm4zbG5FbGtIMkwvTzRyTnNudnpHVUhadjBrM3pobzBuL2pDWHplbGQ3MjVMOHRBVTFSWlAwTWNmZko3djVRWHFQV2FqTFIzUmVyYlVnQVFQNDc4bDQzVjBqdnJ2WXpmYWIwMUdyVzNpL3Y2NVNGc242VnI1TktiTWJ2Z05OZWxSN2Z5T0U0dEJQYjhoczk5eDExZzd5djN0ZDFacDI3NWNQNlYvbGRiSDVhem1zVXZiVFhLRDNjLzkwWUxodXBUcHVuQlNZNFVhcjgxN3FBWFc4RFg4NlF2dVh6dnBZZEo3Mi9tU0E2Q2hoOGlhaHZiWHEwOVE1aXErOEVKandpVlVpb3dNNDNXd2ZmNHUrbGh6RnFwUHpqWFhHVEJJWEY1OGcvMVhNV3RaNmRZZTM5RXQ0QTJSbHM5TTJlMi9RbVQ1QkxueUVWczQ0VXZPLzU1MitybEQ3WnNYZTBIcHZHMFNqaGErenRFcHFxdHJiZjVtQUtCeERlK2Z1ak9vR0ZRK1Y4VUx3RTlKSFhBVEZqQUpjRCtQUTBvR1NGM0c2SkJZNS9RSjd2eTk4QW9hbFNYZE9iSmZUV0ZRTEZQd0NYRkVqdktsU2c4RE5nNDhOQTZ0bFNIWi8wclB6TWUwVWVzMkcvSjZqbC9sZkcwRklqVlhKZm14NlZ4MHM5Q3pqakRWazIveDBKK0lrbnlSakcvTWt6QzBTMFZ4c0VJTzBCQVBDcXUvODU4ZVN1Mng1YWFxUVhHcEJLYmZMcG5TOC85bmI1V2ZvVDhNVzVucGFVcG9QeTNwb2pwZHJxYkpZUUNzaDFuU245U1RhMEpqNG1vYmRtbDdRL0RKb0ZIRnp0V1c3TUxXM3Z1MmNSa1BNWElEUlkxbXR2cS84aXJTWGhRNEM1dXp6WDI2cUFvcVd0bHpXR0FvMWVHd0MrVmRxZ0JMbXVObC9XcDlOZkI1SW1lVzZiOFoxbjJWL3VscC9XdndLMmFybnNIWHlENGoyaHQ3ME5ScWV0N1hVQTBGSU5mSDRtTURzWCtHcW1YSGZSTnM4NHdvZEl5MDNxRkFDSy9BNUczeXdiQVY5TzkxVE1pZm9RZ3k4UjlhMmFuUktXMG1mSVArVk5qd0ZwMDZWS1dyUlVidmYyNC9WU2taeTVRdG9YZHJ3T1RGNElwRTZXNlpzQXFmUXBPcWttVFhwV2VncDNmeUE3QlhYVXQ5dlY5R2NiL2cwTU9Bdlk5NVhNWUhEaFJybGVaL1JVK09vSzVXZHR2Z1Q0ckJ1a2VxWTZQVHVhWGVRZXc0L1hBMXVmNjhZYnBFaVZPVldiRWt5UjExMnhTY0p2eWhRSkgyUCtKTzBYaG1CcGJVZzVRNzRpL25paVowZS9INitWc1NsNmVaL3pYdkxNaUZIOG93VFg3TnZrSzJjdDJKNit3QlBhejN3ZldIU3lqTUY0ajdSSmxLK1hWb0dFQ1VEMUR2ZEdRYVM3Wi9VS0lHU0FCTi85WDh0R3pIRVB5bklSUStWOUNJcDNCeDhWS04vUStxV1hMUGYwbXdJeU5kY0ovNVEyQ25zdDhPUHZXN2RHSFA5ZysyOWhjRkxyeXdVZlNEK3Q5dzV5WDg2UWRXYk9GdW1iM2ZlVjlLTkNsWjNiT2pQMEVtRHkvK1I4MVRiZ3kya1NRcWN2bGQvTm9kbElPaEEvWHNLaU50dEVaS2FucDMzVFl6SUdaNHRVbEczVnNzT2N2VjdhSExUcDdES3ZsbGszbWc3S2U2cFZiUUVKclk0R1lOUGpnTTBkNXNNR3VqZCs0TzZGSCtwcEsrbXExVUY3UCszMTBodmNFNVdiWlgzUnF0OTdQd2RtZkMvdjA1NUZzaEZjK3BQOFhkY1Z5ZzU5aHVEdTliY1Q5UUlHWHlMcWV6VTc1R2ZwVDlMK1VKa3J3YmQ4WGR0bDlSYjNWK1dLQkxmMEdWSXAwNW1rdXBqL0xsRDRxWVNZOUpteUUxWEtaS2tNcnZ1N25BQlBsYmxtcCt4RTVITDNYUjcvb1BSOWx2MENmT2d6UjY3M1pXMEdnZWdzcVdCNVg2ZFo5cnZXbHlNelBNRjcwck55NnN6ekNnQlZRb0VoR05qNEtMRHZTd2s3V3VYU2VqY3c3aDRKczg1bVlOV2ZKVFJvMWNwVG5wZWQwL0plbHRCaGpnYWFTcVFxM3RHOHhUL2ZKVitoQTU1d0JFakFIM2V2ekwrN2FKSThiOEdIRWw2bXZDTUIrYlVvbVUxaHh3S3B2bVpjS2VNdld5T0JMbitoakNWOXBteVFqTDFkZHNpcTJDZ1Z3YzZjKzZXc0Y4VS9Ba3N2YXp0ZFhjVW1hWHNZUE50ejNaQTUwdWFoV2ZzQXNPWSt0Tm5aRVFCRzNlalpXU3p1ZU9BM1AzZ3FrNTNadFZDQ2YrWTg2YitkNjdVajFobHZ5c21YZDZBSDVMVnJzenhZNy9ac2JKejFnV2M2cytCRWFSOUpQRmsyWUM0dmFUMTNkR094NTNWcFZWdEFncSs5dnZWMW41eldkdWUyQ1E4RFpWN1RtUTI3VkFMejdvL2RqKzl1dmRDQ3J5RVl1R3gvMjlmMnpXeWdkRlhiNndFWmU5S3BNbTZkVWRaYlFOcUh6bmYzNFFmRlM3dUQ1cU1KM2V0Tkp1b0ZETDVFMUxjc2NmTFZQUUFNdmdCWTk2Q25qM1g0RmEzL1dRTlNaWXh5enorcXRVY3NPbGwyM0lweDc2bCt3ajliMzZkNm0wekRwREZIeXh5NmdGUlB6VkVTbU1JSGUxb2hOajdhL25qbk5iZWVZY0tiYjJYTU45eW96czRyVjNxekoyaXFYbnZrNzNwTFFrZjZMT2xmMXBtQXpVOEFVVm15czFyOVhna3ZDUk1sL0dtaE4ra1V6M3VaY2FWVUJYTWZsOVlDVTBUSDR3QWt0Qy83blR1Z21JR3JhdHd0SEhvSnF0RlpVdTFOUEZGQ1d1aEFxZEE2bXFUWDFMdWxKQ1JGQXJPOE1PQ1h2OGtHeW9UL2VMNyt6MzlYZmlhZkJreGYxdm5Za2lZQmx4YTJ2ZjY3SzZVbFJRdStKejR1NjVTM1hRdHhLQnhtWGdYcy8wWmFZV0t0N2gwQjdSTElUR0VTMHFaMloxNW5WZWI2SFRKSHF0SUY3M1U4aC9Ub216MWh6MXRRZ3N3eTBaSGo3cGU1Zm8yaDBrcXkrOFBXUGJhNzNnWTJQaUovSDRCbi9kWVlRK1U2VzRYMGViZkgrMjhFa09EYlZDNGJHZDYwNEt2b1BQM3UzbHd0YmEvVGxLMEIxdHdyNzdQTEx1MDYydm5KLzVPSzliTGZ5bU00VytSbnhjYU9INCtvbHpINEV2V2h4VHVqOGEvbEEzRFYyQkpjbVZQYTlSMzZvL0gvbEgvS0IxZkxWNzdUbHNqbHFtMFNjSWZPYmIxODhZL1M0MWlaS3lHeWRwZUV2ZkJCN2ZmUkFoSnF2V2NIc01SSUc4WGc4K1dmKzVDTFpKYUNxSkh5M1B1L2tlcHhlK29MSlFocTJtdDE2RWpOVGduYXBnaGc1eHRTbWRiNkljT0hBR2U1RDM1aHF3UytkUitoVEdlUXI0SWpNNldpdSt0dHFhYU91bEZDTHlDUHNmd0c0SUoxVWczLzhEaVpNcXhpb3p0QXEwQlRtVnhYbmVmcG9RVThVMUQ5ZEZ2cmcxQ2MvYkdFd1pCa21iWk0wY3Q3bVArZTdIRS81Q0pwVFJnNVhucFpBV2tQQUtSMTVmdXJaU3piWGdCK2NPKzhlTm9yd002M1pKbkdZdmxxZS9BRkVwYTFHVFZjanZibnB3Vms1Z0pGSjFWSWw2UHQ3YjVUYk8xOFE4YVcvNjdNQnVKTjBidDNPRlJrVHR5VG5wQnZFelk5S21HOGFLbXNheTZiNThBWjNkVlkydkVCTmxTMS9ZT29OUlI1ZGo0NytlbTJnWExjMzZSaXYyc2hzUFZaK1J0WU1rZEM2RWxQeVRydS9aNTQ5K1FDMHJkcy9hdTduYWlENEh2aTQ1N2dyUEZ0ZFhqZS9VMkw5OEUzTlBQdHNyNTI5UHNEWkIyZTJNRkdKU0RWM25PL2FIM2RHMG15a3lyUlVjRGdTOVJIUHQ4WmpYdS9TNGVxQXMrc1NVR3d5WVdMUnBYNWUxaEhsOTRFWkZ3RjFPMlc2Y3N1M1NNekI5UVd5TTRzRisrUWdPV3R1Uno0K29MV1I5Y2FkTDduZHQ4cWEzdFRNZFhzQkw2ZEM2eU1CMDU1VWRvbHZHZFhxTnN0UWJPOUkzeTk3ZE1qM0Ztcmc2K3dRWEx3RFZPa1BGOUx0UVRKaW8xeThBUlRoRlRFdnBudENVNHVoMVJlbzBjRFZadmwvVGozQ3dscDIxNlVsbzN3d1JKQzgxNlNyOXVuTDVNKzA3cEM0TTBCRW9wVWw0U0tydWJBMVFURnlhazZ6MU5CdHRmTEJrZmRiZ21zUDkwdVZleUI1OHJ0aFo5NjdoOXJsU3JlaUd1a0VoMlpLVlhRbGU1S2NOdzRJTVc5STVyQklyL0RiUzlJMWRnN21IdTdLRTlhUlpaY0xPRzZLMlZyWmI3YXl0eTJ3VGMwRlljU2FGMmh6QmxidXh2WSs2V25DcjNKSGRDMDROdmRhYjJ5dWpsN2dyZVFGRG1hV2tjK1BsSGFCekxuU1IveUQ5ZEtyN0xXa3VMTCsrL2dXbFhXQVcwblFGK21jR0RhdC9MZWUzOGpFWmtoNjE5MzV0QTFSWGphTG15ZEJOL0lUTS9NS3I1bTUwcC8vdUt6ZlI0N0VtaXU3THlTVE5STEdIeUorb0IzNkowNGNTSldyVnFGUjFiS0h0MEJGWDVWbDN6TnZQSm1xWEp1ZTBtK250LzBId2xiMzF3b3dXdk9GczlYLzJkLzNIWUh0UTFlUjhycTdGRElRZkdlSTBURmpaUG4wcXJFTG9mTWhoQXpSc0xhaUd1a0NyMzlOWm1YMWhJTlRQKys3V1Bxako3ejdSMXg3Tk5UUFpYZ3V0MHlQZG5RdWRMZUVYZWNCRmROdlh1eWZ1L0tjVWlLZlAyZk5sMW1SZ0RjaDlHOVNhcGdJK2JqVUlCYmRZdE1DYWVGOGRWM0FNT3VjRzhrSkV1TFJObGFxUWgzNWN2ZnlFOWJsZlN2YXVkTmtkSW5XMXNnbGZiOVM0RFpHeVd3MUJYS1YvMVFaRllJUjZPRXlHaDMwQWxLa0JCWnRsWjJiaklFeTRhTUpWWjZrZVBHdGQxaHpSQWlqeE9jNkpsZFF1M0J2TEtWN28wU2wwT0MyYUR6cFUxQW0rdTNwVWJhU0xhL0tsWHh1RTdlbTQ0T1lPSHJzelBsUUI3dDZhaFZwalpmK200QllOWXEyYUFEUE91OUZqNFR4a3VWMXhnaTFlK09XbFltL3FmMVpXT1k1N3FOajBsYlFleFl6MjBwWndDTHAwb2JndVphdGZPZDg0S1Q1TnNHUmZGc29McnNRRXRWKzhzRG5rTVlkeVFrMmJNaDZlMjkwWnpWZ1k0S0JsK2lYdVlkZXErNzdqck1uejhmYjcvOU5oNTU1SkhBQzc4dUIvQitqbWVucGxWL3hxRVFOK043enpSSGdPZlFzM3NXeVQvSHFtMUF6WGFwM3Ric0JETGN2YXlkSFcwdEtFRjZaTDIvYTY0dGtIbFl0NzBnd1MxK3ZNenpPdWg4T1I4eFRMNHExeG03bmxxcnZkdTlnekVnSVM3dlpUbkZqUU5HWGk5QjJCQXNmYklYN3dJK1AwdU9IQVpJbjJQMkxkSUxYYk5McGg0YmU0ZDh2YTFOZjFXeEFZQXFCMTFZZkk3MHBXNS9UVjZQRmxwZExSS2VERUh0Vnk0blBDSW56Zk1LTUhObDY1Mk1LamUzUGxpRXJ5dXI1TUFKZTc4QXByb3JzaTQ3c08xNW9INi83TWdXUGxoNmpRRnArMWc4VlE0ME11eFNDZWJlb1JlUXgwaytyZlYxellmeDkxSDJpN3lXRS83Uit0REVXbnVHNyt3aDdlbm9BQmErcG4zVDgvRzVIREozOEpnL1NlalZXbk5xZHNnNmVNbHVhUW14eE1qdnNtaVpITGxOKy8zNEh1akRkK28wUTdEbnVtMHZTUys1S1ZMV3FYMkw1ZkhtdHpNTldYdXpPbWpWNUJuZnRUNUtJQ0RUNWJYWGh1SjdYODNnQzZUTkp6UU5HUFY3V2NjNnFnZ1RIUVVNdmtTOXFMM1FDd0FYWHl4Znd3WlUrRzJ1a0g2L05udnl1Ly9KbGl5WHlxWFRKblBKcm5RZjVXbDFPL1BtZXV1czFhRXlGOWo4akZUTER2NHNCMVh3YldjNHVCcjRabzRFZzlFM3kzMXNsWEx5ZmV3alZiWVcrSDZlVkdxSFh5RlY0T1l5R1plbXVRejQ5bEtwL0JVdEJhQks5VGR0R3VCb2x0YUk3NzJyeHZ2a29BNHVoK3kwOS9uWnNvRlF0MWZ1bXpKWkR2TFFIYVVycFJycmFwRU5qYzFQeWd3Um5hbllLUDNTTzkrVW5kOTJ2ZTJaRFdEYjh4TE94LzlMV2pWVzNTcnJ3TElycE5yZTN2UnV4VjRiUVBZR1lOZi9nSU8vZEcvODNwWmVMc0UrYXFUMDl6b2FnWklmNWVoelhjbDlvbTJWOXFmYk9nNTRoN056R3lEOTZpR3BzcTdsdW8vYXR2eEdZSHk5YkRCQUFTcld5d0VsbWtvbHRBY255ZnU3dytkQUgxMnRxeXYrS00rblRXZDNPRk9HN2Z0U1FybXpSU3JuRlJ2a3lJRTlFVDdVMDByU1V0dTZ6NXpJRDNyNVU1Nm9aMVRWL1oxbWJ3Y09QK2dvOUhyVEtyK0tBdHgyNHI3K0gzNTdreVZPWmh6dzNRa21PRkdtMXpxY0txRS9HRUs2UGxJWTlSMjlSZFlaUjZQTU1OQVRvUU1rMURhV1NLQnZUMWdhQUtYam5kOENqVGF0bVRiREF3VVdkMkZDVVpSajVwLzhNVE1RQ2t6OUpmaDJKL1JxR0g2SmlDZ2dISVBCbDYwT1JFZW9KNkVYQ05DMkJ5SWlvbU1BZ3kvUkVlaHA2TlV3L0JJUkVSMTlETDVFaCtsd1E2K0c0WmVJaU9qbzBuVzlDQkg1T3RMUXE3bjQ0b3R4MjIyM1FWV0JSMVlPd0R0YjRucDVwRVJFMUJjVzc0ekdwRmV6OGVyNkRvNG9TY2NrQmwraUh1cXQwS3RoK0NVaStuWDVmR2MwL3ZaZE9ocnRlanl6Sm9XZjI3OGlETDVFUGREYm9WZkQ4RXRFOU92Z2UyUk9mbTcvdWpENEVuVlRYNFZlRGNNdkVkR3h6ZmYvd05OUFA4M1A3VjhaQmwveXQwWUFjaXo1WTFoZmgxNE53eThSMGJHcHN5Tno4bk83SFlZUTdWd0hSM3Z4RHdaZjhyY3RBT1F3bzhlb294VjZOZndRSlNJNnRuVDFmNENmMiswSVM5Zk9GZmh4RkcxMGNFQnhvcVBqdnZ2dTB3T1locGd4d01GZjVGQ3VyaFovRCt1UW94MTZOVmxaV1lpSWlNQ0tGU3V4Y244RUlpd09aTVUzSHBYbkppSWlqKzcrSCtEbnRwc2hCSWdZRHB6NE9CQStHQUNldmYvKys3L3o4NmdPT1dZT0lVZUJTVlZWSTRBdkFFejI5MWg4ZmY3NTU3ajMzbnVocXVwUkRiM2VQSWMzVm5EYmJiZmhvb3N1T3VwaklDSUtWSWZ6ZjRDZjI2MnNCbkNLb2lqSFRFV0xGVi95cS92dnY5OTEzMzMzTFlUMCtzWURDQWRnOU8rb2pvM1FDM2hYRUZaZzVjcVZpSWlJUUZaV2xsL0dRa1FVU0E3My93QS90OUVNWUFlQVp3RmNkU3lGWG9BVlg2STJyRmJyWlFCZUI2Q2twNmZqZ2dzdTZOYjlSbzRjaWJGangzYjdlZkx5OHJCdTNicHVMYnQ0OFdKczI3WU5BRlFBZjF5M2J0M1QzWDRpSWlMcWtaeWNuTXNWUlZrQVFEbmM0b2RXK1FVL3Q0OHBETDVFUHF4V2F5MkFIazh6RVJVVmhTVkxsblI3K1RsejVpQS9QNytuVHdNQWpldldyUXZwZWpFaUl1cXAzZ2k5R29iZlk0L0Izd01nT3Rhb3FucWxvaWduOTJENU1FVlJybmE1WEQxNkhydmRydDEvZ2FJb1ZUMTR2dTZWaVltSXFFZDZNL1FDTXRzREFEenl5Q01LZ0NldFZpc1lmb25vVnkwcksydUExV3BWcDA2ZHF2YkV6Smt6VmF2VnFtWm5ady8zOTJzZ0lncDBPVGs1bDF1dFZwZlZhbFZmZU9HRkhuMmVkMlhod29XcTFXcFYzWTkvbzc5ZmF5RGpQTDVFUkVRVTBIcTcwdXRMbStjWDBtTDZKTU92L3pENEVoRVJVY0RxNjlDcllmZzlOakQ0RWhFUlVVQTZXcUZYdy9EcmZ3eStSRVJFRkhDT2R1alZNUHo2RjRNdkVSRVJCUlIvaFY0Tnc2Ly9NUGdTRVJGUndQQjM2TlV3L1BvSGd5OFJFUkVGaEdNbDlHb1lmbzgrQmw4aUlpTHE5NDYxMEt0aCtEMjZlT1EySWlJaTZ0ZXNWdXRsQUJZQVVOTFQweEVTRW9LMzNucXJXL2VOakl6RTFLbFRvU2hLdDU5UFZWVjg4ODAzS0M4djcvWjlSb3dZZ1czYnR2RUliMzJzKzc5Rm9qNWd0Vm9MQVF6MDl6aUlpSWlvOTZtcVdycCsvZnBFZjQ5RHcxWUg4aXRWVmMzK0hnTVJFUkgxR2FPL0IwQkV2U2dySzJ1QTFXcFZwMDZkMnFOanQ4K2NPVk8xV3ExcWRuYjJjSCsvQmlJaWFpc25KMmUxMVdwVmMzTnplL1Q1bnArZnIxcXRWalVuSjJlTHYxOER0Y2FLTHhFUkVSRUZCQVpmSWlJaUlnb0lETDVFUkVSRUZCQVlmSW1JaUlnb0lERDRFaEVSRVZGQVlQQWxJaUlpb29EQTRFdEVSRVJFQVlIQmw0aUlpSWdDQW9NdkVSRVJFUVVFQmw4aUlpSWlDZ2dNdmtSRVJFUVVFQmg4aVlpSWlDZ2dNUGdTRVJFUlVVQmc4Q1VpSWlLaWdNRGdTMFJFUkVRQmdjR1hpSWlJaUFJQ2d5OFJFUkVSQlFRR1h5SWlJaUlLQ0F5K1JFUkVSQlFRR0h5SmlJaUlLQ0F3K0JJUkVSRlJRR0R3SlNJaUlxS0F3T0JMUkVSRVJBSEI0TzhCRUttcXFnTndEb0EvQXBnSUlOeS9JK3Faa3BJU25IZmVlWWQ5LzBXTEZtMVBTMHZyeFJFUlVUOVFEK0FYQUU4QytGUlJGS2VmeDBQVUw3RGlTMzdsRHIwdkEvZ2N3Tm40bFlWZUlxSStFZ3JnZEFBZkFmaEFWVlc5bjhkRDFDK3c0a3YrZGhHQTM2RnVEL0RqRGNEQjFZQ3R3dDlqNnBsNkk0RFJoMy8vdHpPQVNGdXZEWWVJK2dGVEZCQTNEamo1S1NBeTh6Y0EvZ0RnY1g4UGkralhqaFZmOHJkNUFJRHY1d1A3RnYvNlFpOFJVVjlvcVFLS2xnQkxyOUN1dWN5Znd5SHFML2Ywems4QUFDQUFTVVJCVkJoOHlkK09Cd0NVci9Qek1JaUlqa0UxMjdWem1mNGNCbEYvd1ZZSDhyY3dBSUN0MHMvRE9IS2xwYVVZTjI2Y3Y0ZEJSUDFKUzYxMkxzU2Z3eURxTDFqeEpUcENFV1lua2tJUHIwYzNOcWdGTWNIMlhoNFJFUkVSdFljVlg2SWpGR1IwNGJOTHR2aDdHRVJFUk5RRlZueUppSWlJS0NBdytCSVJFUkZSUUdEd0pTSWlJcUtBd09CTFJFUkVSQUdCd1plSWlJaUlBZ0tETHhFUkVSRUZCQVpmSWlJaUlnb0lETDVFZ1NRc0RUQ0dIdDU5UXdjYzJYT1B1QVlZZTZlTW9hY1VQUkRaemhGYm83T0F1T01PZjB3anJ3Vkczd3lFRG14OWZWQThjTVliUUt6MThCL2JteVVPeUw1VlRvYkRPQUNYSVJpSUdnWEVuM0Q0WTlBWkFVc3NFRDRFaURzZVNKc0daRjdWZW4wWU5BdElQczNuamdvd1pBNHcvbDlBY1BMaFB6OFIwVEdBQjdBZ0NoU21TR0Q2OTRETEJueDlJVEI3VS9mdVY3MGR5SDBDT09sSllNMjl3UHAvQWRPV0FDRXBuZCt2b1FqNGJMS2NIem9YT09WNXdHVUhWS2Y4QklDcXJZQXBYTWJtSys4bHova3hmd1ltUEF5c3ZGbkdvam43WXdseXp5dHlPZFlxaDcrdTJ5TkJMWDFXNjhmYy9CU3c1Ums1UC95M3dLVG41THpPQUd6OGoyZTVqQ3VCWVpjQnNUbkErMVpneWtJZzZkVE9YeThBTElodC8vcVIxd0RIL3gwb1g5ZjZlYnByNHFQQXlPdUFsaHBnUVp6bi9mTTFiUWtRUGhpQURsQjBnTjRNNkMyQXdRTG9UTzNmcDJZblVQeWp2QWNuUFNXLzEwL1BBQTRzY3krZ0FxTitMNjlmMFFNLzNkN3o4Uk1SSFNNWWZJa0NSVXMxc1AwVjRMajdnY0VYZUs3TGU3bmorNHk1Ulg0MmxVcllPdUVmZ0RsU3dtWlhsVnU5Ulg3R0hRK2M2ZzZ4T3FNRVdNMk9CVUQ4QkNBeW8rMzl0ZUFiTXhZNC9rR2dyaEE0OEQwdzR6dGc3WU5BMGJlZVphTkdBZVArQmd5WkRWUnRBejQrRVFoT2F2OXhBU0JpbUFSNTFRVTRtNEFUL2dtVXIvYzhadTRUd01qcjVYRkgveEV3UlFDV21NNWZyemZyWDRHc1AzZ3VhOEUrTWhPNG9xVDkrN3llS09GemZpZUhzRFpGQVBOYjJyL3RlUVZ3TkFGaGcyVGp3bW1UU2pFZ2x3OHNBNXJMQVZzMVlLc0FHa3ZsOTFxelM1WVpkcG1FM3FJbHN1eTFhdHZueUw1TlRwcXZaZ0Y3UHU1NHZFUkV4eGdHWDZKQXN2WUJvRG9QeUg4UEdIZXZoS095TlYzZmIvZUh3T2RuQWFlOEFHeCtHaGc4UjY3WEtxMit2RU5UZlNIUXNCL1k4SWlFcE4rV0FiVUZ3UHZaY3Z2NTd1ZC9iN1Q4UE9jVENXK0F0Q0NjL2JFRTVtV1hBODFsMHRwdytnTGczU3pQYzh6SkJhQklCWG56MDRDckJmanBEcW44bHF5VXl1MzRoNENtZy9KMS9kVEZVbWxlL3krZ2ZDMXc1dnZ5UEYvTmt1RG5iQWJXM0FNa25RSnNlYmI5S3UyMXFnVEtGOXI1R0RXR0FVRUpiYTgzQkh2Q2FGZXF0M2U5aktJQUVjTTlsNysrUU1ZVWE1V0tkOHBrWVAvWHdLcGJnTXJOc2t6b1FHRDh2d0hGQU9RK0x0ZnBUSUQxSHRtNFdYR3pWSXUxNXplR0FTSEpnS01ScU4vWCt2bnRkZDE3TFVSRXh3Z0dYNkpBRWo0WXlIL1hjemtvQVppOHNCdDNWSUNtRWdtbnFyUDFUYjZWd1QyTFdsL091VXZDMmFrdnlra2J4MVh1MEtRRkxDMllPYjBxbXVNZmNsZVdWV0RhVXFtSUF0SW5lNUpYeThPT042VkNISndFUkkyUXltaGtwb1Q3MVhjQ1FYR3lYSEFpTUhPNUJPdTlpNEZmN3BIWHMvcE9lYTV6dndEV1BRQnNleEhZLzQyY0hBM2RlSDk4ckw1VFRnQXc1UjNwa2QzMkl2REROZDEvakovdkF0Sm5kTDdNRDljQjg1bzhsMDNod0RtTGdJUVQ1WEx4OS9LK2pycFJlbm1OWVVEcW1ZQWhDS2pmQzJ4N1FWb2R4dDR1djVOMUQwcVl2bVNQYkNUbHZRU2M5N1VFMysvbkFZV2Z5Yko3dndCS1YvYm9MU0VpT2hZdytCSUZpcVJKRWg0TFB3R1d1NytHdDFWSzMydFhUbDhBREx0RXd0dlBkN1cremJjeTJiQy85ZVg4dHlWOEtRb3c3ajRKVVlCVWtmZCtJVHQ4QWNCRWQxVlZDNmtBa1ArT2hOWG1DaG1yOWpOOUp0QjR3TFBjMnZ1bHVqdGxJVEI0dHZUU2FwWFYrbjFBMUVnNUg1THFxU1lQUEJlNHh0RjZyRHFEQk9iTGl6M1hhVlh0YXh6UzQ5cFJsVnVUTnMzVDJnSElEbVVBTU9TaXJvUHNHeWxBYmI2Y2o3VktIM0pudnIvR3N6d2c3MDJFVjN0SDBpbFNJZmZlb2M1ZUw2RjJ3MFBTR2dGSW13TWdHeW5XZTl5UFZTRy9tOVF6Z1lMM2dWMExwVVVrKzFaZ3lNVlNzWGMwZGo0K0lxSmpESU12VWFBb1d5dGhjOGdjWU5mYmNwMDVXcXFpWFZsNXMvUUZqN3hXV2dHOE5SUzEzdEd0MGFlSHRmUW5DVnNUSDVQUVc3TkwyaDhHelFJT3J2WXNwL1VUZTl1ekNNajVDeEFhM0haV2lkVi9rYmFGOENIQTNGMmU2MjFWUU5GU0lIT2VlM3o3UFdFNjk3OHlZME5MRFREZ25MYlB0K2xSb0dJVEVEdXU0LzdncnVndDdiYzVtTUlCaEhkK1g5VUpMQndxNTRQaTViMGRlUjBRTXdad09ZQlBUd05LVnNqdGxsamcrQWVrdmVQTDM3anY3d0srbmdVNG11VjFKNThHblBBdklDeEUyamUyUGk4YklWazNBbHYrenhOODkzNHVWV0JqcUt3VCtlL0k4NC8vdC9RRmIzNEtTRHhKS3NiRlB3Q3BaMGxmOU1xYkQrODlJaUx5RXdaZm9rRGhhQVNXWEN4VjI0cU5jbDNORHVDSGF6M0xURjhtRmRKbFYzaXVheXFWSGNZT0xBUGl4d01GSHdBVEh2WGM3cnVqVzNCaTYrY2RlZ2t3K1g5eXZtb2I4T1UwMmJGcStsSUpkdSswTTAyWnQvangwb3RjblNlWEl6Tmx0Z0lBMlBRWUFGWGFJeFJGZHR6YXNVQ0N0amFPMHhkNGd1aVo3d09MVGdhZ0FNWjdnTkUzeVU1dGV6OEhFaVlBMVR1a2F2cE9wcWZDMnhsRjM3clZZMEdjVkVlZlYrUTVMdG9tQWZySDY0R3R6M1grV1BLQXN2TmY2aFFnSmxzdUgveFp3bmpNR0NCbGlyeG5ZLzRrd2Q0UUxQM01LV2Q0ZHN3ci9oRklQaDA0NjBONVRTMjF3SWFINWIxcUtwVWU2cGhzWU5vM3dLSlRaQWZIVmJjQUd4K1ZtVDRhUzREbE53S3pWa3V2cnlVV21QRjkyNkZtM1Fqc2ZFTTJxSWlJZmlVWWZJa0NTWENTVkZuRDB1Vnl4SEFKdTk1Q0I3UytidWYvZ0tXWHlRNW1qcWIycDhYYXN3ajRhbWI3TXdIc1dpZ0JMSE9lOU4vTzlmcHEvb3czNWVUTHQ1MmdwZG96eTRQMWJrK1FQZXNEejNSbXdZa3k3VmZpeVZMVjFJS3Y5bG9CcVRpUHUxZmFFUlpOQXNiZEF4UjhLTUYzeWp2eXVLOUZlU3FoM2RGYzRUbXZ1anpuSXpNOFZlTkp6OHFwTTg4ckFGUUp0b1pnQ2FMN3ZwUzVlOGZlN25udDQrNlJ3TzFzQmxiOUdkanh1bWNNY2NjQkovNVgzZ09YQXlqOFZEWlVBR0RveFRLN1JGT3BYSTRlRFV6OUZQanNUS2swVDFrb00xY3NQbGZDLzhiL3lPTmwvRTUyQ2x4eG8ydzQxTytWb0R6eVdxQzVzdnZ2RXhIUk1ZREJseWlRakpnSGpMMURnZ3NnWDRlSHBFb2x1R1luY01GYW1YRWg5M0dnYmpkd3pxZWUrdzZlSXdFc2ZXWVBuMVFGVnZ4Uldpd01RVURCZXhLZTJqUDY1dmFyckVFSk1zZHNSNDY3WCtiNk5ZYksxL0M3UHdTVy9VNU9PZ09nTXdOWDFValZXNmVYUUJlZEpkWGV4QlBsOFVNSEFpWEwydys5SFZWK1ZXZkhjL2VxenM1blp0Q2JQYUhjT3pEdmVrdjZsOU5uU1hWV1p3STJQd0ZFWlFFRHpwYjNycUVJU0pnb2xXRHY0QjJTSXFFWGtOZWRObDFPdnB6TmdLcktzcWU4SU44QUpKMGkxZU5KendKNkUvQkdzZ1R3ekt0a1BOcE9peTY3VkxVTDN1LzR0UkVSSGFNWWZJa0NTZlJvYVJzSUh5S1hLN2RJOE0yOFdsb0ZBRUIxU1Arcjl6UlpnT3prQk1oTUFiNUhTMHYvVGZ2VjN2WTBsc3FPYU8xUlZhQzlmY2NhaXVUcmR3QTQrZW0yQjg4WTl6ZXA4dTVhQ0d4OVZ2cDh6LzVZZGhBTFNaWnB5eFM5dEVEa3Z5YzdjQTI1Q0NqZkFJd2NMLzNHQUxEdnE3YlBmY2FiOHBWK1Q5WHNsRFlGVTRUY3YvQlRlZThCZWYvUGNnZEhXeVh3N1NWeVhtZVF0b0xJVEFtbnU5NlcxbzFSTjByb0JlUXhsdDhBWExBT09QVmw0TVBqcEE4WEFQWXZBWDY2VFhweGF3dUF1Z0pwZGJod2c5eitjcWdFMTBHenBIWGxqRGVBalkvSSsrbG9rbERkVkNJdEg0RE1vUXpJSE1yZWRBWWdOSzMxam5WRVJMOENETDVFZ1NRMkI2allJRlZSZTUzc0dEWGdiR2xsQ0VtVmlxK3F5bHk0cWtPbXNnSmtSNmRZZHdqYSszbmJIZEhzOVJKT2diWTd0L25LdXJIbjR3NUpBYzcrcU9QYlB6NFJLRjBsN1JSenRramZjbENjbktyelBGVlJlejFRbVN2VjdNRVh5RkhJVktmTThBQklPQVdrY3F5NGorZys3QktwSVBkVTJDQWdmYnEwRjZUUGtIYU4vUGVrdW5yQ1B5UVFsNjBCdnBudDJSQndPYVJLSFQwYXFOb3M0ZnpjTDJTSHVXMHZBaVBteTdSajVSdWs5U056bnJTbGZEbE53cW1qUWFyQVU5NldNUHpabE5iVmRVZURWTTZ6YnBSZTRHVlh5SE5YYmdaZURwRjJscEJrcVg2Ykl1UWJBcUR0WE0rV09PRGk3VEk3eE5vSGV2N2VFQkg1Q1lNdlVhQXdSMG1sc1dHLzdDaFYrQ2tBOTFmc1o3d0pWRzJSODRwZVpsTHdubFlzYlFia0FCSGJwSkxvN1lkclpKWUViWWFHNEVRNTBobzZxQUIvZG1iYm1TRTA4NW85TzY1NXE4MEhQamxOenM5YUpTRWQ4TFFJYUpYSGhQSFN4MndNOGN4MFlLdVNIbVB0dkNsU3dscHRnWVRFL1V1QTJSdUJoZ01TSGcxQlFPUUllYjB0MVRKLzdlUzNQTzBPODVvOTQxTDByUzh2dlZ4YU9RQUoxMitreU9HYVIxNG5WZklSOHozTDF1OEZ2cm13ZFRVMUpFVm1Za2liTHJNb0FMSUQ0b3FiWklOaXhId2NLb212dWtYbTY0M09BbWJuQXArZkNXUmM1VmxtOXdmU3oydngrajBDY3RqcDhFSEF3UE9BQzlmTGxHaHAwNEdCNTdpblhuTS8vdWFucGI5WGRRSUZYbk0vNjgweVBaeWliLzkzUlVSMERHUHdKUW9VOGVQbHA5MTlRSWJkSHdIUm8rVDgrbi9LMSt1QUJKMDE5d0tETDNSLzVkNEVESEwzOVJaKzB2Wng5My90T1Q4M1gwSVYwTHIzMU51MGIzbytkcGREMmluRy9FbENyNzFlcnEvWklYUExYckpidnFxM3hFaWZhcEg3OEx3elYwb3ZyS1p5TTNCbFZjZlBjMlVWc09VWmFhdlk5SmdjNEtHdXNIWEE4dzE3M3BkMVByM0Fqa1k1SkhUZXkwRGNPRGtNOHRDNTBqc2JPaEM0ZUpjY0VlK0FlMmRDWnd1UWZZdUUxWnBkd01hSHBTZjdwS2M4MDdsVmJBQ2dTZ3ZENG5PQXFaOEQyMThESERaNWJIc0RzUEltd09Wc0hjcWQ3dk8yU3VDTDZiS2ozUEgzeTg1enBnZzUxZVFEalVVeTY0TldtZC8wWDg5aGpWdHE1UDJmNXQ1d0tWM1Y4WHRKUkhRTVl2QWxDaFJOQitWb1phdnZBQTU4SjVWSkxmZ2UrRTVPV1RkS0pUUXlFeGoxZXdsTHV6K1NyKzB0c1o0ZG5CcUxQVWRSODNaZ0tXQ2FKYUZ6WFFkZmdSL096bTBBVUx0TFFwZXRFc2gxSDdWdCtZM0ErSHI1K2g4S1VMRmVLcFhhekFXbEsyWGNyaGFwVm05K1V0bzlPcU5OOWJiS3E1MmpxNE5XZEVmWldxa2VyN29GR0g2RlZJR2J5K1I5MXpTWEFkOWVLcFhzb3FVQVZQY09hdE5rYnQ2eU5jRDMzbFhqZmNBSFZ0a3dBR1JtamJwQ3FZREhqSkhmZytxVXdMckZlMVlKVlk3U3R2Y3oyY0hQRkFuWWF6MFY5RmdyTVAxYmFjMVlmWWZuYnF0dWxTbmc5Q1laMzk3RlIvNitFQkVkUmIzd2FVNTArRlJWbGUvRGV5TllVTzlTZE5MdjIxSExRaytGRHBCUTIxamlxVDc2Q2tzRG9IUzg4MXQvWXdnNXZFTWlIdzJtU0duMUlQOXo3emlxS0FvL0tJK3luSnljMVlxaW5MQmd3UUprWldWMSszNEZCUVdZUFhzMlZGWGR1bjc5K2xGOU9FVHFJVlo4aWFoOTNsTnM5WWI2ZlYwdjR6dDdRSDkzcklaZWdLR1hpUG9sbmI4SFFFUkVSRVIwTkRENEVoRVJFVkZBWVBBbElpSWlvb0RBNEV0RVJFUkVBWUhCbDRpSWlJZ0NBb012RVJFUkVRVUVCbDhpSWlJaUNnZ012a1JFUkVRVUVCaDh5ZC9xQUFEbUtEOFBnNGpvR0dRTTE4NDErbk1ZUlAwRmd5LzUyem9BUU14WVB3K0RpT2dZRkRGTU81Zm56MkVROVJjTXZ1UnZMd01BVG5rT1NKa01tS1A5UEJ3aW9tT0FLUkpJbkFTYzlySjJ6VUovRG9lb3Z6RDRld0FVOE40Q01CVVJ3K2RpMmhKL2o0V0k2RmowQllESC9UMElvdjZBRlYveUswVlJuQUF1QnpBSHdESm9QYjlFUklHdEhzQnl5T2ZqREVWUkhINGVEMUcvME84cnZtYXpPU01zTE94MG04MjJxYTZ1YmlVQVJFWkd6bkM1WE03YTJ0cWZBZFJIUlVYTnFxcXFXZ2hBN2V2eGhJU0VqRlZWMWREWTJMZ0JRR2NmWktiNCtQZy82blE2ZlVsSnlaTUFtclFib3FPanJ6SWFqZkdscGFVUEEzRDUzakVvS0doOFNFaElUbDFkM1RjMm15Mi85MThGRUJ3Y2ZMeXFxdnFtcHFhZmp2U3gzT0gzUGZlSmlJaUlxRS8wKytBYkdobzZjZURBZ2M4ZVBIandDUzM0cHFhbVBtMHltUVlVRmhaZUVSNGVQaTBxS21xT3dXQ0lLaXNyZTBhNzMrREJnejhLQ2dvYTRmMVlOVFUxbnhpTnh1U09uc3R1dHgvWXYzLy83UUFNWVdGaDU5VFYxWDNtdTh6UW9VT1g2Zlg2eUhYcjFzVUJLTy9vc1ZKVFV4K09qNCsveVdhejdYSTRIRFVBNEhBNGlsdGFXdmFtcDZlL1pMUFpkanVkem1ydis1U1hsNzhDb0NVcUttcFdZbUxpSGJ0Mzc1NnJCZC9SbzBmdjcraTVjbk56VXdGZzFLaFJIZTQ4c1dYTGxrenZ5OE9IRDErbTArbEMxcTFicDJqWDVlVGtPQlJGMFhmMEdMN1dyVnNYQnFscUVCRVJFZlc1Zmg5OGZZV0docDVtTXBrRzFOZlgvMVJSVWZGbVJVWEZrckN3c0NrUkVSSG5sNVdWL1IvY1ZWK1R5VFRJYkRabmVOODNJaUppaHU5MTNtdzIyL2I5Ky9mZlBuanc0SGNpSXlQUEx5b3ErbE5wYWFsdlg1WVdETzBkUEl3K05UWDFuL0h4OFRjQmdObHNIanB3NE1CbkFhQ3hzWEV0cEQxRk1adk5nN1hyTmVYbDVXOERhR252UVkxR1kwcEg0OVowOXRvQUlDc3JhNC9KWkVyekRydnRzZGxzTzlGT0picTd6ME5FUkVUVUYvcDE4QjArZlBoeWk4V1NDUUF4TVRGWDJlMzJneUVoSWNjQlFHaG82QVNyMVhvb25JV0hoNTlodFZwZHFxcmExcTlmYjhuTHl4c2JFaEl5TmlNalk3M2RiaS9LemMxTjFTcWlXdkN6V3ExcVMwdEw0ZWJObTlPdFZ1dWhOb25LeXNyWEl5TWpaNmFrcER6VzB0SlNtcEtTOGkrVHlaVG1QVGFyMWRxcVdxczlwdGxzSGhvZkgzK3J3K0VvMjdWcjE5bkRoZzFiNm5LNWJMbTV1ZWt4TVRGekJnNGMrRko1ZWZselpXVmxmeDh4WXNUZSt2cjZsVHQyN0pnRVNCdEZSa2JHZXUweEJ3MGF0SERRb0VFTHRjZTIyKzFGTzNmdW5LU3FxdDVtcyswYVBYcDBpZEZvVFBBZWg4MW0yNzVseTViTTJOalllWGE3dlRvMU5mWHZQUTJxVzdac09RRkFkVWUzZTc5WFJFUkVSRWRMdnc2K0pwTXAxV0F3eEFDQVhxOFBDdzhQUHpNc0xPeFVBUEJ1YTRpTGk3dkI1WEkxVmxSVXZJcU9LN0dIZUFjM2s4bVU1aHZrcXF1ckZ4VVZGZDJha3BMeVdGaFkyR2xPcDdQVzZYVFd1TWNSQVFDK2x6VTJtMjE3U1VuSkkrWGw1YSsxdExUa2xaU1UvTnRnTUlRRGlJeU5qYjJxcWFscDY5NjllMjhCMEhqZ3dJRy8yR3kyZlpBcXNNdHV0emZiYkxidGVyMCt6bUF3Uk52dDlnTXVsNnZWem1JWkdSa2I5WHA5V0ZkVjI0RURCNzVvczltMmQvVmVkUEQrVkIzTy9ZaUlpSWo2VXI4T3ZwczNiMDZQaVluNVhWcGEycXNIRHg1OHdtS3hEQWVnQU1DK2ZmdHUxSmFMaTR1N3dlbDAxbmxmMTVuaTR1Si9BRUJTVXRKZm5VNW56Y0dEQjU5T1NrcjZxL2N5cGFXbC8yMW9hRmhmWDEvL25kZlY0VmFydGNibGN0VnYzTGd4RWdDeXM3T3JmY052WW1MaUhZbUppWGQ0WDVlUWtQQVg3YnpWYW0zd3ZtM1FvRUZ2QVZJMTNySmxTMlp5Y3ZKRGlZbUpkK3pmdi8rV3FxcXF0MzJHYjFSVnRkMTJpTjdTVmF1RGwrNHNRMFJFUk5RcituWHc5YWJYNjBOYldscEt0Y3UrVlZxajBaaGd0VnBWbTgyV3YyWExscUZwYVdtdmg0YUdUZ0lBZzhHUWtKR1I4WjIyYkhGeDhkM0FvZUJiWFZ4Y2ZMZHY4QVdnczl2dHJYWW9zMWdzVVFEZ2NEZzZyWWlXbEpUOHU3M3JFeE1UNzFCVjFkWk8zekFBSUNvcTZ0TGs1T1I3OUhwOUhBQ2twcVkrbXB5Y2ZOL09uVHN2Y0M5aTBPdjFGcWZUMlNjVldVVlJkQUJRV0ZnNFB5MHQ3Zm11bGplYnpTbnVrRXhFUkVUVTUvcDc4STBKRGc0K0FRQmlZbUt1TGk4dmY4cmhjQncwR0F6eFd0VVdrQURyY3JrYVNrdExIM2U1WEJVQVlMRllCcHJONW5RQVVCVEZZREtaaHJwY3JucWc2MVlIQUFnTEM1c3diTml3SHc4ZVBQaFlURXpNZlBmVk92ZDlVckt6czZzQlQ2dERkbloyZFVsSnlYMmxwYVdQSHpodzRNNmtwS1M3MjN0QkxwZExWVlcxelV3SXhjWEZmNCtMaTd2UnV4OVhtNEhDWURBRXVYL0dBRjBINzhOa2hMdWFEa0RmbmI1Z285Rm90dGxzZlRBVUlpSWlvcmI2Yy9BTnlzbkpLVkVVNWRCcnRObHN4YXFxcW9DbmFnc2NxdHpXZTErM2ZmdjIwM3gzYmt0TlRYM1llenF6cUtpb1MxMHVWME5OVGMzSGdFeG5wdDBXRVJIeEcwalZ0OGkzbFFHQXp2YzY5MldMMTVnZWJPOUY2ZlY2UzN1M0ZSY1gvNzJzck96cHNyS3lwd2NOR3ZST1ZGVFVuUHo4L0xOcmFtcSsxcGJSM2d1SHcxSFM0YnNtZ2dCQVZWVm5ENlluQzNIZngxNWZYNyswcXg1aUlpSWlvcU90UHdmZkp1MnJkd0NvcnE1K3U3UzA5QkZ0bXJDa3BLUy9leStzMSt0RGs1S1MvdTV5dVNwS1Mwdi8yOTREdXVmb1BTUXFLdXBTaDhOUnZudjM3c3Q4bDQySWlEZ2ZBR3ByYXo5MHR5YUVqaGt6cHNCZ01NUzV4L05wUVVIQmpNNWVnTjF1TDgzTnpVMEVBSXZGa2o1eTVNamRMcGVyYWNPR0RVbVFuZkFjMmRuWkpYcTlQc3I3Zm1hemVTZ0FwS1NrL0xlbHBXVnFVMVBUWHUvYmc0T0R4NDBlUGJyRDhCc1NFaklja01xdzBXaU03V3lNWHM4WkJ3Q0tvdWc3bXcvWVcyTmo0NGJkdTNkZjNKMWxpWWlJaUk1VWZ3Nit5TS9QbjJNeW1aSUdEQmp3bEx1Lzk5Q1Iwbng3Y25VNlhVaFNVdEpmYlRaYmZrZkJOelUxOVhFdE9HdDhXeDNXclZ1bkJBY0hqek9ielVNYkdocCsxa0xud0lFREh6RVlESEgxOWZVL0FVQmtaT1QweE1URXY1V1VsRHpRMWVzSUR3OC9KejA5L1EzM09JTXlNek9YTkRjM2I0Mk9qcjRDQUpxYW1uSzlGZzhMQ2dvYUF3QVdpMlhrMEtGRFYyN2Z2bjNLN3QyNzV3NGFOR2doQUNpS1lqWWFqUWxidG16Sk5Kdk5RN1E3VmxSVXZOelMwbEljRVJGeEFRQ1l6ZWEwMnRyYXIycHJhNWQwTlVhejJUeE1leXU3Ty8yWjd3RTRpSWlJaVBwU3Z3NitOVFUxSDhURXhQeXV2ZHU4djRxM1dxMnFkM1hWbDA2bkN4ODZkT2kzalkyTnk3Mm4rREtielJtcXFqcGFXbHBhSFJZNEtpcHFydmI4QUpUazVPUi94c2JHWHFlcXFuUGZ2bjEvVmhURmxwR1JzU281T2ZsK2k4V1NzV2ZQbmxzQkZIcy9Sa2xKeWI4dEZrdmFvRUdEM28yS2lwcmQxTlMwMldBd3hLcXFhak1hamNuQndjSEh0YlMwRkI0OGVQRHArdnI2dDdUN3hjVEV6RklVeGREWTJMalI2WFNXaDRXRlRVNUpTWG1nb2FGaEdRQ29xdXB3dVZ3TmVyMCt3bWF6YlI4eFlzUzZxcXFxRHdvTEM2OG9MQ3ljWjdGWUJtZGtaR3hRVmRXcDArbEN3c0xDenR5MWE5ZHBBTEIvLy82YkZVVUpiZTg5aW9pSU9CTUFxcXVyUHlnb0tMalFZckdrWldSa3JOZnBkQ0hidDIrZjBOall1RFVqSTJPWm9paUd2THk4c3dGd3lqTWlJaUk2cXZwMThBV2dNeGdNdnYyMUFJQ1VsSlQvZUYvVzYvVmgyblZWVlZXUHBhU2svQzg0T0hpc2RsdDRlUGdadTNidG1ucmd3SUY3dGZ1NEEzT1I3K0Y4SXlJaXpnV0F4c2JHalJrWkdTdENRa0ltQXNEKy9mdHZhbXBxV2dVQWUvYnN1VG85UGYyMTZPam9TeUlpSXM2dnE2djdyS0NnNENvQWlJMk5uUnNTRW5KY1dGallaQUNvcnE3K3NLQ2c0RXIzVkdqTk8zZnVQRGs5UGYyajRPRGc3T1RrNVB0cWEydFBxcSt2WDM3dzRNRlhFeElTN2dDQTJ0cmFqdzhjT1BCRVFrTENkWXFpbUZKVFU1OEJnUEx5OGhmQ3c4TW42L1g2Q0xQWlBGeW4wd1ZiTEphaEFHQXltVVlPR1RMa1U3MWVIMVphV3ZwWWRYWDE0dUhEaDM4MVpNaVFwUVVGQlNkWFYxY3ZnaHpaTGxGUkZJdlhTelpGUmtiT0FZQ0dob2JsQUNMVDA5TVg2Zlg2cUtLaW9wc2JHeHZYQXpBMk56ZHZpNG1KdVNvek0zTkpYbDdlbVFBcWUvNHJKU0lpSWpvOC9UcjRabVJrTE5kQ3A5UHBiRFVUUWtKQ3dpM2VsM1U2WGJCMlhWbFoyVXNta3lsZHI5ZEgybXkyWFRVMU5ZdnI2K3VYV2EzV05sTVF0RGVydzdwMTYrSVNFeE92cnEydFhaR2FtaHFscXFwOTM3NTl2eTh2TDM5Slc2YXFxdXBOcDlOWmxwYVc5ckxSYUV5eDIrMmxBT29BQkNjbUp0NWxNcG5TYkRaYmZuRng4VjhxS3l2ZjgzNzg1dWJtM1hsNWVTY2tKQ1RjbXBpWWVGdGtaT1JNbDh0Vkd4WVdsbW14V0RKVlZYVlVWbGErQ3FES1lEQ0VKaVFrM0FVQURRME5QKy9idCsvV3pNek1Id0ZnMUtoUjJ3RTVGSEpVVk5URkF3Y09mRld2MTF0cWEydS9MaW9xdWhPQXZhU2s1TjZrcEtTL2g0U0VUSXVNakl4TlNrcDZBREo3ZzJLMzIwc0F3R0t4Sk9uMStuQlZWWjIxdGJYdloyWm1maDBjSEp3TkFJbUppUThrSnlmL3gzc253K0RnWUd0bVp1YlhlWGw1a3dIVTlPQlhTa1JFUkhUWStuWHdyYW1wK2NwZ01DUTVISTREbFpXVkM3eHY2MnJXZ1FNSER2eXhvYUZoVjB0THl6YjNWY0U5T0pKWnVUWVg3NTQ5ZXk1UlZkWFkxTlQwcys5Q3RiVzFYK1htNWc2TGpvNmVXMWxadWRCOWRlUHUzYnZuR1F5R2lKcWFta1h3Nmt2MjBWSmFXdnJQMHRMU0oySmlZaTZvcUtqNENFRGQzcjE3cnc4S0NocmQzTnhjQ0FCRlJVWDNCUVVGV1ZWVmJjblB6NzhjUUZOSlNja0RpWW1KZjlQcjlhRjJ1NzI4dExUMG1aYVdscUxFeE1RZGpZMk5hd29MQzYrSCt3aDJ4Y1hGRHpVME5HeW9yYTM5UEN3czdFUzRwMlJ6T3AxVnhjWEY5d0JBYzNOellYNSsvdHlZbUpqWlRVMU4reHNiRzM4S0RnNCtIZ0FVUlRFNkhJNkRUcWV6eHVWeTFUcWR6bnE5WGg4YkhCeWNFeEVSTWQ1NzFna2lJaUlpb3A3eW5ZTE0xTTM3QlhkeHV3S1p0cXlqS2M3TTdwOFI3cDNtZ2pwWXpoQVdGamFwbTJNaUlpTHlpNXljbk5WV3ExWE56YzFWZXlJL1AxKzFXcTFxVGs3T0ZuKy9CbXF0WDFkOEE1alQ1M0ozRDFIYzJNWHRLb0NHVG03WFdrRnFiRFpiWnkwTWpycTZ1aCs3T1NZaUlpS2lYcUhyZWhFaUlpSWlvbDgvQmw4aUlpSWlDZ2dNdmtSRVJFUVVFQmg4aVlpSWlDZ2djT2MyOGp0VlZRMEFMZ2N3RDBBMlpPWUlvaVBSQ0dBTGdGY0F2S3dvaXIwdm40enJNUFdCWGxtSHVXNGVtU3V1dUFKYnRoeit4QXlEQnc4ZXVXN2RPclhySmZ1MW8vcDUzQlVHWC9Jcjk0Znl1d0JtK1hzczFLOEVBemplZmJwUVZkV3BmZlZoeTNXWStzZ1JyOE5jTitrWWNkUStqN3VEd1pmODdYSUFzM1pVdW5EMzk4M1lYdWxDWFhjblh5UHFRS2dSR0JxbHc3MlR6TWlPMTA4R2NBdUFoL3JvNmJnT1U2L3JwWFdZNitZUkNqdm9QS0tndExQS2hjSFAxbmU5WUQ5MmxEK1B1OFFlWC9LM2VRQnc5L2ZOV0ZQQ0QyWHFIZlYyWU1OQkYrNzY3dEJSeHVmMjRkTnhIYVplMTB2ck1OZE44cnVqL0huY0pRWmY4cmRzQU5oZTZmTDNPS2dmMmx0N2FMMGExb2RQdzNXWStzd1Jyc05jTittWWNaUStqN3ZFVmdmeXR4QUFyRVJRbjJqd2RKRjFkUGpzM3NCMW1Qck1FYTdEWERkN3lXOS8rMXQvRCtGWDd5aDlIbmVKRlY4aUlpS2lkamhqTTQvby9xN29vYjAwRXVvdHJQZ1NFUkVSdGFQeHBEK2g4YVEvK1hzWTFJdFk4U1VpSWlLaWdNRGdTMFJFUkVRQmtKK1FWZ0FBSUFCSlJFRlVnY0dYaUlpSWlBSUNneThSRVJFUkJRUUdYeUlpSWlJS0NBeStSRVJFUkJRUUdIeUppSWlJS0NBdytCSVJFUkZSUUdEd0pTSWlJcUtBd09CTFJFUkVSQUdCd1plSWlJaUlBZ0tETDFFdmlnNVNNSCtzRWZQSEdoRnNWSHA4L3lBRE1DeGFoK3g0L1dHUHdhQURvaXdLQm9ick1DWmVoelBTREppZDJYbzhadzh5WUVKeTYrZFFBSnczeElEYko1aVFFTkx6c1ZQL2xCeXFJQ24wOE5lSDB3YnFFUmZjTyt1VFVRZWtSZWd3TnVIdy96Nm8veHNjcWNPbG80eXdKbnJXa3lucEJweWVaa0Iwa0FLTEFaZ3h6SURlL3BSTERGVXdjN2poaUQ2L3FlOFovRDBBb3Y1azdrZ2piam5CaE0xbExyeTR3ZDdqKzk5MW9obVhqaktpcmtYRnVGY2I0SEMxdjl5YjA0TXdJRnlCVGxHZ1V3Q1RIakRyQWJOQmdiR0R6ZGs5TlM3OFV1eUVYZ2ZjTzhtTXhCQUZsMzdTaEZWRlRnQ0FDdUN5TENQR0ordWhVNENIVnJYMGVQelUvL3oxUkRPbURqSGcraStiOGRWdVI0L3VlK000RS81OGdnbXJEemh4MlNkTkFJQ3ZMZzd1OUQ1VEZqWjJlRnQyZ2g3dnpneUNDdUNVTnh0UVZLZjJhRHdVR0t5SmVqeDRpaG12YnJKalhZbDh2dDAveVl5a1VBVzNmTnVNTTlJTk9HK0lBUkZtRzk3WTdQbWNmdTRjQzRaR3RmNEFYYkxIZ1lTUWptdUVwUTJ1UTUrVlkrTDBlR3l5Qlc5dHRXUGpRWG5lbmRlRlF0OU93aDYvb0FGbGpWeC8vWUhCbCtnSTNERE9oTitPTmg2NkhHNlNUN2doVVRyOC9MdVFkdTl6d21zTjBPdUFuZGVHZHZpNFlTWUZPenE0ZmZDejlXaDJxaGdRcm9kVEJWcWNVaWtHQUtjS3JDcHlvcXBaUmExTlJiVk5SWG1qaXJJbUZZVTFrcUpuRFRjaU1VVEJpdjFPckNweW91RDZ0czl6elZnVHJobHJPblQ1dWkrYjhYVVBRdy85K29XWkZKeWVKaXZYSFJOTnVHMkNyQk03S2wzNHd6Zk5IYTdEZzUrdEJ3QjhzdE9CRzhhWk1ENVpqNXVPTitHSk5TMFlITm05THhwL3ZDd0VLV0h0MStRVTkrMmRQVGVSWmtLeUhrbWhDdGFYT3ZIeERnZFc3SGZpcEZROXpobHN3SnViN2REaTU0QndYWnYxYzBxNm9kTjF0cURheFNMQnJ3eURMOUVSQ0RFQ3NVRnQvemtIR1lBZ1EvZStTQ3VvN3FDczYwVUJNTWpydy9mNkw1dmhVb0ZSY1RyY1B0Nk1FMVAxK0hHZkUvOVlhY09PU25tODVGQUZkMHcwUTYrb2VHV1REWUI4Vlh6ak9DTWNMdUNCRlRib0ZNL3poeGdWSklRb2FISUF4Zld0eDFSdloyVWlFRjJXWllURi9WOGlQY0t6L2pYNmZKbFIzaVRyaCsvZnd0NWFGMTdhMElMcmNrd3crNVM5dkFOcVp4dUN6UTdnZ0h0OUREWXFhSGFvY0hGMXBBNjhOeXZvVUZDZE04S0FpaVlWbytQbGNrNkNIdmxlRy9vVFUrUnlpeFBJZktFZTU3M2JpSkd4T253Mk94Z2xEU3BPZkwwQlMrYktOeFRhK2xwd2ZTaUs2bFJNZXJPaFZkRmc0OVVoTU9oa0haK2RhY1Qwb1FiODRldm1RN2VQZmFVQkFMRGhxdlkzMk9qb1lmQWxPZ0lQLzlTQ2gzK1NyZjJuenJMZ3ZDRUd2TDNWanJ1K3QzWDdNUjVaM1lJcDZaMy9LZDc5ZlRPMlhlUDVrQTAxS1hoeHF1VlFEOXZxQTA3c3FIVGhpdEZHaEJnVmhCaUJrMU1Oc0JpQUEvVXFGbTYxWTArTkM5Zm1tREF3WEllbjFyWWNxcG85dWFZRjcyeXo0L1hwUVVnSTBlUE83NXF4ZEk4VDErWVk4ZDFlNTZHdkNpbXdoSnNWWEo5amhBcGc5b2ROZVAvOG9FUC84QUVKcTVyT3ZzVjRkcjBkbitjN2tGZmhhbldmN3RwNDBJbTVpNlJONHRQWndSZ1NxY09NOXh1eHE2cnJEVVlLUElraE9rUlpKSUNHR0JXY1BFQ1A4ZTc5R2J6YkdpN1BNcUxKQWJ5Zlo0ZTlHNnVTZDhoTkNWUGFmRk1XWnZKczJCbDFnTkdrSEFyQ0FGQnI0OWJhc1lMQmwrZ3duWkZtd0VPbm13OWQxajVzcHcwMVlNcWd6diswSmk1b3dONWErYlROaXRYaGdvek9sNy9yT3h4YUhnQnFiR3FyQ3ZBSnlYcU1qdE8xMm9HdDBhN2l5VFYyUExlK0JjM3VMb1dadytWNWZtODE0US9qNUd2cjZtWVY4OGNhY1hLcUhsL2tPL0RwVGdmU0kzU1lQOWFFNlVOZE9QZmRSalN4eXlIZzFOcFVyQ2x4UWFjQSsrdDZIakt2empiaXpvbWV2NDloengxK0M0SnZ5UGk2Z3o3aDU5WjdOa1FwTUUxNnN3RVhaaHJ4OE9uUzR6c29VbmRvSjdaN2YvUVVKQzdQTXFMQnJyYTZyalBQckpYMTZvWnhKdFMxcUhnOTE0NGJ4bm5hd1FZL1czK29wLzJ0clhiYzNZUGlCeDFkREw1RWg4bHNhTC9OSWRTa29PUHVYZUZVZ2RQK0p6dnh4QVFwS0dsUWNla29JekpqZEhDNmdJc1hOV0d0dTlJYVpWSHdweE5NMkZucHdqVmZ5RmRuTGxYNmJtMU9GU1gxS3NhbjZISDdlRE9DallETkNieTF4WDZvQXZ6bVpqdWFIVkp0V0Zib2hNV2dJTmdJUkpvVmZMYkxnWmdnQlhkTU1LT3FXY1dDelhhTVM5UWoxQVQ4Zk1DSlNRUDB1SFc4R1ErdTRJZDRJTHJuaDJZa2hPaWdITWJ1N3pvRjdlN1VjemdLcWwxSWo5QkJwd0M3cTEzb3FIWlcwY1NxR25tRUdJSHlSaGNBcWZqNmJrREZCa25sZG0rdEM2ZjlyeEdQVHJiZytDUXBLTVFGS1ZqNG02QkR5ejc2c3lmNDF0cmtzbmZ3QllDejNBV1B6R2dkb29NVVZEYXB2VDV6QkIwNUJsK2l3L1JGdmdPRG42MkhBdUNidWNFWUhLbkRQVC9ZOEw4dFhjL21vQUM0YzZJWko2WHFNU0pXS2hJYkR6cVJWK0ZDWm93T0o2ZnFVZHFnNHFwc0l5NGFZVVNRQWJDN2dJbXBlcXpjTDRINGwySW5KcWJvOGV3NVp1UWs2Rkhmb3VMNTlTMTRlYU1kNVUwcVhweHF3WWdZSGQ2WUhvU0xGaldoMXFiaUh5dHRlR2xqQ3hiUENVWlpvMVE3UHJvZ0NEcEZBdmJiWGgvMG1pdEdHL0hSRGpzMmwvR3I1VURqdXdPWjkxZTgwOTdyZVBZRkFIaHhneDB2YnJDM3UvTWtnRU85a3gzUndyWkxCWjViYjhmRHA1dnhYcDRkZHl5ekllK2FVSmowM0pHTjJvcXlLTWlPMTNwOGpWaVFhLy8vOXU0N1BLb3FjZVA0OTA3THBBSUpKSUZRUWdrUWlrZ1FCRUVzZ0lnZEM2S3J1Q29xS3BiVjFYWFh0ZGZWMVZVWGhVVUZkZmUzbGwwTEMwb1hGUVZFcENNZ0VFaG9DU0dRT2ttbTNkOGZRd1pDQWlrRUVwajM4enc4ejh5ZDJ6S2NPZlBPdWVlY1MyNkpTVnk0RVd5MWhVQ0FkWGxNcHE3MnNQOUFONFJXVVFhdG93UGJXZzlNbmVjNk1MNmh1cTRPM1pwYjZORWlzRzFhb3BYNTEwWHc0UHpBT0FyOUhHdGNGSHhGamxHSHBnZEhBajh6T0l4bkJvY2RmZjJKUlpnRXBzRUp0MWw1WjZXSGI3ZDc2UlZ2NVk3VEF6TkVqTy9qWVB3WkRxeEdvQVgzMlVWbGZMN1J5LzdTUUJYYXM0V0Z4d2FHY1VaTEt6NC96Ti9tWlZaNm9EL0NwU2syWWh4R2NNQlJsemdMNzR4d2N1UDBFbndtdkQ3VVNUT253UzFmbHBCZlp2TDJTZytueFZ1NHFvdWQzSkpBR0g1cnVKTmRSWUdnZkgwM08vbHE4QTFKaHc5OGRIbE1zb29ENWNwOWpGMi9xNXZkd1hGZ0t0UlNyOG40UG9IUHhZQWtLL091aThCKzRMWER3L1BScGtLVFU1L1RCa3R2aXF6UWwzeVB5d3dHei9KV1d6Z1FmTDBWbDEwM3JhVFM0TFpIQmpncVRHZDJlWW9ObDhkazdyYkFCeUM3T1BBWnVUdnRZT3Z2dmhLVHBrNGpPQ2pZbzJFU2pZcUNyOGd4OHBsSG41bkJZU1hZaW5Eb2FQUnBtN3hrRjV0YzBNSEcyeVBDY1ZoZzZob1BuV010REc1alpWZVJTVmF4bjdRRUt4dHkvY0hRQzVBWVplR01sb0Z2ZjZzRmhpVGJHRkxGQUxreUg1Z21uTkhTeXZQbk9sbS8xMGUvVmxZOGZuaG1zQk83RmZxL1g4eG5Hd01qa2JPTFRlWnVDd1Jvcjk5azVoWXZNN2VvZzIrb0tnK1Nmem9yakxHOTdHelk1MmZNOUZKY0hyUFdBOVhDYlhCeEp6c2RKaGFSRW11aHpIdXczM3Bhb3BXdGVRZkx1QUUwQ1FzMCtlYVdtSFNPRFR3dS94eVZxK25VYUJJYVNyMVU2Sll6ZmJPWHlTdmQzSHhhNElmVGcvMHFkazJJc0FXVzdTOHptYktxNml0MWgwOVZkbmxLRlB0TDRYZnpEczdZRU9Vd0dOSFJoa21nN003YTZ1V0ROWjdnajhOQ2Q5VnR2Zy8zZC9EQkdrL3d4NlNjR0FxK0lzZG9XNzZmVlh2OFJEdmc4MSs5ek4vbURWWjRiV01zdkRYY0NkR1FWMlp5Lzl4QVpXbTF3RWRYaE5PeHFZVXlIMHpmNU9HempWN0c5TFF6dUUwZzBMcDlKazk4VjhiMGF5TDR5N2xPTHZ1dkt4Z01mdGpoNDRYRlpVVGFEYllYK01rc01DbHltM3c1S3RBQzF1T2RZancraytFZGJDemU2ZVBWSVU0bXIzU1RHR2tFcDRmS2NabHNQUkRZVTVzSGpybnpzR25NckJaSWlySlVHRmdub1NVdTNHQlUxOENYZWxxQ2xlbFhoM1B2M0ZJMjdLdGRtWmgrVFFST204SHNkQy8vdU5CSmZJVEJUVE5LaVk4MCtQc3dKOHV6Zk53d3ZRUzNEMXBGSDd3UlMzcWV5Y01MaWl2c1MxMGQ1RWpHenlrbFBzTGd5YlBEMk9zeThSMVNUQS92a3h0aE43aTdqNFBNQXY4UmcrOWpBOE9Dd2JuYzRWMGRPa3dzWXZOK1B4bjUvbUFEeEsvNy9NRSt2MVVGVzVzRnh2VjJzS3ZJNUY5cmEzK3pJNms3QlYrUlk5UW14c0tRZGxaaXdneUdKdHNvS0RQNWFvdVg5YmwrZm4rbWcyaUh3Wm9jUDNmUExnMk9qdmY1NGFHdnkrZ1NhK0hYZlg0dTdtUmo2aVhoaEZuaG8xODhqTzVtcDAyTWhWLzIrdmw0dllkclUrMThlSGs0dDM1VndzNUNFNWZIWkVPdW56ZUdPZGxmYW5MRC8wcllWWFN3Y25WNVRKNDhPNHd4UGV6OHROdkhnL1BMMkZIbzU5ZGM2UDUyRVRZTEpFUmFhQlZ0RU8wd0dKMGFxQXJXN0trWVp1S2NCdk92aitEdnk5eThzVXlqNVVPTjNRS3ZEWFVTRTJidythOWV5cndtbzd2WitlK1ZFVHg1eUdqNG4yK3VlbTdTUXdlM2RXaHFZZk4rUDVNdWRKTGN4TUtHWEQvcjl2cllrR3VRV2VEbmpKWldYanpYeVFQelMwazc1SmJFRC9kMzhIQi9SeFY3cnp4WUNhRFAxT0lLVjBja3RNeEs5M0oxVjN1VnJ4MzZReW45emlqMmxwajBlNis0eW5XakhmQi9sNFh6MDI1ZmhTdDZIWm9HQmlCbkhOWVk4SC9yUE94eG1SV3V2RjNVTWZCNC9kN0tmUjNLcHo4cjFEUm5KNXlDcjhneDJsN2daOEFIeFZ5YVl1YzMzZTMwYkdGaGRMZURGZSt1SXBPN1pwZFV1TDFxWXFSQi8xWldoaVJiNlhOZ0x0NnRlWDZlL3FHTUhGY2dYSlJuaHVjV3VVbEx0Tkk1MXNLc2F5TzRjWG9wMTNTMUJkZVpsZTVsYjRsSjdHRXpUTHkyMUUyYjZNQ2R0MlpjRTg2ZnZpMWpTTEtOYzlwWWFSWnVCUGYvd1ZvUFYzVzE0elBoeTBPNk5UZ3NCcDFpTFZpTmcvMHRKWFJFT3d6ZXZjakpHUzJ0ZVAyQjZaeTJGL2pwM3NKS2kzQWplS01VT0RpVjMrRTZ4eDdzaXZDdnRSNFNJZzJHdGJkUjdERzVlMDdwZ1duMlRPNlpVOHBuVjBWd1JXY2JhL2ZhNlhlZ0cwK09LL0FqejNkWU5paWZvcXFxTGthSHJ5dWh4V0lFUW10Vi9uUld4ZkVYa1hZanVPeWRWVzVlRytxa1c1d2wrTnFBSkN1L25WSENhejhkL05HZmZtY1VXY1ZtcGY3azc2L3hCRnQ0SVhDempJczdCWjUvVlVWM3NmSmJJK2NyK0o1d0NyNGk5YURFQzUrczkvREplZzg5V2xpNG9idWRTMU1Dc3pHMGlqTDQ1dnBJeHN3b1lmSE93QzkvdHgvRzlySVRHMjZRa2Uvbkh5czlqT3R0NThsQlliU01DbFNJdit3TlROdFU1RGI1N1l3U3Bsd1V6cXYvbWtIbVJ5OVJjT3N0bEtUY3pGUGZ1L0diSmhzT3VibEYyWUhHaGJ3eWs3RmZsVEsrajRQNyt6bm9GVzhsMmdIUllRYVorWDZ5aWsxUzR5eU02UkVJNlZOV2VZSzNOUzUwbXlSR0dmenIwc0FzRDh1ejFOVWgxTGc4Z1FFNkVBaTk1U0h6cnRtQjdnajdEbWxWN1RDeHFNb2JXR3pJOVRNcjNjdk1kQyttQ2NNOVgzUDJtQmRvTm1nTVc5dGVGMXh2M1Y0L2YxdnE1dUgrRG43YjA0N2xRRWZOS2FzOS9HTkY1U3NONVYwZE5KaE5EdmZKeVBEZ0ZRUFhZWGVjSE51cllrdHd1TzNnc285LzhkQTYyaUFtTEZBbkw4ajBzV1NuajQxVjNKU2xxbGtkRHU5Mk03NlBIYXNCeTNiNytDYnpZSXR2a2Rza3ltRXc0UUluQURzS0ZYeFBOQVZma1hxMk5zZlBJOStVOGR3aU4xZDJzWEY5ZHp2N1NreVc3RHhZK2Uwck1ibC9YaWwrWVBFT0h5WXdwSjJWODVOdGxIbGhUWTZmUDM1emNQREU3aUtUa1M5OFR2ZzNMNEJwTW5uU1c3eS8wVTVXaDVGMGpiT3d2elRRS2xaWVpsYVlUczBFL3Y2em02OHp2S3piNnljbXpLRElYUm9jWk5lamhZVi9YUnJPVjF1OC9HWEp3VXZYenk4S0RBaXhXMkRSVGgvZlpHcUFXNmp4bWZEV2NqZVhkTEx4OTBPbWdTcS9jbUUxRGdzV0poV3VhaHhZeEYyekErWFlzV2syUDN3WEtMK3V1Zjhnckg4WVpkMnZESzQ3ZWFVYnB3Mm1ydllRSDJudzFObGhURmxWZGZlYWZhVW1ZYm9LSVZWWW1Pa2pQc0pnVDdISnB4c3IxbHZWOVFsLzZuczNHZm4rNEYwQncyMDF1NlY4Vlg3L2RSa1RoeHM4dEtEaWxEaXZMWE56WFRjN0ZnSjFxKzVBZU9KcGJtVnBVS1pwbW5EcUQxS0pzQnVWV2g5cXc3RnBOcEVIUXNPQUFRTll2SGd4R0FhdS92ZFdDQTkxRVJObW5OSzMweXh2bVRHTXV0eUdvWHFuY2htMldnTDlmRXVQOFhkUFhjcXZnZVkvTFZmWE1ud3FsMDA1T1IzdityZ21OQmVNeUFsUVg2RjMzTGh4VEpnd2dZY2VlZ2hNazRnbGJ4QzI3ck5qT3JkVE9mVEtzZkg1NnpmMDFxYjhxbFNLeVBHZ3JnNGlqZGpob2VHMjIyNERZUFRvMFFDOC9QTExSQ3g1QStDWVczNUY2cHZLcjRnME5ncStJbzNVa1VKRE9ZVUhhY3hVZmtXa01WTHdGV21FcWdzTjVSUWVwREZTK1JXUnhrckJWNlNScVdsb0tLZndJSTJKeXErSU5HWUt2aUtOU0cxRFF6bUZCMmtNVkg1RnBMRlQ4QlZwSk9vYUdzb3BQRWhEVXZrVmtaT0JncTlJSTNDc29hR2N3b00wQkpWZkVUbFpLUGlLTkxENkNnM2xGQjdrUkZMNUZaR1RpWUt2U0FPcTc5QlFUdUZCVGdTVlh4RTUyU2o0aWpTUTR4VWF5aWs4eVBHazhpc2lKeVBkc2xnYW1nc2d5dDdRcDNGaUhlL1FVRzcwNk5IMWVudmprMDM0d1ovMnBjZnhNQ0ZYaGxWK1Q1eGpMTU1oVnphbDhUcEI5WEcxRkh5bG9hMEQ2TlFzZElyaWlRb041VUk1UExTT0RwYXI5T040bUpBcXd5cS9KOVl4bHVHUUtwdlN1SjJnK3JoYStqUklRNXNDOE1UWllhVEdXWWc4eFZzbVRuUm9LQmRxNFNIY0Jpbk5MRHcyeUZHKzZML0g4WEFoVTRaVmZrK2NlaXJESVZNMnBmRTZ3Zld4U09ObW1xYmROTTE1WmdpWU1XT0cyYWRQSHpNdExjMmNQSGx5ZzV6RGh4OSthS2FscFpsOSt2UXhQL3Jvb3dZNWh3YXd4RFJOUi9XbFVXWDRhRlIrRzFTZHlyQVpJbVZUVGlySHRUNFdPU21ZZ2NyNUVkTTBWNW1tNldyUWorUngwaGhDUTdrUUNROGxwbW11TTAzektmTUVWTExtS1Y2R1ZYNGJSTDJVWWZNVUw1dHlVamloOVhGMWpJWStBWkZUWFZwYTJnM0FCNENSbkp6TVZWZGRWYVB0dW5Ycnh1bW5uMTdqNDJ6WXNJSGx5NWZYYU4ydnZ2cUs5ZXZYQTVqQXZjdVhMNTlRNHdOSlNGSDVGWkZUaVlLdnlIR1dscFpXQUVUWGRydG16Wm94Yjk2OEdxOC9hdFFvdG16WlV0dkRBTGlXTDE4ZVdaY041ZFNuOGlzaXB4TE40eXR5bkptbWViTmhHSU5xc1g2MFlSaTMrdjMrV2gzSDQvR1ViLysrWVJqN2EzRzhtald6U1VoUytSV1JVNG1DcjhoeHRtTEZpaytCVDJ1NmZvOGVQZG80SEk1Ym5VNW5uWTduOS91Zlg3VnExYTkxMmxqa01DcS9JbklxMFhSbUlpSWlJaElTRkh4RlJFUkVKQ1FvK0lxSWlJaElTRkR3RlJFUkVaR1FvT0FySWlJaUlpRkJ3VmRFUkVSRVFvS0NyNGlJaUlpRUJOMjVUUnBVV2xwYUJ0QzJvYzlEUkVSRTZwOXBtdGtyVnF4SWJPanpLS2NXWDJsUXBtbUdOZlE1aUlpSXlIRmpiK2dUT0pSYWZFVWFtUU4zdnNwTVNFamdxNisrcXZGMkkwZU9KRE16RTUvUDEwVjN2cEtHb3ZJcklvMlpXbnhGUkVSRUpDUW8rSXFJaUloSVNGRHdGUkVSRVpHUW9PQXJJaUlpSWlGQndWZEVSRVJFUW9LQ3I0aUlpSWlFQkFWZkVSRVJFUWtKQ3I0aUlpSWlFaElVZkVWRVJFUWtKQ2o0aW9pSWlFaElVUEFWRVJFUmtaQ2c0Q3NpSWlJaUlVSEJWMFJFUkVSQ2dvS3ZpSWlJaUlRRVcwT2ZnSWhwbWpiZ1JtQXMwQXVJYk5nemFsaFpXVmxjZlBIRmRkNSsyclJwRzl1MWExZVBaeVJTY3lxLzljWUZyQU9tQU84YWh1R3B5MDVVdjBvalVDOWx1YjRvK0VxRE9sQXBmd0tNYk9oekVSRnBSQ0tBdmdmK1hXMmE1b2phQmdiVnI5SklISE5acms4S3Z0TFFiZ1JHWmhSazh0YXFTV1FVWkZEc2NUWDBPVFVvYjc3M21MWWZOKzl1YkhIMmVqb2JrZHBSK2EwZjRiWncya2EzNGZhZVkra2NteklFZUJCNHNaYTdVZjBxRGE2ZXluSzlVUjlmYVdoakFkNWFOWWxmY3RlclVoWVJBVXE4Sld6Yy95c1RWcjVWdnVpNk91eEc5YXMwdUhvcXkvVkd3VmNhV2krQWpJS01oajRQRVpGR0o2czRxL3hoU2gwMlYvMHFqY1l4bHVWNm8rQXJEUzBTVUV1RWlFZ1ZTbnlsNVEvRDY3QzU2bGRwTkk2eExOY2JCVjhSRVJFUkNRa0t2aUlpSWlJU0VoUjhSVVJFUkNRa0tQaUtpSWlJU0VoUThCVVJFUkdSa0tEZ0t5SWlJaUloUWNGWFJFUkVSRUtDZ3ErSWlJaUloQVFGWHhFUkVSRUpDUXErSWlJaUloSVNiQTE5QWlKU3RlenNiUHIwNmRQUXB5RlNKeXEvSXRJWXFjVlhwSkd4aGx1eE5ySFdhVnRMbEFWTFpOMjJGYWtQS3I4aTBwaXB4VmVra1RFY0JnbjNKalgwYVlqVWljcXZpRFJtYXZFVkVSRVJrWkNnNENzaUlpSWlJVUhCVjBUcXBFbFlEQ003WGNISVRsZmd0RHBydlgyWU5ZeTIwVzNwM0N5bHp1ZGdzMWlKY2NUUU1qS1JsR2FkNkp0NEJzUGFEY0ZwTzNnK0ExcjJwMmZ6SGhXMk16QVlsRFNRbTdyZFNLd3p0czdIUDVLbVlVMUpqZTFLTTJkVEFGcUV0K0RSTXgvaHpsNTNZR0FBa0JTVnhPRFdnNnJkbDJFWVhOTGhJaTdwY0ZHRnYwc2tsRjNRYmhnRFc1MVZwMjI3eG5haGZaUGtXbS9YTy83MDRPZTNQa1RhSSttVGtNYW9MbGRqczZqbjZZbWlkMXBFNm1SNDhnWGNtUG9idHVTbDgvbm1MMnE5L2EwOWJtWkUrK0VVZTF6Y01ITU1Ycit2eXZXZUhmZ1VpWkVKR0Zpd0dBWjJpeDI3MVk3RDRqamlsOFd1b3Qyc3kvMEZxMkhsamw1amlYUEc4ZWozajdONjd4b0FURXd1YmorQ0hzMjdZekVzVEYzM2ZxVjkvSFBFMUZyL1RlTy92by84c2dLR0p3L2podFRyK1RKOUpwTldUeVkxcml2OVc1N0pscngwVEV4c0ZpdFBuZlVZQ1JFSnBEUk5ZY3E2OXpCTnM4cDkyZ3diZDV4Mkd3Q0xkaTJoMUZ0NjFITm9IaDdIMU9IdjFPaDhiNTQ5bHIwbHViWDdJMFVhZ1h0NjM4WE9vcDM4c0dzUjhSSHh2SExPWDQ2Ni9vUGYvb0U5cmowTWJqMkkzNS94QUZuRjJkeS80RUZjWGhlVGgwM0VhaHg1VU9XdGMyNW5iTTlidUx6anBVeForeDZmYjU3RzFaMnY1S1p1TjFaN25wZCtNZktJcjZVMDdjU1RBeDRESUxja2wvbVpDNnJkbnh3N0JWOFJxWkZSWGE3bTBnNFhCNTlIMmlNQmFCMmRkTVNRZU9QTW03RWFWcjY0L0w5SDNHK2tQWUxQTDZ2NjlVdS9HSW5iNXlZaElnRy82Y2ZqOXhCbURRUEFiL3BadlhjTkJXV0ZGSHVLS1hRWGtsZVd4LzZ5UEhZWDd3YmczRGJuRU9lTVkyWE9LbGJ2WGNQMEt6NnZkSXdyVTY3Z3lwUXJncytmKy9GRmx1eitrYVpoVGF0NVJ5cXpHSUdMYUgwVHp3QmdWYzVxQUhyRWRRZmdsMzNyQWZENmZieXk3RFdlR1BBWVE5dWR6OHh0czloVnRMdktmWmIvdlFCbHZySmFuYy9Pb3AxVkxrK0swdUF6T1hWWURXdTFuOWZ5WUx0azkxSjJGZTBtS2FvVmQvYTZnMWQrL2hzSkVmSEJ6KzZSek5rMmo0dmJqK0NHMU4rd1pQZFNOdWR0NGN2MG1UUUppMkZRMGtEMmxlNWo4YTRmcTl6MjlCYTllR2JnazBmZC8vMXA5M0ovMnIyVmxoOHRPRXZkS1BpS1NJMkUyOEtyL0hJSnM0WlZDR2RIYzZRZ1ZwRkJVbFNyNExQbmwvNEZ2K21uWTlNTzNOVHRSbnExT0kwVmUxYnk3dHFwWkJSa0FvR3VCTC90UGdhcnhjSzBMZE1Cc0Zsc2pPNHlDcS9meDl1cnAyQVlSdkQ0NGJad1lwMnhsUG5LMkZ1eXQ4TFJTN3dsd01Fdm5FT0QrNkV0cE0yY1Rmbmd3a0RndjJyNktOdytUM0FmNWQwM2J1MzVXMjdxZmdQTnc1c0RNRGhwRUdueHB3ZlhNL0VEOEhqL1IvSDRQZHp6OWU4cXZSdE53cHBVT3JlYUdqZHZmSlhMcS9vQklISXl1RC90SHZva3BBSFFNcklsL3h3eGxlZC8vRXVOQTZMYjUrYXRWWlA0VTc4L2tKNmZqbUVZWEQ3dHFrcnJIWDdsSkxNd2t5KzNmc1dRdHVmVE9qcUpuN0tXc1hMUEtnYTNQcHRCU1FQNU9Yc0ZrMVpQcnZLWXBiN1NHdFo5Y2lJbytJcElqYnkvN3ArOHYrNmZBUHloNys4WmxEU1EyZHZtTW1IbFd6WGV4d2UvL0l0K2lmMk91czVicXlieTZhV2ZCSjlIMkNMNGMvOC9raHJiRllDMWU5ZVJVWkFaNlBOcURTZmM3cVIzaTlOeFdCM2tsT1F3YTlzY2RoWHQ1cXFVa1NSR0p2RFJ4azh3REpoeXdXUSszUEFKY3pMbThzeFpUeExyak9XTkZXL3lVOVl5cmtvWnljL1p5MW0vYjBNZDNwbkt5dnNCSmtRa1ZGamVKS3hKaFNCYkxzb2VoY2Z2cWJRY0lENmlSZkJ4cTZpVzdDaXMrUmVvQXE2Y2FxTHNVY0VmNEJiRFF0T3dwclh1SDdzNlp3Mi9uVDIyMm01RGgvdHd3OGQ4dlBHL0ZMb0x1YmJMTmR5UWVuM3d0V0h0aGpDczNaQUs2NC8rOGdhS1BjVnMyTGVSY2ZQR2MxdlBXMnQ4ck1XN2w3QjI3N3BhblovVWpJS3ZpRlNyYitJWjNOdjc3dUR6R0VjTUFHZTNIc2laTGZzZWRkdWJadDNLN3VJc0FEbzI2Y2lRdHVjZGRmMEpLOThLcmc5UTZDbWs5U0dYNXJzMzcwYW5aaDByREtncjlaYnkwWVpQK00rbVQzSDczQUNjMStZY0FFWjF2cHJSWFVZRjl1VXVaR1NuS3pnOXZoYy83RnJFZHpzVzBpcXFKU003WGNIZzFvTzQ1K3ZmMWJvN1FWVU9iWDI2cmVldFhOYnhFaGJ1L0o2WGZucWwxdnZxMEtSOThIRnFiR3Exd2Rmcjk5VzRkZWxJL2FwRkdxdG5mM3lCM3ZHbjgvUlpUN0N6YUNmajVvMnYwUSs4ZjZ4K0c4TXdHTnZqbHVDeXFscDZxOUsrU1RKUG4vVkU4UG1OTTI5bTQvNWYrZCtXR1Z5WWZBRU9xNE5aMitZRTY1N0xPbDVTNVg2T3RMd3FlMXg3Rkh5UEV3VmZFYW1XdytLb3NwdERoQzJDQ0Z2RVViZjFtMzV1bjNzbkVHanh6QzNOWlVUNzRTVEhKT016ZmZ6eCt6K3pQamZRMGhyamlPRTNxZGV4dlhBN3p5NTVBUURUTkhudXh4ZHgrOTNrbHVUU28za1BidXAySTg0SUoyNmZoMW5iWmdkYmdML2NPalA0NWZOVDFzODRraHc0cmVGRU82Sll1UE43bW9RMTRlYnVZeWh3RnpCankxZWt4blVsd2hiT3V0eDE5STQvblRIZGJ1RHROZS9XMi9zVzQ0amhndVNoQVBTSTY4R2tvUk9xWE8venpkT1l2VzF1bGEvMWFuRmE4UEdBbG1jeU4yUGVVWStaVjVaM3hDNE9JcWVDczVNR0FtQzNPTEFhVnZMSzhpcThYbDVYSGJxODFGdEdwRDJpeXI2ODFRVm5tMkdyVlArdDNMT0s3UVU3dUt6akplU1c1dkxteW9uQjE0NFVjTlZmdDNHb3YzazVST3JBUERDVVhSWEN5Y0hBWU9MUXY1TVVsY1JicXlZeGMrdnNHbTF6YzQ4eDlHclJpL1pOa2pFdytIWC9KaHhXTzhreHlmeDd3MGZNejF6QUZSMHY0NExrb1lSWncvRDZ2VHk1K0puZzREQ0EwNXIzWkV5M0crZ1MyeG1YMThYTXJiUDVZdlAveUN2TDQ3SCtmNkpmWWwrMkZXVHd5TUpIS2ZZVUF4RHJqR1hDK2EvaDlmc1kvL1Y5dkhMT1N5UkdKaHpwVlBHYmZoNzg5bUg2SmZibHVxN1gxdWs5T3JRczM5djdib2ExRzFydE51K3YreWYvM2ZSWnBlV3h6bVpNR2Y1MmNHQ08zL1F6ZHM0NGNrcHlxdHlQMCtia1A1ZDhXS3Z6dldMYTFmaE10ZncyWnVYQnpEQ01XbjFubjRyMWE3UWppaWtqTzRHY0FBQU5kVWxFUVZURDN3NWU4Y2tveU9TdnkxNGxxemliVWw4cERxczkyRlhxU0g5MytmdFovbnI1ODcwbHVmaE5mNlgxYjUxek93RC91ZlJEbkZZbmQ4NGZ6OFFoVmYrSVBkelRTNTdqcDZ4bEZZNVRFKytzbVJJY3IzQXFxV3Racms5cThSV1JHa3VLYmhXY0VlQ3VYdU80cTllNG82NS82UmNqTVRISkxkbEhtRFdNTHpaUDQrZnNGWFJ1bHNKVktZRXZuV3U3WE1Qb0xxT3dHQmJjUGcvdnJKbksxOXNYVU9ndUJBSlQvb3p0ZVF2ZDRsTHhtVDZXWnYzRW9sMkxBUmpjZWhDUjlzaGd5MDV5VERzZTcvOG9qeTE2QXIvcDU2RytEeER0aU9iSnhjOVE2Q25rODgxZjBLbHBKNGEyUForOHNud21yWjdNSC9zOVRFNUpEdSt1ZVk4TDIxOUFvYnVJRW05cGNKOEdGcHFFQmJwMjVKZmxZMkpXV241NGl4TUVSbklQUGFUUFgwNUpEdmN0ZUlCQ2R4RUFROXFleC8xcDkrTDJ1ZmxoMTZJcTM3L3J1bDZMMWJDUzdjcG1SK0ZPK2lTa2NWM1hVYnl4NHMzcS9xdXE2ZTVRY1FDaHlNbmk4bzZYQlVPdjErK2piWFFiTElhRnA4NTZuQ1poVFhoazRhUEJkZnNrOUdaTXR4djVlT01uTE5xMXBOcDlQL1RkSDJvMHZWK1J1NWd2MDJmVzZIeXppL2NFSC85dnk0d2FiUU93SlQrOXh1dEs3U2o0aWtpTitVMy9VUU9WM1dJblBpSWVvTUs4dE4vcytJN2MwbjBNYU5tZngvci9DWnZGeHYrMnpLQmRURnZTNG51VFU1SkRic2srdXNaMllWdkJ0bURvQllnTmo2VmJYQ29RbUdHaFgySmYraVZXN2xjY21GWEJwRnRjS3VOUHY0dXQrZHZvRWRjZHI5L0xYYjNHWWJQWXVHbldMWVJad3hqV2JnajdTdmZ4NCs2bFFPQUw5SWRkaTRJQjlQUE5Yd1RuSms2T2FjZmZ6MzhOditsbnpLeGJnaTFDaDg3cWNPdWMyeXZNNnRBaXZBVVA5WDBBQTRQNW1RdUl0RWZRditXWlBIcm1IM2w2OFhPYzFXb0E0M3NIdW4rOHVYSlNoVDdONWRMaWV6TTgrUUlBUHRzMGpXeFhObjBTMGhqYWJnZ0xkLzdBaWowcmovWmZWYUc3dy9WZFIrTzBPZm5nbDMvaDlYc3J0SXFKbkV3Nk5lM0krbjBiU0kzdFNyWXJpNWQrZW9VQ2R3R3BjVjNabXI4Tmw3YzR1SzdiNTZGRGsvWU1TaHBZbytCN09NTXdzQnBXdkg1dmhlVjVaWGxNV2oyWmNhZmRYdTArTWdzemc0OVBhOUVEdThWZW8yT2YxcUpIbGJPOHlMRlQ4QldSR3R0VnRKdGY5Mjhpd2g3QmdzeHZXWnIxVTNBMmdwYVJpVHpTNzJIaWdVSjNFWDlkOWlvUUNLc3ZEbnFPMXRGSnVIMGVGdTVjeVB6TUJWelM0U0xTNG5zRDRQRjVtYmhxTXErZjl3cjM5aDdQNzc3NVBRWHVBZ0JXN1ZuTmxMWHZFMkVMSjh1VlJWWnhOaTZ2aXpmTyt4c0ExMHkvRHEvcFpVREwvcXpldTRZSCs5elBaNXUrSUM0OEZyZlBUVTVKRHZ0TDg5aFp0QXM0T0Zoc1Q4bWVRLzgwcklhVitJZ1dsVUpvenhhQnU3N3RMczZxOGpMbzRabzVtL0xNd0NlSmNjU1FWWnpOMjJzQ1V5SzllUFp6ZEkvcnhxU2hid2J2NlBiZXVnLzRlbnZsU2V0VG1uYmlrWDRQWVdDd3JTQ0RPUmx6OFBwOXJNL2RRR3BjVng3dSt5Q1BmdjhFNlRWb0ZXb1Izb0xSWFVleHIzUWZVOWErViszNklvM1p0b0lNZnQzL0s2bjlBck84cE9kdjVlck9WMkpnc0hESDl4WFdYYnQzSFZuRjJmUk5PQU83eFY1cDVwUndXM2lGUHZTSGErNXN6aHZudjhxUzNUOHljZFUvZ3NzN04wdWgyT1BpNGc0anFqM2ZRNmM0UzRwS3FuSHdQZElzTDNMc0ZIeEZwTVlTSWhMb2w5aVhTSHNrWnliMm85aFR6UGM3RjdHMVlDczNwdDVBcEQyQ1RYbWJlWEhweSt4eEJZS2x6L1R4MnZJM2FCZlRqb3pDRE01T0dzU1RBeDdIWWJVemU5dGNoaWNQSXpFeWdhMzVXNW1UTVpjTDJnM2orVUhQOFBTU1o5bmp5cUhVVjhxMmdtMDgzUGRCQ3NvSytmTVBUMVRvNDFycUsrV08wMjdqa2c0WHNTNzNGMTc5K1hYMnVQYVFVWkRKMWROSFk3VllpWFhHRWgvZWdraDdSSEN3MmViOVd5cjhiVTNDWXBnMDlFMCszUGd4SDIwSXRJWTJEV3NhN0pKUlhRdHJ1V0Z0aDVJVTFZcFNieW5QTDMyUllvK0xoSWdFZnQyL2llU1k1R0RvelhabGsxbTRIWWZWWHFHMStLeFcvZmxkbi90d1dwMlUrY3A0WmRuZmdyTXYvSDNsVzd4MjdsK0pza2Z4NHRuUDh1YktTWHk3NDdzam5vdlQ1dVMrdFBFWUdFVGFJcm16MXgwczJQNE5XL0xTZ3dHL3ZPdUd5TW5ndXgwTFNjL2ZHbnh1R0FiRDIxMkEzL1N6WVB1M0ZkWTFNZmx1eDBKR2RibWFYaTFPWTFuMnp4VmVmM253aTJTNUtsOXRLWmNZbVVDVVBZb0JMUWZ3K3ZLRGZYcGZHUFFzZjF2K2V2QjVWWDJKajlhZnQ3bysxNXFHOFBoUzhCV1JHc3QyWlhQVHJGc1ozUHBzUnJRZlRrclRUZ3hQSGhaOFBhY2toeGVYdnNRZTE4RmdHdWVNbzJmekh2Ukw3RXRxWEtDVlptZlJMdDVlOHc3N1MvTVluandzT08vdHUydmVJelcySysxaTJqTGgvTmQ1N0ljbkdkcHVTSENkUmJzV2sxZVdGK3hiVys3Zkd6NGtJU0tCdm9sOWVPTzhWNW13OGkzNkpmWWxMVDZObUxEbzRQNW5wQWNtb1BlYmZoYnUvQ0c0dmQxaXA4MkJ2b0xsTFRJcHpUcnhTTitIaUhQR1Vlb3Q1ZlBOMDJyMEhxM01XY1cxdmxGTVdEbVJibkdwak8xeEN6MmI5NkI4TE1lbXZNMGt4N1FqSVNLQngvcy9pdHZuWVhQZVp0YnQrNFhtempqT2EzTXVBRjYvbHhlWHZzeTJnb3pndnJjWGJ1ZlZuMS9uRDMxL1Q3Z3RuTitmOFRzdVRMNkFsNWI5bGYybGVaUjV5eGd6NjJhYU9KcHlVZnNMdVRMbENoSWlFc2d2eThkbXNYTlIrd3U1cVAyRjdDN2V6YnlNK2N6TG5GK2pWbXlSeHVMUTBBdUJLMDFXaTRVVmUxYVM3ODZqWldUTENxOS90M01oMTNTNWlxU29KSlpsLzF4aFZvZDJNVzBwY0JmZ04vMVlEQXNkbW5RSTl2RzFHbFlHdGpvTGdDMTVXd2kzaFI5eW94NkRra1BtQUs1Smw0ZERIV2wyRnpreEZIeEZwRmJLZkdYTXpaakgzSXg1ZEdyYWtZdmFYOGpnMW1jVFpnMmpSWGdMSmcrYnlPTS9QTVhxdldzQThKb2VydWgwT1UzQ1l0aGR2SnRQTjMzT1ZTbFhjc2RwdHdYdmFKYWV2eFVURTVmWHhlT0xudWFKQVg5bWZ1YlhlUHdlem1sOU5tWGVNaWF2ZVFlLzZlZXp5dzcyVFMxdktTMTBGL0hNa3VlNHRzczFYSjg2bXM3TlVvaXdSeEJwanlDck9JdmNrbjIwYjVMTUpSMHVBdUNMTGRPQ3R6VXU5cmhvSGg3SHN3T2ZBbUREdm8yMGlXN05DNE9lSmN3YVJySEh4Zk5MWHd5MllGZG5TMTQ2ank5NmtpSlBFYStmOXlwV3c0cUp5Y3FjVlh6NjYrZXN6RmxGZkVROFY2VmN3Ymx0emlIQ0ZrRzN1RlMrMy9rRHlkSHREcHhUTVM4dWZabVZPYXNxN2YrSFhZdDRZZWxMUE5EblBwdzJKM3RMY3RsZm1rZU1JNFlIK3R4SFVsUlNoWmtydHVTbDg4TFNsOGd2eStmOHR1ZHlhWWRMYUIyZHhJM2Rmc1AxcWFPWm16Ry93bFJNSWllVFhVVzd1VzNPblhTUDYxYmgxdWZsTjZmSUtNaGszTHk3ZzdjRVQ0NXBGMXhuNGM3dmVXUEZtN3c4K0FXU1k1SjVyUCtmcWp6R1Q5bkxpSFUydytmM1UrQXU0TmtsejdNcGIzUHc5WnAwZVRpVWJobmVzQlI4UmFUT051ZHQ0WTBWYi9MdTJxbWMzK1k4UnJRZlRuNVpBV3YycmcydWsxOVd3RjkvZmhYVE5GbWRzd1lUazM2SmZlbWJlQVllbjRkTmVadVpzT0xnM2QvMmx1emwvZ1VQQnFmWWV2YkhGOGh4NWJDN09JdmttT1JnQzAyeHg4WE1yYk9DMjVtWWZMVHhFNVptTFNNOVA1MUlleVF1cnlzNHlLNWowdzQ4Ti9CcHZ0KzVpS25yUGdodU4yWHRlMXpXOFJKc0ZodXJjOWF3TFB0blROUGtqOS8vbVJISkYvTHZEUjlWdXEweFFJbTNsQTgzZkF5QXozK3cxZFJuK2xpWCt3c0EvMTcvRVZhTGxXKzJmeGNNMmhDWW5IN2lxc204dTNZcXZWdjBwbk96Rkw3Y09wTnZkeXprbnQ1MzhjNmFxV1M3c28vNHZpL2V2WVI3Rm16bDhvNlhNWFhkK3dBVXVBc3dNVW1NVE1BMFRkYnQrNFU1MitieTdZNkZ3VmJkcjdiT1l1YlcyZlJKU09QcXpsZlNQYTRicTNQV1ZQZmZMTktvK1V3ZmEzTFhCcTlzRkxvTCtXenp3ZTRDNWFFWEFvUE5OdVZ0NXNmZFMvbDQ0MzhBZUgzNUJHN3VmaE94emxnT25XVEw1UzFoZWZZS1pxUi9pZGZ2NHgrcjMyYkZucFdWUHB0VmRWMllkdm1ubFphVmVrdnhXWDFjTS8yNm8vNDkvN24wUXp3KzlmRTlYalNQcnpTb1UzR2V5VkRudERvcDlkWHVWcUFuU3FROU1qakg3Nm1vWldRaThSSHhiTTdiVExISFZlMzZIWnEwcjNUcFdCb2Z6ZU5idjhLc1lmVnloMGFwUGMzakt5S25uTVlhZW9GVE92UkNZT2FKcXFaR094S0ZYZ2xGQ3IyaHJmSzkrMFJFUkVSRVRrRUt2aUlpSWlJU0VoUjhSVVJFUkNRa0tQaUtpSWlJU0VoUThCVVJFUkdSa0tEZ0t5SWlJaUloUWNGWFJFUkVSRUtDZ3ErSWlJaUloQVFGWHhFUkVSRUpDUXErSWlJaUloSVNGSHhGUkVSRUpDUW8rSXFJaUloSVNGRHdGUkVSRVpHUW9PQXJEYzBGRUc0TGIranpFQkZwZEp6V3NQS0hwWFhZWFBXck5CckhXSmJyallLdk5MUjFBRzJqMnpUMGVZaUlORHJ4RWZIbEQ5UHJzTG5xVjJrMGpyRXMxeHNGWDJsb1V3QnU3em1XOWpISmhGdWREWDArSWlJTnpta05vMjEwRzI3cmVXdjVvdi9XWVRlcVg2WEIxVk5acmpkR1F4NWN4RFJOT3pBVEdOTFE1eUlpMGtqOUNBdzJETU5kbTQxVXYwb2pWS2V5WEovVTRpc055akFNRHpBQytDT3dHaWhwMkRNU0VXa1VTb0ZmZ0tlcFkxQlEvU3FOeERHWFp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RubC9EOFc5eU8ybThuTzFBQUFBQUJKUlU1RXJrSmdnZz09IiwKCSJUaGVtZSIgOiAiIiwKCSJUeXBlIiA6ICJmbG93IiwKCSJWZXJzaW9uIiA6ICIyMSIKfQo="/>
    </extobj>
    <extobj name="ECB019B1-382A-4266-B25C-5B523AA43C14-5">
      <extobjdata type="ECB019B1-382A-4266-B25C-5B523AA43C14" data="ewoJIkZpbGVJZCIgOiAiMjE4MTgxMDAzMzA0IiwKCSJHcm91cElkIiA6ICIxMjgyNTkwOTIiLAoJIkltYWdlIiA6ICJpVkJPUncwS0dnb0FBQUFOU1VoRVVnQUFCY0lBQUFNb0NBWUFBQURzZ1pNS0FBQUFDWEJJV1hNQUFBc1RBQUFMRXdFQW1wd1lBQUFnQUVsRVFWUjRuT3pkZVp5TmRmL0g4ZmQxWnJFTjJTY2xlMlNKbVRQRkVJTjB5MVpKMU5SZGtoYS9TSFNMNGlabFNVcVdkQlBkZDNmdUpOeVpWRW9LS2FHNnpad1pTMjYzaU1rMnFNbk96SnpyK3YweHp1V2MyV2NNWjViWDgvSHdtSE45cisxenpuVm1uUE81UHRmbmtn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pBVHc5OEJYQXFuMDdsRzBxMytqZ01BU2pyTHNuNTB1Vnh0L0IwSEFBQUFBQUJBUVRqOEhjQWxJZ2tPQUZlQVlSaXQvUjBEQUFBQUFBQkFRUVg2TzREQ0VCc2I2KzhRQUtERWlvaUk4SGNJQUFBQUFBQUFsNlM0VjRRREFBQUFBQUFBQUpBakV1RUFBQUFBQUFBQWdCS3RSTFJHQVFBQUFIQjVjYU42bEdhV1pmMmVscFoyODlhdFcvZjRPeFlBQUZBd1ZJUURBQUFBeUF1UzRDaTFETU9vR2hnWTJOUGZjUUFBZ0lLaklod0FBQUJBbm5HamVwUTJ3NFlOMDNmZmZTZkRNSDd4ZHl3QUFLRGdxQWdIQUFBQUFBQUFBSlJvSk1JQkFBQUFBQUFBQUNVYWlYQUFBQUFBQUFBQVFJbEdJaHdBQUFBQUFBQUFVS0tSQ0FjQUFBQUFBQUFBbEdna3dnRUFBQUFBQUFBQUpWcWd2d05BeVhMcTFDa2xKaVpLa2hvMWFxVGc0R0NmK2Z2MjdkT2hRNGRVcTFZdDFhcFZLOVA4L0ZxOGVMRk0wMVJ3Y0xENjl1MHJTVHAvL3J4TTAxUzVjdVd5WE9mWFgzL1YwMDgvcmNhTkcrdVJSeDdSRFRmYzREUC82TkdqZXZUUlIrVjBPdFdwVXlkMTZ0VHBrbUlzYnI3NDRnc2RPWEpFMWFwVjArMjMzNjdBd0V2N00zSG8wQ0Y5OXRsbmF0cTBxWm8yYmFxcVZhc1dVcVJaKytHSEgvVDU1NTlyMTY1ZEdqaHdvRzY3N2JZY2wvLzIyMjkxNHNRSmRlblNSZVhLbGRPR0RSc2tTVGZmZlBNbHZ6OEJBQUFBQUFCUU5KQUlMMFptejU2dEpVdVdxSFhyMXBvMmJab2NqcUpYME85eXVUUjgrSEJKMHRLbFM5V3dZVU43WG1wcXFrYU9IS25kdTNlclVxVktldWVkZDFTL2Z2MUwydCtjT1hOMCt2UnBPeEdlbEpTa0VTTkdxRnExYXBveFkwYVdyMUZjWEp3U0V4T1ZtSmlvcDU1Nkt0UDhWYXRXNmNDQkF6cHc0SUFxVktoUTZoTGhTNWN1VlVKQ2dzcVhMNjhlUFhwYzh2WldyMTZ0dVhQblNwS2NUcWZDdzhQenZZM0Jnd2NySWlJaXkzbU5HemZXQng5OFlFK2ZPblZLSzFhc2tDUjkvZlhYT1NiQ1UxSlM5TW9ycnlncEtVbXZ2dnFxL3YzdmYrdjExMS9Ydm4zNzlMZS8vVTJSa1pIMnNydDM3ODV5Ry9YcjF5K1N2NHNBQUFBQUFBQzRpRVI0TWJKa3lSS2RQWHRXMzN6empRNGVQS2phdFd2N082UjhtVFZybHAxTVBISGloRjNCbmRHWFgzNnBhdFdxNVdtYkZTdFcxT25UcDVXU2tpTFROSFhzMkRIdDNyMWJPM2JzMEJ0dnZHRW41YjF0MnJSSmtsUzNibDFkZDkxMW1lWi8vdm5uOXVNNzdyZ2pUM0ZJMHZmZmY2K1ZLMWNxSVNGQlNVbEpTa3RMVTdseTVSUWFHcXFtVFp0cXdvUUo5ckttYVdyVnFsVmF1WEtsZHU3Y3FULysrRU9TVkxseVpkV3ZYMThQUFBDQW9xS2k3T1d6U2dJYmhxSHk1Y3VyZHUzYWF0T21qZTYvLzM3VnJGa3owM0xaSlpBOW5uamlDUTBhTk1pZS92WFhYeVZKRFJzMmxHRVltWlovK2VXWGM5emVtREZqZkthLy92cHIrL0VkZDl5aGwxNTZLY2Yxc3pKNDhPQThMeHNaR2FuQXdFQ2xwYVZwMDZaTk1rMHoyMFQxdkhuemxKU1VKRW5xMXEyYnRtM2JwbjM3OWlrb0tFakp5Y2xhdFdxVnBQVDMyZENoUTdQY3hycDE2MVN4WXNWOFBpT2dhTE1zeTVBVUxLbU1wQ0RSU2cxWk15V2xTam92S2NVd0RNdlA4UUFBQUFCQXRraUVGeVAzM1hlZkZpOWVyTFp0MitxYWE2N3hkemo1OHRGSEgvbFU3UmFXU3BVcTZmRGh3NUtrYytmT3FYbno1aG94WW9TbVRKbWl2WHYzK2lSQmUvWHFKU205OVlublo1OCtmZXh0eGNURWFQdjI3ZHE1YzZja3llRndhUHIwNlpuMitjb3JyL2kwOXpoeTVJakdqUnVuelpzM1oxcjI5T25UMnJObmovYnMyV01ud3MrY09hTmh3NFlwTGk0dTAvTEhqaDNUc1dQSDFLaFJJNTlFZUZZc3k5THAwNmUxYytkTzdkeTVVOHVYTDlmOCtmTjEvZlhYNTdoZVZrNmRPcVZqeDQ3cDNMbHordjMzM3lWSk5XclUwTjY5ZSsxbGdvS0NkTzIxMTJyWnNtVTVic3M3RWY3cnI3OXF5NVl0a3FTcnJycEt0OTEyVzRFUzRkNEdEUnFrcmwyNzZza25uOVNSSTBkVXZYcjFiSlA5eDQ4ZjE4MDMzK3d6MXJwMWE4MmRPMWNKQ1FsNjc3MzNKRW5YWEhPTkhudnNNVDM2NktPUzBxOWVHRHQyckwyTzk1VU5RQ2tSSkttR3BOb1hmdEluQ0ZsSmtYUlUwbjVKUnk1TUF3QUFBRUNSUkNLOEdCazZkR2kyVmFuK05uNzhlTHNkaGNlOTk5NHJTWHJ5eVNjMWI5NDhlM3pxMUtscTFLaVJQZjNkZDk5cHhvd1prcVJycjcxV1YxMTFsZHEyYmF1VWxQeDluKzdRb1lQUDlQcjE2M1h6elRjck5qWldVbnF2YW05bnpwelJ2bjM3Zk1hV0xGbGlQelpOMDE3WG0ybWE5dVBEaHc5cjRNQ0JkbFd4dytGUSsvYnRkZU9OTjZwQ2hRcjY0NDgvdEgzN2R2MzQ0NC8yT20rKythYWRCQzlUcG95NmR1MXFKNjhURXhQMTNYZmY1Zmc4SDMzMFVkV3NXVk9wcWFuYXVYT25WcTVjcWJTME5KMDRjVUl6WnN6UW5EbHpjbDNYVzdObXpiUjY5V3BObkRqUlozenQyclZhdTNhdFBkMndZVU10WGJvMHg5Z3krdmpqajJWWjZRV0NEenp3Z01xWEw1L2xhK3F0VDU4KzluSEphdG1xVmF1cVhMbHlPbkxraUNTcFRaczIycmh4WTc3aVNrcEswdlBQUHkrMzI2MkFnQUJObkRoUjA2Wk4wOEdEQjNOZGQrREFnZXJXclp2OS9nWktxREpLVDRKdjhuY2dLQmJhU2pvdUV1RUFBQUFBaWpBUzRianNQUDJoUGQ1OTkxMjk4ODQ3Q2c0TzF1Ky8vNjczMzMvZm5qZGl4SWhMdmpsamJnSUNBdXpXSzcvOTlwdmNicmVrOU9Tb3B4VkdUanp4bWFhcDU1NTd6azZDMTYxYlY5T21UVk9EQmcweXJlT3BRcGVrcjc3NnluNDhZY0tFVEQyc1RkUFUvdjM3czkxL2x5NWQxS1JKRTN1NmVmUG1ldVdWVnlUSnJyN082N29lLy92Zi8zSmNUMHF2Q1BmV3ExY3Z1N283cXhNaFo4K2VWVXhNakQxZG1JbGo3K3I3dG0zYjZwZGZmdEdhTld0MDh1UkpTZEpkZDkyVlpWc1hLYjJuOTV3NWMreEUrclBQUHF0V3JWcHA4K2JOV3J0MnJXNi8vWFpGUlVYWmxlMmVaTHluNnJ4NjllcFVpS00wQ0ZaNkpUaVFGMXcxQUFBQUFLRElJeEZlakhpM2YxaTBhSkdkMEl5TmpkV2lSWXUwWmNzV0hUOStYQlVxVkZEZHVuVTFZTUNBVERkNjNMNTl1eFl0V2lTWHk2WGZmdnRONWNxVlUrUEdqZFc3ZDI5MTc5N2RKM21ZY1grN2R1M1N3b1VMdFcvZlBsV3FWRWs5ZS9iVWtDRkRGQkFRb0Z0dXVVV1ZLMWVXeStYUzl1M2JKYVgzZ3k1VHBveGlZbUprbXFaQ1EwT1ZsSlNrSFR0MmFQVG8wZnJMWC82aUVTTkcyQW5KZnYzNnFXUEhqcEtrdm4zN0tpMHRMZGZYNVBmZmY5ZnExYXNscFNlaTI3UnBrK3M2dFd2WHRoTzAzdFhIOCtiTnMvYzVZTUFBbityN0o1NTR3azZJZWhMaGE5YXMwYlp0MnlSSjVjdVgxK3paczNYdHRkZG11YzhhTlM3bWt6ekpXa2xaVnIwN0hBN1ZxVk1uMStmaGNjTU5OOWlQczB2KzVxWnQyN2FhUFh1MmxpMWJwblhyMXNuaGNPajExMTlYWUdDZ1JvMGFwYk5uejZwQ2hRcjUydWF5WmN0MC9QaHhlN3BTcFVyYXZYdDNqZ254M0tyRlBiNy8vbnRKVW1ob3FCbzJiS2h4NDhZcFBqN2VmbTNIamgyYjR3MHM5Ky9mcjFXclZ1bisrKy9Yd1lNSDllYy8vMWs5ZS9iVXVISGpGQlVWcFI5KytNRmUxdTEyRi9oMUJZb3hoMGhzSXUvS2lEN3lBQUFBQUlvNEV1SEYzUExseXpWcDBpUzcvWVNVZmlQS3JWdTNhdXZXclQ2SjhFV0xGbW5HakJrK3JUMU9uanlwMk5oWXhjYkc2cHR2dnRHVUtWT3lUQ0F1WExqUTV5YVN4NDRkMDRJRkMyUVlob1lPSGFxdVhidXFhOWV1R2pCZ2dMM01Rdzg5cElZTkd5bzhQRnhidG16UnNHSEQ5T3l6ejJyanhvMWF0MjZkdnYzMld6dVd6cDA3YStUSWtmYTZJMGFNeU5QejM3Tm5qNTBJcjErL3ZwNTc3cms4clplVlhidDJTWkxLbGkyclAvLzV6ejd6UEZYajBzVkUrTXFWSysyeDNyMTdaNXNFeitpR0cyN1ExcTFiSlVtVEprM1N3WU1IRlIwZHJaQ1FrQUxGN1gxY3dzUERDN1NOME5CUWhZYUcyajJ6NjlXcnA2aW9LS1dtcHVyY3VYT1NwQ3BWcXVSNWU2ZFBuOWFDQlFzS0ZFdGVlQkxoYmR1MnRjYzh4OGd3akJ5VDRGTDZ5WkRwMDZlcmZ2MzY2dE9uajFKU1VuVDgrSEc3Mzd5MzFxMWIrL1NFQndDZ0pIQTZuWDFNMC93MVBqNCtWdWszUGkzU3ZBczBIQTZIcWxTcG9nNGRPbWpZc0dHcVZLbFNnYlpwV1ZhZVRuYmZmLy85T24zNnRKWXRXNWJwQ3JuTHhmTjgxNnhabzhxVksxK1JmVjZxaksrblAxNDNBQUNBbkpBSUwrYm16WnRuSjhHYk5XdW1idDI2eWUxMmE4ZU9IU3BUcG95OW5NdmwwdlRwMCsxbG82S2kxS1pORy8zNjY2K0tpWWxSU2txS1ZxOWVyV2JObXVuaGh4L090Sjh2dnZoQzk5NTdyMnJWcXFVbFM1YllDY05seTVacHlKQWhjamdjMnJkdm41M2dsYVFmZi94UkRSczJWTGR1M2RTdVhUdDk5OTEzUGw5VXZCUHlWYXRXMVRmZmZLTVdMVnJZUGF5blRadVc0M092WHIyNjdyenpUbnM2T1RrNXo2OWJWdjcxcjM5cDllclYyclp0bTA2ZVBPbVQvUFNPMVpNSTkxU0RTMUprWkdTZTkvUFVVMDlwOE9EQmNydmRPbi8rdk9iT25hc0ZDeGFvVjY5ZWV1aWhoM0s5RWVxYU5XdTBkZXRXblR0M1RoczNiclNybDh1Vks2ZW5ubm9xVCt0NjY5dTNyNlQwTHk4N2R1eVFsTjV1UlpJT0hqeG92MmV1dnZycVBEL0grZlBuMnpmZHpNNzQ4ZVBWc21WTHJWaXhRdi84NXovenZPMURodzdaMjY1ZnY3NDk3cW11dHl3cjI1dG5saXRYenU3QjNxNWRPejN6ekROS1NVbFI5ZXJWTlc3Y09BMFpNaVRQY1FDbHhkYXRXKzJUbklaaHFITGx5b3FLaXRJenp6eWppaFVyWHZKMjE2OWZyL0xseStkNy9wVnd1V0pJU2tyU29FR0RGQk1UWTUrNFc3RmloZWJQbjY5RGh3NXB3SUFCK3VxcnIzem1YODU5bzlSNnhPRnc5QW9QRHo5Z0dNWWkwelEvam8rUC8xNlNPOWMxL1NnNk9scVdaV25ObWpWYXZueTVUcDQ4cVZkZmZUVmYyM2poaFJmMC9mZmZhK25TcFhsS01qLzAwRU02ZCs0Y3lkeHNaUGQ2OHJvQkFJQ2loa1I0TWZmSEgzL1lqd2NOR3FUMjdkdmIwOTVWNGdzWExyU251M1RwNHZPRm9WNjllbmFQNlE4KytDRExSUGpERHo5c0oxbWJOMit1SjU1NFFsSjZSWGxTVXBKcTFhcWxSWXNXK2F3emJkbzByVnExU21mT25OR2VQWHQ4NGdrT0RsYjkrdlcxYytkT1Nla0o5V1hMbGttU21qUnBva1dMRnVtRER6N0k4YmszYk5oUS9mdjNsOFBoa0dtYSt1MjMzM0pjM2lNNU9kbStPYWQzOHR3d0RCbUdvVTgrK1VSZmYvMjFGaTVjYUNmdVUxTlQ3ZVU4aVhEdmRmTlRMWDNUVFRkcDVzeVpldW1sbDNUczJERko2VGZ1WExwMHFUNzY2Q005OXRoamV1eXh4N0pkL3gvLytFZW1zWll0VzJyVXFGRnEzTGh4anZ2T2FsMVBJbnp2M3IxMmE1RldyVnBKa3AwWWw1Umw3L1BzZUsrWG5kRFFVTldyVnkvZjFkYTFhdFZTZEhTMEZpOWVySGZmZlZkMzNubW5LbFdxcExObnorYTZibkR3eFU0UEsxYXMwTGZmZml0SkdqSmtpQ0lpSWpSLy9udzVIQTc5OTcvL3RVL0VMRisrWEFFQkFicmpqanZ5RlNkUTBxeGZ2MTVseTViVnZuMzc5TkpMTDJuOCtQR2FQbjI2djhNcWxrSkRRN1Y4K1hKNyt2RGh3M3JwcFpmMDhzc3ZxMU9uVG5LNzNZVnlZaTR4TVZIRGhnM1RraVZMN0w5L0dmY05HSVp4cmFTUkRvZGpaSGg0K0JGSml5M0wraWdnSUdCRGJHeHNhbTdyWDJtUFAvNjRLbGV1ck50dnYxMERCdzdNOXcyekplbXp6ejdMMDNLZUN1Y2VQWHJrZXgrbFNYYXZKNjhiQUFBb2FpZ0ZLdWE4VzBPTUhqMWFyNzMybWwzeDYzMXBvdmRORkwycnFDWDUzS3p4Nk5HajlzMGZ2VVZGUmRtUFc3Um80VFB2MUtsVE9uejRzRDc1NUpOTTYyM2R1bFc3ZCsrV1pWbHlPQndLRHcvWHlKRWp0WExsU2p2Wi9jQUREeWcwTk5SZXg3dm5kVzRjRG9lcVY2OXV4NTRYSjA2YzBNS0ZDN1Z3NFVLZE9ISENIazlKU2RHY09YTjA0c1FKSFRod1FDKzg4SUk5ejVNSUR3Z0lzTWU4YitycDNmYzdMOXExYTZmbHk1ZHI1TWlScWx1M3JzOSs1czZkcS9uejUrZDVXMEZCUWVyU3BZdWFObTJhcnhneTh1N1BIUllXSmlrOThlV1I4YmpueEZPUjdYMWNDOU5UVHoybHFsV3JLams1V1V1WExwVmxXVHA5K3JROVB6SXlVcjE3OTdiL2Vhb2VQVmRKN055NTB6NzU0eGtQQ2dyU0UwODhvUkVqUnZnazU5MXVONVZNd0FVT2gwUDE2OWZYb0VHRDlOMTMzL2xjTFlPQ08zYnNtRXpUVk1lT0hSVVVGS1N5WmNzV3luYVBIeit1eE1URVF0a1dTZ2ZETUdvYWh2RzB3K0g0MmpUTnBQRHc4TGNpSWlLNjFxdFhyM0RlbElYSTgzOTF4aXNiVnE5ZXJlam9hRVZHUnVwUGYvcVRYbi85ZFo5N3NuaGZOZGFsU3hlZjZZaUlDRVZFUkdqUm9rVzY5ZFpiN2M5am5uSHZBcFNjOXRPL2YzOUZSRVQ0ZkRaKzRJRUhGQkVSWVgrMk9uYnNtRWFPSEtrdVhicW9UWnMyNnQrL3YxMGdraGVtYWVwdmYvdWJ1blRwb3Fpb0tMMzk5dHVaNHN3NC9jY2ZmOWhqK1huTnRtN2Rxa2NlZVVSdDI3WlZ4NDRkOWZiYmIrZnI5ZlRzMzdJc2ZmREJCK3JkdTdmYXRHbWo3dDI3YSs3Y3VUNHRDRDNyckYyN1Z2ZmRkNThpSXlOMTc3MzM1cW5JQWdBQUlEZFVoQmR6TDc3NG9pWlBucXcxYTlib3pKa3pXcng0c1JZdlhxd2JicmhCRXlaTVVNT0dEU1hKNTZhRjFhcFY4OW5HVlZkZDVUUHRuVkQwOEc2ejR2MVlTdjhnUG0vZVBLV2twS2hNbVRJNmYvNjhwUFFFZTNKeXN0cTFhNmVFaEFUZGROTk5kb1cxZDRLMWNlUEdhdHk0c1hidjNxMGpSNDZvWjgrZWtud1RzOTI3ZDllUkkwZFV0V3BWZmZYVlZ6Nzd2L3JxcTNYa3lCR2RQMzlleWNuSithck85aFljSEt3cFU2Ym80WWNmVm1wcXF0YXZYNi9GaXhjck9qcmFUb1I3SjcrdnZmWmEvZkxMTDVLaytQajRQTjJvMDF1NWN1VVVIUjJ0Kys2N1QxOS8vYldtVFp0bW40UllzR0NCQmd3WTRGUEI3TEZvMFNKZGQ5MTFtanQzcmhZdFdxVFUxRlRObURGRFYxMTFWYTVWeTk0M1djM29QLy81ai8xNDQ4YU5xbGF0bWwweEhSb2FtcStLOEZhdFd1bTIyMjVUU0VqSVphazhMRmV1bkxwMjdhckZpeGRyN2RxMTZ0T25qOCtYcU1HREI5dnRYU1RaWDBROXIrZkVpUlB6VkVFdVNmZmNjNCs2ZE9sU2lORVhYMDZuMDVQMXRLU0xWNTBZaG1GNUxlYjlXTmJGUzBGOHhqTk81N1FOci8xbHU0ME02MmZjUmw3aXkwOU0yY1dYcDVneUxwZlQ5bk42WGptOEhqazlqeXozNWJVcFM1SnV2LzEyUit2V3JjdE5uRGhSV1RsLy9yektsU3NuaDhOaHR3OFpQMzY4WnM2Y3FSNDlldWpaWjU5VmFtcXEzbjc3YlgzKytlYzZldlNvcWxXcnBydnZ2bHVQUHZxb1QrTEs1WEpweG93Wk9uRGdnRzYrK1daTm1EQWh5MVlGS1NrcG1qbHpwbGF1WEtuVTFGUkZSVVZwekpneENna0pzV040OGNVWE5YdjJiQm1Hb1lrVEoyclhybDM2KzkvL3JzREFRUHRtdUZreFRWUC8rdGUvRkJNVG82U2tKRldyVmsydnYvNTZwdVYrL1BGSHpadzVVN3QzNzFiTm1qVTFac3dZKzRUMDRzV0w5YzQ3Nytqa3laTzY1NTU3OU95enoyWTduckhsaXVkS0xNKzIzbjMzWFovNTJjWFh0R25USEdQeXRMVHhUTWZHeG1iYWQyN0h5YlA4bkRsek5HdldMTzNaczBkMTZ0VFJTeSs5WkorQWZlV1ZWMFo5ODgwM2p6cWR6bk1aWHJMczNtdDUvYjN6bnAvcit6WVAyOHpyM3dKN2ZzWjRUTlBNNjkrZGJMZWhLL1I3bk5zMkxNdHFubE4vYk1Nd3FrZ2FaRm5Xb0twVnE1NnNXclhxc3J6MjFMN2N6cHc1bzdmZWVrdVNiMEhIcWxXck5HYk1HTldyVjAvOSt2WFR0bTNidEdqUklybmRibzBhTlVwUyt1L0Z1KysrS3ltOXpVcFdKNTRXTGx5bzd0MjdxMUdqUmxudVA3Zjk5T2pSUTl1M2I5ZUdEUnQwNTUxMzZ1alJvOXE1YzZlcVZhdW1kdTNhU1VxL2NYZGlZcUs2ZGV1bVgzNzVSVC84OElQR2pSdW5wVXVYNXVrMWVPKzk5L1RPTysrb1NwVXE2dFdyVjU2cjNQUDdYQ1JwMUtoUk9uTGtpRHAyN0tnYU5XclluL1dsdkwyZUh1Ky8vNzVtekppaEdqVnFxRy9mdnRxNGNhUCsvdmUvNjl5NWMzcm1tV2Q4bHAweFk0YmF0Mit2MU5SVTdkNjlXMU9tVE5HLy92V3ZBajNIUXZaSmVIaTRaUmlHYVZtV2FSaUdLU25MeDk0L0pablpyWk5oekRJTXczM2hiNFBiTUF6THNpeTNKQ3VyYlhyKzVYVS9YdE9lL1hpdll4bUc0VmI2MzQ3VXRMUzBsN1pzMlpMNWl5RUFBTVVZaWZCaXJsS2xTcG82ZGFvT0hEaWdWYXRXYWRteVpUcDgrTEQrKzkvL2F2anc0WFpiaDRvVksvcFVnM2pMMk11NUlJbGt6NWVpM3IxN2E4bVNKWktrSjU1NFFuWHExRkZRVUpBaUlpTHNwR3BPdW5mdm5tMS81K3hjZSsyMWRzWDcvdjM3N2ZqVDB0SjhFdGNlZGV2V1ZVeE1qQ1NwVDU4KzJyZHZuejJ2U1pNbStyLy8rei9ObmoxYmtqUm56aHoxN05sVGFXbHBrbndUNFpHUmtYWWkvTU1QUDFSMGRIU21rd3A1WVJpR2JyMzFWdnNMaUNTZE8zZE9CdzRjOE9tQjdhMTgrZklhTVdLRWZ2MzFWL3Vrd3F1dnZxcldyVnNYdUFwN3lKQWgyclZybC9idDI2ZnAwNmZyL2ZmZjE1a3paeVJKUFh2MnpOY1gzeFl0V3FoWnMyYWFOV3RXdHNzTUhqeTRRSEY2ZUhvVDc5MjcxNzdScVlkM24zWExzdXlxVmM5Sm5LRkRoK3JaWjUrMW54L3lKbVBDeHJqNHBzajQwM3VaUXR2LzVVaSsrQ08rd3RybjVZemRjdytEakV6VDFILy8rMS9ObVROSDk5MTNuOCs4SDM3NFFaOSsrcW1kakpzOGViSisrdWtuVFo4K1hRMGFOTkJQUC8yazU1OS9YbWxwYVhyeXlTZnQ5VDc1NUJQTm56OWZhV2xwR2o1OHVGNTc3VFZObmp3NTA3NG5UWnFrL2Z2M2EvSGl4U3BUcG94R2p4NnQxMTkvWGVQSGo3ZVgrZm5ubjdWOCtYSk5uVHBWZi8zclg5VzVjMmQ5OXRsbm1qRmpocVpQbjU1dEluekdqQm42NXB0dk5ISGlSRFZ2M2x5SmlZa3FWNjZjM2I3SzQvVHAweG83ZHF3YU5XcWsyYk5uYThxVUtmcmtrMCswZi85K3ZmYmFhNW83ZDY1YXRHaGgvOStRM1hoR25zVDNwazJiRkJ3Y25PbGVEdG5GbDFOTVdXMDNLM2s5VGpFeE1YcmpqVGNVSEJ5c3NXUEhhdUxFaVhaTHRPVGs1SnU5VzRqbHBLaitUY2pydGdxN3I3by9YNDk4THUrUVZOMHdERm1aY3ZkWGx1Zmt0S2RsaVNkWkswbC8vL3ZmSmFXM29Rc09EbGJqeG8yMVpjc1dyVnExeWw1dTZOQ2hkdUxXMDJZbG85R2pSNnREaHc3WnhwRGJmcnAyN2FycDA2ZnIrKysvbDl2dHRqK3JkZS9lM2I2NnNGbXpabHE0Y0tIMjdkdW5uMy8rV1QvODhJTjI3OTZ0TTJmTzVPbWVCSjdQc2krODhJS2lvcUtVbUppb3UrKytPOWYxOHZ0Y0pObWZnOXUxYTZmZXZYdjdmQjdPeSt2cDRVbnl2L2ppaTRxTWpOU2VQWHZVcjE4L3hjVEVhTml3WVQ2L1g1TW1UVktyVnEyMFk4Y09QZmpnZy9tcWxyL01qQXVmZnh6ZXYwTlpQYzc0TTdmbENycE9Uc3NWSkI0UGg4T3hUOUxmTXUwSUFJQmlqRVI0TWZmSEgzK29jdVhLdXZiYWF6Vnc0RURkY2NjZDZ0YXRtNlQwR3gzdTM3OWZkZXZXMVkwMzNtaC9DUC9paXk5OFdxcDgrZVdYOXVONjllb1ZLQkhldUhGak5XL2VYRzNidHJVVDRaS3VTRXVKZXZYcTJZLzM3Tm1qRzIrOFVjZVBIOWVnUVlNMGR1ellmTFgwa05JdlovVzhKaSs5OUpJcVZxeVlaVVg0ZmZmZHB3OC8vRkNwcWFuNi9mZmZOWHo0Y0UyYk5pMVR4YjBrL2ZMTEwzWlNlOWFzV1hyODhjY3pmY25KbUxUM3ZyRm9kc2FNR2FPK2ZmdnE5T25UT25QbWpLWlBuNjZwVTZmbTYvbDYxS2xUUndzV0xOQ3p6ejZyelpzMzI5WHBJU0VodXYvKysvTzFyWkNRa0FMRmtCY2ZmL3l4Tm0vZWJMK2ZnNE9EZlZyLzFLaFJ3K2M5N0oyYzhTVEMyN1JwbzBXTEZxbDM3OTY1N3M5elpZTDNDWnBEaHc1ZDJwTW9wbHd1VjBEdVM5a3lma016Y3ByWHFWTW5uVHg1MG1mODNMbHpQdFBuejUrM3A5UFMwZ3p2bng2aG9hRSswNm1wcVQ3VGJyYzcwemE4eHlUSk5FMmY2VXFWS3RuVG5tVXpMcFBUTmp5UFBTZHZzdHVHWlZtR0pFOEZjSmJieTI2ZHJPYVZLVk1teTNuZTYyUTNyM1BuemxYdnVPT08xdkw2QXR5aFF3YzVIQTVkZDkxMTZ0ZXZuNktqbzcwM28vNzkrNnRDaFFxUzB2OXZXckZpaGY3eGozL1k5eTVvMmJLbGZhTFJPOEg2NUpOUDJpME9Ibjc0WVUyYU5Fa1pKU2NuNi9QUFA5ZWlSWXZzazMwUFB2aWdSbzhlN1pNSXYrKysrMVMrZkhuMTZORkRLMWFzMElBQkExUytmSG5kZnZ2dGlvbUprZHZ0OW1seEphVzN0bHF5WklubXpKbGozeC9CY3dWTXhrUjQ1ODZkZGU3Y09lM2V2VnNoSVNFNmNPQ0EwdExTRkJRVUpNTXdkUGp3WWJWdTNkcStJaVc3OGZ6SUtiNmNZc3JxUkhCRytUbE9UejMxbE4yS0xEbzZXazgvL2JSTTA1VEQ0VkM3ZHUybUhqMTZkRnR5Y3ZMeGpPK3ZqTk82OFB1ZmNUd2dJQ0RiOTZneS9NM3d6TSt3bkhGaE8zbmFiemJMNVJSN3R2RTVISTY4YkNOUDI4NXBlL21OOVVKU01hZlhkWkJoR0RtOUtVOUlXbU9hNWsrbWFiNjNaY3VXblU2bjAvSjNSWGgwZExSaVkyTzFhOWN1bWFicGM1TEgwd3Jvd3c4LzlGa25ZeEZJYnBvMWE1YmovTnoyVTdWcVZVVkdSbXJEaGcyS2o0KzNiOVR0M1o1dzdkcTFtakpsaWl6TDhta0xtSktTa3FkRXVPZXppR2ZkMnJWcjU3cE9RWjZMSkkwYk4wNnZ2UEtLcGt5Wm9ubno1bW40OE9IMkZaejVjZmp3WVVrWC80WjUyZ09lT1hOR1o4K2V0ZjhQOFo1WHExWXRTUmVUOFVYQUhYRnhjWjkzNnRUSmNmVG9VY2ZwMDZjZDFhcFZjNXc3ZDg1eC92eDVSMGhJaUNNMU5kV1JtcHJxS0Z1MnJNUHRkanVDZzRNZGJyZmI0WGE3SFVGQlFmWlAwelFOdDlzZEVCUVVaS1NscFFVRUJRVVpwbWs2VE5OMEJBUUVPTHdmVzVibE0rNXdPQnlXWmRrL1BZOU4wOHhxM0RBTUkwQ1NZWnBtZ01QaE1DekxDckFzeThpNHZtVlpEc013SHBKMGsyVlpXWjlCQlFDZ0dDTVJYc3oxN05sVFVWRlJhdGFzbVFJREEvWEREei9ZOHdJQ0F1eUU0UDMzMzI4bkRsZXNXS0Z6NTg0cFBEeGN2Lzc2cTMyVFNpazlrVkVRMTE5L3ZVYU1HT3pxcjNnQUFDQUFTVVJCVk9IVGN6c3JYYnQyMWJoeDR6S041MVIxazlIcDA2ZVZtSmlvZmZ2MktURXgwZWV5MVMxYnR1aXV1KzdTd1lNSHRXdlhMajM4OE1PYU9YTm12cmJ2Y0RnMFk4WU1WYXRXelU0a25EdVhmclczZDJML3V1dXVzNnNYdmZkOTY2MjM2dnJycjFkUVVKQ09IajBxbDh1bExWdTJhUFBtelpKa1g5N2V2bjE3WFgvOTlTcGZ2cndPSGp6b2MwbHJpeFl0c2t5b1oxU3paazA5L2ZUVG1qSmxpcVQwSG8vZmYvKzlJaU1qOC94OHZWV3NXRkdqUjQvV3ZmZmVhN2NhT1gvK3ZMNzg4c3RNU2E5TE5YNzhlTFZzMlRMZjZ4MC9mbHcvL2ZTVFBkMjVjMmVmZGprWlc5UjRWMzE3S2lpbDlPTlhFSysrK3FwOXMxbUh3MUZvdlh4TG9OeGFCdmhZdDI1ZG9leDAvLzc5aGJLZDBtN0xsaTBuSmRYMUh2TzAwc2lPZHhMbTBLRkRzaXdyVTB1bE9uWHE2UGZmZi9mcExWNnpaazJmeDJmT25NblVlL3p3NGNPeUxDdkxrM0xlSjdzOGxZaWVPRDJKVzg5SnNLd1M0UWNPSEpEYjdjNjJiWlMzMmJObjY1TlBQbEhMbGkzdGJacW1xZERRVUUyY09GR3paczNTd29VTE5YcjBhSVdIaDJjN25oKzV4WmRkVEhtUm4rUGsvWDlTeFlvVlpWbVcwdExTRkJ3Y3JMdnV1bXZ6WFhmZDlZMWhHSG03V1FlS0JLZlQyVldTVHlMY3NxeGt3ekMra3JUa3hJa1RuLzM4ODgrWkx3M3hzOGNmZjF5REJ3L1dBdzg4b0MrKytFTFhYMys5M1Fhb1dyVnFTa3BLeXJFVm5EZnZQdGplTXY2ZHlDZ3YrK25SbzRjMmJOaWdkZXZXNmNjZmYxVFRwazN0bG9WUyt1ZUpVNmRPNmNNUFAxVGx5cFY5V3J6a2hlZHF6MzM3OXFsbXpacVpybzZUMGorM3BxYW02dVRKazZwY3VYS1dONWJQeTNOcDM3NjlWcXhZb2JWcjErcTU1NTdUcEVtVDlLYy8vU25UbFNiWnZaNGVOV3ZXMUtGRGg1U1ltS2lhTld2YVYyVldxbFFwVDhuL0lzUmN0MjZkL1FkeTc5NjlmZ3lsOERtZHpucVNidkozSEFBQVhBNGt3b3U1YytmTzZjc3Z2L1NwNnZZWU1HQ0FYVlhjcGswYi9kLy8vWi9kVDNIMTZ0VmF2WHExei9MOSt2WFRYWGZkVmFBNHdzUEQ1WEE0ZkhwL1p5VWdJQ0JQSDNRUEhEaWdnd2NQNnRDaFF6cDA2SkJPblRvbEtiMk5TOFpMMjcvNDRndjc4YmZmZnF1MHREU2ZENlFaMjVVa0p5ZHIyclJwOXVPc2VMY1gyYkZqaDMwelRPOUtGU205S3FsY3VYS2FPbldxenA4L3I3Tm56K2FwUitPcFU2ZjB4UmRmK01UdVViMTZkWjhLeDl6Y2M4ODkrdnp6ejVXUWtDQXAvWXZWa2lWTENsU052Mi9mUGcwWk1zU24zM1pxYXFwZWUrMDF1Vnd1bjdoV3JGaWhGU3RXNUd2N0lTRWg2dDY5dXlTcGVmUG1QdFg4SGxtMVkvRFdxRkVqSFQxNlZEVnIxbFNIRGgza2REcDlia2JWbzBjUG4rVzNiOTl1UDg3cGNsMFB5N0owNU1nUmUzcllzR0UrWC9US2xTdG45eGR2MDZZTk45SUVMdkN1RXExUm80YWs5TDhwM2xmbDdOKy9YNkdob1Q2WHY1ODZkY3IrZjJIZnZuMlo1a3NYYjRyMzJXZWY2ZXFycnk3VXVEMG5qQk1URTNPczJONi9mNy9lZmZkZC9mdmYvMWFEQmcyMGFkTW1yVnExeXA3ZnZYdDMzWGJiYlhyampUYzBhdFFvK3dSZGR1T0ZFVjl1TWVVbVA4Y0pKWmRsV1VjTncxaGxtdWJpK1BqNFZaS0tUT2x0ZGlwVXFLQUpFeWJvc2NjZTAxdHZ2YVVPSFRxb1ljT0c2dE9uaitiT25hdWhRNGZxMWx0dlZYQndzSGJ2M3EyNzc3N2JKOUVjR2hxcXBLUWtqUjA3Vm5YcjF0VmYvL3JYZk8wL0wvdnAxS21UeXBjdnI4OCsrMHhuejU3TmRCOFh6NG1tTjk5OE05dlBvem5wM0xtelB2cm9JNDBkTzFhMzNYYWJYWFh1clZtelprcElTTkNVS1ZQVXBVc1hmZnp4eHdWNkx2MzY5Vk5rWktTZFNDOWJ0cXpQeVlLOHZwNTkrL2JWN05tek5XN2NPTjE2NjYzYXRHbVRwUFFiaWZyN1NnTUFBRkE2a0FndnBqeGZUdSsvLzM3OStPT1AycjkvdjFKVFUxVzVjbVUxYmRwVWZmcjBVYWRPblh6V2Vmenh4OVdxVlNzdFhyeFlXN2R1MWZIanh4VVNFcUxtelp1cmI5Kys2dGl4NHlYSGs1dVZLMWRxNWNxVnVTNzM4TU1QNS9sTFFmWHExZFdrU1JQdDNMbFR2Ly8rdXhZdlhteGY1dWx3T0RMZDZPakVpUlA2NElNUHN0M2VtREZqdEczYk5nVUdCaW90TGMydW1KUFMrNUZuZE5kZGQ2bERodzVhdG15Wk5tM2FwTDE3OStya3laTUtEQXhVbFNwVlZLOWVQYlZ1M2RwZS9xOS8vYXUrK2VZYjdkcTFTOG5KeVVwTFMxTklTSWpxMTYrdjl1M2JxMSsvZm5ZTGhid3dERVBqeG8zVC9mZmZyOVRVVk8zYnQwL3Z2ZmVlQmc0Y21PZHRTTktHRFJzMGR1eFl1NnEvV2JObWlvcUs4amw1a3Q5S3hveENRME16dFQzd1hNSnZXWlkyYnR4b1h6YWJYVC9iZHUzYWFmcjA2WkxTdjBSNnFzQ2s5SnQwdG1uVHh1NmZibG1XVHcvNDdLckFEeDA2WlBjc1AzSGloR2JPbkduUCsrNjc3M3phb3R4eXl5MHFXN2FzNnRTcGs2bEhNb0IwMWF0WFY1Y3VYVFI1OG1STm1EQkJEUm8wMEk0ZE8vVFdXMjlsdXZMb3pUZmYxSFBQUGFkang0N3BuWGZlOFdrZDRCRWFHaXFuMDZscDA2WnA1TWlScWw2OXVuYnYzcTAvL3ZqRDUrOXJRWVNHaGlvcUtrcVRKMC9XaXkrK3FJWU5HK3JubjMvTzFPTEpjMW4rb1VPSFZMMTZkWi8vUnc0ZE9xU2twQ1MxYU5GQzExMTNuVkpTVW1SWmxnNGZQcHpsZUdIRmwxTk0wc1VXVy9IeDhicmhoaHN5dGR6S3ozRkN5V09hNXFlR1ljeHl1VnhybFg3RHZXS2xWYXRXNnQrL3Y5NTk5MTJOSHo5ZUN4WXMwTUNCQXhVY0hLeVltQmpGeE1Tb1RKa3lhdHk0Y2FZVDcyUEdqTkdycjc0cWw4dWxYMy85TmQvN3pzdCt5cFl0YTkrbklDZ295QzRFOEJneFlvU21UNSt1K1BoNERSMDYxQzVveUt0bm5ubEdaODZjMFRmZmZLUFZxMWRyNk5DaG1Rb3B4b3daby9Iangydno1czA2Y09DQSt2ZnY3MU1na05mblVxVktGWDM4OGNkeXU5MjY4Y1liTld6WU1KOUVlRjVmVDgrTmdaY3RXNlovLy92ZnFsbXpwcDU2NmlsN0hBQUE0SElqRVY1TVpMelUwRk05OSt5enorWnJPNjFidDg1ejBzRFRHem0vOHdyRE5kZGNrMlVpM0RBTTFheFpVN1ZyMTlaMTExMm42NjY3VG9aaHFGZXZYdlpOZEdiTW1HRXYzN2h4NDN4ZmF0bTBhZE5zSytxeXE1aXZXcldxSG4vOGNUMysrT081YnI5UG56N3EwNmRQdm1MSzdmV3VYNysrdnYvKyt3S3RLNlZmMGpsOCtIQzdPcWwrL2ZxYU5XdVdxbGF0cWpKbHltaldyRm5xMjdldm9xT2o3Vll3ZGV2VzFVMDNwVjgxdVhuelpwK0VjMzcwNk5GRHljbkpzaXpMSjBHVVZiVjRSaXRYcnJTLzBBVUhCOXNWU0o1K3VkNGNEb2U2ZHUyYTVYWkNRME8xWThlT1RPTTFhdFJRNDhhTkZSVVZaYitPVHFlVEJEaVFCeE1tVE5DYmI3NnBJVU9HNkk4Ly9sRHQyclUxWU1BQTllM2IxMmU1RzIrOFVYZmRkWmRTVWxMVXMyZFBQZmJZWTFsdWIrclVxWHJsbFZmVXQyOWZwYWFtcWtHREJobzJiRmloeERwNThtVE5talZMZ3djUDF1blRwMVd2WHIxTU4reXNWNitlb3FPak5YTGtTTldzV1ZQUjBkSGFzR0dEcFBTV0t4TW1UTkNCQXdkMDdiWFhhdEtrU1RJTUk5dnh3b3F2UVlNRzJjWWtwZitkN3RPbmo0WU5HNmFRa0pBc3E5SHplcHhROHNUSHg4LzNkd3o1a2RYbm1hRkRoMnJvMEtFK1kvMzc5OC8xUkU3Nzl1M1Z2bjM3UE8wanEzR0h3NUduL1V5WU1FRVRKa3pJY3Q0ZGQ5emhVeVdlOGI0bHVYMStxMUNoZ2w1KytXV2ZzWXlKOEVhTkd1bjk5OS8zR2J2bm5udDhwdlB5WER3MzFNeE9YbDlQd3pBMFlNQUFueUtHM05hcFhMbnlaZi9lQVFBQVNvOWlmUTJhMCttMHBNdWZsQzBLdG0vZmJuOUFEUXdNMUhmZmZWY2tXektzWDc5ZXc0Y1BsNVIrWjNoUEwwUlBSVzN6NXMyenZMbU9wK2R5OSs3ZE5XblNKTDMyMm12YXMyZVBuZXoyL0t0ZHU3YmRBOVZiU2txS0huend3VXpKejJlZWVVWVBQdmlnVHd4MTY5WlZURXlNSk9uUlJ4KzFxOGM5Q1lLRWhBUU5IRGhRRG9kRGdZR0JxbENoZ3VyV3JhdStmZnRtcXVZcFNXYk9uS24zM250UFRabzAwWnR2dm1tM0lwRFMremRIUlVYSjRYRFlyMk92WHIzMDBrc3ZTVXIvNHVWcGsrTDkremh4NGtRdFg3NDgwN2kzNTU1N0xsT2JIa2thT1hLa1QxOXl6MzVIang1dEoyZ3N5OUtDQlF2MHQ3LzlUZVBIajFldlhyMGtwVmZkcjFxMVNzSEJ3UW9KQ1ZHREJnMzAwRU1QNlpaYmJ2SFpoMmViTDcvOHN2NzN2Ly9wOE9IRGF0eTRzVzY0NFFZMWFkTEVwNVdLWjlsUm8wYVZ1a1M0NTduSHhjVVY2Lzh6a0hlV1pkV1FGQ1hwdzl5V0JTVDFrMFNQOEZLZ05IMzJMbzQ4LzErdldiTW1UKzNna0hmRGhnM3p0Sis1SXk0dUxuKzlBWXNacDlNNVhkSXpicmY3THdrSkNUTnlYUUVBZ0dLRWl2QWk3c3N2djlUQmd3ZDlla2tYeDc3RW50WXA5ZXZYenpLSk9HZk9IRWtYYjJZNGN1VElmRzAvT0RoWWI3MzFscVpQbjY2Tkd6Y3FJQ0JBWGJ0MjlibXhXbFpmMnY3eGozOWtHbXZWcWxXcC9JSTNlUEJncGFXbGFmRGd3Wm1xNkwzYjdNeWVQVnVTN3czdUhucm9JZDErKysyWnRsbTllblhWclZzMzA3aTNzTEF3YmQ2OFdRNkhRMEZCUWFwY3ViSnV2LzMyVERmbm5EOC92WEN0VHAwNjlwaW5zdWpXVzIvMUdaODhlWEttYXM2c2VFNXNYSFBOTlZuRzc4MVR2ZFMwYWROY3R3c0FBQUFBQUlDaXBWaFg5NVdHcXBSNTgrYlpDVUFwUGVIN3pqdnZrSXdEY01WUUVWNzZXSlpWVFZJN1NaL2t0aXdnNlU1Skd3M0QrTTNmZ2VEeUtnMmZ2WUdzVUJFT0FFREpRRVY0RVZlclZpMkZoSVRJN1hhcmVmUG1Hang0TUVsd0FNRGxsaUtKTmhmSXE2TktmODhBQUFBQVFKRkZJcnlJdS9QT08zWG5uWGY2T3d3QVFPbHlYdEorU1cwbDFaQ1UrZVlNUVByNzVLalMzeXZuL1J3TEFBQUFBT1NJUkRnQUFNZ29WZWtKemhPU2dpUTUvQnNPaWloVDZlK1Y4eGQrQWdBQUFFQ1JSU0ljQUFENE1BekRVbnB5a3lwZkFBQUFBRUNKUUlVWEFBQUFBQUFBQUtCRUl4RU9GSmJBUUNrb3lIZnNxcXVrS2xWOHgyclZrbXJYOWgxcjFFaHEwc1IzTEN4TWlvandIYnZsRmlrcXluZXNhMWVwZTNmZnNidnZsdnIyOVIxNzZDSHBrVWQ4eHdZUGxvWU96ZnI1QUFBQUFBQUFBQ1VFclZHS2c4QkF5VENrVksvMm0xZGRKVGtjVW5MeXhiRmF0YVNBQUduLy9vdGpqUnFsaiszY2VYRXNMQ3g5TERiMjR0Z3R0NlNQZmZ2dHhiR3VYZFBIVnE2OE9IYjMzZWxqSDM1NGNleWhoOUpqL09jL0w0NE5IcHkrM096WkJYL2V4WWxsU2FhWmZreTh4MDZjU0g4ZFBFeFRPbnc0ODlqdTNabkhFaEl5ajIzY21IbnNxNjk4eHl4TFdyNDg4OWpDaGVsam51TmtXZExjdWNYak9QRTdBQUFBQUFBQWdFdEFJcnlvSThGYVBCaEcrbXRtbXI1anAwNzVqamtjVWxKUzVySGR1ek9QYmRtU2VXelRwc3hqcTFkbjN1L3k1ZW5Id1h2cy9mY2x0OXMzN3JmZThsMnVLTHFDdndNL1Y2aWdlbWxwQ2d3TTVIY0FBQUFBQUFDZ0JDRVJYdFJkb1FUckx4OTlwRHJWcXl2QWU3bVNubUM5SEJ3WnVnMVZxSkI1bVpvMU00ODFhSkI1N01ZYk00OUZSbVllNjlJbDg5aGRkMlVlZStBQjMybkRrQVlOeXJ4Y1VYT0ZmZ2MrZVBsbFRmdndROTM3K3V0Njdybm4rQjBBQUFBQUFBQW9RVWlFRnhlWE1jRTZiOTQ4elo4L1g2TkdqZEo5M2pOS2VvSVZ4Y3RsUHNuUTVyNzdwQTgvMUtlZmZxckhIbnRNMWFwVjQzY0FBQUFBQUFDZ2hPQm1tZEFOTjl3Z1NYcjc3YmQxK3ZScFAwZURuSnc4ZVZMbno1LzNkeGdsVW9NR0RkU2pSdytkUFh0V3p6Ly92TC9EQVFBQUFBQUFRQ0dpSWh6cTJMR2pJaUlpRkJzYnF6ZmZmRE85TFFTS25PWExsMnZ5NU1ucTE2K2ZSbzBhNWU5d1NxUmh3NFpwMWFwVmlvK1AxMDgvL2FSbXpacjVPeVFBQUlxY2lJZ0lmNGNBQUFBQTVCc1Y0WkFrRFI4K1hBNkhRekV4TVRwMDZKQy93MEVXT25ic0tNdXl0R1RKRXAwNGNjTGY0WlJJMWF0WDErREJnMldhcHNhTUdlUHZjQUFBS0ZJc3kvclIzekVBZm5SQzBtNS9Cd0VBQUFxT2luQklrcG8xYTZZNzc3eFR5NWN2MTlTcFV6Vno1a3gvaDRRTXFsU3BvcXBWcStxMzMzN1RoZzBiMUwxN2QzK0hWQ0wxNjlkUEN4WXMwUDc5Ky9YNTU1K3JSNDhlL2c0SkFJQWl3ZVZ5dGZGM0RBQUFBRUJCVVJFTzI1TlBQcW15WmN0cS9mcjErczkvL3VQdmNKQ0ZGMTU0UVpJMFpjb1VwYWFtK2ptYWtxbENoUXA2K2VXWFpWbVdwaytmTHRNMC9SMFNBQUFBQUFBQUxsR0pxQWluVDJIaHNTeExobUZvMEtCQmtpVERNUHdjRWJKeSt2UnBSVVpHK2p1TUVzdXlMRWxTY25LeWJyNzVaajlIQXdBQUFBQUFnRXRWckN2QzZWTlkrRHlKYjhNd1NJSVhVWjRrcmVjbkNwLzMrNS9YMmJiTjN3RUFBQUFBQUFBVVZMR3VDS2RQNGVVUkhoNStqMkVZSDFxV2xaU2NuRnh2Nzk2OTUvd2RFM3lGaDRlZk5Bd2p4RFROeHZIeDhidjhIVTlKNVhRNlB6SU1vN2VrdFhGeGNWMzhIUThBQUFBQUFBQUtwbGhYaE9QeWNMbGN5eVJ0TWd3anRGcTFhcFA5SFEreXRGNlNETU1ZNnU5QVNyTHo1ODgvS2NtU0ZOV3laY3NtL280SEFBQUFBQUFBQlVNaUhGbXlMT3RwU1c3VE5JZTJiTm15dHIvamdhL1UxTlJISkxrTnczaXFaY3VXTmYwZFQwbTFmZnYydzVabFRaUVVHQkFROEttLzR3RUFBQUFBQUVEQmtBaEhsbHd1MTJiTHNoWVpoaEVVR0JnNDA5L3h3TmUyYmR1U0xNdjZyeVRENFhEMDlYYzhKZG5Ka3lkZmwzUmFVaU9uMDNtSHYrTUJBQUFBQUFCQS9wRUlSMDZldHl3clJkSTlZV0ZoN2Z3ZERESVphVm1XNVhBNEpqZHExS2lNdjRNcHFYNysrZWNUa3FLTjlMdG4vdFBmOFFBQUFBQUFBQ0QvU0lRald5Nlg2NkJsV1M5S2ttRVliMGd5L0JzUnZMbGNycFdHWVNSS3Fod1NFdExOMy9HVVpIRnhjVjlZbHJWWFVyWHc4UEFwL280SEFBQUFBQUFBK1VNaUhEbEtUVTE5M2JLc280WmhSSVNIaHcvMGR6ekk1SitTWkJqR0dIR2k0bkpLTTAyejE0WEhmNmxYcjE1WnYwWURBQUFBQUFDQWZDRVJqaHh0Mzc0OVJkSXdTWlpoR0pNa0JmZzVKSGlKaTR1YllGbldINFpodEE0TEMydnI3M2hLc29TRWhKOGtmVzBZUm5DVktsVmkvQjBQQUFBQUFBQUE4bzVFT0hMbGNyaytrT1NTZEhWNGVQaEVmOGNESDVaaEdDc2t5VENNSWY0T3BvU3pMTXU2VDVJTXcramFzbVhMMnY0T0NBQUFBQUFBQUhsREloeDVZbG5XVTVabFdZWmhQTnU0Y2VQcS9vNEhGN25kN3VjdHl6SU53N2kvUllzV29mNk9weVJ6dVZ4SExjdDZSVkpBUUVEQVduL0hBd0FBQUFBQWdMd2hFWTQ4Y2JsY213ekRXQ1FwS0NRa1pJNi80OEZGQ1FrSkJ3ekRXQzNKQ0F3TXBJLzdaWmFTa2pKZVVxcWtSaEVSRVozOUhROEFBQUFBQUFCeVJ5SWNlV1paMWloSmFaTDZPWjNPU0gvSGc0c3N5M3J0UXNYK1NOSEgvYkxhdm4xN2ltbWFmellNd3pCTjh3dC94d01BQUFBQUFJRGNrUWhIbnJsY3JvT21hVTY2TURuRHI4SEFoOHZsV2kwcHdUQ01LazZuczcrLzR5bnA0dVBqWXl6TE9tSVlSckRUNlJ6cDczZ0FBQUFBQUFDUU14TGh5SmVBZ0lDWEpaMlFGQmtlSHY2UXYrUEJSWlpsdlgzaDRXQy9CbEk2dUEzRCtOT0Z4NitLS253QUFBQUFBSUFpalVRNDhpVTJOamJWTk0wbkpja3dqRmY5SFE4dWlvK1BuNnYwa3hRM2hZV0ZkZkp6T0NWZVhGemNWc3V5ZnBTazhQRHd4ZjZPQndBQUFBQUFBTmtqRVk1OGk0K1BYMlFZUnJ5a3E1MU81MlIveHdPYlpWbldBa2t5REdPNHY0TXBCYXlqUjQ5MmtpVERNUHEyYU5IaU9qL0hBd0FBQUFBQWdHeVFDRWVCbUtZNTdNTER2NFNGaFZYMmF6Q3dtYVk1VlpKbEdNYWRFUkVSdGZ3ZFQwbTNmLy8rczVMZWxxU2dvS0RWa2d6L1JnUUFBQUFBQUlDc2tBaEhnYmhjcm04bC9WdFNXWWZEOGFhLzQwRzZoSVNFQTVJK2ttU1lwam5lMy9HVUJuRnhjVTlZbG1VYWh0RTRMQ3lzcmIvakFRQUFBQUFBUUdZa3dsRmdobUU4cS9SMkhQZEhSRVE0L1IwUDBwbW1PZnZDdzN2OUdranA4cmhsV1paaEdLc2tCZm83R0FBQUFBQUFBUGdpRVk0Q2k0Mk5UYlFzYTVKaEdBNnY1Q3Y4TEQ0K2ZwMWxXYkdHWVZRSkR3OS8zdC94bEFZdWwrc2R3ekNTRE1NSUNRc0xlOFRmOFFBQUFBQUFBTUFYaVhCY0VyZmJQVlhTQ1VsdHc4TEMrdms3SHRoZXYvQnpvRitqS0VWTTAreHVXWmJwY0RqbU5XalE0Q3AveHdNQUFBQUFBSUNMU0lUamttelpzdVcwMiswZWJoaUc0WEE0cHZrN0hxUkxTVWxaSnVtNHBFYXRXclhxN085NFNvUDQrUGg0d3pBU0pCbFhYWFhWRy82T0J3QUFBQUFBQUJlUkNNY2xTMGhJK0pla3JaTHFoSWVIai9OM1BKQzJiOStlWWhqR1JNTXdqSUNBQUk3SkZaS2FtdHBGVXBwaEdQMGpJaUxxK0RzZUFBQUFBQUFBcENNUmpzTGdOazN6NlF1UG53OExDNnZzMTJqZ3NlakN6dzR0VzdhczZkZElTb210VzdjbVc1YjFvU1NacHJsTS9JMEZBQUFBQUFBb0VralNvRkJjdUVIang0WmhsSGM0SEsvbnZnWXV0OWpZMkVPV1piMGxLVEFnSU9Cdi9vNm50SEM1WEgrV2ROSXdqSnNpSWlKdTluYzhBQUFBQUFBQUlCR09RdVJ3T0VaSXNpVDFkenFkTGYwZER5UkpiMTM0MmNXdlVaUXVwcVF4VnJwUGE5ZXVYYzdmQVFFQUFBQUFBSlIySk1KUmFHSmpZM2VicHZtYXBFRExzbWI1T3g1SUxwZHJpNlJZd3pDcTBMLzl5b21MaTN0VDBpRkpOYXBYci82Z3YrTUJBQUFBQUFBbzdVaUVvMUNkUFh0MmtxUVRranFHaDRmZjQrOTRJTXV5TEU4Q2ZKQmZJeWw5SHJBc3kzUTRISE51dlBIR0t2NE9CZ0FBQUFBQW9EUWpFWTVDdFhQbnpwT1daZjNGTUF4RDBqUkpobWRlZUhoNEsvOUZWbnFkUEhseXJkSlBUbHpqZERxN1NWS1RKazBxT3AzT3BSRVJFZVg5RzEzSjVYSzV2cEcwVlZKZ1lHRGdTLzZPQndBQUFBQUFvRFFqRVk1QzUzQTQvbVZaMWc3RE1PbzVuYzZSelpzM3IrTjBPcjgxRE9NL0pGNnZ2SjkvL3ZtOHBGRVhUazc4MCtsMGZsK2hRb1hmSmZWenU5M0JmZzZ2UkhPNzNiMGtuVE1NWTJoNGVIaGRmOGNEQUFBQUFBQlFXcEVJUjZHTGpZMU5OVTF6K0lYSjhXWEtsTmtwcVlPa29MUzB0RForREsxVXFsMjdkam5Mc3E2L01IbTFwRGFTQWlYSk5NMEdmZ3VzRk5peVpjdCt5N0ppSk1rd2pIK0t2N2tBQUFBQUFBQitRVklHbDRYRDRRaVg1SlpVWGxKWnIvSDJmZ3VxbEduVnFsVmpwOU81b2thTkdrY013eGlSMVRLQmdZRk5yM1JjcFUxS1Nzb2prbzVMNmh3V0ZoYmxHUThMQytzVUZoYjJtUDhpQXdBQUFBQUFLRDFJaEtOUU9aM09idUhoNGI4WWh2R0twSUNNOHczRENQZERXS1dTMiswK2Jsbld6WVpoaE9Td1dMTXJGbEFwdFgzNzloUkpyMHJwYllQQ3dzTENuRTducHc2SFk2MWhHRVA5SEI0QUFBQUFBRUNwUUNJY2hTbklzcXluRGNPb2w5MENsbVhkZU9YQ0tkMjJiZHVXbEphVzFsRlNhbmJMV0paMXd4VU1xZFNLaTR0NzJiS3NnNUt1TXd3alRsSXZTWVpoR0MxYnRteFp3Yy9oQVFBQUFBQUFsSGdrd2xHWVVwT1RrL3RJZWorN0JRekRxTitnUVlPcnJtQk1wZHJXclZ2L2E1cG0xK3ptRzRaQmE1VExMeUE4UEh5b1lSaVZwZlRzZDRiNTlmMFFFd0FBQUFBQVFLbENJaHlGYXUvZXZlZmk0dUlHbUtZNU01dEZBaXBXckJoNVJZTXE1ZUxqNDlkWmx0VTNtOW1Ocm1nd3BVekxsaTBqblU3bkhzTXczbEI2di94TUhBNEh4d0FBQUFBQUFPQXlJeEdPeXlFdFBqNytMNUxHWmpYVDRYRGNjb1hqS2ZWY0x0Y3kwelNIWkRFcktDSWlJdWlLQjFSS2JObXlaYk5sV2Iva3RJekQ0ZWgwWmFJQkFBQUFBQUFvdlVpRTQzS3g0dUxpSmx1V05TeUxlYTJ1ZURSUWZIejhXNUplemppZW1wb2E3SWR3U29zMGw4dlZ5YktzWlRrczArMktSUU1BQUFBQUFGQktrUWpIWmVWeXVkNndMT3NCeTdKTXIyR24zd0lxM2N5NHVManhsbVY5NGozb2NEaW9DTC9NWEM1WFg4dXk1bG1XWldVeHUwbWpSbzBxWGZHZ0FBQUFBQUFBU2hFUzRianNYQzdYQjZacGRyY3M2N3drR1laUk96dzh2SWEvNHlxbDBsd3UxejJXWmYza0dUQU1JOHZlMVNoY0xwZnIveVM5SU1tZGNWN0ZpaFc1WVNZQUFBQUFBTUJsUkNJY1YwUkNRc0tYcG1sR2VhWk4wMnpqejNoS3VUUzMyOTNhc3F4a1NUSk4wL0IzUUtXRnkrV2FKR21JWlZrcDN1T1daVFgyVTBnQUFBQUFBQUNsQW9sd1hERUpDUWsvcHFTa3RMSXNLeWtnSUtDdHYrTXB6YlpzMlhJNkpTV2xrV1ZaWjl4dU4yMDVycUM0dUxoNWtoNndMT3VVWjh3d2pGdjlHQklBQUFBQUFFQ0pSeVZvQ2VaME90ZElLcElKTnN1eVpCaEY4KzFuV2RhUExwZXJVQ3ZXT1JZRmN6bU9SVmI4ZFh3OHIzMVJQZ1k1dVZMSEJ3QUFBRmVHMCttY0x1a1p0OXY5bDRTRWhCbitqZ2NBZ01KRVJYakpWaVFUcjBXZFlSaXRMOE5tT1JZRmNKbU9SVmI4ZG55S2F4SmN1cUxIQndBQUFBQUE0SklFK2pzQVhINnhzYkgrRHFIWWlJaUl1S3piNTFqazNlVStGbG54eC9FNWV2U29Ibi84Y2Izd3dndHlPcDFYZlA4RjVZL2pBd0FBQUFBQVVGQlVoQU9BSDlXb1VVTUxGeTVVY0hDd3YwTUJBQUFBQUFBb3NVaUVBNENmaFlTRXFFV0xGdjRPQXdBQUFBQUFvTVFpRVE0QUFBQUFBQUFBS05GSWhBTUFBQUFBQUFBQVNqUVM0UUFBQUFBQUFBQ0FFbzFFT0FBQUFBQUFBQUNnUkNNUkRnQUFBQUFBQUFBbzBVaUVJMSsyYnQycWlJZ0luMy8zM252dkpXMHpLU2xKdlh2M2xtbWFoUlJsNmNDeEtObzRQZ0FBQUFBQUFFVUhpWEFVeVByMTZ4VWJHNnZZMkZndFhibzB6K3NsSmlicTdydnZWa3BLaWowV0docXE1Y3VYeStGd1pMc01zc2V4S05vNFBnQUFBQUFBQVA1SEloeFgxUEhqeDVXWW1Iakp5K0RTY1N5S05vNFBBQUFBQUFCQTRTRVJqa0xqYVFYeHd3OC82SUVISGxCa1pLVHV2ZmRlN2RpeHcxNW13SUFCa3FTMmJkc3FJaUxDWjcwelo4NWt1Y3p2di8rdXlNaEliZGl3d2Q3T3VYUG5GQlVWcFUyYk5sMlpKMWZNY0N5S05vNFBBQUFBQUFEQWxVVWlISVV1SmlaR2I3enhocjc4OGt0ZGZmWFZtamh4b2ozdjNYZmZsU1J0MnJSSnNiR3hXYTZmY1ptcVZhdXFjK2ZPK3Z6enorMWwxcXhabzhxVkt5c3lNdkt5UFkrU2dHTlJ0SEY4QUFBQUFBQUFyZ3dTNFNpUURoMDYyRGNBbkRadG1zKzhwNTU2U3RXclYxZWxTcFVVSFIydC8vM3ZmNWQ4YzcrK2ZmdHEzYnAxZGlYc3A1OStxajU5K3Nnd2pFdmFia25Bc1NqYU9ENEFBQUFBQUFEK0YranZBRkE4clYrL1h1WExsODl5WHJWcTFlekhGU3RXbEdWWlNrdExVM0J3Y0lIM0Z4RVJvVnExYW1udDJyV0tpSWhRUWtLQ3BreVpVdUR0bFNRY2k2S040d01BQUFBQUFPQi9KTUpSYlBUdDIxZWZmZmFaRGgwNnBGdHZ2VlZWcWxUeGQwaWxGc2VpYU9QNEFBQUFBQUFBK0tJMUNxNm9TcFVxU1pMaTQrTjE0c1NKZkMzVHMyZFBiZHUyVFI5Ly9MSHV1ZWVleXg5c0NjZXhLTm80UGdBQUFBQUFBSVdIaW5BVVNJY09IWHltMTYxYmw2ZjE2dGF0cXo1OSttallzR0VLQ1FuUlYxOTlsZWRsS2xhc3FNNmRPMnZIamgxeU9wMlgvQnhLQ281RjBjYnhBUUFBQUFBQThEL3VubGFDT1oxT1M1SmlZMlA5SFVxaGlZNk9WdS9ldlJVZEhYMVp0aDhSRVNGSmlvdUxLOVRmRFk1Ri9sMnVZNUVWamsvK1hjbmpBd0FBZ0N2RDZYUk9sL1NNMiszK1MwSkN3Z3gveHdNQVFHR2lJaHpGd3ZIang3VnExU3I5OXR0dnV2UE9PLzBkVHFuR3NTamFPRDRBQUFBQTB2OUFld0FBSUFCSlJFRlVBQUNaa1FoSHNkQ3RXemRkZmZYVm1qNTl1c3FYTCsvdmNFbzFqa1hSeHZFQkFBQUFBQURJakVRNGlvVk5temI1T3dSY3dMRW8yamcrQUFBQUFBQUFtVG44SFFBQUFBQUFBQUFBQUpjVGlYQUFBQUFBQUFBQVFJbEdJaHdBQUFBQUFBQUFVS0xSSTd3VWlJaUk4SGNJV2JJc1M0WmgySThsMmRNbFZWRTlGa2hYbEkrUDkrOExBQUFBQUFBQThvZUs4QkxNc3F3Zi9SMURUcnlUZW9aaHlEQU1PeUh1WjlzS2U0UC96OTZkaDBkVm52MEQvOTVuSmdsSjJCR1F6U0FnaTVOTU1qT3lKQkZGWDYxTHFiVklpMXFwYUJWUmE5M2VhbFhRcXRXNkl0VmFLOVpYaTFyOW9TQ0NGZFM2UXNJaWs5a3lzZ1VGd2Fnb1c0QUVrcGx6Ly82WXhXd2dDR1NTbWUvbnVuSmRjTTR6Yys1ekpnbkQ5enh6UDYzOXRXakZqdmhyMFp5MjhQclUvM2xwSlQ4blFBdTlQa1JFUkVSRVJFUkVoNHN6d3BPWXgrTVptZWdhRHFTZ29LQS9nQ0lSS1FTUUR5QlhSTG8wR3FhcXVsRkVTc0xoOERLTHhlSXpUVFBnOVhwM3RIakJoNkcxdmhaT3AxTUJvS3lzTEtXbkdyZlcxNmNlY1RnYzQwVGtCZ0IyRWVrWTNhNEFQZ3lId3crRVFxR1Z3V0J3V3dKckpDSWlJaUlpSWlKcXRWSTYvS0xXSno4L2Y3Q0lGSXJJS0VRQ3Yxd0FIZXVQVVZVVFFJV0lsQUJZQnNDL2I5Kys4bUF3dURzQkpiZHBETUxiSkl2VDZmeU5xbDR0SWpZQVdVRGtqaEdBK1FDbTc5cTF5MXRSVVZHVjBDcUppSWlJcU0xeE9wM1RBZHdZRG9kdjh2bDhqeVc2SGlJaW9pT0o0UmUxZHBLZm4zK2l4V0lwVnRVUmlJVGpKd0xJYmpRdURPQlRWUzBGc0VKVkF4YUxKZWgydTZ0YnZPSTJoRUY0MnpabzBLQ01EaDA2WEFYZ01nRERSQ1FqdWlzTTRPVlFLUFMzdExTMEFIOE9pSWlJaU9oZ01BZ25JcUpreHZDTDJpSkxmbjYrUFJxT0R3ZGdSOE1RTUNZRUlLQ3FKWWlHNDNWMWRaOEdnOEhhRnErNGxXSVFuanhzTmx2NzlQVDBHd0JjS0NLREFhUUJnS3J1RTVGbncrSHdQM2Z1M0xscXc0WU5leE5iS1JFUkVSRzFWZ3pDaVlnb21USDhvcVRnY3JuU0FEaE4weXdXRVNjaTRmaFFSTVBBR0ZXdEZaR3k2TXp4bGFacCtuMCszMnBFWnRDbUhBYmh5V253NE1ISFpHVmwvY2t3alBNQTlBWmdBUUJWM2EycWo1aW1PY3Z2OTI5QzVHWVJFUkVSRVJFQUJ1RkVSSlRjR0g1UjBobzBhRkJHZG5iMmNJdkZVZ1RnSkFCNUFFNUFOQlNzWnk4aU04WkxBYmpENFhEQTcvZXZSV1Fod3FUR0lEejUyZTMydmhhTDVUNFJPVk5WanhVUkFRQlYzU1lpOTliVzFzNHBMeS8vRW9DWjRGS0ppSWlJS01FWWhCTVJVVEpqK0VVcHhlVnlaYW5xS0ZXTnpSelBVOVVCc1hDd25qMEFscXRxaWFxV2hVS2hRSGw1K2ZvRWxIeFVNUWhQTFhhN2ZZakZZcmtQd0dnQTNldUY0cFVBN2dTdzBPUHhmSVVVdUFsRVJFUkVSRTB4Q0NjaW9tVEc4SXRTM29BQkF6cDE2dFNwQ0VDaGlEZ0E1QUxJUWRPZmo1M1JXZU9scXVxcHE2c0xCSVBCTDFxNjNpT0pRWGpxY3JsY1RsVzlEOEJ3QUYzeC9mZjdlZ0MzaDBLaEQvMSsvNWFFRlVoRVJFUkVMWTVCT0JFUkpUT0dYMFROR0RwMGFMZXNyS3dpVlMwQ1VBREFMaUs5RzQ5VDFXOEJsSXBJYVRnYzlscXQxb0RiN2Y2cXhRditrUmlFRXdBNEhJNHpST1FoQUVNQVpOWGJWYWFxTjFaWFYzdldyRm16SzBIbEVSRVJFVkVMWVJCT1JFVEpqT0VYMFVFYU5teFlyM2J0MmhVQktCS1JmRlhORTVFZWpZWXBnSzlWdFFUQVVnQStBSDZQeC9OdFM5ZDdNQmlFVTJNT2gyTzhpTnlMeUtjaU1tUGJWZlZEQUg4d0RPTlR0OXRkbmFqNmlJaUlpT2pvWVJCT1JFVEpqT0VYMFdGd09CdzUwWDdqb3dEa0E4Z1ZrYTcxeDZpcUF2Z0NRSW1JTEZWVmZ5Z1VDZ1FDZ2UySnFMaytCdUYwQUVaQlFjSGxJbkk3Z040aWtoSGRycW82SDhEdDI3ZHYvMnpEaGcxN0UxZ2pFUkVSRVIxQkRNS0ppQ2laTWZ3aU9zSmNMdGRBMHpTTEFZeENwS1ZLTG9CTzljZEV3L0VLVlYxaUdNWnlWZlZYVjFlWHQzVDdDUWJoZERCY0xsZWFhWnEzaXNqTkFEb0FzQUNBcXBxcStxeHBtbFA5ZnY5V0FPR0VGa3BFUkVSRWg0VkJPQkVSSlRPR1gwUkhuemdjam1IUm1lTWo4SDA0WHI4WE0xVFZGSkZQQVN4VjFlV21hUWEyYnQwYTJMeDVjODNSS294Qk9CMHFsOHVWWlpybXZRQW1BOGdTRVNPNnF3N0FZNlpwL3NYcjlWWUJNQk5XSkJFUkVSSDlLQXpDaVlnb21USDhJa29NbzZDZ3dBNmdXRVNHaTRoZFZVK3MxMzRDUUR3Yzl3RW9WZFVWcXVxM1dDeEJ0OXRkZHlTS1lCQk9oeU12TDYrTDFXcDlCTUFFQUpuMVF2RWFWYjJudHJiMmI4RmdjQThpdmZPSmlJaUlxSlZqRUU1RVJNbU00UmRSNjJITno4OTNXcTNXUWxVZERzQU9ZQmdBYTZOeElRQnUwelJMUmVRVDB6VDlQcDl2Tlg1RVd3b0c0WFNrUkJlVC9adUluSzJxbVNJUys1N2FxYXAvTkF4amx0dnRyZ0ZEY1NJaUlxSldpMEU0RVJFbE00WmZSSzJZeStWS0M0ZkRJd3pES0FiZ0FwQ25xa1BxemJ3RkFLaHFyWWdzVjlVUzB6UTlWcXZWNzNhNzErQUhRa2NHNFhRMEZCUVVuR0FZeGl4RSt1VFg5eldBSzh2S3l0NU1RRmxFUkVSRTlBTVloQk1SVVRKclBOT1VpRnFSYUF1VWt1Z1hBS0J2Mzc2WlBYcjBLRlRWSWhGeEFzZ1RrWUVBUm92SWFJdkZBbFdGMCtuY2kwaExsVkxUTk11aTRmajZCSjBLcFJDdjE3c09RQ0VBdUZ3dXAybWFzMFRFQnVCWUFBdWNUaWRVOVhNUnViU3NyR3h4UW9zbElpSWlJaUlpb3BUQVdhQkVTV0RJa0NFZHNyT3ppMVcxQ0VBK0lndHk5bTltYUJXaTRiaUllQUFzQURnam5GcEdRVUhCR0JGNVhrUnlHdTBLN051M2IySXdHUFFscERBaUlpSWlBc0FaNFVSRWxOd1lmaEVsS1p2TjF0VnF0UllaaGxFRW9BQ1JjTHhQYzJOVmRUNkFVaEh4aHNQaGNwL1A5MldMRmtzcEp6OC8veGNXaStWcEFOM3JiMWZWa2xBbzlKdEFJUEJaZ2tvaklpSWlTbGtNd29tSUtKa3hDQ2RLSVRhYjdkaU1qSXlpMk14eEVUbGpQME8vVnRVU0FLVUFmT0Z3T09EMys3ZTBYS1dVSXNSdXQyZFpMSmJMQWR3dkl1MEJRRlZWUkdvQXZCa0toYTdqOXg0UkVSRlJ5MkFRVGtSRXlZeEJPRkVLaXkyV3Fhb1hJOUxUMlM0aXVRQzZOVFA4QzFVdEVaRlNWUTJFUWlGL0lCRFkzcEwxVWxJekJnMGExTDVEaHc0M0FMaERSTklCUUZWTkFOVUFYdHExYTljdEZSVVZWUW10a29pSWlDaUpNUWduSXFKa3hpQ2NLSVhGZ3ZER1BjSnpjM01IcHFXbEZRRW9GSkU4QUhZQUhScy9YbFhYaVVnSmdHV21hUVpxYW1vQ2E5YXMyZFVTdFZOU000WU9IZHFsWGJ0MmR4aUc4WHNBRmlBU2lvdklibFg5KzY1ZHUvNVVVVkd4TDhGMUVoRVJFU1VWQnVGRVJKVE1HSVFUcGJEOUJlSDdHVHZNTk0xaUVSbUp5TXp4UEFDWmpjZXA2aW9BSmFxNlhGWDlXVmxaZ2FWTGw5WWM4ZUlwVlZpR0RSdldJek16ODM0QWwrTDdmN2ZDcXJwVFJCNHNLeXQ3RkVBNGNTVVNFUkVSSlFjRzRVUkVsTXdZaEJPbHNFTUp3cHZqY0RqeVZiVllSRWFJaUYxVlR4U1JqRWJEVkZWOUlsSnFtdVlLVmZWYnJkWnl0OXRkZDlnblFDbWxiOSsrbVQxNjlEaEJWZjhpSXVmR3RxdnFQZ0NiQU56cjhYaG1KYTVDSWlJaW9yYU5RVGdSRVNVekJ1RkVLZXh3Zy9CbWlNUGhjS2xxc1dFWUo2bXFYVVJPQkdCdE5DNnNxdTdvZ3B3clRkUDArLzMrVHdHWVI2Z09TbkoydXoxYlJHd1dpK1ZSQUNmWDIxV2pxcCtwNmgxZXIvZU5STlZIUkVSRTFCWXhDQ2Npb21UV09Kd2lJam9jNnZGNFZnSllHZHN3WnN3WTY0NGRPMFlZaGxFTXdLV3FkZ0JEb3JQSVJ3Q0FZUmh3T0J5MUFENFJrVklBSzJ0cmF3UGw1ZVdyQVdnaVRvUmFONy9mdndmQUNnQ2pod3daMGlFek05TWxJbytKU0lHSTJFVGtkWWZEVVExZ2xXbWF0L2g4dmc4U1hESVJFUkVSRVJFUkpSQm5oQk9sc0tNd0kveWc5Ty9mdjEyblRwMEtMUlpMa2FvNm8yMVZCb3BJNHpwcUVGbUlzMVJWeXl3V2k3K3NyR3c5R0k3VGZ1VG01dlpNUzBzN0hjQjlJbkk4RU9uTkl5SmJBU3hYMVRzOEhvOHZzVlVTRVJFUnRVNmNFVTVFUk1tTVFUaFJDa3RVRU42YzZLemVVWVpoRkttcUUwQWVnUDdOaE9OVkFKYXFhb2xwbWg3RE1BSWVqMmRqeTFkTXJaems1K2YzdGxnc1B3VndONEJqZ1Vnb0RtQ0xpSHdFNEk2eXNyS0tSQlpKUkVSRTFKb3dDQ2Npb21TVzhQQ0xpQktuTlFYaHpiSFpiRjNUMHRJS1JhUVlRQUVpNFhpZlpzTHg3MVIxcWFvdUZSR3ZhWnArbjgvM1pjdFhUSzJVeGVWeTlRbUh3NzhTa1R0RXBETUFxS29KNEdzQWl3Qk04M2c4bFFtdGtvaUlpQ2pCR0lRVEVWRXlhNVhoRnhHMWpOWWVoRGZIWnJNZG01R1JVUVNnVUZYekFkZ0I5R2dtSFA4YVFLbXFsZ0x3MWRYVkJjckx5NzlwNlhxcDFiSG01ZVVkWjdWYUx4T1Jtd0JrUmJlSEFYd0o0UFY5Ky9iZEV3d0d0eVd1UkNJaUlxTEVZQkJPUkVUSnJNMkVYMFIwNUxYRklMdzVMcGZyT05NMGkwUmtKSUJZT040VlRYL0hmUkVOeHBjQzhJVkNJWDhnRU5qZXd1VlNLOUcvZi85MlhidDJ0UUc0Q3NBa0FHblJYYlVBMXFycWk0WmhQT0YydTZzVFZTTVJFUkZSUzJJUVRrUkV5YXhOaDE5RWRIaVNKUWh2VGw1ZTNvQzB0TFFpQUtQd2ZUamVzWm1oRmFwYWdzaENpdjdkdTNjSEtpb3FxbHF5VmtvOHU5MmViYkZZN0NMeWUxWDlsWWdZMFYxN0FYeHFtdWF6Rm92bEdiZmJYWmZJT29tSWlJaU9KZ2JoUkVTVXpKSXUvQ0tpZzVmTVFYaHo4dkx5aGxxdDF1TG96SEc3cXVhSlNGYWpZUXBnamFxV2lNanlVQ2prLys2Nzd3S1ZsWldjRlp3aVhDNVhwMUFvNUxSWUxEY0RPQmZSZnl0VmRRK0FnSWc4V1ZaVzltOEFaaUxySkNJaUlqclNHSVFURVZFeVM0bndpNGlhbDJwQmVITWNEa2MrZ0NJUkdRRWdOL3JWcnY2WTZLS0tBUkVwTVUzekU5TTAvZFhWMWNHS2lvcDlDU2laV3REUW9VTzdaV1ptamdEd1J4RTVwZDZ1S2xYMXFPcGpYcS8zalVUVlIwUkVSSFFrTVFnbklxSmtsckxoRnhFeENOOFB3K2wwT2xTMVdGV0hHNGFSQjJBWWdQUkc0MEtxNm9tRzR5dkQ0YkEvRUFpc0JzRFdHVWtxTnplM245VnFQZDB3akpzUWFiVURBRkRWYndBc05nempyMjYzZTBuaUtpUWlJaUk2UEF6Q2lZZ29tVEg4SWtwaERNSVBqc3ZsU2pOTjh5UlZMVFlNNDZSb1M1WEJBS3oxeDZscUxZQ1ZJbElLWUNVQWYxbFoyVm9BNFFTVVRVZVJ5K1VhYUpybVQwVGtKZ0NEb3B0VlZiOFVrUS9DNGZCalBwL1BrOGdhaVlpSWlBNFZnM0FpSWtwbURMK0lVaGlEOEIrdnNMQXdzNmFtWmlTQUlzTXdYTkZ3ZkFBQVM2T2gxYXE2UWtSS0FKUWhFbzUvQnZhWFRoYVNsNWMzSkQwOS9hZW1hZDRvSW4yQVNDSU9ZSU9JdkJzT2h4LzErWHhyRTF3bkVSRVIwUTlpRUU1RVJNbU00UmRSQ21NUWZtUU5HVEtrUTFaVzFraFZMUllSQnlMdE0zSkV4R2cwZENlQTVkRUZPVDJtYVFhOFh1OUdSQmJxcExiTDRuUTZiYVpwL3NJd2pPc0FkQU1pUGVaRlpCMkF0MnByYXg4ckx5L2ZsTmd5aVlpSWlKckhJSnlJaUpJWnd5K2lGTVlnL09pejJXeGQwOUxTQ2czREtGTFZBa1RDOFQ0aTB2aWFmd2RnT1lCUzB6UzlwbW42L1g3LzVoWXZtSTRJbTgyV25wNmVQZ3JBaFFCK0l5TFowVjBoVlMwRE1MZW1wdWFmcTFldjNwcTRLb21JaUlnYVloQk9SRVRKak9FWFVRcGpFSjRZdWJtNVBkUFQwNHNBRk1iQ2NSSHBnVWEvazFYMUd4RXBOVTJ6RklBdkZBcjV5OHZMdjBsRXpmVGo5ZTNiTi9PWVk0NDVXVVF1QVRCQlJES0FTRTk1RVZtaHFyT3JxNnVmWDdObXphNEVsMHBFUkVRcGprRTRFUkVsTTRaZlJDbU1RWGpya1p1YjJ5OGpJMk5VT0J3dU5BeWpBRUFlZ0dPYUdicEpWVXRWZFNrQVgxMWRuVDhZREc1cjJXcnB4eG95WkVpSDdPenNVMVYxa29qOEhOOHZ1Rm9Eb0JUQVMxVlZWZit1cUtqWWw3Z3FpWWlJS0ZVeENDY2lvbVRHOElzb2hURUliOTNzZHZ2eFZxdTEyRFROVVlaaDJCRnBxOUtwMFRBRjhGbTAzL2lLY0Rqc3MxcXRBYmZidmJQbEs2WkQ0WEE0dXB1bU9kWmlzVXhVMVRIMTJ1WHNCTEFJd0V0bFpXVnZBUWducmtvaUlpSktKUXpDaVlnb21USDhJa3BoRE1MYm5yeTh2S0ZXcTdWSVJFWUNzS3Rxcm9pMGJ6Uk1BYXhWMVNXcXV0eGlzZmpyNnVySy9YNy9uZ1NVVEFjaFB6Ky9qMkVZNTRuSXBRQkc0UHQvbjc5VDFmOEFlTUhqOGJ3UExxaEtSRVJFUnhHRGNDSWlTbVlNdjRoU0dJUHdwQ0JPcHpOUFZZc0FERWVrMzdnTlFHYWpjV0VBd2RqTThWQW81SytxcXZwMHc0WU5lMXU4WWpxZ3ZMeThBVmFyOVh3Um1ZUklpeHdBZ0twV0FwZ1BZSmJINDFtYXFQcUlpSWdvZVRFSUp5S2laTWJ3aXlpRk1RaFBXaGE3M1o1dnNWaUtFUTNIQVF5TkxkSllUNTJxK2tTa3hEVE5UMFNrdkxhMmRsVXdHS3h0K1pLcE9RNkg0MFFSK1FXQVNRQUd4YmFyNnVjaThvYXFQdS94ZUh3Sks1Q0lpSWlTQ29Od0lpSktaZ3kvaUZJWWcvRFVZYlBaMGpNeU1weXFXZ3pnSkVSbWpwOEFJSzMrT0ZYZEI2Qk1SRW9BckZUVmdNZmpXUXNnMVBKVlV6M2ljRGhHQWJoUVJINEpvRmQwdXdJSW1LYjVTamdjL24rQlFPQ3p4SlZJUkVSRWJSMkRjQ0lpU21ZTXY0aFNHSVB3MU5hM2I5L003dDI3ajFEVlloRnhpa2d1SXJPT0xZMkdWcXZxSnlKU29xcGxxdXIzZXIzckFaZ3RYelVCc0RpZHpsTUJYQWhnSElCdUFLQ3FLaUlyQUx3U0RvZGY5Zmw4WHlheVNDSWlJbXA3R0lRVEVWRXlZL2hGbE1JWWhGTmpOcHV0ZlhwNitpZ0FSU0xpUUdSQnp2NGlZalFhV2dWZ0dZQlNWZlZFdy9HTjRHS09MY3JsY3FXRncrR2ZHSVp4SVlDZkErZ1EzUlZXMWNVaThvcUl6SEc3M2Q4bHNFd2lJaUpxSXhpRUV4RlJNbVA0UlpUQ0dJVFR3Y2pMeSt0aXNWZ0tFUTNIUlNRUFFGODAramRFVmJjRFdDb2lwYVpwZWt6VDlQdjkvczJKcURrVlJXZjQveFNSOWlubjR2c0ZVK3RVOWI4QVh0bTFhOWU4aW9xS3FzUlZTVVJFUkswWmczQWlJa3BtREwrSVVoaURjUHF4N0haN0Q4TXdpZ3pES0FLUWo4aUNuRDNSTkJ6ZklpS2xBRXBOMC9UVzFkVUZnc0hnMXdrb09hVU1HRENnVTZkT25TNFNrVjhCT0JuZjk0S3ZCakRYTk0xWGR1elk4ZDZHRFJ2MkpxNUtJaUlpYW0wWWhCTVJVVEpqK0VXVXdoaUUwNUhrY0RoNnEycXhZUmlGQVBKVk5VOUV1amNlcDZxYlJhVEVOTTJsQUh4NzkrNE5yRjY5ZW12TFY1d2FIQTVIZHdBVEFZd0hNTEplbTVzcUFLK282bXlQeC9NUnVDQXFFUkZSeW1NUVRrUkV5WXpoRjFFS1l4Qk9SNXZkYmovZU1Jd2lFUm1GeU16eFBCSHAzR2lZQXZnY3dGTFROSmVhcHVrM0RDUGc5WHAzdEhqQlNjNXV0L2UxV0N5VFJHUWNnQUo4L3o3Z093QXZtcWI1bXRmclhRb3VoRXBFUkpTU0dJUVRFVkV5WS9oRmxNSVloRk1pMk8zMklWYXJ0VWhWUjRwSVBnQWJ2bC9rRVFDZ3FxYUlyQU5RWXBybWNzTXcvUHYyN1NzUEJvTzdFMUowRXJMWmJJTXlNakl1VTlWZmlNaXcySFpWclFUd0x4R1pVMVpXNWs1Z2lVUkVSTlRDR0lRVEVWRXlZL2hGbE1JWWhGTXJZZVRsNWRuUzB0SUtSV1NFYVpwMkViRUJ5R28wTGd6Z1UxVXRVZFhsaG1FRXRtelo4dW5telp0ckVsQnpVbkU2blM1Vm5TSWlad0hvRjl1dXFtdFY5ZThBM3ZKNnZlc1NWeUVSRVJHMUJBYmhSRVNVekJoK0VhVXdCdUhVaWxueTgvUHRGb3VsV0ZXSEk3SVk1ekFSeVdnMHJnNkFYMVZMQUt4VTFVQmRYZDJud1dDd3RzVXJUaElPaCtNVUVabXNxbWVJU00vWWRsWDFpc2hUSXJMSTdYWi9rY2dhaVlpSTZPaGdFRTVFUk1tTTRSZFJDbU1RVG0ySnkrVktVMVdYcWhZQk9BbUFYVVNHQUxEV0g2ZXF0U0pTRmd2SFRkTU0rSHkrMVlqTUtLZURKd1VGQmVlSXlPVUFUaE9ScnRIdENxQkVWV2ZXMXRhK0d3d0d2MDVnalVSRVJIUUVNUWduSXFKa3h2Q0xLSVV4Q0tlMnJuLy8vdTI2ZE9reUFrQ1JpRGdSbVRrK0NJQ2wwZEFhVlYwQm9CU0FPeHFPcjBNazFLVWZablU0SEJjQitDMkFrMFFrRzRqMGNnZndwb2c4WlpybU1pNXdTa1JFMUxZeENDY2lvbVRHOElzb2hURUlwMlJrdDl1ekxSYkxLSHdmanVlcDZnQVJhZng5dmt0Vmw0bElxYXFXaFVLaDhrQWc4RmtDU201VG9qY2ZMZ013VVVRY0FOcEZkNFZVZGJhcVBsTlhWN2VTQzVzU0VSRzFQUXpDaVlnb21USDhJa3BoRE1JcFZRd1lNS0JUcDA2ZGloQUp4eDBBOGhCWkZMTEI5NzZxN2tSazFuaXBxbnBDb1pDL3ZMeDhVOHRYM0RZTUdUS2tRMlptNWhURE1DWWdNaHMvTGJwckw0QlpwbW4rYThlT0hXVWJObXpZbTdncWlZaUk2R0F4Q0NjaW9tVEc4SXNvaFRFSXAxVG1jRGk2cTJveGdFTERNQXBVTlZkRWVqY2VwNnJmaWtnSmdOSndPT3hMVDAvM2YvTEpKK3lMM2NqUW9VTzdaV1ptL2w1RXpnZGdRN1E5amFydUJqQVR3TXVHWWZqY2JuZGRJdXNrSWlLaS9XTVFUa1JFeVl6aEYxRUtZeEJPMU5Dd1ljTjZ0V3ZYcmhoQW9ZamtxNnBkUkxvM0dxYXFXaGtOeDVlR3cyRmZUVTFOWU8zYXRkOGxvT1JXYWZqdzRmM3E2dXFtaXNoUEFPVFVhMHZ6SFlDSFRkTjgzZXYxcmdkZ0pxNUtJaUlpYW94Qk9CRVJKVE9HWDBRcGpFRTQwUThyS0Nqb2owaExsVUpFMm4va2lVaVgrbU5VVlFGc0JGQXFJa3NCK09ycTZzb0RnY0QyRmkrNGxiSGI3VU9zVnV0VVZSMGpJbjBRZmUraHFwc0IzQjhPaHhmNS9mNE40TUtsUkVSRUNjY2duSWlJa2huREw2SVV4aUNjNkVlUi9QejhFMFNrU0VSR0FiQ0xTQzZBRHZVSFJjUHhkYXBhQW1DWmFacitjRGhjbnNxTFNEcWRUaGVBMjFXMVdFUjZ4cmFyNmpvQWZ3Nkh3Ky83L2Y3TmlhdVFpSWdvdFRFSUp5S2laTWJ3aXlpRk1RZ25PbUlNaDhNeFZFU0tWWFVFdmcvSHMrb1BVbFZUUkQ1VjFSSVJXYTZxZ2UzYnQ1ZW40bUtTQlFVRll3ekR1QlhBY0FEZFl0dFYxUXZnejdXMXRTWEJZSkM5MkltSWlGb1FnM0FpSWtwbURMK0lVaGlEY0tLanlzalB6OCszV0N4RnFqcENSUEpVOVVRUnlXZzBMcVNxUGhGWnFxcWZxS3JmWXJFRVUybFJTWWZETVY1RS9xaXFRMFNrZmIxZEg0VEQ0VHYzN05uanI2aW9xRXBZZ1VSRVJDbUNRVGdSRVNVemhsOUVLWXhCT0ZHTHM5cnRkcGZGWWlrR2NCSWlNOGVIQUxBMkdoY0M0STYyVlZscG1xYmY1L090UXZJdkxtazRuYzVMQWR3RVlDQ0F6T2gyQmZDR3F0NFhEb2RYK2YzK1BRbXJrSWlJS0lreENDY2lvbVRHOElzb2hURUlKMG84bTgyV25wR1JNUkpBSVFBWEFMdXFEaFlSby80NFZkMFhiYWRTQ3NBZERjZlhKcUxtbGhDOUx0ZW82dFVBY3VyTnBBK3I2a3VoVU9pUjdkdTNWMnpldkxrbWtYVVNFUkVsRXdiaFJFU1V6QmgrRWFVd0J1RkVyVlBmdm4wemUvVG9VYWlxUlNMaUJHQUhNQUJOLzkzZW82cExSYVRFTkUxdktCUUtsSmVYcjIvNWlvOHV1OTJlYlJqRy94cUc4UnNBL1FDa0FZQ3ExZ0tZR1E2SC94WU9oejhQQm9PMUNTMlVpSWlvaldNUVRrUkV5WXpoRjFFS1l4Qk8xSFlNR2pTb1k4ZU9IWXVpNGJoRFZlMGljbHd6UTZ1aUxWVktSY1M3Yjk4K2Z6QVkvS0tsNnoxYWJEWmIxNHlNalBzQlhLQ3FYZXZObk44RDRDK2hVT2dadjkrL0ZVQTRjVlVTRVJHMVRRekNpWWdvbVRIOElrcGhETUtKMmphWHkzVk1PQnd1RnBGQ1JHYU4yMFdrVDZOaENtQ3JxcGFJU0NrQVgwMU5qWC9WcWxWZnRYakJSOWlRSVVONloyVmxQUUxnTEFCZFJFUUFRRlczaThnMEVmbC9icmQ3RzVLL3R6b1JFZEVSd1NDY2lJaVNHY012b2hUR0lKd28rZGhzdG1QVDA5T0xBUlFCeUFlUUp5STk2bzlSVlJXUlNnQ2xBRXJENGJEUE1JeHlqOGZ6YlFKS1BpS2NUdWNnQUkrcDZza0FPc1ZDY1FCZkEvakR2bjM3M2dvR2c5c1J1VEZBUkVSRXpXQVFUa1JFeVl6aEYxRUtZeEJPbEJxR0RSdVcwNjVkdXlJQWhTSmlqN1pWNmRKNG5LcHVSS1NsU3FtcStrT2hVQ0FRQ0d4ditZb1BqOVBwZEtucTB3QnlSU1FkMzcvZnFRaUZRbE9xcXFwS05tellzRGVCSlJJUkViVktETUtKaUNpWldSTmRBQkVSRVIxZHExYXQyZ2hnSTRDWFk5c0tDZ3BPQUZCc0dNWW9WYzBUa1Z3UnlRR1FBK0FpRVVGYVdob2NEc2M2RVNrQnNFeFYvYlcxdFlGZ01MZzdNV2R5Y01yS3l0d0FUZ0lBcDlONU9vQy9xZXBBRVJsa3RWci8yN1ZyVjNUcDBzVnJtdVpWb1ZESXkwVTJpWWlJaUlpSWtoOW5nUktsTU00SUo2TDZIQTdIaWRIRk9FY2kwbTg4RDBCbU0wUExBWlNxNm5JQS9sMjdkZ1VxS2lyMnRXaXhQNExUNlJ3SFlEcUEzZ0RTNnUzNldGV3ZOZ3hqbmR2dHJrdE1kVVJFUkluSEdlRkVSSlRNR0g0UnBUQUc0VVQwUXdvS0Nnb0FGSW5JQ0JHeEE4aEZ3eEFaaUxRZDk0bElpV21hbjZpcTMycTFscmZpVUZrY0RzZGxJbklmZ0dOUTd4Tnlxam8vSEE3ZjRQZjdOd0VJSmF4Q0lpS2lCR0FRVGtSRXlZemhGMUVLWXhCT1JEK0M1T2ZuRDBla3JjcEowWEI4R0FCTG8zRmhWWFdyYW9tSWZCSU9od04rdi85VEFHYUxWM3hnRnFmVCtVZFZ2VXRFNmdmOEN1Q2ZvVkRvUnIvZnZ5ZFJ4UkVSRWJVa0J1RkVSSlRNR0g0UnBUQUc0VVIwSkxoY3JyUndPRHpjTUl4aVJIcHo1Nm5xRUJFeDZvOVQxVm9SV2E2cUphcGFacHFtMysvM3IwbE0xVTMxNzkrL1haY3VYZTREY0VPajJrT3ErcWhoR05OYThTeDNJaUtpdzhZZ25JaUlraG5ETDZJVXhpQ2NpSTZXL3YzN3QrdldyVnVoYVpyRkFCd2lZbzh1V05uZzk0MnFWc2ZDY2RNMHl5d1dTNkNzckd3OUlqT3lFMmJreUpFZDYrcnEvZ3JnVXRSN3Y2U3ErMFRrenJLeXNvZVI0QnFKaUlpT05BYmhSRVNVekJoK0VhVXdCdUZFMUpJR0RSclVzV1BIam9XcVdpd2lEa1JtamgvWE9Cd0hzQlBBMG1nNDdyVmFyWDYzMi8xRkFrb0dBTmp0OWg0V2kyV21pUHk4MGE1ZHBtbmU3UFY2bjBsSVlVUkVSRWNZZzNBaUlrcG1ETCtJVWhpRGNDSkt0TUdEQngvVHZuMzdVYXBhQktBQWdCMUE3MmJDOGU5VXRSUkFxWWg0OSt6WkUxaXpaazFsUzlacXM5blMyN1ZyTjhRMHphZEVwTGplcmpvQW0xVDFSby9ITTc4bGF5SWlJanFTR0lRVEVWRXlZL2hGbE1JWWhCTlJhMlN6Mlk3TnlNZ29pb2JqK1FEeUFQUm9KaHl2aklianl3RDR3dUd3MysvM2IybUpHZ2NOR3BUUnNXTkhoNm8rSFYwd0ZBQlVWZXRFcEVKVnIvRjRQQisxUkMxRVJFUkhDb053SWlKS1pneS9pRklZZzNBaWFpdGNMdGR4MFg3am94QUp4KzBpMGhsTjM4dDhvYW9sQUpZQzhJZENJWDhnRU5oK05HdnIzNzkvdTg2ZE80ODJET01wQUFPQlNDSU9vQmFBM3pUTnEzdytuK2RvMWtCRVJIUWtNQWduSXFKa3h2Q0xLSVV4Q0NlaXRzenBkQTR5VGJQWU1Jd1JpTFJVc1FQbzJIaWNxcTREVUFwZ21hcjY2K3JxL01GZ2NQZlJxS2x2Mzc2WjNidDMvNm1JUEFIZzJPanhWVVQyQWxocW11WVVyOWU3N21nY200aUk2SEF4Q0NjaW9tVEc4SXNvaFRFSUo2SmtrNXViT3l3dExhMUlSRVlDc0t0cW5vaGtOUnFtcXZxcGlKU3E2bkxUTkFQZmZ2dHRlV1ZsWmZVUkxNVndPQnpkVlBWaXd6RHVCdEFwZW1CVFJMYWJwcm13cnE3dUQ4Rmc4T3NqZUV3aUlxTER3aUNjaUlpU0djTXZvaFRHSUp5SVVvSEQ0Y2hYMVdMRE1JWWpFbzdiUkNTai9oaFZOUUVFUktURU5NMFZxdXJmczJmUHB4VVZGZnVPUUFrV204M1d2VjFRZU0zRUFBQWdBRWxFUVZTN2RwTlY5VFlBN2FMYnc2cTZUVVJtYjl1MmJlcUdEUnQySElGakVSRVIvV2dNd29tSUtKa3gvQ0pLWVF6Q2lTaEZXZkx6ODEwV2k2VUl3RW1JTE1ZNUZFQjZvM0VoVmZWRWU0NS9FZzZIQTRGQVlCV0EwR0VjMjVxYm05c3JQVDM5UmdEWEFiREdqZ1hnTzlNMG4vM3V1Ky91Mjd4NWM4MWhISU9JaU9oSFlSQk9SRVRKak9FWFVRcGpFRTVFRk9GeXVkTEM0ZkJ3QU1XR1liaFUxUzRpSitEN29Cb0FvS3I3Uk9RVFZTMVJWWGMwSEY4SElIeW94NHoyRXg4TTRCWVJ1UWpSOTJYUlkzd0c0TzlsWldYL3dPRUY3MFJFUkFlTlFUZ1JFU1V6aGw5RUtZeEJPQkhSL3JsY3JxeHdPRHdDa1hEY3FhcDJBQU5FeEdnMGRJK3FmcUtxSllaaGxBSHdsNVdWZlFiQVBOaGoyV3kyOWhhTHhXYTFXcWNDR0Z0dlYwMTBzYzlIUEI3UEM0ZDdUa1JFUkFmQ0lKeUlpSklad3kraUZNWWduSWpvMEF3YU5LaGpkbmIyS01Nd2lnRTRFR21yY2x3ejRmaE9BTXRVdFZSRVBLcnE5M2c4WHdEUUh6cUd5K1hxWkpwbWdZamNBK0NVMkhaVjNRM2dVMVg5aTlmcm5YZmt6b3FJaUNpQ1FUZ1JFU1V6aGw5RUtZeEJPQkhSNGJQWmJGM1QwdElLRGNNb1V0VUNBSFlBZlVTazhlL1c3MVIxS1lBU0VmRkZ3L0hLQXozMzBLRkR1MlZtWm80UWtUOERjTmJidFJPQUx4d08vOG5uODMxd1JFK0lpSWhTRm9Od0lpSktaZ3kvaUZJWWczQWlvcVBEWnJNZG01R1JVUWlnTUJhT2kwZ1BOSDN2OVJXQXBhWnBMaFVSYjExZFhhQzh2UHliNXA0ek56ZTNuOVZxL1IvRE1PNEFNQ2k2V1FGOG82cExWUFUrcjlmclBWcm5SRVJFeVk5Qk9CRVJKVE9HWDBRcGpFRTRFVkhMeWMzTjdaZVdsbFlzSXFOVU5SK1JjTHhyTTBNM3FXb0pnS1dxNnErcnEvTUhnOEZ0OWZaTFhsN2U4V2xwYWVlcTZtMGkwaHNBVkZWRlpMT3FmcUNxZi9aNnZlc09WSS9UNlJ4YlZsYjI1cEU3UXlJaWF1c1loQk1SVVRKaitFV1V3aGlFRXhFbGxzdmxHcWlxaFFCR0FjaEhwT2Q0cDBiREZNQjZWUzFGcE8rNHI2YW1KckJtelpwZEFDejUrZmtERGNNWUIrQVBzV0JkVlUwQUd3RXNDb2ZEOS92OS9zMzFuN0Nnb09CS3d6Q2VBdkRldG0zYmZyNWh3NGE5Ui9kTWlZaW9MV0FRVGtSRXlZemhGMUVLWXhCT1JOVDZ1Rnl1b2FacEZvdklDQUQ1cW1vVGtmYjF4MFNEN3RVaVVtS2E1aWVtYWZxcnFxcldkT3JVcVkvRllybFlWYThYa2V6bzhMQ3FyaGVSZWRYVjFRK3RYcjE2cTlQcDNBbWdZL1M1dmd5SHcrZjUvZjZ5bGoxVElpSnFiUmlFRXhGUk1tUDRSWlRDR0lRVEViVUo0blE2ODFRMUZvN25BYkFCYU5kb1hGaFZ5d0dVcXFwWFZVTWlNbHBFTGhhUmRBQlExVm9BcTBRa3Y5Rmo5NHJJelc2MysrOUgvV3lJaUtqVlloQk9SRVRKekpyb0FvaUlpSWpvZ0xTc3JNd1B3QS9ncWVnMmEwRkJnY05pc1JTWnB1a1NFYnVxRG8wRzNQa2k4ZnViZGFycVY5V04wVjdpSTVvSndRR2duV21hVHpvY2pwOFpobkdlMisydU8vcW5SVVJFUkVSRTFISVloQk1SRVJHMVBTR3YxL3NKZ0U5aUcydzJXM3A2ZXJvck9uUDhKQUI1SWpKWVJGd0FYQUJRTHlCdklycnZiRlhkWXJmYnovSDcvY3VPN2lrUUVSRVJFUkcxSEFiaFJFUkVSRWtnR0F6V0FsZ2EvUUlBOU83ZE82dG56NTdEbytHNEU0QWR3QWtIQ3NRQmRMWllMS1ZPcC9NLysvYnR1eUQ2dkVSRVJFUkVSRzBhZzNBaUlpS2lKRlZaV1ZsZFdWbjVFWUNQQUtDZ29PQUV3ekRXL3REakpKS1VqMDFQVDkrZW41OC93ZWZ6dlhtMGF5VWlJaUlpSWpxYUdJUVRFUkVScFFnUitlMGhqczh5REdPQncrRUlxNm9wSXJ0RlpEZUFid0dzVTlWMUFOYUtpSytzckd3VkFQWVdKeUtpTnNQcGRMNEg0UFJFMTBGRWxHSytVdFY4ajhmemJVc2ZtRUU0RVJFUlVZb3dUWE9MWVJqeFh1R3FHZ0lRQnBBbUlvYXFBb2owQzFkVmlFaHNyRVZFTEFDNlJMLzZBWERXYjdIaWREcHJWSFVKZ0xuaGNQaHR2OS8vZVV1ZUd4RVIwWS9BRUp5SXFPWDFVdFV4QUY1dDZRTXpDQ2NpSWlKS0hSNVYvU3VBMHdEWVJjUUt3R29ZQm5KeWNqQjQ4R0FNR0RBQWZmdjJSZCsrZmRHdFd6ZGtaV1VoTXpNVElvTHE2bXJVMU5SZzI3WnQyTHg1TXpadDJvUU5HelpnelpvMTJMQmhRMlk0SEQ0VHdKbFdxeFZPcDlOdG11WVRkWFYxYzRMQjRPN0VuallSRWRIK3VkM3VSSmRBUkpRU0xydnNNdmo5ZmdENE1oSEhaeEJPUkVSRWxPVHk4dks2cEtXbFhhK3F2eGVSTGdEUXJWczNqQmd4QXFlZGRob0tDd3VSbFpYMWc4L1RxVk1uZE9yVUNjY2VleXhPUFBIRUJ2djI3dDJMNWN1WDQ0TVBQc0R5NWN1eFpjc1dsMkVZejJka1pEenVjRGllQ29mRDAvMSsvNWFqYzRaRVJFUkVSRVFIeGlDY2lJaUlLRW5aN2Zac3d6Q3VOUXpqRGdBZHJWWXJSbzBhaGZIangyUDA2TkdvMzlya2NMVnIxdzZubm5vcVRqMzFWS2dxbGk5Zmp0bXpaNk9rcEtSaktCUzYxV0t4WE90d09CN2V0V3ZYaklxS2lxb2pkbUFpSWlJaUlxS0R3Q0NjaUlpSUtBa1ZGQlNNTVF6aldRQURyRllyemo3N2JFeVpNZ1c5ZXZVNjZzY1dFWXdhTlFxalJvM0NkOTk5aDZlZmZob0xGaXhvWDFkWGQzZUhEaDBtT3h5T0t6MGV6OEtqWGdnUkVSRVJFVkdVa2VnQ2lJaUlpT2pJY2JsY1dRNkg0eW5ETUQ0QU1HRDA2TkY0OWRWWGNmZmRkN2RJQ043WU1jY2NnenZ1dUFQejVzM0RtV2VlQ1JIcEl5SnZPWjNPV1lNR0Rlclk0Z1VSRVJFUkVWRktZaEJPUkVSRWxDU0dEUnVXbzZxTFJXUksxNjVkOFplLy9BVXpac3pBY2NjZGwralNjT3l4eCtLQkJ4N0FqQmt6MExOblR3Q1kyTEZqeCtYNStmbURFMTBiRVJFUnRXNTc5KzQ5cFBGVlZWWFl1WFBuVWFxbWRWTFZSSmRBalZSWFY4UHI5V0xqeG8ySkxpVXUxYjlQMkJxRmlJaUlLQWtVRkJRVUdZWXhIMEMzazA0NkNRODk5QkE2ZGVxVTZMS2FHRDE2TkJ3T0I2Wk9uWXJGaXhjUHRWZ3NLL0x6ODMvbDgvbmVTWFJ0UkVSRWlmVGVlKzloK3ZUcHVPdXV1ekJpeElnRys4NDg4MHhzMjdZTmJyZjdrSi8za1VjZVFiZHUzWERaWlpjZHFWS1BLcGZMaGZQUFB4L1RwazBEQUN4ZnZoeS8rOTN2TUdYS0ZQejJ0Nzg5cU9jWVAzNDhxcXFxc0d6Wk1uend3UWRZc0dBQkhuendRYVNscGNYSHJGKy9IZzg5OUJCdXZmVldEQmd3QUFCUVUxT0RhNjY1QmphYkRUZmRkQk1NbzIzTUgvMzg4ODh4Y2VKRVhISEZGWmcwYWRJUGpyL2xsbHRRV1ZtSkYxOTg4WURqRHVVYWZmbmxsL2oyMjIvamowMVBUNDh2cnY3U1N5L2hvNDgrd24zMzNZZnUzYnMzT2M2Zi92UW5aR2RuWS9qdzRYanh4UmN4WmNvVW5IVFNTUWQ3K2dkbHhZb1ZxSzZ1UHFpeC9mcjF3OENCQTV0cy8vTExMN0Z0MjdabUg5TzFhMWYwNmRPbndiYjMzMzhmZDkxMUYwNCsrV1Q4OWE5L1BmU2k5ME5WWVpwbWcyMFdpd1ZidG16QjFWZGZqWnR2dmhsRlJVWE5QdmJYdi80MSt2VHBnNEtDZ3YzZUxPclNwUXN1dXVpaUkxWnZhOElnbklpSWlLaU5jemdjcDRySVFnQ1pGMTk4TVc2ODhjWlcvUiszOXUzYlkvcjA2WGo2NmFmeHozLytzNU5oR1BNTENnb3U4SHE5LzBsMGJVUkVSSWxTV2xxS3I3LytHaHMzYnNTK2Zmc0FSRzRnNzgvTEw3K01WMTk5dGNuMnVYUG5OaG1YazVQVGJCRHVjcmtBUkVMNHpwMDd4N2N2WExnUXI3NzZLdGF0VzRkUUtJVCsvZnRqN05peHVPaWlpeHE4eHpCTkV5Kzk5QkwrODUvL3hHZTlkdTNhRlJNblRzU0ZGMTdZNEJpbm5ISUtIbnZzc2ZoamQrellnZi81bi84QmdQMEcvS1pwNG9rbm5vQnBtdmp5eXkveHdnc3Z4UGVkZnZycFRZTEhtQTRkT21EcjFxMEloVUpvMzc0OUZpOWVqQmRlZUFHWFgzNTVmRXhwYVNuS3lzb2FCTFB2dnZzdS9INC9zck96OS90ZTZvTVBQc0RMTDcrTTFhdFhvN2EyRmwyN2RzVTExMXlEc1dQSEh0TDFBQURETU5DbFN4ZU1IajBhMTE5L1BUcDI3TmhrVE16a3laUFJvMGVQQnRjQWlJVGFicmNiTlRVMTZOZXZYN00xTjFaUlVYRlFzNVFQNVJxOS9QTExlUG5sbCtOLzc5V3JGOTU4ODAwQXdPN2R1K0YydTdGeTVVcWNjODQ1RFk2eGZQbHlMRml3QU9lZmZ6NWVlZVVWZUR3ZXZQbm1tMWl4WWdXT08rNDQzSFhYWGZHeDk5OS9QODQ2NjZ5RE9zZkdIbmpnZ1lPZW1YM0pKWmZndlBQT3c2OSs5YXNHMnkrNDRBTE1tVE9uMmNkY2NNRUZtREpsQ3E2NDRvcjR0dTNidHdNQUFvRUF4bzBiMSt6ajVzNmRpNy8vL2U5NDl0bG5ENm8ydDl1Tk45NTRBL2ZlZTIrRDdTdFhyc1E5OTl5RERSczI0THJycm90di8rMXZmNHRycnJrR0FQRE5OOTlnelpvMXlNN094cHc1Yy9aN1BYSnljaGlFRXhFUkVWSHJVMUJRTUVaRUZvcEl1eHR1dUFHWFhISkpva3M2S0laaDRPcXJyMGJ2M3IxeDc3MzNacGltT2RmcGRJNHZLeXRia09qYWlJaUlXbHB0YlMzZWYvOTlBSkhBTHVaQU04QzNiOS9lYkpEMTJHT1BZZkhpeFEyMlZWWldZdHk0Y1UxQzh1YmNlKys5bURkdkhycDI3WXF6empvTFZxc1ZIMy84TWFaUG40NVBQdmtFMDZkUGp3ZWdEejc0SUY1NzdUWDA2ZE1INTU5L1BnekR3THAxNi9ENTU1ODNlZDZQUC80WWI3Lzk5bjZEelAvKzk3LzQ4TU1QQVVSQ3ZZY2ZmaGc5ZS9iRXFsV3JBQUJ2dlBGR2cvSDkrL2R2RVBqVjk5VlhYd0VBZnZuTFgwSkVZTFZhOGZycnIrUEVFMC9FcUZHajRrR3p4V0xCcFpkZUNpQVNTTDd5eWlzQWdNOCsreXkrdlgzNzluanl5U2NCQURObXpNQUxMN3lBN094c25IYmFhZWpjdVRNcUtpcnc5ZGRmSC9MMXVQRENDNkdxZU8rOTl6QnYzanpzMnJVTER6MzBVSk14N2RxMUF3QVVGQlJnMWFwVlRWN3pyVnUzeGwvWFcyNjVwY2x4bGl4WmdwTlBQcm5aNjlSYzRCNzduanZVYTNUODhjY0RBSjUvL25uOC92ZS9SN2R1M1pvOC85U3BVekYxNmxRQXdEbm5uSU1iYjd3UmQ5MTFGenAzN294aHc0Wmgzcng1QUlBRkN5SnZCd3NMQ3dFQVE0Y094ZXJWcTVzOWgwTTFlL2JzK0o5bnpKZ0JyOWVMcDU1NkNwbVptZkh0blR0M2htbWFPUC84OC9IR0cyOWcwS0JCc05sczhmMHZ2UEFDSms2Y2lOR2pSMlB5NU1tWU9IRWlBS0N1cnE3Wm44bWRPM2Nlc0ZWUGx5NWRrSk9UMDJEYnhvMGJZUmhHc3pjM1RqbmxGTng2NjYxNDhNRUhjY1VWVjZDd3NCQ1BQUElJbGk1ZGl0dHZ2eDB1bHd1UFBmWVlsaXhaZ2lGRGhzUWZGL3Y1T3YzMDArTTMwUnIvam1udWV5S1pNQWduSWlJaWFxT2NUdWN3VlYwZ0l1MXV1dWttWEh6eHhZa3U2WkQ5L09jL2gyRVl1UHZ1dTlOVjlmODVuYzdSWldWbGgvNjVieUlpb2pac3dZSUZxS3Fxd20yMzNZYVJJMGNDaUlUak8zYnNhREF1OXZlTWpBeGNkZFZWNk51M0w4NDQ0d3hrWldYaHZQUE93NzU5KzdCbHk1WW1ZZHorQXJyR0ZpMWFoSG56NWlFbkp3ZlBQZmRjdk0zYWRkZGRoOHN2dnh5TEZ5L0c3Tm16NDdPYi8vT2Z5SWU1L3ZhM3Z6VllrNlNtcHFiSmM2ZWxwZUhoaHgvR3FGR2ptbTNmdG5idFdpeGN1QkFBc0huelpzeWRPeGZoY0JoQTVQM0N0R25UOFBiYmIyUHExS25vMTY4ZkhBN0hENTdURjE5OEVmOXpaV1VsZHUvZUhmKzdZUmhvMzc0OU5tM2FCTk0wOGRGSEgySE5talVBSWpObnYvbm1Hd0NSR2QxQUpFUjg0WVVYMExOblQvemYvLzBmamozMjJQaHpoVUtoUTc0ZVYxNTVKVHAzN295enpqb0xsMTkrT1VwTFMvYzdKbWJreUpHWU5Ha1NYQzRYY25KeU1IZnVYTXlhTlFzN2R1eEFodzRkNHJWKzlkVlhDSWZENk51M0x3ekRhQkt5VmxaV29xNnVyc24yeGc3bEdzV0M4UGJ0MjZPcXFnckZ4Y1hZdFdzWE5tN2NpUFQwOUNhTHRuZnYzaDJ6WjgvR3Q5OStpOXR1dXcyOWUvZUd6V2JEODg4L2orSERoMlBTcEVtNDdycnI0SEs1WUxmYmoxZ1FQbkRnd0NaaGJ5elFCeEMvcmdBd2JkbzB6SjgvSDhYRnhianV1dXR3Ly8zM0F3Q3lzcklBUkc0U3hQNE1BRDE3OW93SHkzLzV5MS93Mm11djRmTExMOGUxMTE0TElISWpvSHYzN3JqKyt1c2JIUCtpaXk1cU1nUGI1WEloS3l1cjJadFhYYnQyalFmcjU1NTdMdDU0NHcyODhzb3J5TXJLUW5aMk5yeGVMMHBMUzlHdFd6ZUVRaUZzM0xnUk9UazVlUGZkZHdFQVAvbkpUNXI5TkVrcVlCQk9SRVJFMUFiWmJMYXVBT2FMU1B2Smt5ZTN5UkE4NW1jLyt4bjI3Tm1EaHg5K09GTlY1OWxzdHVIQllQRHJSTmRGUkVUVVVsYXVYQWtnRXA3RlhITEpKVTE2T01kYWlWeDAwVVVvTGk3RzNYZmZqZkx5Y3Z6Kzk3OUhaV1VsVGo3NVpOeC8vLzJZTm0xYVBLQ3JINXIra0ZnNGR2WFZWemNJcTdPenN6RjU4bVRjY3NzdG1EOS9mandJYjkrK1BXcHFhdkRvbzQvaXBwdHVpZ2VyOVdmWHhreVlNQUV2dnZnaUhuNzRZZno1ejM5dXN2K2FhNjZCeStYQ05kZGNnL1BQUHgrVEowL0c0NDgvanFGRGgyTEdqQm40OU5OUFVWRlJnWUVEQitMeHh4OUgrL2J0OXp0ai9xdXZ2c0xZc1dNeFlzUUlQUFhVVTgyTzZkZXZIK2JPbll0eDQ4Wmg0OGFOZVB6eHh3RTBiTDl4OHNrbngvdUt4MlpDWDN2dHRRMUNjQUN3V3EySGZEMWlZdUgxajJscnQzMzdkanozM0hNQUFMdmRIaitIYzg0NUJ6MTY5TUMvL3ZVdkFFM2I1Y1RPK1llK0p3NzFHZ0hBUng5OUJBQTQ5ZFJUTVhueVpMaGNMcHh3d2dtWU5XdFdrK2ZmdW5VcjB0UFQ4ZnJycjZPbXBnYWpSNC9HTTg4OEF3RHdlRHp4R2VKSFE1OCtmZUxuRTNQQkJSY2MxR05qNHo3ODhNUDRMT3Y2VnExYWhibHo1eUlqSTZOQndMMXc0VUxrNU9RMENjSVBsYXBpNGNLRnlNek1oTi92andmeTFkWFZ1T09PTytManRtN2RpdHR2dngwMzMzd3pUTk9FeCtNQkFIVHIxaTArSnRsbmdEZkdJSnlJaUlpbzdaSDA5UFFYQVF3NjdiVFRjT1dWVnlhNm5zTTJZY0lFckZtekJ2UG56KytibnA0K0I4Qm9BT1lQUFk2SWlDZ1pGQlFVb0YrL2Zuanp6VGNSQ29Vd2NlSkU5T25USno0RC9KMTMza0Z0YlMzR2poMExBTWpOelVWaFlTRk9QdmxrekprekI2WnBRbFdSbDVlSHE2NjZDaGtaR1hqODhjY2hJb2RVeDlxMWF3RkVRdFhHWXEwaE5tellFTjkyd3cwM1lOcTBhVml5WkFsS1NrcFFWRlNFeVpNbkl6YzN0OG5qSjA2Y2lCVXJWbURod29VNDU1eHpHclNhaUhucnJiY0FSRUxReXNwS25ITEtLVmk4ZURIUzB0S3didDA2QUpIWnVQUG16VU5CUVFFV0xWb0VuOC9YNUhsZWV1a2xBRGhnTzRyR25uenlTVHovL1BNTlppNkh3K0Y0eUIxcjBlSjBPdmY3SElkeVBRQ2d1cm9hLy9qSFB3QUFaNXh4UnBQOXp6enpUTHcxeW9nUkkrS2ZGb2g1OTkxM1VWVlZoYXlzTEhpOVhvUkNJWHoxMVZmWXNtVUx4b3daQXdETjlxYXVyS3pjNzc0cnI3eXlTUi92bUIrNlJrQms0VTdETU5Delo4LzRUUGxnTU5nZ2NPM2F0U3ZlZmZkZGRPdldEVjI3ZHNYcTFhc3hmdno0QmpkK2ZENWYvQk1CUjhPWFgzNTV3T0M3c3JJU1Avdlp6d0JFMnIzTW56OGZwNTEyR29CSUFENW16QmljZmZiWitPTWYveGkvMWtEa05aMDZkU3BNMDhTbGwxNGF2OUd4UHg5Ly9ERm16SmpSN0w3cTZ1cG1YNk5ycjcwMi9tbUlQLzNwVHhnN2RpeW1USm1DNmRPbncrMTJ3K1Z5NFpaYmJzR0VDUlBpMS8zNTU1OXY4QndUSmt5SS8zNlpPWE1tT25YcWhBa1RKZ0JBZzA4aEpCc0c0VVJFUkVSdFRFRkJ3YVVpY2s1T1RnNysvT2MvSC9KL2Nsc2pFY0Z0dDkyR3RXdlhZdlhxMVVVRkJRVTNlYjNlUnhKZEZ4RVJVVXNvTGk3Rzl1M2I4ZDU3NzZHdXJnNEZCUVVBZ0x2dnZodEFaTkhDYmR1MnhmOGVjOHN0dDJERmloVjQvZlhYQVFCbm4zMDJObXpZZ0xmZWVnc3Z2ZlRTUWE4ZEVuc3ZFUXN1RHpUR1lySEV0NTE5OXRuSXljbkJzODgraTQ4Ly9oZ2xKU1ZZdW5RcDdyenp6bmlJR0dPMVduSFhYWGZoTjcvNURlNi8vMzdNbkRtendmNHRXN2JnN2JmZkJoRHBqeHhiZExCRGh3NFlPM1lzemozM1hKU1dsbUxod29XWU9YTW1Uai85ZE96ZXZidlo5aWlabVpuSXlzckMxcTFiOTNzK0d6ZHViQkRPN3RtekJ3c1dMTURiYjcrTkYxOThFWDM2OUlGcG12R1FON2FBNllGbWJoL0s5WWpON2hjUm5IdnV1YzMyOTQ3TlFnZUE5UFQwSmtINCtQSGpzV25USmd3ZE9oUjMzbmtuUHZ6d3cvZ05nMWhmOEFPMWoybHVYMVZWVllQOWgzS05nTWluQ2Q1NTV4M01talVydmtCclZsWldmTUhOTDc3NEF1bnA2UUFpTjFXbVQ1OE9JUEtKQUZYRnJiZmVpaEVqUnVEaWl5L0d0ZGRlaStMaTR2M1dmeWhDb1ZDRDErNkhab1MzYjk4ZXYvclZyL0RxcTY5aXlKQWhLQ3dzakYrYldQQzlhTkVpTEZxMEtQNlljRGlNMjIrL1BYNnpLTmJHcHI3NjEzVGF0R2xJVDAvZjcydGttbWF6KzJJLzd6LzV5VS9pTnpWaVA1K3g1Mzdvb1ljYTlKeVB0YlFCSXExNkxCWkxnNW5oamYvKzJtdXZZZno0OGMzVzFaWXhDQ2NpSWlKcVF4d09SMjhSK2F0aEdManp6anZqczRTU1FYcDZPdTY2NjY3WWY5ci9sSmVYTnpjUUNIeVc2THFJaUlpT3RrV0xGalZvNFRGcDBpUUFCMTRzRTRpRWVSTW5Uc1N6eno2TFljT0dvVStmUHZqREgvNkFaY3VXNGNrbm4wUlJVZEYrSDF1L2IzVkdSZ2FBeUFLVWE5ZXVSU0FRUU0rZVBSdU1qODJJSGpSb1VJUHR3NFlOd3lPUFBJSnZ2dmtHanp6eUNONS8vMzA4OGNRVFRZSmZJTExvNGNTSkUvSDg4ODgzYVZreVo4NGNaR2RuWThlT0hSZytmRGhHamh5SlpjdVc0Ympqam9QVmFvMzNOejdsbEZPd2Z2MTZYSG5sbFJnOGVEQUE0SGUvK3gyV0xsMktkOTU1Sng3bUhYdnNzZGl3WVFQcTZ1b2F0TzZJU1V0TFErL2V2ZVA5c2djT0hJZ3hZOFpnMGFKRnVPMjIyL0Rzczg4aUZBckZROTdldlh0ajQ4YU5LQzh2YjNKdGZzejF1UERDQytGMnU3RnUzVHFZcGhrUGgrdDc3NzMzRGpnNzF6QU0zSHp6emFpdXJrYjc5dTB4YytaTWJObXlCVDE2OU1Db1VhTUFOUDg5Rkd0MThrUGZYNGQ2allESWRTOHNMTVI3NzcySFgvemlGd0FpZ2UyMGFkTUFSR2EyeDE2UGYvM3JYNml1cmdZUUNkbm56Sm1ELy8zZi93VUEvUHZmLzI0UXloK3VQWHYyTk9qbi9VTXp3anQyN0loYmI3MFZyNzMyR2thTkdvWGYvZTUzQ0FhRDhadFUwNlpOZzhQaGlNL1l6c25Kd2NjZmY5eGdvZHFNakl3R2ZkZzNidHdZdjZaQUpHdy80NHd6Y082NTV6WTV2c3ZsUXZ2MjdlT3RadXFiTldzV2xpNWQybUNiYVVZK1NEbHYzcng0YTZGenp6MFg1NTkvUG9ESUp6bzZkT2lBc3JJeVZGVlZOV2pEQkFEYnRtMXJzaTBaZy9CRGIwQkVSRVJFUkluMEFJQ080OGFOaTc4UlR5YURCdy9HNVpkZkRnRFpWcXYxYjRtdWg0aUlxQ1g4OUtjL3hjeVpNNUdUazRQZXZYdGo1c3laVFdaTTcwOUZSUVdBeUl6UFR6LzlGQjA3ZHNUMTExK1AwMDQ3RGNjY2MweVQ4YkdaelI5ODhBRUFvRmV2WHZFYjYrZWRkeDRBNE9tbm44YXVYYnZpajZtdXJzYlRUejhOb0dFN0RiL2ZILzl6ejU0OTQ0c0N4c0xONWx4MTFWWG8zNzkvZzVtMEFIRE1NY2ZnbDcvOEpZQkl3SC9aWlpmaDIyKy94ZHk1Y3pGNzl1d0dYMjYzT3g2Qzc4OXh4eDBIMHpTeGFkTW1WRmRYNDkvLy9uYzhMQVFpd2ZiY3VYUGpvU1FBM0g3NzdlalpzeWVzVml1MmJOa0M0UHYrMzJlZWVTWUE0S21ubm1yU2NpVjJUUS9sZWx4NTVaVjQ5dGxuMGJkdlh5eGF0S2paSHRvSFVsdGJpemZmZkJNZmZQQUJzckt5TUhIaVJLeGZ2eDY3ZHUzQ0ZWZGMwV0RtdnN2bGFyYkZSc3k0Y2VPYTdSVjlxTmNJaUN6TWFwb212djc2YTZ4ZnZ4NEE0cTFVVE5ORU9CeU9oLzVUcGt6Wjc0enYwYU5IeDRQcUEzMVM0V0RzMjdjUE8zZnVqTTlLLy92Zi80N0preWRqenB3NUFDTGZiOU9uVDhjbGwxeUNKNTU0WXIvUDQvUDVzR1BIam5oTGtkaUN0anQyN0VCYVdocUtpNHN4ZlBqd0JqT3I1ODZkRy84Q3ZyK21jK2ZPYmJZZHpzRVlQWG8waGc0ZDJtQmJjd3V5MW5mdHRkZkdGelR0MGFNSEZpOWVqRWNmZmJUQkxQbU9IVHZpdWVlZXcrTEZpeHNFK3NtRU04S0ppSWlJMmdpbjB6a013Q1d4LytBbXEwbVRKbUh1M0xuWXVuWHIyUTZINHlTUHg3TXkwVFVSRVJFZFRiMTY5VUt2WHIyUWxaV0YydHBhaEVJaHpKbzE2d2NYc3Bzelp3NCsrdWdqOU96WkU5OTg4dzN1dWVjZXZQamlpeGc3ZG15OG4zaGpaNTk5TnZyMDZSTnZsUkJiK0JLSTlBMWV2bnc1Rmk5ZWpQSGp4OGRiUUh6ODhjZllzbVVMempubm5BYlBlOWxsbDhGdXQrUEVFMCtFYVpwWXNtUUpBTVFYVW14T2VubzY3cnp6VGx4eHhSVlExZmoyZ29JQzlPN2RPNzVZWW4zMVp5N0haalBYRjN1ZWQ5NTVCenQzN3NUbXpac3hjT0JBZlBqaGgvQjZ2Y2pOemNXamp6NktxcW9xVEpreVpiKzFaV2RuNDdubm5rT1BIajNpNFhVczVKMDBhUktXTEZrUzcyZDk2cW1uSWpNekU2dFdyY0tJRVNNd2VmTGtRNzRlMmRuWnVPZWVlM0RGRlZmZ0gvLzRCMGFQSG8yQkF3ZnV0NzRsUzViRUY1RDg2cXV2NHExbVhDNVhmQ0ZFQUVkMEpuVnpOZS92R2dHUnRpRjc5KzdGOGNjZkh6Ly9JVU9HQUlnRXh3RGlOMTU2OXV5SkUwNDRBU1VsSlUyTzA2ZFBuM2lnSEF1UnM3T3ptNjNwczg4K3c3Smx5ekJpeElnbW4xZ0FJcjN2VlJYSEgzODhxcXVyTVdQR0RLeGR1emJlUHNacXRXTCsvUG40NktPUFlMZmIwYWRQbndhUDM3aHhJNTU1NXBsNFAvZVlZRENJWURBSUlOS21hUERnd2ZqSFAvNkJjZVBHSGJBdHp3L1p0bTBiZ1AyMzRUbisrT09SbloyTlBYdjJ4Sy9wcGsyYkFDQStBN3p4emJUNnZjcEZCRDZmRDFPblRvWFQ2Y1RLbFN2UnExY3ZaR1JrNE9xcnI4YlZWMThkN3hlZWJCaUVFeEVSRWJVUnFqcE5SR1RDaEFrTlB0cVpiTnExYTRjcnI3d1NEenp3Z0lqSWZRRDIvNzlwSWlLaUpGSmRYWTJOR3pmaW1tdXV3VEhISElOd09OeGdabTk5SDM3NElSNTg4RUZrWldYaG1XZWV3VDMzM0lPVksxZml2Ly85TDhhTUdZUDA5SFJzM3J3WkFCcXNKNUtkblkyMWE5ZWlWNjllR0Q5K1BINzk2MS9IOXhtR2dlblRwMlAyN05tWVAzOCtGaXhZQUJIQndJRURjZFZWVitIblAvOTVnK2M2NDR3ejRQUDVFQXdHWVJnRyt2WHJoNnV2dmhxWC9uLzJ6anNzcXFQdHcvZFpPZ2dpaWlnSVdIaVYyR2oyWHFNeDJCSmp4WWlLR3V5aXJ6VkdqYjNHRW1PSURZMVI1RVdqbnlTaW9wTFlsU1kyYkNnaUlxS29JSWpBN3ZuK0lIdkNzbUEwMVNSelgxY3V6ODdNbVRObmRqZWMvYzB6djJmUW9KZmVwNXViRzMzNjlHSEhqaDFLMlgvKzg1OVMyeTlldkZnNTFvcUVBQjkrK0NGMzd0eFJvdGVYTGZzNXZjaVhYMzdKeG8wYkNRME5WU0xCSFIwZGxmcmkvdGRRR0RsY3JsdzVBT0xpNHBUNWdrTGY4ZlhyMTdONTgyWU9IVHJFdm4zN1VLbFVPRGc0S09McnI1a1BOemMzUHZ6d1E0S0NncGcxYXhaYnRtd3B0ZTN0MjdjNWV2UW9ob2FHMUtsVEJ3OFBEd0I2OSs1TmVubzZkZXJVSVRVMWxjOC8vNXpZMkZnbVRKaWdSQUZuWldVUkdocXFIQU42cjR2enVuTUVoZDdrdWJtNTlPclZpK25UcDJOdWJrNkRCZzJBbjVPeGxpMWJWdTlhTVRFeEFFeWNPQkVvOUVkUFQwOEhvSHo1OHJpNnVwYTZNUFRkZDk4UkZCU2s4M2txeXBFalI0QkNhNTVSbzBaeDdkbzF2THk4bE0rREpFbE1uVHFWOCtmUE0ydldMS3BXcmNxelo4OVl1blFwR28yR28wZVA4c01QUDdCMTYxWkY5Ty9mdnordFdyVjY2Y0xLcWxXcjlLeE43dDI3cHhPZHI2cG1wV0VBQUNBQVNVUkJWQlg1YjkrK3pjaVJJekV4TVZFKzQ1VXFWU3ExYjBCWlFLaGV2VHBuejU2bGF0V3E3TnExQ3k4dkx3SUNBdWpac3ljdFc3YlV5eWUwWThjT1ZxeFlnWU9EQTRzV0xhSkRodzRZR3h1ellzVUsvUHo4K095enp3Z0xDMlBidG0wNml4ei9CUDVaZHlNUUNBUUNnVUR3RDZWdTNibzFKRW5xWjJWbHhZY2ZmdmhYRCtjUHAydlhybnoxMVZka1pHUjByRmV2WHIwTEZ5NWMrS3ZISkJBSUJBTEJIMGxPVGc2UEhqM0N3c0tDSVVPRzBLOWZ2MUpGY0lESGp4OGp5ekt6WjgvR3djR0J5Wk1uazVDUVFPZk9uUmszYnB3U2pRdUZWZ2hhd3NMQ1hqb09sVXBGMzc1OWRTTEZTNk9vUUYwYXBmbFFUNW8wU2ZHRC9pVkNRa0pLTEw5MTZ4YlBueituWXNXS09EbzZLdjg1T1RuaDVlV0ZzN016VjY5ZVplSENoVWlTcENPa0Z2ZS9oc0trcE1YSDlOWmJieW5INXVibWpCbzFTckU4S2M2dm5ZOHhZOFl3WnN5WWw3YUJ3bWpyR2pWcTRPN3VqcG1aR1RObXpGQXNadDU5OTEybVQ1OU9XbG9hQVFFQm5EaHhnclMwTkVVY0xza0R1dmpyNHJ6T0hHa2prN1Z6TUdYS0ZISnljaGd5WkFqbnpwMWo0c1NKeW9KRVNZc2VseTlmeHRqWW1MUzBOTnEzYjQrenN6T05HalhpOE9IRHRHL2ZuaWxUcHBRNnpvc1hMMUtwVXFVUzdYSTBHZzBSRVJFWUd4dFRwMDRkZHUzYVJkMjZkWEZ4Y2FGdDI3WkFZV1M2cmEwdG4zenlDWjk4OGdtcHFhbFVybHladkx3OC9QMzlhZHUyTGF0WHI5WjdCdi94eHgvNThjY2ZsZGZGMzdmMDlIUzkzUXY1K2ZrbEpzQjBkblltSnllSHRMUTBaVXpqeDQ4djlaNnJWYXRHdFdyVmVPZWRkMGhJU0NBOFBKeVdMVnNxOVpjdlgxWVNrUmIzdEhkMmRxWkdqUnFzWHIxYVdkVFFsZ2NGQlRGanhneEdqUnIxanhQQlFRamhBb0ZBSUJBSUJIOExqSXlNK2tIaGR1Wi9jalM0RmxOVFUvcjE2OGZhdFdzbEl5T2pqNENTZjNFS0JBS0JRUEFQd2R6Y25LVkxsMUt0V2pYRnkxakxnQUVEOUh5bXUzWHJSdG15WlduWHJoMEFOV3JVVUd3MUdqWnN5UFhyMXpFd01LQjgrZktsQ3JkdkltUEdqRkdFVWw5Zlg1NCtmY3JBZ1FPVityQ3dNTVg2WTl1MmJWU3FWRWxKOWxtY3BVdVhNbmZ1WENVeG9qYkNkdm55NVppYm05T29VU05tekpoQmFtb3FVT2lsWGJWcVZRd01EREEzTjZkZXZYcjQrZm45a2JmN1dsU3BVb1VxVmFvb3J6LzY2Q1B1M0xuRDhPSERGUkhVMmRtWmI3NzVodlhyMTlPNmRXdFVLaFZmZlBIRlMvdGR0V3FWRW4ydDVYWG5xUGcxT25Ub3dKMDdkeGc4ZURDNXViazRPenRqWW1LQ2k0dUxUb1I4L2ZyMTZkMjdOMlBIam1YU3BFbDZkaUREaHcrbmJ0MjZwWTVkbzlGdytmTGxFaE5PUXVIQ3pwZGZmc21wVTZkbzBxUUpPM2Jzd05qWW1LU2tKQW9LQ2pBM04xZVNlclpxMVlwOSsvWmhhV2tKNkM3QWpCbzFpdjc5Kzc5MEhyVU1IRGlRcDArZjR1dnJ5N3g1ODE3cEhFbVNpSWlJUUpJa1ZDcVZYaFIzY2FaTm02WWN1N3U3VTc1OGVjWExmZkxreWRTdlh4OXJhMnNjSFIwVml5TkhSMGZjM054bzFxd1pEUm8wVUx6YTNkemNGQjkzQndjSGdvS0NYbW5NZjBkZVBxc0NnZUFmamFlbnB3d1FFeE1qL2w4Z0VBZ0ViellHSGg0ZXR5VkpxaEljSFB6U3JjTkZPWHIwS0R0MjdDQWhJWUc4dkR4c2JHd1lPWEtranJmbnVuWHIyTEJoQTFDNG5WZ2JHYU9sYU9TVVNxWEMxdGFXRGgwNk1ITGtTTVhmc2FSdHFzT0hEMmZFaUJHdk5aYmlKQ2NuMDZOSEQyUlpUb3VOamEwQy9MWk1TUUtCUUNCNEtaNmVuaXVBQ1dxMU91RDgrZk9mL2RYaithUFIvaDRxTGZwV0lCQzhPbXExV2ljUkpoU0sxS1g1WEF2K25Rd2VQSmo0K0hnMEdrM3p1TGk0azMvMjlVVkV1RUFnRUFnRUFzRWJqb2VIUnd0Smtxcjg1ei8vZVdVUmZPWEtsWHo5OWRkWVdGalF0bTFicksydHVYSGpCdmZ2MzlkcHQzLy9mc3pOemNuSnlTRThQRnhQQ05mU3QyOWY4dkx5aUlpSTRKdHZ2aUU3TzV1Wk0yZnF0ZEdLNCs3dTdxODlsdUk0T2pyaTd1NU9YRnljblp1Ylc5Zno1ODkvKzBvM0x4QUlCQUtCUUNENFV6RXdNTkN6OGhFaXVPQk5Rd2poQW9GQUlCQUlCRzg0a2lTMUJYUjgvMTVHWkdRa1gzLzlOWFoyZG16YXRFa24wVTVCd2M5QjFlZlBueWNsSllXT0hUdHk0c1FKZnZ6eFI3S3pzM1VTSG1rWk5td1kxdGJXZE96WUVYOS9mNDRjT2FJbmhHdmIvSnF4bEVibnpwMkppNHREcFZKMUFZUVFMaEFJQklLL0piSXM4L1RwVTFRcUZWWldWbi8xY0FTQ053YU5Sb01zeXkvMXd4Y0lmaStFRUM0UUNBUUNnVUR3aGlQTGNoZEprbWphdE9rcnRROE9EZ1lLdlF5TFo1c3ZtdlRtKysrL0I2QkZpeGJrNStjVEdSbkprU05INk5xMWE2bDlPemc0QVBEaXhZdmZkU3lsVWI5K2ZlMWhzMWU2b0VBZ0VBZ0Vmd0FGQlFWNnZybCtmbjRFQmdhVzJON096bzRlUFhvb3J6ZHUzTWk2ZGV2dzkvZi9SYy9weDQ4ZjgvVHBVNTJ5c21YTElzdXk0bzFkdE56Q3dvTHc4SEJzYkd4bzBhS0ZUdjMyN2RzNWMrWU1xMWF0S3ZGYXNpeXpkdTFhMnJadFM1MDZkZGkwYVJNWkdSbE1talNKSDM3NGdkcTFhK3Y1bGY4YTl1elpRMVJVRklNSEQxWjh6SU9DZ2poNThpUmZmZlVWQUxtNXVjck9zb3lNRFBidDIwZlRwazMxRWlEdTI3Y1BlM3Y3RXEzWmZndWJOMi9tMmJObkRCZ3dnS3lzTERaczJJQy92Ny9pdTF3YUdSa1pmUEhGRjhpeVRPL2V2YWxWcTVaZW04dVhMd05RdTNadG5mTEpreWR6Nzk0OXRtM2JwbE5lVUZCQVFrSUNUazVPZWdzbkJ3OGVKRE16azE2OWVyM1NmYTFaczRaeTVjcmg0K1BEN2R1M1NVbEpvWG56NWtCaGd0YUhEeC95Nk5FajB0UFRlZkRnQVJZV0ZvcG45c3M0Zi80OGl4WXRvbnYzN3RTclY0L2F0V3NURUJEQTlldlhDUWtKMGNscGs1R1J3Y2FOR3hrM2Joekd4c1pFUkVSdzQ4WU4rdmZ2ajYrdkwwbEpTWG9XUlgvV0hQd1d2dm5tR3h3Y0hHamR1alhmZmZjZEZ5NWNZUHo0OFppWm1aWFkvdmJ0MjYvVWI1a3laYWhRb1FJUkVSR3ZOWjRXTFZwZ1ltS2lKQ1hWWW1CZ3dJTUhEL0QzOTJmaXhJazBhNmI3V0oyZG5jMm5uMzVLbXpadGVPZWRkNVJ5alVaRHAwNmRzTE96MC91TS9sMFJRcmhBSUJBSUJBTEJHMHk5ZXZYS0FRM016TXlLaXNJdjVjcVZLd0I0ZW5xVzJxYWdvSUJEaHc0aFNSTE5talVqTnplWHlNaEk5dS9mWDZvUW5wbVp5ZGF0V3dGbzFLaVJYdjM2OWV1Vkg3Q05HaldpY2VQR3J6U1dsK0hpNG9LRmhRWFBuajE3cTM3OStoWGo0K01mL0txT0JBS0JRQ0Q0RGVUbDViRnUzVHFkTWo4L1AwWEVMWTY3dTdzaWhHL2J0azA1ZDkyNmRYcjlRT0hmVFcxNVVGQ1FudWprNCtPRFdxMW14NDRkZXVXalJvMWl6Wm8xbUpxYTBxUkpFeElURXhrMWFoUkxsaXpoNnRXckhEOStISUNPSFR2aTUrZEhuejU5bFBQUG5Udkg1czJieWNyS29rNmRPaHc0Y0lBYk4yNHdjT0JBUHY3NFkweE1URmkyYkJudTd1NE1HRENBNTgrZjYxemZ4Y1dGdzRjUDY5M1BwazJiY0hOekErRG16WnNzWGJvVUJ3Y0hYcng0d2FwVnF4Z3paZ3kzYnQwaU9qcWFodzhmRWhRVXhONjllMW05ZWpVZUhoNUVSa2F5ZXZWcUhCMGRkWVR3TTJmT01IdjJiTnpjM0JTeHRrYU5HdFN1WGZ1MWhQSGx5NWNyQ1FRQnJsMjdSbUJnSUNZbUpnd1lNSUNvcUNpKy8vNTdIang0d0xwMTYwcTErTWpLeW1MOCtQRmN1blJKS1N1K1kwNnRWdlBwcDU5eTY5WXRBZ0lDZE9iL3hvMGJKQ1VsNmZXYms1UEQrUEhqY1hSMEpEQXdzTVJnaUlVTEZ5ckhUWnMyNWZQUFB5OXhqRUZCUVRnN08rUGo0OE5YWDMzRmdRTUg4UFgxWmN5WU1TeGF0SWp2dnZ0T3A3MkRnd05Iang3bDd0MjdlbjN0M3IxYk9UNTI3QmpYcmwwak9UbVo1Y3VYTTNMa1NGSlNVa2hOVGRWTFhycC8vMzZDZzRPeHNySml4SWdSL085Ly95TXFLb3E2ZGV1U2w1Y0h3SVVMRndBd01qTEMxZFgxVDV1RFgwdDhmRHdyVnF5Z1pjdVcxS3BWaTBXTEZtRnBhYW1UekZSTHAwNmRxRml4SXUrLy8vNHI5ZTN0N2MyY09YT1lNbVhLYTQxcDM3NTluRDE3bHJsejUrcVVSMFZGOGVtbm4zTDc5bTJkZXg0NmRDZ2pSNDRrTlRXVk0yZk9jT1RJRWRScXRaTERSNlBSa0pHUlVlSnUwYjhyUWdnWENBUUNnVUFnZUlNeE1EQndreVJKY25WMWZhVUlhdmc1V3Z0bHZvd25UcHpnNmRPbjFLcFZDeHNiR3lVcTV0eTVjeng2OUlqeTVjdnJ0Ry9mdnIxeVhMVnFWWjFNOVZxMDBkOEF4c2JHTkc3YytKWEc4aklNREF4bzBLQUJQL3p3ZzJSb2FOZ0MyUDJMSndrRUFvRkE4QWN4Y09CQTh2UHpkZjdtZVh0N00zdjJiQ1JKSWlNamc0NGRPMkpoWWNIVHAwOVpzbVFKNGVIaEFMaTZ1dEt0V3pmbHZNVEVSSGJ2M28xR285R0xGSWFmazNnV0YzaUxsMy83N2JjNE9UbngvUGx6Z29PRHFWYXRHaGtaR2V6ZHU1ZnIxNjhEc0dIREJqSXlNdlNFYkszZzNxNWRPd0FsaXRmUzBwTEF3RURHakJuRGtTTkhjSGQzeDhiR2hwczNiNUtXbGtiZHVuVXhNVEhCeGNXRm8wZVAwcWhSSXh3Y0hJaU1qT1RSbzBmWTJka0JjUC8rZlNaTW1JQzV1VG1MRmkwaU9UbVpyVnUzNmp4bmRPM2FGYlZhVGR1MmJURTJOa2FXWlVKRFF3SDQ3My8vcTdUYnVIRWowNmRQQndxamtjK2ZQdy9Bb0VHRGxQa3pNakw2eFFqdW92Y0o4T1RKRXlaTm1rUitmajVUcDA3RnhzYUduajE3Y3VEQUFhS2lvbGk2ZEdtSmdtUlNVaEtUSmswaU1UR1J6cDA3azVLU3dwNDllM2oyN0JtelpzMVNybUZnWU1ENjlldVpObTBhNmVucEpRcjJSY3VPSFR1R2xaVVZvMGVQWnU3Y3VlellzWVB0MjdjcjlaTW1UZUxldlhzNlpaVXFWZUxldlh0OC9mWFhKZDV2UmtZR2l4Y3ZwbXpac3RqWTJKQ1VsTVRpeFl0cDI3WXR0cmEyL1Bqamp5UW1KaElVRklTOXZUM0RoZzByVWFBdnlxRkRoekF5TW1MNDhPSGs1dVlpU1JJNU9UbVltSmpvMlp6MDY5ZVBvMGVQOHZYWFg5T21UUnZsTXp4dTNEaWxqYSt2THdBMk5qWWNPblRvVDV1RDF4V2JvVkFnWHJwMEtRRGp4NC9uNDQ4LzV2bno1engvL3B5VksxZnF0YTlmdjc1T3BQVXZFUllXeHB3NWN6aDE2cFJpSlJnWUdNaTJiZHM0ZHV3WVVHaVpPR2pRSUdXSGlhR2hJY2JHeHJScTFZb3BVNmF3ZVBGaS9QejhhTnEwS2N1V0xlUFVxVk5Nbno0ZEx5OHZQdnZzTTQ0ZlA2N3NYbkJ4Y1dIVnFsWDQrL3NUR1JuSnUrKytpeVJKcU5WcUFDWFE1WitBRU1JRkFvRkFJQkFJM21Ba1Nhb09oWWtqWHhWN2UzdVNrcEs0ZVBHaThrTzBPRnBiRkNqY0xncUZEN201dWJrY1BIaVFmdjM2NmJUdjI3Y3ZscGFXdUxpNDBMcDFhNHlNalBUNlBIejRzSjVIK0t1TTVaZjR6My8rd3c4Ly9JQXN5M1VRUXJoQUlCQUkva0tzcmExTHRBZmJzbVVMZ1lHQmluRGs0ZUhCc1dQSENBOFB4OXZibStUa1pNNmZQMCtaTW1VWU1HQUFKMCtlWk8vZXZSZ2FHakoyN0ZpOXY3dWdMNENYVnI1a3lSTGwrT3JWcThwaTliNTkrNVR5a3FMUTQrUGpPWEhpQk9YS2xhTmh3NFpBb1FBT2hRSzJzYkV4STBlT3BLQ2dnT1RrWk5hc1djT3dZY1BJeWNsaDA2Wk5HQmdZY1BUb1VUUWFEUU1IRHFSSmt5WkVSVVdSa1pGQmhRb1ZBQWdKQ1NFbEpRV0FEejc0UUxsMllHQWc5ZXJWQTJERWlCRjA3ZHFWbFN0WGN1M2FOWktTa3JoNjlTcHQyclNoYXRXcTNMeDVrMlBIampGaHdnUXlNelBwM2JzM28wYU5ZdlRvMFNRbkordjBhMjl2ejdwMTYvajQ0NDhaUFhxMEVwV2VsSlRFMkxGajhmUHowOW41bHBHUmdiKy9QeWtwS1hUcDBrV0o0bGVwVk15ZlB4OGZIeDlDUWtJd01EQWdJQ0FBbFVxRldxMW01ODZkZlBIRkZ6eC8vcHcrZmZvd2FkSWtjbkp5bURoeEloRVJFVnk2ZElsSmt5WXBVZWQzN3R4aDFhcFZ5TEtzRXh3UUdockswNmRQR1RwMHFGS21mY2JxMXEwYnBxYW1kT3JVaVFZTkd1aTlmLzM3OTFlT0R4OCt6S05IandnSkNkRnJCNFdSNjBYcmpoNDlDc0NVS1ZObzI3WXR0Mi9mSmpFeFVYbFB0R2dGNi9mZWUwOUhHSStKaWVIdTNiczRPenV6ZS9kdVltTmppWTJOSlMwdFRXbXZ4ZHJhbWsyYk52SEpKNStRa1pGQlZsWVdOV3JVWU5pd1lkamIyek41OG1SU1UxTVZBYnRvNE1lZk5RZXZTMkJnb0dKM2MrTEVDZUxpNHZEejg4UGYzNStqUjQveTdOa3oycmR2VDlldVhTbGJ0cXl5VU9QdjcwK0hEaDJVZmpadjNreFlXQmk3ZHUxU3lpSWlJcFR2NjdKbHkzVHFRRGRuMEpZdFc5aXlaUXNBUFhyMFlPYk1tZGpZMkNqV1NsMjZkR0h2M3IwRUJ3ZGpibTZPaFlVRmNYRnhuRHg1a3ZMbHkxTlFVRUJTVWhMT3pzNjR1Ym14ZGV0V2F0U29nU1JKQU1yQ1dXNXU3bXZQMFp1S0VNSUZBb0ZBSUJBSTNtQmtXYTRsU1JKT1RrNnZmRTdIamgzWnNHRUQ2OWF0bzBHREJwUXRXMWFwZS9IaUJRVUZCZno0NDQ5QTRRL21xMWV2NnB5L2YvOSt2Ui9rSlNYQy9EM0dVbnpyYkVsb0Z3RmtXYTc1QzAwRkFvRkFJUGhEMFM0ZUY2ZE5telprWjJlalVxbXd0N2ZIMjlzYkF3TURxbFNwZ3F1cksvSHg4Y3llUFp1b3FDaWlvcUtBd2tqaDRjT0gwNmhSSTU0OGVZS2xwU1VHQmdiNCt2cnFlVFJuWldXaFVxbm8xYXNYYVdscEpDUWs0T0hoZ2FPakkwbEpTVFJvMEFDMVdzMlJJMGRJU1VsaCtQRGhKWTVUSytLcjFXb1dMMTRNZ0pXVkZTRWhJWnc5ZTFheHB5Z3FMZ1BNbno4ZmxVcEZiR3dzM2J0M1Z5SitIejE2QkVDRkNoV1FaWm5VMUZUS2xTdW5pSm5kdTNmSDFOUVVLeXNyTEMwdEtWdTJMR1ptWmtSR1JpcCs1NVVyVnlZaElZR0lpQWdLQ2dvd05qYkcwTkFRVDA5UFRFeE1xRjY5T3NlT0hXUHk1TWs4ZS9hTVpjdVdzWC8vZmxRcUZXdlhycVZ5NWNvNlk3MSsvVHFYTDE5bXhJZ1JpdEE3WWNJRTd0NjlxK094bnBDUXdNU0pFN2wvL3o3Tm16ZlhzelN4dGJWbDllclZEQjgrbkIwN2RuRDc5bTJHREJuQ2dnVUx1SFhybHRJbU96dWJPWFBtS0srTmpJeElUVTFsNHNTSjFLcFZpejU5K2pCdjNqdzZkT2pBbkRsekdEbHlwSEtOaUlnSW5qNTlxbE1Hc0dyVktuNzQ0UWVnTUZxL3FQMk1yNjh2eWNuSmVwWTA5ZXJWSXpvNm1vaUlDRnExYW9XeHNURlF1SEJpYTJ2TC92MzdrU1FKV1piWnRXc1gzYnQzeDl2Ym05VFVWS1VQN1NLTHM3TXpMK09iYjc1UmpoODllcVFYUFY3MHRWWkVkWEp5d3NuSmlVR0RCbkhqeGcwOUFYcmd3SUhLY1hSMDlKODJCNytHb290TS9mdjN4OExDZ2tlUEh2SGl4UXZXckZsRFVsSVM3ZHUzcDMzNzlyejc3cnNZR1JsaGJHeE1mbjQrczJiTjBoa3ZGSHAwYXhlMEtsV3FwSXk3NlBXMmJObENhR2lvY3UydVhidlNwMDhmZkh4OGRCWjNaRmxtLy83OW1KbVpFUjhmajRHQkFlYm01dVRrNURCanhneWwzYU5IajVnK2ZUcERodzVsNDhhTlNubFJyM2J0OXlVdExRMjFXdjJQU0dncWhIQ0JRQ0FRQ0FTQ054aVZTbFVIb0hyMTZxOThqcSt2TDhlUEh5Y2hJWUZldlhyUnVuVnJ6TXpNdUhMbENvMGFOY0xPem82OHZEenM3T3dJQ3d0VElwTnUzTGhCbno1OXVIVHBFc25KeWE4VmhRNGxlNFQvMGxoSys2RmVGTzBXWjBtU3FyM1dnQVFDZ1VBZytKMlFaUmtvL1B1bVZxdDF4S0t3c0REQ3dzSjAyaTlkdXBTQkF3ZXlaODhlMHRQVGxmTXJWcXlJcDZlbkVqMWIxRE84WjgrZXRHdlg3clY5aTZ0VnE0YXpzek9HaG9Za0ppWnk3OTQ5TWpJeVNtMC9Zc1FJTm0vZVRFSkNnbEoyN3R3NXpwMDdwL3dkYjlteUpZMGJONlp5NWNwVXJsd1paMmRuVnE1Y2lTekw3Tm16aHoxNzlsQ2pSZzBsdW5YTGxpMFlHUm1SbDVkSFFVRUJ5NWN2WitMRWlUZzdPNWVZVVBUOTk5L252ZmZlNDhpUkk0cmRpWW1KQ2IxNjlhSnMyYktFaFlXeFlzVUtBRVZrTmpNejQ5Q2hRNmpWYWt4TlRWbS9mbjJKenlvdFdyUmcwNlpOVEpnd2dYbno1ckZ1M1RvZVBYcEVuejU5R0RCZ2dOSk9raVFlUDM0TUZDWXg3TnUzYjRuekpVa1NWbFpXVkt4WUVXZG5aN0t5c3VqVnF4ZWhvYUdrcDZmcnZmZFF1SkFRRXhPRHBhVWxMVnUycEY2OWVodzhlSkMzM25xTER6LzhzTlQzUmt0NmVyb2lKb2VHaHJKOCtYSzlOa1Z0NjZCUXdJeU1qR1RLbENtODlkWmJMRisrWE5tTmw1NmV6ckZqeDJqZXZEbno1ODluNzk2OXBLU2swTFp0V3pJeU1qaHc0QUN5TEN2MkhkcG81NUs0ZE9rU2taR1J5dXRKa3lZeGFkSWt4UmJJeTh0TDhjN3YwcVVMaG9hR09yc1lGaTllckN5Z3ZBbHpVTlNlNVZVWk1tUUlwMDZkSWpJeUVrbVN1SFhyRnR1MmJkTlpRTmk5ZXplN2QrK21idDI2dUxtNWNlclVLV0pqWTVWZ2xLTElzcXg0cGQrNWM0ZFRwMDdwMUJjVnVvc2U3OXk1azUwN2QrcTBQWExraURKdnMyZlB4dHZibTQ4KytvZ1ZLMVlRSFIyTmw1Y1hreWRQcGsrZlBuaDVlYUZTcVhCMmR1YmV2WHZrNStmcjlKV2VuZzRVNWtpNGNlTkdpWWxnLzI0SUlWd2dFQWdFQW9IZ3pjWVowSXQyZWhsbVptYXNYNytlelpzM2MralFJZmJ0MjRkS3BjTEJ3UUVYRnhmbGdmbWRkOTdSMlo3cjR1SkNyVnExdUhyMUt1SGg0UXdiTnV5MUJscVNSL2d2amVWVjBHNnZsaVRwMVNkQklCQUlCSUxmRVkxR0E2RGt2eWdxaE5lcVZRc3ZMeTlldkhoQnhZb1ZsYit6N3U3dUhEbHloQVlOR2xDM2JsMHNMUzM1N3J2djhQVDBaUDc4K1NRbUpuTGh3Z1Z1M0xoQlNrb0t2WHIxd3RuWldjY0s0Zm56NTB5ZlBwMDdkKzRBaGZZSFJTTm5vVEJLUFRrNUdYTnpjNnBYcjY1WUpRRDA2dFdMM054Y1BiSDI4ZVBIMk5qWUtJTDUvUG56TVRVMUpUdzhuQmt6WnVEbTVxYXpPeXc5UFoxdnYvMVdtUU90OTNoT1RnNmdhN21XbVpsSmVIZzRFeWRPVk1vYU4yNnMyR1ZvSTRHVGtwSm8xYW9WSTBhTVFLMVdjK2ZPSGJ5OHZMaDkrellBdTNidDR2MzMzMWZtUGkwdGplenNiTHAxNjBaWVdCaHIxcXloWmN1VzJOcmEwcVJKRTUzN3ExV3JGaXRXckdEZ3dJRThldlNJc21YTDh0RkhIK20xQ1FvSzRwTlBQbEh1cHlTTWpJd0lEZzZtWXNXS21KdWJzM3YzYml3c0xFck1sMUtjL1B4OGpJeU1XTHQyTFJzMmJLQlpzMmEvNkJFT2hZS3V1Yms1dTNidG9uLy8vb1NHaHI3VXMxdjdlV3pUcGcxanhvemg4ODgvWityVXFXemV2RmxwczNMbFNvS0Rnemx6NWd4dDJyVEJ6ODhQQ3dzTDl1N2RxL2pZZi9EQkI3aTV1ZWxZbXhUbjFxMWJxRlFxNVgzUm90MWhtSitmejlpeFkxbXdZQUY1ZVhtWW01dlRvMGNQSWlJaWVQYnNHUjA2ZE5DeldpbUtzN096RWtYL1o4ekJyNkZYcjE1S1F2Z0RCdzZ3YmRzMjJyUnBRNDBhTlpTZElYMzc5dVhFaVJQTW5Uc1hPenM3N096c0tGZXVuRTZDVDIxZm9KdjQ4L2J0MjlqWjJmSFJSeDhwOWkrblQ1OW02ZEtsdEczYmx0R2pSK3VOU1d0cnBQMmV2djMyMjl5N2R3OUFzVHJSZnM2V0xGbWlSS0JiV1ZteGUvZnVFdCtUb3QrTDA2ZFBDeUZjSUJBSUJBS0JRUERISXN1eXJTUkpyNTJ0M2R6Y25GR2pSakZxMUNpOU9tMUNySklvbW5RSWRMZEhsc1l2dFhuWldGNEZiWFNhTE11djc4MGlFQWdFQXNIdmdEWlNzaVJybFBMbHkvUHR0OS9TdG0xYjNubm5IYjc4OGt1NmQrK090YlUxTFZxMEFPREJnd2VjT1hPRzA2ZFBrNWVYcHdoVVVMaDQzS1JKRTF4ZFhjbkp5VUdqMFpDYW1rcDhmRHo3OXUzandZTUhEQjA2RkxWYXpaWXRXN2grL1RwZHVuU2hkdTNhMk5yYVVybHlaVTZmUGszWnNtVnhjWEVoTURCUWljalZVandaWTkyNmRXblZxcFZpeWFIOVc2dmRnVlkwV2x4N2orWExseWN0TFkxMjdkcVJtWmxKWGw0ZTQ4ZVBaL3o0OFRwdG16WnRxcGRjNzh5Wk01dzVjMGFuTERvNm12RHdjTHAwNmNMbm4zL090V3ZYK1BqamovSHc4TkJwcHhWY1AvamdBeXdzTEpnM2J4NXF0WnJEaHc5eitQQmhHamR1ckNlRUp5UWtFQkFRZ0Vham9YTGx5cVNtcGpKa3lCQldyMTZ0azB5elpzMmFCQWNIazVtWlNkdTJiWEYwZEdUUG5qMUtmY09HRFRFek02TnExYXBLbVlXRlJhbis3VVhSK21kRFlaQkNibTR1TjIvZVZON0xyVnUzb3RGbytPQ0REN0N5c3ZyRi9nQzlSSkJhZisyaStQcjY0dWpveUlzWEw1U2RkeVltSnR5NWM0ZWtwQ1Q4L2YwWk9uUW9raVNSbHBiR3FsV3JsSE9IREJuQ0J4OThvT3hnS0FrM056ZDY5T2loM0p1V2t5ZFBBb1dDN0lrVEoxaTRjQ0g1K2ZrWUd4c3pjK1pNWW1OamVmYnNtYzQ1eGUxbzVzNmQrNmZQd1crbFpjdVdmUGpoaC9qNCtPRHQ3VTFlWGg1dDJyVEIwTkNRUllzV3NXblRKdVg3OWpvc1dyUklaN0ZCbXlUVHdjRkJ6OVpRaTd1N080MGFOZEtMS05mMnMyZlBIbnIwNk1IdzRjTjFQUEdMVWxCUXdJVUxGL0R3OEZCODFLMnNyQWdMQzJQUW9FR3ZkUTl2SWtJSUZ3Z0VBb0ZBSVBnVGNIVjFMVzl1Ymo0YXVGbFFVSkNrMFdodVg3eDQ4UjZnL29WVExhRlFUUDYzWW1abUJvQWtTZi9lU1JBSUJBTEJYMHBXVmhaUWFMdVJuWjFOYkd5c1VtZGpZNE9ucHlmNzkrOG5PVGtaV1pieDl2Ym01czJiQkFVRjZmVVZFeE5EVEV5TVRsbWpSbzNvM2JzM3NiR3hqQjA3RmlnVXlEMDhQQmcvZmp3Tkd6WkVsbVdxVmF2R3pwMDdXYnAwS1ZBWXJUeHk1RWhTVWxMSXpNeWtmZnYyeWxoNzkrNU5TRWlJOG0vVHBrMFZnYXhUcDA0NnU4SzB1TGk0WUdabVJteHNMTElzSy9ZaDVjcVZZOWl3WWN5Yk4wK24vWUlGQzNSZUR4OCtuTHk4UEQwaC9PMjMzMmJFaUJGQW9TMUtVY2FPSFl1dHJTM2p4bzJqVTZkT1BIandRS2RkUVVFQmtpUXhmLzU4OXV6Wmc3MjlQVHQzN3VUNzc3OW40Y0tGT3NrSG9kQ1NZdW5TcGVUbjV6Tm16Qmg4Zkh5WU5Xc1c0ZUhoREJvMGlEVnIxdURxNnFwempuWlJ2NmkxUlY1ZUhocU5oakpseXVqTmszYnVpNHJxUlNrZVdadWNuRXh3Y0RCUG5qeGgvdno1Yk4rK0hZMUdRNDhlUFJnOWVqUmZmdmtsenM3T2V0N3NnSTRvWFh3M1FFbWNQbjJha0pBUW9xS2lsR2VvU3BVcTBiQmhRMEpEUTdseTVRcFpXVmxZV1ZrUkVCQkFibTR1dFd2WDV2TGx5M3owMFVkY3ZuejVwUUt4bzZNalk4ZU8xUkhDWDd4NHdmNzkrekUyTm1iaHdvV01IRG1TNjlldms1dWJxL2RaS01xcjVwLzVJK2ZnMTVDWGw4ZWpSNDlZdkhneC92NysyTnZiYytyVUtkUnFOVk9tVEtGMzc5NmNQbjJhT1hQbU1IdjJiQ3dzTElpT2psWjJPMENoTC9pZ1FZTVlPWEtrWHBDS2xaVVZLU2twK1ByNjZsMTcyN1p0cFk1cjhlTEZ0R3paa2dNSER1aVVhNU5ldmdvQkFRRThlZktFTVdQR0VCVVZoYnU3T3k0dUxvU0doaEllSGs3bnpwMWZ1YTgzRVNHRUN3UUNnVUFnRVB3SkpDUWtQUGIwOUp3S21Hb1RTSGw0ZUx3QWJnQlhnQVJabG04QVNRWUdCby9VYW5WeVhGemNFMG1TVElEWGpnai9KMUhrQjVUUlh6a09nVUFnRVB4NzBVYWNlbnQ3azVpWXFDT0VBMHljT0ZGSk51bmw1WVdIaHdjZUhoNTA2ZElGZ0lNSER6SnQyalNxVjY5T1NFaUlJalNlT1hPR2tTTkhLc21rbXpkdmpvK1BEOXUyYlNNdkwwK0pwUGJ4OFNFdkw0K1FrQkNkNi9icDA0Y21UWnBnWjJmSGpCa3ppSW1Kb1ZLbFNrcGRTRWlJOG0relpzMFVJYndrRVZ4YjNyaHhZeUlqSTRtSmlhRisvZnIwN05tVGNlUEdsV2hwVnRUR0JWQ1NEeFlYUHc4ZVBNakJnd2RMdk9hY09YUG8zTGt6aXhZdElpUWtoRFp0MmdBbzFpTzV1YmtZR3h2ajV1YUdXcTNtd0lFRCtQcjZrcGlZU092V3JmVVNpOWFvMDZUR1FnQUFJQUJKUkVGVVVRTmJXMXVtVHAxS3MyYk5BSmczYng2V2xwWWtKU1hwaWRjM2I5NVVGaGJhdG0ycmxHdjlrVXNUd3UzdDdmV2lvclVVanhqWFJ0WjI2TkNCdTNmdnNtN2RPbXJWcXNWLy8vdGZaRm5tNU1tVDdOeTVreXBWcXRDMGFWT2RjNWN0VzZZY0YvWG1Cdmp3d3c4VjI1enIxNjh6WThZTWJ0NjhpYUdoSVgzNjlNSFB6NCtPSFRzQ2haL1JXN2R1RVJrWlNWeGNIQU1IRHFSQ2hRcTBhdFdLYTlldWNmbnlaWVlORzBaK2ZqNTkrdlFCVUN4U2l1NWdnSjl0T0xSczJiS0Z4NDhmMDZOSER5d3NMRmkwYUJIbHk1ZW5lZlBtbUptWm9kRm9GQS9zZ29JQzVieWk5amt2NDQrY2cvNzkrN04rL1hxKytlWWJCZ3dZOEVvN0dJOGZQODZ4WThkbzBxUUpGeTllSkNzcmkwOC8vWlRRMEZCMjdOaEJ1WExsZVBqd29TS01iOTI2RlNjbko3MUZJSUMxYTlleWR1MWFuYkorL2ZveGFkSWtvcU9qeWN6TXhNZkhoNHlNREJZc1dFRDkrdld4c3JKaTA2Wk5yRnUzamttVEp1a2x1YmV3c0NBN08xdVo4K1RrWkFBbEF2eXJyNzdTMnpXaTVlVEprd3dkT2xTSjFoODBhQkIyZG5hRWhvYXllUEZpYXRldWpaT1QweS9PMFp1S0VNSUZBb0ZBSUJBSS9odzB3SFdnbnJiZ0o1Rzd6ay8vS1QrS1pWbEdwVklWZUhoNEpNcXlyUG85dG0zK25mbTMzNzlBSUJBSS9ucmk0K01Cc0xPejA3TUV5ODNOWmZmdTNZcDl5cFVyVjlpOWV6YzlldlRnMmJObkJBVUY4ZlhYWDJOb2FNaTBhZE40L1BneGxwYVdxRlFxb3FLaWdFTHJrYUpZV1ZrcFhyL2R1blZUeWl0VXFLQjRrUGZzMlpQOC9Id2RFZXo2OWV1bEpydFdxMzlwRTFvaFhidDJKVEl5a3BVclYrTHY3MDlXVnBaTzhrMnRsM0dOR2pXVXVjak16TVRDd2tLeGJDZ3BJbnpZc0dIazVPUXdhTkFnSkVuQzJOZ1lnUHIxNi9Qa3lSTWlJeU9wWHIwNnZYdjNadkhpeFRScjFneFRVMVBtekpsRG1USmw2TmF0RyszYXRlUCsvZnVjTzNlT3hvMGJzMkRCQXAzbmhIdjM3akZuemh3TURBeDB4Rk10R28wR1gxOWZHalpzeUlnUkl3Z01ER1R2M3IzazUrZlRzR0ZET25mdVRJY09IVEEzTjFmOHowdUwrcjUzNzk1THZiU0xjdWpRSVVYTS8raWpqOGpKeWVHdHQ5NWkvZnIxNU9ibVltMXRUVkpTRXRPbVRXUEhqaDFVcmx5WisvZnZBNFVSN3RwY01kcEZncUlZR0JnQWhaWVpEeDgrcEVPSERvd2FOUW9uSnlkdTNMaWh0REUyTm1iMTZ0WE1uVHVYOFBCd2poNDlTa0JBQUhYcjFtWHk1TWxLZjBaR1A4Y2R2TXlUVzB0MGREUWJOMjdFMU5TVXdZTUhrNW1aaVoyZEhlZk9uVU9qMFdCdGJjMmNPWE9VeGFSeDQ4WXhkZXBVWEZ4Y1NsMlEwZTVHK0RQbW9HdlhybXpldkpsNTgrYng4Y2NmMDY5ZlAyeHNiRjU2enlFaElSZ2FHdEtwVXllV0xWdkdzMmZQMEdnMExGdTJERW1TV0x4NE1ZY1BIMmJ3NE1IczJyV0w1T1JrUlR6dTNiczNVNlpNd2N2TEN4OGZIeVpNbUlDWGx4ZSt2cjRNSHo1Y1dielJrcFdWeFh2dnZjZTVjK2VZT0hFaUdvMEdTMHRMc3JLeWNIVjExV3V2NWNTSkUwQ2gzZEhaczJlcFdyVXF1M2J0d3N2TGk0Q0FBSHIyN0VuTGxpMlJKQW1OUnNPVEowK0FRbnVjOFBCdzB0UFRhZDY4dVdMcDR1M3RUVmhZR0g1K2ZxeGN1WkxhdFd1L2RJN2VWSVFRTGhBSUJBS0JRUERISTlXcFU4ZFJsdVdNMXhSMVQwbVM1QVNZNXVUa0tEOFkvMjBVMmM2Wi83SjJBb0ZBSUJEOFVkeTZkUXR6YzNPMmJObENaR1NranFYQzJiTm55Y3pNeE1URWhJNGRPeXFKSEI4L2ZzeUdEUnZJeTh2RHhzYUd1WFBuNHVucFNiZHUzVWhKU1ZIT1Y2bFV0Ry9mWHVkNldwdVQ0ang4K0ZDbjNNaklpTDU5KzFLN2RtMGFOMjVNaFFvVkNBd01MUEVlVnE1Y2lVcWxRcnN6clRSYXQyNk5sNWNYMGRIUmpCa3pCaWowUVg3eDRnV2dteXhUUzVjdVhYVHNGNHFMOFphV2xnUUdCbkw0OEdHZ2NFSEJ5Y21KM2J0MzYwUjBkK25TQlhOemM5cTFhMGZyMXEwVk1icHo1ODZFaElTd1pzMGFYcng0d2VEQmcvSDM5MWNFVUMzNStmbXZKTjQ2T2pwaWJXMU5jbkl5YXJXYTk5OS9uNENBQUV4TlRURTJObGJlSDBkSFI0WU1HVkppSDY5NnJhU2tKQzVmdmt5elpzMHdNVEhoNXMyYkFJb1h1VXFsd3RUVUZITnpjN0t5c3BnNWN5WWJObXpBeGNXRjdPeHN4bzBieCt6WnM0RkMwVGs2T3BvUkkwWmdaR1JFWGw2ZThua3dOemNuTkRRVUd4c2J2dm5tRzFhdlhxMUVYMnRGV0ZOVFUrYlBuMCtYTGwyd3RyYW1UcDA2THgyN2RxR2p0T1NXdWJtNVRKNDhtWUtDQWlaTW1FQ1ZLbFY0NTUxM0ZIc2JnQVlOR3JCbXpScHNiVzFwMkxBaDMzLy9QYWRQbjliNUxHbzBHbVJaVnY0TkR3L0gxdGIyVDVrRHJSaGYvTFAwTXJ5OXZXblFvQUhseXBXamV2WHEzTHg1VTArUWRuQnd3Ti9mbjhHREI3L1N6czVEaHc0cGlXNjFsakU3ZCs3azh1WExwS2Fta3BpWWlFYWp3ZGpZbUFZTkduRDM3bDBTRWhKNDc3MzNzTE96WSt6WXNZcHRTYlZxMWFoV3JScnZ2UE1PQ1FrSmhJZUgwN0psUytWYWx5OWZac1dLRlVEaGQvSGh3NGRvTkJxR0RoM0swS0ZEaVlpSXdNSEJnVTgvL1ZRNVo4cVVLVnk1Y29VSER4NG9pZXovamdnaFhDQVFDQVFDZ2VCM3BFNmRPamJHeHNhMUpFbXFCYmpKc3V3bFNaSTdQM2w5L3hLeUxHc2tTZnEvZ29LQ3FmSHg4VmM5UER5NlNKSmttcDJkL2NvK2l2ODBjbk56QVpCbCtkVU5EZ1VDZ1VBZytCMlpPblVxLy92Zi8zQnlja0t0VnVQdDdRMFVla3EzYmR1VysvZnZNMkRBQUdyWHJrM3IxcTNKenM2bWZmdjJYTGh3QVhkM2R5WFJJeFI2SEYrNGNBR1ZTb1cxdFRYdDJyV2pmdjM2eXJWc2JHeW9XN2V1a3NSd3pKZ3gyTmpZb0ZhcjhmTHlZc21TSlVCaFpLMk5qWTFlQXJzMmJkcGdiMitQdmIwOTI3ZHZ4OTdlbnFDZ0lPTGo0NmxSbzRiT3dycXpzek5WcWxUUk9WK1NKSll0VzhiU3BVdUppNHZqN2JmZnBtYk5tdHk5ZXhkdmIyKzZkdTFLVEV5TWpzV0ZwNmNuZCsvZVJhVlM0ZXpzclBpQkF3d2RPcFE2ZGVwUXJsdzVhdGFzU2JseTVmRDI5c2JZMkpqZzRHREZOOW5Cd1VHSk1sV3BWQVFFQkpDV2xvYTl2VDJkTzNmbTRjT0huRDkvbnFGRGh5cEpQWXZ5S2dtK2k3Tnc0VUllUDM2c2t3enorKysvVjVJTGxoYXhySjI3VjdGR2NYUjBKREF3RUczeTg2MWJ0MUttVEJrc0xTMHhOemRYb3VmVDA5UFp1SEVqL2Z2M0IyRDA2TkZJa29Ra1NheFpzMGJaY2VEaDRjR3VYYnN3TkRURXpNeE1KM3BaZSt6aDRZR1ZsUlVtSmlZNE96c3JDeHBhbWpkdnJ2TzZidDI2T3E5WHJGaWhMSHdBYk5pd1FibStsc3FWSzFPbFNoVjY5ZXBGVEV3TWZmdjJCUW9YTTg2ZVBZdXBxU21OR3plbWUvZnU1T2JtMHFwVkt4d2NIUEQxOWVYRWlST2twNmVUbDVlbjh6a0NNRFEweE5iVzlrK2RnNkZEaHpKcjFpd0dEUnIwaTlIZ2dQTDlCMWk5ZWpVSER4N1VTUVJxWVdGQjU4NmRNVEF3MEJIQlo4NmNxWHgyKy9Ycmg2ZW5wM0pjdlhwMXNyT3pzYlMwcEZPblRrQmhaSHhVVkJRT0RnNTA2dFFKRHc4UEdqZHVyRmpUSkNjbmMrREFBU0lpSXFoWFQ5bDBxdGdLUVdFQ3pmTGx5eXM3R3laUG5rejkrdld4dHJiRzBkR1JObTNhb0ZLcDJMeDVNMVdyVmtXU0pHYk5ta1hGaWhWMWZudVltNXZ6NVpkZmN2SGlSU3BXclBpTGMvU21JdmFaQ2dUL1lqdzlQV1dBbUpnWThmOENnVUFnZUUycVZxMXFhbVZsNVdKZ1lPQXFTVklkV1pZOUFTOUprdXpSZjhhU2dUVGdBVkMvZUY5S0kxaytKTXZ5NUxpNHVEaHRtWWVIeHlWSmttcnYyTEdEbWpWci9oRzNvbkRuemgwdVg3N014WXNYR1RseXBGNkN6dDlhLzF2RzFiTm5UMlJadmhVYkc2di95MWNnRUFnRXZ3dWVucDRyZ0FscXRUcmcvUG56bi8zVjQvbWowZjRlK2pVQ3F1RGZ6Wk1uVHpBd01ORHp5bjdWZW9IZzM4cmd3WU9KajQ5SG85RTBqNHVMTy9sblgxOUVoQXNFQW9GQUlCQzhITW5kM2QxWnBWSzVBcTQvQ2Q2ZWtpUzVBc29leWlLV0oxbkFWZUNxTE1zWFpGbU95Yy9Qajc1MDZWS0dtNXViZzRHQndkMFNybkZhbzlGTWk0dUxpeXloN2c1UU95MHQ3UThWd3R1MmJVdG1acWJ5MnMvUFQwZkkvcTMxdndXdEw2a2tTZmQvbHc0RkFvRkFJQkFJZmdPL3RFdnYzN3FMVHlCNDB4RkN1RUFnRUFnRUFzRlBlSGg0MkdvMG1sb3FsYW9tNENaSmtpZmdBU2g3R29zSTN2bkFEVm1XcndLWFpWbU9LU2dvaUxsNDhXSWloUkhnZXB3L2Z6N0Z3OE1qUTVJazdaN0xpeHFOWm1aY1hOeWVsd3pyRXRBNU1URlJ4OXZ2OThiZDNSMTNkM2RXcjE3OWg5VC9GdTdkdXdlQUxNdTNmdmZPQlFLQlFDRDRrMUdyMVR4Ly9wd3laY3I4MVVQNVU1RmxtYWRQbjZKU3FYUTgxZ1cvTDY5aTYvSXFaR2RudjVLM3RlRHZnL2dPQ2lGY0lCQUlCQUxCdjVBcVZhcVkyZHJhMXZ4SjlLNzdrK0R0QmRnWkdCam8yWnJJc3B3aVNkSlZJRUdqMGNRWkdCaEVBeGVpbzZOL1RmTEdCRm1XN1lHNXNiR3hRWURtWlkxbFdVNlFKT21Wa2pIOUZqNzdySEFIZkdsQzltK3QveTNjdVhNSEFFbVNydjlDVTRGQUlCQUkvbkRHalJ1SHZiMDlVNlpNQVFxRnh3a1RKbENwVWlVZGI5NlMrUEhISDVrNGNTS09qbzZsK2tzWFJhUFI4UFhYWDNQcTFDbFdyRmhSNG02cnZMdzh3c1BEc2JHeG9VV0xGanAxMjdkdjU4eVpNNHJmK091eVlNRUN5cGN2ejRnUkl5Z29LQ0FvS0VpbjNzL1ByOVRrbkhaMmR2VG8wVU41dlhIalJ0YXRXNGUvdno5K2ZuNHZ2ZTdqeDQ5NSt2U3BUbG5ac21XUlpWbG5CNXEydkZ5NWNnRGN2SG1USlV1V01HWEtGTVdMK2ZuejU0d2NPWkk2ZGVvUUVCQ2dKeENmT1hPR3VYUG4wcUJCQXlaT25GanFtQXdNRFBUbXY2Q2dnSlVyVi9MOCtYUEdqUnRYb3JoWVVGQkFRa0lDVGs1T2V2VUhEeDRrTXpPVFhyMTZ2WFErdEt4WnM0Wnk1Y3JoNCtQRDdkdTNTVWxKMGZQNy92REREN2w1OHlhblRwMVN5dTdmdjY4M245YlcxdGpaMmVsZDQ5R2pSL2o1K1pHV2xrWjRlTGplbVBQeThnZ09EcVpUcDA0NjU3OTQ4WUpQUC8yVTlQUjB2dmppaXhLVHNtWm1adkxmLy80WEtQUm5meFUvN3FKY3VIQ0JXYk5tb1Zhcm1UMTdOaDRlSHE5MS90K2R2OE4zOEUxSENPRUNnVUFnRUFqK3lVaDE2OWF0Ym1ob1dFdVNKRmRKa2p4K1NsNVpFekFvbmgxZWx1V25GRnFhWEFQaUpVbUtrV1U1T2k0dTdzbnZOU0JabGlmbjUrZWZ1M1RwVXQ2cnROZG9OSWtxbFlxN2QwdHlWUGwzY1BQbVRRQTBHczJsdjNnb0FvRkFJUGlYbzlGb09INzhPQzR1TGtxWldxM20rUEhqMUtoUlE2OTkwYVNKUlVsS1N0S3JLeW41b2txbElpb3FpblBuemhFYUdzcUhIMzVZWW45cjFxekIxTlNVSmsyYWtKaVl5S2hSbzFpeVpBbFhyMTdsK1BIakFIVHMyQkUvUHovNjlPbFQ2cmdBOXUvZmp5ekwyTm5ac1d2WExpWDVaVjVlSHV2V3JkTnA2K2ZueDFkZmZWVmlQKzd1N29vSXQyM2JOdVhjZGV2VzZmVUQwS2hSSTZVOEtDaUliZHUyNmRUNytQaWdWcXZac1dPSFh2bUVDUk1BT0hueUpERXhNVXF5UllCRGh3NFJIeCtQaFlXRm5naWVrNVBEZ2dVTFNFMU5aZCsrZmV6YnQ2L1VlZkh5OHRLNzEvWHIxeXZqc2JDd0lDQWdRTys4bkp3Y3hvOGZyeVROYk5xMHFWNmJoUXNYS3NkTm16Ymw4ODgvTDNFTVFVRkJPRHM3NCtQancxZGZmY1dCQXdmdzlmVmx6Smd4ZlBmZGQyZzBHcDQrZllwYXJXYmZ2bjAwYnR5WTZPaG9qaDgvVG5oNHVFNWZQWHIwWU1TSUVXemR1bFh2T2c4ZVBPREZpeGQ4OHNrbk9zbFVxMVdyaHBPVEU2dFhyK2JvMGFOczJMQ0JuVHQzS3ZVeE1URThlUENBWmN1VzRlVGtCRUQxNnRWcDBxUUpBRHQyN0NBcUtncExTOHRTRjJmTXpNeVlPbldxWHZteFk4ZVlNV01HdWJtNXFOVnFac3lZd2ZMbHkzbnJyYmRLN09lZnlOL2hPL2ltSTRSd2dVQWdFQWdFL3dqcTE2OWZFYWlsVXFscXFWUXE5NThFYjNmQXRHaTduNnhOOG9GcndGV05Sbk5KcFZMRmFEU2FtTGk0dU50LzlEamo0dUpPdkU1N0l5T2plSTFHSXlja0pFaHF0WnJpNHYzcnNtYk5HcDNYWThhTStVMzkvZEZvTkJxaW9xS1FaVm1XSk9tMTVrNGdFQWdFZ3QrYi9QekN6V0JGbzExTEtpdUtqWTBOZ3djUGZtbS95NWN2VjQ3ZmUrKzlFbmVDclZxMVNrYzgxQXJuMzM3N0xVNU9UangvL3B6ZzRHQ3FWYXRHUmtZR2UvZnU1ZnIxd3MxVUd6WnNJQ01qZytmUG53T0Z3bFZzYkN5WExsMmlhZE9tT0RzN0svY3dZc1FJN3R5NVUyb1MwWUVEQjVLZm4wOXdjTEJTNXUzdHplelpzNUVraVl5TUREcDI3SWlGaFFWUG56NWx5WklsaWdqcjZ1cEt0MjdkbFBNU0V4UFp2WHMzR28yRzJyVnI2MTFMTzRiaXduMUo1ZHBqQXdNREJnMGFCTUR1M2J1VmNTWW1KaXJsWmNxVVllWEtsVXlaTW9XN2QrL1N0Mi9mWDR3dUxoN3hHaEVSd2FaTm03Q3hzY0hNekl6dDI3ZFRzMlpOdkwyOWRkcFpXVmt4ZXZSbzVzNmR5NDRkTzlpK2ZidFNOMm5TSk83ZHU2ZFRWcWxTSmU3ZHU4ZlhYMzlkNGpneU1qSll2SGd4WmN1V3hjYkdocVNrSkJZdlhzeWVQWHZJeS9zNXptTDI3Tm00dXJxU25KeE10V3JWZ01MbndQUG56N05od3daY1hGeDQvUGl4bnFoWmxHUEhqdW04MW9yMEgzendBU0VoSVVSRVJPaDhkclg4NzMvL1U0Njl2YjFwMHFRSkR4NDhVSVRWckt3c3dzTENTcnltdGJXMWpoQ2VsSlJFWUdBZ0J3NGN3TnpjbkRWcjFuRDM3bDBXTFZyRW9FR0Q2TnUzTHdNSER0UlovUGluODZaK0IvOE9DQ0ZjSUJBSUJBTEIzNHI2OWV0YlNKSlU4eWZCdTQ1R28vR2lNSGxsUlVDeE5mbEo4SmFCNUovc1JhN0tzaHluMFdoaXpwOC9md0VvK0d2dTRQV0lqbzUrNk9ucEdaZWRuZTF4NmRJbDZ0ZXYvNXY2Szc2ZDhrMFh3aE1URThuTXpFU1NwR3N4TVRIMy91cnhDQVFDZ2VEZlRXNXVMZ0NtcHFaNlphVWxpYmEwdEtSMzc5NnNYYnVXbEpRVTNuMzNYVVY0MWxLU21GaThUVkdLQ3VWTGxpeFJqcTlldmFyWXN4U05iaTRlL1RsczJERGVmLzk5YXRhc3lkeTVjeGt5WkFqTm1qVmp3b1FKZXVKbmNheXRyWG54NG9WZStaWXRXd2dNREVTdFZnUGc0ZUhCc1dQSENBOFB4OXZibStUa1pNNmZQMCtaTW1VWU1HQUFKMCtlWk8vZXZSZ2FHakoyN0ZqNjlldW4xMmRwSWx0cDVTcVZpakpseXBDY25JeEdvK0dISDM3ZzZ0V3JBS1NscFpHV2xnWVVMazdzM0xtVGt5ZFBBaEFjSEt3aktoYkh6czZPNzcvL1hua2RHUm5KekpremtXV1ptVE5uWW1scHlmRGh3NWt6Wnc3NStmbjA3TmxUNS94dTNicGhhbXBLcDA2ZGFOQ2dnVjcvL2Z2M1Y0NFBIejdNbzBlUENBa0pLWEVzV1ZsWk9uVkhqeDRGZmhZbWZYeDh1SG56SmdNSERtVHIxcTJzV3JXS2ZmdjJjZkhpUlpvMWE4YjI3ZHN4TmphbVM1Y3UzTC8vY3g3eW9nc2ZHUmtaeE1mSDA2Wk5Hd0FlUG55SWtaRVJaY3VXQlFxZkh6dDM3b3libXhzZE9uVGcxS2xUakJzM2ppNWR1akI3OW14Mjd0eUptWmtaNzc3N0xvYUdoc2l5ek55NWM4bkp5V0hreUpINCt2cnEzSk1rU2FoVUtwbzBhYUpFN1YrOWVwVVZLMVlRSFIyTkxNdTR1Ym54M252dnNYRGhRdHpjM1BqcXE2K1lPWE1tMzN6ekRUdDM3c1RUMDVPNWMrZFNvVUtGa3QvRWZ4QnY4bmZ3VFVjSTRRTEJ2d2dQRDQvMndEc2xsQzhyOHZKVWJHenNyajl2VkFLQlFGQXFrcWVuWncyTlJsUEx3TURnTFkxR28vWHhkcEVrU1FXRkNWKzB5U3RsV1g0c1NkSTFXWllUZ0hoWmxtT2VQMzhlZmZYcTFheS83aForTi9ZREhpZFBudnpOUW5ocDBWMXZLdkh4OGRyRFV5OXJKeEFJQkFMQm44R3paODhBTURFeFVjcTBQcm9sUllTZk9uV0s2OWV2TTJUSUVDNWRLblQ0T256NHNFNGJBd01EVHAwNlZUUWhOOEJMUGNTTGlsQXRXN2FrUVlNR3FOVnFqaHc1UWtwS0NzT0hEeS94UEsxNE5tdldMQjQrZkVpSERoMzR2Ly83UDlScU5jSEJ3WHArMHlWUmZIZVpsalp0MnBDZG5ZMUtwY0xlM2g1dmIyOE1EQXlvVXFVS3JxNnV4TWZITTN2MmJLS2lvb2lLaWxMdWZmanc0VFJxMUlnblQ1NWdhV21KZ1lFQnZyNitlbUp5VmxZV0twV0tYcjE2a1phV1JrSkNBaDRlSGpnNk9pcHR0TjdyMnFoNmJlNlNCUXNXMEtsVEp3QmF0R2lCa1pFUm5UcDFJam82bW12WHJwR1RrOE4vLy90ZnJsNjl5clp0MitqYXRTdU5HalVDWU02Y09aaVptUUdGejU3YnRtMWo5ZXJWYURRYXhvOGZUNnRXclFDWVBuMDY4K2JOWTk2OGVWeTZkSW1BZ0FETXpjMVp0V29WUC96d0F3RHQyclhUZWY5OWZYMUpUazdXKzB6VXExZVA2T2hvSWlJaWFOV3FGY2JHeGtEaCsyNXJhOHYrL2Z1UkpBbFpsdG0xYXhmZHUzZlhFeVkzYnR3SXdNaVJJNVc2Q3hjdWNPclVLYnAwNlVMWnNtVjFoUENnb0NDaW82TlpzMllOeTVjdkp6dzhuUC83di8vRHdjR0JUWnMyOGIvLy9ZKzFhOWZ5NmFlZmtwcWFDaFErVjk2K2ZadFBQdm1FMnJWck0yUEdEQzVldk1pcVZhdnc4dkpTM3NPd3NEQmwwZUdMTDc3Z2l5KyswQm1yZG5lRFJxUEJ5TWdJZ0twVnE1S2Ftb3FMaXd0RGhnemg3YmZmSmpNemsvbno1M1A5K25YYzNOell0V3NYTzNic1lPZk9uUmdZR0ZDaFFnWGxYcGN1WFVwZ1lDQkpTVWs0T1RreFo4NGN4VVpGbG1XQ2c0UFp1WE1ucWFtcDJOalkwSzFiTjRZUEg2N3N2bnlWZmdEQ3c4UFpzbVVMdDI3ZHdzaklpSWtUSnlwMkpCRVJFV3pZc0lIYnQyOWphV2xKNTg2ZEdUTm1qUEorL2xyZTVPL2dtNDRRd2dXQ2Z4Y0ZraVRwWmY4b1dxWldxOS83YzRja0VBZ0UwTEJodzBvRkJRVzFKRWx5bFdYWlRaSWtUMW1XM1FFVGxVcFZYUERPQTY3SnNud1Z1Q0pKVW93a1NkRXhNVEYzL3NwNytDT1JaZm1vSkVuVFQ1dzR3VWNmZmZTSFhLUDRBL1g2OWVzeE5UVlZJc1ovYS8ydjVlREJnd0NvMWVyOXY2a2pnVUFnRUFoK0J4NCtmQWpBMmJObmlZaUlvRU9IRGtxVThaVXJWeWh1WS9iNTU1K3pZOGNPSlNuZysrKy96OGlSSTdsNTh5YUxGaTBpSlNXRkJRc1cvQ1poN083ZHV6ZzdPMk5vYUVoaVlpTDM3dDBqSXlPajFQWWpSb3hRRnBxRGc0TlJxVlNZbVpsaFpHVEU4dVhMMFdoS3p1TXR5ekpRNkNPc1ZxdDFGdGZEd3NMMHJDNldMbDNLd0lFRDJiTm5EK25wNmNyNUZTdFd4TlBUazlqWVdOTFMwblQ4aW52MjdFbTdkdTFlKy9taHRJWCt0V3ZYRWhRVVJPWEtsWlV5dFZxTm9hRWh0cmEyTEYrK25LWk5tMUszYmwyNmRPbkNXMis5eGFsVHA0aU1qR1QwNk5IWTJOZ3djK1pNVEUxTnljek1aUExreVp3N2R3NUpraGcvZmp3REJ3NmtSWXNXUEgvK25Pam9hQXdORFprL2Z6N2ZmdnN0eDQ4Zlo5T21UYVNucHlzUi9LR2hvU1ZHLzdkdjMxN3ZmaUlqSTVreVpRcHZ2ZlVXeTVjdlZ4SlRwcWVuYyt6WU1abzNiODc4K2ZQWnUzY3ZLU2twU3NUMXFsV3J5TW5Kb1dQSGpvcElmK1RJRWFBd01TaFFZcExLdTNmdmN2TGtTYzZmUDAvTGxpMEpEdzhuSWlLQ1FZTUdjZnIwYVNSSm9uYnQybFNwVW9XSER4OHFsa0J6NXN6aDZkT25QSC8rbkpZdFc2TFJhTEN5c21MYXRHbGtabVppWldWRnpabzFzYkt5SWpNekV4c2JHNTFFalVWM05NaXlyQWpoSmlZbWJOMjZsYWlvS0taTW1hS1RpUGJxMWFzMGJOaFFlWDN1M0RteXM3TjE3dWV6eno2alJZc1c1T2ZuYy9QbVRSWXVYS2o0b1gvenpUZDg5dGxuMk5yYTBxdFhMMDZlUE1tR0RSdkl6YzNWODdwK1dUOWhZV0hNbWpVTEV4TVR1blRwZ2lSSnlqZ09IRGpBOU9uVHFWcTFLaDk4OEFFWEwxNWsrL2J0cU5WcUprK2VyRGYvcjhMZjhUdjRwaUdFY0lIZ1gwUnNiT3dKRHcrUERFbVNTa3ZObkZsUVVQRGRuem9vZ1VEd3I2SisvZm9XRlBwNHUwcVNWRmVTSkMvQVU2MVdsNWQrVXJxMWdyY2tTYklzeTNja1NVcjR5ZG9rOWlmQit4SlE4aSswZnlpeHNiR1JIaDRlYVpjdlg3YTdmZnMyVmF0Vy9kMnZVZHd5UmJzOVdQc1EvRnZyZncycHFhbWNPM2NPV1pZekNnb0s5dnpxamdRQ2dVQWcrSjI0ZmZzMmdHS0pVYUZDQlJJU0VvRENhUEdZbUJnZGdhNTkrL1pVclZxVmQ5OTlseFVyVmhBYUdzci8vZC8va1orZmo3bTVPUXNXTEtCbHk1WTYxOUNLVmUrOTkyb3hTczdPemlRbkoyTnViazcxNnRYWnNtV0xVdGVyVnk5eWMzUDFCTEx0MjdkalpHUkVjSEF3eDQ4ZlorM2F0ZHkvZjUvS2xTdnIyVlpvMFFya2pSczM1c1dMRnpyQ1Y2MWF0ZkR5OHVMRml4ZFVyRmhSU2FEbzd1N09rU05IYU5DZ0FYWHIxc1hTMHBMdnZ2c09UMDlQNXMrZlQySmlJaGN1WE9ER2pSdWtwS1RRcTFjdm5KMmQyYlhyNTAzS3o1OC9aL3IwNmR5NVV4anowS05IRHdZT0hGamlHSXNuSWMzT3ptYmZ2bjBjT0hDQWJkdTI0ZURnZ0VhandkRFFrTGx6NTdKblQrSGpSVnhjbkY1RXRUYUNIQ0FoSVlHMmJkdmk1ZVZGMmJKbG1UVnJGcTFidDlhN2Z0ZXVYYWxXclJwejVzekJ5Y2tKZTN0NzVzMmJoN201T2J0MjdhSi8vLzZFaG9hVzZBR3ZSVHV2YmRxMFljeVlNWHorK2VkTW5UcVZ6WnMzSzIxV3JseEpjSEF3Wjg2Y29VMmJOdmo1K1NITE1oTW1UQ0FuSndjYkd4c0dEUnFFbVprWlZsWldTalQyMEtGRGlZK1BaL3YyN1hUdjNwMkNna0tuUUVORFEzcjI3TW0zMzM1TGNIQXcwNlpOUTZWU0VSa1p5ZHR2djYzTWE1a3laZmp5eXkvcDNidTNrc3k4UTRjT1ZLaFFnVWVQSG5IeDRrV01qWTFac1dJRk8zZnVaUC8rL2F4ZHV4WlhWMWMyYmRwRXIxNjlzTFMwcEUrZlBzcTlhSVZ3alVhRFJxUFIyVzFoYlcyTnE2dHJpY0x4OXUzYnVYdjNMclZxMVVLbFVtRnBhYWxUUDIvZVBOemMzTGh5NVFvK1BqNktSUTZnV012TW5qMWJTVEQ3d1FjZnNIdjNic2FORzZlVFZQVmwvV2lmZnovOTlGTTZkT2lnYy8wTkd6WUEwS0JCQTR5TmphbFpzeWJ4OGZFY09IRGdWd3ZoZjRmdjRKdU9FTUlGZ244WEJjQk93TCtVK29oTGx5N2xsVkluRUFnRXI0UEt6YzNOUmFWU3VRSnZBUjRVMnByVWtJcnYreTNra1N6TFYyVlp2cXBTcVM3SXNoeWRsNWNYYytuU3BXZC82cWpmWEFxQTljREh1M2Z2SmlBZzRIZS93QzlGY2Z6VytsL0RvVU9IdEllN3hkOG5nVUFnRUx3Sm5EMTdGZ0IvZjM4MmJ0eklxbFdyZEVTenNMQXdSUWlQajQ5bjU4NmQzTDU5bTZWTGw1S1hsNGU1dVRuTm1qVWpOVFdWSzFldU1ISGlSTVhTb1h6NThzeWJOMCt4WDNtWldGb1VlM3Q3VHAwNlJkbXlaWEZ4Y1NFd01KQ3Z2dnBLcDAxUmtmZllzV05LMHNLelo4OXk3ZG8xdnZqaUMweE5UWFdTNkJWSEd3RmNraTFEK2ZMbCtmYmJiMm5idGkzdnZQTU9YMzc1SmQyN2Q4ZmEycG9XTFZvQThPREJBODZjT2NQcDA2Zkp5OHZqM3IyZlUzOFlHeHZUcEVrVFhGMWR5Y25KUWFQUmtKcWFTbng4UFB2MjdlUEJnd2NNSFRvVXRWck5saTFidUg3OU9sMjZkS0YyN2RyWTJ0b3FBcUdSa1JIMjl2YmN1M2VQL1B4OGF0U29RWnMyYlFnUEQyZmF0R2xzM0xpUmdvSUNEQTBONmRxMUs4Ykd4b1NFaE5DcFV5Y2FOV3JFZDk5OXgvWHIxL0gxOWNYYTJwck16RXhXclZyRmYvN3pIL3IyN1V1elpzMlFKT21saVJucjFxM0w5dTNiRmUvNDBpaWVESFB5NU1tSzVZZ1dYMTlmSEIwZGVmSGloV0ozWTJKaXdwMDdkMGhLU3NMZjM1K2hRNGVTbjUvUGdBRURTRXhNQkFvOXZuMThmSURDWFFoYUpFbGkxS2hSbkRoeGd2Mzc5eXVmaXpKbHlsQ25UaDJxVjYvTzBhTytMOWUwQUFBZ0FFbEVRVlJIbVRwMUt2WHExZVBDaFF1S043bzJ1cnc0NzcvL1B0bloyZncvZStjZEZzVzF4dUYzZGlrQ2dvZ0NCc1NLWUZDRUJic3hzUkkxUnFOaTc0cnhXakVhQzVhSW9ySEVDaUZvcmhwc1lFV05zV0EwWW93dG9XTkRSVVdzcUtnb0hYYnVIK3ZPWlFFVkU0MmF6UHM4UHU2ZU9YUG16T3llWmVaM3Z2UDdmdnZ0TjR5Tmpaay9mejRYTDE0a05EUVVKeWNuN08zdEFhU0VuVVVuSzdSb1YxdVVMVnRXcC96YXRXdkZyRGNPSFRyRTlldlhwVVMwc2JHeHVMcTY2dFRSZXV4clZ3Tm9SWDlBc29TcFVhT0dUdDNNekV5eXNySXdNVEVwVlRzcEtTa0FKU1phMVlyRzI3WnQweWwvK1BCaHNicWw1VzBmZzRWL0M5OVdaQ0ZjUnViZlJ4alBFTUpGVWR4YVVybU1qSXpNODNCM2QzOHZQeisvdGtLaGNCUUVRU1dLb3BzZ0NLNlVjSjhoaW1JT2NBRTRENXpOejgrUFVpcVZVVEV4TVhJU3hCZVFuNSsvVVY5ZmYvcStmZnNZT1hLa1RwS3VmeUs1dWJuYXFISXhMeTl2NVp2dWo0eU1qSXlNVEhwNk9oRVJFUmdaR2RHM2IxL3M3T3d3TkRSa3dvUUpWSzFhRlV0TFM4TER3eGs1Y2lUVzF0WlVybHlaOCtmUGMvdjJiUXdORFduVXFCSDE2dFZEWDErZnVuWHIwcVJKRXhJU0VqaDM3aHcyTmphVUsxZU9paFVyOHVEQkEycldyUG5NWklrQVBqNCtXRmxaQVZDcFVpVnUzTGhCZW5vNnJWdTM1dkZqVFhxVUhqMTZzR1hMRnVuL0prMmFjT0tFSnVXR1ZnalhvaFhyU2hMMHRHamIvZUNERDhqSXlDQW1Ka2JhWm1GaGdadWJHL3YyN1NNbEpRVlJGT25Zc1NOSlNVbkZWbzBCUkVkSEV4MGRyVlBXc0dGRGV2VG9RVXhNREdQSGpnVTA0cHhLcFdMY3VIRTBhTkFBVVJTcFhyMDZtemR2NXB0dnZnRTA0dmV2di80S2FDWUZDbnVFZzhhN095WW1CajA5UFZKVFV3Rk5CTFNycTZzVXplL2g0VUdMRmkzUTE5ZG4vdno1eE1YRnNYVHBVcTVjdWNMeTVjdXBVYU9HNVB0Y0d2VDE5U1dMajhKb28vMkJVa1hVbmp4NWtpMWJ0aEFaR1NuNWxGZXFWSWtHRFJxd2JkczJ6cDA3eCtQSGp6RTJOcFltVUw3NDRndEorQ3dzZ211eHRiVUZOQ0p1NWNxVkFTVGJsZmJ0MnhNWUdNamV2WHNsZ1gzclZvMU1VRklFL04yN2R4azFhaFJKU1VuWTJ0cXlhTkVpamg4L3pyZmZmb3VscFNYejU4OHY1cDJ2RmErMTVPVGs4TzIzMzlLK3ZTYWRXV1ptSmpkdTNKRDYrYnpWaFdscGFVeVpNa1h5R0M4dFZsWlczTHAxaTJ2WHJtRmxaU1Y5Vjh6TXpKNlo5TFlrTEN3c1NFMU5KU0VoUVVvc3FxVkNoUXJjdVhPSGtKQVFIQjBkUzkzbTgzamJ4K0JmOVQ3L081Q0ZjQm1aZnhtUEh6OCthbVptbGc2WUZTNFhSVEhqd1lNSDhySnpHUm1aWitMbzZHaHFaR1JVVzZGUU9BTE9vaWk2QXlwUkZDMEtlMkUrRGZnV1JWRzhJZ2pDZWVDOEtJcXhhclU2S2k0dTdpd2dsbmdBbWVlU2tKQnczczNOYldkYVd0cG5JU0VoREJreTVFMTM2Yld5Yjk4Kzd0eTVneWlLdjU0K2ZUcnlUZmRIUmtaR1JrWm03ZHExWkdkbjA3bHpaNHlNakdqVHBvMWtJekpnd0FEMDlQU0lqSXhrNmRLbHpKOC9Id3NMQ3gxUjl1alJveHc5ZXJURXRyMjl2WEYyZGlZaUlnSlJGRjhvbk0yYk53L1FDS3NOR2pUQTE5ZVhhZE9tRVIwZFRhVktsUURvMmJNblc3WnNrZjV2MnJTcEpJUnJWM0o5L2ZYWGJOKytuUU1IRGxDaFFnVUFLY0ZrVWJUUnloMDdkdVR5NWNzNkloekFoQWtUK1AzMzMwbElTTURkM1IyVlNvVktwYUpEaHc2QUp1K0hqNDhQTldyVVlNdVdMWklkM3FsVHB4ZzVjaVRseXBVRG9GbXpadlRyMTQ4Tkd6YVFtNXZMcVZPbk9IWHFGUDM2OVNNM043ZllCRUhQbmoyZks4Q1ptSmp3d3c4L1lHVmxSV1ptSnZEL3hLWmFBWFRDQk4xVVdyLysrcXRPMUhKNGVEajYrdnJNbWpYcm1jY3BEWXNXTFpKZVIwUkU2R3diTUdDQUZFVjg4ZUpGcGsyYlJsSlNFbnA2ZXZUczJSTXZMeS9hdG0wcjlmZktsU3RFUkVRUUd4dEwvLzc5K2Z6eno1a3padzVMbHk1bDZkS2xKUjUvM3J4NUhEeDRFSUNLRlN0eTRjSUZBQndjSEFDTkVQN28wU09hTkdsQ3RXclZ5TTNOWmRxMGFkU3FWYXZFaElnalJveGc2dFNwSERseWhCNDllckJreVJMcHZDWk9uQ2lKMllVcFc3WXNmZnIwMFNrN2VQQWcrZm41V0Z0YlkyQmdRTGR1M1FnUEQ1ZStFelkyTmpyWHJqQkYyeW9ObnA2ZUJBUUVNR1BHREZxMWFpV05pejU5K2hSTFd2czh1bmZ2VG1CZ0lETm16S0JkdTNiazVlVmhiMjlQdjM3OTZOcTFLMEZCUVl3Wk00WldyVnBoWUdCQVVsSVNYYnAwS1dham91WHk1Y3VjUEhtU2hnMGJTcEgwaFhsWHgrRGJoQ3lFeThqOHk3aDA2VktPU3FYYUpnaUNqb0lpQ01JdlY2OWVmZjdhTFJrWm1YOExTbWRuNTFwS3BkSVJjQklFd1Exd0Z3U2hldUZLaFc0Uzc2RVJ1eE9CT0ZFVW8rL2R1eGQ5L2ZyMXJMKzMyLzk4MUdyMUxJVkMwVGswTkZUbzA2ZlBQellxUERjM1Y3dWtXeFFFWWNhYjdvK01qSXlNakV4U1VoSWJOMjVFcVZSSzRuZGdZQ0JuejU3RnljbUpUcDA2b1ZhcitlNjc3L2o1NTU5cDFLZ1JYYnAwMFdtanBDU0o0ZUhoVW1KbytMOTNjZE9tVFV2VnI4ek1USHIzN2kyOXYzanhZb21DSldpU1JJTEdYdUhVcVZNOGVmSkVFbDVEUTBNUlJaSHM3R3kyYjkrT0lBaFN3azN0UFo4MndhYTF0WFV4UzdUczdHekN3c0lrNjRaejU4NFJGaGJHWjU5OXhwTW5Ud2dPRG1iOSt2WG82ZW5oNCtQRGd3Y1BNRFUxUmFGUUVCbXBtZS9XQ3ZGYXpNek0yTEZqQjRDT1pVdkZpaFVsLytPaTE3Z2syNDJjbkJ6S2x5OFBhTHpBQWNuNm9tM2J0amc3TzVkNHZkUnFOV0ZoWWNURnhkR21UWnNTbzZ0TGk5YUtJeXdzVExMWUtCcEJERWlKVm0xdGJibDM3eDV0MnJSaDFLaFJWS2xTaFV1WExrbDFEQXdNOFBmM3g4L1BqLzM3OTNQNDhHR3BmMTk5OVJXdFdyVXE4UmpXMXRiazV1YlNzR0ZEU1R3SFRRQ0M5dk1GcEFtYi9QeDhzck96dVhuekpsMjdkc1hSMFpGNTgrWkpDU0h6OC9PeHQ3Y25NaktTWHIxNmtabVppWU9EQTlldlgyZjY5T21rcEtRd1lNQUF5VExEd01DQVc3ZHVjZUhDQlVsOEIwM3lTdERZaGd3Yk5neHpjM05KbEFYTmQvZisvZnN2ZTltZnljQ0JBd0hZdm4wN1c3ZHV4Y3JLaXRHalIwdmxwV1h3NE1Fb0ZBcTJiZHZHenAwN0tWKytQRTJhTkFGZ3lKQWhHQmdZRUJZV1JsaFlHSWFHaGpnNE9EdzMxOCtlUFhzSURnNG1ORFMweE8zdndoaDgyNUdGY0JtWmZ5R2lLRzR2S29TcjFlcnR6Nm92SXlQeno2VmV2WHFWbFVwbGJVRVFIRVZSVkQwVnZaMHArUjRoKzJuU3lrUlJGRStMb2hpdFZDcGpvcUtpYnBWUVYrWTFFQnNiRzZ0U3FiYW5wYVY1QmdVRkZjdHEvMDhoSkNSRSs4QjRPRG82dXVUUU9Sa1pHUmtabWI4Ukl5TWpqSXlNNk5TcEUxV3FWT0hPblR1RWhvWmlaR1RFN05telVTZ1VLQlFLSmt5WXdLUkprd2dLQ3NMRHcwUEhhN2hvMUhGUmNuTnpTVTFOeGNMQ2d0YXRXNWVxWHlZbUp2VHExUXNuSnljYU5XcEV4WW9WV2JteVpFZXhaY3VXb1ZBb3lNdkxZK1RJa1RyYlFrSkNNRGMzcDNMbHltemZ2cDBGQ3haSU5oNWFQK3dyVjY1Z2JHek0yclZyaVlpSXdNenMvNHVNZi8vOWQ5TFQwekUwTktSdDI3Yjg5Tk5QQkFRRThPREJBMWF0V2tWdWJpNFdGaGI0K2ZuaDV1WkdwMDZkdUhIamhyUy9RcUVvZHM1YXE1ZWkzTHQzNzVuWHA2aEhPTUR4NDhmNThzc3ZkZXE5Ly83N0FMaTV1UlZybzFPblR0eTZkUXRSRkJGRkVVTkRRN3k4dktoVnExYUp4eXdOOXZiMlpHUms0TzN0amErdkw2Q0p5bytLaW1MNDhPSG82K3VUbTVzcm5aZXhzVEhidG0zRHdzS0NqUnMzNHUvdkwzbFRWNmxTQllBeVpjb3dkKzVjT25Ub2dMbTV1ZVFQUG52MmJHYlBubDFpUDRZTUdTS3RLcngvL3o2Wm1abFlXVmxoYlcxTlFrTENNL3Vma1pGQlJrWUdwcWFtWkdWbG9WYXJjWGQzeDl2Ym0zYnQycEdUazRPSmlRbmp4bzJqYjkrKzNMaHhnOG1USnhNUUVNQzllL2VrNjkrMGFWTWlJaUowSm05S29xaHR6SjA3ZDBxZGdMMm9RR3h1Ymw2c1RCQUVCZzBhOU16RXNLK2lIWVZDd1lBQkF4Z3dZRUNwK2cxdyt2UnBLbFdxcEROSlVKaDNZUXkrN2NoQ3VJek12NURVMU5TSVNwVXFaUURhdTdLc3ZMdzhXUWlYa2ZrSDQrN3VYaTQvUDkveGFmTEtlazhGYnpkQUNyWFFSdnVJb3FnV0JDSHBhWVQzK2FlQ2QxUlVWTlQ1TjlKNUdSMEtDZ29tNmVucHRROE5EVFZwMzc0OXRXdlhmdE5kZXFVa0p5Y1RGQlFFa0NXS1l1bWVlR1JrWkdSa1pGNHpOalkyTEZ5NEVCY1hGMEFUa2JsaXhRb2VQSGdnSlFFRWFOMjZOV1BIanFWbHk1WTZJampBenAzRm5TZzNiZHFrelltQmdZRUJ5NVl0NDlLbFN5OWxNekJ4NGtTZDl5MWF0TURHeGdZYkd4dENRa0t3c2JFaE9EaVkrUGg0YXRhc1NZVUtGZkQxOWVXOTk5N0QwdElTUzB0TEhWL2thOWV1WVdscGliNitQcGFXbG93YU5RcUFLVk9tc0hYclZxcFVxVUpCUVFFZE8zWUVOTWtFVzdac3llM2J0K25idHk5T1RrNTg5TkZIWkdSazBMcDFheElTRW5CMWRhVjc5KzdTTmVuZnZ6OEpDUWtvRkFyTXpjMXAxYW9WOWVyVmsvcGdZV0ZCM2JwMVdiNThPYUR4aWJhd3NLQ2dvQUIzZDNjV0xsd0lhQ3hsTEN3c0FFM0V2Ykd4TVEwYk5tVGF0R21TallTN3V6dlZxbFZEcVZSaWJHeU1zN016WGw1ZXo3eWVreWRQNXNxVkt5aVZTa3hOVFduVXFORnprMlBXcjErZm5KeWM1MzVHbzBlUFJoQUVCRUVnSUNCQUV1bFZLaFhidDI5SFQwOFBJeU1qNlZ5MDEwQmJ4OHpNREVORFE2cFdyVnBNRUc3V3JCbWdzYzJ3c3JKaTFLaFJVbFR5d0lFREtWZXVISGw1ZWNXK1V4VXFWR0R0MnJYY3ZIbVQrdlhyUDdmL1JRa0lDTURXMWhZakl5TjY5ZXFGdnI0K2ZmcjBrYUs0N2V6c0NBNE9KakF3VUVjazl2UHpZK3ZXclNRbkowc3JGTFFJZ29DUmtSRjE2OWFWL01KQjgzMDJOemVuUjQ4ZUpmWmwvZnIxei8xODNoWFVhalZuejU2VmJFeEs0bTBmZys4Q3BUZStrWkdSK1VmaDV1YTJBZWo3OU8zKzZPam85cytyTHlQenRpQ0tvZ0FZQUlhQVB2RDJwNmJXUlEza0FUbEFyaUFJcjlRdjI5M2RYVDgvUDk5QnFWUTZpcUxvSkFpQ094ckJ1MHJSdXFJbXpDZFZFSVJFNEx4YXJZNVRLcFZSOSsvZmo1T3RrdDV1WEYxZFJ5b1Vpa0FIQndmV3JsMzd6bmp5dllpOHZEeEdqQmloOVR2MGpZNk8vbXRHbkRJeU1qSXlMNFdibTlzUzRJdUNnb0x4Y1hGeEpac00vNE53YzNNVG9YamtwNHlNakl6TTYySHc0TUhFeDhlalZxdWJ4Y2JHSHYrN2p5OUhoTXZJL0V0UnE5WGJGQXFGVmdpWGsyVEt2RXZvQTVaQTVhZi92MnNLWUM1d0Y3Z09wRDU5LzJjUTZ0YXRXMWxQVDYrMklBaTFCVUZRaWFMb0xvcGlIZVZUYzhFaWlWNHlnVVJSRkJNRlFUZ05SQlVVRkVUSHg4ZW4vb1Z6a1hsRHhNYkdybENwVkQwdlhMandvWitmSDdObnozNnB4RDZ2a3pObnpyQjQ4V0lTRXhOWnQyNGROV3ZXTE5WK29paXlmUGx5clFnZUV4MGQ3ZmRhT3lvakl5TWpJeU1qSXlNajg2OUNGc0psWlA2bFpHVmxIVEl4TWNrV1JWR1JuNSsvNWNWN3lNaThOUmlpRWNGUHZPbU8vRVdhQUk4b2hSQmVwMDRkQ3dNREEwZFJGQjBWQ29XTEtJcHVnaUNvQU5QQzlaNEtvUVdpS0Y1OEd1VjlWaFRGR0ZFVW8ySmpZeSsranBPUWVXT29jM056ZXhvWUdQeXhkKy9leW82T2p2VHIxKzlOOXdrQVgxOWZMbCsrakl1TGk1U1lxalQ4OU5OUDJrUmRxVUFYTktzblpHUmtaR1JrM25veU1qS0syYUM4Q2RScXRaU1VzS1QzTWpJeU12OTI1RjlFR1psL0tZbUppWTlGVWZ4SkVJVGZFaElTSHJ6cC9zakl2QVFHYUNMQjMzV0tSYlBiMjlzYjFxdFhyNjVLcGVxbVVxbStVcWxVTzFVcVZZcWhvZUY5UVJDT0t4U0tINEJ4Z2lCOEtJcGlXZUMyS0lwSFJGRmNLWXJpaUlLQ2drYnA2ZWttTVRFeER0SFIwWjlHUjBkUGpvbUoyU1NMNFA5TXpwdzVjMXVoVUhRR3NwWXRXOGJ1M2J2ZmRKY0F1SHIxS2dCZmYvMTFxZjBDZi9ubEYyYlBubzBvaWptaUtQYU1pWWxKZm8xZGxKR1JrWkdSZVNYY3YzK2ZMbDI2MExadFc5TFQwNHR0ejgzTlpkMjZkZHk1YzBlblBDY25oMm5UcHZINTU1OUxDUkFMRXhZV2hvK1BUNGx0UG85aHc0WXhmZnAwS2NubHNtWExhTkdpQmJHeHNjL2Q3OEdEQi96ODg4K2NPUEgvT0pPMHREU2lvNlBac0dFRGl4WXRLbkcvek14TTJyZHZ6N2h4NDE2cW42VWxQVDJkNGNPSE0zejRjTkxTMGw1Ni80U0VCTHAyN1VybnpwMjFLODZLY2VqUUlWYXRXbFdzZlAvKy9Rd1pNb1RmZi8vOXVjZkl6ODluMGFKRitQbjV2ZlRuOVRhVGxKVEU4T0hEcFFTY0FGbFpXUXdlUEpoRml4YWhWdjgvWGlFL1A1L1RwMCtYZVA0SERoeGcyN1p0cFQ1dVFFQUFHelpzQURUM2xNZU9IZnNMWi9IbngyQldWaFo5K3ZSaDgrYk5VdG05ZS9mWXUzZHZzWC9hdHA4bWV0ZkJ4OGVIdG0zYmxuaU1raEJGa2JDd01HYk9uTW1WSzFkS3RjL3g0OGZwMEtFREhUcDAwUGxjaWhJUkVjR3FWYXVrM3dkM2QzZTZkdTBLUUVGQkFWOS8vVFdKaVlrNis4eWRPNWR0MjdieCsrKy9FeEVSVWF6TjRPQmd0bTdkV3FwK3ZpM0lFZUV5TXY5aVJGSGNBbFI2MC8yUWtYbEpGTHg3ZGlqRk9IZnVYT1ZGaXhhMWRuTnpzeEZGVVFXNEM0SlFHMUFXclN1SzRoTWdVUkNFODZJb25oWkZNU283T3p2Ni9Qbno5Ly8yanN1OFZVUkZSVVdyVktwZW9paHVuVFZybG9GYXJhWno1ODV2dEUvYUcvQXlaY3FVcXY3Qmd3ZVpNbVVLb2lqbUFjTmlZMk1qWGwvdlpHUmtaR1QraWFoVXFvQ0Nnb0xqOGZIeG0zbE5LNHBTVTFOWnQyNWRpZVU1T1RsODlkVlhWSzVjV1NxdlhyMDZWYXBVd2QvZm44T0hEN05xMVNvZFVTMDZPcHJVMUZRV0xWcEVsU3FhVkM0MWF0U2djZVBHbkRsemhnTUhEakJ1M0RqTXpNeHdkM2QvWnI4Kysrd3pac3lZUVZ4Y0hMR3hzVGc0T0NBSUFzbkp5V3pac29XOHZEeUdEaDBxMWYvdXUrOW8xS2dSYXJVYUx5OHZidDY4eWQyN2R3R05NTForL1hyaTR1TEl6dFpORjlPaFF3Znk4L1BadDIrZnpybW5wcWFpVkNwWnNHQkJpZjJiUEhueWMvdGZsUGJ0MnpObnpod0FRa05EaVl5TXhOVFVWRXJZVnhRakl5T21USmxTclB6bzBhTk1temFON094c0Nnb0ttRFp0R29zWEwrYjk5OStYNnVUbjU3Tnk1VXFTa3BLb1ZxMGFiZHEwa2JibDVlVVJGeGZIN3QyN2FkaXc0VFA3KzkvLy9wZlEwRkFBVEV4TUdEOStmS25QOVczbStQSGpSRWRINnlTaC9Qbm5uNG1QajhmRXhFUm5wVUZtWmlianhvM0R6czZPbFN0WFNvazZDek52M2p6cGRaTW1UZmoyMjI5TFBHNXdjREJWcTFhbFg3OStmUC85OTRTSGh6Tm8wS0JpQ1VKTFMxeGMzSjhhZzVzM2J5WXhNWkdGQ3hleWNPRkNXcmR1TFkyMW9peFpzb1RidDI4emF0UW9CZzBhcEpPSU5TMHRqYlMwdEZLdnpCQUVnUU1IRHZESEgzOVFybHk1RXI5UHp4dFBEUm8wMEhsZnRXcFZ3c0xDQUkwUXZudjNiczZlUFN1Tk1kQk1Gdmo0K0JBUkVZR0ppUW1Pam81UzMzZnMyRUduVHAwSUNRa2hPVG1aSlV1V3NIYnRXcFl2WDQ2cHFTbUJnWUhZMmRuUnZYdjNVcDNmMjRBc2hNdkkvTFBSYzNGeGNSUUV3VlVRQkFlZ0ZsQkxFQVNycDlHa1pRRkJwVkxORWdUaENScmY0b3VpS0Y0RUxnaUNFQmNkSFgwT1RXSS9HUm1aVjBod2NQQjN5Y21hb05kQzNzNTVvaWdtUFJXOHo2blY2bWc5UGIybzZPam9wRGZXVVptM25waVltQjlkWEZ5NkFkdG16NTV0ZVBmdVhZWU1HZkpLbGtLUEdUT0c0OGYvWEE2YjFxMWJ2K3d1K29JZ3JITnpjeXV1TXNqSXlNaThZVVJSUEJZVEUvUEJtKzZIVE1tSW9qaFFUMDl2dEVxbFdxZFFLRTZKb3JnMk9qcDZMWDgrRjBzeEhqeDRJQW1lSlhIMDZGR2Q5MXF4cjN2Mzdtelpzb1dEQncreWVQSGlZdnNWanFiczJMRWpSNDhlSlQ0K0hvQ2dvQ0ErKyt3ekFFeE5UV25mdm4yeC9WMWNYQUJZdlhvMWhvYUc5T3ZYanhrelpuRHQyalh5OHZJWU8zWXNscGFXSER0MmpQRHdjS3l0clFGTjVHbGNYQnpWcTFlbmMrZk9WS2xTQlJjWEY4YU9IVXQyZGpZZE8zYmt2ZmZlbzFxMWFqZzZPbEt0V2pWMjdkckZsaTNGWFRWdjNicFZZamxvaFBDcVZhc1dLNzl4NHdiNStmbFlXMXZyVEo1cmhkZlUxRlFwTXZqeDQ4Zjg5Tk5QSmJadmJtNnVJNFFuSnllemN1Vkt3c1BETVRZMkppQWdnT3ZYcnpOLy9ud0dEaHhJcjE2OTZOKy9QNWFXbHVqcDZmSFZWMTh4ZVBCZ0FnTURTVTFOTGZZWmFhTit0UlJPckhydzRFSFdyRm1EaFlVRlJrWkdoSVNFNE9EZ1FNZU9IVXZzNjd1Q1ZtaFZLcFVNSERnUTBLeFMyTFJwRXdDWEwxK1d5c3VXTFV0Z1lDQ2pSNC9HejgrUDBOQlFRa0pDcExhKy9QSkxidDY4cVZOV3FWSWxidDY4eWZyMTYwczhmbHBhR2dzV0xLQmN1WEpZV0ZpUW5Kek1nZ1VMbUR4NThrdWZTNE1HRFY1NkROcmEyckpxMVNvNmR1eElwMDZkK1B6eno3R3hzYUZ4NDhaOC9mWFhUSjA2bFlVTEZ5SUlBaE1uVHNUSXlJanExYXRqWVdGQlVGQVF0cmEyckZpeGd1dlhyK3Ywb3pCUlVWRThmUGp3dWZmTEd6ZHVaT1BHamNYMnM3S3lvbEtsU3N5Y09aTUxGeTZ3Yk5reW1qUnBRdi8rL1hYcWpoZ3hnb29WSzBydlo4NmNTZG15WlRsOStqUlBVMG9CbW9tTXBLUWtoZzRkeXNpUkk2WHk4UEJ3UkZIa2d3OCtrRmFWR0JnWUVCY1h4K2JObXhrNmRDaHF0VnFuclhjQldRaVhrZm1IVWJkdVhUdDlmWDBQb0tzZ0NCOEJKWnJWRlVtcVZ2N3BQenZBcmZBMk56ZTNMRkVVZndQQ0Nnb0t3dVBqNDB1M1BrZEc1bThnSVNHQlFZTUdjZlRvVVl5TmpZdVZuemh4QWdPRFZ4YzhYcmpkeE1SRUJnMGFCSUJDb2NESnlZbFpzMlpSclZxMVVyV2xwNmYzUUY5Zi96U1FvRmFyWXhVS1JiUWdDUEhSMGRIeXhKUE1TeE1YRi9lVG01dGJaMkJ6VUZCUXVYUG56akZyMWl6S2xpMzdsOXI5c3lLNGpJeU16RDhOUVJDYXZlayt5THdZUVJEMFJGRnNCalJUcVZRckJFR0lGVVV4T0NZbTVyOUE5b3YyTHkyRnhkQzB0RFRpNCtOcDBhSUZvTEZQME5mWHAxeTVjb0JtVXJsZHUzYTR1TGpRcGswYlRwdzRnYmUzTngwNmRNRFgxNWZObXpkalpHVEVKNTk4Z3A2ZW5oU3REYkI3OTI3cTFxMExnSVdGeFRPRndPam9hSTRkTzhhZ1FZTTRkZXFVSk55NnVibEpndVdtVFp2NCtPT1BpOTJyT2pvNlN2WUloZStuWjgyYVZldzRuMzMybVNUTXIxcTFpcUNnSURwMjdGaGkzY0pvSTFLMVhMcDBpZDY5ZTFPbVRCazJiOTZNcWFsTzJodEVVY1RQejQvTXpFeEdqaHdwM1hOckVRUUJoVUpCNDhhTnBZbi94TVJFbGl4WlFsUlVGS0lvNHVMaVF0ZXVYWmszYng0dUxpNTgvLzMzekpneGc0MGJON0o1ODJiYzNOenc4L09qYnQyNkxGeTRrQVlOR3BDVWxFU2ZQbjFJVGs2bWV2WHFBRHg2OUlqZHUzZFRwVW9WUHZ6d1E2a1BFUkVSekpneEExRVVtVEZqQnFhbXBueisrZWZNbWpXTHZMdzh1blRwOHR4cjhyYWpVQ2dvVzdZc0tTa3BxTlZxamh3NUl0bG0zTGx6UjdJRDBkcmdkZXJVaVRKbHl2RHh4eDlUdjM3OVl1MzE2ZE5IZW4zbzBDSHUzNy8vek1tVHg0OGY2Mnc3ZlBnd3dKOFN3dUhseCtENDhlUEp5c3FpYmR1MlJFZEhBNXB4Y3ZIaVJmejkvVEV3TUNBeE1WR2FzTEsydHNiTXpJeUZDeGN5YU5BZ0VoTVRxVnk1TWtxbGtsdTNicEdmbjQrZG5SMEFOMi9lSkM5UDg3aW5WQ3AxSm9tU2s1TlJLQlJTM1pKNCtQQ2h0QktqVzdkdVV2bk9uVHZadVhObnNmcXBxYWxBOFNqeXBrMmJTc2ZVaXZHclY2OW05ZXJWZUhoNDhQWFhYMHZqdG1uVHBsSUVmK1BHamJHMXRXWHo1czMwN3QwYkFIMTkvVko5RG04THNoQXVJL01Qb0hMbHlrYVdscGFmQWFNRlFXaXFMVmNvRkZTdFdoVUhCd2RxMUtoQjVjcVZxVnk1TWhVcVZNRFkyQmdqSXlNRVFTQXpNNU9zckN6UzB0SzRmdjA2S1NrcFhMMTZsY1RFUks1ZXZXcFVVRkRRRm1pcnA2ZUhtNXRibEZxdERzakx5OXQrNXN5WkoyL3VyR1ZrM2c2T0hqMktXcTNHejgrUEdUTm1QRE95b1NoejU4NzlIRGdpQ01MZDE5dERtWDhMMGRIUjRmWHExV3VrcDZlM0t5SWl3ckZuejU3TW1ER0R4bzBiLytXMkN6L3dQNHZNekV5YU4yK09vYUVoczJmUDFsbGVMQ01qSS9NdTh6SzJEakp2RDRJZ0tOQUUrYmlwVktybGdpQ2NBZGFucDZldnVIVHAwbDh5Y3c0T0RpWXFLb3FBZ0FBV0wxN00vdjM3K2ZISEg3RzF0V1hObWpWczNicVZ3TUJBWnMrZXphMWJ0d0ROMzlLclY2L3kxVmRmNGVUa3hMUnAwemg5K2pUTGx5L0gzZDFkRWs3LytPTVAvUHo4MkxsekozdjM3c1hhMnBwNTgrYVJuSnhjN0x1b3RUMVl2WG8xQUJjdlh1VEhIMy9FMk5pWXpNeE1vcU9qZGZZNWMrWU0rL2Z2MS9tN3ZuLy9mdmJ2M3crZ0k2d1Z0VHBwMDZhTjFGWjhmTHprcS8zVFR6K1ZHSzFkMkpLaE1HcTFtbm56NXFGV3ErblNwVXN4RVJ4Z3o1NDkwbVQ4ZDk5OXgzZmZmVmRpMjJxMVdoTGhxbFdyeHExYnQ3QzN0MmZJa0NGNGVIaVFucDdPM0xsenVYanhJaTR1TG16ZnZwM1EwRkEyYjk2TVVxbmtqei8rNEwvLy9TOEFsU3RYeHQvZm4yUEhqbkhpeEFrY0hSMzUvUFBQV2J0MkxRQzllL2VtUjQ4ZWlLTEloZzBiOFBmM1I2MVdNMjdjT0VrZ256cDFLblBtekdIT25EbWNPWE9HOGVQSFM1TUwybXYzelRmZnNITGxTcEtUazZsU3BRcXpaczJTN0ZwRVVXVFRwazFzM3J5Wlc3ZHVZV0ZoSVVVa2E2TnVTOU9POW5OZHUzWXRWNjVjUVY5Zm53a1RKa2lUR0FjUEhtVFZxbFZjdlhvVlUxTlQyclZyeDVneFkzUUNpT3pzN0FnTEM2TnIxNjRrSnlmajcrOFBhSExBZlB6eHh3Qjg4TUVINk92cnMzejVjbzRjT1FKQXExYXRPSFRva05UT29FR0RTRWxKMFNrRGNIWjJKaW9xaW9NSEQvTGhoeDlLeDNaM2Q4ZlMwcEo5Ky9ZaENBS2lLTEo5Ky9ZL2JmM1hzV1BIbHg2RERnNE9IRDE2Rkc5dmI2bWQ2ZE9uNCtQalEwNU9EblBtekdIWHJsMmNPWE9HYnQyNlNXSjI3ZHExMmJCaEEvYjI5dEorM2J0MzUrSERoOUpZMEY1UDBLenlLRHhHM04zZEtWdTJiSW5qUm90YXJXYjc5dTJBeG00bU1qS1NMNy84VXJLakNRa0pZZnYyN1hoNmVrcENOY0RubjM4dXZmNzk5OTkxOGdZWUd4dno0WWNmU3ZZd05Xdlc1TmRmZjVYODRRdXYyQkFFZ1M1ZHVuRDY5R2x1M3J4WmJQdTdnQ3lFeThpOHd6ZzdPNWZYMTlmM0ZrVnhyQ0FJNVFFcVZLaEF3NFlOYWRteUpVMmFOTkdaMVg4VzVjcVZvMXk1Y2xTcVZBa25KeWVkYmRuWjJadzZkWXJEaHc5ejZ0UXBVbE5UM1JVS1JiQ2hvYUcvU3FVS0tpZ29XQklmSDUvNmVzNVFSdWJkb0d6WnNuVHIxbzJSSTBlaVZxdGZpU1dGak15ZklUNCtQdEhlM3I2aHFhbnA2dHUzYjN1T0dqV0tqaDA3TW5Ma1NHa3A5T3ZDMk5pWU5XdldNR1RJRUdiT25FbkxsaTNmdWFXU01qSXlNaklZQWlpVnlra3FsYXJQaXlxL1JUejNvVWZRTEhtdEN5d3dNek9iNytibWxsUlFVQkR5dkgyZXgvWHIxemwrL0RoeGNYRTBiOTZjL2Z2M2MvRGdRUVlPSE1qSmt5Y1JCQUVuSnljcVY2N012WHYzcEFqUVdiTm04ZWpSSTdLeXNtamV2RGxxdFJvek16TXBNYWFabVpuT2NaNDhlU0lsMlRNek0rT1RUejZSdGhXMmFXbllzQ0VQSGp6Z2p6LytRQkFFUWtORDZkcTFxN1JQYUdnb2RlclVJU1VscFdDQ1pMTUFBQ0FBU1VSQlZGaEN3NFlORzlLdFc3ZGkwYlpGbzNYdDdPeHdkM2NuSlNXRkNSTW1rSmVYaDdtNXVZN1lwaVVvS09pWjF5NHdNRkFTNGZidTNVdTNidDFJVEV5a1hidDJVaDBIQndmTXpNeElUMC9Id3NKQ3gzTjU0Y0tGMG10UkZDVWgzTkRRa0hYcjFoRVpHY25reVpQeDhmR1I2aVVtSnVwWVUvenh4eDlrWkdTd2QrOWVTWlRVTW16WU1KS1RrMW16WmcySER4L20rdlhyVktoUWdZNGRPNUtlbnM2a1NaT2s2enh1M0RqNjkrL1BCeDk4UUZaV0ZsRlJVZWpwNlRGMzdseDI3TmpCYjcvOXhwbzFhN0N4c1pIYVg3cDBLUjk4OEFGNWVYa2tKU1V4Yjk0OHlYdCs0OGFOTEYyNkZFdExTenc5UFRsKy9EaXJWcTBpT3p1Ykw3NzRRcWVmejJ2bnA1OStZdWJNbVJnYUd0S2hRd2NFUVNBakl3UFEyRjFNblRxVmF0V3EwYjE3ZDA2ZlBrMUlTQWdGQlFWTW1qVHB1WjliY0hBdzc3MzNubFJXVUZDQW5wNGVkKy9lbGE3anRtM2JTclFmS1dvQkVoVVZSVVJFQkpNblQrYjk5OTluOGVMRjByM3EzYnQzT1hyMEtNMmFOV1B1M0xuczJyV0xHemR1NkFqVHBlWFBqTUVPSFRxd2V2VnFmSHg4bURkdkh2Nysvb3dkTzVaT25UcHgvUGh4Q2dvS3VIMzdOZzBiTm1UcTFLazZ4eXRmdnJ6Tys0eU1qRkt0ME16SnlRRTBZMTY3UXFNb0lTRWhsQ2xUaG1yVnFwR2NuQ3g1K3k5YXRJajMzbnNQR3hzYm9xS2lxRm16SnVQSGo4ZlEwRkRhMTgzTmpaTW5UM0xreUJHdVhMbUNTcVVpSmlZR016TXpMQzB0MmI5L1A3VnExY0xEd3dObloyZkdqaDM3ekw0T0hqd1lRQkxDaS81dXZlM0lRcmlNekR0SXZYcjFUQlFLeFNpRlFqRU5NTlBUMDZOeDQ4WjRlbnJTdkhuem9yWW5mNGt5WmNydzBVY2Y4ZEZISHlHS0lxZE9uV0xMbGkwY08zYk1MRDgvZjdKU3FSeWxVcW0rZWZ6NDhiSy9HbGtoSS9PNjJMUnBFMnZXck9IeDQ4ZDA2OWFOTDcvOEV0QWtCbG0yYkJuNzl1MGpMeStQRHovOGtLbFRwMG8zSytucDZmajUrWEhzMkRFc0xDeWtLSXFTZVBMa0NaYVdsaWdVQ3RMUzB1alFvUU9MRnkrbVdUUE5TdXJzN0d3OFBEeFlzR0JCaVFsa1pHUmVGVTkvaTd1N3VMaDBVU2dVQVQvOTlKTnRlSGc0dlh2M3BtL2Z2anBlZ2E4YXJVOXBkblkyVDU0OGtaYUZ5OGpJeU1pOEd3aUM0Q0tLSWtBbFFSQXF2ZW4rdkE2ZW5wK3BVcW1zTElwaXFaK2R0SUswbnA0ZVhicDBZY2VPSFd6YXRBa2ZIeDhVQ2dVUkVSRjRlSGhJa2R0bHk1Wmx4WW9WOU9qUmc2UWtUYnFYTm0zYVVMRmlSZTdmdjgvcDA2Y3hNREJneVpJbGJONjhtWDM3OXVIdjc4L1dyVnY1L2ZmZkFlalJvNGNVQ1Z1K2ZIbnBIaFowaGZDQkF3ZFNxVklscGs2ZGlvK1BqeFNocXQwbk5EU1V4bzBiOCtUSmsySkN1STJOamM0cUxyVmFqU0FJUkVaR1N0R3IyZ2p5SzFldU1HclVLTkxTMHFSclVWamtmUkViTm13Z09EaFlpdlFWUlpGSmt5Wng1Y29WN3QyN1I3OSsvUUNORUw1bXpSbzhQVDB4TlRXbFo4K2VVaHRhSVZ5dFZxTldxM1hFUG5OemMyclhybDJpb0JzU0VzTDE2OWR4ZEhSRW9WQkk3ZmJzMlZNbmFsNWZYNTk1OCthUm41OVBSRVFFQUFNR0RNRFkyRmc2WnJseTVaZzVjeVlmZmZSUnNlTjgrdW1uVks5ZW5WbXpabEdsU3BWaTEyZk9uRG00dUxodzd0dzUrdlhySjltTndQOG5IM3g5ZlduY3VER1hMMSttZS9mdWhJV0Y0ZTN0clJOczg3eDJnb09EQVVwY29hZU41Szlmdno0R0JnWTRPRGdRSHg5UGVIaTR6blVydWdJaEl5T0QzYnQzRXg0ZXpvWU5HN0MxdFVXdFZxT25wOGVjT1hNd05qWm0rL2J0OU9uVGgyM2J0aFdiWUNpTTl2dlVva1VMeG93Wnc3ZmZmc3VVS1ZQNDRZY2ZwRHJMbGkxajA2Wk5uRHAxaWhZdFd1aE1ocndNTHpzR0F3TURwUWhuYllKUHJTZ2NFeFBEa1NOSHBPajNwS1FrM04zZDhmUHpvME9IRG1Sblo5TzVjMmQ2OXV3cDJibmN2WHNYUFQwOVNkeldpc2RkdTNiVmlmeldqa3UxV3YzTWE2ZU5tajk5K2pUbno1K25UWnMybkR4NWtqTm56bkRyMWkwcDhqMHBLWWt1WGJwUXYzNTlQRDA5cVZldkhyR3hzUVFIQjJObVpvYTN0emQ5Ky9ibGh4OSt3Tnpjbks1ZHUvTHp6eit6Y3VWS0FnTURxVktsQ2prNU9TaVZTZ29LQ29yMTQ5aXhZOVNxVlV2eVFMZTF0ZjFUbjgyYlFoYkNaV1RlTVZ4ZFhWc29GSXJWUUEwOVBUM2F0V3ZIZi83ekg1MloyZGVGSUFnMGJ0eVl4bzBiYysvZVBWYXVYTW51M2J2TDV1WGx6VEkxTmYxY3BWSU5pNG1KMmZmaWxtUmsvajZ1WDcvT045OThRMUJRRUhYcjF1WEtsZi9iM00rWk00ZnIxNit6YWRNbURBME44Zkh4WWZIaXhjeWNPUlBRSkJUSnlNamd4eDkvQko3dFM1ZVdsc2I2OWVzbEQwWUxDd3RhdG16SjNyMTdKU0g4MEtGRG1KdWJ2eEtiQ2htWjBoQVhGN2ZEM3Q3K2tLbXA2Y3pjM056aDY5YXRNd2tKQ2VIamp6K21hOWV1dUxpNHZOS0owNkpvSTF0a1pHUmtaTjRkUkZIOEEyaW1WcXN2QzRKdytrMzM1eVhvSUFqQzgvUU5VUlRGbTZJb1hpMG9LSmlXa0pCd0JNRE56VzFJYVEvdytQRmpRTE1Tc0U2ZE90U29VWVBEaHc4elpjb1VuSjJkU1VoSWtMeTVDM3RKRjZaYnQyNWtaR1R3MjIrL1lXeHN6UHo1ODdsNDhTS2hvYUU0T1RuaDZPakluajE3Sk1HemYvLytlSGg0c0d2WExoNDhlTUNpUll0S2JEY3VMZzVmWDEvMDlmWFp1M2N2TjI3Y0FQNmZkQkRneElrVGtvQU5tb0FRS080dG5KV1Y5VXlyZzhURVJPN2N1VVA3OXUzWnQyOGY5KzdkWThhTUdTKzhkbXExR245L2Y4bENjTnk0Y1N4ZHVoUkJFSmcvZno3LytjOS9XTHAwS1k4ZlAyYkVpQkVBa2tkM1NaWXdvUEZpQjRwRjIxNjdkcTJZeC9LaFE0ZTRmdjA2RmhZV0RCNDhtTmpZV0Z4ZFhaL1oxMjNidG5IeTVFbXBiT1hLbGRTcVZZdEdqUm94Wjg0Y0JFR1FrbnFXUk4yNmRRa0pDU0U3dTdndHZYYVNRdnY4cnAxZ0FiaDkrellBTldyVTBLbXJ0VEkxTVRFcFZUc3BLU2tBcUZTcVlzZS9kdTBhb0luY0xzekRodzkxM3V2cjYyTmpZeU41V3Rlc1daTVdMVnF3Zi85K2ZIeDhXTDE2TmZuNStlanBQWHZZRmJXTW5EUnBraVRXYWhrMGFCQjJkbmJrNU9SSTloMkdob1pjdTNhTjVPUmtSb3dZd2RDaFExL1pQZXVMeHFDOXZiMGtSQzlac29UeDQ4Y1RHaHBLNzk2OW1UOS9Qb2FHaG93ZlA1NVZxMVpSdm54NXVuWHJKdm40bnpwMWlxeXNMSXlNakhURTdOemMzR0xpZHRIMzJzL00zZDJkNzcvL1htZGI4K2JOeWMvUGwzNFg3dDI3SjRuMHBxYW1OR3JVQ0lEMjdkdGpZV0hCTDcvOHdpKy8vTUsrZmZzWU1rVHpFOWU5ZTNjc0xTM3g4UENRckpPQ2dvSndkbmJHMDlPVGp6LyttRFp0MnJCbnp4NWF0R2pCMWF0WHVYanhJZ2NQSHRUcHk3Smx5OWl3WVFOcjFxd2hNaklTMFBpbnYwdklRcmlNekR1Q3U3dTdzVnF0WGl3SXduOUE4Mk00ZnZ4NHljZnA3NlppeFlwTW16YU5vVU9Ic216Wk1uNysrV2RiWUsrYm05djY5UFQwMFhKMHVNemJncjYrUG9JZ1NNdlg2dFNwQThDREJ3L1l1M2N2SVNFaDBqSzhmdjM2NGVQanc4eVpNMGxMUytQWFgzOWwvZnIxVWdTdGw1Y1hvMGVQMW1tL2VmUG1BRlNwVWdVek16UEpHc1hUMDVPeFk4ZVNtWm1Kc2JFeHUzZnZwbXZYcnE5VmVKU1JLY3JUMytJSjllclZXNkJVS21mbDUrZjMyYk5uajltZVBYdW9WS2tTYmR1MnBWbXpaamc3Tzc4eWZ6OXJhMnZ1M0xuRFYxOTl4ZGRmZnkwbFVaS1JrWkdSZVNjUUFVUlIvRFkyTm5icG0rNU1hWEYxZFUwWEJFSEhiRnJVaEg2bnFOWHFrUHo4L0xsL05iK1JOam1nOXI2eGZmdjJCQVlHc25mdlhvWU9IVXBlWGg1YnQyNEZLREZTK083ZHU0d2FOWXFrcENSc2JXMVp0R2dSeDQ4ZjU5dHZ2OFhTMHBMNTgrZWpwNmZId1lNSDhmZjNaK2ZPbmZUdTNWczZYbnA2dWs0VWVHR3lzN1BKemMybFhMbHlDSUtBZzRNRG9KdDA4T3pac3pyN2FDTlE2OWV2endjZmZBQm94T2NkTzNZOE04S3pVYU5HekowN2wzYnQyckZ2M3o2c3JhMlpQbjE2c1hwanhveVJYdCs4ZVpPWk0yY1NIUjB0MlluMDY5ZVBwVXMxWDYrYU5XdXlZc1VLaGcwYnhxcFZxM2p5NUFsZmZ2bWxkTStzRmErMTVPVGs4TzIzMzlLK2ZYdEFJeExmdUhGRDZuUGhZeGNsTFMyTktWT21QTk8vUENvcWlxKy8vcHFyVjY4QzRPbnBTVlpXRm52MjdNSGIyNXM1YythVU9nZUt2cjcrU3ljUnRMS3k0dGF0VzF5N2RnMHJLeXRKTERVek15dVY1YWtXQ3dzTFVsTlRTVWhJa0pLNGFxbFFvUUozN3R3aEpDVGt1UUttalkyTmprYzRhRHpRWTJKaTBOUFRrNUl3RmhYQ242NjRBRFFUT1MvaTVNbVRiTm15aGNqSVNJeU1qQUNvVktrU0RSbzBZTnUyYlp3N2Q0N0hqeCsvRXZ1TjBvN0JyS3dzQU1hUEh3OGcyZi9NbWpXTEN4Y3U0T25weVpZdFc3Q3hzY0hUMDFOcVh4c3AvdW1ubitMbDVjWHk1Y3RadDI0ZGdpRFFzbVZMdnZubW0yZjI3Y0NCQXdEVXExZXYyTGJzN0d6cC9QUHk4c2pOemFWcjE2NVVyVnFWU3BVMEMzY21UNTdNNWN1WEpiL3dCZzBhYUhPKzhmanhZeW5ockorZm4wN2JDUWtKeFNhYWdvS0MyTHQzTDc2K3ZvREdBdWYrL2Z1QVpuS2pYYnQyV0ZsWlNSTm81dWJtejd2c2J4MnlFQzRqOHc3dy92dnZWeFZGTVV3UUJEY0xDd3NtVHB5SWg0ZkhtKzRXb1Brak5YLytmRDc1NUJQbXpadkhuVHQzK3B1Wm1UVndjWEhwSEJjWGQrRk45MC9tbjQxMmVWaE9UbzdPeldGdWJpNUtwUklEQXdPc3JhM3g4L05qK2ZMbGJOaXdBUjhmSDFRcUZiZHYzMFlVeFJKOURmUHk4cVNIbmNLVFRTWDV1eDA5ZWhRakl5TnUzYnJGc21YTE9IVG9FSXNYTDhiZDNaMzMzbnVQWDM3NUJYZDNkK0xpNHFTWmV4bVp2NXVudVJ4RzFLbFRaNktob2FFWE1PVDI3ZHZPNjlldlovMzY5U2lWU2h3ZEhWR3BWTlNzV1JOcmEydXNyS3orMUxGbXpweko4dVhMaVl1TDQ4R0RCN0lRTGlNakl5UHp0eUdLb2xvUWhDUlJGTmZGeE1Rc0JISmZWZHNYTG1nZWJiUWljL3YyN1huMDZCRk5talNoV3JWcTVPYm1NbTNhTkdyVnFsVXNJaGxneElnUlRKMDZsU05IanRDalJ3K1dMRmtpV1c5TW5EaFJFbktmWlN2MkxQRVdvRUdEQnV6YnQ0OEtGU3B3L2ZwMUtSSzU2RDd4OGZHY09uV0srL2Z2UzZza216VnJKZ21XNTg2ZFE2MVc2eVQ3SzB6NTh1VjF2THp2M0xuelhPRVpOUGZsRnk1Y3dNaklDRjlmM3hLRjVKbzFhK0x2NzgvdzRjTzVjK2NPYXJWYXlqTlN0bXhaK3ZUUnRhcy9lUEFnK2ZuNVdGdGJZMkJnUUxkdTNRZ1BENWV1blkyTnpUT2o1NHUyVlRoS3ZsS2xTdHk4ZVJOalkyUEdqeDlQbHk1ZFVLdlZaR2RuYyt6WU1VbDBmRjE0ZW5vU0VCREFqQmt6YU5XcUZTZE9uSkQ2L0RMQk5OMjdkeWN3TUpBWk0yYlFybDA3OHZMeXNMZTNwMSsvZm5UdDJwV2dvQ0RHakJsRHExYXRNREF3a0t3MFhpVHltNWlZOE1NUFAyQmxaVVZtWmlaUVhBZ3ZmTjIxMzI4dEF3WU1rQ0xTTDE2OHlMUnAwMGhLU2tKUFQ0K2VQWHZpNWVWRjI3WnRBWmd3WVFKWHJsd2hJaUtDMk5oWSt2ZnZUNTgrZmZqdmYvL0x4bzBiNmR1M0w2TkdqU3IxTllIU2owR3Q5L2F5WmN1azFRdGZmUEVGcWFtcHpKczNUM3FtMDFxamdNWjMvc2lSSXpnNU9XRnRiYzM1OCtmWnRHa1RUazVPdUxtNXNXSERCaFlzV01ERWlST0w1Wk82ZVBFaU8zYnNRQkFFYVlKSFMzWjJObXExV2xvTmtKR1JvZU4vWDVpN2QrOFdXOEZzWkdURXRtM2JKTnNoMEV4V2hJV0ZrWk9UZzBLaG9FeVpNblR1M0ZuNmpwbWFtdXA4MytMajQzbnk1QWttSmlaTW5UcVZGaTFhTUg3OGVFa2M5L1gxSlRnNCtJMEZhYjRzc2hBdUkvT1c0K3JxMmxTaFVQd0lWS2hmdno0TEZ5NThLejFYbXpkdmprcWxZdnIwNlJ3OWVyUzJVcW44M2NYRnBVZGNYTnlCTjkwM21YOE1laTR1TGpXR0RCblNzR25UcGg5N2VYbGhaMmVIUXFFZ0lTRkJad25xMmJObnFWbXpwdlMrZmZ2MnRHblRCbjkvZnlaTm1zVFBQLzhzaVhQYXlOaWlhRVh2MU5SVTZiVldIQytLSUFqWTJOalFzMmRQaGc4ZnJoTVZ2bWZQSG03ZHVrV3JWcTJLSlUrUmtmbTdlUm9OdHd4WTV1cnFXa3NRaEY1QXU0S0NBdFhaczJlTmlrYUwvUmthTldwRVNNaWZ6ajhtSXlNakl5UHpaemdvaXVMaG1KaVlJQ0QvaGJYL0JMLzk5aHNBKy9idEl6NCtYaW8vZXZRb29MR215TTdPNXViTm0zVHQyaFZIUjBmbXpac25KU25NejgvSDN0NmV5TWhJZXZYcVJXWm1KZzRPRGx5L2ZwM3AwNmVUa3BMQ2dBRURLQ2dva0NKU0MxUFk1cVF3NzczM0hqZHYzdVRreVpQY3VuV0wvUHg4MnJWcmh5QUlwS2VuUzZzVEN3b0syTHQzTDF1M2JpVS9QMSt5ZXFsV3JaclVsdFlHb2JUNWJPenM3Q1EvYXUzOTc2TkhqM1NTL1ZXclZvMkZDeGRTcVZJbHljNmpKT3JXcmN2MzMzK1BvNk9qSklJYkdCaHc2OVl0TGx5NElFMUFnQ2FwSkdqc1BJWU5HNGE1dWJuT00zTGhDTmJuY2UzYU5XbTFaM0p5TXV2V3JXUDQ4T0cwYTlkT2VqNVFLQlRNblR1WGMrZk84Zjc3Ny9NeXZ2SXZpOVptY2Z2MjdXemR1aFVyS3l0R2p4NHRsWmVXd1lNSG8xQW8yTFp0R3p0MzdxUjgrZkxTWnpwa3lCQU1EQXdJQ3dzakxDd01RME5ESEJ3Y2RMNEhVTElsVFU1T2p2UThvMDE0cWhWb3RiWXVZV0Zoa2wxTDBXaDBRUHBzYlcxdHVYZnZIbTNhdEdIVXFGRlVxVktGUzVjdVNYVU1EQXp3OS9mSHo4K1AvZnYzYy9qd1lUNzk5Rk4rK09FSDVzeVp3L1RwMCtuZHUzZXBBaTVlZGd3bUppWmlabVltZmVlMHo0S09qbzZTRmRDS0ZTdXdzTENnUjQ4ZWdNWVc1ZUhEaC9UdDI1Zkl5RWdtVFpwRWZuNCtYMzc1SmJWcjErYk1tVE5zMmJLRnFLZ29oZzBiUnZQbXpTbFRwZ3hYcmx6QjI5dGJHcmMxYTlhVXhoSm9iSS9nL3drcHpjM05pWXFLNHRHalJ4dzRjSUFOR3phUW1abEpXbG9hWmNxVVFhMVc0K0RnUUk4ZVBXamV2TG0wbnpiWmFuUjBOTjk5OXgxWldWbDRlbnBTdFdwVkZpOWV6UG56NS9IMjlwWldUeGRHcFZMaDVlVkZ4NDRkeWNyS1l1REFnVnk2ZEFrM056Y2FObXpJaWhVcm1EMTd0dVEvLzdZakMrRXlNbTh4S3BYcUkwRVE5Z0ZHZmZyMDRZc3Z2aWcyZS9nMlViWnNXWllzV2NMS2xTdFp0V3BWT1lWQzhhT3JxMnUzMk5qWVBXKzZiekx2RnU3dTd1OFZGQlE0Q29KUVd4QUVWMUVVM1FGblFSQU1yMTI3SmxtVkdCc2I0K0hod1RmZmZJT2hvU0hWcWxYanpKa3pyRm16Um9wT3VYWHJGbmZ1M0tGdTNiclkyZG1SbTV1TEtJcFlXMXZqNXViR29rV0xtRGh4SWhVclZpUXBLWW1IRHgvU3NHRkQ3T3pzcUZHakJnRUJBY3lhTll2SGp4OUxtZGlMSW9vaU4yL2VaTU9HRGJpNHVFamo5Sk5QUGlFd01KQ1VsQlJtejU3OXQxdzdHWm5TRWhzYmV4SHdlL3BQdjE2OWVtNEtoYUw1MDNGbko0cWluU0FJNzcvaGJzckl5TWpJeUx5UTJOallyaSt1OWRmSXpNekV5c29LYTJ0ckVoSVNubGt2SXlPRGpJd01URTFOeWNyS1FxMVc0Kzd1anJlM04rM2F0U01uSndjVEV4UEdqUnRIMzc1OXVYSGpCcE1uVHlZZ0lJQjc5KzV4NE1BQjd0Ky9qeUFJT3FzUkM5dWNGT2I5OTkrblJvMGEzTGx6aCtyVnExT3paazFhdFdwRlVsSVNGeTllbEd6OHRDaVZTanAwNk1DS0ZTdFFLcFU2WHRtSERoM0N6TXhNSityN2VTZ1VDc2tXWWMyYU5heFlzVUt5eGlnc1RHczlqRjlFVVJHdWFkT21SRVJFbExpQ3N6QkZMVGhLRTZrT0VCa1p5WTBiTjJqY3VERlhybHlSZkxNREFnSUFwSHQ2YldKUGdMMTc5MHAyTlMrRE5rR2tGcTJnV1JoQkVCZzBhSkJrWS9FNjJsRW9GQXdZTUlBQkF3WTh0NzlGUGNJQmpoOC9ycE93RlRUZlB3QjdlM3N5TWpMdzl2YVdMRFdpb3FLSWlvcGkrUERoNk92cms1dWJTK3ZXclFITmM5eTJiZHV3c0xCZzQ4YU4rUHY3U3o3bjJzamlNbVhLTUhmdVhEcDA2SUM1dWJuMGVXakY5Tkx3WjhaZ1NrcUs1UHNOTUd6WU1Dd3RMYkd6czVOV2U0U0VoUERlZSsveDJXZWZBWEQrL0hscTFhcUZzN016M3Q3ZTVPVGtNRzNhTkNtUmZFQkFBSFBuem1YZnZuMU1tVEtGN3QyN00zandZQVlNR0VCbVppWjJkblpTTlBmU3BVdlp0R2tUU3FWU3V2WmFHNXRyMTY0eGZmcDB6cDA3QjJnQ3ZzYU5HMGZidG0yeHRyWm00Y0tGTEZteWhLKysrZ3FGUWtHdFdyV1lPM2N1SzFhc0lEWTJsbnYzN3FGVUtoa3dZQUJqeG94Qm9WQklIdjREQmd5Z2N1WEt0RzdkV2tvUXFtWEVpQkhjdkhtVFFZTUdrWk9UZzRlSEI3Nit2aGdZR0JBZkgwL0RoZzFML1ptOGFXUWhYRWJtTGNYVjFiV0ZJQWo3QkVFb28vVlJleGRRS0JTTUdERUNHeHNiL1B6OEROVnFkWmlibTV0bmRIVDA3amZkTjVtM0QzdDdlek5UVTFNSFFSQnFBODZpS0tvQWQxRVVMUXBQK2p6TkxLOFdSZkdLZ1lIQmxjcVZLMmNDSFFHbVQ1L08wcVZMbVRadEdvOGZQOGJHeG9iaHc0ZExrU2dGQlFYTW5qMWI4ZzdVSnJnQldMQmdBZlBuejhmVDA1Tzh2RHhxMUtpQnQ3ZTNkTno1OCtmajYrdEwyN1p0cVZXckZwNmVucHc1YzBibkhMUVBGMlptWmpScjFrd25ZWkNwcVNrdFc3YmszTGx6dUxtNXZZNUxLQ1B6cXNpTGo0OC9CWndxWE9qbTVpWStvNzZNVEtsNW5kRnpKUjNyMGFOSEtCU0tWK0luS2lNakk2Tmw3ZHExM0x4NWsvcjE2Ny9VZmdFQkFkamEybUprWkVTdlhyM1ExOWVuVDU4K2tsQ3NqYW9PREF4azBLQkJaR1Jra0pTVVJOdTJiYVZvMjZKQ1oxR2VQSG1DcjYrdlR0Q1VrNU1UdTNmdmxxSmhRU051Tm1uU2hLcFZxeko3OW14VUtwWE9iK1dDQlF0SVRrNldqdHVrU1pObjJxUlVyVnFWeXBVclMrOGJOR2pBamgwN1VDcVZsQzlmL29XMkZRWUdCaGdhR2o2M2pwK2ZIMXUzYmlVNU9abUNnZ0tkYllJZ1lHUmtSTjI2ZFhYc0pGcTBhSUc1dWJrVXFWdVU5ZXZYUzRrdVc3Um93Y0dEQjFtNmRDbFBuandoSkNSRXNvSEl6YzFGclZhalZxc2xJZHpPenE1RUVieCsvZnIvcUNUaGl4Y3Z4dGpZbUlZTkd6SnQyalFwd2FXN3V6dlZxbFZEcVZSaWJHeU1zN016WGw1ZUFJd2VQUnBCRUJBRWdZQ0FBRW5BVmFsVWJOKytIVDA5UFl5TWpIUWl1TFd2dGQ5RFEwTkRxbGF0V213U28xbXpadExyb1VPSE1uUG1UQVlPSEZpcWFIQWpJNk9YSG9QNit2b2tKU1ZSc1dKRk5tellRRnhjSEkwYk45WnB0MCtmUGpwanAzYnQyb1NFaEtCUUtKZzRjU0pseTViVnNab3hNakppenB3NWRPblNoYkN3TVA3em4vOWdibTdPOE9IRCtmSEhId2tJQ0pEYWE5U29FZUhoNFNpVlNveU1qSEJ3Y0pER2s1MmRIZWJtNWd3Wk1vUk9uVG9WOC9PM3Q3Zm51KysrSXpFeGtUMTc5a2dUWk9YS2xjUGMzSnpQUHZ1TXpwMDdZMk5qSSszVHIxOC9tamR2emc4Ly9NQ3Z2LzRxbld1ZE9uVjBWcWZZMk5qZzYrdExYbDRlbjN6eWlWUSthOWFzRjQ3bHR3azVZNWVNekZ1SW01dmIrNklvL3E1UUtNcU9IeisrbUkvWnU4THUzYnVaTldzV29paG1BYzJqbzZPZmZ3Y244MDlHcjE2OWVqVVZDa1Z0d0VrUUJEZEJFTnhFVWF3bUNFSkp5eHp1aWFLWUNKd0g0a1ZSakZLcjFiSHg4ZkVab2loYUFoOEMyMHJZNzYyalY2OWVmUGJaWi9UcTFhdm9wdTdBRVVFUTdyNkJic25JbEFxdEVQNmlCM0NaZno2aUtLSldxM1hLbEVvbHFhbXBqQmd4Z2drVEp0QzBhZE1TOSszVHB3KzJ0cmE0dXJyeTZOR2pFdXVVTDErZTNyMTdrNStmTHkyejErTGw1Y1hLbFN0TDNNL2EybHFLeGdKWXRXb1ZRVUZCakJneFFubzRmeFlQSGp3bzFwOXk1Y29oaXFLVVJLNXd1WW1KQ2Z2Mzc4ZkN3a0pLTEtjbEpDU0VVNmRPc1h6NThoS1BKWW9pZ1lHQnRHelpranAxNnJCbXpSclMwdEw0OHNzdkpVOVJyVER6VjlpNWN5ZVJrWkVNSGp4WXNnZ0xEZzdtK1BIamZQLzk5NERHYjFTYkhEY3RMWTNkdTNmVHBFa1RIZHNCME56SDJkallGRnNhLzI5RWV3MmlvNlAvOGMvUGJtNXVTNEF2Q2dvS3hzZkZ4YjB6eVRML0xQTGZPWm1DZ29LWGlqQ1drWG5WNU9ibVNybXYzalIvUi9EQzRNR0RpWStQUjYxV040dU5qVDMrV2c5V0FuSkV1SXpNVzBhZE9uVXNnQjhGUVNqNytlZWZ2N01pT0dpeUpXZGtaUEROTjk4WWlhSzRzMDZkT2czT25EbHorMDMzUytiMVVxOWV2Y3BLcGRKUkZNWGFnaUNvbmdyZWRRUkJLUGJYWFJDRVRGRVVMd3FDY0Y0VXhUTnF0VHBHVDA4dktpb3E2dGFiNlB1cjVOR2pSNFNIaDNQLy9uMDZkZXIwcHJzakkvTldVRlJRMHdvUGhjdW5UcDFLdDI3ZHBQY1BIejdFdzhORGlnUTdkT2dRNXVibTlPN2RtNHlNRExadjM0Nit2cjVPdTBWdjRwOVg5MVh3ZHgrdkpKNTFiVjltdjBHREJqRm16SmdTMjlxMWF4ZCtmbjQ2NVpHUmtjeWVQWnVyVjYvcVJHOE5IVHFVa1NOSEFwcmw2WW1KaVppWW1MQjkrM2FTazVOTDdFZlZxbFhwM2JzM3VibTVCQVVGNld6ejh2S1NSTnlpdUxxNlNrTDRoZzBicEgyRGdvS0t0UVBRc0dGRHFUdzRPSmdOR3pib2JPL1hyeDhGQlFXRWhvWVdLeDgxYWhRQkFRR1VLVk9HeG8wYmMvbnlaVWFOR3NYQ2hRdEpURXlVL0lQYnRtMkxsNWNYUFh2MmxQYi80NDgvK09HSEgzajgrREYxNnRRaFBEeWNTNWN1MGI5L2Y2WlBuNDZob1NHTEZpM0MxZFdWdm4zN0Z2TUh0cmUzNTlDaFE4WE9aODJhTmRLeTY2U2tKTDc1NWh0c2JXM0p5Y2xoK2ZMbGpCa3poaXRYcmhBVkZjVzllL2NJRGc1bTE2NWQrUHY3bzFLcGlJaUl3Ti9mSHpzN094MGgvTlNwVS9qNit1TGk0a0tYTGwwQVRUSTdKeWVubHhMR0Z5OWVYS0pIckl5TWpNemJnaXlDeTd4cDNoWVJIUGpiVnZDOVNXUWhYRWJtN1VJd01ERFlBTmkzYk5tU1ljT0d2ZW4rL0dWNjl1eEpZbUlpUC83NFkyVURBNFB0UUhOQS9hTDlaTjUrM04zZHkrWG41enNxRkFwSFFSRHFBZTZBRzFBT2l2MFJWUU9YUlZFOEQ1d1hSVEZhb1ZCRVIwZEhKL0x5M3djMWtQdlh6K0Qxb2syeXMyVEpFb3lOalV1cWtvTThGbVJrZERBd01PREFnUU02UXZqQmd3ZEx2Q252Mzc4LzJkblpPa0x6VjE5OXhjbVRKOW15Wll2a1dmcXN1cStDdi90NHI1TmV2WG85VitEODhNTVBtVHg1TWdzV0xNREx5NHNtVFpxd2FORWlUcHc0d2RTcFUzRjNkMmZwMHFYODl0dHZrbzhsUUVSRUJBQ3RXclZpNjlhdFFIR1J2cVRqOXUvZm43eThQRFp0MmlTVmRlellFVjlmWHdSQklDMHRUYklOZVBUb0VRc1hMbVQvL3YyQVpubHk0UW5JeTVjdkV4WVdobHF0eHNuSnFkaXhTcHFRS2FsOHg0NGRWS2xTaGF5c0xEWnQya1QxNnRWSlMwdGoxNjVkWEx4NEVkQkVwS2VscFJVVHNyV0NlNnRXclFDa3Z3dW1wcWFzWExtU01XUEc4TXN2ditEcTZvcUZoUVZKU1VsU2ZndERRMFBzN2UwNWZQZ3dEUnMyeE5iV2xvaUlDTzdmdnk4dDBiOTkrelpmZlBFRnhzYkd6SjgvbjVTVUZOYXRXMGVGQ2hXa1BuejY2YWNVRkJUUXNtVkxEQXdNRUVWUjhzT2RPSEdpVkcvMTZ0Vk1uVG9WMENUcDBpYnFHamh3b0hUOXRONnhMK0laZi85a1pHUmszbnEwbGlpeVVQN3Y0WFZIUTkrL2Z4K2xVcWx6enlqejl5TUw0VEl5YnhHdXJxNERCVUZvWDdWcVZSMGY0M2NaUVJEdzhmSGh3b1VMbkQ5L3ZxbXJxK3Y0Mk5qWVJXKzZYektseDkzZFhWK3RWdGRTcTlXMUZRcUZreUFJYm9DN1dxMjJVeXFWeGI2a29paW1BdWNGUVVoVXE5VnhhclU2S2kwdExlNzY5ZXRaeFZ2L1UrUUNiNzJkeUlrVEoxNVU1Uzd2Z0tBdkkvTXFDUHZaendBQUlBQkpSRUZVTVRJeWV1NzJXclZxRVIwZHpmMzc5eVVCTHp3OEhFZEh4MkwrL0IwNmRDaTIvNTQ5SmVkbUxxbnVxK0R2UHQ3emVORzFmUkhEaGcyVEhzeEthc3ZDd2tLeUVlblFvUU83ZHUxaTA2Wk5HQnNiWTJKaVFteHNMTWVQSDZkQ2hRcms1K2VUbkp4TTFhcFYrZm5ubndIdzhQQ1FoUERTWUc1dVhxTGY2dHExYTFtNWNxVzBRa0NsVW5IMDZGSDI3OTlQeDQ0ZFNVbEpJUzR1anJKbHk5SzNiMStPSHovT3JsMjcwTlBUWSt6WXNTVW1YSHZXQkVEUjhvVUxGMHF2RXhNVDhmSHhBVFFXSWxwS2lrS1BqNC9uMkxGamxDOWZuZ1lOR2dBYUFSdzBBcmFCZ1FFalI0NGtQeitmbEpRVUFnSUNHRFpzR0ptWm1heFpzd2FsVXNuaHc0ZFJxOVgwNzkrZnhvMGJFeGtaU1ZwYW1wUThlc3VXTGR5NGNRT0E3dDI3UzhkZXVYSWx6czdPQUF3ZlBweFBQLzJVWmN1V2NlSENCWktUazBsTVRLUkZpeFpVcTFhTnBLUWtqaDQ5eWhkZmZFRjZlam85ZXZSZzFLaFJqQjQ5bXBTVUZKMTJiV3hzQ0FvS1l2cjA2WXdlUFZxS1NrOU9UbWJzMkxGNGVYbng2YWVmbG5oZFpXVCtUZHk0Y1lPN2QvOS8yMnBnWUNCTktHM2N1SkVqUjQ0d2QrN2NVbHNqdFcvZkhqTXpNelp2M2x6cVBtUm5aek5wMGlROFBEem8yTEdqenJiYnQyOFRGaGFHaFlWRk1Scy9iMjl2S2xXcUpQM1dQWThKRXlaZ1pXVWxKZnNyVEg1K1B1ZlBuNmRLbFNyRmNqY2NPSENBOVBSMFBEMDlTM1V1QVFFQmxDOWZubjc5K25IMTZsVnUzTGloNHg4Tm1nbTgrZlBuMDdselo1eWRuWEZ5Y21MOCtQRmN2SGlSTFZ1MjZFelFwYVdsc1hyMWFyeTl2VEV3TU9EZ3dZTmN1blNKUG4zNk1HalFJSktUazJYYm5EL0pnZ1VMaXBVNU96dS84QjRwT0RpWTZ0V3I4OUZISDBsbDA2ZFB4OUxTVWllWDA2dm15cFVyOU8vZkh5OHZyK2NtSzlVeWFkSWtidDY4V1d4bDJmUHc4UENnYXRXcWhJV0Y2WlQvVld1VXMyZlBBaFNiN0g5ZUg4ZVBIMDkyZGphQmdZSC9DTjNwWlpDRmNCbVp0d1NWU21VakNQOWo3N3pEb3JqZU5uelAwcXVBQ2lvZ3RvZ1lBUUdWMkhzc3NXQ0pHdFFFTmZZWVc2S3h4eS9XMktKWVl6Y1kwU2lhU01SWVNTekJRaEVzV0NNcUlxQ0lOSkd5OC8yeG1RbkxMbGhpWXZRMzkzVjV5YzZjblptZG5kM1o4NXpuUEsrd1ZLVlNNWDM2ZERtNzhVM0EyTmlZR1RObVNBVS92M1IzZHcrSmk0dTc4YXFQUzBHWE9uWHFPQnNaR2JuK1dielNXeFJGS2RiRXNMZ2JRaENFYk9DS0tJcVhCVUU0TDRwaVZHRmhZV1JzYkd6S1AzeVlUNEE3UUVPZ1BQRDZWT2JROEFTTkNIN256NzhWRlA1bmtLSWpTcUpKa3laY3VIQ0Jnd2NQMHFkUEgxSlRVNG1KaVdIbzBLRTZRcmdrVWtwUktVVkZ5OWF0V3dPNmpsNnByVnF0WnNXS0ZlemV2WnVDZ2dJKy9QQkRXY0NVMnR5L2Y1LzU4K2NURlJWRlZsWVdycTZ1VEpreVJYWTdQOC8rUkZFa09EaVk3ZHUzazVTVWhKMmRIVjI2ZEdISWtDR3kwMHg2em9JRkMxaXpaZzBKQ1FsVXJseVptVE5uNHVibUJrQmNYQnlMRnk4bVBqNGVZMk5qK3ZYcko4OGVLK25jdmtoTWk3NXRpYUpJV0ZnWVptWm14TWJHeW9XeWNuSnltREpsaXR6dXdZTUhUSjQ4bWZIang2TldxNG1PamdiUWNpWS9TN1JHWUdDZzN1VXRXclFnT3pzYmxVcEZwVXFWNk5TcEV3WUdCamc1T1ZHclZpMWlZMlA1OHNzdk9YdjJMR2ZQbmdVMDA5NkhEQmxDZ3dZTlNFOVB4OHJLQ2dNREF3SUNBdVRZRDRuTXpFeFVLaFU5ZS9Za09UbVorUGg0dkx5OGNIWjJKaUVoZ1hyMTZsRllXTWlSSTBkSVRFeGt5SkFoZW85VEV2RUxDd3RsTWNEYTJwb2RPM1p3K3ZScDR1TGlBRzNSR21EMjdObW9WQ3FpbzZQcDJyV3JmSDA4ZVBBQWdITGx5aUdLSWtsSlNkamEybUpvcU9uT2RlM2FGVk5UVTZ5dHJiR3lzcUpNbVRLWW1aa1JIaDR1NTUxWHJGaVIrUGg0RGgwNlJFRkJBY2JHeGhnYUd1THQ3WTJKaVFuVnFsWGoyTEZqVEpnd2dheXNMQll1WEVoWVdCZ3FsWW9WSzFaUXNXSkZyV085ZXZVcUZ5OWVaT2pRb1V5Y09KR1dMVnN5ZHV4WTd0eTVvNU94cnFEd3ByQnk1VXJXcjEvL1RHMGpJeVBadG0yYlZ0UlN4WW9WQ1EwTkJUUUZMaU1qSXpsNzlxeFdzY2ZTU0VsSjBUdEltSmVYUjhPR0RiV1diZGl3Z2ZqNGVCSVNFamh4NGdRMk5qWmFoVE43OSs2TmlZa0p3Y0hCNU9YbDBiUnBVNjNDZThlUEg4ZkZ4ZVdaamlzOFBCeExTMHZ5OG5ROUhuMzc5bVhNbURFNE96dXpaczBhbmVNRW1EdDNydngzdzRZTldiNTh1ZDc5Yk5xMENSY1hGL3IxNjhlMzMzN0xMNy84SXNkNlNSdzdkb3dyVjY1dysvWnRGaTFheElnUkkwaE1UQ1FwS1Vtbm9GOVlXQmpCd2NGWVcxc3pkT2hRZnZqaEI4NmVQVXVkT25YazF5SjlYeHNaR1ZHclZxMFN6OEc5ZS9mbzM3OC9ibTV1TEYyNnRFUng4ZWpSbzJ6YnRvMzQrSGp5OHZLd3M3Tmp4SWdSZE9yVUNiVmF6ZGF0Vy9uNTU1L2xLREU3T3p2NjkrOHZEMVFVdlllcVZDcHNiVzFwMnJRcG8wZVBsZ2NhOU4xbmh3d1p3dENoUStYSG9pZ3lac3dZTGw2OFNGQlFrTjRpb0grSEhUdDI2Q3pMeWNsaDNicDFPakZwMHUrbjFOUlVBZ01EOGZMeTR0YXRXL0w2c0xBd2JHMXR0WXBqbGk5Zm52YnQyek5qeGd6NU0vVTB4b3daZzZXbEpkOTk5NTNXOGdrVEpoQVpHY25qeDQ5eGRuWitwbTFkdTNhdHhMZzNpZXpzYkIwUk9qMDlYYXZ1eVFjZmZFQkFRQUN6WjgvR3pjM3RtZVBIZkh4OCtQYmJieWtzTE9ULy91Ly8rT09QUHhnM2JweFdMRnRKeDVpWm1jbUpFeWR3ZDNmWHVrNC8vZlJUN3R5NW85Tyt1SEQvdXFNSTRRb0sveDNtQWRiZHUzZW5idDI2ci9wWVhqbzFhOVprNE1DQnJGMjcxc0xRMEhBNThPL2I1UlJrM04zZGJRME5EV3VKb3VnS2VLaFVLaDlSRkwwRlFiQXMydTdQRzJQaG56bmVsNEZMb2loR2lhSVlHUk1UYzUxWEUrMlJqMFpJemdDTUFIM0ZOdi9McU5HOGhpZC8vcStnb1BBbnJWdTNadTNhdFJ3NGNJQStmZnB3NE1BQjFHbzFyVnUzMXV1MExVcEFRSUJjWkxGUG56NmxEaWh2MmJLRlRaczJZV2RuUi92MjdiVWN2UkozN3R6aDFxMWJ0Ry9mbmovKytJTlRwMDR4YmRvMHVXUDNQUHZidW5VclM1WXNvWHo1OHZUczJaT1RKMCt5YnQwNmNuTnpHVHQyckZiYkpVdVcwS1JKRS9Mejg3bCsvVHB6NTg1bHk1WXRnS2FqbHBLU1F2UG16U2xmdnJ4ZU1hUTQvZnYzSnljbjUyL0h0Qnc1Y2tUdVRIMzU1WmQwNnRTSlljT0dzWGp4WWlJakkvSHg4V0hDaEFuMDd0MWI3c1FWTDNyWnUzZHYwdFBUQWZqMjIyOHBVNmFNM0dHVDNPaWlLQUthTE8vQ3drSXRKMTVvYUtoT1ozZkJnZ1gwNzkrZlBYdjJrSnFhS2ovZjN0NGViMjl2b3FPalNVNU8xc29NNzlhdEc2MWF0ZElTVHA2RnFsV3I0dUxpZ3FHaElUZHUzT0R1M2J1a3BhV1YySDdvMEtGczNMaVIrUGg0ZWRtWk0yYzRjK2FNZkwwMGJkb1VYMTlmS2xhc1NNV0tGWEZ4Y2VHYmI3NUJGRVgyN05uRG5qMTdxRjY5T20zYXRBRTBqbmdqSXlQeTh2SW9LQ2hnMGFKRmpCOC9IaGNYRjcwRlJYdjA2RUgzN3QwNWN1U0lISGRpWW1KQ3o1NDlLVk9tREtHaG9TeGV2QmlBbVRObkFwb1pBUWNQSHFTd3NCQlRVMVBXcmwyclZ4aG8wcVFKR3pac1lPellzY3lhTll0VnExYng0TUVEZXZmdVRkKytmWi9yM0Nvb3ZDN1kydHJxaU1NSkNRbW9WS3BTQmJSTm16Yng2YWVmVXJac1dSMmhhK3JVcVV5ZE9oWFFPTDVuelpvRmFDS1Zzck96dGNUTHAxRzdkbTFNVEV5SWpvN20xcTFiV2pOWmZ2NzVaNjJaVEQvOTlCT1BIejlHclZaamJHd3NmeWNXRmIxdTM3NU4yN1p0QVkyYlYvcSswRWRXVmhaNzl1elJXZTd2Nzg4bm4zekNWMTk5eGJadDIvaisrKy9sZFo5OTlobDM3OTdWV2xhaFFnWHUzcjJySTFaS3BLV2xNWC8rZk1xVUtZT2RuUjBKQ1FuTW56OWZkcU1mUEhnUUl5TWpoZ3daUW01dUxvSWdrSk9UZzRtSmlVN015UWNmZk1EUm8wZjU3cnZ2YU5HaWhYelBLZW84bHR6QmRuWjI4aXduZlV5ZlBwMmNuQnltVFp0V29nait6VGZmOE4xMzMyRmhZVUhMbGkyeHNiSGgyclZyM0x1bkthTTFmLzU4ZHU3Y2lhT2pJMzUrZnFoVUtxNWV2Y29mZi95aHM2MCtmZm9naWlLSER4OW16NTQ5WkdabWFyM2ZVaHZwZmxOY1l4QUVnU2xUcHRDdFd6ZG16cHpKeXBVclMzeHRMMHJSNjduNGRkK3BVeWVPSGoycU5Uano2NisveXV1SzF5VjUrUEFoMzN6empmeTRUcDA2dEcvZlhuN3M2T2dvRHc0bkpDUm9SWGhsWldYSkE4cVBIajNTRVljZlBIZ2dYL2NUSmt6UWVSM0hqeC9YS1pJdG9VKzRscTZqckt3c25Sb25qeDQ5MGxvV0h4K3ZGYWYzck44dkZTcFVBRFNEL1d2WHJtWFNwRW1rcHFicVBaNml5NDRkTzhZdnYveENRVUVCMGRIUjhqcDdlM3ZNek15ZUt1Ni9DU2hDdUlMQ2Z3QnZiMjgzb0orMXRmVS9PdDNuVlJNUUVFQklTQWdQSGp4bzcrWGxWUzg2T3Zyc3F6Nm1ONTIzMzM3YjJORFE4QzJWU2xVTGVCdE5ocmNQNENob2tOdisrZmU5UHgzZWwwVlJqRkdyMVpFRkJRVXhGeTVjK005RWVBaUNJS0lSa1JVM3RZTENHMGJac21YeDh2SWlLaXFLNU9Sa0RodzRRTFZxMWFoYXRlcFRuenRxMUNoWmVDMGE4NkVQcWFNK2JkbzBtalZyUmtKQ0F0MjdkOWRxVTd0MmJZS0Nna2hJU09EYXRXdWNPbldLNjlldms1T1RnN201K1hQdFR4TFB2L3p5UzduSTR2dnZ2MDlJU0FpalI0OUdwZnByUEcvV3JGbDRlbnB5NmRJbCt2WHJ4K1hMbCtWMUJRVUZBRFJxMUFnL1B6KzV3MWNhTHl1bVpmZnUzWUJtV3UvZHUzZUJ2MnBCU0oyb3I3LytXaWMrUk9MeDQ4Y1lHQmhvT2NPTFA5NjVjeWZ0MnJVRHdOZlhseWRQbm1nSjRhNnVydmo0K1BEa3lSUHM3ZTNsYUlDNmRldHk1TWdSNnRXclI1MDZkYkN5c3VMbm4zL0cyOXViMmJObmMrUEdEZUxpNHJoMjdScUppWW4wN05rVEZ4Y1hkdTNhcFhWOGt5ZFBsaDFvZm41KzlPL2ZYK3NjQkFZR2N2djJiY3pOemFsV3JScWJOMitXMS9YczJaUGMzRndkb2Y3aHc0ZlkyZG5KZ3ZuczJiTXhOVFZsLy83OVRKa3lCVTlQVDYyNGx0VFVWUGxjKy9yNnl0bmpPVGs1QU96YnQwOXVtNUdSd2Y3OSt4ay9mcnk4ek5mWFY3NldKVkVvSVNHQlpzMmFNWFRvVUFvTEM3bDE2eFkrUGo3Y3ZIa1RnRjI3ZHRHalJ3L1VhczNZZG5KeU10bloyWFRwMG9YUTBGQUNBd05wMnJRcDVjdVg1NTEzM3RGNmZhNnVyaXhldkpqKy9mdno0TUVEeXBRcHc3Qmh3MUJRZUZQNTRJTVBkQ0tXZkh4OE1EYzNMOVUxYVdscFNVWkdCbzBiTnlZek01T0VoQVNNalkxMVpsb1VqVWpadW5VcktTa3B6eVdFTjJqUUFGdGJXNktqbzZsVHB3NXQyclFoSWlLQ2xTdFhFaFlXeHA0OWU1ZzRjU0tkT25XaWFkT21XdlVNaWdxU1JaR2MwZm41cGZzMzlFVStTRlN0V2hWVFUxUGF0V3RIdlhyMWROYjcrL3ZMZng4K2ZKZ0hEeDdvZFJTRHhzMWFkTjNSbzBjQnpYZGVWRlFVZCs3Y2tZOGxPanBhSGhBRnRPNzFOalkyYk5pd2dlblRwNU9XbGtabVppYlZxMWRuOE9EQlZLcFVpUWtUSnBDVWxDUUw4cVhkYzArZVBFbGtaQ1QrL3Y0bHh0eUVoNGZ6M1hmZjRlRGd3SVlORzJRaEUvNjZ2MHNERmN1WEw2ZHk1Y3J5K3VKMUorQ3YzeDd0MnJWajRNQ0JuRHg1c3NRMkpXRnZiNCtmbngvQndjR2NPWE5HanU5NldkeTZkYXZFR0orWk0yY1NGeGVuZGQyRmhZVUIwSzVkT3kzeDFzL1BEMGRIUjFhc1dDRXZLeTRNTDF1MmpDcFZxZ0NhejJTbFNwWGs2M0hQbmoyeXNCNFFFRUJBUUFBK1BqN3lkYkpseXhaNXhwamtPazlLU3FLd3NCQW5KeWRVS3BXT1FIMzM3bDN5OC9OTG5EVng2dFFwWW1KaXRHYU9GVFVCcU5WcXdzUERPWDc4T04yN2QrZnc0Y1BVcUZGRDZ6UDA1TWtUR2pWcVJKVXFWVXFObDd0MTZ4WkxseTVGRkVXdDM1UTdkKzdrMGFOSERCbzBTRjRtQ0FKQlFVR1ltcHBTdlhwMUxseTRRTXVXTFhGeGNaRS9TOUp2cis3ZHU3K1J3cmdpaENzby9BY1FSWEdhSUFoQzc5NjkzK2lpUXFhbXBnd2VQSmg1OCtZSmdpRE1CdHE5Nm1ONms2aGJ0MjRWbFVybHFsYXJhd21DNEMwSWdyY29pclVGUWRCeFRJdWltQ1dLNG1YZ01oQ25WcXVqVEV4TUlrK2ZQdjNnM3o5eUJRVUZoYjk0OTkxM2lZeU1aTWVPSFp3L2YvNGZLUnd0Q2JuU0ZHZDlMcjRqUjQ0d2QrNWNSRkhVbWdxZGw1ZjMzUGRxeWVsVnJWbzE0QyszVDA1T0RvOGZQOGJDd2tKdUs2MlR4QkdwY3d3YTRYN2V2SG5NblR1WE5XdldNR2JNR041Nzc3M25PcFlYcFVHREJqcTFEeVRoZE0rZVBmajUrVEZreUJBNmR1eUluNThmQUcrLy9UWldWbFpFUlVXUmtaR2hOZlVkTks2KzRzdWtZcEw2b2xIS2xpM0w3dDI3YWRteUpSMDZkR0QxNnRWMDdkb1ZHeHNiMmFtVmtwTENxVk9uaUlpSUlDOHZUMzZ2UVJQVjlzNDc3MUNyVmkxeWNuSlFxOVVrSlNVUkd4dkwzcjE3U1VsSllkQ2dRUlFXRnJKNTgyYXVYcjFLeDQ0ZHFWMjdOdVhMbDZkaXhZcEVSRVJRcGt3WmF0U293Wm8xYTNTY1hzVmRWM1hxMUtGWnMyYU1HREVDUUhibVNkZENVYmU0OUJyTGxpMUxjbkl5clZxMUlpTWpnN3k4UE1hTUdjT1lNV08wMmpaczJGQm5Kc0twVTZjNGRlcVUxckxJeUVqMjc5OVB4NDRkV2I1OE9WZXVYR0hxMUtsNGVYbHB0WlBlei9mZmZ4OExDd3RtelpwRllXRWhodzhmNXZEaHcvajYrdW9JNGZIeDhZd2JOdzYxV2szRmloVkpTa3BpNE1DQkxGdTI3Sm1LYVNvby9LOGdPVjJiTjIvT2tDRkQ4UEh4NGEyMzNwSm4vRHdQang0OTB2cXU2ZEdqQjU5OTlobWdQUk5uK1BEaGNqNzVoeDkrS0MvLzhzc3YyYng1TTh1V0xlUHUzYnQwN05pUjFOUlVObS9lckJOYjR1enNyRmZjMXVjNlRVaEkwRnJ1NU9URWp6Lyt5TktsUytYWDM2cFZLdzRmUGl5M0NRZ0k0UGJ0MjFyTFFPTStqNHlNNU5DaFF6UnIxa3pPVC9ieDhhRjgrZktFaFlVaENBS2lLTEpyMXk2NmR1MEthQVlQSkI0OGVLQWo0aFY5bkp1YkMwRGx5cFdwWExreUgzMzBFZGV1WGRQSk9TODZLRnBTWHJna1lKY1djU01WZng0NWNxU1dDQTUvaWV5V2xwWThmdnlZUllzV01XN2NPUGszUVdsMVFDVGh0cWdBK2p4MDZOQ0I0T0JnUWtORFg3b1FmdUhDQloxb3U1SzRkdTBhTVRFeGdPYjFTcjhsSkJJVEU3V1dGWDh2aWhaYUI5M3JzU1FlUG56SXhvMGJBZkR3OEdEWnNtV0E1cnpZMjl2TGc5N0ZQd2VTU0Z6UzRNL3AwNmQxWnNhQnJpTWNrQXRYLy9MTEwxckxwWG9vZCsvZTFURnNnQ2FiWDZWUzhlbW5uOUttVFJ0bXpwd3AvOTRBVGNINVI0OGVhUzByS0NqQXljbEpqcGE3Y09FQ0gzMzBFZTd1N3JJUS9xYWpDT0VLQ3ErWU9uWHFWQmNFNFFOcmEydXRIeWh2S3AwN2QrYmJiNzhsTFMydHJidTd1M3VjRkxxbThNelVyRm16bkxtNWVVMlZTdVVLZUtMSjh2WVJCTUVjdEg4RUNZSlFLSXJpbFQ4ZDNoZlZhbldVZ1lGQlZIUjA5SFZBZkRXdlFFRkJRYUZrV3JWcXhmejU4MlczbHhRSjhUem95eWd0aXBXVkZlbnA2ZHk4ZVJON2Uzc3Q1N0xFMTE5L1RWWldGanQzN3NUR3hxYlU0M2phL3V6dDdVbEtTdUxXclZ2WTI5dkxIWEZyYSt2bkV0V2JOR2xDYUdnb1I0NGNZZUxFaWN5YU5ZdTJiZHYrclFKTHowclRwazExT21qNkhHcEZHVGx5Skt0WHJ5WXFLZ3A3ZTN1T0hUdkc2ZE9uK2Z6enoyWFIxZHJhbXFWTGwxS2pSZzBBV2JScDBxUUoyZG5aY3NZNGFEcjczdDdlaElXRmNmdjJiVVJScEZPblRseS9mbDF2WnpNcUtvcW9xQ2l0WlEwYU5LQlhyMTVFUjBmejZhZWZBaHFCM012TGl6Rmp4bEMvZm4xRVVhUnExYXBzMzc2ZEJRc1dBSnBzV0Nsbk5pTWpnOWF0VzVPWm1RbEFyMTY5MkxGamgveC93NFlONVVHRGR1M2E2UlVuYXRTb2dabVpHZEhSMFlpaWlDQUlQSHo0RUZ0Yld3WVBIaXhQSlplWU0yZU8xdU1oUTRhUWw1ZW5JNFMvKys2N3NudTB1Q2p3NmFlZnlzWEcyclZyUjBwS2lsYTdnb0lDQkVGZzl1elo3Tm16aDBxVktyRjkrM2IyN2R2SDNMbHpkVDRESVNFaExGaXdnUHo4ZkVhTkdrVy9mdjJZTVdNRysvZnY1Nk9QUGlJd01MRFVQRjBGaGRlTjMzNzdUU3Vhb1NnNU9UbDZoYXBHalJvQm1rSjhLcFVLQndjSGVZRHp3b1VMV2tMZDA2STNKSXJISkpRdFd4WkRRME1DQXdQWnQyOGZZV0ZoTEZ1MmpLVkxsK0x2NzYrVC9aeWVuczZaTTJmNDlkZGZDUW9LNHEyMzN1TGV2WHRzMzc2ZGdvSUNtalp0K3ZTVGdlWmVLZ25ReFNtYWk1eWFtaXJmOTNidTNNbWlSWXQwMmt1MU5pUWlJeU1KRHc5bjRzU0p1TG01c1dqUkl2bDFwS2FtY3V6WU1SbzNic3pzMmJQNThjY2ZTVXhNcEUyYk5vU0hoOHZiK095enovanNzODlJUzB1amJkdTJjcVl5YUdaTEdSb2FhcDMvK2ZQbnkvRVp6MHRzYkN6R3hzYWxmdWRkdW5RSkFHOXY3eExiakJremhtblRwbkg4K0hGT25EaEJvMGFOR0RKa0NIWHExTkhiUGljbmg5V3JWd1A2ZnkrdFhidFd2azgwYU5BQVgxOWZuVFp1Ym00WUd4dHo3dHk1a2wvZ0MxSmFORXB4Tm16WW9MUHNuWGZlNGNNUFAyVEVpQkU0T0Rnd1k4WU10bXpaUWtSRWhFN2JaczJheWNhQ3NMQXdMQ3dzYU5hc0dhQ0p1eXRKZGpoNDhDQVpHUm1ZbTVzVEV4TkRRVUVCU1VsSnBLU2swS0pGQ3dDOW4yMXBvRjNmdXNHREJ6TnExQ2c1YmtpdFZuUG16QmxDUTBNNWVQQWc1dWJtakJneGdoNDllbWpGNkpSMGpuSnpjL1U2czdPeXN2RDE5Y1hkM1owREJ3N2c1dWIyVkUzSjBOQVFXMXRia3BLUzVGbG5temR2eHM3T1Rzczg4Q2FqQ09FS0NxOFlJeU9qRHdEYXQyLy9ScnZCSlV4TlRmbmdndzlZc1dLRllHUmtOQXdZK2FxUDZiOUtqUm8xVEt5dHJWM1ZhcldySUFoMS9uUjQrd2lDVUxGNDJ6OGRFWGYvRkx6akJVR0l5Yy9QajR5TGl6c0hGT2padklLQ2dzSi9FanM3TzN4OGZEaHo1Z3d1TGk2eVFQb3NPRGc0a0p5Y3pOU3BVM0Z4Y2RFcTRsaVVsaTFic252M2JtYk1tRUhyMXEzMUZvZVVoTnJseTVmejhPSER2N1cvbmoxN0VoZ1l5TFJwMDJqVnFwVXNrdnI3KzVlWUk2cVA5OTkvbjNmZWVVZnVxSnVhbXVya25SWW5MQ3lNeDQ4ZjYrMm9QUTlWcTFiRndzS0M3T3hzV2ZpL2ZmczJnT3pRK3ZiYmI3VmNUa1dMV2dtQ3dMbHo1NWc2ZFNyZTN0NmNQWHVXaWhVclltSml3dkRod3hrK2ZEaTllL2NtS1NrSjBPU0Qzcmh4UTBzSUI0MzdTU28yNmVQamc1ZVhGMTVlWG5JRXpJRURCNWcwYVJMVnFsVmp4NDRkOHZrOWRlb1VJMGFNb0V5Wk1nQTBidHlZZnYzNkVSUVVSRjVlbnV5azd0ZXZIM2w1ZVRwVDhudjM3czA3Nzd5RGc0TURVNlpNSVNvcVNuYjA5ZTdkbXgwN2Rzai9OMnJVU0g2UFMzTG9xVlFxZkgxOUNROFBKeW9xQ2c4UEQ3cDE2OGJvMGFQMVh2TkZZMXdBV1h3cUxvUWZPSENBQXdjTzZOM256Smt6YWQrK1BmUG16V1BIamgxeUIzL1NwRW1BcHFOdGJHeU1wNmNuaFlXRmNoRzZHemR1MEx4NWM1M0NvdFdyVjZkOCtmSjg4Y1VYc3RnM2E5WXNyS3lzU0VoSVVCemhDbThjV1ZsWkpjWUVxTlZxdmV1a3o4Ync0Y001Y09BQVc3WnNZY0NBQVFDWW01dkxNUnEzYnQxNjVrRk5LeXNySFJmcXpaczNHVFZxbEJ6RFlHdHJTNTgrZlVvc0lsaXhZa1hjM2QwQlRURklhV0RQeDhkSFM0d3I2cW90N3NBdFU2YU1UcDBMaWFKQytLeFpzekEzTjJmWHJsMzQrL3V6YytmT1V1TVdwUDIwYU5HQ1VhTkdzWHo1Y3I3NDRndlp0UXVhck8zZzRHQk9uVHBGaXhZdCtQampqemw2OUNncWxVcStmMHRJZzkzNStmbDgrdW1uekprelI1N2Q1ZWZueDZGRGg4akt5cUpObXphbFJrRzR1TGhvRlNJc1NrcEtDZzRPRHFXNnNxVzZIcVcxYWQrK1BTNHVMcXhmdjU3ZmZ2dU5FeWRPOFB2dnZ6TjkrblE2ZCs2czFWWWFQQkFFZ1k0ZE8rck50cFpjNktBWjlOVW5oQnNZR0ZDdVhEazVQdVpsRWhZV0pzZWRQSTN6NTgvL3JYMk5IajFhamtZSkN3dWpYTGx5c2dpL1o4K2VFb1h3bmoxN2N2djJiV3JWcXNYMDZkTUpEdytYQldKcHRsbHAxNnUrZFJrWkdWeTdkbzJUSjA5eTd0dzVJaU1qNWM4WWFGemhjK2ZPbFdmRlNSRXR4VDlqQ3hjdVpOdTJiY3lkTzVkMzMzMjN4R05Zc1dJRjY5YXRvMUdqUmsvTkNOZkgvNG9UWEVJUndoVVVYaTBHd0ZEUVA1TDRySlJVZVhydjNyMmNQWHRXcTVLMjVHSlNxOVY4OXRsbmNzWmRhR2dvTTJiTXdOZlhsNVVyVno1VHBla1hwVzNidHF4WXNRSlJGSHNBbzFHRVd0emQzYXNaR2hxNkNvTGd5bDhPYnpkQUtPYndCc2o0MCtVZEw0cmllU0N5b0tBZ01pNHVUcjlTbzZDZ29QQ2EwYlp0Vzg2Y09hUGpFSHNha3lkUDV1dXZ2eVk2T2xvV2FmVXhkdXhZc3JPeitmWFhYemwwNkJBalI0N2t5eSsvQkRTRkJFRWp1QzVldkppWW1CaEdqUnFsMXluMXJQdjc2S09QQUkyWStjTVBQMkJ2Yjg4bm4zd2lMMzlXYkcxdCtmSEhIeWtzTE1UZDNaM1JvMGMvVlFqZnNtVUxtWm1aZE83YytXOFh6QVE0Y2VJRW9JbjJPSDM2TkZXcVZHSFhybDM0K1Bnd2J0dzR1blhyUnRPbVRYVUUvbTNidHJGNDhXSWNIUjJaTjI4ZWJkcTB3ZGpZbU1XTEYvUHh4eCt6Wk1rU1FrTkRaWEhXd2NGQnAwT1ltNXRMU0VpSW5GTjc2ZElsUWtKQzhQUHpJeXNyaTAyYk52SGRkOTloYUdqSXBFbVRlUGp3SVZaV1ZxaFVLczZlMVpRbEtacEpEaHBIdXBUSjNhVkxGM2w1dVhMbDVGelRidDI2a1orZnI1VUxmUFhxMVJJTDQwbFRtWjlHNTg2ZENROFA1NXR2dm1INDhPRmtabVpxRmQrVU9zalZxMWVYejBWR1JnWVdGaGF5c0tQUEVUNTQ4R0J5Y25MNDZLT1BFQVJCRnRjOFBEeElUMDhuUER5Y2F0V3EwYXRYTCtiUG4wK2pSbzB3TlRWbDVzeVpXRnBhMHFWTEYxcTFhc1c5ZS9jNGMrWU12cjYrekprelIrczl2WHYzTGpObnpzVEF3SUNGQ3hmcXZEYTFXazFBUUFEMTY5ZVhoWFlGaGRlZGpoMDc2cTI3NE9Qamc2V2xwUnovVVJUcDgxR2hRZ1VhTm16STRjT0g1VUdsZDk5OWwyblRwZ0VhdCs3TCtJNlc2TisvUDFPblRzWE16SXlJaUFqYXRtMkxyYTJ0dkw1czJiSzgvZmJiZ09hN1ZJb0prZnFBUlFzTlNsbkl4Ymx6NTg0elJVK1VSUEZpbUZJbWQxRUNBZ0p3ZG5ibXlaTW5zc2h2WW1MQ3JWdTNTRWhJWVBqdzRRd2FOQWhCRVBEMDlNVFB6MDlua0VES3pyYXlzdUxFaVJQTW5UdVgvUHg4akkyTm1UWnRHdEhSMFdSbFpXazlSM3BmSklvWGJud1JLbFdxUkVKQ0F1ZlBuOWR4NlJmRnpjMk5oUXNYa3B5Y3pNS0ZDemx5NUFpQmdZRTZRbmlmUG4ySWpJems2dFdyY3NIVDRodytmTGpVakhBSlFSQjBCaEJlQmxXcVZLRmh3NFpjdVhJRlkyTmpHalpzV0tJZzdlSGhRZFdxVmJYTUNSRVJFYkw3T3prNVdTdmlRMElxa3IxMDZWS3RxTG43OSsvTFJXanYzTGxUNGpHcVZDckdqeDlQVGs0T2xwYVdmUHZ0dDZTa3BHQnZieS9IZ2VtTHhKRUdUVXFLeXdrTEMyUHAwcVh5WTMwREZZQk9nVk9Kbkp3Y2VSQWhORFNVbjMvK1dXdDdSVEV6TXlNM041ZnIxNi9MRVc5YnRteEJyVmJ6L3Z2dlkyMXRyZFZlT28vKy92NWN2bnlaWThlT1lXNXUvc1ptZ2hkSEVjSVZGRjRoWGw1ZVRRUkJjSHJycmJkNDY2MjNYbWdicFZXZWJ0Q2dBV2ZQbnRYSzVUcDkrclI4azR1S2lwSTdkZElJYlBGUjR0SXFUYjhvenM3TzFLMWJsNWlZR0FkUFQ4L081ODZkMi8zdm5MS1BBQUFnQUVsRVFWUlNOdndhNE9YbFZWNmxVcmtXRmhiV0VnVEJVeEFFSDhBTDBPckovdG5aTEFDdUFmSEFSVkVVb3dvTEM2TmlZMk4xeTRZcktDZ292TWJveTNrc0h1dFF2STIramtlVEprMWs5MDVwYmMzTXpMU3lxYVdwMU03T3puSU9aK2ZPbmJVNm5jV3pLcDluZjRJZ3lNV1pTcUw0YzJ4c2JIU1dyVnUzcnNUbmw4UzJiZHVlcWQzYXRXdHAzTGl4N0Y3VVI5V3FWYWxhdFNvZE9uUWdQajZlL2Z2M2EwMmh2M2p4SW9zWEx3YlE2ZVM3dUxoUXZYcDFsaTFicGlYR3VMaTRzR25USnFaTW1jTElrU01KQ1FuQjNOeWN6WnMzRXg0ZXJ0VjVPMzM2TkJrWkdaaVltTkMyYlZ1NWtPUERodzladDI2ZGJBYjQ2cXV2OFBiMnBrdVhMaVFtSnNyUFY2bFVPb01ya2tHZ09QZnYzOWRhYm1Sa1JKOCtmYWhkdXphK3ZyNlVLMWVPTld2VzZEMVAzM3p6RFNxVjZxbkZUSnMzYjQ2UGp3K1JrWkd5WWFGcDA2YXlhN0Jvc1V5SmpoMDdha1hTRkJmanJheXNXTE5talp5MzYrRGdRT1hLbFFrSkNkRnlkSGZzMkJGemMzTmF0V3BGOCtiTjVXS2M3ZHUzWjhlT0hRUUdCdkxreVJNR0RCakE4T0hEZFFaYzh2UHpuNm16WE5KZ2dZTEMveHI1K2ZtbzFXcnUzYnZIOWV2WGdiOXFRYWpWYWdvTEMxOXF6RlZnWUNBK1BqN2N1M2VQaUlnSTNuLy9mYTJCUU1rNWEyVmx4YVZMbHlnb0tLQnk1Y3FVSzFjT1FLdlFvRDV4ckYrL2ZrODlodUlEZGZDWGFBbm9GQ1RXUjBSRUJEdDI3T0RzMmJQeS9ibENoUXJVcjErZm5UdDNjdW5TSlRJek03RzJ0c2JaMlpsUFAvMVVwOWhnV0ZnWXhzYkd6SjA3bHhFalJuRDE2bFZ5YzNQMUhwL0VzNGpIUlhGd2NDQTFOUlcxV2wyaTQ3dHQyN2FzVzdlT1ZhdFdVYTllUFhtR2tuU2NKaVlteE1iRzR1SGhJVzl6NU1pUkhEbHlSUDZPTHNyZ3dZTVpNV0lFL3Y3KzdOKy9uN2ZlZXF2VTN4a2xvVmFyZWZEZ1FZbEZQdjhPYm01dWpCNDltaTVkdWxDaFFnWGF0V3Nuenh3cktDalFHbUFaTzNhczFuMTExS2hSUkVkSE0zVG9VUHIzNzQrcnF5dno1OC9ueUpFald2VTFwRUdjMzM3N1RXdmYyZG5aVDNXajUrWGxFUm9hS21zcC9mdjNaOVdxVmZMK2k5NzdpaGJYMUVkeFlieEZpeGFNSFR1VzdkdTNjL2Z1M2VlZS9iOW8wU0xTMDlQeDh2TGl6cDA3T3ZuMmdpREk1bzNidDI4VEhCeE1lbm82czJmUDV2dnZ2MGV0VnVQbjU4Y25uM3pDNnRXcmNYRng0ZjMzMzVlM2taeWN6SlVyVndETmpMN2lkVWplWkJRaFhFSGhGU0lJUWt2Z21YUFlpdk8weXRPWExsMWk1Y3FWWExod1FiNHBTd1dVTEMwdHRhWWJTMko1Z3dZTnRQYnh0RXJUTDByNzl1MkppWWxCcFZKMUJONDRJZHpKeWNtc1hMbHlyb0lnMUFKcUF6NkNJSGdERllwWGN4WTF2d2p2QVBHQ0lGeFJxOVhSYXJVNktqWTJOZ1o0K1VQekNnb0tDdi9qN051M2o1OSsrb2xhdFdxUm5wNHVaN0wrRTRVNVh4ZUNnNE14TlRVdFZRZ3Y2dXl0VzdjdVpjdVdsUjJERXlaTXdNUERBeHNiRzV5ZG5XVm50N096TTU2ZW5qUnExSWg2OWVySlFvK25wNmNzQWprNk9zb1ozelZyMXVTSEgzNmdjdVhLRkJZVzBxbFRKMEFqbUxkczJaSjc5KzdSdDI5ZmF0ZXVUZlBtemNuT3pxWjE2OWJFeGNWUnQyNWR1ZEFqYUVTV3VMZzRWQ29WTmpZMnRHclZTaFlZUUJQZFVxZE9IZGxoTldyVUtPenM3Q2dzTE1USHgwZDJhWTBlUFJvN096c2RCMytMRmkyb1ZLa1NsU3BWNHZ2dnY2ZFNwVXBzMnJTSjJOaFlxbGV2cmlWcXViaTQ0T1RrcFBWOFFSQll1SEFoQ3hZc0lDWW1obmZmZlplYU5XdHk1ODRkT25YcVJPZk9uWW1LaXRJcW1PcnQ3YzJkTzNkUXFWUzR1TGhvemRRYk5HZ1FiNy85TnJhMnR0U3NXUk5iVzFzNmRlcUVzYkV4d2NIQjNMeDVVejdmdFd2WEJqU0RBK1BHalNNNU9abEtsU3JSdm4xNzd0Ky96N2x6NXhnMGFKQmMxTE1vSmJuZkZCVCtGNUZtY1R5dFVHR0xGaTNJemMzVmNyeTZ1cm9DZjlXWktFMllmVjZrNzNLcCtLRGtwZ2JOZDQ4MFMyYktsQ2xrWjJjelo4NGNhdGFzeWFGRGg1NjY3WXNYTDNMMDZGRW1USmhBWW1JaTRlSGh6SnMzaitqb2FGYXVYTW5HalJ0WnNtUUplL2Z1NVlNUFB0RHFTeGFkUVZJMHp4czBCVDF2M2JvRmFHYmRUSmt5aGV2WHIyTm9hRWp2M3IzNStPT1BhZHUyTGFDWnRmWEhIMzhRSGg1T1RFd00vZnYzeDkvZkh5c3JLNjF0YnQ2OG1ZY1BIK0xuNTRlRmhRWHo1czJqYk5teU5HN2NHRE16TTlScXRYeitpMzdYamg4Ly9xbm5vU2dlSGg2RWhZVngrZkpsM056YzlMWUpDQWpnK1BIanhNZkgwN05uVDVvM2I0NlptUm1YTGwyaVFZTUdEQmt5aEFFREJ1RGg0VUh0MnJWUnE5WHl0ZEt1WFR1OTI3U3dzT0QvL3UvLytQampqMW05ZWpWTm16YWxldlhxejNYczBzQ0FGSlh6TE55NGNZT0lpQWdhTkdpZ044NUxNdDdsNStkejRzUUpiRzF0aVkyTlpmLysvWEtiamgwNzh1REJBK3p0N1FIOU03YU9Iejh1UjdhNHVibmg3T3lzY3krV2FvdWNPSEZDL2d3VkY2MzM3TmtqdS9xUEh6L09uajE3QUVoS1NtTEdqQmw4K09HSCtQajRhT2tqR1JrWnozdys5R0ZtWmthL2Z2M2tZNUJtSGo0TGE5YXNZYytlUFFpQ3dNaVJJM1ZtSkVSR1JqSjU4bVRtekpsRDQ4YU41V2lUTm0zYWNPZk9IVmF0V29XcnF5dWZmLzQ1b2loeTh1Ukp0bS9manBPVGsxd1FkK3ZXcllpaWlLbXBLVUZCUVMrOVVPcC9HVVVJVjFCNGhZaWkyRkVRQkozcTNNL0sweXBQdi8zMjIzS2U1eDkvL0VIMTZ0VTVkZW9VVGs1TzhwVGpQLzc0QXljbko2NWV2WXExdGJYOGcreWZwa2hIdE9RZTkrdUI0T1BqVSsxUGgzY3R3UHRQbDNkTm9Iandxd2c4QXVKRlVid014S3JWNmloRFE4T295TWpJUi8veWNTc29LQ2o4ejFLeFlrWHUzYnRIZEhRMEppWW11TG01MGI5L2YxcTJiUG1xRCsxZjUrK0ltcElnQWNpNXFjVUZnUDc5Kzh1dXY2TENzTDZpV0tESm5QMzQ0NDhCdFBJdzlUbXdXclZxSmYrdHI0RGQrKysvcitWK0tzNUhIMzJrMWFFdU9rMS80TUNCOHQrYk4yL1crM3hYVjFmNWQ1UDB2N3U3dTE0eG9TUUhtYlcxdFU0SDE4bkppWmt6WndKUXIxNDlyWFhMbGkwcjhmVVVuVEplVlBBSEtHMzJZZkhzNzBxVktqRjc5dXdTOTZPZzhML096WnMzR1RGaUJDWW1KcklRWHJ3dlZwd21UWnFRbTV0THo1NDltVHg1TXVibTV2TG5XM0psU2c3aFE0Y09zWExsU3JrZVJQRUl6Y3pNVEoxbDBxd1NLWjZsZS9mdURCOCtYTXRocTFhcjZkU3BFNW1abWFqVmF0cTFhNmNWeDNUcDBpV09IVHNHYU9KUXBIMFVMNkMzZnYxNkVoTVRzYmUzSnk0dWp0T25UN04vLzM1cTFxeko5ZXZYT1hEZ0FEVnExR0QzN3Qwc1g3NmNxVk9uY3UvZVBVRHpYU2dOZ2tvRHBrV1JITGlPam83Y3YzK2ZObTNhTUhMa1NDcFhyc3kxYTlma05zYkd4aXhidG95dnZ2cUsvZnYzYy9Ub1VSMkJOREl5a3ZYcjEyTnFhc3FBQVFQSXlNakF3Y0dCTTJmT29GYXJzYkd4WWViTW1YSWN5K2pSby9uaWl5K29VYU5HaVFNYlVuSGo0blRxMUVuT3d5NUpDRGN6TTJQdDJyVnMzTGlSZ3djUHNuZnZYbFFxRlk2T2pyS1kzS1pORzg2ZE84ZUZDeGZrb3FqRGh3OHZOVXJOMDlPVER6LzhrRTJiTmpGanhvd1M3MWtsSVluVEhUcDBlT2JuL1B6enoyemF0S25FV1dkU1lkQkRodzV4Nk5BaEhCd2NLRmV1bk5iTXRtN2R1c21GVFBYeDNudnZFUkVSSWM5d09uZnVISUdCZ2RTb1VZTUtGU3JJQSsvWHJsM0R6czVPNzBDU1pBYThmLysrdk96bXpac2NQWHBVMWt1OHZMd0FUZUhyMU5SVTNuNzdiWktTa2xpK2ZEblIwZEdNSFR1V3FsV3JBcHJQM3M2ZE8rVy9BWjNISlZHMGhrcFJpZzVTUFg3OG1Ibno1c25aL2tPSERzWEx5MHUrNXE1ZnYwNlZLbFU0ZXZRb1dWbFo4c0Qvd1lNSDVSb2Z3NFlOSXljbkJ6YzNOOWF1WFV0dWJpNDJOallrSkNRd2FkSWt0bTNiUmxwYUdzSEJ3ZGpaMmJGbXpScUdEaDNLekprejVYaW12eE41OURxZ0NPRUtDcThJZDNkM1c2Q2VtWm1aVG1mbFdYbGE1V21WU29XUGp3Ky8vZlliNTgrZng5alltTVRFUkxwMTYwYTVjdVdJakl3a0tpcUtuSndjOHZQemFkcTBxYzVOLzFrcVRiOElOV3JVd01MQ2dxeXNMRGNQRHcvNzJOallsSmV5NFgrUU9uWHFPQmdaR2RYNk04ZmJFL0FHNm9xaWFLcm54MUtlS0lwWEJVRzRERndxTEN5TVVxbFVrZEhSMFc5KzZKYUNnb0xDZnh3Zkh4OSsrdW1uVjMwWUNnb0tDZ3F2SVM0dUx1VGs1TWhPVlFjSGg2ZkdDc3lmUHgrQWlSTW5rcE9UdzhDQkF6bHo1Z3pqeDQrWDNiUFNZRlh4b3B6RlkwbjBGZWFVTXBDVGtwTHc5UFRFeGNWRmpqOXAzNzQ5NmVucEZCWVdvbGFyOGZIeFFhVlNZV1JraENBSVZLNWNtVnExYXVIcTZrckRoZzBKRFEwdE1mN293b1VMaEllSDA2Wk5HMnJXckltWm1SbnIxcTNqNk5HajlPclZDd2NIQnk1Y3VNRDQ4ZU5aczJZTlAvNzRJd0VCQWRTb1VZUHM3R3hHang0dE8yTWpJeU9Kakl4azZOQ2hHQmtaa1plWEowZFNtWnViczNQblR1enM3Tmk2ZFN2TGxpMlRIZHVWSzFjR05BNzYyYk5uMDdGalIyeHNiTFFFNnR6Y1hDWk1tRUJCUVFGang0N0Z5Y21KRGgwNmtKTHlWNWV6WHIxNkJBWUdVcjU4ZWVyWHI4KytmZnVJaUlqUWlyWlNxOVdJb2lqL3YzLy9mcjBSSXUrODh3NCtQajdzM3IyYmp6NzZTTWZkTEdGdWJzN0lrU01aT1hLazN2WFNkVklhK2dhd1I0MGFKUStHbE5SR0gybHBhZXpjdVJNUEQ0L25tcVYrL3Z4NUtsU29RTTJhTmZXdWQzQnd3TnpjSEhkM2QvcjA2VU9USmswNGMrWU1GU3RXbEQ4cnc0Y1BMM0g3Ky9idFk4NmNPVHgrL0JnWEZ4YzhQRHc0ZE9pUVBIc01OSVBaTld2V0pDY25wMFEzODlLbFM5bXhZNGZzK3JlMXRhVnUzYnBVcjE2ZHVuWHJZbVpteHBRcFUrVEJnUGZlZTQvSmt5ZVRuSnpNdUhIak9ISGlCTW5KeWJMZ241YVdwaFd0QitnOExvbWlncmMrMUdxMUhBY2pDQUtEQncrV1p5bzZPanB5OCtaTmV2WHFKYmUzdDdmSDNkMmRoSVFFTGw2OFNLTkdqVEF4TVpHamx5VFh1MHFsd3RUVUZITnpjekl6TTVreVpZcGMxMmJXckZsVXExYU5XYk5tY2ZyMGFkbFo3dUxpQXBSY0grQjFSeEhDRlJSZUVRWUdCcDZDSUFpMWF0VjZhb1prU1R4TDVXbGZYMTlaQ0plK3hIeDlmYkd6czJQdDJyVmFVMjZMeDZLQS9rclRnWUdCV20ySzNuU2ZGUU1EQStyVnE4ZXZ2LzRxR0JvYU5nSDBXNlZlQVI0ZUhoYUFxNEdCZ2FzZ0NIVUFIMUVVdlFWQjBQblZJNHFpS0FqQ3JUOGQzdkdDSUVRRGtWRlJVZWRSWWswVUZCUVVGQlFVRkJRVTNpZ0VRZURRb1VNSWdvQktwZExyRUM2Sk5tM2FjT3ZXTFFZTUdFQnViaTR1TGk2WW1KaFFvMFlOMmZYcjUrZW50eTVGYVR4OCtKRDI3ZHZyRlduSGpCbERZbUlpS3BVS096czcyclJwQThDU0pVdHdkSFRFMHRKUzV6bEZZeVg2OXUwcmkrSnVibTVNbXpaTmR0RTZPenNUSEJ4TXRXclZFQVNCN2R1M3kvRWs4K2JOdzk3ZUhpY25Kejc1NUJNRVFVQVFCQUlEQStWK3FaZVhGN3QyN2NMUTBCQXpNelBzN096a1k1RCs5dkx5d3RyYUdoTVRFMXhjWEhUNm5vMGJOOVo2WExGaVJaeWNuT2pac3lkUlVWSDA2ZE1IMEVSeG5ENTlHbE5UVTN4OWZlbmF0U3U1dWJrMGE5WU1SMGRIQWdJQ09ISGlCS21wcWVUbDVXbEZwWUJteG5WcE9kcGZmdmtsSDM3NEliTm56NWJyWmZ6WG1UMTdOc2JHeHN5YU5ldVpyMk8xV3MzRml4ZjFGbzZWS0ZldUhELysrS1BXK3lrWjZwbzJiVnJpTEhRcFRxMUpreVkwYTlhTWQ5OTlsMmJObXFGU3FaZzhlVEpSVVZHY1AzK2VsSlFVaGcwYlJrWkdCaTFhdE5BcEpOcWtTUk1xVktoQXMyYk5PSGJzR0thbXByaTd1OU8yYlZ0TVRFeTBvc3FHRFJ2R3JWdTNHREpraUR3WTRPTGl3dGF0VzFtN2RpM05temRIcFZLeGN1WEtVcy9MMHFWTDVaaVdvblR2M3AySER4K1dlTDcyN2R1SHJhMHRLcFdLcjcvK21sbXpadEdqUncrdDYzcmF0R2tFQndmTHMwUnNiR3p3OC9QRHdNQUFaMmRuMXF4Wmd5QUlXRmhZc0dYTEZpd3RMYkd5c3NMYzNGdzJOYWFtcHJKKy9YcjgvZjA1YytZTVpjdVdsZDhUWDE5ZmZIMTlNVE16NDhHREIweWNPQkdBN2R1M2s1NmVYdXJyZmgxNTltOXNCUVdGbDRxWGw5ZEFRUkRXZCtuU2hSa3pacnpRTnFTQ0RGOS8vYlhlUWsrZ21UN1RxMWN2YXRhc2lhT2pJK0hoNFJ3OGVCQUxDd3RhdEdpQmpZME45ZXZYSnpRMGxKQ1FFSG4wVDVvT282L1NkUEdwTWk4NnJYclZxbFdzVzdjT1VSU25SMGRILy8xUzNNK1BnYWVuWjNVREF3Tlh3RTBVUlM4MFdkNDEwQk5ySW9yaVErQ3lJQWp4b2lpZUJ5SXpNek9qcjEyNzl2Y0N4QlFVRkJUK28zaDdlNHZ3WXQvekd6ZHVKQ3NyaTc1OSs1S1ptY202ZGVzWVBueTRuQ210b0tDZzhMb2cvZmFOaW9wNjQvdlAzdDdlaTRHeGhZV0Y0ODZkTzdma1ZSL1BQODNmdWM4OUM0V0ZoVHFGTUVzcnFLandlcVB2L2Y0dms1ZVhoNEdCZ1U1QlpBV0ZmNUlCQXdZUUd4dUxXcTF1SEJNVGMvTGYzci9pQ0ZkUWVFV0lvdWdxVFVWN1VaNmw4blQxNnRVcFc3WXNOMi9lNU9IRGg3ejExbHZZMnRvQ21qeXgwNmRQYytiTUdSd2NIR1FSL0dtOHJCK0t6czdPQUlpaXFIOU8xVXZFemMydG9vbUppVlM4c2k2YVdCTVBRUkJNcERiU0tMZ29pazhFUWJncWltSThjQkdJVkt2VmtlZk9uVXY4cDQ5VFFVRkI0VTNneXBVcnJGbXpCaE1URS9yMjdjdlpzMmZadDI4ZktTa3ByRnExNm04SkFQb0dZNy83N2p1dGpHaDlnN2dLQ2dvS0Nnci9OdnBFUmtVRWYzTjUzVVRsMTBXd1YxQjRtU2hDdUlMQ0swS2xVcjBOVUsxYXRSZmV4ck5Vbmdhb1g3OCsrL2Z2SnpVMVZhdmlkTDE2OVRoOStqVEp5Y2wwNnRSSjd6NytxWXh3UUhZRkNvSlE5V1Z0MDlYVjFjcmMzTnoxejRFR2QwRVF2TkNJM3VXS3R4VkZVUzJLNGgvODZmSldxOVV4YXJVNk1qWTI5aUpLckltQ2dvTENDNUdlbnM1bm4zMUdmbjQrWDN6eEJYWjJkblRyMW8xZmZ2bUZzMmZQc21EQkFubks1Y3VpVHAwNkJBUUVhR1ZIS2lnb0tDZ29LRHc3T1RrNVhMbHlCVnRiMjJjMlNDa29LQ2k4YmloRGtRb0tydzRYUUs2YS9TSklsYWNIRGh5SWhZVUZlL2Z1WmVmT25hU25wOHVWcDBFNys3dm8zMFdMU3VqTEJ3ZE5SdmltVFp2WXRHa1RNVEV4TDN5cytpaFhUcU5OQzRMd0lpZkIwTVBEdzlYTHk2dUxsNWZYRjk3ZTNqdTh2YjJ2VzFoWVBCSUU0WXhLcFFvU0JHRWk4QzVRRm5nZ2l1SUpVUlEzaUtJNHVyQ3dzR2xoWWFGMWRIUjB0ZWpvNkE1UlVWRmpZMkppTnNmR3hpclozZ29LQ2dvdlNGcGFHa09IRGlVeE1aR09IVHZLR2FjcWxZclpzMmRUcmx3NWR1ell3Y0tGQytYaVlNK0xtWm1aMWovUTVJZStTTDBLQlFVRkJRV0ZaNldnb0lCdDI3YVJrNU1EYURKMzU4MmJKMmRwQTN6OTlkY0VCZ2JLeGZsZU5kMjdkNmR2Mzc3UDFQYklrU01NR2pTbzFIenJ4TVJFaGc0ZHlvVUxGK1JsUzVZczBmbTNlZlBtRXJlUms1TkRodzRkbmxwZ0ZDQW9LRWluUHRYVDFtM2V2Sm5RMEZDdFpTTkhqcVJyMTY1UDNkL2ZZZno0OFU4dGRubjkrbldHRGgzS2pSczM1R1dQSHo5bXdJQUJKZjQyYXRpd0lZc1dMZEphMXIxN2Q1MFpjcThMTDNJT2lyTnUzVHArL1BGSGJ0Kyt6Wnc1YzdoOCtiTFcrcjE3OThxRkh5OWR1aVFYanBUWXRXc1hhOWFza1QvTCtmbjVSRVZGb1ZhcnVYUG5EbGxaV1ZydHYvLytlNTFyQ2lBaUlvSlRwMDZSbDVmSDVjdVh0ZjRWL1E2WU1XTUd4NDhmZjZGemtKT1RvN1hkOCtmUHMyREJBcm5OdVhQbkdEcDBxRndBVStMMjdkdjQrUGlVK1BsNVViWnYzODZhTld0ZTZqYi9iUlJIdUlMQ0swSVV4ZkpTUVlPL3c5TXFUd04wN2RwVjc0M2Z3OE9qeEppVGZ5b25yeWlTMDF3VXhWTG5yM3Q2ZWpxcVZLcGFnaURVRWtXeHJpQUkzcUlvMWhFRVFkOWNyc2VpS0Y0UkJPR3lLSXJuQlVHSUZrVXhLam82K3U0LzhSb1VGQlFVRkRURXg4Y3pmdng0N3QyN1IrUEdqWmsyYlpyVyt2TGx5N05zMlRLR0RCbkN0bTNidUhuekprdVdMTUhJeU9pNTlsTzBJNkdnb0tDZ29QQnZFUm9heXNLRkN6bCsvRGpMbGkwak1qS1N3NGNQRXhvYWlvbUpDZmZ2MzJmNzl1M1VxVk9IbWpWclVxNWN1UkxGeW52Mzd0Ry9mMy9jM054WXVuU3BUcUhDNXhFNVBUMDkyYkJoZy93NEx5OVBqcnhJU0VpUUI0MFRFeE41L1BpeGJKaEtTMHZqNDQ4L2xwLzM4T0ZEQU9MaTR1amV2YnZlZlkwYU5ZcVltQmdDQWdJWVBYbzAvdjcrQkFVRjZiUnpjWEdSaTMvR3hzWVNGaFltcjB0SlNTRWxKUVVEQTRNU2hlT0pFeWNTR0JoSVNFZ0lHUm42eXpFVlhhZFNxUmc1Y2lScXRab3RXN1pRcjE0OUlpTWp1WGZ2SHF0V3JTSXBLWWs3ZCs3b2JPUFFvVU02czlUczdPeG8xNjRkMjdadDAxcHViR3pNNzcvL3J2ZFlBTUxEdzdHMHROUTdDREpzMkRES2x5L1B5Wk1uaVlxSzBpcTZlZkRnUVdKalk3R3dzTkFibXlNVjdwUnFmeFdsK0hXeWJ0MDZkdXpZd2N5Wk16RTJOaTcxT3BJS29qNnZvTDV5NVVxdFdlS2lLREptekJndVhyeElVRkFRRGc0T3BUNy9lYzdCcVZPbk9IRGdnTmJ6eDR3Wnc5cTFhM0Z4Y2NITHk0dTllL2NTR3h2TDFxMWI1VmlhTDcvOEVoY1hGNW8yYmNxNGNlTklTMHZEMDlPVHFsVTFFOUczYjkvTzlldlg1VUtxdi8vK08yUEhqcVZ1M2JwY3YzNGRMeTh2ZnZ2dE41MWpsMnE3dWJpNHNHUEhEcjc2Nml0U1VsTG8xNjhmVzdaczBXcTdhOWN1RGgwNnhQdnZ2MDlvYUNoVnExYWxTWk1tejMwT1ltSml0TXdlam82TzNMdDNqeVpObWxDeFlrVk9uanpKMmJOblNVdExvN0N3RUZOVFV5cFVxS0J6N0ZKOXVlSVUxWDMwWFF2RmRhSHQyN2VUa0pEQTBLRkRkZHErTGloQ3VJTENxOE1LTkVMMi95clNqekpCRU13QmF0U29ZVzFoWVZGTHBWSzVDb0xnQVhpTG91Z2xDSUt0OUJ6cFI2SWdDSVhBRFZFVUx3T1hCRUdJenN2TGl6eC8vbnc4SVA3YnIwVkJRVUhoZngxQkVPUk85TTJiTitYT2hiNTIxdGJXMk52YlA3Y0lycUNnb0tDZzhLcm8wcVVMSVNFaFJFUkVzRzNiTnBZcythdVc2UFRwMCtXL3o1OC96K1RKazJuWXNHR0pJdVAwNmRQSnljbGgyclJwT2lJNG9CVk5rcHFhU2s1T0RoWVdGdktNV3FrZUZHalBNQlpGa1o0OWUrTHM3S3psQk0zTHkyUHc0TUVVRmhheWNlTkdLbFdxUkg1K3ZsNWg3TkdqUnp4NjlFanZjYmRzMlpMRml4ZnoyV2VmVWFaTUdhNWN1UUpvREZZYk4yNEVkTVcwR3pkdXNHUEhEcDF0SlNVbDZWME9HaUc4YU54WmFkRm5telp0a29Yd1k4ZU9rWjZlVHVQR2pkbTBhWlBPNndzTEN5TXVMbzY0dURoV3JWcEYxYXBWR1RSb2tMeCsrL2J0Z01hRlhiU2ZIaElTUW5aMmRvbkhJSkdWbGFYalBnYnc5L2VuZmZ2MmdDWkhYQm9rQ0FrSklUZzRHTkNjSjJtNXBhVWxreWRQNXRDaFE0Qm1RTVBTMHBMdnYvOGVnTTgrKzR5N2QrL0tqK0d2MmVJSERod2dOemVYaFFzWEFtQmxaY1c3Nzc2cmRUeTdkdTJTLzlZWGd5T2ROMzNycEQ2OGhDQUlUSmt5aFc3ZHVqRno1a3hXcmx4WjR2bVJybzFuUFFlTkd6ZldPcCtXbHBaNGVYbFJVRkNBZzRNRDU4NmR3ODNOamVUa1pIYnYzazNGaWhWcDNMaXgzTjdRMEpCUFB2bUU2ZE9uczJEQkF2blk4dlB6Z2I4eTBwczFhMGJyMXEwNWZQZ3d4c2JHakI0OW1tSERoc25iOGZmM3AxS2xTdkk1dGJXMXhkRFFrR1hMbGpGdTNEajVXdm51dSs4QTZOKy9Qd0NyVnEyaVRaczJmK3NjU0RNNnZ2amlDNDRkTzhhVEowOHdOVFhsOE9IRDdONjlXOTd1d0lFRDVlMzcrUGp3ODg4L3k5dVczUEh3MTN0NjkrNWQrVHdVeGNqSWlFcVZLc25yMTZ4Wnd5Ky8vQ0t2djN0WDR5L3MzcjA3UVVGQnI2V2VwUWpoQ2dxdkNLbEk0OTkxaEwvT0ZIR0VHM2w3ZXljQXpvRFdMMEZCRUVSUkZGTUVRYmdNeEFQbmdNaDc5KzdGM3IxN04rZmZQbVlGQlFVRkJmMjR1cnF5YWRNbXBrK2Z6dFdyVjB0c1oyUmtSSEJ3TVBiMjl2L2kwU2tvS0Nnb0tQdzlWQ29WVTZaTTRmVHAwL2o3Kzh2dXpvc1hMekp0MmpRNmRPaWc1YkN1VXFXSzN1MmNQSG1TeU1oSS9QMzl0UnloUlFrSkNVR3RWaE1VRk1UeTVjdng5UFJrN3R5NU9EZzRFQmdZU0ZoWUdGT21UTkVSblUrZVBFbGlZaUplWGw1YXJsSmpZMlBHalJ2SHhJa1QrZVNUVDlpMGFSTU9EZzZ5MjNQdTNMbnMzTG1UZ1FNSHlqT05wMDZkU3ZueTVSazllclRXUHJ5OXZkbXlaUXRWcWxTUjJ6WnQybFJlYjJob1NHSmlJblBuenVYdHQ5L0d6ODlQamtwYnQyNGRxMWF0b2xPblRzeWNPYlBVOHgwWkdTbTdXUFVKNW1QSGppVXhNVkhMc1NxMXExKy9QbXZYcmdVMERtSkp2SnM2ZGFyYzFzaklDQmNYRnpadTNLZ1ZSV0ZuWjRlNXVUbnIxNi9YMnQrekZKYVVYTllsb1ZLcHNMUzA1UGJ0MjZqVmFuNzk5VmM1MWlNNU9abms1R1Q1R0M1ZHVzU1JJMGNBalRONjBxUkpuRHQzVG10Ny92Nys4dCs5ZXZWaSt2VHBKQ2NuODl0dnY4bmlwWjJkSFpNblQ5WjZYbEVodlBqeDV1VGt5TzluYWErbEtQYjI5dmo1K1JFY0hNeVpNMmUwSWxqL3pqbFlzV0lGNzczM0htWEtsR0gwNk5Fa0pTWEp4Mzd5NUVsT25qd3BiM2Z1M0xsNGVucHFDZUVBSFR0MkpDZ29pRk9uVGhFWkdZbVBqNC9zMnBjR2s1NDhlVUptWmlZQTd1N3VWS2xTUmVlemRmZnVYZmw4QndZR1ltOXZqNG1KQ2J0MjdlTE9uVHVzWHIwYVMwdExXUVF2amVjNUJ4SzFhOWRtL2ZyMTlPN2RtOHFWSzFPOWVuVjhmWDM1NG9zdkdEVnFGQzFhdEFBME16Q1hMbDFLWW1JaUFCa1pHV1JrWk1nQ3VQU2VsdVFRcjFTcEVpRWhJZkw2Qnc4ZTZHMlhrSkJBWVdIaFUxL3JmeEZGQ0ZkUVVIaGxGSEYzQTVUaHoxZ1ROSUwzQlNBeVB6OC82dno1ODhtdjdDQVZGQlFVRko2Wm1qVnJFaHdjVEVaR0JpMWJ0c1RaMlZuTHlWTy9mbjNNek14S0ZBY1VGQlFVRkJUK3EzejExVmRFUjBjREdzZG5qeDQ5dE5hSGhZVnBSWUNVRkRVcE9UVTdkT2hRNHI0aUl5Tlp1SEFoVjY1Y29VeVpNcnoxMWx1c1diT0dKMCtla0pxYVNuSnlNc09HRGVQamp6OW04T0RCc3VndFpYTVhGVWdsMnJScHc2QkJnMWkvZmowVEpreGcrZkxsR0JvYWN1blNKVUpDUWpBeE1lR0REejdRZWowdUxpNWFRbmhJU0FqTGx5OW53b1FKcEtlbmMrblNKVnhkWGVuWHI1L2NwbE9uVHZ6MDAwL3MzTGxUUytpUGpZMWwzYnAxZ0NabVJsL21ja2xDY3ZGSUVIM0V4Y1VSRVJFQmFDSXNKUEg3ekpremNwdEZpeFp4OU9oUlFrTkRNVEl5SWlrcENiVmFqWmVYRjk3ZTNvQm14blpLU2dvQTdkdTN4OUhSRWRBSS9FWFI1L1pQU0VqUVd1N2s1TVNQUC80b1AzWjJkdFlTR1pjdFd3YkFuRGx6YU5ldUhRQk5talRCeU1pSWhJUUVuSjJkT1gvK1BJMGFOYUp0MjdZc1dMQUFnRUdEQm5INzltMmQyQkFqSXlPKy92cHJEaDA2Uk1lT0hYVmk2cDZYdUxnNExsKytUTStlUFovYXRrT0hEZ1FIQnhNYUdscXFFUDQ4NStDSEgzNWc4ZUxGYk42OG1hdFhyNkpXcTdsKy9UcncxK2ZMeDhlbjFBRUlRUkFZUFhvMHljbko4bnVjbTV1TGdZR0IvTGtKQ3d2ajlPblRBRVJIUjVPV2xzYmh3NGZsYmJSdTNScG5aMmV0bVFuWHJsMGpJQ0NBcGsyYnlnNXV0VnF0a3kvK2Q4K0JSRXhNREttcHFjVEh4NU9YbDhmang0L2xQUC9Bd0VCNUJzaFhYOFlCVWI4QUFDQUFTVVJCVkgzRjVNbVRhZFNvRWVQSGp5Y2dJSUJSbzBhVkdIZjBOQ1pQbnN6NDhlUGxRUVBwbVArTktOMS9Da1VJVjFCNGRlUUJaams1T2M4MHV2d204dmp4WStuUC9JS0NnanF4c2JHSktMRW1DZ29LQ3E4OTBvL2pvbE5xOC9MeVVLdlZXRnBhdnFyRFVsQlFVRkJRZUdHU2s1UDFPaU9mbDlqWVdJeU5qYWxWcTFhSmJRb0xDK1hZa2N6TVRQYnQyMGRPVGc0cWxRb1hGeGRxMTY1TlJrWUczMzc3TFJrWkdYeisrZWV5NDdWUm8wYTR1cnJxM1dianhvMjVlUEVpTjI3Y0lDMHREVXRMUzZaT25ZcGFyZWFqano3U2NxRHF3OUhSRVVORFE2Wk1tY0xHalJ1cFY2OGVOalkyckZpeFFtNWphV25KQng5OGdLT2pJNzE3OXdZMGhmdkdqeDlQZm40K05qWTJXb0s3eEtwVnEwcmNyNzVvbEVtVEpwR1VsQ1EvbGtSaTBNVFlYTHQyalVlUEh2SHJyNy9TcTFjdkVoSVNhTkdpQlJFUkVhaFVLbFFxRmZmdTNRTzAzZDQ1T1RseTRjR2l5d3NLQ3JRaWFVQVRPMUpTRVU1OTJlbkZXYkZpQlpzMmJkS0t0eWtzTE1UUTBKQXJWNjdnNXVZR2FBVDFvS0FnSFJkOThjaVR5TWhJYkd4c3RJVHJ0TFEwNXN5Wjg5UmowY2ZFaVJOSlRrNG1PanFhcVZPbjZzU2lGTVhOelExalkyTWQxL3JUS08wY3RHM2JsdVhMbHpONjlHaFNVbEswQmlPS0RqaElBeEM5ZXZYU3lYd0hlT2VkZDdRZTUrVGtVS1pNR2ZseDU4NmR1WGJ0R2lxVmlxMWJ0N0oxNjFhZGErNzI3ZHUwYnQxYWZ2ekxMNzlRcjE0OURodzRRTTJhTlovck5SZW50SE1nY2Zqd1lVeE1URGh4NG9RY21TT3haY3NXOHZQenRXSitwRGlVMzMvLy9aa0dNaVR1MzcvUGpCa3p1SC8vUGdBN2QrN2syMisvWmRPbVRWU3FWT21GWHQ5L0RVVUlWMUI0UllpaW1DVUlnbGwyZGpZMk5xWFdpbnhqeWMzTkJVQVV4Y2V4c2JHNjFVc1VGQlFVRkY0N3JsKy9MbmRHVzdac0tTOVBUVTBGMEJIQ3c4TENlUHo0c2V4VWVkcGpCUVVGQlFXRlY4SHk1Y3VaTTJlT1ZxeEV2Mzc5K1BUVFQ3WGFMVnUyckZRUk5DVWxCUWNIQjcyRkVTVWFOR2pBcmwyN3NMZTNsek40Zlh4OHNMS3lZdWZPbllER1ZMUnUzVG81RzNqcDBxVUFEQmt5Uk84MjU4K2Z6KzdkdS9ua2swLzQ0b3N2S0Z1MkxPUEhqK2ZtelpzQUJBUUU2TGljaXpxY3AwMmJocCtmSDF1M2J1WDA2ZE40ZUhqb0xTZ29VYmR1WFhyMzdzMGZmL3pCeUpFalNVdExBelRPNnVjVjFBSUNBcDdhSmpzN0c1VktoVnF0cGxPblRtellzSUZIang1cGlZbWlLSktSa1NFTDNKSVFmdXJVS1U2ZE9pVzM2OXk1TXdBLy9mU1QxajQrL1BCRExTRzhUSmt5akIwN1Z1L3g2THNHaWp2R3M3T3oyYnQzTDcvODhndEJRVUU0T2pxaVZxc3hORFRFMzkrZnNtWEx5azdmSFR0MmxGcllVaklocEtXbE1YLytmRWFNR0FGb0JsS0tYclBQZzVTQnZYLy9mcTVldmNyaXhZdHhjbkxTMjliQXdJQnk1Y3JKc1I0bDhUem53TWJHaG9FREI3SnMyVElFUVdEUW9FSDg4TU1QcEtXbHlhK3BSNDhlT0RvNnNtelpNcXl0clovNm1sSlRVOG5MeTlNcUtHbGdZTUNvVWFNWVBudzRvSGxmTzNUb29EWERveWdkT25TZ1hMbHk4Z3lER2pWcXNIejVjZ29MQ3hFRUFWRXMzZHYzUE9kQW9sZXZYaXhjdUpCKy9mb1JHQmhJcjE2OU1EUTA1UHZ2ditmRER6L1UydjZqUjQ5a3Nmenk1Y3NNR2pRSVEwTkR2ZlVJaXBPZG5hMDFXOFBaMlptMHREUW1UcHlvVlpUM2RVWVJ3aFVVWGgycFFQbG5LYnJ4UElTR2hySmh3d1lTRXhNeE5qYkcyOXViY2VQR2Fibnk5TjFBKy9Ycko5L0U0K0xpV0wxNk5iR3hzUlFVRk9EdDdjMlVLVk5lK2doZ0VVZDQra3Zkc0lLQ2dvTEN2MDVhV2hwcjFxemh4eDkvSkQ4L24vcjE2OU8rZlh2YXRHbUR1Yms1T1RtYXNnN0Y3eVZidG13aE16T1R6cDA3WTJSazlOVEh6OE9kTzNmbzJyVXJUWm8wa1FVQ0JRVUZCUVdGbDBWUVVOQXpPWCtmbHdVTEZ2RDc3Ny9yTE0vTXpOUVpHQjQxYWhTZ2lRTUpEdy9IM2QxZGE3MG9pc3lkTzVkZHUzWmhaMmRIdTNidHFGQ2hBa2VQSHVYWXNXTnlPeE1URTYwK1kwSkNnbHc0RC80YXlFNUtTdUxRb1VOVXFWS0Z0V3ZYTW1uU0pFYU9IRW1YTGwwQVRYYjNiNy85SmcrR1g3NThtZVRrWkZsWXZILy8vbk5IZHVocnYzTGxTaDQ4ZUNBL2J0dTJMZGV1WGRNcURGaWNBUU1HRUJjWFIvWHExZVhuYk42OG1jcVZLek5seWhTbVRadkc3Ny8venBBaFF6aDE2aFQxNjlkbndvUUpmUDc1NTV3K2ZWb25IdVhPblR1bGl0UEZLVjZJc0hyMTZyUm8wWUw5Ky9jemFkSWsxcTlmVDBGQkFZYUdobmg2ZXVyZFJxdFdyUmd3WUlEOGVPUEdqWEtXT01DK2ZmczRkT2dRVGs1T1JFWkcwcTFiTjI3ZHVrVkVSQVM5ZS9kK3JsaUxHalZxc0dYTEZzYU5HOGU1YytlWU5Xc1dxMWV2THJHOUlBaGFlZXQvOXh5QUpvcGorZkxsV0ZsWkVSQVF3UDc5KytWQmxXY2hKeWVIM2J0M3kwVW5wYWdjRHc4UHVVMWFXaG9USmt3Z1BqNGVRSFpEdzE4Rk1DV0tab0FYRkJSdzhlSkZ1ZlpaZW5vNnBxYW1SWFdPbDNJT0FDcFhyc3lZTVdQazdQdEtsU3BoWldXbGQvdmZmZmVkYkRwczFxd1pucDZlZlAvOTkzcVRDSjQ4ZVVKaFlhRTg0Q2JGekVnUktMNit2dlR0MjVlZ29DQjUzNjg3aWhDdW9QRHF1QVhVVGs1Ty90dFRhWXB5NGNJRmF0U29RWk1tVFRoNzlpekhqeC9ueG8wYi9QVFRUem9qZ0gzNjlKRy90S1c4TE5EY1BPL2Z2MC9YcmwySmlvb2lJaUtDU1pNbXlabHpMd3ZwQmlZSXdyMlh1bUVGQlFVRmhYOGRHeHNiYnQrK1RXRmhJVDE2OUdEY3VIR1ltcHBpYkd3c0YreHhkbmFXbldzUzI3WnRlNjdIK29pT2p1YjQ4ZU42bDRQdTFHRUZCUVVGQllXWFFaOCtmZVNDa1JJclZxd2dPRGk0eE9jNE9EaVFtcHFLV3EwdTBSV2VtcHFxTjRaRnJWYVhHTS9pNnVxcUU0bXllL2R1WnMrZXpjNmRPN0cydG1iNTh1V3lFN1p4NDhiVXIxK2ZHemR1eUlKeTBaeGxIeDhmdVhCZVVYNzk5VmQrKyswM3VuVHBncnU3TzZJb01tZk9ITXpOelltTCszLzI3anNzaXF0dDRQQnZGMXdVUVJRajJDR0tvaVJSQVJWVTdBMTlzUmRFeGRpTkdJelJ4THdXN0dnc1lCSTF4a2hpUTJQQmtsalEySWd0VmhCVXJLaGdBeXNvVFdCM3Z6LzIyM2xaMktVb0JqWG52cTVjZ1NsbnpzNk96TzR6ejNuT0JZNGNPWUtUazVOVXA5ekZ4UVYvZjMvYzNkMEpEUTNGMnRwYVo5SktMVzFBSCtEa3laT2NPWE9HWjgrZUFVaWxTckxMek13RWtES214NHdaays4RW5KNmVudFN2WDE4S2hDc1VDaW5qK1BqeDQxSmQ4UW9WS2pCZ3dBRFdybDFMYUdnb2QrL2VsYmJYeWw0WDNSRHRkMjJ0bkJNUmdxWUdjMFJFQk1iR3hsSnQ4cHdCOSt3T0hUcWtFL2pPU2Z1OXYyZlBubVJtWmhJZkg4OEhIM3lRSzVuZzZ0V3IxSzVkTzk4czRiSmx5L0xUVHovaDcrOXZjTFFCYUs3TkowK2VHSndBVnF1dzUyRHo1czJvVkNxU2twSjBIbkprcjlGLzc5NDlldlhxbGFzMFNuUjBORk9tVE9IeDQ4ZDRlWG1SbFpVbFpUVnJSd01BN04yN2w0aUlDUHo4L0pnOWU3WVVSQWJ5blB6eXlwVXJyRm16aHRUVVZPcldyY3ZGaXhleHNyTEMydG82enpJeXIzSWRaR1ptVXE1Y09aMSthMjNZc0lISGp4OHpkdXhZS1NPOVNwVXEzTHQzanhvMWFqQm8wQ0NXTDE5TytmTGxjKzM3NE1FRFB2MzBVL2J1M1d1d3YyUEdqTUhjM0p5K2Zmdm1Lc3Z5TGhLQmNFRW9QcGNBOTVzM2Irck1zdjI2Smt5WUlQM0IxRTVXZHYvK2ZkTFMwcVNuZkZvalJvelFXNWFsYTlldWZQMzExOGpsY3A0OGVVS0hEaDI0ZVBFaWFXbHBlZjVCTHl6dEJ3MjFXbjJyeUJvVkJFRVFpb1ZjTG1mZXZIazhlL1pNWnpMTVBYdjJTTmxCZVEwRGZ4MFhMMTdVV3o4MElpSUNoVUpCcTFhdDNzaHhCVUVRaEg4WGJmQlZlMS9idUhGam5rRnZmZXJWcTBkb2FDaFhyMTZWYWtEbnRHREJnbHpMbkoyZHNiQ3d5RE1JQ3BvNU9VNmRPc1d1WGJzNGRPZ1FLcFdLYXRXcUVSZ1lTSTBhTmFUdEZBb0ZQLzMwRXoxNzl0VEpyTTdQWDMvOVJhbFNwV2phdENrbUppWXNYYnFVeno3N1RBcEExcXhaazRVTEYwcjMvSExseXVIdTdpN3RuNUNRb0JQMDFpYzhQRnpudnE3dkhwOXpYWDV0Z3Fha1JaTW1UV2pidGkyWExsMGlNVEZST2tmVHAwOEhOSjlWdnZqaUM2bFV5cmZmZmd0b3pwZjJOVVZIUjNQNDhHRW1UcHpJdlh2M0NBc0w0OXR2dnlVaUlvSWZmL3lSVmF0V3NYanhZbmJ1M0ltWGwxZWVwVkJMbHk3TnFsV3JzTEt5a2tiUDVSVUk3OXExSytQSGo1ZCtEd3dNbEVxNFJFWkdFaE1UZzR1TEMxV3FWT0hBZ1FOa1pHVFFzR0hEWE8wTUdUS0V4bzBiODkxMzMrVjczaFFLUmI0UEdhNWZ2MDU2ZW5xdUVRa0ZZZWdjWExseWhhQ2dJQndkSFhudzRBRnIxNjZWOWpFMFdhYTJMTW1EQnc4WVBIZ3dTcVdTM3IxN2s1NmV6dFNwVTdsMTZ4WXltWXl3c0RCV3IxN040TUdENmRxMUswK2ZQcVZMbHk3TW5qMWI1K0ZBV0ZpWVRsK3pmNmJVMWtQdjNMa3pYMy85TlgzNzlrV3RWak5vMENDc3JhMkw1QnhvZmZYVlZ6eDkraFI3ZTN1dVhyMnFzKytmZi80cC9UdW9YTGt5RmhZV1ZLdFdqZG16WndPYWlUMnpzckwwVGxhZmtwSkNTa3FLVlBMbi92Mzc5T3paVTRyVmdPYjlIejU4ZUtGZXo5dE1CTUlGb1ppbzFlb3JNcG1zU0NaY3lVNzd4ekk5UFYyYVJkclIwVEZYRUR3djJUK1FhVy8yQ29XaTBFUFM4eE1YRndlQVRDYTdYcVFOQzRJZ0NNWEN3c0pDWi9JaHJUY1ZBTmZ5OXZiV203RXpiZG8wcGsyYjlrYVBMUWlDSVB3NzdOdTNqOTI3ZHdPYWlScC8vUEZIcWxXclpuRDdqSXdNU3BRb2tTdmoxc1BEZzlEUVVFSkRRL1VHd24vNzdUZTJiTm1pdDAxOXBWRUFnb0tDV0xkdUhaY3VYZUxDaFF0a1pHUUFtdTl3ZmZ2MlpkU29VZmwrSC96KysrLzU2NisvZEpacGcySmE4K2JONDlhdFc3UnIxdzZWU3NXUkkwZll0MitmRkxqVDdyTm8wU0thTld0R2d3WU5kQ1lBQk0zb01HM1FUcHNWbjVTVXBITWNIeDhmZkh4OHVIMzdOdnYyN1dQdjNyMzQrL3ZqNE9EQXpaczNHVGR1SEkwYk44YlYxUlVYRnhlOUpTSzAzMTNEd3NLazhtaHhjWEhzMzc4ZmdQTGx5MU9oUWdXTWpZMXhkSFRrd3c4LzVLdXZ2c0xZMkpoNjllcFJ0V3BWNnRXclI3VnExUmczYnB4T2JmQmZmdm1GZS9mdVlXVmx4WVVMRnpoOStqUjc5KzZsZHUzYXhNVEU4T2VmZjJKblo4ZjI3ZHRadW5TcGxBR2ZzelkwYUVwVGxDdFhEb0R6NTg4RG1xQ29JWC84OFVldTJ1WGF6MW1iTjI4R05PVkU0dUxpbUQ5L1BvQTBXYUoydTVpWUdGNitmRm5vWUcxZXRCbkZuVHAxeW5PN3dweUQwTkJRbEVvbFgzMzFGYWRQbitiSmt5ZFNPWjg5ZS9aSSs2ZWtwTEJueng3TXpNeWt6NkVaR1JtVUxWdVc2ZE9uVTZGQ0JZWU5HOGExYTllb1dMRWkvdjcrK1ByNnNtelpNdXJXcll1TGl3dWZmLzQ1bHk1ZEFqUmxnTFFsYlBVbFV4Z1pHUUdhQnpZbUppYlVxVk9IK2ZQbmMvdjJiVnEwYU1Ha1NaTll0MjRkSjA2YzBGc201Vld1ZzE2OWVsR3FWQ2tTRWhLNGV2VXF1M2Z2cGsrZlBuenh4UmUwYk5rU1cxdGJxbGV2VHIxNjlWQ3IxZEpvVElEZmYvOGRRR2V5VDYzYnQyOWpibTR1WFJ1Wm1abTVZbFJxdFJxWlRFWnljakxQbmowclVLM3h0NWtJaEF0Q01WR3BWRGZsY3JrMHpLb290V25UaHFTa0pFRHp4ODVRRUtCOSsvYVVMbDJhNXMyYjgvWFhYK3VkWEdMVHBrMEF0R3ZYTHM4bjA2OGlKaVlHQUpWS2RhbElHeFlFUVJBRVFSQUVRU2hDWjgrZXhkalltQzVkdXZENzc3OXo0TUFCakkyTnBZQ3JXcTFHcFZLUmxaV0ZTcVdpVXFWS2VzdFR1cnE2NHV6c3pQYnQyL24wMDA5emxTdDQ5dXlad1dRcFE2VlJ5cFVyeDk5Ly84MzE2NXI4SWhzYkd6cDE2a1NQSGozNDRJTVBDdlQ2OUpWanlSa1Uwd1lmVzdkdXpmRGh3NldheWhVcVZHRHc0TUdrcGFVUkhCd3NCZnEvK3VvcnZMeThkTnFVeStWU2h2U3Z2LzdLVHovOUpHWHhhb09ZY1hGeGZQbmxsOUpFbmhVclZ1VGV2WHM0T0RqdzZORWpLbFNvd08rLy84NzI3ZHN4TWpLaWRldldVdEJYcTNuejV0eTRjWU1KRXlia2VxMm1wcVo0ZUhoUXVYSmx0bTdkeXR5NWM2VjE3ZHUzNTdQUFBtUGp4bzFTbGpnZ1piVmZ1blNKc0xBdzJyVnJSKzNhdFNsVnFoUkJRVUVjUG55WXZuMzdZbTF0emFWTGw1Z3dZWUkwZDRwMnNzK2N0YUVCVHB3NHdWZGZmYVhUUDBNakJVQVRFQjAxYWhUdTd1NFlHeHVUbFpXbE16bTVwYVVsam82T2VIcDY4dXpaTTdwMzc0NmpveU1BVmF0VzVkYXRXL1R0MnhlQVJvMGFHVHhPWVR4OStwU1FrQkRxMWF1WDcyajN3cHlEQVFNRzhNRUhIMUNuVGgxcTE2Nk5YQzZYQXVIWjY4WnI2ODdiMk5pd1pNa1NMQ3dzc0xPenc5L2ZYeXJabDU2ZWpvT0RBNHNXTGNMYTJwcUpFeWN5YTlZc2pJMk55Y2pJb0Ztelp0SklqMGFOR2trVFJwNDdkNDRkTzNiZzcrK1BrWkVSbVptWjJOdmJvMVFxQ1E4UDU2T1BQbUxKa2lWczNib1ZEdzhQdnZubUd6cDE2c1Q2OWV0MXl1MWtueXorVmE2REZpMWFZR2RuUjl1MmJXblZxaFVYTGx4Zzd0eTV5R1F5ZnZ6eFI2aytlOTI2ZFhWR1VLalZhc0xEdzZsVnF4YmR1bldUbG1zZkhrMmJObzA2ZGVwSXkzUFdDQWVZTTJjT08zZnVsUDdHVmFsU0pjLzMrRzBuQXVHQ1VFeEtsQ2dScFZLcDFGZXVYSkVwbFVycHFXSlI2TisvUC9IeDhZU0ZoWEh3NEVGcTFxekpxRkdqcFBXOWV2WEMxTlNVRnk5ZUVCWVd4cDQ5ZTBoTlRTVWdJRUNublpNblQvTExMNzlRdm54NXZ2amlpeUxySDJnK3hKMDlleGExV3EyV3lXVEhpN1J4UVJBRVFSQUVRUkNFSXVUaDRVR3paczFvMWFvVlhsNWVIRGx5aENkUG5wQ1ptVWxXVmhaS3BSSzFXaTM5MTd4NWM0TWpvbWJNbU1HZ1FZUHc5L2NuTURCUVo1MDJHN3F3SmsyYXhKMDdkMmpRb0FGVnExWXQ4SDdlM3Q0a0pTVXhlUEJnNXN5WmsrZTJLU2twMUs1ZG14WXRXbEN4WWtWMjdOaEJxMWF0Y0hOems1S21CZ3dZd0xGang0aUlpS0JQbno0Nis5dlkyT2owclZHalJsSXd1MXk1Y2xLOTllclZxMU94WWtYcTFLbERseTVkYU55NHNYUXVYVnhjY0hGeElURXhrYkN3TVBidjN5L051YVVOK0lLbXJyR3JxeXVQSGoyU0F1MmdtUlRVMGRFUlMwdExBSm8wYVlLbnB5ZEdSa1pZV1ZsSnRhZWJOMi9Pdlh2M01EWTJ4c3JLaXU3ZHV3T2E0S1NmbjU5MHJHclZxckZ4NDBacTFLaUJUQ1pqMDZaTlVwRHgyMisveGNyS2lxcFZxeElRRUlDcHFTbU5HemRteXBRcFBIandBTkNVOXJDMXRjWEl5QWhUVTFNKytlUVRuVElVdzRZTms4cU5USnc0RVRzN084cVhMOC8yN2RzQlRWQmYrMXI4L2YyNWZmczI1Y3VYWitUSWtWeTllcFhKa3lkTGJVMmNPSkdxVmF1U2twS0NnNE1EYmRxMHlmVWVHeGtaOGZISEgrZDVIZVRrNysrUFFxRmd6cHc1ZVdZTEYvWWNtSnFhU2lQK3RPOS9wVXFWVUNxVlVwYXpQcXRXcmFKcTFhcFNqR1htekprOGV2U0l2bjM3U3N1NmRPbUNsWldWbEprOWRPaFFYcjU4aWJPek02NnVya1JHUmtybm9YWHIxbEs5OXc4KytJQ0dEUnVTbEpSRWt5Wk5xRjI3TmkxYnR1VCsvZnRNbVRJRmhVSkJRRUFBVGs1T3pKOC9uOGpJU0d4c2JPallzZU1ybllPYk4yOVN2MzU5U3BjdWpVS2g0UFBQUDhmRHd3T2xVc21CQXdlSWo0OG5MUzJOek14TTFHbzFycTZ1Z0thMis3aHg0L2o0NDQ4Wk9IQWdhV2xwT29tTjQ4ZVBaL2Z1M2Noa01ycDA2UUxBenAwN3BXMDJiTmlnODJEZzlPblR5T1Z5TEN3cytQenp6d3R3VmJ5OTN1MThka0Y0eHprNU9ZVURqcXRXcmRLWnRiaW8zTDE3bDI3ZHVsR2lSQW1PSERtaWQ1Ymd5NWN2TTNEZ1FCUUtoYzdNNUZldVhHSEVpQkZTN2JoYXRXb1ZhZDl1M0xpQnA2Y253Tlh3OFBBNitXMHZDSUlnL1BPY25KelU4TDg2aklJZ0NQOUcya0JKZUhqNGUvLzkyY25KS1JENFVxbFVqbytNakZ4YzNQMTUwNHJ6UHFkVUtsRXFsWHEvb3duQ3V5UWpJd01qSTZNaVRlNFQzbDlEaGd3aEtpb0tsVXJWN1B6NTh5Zis2ZU9MakhCQktGNmhnT09KRXllS0xCRCs0c1dMWERYU2xFcWx6cy9aYjFEYW9Ualp5NkxjdVhNSFgxOWZTcFVxeGZMbHk2Vlp0WXRTVkZTVTlzZS84OXBPRUFSQmVIL2tySWVvTC9DZ3JVT281ZVhsUlVwS0NsdTNiczAxVjBYT2JiWHRIeng0TU0rSnFRclRuMWZkTDJkZlZDb1Y2OWV2Wi9mdTNkSlFVMHRMUzd5OXZlblhyNS9PdnFHaG9Xelpzb1hyMTY5TGt4dDVlSGpnNWVXbGsxMm9QVWFMRmkxWXZQaC84YXJFeEVTcERxU2gxMlRvWE9WY252UDhlM3A2a3BhV3B2ZjlLS3o4M3ErODN2dWlPSzZXZU5BakNFSnhFSUZENFgwaEh1WUk3eElSQ0JlRVlxUldxdy9MWkxMSng0OGY1N1BQUGl1U05ydDE2MGJMbGkweE5UV1Zaamh1MDZhTmRITmF0V29WNGVIaDJOblo4ZUxGQzJuVzhmNzkrMHR0akJremhxZFBuOUs2ZFd1ZFNTaEdqQmdoRFFsNlhkcUpQSlZLWldpUk5DZ0lnaUM4MDZaTm04YkpreWZadkhtelRsRFUyOXViOVBSMG5VQ29vVzNmWnZQbnp5Y2tKSVFxVmFyUXZYdDM1SEk1MTY5ZjU5YXRXenJielo0OW14MDdkbUJwYVVuSGpoMHhOamJteUpFakJBWUdjdWJNR1FJREEzTU50ZGRPVnFZZGRsdVVjcDcvVHovOU5OZjc4YWJvZSs4RlFSQ0V0MDlXVmxhaDVwTjY4dVFKUmtaR2I5VTlYSzFXazVTVWhGd3UxenQzbGlBSTd3Y1JDQmVFWWhRUkVSSG02T2lZRUIwZGJYMzc5bTFzYlcxZnU4MlBQLzZZUTRjT2tacWFTb1VLRlJnNGNLQk9rTDE2OWVyODhjY2ZuRDE3RmlNakkyclVxRUhmdm4xMUprN1F6akI4K1BCaG5iYTl2YjJMSkJEKzRNRUR6cHc1ZzFxdGZwcVZsYlhqdFJzVUJFRVEzZ21sU3BVeXVHNzM3dDE2bDNmdTNMbkEyeFpsZjRwNlAyMmZseTVkU3ZYcTFhWGxhV2xwMHM5NzkrNWx4NDRkMk5qWXNHclZLbW5TTUY5Zlg0WU9IY3JSbzBmWnZIbHpyZ3p5RWlWS3NIRGhRbHhkWGFWOWlrck84Ni92L1hoVDN0U3hYdlY5RndSQkFNM2Y3Yi8rK2t1cUZmd21IRHg0a0Z1M2J1blVpZ2JOZldMejVzMTg5dGxuTkc3Y09OZCtJU0VoK2JaZHBrd1pPblRvUUZwYUdtbHBhU2lWU3JLeXNzakt5aUl6TTVPTWpBeGV2bnhKZW5vNmFXbHBwS1NrVUtkT0hiMmpoRis4ZUVIdjNyMTU4dVFKYTlhczRhT1BQaXJRNit2UW9ZTTBLVjkyR1JrWk90bkZ4NDRkNDk2OWU3UnIxeTdYcEtJNVpXVmw2VXdTQ0RCOCtIQldyRmloZDN0cmEydXA3amZBTDcvOHd2TGx5eGs5ZW5TdTg1N1RzMmZQU0VwSzBsbG1ZV0dCV3EzbStmUG51WmFYSzFjT2dKaVlHQllzV01BMzMzeERqUm8xQU0zMTVPUGp3MGNmZmNUNDhlTU4xcFVIMkxWckYrdlhyNmRHalJyNCsvdnIzV2J2M3IzSVpESTZkdXpJeTVjdlNVMU5sZjZmbXByS2l4Y3ZlUDc4T1ltSmlYVHQybFhubnZqczJUUE9uajJMbVprWlRabzBBVFFUWWQ2K2Zadm82R2ppNCtOMUpuUmN2SGd4d2NIQk9pT3I5dXpaZzUrZkgzNStmanJuTjZmVTFGUjY5ZXFGdmIwOTMzMzNuY0h0aXVLOENVSjJJaEF1Q01VckMxZ0pUTjIyYlJ2ang0OS83UVovK09HSFBOZDM2TkNCRGgwNjVMbk5teDRpdkgvL2Z1MlAyeTVkdXBUeFJnOG1DSUlndkRXT0hUdW1kM24yVWhVNVMzcmtMSitSMTdiNkhEaHdnS0NnSUc3ZnZvMjV1VG51N3U3NCt2cWlVQ2dNOWllL2toeUc5c3VMbVprWmFXbHBCQVFFTUg3OGVHeHNiQURkb095V0xWc0FHRDE2dEU1QXUzVHAwb3djT1pLSkV5Znl4eDkvNUFxRWUzcDZFaHdjek1LRkMvT2Q2S3l3REoxLzdlK1BIejltL3Z6NWhJZUhrNXljakwyOVBWT21UTUhlM2w1cVkrL2V2YXhaczRaYnQyNVJva1FKSmt5WWtPdkw4Y09IRCtuYnR5OHZYcnhnN3R5NWRPelkwZUN4Rnk1Y3lJb1ZLNGlOamFWNjllck1uRG1UdW5YckFwckp1SmN0VzhiMjdkdkp5c3BpMEtCQkxGKytYS2VkVjNuL0JFRVF0QjQrZk1qMDZkTXBYNzQ4Vzdac29VV0xGbnEzMHhmbzFZcVBqOGZiMjV1NmRldnkvZmZmNjVUNXlzcktZc1dLRmNURXhHQnJhMHU3ZHUya2RabVptVVJHUnJKejUwNjlnZkI1OCtibDIzOGJHeHM2ZE9qQXRtM2JjazNVYWNpd1ljUHc4ZkZoK3ZUcDdOcTFTKzgyZ3dZTnlyVk1lMzlPU1VraE9EaFlaMTFpWXFKT2tOckx5NHZCZ3dmajcrOHYvVTFmdDI0ZFo4K2V4ZEhSTWQ5QWVFWkdodlQzWG12NDhPSDgvUFBQZXJkdjBLQ0JkQzhLRGc2VzlsMitmSG11ZGdBYU4yNHNMVis5ZW5XdTF6Tnc0RUNVU2lXLy9mWmJydVZmZnZrbEFDZE9uQ0E4UEp3S0ZTcEk2L2Z2MzA5VVZCU2xTNWZPTTVnYkdSbkozTGx6ZWZueUpkZXVYYU5Ka3laNGVIam9iSFB2M2oxbXpweUpUQ2JEenM2T1hidDJzWGJ0V29OdGZ2VFJSemc0T0RCOCtIRHUzNy9QbzBlUEFNMjlmOTI2ZFVSR1JwS2VucTZ6VCtmT25TbGZ2andqUm95Z2RldlcwdkxWcTFlVG1wcEtURXdNb0VtcXUzLy9QcUNaQURZcUtvclEwUDhOQm4vNDhDRVBIejdFeU1pSStmUG42KzNmTjk5ODgxcm5UYTFXTTI3Y09LS2pvd2tPRHNiYTJ0cmd1UkQrUFVRZ1hCQ0tXVlpXMXZvU0pVcE1EUTBOeGNmSHA4aEtqN3l0TWpJeTJMaHhJNEE2TXpOVC8rTjVRUkFFNFY5bDhPREJVaFpYdjM3OThyd1hGbWJiZmZ2Mk1YbnlaR3h0YmVuVHB3OFhMMTVrdzRZTktKVktKazZjYUhBL2IyOXZVbE5UaTdRa3g3aHg0L0R6OCtQWXNXTWNQMzZjcGsyYk1uTGtTRDcrK0dOcG0ydlhyZ0hvblRkRW0yVjMrL1p0dmYwOWZmbzBvYUdoZE9yVXFjQVplUUFyVjY1OHJjOGVkKy9lSlM0dURuZDNkMjdkdXNXcFU2Znc4L05qOCtiTmdDWjdiZnIwNlppWW1OQzVjMmRrTWhrcEtTbTUycGt6Wnc0dlhyeWdmLy8rK1paNFdieDRNVzV1Ym1SbVpoSVRFOE84ZWZPa0wvcHIxNjVsOWVyVldGcGE0dTd1enM2ZE8xLzV0UW1DSU9UazdPeU1qWTBOWGJwMElUbzZtcmk0T0x5OHZISnRsek1ZbXRPMGFkTklUVTNGejg5UEp3Z09ZR3hzekxScDB4Z3laQWpMbGkzajRjT0hCQVFFNkd5elo4OGVuUktXMlI4SVY2MWExV0R3Ti90SUcxZFhWM3IxNnNXREJ3K29YNzgrQ29XQ2lJZ0lqSTJOK2M5Ly9rT3BVcVhZdFdzWEZTdFdwRk9uVGpydGJOMjZWZm81SlNVRmxVcWxNMC9Wa2lWTHBES2RBTW5KeWJuNmxKU1VwTFBzeXBVcnVjcGhKU2NuQStnOXg5bU5HemVPWHIxNkFacDdZbVptcHZZN0p3QWVIaDdNbURFRG1VekcwNmRQYWQrK1BhVkxseVlwS1lrRkN4YXdkKzllQU9yVXFVUFhybDJsL1c3ZXZNbTJiZHRRcVZRNE9EamtPbTdPaC9aNUxkZitiR1JreEtlZmZnckF0bTNicEg3ZXZIbFRXbTVtWnNheVpjdWtmY1BDd3BnNmRTb3ltWXhGaXhZUkVCREF6Smt6U1V4TVpPREFnZEoyVmFwVVljaVFJYXhZc1lJZmYveVJzV1BIVXJObVRVcVdMRWxBUUFBUEh6NWt3NFlObUptWllXRmhnWm1aR1VxbGtzaklTRDc4OEVPNmRldEc5ZXJWcVYrL1BtUEhqaVU5UFIwUER3OHFWYXFFcmEwdDl2YjIyTnJhY3ZYcVZaNDllNmJ6bXRldlg4L1RwMCtsMzQ4ZE95WTllUGJ4OGVIbXpadlNaNFBzSGp4NG9IYzVhQUxocjNQZVpESVpVNlpNb1VlUEhzeWNPWk1mZi94UjczR0VmeGNSQ0JlRVluYmh3b1VyVGs1T081NCtmZHA5dzRZTkRCMDZ0TGk3OUVhRmhvYVNrSkNBV3EwK2lSajNSd0FBSUFCSlJFRlVjdkhpeGJQRjNSOUJFQVNoK1BuNitrckI3UkVqUnVSWk03UXcyd1lGQlFIUXNHRkRGQW9GdFd2WEppb3FpbjM3OXVVWkNDL0traHphQUllN3V6czJOamI4OHNzdkhEbHloT1BIai9QMzMzOHpiZG8wdW5UcEFtaXlBUE5yUjkvRWFzYkd4a3lmUHAxQmd3WXhkKzVjZ3dFUWZiSUhDbDZGZzRNRHdjSEJ4TWJHY3VQR0RVNmRPa1ZNVEF5cHFhbVltcHBLNzlXc1diTjBzaHF6MjdGakI4ZVBIOGZKeVlseDQ4YmxlOHc1YytaUXYzNTlMbCsrek1DQkE3bDY5YXBPV3dCK2ZuNjBhTkdDMk5oWWV2YnMrVnF2VVJBRUlhZEpreVlSRWhKQ1ZGUVUxYXBWazViWHJGbVRoZzBiNWhrSVAzSGlCT2ZPbmFOLy8vNDZHYTdaZmZ6eHh5eFlzSUJHalJvUkV4TkQvLzc5aVkyTjVjTVBQd1EwUWVTZE8zZFN2WHIxWEJucGQrL2VMZEI5ckdiTm1qZzdPek41OG1SY1hGem8zNzgvZS9mdTVjYU5HM3p6elRkY3VuU0pQWHYyNE9EZ3dKQWhRd0J3ZEhRRVlNV0tGZEtjVC9yNCtmbGhabVlHd0tsVHB6aC8vandqUjQ2VTF2Lzg4ODlZV0ZqZzZlbUpTcVVpTEN5TVk4ZU8wYk5uVHc0ZVBJaWRuUjN3djBDNGRoU1ZJZGxIVVpVdFc1YVhMMS9tMm1iTm1qV3NXTEVDcFZJcHZaYWpSNCt5ZCs5ZVBEdzh1SFBuRHBHUmtaaVptVEZnd0FCT25EakI3Ny8vanJHeE1XUEhqdFViak04WkFNOXZ1Vnd1eDh6TWpEdDM3cUJTcWZqcnI3K2tlMWhDUWdJSkNRbUFaakp0Z1BUMGRKWXVYY3JHalJzeE56Y25NREFRUjBkSGF0U293ZWVmZjg3aXhZczVkZW9VMzN6ekRWV3JWZ1UwYzNta3BxWXljdVJJVEUxTnBYT25EUUpuSDdHVm5iMjl2WFMvTkRVMWxaYlBuRGt6MTdaUG56NGxOVFZWeW9ydjI3ZXZOT3JiVUdtVTd0MjdTNzhIQlFXeGZQbHlQRHc4OUxiL3V1Y3RPeXNySzdwMzc4N0dqUnM1YytZTWpSbzF5dmQ0d3Z0TkJNSUY0UzJnVXFsbXl1WHlici85OXB1c2YvLys3MjFXZUVaR2h2Ykx1Vm9tay9rVmQzOEVRUkNFOTF0Y1hCeVF1MlpxWW1MaUd6MXU5cnJmSmlZbTBzOTE2OVpsMGFKRkpDUWtzR2pSSWc0ZE9zU1NKVXVrUUxpdHJTM1hybDNqd29VTHVZYnZYcjU4R1VBS0R1UlVwMDRkdkwyOVdiMTZ0ZDRoM1lab3k0Vm9HZnJ5YnNpaFE0ZVlOMjhlYXJXYU9uWHFTTXN6TWpJd05UWGx6cDA3d1ArQ0ovcG9NOEY2OXV5cE45Q2ZrL1pMZmFWS2xRRGRCd2phWWRqYXZtUVBVQW1DSUJRVkl5TWpGaXhZa0d0NTkrN2Q4NjBicnAwekltZVd0VlpvYUNnclY2NEVOTm5kUC96d2cvVHcxTjdlbnBFalI3Sm16UnBBa3luZHQyOWZuZjB0TFMwWk5XcVUzcmF6bDA3cDJiTW5zYkd4Z0dha3plTEZpNlYxMlVmbVJFZEgwN3g1Yzg2ZE95Y0ZNeDg5ZWlRZFkrellzZHk3ZDA4blM5elcxbFlLZXA0K2ZUcFg3VzdJblJFTy83dGZhOXQrOGVJRmNybWNyVnUzNXNxY3p5azFOUlhRWktQcjA2cFZLMUpTVXBETDVWU3VYQmtQRHcrTWpJeW9XclVxZGVyVUlTb3FpaGt6Wm5EMjdGbk9udFhrYXhrWkdURnk1RWdhTjI1TVltSWk1dWJtR0JrWk1YandZSHIwNktIVHZyYXZ2WHYzSmlFaGdTdFhydURvNktoekg2cFdyUnJidG0yVHpyMjJyS20ySkJpQW01c2JKVXFVSURvNm1va1RKL0xnd1FNQVB2bmtFLzc4ODAvcEFZU0Rnd1AzNzkvbnhJa1Q5TzdkbTI3ZHVuSHg0a1hwTThpNGNlUDAzdE96TDJ2U3BBbmZmLzg5b0NsanBzMk0xMmJYQTduS2xyUnIxNDY3ZCs5aWJXMk5xYWtwdDI3ZHdzM05UUXEwNnl1TkFwcXNjSUNvcUNncFVXSFhybDE2Uysza0xDdFVtUE9tVDZkT25kaTRjU083ZHUwU2dYQkJCTUlGNFcxdy92ejU4NDZPamx1ZlBuM2FlL255NVZJTnNmZk5oZzBiaUkrUEJ6Z2NIaDUrdExqN0l3aUNJTHg5TWpJS1BuVkVmdHVXTDErZWhJUUVObXpZWURBRHFpaTlmUGtTRXhNVGFiTHBTcFVxU1ErM282S2lwSkluMXRiV2pCa3pScHJjV3F0cjE2NHNXclNJRlN0VzRPTGlJZzB6VDAxTmxlcW81cFhkUEdyVUtNTEN3cVF2c3YrRUJRc1drSnljVEVoSUNHWExsczJWOVcxcGFjbkRodys1Y09FQ3JWcTEwdHZHK1BIaitlOS8vOHVpUll0d2NuSjZyUnFlNXVibUpDWW1jdnYyYmF5c3JIU3l4UVZCRUlwYWx5NWRtRHg1TW9BMHVXQitvcUtpVUNnVU9nOFBzM3YrL0xrVW9OWWFNV0lFc2JHeC9QcnJyeHcrZkppN2QrOVN2bno1WERXaVFaT3RXNUJhNFZxK3ZyNTVyZzhPRHRZcGcySG9nV24yNENsQVFFQUFyVnExd3RmWFZ6cUdTcVhpekprejdOcTFpLzM3OTJOcWFvcVBqdys5ZXZYU0craE9UazVHcFZMbCtYREIyTmlZVTZkT29WYXJBVTB0YjZWU3FWTXVSbC9BZGVIQ2hYaDdlN05qeHc0ZVBYb2s3VzlsWllXVGt4TVJFUkVrSkNUbzFBenYwYU1IYmRxMHlmZWM1V1JvTHBObHk1YXhldlZxNmNFdWdGS3B4TmpZR0Z0Yld4UUtCUU1IRHVUNDhlTWNQMzVjYnh0ZmYvMDFRVUZCV0Z0YnMzdjNicDJIOGNPR0RaTitEZ2tKSVNrcFNXZFo5c203R3pkdVRLOWV2YVM2M0ZvNXk1WlVxMWFOK1BoNFdyUm9nWW1KQ2JkdTNXTE1tREc1YXRabkw0MENta0Q0blR0M21EQmhBcG1abVpRdFcxWnZsbjFCSHVibmRkNzBxVnUzTGdxRmdzakl5SHpiRnQ1L0loQXVDRzhKcFZJNTBkall1Tk52di8xV3VsT25UZ1kvR0wwTkxsMjZSRUJBQUZldlhtWHQyclY2WnhEUEtUWTJWbnRUUzFPcjFZWDc1Q0FJZ2lDODk2eXRyVWxJU0dEcTFLblkyTmd3WmNxVTE5NjJaOCtlTEYrK0hGOWZYOXEwYVlOQ29TQW1Kb1llUFhvWUxOTUJtbXk4dExTMFFwZlVjSGQzcDBxVktsTHdOZnVrbGtPR0RLRmV2WG80T0RpZ1VxbWtMNGZacys0OFBUMDVkZW9VUjQ4ZXBYZnYzbExnK01pUkl6eDgrSkJPblRycERYcG9LUlFLcGsyYnh2RGh3NlV2OUcrYVNxVUNZT25TcGJucWhRTDA2ZE9IWmN1VzRlZm5oN3U3TzVtWm1kaloyZW5VTkczWXNDRjkrL1psMDZaTlRKbzBpWlVyVnhZb00xeWYxcTFiczMzN2RxWlBuMDdidG0zRnhKaUNJTHhSTzNmdUxQUmNCQThmUHNUYTJ0cmdCSCtlbnA1NGVucnFCSnhMbENqQnZIbnp5TXJLa21wdkR4bzBTQ3BoY2Zic1dTNWV2RmpnQU8zcTFhdFpzbVFKVDU0ODRhKy8vc3B6MjRZTkcvTFpaNThCbWhGVnYvenlpODc2S1ZPbUVCOGZuMnU1bFpVVjZlbnAzTDE3bHhNblRoQVpHY201YytkNDhlS0Z0RTFTVWhMejVzMlRBdmZaTTRHVlNpVWRPblRJczIraG9hSFNBMmZ0L2NqRnhZV1hMMS9xQkovdDdlMXhkbmJtNWN1WFdGbFpzV25USmtBelllYWhRNGRvMkxBaEgzLzhNZWJtNXV6ZXZSc25KeWY4L2YyNWVmTW1GeTVjNE1hTkc5eTdkNC9ldlh0alkyT2prLzJlbHBiRzVNbVRwVkZvM2J0M3g5dmJXMjkvWTJOamRkN1hsSlFVZHU3Y3liNTkrd2dPRHFaS2xTcW9WQ3FNalkweE5UVmw0OGFOS0JTS2ZCUGx1blhyUnNtU0pSazZkS2hPcHIrUGo0OTB2dmZ2MzA5U1VwSk8zOHpOemFWU01aVXJWOWI1YktSU3FaREpaSnc5ZTFacVUzdE9VMU5UZWZqd0lkdTNid2VRM3R2c2dvT0RPWExrQ0xObXphSml4WXBTd0Z4YlI5elkySmpLbFN2biticGU1YnpwWTJSa3hBY2ZmQ0NWVUJIKzNVUWdYQkRlRWxGUlViY2FOR2d3RVZnMmMrWk0xcXhaZzBLaEtPNXU2VFZqeGd4dTNyeEovZnIxS1ZldVhMN2JaMlptTW52MmJPM1E1ZmtSRVJIUmI3eVRnaUFJd2p0bDh1VEpMRml3Z0lpSUNLbWN4dXR1TzNUb1VCUUtCZHUyYldQYnRtMlltSmhRdTNadGJHMXQ4MngvN2RxMXZIanhnaTVkdWhScXdzelNwVXR6N2RvMUtsV3FSTy9ldlJrd1lJQzBybDI3ZGtSR1JuTHAwaVhrY2puVnFsVmo5T2pSMGdSUG9LbUJHUmdZeU9iTm0vbmpqei9ZdVhNbk1wbU1talZyTW1yVUtMcDE2NWJ2MFBENjlldmo2ZW1aNzBSdHIwdmJqd2tUSmhBWUdNajU4K2Z4OWZYTmxXMDFaTWdRNUhJNUlTRWg3Tml4ZzNMbHl1bk5taHc3ZHF3VUtGbXlaRW1CYW9YcjgrV1hYNUtTa3NKZmYvM0ZnUU1IR0RObURETm16QUIweTlUa2RQZnVYYnAxNjRhYm01czBURndRQkNFL0RSbzBrTXBielo0OSs0MGRSNlZTRVJJU3dzbVRKNlZsSzFhc29GYXRXcmk0dUhEMDZGR3BYbk5CRFI0OEdKbE1wcmRzU1haR1JrWjgrKzIzQUxSdDI5YmdkdGt6amJNZnc4N09UdWZ2cXFFNU9uS1dtakV5TW1MT25Ea0dqNmRXcTNVQzRabVptWUQrMGlqbHk1ZG4rL2J0dEc3ZG1rNmRPdkhUVHovUnJWczN5cFl0aTV1Ykc2QjVRSEhxMUNsT25qeEpSa2FHVGxrUGhVS0JxNnNyZGVyVUlUVTFGWlZLeFlNSEQ0aUtpbUxuenAwOGZQaVFZY09Hb1ZRcVdiTm1EZGV2WDZkejU4NDRPRGhRb1VJRktVaGZva1FKS2xldXpQMzc5OG5NektSbXpacTBhdFdLdlh2M01tblNKSDc1NVJleXNyS2tnRzVCUnhrQWRPalFRZTlJZ0p5anNiTC9mdTdjT1dsMDNZNGRPNlI1TmtBVDREZFVzdlhvMGFOczNicVZLMWV1QUpxSEllWExsNWZLdUdYM24vLzhoNW8xYXpKMDZGQVNFaExvMUtrVG9hR2hQSDc4R0QrL2dsVkxMZXg1MDBjbWswbnZnL0R2SmdMaGd2QVdPWC8rL0UrT2pvNmUxNjVkYXpGNzlteG16WnFWN3hmZTRuRDc5bTFBVTVOTDM0UVUyYW5WYXI3Ly9uc2lJaUlBSXNMRHc5L2NKMFJCRUFUaG5lWG01aVo5R2MxTzMzRGlnbTRybDhzWk5HZ1Fnd1lOS2xSZlhqV0lySy9PcFZiT0dwdUd5T1Z5K3ZYcnA1Tk5ib2lob2RaZmZmVVZYMzMxMVN2dG0zTjU5dCtUa3BLa1BtcXpFTHQwNlNJRmdRQ2RpYkZBODhWejhPREJEQjQ4T045alpmOENubDlmUURNaFdzNWxwVXFWMGdrRWFETW5xMVdyUnFsU3BYTDFRZXYvUDZma20zMG9DSUtRblZxdHpuT2lZMzJzcmExNTlPZ1JLcFhLWUZaNGR1Zk9uV1B1M0xuU2Q3RGV2WHVUbHBiRzd0MjcrZUtMTDVnelp3NWZmdmtsWDM3NUphdFhyK2J2di85bTh1VEoyTmpZNE96c2pMVzFOVk9uVHRWcHMwR0RCb0FtQzNqRWlCR3NYTG1TZ1FNSE1tYk1HQlFLQlR0MzdtVCsvUG04ZlBtUzZkT25TL3NkUEhpUWUvZnVTVUZuTUp3UmJtdHJTOG1TSlZHcjFYejU1WmRzMnJTSisvZnY2MHpFYU1qRWlSTTVlUEJnbnR1Y09IRUNRQXJXYWpPZjNkemNTRWxKa2Y2dWc2Wk1sNU9URTZHaG9keTVjd2UxV28ySGh3Y3hNVEY2SHdTRWg0Y1RIaDZ1czZ4eDQ4YjA3ZHVYaUlnSXhvNGRDMmdDNUk2T2pvd2JONDVHalJxaFZxdjU4TU1QMmJScEV3c1hMZ1EwUWR3alI0NEFtdk9kdmRZMWFCN3VSMFJFWUd4c3pNT0hEd0drZ0s3Mm52cm8wU09PSHorT2lZa0pIVHQyUkM2WEV4VVZSYWxTcGFoVnF4WUFIMzMwa1U1L0V4TVRwV3ZUMHRLUzRjT0hTK3VDZ29La3pPem56NThEbXN4LzdXZXJEei84a08zYnQxT2xTaFc5NS83Qmd3ZGN1SEJCdXEvNitQaHc4dVJKVWxKU2FOT21EUUIvLy8wM1Y2OWVwVWVQSHRTb1VRTVhGeGY4L2YxeGQzY25ORFJVNzNVSitrdjFGUGE4NWFSU3FYank1SW5CeVdtRmZ4Y1JDQmVFdDRzcUl5UERVNkZRbk5telowOVZlM3Q3bmFIRGJ3dnRrOVNDVE9xNWE5Y3VmdnZ0TjlScTlVT2dCeUFld3dxQ0lBakNPK2Jnd1lQU0VHaEhSOGRDWmNyL2svYnMyY01mZi94Qm5UcDFTRXhNWlAvKy9ZQ212bTVlSWlJaVVDZ1VCdXVZQzRJZzZCTVpHVm5vdXNQMTZ0VWpORFNVcTFldlVyZHVYYjNiYUlPVUFCVXJWcFFDeU9QSGo2ZEhqeDZvVkNyUzA5TTVmdnc0RlN0V0JEVHpabXpldkptRWhBU2Q4bElKQ1FtNWdvdWJOMitXeWxzT0dEQ0E2T2hvZ29PRE9YandJQjk4OEFFWExsekF5c3FLd01CQW5kclBaY3VXWmVqUW9ibHFtRVB1alBEc0R5b0hEaHdvbFR6Ump0TEpTNFVLRmFTSmtRMUpTVWtCL3ZlZFZEdXBwSWVIQnpkdjN0UUpoSU5tQk5QcDA2ZTVjT0VDenM3T09EbzY0dWpvU09mT25RSDQ4ODgvbVRScEVqVnExR0R6NXMxU1F0cXBVNmZ3OGZIQndzSUNnR2JObWpGdzRFQ0NnNFBKeU1qZzFLbFRuRHAxaW9FREIwcnZRWGFlbnA1NWp2UXVYYm8wcTFhdHdzcktTcG8zUkJ2UTlmUHpJeWtwaVZHalJtRnFha3BnWUNDTkdqWGl4WXNYREJnd2dNZVBIek5qeGd4cTFLaVJxOTFCZ3daSms0NmFtNXZqNmVrcHJkdTBhWk4wamQyNmRVdDZYZHF5S1pjdlgwYWxVaG1jb0x0WHIxNzA3OStmWmN1V0VSd2NUSmN1WGJoOCtUSnhjWEhTcUxnWEwxNXc5ZXBWQmc0Y0tJM0VjM2QzbDlyUWQxMFdSbDduTGFmcjE2K1RucDdPSjU5OFlyQzlaY3VXc1g3OWVnWU1HTUNZTVdOZXVWL0MyMDhFd2dYaExYUHAwcVY0WjJmbmJtcTErdGgzMzMxWHlzTENRaWZUcXFqNSt2cEtUOU1MSzYraGNUbkpaRElyNExhVGs5TXJIVXNRQk9GTlU2dlZ4eU1pSW5LbkdRdUNRRUpDQW1mT25PR2pqejdLczM1N2NhdFVxUkx4OGZGRVJFUmdZbUpDM2JwMThmYjJwblhyMW5udU4yM2FOS1pObS9ZUDlWSVFoUGRCcVZLbCtNOS8vaU9WK2xDcFZCZ1pHVWwxaUEwRjVUdzhQQWdORFNVME5GUnZJRHd1TG83UFAvOGMwTlJHWHJ0MkxhTkdqY0xkM1YwS2Vzdmxjdno5L2JsOCtUSjE2OVpGclZZVEZCUWtIZHZIeDBmS0FLNWN1VElCQVFGU2NGeWxVbUZ1YnM3ZHUzZTVkKzhldDI3ZG9sU3BVc2psY2g0OGVDQUZsSzJzckRoNThpVHg4ZkdVTDE4ZUJ3Y0huYktZZi83NXA5N1hOMnpZc0R6TGx2Mzg4ODk2bDQ4Y09WTDYrZXV2djg2MVhxMVc2NHlXMWs0TXJaMVlPaW9xQ3RCazNPY2NMWlNlbnM2MmJkdWtUUGJMbHkremJkczJ1bmZ2VG5KeU1xdFhyMmJkdW5VWUd4c3phZElrbmoxN2hybTVPWEs1bkxObnp3S2E4aXJabFNsVFJucEEzTFZyVjJuNUJ4OThJTlVnNzlHamg4NCtPV3RkZzJhaWJlMTVQWC8rUEtBSjhnSThlL2FNWWNPR0VSc2JpNldsSllzWEx5WXJLNHVYTDErU21KaElTa29LbjMvK09XdldySkd5bmRQVDB3Rk5xUmR0U2JERXhFUnAwbTN0NzFyYWJQWHNaZU1PSERnQUdDN05vajNuMlgzMTFWY2tKaVppWldWRlptYW05TERFMElQemF0V3FTZG40MnRFUlNVbEpldWRuS2V4NXkwbDdyWFRxMUVuditxZFBuN0pxMVNybXpKbkQxS2xUOGZMeXluZmt1L0R1RW9Gd1FYZ0xuVHQzTHR6UjBiR2ZXcTNlTW5QbVRJVktwYUpidDI1djVGaXZHZ1FYQkVGNDM4aGtzbWJGM1FkQmVGdjE3OStmL3YzN0YzYzM4dVhzN013ZmYveFIzTjBRQk9GZklQdGt2Q3FWaXJadDI1S1dsaWFObmpVMEg0V3JxeXZPenM1czM3NmRUei85TkZlQTllelpzOXk3ZHc5WFYxZHUzYnBGU0VnSThML2ExOXB5S21xMVdwb1llZTdjdWF4YXRRcExTMHZtenAzTDBxVkxtVGx6SmdEMzc5L0h5OHRMNXhqVnExZkgzTnljUzVjdUFab3lWblhxMUtGRGh3NlltNXNUR2hwS1pHUWtGeTllbFBZSkNRblJDWVMvYWltcDdBSHZ3cmgrL1RvREJneVFIakJvYTFzM2F0UUkwR1EybTVxYXNtYk5Hc0xDd2loVHBveTA3K25UcDNuKy9Ea21KaWEwYjkrZVhidDJzV1RKRXA0OWUwWlFVQkFaR1JsWVdsb3llL1pzbkp5YzZOcTFLL2Z1M1pQMmw4dmx1WkxBbmo5L3JqY3g3UEhqeHdZVHhuTFd1Z2JOOS9HYzVjeTBEMGpLbENsRFdsb2FvQW5XUG4zNlZKcEkwOHpNREFzTEMrN2Z2OCtVS1ZQNCtlZWZTVTFOSlQwOUhXdHJheFl0V29TRGd3T2dLVzFtNkFIRXMyZlBNREl5a3NybGdHWVVXSmt5WlhReXVQTWpsOHVaTTJjT3JWdTNKams1R2RBOGhLbFVxWkxCN2N1V0xRdkFyNy8reWs4Ly9TUmR6OXJzKzFjOWI5azlmZnFVa0pBUTZ0V3JSL1BtemZYMlJmdUE1VlVuNmhiZUxTSVFMZ2h2cVlpSWlEL3ExNi9mQ3dpWk5XdVd5YU5IanhnNmRHaUI2c2k5Q2tPMVFyTkxUVTJsZWZQbW1KaVlNR3ZXTEoxWnBRVkJFTjVsT2JOTUJFRVFCRUVRY3FwZHV6YVZLMWZPdFZ3dWw5TzhlWE91WDc5T3laSWxzYlcxeGNmSHgyQTdNMmJNWU5DZ1FmajcreE1ZR0tpenJsV3JWaHc0Y0lERml4ZVRuSnpNaGcwYmlJcUtJams1bVl5TURGUXFGU3FWU2dxRVY2dFdqUTRkT3ZEa3lSTSsrdWdqNnRldno1bzFhM2p3NEFFeE1URWtKeWVUbVptSlVxbVVha1pYcTFZTk16TXpqaHc1Z3IyOVBRMGFOTkRKZ08zUm93ZXBxYWxFUjBjVEV4TkRhbW9xSDM3NElhQUpQRmVyVnMzZ1JKYmZmLzg5ang0OXlyVzhaOCtlUEh2MlRDcEZrdE9lUFh0MEF1MDUyZG5aVWF0V0xTbmoyZFRVbEtaTm16SjA2RkFBL3Z2Zi83Smx5eGFxVjYrT1VxbkV3OE1EQUJzYkcxcTNiazE4ZkR3REJnekF3Y0dCbGkxYmtwS1NRdHUyYmJsdzRRSU5HalNnVDU4K1VrYXh0N2MzRnk1Y2tJSzFiZHEwb1Y2OWVsSmZMQzB0K2Zqamo2VkpRSDE5ZmJHMHRFU3BWT0xzN0N4Ti9QbkZGMTlJNXpVZ0lBQlRVMU1hTjI3TWxDbFRwTXg3WjJkbmJHMXRNVEl5d3RUVWxFOCsrVVRLNWpjeU1tTEpraVVZR1JsaFlXR0JtWm1aVHBrVmxVckYyclZycGFRNVUxTlRGaTFhaEkyTmpmU0FwWEhqeGxTc1dGR24xdnZzMmJPbDBRT3paczNDMGRGUjU4SEIvUG56aVkyTmxjNUhreVpOOUpaSmFkV3FGZGJXMXRMdmNybWNUei85bElTRUJNcVhMMCtYTGwzMHhpOXNiR3lvV3JXcTlIdWpSbzNZdm4wN1JrWkdsQ3RYVHFjMHlhdWN0K3o4L2YxUktCVE1tVFBINFB4cjVjcVZZOWl3WVV5ZlBwMVBQLzFVWklPLzU5NitXZmdFUWREaDVPVFVFZGdFV0xScTFZcVpNMmRpWm1aV1pPMXJnejhGQ1lTRHBnN2UwS0ZES1ZteUpFZU9IQkZQVFFWQmVDOW8veGFHaDRlTHowYlpPRGs1cWFIZzl3aEJFSVQzMGIvcEh1SGs1QlFJZktsVUtzZEhSa1l1THU3K3ZHbkZlWjlUS3BVb2xVcTk5YU9WU3FYNG5pVUlSU0FqSXdNakl5UHg3K2t0TW1USUVLS2lvbENwVk0zT256Ly9qNWNvRUJuaGd2Q1dDdzhQMzFldlhqMFhZMlBqMzhQQ3d1dzlQVDN4OC9QRDFkVzFXUHBUdjM1OVFGTjdMRGs1T2Rld0pVRVFCRUV3SkdmbS9ic1FZSC9WUHVlMzMrSERoL250dDkrNGN1V0tOQ1RieDhkSHltQURXTDU4T1VGQlFRQXNXclFvVjUzcjdNZVF5K1ZVcUZDQmR1M2E0ZVBqSTAwZXBtKzB3OGlSSTZVSnRBcmFGMzNpNHVLSWpvN200c1dMK1BqNFlHcHFXbVRyMzhWclJSQUVvVER5Q3M2Sm9KMGdGSTI4SmlvVi9wMUVJRndRM2dGUlVWRlg3ZXpzR3B1Ym0vOFNIeC9mZTh5WU1YaDRlT0RqNDZNekZPbWY5dkxseTJJN3RpQUlnaUM4cTc3NzdqdldyVnRINmRLbGFkMjZOV1hMbHVYR2pSdkV4OGZyYkJjYUdvcXBxU21wcWFuczNidlg0SVNQL2ZyMUl5TWpnd01IRHJCKy9YcFNVbEx3OC9QTHRZMDJPSjY5RG1oQis1SlQ2OWF0ZWY3OHVmVDc4T0hEZFFMWnI3dGVFQVJCRUFSQkVJcWFDSVFMd2p2aXhvMGJ6NEUrOWV2WDd5R1h5NWZzMnJXcnlyNTkrL0R5OG1MQWdBRjg4TUVILzFoZnJLMnRTVWhJWU5xMGFjeWRPMWZVMEJJRVFSQUtwRlNwVXNYZGhVSjcxVDRiMmk4c0xJeDE2OVpoYlczTnI3LytTc1dLRmFWMTJ0cXRvQ2xGZHUvZVBkcTNiOC94NDhjNWN1UUlLU2twVXIzTzdFYU1HRUhac21WcDM3NDlvMGVQNXRDaFE3a0M0ZHB0WHFVditqUm8wSUFHRFJyd3d3OC92SkgxNytLMUlnaUNJQWlDSUx6ZFJDQmNFTjR4a1pHUjIrM3M3QTZhbTV0UHo4aklHTFYyN2RyU0d6WnNvR1BIanZUczJaUDY5ZXNibkFTaXFFeWZQcDN2di8rZXlNaEluajE3SmdMaGdpQUlRb0VjTzNaTTczSnRHWXlGQ3hleVlzVUtZbU5qcVY2OU9qTm56cVJ1M2JvQVBINzhtUG56NXhNZUhrNXljakwyOXZaTW1USUZlM3Q3blRZQ0FnTDQ5ZGRmdVg3OU9wVXJWMmJxMUtuRXhjWHg2NisvRWg4ZlQ2MWF0Wmc5ZTdZMDZSZkFnUU1IQ0FvSzR2YnQyNWlibStQdTdvNnZyeThLaGNKZ243Mjh2RWhKU1dIcjFxMlVLRkdpd0s5MTQ4YU5BSXdaTTBZbjhBeGdiUHkvaitaNzl1d0J3TTNOamN6TVRNTEN3amgwNkJCZHVuVFIyeTVBbFNwVmdJS1AyQ3BvWC9SWnZGaFRPdGhRSVB0MTF4czZmNElnQ0lJZ0NJTHdxa1FnWEJEZVFmK2ZIVDZoWHIxNjg0Mk1qR1ptWldYMTM3MTdkNW5kdTNkVHNXSkYycmR2VDdObXpmamtrMCtrWWRCRnljWEZoUTBiTmhSNXU0SWdDTUsvMitMRmk2WEFiMHhNRFBQbXpXUHQyclVBM0wxN2w3aTRPTnpkM2JsMTZ4YW5UcDNDejgrUHpaczM2N1FSR0JpSW01c2JLU2twM0w1OW03Rmp4MUttVEJsYXRtekowYU5IdVh6NU1nRUJBU3hkdWhTQWZmdjJNWG55Wkd4dGJlblRwdzhYTDE1a3c0WU5LSlZLSms2Y2FMQ3YzdDdlcEthbTZnMkM1K1h5NWNzQU9EazVHZHdtS3l1TC9mdjNJNVBKYU5xMEtlbnA2WVNGaFJFYUdtb3dFUDc4K1hQcFhEVnUzRGpYK3BVclYwcWZDUm8zYm95TGkwdUIraUlJZ3ZCdm9HOCtCVUVRQk9IOUl3TGhndkFPaTRxS2VnaU0vdWlqajc0Mk1URVpEZ3lOajQvL1pOMjZkYXhidHc0akl5UHM3ZTF4ZEhTa1pzMmFXRnRiWTJWbFJaa3laU2hac2lRbUppYkYvUklFUVJBRVFUSm56aHpxMTYvUDVjdVhHVGh3SUZldlhwWFdPVGc0RUJ3Y1RHeHNMRGR1M09EVXFWUEV4TVNRbXBxcVUxdDY5dXpaMUs5Zm4rdlhyOU92WHo5U1UxTlp2WG8xTld2V3BGV3JWb3dlUFpycjE2OUwyMnNubzJ6WXNDRUtoWUxhdFdzVEZSWEZ2bjM3OGd5RWQrN2MrWlZlb3paYld5NlhHOXptK1BIakpDVWxZVzl2ajZXbEpjMmFOUVBnekprelBIbnloUExseSt0czM3WnRXK2xuVzF0YkprMmFsS3ROYmZZM2FDYU9jbkZ4S1ZCZmxpeFpvdk83cjYrdndXMEZRUkRlTldxMStyUk1Kc3Y5OUZBUUJFRjRrNTdJWkxMYnhYRmdFUWdYaFBmQXBVdVhrb0h2Z084YU5HaFFTeWFUOVFQY2xVcWxZM1IwZEtubzZPaGk3cUVnQ0lJZzVNL0d4Z2FBU3BVcUFicDFxZzhkT3NTOGVmTlFxOVhVcVZOSFdwNlJrYUVUQ05lMlVhRkNCV2xaelpvMUFiQ3lzZ0lnTXpOVFdoY1hGd2RBU0VpSVRsOFNFeE5mL3dYcFVibHlaV0pqWTdsNDhhTEJDYSsxWlZIZ2Y0SG9raVZMa3A2ZXpwOS8vb21YbDVmTzl2MzY5Y1BjM0J3N096dGF0bXlwTjB2OTRNR0R1V3FFRjZRdnExZXYxdmxkQk1JRlFYaWZSRVJFdUJSM0h3UkJFSVIvamdpRUM4Sjc1dno1ODllQjJmLy9YNGw2OWVvNXllWHk1aktackk1TUpxdW1WcXVyeVdTeWNrQXB3QlFvM0podVFSQUVRU2dHQ3hZc0lEazVtWkNRRU1xV0xVdTdkdTJLcE4zeTVjdVRrSkRBaGcwYnBIcmpiMUw3OXUwSkNncGkrZkxsTkd6WUVBc0xDMm5keTVjdnljcks0c2lSSXdCY3ZYcFZKeXNlSURRME5GY2dYTjlFbUVYUkZ4TVRFODZkTzFmb2RnVkJFQVJCRUFUaGJTUUM0WUx3ZnN1TWlvbzZCWnd5dElHVGs1TzZLQStZczc2ZTlndDA5dVV5bVF3ek16TnNiVzFwMjdZdG5wNmVLQlNLb3V4R29lVTM2VmwrMUdxMXppU2xyOXVlUG9iTzdhdnVsMTh0eEp6YjZjc21mSnU4emYzTTJiYzNjWDNBUDNNZEZvVlh2WmFGZnplVlNnWEEwcVZMZWZic1daRzEyN05uVDVZdlg0NnZyeTl0MnJSQm9WQVFFeE5Eang0OThneTJoNGFHa3BhV1JzK2VQUXQxdk1HREIzUHMyREd1WExsQzc5NjlhZG15SmFWS2xlTHk1Y3MwYnR3WWEydHJNakl5c0xhMlp0ZXVYVkxaa2hzM2J1RHA2Y21sUzVlNGMrY08xYXBWSzlSeDlkVUl6Njh2STBlT05OaGV6cElwMnZhMUdlT3Z1MTRRQkVFUUJFRVFpcG9JaEF1QzhJL3ExNjhmeHNiRzNMMTdsK013bkVQOEFBQWdBRWxFUVZUSGozUGh3Z1ZDUTBNSkNnclNHZHIrVC9QMjlpWTlQYjNRd2NKcDA2Wng4dVJKTm0vZXJCTjhmZFgyL2ttREJ3OEdJRDA5WGFvZHExMG12RmxGZlgyOHk5ZWhJQlRVaEFrVENBd001UHo1OC9qNitoSVpHVmtrN1E0ZE9oU0ZRc0cyYmR2WXRtMGJKaVltMUs1ZEcxdGIyenozVzd0MkxTOWV2S0JMbHk2RitqZFdxbFFwVnE1Y3lhcFZxOWkvZno4N2QrNUVMcGRUcFVvVjdPenMyTFJwRXdDZE9uWFNxZDF0WjJlSHZiMDlWNjllWmUvZXZZd1lNYUpRcjFOZmpmRDgrcEtYbkNWVHRPMXJBOW12dTE2ZnUzZnYwcTFiTjl6YzNQaisrKy96N0o4Z0NJSWdDSUlnNUNUTGZ4TkJFTjVuMm96d29zcklkSE56MC9uOTJMRmpnUDVzM2RqWVdFYVBIazFDUWdKRGhnemg4ODgvTDVJK0ZFYk9ETnJDK2llemtBMmQyOWZkTHpFeFVacG9UZDkxOERabldtZjNOdmZ6VGZmdGJYN3QrcnpxdGZ3bWFjOWhlSGk0K0d5VVRWSGZJd1RoZGV6Y3VaTVpNMll3YTlZcy92T2YveFIzZDRSL2tYL1RQY0xKeVNrUStGS3BWSTZQakl4Y1hOejlFUVJCRUlTaVpIaUtlRUVRaEZkdzdOZ3huZi95WW1Oanc5aXhZd0hOSkdqWkhUaHdnSDc5K3VIcTZrcjc5dTBKQ0FnZ0l5TkRXbi9od2dXR0RCbENreVpOYU5teUpTdFhydFRaZisvZXZYaDVlZUhxNmtyejVzM1pzV01Ib1BraTQrenN6SVlORzJqVHBnMC8vL3l6em5MdDVHamEzM2Z2M2szMzd0MXAwcVFKWThhTTRmSGp4OUl4c3BkM2FOdTJyYzd2T2R0VHE5WDg5dHR2ZE8vZUhSY1hGenAxNnNUeTVjdFJLcFc1OWpsMDZCQ2VucDY0dXJyU3QyOWZMbCsrbk9lNTlmTHlvbXZYcmpxVHY3M3FlNUtYczJmUDByZHZYMXhkWGZIeTh1TEtsU3M2Ni9ON3o3SWJPWElrenM3T2hJV0ZBYkJqeHc2Y25aM3AzNzgvQUM5ZXZLQmh3NGJTNzRWcC8rVEprL1RzMlJOWFYxYysrK3d6SGoxNlpQQTFQWDc4bUsrLy9wcTJiZHZpNHVMQ29FR0RkT3J4RnZRNnlHK2JuSEplSDJENG1pMUlIN1graWV1d0tCVFZOU2tJd3I5TFJFUUVDb1dDVnExYUZYZFhCRUVRQkVFUWhIZVFDSVFMZ2xDc0hCMGRBWGp3NElHMGJOKytmWHp6elRka1ptYlNwMDhmcWxhdHlvWU5HL2p1dSsra2JTWk9uRWhVVkJSTm1qVEIzZDJkbHk5ZlN1dDI3ZHJGbENsVGlJMk5wWFBuem5UbzBJR1VsQlNkNHdZSEI5T3BVNmQ4aDM0dlc3YU1aczJhVWJseVpVNmVQSW0vdjcrMExuc1prWDc5K3VWWlZtVDkrdlVzV3JTSTlQUjBldmZ1VGNtU0pRa0tDdUtISDM3SXRlM2l4WXR4Y25LaWN1WEt4TVRFTUcvZXZEejc2TzN0emFCQmc5NTQrWXZGaXhmajdPeE0xYXBWdVhidEduUG56cFhXRmVROXk2NVpzMllBWEx4NEVkQUVyd0d1WDc5T1Nrb0swZEhScU5WcUtYTzRNTzMvOE1NUFVwM2RNMmZPTUdmT0hJT3Y2ZTdkdThURnhlSHU3bzZ6c3pPWExsM0N6ODh2MTNaNVhRZUYyY2FRdks3Wi9QcjR0bHlIZ2lBSWI5cTBhZFA0KysrL0tWMjZkSEYzUlJBRVFSQUVRWGdIaVJyaGdpQVVxNnlzTEFDZElHNVFVQkFBRFJzMlJLRlFVTHQyYmFLaW90aTNieDhUSjA3VTJhOXAwNlowNzk0ZFkrUC8vVG5UMWgyZE5XdVd3WW5PSmsyYVJQUG16ZlB0MzR3Wk0yamN1REZ4Y1hIMDZOR0RFeWRPa0pXVmhiR3hNYjYrdnRLeFJvd1lrV2RKaXMyYk4wdnR1YnE2Y3ZQbVRmcjA2Y08yYmR2NDRvc3ZkT3JBenBremgvcjE2M1A1OG1VR0RoeW9rLzJyVCtmT25mTjlIVVZoN3R5NTFLOWZuMnZYcnVIbDVhWFRyNEs4WjlrMWE5YU1IMzc0Z1FzWExxQlNxVGg5K3JSVSsvYjgrZk5TdHJrMllGNlk5bWZPbkVtalJvMmtjL3ozMzM5TDcxbE9EZzRPQkFjSEV4c2J5NDBiTnpoMTZoUXhNVEdrcHFicTFLelA2em9vekRhRzVIWE41dGZIdCtVNkZBUkJFQVJCRUFSQkVJUzNtUWlFQzRKUXJFNmZQZzFBblRwMXBHVnhjWEVBaElTRTZHeWJ2WXlFbjU4ZjMzNzdMZlBteldQRmloV01HemRPcWhkNjU4NGQ0SC9aNXZvNE9EZ1VxSCsxYXRVQ29HTEZpb0FtQVAveTVjc0NCVGV6aTQrUEI2QkdqUnFBcGl3TVFHcHFLbWxwYVRyWmJkcDFsU3BWa283NU50RDJ5OHJLQ3REdFYwSGVzK3pzN095d3NySWlPanFheTVjdms1U1V4T1RKay9ubW0yK0lpSWpnNXMyYldGaFk4TWtubnhTNmZXMldmOVdxVlFGUUtwVUczN05EaHc0eGI5NDgxR3ExempXWWtaR2hFd2d2eUhYd090ZEtYdGRzUWZ0WUVPL0RkU2dJZ2lBSWdpQUlnaUFJcjBLVVJoRUVvZGpFeE1Td2JOa3lBSjFhME9YTGx3ZGd3NFlObkR0M1R1Yy9MVGMzTjNidDJzWDgrZk41K3ZRcGMrYk1rZXBGVzFwYUFwbzY0b1lZR1JrVnFJLzM3dDBESURvNkdvQXlaY3JvRFQ0YXFvV3RwUTBlYXdPNnNiR3hlYmIzcmluSWU1WlQwNlpOU1UxTjViZmZmcU5jdVhLMGJkdVdpaFVyRWhFUlFYUjBORTJhTkpFeWxBdlR2cjczek5BdytnVUxGcENjbk15YU5XdVlQMysrd2I0VzVEb282TFdpVDE3WGJFSDdDT0k2RkFUaDdYYjA2RkVHRGh6SW1UTm5wR1grL3Y0TUhEaFE3L2Fob2FFc1diS0UxTlJVbmVYbnpwMWp5WklsM0w1OSswMTJWeEFFUVJBRVFYalBpSXh3UVJEK1VTdFhycVJFaVJMY3VYT0hZOGVPa1pXVnhiQmh3M1FtdnVyWnN5ZkxseS9IMTllWE5tM2FvRkFvaUltSm9VZVBIbExaaUQ1OSt1RHE2c3FUSjA4QUtGbXlwQlRjN3RPbkQ4dVdMY1BQenc5M2QzY3lNek94czdNeitFVTdMLy85NzM5cDJiSWxodzhmbHZvbWs4bWs5ZGJXMWlRa0pEQjE2bFJzYkd5WU1tV0szblo2OSs3TmtpVkw4UFB6bzAyYk52ejk5OStBNWdGQTl2WmVSV2hvS0dscGFmVHMyZk8xMm5rZEJYblBjbXJXckJrN2R1d2dMQ3lNbGkxYklwUEphTlNvRVFjT0hDQXRMVTJxRDE3WTlyLzU1aHRhdFdvbHZXYzlldlF3MkcrVlNnWEEwcVZMZWZic21jSHQ4cnNPQ3JxTklYbGRzd1hwWTNGZmh6bXZ3ZngrRi82OXNrL21DdVQ1c0V6ZmZnY1BIc3l6L00rNzVuWFBSMTc3NVR4bktwV0s5ZXZYczN2M2J1a2htS1dsSmQ3ZTN2VHIxMDluMzlEUVVMWnMyY0wxNjlmSnlzckMxdFlXRHc4UHZMeThkRW9vYVkvUm9rVUxGaTllTEMxUFRFeWtiZHUydWZxV21KZ29qUUxTaW8yTk5UZ1o3K0hEaHpsNDhDRDkrL2ZIMU5TVUpVdVdBSnFIaHVmT25lUHUzYnRVclZvVk16TXpoZ3daVXVCekl3aUNJQWlDSVB3N2lVQzRJQWovcUkwYk55S1h5N0d3c0tCcDA2YjA2OWNQRnhjWG5XMkdEaDJLUXFGZzI3WnRiTnUyRFJNVEUyclhybzJ0cmEyMFRibHk1Zmo5OTk5UktwVjg4c2tuZlBIRkYxSWdmTWlRSWNqbGNrSkNRdGl4WXdmbHlwV2pTWk1tcjlUZjd0MjdzMkhEQnBSS0paNmVub3dlUFZwbi9lVEprMW13WUFFUkVSRlNlUXQ5UHYzMFV3QzJidDNLbGkxYnNMS3k0dlBQUDVlV3Y0NjFhOWZ5NHNVTHVuVHA4c1luekRTa0lPOVpUaTR1TGhnYkc1T1dsaWE5UDQwYU5XTG56cDNJNVhLYU5tMzZTdTEzN3R5WmtKQVFWQ29WZmZ2MnhjZkh4MkFmSmt5WVFHQmdJT2ZQbjhmWDE1Zkl5RWk5MitWM0hSUjBHMFB5dW1ZTDBzZml2ZzV6WG9QNS9hN1AzYnQzNmRhdEcyNXVibnovL2ZldjFSOUJFSEtiUDM4K0lTRWhWS2xTaGU3ZHV5T1h5N2wrL1RxM2J0M1MyVzcyN05uczJMRURTMHRMT25ic2lMR3hNVWVPSENFd01KQXpaODRRR0Jpb0V3d0hPSExrQ1B2MjdhTmp4NDU2angwUkVVRm9hS2lVd2IxdDJ6WU9IejdNNWN1WHBaSk4yZ2RscHFhbUJBY0hzM0RoUW1sdWdxVkxseko4K0hCcFBnU3RBd2NPQUpyUkx0cEF1Q0FJZ2lBSWdpQVk4bnBwaUlJZ3ZQT2NuSnpVSURLbWNucGZzdytGd2luSWRTQ3VsYUt4YytkT1pzeVl3YXhaczZSNi8vOGs3ZnNZSGg0dVBodGxVOVQzaU93alBRQ09IVHRXb1AzZTEzOW5yM28rQ3JKZnpuUG01dVpHV2xvYTI3ZHZwM3IxNnRKMmFXbHBsQ3BWQ29DOWUvY3laY29VYkd4c1dMVnFGUllXRmdDa3BLUXdkT2hRYnR5NHdkZGZmeTFsa0d1UFVhSkVDY3pNek5pNmRTc1dGaGE1TXNKRFFrS1lOMjllZ1Y1Ym1USmxPSHo0TUkwYU5aSkd4QUQ4OHNzdk5HalFBTkJNTUx4a3lSSysrKzY3WEJOZnYrbzVGWVM4L0p2dUVVNU9Ub0hBbDBxbGNueGtaT1RpZkhjUUJFRVFoSGVJeUFnWEJFRVFCS0hZUlVSRW9GQW9kTW9rQ2U4ZlEwSEpuT1VzdEhJRzRNK2VQY3ZQUC85TVhGd2NIMzc0SWRPblQ5ZVpSRGF2dGhjdVhNaUtGU3VJalkybGV2WHF6Snc1azdwMTZ3THcrUEZqNXMrZlQzaDRPTW5KeWRqYjJ6Tmx5aFRzN2UxMTJnZ0lDT0RYWDMvbCt2WHJWSzVjbWFsVHB4SVhGOGV2di81S2ZIdzh0V3JWWXZiczJYejQ0WWZTOFE4Y09FQlFVQkMzYjkvRzNOd2NkM2QzZkgxOVVTZ1VCcytIbDVjWEtTa3BiTjI2VmU4b2lsY0o3cHFabVpHV2xrWkFRQURqeDQrWEpzVFZCc0VCdG16WkFzRG8wYU9sSURoQTZkS2xHVGx5SkJNblR1U1BQLzdJVlVyRjA5TlR5dUtlTTJkT3JtUDM3dDJiM3IxN1N3Kzg1cytmTDVXMUdqQmdBSEZ4Y1J3OWVwUVdMVnBJRXd5Zk9YT0dpUk1uY3ZEZ1FmNzg4MDgyYmRyRWlSTW5BS1NSTVh2MjdKSG1WdWpZc1NNMWE5WVVnVzlCRUFSQkVBVEJJQkVJRndSQkVBU2gyRTJiTm8xcDA2WVZkemVFWWpKNDhHRHA1MjNidHZIOCtYTjY5ZXFWYTd2Rml4ZlRva1VMVkNvVjE2NWRZKzdjdWF4ZHU3WkF4MWk4ZURGdWJtNWtabVlTRXhQRHZIbnpwSDN2M3IxTFhGd2M3dTd1M0xwMWkxT25UdUhuNThmbXpadDEyZ2dNRE1UTnpZMlVsQlJ1Mzc3TjJMRmpLVk9tREMxYnR1VG8wYU5jdm55WmdJQUFsaTVkQ3NDK2ZmdVlQSGt5dHJhMjlPblRoNHNYTDBvbGxDWk9uR2l3cjk3ZTNxU21waFpwdWF0eDQ4Ymg1K2ZIc1dQSE9INzhPRTJiTm1Ya3lKRjgvUEhIMGpiWHJsMEQvbys5ZTQvUHVmNy9PUDdjc0puaE8wTnpIaWFuYUxXSmI5b2NoeVZ5U0Rsa1FnN2h1NUJTUDhkS1lYS29LSVFSaFdxUk0rV3dRa3cySnBxc2ZkbHl6TEdOalIydTYvZUg3L1hKWmFkcmpJdDUzRyszYmwzWDUvUCt2RCt2OS92NnNIbnR2ZGRiZXZUUlJ6TmQvOGdqajBoU2xodFVCZ1VGYWMrZVBkcXdZWU9lZnZwcG82M0Z4SWtUcmE1ZHNXS0Y5dXpabzVkZmZsbVhMMTgyTmpRMm1VeEdJdnhtQ3hZc3lIVHMrKysvTjE3WHJGbFRYbDVlMlEwZkFBQUFJQkVPQUZtaFZBd2syNTREbmhYZzlnVUhCMHVTVnE5ZXJjVEVSTldyVjA5dnZQRkdwbllUSjA2VXQ3ZTNqaHc1b3U3ZHV4czFwRzN4M252dnlkdmJXekV4TWVyWnM2ZlZ0WFhyMXRVWFgzeWgrUGg0L2ZISEg0cUlpRkJjWEp5U2s1TlZyRmd4bzkyRUNSUGs3ZTJ0Mk5oWWRldldUY25KeVZxMGFKRzh2THpVckZrekRSbzBTTEd4c1ViNytmUG5TNUlhTkdnZ0p5Y24xYXhaVXdjT0hOQ21UWnR5VElTM2Jkdlc1bkhseHJJUmJtQmdvRHc5UGJWZ3dRTDk5Tk5QMnJsenAzYnQycVZ4NDhhcGZmdjJrcVQwOVBSYys3SHN4M0dqd29VTGEvejQ4ZXJWcTVjbVRweW96ejc3ek9yOHQ5OSthL1UrSWlKQ0VSRVJldTY1NTNUdTNEbGpCWDE2ZXJvS0ZTb2trOG1rc0xBdy9mZS8vNVVrdmZEQ0M5cXhZNGZWNm5WSit2VFRUN1YvLzM1OStPR0hWcDhUQUFBQWtCVVM0UUFBQUxDN1AvLzhVeDk4OElGS2xTcWxLVk9tWkxrYTJsTE80NkdISHBLVWMrSTJ1MnZMbHkrZjZkcXRXN2RxMHFSSk1wdk5WcVZXVWxOVHJSS3NsajdLbGkxckhMT3NRcmJFbEphV1pweExTRWlRSklXRmhWbkZjdW5TSlp2anZoVXBLU25HYTJkblorTjFuVHAxTkhYcVZKMDVjMFpUcDA3VjFxMWJOWFBtVENNUlhyVnFWUjA1Y2tTLy92cXJQRHc4clBxTWlZbVJKTldvVVNQTGU5YXVYVnRCUVVGYXRHaVJacytlYlhVdU1qSlNrWkdSR2pCZ2dEcDE2cVI2OWVxcGZ2MzZLbDY4dUs1ZXZXclVMRTlQVHpkV2hFK1pNa1ZtczFtU1ZMMTZkVFZyMWl6Yno5dmYzMTlMbGl4UjNicDFiWjRqQUFBQVBIZ2NjMjhDQUFBQTNEa1pHUmthUFhxMHJsNjlxc21USjJkS3d0NXBVNlpNMGVYTGwvWDU1NThySkNRazMvb3RYYnEwSkducDBxVkdNdGp5MzUxdzdkbzFTZEsyYmRza1hVLzZGeTFhVkpKMDRNQUJvNTJIaDRlR0RCa2lTVXBPVGphT1AvdnNzNUtrdVhQbktpa3B5VGllbkp5c3VYUG5TcEk2ZCs2YzdmMEhEaHlvcWxXcmF1UEdqWm5PV1ZhRlAvUE1NL3JvbzQrMGRPbFM3ZCsvWDlMMUZmbnA2ZWt5bTgwcVVxU0lIQjBkTldYS0ZEVnMyRkNTTkhueVpMM3l5aXQ2NUpGSDVPWGxwWmRmZmxrdnYveXk4WU9Kb0tBZ3F4OU9BQUFBQUZsaFJUaUFmSFh6aG1kWi9XUGZiRFlidjJJdDVid3AyTTF0TGYxdjJiSkZibTV1K1JMUHJWeTNiZHMyTFZ1MlRJY1BIMVpxYXFyYzNkMDFlUEJndFd2WHpxYis3eGFUeWFRdnYveFM2OWF0VTN4OHZDVEozZDFkUVVGQnhtWm5lWm4vVzNIalhEbzZPcXBVcVZMeTkvZlgwS0ZEVmJKa3lkdnEyOTV5bTUrc05nQWNNR0NBQmc0Y2VDZkRBdTQ3YytiTTBhRkRoK1RwNmFsZHUzWnAxNjVka3Y0cG1YS25tVXdtU2RLc1diTjA4ZUxGZk91M2MrZk9tajE3dG9LRGc5V2lSUXM1T1RrcExpNU9uVHAxTWphTHpNcUdEUnVVa3BLU1k5STVLNEdCZ2FwWXNhSlI5dVhHVFMzNzlPbWpSeDk5VkhYcjFwWEpaREkybFd6VHBvM1JwbXZYcm9xSWlORDI3ZHZWcFVzWFkvUGFuMzc2U1gvOTlaZWVmdnJwSEwvT09UazVhZHk0Y2VyWHI1K3htbHVTenB3NW95MWJ0cWhXclZvcVg3NjhtalJwb2syYk5oa3I1djM5L1kwa3Z1WHJVSXNXTGF3UzZuMzY5RkZrWktSaVltSTBlUEJnTld2V1RIRnhjWXFQajlmTEw3K3NFaVZLNUdtdUFBQUE4T0FoRVE3Z3JoazNicHgyNzk2dHI3LysyaXFKSFJRVXBLdFhyMW9sWWJOcmV5LzQ4TU1QdFdUSkVybTZ1cXA1OCtaeWMzUFRIMy84b2RPblQ5czd0RXhDUWtJVUZoYW1paFVycW1QSGpuSjBkRlJzYkt5T0hqMXF0TGxiODkrdFd6ZVp6V1p0MmJKRjMzMzNuWktTa2pSbHlwUjg2ZnR1eSt2OGRPdld6VmlWK2Roamo5M3A4SUQ3enFKRml5Uko4Zkh4eG12cDdpWENSNHdZb2VuVHAydi8vdjBLRGc1V2RIUjB2dlRidDI5Zk9UazVhY1dLRlZxeFlvV2NuWjFWczJaTlZhMWFOY2ZyRmk5ZXJLU2tKTFZ2M3o1UEcyYTZ1cnJxeUpFaktsKyt2THAwNmFJWFgzelJPQmNRRUtEbzZHZ2RPblJJam82T3FseTVzZ1lOR3FTWFhuckphT1BvNktqcDA2ZnI2NisvMXVyVnE3Vm16Um81T0RqSXk4dExBd2NPVkljT0hYTDk0YWkzdDdlNmR1MnFaY3VXR2NlV0wxK3U5UFIwL2Y3Nzczcm1tV2VNNDFGUlVmTHg4VkdsU3BXTWV1QTNicGFabXBwcTFmZmt5Wk0xYXRRb2xTbFRScEtNSDFwa1ZiY2NBQUFBdU5udExmTURjTi96OGZFeFMvbTM0WitmbjUvVmU4dUtNeWx2cTdtemE1dlhGZUU1eFhNcjE0V0hoMnZFaUJIeThQQlFhR2lveXBVclo3UzVzYmJwamZKalZmV3Q4dlB6VTBwS2lsYXVYR25VWUpXdTE0KzllZE94RytWMW5uTnljMS9SMGRIcTI3ZXZYRnhjYlA0ODdqVzJ6azkrenFOMDU1OGxlejZyOW1iNXJLS2lvaDdNQ2NoR2ZuK053SVBwNU1tVEdqQmdnQ3BXcktpeVpjdXFkT25TV3JObWpSSVRFL1hKSjU5bzJMQmhSdEk3SUNCQUlTRWhDZ3dNMU5telorWGc0S0NmZnZySnFOVis4ZUpGOWV6WlV5YVRTWC85OVpjOFBEeTBmdjE2ZXc0UEQ0QUg2V3VFajQvUGRFbkRNekl5WG91T2pwNWg3M2dBQU1oUHJBZ0hrSyt5UzJ6ZVdDS2laY3VXa3Y1SnJOeWNMTXlwYlZZMmI5NnMrZlBuNjlpeFl5cFJvb1FDQXdNVkhCd3NKeWVuYk9QSnFSeElUdU5Zdm55NUpHbklrQ0ZXU1hEcG4xVnNsdmhIakJpaCtmUG5xMnZYcmhvNGNLRE1ack9XTDErdXI3NzZTcWRPblpLN3U3dWVmZlpaRFJnd3dGak45dXV2djJyNjlPazZmUGl3bkp5YzFMTm5UL1h2M3ovWGM5a3BYcnk0VWxKU05HM2FOTDMyMm10R1BkVWJrK0I1bmYrYzV0c1c3dTd1a3E2dlBMeFJidjJhVENiTm5qMWJLMWFzVUZwYW1vS0NnalJuenB3c1k3ZTh2M1RwMGkyTklhZTV6dXZ6bVIxYm5vZnNuaVdUeWFSUFB2bEVLMWV1VkhwNnVucjE2bVZzVG5kajBqMjNjV2JWZjJCZ29KNTc3ams1T0RobzA2Wk5jbmQzVjFKU2tscTFhaVVYRnhkdDJyVEo1czhhdUZ1eUt0Zmg2ZW1wVHo3NXhBN1I0R1lWS2xUUTJyVnJqZmRwYVdrNmV2U29LbFdxcEVhTkdxbEpreWFLalkxVitmTGw5Y29ycjBpU0dqZHVyTU9IRDZ0Rml4WldHNWFXS2xWS0xpNHVTazVPVnQyNmRUVm8wS0M3UGg0QUFBRGNuMGlFQTdncmV2ZnViZnk2KzQxbEltNjM3YVpObXpScTFDaFZyVnBWenovL3ZBNGVQS2lsUzVjcUl5TkRJMGVPelBhNm9LQWdKU2NuNStsWHppVXBKaVpHa3VUajQ1TnIyeSsrK0VKUFAvMjBhdFNvSVVuNjhzc3ZOV1BHREpVdFcxWmR1blRSenovL3JQbno1K3ZxMWFzYVBueTRKR25reUpINjY2Ky8xTFJwVTVVdFc5YW9tWnJidWV3TUd6Wk1ZOGVPMVk0ZE83Uno1MDQxYnR4WUF3WU1VTDE2OWJLOUpxZjV2OVg1dGtoT1RqYVMxemZXeDdXbDN5VkxsaWcwTkZTbFNwVlN1M2J0dEc3ZHVsenZseFZiN3BYVFhPZmwrYlNZTjIrZTBhNWh3NFpxMUtpUlRjK0R4YzNQMHVMRmk3Vm8wU0s1dTdzck1EQlFhOWFzdWFWeFp0Vy9wNmVuR2pac3FJaUlDSVdIaDZ0ejU4NzY4Y2NmbFphV3B1ZWVlNDRrT081Sk55WlpjZThyVXFTSVB2amdBK01Ib2xsdFVEcHUzTGhzcnc4TEM3dGpzUUVBQUtEZ0loRU80SzRJRGc0MmtvZjkrL2ZQc1V4RVh0ck9uejlma3RTZ1FRTTVPVG1wWnMyYU9uRGdnRFp0MnBSallyWnQyN1o1SDRSa0pFUnZYczJjbGYvN3YvK1R2NysvOGY3cnI3K1dKTDM5OXR2Njk3Ly9yZi8rOTc5Ni92bm50V0xGQ2cwZE9sU09qbzVLVDArWGRIMGxYTWVPSGExS3JlUjBidWJNbVZiM3R0VFZEUXdNbEtlbnB4WXNXS0NmZnZwSk8zZnUxSzVkdXpSdTNEaTFiOTgreTdoem12OWJuVy9wbjlYVERnNE9hdHUyclZWN1cvcGRzV0tGcE92SmtTWk5taWdoSVVHZE9uWEs4WjVac2VWZU9jMTFYcDVQQzh0dkVralhONU5yMUtpUlRjK0R4YzNQMG5mZmZTZEpHanQyckpvMGFhTDQrUGhNbStybDViTzZ1ZjhYWG5oQkVSRVIyclp0bXpwMzdxek5temRMa2pwMjdKanJXQUhBRnM3T3p2WU9BUUFBQUE4WUV1RUE3bXNKQ1FtU01xOE91M1RwMGgyNVg0VUtGUlFmSDYrREJ3L0t3OE1qeDdaMTY5YTFlbS9aVExONjllcVNaSlFwU1U1T1ZrcEtpbHhkWFRWMjdGaE5uanhaa3laTjB0eTVjelZzMkRCalk3R2N6dDI0dVp4a3ZjRmNuVHAxTkhYcVZKMDVjMFpUcDA3VjFxMWJOWFBtekd3VDRUbTVuZm51MXEyYklpTWpGUnNiSzVQSlpMV3kySlorVDUwNkpVbXFYYnUySktsU3BVcDVqdC9XZStVMDE3Y2lxeHJodGp3UEZqYy9TeWRQbnBUMHoxeFVybHc1MHozejhsbmQzSCtUSmsxVXJsdzUvZkxMTHpwOStyUjI3OTZ0Ung1NVJBOC8vSEF1SXdVQUFBQUE0TjZVKzVKR0FNaG5sZzJ4OHFOdDZkS2xKVWxMbHk1VlpHU2sxWDkzUXF0V3JTUkpzMmZQMXQ5Ly8yMTE3dVpTSlpZNnp4WVBQZlNRcEg4U2xQSHg4Wktra2lWTEd2VlAvZno4dEhidFdvV0VoT2pDaFF0Njc3MzNqRG5JNlZ4Mll6OXc0SUR4MnNQRFEwT0dESkYwUGRscWk1dm4vM2JtdTMvLy9scXdZSUVxVmFxa2pSczNhdkhpeFhucXQwU0pFcEwrbWJmWTJOaE05N0NVdWtsS1NwSWtuVDkvUGxNYlcrNlYwMXpmS0MvUDhzMXNlUjRzYm42V0xITng3Tmd4U2RMdnYvK2VxZis4ZkZZMzkrL282S2d1WGJvb0xTMU5VNmRPVlZwYW1qcDA2SkRYSVFJQUFBQUFjTTlnUlRpQXU4YkR3ME5uenB6Um1ERmo1T25wcWRHalI5OTIyODZkTzJ2MjdOa0tEZzVXaXhZdDVPVGtwTGk0T0hYcTFNbXFCdlhOTm16WW9KU1VsRXpsSkhMVHUzZHY3ZGl4UTRjUEgxYVhMbDNVdEdsVHViaTRLQ1ltUmcwYk50U0FBUU95dmJaTGx5NmFPWE9teG80ZHF4WXRXbWpYcmwyU3BCNDllc2pCd1VHUzlQenp6K3ZmLy82M2tjQXRXclNva2FUTTZWeDIrdlRwbzBjZmZWUjE2OWFWeVdReU5nRnQwNlpOanRkbE4vKzNPdDhXcnE2dWV2ZmRkOVd2WHovTm1UTkgvdjcrOHZMeXNxbmY1czJiYStYS2xSb3pab3dDQWdLeTNOQzBidDI2aW82TzFxUkprOVN5WlV1dFdyVXFVeHRiN3BYYlhPZmxXYzZPTGM5RGRpeHpNWDc4ZUxWczJUTEx1YmpkejZwang0NzY3TFBQOU9PUFA4ckZ4VVdCZ1lGNUhpTWVMQmN1WEZDN2R1M2s1ZVdsWWNPR1dXMHNDd0FBQUFEMnhvcHdBSGZOcUZHalZMRmlSZTNidHkvTHhOMnR0TzNidDYrR0RoMnFZc1dLYWNXS0ZWcTVjcVd1WHIycXFsV3I1dGovNHNXTEZSb2FxclMwdER5TndjWEZSZlBtelZQZnZuM2w2dXFxTld2V0tDd3NUSmN1WFRJMk1zek9TeSs5cE9EZ1lCVXVYRmpmZlBPTlVsTlQ5Wi8vL0VjdnYveXkwYVpVcVZKYXRXcVZmdnp4UjlXdlgxL1RwMDgzRXJBNW5jdE9RRUNBVHAwNnBXKysrVVlyVjY1VTBhSkZOV2pRSUwzMTFsczVYcGZkL04vcWZOL0kyOXRidlhyMVVscGFtc2FQSDYrTWpBeWIraDArZkxqYXRHbWp5NWN2YS9QbXplcmZ2MytXY2RldVhWdDc5KzdWNHNXTHMxekZiTXU5Y3B2cnZEekwyYkhsZWNqTzhPSEQxYnAxYS8zOTk5L2F2SG16MVRXV3VydTMrMW1WS2xWS3paczNsOGxrVWtCQWdGV3BGaUFyUllzV2xiZTN0Mzc3N1RlTkdqVktaclBaM2lFQkFBQUFnQ0huSldjQUNqd2ZIeCt6cER0V1NnUzRreXdyVHJPcXdWMlFtVXdtcTgwMHc4UEROV0xFQ0ZXdVhObllTUE4ybWMxbWRlM2FWWEZ4Y1ZxNGNLRWVmZlRSZk9uM1htVjVscUtpb3ZqZTZBWjUvUnFSa3BJaVB6OC9TZEsyYmR0VXNtVEpPeGNjQU53bEQ5TFhDQjhmbittU2htZGtaTHdXSFIwOXc5N3hBQUNRbnlpTkFnREFmV2I5K3ZWYXZYcTFhdGV1clV1WEx1bUhIMzZRcEN4WHlkK0tDUk1tNk96WnM0cUxpOU5UVHoxVjRKUGd5RDh1TGk3R2E1UEpaTWRJQUFBQUFNQWFpWEFBQU80ejVjdVgxK25UcDdWdjN6NDVPenVyVHAwNkNnb0tVdlBtemZPbC95MWJ0dWphdFdzS0NBalFtREZqOHFWUFBEaWNuWjExN2RvMVhibHk1WUg2VFEwQUFBQUE5ellTNFFDQSs5YURXdExIMTlkWHExZXZ2bVA5aDRlSDM3RytVZkFGQmdacTFhcFZHanQyckQ3ODhFUEtvd0FBQUFDNEo3QlpKZ0FBQVBKTjY5YXQ1ZXJxcXVqb2FGMitmTm5lNFFBQUFBQ0FKQkxoQUFBQXlFZmp4bzNUbFN0WE5HM2FORldvVU1IZTRRQUFBQUNBSkVxakFMZ0ZseTVkVXE5ZXZlVG01cWFGQ3hlcVVLRkNrcVJ0MjdacDJiSmxPbno0c0ZKVFUrWHU3cTdCZ3dlclhidDJNcGxNK3ZMTEw3VnUzVHJGeDhkTGt0emQzUlVVRktSdTNicEp1bDd1d2NMUjBWR2xTcFdTdjcrL2hnNGRhdnhxL1kxdExQcjM3Ni9JeUVnZFAzNWNpeGN2VnRteVpZMXpON2QvVUV0cEFNRGRjdjc4ZVVuU1k0ODladWRJQUFBQUFPQWZKTUlCNU5sNzc3Mm5FeWRPYVBMa3lVWVMvTU1QUDlTU0pVdms2dXFxNXMyYnk4M05UWC84OFlkT256NHRTUW9KQ1ZGWVdKZ3FWcXlvamgwN3l0SFJVYkd4c1RwNjlHaW0vcnQxNnlhejJhd3RXN2JvdSsrK1UxSlNrcVpNbVpLcFRkR2lSU1ZKanovK3VJZldIbUFBQUNBQVNVUkJWRnEzYnEydVhidHEzTGh4bWoxNzloMmVBUUJBVmxKVFU0M1hqbzc4NGlFQUFBQ0Fld2VKY0FCNUVoMGRyVzNidHVtSko1NVEzYnAxSlYzZldHL0praVh5OFBCUWFHaW95cFVyWjdSUFQwK1hKSzFidDA2U05HdldMRldwVXNVNG41S1NrdWtlL2Z2M2w1dWJtOXEwYWFPK2ZmdnE1NTkvenJiTmpabzBhYUx3OEhEdDJMRkRmbjUra2lRWEY1ZmJIREVBd0JiSnljbDY2NjIzSkVtdXJxNHFYcnk0blNNQ0FBQUFnSCt3VkFkQW5xeGF0VXFTRkJBUVlCeGJ2bnk1SkduSWtDRldTWEJKS2x6NCtzL2JMQW1SYWRPbUdhVlJwSndUMWU3dTdwSnNYMVhZcWxVclNkTEtsU3VOWXp0MjdMRDZEd0J3WjZTa3BHalBuajN5OHZMU08rKzh3NHB3QUFBQUFQY1VWb1FEeUpPb3FDaEowaU9QUEdJY2k0bUprU1Q1K1Boa2U5MndZY00wZHV4WTdkaXhRenQzN2xUanhvMDFZTUFBMWF0WEw4djJ5Y25KbWpObmppVHJwTHZGdkhuempOSW9EUnMyVktOR2pWUy9mbjJyR0FFQWQwL3AwcVcxZS9kdWU0Y0JBQUFBQUZraUVRNGdUeXcxdjIvY2tQTGF0V3VTY2w2NUhSZ1lLRTlQVHkxWXNFQS8vZlNUZHU3Y3FWMjdkbW5jdUhGcTM3NjlWZHVXTFZ0S2tod2NITlMyYlZ1TkhEa3lVMytXVmVpUzVPVGtwRWFOR3VtaGh4NlNKQ1VtSmlvNU9WbkZpaFc3eFZFQ0FBQUFBQUNnSU9GM1ZnSGtpY2xra25ROVNXMVJvVUlGU2RMQmd3ZHp2TFpPblRxYU9uV3ExcXhab3hZdFdzaGtNbW5tekptWjJuWHIxazBQUC95d3pHYXpUQ2FUbkp5Y01yWFpzbVdMSWlNakZSa1pxWUVEQjJhS0NRQUFBQUFBQUxBZ0VRNGdUeXlycnMrZE8yY2NzOVRtbmoxN3R2NysrMityOXBiVjRnY09IRENPZVhoNGFNaVFJWkt1bDBDNVdmLysvYlZnd1FKVnFsUkpHemR1MU9MRmkyMks3ZXpaczVLdWI5TEdhbkFBQUFBQUFBQllVQm9GUUo1NGUzdnIxS2xUT25Ub2tHclZxaVZKNnQyN3QzYnMyS0hEaHcrclM1Y3VhdHEwcVZ4Y1hCUVRFNk9HRFJ0cXdJQUI2dE9uang1OTlGSFZyVnRYSnBQSjJMaXlUWnMyV2Q3SDFkVlY3Nzc3cnZyMTY2YzVjK2JJMzk5ZlhsNWVPY1oyNk5BaEkwWUFBQUFBQUFEQWdoWGhBUExrbVdlZWtTUnQzcnpaT09iaTRxSjU4K2FwYjkrK2NuVjExWm8xYXhRV0ZxWkxseTZwUm8wYWtxNXZlSG5xMUNsOTg4MDNXcmx5cFlvV0xhcEJnd2JwcmJmZXl2WmUzdDdlNnRXcmw5TFMwalIrL0hobFpHVGtHSnNscHB0cmp0L3MrUEhqOHZYMTFkQ2hRMjBhTXdBQUFBQUFBTzV2ckFnSGtDZU5HemRXdzRZTnRXZlBIaDArZkZpMWE5ZVdKQlVyVmt4RGhnd3hTcDdjTENRa0pOZStJeU1qTXgwTERnNVdjSEJ3am0wa0tTRWhRVnUzYmxYOSt2VVZFQkNRNDMzMjdkc25TV3JkdW5XdU1RRUFBQUFBQU9EK3g0cHdBSGsyWWNJRWxTdFhUaE1uVGxSNmVycTl3NUhKWk5MRWlSUGw3dTZ1U1pNbXlkRXg1Ny9hOXUzYkp5Y25KelZyMXV6dUJBZ0FBQUFBQUFDN1lrVTRnRHdyVTZhTTFxNWRhKzh3REk2T2pwb3paNDdON2NlTkc2ZHg0OGJkd1lnQUFBQUFBQUJ3THlFUkRnQUFnQnlOR2pYSzNpRUFBQUFBd0cwaEVRNEFBSURzSkVrcXNXblRKbnZIQVFEMmxtenZBQUFBd08waEVRNEFBSURzK0puTjVrZnNIUVFlYkE0T0Rrc2x5V3cyOTdCM0xIaHdtVXltT0h2SEFBQUFiZytKY0FENXl0ZlgxK3A5WkdTa25TS3gzYTNHbk50MTI3WnQwN0pseTNUNDhHR2xwcWJLM2QxZGd3Y1AxcG8xYTdSMzcxNzE3dDFid2NIQmtxVEV4RVMxYk5sU0pwTkpyNy8rdXJwMzd5NUpXcnQycmNhUEg2OUdqUnJwMDA4L3pYUlBTUm93WUlBR0RoeVliWnhyMTY1VmFHaW9UcHc0SVNjbkovbjQrT2kxMTE2VHA2ZG50bU9ScEo0OWUycjQ4T0dTcEY5Ly9WVno1c3pSZ1FNSGxKNmVMaDhmSDQwZVBWb1ZLbFN3YVM0QTNKK2lvcUlPU0RwZzd6andZUFB4OFZrcVNmdjI3VnRtNzFnQUFBQncveUlSRGdCM3dJY2ZmcWdsUzViSTFkVlZ6WnMzbDV1Ym0vNzQ0dytkUG4xYURSczIxTjY5ZTNYbzBDR2ovWjQ5ZTJReW1TUkpVVkZSUmlMODRNR0RrcVJHalJwWjlkK3RXemNWTFZwVWt2VFlZNC9sR011aFE0ZFVvMFlOK2ZuNWFlL2V2ZHF4WTRmKys5Ly9hdlhxMVhKd2NNaTJYeDhmSCtQNCt2WHJkZTdjT1hYbzBFRlJVVkhhdlh1My91Ly8vaytmZi83NXJVd1BBQUFBQUFEQVhVVWlIRUMrY25GeHNYY0llWGFyTVdkM1hYaDR1SllzV1NJUER3K0Zob2FxWExseXhybjA5SFRGeE1UbzAwOC8xYUZEaDJReW1lVG82S2lJaUFoSlV2SGl4YlZ2M3o2anZTVlozckJoUTZ0NzlPL2ZYMjV1YmpiRk9XTEVDQlV1ZlAydis4VEVSRFZ2M2x3blQ1NVVTa3FLaWhVclpsTy96ejc3ck41NDR3MDVPanJxL1BuemF0MjZ0UTRlUEtpVWxCUzV1TGpjbDU4N0FBQUFBQUI0Y0pBSUI1Q3ZkdXpZa2VWeFMrbU1Eejc0UUhQbnpsVjhmTHlxVkttaWQ5NTVSM1hxMUpFa25UdDNUaUVoSVlxS2l0TGx5NWRWcTFZdGpSNDlXclZxMWJMcVk5cTBhUW9ORFZWc2JLd3FWS2lnTVdQR0tDRWhRYUdob1RwOStyUWVmdmhoVFpnd1FkV3FWVFB1djNuelpzMmZQMS9IamgxVGlSSWxGQmdZcU9EZ1lEazVPV1ViYy9mdTNYWGx5aFY5KysyM0tsS2tpTTFqWGI1OHVTUnB5SkFoVmtsd1NTcGN1TEFlZWVRUnVicTY2c3FWS3pwNjlLaTh2THdVRVJHaFNwVXF5Y1BEUTVHUmtUcDY5S2dxVmFxazJOaFlsU3haMHBpRFcyRkpnbCs5ZWxYZmYvKzlKT254eHgvUGxBVFBpZVV6a2lSSFIwZEprcE9Ua3pFdjJjMEZBQUFBQUFEQXZZQkVPSUM3YXNhTUdmTHo4MU5hV3ByaTR1STBhZElrTFY2OFdKSjAvUGh4SlNRa0tEQXdVRWVQSGxWRVJJVEdqaDJycjcvKzJxcVA2ZE9ueTgvUFQxZXVYTkd4WThmMDZxdXZxbVRKa21yYXRLbTJiOSt1bUpnWVRaczJUYk5telpJa2JkcTBTYU5HalZMVnFsWDEvUFBQNitEQmcxcTZkS2t5TWpJMGN1VEliR01OQ2dwU2NuSnlsa253bk1URXhFaXlMaTF5STBkSFIvbjYrdXFubjM3U3dZTUg1ZVRrcEJNblRxaFRwMDRxVTZhTUlpTWpGUlVWcGVUa1pLV2xwY25mMzk5SVBsdk1temZQS0dIU3NHSERUS1ZUYnRhaVJRdjkvZmZma3FTV0xWdHEzTGh4V2JacjFhcVZYRjFkNWUvdnJ6ZmVlRU1sUzViTTFPYXJyNzZTSkFVRUJCaEpkZ0FBQUFBQWdIc1pHUXdBZDlWNzc3MG5iMjl2eGNURXFHZlBudnI5OTkrTmMzWHIxdFVYWDN5aCtQaDQvZkhISDRxSWlGQmNYSnlTazVPdFZpOVBtREJCM3Q3ZWlvMk5WYmR1M1pTY25LeEZpeGJKeTh0THpabzEwNkJCZ3hRYkcydTBuejkvdmlTcFFZTUdjbkp5VXMyYU5YWGd3QUZ0MnJRcHgwUjQyN1p0YjJtTTE2NWRrNlJNeWVzYk5XclV5RWlFcDZXbEdjZmMzZDAxYjk0OFJVVkZLVDA5WFZMbXNpalNQNnZPcGVzcnN4czFhcVNaTTJkYXRiRnN4Q2xKUFhyMDBPblRweFVlSHE0dFc3Ykl5OHZMYW9QTjU1NTdUc1dLRlZOU1VwTEN3OE8xZnYxNkpTY25hOXEwYVZaOTd0NjlXd3NXTEZEcDBxVTFkT2hRVzZjRUFBQUFBQURBcmtpRUE3aXJQRDA5SlVubHk1ZVhKQ1BaSzBsYnQyN1ZwRW1UWkRhYlZidDJiZU40YW1xcVZTTGMwa2Zac21XTlkxNWVYcEtraHg1NlNKS001TElrSlNRa1NKTEN3c0tzWXJsMDZkTHREeWdMRlNwVVVIeDh2QTRlUENnUEQ0OHMyenp4eEJPU3JtK0dlZkhpUlRrNE9LaEJnd1p5ZFhXVnM3T3o5dTNiWjZ5Mnppb1J2bVhMbGt5MXZCY3RXbVQxL3NaRWVMOSsvU1JKdlh2M1ZvY09IYlJ3NFVMMTZkTkhUazVPa3FSUm8wWVpiYnQwNmFLZVBYdnE1NTkvdHVydjhPSER4aXJ4VHo3NVJHWEtsTEZsT2dBQUFBQUFBT3lPUkRpQWU4YVVLVk4wK2ZKbGhZV0Z5YzNOVFFFQkFmblNiK25TcFhYbXpCa3RYYnIwdG1wdDI2cFZxMWFhUDMrK1pzK2VyUVlOR3VoZi8vcVhjZTdhdFd0eWRuYVdsNWVYU3BjdXJXUEhqdW5peFl0NitPR0hWYXBVS1VtU3Q3ZTM5dXpabzE5KytVVWVIaDVHNGo4M2taR1JXUjVQU2twU2lSSWxySTVsWkdSWXZTNVVxSkR4M3ZKRGhCdkxvdno1NTU4S0RnNldpNHVMWnMrZWJmemdBUUFBQUFBQTRINUFJaHpBUGNOa01rbVNaczJhcFlzWEwrWmJ2NTA3ZDliczJiTVZIQnlzRmkxYXlNbkpTWEZ4Y2VyVXFWT095ZllOR3pZb0pTVkZuVHQzenRQOWV2ZnVyUjA3ZHVqdzRjUHEwcVdMbWpadEtoY1hGOFhFeEtoaHc0WWFNR0NBcE91cndqZHUzS2l6WjgrcVRaczJ4dlVOR2pUUW5qMTdkT2JNR2JWcjF5N0xlK1NsUm5pSERoM1V0R2xURlN0V1RPSGg0WkpreklNa0xWeTRVRkZSVWFwUm80YVNrcEswZGV0V1NkZkxxVmdNR1RKRUZ5NWNVUFBtemJWKy9YcmplUC8rL1kwNEFBQUFBQUFBN2xVa3dnSGNNMGFNR0tIcDA2ZHIvLzc5Q2c0T1ZuUjBkTDcwMjdkdlh6azVPV25GaWhWYXNXS0ZuSjJkVmJObVRWV3RXalhINnhZdlhxeWtwQ1MxYjk4K1R4dG11cmk0YU42OGVWcTRjS0YrK09FSHJWbXpSbzZPanFwWXNhSnExS2hodEd2WXNLRTJidHhvdkxhd2xFMjUrZmlOc3FvUm5wMTY5ZXBwNjlhdFNrNU9WdG15WmRXelowKzk4c29yeHZrcVZhcG85ZXJWMnJ0M3J3b1ZLcVRxMWF2cmhSZGVVSWNPSFl3MkowNmNrQ1J0MjdiTnF1K2dvS0JzRStISGp4OVhodzRkNU9mbnA0OCsraWpiK0FBQUFBQUFBTzQwQjNzSEFNQytmSHg4ekZMMlpUV0FXN1ZtelJxOS9mYmJldmZkZC9YTU04L1lPeHdnUjc2K3ZwS2txS2dvdmpjQzdqR1c3MVg0OHduY2VUNCtQdE1sRGMvSXlIZ3RPanA2aHIzakFRQWdQem5hT3dBQVFNRzBiOTgrT1RrNXFWbXpadllPQlFBQUFBQUFQT0JJaEFNQTdvaHg0OFpwMTY1ZGNuVjF0WGNvQUFBQUFBRGdBVWNpSEFBQUFBQUFBQUJRb0pFSUJ3QThzRXdta3pJeU11d2RCZ0FBQUFBQXVNTkloQU5BQVhEMTZsVzkrdXFyV3J0MmJhWnpwMCtmMXFlZmZxcmx5NWRuT2pkMDZGQk5talRKcG51TUdERkNJU0VoV1o1TFQwL1h3WU1IbFppWW1PbmM5OTkvcjdDd01KdnVJVWt6Wjg3VUYxOThJVWs2ZHV5WWR1N2NtYWxOZEhTMHVuZnZydVhMbCt2UW9VTXltODBhUG55NDJyVnJwK1RrWkt1MkZ5NWMwQWNmZktEVTFGUkowdWJObXpWbnpod2xKaWFxUzVjdWF0aXdvYzJ4QVFBQUFBQ0ErMU5oZXdjQW9HRHg5ZlcxZWg4WkdabW42N1pzMlNJM043ZDhqOHRlYm5jK2Jyd3VOVFZWVHo3NXBOWHgwTkJRSFQ1OFdQSHg4ZHE1YzZmYzNOeDA1Y29WNDN6WHJsM2w3T3lzNWN1WEt6VTFWZjcrL3FwWXNhSnhmc2VPSGZMMDlMUXBwdkR3Y0JVdlh0eElLTi9veFJkZjFMQmh3MVM1Y21YTm5UczNVNXlTckJMdVR6NzVwR2JObXBYbGZSWXRXaVJQVDAvMTdObFRuMzMybVRadDJxVGV2WHNyT0RqWWFMTjkrM1lkT1hKRWYvNzVwNlpObTZiQmd3ZnJ4SWtUT25YcWxKeWRuYTM2MjdCaGc1WXZYNjZTSlV0cTRNQ0IrdWFiYjdSMzcxN1ZxMWZQR011dnYvNHFTU3BTcElocTE2NHQ2ZFkvT3dBQUFBQUFjTzhoRVE0QTk1bTZkZXZLMmRsWisvYnRVMEpDZ3FaTW1XS2NXN2R1bmRhdFcyZThYNzE2dFZKU1VtUXltZVRrNUdRa2sxZXNXR0cwK2ZQUFA5V3FWU3RKVXYzNjlUVjkrdlJzNzMzNThtVjk5OTEzbVk3MzZORkQvL25QZnpSaHdnUXRXN1pNUzVjdU5jNjkvdnJyT25ueXBOV3hjdVhLNmVUSmsxcXlaRW1XOTdsdzRZSkNRa0wwcjMvOVMrN3U3b3FQajFkSVNJamVmUE5OU2RJUFAveWdJa1dLYU1DQUFicDY5YW9jSEJ5VW5Kd3NaMmRuRlNwVXlLcXY3dDI3YTl1MmJWcXlaSW1hTld0bUpMU0hEaDFxdE9uZHU3Y2t5ZDNkWFQvODhFTzI0d2NBQUFBQUFQY25FdUVBOHBXTGk0dTlRN2luM09wODVIUmR3NFlOVmFwVUtlM2J0MC8xNnRWVFFFQ0FkdS9lclU4Ly9WUWJObXpRZDk5OXB6ZmZmRlB0MnJXVHY3Ky9VbEpTakd0dlhDMStJOHZLNkxTMHRCemo4dlQwdEVxaTM2aGF0V29xV3JTbzJyUnBvd1lOR21RNjM2TkhEK1AxbGkxYmRQNzhlWDM5OWRkWjlwV1VsR1IxYnR1MmJaS2tOOTk4VTFGUlVUcCsvTGdSeTc1OSs3UnYzejZkT1hOR2t0UzVjMmZqT2pjM040V0dobXJjdUhHNmNPR0NrcEtTNU9YbHBmNzkrNnRDaFFvYU9YS2tUcDA2WlNUa0N4Zis1OHNpenpJQUFBQUFBQVdIZzcwREFHQmZQajQrWnVuT2wzMjR1Y3lFaGVXK2x2TWhJU0g2N0xQUGxKQ1FvR3JWcW1uOCtQRkdxWXJjK3Y3Z2d3ODBkKzVjeGNmSHEwcVZLbnJublhkVXAwNGRTZEs1YytjVUVoS2lxS2dvWGI1OFdiVnExZExvMGFOVnExWXRxejZtVFp1bTBOQlF4Y2JHcWtLRkNob3pab3dTRWhJVUdocXEwNmRQNitHSEg5YUVDUk5VclZvMTQvNmJOMi9XL1BuemRlellNWlVvVVVLQmdZRUtEZzZXazVOVHRqRjM3OTVkVjY1YzBiZmZmcXNpUllyWU1vVlpsa1lwVzdhc3pwNDltMlg3YXRXcWFkU29VVHA1OHFUYXRtMnJzMmZQNnZQUFA5ZVRUejRwZjM5L1k5elpKYmV6Kzh4dVZLbFNKYTFhdFVvZmZmU1Jmdnp4UjBuUzh1WExyZXAwOSs3ZFczLysrYWUyYk5saWRhMmxCTTdtelp2VnBFa1RZNzU4ZlgxVnRteFpiZGl3UVE0T0RqS2J6ZnIyMjIvVm9VTUhGU2xTUkNOR2pGQjRlTGc4UFQzVnVIRmpMVnUyTE52NFBEdzh0SDc5ZXVQOVN5KzlwSU1IRCtZNEprcWdQSmdzejN0VVZCVGZHd0gzR012M0t2ejVCTzQ4SHgrZjZaS0daMlJrdkJZZEhUM0QzdkVBQUpDZldCRU80SzZ3bEo2UXJwZmxTRXhNMUhQUFBaZXAzWXdaTTlTa1NST1pUQ1lkT1hKRUV5ZE8xT0xGaTIyNng0d1pNK1RuNTZlMHREVEZ4Y1ZwMHFSSnhyWEhqeDlYUWtLQ0FnTURkZlRvVVVWRVJHanMyTEdaVmlSUG56NWRmbjUrdW5MbGlvNGRPNlpYWDMxVkpVdVdWTk9tVGJWOSszYkZ4TVJvMnJScFJuM3JUWnMyYWRTb1VhcGF0YXFlZi81NUhUeDRVRXVYTGxWR1JvWkdqaHlaYmF4QlFVRktUazYyT1FrdVhWK3RQSFBtVEsxZnYxNGJObXpReHg5L3JJOCsra2c5ZXZTUWg0ZUhWZHRMbHk3cGwxOSswWTgvL3FndnZ2aENEei84c0U2ZlBxMnZ2dnBLNmVucFJpSThOeVZLbEZDSERoMnlQR2ZaMEZLU3pwNDlxL2o0ZUVsU1dGaVlwazJibHFsOXk1WXRyZDVIUmtZcVBEeGNiNzc1cHVyVXFhTnAwNllaNHpoNzlxeTJiOSt1cDU1NlN1Ky8vNzVXclZxbEV5ZE9LQ0FnUU9IaDRVWWZyNy8rdWw1Ly9YVmR1SEJCclZxMWtxK3Zyejc3N0ROSlV0dTJiVlc0Y0dHcmhINUlTSWpPbno5djA5Z0JBQUFBQUVEQlFTSWN3RjFocVUyOWV2VnFKU1ltcWw2OWVucmpqVGN5dFpzNGNhSzh2YjExNU1nUmRlL2VYYi8vL3J2TjkzanZ2ZmZrN2UydG1KZ1k5ZXpaMCtyYXVuWHI2b3N2dmxCOGZMeisrT01QUlVSRUtDNHVUc25KeVNwV3JKalJic0tFQ2ZMMjlsWnNiS3k2ZGV1bTVPUmtMVnEwU0Y1ZVhtcldySmtHRFJxazJOaFlvLzM4K2ZNbFNRMGFOSkNUazVOcTFxeXBBd2NPYU5PbVRUa213dHUyYld2enVDd1NFaElVSEJ5c0FRTUdTSkpLbFNxbGJ0MjZhZTNhdFZtMkwxKyt2T3JYcnkvcCttYVFTVWxKa3E2dmZMMHhPUndmSDIrOHYzazE5TC8rOVM4Tkh6NDh5LzV2VElTLzk5NTdLbGFzbUw3OTlsdjE2TkZEWVdGaFJtSThLNWI3Tkd2V1RNSEJ3Wm8xYTViZWV1c3RMVnk0MEdqejRZY2Zhdm55NVlxSWlGQ3paczNVcjE4L2JkdTJUWTZPampLWlRGYjlXVDdydExRMHZmcnFxNW80Y2FKU1UxTlZyRmd4ZGV6WVVaczNiOWJseTVjVkVCQ2d6cDA3Wnh1YnA2ZW51bmJ0bW0zY0FBQUFBQURnL2tRaUhNQmQ4K2VmZitxRER6NVFxVktsTkdYS2xDeFhRM3Q2ZWtxU0hucm9JVWxTZW5xNnpmMWJyaTFmdm55bWE3ZHUzYXBKa3liSmJEWmJsVnF4SkV0djdxTnMyYkxHTVM4dkw2dVlicXlqblpDUUlPbjZLdWdiWGJwMHllYTRiMVZRVUpER2pCa2pGeGNYN2Q2OVc2MWF0VktwVXFXTTg2VkxsOVlqanp3aVNZcUppZEhWcTFjbC9WTUNva2lSSXFwUW9ZSWs2ZVRKazFuV0J6OSsvTGhOSlZLeWMvTm1tSmFhM0RmcTNidTNLbGV1ckd2WHJobEpmbWRuWnlVa0pDZytQbDZEQmczU3l5Ky9MQWNIQjNsN2U2dGp4NDZaU3JuOC9QUFBrcTZ2WU4rNWM2Y21UWnFrdExRME9UazVhZXpZc2RxM2I1OHVYNzVzZGMzWXNXT3QzaytZTU9HV3h3a0FBQUFBQU81dEpNSUIzQlVaR1JrYVBYcTBybDY5cWhrelptUXE1WEduVFpreVJaY3ZYMVpZV0pqYzNOd1VFQkNRTC8yV0xsMWFaODZjMGRLbFM0MTY0M2ZMekprejVldnJxOU9uVDJ2Mzd0MTYvdm5uVmJwMGFlTjgxYXBWSlYxUERzZkV4Q2c5UFYxVnFsUlJtVEpsSkVrVktsUXdFc3BaclpMdTJiTm5yakVVTFZvMDB6R3oyV3k4RGdvS3lyV1AzYnQzNit1dnY5YmV2WHVORFNyTGxTdW5KNTU0UW1GaFlZcUppVkZTVXBKS2xpeXB5cFVyNjlWWFg3VktoRis3ZGswYk5teVFrNU9USmsyYXBNR0RCeXMyTmxaWHIxN05NajRMUzQxeUFBQUFBQUJROEpFSUIzQlh6Smt6UjRjT0haS25wNmQyN2RxbFhidDJTZnFuWk1xZFppbWxNV3ZXTEYyOGVESGYrdTNjdWJObXo1NnQ0T0JndFdqUlFrNU9Ub3FMaTFPblRwMXlUTFp2MkxCQktTa3A2dHk1OHkzZnUzSGp4cEtrL2Z2M1M1S3htbHFTSEJ3Y3RIZnZYa25TNk5HamRlWEtGVTJjT0ZFMWE5YlU1czJiYyszN3Q5OSswN1p0MnpSeTVFaWRPSEZDNGVIaG1qeDVzdmJ0MjZkUFAvMVVDeGN1MUl3Wk03Um16UnAxNzk3ZEtxazhkZXBVNC9XTjlid2xxVmV2WHNZcSt0allXSTBlUFZweGNYRXFYTGl3dW5idHFuNzkrcWxWcTFhU3BCRWpSdWpvMGFNS0R3L1gvdjM3RlJRVXBCNDllcWhFaVJKV2ZYNysrZWU2ZVBHaU9uYnNLRmRYVjAyZVBGbWxTNWZXVTA4OUpSY1hGNWxNSnFXbXBrcXkvaTJCRVNORzVEb1BBQUFBQUFDZ1lDQVJEdUN1V0xSb2thVHI5YWd0cjZXN2x3Z2ZNV0tFcGsrZnJ2Mzc5eXM0T0ZqUjBkSDUwbS9mdm4zbDVPU2tGU3RXYU1XS0ZYSjJkbGJObWpXTjFkalpXYng0c1pLU2t0UytmWHViTjh3OGV2U29KT25ISDMrVWREMEpQMmpRSU0yZE85ZG9ZektaMUs1ZE95VWxKY2xrTXFsTm16YTZjT0dDY1Q0bUprYmJ0MitYZEwwY2lpVVJmL0xrU2F0N0xWaXdRQ2RPbk5CRER6MmtYMy85Vlh2MjdOSEdqUnRWczJaTnhjWEY2ZnZ2djFlTkdqVzBjdVZLelpvMVMyUEdqTkhwMDZjbFhkOE0xVktlcGxtelpwbkdVYWhRSVVsU3hZb1ZkZTdjT1FVRUJHaklrQ0dxVXFXSy92ampENk9OazVPVFB2NzRZMDJZTUVFYk4yN1V0bTNiOU5KTEwxbjFGUmtacVFVTEZxaG8wYUxxMDZlUEVoTVQ1ZUhob1Y5KytVVW1rMGx1Ym01NjU1MTNqSElzUTRjTzFWdHZ2YVVhTldySTBkRXh5M2sybTgxeWNIREk3ZU1BQUFBQUFBRDNFUkxoQU82S1gzNzVKY2Z6TjIvUzZPYm1sdW5ZN1Z6YnZuMTd0Vy9mM25qZnNXUEhQUGRSdFdyVlRNY2NIUjNWcTFjdjllclZ5NlpZTFpZdFc1YW45dEwxZXQyU2RPclVLWGw3ZTh2VDA5Tkl1QWNHQnVyU3BVdkt5TWlReVdTU3I2K3ZIQjBkVmFSSUVUazRPS2hLbFNxcVhidTJhdFdxcFNlZmZGSnIxNjVWV2xwYWxwdEdIanAwU09IaDRRb0lDRkRObWpYbDR1S2krZlBuYTl1MmJYcmhoUmZrNGVHaFE0Y09hY1NJRVpvN2Q2NVdyVnFsM3IxN3EwYU5HcnB5NVlxR0RoMnF0OTkrVzlMMWVZMk1qTlRBZ1FOVnBFZ1JwYWFtcW1YTGxwS2tZc1dLS1N3c1RPN3U3dnJ5eXkvMThjY2ZHeXUycTFTcEl1bDY2WlgzMzM5ZmJkdTJsWnVibTFXQyt1clZxeG81Y3FUUzA5TTFmUGh3VmFwVVNVOC8vYlQrK3Vzdm8wMkRCZzAwYytaTWxTMWJWazg4OFlUV3IxK3YzYnQzeTlIUlVZVUxYLzhTYURLWlpEYWJqZjl2M0xqUnFrWThBQUFBQUFDNC81RUlCM0JmYU5ldVhhWmpucDZlK3VTVFQrd1FqWDIwYTlkT2dZR0JXU1pwaHcwYnBoTW5Uc2pSMFZIdTd1NUdXWllaTTJhb1lzV0tLbDY4ZUtaclBEMDlqVnJiTDc3NG9wRVVyMU9uanNhT0hhdkhIMzlja2xTNWNtVXRYNzVjMWF0WGw0T0RnNzc2Nml1alBNbmt5WlAxMEVNUHFWS2xTdnJQZi80akJ3Y0hPVGc0YU9iTW1jYm1tNDgvL3JpKy9mWmJGUzVjV0M0dUxuSjNkemRpc0x4Ky9QSEhWYkprU1RrN084dlQwelBUYndvODlkUlRWdS9MbHkrdlNwVXFxVXVYTG9xS2lsSzNidDBrU1czYnR0V2VQWHRVdEdoUk5XclVTQjA2ZE5EVnExZlZwRWtUVmF4WVViMTc5OWJPblR0MTl1eFpwYWFtWnRxTXRYRGh3aVRCQVFBQUFBQW9nUGpkYitBQjUrUGpZNVl5cjRnR2dBZUpyNit2SkNrcUtvcnZqWUI3ak9WN0ZmNThBbmVlajQvUGRFbkRNekl5WG91T2pwNWg3M2dBQU1oUFdSZElCUUFBQUFBQUFBQ2dnQ0FSRGdBQUFBQUFBQUFvMEVpRUF3QUFBQUFBQUFBS05CTGhBR3gyNGNJRk5XN2NXRUZCUWRRVUJ3QUFBQUFBd0gyRFJEZ0FteFV0V2xUZTN0NzY3YmZmTkdyVUtKbk5abnVIQkFBQUFBQUFBT1NLUkRnQW14VXJWa3pUcDArWEpKMDdkMDVKU1VsMmpnZ0FBQUFBQUFESUhZbHdBSG5pNHVKaXZEYVpUSGFNQkFBQUFBQUFBTEFOaVhBQWVlYnM3Q3hKdW5MbGlwMGpBUUFBQUFBQUFISkhJaHhBbmdVR0JrcVN4bzRkcThURVJEdEhBd0FBQUFBQUFPU01SRGlBUEd2ZHVyVmNYVjBWSFIydHk1Y3YyenNjQUFBQUFBQUFJRWNrd2dIazJiaHg0M1RseWhWTm16Wk5GU3BVc0hjNEFBQUFBQUFBUUk1SWhBUElzL1BuejB1U0hudnNNVHRIQWdBQUFBQUFBT1NPUkRpQVBFbE5UVFZlT3pyeVZ3Z0FBQUFBQUFEdWZXU3hBTmdzT1RsWnI3Lyt1aVRKMWRWVnhZc1h0M05FQUFBQUFBQUFRTzRLMnpzQUFQZVBsSlFVN2RtelIxNWVYaG8wYUJBcndnRUFBQUFBQUhCZklCRU93R2FsUzVmVzd0Mjc3UjBHQUFBQUFBQUFrQ2NzNXdRQUFBQUFBQUFBRkdna3dnRUFBQUFBQUFBQUJScUpjQUFBQUFBQUFBQkFnVVlpSEFBQUFBQUFBQUJRb0pFSUJ3QUFBQUFBQUFBVWFDVENBUUFBQUFBQUFBQUZHb2x3QUFBQUFBQUFBRUNCUmlJY0FBQUFBQUFBQUZDZ0ZiWjNBQUR1RGFOR2piSjNDQUFBQUFBQUFNQWRRU0ljUUpLa0VwczJiYkozSEFCZ2I4bjJEZ0FBQUFBQWNHZVFDQWZnWnphYkg3RjNFSGl3T1RnNExKVWtzOW5jdzk2eDRNRmxNcG5pN0IwREFBQUFBT0RPSUJFT1BPQ2lvcUlPU0RwZzd6andZUFB4OFZrcVNmdjI3VnRtNzFnQUFBQUFBRURCdzJhWkFBQUFBQUFBQUlBQ2pVUTRBQUFBQUFBQUFLQkFJeEVPQUFBQUFBQUFBQ2pRU0lRREFBQUFBQUFBQUFvMEV1RUFBQUFBQUFBQWdBS05SRGdBQUFBQUFBQUFvRUFyYk84QUFBQUFBRnVaeldZSFNVNlNuQ1VWRVFzN0NyeUFnQUJKa3Rsc0xtdm5VSEIzbUNTbFNib21LZFhCd2NGczUzZ0FBRUFCUVNJY0FBQUE5NU1pa3NwS3F2Uy8venZaTnh6Y2FUNCtQcGFYVGV3WkIrNmFWRWxuSlIyWDlOZi8zZ01BQU53MkV1RUFBQUM0bnpqcmVoSjhsNzBEd2QweFpjb1V5OHN3ZThhQnUrNUpTWCtMUkRnQUFNZ24vQ29wQUFBQTdpZE91cjRTSEVEQnhtOThBQUNBZkVVaUhBQUFBUGNUUjVFY0F4NEV6dUxmcXdBQUlCL3hqUVVBQUFBQUFBQUFvRUFqRVE0QUFJRDcxcGt6WnpSMjdGZ0ZCQVRvaVNlZVVOT21UVFZuemh4N2gzVlgvZnJyemZDbnpRQUFJQUJKUkVGVXIvTDE5VlZxYXVaU3lwWnp5Y25KZG9ncy8rTElhWXl3dnpObnpxaGp4NDR5bVV6MkRnVUFBQ0JiSk1JQkFBQndYMHBQVDFmLy92M2w3dTZ1cjc3NlNydDI3ZEtpUll0VXYzNTlvMDFDUW9JNmRlcDB4eE9vZCtzK3VEUHV4T2RYVUorSnJNYmw0ZUdoNzc3N1RvNk8vUE1TQUFEY3V3cmJPd0FBQUFEZ1ZzVEZ4ZW5FaVJONjZhV1g1Tzd1TGttcVZxMmFxbFdyWnJUNSsrKy9sWkNRY01kanVWdjN3WjF4Sno2L2d2cE1GTlJ4QVFDQWdvOGYyUU1BQU9DK1ZMNThlUlV0V2xRZmYveHh0aVUzZXZmdUxVbDY4c2tuNWV2cksrbWZNaHVyVjY5V2l4WXROSFhxMUN4TGQ5eGNqc05rTW1uUm9rVjY5dGxuMWFoUkk3VnQyMVl4TVRHNTNpZTdQck9LUTVKU1UxTTFaY29VTlcvZVhINStmaG8xYXBRdVg3NXM5SkdZbUtnMzNuaERqUnMzVnJ0MjdSUVJFV0h6bk0yYU5VdXRXN2ZXbjMvK2Fkdy9JaUpDUFhyMDBMLy8vVys5OE1JTHhwZ2tLUzB0VFo5KytxbmF0V3RuakhuZXZIbEdDWXpYWG50Tmt5ZFBOdHJQblR0WHJWcTFrdGxzbGlRZE9IQkFUWnMyVlVaR2hsVWN0enZHUzVjdWFjU0lFWHJ5eVNmVnZuMTdoWWFHV24xV3VmVi9zNncrdjl6NitlYWJiOVM4ZVhNbEppWktrdmJ2M3k5L2YzK2RPSEVpeHo1dmRqdGpzZVV6dE9YNm01L0JQWHYycUVlUEhtclVxSkhhdDIrdlhidDI1VGhYTnovcnVUMDN0c1FOQUFDUTMwaUVBd0FBNEw1VXNtUkpoWVNFNktlZmZ0S3p6ejZyME5EUVRBbnhSWXNXU1pKMjdkcWx5TWhJcTNNUkVSRmFzMmFOWG5ubEZadnVOMlBHREsxWXNVSVRKa3pRenAwN05XdldMTG01dWVWNm45emNITWQ3Nzcybnc0Y1BhL255NVZxN2RxMHVYcnlvYWRPbUdlM0hqeCt2di8vK1c2dFhyOWFpUll1c2twUTUrZnJycjdWaXhRck5uajFibFN0WE5vNnZXTEZDSDMvOHNiNy8vbnVWSzFkT0V5Wk1NTTY5Ly83N0NnOFAxL1RwMDdWejUwNU5uanhaSzFldTFOeTVjeVZKVFpvMDBaNDllNHoyTzNmdTFMVnIxM1RreUJGSjF4T3FqUnMzVnFGQ2hheGl1ZDB4amg4L1hrbEpTVnF6Wm8xQ1EwTzFmZnYyUFBWL3Mrdyt2NXo2NmRLbGk2cFZxNmI1OCtmTFpESnB5cFFwR2pKa2lDcFdySmhqbnpmTGo3SGs5Qm5hY3YzTnorQ1ZLMWMwWnN3WWJkKytYYzJhTmRPa1NaTnluYXNiNWZiYzJCSTNBQUFBQUFBRmpvK1BqOW5IeDhkczd6Z0EzUHZNWm5OWnM5bjhuUGtHaVltSjV0bXpaNXViTm0xcWZ2cnBwODIvLy82N2NlN0FnUU5tSHg4Zjg3VnIxeklkTzN6NGNLWmpWNjVjeWZMYXhNUkU4eE5QUEdIKzVaZGZ6Rm5KNlQ3WjlabFZIQmN1WERENyt2cGFqV0hIamgxbWYzOS9zOWxzTnA4L2Y5N3M0K05qUG5Ub2tISCs1NTkvem5Udm0rKzNaczBhYzlPbVRjMEhEeDdNZEM0aEljRTR0blBuVHJPdnI2ODVJeVBEZlBIaVJiT3ZyNjk1Ly83OVZuMnVXclhLSEJBUVlEYWJ6ZWF6WjgrYWZYMTl6YWRQbnpaZnZIalIzS1pORy9QRWlSUE5DeGN1Tkp2Tlp2T0FBUVBNNjlhdHM1cUwyeDNqaFFzWHpENCtQbFpqMmJsenA5WDVuUHJQU2xhZm55Mzl4TVhGbWYzOC9Nd2ZmZlNSdVYrL2ZtYVR5WlJqbnplNzNiSGs5aG5hZXYyTno2QkZTa3FLK2JmZmZqUFBtVFBIN09QalkwNUxTOHQyWERkK3ZyWThON25GL1Q5ZHpHWnpXWHYvbmZPZzhmSHhtZTdqNDJQMjl2WWVidTlZQUFESWI5UUlCd0FBd0gydFJJa1NldVdWVjlTalJ3Kzk5ZFpiR2pWcWxNTEN3bks5cmxLbFNqYmY0OFNKRThySXlGQ3RXclZ1SjlSYzR6aDkrclRNWnJPNmQrK2VxVjFhV3ByT25Ea2pTYXBTcFlweHZIang0cm5lNDZPUFBsTHIxcTMxeUNPUFpEcFh1blJwNDNXSkVpVmtOcHVWbnA2dVU2ZE95V3cycTNyMTZsYnRxMVNwb2dzWExzaGtNcWxNbVRLcVc3ZXVmdm5sRnhVcVZFaCtmbjd5OC9QVEYxOThvUjQ5ZXVqUW9VUDY0SU1QRkI4Zm4yOWpQSDM2dENUSjA5UFRLbTViK3k5U3BFajJFM1VEVy9xcFhyMjZXclpzcWM4Ly8xeno1czJUZzRPRFRYM24xMWdzc3ZzTWJiMys1ajhMTTJmTzFPclZxL1hvbzQvSzJkbFprb3l5SnJteDVibkpMVzRuSnllYjdnVUFBSkFYSk1JQkFBQlFJSlFzV1ZKOSt2VFJvRUdEWkRLWjVPaVljeFhBRzVPV2xzVGIxYXRYVmF4WU1VbXlxaWxkcWxRcFNWSkNRa0tXeWVTczVOWm5WbkZZTnYxY3QyNmR5cFVybDZtdEpTSDgxMTkvR2E4dGllT2NUSjQ4V2NPR0RkUEREeitzNTU5LzNxYjR5NWE5dmhnM1BqNWU5ZXJWTTQ0ZlAzNWNIaDRleHZ4YXlxT1lUQ1k5L2ZUVDh2WDExZWpSbzdWNzkyN1ZxbFZMSlV1V3RPcjNkc2VZMi9uYytyZVZMZjBjUDM1Y1AvNzRvMXEyYktuUTBGRDUrUGprNlI1M2VpeTJYbi9qTTNqOCtIRXRXclJJMzN6emphcFhyNjVkdTNacDA2Wk5OdC9UMXVjR0FBRGdidU83RUFBQUFOeVhZbU5qTlcvZVBDVWtKQ2dqSTBQbno1L1h5cFVyMWJCaFF5UFpaa25DN3QrLzM5alVNQ3RWcTFaVnNXTEZ0SGJ0V2tuU3RXdlh0R1RKRXVPOGg0ZUhtalJwb3ZmZmYxOUhqaHhSUmthR2Z2LzlkMk5qeEt6dWsxdWZXZkh3OEpDUGo0K21UcDJxTTJmT0tDTWpRMGVPSERIcWNGZXVYRm5WcTFmWHpKa3psWmlZcUJNblRtang0c1c1emxXZE9uVVVFaEtpYWRPbWFmMzY5Ym0ybDZReVpjcW9aY3VXZXYvOTl4VWJHNnVNakF3ZFBIaFFjK2JNVWE5ZXZZeDIvdjcraW9xSzBzR0RCL1hFRTArb2FOR2lldlRSUjdWdzRVSTFhZElrMzhkWXVYSmxlWGw1WlhzK3QvNnprdFhubDFzL0pwTkpZOGVPMVFzdnZLRHg0OGZyeUpFait1Njc3M0xzODJaM1lpeDVtZXVzcEtlblM3cStzanN4TVZITGxpM0xkYTV1Wk90ekF3QUFjTGVSQ0FjQUFNQjlxV1RKa29xTWpOUkxMNzJrZi8vNzMzcnh4UmZsNnVwcXRiR2ZwNmVuT25mdXJLRkRoK3E1NTU3THRpOW5aMmU5Ly83N0Nnc0wwN1BQUHF2Qmd3ZXJjZVBHVm0zZWYvOTkxYTlmWDRNSEQ1YWZuNS9lZnZ0dFhidDJMZHY3Mk5KblZrSkNRdVRvNktndVhicm9xYWVlMHR0dnZ5MnorWjl0RkNaUG5xeHo1ODZwVmF0V2V2UE5OOVc1YzJlYjVxdHg0OFlhTTJhTTNubm5IWVdIaDl0MHpidnZ2aXRmWDE4TkdUSkVUejc1cE1hTkc2ZmV2WHVyVzdkdVJwdGF0V3JKWkRLcFZxMWF4aXA0UHo4L0hUaHdRUDcrL25ka2pDRWhJVHAvL3J4YXQyNnR0OTU2UzUwNmRaSWtGUzVjMktiK2I1YmRjNUpUUHdzWEx0VDU4K2YxOHNzdnk5WFZWVU9IRHRYMDZkT05GZDIyUG52NVBaYTh6dlhOcWxhdHFtN2R1dW1OTjk1UXIxNjlNajJ6dG96TGx1Y0dBQURnYnN0YkVUc0FBTzRBeTBhWlVWRlJmRjBDa0tQL2JaN1hSRkx1UmNEeHdGaXpabzFtejU1dDgycjNlMWxCR3N0dGVsN1NqdzRPRG1mdEhjaUR4TWZIWjdxazRSa1pHYTlGUjBmUHNIYzhBQURrSjFhRUF3QUFBTGl2Yk4yNjFkakE5T0RCZy9yc3M4L1VvVU1IZTRkMVN3clNXQUFBQU81bGJKWUpBQUNBKzRsSlVxcTlnNEI5eGNmSGE4cVVLYnA0OGFMS2xDbWpkdTNhcVYrL2Z2WU82NVlVcExIa3MydTYvdWNkQUFBZ1g1QUlCd0FBd1Awa1ZSS2xFaDV3ZmZyMFVaOCtmZXdkUnI0b1NHUEpaMmZGRDcwQUFFQStJaEVPQUFDQSs4azFTY2NsUFNtcHJDUm4rNGFETyszTk45LzhScEpDUWtLZXQzY3N1Q3V1NlhvUy9Qai9YZ01BQU9RTEV1RUFBQUM0bjZUcGVwSXNVVklSc2VkTmdSY1pHV2w1K2FNOTQ4QmRZOUwxUCtmWC92ZC9BQUNBZkVFaUhBQUFBUGNOQndjSHM2NG55RmdwK29EdzhmR1JKRGs0T0ZBU0J3QUFBTGVNRlRRQUFBQUFBQUFBZ0FLTlJEZ0FBQUFBQUFBQW9FQWpFUTRBQUFBQUFBQUFLTkJJaEFNQUFBQUFBQUFBQ2pRUzRRQUFBQUFBQUFDQUFvMUVPQUFBQUFBQUFBQ2dRQ01SRGdBQUFBQUFBQUFvMEVpRUF3QUFBQUFBQUFBS05CTGhBQUFBQUFBQUFJQUNqVVE0QUFBQUFBQUFBS0JBSXhFT0FBQUFBQUFBQUNqUVNJUURBQUFBQUFBQUFBbzBFdUVBQUFBQUFBQUFnQUtOUkRnQUFBQUFBQUFBb0VBakVRNEFBQUFBQUFBQUtOQkloQU1BQUFBQUFBQUFDalFTNFFBQUFBQUFBQUNBQW8xRU9BQUFBQUFBQUFDZ1FDTVJEZ0FBQUFBQUFBQW8wRWlFQXdBQUFBQUFBQUFLTkJMaEFBQUFBQUFBQUlBQ2pVUTRBQUFBQUFBQUFLQkFJeEVPQUFBQUFBQUFBQ2pRU0lRREFBQUFBQUFBQUFvMEV1RUFBQUFBQUFBQWdBS05SRGdBQUFBQUFBQUFvRUFqRVE0QUFBQUFBQUFBS05CSWhBTUFBQUFBQUFBQUNqUVM0UUFBQUFBQUFBQ0FBbzFFT0FBQUFBQUFBQUNnUUNNUmp2OW43ODdEYXpyMy8vOC9NMHNpZ3hCRGlKZ09xbHJ6UE5SWW1oTlRhNmlwVW1OUnM2cWhXbXFlYTZwRzBXaVZTR01xSlZSSmo1a2tpbFpOQ1JFeEM0S0lESHYvL3NodnIyKzJoT01jL1ZTYjgzcGNWNjdzZmEvcDNtdXRYQmV2ZGUvM0xTSWlJaUlpSWlJaUlwS3JLUWdYRVJFUkVSRVJFUkVSa1Z4TlFiaUlpSWlJaUlpSWlJaUk1R29Ld2tWRVJFUkVSRVJFUkVRa1YxTVFMaUlpSWlJaUlpSWlJaUs1bW9Kd0VSRVJFUkVSRVJFUkVjblZGSVNMaUlpSWlJaUlpSWlJU0s2bUlGeEVSRVJFUkVSRVJFUkVjalVGNFNJaUlpSWlJaUlpSWlLU3F5a0lGeEVSRVJFUkVSRVJFWkZjVFVHNGlJaUlpSWlJaUlpSWlPUnFDc0pGUkVSRVJFUkVSRVJFSkZkVEVDNGlJaUlpSWlJaUlpSWl1WnFDY0JFUkVSRVJFUkVSRVJISjFSU0VpNGlJaUlpSWlJaUlpRWl1cGlCY1JFUkVSRVJFUkVSRVJISTEreGZkQVJFUkVZdktsU3NQZWRGOUVCRVJFUkVSRVpIY1IwRzRpSWo4RmFRQ2pyYTJ0cCs5Nkk2SWlJaUlpSWlJU082aklGeEVSRjQ0czluY3hjYkdwdjZMN29lSWlQd2xEWDNSSFJBUkVSR1J2ejhGNFNJaThzSWRQWHAwSGJEdVJmZERSRVQrZXFwV3Jhb2dYRVJFUkVTZW15YkxGQkVSRVJFUkVSRVJFWkZjVFVHNGlJaUlpSWlJaUlpSWlPUnFDc0pGUkVSRVJFUkVSRVJFSkZkVEVDNGlJaUlpSWlJaUlpSWl1WnFDY0JFUkVSRVJFUkVSRVJISjFSU0VpNGlJaUlpSWlJaUlpRWl1cGlCY1JFUkVSRVJFUkVSRVJISTFCZUVpSWlJaUlpSWlJaUlpa3FzcENCY1JFUkVSRVJFUkVSR1JYRTFCdUlpSWlJaUlpSWlJaUlqa2FnckNSVVJFUkVSRVJFUkVSQ1JYVXhBdUlpSWlJaUlpSWlJaUlybWFnbkFSRVJFUkVSRVJFUkVSeWRVVWhJdUlpSWlJaUlpSWlJaElycVlnWEVSRVJFUkVSRVJFUkVSeU5RWGhJaUlpSWlJaUlpSWlJcEtyS1FnWEVSRVJFUkVSRVJFUmtWeE5RYmlJaUlpSWlJaUlpSWlJNUdvS3drVkVSRVJFUkVSRVJFUWtWMU1RTGlJaUlpSWlJaUlpSWlLNW1vSndFUkVSRVJFUkVSRVJFY25WRklTTGlJaUlpSWlJaUlpSVNLNm1JRnhFUkVSRVJFUkVSRVJFY2pVRjRTSWlJaUlpSWlJaUlpS1NxeWtJRnhFUkVSRVJFUkVSRVpGY1RVRzRpSWlJaUlpSWlJaUlpT1JxQ3NKRlJFUkVSRVJFUkVSRUpGZFRFQzRpSWlJaUlpSWlJaUlpdVpxQ2NCRVJFUkVSRVJFUkVSSEoxUlNFaTRpSWlJaUlpSWlJaUVpdXBpQmNSRVJFUkVSRVJFUkVSSEkxQmVFaUlpSWlJaUlpSWlJaWtxc3BDQmNSRVJFUkVSRVJFUkdSWEUxQnVJaUlpSWlJaUlpSWlJamthZ3JDUlVSRVJFUkVSRVJFUkNSWFV4QXVJaUlpSWlJaUlpSWlJcm1hZ25BUkVSRVJFUkVSRVJFUnlkVVVoSXVJaUlpSWlJaUlpSWhJcnFZZ1hFUkVSRVJFUkVSRVJFUnlOUVhoSWlJaUlpSWlJaUlpSXBLcktRZ1hFUkVSRVJFUkVSRVJrVnhOUWJpSWlJaUlpSWlJaUlpSTVHb0t3a1ZFUkVSRVJFUkVSRVFrVjFNUUxpSWlJaUlpSWlJaUlpSzVtb0p3RVJFUkVSRVJFUkVSRWNuVkZJU0xpSWlJaUlpSWlJaUlTSzZtSUZ4RVJFUkVSRVJFUkVSRWNqVUY0U0lpSWlJaUlpSWlJaUtTcXlrSUZ4RVJFUkVSRVJFUkVaRmNUVUc0aUlpSWlJaUlpSWlJaU9ScUNzSkZSRVJFUkVSRVJFUkVKRmRURUM0aUlpSWlJaUlpSWlJaXVacUNjQkVSRVJFUkVSRVJFUkhKMVJTRWk0aUlpSWlJaUlpSWlFaXVwaUJjUkVSRVJFUkVSRVJFUkhJMUJlRWlJaUlpSWlJaUlpSWlrcXNwQ0JjUkVSRVJFUkVSRVJHUlhFMUJ1SWlJaUlpSWlJaUlpSWprYWdyQ1JVUkVSRVJFUkVSRVJDUlhVeEF1SWlJaUlpSWlJaUlpSXJtYWduQVJFUkVSRVJFUkVSRVJ5ZFVVaEl1SWlJaUlpSWlJaUloSXJxWWdYRVJFUkVSRVJFUkVSRVJ5TmZzWDNRRVJFUkVSRVJHTHlwVXJUN1d4c2VuK2VIdVZLbFhpTGE5dGJHeCtqSTZPN3ZubjlreEVSRVJFL3M0VWhJdUlpSWlJeUYrRzJXdytaMnRyVyt6eGRoc2JtNnh0NS83RUxvbUlpSWhJTHFEU0tDSWlJaUlpOHBkeDdOaXhyODFtcytsSnk4MW1zems2T25ybW45a25FUkVSRWZuN1V4QXVJaUlpSWlKL0plbkEwYWNzai92LzF4RVJFUkVSZVdZS3drVkVSRVJFNUMvRnhzYm1xeWN0TTV2TjMvNlpmUkVSRVJHUjNFRkJ1SWlJaUlpSS9LVkVSMGN2TjV2TjVod1dtWC81NVplcGYzcUhSRVJFUk9SdlQwRzRpSWlJaUlqODFhVFkyTmo4K25pajJXeE9BSkpmUUg5RVJFUkU1RzlPUWJpSWlJaUlpUHpsMk5qWWZQMTRtOWxzL3U1RjlFVkVSRVJFL3Y0VWhJdUlpSWlJeUY5T1NrcktGNEJSSHNWc05wdnYzNzgvNGNYMVNFUkVSRVQremhTRWk0aUlpSWpJWDg1dnYvMTJIemh0ZVc5alkzUHQzTGx6U1Mrd1N5SWlJaUx5TjZZZ1hFUkVSRVJFL3BMTVp2TzNXVjV2ZXBGOUVSRVJFWkcvTndYaElpSWlJaUx5bDNUanhvM1B6V2F6R1NBakkrUGpGOTBmRVJFUkVmbjdVaEF1SWlJaUlpSi9TWmN1WFVvMG04M256V2J6amVQSGoxOS8wZjBSRVJFUmtiOHYreGZkQVJFUkVSRVJrYWRZQS9pKzZFNklpSWlJeU4rYmduQVJFUkVSeVZIVnFsVzNBUzFmZEQ5RVRDWVRWYXRXZmVkRjkwUCtkNW5ONW4xSGp4NnQvNkw3SVNJaUl2ODlsVVlSRVJFUmtTZFJDQzUvQ2JhMittK0x2RmcyTmpiMVhuUWZSRVJFNVBsb1JMaUlpSWlJUEZWVVZOU0w3b0tJeUF0VHJWcTFGOTBGRVJFUitRTm9hSVdJaUlpSWlJaUlpSWlJNUdvS3drVkVSRVJFUkVSRVJFUWtWMU1RTGlJaUlpSXZsTmxzL2xPUGRlZk9IWktTa3Y2MFk0cjhIWmhNSmpJeU1sNTBOMFJFUkVUK3o2aEd1SWlJaUlnOE43UFpqTWxrc21xenM3UGordlhyOU8vZm54RWpSbEMzYnQwY3QrM2F0U3RGaXhhbGN1WEszTDE3TjhkMTh1WExSK2ZPblVsUFR5YzRPTmhxV2UvZXZRa0tDc3B4dTBLRkN0RzJiVnZqL2ZMbHkxbXlaQW45Ky9lbmQrL2VULzFNdDIvZnp0WWZEdzhQekdaenRpRGR3OE1EVjFkWHdzUEQ4Zkx5b243OStsYkxWNjllemFGRGg1Zy9mMzZPeHpLYnpTeGV2SmpHalJ2ejhzc3ZzMkxGQ2hJVEV4azVjaVEvLy93ekZTcFV3TnZiKzZuOWZSWWJOMjRrTWpLU2Q5OTlsOUtsU3dNUUhCek0vdjM3V2JwMEtRQXBLU25reVpNSGdNVEVSRFp2M2t5ZE9uVW9XN2FzMWI0MmI5Nk1qNC9QSDE0LythdXZ2dUwrL2Z0MDdkcVZlL2Z1c1d6Wk12cjM3NCtQajg5VHQwdE1UT1R6enovSGJEYlRzV05IeXBVcmwyMmRreWRQQWxDaFFnV3I5bEdqUm5INThtVldyVnBsMVo2ZW5zNnBVNmNvWHJ3NDd1N3VWc3QyN05oQlVsSVM3ZHUzZjZiUHRYRGhRdkxseTBlM2J0MjRjT0VDQ1FrSjFLdVhPZjlpY25JeU4yL2U1TmF0Vzl5NGNZUHIxNi9qNnVwS3UzYnQvdTErangwN3h2VHAwMm5UcGcydnZQSUtGU3BVWVBqdzRadzllNWJRMEZCY1hGeXN6dEh5NWNzWk1tUUlqbzZPN055NWszUG56dEdsU3hjQ0F3T0ppNHZMTmlmQW4zVU9udGVRSVVQdzhmSGh3dzgvQkRLRC9XSERobEc0Y0dIR2pCbnpoeHhEUkVSRS90NFVoSXVJaUlqSWM5dTBhUk9USmsyeWFvdU1qT1RUVHovbHdvVUxEQm8weUdqdjFhc1hBd1lNQU9EYXRXdWNQbjBhVjFkWDFxMWJSMXhjWEk3NzkvUHpvM1BuenFTbXBySmt5UktyWmIxNzl6WkMzTWRWcmx6WkNNSlhyVnBsYkx0a3laSnMrd0dvV2JPbTBSNGNISnd0R08zV3JSc1pHUm1zV2JNbVcvdkFnUU5adUhBaGVmTGtvWGJ0MnNUR3hqSnc0RUJtenB6SjZkT24yYnQzTHdETm16ZW5kKy9lZE9yVXlkait5SkVqZlBYVlY5eTdkNCtYWDM2WjdkdTNjKzdjT2JwMzc4NUhIMzJFazVNVHMyZlBwbkxseW5UdDJwV0hEeDlhSGI5TW1UTDg5Tk5QMlQ3UGloVXJxRlNwRWdBeE1USE1taldMb2tXTDh1alJJK2JQbjgrZ1FZTTRmLzQ4VVZGUjNMeDVrK0RnWURadDJzU0NCUXVvVXFVS0VSRVJMRml3QUY5Zlg2c2cvTkNoUTB5WU1JRktsU29aWVczcDBxV3BVS0hDZnhTTXo1a3poMGFOR2hudno1dzVRMUJRRUU1T1RuVHQycFhJeUVpMmJ0M0s5ZXZYV2JKa0NiYTJPWCtoOWQ2OWV3d2RPcFRmZnZ2TmFCcy9mcnpWT2hrWkdYejY2YWVjUDMrZTRjT0hXNTMvYytmTzVYanZKU2NuTTNUb1VIeDlmUWtLQ3FKT25UcloxcGsyYlpyeHVrNmRPaXhhdENqSFBnWUhCK1BuNTBlM2J0MVl1blFwMjdkdkp6QXdrRUdEQmpGOStuUisrT0VIcS9XTEZpM0s3dDI3dVhUcFVyWjlyVisvM25pOVo4OGV6cHc1UTN4OFBIUG16R0hBZ0FFa0pDUnc1Y29Wbkp5Y3JMYmJ0bTBiSVNFaHVMdTcwNjlmUDc3Nzdqc2lJeU9wV0xFaXFhbXBBSnc0Y1FJQUJ3Y0h5cGN2LzZlZGcrZGhNcG5ZdTNjdlpjcVVNZG95TWpMWXUzZXY4Y0JIUkVSRVJFRzRpSWlJaUR5M2hnMGI4dUdISHpKanhneDY5KzVOblRwMW1EMTdOZ2NPSEdEczJMRlVxMWFOZWZQbXNYZnZYcXVSdWhFUkVRQTBhZEtFNzc3N0RpRGJpTlNjZ3RYdTNidVRscFpHU0VpSTBSWVFFTUNFQ1JPd3NiRWhNVEdSNXMyYjQrcnF5dDI3ZDVrNWN5Ymg0ZUVBbEM5Zm50YXRXeHZieGNiR3NuNzlla3dtVTdhUndsbjc4M2cvSG0vZnNHRUR4WXNYNStIRGg0U0VoRkN5WkVrU0V4UFp0R2tUWjgrZUJXRFpzbVVrSmlabUM3SXRnWHVUSmswQWpGRzhibTV1QkFVRk1XalFJSGJ0MmtYbHlwWHg4dklpSmlhR2E5ZXVVYkZpUlp5Y25DaFRwZ3k3ZCsrbVpzMmFGQzFhbElpSUNHN2R1a1doUW9VQXVIcjFLc09HRGNQRnhZWHAwNmNUSHgvUDExOS9UZjc4K1kwK3RHclZpb3lNREJvM2JveWpveU5tczVtd3NEQUFQdmpnQTJPOTVjdVhNM2JzV0NCek5QS3hZOGNBNk5HamgzSCtIQndjL3UwSTdxeWZFK0RPblR1TUhEbVN0TFEwUm84ZWpaZVhGKzNhdFdQNzl1MUVSa1l5YTlZc1k3UnZWbkZ4Y1l3Y09aTFkyRmhhdG14SlFrSUNHemR1NVA3OSszenl5U2ZHTWV6czdQanl5eThaTTJZTU4yN2N5UEcreXRxMlo4OGUzTjNkZWYvOTk1azBhUkpyMXF4aDllclZ4dktSSTBkeStmSmxxN2JDaFF0eitmSmx2dm5tbXh3L2IySmlJak5tek1ERHd3TXZMeS9pNHVLWU1XTUdqUnMzeHR2Ym0zLzk2MS9FeHNZU0hCeU1qNDhQZmZyMGVlTERJWXNmZi93UkJ3Y0grdmJ0UzBwS0NqWTJOaVFuSitQazVJU2RuWjNWdXAwN2QyYjM3dDE4ODgwM05HclV5TGlIaHd3Wllxd1RHQmdJZ0plWEZ6LysrT09mZGc1eXVyYlBLaTB0RFFCN2UvdW50b21JaU1qL052MnJRRVJFUkVTZW01ZVhsMUZHeE4vZm4wMmJOaEVTRW9LTGl3dXVycTc4OHNzdjdOKy9uL3o1ODVPZW5rNWNYQngrZm43OCtPT1BBTHorK3V0R0VQNHNQRDA5ZWZUb1ViYjJsU3RYRWhRVVpOUTZybEtsQ252MjdDRThQSnlBZ0FEaTQrTTVkdXdZZWZQbXBXdlhydXpmdjU5Tm16WmhiMi9QNE1HRDZkeTVjN1o5UG1tRTgrUHRNMmZPTkY2ZlBuM2FLTWV3ZWZObW96Mm5VZWpIang5bjM3NTk1TXVYanhvMWFnQ1pBVGhrQnRpT2pvNE1HRENBOVBSMDR1UGpXYmh3SVgzNjlDRTVPWmtWSzFaZ1oyZkg3dDI3TVpsTWRPL2VuZHExYXhNWkdVbGlZaUlGQ2hRQUlEUTBsSVNFQkFBNmRPaGdIRHNvS0loWFhua0ZnSDc5K3RHcVZTcysrK3d6enB3NVExeGNIS2RQbjZaUm8wYVVLRkdDbUpnWTl1elp3N0JodzBoS1NxSmp4NDRNSERpUTk5OS9uL2o0ZUt2OSt2ajRzR1RKRWo3NjZDUGVmLzk5WTFSNlhGd2Nnd2NQcG5mdjNyUnExY3BZUHpFeGtmNzkrNU9Ra0lDL3Y3OHhpdC9XMXBZcFU2YlFyVnMzUWtORHNiT3pZL2p3NGRqYTJwS1JrY0hhdFd2NS9QUFBlZmp3SVowNmRXTGt5SkVrSnljellzUUlkdTdjeVcrLy9jYklrU09OVWVjWEwxNWsvdno1bU0xbXE5SGxZV0ZoM0wxN2wxNjllaGx0RGc0T0FMUnUzWm84ZWZMUW9rVUxxbGV2bnUzNmRlblN4WGo5MDA4L2NldldMVUpEUTdPdEI1a2oxN011MjcxN053QWZmdmdoalJzMzVzS0ZDOFRHeGhyWHhNSVNXTC81NXB0V3dYaDBkRFNYTGwzQ3o4K1A5ZXZYYy9Ub1VZNGVQY3ExYTllTTlTMDhQVDFac1dJRkgzLzhNWW1KaWR5N2Q0L1NwVXZUcDA4ZmZIeDhHRFZxRkZldVhERUM3S3dCOHA5MUR2NWJLU2twQUVaSm42eHRXUisyaUlpSXlQODJCZUVpSWlJaTh0ek1aalBidG0zRDJkbVo0OGVQWTJkbmg0dUxDOG5KeVl3Yk44NVk3OWF0VzR3ZE81WVJJMFpnTXBrNGV2UW9nTlhJNUdjcHJiRnc0Y0ljMnhzMWFzU0RCdyt3dGJYRng4ZUhnSUFBN096c0tGYXNHT1hMbCtmNDhlTk1tRENCeU1oSUlpTWpnY3lSd24zNzlxVm16WnJjdVhNSE56YzM3T3pzQ0F3TXpGYWorZDY5ZTlqYTJ0SytmWHV1WGJ2R3FWT25xRktsQ3I2K3ZzVEZ4Vkc5ZW5VeU1qTFl0V3NYQ1FrSjlPM2JOOGQrV2tMOGpJd01ac3lZQVlDN3V6dWhvYUVjUG56WUtFK1JOVndHbURKbENyYTJ0aHc5ZXBRMmJkb1lJMzV2M2JvRlFJRUNCVENielZ5NWNvVjgrZklaWVdhYk5tM0lreWNQN3U3dXVMbTU0ZUhoZ2JPek14RVJFVWE5OHlKRmluRHExQ2wyN3R4SmVubzZqbzZPMk52YlU3VnFWWnljbkNoVnFoUjc5dXhoMUtoUjNMOS9uOW16WjdOdDJ6WnNiVzFadkhneFJZb1VzZXJyMmJObk9YbnlKUDM2OVRPQzNtSERobkhwMGlXckd1dW5UcDFpeElnUlhMMTZsWHIxNm1VcmFlTHQ3YzJDQlF2bzI3Y3ZhOWFzNGNLRkMvVHMyWk9wVTZkeS92eDVZNTBIRHg0d2NlSkU0NzJEZ3dOWHJseGh4SWdSbEN0WGprNmRPakY1OG1TYU5Xdkd4SWtUamZJOEFEdDM3dVR1M2J0V2JRRHo1OC9uNTU5L0JqSkg2MmN0UHhNWUdFaDhmSHkya2pTdnZQSUtVVkZSN055NWs0WU5HK0xvNkFoazN0ZmUzdDVzMjdZTkd4c2J6R1l6NjlhdG8wMmJOZ1FFQkhEbHloVmpINWEvQVQ4L1A1N20yMisvTlY3ZnVuVXIyK2p4ck84dHdYRHg0c1VwWHJ3NFBYcjA0Tnk1YzlrQzZPN2R1eHV2bzZLaS9yUno4RHp1Mzc4UFlGVUt4dkpnVGlQQ1JVUkV4RUwvS2hBUkVSR1I1N1pyMXk0amRKc3dZUUlCQVFHODk5NTd6SjA3bDZpb0tLcFZxOGFvVWFQbzFLbVRFZkk5UHVsbHAwNmR1SFBuRGdCTGx5N0Z3OFBEcU9QczZla0paQWJ1a0ZuTE95TWp3NnFNeXBZdFc5aXlaWXZWUG1mTm1rWDM3dDNadUhFak4yN2NNTFl2V0xBZ1ZhdFdOVWJQWnEwWjNxNWRPNW8wYWZJZjF5MHVXYklrZm41KzJOdmJFeHNieStYTGwwbE1USHppK3YzNjllT3JyNzdpMUtsVFJ0dVJJMGM0Y3VTSU1iSzFRWU1HMUtwVml5SkZpbENrU0JIOC9QejQ3TFBQTUp2TmJOeTRrWTBiTjFLNmRHbWFOV3NHWkk2SWQzQndJRFUxbGZUMGRPYk1tY09JRVNQdzgvUExjVUxSdDk1Nml6ZkdwRFNXQUFBZ0FFbEVRVlRmZkpOZHUzWVo1VTZjbkp4bzM3NDlIaDRlYk5teWhibHo1d0lZSWJPenN6TS8vdmdqR1JrWjVNbVRoeSsvL0JKZlg5OXMrNjVmdno0clZxeGcyTEJoVEo0OG1TVkxsbkRyMWkwNmRlcEUxNjVkamZWc2JHeTRmZnMyQUJjdVhPRHR0OS9POFh6WjJOamc3dTVPd1lJRjhmUHo0OTY5ZTdSdjM1NndzREJ1M0xpUjdkcEQ1b09FNk9obzNOemNhTkNnQWErODhnbzdkdXpncFpkZTRwMTMzbm5pdGJHNGNlT0djVitIaFlVeFo4NmNiT3MwYmRyVTZuMVVWQlFSRVJGOCtPR0h2UFRTUzh5Wk04Y29VWFBqeGczMjdObER2WHIxbURKbENwczJiU0loSVlIR2pSdVRtSmpJOXUzYk1adk52UEhHRzhEL205d3pKNy85OXB0UldnZ3l5NVNNSERuU0tBdFVyVm8xbzNhK3Y3OC85dmIyVmcrWlpzeVlZVHhBK1N1Y2c2emxXZjVUTjIvZUJPRHc0Y1BzM0xtVFpzMmFHYVBpZi8vOWR6SXlNcktWaVJFUkVaSC9QUXJDUlVSRVJPUzViZGl3QWNnc2NYTDU4bVVnTTdpRS96ZTZkZWJNbWRuS2gxZzhmUGdRT3pzN3E1SGhqNzhQQ3d1alJZc1dBTlNxVll0SGp4NVpCZUhseXBXaldyVnFQSHIwaUlJRkM3SjI3Vm9nYzhMTVhidDJVYjE2ZFNwV3JJaWJteHMvL1BBRFZhdFdaY3FVS2NUR3huTGl4QW5PblR0SFFrSUM3ZHUzeDgvUGozWHIxbG4xYit6WXNWeThlQkdBdG0zYldvMmNoY3hSNnZIeDhiaTR1RkNxVkNsV3JseHBMR3ZmdmowcEtTblp3dHJidDIvajVlVmxCT1pUcGt3aFQ1NDhoSWVITTI3Y09DcFZxbVJWcnVYR2pSdkd1YTVWcTVaUmV6dzVPUm1BclZ1M0d1c21KU1VSSGg3T2lCRWpqTFphdFdvWjVUSXNJNEhqNHVKbzJMQWgvZnIxSXlNamc0c1hMMUt0V2pVdVhMZ0F3THAxNjNqcnJiY3dtVXhBNWdTbkR4NDhvSFhyMW16WnNvV0ZDeGZTb0VFRHZMMjlxVjI3dHRYbksxZXVISFBuenFWNzkrN2N1blVMRHc4UDNudnZ2V3pyQkFjSDgvSEhIeHVmSnljT0RnNkVoSVJRc0dCQlhGeGNXTDkrUGE2dXJrWUptcWRKUzB2RHdjR0J4WXNYczJ6Wk11cldyZnR2YTRSRFpxRHI0dUxDdW5YcjZOS2xDMkZoWVUrdDJXMjVIeHMxYXNTZ1FZTll0R2dSbzBlUDVxdXZ2akxXK2V5enp3Z0pDZUhRb1VNMGF0U0kzcjE3NCtycXlxWk5tNHc2OWgwNmRLQlNwVXBXcFUwZWQvNzhlV3h0YlkzclltSDV1MHBMUzJQdzRNRk1uVHFWMU5SVVhGeGNhTnUyTFR0Mzd1VCsvZnMwYTlZc1c2bVZyUHo4L0l4UjlIL0dPWGdlbG52VmJEWXpmdng0Q2hRb1lEeGd1bi8vUHRIUjBVYlpJUkVSRWZuZnBTQmNSRVJFUko1YnpabzFPWERnZ0ZXYkphRGJ1SEVqYmR1MnBXL2Z2bGIxbjE5KytXWGMzTnlJam80bUtTbUphZE9tV1cyZm1KaVlyYzB5bVdST3BWSHk1OC9QaGcwYmFOeTRNVys4OFFaZmZQRUZiZHEwd2RQVGsvcjE2d053L2ZwMURoMDZ4TUdEQjBsTlRUVkNld0JIUjBkcTE2NU4rZkxsU1U1T3htUXljZVhLRlk0ZlA4N216WnU1ZnYwNnZYcjFJaU1qZzVVclYzTDI3Rm44L2YycFVLRUMzdDdlRkNsU2hJTUhEK0xoNFVHWk1tVUlDZ295UnVSYVBENFpZOFdLRlduWXNLRlJrc015RXJ4VXFWSUFWcVBGTFo4eGYvNzhYTHQyalNaTm1wQ1VsRVJxYWlwRGh3NWw2TkNoVnV2V3FWUEhxbVl5d0tGRGh6aDA2SkJWVzFSVUZPSGg0Zmo3KzdObzBTTE9uRG5EUng5OVJKVXFWYXpXczF6UERoMDY0T3JxeXVUSms4bkl5T0NubjM3aXA1OStvbGF0V3RtQzhGT25UakY4K0hCTUpoTkZpaFRoeXBVcjlPelprd1VMRmxoTnBsbTJiRmxDUWtKSVNrcWljZVBHK1ByNnNuSGpSbU41alJvMWNIWjJwa1NKRWthYnE2dnJNNVhSc2RUUGhzelI3Q2twS2NURXhCalg4dXV2djhaa010R2hRd2ZjM2QzLzdmNkFiQk5CV3Vwclp4VVlHSWl2cnkrUEhqMHlTdVE0T1RseDhlSkY0dUxpNk4rL1A3MTY5Y0xHeG9acjE2NHhmLzU4WTl1ZVBYdlNvVU1INHhzTU9hbFVxUkp0MjdZMVBwdkYvdjM3Z2N3NjgvdjI3V1BhdEdta3BhWGg2T2pJK1BIak9YcjBxRkZLeE9MeGNqU1RKazM2MDgvQjh6aDgrREFBL2Z2M1ovbnk1Y3lmUDkrcUJ2eVdMVnNVaEl1SWlJaUNjQkVSRVJGNWZnMGFOR0Q3OXUxV2JROGZQbnpxTmdNSER1U0xMNzRnT2pxYWdnVUxzbWZQSGc0ZlBzd0hIM3hnaEs3dTd1N01ueitmTW1YS0FKa2pvaUd6N01hREJ3K01HdU9RT1dGbjFhcFYyYlp0Ry9IeDhaak5aZ0lDQW9pSmljbFdoZ1V5SnhxTWpvNjJhcXRac3lZZE8zYms2TkdqREI0OEdNZ015S3RVcWNMUW9VT3BVYU1HWnJPWmtpVkxzbmJ0V21iTm1nVmtqbFllTUdBQUNRa0pKQ1VsMGJScFUrN2R1d2RBeDQ0ZENRME5OWDdYcVZQSGVHalFva1VMcThET29reVpNamc3TzNQMDZGSE1ack5SUGlSZnZuejA2ZE9IeVpNblc2MC9kZXBVcS9kOSsvWWxOVFUxV3hEKyt1dXYwNjlmUHlDekxFcFdnd2NQeHR2Ym15RkRodENpUlF1dVg3OXV0VjU2ZWpvMk5qWk1tVEtGalJzMzR1UGp3OXExYTltNmRTdlRwazB6eXJOWXJGKy9ubG16WnBHV2xzYWdRWVBvMXEwYm4zenlDZUhoNGZUbzBZT0ZDeGRTdm54NXEyMHNvNG16MXNaT1RVM0ZaREtSTjIvZWJPZkpjdTZ6aHVwWlBUNXlPVDQrbnBDUUVPN2N1Y09VS1ZOWXZYbzFKcE9KdG0zYjh2Nzc3L1BGRjEvZzUrZVhyVFk3WUJWS1AvNXRnSndjUEhpUTBOQlFJaU1qY1haMkJxQnc0Y0xVcUZHRHNMQXdmdi85ZCs3ZHU0ZTd1enZEaHc4bkpTV0ZDaFVxY1BMa1NkNTc3ejFPbmp6NTFJRFkxOWVYd1lNSFd3WGhqeDQ5WXR1MmJUZzZPakp0MmpRR0RCakEyYk5uU1VsSnlYWXZaR1VwUGZUdi9GK2VnLzlXVWxJU0VSRVJPRHM3MDdWclYzeDlmWEZ5Y2pKS0FubDdlN045KzNZR0RCaGdsR2NSRVJHUi8wMEt3a1ZFUkVUa3VaVXNXUkpYVjFjZVBIaEFhbW9xa0JrNkFzWUk4S1ZMbDFxTmtQYnk4akplMjlqWWNPellNVDc2NkNPcVZxMUtaR1FrUllvVXdjbkppZjc5KzlPL2YzODZkZXBrakRnTkNBZ2dOamJXS2dnSEdERmloREhaWkxWcTFhaFNwUXBWcWxUQjM5OGZnQjA3ZGpCbXpCaEtsU3BGYUdpb0VUUWVPblNJQVFNRzRPSGhBVUM5ZXZYbzFxMGJxMWF0SWpVMTFSaEozYTFiTjFKVFV3a05EYlU2YnFkT25haGR1emFGQ2hWaTNMaHhSRWRIVTdod1lXTlphR2lvOGJ0dTNicEdFSjVUQ0c1cHIxV3JGaEVSRVVSSFIvUHFxNi9TcmwwN2hnd1pZandVeUNwckdSZkFtSHp3OGZCeng0NGQ3Tml4SThkalRwdzRrWll0V3pKOStuUkNRME5wMUtnUmdGRjZKQ1VsQlVkSFJ5cFZxa1JHUmdiYnQyOG5NRENRMk5oWVhudnR0V3dUaTVZdVhScHZiMjlHang1TjNicDFBWmc4ZVRKdWJtN0V4Y1ZsQzY5alltS01Cd3VOR3pjMjJpMFBQNTRVaFB2NCtHUWJGVzN4K0lqeDNidDNBOUNzV1RNdVhickVraVZMS0ZldUhCOTg4QUZtczVuOSsvZXpkdTFhaWhVclJwMDZkYXkyblQxN3R2RTZhMjF1Z0hmZWVjY29tM1AyN0ZuR2pSdEhURXdNOXZiMmRPclVpZDY5ZTlPOGVYTWc4eDQ5Zi80OEVSRVIvUExMTDNUdjNwMENCUXJRc0dGRHpwdzV3OG1USituVHB3OXBhV2xHalh4TGlaU3MzMkNBekZIZldhMWN1WkxidDIvVHRtMWJYRjFkbVQ1OU92bno1NmRldlhvNE96dGpNcG1NdjgvMDlIUmp1NnpsYzU3bS8vSWNkT25TaFMrLy9KSnZ2LzJXcmwyN01uRGd3R2ZxMDhxVkswbEpTYUZObXpZNE96dlRyRmt6QWdNRGpUN1oyOXNUR1JuSnZIbnptRDU5K2pQdFUwUkVSSEluQmVFaUlpSWk4b2ZadDI4ZmtGbmE0L0RodzVRb1VZSjE2OVpSclZvMWhnOGZUcnQyN1dqUW9FRzJrYTVyMXF4aDd0eTVGQzFhbE9uVHA5T3NXVE1jSFIyWk8zY3V2WHYzWnQ2OGVXelpzc1VJWndzVkttUlZIeHd5ZzlyMTY5ZVRscFlHWkU2U3QzNzlldHEyYmN2OSsvY0pEZzdtbTIrK3dkN2VuakZqeG5ENzltM2MzTnl3dGJVbE1qSVN3S29tT1dTT1NMZlU1RzdkdXJYUlhxQkFBYU1HZWJ0MjdVaExTN09xNVgzMjdOa2NKNUFFeU1qSWVLWnoyYXBWS3lJaUl2anNzOC9vMzc4LzkrN2RzNXA4MDFJMnBuVHAwc2E1U0VwS3d0WFYxYWdUbmRPSThENTkrcENjbkV5UEhqMndzYkhCMGRFUmdGZGZmWlU3ZCs0UUVSRkJxVktsNk5peEl6Tm16S0J1M2Jya3laT0hpUk1ua2pkdlhscTNiazJUSmsyNGV2VXFSNDRjb1ZhdFdreWRPdFhxbWw2K2ZKbUpFeWRpWjJkbkZaNWFtRXdtQWdNRHFWR2pCdjM2OVNNb0tJaE5temFSbHBaR2pSbzFhTm15SmMyYU5jUEZ4Y1dvZi82a1VkK1hMMTkrYWkzdHJINzg4VWNqekgvdnZmZElUazdtcFpkZTRzc3Z2eVFsSlFWUFQwL2k0dUlZTTJZTWE5YXNvVWlSSWx5OWVoWElIT0ZlcEVnUkFPTSt6TW95R1dQUm9rVzVlZk1telpvMVkrREFnUlF2WHB4ejU4NFo2emc2T3JKZ3dRSW1UWnBFZUhnNHUzZnZadmp3NFZTc1dKRlJvMFlaKzNOd2NEQmVQNjBtdDBWVVZCVExseThuVDU0OHZQdnV1eVFsSlZHb1VDR09IRG1DeVdUQzA5T1RpUk1uR2crVGhnd1p3dWpSb3lsVHBzd1RIOGhZdm8zd1o1eURWcTFhOGRWWFh6RjU4bVErK3Vnak9uZnViUFd3TENjeE1URjgrKzIzMk5uWkdlSDM0c1dMT1hueUpCVXFWS0IxNjlhWVRDWSsvL3h6ZnZ6eFIyclZxcFh0Z1kySWlJajg3MUFRTGlJaUlpSi9pSklsUzFLeVpFbmVlT01OVHAwNlJYaDRPQTBhTkRDV256eDVrcmx6NXdKa0sxSGc1K2RINmRLbFdiQmdBZm55NWJOcUR3NE9adHk0Y1F3Y09KRDE2OWZqNHVMQ3lwVXJpWWlJc0NxcGNQandZWktTa25CeWNxSjU4K2JHUkk2M2I5OW0yYkpscEthbTR1WGx4YVJKazZoYXRTcXRXN2NtSVNIQjJON1cxcGFtVFp0YTljdFM1dVJ4TjIvZXRHcDNjSERnN2JmZnBrS0ZDdFNxVllzQ0JRb1FGQlNVNDNuNjdMUFBzTFcxeGQ3KzZmOFVmKzIxMTZoV3JScFJVVkVNR2pRSXlDeEI4K2pSSThCNnNrd0xmMzkvcTVJMGo0ZnhibTV1QkFVRjhkTlBQd0daMTZGNDhlS3NYNy9lS2lEMDkvZkh4Y1dGSmsyYThOcHJyeGxoZE11V0xRa05EV1hod29VOGV2U0lkOTk5bC83OSt4c0JxRVZhV3RvemhiZSt2cjU0ZW5vU0h4OVBSa1lHYjczMUZzT0hEeWRQbmp3NE9qb2ExOGZYMTVlZVBYdm11STluUFZaY1hCd25UNTZrYnQyNk9EazVFUk1UQTJEVUlyZTF0U1ZQbmp5NHVMaHc3OTQ5eG84Zno3Smx5eWhUcGd3UEhqeGd5SkFoVEpnd0FjZ01uYU9pb3VqWHJ4OE9EZzZrcHFZYTk0T0xpd3RoWVdGNGVYbng3YmZmc21EQkFtUDBkZkhpeFlITUJ4UlRwa3pCMzk4ZlQwOVBYbjc1NWFmMjNmS2c0MG1UVzZha3BEQnExQ2pTMDlNWk5td1l4WW9WNDQwMzNqREsyd0JVcjE2ZGhRc1g0dTN0VFkwYU5kaTZkU3NIRHg2MHVoZE5KaE5tczluNEhSNGVqcmUzOTU5eURpeGgvT1AzMHRNNE96dmo3T3hNNjlhdEtWNjhPTmV1WFdQTm1qVTRPenZ6NmFlZlltdHJpNjJ0TFNOR2pHRFVxRkVzV2JLRTExOS9IVmRYMTJjK2hvaUlpT1FlQ3NKRlJFUkU1QTloS2FFQlVMbHlaZkxuejIrTTRoMDFhaFN2dnZvcW5wNmUrUHI2R3FOSmZYMTlxVlNwRW5YcjFxVjY5ZXJHNk9SS2xTb1pJMCtMRmkxcTFQZ3VXN1lzMzMzM0hjV0xGeWNqSTRPQWdBQWdNekJ2M0xneFY2OWVwV3ZYcmxTb1VJSFhYbnVOQnc4ZTBMUnBVMDZjT0VIbHlwV05pUjRoczhieGlSTW5zTFcxeGRQVGt5Wk5tdkRxcTY4YW44SEx5NHVLRlNzYWt4Z09HalFJTHk4dk1qSXlxRmF0R2pObnpnUXlSOVo2ZVhuUm8wY1BxL1BScUZFamZIeDg4UEh4WWZYcTFmajQrQkFjSE16eDQ4Y3BYYnEwOFZrdC9TOVdySmpWOWpZMk5zeWVQWnRaczJieHl5Ky84UHJycjFPMmJGa3VYYnBFUUVBQXJWcTFJam82MnFyRVJkV3FWYmwwNlJLMnRyYjQrZmtaOWNBQmV2WHF4Y3N2djB5K2ZQa29XN1lzK2ZMbEl5QWdBRWRIUjBKQ1FyaHc0WUp4dml0VXFBQmtoc1BEaHcvbjJyVnIrUGo0MExKbFMyN2V2TW14WThmbzFhdVhNYWxuVm8rUDFIOFcwNlpONC9idDIxYVRZVzdkdXRXb0ZmK2tFY3VXYy9jc3BWRjhmWDBKQ2dyQ3hzWUdWMWRYdnY3NmEvTG16WXVibXhzdUxpN0c2UGtiTjI2d2ZQbHl1blRwQXNENzc3K1BqWTBOTmpZMkxGeTQwUGpHUVpVcVZWaTNiaDMyOXZZNE96dGJqVjYydks1U3BRcnU3dTQ0T1RuaDUrZG5QTkN3cUZldm50WDdpaFVyV3IyZk8zZXU4ZUFEWU5teVpjYnhMWW9VS1VLeFlzVm8zNzQ5MGRIUnZQMzIyMERtdzR6RGh3K1RKMDhlYXRXcVJaczJiVWhKU2FGaHc0WVVMVnFVd01CQTl1M2J4NDBiTjBoTlRiVzZqd0RzN2UzeDl2YitVODlCcjE2OStPU1RUK2pSbzhlL0hRME9tZDhTbURsekpwVXFWUUl5SCt4ODhjVVgzTDU5bTVJbFN4cnJOVzNhbE1HREI5TzRjV09GNENJaUl2L0RubTk2YmhFUkVSSEp0YXBXcldxRy95N1lGUGt6M0xsekJ6czd1Mnkxc3A5MXVjaXpzRHhRaVk2T3p2WC9mNjVhdGVwY1lGaEdSc2J3WThlT3pYdlIvUkVSRWZramFVUzRpSWlJaUlqOExYbDZlajdYY2hFUkVSSDUzL0hrN3hpS2lJaUlpRHluakl3TTd0Ky8vNks3OGFjem04M2N1WE9IcEtTa0Y5MlZYTTFrTWhubFU1N0hnd2NQL29EZWlJaUlpTWhmbVlKd0VSRVJFZmsvOGE5Ly9ZdmF0V3Z6emp2dlBOUDZKcE9KbFN0WDh0NTc3eG1UTXo0dU5UV1Y3Ny8vbnIxNzkyWmJ0bnIxYW9ZTUdmSmY5M2ZxMUtuR0JKZnA2ZWtzVzdiTTZnY2dLQ2dveHgvTGhJc1d5NWN2cDJuVHBvU0dodjdiNDk2K2Zac0xGeTVZL2R5K2ZadkV4TVFjMnkxaVltTG8xNjhmc2JHeFJ0dkRodzk1OTkxM21UMTdkbzRCOGFGRGh3Z0lDR0RDaEFuY3UzZnZpVDg1bmYvMDlIUm16NTdOcEVtVG5oandwNmVuOCt1dnYrYTRmTWVPSFlTRmhmM2I4Mkd4Y09GQ1ZxMWFCY0NGQ3hmWXQyOWZ0blhlZWVlZGJIVzJyMTY5eXVuVHA2MStybDI3bHVNeGJ0MjZSYnQyN1dqZXZIbU9mVTVOVGVYcnI3L090djJqUjQ4WU4yNGNmZnYyelZaYjJ5SXBLWWwrL2ZyUnIxOC9FaE1UbitrelozWGl4QW5lZlBOTjJyUnB3OUdqUjNOYzU2ZWZmakx1emF6Q3c4UHAyYk1uaHc4ZmZ1b3hudVdhaW9pSWlPUVdLbzBpSWlJaUluK0lyQk1UWmhVWEY1ZHRXVTRUSE5yYTJoSVpHY21SSTBjSUN3dDdZb0MrY09GQzh1VEpRKzNhdFltTmpXWGd3SUhNbkRtVDA2ZFBHd0Y1OCtiTjZkMjdONTA2ZFhwaXZ3QzJiZHVHMld5bVVLRkNyRnUzenBoZ01qVTFsU1ZMbGxpdDI3dDNiNVl1WFpyamZpcFhya3pidG0wQldMVnFsYkh0a2lWTHN1MEhvR2JObWtaN2NIQ3dFZmhhZE92V2pZeU1ETmFzV1pPdGZkaXdZUURzMzcrZjZPaG9ZMEpEZ0I5Ly9KSGp4NC9qNnVxYWJZTEo1T1JrcGs2ZHlwVXJWOWk4ZVRPYk4yOSs0bm1wVnExYXRzLzY1WmRmR3YxeGRYVmwrUERoMmJaTFRrNW02TkNoeHNTVWRlclV5YmJPdEduVGpOZDE2dFJoMGFKRk9mWWhPRGdZUHo4L3VuWHJ4dEtsUzltK2ZUdUJnWUVNR2pTSUgzNzRBWlBKeE4yN2Q4bkl5R0R6NXMzVXFsV0xxS2dvOXU3ZFMzaDR1TlcrMnJadFM3OSsvZmo2NjYrekhlZjY5ZXM4ZXZTSWp6LysyR3JDMHBJbFMxSzhlSEVXTEZqQTd0MjdXYlpzR1d2WHJqV1dSMGRIYy8zNmRXYlBuazN4NHNVQktGV3FGTFZyMXdaZ3pabzFSRVpHNHVibVpreTQramhuWjJkR2p4NmRyWDNQbmoyTUd6ZU9sSlFVTWpJeUdEZHVISFBtek9HbGwxNHkxa2xQVHljb0tJaVltQmhLbENoQnMyYk5qR1ZwYVdrY08zYU16WnMzVTdObXpSeVBEYzkyVFVWRVJFUnlDd1hoSWlJaUl2S0g4Zkx5NHQxMzMzM3FPblBtekRGZXYvbm1tOFRGeFdWYlovNzgrVmJob1NVNDM3QmhBOFdMRitmaHc0ZUVoSVJRc21SSkVoTVQyYlJwRTJmUG5nVmcyYkpsSkNZbTh2RGhReUF6UEQ1NjlDaS8vZlliZGVyVXdjL1BEd0I3ZTN2Njlldkh4WXNYbnpnaGFQZnUzVWxMU3lNa0pNUm9zNHlvdHJHeElURXhrZWJObStQcTZzcmR1M2VaT1hPbUVjS1dMMStlMXExYkc5dkZ4c2F5ZnYxNlRDWVRGU3BVeUhZc1N4OGVEKzV6YXJlOHRyT3pvMGVQSGdDc1g3L2U2R2RzYkt6Um5qZHZYajc3N0RNKy9QQkRMbDI2eE50dnYwMlZLbFZ5L0x3VytmTGxzM3EvYytkT1ZxeFlnWmVYRjg3T3pxeGV2WnF5WmNzU0VCQmd0WjY3dXp2dnYvOCtreVpOWXMyYU5heGV2ZHBZTm5Ma1NDNWZ2bXpWVnJod1lTNWZ2c3czMzN5VFl6OFNFeE9aTVdNR0hoNGVlSGw1RVJjWHg0d1pNOWk0Y1NPcHFhbkdlaE1tVEtCOCtmTEV4OGRUc21SSklQT0J5YkZqeDFpMmJCbGx5cFRoOXUzYjJSNHNaTFZueng2cjk1YVF2a09IRG9TR2hySno1MDZyZTlmaXUrKytNMTRIQkFSUXUzWnRybCsvYmp6Y3VIZnZIbHUyYk1ueG1KNmVubFpCZUZ4Y0hFRkJRV3pmdmgwWEZ4Y1dMbHpJcFV1WG1ENTlPajE2OU9EdHQ5K21lL2Z1ZUh0N1kyOXZ6OGNmZjh5Nzc3N0w0c1dMdVg3OWVyYitiZDI2bGExYnR4cnZzOTduejNwTlJVUkVSSElMQmVFaUlpSWk4b2R4YzNPalk4ZU9MRjY4bUlTRUJQNzV6Mzhhd2JORlRtSGk0K3RrbFRVb256bHpwdkg2OU9uVGpCa3pCc0JxZFBQakk3RDc5T25EVzIrOVJkbXlaWmswYVJJOWUvYWtidDI2REJzMkxGdjQrVGhQVDA4ZVBYcVVyWDNseXBVRUJRV1JrWkVCUUpVcVZkaXpady9oNGVFRUJBUVFIeC9Qc1dQSHlKczNMMTI3ZG1YLy92MXMyclFKZTN0N0JnOGVUT2ZPbmJQdDgwa2oxNS9VYm10clM5NjhlWW1Qajhka012SHp6ejl6K3ZScEFLNWR1MmFVOC9EeThtTHQyclhzMzc4ZmdKQ1FFS3RnLzNHRkNoV3lDazhqSWlJWVAzNDhack9aOGVQSDQrYm1SdCsrZlprNGNTSnBhV20wYTlmT2F2dldyVnVUSjA4ZVdyUm9RZlhxMWJQdHYwdVhMc2JybjM3NmlWdTNiajJ4aE15OWUvZXNsdTNldlJ2NGY0RnV0MjdkaUltSm9YdjM3bno5OWRmTW56K2Z6WnMzOCt1dnYxSzNibDFXcjE2Tm82TWovdjcrWEwxNjFkaFAxa0E0TVRHUjQ4ZVAwNmhSSXdCdTNyeUpnNE1ESGg0ZUFBd2FOSWlXTFZ0U3FWSWxtalZyeG9FREJ4Z3laQWorL3Y1TW1EQ0J0V3ZYNHV6c3pELy8rVS9zN2UweG04MU1talNKNU9Sa0Jnd1lRR0Jnb05WbnNyR3h3ZGJXbHRxMWF4dWo5aytmUHMzY3VYT0ppb3JDYkRaVHFWSWwzbnp6VGFaTm0wYWxTcFZZdW5RcDQ4ZVA1OXR2djJYdDJyVlVyVnFWU1pNbVViRmlSV2JPbkVtTkdqV0lpWW1oUzVjdXhNWEZHUThEN3Q2OXkrYk5teWxldkRnTkd6YjhyNitwaUlpSVNHNmdJRnhFUkVSRS9oQUhEaHpnN05tejlPelprOTkrK3czSUREcXpzck96NDhDQkE5alkyRmkxUDE0bUphdXNRWENEQmcyb1hyMDZHUmtaN05xMWk0U0VCUHIyN1p2amRwWUErNU5QUHVIbXpaczBhOWFNNzcvL25veU1ERUpDUXJMVmxzN0p3b1VMYzJ4djFLZ1JEeDQ4d05iV0ZoOGZId0lDQXJDenM2TllzV0tVTDErZTQ4ZVBNMkhDQkNJakk0bU1qRFErZTkrK2ZhbFpzeVozN3R6QnpjME5PenM3QWdNRHN3V1A5KzdkdzliV2x2YnQyM1B0MmpWT25UcEZsU3BWOFBYMU5kYng5ZlZsL2ZyMXhxajZCUXNXQUptMXpsdTBhQUZBL2ZyMWNYQndvRVdMRmtSRlJYSG16Qm1TazVQNTRJTVBPSDM2Tkt0V3JhSlZxMVpHK1l5SkV5Zmk3T3dNWkU3NHVXclZLaFlzV0lESlpHTG8wS0ZHbURwMjdGZ21UNTdNNU1tVCtlMjMzeGcrZkRndUxpN01ueitmbjMvK0dZQW1UWnBZWGYvQXdFRGk0K096M1JPdnZQSUtVVkZSN055NWs0WU5HK0xvNkFoa1huZHZiMisyYmR1R2pZME5ack9aZGV2VzBhWk5tMndQQjVZdlh3N0FnQUVEakdVblRwemd3SUVEK1B2NzQrSGhZUldFQndjSEV4VVZ4Y0tGQzVrelp3N2g0ZUY4Ly8zM0ZDMWFsQlVyVnZEZGQ5K3hlUEZpUHYzMFU2NWN1UUpraHVjWExsemc0NDgvcGtLRkNvd2JONDVmZi8yVitmUG5VNjFhTmVNYWJ0bXl4WGpvOFBubm4vUDU1NTliOWRYeTdRYVR5WVNEZ3dNQUpVcVU0TXFWSzVRcFU0YWVQWHZ5K3V1dms1U1V4SlFwVXpoNzlpeVZLbFZpM2JwMXJGbXpoclZyMTJKblo4ZVJJMGY0OHNzdkFTaFdyQmdMRml4ZzM3NTlIRGh3Z0hMbHl0RzNiMTlXcmx3SlFPZk9uZW5Zc2VOL2RVMHQxd0pnMXF4WkJBVUZFUmNYUi9IaXhaazRjYUpScnNWc05oTVNFc0xhdFd1NWN1VUtYbDVldEc3ZG1yNTkrMkpuWi9mTSs0SE1HdWNyVjY3ay9QbnpPRGc0TUdMRUNLUDAwTTZkTzFtMmJCa1hMbHpBemMyTmxpMWJNbWpRSU9PK0VSRVJFWGtTQmVFaUlpSWk4b2RZdEdnUmE5YXN3Y3ZMQzRDMzNucUxBUU1HRUJNVHcvVHAwMGxJU0dEcTFLblBGVmhkdW5RSlB6OC83TzN0aVkyTjVmTGx5MCtkaUxCZnYzNGNQMzRjeUJ3SmJXdHJpN096TXc0T0RzeVpNeWZIQ1NVaE05U0R6RnJlR1JrWlZpT0l0Mnpaa3EzVXhheFpzK2pldlRzYk4yN2t4bzBieHZZRkN4YWthdFdxSEQxNmxHdlhybG5WREcvWHJoMU5talJoMEtCQi85RTVlRklabDhXTEZ4TWNIRXlSSWtXTXRveU1ET3p0N2ZIMjltYk9uRG5VcVZPSGloVXI0dS92ejBzdnZjU0JBd2VJaUlqZy9mZmZ4OHZMaS9Iang1TW5UeDZTa3BJWU5Xb1VSNDRjd2NiR2hxRkRoOUs5ZTNmcTE2L1B3NGNQaVlxS3d0N2VuaWxUcHJCaHd3YjI3dDNMaWhVcnVISGpoakdDUHl3c0xNZlIvMDJiTnMzMmVTSWlJdmp3d3c5NTZhV1htRE5uRG9VS0ZRTGd4bzBiN05temgzcjE2akZseWhRMmJkcEVRa0tDTWVKNi92ejVKQ2NuMDd4NWN5UFEzYlZyRjVBNU1TaGczSTlaWGJwMGlmMzc5M1BzMkRFYU5HaEFlSGc0TzNmdXBFZVBIaHc4ZUJBYkd4c3FWS2hBc1dMRnVIbnpKbWxwYVVEbWc0SzdkKy95OE9GREdqUm9nTWxrd3QzZG5URmp4cENVbElTN3V6dGx5NWJGM2QyZHBLUWt2THk4Nk4yN3QzSGNyTjlvTUp2TlJoRHU1T1RFMTE5L1RXUmtKQjkrK0tIeFRRZklIQzFlbzBZTjQvMlJJMGQ0OE9BQlc3ZHV6VlpXcUUrZlBzVEZ4YkZpeFFwMjc5N05wVXVYeUo4L1B3RUJBZi8xTmZYeDhUSDJQMi9lUE9yWHIwOWFXaG94TVRGTW16Yk5xTHYrN2JmZk1tL2VQTHk5dlduZnZqMzc5KzluMmJKbHBLU2tHSFh0bjJVL1c3WnM0Wk5QUHNISnlRbC9mMzlzYkd4NDhPQUJBTnUzYjJmczJMR1VLRkdDRGgwNjhPdXZ2N0o2OVdveU1qSVlOV3BVdHVzc0lpSWlrcFdDY0JFUkVSSDVRelJ0MnBRU0pVcnd6My8razdsejV4SVdGc2IzMzM5UFdsb2FMaTR1VEowNmxRWU5HbGh0WXdtTTMzenp6V2M2aHArZkgvSHg4Ymk0dUZDcVZDbGp4Q3RBKy9idFNVbEp5UlpTcjE2OUdnY0hCMEpDUXRpN2R5K0xGeS9tNnRXckZDbFNKRnZaQ2d0TFFGNnJWaTBlUFhwa0ZUNlhLMWVPYXRXcThlalJJd29XTEdoTW9GaTVjbVYyN2RwRjllclZxVml4SW01dWJ2end3dzlVclZxVktWT21FQnNieTRrVEp6aDM3aHdKQ1FtMGI5OGVQejgvMXExYlorejc0Y09IakIwN2xvc1hMd0taa3p4Mjc5NDl4ejQrUGducGd3Y1AyTHg1TTl1M2IyZlZxbFVVTFZvVWs4bUV2YjA5a3laTll1UEdqUUQ4OHNzdjJVWlVXMGFRQTV3NmRZckdqUnRUclZvMVBEdzgrT1NUVDNqdHRkZXlIYjlWcTFhVUxGbVNpUk1uVXJ4NGNYeDhmSmc4ZVRJdUxpNnNXN2VPTGwyNkVCWVdsbU1OZUF2TGVXM1VxQkdEQnA3MGhkNEFBQ0FBU1VSQlZBMWkwYUpGakI0OW1xKysrc3BZNTdQUFBpTWtKSVJEaHc3UnFGRWpldmZ1amRsc1p0aXdZU1FuSitQbDVVV1BIajF3ZG5iRzNkM2RHSTNkcTFjdmpoOC96dXJWcTJuVHBnM3A2ZWxBWm0zNGR1M2FzV0hEQmtKQ1FoZ3paZ3kydHJaRVJFVHcrdXV2RytjMWI5NjhmUEhGRjNUczJKR1ltQmdBbWpWclJvRUNCYmgxNnhhLy92b3JqbzZPekowN2w3VnIxN0p0MnpZV0wxNU0rZkxsV2JGaUJlM2J0OGZOelkxT25Ub1puOFVTaEp0TUprd21FMDVPVHNZeVQwOVB5cGN2bjJPZ3UzcjFhaTVkdWtTNWN1V3d0YlUxOXZ2NFpMQU9EZzVNbXphTjlQUjBJaUlpQUhqbm5YZHdjWEV4anZtZlh0T3NKaytlVEtWS2xmajk5OS9wMXEyYlVZb0hNRXJZVEpnd3daakl0a09IRHF4ZnY1NGhRNFpZVGQ3NnRQMEVCd2NEOE9tbm4xcE5BQXFaOWY4QnFsZXZqcU9qSTJYTGx1WDQ4ZU5zMzc1ZFFiaUlpSWo4V3dyQ1JVUkVST1M1SFQ5K25MVnIxM0xod2dWbXpacEZhbW9xTGk0dTFLMWJseXRYcnZENzc3OHpZc1FJN096c0tGQ2dBUG56NTJmeTVNbmN2MzhmNEtsaGFWWStQajRjT0hBQUR3OFB5cFFwUTFCUUVFdVhMclZhSjJzd3VHZlBIbVBTd3NPSEQzUG16QmsrLy94ejh1VEpZeldSNWVNc0k0QnpLbzJTUDM5K05tellRT1BHalhuampUZjQ0b3N2YU5PbURaNmVudFN2WHgrQTY5ZXZjK2pRSVE0ZVBFaHFhaXFYTDE4MnRuZDBkS1IyN2RxVUwxK2U1T1JrVENZVFY2NWM0Zmp4NDJ6ZXZKbnIxNi9UcTFjdk1qSXlXTGx5SldmUG5zWGYzNThLRlNyZzdlMXRoUFFPRGc3NCtQaHcrZkpsMHRMU0tGMjZOSTBhTlNJOFBKd3hZOGF3ZlBseTB0UFRzYmUzcDFXclZqZzZPaElhR2txTEZpMm9XYk1tUC96d0EyZlBuaVV3TUJCUFQwK1NrcEtZUDM4Ky8vakhQM2o3N2JlcFc3Y3VOalkyZUh0N1AvRThWYXhZa2RXclY1T1NrdkxVNi9iNFpKaWpSbzB5U281WUJBWUc0dXZyeTZOSGo0eHlOMDVPVGx5OGVKRzR1RGo2OSs5UHIxNjlTRXRMbzJ2WHJzVEd4Z0taTmI2N2Rlc0daSDRMd2NMR3hvYUJBd2V5Yjk4K3RtM2JadHdYZWZQbTVlV1hYNlpVcVZMczNyMmIwYU5IODhvcnIzRGl4QW1qTm5yV2V0cFp2ZlhXV3p4NDhJQzllL2ZpNHVMQzlPblRPWHYyTEd2V3JLRkNoUXFVS1ZNR3dLalIvZmpEQ291Yk4yOGFmY25xNHNXTFZ1VnZJTE84MEtWTGw0eUphSC81NVJjcVY2NmNZLzlNSmhOaFlXRWNQSGpRYUFzS0N1SWYvL2dIdFdyVll2TGt5YzkxVFMyMS9DM2ZPckE4WEFDTTBqT2xTcFd5V2pjNU9abUhEeC9pNnVyNlRQdUpqNDhIeUhGQ1Y4c0RvckN3TUt2Mk8zZnVQUEh6aUlpSWlGZ29DQmNSRVJHUjUxYXNXREZPblRyRjFhdFhjWEp5b2xhdFdyejY2cXM0T0RoUXNXSkY2dFNwdzRrVEovajk5OS94OGZIQnc4T0RBZ1VLY1B2MmJVcVhMdjNFeVJJQnhvd1pROEdDQlFFb1hMZ3dDUWtKSkNVbDBiUnBVKzdkdXdkQXg0NGRDUTBOTlg3WHFWT0hBd2NPQUJoQnVJVWxSTXNwYUxPdzdMZCsvZm84ZVBDQW8wZVBHc3U4dkx5b1dyVXEyN1p0SXo0K0hyUFpURUJBQURFeE1jWm8xcXlpbzZPSmpvNjJhcXRac3lZZE8zYms2TkdqREI0OEdNZ015S3RVcWNMUW9VT3BVYU1HWnJPWmtpVkxzbmJ0V21iTm1nVmtodC8vK3RlL2dNeUhBbGxyaEVObW5lZWpSNDlpYjIvUDlldlhnY3dSMEpVclYrYlVxVk1BdlA3NjZ6UnExQWdIQndlbVQ1L09zV1BIbURkdkh1ZlBuMmYrL1BtVUtsWEtxTWY4TEJ3Y0hJd1NIMWxaUnZzRFR4elZudFhCZ3djSkRRMGxNakxTcUZOZXVIQmhhdFNvUVZoWUdMLy8vanYzN3QzRHhjWEZlSUF5Yk5ndzQrRkQxaERjb21qUm9rQm11RnFzV0RFQW8rektHMis4d2VMRmk5bTZkYXNSc0gvMzNYY0FPWTZXdm5IakJnTUhEaVFtSm9haVJZc3llL1pzOXUvZno2SkZpL0QyOW1iNjlPblkyMXYvOThvU1hsczhldlNJUllzVzhjWWJid0NaSVhGQ1FvTFJ6NmVWeVVsTVRHVDA2TkZHamZISFJVVkZNWFhxVkM1Y3VBQmtma1BpNGNPSC9QREREd3daTW9USmt5ZG5HMkg5SkUrNnBrOVRzR0JCcmx5NXdzV0xGeWxZc0tCeFQ3cTd1eHUxeHArRmw1Y1gxNjlmNThTSkU4WUVwaGI1OCtmbjJyVnJyRjY5bW5MbHl2MUgvUk1SRVJGUkVDNGlJaUlpejgzTHk4c3FsTjJ6Wnc5Nzl1ekpjZDBoUTRid3lpdXZFQkVSZ2Rscy9yZUIxclJwMDRETVlMVkdqUnBNbURDQmNlUEdFUjBkVGVIQ2hRSG8xS2tUb2FHaHh1KzZkZXNhUWJpbC9NYlVxVk5adDI0ZE8zYnNJSC8rL0FER0JKT1BzNHhXRGdnSUlEWTIxaW9JQnhneFlnU0hEeC9teElrVFZLdFdqU3BWcWxDbFNoWDgvZjBCMkxGakIyUEdqS0ZVcVZLRWhvWWFrNE1lT25TSUFRTUc0T0hoQVVDOWV2WG8xcTBicTFhdElqVTFsVU9IRG5IbzBDRzZkZXRHYW1wcXRnY0VuVHAxZW1xTmRWZFhWNzc2NmlzS0ZpeEljbkl5Z0JIT1dvTEpFU05HV0czenIzLzl5MnJVOHZidDIzRndjR0RpeElsUFBNNnptRDE3dHZIYVVxYkQ0cDEzM2pGRzk1NDllNVp4NDhZUkV4T0R2YjA5blRwMW9uZnYzalJ2M3R6bzcvbno1NG1JaU9DWFgzNmhlL2Z1OU8zYmw4bVRKek52M2p6bXpadVg0L0duVFp2R3pwMDdBU2hRb0FCbnpwd0JvR3pac2tCbUVINzM3bDNxMUtsRGlSSWxTRTFOWmR5NGNmempILy9JTmlvYm9ILy8vb3dkTzVhZmYvNlpqaDA3TW5mdVhPTnpmZkRCQjBhWW5WWGV2SG5wMHFXTFZkdk9uVHRKVDArblVLRkNPRG82OHRaYmI3RjkrM2JqbnZEeDhiRTZkMWs5dnErczlmRUxGeTdNNWN1WGNYRnhZZmp3NGJScjF3NlR5VVJLU2dyNzl1MHovbGIrcjdSdjM1NkZDeGN5ZnZ4NG1qUnBZdno5ZGVuU0pkdmt1RS9Ub1VNSEZpOWV6UGp4NDJuWnNpVnBhV21VS1ZPR2J0MjY4ZWFiYjdKa3lSSUdEUnBFa3laTmNIUjBKQ1ltaG5idDJqMHg1SStOamVYZ3dZUFVyRm5UR0xFdklpSWkvNXNVaEl1SWlJaklIeTZuU1JLM2I5L09qaDA3alBlV2tMZHUzYnJQdE0vazVHUTZkKzVzdkQ5NzlteU9nU1ZrVGhJSm1TVk9EaDA2eFAzNzk0M2dkYzJhTlpqTlpsSlNVbGkzYmgwMk5qWkdvR2dKN0N3VGJCWXFWQ2piNUpRcEtTbXNYNy9lS0oveSsrKy9zMzc5ZXRxMmJjdjkrL2NKRGc3bW0yKyt3ZDdlbmpGanhuRDc5bTNjM055d3RiVWxNaklTd0FqaUxkemQzZG13WVFPQVZjbVdBZ1VLR0RYSTI3VnJaN1ZOVG1VM0hqMTZSTDU4K1lETVd1RC9IM3QzSGxkai9qNSsvSFZPbTZJa0txUmlKREtXVVlUQmpDRmIwMWlTTFNMN1dHc3dkaU5MdHJHV2RjWVNvcEF3bGpBWkdjdFl5bEoya2xBUllyUnZwOThmNTN2dWI2ZHpJc1BuOTUyWnovdjVlUFQ0ZE43Mys3N3Y5MzNPdWVmeGNkMVgxd1ZJSlNrNmRPaEF3NFlOdGI1ZkNvV0M4UEJ3cmwyN2hvdUxpOWJzNnJKU2xjZ0lEdytYU2wrVXpPd0YwTkhSQVpSWjJ5OWV2TURGeFlVeFk4WmdZMlBEL2Z2M3BUbjYrdm9FQkFRd2I5NDhqaDQ5eXNtVEo2WDEvZkRERDdScjEwN3JPU3d0TGNuTHk4UFoyVmtLbmdORVJFUklueThnUGJBcEtDZ2dKeWVINU9SazNOM2RxVnUzTGdzWExwUWFOUllVRkdCblowZDBkRFI5Ky9ZbEt5c0xlM3Q3bmp4NXdzeVpNM244K0RFREJ3NlVhbUhyNit1VGtwTEMzYnQzcGVBN0tKdEtncktjeC9EaHd6RTFOWldDNEtEODdyNTgrZktkNy9PalI0OFlPM1lzb1B3dWJOdTJqWkVqUjlLNWMyY3A2QzJYeS9IMzkrZldyVnM0T0RoUVZGVDBYa0hwOXpGbzBDQUE5dTdkeTU0OWU3Q3dzR0RzMkxIU2VGa05IandZdVZ4T1dGZ1krL2Z2cDFLbFNyUnMyUktBSVVPR29LK3ZUM2g0T09IaDRSZ1lHR0J2YjAvTm1qVkxQZDdodzRjSkNnb2lKQ1RrTDErYklBaUNJQWovRGlJUUxnaUNJQWlDSUh4MEpiT09TOHJMeXlNMU5SVXpNelBhdDI5ZnBtT1dMMStldm4zN1VyOStmWm8zYjA2VktsWFlzR0dEMXJrclY2NUVMcGVUbjUvUDZOR2oxYmJ0M0xrVFUxTlRhdFNvd2Q2OWUxbThlTEZVeGtOVk96a2hJUUVqSXlPMmJ0MUtWRlFVSmlZbTB2NFhMMTdrelpzM0dCZ1kwS0ZEQnc0ZE9rUmdZQ0N2WHIxaTQ4YU41T1hsWVdabXhyeDU4M0IwZEtScjE2NGtKU1ZKKzh2bGNvMXJWcFY2S2VuRml4ZWx2ajhsYTRRRG5EdDNqa21USnFuTmMzQndBTURSMFZIakdGMjdkaVVsSllXaW9pS0tpb293TURCZzJMQmgxS2xUUitzNXk4TE96bzdNekV4OGZIenc4L01EbEZuNU1URXhqQnc1RWowOVBmTHk4cVRyTWpJeUlpd3NERE16TTNiczJFRkFRSUJVTTlyR3hnYUFjdVhLNGUvdmo2dXJLNmFtcGxKOThMbHo1ekozN2x5dDZ4Z3laQWhEaGd3QjRPWExsMlJsWldGaFlZR2xwU1Z4Y1hHbHJqOHpNNVBNekV5TWpZM0p6czVHb1ZEZzVPU0VqNDhQblR0M0pqYzNsL0xseStQcjYwdi8vdjFKU2twaXlwUXBCQVlHOHVMRkMrbjkvL3p6ejRtS2lsSjdlS05OeWJJeHo1NDllMnVKRkpYbzZHaVNrcEpvMGFJRkNRa0pVc2tmVlYxN1ZVQmU5ZGtDSERseVJDb044ejVLUGd3eU5UWFZHSlBKWkhoN2U1ZmFnUFpqSEVjdWx6Tnc0RUFHRGh4WTVyVmZ2MzZkcWxXcnFqMk1FQVJCRUFUaHY1TUloQXVDSUFpQ0lBZ2YzZjc5K3pYR1FrTkRDUTBOQlpUWnNpdFhydVQrL2Z0dkxmVlIwdmZmZjYvMnVtM2J0bFN2WHAzcTFhdXpjK2RPcWxldlRsQlFFTEd4c2RTdVhadktsU3ZqNStkSHRXclZNRGMzeDl6Y1hLMWU4YU5IanpBM04wZFBUdzl6YzNQR2pCa0R3TlNwVTltelp3ODJOallVRmhiaTV1WUdLSnY4ZmZYVlZ6eDkrcFQrL2Z0VHYzNTl2dnp5U3pJek0ybmZ2ajF4Y1hGODl0bG45T3JWUzhyRTl2THlJaTR1RHJsY2pxbXBLZTNhdGFOUm8wYlNHc3pNekdqUW9BR3JWcTBDbEhXaXpjek1LQ3dzeE1uSmlTVkxsZ0RLa2pKbVptYUFNdVBleU1nSVoyZG5ac3lZSVpWeWNYSnlvbWJObXVqbzZHQmtaRVREaGcwWk5teFlxZS9ubENsVFNFaElRRWRIQjJOalk1bzNiLzdXUm9wTm16WWxOemYzclovUjJMRmprY2xreUdReUFnTURwU0I5a3laTjJMdDNMN3E2dWhnYUdrclhvbm9QVkhOTVRFd3dNRERBMXRaV0l5RGNxbFVyUUZtNnhzTENnakZqeGtqWndvTUdEYUppeFlyazUrZHJmS2NxVjY3TTFxMWJTVTVPcG1uVHBtOWRmMG1CZ1lGWVdWbGhhR2hJMzc1OTBkUFR3OVBUVThyaXRyYTJKaWdvaURWcjFxZ0ZiK2ZObThlZVBYdElURXlVL2tKQlJTYVRZV2hvU0lNR0RhUjY0YUQ4UHB1YW10SzdkMit0YTltK2ZidjArYlJ0MjViSXlFaFdyRmhCUmtZR08zZnVKRFkybG95TURQTHk4bEFvRkNnVUNpa1FibTF0clRVSVhwYlA5SjlLb1ZCdzgrWk5xV1NSSUFpQ0lBai8zZjR6ZnhjbkNJSWdDSUlnL09NNU9qb1dnV1lXcHlBSWZ3K0ZoWVZTaVJuaFAwZFZndWp5NWN2LytuOC9Pem82TGdlK0t5d3NuSER0MmpYdEJmZ0ZRUkFFNFI5Sy9uKzlBRUVRQkVFUUJFRVFCT0g5aVNDNElBaUNJQWhDMllsQXVDQUlnaUFJZ3ZCL3JxaW9pTmV2WC9QbXpadi9yK2RWTlVMOHY2WlFLTjc2V2hBRVFSQUVRUkNFRHlNQzRZSWdDSUlnQ01JSEt5Z29ZT1BHaldvL0FCczJiTkQ2VTdLRytLWk5tMmpmdmoyN2QrOSs1N2xldlhyRnc0Y1AxWDVldlhwRldscWExbkZ0WHI1OFNZOGVQZWpRb1lQVzRIdGVYaDdidG0zajJiTm5hdU81dWJuTW1ER0RFU05HU0EwZGl3c1BEMmZhdEdudkhkQWZQbnc0TTJmT2xKb2FybHk1a3JadDIzTDE2dFczN3ZmcTFTdCsvZlZYL3ZqakQya3NMUzJOeTVjdkV4d2N6TktsUzdYdWw1V1ZSWmN1WGZEMTlYMnZkWmJWbXpkdkdEbHlKQ05IamlRdExlMjk5NCtMaThQZDNaMXUzYnB4NWNvVnJYTk9uRGdoZmMrS08zcjBLRU9HRE9IaXhZdHZQVWRCUVFGTGx5NWwzcng1Lzk4ZndQd254Y2ZITTNMa1NLbWhLRUIyZGphREJ3OW02ZEtsYWc5WkNnb0t1SDc5dXRiclAzNzh1TlNBc3l3Q0F3TUpEZzRHNE9IRGg1dzllL1lEcnVLdjM0UFoyZGw0ZW5xeWE5Y3VhZXpGaXhjY09YSkU0NmZrc1FWQkVBUkIrSGNUelRJRlFSQUVRUkNFRDVhWGw4ZTZkZXZVeG9ZTkc4WlBQLzJrZGY1bm4zMUc5KzdkQVFnT0RwYjJYYmR1bmNaeEFKeWRuYVh4b0tBZ0tlQ21NbURBQUFvTEN3a0pDZEVZNzkrL1A5dTJiZE00Wm1wcUtybTV1Znp3d3cvVXFGRkRHcTlWcXhZMk5qWUVCQVJ3OHVSSk5tN2NxQlpVdTN6NU1xbXBxU3hkdWhRYkd4c0FQdm5rRTFxMGFNR05HemM0ZnZ3NHZyNittSmlZU0xXRnRlbmV2VHV6WnMzaTJyVnJYTDE2Rlh0N2UyUXlHWW1KaWV6ZXZadjgvSHlHRGgwcXpWKzdkaTNObXpkSG9WQXdiTmd3a3BPVGVmNzhPYUNzWWJ4OSszYXVYYnRHVGs2TzJubGNYVjBwS0NnZ0lpSkM3ZHBUVTFQUjBkRmg4ZUxGV3RjM1pjcVV0NjYvcEM1ZHVqQi8vbndBUWtKQ2lJNk94dGpZV0dvQ1dwS2hvU0ZUcDA3VkdEOTkralF6WnN3Z0p5ZUh3c0pDWnN5WXdiSmx5M0J3Y0pEbUZCUVVzR0hEQnVMajQ2bFpzeVl1TGk3U3R2ejhmSzVkdThiQmd3ZHhkbll1ZGIwLy8veXo5SDBwWDc0OEV5Wk1LUE8xL3AyZE8zZU95NWN2cXpVOS9mWFhYNG1OamFWOCtmTEk1ZitiQzVXVmxZV3ZyeS9XMXRaczJMQkJhanhhM01LRkM2WGZXN1pzeWVyVnE3V2VOeWdvQ0Z0Yld3WU1HTUJQUC8zRXNXUEg4UGIyMW1oNFdsYlhybDM3Uy9mZ3JsMjd1SFBuRGt1V0xHSEpraVcwYjk5ZXV0ZEtXcjU4dWRZR29vSWdDSUlnL0R1SlFMZ2dDSUlnQ0lMdzBYaDVlWkdmbjA5b2FLZzA1dWJtaHArZkh6S1pqTFMwTkRwMDZFRDU4dVg1ODg4L1diSmtDVWVQSGdXZ1hyMTZkTzNhVmRydndZTUhoSWVIbzFBb3FGKy92c2E1VkUwOFN3WnJTNDYvZXZWS0kwQmUzT25UcDlWZXE0Sjl2WHIxWXZmdTNVUkdSckpzMlRLTi9mYnMyYU4yamFkUG55WTJOaFpRQnZSVmdYNWpZMk82ZE9taXNYL2p4bzBCWlRhOGdZRUJBd1lNWU5hc1dUeDY5SWo4L0h6R2p4K1B1Yms1WjgrZTVkaXhZMUxBcnFpb2lHdlhybEdyVmkyNmRldUdqWTBOalJzM1p2ejQ4ZVRrNU9EbTVrYTFhdFdvV2JNbWRldldwV2JObWh3NGNFQnJ0bjFLU2txcFdmaFRwa3pCMXRaV1l6d3BLWW1DZ2dJc0xTMHBWNjZjTks0S3ZLYW1wa29QS3RMVDB6bDA2SkRXNDV1YW1xb0Z3aE1URTltd1lRUEhqaDNEeU1pSXdNQkFuang1d3FKRml4ZzBhQkI5Ky9iRnk4c0xjM056ZEhWMStlR0hIeGc4ZURCcjFxd2hOVFZWNHpOU1pmMnFGRy82R2hrWnllYk5tekV6TThQUTBKQ2RPM2RpYjIrUG01dWIxclgrVTZpKzh6bzZPZ3dhTkFoUS9wV0M2bjU4OE9DQk5GNmhRZ1hXckZuRDJMRmptVGR2SGlFaEllemN1Vk02MXFSSmswaE9UbFlicTFxMUtzbkp5V3pmdmwzcitkUFMwbGk4ZURFVksxYkV6TXlNeE1SRUZpOWV6SlFwVTk3N1dwbzFhL2JlOTZDVmxSVWJOMjdFemMyTnJsMjdNbUxFQ0twWHIwNkxGaTFZc0dBQjA2ZFBaOG1TSmNoa01yNy8vbnNNRFEzZmUxMkNJQWlDSVB4emlVQzRJQWlDSUFpQzhOR1ltcHFTbTV1ck1iNTE2MVkyYk5oQVlXRWhBRTJhTk9IMDZkTWNQWG9VTnpjM0hqOSt6TFZyMTZoUW9RTDkrL2ZuM0xsekhEaHdBRjFkWGNhUEgwKy9mdjAwamxsYXR2TGJzcGlMQjBQVDB0S0lqWTJsYmR1MmdMSjhncDZlSGhVclZnUmczTGh4ZE83Y21jYU5HK1BpNHNJZmYveUJqNDhQcnE2dStQbjVzV3ZYTGd3TkRmbjY2Ni9SMWRXVnNyVUJEaDQ4U0lNR0RRQXdNek1yTlJCNCtmSmx6cDQ5aTdlM054Y3VYSkFDdDQ2T2psTEFNalEwbEU2ZE9sR3paazIxZmV2V3JZdTd1enNBUmtaRzB2aWNPWE0wenRPOWUzY3BNTDl4NDBiV3JWdUhtNXViMXJuRmhZZUhxNzIrZi84Ky9mcjFvMXk1Y3V6YXRRdGpZMk8xN1VWRlJjeWJONCtzckN4R2p4Nk50N2UzMm5hWlRJWmNMcWRGaXhaU1p2S2RPM2RZdm53NU1URXhGQlVWMGJoeFk5emQzVm00Y0NHTkd6Zm1wNTkrWXRhc1dlellzWU5kdTNiaDZPakl2SG56YU5DZ0FVdVdMS0ZaczJiRXg4Zmo2ZWxKWW1JaXRXclZBdURQUC8vazRNR0QyTmpZOE1VWFgwaHJpSXFLWXRhc1dSUVZGVEZyMWl5TWpZMFpNV0lFYytiTUlUOC9ueDQ5ZXJ6MVBmbTdrOHZsVktoUWdjZVBINk5RS0RoMTZoUjM3dHdCNE5teloxSTVFRE16TXdDNmR1MUt1WExsNk5TcEUwMmJOdFU0bnFlbnAvVDdpUk1uZVBueVpha1BUOUxUMDlXMm5UeDVFdUF2QmNMaC9lL0JDUk1ta0oyZFRZY09IYmg4K1RLZ3ZFL3UzYnRIUUVBQSt2cjYzTGx6UjNwZ0piTEJCVUVRQk9HL2l3aUVDNElnQ0lJZ0NCOU5ZR0NnMXZHMmJkdVNtWm1KWEM2bmV2WHF1TG01b2FPalE0MGFOYWhYcng2eHNiSDQrZmtSSFIxTmRIUTBvTXhxSFRGaUJNN096cngrL1JwalkyTjBkSFR3OXZiV0NGYW1wNmNqbDh2eDhQRGcyYk5uM0w1OW15Wk5tbUJ0YlUxcWFxbzBMeWdvaUppWUdBSURBMW0yYkJsSGp4N2xsMTkrd2NyS2lzMmJON05ueng3V3JGbkQzTGx6U1VsSkFaVEI4NGNQSC9MRER6OVF2MzU5WnN5WXdmWHIxMW0xYWhWT1RrN1NXaTVkdXNTOGVmUFl2MzgvUjQ0Y3dkTFNrb1VMRjVLWW1LZ1JuTGUxdFNVOFBKeE5tellCY08vZVBYNzU1UmVNakl6SXlzcmk4dVhMYXZ2Y3VIR0RvMGVQcWdYeWp4NDlLbVhUOSt6WlV4b3ZXZXJFeGNWRk9sWnNiS3hVVi92UW9VTmFzN1ZWYXl0Sm9WQ3djT0ZDRkFvRlBYcjAwQWlDQXh3K2ZKaHo1ODRCeWxJdWE5ZXUxWHBzaFVLQm5wNGVBRFZyMWlRbEpRVTdPenVHREJsQ3g0NGRlZlBtRGY3Ky90eTdkNC9HalJ1emQrOWVRa0pDMkxWckZ6bzZPbHk2ZEltZmYvNFpnQm8xYWhBUUVNRFpzMmY1NDQ4L3FGdTNMaU5HakdEcjFxMEE5T3ZYajk2OWUxTlVWRVJ3Y0RBQkFRRW9GQXA4ZlgybEFQbjA2ZE9aUDM4KzgrZlA1OGFORzB5WU1FRjZ1S0I2NzM3ODhVYzJiTmhBWW1JaU5qWTJ6Smt6UnlyWFVsUlVSR2hvS0x0MjdTSWxKUVV6TXpNcEkxbEhSNmZNeDFGOXJsdTNiaVVoSVFFOVBUMG1UcHdvUGNTSWpJeGs0OGFOUEh6NEVHTmpZenAzN3N5NGNlUFExOWVYOXJlMnRpWThQQngzZDNjU0V4TUpDQWdBWU1HQ0JYVHExQW1BMXExYm82ZW54NnBWcXpoMTZoUUE3ZHExNDhTSkU5Snh2TDI5ZWZ6NHNkb1lRTU9HRFltSmlTRXlNcEl2dnZoQ09yZVRreFBtNXVaRVJFUWdrOGtvS2lwaTc5NjlkT3ZXVGVON1VoWnVibTd2ZlEvYTI5dHordlJwZkh4OHBPUE1uRG1UYWRPbWtadWJ5L3o1OHpsdzRBQTNidHlnWjgrZVd2L2lRUkFFUVJDRWZ5OFJDQmNFUVJBRVFSQSttS3JKbzdPek00V0ZoV29CVzIwQjF4OS8vQkV2THkvMjc5L1A4K2ZQcGYwdExDeHdkSFRreXBVclBIdjJUSzFtZUk4ZVBXalhydDE3MXh3dVh0cmh5Wk1ubkR0M2ptdlhydEdtVFJ1T0hqMUtaR1FrZ3dZTjR2ejU4OGhrTXVyWHIwK05HalY0OGVJRitmbjVnRExMK3M4Ly95UTdPNXMyYmRxZ1VDZ3dNVEdSR21PYW1KaW9uVE1qSTBOcTVHZGlZc0xYWDM4dGJTdGVwc1haMlpsWHIxNXg2ZElsWkRJWklTRWh1THU3Uy91RWhJVHc2YWVmOHZqeFk0MkdoczdPenZUczJWTWoyN1prdHE2MXRUVk9UazQ4ZnZ5WWlSTW5rcCtmajZtcHFkWXNlMjMxMlZYV3JGa2pOZTg4Y3VRSVBYdjI1TTZkTzNUdTNGbWFZMjl2ajRtSkNXL2V2TUhNekl4aHc0WkoyNVlzV1NMOVhsUlVKQVhDRFF3TTJMWnRHOUhSMFV5Wk1vVnAwNlpKOCs3Y3VVT3paczJrMTVjdVhTSXpNNU1qUjQ2UW1KaW90cjdodzRlVG1Kakk1czJiT1hueUpFK2VQS0Z5NWNxNHVibng1czBiSmsrZUxMM1B2cjYrZUhsNTBicDFhN0t6czRtSmlVRlhWeGQvZjMvMjdkdkhtVE5uMkx4NU05V3JWNWVPdjJMRkNscTNiazErZmo3eDhmRXNYTGhRcWoyL1k4Y09WcXhZZ2JtNU9SNGVIcHc3ZDQ2Tkd6ZVNrNVBEZDk5OXA3Yk90eDNuMEtGRHpKNDlHd01EQTF4ZFhaSEpaR1JtWmdKdzdOZ3hwaytmVHMyYU5lblZxeGZYcjE5bjU4NmRGQllXTW5ueTVMZCtia0ZCUVZTclZrMGFLeXdzUkZkWGwrZlBuMHZ2WTFoWW1OYnlJKzNidDFkN0hSTVRRMVJVRkZPbVRNSEJ3WUZseTVaSm1kWFBuei9uOU9uVHRHclZDbjkvZnc0Y09FQlNVcEphWUxxcy9zbzk2T3JxeXFaTm01ZzJiUm9MRnk0a0lDQ0E4ZVBIMDdWclY4NmRPMGRoWVNGUG56N0YyZG1aNmRPbnYvZWFCRUVRQkVINFp4T0JjRUVRQkVFUUJPR0RxVXFDTkcvZW5OemNYTFZBZU4yNmRYRnljaUkzTnhjTEN3dXA2ZDFubjMzR2I3LzlSdE9tVFduUW9BSEd4c1ljUG53WVIwZEgvUDM5ZWZEZ0FYRnhjZHkvZjUra3BDUThQRHl3dGJWbDc5Njkwckd6czdPWlBuMDZqeDQ5QXBRbFFMeTh2TlRXcGdvazZ1cnEwcU5IRC9idDIwZG9hQ2pUcGsxRExwY1RGUlZGeDQ0ZHBjenRDaFVxc0g3OWVucjM3azE4ZkR5Z3pLcXVVcVVLTDErKzVQcjE2K2pyNjdOOCtYSjI3ZHBGUkVRRUFRRUI3Tm16aDRzWEx3TFF1M2R2S1JPMlVxVktUSm8wU1ZwUDhVRDRvRUdEcUZxMUt0T25UMmZhdEdsU2hxcHFuNUNRRUZxMGFFRkdSb1pHSUx4NjllcHFUU0lWQ2dVeW1Zem82R2dwRzFqMU9TUWtKREJtekJqUzB0S2s5Nko0a1BkZGdvT0RDUW9La2pKOWk0cUttRHg1TWdrSkNieDQ4WUlCQXdZQXlrRDQ1czJiOGZEd3dOalltRDU5K2tqSFVBWENGUW9GQ29VQ0F3TURhWnVwcVNuMTZ0WFRHdERkdVhNblQ1NDhvVzdkdXNqbGN1bTRmZnIwVWN1YTE5UFRZK0hDaFJRVUZCQVZGUVhBd0lFRE1USXlrczVac1dKRlpzK2V6WmRmZnFseG5tKysrWVphdFdveFo4NGNiR3hzTk42ZitmUG4wN2h4WTI3ZHVzV0FBUU9rY2lQd3Z3OGYvUHo4YU5HaUJROGVQS0JYcjE2RWg0Zmo0K09qMXFEeWJjY0pDZ29DWU83Y3VXcWZMU0JsOGpkdDJoUjlmWDNzN2UySmpZM2wyTEZqYXU5YnliOUF5TXpNNU9EQmd4dzdkb3pnNEdDc3JLeFFLQlRvNnVveWYvNThqSXlNMkx0M0w1NmVub1NGaFdrOFlDaE85WDFxMjdZdDQ4YU5ZL1hxMVV5ZE9wVXRXN1pJYzFhdVhFbG9hQ2dYTGx5Z2JkdTJhZzlEM3NmNzNvTnIxcXlSYXRhckdueU9IejhlZ0N0WHJuRHExQ2twK3owK1BoNG5KeWZtelp1SHE2dnJYMXFmSUFpQ0lBai9QQ0lRTGdpQ0lBaUNJSHd3VmRhbXR0SW9sU3RYWnQrK2ZYejExVmQwNmRLRjlldlgwNjFiTjB4TlRXbmR1aldnYkxCNDRjSUZ6cDgvVDE1ZUhzbkp5ZEwrK3ZyNnRHalJnbnIxNnBHVmxZVkNvU0FsSllYWTJGZ09IanhJYW1vcVE0Y09wYkN3a0sxYnQzTHYzajFjWFYycFg3OCs1dWJtMHJFcVZLakFwNTkreWllZmZNTEpreWVaT25VcURSczJKQzR1VHFyTlhieVdkSEU5ZS9Za016T1RNMmZPWUdSa3hLSkZpN2gzN3g0aElTSFVyMStmdW5YcmN2andZU25nNmVYbFJjZU9IVGx3NEFDdlhyMWk2ZEtsV285NzdkbzEvUHo4ME5QVDQ4aVJJeVFsSlFILzIzUVE0STgvL3BBQzJBQjVlWGtBN04rL24vMzc5MHZqMmRuWmFzMHJpN3R6NXc3UG5qMmpTNWN1UkVSRThPTEZDMmJObXFWMWJuRUtoWUtBZ0FDcE9hS3ZyeThyVnF4QUpwT3hhTkVpdnYzMlcxYXNXRUY2ZWpxalJvMENrR3AwYXlzSkE4cGE3S0Q4UElwNzlPZ1IxdGJXYW1NblRwemd5Wk1ubUptWk1YandLS2lVTHdBQUlBQkpSRUZVWUs1ZXZjcG5uMzFXNmxyRHdzSTRmLzY4TkxaaHd3YnExS2xEOCtiTm1UOS9QaktaVEdycXFVMkRCZzNZdVhNbk9UazVHdHRVRHlsVW1kV3FqSCtBcDArZkF2REpKNStvemMzS3lpSTdPNXZ5NWN1WDZUaVBIejhHbERYMFMxSTk3QWtMQzFNYmYvMzZ0ZHByUFQwOXFsZXZUbkp5TXZuNStkU3VYWnUyYmR0eTlPaFJwazJieHFaTm15Z29LRUJYdC9SL0NwWnNoamw1OG1TcFRJbUt0N2MzMXRiVzVPYm1NbUxFQ0VDWjNmL28wU01TRXhNWk5Xb1VRNGNPUlNhVGxYcWU5L0d1ZTlET3prNEs0aTlmdnB3SkV5WVFFaEpDdjM3OVdMUm9FUVlHQmt5WU1JR05HemRTcVZJbGV2YnNLZFh4RndSQkVBVGh2NE1JaEF1Q0lBaUNJQWdmTEQwOUhWRFdIczdNek9US2xTdlNOak16TXh3ZEhZbUlpT0R4NDhjVUZSWGg1dVpHZkh5OGxBRmIzT1hMbDZWR2R5ck96czcwN3QyYksxZXVTRm1lK3ZyNk5HblNCRjlmWDVvMWEwWlJVUkcxYXRWaTE2NWQvUGpqajRBeUtLaktsbFdWYitqU3BRdHIxcXpoeUpFakRCMDZsUHo4ZlBiczJRT2dOVlA0K2ZQbmpCa3podmo0ZUt5c3JGaTZkQ25uenAxajllclZtSnViczJqUkluUjFkWW1NakNRZ0lJRDkrL2ZUcjE4LzZYeHYzcnhSeXdJdkxpY25oN3k4UENwV3JJaE1Kc1BlM2w1NlAxVlp4amR2M2xUYlI1VVozclJwVStsQlFxMWF0ZGkzYng5V1ZsWmF6OU84ZVhQOC9mM3AzTGt6RVJFUldGcGFNblBtVEkxNXhjdk9KQ2NuTTN2MmJDNWZ2aXlWRXhrd1lBQXJWcXdBb0hidDJxeGZ2NTdodzRlemNlTkdNakl5bURScGtoVDRWQVd2VlhKemMxbTllalZkdW5RQmxFSGlwS1FrYWMxdkszbVRscGJHMUtsVFM2MWZIaE1UdzRJRkMzajQ4Q0VBSGg0ZVpHZG5jL2p3WVh4OGZKZy9mNzVHaG5WcDlQVDBwTEl0WldWaFlVRktTZ3FQSGozQ3dzSkNDc2lhbUppb05USjlGek16TTFKVFU0bUxpNU9hdUtwVXJseVpaOCtlc1hQblR1cldyVnZxTWFwWHI2NVdJeHlVTmRDdlhMbUNycTZ1VkRPL1pDQmNWWjRJMFBpckNtM09uei9QN3QyN2lZNk94dERRRUlDcVZhdlNyRmt6d3NMQ3VIWHJGdW5wNlJwbGcvNktzdDZEMmRuWkFFeVlNQUZBS3Y4elo4NGM3dDY5aTRlSEI3dDM3Nlo2OWVwNGVIaDg4TG9FUVJBRVFmaG5FWUZ3UVJBRVFSQUU0WU9wc2tYZDNOeDQ4T0NCV2lBY1lPTEVpVnk4ZUpHNHVEaWNuSnhvMHFRSlRabzBrY29TSEQ5K25HblRwdkhKSjUrd2UvZHVLWmg2NGNJRlJvOGVUY1dLRlFGbzFhb1ZBd1lNSURnNG1MeThQQzVjdU1DRkN4Y1lNR0FBZVhsNUd2V3grL1RwSTVWV1VBV1p1M1Rwd3A5Ly9rbkxsaTJwV2JNbWVYbDV6Smd4Z3pwMTZtaGtKQU9NR2pXSzZkT25jK3JVS1hyMzdzM3k1Y3VsMGh2ZmYvKzlGTWhWcmJHazBvSzNBTTJhTlNNaUlvTEtsU3Z6NU1rVEtSTzU1RDZ4c2JGY3VIQ0JseTlma3BDUUlMMFhxb0RsclZ1M1VDZ1UyTm5aYVQxUHBVcVYxR3A1UDN2MjdKMjExdlB5OHJoNzl5Nkdob2I0K2ZscERTVFhybDJiZ0lBQVJvNGN5Yk5uejFBb0ZGSnp5QW9WS3VEcDZhazJQekl5a29LQ0Fpd3RMZEhYMTZkbno1NGNPM1pNZXUrcVY2OWVhdlo4eVdNVno1S3ZXclVxeWNuSkdCa1pNV0hDQkhyMDZJRkNvU0FuSjRlelo4OVN0V3JWdDE3cmgvTHc4Q0F3TUpCWnMyYlJybDA3L3ZqakQybk43NU1SM2F0WEw5YXNXY09zV2JQbzNMa3orZm41Mk5uWk1XREFBTnpkM1ZtM2JoM2p4bzJqWGJ0MjZPdnJFeDhmVDQ4ZVBkNFo1Qzlmdmp4YnRtekJ3c0tDckt3c1FETVFYdng5VjMyL1ZRWU9IQ2hscE4rN2Q0OFpNMllRSHgrUHJxNHVmZnIwWWRpd1lYVG8wQUZRM3VzSkNRbEVSVVZ4OWVwVnZMeTg4UFQwNU9lZmYyYkhqaDMwNzkrZk1XUEdsUGs5Z2JMZmc4K2ZQd2VVNVZsVWY3M3czWGZma1pxYXlzS0ZDNldTS2FyU0tJQmFHU2RCRUFSQkVQN2RSQ0JjRUFSQkVBUkIrR0N4c2JHQU11dTZaR0FwSnllSDhQQndxWHpLclZ1M0NBOFBwM3YzN21Sa1pCQVVGTVQyN2R2UjFkVmwyclJwdkhyMUNtTmpZK1J5T2RIUjBZQXlHN1k0RXhNVDl1M2JCMERYcmwybDhTcFZxa2cxeUh2MDZBSEFtVE5uQUlpSWlKRFdDWEQ2OUdsQVdab2lKeWVINU9SazNOM2RxVnUzTGdzWExwUnFpeGNVRkdCblowZDBkRFI5Ky9ZbEt5c0xlM3Q3bmp4NXdzeVpNM244K0RFREJ3NmtzTEJReWtndHJuaVprK0txVmF0R2NuSXk1OCtmSnlVbGhZS0NBanAzN294TUp1UE5temRrWldWaFpHUkVZV0VoUjQ0Y1ljK2VQUlFVRkVqWjl6VnIxcFNPRlJrWkNVRExsaTFMK1lUVVdWdGJTOW40Q29VQ3VWek9uMy8raWJ1N3V6U25aczJhTEZteWhLcFZxMHJsUExScDBLQUJQLzMwRTNYcjFwV0M0UHI2K3FTa3BIRDM3bDNwQVFRb20wcUNzcHpIOE9IRE1UVTFWWHVBVUZoWXlNdVhMOSs1L2tlUEhqRjI3RmhBV1lKbDI3WnRqQnc1a3M2ZE8wdEJiN2xjanIrL1A3ZHUzY0xCd1lHaW9xS1BWcWFqcEVHREJnR3dkKzllOXV6Wmc0V0ZCV1BIanBYR3kycnc0TUhJNVhMQ3dzTFl2MzgvbFNwVmtqN1RJVU9Hb0srdlQzaDRPT0hoNFJnWUdHQnZiNi8yUFFEdEpXbHljM09wVktrU2dOVHdWRld1UlZYV0pUdzhYQ3JYVWpJYkhaQStXeXNySzE2OGVJR0xpd3RqeG96QnhzYUcrL2Z2UzNQMDlmVUpDQWhnM3J4NUhEMTZsSk1uVC9MTk45K3daY3NXNXMrZno4eVpNK25Ycng5bVptYnZmRC9lOXg2OGMrY09KaVltMG5kT1ZYNm5idDI2VWltZzlldlhZMlptUnUvZXZkOTVma0VRQkVFUS9sMUVJRndRQkVFUUJFSDRZQWtKQ1JnWkdiRjE2MWFpb3FMVXlpRmN2SGlSTjIvZVlHQmdRSWNPSFRoMDZCQ0JnWUc4ZXZXS2pSczNrcGVYaDVtWkdmUG16Y1BSMFpHdVhidEt0YkpCR2RCczM3Njkydm5ldkhtak1RYksrdFBGeDdPenM4bkt5c0xDd2dKTFMwdmk0dUpLdlliTXpFd3lNek14TmpZbU96c2JoVUtCazVNVFBqNCtkTzdjbWR6Y1hNcVhMNCt2cnkvOSsvY25LU21KS1ZPbUVCZ1l5SXNYTHpoKy9EZ3ZYNzVFSnBPcDFiOHVYdWFrT0FjSEJ6NzU1Qk9lUFh0R3JWcTFxRjI3TnUzYXRTTStQcDU3OSs3UnBrMGJ0Zms2T2pxNHVycXlmdjE2ZEhSMDFHcGxuemh4QWhNVEU3V3M3N2VSeStXWW1wb0NzSG56WnRhdlh5K1Z4aWdlbUc3ZXZIbVpqdmZwcDUrcXZmNzg4OCtKaW9xU1NsT1VwbVFKanJKa3FnTkVSMGVUbEpSRWl4WXRTRWhJa09wbXEyclVxMnExcXhwN0FodzVja1FxVi9NK1NqN1lNVFUxMVJpVHlXUjRlM3ZqN2UzOUh6dU9YQzVuNE1DQkRCdzQ4SzNyTFZrakhPRGN1WE5xRFZ0QitmMERzTE96SXpNekV4OGZIL3o4L0tTMXhzVEVNSExrU1BUMDlNakx5NVB1S3lNakk4TEN3akF6TTJQSGpoMEVCQVJJZGM1dGJHd0FLRmV1SFA3Ky9yaTZ1bUpxYWlwOUhxcGdlbG44bFh2dzhlUEhhblcvaHc4ZmpybTVPZGJXMXRKZmUremN1Wk5xMWFyUnZYdjNNcTlGRUFSQkVJUi9CeEVJRndSQkVBUkJFRDdZMUtsVDJiTm5EelkyTmhRV0Z1TG01Z1lvUzN4ODlkVlhQSDM2bFA3OSsxTy9mbjIrL1BKTE1qTXphZCsrUFhGeGNYejIyV2YwNnRWTHlsRDE4dklpTGk1T0N0YTJhOWVPUm8wYVNlY3lNek9qUVlNR3JGcTFDbERXbGpZek02T3dzQkFuSnllV0xGa0NnSStQRDFaV1ZtemR1cFhrNUdTYU5tMzZYdGNVR0JpSWxaVVZob2FHOU8zYkZ6MDlQVHc5UGFWQXNTcXJlczJhTlhoN2U1T1ptVWw4ZkR3ZE9uU1FydVZkWlJjeU1qTHc4L09UQW9VQTlldlg1K0RCZzFJMkxDaURteTFidHNUVzFwYTVjK2ZTcEVrVHRZY05peGN2SmpFeFVUcHZ5NVl0U3kyVFltdHJTNDBhTmFUWHpabzFZOSsrZmVqbzZGQ3BVcVYzbHEzUTE5Zkh3TURnclhQbXpadkhuajE3U0V4TXBMQ3dVRzJiVENiRDBOQ1FCZzBhU1BYQ1FabUZiR3BxV21xbTd2YnQyNlZHbDIzYnRpVXlNcElWSzFhUWtaSEJ6cDA3aVkyTkpTTWpnN3k4UEJRS0JRcUZRZ3FFVzF0YmF3MkNOMjNhbE56YzNMZGV5ei9Kc21YTE1ESXl3dG5abVJrelprZ2xpNXljbktoWnN5WTZPam9ZR1JuUnNHRkRoZzBiQnNEWXNXT1J5V1RJWkRJQ0F3T2w0SG1USmszWXUzY3Z1cnE2R0JvYXFtVndxMzVYZlE4TkRBeXd0YlhWZUlqUnFsVXI2ZmVoUTRjeWUvWnNCZzBhVktac2NFTkR3L2UrQi9YMDlJaVBqNmRLbFNvRUJ3ZHo3ZG8xV3JSb29YWmNUMC9QajFLM1hCQUVRUkNFZjU3L3pOOEdDb0lnQ0lJZ0NQOTRqbzZPUlNCcTZBcC9UNFdGaGUrVllTd0lmNVdxMU16bHk1Zi85ZjkrZG5SMFhBNThWMWhZT09IYXRXc3IvcS9YSXdpQ0lBZ2ZrL3pkVXdSQkVBUkJFQVJCRVA1ZVJCQmNFQVJCRUFSQmVCOGlFQzRJZ2lBSWdpQUlndkNlRkFxRlJ0a1hRUkFFUVJBRTRlOUxCTUlGUVJBRVFSQ0VqK0xwMDZjYVk5T21UYU5EaHc1U003MTNLU29xSWp3OG5ObXpaNU9Ra0ZDbWZjNmRPNGVycXl1dXJxNG9GSXBTNTBWRlJiRng0MGFwZWFLVGt4UHU3dTZBc3N6R2dnVUx1SFBuanRvKy92NytoSVdGY2ZIaVJhS2lvalNPR1JRVXhKNDllOHEwVG0yU2twSzRldldxOUhQejVrMXAyNDRkT3hneFlnVFBuejh2OC9HNmRPbENuejU5M21zTk9UazVqQjgvbmtPSERtbHNlL3IwS1d2WHJpVTBORlJqbTQrUER3c1hMaXpUT1NaT25Naml4WXUxYmlzb0tPRDY5ZXU4ZWZOR1k5dng0OGVsUnBobEVSZ1lTSEJ3TUFBUEh6N2s3Tm16R25PdVhidEd2Mzc5Q0EwTjVjYU5HeFFWRmZIZGQ5L2g1dVpHVmxhVzJ0eTB0RFIrL1BGSDh2THlBSWlNakdUOSt2VzhlZk1HRHc4UG5KMmR5N3cyUWQzaXhZczFmbzRjT2ZMTy9ZS0NnamgxNnBUYTJNeVpNNldlQVlJZ0NJSWdDS1VSelRJRlFSQUVRUkNFRDNidDJqWEdqQm1EdDdlMzFJUVBsSUhFdExRMHRXYVFieU9UeVRoKy9EaVhMbDJpWXNXS1RKZ3dRV09PcWw2dk5zMmFOVk43Yld0clMzaDRPS0FNaEI4OGVKQ2JOMjh5Zi81OGFVNWVYaDdUcGswaktpcUs4dVhMVTdkdVhXbnQrL2J0bzJ2WHJ1emN1WlBFeEVTV0wxL08xcTFiV2JWcUZjYkd4cXhac3dacmEydDY5ZW9Gd05xMWE5bTBhVk9acmpVbUpvYVFrQkJDUWtLa3NXclZxa2tCNll5TURHSmlZb2lPamxackt2azJxYW1wV3BzLzV1WGwwYkpsUzdXeHpaczNjL3YyYlJJVEV6bDc5aXltcHFacURUcjc5T21EZ1lFQm9hR2g1T1hsMGFaTkc2eXNyS1R0Wjg2Y3dkYld0a3pyaW9xS29rS0ZDbEpBdWJqKy9mdmo2K3VMdGJVMUd6WnMwRmdub0Jad2I5bXlKYXRYcjlaNm5xQ2dJR3h0YlJrd1lBQS8vZlFUeDQ0ZHc5dmJXNjJKNCtuVHA3bDc5eTZQSHo5bTJiSmxqQjQ5bXFTa0pGSlNValNhZ0VaRVJCQWFHb3FKaVFralI0NWt6NTQ5UkVkSDA2QkJBK2xhNHVMaUFHVkQwM3IxNnBYNkhqeDkraFF2THk4Y0hCeFl0V29WTXBuMmN0TW5UNTRrSkNTRTI3ZHZrNWVYaDVtWkdhTkhqOGJOelEyRlFzR09IVHM0ZlBnd2lZbUpnTEp4cFplWEYzMzc5Z1hVN3crNVhFNmxTcFZvMDZZTlBqNCtVcE5JYmZmUWlCRWpHRGx5cFBTNnFLZ0lYMTlmYnQ2OFNYQndzTlptb3g5aTkrN2RHbU5aV1ZsczNMaFJ1allWVlorQzU4K2ZFeGdZU0pNbVRYajA2SkcwUFNJaWdrcVZLcWsxNFRRM042ZHo1ODRmZGMyQ0lBaUNJUHl6aVVDNElBaUNJQWlDOE1GcTFhcUZtWmtaNjlhdHc4cktpdlhyMS9Qa3lSTnBlOGtBZFV4TURLOWZ2Nlo5Ky9hbEhuUEhqaDNzMkxGRFl6OExDd3VxVnEzSzdObXp1WHYzTGl0WHJxUmx5NVo0ZVhtcHpSMDFhaFJWcWxTUlhzK2VQWnNLRlNwdy9mcDF0ZnJTV1ZsWnhNZkhNM1RvVUVhUEhpMk5IenQyaktLaUlscTNiczNWcTFjQjBOZlg1OXExYSt6YXRZdWhRNGVpVUNqVWpsV3BVaVdONEhCaVlpSnl1UnhyYSt0U3J6VW9LSWp4NDhkVHVYSmxqU0Rsekprem1UbHpKcURNK0ZZRjhZT0RnOG5NekZRTFhyNUwvZnIxTVRBdzRNcVZLeng2OUlnbFM1WkkydzRmUHN6aHc0ZWwxNy84OGd2WjJka29GQXIwOWZXbFlMTHF3UUxBNDhlUDZkQ2hBd0FOR3paaytmTGxwWjQ3SXlPRC9mdjNhNHg3ZW5veWR1eFk1czJiUjBoSUNEdDM3cFMyVFpvMGllVGtaTFd4cWxXcmtweWN6UGJ0MjdXZUp5MHRqY1dMRjFPeFlrWE16TXhJVEV4azhlTEZUSmt5QllCZmYvMFZQVDA5Um93WVFVNU9Eaktaakt5c0xBd01ERFRxanZmcjE0K1RKMCt5ZmZ0MjJyWnRLd1ZrZlh4OHBEbmUzdDZBTWlEOTY2Ky9sbnI5UC96d0ExbFpXY3lhTmF2VUlQaktsU3Zadm4wNzVjdVg1NnV2dnNMVTFKVDc5KzlMZjIyeGVQRml3c0xDc0xLeW9udjM3c2psY3U3ZHU2ZjFyeWY2OXUxTFVWRVJKMDZjWVAvKy9hU25wNnQ5M3FvNTVjcVZBK0N6eno1VDJ5YVR5Wmd4WXdZOWV2Umd6cHc1ckYyN3R0UnIrNnVLZjU5TGZ1L2QzTnc0ZWZLazJzTVpWU2E0bTVzYjgrYk5VNXYvNnRVclZxNWNLYjF1MEtDQkNJUUxnaUFJZ3FCR0JNSUZRUkFFUVJDRUQyWmlZc0tTSlV2dzl2Ym16cDA3MUtoUkF4MGRIVkpTVWlnb0tKQ0N3TW5KeWVUbjV3UEtab2ZGZzhabENSaS9mdjJhMU5SVVVsTlQ2ZG16cHpTK2YvOStyVUhXMU5SVVFEUEk5dm5ubjB2blZBWGpOMjNheEtaTm0rallzU01MRml5UUFyNmZmLzY1bElIY29rVUxyS3lzMkxWckYvMzY5UU9VbWNBcS9mcjFrOFpWbkp5Y01ESXlVZ3NnbDFTaFFnWGV2SGxEcTFhdFNFOVBKekV4RVgxOWZhcFZxNlkyejl6Y1hQcDl4NDRkcEthbXZsY2czTm5abVVxVktuSGx5aFVhTkdpQWk0c0w1OCtmWiszYXRVUkVSTEIvLzM2bVRKbUNtNXNiYmRxMElUczdXOXEzZUVDeU9GVm10T3B6TFUzeDdQeVNhdFdxUmJseTVlalVxUk5ObXpiVjJPN3A2U245ZnVMRUNWNitmS2sxb3hnZ1BUMWRiZHZKa3ljQm1ESmxDcGN2WCtiSmt5ZlNXcTVjdWNLVksxZDQ5dXdaZ0ZRcUI4RFUxSlRObXpmend3OC9rSmFXUm5wNk9yVnIxMmI0OE9GVXIxNmR5Wk1uazVLU0lnWGtkWFZMLzZmVnVYUG5pSW1Kd2RQVFUrMHpMQzRxS29ydDI3ZGphV25KNXMyYnFWcTFxclJOVlZwSTlhQmk5ZXJWMk5qWVNOdUxmMDRxdzRjUHg5VFVsRTZkT2pGa3lCRE9uVHRYNnB6U1dGaFkwTDE3ZDBKRFE3bDA2WkxHQTYwUDllalJJM2J0MnFWMTI1dzVjNGlMaTFQNzNrVkVSQURRcVZNbnRYdTZlL2Z1V0ZsWnNXYk5HbW5zYmY4ZEVRUkJFQVRodjVNSWhBdUNJQWlDSUFnZlJiMTY5UWdPRHNiT3prNGE2OVdyRjY5ZnY1WUNvTzd1N2xMWkEyTmpZN1hBcUpPVEV4VXFWSGhyd0ZpaFVMQjM3MTVBV1M0ak9qcWFTWk1tU2VVMGR1N2N5ZDY5ZS9IdzhGQUxTSThZTVVMNi9lTEZpMUtHTjRDUmtSRmZmUEdGRkZpc1hiczJ2Ly8rT3c4ZVBBQ1FNbVpCbVNYYm8wY1BybCsvVG5KeXNzYjJ2MHFWNmZybGwxOHlZc1FJbkp5Y3FGT25EdHUyYlh2dlkvMzU1NTlxUWNLZVBYc3lhZElrUUpsNXJqSnExQ2lwL3ZqQWdRT2xjVDgvUDdadTNVcEFRQURKeWNtNHVycnkvUGx6dG03ZHFsRzJ4TnJhV3V2bnBhMzBSbUppb3RwNGpSbzFPSERnQUt0V3JaS3V2MTI3ZHB3NGNVS2E0KzN0emVQSGo5WEdRSmw5SGhNVFEyUmtKRjk4OFFYNit2clNlYzNOelltSWlFQW1rMUZVVk1UZXZYdnAxcTBiZ05wZkdMeDgrVktqQkVmeDF6azVPUURZMk5oZ1kyUERvRUdEdUgvL3ZwUlpybEw4THhGVUdlTWxxUUxZYnl0eG82ckRQbWJNR0xVZ09QeHZrTDFDaFFwa1oyZXpiTmt5Smt5WUlEMUlNalEwTFBXNHFuSWhaUzFQVkZLWExsMElEUTNsMEtGREh6MFFmdVBHRFc3Y3VGR211ZmZ2MzVmdVcwTkRRN3AzNzY2MlBTa3BTVzJzdE05Q0VBUkJFSVQvWGlJUUxnaUNJQWlDSUh3MGxTcFZVbnVkbVpsSmhRb1Yzcm1mcXE1MVJrYUdXbFp1Y1R0MzdxUmN1WExVckZtVHhNUkVLWWk3ZE9sU3FsV3JSdlhxMVltSmlhRjI3ZHBNbURCQnJkNnpvNk1qNTgrZjU5U3BVeVFrSk5Da1NST3VYTG1DaVlrSjV1Ym1IRDE2bERwMTZ0Q3hZMGNhTm16SStQSGpTMTNyNE1HREFhUkF1S3J1OHUrLy82NVdtcUc0ckt3c3JkZWx5a3hQU0VoQUxwZGphV2twWmYvZXVIRkRMWEQ4cnRJYktpV3o2aXRYcm95dXJpNkJnWUVjT1hLRWlJZ0lBZ0lDV0xWcUZaNmVuaHExbjErL2ZzMmxTNWM0ZGVvVXdjSEIxS2xUaDZkUG43SnIxeTRLQ2dwbzA2Yk5POWNBeWdjZHFnQjBTYXFHbHFDcys2d0tRSWVGaGJGczJUS04rU1ZMNk1URXhCQVZGY1dVS1ZOd2NIQmcyYkpsMG5VOGYvNmMwNmRQMDZwVksvejkvVGx3NEFCSlNVbTR1TGlvTlR5ZE5Ha1NreVpOSWkwdGpRNGRPdURrNU1SUFAvMEVnS3VySzdxNnVtcnYvK0xGaTNuNThtV1pycjJrMk5oWTlQWDEzMXBEL05hdFc0RHl1MW9hWDE5ZlpzMmF4Wmt6WnpoNzlpeWZmLzQ1STBhTW9FR0RCbHJuWjJWbHNYNzllZ0JjWEZ3MHR2Lzg4OC9TZ3h4bloyZWFOMit1TWNmQndVRXFDZlN4dmEwMFNrbWJOMi9XR0d2Um9nVURCdzVrOU9qUldGcGFNbnYyYkxadDI4YjU4K2MvK2xvQkhCMGRkd05GLy9OUyt0Ly9hY0NyTmk2VHlUVG1GWjljY3A1Q29YanJmaVhIU3g3bmJlY3Q2L3BrTWxtUlFxSG9YbHJwSGtFUUJFSDRweE9CY0VFUUJFRVFCT0dqeU1uSm9WdTNidlRwMDBjcVIvSDgrWE4wZFhXbElMQXFlT3p1N3E2V1Nmem16UnRBbWZGZE1rdFhSWlgxZS8zNmRXN2Z2aTJWOWJoeDR3WXBLU21rcEtRQUVCOGZUNDhlUFdqYXRDa2VIaDQwYXRTSXExZXZFaFFVaEltSkNUNCtQdlR2MzU4dFc3WmdhbXFLdTdzN3YvNzZLeHMyYkdETm1qWFkyTmlRbTV1TGpvNE9oWVdGR3VzNGUvWXNkZXJVa1dxZ3F4cElabVJrbExyMjBxNUxGUWdmTldvVXg0OGZaOXUyYlZLZzNjaklTQ3FqOGVqUkkrbjYzNlZrcGozQXc0Y1BHVGR1bkpRWlg2bFNKZnIyN1NzMTVpeXBXclZxTkd6WUVGQTJnMHhQVHdlVXdjcmlBY3ZpV2Q0bE0zQXJWcXpJZDk5OXAvWDR4UVBoOCtmUHg4aklpTDE3OStMcDZVbFlXRmlwNzJQeDg3UnQyNVp4NDhheGV2VnFwazZkeXBZdFc2UTVLMWV1SkRRMGxBc1hMdEMyYlZ1R0RSdkd5Wk1ua2N2bEtCUUt0ZVBkdVhNSFVKWjJHVDkrUEFzV0xDQXZMdzhqSXlPNmQrOU9aR1FrR1JrWnVMaTRxUDFGUTBtMnRyYjA2ZE5INjdiVTFGUXNMUzNmbXBXdGVoajB0am1kTzNmRzF0YVdUWnMyOGZ2dnYzUDI3Rm4rK09NUGZ2amhCNzc1NWh1MXVhcUhCektaREZkWFZ5WlBucXh4UEZVV09panZMMjJCY0IwZEhhcFVxU0tWai9tWUlpSWlwSEluNzNMOSt2V1BmdjYvb0plMndmY0pISmMyOTMwejlqL0dPVXNxS2lxUzV1cm82THgrcndVSmdpQUl3aitBQ0lRTGdpQUlnaUFJSDhXRkN4Zkl6czdHME5CUUxWaVlsNWYzMWhJVW9HeTZDS2hsNWFxMGFkT0dnb0lDS1ZEMDRzVUxGaTVjQ0NpRHZxcmdYWmN1WFRBek0rTzMzMzdqdDk5K0l5SWlnaUZEaGdES0VpM201dVowN05nUkl5TWpzckt5V0xkdUhRMGJOc1REdzROT25Ucmg0dUxDNGNPSGFkdTJMUThmUHVUZXZYdEVSa2FxcldYbHlwVUVCd2V6ZWZObW9xT2pBYWhidHk2Z3pDSjJkWFhWZUY5VUpWOVU1VCtLVzdwMEthQnNBTm15WlV0T25EaEJqeDQ5QU9qWXNTT3paczBDbE5tNnhXdVJmeWd2THk5bXpweUpvYUVoNTgrZnAwT0hEbXJaL0pVclYrYlRUejhGbEpuS3FqSWhxcUMzbnA0ZTFhdFhCOVRydmhmMzVNbVRkMmI1dmszSlpwaXFtdHpGZVh0N1kyMXRUVzV1cmhUa056QXc0TkdqUnlRbUpqSnExQ2lHRGgyS1RDYWpjZVBHZE8vZVhlTWhnYXAydHJHeE1XZlBubVhod29YazUrZWpyNi9QckZtenVITGxDaGtaR1dyN3FENFhsWktORy8rSzZ0V3JrNWlZeVBYcjF6V3k5SXR6Y0hCZzZkS2xQSHYyaktWTGwvTGJiNzhSR0Jpb0VRanYyN2N2TVRFeDNMdDNUMnA0V3RLSkV5ZmVXaU5jUlNhVGFUeEErQmhxMXF4Snk1WXR1WHYzTHZyNityUnMyWks0dURpdGN4czFha1N0V3JVNGMrYU1OSGIrL0hrcCsvdlpzMmRxelc3L0V4UUtSZStpb2lKVlZGbW1hcTc2UDJNeTFlODZPam9VbjZmYXYrUThBTGxjWGp4S0xTdHRYdkhqL004K1dyY1hldzBnVXgzL1hmT0tyN3VvcUVoeDllclY5Ni9MSkFpQ0lBaC9jeUlRTGdpQ0lBaUNJSHdVcWtEdk45OTh3N0JodzFpMWFoWGJ0bTFESnBQeDFWZGY4ZU9QUDVhNjcvSGp4d0Zsc0t1a25Kd2NxZnhJZm40K2VYbDV1THU3WTJ0cks5VlNuakpsQ2c4ZVBKRHFoVGRyMW93N2QrN3c4T0ZEMHRQVDhmYjJCalFEbG5GeGNSckIyblhyMW5Ia3lCSDgvUHdBS0N3c2xFcGliTisrbmM2ZE8yTmhZU0UxNXl4TElQRmQ4dlB6VVNnVVBIMzZsUGo0ZUFDcFVhWkNvYUN3c0xETUdlRmxFUmdZaUpPVEUwK2ZQdVg4K2ZQMDZ0V0x5cFVyUzl0cjFxd0pLSVBEdDI3ZG9xQ2dBQnNiRzZwVXFRSW9nN2JhNnI2ckRCZ3c0SjFyMEZaYi9YK3JQYWpYM2k3TitmUG4yYjE3TjlIUjBWS2Q3S3BWcTlLc1dUUEN3c0s0ZGVzVzZlbnBtSmlZWUcxdHpmang0OVVDNGJtNXVVUkVSS0N2cjgvQ2hRc1pQWG8wOSs3ZEl5Y241NjIxMzkvM003ZTB0T1Q1OCtjb0ZJcFNNMzg3ZE9qQXhvMGJXYmR1SFUyYk5xVml4WXBxNnpRd01DQTJObGE2Unl3dExSa3paZ3kvL2ZZYldWbFpHc2NiUG53NG8wZVB4dFBUVXlyOW83b1Azb2RDb2VEbHk1ZWxOdm44RUE0T0R2ajQrTkMxYTFlcVZxMUtwMDZkcEFkaEJRVUZhZzlZdnZ2dU96WnMyQ0M5SGpkdUhGZXVYR0hreUpGNGVYbFJ0MjVkRmk5ZXpHKy8vY2J0MjdjLytsb0JybDY5dXVjL2NtQkJFQVJCRVA2L0VJRndRUkFFUVJBRTRZTXBGQXBPblRwRi9mcjFzYlMwNVBidDI0U0dobEsvZm4wY0hSMEpEZzVtOGVMRmZQLzk5eHFCd0h2MzdyRnYzejVrTXBsR004R2NuQndVQ2dYbHk1Y0hsRFhIcDAyYnBuVU56NTgvMTJoa2FHaG9TRmhZbUZwZ3RxaW9pUER3Y0hKemM1SEw1WlFyVjQ1dTNicEpKUUdNalkzVlNnbkV4c2FTa1pGQitmTGxtVDU5T20zYnRtWENoQWxTY056UHo0K2dvQ0NwMldaeGFXbHB3THZMSHJSdDI1YWNuQnkxakZkVnBubGVYaDd3Y1pweXFxaEtzcWlhRHhadkppcVR5YVJzOXhrelpwQ1ptY21DQlF1d3Q3Zlh5SkRYNXViTm01dzhlWkxKa3llVGxKUkVWRlFVaXhZdDRzcVZLNnhkdTVZdFc3YXdZc1VLRGg0OFNMOSsvZFNDeXFvTWVVQ3RuamNvRzNvK2V2UUlVSDVuWnN5WVFYeDhQTHE2dXZUcDA0ZGh3NGJSb1VNSEFDWk9uRWhDUWdKUlVWRmN2WG9WTHk4dlBEMDlNVFkyVmp2bTFxMWJlZlhxRmQyN2Q2ZDgrZklzV3JTSXlwVXIwNnBWS3d3TkRWRW9GTkw3cjZyZHJqcisrMmpVcUJFUkVSSGN1WE1IQndjSHJYTzh2YjA1YytZTXQyL2Z4c1BEZ3krLy9CSkRRME51M2JxRnM3TXpJMGFNWVBEZ3dUUnExSWo2OWV1alVDaWs3MHFuVHAyMEhyTjgrZkxNblR1WFljT0dzWDc5ZXRxMGFVUHQyclhmYSsycUJ3T3FVamxsOGVEQkE4NmZQNCt6czdOYTgxd1ZWWFo1Zm40K1o4K2VwVktsU3NUR3huTDA2RkZwanF1ckt5OWZ2c1RDd2dKQTdVRU5LR3Z6bnpselJpclo0dURnZ0xXMU5ZTUdEWHF2NnhNRVFSQUU0YitIQ0lRTGdpQUlnaUFJSCt6Q2hRdThmdjJhL3YzN0V4MGR6ZVRKa3lrb0tHRFNwRW5VcTFkRERoaWtBQUFnQUVsRVFWU1BHemR1c0h2M2JtSmlZaGcrZkRodDJyU2hYTGx5SkNRazRPUGpRMEZCQVowN2Q2WjI3ZHBxV2JPcUJuMnFqSEJUVTFOaVltTDQ4ODgvT1g3OE9NSEJ3V1JsWlpHV2xrYTVjdVZRS0JUWTI5dlR1M2R2MnJScEkrMm5xbFY5K2ZKbDFxNWRTM1oyTmg0ZUh0amEyckpzMlRKdTM3Nk5qNCtQVkE2a3VDWk5takJzMkREYzNOekl6czVtMEtCQjNMOS9IMGRIUjV5ZG5WbS9majF6NTg1bDQ4YU5nTEllOStqUm96RXdNSkFDNGFyTTlkSzBidDJhbkp3Y1BEdzhtRDU5T2taR1JqUnQyaFNBdTNmdkFrZ1p3cEdSa2F4ZHUxWUt4SmRzd3BtZW5xNHhObTdjT09CL3MvYmQzZDBaTldxVVdvYXRRcUhBemMyTjlQUjBGQW9GblRwMWt0WVB5aElwcDArZkJwVGxVRXJXZlZmWnRHa1RTVWxKV0ZoWUVCY1h4OFdMRnpsNjlDajI5dmJFeDhkei9QaHg3T3pzMkxkdkg2dFhyMmJtekprOGZmb1VnUER3Y0NrVHZtM2J0aHJ2azZvVWhaV1ZGUzlldk1ERnhZVXhZOFpnWTJQRC9mdjNwVG42K3ZvRUJBUXdiOTQ4amg0OXlzbVRKelVDcERFeE1XemF0SWx5NWNveGVQQmczcng1ZzZXbEpaY3VYVUtoVUdCcWFzcWNPWE9rY2l3K1BqNU1uVG9WT3p1N1VoOXNGSyt4WEp5Ym01dFVEN3UwUUxpaG9TRS8vL3d6VzdaczRkZGZmK1hnd1lQSTVYS3NyS3lrWUxLTGl3dlhybDNqeG8wYlVsUFVVYU5HdlRYNDI3aHhZd1lPSEVoUVVCQ3paODltNjlhdHBjN1ZSaFdjTHZtUTZtME9IejVNVUZBUUlTRWhXcmVyR29OR1JrWVNHUm1KcGFVbFZhcFVrZTRoZ0I0OWVraU5UTFg1K3V1dk9YLytQQ2RPbkFDVS82MElEQXpFenM2T3FsV3JZbXBxU3ExYXRjcThaa0VRQkVFUS92MUVJRndRQkVFUUJFSDRZSlVxVmFKT25UbzBiTmdRSHg4ZmNuTnptVEZqQm8wYk53YVVwVGo4L2YySmlJaGc2dFNwOU9yVmk4R0RCek53NEVDeXNyS3d0cmFXc3JsWHJGaEJhR2dvT2pvNlVta0VWWGIwbzBlUG1EbHpwaFJJNjlLbEM3Nit2blRvMEFGTFMwdVdMRm5DOHVYTCtlR0hINURMNWRTcFV3ZC9mMy9XcjEvUDFhdFhlZkhpQlRvNk9nd2NPSkJ4NDhaSnpSTURBZ0lZT0hBZ05XclVvSDM3OW93ZlAxN3Qra2FOR2tWeWNqTGUzdDdrNXViU3NXTkgvUHo4ME5mWEp6WTJGbWRuWjJtdXJhMHRXVmxaVXFhcXBhVWx2cjYrYjMzL0ZpOWVEQ2hMdkdSbFpURmt5QkF1WGJyRXhJa1RwZXpaT25YcUFKcE5PVXVXSmRIV21GUFYyRE1sSllYR2pSdGphMnNybFQvcDNMa3pyMSsvcHJDd0VJVkNnWk9URTNLNUhEMDlQV1F5R1RZMk50U3JWNCs2ZGV2U3NtVkxEaDA2Ukg1K3Z0YW1rVGR1M0NBcUtnb1hGeGZzN2UweE5EUms0OGFObkR4NWt0NjllMk5wYWNtTkd6ZVlPSEVpR3paczRNQ0JBM2g3ZTJOblowZG1aaVkrUGo1U1NacVltQmhpWW1JWU9YSWtlbnA2NU9YbFNRMGdqWXlNQ0FzTHc4ek1qQjA3ZGhBUUVDQmxiS3N5ODh1Vks0ZS92eit1cnE2WW1wcXFCYWh6Y25La2h6WGZmZmNkTldyVW9FdVhMcVNtcGtwem1qWnRTbUJnSU9ibTVqUnIxb3dqUjQ1dy92eDU1SEk1dXJxNjBudGRWRlFrL2UvUm8wZTFsaEJwMGFJRlRrNU83TnUzajBHREJtbGtONnNZR1JreFpzd1l4b3dabzNXNzZudnlOaVdibG9MeVFZanFZVWhwYzdSSlMwc2pMQ3lNUm8wYTBhWk5tekx0QThyR2xsV3JWc1hlM2w3cmRrdExTNHlNakdqWXNDRjkrL2FsZGV2V1hMcDBpV3JWcWtuM3lxaFJvMG85L3BFalIxaXdZQUhaMmRuWTJ0clNxRkVqSWlNakNRb0trdVlNR2pSSTR6NFdCRUVRQk9HL213aUVDNElnQ0lJZ0NCK3NYcjE2N055NUU3bGN6dmZmZjArRkNoVndjWEdSdGhzYUdqSi8vbng2OU9oQmVIZzQzMzc3TGFhbXBvd2NPWkpmZnZtRndNQkFLWHU3ZWZQbUhEdDJEQjBkSFF3TkRiRzN0NWNDZzliVzFwaWFtakpreUJDNmR1MktsWldWMmpyczdPeFl1M1l0ZCs3YzRmRGh3eng3OW94YXRXcFJzV0pGVEUxTjZkNjlPOTI2ZFpNYVBZS3lubldiTm0zWXNtVUx2Ly8rT3kxYXRBRGcwMDgvSlRzN1c1cFh2WHAxL1B6OHlNL1A1K3V2djViRzU4eVpnNEdCZ2ZSYUpwTVJHUm1KVENaRExwZHJ6UkF1all1TEM0OGVQV0x3NE1IazVPUmdhMnVMZ1lFQmRuWjJVdFp2OSs3ZDZkNjllNW1QQ2ZEcTFTczZkKzZzTlVqcjYrdExVbElTY3JrY016TXo2WE5ic1dJRlZsWldWS2hRUVdNZlcxdGJxZFoyLy83OXBhQzRnNE1EczJiTm9rbVRKb0R5OHdvTkRlV1RUejVCSnBPeGE5Y3VxVHpKb2tXTHNMQ3dvRWFOR293ZE94YVpUSVpNSmlNd01GQjZBTktrU1JQMjd0MkxycTR1aG9hR21KbVpTV3RRL2Q2a1NSTk1URXd3TUREQTF0WldMZUFMMEtwVks3WFgxYXBWbzBhTkduaDRlSEQ1OG1YNjl1MExLRXR4WEx4NGtYTGx5dEc4ZVhPNmRldEdUazRPWDN6eEJWWldWbmg3ZTNQMjdGbWVQMzlPWGw2ZVdxa1VBRjFkM2JmVzBmYno4MlBnd0lINCsvdXpmUG55VXVmOW5majcrNk92cjgvOCtmUEwvRDFXS0JUY3ZIbFRhK05ZbFNwVnFuRGd3QUcxejFQVjlMWk5temJTZzYrU3JLMnRhZHk0TWExYnQrYUxMNzZnWThlT2ZQSEZGOGpsY3FaUG44N2x5NWU1ZnYwNnFhbXBmUHZ0dCs5eHBZSWdDSUlnL0RjbysvOHJGd1JCRUFSQkVQNnJPRG82RmtIWnMwZi9xcnk4dkkvYUNQSkRsRmJhNGorbHNMQlFveEhtMnhvcUN2OXMyajd2djdPOHZEeDBkSFNra2pUL3JWUU5kUzlmdml6Ky9Td0lnaUFJLzJBaUkxd1FCRUVRQkVINFAvVjNDZ3IrL3d5Q0ExcURqQ0lJL3UvMVR3c3EvNTN1VFVFUUJFRVFoQThsL2wrMklBaUNJQWlDOExkVFZGVDBIejMreTVjdmVmMzY5WC8wSE1KZms1V1Z4ZFdyVjdYV0lCY0VRUkFFUVJDRXYwb0V3Z1ZCRUFSQkVJUy9sWVNFQk5xMGFhUFcrTzV0SmsrZXpJQUJBOTdySEIwN2RtVElrQ0VhNDNsNWVlOTFuSkp1M3J6SnpaczNOY2JmdHNZSkV5WXdldlRvTWdmL0N3b0tDQWtKSVNzckM0RG56NSt6YU5FaXFXWTN3SklsU3dnTURQemc2L2xZM04zZDZkKy9mNW5tL3ZiYmJ3d2RPdlN0ZGJTVGtwSVlPWElrTjI3Y2tNWldyRmloOGJOMTY5WlNqNUdWbFNVMVczMlg0T0JnQWdNRDMydmIxcTFiT1hUb2tOclltREZqNk5hdDJ6dlA5eUVtVHB6NHpxYWE4Zkh4akJ3NWtnY1BIa2hqMmRuWkRCNDhtS1ZMbDBvTldvdHIyYklseTVZdFV4dHpkM2VYeW9ZSWdpQUlnaUQ4M1luU0tJSWdDSUlnQ01KSE1YdjJiSTNBWDJsOGZYMnBVS0VDMjdkdlZ4dWZQSGt5TVRFeFpHZG5ZMjF0WGFaajNiOS8vNTNadzVtWm1RUUhCNnVOdlg3OW1nMGJOa2l2Ky9Ycmg3ZTNOLzcrL2pnNE9KUTV3T2ZrNU1SUFAvMUVZV0VoYytmT0pTRWhnUWtUSnRDblQ1OTNyakU5UFoyelo4L1NzR0ZEdGJJczQ4ZVA1OG1USnhyenc4UERPWFRvRUV1WEx1WE1tVE1FQkFRUUV4UERpUk1uT0hUb0VBWUdCcng0OFlKZHUzYlJvRUVEN08zdHFWS2xTcW5YOHZUcFU3eTh2SEJ3Y0dEVnFsVWFwV0hlSjhqWnVIRmpObS9lTEwwdVh2czlNVEVSUTBORFFCbkV6czdPeHM3T0RvQzB0RFNHRFJzbTdmZnExU3NBNHVMaWNIZDMxM3F1Y2VQR2NmWHFWYnk5dmZIeDhjSFQwMVBqOHdWbFUwOVZrOUhZMkZnaUlpS2tiYW1wcWFTbXBxS2pvMU5xNEhqS2xDa0VCZ1lTSGg3T216ZHZ0TTRwdmswdWx6Tm16QmdVQ2dYYnRtMmphZE9teE1URThQVHBVOWF0VzBkS1Nvcld6elV5TXBJcFU2YW9qWm1abWRHcFV5ZENRa0xVeHZYMTlmbmpqeiswcmdVZ0tpcUtDaFVxYUgwSTh1MjMzMkp1YnM2NWMrZTRmUG15V25QUFgzLzlsZGpZV01xWEw2KzFQSStxUVdoOGZEeTllL2RXMjFieWU3Sng0MFoyNzk3Tm5EbHowTmZYZit2M1NOVjQ5WDBENm12WHJwVWFiSUx5cjBoOGZYMjVlZk1td2NIQldGcGF2dGZ4QkVFUUJFSDQ5eE9CY0VFUUJFRVFCT0dqc3JMNmYrM2RlVnlWZGY3Ly93ZUxxQWlpcUtBb2dVdTU1WUxrVW1xamsxa1dPaWltSDVmVVhLcHh5VFVkdDh4eG0wcnQ2NTZtdVVTbXBtaUpncW5qdmlZaWtnc2xHaWtnb0FncU94eCtmNXpidVlZREI1ZkorYzNTODM2N3pXMDQxL1crbG5PZGMyYnFlYjJ1MTdzbWpvN21mOHlNaTR1alRKa3llSGw1QVhELy9uMXUzNzROUUhwNmVvbHcrUGJ0MjBabDg4U0pFMHZzKytqUm83UnIxODdtY1cwRmFaYUpQdS9mdjgrcVZhdXMxcVducDFzdHUzejVNdG5aMlpRcFV3WXdCM1JGeGNYRllXOXZYeUtncjE2OU9tRHUvL3o1NTU4emVmSmtVbEpTYko1UDBXVkhqaHhoejU0OTVPZm5FeGtaYWF6ejhQQ2dmUG55cFliNzNicDFJeVFraEpNblQvTDExMS96NmFlZkd1cysrT0FENCs4ZmYveVJLVk9tOFB6eno1Y2FNbjd3d1Fka1ptWXlmZnAwbS8zUmkxNkRsSlFVTWpNenFWQ2hBbFdyVmdVZ0p5ZUhzbVhMQWxDalJnMWpiR0ZoSVQxNzlzVGIyOXVxV2pvM041ZGh3NFpSVUZEQTJyVnI4Zkx5SWk4dnorWjdUVTlQSnowOTNlWjVkK3pZa1lVTEZ6Smh3Z1RjM056NDZhZWZBR2phdENscjE2NEZTbjRmcmw2OXlwWXRXMHJzS3pFeDBlWnlNQWZoUlo5TWVOQlRDdXZXclRPQzhDTkhqcENXbGtiYnRtMVp0MjVkaWZjWEZoWkdkSFEwMGRIUnJGaXhndHExYXpOa3lCQmovZWJObXdGekZiYXpzN094UENRa2hJeU1qRkxQd2VMKy9mdnMyTEdqeFBLK2Zmdnk2cXV2QXVidnErVW1RVWhJQ0pzMmJRTE0xOG15M01YRmhTbFRwckJ2M3o3QS9CdHdjWEZoNDhhTkFFeVlNSUdFaEFUak5VRDU4dVg1L1BQUCtmNzc3OG5Pem1iKy9Qa0F1THE2MHJselo2dnoyYlp0bS9GMzhkK2I1WGlscmJQY1dMR3dzN05qNnRTcGRPL2VuWmt6WjdKOCtmSlNyNCtJaUlqOFBpa0lGeEVSRVpFbmF2SGl4Zmo2K2dMbU1OTEx5OHNJdDNmczJNR3NXYk1BR0RSb0VJTUdEY0xmMzkrb0N0MndZUU5wYVdtNHVycmk3dTRPbUlQS2dvSUNhdFdxaGIyOWZZbFFMQ0VoZ2J5OFBKdGhHY0NwVTZjNGQrNGNiNy85dHJGczFhcFZ1TG01MGJ0M2Iwd21Fd2NQSHVUbzBhUDA2TkdEL2Z2M1U2OWVQYXRXSXprNU9iend3Z3Y0K3ZyeXpUZmZsUHJlZi8zMVZ4WXRXa1JoWWFGVlZlM1dyVnRKVDArM0NqdnQ3T3dJRGc2bVhMbHkxSzFibHdzWEx0Q3hZMGQ4Zkh3NGNPQUE4SThndjBlUEhrWW9hRzl2ejlTcFV6bDkralI5Ky9ZMWJneGN2SGlSNmRPbjA2VkxGNnNLYTh0blVkeng0OGVKaUlpZ2I5KytWcFhCUllXRWhHQXltUWdPRG1icDBxVTBhOWFNZWZQbTRlbnB5WklsU3dnTEMyUHExS2tsUXVmang0OFRIeCtQbjUrZjFYVndjbkppM0xoeFRKbzBpWkVqUjdKdTNUbzhQVDJOOXpsdjNqeTJidDNLNE1HREdURmlCQURUcGsyaldyVnFqQjQ5MnVvWUxWcTBZTU9HRGZqNitocGoyN2R2YjZ4M2RIUWtQajZlZWZQbTBiaHhZd0lEQXdrTURBVE1GY3NyVnF3Z0lDQ0FtVE5uMm56dkZoRVJFY2IxdHhXWWp4MDdsdmo0ZU9NOUFNYTRsaTFiOHZubm53UG1weUFTRWhLTTkyUlJwa3daZkh4OFdMdDJyVlZMRW5kM2Q1eWRuVm16Wm8zVjhSNWxBa3ZMNzZrMDl2YjJ1TGk0Y1AzNmRVd21FNGNPSFNJbUpnYUFwS1Fra3BLU2pITzRkT2tTZi8vNzN3SHpiMm55NU1sRVJVVlo3YTl2Mzc3RzM3MTY5ZUtERHo0Z0tTbUp3NGNQczJmUEhtTmZVNlpNc2RxdWFCQmUvSHd6TXpPTnovTkI3NlVvRHc4UEFnTUQyYlJwRXovODhBTXRXN1o4cE8xRVJFVGs5MEZCdUlpSWlJZzhVVUZCUVZhdjQrTGlIcW50d1owN2Q0eHEzcVpObTdKNDhXSUF1blRwZ29lSGg5SHZ1WGdvWmdrcFN3dkxUcDgrYmJPU3QzaEZPSmdEYThBSTd5d0tDZ29BYytodXExM0grUEhqc2JlMzU3MzMzcU5UcDA3TW5EbVQ0Y09IRyt2MzdkdEhlbnE2MWJMOC9IeHExYXBGUUVBQURnNE9YTGh3Z1lFREI5S2tTUk1qQ0xkbDFxeFpSRVpHQXZEbW0yK1d1TjVoWVdGV0xVQ0tCclJGN2RxMUN6QmYzOUpFUkVRd2YvNThmdnJwSjl6YzNIajY2YWRadVhJbE9UazVwS1Nra0pTVXhMdnZ2c3ZRb1VNWk5teVlFWHBiUHF1aUFhbEZwMDZkR0RKa0NHdldyR0hpeElrc1hib1VSMGRITGwyNlJFaElDR1hMbHFWUG56NVc3OGZIeDhjcUNBOEpDV0hwMHFWTW5EaVJ0TFEwTGwyNlJQMzY5YTM2c0FjRUJQRGRkOSt4ZGV0V3E2RC8vUG56ckY2OUdvRFEwRkNiN1h4S0M1S0x0d1N4SlRvNm1wTW5Ud0xtZGtHVzhQdUhIMzR3eGl4WXNJQURCdzRRR2hwS21USmxTRXhNeEdReTRlZm5SNHNXTFFCd2RuWW1PVGtaZ0ZkZmZaV2FOV3NDR0U5YldOajZiUlgvemRXcVZZdHZ2LzNXZU8zdDdVMUlTSWp4MjdIODF1Yk9uY3Nycjd3Q1FMdDI3U2hUcGd4eGNYRjRlM3Z6NDQ4LzhzSUxML0R5eXkvenlTZWZBREJreUJDdVg3L085OTkvYjNYOE1tWEs4UEhISDdOdjN6NWVlKzAxcGsrZi90RHI5aURSMGRIRXhNVFFzMmZQaDQ3dDBxVUxtelp0SWpRMFZFRzRpSWlJV0ZFUUxpSWlJaUpQMUlzdnZraUZDaFVBYzRoWm9VSUZYbnp4UlFCdTNMaEJkSFMwemUzMjd0M0wzYnQzY1haMjV0eTVjK1RuNTVPWW1FaHljaklkT25RQXNCbENXNEpHVyt1R0RSdkdxRkdqR0RWcUZBQW1rNGtmZnZpQjBOQlE5dTdkaTdPek04T0hEeWNvS01pcU5VaHB3WDEyZHJiTk5oNzM3OStuZGV2V05HblNoTysvLzU2R0RSc3lZTUNBMGk0UllBNDBLMWV1VEdKaUlqLy8vRE5nRHBEZDNkMk45MlJMVWxMU1EzdWlQNHJ6NTgvajVPUkVnd1lOU2gxVFVGQmd0QjI1ZCs4ZXUzZnZKak16MDZqTWI5U29FWGZ2M21YVnFsWGN2WHVYOTk5L24xT25UaEVSRWNFTEw3eEEvZnIxYmU2emJkdTJYTHg0a2F0WHI1S2Ftb3FMaXd2VHBrM0RaREl4Y09CQTQybUEwbGphNzB5ZE9wVzFhOWZ5M0hQUFVhbFNKWll0VzJhTWNYRnhvVStmUHRTc1dkUG8xMzc5K25YR2p4OVBYbDRlbFNwVnNncmNMVmFzV0ZIcWNXM2RVSms4ZVRLSmlZbkdhMHRJRE9ZMk5sZXVYQ0U5UFoxRGh3N1JxMWN2NHVMaTZOQ2hBeWRQbnNUZTNoNTdlM3R1M3J3SldGZDdaMlptY3YzNjlSTEw4L1B6clZyU2dMbnRTR21UY05ycW5WN2NzbVhMV0xkdW5WVjdtNEtDQWh3ZEhmbnBwNTlvMkxBaFlBN1VnNE9EUzFUUkYyOTVFaEVSUWFWS2xheUM2OVRVVk9iT25mdlFjN0ZsMHFSSkpDVWxFUmtaeWJScDAwcTBSU21xWWNPR09EazVsYWhhRnhFUkVWRVFMaUlpSWlKUDFPalJvNDEySEdGaFlWU3RXcFhaczJjRDV0WW9wUVhoUFh2MjVQcjE2elJvMElBUFB2aUFnd2NQR2dHeHBmM0hnd0pnVyt2dTNyM0xsU3RYT0g3OE9GRlJVVVJFUkhEdjNqMWpmWHA2T3ZQbXpXUGV2SG5BUHlxQmkxZFJ6NTgvbjYrLy9wcDU4K2FWQ1AyS1dyWnNHYXRYcithRkYxNTRhSTl3V3g1VUNXNnhkT2xTNXM2ZGE5Vldvbi8vL3J6MzNudFc0eFl2WHZ6QUVEUTVPUmxQVDArYkV5TmF0R3JWaW0zYnR1SGg0V0gwcXZiMzk4ZlYxZFdvbnMvS3ltTDE2dFVNSGp3WWdFV0xGZ0ZZdGFJcDZxT1BQbUw3OXUyTUhEbVN2L3psTDFTcFVvWHg0OGZ6eXkrL0FCanRjb29xV3VFOGZmcDBBZ01EK2VxcnJ6aDkralJObXpibDhPSERwYjZINXMyYjA3dDNiNjVkdThhSUVTTklUVTBGekRjaUxMM3JIOVdnUVlNZU9pWWpJd043ZTN0TUpoTUJBUUY4OGNVWHBLZW5XMVZ5RnhZV2N2ZnVYU1BndGdUaHAwNmQ0dFNwVThhNHJsMjdBdkRkZDk5WkhXUEFnQUZXUWJpYm14dGp4NDYxZVQ2MnZnUEZLOFl6TWpMWXVYTW5lL2JzSVRnNG1KbzFhMkl5bVhCMGRLUnYzNzVVcVZMRjZQVytaY3VXQjM2UExiK2QxTlJVUHZyb0krTXBpSHYzN2xsOVp4L0g0c1dMR1RkdUhPSGg0Zno4ODg4c1hMaVFXclZxMlJ6cjRPQkExYXBWamZZdUlpSWlJaFlLd2tWRVJFVGtpU2dzTEFUTVFhaWxJaHpnMXExYlJrL2tHemR1bExxOXZiMDk0OGVQSnpNekV4Y1hGMWF0V2tWeWNqSWVIaDYwYWRNR3NOM213OUxlb2JRV0lHRmhZVVk0QzdZbjRRVDQrT09QYlM3UHpNdzBXbzJFaG9heWE5Y3VxLzBWVmI1OGViS3pzNG1OaldYSWtDRVVGQlN3WWNNR1RDWVRiN3p4QmhVclZyUWFid2tKKy9idFMweE1ERWVPSE1IWjJkbXFKL2lqQ0E0T2ZxVEszOGYxeVNlZmNPTEVpUkxMNzkyN1Y2SUMzMUoxUDJQR0RBNGVQRWlUSmsyczFoY1dGakp2M2p5MmJkdUd1N3M3cjd6eUN0V3JWK2ZBZ1FNY09YTEVHRmUyYkZtcmZ1L0ZKMXgxY1hFQnpMM2o5KzNiaDYrdnJ6Rko2WWdSSStqV3JSdGc3dDE5K1BCaE9uYnNDRUJNVEF4SlNVbDA2ZEtGc0xBd2J0MjY5ZGd0TzJ5Tlg3NTh1VEVCTE1ETEw3L01sU3RYSG5oVDQ2MjMzaUk2T3BxNmRlc2EyNnhmdjU2bm5ucUtxVk9uTW4zNmRFNmNPTUhiYjcvTnFWT25hTm15SlJNblR1VDk5OS9uOU9uVEpkcWozTGh4NDVIYUQxbFlycWVsdjM3ZHVuWHAwS0VENGVIaFRKNDhtVFZyMXBDZm40K2pveVBObWpXenVZOC8vdkdQdlBYV1c4YnJ0V3ZYR3IzRUFYYnYzczIrZmZ1b1Zhc1dFUkVSZE8vZW5WOS8vWldUSjAvU3UzZnZCLzVtaTZ0WHJ4NGJObXhnM0xoeFJFVkZNWHYyYkQ3NzdMTlN4OXZaMlZuMVd4Y1JFUkVCQmVFaUlpSWk4b1JrWjJjRGxLak96Y2pJc09wWmJVdHViaTZob2FGVXFGQ0JqaDA3OHVhYmJ4b3RLa2FOR29XRGc0TXh0dWprbXJZVUQ4WTdkT2pBMkxGajJieDVNd2tKQ1VabDg2TmFzR0FCYVdscCtQbjVjZVBHRGF1QU9qczdHenM3TzZNNjkvcjE2MnphdEltMHREVG16Sm5EeG8wYk1abE1CQVlHTW5Ma1NENzc3RE44Zkh4NDQ0MDNqSDBrSlNVWjdVZFdyVnJGbURGakh1djhBUDd2Ly83UG1ERFNZdG15Wld6YXRLblViVHc5UFVsSlNjRmtNcFZhRlo2U2ttSXprRGVaVEtVRzlmWHIxeS9SRW1YNzl1M01tVE9IclZ1M1VyRmlSWll1WFVyMTZ0VUJhTnUyTFMxYnR1VHExYXRHb0Z6MHN5MCs0YXJGb1VPSE9IejRNTjI2ZGFOSmt5WVVGaFl5ZCs1Y25KMmRpWTZPNXZEaHc3Um8wY0xvVTk2NmRXdm16Sm5EcTYrK1NsaFlHSjZlbmxhVFZscFlBbjJBa3lkUDhzTVBQM0RuemgwQW8xVkpVWGw1ZVFCR3hmU0lFU01lT2dGbjc5NjlhZGFzbVJHRU96azVNWGp3WUJZdlhzeXhZOGVNMWpqVnFsV2pYNzkrYk5pd2diQ3dNT05HVXRGV0tVWDdvcGVtWExseVZxOHQxN1BvRFpjcFU2WVFHUm1KbzZPajBadThlT0JlMU4vLy9uZXI0THU0Nzc3N0RqczdPM3IwNkVGZVhoNDNiOTZrYXRXcWxDbFR4bXBjVEV3TXp6enpqRlZySWxzcVZhckVaNTk5eHB3NWMwcDkyZ0RNMzgzYnQyK1hPZ0dzaUlpSS9INHBDQmNSRVJHUkp5SWxKUVdBWThlT0djRmI4ZEI2eDQ0ZHpKbzFDNENqUjQreVk4Y093RnpkTzJQR0RBWU1HSUMvdjc4eEdTU1kyNXY4RnVYTGw2ZC8vLzdHT1h6NDRZZVB2TzNLbFN2WnNXTUhkbloyakJneHdqaDNpNGlJQ0taTW1jTGN1WE5wMjdhdFVRWGNxVk1uYnR5NHdZb1ZLNmhmdno3dnYvOCtoWVdGSEQ5K25NMmJOMU9yVmkyZWYvNTVBTDc2NmlzS0N3c3BWNjRjd2NIQmp6VEJueVY4dFZTOWJ0cTA2WUdodHkxTm16WWxMQ3lNbUpnWW93ZDBjYmFxNVAzOS9YRnpjM3RnQ0FybW14dW5UcDBpTkRTVXYvLzk3NWhNSnJ5OXZWbTRjQ0YxNnRReHhqazVPZkhaWjUvUm8wY1BxOHJxaHpsMDZCRGx5NWZuaFJkZW9HelpzaXhkdXBSMzMzMlhTWk1tQVZDM2JsMCsrZVFUSStTdlhMa3lyNzc2cXJGOVVsS1NWZWh0eTltelo2MzZndHZxRVY1ODNjUDJDZVlKSFo5Ly9ubGVldWtsTGx5NFFGcGFtbkdOWnN5WUFaaWZrQmc5ZXJUUkt1VnZmL3NiWUw1ZWx2ZDA4ZUpGRGh3NHdNU0pFNG1QaitmZ3dZUDg3VzkvSXpJeWt1WExsN04yN1ZvKy9mUlRkdTdjU1o4K2ZhaFVxVktwNTFTaFFnWFdybDJMaDRjSG1abVp3SU9EOEc3ZHVqRnUzRGpqOWNLRkM0MFdMbEZSVWNUR3h0SzZkV3RxMXF6SnZuMzd5TTNONWJubm5pdXhuN2ZlZW90V3JWcngvLzdmLzN2b2RYTnljbnJvVFlhZmYvNlo3T3pzRWs4a2lJaUlpQ2dJRnhFUkVaSGZMRDgvbnl0WHJ1RHU3bDZpK2hRd3FvNXYzYnBsTFB2bGwxODRjT0FBam82T05HN2NHRDgvUHdCNjllcEZTa29LalJzM0pqRXhrYVZMbHhJWkdjbllzV09wWGJzMllHN05ZZWxSYmVuNVhmeDFhVmF0V21WemVkRXEwNnlzTFA3MnQ3OFJHaG9Ld0R2dnZJT2ZuNTlSdFJvYkc0dXZyeThIRGh6Zy92MzdSaXVZdlh2MzR1VGtSTE5telhqMzNYZkp6TXlrWWNPR2ZQNzU1MlJuWjFPcFVpWGk0dUtZUEhreVgzLzlOYW1wcVd6YXRBbDNkM2RXcmx6Sk8rKzh3OHlaTTQycVdWdnRMdmJzMmNPdVhic0E4MFNOeTVjdng5dmJ1OVQzbTV1YlM1a3laVXBVM0FZRUJCQVdGa1pZV0pqTklQenJyNy9tbTIrK3NibFBXNjFSQUZhdlhzMlhYMzdKaFFzWGlJNk9KamMzRnpBSG1MMTY5ZUtkZDk1NWFFWCtva1dMT0hUb2tOV3loSVFFcStQTm16ZVBhOWV1MGFsVEowd21FNGNQSDJiUG5qMUdnR3ZaWnY3OCtiUnQyNWJtelp0YlRRUUo0TzN0YllUWGx1OW5lbnE2MVhHR0R4L084T0hEK2VXWFg5aXpady9oNGVITW1UT0hSbzBhY2ZYcVZjYU1HVU9yVnExbzA2WU5yVnUzeHRYVnRjVDdzWHlXQnc4ZU5GcnEvUHJycit6ZHV4ZUFLbFdxVUsxYU5Sd2RIZkh6ODZOMjdkcE1tREFCUjBkSG1qWnRTcTFhdFdqYXRDbmUzdDZNR1RQR3FqZjRtalZyaUkrUHg4UERnK2pvYUU2ZlBrMTRlRGpQUFBNTXNiR3hmUC85OTlTclY0L3QyN2V6ZE9sU293SytlSTl3Z0p5Y0hDcFhyZ3pBdVhQbkFLeGFIQlgzM1hmZmxlaGRiZ25vdDJ6WkFwaWZ6dmoxMTEvNTZLT1BBSXpKTXkzalltTmp5Y25Kd2RQVHM5VGpQSzd3OEhEQWZMTkJSRVJFcENnRjRTSWlJaUx5bSszYnQ0L016TXhTcTVrWExWckVsaTFiakdDMGN1WEtORy9lbkxwMTY5SzhlWFBLbHkvUDFLbFRqUkRyOWRkZlo4cVVLU1FsSlRGdTNEaU9IVHRHVWxJU1gzLzlOV0NlaU04eXdhVkY4ZGVsZVZCYkJUQ0hvcU5HalNJeU1oSTdPenVHRFJ2R3NHSERBS2hac3lhLy9QSUx2WHIxTXNaN2VIalFwRWtUNHVMaXVIanhvbEdoSEJzYkMyQlV2ZHZiMjFPdVhEbWNuWjI1ZCs4ZVU2ZE9OVnB0eko0OW16cDE2akI3OW14T256NXRWSlpiZW1WYmVqa0RuRGx6QmtkSFI3cDI3Y3EzMzM3THZuMzdjSFIwTkFMWHdzSkNUQ1lUK2ZuNW1Fd21hdFNvWWJTcEtLcE5temI0Ky91emZmdDJCZzRjU0pVcVZhelczN2x6cDlUMko2VzFScWxjdVRJblRwd3dKam4xOGZHaFM1Y3VkTy9lbmFwVnF6N3d1bHZZYXNlU2w1ZG50V3ozN3QwQWRPellrYUZEaDNMNThtWEEzRXBrMEtCQlpHVmxFUndjYkFUOUV5Wk1vRStmUGxiN3RMZTNOeXFrdi9qaUN6Nzc3RE9qejcyYm14dGdEcXpIamgxclRPUlp2WHAxNHVQamFkU29FU2twS1ZTclZvMXZ2LzJXN2R1MzQrRGdRTWVPSFkzUTE2SjkrL1pjdVhLRjhlUEhsM2l2enM3T0JBUUU0T1hseGJadDI1ZzdkNjZ4N3VXWFgrYmRkOTlsMDZaTlJwVTRZRlMxWDdod2dZTUhEOUtwVXllZWVlWVp5cGN2eityVnF6bHc0QUM5ZXZYQzA5T1RDeGN1TUg3OGVGYXVYTW0zMzM1clRQWlp2RWM0d1BIang1a3dZWUxWK1pYMnBBQkFVRkFRNzd6ekRxKysraXFPam83azUrY2IvZGdCM04zZDhmUHpvM2Z2M3R5NWM0ZkF3TUdLWE5NQUFDQUFTVVJCVkVEalpsZXRXclc0ZHUyYThUdDZsS2NnSGtWcWFpcGJ0MjZsYWRPbXRHL2Yvb25zVTBSRVJQNTNQTGdSbTRpSWlJajhiclZvMGFJUWJFOVFXZHl0VzdlWU4yOGVYYnQycFVPSERzYnkwYU5IVTcxNmRUcDM3c3ljT1hNb1Y2NGNUWm8wWWR5NGNWYVZyV0R1dnp4bHloVGVmdnR0cXhBck96dWJ6ei8vbkQvODRRODBiZHJVYUJWUm1rV0xGcEdTa21KVTNGb0VCd2R6NTg0ZFhudnROWnZiN2Q2OW04cVZLOU8vZjM5U1UxT1pQWHMyUVVGQnRHM2IxaGlUa3BMQ3BrMmJqQlllbFNwVklqQXdFRjlmWDB3bUUyZlBuc1hPemc1L2YzOHVYTGlBaTRzTHJxNnVPRHM3RzVYeUtTa3ByRm16aHI1OSsvTEREejlRcFVvVnEyc0c1c3JxMjdkdkcyMCtObS9lVEZwYUd1Kzg4dzVSVVZIY3VYT0hEaDA2Y09YS0ZRNGZQc3p0MjdmSnk4c2pQeitmZ29JQ0Nnc0xqZiswYjkrZVYxNTV4ZVo3VGtoSVlNQ0FBVFJ0MnBTRkN4Yys4TG8rcXFpb0tLNWZ2MDd6NXMycFZhdldJMiszZmZ0MjB0UFRqYkQyUVRJeU1qaDQ4Q0FkTzNia3A1OStZc2VPSFhUbzBJRjI3ZG9aN1R4eWMzTTVldlFva1pHUmpCNDkycXJOUjQ4ZVBhaFZxeGFMRnk4R0lEbzZtaWxUcHVEZzRFRGx5cFVaTVdLRTBjWmp4SWdSVktwVWlhNWR1OUtxVmFzUy9kVFQwdEk0ZVBBZ2UvZnVwVVdMRmd3Wk1vUWRPM1lRR1JuSnpKa3pLU3dzSkNJaWdwU1VGQ05vQi9Pa29INStmcmk3dXdQbXp5STRPQmdIQndjOFBEd0lDZ3JDMmRtWitQaDRObTNhaEtPakl4NGVIZ1FHQmxLK2ZIbE1KaFBmZmZjZGZuNSt4ZzJUbjMvK21UcDE2dURnNE1DOWUvZU1DdlZUcDA3aDRlRkI3ZHExT1hqd0lNN096clJxMVlxcFU2ZVNtSmpJRjE5OHdkMjdkM25ycmJkd2NIREEyZG1aSmsyYThPYy8vOW1vNEYrK2ZEbE5talNoZmZ2MmJONjhtWHIxNnVIdjcyLzBMWGQyZGpiZUM1aWYrUEQxOVdYTGxpM0V4TVFZMTlmeVhqZHUzRWhHUmdhTkdqVWlLQ2lveEhYTnlja3hibHF0WDcvK29kOEpnUEhqeDNQdTNEazJiTmhBelpvMUgybWJSMkdwbmo5NzlxeisvVmxFUk9TL21QNlBYRVJFUkVSc2Vwd2dYUDU3RlJRVVVGQlFZRFVCbzhoL285emNYQndjSEt3bTEzMFNGSVNMaUlqOGIxQnJGQkVSRVJHUjM3Ri9SWEFvOHUrZ216a2lJaUx5SVBZUEh5SWlJaUlpSWlJVytmbjVqelgrOXUzYnBLV2wvWXZPNXA5VFdGaElXbG9hZCsvZS9YZWZpb2lJaU1qL0wxUVJMaUlpSWlKUFRHeHNMQjkvL0RHVEprMmlUcDA2QUdSbFpURjgrSEFhTjI3TXVISGpTdlFDTG03MTZ0VlVxMWFORmkxYThPV1hYeElVRkVUOSt2V045VHQzN3NURnhZV09IVHR5NmRJbFltSmlDQXdNTk5adjI3YU5XN2R1OGVhYmIrTHM3RXhlWGg3UjBkRTBiOTZjaElRRUtsV3FoSXVMaXpGKzQ4YU5WS3hZa1lDQUFLdnpPSG55SkhaMmR2ajUrWEh0MmpXcmRiVnIxemFxVDJmTW1NSExMNzlNdTNidEh2c2FaR1ptR2hObWdubFN5TEN3TU1hUEg0Kzl2VDFSVVZFc1g3NmNhZE9tNGUzdGJZeTdmdjA2Z1lHQkRCbzBpRkdqUmoza1UzbDBSWHVSVzJSbFpYSG8wQ0dxVnExcTlNMSswdmJ2MzgrMWE5Y1lPblNvMWZMdzhIQzJiTm5DdSsrK1M2dFdyVXBzdDNYcjFvZnV1MkxGaW5UdTNKbXNyQ3l5c3JJb0tDZ2dQeitmL1B4ODh2THl5TTNOSlNjbmgrenNiTEt5c3NqSXlLQkJnd2JVclZ1M3hMN3UzYnRIejU0OXVYMzdOdXZYcjZkeDQ4YVA5UDQ2ZCs2TWo0OFBJU0VoVnN0emMzT3RxcGlQSGoxS2ZIdzhuVHAxS2pGNWFYSDUrZm1zVzdmT2F0blFvVU5adVhLbHpmR2VucDVXdjVNMWE5YXdZc1VLL3Z6blA1ZTQ3c1hkdVhPSDlQUjBxMlZ1Ym00VUZoYVdDTkxkM055b1hMa3k4TnYvOXlBME5KU3Z2dnFLT25YcU1HZk9ISnRqd3NQRHNiT3o0NVZYWGlFbko0Zk16RXpqdnpNek03bDM3eDUzNzk0bExTMk5idDI2VWI1OCtRZStWeEVSRWZuZnBTQmNSRVJFUko2WTQ4ZVBjL2JzV2FwVnEyWXMyN3QzTCtmUG42ZENoUXBXb2RlcFU2ZjQvdnZ2cmJZZk0yWU1uMy8rT1Q0K1B2ajUrYkZ6NTA3T256L1BWMTk5WmJUditQREREL0h4OGFGOSsvYU1HemVPMU5SVW1qVnJSdTNhdFFGem1Cc2JHOHYvL2QvL0FYRGl4QW5HamgxTDgrYk5pWTJOeGMvUGo4T0hENWM0OXhrelpnRGc0K1BEbGkxYm1EVnJGc25KeWZUdjM1OE5HelpZamQyMmJSdjc5dTNqalRmZUlEUTBsTnExYXh0QitPTmNnM1BuemxrRjJUVnIxdVRtelp1MGE5ZU9HalZxY1B6NGNjNmNPVU5xYWlvRkJRV1VLMWVPNnRXcmx6ajNIajE2RUJjWFYySjUwZjd1bGo3SHBhMjNYTHU0dURpcklEdzVPWmtaTTJaUXBVb1Z2dm5tRzE1ODhjVVMrN0ZjdCtKQnI4WE5temQ1ODgwM2FkaXdJWXNXTGNMTzdoK3RsdlB6ODFtNWNpV3hzYkg0K3ZyU3FWTW5ZMTFlWGg1UlVWSHMzTG5UWmhBK2I5NDhtOGNyZmw2ZE8zY21KQ1Rra1NjRUhUSmtDTU9IRDJmR2pCbUVob2JhSEROZ3dJQVN5eXpYTXlNamcrRGdZS3QxYVdscFZpRjFuejU5R0RSb0VIUG16S0ZodzRZQWZQbmxsNXc1Y3dZL1A3K0hCdUc1dWJtc1dMSENhdG5Rb1VOWnRXcVZ6ZkhObXpjM2d2RGc0R0JqMnhVclZwVFlEMENyVnEyTTVldldyU3Z4ZnZyMzcwOUJRUUZmZi8xMWllVmp4NDRGSHUrM1VGeFVWQlJ6NTg0bEp5ZUhuMzc2aWVlZmY3N0V6YXI0K0hobXpweUpuWjBkOWVyVkl6UTB0TVJ2dGFqR2pSdno3TFBQbHJwZVJFUkUvcmNwQ0JjUkVSR1JKOElTdERvNE9EQnc0RUFBUWtKQzJMUnBFd0JYcjE0MWxydTR1TkMyYlZ0MjdOaGhiTy9pNG9LZm54LzUrZmw0ZW5vU0ZSVkZ3NFlOU1VwS1l2djI3ZFNvVVlPMmJkc2E0eDBkSFJrNWNpUWZmUEFCbjN6eUNjdVhMd2ZNNFNuOG8xL3dpeSsreUVzdnZjVCsvZnR4Y25KaTlPalJ2UHZ1dThaKyt2YnRpNWVYRi9Qbnp3ZWdjdVhLT0RvNnNuanhZc2FORzRlenN6TmdEaWtCM256elRjQWNJQllOYmYrWmE5Q3ZYejhBL3ZLWHYzRGt5QkZ5Y25Jb1Y2NGMrL2Z2Wi92MjdjWitCdzhlYk96ZjM5K2ZYYnQyR2ZzK2NPQ0FNYzdIeHdlQWhJUUU0em9VVmFaTUdieTh2SXoxSzFldVpNK2VQY2I2aElRRXdCeXNCd2NIMDc1OWUzeDhmT2phdFNzWEwxN2sxMTkvcFUrZlBpWDJXendNTGU2RER6NGdNek9UNmRPblc0WGdZUDRjUC9qZ0E5NTY2eTJXTFZ0R2NuSXlDeFlzc0JxemUvZHVkdS9lYmJ3dUd1RFhxbFdyMVBEM3RkZGVNLzV1MDZZTlFVRkJKQ1ltMHF4Wk01eWNuSWlNak1UUjBaSFhYMytkOHVYTEV4b2FTdlhxMWVuU3BZdlZmclp0MjJiOG5aR1JnY2xrd3RYVjFWaTJaTWtTRGg0OGFMeStmLzkraVhOS1QwKzNXbmI1OG1XeXM3TXBVNmFNMVhhQXpXdGMxSmd4WXdnS0NnTE0zOGU4dkR6ak93WVFFQkRBaHg5K2lKMmRIYW1wcWJ6ODhzdFVxRkNCOVBSMFB2NzRZOExEd3dGbzBLQUIzYnAxTTdhN2V2VXFJU0VobUV3bUdqVnFWT0s0bHV0ZS9LYUtyZVdQKzF0WXRteVpzZTNCZ3dlWk5tMGFkbloyeko4L253VUxGakJ6NWt6UzB0TG8zNysvTWE1bXpacTg5ZFpickZ5NWt1WExsL1BlZSs5UnQyNWR5cFVyeDRJRkMwaE9UbWJqeG8yNHVMamc1dVptOVNTSWlJaUkvUDRvQ0JjUkVSR1JKOGJlM2g0WEZ4ZXVYNytPeVdUaTBLRkR4TVRFQUpDVWxFUlNVaElBN3U3dUxGdTJqTmRmZngwM056ZEdqeDVOWW1LaUVUZ2VQMzZjNDhlUEcvdWROMjhlelpvMXN3ckN3UngwQmdjSGMrclVLU0lpSXZEMzl5YzNOeGVBc21YTEFwQ1RrOE85ZS9jQWFOS2tDYjYrdmlXQ3ZJU0VCUHIyN1F1WVEwMFBEdy9LbGkzTHRtM2J1SEhqQnA5OTloa3VMaTVHQ1A2a3JvRkZvMGFOV0xObURiMTc5K2FwcDU2aWJ0MjZ0RzdkbXIvODVTK01HaldLRGgwNkFGQ3RXalVXTFZwRWZIdzhBSGZ2M3VYdTNidEdBRzZweUM2dFF0ekx5NHVRa0JCai9lM2J0MjJPaTR1TG82Q2d3SGc5ZWZKa3RtN2R5dm56NTYxYXROU3RXNWZubm52dWdVSDQ4ZVBIaVlpSW9HL2Z2bGFWd1VVOSsreXpmUHp4eDdSczJaTFkyRmo2OXUxTFhGeWNVZVdmbnA3T3pwMDdlZXFwcDBwVXBOKzRjY01xOEM1TjNicDE4ZmYzWjhxVUtiUnUzWnErZmZzU0hoN09sU3RYbURScEVoY3VYR0QzN3QwMGF0U0l0OTU2Q3dBL1B6OEFWcTVjV2VMcGhhS21UNTl1aEt5blRwM2kzTGx6dlAzMjI4YjZWYXRXNGVibVJ1L2V2VEdaVEJ3OGVKQ2pSNC9TbzBjUDl1L2ZUNzE2OVlCL0JPR1d6N00wYm01dXh0K1ZLbFVpSnllbnhKajE2OWV6Y3VWSzQzUDA4L1BqeUpFamhJZUhFeEFRd1BYcjE0bUtpakp1eUJ3L2ZweHZ2LzBXUjBkSDNudnZQWnRodksybkNoNjAvSEYvQzluWjJTeGR1cFJObXpiaDZ1ckt3b1VMOGZQem8wNmRPb3djT1pKUFAvMlVVNmRPTVduU0pHclZxZ1hBd0lFRHljek01TzIzMzhiWjJkbTRkcFliWTBYYktvbUlpTWp2bTRKd0VSRVJFWGxpdkwyOXJZTFd4WXNYQXpCMzdseGVlZVVWQU5xMWEwZVpNbVg0NXB0dldMaHdJZXZYcitmbm4zL0daRElSR3hzTFdGZVlQcWpsaHAyZEhhTkhqeVlwS1lrV0xWb0E1akROd2NIQmFMc1FGaGJHNmRPbkFZaU1qQ1ExTlpYOSsvY2IrM2pwcFpmdzl2YTI2cmQ4NWNvVkJnMGFSUHYyN1kycVZaUEpaQVNWVCtvYVdKdzdkNDZVbEJRdVg3NU1ibTR1V1ZsWlJodVBKVXVXc0dUSkVnQm16WnJGbENsVGVPR0ZGeGcvZnJ6Ukk3eEhqeDRQUFM5YnBreVp3dmp4NDQyYkJwWnpMdDR5eGNIQmdZOC8vcmpFOW9HQmdRL3RHMjZwWGk5ZVpXMFJGaGJHNTU5L0RwaXJ1eGN2WHN5eFk4YzRjZUlFOWV2WDUrMjMzMmI5K3ZXQXVWSzZWNjllVnR1N3U3dGJ0WElwcW1qcmxLSTNCejc5OUZNKy9mUlRZNTNsY3dHNGVQRWk3ZHUzSnlJaWdzREFRQUlEQTBsSlNUR084ZDU3N3hFZkgyOVZKZTdyNjJ1MEhUbDkrblNKM3QxUXNpSWMvdEhqM0xMdmUvZnVZVzl2ejdadDIwcFV6aGVYbVprSllIdzNpdXZRb1FNWkdSblkyOXZqNWVWRlFFQUFEZzRPMUtwVml3WU5HbkQrL0hrKy9QQkR6cHc1dzVrelp3RHo1L3oyMjIvVHFsVXIwdExTY0hWMXhjSEJnVUdEQnRHOWUzZXIvVnZPdFdmUG5pUWxKWEg1OG1YOC9QeXNicFE4em0vaDRzV0xUSnc0a2NURVJNQjgwK3I3Nzc4M2JrQTBhdFNJaElRRWpoOC9UcytlUGZuVG4vN0Vqei8rU0ZaV0ZtQ3VrcmNWeUJkZDl2enp6N04wNmRJSFhsY1JFUkg1MzZVZ1hFUkVSRVQrWlpZdFc4YTZkZXVvVWFPR3NheWdvQUJIUjBkZWZ2bGxsaTVkeXVqUm8wbE9Uc2JSOFIvL2FGbzB2SXFMaThQZjM1OWV2WG94YWRLa0VzZG8wNmFOMWV2TXpFeXJpdG11WGJ0eTVjb1Y3TzN0K2VxcnIvanFxNjlLQkpYWHIxL25wWmRlTWw3djJiT0g1NTU3anUrLy81NW5ubm5tbjM3LzhPQnJZTEYvLzM3S2xpM0xzV1BIMkxkdm45WDJHelpzSUM4dmp5RkRoaGpMTE8xUVRwdzRRYytlUFIvNVhHN2R1c1dNR1RPNGRlc1dZQTVpVjYxYXhicDE2L0R5OG5ybzlsMjdkbVhLbENtQU9WUjhGT2ZQbjhmSnlZa0dEUnJZWEgvMzd0MFNWZW5EaGcwakxpNk9MNzc0Z2dNSERuRGp4ZzJxVktsU29rYzBRR3BxNmlQMUNyZDQyT1Npd2NIQjNMbHp4M2hkV3JXenBUV0p4WUlGQytqUW9RT2pSbzB5am1FeW1mamhoeDhJRFExbDc5NjlPRHM3TTN6NGNJS0NnbXdHM2ZmdjM4ZGtNajN3NW9Lam95T25UcDJpc0xBUU1QZnlMaWdvc0xwNUVSb2FXcUszK1NlZmZNS2JiNzdKamgwN1NFbEpNYmIzOFBDZ1JZc1dSRVpHa3BTVVpOVXp2SHYzN3Z6eGozOTg3QWxaaTk5SXNYalFiOEhYMXhjbkp5ZjY5Ky9Qc1dQSE9IYnNtTTE5dlAvKys2eGV2UnBQVDA5MjdkcGxCT0dBMVc5azY5YXRwS2VuV3kxNzZxbW5IdXQ5aUlpSXlQOFdCZUVpSWlJaThzUllRbXVMakl3TWR1N2N5WjQ5ZXdnT0RxWm16WnFZVENZY0hSMnBWS2tTZ3djUFp2SGl4ZGpaMlRGa3lCQysrZVliVWxOVGpXcmJvS0FnYXRhc3llTEZpNmxZc2VKRGo1K1Nra0p1YnE3VmhKSU9EZzZNR2pXS1AvLzV6NEM1clVTWExsMElDd3V6dVk4dVhicFF0V3BWRml4WXdJRURCNmhYcng1TGx5NmxvS0FBT3pzN0kwQjhFdGZBb2xldlhzeWZQNS8rL2Z1elpNa1NldlhxaGFPakl4czNiaXd4S1dONmVyb1Jsc2ZFeERCa3lCQWNIUjBmV2tGc09aZWlBYW0zdHplcHFhbE1talNKTDc3NDRxSGI3OXk1azUwN2R6NTBYRkhKeWNsNGVucVdPakZpNzk2OTZkMjd0OVUxSzFPbURQUG16U00vUDkvb3ZUMWd3QUNqWC91Wk0yZjQ4Y2NmSHptZ1hiZHVIVXVXTE9IMjdkc2NPblRvZ1dPZmUrNDVvNGQ4V2xvYWE5YXNzVm8vZGVwVWJ0NjhXV0s1aDRjSDJkblozTGh4ZytQSGp4TVZGVVZFUklUUmxnZk1uOTI4ZWZPTTRMN28wdzRGQlFWMDd0ejVnZWNXRmhaR3VYTGxBSFBJRHRDNmRXdHljbktzd3VmNjlldmo3KzlQVGs0T0hoNGViTjY4R1RCUG1QbjN2LytkNTU1N2ptZWZmUlpYVjFkMjdkcEZpeFl0bURObkRsZXZYaVU2T3BvclY2NFFIeDlQejU0OThmSHhzYXArejhyS1lzcVVLZno2NjYrQSthbUEwbG9HUGM1dndkblptVTJiTnVIazVHUk10bG1hUC8zcFQ1UXJWNDdCZ3dkYlZmb1BIejdjdU41NzkrNGxQVDNkNnR5SzluVVhFUkdSM3g4RjRTSWlJaUx5eEJTZmpMRnUzYnAwNk5DQjhQQndKaytlekpvMWE4alB6emRDNEI0OWVyQjA2VkpjWFYwWk5HZ1E0ZUhocEthbVB2THhNak16MmI1OXV6SHA1QTgvL0FCQTA2Wk5qVEdwcWFsTW5EaVJ5NWN2QXhqVjBQQ1BDVEF0aW9abStmbjVYTHg0MFFnZTA5TFNLRmV1bkZVRjZwTzRCbUN1VkIwelpvelJJc1RMeTZ2VTBPN0xMNzhrT3pzYk1FOEUycXhaTXpadTNHaE1EbHBVVGs0T0JRVUZSb0JzQ1Y0dDRXSHIxcTNwMTY4ZndjSEJ4ckVmcEhuejVuVHQyaFV3dDJuNVZ6R1pUR3pkdXBXVEowOGF5MWF1WE1uVFR6OU42OWF0T1hMa0NNSEJ3WSsxejBHREJtRm5aMmV6YlVsUkRnNE8vTzF2ZndPd2VrcWd1S0tWeGtXUFVhOWVQUll0V21Rc216aHhvczN0aTdlYWNYQndZUGJzMmFVZXI3Q3cwQ29JdDB5R2FxczFTcFVxVmRpK2ZUc2RPM2FrUzVjdWZQYlpaL3pwVDMraVVxVkt0R3ZYRGpEZm9EaDE2aFFuVDU0a056ZlhtQ2dWekJQTnRtblRoZ1lOR3BDWm1ZbkpaQ0l4TVpIejU4K3pjK2RPa3BPVEdUSmtDQVVGQlVacm85ZGVlNDFHalJwUnJWbzFJNlIvM04vQ296NWxBTkM1YzJlYlR3SlkrdW5iZWwxYXBicUlpSWo4UGlnSUZ4RVJFWkVucHZoa2pHRHVReDBaR1ltam95UEp5Y2tBUnZDMVpjc1dUQ1lUNmVucFJyc1BzRzQ3RVI4ZlQxQlFVSW5XS0JjdlhtVHExS25jdW5XTFBuMzZrSitmYjFRMTM3eDUweGdYSGg1T1pHUWswNmRQWjlhc1dVYUlERHh3OHN2TGx5K3pmdjE2TWpNemFkaXdJVC8rK0NNZUhoNTRlbnBTdm56NUozWU53QnhxVnE1YzJlcThMVFp1M01pdFc3ZDQ3NzMzaklyMG1qVnJFaDhmVDUwNmRSZ3dZQUFyVnF5Z1NwVXFKYlpOVEV4azRNQ0JoSWVIbDNxK0kwYU13TlhWbFY2OWVwVm95MUpjWVdFaCtmbjVEeHhUbktlbkp5a3BLWmhNcGxLcndvdUtpSWhnN3R5NS9QTExMd0QwN05tVHJLd3NkdTNheGVqUm81azllelpqeDQ1bDdOaXhyRnUzamhNblRqQmx5aFI4Zkh6dzkvZkgwOU9UYWRPbVdlMnplZlBtZ1BtekdUWnNHSjkvL2puOSsvZG54SWdST0RrNXNYUG5Uajc2NkNOeWNuS1lNV09Hc2QzKy9mdUpqNDgzUW1jb3ZTTGMxOWVYY3VYS1VWaFl5Tml4WTltOGVUTUpDUW5HVFlnSG1UaHhvbFhmZWxzc2s4ZGFnbkJMNVhPN2R1M0l5TWdnTWpMU0dPdnU3azZMRmkwSUN3dmordlhyRkJZV0VoQVFRR3hzck0wYkFXZlBudVhzMmJOV3kxcTFha1d2WHIySWpJemt2ZmZlQTh3QnVaK2ZIMlBHaktGbHk1WVVGaFpTdTNadE5tL2V6Q2VmZkFLWXcrL0RodzhEai85YnNQUlpUMGxKNGRpeFk1UXRXNVpYWG5rRmUzdDd6cDgvVC9ueTVYbjY2YWNCYU55NHNkWDVwcVdsR2Q5TmQzZDNoZzRkYXF4YnZYcjFZOTFnRXhFUmtmOU5Dc0pGUkVSRTVGK3FRb1VLckYyN0ZnOFBEMk9DUDBkSFJ5NWZ2c3pxMWF2eDgvTWpNVEdSRFJzMkdOdVVObG1tcFMxSlltSWlnd1lOb3FDZ2dKNDllNUtkbmMyMGFkTzRkdTBhZG5aMkhEeDRrSFhyMWpGbzBDQzZkZXRHYW1vcVhidDJaZGFzV1ZZdFJDeHROeXlLVm85R1JVVUI4TnByci9IKysrL1RxMWN2Q2dzTEdUQmdBSjZlbmsva0dsaE1tRENCMU5SVTZ0ZXZUMHhNak5XMjMzLy92UkZlZW5sNTRlYm1ocmUzdDFHUmZlWEtGZkx6OC9IMTlTMXgzSXlNRERJeU1vekpNQk1TRXVqUm8wZUo2dCtpb2VHRFJFVkZHZGZsVVRWdDJwU3dzREJpWW1KbzJMQ2h6VEZGUThycTFhc2JBZks0Y2VQbzNyMDdKcE9KN094c2poMDdaclM5eWMzTlpjdVdMU1FsSmVIZzRHQnNuNVNVVktKbHlwWXRXNmhidHk0QS9mcjE0K0xGaXdRSEI3Ti8vMzZxVnExS2RIUTBIaDRlTEZ5NGtGYXRXaG5iV2RyM0ZPOWhEaVVyd290V0cvZnYzOS80em43NDRZY1B2VWJWcWxYRHg4Zm5nV015TWpLQWZ3VGhsa2tsQXdJQ3VIcjFxbFVRRGpCKy9IaE9uejVOZEhRMC92NysrUG41NGVmbngydXZ2UWFZdjFlVEowK21UcDA2Yk5teXhmaGRuRHAxaXVIRGh4dDk5dHUyYlV2Ly92MEpEZzRtTnplWFU2ZE9jZXJVS2ZyMzcyOThCa1gxN3QzYjV0TUpGZy82TFV5ZlBwMzA5SFRlZWVjZG5KMmRXYmh3SVMxYnR1VGV2WHYwNjllUFc3ZHU4ZUdISDFLblRwMFMreDB3WUlBeDZhaXJxeXU5ZS9jMjFtM2V2RmxCdUlpSWlDZ0lGeEVSRVpFbnAzaFBZREMzNTZoY3VUSUE1ODZkQTh4aFdGaFlHQVVGQlV5WU1JSFRwMDl6Ky9adGpodzVBc0R1M2J1TjdUTXlNdGk5ZXpjdUxpNUdPSmVibTB1bFNwV1lNV01HMWFwVlk4aVFJZnowMDA5VXIxNmRPWFBtTUdyVUtKWXRXMGJEaGcxcDNibzFJMGVPNU1LRkN3QzR1TGdZb1dMeE5ncUFFYXFlUFh1V3NtWEwwcUJCQXo3NjZDTisrZVVYWG56eFJTWlBuc3lYWDM3SjhlUEhiYlpKZVp4cllCRVVGRVQ1OHVWSlNrb2lKaWFHWGJ0MjhjWWJiekI2OUdqKzhJYy80T3ZyeTFOUFBVWFRwazBwTEN3a1BqN2UyUGJiYjc4RmJMZngrT1dYWDNCMWRUVXFzZlB5OGtxRXVvV0ZoZGpaMlhILy9uM3UzTGxUYXEveDh1WEw4L3Jycnh1dFBrd21FdzRPRGlRbEpRSFd3WDVSQVFFQmhJV0ZFUllXWmpNSS8vWFhYeGs1Y3FSeDdUWnMyTUE3Nzd6RHE2Kythb1RlOXZiMnpKa3poMHVYTHRHd1lVTUtDd3RadlhxMWNlemh3NGNiWWI2WGx4Y0xGaXd3UGtlVHlZU3JxeXMzYnR3Z1BqNmVhOWV1VWI1OGVlenQ3VWxNVERRQ1pROFBEMDZlUE1uTm16ZXBVcVVLalJvMU1qNHpNQWZIdGd3Wk1vVHIxNi9iWEFld2F0VXFtOHZmZnZ0dDQrLzMzMysveEhyTDUySmhxZXEzdE13NWYvNDhZSzY0TDk3eUl6czdtNUNRRUtPUy9kS2xTNFNFaEJBWUdNajkrL2RadDI0ZFgzNzVKWTZPamt5ZVBKazdkKzRZMzVNelo4NEFsSGpDb0dMRmltemZ2aDJBYnQyNkdjdXJWcTFxOUNEdjNyMjcxVGFQKzF1NGMrY09RNFlNSVM0dURuZDNkejc5OUZQeTgvUEp5Y2toTFMyTmpJd01SbzRjeWZyMTY2bFdyWnJ4WHNIYzZzVnl3eWN0TFkyVksxY2F4MHhMU3l0eGZVVkVST1QzUjBHNGlJaUlpRHd4eFhzQ2c3bWx3NFFKRTZ6R05XellrSDc5K2xHMWFsVWFOR2pBTTg4OGc3Mjl2UkdFVDU4KzNSaDc2OVl0cGsrZmpvK1BEMHVXTE1ITnpZMTY5ZW94Wjg0Y0Nnb0tDQW9LSWpzN20wYU5HakYvL253OFBUMlpPSEVpZi8zclgzRjBkQ1EzTjVlMmJkc2FmWXRidG14cFRCZ1pFUkhCamgwN21ETm5EZzRPRHVUbDVWRy9mbjBLQ2dvNGUvWXNqUnMzWnNtU0pXemJ0bzJBZ0FBbVRacEVseTVkK09xcnJ6aDI3SmhSV2UzaTR2SlBYUU9MRjE5OGtYcjE2dkhTU3kvUm9VTUhvcU9qbVR0M0xuWjJkaXhmdmh3N096dE1KaE1OR3phMGFtMVJXRmpJMmJObmVmcnBwL25Ubi81a0xMZUVwUjk4OEFFTkdqUXdsaGZ2RVE0d2UvWnNkdTdjU1dGaElTYVRpWm8xYTlyOGJJOGVQV3I4YlRLWmVPbWxsOGpLeWpLdXE2MktkSUEyYmRyZzcrL1A5dTNiR1Rod1lJbUE5Y3laTThUSHg5T21UUnV1WGJ2RzFxMWJnWC8wdnJhRStJV0ZoY1lUQVhQbnptWHQyclc0dTdzemQrNWNsaTVkeXN5Wk13RnoxWHVmUG4yc2p2SFVVMC9oNnVwcTNBeXhzN09qUVlNR2RPN2NHVmRYVjhMQ3dvaUtpdUxISDM4MHR0bTZkYXRWRVA2d2lTeExVelR3Zmh3Ly8vd3ovZnIxTTI0dzVPYm1BdWJ2TDhDMWE5ZHdkblptL2ZyMUhEeDQwR295MmRPblQzUDM3bDNLbGkzTHl5Ky9UR2hvS0V1V0xPSE9uVHVzWHIyYTNOeGMzTjNkbVRWckZpMWF0S0JidDI1V04xZnM3ZTFMM0ZpNWUvZXV6WnN0dDI3ZEtyV1grdVArRmlwV3JHamNYRXBOVFNVMU5kV1lTTk55SXl3aElZR3BVNmV5YXRVcU1qTXp5YzdPeHRQVGsvbno1OU9vVVNQQVBDbHBhVGNnUkVSRTVQZExRYmlJaUlpSVBCRUxGaXpBMmRtWlZxMWFNWFhxVktQUzF0L2ZIMTlmWHh3Y0hIQjJkcVpKa3lZTUhUb1VaMmRubzBlM0pleXNVYU1HQlFVRlJwV3pMV3ZYcnFWV3JWcEd4ZS9NbVROSlNVbWhWNjlleHJLdVhidmk0ZUZoVktNT0hqeVluSndjL1AzOWFkT21EVkZSVVR6NzdMTUFkT3pZMFdnM1ViVnFWWjU3N2puUzA5TjUvdm5uZWVhWlovakRILzVnaEc5T1RrNHNXTENBRmkxYThORkhIeEVWRllXUGp3K3Z2UExLUDNVTnJsNjlTck5temFoUW9RSk9UazZNSERtU2dJQUFDZ29LMkxkdkh6ZHYzaVFySzR1OHZEd0tDd3RwMDZZTllHN1pNV2JNR0o1OTlsbjY5KzlQVmxhV1ZVWDJ1SEhqMkxWckYzWjJkc2JrbGp0MzdqVEdiTnk0MGVyR3dPblRwN0czdDhmTnpjMm96Z1o0NXBsbjhQTHlLdkVaMk52YjA3NTllMzcrK1dmS2xTdUhyNjh2dzRjUEwvVXorL0RERHhrd1lBQno1c3hoNGNLRlZ1czZkT2pBdm4zNytQVFRUN2wvL3o0Yk4yN2svUG56M0w5L245emNYRXdtRXlhVHlRakN2YjI5NmR5NU03ZHYzNlp4NDhZMGE5YU05ZXZYazVpWVNHeHNMUGZ2M3ljdkw0K0NnZ0tqWjdTM3R6Y3VMaTRjUG55WSt2WHIwN3g1Yzl6ZDNZMXo2TjY5TzVtWm1WeThlSkhZMkZneU16T3BYYnUyY1gyOHZiMUxuY2h5MGFKRnBLU2tsRmplbzBjUDd0eTVZN1FpS1c3Mzd0MVdRWHR4OWVyVjQrbW5uellxbnAyZG5YbmhoUmNZUEhnd0FILzV5MS80NXB0dmVPcXBweWdvS0NBZ0lBQXczK3pvMkxFak4yL2VwRisvZmpScTFJZy8vT0VQWkdSazhOSkxMeEVkSFUzejVzMTU0NDAzakVyc045OThrK2pvYU96dDdhbFVxUkovL09NZnJTYWNkWGQzNTlsbm56VW1BUjAxYWhUdTd1NFVGQlRnNys5dlRQdzVldlJvNDdvKzdtOEJ6RTlqTEZteUJBY0hCOXpjM0hCeGNiRnFzMkl5bWRpd1lZTngwOGZaMlpuNTgrZmo0K05qM0dCcDFhb1YxYXRYdCtyMVBtdldMT1BwQVJFUkVmbjlzdjNjbzRpSWlJajg3clZvMGFJUUtORjJRZVNmVVZCUVFFRkJnYzMrMFFVRkJWWjl2a1grazFodXFKMDllMWIvL2l3aUl2SmZUQlhoSWlJaUlpTHlMK2ZnNEZCcTJLMFFYRVJFUkVUKzFlei8zU2NnSWlJaWdoT1c5d0FBQ1ZSSlJFRlVJaUlpSWlJaUl2S3ZwQ0JjUkVSRVJKNm9PM2Z1c0hmdlhrNmNPR0VzUzAxTjVlelpzd1FIQnpOLy9ueXI4WjkrK3FuUmVzQmk5KzdkK1B2N3MyUEhqZ2NlS3pNemt5NWR1akJtekppSG5sZHNiQ3p2dlBNT1Y2OWVOWlpsWldYeDFsdHZNWC8rZktObnRvaUlpSWlJL085UmF4UVJFUkVSK2MxTUpoTkRodzRsSVNIQm1EalEzOStmTDcvOGtxaW9LR1BDUDR2WFhudU5LbFdxTUd6WU1EcDI3R2dzWDdkdUhabVptY1RHeGdKdzRNQUJFaElTQUJnK2ZEam56NThuTEN6TUdKK2NuRXh5Y2pJT0RnNTg5TkZITnM5dDBxUkpBQncvZnB5elo4OVNyVm8xWTkzZXZYczVmLzQ4RlNwVU1DYnNMSzZ3c0pBeFk4Wnc4ZUpGZ29PRDhmVDBmTnpMSXlJaUlpSWkvMmFhN0VORVJFUkViSHFjeVRJTENncG8xYW9WdFd2WDVxV1hYdUtwcDU2aVdiTm12UGZlZThURnhSRVFFRUNOR2pYdzlmV2xmdjM2K1ByNkVoTVR3N0JodytqUm93ZkJ3Y0ZFUkVUdzhzc3ZrNXFhYXZNWUVSRVI3Tml4ZzFtelpqM1crNGlJaURBcXpoMGNIS2hWcXhZQUlTRWg5TzNibDVpWUdEdzlQWTJBM01YRmhXWExsbG50SXprNW1lN2R1OU9zV1RPV0wxLytXTWNYa2Y5dW1peFRSRVRrZjRNcXdrVkVSRVRraWFsZnZ6NDlldlFBd05uWjJWZytjK2JNRW1OVFUxUEp6TXdrT0RnWWdGNjllckYzNzE3QTNCcGwrdlRwVEo4K25jREFRR09id01CQTQvWHExYXRac1dJRkFRRUJOdmRmbkwyOVBTNHVMbHkvZmgyVHljU2hRNGVJaVlrQklDa3BpYVNrSkFEYzNkMUxiT3ZoNFVGZ1lDQ2JObTNpaHg5K29HWExsbzkwUFVSRVJFUkU1RCtEZ25BUkVSRVJlV0xDdzhNSkR3OEhJQ2dveUZoZXZHMUpwMDZkdUhIakJwNmVuamc3TzNQdDJqWGF0V3RuVkZ2YmFvMEM1dllvQU9mUG4yZjE2dFVBaElhR0Vob2FXdUpjZkh4OENBa0pNVjU3ZTNzVEVoSkNqeDQ5aUl1TFkvSGl4UURNblR1WFYxNTVCWUIyN2RwUnBrd1ptKyt0UzVjdWJOcTBpZERRVUFYaElpSWlJaUwvWlJTRWk0aUlpTWdUMDZwVks0S0Nnb3krM0JaYnRteXhldTN0N2MzTm16ZDU4Y1VYS1Z1MkxOZXVYV1BFaUJHMGF0WEthdHpSbzBjNWV2U284WHI0OE9GY3YzNmQ4ZVBIazVlWFI2VktsZWpUcDArSjgxaXhZc1ZEejNYWnNtV3NXN2VPR2pWcUdNc0tDZ3B3ZExUOWo4Z05HemJFeWNtSnFLaW9oKzViUkVSRVJFVCtzeWdJRnhFUkVaRW54c3ZMaTA2ZE9obXZUU1lUZG5aMm5EbHp4cWpFdHZRY3o4ek1KRGs1bWUzYnR3TVFGUlZWb2g5NWNIQXdodzhmNXE5Ly9TdlZxMWMzQW5OTEgzRkhSMGU4dkx3ZTZkemk0dUtNWHI4QUdSa1o3Tnk1a3oxNzloQWNIRXpObWpVeG1VeWxCdUVPRGc1VXJWclZhS0VpSWlJaUlpTC9QUlNFaTRpSWlNaHZscHViQzhDT0hUdllzV09Ic1R3cks0dHk1Y3JaM09iSWtTTnMyN2FOeTVjdkF6QjE2bFNxVktuQ3BVdVhTb3g5L2ZYWHFWdTNMb01IRHlZcEtZa3VYYm9RRmhiR3JWdTNtRDU5K2lPZFk1a3laZkR5OGlJaElZRzh2RHpxMXExTGh3NGRDQThQWi9Ma3lheFpzNGI4L1B4U2czQUFPenM3VENiVEl4MVBSRVJFUkVUK2N5Z0lGeEVSRVpIZjdPN2R1d0E4OTl4enRHdlhEb0RhdFd1emZmdDJhdGFzYVhPYnhNUkVvcU9qS1YrK1BHQnVlM0x5NUVreU1qTDQ0eC8vQ01DSkV5ZUlpWW1oZS9mdTFLbFRoOWF0V3pObnpoeGVmZlZWd3NMQzhQVDBaTnEwYVNYMlBXclVxQkxMdkx5OHJIcUVBMHlaTW9YSXlFZ2NIUjFKVGs0R0tEVUlONWxNM0w1OW0yclZxajNPcFJFUkVSRVJrZjhBQ3NKRlJFUkU1RGU3ZHUwYUFHM2J0dVhOTjk4RTROS2xTNWhNSnVyVnEyZHptNkNnSVByMjdjdXlaY3NJRGc2bWE5ZXVYTHAwaVY5Ly9aVWFOV3JRczJkUDd0MjdSMHhNRFAzNzk4ZlgxeGVBVjE5OTFkaEhVbEtTemREN1VWV29VSUcxYTlmaTRlRkJabVltVUhvUS92UFBQNU9kblUyVEprMUszZCt5WmN2NDZxdXY2TmV2SHlOR2pQaW56MHRFUkVSRVJKNHNCZUVpSWlJaThwc2RQbndZd0FpckFmYnQyd2ZBODg4L2IzTWJWMWZYRXNzbVRKaEFXbG9hSGg0ZTVPWGxHWlhiWmNxVXNia1BiMjl2MXExYkI1Z3J0dTN0N1VsUFQ2ZEhqeDRseGhidkVRNlFrNU5ENWNxVkFUaDM3aHhnRHNkdENROFBCNkJMbHk0MjE2ZW1wckoyN1ZwbXo1N050R25UNk5PbkQrN3U3amJIaW9pSWlJakkvNzhVaEl1SWlJakliM2JuemgwY0hCeG8zcnk1c1d6Ly92MVVyRmpScW9MN1llenQ3Wms5ZXpZZE8zYmsvdjM3Z0xtbFNZMGFOVW9kWDZsU0pRQysrT0lMUHZ2c013b0xDd0Z3YzNPekdsdThSempBOGVQSG1UQmhndFc0aGcwYmxqaE9hbW9xVzdkdXBXblRwclJ2Mzk3bXVkaloyUUhtU1RWRlJFUkVST1EvaTRKd0VSRVJFZm5OL3ZyWHYrTG41MGZGaWhXTlpSOTk5QkZ4Y1hGR2hmWHp6ejl2czAxS2h3NGQ4UFQwTkY3YjI5c3pjT0JBa3BLU3FGS2xDbDI3ZHNYZTNyN0VkajQrUHRTcVZjdDQzYkpsUzdadjM0NkRnd09WSzFlMmFrMnlZTUVDbkoyZGFkV3FGVk9uVGlVeE1SRUFmMzkvZkgxOWNYQnd3Tm5abVNaTm1qQjA2TkFTeDVvelp3NU9UazdNbmozYkNMeUxxMXk1TWtPR0RHSEdqQmtNSERoUTFlQWlJaUlpSXY5QmJQOVR2SWlJaUlqODdyVm8wYUlRSUNJaTR0OTlLdjkydWJtNU9EZzRxTnBiNUhmSTBsTHA3Tm16K3ZkbkVSR1IvMktxQ0JjUkVSRVJlUWduSjZkLzl5bUlpSWlJaU1odlVQSVpVeEVSRVJFUkVSRVJFUkdSL3lFS3drVkVSRVJFUkVSRVJFVGtmNXBhbzRpSWlJaklBODJmUC8vZmZRb2lJaUlpSWlLL2lZSndFUkVSRWJHcHNMQXd4ODdPcnV6WFgzLzk3ejRWRVpGL3Q5eC85d21JaUlqSWI2TWdYRVJFUkVSc0tpd3M3R0ZuWjlmeTMzMGVJaUwvYm9XRmhULyt1ODlC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1TbS93L2JIdmdVOVpWMlVRQUFBQUJKUlU1RXJrSmdnZz09IiwKCSJUaGVtZSIgOiAiIiwKCSJUeXBlIiA6ICJmbG93IiwKCSJWZXJzaW9uIiA6ICI0NCIKfQo="/>
    </extobj>
  </extobjs>
</s:customData>
</file>

<file path=customXml/itemProps1.xml><?xml version="1.0" encoding="utf-8"?>
<ds:datastoreItem xmlns:ds="http://schemas.openxmlformats.org/officeDocument/2006/customXml" ds:itemID="{6963CED2-83EA-462A-A6AB-58A9ED09C3EE}">
  <ds:schemaRefs>
    <ds:schemaRef ds:uri="http://www.wps.cn/officeDocument/2013/wpsCustomData"/>
  </ds:schemaRefs>
</ds:datastoreItem>
</file>

<file path=customXml/itemProps2.xml><?xml version="1.0" encoding="utf-8"?>
<ds:datastoreItem xmlns:ds="http://schemas.openxmlformats.org/officeDocument/2006/customXml" ds:itemID="{ABEB94EF-3349-4B26-B0D1-EC7E962F762C}">
  <ds:schemaRefs/>
</ds:datastoreItem>
</file>

<file path=docProps/app.xml><?xml version="1.0" encoding="utf-8"?>
<Properties xmlns="http://schemas.openxmlformats.org/officeDocument/2006/extended-properties" xmlns:vt="http://schemas.openxmlformats.org/officeDocument/2006/docPropsVTypes">
  <TotalTime>1998</TotalTime>
  <Words>2486</Words>
  <Application>Microsoft Office PowerPoint</Application>
  <PresentationFormat>宽屏</PresentationFormat>
  <Paragraphs>149</Paragraphs>
  <Slides>33</Slides>
  <Notes>10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33</vt:i4>
      </vt:variant>
    </vt:vector>
  </HeadingPairs>
  <TitlesOfParts>
    <vt:vector size="45" baseType="lpstr">
      <vt:lpstr>方正舒体</vt:lpstr>
      <vt:lpstr>黑体</vt:lpstr>
      <vt:lpstr>SimSun</vt:lpstr>
      <vt:lpstr>SimSun</vt:lpstr>
      <vt:lpstr>微软雅黑</vt:lpstr>
      <vt:lpstr>Arial</vt:lpstr>
      <vt:lpstr>Calibri</vt:lpstr>
      <vt:lpstr>Calibri Light</vt:lpstr>
      <vt:lpstr>Times</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wwj</dc:creator>
  <cp:lastModifiedBy>xwn</cp:lastModifiedBy>
  <cp:revision>276</cp:revision>
  <dcterms:created xsi:type="dcterms:W3CDTF">2018-03-04T10:52:00Z</dcterms:created>
  <dcterms:modified xsi:type="dcterms:W3CDTF">2023-05-16T13:25:29Z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BFE5E2C2E478444894D1BDC9569A3614_12</vt:lpwstr>
  </property>
  <property fmtid="{D5CDD505-2E9C-101B-9397-08002B2CF9AE}" pid="3" name="KSOProductBuildVer">
    <vt:lpwstr>2052-11.1.0.14036</vt:lpwstr>
  </property>
</Properties>
</file>