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9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2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70104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1694641-0A02-476D-B0AF-D27C04B9E893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406440" y="696960"/>
            <a:ext cx="6197400" cy="3485880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rIns="93240" tIns="46440" bIns="46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E1B0062D-7F68-4EC7-B9F8-7EE0FE94257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406440" y="696960"/>
            <a:ext cx="6197400" cy="3485880"/>
          </a:xfrm>
          <a:prstGeom prst="rect">
            <a:avLst/>
          </a:prstGeom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rIns="93240" tIns="46440" bIns="46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22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2BCE9271-DB75-4346-A768-8B24482F798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406440" y="696960"/>
            <a:ext cx="6197400" cy="3485880"/>
          </a:xfrm>
          <a:prstGeom prst="rect">
            <a:avLst/>
          </a:prstGeom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rIns="93240" tIns="46440" bIns="46440"/>
          <a:p>
            <a:pPr marL="189360" indent="-189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2000" spc="-1" strike="noStrike">
                <a:latin typeface="Arial"/>
              </a:rPr>
              <a:t>Launched in May 2015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406440" y="696960"/>
            <a:ext cx="6197400" cy="348588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rIns="93240" tIns="46440" bIns="46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2A935817-3A63-4390-8020-25E4B798E21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406440" y="696960"/>
            <a:ext cx="6197400" cy="348588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8080" cy="4183200"/>
          </a:xfrm>
          <a:prstGeom prst="rect">
            <a:avLst/>
          </a:prstGeom>
        </p:spPr>
        <p:txBody>
          <a:bodyPr lIns="93240" rIns="93240" tIns="46440" bIns="4644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3970800" y="8830080"/>
            <a:ext cx="3037320" cy="464400"/>
          </a:xfrm>
          <a:prstGeom prst="rect">
            <a:avLst/>
          </a:prstGeom>
          <a:noFill/>
          <a:ln>
            <a:noFill/>
          </a:ln>
        </p:spPr>
        <p:txBody>
          <a:bodyPr lIns="93240" rIns="93240" tIns="46440" bIns="46440" anchor="b"/>
          <a:p>
            <a:pPr algn="r">
              <a:lnSpc>
                <a:spcPct val="100000"/>
              </a:lnSpc>
            </a:pPr>
            <a:fld id="{371566C4-38C7-418B-BFC8-C86ADF5C093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48920" y="153360"/>
            <a:ext cx="10940040" cy="72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3960" y="1345680"/>
            <a:ext cx="109400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3960" y="3821040"/>
            <a:ext cx="109400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48920" y="153360"/>
            <a:ext cx="10940040" cy="72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3960" y="1345680"/>
            <a:ext cx="53384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59880" y="1345680"/>
            <a:ext cx="53384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3960" y="3821040"/>
            <a:ext cx="53384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59880" y="3821040"/>
            <a:ext cx="53384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48920" y="153360"/>
            <a:ext cx="10940040" cy="72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3960" y="1345680"/>
            <a:ext cx="352260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152960" y="1345680"/>
            <a:ext cx="352260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7852320" y="1345680"/>
            <a:ext cx="352260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3960" y="3821040"/>
            <a:ext cx="352260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152960" y="3821040"/>
            <a:ext cx="352260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7852320" y="3821040"/>
            <a:ext cx="352260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48920" y="153360"/>
            <a:ext cx="10940040" cy="72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3960" y="1345680"/>
            <a:ext cx="10940040" cy="473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48920" y="153360"/>
            <a:ext cx="10940040" cy="72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3960" y="1345680"/>
            <a:ext cx="10940040" cy="473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48920" y="153360"/>
            <a:ext cx="10940040" cy="72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3960" y="1345680"/>
            <a:ext cx="5338440" cy="473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59880" y="1345680"/>
            <a:ext cx="5338440" cy="473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48920" y="153360"/>
            <a:ext cx="10940040" cy="72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48920" y="153360"/>
            <a:ext cx="10940040" cy="337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48920" y="153360"/>
            <a:ext cx="10940040" cy="72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3960" y="1345680"/>
            <a:ext cx="53384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59880" y="1345680"/>
            <a:ext cx="5338440" cy="473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3960" y="3821040"/>
            <a:ext cx="53384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48920" y="153360"/>
            <a:ext cx="10940040" cy="72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3960" y="1345680"/>
            <a:ext cx="10940040" cy="473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48920" y="153360"/>
            <a:ext cx="10940040" cy="72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3960" y="1345680"/>
            <a:ext cx="5338440" cy="473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59880" y="1345680"/>
            <a:ext cx="53384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59880" y="3821040"/>
            <a:ext cx="53384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48920" y="153360"/>
            <a:ext cx="10940040" cy="72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3960" y="1345680"/>
            <a:ext cx="53384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059880" y="1345680"/>
            <a:ext cx="53384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3960" y="3821040"/>
            <a:ext cx="109400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48920" y="153360"/>
            <a:ext cx="10940040" cy="72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3960" y="1345680"/>
            <a:ext cx="109400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3960" y="3821040"/>
            <a:ext cx="109400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48920" y="153360"/>
            <a:ext cx="10940040" cy="72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3960" y="1345680"/>
            <a:ext cx="53384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59880" y="1345680"/>
            <a:ext cx="53384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3960" y="3821040"/>
            <a:ext cx="53384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059880" y="3821040"/>
            <a:ext cx="53384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48920" y="153360"/>
            <a:ext cx="10940040" cy="72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3960" y="1345680"/>
            <a:ext cx="352260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152960" y="1345680"/>
            <a:ext cx="352260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7852320" y="1345680"/>
            <a:ext cx="352260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3960" y="3821040"/>
            <a:ext cx="352260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4152960" y="3821040"/>
            <a:ext cx="352260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7852320" y="3821040"/>
            <a:ext cx="352260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48920" y="153360"/>
            <a:ext cx="10940040" cy="72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3960" y="1345680"/>
            <a:ext cx="10940040" cy="4738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48920" y="153360"/>
            <a:ext cx="10940040" cy="72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3960" y="1345680"/>
            <a:ext cx="10940040" cy="473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48920" y="153360"/>
            <a:ext cx="10940040" cy="72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3960" y="1345680"/>
            <a:ext cx="5338440" cy="473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59880" y="1345680"/>
            <a:ext cx="5338440" cy="473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48920" y="153360"/>
            <a:ext cx="10940040" cy="72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8920" y="153360"/>
            <a:ext cx="10940040" cy="72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3960" y="1345680"/>
            <a:ext cx="10940040" cy="473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48920" y="153360"/>
            <a:ext cx="10940040" cy="337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48920" y="153360"/>
            <a:ext cx="10940040" cy="72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3960" y="1345680"/>
            <a:ext cx="53384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059880" y="1345680"/>
            <a:ext cx="5338440" cy="473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3960" y="3821040"/>
            <a:ext cx="53384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48920" y="153360"/>
            <a:ext cx="10940040" cy="72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3960" y="1345680"/>
            <a:ext cx="5338440" cy="473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059880" y="1345680"/>
            <a:ext cx="53384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59880" y="3821040"/>
            <a:ext cx="53384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48920" y="153360"/>
            <a:ext cx="10940040" cy="72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3960" y="1345680"/>
            <a:ext cx="53384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59880" y="1345680"/>
            <a:ext cx="53384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3960" y="3821040"/>
            <a:ext cx="109400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48920" y="153360"/>
            <a:ext cx="10940040" cy="72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3960" y="1345680"/>
            <a:ext cx="109400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3960" y="3821040"/>
            <a:ext cx="109400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48920" y="153360"/>
            <a:ext cx="10940040" cy="72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3960" y="1345680"/>
            <a:ext cx="53384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59880" y="1345680"/>
            <a:ext cx="53384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3960" y="3821040"/>
            <a:ext cx="53384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059880" y="3821040"/>
            <a:ext cx="53384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48920" y="153360"/>
            <a:ext cx="10940040" cy="72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3960" y="1345680"/>
            <a:ext cx="352260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152960" y="1345680"/>
            <a:ext cx="352260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7852320" y="1345680"/>
            <a:ext cx="352260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3960" y="3821040"/>
            <a:ext cx="352260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152960" y="3821040"/>
            <a:ext cx="352260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7852320" y="3821040"/>
            <a:ext cx="352260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48920" y="153360"/>
            <a:ext cx="10940040" cy="72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3960" y="1345680"/>
            <a:ext cx="5338440" cy="473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059880" y="1345680"/>
            <a:ext cx="5338440" cy="473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48920" y="153360"/>
            <a:ext cx="10940040" cy="72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48920" y="153360"/>
            <a:ext cx="10940040" cy="3372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48920" y="153360"/>
            <a:ext cx="10940040" cy="72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3960" y="1345680"/>
            <a:ext cx="53384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59880" y="1345680"/>
            <a:ext cx="5338440" cy="473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3960" y="3821040"/>
            <a:ext cx="53384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48920" y="153360"/>
            <a:ext cx="10940040" cy="72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3960" y="1345680"/>
            <a:ext cx="5338440" cy="4738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59880" y="1345680"/>
            <a:ext cx="53384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59880" y="3821040"/>
            <a:ext cx="53384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48920" y="153360"/>
            <a:ext cx="10940040" cy="7272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3960" y="1345680"/>
            <a:ext cx="53384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059880" y="1345680"/>
            <a:ext cx="53384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3960" y="3821040"/>
            <a:ext cx="10940040" cy="2260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3375360" y="4876920"/>
            <a:ext cx="8364960" cy="12949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Click to edit Master text styles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" name="Picture 4" descr=""/>
          <p:cNvPicPr/>
          <p:nvPr/>
        </p:nvPicPr>
        <p:blipFill>
          <a:blip r:embed="rId2"/>
          <a:stretch/>
        </p:blipFill>
        <p:spPr>
          <a:xfrm>
            <a:off x="533520" y="4916160"/>
            <a:ext cx="2097000" cy="12556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48920" y="153360"/>
            <a:ext cx="10940040" cy="7272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Click to edit Master title style</a:t>
            </a:r>
            <a:endParaRPr b="0" lang="en-US" sz="37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3960" y="1345680"/>
            <a:ext cx="10940040" cy="47383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Master text styles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990720" indent="-380520">
              <a:lnSpc>
                <a:spcPct val="100000"/>
              </a:lnSpc>
              <a:spcBef>
                <a:spcPts val="533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670" spc="-1" strike="noStrike">
                <a:solidFill>
                  <a:srgbClr val="ffffff"/>
                </a:solidFill>
                <a:latin typeface="Arial"/>
              </a:rPr>
              <a:t>Second level</a:t>
            </a:r>
            <a:endParaRPr b="0" lang="en-US" sz="2670" spc="-1" strike="noStrike">
              <a:solidFill>
                <a:srgbClr val="ffffff"/>
              </a:solidFill>
              <a:latin typeface="Arial"/>
            </a:endParaRPr>
          </a:p>
          <a:p>
            <a:pPr lvl="2" marL="1523880" indent="-304560">
              <a:lnSpc>
                <a:spcPct val="100000"/>
              </a:lnSpc>
              <a:spcBef>
                <a:spcPts val="47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2133720" indent="-304560">
              <a:lnSpc>
                <a:spcPct val="100000"/>
              </a:lnSpc>
              <a:spcBef>
                <a:spcPts val="425"/>
              </a:spcBef>
              <a:buClr>
                <a:srgbClr val="ffffff"/>
              </a:buClr>
              <a:buFont typeface="Arial"/>
              <a:buChar char="–"/>
            </a:pPr>
            <a:r>
              <a:rPr b="0" lang="en-US" sz="2140" spc="-1" strike="noStrike">
                <a:solidFill>
                  <a:srgbClr val="ffffff"/>
                </a:solidFill>
                <a:latin typeface="Arial"/>
              </a:rPr>
              <a:t>Fourth level</a:t>
            </a:r>
            <a:endParaRPr b="0" lang="en-US" sz="2140" spc="-1" strike="noStrike">
              <a:solidFill>
                <a:srgbClr val="ffffff"/>
              </a:solidFill>
              <a:latin typeface="Arial"/>
            </a:endParaRPr>
          </a:p>
          <a:p>
            <a:pPr lvl="4" marL="2743200" indent="-304560">
              <a:lnSpc>
                <a:spcPct val="100000"/>
              </a:lnSpc>
              <a:spcBef>
                <a:spcPts val="425"/>
              </a:spcBef>
              <a:buClr>
                <a:srgbClr val="ffffff"/>
              </a:buClr>
              <a:buFont typeface="Arial"/>
              <a:buChar char="»"/>
            </a:pPr>
            <a:r>
              <a:rPr b="0" lang="en-US" sz="2140" spc="-1" strike="noStrike">
                <a:solidFill>
                  <a:srgbClr val="ffffff"/>
                </a:solidFill>
                <a:latin typeface="Arial"/>
              </a:rPr>
              <a:t>Fifth level</a:t>
            </a:r>
            <a:endParaRPr b="0" lang="en-US" sz="214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4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14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4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14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733920" y="3766320"/>
            <a:ext cx="746712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宋体"/>
                <a:ea typeface="宋体"/>
              </a:rPr>
              <a:t>培养面向未来的云计算人才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宋体"/>
                <a:ea typeface="宋体"/>
              </a:rPr>
              <a:t>AWS Educate Program </a:t>
            </a:r>
            <a:r>
              <a:rPr b="1" lang="en-US" sz="2800" spc="-1" strike="noStrike">
                <a:solidFill>
                  <a:srgbClr val="ffffff"/>
                </a:solidFill>
                <a:latin typeface="宋体"/>
                <a:ea typeface="宋体"/>
              </a:rPr>
              <a:t>学生注册指南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2" name="Picture 8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281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3" descr=""/>
          <p:cNvPicPr/>
          <p:nvPr/>
        </p:nvPicPr>
        <p:blipFill>
          <a:blip r:embed="rId1"/>
          <a:stretch/>
        </p:blipFill>
        <p:spPr>
          <a:xfrm>
            <a:off x="3276720" y="2057400"/>
            <a:ext cx="5409720" cy="4247640"/>
          </a:xfrm>
          <a:prstGeom prst="rect">
            <a:avLst/>
          </a:prstGeom>
          <a:ln>
            <a:noFill/>
          </a:ln>
        </p:spPr>
      </p:pic>
      <p:sp>
        <p:nvSpPr>
          <p:cNvPr id="166" name="TextShape 1"/>
          <p:cNvSpPr txBox="1"/>
          <p:nvPr/>
        </p:nvSpPr>
        <p:spPr>
          <a:xfrm>
            <a:off x="448920" y="153360"/>
            <a:ext cx="11513880" cy="727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第七步，如果你选择“</a:t>
            </a:r>
            <a:r>
              <a:rPr b="1" lang="en-US" sz="4000" spc="-1" strike="noStrike">
                <a:solidFill>
                  <a:srgbClr val="f2f2f2"/>
                </a:solidFill>
                <a:latin typeface="Arial"/>
              </a:rPr>
              <a:t>Educate Starter Account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”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，</a:t>
            </a:r>
            <a:br/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直接创建你的“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Starter Account”</a:t>
            </a:r>
            <a:endParaRPr b="0" lang="en-US" sz="374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143000" y="457200"/>
            <a:ext cx="9917280" cy="167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2f2f2"/>
                </a:solidFill>
                <a:latin typeface="Arial"/>
              </a:rPr>
              <a:t>恭喜你！申请成功，拿到</a:t>
            </a:r>
            <a:r>
              <a:rPr b="1" lang="en-US" sz="3200" spc="-1" strike="noStrike">
                <a:solidFill>
                  <a:srgbClr val="f2f2f2"/>
                </a:solidFill>
                <a:latin typeface="Arial"/>
              </a:rPr>
              <a:t>AWS Educate</a:t>
            </a:r>
            <a:r>
              <a:rPr b="1" lang="en-US" sz="3200" spc="-1" strike="noStrike">
                <a:solidFill>
                  <a:srgbClr val="f2f2f2"/>
                </a:solidFill>
                <a:latin typeface="Arial"/>
              </a:rPr>
              <a:t>大礼包！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Helvetica Neue"/>
              </a:rPr>
              <a:t>账号密码设置后登录网址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Helvetica Neue"/>
              </a:rPr>
              <a:t>https://www.awseducate.com/signin/SiteLogin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8" name="Picture 6" descr=""/>
          <p:cNvPicPr/>
          <p:nvPr/>
        </p:nvPicPr>
        <p:blipFill>
          <a:blip r:embed="rId1"/>
          <a:stretch/>
        </p:blipFill>
        <p:spPr>
          <a:xfrm>
            <a:off x="1594800" y="2133720"/>
            <a:ext cx="9001800" cy="408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733920" y="3766320"/>
            <a:ext cx="746712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宋体"/>
                <a:ea typeface="宋体"/>
              </a:rPr>
              <a:t>培养面向未来的云计算人才</a:t>
            </a:r>
            <a:r>
              <a:rPr b="1" lang="en-US" sz="4400" spc="-1" strike="noStrike">
                <a:solidFill>
                  <a:srgbClr val="ffffff"/>
                </a:solidFill>
                <a:latin typeface="宋体"/>
                <a:ea typeface="宋体"/>
              </a:rPr>
              <a:t>2</a:t>
            </a:r>
            <a:endParaRPr b="0" lang="en-US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宋体"/>
                <a:ea typeface="宋体"/>
              </a:rPr>
              <a:t>CSE</a:t>
            </a:r>
            <a:r>
              <a:rPr b="1" lang="en-US" sz="2800" spc="-1" strike="noStrike">
                <a:solidFill>
                  <a:srgbClr val="ffffff"/>
                </a:solidFill>
                <a:latin typeface="宋体"/>
                <a:ea typeface="宋体"/>
              </a:rPr>
              <a:t>微服务课程作业环境搭建指南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0" name="Picture 8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281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图片 16" descr=""/>
          <p:cNvPicPr/>
          <p:nvPr/>
        </p:nvPicPr>
        <p:blipFill>
          <a:blip r:embed="rId1"/>
          <a:srcRect l="47295" t="0" r="13123" b="0"/>
          <a:stretch/>
        </p:blipFill>
        <p:spPr>
          <a:xfrm>
            <a:off x="8381880" y="1628640"/>
            <a:ext cx="3610800" cy="4302720"/>
          </a:xfrm>
          <a:prstGeom prst="rect">
            <a:avLst/>
          </a:prstGeom>
          <a:ln>
            <a:noFill/>
          </a:ln>
        </p:spPr>
      </p:pic>
      <p:pic>
        <p:nvPicPr>
          <p:cNvPr id="172" name="图片 11" descr=""/>
          <p:cNvPicPr/>
          <p:nvPr/>
        </p:nvPicPr>
        <p:blipFill>
          <a:blip r:embed="rId2"/>
          <a:srcRect l="42993" t="0" r="5285" b="0"/>
          <a:stretch/>
        </p:blipFill>
        <p:spPr>
          <a:xfrm>
            <a:off x="3509280" y="1600200"/>
            <a:ext cx="4567320" cy="4219200"/>
          </a:xfrm>
          <a:prstGeom prst="rect">
            <a:avLst/>
          </a:prstGeom>
          <a:ln>
            <a:noFill/>
          </a:ln>
        </p:spPr>
      </p:pic>
      <p:pic>
        <p:nvPicPr>
          <p:cNvPr id="173" name="图片 4" descr=""/>
          <p:cNvPicPr/>
          <p:nvPr/>
        </p:nvPicPr>
        <p:blipFill>
          <a:blip r:embed="rId3"/>
          <a:srcRect l="60752" t="0" r="0" b="0"/>
          <a:stretch/>
        </p:blipFill>
        <p:spPr>
          <a:xfrm>
            <a:off x="152280" y="1819080"/>
            <a:ext cx="2971440" cy="3971160"/>
          </a:xfrm>
          <a:prstGeom prst="rect">
            <a:avLst/>
          </a:prstGeom>
          <a:ln>
            <a:noFill/>
          </a:ln>
        </p:spPr>
      </p:pic>
      <p:sp>
        <p:nvSpPr>
          <p:cNvPr id="174" name="CustomShape 1"/>
          <p:cNvSpPr/>
          <p:nvPr/>
        </p:nvSpPr>
        <p:spPr>
          <a:xfrm>
            <a:off x="2209680" y="2107800"/>
            <a:ext cx="2446560" cy="170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75" name="CustomShape 2"/>
          <p:cNvSpPr/>
          <p:nvPr/>
        </p:nvSpPr>
        <p:spPr>
          <a:xfrm>
            <a:off x="7063200" y="3735360"/>
            <a:ext cx="2918520" cy="37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76" name="TextShape 3"/>
          <p:cNvSpPr txBox="1"/>
          <p:nvPr/>
        </p:nvSpPr>
        <p:spPr>
          <a:xfrm>
            <a:off x="448920" y="153360"/>
            <a:ext cx="11513880" cy="727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第八步：进入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AWS Console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，确定右上角地区为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N.Virginia</a:t>
            </a:r>
            <a:endParaRPr b="0" lang="en-US" sz="374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7" name="图片 31" descr=""/>
          <p:cNvPicPr/>
          <p:nvPr/>
        </p:nvPicPr>
        <p:blipFill>
          <a:blip r:embed="rId4"/>
          <a:srcRect l="0" t="0" r="0" b="28551"/>
          <a:stretch/>
        </p:blipFill>
        <p:spPr>
          <a:xfrm>
            <a:off x="3424680" y="6189840"/>
            <a:ext cx="5638680" cy="516960"/>
          </a:xfrm>
          <a:prstGeom prst="rect">
            <a:avLst/>
          </a:prstGeom>
          <a:ln>
            <a:noFill/>
          </a:ln>
        </p:spPr>
      </p:pic>
      <p:sp>
        <p:nvSpPr>
          <p:cNvPr id="178" name="CustomShape 4"/>
          <p:cNvSpPr/>
          <p:nvPr/>
        </p:nvSpPr>
        <p:spPr>
          <a:xfrm flipH="1">
            <a:off x="7063200" y="762120"/>
            <a:ext cx="2000160" cy="553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图片 4" descr=""/>
          <p:cNvPicPr/>
          <p:nvPr/>
        </p:nvPicPr>
        <p:blipFill>
          <a:blip r:embed="rId1"/>
          <a:stretch/>
        </p:blipFill>
        <p:spPr>
          <a:xfrm>
            <a:off x="5133960" y="1266840"/>
            <a:ext cx="4362120" cy="3352320"/>
          </a:xfrm>
          <a:prstGeom prst="rect">
            <a:avLst/>
          </a:prstGeom>
          <a:ln>
            <a:noFill/>
          </a:ln>
        </p:spPr>
      </p:pic>
      <p:pic>
        <p:nvPicPr>
          <p:cNvPr id="180" name="图片 5" descr=""/>
          <p:cNvPicPr/>
          <p:nvPr/>
        </p:nvPicPr>
        <p:blipFill>
          <a:blip r:embed="rId2"/>
          <a:stretch/>
        </p:blipFill>
        <p:spPr>
          <a:xfrm>
            <a:off x="10282320" y="1295280"/>
            <a:ext cx="1275840" cy="3323880"/>
          </a:xfrm>
          <a:prstGeom prst="rect">
            <a:avLst/>
          </a:prstGeom>
          <a:ln>
            <a:noFill/>
          </a:ln>
        </p:spPr>
      </p:pic>
      <p:pic>
        <p:nvPicPr>
          <p:cNvPr id="181" name="图片 6" descr=""/>
          <p:cNvPicPr/>
          <p:nvPr/>
        </p:nvPicPr>
        <p:blipFill>
          <a:blip r:embed="rId3"/>
          <a:stretch/>
        </p:blipFill>
        <p:spPr>
          <a:xfrm>
            <a:off x="5364000" y="4885920"/>
            <a:ext cx="6044400" cy="1571760"/>
          </a:xfrm>
          <a:prstGeom prst="rect">
            <a:avLst/>
          </a:prstGeom>
          <a:ln>
            <a:noFill/>
          </a:ln>
        </p:spPr>
      </p:pic>
      <p:sp>
        <p:nvSpPr>
          <p:cNvPr id="182" name="CustomShape 1"/>
          <p:cNvSpPr/>
          <p:nvPr/>
        </p:nvSpPr>
        <p:spPr>
          <a:xfrm>
            <a:off x="448920" y="153360"/>
            <a:ext cx="11513880" cy="7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第九步：创建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EC2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实例</a:t>
            </a:r>
            <a:endParaRPr b="0" lang="en-US" sz="374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86360" y="1447920"/>
            <a:ext cx="3360600" cy="411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选择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All services -&gt; EC2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，进入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EC2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控制台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选择左侧导航栏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Instances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选择右侧蓝色按钮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Launch Instance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，进入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EC2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实例创建界面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3694680" y="1828800"/>
            <a:ext cx="2511000" cy="228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85" name="CustomShape 4"/>
          <p:cNvSpPr/>
          <p:nvPr/>
        </p:nvSpPr>
        <p:spPr>
          <a:xfrm>
            <a:off x="3205800" y="3224160"/>
            <a:ext cx="7157160" cy="12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86" name="CustomShape 5"/>
          <p:cNvSpPr/>
          <p:nvPr/>
        </p:nvSpPr>
        <p:spPr>
          <a:xfrm>
            <a:off x="3383640" y="4601520"/>
            <a:ext cx="2940480" cy="80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48920" y="153360"/>
            <a:ext cx="11513880" cy="7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第九步：创建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EC2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实例</a:t>
            </a:r>
            <a:endParaRPr b="0" lang="en-US" sz="374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486360" y="1447920"/>
            <a:ext cx="7971480" cy="374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Step1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：选择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Ubuntu Server 18.04 - 64bit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Step2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：选择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m5.2xlarge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89" name="图片 1" descr=""/>
          <p:cNvPicPr/>
          <p:nvPr/>
        </p:nvPicPr>
        <p:blipFill>
          <a:blip r:embed="rId1"/>
          <a:stretch/>
        </p:blipFill>
        <p:spPr>
          <a:xfrm>
            <a:off x="448920" y="2057400"/>
            <a:ext cx="10434240" cy="1218960"/>
          </a:xfrm>
          <a:prstGeom prst="rect">
            <a:avLst/>
          </a:prstGeom>
          <a:ln>
            <a:noFill/>
          </a:ln>
        </p:spPr>
      </p:pic>
      <p:pic>
        <p:nvPicPr>
          <p:cNvPr id="190" name="图片 3" descr=""/>
          <p:cNvPicPr/>
          <p:nvPr/>
        </p:nvPicPr>
        <p:blipFill>
          <a:blip r:embed="rId2"/>
          <a:stretch/>
        </p:blipFill>
        <p:spPr>
          <a:xfrm>
            <a:off x="260280" y="4306680"/>
            <a:ext cx="11891520" cy="99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48920" y="153360"/>
            <a:ext cx="11513880" cy="7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第九步：创建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EC2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实例</a:t>
            </a:r>
            <a:endParaRPr b="0" lang="en-US" sz="374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86360" y="1447920"/>
            <a:ext cx="4390200" cy="32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Step 3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：其他默认，开启“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Enable hibernation as an additional stop behavior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Step4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：创建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40G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，默认加密方式加密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gp2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存储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93" name="图片 2" descr=""/>
          <p:cNvPicPr/>
          <p:nvPr/>
        </p:nvPicPr>
        <p:blipFill>
          <a:blip r:embed="rId1"/>
          <a:srcRect l="0" t="29051" r="0" b="0"/>
          <a:stretch/>
        </p:blipFill>
        <p:spPr>
          <a:xfrm>
            <a:off x="5867280" y="380880"/>
            <a:ext cx="5892120" cy="4113360"/>
          </a:xfrm>
          <a:prstGeom prst="rect">
            <a:avLst/>
          </a:prstGeom>
          <a:ln>
            <a:noFill/>
          </a:ln>
        </p:spPr>
      </p:pic>
      <p:pic>
        <p:nvPicPr>
          <p:cNvPr id="194" name="图片 4" descr=""/>
          <p:cNvPicPr/>
          <p:nvPr/>
        </p:nvPicPr>
        <p:blipFill>
          <a:blip r:embed="rId2"/>
          <a:stretch/>
        </p:blipFill>
        <p:spPr>
          <a:xfrm>
            <a:off x="263880" y="5053320"/>
            <a:ext cx="11710800" cy="1190160"/>
          </a:xfrm>
          <a:prstGeom prst="rect">
            <a:avLst/>
          </a:prstGeom>
          <a:ln>
            <a:noFill/>
          </a:ln>
        </p:spPr>
      </p:pic>
      <p:sp>
        <p:nvSpPr>
          <p:cNvPr id="195" name="CustomShape 3"/>
          <p:cNvSpPr/>
          <p:nvPr/>
        </p:nvSpPr>
        <p:spPr>
          <a:xfrm>
            <a:off x="4648320" y="2362320"/>
            <a:ext cx="3962160" cy="68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96" name="CustomShape 4"/>
          <p:cNvSpPr/>
          <p:nvPr/>
        </p:nvSpPr>
        <p:spPr>
          <a:xfrm>
            <a:off x="2971800" y="4011840"/>
            <a:ext cx="533160" cy="152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48920" y="153360"/>
            <a:ext cx="11513880" cy="7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第九步：创建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EC2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实例</a:t>
            </a:r>
            <a:endParaRPr b="0" lang="en-US" sz="374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86360" y="1447920"/>
            <a:ext cx="10562400" cy="48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Step5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：默认，无需创建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pair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。若有兴趣，也可创建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name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Step6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：默认，若有兴趣也可尝试添加规则使得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sockshop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全网可见或创建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SSH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白名单等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Step7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：检查所有设置，应该存在两个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Warning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，无视即可，进行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launch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99" name="图片 2" descr=""/>
          <p:cNvPicPr/>
          <p:nvPr/>
        </p:nvPicPr>
        <p:blipFill>
          <a:blip r:embed="rId1"/>
          <a:stretch/>
        </p:blipFill>
        <p:spPr>
          <a:xfrm>
            <a:off x="1175040" y="2971800"/>
            <a:ext cx="9841680" cy="1517040"/>
          </a:xfrm>
          <a:prstGeom prst="rect">
            <a:avLst/>
          </a:prstGeom>
          <a:ln>
            <a:noFill/>
          </a:ln>
        </p:spPr>
      </p:pic>
      <p:pic>
        <p:nvPicPr>
          <p:cNvPr id="200" name="图片 4" descr=""/>
          <p:cNvPicPr/>
          <p:nvPr/>
        </p:nvPicPr>
        <p:blipFill>
          <a:blip r:embed="rId2"/>
          <a:stretch/>
        </p:blipFill>
        <p:spPr>
          <a:xfrm>
            <a:off x="3162240" y="5253120"/>
            <a:ext cx="5866920" cy="148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48920" y="153360"/>
            <a:ext cx="11513880" cy="7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第九步：创建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EC2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实例</a:t>
            </a:r>
            <a:endParaRPr b="0" lang="en-US" sz="374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86360" y="1447920"/>
            <a:ext cx="439020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Step 8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：创建新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key pair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，保存至本机，用于后续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ssh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登录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EC2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实例（一定不要丢）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Step 9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：选择刚才的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key pair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，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Launch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即可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03" name="图片 1" descr=""/>
          <p:cNvPicPr/>
          <p:nvPr/>
        </p:nvPicPr>
        <p:blipFill>
          <a:blip r:embed="rId1"/>
          <a:stretch/>
        </p:blipFill>
        <p:spPr>
          <a:xfrm>
            <a:off x="6324480" y="88200"/>
            <a:ext cx="5057280" cy="3738240"/>
          </a:xfrm>
          <a:prstGeom prst="rect">
            <a:avLst/>
          </a:prstGeom>
          <a:ln>
            <a:noFill/>
          </a:ln>
        </p:spPr>
      </p:pic>
      <p:pic>
        <p:nvPicPr>
          <p:cNvPr id="204" name="图片 3" descr=""/>
          <p:cNvPicPr/>
          <p:nvPr/>
        </p:nvPicPr>
        <p:blipFill>
          <a:blip r:embed="rId2"/>
          <a:stretch/>
        </p:blipFill>
        <p:spPr>
          <a:xfrm>
            <a:off x="1023840" y="3738600"/>
            <a:ext cx="5071680" cy="3119040"/>
          </a:xfrm>
          <a:prstGeom prst="rect">
            <a:avLst/>
          </a:prstGeom>
          <a:ln>
            <a:noFill/>
          </a:ln>
        </p:spPr>
      </p:pic>
      <p:sp>
        <p:nvSpPr>
          <p:cNvPr id="205" name="CustomShape 3"/>
          <p:cNvSpPr/>
          <p:nvPr/>
        </p:nvSpPr>
        <p:spPr>
          <a:xfrm>
            <a:off x="4876920" y="1897200"/>
            <a:ext cx="1752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06" name="CustomShape 4"/>
          <p:cNvSpPr/>
          <p:nvPr/>
        </p:nvSpPr>
        <p:spPr>
          <a:xfrm>
            <a:off x="3886200" y="3352680"/>
            <a:ext cx="1066320" cy="281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48920" y="153360"/>
            <a:ext cx="11513880" cy="727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第十步，等待实例启动完成，根据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Connect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页面的帮助，使用账号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ubuntu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和刚刚的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key pair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链接至实例</a:t>
            </a:r>
            <a:endParaRPr b="0" lang="en-US" sz="374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8" name="图片 1" descr=""/>
          <p:cNvPicPr/>
          <p:nvPr/>
        </p:nvPicPr>
        <p:blipFill>
          <a:blip r:embed="rId1"/>
          <a:stretch/>
        </p:blipFill>
        <p:spPr>
          <a:xfrm>
            <a:off x="1447920" y="1523880"/>
            <a:ext cx="9115200" cy="489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48920" y="153360"/>
            <a:ext cx="10940040" cy="727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登录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AWS Educate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网页 ，注册学生会员</a:t>
            </a:r>
            <a:endParaRPr b="0" lang="en-US" sz="37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48920" y="905040"/>
            <a:ext cx="10354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https://www.awseducate.com/registration#APP_TYPE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5" name="Picture 4" descr=""/>
          <p:cNvPicPr/>
          <p:nvPr/>
        </p:nvPicPr>
        <p:blipFill>
          <a:blip r:embed="rId1"/>
          <a:stretch/>
        </p:blipFill>
        <p:spPr>
          <a:xfrm>
            <a:off x="533520" y="1523880"/>
            <a:ext cx="8163720" cy="479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48920" y="153360"/>
            <a:ext cx="11513880" cy="727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740" spc="-1" strike="noStrike" u="sng">
                <a:solidFill>
                  <a:srgbClr val="f2f2f2"/>
                </a:solidFill>
                <a:uFillTx/>
                <a:latin typeface="Arial"/>
              </a:rPr>
              <a:t>特别注意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：不用时务必用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Stop-Hibernate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挂起实例，防止费用用光，后续作业还需用到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EC2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实例</a:t>
            </a:r>
            <a:endParaRPr b="0" lang="en-US" sz="374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10" name="图片 2" descr=""/>
          <p:cNvPicPr/>
          <p:nvPr/>
        </p:nvPicPr>
        <p:blipFill>
          <a:blip r:embed="rId1"/>
          <a:stretch/>
        </p:blipFill>
        <p:spPr>
          <a:xfrm>
            <a:off x="2394720" y="2209680"/>
            <a:ext cx="7402320" cy="3207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3" descr=""/>
          <p:cNvPicPr/>
          <p:nvPr/>
        </p:nvPicPr>
        <p:blipFill>
          <a:blip r:embed="rId1"/>
          <a:stretch/>
        </p:blipFill>
        <p:spPr>
          <a:xfrm>
            <a:off x="1192320" y="2449080"/>
            <a:ext cx="8000640" cy="4079160"/>
          </a:xfrm>
          <a:prstGeom prst="rect">
            <a:avLst/>
          </a:prstGeom>
          <a:ln>
            <a:noFill/>
          </a:ln>
        </p:spPr>
      </p:pic>
      <p:sp>
        <p:nvSpPr>
          <p:cNvPr id="127" name="TextShape 1"/>
          <p:cNvSpPr txBox="1"/>
          <p:nvPr/>
        </p:nvSpPr>
        <p:spPr>
          <a:xfrm>
            <a:off x="448920" y="153360"/>
            <a:ext cx="10940040" cy="727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第一步，选择角色</a:t>
            </a:r>
            <a:endParaRPr b="0" lang="en-US" sz="374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41720" y="1371600"/>
            <a:ext cx="47577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首选语言：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Chinese(Simplified)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选择“学生”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5192640" y="1553040"/>
            <a:ext cx="2808000" cy="210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30" name="CustomShape 4"/>
          <p:cNvSpPr/>
          <p:nvPr/>
        </p:nvSpPr>
        <p:spPr>
          <a:xfrm>
            <a:off x="2057400" y="2202480"/>
            <a:ext cx="360" cy="228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48920" y="153360"/>
            <a:ext cx="10940040" cy="727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第二步，信息录入（</a:t>
            </a:r>
            <a:r>
              <a:rPr b="1" lang="en-US" sz="4000" spc="-1" strike="noStrike">
                <a:solidFill>
                  <a:srgbClr val="f2f2f2"/>
                </a:solidFill>
                <a:latin typeface="Arial"/>
              </a:rPr>
              <a:t>可以全部使用中文填写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）</a:t>
            </a:r>
            <a:endParaRPr b="0" lang="en-US" sz="374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2" name="Picture 3" descr=""/>
          <p:cNvPicPr/>
          <p:nvPr/>
        </p:nvPicPr>
        <p:blipFill>
          <a:blip r:embed="rId1"/>
          <a:stretch/>
        </p:blipFill>
        <p:spPr>
          <a:xfrm>
            <a:off x="3809880" y="2286000"/>
            <a:ext cx="8000640" cy="432936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586800" y="990720"/>
            <a:ext cx="6924960" cy="26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电子邮件推荐使用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edu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邮箱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请填写真实毕业时间，至少要晚于你的申请时间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请你填写的出生年份确保你大于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18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岁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点击进行真人验证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优惠代码不用改动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7391520" y="1600200"/>
            <a:ext cx="2437920" cy="259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5791320" y="1964880"/>
            <a:ext cx="685440" cy="29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36" name="CustomShape 5"/>
          <p:cNvSpPr/>
          <p:nvPr/>
        </p:nvSpPr>
        <p:spPr>
          <a:xfrm>
            <a:off x="3352680" y="2286000"/>
            <a:ext cx="3504960" cy="388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48920" y="153360"/>
            <a:ext cx="10940040" cy="727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第三步，同意条款</a:t>
            </a:r>
            <a:endParaRPr b="0" lang="en-US" sz="374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8" name="Picture 3" descr=""/>
          <p:cNvPicPr/>
          <p:nvPr/>
        </p:nvPicPr>
        <p:blipFill>
          <a:blip r:embed="rId1"/>
          <a:stretch/>
        </p:blipFill>
        <p:spPr>
          <a:xfrm>
            <a:off x="3581280" y="2057400"/>
            <a:ext cx="7695720" cy="4280760"/>
          </a:xfrm>
          <a:prstGeom prst="rect">
            <a:avLst/>
          </a:prstGeom>
          <a:ln>
            <a:noFill/>
          </a:ln>
        </p:spPr>
      </p:pic>
      <p:sp>
        <p:nvSpPr>
          <p:cNvPr id="139" name="CustomShape 2"/>
          <p:cNvSpPr/>
          <p:nvPr/>
        </p:nvSpPr>
        <p:spPr>
          <a:xfrm>
            <a:off x="555840" y="1371600"/>
            <a:ext cx="8302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请先滚动到条款最下端，然后点击“我同意”，“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submit”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48920" y="153360"/>
            <a:ext cx="10940040" cy="727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第四步，邮箱验证</a:t>
            </a:r>
            <a:endParaRPr b="0" lang="en-US" sz="374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1" name="Picture 4" descr=""/>
          <p:cNvPicPr/>
          <p:nvPr/>
        </p:nvPicPr>
        <p:blipFill>
          <a:blip r:embed="rId1"/>
          <a:stretch/>
        </p:blipFill>
        <p:spPr>
          <a:xfrm>
            <a:off x="451080" y="1495800"/>
            <a:ext cx="3894120" cy="2482560"/>
          </a:xfrm>
          <a:prstGeom prst="rect">
            <a:avLst/>
          </a:prstGeom>
          <a:ln>
            <a:noFill/>
          </a:ln>
        </p:spPr>
      </p:pic>
      <p:pic>
        <p:nvPicPr>
          <p:cNvPr id="142" name="Picture 6" descr=""/>
          <p:cNvPicPr/>
          <p:nvPr/>
        </p:nvPicPr>
        <p:blipFill>
          <a:blip r:embed="rId2"/>
          <a:stretch/>
        </p:blipFill>
        <p:spPr>
          <a:xfrm>
            <a:off x="6353640" y="1447920"/>
            <a:ext cx="5275440" cy="2771640"/>
          </a:xfrm>
          <a:prstGeom prst="rect">
            <a:avLst/>
          </a:prstGeom>
          <a:ln>
            <a:noFill/>
          </a:ln>
        </p:spPr>
      </p:pic>
      <p:pic>
        <p:nvPicPr>
          <p:cNvPr id="143" name="Picture 7" descr=""/>
          <p:cNvPicPr/>
          <p:nvPr/>
        </p:nvPicPr>
        <p:blipFill>
          <a:blip r:embed="rId3"/>
          <a:stretch/>
        </p:blipFill>
        <p:spPr>
          <a:xfrm>
            <a:off x="2438280" y="4593600"/>
            <a:ext cx="4952520" cy="1935360"/>
          </a:xfrm>
          <a:prstGeom prst="rect">
            <a:avLst/>
          </a:prstGeom>
          <a:ln>
            <a:noFill/>
          </a:ln>
        </p:spPr>
      </p:pic>
      <p:sp>
        <p:nvSpPr>
          <p:cNvPr id="144" name="CustomShape 2"/>
          <p:cNvSpPr/>
          <p:nvPr/>
        </p:nvSpPr>
        <p:spPr>
          <a:xfrm rot="10800000">
            <a:off x="9448920" y="6117480"/>
            <a:ext cx="1523520" cy="152352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5" name="CustomShape 3"/>
          <p:cNvSpPr/>
          <p:nvPr/>
        </p:nvSpPr>
        <p:spPr>
          <a:xfrm>
            <a:off x="4791240" y="2452680"/>
            <a:ext cx="1142640" cy="761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6396840" y="3218400"/>
            <a:ext cx="4575600" cy="45684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48920" y="153360"/>
            <a:ext cx="10940040" cy="727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第五步，申请成功，设置密码</a:t>
            </a:r>
            <a:endParaRPr b="0" lang="en-US" sz="374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8" name="Picture 1" descr=""/>
          <p:cNvPicPr/>
          <p:nvPr/>
        </p:nvPicPr>
        <p:blipFill>
          <a:blip r:embed="rId1"/>
          <a:stretch/>
        </p:blipFill>
        <p:spPr>
          <a:xfrm>
            <a:off x="228600" y="2209680"/>
            <a:ext cx="6944040" cy="3036960"/>
          </a:xfrm>
          <a:prstGeom prst="rect">
            <a:avLst/>
          </a:prstGeom>
          <a:ln>
            <a:noFill/>
          </a:ln>
        </p:spPr>
      </p:pic>
      <p:pic>
        <p:nvPicPr>
          <p:cNvPr id="149" name="Picture 2" descr=""/>
          <p:cNvPicPr/>
          <p:nvPr/>
        </p:nvPicPr>
        <p:blipFill>
          <a:blip r:embed="rId2"/>
          <a:stretch/>
        </p:blipFill>
        <p:spPr>
          <a:xfrm>
            <a:off x="7772400" y="1981080"/>
            <a:ext cx="3760920" cy="381420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217440" y="4191120"/>
            <a:ext cx="1294920" cy="456840"/>
          </a:xfrm>
          <a:prstGeom prst="ellipse">
            <a:avLst/>
          </a:prstGeom>
          <a:noFill/>
          <a:ln w="38160">
            <a:solidFill>
              <a:srgbClr val="ff00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3" descr=""/>
          <p:cNvPicPr/>
          <p:nvPr/>
        </p:nvPicPr>
        <p:blipFill>
          <a:blip r:embed="rId1"/>
          <a:stretch/>
        </p:blipFill>
        <p:spPr>
          <a:xfrm>
            <a:off x="5293440" y="2912400"/>
            <a:ext cx="6095520" cy="3596040"/>
          </a:xfrm>
          <a:prstGeom prst="rect">
            <a:avLst/>
          </a:prstGeom>
          <a:ln>
            <a:noFill/>
          </a:ln>
        </p:spPr>
      </p:pic>
      <p:sp>
        <p:nvSpPr>
          <p:cNvPr id="152" name="TextShape 1"/>
          <p:cNvSpPr txBox="1"/>
          <p:nvPr/>
        </p:nvSpPr>
        <p:spPr>
          <a:xfrm>
            <a:off x="448920" y="153360"/>
            <a:ext cx="10940040" cy="1065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第六步，登录账户，选择账户类型</a:t>
            </a:r>
            <a:br/>
            <a:r>
              <a:rPr b="1" lang="en-US" sz="3200" spc="-1" strike="noStrike">
                <a:solidFill>
                  <a:srgbClr val="f2f2f2"/>
                </a:solidFill>
                <a:latin typeface="Helvetica Neue"/>
              </a:rPr>
              <a:t>https://www.awseducate.com/signin/SiteLogin</a:t>
            </a:r>
            <a:br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86360" y="1447920"/>
            <a:ext cx="3360600" cy="59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如果有已经注册好的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AWS account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，选择“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a personal AWS Account”(100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美元会打到你的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AWS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账户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如果没有已经注册好的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AWS account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，选择“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Educate Starter Account”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，系统会为你设置一个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75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美元的账户，但同时会有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25%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的服务无法使用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733920" y="2514600"/>
            <a:ext cx="3580920" cy="312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55" name="CustomShape 4"/>
          <p:cNvSpPr/>
          <p:nvPr/>
        </p:nvSpPr>
        <p:spPr>
          <a:xfrm>
            <a:off x="3847320" y="4876920"/>
            <a:ext cx="3467520" cy="106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pic>
        <p:nvPicPr>
          <p:cNvPr id="156" name="Picture 14" descr=""/>
          <p:cNvPicPr/>
          <p:nvPr/>
        </p:nvPicPr>
        <p:blipFill>
          <a:blip r:embed="rId2"/>
          <a:stretch/>
        </p:blipFill>
        <p:spPr>
          <a:xfrm>
            <a:off x="5410080" y="1357200"/>
            <a:ext cx="5866920" cy="1395360"/>
          </a:xfrm>
          <a:prstGeom prst="rect">
            <a:avLst/>
          </a:prstGeom>
          <a:ln>
            <a:noFill/>
          </a:ln>
        </p:spPr>
      </p:pic>
      <p:sp>
        <p:nvSpPr>
          <p:cNvPr id="157" name="CustomShape 5"/>
          <p:cNvSpPr/>
          <p:nvPr/>
        </p:nvSpPr>
        <p:spPr>
          <a:xfrm>
            <a:off x="9677520" y="1535760"/>
            <a:ext cx="914040" cy="529560"/>
          </a:xfrm>
          <a:prstGeom prst="ellipse">
            <a:avLst/>
          </a:prstGeom>
          <a:noFill/>
          <a:ln w="28440">
            <a:solidFill>
              <a:srgbClr val="ff0000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3" descr=""/>
          <p:cNvPicPr/>
          <p:nvPr/>
        </p:nvPicPr>
        <p:blipFill>
          <a:blip r:embed="rId1"/>
          <a:stretch/>
        </p:blipFill>
        <p:spPr>
          <a:xfrm>
            <a:off x="380880" y="1668960"/>
            <a:ext cx="5302800" cy="2751480"/>
          </a:xfrm>
          <a:prstGeom prst="rect">
            <a:avLst/>
          </a:prstGeom>
          <a:ln>
            <a:noFill/>
          </a:ln>
        </p:spPr>
      </p:pic>
      <p:sp>
        <p:nvSpPr>
          <p:cNvPr id="159" name="TextShape 1"/>
          <p:cNvSpPr txBox="1"/>
          <p:nvPr/>
        </p:nvSpPr>
        <p:spPr>
          <a:xfrm>
            <a:off x="448920" y="153360"/>
            <a:ext cx="11895120" cy="727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第七步，如果你选择“</a:t>
            </a:r>
            <a:r>
              <a:rPr b="1" lang="en-US" sz="4000" spc="-1" strike="noStrike">
                <a:solidFill>
                  <a:srgbClr val="f2f2f2"/>
                </a:solidFill>
                <a:latin typeface="Arial"/>
              </a:rPr>
              <a:t>a personal AWS Account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”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，</a:t>
            </a:r>
            <a:br/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关联到你的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AWS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个人账户，把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100</a:t>
            </a:r>
            <a:r>
              <a:rPr b="1" lang="en-US" sz="3740" spc="-1" strike="noStrike">
                <a:solidFill>
                  <a:srgbClr val="f2f2f2"/>
                </a:solidFill>
                <a:latin typeface="Arial"/>
              </a:rPr>
              <a:t>美金兑换到你的账户</a:t>
            </a:r>
            <a:endParaRPr b="0" lang="en-US" sz="374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0" name="Picture 6" descr=""/>
          <p:cNvPicPr/>
          <p:nvPr/>
        </p:nvPicPr>
        <p:blipFill>
          <a:blip r:embed="rId2"/>
          <a:stretch/>
        </p:blipFill>
        <p:spPr>
          <a:xfrm>
            <a:off x="380880" y="4604400"/>
            <a:ext cx="8152920" cy="1814400"/>
          </a:xfrm>
          <a:prstGeom prst="rect">
            <a:avLst/>
          </a:prstGeom>
          <a:ln>
            <a:noFill/>
          </a:ln>
        </p:spPr>
      </p:pic>
      <p:pic>
        <p:nvPicPr>
          <p:cNvPr id="161" name="Picture 7" descr=""/>
          <p:cNvPicPr/>
          <p:nvPr/>
        </p:nvPicPr>
        <p:blipFill>
          <a:blip r:embed="rId3"/>
          <a:stretch/>
        </p:blipFill>
        <p:spPr>
          <a:xfrm>
            <a:off x="6304320" y="1604880"/>
            <a:ext cx="5409720" cy="2733840"/>
          </a:xfrm>
          <a:prstGeom prst="rect">
            <a:avLst/>
          </a:prstGeom>
          <a:ln>
            <a:noFill/>
          </a:ln>
        </p:spPr>
      </p:pic>
      <p:sp>
        <p:nvSpPr>
          <p:cNvPr id="162" name="CustomShape 2"/>
          <p:cNvSpPr/>
          <p:nvPr/>
        </p:nvSpPr>
        <p:spPr>
          <a:xfrm flipH="1" flipV="1">
            <a:off x="2894760" y="3253680"/>
            <a:ext cx="533160" cy="230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63" name="CustomShape 3"/>
          <p:cNvSpPr/>
          <p:nvPr/>
        </p:nvSpPr>
        <p:spPr>
          <a:xfrm flipV="1">
            <a:off x="4114800" y="2971800"/>
            <a:ext cx="3809520" cy="68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chemeClr val="accent2"/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8885520" y="4870080"/>
            <a:ext cx="2839320" cy="17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https://console.aws.amazon.com/console/home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49a8f2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AWS White Cloud</Template>
  <TotalTime>88180</TotalTime>
  <Application>LibreOffice/6.0.7.3$Linux_X86_64 LibreOffice_project/00m0$Build-3</Application>
  <Words>544</Words>
  <Paragraphs>72</Paragraphs>
  <Company>Amazon.com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2013-07-22T00:53:11Z</dcterms:created>
  <dc:creator>Miller, Mary</dc:creator>
  <dc:description/>
  <dc:language>en-US</dc:language>
  <cp:lastModifiedBy/>
  <cp:lastPrinted>2013-10-08T13:36:36Z</cp:lastPrinted>
  <dcterms:modified xsi:type="dcterms:W3CDTF">2019-12-19T08:52:33Z</dcterms:modified>
  <cp:revision>713</cp:revision>
  <dc:subject/>
  <dc:title>Presenter Notes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Amazon.com</vt:lpwstr>
  </property>
  <property fmtid="{D5CDD505-2E9C-101B-9397-08002B2CF9AE}" pid="4" name="ContentTypeId">
    <vt:lpwstr>0x010100A58AACD03769F04A8A54848AD0F5ADDB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5</vt:i4>
  </property>
  <property fmtid="{D5CDD505-2E9C-101B-9397-08002B2CF9AE}" pid="10" name="PresentationFormat">
    <vt:lpwstr>宽屏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20</vt:i4>
  </property>
  <property fmtid="{D5CDD505-2E9C-101B-9397-08002B2CF9AE}" pid="14" name="_dlc_DocIdItemGuid">
    <vt:lpwstr>0cf8ff6a-ed2a-454a-8742-e6d731c50dcb</vt:lpwstr>
  </property>
</Properties>
</file>