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5" r:id="rId5"/>
    <p:sldId id="276" r:id="rId6"/>
    <p:sldId id="277" r:id="rId7"/>
    <p:sldId id="274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124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漫谈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事件机制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高并发原理及应用场景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这个模型已经比上一个有所进步，它调节服务端线程的数量来提高对并发请求的接收和响应，但并发量高的时候，请求仍然需要等待，它有个更严重的问题：</a:t>
            </a:r>
            <a:br>
              <a:rPr lang="zh-CN" altLang="en-US" sz="2000" dirty="0">
                <a:solidFill>
                  <a:schemeClr val="accent2"/>
                </a:solidFill>
              </a:rPr>
            </a:br>
            <a:r>
              <a:rPr lang="zh-CN" altLang="en-US" sz="2000" dirty="0">
                <a:solidFill>
                  <a:schemeClr val="accent2"/>
                </a:solidFill>
              </a:rPr>
              <a:t>回到代码层面上来讲，我们看看客户端请求与服务端通讯的过程：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NODEJS</a:t>
            </a:r>
            <a:r>
              <a:rPr lang="zh-CN" altLang="en-US" sz="2000" dirty="0" smtClean="0"/>
              <a:t>解决方案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</a:rPr>
              <a:t>服务端与客户端每建立一个连接，都要为这个连接分配一套配套的资源，主要体现为系统内存资源，以</a:t>
            </a:r>
            <a:r>
              <a:rPr lang="en-US" altLang="zh-CN" sz="2000" b="1" dirty="0">
                <a:solidFill>
                  <a:schemeClr val="accent2"/>
                </a:solidFill>
              </a:rPr>
              <a:t>PHP</a:t>
            </a:r>
            <a:r>
              <a:rPr lang="zh-CN" altLang="en-US" sz="2000" b="1" dirty="0">
                <a:solidFill>
                  <a:schemeClr val="accent2"/>
                </a:solidFill>
              </a:rPr>
              <a:t>为例，维护一个连接可能需要</a:t>
            </a:r>
            <a:r>
              <a:rPr lang="en-US" altLang="zh-CN" sz="2000" b="1" dirty="0">
                <a:solidFill>
                  <a:schemeClr val="accent2"/>
                </a:solidFill>
              </a:rPr>
              <a:t>20M</a:t>
            </a:r>
            <a:r>
              <a:rPr lang="zh-CN" altLang="en-US" sz="2000" b="1" dirty="0">
                <a:solidFill>
                  <a:schemeClr val="accent2"/>
                </a:solidFill>
              </a:rPr>
              <a:t>的内存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</a:rPr>
              <a:t>这就是为什么一般并发量一大，就需要多开服务器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 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</a:rPr>
              <a:t>那么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是怎么解决这个问题的呢？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</a:rPr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我们同样是要发起请求，等待服务器端响应；但是与银行例子不同的是，这次我们点完餐后拿到了一个号码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，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拿到号码，我们往往会在位置上等待，而在我们后面的请求会继续得到处理，同样是拿了一个号码然后到一旁等待，接待员能一直进行处理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。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等到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饭菜做</a:t>
            </a:r>
            <a:r>
              <a:rPr lang="zh-CN" altLang="en-US" sz="2000" b="1" dirty="0">
                <a:solidFill>
                  <a:schemeClr val="accent2"/>
                </a:solidFill>
              </a:rPr>
              <a:t>号了，会喊号码，我们拿到了自己的饭菜，进行后续的处理（吃饭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）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这个喊号码的动作在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中叫做回调（</a:t>
            </a:r>
            <a:r>
              <a:rPr lang="en-US" altLang="zh-CN" sz="2000" b="1" dirty="0">
                <a:solidFill>
                  <a:schemeClr val="accent2"/>
                </a:solidFill>
              </a:rPr>
              <a:t>Callback</a:t>
            </a:r>
            <a:r>
              <a:rPr lang="zh-CN" altLang="en-US" sz="2000" b="1" dirty="0">
                <a:solidFill>
                  <a:schemeClr val="accent2"/>
                </a:solidFill>
              </a:rPr>
              <a:t>），能在事件（烧菜，</a:t>
            </a:r>
            <a:r>
              <a:rPr lang="en-US" altLang="zh-CN" sz="2000" b="1" dirty="0">
                <a:solidFill>
                  <a:schemeClr val="accent2"/>
                </a:solidFill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</a:rPr>
              <a:t>）处理完成后继续执行后面的逻辑（吃饭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），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这体现了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的显著特点，异步机制、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事件驱动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整个过程没有阻塞新用户的连接（点餐），也不需要维护已经点餐的用户与厨师的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连接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基于这样的机制，理论上陆续有用户请求连接，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都可以进行响应，因此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能支持比</a:t>
            </a:r>
            <a:r>
              <a:rPr lang="en-US" altLang="zh-CN" sz="2000" b="1" dirty="0">
                <a:solidFill>
                  <a:schemeClr val="accent2"/>
                </a:solidFill>
              </a:rPr>
              <a:t>Java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</a:rPr>
              <a:t>PHP</a:t>
            </a:r>
            <a:r>
              <a:rPr lang="zh-CN" altLang="en-US" sz="2000" b="1" dirty="0">
                <a:solidFill>
                  <a:schemeClr val="accent2"/>
                </a:solidFill>
              </a:rPr>
              <a:t>程序更高的并发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量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虽然维护事件队列也需要成本，再由于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200" b="1" dirty="0">
                <a:solidFill>
                  <a:schemeClr val="accent2"/>
                </a:solidFill>
              </a:rPr>
              <a:t>是怎么解决并发连接这个问题的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更改连接到服务器的方式，每个连接发射（</a:t>
            </a:r>
            <a:r>
              <a:rPr lang="en-US" altLang="zh-CN" sz="2000" b="1" dirty="0">
                <a:solidFill>
                  <a:schemeClr val="accent2"/>
                </a:solidFill>
              </a:rPr>
              <a:t>emit</a:t>
            </a:r>
            <a:r>
              <a:rPr lang="zh-CN" altLang="en-US" sz="2000" b="1" dirty="0">
                <a:solidFill>
                  <a:schemeClr val="accent2"/>
                </a:solidFill>
              </a:rPr>
              <a:t>）一个在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引擎进程中运行的事件（</a:t>
            </a:r>
            <a:r>
              <a:rPr lang="en-US" altLang="zh-CN" sz="2000" b="1" dirty="0">
                <a:solidFill>
                  <a:schemeClr val="accent2"/>
                </a:solidFill>
              </a:rPr>
              <a:t>Event</a:t>
            </a:r>
            <a:r>
              <a:rPr lang="zh-CN" altLang="en-US" sz="2000" b="1" dirty="0">
                <a:solidFill>
                  <a:schemeClr val="accent2"/>
                </a:solidFill>
              </a:rPr>
              <a:t>），放进事件队列当中，</a:t>
            </a:r>
          </a:p>
          <a:p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 smtClean="0">
                <a:solidFill>
                  <a:schemeClr val="accent2"/>
                </a:solidFill>
              </a:rPr>
              <a:t>而</a:t>
            </a:r>
            <a:r>
              <a:rPr lang="zh-CN" altLang="en-US" sz="2000" b="1" dirty="0">
                <a:solidFill>
                  <a:schemeClr val="accent2"/>
                </a:solidFill>
              </a:rPr>
              <a:t>不是为每个连接生成一个新的</a:t>
            </a:r>
            <a:r>
              <a:rPr lang="en-US" altLang="zh-CN" sz="2000" b="1" dirty="0">
                <a:solidFill>
                  <a:schemeClr val="accent2"/>
                </a:solidFill>
              </a:rPr>
              <a:t>OS</a:t>
            </a:r>
            <a:r>
              <a:rPr lang="zh-CN" altLang="en-US" sz="2000" b="1" dirty="0">
                <a:solidFill>
                  <a:schemeClr val="accent2"/>
                </a:solidFill>
              </a:rPr>
              <a:t>线程（并为其分配一些配套内存）</a:t>
            </a:r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阻塞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chemeClr val="accent2"/>
                </a:solidFill>
              </a:rPr>
              <a:t>NodeJS</a:t>
            </a:r>
            <a:r>
              <a:rPr lang="zh-CN" altLang="en-US" sz="2000" b="1" dirty="0">
                <a:solidFill>
                  <a:schemeClr val="accent2"/>
                </a:solidFill>
              </a:rPr>
              <a:t>解决的另外一个问题是</a:t>
            </a:r>
            <a:r>
              <a:rPr lang="en-US" altLang="zh-CN" sz="2000" b="1" dirty="0">
                <a:solidFill>
                  <a:schemeClr val="accent2"/>
                </a:solidFill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</a:rPr>
              <a:t>阻塞，看看这样的业务场景：需要从多个数据源拉取数据，然后进行处理</a:t>
            </a:r>
          </a:p>
        </p:txBody>
      </p:sp>
    </p:spTree>
    <p:extLst>
      <p:ext uri="{BB962C8B-B14F-4D97-AF65-F5344CB8AC3E}">
        <p14:creationId xmlns:p14="http://schemas.microsoft.com/office/powerpoint/2010/main" val="25297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串行获取数据，这是我们一般的解决方案，以</a:t>
            </a:r>
            <a:r>
              <a:rPr lang="en-US" altLang="zh-CN" sz="2000" dirty="0"/>
              <a:t>PHP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/>
              <a:t>假如获取</a:t>
            </a:r>
            <a:r>
              <a:rPr lang="en-US" altLang="zh-CN" sz="2000" dirty="0"/>
              <a:t>profile</a:t>
            </a:r>
            <a:r>
              <a:rPr lang="zh-CN" altLang="en-US" sz="2000" dirty="0"/>
              <a:t>和</a:t>
            </a:r>
            <a:r>
              <a:rPr lang="en-US" altLang="zh-CN" sz="2000" dirty="0"/>
              <a:t>timeline</a:t>
            </a:r>
            <a:r>
              <a:rPr lang="zh-CN" altLang="en-US" sz="2000" dirty="0"/>
              <a:t>操作各需要</a:t>
            </a:r>
            <a:r>
              <a:rPr lang="en-US" altLang="zh-CN" sz="2000" dirty="0"/>
              <a:t>1S</a:t>
            </a:r>
            <a:r>
              <a:rPr lang="zh-CN" altLang="en-US" sz="2000" dirty="0"/>
              <a:t>，那么串行获取就需要</a:t>
            </a:r>
            <a:r>
              <a:rPr lang="en-US" altLang="zh-CN" sz="2000" dirty="0"/>
              <a:t>2S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2872782"/>
            <a:ext cx="5839640" cy="2484037"/>
          </a:xfrm>
        </p:spPr>
      </p:pic>
    </p:spTree>
    <p:extLst>
      <p:ext uri="{BB962C8B-B14F-4D97-AF65-F5344CB8AC3E}">
        <p14:creationId xmlns:p14="http://schemas.microsoft.com/office/powerpoint/2010/main" val="46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非阻塞</a:t>
            </a:r>
            <a:r>
              <a:rPr lang="en-US" altLang="zh-CN" dirty="0"/>
              <a:t>I/O</a:t>
            </a:r>
            <a:r>
              <a:rPr lang="zh-CN" altLang="en-US" dirty="0"/>
              <a:t>，发射</a:t>
            </a:r>
            <a:r>
              <a:rPr lang="en-US" altLang="zh-CN" dirty="0"/>
              <a:t>/</a:t>
            </a:r>
            <a:r>
              <a:rPr lang="zh-CN" altLang="en-US" dirty="0"/>
              <a:t>监听事件来控制执行过程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2" y="2467619"/>
            <a:ext cx="6165996" cy="3294363"/>
          </a:xfrm>
        </p:spPr>
      </p:pic>
    </p:spTree>
    <p:extLst>
      <p:ext uri="{BB962C8B-B14F-4D97-AF65-F5344CB8AC3E}">
        <p14:creationId xmlns:p14="http://schemas.microsoft.com/office/powerpoint/2010/main" val="2120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遇到</a:t>
            </a:r>
            <a:r>
              <a:rPr lang="en-US" altLang="zh-CN" dirty="0"/>
              <a:t>I/O</a:t>
            </a:r>
            <a:r>
              <a:rPr lang="zh-CN" altLang="en-US" dirty="0"/>
              <a:t>事件会创建一个线程去执行，然后主线程会继续往下执行的，</a:t>
            </a:r>
          </a:p>
          <a:p>
            <a:endParaRPr lang="zh-CN" altLang="en-US" dirty="0"/>
          </a:p>
          <a:p>
            <a:r>
              <a:rPr lang="zh-CN" altLang="en-US" dirty="0"/>
              <a:t>因此，拿</a:t>
            </a:r>
            <a:r>
              <a:rPr lang="en-US" altLang="zh-CN" dirty="0"/>
              <a:t>profile</a:t>
            </a:r>
            <a:r>
              <a:rPr lang="zh-CN" altLang="en-US" dirty="0"/>
              <a:t>的动作触发一个</a:t>
            </a:r>
            <a:r>
              <a:rPr lang="en-US" altLang="zh-CN" dirty="0"/>
              <a:t>I/O</a:t>
            </a:r>
            <a:r>
              <a:rPr lang="zh-CN" altLang="en-US" dirty="0"/>
              <a:t>事件，马上就会执行拿</a:t>
            </a:r>
            <a:r>
              <a:rPr lang="en-US" altLang="zh-CN" dirty="0"/>
              <a:t>timeline</a:t>
            </a:r>
            <a:r>
              <a:rPr lang="zh-CN" altLang="en-US" dirty="0"/>
              <a:t>的动作，</a:t>
            </a:r>
          </a:p>
          <a:p>
            <a:endParaRPr lang="zh-CN" altLang="en-US" dirty="0"/>
          </a:p>
          <a:p>
            <a:r>
              <a:rPr lang="zh-CN" altLang="en-US" dirty="0"/>
              <a:t>两个动作并行执行，假如各需要</a:t>
            </a:r>
            <a:r>
              <a:rPr lang="en-US" altLang="zh-CN" dirty="0"/>
              <a:t>1S</a:t>
            </a:r>
            <a:r>
              <a:rPr lang="zh-CN" altLang="en-US" dirty="0"/>
              <a:t>，那么总的时间也就是</a:t>
            </a:r>
            <a:r>
              <a:rPr lang="en-US" altLang="zh-CN" dirty="0"/>
              <a:t>1S</a:t>
            </a:r>
          </a:p>
          <a:p>
            <a:r>
              <a:rPr lang="zh-CN" altLang="en-US" dirty="0"/>
              <a:t>它们的</a:t>
            </a:r>
            <a:r>
              <a:rPr lang="en-US" altLang="zh-CN" dirty="0"/>
              <a:t>I/O</a:t>
            </a:r>
            <a:r>
              <a:rPr lang="zh-CN" altLang="en-US" dirty="0"/>
              <a:t>操作执行完成后，发射一个事件，</a:t>
            </a:r>
            <a:r>
              <a:rPr lang="en-US" altLang="zh-CN" dirty="0"/>
              <a:t>profile</a:t>
            </a:r>
            <a:r>
              <a:rPr lang="zh-CN" altLang="en-US" dirty="0"/>
              <a:t>和</a:t>
            </a:r>
            <a:r>
              <a:rPr lang="en-US" altLang="zh-CN" dirty="0"/>
              <a:t>timeline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事件代理接收后继续往下执行后面的逻辑，这就是</a:t>
            </a:r>
            <a:r>
              <a:rPr lang="en-US" altLang="zh-CN" dirty="0" err="1"/>
              <a:t>NodeJS</a:t>
            </a:r>
            <a:r>
              <a:rPr lang="zh-CN" altLang="en-US" dirty="0"/>
              <a:t>非阻塞</a:t>
            </a:r>
            <a:r>
              <a:rPr lang="en-US" altLang="zh-CN" dirty="0"/>
              <a:t>I/O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6046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事件驱动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非阻塞</a:t>
            </a:r>
            <a:r>
              <a:rPr lang="en-US" altLang="zh-CN" sz="1600" dirty="0"/>
              <a:t>I/O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</a:t>
            </a:r>
            <a:r>
              <a:rPr lang="zh-CN" altLang="en-US" sz="1600" dirty="0" smtClean="0"/>
              <a:t>线程</a:t>
            </a:r>
            <a:endParaRPr lang="en-US" altLang="zh-CN" sz="16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sz="1600" dirty="0" smtClean="0"/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400" b="1" dirty="0"/>
              <a:t>f</a:t>
            </a:r>
            <a:r>
              <a:rPr lang="en-US" altLang="zh-CN" sz="1400" b="1" dirty="0" smtClean="0"/>
              <a:t>s</a:t>
            </a:r>
            <a:r>
              <a:rPr lang="zh-CN" altLang="en-US" sz="1400" b="1" dirty="0" smtClean="0"/>
              <a:t>模块</a:t>
            </a:r>
            <a:r>
              <a:rPr lang="en-US" altLang="zh-CN" sz="1400" b="1" dirty="0" smtClean="0"/>
              <a:t>(</a:t>
            </a:r>
            <a:r>
              <a:rPr lang="zh-CN" altLang="en-US" sz="1400" b="1" dirty="0" smtClean="0"/>
              <a:t>文件系统</a:t>
            </a:r>
            <a:r>
              <a:rPr lang="en-US" altLang="zh-CN" sz="1400" b="1" dirty="0" smtClean="0"/>
              <a:t>)</a:t>
            </a:r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fs. </a:t>
            </a:r>
            <a:r>
              <a:rPr lang="en-US" altLang="zh-CN" sz="1400" dirty="0" err="1" smtClean="0"/>
              <a:t>readFile</a:t>
            </a:r>
            <a:r>
              <a:rPr lang="zh-CN" altLang="en-US" sz="1400" dirty="0" smtClean="0"/>
              <a:t>：文件读取，</a:t>
            </a:r>
            <a:r>
              <a:rPr lang="en-US" altLang="zh-CN" sz="1400" dirty="0" err="1" smtClean="0"/>
              <a:t>fs.readFile</a:t>
            </a:r>
            <a:r>
              <a:rPr lang="en-US" altLang="zh-CN" sz="1400" dirty="0" smtClean="0"/>
              <a:t>(filename, [encoding], [callback(</a:t>
            </a:r>
            <a:r>
              <a:rPr lang="en-US" altLang="zh-CN" sz="1400" dirty="0" err="1" smtClean="0"/>
              <a:t>err,data</a:t>
            </a:r>
            <a:r>
              <a:rPr lang="en-US" altLang="zh-CN" sz="1400" dirty="0" smtClean="0"/>
              <a:t>)])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zh-CN" altLang="en-US" sz="1400" dirty="0" smtClean="0"/>
              <a:t>接收参数：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filename  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路径</a:t>
            </a:r>
            <a:r>
              <a:rPr lang="en-US" altLang="zh-CN" sz="1400" dirty="0" smtClean="0"/>
              <a:t>)-- </a:t>
            </a:r>
            <a:r>
              <a:rPr lang="en-US" altLang="zh-CN" sz="1400" dirty="0"/>
              <a:t>string</a:t>
            </a:r>
            <a:r>
              <a:rPr lang="zh-CN" altLang="en-US" sz="1400" dirty="0"/>
              <a:t>类型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encoding:</a:t>
            </a:r>
            <a:r>
              <a:rPr lang="zh-CN" altLang="en-US" sz="1400" dirty="0" smtClean="0"/>
              <a:t>：编码格式，该项是可选的</a:t>
            </a:r>
            <a:r>
              <a:rPr lang="en-US" altLang="zh-CN" sz="1400" dirty="0" smtClean="0"/>
              <a:t>—string</a:t>
            </a:r>
            <a:r>
              <a:rPr lang="zh-CN" altLang="en-US" sz="1400" dirty="0" smtClean="0"/>
              <a:t>类型，默认为</a:t>
            </a:r>
            <a:r>
              <a:rPr lang="en-US" altLang="zh-CN" sz="1400" dirty="0" smtClean="0"/>
              <a:t>utf8</a:t>
            </a:r>
            <a:endParaRPr lang="zh-CN" altLang="en-US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callback  </a:t>
            </a:r>
            <a:r>
              <a:rPr lang="zh-CN" altLang="en-US" sz="1400" dirty="0" smtClean="0"/>
              <a:t>回调，传递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个参数 异常</a:t>
            </a:r>
            <a:r>
              <a:rPr lang="en-US" altLang="zh-CN" sz="1400" dirty="0" smtClean="0"/>
              <a:t>err </a:t>
            </a:r>
            <a:r>
              <a:rPr lang="zh-CN" altLang="en-US" sz="1400" dirty="0" smtClean="0"/>
              <a:t>和 文件内容 </a:t>
            </a:r>
            <a:r>
              <a:rPr lang="en-US" altLang="zh-CN" sz="1400" dirty="0" smtClean="0"/>
              <a:t>data</a:t>
            </a:r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fs. </a:t>
            </a:r>
            <a:r>
              <a:rPr lang="en-US" altLang="zh-CN" sz="1400" dirty="0" err="1" smtClean="0"/>
              <a:t>writeFile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文件写入，</a:t>
            </a:r>
            <a:r>
              <a:rPr lang="en-US" altLang="zh-CN" sz="1400" dirty="0" err="1"/>
              <a:t>fs.writeFile</a:t>
            </a:r>
            <a:r>
              <a:rPr lang="en-US" altLang="zh-CN" sz="1400" dirty="0"/>
              <a:t>(filename, data, [options], [callback(err</a:t>
            </a:r>
            <a:r>
              <a:rPr lang="en-US" altLang="zh-CN" sz="1400" dirty="0" smtClean="0"/>
              <a:t>)])</a:t>
            </a:r>
            <a:r>
              <a:rPr lang="zh-CN" altLang="en-US" sz="1400" dirty="0" smtClean="0"/>
              <a:t>，</a:t>
            </a:r>
            <a:endParaRPr lang="en-US" altLang="zh-CN" sz="1400" dirty="0"/>
          </a:p>
          <a:p>
            <a:pPr marL="1517520" lvl="6" indent="0">
              <a:buNone/>
            </a:pPr>
            <a:r>
              <a:rPr lang="zh-CN" altLang="en-US" sz="1400" dirty="0"/>
              <a:t>接收参数：</a:t>
            </a:r>
            <a:endParaRPr lang="en-US" altLang="zh-CN" sz="1400" dirty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filename: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路径</a:t>
            </a:r>
            <a:r>
              <a:rPr lang="en-US" altLang="zh-CN" sz="1400" dirty="0" smtClean="0"/>
              <a:t>)—string</a:t>
            </a:r>
            <a:r>
              <a:rPr lang="zh-CN" altLang="en-US" sz="1400" dirty="0" smtClean="0"/>
              <a:t>类型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/>
              <a:t>data:</a:t>
            </a:r>
            <a:r>
              <a:rPr lang="zh-CN" altLang="en-US" sz="1400" dirty="0"/>
              <a:t>：将要写入的内容，可以使字符串 或 </a:t>
            </a:r>
            <a:r>
              <a:rPr lang="en-US" altLang="zh-CN" sz="1400" dirty="0"/>
              <a:t>buffer</a:t>
            </a:r>
            <a:r>
              <a:rPr lang="zh-CN" altLang="en-US" sz="1400" dirty="0" smtClean="0"/>
              <a:t>数据</a:t>
            </a:r>
            <a:r>
              <a:rPr lang="en-US" altLang="zh-CN" sz="1400" dirty="0" smtClean="0"/>
              <a:t>—string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类型</a:t>
            </a:r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Options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option</a:t>
            </a:r>
            <a:r>
              <a:rPr lang="zh-CN" altLang="en-US" sz="1400" dirty="0"/>
              <a:t>数组对象，</a:t>
            </a:r>
            <a:r>
              <a:rPr lang="zh-CN" altLang="en-US" sz="1400" dirty="0" smtClean="0"/>
              <a:t>包含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encoding  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string</a:t>
            </a:r>
            <a:r>
              <a:rPr lang="zh-CN" altLang="en-US" sz="1400" dirty="0" smtClean="0"/>
              <a:t>类型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可选</a:t>
            </a:r>
            <a:r>
              <a:rPr lang="zh-CN" altLang="en-US" sz="1400" dirty="0"/>
              <a:t>值，默认 ‘</a:t>
            </a:r>
            <a:r>
              <a:rPr lang="en-US" altLang="zh-CN" sz="1400" dirty="0"/>
              <a:t>utf8′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当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buffer</a:t>
            </a:r>
            <a:r>
              <a:rPr lang="zh-CN" altLang="en-US" sz="1400" dirty="0"/>
              <a:t>时，该值应该为 </a:t>
            </a:r>
            <a:r>
              <a:rPr lang="en-US" altLang="zh-CN" sz="1400" dirty="0" smtClean="0"/>
              <a:t>ignored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mode  (Number) </a:t>
            </a:r>
            <a:r>
              <a:rPr lang="zh-CN" altLang="en-US" sz="1400" dirty="0" smtClean="0"/>
              <a:t>文件读写权限，默认值</a:t>
            </a:r>
            <a:r>
              <a:rPr lang="en-US" altLang="zh-CN" sz="1400" dirty="0" smtClean="0">
                <a:latin typeface="+mj-ea"/>
                <a:ea typeface="+mj-ea"/>
              </a:rPr>
              <a:t>438</a:t>
            </a:r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Callback</a:t>
            </a:r>
            <a:r>
              <a:rPr lang="zh-CN" altLang="en-US" sz="1400" dirty="0"/>
              <a:t>：回</a:t>
            </a:r>
            <a:r>
              <a:rPr lang="zh-CN" altLang="en-US" sz="1400" dirty="0" smtClean="0"/>
              <a:t>调函数，</a:t>
            </a:r>
            <a:r>
              <a:rPr lang="zh-CN" altLang="en-US" sz="1400" dirty="0"/>
              <a:t>传递一个异常参数</a:t>
            </a:r>
            <a:r>
              <a:rPr lang="en-US" altLang="zh-CN" sz="1400" dirty="0" smtClean="0"/>
              <a:t>err</a:t>
            </a:r>
            <a:endParaRPr lang="en-US" altLang="zh-CN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6-2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1085850" lvl="3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http. </a:t>
            </a:r>
            <a:r>
              <a:rPr lang="en-US" altLang="zh-CN" sz="1400" dirty="0" err="1" smtClean="0"/>
              <a:t>createServer</a:t>
            </a:r>
            <a:r>
              <a:rPr lang="zh-CN" altLang="en-US" sz="1400" dirty="0" smtClean="0"/>
              <a:t>：实例化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服务器，</a:t>
            </a:r>
            <a:endParaRPr lang="en-US" altLang="zh-CN" sz="1400" dirty="0" smtClean="0"/>
          </a:p>
          <a:p>
            <a:pPr marL="1674720" lvl="7" indent="0">
              <a:buNone/>
            </a:pPr>
            <a:r>
              <a:rPr lang="en-US" altLang="zh-CN" sz="1400" dirty="0" smtClean="0"/>
              <a:t>http. </a:t>
            </a:r>
            <a:r>
              <a:rPr lang="en-US" altLang="zh-CN" sz="1400" dirty="0" err="1" smtClean="0"/>
              <a:t>createServer</a:t>
            </a:r>
            <a:r>
              <a:rPr lang="en-US" altLang="zh-CN" sz="1400" dirty="0" smtClean="0"/>
              <a:t>(callback(</a:t>
            </a:r>
            <a:r>
              <a:rPr lang="en-US" altLang="zh-CN" sz="1400" dirty="0" err="1" smtClean="0"/>
              <a:t>request,reponse</a:t>
            </a:r>
            <a:r>
              <a:rPr lang="en-US" altLang="zh-CN" sz="1400" dirty="0" smtClean="0"/>
              <a:t>));</a:t>
            </a:r>
          </a:p>
          <a:p>
            <a:pPr marL="1517520" lvl="6" indent="0">
              <a:buNone/>
            </a:pPr>
            <a:r>
              <a:rPr lang="zh-CN" altLang="en-US" sz="1400" dirty="0" smtClean="0"/>
              <a:t>接收参数：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：来自客户端的请求信息</a:t>
            </a:r>
            <a:endParaRPr lang="en-US" altLang="zh-CN" sz="1400" dirty="0" smtClean="0"/>
          </a:p>
          <a:p>
            <a:pPr marL="2031870" lvl="6" indent="-5143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Reponse</a:t>
            </a:r>
            <a:r>
              <a:rPr lang="zh-CN" altLang="en-US" sz="1400" dirty="0" smtClean="0"/>
              <a:t>：服务器响应客户端请求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zh-CN" altLang="en-US" sz="1400" dirty="0" smtClean="0"/>
              <a:t>示例代码：</a:t>
            </a:r>
            <a:endParaRPr lang="en-US" altLang="zh-CN" sz="1400" dirty="0" smtClean="0"/>
          </a:p>
          <a:p>
            <a:pPr marL="1517520" lvl="6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http=require("http"); //</a:t>
            </a:r>
            <a:r>
              <a:rPr lang="zh-CN" altLang="en-US" sz="1400" dirty="0"/>
              <a:t>引入</a:t>
            </a:r>
            <a:r>
              <a:rPr lang="en-US" altLang="zh-CN" sz="1400" dirty="0"/>
              <a:t>http</a:t>
            </a:r>
            <a:r>
              <a:rPr lang="zh-CN" altLang="en-US" sz="1400" dirty="0" smtClean="0"/>
              <a:t>模块</a:t>
            </a:r>
            <a:endParaRPr lang="zh-CN" altLang="en-US" sz="1400" dirty="0"/>
          </a:p>
          <a:p>
            <a:pPr marL="1517520" lvl="6" indent="0">
              <a:buNone/>
            </a:pPr>
            <a:r>
              <a:rPr lang="en-US" altLang="zh-CN" sz="1400" dirty="0" err="1"/>
              <a:t>http.createServer</a:t>
            </a:r>
            <a:r>
              <a:rPr lang="en-US" altLang="zh-CN" sz="1400" dirty="0"/>
              <a:t>(function(</a:t>
            </a:r>
            <a:r>
              <a:rPr lang="en-US" altLang="zh-CN" sz="1400" dirty="0" err="1"/>
              <a:t>request,response</a:t>
            </a:r>
            <a:r>
              <a:rPr lang="en-US" altLang="zh-CN" sz="1400" dirty="0"/>
              <a:t>){//</a:t>
            </a:r>
            <a:r>
              <a:rPr lang="zh-CN" altLang="en-US" sz="1400" dirty="0"/>
              <a:t>创建</a:t>
            </a:r>
            <a:r>
              <a:rPr lang="en-US" altLang="zh-CN" sz="1400" dirty="0"/>
              <a:t>http</a:t>
            </a:r>
            <a:r>
              <a:rPr lang="zh-CN" altLang="en-US" sz="1400" dirty="0"/>
              <a:t>服务器</a:t>
            </a:r>
          </a:p>
          <a:p>
            <a:pPr marL="1517520" lvl="6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response.writeHead</a:t>
            </a:r>
            <a:r>
              <a:rPr lang="en-US" altLang="zh-CN" sz="1400" dirty="0"/>
              <a:t>(200,{ "</a:t>
            </a:r>
            <a:r>
              <a:rPr lang="en-US" altLang="zh-CN" sz="1400" dirty="0" err="1"/>
              <a:t>content-type":"text</a:t>
            </a:r>
            <a:r>
              <a:rPr lang="en-US" altLang="zh-CN" sz="1400" dirty="0"/>
              <a:t>/plain"});</a:t>
            </a:r>
          </a:p>
          <a:p>
            <a:pPr marL="1517520" lvl="6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response.write</a:t>
            </a:r>
            <a:r>
              <a:rPr lang="en-US" altLang="zh-CN" sz="1400" dirty="0"/>
              <a:t>("hello node");</a:t>
            </a:r>
          </a:p>
          <a:p>
            <a:pPr marL="1517520" lvl="6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response.end</a:t>
            </a:r>
            <a:r>
              <a:rPr lang="en-US" altLang="zh-CN" sz="1400" dirty="0"/>
              <a:t>();</a:t>
            </a:r>
          </a:p>
          <a:p>
            <a:pPr marL="1517520" lvl="6" indent="0">
              <a:buNone/>
            </a:pPr>
            <a:r>
              <a:rPr lang="en-US" altLang="zh-CN" sz="1400" dirty="0"/>
              <a:t>}).listen(3000</a:t>
            </a:r>
            <a:r>
              <a:rPr lang="en-US" altLang="zh-CN" sz="1400" dirty="0" smtClean="0"/>
              <a:t>);//</a:t>
            </a:r>
            <a:r>
              <a:rPr lang="zh-CN" altLang="en-US" sz="1400" dirty="0" smtClean="0"/>
              <a:t>监听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端口</a:t>
            </a:r>
            <a:endParaRPr lang="en-US" altLang="zh-CN" sz="1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6-3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mysql</a:t>
            </a:r>
            <a:r>
              <a:rPr lang="zh-CN" altLang="en-US" dirty="0"/>
              <a:t>模块 不是</a:t>
            </a:r>
            <a:r>
              <a:rPr lang="en-US" altLang="zh-CN" dirty="0" err="1"/>
              <a:t>nodejs</a:t>
            </a:r>
            <a:r>
              <a:rPr lang="zh-CN" altLang="en-US" dirty="0"/>
              <a:t>的官方模块，是属于第三方的</a:t>
            </a:r>
            <a:r>
              <a:rPr lang="zh-CN" altLang="en-US" dirty="0" smtClean="0"/>
              <a:t>模块，使用前需要使用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命令安装该模块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 smtClean="0"/>
              <a:t>示例代码：</a:t>
            </a:r>
            <a:endParaRPr lang="en-US" altLang="zh-CN" dirty="0" smtClean="0"/>
          </a:p>
          <a:p>
            <a:pPr marL="914400" lvl="4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=require("</a:t>
            </a:r>
            <a:r>
              <a:rPr lang="en-US" altLang="zh-CN" dirty="0" err="1"/>
              <a:t>mysql</a:t>
            </a:r>
            <a:r>
              <a:rPr lang="en-US" altLang="zh-CN" dirty="0"/>
              <a:t>"),//</a:t>
            </a:r>
            <a:r>
              <a:rPr lang="zh-CN" altLang="en-US" dirty="0"/>
              <a:t>导入数据库模块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dataBase</a:t>
            </a:r>
            <a:r>
              <a:rPr lang="en-US" altLang="zh-CN" dirty="0"/>
              <a:t>="</a:t>
            </a:r>
            <a:r>
              <a:rPr lang="en-US" altLang="zh-CN" dirty="0" err="1"/>
              <a:t>testDatabase</a:t>
            </a:r>
            <a:r>
              <a:rPr lang="en-US" altLang="zh-CN" dirty="0"/>
              <a:t>",//</a:t>
            </a:r>
            <a:r>
              <a:rPr lang="zh-CN" altLang="en-US" dirty="0"/>
              <a:t>定义数据库名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dataTable</a:t>
            </a:r>
            <a:r>
              <a:rPr lang="en-US" altLang="zh-CN" dirty="0"/>
              <a:t>="</a:t>
            </a:r>
            <a:r>
              <a:rPr lang="en-US" altLang="zh-CN" dirty="0" err="1"/>
              <a:t>testTable</a:t>
            </a:r>
            <a:r>
              <a:rPr lang="en-US" altLang="zh-CN" dirty="0"/>
              <a:t>";//</a:t>
            </a:r>
            <a:r>
              <a:rPr lang="zh-CN" altLang="en-US" dirty="0"/>
              <a:t>定义表名</a:t>
            </a:r>
          </a:p>
          <a:p>
            <a:pPr marL="914400" lvl="4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connection = </a:t>
            </a:r>
            <a:r>
              <a:rPr lang="en-US" altLang="zh-CN" dirty="0" err="1"/>
              <a:t>mysql.createConnection</a:t>
            </a:r>
            <a:r>
              <a:rPr lang="en-US" altLang="zh-CN" dirty="0"/>
              <a:t>({//</a:t>
            </a:r>
            <a:r>
              <a:rPr lang="zh-CN" altLang="en-US" dirty="0"/>
              <a:t>创建数据库连接</a:t>
            </a:r>
          </a:p>
          <a:p>
            <a:pPr marL="914400" lvl="4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host: '</a:t>
            </a:r>
            <a:r>
              <a:rPr lang="en-US" altLang="zh-CN" dirty="0" err="1"/>
              <a:t>localhost</a:t>
            </a:r>
            <a:r>
              <a:rPr lang="en-US" altLang="zh-CN" dirty="0"/>
              <a:t>',</a:t>
            </a:r>
          </a:p>
          <a:p>
            <a:pPr marL="914400" lvl="4" indent="0">
              <a:buNone/>
            </a:pPr>
            <a:r>
              <a:rPr lang="en-US" altLang="zh-CN" dirty="0"/>
              <a:t>    user: 'root',</a:t>
            </a:r>
          </a:p>
          <a:p>
            <a:pPr marL="914400" lvl="4" indent="0">
              <a:buNone/>
            </a:pPr>
            <a:r>
              <a:rPr lang="en-US" altLang="zh-CN" dirty="0"/>
              <a:t>    password: '',</a:t>
            </a:r>
          </a:p>
          <a:p>
            <a:pPr marL="914400" lvl="4" indent="0">
              <a:buNone/>
            </a:pPr>
            <a:r>
              <a:rPr lang="en-US" altLang="zh-CN" dirty="0"/>
              <a:t>    database: </a:t>
            </a:r>
            <a:r>
              <a:rPr lang="en-US" altLang="zh-CN" dirty="0" err="1"/>
              <a:t>dataBase</a:t>
            </a:r>
            <a:r>
              <a:rPr lang="en-US" altLang="zh-CN" dirty="0"/>
              <a:t>,</a:t>
            </a:r>
          </a:p>
          <a:p>
            <a:pPr marL="914400" lvl="4" indent="0">
              <a:buNone/>
            </a:pPr>
            <a:r>
              <a:rPr lang="en-US" altLang="zh-CN" dirty="0"/>
              <a:t>    port:3306</a:t>
            </a:r>
          </a:p>
          <a:p>
            <a:pPr marL="914400" lvl="4" indent="0">
              <a:buNone/>
            </a:pPr>
            <a:r>
              <a:rPr lang="en-US" altLang="zh-CN" dirty="0"/>
              <a:t>});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常用模块</a:t>
            </a:r>
            <a:r>
              <a:rPr lang="en-US" altLang="zh-CN" dirty="0" smtClean="0"/>
              <a:t>6-4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altLang="zh-CN" dirty="0" smtClean="0"/>
              <a:t>Router</a:t>
            </a:r>
            <a:r>
              <a:rPr lang="zh-CN" altLang="en-US" dirty="0" smtClean="0"/>
              <a:t>：路由功能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/>
              <a:t>路由指的就是我们要针对不同的</a:t>
            </a:r>
            <a:r>
              <a:rPr lang="en-US" altLang="zh-CN" dirty="0"/>
              <a:t>URL</a:t>
            </a:r>
            <a:r>
              <a:rPr lang="zh-CN" altLang="en-US" dirty="0"/>
              <a:t>有不同的处理方式，例如处理</a:t>
            </a:r>
            <a:r>
              <a:rPr lang="en-US" altLang="zh-CN" dirty="0"/>
              <a:t>/start</a:t>
            </a:r>
            <a:r>
              <a:rPr lang="zh-CN" altLang="en-US" dirty="0"/>
              <a:t>的业务逻辑和处理</a:t>
            </a:r>
            <a:r>
              <a:rPr lang="en-US" altLang="zh-CN" dirty="0"/>
              <a:t>/upload</a:t>
            </a:r>
            <a:r>
              <a:rPr lang="zh-CN" altLang="en-US" dirty="0"/>
              <a:t>模块 的</a:t>
            </a:r>
            <a:r>
              <a:rPr lang="zh-CN" altLang="en-US" dirty="0" smtClean="0"/>
              <a:t>业务</a:t>
            </a:r>
            <a:endParaRPr lang="en-US" altLang="zh-CN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 smtClean="0"/>
              <a:t>示例代码：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httpModel</a:t>
            </a:r>
            <a:r>
              <a:rPr lang="en-US" altLang="zh-CN" dirty="0"/>
              <a:t> = require("http");</a:t>
            </a:r>
          </a:p>
          <a:p>
            <a:pPr marL="914400" lvl="4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=require("</a:t>
            </a:r>
            <a:r>
              <a:rPr lang="en-US" altLang="zh-CN" dirty="0" err="1"/>
              <a:t>url</a:t>
            </a:r>
            <a:r>
              <a:rPr lang="en-US" altLang="zh-CN" dirty="0"/>
              <a:t>");</a:t>
            </a:r>
          </a:p>
          <a:p>
            <a:pPr marL="914400" lvl="4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urlStr</a:t>
            </a:r>
            <a:r>
              <a:rPr lang="en-US" altLang="zh-CN" dirty="0"/>
              <a:t>=</a:t>
            </a:r>
            <a:r>
              <a:rPr lang="en-US" altLang="zh-CN" dirty="0" err="1"/>
              <a:t>url.parse</a:t>
            </a:r>
            <a:r>
              <a:rPr lang="en-US" altLang="zh-CN" dirty="0"/>
              <a:t>(req.url),</a:t>
            </a:r>
            <a:r>
              <a:rPr lang="en-US" altLang="zh-CN" dirty="0" err="1"/>
              <a:t>resMsg</a:t>
            </a:r>
            <a:r>
              <a:rPr lang="en-US" altLang="zh-CN" dirty="0"/>
              <a:t>="";</a:t>
            </a:r>
          </a:p>
          <a:p>
            <a:pPr marL="914400" lvl="4" indent="0">
              <a:buNone/>
            </a:pPr>
            <a:r>
              <a:rPr lang="en-US" altLang="zh-CN" dirty="0"/>
              <a:t>    switch(</a:t>
            </a:r>
            <a:r>
              <a:rPr lang="en-US" altLang="zh-CN" dirty="0" err="1"/>
              <a:t>urlStr.pathname</a:t>
            </a:r>
            <a:r>
              <a:rPr lang="en-US" altLang="zh-CN" dirty="0"/>
              <a:t>){</a:t>
            </a:r>
          </a:p>
          <a:p>
            <a:pPr marL="914400" lvl="4" indent="0">
              <a:buNone/>
            </a:pPr>
            <a:r>
              <a:rPr lang="en-US" altLang="zh-CN" dirty="0"/>
              <a:t>        case "/":</a:t>
            </a:r>
          </a:p>
          <a:p>
            <a:pPr marL="914400" lvl="4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</a:t>
            </a:r>
            <a:r>
              <a:rPr lang="zh-CN" altLang="en-US" dirty="0"/>
              <a:t>首页</a:t>
            </a:r>
            <a:r>
              <a:rPr lang="en-US" altLang="zh-CN" dirty="0"/>
              <a:t>";</a:t>
            </a:r>
          </a:p>
          <a:p>
            <a:pPr marL="914400" lvl="4" indent="0">
              <a:buNone/>
            </a:pPr>
            <a:r>
              <a:rPr lang="en-US" altLang="zh-CN" dirty="0"/>
              <a:t>            break;</a:t>
            </a:r>
          </a:p>
          <a:p>
            <a:pPr marL="914400" lvl="4" indent="0">
              <a:buNone/>
            </a:pPr>
            <a:r>
              <a:rPr lang="en-US" altLang="zh-CN" dirty="0"/>
              <a:t>        case "/user/center.html":</a:t>
            </a:r>
          </a:p>
          <a:p>
            <a:pPr marL="914400" lvl="4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</a:t>
            </a:r>
            <a:r>
              <a:rPr lang="zh-CN" altLang="en-US" dirty="0"/>
              <a:t>用户中心</a:t>
            </a:r>
            <a:r>
              <a:rPr lang="en-US" altLang="zh-CN" dirty="0"/>
              <a:t>";</a:t>
            </a:r>
          </a:p>
          <a:p>
            <a:pPr marL="914400" lvl="4" indent="0">
              <a:buNone/>
            </a:pPr>
            <a:r>
              <a:rPr lang="en-US" altLang="zh-CN" dirty="0"/>
              <a:t>            break;</a:t>
            </a:r>
          </a:p>
          <a:p>
            <a:pPr marL="914400" lvl="4" indent="0">
              <a:buNone/>
            </a:pPr>
            <a:r>
              <a:rPr lang="en-US" altLang="zh-CN" dirty="0"/>
              <a:t>        default :</a:t>
            </a:r>
          </a:p>
          <a:p>
            <a:pPr marL="914400" lvl="4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resMsg</a:t>
            </a:r>
            <a:r>
              <a:rPr lang="en-US" altLang="zh-CN" dirty="0"/>
              <a:t>="404";</a:t>
            </a:r>
          </a:p>
          <a:p>
            <a:pPr marL="914400" lvl="4" indent="0">
              <a:buNone/>
            </a:pPr>
            <a:r>
              <a:rPr lang="en-US" altLang="zh-CN" dirty="0"/>
              <a:t>    }</a:t>
            </a:r>
          </a:p>
          <a:p>
            <a:pPr marL="914400" lvl="4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res.end</a:t>
            </a:r>
            <a:r>
              <a:rPr lang="en-US" altLang="zh-CN" dirty="0"/>
              <a:t>();</a:t>
            </a:r>
          </a:p>
          <a:p>
            <a:pPr marL="914400" lvl="4" indent="0">
              <a:buNone/>
            </a:pPr>
            <a:r>
              <a:rPr lang="en-US" altLang="zh-CN" dirty="0"/>
              <a:t>})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事件机制的实现</a:t>
            </a:r>
            <a:endParaRPr lang="en-US" altLang="zh-CN" dirty="0" smtClean="0"/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200" dirty="0"/>
              <a:t>Node.js</a:t>
            </a:r>
            <a:r>
              <a:rPr lang="zh-CN" altLang="en-US" sz="1200" dirty="0"/>
              <a:t>中大部分的模块，都继承自</a:t>
            </a:r>
            <a:r>
              <a:rPr lang="en-US" altLang="zh-CN" sz="1200" dirty="0"/>
              <a:t>Event</a:t>
            </a:r>
            <a:r>
              <a:rPr lang="zh-CN" altLang="en-US" sz="1200" dirty="0"/>
              <a:t>模块（</a:t>
            </a:r>
            <a:r>
              <a:rPr lang="en-US" altLang="zh-CN" sz="1200" dirty="0"/>
              <a:t>http://nodejs.org/docs/latest/api/events.html </a:t>
            </a:r>
            <a:r>
              <a:rPr lang="zh-CN" altLang="en-US" sz="1200" dirty="0"/>
              <a:t>）。</a:t>
            </a:r>
            <a:r>
              <a:rPr lang="en-US" altLang="zh-CN" sz="1200" dirty="0"/>
              <a:t>Event</a:t>
            </a:r>
            <a:r>
              <a:rPr lang="zh-CN" altLang="en-US" sz="1200" dirty="0" smtClean="0"/>
              <a:t>模块（</a:t>
            </a:r>
            <a:r>
              <a:rPr lang="en-US" altLang="zh-CN" sz="1200" dirty="0" err="1"/>
              <a:t>events.EventEmitter</a:t>
            </a:r>
            <a:r>
              <a:rPr lang="zh-CN" altLang="en-US" sz="1200" dirty="0"/>
              <a:t>）是一个简单的事件监听器模式的实现。具有</a:t>
            </a:r>
            <a:r>
              <a:rPr lang="en-US" altLang="zh-CN" sz="1200" dirty="0" err="1"/>
              <a:t>addListener</a:t>
            </a:r>
            <a:r>
              <a:rPr lang="en-US" altLang="zh-CN" sz="1200" dirty="0"/>
              <a:t>/on</a:t>
            </a:r>
            <a:r>
              <a:rPr lang="zh-CN" altLang="en-US" sz="1200" dirty="0"/>
              <a:t>，</a:t>
            </a:r>
            <a:r>
              <a:rPr lang="en-US" altLang="zh-CN" sz="1200" dirty="0"/>
              <a:t>once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removeListener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removeAllListeners</a:t>
            </a:r>
            <a:r>
              <a:rPr lang="zh-CN" altLang="en-US" sz="1200" dirty="0"/>
              <a:t>，</a:t>
            </a:r>
            <a:r>
              <a:rPr lang="en-US" altLang="zh-CN" sz="1200" dirty="0"/>
              <a:t>emit</a:t>
            </a:r>
            <a:r>
              <a:rPr lang="zh-CN" altLang="en-US" sz="1200" dirty="0"/>
              <a:t>等基本的事件监听模式的方法实现。它与前端</a:t>
            </a:r>
            <a:r>
              <a:rPr lang="en-US" altLang="zh-CN" sz="1200" dirty="0"/>
              <a:t>DOM</a:t>
            </a:r>
            <a:r>
              <a:rPr lang="zh-CN" altLang="en-US" sz="1200" dirty="0"/>
              <a:t>树上的事件并不相同，因为它不存在冒泡，逐层捕获等属于</a:t>
            </a:r>
            <a:r>
              <a:rPr lang="en-US" altLang="zh-CN" sz="1200" dirty="0"/>
              <a:t>DOM</a:t>
            </a:r>
            <a:r>
              <a:rPr lang="zh-CN" altLang="en-US" sz="1200" dirty="0"/>
              <a:t>的事件行为，也没有</a:t>
            </a:r>
            <a:r>
              <a:rPr lang="en-US" altLang="zh-CN" sz="1200" dirty="0" err="1"/>
              <a:t>preventDefault</a:t>
            </a:r>
            <a:r>
              <a:rPr lang="en-US" altLang="zh-CN" sz="1200" dirty="0"/>
              <a:t>()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stopPropagation</a:t>
            </a:r>
            <a:r>
              <a:rPr lang="en-US" altLang="zh-CN" sz="1200" dirty="0"/>
              <a:t>()</a:t>
            </a:r>
            <a:r>
              <a:rPr lang="zh-CN" altLang="en-US" sz="1200" dirty="0"/>
              <a:t>、 </a:t>
            </a:r>
            <a:r>
              <a:rPr lang="en-US" altLang="zh-CN" sz="1200" dirty="0" err="1"/>
              <a:t>stopImmediatePropagation</a:t>
            </a:r>
            <a:r>
              <a:rPr lang="en-US" altLang="zh-CN" sz="1200" dirty="0"/>
              <a:t>() </a:t>
            </a:r>
            <a:r>
              <a:rPr lang="zh-CN" altLang="en-US" sz="1200" dirty="0"/>
              <a:t>等处理事件传递的方法。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Node</a:t>
            </a:r>
            <a:r>
              <a:rPr lang="zh-CN" altLang="en-US" sz="2000" dirty="0"/>
              <a:t>高并发原理及应用</a:t>
            </a:r>
            <a:r>
              <a:rPr lang="zh-CN" altLang="en-US" sz="2000" dirty="0" smtClean="0"/>
              <a:t>场景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系统线程模型举例：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7864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这种模型的问题显而易见，服务端只有一个线程，并发请求（用户）到达只能处理一个，其余的要先等待，这就是阻塞，正在享受服务的请求阻塞后面的请求了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Node</a:t>
            </a:r>
            <a:r>
              <a:rPr lang="zh-CN" altLang="en-US" sz="2000" dirty="0"/>
              <a:t>高并发原理及应用场景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b="1" dirty="0" smtClean="0">
                <a:solidFill>
                  <a:schemeClr val="accent2"/>
                </a:solidFill>
              </a:rPr>
              <a:t/>
            </a:r>
            <a:br>
              <a:rPr lang="en-US" altLang="zh-CN" sz="2000" b="1" dirty="0" smtClean="0">
                <a:solidFill>
                  <a:schemeClr val="accent2"/>
                </a:solidFill>
              </a:rPr>
            </a:br>
            <a:r>
              <a:rPr lang="zh-CN" altLang="en-US" sz="2000" b="1" dirty="0" smtClean="0">
                <a:solidFill>
                  <a:schemeClr val="accent2"/>
                </a:solidFill>
              </a:rPr>
              <a:t>多</a:t>
            </a:r>
            <a:r>
              <a:rPr lang="zh-CN" altLang="en-US" sz="2000" b="1" dirty="0">
                <a:solidFill>
                  <a:schemeClr val="accent2"/>
                </a:solidFill>
              </a:rPr>
              <a:t>线程、线程池模型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165</TotalTime>
  <Words>1255</Words>
  <Application>Microsoft Office PowerPoint</Application>
  <PresentationFormat>全屏显示(4:3)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Corbel</vt:lpstr>
      <vt:lpstr>Wingdings</vt:lpstr>
      <vt:lpstr>镶边</vt:lpstr>
      <vt:lpstr>Node漫谈</vt:lpstr>
      <vt:lpstr>Nodejs基础知识</vt:lpstr>
      <vt:lpstr>Nodejs基础知识</vt:lpstr>
      <vt:lpstr>Nodejs基础知识</vt:lpstr>
      <vt:lpstr>Nodejs基础知识</vt:lpstr>
      <vt:lpstr>Nodejs基础知识</vt:lpstr>
      <vt:lpstr>Node事件机制</vt:lpstr>
      <vt:lpstr>Node高并发原理及应用场景 系统线程模型举例：</vt:lpstr>
      <vt:lpstr>Node高并发原理及应用场景  多线程、线程池模型</vt:lpstr>
      <vt:lpstr>这个模型已经比上一个有所进步，它调节服务端线程的数量来提高对并发请求的接收和响应，但并发量高的时候，请求仍然需要等待，它有个更严重的问题： 回到代码层面上来讲，我们看看客户端请求与服务端通讯的过程： </vt:lpstr>
      <vt:lpstr>NODEJS解决方案</vt:lpstr>
      <vt:lpstr>PowerPoint 演示文稿</vt:lpstr>
      <vt:lpstr>PowerPoint 演示文稿</vt:lpstr>
      <vt:lpstr>NodeJS是怎么解决并发连接这个问题的：</vt:lpstr>
      <vt:lpstr>I/O阻塞</vt:lpstr>
      <vt:lpstr>串行获取数据，这是我们一般的解决方案，以PHP为例 假如获取profile和timeline操作各需要1S，那么串行获取就需要2S</vt:lpstr>
      <vt:lpstr>NodeJS非阻塞I/O，发射/监听事件来控制执行过程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liuna_pc</cp:lastModifiedBy>
  <cp:revision>127</cp:revision>
  <dcterms:created xsi:type="dcterms:W3CDTF">2016-10-17T01:00:53Z</dcterms:created>
  <dcterms:modified xsi:type="dcterms:W3CDTF">2016-10-20T15:17:47Z</dcterms:modified>
</cp:coreProperties>
</file>