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4" r:id="rId5"/>
    <p:sldId id="265" r:id="rId6"/>
    <p:sldId id="260" r:id="rId7"/>
    <p:sldId id="261" r:id="rId8"/>
    <p:sldId id="263" r:id="rId9"/>
    <p:sldId id="264" r:id="rId10"/>
    <p:sldId id="267" r:id="rId11"/>
    <p:sldId id="266" r:id="rId12"/>
    <p:sldId id="268" r:id="rId13"/>
    <p:sldId id="269" r:id="rId14"/>
    <p:sldId id="271" r:id="rId15"/>
    <p:sldId id="270" r:id="rId16"/>
    <p:sldId id="272" r:id="rId17"/>
    <p:sldId id="273" r:id="rId18"/>
    <p:sldId id="275" r:id="rId19"/>
    <p:sldId id="276"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78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noFill/>
              <a:ln w="19050">
                <a:noFill/>
              </a:ln>
              <a:effectLst/>
            </c:spPr>
          </c:dPt>
          <c:dPt>
            <c:idx val="1"/>
            <c:bubble3D val="0"/>
            <c:spPr>
              <a:solidFill>
                <a:srgbClr val="FF9300"/>
              </a:solidFill>
              <a:ln w="19050">
                <a:noFill/>
              </a:ln>
              <a:effectLst/>
            </c:spPr>
          </c:dPt>
          <c:cat>
            <c:strRef>
              <c:f>Sheet1!$A$2:$A$3</c:f>
              <c:strCache>
                <c:ptCount val="2"/>
                <c:pt idx="0">
                  <c:v>第一季度</c:v>
                </c:pt>
                <c:pt idx="1">
                  <c:v>第二季度</c:v>
                </c:pt>
              </c:strCache>
            </c:strRef>
          </c:cat>
          <c:val>
            <c:numRef>
              <c:f>Sheet1!$B$2:$B$3</c:f>
              <c:numCache>
                <c:formatCode>General</c:formatCode>
                <c:ptCount val="2"/>
                <c:pt idx="0">
                  <c:v>43</c:v>
                </c:pt>
                <c:pt idx="1">
                  <c:v>57</c:v>
                </c:pt>
              </c:numCache>
            </c:numRef>
          </c:val>
        </c:ser>
        <c:dLbls>
          <c:showLegendKey val="0"/>
          <c:showVal val="0"/>
          <c:showCatName val="0"/>
          <c:showSerName val="0"/>
          <c:showPercent val="0"/>
          <c:showBubbleSize val="0"/>
          <c:showLeaderLines val="1"/>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26" name="组合 25"/>
          <p:cNvGrpSpPr/>
          <p:nvPr userDrawn="1"/>
        </p:nvGrpSpPr>
        <p:grpSpPr>
          <a:xfrm>
            <a:off x="6741741" y="195486"/>
            <a:ext cx="288032" cy="288032"/>
            <a:chOff x="7164288" y="267494"/>
            <a:chExt cx="288032" cy="288032"/>
          </a:xfrm>
        </p:grpSpPr>
        <p:sp>
          <p:nvSpPr>
            <p:cNvPr id="27" name="椭圆 26"/>
            <p:cNvSpPr/>
            <p:nvPr/>
          </p:nvSpPr>
          <p:spPr>
            <a:xfrm>
              <a:off x="7164288"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flipH="1">
              <a:off x="7235818" y="372838"/>
              <a:ext cx="144971" cy="77344"/>
              <a:chOff x="6032720" y="491873"/>
              <a:chExt cx="268428" cy="143210"/>
            </a:xfrm>
          </p:grpSpPr>
          <p:sp>
            <p:nvSpPr>
              <p:cNvPr id="29" name="等腰三角形 28"/>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p:cNvGrpSpPr/>
          <p:nvPr userDrawn="1"/>
        </p:nvGrpSpPr>
        <p:grpSpPr>
          <a:xfrm>
            <a:off x="8613949" y="195486"/>
            <a:ext cx="288032" cy="288032"/>
            <a:chOff x="6732240" y="267494"/>
            <a:chExt cx="288032" cy="288032"/>
          </a:xfrm>
        </p:grpSpPr>
        <p:sp>
          <p:nvSpPr>
            <p:cNvPr id="32" name="椭圆 31"/>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814528" y="372838"/>
              <a:ext cx="144971" cy="77344"/>
              <a:chOff x="6032720" y="491873"/>
              <a:chExt cx="268428" cy="143210"/>
            </a:xfrm>
          </p:grpSpPr>
          <p:sp>
            <p:nvSpPr>
              <p:cNvPr id="34" name="等腰三角形 33"/>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userDrawn="1"/>
        </p:nvGrpSpPr>
        <p:grpSpPr>
          <a:xfrm>
            <a:off x="7365810" y="195486"/>
            <a:ext cx="288032" cy="288032"/>
            <a:chOff x="6732240" y="267494"/>
            <a:chExt cx="288032" cy="288032"/>
          </a:xfrm>
        </p:grpSpPr>
        <p:sp>
          <p:nvSpPr>
            <p:cNvPr id="37" name="椭圆 36"/>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840252" y="364864"/>
              <a:ext cx="72008" cy="108000"/>
              <a:chOff x="6876256" y="699542"/>
              <a:chExt cx="72008" cy="108000"/>
            </a:xfrm>
          </p:grpSpPr>
          <p:cxnSp>
            <p:nvCxnSpPr>
              <p:cNvPr id="39" name="直接连接符 38"/>
              <p:cNvCxnSpPr/>
              <p:nvPr/>
            </p:nvCxnSpPr>
            <p:spPr>
              <a:xfrm>
                <a:off x="6876256"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48264"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userDrawn="1"/>
        </p:nvGrpSpPr>
        <p:grpSpPr>
          <a:xfrm>
            <a:off x="7989879" y="195486"/>
            <a:ext cx="288032" cy="288032"/>
            <a:chOff x="7344308" y="275469"/>
            <a:chExt cx="288032" cy="288032"/>
          </a:xfrm>
        </p:grpSpPr>
        <p:sp>
          <p:nvSpPr>
            <p:cNvPr id="42" name="椭圆 41"/>
            <p:cNvSpPr/>
            <p:nvPr/>
          </p:nvSpPr>
          <p:spPr>
            <a:xfrm>
              <a:off x="7344308" y="275469"/>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430372" y="361018"/>
              <a:ext cx="108000" cy="1080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anim calcmode="lin" valueType="num">
                                      <p:cBhvr>
                                        <p:cTn id="23" dur="500" fill="hold"/>
                                        <p:tgtEl>
                                          <p:spTgt spid="31"/>
                                        </p:tgtEl>
                                        <p:attrNameLst>
                                          <p:attrName>ppt_x</p:attrName>
                                        </p:attrNameLst>
                                      </p:cBhvr>
                                      <p:tavLst>
                                        <p:tav tm="0">
                                          <p:val>
                                            <p:strVal val="#ppt_x"/>
                                          </p:val>
                                        </p:tav>
                                        <p:tav tm="100000">
                                          <p:val>
                                            <p:strVal val="#ppt_x"/>
                                          </p:val>
                                        </p:tav>
                                      </p:tavLst>
                                    </p:anim>
                                    <p:anim calcmode="lin" valueType="num">
                                      <p:cBhvr>
                                        <p:cTn id="2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7534"/>
            <a:ext cx="9144000" cy="41044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0" y="365924"/>
            <a:ext cx="3203848" cy="523220"/>
          </a:xfrm>
          <a:prstGeom prst="rect">
            <a:avLst/>
          </a:prstGeom>
          <a:solidFill>
            <a:schemeClr val="accent6">
              <a:lumMod val="75000"/>
            </a:schemeClr>
          </a:solidFill>
        </p:spPr>
        <p:txBody>
          <a:bodyPr wrap="square" rtlCol="0">
            <a:spAutoFit/>
          </a:bodyPr>
          <a:lstStyle/>
          <a:p>
            <a:endParaRPr lang="zh-CN" altLang="en-US" sz="28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c:\DOCUME~1\ADMINI~1\APPLIC~1\360se6\USERDA~1\Temp\120859~1.JPG"/>
          <p:cNvPicPr>
            <a:picLocks noChangeAspect="1" noChangeArrowheads="1"/>
          </p:cNvPicPr>
          <p:nvPr userDrawn="1"/>
        </p:nvPicPr>
        <p:blipFill>
          <a:blip r:embed="rId11">
            <a:extLst>
              <a:ext uri="{BEBA8EAE-BF5A-486C-A8C5-ECC9F3942E4B}">
                <a14:imgProps xmlns:a14="http://schemas.microsoft.com/office/drawing/2010/main">
                  <a14:imgLayer r:embed="rId12">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143" y="0"/>
            <a:ext cx="9143996"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3822943" y="1275606"/>
            <a:ext cx="1152128" cy="1152128"/>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rgbClr val="00B0F0"/>
                </a:solidFill>
                <a:latin typeface="微软雅黑" panose="020B0503020204020204" pitchFamily="34" charset="-122"/>
                <a:ea typeface="微软雅黑" panose="020B0503020204020204" pitchFamily="34" charset="-122"/>
              </a:rPr>
              <a:t>CTRIP</a:t>
            </a:r>
            <a:endParaRPr lang="zh-CN" altLang="en-US" sz="1600" b="1" dirty="0">
              <a:solidFill>
                <a:srgbClr val="00B0F0"/>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723878"/>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931790"/>
            <a:ext cx="4248472" cy="584775"/>
          </a:xfrm>
          <a:prstGeom prst="rect">
            <a:avLst/>
          </a:prstGeom>
          <a:noFill/>
        </p:spPr>
        <p:txBody>
          <a:bodyPr wrap="square" rtlCol="0">
            <a:spAutoFit/>
          </a:bodyPr>
          <a:lstStyle/>
          <a:p>
            <a:pPr algn="ctr"/>
            <a:r>
              <a:rPr lang="zh-CN" altLang="en-US" sz="3200" b="1" dirty="0" smtClean="0">
                <a:solidFill>
                  <a:schemeClr val="bg1"/>
                </a:solidFill>
                <a:latin typeface="微软雅黑" pitchFamily="34" charset="-122"/>
                <a:ea typeface="微软雅黑" pitchFamily="34" charset="-122"/>
              </a:rPr>
              <a:t>海外招聘页面功能</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307777"/>
          </a:xfrm>
          <a:prstGeom prst="rect">
            <a:avLst/>
          </a:prstGeom>
          <a:noFill/>
        </p:spPr>
        <p:txBody>
          <a:bodyPr wrap="square" rtlCol="0">
            <a:spAutoFit/>
          </a:bodyPr>
          <a:lstStyle/>
          <a:p>
            <a:pPr algn="ctr"/>
            <a:r>
              <a:rPr lang="en-US" altLang="zh-CN" sz="1400" dirty="0">
                <a:solidFill>
                  <a:schemeClr val="bg1"/>
                </a:solidFill>
                <a:latin typeface="微软雅黑" pitchFamily="34" charset="-122"/>
                <a:ea typeface="微软雅黑" pitchFamily="34" charset="-122"/>
              </a:rPr>
              <a:t>B</a:t>
            </a:r>
            <a:r>
              <a:rPr lang="en-US" altLang="zh-CN" sz="1400" dirty="0" smtClean="0">
                <a:solidFill>
                  <a:schemeClr val="bg1"/>
                </a:solidFill>
                <a:latin typeface="微软雅黑" pitchFamily="34" charset="-122"/>
                <a:ea typeface="微软雅黑" pitchFamily="34" charset="-122"/>
              </a:rPr>
              <a:t>y  tony</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4459078"/>
      </p:ext>
    </p:extLst>
  </p:cSld>
  <p:clrMapOvr>
    <a:masterClrMapping/>
  </p:clrMapOvr>
  <mc:AlternateContent xmlns:mc="http://schemas.openxmlformats.org/markup-compatibility/2006" xmlns:p14="http://schemas.microsoft.com/office/powerpoint/2010/main">
    <mc:Choice Requires="p14">
      <p:transition p14:dur="250" advClick="0" advTm="0">
        <p:wipe/>
      </p:transition>
    </mc:Choice>
    <mc:Fallback xmlns="">
      <p:transition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8"/>
                                        </p:tgtEl>
                                        <p:attrNameLst>
                                          <p:attrName>ppt_y</p:attrName>
                                        </p:attrNameLst>
                                      </p:cBhvr>
                                      <p:tavLst>
                                        <p:tav tm="0">
                                          <p:val>
                                            <p:strVal val="#ppt_y"/>
                                          </p:val>
                                        </p:tav>
                                        <p:tav tm="100000">
                                          <p:val>
                                            <p:strVal val="#ppt_y"/>
                                          </p:val>
                                        </p:tav>
                                      </p:tavLst>
                                    </p:anim>
                                    <p:anim calcmode="lin" valueType="num">
                                      <p:cBhvr>
                                        <p:cTn id="2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8"/>
                                        </p:tgtEl>
                                      </p:cBhvr>
                                    </p:animEffect>
                                  </p:childTnLst>
                                </p:cTn>
                              </p:par>
                            </p:childTnLst>
                          </p:cTn>
                        </p:par>
                        <p:par>
                          <p:cTn id="27" fill="hold">
                            <p:stCondLst>
                              <p:cond delay="235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9"/>
                                        </p:tgtEl>
                                        <p:attrNameLst>
                                          <p:attrName>style.visibility</p:attrName>
                                        </p:attrNameLst>
                                      </p:cBhvr>
                                      <p:to>
                                        <p:strVal val="visible"/>
                                      </p:to>
                                    </p:set>
                                    <p:anim by="(-#ppt_w*2)" calcmode="lin" valueType="num">
                                      <p:cBhvr rctx="PPT">
                                        <p:cTn id="30" dur="500" autoRev="1" fill="hold">
                                          <p:stCondLst>
                                            <p:cond delay="0"/>
                                          </p:stCondLst>
                                        </p:cTn>
                                        <p:tgtEl>
                                          <p:spTgt spid="39"/>
                                        </p:tgtEl>
                                        <p:attrNameLst>
                                          <p:attrName>ppt_w</p:attrName>
                                        </p:attrNameLst>
                                      </p:cBhvr>
                                    </p:anim>
                                    <p:anim by="(#ppt_w*0.50)" calcmode="lin" valueType="num">
                                      <p:cBhvr>
                                        <p:cTn id="31" dur="500" decel="50000" autoRev="1" fill="hold">
                                          <p:stCondLst>
                                            <p:cond delay="0"/>
                                          </p:stCondLst>
                                        </p:cTn>
                                        <p:tgtEl>
                                          <p:spTgt spid="39"/>
                                        </p:tgtEl>
                                        <p:attrNameLst>
                                          <p:attrName>ppt_x</p:attrName>
                                        </p:attrNameLst>
                                      </p:cBhvr>
                                    </p:anim>
                                    <p:anim from="(-#ppt_h/2)" to="(#ppt_y)" calcmode="lin" valueType="num">
                                      <p:cBhvr>
                                        <p:cTn id="32" dur="1000" fill="hold">
                                          <p:stCondLst>
                                            <p:cond delay="0"/>
                                          </p:stCondLst>
                                        </p:cTn>
                                        <p:tgtEl>
                                          <p:spTgt spid="39"/>
                                        </p:tgtEl>
                                        <p:attrNameLst>
                                          <p:attrName>ppt_y</p:attrName>
                                        </p:attrNameLst>
                                      </p:cBhvr>
                                    </p:anim>
                                    <p:animRot by="21600000">
                                      <p:cBhvr>
                                        <p:cTn id="33" dur="10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944891"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Three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03</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957334"/>
      </p:ext>
    </p:extLst>
  </p:cSld>
  <p:clrMapOvr>
    <a:masterClrMapping/>
  </p:clrMapOvr>
  <mc:AlternateContent xmlns:mc="http://schemas.openxmlformats.org/markup-compatibility/2006" xmlns:p14="http://schemas.microsoft.com/office/powerpoint/2010/main">
    <mc:Choice Requires="p14">
      <p:transition p14:dur="250" advClick="0" advTm="0">
        <p:wipe/>
      </p:transition>
    </mc:Choice>
    <mc:Fallback xmlns="">
      <p:transition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Enter  Your  Title</a:t>
            </a:r>
            <a:endParaRPr lang="zh-CN" altLang="en-US" sz="2800" b="1" dirty="0" smtClean="0">
              <a:solidFill>
                <a:schemeClr val="bg1"/>
              </a:solidFill>
            </a:endParaRPr>
          </a:p>
        </p:txBody>
      </p:sp>
      <p:pic>
        <p:nvPicPr>
          <p:cNvPr id="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875" y="1404210"/>
            <a:ext cx="1711123" cy="3097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3094" b="6182"/>
          <a:stretch/>
        </p:blipFill>
        <p:spPr bwMode="auto">
          <a:xfrm>
            <a:off x="527752" y="1419622"/>
            <a:ext cx="1710232" cy="3120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l="25693" r="31145"/>
          <a:stretch>
            <a:fillRect/>
          </a:stretch>
        </p:blipFill>
        <p:spPr bwMode="auto">
          <a:xfrm>
            <a:off x="4816250" y="1399882"/>
            <a:ext cx="1718425" cy="3155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l="17909"/>
          <a:stretch>
            <a:fillRect/>
          </a:stretch>
        </p:blipFill>
        <p:spPr bwMode="auto">
          <a:xfrm>
            <a:off x="6948264" y="1399551"/>
            <a:ext cx="1712970" cy="3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4809902" y="4177442"/>
            <a:ext cx="1724774" cy="2138207"/>
            <a:chOff x="6280150" y="4142013"/>
            <a:chExt cx="2784976" cy="2742550"/>
          </a:xfrm>
        </p:grpSpPr>
        <p:sp>
          <p:nvSpPr>
            <p:cNvPr id="9" name="Rectangle 22"/>
            <p:cNvSpPr/>
            <p:nvPr/>
          </p:nvSpPr>
          <p:spPr bwMode="auto">
            <a:xfrm>
              <a:off x="6280150" y="4142013"/>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altLang="zh-CN"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0" name="Group 8"/>
            <p:cNvGrpSpPr>
              <a:grpSpLocks/>
            </p:cNvGrpSpPr>
            <p:nvPr/>
          </p:nvGrpSpPr>
          <p:grpSpPr bwMode="auto">
            <a:xfrm>
              <a:off x="6280150" y="4851332"/>
              <a:ext cx="2784976" cy="2033231"/>
              <a:chOff x="6280150" y="4851332"/>
              <a:chExt cx="2784976" cy="2033231"/>
            </a:xfrm>
          </p:grpSpPr>
          <p:sp>
            <p:nvSpPr>
              <p:cNvPr id="11" name="Rectangle 29"/>
              <p:cNvSpPr/>
              <p:nvPr/>
            </p:nvSpPr>
            <p:spPr bwMode="auto">
              <a:xfrm>
                <a:off x="6280150" y="4851332"/>
                <a:ext cx="2772524" cy="2033231"/>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2" name="Rectangle 20"/>
              <p:cNvSpPr/>
              <p:nvPr/>
            </p:nvSpPr>
            <p:spPr bwMode="auto">
              <a:xfrm>
                <a:off x="6280150" y="5130379"/>
                <a:ext cx="2784976" cy="1619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3" name="Group 12"/>
          <p:cNvGrpSpPr>
            <a:grpSpLocks/>
          </p:cNvGrpSpPr>
          <p:nvPr/>
        </p:nvGrpSpPr>
        <p:grpSpPr bwMode="auto">
          <a:xfrm>
            <a:off x="2676301" y="4177442"/>
            <a:ext cx="1715698" cy="2138207"/>
            <a:chOff x="3136785" y="4142016"/>
            <a:chExt cx="2771891" cy="2742548"/>
          </a:xfrm>
        </p:grpSpPr>
        <p:sp>
          <p:nvSpPr>
            <p:cNvPr id="14" name="Rectangle 21"/>
            <p:cNvSpPr/>
            <p:nvPr/>
          </p:nvSpPr>
          <p:spPr bwMode="auto">
            <a:xfrm>
              <a:off x="3140075"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5" name="Group 7"/>
            <p:cNvGrpSpPr>
              <a:grpSpLocks/>
            </p:cNvGrpSpPr>
            <p:nvPr/>
          </p:nvGrpSpPr>
          <p:grpSpPr bwMode="auto">
            <a:xfrm>
              <a:off x="3136785" y="4860145"/>
              <a:ext cx="2771891" cy="2024419"/>
              <a:chOff x="3136785" y="4860145"/>
              <a:chExt cx="2771891" cy="2024419"/>
            </a:xfrm>
          </p:grpSpPr>
          <p:sp>
            <p:nvSpPr>
              <p:cNvPr id="16" name="Rectangle 28"/>
              <p:cNvSpPr/>
              <p:nvPr/>
            </p:nvSpPr>
            <p:spPr bwMode="auto">
              <a:xfrm>
                <a:off x="3136785" y="4860145"/>
                <a:ext cx="277189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7" name="Rectangle 26"/>
              <p:cNvSpPr/>
              <p:nvPr/>
            </p:nvSpPr>
            <p:spPr bwMode="auto">
              <a:xfrm>
                <a:off x="3138989" y="5130381"/>
                <a:ext cx="2769687" cy="161980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8" name="Group 14"/>
          <p:cNvGrpSpPr>
            <a:grpSpLocks/>
          </p:cNvGrpSpPr>
          <p:nvPr/>
        </p:nvGrpSpPr>
        <p:grpSpPr bwMode="auto">
          <a:xfrm>
            <a:off x="6953025" y="4177442"/>
            <a:ext cx="1714334" cy="2138207"/>
            <a:chOff x="9420225" y="4142016"/>
            <a:chExt cx="2768600" cy="2742548"/>
          </a:xfrm>
        </p:grpSpPr>
        <p:sp>
          <p:nvSpPr>
            <p:cNvPr id="19" name="Rectangle 23"/>
            <p:cNvSpPr/>
            <p:nvPr/>
          </p:nvSpPr>
          <p:spPr bwMode="auto">
            <a:xfrm>
              <a:off x="9420225" y="4142016"/>
              <a:ext cx="2768600" cy="85090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bg1"/>
                  </a:solidFill>
                </a:rPr>
                <a:t>Add your title</a:t>
              </a:r>
              <a:endParaRPr lang="en-US" altLang="zh-CN" dirty="0">
                <a:solidFill>
                  <a:schemeClr val="bg1"/>
                </a:solidFill>
                <a:latin typeface="微软雅黑" pitchFamily="34" charset="-122"/>
                <a:ea typeface="微软雅黑" pitchFamily="34" charset="-122"/>
                <a:cs typeface="Segoe UI" pitchFamily="34" charset="0"/>
              </a:endParaRPr>
            </a:p>
          </p:txBody>
        </p:sp>
        <p:grpSp>
          <p:nvGrpSpPr>
            <p:cNvPr id="20" name="Group 9"/>
            <p:cNvGrpSpPr>
              <a:grpSpLocks/>
            </p:cNvGrpSpPr>
            <p:nvPr/>
          </p:nvGrpSpPr>
          <p:grpSpPr bwMode="auto">
            <a:xfrm>
              <a:off x="9420225" y="4857942"/>
              <a:ext cx="2768600" cy="2026622"/>
              <a:chOff x="9420225" y="4857942"/>
              <a:chExt cx="2768600" cy="2026622"/>
            </a:xfrm>
          </p:grpSpPr>
          <p:sp>
            <p:nvSpPr>
              <p:cNvPr id="21" name="Rectangle 30"/>
              <p:cNvSpPr/>
              <p:nvPr/>
            </p:nvSpPr>
            <p:spPr bwMode="auto">
              <a:xfrm>
                <a:off x="9420225" y="4857942"/>
                <a:ext cx="2768600" cy="2026622"/>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22" name="Rectangle 27"/>
              <p:cNvSpPr/>
              <p:nvPr/>
            </p:nvSpPr>
            <p:spPr bwMode="auto">
              <a:xfrm>
                <a:off x="9420225" y="5130380"/>
                <a:ext cx="2758708" cy="148984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5282"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23" name="Group 11"/>
          <p:cNvGrpSpPr>
            <a:grpSpLocks/>
          </p:cNvGrpSpPr>
          <p:nvPr/>
        </p:nvGrpSpPr>
        <p:grpSpPr bwMode="auto">
          <a:xfrm>
            <a:off x="523650" y="4177442"/>
            <a:ext cx="1714334" cy="2138207"/>
            <a:chOff x="0" y="4142016"/>
            <a:chExt cx="2768600" cy="2742548"/>
          </a:xfrm>
        </p:grpSpPr>
        <p:sp>
          <p:nvSpPr>
            <p:cNvPr id="24" name="Rectangle 1"/>
            <p:cNvSpPr/>
            <p:nvPr/>
          </p:nvSpPr>
          <p:spPr bwMode="auto">
            <a:xfrm>
              <a:off x="0"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pPr>
              <a:r>
                <a:rPr lang="en-US" altLang="zh-CN" b="1" dirty="0">
                  <a:solidFill>
                    <a:schemeClr val="accent6">
                      <a:lumMod val="75000"/>
                    </a:schemeClr>
                  </a:solidFill>
                </a:rPr>
                <a:t>Add your title</a:t>
              </a:r>
              <a:endParaRPr lang="zh-CN" altLang="en-US" b="1" dirty="0">
                <a:solidFill>
                  <a:schemeClr val="accent6">
                    <a:lumMod val="75000"/>
                  </a:schemeClr>
                </a:solidFill>
              </a:endParaRPr>
            </a:p>
          </p:txBody>
        </p:sp>
        <p:sp>
          <p:nvSpPr>
            <p:cNvPr id="25" name="Rectangle 4"/>
            <p:cNvSpPr/>
            <p:nvPr/>
          </p:nvSpPr>
          <p:spPr bwMode="auto">
            <a:xfrm>
              <a:off x="0" y="4860145"/>
              <a:ext cx="276860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lnSpc>
                  <a:spcPct val="150000"/>
                </a:lnSpc>
                <a:defRPr/>
              </a:pPr>
              <a:endParaRPr lang="en-US" altLang="zh-CN" sz="1400" dirty="0">
                <a:solidFill>
                  <a:schemeClr val="tx1"/>
                </a:solidFill>
                <a:latin typeface="微软雅黑" pitchFamily="34" charset="-122"/>
                <a:ea typeface="微软雅黑" pitchFamily="34" charset="-122"/>
                <a:cs typeface="Segoe UI" pitchFamily="34" charset="0"/>
              </a:endParaRPr>
            </a:p>
          </p:txBody>
        </p:sp>
        <p:sp>
          <p:nvSpPr>
            <p:cNvPr id="26" name="Rectangle 19"/>
            <p:cNvSpPr/>
            <p:nvPr/>
          </p:nvSpPr>
          <p:spPr bwMode="auto">
            <a:xfrm>
              <a:off x="30836" y="5130382"/>
              <a:ext cx="2737764" cy="162862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defTabSz="931863">
                <a:lnSpc>
                  <a:spcPct val="150000"/>
                </a:lnSpc>
                <a:spcAft>
                  <a:spcPts val="1225"/>
                </a:spcAft>
                <a:defRPr/>
              </a:pPr>
              <a:r>
                <a:rPr lang="en-US" altLang="zh-CN" sz="1400" dirty="0"/>
                <a:t>You can click here to enter your text. </a:t>
              </a:r>
              <a:endParaRPr lang="en-US" sz="1400" dirty="0">
                <a:solidFill>
                  <a:srgbClr val="FFFFFF"/>
                </a:solidFill>
                <a:latin typeface="微软雅黑" pitchFamily="34" charset="-122"/>
                <a:ea typeface="微软雅黑" pitchFamily="34" charset="-122"/>
                <a:cs typeface="Segoe UI" pitchFamily="34" charset="0"/>
              </a:endParaRPr>
            </a:p>
          </p:txBody>
        </p:sp>
      </p:grpSp>
    </p:spTree>
    <p:extLst>
      <p:ext uri="{BB962C8B-B14F-4D97-AF65-F5344CB8AC3E}">
        <p14:creationId xmlns:p14="http://schemas.microsoft.com/office/powerpoint/2010/main" val="2882161748"/>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2750"/>
                            </p:stCondLst>
                            <p:childTnLst>
                              <p:par>
                                <p:cTn id="26" presetID="10"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64" presetClass="path" presetSubtype="0" decel="100000" fill="hold" nodeType="clickEffect">
                                  <p:stCondLst>
                                    <p:cond delay="0"/>
                                  </p:stCondLst>
                                  <p:childTnLst>
                                    <p:animMotion origin="layout" path="M -8.33768E-7 1.97411E-6 L -8.33768E-7 -0.28849 " pathEditMode="relative" rAng="0" ptsTypes="AA">
                                      <p:cBhvr>
                                        <p:cTn id="41" dur="1000" fill="hold"/>
                                        <p:tgtEl>
                                          <p:spTgt spid="23"/>
                                        </p:tgtEl>
                                        <p:attrNameLst>
                                          <p:attrName>ppt_x</p:attrName>
                                          <p:attrName>ppt_y</p:attrName>
                                        </p:attrNameLst>
                                      </p:cBhvr>
                                      <p:rCtr x="0" y="-1442400"/>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decel="100000" fill="hold" nodeType="clickEffect">
                                  <p:stCondLst>
                                    <p:cond delay="0"/>
                                  </p:stCondLst>
                                  <p:childTnLst>
                                    <p:animMotion origin="layout" path="M 1.92809E-6 -0.28849 L 1.92809E-6 2.85714E-6 " pathEditMode="relative" rAng="0" ptsTypes="AA">
                                      <p:cBhvr>
                                        <p:cTn id="45" dur="1000" fill="hold"/>
                                        <p:tgtEl>
                                          <p:spTgt spid="23"/>
                                        </p:tgtEl>
                                        <p:attrNameLst>
                                          <p:attrName>ppt_x</p:attrName>
                                          <p:attrName>ppt_y</p:attrName>
                                        </p:attrNameLst>
                                      </p:cBhvr>
                                      <p:rCtr x="0" y="1442400"/>
                                    </p:animMotion>
                                  </p:childTnLst>
                                </p:cTn>
                              </p:par>
                              <p:par>
                                <p:cTn id="46" presetID="64" presetClass="path" presetSubtype="0" decel="100000" fill="hold" nodeType="withEffect">
                                  <p:stCondLst>
                                    <p:cond delay="0"/>
                                  </p:stCondLst>
                                  <p:childTnLst>
                                    <p:animMotion origin="layout" path="M -8.33768E-7 1.97411E-6 L -8.33768E-7 -0.28849 " pathEditMode="relative" rAng="0" ptsTypes="AA">
                                      <p:cBhvr>
                                        <p:cTn id="47" dur="1000" fill="hold"/>
                                        <p:tgtEl>
                                          <p:spTgt spid="13"/>
                                        </p:tgtEl>
                                        <p:attrNameLst>
                                          <p:attrName>ppt_x</p:attrName>
                                          <p:attrName>ppt_y</p:attrName>
                                        </p:attrNameLst>
                                      </p:cBhvr>
                                      <p:rCtr x="0" y="-1442400"/>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decel="100000" fill="hold" nodeType="clickEffect">
                                  <p:stCondLst>
                                    <p:cond delay="0"/>
                                  </p:stCondLst>
                                  <p:childTnLst>
                                    <p:animMotion origin="layout" path="M 1.92809E-6 -0.28849 L 1.92809E-6 2.85714E-6 " pathEditMode="relative" rAng="0" ptsTypes="AA">
                                      <p:cBhvr>
                                        <p:cTn id="51" dur="1000" fill="hold"/>
                                        <p:tgtEl>
                                          <p:spTgt spid="13"/>
                                        </p:tgtEl>
                                        <p:attrNameLst>
                                          <p:attrName>ppt_x</p:attrName>
                                          <p:attrName>ppt_y</p:attrName>
                                        </p:attrNameLst>
                                      </p:cBhvr>
                                      <p:rCtr x="0" y="1442400"/>
                                    </p:animMotion>
                                  </p:childTnLst>
                                </p:cTn>
                              </p:par>
                              <p:par>
                                <p:cTn id="52" presetID="64" presetClass="path" presetSubtype="0" decel="100000" fill="hold" nodeType="withEffect">
                                  <p:stCondLst>
                                    <p:cond delay="0"/>
                                  </p:stCondLst>
                                  <p:childTnLst>
                                    <p:animMotion origin="layout" path="M -8.33768E-7 1.97411E-6 L -8.33768E-7 -0.28849 " pathEditMode="relative" rAng="0" ptsTypes="AA">
                                      <p:cBhvr>
                                        <p:cTn id="53" dur="1000" fill="hold"/>
                                        <p:tgtEl>
                                          <p:spTgt spid="8"/>
                                        </p:tgtEl>
                                        <p:attrNameLst>
                                          <p:attrName>ppt_x</p:attrName>
                                          <p:attrName>ppt_y</p:attrName>
                                        </p:attrNameLst>
                                      </p:cBhvr>
                                      <p:rCtr x="0" y="-1442400"/>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decel="100000" fill="hold" nodeType="clickEffect">
                                  <p:stCondLst>
                                    <p:cond delay="0"/>
                                  </p:stCondLst>
                                  <p:childTnLst>
                                    <p:animMotion origin="layout" path="M 4.44444E-6 -0.28836 L 4.44444E-6 1.26274E-6 " pathEditMode="relative" rAng="0" ptsTypes="AA">
                                      <p:cBhvr>
                                        <p:cTn id="57" dur="1000" fill="hold"/>
                                        <p:tgtEl>
                                          <p:spTgt spid="8"/>
                                        </p:tgtEl>
                                        <p:attrNameLst>
                                          <p:attrName>ppt_x</p:attrName>
                                          <p:attrName>ppt_y</p:attrName>
                                        </p:attrNameLst>
                                      </p:cBhvr>
                                      <p:rCtr x="0" y="14418"/>
                                    </p:animMotion>
                                  </p:childTnLst>
                                </p:cTn>
                              </p:par>
                              <p:par>
                                <p:cTn id="58" presetID="64" presetClass="path" presetSubtype="0" decel="100000" fill="hold" nodeType="withEffect">
                                  <p:stCondLst>
                                    <p:cond delay="0"/>
                                  </p:stCondLst>
                                  <p:childTnLst>
                                    <p:animMotion origin="layout" path="M -8.33768E-7 1.97411E-6 L -8.33768E-7 -0.28849 " pathEditMode="relative" rAng="0" ptsTypes="AA">
                                      <p:cBhvr>
                                        <p:cTn id="59" dur="1000" fill="hold"/>
                                        <p:tgtEl>
                                          <p:spTgt spid="18"/>
                                        </p:tgtEl>
                                        <p:attrNameLst>
                                          <p:attrName>ppt_x</p:attrName>
                                          <p:attrName>ppt_y</p:attrName>
                                        </p:attrNameLst>
                                      </p:cBhvr>
                                      <p:rCtr x="0" y="-1442400"/>
                                    </p:animMotion>
                                  </p:childTnLst>
                                </p:cTn>
                              </p:par>
                            </p:childTnLst>
                          </p:cTn>
                        </p:par>
                      </p:childTnLst>
                    </p:cTn>
                  </p:par>
                  <p:par>
                    <p:cTn id="60" fill="hold">
                      <p:stCondLst>
                        <p:cond delay="indefinite"/>
                      </p:stCondLst>
                      <p:childTnLst>
                        <p:par>
                          <p:cTn id="61" fill="hold">
                            <p:stCondLst>
                              <p:cond delay="0"/>
                            </p:stCondLst>
                            <p:childTnLst>
                              <p:par>
                                <p:cTn id="62" presetID="42" presetClass="path" presetSubtype="0" decel="100000" fill="hold" nodeType="clickEffect">
                                  <p:stCondLst>
                                    <p:cond delay="0"/>
                                  </p:stCondLst>
                                  <p:childTnLst>
                                    <p:animMotion origin="layout" path="M 1.92809E-6 -0.28849 L 1.92809E-6 2.85714E-6 " pathEditMode="relative" rAng="0" ptsTypes="AA">
                                      <p:cBhvr>
                                        <p:cTn id="63" dur="1000" fill="hold"/>
                                        <p:tgtEl>
                                          <p:spTgt spid="18"/>
                                        </p:tgtEl>
                                        <p:attrNameLst>
                                          <p:attrName>ppt_x</p:attrName>
                                          <p:attrName>ppt_y</p:attrName>
                                        </p:attrNameLst>
                                      </p:cBhvr>
                                      <p:rCtr x="0" y="1442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847" y="1563638"/>
            <a:ext cx="7632848"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36" descr="C:\Users\v-jtobey.REDMOND\AppData\Local\MetroStyleAddIn\Icons\Passion.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4027" y="1563638"/>
            <a:ext cx="264098" cy="504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3575" y="1535112"/>
            <a:ext cx="524772" cy="543340"/>
          </a:xfrm>
          <a:prstGeom prst="rect">
            <a:avLst/>
          </a:prstGeom>
        </p:spPr>
      </p:pic>
      <p:pic>
        <p:nvPicPr>
          <p:cNvPr id="5" name="Picture 9" descr="C:\Users\Jonahs\Dropbox\Projects SCOTT\MEET Windows Azure\source\Background\tile-icon-messag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3797" y="1563638"/>
            <a:ext cx="504187" cy="5040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onahs\Dropbox\Projects SCOTT\MEET Windows Azure\source\Background\tile-icon-cach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3434" y="1563638"/>
            <a:ext cx="504187"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等腰三角形 6"/>
          <p:cNvSpPr/>
          <p:nvPr/>
        </p:nvSpPr>
        <p:spPr>
          <a:xfrm flipV="1">
            <a:off x="120394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3203873"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5303802"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739343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547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2" name="矩形 11"/>
          <p:cNvSpPr/>
          <p:nvPr/>
        </p:nvSpPr>
        <p:spPr>
          <a:xfrm>
            <a:off x="34547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3" name="TextBox 12"/>
          <p:cNvSpPr txBox="1"/>
          <p:nvPr/>
        </p:nvSpPr>
        <p:spPr>
          <a:xfrm>
            <a:off x="2345389"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4" name="矩形 13"/>
          <p:cNvSpPr/>
          <p:nvPr/>
        </p:nvSpPr>
        <p:spPr>
          <a:xfrm>
            <a:off x="2345389"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5" name="TextBox 14"/>
          <p:cNvSpPr txBox="1"/>
          <p:nvPr/>
        </p:nvSpPr>
        <p:spPr>
          <a:xfrm>
            <a:off x="4445328"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6" name="矩形 15"/>
          <p:cNvSpPr/>
          <p:nvPr/>
        </p:nvSpPr>
        <p:spPr>
          <a:xfrm>
            <a:off x="4445328"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7" name="TextBox 16"/>
          <p:cNvSpPr txBox="1"/>
          <p:nvPr/>
        </p:nvSpPr>
        <p:spPr>
          <a:xfrm>
            <a:off x="653496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8" name="矩形 17"/>
          <p:cNvSpPr/>
          <p:nvPr/>
        </p:nvSpPr>
        <p:spPr>
          <a:xfrm>
            <a:off x="653496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cxnSp>
        <p:nvCxnSpPr>
          <p:cNvPr id="20" name="直接连接符 19"/>
          <p:cNvCxnSpPr/>
          <p:nvPr/>
        </p:nvCxnSpPr>
        <p:spPr>
          <a:xfrm flipV="1">
            <a:off x="2267744"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364393"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466452"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3-2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181822236"/>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25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750"/>
                            </p:stCondLst>
                            <p:childTnLst>
                              <p:par>
                                <p:cTn id="24" presetID="9"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par>
                          <p:cTn id="27" fill="hold">
                            <p:stCondLst>
                              <p:cond delay="3250"/>
                            </p:stCondLst>
                            <p:childTnLst>
                              <p:par>
                                <p:cTn id="28" presetID="9" presetClass="entr" presetSubtype="0" fill="hold" grpId="1"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75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250"/>
                            </p:stCondLst>
                            <p:childTnLst>
                              <p:par>
                                <p:cTn id="45" presetID="9"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par>
                          <p:cTn id="48" fill="hold">
                            <p:stCondLst>
                              <p:cond delay="5750"/>
                            </p:stCondLst>
                            <p:childTnLst>
                              <p:par>
                                <p:cTn id="49" presetID="9"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6250"/>
                            </p:stCondLst>
                            <p:childTnLst>
                              <p:par>
                                <p:cTn id="56" presetID="42" presetClass="entr" presetSubtype="0"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par>
                          <p:cTn id="65" fill="hold">
                            <p:stCondLst>
                              <p:cond delay="7750"/>
                            </p:stCondLst>
                            <p:childTnLst>
                              <p:par>
                                <p:cTn id="66" presetID="9"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dissolve">
                                      <p:cBhvr>
                                        <p:cTn id="68" dur="500"/>
                                        <p:tgtEl>
                                          <p:spTgt spid="16"/>
                                        </p:tgtEl>
                                      </p:cBhvr>
                                    </p:animEffect>
                                  </p:childTnLst>
                                </p:cTn>
                              </p:par>
                            </p:childTnLst>
                          </p:cTn>
                        </p:par>
                        <p:par>
                          <p:cTn id="69" fill="hold">
                            <p:stCondLst>
                              <p:cond delay="8250"/>
                            </p:stCondLst>
                            <p:childTnLst>
                              <p:par>
                                <p:cTn id="70" presetID="9" presetClass="entr" presetSubtype="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8750"/>
                            </p:stCondLst>
                            <p:childTnLst>
                              <p:par>
                                <p:cTn id="77" presetID="42" presetClass="entr" presetSubtype="0"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1000"/>
                                        <p:tgtEl>
                                          <p:spTgt spid="6"/>
                                        </p:tgtEl>
                                      </p:cBhvr>
                                    </p:animEffect>
                                    <p:anim calcmode="lin" valueType="num">
                                      <p:cBhvr>
                                        <p:cTn id="80" dur="1000" fill="hold"/>
                                        <p:tgtEl>
                                          <p:spTgt spid="6"/>
                                        </p:tgtEl>
                                        <p:attrNameLst>
                                          <p:attrName>ppt_x</p:attrName>
                                        </p:attrNameLst>
                                      </p:cBhvr>
                                      <p:tavLst>
                                        <p:tav tm="0">
                                          <p:val>
                                            <p:strVal val="#ppt_x"/>
                                          </p:val>
                                        </p:tav>
                                        <p:tav tm="100000">
                                          <p:val>
                                            <p:strVal val="#ppt_x"/>
                                          </p:val>
                                        </p:tav>
                                      </p:tavLst>
                                    </p:anim>
                                    <p:anim calcmode="lin" valueType="num">
                                      <p:cBhvr>
                                        <p:cTn id="81" dur="1000" fill="hold"/>
                                        <p:tgtEl>
                                          <p:spTgt spid="6"/>
                                        </p:tgtEl>
                                        <p:attrNameLst>
                                          <p:attrName>ppt_y</p:attrName>
                                        </p:attrNameLst>
                                      </p:cBhvr>
                                      <p:tavLst>
                                        <p:tav tm="0">
                                          <p:val>
                                            <p:strVal val="#ppt_y+.1"/>
                                          </p:val>
                                        </p:tav>
                                        <p:tav tm="100000">
                                          <p:val>
                                            <p:strVal val="#ppt_y"/>
                                          </p:val>
                                        </p:tav>
                                      </p:tavLst>
                                    </p:anim>
                                  </p:childTnLst>
                                </p:cTn>
                              </p:par>
                            </p:childTnLst>
                          </p:cTn>
                        </p:par>
                        <p:par>
                          <p:cTn id="82" fill="hold">
                            <p:stCondLst>
                              <p:cond delay="9750"/>
                            </p:stCondLst>
                            <p:childTnLst>
                              <p:par>
                                <p:cTn id="83" presetID="10" presetClass="entr" presetSubtype="0" fill="hold" grpId="0"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par>
                          <p:cTn id="86" fill="hold">
                            <p:stCondLst>
                              <p:cond delay="10250"/>
                            </p:stCondLst>
                            <p:childTnLst>
                              <p:par>
                                <p:cTn id="87" presetID="9"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dissolve">
                                      <p:cBhvr>
                                        <p:cTn id="89" dur="500"/>
                                        <p:tgtEl>
                                          <p:spTgt spid="18"/>
                                        </p:tgtEl>
                                      </p:cBhvr>
                                    </p:animEffect>
                                  </p:childTnLst>
                                </p:cTn>
                              </p:par>
                            </p:childTnLst>
                          </p:cTn>
                        </p:par>
                        <p:par>
                          <p:cTn id="90" fill="hold">
                            <p:stCondLst>
                              <p:cond delay="10750"/>
                            </p:stCondLst>
                            <p:childTnLst>
                              <p:par>
                                <p:cTn id="91" presetID="9"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dissolve">
                                      <p:cBhvr>
                                        <p:cTn id="9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1"/>
      <p:bldP spid="12" grpId="0"/>
      <p:bldP spid="13" grpId="0"/>
      <p:bldP spid="14" grpId="0"/>
      <p:bldP spid="15" grpId="0"/>
      <p:bldP spid="16" grpId="0"/>
      <p:bldP spid="17" grpId="0"/>
      <p:bldP spid="18"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16200000">
            <a:off x="1218167" y="1693160"/>
            <a:ext cx="2198976" cy="2198976"/>
          </a:xfrm>
          <a:prstGeom prst="blockArc">
            <a:avLst>
              <a:gd name="adj1" fmla="val 9034725"/>
              <a:gd name="adj2" fmla="val 2183001"/>
              <a:gd name="adj3" fmla="val 827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空心弧 3"/>
          <p:cNvSpPr/>
          <p:nvPr/>
        </p:nvSpPr>
        <p:spPr>
          <a:xfrm rot="16426183">
            <a:off x="1393782" y="1871042"/>
            <a:ext cx="1825288" cy="1825288"/>
          </a:xfrm>
          <a:prstGeom prst="blockArc">
            <a:avLst>
              <a:gd name="adj1" fmla="val 12042876"/>
              <a:gd name="adj2" fmla="val 2021315"/>
              <a:gd name="adj3" fmla="val 963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rot="16200000">
            <a:off x="1017365" y="1512688"/>
            <a:ext cx="2560471" cy="2560471"/>
          </a:xfrm>
          <a:prstGeom prst="blockArc">
            <a:avLst>
              <a:gd name="adj1" fmla="val 7274497"/>
              <a:gd name="adj2" fmla="val 2258975"/>
              <a:gd name="adj3" fmla="val 810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634893" y="2607980"/>
            <a:ext cx="2021124" cy="461665"/>
          </a:xfrm>
          <a:prstGeom prst="rect">
            <a:avLst/>
          </a:prstGeom>
        </p:spPr>
        <p:txBody>
          <a:bodyPr wrap="square">
            <a:spAutoFit/>
          </a:bodyPr>
          <a:lstStyle/>
          <a:p>
            <a:r>
              <a:rPr lang="en-US" altLang="zh-CN" sz="2400" b="1" dirty="0" smtClean="0">
                <a:solidFill>
                  <a:schemeClr val="accent5">
                    <a:lumMod val="75000"/>
                  </a:schemeClr>
                </a:solidFill>
              </a:rPr>
              <a:t>Add your title </a:t>
            </a:r>
            <a:endParaRPr lang="zh-CN" altLang="en-US" sz="2400" b="1" dirty="0">
              <a:solidFill>
                <a:schemeClr val="accent5">
                  <a:lumMod val="75000"/>
                </a:schemeClr>
              </a:solidFill>
            </a:endParaRPr>
          </a:p>
        </p:txBody>
      </p:sp>
      <p:grpSp>
        <p:nvGrpSpPr>
          <p:cNvPr id="35" name="组合 34"/>
          <p:cNvGrpSpPr/>
          <p:nvPr/>
        </p:nvGrpSpPr>
        <p:grpSpPr>
          <a:xfrm>
            <a:off x="4499992" y="1013338"/>
            <a:ext cx="3811400" cy="1033808"/>
            <a:chOff x="4879109" y="959275"/>
            <a:chExt cx="3811400" cy="1033808"/>
          </a:xfrm>
        </p:grpSpPr>
        <p:sp>
          <p:nvSpPr>
            <p:cNvPr id="23" name="矩形 22"/>
            <p:cNvSpPr/>
            <p:nvPr/>
          </p:nvSpPr>
          <p:spPr>
            <a:xfrm>
              <a:off x="4973633" y="1074849"/>
              <a:ext cx="360040" cy="2305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4879109" y="1346752"/>
              <a:ext cx="3811400"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6" name="矩形 25"/>
            <p:cNvSpPr/>
            <p:nvPr/>
          </p:nvSpPr>
          <p:spPr>
            <a:xfrm>
              <a:off x="5437709" y="959275"/>
              <a:ext cx="2021124" cy="461665"/>
            </a:xfrm>
            <a:prstGeom prst="rect">
              <a:avLst/>
            </a:prstGeom>
          </p:spPr>
          <p:txBody>
            <a:bodyPr wrap="square">
              <a:spAutoFit/>
            </a:bodyPr>
            <a:lstStyle/>
            <a:p>
              <a:r>
                <a:rPr lang="en-US" altLang="zh-CN" sz="2400" b="1" dirty="0" smtClean="0">
                  <a:solidFill>
                    <a:schemeClr val="accent5">
                      <a:lumMod val="75000"/>
                    </a:schemeClr>
                  </a:solidFill>
                </a:rPr>
                <a:t>70%</a:t>
              </a:r>
              <a:endParaRPr lang="zh-CN" altLang="en-US" sz="2400" b="1" dirty="0">
                <a:solidFill>
                  <a:schemeClr val="accent5">
                    <a:lumMod val="75000"/>
                  </a:schemeClr>
                </a:solidFill>
              </a:endParaRPr>
            </a:p>
          </p:txBody>
        </p:sp>
      </p:grpSp>
      <p:grpSp>
        <p:nvGrpSpPr>
          <p:cNvPr id="36" name="组合 35"/>
          <p:cNvGrpSpPr/>
          <p:nvPr/>
        </p:nvGrpSpPr>
        <p:grpSpPr>
          <a:xfrm>
            <a:off x="4499992" y="2266782"/>
            <a:ext cx="3811399" cy="1033808"/>
            <a:chOff x="4879109" y="2212719"/>
            <a:chExt cx="3811399" cy="1033808"/>
          </a:xfrm>
        </p:grpSpPr>
        <p:sp>
          <p:nvSpPr>
            <p:cNvPr id="27" name="矩形 26"/>
            <p:cNvSpPr/>
            <p:nvPr/>
          </p:nvSpPr>
          <p:spPr>
            <a:xfrm>
              <a:off x="4973633" y="2328293"/>
              <a:ext cx="360040" cy="2305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879109" y="2600196"/>
              <a:ext cx="3811399"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9" name="矩形 28"/>
            <p:cNvSpPr/>
            <p:nvPr/>
          </p:nvSpPr>
          <p:spPr>
            <a:xfrm>
              <a:off x="5437709" y="2212719"/>
              <a:ext cx="2021124" cy="461665"/>
            </a:xfrm>
            <a:prstGeom prst="rect">
              <a:avLst/>
            </a:prstGeom>
          </p:spPr>
          <p:txBody>
            <a:bodyPr wrap="square">
              <a:spAutoFit/>
            </a:bodyPr>
            <a:lstStyle/>
            <a:p>
              <a:r>
                <a:rPr lang="en-US" altLang="zh-CN" sz="2400" b="1" dirty="0" smtClean="0">
                  <a:solidFill>
                    <a:schemeClr val="accent5">
                      <a:lumMod val="75000"/>
                    </a:schemeClr>
                  </a:solidFill>
                </a:rPr>
                <a:t>55%</a:t>
              </a:r>
              <a:endParaRPr lang="zh-CN" altLang="en-US" sz="2400" b="1" dirty="0">
                <a:solidFill>
                  <a:schemeClr val="accent5">
                    <a:lumMod val="75000"/>
                  </a:schemeClr>
                </a:solidFill>
              </a:endParaRPr>
            </a:p>
          </p:txBody>
        </p:sp>
      </p:grpSp>
      <p:grpSp>
        <p:nvGrpSpPr>
          <p:cNvPr id="37" name="组合 36"/>
          <p:cNvGrpSpPr/>
          <p:nvPr/>
        </p:nvGrpSpPr>
        <p:grpSpPr>
          <a:xfrm>
            <a:off x="4499993" y="3447663"/>
            <a:ext cx="3811398" cy="1033808"/>
            <a:chOff x="4879110" y="3393600"/>
            <a:chExt cx="3811398" cy="1033808"/>
          </a:xfrm>
        </p:grpSpPr>
        <p:sp>
          <p:nvSpPr>
            <p:cNvPr id="30" name="矩形 29"/>
            <p:cNvSpPr/>
            <p:nvPr/>
          </p:nvSpPr>
          <p:spPr>
            <a:xfrm>
              <a:off x="4973633" y="3509174"/>
              <a:ext cx="360040" cy="23051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79110" y="3781077"/>
              <a:ext cx="3811398"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32" name="矩形 31"/>
            <p:cNvSpPr/>
            <p:nvPr/>
          </p:nvSpPr>
          <p:spPr>
            <a:xfrm>
              <a:off x="5437709" y="3393600"/>
              <a:ext cx="2021124" cy="461665"/>
            </a:xfrm>
            <a:prstGeom prst="rect">
              <a:avLst/>
            </a:prstGeom>
          </p:spPr>
          <p:txBody>
            <a:bodyPr wrap="square">
              <a:spAutoFit/>
            </a:bodyPr>
            <a:lstStyle/>
            <a:p>
              <a:r>
                <a:rPr lang="en-US" altLang="zh-CN" sz="2400" b="1" dirty="0" smtClean="0">
                  <a:solidFill>
                    <a:schemeClr val="accent5">
                      <a:lumMod val="75000"/>
                    </a:schemeClr>
                  </a:solidFill>
                </a:rPr>
                <a:t>40%</a:t>
              </a:r>
              <a:endParaRPr lang="zh-CN" altLang="en-US" sz="2400" b="1" dirty="0">
                <a:solidFill>
                  <a:schemeClr val="accent5">
                    <a:lumMod val="75000"/>
                  </a:schemeClr>
                </a:solidFill>
              </a:endParaRPr>
            </a:p>
          </p:txBody>
        </p:sp>
      </p:grpSp>
      <p:sp>
        <p:nvSpPr>
          <p:cNvPr id="34" name="矩形 3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468280296"/>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0-#ppt_w/2"/>
                                          </p:val>
                                        </p:tav>
                                        <p:tav tm="100000">
                                          <p:val>
                                            <p:strVal val="#ppt_x"/>
                                          </p:val>
                                        </p:tav>
                                      </p:tavLst>
                                    </p:anim>
                                    <p:anim calcmode="lin" valueType="num">
                                      <p:cBhvr additive="base">
                                        <p:cTn id="8" dur="75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8" presetClass="entr" presetSubtype="1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750"/>
                                        <p:tgtEl>
                                          <p:spTgt spid="4"/>
                                        </p:tgtEl>
                                      </p:cBhvr>
                                    </p:animEffect>
                                  </p:childTnLst>
                                </p:cTn>
                              </p:par>
                            </p:childTnLst>
                          </p:cTn>
                        </p:par>
                        <p:par>
                          <p:cTn id="13" fill="hold">
                            <p:stCondLst>
                              <p:cond delay="1500"/>
                            </p:stCondLst>
                            <p:childTnLst>
                              <p:par>
                                <p:cTn id="14" presetID="18" presetClass="entr" presetSubtype="1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750"/>
                                        <p:tgtEl>
                                          <p:spTgt spid="3"/>
                                        </p:tgtEl>
                                      </p:cBhvr>
                                    </p:animEffect>
                                  </p:childTnLst>
                                </p:cTn>
                              </p:par>
                            </p:childTnLst>
                          </p:cTn>
                        </p:par>
                        <p:par>
                          <p:cTn id="17" fill="hold">
                            <p:stCondLst>
                              <p:cond delay="2250"/>
                            </p:stCondLst>
                            <p:childTnLst>
                              <p:par>
                                <p:cTn id="18" presetID="18" presetClass="entr" presetSubtype="12"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750"/>
                                        <p:tgtEl>
                                          <p:spTgt spid="5"/>
                                        </p:tgtEl>
                                      </p:cBhvr>
                                    </p:animEffect>
                                  </p:childTnLst>
                                </p:cTn>
                              </p:par>
                            </p:childTnLst>
                          </p:cTn>
                        </p:par>
                        <p:par>
                          <p:cTn id="21" fill="hold">
                            <p:stCondLst>
                              <p:cond delay="3000"/>
                            </p:stCondLst>
                            <p:childTnLst>
                              <p:par>
                                <p:cTn id="22" presetID="9"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par>
                          <p:cTn id="25" fill="hold">
                            <p:stCondLst>
                              <p:cond delay="3500"/>
                            </p:stCondLst>
                            <p:childTnLst>
                              <p:par>
                                <p:cTn id="26" presetID="42"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750"/>
                                        <p:tgtEl>
                                          <p:spTgt spid="35"/>
                                        </p:tgtEl>
                                      </p:cBhvr>
                                    </p:animEffect>
                                    <p:anim calcmode="lin" valueType="num">
                                      <p:cBhvr>
                                        <p:cTn id="29" dur="750" fill="hold"/>
                                        <p:tgtEl>
                                          <p:spTgt spid="35"/>
                                        </p:tgtEl>
                                        <p:attrNameLst>
                                          <p:attrName>ppt_x</p:attrName>
                                        </p:attrNameLst>
                                      </p:cBhvr>
                                      <p:tavLst>
                                        <p:tav tm="0">
                                          <p:val>
                                            <p:strVal val="#ppt_x"/>
                                          </p:val>
                                        </p:tav>
                                        <p:tav tm="100000">
                                          <p:val>
                                            <p:strVal val="#ppt_x"/>
                                          </p:val>
                                        </p:tav>
                                      </p:tavLst>
                                    </p:anim>
                                    <p:anim calcmode="lin" valueType="num">
                                      <p:cBhvr>
                                        <p:cTn id="30" dur="750" fill="hold"/>
                                        <p:tgtEl>
                                          <p:spTgt spid="35"/>
                                        </p:tgtEl>
                                        <p:attrNameLst>
                                          <p:attrName>ppt_y</p:attrName>
                                        </p:attrNameLst>
                                      </p:cBhvr>
                                      <p:tavLst>
                                        <p:tav tm="0">
                                          <p:val>
                                            <p:strVal val="#ppt_y+.1"/>
                                          </p:val>
                                        </p:tav>
                                        <p:tav tm="100000">
                                          <p:val>
                                            <p:strVal val="#ppt_y"/>
                                          </p:val>
                                        </p:tav>
                                      </p:tavLst>
                                    </p:anim>
                                  </p:childTnLst>
                                </p:cTn>
                              </p:par>
                            </p:childTnLst>
                          </p:cTn>
                        </p:par>
                        <p:par>
                          <p:cTn id="31" fill="hold">
                            <p:stCondLst>
                              <p:cond delay="4250"/>
                            </p:stCondLst>
                            <p:childTnLst>
                              <p:par>
                                <p:cTn id="32" presetID="42"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750"/>
                                        <p:tgtEl>
                                          <p:spTgt spid="36"/>
                                        </p:tgtEl>
                                      </p:cBhvr>
                                    </p:animEffect>
                                    <p:anim calcmode="lin" valueType="num">
                                      <p:cBhvr>
                                        <p:cTn id="35" dur="750" fill="hold"/>
                                        <p:tgtEl>
                                          <p:spTgt spid="36"/>
                                        </p:tgtEl>
                                        <p:attrNameLst>
                                          <p:attrName>ppt_x</p:attrName>
                                        </p:attrNameLst>
                                      </p:cBhvr>
                                      <p:tavLst>
                                        <p:tav tm="0">
                                          <p:val>
                                            <p:strVal val="#ppt_x"/>
                                          </p:val>
                                        </p:tav>
                                        <p:tav tm="100000">
                                          <p:val>
                                            <p:strVal val="#ppt_x"/>
                                          </p:val>
                                        </p:tav>
                                      </p:tavLst>
                                    </p:anim>
                                    <p:anim calcmode="lin" valueType="num">
                                      <p:cBhvr>
                                        <p:cTn id="36" dur="750" fill="hold"/>
                                        <p:tgtEl>
                                          <p:spTgt spid="36"/>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750"/>
                                        <p:tgtEl>
                                          <p:spTgt spid="37"/>
                                        </p:tgtEl>
                                      </p:cBhvr>
                                    </p:animEffect>
                                    <p:anim calcmode="lin" valueType="num">
                                      <p:cBhvr>
                                        <p:cTn id="41" dur="750" fill="hold"/>
                                        <p:tgtEl>
                                          <p:spTgt spid="37"/>
                                        </p:tgtEl>
                                        <p:attrNameLst>
                                          <p:attrName>ppt_x</p:attrName>
                                        </p:attrNameLst>
                                      </p:cBhvr>
                                      <p:tavLst>
                                        <p:tav tm="0">
                                          <p:val>
                                            <p:strVal val="#ppt_x"/>
                                          </p:val>
                                        </p:tav>
                                        <p:tav tm="100000">
                                          <p:val>
                                            <p:strVal val="#ppt_x"/>
                                          </p:val>
                                        </p:tav>
                                      </p:tavLst>
                                    </p:anim>
                                    <p:anim calcmode="lin" valueType="num">
                                      <p:cBhvr>
                                        <p:cTn id="42"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755994"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Four</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04</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223125"/>
      </p:ext>
    </p:extLst>
  </p:cSld>
  <p:clrMapOvr>
    <a:masterClrMapping/>
  </p:clrMapOvr>
  <mc:AlternateContent xmlns:mc="http://schemas.openxmlformats.org/markup-compatibility/2006" xmlns:p14="http://schemas.microsoft.com/office/powerpoint/2010/main">
    <mc:Choice Requires="p14">
      <p:transition p14:dur="250" advClick="0" advTm="0">
        <p:wipe/>
      </p:transition>
    </mc:Choice>
    <mc:Fallback xmlns="">
      <p:transition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987574"/>
            <a:ext cx="7704856"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a:t>
            </a:r>
            <a:endParaRPr lang="zh-CN" altLang="en-US" sz="1200" dirty="0"/>
          </a:p>
        </p:txBody>
      </p:sp>
      <p:pic>
        <p:nvPicPr>
          <p:cNvPr id="1026" name="Picture 2" descr="C:\Documents and Settings\Administrator\桌面\睿泰集团员工培养计划-解决方案部-JYY\其他\PPT素材\插图\bld1124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698"/>
          <a:stretch/>
        </p:blipFill>
        <p:spPr bwMode="auto">
          <a:xfrm>
            <a:off x="827584" y="1866887"/>
            <a:ext cx="2795926" cy="17921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7" name="Picture 3" descr="C:\Documents and Settings\Administrator\桌面\睿泰集团员工培养计划-解决方案部-JYY\其他\PPT素材\插图\bmh-rf-pop0213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730"/>
          <a:stretch/>
        </p:blipFill>
        <p:spPr bwMode="auto">
          <a:xfrm>
            <a:off x="5104101" y="1866886"/>
            <a:ext cx="2792392" cy="17921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2014"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6" name="TextBox 5"/>
          <p:cNvSpPr txBox="1"/>
          <p:nvPr/>
        </p:nvSpPr>
        <p:spPr>
          <a:xfrm>
            <a:off x="5028795"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7" name="矩形 6"/>
          <p:cNvSpPr/>
          <p:nvPr/>
        </p:nvSpPr>
        <p:spPr>
          <a:xfrm>
            <a:off x="827584"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8" name="矩形 7"/>
          <p:cNvSpPr/>
          <p:nvPr/>
        </p:nvSpPr>
        <p:spPr>
          <a:xfrm>
            <a:off x="5104101"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9" name="矩形 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4-1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104772278"/>
      </p:ext>
    </p:extLst>
  </p:cSld>
  <p:clrMapOvr>
    <a:masterClrMapping/>
  </p:clrMapOvr>
  <mc:AlternateContent xmlns:mc="http://schemas.openxmlformats.org/markup-compatibility/2006" xmlns:p14="http://schemas.microsoft.com/office/powerpoint/2010/main">
    <mc:Choice Requires="p14">
      <p:transition p14:dur="100" advClick="0" advTm="0">
        <p:cut/>
      </p:transition>
    </mc:Choice>
    <mc:Fallback xmlns="">
      <p:transition advClick="0"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750"/>
                                        <p:tgtEl>
                                          <p:spTgt spid="1026"/>
                                        </p:tgtEl>
                                      </p:cBhvr>
                                    </p:animEffect>
                                  </p:childTnLst>
                                </p:cTn>
                              </p:par>
                            </p:childTnLst>
                          </p:cTn>
                        </p:par>
                        <p:par>
                          <p:cTn id="17" fill="hold">
                            <p:stCondLst>
                              <p:cond delay="225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750"/>
                                        <p:tgtEl>
                                          <p:spTgt spid="7"/>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childTnLst>
                          </p:cTn>
                        </p:par>
                        <p:par>
                          <p:cTn id="25" fill="hold">
                            <p:stCondLst>
                              <p:cond delay="3750"/>
                            </p:stCondLst>
                            <p:childTnLst>
                              <p:par>
                                <p:cTn id="26" presetID="10" presetClass="entr" presetSubtype="0" fill="hold" nodeType="after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750"/>
                                        <p:tgtEl>
                                          <p:spTgt spid="1027"/>
                                        </p:tgtEl>
                                      </p:cBhvr>
                                    </p:animEffect>
                                  </p:childTnLst>
                                </p:cTn>
                              </p:par>
                            </p:childTnLst>
                          </p:cTn>
                        </p:par>
                        <p:par>
                          <p:cTn id="29" fill="hold">
                            <p:stCondLst>
                              <p:cond delay="4500"/>
                            </p:stCondLst>
                            <p:childTnLst>
                              <p:par>
                                <p:cTn id="30" presetID="2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750"/>
                                        <p:tgtEl>
                                          <p:spTgt spid="8"/>
                                        </p:tgtEl>
                                      </p:cBhvr>
                                    </p:animEffect>
                                  </p:childTnLst>
                                </p:cTn>
                              </p:par>
                            </p:childTnLst>
                          </p:cTn>
                        </p:par>
                        <p:par>
                          <p:cTn id="33" fill="hold">
                            <p:stCondLst>
                              <p:cond delay="525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910129"/>
            <a:ext cx="2564109" cy="2322615"/>
          </a:xfrm>
          <a:prstGeom prst="rect">
            <a:avLst/>
          </a:prstGeom>
          <a:solidFill>
            <a:schemeClr val="accent5">
              <a:lumMod val="75000"/>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圆角矩形 3"/>
          <p:cNvSpPr/>
          <p:nvPr/>
        </p:nvSpPr>
        <p:spPr>
          <a:xfrm>
            <a:off x="5508103" y="1436056"/>
            <a:ext cx="2564105" cy="31042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rPr>
              <a:t>Add your title </a:t>
            </a:r>
            <a:endParaRPr lang="zh-CN" altLang="en-US" b="1" dirty="0">
              <a:solidFill>
                <a:schemeClr val="bg1"/>
              </a:solidFill>
            </a:endParaRPr>
          </a:p>
        </p:txBody>
      </p:sp>
      <p:sp>
        <p:nvSpPr>
          <p:cNvPr id="20" name="TextBox 19"/>
          <p:cNvSpPr txBox="1"/>
          <p:nvPr/>
        </p:nvSpPr>
        <p:spPr>
          <a:xfrm>
            <a:off x="5508103" y="2047146"/>
            <a:ext cx="2564110" cy="17257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en-US" altLang="zh-CN" sz="1200" dirty="0" smtClean="0"/>
          </a:p>
          <a:p>
            <a:pPr>
              <a:lnSpc>
                <a:spcPct val="150000"/>
              </a:lnSpc>
              <a:buClr>
                <a:schemeClr val="accent6">
                  <a:lumMod val="75000"/>
                </a:schemeClr>
              </a:buClr>
            </a:pPr>
            <a:r>
              <a:rPr lang="en-US" altLang="zh-CN" sz="1200" dirty="0"/>
              <a:t>You can click here to enter your text. You can click here to enter your text. You can click here to enter your text. </a:t>
            </a:r>
            <a:endParaRPr lang="zh-CN" altLang="en-US" sz="1200" dirty="0"/>
          </a:p>
        </p:txBody>
      </p:sp>
      <p:sp>
        <p:nvSpPr>
          <p:cNvPr id="21" name="矩形 20"/>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4-2 Enter  Your  Title</a:t>
            </a:r>
            <a:endParaRPr lang="zh-CN" altLang="en-US" sz="2800" b="1" dirty="0" smtClean="0">
              <a:solidFill>
                <a:schemeClr val="bg1"/>
              </a:solidFill>
            </a:endParaRPr>
          </a:p>
        </p:txBody>
      </p:sp>
      <p:grpSp>
        <p:nvGrpSpPr>
          <p:cNvPr id="22" name="组合 21"/>
          <p:cNvGrpSpPr/>
          <p:nvPr/>
        </p:nvGrpSpPr>
        <p:grpSpPr>
          <a:xfrm>
            <a:off x="440065" y="1402283"/>
            <a:ext cx="4061976" cy="3015127"/>
            <a:chOff x="440065" y="1402283"/>
            <a:chExt cx="4061976" cy="3015127"/>
          </a:xfrm>
        </p:grpSpPr>
        <p:sp>
          <p:nvSpPr>
            <p:cNvPr id="6" name="同心圆 5"/>
            <p:cNvSpPr/>
            <p:nvPr/>
          </p:nvSpPr>
          <p:spPr>
            <a:xfrm>
              <a:off x="1473286" y="1784857"/>
              <a:ext cx="2107706" cy="2107706"/>
            </a:xfrm>
            <a:prstGeom prst="donut">
              <a:avLst>
                <a:gd name="adj" fmla="val 545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aphicFrame>
          <p:nvGraphicFramePr>
            <p:cNvPr id="7" name="图表 6"/>
            <p:cNvGraphicFramePr/>
            <p:nvPr>
              <p:extLst>
                <p:ext uri="{D42A27DB-BD31-4B8C-83A1-F6EECF244321}">
                  <p14:modId xmlns:p14="http://schemas.microsoft.com/office/powerpoint/2010/main" val="1972729946"/>
                </p:ext>
              </p:extLst>
            </p:nvPr>
          </p:nvGraphicFramePr>
          <p:xfrm>
            <a:off x="1157046" y="1615480"/>
            <a:ext cx="2740184" cy="2446460"/>
          </p:xfrm>
          <a:graphic>
            <a:graphicData uri="http://schemas.openxmlformats.org/drawingml/2006/chart">
              <c:chart xmlns:c="http://schemas.openxmlformats.org/drawingml/2006/chart" xmlns:r="http://schemas.openxmlformats.org/officeDocument/2006/relationships" r:id="rId2"/>
            </a:graphicData>
          </a:graphic>
        </p:graphicFrame>
        <p:sp>
          <p:nvSpPr>
            <p:cNvPr id="8" name="椭圆 7"/>
            <p:cNvSpPr/>
            <p:nvPr/>
          </p:nvSpPr>
          <p:spPr>
            <a:xfrm>
              <a:off x="1222396" y="1533967"/>
              <a:ext cx="2609485" cy="2609485"/>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9" name="直接连接符 8"/>
            <p:cNvCxnSpPr/>
            <p:nvPr/>
          </p:nvCxnSpPr>
          <p:spPr>
            <a:xfrm flipH="1" flipV="1">
              <a:off x="1310969" y="1577104"/>
              <a:ext cx="508036" cy="512598"/>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99220" y="1576348"/>
              <a:ext cx="213642"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11" name="文本框 19"/>
            <p:cNvSpPr txBox="1"/>
            <p:nvPr/>
          </p:nvSpPr>
          <p:spPr>
            <a:xfrm>
              <a:off x="440065" y="1402283"/>
              <a:ext cx="65915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smtClean="0">
                  <a:solidFill>
                    <a:schemeClr val="accent6">
                      <a:lumMod val="75000"/>
                    </a:schemeClr>
                  </a:solidFill>
                </a:rPr>
                <a:t>Title </a:t>
              </a:r>
              <a:endParaRPr lang="zh-CN" altLang="en-US" b="1" dirty="0">
                <a:solidFill>
                  <a:schemeClr val="accent6">
                    <a:lumMod val="75000"/>
                  </a:schemeClr>
                </a:solidFill>
              </a:endParaRPr>
            </a:p>
          </p:txBody>
        </p:sp>
        <p:sp>
          <p:nvSpPr>
            <p:cNvPr id="12" name="文本框 20"/>
            <p:cNvSpPr txBox="1"/>
            <p:nvPr/>
          </p:nvSpPr>
          <p:spPr>
            <a:xfrm>
              <a:off x="872487" y="1607289"/>
              <a:ext cx="414884" cy="26246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lumMod val="50000"/>
                    </a:schemeClr>
                  </a:solidFill>
                </a:rPr>
                <a:t>57%</a:t>
              </a:r>
              <a:endParaRPr lang="zh-CN" altLang="en-US" i="1" dirty="0">
                <a:solidFill>
                  <a:schemeClr val="bg1">
                    <a:lumMod val="50000"/>
                  </a:schemeClr>
                </a:solidFill>
              </a:endParaRPr>
            </a:p>
          </p:txBody>
        </p:sp>
        <p:cxnSp>
          <p:nvCxnSpPr>
            <p:cNvPr id="13" name="直接连接符 12"/>
            <p:cNvCxnSpPr/>
            <p:nvPr/>
          </p:nvCxnSpPr>
          <p:spPr>
            <a:xfrm flipH="1" flipV="1">
              <a:off x="3195922" y="3620847"/>
              <a:ext cx="427587" cy="4136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621614" y="4034541"/>
              <a:ext cx="2148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23"/>
            <p:cNvSpPr txBox="1"/>
            <p:nvPr/>
          </p:nvSpPr>
          <p:spPr>
            <a:xfrm>
              <a:off x="3844489" y="3914246"/>
              <a:ext cx="6575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微软雅黑" panose="020B0503020204020204" pitchFamily="34" charset="-122"/>
                  <a:ea typeface="微软雅黑" panose="020B0503020204020204" pitchFamily="34" charset="-122"/>
                </a:rPr>
                <a:t>Title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文本框 24"/>
            <p:cNvSpPr txBox="1"/>
            <p:nvPr/>
          </p:nvSpPr>
          <p:spPr>
            <a:xfrm>
              <a:off x="3437156" y="4048078"/>
              <a:ext cx="58381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solidFill>
                </a:rPr>
                <a:t>43%</a:t>
              </a:r>
              <a:endParaRPr lang="zh-CN" altLang="en-US" i="1" dirty="0">
                <a:solidFill>
                  <a:schemeClr val="bg1"/>
                </a:solidFill>
              </a:endParaRPr>
            </a:p>
          </p:txBody>
        </p:sp>
        <p:pic>
          <p:nvPicPr>
            <p:cNvPr id="2050" name="Picture 2" descr="C:\Documents and Settings\Administrator\桌面\睿泰集团员工培养计划-解决方案部-JYY\其他\PPT素材\图标\平面小图标\easyicon_net_20140606022451205\114201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5551" y="2211710"/>
              <a:ext cx="1003176" cy="1003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0571496"/>
      </p:ext>
    </p:extLst>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0-#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a:spLocks/>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a:spLocks/>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a:spLocks/>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a:spLocks/>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a:spLocks/>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a:spLocks/>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a:spLocks/>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a:spLocks/>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a:spLocks/>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a:spLocks/>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a:spLocks/>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a:spLocks/>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a:spLocks/>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a:spLocks/>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a:spLocks/>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a:spLocks/>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a:spLocks/>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a:spLocks/>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a:spLocks/>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a:spLocks/>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a:spLocks/>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a:spLocks/>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a:spLocks/>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a:spLocks/>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a:spLocks/>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a:spLocks/>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a:spLocks/>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a:spLocks/>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a:spLocks/>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a:spLocks/>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7" name="TextBox 36"/>
          <p:cNvSpPr txBox="1"/>
          <p:nvPr/>
        </p:nvSpPr>
        <p:spPr>
          <a:xfrm>
            <a:off x="4796735" y="1799840"/>
            <a:ext cx="3564396" cy="20027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You can click here to enter your text. You can click here to enter your text. You can click here to enter your text. You can click here to enter your text</a:t>
            </a:r>
            <a:r>
              <a:rPr lang="en-US" altLang="zh-CN" sz="1200" dirty="0" smtClean="0"/>
              <a:t>.</a:t>
            </a:r>
            <a:endParaRPr lang="zh-CN" altLang="en-US" sz="1200" dirty="0"/>
          </a:p>
        </p:txBody>
      </p:sp>
      <p:sp>
        <p:nvSpPr>
          <p:cNvPr id="38" name="矩形 37"/>
          <p:cNvSpPr/>
          <p:nvPr/>
        </p:nvSpPr>
        <p:spPr>
          <a:xfrm>
            <a:off x="4788024" y="1352388"/>
            <a:ext cx="2795925" cy="369332"/>
          </a:xfrm>
          <a:prstGeom prst="rect">
            <a:avLst/>
          </a:prstGeom>
          <a:noFill/>
        </p:spPr>
        <p:txBody>
          <a:bodyPr wrap="square">
            <a:spAutoFit/>
          </a:bodyPr>
          <a:lstStyle/>
          <a:p>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39" name="矩形 3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944462939"/>
      </p:ext>
    </p:extLst>
  </p:cSld>
  <p:clrMapOvr>
    <a:masterClrMapping/>
  </p:clrMapOvr>
  <mc:AlternateContent xmlns:mc="http://schemas.openxmlformats.org/markup-compatibility/2006" xmlns:p14="http://schemas.microsoft.com/office/powerpoint/2010/main">
    <mc:Choice Requires="p14">
      <p:transition p14:dur="100" advClick="0" advTm="0">
        <p:cut/>
      </p:transition>
    </mc:Choice>
    <mc:Fallback xmlns="">
      <p:transition advClick="0"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2" presetClass="entr" presetSubtype="0" fill="hold" grpId="1"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1"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1"/>
      <p:bldP spid="38" grpId="1"/>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3822943" y="1275606"/>
            <a:ext cx="1152128" cy="1152128"/>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logo</a:t>
            </a:r>
            <a:endParaRPr lang="zh-CN" altLang="en-US" sz="2800" dirty="0"/>
          </a:p>
        </p:txBody>
      </p:sp>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723878"/>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931790"/>
            <a:ext cx="4248472"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Thank</a:t>
            </a:r>
            <a:r>
              <a:rPr lang="zh-CN" altLang="en-US" sz="3200" b="1" dirty="0">
                <a:solidFill>
                  <a:schemeClr val="bg1"/>
                </a:solidFill>
                <a:latin typeface="微软雅黑" pitchFamily="34" charset="-122"/>
                <a:ea typeface="微软雅黑" pitchFamily="34" charset="-122"/>
              </a:rPr>
              <a:t> </a:t>
            </a:r>
            <a:r>
              <a:rPr lang="en-US" altLang="zh-CN" sz="3200" b="1" dirty="0" smtClean="0">
                <a:solidFill>
                  <a:schemeClr val="bg1"/>
                </a:solidFill>
                <a:latin typeface="微软雅黑" pitchFamily="34" charset="-122"/>
                <a:ea typeface="微软雅黑" pitchFamily="34" charset="-122"/>
              </a:rPr>
              <a:t>You</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307777"/>
          </a:xfrm>
          <a:prstGeom prst="rect">
            <a:avLst/>
          </a:prstGeom>
          <a:noFill/>
        </p:spPr>
        <p:txBody>
          <a:bodyPr wrap="square" rtlCol="0">
            <a:spAutoFit/>
          </a:bodyPr>
          <a:lstStyle/>
          <a:p>
            <a:pPr algn="ctr"/>
            <a:r>
              <a:rPr lang="en-US" altLang="zh-CN" sz="1400" dirty="0" smtClean="0">
                <a:solidFill>
                  <a:schemeClr val="bg1"/>
                </a:solidFill>
                <a:latin typeface="微软雅黑" pitchFamily="34" charset="-122"/>
                <a:ea typeface="微软雅黑" pitchFamily="34" charset="-122"/>
              </a:rPr>
              <a:t>Freedom  design  by  Jenny</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73710264"/>
      </p:ext>
    </p:extLst>
  </p:cSld>
  <p:clrMapOvr>
    <a:masterClrMapping/>
  </p:clrMapOvr>
  <mc:AlternateContent xmlns:mc="http://schemas.openxmlformats.org/markup-compatibility/2006" xmlns:p14="http://schemas.microsoft.com/office/powerpoint/2010/main">
    <mc:Choice Requires="p14">
      <p:transition p14:dur="250" advClick="0" advTm="0">
        <p:wipe/>
      </p:transition>
    </mc:Choice>
    <mc:Fallback xmlns="">
      <p:transition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8"/>
                                        </p:tgtEl>
                                        <p:attrNameLst>
                                          <p:attrName>ppt_y</p:attrName>
                                        </p:attrNameLst>
                                      </p:cBhvr>
                                      <p:tavLst>
                                        <p:tav tm="0">
                                          <p:val>
                                            <p:strVal val="#ppt_y"/>
                                          </p:val>
                                        </p:tav>
                                        <p:tav tm="100000">
                                          <p:val>
                                            <p:strVal val="#ppt_y"/>
                                          </p:val>
                                        </p:tav>
                                      </p:tavLst>
                                    </p:anim>
                                    <p:anim calcmode="lin" valueType="num">
                                      <p:cBhvr>
                                        <p:cTn id="2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8"/>
                                        </p:tgtEl>
                                      </p:cBhvr>
                                    </p:animEffect>
                                  </p:childTnLst>
                                </p:cTn>
                              </p:par>
                            </p:childTnLst>
                          </p:cTn>
                        </p:par>
                        <p:par>
                          <p:cTn id="27" fill="hold">
                            <p:stCondLst>
                              <p:cond delay="235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9"/>
                                        </p:tgtEl>
                                        <p:attrNameLst>
                                          <p:attrName>style.visibility</p:attrName>
                                        </p:attrNameLst>
                                      </p:cBhvr>
                                      <p:to>
                                        <p:strVal val="visible"/>
                                      </p:to>
                                    </p:set>
                                    <p:anim by="(-#ppt_w*2)" calcmode="lin" valueType="num">
                                      <p:cBhvr rctx="PPT">
                                        <p:cTn id="30" dur="250" autoRev="1" fill="hold">
                                          <p:stCondLst>
                                            <p:cond delay="0"/>
                                          </p:stCondLst>
                                        </p:cTn>
                                        <p:tgtEl>
                                          <p:spTgt spid="39"/>
                                        </p:tgtEl>
                                        <p:attrNameLst>
                                          <p:attrName>ppt_w</p:attrName>
                                        </p:attrNameLst>
                                      </p:cBhvr>
                                    </p:anim>
                                    <p:anim by="(#ppt_w*0.50)" calcmode="lin" valueType="num">
                                      <p:cBhvr>
                                        <p:cTn id="31" dur="250" decel="50000" autoRev="1" fill="hold">
                                          <p:stCondLst>
                                            <p:cond delay="0"/>
                                          </p:stCondLst>
                                        </p:cTn>
                                        <p:tgtEl>
                                          <p:spTgt spid="39"/>
                                        </p:tgtEl>
                                        <p:attrNameLst>
                                          <p:attrName>ppt_x</p:attrName>
                                        </p:attrNameLst>
                                      </p:cBhvr>
                                    </p:anim>
                                    <p:anim from="(-#ppt_h/2)" to="(#ppt_y)" calcmode="lin" valueType="num">
                                      <p:cBhvr>
                                        <p:cTn id="32" dur="500" fill="hold">
                                          <p:stCondLst>
                                            <p:cond delay="0"/>
                                          </p:stCondLst>
                                        </p:cTn>
                                        <p:tgtEl>
                                          <p:spTgt spid="39"/>
                                        </p:tgtEl>
                                        <p:attrNameLst>
                                          <p:attrName>ppt_y</p:attrName>
                                        </p:attrNameLst>
                                      </p:cBhvr>
                                    </p:anim>
                                    <p:animRot by="21600000">
                                      <p:cBhvr>
                                        <p:cTn id="33" dur="5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hlinkClick r:id="rId2"/>
              </a:rPr>
              <a:t>www.51pptmoban.com</a:t>
            </a:r>
            <a:r>
              <a:rPr lang="en-US" altLang="zh-CN" dirty="0" smtClean="0"/>
              <a:t> </a:t>
            </a:r>
            <a:r>
              <a:rPr lang="zh-CN" altLang="en-US" smtClean="0"/>
              <a:t>搜集整理</a:t>
            </a:r>
            <a:endParaRPr lang="zh-CN" altLang="en-US"/>
          </a:p>
        </p:txBody>
      </p:sp>
    </p:spTree>
    <p:extLst>
      <p:ext uri="{BB962C8B-B14F-4D97-AF65-F5344CB8AC3E}">
        <p14:creationId xmlns:p14="http://schemas.microsoft.com/office/powerpoint/2010/main" val="183591682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734"/>
            <a:ext cx="2699792" cy="513676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01463" y="2612770"/>
            <a:ext cx="1896866" cy="646331"/>
          </a:xfrm>
          <a:prstGeom prst="rect">
            <a:avLst/>
          </a:prstGeom>
          <a:noFill/>
        </p:spPr>
        <p:txBody>
          <a:bodyPr wrap="none" rtlCol="0">
            <a:spAutoFit/>
          </a:bodyPr>
          <a:lstStyle/>
          <a:p>
            <a:r>
              <a:rPr lang="en-US" altLang="zh-CN" sz="3600" b="1" dirty="0" smtClean="0">
                <a:solidFill>
                  <a:schemeClr val="accent6">
                    <a:lumMod val="75000"/>
                  </a:schemeClr>
                </a:solidFill>
              </a:rPr>
              <a:t>Contents</a:t>
            </a:r>
            <a:endParaRPr lang="zh-CN" altLang="en-US" sz="3600" b="1" dirty="0">
              <a:solidFill>
                <a:schemeClr val="accent6">
                  <a:lumMod val="75000"/>
                </a:schemeClr>
              </a:solidFill>
            </a:endParaRPr>
          </a:p>
        </p:txBody>
      </p:sp>
      <p:sp>
        <p:nvSpPr>
          <p:cNvPr id="7" name="TextBox 6"/>
          <p:cNvSpPr txBox="1"/>
          <p:nvPr/>
        </p:nvSpPr>
        <p:spPr>
          <a:xfrm>
            <a:off x="693306" y="1891133"/>
            <a:ext cx="1313180" cy="769441"/>
          </a:xfrm>
          <a:prstGeom prst="rect">
            <a:avLst/>
          </a:prstGeom>
          <a:solidFill>
            <a:schemeClr val="accent6">
              <a:lumMod val="75000"/>
            </a:schemeClr>
          </a:solidFill>
        </p:spPr>
        <p:txBody>
          <a:bodyPr wrap="none" rtlCol="0">
            <a:spAutoFit/>
          </a:bodyPr>
          <a:lstStyle/>
          <a:p>
            <a:r>
              <a:rPr lang="zh-CN" altLang="en-US" sz="4400" b="1" dirty="0" smtClean="0">
                <a:solidFill>
                  <a:schemeClr val="bg1"/>
                </a:solidFill>
                <a:latin typeface="微软雅黑" pitchFamily="34" charset="-122"/>
                <a:ea typeface="微软雅黑" pitchFamily="34" charset="-122"/>
              </a:rPr>
              <a:t>目录</a:t>
            </a:r>
            <a:endParaRPr lang="zh-CN" altLang="en-US" sz="4400" b="1" dirty="0">
              <a:solidFill>
                <a:schemeClr val="bg1"/>
              </a:solidFill>
              <a:latin typeface="微软雅黑" pitchFamily="34" charset="-122"/>
              <a:ea typeface="微软雅黑" pitchFamily="34" charset="-122"/>
            </a:endParaRPr>
          </a:p>
        </p:txBody>
      </p:sp>
      <p:sp>
        <p:nvSpPr>
          <p:cNvPr id="9" name="椭圆 8"/>
          <p:cNvSpPr/>
          <p:nvPr/>
        </p:nvSpPr>
        <p:spPr>
          <a:xfrm>
            <a:off x="3563888" y="141689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9"/>
          <p:cNvSpPr/>
          <p:nvPr/>
        </p:nvSpPr>
        <p:spPr>
          <a:xfrm>
            <a:off x="3966276" y="134744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latin typeface="微软雅黑" panose="020B0503020204020204" pitchFamily="34" charset="-122"/>
                <a:ea typeface="微软雅黑" panose="020B0503020204020204" pitchFamily="34" charset="-122"/>
              </a:rPr>
              <a:t>页面功能预览</a:t>
            </a:r>
            <a:endParaRPr lang="zh-CN" altLang="en-US"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1" name="椭圆 10"/>
          <p:cNvSpPr/>
          <p:nvPr/>
        </p:nvSpPr>
        <p:spPr>
          <a:xfrm>
            <a:off x="3563888" y="200824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3966276" y="193879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latin typeface="微软雅黑" panose="020B0503020204020204" pitchFamily="34" charset="-122"/>
                <a:ea typeface="微软雅黑" panose="020B0503020204020204" pitchFamily="34" charset="-122"/>
              </a:rPr>
              <a:t>页面功能详解</a:t>
            </a:r>
            <a:endParaRPr lang="zh-CN" altLang="en-US"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3" name="椭圆 12"/>
          <p:cNvSpPr/>
          <p:nvPr/>
        </p:nvSpPr>
        <p:spPr>
          <a:xfrm>
            <a:off x="3563888" y="2570430"/>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p:cNvSpPr/>
          <p:nvPr/>
        </p:nvSpPr>
        <p:spPr>
          <a:xfrm>
            <a:off x="3966276" y="2500977"/>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accent6">
                    <a:lumMod val="75000"/>
                  </a:schemeClr>
                </a:solidFill>
                <a:latin typeface="微软雅黑" panose="020B0503020204020204" pitchFamily="34" charset="-122"/>
                <a:ea typeface="微软雅黑" panose="020B0503020204020204" pitchFamily="34" charset="-122"/>
              </a:rPr>
              <a:t>页面布局展示</a:t>
            </a:r>
            <a:endParaRPr lang="zh-CN" altLang="en-US"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754140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500"/>
                                        <p:tgtEl>
                                          <p:spTgt spid="9"/>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500"/>
                                        <p:tgtEl>
                                          <p:spTgt spid="11"/>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500"/>
                                        <p:tgtEl>
                                          <p:spTgt spid="13"/>
                                        </p:tgtEl>
                                      </p:cBhvr>
                                    </p:animEffect>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animBg="1"/>
      <p:bldP spid="10" grpId="0" animBg="1"/>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215154" y="1491630"/>
            <a:ext cx="831692" cy="792088"/>
            <a:chOff x="1215154" y="1491630"/>
            <a:chExt cx="831692" cy="792088"/>
          </a:xfrm>
        </p:grpSpPr>
        <p:sp>
          <p:nvSpPr>
            <p:cNvPr id="6" name="正五边形 5"/>
            <p:cNvSpPr/>
            <p:nvPr/>
          </p:nvSpPr>
          <p:spPr>
            <a:xfrm>
              <a:off x="1215154" y="1491630"/>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2"/>
            <p:cNvSpPr>
              <a:spLocks noEditPoints="1"/>
            </p:cNvSpPr>
            <p:nvPr/>
          </p:nvSpPr>
          <p:spPr bwMode="auto">
            <a:xfrm>
              <a:off x="1409961" y="1687714"/>
              <a:ext cx="485110"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8" name="TextBox 7"/>
          <p:cNvSpPr txBox="1"/>
          <p:nvPr/>
        </p:nvSpPr>
        <p:spPr>
          <a:xfrm>
            <a:off x="658522" y="2642119"/>
            <a:ext cx="1944956" cy="52322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         关于</a:t>
            </a:r>
            <a:r>
              <a:rPr lang="zh-CN" altLang="en-US" sz="1400" dirty="0">
                <a:latin typeface="微软雅黑" panose="020B0503020204020204" pitchFamily="34" charset="-122"/>
                <a:ea typeface="微软雅黑" panose="020B0503020204020204" pitchFamily="34" charset="-122"/>
              </a:rPr>
              <a:t>携</a:t>
            </a:r>
            <a:r>
              <a:rPr lang="zh-CN" altLang="en-US" sz="1400" dirty="0" smtClean="0">
                <a:latin typeface="微软雅黑" panose="020B0503020204020204" pitchFamily="34" charset="-122"/>
                <a:ea typeface="微软雅黑" panose="020B0503020204020204" pitchFamily="34" charset="-122"/>
              </a:rPr>
              <a:t>程</a:t>
            </a:r>
            <a:endParaRPr lang="en-US" altLang="zh-CN" sz="1400" dirty="0" smtClean="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6401950" y="2697972"/>
            <a:ext cx="831692" cy="792088"/>
            <a:chOff x="5198629" y="2697972"/>
            <a:chExt cx="831692" cy="792088"/>
          </a:xfrm>
        </p:grpSpPr>
        <p:sp>
          <p:nvSpPr>
            <p:cNvPr id="11" name="正五边形 10"/>
            <p:cNvSpPr/>
            <p:nvPr/>
          </p:nvSpPr>
          <p:spPr>
            <a:xfrm>
              <a:off x="5198629"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a:spLocks noEditPoints="1"/>
            </p:cNvSpPr>
            <p:nvPr/>
          </p:nvSpPr>
          <p:spPr bwMode="auto">
            <a:xfrm>
              <a:off x="5483086" y="2905621"/>
              <a:ext cx="262778" cy="484369"/>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7" name="组合 16"/>
          <p:cNvGrpSpPr/>
          <p:nvPr/>
        </p:nvGrpSpPr>
        <p:grpSpPr>
          <a:xfrm>
            <a:off x="4673018" y="1534662"/>
            <a:ext cx="831692" cy="792088"/>
            <a:chOff x="3923928" y="1534662"/>
            <a:chExt cx="831692" cy="792088"/>
          </a:xfrm>
        </p:grpSpPr>
        <p:sp>
          <p:nvSpPr>
            <p:cNvPr id="10" name="正五边形 9"/>
            <p:cNvSpPr/>
            <p:nvPr/>
          </p:nvSpPr>
          <p:spPr>
            <a:xfrm>
              <a:off x="3923928" y="153466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78"/>
            <p:cNvSpPr>
              <a:spLocks noEditPoints="1"/>
            </p:cNvSpPr>
            <p:nvPr/>
          </p:nvSpPr>
          <p:spPr bwMode="auto">
            <a:xfrm>
              <a:off x="4145696" y="1785649"/>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8" name="组合 17"/>
          <p:cNvGrpSpPr/>
          <p:nvPr/>
        </p:nvGrpSpPr>
        <p:grpSpPr>
          <a:xfrm>
            <a:off x="2944086" y="2697972"/>
            <a:ext cx="831692" cy="792088"/>
            <a:chOff x="2483768" y="2697972"/>
            <a:chExt cx="831692" cy="792088"/>
          </a:xfrm>
        </p:grpSpPr>
        <p:sp>
          <p:nvSpPr>
            <p:cNvPr id="9" name="正五边形 8"/>
            <p:cNvSpPr/>
            <p:nvPr/>
          </p:nvSpPr>
          <p:spPr>
            <a:xfrm>
              <a:off x="2483768"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77"/>
            <p:cNvSpPr>
              <a:spLocks noEditPoints="1"/>
            </p:cNvSpPr>
            <p:nvPr/>
          </p:nvSpPr>
          <p:spPr bwMode="auto">
            <a:xfrm>
              <a:off x="2656059" y="2980732"/>
              <a:ext cx="487109" cy="334145"/>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16" name="矩形 15"/>
          <p:cNvSpPr/>
          <p:nvPr/>
        </p:nvSpPr>
        <p:spPr>
          <a:xfrm>
            <a:off x="0" y="366036"/>
            <a:ext cx="3203848" cy="954107"/>
          </a:xfrm>
          <a:prstGeom prst="rect">
            <a:avLst/>
          </a:prstGeom>
        </p:spPr>
        <p:txBody>
          <a:bodyPr wrap="square">
            <a:spAutoFit/>
          </a:bodyPr>
          <a:lstStyle/>
          <a:p>
            <a:pPr>
              <a:defRPr/>
            </a:pPr>
            <a:r>
              <a:rPr lang="zh-CN" altLang="en-US" sz="2800" b="1" dirty="0" smtClean="0">
                <a:solidFill>
                  <a:schemeClr val="bg1"/>
                </a:solidFill>
                <a:latin typeface="微软雅黑" panose="020B0503020204020204" pitchFamily="34" charset="-122"/>
                <a:ea typeface="微软雅黑" panose="020B0503020204020204" pitchFamily="34" charset="-122"/>
              </a:rPr>
              <a:t>页面</a:t>
            </a:r>
            <a:r>
              <a:rPr lang="zh-CN" altLang="en-US" sz="2800" b="1" dirty="0">
                <a:solidFill>
                  <a:schemeClr val="bg1"/>
                </a:solidFill>
                <a:latin typeface="微软雅黑" panose="020B0503020204020204" pitchFamily="34" charset="-122"/>
                <a:ea typeface="微软雅黑" panose="020B0503020204020204" pitchFamily="34" charset="-122"/>
              </a:rPr>
              <a:t>功能预览</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smtClean="0">
              <a:solidFill>
                <a:schemeClr val="bg1"/>
              </a:solidFill>
            </a:endParaRPr>
          </a:p>
        </p:txBody>
      </p:sp>
      <p:cxnSp>
        <p:nvCxnSpPr>
          <p:cNvPr id="20" name="直接连接符 19"/>
          <p:cNvCxnSpPr>
            <a:stCxn id="6" idx="4"/>
            <a:endCxn id="9" idx="1"/>
          </p:cNvCxnSpPr>
          <p:nvPr/>
        </p:nvCxnSpPr>
        <p:spPr>
          <a:xfrm>
            <a:off x="1888006" y="2283716"/>
            <a:ext cx="1056081" cy="716806"/>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2"/>
            <a:endCxn id="9" idx="5"/>
          </p:cNvCxnSpPr>
          <p:nvPr/>
        </p:nvCxnSpPr>
        <p:spPr>
          <a:xfrm flipH="1">
            <a:off x="3775777"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1"/>
            <a:endCxn id="10" idx="4"/>
          </p:cNvCxnSpPr>
          <p:nvPr/>
        </p:nvCxnSpPr>
        <p:spPr>
          <a:xfrm flipH="1" flipV="1">
            <a:off x="5345870"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58861" y="1682652"/>
            <a:ext cx="194495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      国际发展战略</a:t>
            </a:r>
            <a:endParaRPr lang="zh-CN" altLang="en-US" sz="14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6248773" y="1682653"/>
            <a:ext cx="194495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  招聘职位</a:t>
            </a:r>
            <a:endParaRPr lang="zh-CN" altLang="en-US" sz="1400" dirty="0">
              <a:latin typeface="微软雅黑" panose="020B0503020204020204" pitchFamily="34" charset="-122"/>
              <a:ea typeface="微软雅黑" panose="020B0503020204020204" pitchFamily="34" charset="-122"/>
            </a:endParaRPr>
          </a:p>
        </p:txBody>
      </p:sp>
      <p:sp>
        <p:nvSpPr>
          <p:cNvPr id="30" name="TextBox 29"/>
          <p:cNvSpPr txBox="1"/>
          <p:nvPr/>
        </p:nvSpPr>
        <p:spPr>
          <a:xfrm>
            <a:off x="4303817" y="2857562"/>
            <a:ext cx="1944956"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  海外招聘宣传视频 </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7371594"/>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6000"/>
                            </p:stCondLst>
                            <p:childTnLst>
                              <p:par>
                                <p:cTn id="48" presetID="22" presetClass="entr" presetSubtype="8"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par>
                          <p:cTn id="51" fill="hold">
                            <p:stCondLst>
                              <p:cond delay="6500"/>
                            </p:stCondLst>
                            <p:childTnLst>
                              <p:par>
                                <p:cTn id="52" presetID="42" presetClass="entr" presetSubtype="0"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7500"/>
                            </p:stCondLst>
                            <p:childTnLst>
                              <p:par>
                                <p:cTn id="58" presetID="10" presetClass="entr" presetSubtype="0"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800" b="1" dirty="0" smtClean="0">
                <a:solidFill>
                  <a:schemeClr val="bg1"/>
                </a:solidFill>
                <a:latin typeface="微软雅黑" panose="020B0503020204020204" pitchFamily="34" charset="-122"/>
                <a:ea typeface="微软雅黑" panose="020B0503020204020204" pitchFamily="34" charset="-122"/>
              </a:rPr>
              <a:t>关于携程</a:t>
            </a:r>
          </a:p>
        </p:txBody>
      </p:sp>
      <p:grpSp>
        <p:nvGrpSpPr>
          <p:cNvPr id="26" name="组合 25"/>
          <p:cNvGrpSpPr/>
          <p:nvPr/>
        </p:nvGrpSpPr>
        <p:grpSpPr>
          <a:xfrm>
            <a:off x="5949568" y="1995686"/>
            <a:ext cx="2169656" cy="1512168"/>
            <a:chOff x="5949568" y="1995686"/>
            <a:chExt cx="2169656" cy="1512168"/>
          </a:xfrm>
        </p:grpSpPr>
        <p:sp>
          <p:nvSpPr>
            <p:cNvPr id="15" name="矩形标注 14"/>
            <p:cNvSpPr/>
            <p:nvPr/>
          </p:nvSpPr>
          <p:spPr>
            <a:xfrm>
              <a:off x="5949568" y="1995686"/>
              <a:ext cx="2169656" cy="1512168"/>
            </a:xfrm>
            <a:prstGeom prst="wedgeRectCallout">
              <a:avLst>
                <a:gd name="adj1" fmla="val -49591"/>
                <a:gd name="adj2" fmla="val 7459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49568" y="2013106"/>
              <a:ext cx="2169656" cy="1477328"/>
            </a:xfrm>
            <a:prstGeom prst="rect">
              <a:avLst/>
            </a:prstGeom>
            <a:noFill/>
          </p:spPr>
          <p:txBody>
            <a:bodyPr wrap="square" rtlCol="0">
              <a:spAutoFit/>
            </a:bodyPr>
            <a:lstStyle/>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人才项目介绍</a:t>
              </a:r>
              <a:endParaRPr lang="en-US" altLang="zh-CN" sz="1200" dirty="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国际管理培训生</a:t>
              </a:r>
              <a:endParaRPr lang="en-US" altLang="zh-CN" sz="1200" dirty="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企业大学</a:t>
              </a:r>
              <a:endParaRPr lang="en-US" altLang="zh-CN" sz="1200" dirty="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轮岗机制</a:t>
              </a:r>
              <a:endParaRPr lang="en-US" altLang="zh-CN" sz="1200" dirty="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培训机制</a:t>
              </a:r>
            </a:p>
          </p:txBody>
        </p:sp>
        <p:pic>
          <p:nvPicPr>
            <p:cNvPr id="3074" name="Picture 2" descr="C:\Documents and Settings\Administrator\桌面\睿泰集团员工培养计划-解决方案部-JYY\其他\PPT素材\图标\平面小图标\2\5047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3139070"/>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3166239" y="1216479"/>
            <a:ext cx="2207265" cy="1516293"/>
            <a:chOff x="3166239" y="1216479"/>
            <a:chExt cx="2207265" cy="1516293"/>
          </a:xfrm>
        </p:grpSpPr>
        <p:sp>
          <p:nvSpPr>
            <p:cNvPr id="14" name="矩形标注 13"/>
            <p:cNvSpPr/>
            <p:nvPr/>
          </p:nvSpPr>
          <p:spPr>
            <a:xfrm>
              <a:off x="3166239" y="1220604"/>
              <a:ext cx="2169656" cy="1512168"/>
            </a:xfrm>
            <a:prstGeom prst="wedgeRectCallout">
              <a:avLst>
                <a:gd name="adj1" fmla="val 983"/>
                <a:gd name="adj2" fmla="val 75305"/>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03848" y="1216479"/>
              <a:ext cx="2169656" cy="1477328"/>
            </a:xfrm>
            <a:prstGeom prst="rect">
              <a:avLst/>
            </a:prstGeom>
            <a:noFill/>
          </p:spPr>
          <p:txBody>
            <a:bodyPr wrap="square" rtlCol="0">
              <a:spAutoFit/>
            </a:bodyPr>
            <a:lstStyle/>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公司文化</a:t>
              </a:r>
              <a:endParaRPr lang="en-US" altLang="zh-CN" sz="1200" dirty="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福利待遇</a:t>
              </a:r>
              <a:endParaRPr lang="en-US" altLang="zh-CN" sz="1200" dirty="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晋升机制</a:t>
              </a:r>
              <a:endParaRPr lang="en-US" altLang="zh-CN" sz="1200" dirty="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员工活动</a:t>
              </a:r>
              <a:endParaRPr lang="en-US" altLang="zh-CN" sz="1200" dirty="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公益宣传</a:t>
              </a:r>
            </a:p>
          </p:txBody>
        </p:sp>
        <p:pic>
          <p:nvPicPr>
            <p:cNvPr id="3075" name="Picture 3" descr="C:\Documents and Settings\Administrator\桌面\睿泰集团员工培养计划-解决方案部-JYY\其他\PPT素材\图标\平面小图标\2\5047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90" y="2389007"/>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611560" y="1995686"/>
            <a:ext cx="2169656" cy="1754326"/>
            <a:chOff x="611560" y="1995686"/>
            <a:chExt cx="2169656" cy="1754326"/>
          </a:xfrm>
        </p:grpSpPr>
        <p:sp>
          <p:nvSpPr>
            <p:cNvPr id="13" name="矩形标注 12"/>
            <p:cNvSpPr/>
            <p:nvPr/>
          </p:nvSpPr>
          <p:spPr>
            <a:xfrm>
              <a:off x="611560" y="1995686"/>
              <a:ext cx="2169656" cy="1512168"/>
            </a:xfrm>
            <a:prstGeom prst="wedgeRectCallout">
              <a:avLst>
                <a:gd name="adj1" fmla="val 49078"/>
                <a:gd name="adj2" fmla="val 6961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11560" y="1995686"/>
              <a:ext cx="2169656" cy="1754326"/>
            </a:xfrm>
            <a:prstGeom prst="rect">
              <a:avLst/>
            </a:prstGeom>
            <a:noFill/>
          </p:spPr>
          <p:txBody>
            <a:bodyPr wrap="square" rtlCol="0">
              <a:spAutoFit/>
            </a:bodyPr>
            <a:lstStyle/>
            <a:p>
              <a:pPr>
                <a:lnSpc>
                  <a:spcPct val="150000"/>
                </a:lnSpc>
                <a:buClr>
                  <a:schemeClr val="accent6">
                    <a:lumMod val="75000"/>
                  </a:schemeClr>
                </a:buClr>
              </a:pPr>
              <a:r>
                <a:rPr lang="zh-CN" altLang="en-US" sz="1200" dirty="0" smtClean="0">
                  <a:latin typeface="微软雅黑" panose="020B0503020204020204" pitchFamily="34" charset="-122"/>
                  <a:ea typeface="微软雅黑" panose="020B0503020204020204" pitchFamily="34" charset="-122"/>
                </a:rPr>
                <a:t>携程介绍</a:t>
              </a:r>
              <a:endParaRPr lang="en-US" altLang="zh-CN" sz="1200" dirty="0" smtClean="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smtClean="0">
                  <a:latin typeface="微软雅黑" panose="020B0503020204020204" pitchFamily="34" charset="-122"/>
                  <a:ea typeface="微软雅黑" panose="020B0503020204020204" pitchFamily="34" charset="-122"/>
                </a:rPr>
                <a:t>业务介绍</a:t>
              </a:r>
              <a:endParaRPr lang="en-US" altLang="zh-CN" sz="1200" dirty="0" smtClean="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smtClean="0">
                  <a:latin typeface="微软雅黑" panose="020B0503020204020204" pitchFamily="34" charset="-122"/>
                  <a:ea typeface="微软雅黑" panose="020B0503020204020204" pitchFamily="34" charset="-122"/>
                </a:rPr>
                <a:t>发展历史</a:t>
              </a:r>
              <a:endParaRPr lang="en-US" altLang="zh-CN" sz="1200" dirty="0" smtClean="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smtClean="0">
                  <a:latin typeface="微软雅黑" panose="020B0503020204020204" pitchFamily="34" charset="-122"/>
                  <a:ea typeface="微软雅黑" panose="020B0503020204020204" pitchFamily="34" charset="-122"/>
                </a:rPr>
                <a:t>公司大事记</a:t>
              </a:r>
              <a:endParaRPr lang="en-US" altLang="zh-CN" sz="1200" dirty="0" smtClean="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r>
                <a:rPr lang="zh-CN" altLang="en-US" sz="1200" dirty="0">
                  <a:latin typeface="微软雅黑" panose="020B0503020204020204" pitchFamily="34" charset="-122"/>
                  <a:ea typeface="微软雅黑" panose="020B0503020204020204" pitchFamily="34" charset="-122"/>
                </a:rPr>
                <a:t>高管介绍</a:t>
              </a:r>
              <a:endParaRPr lang="en-US" altLang="zh-CN" sz="1200" dirty="0" smtClean="0">
                <a:latin typeface="微软雅黑" panose="020B0503020204020204" pitchFamily="34" charset="-122"/>
                <a:ea typeface="微软雅黑" panose="020B0503020204020204" pitchFamily="34" charset="-122"/>
              </a:endParaRPr>
            </a:p>
            <a:p>
              <a:pPr>
                <a:lnSpc>
                  <a:spcPct val="150000"/>
                </a:lnSpc>
                <a:buClr>
                  <a:schemeClr val="accent6">
                    <a:lumMod val="75000"/>
                  </a:schemeClr>
                </a:buClr>
              </a:pPr>
              <a:endParaRPr lang="zh-CN" altLang="en-US" sz="1200" dirty="0"/>
            </a:p>
          </p:txBody>
        </p:sp>
        <p:pic>
          <p:nvPicPr>
            <p:cNvPr id="3076" name="Picture 4" descr="C:\Documents and Settings\Administrator\桌面\睿泰集团员工培养计划-解决方案部-JYY\其他\PPT素材\图标\平面小图标\2\5047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634" y="3168214"/>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2763186" y="3147815"/>
            <a:ext cx="3175624" cy="3179111"/>
            <a:chOff x="2763186" y="3147815"/>
            <a:chExt cx="3175624" cy="3179111"/>
          </a:xfrm>
        </p:grpSpPr>
        <p:grpSp>
          <p:nvGrpSpPr>
            <p:cNvPr id="19" name="组合 18"/>
            <p:cNvGrpSpPr/>
            <p:nvPr/>
          </p:nvGrpSpPr>
          <p:grpSpPr>
            <a:xfrm>
              <a:off x="2763186" y="3147815"/>
              <a:ext cx="3175624" cy="3179111"/>
              <a:chOff x="2763186" y="3147815"/>
              <a:chExt cx="3175624" cy="3179111"/>
            </a:xfrm>
          </p:grpSpPr>
          <p:sp>
            <p:nvSpPr>
              <p:cNvPr id="11" name="饼形 10"/>
              <p:cNvSpPr/>
              <p:nvPr/>
            </p:nvSpPr>
            <p:spPr>
              <a:xfrm rot="5400000">
                <a:off x="2770458" y="3158574"/>
                <a:ext cx="3168352" cy="3168352"/>
              </a:xfrm>
              <a:prstGeom prst="pie">
                <a:avLst>
                  <a:gd name="adj1" fmla="val 12698271"/>
                  <a:gd name="adj2" fmla="val 1620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饼形 9"/>
              <p:cNvSpPr/>
              <p:nvPr/>
            </p:nvSpPr>
            <p:spPr>
              <a:xfrm rot="2700000">
                <a:off x="2763186" y="3147816"/>
                <a:ext cx="3168352" cy="3168352"/>
              </a:xfrm>
              <a:prstGeom prst="pie">
                <a:avLst>
                  <a:gd name="adj1" fmla="val 11647033"/>
                  <a:gd name="adj2" fmla="val 154438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rot="20509694">
                <a:off x="2763186" y="3147815"/>
                <a:ext cx="3168352" cy="3168352"/>
              </a:xfrm>
              <a:prstGeom prst="pie">
                <a:avLst>
                  <a:gd name="adj1" fmla="val 11911485"/>
                  <a:gd name="adj2" fmla="val 1542913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弦形 3"/>
              <p:cNvSpPr/>
              <p:nvPr/>
            </p:nvSpPr>
            <p:spPr>
              <a:xfrm rot="8414785">
                <a:off x="3109284" y="3592650"/>
                <a:ext cx="2512216" cy="2536285"/>
              </a:xfrm>
              <a:prstGeom prst="chord">
                <a:avLst>
                  <a:gd name="adj1" fmla="val 2753391"/>
                  <a:gd name="adj2" fmla="val 12839027"/>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endParaRPr>
              </a:p>
            </p:txBody>
          </p:sp>
          <p:sp>
            <p:nvSpPr>
              <p:cNvPr id="12" name="矩形 11"/>
              <p:cNvSpPr/>
              <p:nvPr/>
            </p:nvSpPr>
            <p:spPr>
              <a:xfrm>
                <a:off x="3585544" y="4155926"/>
                <a:ext cx="1669416" cy="369332"/>
              </a:xfrm>
              <a:prstGeom prst="rect">
                <a:avLst/>
              </a:prstGeom>
              <a:noFill/>
            </p:spPr>
            <p:txBody>
              <a:bodyPr wrap="square">
                <a:spAutoFit/>
              </a:bodyPr>
              <a:lstStyle/>
              <a:p>
                <a:pPr algn="ctr"/>
                <a:r>
                  <a:rPr lang="en-US" altLang="zh-CN" b="1" dirty="0" smtClean="0">
                    <a:solidFill>
                      <a:schemeClr val="accent6">
                        <a:lumMod val="75000"/>
                      </a:schemeClr>
                    </a:solidFill>
                  </a:rPr>
                  <a:t>CTRIP</a:t>
                </a:r>
                <a:endParaRPr lang="zh-CN" altLang="en-US" b="1" dirty="0">
                  <a:solidFill>
                    <a:schemeClr val="accent6">
                      <a:lumMod val="75000"/>
                    </a:schemeClr>
                  </a:solidFill>
                </a:endParaRPr>
              </a:p>
            </p:txBody>
          </p:sp>
        </p:grpSp>
        <p:sp>
          <p:nvSpPr>
            <p:cNvPr id="22" name="TextBox 21"/>
            <p:cNvSpPr txBox="1"/>
            <p:nvPr/>
          </p:nvSpPr>
          <p:spPr>
            <a:xfrm>
              <a:off x="2887494" y="3806644"/>
              <a:ext cx="503536"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01</a:t>
              </a:r>
              <a:endParaRPr lang="zh-CN" altLang="en-US" sz="2000" b="1" dirty="0">
                <a:solidFill>
                  <a:srgbClr val="FFFFFF"/>
                </a:solidFill>
                <a:latin typeface="Broadway" pitchFamily="82" charset="0"/>
                <a:ea typeface="Kozuka Mincho Pr6N H" pitchFamily="18" charset="-128"/>
              </a:endParaRPr>
            </a:p>
          </p:txBody>
        </p:sp>
        <p:sp>
          <p:nvSpPr>
            <p:cNvPr id="23" name="TextBox 22"/>
            <p:cNvSpPr txBox="1"/>
            <p:nvPr/>
          </p:nvSpPr>
          <p:spPr>
            <a:xfrm>
              <a:off x="4068617" y="3150058"/>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02</a:t>
              </a:r>
              <a:endParaRPr lang="zh-CN" altLang="en-US" sz="2000" b="1" dirty="0">
                <a:solidFill>
                  <a:srgbClr val="FFFFFF"/>
                </a:solidFill>
                <a:latin typeface="Broadway" pitchFamily="82" charset="0"/>
                <a:ea typeface="Kozuka Mincho Pr6N H" pitchFamily="18" charset="-128"/>
              </a:endParaRPr>
            </a:p>
          </p:txBody>
        </p:sp>
        <p:sp>
          <p:nvSpPr>
            <p:cNvPr id="24" name="TextBox 23"/>
            <p:cNvSpPr txBox="1"/>
            <p:nvPr/>
          </p:nvSpPr>
          <p:spPr>
            <a:xfrm>
              <a:off x="5284642" y="3806644"/>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03</a:t>
              </a:r>
              <a:endParaRPr lang="zh-CN" altLang="en-US" sz="2000" b="1" dirty="0">
                <a:solidFill>
                  <a:srgbClr val="FFFFFF"/>
                </a:solidFill>
                <a:latin typeface="Broadway" pitchFamily="82" charset="0"/>
                <a:ea typeface="Kozuka Mincho Pr6N H" pitchFamily="18" charset="-128"/>
              </a:endParaRPr>
            </a:p>
          </p:txBody>
        </p:sp>
      </p:grpSp>
    </p:spTree>
    <p:extLst>
      <p:ext uri="{BB962C8B-B14F-4D97-AF65-F5344CB8AC3E}">
        <p14:creationId xmlns:p14="http://schemas.microsoft.com/office/powerpoint/2010/main" val="3963017438"/>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750" fill="hold"/>
                                        <p:tgtEl>
                                          <p:spTgt spid="20"/>
                                        </p:tgtEl>
                                        <p:attrNameLst>
                                          <p:attrName>ppt_w</p:attrName>
                                        </p:attrNameLst>
                                      </p:cBhvr>
                                      <p:tavLst>
                                        <p:tav tm="0">
                                          <p:val>
                                            <p:fltVal val="0"/>
                                          </p:val>
                                        </p:tav>
                                        <p:tav tm="100000">
                                          <p:val>
                                            <p:strVal val="#ppt_w"/>
                                          </p:val>
                                        </p:tav>
                                      </p:tavLst>
                                    </p:anim>
                                    <p:anim calcmode="lin" valueType="num">
                                      <p:cBhvr>
                                        <p:cTn id="13" dur="750" fill="hold"/>
                                        <p:tgtEl>
                                          <p:spTgt spid="20"/>
                                        </p:tgtEl>
                                        <p:attrNameLst>
                                          <p:attrName>ppt_h</p:attrName>
                                        </p:attrNameLst>
                                      </p:cBhvr>
                                      <p:tavLst>
                                        <p:tav tm="0">
                                          <p:val>
                                            <p:fltVal val="0"/>
                                          </p:val>
                                        </p:tav>
                                        <p:tav tm="100000">
                                          <p:val>
                                            <p:strVal val="#ppt_h"/>
                                          </p:val>
                                        </p:tav>
                                      </p:tavLst>
                                    </p:anim>
                                    <p:animEffect transition="in" filter="fade">
                                      <p:cBhvr>
                                        <p:cTn id="14" dur="750"/>
                                        <p:tgtEl>
                                          <p:spTgt spid="20"/>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750" fill="hold"/>
                                        <p:tgtEl>
                                          <p:spTgt spid="21"/>
                                        </p:tgtEl>
                                        <p:attrNameLst>
                                          <p:attrName>ppt_x</p:attrName>
                                        </p:attrNameLst>
                                      </p:cBhvr>
                                      <p:tavLst>
                                        <p:tav tm="0">
                                          <p:val>
                                            <p:strVal val="#ppt_x"/>
                                          </p:val>
                                        </p:tav>
                                        <p:tav tm="100000">
                                          <p:val>
                                            <p:strVal val="#ppt_x"/>
                                          </p:val>
                                        </p:tav>
                                      </p:tavLst>
                                    </p:anim>
                                    <p:anim calcmode="lin" valueType="num">
                                      <p:cBhvr additive="base">
                                        <p:cTn id="19" dur="75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25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ppt_x"/>
                                          </p:val>
                                        </p:tav>
                                        <p:tav tm="100000">
                                          <p:val>
                                            <p:strVal val="#ppt_x"/>
                                          </p:val>
                                        </p:tav>
                                      </p:tavLst>
                                    </p:anim>
                                    <p:anim calcmode="lin" valueType="num">
                                      <p:cBhvr additive="base">
                                        <p:cTn id="24" dur="75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750" fill="hold"/>
                                        <p:tgtEl>
                                          <p:spTgt spid="26"/>
                                        </p:tgtEl>
                                        <p:attrNameLst>
                                          <p:attrName>ppt_x</p:attrName>
                                        </p:attrNameLst>
                                      </p:cBhvr>
                                      <p:tavLst>
                                        <p:tav tm="0">
                                          <p:val>
                                            <p:strVal val="#ppt_x"/>
                                          </p:val>
                                        </p:tav>
                                        <p:tav tm="100000">
                                          <p:val>
                                            <p:strVal val="#ppt_x"/>
                                          </p:val>
                                        </p:tav>
                                      </p:tavLst>
                                    </p:anim>
                                    <p:anim calcmode="lin" valueType="num">
                                      <p:cBhvr additive="base">
                                        <p:cTn id="29"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latin typeface="微软雅黑" panose="020B0503020204020204" pitchFamily="34" charset="-122"/>
                <a:ea typeface="微软雅黑" panose="020B0503020204020204" pitchFamily="34" charset="-122"/>
              </a:rPr>
              <a:t>国际发展战略</a:t>
            </a:r>
          </a:p>
        </p:txBody>
      </p:sp>
      <p:pic>
        <p:nvPicPr>
          <p:cNvPr id="3" name="Picture 19"/>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43608" y="1347614"/>
            <a:ext cx="6332053" cy="2989899"/>
          </a:xfrm>
          <a:prstGeom prst="rect">
            <a:avLst/>
          </a:prstGeom>
        </p:spPr>
      </p:pic>
      <p:sp>
        <p:nvSpPr>
          <p:cNvPr id="5" name="椭圆 4"/>
          <p:cNvSpPr/>
          <p:nvPr/>
        </p:nvSpPr>
        <p:spPr>
          <a:xfrm>
            <a:off x="4572000" y="3651870"/>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55776" y="3147814"/>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4643101" y="3759882"/>
            <a:ext cx="1999129" cy="261320"/>
            <a:chOff x="6264188" y="2283718"/>
            <a:chExt cx="2596018" cy="252028"/>
          </a:xfrm>
        </p:grpSpPr>
        <p:cxnSp>
          <p:nvCxnSpPr>
            <p:cNvPr id="17" name="直接连接符 16"/>
            <p:cNvCxnSpPr/>
            <p:nvPr/>
          </p:nvCxnSpPr>
          <p:spPr>
            <a:xfrm>
              <a:off x="6264188" y="2283718"/>
              <a:ext cx="648980" cy="25202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13168" y="2535746"/>
              <a:ext cx="19470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5107484" y="3651870"/>
            <a:ext cx="2123728"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国际发展战略</a:t>
            </a:r>
          </a:p>
        </p:txBody>
      </p:sp>
      <p:sp>
        <p:nvSpPr>
          <p:cNvPr id="24" name="TextBox 23"/>
          <p:cNvSpPr txBox="1"/>
          <p:nvPr/>
        </p:nvSpPr>
        <p:spPr>
          <a:xfrm>
            <a:off x="5202323" y="3960727"/>
            <a:ext cx="3042085" cy="614720"/>
          </a:xfrm>
          <a:prstGeom prst="rect">
            <a:avLst/>
          </a:prstGeom>
          <a:noFill/>
        </p:spPr>
        <p:txBody>
          <a:bodyPr wrap="square" rtlCol="0">
            <a:spAutoFit/>
          </a:bodyPr>
          <a:lstStyle/>
          <a:p>
            <a:pPr>
              <a:lnSpc>
                <a:spcPct val="150000"/>
              </a:lnSpc>
              <a:buClr>
                <a:schemeClr val="accent6">
                  <a:lumMod val="75000"/>
                </a:schemeClr>
              </a:buClr>
            </a:pPr>
            <a:r>
              <a:rPr lang="zh-CN" altLang="en-US" sz="1200" dirty="0">
                <a:solidFill>
                  <a:schemeClr val="bg1"/>
                </a:solidFill>
                <a:latin typeface="微软雅黑" panose="020B0503020204020204" pitchFamily="34" charset="-122"/>
                <a:ea typeface="微软雅黑" panose="020B0503020204020204" pitchFamily="34" charset="-122"/>
              </a:rPr>
              <a:t>介绍携程将要在国际哪些城市设立分公司，业务发展方向及国际化战略方向。</a:t>
            </a:r>
          </a:p>
        </p:txBody>
      </p:sp>
      <p:grpSp>
        <p:nvGrpSpPr>
          <p:cNvPr id="31" name="组合 30"/>
          <p:cNvGrpSpPr/>
          <p:nvPr/>
        </p:nvGrpSpPr>
        <p:grpSpPr>
          <a:xfrm flipH="1">
            <a:off x="610653" y="3255826"/>
            <a:ext cx="1999129" cy="261320"/>
            <a:chOff x="6264188" y="2283718"/>
            <a:chExt cx="2596018" cy="252028"/>
          </a:xfrm>
          <a:solidFill>
            <a:schemeClr val="bg1"/>
          </a:solidFill>
        </p:grpSpPr>
        <p:cxnSp>
          <p:nvCxnSpPr>
            <p:cNvPr id="32" name="直接连接符 31"/>
            <p:cNvCxnSpPr/>
            <p:nvPr/>
          </p:nvCxnSpPr>
          <p:spPr>
            <a:xfrm>
              <a:off x="6264188" y="2283718"/>
              <a:ext cx="648980" cy="252028"/>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13168" y="2535746"/>
              <a:ext cx="1947038" cy="0"/>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72026" y="3499062"/>
            <a:ext cx="2123729" cy="923330"/>
          </a:xfrm>
          <a:prstGeom prst="rect">
            <a:avLst/>
          </a:prstGeom>
          <a:noFill/>
        </p:spPr>
        <p:txBody>
          <a:bodyPr wrap="square" rtlCol="0">
            <a:spAutoFit/>
          </a:bodyPr>
          <a:lstStyle/>
          <a:p>
            <a:pPr>
              <a:lnSpc>
                <a:spcPct val="150000"/>
              </a:lnSpc>
              <a:buClr>
                <a:schemeClr val="accent6">
                  <a:lumMod val="75000"/>
                </a:schemeClr>
              </a:buClr>
            </a:pPr>
            <a:r>
              <a:rPr lang="zh-CN" altLang="en-US" sz="1200" dirty="0" smtClean="0">
                <a:solidFill>
                  <a:schemeClr val="bg1"/>
                </a:solidFill>
                <a:latin typeface="微软雅黑" panose="020B0503020204020204" pitchFamily="34" charset="-122"/>
                <a:ea typeface="微软雅黑" panose="020B0503020204020204" pitchFamily="34" charset="-122"/>
              </a:rPr>
              <a:t>介绍携程已在海外设立的分公司及办事处，业务模式，规模及发展方向。</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172028" y="3117883"/>
            <a:ext cx="2123728"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国际</a:t>
            </a:r>
            <a:r>
              <a:rPr lang="zh-CN" altLang="en-US" b="1" dirty="0" smtClean="0">
                <a:solidFill>
                  <a:schemeClr val="bg1"/>
                </a:solidFill>
                <a:latin typeface="微软雅黑" panose="020B0503020204020204" pitchFamily="34" charset="-122"/>
                <a:ea typeface="微软雅黑" panose="020B0503020204020204" pitchFamily="34" charset="-122"/>
              </a:rPr>
              <a:t>分公司介绍</a:t>
            </a:r>
            <a:r>
              <a:rPr lang="en-US" altLang="zh-CN" b="1" dirty="0" smtClean="0">
                <a:solidFill>
                  <a:schemeClr val="bg1"/>
                </a:solidFill>
                <a:latin typeface="微软雅黑" panose="020B0503020204020204" pitchFamily="34" charset="-122"/>
                <a:ea typeface="微软雅黑" panose="020B0503020204020204" pitchFamily="34" charset="-122"/>
              </a:rPr>
              <a:t> </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95001"/>
      </p:ext>
    </p:extLst>
  </p:cSld>
  <p:clrMapOvr>
    <a:masterClrMapping/>
  </p:clrMapOvr>
  <mc:AlternateContent xmlns:mc="http://schemas.openxmlformats.org/markup-compatibility/2006" xmlns:p14="http://schemas.microsoft.com/office/powerpoint/2010/main">
    <mc:Choice Requires="p14">
      <p:transition p14:dur="100" advClick="0" advTm="0">
        <p:cut/>
      </p:transition>
    </mc:Choice>
    <mc:Fallback xmlns="">
      <p:transition advClick="0"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25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500"/>
                                        <p:tgtEl>
                                          <p:spTgt spid="5"/>
                                        </p:tgtEl>
                                      </p:cBhvr>
                                    </p:animEffect>
                                  </p:childTnLst>
                                </p:cTn>
                              </p:par>
                            </p:childTnLst>
                          </p:cTn>
                        </p:par>
                        <p:par>
                          <p:cTn id="17" fill="hold">
                            <p:stCondLst>
                              <p:cond delay="1750"/>
                            </p:stCondLst>
                            <p:childTnLst>
                              <p:par>
                                <p:cTn id="18" presetID="6" presetClass="entr" presetSubtype="1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500"/>
                                        <p:tgtEl>
                                          <p:spTgt spid="7"/>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par>
                          <p:cTn id="25" fill="hold">
                            <p:stCondLst>
                              <p:cond delay="2750"/>
                            </p:stCondLst>
                            <p:childTnLst>
                              <p:par>
                                <p:cTn id="26" presetID="10"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1000"/>
                                        <p:tgtEl>
                                          <p:spTgt spid="34"/>
                                        </p:tgtEl>
                                      </p:cBhvr>
                                    </p:animEffect>
                                  </p:childTnLst>
                                </p:cTn>
                              </p:par>
                            </p:childTnLst>
                          </p:cTn>
                        </p:par>
                        <p:par>
                          <p:cTn id="32" fill="hold">
                            <p:stCondLst>
                              <p:cond delay="3750"/>
                            </p:stCondLst>
                            <p:childTnLst>
                              <p:par>
                                <p:cTn id="33" presetID="10" presetClass="entr" presetSubtype="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42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animBg="1"/>
      <p:bldP spid="21" grpId="0"/>
      <p:bldP spid="24"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81981" y="2092618"/>
            <a:ext cx="1130424" cy="1060704"/>
            <a:chOff x="3635896" y="2092618"/>
            <a:chExt cx="1130424" cy="1060704"/>
          </a:xfrm>
        </p:grpSpPr>
        <p:sp>
          <p:nvSpPr>
            <p:cNvPr id="5" name="等腰三角形 4"/>
            <p:cNvSpPr/>
            <p:nvPr/>
          </p:nvSpPr>
          <p:spPr>
            <a:xfrm rot="5400000">
              <a:off x="3778768" y="2165770"/>
              <a:ext cx="1060704" cy="9144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62744" y="2165770"/>
              <a:ext cx="1060704"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0" y="366036"/>
            <a:ext cx="3203848" cy="523220"/>
          </a:xfrm>
          <a:prstGeom prst="rect">
            <a:avLst/>
          </a:prstGeom>
        </p:spPr>
        <p:txBody>
          <a:bodyPr wrap="square">
            <a:spAutoFit/>
          </a:bodyPr>
          <a:lstStyle/>
          <a:p>
            <a:pPr>
              <a:defRPr/>
            </a:pPr>
            <a:r>
              <a:rPr lang="zh-CN" altLang="en-US" sz="2800" b="1" dirty="0">
                <a:solidFill>
                  <a:schemeClr val="bg1"/>
                </a:solidFill>
                <a:latin typeface="微软雅黑" panose="020B0503020204020204" pitchFamily="34" charset="-122"/>
                <a:ea typeface="微软雅黑" panose="020B0503020204020204" pitchFamily="34" charset="-122"/>
              </a:rPr>
              <a:t>海外招聘宣传视频</a:t>
            </a:r>
          </a:p>
        </p:txBody>
      </p:sp>
      <p:pic>
        <p:nvPicPr>
          <p:cNvPr id="2050" name="Picture 2" descr="C:\Documents and Settings\Administrator\桌面\睿泰集团员工培养计划-解决方案部-JYY\其他\PPT素材\插图\as07004299.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5120" r="6599"/>
          <a:stretch/>
        </p:blipFill>
        <p:spPr bwMode="auto">
          <a:xfrm>
            <a:off x="401562" y="1426733"/>
            <a:ext cx="3531876" cy="23924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436096" y="1866955"/>
            <a:ext cx="3456384" cy="1708160"/>
          </a:xfrm>
          <a:prstGeom prst="rect">
            <a:avLst/>
          </a:prstGeom>
          <a:noFill/>
        </p:spPr>
        <p:txBody>
          <a:bodyPr wrap="square" rtlCol="0">
            <a:spAutoFit/>
          </a:bodyPr>
          <a:lstStyle/>
          <a:p>
            <a:pPr marL="285750" indent="-285750">
              <a:lnSpc>
                <a:spcPct val="150000"/>
              </a:lnSpc>
              <a:buClr>
                <a:schemeClr val="accent6">
                  <a:lumMod val="75000"/>
                </a:schemeClr>
              </a:buClr>
              <a:buFont typeface="Arial" pitchFamily="34" charset="0"/>
              <a:buChar char="•"/>
            </a:pPr>
            <a:r>
              <a:rPr lang="en-US" altLang="zh-CN" sz="1400" dirty="0" smtClean="0">
                <a:latin typeface="微软雅黑" panose="020B0503020204020204" pitchFamily="34" charset="-122"/>
                <a:ea typeface="微软雅黑" panose="020B0503020204020204" pitchFamily="34" charset="-122"/>
              </a:rPr>
              <a:t>GLP</a:t>
            </a:r>
            <a:r>
              <a:rPr lang="zh-CN" altLang="en-US" sz="1400" dirty="0" smtClean="0">
                <a:latin typeface="微软雅黑" panose="020B0503020204020204" pitchFamily="34" charset="-122"/>
                <a:ea typeface="微软雅黑" panose="020B0503020204020204" pitchFamily="34" charset="-122"/>
              </a:rPr>
              <a:t>项目介绍</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Clr>
                <a:schemeClr val="accent6">
                  <a:lumMod val="75000"/>
                </a:schemeClr>
              </a:buClr>
              <a:buFont typeface="Arial" pitchFamily="34" charset="0"/>
              <a:buChar char="•"/>
            </a:pPr>
            <a:r>
              <a:rPr lang="zh-CN" altLang="en-US" sz="1400" dirty="0" smtClean="0">
                <a:latin typeface="微软雅黑" panose="020B0503020204020204" pitchFamily="34" charset="-122"/>
                <a:ea typeface="微软雅黑" panose="020B0503020204020204" pitchFamily="34" charset="-122"/>
              </a:rPr>
              <a:t>国际高校宣讲及面试过程</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Clr>
                <a:schemeClr val="accent6">
                  <a:lumMod val="75000"/>
                </a:schemeClr>
              </a:buClr>
              <a:buFont typeface="Arial" pitchFamily="34" charset="0"/>
              <a:buChar char="•"/>
            </a:pPr>
            <a:r>
              <a:rPr lang="zh-CN" altLang="en-US" sz="1400" dirty="0" smtClean="0">
                <a:latin typeface="微软雅黑" panose="020B0503020204020204" pitchFamily="34" charset="-122"/>
                <a:ea typeface="微软雅黑" panose="020B0503020204020204" pitchFamily="34" charset="-122"/>
              </a:rPr>
              <a:t>硅谷人才交流会</a:t>
            </a:r>
            <a:r>
              <a:rPr lang="en-US" altLang="zh-CN" sz="1400" dirty="0" smtClean="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a:p>
            <a:pPr marL="285750" indent="-285750">
              <a:lnSpc>
                <a:spcPct val="150000"/>
              </a:lnSpc>
              <a:buClr>
                <a:schemeClr val="accent6">
                  <a:lumMod val="75000"/>
                </a:schemeClr>
              </a:buClr>
              <a:buFont typeface="Arial" pitchFamily="34" charset="0"/>
              <a:buChar char="•"/>
            </a:pPr>
            <a:r>
              <a:rPr lang="zh-CN" altLang="en-US" sz="1400" dirty="0" smtClean="0">
                <a:latin typeface="微软雅黑" panose="020B0503020204020204" pitchFamily="34" charset="-122"/>
                <a:ea typeface="微软雅黑" panose="020B0503020204020204" pitchFamily="34" charset="-122"/>
              </a:rPr>
              <a:t>海外招聘渠道签署</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50000"/>
              </a:lnSpc>
              <a:buClr>
                <a:schemeClr val="accent6">
                  <a:lumMod val="75000"/>
                </a:schemeClr>
              </a:buClr>
              <a:buFont typeface="Arial" pitchFamily="34" charset="0"/>
              <a:buChar char="•"/>
            </a:pPr>
            <a:r>
              <a:rPr lang="zh-CN" altLang="en-US" sz="1400" dirty="0" smtClean="0">
                <a:latin typeface="微软雅黑" panose="020B0503020204020204" pitchFamily="34" charset="-122"/>
                <a:ea typeface="微软雅黑" panose="020B0503020204020204" pitchFamily="34" charset="-122"/>
              </a:rPr>
              <a:t>国际分公司视频介绍等</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p:nvSpPr>
        <p:spPr>
          <a:xfrm>
            <a:off x="5436096" y="1491630"/>
            <a:ext cx="2044149" cy="369332"/>
          </a:xfrm>
          <a:prstGeom prst="rect">
            <a:avLst/>
          </a:prstGeom>
        </p:spPr>
        <p:txBody>
          <a:bodyPr wrap="none">
            <a:spAutoFit/>
          </a:bodyPr>
          <a:lstStyle/>
          <a:p>
            <a:r>
              <a:rPr lang="zh-CN" altLang="en-US" b="1" dirty="0" smtClean="0">
                <a:solidFill>
                  <a:schemeClr val="accent6">
                    <a:lumMod val="75000"/>
                  </a:schemeClr>
                </a:solidFill>
                <a:latin typeface="微软雅黑" panose="020B0503020204020204" pitchFamily="34" charset="-122"/>
                <a:ea typeface="微软雅黑" panose="020B0503020204020204" pitchFamily="34" charset="-122"/>
              </a:rPr>
              <a:t>海外招聘视频介绍</a:t>
            </a:r>
            <a:endParaRPr lang="zh-CN" altLang="en-US"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212920"/>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1000"/>
                                        <p:tgtEl>
                                          <p:spTgt spid="2050"/>
                                        </p:tgtEl>
                                      </p:cBhvr>
                                    </p:animEffect>
                                  </p:childTnLst>
                                </p:cTn>
                              </p:par>
                            </p:childTnLst>
                          </p:cTn>
                        </p:par>
                        <p:par>
                          <p:cTn id="13" fill="hold">
                            <p:stCondLst>
                              <p:cond delay="2000"/>
                            </p:stCondLst>
                            <p:childTnLst>
                              <p:par>
                                <p:cTn id="14" presetID="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0-#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R="0" indent="0" fontAlgn="auto">
              <a:lnSpc>
                <a:spcPct val="100000"/>
              </a:lnSpc>
              <a:spcBef>
                <a:spcPts val="0"/>
              </a:spcBef>
              <a:spcAft>
                <a:spcPts val="0"/>
              </a:spcAft>
              <a:buClrTx/>
              <a:buSzTx/>
              <a:buFontTx/>
              <a:buNone/>
              <a:tabLst/>
              <a:defRPr/>
            </a:pPr>
            <a:r>
              <a:rPr lang="zh-CN" altLang="en-US" sz="2800" b="1" dirty="0">
                <a:solidFill>
                  <a:schemeClr val="bg1"/>
                </a:solidFill>
                <a:latin typeface="微软雅黑" panose="020B0503020204020204" pitchFamily="34" charset="-122"/>
                <a:ea typeface="微软雅黑" panose="020B0503020204020204" pitchFamily="34" charset="-122"/>
              </a:rPr>
              <a:t>招聘职位</a:t>
            </a:r>
          </a:p>
        </p:txBody>
      </p:sp>
      <p:sp>
        <p:nvSpPr>
          <p:cNvPr id="3" name="六边形 2"/>
          <p:cNvSpPr/>
          <p:nvPr/>
        </p:nvSpPr>
        <p:spPr>
          <a:xfrm>
            <a:off x="3738422" y="1733883"/>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2699792"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3738422" y="2857626"/>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4779704"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792852" y="1958784"/>
            <a:ext cx="1116965" cy="584775"/>
          </a:xfrm>
          <a:prstGeom prst="rect">
            <a:avLst/>
          </a:prstGeom>
        </p:spPr>
        <p:txBody>
          <a:bodyPr wrap="square">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海外招聘人员需求</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3865403" y="3181204"/>
            <a:ext cx="1005403" cy="338554"/>
          </a:xfrm>
          <a:prstGeom prst="rect">
            <a:avLst/>
          </a:prstGeom>
        </p:spPr>
        <p:txBody>
          <a:bodyPr wrap="non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岗位描述</a:t>
            </a:r>
          </a:p>
        </p:txBody>
      </p:sp>
      <p:sp>
        <p:nvSpPr>
          <p:cNvPr id="9" name="矩形 8"/>
          <p:cNvSpPr/>
          <p:nvPr/>
        </p:nvSpPr>
        <p:spPr>
          <a:xfrm>
            <a:off x="2826774" y="2650268"/>
            <a:ext cx="1005403" cy="338554"/>
          </a:xfrm>
          <a:prstGeom prst="rect">
            <a:avLst/>
          </a:prstGeom>
        </p:spPr>
        <p:txBody>
          <a:bodyPr wrap="non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招聘流程</a:t>
            </a:r>
          </a:p>
        </p:txBody>
      </p:sp>
      <p:sp>
        <p:nvSpPr>
          <p:cNvPr id="10" name="矩形 9"/>
          <p:cNvSpPr/>
          <p:nvPr/>
        </p:nvSpPr>
        <p:spPr>
          <a:xfrm>
            <a:off x="4906686" y="2650268"/>
            <a:ext cx="1005403" cy="338554"/>
          </a:xfrm>
          <a:prstGeom prst="rect">
            <a:avLst/>
          </a:prstGeom>
        </p:spPr>
        <p:txBody>
          <a:bodyPr wrap="non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操作指南</a:t>
            </a:r>
          </a:p>
        </p:txBody>
      </p:sp>
      <p:sp>
        <p:nvSpPr>
          <p:cNvPr id="11" name="TextBox 10"/>
          <p:cNvSpPr txBox="1"/>
          <p:nvPr/>
        </p:nvSpPr>
        <p:spPr>
          <a:xfrm>
            <a:off x="159588" y="1486384"/>
            <a:ext cx="3366112" cy="738664"/>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海外招聘职位需求列表：</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1 base</a:t>
            </a:r>
            <a:r>
              <a:rPr lang="zh-CN" altLang="en-US" sz="1400" dirty="0" smtClean="0">
                <a:latin typeface="微软雅黑" panose="020B0503020204020204" pitchFamily="34" charset="-122"/>
                <a:ea typeface="微软雅黑" panose="020B0503020204020204" pitchFamily="34" charset="-122"/>
              </a:rPr>
              <a:t>海外工作外籍及国内员工</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2 base</a:t>
            </a:r>
            <a:r>
              <a:rPr lang="zh-CN" altLang="en-US" sz="1400" dirty="0" smtClean="0">
                <a:latin typeface="微软雅黑" panose="020B0503020204020204" pitchFamily="34" charset="-122"/>
                <a:ea typeface="微软雅黑" panose="020B0503020204020204" pitchFamily="34" charset="-122"/>
              </a:rPr>
              <a:t>总部及分公司需招聘海外人员</a:t>
            </a:r>
            <a:endParaRPr lang="zh-CN" altLang="en-US" sz="1400" dirty="0">
              <a:latin typeface="微软雅黑" panose="020B0503020204020204" pitchFamily="34" charset="-122"/>
              <a:ea typeface="微软雅黑" panose="020B0503020204020204" pitchFamily="34" charset="-122"/>
            </a:endParaRPr>
          </a:p>
        </p:txBody>
      </p:sp>
      <p:sp>
        <p:nvSpPr>
          <p:cNvPr id="12" name="TextBox 11"/>
          <p:cNvSpPr txBox="1"/>
          <p:nvPr/>
        </p:nvSpPr>
        <p:spPr>
          <a:xfrm>
            <a:off x="1259632" y="3587156"/>
            <a:ext cx="3366112"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海外招聘流程：</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1 </a:t>
            </a:r>
            <a:r>
              <a:rPr lang="zh-CN" altLang="en-US" sz="1400" dirty="0" smtClean="0">
                <a:latin typeface="微软雅黑" panose="020B0503020204020204" pitchFamily="34" charset="-122"/>
                <a:ea typeface="微软雅黑" panose="020B0503020204020204" pitchFamily="34" charset="-122"/>
              </a:rPr>
              <a:t>海外招聘职位面试流程介绍</a:t>
            </a:r>
            <a:endParaRPr lang="en-US" altLang="zh-CN" sz="1400" dirty="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2 </a:t>
            </a:r>
            <a:r>
              <a:rPr lang="zh-CN" altLang="en-US" sz="1400" dirty="0" smtClean="0">
                <a:latin typeface="微软雅黑" panose="020B0503020204020204" pitchFamily="34" charset="-122"/>
                <a:ea typeface="微软雅黑" panose="020B0503020204020204" pitchFamily="34" charset="-122"/>
              </a:rPr>
              <a:t>网申</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笔试</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测评</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面试</a:t>
            </a:r>
            <a:r>
              <a:rPr lang="en-US" altLang="zh-CN" sz="1400" dirty="0" smtClean="0">
                <a:latin typeface="微软雅黑" panose="020B0503020204020204" pitchFamily="34" charset="-122"/>
                <a:ea typeface="微软雅黑" panose="020B0503020204020204" pitchFamily="34" charset="-122"/>
              </a:rPr>
              <a:t>-Offer</a:t>
            </a:r>
          </a:p>
          <a:p>
            <a:endParaRPr lang="zh-CN" altLang="en-US" sz="14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095343" y="806001"/>
            <a:ext cx="3366112" cy="95410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应聘岗位及报名：</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1 </a:t>
            </a:r>
            <a:r>
              <a:rPr lang="zh-CN" altLang="en-US" sz="1400" dirty="0" smtClean="0">
                <a:latin typeface="微软雅黑" panose="020B0503020204020204" pitchFamily="34" charset="-122"/>
                <a:ea typeface="微软雅黑" panose="020B0503020204020204" pitchFamily="34" charset="-122"/>
              </a:rPr>
              <a:t>简历投递方式</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2 </a:t>
            </a:r>
            <a:r>
              <a:rPr lang="zh-CN" altLang="en-US" sz="1400" dirty="0" smtClean="0">
                <a:latin typeface="微软雅黑" panose="020B0503020204020204" pitchFamily="34" charset="-122"/>
                <a:ea typeface="微软雅黑" panose="020B0503020204020204" pitchFamily="34" charset="-122"/>
              </a:rPr>
              <a:t>简历格式及要求</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3 </a:t>
            </a:r>
            <a:r>
              <a:rPr lang="zh-CN" altLang="en-US" sz="1400" dirty="0" smtClean="0">
                <a:latin typeface="微软雅黑" panose="020B0503020204020204" pitchFamily="34" charset="-122"/>
                <a:ea typeface="微软雅黑" panose="020B0503020204020204" pitchFamily="34" charset="-122"/>
              </a:rPr>
              <a:t>信息反馈介绍</a:t>
            </a:r>
            <a:endParaRPr lang="zh-CN" altLang="en-US" sz="14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580112" y="3411500"/>
            <a:ext cx="3366112" cy="1169551"/>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JD</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岗位职责及任职资格介绍</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rPr>
              <a:t>工作地点及需求人数</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汇报关系及部门情况</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4 </a:t>
            </a:r>
            <a:r>
              <a:rPr lang="zh-CN" altLang="en-US" sz="1400" dirty="0">
                <a:latin typeface="微软雅黑" panose="020B0503020204020204" pitchFamily="34" charset="-122"/>
                <a:ea typeface="微软雅黑" panose="020B0503020204020204" pitchFamily="34" charset="-122"/>
              </a:rPr>
              <a:t>薪资范围</a:t>
            </a:r>
            <a:r>
              <a:rPr lang="zh-CN" altLang="en-US" sz="1400" dirty="0" smtClean="0">
                <a:latin typeface="微软雅黑" panose="020B0503020204020204" pitchFamily="34" charset="-122"/>
                <a:ea typeface="微软雅黑" panose="020B0503020204020204" pitchFamily="34" charset="-122"/>
              </a:rPr>
              <a:t>及特殊技能要求</a:t>
            </a:r>
            <a:endParaRPr lang="zh-CN" altLang="en-US" sz="1400" dirty="0">
              <a:latin typeface="微软雅黑" panose="020B0503020204020204" pitchFamily="34" charset="-122"/>
              <a:ea typeface="微软雅黑" panose="020B0503020204020204" pitchFamily="34" charset="-122"/>
            </a:endParaRPr>
          </a:p>
        </p:txBody>
      </p:sp>
      <p:sp>
        <p:nvSpPr>
          <p:cNvPr id="27" name="左箭头 26"/>
          <p:cNvSpPr/>
          <p:nvPr/>
        </p:nvSpPr>
        <p:spPr>
          <a:xfrm>
            <a:off x="3344249" y="1825994"/>
            <a:ext cx="489204" cy="1902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3223607" y="3400457"/>
            <a:ext cx="211736" cy="373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069692" y="3529048"/>
            <a:ext cx="510420"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上箭头 17"/>
          <p:cNvSpPr/>
          <p:nvPr/>
        </p:nvSpPr>
        <p:spPr>
          <a:xfrm>
            <a:off x="5331520" y="1812379"/>
            <a:ext cx="166457" cy="4251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254588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1+#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42"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750"/>
                                        <p:tgtEl>
                                          <p:spTgt spid="7"/>
                                        </p:tgtEl>
                                      </p:cBhvr>
                                    </p:animEffect>
                                    <p:anim calcmode="lin" valueType="num">
                                      <p:cBhvr>
                                        <p:cTn id="29" dur="750" fill="hold"/>
                                        <p:tgtEl>
                                          <p:spTgt spid="7"/>
                                        </p:tgtEl>
                                        <p:attrNameLst>
                                          <p:attrName>ppt_x</p:attrName>
                                        </p:attrNameLst>
                                      </p:cBhvr>
                                      <p:tavLst>
                                        <p:tav tm="0">
                                          <p:val>
                                            <p:strVal val="#ppt_x"/>
                                          </p:val>
                                        </p:tav>
                                        <p:tav tm="100000">
                                          <p:val>
                                            <p:strVal val="#ppt_x"/>
                                          </p:val>
                                        </p:tav>
                                      </p:tavLst>
                                    </p:anim>
                                    <p:anim calcmode="lin" valueType="num">
                                      <p:cBhvr>
                                        <p:cTn id="30" dur="75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50"/>
                                        <p:tgtEl>
                                          <p:spTgt spid="9"/>
                                        </p:tgtEl>
                                      </p:cBhvr>
                                    </p:animEffec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750"/>
                                        <p:tgtEl>
                                          <p:spTgt spid="8"/>
                                        </p:tgtEl>
                                      </p:cBhvr>
                                    </p:animEffect>
                                    <p:anim calcmode="lin" valueType="num">
                                      <p:cBhvr>
                                        <p:cTn id="39" dur="750" fill="hold"/>
                                        <p:tgtEl>
                                          <p:spTgt spid="8"/>
                                        </p:tgtEl>
                                        <p:attrNameLst>
                                          <p:attrName>ppt_x</p:attrName>
                                        </p:attrNameLst>
                                      </p:cBhvr>
                                      <p:tavLst>
                                        <p:tav tm="0">
                                          <p:val>
                                            <p:strVal val="#ppt_x"/>
                                          </p:val>
                                        </p:tav>
                                        <p:tav tm="100000">
                                          <p:val>
                                            <p:strVal val="#ppt_x"/>
                                          </p:val>
                                        </p:tav>
                                      </p:tavLst>
                                    </p:anim>
                                    <p:anim calcmode="lin" valueType="num">
                                      <p:cBhvr>
                                        <p:cTn id="40" dur="75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750"/>
                                        <p:tgtEl>
                                          <p:spTgt spid="10"/>
                                        </p:tgtEl>
                                      </p:cBhvr>
                                    </p:animEffect>
                                    <p:anim calcmode="lin" valueType="num">
                                      <p:cBhvr>
                                        <p:cTn id="44" dur="750" fill="hold"/>
                                        <p:tgtEl>
                                          <p:spTgt spid="10"/>
                                        </p:tgtEl>
                                        <p:attrNameLst>
                                          <p:attrName>ppt_x</p:attrName>
                                        </p:attrNameLst>
                                      </p:cBhvr>
                                      <p:tavLst>
                                        <p:tav tm="0">
                                          <p:val>
                                            <p:strVal val="#ppt_x"/>
                                          </p:val>
                                        </p:tav>
                                        <p:tav tm="100000">
                                          <p:val>
                                            <p:strVal val="#ppt_x"/>
                                          </p:val>
                                        </p:tav>
                                      </p:tavLst>
                                    </p:anim>
                                    <p:anim calcmode="lin" valueType="num">
                                      <p:cBhvr>
                                        <p:cTn id="45" dur="75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p:bldP spid="8" grpId="0"/>
      <p:bldP spid="9"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睿泰集团员工培养计划-解决方案部-JYY\其他\PPT素材\图标\平面小图标\easyicon_net_20140625110035200\11225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3003798"/>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Documents and Settings\Administrator\桌面\睿泰集团员工培养计划-解决方案部-JYY\其他\PPT素材\图标\平面小图标\easyicon_net_20140625110035200\11225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382055"/>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Documents and Settings\Administrator\桌面\睿泰集团员工培养计划-解决方案部-JYY\其他\PPT素材\图标\平面小图标\easyicon_net_20140625110035200\11225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066592"/>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Documents and Settings\Administrator\桌面\睿泰集团员工培养计划-解决方案部-JYY\其他\PPT素材\图标\平面小图标\easyicon_net_20140625110035200\112255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382055"/>
            <a:ext cx="1095095" cy="11136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55784" y="138163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9" name="TextBox 8"/>
          <p:cNvSpPr txBox="1"/>
          <p:nvPr/>
        </p:nvSpPr>
        <p:spPr>
          <a:xfrm>
            <a:off x="5739103" y="138163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10" name="TextBox 9"/>
          <p:cNvSpPr txBox="1"/>
          <p:nvPr/>
        </p:nvSpPr>
        <p:spPr>
          <a:xfrm>
            <a:off x="1655784" y="299338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11" name="TextBox 10"/>
          <p:cNvSpPr txBox="1"/>
          <p:nvPr/>
        </p:nvSpPr>
        <p:spPr>
          <a:xfrm>
            <a:off x="5739103" y="299338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12" name="矩形 1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2-1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009387409"/>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wipe(left)">
                                      <p:cBhvr>
                                        <p:cTn id="12" dur="750"/>
                                        <p:tgtEl>
                                          <p:spTgt spid="3077"/>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childTnLst>
                          </p:cTn>
                        </p:par>
                        <p:par>
                          <p:cTn id="17" fill="hold">
                            <p:stCondLst>
                              <p:cond delay="2250"/>
                            </p:stCondLst>
                            <p:childTnLst>
                              <p:par>
                                <p:cTn id="18" presetID="22" presetClass="entr" presetSubtype="8" fill="hold" nodeType="after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wipe(left)">
                                      <p:cBhvr>
                                        <p:cTn id="20" dur="750"/>
                                        <p:tgtEl>
                                          <p:spTgt spid="307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750"/>
                                        <p:tgtEl>
                                          <p:spTgt spid="9"/>
                                        </p:tgtEl>
                                      </p:cBhvr>
                                    </p:animEffect>
                                  </p:childTnLst>
                                </p:cTn>
                              </p:par>
                            </p:childTnLst>
                          </p:cTn>
                        </p:par>
                        <p:par>
                          <p:cTn id="25" fill="hold">
                            <p:stCondLst>
                              <p:cond delay="3750"/>
                            </p:stCondLst>
                            <p:childTnLst>
                              <p:par>
                                <p:cTn id="26" presetID="22" presetClass="entr" presetSubtype="8" fill="hold" nodeType="after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wipe(left)">
                                      <p:cBhvr>
                                        <p:cTn id="28" dur="750"/>
                                        <p:tgtEl>
                                          <p:spTgt spid="3074"/>
                                        </p:tgtEl>
                                      </p:cBhvr>
                                    </p:animEffect>
                                  </p:childTnLst>
                                </p:cTn>
                              </p:par>
                            </p:childTnLst>
                          </p:cTn>
                        </p:par>
                        <p:par>
                          <p:cTn id="29" fill="hold">
                            <p:stCondLst>
                              <p:cond delay="4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childTnLst>
                                </p:cTn>
                              </p:par>
                            </p:childTnLst>
                          </p:cTn>
                        </p:par>
                        <p:par>
                          <p:cTn id="33" fill="hold">
                            <p:stCondLst>
                              <p:cond delay="5250"/>
                            </p:stCondLst>
                            <p:childTnLst>
                              <p:par>
                                <p:cTn id="34" presetID="22" presetClass="entr" presetSubtype="8" fill="hold" nodeType="afterEffect">
                                  <p:stCondLst>
                                    <p:cond delay="0"/>
                                  </p:stCondLst>
                                  <p:childTnLst>
                                    <p:set>
                                      <p:cBhvr>
                                        <p:cTn id="35" dur="1" fill="hold">
                                          <p:stCondLst>
                                            <p:cond delay="0"/>
                                          </p:stCondLst>
                                        </p:cTn>
                                        <p:tgtEl>
                                          <p:spTgt spid="3076"/>
                                        </p:tgtEl>
                                        <p:attrNameLst>
                                          <p:attrName>style.visibility</p:attrName>
                                        </p:attrNameLst>
                                      </p:cBhvr>
                                      <p:to>
                                        <p:strVal val="visible"/>
                                      </p:to>
                                    </p:set>
                                    <p:animEffect transition="in" filter="wipe(left)">
                                      <p:cBhvr>
                                        <p:cTn id="36" dur="750"/>
                                        <p:tgtEl>
                                          <p:spTgt spid="3076"/>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2-2 Enter  Your  Title</a:t>
            </a:r>
            <a:endParaRPr lang="zh-CN" altLang="en-US" sz="2800" b="1" dirty="0" smtClean="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1061829"/>
          </a:xfrm>
          <a:prstGeom prst="rect">
            <a:avLst/>
          </a:prstGeom>
          <a:noFill/>
        </p:spPr>
        <p:txBody>
          <a:bodyPr wrap="square" rtlCol="0">
            <a:spAutoFit/>
          </a:bodyPr>
          <a:lstStyle/>
          <a:p>
            <a:pPr>
              <a:lnSpc>
                <a:spcPct val="150000"/>
              </a:lnSpc>
              <a:buClr>
                <a:schemeClr val="accent6">
                  <a:lumMod val="75000"/>
                </a:schemeClr>
              </a:buClr>
            </a:pPr>
            <a:r>
              <a:rPr lang="en-US" altLang="zh-CN" sz="1400" dirty="0" smtClean="0"/>
              <a:t>You can click here to enter your text.</a:t>
            </a:r>
            <a:r>
              <a:rPr lang="en-US" altLang="zh-CN" sz="1400" dirty="0"/>
              <a: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a:t>
            </a:r>
            <a:r>
              <a:rPr lang="en-US" altLang="zh-CN" sz="1400" dirty="0" smtClean="0"/>
              <a:t>.</a:t>
            </a:r>
            <a:endParaRPr lang="zh-CN" altLang="en-US" sz="1400" dirty="0"/>
          </a:p>
        </p:txBody>
      </p:sp>
      <p:sp>
        <p:nvSpPr>
          <p:cNvPr id="6" name="矩形 5"/>
          <p:cNvSpPr/>
          <p:nvPr/>
        </p:nvSpPr>
        <p:spPr>
          <a:xfrm>
            <a:off x="2267744" y="1203598"/>
            <a:ext cx="2822311" cy="369332"/>
          </a:xfrm>
          <a:prstGeom prst="rect">
            <a:avLst/>
          </a:prstGeom>
        </p:spPr>
        <p:txBody>
          <a:bodyPr wrap="none">
            <a:spAutoFit/>
          </a:bodyPr>
          <a:lstStyle/>
          <a:p>
            <a:r>
              <a:rPr lang="en-US" altLang="zh-CN" b="1" dirty="0" smtClean="0">
                <a:solidFill>
                  <a:schemeClr val="accent6">
                    <a:lumMod val="75000"/>
                  </a:schemeClr>
                </a:solidFill>
              </a:rPr>
              <a:t>Click here to add your title. </a:t>
            </a:r>
            <a:endParaRPr lang="zh-CN" altLang="en-US" b="1" dirty="0">
              <a:solidFill>
                <a:schemeClr val="accent6">
                  <a:lumMod val="75000"/>
                </a:schemeClr>
              </a:solidFill>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1061829"/>
          </a:xfrm>
          <a:prstGeom prst="rect">
            <a:avLst/>
          </a:prstGeom>
          <a:noFill/>
        </p:spPr>
        <p:txBody>
          <a:bodyPr wrap="square" rtlCol="0">
            <a:spAutoFit/>
          </a:bodyPr>
          <a:lstStyle/>
          <a:p>
            <a:pPr>
              <a:lnSpc>
                <a:spcPct val="150000"/>
              </a:lnSpc>
              <a:buClr>
                <a:schemeClr val="accent6">
                  <a:lumMod val="75000"/>
                </a:schemeClr>
              </a:buClr>
            </a:pPr>
            <a:r>
              <a:rPr lang="en-US" altLang="zh-CN" sz="1400" dirty="0" smtClean="0"/>
              <a:t>You can click here to enter your text.</a:t>
            </a:r>
            <a:r>
              <a:rPr lang="en-US" altLang="zh-CN" sz="1400" dirty="0"/>
              <a: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a:t>
            </a:r>
            <a:r>
              <a:rPr lang="en-US" altLang="zh-CN" sz="1400" dirty="0" smtClean="0"/>
              <a:t>.</a:t>
            </a:r>
            <a:endParaRPr lang="zh-CN" altLang="en-US" sz="1400" dirty="0"/>
          </a:p>
        </p:txBody>
      </p:sp>
      <p:sp>
        <p:nvSpPr>
          <p:cNvPr id="11" name="矩形 10"/>
          <p:cNvSpPr/>
          <p:nvPr/>
        </p:nvSpPr>
        <p:spPr>
          <a:xfrm>
            <a:off x="1043608" y="2879912"/>
            <a:ext cx="2822311" cy="369332"/>
          </a:xfrm>
          <a:prstGeom prst="rect">
            <a:avLst/>
          </a:prstGeom>
        </p:spPr>
        <p:txBody>
          <a:bodyPr wrap="none">
            <a:spAutoFit/>
          </a:bodyPr>
          <a:lstStyle/>
          <a:p>
            <a:r>
              <a:rPr lang="en-US" altLang="zh-CN" b="1" dirty="0" smtClean="0">
                <a:solidFill>
                  <a:schemeClr val="accent5">
                    <a:lumMod val="75000"/>
                  </a:schemeClr>
                </a:solidFill>
              </a:rPr>
              <a:t>Click here to add your title. </a:t>
            </a:r>
            <a:endParaRPr lang="zh-CN" altLang="en-US" b="1" dirty="0">
              <a:solidFill>
                <a:schemeClr val="accent5">
                  <a:lumMod val="75000"/>
                </a:schemeClr>
              </a:solidFill>
            </a:endParaRPr>
          </a:p>
        </p:txBody>
      </p:sp>
    </p:spTree>
    <p:extLst>
      <p:ext uri="{BB962C8B-B14F-4D97-AF65-F5344CB8AC3E}">
        <p14:creationId xmlns:p14="http://schemas.microsoft.com/office/powerpoint/2010/main" val="7208836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25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25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475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1035</Words>
  <Application>Microsoft Office PowerPoint</Application>
  <PresentationFormat>全屏显示(16:9)</PresentationFormat>
  <Paragraphs>128</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jenny</dc:creator>
  <cp:lastModifiedBy>vzt张焘</cp:lastModifiedBy>
  <cp:revision>65</cp:revision>
  <dcterms:modified xsi:type="dcterms:W3CDTF">2016-11-01T05:54:16Z</dcterms:modified>
</cp:coreProperties>
</file>