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4660"/>
  </p:normalViewPr>
  <p:slideViewPr>
    <p:cSldViewPr>
      <p:cViewPr>
        <p:scale>
          <a:sx n="100" d="100"/>
          <a:sy n="100" d="100"/>
        </p:scale>
        <p:origin x="-522" y="-1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2016/10/17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2016/10/17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2016/10/17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NODEJS</a:t>
            </a:r>
            <a:r>
              <a:rPr lang="zh-CN" altLang="en-US" sz="3200" dirty="0" smtClean="0"/>
              <a:t>特点</a:t>
            </a:r>
            <a:endParaRPr lang="zh-CN" altLang="en-US" sz="3200" dirty="0"/>
          </a:p>
        </p:txBody>
      </p:sp>
      <p:sp>
        <p:nvSpPr>
          <p:cNvPr id="3" name="内容占位符 2"/>
          <p:cNvSpPr>
            <a:spLocks noGrp="1"/>
          </p:cNvSpPr>
          <p:nvPr>
            <p:ph idx="1"/>
          </p:nvPr>
        </p:nvSpPr>
        <p:spPr/>
        <p:txBody>
          <a:bodyPr>
            <a:normAutofit/>
          </a:bodyPr>
          <a:lstStyle/>
          <a:p>
            <a:r>
              <a:rPr lang="zh-CN" altLang="en-US" sz="2000" b="1" dirty="0" smtClean="0">
                <a:solidFill>
                  <a:schemeClr val="accent2"/>
                </a:solidFill>
              </a:rPr>
              <a:t>它</a:t>
            </a:r>
            <a:r>
              <a:rPr lang="zh-CN" altLang="en-US" sz="2000" b="1" dirty="0">
                <a:solidFill>
                  <a:schemeClr val="accent2"/>
                </a:solidFill>
              </a:rPr>
              <a:t>是一个</a:t>
            </a:r>
            <a:r>
              <a:rPr lang="en-US" altLang="zh-CN" sz="2000" b="1" dirty="0" err="1">
                <a:solidFill>
                  <a:schemeClr val="accent2"/>
                </a:solidFill>
              </a:rPr>
              <a:t>Javascript</a:t>
            </a:r>
            <a:r>
              <a:rPr lang="zh-CN" altLang="en-US" sz="2000" b="1" dirty="0">
                <a:solidFill>
                  <a:schemeClr val="accent2"/>
                </a:solidFill>
              </a:rPr>
              <a:t>运行环境</a:t>
            </a:r>
          </a:p>
          <a:p>
            <a:r>
              <a:rPr lang="zh-CN" altLang="en-US" sz="2000" b="1" dirty="0" smtClean="0">
                <a:solidFill>
                  <a:schemeClr val="accent2"/>
                </a:solidFill>
              </a:rPr>
              <a:t>依赖</a:t>
            </a:r>
            <a:r>
              <a:rPr lang="zh-CN" altLang="en-US" sz="2000" b="1" dirty="0">
                <a:solidFill>
                  <a:schemeClr val="accent2"/>
                </a:solidFill>
              </a:rPr>
              <a:t>于</a:t>
            </a:r>
            <a:r>
              <a:rPr lang="en-US" altLang="zh-CN" sz="2000" b="1" dirty="0">
                <a:solidFill>
                  <a:schemeClr val="accent2"/>
                </a:solidFill>
              </a:rPr>
              <a:t>Chrome V8</a:t>
            </a:r>
            <a:r>
              <a:rPr lang="zh-CN" altLang="en-US" sz="2000" b="1" dirty="0">
                <a:solidFill>
                  <a:schemeClr val="accent2"/>
                </a:solidFill>
              </a:rPr>
              <a:t>引擎进行代码解释</a:t>
            </a:r>
          </a:p>
          <a:p>
            <a:r>
              <a:rPr lang="zh-CN" altLang="en-US" sz="2000" b="1" dirty="0" smtClean="0">
                <a:solidFill>
                  <a:schemeClr val="accent2"/>
                </a:solidFill>
              </a:rPr>
              <a:t>事件驱动</a:t>
            </a:r>
            <a:endParaRPr lang="zh-CN" altLang="en-US" sz="2000" b="1" dirty="0">
              <a:solidFill>
                <a:schemeClr val="accent2"/>
              </a:solidFill>
            </a:endParaRPr>
          </a:p>
          <a:p>
            <a:r>
              <a:rPr lang="zh-CN" altLang="en-US" sz="2000" b="1" dirty="0" smtClean="0">
                <a:solidFill>
                  <a:schemeClr val="accent2"/>
                </a:solidFill>
              </a:rPr>
              <a:t>非</a:t>
            </a:r>
            <a:r>
              <a:rPr lang="zh-CN" altLang="en-US" sz="2000" b="1" dirty="0">
                <a:solidFill>
                  <a:schemeClr val="accent2"/>
                </a:solidFill>
              </a:rPr>
              <a:t>阻塞</a:t>
            </a:r>
            <a:r>
              <a:rPr lang="en-US" altLang="zh-CN" sz="2000" b="1" dirty="0">
                <a:solidFill>
                  <a:schemeClr val="accent2"/>
                </a:solidFill>
              </a:rPr>
              <a:t>I/O</a:t>
            </a:r>
          </a:p>
          <a:p>
            <a:r>
              <a:rPr lang="zh-CN" altLang="en-US" sz="2000" b="1" dirty="0" smtClean="0">
                <a:solidFill>
                  <a:schemeClr val="accent2"/>
                </a:solidFill>
              </a:rPr>
              <a:t>轻</a:t>
            </a:r>
            <a:r>
              <a:rPr lang="zh-CN" altLang="en-US" sz="2000" b="1" dirty="0">
                <a:solidFill>
                  <a:schemeClr val="accent2"/>
                </a:solidFill>
              </a:rPr>
              <a:t>量、可伸缩，适于实时数据交互应用</a:t>
            </a:r>
          </a:p>
          <a:p>
            <a:r>
              <a:rPr lang="en-US" altLang="zh-CN" sz="2000" b="1" dirty="0" smtClean="0">
                <a:solidFill>
                  <a:schemeClr val="accent2"/>
                </a:solidFill>
              </a:rPr>
              <a:t>6. </a:t>
            </a:r>
            <a:r>
              <a:rPr lang="zh-CN" altLang="en-US" sz="2000" b="1" dirty="0" smtClean="0">
                <a:solidFill>
                  <a:schemeClr val="accent2"/>
                </a:solidFill>
              </a:rPr>
              <a:t>单</a:t>
            </a:r>
            <a:r>
              <a:rPr lang="zh-CN" altLang="en-US" sz="2000" b="1" dirty="0">
                <a:solidFill>
                  <a:schemeClr val="accent2"/>
                </a:solidFill>
              </a:rPr>
              <a:t>进程，单线程</a:t>
            </a:r>
          </a:p>
        </p:txBody>
      </p:sp>
    </p:spTree>
    <p:extLst>
      <p:ext uri="{BB962C8B-B14F-4D97-AF65-F5344CB8AC3E}">
        <p14:creationId xmlns:p14="http://schemas.microsoft.com/office/powerpoint/2010/main" val="21252672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200" b="1" dirty="0" err="1">
                <a:solidFill>
                  <a:schemeClr val="accent2"/>
                </a:solidFill>
              </a:rPr>
              <a:t>NodeJS</a:t>
            </a:r>
            <a:r>
              <a:rPr lang="zh-CN" altLang="en-US" sz="2200" b="1" dirty="0">
                <a:solidFill>
                  <a:schemeClr val="accent2"/>
                </a:solidFill>
              </a:rPr>
              <a:t>是怎么解决并发连接这个问题的</a:t>
            </a:r>
            <a:r>
              <a:rPr lang="zh-CN" altLang="en-US" sz="2200" b="1" dirty="0" smtClean="0">
                <a:solidFill>
                  <a:schemeClr val="accent2"/>
                </a:solidFill>
              </a:rPr>
              <a:t>：</a:t>
            </a:r>
            <a:endParaRPr lang="zh-CN" altLang="en-US" dirty="0"/>
          </a:p>
        </p:txBody>
      </p:sp>
      <p:sp>
        <p:nvSpPr>
          <p:cNvPr id="3" name="内容占位符 2"/>
          <p:cNvSpPr>
            <a:spLocks noGrp="1"/>
          </p:cNvSpPr>
          <p:nvPr>
            <p:ph idx="1"/>
          </p:nvPr>
        </p:nvSpPr>
        <p:spPr/>
        <p:txBody>
          <a:bodyPr>
            <a:normAutofit/>
          </a:bodyPr>
          <a:lstStyle/>
          <a:p>
            <a:r>
              <a:rPr lang="zh-CN" altLang="en-US" sz="2000" b="1" dirty="0">
                <a:solidFill>
                  <a:schemeClr val="accent2"/>
                </a:solidFill>
              </a:rPr>
              <a:t>更改连接到服务器的方式，每个连接发射（</a:t>
            </a:r>
            <a:r>
              <a:rPr lang="en-US" altLang="zh-CN" sz="2000" b="1" dirty="0">
                <a:solidFill>
                  <a:schemeClr val="accent2"/>
                </a:solidFill>
              </a:rPr>
              <a:t>emit</a:t>
            </a:r>
            <a:r>
              <a:rPr lang="zh-CN" altLang="en-US" sz="2000" b="1" dirty="0">
                <a:solidFill>
                  <a:schemeClr val="accent2"/>
                </a:solidFill>
              </a:rPr>
              <a:t>）一个在</a:t>
            </a:r>
            <a:r>
              <a:rPr lang="en-US" altLang="zh-CN" sz="2000" b="1" dirty="0" err="1">
                <a:solidFill>
                  <a:schemeClr val="accent2"/>
                </a:solidFill>
              </a:rPr>
              <a:t>NodeJS</a:t>
            </a:r>
            <a:r>
              <a:rPr lang="zh-CN" altLang="en-US" sz="2000" b="1" dirty="0">
                <a:solidFill>
                  <a:schemeClr val="accent2"/>
                </a:solidFill>
              </a:rPr>
              <a:t>引擎进程中运行的事件（</a:t>
            </a:r>
            <a:r>
              <a:rPr lang="en-US" altLang="zh-CN" sz="2000" b="1" dirty="0">
                <a:solidFill>
                  <a:schemeClr val="accent2"/>
                </a:solidFill>
              </a:rPr>
              <a:t>Event</a:t>
            </a:r>
            <a:r>
              <a:rPr lang="zh-CN" altLang="en-US" sz="2000" b="1" dirty="0">
                <a:solidFill>
                  <a:schemeClr val="accent2"/>
                </a:solidFill>
              </a:rPr>
              <a:t>），放进事件队列当中，</a:t>
            </a:r>
          </a:p>
          <a:p>
            <a:endParaRPr lang="zh-CN" altLang="en-US" sz="2000" b="1" dirty="0">
              <a:solidFill>
                <a:schemeClr val="accent2"/>
              </a:solidFill>
            </a:endParaRPr>
          </a:p>
          <a:p>
            <a:r>
              <a:rPr lang="zh-CN" altLang="en-US" sz="2000" b="1" dirty="0" smtClean="0">
                <a:solidFill>
                  <a:schemeClr val="accent2"/>
                </a:solidFill>
              </a:rPr>
              <a:t>而</a:t>
            </a:r>
            <a:r>
              <a:rPr lang="zh-CN" altLang="en-US" sz="2000" b="1" dirty="0">
                <a:solidFill>
                  <a:schemeClr val="accent2"/>
                </a:solidFill>
              </a:rPr>
              <a:t>不是为每个连接生成一个新的</a:t>
            </a:r>
            <a:r>
              <a:rPr lang="en-US" altLang="zh-CN" sz="2000" b="1" dirty="0">
                <a:solidFill>
                  <a:schemeClr val="accent2"/>
                </a:solidFill>
              </a:rPr>
              <a:t>OS</a:t>
            </a:r>
            <a:r>
              <a:rPr lang="zh-CN" altLang="en-US" sz="2000" b="1" dirty="0">
                <a:solidFill>
                  <a:schemeClr val="accent2"/>
                </a:solidFill>
              </a:rPr>
              <a:t>线程（并为其分配一些配套内存）</a:t>
            </a:r>
          </a:p>
        </p:txBody>
      </p:sp>
    </p:spTree>
    <p:extLst>
      <p:ext uri="{BB962C8B-B14F-4D97-AF65-F5344CB8AC3E}">
        <p14:creationId xmlns:p14="http://schemas.microsoft.com/office/powerpoint/2010/main" val="202150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a:t>
            </a:r>
            <a:r>
              <a:rPr lang="zh-CN" altLang="en-US" dirty="0"/>
              <a:t>阻塞</a:t>
            </a:r>
          </a:p>
        </p:txBody>
      </p:sp>
      <p:sp>
        <p:nvSpPr>
          <p:cNvPr id="3" name="内容占位符 2"/>
          <p:cNvSpPr>
            <a:spLocks noGrp="1"/>
          </p:cNvSpPr>
          <p:nvPr>
            <p:ph idx="1"/>
          </p:nvPr>
        </p:nvSpPr>
        <p:spPr/>
        <p:txBody>
          <a:bodyPr>
            <a:normAutofit/>
          </a:bodyPr>
          <a:lstStyle/>
          <a:p>
            <a:r>
              <a:rPr lang="en-US" altLang="zh-CN" sz="2000" b="1" dirty="0" err="1">
                <a:solidFill>
                  <a:schemeClr val="accent2"/>
                </a:solidFill>
              </a:rPr>
              <a:t>NodeJS</a:t>
            </a:r>
            <a:r>
              <a:rPr lang="zh-CN" altLang="en-US" sz="2000" b="1" dirty="0">
                <a:solidFill>
                  <a:schemeClr val="accent2"/>
                </a:solidFill>
              </a:rPr>
              <a:t>解决的另外一个问题是</a:t>
            </a:r>
            <a:r>
              <a:rPr lang="en-US" altLang="zh-CN" sz="2000" b="1" dirty="0">
                <a:solidFill>
                  <a:schemeClr val="accent2"/>
                </a:solidFill>
              </a:rPr>
              <a:t>I/O</a:t>
            </a:r>
            <a:r>
              <a:rPr lang="zh-CN" altLang="en-US" sz="2000" b="1" dirty="0">
                <a:solidFill>
                  <a:schemeClr val="accent2"/>
                </a:solidFill>
              </a:rPr>
              <a:t>阻塞，看看这样的业务场景：需要从多个数据源拉取数据，然后进行处理</a:t>
            </a:r>
          </a:p>
        </p:txBody>
      </p:sp>
    </p:spTree>
    <p:extLst>
      <p:ext uri="{BB962C8B-B14F-4D97-AF65-F5344CB8AC3E}">
        <p14:creationId xmlns:p14="http://schemas.microsoft.com/office/powerpoint/2010/main" val="2529741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000" dirty="0"/>
              <a:t>串行获取数据，这是我们一般的解决方案，以</a:t>
            </a:r>
            <a:r>
              <a:rPr lang="en-US" altLang="zh-CN" sz="2000" dirty="0"/>
              <a:t>PHP</a:t>
            </a:r>
            <a:r>
              <a:rPr lang="zh-CN" altLang="en-US" sz="2000" dirty="0"/>
              <a:t>为</a:t>
            </a:r>
            <a:r>
              <a:rPr lang="zh-CN" altLang="en-US" sz="2000" dirty="0" smtClean="0"/>
              <a:t>例</a:t>
            </a:r>
            <a:r>
              <a:rPr lang="en-US" altLang="zh-CN" sz="2000" dirty="0" smtClean="0"/>
              <a:t/>
            </a:r>
            <a:br>
              <a:rPr lang="en-US" altLang="zh-CN" sz="2000" dirty="0" smtClean="0"/>
            </a:br>
            <a:r>
              <a:rPr lang="zh-CN" altLang="en-US" sz="2000" dirty="0"/>
              <a:t>假如获取</a:t>
            </a:r>
            <a:r>
              <a:rPr lang="en-US" altLang="zh-CN" sz="2000" dirty="0"/>
              <a:t>profile</a:t>
            </a:r>
            <a:r>
              <a:rPr lang="zh-CN" altLang="en-US" sz="2000" dirty="0"/>
              <a:t>和</a:t>
            </a:r>
            <a:r>
              <a:rPr lang="en-US" altLang="zh-CN" sz="2000" dirty="0"/>
              <a:t>timeline</a:t>
            </a:r>
            <a:r>
              <a:rPr lang="zh-CN" altLang="en-US" sz="2000" dirty="0"/>
              <a:t>操作各需要</a:t>
            </a:r>
            <a:r>
              <a:rPr lang="en-US" altLang="zh-CN" sz="2000" dirty="0"/>
              <a:t>1S</a:t>
            </a:r>
            <a:r>
              <a:rPr lang="zh-CN" altLang="en-US" sz="2000" dirty="0"/>
              <a:t>，那么串行获取就需要</a:t>
            </a:r>
            <a:r>
              <a:rPr lang="en-US" altLang="zh-CN" sz="2000" dirty="0"/>
              <a:t>2S</a:t>
            </a:r>
            <a:endParaRPr lang="zh-CN" altLang="en-US" sz="20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2180" y="2621163"/>
            <a:ext cx="5839640" cy="2484037"/>
          </a:xfrm>
        </p:spPr>
      </p:pic>
    </p:spTree>
    <p:extLst>
      <p:ext uri="{BB962C8B-B14F-4D97-AF65-F5344CB8AC3E}">
        <p14:creationId xmlns:p14="http://schemas.microsoft.com/office/powerpoint/2010/main" val="468195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a:t>NodeJS</a:t>
            </a:r>
            <a:r>
              <a:rPr lang="zh-CN" altLang="en-US" dirty="0"/>
              <a:t>非阻塞</a:t>
            </a:r>
            <a:r>
              <a:rPr lang="en-US" altLang="zh-CN" dirty="0"/>
              <a:t>I/O</a:t>
            </a:r>
            <a:r>
              <a:rPr lang="zh-CN" altLang="en-US" dirty="0"/>
              <a:t>，发射</a:t>
            </a:r>
            <a:r>
              <a:rPr lang="en-US" altLang="zh-CN" dirty="0"/>
              <a:t>/</a:t>
            </a:r>
            <a:r>
              <a:rPr lang="zh-CN" altLang="en-US" dirty="0"/>
              <a:t>监听事件来控制执行过程</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9002" y="2216000"/>
            <a:ext cx="6165996" cy="3294363"/>
          </a:xfrm>
        </p:spPr>
      </p:pic>
    </p:spTree>
    <p:extLst>
      <p:ext uri="{BB962C8B-B14F-4D97-AF65-F5344CB8AC3E}">
        <p14:creationId xmlns:p14="http://schemas.microsoft.com/office/powerpoint/2010/main" val="21202511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r>
              <a:rPr lang="en-US" altLang="zh-CN" dirty="0" err="1"/>
              <a:t>NodeJS</a:t>
            </a:r>
            <a:r>
              <a:rPr lang="zh-CN" altLang="en-US" dirty="0"/>
              <a:t>遇到</a:t>
            </a:r>
            <a:r>
              <a:rPr lang="en-US" altLang="zh-CN" dirty="0"/>
              <a:t>I/O</a:t>
            </a:r>
            <a:r>
              <a:rPr lang="zh-CN" altLang="en-US" dirty="0"/>
              <a:t>事件会创建一个线程去执行，然后主线程会继续往下执行的，</a:t>
            </a:r>
          </a:p>
          <a:p>
            <a:endParaRPr lang="zh-CN" altLang="en-US" dirty="0"/>
          </a:p>
          <a:p>
            <a:r>
              <a:rPr lang="zh-CN" altLang="en-US" dirty="0"/>
              <a:t>因此，拿</a:t>
            </a:r>
            <a:r>
              <a:rPr lang="en-US" altLang="zh-CN" dirty="0"/>
              <a:t>profile</a:t>
            </a:r>
            <a:r>
              <a:rPr lang="zh-CN" altLang="en-US" dirty="0"/>
              <a:t>的动作触发一个</a:t>
            </a:r>
            <a:r>
              <a:rPr lang="en-US" altLang="zh-CN" dirty="0"/>
              <a:t>I/O</a:t>
            </a:r>
            <a:r>
              <a:rPr lang="zh-CN" altLang="en-US" dirty="0"/>
              <a:t>事件，马上就会执行拿</a:t>
            </a:r>
            <a:r>
              <a:rPr lang="en-US" altLang="zh-CN" dirty="0"/>
              <a:t>timeline</a:t>
            </a:r>
            <a:r>
              <a:rPr lang="zh-CN" altLang="en-US" dirty="0"/>
              <a:t>的动作，</a:t>
            </a:r>
          </a:p>
          <a:p>
            <a:endParaRPr lang="zh-CN" altLang="en-US" dirty="0"/>
          </a:p>
          <a:p>
            <a:r>
              <a:rPr lang="zh-CN" altLang="en-US" dirty="0"/>
              <a:t>两个动作并行执行，假如各需要</a:t>
            </a:r>
            <a:r>
              <a:rPr lang="en-US" altLang="zh-CN" dirty="0"/>
              <a:t>1S</a:t>
            </a:r>
            <a:r>
              <a:rPr lang="zh-CN" altLang="en-US" dirty="0"/>
              <a:t>，那么总的时间也就是</a:t>
            </a:r>
            <a:r>
              <a:rPr lang="en-US" altLang="zh-CN" dirty="0"/>
              <a:t>1S</a:t>
            </a:r>
          </a:p>
          <a:p>
            <a:r>
              <a:rPr lang="zh-CN" altLang="en-US" dirty="0"/>
              <a:t>它们的</a:t>
            </a:r>
            <a:r>
              <a:rPr lang="en-US" altLang="zh-CN" dirty="0"/>
              <a:t>I/O</a:t>
            </a:r>
            <a:r>
              <a:rPr lang="zh-CN" altLang="en-US" dirty="0"/>
              <a:t>操作执行完成后，发射一个事件，</a:t>
            </a:r>
            <a:r>
              <a:rPr lang="en-US" altLang="zh-CN" dirty="0"/>
              <a:t>profile</a:t>
            </a:r>
            <a:r>
              <a:rPr lang="zh-CN" altLang="en-US" dirty="0"/>
              <a:t>和</a:t>
            </a:r>
            <a:r>
              <a:rPr lang="en-US" altLang="zh-CN" dirty="0"/>
              <a:t>timeline</a:t>
            </a:r>
            <a:r>
              <a:rPr lang="zh-CN" altLang="en-US" dirty="0"/>
              <a:t>，</a:t>
            </a:r>
          </a:p>
          <a:p>
            <a:r>
              <a:rPr lang="zh-CN" altLang="en-US" dirty="0"/>
              <a:t>事件代理接收后继续往下执行后面的逻辑，这就是</a:t>
            </a:r>
            <a:r>
              <a:rPr lang="en-US" altLang="zh-CN" dirty="0" err="1"/>
              <a:t>NodeJS</a:t>
            </a:r>
            <a:r>
              <a:rPr lang="zh-CN" altLang="en-US" dirty="0"/>
              <a:t>非阻塞</a:t>
            </a:r>
            <a:r>
              <a:rPr lang="en-US" altLang="zh-CN" dirty="0"/>
              <a:t>I/O</a:t>
            </a:r>
            <a:r>
              <a:rPr lang="zh-CN" altLang="en-US" dirty="0"/>
              <a:t>的特点</a:t>
            </a:r>
          </a:p>
        </p:txBody>
      </p:sp>
    </p:spTree>
    <p:extLst>
      <p:ext uri="{BB962C8B-B14F-4D97-AF65-F5344CB8AC3E}">
        <p14:creationId xmlns:p14="http://schemas.microsoft.com/office/powerpoint/2010/main" val="36046425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a:t>NodeJS</a:t>
            </a:r>
            <a:r>
              <a:rPr lang="zh-CN" altLang="en-US" sz="3200" dirty="0"/>
              <a:t>带来的对系统瓶颈的解决方案</a:t>
            </a:r>
          </a:p>
        </p:txBody>
      </p:sp>
      <p:sp>
        <p:nvSpPr>
          <p:cNvPr id="3" name="内容占位符 2"/>
          <p:cNvSpPr>
            <a:spLocks noGrp="1"/>
          </p:cNvSpPr>
          <p:nvPr>
            <p:ph idx="1"/>
          </p:nvPr>
        </p:nvSpPr>
        <p:spPr>
          <a:xfrm>
            <a:off x="457200" y="1600201"/>
            <a:ext cx="8229600" cy="2188839"/>
          </a:xfrm>
        </p:spPr>
        <p:txBody>
          <a:bodyPr>
            <a:normAutofit fontScale="92500" lnSpcReduction="10000"/>
          </a:bodyPr>
          <a:lstStyle/>
          <a:p>
            <a:r>
              <a:rPr lang="zh-CN" altLang="en-US" sz="2000" b="1" dirty="0">
                <a:solidFill>
                  <a:schemeClr val="accent2"/>
                </a:solidFill>
              </a:rPr>
              <a:t>它的出现确实能为我们解决现实当中系统瓶颈提供了新的思路和方案，下面我们看看它能解决什么</a:t>
            </a:r>
            <a:r>
              <a:rPr lang="zh-CN" altLang="en-US" sz="2000" b="1" dirty="0" smtClean="0">
                <a:solidFill>
                  <a:schemeClr val="accent2"/>
                </a:solidFill>
              </a:rPr>
              <a:t>问题</a:t>
            </a:r>
            <a:endParaRPr lang="en-US" altLang="zh-CN" sz="2000" b="1" dirty="0" smtClean="0">
              <a:solidFill>
                <a:schemeClr val="accent2"/>
              </a:solidFill>
            </a:endParaRPr>
          </a:p>
          <a:p>
            <a:endParaRPr lang="zh-CN" altLang="en-US" sz="2000" b="1" dirty="0">
              <a:solidFill>
                <a:schemeClr val="accent2"/>
              </a:solidFill>
            </a:endParaRPr>
          </a:p>
          <a:p>
            <a:r>
              <a:rPr lang="en-US" altLang="zh-CN" sz="2000" b="1" dirty="0">
                <a:solidFill>
                  <a:schemeClr val="accent2"/>
                </a:solidFill>
              </a:rPr>
              <a:t>1. </a:t>
            </a:r>
            <a:r>
              <a:rPr lang="zh-CN" altLang="en-US" sz="2000" b="1" dirty="0">
                <a:solidFill>
                  <a:schemeClr val="accent2"/>
                </a:solidFill>
              </a:rPr>
              <a:t>并发</a:t>
            </a:r>
            <a:r>
              <a:rPr lang="zh-CN" altLang="en-US" sz="2000" b="1" dirty="0" smtClean="0">
                <a:solidFill>
                  <a:schemeClr val="accent2"/>
                </a:solidFill>
              </a:rPr>
              <a:t>连接</a:t>
            </a:r>
            <a:endParaRPr lang="en-US" altLang="zh-CN" sz="2000" b="1" dirty="0" smtClean="0">
              <a:solidFill>
                <a:schemeClr val="accent2"/>
              </a:solidFill>
            </a:endParaRPr>
          </a:p>
          <a:p>
            <a:pPr lvl="1"/>
            <a:r>
              <a:rPr lang="zh-CN" altLang="en-US" sz="1600" b="1" dirty="0" smtClean="0">
                <a:solidFill>
                  <a:schemeClr val="accent2"/>
                </a:solidFill>
              </a:rPr>
              <a:t>系统线程模型</a:t>
            </a:r>
            <a:r>
              <a:rPr lang="en-US" altLang="zh-CN" sz="1600" b="1" dirty="0" smtClean="0">
                <a:solidFill>
                  <a:schemeClr val="accent2"/>
                </a:solidFill>
              </a:rPr>
              <a:t/>
            </a:r>
            <a:br>
              <a:rPr lang="en-US" altLang="zh-CN" sz="1600" b="1" dirty="0" smtClean="0">
                <a:solidFill>
                  <a:schemeClr val="accent2"/>
                </a:solidFill>
              </a:rPr>
            </a:br>
            <a:r>
              <a:rPr lang="zh-CN" altLang="en-US" sz="1600" b="1" dirty="0">
                <a:solidFill>
                  <a:schemeClr val="accent2"/>
                </a:solidFill>
              </a:rPr>
              <a:t>举例</a:t>
            </a:r>
            <a:r>
              <a:rPr lang="zh-CN" altLang="en-US" sz="1600" b="1" dirty="0" smtClean="0">
                <a:solidFill>
                  <a:schemeClr val="accent2"/>
                </a:solidFill>
              </a:rPr>
              <a:t>：银行</a:t>
            </a:r>
            <a:r>
              <a:rPr lang="zh-CN" altLang="en-US" sz="1600" b="1" dirty="0">
                <a:solidFill>
                  <a:schemeClr val="accent2"/>
                </a:solidFill>
              </a:rPr>
              <a:t>排队办理</a:t>
            </a:r>
            <a:r>
              <a:rPr lang="zh-CN" altLang="en-US" sz="1600" b="1" dirty="0" smtClean="0">
                <a:solidFill>
                  <a:schemeClr val="accent2"/>
                </a:solidFill>
              </a:rPr>
              <a:t>业务</a:t>
            </a:r>
            <a:endParaRPr lang="en-US" altLang="zh-CN" sz="1600" b="1" dirty="0" smtClean="0">
              <a:solidFill>
                <a:schemeClr val="accent2"/>
              </a:solidFill>
            </a:endParaRPr>
          </a:p>
          <a:p>
            <a:pPr lvl="1"/>
            <a:r>
              <a:rPr lang="zh-CN" altLang="en-US" sz="1600" b="1" dirty="0">
                <a:solidFill>
                  <a:schemeClr val="accent2"/>
                </a:solidFill>
              </a:rPr>
              <a:t>多线程、线程池模型</a:t>
            </a:r>
            <a:r>
              <a:rPr lang="en-US" altLang="zh-CN" sz="1600" b="1" dirty="0">
                <a:solidFill>
                  <a:schemeClr val="accent2"/>
                </a:solidFill>
              </a:rPr>
              <a:t/>
            </a:r>
            <a:br>
              <a:rPr lang="en-US" altLang="zh-CN" sz="1600" b="1" dirty="0">
                <a:solidFill>
                  <a:schemeClr val="accent2"/>
                </a:solidFill>
              </a:rPr>
            </a:br>
            <a:r>
              <a:rPr lang="zh-CN" altLang="en-US" sz="1600" b="1" dirty="0" smtClean="0">
                <a:solidFill>
                  <a:schemeClr val="accent2"/>
                </a:solidFill>
              </a:rPr>
              <a:t>举例：</a:t>
            </a:r>
            <a:endParaRPr lang="zh-CN" altLang="en-US" sz="1600" b="1" dirty="0">
              <a:solidFill>
                <a:schemeClr val="accent2"/>
              </a:solidFill>
            </a:endParaRPr>
          </a:p>
        </p:txBody>
      </p:sp>
    </p:spTree>
    <p:extLst>
      <p:ext uri="{BB962C8B-B14F-4D97-AF65-F5344CB8AC3E}">
        <p14:creationId xmlns:p14="http://schemas.microsoft.com/office/powerpoint/2010/main" val="29172382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b="1" dirty="0" smtClean="0">
                <a:solidFill>
                  <a:schemeClr val="accent2"/>
                </a:solidFill>
              </a:rPr>
              <a:t>系统线程模型</a:t>
            </a:r>
            <a:endParaRPr lang="zh-CN" altLang="en-US" sz="2000" b="1" dirty="0">
              <a:solidFill>
                <a:schemeClr val="accent2"/>
              </a:solidFill>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24598"/>
            <a:ext cx="8229600" cy="3877167"/>
          </a:xfrm>
        </p:spPr>
      </p:pic>
    </p:spTree>
    <p:extLst>
      <p:ext uri="{BB962C8B-B14F-4D97-AF65-F5344CB8AC3E}">
        <p14:creationId xmlns:p14="http://schemas.microsoft.com/office/powerpoint/2010/main" val="3678782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r>
              <a:rPr lang="zh-CN" altLang="en-US" sz="2000" b="1" dirty="0">
                <a:solidFill>
                  <a:schemeClr val="accent2"/>
                </a:solidFill>
              </a:rPr>
              <a:t>这种模型的问题显而易见，服务端只有一个线程，并发请求（用户）到达只能处理一个，其余的要先等待，这就是阻塞，正在享受服务的请求阻塞后面的请求了</a:t>
            </a:r>
          </a:p>
        </p:txBody>
      </p:sp>
    </p:spTree>
    <p:extLst>
      <p:ext uri="{BB962C8B-B14F-4D97-AF65-F5344CB8AC3E}">
        <p14:creationId xmlns:p14="http://schemas.microsoft.com/office/powerpoint/2010/main" val="1305058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000" b="1" dirty="0">
                <a:solidFill>
                  <a:schemeClr val="accent2"/>
                </a:solidFill>
              </a:rPr>
              <a:t>多线程、线程池模型</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43436"/>
            <a:ext cx="8229600" cy="4239490"/>
          </a:xfrm>
        </p:spPr>
      </p:pic>
    </p:spTree>
    <p:extLst>
      <p:ext uri="{BB962C8B-B14F-4D97-AF65-F5344CB8AC3E}">
        <p14:creationId xmlns:p14="http://schemas.microsoft.com/office/powerpoint/2010/main" val="35181150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417638"/>
          </a:xfrm>
        </p:spPr>
        <p:txBody>
          <a:bodyPr>
            <a:noAutofit/>
          </a:bodyPr>
          <a:lstStyle/>
          <a:p>
            <a:pPr algn="l"/>
            <a:r>
              <a:rPr lang="zh-CN" altLang="en-US" sz="2000" b="1" dirty="0">
                <a:solidFill>
                  <a:schemeClr val="accent2"/>
                </a:solidFill>
              </a:rPr>
              <a:t>这个模型已经比上一个有所进步，它调节服务端线程的数量来提高对并发请求的接收和响应，但并发量高的时候，请求仍然需要等待，它有个更严重的问题：</a:t>
            </a:r>
            <a:br>
              <a:rPr lang="zh-CN" altLang="en-US" sz="2000" b="1" dirty="0">
                <a:solidFill>
                  <a:schemeClr val="accent2"/>
                </a:solidFill>
              </a:rPr>
            </a:br>
            <a:r>
              <a:rPr lang="zh-CN" altLang="en-US" sz="2000" b="1" dirty="0">
                <a:solidFill>
                  <a:schemeClr val="accent2"/>
                </a:solidFill>
              </a:rPr>
              <a:t>回到代码层面上来讲，我们看看客户端请求与服务端通讯的过程</a:t>
            </a:r>
            <a:r>
              <a:rPr lang="zh-CN" altLang="en-US" sz="2000" b="1" dirty="0" smtClean="0">
                <a:solidFill>
                  <a:schemeClr val="accent2"/>
                </a:solidFill>
              </a:rPr>
              <a:t>：</a:t>
            </a:r>
            <a:endParaRPr lang="zh-CN" altLang="en-US" sz="2000"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1050" y="2391569"/>
            <a:ext cx="7581900" cy="2943225"/>
          </a:xfrm>
        </p:spPr>
      </p:pic>
    </p:spTree>
    <p:extLst>
      <p:ext uri="{BB962C8B-B14F-4D97-AF65-F5344CB8AC3E}">
        <p14:creationId xmlns:p14="http://schemas.microsoft.com/office/powerpoint/2010/main" val="25141225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000" dirty="0" smtClean="0"/>
              <a:t>NODEJS</a:t>
            </a:r>
            <a:r>
              <a:rPr lang="zh-CN" altLang="en-US" sz="2000" dirty="0" smtClean="0"/>
              <a:t>解决方案</a:t>
            </a:r>
            <a:endParaRPr lang="zh-CN" altLang="en-US" sz="2000" dirty="0"/>
          </a:p>
        </p:txBody>
      </p:sp>
      <p:sp>
        <p:nvSpPr>
          <p:cNvPr id="3" name="内容占位符 2"/>
          <p:cNvSpPr>
            <a:spLocks noGrp="1"/>
          </p:cNvSpPr>
          <p:nvPr>
            <p:ph idx="1"/>
          </p:nvPr>
        </p:nvSpPr>
        <p:spPr/>
        <p:txBody>
          <a:bodyPr>
            <a:normAutofit/>
          </a:bodyPr>
          <a:lstStyle/>
          <a:p>
            <a:pPr marL="0" indent="0">
              <a:buNone/>
            </a:pPr>
            <a:r>
              <a:rPr lang="zh-CN" altLang="en-US" sz="2000" b="1" dirty="0">
                <a:solidFill>
                  <a:schemeClr val="accent2"/>
                </a:solidFill>
              </a:rPr>
              <a:t>服务端与客户端每建立一个连接，都要为这个连接分配一套配套的资源，主要体现为系统内存资源，以</a:t>
            </a:r>
            <a:r>
              <a:rPr lang="en-US" altLang="zh-CN" sz="2000" b="1" dirty="0">
                <a:solidFill>
                  <a:schemeClr val="accent2"/>
                </a:solidFill>
              </a:rPr>
              <a:t>PHP</a:t>
            </a:r>
            <a:r>
              <a:rPr lang="zh-CN" altLang="en-US" sz="2000" b="1" dirty="0">
                <a:solidFill>
                  <a:schemeClr val="accent2"/>
                </a:solidFill>
              </a:rPr>
              <a:t>为例，维护一个连接可能需要</a:t>
            </a:r>
            <a:r>
              <a:rPr lang="en-US" altLang="zh-CN" sz="2000" b="1" dirty="0">
                <a:solidFill>
                  <a:schemeClr val="accent2"/>
                </a:solidFill>
              </a:rPr>
              <a:t>20M</a:t>
            </a:r>
            <a:r>
              <a:rPr lang="zh-CN" altLang="en-US" sz="2000" b="1" dirty="0">
                <a:solidFill>
                  <a:schemeClr val="accent2"/>
                </a:solidFill>
              </a:rPr>
              <a:t>的内存</a:t>
            </a:r>
          </a:p>
          <a:p>
            <a:pPr marL="0" indent="0">
              <a:buNone/>
            </a:pPr>
            <a:r>
              <a:rPr lang="zh-CN" altLang="en-US" sz="2000" b="1" dirty="0">
                <a:solidFill>
                  <a:schemeClr val="accent2"/>
                </a:solidFill>
              </a:rPr>
              <a:t>这就是为什么一般并发量一大，就需要多开服务器</a:t>
            </a:r>
          </a:p>
          <a:p>
            <a:pPr marL="0" indent="0">
              <a:buNone/>
            </a:pPr>
            <a:r>
              <a:rPr lang="zh-CN" altLang="en-US" sz="2000" b="1" dirty="0" smtClean="0">
                <a:solidFill>
                  <a:schemeClr val="accent2"/>
                </a:solidFill>
              </a:rPr>
              <a:t> </a:t>
            </a:r>
            <a:endParaRPr lang="zh-CN" altLang="en-US" sz="2000" b="1" dirty="0">
              <a:solidFill>
                <a:schemeClr val="accent2"/>
              </a:solidFill>
            </a:endParaRPr>
          </a:p>
          <a:p>
            <a:pPr marL="0" indent="0">
              <a:buNone/>
            </a:pPr>
            <a:r>
              <a:rPr lang="zh-CN" altLang="en-US" sz="2000" b="1" dirty="0">
                <a:solidFill>
                  <a:schemeClr val="accent2"/>
                </a:solidFill>
              </a:rPr>
              <a:t>那么</a:t>
            </a:r>
            <a:r>
              <a:rPr lang="en-US" altLang="zh-CN" sz="2000" b="1" dirty="0" err="1">
                <a:solidFill>
                  <a:schemeClr val="accent2"/>
                </a:solidFill>
              </a:rPr>
              <a:t>NodeJS</a:t>
            </a:r>
            <a:r>
              <a:rPr lang="zh-CN" altLang="en-US" sz="2000" b="1" dirty="0">
                <a:solidFill>
                  <a:schemeClr val="accent2"/>
                </a:solidFill>
              </a:rPr>
              <a:t>是怎么解决这个问题的呢？</a:t>
            </a:r>
          </a:p>
          <a:p>
            <a:pPr marL="0" indent="0">
              <a:buNone/>
            </a:pPr>
            <a:r>
              <a:rPr lang="zh-CN" altLang="en-US" sz="2000" b="1" dirty="0">
                <a:solidFill>
                  <a:schemeClr val="accent2"/>
                </a:solidFill>
              </a:rPr>
              <a:t>我们来看另外一个模型，想象一下我们在快餐店点餐吃饭的场景</a:t>
            </a:r>
          </a:p>
        </p:txBody>
      </p:sp>
    </p:spTree>
    <p:extLst>
      <p:ext uri="{BB962C8B-B14F-4D97-AF65-F5344CB8AC3E}">
        <p14:creationId xmlns:p14="http://schemas.microsoft.com/office/powerpoint/2010/main" val="22570848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6384"/>
            <a:ext cx="9144000" cy="5085231"/>
          </a:xfrm>
          <a:prstGeom prst="rect">
            <a:avLst/>
          </a:prstGeom>
        </p:spPr>
      </p:pic>
    </p:spTree>
    <p:extLst>
      <p:ext uri="{BB962C8B-B14F-4D97-AF65-F5344CB8AC3E}">
        <p14:creationId xmlns:p14="http://schemas.microsoft.com/office/powerpoint/2010/main" val="35209104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48680"/>
            <a:ext cx="9180512" cy="4401205"/>
          </a:xfrm>
          <a:prstGeom prst="rect">
            <a:avLst/>
          </a:prstGeom>
        </p:spPr>
        <p:txBody>
          <a:bodyPr wrap="square">
            <a:spAutoFit/>
          </a:bodyPr>
          <a:lstStyle/>
          <a:p>
            <a:r>
              <a:rPr lang="zh-CN" altLang="en-US" sz="2000" b="1" dirty="0">
                <a:solidFill>
                  <a:schemeClr val="accent2"/>
                </a:solidFill>
              </a:rPr>
              <a:t>我们同样是要发起请求，等待服务器端响应；但是与银行例子不同的是，这次我们点完餐后拿到了一个号码</a:t>
            </a:r>
            <a:r>
              <a:rPr lang="zh-CN" altLang="en-US" sz="2000" b="1" dirty="0" smtClean="0">
                <a:solidFill>
                  <a:schemeClr val="accent2"/>
                </a:solidFill>
              </a:rPr>
              <a:t>，</a:t>
            </a:r>
            <a:endParaRPr lang="zh-CN" altLang="en-US" sz="2000" b="1" dirty="0">
              <a:solidFill>
                <a:schemeClr val="accent2"/>
              </a:solidFill>
            </a:endParaRPr>
          </a:p>
          <a:p>
            <a:r>
              <a:rPr lang="zh-CN" altLang="en-US" sz="2000" b="1" dirty="0">
                <a:solidFill>
                  <a:schemeClr val="accent2"/>
                </a:solidFill>
              </a:rPr>
              <a:t>拿到号码，我们往往会在位置上等待，而在我们后面的请求会继续得到处理，同样是拿了一个号码然后到一旁等待，接待员能一直进行处理</a:t>
            </a:r>
            <a:r>
              <a:rPr lang="zh-CN" altLang="en-US" sz="2000" b="1" dirty="0" smtClean="0">
                <a:solidFill>
                  <a:schemeClr val="accent2"/>
                </a:solidFill>
              </a:rPr>
              <a:t>。</a:t>
            </a:r>
            <a:endParaRPr lang="zh-CN" altLang="en-US" sz="2000" b="1" dirty="0">
              <a:solidFill>
                <a:schemeClr val="accent2"/>
              </a:solidFill>
            </a:endParaRPr>
          </a:p>
          <a:p>
            <a:r>
              <a:rPr lang="zh-CN" altLang="en-US" sz="2000" b="1" dirty="0">
                <a:solidFill>
                  <a:schemeClr val="accent2"/>
                </a:solidFill>
              </a:rPr>
              <a:t>等到</a:t>
            </a:r>
            <a:r>
              <a:rPr lang="zh-CN" altLang="en-US" sz="2000" b="1" dirty="0" smtClean="0">
                <a:solidFill>
                  <a:schemeClr val="accent2"/>
                </a:solidFill>
              </a:rPr>
              <a:t>饭菜做</a:t>
            </a:r>
            <a:r>
              <a:rPr lang="zh-CN" altLang="en-US" sz="2000" b="1" dirty="0">
                <a:solidFill>
                  <a:schemeClr val="accent2"/>
                </a:solidFill>
              </a:rPr>
              <a:t>号了，会喊号码，我们拿到了自己的饭菜，进行后续的处理（吃饭</a:t>
            </a:r>
            <a:r>
              <a:rPr lang="zh-CN" altLang="en-US" sz="2000" b="1" dirty="0" smtClean="0">
                <a:solidFill>
                  <a:schemeClr val="accent2"/>
                </a:solidFill>
              </a:rPr>
              <a:t>）</a:t>
            </a:r>
            <a:endParaRPr lang="zh-CN" altLang="en-US" sz="2000" b="1" dirty="0">
              <a:solidFill>
                <a:schemeClr val="accent2"/>
              </a:solidFill>
            </a:endParaRPr>
          </a:p>
          <a:p>
            <a:r>
              <a:rPr lang="zh-CN" altLang="en-US" sz="2000" b="1" dirty="0">
                <a:solidFill>
                  <a:schemeClr val="accent2"/>
                </a:solidFill>
              </a:rPr>
              <a:t>这个喊号码的动作在</a:t>
            </a:r>
            <a:r>
              <a:rPr lang="en-US" altLang="zh-CN" sz="2000" b="1" dirty="0" err="1">
                <a:solidFill>
                  <a:schemeClr val="accent2"/>
                </a:solidFill>
              </a:rPr>
              <a:t>NodeJS</a:t>
            </a:r>
            <a:r>
              <a:rPr lang="zh-CN" altLang="en-US" sz="2000" b="1" dirty="0">
                <a:solidFill>
                  <a:schemeClr val="accent2"/>
                </a:solidFill>
              </a:rPr>
              <a:t>中叫做回调（</a:t>
            </a:r>
            <a:r>
              <a:rPr lang="en-US" altLang="zh-CN" sz="2000" b="1" dirty="0">
                <a:solidFill>
                  <a:schemeClr val="accent2"/>
                </a:solidFill>
              </a:rPr>
              <a:t>Callback</a:t>
            </a:r>
            <a:r>
              <a:rPr lang="zh-CN" altLang="en-US" sz="2000" b="1" dirty="0">
                <a:solidFill>
                  <a:schemeClr val="accent2"/>
                </a:solidFill>
              </a:rPr>
              <a:t>），能在事件（烧菜，</a:t>
            </a:r>
            <a:r>
              <a:rPr lang="en-US" altLang="zh-CN" sz="2000" b="1" dirty="0">
                <a:solidFill>
                  <a:schemeClr val="accent2"/>
                </a:solidFill>
              </a:rPr>
              <a:t>I/O</a:t>
            </a:r>
            <a:r>
              <a:rPr lang="zh-CN" altLang="en-US" sz="2000" b="1" dirty="0">
                <a:solidFill>
                  <a:schemeClr val="accent2"/>
                </a:solidFill>
              </a:rPr>
              <a:t>）处理完成后继续执行后面的逻辑（吃饭</a:t>
            </a:r>
            <a:r>
              <a:rPr lang="zh-CN" altLang="en-US" sz="2000" b="1" dirty="0" smtClean="0">
                <a:solidFill>
                  <a:schemeClr val="accent2"/>
                </a:solidFill>
              </a:rPr>
              <a:t>），</a:t>
            </a:r>
            <a:endParaRPr lang="zh-CN" altLang="en-US" sz="2000" b="1" dirty="0">
              <a:solidFill>
                <a:schemeClr val="accent2"/>
              </a:solidFill>
            </a:endParaRPr>
          </a:p>
          <a:p>
            <a:r>
              <a:rPr lang="zh-CN" altLang="en-US" sz="2000" b="1" dirty="0">
                <a:solidFill>
                  <a:schemeClr val="accent2"/>
                </a:solidFill>
              </a:rPr>
              <a:t>这体现了</a:t>
            </a:r>
            <a:r>
              <a:rPr lang="en-US" altLang="zh-CN" sz="2000" b="1" dirty="0" err="1">
                <a:solidFill>
                  <a:schemeClr val="accent2"/>
                </a:solidFill>
              </a:rPr>
              <a:t>NodeJS</a:t>
            </a:r>
            <a:r>
              <a:rPr lang="zh-CN" altLang="en-US" sz="2000" b="1" dirty="0">
                <a:solidFill>
                  <a:schemeClr val="accent2"/>
                </a:solidFill>
              </a:rPr>
              <a:t>的显著特点，异步机制、</a:t>
            </a:r>
            <a:r>
              <a:rPr lang="zh-CN" altLang="en-US" sz="2000" b="1" dirty="0" smtClean="0">
                <a:solidFill>
                  <a:schemeClr val="accent2"/>
                </a:solidFill>
              </a:rPr>
              <a:t>事件驱动</a:t>
            </a:r>
            <a:endParaRPr lang="zh-CN" altLang="en-US" sz="2000" b="1" dirty="0">
              <a:solidFill>
                <a:schemeClr val="accent2"/>
              </a:solidFill>
            </a:endParaRPr>
          </a:p>
          <a:p>
            <a:r>
              <a:rPr lang="zh-CN" altLang="en-US" sz="2000" b="1" dirty="0">
                <a:solidFill>
                  <a:schemeClr val="accent2"/>
                </a:solidFill>
              </a:rPr>
              <a:t>整个过程没有阻塞新用户的连接（点餐），也不需要维护已经点餐的用户与厨师的</a:t>
            </a:r>
            <a:r>
              <a:rPr lang="zh-CN" altLang="en-US" sz="2000" b="1" dirty="0" smtClean="0">
                <a:solidFill>
                  <a:schemeClr val="accent2"/>
                </a:solidFill>
              </a:rPr>
              <a:t>连接</a:t>
            </a:r>
            <a:endParaRPr lang="zh-CN" altLang="en-US" sz="2000" b="1" dirty="0">
              <a:solidFill>
                <a:schemeClr val="accent2"/>
              </a:solidFill>
            </a:endParaRPr>
          </a:p>
          <a:p>
            <a:r>
              <a:rPr lang="zh-CN" altLang="en-US" sz="2000" b="1" dirty="0">
                <a:solidFill>
                  <a:schemeClr val="accent2"/>
                </a:solidFill>
              </a:rPr>
              <a:t>基于这样的机制，理论上陆续有用户请求连接，</a:t>
            </a:r>
            <a:r>
              <a:rPr lang="en-US" altLang="zh-CN" sz="2000" b="1" dirty="0" err="1">
                <a:solidFill>
                  <a:schemeClr val="accent2"/>
                </a:solidFill>
              </a:rPr>
              <a:t>NodeJS</a:t>
            </a:r>
            <a:r>
              <a:rPr lang="zh-CN" altLang="en-US" sz="2000" b="1" dirty="0">
                <a:solidFill>
                  <a:schemeClr val="accent2"/>
                </a:solidFill>
              </a:rPr>
              <a:t>都可以进行响应，因此</a:t>
            </a:r>
            <a:r>
              <a:rPr lang="en-US" altLang="zh-CN" sz="2000" b="1" dirty="0" err="1">
                <a:solidFill>
                  <a:schemeClr val="accent2"/>
                </a:solidFill>
              </a:rPr>
              <a:t>NodeJS</a:t>
            </a:r>
            <a:r>
              <a:rPr lang="zh-CN" altLang="en-US" sz="2000" b="1" dirty="0">
                <a:solidFill>
                  <a:schemeClr val="accent2"/>
                </a:solidFill>
              </a:rPr>
              <a:t>能支持比</a:t>
            </a:r>
            <a:r>
              <a:rPr lang="en-US" altLang="zh-CN" sz="2000" b="1" dirty="0">
                <a:solidFill>
                  <a:schemeClr val="accent2"/>
                </a:solidFill>
              </a:rPr>
              <a:t>Java</a:t>
            </a:r>
            <a:r>
              <a:rPr lang="zh-CN" altLang="en-US" sz="2000" b="1" dirty="0">
                <a:solidFill>
                  <a:schemeClr val="accent2"/>
                </a:solidFill>
              </a:rPr>
              <a:t>、</a:t>
            </a:r>
            <a:r>
              <a:rPr lang="en-US" altLang="zh-CN" sz="2000" b="1" dirty="0">
                <a:solidFill>
                  <a:schemeClr val="accent2"/>
                </a:solidFill>
              </a:rPr>
              <a:t>PHP</a:t>
            </a:r>
            <a:r>
              <a:rPr lang="zh-CN" altLang="en-US" sz="2000" b="1" dirty="0">
                <a:solidFill>
                  <a:schemeClr val="accent2"/>
                </a:solidFill>
              </a:rPr>
              <a:t>程序更高的并发</a:t>
            </a:r>
            <a:r>
              <a:rPr lang="zh-CN" altLang="en-US" sz="2000" b="1" dirty="0" smtClean="0">
                <a:solidFill>
                  <a:schemeClr val="accent2"/>
                </a:solidFill>
              </a:rPr>
              <a:t>量</a:t>
            </a:r>
            <a:endParaRPr lang="zh-CN" altLang="en-US" sz="2000" b="1" dirty="0">
              <a:solidFill>
                <a:schemeClr val="accent2"/>
              </a:solidFill>
            </a:endParaRPr>
          </a:p>
          <a:p>
            <a:r>
              <a:rPr lang="zh-CN" altLang="en-US" sz="2000" b="1" dirty="0">
                <a:solidFill>
                  <a:schemeClr val="accent2"/>
                </a:solidFill>
              </a:rPr>
              <a:t>虽然维护事件队列也需要成本，再由于</a:t>
            </a:r>
            <a:r>
              <a:rPr lang="en-US" altLang="zh-CN" sz="2000" b="1" dirty="0" err="1">
                <a:solidFill>
                  <a:schemeClr val="accent2"/>
                </a:solidFill>
              </a:rPr>
              <a:t>NodeJS</a:t>
            </a:r>
            <a:r>
              <a:rPr lang="zh-CN" altLang="en-US" sz="2000" b="1" dirty="0">
                <a:solidFill>
                  <a:schemeClr val="accent2"/>
                </a:solidFill>
              </a:rPr>
              <a:t>是单线程，事件队列越长，得到响应的时间就越长，并发量上去还是会力不从心</a:t>
            </a:r>
          </a:p>
        </p:txBody>
      </p:sp>
    </p:spTree>
    <p:extLst>
      <p:ext uri="{BB962C8B-B14F-4D97-AF65-F5344CB8AC3E}">
        <p14:creationId xmlns:p14="http://schemas.microsoft.com/office/powerpoint/2010/main" val="1295886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726</Words>
  <Application>Microsoft Office PowerPoint</Application>
  <PresentationFormat>全屏显示(4:3)</PresentationFormat>
  <Paragraphs>46</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NODEJS特点</vt:lpstr>
      <vt:lpstr>NodeJS带来的对系统瓶颈的解决方案</vt:lpstr>
      <vt:lpstr>系统线程模型</vt:lpstr>
      <vt:lpstr>PowerPoint 演示文稿</vt:lpstr>
      <vt:lpstr>多线程、线程池模型</vt:lpstr>
      <vt:lpstr>这个模型已经比上一个有所进步，它调节服务端线程的数量来提高对并发请求的接收和响应，但并发量高的时候，请求仍然需要等待，它有个更严重的问题： 回到代码层面上来讲，我们看看客户端请求与服务端通讯的过程：</vt:lpstr>
      <vt:lpstr>NODEJS解决方案</vt:lpstr>
      <vt:lpstr>PowerPoint 演示文稿</vt:lpstr>
      <vt:lpstr>PowerPoint 演示文稿</vt:lpstr>
      <vt:lpstr>NodeJS是怎么解决并发连接这个问题的：</vt:lpstr>
      <vt:lpstr>I/O阻塞</vt:lpstr>
      <vt:lpstr>串行获取数据，这是我们一般的解决方案，以PHP为例 假如获取profile和timeline操作各需要1S，那么串行获取就需要2S</vt:lpstr>
      <vt:lpstr>NodeJS非阻塞I/O，发射/监听事件来控制执行过程</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NODEJS高并发</dc:title>
  <dc:creator>vxy夏宇</dc:creator>
  <cp:lastModifiedBy>vxy夏宇</cp:lastModifiedBy>
  <cp:revision>29</cp:revision>
  <dcterms:created xsi:type="dcterms:W3CDTF">2016-10-17T01:00:53Z</dcterms:created>
  <dcterms:modified xsi:type="dcterms:W3CDTF">2016-10-17T02:33:22Z</dcterms:modified>
</cp:coreProperties>
</file>