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9" r:id="rId3"/>
    <p:sldId id="272" r:id="rId4"/>
    <p:sldId id="280" r:id="rId5"/>
    <p:sldId id="273" r:id="rId6"/>
    <p:sldId id="275" r:id="rId7"/>
    <p:sldId id="276" r:id="rId8"/>
    <p:sldId id="277" r:id="rId9"/>
    <p:sldId id="274" r:id="rId10"/>
    <p:sldId id="278" r:id="rId11"/>
    <p:sldId id="281" r:id="rId12"/>
    <p:sldId id="282" r:id="rId13"/>
    <p:sldId id="283" r:id="rId14"/>
    <p:sldId id="259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84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>
      <p:cViewPr>
        <p:scale>
          <a:sx n="75" d="100"/>
          <a:sy n="75" d="100"/>
        </p:scale>
        <p:origin x="-12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08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0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5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9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101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1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5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8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46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3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5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79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node</a:t>
            </a:r>
            <a:r>
              <a:rPr lang="zh-CN" altLang="en-US" dirty="0" smtClean="0">
                <a:solidFill>
                  <a:schemeClr val="tx1"/>
                </a:solidFill>
              </a:rPr>
              <a:t>技术分享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应用基本构成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包管理工具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模块系统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回调函数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事件机制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/>
              <a:t> </a:t>
            </a:r>
            <a:r>
              <a:rPr lang="en-US" altLang="zh-CN" dirty="0" smtClean="0"/>
              <a:t>stream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 web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</a:t>
            </a:r>
            <a:r>
              <a:rPr lang="zh-CN" altLang="en-US" dirty="0" smtClean="0"/>
              <a:t>高并发原理及应用场景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37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文件流</a:t>
            </a:r>
            <a:r>
              <a:rPr lang="en-US" altLang="zh-CN" dirty="0" smtClean="0"/>
              <a:t>:stream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Stream</a:t>
            </a:r>
            <a:r>
              <a:rPr lang="zh-CN" altLang="en-US" sz="1600" dirty="0" smtClean="0"/>
              <a:t>流：</a:t>
            </a:r>
            <a:endParaRPr lang="en-US" altLang="zh-CN" sz="1600" dirty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类型：</a:t>
            </a:r>
            <a:r>
              <a:rPr lang="en-US" altLang="zh-CN" dirty="0"/>
              <a:t> </a:t>
            </a:r>
            <a:r>
              <a:rPr lang="en-US" altLang="zh-CN" dirty="0" err="1"/>
              <a:t>readable,writable,duplex,transform</a:t>
            </a:r>
            <a:endParaRPr lang="en-US" altLang="zh-CN" dirty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事件：</a:t>
            </a:r>
            <a:r>
              <a:rPr lang="en-US" altLang="zh-CN" dirty="0" err="1" smtClean="0"/>
              <a:t>data,end,finish,error</a:t>
            </a:r>
            <a:endParaRPr lang="en-US" altLang="zh-CN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举例：</a:t>
            </a:r>
            <a:r>
              <a:rPr lang="en-US" altLang="zh-CN" dirty="0" err="1" smtClean="0"/>
              <a:t>fs.creatReadStream,fs.createWriteStream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管道流：用于从一个流中获取数据并将数据传递到另外一个流中</a:t>
            </a:r>
            <a:r>
              <a:rPr lang="en-US" altLang="zh-CN" sz="1600" dirty="0" smtClean="0"/>
              <a:t>    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pipe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err="1"/>
              <a:t>readStream.pipe</a:t>
            </a:r>
            <a:r>
              <a:rPr lang="en-US" altLang="zh-CN" dirty="0"/>
              <a:t>(</a:t>
            </a:r>
            <a:r>
              <a:rPr lang="en-US" altLang="zh-CN" dirty="0" err="1"/>
              <a:t>writeStream</a:t>
            </a:r>
            <a:r>
              <a:rPr lang="en-US" altLang="zh-CN" dirty="0" smtClean="0"/>
              <a:t>)</a:t>
            </a:r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举例：文件复制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链式</a:t>
            </a:r>
            <a:r>
              <a:rPr lang="zh-CN" altLang="en-US" sz="1600" dirty="0"/>
              <a:t>流：</a:t>
            </a:r>
            <a:r>
              <a:rPr lang="zh-CN" altLang="en-US" sz="1600" dirty="0" smtClean="0"/>
              <a:t>链式流是</a:t>
            </a:r>
            <a:r>
              <a:rPr lang="zh-CN" altLang="en-US" sz="1600" dirty="0"/>
              <a:t>通过连接输出流到另外一个流并创建多</a:t>
            </a:r>
            <a:r>
              <a:rPr lang="zh-CN" altLang="en-US" sz="1600" dirty="0" smtClean="0"/>
              <a:t>个对流操作的</a:t>
            </a:r>
            <a:r>
              <a:rPr lang="zh-CN" altLang="en-US" sz="1600" dirty="0"/>
              <a:t>机制，链式流一般用于管道</a:t>
            </a:r>
            <a:r>
              <a:rPr lang="zh-CN" altLang="en-US" sz="1600" dirty="0" smtClean="0"/>
              <a:t>操作</a:t>
            </a:r>
            <a:endParaRPr lang="en-US" altLang="zh-CN" sz="1600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举例：文件解压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121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异步同步读取文件对比</a:t>
            </a:r>
            <a:r>
              <a:rPr lang="en-US" altLang="zh-CN" sz="1600" dirty="0" smtClean="0"/>
              <a:t>:</a:t>
            </a:r>
            <a:r>
              <a:rPr lang="en-US" altLang="zh-CN" sz="1600" dirty="0" err="1" smtClean="0"/>
              <a:t>fs.readFile,fs.readFileSync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打开文件：</a:t>
            </a:r>
            <a:r>
              <a:rPr lang="en-US" altLang="zh-CN" sz="1600" dirty="0" err="1" smtClean="0"/>
              <a:t>fs.open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写入文件：</a:t>
            </a:r>
            <a:r>
              <a:rPr lang="en-US" altLang="zh-CN" sz="1600" dirty="0" err="1" smtClean="0"/>
              <a:t>fs.writeFile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删除文件：</a:t>
            </a:r>
            <a:r>
              <a:rPr lang="en-US" altLang="zh-CN" sz="1600" dirty="0" err="1" smtClean="0"/>
              <a:t>fs.unlink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34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 web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服务器：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获取请求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及</a:t>
            </a:r>
            <a:r>
              <a:rPr lang="en-US" altLang="zh-CN" dirty="0" smtClean="0"/>
              <a:t>POST/GET</a:t>
            </a:r>
            <a:r>
              <a:rPr lang="zh-CN" altLang="en-US" dirty="0" smtClean="0"/>
              <a:t>参数：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querystring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响应：</a:t>
            </a:r>
            <a:r>
              <a:rPr lang="en-US" altLang="zh-CN" dirty="0" smtClean="0"/>
              <a:t>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33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调用</a:t>
            </a:r>
            <a:r>
              <a:rPr lang="en-US" altLang="zh-CN" sz="1600" dirty="0" err="1" smtClean="0"/>
              <a:t>url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querystring</a:t>
            </a:r>
            <a:r>
              <a:rPr lang="zh-CN" altLang="en-US" sz="1600" dirty="0" smtClean="0"/>
              <a:t>解析</a:t>
            </a:r>
            <a:r>
              <a:rPr lang="en-US" altLang="zh-CN" sz="1600" dirty="0" smtClean="0"/>
              <a:t>request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封装路由模块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根据</a:t>
            </a:r>
            <a:r>
              <a:rPr lang="en-US" altLang="zh-CN" sz="1600" dirty="0" smtClean="0"/>
              <a:t>request</a:t>
            </a:r>
            <a:r>
              <a:rPr lang="zh-CN" altLang="en-US" sz="1600" dirty="0" smtClean="0"/>
              <a:t>做出不同的响应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78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3916"/>
            <a:ext cx="7772400" cy="366176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高</a:t>
            </a:r>
            <a:r>
              <a:rPr lang="zh-CN" altLang="en-US" dirty="0"/>
              <a:t>并发原理及应用场景</a:t>
            </a:r>
          </a:p>
        </p:txBody>
      </p:sp>
      <p:sp>
        <p:nvSpPr>
          <p:cNvPr id="3" name="矩形 2"/>
          <p:cNvSpPr/>
          <p:nvPr/>
        </p:nvSpPr>
        <p:spPr>
          <a:xfrm>
            <a:off x="3178324" y="4077072"/>
            <a:ext cx="4572000" cy="189680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2"/>
                </a:solidFill>
              </a:rPr>
              <a:t>系统线程模型：</a:t>
            </a:r>
            <a:endParaRPr lang="en-US" altLang="zh-CN" sz="1600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这种</a:t>
            </a:r>
            <a:r>
              <a:rPr lang="zh-CN" altLang="en-US" sz="1600" dirty="0">
                <a:solidFill>
                  <a:schemeClr val="bg1"/>
                </a:solidFill>
              </a:rPr>
              <a:t>模型的问题显而易见，服务端只有一个线程，并发请求（用户）到达只能处理一个，其余的要先等待，这就是阻塞，正在享受服务的请求阻塞后面的请求了</a:t>
            </a:r>
          </a:p>
        </p:txBody>
      </p:sp>
    </p:spTree>
    <p:extLst>
      <p:ext uri="{BB962C8B-B14F-4D97-AF65-F5344CB8AC3E}">
        <p14:creationId xmlns:p14="http://schemas.microsoft.com/office/powerpoint/2010/main" val="3678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12819"/>
            <a:ext cx="7772400" cy="400396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高</a:t>
            </a:r>
            <a:r>
              <a:rPr lang="zh-CN" altLang="en-US" dirty="0"/>
              <a:t>并发原理及应用场景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2204864"/>
            <a:ext cx="4572000" cy="15274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2"/>
                </a:solidFill>
              </a:rPr>
              <a:t>多线程、线程池</a:t>
            </a:r>
            <a:r>
              <a:rPr lang="zh-CN" altLang="en-US" sz="1600" dirty="0" smtClean="0">
                <a:solidFill>
                  <a:schemeClr val="accent2"/>
                </a:solidFill>
              </a:rPr>
              <a:t>模型</a:t>
            </a:r>
            <a:r>
              <a:rPr lang="zh-CN" altLang="en-US" sz="1600" dirty="0" smtClean="0">
                <a:solidFill>
                  <a:schemeClr val="accent2"/>
                </a:solidFill>
              </a:rPr>
              <a:t>：</a:t>
            </a:r>
            <a:endParaRPr lang="en-US" altLang="zh-CN" sz="1600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它</a:t>
            </a:r>
            <a:r>
              <a:rPr lang="zh-CN" altLang="en-US" sz="1600" dirty="0">
                <a:solidFill>
                  <a:schemeClr val="bg1"/>
                </a:solidFill>
              </a:rPr>
              <a:t>调节服务端线程的数量来提高对并发请求的接收和响应，但并发量高的时候，请求仍然需要等待</a:t>
            </a:r>
          </a:p>
        </p:txBody>
      </p:sp>
    </p:spTree>
    <p:extLst>
      <p:ext uri="{BB962C8B-B14F-4D97-AF65-F5344CB8AC3E}">
        <p14:creationId xmlns:p14="http://schemas.microsoft.com/office/powerpoint/2010/main" val="35181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186" y="198884"/>
            <a:ext cx="8229600" cy="1417638"/>
          </a:xfrm>
        </p:spPr>
        <p:txBody>
          <a:bodyPr>
            <a:no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高并发原理及应用场景</a:t>
            </a:r>
            <a:endParaRPr lang="zh-CN" altLang="en-US" sz="20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643188"/>
            <a:ext cx="7581900" cy="2943225"/>
          </a:xfrm>
        </p:spPr>
      </p:pic>
    </p:spTree>
    <p:extLst>
      <p:ext uri="{BB962C8B-B14F-4D97-AF65-F5344CB8AC3E}">
        <p14:creationId xmlns:p14="http://schemas.microsoft.com/office/powerpoint/2010/main" val="25141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高并发原理及应用场景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服务端与客户端每建立一个连接，都要为这个连接分配一套配套的资源，主要体现为系统内存资源，以</a:t>
            </a:r>
            <a:r>
              <a:rPr lang="en-US" altLang="zh-CN" sz="1600" dirty="0"/>
              <a:t>PHP</a:t>
            </a:r>
            <a:r>
              <a:rPr lang="zh-CN" altLang="en-US" sz="1600" dirty="0"/>
              <a:t>为例，维护一个</a:t>
            </a:r>
            <a:r>
              <a:rPr lang="zh-CN" altLang="en-US" sz="1600" dirty="0" smtClean="0"/>
              <a:t>连接需要开辟一定的内存这</a:t>
            </a:r>
            <a:r>
              <a:rPr lang="zh-CN" altLang="en-US" sz="1600" dirty="0"/>
              <a:t>就是为什么一般并发量一大，就需要多开服务器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/>
              <a:t> 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那么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是怎么解决这个问题的呢？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我们来看另外一个模型，想象一下我们在快餐店点餐吃饭的场景</a:t>
            </a:r>
          </a:p>
        </p:txBody>
      </p:sp>
    </p:spTree>
    <p:extLst>
      <p:ext uri="{BB962C8B-B14F-4D97-AF65-F5344CB8AC3E}">
        <p14:creationId xmlns:p14="http://schemas.microsoft.com/office/powerpoint/2010/main" val="22570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6384"/>
            <a:ext cx="9144000" cy="508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48680"/>
            <a:ext cx="9180512" cy="5220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我们同样是要发起请求，等待服务器端响应；但是与银行例子不同的是，这次我们点完餐后拿到了一个号码，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拿到号码，我们往往会在位置上等待，而在我们后面的请求会继续得到处理，同样是拿了一个号码然后到一旁等待，接待员能一直进行处理。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等到饭菜做号了，会喊号码，我们拿到了自己的饭菜，进行后续的处理（吃饭）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这个喊号码的动作在</a:t>
            </a:r>
            <a:r>
              <a:rPr lang="en-US" altLang="zh-CN" sz="1600" dirty="0" err="1" smtClean="0"/>
              <a:t>NodeJS</a:t>
            </a:r>
            <a:r>
              <a:rPr lang="zh-CN" altLang="en-US" sz="1600" dirty="0" smtClean="0"/>
              <a:t>中叫做回调（</a:t>
            </a:r>
            <a:r>
              <a:rPr lang="en-US" altLang="zh-CN" sz="1600" dirty="0" smtClean="0"/>
              <a:t>Callback</a:t>
            </a:r>
            <a:r>
              <a:rPr lang="zh-CN" altLang="en-US" sz="1600" dirty="0" smtClean="0"/>
              <a:t>），能在事件（烧菜，</a:t>
            </a:r>
            <a:r>
              <a:rPr lang="en-US" altLang="zh-CN" sz="1600" dirty="0" smtClean="0"/>
              <a:t>I/O</a:t>
            </a:r>
            <a:r>
              <a:rPr lang="zh-CN" altLang="en-US" sz="1600" dirty="0" smtClean="0"/>
              <a:t>）处理完成后继续执行后面的逻辑（吃饭），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这</a:t>
            </a:r>
            <a:r>
              <a:rPr lang="zh-CN" altLang="en-US" sz="1600" dirty="0"/>
              <a:t>体现了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的显著特点，异步机制、</a:t>
            </a:r>
            <a:r>
              <a:rPr lang="zh-CN" altLang="en-US" sz="1600" dirty="0" smtClean="0"/>
              <a:t>事件驱动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整个过程没有阻塞新用户的连接（点餐），也不需要维护已经点餐的用户与厨师的</a:t>
            </a:r>
            <a:r>
              <a:rPr lang="zh-CN" altLang="en-US" sz="1600" dirty="0" smtClean="0"/>
              <a:t>连接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基于这样的机制，理论上陆续有用户请求连接，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都可以进行响应，因此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能支持比</a:t>
            </a:r>
            <a:r>
              <a:rPr lang="en-US" altLang="zh-CN" sz="1600" dirty="0"/>
              <a:t>Java</a:t>
            </a:r>
            <a:r>
              <a:rPr lang="zh-CN" altLang="en-US" sz="1600" dirty="0"/>
              <a:t>、</a:t>
            </a:r>
            <a:r>
              <a:rPr lang="en-US" altLang="zh-CN" sz="1600" dirty="0"/>
              <a:t>PHP</a:t>
            </a:r>
            <a:r>
              <a:rPr lang="zh-CN" altLang="en-US" sz="1600" dirty="0"/>
              <a:t>程序更高的并发</a:t>
            </a:r>
            <a:r>
              <a:rPr lang="zh-CN" altLang="en-US" sz="1600" dirty="0" smtClean="0"/>
              <a:t>量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虽然维护事件队列也需要成本，再由于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是单线程，事件队列越长，得到响应的时间就越长，并发量上去还是会力不从心</a:t>
            </a:r>
          </a:p>
        </p:txBody>
      </p:sp>
    </p:spTree>
    <p:extLst>
      <p:ext uri="{BB962C8B-B14F-4D97-AF65-F5344CB8AC3E}">
        <p14:creationId xmlns:p14="http://schemas.microsoft.com/office/powerpoint/2010/main" val="1295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514350">
              <a:buFont typeface="+mj-lt"/>
              <a:buAutoNum type="arabicPeriod"/>
            </a:pPr>
            <a:r>
              <a:rPr lang="zh-CN" altLang="en-US" sz="1600" dirty="0"/>
              <a:t>它是一个</a:t>
            </a:r>
            <a:r>
              <a:rPr lang="en-US" altLang="zh-CN" sz="1600" dirty="0" err="1"/>
              <a:t>Javascript</a:t>
            </a:r>
            <a:r>
              <a:rPr lang="zh-CN" altLang="en-US" sz="1600" dirty="0"/>
              <a:t>运行环境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/>
              <a:t>依赖于</a:t>
            </a:r>
            <a:r>
              <a:rPr lang="en-US" altLang="zh-CN" sz="1600" dirty="0"/>
              <a:t>Chrome V8</a:t>
            </a:r>
            <a:r>
              <a:rPr lang="zh-CN" altLang="en-US" sz="1600" dirty="0"/>
              <a:t>引擎进行代码解释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 smtClean="0"/>
              <a:t>事件驱动</a:t>
            </a:r>
            <a:endParaRPr lang="en-US" altLang="zh-CN" sz="16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 smtClean="0"/>
              <a:t>非</a:t>
            </a:r>
            <a:r>
              <a:rPr lang="zh-CN" altLang="en-US" sz="1600" dirty="0"/>
              <a:t>阻塞</a:t>
            </a:r>
            <a:r>
              <a:rPr lang="en-US" altLang="zh-CN" sz="1600" dirty="0"/>
              <a:t>I/O 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举例：</a:t>
            </a:r>
            <a:r>
              <a:rPr lang="en-US" altLang="zh-CN" sz="1600" dirty="0" err="1" smtClean="0"/>
              <a:t>fs.readFile</a:t>
            </a:r>
            <a:r>
              <a:rPr lang="zh-CN" altLang="en-US" sz="1600" dirty="0" smtClean="0"/>
              <a:t>模块</a:t>
            </a:r>
            <a:r>
              <a:rPr lang="en-US" altLang="zh-CN" sz="1600" dirty="0" smtClean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 smtClean="0"/>
              <a:t>轻量、可伸缩，适于实时数据交互应用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 smtClean="0"/>
              <a:t>单</a:t>
            </a:r>
            <a:r>
              <a:rPr lang="zh-CN" altLang="en-US" sz="1600" dirty="0"/>
              <a:t>进程，单线程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6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高并发原理及应用场景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更改连接到服务器的方式，每个连接发射（</a:t>
            </a:r>
            <a:r>
              <a:rPr lang="en-US" altLang="zh-CN" sz="1600" dirty="0"/>
              <a:t>emit</a:t>
            </a:r>
            <a:r>
              <a:rPr lang="zh-CN" altLang="en-US" sz="1600" dirty="0"/>
              <a:t>）一个在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引擎进程中运行的事件（</a:t>
            </a:r>
            <a:r>
              <a:rPr lang="en-US" altLang="zh-CN" sz="1600" dirty="0"/>
              <a:t>Event</a:t>
            </a:r>
            <a:r>
              <a:rPr lang="zh-CN" altLang="en-US" sz="1600" dirty="0"/>
              <a:t>），放进事件队列当中</a:t>
            </a:r>
            <a:r>
              <a:rPr lang="zh-CN" altLang="en-US" sz="1600" dirty="0" smtClean="0"/>
              <a:t>，而</a:t>
            </a:r>
            <a:r>
              <a:rPr lang="zh-CN" altLang="en-US" sz="1600" dirty="0"/>
              <a:t>不是为每个连接生成一个新的</a:t>
            </a:r>
            <a:r>
              <a:rPr lang="en-US" altLang="zh-CN" sz="1600" dirty="0"/>
              <a:t>OS</a:t>
            </a:r>
            <a:r>
              <a:rPr lang="zh-CN" altLang="en-US" sz="1600" dirty="0"/>
              <a:t>线程（并为其分配一些配套内存）</a:t>
            </a:r>
          </a:p>
        </p:txBody>
      </p:sp>
    </p:spTree>
    <p:extLst>
      <p:ext uri="{BB962C8B-B14F-4D97-AF65-F5344CB8AC3E}">
        <p14:creationId xmlns:p14="http://schemas.microsoft.com/office/powerpoint/2010/main" val="2021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高并发原理及应用场景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I/O</a:t>
            </a:r>
            <a:r>
              <a:rPr lang="zh-CN" altLang="en-US" sz="2000" dirty="0" smtClean="0"/>
              <a:t>阻塞与异步机制对比：举例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php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node</a:t>
            </a:r>
            <a:r>
              <a:rPr lang="zh-CN" altLang="en-US" sz="2000" dirty="0" smtClean="0"/>
              <a:t>获取数据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97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高并发原理及应用场景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err="1"/>
              <a:t>NodeJS</a:t>
            </a:r>
            <a:r>
              <a:rPr lang="zh-CN" altLang="en-US" sz="1600" dirty="0"/>
              <a:t>遇到</a:t>
            </a:r>
            <a:r>
              <a:rPr lang="en-US" altLang="zh-CN" sz="1600" dirty="0"/>
              <a:t>I/O</a:t>
            </a:r>
            <a:r>
              <a:rPr lang="zh-CN" altLang="en-US" sz="1600" dirty="0"/>
              <a:t>事件会创建一个线程去执行，然后主线程会继续往下执行的，</a:t>
            </a:r>
          </a:p>
          <a:p>
            <a:r>
              <a:rPr lang="zh-CN" altLang="en-US" sz="1600" dirty="0"/>
              <a:t>因此，拿</a:t>
            </a:r>
            <a:r>
              <a:rPr lang="en-US" altLang="zh-CN" sz="1600" dirty="0"/>
              <a:t>profile</a:t>
            </a:r>
            <a:r>
              <a:rPr lang="zh-CN" altLang="en-US" sz="1600" dirty="0"/>
              <a:t>的动作触发一个</a:t>
            </a:r>
            <a:r>
              <a:rPr lang="en-US" altLang="zh-CN" sz="1600" dirty="0"/>
              <a:t>I/O</a:t>
            </a:r>
            <a:r>
              <a:rPr lang="zh-CN" altLang="en-US" sz="1600" dirty="0"/>
              <a:t>事件，马上就会执行拿</a:t>
            </a:r>
            <a:r>
              <a:rPr lang="en-US" altLang="zh-CN" sz="1600" dirty="0"/>
              <a:t>timeline</a:t>
            </a:r>
            <a:r>
              <a:rPr lang="zh-CN" altLang="en-US" sz="1600" dirty="0"/>
              <a:t>的动作，</a:t>
            </a:r>
          </a:p>
          <a:p>
            <a:r>
              <a:rPr lang="zh-CN" altLang="en-US" sz="1600" dirty="0"/>
              <a:t>两个动作并行执行，假如各需要</a:t>
            </a:r>
            <a:r>
              <a:rPr lang="en-US" altLang="zh-CN" sz="1600" dirty="0"/>
              <a:t>1S</a:t>
            </a:r>
            <a:r>
              <a:rPr lang="zh-CN" altLang="en-US" sz="1600" dirty="0"/>
              <a:t>，那么总的时间也就是</a:t>
            </a:r>
            <a:r>
              <a:rPr lang="en-US" altLang="zh-CN" sz="1600" dirty="0"/>
              <a:t>1S</a:t>
            </a:r>
          </a:p>
          <a:p>
            <a:r>
              <a:rPr lang="zh-CN" altLang="en-US" sz="1600" dirty="0"/>
              <a:t>它们的</a:t>
            </a:r>
            <a:r>
              <a:rPr lang="en-US" altLang="zh-CN" sz="1600" dirty="0"/>
              <a:t>I/O</a:t>
            </a:r>
            <a:r>
              <a:rPr lang="zh-CN" altLang="en-US" sz="1600" dirty="0"/>
              <a:t>操作执行完成后，发射一个事件，</a:t>
            </a:r>
            <a:r>
              <a:rPr lang="en-US" altLang="zh-CN" sz="1600" dirty="0"/>
              <a:t>profile</a:t>
            </a:r>
            <a:r>
              <a:rPr lang="zh-CN" altLang="en-US" sz="1600" dirty="0"/>
              <a:t>和</a:t>
            </a:r>
            <a:r>
              <a:rPr lang="en-US" altLang="zh-CN" sz="1600" dirty="0"/>
              <a:t>timeline</a:t>
            </a:r>
            <a:r>
              <a:rPr lang="zh-CN" altLang="en-US" sz="1600" dirty="0"/>
              <a:t>，</a:t>
            </a:r>
          </a:p>
          <a:p>
            <a:r>
              <a:rPr lang="zh-CN" altLang="en-US" sz="1600" dirty="0"/>
              <a:t>事件代理接收后继续往下执行后面的逻辑，这就是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非阻塞</a:t>
            </a:r>
            <a:r>
              <a:rPr lang="en-US" altLang="zh-CN" sz="1600" dirty="0"/>
              <a:t>I/O</a:t>
            </a:r>
            <a:r>
              <a:rPr lang="zh-CN" altLang="en-US" sz="1600" dirty="0"/>
              <a:t>的特点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81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应用构成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zh-CN" altLang="en-US" sz="1600" dirty="0" smtClean="0"/>
              <a:t>模块</a:t>
            </a:r>
            <a:r>
              <a:rPr lang="en-US" altLang="zh-CN" sz="1600" dirty="0" smtClean="0"/>
              <a:t>(http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url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querystring</a:t>
            </a:r>
            <a:r>
              <a:rPr lang="en-US" altLang="zh-CN" sz="1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1600" dirty="0" smtClean="0"/>
              <a:t>创建服务器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createServer</a:t>
            </a:r>
            <a:r>
              <a:rPr lang="en-US" altLang="zh-CN" sz="1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1600" dirty="0" smtClean="0"/>
              <a:t>接收请求、响应请求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解析</a:t>
            </a:r>
            <a:r>
              <a:rPr lang="en-US" altLang="zh-CN" sz="1600" dirty="0" err="1" smtClean="0"/>
              <a:t>url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获取请求参数，路由处理</a:t>
            </a:r>
            <a:r>
              <a:rPr lang="en-US" altLang="zh-CN" sz="1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19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包管理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NPM</a:t>
            </a:r>
            <a:r>
              <a:rPr lang="zh-CN" altLang="en-US" sz="1600" dirty="0" smtClean="0"/>
              <a:t>是</a:t>
            </a:r>
            <a:r>
              <a:rPr lang="zh-CN" altLang="en-US" sz="1600" dirty="0"/>
              <a:t>随</a:t>
            </a:r>
            <a:r>
              <a:rPr lang="en-US" altLang="zh-CN" sz="1600" dirty="0"/>
              <a:t>node</a:t>
            </a:r>
            <a:r>
              <a:rPr lang="zh-CN" altLang="en-US" sz="1600" dirty="0"/>
              <a:t>一起安装的包管理工具，主要用于管理</a:t>
            </a:r>
            <a:r>
              <a:rPr lang="en-US" altLang="zh-CN" sz="1600" dirty="0" smtClean="0"/>
              <a:t>node</a:t>
            </a:r>
            <a:r>
              <a:rPr lang="zh-CN" altLang="en-US" sz="1600" dirty="0" smtClean="0"/>
              <a:t>应用</a:t>
            </a:r>
            <a:r>
              <a:rPr lang="zh-CN" altLang="en-US" sz="1600" dirty="0"/>
              <a:t>所</a:t>
            </a:r>
            <a:r>
              <a:rPr lang="zh-CN" altLang="en-US" sz="1600" dirty="0" smtClean="0"/>
              <a:t>依赖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的</a:t>
            </a:r>
            <a:r>
              <a:rPr lang="zh-CN" altLang="en-US" sz="1600" dirty="0"/>
              <a:t>模块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允许</a:t>
            </a:r>
            <a:r>
              <a:rPr lang="zh-CN" altLang="en-US" sz="1600" dirty="0"/>
              <a:t>用户从</a:t>
            </a:r>
            <a:r>
              <a:rPr lang="en-US" altLang="zh-CN" sz="1600" dirty="0"/>
              <a:t>NPM</a:t>
            </a:r>
            <a:r>
              <a:rPr lang="zh-CN" altLang="en-US" sz="1600" dirty="0"/>
              <a:t>服务器下载别人编写的第三方包到本地使用</a:t>
            </a:r>
            <a:endParaRPr lang="en-US" altLang="zh-CN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允许用户从</a:t>
            </a:r>
            <a:r>
              <a:rPr lang="en-US" altLang="zh-CN" sz="1600" dirty="0"/>
              <a:t>NPM</a:t>
            </a:r>
            <a:r>
              <a:rPr lang="zh-CN" altLang="en-US" sz="1600" dirty="0"/>
              <a:t>服务器下载并安装别人编写的命令行程序到本地使用</a:t>
            </a:r>
            <a:endParaRPr lang="en-US" altLang="zh-CN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允许用户将自己编写的包或命令行程序上传到</a:t>
            </a:r>
            <a:r>
              <a:rPr lang="en-US" altLang="zh-CN" sz="1600" dirty="0"/>
              <a:t>NPM</a:t>
            </a:r>
            <a:r>
              <a:rPr lang="zh-CN" altLang="en-US" sz="1600" dirty="0"/>
              <a:t>服务器供别人使用</a:t>
            </a:r>
            <a:endParaRPr lang="en-US" altLang="zh-CN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安装命令：</a:t>
            </a:r>
            <a:r>
              <a:rPr lang="en-US" altLang="zh-CN" sz="1600" dirty="0" err="1"/>
              <a:t>npm</a:t>
            </a:r>
            <a:r>
              <a:rPr lang="en-US" altLang="zh-CN" sz="1600" dirty="0"/>
              <a:t> install &lt;module name&gt; (-g:</a:t>
            </a:r>
            <a:r>
              <a:rPr lang="zh-CN" altLang="en-US" sz="1600" dirty="0"/>
              <a:t>全局安装</a:t>
            </a:r>
            <a:r>
              <a:rPr lang="en-US" altLang="zh-CN" sz="1600" dirty="0"/>
              <a:t> –save:</a:t>
            </a:r>
            <a:r>
              <a:rPr lang="zh-CN" altLang="en-US" sz="1600" dirty="0"/>
              <a:t>添加依赖</a:t>
            </a:r>
            <a:r>
              <a:rPr lang="en-US" altLang="zh-CN" sz="16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卸载命令：</a:t>
            </a:r>
            <a:r>
              <a:rPr lang="en-US" altLang="zh-CN" sz="1600" dirty="0" err="1"/>
              <a:t>npm</a:t>
            </a:r>
            <a:r>
              <a:rPr lang="en-US" altLang="zh-CN" sz="1600" dirty="0"/>
              <a:t> uninstall &lt;module name&gt;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8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模块系统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模块：一个</a:t>
            </a:r>
            <a:r>
              <a:rPr lang="en-US" altLang="zh-CN" sz="1600" dirty="0" smtClean="0"/>
              <a:t>node.js</a:t>
            </a:r>
            <a:r>
              <a:rPr lang="zh-CN" altLang="en-US" sz="1600" dirty="0" smtClean="0"/>
              <a:t>文件就是一个模块，文件和模块是一一对应的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分类：原生模块、本地模块、第三方模块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定义模块（本地模块）：</a:t>
            </a:r>
            <a:r>
              <a:rPr lang="en-US" altLang="zh-CN" sz="1600" dirty="0" smtClean="0"/>
              <a:t>exports</a:t>
            </a:r>
            <a:r>
              <a:rPr lang="zh-CN" altLang="en-US" sz="1600" dirty="0" smtClean="0"/>
              <a:t>对象对外暴露公共接口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举例</a:t>
            </a:r>
            <a:r>
              <a:rPr lang="en-US" altLang="zh-CN" sz="16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引用模块：</a:t>
            </a:r>
            <a:r>
              <a:rPr lang="en-US" altLang="zh-CN" sz="1600" dirty="0" smtClean="0"/>
              <a:t>require</a:t>
            </a:r>
            <a:r>
              <a:rPr lang="zh-CN" altLang="en-US" sz="1600" dirty="0" smtClean="0"/>
              <a:t>对象引用模块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模块加载：文件模块缓存 </a:t>
            </a:r>
            <a:r>
              <a:rPr lang="en-US" altLang="zh-CN" sz="1600" dirty="0" smtClean="0"/>
              <a:t>&gt; </a:t>
            </a:r>
            <a:r>
              <a:rPr lang="zh-CN" altLang="en-US" sz="1600" dirty="0" smtClean="0"/>
              <a:t>原生模块 </a:t>
            </a:r>
            <a:r>
              <a:rPr lang="en-US" altLang="zh-CN" sz="1600" dirty="0" smtClean="0"/>
              <a:t>&gt; </a:t>
            </a:r>
            <a:r>
              <a:rPr lang="zh-CN" altLang="en-US" sz="1600" dirty="0" smtClean="0"/>
              <a:t>非原生模块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9307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模块系统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11971"/>
            <a:ext cx="6552728" cy="4946029"/>
          </a:xfr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回调函数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Node.js</a:t>
            </a:r>
            <a:r>
              <a:rPr lang="zh-CN" altLang="en-US" sz="1600" dirty="0"/>
              <a:t>异步编程的直接体现就是回调，回调函数在完成任务后就会被</a:t>
            </a:r>
            <a:r>
              <a:rPr lang="zh-CN" altLang="en-US" sz="1600" dirty="0" smtClean="0"/>
              <a:t>调用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以</a:t>
            </a:r>
            <a:r>
              <a:rPr lang="en-US" altLang="zh-CN" sz="1600" dirty="0" err="1" smtClean="0"/>
              <a:t>fs.readFile</a:t>
            </a:r>
            <a:r>
              <a:rPr lang="zh-CN" altLang="en-US" sz="1600" dirty="0"/>
              <a:t>为例：我们可以一边读取文件，一边执行其他命令，在文件读取完成后，我们将文件内容作为回调函数的参数返回。这样在执行代码时就没有</a:t>
            </a:r>
            <a:r>
              <a:rPr lang="zh-CN" altLang="en-US" sz="1600" dirty="0" smtClean="0"/>
              <a:t>阻塞或</a:t>
            </a:r>
            <a:r>
              <a:rPr lang="zh-CN" altLang="en-US" sz="1600" dirty="0"/>
              <a:t>等待文件 </a:t>
            </a:r>
            <a:r>
              <a:rPr lang="en-US" altLang="zh-CN" sz="1600" dirty="0"/>
              <a:t>I/O </a:t>
            </a:r>
            <a:r>
              <a:rPr lang="zh-CN" altLang="en-US" sz="1600" dirty="0"/>
              <a:t>操作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阻塞示例</a:t>
            </a:r>
            <a:r>
              <a:rPr lang="en-US" altLang="zh-CN" sz="1600" dirty="0"/>
              <a:t>: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fs </a:t>
            </a:r>
            <a:r>
              <a:rPr lang="en-US" altLang="zh-CN" sz="1600" dirty="0"/>
              <a:t>= require("fs");</a:t>
            </a:r>
            <a:br>
              <a:rPr lang="en-US" altLang="zh-CN" sz="1600" dirty="0"/>
            </a:br>
            <a:r>
              <a:rPr lang="en-US" altLang="zh-CN" sz="1600" dirty="0" smtClean="0"/>
              <a:t>	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 data </a:t>
            </a:r>
            <a:r>
              <a:rPr lang="en-US" altLang="zh-CN" sz="1600" dirty="0"/>
              <a:t>= </a:t>
            </a:r>
            <a:r>
              <a:rPr lang="en-US" altLang="zh-CN" sz="1600" dirty="0" err="1"/>
              <a:t>fs.readFileSync</a:t>
            </a:r>
            <a:r>
              <a:rPr lang="en-US" altLang="zh-CN" sz="1600" dirty="0"/>
              <a:t>('input.txt');</a:t>
            </a:r>
            <a:br>
              <a:rPr lang="en-US" altLang="zh-CN" sz="1600" dirty="0"/>
            </a:br>
            <a:r>
              <a:rPr lang="en-US" altLang="zh-CN" sz="1600" dirty="0"/>
              <a:t>                       console.log(</a:t>
            </a:r>
            <a:r>
              <a:rPr lang="en-US" altLang="zh-CN" sz="1600" dirty="0" err="1"/>
              <a:t>data.toString</a:t>
            </a:r>
            <a:r>
              <a:rPr lang="en-US" altLang="zh-CN" sz="1600" dirty="0"/>
              <a:t>());</a:t>
            </a:r>
            <a:br>
              <a:rPr lang="en-US" altLang="zh-CN" sz="1600" dirty="0"/>
            </a:br>
            <a:r>
              <a:rPr lang="en-US" altLang="zh-CN" sz="1600" dirty="0"/>
              <a:t>                       console.log("</a:t>
            </a:r>
            <a:r>
              <a:rPr lang="zh-CN" altLang="en-US" sz="1600" dirty="0"/>
              <a:t>程序执行结束</a:t>
            </a:r>
            <a:r>
              <a:rPr lang="en-US" altLang="zh-CN" sz="1600" dirty="0"/>
              <a:t>!");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1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事件机制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4846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Events</a:t>
            </a:r>
            <a:r>
              <a:rPr lang="zh-CN" altLang="en-US" sz="1600" dirty="0" smtClean="0"/>
              <a:t>对象：</a:t>
            </a:r>
            <a:r>
              <a:rPr lang="en-US" altLang="zh-CN" sz="1600" dirty="0"/>
              <a:t> Node.js</a:t>
            </a:r>
            <a:r>
              <a:rPr lang="zh-CN" altLang="en-US" sz="1600" dirty="0"/>
              <a:t>中大部分的</a:t>
            </a:r>
            <a:r>
              <a:rPr lang="zh-CN" altLang="en-US" sz="1600" dirty="0" smtClean="0"/>
              <a:t>模块，</a:t>
            </a:r>
            <a:r>
              <a:rPr lang="zh-CN" altLang="en-US" sz="1600" dirty="0"/>
              <a:t>都继承自</a:t>
            </a:r>
            <a:r>
              <a:rPr lang="en-US" altLang="zh-CN" sz="1600" dirty="0" smtClean="0"/>
              <a:t>Event</a:t>
            </a:r>
            <a:r>
              <a:rPr lang="zh-CN" altLang="en-US" sz="1600" dirty="0" smtClean="0"/>
              <a:t>模块。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 smtClean="0"/>
              <a:t>EventEmitter</a:t>
            </a:r>
            <a:r>
              <a:rPr lang="zh-CN" altLang="en-US" sz="1600" dirty="0" smtClean="0"/>
              <a:t>对象：事件分发</a:t>
            </a:r>
            <a:r>
              <a:rPr lang="en-US" altLang="zh-CN" sz="1600" dirty="0" smtClean="0"/>
              <a:t>(emit)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事件监听：对于</a:t>
            </a:r>
            <a:r>
              <a:rPr lang="zh-CN" altLang="en-US" sz="1600" dirty="0"/>
              <a:t>每个事件，</a:t>
            </a:r>
            <a:r>
              <a:rPr lang="en-US" altLang="zh-CN" sz="1600" dirty="0" err="1"/>
              <a:t>EventEmitter</a:t>
            </a:r>
            <a:r>
              <a:rPr lang="en-US" altLang="zh-CN" sz="1600" dirty="0"/>
              <a:t> </a:t>
            </a:r>
            <a:r>
              <a:rPr lang="zh-CN" altLang="en-US" sz="1600" dirty="0"/>
              <a:t>支持 若干个事件监听器。当事件触发时，注册到这个事件的事件监听器被依次调用，事件参数作为回调函数参数</a:t>
            </a:r>
            <a:r>
              <a:rPr lang="zh-CN" altLang="en-US" sz="1600" dirty="0" smtClean="0"/>
              <a:t>传递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绑定事件监听器：</a:t>
            </a:r>
            <a:r>
              <a:rPr lang="en-US" altLang="zh-CN" sz="1600" dirty="0" smtClean="0"/>
              <a:t>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触发事件：</a:t>
            </a:r>
            <a:r>
              <a:rPr lang="en-US" altLang="zh-CN" sz="1600" dirty="0" smtClean="0"/>
              <a:t>emit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Node</a:t>
            </a:r>
            <a:r>
              <a:rPr lang="zh-CN" altLang="en-US" dirty="0"/>
              <a:t>事件机制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事件循环：</a:t>
            </a:r>
            <a:endParaRPr lang="en-US" altLang="zh-CN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事件机制：观察</a:t>
            </a:r>
            <a:r>
              <a:rPr lang="zh-CN" altLang="en-US" dirty="0"/>
              <a:t>者模式， </a:t>
            </a:r>
            <a:r>
              <a:rPr lang="en-US" altLang="zh-CN" dirty="0"/>
              <a:t>Node.js </a:t>
            </a:r>
            <a:r>
              <a:rPr lang="zh-CN" altLang="en-US" dirty="0"/>
              <a:t>是单进程单线程应用程序，通过事件和回调支持并发，基本上所有的事件机制都是用设计模式中观察者模式实现</a:t>
            </a:r>
            <a:endParaRPr lang="en-US" altLang="zh-CN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事件循环：它的单线程类似进入一个</a:t>
            </a:r>
            <a:r>
              <a:rPr lang="en-US" altLang="zh-CN" dirty="0"/>
              <a:t>while(true)</a:t>
            </a:r>
            <a:r>
              <a:rPr lang="zh-CN" altLang="en-US" dirty="0"/>
              <a:t>的事件循环，直到没有事件观察者退出，每个异步事件都生成一个事件观察者，如果有事件发生就</a:t>
            </a:r>
            <a:r>
              <a:rPr lang="zh-CN" altLang="en-US" dirty="0" smtClean="0"/>
              <a:t>调用该</a:t>
            </a:r>
            <a:r>
              <a:rPr lang="zh-CN" altLang="en-US" dirty="0"/>
              <a:t>回调函</a:t>
            </a:r>
            <a:r>
              <a:rPr lang="zh-CN" altLang="en-US" dirty="0" smtClean="0"/>
              <a:t>数</a:t>
            </a:r>
            <a:endParaRPr lang="en-US" altLang="zh-CN" dirty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回调函数：在事件驱动模型中，会生成一个主循环来监听事件，当检测到事件时触发回调函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事件驱动：</a:t>
            </a:r>
            <a:r>
              <a:rPr lang="en-US" altLang="zh-CN" dirty="0"/>
              <a:t>Node.js </a:t>
            </a:r>
            <a:r>
              <a:rPr lang="zh-CN" altLang="en-US" dirty="0"/>
              <a:t>使用事件驱动</a:t>
            </a:r>
            <a:r>
              <a:rPr lang="zh-CN" altLang="en-US" dirty="0" smtClean="0"/>
              <a:t>模型，例如：当</a:t>
            </a:r>
            <a:r>
              <a:rPr lang="en-US" altLang="zh-CN" dirty="0" smtClean="0"/>
              <a:t>web </a:t>
            </a:r>
            <a:r>
              <a:rPr lang="en-US" altLang="zh-CN" dirty="0"/>
              <a:t>server</a:t>
            </a:r>
            <a:r>
              <a:rPr lang="zh-CN" altLang="en-US" dirty="0"/>
              <a:t>接收到请求，就把它关闭然后进行处理，然后去服务下一个</a:t>
            </a:r>
            <a:r>
              <a:rPr lang="en-US" altLang="zh-CN" dirty="0"/>
              <a:t>web</a:t>
            </a:r>
            <a:r>
              <a:rPr lang="zh-CN" altLang="en-US" dirty="0"/>
              <a:t>请求</a:t>
            </a:r>
            <a:r>
              <a:rPr lang="zh-CN" altLang="en-US" dirty="0" smtClean="0"/>
              <a:t>。当</a:t>
            </a:r>
            <a:r>
              <a:rPr lang="zh-CN" altLang="en-US" dirty="0"/>
              <a:t>这个请求完成，它被放回处理队列，当到达队列开头，这个结果被返回给用户。 因为</a:t>
            </a:r>
            <a:r>
              <a:rPr lang="en-US" altLang="zh-CN" dirty="0"/>
              <a:t>webserver</a:t>
            </a:r>
            <a:r>
              <a:rPr lang="zh-CN" altLang="en-US" dirty="0"/>
              <a:t>一直接受请求而不等待任何读写操作。（这也被称之为非阻塞式</a:t>
            </a:r>
            <a:r>
              <a:rPr lang="en-US" altLang="zh-CN" dirty="0"/>
              <a:t>IO</a:t>
            </a:r>
            <a:r>
              <a:rPr lang="zh-CN" altLang="en-US" dirty="0"/>
              <a:t>或者事件驱动</a:t>
            </a:r>
            <a:r>
              <a:rPr lang="en-US" altLang="zh-CN" dirty="0"/>
              <a:t>IO</a:t>
            </a:r>
            <a:r>
              <a:rPr lang="zh-CN" altLang="en-US" dirty="0"/>
              <a:t>）</a:t>
            </a:r>
          </a:p>
          <a:p>
            <a:pPr marL="1398900" lvl="5" indent="-342900">
              <a:buFont typeface="+mj-lt"/>
              <a:buAutoNum type="arabicPeriod"/>
            </a:pPr>
            <a:endParaRPr lang="en-US" altLang="zh-CN" dirty="0" smtClean="0"/>
          </a:p>
          <a:p>
            <a:pPr marL="1398900" lvl="5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8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镶边">
  <a:themeElements>
    <a:clrScheme name="镶边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镶边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镶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TM03090430[[fn=镶边]]</Template>
  <TotalTime>328</TotalTime>
  <Words>1325</Words>
  <Application>Microsoft Office PowerPoint</Application>
  <PresentationFormat>全屏显示(4:3)</PresentationFormat>
  <Paragraphs>110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镶边</vt:lpstr>
      <vt:lpstr>node技术分享</vt:lpstr>
      <vt:lpstr>Node.js基本概念</vt:lpstr>
      <vt:lpstr>Node.js应用构成</vt:lpstr>
      <vt:lpstr>Node.js包管理工具</vt:lpstr>
      <vt:lpstr>Node.js模块系统</vt:lpstr>
      <vt:lpstr>Node.js模块系统</vt:lpstr>
      <vt:lpstr>Node.js回调函数</vt:lpstr>
      <vt:lpstr>Node.js事件机制</vt:lpstr>
      <vt:lpstr>Node事件机制</vt:lpstr>
      <vt:lpstr>文件流:stream</vt:lpstr>
      <vt:lpstr>Node.js文件系统</vt:lpstr>
      <vt:lpstr>Node.js web模块</vt:lpstr>
      <vt:lpstr>Node.js路由</vt:lpstr>
      <vt:lpstr>Node.js高并发原理及应用场景</vt:lpstr>
      <vt:lpstr>Node.js高并发原理及应用场景</vt:lpstr>
      <vt:lpstr>Node.js高并发原理及应用场景</vt:lpstr>
      <vt:lpstr>Node.js高并发原理及应用场景</vt:lpstr>
      <vt:lpstr>PowerPoint 演示文稿</vt:lpstr>
      <vt:lpstr>PowerPoint 演示文稿</vt:lpstr>
      <vt:lpstr>Node.js高并发原理及应用场景</vt:lpstr>
      <vt:lpstr>Node.js高并发原理及应用场景</vt:lpstr>
      <vt:lpstr>Node.js高并发原理及应用场景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NODEJS高并发</dc:title>
  <dc:creator>vxy夏宇</dc:creator>
  <cp:lastModifiedBy>vxy夏宇</cp:lastModifiedBy>
  <cp:revision>316</cp:revision>
  <dcterms:created xsi:type="dcterms:W3CDTF">2016-10-17T01:00:53Z</dcterms:created>
  <dcterms:modified xsi:type="dcterms:W3CDTF">2016-10-24T00:44:14Z</dcterms:modified>
</cp:coreProperties>
</file>