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10"/>
    <p:restoredTop sz="94682"/>
  </p:normalViewPr>
  <p:slideViewPr>
    <p:cSldViewPr snapToGrid="0">
      <p:cViewPr varScale="1">
        <p:scale>
          <a:sx n="159" d="100"/>
          <a:sy n="159" d="100"/>
        </p:scale>
        <p:origin x="28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02edadb8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02edadb8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1bfca447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1bfca447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1bfca447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1bfca447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02eef9a84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02eef9a84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02eef9a84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02eef9a84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02eef9a84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02eef9a84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ff3810ac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ff3810ac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02eef9a8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02eef9a8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02eef9a8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02eef9a8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02eef9a8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02eef9a8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ff3810ac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ff3810ac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02eef9a8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02eef9a8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02eef9a8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02eef9a8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02eef9a8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02eef9a8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02eef9a84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02eef9a84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02eef9a84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02eef9a84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02eef9a84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02eef9a84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ff3810ac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ff3810ac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02edadb8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02edadb8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02edadb89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02edadb89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02edadb89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02edadb89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02edadb89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02edadb89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02edadb89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02edadb89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ff3810ac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ff3810ac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15-745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Inter-procedural analysis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Andrew Chung, Yue Niu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Problem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Edit-compile-test cycle with WPA/O takes too long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Goals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diff between incremental build vs full rebuild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Preserve debugging experience in incremental build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This paper</a:t>
            </a:r>
            <a:endParaRPr b="1"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</a:pPr>
            <a:r>
              <a:rPr lang="en"/>
              <a:t>Proposes</a:t>
            </a:r>
            <a:endParaRPr/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</a:pPr>
            <a:r>
              <a:rPr lang="en"/>
              <a:t>An extensible incremental compilation framework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An incremental WPA algorithm that does not lose precision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</a:pPr>
            <a:r>
              <a:rPr lang="en"/>
              <a:t>Details data structures, techniques, and edge cases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Framework</a:t>
            </a:r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1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Components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CIL</a:t>
            </a:r>
            <a:r>
              <a:rPr lang="en"/>
              <a:t> = IR in Visual C++ world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IPDB (incremental program database)</a:t>
            </a:r>
            <a:r>
              <a:rPr lang="en"/>
              <a:t> stores dependencies &amp; artifacts between compilation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LINK</a:t>
            </a:r>
            <a:r>
              <a:rPr lang="en"/>
              <a:t> here refers to native linking</a:t>
            </a:r>
            <a:endParaRPr/>
          </a:p>
        </p:txBody>
      </p:sp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325" y="2495400"/>
            <a:ext cx="7951350" cy="2570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 </a:t>
            </a:r>
            <a:r>
              <a:rPr lang="en" b="1"/>
              <a:t>changed</a:t>
            </a:r>
            <a:r>
              <a:rPr lang="en"/>
              <a:t> functions with checksum diff vs IPDB lookup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 </a:t>
            </a:r>
            <a:r>
              <a:rPr lang="en" b="1"/>
              <a:t>affected</a:t>
            </a:r>
            <a:r>
              <a:rPr lang="en"/>
              <a:t> functions with </a:t>
            </a:r>
            <a:r>
              <a:rPr lang="en" b="1"/>
              <a:t>incremental whole program analysis </a:t>
            </a:r>
            <a:r>
              <a:rPr lang="en"/>
              <a:t>(later)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// Callers of affected funcs to re-eval inline decisions — inliner may decide differently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each function in post-order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If affected</a:t>
            </a:r>
            <a:r>
              <a:rPr lang="en"/>
              <a:t>: re-run all compilation phases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Otws</a:t>
            </a:r>
            <a:r>
              <a:rPr lang="en"/>
              <a:t>: compile to post-inline (cheap because early), run cksm diff, and compile rest if changed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// IPDB doesn’t store inline decisions — expensive (n</a:t>
            </a:r>
            <a:r>
              <a:rPr lang="en" baseline="30000"/>
              <a:t>2</a:t>
            </a:r>
            <a:r>
              <a:rPr lang="en"/>
              <a:t> CG edges w/ negative decisions)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If</a:t>
            </a:r>
            <a:r>
              <a:rPr lang="en"/>
              <a:t> recompilation info changed vs IPDB lookup, add callers to affected functions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Compute unaffected funcs (= all - affected), then ID only reachable ones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// removes deleted code -- otws unaffected but deleted code put back in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Update debug info of unaffected funcs to reflect changes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// e.g., code-lines can change</a:t>
            </a:r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Incremental compilation algorithm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Incremental WPA</a:t>
            </a:r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analyze the minimal set of functions affected by an edit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 from the set of directly edited functions 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each callee c of f in S, reanalyze callers of c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Recompute entry data value of c. If changed, add to c S</a:t>
            </a:r>
            <a:endParaRPr/>
          </a:p>
        </p:txBody>
      </p:sp>
      <p:pic>
        <p:nvPicPr>
          <p:cNvPr id="133" name="Google Shape;1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8288" y="2885350"/>
            <a:ext cx="3847425" cy="2211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</a:t>
            </a:r>
            <a:endParaRPr/>
          </a:p>
        </p:txBody>
      </p:sp>
      <p:sp>
        <p:nvSpPr>
          <p:cNvPr id="139" name="Google Shape;139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VC/C++ codebase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 mil LOC, 52K functions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than 7X improvement in build times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Large spikes: forward integration from parent branch</a:t>
            </a:r>
            <a:endParaRPr/>
          </a:p>
        </p:txBody>
      </p:sp>
      <p:pic>
        <p:nvPicPr>
          <p:cNvPr id="140" name="Google Shape;1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600" y="2509226"/>
            <a:ext cx="6948775" cy="229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</a:t>
            </a:r>
            <a:endParaRPr/>
          </a:p>
        </p:txBody>
      </p:sp>
      <p:sp>
        <p:nvSpPr>
          <p:cNvPr id="146" name="Google Shape;146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Windows codebase, edits at 2 week intervals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Link time 3h =&gt; 2h20m (22% improvement)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16% functions recompiled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I/O bound: source files, CIL and COFF object files, and the IPDB contends for cache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Smaller windows binaries: </a:t>
            </a:r>
            <a:endParaRPr/>
          </a:p>
        </p:txBody>
      </p:sp>
      <p:pic>
        <p:nvPicPr>
          <p:cNvPr id="147" name="Google Shape;1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4538" y="3120350"/>
            <a:ext cx="5314925" cy="180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4000"/>
              <a:t>Inference of peak density of indirect branches to detect ROP attacks</a:t>
            </a:r>
            <a:endParaRPr sz="4000"/>
          </a:p>
        </p:txBody>
      </p:sp>
      <p:sp>
        <p:nvSpPr>
          <p:cNvPr id="153" name="Google Shape;153;p2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Mateus Tymburiba, Rubens E. A. Moreira,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Fernando Magno Quintao Pereira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Oriented Programming (ROP)</a:t>
            </a:r>
            <a:endParaRPr/>
          </a:p>
        </p:txBody>
      </p:sp>
      <p:sp>
        <p:nvSpPr>
          <p:cNvPr id="159" name="Google Shape;159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Form of attack based on buffer overflow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Overwrites return address of function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Chains together gadgets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Turing complete</a:t>
            </a:r>
            <a:endParaRPr/>
          </a:p>
        </p:txBody>
      </p:sp>
      <p:pic>
        <p:nvPicPr>
          <p:cNvPr id="160" name="Google Shape;16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7873" y="1895875"/>
            <a:ext cx="3979925" cy="3247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200" y="152400"/>
            <a:ext cx="6459206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193538" cy="4838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8338" y="1047275"/>
            <a:ext cx="4493263" cy="2797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9000" y="1701225"/>
            <a:ext cx="4325002" cy="270617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Introduction: Inter-procedural optimization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017713"/>
            <a:ext cx="4923900" cy="39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mtClean="0"/>
              <a:t>C</a:t>
            </a:r>
            <a:r>
              <a:rPr lang="en" smtClean="0"/>
              <a:t>ompilers</a:t>
            </a:r>
            <a:endParaRPr dirty="0" smtClean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smtClean="0"/>
              <a:t>Operate on single </a:t>
            </a:r>
            <a:r>
              <a:rPr lang="en" b="1" dirty="0" smtClean="0"/>
              <a:t>translation unit (module)</a:t>
            </a:r>
            <a:r>
              <a:rPr lang="en" dirty="0" smtClean="0"/>
              <a:t> (</a:t>
            </a:r>
            <a:r>
              <a:rPr lang="en" dirty="0" err="1" smtClean="0"/>
              <a:t>src</a:t>
            </a:r>
            <a:r>
              <a:rPr lang="en" dirty="0" smtClean="0"/>
              <a:t> + headers) to produce </a:t>
            </a:r>
            <a:r>
              <a:rPr lang="en" dirty="0" err="1" smtClean="0"/>
              <a:t>obj</a:t>
            </a:r>
            <a:r>
              <a:rPr lang="en" dirty="0" smtClean="0"/>
              <a:t> files</a:t>
            </a:r>
            <a:endParaRPr dirty="0" smtClean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smtClean="0"/>
              <a:t>Optimizations </a:t>
            </a:r>
            <a:r>
              <a:rPr lang="en" dirty="0"/>
              <a:t>usually applied within module</a:t>
            </a:r>
            <a:endParaRPr b="1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/>
              <a:t>Linker </a:t>
            </a:r>
            <a:r>
              <a:rPr lang="en" dirty="0"/>
              <a:t>combines </a:t>
            </a:r>
            <a:r>
              <a:rPr lang="en" dirty="0" err="1"/>
              <a:t>obj</a:t>
            </a:r>
            <a:r>
              <a:rPr lang="en" dirty="0"/>
              <a:t> files into resulting binary</a:t>
            </a:r>
            <a:endParaRPr dirty="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lang="en" b="1" dirty="0"/>
              <a:t>Inter-procedural optimization (IPO)</a:t>
            </a:r>
            <a:endParaRPr b="1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Optimizations at/above the </a:t>
            </a:r>
            <a:r>
              <a:rPr lang="en" b="1" dirty="0"/>
              <a:t>module scope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e.g., function </a:t>
            </a:r>
            <a:r>
              <a:rPr lang="en" dirty="0" err="1" smtClean="0"/>
              <a:t>inlining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Cross-module optimization (CMO)</a:t>
            </a:r>
            <a:endParaRPr b="1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Optimizations </a:t>
            </a:r>
            <a:r>
              <a:rPr lang="en" b="1" dirty="0"/>
              <a:t>across modules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/>
              <a:t>Link-time optimization (LTO)</a:t>
            </a:r>
            <a:r>
              <a:rPr lang="en" dirty="0"/>
              <a:t>: an approach that performs optimizations at </a:t>
            </a:r>
            <a:r>
              <a:rPr lang="en" b="1" dirty="0"/>
              <a:t>link time</a:t>
            </a:r>
            <a:endParaRPr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Whole program optimization</a:t>
            </a:r>
            <a:r>
              <a:rPr lang="en" dirty="0"/>
              <a:t> (</a:t>
            </a:r>
            <a:r>
              <a:rPr lang="en" b="1" dirty="0"/>
              <a:t>WPO)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An </a:t>
            </a:r>
            <a:r>
              <a:rPr lang="en" b="1" dirty="0"/>
              <a:t>aspect</a:t>
            </a:r>
            <a:r>
              <a:rPr lang="en" dirty="0"/>
              <a:t> of CMO, but can think of as same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Universal Threshold</a:t>
            </a:r>
            <a:endParaRPr/>
          </a:p>
        </p:txBody>
      </p:sp>
      <p:sp>
        <p:nvSpPr>
          <p:cNvPr id="177" name="Google Shape;177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ROP require gadgets to be small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Idea: look at frequency of indirect branches via a sliding window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Exploit Database: 10-13 is universal threshold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Evading Universal Threshold</a:t>
            </a:r>
            <a:endParaRPr/>
          </a:p>
        </p:txBody>
      </p:sp>
      <p:sp>
        <p:nvSpPr>
          <p:cNvPr id="183" name="Google Shape;183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Possible to interpose no-op gadgets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Cannot change registers or stack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Static initializer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Alignment block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 Threshold</a:t>
            </a:r>
            <a:endParaRPr/>
          </a:p>
        </p:txBody>
      </p:sp>
      <p:sp>
        <p:nvSpPr>
          <p:cNvPr id="189" name="Google Shape;189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Compute indirect branch frequency for each application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precise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Reduce space of available gadgets</a:t>
            </a:r>
            <a:endParaRPr/>
          </a:p>
        </p:txBody>
      </p:sp>
      <p:pic>
        <p:nvPicPr>
          <p:cNvPr id="190" name="Google Shape;19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3863" y="2478375"/>
            <a:ext cx="4436277" cy="2292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Inference of Specific Thresholds </a:t>
            </a:r>
            <a:endParaRPr/>
          </a:p>
        </p:txBody>
      </p:sp>
      <p:sp>
        <p:nvSpPr>
          <p:cNvPr id="196" name="Google Shape;196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(IPD) Given a Program P, and integers K and R, is there an execution trace of P with no more than K instructions and R indirect branches?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δCFG: simplified CFG for IPD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Nodes are BBs recording only the number of instructions (n)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Node types: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BBL(n) : BBs that end in direct branches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RET(n, </a:t>
            </a:r>
            <a:r>
              <a:rPr lang="en" i="1"/>
              <a:t>l</a:t>
            </a:r>
            <a:r>
              <a:rPr lang="en"/>
              <a:t>) : BBs that end in returns, where </a:t>
            </a:r>
            <a:r>
              <a:rPr lang="en" i="1"/>
              <a:t>l</a:t>
            </a:r>
            <a:r>
              <a:rPr lang="en"/>
              <a:t> is the list of nodes this node can return to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FUN(n, e, r) : BBs that end in calls, where e is the first BB of the callee, and r is the node immediately after the caller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</p:txBody>
      </p:sp>
      <p:sp>
        <p:nvSpPr>
          <p:cNvPr id="202" name="Google Shape;202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Instance (P,K)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all nodes n in the δCFG: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Explore n with empty call stack and budget 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Explore n stack K: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 = RET(m,l) 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If stack is empty: do explore l stack (K-m), return the maximum density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Else, stack = n::s. Do explore n s (K-m)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 = BBL(m,l,r) 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Return max of {explore l stack (K-m), explore r stack (K-m)}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 = FUN(m,e,r) 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Return explore e (r::stack) (K-m)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</a:t>
            </a:r>
            <a:endParaRPr/>
          </a:p>
        </p:txBody>
      </p:sp>
      <p:pic>
        <p:nvPicPr>
          <p:cNvPr id="208" name="Google Shape;20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4500" y="719975"/>
            <a:ext cx="3927400" cy="4251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ThinLTO:</a:t>
            </a:r>
            <a:br>
              <a:rPr lang="en" sz="4000"/>
            </a:br>
            <a:r>
              <a:rPr lang="en" sz="4000"/>
              <a:t>Scalable and Incremental LTO</a:t>
            </a:r>
            <a:endParaRPr sz="4000"/>
          </a:p>
        </p:txBody>
      </p:sp>
      <p:sp>
        <p:nvSpPr>
          <p:cNvPr id="68" name="Google Shape;68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Teresa Johnson, Mehdi Amini, Xinliang David Li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 introduction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Problem: </a:t>
            </a:r>
            <a:r>
              <a:rPr lang="en"/>
              <a:t>LTO expensive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Bottleneck: Typically, CMO step is </a:t>
            </a:r>
            <a:r>
              <a:rPr lang="en" b="1"/>
              <a:t>serial</a:t>
            </a:r>
            <a:endParaRPr b="1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Little parallelism, dep tracking, and non-linear algo → memory + build time intensive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Goals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Improve on compilation speed vs traditional LTO without compromising quality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strict reliance on profile runs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Incremental build support</a:t>
            </a:r>
            <a:endParaRPr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b="1"/>
              <a:t>This paper...</a:t>
            </a:r>
            <a:endParaRPr b="1"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Runs a </a:t>
            </a:r>
            <a:r>
              <a:rPr lang="en" b="1"/>
              <a:t>thin link-time cross-module analysis phase</a:t>
            </a:r>
            <a:r>
              <a:rPr lang="en"/>
              <a:t> using </a:t>
            </a:r>
            <a:r>
              <a:rPr lang="en" b="1"/>
              <a:t>module summaries</a:t>
            </a:r>
            <a:endParaRPr b="1"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</a:pPr>
            <a:r>
              <a:rPr lang="en"/>
              <a:t>Push IR transformation to parallel module optimization phase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Support incremental builds using hash(compiled IR + link-time analysis result)</a:t>
            </a:r>
            <a:endParaRPr/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Skip objects to compile + code-gen if no hash diff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3-phase design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94800" y="1017725"/>
            <a:ext cx="5100900" cy="40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Phase 1: Compilation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Frontend translates source to IR (obj files)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</a:pPr>
            <a:r>
              <a:rPr lang="en"/>
              <a:t>Generate </a:t>
            </a:r>
            <a:r>
              <a:rPr lang="en" b="1"/>
              <a:t>module summary</a:t>
            </a:r>
            <a:r>
              <a:rPr lang="en"/>
              <a:t> for each obj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Contains func &amp; global var metadata for P2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Phase 2: Thin link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Combine module summaries into </a:t>
            </a:r>
            <a:r>
              <a:rPr lang="en" b="1"/>
              <a:t>summary idx</a:t>
            </a:r>
            <a:r>
              <a:rPr lang="en"/>
              <a:t> to create </a:t>
            </a:r>
            <a:r>
              <a:rPr lang="en" b="1"/>
              <a:t>call/reference graphs (CG)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Serial analysis</a:t>
            </a:r>
            <a:r>
              <a:rPr lang="en"/>
              <a:t> with only module summaries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Operations on IR (loading + analysis + transformations that req. dep) is serial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Usually most costly → make bottleneck fast!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Phase 3: Backend compilation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Parallel IR transformation</a:t>
            </a:r>
            <a:r>
              <a:rPr lang="en"/>
              <a:t> based on analysis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Dependent components ID’d and loaded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5700" y="612475"/>
            <a:ext cx="3948301" cy="4277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Implemented cross module optimizations (CMO)</a:t>
            </a:r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5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Function importing: ID funcs to import into module for transformation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Application</a:t>
            </a:r>
            <a:r>
              <a:rPr lang="en"/>
              <a:t>: Func inlining, which requires imported external functions for transformation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Serial analysis</a:t>
            </a:r>
            <a:r>
              <a:rPr lang="en"/>
              <a:t>: Use heuristics + summary idx to see if inline-likely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Traverse CG and evaluate “profitability” based on func summary</a:t>
            </a:r>
            <a:endParaRPr/>
          </a:p>
          <a:p>
            <a:pPr marL="1828800" lvl="3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Traverse down chains until not profitable</a:t>
            </a:r>
            <a:endParaRPr/>
          </a:p>
          <a:p>
            <a:pPr marL="1828800" lvl="3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More lines/nested calls to reach ⇒ less likely to be inlined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Include function into module if profitable for parallel transformation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Profile-guided optimization optional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Transformation</a:t>
            </a:r>
            <a:r>
              <a:rPr lang="en"/>
              <a:t>: Evaluate the inline decision, can be parallel since external module included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Internalization: Flag global symbols if only referenced by single module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Serial analysis</a:t>
            </a:r>
            <a:r>
              <a:rPr lang="en"/>
              <a:t>: Perform flagging using reference graph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Transformation</a:t>
            </a:r>
            <a:r>
              <a:rPr lang="en"/>
              <a:t>: “Internalize” flagged symbol references into the single module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...and others!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Evaluation: runtime performance</a:t>
            </a:r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SPEC cpu2006, comparable/only a bit worse than GCC LTO, where 0% = no LTO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91525"/>
            <a:ext cx="8839202" cy="28925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Evaluation: build performance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6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Compiling Chromium: significantly lower memory footprint + shorter time</a:t>
            </a:r>
            <a:br>
              <a:rPr lang="en"/>
            </a:br>
            <a:r>
              <a:rPr lang="en"/>
              <a:t>Other more fine-grained experiments and benchmarks available in paper</a:t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6750" y="1847575"/>
            <a:ext cx="4810499" cy="3198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Incremental Whole Program Optimization and Compilation</a:t>
            </a:r>
            <a:endParaRPr sz="4000"/>
          </a:p>
        </p:txBody>
      </p:sp>
      <p:sp>
        <p:nvSpPr>
          <p:cNvPr id="107" name="Google Shape;107;p2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Patrick W. Sathyanathan, Wenlei He, Ten H. Tzen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1138</Words>
  <Application>Microsoft Macintosh PowerPoint</Application>
  <PresentationFormat>On-screen Show (16:9)</PresentationFormat>
  <Paragraphs>151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Arial</vt:lpstr>
      <vt:lpstr>Simple Light</vt:lpstr>
      <vt:lpstr>15-745 Inter-procedural analysis</vt:lpstr>
      <vt:lpstr>Introduction: Inter-procedural optimization</vt:lpstr>
      <vt:lpstr>ThinLTO: Scalable and Incremental LTO</vt:lpstr>
      <vt:lpstr>Paper introduction</vt:lpstr>
      <vt:lpstr>3-phase design</vt:lpstr>
      <vt:lpstr>Implemented cross module optimizations (CMO)</vt:lpstr>
      <vt:lpstr>Evaluation: runtime performance</vt:lpstr>
      <vt:lpstr>Evaluation: build performance </vt:lpstr>
      <vt:lpstr>Incremental Whole Program Optimization and Compilation</vt:lpstr>
      <vt:lpstr>Introduction</vt:lpstr>
      <vt:lpstr>Framework</vt:lpstr>
      <vt:lpstr>Incremental compilation algorithm</vt:lpstr>
      <vt:lpstr>Incremental WPA</vt:lpstr>
      <vt:lpstr>Experiments</vt:lpstr>
      <vt:lpstr>Experiments</vt:lpstr>
      <vt:lpstr>Inference of peak density of indirect branches to detect ROP attacks</vt:lpstr>
      <vt:lpstr>Return Oriented Programming (ROP)</vt:lpstr>
      <vt:lpstr>PowerPoint Presentation</vt:lpstr>
      <vt:lpstr>PowerPoint Presentation</vt:lpstr>
      <vt:lpstr>Universal Threshold</vt:lpstr>
      <vt:lpstr>Evading Universal Threshold</vt:lpstr>
      <vt:lpstr>Specific Threshold</vt:lpstr>
      <vt:lpstr>Static Inference of Specific Thresholds </vt:lpstr>
      <vt:lpstr>Algorithm</vt:lpstr>
      <vt:lpstr>Experiments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15-745 Inter-procedural analysis</dc:title>
  <cp:lastModifiedBy>Andrew Chung</cp:lastModifiedBy>
  <cp:revision>2</cp:revision>
  <dcterms:modified xsi:type="dcterms:W3CDTF">2019-03-04T15:01:20Z</dcterms:modified>
</cp:coreProperties>
</file>