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ink/ink1.xml" ContentType="application/inkml+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ink/ink2.xml" ContentType="application/inkml+xml"/>
  <Override PartName="/ppt/notesSlides/notesSlide2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47"/>
  </p:notesMasterIdLst>
  <p:sldIdLst>
    <p:sldId id="256" r:id="rId2"/>
    <p:sldId id="259" r:id="rId3"/>
    <p:sldId id="269" r:id="rId4"/>
    <p:sldId id="273" r:id="rId5"/>
    <p:sldId id="280" r:id="rId6"/>
    <p:sldId id="287" r:id="rId7"/>
    <p:sldId id="293" r:id="rId8"/>
    <p:sldId id="315" r:id="rId9"/>
    <p:sldId id="270" r:id="rId10"/>
    <p:sldId id="262" r:id="rId11"/>
    <p:sldId id="271" r:id="rId12"/>
    <p:sldId id="272" r:id="rId13"/>
    <p:sldId id="260" r:id="rId14"/>
    <p:sldId id="266" r:id="rId15"/>
    <p:sldId id="267" r:id="rId16"/>
    <p:sldId id="268" r:id="rId17"/>
    <p:sldId id="283" r:id="rId18"/>
    <p:sldId id="275" r:id="rId19"/>
    <p:sldId id="284" r:id="rId20"/>
    <p:sldId id="276" r:id="rId21"/>
    <p:sldId id="277" r:id="rId22"/>
    <p:sldId id="285" r:id="rId23"/>
    <p:sldId id="278" r:id="rId24"/>
    <p:sldId id="289" r:id="rId25"/>
    <p:sldId id="290" r:id="rId26"/>
    <p:sldId id="291" r:id="rId27"/>
    <p:sldId id="292" r:id="rId28"/>
    <p:sldId id="295" r:id="rId29"/>
    <p:sldId id="301" r:id="rId30"/>
    <p:sldId id="303" r:id="rId31"/>
    <p:sldId id="316" r:id="rId32"/>
    <p:sldId id="317" r:id="rId33"/>
    <p:sldId id="298" r:id="rId34"/>
    <p:sldId id="318" r:id="rId35"/>
    <p:sldId id="299" r:id="rId36"/>
    <p:sldId id="319" r:id="rId37"/>
    <p:sldId id="320" r:id="rId38"/>
    <p:sldId id="294" r:id="rId39"/>
    <p:sldId id="296" r:id="rId40"/>
    <p:sldId id="300" r:id="rId41"/>
    <p:sldId id="302" r:id="rId42"/>
    <p:sldId id="307" r:id="rId43"/>
    <p:sldId id="314" r:id="rId44"/>
    <p:sldId id="312" r:id="rId45"/>
    <p:sldId id="310" r:id="rId4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3FA8A6B1-B3EE-B649-9E1E-2AE562AC87A4}">
          <p14:sldIdLst>
            <p14:sldId id="256"/>
            <p14:sldId id="259"/>
            <p14:sldId id="269"/>
            <p14:sldId id="273"/>
            <p14:sldId id="280"/>
            <p14:sldId id="287"/>
          </p14:sldIdLst>
        </p14:section>
        <p14:section name="LSLP" id="{33BE5AD4-B97E-0A49-A9C9-630D9C8B1663}">
          <p14:sldIdLst>
            <p14:sldId id="293"/>
            <p14:sldId id="315"/>
            <p14:sldId id="270"/>
            <p14:sldId id="262"/>
            <p14:sldId id="271"/>
            <p14:sldId id="272"/>
            <p14:sldId id="260"/>
            <p14:sldId id="266"/>
            <p14:sldId id="267"/>
            <p14:sldId id="268"/>
            <p14:sldId id="283"/>
            <p14:sldId id="275"/>
            <p14:sldId id="284"/>
            <p14:sldId id="276"/>
            <p14:sldId id="277"/>
            <p14:sldId id="285"/>
            <p14:sldId id="278"/>
            <p14:sldId id="289"/>
            <p14:sldId id="290"/>
            <p14:sldId id="291"/>
          </p14:sldIdLst>
        </p14:section>
        <p14:section name="Irregular" id="{B65E1BD8-CBBD-F941-A953-6675C55655CF}">
          <p14:sldIdLst>
            <p14:sldId id="292"/>
            <p14:sldId id="295"/>
            <p14:sldId id="301"/>
            <p14:sldId id="303"/>
            <p14:sldId id="316"/>
            <p14:sldId id="317"/>
            <p14:sldId id="298"/>
            <p14:sldId id="318"/>
            <p14:sldId id="299"/>
            <p14:sldId id="319"/>
          </p14:sldIdLst>
        </p14:section>
        <p14:section name="Conflict free" id="{2E7EFD24-E8EE-1542-923A-205465935EBC}">
          <p14:sldIdLst>
            <p14:sldId id="320"/>
            <p14:sldId id="294"/>
            <p14:sldId id="296"/>
            <p14:sldId id="300"/>
            <p14:sldId id="302"/>
            <p14:sldId id="307"/>
            <p14:sldId id="314"/>
            <p14:sldId id="312"/>
            <p14:sldId id="310"/>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姚 越" initials="姚" lastIdx="2" clrIdx="0">
    <p:extLst>
      <p:ext uri="{19B8F6BF-5375-455C-9EA6-DF929625EA0E}">
        <p15:presenceInfo xmlns:p15="http://schemas.microsoft.com/office/powerpoint/2012/main" userId="505578a7d145449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EDCAC5A-4570-A84A-BBFD-80A1908BAAE4}" v="18411" dt="2019-03-01T16:24:27.287"/>
    <p1510:client id="{84F29BB2-3BFA-3046-B6B0-D2DD7A958D44}" v="10687" dt="2019-03-01T16:21:14.35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931"/>
    <p:restoredTop sz="67616"/>
  </p:normalViewPr>
  <p:slideViewPr>
    <p:cSldViewPr snapToGrid="0" snapToObjects="1">
      <p:cViewPr varScale="1">
        <p:scale>
          <a:sx n="62" d="100"/>
          <a:sy n="62" d="100"/>
        </p:scale>
        <p:origin x="2144"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microsoft.com/office/2015/10/relationships/revisionInfo" Target="revisionInfo.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3_5">
  <dgm:title val=""/>
  <dgm:desc val=""/>
  <dgm:catLst>
    <dgm:cat type="accent3" pri="11500"/>
  </dgm:catLst>
  <dgm:styleLbl name="node0">
    <dgm:fillClrLst meth="cycle">
      <a:schemeClr val="accent3">
        <a:alpha val="80000"/>
      </a:schemeClr>
    </dgm:fillClrLst>
    <dgm:linClrLst meth="repeat">
      <a:schemeClr val="lt1"/>
    </dgm:linClrLst>
    <dgm:effectClrLst/>
    <dgm:txLinClrLst/>
    <dgm:txFillClrLst/>
    <dgm:txEffectClrLst/>
  </dgm:styleLbl>
  <dgm:styleLbl name="node1">
    <dgm:fillClrLst>
      <a:schemeClr val="accent3">
        <a:alpha val="90000"/>
      </a:schemeClr>
      <a:schemeClr val="accent3">
        <a:alpha val="50000"/>
      </a:schemeClr>
    </dgm:fillClrLst>
    <dgm:linClrLst meth="repeat">
      <a:schemeClr val="lt1"/>
    </dgm:linClrLst>
    <dgm:effectClrLst/>
    <dgm:txLinClrLst/>
    <dgm:txFillClrLst/>
    <dgm:txEffectClrLst/>
  </dgm:styleLbl>
  <dgm:styleLbl name="alignNode1">
    <dgm:fillClrLst>
      <a:schemeClr val="accent3">
        <a:alpha val="90000"/>
      </a:schemeClr>
      <a:schemeClr val="accent3">
        <a:alpha val="50000"/>
      </a:schemeClr>
    </dgm:fillClrLst>
    <dgm:linClrLst>
      <a:schemeClr val="accent3">
        <a:alpha val="90000"/>
      </a:schemeClr>
      <a:schemeClr val="accent3">
        <a:alpha val="50000"/>
      </a:schemeClr>
    </dgm:linClrLst>
    <dgm:effectClrLst/>
    <dgm:txLinClrLst/>
    <dgm:txFillClrLst/>
    <dgm:txEffectClrLst/>
  </dgm:styleLbl>
  <dgm:styleLbl name="lnNode1">
    <dgm:fillClrLst>
      <a:schemeClr val="accent3">
        <a:shade val="90000"/>
      </a:schemeClr>
      <a:schemeClr val="accent3">
        <a:alpha val="50000"/>
        <a:tint val="5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alpha val="80000"/>
      </a:schemeClr>
    </dgm:fillClrLst>
    <dgm:linClrLst meth="repeat">
      <a:schemeClr val="lt1"/>
    </dgm:linClrLst>
    <dgm:effectClrLst/>
    <dgm:txLinClrLst/>
    <dgm:txFillClrLst/>
    <dgm:txEffectClrLst/>
  </dgm:styleLbl>
  <dgm:styleLbl name="node2">
    <dgm:fillClrLst>
      <a:schemeClr val="accent3">
        <a:alpha val="70000"/>
      </a:schemeClr>
    </dgm:fillClrLst>
    <dgm:linClrLst meth="repeat">
      <a:schemeClr val="lt1"/>
    </dgm:linClrLst>
    <dgm:effectClrLst/>
    <dgm:txLinClrLst/>
    <dgm:txFillClrLst/>
    <dgm:txEffectClrLst/>
  </dgm:styleLbl>
  <dgm:styleLbl name="node3">
    <dgm:fillClrLst>
      <a:schemeClr val="accent3">
        <a:alpha val="50000"/>
      </a:schemeClr>
    </dgm:fillClrLst>
    <dgm:linClrLst meth="repeat">
      <a:schemeClr val="lt1"/>
    </dgm:linClrLst>
    <dgm:effectClrLst/>
    <dgm:txLinClrLst/>
    <dgm:txFillClrLst/>
    <dgm:txEffectClrLst/>
  </dgm:styleLbl>
  <dgm:styleLbl name="node4">
    <dgm:fillClrLst>
      <a:schemeClr val="accent3">
        <a:alpha val="30000"/>
      </a:schemeClr>
    </dgm:fillClrLst>
    <dgm:linClrLst meth="repeat">
      <a:schemeClr val="lt1"/>
    </dgm:linClrLst>
    <dgm:effectClrLst/>
    <dgm:txLinClrLst/>
    <dgm:txFillClrLst/>
    <dgm:txEffectClrLst/>
  </dgm:styleLbl>
  <dgm:styleLbl name="fgImgPlace1">
    <dgm:fillClrLst>
      <a:schemeClr val="accent3">
        <a:tint val="50000"/>
        <a:alpha val="90000"/>
      </a:schemeClr>
      <a:schemeClr val="accent3">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f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b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sibTrans1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alpha val="90000"/>
      </a:schemeClr>
    </dgm:fillClrLst>
    <dgm:linClrLst meth="repeat">
      <a:schemeClr val="lt1"/>
    </dgm:linClrLst>
    <dgm:effectClrLst/>
    <dgm:txLinClrLst/>
    <dgm:txFillClrLst/>
    <dgm:txEffectClrLst/>
  </dgm:styleLbl>
  <dgm:styleLbl name="asst1">
    <dgm:fillClrLst meth="repeat">
      <a:schemeClr val="accent3">
        <a:alpha val="90000"/>
      </a:schemeClr>
    </dgm:fillClrLst>
    <dgm:linClrLst meth="repeat">
      <a:schemeClr val="lt1"/>
    </dgm:linClrLst>
    <dgm:effectClrLst/>
    <dgm:txLinClrLst/>
    <dgm:txFillClrLst/>
    <dgm:txEffectClrLst/>
  </dgm:styleLbl>
  <dgm:styleLbl name="asst2">
    <dgm:fillClrLst>
      <a:schemeClr val="accent3">
        <a:alpha val="90000"/>
      </a:schemeClr>
    </dgm:fillClrLst>
    <dgm:linClrLst meth="repeat">
      <a:schemeClr val="lt1"/>
    </dgm:linClrLst>
    <dgm:effectClrLst/>
    <dgm:txLinClrLst/>
    <dgm:txFillClrLst/>
    <dgm:txEffectClrLst/>
  </dgm:styleLbl>
  <dgm:styleLbl name="asst3">
    <dgm:fillClrLst>
      <a:schemeClr val="accent3">
        <a:alpha val="70000"/>
      </a:schemeClr>
    </dgm:fillClrLst>
    <dgm:linClrLst meth="repeat">
      <a:schemeClr val="lt1"/>
    </dgm:linClrLst>
    <dgm:effectClrLst/>
    <dgm:txLinClrLst/>
    <dgm:txFillClrLst/>
    <dgm:txEffectClrLst/>
  </dgm:styleLbl>
  <dgm:styleLbl name="asst4">
    <dgm:fillClrLst>
      <a:schemeClr val="accent3">
        <a:alpha val="50000"/>
      </a:schemeClr>
    </dgm:fillClrLst>
    <dgm:linClrLst meth="repeat">
      <a:schemeClr val="lt1"/>
    </dgm:linClrLst>
    <dgm:effectClrLst/>
    <dgm:txLinClrLst/>
    <dgm:txFillClrLst/>
    <dgm:txEffectClrLst/>
  </dgm:styleLbl>
  <dgm:styleLbl name="parChTrans2D1">
    <dgm:fillClrLst meth="repeat">
      <a:schemeClr val="accent3">
        <a:shade val="8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a:schemeClr val="accent3">
        <a:alpha val="90000"/>
        <a:tint val="40000"/>
      </a:schemeClr>
      <a:schemeClr val="accent3">
        <a:alpha val="5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23DCFA3-C8F6-1B44-8412-CD1CEAD0F48A}" type="doc">
      <dgm:prSet loTypeId="urn:microsoft.com/office/officeart/2005/8/layout/matrix1" loCatId="" qsTypeId="urn:microsoft.com/office/officeart/2005/8/quickstyle/simple2" qsCatId="simple" csTypeId="urn:microsoft.com/office/officeart/2005/8/colors/accent3_5" csCatId="accent3" phldr="1"/>
      <dgm:spPr/>
      <dgm:t>
        <a:bodyPr/>
        <a:lstStyle/>
        <a:p>
          <a:endParaRPr lang="en-US"/>
        </a:p>
      </dgm:t>
    </dgm:pt>
    <dgm:pt modelId="{519520AA-9374-F44F-9D04-4C747CCF17BC}">
      <dgm:prSet phldrT="[Text]"/>
      <dgm:spPr/>
      <dgm:t>
        <a:bodyPr/>
        <a:lstStyle/>
        <a:p>
          <a:r>
            <a:rPr lang="en-US"/>
            <a:t>SIMD</a:t>
          </a:r>
        </a:p>
      </dgm:t>
    </dgm:pt>
    <dgm:pt modelId="{3E53FA21-61E1-5E4F-B4C7-A3E18ACB24D9}" type="parTrans" cxnId="{7BD79EEA-8CF1-E646-8F02-4294F5AA42CE}">
      <dgm:prSet/>
      <dgm:spPr/>
      <dgm:t>
        <a:bodyPr/>
        <a:lstStyle/>
        <a:p>
          <a:endParaRPr lang="en-US"/>
        </a:p>
      </dgm:t>
    </dgm:pt>
    <dgm:pt modelId="{995351BB-EDA6-C445-97DC-58EEA7931AAE}" type="sibTrans" cxnId="{7BD79EEA-8CF1-E646-8F02-4294F5AA42CE}">
      <dgm:prSet/>
      <dgm:spPr/>
      <dgm:t>
        <a:bodyPr/>
        <a:lstStyle/>
        <a:p>
          <a:endParaRPr lang="en-US"/>
        </a:p>
      </dgm:t>
    </dgm:pt>
    <dgm:pt modelId="{C8C1C066-4BF4-6D48-9C70-B43DCAD59C41}">
      <dgm:prSet phldrT="[Text]"/>
      <dgm:spPr/>
      <dgm:t>
        <a:bodyPr/>
        <a:lstStyle/>
        <a:p>
          <a:r>
            <a:rPr lang="en-US"/>
            <a:t>SSE, AVX, AVX 2...</a:t>
          </a:r>
        </a:p>
        <a:p>
          <a:r>
            <a:rPr lang="en-US"/>
            <a:t>Instruction set support</a:t>
          </a:r>
        </a:p>
      </dgm:t>
    </dgm:pt>
    <dgm:pt modelId="{AF37EB3A-ACED-2F45-935C-EAD2ACA9964C}" type="parTrans" cxnId="{CE7C86D6-F9BB-B546-9F23-9C743F4ABE14}">
      <dgm:prSet/>
      <dgm:spPr/>
      <dgm:t>
        <a:bodyPr/>
        <a:lstStyle/>
        <a:p>
          <a:endParaRPr lang="en-US"/>
        </a:p>
      </dgm:t>
    </dgm:pt>
    <dgm:pt modelId="{332DFD0E-53D1-E54D-B97A-FAB2DB1D699A}" type="sibTrans" cxnId="{CE7C86D6-F9BB-B546-9F23-9C743F4ABE14}">
      <dgm:prSet/>
      <dgm:spPr/>
      <dgm:t>
        <a:bodyPr/>
        <a:lstStyle/>
        <a:p>
          <a:endParaRPr lang="en-US"/>
        </a:p>
      </dgm:t>
    </dgm:pt>
    <dgm:pt modelId="{47BE6704-A1C1-A44B-84F9-FA4ECBD0E1F5}">
      <dgm:prSet phldrT="[Text]"/>
      <dgm:spPr/>
      <dgm:t>
        <a:bodyPr/>
        <a:lstStyle/>
        <a:p>
          <a:r>
            <a:rPr lang="en-US"/>
            <a:t>256-bit (512-bit) </a:t>
          </a:r>
        </a:p>
        <a:p>
          <a:r>
            <a:rPr lang="en-US"/>
            <a:t>wide registers, divided in </a:t>
          </a:r>
          <a:r>
            <a:rPr lang="en-US" i="1" u="sng"/>
            <a:t>lanes</a:t>
          </a:r>
        </a:p>
      </dgm:t>
    </dgm:pt>
    <dgm:pt modelId="{0D942691-77EB-3442-85C1-C249507E69CA}" type="parTrans" cxnId="{2A73EA28-226C-EF41-B039-BC525F2930BC}">
      <dgm:prSet/>
      <dgm:spPr/>
      <dgm:t>
        <a:bodyPr/>
        <a:lstStyle/>
        <a:p>
          <a:endParaRPr lang="en-US"/>
        </a:p>
      </dgm:t>
    </dgm:pt>
    <dgm:pt modelId="{2BDDFD18-0AB8-C44E-A2C3-5E56CC47704B}" type="sibTrans" cxnId="{2A73EA28-226C-EF41-B039-BC525F2930BC}">
      <dgm:prSet/>
      <dgm:spPr/>
      <dgm:t>
        <a:bodyPr/>
        <a:lstStyle/>
        <a:p>
          <a:endParaRPr lang="en-US"/>
        </a:p>
      </dgm:t>
    </dgm:pt>
    <dgm:pt modelId="{692B1767-583D-664B-A042-45DB8A51C098}">
      <dgm:prSet phldrT="[Text]"/>
      <dgm:spPr/>
      <dgm:t>
        <a:bodyPr/>
        <a:lstStyle/>
        <a:p>
          <a:r>
            <a:rPr lang="en-US"/>
            <a:t>Single Instruction that</a:t>
          </a:r>
        </a:p>
        <a:p>
          <a:r>
            <a:rPr lang="en-US"/>
            <a:t>load/store/operate on all lanes. </a:t>
          </a:r>
        </a:p>
      </dgm:t>
    </dgm:pt>
    <dgm:pt modelId="{214842AD-88CB-D14A-B09F-8479F3B909C4}" type="parTrans" cxnId="{97360CCE-A34D-604C-AF3C-9818AF88130E}">
      <dgm:prSet/>
      <dgm:spPr/>
      <dgm:t>
        <a:bodyPr/>
        <a:lstStyle/>
        <a:p>
          <a:endParaRPr lang="en-US"/>
        </a:p>
      </dgm:t>
    </dgm:pt>
    <dgm:pt modelId="{45EA5B32-87F7-E14A-B5E2-C2E2C586790E}" type="sibTrans" cxnId="{97360CCE-A34D-604C-AF3C-9818AF88130E}">
      <dgm:prSet/>
      <dgm:spPr/>
      <dgm:t>
        <a:bodyPr/>
        <a:lstStyle/>
        <a:p>
          <a:endParaRPr lang="en-US"/>
        </a:p>
      </dgm:t>
    </dgm:pt>
    <dgm:pt modelId="{D4B54F06-3007-4847-9389-DA47DA9F828D}">
      <dgm:prSet phldrT="[Text]"/>
      <dgm:spPr/>
      <dgm:t>
        <a:bodyPr/>
        <a:lstStyle/>
        <a:p>
          <a:r>
            <a:rPr lang="en-US"/>
            <a:t>Source of massive parallelization in modern architectures (GPUs, Xeon Phi).</a:t>
          </a:r>
        </a:p>
      </dgm:t>
    </dgm:pt>
    <dgm:pt modelId="{84D5B49B-948A-F74A-8415-09DA7AA941BC}" type="parTrans" cxnId="{1F65AD00-DB6A-9747-94F7-59F47AB32B48}">
      <dgm:prSet/>
      <dgm:spPr/>
      <dgm:t>
        <a:bodyPr/>
        <a:lstStyle/>
        <a:p>
          <a:endParaRPr lang="en-US"/>
        </a:p>
      </dgm:t>
    </dgm:pt>
    <dgm:pt modelId="{71864CEA-5D1D-D147-8761-003CCBE9E897}" type="sibTrans" cxnId="{1F65AD00-DB6A-9747-94F7-59F47AB32B48}">
      <dgm:prSet/>
      <dgm:spPr/>
      <dgm:t>
        <a:bodyPr/>
        <a:lstStyle/>
        <a:p>
          <a:endParaRPr lang="en-US"/>
        </a:p>
      </dgm:t>
    </dgm:pt>
    <dgm:pt modelId="{D8DEC0D9-9EFA-0241-A520-BE5149E5FD2A}" type="pres">
      <dgm:prSet presAssocID="{923DCFA3-C8F6-1B44-8412-CD1CEAD0F48A}" presName="diagram" presStyleCnt="0">
        <dgm:presLayoutVars>
          <dgm:chMax val="1"/>
          <dgm:dir/>
          <dgm:animLvl val="ctr"/>
          <dgm:resizeHandles val="exact"/>
        </dgm:presLayoutVars>
      </dgm:prSet>
      <dgm:spPr/>
    </dgm:pt>
    <dgm:pt modelId="{1B2B80A3-3EBD-5248-A3CC-D5CD3A5864D7}" type="pres">
      <dgm:prSet presAssocID="{923DCFA3-C8F6-1B44-8412-CD1CEAD0F48A}" presName="matrix" presStyleCnt="0"/>
      <dgm:spPr/>
    </dgm:pt>
    <dgm:pt modelId="{90DF725B-2F88-B541-9250-753A6EB86745}" type="pres">
      <dgm:prSet presAssocID="{923DCFA3-C8F6-1B44-8412-CD1CEAD0F48A}" presName="tile1" presStyleLbl="node1" presStyleIdx="0" presStyleCnt="4"/>
      <dgm:spPr/>
    </dgm:pt>
    <dgm:pt modelId="{8B2A8B53-003E-9642-AFFD-D2DC25E7A915}" type="pres">
      <dgm:prSet presAssocID="{923DCFA3-C8F6-1B44-8412-CD1CEAD0F48A}" presName="tile1text" presStyleLbl="node1" presStyleIdx="0" presStyleCnt="4">
        <dgm:presLayoutVars>
          <dgm:chMax val="0"/>
          <dgm:chPref val="0"/>
          <dgm:bulletEnabled val="1"/>
        </dgm:presLayoutVars>
      </dgm:prSet>
      <dgm:spPr/>
    </dgm:pt>
    <dgm:pt modelId="{5772A658-2A66-5B40-BED6-6B26C78C34A8}" type="pres">
      <dgm:prSet presAssocID="{923DCFA3-C8F6-1B44-8412-CD1CEAD0F48A}" presName="tile2" presStyleLbl="node1" presStyleIdx="1" presStyleCnt="4"/>
      <dgm:spPr/>
    </dgm:pt>
    <dgm:pt modelId="{D9170912-EFD3-6F4A-8A46-E474E392DA6E}" type="pres">
      <dgm:prSet presAssocID="{923DCFA3-C8F6-1B44-8412-CD1CEAD0F48A}" presName="tile2text" presStyleLbl="node1" presStyleIdx="1" presStyleCnt="4">
        <dgm:presLayoutVars>
          <dgm:chMax val="0"/>
          <dgm:chPref val="0"/>
          <dgm:bulletEnabled val="1"/>
        </dgm:presLayoutVars>
      </dgm:prSet>
      <dgm:spPr/>
    </dgm:pt>
    <dgm:pt modelId="{5FD67CC2-FC40-C64D-BAF1-9DAA0D825F90}" type="pres">
      <dgm:prSet presAssocID="{923DCFA3-C8F6-1B44-8412-CD1CEAD0F48A}" presName="tile3" presStyleLbl="node1" presStyleIdx="2" presStyleCnt="4"/>
      <dgm:spPr/>
    </dgm:pt>
    <dgm:pt modelId="{37D270E8-1DD9-AD4F-AC08-6FD4C965F4A1}" type="pres">
      <dgm:prSet presAssocID="{923DCFA3-C8F6-1B44-8412-CD1CEAD0F48A}" presName="tile3text" presStyleLbl="node1" presStyleIdx="2" presStyleCnt="4">
        <dgm:presLayoutVars>
          <dgm:chMax val="0"/>
          <dgm:chPref val="0"/>
          <dgm:bulletEnabled val="1"/>
        </dgm:presLayoutVars>
      </dgm:prSet>
      <dgm:spPr/>
    </dgm:pt>
    <dgm:pt modelId="{CDAC4D98-5184-A64A-A84B-8CB8742CD811}" type="pres">
      <dgm:prSet presAssocID="{923DCFA3-C8F6-1B44-8412-CD1CEAD0F48A}" presName="tile4" presStyleLbl="node1" presStyleIdx="3" presStyleCnt="4" custLinFactNeighborX="19355" custLinFactNeighborY="0"/>
      <dgm:spPr/>
    </dgm:pt>
    <dgm:pt modelId="{B7278A2C-982B-8346-AC24-B98FF0193287}" type="pres">
      <dgm:prSet presAssocID="{923DCFA3-C8F6-1B44-8412-CD1CEAD0F48A}" presName="tile4text" presStyleLbl="node1" presStyleIdx="3" presStyleCnt="4">
        <dgm:presLayoutVars>
          <dgm:chMax val="0"/>
          <dgm:chPref val="0"/>
          <dgm:bulletEnabled val="1"/>
        </dgm:presLayoutVars>
      </dgm:prSet>
      <dgm:spPr/>
    </dgm:pt>
    <dgm:pt modelId="{62C965AF-F9B4-7F4D-8F70-46B048F2D10F}" type="pres">
      <dgm:prSet presAssocID="{923DCFA3-C8F6-1B44-8412-CD1CEAD0F48A}" presName="centerTile" presStyleLbl="fgShp" presStyleIdx="0" presStyleCnt="1">
        <dgm:presLayoutVars>
          <dgm:chMax val="0"/>
          <dgm:chPref val="0"/>
        </dgm:presLayoutVars>
      </dgm:prSet>
      <dgm:spPr/>
    </dgm:pt>
  </dgm:ptLst>
  <dgm:cxnLst>
    <dgm:cxn modelId="{1F65AD00-DB6A-9747-94F7-59F47AB32B48}" srcId="{519520AA-9374-F44F-9D04-4C747CCF17BC}" destId="{D4B54F06-3007-4847-9389-DA47DA9F828D}" srcOrd="3" destOrd="0" parTransId="{84D5B49B-948A-F74A-8415-09DA7AA941BC}" sibTransId="{71864CEA-5D1D-D147-8761-003CCBE9E897}"/>
    <dgm:cxn modelId="{2A73EA28-226C-EF41-B039-BC525F2930BC}" srcId="{519520AA-9374-F44F-9D04-4C747CCF17BC}" destId="{47BE6704-A1C1-A44B-84F9-FA4ECBD0E1F5}" srcOrd="1" destOrd="0" parTransId="{0D942691-77EB-3442-85C1-C249507E69CA}" sibTransId="{2BDDFD18-0AB8-C44E-A2C3-5E56CC47704B}"/>
    <dgm:cxn modelId="{DC800533-6279-BB49-B934-96819BE41CE1}" type="presOf" srcId="{C8C1C066-4BF4-6D48-9C70-B43DCAD59C41}" destId="{90DF725B-2F88-B541-9250-753A6EB86745}" srcOrd="0" destOrd="0" presId="urn:microsoft.com/office/officeart/2005/8/layout/matrix1"/>
    <dgm:cxn modelId="{3BD3A554-6CDD-6A43-BE0E-7AB4D451C6BE}" type="presOf" srcId="{D4B54F06-3007-4847-9389-DA47DA9F828D}" destId="{CDAC4D98-5184-A64A-A84B-8CB8742CD811}" srcOrd="0" destOrd="0" presId="urn:microsoft.com/office/officeart/2005/8/layout/matrix1"/>
    <dgm:cxn modelId="{EF8D2955-5676-6C40-A7DD-77823B2D8C54}" type="presOf" srcId="{519520AA-9374-F44F-9D04-4C747CCF17BC}" destId="{62C965AF-F9B4-7F4D-8F70-46B048F2D10F}" srcOrd="0" destOrd="0" presId="urn:microsoft.com/office/officeart/2005/8/layout/matrix1"/>
    <dgm:cxn modelId="{72D1AA77-9A63-CE47-9265-CA62C7E77390}" type="presOf" srcId="{47BE6704-A1C1-A44B-84F9-FA4ECBD0E1F5}" destId="{5772A658-2A66-5B40-BED6-6B26C78C34A8}" srcOrd="0" destOrd="0" presId="urn:microsoft.com/office/officeart/2005/8/layout/matrix1"/>
    <dgm:cxn modelId="{5CA69490-5888-EE44-9D03-9E64D7E8A28D}" type="presOf" srcId="{692B1767-583D-664B-A042-45DB8A51C098}" destId="{5FD67CC2-FC40-C64D-BAF1-9DAA0D825F90}" srcOrd="0" destOrd="0" presId="urn:microsoft.com/office/officeart/2005/8/layout/matrix1"/>
    <dgm:cxn modelId="{2525A4A8-404D-A846-A75E-714A331CE4A7}" type="presOf" srcId="{692B1767-583D-664B-A042-45DB8A51C098}" destId="{37D270E8-1DD9-AD4F-AC08-6FD4C965F4A1}" srcOrd="1" destOrd="0" presId="urn:microsoft.com/office/officeart/2005/8/layout/matrix1"/>
    <dgm:cxn modelId="{C4AA6AB7-9ACC-8947-AA14-53D49C3B32A3}" type="presOf" srcId="{923DCFA3-C8F6-1B44-8412-CD1CEAD0F48A}" destId="{D8DEC0D9-9EFA-0241-A520-BE5149E5FD2A}" srcOrd="0" destOrd="0" presId="urn:microsoft.com/office/officeart/2005/8/layout/matrix1"/>
    <dgm:cxn modelId="{3CCF84C6-9260-CA40-8EAA-08163A0F76E4}" type="presOf" srcId="{47BE6704-A1C1-A44B-84F9-FA4ECBD0E1F5}" destId="{D9170912-EFD3-6F4A-8A46-E474E392DA6E}" srcOrd="1" destOrd="0" presId="urn:microsoft.com/office/officeart/2005/8/layout/matrix1"/>
    <dgm:cxn modelId="{97360CCE-A34D-604C-AF3C-9818AF88130E}" srcId="{519520AA-9374-F44F-9D04-4C747CCF17BC}" destId="{692B1767-583D-664B-A042-45DB8A51C098}" srcOrd="2" destOrd="0" parTransId="{214842AD-88CB-D14A-B09F-8479F3B909C4}" sibTransId="{45EA5B32-87F7-E14A-B5E2-C2E2C586790E}"/>
    <dgm:cxn modelId="{CE7C86D6-F9BB-B546-9F23-9C743F4ABE14}" srcId="{519520AA-9374-F44F-9D04-4C747CCF17BC}" destId="{C8C1C066-4BF4-6D48-9C70-B43DCAD59C41}" srcOrd="0" destOrd="0" parTransId="{AF37EB3A-ACED-2F45-935C-EAD2ACA9964C}" sibTransId="{332DFD0E-53D1-E54D-B97A-FAB2DB1D699A}"/>
    <dgm:cxn modelId="{D74572E5-8439-3946-BCC7-E7E8B59B7194}" type="presOf" srcId="{D4B54F06-3007-4847-9389-DA47DA9F828D}" destId="{B7278A2C-982B-8346-AC24-B98FF0193287}" srcOrd="1" destOrd="0" presId="urn:microsoft.com/office/officeart/2005/8/layout/matrix1"/>
    <dgm:cxn modelId="{7BD79EEA-8CF1-E646-8F02-4294F5AA42CE}" srcId="{923DCFA3-C8F6-1B44-8412-CD1CEAD0F48A}" destId="{519520AA-9374-F44F-9D04-4C747CCF17BC}" srcOrd="0" destOrd="0" parTransId="{3E53FA21-61E1-5E4F-B4C7-A3E18ACB24D9}" sibTransId="{995351BB-EDA6-C445-97DC-58EEA7931AAE}"/>
    <dgm:cxn modelId="{855AF4F1-B37A-D649-A90D-36400C9107E4}" type="presOf" srcId="{C8C1C066-4BF4-6D48-9C70-B43DCAD59C41}" destId="{8B2A8B53-003E-9642-AFFD-D2DC25E7A915}" srcOrd="1" destOrd="0" presId="urn:microsoft.com/office/officeart/2005/8/layout/matrix1"/>
    <dgm:cxn modelId="{1ACFCEF6-F19E-1343-8A78-8AF4EEBED709}" type="presParOf" srcId="{D8DEC0D9-9EFA-0241-A520-BE5149E5FD2A}" destId="{1B2B80A3-3EBD-5248-A3CC-D5CD3A5864D7}" srcOrd="0" destOrd="0" presId="urn:microsoft.com/office/officeart/2005/8/layout/matrix1"/>
    <dgm:cxn modelId="{ADA4C8D8-1552-604F-91B4-53743A5779EC}" type="presParOf" srcId="{1B2B80A3-3EBD-5248-A3CC-D5CD3A5864D7}" destId="{90DF725B-2F88-B541-9250-753A6EB86745}" srcOrd="0" destOrd="0" presId="urn:microsoft.com/office/officeart/2005/8/layout/matrix1"/>
    <dgm:cxn modelId="{05E4CE4A-E615-BA47-B225-012B2E8ECE51}" type="presParOf" srcId="{1B2B80A3-3EBD-5248-A3CC-D5CD3A5864D7}" destId="{8B2A8B53-003E-9642-AFFD-D2DC25E7A915}" srcOrd="1" destOrd="0" presId="urn:microsoft.com/office/officeart/2005/8/layout/matrix1"/>
    <dgm:cxn modelId="{BDF439C5-E000-2346-AB99-EF82D92D2128}" type="presParOf" srcId="{1B2B80A3-3EBD-5248-A3CC-D5CD3A5864D7}" destId="{5772A658-2A66-5B40-BED6-6B26C78C34A8}" srcOrd="2" destOrd="0" presId="urn:microsoft.com/office/officeart/2005/8/layout/matrix1"/>
    <dgm:cxn modelId="{D8E1E046-1579-CE40-A0E1-2DEC16800FE5}" type="presParOf" srcId="{1B2B80A3-3EBD-5248-A3CC-D5CD3A5864D7}" destId="{D9170912-EFD3-6F4A-8A46-E474E392DA6E}" srcOrd="3" destOrd="0" presId="urn:microsoft.com/office/officeart/2005/8/layout/matrix1"/>
    <dgm:cxn modelId="{B64AC8EC-4A33-3444-8E01-276700628C4D}" type="presParOf" srcId="{1B2B80A3-3EBD-5248-A3CC-D5CD3A5864D7}" destId="{5FD67CC2-FC40-C64D-BAF1-9DAA0D825F90}" srcOrd="4" destOrd="0" presId="urn:microsoft.com/office/officeart/2005/8/layout/matrix1"/>
    <dgm:cxn modelId="{9ECF4991-EBD4-7347-88E1-CE7E777F7912}" type="presParOf" srcId="{1B2B80A3-3EBD-5248-A3CC-D5CD3A5864D7}" destId="{37D270E8-1DD9-AD4F-AC08-6FD4C965F4A1}" srcOrd="5" destOrd="0" presId="urn:microsoft.com/office/officeart/2005/8/layout/matrix1"/>
    <dgm:cxn modelId="{556C385F-1CA3-0C42-BD41-BC8F36C29119}" type="presParOf" srcId="{1B2B80A3-3EBD-5248-A3CC-D5CD3A5864D7}" destId="{CDAC4D98-5184-A64A-A84B-8CB8742CD811}" srcOrd="6" destOrd="0" presId="urn:microsoft.com/office/officeart/2005/8/layout/matrix1"/>
    <dgm:cxn modelId="{E1B0831D-A860-0645-9226-782A73C5FD94}" type="presParOf" srcId="{1B2B80A3-3EBD-5248-A3CC-D5CD3A5864D7}" destId="{B7278A2C-982B-8346-AC24-B98FF0193287}" srcOrd="7" destOrd="0" presId="urn:microsoft.com/office/officeart/2005/8/layout/matrix1"/>
    <dgm:cxn modelId="{7B476C21-AC26-8F4C-A5E5-9462597B26E2}" type="presParOf" srcId="{D8DEC0D9-9EFA-0241-A520-BE5149E5FD2A}" destId="{62C965AF-F9B4-7F4D-8F70-46B048F2D10F}" srcOrd="1" destOrd="0" presId="urn:microsoft.com/office/officeart/2005/8/layout/matrix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DF725B-2F88-B541-9250-753A6EB86745}">
      <dsp:nvSpPr>
        <dsp:cNvPr id="0" name=""/>
        <dsp:cNvSpPr/>
      </dsp:nvSpPr>
      <dsp:spPr>
        <a:xfrm rot="16200000">
          <a:off x="1541065" y="-1541065"/>
          <a:ext cx="2175669" cy="5257800"/>
        </a:xfrm>
        <a:prstGeom prst="round1Rect">
          <a:avLst/>
        </a:prstGeom>
        <a:solidFill>
          <a:schemeClr val="accent3">
            <a:alpha val="90000"/>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06248" tIns="206248" rIns="206248" bIns="206248" numCol="1" spcCol="1270" anchor="ctr" anchorCtr="0">
          <a:noAutofit/>
        </a:bodyPr>
        <a:lstStyle/>
        <a:p>
          <a:pPr marL="0" lvl="0" indent="0" algn="ctr" defTabSz="1289050">
            <a:lnSpc>
              <a:spcPct val="90000"/>
            </a:lnSpc>
            <a:spcBef>
              <a:spcPct val="0"/>
            </a:spcBef>
            <a:spcAft>
              <a:spcPct val="35000"/>
            </a:spcAft>
            <a:buNone/>
          </a:pPr>
          <a:r>
            <a:rPr lang="en-US" sz="2900" kern="1200"/>
            <a:t>SSE, AVX, AVX 2...</a:t>
          </a:r>
        </a:p>
        <a:p>
          <a:pPr marL="0" lvl="0" indent="0" algn="ctr" defTabSz="1289050">
            <a:lnSpc>
              <a:spcPct val="90000"/>
            </a:lnSpc>
            <a:spcBef>
              <a:spcPct val="0"/>
            </a:spcBef>
            <a:spcAft>
              <a:spcPct val="35000"/>
            </a:spcAft>
            <a:buNone/>
          </a:pPr>
          <a:r>
            <a:rPr lang="en-US" sz="2900" kern="1200"/>
            <a:t>Instruction set support</a:t>
          </a:r>
        </a:p>
      </dsp:txBody>
      <dsp:txXfrm rot="5400000">
        <a:off x="0" y="0"/>
        <a:ext cx="5257800" cy="1631751"/>
      </dsp:txXfrm>
    </dsp:sp>
    <dsp:sp modelId="{5772A658-2A66-5B40-BED6-6B26C78C34A8}">
      <dsp:nvSpPr>
        <dsp:cNvPr id="0" name=""/>
        <dsp:cNvSpPr/>
      </dsp:nvSpPr>
      <dsp:spPr>
        <a:xfrm>
          <a:off x="5257800" y="0"/>
          <a:ext cx="5257800" cy="2175669"/>
        </a:xfrm>
        <a:prstGeom prst="round1Rect">
          <a:avLst/>
        </a:prstGeom>
        <a:solidFill>
          <a:schemeClr val="accent3">
            <a:alpha val="90000"/>
            <a:hueOff val="0"/>
            <a:satOff val="0"/>
            <a:lumOff val="0"/>
            <a:alphaOff val="-13333"/>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06248" tIns="206248" rIns="206248" bIns="206248" numCol="1" spcCol="1270" anchor="ctr" anchorCtr="0">
          <a:noAutofit/>
        </a:bodyPr>
        <a:lstStyle/>
        <a:p>
          <a:pPr marL="0" lvl="0" indent="0" algn="ctr" defTabSz="1289050">
            <a:lnSpc>
              <a:spcPct val="90000"/>
            </a:lnSpc>
            <a:spcBef>
              <a:spcPct val="0"/>
            </a:spcBef>
            <a:spcAft>
              <a:spcPct val="35000"/>
            </a:spcAft>
            <a:buNone/>
          </a:pPr>
          <a:r>
            <a:rPr lang="en-US" sz="2900" kern="1200"/>
            <a:t>256-bit (512-bit) </a:t>
          </a:r>
        </a:p>
        <a:p>
          <a:pPr marL="0" lvl="0" indent="0" algn="ctr" defTabSz="1289050">
            <a:lnSpc>
              <a:spcPct val="90000"/>
            </a:lnSpc>
            <a:spcBef>
              <a:spcPct val="0"/>
            </a:spcBef>
            <a:spcAft>
              <a:spcPct val="35000"/>
            </a:spcAft>
            <a:buNone/>
          </a:pPr>
          <a:r>
            <a:rPr lang="en-US" sz="2900" kern="1200"/>
            <a:t>wide registers, divided in </a:t>
          </a:r>
          <a:r>
            <a:rPr lang="en-US" sz="2900" i="1" u="sng" kern="1200"/>
            <a:t>lanes</a:t>
          </a:r>
        </a:p>
      </dsp:txBody>
      <dsp:txXfrm>
        <a:off x="5257800" y="0"/>
        <a:ext cx="5257800" cy="1631751"/>
      </dsp:txXfrm>
    </dsp:sp>
    <dsp:sp modelId="{5FD67CC2-FC40-C64D-BAF1-9DAA0D825F90}">
      <dsp:nvSpPr>
        <dsp:cNvPr id="0" name=""/>
        <dsp:cNvSpPr/>
      </dsp:nvSpPr>
      <dsp:spPr>
        <a:xfrm rot="10800000">
          <a:off x="0" y="2175669"/>
          <a:ext cx="5257800" cy="2175669"/>
        </a:xfrm>
        <a:prstGeom prst="round1Rect">
          <a:avLst/>
        </a:prstGeom>
        <a:solidFill>
          <a:schemeClr val="accent3">
            <a:alpha val="90000"/>
            <a:hueOff val="0"/>
            <a:satOff val="0"/>
            <a:lumOff val="0"/>
            <a:alphaOff val="-26667"/>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06248" tIns="206248" rIns="206248" bIns="206248" numCol="1" spcCol="1270" anchor="ctr" anchorCtr="0">
          <a:noAutofit/>
        </a:bodyPr>
        <a:lstStyle/>
        <a:p>
          <a:pPr marL="0" lvl="0" indent="0" algn="ctr" defTabSz="1289050">
            <a:lnSpc>
              <a:spcPct val="90000"/>
            </a:lnSpc>
            <a:spcBef>
              <a:spcPct val="0"/>
            </a:spcBef>
            <a:spcAft>
              <a:spcPct val="35000"/>
            </a:spcAft>
            <a:buNone/>
          </a:pPr>
          <a:r>
            <a:rPr lang="en-US" sz="2900" kern="1200"/>
            <a:t>Single Instruction that</a:t>
          </a:r>
        </a:p>
        <a:p>
          <a:pPr marL="0" lvl="0" indent="0" algn="ctr" defTabSz="1289050">
            <a:lnSpc>
              <a:spcPct val="90000"/>
            </a:lnSpc>
            <a:spcBef>
              <a:spcPct val="0"/>
            </a:spcBef>
            <a:spcAft>
              <a:spcPct val="35000"/>
            </a:spcAft>
            <a:buNone/>
          </a:pPr>
          <a:r>
            <a:rPr lang="en-US" sz="2900" kern="1200"/>
            <a:t>load/store/operate on all lanes. </a:t>
          </a:r>
        </a:p>
      </dsp:txBody>
      <dsp:txXfrm rot="10800000">
        <a:off x="0" y="2719586"/>
        <a:ext cx="5257800" cy="1631751"/>
      </dsp:txXfrm>
    </dsp:sp>
    <dsp:sp modelId="{CDAC4D98-5184-A64A-A84B-8CB8742CD811}">
      <dsp:nvSpPr>
        <dsp:cNvPr id="0" name=""/>
        <dsp:cNvSpPr/>
      </dsp:nvSpPr>
      <dsp:spPr>
        <a:xfrm rot="5400000">
          <a:off x="6798865" y="634603"/>
          <a:ext cx="2175669" cy="5257800"/>
        </a:xfrm>
        <a:prstGeom prst="round1Rect">
          <a:avLst/>
        </a:prstGeom>
        <a:solidFill>
          <a:schemeClr val="accent3">
            <a:alpha val="90000"/>
            <a:hueOff val="0"/>
            <a:satOff val="0"/>
            <a:lumOff val="0"/>
            <a:alphaOff val="-4000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06248" tIns="206248" rIns="206248" bIns="206248" numCol="1" spcCol="1270" anchor="ctr" anchorCtr="0">
          <a:noAutofit/>
        </a:bodyPr>
        <a:lstStyle/>
        <a:p>
          <a:pPr marL="0" lvl="0" indent="0" algn="ctr" defTabSz="1289050">
            <a:lnSpc>
              <a:spcPct val="90000"/>
            </a:lnSpc>
            <a:spcBef>
              <a:spcPct val="0"/>
            </a:spcBef>
            <a:spcAft>
              <a:spcPct val="35000"/>
            </a:spcAft>
            <a:buNone/>
          </a:pPr>
          <a:r>
            <a:rPr lang="en-US" sz="2900" kern="1200"/>
            <a:t>Source of massive parallelization in modern architectures (GPUs, Xeon Phi).</a:t>
          </a:r>
        </a:p>
      </dsp:txBody>
      <dsp:txXfrm rot="-5400000">
        <a:off x="5257800" y="2719586"/>
        <a:ext cx="5257800" cy="1631751"/>
      </dsp:txXfrm>
    </dsp:sp>
    <dsp:sp modelId="{62C965AF-F9B4-7F4D-8F70-46B048F2D10F}">
      <dsp:nvSpPr>
        <dsp:cNvPr id="0" name=""/>
        <dsp:cNvSpPr/>
      </dsp:nvSpPr>
      <dsp:spPr>
        <a:xfrm>
          <a:off x="3680460" y="1631751"/>
          <a:ext cx="3154680" cy="1087834"/>
        </a:xfrm>
        <a:prstGeom prst="roundRect">
          <a:avLst/>
        </a:prstGeom>
        <a:solidFill>
          <a:schemeClr val="accent3">
            <a:tint val="40000"/>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a:t>SIMD</a:t>
          </a:r>
        </a:p>
      </dsp:txBody>
      <dsp:txXfrm>
        <a:off x="3733564" y="1684855"/>
        <a:ext cx="3048472" cy="981626"/>
      </dsp:txXfrm>
    </dsp:sp>
  </dsp:spTree>
</dsp:drawing>
</file>

<file path=ppt/diagrams/layout1.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3-01T02:28:08.255"/>
    </inkml:context>
    <inkml:brush xml:id="br0">
      <inkml:brushProperty name="width" value="0.1" units="cm"/>
      <inkml:brushProperty name="height" value="0.1" units="cm"/>
      <inkml:brushProperty name="color" value="#BDD7EE"/>
    </inkml:brush>
  </inkml:definitions>
  <inkml:trace contextRef="#ctx0" brushRef="#br0">1076 3391 24575,'0'-33'0,"0"-16"0,0-34 0,0 4-1177,0 18 1,0-4 1176,0 9 0,0-2 0,0-17 0,0-2 0,0 3 0,0 5 0,0 17 0,0 3 376,0-4 1,0-1-377,1-7 0,-2 3 0,-2-22 194,2 22 0,-3 5-194,-7 16 0,-1 5 0,-1-3 1212,-1 9-1212,-2-6 0,0 1 0,-8-2 0,-3-10 0,1 3 0,-9-4 0,10 11 0,-7 1 0,5 11 0,-5-2 0,1 8 0,0 6 0,1-1 0,3 9 0,-3-2 0,8 3 0,-3 0 0,4 0 0,-1 0 0,-3 3 0,3 1 0,-8 7 0,4-3 0,-5 3 0,5-4 0,0 1 0,5-1 0,4-1 0,0 1 0,7-3 0,1-1 0,6-1 0,0 1 0,3 2 0,0 1 0,0-3 0,0-1 0</inkml:trace>
  <inkml:trace contextRef="#ctx0" brushRef="#br0" timeOffset="1406">216 1603 24575,'-3'22'0,"-6"7"0,-7 8 0,-7 16 0,-4 2 0,8-4 0,-7 5 0,12-18 0,-7 14 0,5-18 0,3 2 0,3-15 0,3-7 0,4-1 0,-3-8 0,6-4 0,-3-4 0,6-3 0,0-3 0,3 3 0,0 0 0,-1 1 0,1-4 0,0 2 0,3-2 0,5-1 0,3 3 0,8-4 0,7 0 0,-1 2 0,10-3 0,-10 4 0,10 4 0,-10-3 0,5 6 0,-10-3 0,-1 4 0,-4 0 0,1 0 0,-1 0 0,-4 0 0,3 0 0,-2 0 0,-1 0 0,-1 0 0,-3 0 0,0 0 0,0 0 0,-3 0 0,-2 0 0,-2 0 0,0 0 0,-3 0 0,0 0 0</inkml:trace>
  <inkml:trace contextRef="#ctx0" brushRef="#br0" timeOffset="5520">2253 3299 24575,'0'-62'0,"0"-11"0,0 21 0,0-2-1295,0-8 0,0-2 1295,0-8 0,0 0 0,0 15 0,0 0 291,-3-9 1,1 6-292,0 4 483,-3-41-483,-3 48 0,6-24 0,-6 25 1325,8 6-1325,0 7 199,0 8-199,0 2 0,0-1 0,-3 0 0,2-1 0,-6-2 0,0 6 0,-1-6 0,-6 2 0,2 1 0,-2 0 0,-5 0 0,3 3 0,-7-4 0,4 5 0,-4-1 0,-4-1 0,3 5 0,-8-5 0,1 4 0,-14-11 0,5 4 0,-9-8 0,10 4 0,-12-10 0,4-2 0,-5-9 0,3-7 0,1 0 0,8 10 0,2 1 0,-7-7 0,7 12 0,2 2 0,2-5 0,-6 4 0,8-2 0,4 11 0,4 4 0,4 2 0,5 5 0,2 5 0,5 0 0,-1 4 0,3 3 0,0 1 0,2 3 0,-1 1 0,4 1 0,-1 2 0</inkml:trace>
  <inkml:trace contextRef="#ctx0" brushRef="#br0" timeOffset="6193">878 626 24575,'0'38'0,"0"-3"0,0-9 0,0 0 0,0 0 0,0 4 0,0-4 0,0 1 0,0 7 0,0-11 0,0 7 0,0-9 0,0-1 0,0-3 0,0-5 0,0-5 0,0-5 0</inkml:trace>
  <inkml:trace contextRef="#ctx0" brushRef="#br0" timeOffset="7227">988 456 24575,'26'0'0,"5"0"0,23 0 0,10 0 0,17 0 0,-17 0 0,13 0 0,-26 0 0,21 0 0,-23 0 0,-1 0 0,-12 0 0,-10 0 0,-4 0 0,-9 2 0,-1 2 0,-5 2 0,1 0 0,-2-3 0,-3 2 0,0-4 0,-3 1 0</inkml:trace>
  <inkml:trace contextRef="#ctx0" brushRef="#br0" timeOffset="8911">3232 3918 24575,'18'9'0,"15"3"0,21 20 0,22-4 0,-33-2 0,2 0-703,10-5 0,1 0 703,0 4 0,0 1-711,16 1 1,1 2 710,0 3 0,2 0 0,8 0 0,-1-2 0,-22-5 0,0 0 0,18 4 0,-1-3-119,-25-10 1,2 0 118,13 7 0,8 3 0,-4-3 0,-1-2 0,1-1-507,-6-2 1,4 0 0,-5-1 506,0 0 0,-3 0 0,5-2 0,0 0-51,1 3 1,-1 1 50,-4-2 0,0 1 0,3-3 0,1 0 0,-4 2 0,0 0 0,4-1 0,1-1 0,3 0 0,1 1 0,-6 1 0,5 1 0,7-1 0,9 1 0,-6-2 0,-4 0 0,-3-1 0,26 7 0,-6-3 0,-2-9 1578,-33-1-1578,4 0 237,-10 0-237,-15-1 1683,-6-3-1683,-5-2 1186,-9-3-1186,3 0 0,-3 0 0,5 0 0,3 0 0,-3 0 0,8 0 0,-4 0 0,0 0 0,0 0 0,-5 0 0,-4 0 0,-4 0 0,-4 0 0,-3-3 0,0 3 0,-3-5 0,0 4 0,-3-1 0</inkml:trace>
  <inkml:trace contextRef="#ctx0" brushRef="#br0" timeOffset="10219">7402 4815 24575,'18'0'0,"9"0"0,1 0 0,12 0 0,-12 0 0,11 0 0,-12 0 0,5 0 0,-11 0 0,-4 0 0,-5 0 0,-4 2 0,-6 5 0,-9 10 0,-5 11 0,-22 43 0,8-9 0,3-14 0,0 1 0,-8 26 0,-8 2 0,7 3 0,-8-8 0,15-14 0,-2 1 0,10-16 0,0 0 0,1-2 0,4-14 0,1-6 0,5-7 0,2-5 0,2-4 0,2 1 0,0-3 0,0 0 0</inkml:trace>
  <inkml:trace contextRef="#ctx0" brushRef="#br0" timeOffset="11658">4226 3341 24575,'0'-31'0,"0"-19"0,0-14 0,5-25-1561,7 36 1,6-3 1560,7-12 0,5-3-1410,9-14 1,6-3 1409,-4 22 0,5-2 0,-1 0-615,-1-3 0,-1-1 0,5 1 615,12-2 0,6 0 0,-2 1 0,-5 2 0,0 1 0,-1 5-588,-7 11 1,1 3 0,1 1 587,3-1 0,2-1 0,-3 4-204,8-7 0,2 2 204,-12 14 0,4 0 0,-2 1 0,15-14 0,-1 4 564,1 7 0,-2 3-564,-11 7 0,-3 2 2825,34-7-2825,-9 2 0,-19 21 2333,-4-9-2333,1 11 2156,-23 2-2156,-3 5 1425,-18 3-1425,-4 0 88,-3 0-88,0 0 0,-1 0 0,1 0 0,5 0 0,-5 0 0,5 0 0,-2 0 0,-2 0 0,2 0 0,-3 2 0,-1-1 0,1 2 0,-3-1 0,0-1 0,-3 1 0</inkml:trace>
  <inkml:trace contextRef="#ctx0" brushRef="#br0" timeOffset="12902">6258 744 24575,'38'0'0,"4"0"0,17 0 0,8 0 0,-14 0 0,16 0 0,-24 0 0,0 0 0,-6 0 0,-20 0 0,1 0 0,-15 0 0,-2 3 0,-9 0 0,-3 6 0,-1 4 0,-12 6 0,1 8 0,-12 2 0,-2 11 0,-11 1 0,-9 13 0,-4 1 0,-2 6 0,12-16 0,-3 6 0,12-19 0,3 8 0,5-14 0,12-4 0,7-12 0,7-1 0,3-6 0,3 0 0</inkml:trace>
  <inkml:trace contextRef="#ctx0" brushRef="#br0" timeOffset="15358">5428 3270 24575,'33'-19'0,"21"-15"0,0 0 0,-10 7 0,2 0-966,29-20 966,-29 19 0,2 0 0,1 3 0,1 0 0,37-22 0,-32 26 0,0 2 0,-8-3 0,-2 2 0,35-3 0,0-16 0,-18 22 317,3-11-317,7 4 0,2-2 0,-20 3 0,36-7 0,-36 11 0,26-11 0,-13 10 0,0-8 0,6 8 0,-4-8 0,11 7 0,-5-3 0,6-1 0,-6 4 0,5-9 0,-6 9 0,-10-2 0,27-3 0,-46 8 160,33-7-160,-35 8 0,6 0 0,-7 0 489,-11 5-489,-10 2 0,-4 3 0,-7 1 0,-1 2 0,-4 1 0,1 3 0,-3-2 0,0-1 0,-1-2 0,1-1 0,7-6 0,7 0 0,8-14 0,11 4 0,8-16 0,13 3 0,1-12 0,-1 13 0,-2-7 0,-11 14 0,5-8 0,-7 8 0,-4 2 0,-7 6 0,-9 5 0,-5 3 0,-5 2 0,-2 5 0,-1-1 0,-3 4 0,0-2 0,-3 3 0,-1 0 0</inkml:trace>
  <inkml:trace contextRef="#ctx0" brushRef="#br0" timeOffset="16829">8666 1418 24575,'21'0'0,"9"0"0,-2 0 0,12 0 0,-8 0 0,-1 0 0,-2 0 0,-2 7 0,3-6 0,-7 9 0,-2-9 0,-8 2 0,-4-3 0,0 2 0,-3-1 0,-1 1 0,1-2 0,-3 3 0,-1 0 0,1 0 0,0 0 0,3-1 0,0 1 0,0 1 0,-1 1 0,3 0 0,-1 1 0,-2 2 0,0-2 0,-5-1 0,3 1 0,-3 0 0,0 0 0,0-1 0,0 1 0,0 3 0,0 4 0,0 5 0,-4 30 0,-5-5 0,-5 29 0,-9-11 0,4-6 0,-7 3 0,8-15 0,-3-1 0,5-7 0,5-12 0,1-2 0,3-11 0,4-1 0,0-4 0,1-1 0,1-2 0,-1-2 0</inkml:trace>
  <inkml:trace contextRef="#ctx0" brushRef="#br0" timeOffset="18383">6111 3473 24575,'0'9'0,"0"2"0,0-4 0,0 5 0,0-3 0,0 4 0,-7 8 0,0-9 0,-17 22 0,-1-15 0,-12 29 0,-7-14 0,-7 23 0,-15 0-468,29-22 1,-2 1 467,-2 3 0,-2 0 0,-6 3 0,-1-2 0,1-2 0,-1 0 0,-6 3 0,-4 2-936,-19 13 1,0-1 935,23-18 0,0 1 0,0 0 0,-4 3 0,4-4 0,1-2 0,-3 0 0,-17 12 0,-9 6 0,6-4 0,2-3 0,2-1 0,5-2 0,-4 2 0,9-6 0,16-13 0,5-3-225,-41 24 225,2-6 0,1-5 0,6-2 0,13-10 0,-2-1 0,14-2 834,-9-1-834,10 1 1935,-3-3-1935,-26 12 0,27-11 0,-42 17 262,47-14-262,-10 2 0,10-3 0,10-5 0,-1-4 0,6 0 0,5-5 0,9 0 0,0-1 0,4-2 0,3 1 0,2-4 0,2 1 0,0-2 0,0 0 0,3-2 0,1 2 0,2-3 0</inkml:trace>
  <inkml:trace contextRef="#ctx0" brushRef="#br0" timeOffset="18756">2938 5468 24575,'0'0'0</inkml:trace>
  <inkml:trace contextRef="#ctx0" brushRef="#br0" timeOffset="19780">2938 5468 24575,'-10'15'0,"-1"0"0,1-5 0,-3 3 0,0-3 0,-5 6 0,8-8 0,-7 9 0,7-10 0,0 2 0,1-3 0,3-3 0,3 2 0,1-2 0,-4 1 0,4 1 0,-6-5 0,5 2 0,-2-2 0,-1 0 0,0 0 0,0 0 0,0 0 0,3-2 0,1-1 0,2-3 0,2 3 0,1 1 0,3 2 0,0 0 0,3 0 0,0 0 0,1 0 0,2 0 0,-2 0 0,6 0 0,-2 0 0,10 0 0,4 0 0,9 0 0,15 0 0,4 0 0,11 0 0,6 0 0,2 0 0,0 0 0,-13 0 0,1 4 0,-18-3 0,7 3 0,-11-4 0,-8 0 0,-7 0 0,-9 0 0,-7 0 0,-2 0 0,-2 0 0,0 0 0,-3 2 0,0-1 0,-3 2 0</inkml:trace>
  <inkml:trace contextRef="#ctx0" brushRef="#br0" timeOffset="21203">7063 3618 24575,'38'3'0,"6"12"0,31 13 0,-18-3 0,-15 3 0,0 1-614,23 4 614,-18-2 0,1 3 0,-4-6 0,0 0 0,5 8 0,-1 2-386,-3-3 1,1 0 385,1 0 0,3 3 0,0 6 0,4 4 0,-3-4 0,-1-3 0,-2 0 0,20 25 0,-5-2 0,-3-3-302,-15-3 302,15 9 0,-15-8 0,16 8 0,-10-3 0,3-3 0,-9 2 0,1-6 0,-15-14 0,0 1 0,11 13 0,7 21 0,-25-40 434,3 9-434,-8-12 930,9 12-930,-14-10 323,10 1-323,-11-3 0,6-7 0,-11-3 0,1-11 0,-2 2 0,-1-9 0,-3-1 0,0-3 0</inkml:trace>
  <inkml:trace contextRef="#ctx0" brushRef="#br0" timeOffset="22405">8695 5590 24575,'41'0'0,"11"0"0,-3 0 0,23 0 0,-10 0 0,18 0 0,-18 0 0,-10 0 0,-8 0 0,-11 0 0,-1 0 0,-6 0 0,-12 0 0,-5 0 0,-11-2 0,4-4 0,-13-4 0,4-3 0,-6 0 0,0 0 0,3 1 0,1-1 0,2 0 0,1 0 0,2 0 0,-2-4 0,5-9 0,-6-12 0,6-22 0,-3-16 0,4-22-275,0 44 0,0 1 275,0-34 0,0-13 0,0 29 0,0-11 0,0 20 0,0 14 0,0 16 0,0 11 0,0 7 0,0 8 0,0 3 0</inkml:trace>
  <inkml:trace contextRef="#ctx0" brushRef="#br0" timeOffset="23926">8417 3309 24575,'0'-29'0,"0"-22"0,0-8 0,0-5 0,0-4-1411,0 10 0,0-1 1411,0-22 0,0-7 0,0 16 0,0-4 0,0 3 0,0-21 0,0-2-1061,1 10 0,-1-4 1,-1 2 1060,0 14 0,-1 2 0,-1 0 0,-4-6 0,-1-1 0,1 3-84,0-14 0,-3 2 84,-12-11 0,-1 3 0,9 26 0,0 1 0,-9-16 0,0-2 0,3 4 0,1 2 0,0 10 0,1 5-250,-6-31 250,4 6 0,7 32 0,1-21 1082,-5 19-1082,7 1 3097,-3 12-3097,5 6 1885,3 11-1885,-2 5 358,7 9-358,-6 3 0,3 5 0,-3 6 0,1 1 0,2 4 0,0 1 0,3 2 0,0 1 0,0-3 0,0 0 0</inkml:trace>
  <inkml:trace contextRef="#ctx0" brushRef="#br0" timeOffset="24452">8022 28 24575,'0'47'0,"0"12"0,0-2 0,0 18 0,0 6 0,0-26 0,0 13 0,0-38 0,0 22 0,0-25 0,0 0 0,0-14 0,0-4 0,0-6 0,0 0 0</inkml:trace>
  <inkml:trace contextRef="#ctx0" brushRef="#br0" timeOffset="25609">8037 19 24575,'23'0'0,"5"0"0,9 8 0,5 1 0,12 23 0,8-2 0,-5 5 0,3 1 0,24 5 0,-35-14 0,-4-2 0,11 2 0,-30-8 0,14-1 0,-21-4 0,2-7 0,-11-4 0,-2 3 0,-5-6 0,0 3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3-01T16:21:14.356"/>
    </inkml:context>
    <inkml:brush xml:id="br0">
      <inkml:brushProperty name="width" value="0.1" units="cm"/>
      <inkml:brushProperty name="height" value="0.1" units="cm"/>
      <inkml:brushProperty name="color" value="#FFC114"/>
    </inkml:brush>
  </inkml:definitions>
  <inkml:trace contextRef="#ctx0" brushRef="#br0">0 68 24575,'13'0'0,"0"0"0,-5 0 0,1 0 0,-1 0 0,1 0 0,0 0 0,0 0 0,-1 0 0,1 0 0,0 0 0,0 0 0,0 0 0,0 0 0,0 0 0,0 0 0,0 0 0,1 0 0,-1 0 0,0 0 0,0 0 0,0 0 0,1 0 0,-1 0 0,0 0 0,0 0 0,0 0 0,0 0 0,5-5 0,-3 4 0,8-4 0,-9 5 0,4 0 0,-4 0 0,3 0 0,-3 0 0,3 0 0,-3 0 0,-1 0 0,0 0 0,0 0 0,1 0 0,-1 0 0,0 0 0,0 0 0,-1 0 0,1 0 0,0 0 0,0-4 0,0 3 0,-1-2 0,2 3 0,-2 0 0,1 0 0,0 0 0,1 0 0,-1 0 0,0 0 0,0 0 0,0 0 0,0 0 0,0 0 0,0 0 0,1 0 0,-1 0 0,0 0 0,0 0 0,0 0 0,6 0 0,-5 0 0,9 0 0,-8 0 0,8 0 0,-9-5 0,10 4 0,-5-3 0,0 4 0,4 0 0,-8 0 0,8 0 0,-8 0 0,8 0 0,-9 0 0,4 0 0,1 0 0,-5 0 0,4 0 0,-5 0 0,1 0 0,-1 0 0,0 0 0,0 0 0,1 0 0,-1 0 0,0 0 0,0 0 0,0 0 0,0 0 0,0 0 0,0 0 0,0 0 0,0 0 0,1 0 0,-1 0 0,0 0 0,0 0 0,0 0 0,1 0 0,-1 0 0,-1 0 0,1 0 0,0 0 0,0 0 0,0 0 0,0 0 0,0 0 0,0 0 0,1 0 0,-1 0 0,0 0 0,0 0 0,0 0 0,1 0 0,-1 0 0,5 0 0,1 0 0,1 0 0,3 0 0,-4 0 0,1 0 0,3 0 0,-8 0 0,3 0 0,-5 0 0,0 0 0,0 0 0,1 0 0,-1 0 0,0 0 0,0 0 0,0 0 0,0 0 0,0 0 0,-1 0 0,1 0 0,0 0 0,-1 0 0,1 0 0,0 0 0,0 0 0,1 0 0,-1 0 0,0 0 0,0 0 0,0 0 0,5 0 0,2 0 0,4 0 0,0 0 0,1 5 0,-1-4 0,1 3 0,-1-4 0,0 0 0,-4 0 0,3 0 0,-4 0 0,6 0 0,-1 0 0,-4 0 0,3 0 0,-9 0 0,4 0 0,-4 0 0,4 0 0,-4 0 0,4 0 0,-4 0 0,-1 0 0,0 0 0,0 0 0,1 0 0,-1 0 0,0 0 0,0 0 0,0 0 0,1 0 0,-1 0 0,0 0 0,0 0 0,0 0 0,0 0 0,0 0 0,0 0 0,0 0 0,1 0 0,-1 0 0,0 0 0,0 0 0,0 4 0,6-3 0,-5 4 0,9-5 0,-3 0 0,4 0 0,0 0 0,1 0 0,-1 0 0,-4 0 0,3 0 0,-4 0 0,6 0 0,-6 0 0,4 0 0,-3 0 0,4 0 0,0 0 0,1 0 0,-6 4 0,4-3 0,-3 3 0,-1-4 0,5 0 0,2 0 0,-5 0 0,10 0 0,-17 0 0,5 0 0,10 4 0,-12-3 0,13 3 0,-17 0 0,1-3 0,-1 3 0,5-4 0,-4 0 0,5 0 0,-6 0 0,0 0 0,5 0 0,-3 0 0,3 0 0,0 0 0,-3 0 0,8 0 0,-4 0 0,6 0 0,-1 0 0,-5 0 0,10 0 0,-13 0 0,13 0 0,-9 0 0,4 0 0,1 0 0,-6 4 0,4-3 0,-3 3 0,-1-4 0,4 0 0,-9 0 0,10 0 0,-10 0 0,9 0 0,-3 0 0,4 0 0,-5 0 0,5 0 0,-5 0 0,0 0 0,5 0 0,-10 0 0,9 0 0,-8 0 0,17 0 0,-15 0 0,15 0 0,-13 0 0,1 5 0,3-4 0,-9 3 0,10-4 0,-5 0 0,5 0 0,-4 0 0,3 0 0,-4 0 0,1 4 0,3-3 0,-9 3 0,10-4 0,-10 0 0,4 0 0,1 0 0,-5 0 0,4 0 0,-5 0 0,6 0 0,-5 0 0,4 0 0,0 0 0,-3 4 0,8-3 0,-8 3 0,3-4 0,0 5 0,1-4 0,6 3 0,-1-4 0,1 0 0,-1 0 0,6 0 0,2 0 0,0 0 0,-2 0 0,-6 0 0,1 0 0,-1 0 0,0 5 0,-4-4 0,-2 4 0,0-5 0,-3 0 0,8 0 0,-9 0 0,5 0 0,-1 0 0,-4 0 0,9 0 0,-8 0 0,3 0 0,0 0 0,-3 0 0,8 0 0,-9 0 0,9 0 0,-8 0 0,8 0 0,-8 0 0,3 0 0,0 0 0,-4 0 0,5 0 0,-6 0 0,0 0 0,0 0 0,0 0 0,1 0 0,-1 0 0,0 0 0,0 0 0,1 0 0,4 0 0,-4 0 0,4 0 0,0 0 0,-4 0 0,3 0 0,2 0 0,-5 0 0,4 0 0,-5 0 0,1 0 0,-1 0 0,0 0 0,0 0 0,0 0 0,0 0 0,0 0 0,0 0 0,0 0 0,1 0 0,-2 0 0,1 0 0,0 0 0,-1 0 0,1 0 0,0 0 0,0 0 0,0 0 0,0 0 0,0 0 0,0 0 0,1 0 0,-1 0 0,0 0 0,0 0 0,0 0 0,1 0 0,-1 0 0,5 0 0,-4 0 0,5 0 0,-1 0 0,-4 0 0,9 0 0,-3 0 0,4 0 0,1 0 0,-1 0 0,6 0 0,-4 0 0,-1 0 0,-2 0 0,-3 0 0,-1 0 0,-1 0 0,1 0 0,-5 0 0,4 0 0,-5 0 0,0 0 0,6 0 0,-5 0 0,9 0 0,-8 0 0,8 0 0,-9 0 0,9 0 0,-8 0 0,3 0 0,-5 0 0,5 0 0,-3 0 0,3 0 0,-5 0 0,0 0 0,1 0 0,-1 0 0,0 0 0,0 0 0,0 0 0,1 0 0,-1 0 0,0 0 0,0 0 0,0 0 0,1 0 0,-1 0 0,0 0 0,5 0 0,-3 0 0,3 0 0,0 0 0,-3 0 0,8 0 0,-9 0 0,9 0 0,-8 0 0,3 0 0,4 0 0,-6 0 0,6 0 0,-9 0 0,0 0 0,1 0 0,-1 0 0,0 0 0,0 0 0,0 0 0,1 0 0,-1 0 0,0 0 0,0 0 0,0 0 0,1 0 0,-1 0 0,0 0 0,0 0 0,6 0 0,-5 0 0,9 0 0,-3 0 0,4 0 0,0 0 0,1 0 0,-1 0 0,1 0 0,-1 0 0,0 0 0,-4 0 0,3 0 0,1 0 0,-4 0 0,7 0 0,-12 0 0,8 0 0,-9 0 0,9 0 0,-8 0 0,3 0 0,0 0 0,-3 0 0,3 0 0,0 0 0,-3 0 0,3 0 0,-5 0 0,0 0 0,1 0 0,-1 0 0,0 0 0,0 0 0,0 0 0,1 0 0,-1 0 0,0 0 0,0 0 0,1 0 0,-1 0 0,0 0 0,0 0 0,0 0 0,1 0 0,-1-5 0,0 4 0,0-3 0,1 4 0,-1 0 0,0 0 0,0 0 0,0 0 0,1 0 0,-1 0 0,0 0 0,0-4 0,1 3 0,-1-3 0,0 4 0,0 0 0,0 0 0,1 0 0,-1 0 0,5 0 0,-3 0 0,3 0 0,-5 0 0,0 0 0,0 0 0,1 0 0,-1 0 0,0 0 0,0 0 0,1 0 0,-1 0 0,0 0 0,0 0 0,0 0 0,1 0 0,-1 0 0,0 0 0,0 0 0,1 0 0,3 0 0,-3 0 0,3 0 0,-3 0 0,-1 0 0,0 0 0,0 0 0,1 0 0,-1 0 0,0 0 0,0 0 0,0 0 0,1 0 0,-1 0 0,0 0 0,0 0 0,1 0 0,-1 0 0,0 0 0,0 0 0,0 0 0,1 0 0,-1 0 0,0 0 0,-1 0 0,1 0 0,1 0 0,-1 0 0,0 0 0,0 0 0,6 0 0,0 0 0,5 0 0,1 0 0,-1 0 0,6 0 0,-4 0 0,10 0 0,-4 0 0,6 0 0,-1 0 0,1-5 0,-1 4 0,1-4 0,-1 5 0,1 0 0,-1 0 0,-5 0 0,-2 0 0,-5 0 0,-1 0 0,-4 0 0,-2 0 0,-5 0 0,0 0 0,4 0 0,7 0 0,6 0 0,15 0 0,1 0 0,0 0 0,5 0 0,-12 0 0,5 0 0,-6 0 0,-7 0 0,0 0 0,-7 0 0,-4 0 0,3 0 0,-9 0 0,9 0 0,-8 0 0,3 0 0,0 0 0,-3 0 0,8 0 0,-9 0 0,4 0 0,-4 0 0,-1 0 0,0 0 0,0 0 0,1 0 0,-1 0 0,0 0 0,0 0 0,0 0 0,0 0 0,0 0 0,1 0 0,-1 0 0,0 0 0,0 0 0,0 0 0,6 0 0,0 0 0,5 0 0,7 0 0,-5 0 0,10 0 0,-11 0 0,11 0 0,-10 0 0,10 0 0,-4 0 0,5 0 0,1 0 0,-6 0 0,4 0 0,-4 0 0,-1 0 0,-1 0 0,1 0 0,-10 0 0,8 0 0,-10 0 0,0 0 0,0 0 0,-6 0 0,0 0 0,0 0 0,1 0 0,-1 0 0,0 0 0,0 0 0,0 0 0,0 0 0,0 0 0,0 0 0,0 0 0,1 0 0,-1 0 0,0 0 0,0 0 0,1 0 0,-1 0 0,5 0 0,1 0 0,1 0 0,3 0 0,-8 0 0,8-5 0,-4 4 0,6-4 0,-6 5 0,4 0 0,-3 0 0,4 0 0,-5 0 0,5 0 0,-10 0 0,9 0 0,-3 0 0,4-4 0,-5 2 0,5-2 0,-5 4 0,5 0 0,1 0 0,-1 0 0,1 0 0,-6 0 0,4 0 0,-8-4 0,8 3 0,-4-4 0,1 5 0,3-4 0,-4 3 0,1-4 0,3 5 0,-4 0 0,1 0 0,3 0 0,-9 0 0,9-4 0,-8 2 0,8-2 0,-8 4 0,8-5 0,-4 4 0,1-4 0,3 1 0,-4 3 0,6-4 0,-6 5 0,4 0 0,-3 0 0,-1 0 0,4-5 0,-8 4 0,8-3 0,-9 4 0,4 0 0,1 0 0,-5 0 0,4 0 0,-4 0 0,-1 0 0,5 0 0,-4 0 0,5 0 0,-6 0 0,5 0 0,-4 0 0,5 0 0,-1 0 0,-4 0 0,9 0 0,-8 0 0,3 0 0,-5 0 0,0 0 0,6 0 0,-5 0 0,4 0 0,-5 0 0,1 0 0,3 0 0,-3 0 0,4 0 0,-5 0 0,0 0 0,0 0 0,0 0 0,1 0 0,-1 0 0,5 0 0,-4 0 0,5 0 0,-6-4 0,5 3 0,-3-4 0,8 5 0,-9 0 0,9 0 0,-3 0 0,4 0 0,-4 0 0,3 0 0,-4 0 0,6 0 0,-1 0 0,0 0 0,1 0 0,-6 0 0,4 0 0,-3 0 0,-1 0 0,4 0 0,-8 0 0,3 0 0,0 0 0,-3 0 0,3 0 0,0 0 0,-3 0 0,8 0 0,-9 0 0,9 0 0,1 0 0,-4 0 0,8 0 0,-14 0 0,4 0 0,1 0 0,0 0 0,0 0 0,5 0 0,-5 0 0,0 0 0,5 0 0,-5 0 0,5 0 0,1 0 0,-1 0 0,6 0 0,-4 0 0,5 0 0,-7 0 0,0 0 0,-4 0 0,3 0 0,-4 0 0,6 0 0,-6 0 0,4 0 0,-3 0 0,-1 0 0,4 0 0,-8 0 0,3 0 0,0 0 0,-3 0 0,3 0 0,-5 0 0,0 0 0,1 0 0,8 0 0,-7 0 0,13 0 0,-14 0 0,9 0 0,-8 0 0,3 0 0,-5 0 0,0 0 0,6 0 0,-5 0 0,4 0 0,-5 0 0,1 0 0,4 0 0,-4 0 0,9 0 0,-8 0 0,8 0 0,-3 0 0,-1 0 0,4 0 0,-3 0 0,4 0 0,-5 0 0,5 0 0,-5 0 0,5 0 0,1 0 0,-6 0 0,4 0 0,-8 0 0,8 0 0,-9 0 0,5 0 0,-1 0 0,-4 0 0,5 0 0,-6 0 0,0 0 0,0 0 0,0 0 0,6 0 0,-5 0 0,4 0 0,-5 0 0,1 0 0,-1 0 0,0 0 0,0 0 0,1 0 0,-1 0 0,0 0 0,0 0 0,0 0 0,1 0 0,-1 0 0,0 0 0,0 0 0,0 0 0,0 0 0,0 0 0,0 0 0,0 0 0,1 0 0,-1 0 0,0 0 0,0 0 0,1 0 0,-1 0 0,0 0 0,0 0 0,0 0 0,1 0 0,-1 0 0,0 0 0,0 0 0,1 0 0,-1 0 0,0 4 0,5-2 0,-3 2 0,8-4 0,-4 0 0,6 0 0,5 5 0,-4-4 0,10 4 0,-10-1 0,4-3 0,0 4 0,2 0 0,0-4 0,-2 9 0,0-9 0,-4 3 0,4 1 0,-5-4 0,-1 4 0,0-1 0,1-3 0,-6 8 0,4-8 0,-8 3 0,8-4 0,-9 4 0,5-3 0,-6 3 0,0-4 0,0 0 0,1 0 0,-1 0 0,0 0 0,0 4 0,0-3 0,6 3 0,-5-4 0,4 0 0,0 0 0,2 0 0,4 0 0,1 0 0,-1 0 0,0 0 0,1 0 0,5 0 0,-4 0 0,4 0 0,-5 0 0,-1 0 0,-5 0 0,5 0 0,-5 0 0,5 0 0,1 0 0,-1 0 0,7 0 0,0 0 0,7 0 0,-1 0 0,16 0 0,-18 0 0,16 0 0,-25 0 0,10 0 0,-10 0 0,4 0 0,-5 0 0,-1 0 0,6 0 0,-4 0 0,-1 0 0,-2-4 0,-3 3 0,-1-4 0,4 5 0,-3-4 0,-1 2 0,4-2 0,-3 4 0,4 0 0,6-5 0,-4 3 0,4-3 0,-5 5 0,-1 0 0,1 0 0,-6 0 0,-1 0 0,1 0 0,-5-4 0,4 3 0,-5-3 0,1 4 0,-1 0 0,5 0 0,-3 0 0,3-4 0,0 3 0,1-3 0,6-1 0,5-1 0,23 0 0,-3-4 0,11 8 0,-17-3 0,-6 0 0,-1 3 0,-5-3 0,-2 5 0,-10 0 0,-2 0 0,-5 0 0,0 0 0,0-4 0,1 3 0,-1-3 0,-1 4 0,-3-7 0,-1 5 0,-4-6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FC2393-0629-6744-8A99-27CE85622CF8}" type="datetimeFigureOut">
              <a:rPr lang="en-US" smtClean="0"/>
              <a:t>3/1/19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04EB0A-A61D-CD4D-AB3C-E96C54571144}" type="slidenum">
              <a:rPr lang="en-US" smtClean="0"/>
              <a:t>‹#›</a:t>
            </a:fld>
            <a:endParaRPr lang="en-US"/>
          </a:p>
        </p:txBody>
      </p:sp>
    </p:spTree>
    <p:extLst>
      <p:ext uri="{BB962C8B-B14F-4D97-AF65-F5344CB8AC3E}">
        <p14:creationId xmlns:p14="http://schemas.microsoft.com/office/powerpoint/2010/main" val="5767625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First, let’s try vectorizing parallelizable code in a basic block.</a:t>
            </a:r>
          </a:p>
        </p:txBody>
      </p:sp>
      <p:sp>
        <p:nvSpPr>
          <p:cNvPr id="4" name="Slide Number Placeholder 3"/>
          <p:cNvSpPr>
            <a:spLocks noGrp="1"/>
          </p:cNvSpPr>
          <p:nvPr>
            <p:ph type="sldNum" sz="quarter" idx="5"/>
          </p:nvPr>
        </p:nvSpPr>
        <p:spPr/>
        <p:txBody>
          <a:bodyPr/>
          <a:lstStyle/>
          <a:p>
            <a:fld id="{4204EB0A-A61D-CD4D-AB3C-E96C54571144}" type="slidenum">
              <a:rPr lang="en-US" smtClean="0"/>
              <a:t>7</a:t>
            </a:fld>
            <a:endParaRPr lang="en-US"/>
          </a:p>
        </p:txBody>
      </p:sp>
    </p:spTree>
    <p:extLst>
      <p:ext uri="{BB962C8B-B14F-4D97-AF65-F5344CB8AC3E}">
        <p14:creationId xmlns:p14="http://schemas.microsoft.com/office/powerpoint/2010/main" val="5831991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But that’s not the end. We have a worse case.</a:t>
            </a:r>
          </a:p>
          <a:p>
            <a:endParaRPr lang="en-US"/>
          </a:p>
          <a:p>
            <a:r>
              <a:rPr lang="en-US"/>
              <a:t>In this example, we can realize that, in order to generate the most efficient code, we need to swap the red nodes, along with their subtrees.</a:t>
            </a:r>
          </a:p>
        </p:txBody>
      </p:sp>
      <p:sp>
        <p:nvSpPr>
          <p:cNvPr id="4" name="Slide Number Placeholder 3"/>
          <p:cNvSpPr>
            <a:spLocks noGrp="1"/>
          </p:cNvSpPr>
          <p:nvPr>
            <p:ph type="sldNum" sz="quarter" idx="5"/>
          </p:nvPr>
        </p:nvSpPr>
        <p:spPr/>
        <p:txBody>
          <a:bodyPr/>
          <a:lstStyle/>
          <a:p>
            <a:fld id="{4204EB0A-A61D-CD4D-AB3C-E96C54571144}" type="slidenum">
              <a:rPr lang="en-US" smtClean="0"/>
              <a:t>17</a:t>
            </a:fld>
            <a:endParaRPr lang="en-US"/>
          </a:p>
        </p:txBody>
      </p:sp>
    </p:spTree>
    <p:extLst>
      <p:ext uri="{BB962C8B-B14F-4D97-AF65-F5344CB8AC3E}">
        <p14:creationId xmlns:p14="http://schemas.microsoft.com/office/powerpoint/2010/main" val="23067864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To solve this problem, we can merge the two “binary-and” operations into one node. We call it a multi-node.</a:t>
            </a:r>
          </a:p>
          <a:p>
            <a:endParaRPr lang="en-US"/>
          </a:p>
          <a:p>
            <a:r>
              <a:rPr lang="en-US"/>
              <a:t>We will do this for the operations that is commutative and associative.</a:t>
            </a:r>
          </a:p>
          <a:p>
            <a:endParaRPr lang="en-US"/>
          </a:p>
          <a:p>
            <a:r>
              <a:rPr lang="en-US"/>
              <a:t>After this simplification, we need only to swap the operands of this multi-node, which is easier than the previous situation.</a:t>
            </a:r>
          </a:p>
        </p:txBody>
      </p:sp>
      <p:sp>
        <p:nvSpPr>
          <p:cNvPr id="4" name="Slide Number Placeholder 3"/>
          <p:cNvSpPr>
            <a:spLocks noGrp="1"/>
          </p:cNvSpPr>
          <p:nvPr>
            <p:ph type="sldNum" sz="quarter" idx="5"/>
          </p:nvPr>
        </p:nvSpPr>
        <p:spPr/>
        <p:txBody>
          <a:bodyPr/>
          <a:lstStyle/>
          <a:p>
            <a:fld id="{4204EB0A-A61D-CD4D-AB3C-E96C54571144}" type="slidenum">
              <a:rPr lang="en-US" smtClean="0"/>
              <a:t>18</a:t>
            </a:fld>
            <a:endParaRPr lang="en-US"/>
          </a:p>
        </p:txBody>
      </p:sp>
    </p:spTree>
    <p:extLst>
      <p:ext uri="{BB962C8B-B14F-4D97-AF65-F5344CB8AC3E}">
        <p14:creationId xmlns:p14="http://schemas.microsoft.com/office/powerpoint/2010/main" val="20563331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However, our solution have a limitation that if the value is used elsewhere, like the red box, then, we cannot merge it into the multi-node.</a:t>
            </a:r>
          </a:p>
        </p:txBody>
      </p:sp>
      <p:sp>
        <p:nvSpPr>
          <p:cNvPr id="4" name="Slide Number Placeholder 3"/>
          <p:cNvSpPr>
            <a:spLocks noGrp="1"/>
          </p:cNvSpPr>
          <p:nvPr>
            <p:ph type="sldNum" sz="quarter" idx="5"/>
          </p:nvPr>
        </p:nvSpPr>
        <p:spPr/>
        <p:txBody>
          <a:bodyPr/>
          <a:lstStyle/>
          <a:p>
            <a:fld id="{4204EB0A-A61D-CD4D-AB3C-E96C54571144}" type="slidenum">
              <a:rPr lang="en-US" smtClean="0"/>
              <a:t>19</a:t>
            </a:fld>
            <a:endParaRPr lang="en-US"/>
          </a:p>
        </p:txBody>
      </p:sp>
    </p:spTree>
    <p:extLst>
      <p:ext uri="{BB962C8B-B14F-4D97-AF65-F5344CB8AC3E}">
        <p14:creationId xmlns:p14="http://schemas.microsoft.com/office/powerpoint/2010/main" val="3846631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Now, we can summarize the algorithm that we just presented pictorially.</a:t>
            </a:r>
          </a:p>
          <a:p>
            <a:endParaRPr lang="en-US"/>
          </a:p>
          <a:p>
            <a:r>
              <a:rPr lang="en-US"/>
              <a:t>First, we need to find a seed value tuple, in our example, just a pair of values, like adjacent memory storing, as our starting point. We construct the graph from this seed tuple.</a:t>
            </a:r>
          </a:p>
        </p:txBody>
      </p:sp>
      <p:sp>
        <p:nvSpPr>
          <p:cNvPr id="4" name="Slide Number Placeholder 3"/>
          <p:cNvSpPr>
            <a:spLocks noGrp="1"/>
          </p:cNvSpPr>
          <p:nvPr>
            <p:ph type="sldNum" sz="quarter" idx="5"/>
          </p:nvPr>
        </p:nvSpPr>
        <p:spPr/>
        <p:txBody>
          <a:bodyPr/>
          <a:lstStyle/>
          <a:p>
            <a:fld id="{4204EB0A-A61D-CD4D-AB3C-E96C54571144}" type="slidenum">
              <a:rPr lang="en-US" smtClean="0"/>
              <a:t>20</a:t>
            </a:fld>
            <a:endParaRPr lang="en-US"/>
          </a:p>
        </p:txBody>
      </p:sp>
    </p:spTree>
    <p:extLst>
      <p:ext uri="{BB962C8B-B14F-4D97-AF65-F5344CB8AC3E}">
        <p14:creationId xmlns:p14="http://schemas.microsoft.com/office/powerpoint/2010/main" val="17716947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If the tuple is not vectorizable, which is not the case for the seed tuple, but maybe true later, we return from the procedure.</a:t>
            </a:r>
          </a:p>
          <a:p>
            <a:endParaRPr lang="en-US"/>
          </a:p>
          <a:p>
            <a:r>
              <a:rPr lang="en-US"/>
              <a:t>If it IS vectorizable, we add the tuple to the graph and check the operand tuples.</a:t>
            </a:r>
          </a:p>
          <a:p>
            <a:endParaRPr lang="en-US"/>
          </a:p>
          <a:p>
            <a:r>
              <a:rPr lang="en-US"/>
              <a:t>If the operator is not commutative, we simply visit the operand tuples recursively to construct the graph, like in the first simple example.</a:t>
            </a:r>
          </a:p>
        </p:txBody>
      </p:sp>
      <p:sp>
        <p:nvSpPr>
          <p:cNvPr id="4" name="Slide Number Placeholder 3"/>
          <p:cNvSpPr>
            <a:spLocks noGrp="1"/>
          </p:cNvSpPr>
          <p:nvPr>
            <p:ph type="sldNum" sz="quarter" idx="5"/>
          </p:nvPr>
        </p:nvSpPr>
        <p:spPr/>
        <p:txBody>
          <a:bodyPr/>
          <a:lstStyle/>
          <a:p>
            <a:fld id="{4204EB0A-A61D-CD4D-AB3C-E96C54571144}" type="slidenum">
              <a:rPr lang="en-US" smtClean="0"/>
              <a:t>21</a:t>
            </a:fld>
            <a:endParaRPr lang="en-US"/>
          </a:p>
        </p:txBody>
      </p:sp>
    </p:spTree>
    <p:extLst>
      <p:ext uri="{BB962C8B-B14F-4D97-AF65-F5344CB8AC3E}">
        <p14:creationId xmlns:p14="http://schemas.microsoft.com/office/powerpoint/2010/main" val="23251027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If it is commutative, then we need to collect all the commutative tuples into a new multi-node. I’ll explain later who to find those commutative tuples.</a:t>
            </a:r>
          </a:p>
          <a:p>
            <a:endParaRPr lang="en-US"/>
          </a:p>
          <a:p>
            <a:r>
              <a:rPr lang="en-US"/>
              <a:t>Assuming we have done it, we need to reorder the multi-node to get the best match and then visit the reordered tuples recursively.</a:t>
            </a:r>
          </a:p>
        </p:txBody>
      </p:sp>
      <p:sp>
        <p:nvSpPr>
          <p:cNvPr id="4" name="Slide Number Placeholder 3"/>
          <p:cNvSpPr>
            <a:spLocks noGrp="1"/>
          </p:cNvSpPr>
          <p:nvPr>
            <p:ph type="sldNum" sz="quarter" idx="5"/>
          </p:nvPr>
        </p:nvSpPr>
        <p:spPr/>
        <p:txBody>
          <a:bodyPr/>
          <a:lstStyle/>
          <a:p>
            <a:fld id="{4204EB0A-A61D-CD4D-AB3C-E96C54571144}" type="slidenum">
              <a:rPr lang="en-US" smtClean="0"/>
              <a:t>22</a:t>
            </a:fld>
            <a:endParaRPr lang="en-US"/>
          </a:p>
        </p:txBody>
      </p:sp>
    </p:spTree>
    <p:extLst>
      <p:ext uri="{BB962C8B-B14F-4D97-AF65-F5344CB8AC3E}">
        <p14:creationId xmlns:p14="http://schemas.microsoft.com/office/powerpoint/2010/main" val="6936766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Now let’s see what is a commutative tuple.</a:t>
            </a:r>
          </a:p>
          <a:p>
            <a:endParaRPr lang="en-US"/>
          </a:p>
          <a:p>
            <a:r>
              <a:rPr lang="en-US"/>
              <a:t>We recursively visit the tuples that have these three properties: first the operator must be the same for each element in the tuple, second the operator must be the same as the parent, and third, the values must not escape. Starting from the blue ones, the green ones satisfy our properties.</a:t>
            </a:r>
          </a:p>
          <a:p>
            <a:endParaRPr lang="en-US"/>
          </a:p>
          <a:p>
            <a:r>
              <a:rPr lang="en-US"/>
              <a:t>Then we add all the operand tuples, not themselves, into the multi-node. In this example, we add the three tuples into the multi-node.</a:t>
            </a:r>
          </a:p>
        </p:txBody>
      </p:sp>
      <p:sp>
        <p:nvSpPr>
          <p:cNvPr id="4" name="Slide Number Placeholder 3"/>
          <p:cNvSpPr>
            <a:spLocks noGrp="1"/>
          </p:cNvSpPr>
          <p:nvPr>
            <p:ph type="sldNum" sz="quarter" idx="5"/>
          </p:nvPr>
        </p:nvSpPr>
        <p:spPr/>
        <p:txBody>
          <a:bodyPr/>
          <a:lstStyle/>
          <a:p>
            <a:fld id="{4204EB0A-A61D-CD4D-AB3C-E96C54571144}" type="slidenum">
              <a:rPr lang="en-US" smtClean="0"/>
              <a:t>23</a:t>
            </a:fld>
            <a:endParaRPr lang="en-US"/>
          </a:p>
        </p:txBody>
      </p:sp>
    </p:spTree>
    <p:extLst>
      <p:ext uri="{BB962C8B-B14F-4D97-AF65-F5344CB8AC3E}">
        <p14:creationId xmlns:p14="http://schemas.microsoft.com/office/powerpoint/2010/main" val="28045583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After collecting those tuples, we swap their orders with respect to commutativity and associativity to get the best match.</a:t>
            </a:r>
          </a:p>
        </p:txBody>
      </p:sp>
      <p:sp>
        <p:nvSpPr>
          <p:cNvPr id="4" name="Slide Number Placeholder 3"/>
          <p:cNvSpPr>
            <a:spLocks noGrp="1"/>
          </p:cNvSpPr>
          <p:nvPr>
            <p:ph type="sldNum" sz="quarter" idx="5"/>
          </p:nvPr>
        </p:nvSpPr>
        <p:spPr/>
        <p:txBody>
          <a:bodyPr/>
          <a:lstStyle/>
          <a:p>
            <a:fld id="{4204EB0A-A61D-CD4D-AB3C-E96C54571144}" type="slidenum">
              <a:rPr lang="en-US" smtClean="0"/>
              <a:t>24</a:t>
            </a:fld>
            <a:endParaRPr lang="en-US"/>
          </a:p>
        </p:txBody>
      </p:sp>
    </p:spTree>
    <p:extLst>
      <p:ext uri="{BB962C8B-B14F-4D97-AF65-F5344CB8AC3E}">
        <p14:creationId xmlns:p14="http://schemas.microsoft.com/office/powerpoint/2010/main" val="27151872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 this example, we swap the two values in lane1.</a:t>
            </a:r>
          </a:p>
          <a:p>
            <a:endParaRPr lang="en-US"/>
          </a:p>
          <a:p>
            <a:r>
              <a:rPr lang="en-US"/>
              <a:t>This is how the algorithm works.</a:t>
            </a:r>
          </a:p>
        </p:txBody>
      </p:sp>
      <p:sp>
        <p:nvSpPr>
          <p:cNvPr id="4" name="Slide Number Placeholder 3"/>
          <p:cNvSpPr>
            <a:spLocks noGrp="1"/>
          </p:cNvSpPr>
          <p:nvPr>
            <p:ph type="sldNum" sz="quarter" idx="5"/>
          </p:nvPr>
        </p:nvSpPr>
        <p:spPr/>
        <p:txBody>
          <a:bodyPr/>
          <a:lstStyle/>
          <a:p>
            <a:fld id="{4204EB0A-A61D-CD4D-AB3C-E96C54571144}" type="slidenum">
              <a:rPr lang="en-US" smtClean="0"/>
              <a:t>25</a:t>
            </a:fld>
            <a:endParaRPr lang="en-US"/>
          </a:p>
        </p:txBody>
      </p:sp>
    </p:spTree>
    <p:extLst>
      <p:ext uri="{BB962C8B-B14F-4D97-AF65-F5344CB8AC3E}">
        <p14:creationId xmlns:p14="http://schemas.microsoft.com/office/powerpoint/2010/main" val="30444799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However, it still has some challenges.</a:t>
            </a:r>
          </a:p>
          <a:p>
            <a:endParaRPr lang="en-US"/>
          </a:p>
          <a:p>
            <a:r>
              <a:rPr lang="en-US"/>
              <a:t>In this picture, to generate the best code, we need to rotate the tree at the “binary-and” nodes. In another way, we need to sort the operands before collecting the multi-node. But this step is absent in the algorithm in the paper.</a:t>
            </a:r>
          </a:p>
          <a:p>
            <a:endParaRPr lang="en-US"/>
          </a:p>
          <a:p>
            <a:r>
              <a:rPr lang="en-US"/>
              <a:t>The reordering process does swap the operands, but it pairs C[i+1] with B[</a:t>
            </a:r>
            <a:r>
              <a:rPr lang="en-US" err="1"/>
              <a:t>i</a:t>
            </a:r>
            <a:r>
              <a:rPr lang="en-US"/>
              <a:t>] instead of C[</a:t>
            </a:r>
            <a:r>
              <a:rPr lang="en-US" err="1"/>
              <a:t>i</a:t>
            </a:r>
            <a:r>
              <a:rPr lang="en-US"/>
              <a:t>], which is better.</a:t>
            </a:r>
          </a:p>
        </p:txBody>
      </p:sp>
      <p:sp>
        <p:nvSpPr>
          <p:cNvPr id="4" name="Slide Number Placeholder 3"/>
          <p:cNvSpPr>
            <a:spLocks noGrp="1"/>
          </p:cNvSpPr>
          <p:nvPr>
            <p:ph type="sldNum" sz="quarter" idx="5"/>
          </p:nvPr>
        </p:nvSpPr>
        <p:spPr/>
        <p:txBody>
          <a:bodyPr/>
          <a:lstStyle/>
          <a:p>
            <a:fld id="{4204EB0A-A61D-CD4D-AB3C-E96C54571144}" type="slidenum">
              <a:rPr lang="en-US" smtClean="0"/>
              <a:t>26</a:t>
            </a:fld>
            <a:endParaRPr lang="en-US"/>
          </a:p>
        </p:txBody>
      </p:sp>
    </p:spTree>
    <p:extLst>
      <p:ext uri="{BB962C8B-B14F-4D97-AF65-F5344CB8AC3E}">
        <p14:creationId xmlns:p14="http://schemas.microsoft.com/office/powerpoint/2010/main" val="35653044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 is a piece of parallelizable code, represented in expression trees. Since B[</a:t>
            </a:r>
            <a:r>
              <a:rPr lang="en-US" err="1"/>
              <a:t>i</a:t>
            </a:r>
            <a:r>
              <a:rPr lang="en-US"/>
              <a:t>] and B[i+1] are adjacent, and the operators applied to them are the same, just like C[</a:t>
            </a:r>
            <a:r>
              <a:rPr lang="en-US" err="1"/>
              <a:t>i</a:t>
            </a:r>
            <a:r>
              <a:rPr lang="en-US"/>
              <a:t>] and C[i+1], A[</a:t>
            </a:r>
            <a:r>
              <a:rPr lang="en-US" err="1"/>
              <a:t>i</a:t>
            </a:r>
            <a:r>
              <a:rPr lang="en-US"/>
              <a:t>] and A[i+1], they can be put into vector registers and calculated at the same time. Now how can an algorithm find out they can be parallelizable?</a:t>
            </a:r>
          </a:p>
        </p:txBody>
      </p:sp>
      <p:sp>
        <p:nvSpPr>
          <p:cNvPr id="4" name="Slide Number Placeholder 3"/>
          <p:cNvSpPr>
            <a:spLocks noGrp="1"/>
          </p:cNvSpPr>
          <p:nvPr>
            <p:ph type="sldNum" sz="quarter" idx="5"/>
          </p:nvPr>
        </p:nvSpPr>
        <p:spPr/>
        <p:txBody>
          <a:bodyPr/>
          <a:lstStyle/>
          <a:p>
            <a:fld id="{4204EB0A-A61D-CD4D-AB3C-E96C54571144}" type="slidenum">
              <a:rPr lang="en-US" smtClean="0"/>
              <a:t>9</a:t>
            </a:fld>
            <a:endParaRPr lang="en-US"/>
          </a:p>
        </p:txBody>
      </p:sp>
    </p:spTree>
    <p:extLst>
      <p:ext uri="{BB962C8B-B14F-4D97-AF65-F5344CB8AC3E}">
        <p14:creationId xmlns:p14="http://schemas.microsoft.com/office/powerpoint/2010/main" val="14104915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previous section presents a method for automatic vectorization.</a:t>
            </a:r>
          </a:p>
          <a:p>
            <a:endParaRPr lang="en-US"/>
          </a:p>
          <a:p>
            <a:r>
              <a:rPr lang="en-US"/>
              <a:t>Now we can consider a related problem. Given an algorithm, how can we exploit the SIMD features for it?</a:t>
            </a:r>
          </a:p>
          <a:p>
            <a:endParaRPr lang="en-US"/>
          </a:p>
          <a:p>
            <a:r>
              <a:rPr lang="en-US"/>
              <a:t>We present three problems that is parallelizable.</a:t>
            </a:r>
          </a:p>
        </p:txBody>
      </p:sp>
      <p:sp>
        <p:nvSpPr>
          <p:cNvPr id="4" name="Slide Number Placeholder 3"/>
          <p:cNvSpPr>
            <a:spLocks noGrp="1"/>
          </p:cNvSpPr>
          <p:nvPr>
            <p:ph type="sldNum" sz="quarter" idx="5"/>
          </p:nvPr>
        </p:nvSpPr>
        <p:spPr/>
        <p:txBody>
          <a:bodyPr/>
          <a:lstStyle/>
          <a:p>
            <a:fld id="{4204EB0A-A61D-CD4D-AB3C-E96C54571144}" type="slidenum">
              <a:rPr lang="en-US" smtClean="0"/>
              <a:t>27</a:t>
            </a:fld>
            <a:endParaRPr lang="en-US"/>
          </a:p>
        </p:txBody>
      </p:sp>
    </p:spTree>
    <p:extLst>
      <p:ext uri="{BB962C8B-B14F-4D97-AF65-F5344CB8AC3E}">
        <p14:creationId xmlns:p14="http://schemas.microsoft.com/office/powerpoint/2010/main" val="20115937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first example is irregular reduction.</a:t>
            </a:r>
          </a:p>
          <a:p>
            <a:endParaRPr lang="en-US"/>
          </a:p>
          <a:p>
            <a:r>
              <a:rPr lang="en-US"/>
              <a:t>Let’s first briefly read the code from page rank.</a:t>
            </a:r>
          </a:p>
          <a:p>
            <a:endParaRPr lang="en-US"/>
          </a:p>
          <a:p>
            <a:r>
              <a:rPr lang="en-US"/>
              <a:t>It calculates some value for each edge and updates the sum array. The loop body seems to be parallelizable after loop unrolling.</a:t>
            </a:r>
          </a:p>
        </p:txBody>
      </p:sp>
      <p:sp>
        <p:nvSpPr>
          <p:cNvPr id="4" name="Slide Number Placeholder 3"/>
          <p:cNvSpPr>
            <a:spLocks noGrp="1"/>
          </p:cNvSpPr>
          <p:nvPr>
            <p:ph type="sldNum" sz="quarter" idx="5"/>
          </p:nvPr>
        </p:nvSpPr>
        <p:spPr/>
        <p:txBody>
          <a:bodyPr/>
          <a:lstStyle/>
          <a:p>
            <a:fld id="{4204EB0A-A61D-CD4D-AB3C-E96C54571144}" type="slidenum">
              <a:rPr lang="en-US" smtClean="0"/>
              <a:t>28</a:t>
            </a:fld>
            <a:endParaRPr lang="en-US"/>
          </a:p>
        </p:txBody>
      </p:sp>
    </p:spTree>
    <p:extLst>
      <p:ext uri="{BB962C8B-B14F-4D97-AF65-F5344CB8AC3E}">
        <p14:creationId xmlns:p14="http://schemas.microsoft.com/office/powerpoint/2010/main" val="3655428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second problem is a graph algorithm. Here we take the bellman-ford algorithm as an example.</a:t>
            </a:r>
          </a:p>
          <a:p>
            <a:endParaRPr lang="en-US"/>
          </a:p>
          <a:p>
            <a:r>
              <a:rPr lang="en-US"/>
              <a:t>The inner-most loop is to relax the distance between the chosen start vertex to any other vertex by iterating over each edge. It can be implemented in a SIMD flavor.</a:t>
            </a:r>
          </a:p>
        </p:txBody>
      </p:sp>
      <p:sp>
        <p:nvSpPr>
          <p:cNvPr id="4" name="Slide Number Placeholder 3"/>
          <p:cNvSpPr>
            <a:spLocks noGrp="1"/>
          </p:cNvSpPr>
          <p:nvPr>
            <p:ph type="sldNum" sz="quarter" idx="5"/>
          </p:nvPr>
        </p:nvSpPr>
        <p:spPr/>
        <p:txBody>
          <a:bodyPr/>
          <a:lstStyle/>
          <a:p>
            <a:fld id="{4204EB0A-A61D-CD4D-AB3C-E96C54571144}" type="slidenum">
              <a:rPr lang="en-US" smtClean="0"/>
              <a:t>29</a:t>
            </a:fld>
            <a:endParaRPr lang="en-US"/>
          </a:p>
        </p:txBody>
      </p:sp>
    </p:spTree>
    <p:extLst>
      <p:ext uri="{BB962C8B-B14F-4D97-AF65-F5344CB8AC3E}">
        <p14:creationId xmlns:p14="http://schemas.microsoft.com/office/powerpoint/2010/main" val="87785114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last application is sparse matrix multiplication.</a:t>
            </a:r>
          </a:p>
          <a:p>
            <a:endParaRPr lang="en-US"/>
          </a:p>
          <a:p>
            <a:r>
              <a:rPr lang="en-US"/>
              <a:t>Unlike the regular matrix multiplication, the sparse problem access the matrix irregularly. And the matrix itself is stored in some compressed forms.</a:t>
            </a:r>
          </a:p>
        </p:txBody>
      </p:sp>
      <p:sp>
        <p:nvSpPr>
          <p:cNvPr id="4" name="Slide Number Placeholder 3"/>
          <p:cNvSpPr>
            <a:spLocks noGrp="1"/>
          </p:cNvSpPr>
          <p:nvPr>
            <p:ph type="sldNum" sz="quarter" idx="5"/>
          </p:nvPr>
        </p:nvSpPr>
        <p:spPr/>
        <p:txBody>
          <a:bodyPr/>
          <a:lstStyle/>
          <a:p>
            <a:fld id="{4204EB0A-A61D-CD4D-AB3C-E96C54571144}" type="slidenum">
              <a:rPr lang="en-US" smtClean="0"/>
              <a:t>30</a:t>
            </a:fld>
            <a:endParaRPr lang="en-US"/>
          </a:p>
        </p:txBody>
      </p:sp>
    </p:spTree>
    <p:extLst>
      <p:ext uri="{BB962C8B-B14F-4D97-AF65-F5344CB8AC3E}">
        <p14:creationId xmlns:p14="http://schemas.microsoft.com/office/powerpoint/2010/main" val="16054016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Gather allows us to load from discontinuous memory locations into a vector register.</a:t>
            </a:r>
          </a:p>
          <a:p>
            <a:endParaRPr lang="en-US"/>
          </a:p>
          <a:p>
            <a:r>
              <a:rPr lang="en-US"/>
              <a:t>And scatter does the opposite, writing to discontinuous memory locations.</a:t>
            </a:r>
          </a:p>
          <a:p>
            <a:endParaRPr lang="en-US"/>
          </a:p>
          <a:p>
            <a:r>
              <a:rPr lang="en-US"/>
              <a:t>The disadvantage is that the performance can be very low if the memory locations are too far away. It will cause many cache misses.</a:t>
            </a:r>
          </a:p>
        </p:txBody>
      </p:sp>
      <p:sp>
        <p:nvSpPr>
          <p:cNvPr id="4" name="Slide Number Placeholder 3"/>
          <p:cNvSpPr>
            <a:spLocks noGrp="1"/>
          </p:cNvSpPr>
          <p:nvPr>
            <p:ph type="sldNum" sz="quarter" idx="5"/>
          </p:nvPr>
        </p:nvSpPr>
        <p:spPr/>
        <p:txBody>
          <a:bodyPr/>
          <a:lstStyle/>
          <a:p>
            <a:fld id="{4204EB0A-A61D-CD4D-AB3C-E96C54571144}" type="slidenum">
              <a:rPr lang="en-US" smtClean="0"/>
              <a:t>33</a:t>
            </a:fld>
            <a:endParaRPr lang="en-US"/>
          </a:p>
        </p:txBody>
      </p:sp>
    </p:spTree>
    <p:extLst>
      <p:ext uri="{BB962C8B-B14F-4D97-AF65-F5344CB8AC3E}">
        <p14:creationId xmlns:p14="http://schemas.microsoft.com/office/powerpoint/2010/main" val="368881606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We solve the locality problem by what is called hierarchical tiling.</a:t>
            </a:r>
          </a:p>
          <a:p>
            <a:endParaRPr lang="en-US"/>
          </a:p>
          <a:p>
            <a:r>
              <a:rPr lang="en-US"/>
              <a:t>The idea is simple. We first extract small tiles from the whole matrix, each tile containing at least n non-zeros. N is a number we choose, like 32. This step extracts most of the non-zeros.</a:t>
            </a:r>
          </a:p>
          <a:p>
            <a:endParaRPr lang="en-US"/>
          </a:p>
          <a:p>
            <a:r>
              <a:rPr lang="en-US"/>
              <a:t>Then we extract tiles with a larger size, each still containing at least n non-zeros. After this step, the remaining matrix can be very sparse.</a:t>
            </a:r>
          </a:p>
          <a:p>
            <a:endParaRPr lang="en-US"/>
          </a:p>
          <a:p>
            <a:r>
              <a:rPr lang="en-US"/>
              <a:t>At last, we extract the tiles with at least 1 non-zero.</a:t>
            </a:r>
          </a:p>
        </p:txBody>
      </p:sp>
      <p:sp>
        <p:nvSpPr>
          <p:cNvPr id="4" name="Slide Number Placeholder 3"/>
          <p:cNvSpPr>
            <a:spLocks noGrp="1"/>
          </p:cNvSpPr>
          <p:nvPr>
            <p:ph type="sldNum" sz="quarter" idx="5"/>
          </p:nvPr>
        </p:nvSpPr>
        <p:spPr/>
        <p:txBody>
          <a:bodyPr/>
          <a:lstStyle/>
          <a:p>
            <a:fld id="{4204EB0A-A61D-CD4D-AB3C-E96C54571144}" type="slidenum">
              <a:rPr lang="en-US" smtClean="0"/>
              <a:t>35</a:t>
            </a:fld>
            <a:endParaRPr lang="en-US"/>
          </a:p>
        </p:txBody>
      </p:sp>
    </p:spTree>
    <p:extLst>
      <p:ext uri="{BB962C8B-B14F-4D97-AF65-F5344CB8AC3E}">
        <p14:creationId xmlns:p14="http://schemas.microsoft.com/office/powerpoint/2010/main" val="168800718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comes the summary.</a:t>
            </a:r>
          </a:p>
          <a:p>
            <a:endParaRPr lang="en-US" dirty="0"/>
          </a:p>
          <a:p>
            <a:r>
              <a:rPr lang="en-US" dirty="0"/>
              <a:t>Today, we briefly browse SIMD for practical applications. The advantage of SIMD is that we have a “theoretical” performance improvement by 2 times, 4 times, or even 8 times, depending on the number of lanes in the register. But we also need to know it comes with a price. The performance can be penalized if the locations are very far away for gather and scatter. In addition, we need to deal with write-conflicts during scattering.</a:t>
            </a:r>
          </a:p>
          <a:p>
            <a:endParaRPr lang="en-US" dirty="0"/>
          </a:p>
          <a:p>
            <a:r>
              <a:rPr lang="en-US" dirty="0"/>
              <a:t>To utilize SIMD, we first introduce an algorithm to find the best parallelizable pattern in the code, which is called LSLP. In brief, it swaps the operands over commutative operators to gain the best savings. Then we introduce a general methodology for irregular applications, called hierarchical tiling. We enforce locality with this method. And at last, we address the write-conflict problem.</a:t>
            </a:r>
          </a:p>
          <a:p>
            <a:endParaRPr lang="en-US" dirty="0"/>
          </a:p>
          <a:p>
            <a:r>
              <a:rPr lang="en-US" dirty="0"/>
              <a:t>This is our presentation </a:t>
            </a:r>
            <a:r>
              <a:rPr lang="en-US"/>
              <a:t>for vectorization.</a:t>
            </a:r>
            <a:endParaRPr lang="en-US" dirty="0"/>
          </a:p>
        </p:txBody>
      </p:sp>
      <p:sp>
        <p:nvSpPr>
          <p:cNvPr id="4" name="Slide Number Placeholder 3"/>
          <p:cNvSpPr>
            <a:spLocks noGrp="1"/>
          </p:cNvSpPr>
          <p:nvPr>
            <p:ph type="sldNum" sz="quarter" idx="5"/>
          </p:nvPr>
        </p:nvSpPr>
        <p:spPr/>
        <p:txBody>
          <a:bodyPr/>
          <a:lstStyle/>
          <a:p>
            <a:fld id="{4204EB0A-A61D-CD4D-AB3C-E96C54571144}" type="slidenum">
              <a:rPr lang="en-US" smtClean="0"/>
              <a:t>45</a:t>
            </a:fld>
            <a:endParaRPr lang="en-US"/>
          </a:p>
        </p:txBody>
      </p:sp>
    </p:spTree>
    <p:extLst>
      <p:ext uri="{BB962C8B-B14F-4D97-AF65-F5344CB8AC3E}">
        <p14:creationId xmlns:p14="http://schemas.microsoft.com/office/powerpoint/2010/main" val="28276628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First, we notice the two memory stores in yellow access the adjacent locations. This is the seed tuple to start with. </a:t>
            </a:r>
          </a:p>
        </p:txBody>
      </p:sp>
      <p:sp>
        <p:nvSpPr>
          <p:cNvPr id="4" name="Slide Number Placeholder 3"/>
          <p:cNvSpPr>
            <a:spLocks noGrp="1"/>
          </p:cNvSpPr>
          <p:nvPr>
            <p:ph type="sldNum" sz="quarter" idx="5"/>
          </p:nvPr>
        </p:nvSpPr>
        <p:spPr/>
        <p:txBody>
          <a:bodyPr/>
          <a:lstStyle/>
          <a:p>
            <a:fld id="{4204EB0A-A61D-CD4D-AB3C-E96C54571144}" type="slidenum">
              <a:rPr lang="en-US" smtClean="0"/>
              <a:t>10</a:t>
            </a:fld>
            <a:endParaRPr lang="en-US"/>
          </a:p>
        </p:txBody>
      </p:sp>
    </p:spTree>
    <p:extLst>
      <p:ext uri="{BB962C8B-B14F-4D97-AF65-F5344CB8AC3E}">
        <p14:creationId xmlns:p14="http://schemas.microsoft.com/office/powerpoint/2010/main" val="9010212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Then we realize the operand of the yellow instructions have the same plus operator. Hence, they can be computed at the same time.</a:t>
            </a:r>
          </a:p>
        </p:txBody>
      </p:sp>
      <p:sp>
        <p:nvSpPr>
          <p:cNvPr id="4" name="Slide Number Placeholder 3"/>
          <p:cNvSpPr>
            <a:spLocks noGrp="1"/>
          </p:cNvSpPr>
          <p:nvPr>
            <p:ph type="sldNum" sz="quarter" idx="5"/>
          </p:nvPr>
        </p:nvSpPr>
        <p:spPr/>
        <p:txBody>
          <a:bodyPr/>
          <a:lstStyle/>
          <a:p>
            <a:fld id="{4204EB0A-A61D-CD4D-AB3C-E96C54571144}" type="slidenum">
              <a:rPr lang="en-US" smtClean="0"/>
              <a:t>11</a:t>
            </a:fld>
            <a:endParaRPr lang="en-US"/>
          </a:p>
        </p:txBody>
      </p:sp>
    </p:spTree>
    <p:extLst>
      <p:ext uri="{BB962C8B-B14F-4D97-AF65-F5344CB8AC3E}">
        <p14:creationId xmlns:p14="http://schemas.microsoft.com/office/powerpoint/2010/main" val="14496798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Following this pattern, we can recursively construct the whole graph following the use-definition chains. And finally, we can generate SIMD instructions for this piece of code.</a:t>
            </a:r>
          </a:p>
        </p:txBody>
      </p:sp>
      <p:sp>
        <p:nvSpPr>
          <p:cNvPr id="4" name="Slide Number Placeholder 3"/>
          <p:cNvSpPr>
            <a:spLocks noGrp="1"/>
          </p:cNvSpPr>
          <p:nvPr>
            <p:ph type="sldNum" sz="quarter" idx="5"/>
          </p:nvPr>
        </p:nvSpPr>
        <p:spPr/>
        <p:txBody>
          <a:bodyPr/>
          <a:lstStyle/>
          <a:p>
            <a:fld id="{4204EB0A-A61D-CD4D-AB3C-E96C54571144}" type="slidenum">
              <a:rPr lang="en-US" smtClean="0"/>
              <a:t>12</a:t>
            </a:fld>
            <a:endParaRPr lang="en-US"/>
          </a:p>
        </p:txBody>
      </p:sp>
    </p:spTree>
    <p:extLst>
      <p:ext uri="{BB962C8B-B14F-4D97-AF65-F5344CB8AC3E}">
        <p14:creationId xmlns:p14="http://schemas.microsoft.com/office/powerpoint/2010/main" val="7827564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However, our algorithm is very fragile. Just swapping the order of the two operands, it cannot generate the best code, since it stops when it finds the operators of the two operands are not the same.</a:t>
            </a:r>
          </a:p>
        </p:txBody>
      </p:sp>
      <p:sp>
        <p:nvSpPr>
          <p:cNvPr id="4" name="Slide Number Placeholder 3"/>
          <p:cNvSpPr>
            <a:spLocks noGrp="1"/>
          </p:cNvSpPr>
          <p:nvPr>
            <p:ph type="sldNum" sz="quarter" idx="5"/>
          </p:nvPr>
        </p:nvSpPr>
        <p:spPr/>
        <p:txBody>
          <a:bodyPr/>
          <a:lstStyle/>
          <a:p>
            <a:fld id="{4204EB0A-A61D-CD4D-AB3C-E96C54571144}" type="slidenum">
              <a:rPr lang="en-US" smtClean="0"/>
              <a:t>13</a:t>
            </a:fld>
            <a:endParaRPr lang="en-US"/>
          </a:p>
        </p:txBody>
      </p:sp>
    </p:spTree>
    <p:extLst>
      <p:ext uri="{BB962C8B-B14F-4D97-AF65-F5344CB8AC3E}">
        <p14:creationId xmlns:p14="http://schemas.microsoft.com/office/powerpoint/2010/main" val="25307134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most straightforward way to solve this problem is to sort the operands by their operators before recursively visiting the operands.</a:t>
            </a:r>
          </a:p>
          <a:p>
            <a:endParaRPr lang="en-US"/>
          </a:p>
          <a:p>
            <a:r>
              <a:rPr lang="en-US"/>
              <a:t>In this example, we swap the minus and binary and in advance, assuming that binary and is always before subtraction. Then we can continue constructing the rest part.</a:t>
            </a:r>
          </a:p>
        </p:txBody>
      </p:sp>
      <p:sp>
        <p:nvSpPr>
          <p:cNvPr id="4" name="Slide Number Placeholder 3"/>
          <p:cNvSpPr>
            <a:spLocks noGrp="1"/>
          </p:cNvSpPr>
          <p:nvPr>
            <p:ph type="sldNum" sz="quarter" idx="5"/>
          </p:nvPr>
        </p:nvSpPr>
        <p:spPr/>
        <p:txBody>
          <a:bodyPr/>
          <a:lstStyle/>
          <a:p>
            <a:fld id="{4204EB0A-A61D-CD4D-AB3C-E96C54571144}" type="slidenum">
              <a:rPr lang="en-US" smtClean="0"/>
              <a:t>14</a:t>
            </a:fld>
            <a:endParaRPr lang="en-US"/>
          </a:p>
        </p:txBody>
      </p:sp>
    </p:spTree>
    <p:extLst>
      <p:ext uri="{BB962C8B-B14F-4D97-AF65-F5344CB8AC3E}">
        <p14:creationId xmlns:p14="http://schemas.microsoft.com/office/powerpoint/2010/main" val="10898688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It is still easy to trick our algorithm.</a:t>
            </a:r>
          </a:p>
          <a:p>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t>Instead of making the two operators different, we swap the two subtrees but still keep the operators the same.</a:t>
            </a:r>
          </a:p>
          <a:p>
            <a:endParaRPr lang="en-US"/>
          </a:p>
        </p:txBody>
      </p:sp>
      <p:sp>
        <p:nvSpPr>
          <p:cNvPr id="4" name="Slide Number Placeholder 3"/>
          <p:cNvSpPr>
            <a:spLocks noGrp="1"/>
          </p:cNvSpPr>
          <p:nvPr>
            <p:ph type="sldNum" sz="quarter" idx="5"/>
          </p:nvPr>
        </p:nvSpPr>
        <p:spPr/>
        <p:txBody>
          <a:bodyPr/>
          <a:lstStyle/>
          <a:p>
            <a:fld id="{4204EB0A-A61D-CD4D-AB3C-E96C54571144}" type="slidenum">
              <a:rPr lang="en-US" smtClean="0"/>
              <a:t>15</a:t>
            </a:fld>
            <a:endParaRPr lang="en-US"/>
          </a:p>
        </p:txBody>
      </p:sp>
    </p:spTree>
    <p:extLst>
      <p:ext uri="{BB962C8B-B14F-4D97-AF65-F5344CB8AC3E}">
        <p14:creationId xmlns:p14="http://schemas.microsoft.com/office/powerpoint/2010/main" val="35959199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After visiting the green nodes, we are currently visiting the yellow ones. We cannot proceed, since the red ones have different operators. </a:t>
            </a:r>
          </a:p>
          <a:p>
            <a:endParaRPr lang="en-US"/>
          </a:p>
          <a:p>
            <a:r>
              <a:rPr lang="en-US"/>
              <a:t>In order to generate the best code, we need to know to swap the “binary and” in advance, when visiting the green nodes of addition.</a:t>
            </a:r>
          </a:p>
          <a:p>
            <a:endParaRPr lang="en-US"/>
          </a:p>
        </p:txBody>
      </p:sp>
      <p:sp>
        <p:nvSpPr>
          <p:cNvPr id="4" name="Slide Number Placeholder 3"/>
          <p:cNvSpPr>
            <a:spLocks noGrp="1"/>
          </p:cNvSpPr>
          <p:nvPr>
            <p:ph type="sldNum" sz="quarter" idx="5"/>
          </p:nvPr>
        </p:nvSpPr>
        <p:spPr/>
        <p:txBody>
          <a:bodyPr/>
          <a:lstStyle/>
          <a:p>
            <a:fld id="{4204EB0A-A61D-CD4D-AB3C-E96C54571144}" type="slidenum">
              <a:rPr lang="en-US" smtClean="0"/>
              <a:t>16</a:t>
            </a:fld>
            <a:endParaRPr lang="en-US"/>
          </a:p>
        </p:txBody>
      </p:sp>
    </p:spTree>
    <p:extLst>
      <p:ext uri="{BB962C8B-B14F-4D97-AF65-F5344CB8AC3E}">
        <p14:creationId xmlns:p14="http://schemas.microsoft.com/office/powerpoint/2010/main" val="40835082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A26F428-935E-134C-9C70-BDC5892F319E}" type="datetimeFigureOut">
              <a:rPr lang="en-US" smtClean="0"/>
              <a:t>3/1/19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3CD939-BE96-E24C-8CD2-2EEEFDE6B129}" type="slidenum">
              <a:rPr lang="en-US" smtClean="0"/>
              <a:t>‹#›</a:t>
            </a:fld>
            <a:endParaRPr lang="en-US"/>
          </a:p>
        </p:txBody>
      </p:sp>
    </p:spTree>
    <p:extLst>
      <p:ext uri="{BB962C8B-B14F-4D97-AF65-F5344CB8AC3E}">
        <p14:creationId xmlns:p14="http://schemas.microsoft.com/office/powerpoint/2010/main" val="25752599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A26F428-935E-134C-9C70-BDC5892F319E}" type="datetimeFigureOut">
              <a:rPr lang="en-US" smtClean="0"/>
              <a:t>3/1/19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3CD939-BE96-E24C-8CD2-2EEEFDE6B129}" type="slidenum">
              <a:rPr lang="en-US" smtClean="0"/>
              <a:t>‹#›</a:t>
            </a:fld>
            <a:endParaRPr lang="en-US"/>
          </a:p>
        </p:txBody>
      </p:sp>
    </p:spTree>
    <p:extLst>
      <p:ext uri="{BB962C8B-B14F-4D97-AF65-F5344CB8AC3E}">
        <p14:creationId xmlns:p14="http://schemas.microsoft.com/office/powerpoint/2010/main" val="25576034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A26F428-935E-134C-9C70-BDC5892F319E}" type="datetimeFigureOut">
              <a:rPr lang="en-US" smtClean="0"/>
              <a:t>3/1/19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3CD939-BE96-E24C-8CD2-2EEEFDE6B129}" type="slidenum">
              <a:rPr lang="en-US" smtClean="0"/>
              <a:t>‹#›</a:t>
            </a:fld>
            <a:endParaRPr lang="en-US"/>
          </a:p>
        </p:txBody>
      </p:sp>
    </p:spTree>
    <p:extLst>
      <p:ext uri="{BB962C8B-B14F-4D97-AF65-F5344CB8AC3E}">
        <p14:creationId xmlns:p14="http://schemas.microsoft.com/office/powerpoint/2010/main" val="10029672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A26F428-935E-134C-9C70-BDC5892F319E}" type="datetimeFigureOut">
              <a:rPr lang="en-US" smtClean="0"/>
              <a:t>3/1/19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3CD939-BE96-E24C-8CD2-2EEEFDE6B129}" type="slidenum">
              <a:rPr lang="en-US" smtClean="0"/>
              <a:t>‹#›</a:t>
            </a:fld>
            <a:endParaRPr lang="en-US"/>
          </a:p>
        </p:txBody>
      </p:sp>
    </p:spTree>
    <p:extLst>
      <p:ext uri="{BB962C8B-B14F-4D97-AF65-F5344CB8AC3E}">
        <p14:creationId xmlns:p14="http://schemas.microsoft.com/office/powerpoint/2010/main" val="41835249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A26F428-935E-134C-9C70-BDC5892F319E}" type="datetimeFigureOut">
              <a:rPr lang="en-US" smtClean="0"/>
              <a:t>3/1/19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3CD939-BE96-E24C-8CD2-2EEEFDE6B129}" type="slidenum">
              <a:rPr lang="en-US" smtClean="0"/>
              <a:t>‹#›</a:t>
            </a:fld>
            <a:endParaRPr lang="en-US"/>
          </a:p>
        </p:txBody>
      </p:sp>
    </p:spTree>
    <p:extLst>
      <p:ext uri="{BB962C8B-B14F-4D97-AF65-F5344CB8AC3E}">
        <p14:creationId xmlns:p14="http://schemas.microsoft.com/office/powerpoint/2010/main" val="2480880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A26F428-935E-134C-9C70-BDC5892F319E}" type="datetimeFigureOut">
              <a:rPr lang="en-US" smtClean="0"/>
              <a:t>3/1/19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3CD939-BE96-E24C-8CD2-2EEEFDE6B129}" type="slidenum">
              <a:rPr lang="en-US" smtClean="0"/>
              <a:t>‹#›</a:t>
            </a:fld>
            <a:endParaRPr lang="en-US"/>
          </a:p>
        </p:txBody>
      </p:sp>
    </p:spTree>
    <p:extLst>
      <p:ext uri="{BB962C8B-B14F-4D97-AF65-F5344CB8AC3E}">
        <p14:creationId xmlns:p14="http://schemas.microsoft.com/office/powerpoint/2010/main" val="9012256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A26F428-935E-134C-9C70-BDC5892F319E}" type="datetimeFigureOut">
              <a:rPr lang="en-US" smtClean="0"/>
              <a:t>3/1/19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23CD939-BE96-E24C-8CD2-2EEEFDE6B129}" type="slidenum">
              <a:rPr lang="en-US" smtClean="0"/>
              <a:t>‹#›</a:t>
            </a:fld>
            <a:endParaRPr lang="en-US"/>
          </a:p>
        </p:txBody>
      </p:sp>
    </p:spTree>
    <p:extLst>
      <p:ext uri="{BB962C8B-B14F-4D97-AF65-F5344CB8AC3E}">
        <p14:creationId xmlns:p14="http://schemas.microsoft.com/office/powerpoint/2010/main" val="18762528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A26F428-935E-134C-9C70-BDC5892F319E}" type="datetimeFigureOut">
              <a:rPr lang="en-US" smtClean="0"/>
              <a:t>3/1/19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23CD939-BE96-E24C-8CD2-2EEEFDE6B129}" type="slidenum">
              <a:rPr lang="en-US" smtClean="0"/>
              <a:t>‹#›</a:t>
            </a:fld>
            <a:endParaRPr lang="en-US"/>
          </a:p>
        </p:txBody>
      </p:sp>
    </p:spTree>
    <p:extLst>
      <p:ext uri="{BB962C8B-B14F-4D97-AF65-F5344CB8AC3E}">
        <p14:creationId xmlns:p14="http://schemas.microsoft.com/office/powerpoint/2010/main" val="19672171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26F428-935E-134C-9C70-BDC5892F319E}" type="datetimeFigureOut">
              <a:rPr lang="en-US" smtClean="0"/>
              <a:t>3/1/19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23CD939-BE96-E24C-8CD2-2EEEFDE6B129}" type="slidenum">
              <a:rPr lang="en-US" smtClean="0"/>
              <a:t>‹#›</a:t>
            </a:fld>
            <a:endParaRPr lang="en-US"/>
          </a:p>
        </p:txBody>
      </p:sp>
    </p:spTree>
    <p:extLst>
      <p:ext uri="{BB962C8B-B14F-4D97-AF65-F5344CB8AC3E}">
        <p14:creationId xmlns:p14="http://schemas.microsoft.com/office/powerpoint/2010/main" val="3666055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A26F428-935E-134C-9C70-BDC5892F319E}" type="datetimeFigureOut">
              <a:rPr lang="en-US" smtClean="0"/>
              <a:t>3/1/19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3CD939-BE96-E24C-8CD2-2EEEFDE6B129}" type="slidenum">
              <a:rPr lang="en-US" smtClean="0"/>
              <a:t>‹#›</a:t>
            </a:fld>
            <a:endParaRPr lang="en-US"/>
          </a:p>
        </p:txBody>
      </p:sp>
    </p:spTree>
    <p:extLst>
      <p:ext uri="{BB962C8B-B14F-4D97-AF65-F5344CB8AC3E}">
        <p14:creationId xmlns:p14="http://schemas.microsoft.com/office/powerpoint/2010/main" val="39183428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A26F428-935E-134C-9C70-BDC5892F319E}" type="datetimeFigureOut">
              <a:rPr lang="en-US" smtClean="0"/>
              <a:t>3/1/19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3CD939-BE96-E24C-8CD2-2EEEFDE6B129}" type="slidenum">
              <a:rPr lang="en-US" smtClean="0"/>
              <a:t>‹#›</a:t>
            </a:fld>
            <a:endParaRPr lang="en-US"/>
          </a:p>
        </p:txBody>
      </p:sp>
    </p:spTree>
    <p:extLst>
      <p:ext uri="{BB962C8B-B14F-4D97-AF65-F5344CB8AC3E}">
        <p14:creationId xmlns:p14="http://schemas.microsoft.com/office/powerpoint/2010/main" val="17420370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26F428-935E-134C-9C70-BDC5892F319E}" type="datetimeFigureOut">
              <a:rPr lang="en-US" smtClean="0"/>
              <a:t>3/1/19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3CD939-BE96-E24C-8CD2-2EEEFDE6B129}" type="slidenum">
              <a:rPr lang="en-US" smtClean="0"/>
              <a:t>‹#›</a:t>
            </a:fld>
            <a:endParaRPr lang="en-US"/>
          </a:p>
        </p:txBody>
      </p:sp>
    </p:spTree>
    <p:extLst>
      <p:ext uri="{BB962C8B-B14F-4D97-AF65-F5344CB8AC3E}">
        <p14:creationId xmlns:p14="http://schemas.microsoft.com/office/powerpoint/2010/main" val="3018456675"/>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15" name="Rectangle 7">
            <a:extLst>
              <a:ext uri="{FF2B5EF4-FFF2-40B4-BE49-F238E27FC236}">
                <a16:creationId xmlns:a16="http://schemas.microsoft.com/office/drawing/2014/main" id="{23207CC6-EAA1-4BFF-A48A-DECAD89727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3">
            <a:extLst>
              <a:ext uri="{FF2B5EF4-FFF2-40B4-BE49-F238E27FC236}">
                <a16:creationId xmlns:a16="http://schemas.microsoft.com/office/drawing/2014/main" id="{B234A3DD-923D-4166-8B19-7DD58990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6925" y="-479"/>
            <a:ext cx="9468701" cy="6858478"/>
          </a:xfrm>
          <a:custGeom>
            <a:avLst/>
            <a:gdLst>
              <a:gd name="connsiteX0" fmla="*/ 0 w 8078051"/>
              <a:gd name="connsiteY0" fmla="*/ 0 h 5829300"/>
              <a:gd name="connsiteX1" fmla="*/ 4453793 w 8078051"/>
              <a:gd name="connsiteY1" fmla="*/ 0 h 5829300"/>
              <a:gd name="connsiteX2" fmla="*/ 5363426 w 8078051"/>
              <a:gd name="connsiteY2" fmla="*/ 0 h 5829300"/>
              <a:gd name="connsiteX3" fmla="*/ 5368184 w 8078051"/>
              <a:gd name="connsiteY3" fmla="*/ 0 h 5829300"/>
              <a:gd name="connsiteX4" fmla="*/ 8078051 w 8078051"/>
              <a:gd name="connsiteY4" fmla="*/ 5829300 h 5829300"/>
              <a:gd name="connsiteX5" fmla="*/ 1743926 w 8078051"/>
              <a:gd name="connsiteY5" fmla="*/ 5829300 h 5829300"/>
              <a:gd name="connsiteX6" fmla="*/ 1744148 w 8078051"/>
              <a:gd name="connsiteY6" fmla="*/ 5828822 h 5829300"/>
              <a:gd name="connsiteX7" fmla="*/ 0 w 8078051"/>
              <a:gd name="connsiteY7" fmla="*/ 5828822 h 582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1" h="5829300">
                <a:moveTo>
                  <a:pt x="0" y="0"/>
                </a:moveTo>
                <a:lnTo>
                  <a:pt x="4453793" y="0"/>
                </a:lnTo>
                <a:lnTo>
                  <a:pt x="5363426" y="0"/>
                </a:lnTo>
                <a:lnTo>
                  <a:pt x="5368184" y="0"/>
                </a:lnTo>
                <a:lnTo>
                  <a:pt x="8078051" y="5829300"/>
                </a:lnTo>
                <a:lnTo>
                  <a:pt x="1743926" y="5829300"/>
                </a:lnTo>
                <a:lnTo>
                  <a:pt x="1744148" y="5828822"/>
                </a:lnTo>
                <a:lnTo>
                  <a:pt x="0" y="5828822"/>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6">
            <a:extLst>
              <a:ext uri="{FF2B5EF4-FFF2-40B4-BE49-F238E27FC236}">
                <a16:creationId xmlns:a16="http://schemas.microsoft.com/office/drawing/2014/main" id="{F6ACA5AC-3C5D-4994-B40F-FC8349E4D6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79"/>
            <a:ext cx="9324977" cy="6858479"/>
          </a:xfrm>
          <a:custGeom>
            <a:avLst/>
            <a:gdLst>
              <a:gd name="connsiteX0" fmla="*/ 1246925 w 9324977"/>
              <a:gd name="connsiteY0" fmla="*/ 0 h 6858479"/>
              <a:gd name="connsiteX1" fmla="*/ 5076797 w 9324977"/>
              <a:gd name="connsiteY1" fmla="*/ 0 h 6858479"/>
              <a:gd name="connsiteX2" fmla="*/ 6143025 w 9324977"/>
              <a:gd name="connsiteY2" fmla="*/ 0 h 6858479"/>
              <a:gd name="connsiteX3" fmla="*/ 6148602 w 9324977"/>
              <a:gd name="connsiteY3" fmla="*/ 0 h 6858479"/>
              <a:gd name="connsiteX4" fmla="*/ 9324977 w 9324977"/>
              <a:gd name="connsiteY4" fmla="*/ 6858478 h 6858479"/>
              <a:gd name="connsiteX5" fmla="*/ 3359025 w 9324977"/>
              <a:gd name="connsiteY5" fmla="*/ 6858478 h 6858479"/>
              <a:gd name="connsiteX6" fmla="*/ 3359025 w 9324977"/>
              <a:gd name="connsiteY6" fmla="*/ 6858479 h 6858479"/>
              <a:gd name="connsiteX7" fmla="*/ 0 w 9324977"/>
              <a:gd name="connsiteY7" fmla="*/ 6858479 h 6858479"/>
              <a:gd name="connsiteX8" fmla="*/ 0 w 9324977"/>
              <a:gd name="connsiteY8" fmla="*/ 479 h 6858479"/>
              <a:gd name="connsiteX9" fmla="*/ 1246925 w 9324977"/>
              <a:gd name="connsiteY9" fmla="*/ 479 h 6858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24977" h="6858479">
                <a:moveTo>
                  <a:pt x="1246925" y="0"/>
                </a:moveTo>
                <a:lnTo>
                  <a:pt x="5076797" y="0"/>
                </a:lnTo>
                <a:lnTo>
                  <a:pt x="6143025" y="0"/>
                </a:lnTo>
                <a:lnTo>
                  <a:pt x="6148602" y="0"/>
                </a:lnTo>
                <a:lnTo>
                  <a:pt x="9324977" y="6858478"/>
                </a:lnTo>
                <a:lnTo>
                  <a:pt x="3359025" y="6858478"/>
                </a:lnTo>
                <a:lnTo>
                  <a:pt x="3359025" y="6858479"/>
                </a:lnTo>
                <a:lnTo>
                  <a:pt x="0" y="6858479"/>
                </a:lnTo>
                <a:lnTo>
                  <a:pt x="0" y="479"/>
                </a:lnTo>
                <a:lnTo>
                  <a:pt x="1246925" y="479"/>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363593B-E5D0-B64F-824B-932A52379519}"/>
              </a:ext>
            </a:extLst>
          </p:cNvPr>
          <p:cNvSpPr>
            <a:spLocks noGrp="1"/>
          </p:cNvSpPr>
          <p:nvPr>
            <p:ph type="ctrTitle"/>
          </p:nvPr>
        </p:nvSpPr>
        <p:spPr>
          <a:xfrm>
            <a:off x="804671" y="2600324"/>
            <a:ext cx="6405753" cy="3277961"/>
          </a:xfrm>
        </p:spPr>
        <p:txBody>
          <a:bodyPr anchor="t">
            <a:normAutofit/>
          </a:bodyPr>
          <a:lstStyle/>
          <a:p>
            <a:pPr algn="l"/>
            <a:r>
              <a:rPr lang="en-US" sz="5400"/>
              <a:t>Compiling for Vectors</a:t>
            </a:r>
            <a:br>
              <a:rPr lang="en-US" sz="5400"/>
            </a:br>
            <a:r>
              <a:rPr lang="en-US" sz="3200">
                <a:solidFill>
                  <a:schemeClr val="tx1">
                    <a:lumMod val="65000"/>
                  </a:schemeClr>
                </a:solidFill>
              </a:rPr>
              <a:t>15745 Discussion Sessions</a:t>
            </a:r>
            <a:endParaRPr lang="en-US" sz="5400">
              <a:solidFill>
                <a:schemeClr val="tx1">
                  <a:lumMod val="65000"/>
                </a:schemeClr>
              </a:solidFill>
            </a:endParaRPr>
          </a:p>
        </p:txBody>
      </p:sp>
      <p:sp>
        <p:nvSpPr>
          <p:cNvPr id="3" name="Subtitle 2">
            <a:extLst>
              <a:ext uri="{FF2B5EF4-FFF2-40B4-BE49-F238E27FC236}">
                <a16:creationId xmlns:a16="http://schemas.microsoft.com/office/drawing/2014/main" id="{EDFA3757-31A8-C842-871F-9EF73116A963}"/>
              </a:ext>
            </a:extLst>
          </p:cNvPr>
          <p:cNvSpPr>
            <a:spLocks noGrp="1"/>
          </p:cNvSpPr>
          <p:nvPr>
            <p:ph type="subTitle" idx="1"/>
          </p:nvPr>
        </p:nvSpPr>
        <p:spPr>
          <a:xfrm>
            <a:off x="804672" y="1300450"/>
            <a:ext cx="5445816" cy="1155525"/>
          </a:xfrm>
        </p:spPr>
        <p:txBody>
          <a:bodyPr anchor="b">
            <a:normAutofit/>
          </a:bodyPr>
          <a:lstStyle/>
          <a:p>
            <a:pPr algn="l"/>
            <a:r>
              <a:rPr lang="en-US" sz="2000"/>
              <a:t>Yue Yao | </a:t>
            </a:r>
            <a:r>
              <a:rPr lang="en-US" sz="2000" err="1"/>
              <a:t>yueyao@andrew.cmu.edu</a:t>
            </a:r>
            <a:endParaRPr lang="en-US" sz="2000"/>
          </a:p>
          <a:p>
            <a:pPr algn="l"/>
            <a:r>
              <a:rPr lang="en-US" sz="2000" err="1"/>
              <a:t>Biyuan</a:t>
            </a:r>
            <a:r>
              <a:rPr lang="en-US" sz="2000"/>
              <a:t> Ding | </a:t>
            </a:r>
            <a:r>
              <a:rPr lang="en-US" sz="2000" err="1"/>
              <a:t>biyuand@andrew.cmu.edu</a:t>
            </a:r>
            <a:endParaRPr lang="en-US" sz="2000"/>
          </a:p>
        </p:txBody>
      </p:sp>
    </p:spTree>
    <p:extLst>
      <p:ext uri="{BB962C8B-B14F-4D97-AF65-F5344CB8AC3E}">
        <p14:creationId xmlns:p14="http://schemas.microsoft.com/office/powerpoint/2010/main" val="2385504304"/>
      </p:ext>
    </p:extLst>
  </p:cSld>
  <p:clrMapOvr>
    <a:masterClrMapping/>
  </p:clrMapOvr>
  <mc:AlternateContent xmlns:mc="http://schemas.openxmlformats.org/markup-compatibility/2006" xmlns:p14="http://schemas.microsoft.com/office/powerpoint/2010/main">
    <mc:Choice Requires="p14">
      <p:transition spd="slow" p14:dur="2000" advTm="6536"/>
    </mc:Choice>
    <mc:Fallback xmlns="">
      <p:transition spd="slow" advTm="6536"/>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0C335-46F5-D842-8CB6-CC9DE47183EA}"/>
              </a:ext>
            </a:extLst>
          </p:cNvPr>
          <p:cNvSpPr>
            <a:spLocks noGrp="1"/>
          </p:cNvSpPr>
          <p:nvPr>
            <p:ph type="title"/>
          </p:nvPr>
        </p:nvSpPr>
        <p:spPr/>
        <p:txBody>
          <a:bodyPr/>
          <a:lstStyle/>
          <a:p>
            <a:r>
              <a:rPr lang="en-US"/>
              <a:t>Parallelizable Code</a:t>
            </a:r>
          </a:p>
        </p:txBody>
      </p:sp>
      <p:sp>
        <p:nvSpPr>
          <p:cNvPr id="78" name="Rectangle 77">
            <a:extLst>
              <a:ext uri="{FF2B5EF4-FFF2-40B4-BE49-F238E27FC236}">
                <a16:creationId xmlns:a16="http://schemas.microsoft.com/office/drawing/2014/main" id="{25766AD8-33FB-F04B-BFC6-E27347E643AB}"/>
              </a:ext>
            </a:extLst>
          </p:cNvPr>
          <p:cNvSpPr/>
          <p:nvPr/>
        </p:nvSpPr>
        <p:spPr>
          <a:xfrm>
            <a:off x="268014" y="1690690"/>
            <a:ext cx="11682248" cy="4930828"/>
          </a:xfrm>
          <a:prstGeom prst="rect">
            <a:avLst/>
          </a:prstGeom>
          <a:solidFill>
            <a:schemeClr val="tx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ln w="0"/>
              <a:noFill/>
              <a:effectLst>
                <a:outerShdw blurRad="38100" dist="19050" dir="2700000" algn="tl" rotWithShape="0">
                  <a:schemeClr val="dk1">
                    <a:alpha val="40000"/>
                  </a:schemeClr>
                </a:outerShdw>
              </a:effectLst>
            </a:endParaRPr>
          </a:p>
        </p:txBody>
      </p:sp>
      <p:pic>
        <p:nvPicPr>
          <p:cNvPr id="76" name="Picture 75">
            <a:extLst>
              <a:ext uri="{FF2B5EF4-FFF2-40B4-BE49-F238E27FC236}">
                <a16:creationId xmlns:a16="http://schemas.microsoft.com/office/drawing/2014/main" id="{38B089AE-7321-3549-BA33-F51DB20D3098}"/>
              </a:ext>
            </a:extLst>
          </p:cNvPr>
          <p:cNvPicPr>
            <a:picLocks noChangeAspect="1"/>
          </p:cNvPicPr>
          <p:nvPr/>
        </p:nvPicPr>
        <p:blipFill>
          <a:blip r:embed="rId3"/>
          <a:stretch>
            <a:fillRect/>
          </a:stretch>
        </p:blipFill>
        <p:spPr>
          <a:xfrm>
            <a:off x="1685084" y="949133"/>
            <a:ext cx="8530970" cy="6398228"/>
          </a:xfrm>
          <a:prstGeom prst="rect">
            <a:avLst/>
          </a:prstGeom>
        </p:spPr>
      </p:pic>
      <p:sp>
        <p:nvSpPr>
          <p:cNvPr id="7" name="Rectangle 6">
            <a:extLst>
              <a:ext uri="{FF2B5EF4-FFF2-40B4-BE49-F238E27FC236}">
                <a16:creationId xmlns:a16="http://schemas.microsoft.com/office/drawing/2014/main" id="{50014C9C-7B96-8043-8881-8A00DA790CF4}"/>
              </a:ext>
            </a:extLst>
          </p:cNvPr>
          <p:cNvSpPr/>
          <p:nvPr/>
        </p:nvSpPr>
        <p:spPr>
          <a:xfrm>
            <a:off x="3547240" y="5731079"/>
            <a:ext cx="898635" cy="835573"/>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20935919-ED29-A242-AE59-B037A48BBC3C}"/>
              </a:ext>
            </a:extLst>
          </p:cNvPr>
          <p:cNvSpPr/>
          <p:nvPr/>
        </p:nvSpPr>
        <p:spPr>
          <a:xfrm>
            <a:off x="7746126" y="5731080"/>
            <a:ext cx="898635" cy="835573"/>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close up of a logo&#10;&#10;Description automatically generated">
            <a:extLst>
              <a:ext uri="{FF2B5EF4-FFF2-40B4-BE49-F238E27FC236}">
                <a16:creationId xmlns:a16="http://schemas.microsoft.com/office/drawing/2014/main" id="{AF33FCBA-E9E6-7549-9E3C-93F47025E001}"/>
              </a:ext>
            </a:extLst>
          </p:cNvPr>
          <p:cNvPicPr>
            <a:picLocks noChangeAspect="1"/>
          </p:cNvPicPr>
          <p:nvPr/>
        </p:nvPicPr>
        <p:blipFill>
          <a:blip r:embed="rId4"/>
          <a:stretch>
            <a:fillRect/>
          </a:stretch>
        </p:blipFill>
        <p:spPr>
          <a:xfrm>
            <a:off x="1739681" y="2026459"/>
            <a:ext cx="719739" cy="669525"/>
          </a:xfrm>
          <a:prstGeom prst="rect">
            <a:avLst/>
          </a:prstGeom>
        </p:spPr>
      </p:pic>
      <p:pic>
        <p:nvPicPr>
          <p:cNvPr id="10" name="Picture 9" descr="A close up of a logo&#10;&#10;Description automatically generated">
            <a:extLst>
              <a:ext uri="{FF2B5EF4-FFF2-40B4-BE49-F238E27FC236}">
                <a16:creationId xmlns:a16="http://schemas.microsoft.com/office/drawing/2014/main" id="{35AFC51B-BC06-4F4F-A391-F2CC05664676}"/>
              </a:ext>
            </a:extLst>
          </p:cNvPr>
          <p:cNvPicPr>
            <a:picLocks noChangeAspect="1"/>
          </p:cNvPicPr>
          <p:nvPr/>
        </p:nvPicPr>
        <p:blipFill>
          <a:blip r:embed="rId4"/>
          <a:stretch>
            <a:fillRect/>
          </a:stretch>
        </p:blipFill>
        <p:spPr>
          <a:xfrm>
            <a:off x="7741090" y="2026459"/>
            <a:ext cx="719739" cy="669525"/>
          </a:xfrm>
          <a:prstGeom prst="rect">
            <a:avLst/>
          </a:prstGeom>
        </p:spPr>
      </p:pic>
    </p:spTree>
    <p:extLst>
      <p:ext uri="{BB962C8B-B14F-4D97-AF65-F5344CB8AC3E}">
        <p14:creationId xmlns:p14="http://schemas.microsoft.com/office/powerpoint/2010/main" val="2612267219"/>
      </p:ext>
    </p:extLst>
  </p:cSld>
  <p:clrMapOvr>
    <a:masterClrMapping/>
  </p:clrMapOvr>
  <mc:AlternateContent xmlns:mc="http://schemas.openxmlformats.org/markup-compatibility/2006" xmlns:p14="http://schemas.microsoft.com/office/powerpoint/2010/main">
    <mc:Choice Requires="p14">
      <p:transition spd="slow" p14:dur="2000" advTm="5356"/>
    </mc:Choice>
    <mc:Fallback xmlns="">
      <p:transition spd="slow" advTm="5356"/>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0C335-46F5-D842-8CB6-CC9DE47183EA}"/>
              </a:ext>
            </a:extLst>
          </p:cNvPr>
          <p:cNvSpPr>
            <a:spLocks noGrp="1"/>
          </p:cNvSpPr>
          <p:nvPr>
            <p:ph type="title"/>
          </p:nvPr>
        </p:nvSpPr>
        <p:spPr/>
        <p:txBody>
          <a:bodyPr/>
          <a:lstStyle/>
          <a:p>
            <a:r>
              <a:rPr lang="en-US"/>
              <a:t>Parallelizable Code</a:t>
            </a:r>
          </a:p>
        </p:txBody>
      </p:sp>
      <p:sp>
        <p:nvSpPr>
          <p:cNvPr id="78" name="Rectangle 77">
            <a:extLst>
              <a:ext uri="{FF2B5EF4-FFF2-40B4-BE49-F238E27FC236}">
                <a16:creationId xmlns:a16="http://schemas.microsoft.com/office/drawing/2014/main" id="{25766AD8-33FB-F04B-BFC6-E27347E643AB}"/>
              </a:ext>
            </a:extLst>
          </p:cNvPr>
          <p:cNvSpPr/>
          <p:nvPr/>
        </p:nvSpPr>
        <p:spPr>
          <a:xfrm>
            <a:off x="268014" y="1690690"/>
            <a:ext cx="11682248" cy="4930828"/>
          </a:xfrm>
          <a:prstGeom prst="rect">
            <a:avLst/>
          </a:prstGeom>
          <a:solidFill>
            <a:schemeClr val="tx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ln w="0"/>
              <a:noFill/>
              <a:effectLst>
                <a:outerShdw blurRad="38100" dist="19050" dir="2700000" algn="tl" rotWithShape="0">
                  <a:schemeClr val="dk1">
                    <a:alpha val="40000"/>
                  </a:schemeClr>
                </a:outerShdw>
              </a:effectLst>
            </a:endParaRPr>
          </a:p>
        </p:txBody>
      </p:sp>
      <p:pic>
        <p:nvPicPr>
          <p:cNvPr id="76" name="Picture 75">
            <a:extLst>
              <a:ext uri="{FF2B5EF4-FFF2-40B4-BE49-F238E27FC236}">
                <a16:creationId xmlns:a16="http://schemas.microsoft.com/office/drawing/2014/main" id="{38B089AE-7321-3549-BA33-F51DB20D3098}"/>
              </a:ext>
            </a:extLst>
          </p:cNvPr>
          <p:cNvPicPr>
            <a:picLocks noChangeAspect="1"/>
          </p:cNvPicPr>
          <p:nvPr/>
        </p:nvPicPr>
        <p:blipFill>
          <a:blip r:embed="rId3"/>
          <a:stretch>
            <a:fillRect/>
          </a:stretch>
        </p:blipFill>
        <p:spPr>
          <a:xfrm>
            <a:off x="1685084" y="949133"/>
            <a:ext cx="8530970" cy="6398228"/>
          </a:xfrm>
          <a:prstGeom prst="rect">
            <a:avLst/>
          </a:prstGeom>
        </p:spPr>
      </p:pic>
      <p:sp>
        <p:nvSpPr>
          <p:cNvPr id="7" name="Rectangle 6">
            <a:extLst>
              <a:ext uri="{FF2B5EF4-FFF2-40B4-BE49-F238E27FC236}">
                <a16:creationId xmlns:a16="http://schemas.microsoft.com/office/drawing/2014/main" id="{50014C9C-7B96-8043-8881-8A00DA790CF4}"/>
              </a:ext>
            </a:extLst>
          </p:cNvPr>
          <p:cNvSpPr/>
          <p:nvPr/>
        </p:nvSpPr>
        <p:spPr>
          <a:xfrm>
            <a:off x="3563007" y="4749523"/>
            <a:ext cx="898635" cy="835573"/>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20935919-ED29-A242-AE59-B037A48BBC3C}"/>
              </a:ext>
            </a:extLst>
          </p:cNvPr>
          <p:cNvSpPr/>
          <p:nvPr/>
        </p:nvSpPr>
        <p:spPr>
          <a:xfrm>
            <a:off x="7730360" y="4749523"/>
            <a:ext cx="898635" cy="835573"/>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24622C91-F973-064A-A6E8-1483C54E5F48}"/>
              </a:ext>
            </a:extLst>
          </p:cNvPr>
          <p:cNvSpPr/>
          <p:nvPr/>
        </p:nvSpPr>
        <p:spPr>
          <a:xfrm>
            <a:off x="3563006" y="5685520"/>
            <a:ext cx="898635" cy="835573"/>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E02B47D-FC69-4C4B-82C2-17207CCCB1EF}"/>
              </a:ext>
            </a:extLst>
          </p:cNvPr>
          <p:cNvSpPr/>
          <p:nvPr/>
        </p:nvSpPr>
        <p:spPr>
          <a:xfrm>
            <a:off x="7730360" y="5731080"/>
            <a:ext cx="898635" cy="835573"/>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A close up of a logo&#10;&#10;Description automatically generated">
            <a:extLst>
              <a:ext uri="{FF2B5EF4-FFF2-40B4-BE49-F238E27FC236}">
                <a16:creationId xmlns:a16="http://schemas.microsoft.com/office/drawing/2014/main" id="{73D3859D-9499-C24B-AED2-26C381415ADB}"/>
              </a:ext>
            </a:extLst>
          </p:cNvPr>
          <p:cNvPicPr>
            <a:picLocks noChangeAspect="1"/>
          </p:cNvPicPr>
          <p:nvPr/>
        </p:nvPicPr>
        <p:blipFill>
          <a:blip r:embed="rId4"/>
          <a:stretch>
            <a:fillRect/>
          </a:stretch>
        </p:blipFill>
        <p:spPr>
          <a:xfrm>
            <a:off x="1739681" y="2026459"/>
            <a:ext cx="719739" cy="669525"/>
          </a:xfrm>
          <a:prstGeom prst="rect">
            <a:avLst/>
          </a:prstGeom>
        </p:spPr>
      </p:pic>
      <p:pic>
        <p:nvPicPr>
          <p:cNvPr id="12" name="Picture 11" descr="A close up of a logo&#10;&#10;Description automatically generated">
            <a:extLst>
              <a:ext uri="{FF2B5EF4-FFF2-40B4-BE49-F238E27FC236}">
                <a16:creationId xmlns:a16="http://schemas.microsoft.com/office/drawing/2014/main" id="{52A4B996-F88B-0441-A917-119674D94961}"/>
              </a:ext>
            </a:extLst>
          </p:cNvPr>
          <p:cNvPicPr>
            <a:picLocks noChangeAspect="1"/>
          </p:cNvPicPr>
          <p:nvPr/>
        </p:nvPicPr>
        <p:blipFill>
          <a:blip r:embed="rId4"/>
          <a:stretch>
            <a:fillRect/>
          </a:stretch>
        </p:blipFill>
        <p:spPr>
          <a:xfrm>
            <a:off x="7741090" y="2026459"/>
            <a:ext cx="719739" cy="669525"/>
          </a:xfrm>
          <a:prstGeom prst="rect">
            <a:avLst/>
          </a:prstGeom>
        </p:spPr>
      </p:pic>
    </p:spTree>
    <p:extLst>
      <p:ext uri="{BB962C8B-B14F-4D97-AF65-F5344CB8AC3E}">
        <p14:creationId xmlns:p14="http://schemas.microsoft.com/office/powerpoint/2010/main" val="3815594232"/>
      </p:ext>
    </p:extLst>
  </p:cSld>
  <p:clrMapOvr>
    <a:masterClrMapping/>
  </p:clrMapOvr>
  <mc:AlternateContent xmlns:mc="http://schemas.openxmlformats.org/markup-compatibility/2006" xmlns:p14="http://schemas.microsoft.com/office/powerpoint/2010/main">
    <mc:Choice Requires="p14">
      <p:transition spd="slow" p14:dur="2000" advTm="13233"/>
    </mc:Choice>
    <mc:Fallback xmlns="">
      <p:transition spd="slow" advTm="13233"/>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0C335-46F5-D842-8CB6-CC9DE47183EA}"/>
              </a:ext>
            </a:extLst>
          </p:cNvPr>
          <p:cNvSpPr>
            <a:spLocks noGrp="1"/>
          </p:cNvSpPr>
          <p:nvPr>
            <p:ph type="title"/>
          </p:nvPr>
        </p:nvSpPr>
        <p:spPr/>
        <p:txBody>
          <a:bodyPr/>
          <a:lstStyle/>
          <a:p>
            <a:r>
              <a:rPr lang="en-US"/>
              <a:t>Parallelizable Code</a:t>
            </a:r>
          </a:p>
        </p:txBody>
      </p:sp>
      <p:sp>
        <p:nvSpPr>
          <p:cNvPr id="78" name="Rectangle 77">
            <a:extLst>
              <a:ext uri="{FF2B5EF4-FFF2-40B4-BE49-F238E27FC236}">
                <a16:creationId xmlns:a16="http://schemas.microsoft.com/office/drawing/2014/main" id="{25766AD8-33FB-F04B-BFC6-E27347E643AB}"/>
              </a:ext>
            </a:extLst>
          </p:cNvPr>
          <p:cNvSpPr/>
          <p:nvPr/>
        </p:nvSpPr>
        <p:spPr>
          <a:xfrm>
            <a:off x="268014" y="1690690"/>
            <a:ext cx="11682248" cy="4930828"/>
          </a:xfrm>
          <a:prstGeom prst="rect">
            <a:avLst/>
          </a:prstGeom>
          <a:solidFill>
            <a:schemeClr val="tx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ln w="0"/>
              <a:noFill/>
              <a:effectLst>
                <a:outerShdw blurRad="38100" dist="19050" dir="2700000" algn="tl" rotWithShape="0">
                  <a:schemeClr val="dk1">
                    <a:alpha val="40000"/>
                  </a:schemeClr>
                </a:outerShdw>
              </a:effectLst>
            </a:endParaRPr>
          </a:p>
        </p:txBody>
      </p:sp>
      <p:pic>
        <p:nvPicPr>
          <p:cNvPr id="76" name="Picture 75">
            <a:extLst>
              <a:ext uri="{FF2B5EF4-FFF2-40B4-BE49-F238E27FC236}">
                <a16:creationId xmlns:a16="http://schemas.microsoft.com/office/drawing/2014/main" id="{38B089AE-7321-3549-BA33-F51DB20D3098}"/>
              </a:ext>
            </a:extLst>
          </p:cNvPr>
          <p:cNvPicPr>
            <a:picLocks noChangeAspect="1"/>
          </p:cNvPicPr>
          <p:nvPr/>
        </p:nvPicPr>
        <p:blipFill>
          <a:blip r:embed="rId3"/>
          <a:stretch>
            <a:fillRect/>
          </a:stretch>
        </p:blipFill>
        <p:spPr>
          <a:xfrm>
            <a:off x="1685084" y="949133"/>
            <a:ext cx="8530970" cy="6398228"/>
          </a:xfrm>
          <a:prstGeom prst="rect">
            <a:avLst/>
          </a:prstGeom>
        </p:spPr>
      </p:pic>
      <p:sp>
        <p:nvSpPr>
          <p:cNvPr id="7" name="Rectangle 6">
            <a:extLst>
              <a:ext uri="{FF2B5EF4-FFF2-40B4-BE49-F238E27FC236}">
                <a16:creationId xmlns:a16="http://schemas.microsoft.com/office/drawing/2014/main" id="{50014C9C-7B96-8043-8881-8A00DA790CF4}"/>
              </a:ext>
            </a:extLst>
          </p:cNvPr>
          <p:cNvSpPr/>
          <p:nvPr/>
        </p:nvSpPr>
        <p:spPr>
          <a:xfrm>
            <a:off x="3563007" y="4749523"/>
            <a:ext cx="898635" cy="835573"/>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20935919-ED29-A242-AE59-B037A48BBC3C}"/>
              </a:ext>
            </a:extLst>
          </p:cNvPr>
          <p:cNvSpPr/>
          <p:nvPr/>
        </p:nvSpPr>
        <p:spPr>
          <a:xfrm>
            <a:off x="7730360" y="4749523"/>
            <a:ext cx="898635" cy="835573"/>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24622C91-F973-064A-A6E8-1483C54E5F48}"/>
              </a:ext>
            </a:extLst>
          </p:cNvPr>
          <p:cNvSpPr/>
          <p:nvPr/>
        </p:nvSpPr>
        <p:spPr>
          <a:xfrm>
            <a:off x="3563006" y="5685520"/>
            <a:ext cx="898635" cy="835573"/>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E02B47D-FC69-4C4B-82C2-17207CCCB1EF}"/>
              </a:ext>
            </a:extLst>
          </p:cNvPr>
          <p:cNvSpPr/>
          <p:nvPr/>
        </p:nvSpPr>
        <p:spPr>
          <a:xfrm>
            <a:off x="7730360" y="5731080"/>
            <a:ext cx="898635" cy="835573"/>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8DCEAD0-DDC6-514A-828E-55ABBAED0B91}"/>
              </a:ext>
            </a:extLst>
          </p:cNvPr>
          <p:cNvSpPr/>
          <p:nvPr/>
        </p:nvSpPr>
        <p:spPr>
          <a:xfrm>
            <a:off x="2601307" y="4231311"/>
            <a:ext cx="898635" cy="835573"/>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8B1913C-F977-8947-B6F6-421B918BF084}"/>
              </a:ext>
            </a:extLst>
          </p:cNvPr>
          <p:cNvSpPr/>
          <p:nvPr/>
        </p:nvSpPr>
        <p:spPr>
          <a:xfrm>
            <a:off x="6752895" y="4231311"/>
            <a:ext cx="898635" cy="835573"/>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descr="A close up of a logo&#10;&#10;Description automatically generated">
            <a:extLst>
              <a:ext uri="{FF2B5EF4-FFF2-40B4-BE49-F238E27FC236}">
                <a16:creationId xmlns:a16="http://schemas.microsoft.com/office/drawing/2014/main" id="{78743CB2-1B4E-7C42-BAEB-7D0E886DBA2B}"/>
              </a:ext>
            </a:extLst>
          </p:cNvPr>
          <p:cNvPicPr>
            <a:picLocks noChangeAspect="1"/>
          </p:cNvPicPr>
          <p:nvPr/>
        </p:nvPicPr>
        <p:blipFill>
          <a:blip r:embed="rId4"/>
          <a:stretch>
            <a:fillRect/>
          </a:stretch>
        </p:blipFill>
        <p:spPr>
          <a:xfrm>
            <a:off x="1739681" y="2026459"/>
            <a:ext cx="719739" cy="669525"/>
          </a:xfrm>
          <a:prstGeom prst="rect">
            <a:avLst/>
          </a:prstGeom>
        </p:spPr>
      </p:pic>
      <p:pic>
        <p:nvPicPr>
          <p:cNvPr id="14" name="Picture 13" descr="A close up of a logo&#10;&#10;Description automatically generated">
            <a:extLst>
              <a:ext uri="{FF2B5EF4-FFF2-40B4-BE49-F238E27FC236}">
                <a16:creationId xmlns:a16="http://schemas.microsoft.com/office/drawing/2014/main" id="{1C494E7C-5F93-CE4D-B450-C7725BC984EE}"/>
              </a:ext>
            </a:extLst>
          </p:cNvPr>
          <p:cNvPicPr>
            <a:picLocks noChangeAspect="1"/>
          </p:cNvPicPr>
          <p:nvPr/>
        </p:nvPicPr>
        <p:blipFill>
          <a:blip r:embed="rId4"/>
          <a:stretch>
            <a:fillRect/>
          </a:stretch>
        </p:blipFill>
        <p:spPr>
          <a:xfrm>
            <a:off x="7741090" y="2026459"/>
            <a:ext cx="719739" cy="669525"/>
          </a:xfrm>
          <a:prstGeom prst="rect">
            <a:avLst/>
          </a:prstGeom>
        </p:spPr>
      </p:pic>
    </p:spTree>
    <p:extLst>
      <p:ext uri="{BB962C8B-B14F-4D97-AF65-F5344CB8AC3E}">
        <p14:creationId xmlns:p14="http://schemas.microsoft.com/office/powerpoint/2010/main" val="630066382"/>
      </p:ext>
    </p:extLst>
  </p:cSld>
  <p:clrMapOvr>
    <a:masterClrMapping/>
  </p:clrMapOvr>
  <mc:AlternateContent xmlns:mc="http://schemas.openxmlformats.org/markup-compatibility/2006" xmlns:p14="http://schemas.microsoft.com/office/powerpoint/2010/main">
    <mc:Choice Requires="p14">
      <p:transition spd="slow" p14:dur="2000" advTm="7873"/>
    </mc:Choice>
    <mc:Fallback xmlns="">
      <p:transition spd="slow" advTm="7873"/>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0C335-46F5-D842-8CB6-CC9DE47183EA}"/>
              </a:ext>
            </a:extLst>
          </p:cNvPr>
          <p:cNvSpPr>
            <a:spLocks noGrp="1"/>
          </p:cNvSpPr>
          <p:nvPr>
            <p:ph type="title"/>
          </p:nvPr>
        </p:nvSpPr>
        <p:spPr/>
        <p:txBody>
          <a:bodyPr/>
          <a:lstStyle/>
          <a:p>
            <a:r>
              <a:rPr lang="en-US"/>
              <a:t>Order of Operators</a:t>
            </a:r>
          </a:p>
        </p:txBody>
      </p:sp>
      <p:sp>
        <p:nvSpPr>
          <p:cNvPr id="78" name="Rectangle 77">
            <a:extLst>
              <a:ext uri="{FF2B5EF4-FFF2-40B4-BE49-F238E27FC236}">
                <a16:creationId xmlns:a16="http://schemas.microsoft.com/office/drawing/2014/main" id="{25766AD8-33FB-F04B-BFC6-E27347E643AB}"/>
              </a:ext>
            </a:extLst>
          </p:cNvPr>
          <p:cNvSpPr/>
          <p:nvPr/>
        </p:nvSpPr>
        <p:spPr>
          <a:xfrm>
            <a:off x="268014" y="1690690"/>
            <a:ext cx="11682248" cy="4930828"/>
          </a:xfrm>
          <a:prstGeom prst="rect">
            <a:avLst/>
          </a:prstGeom>
          <a:solidFill>
            <a:schemeClr val="tx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ln w="0"/>
              <a:noFill/>
              <a:effectLst>
                <a:outerShdw blurRad="38100" dist="19050" dir="2700000" algn="tl" rotWithShape="0">
                  <a:schemeClr val="dk1">
                    <a:alpha val="40000"/>
                  </a:schemeClr>
                </a:outerShdw>
              </a:effectLst>
            </a:endParaRPr>
          </a:p>
        </p:txBody>
      </p:sp>
      <p:pic>
        <p:nvPicPr>
          <p:cNvPr id="76" name="Picture 75">
            <a:extLst>
              <a:ext uri="{FF2B5EF4-FFF2-40B4-BE49-F238E27FC236}">
                <a16:creationId xmlns:a16="http://schemas.microsoft.com/office/drawing/2014/main" id="{38B089AE-7321-3549-BA33-F51DB20D3098}"/>
              </a:ext>
            </a:extLst>
          </p:cNvPr>
          <p:cNvPicPr>
            <a:picLocks noChangeAspect="1"/>
          </p:cNvPicPr>
          <p:nvPr/>
        </p:nvPicPr>
        <p:blipFill>
          <a:blip r:embed="rId3"/>
          <a:stretch>
            <a:fillRect/>
          </a:stretch>
        </p:blipFill>
        <p:spPr>
          <a:xfrm>
            <a:off x="1685084" y="949133"/>
            <a:ext cx="8530970" cy="6398227"/>
          </a:xfrm>
          <a:prstGeom prst="rect">
            <a:avLst/>
          </a:prstGeom>
        </p:spPr>
      </p:pic>
      <p:pic>
        <p:nvPicPr>
          <p:cNvPr id="5" name="Picture 4" descr="A close up of a logo&#10;&#10;Description automatically generated">
            <a:extLst>
              <a:ext uri="{FF2B5EF4-FFF2-40B4-BE49-F238E27FC236}">
                <a16:creationId xmlns:a16="http://schemas.microsoft.com/office/drawing/2014/main" id="{0F0A7F44-1735-B747-B6E4-79180FBCE32E}"/>
              </a:ext>
            </a:extLst>
          </p:cNvPr>
          <p:cNvPicPr>
            <a:picLocks noChangeAspect="1"/>
          </p:cNvPicPr>
          <p:nvPr/>
        </p:nvPicPr>
        <p:blipFill>
          <a:blip r:embed="rId4"/>
          <a:stretch>
            <a:fillRect/>
          </a:stretch>
        </p:blipFill>
        <p:spPr>
          <a:xfrm>
            <a:off x="1739681" y="2026459"/>
            <a:ext cx="719739" cy="669525"/>
          </a:xfrm>
          <a:prstGeom prst="rect">
            <a:avLst/>
          </a:prstGeom>
        </p:spPr>
      </p:pic>
    </p:spTree>
    <p:extLst>
      <p:ext uri="{BB962C8B-B14F-4D97-AF65-F5344CB8AC3E}">
        <p14:creationId xmlns:p14="http://schemas.microsoft.com/office/powerpoint/2010/main" val="38304556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0C335-46F5-D842-8CB6-CC9DE47183EA}"/>
              </a:ext>
            </a:extLst>
          </p:cNvPr>
          <p:cNvSpPr>
            <a:spLocks noGrp="1"/>
          </p:cNvSpPr>
          <p:nvPr>
            <p:ph type="title"/>
          </p:nvPr>
        </p:nvSpPr>
        <p:spPr/>
        <p:txBody>
          <a:bodyPr/>
          <a:lstStyle/>
          <a:p>
            <a:r>
              <a:rPr lang="en-US"/>
              <a:t>Reordering on Subtrees</a:t>
            </a:r>
          </a:p>
        </p:txBody>
      </p:sp>
      <p:sp>
        <p:nvSpPr>
          <p:cNvPr id="78" name="Rectangle 77">
            <a:extLst>
              <a:ext uri="{FF2B5EF4-FFF2-40B4-BE49-F238E27FC236}">
                <a16:creationId xmlns:a16="http://schemas.microsoft.com/office/drawing/2014/main" id="{25766AD8-33FB-F04B-BFC6-E27347E643AB}"/>
              </a:ext>
            </a:extLst>
          </p:cNvPr>
          <p:cNvSpPr/>
          <p:nvPr/>
        </p:nvSpPr>
        <p:spPr>
          <a:xfrm>
            <a:off x="268014" y="1690690"/>
            <a:ext cx="11682248" cy="4930828"/>
          </a:xfrm>
          <a:prstGeom prst="rect">
            <a:avLst/>
          </a:prstGeom>
          <a:solidFill>
            <a:schemeClr val="tx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ln w="0"/>
              <a:noFill/>
              <a:effectLst>
                <a:outerShdw blurRad="38100" dist="19050" dir="2700000" algn="tl" rotWithShape="0">
                  <a:schemeClr val="dk1">
                    <a:alpha val="40000"/>
                  </a:schemeClr>
                </a:outerShdw>
              </a:effectLst>
            </a:endParaRPr>
          </a:p>
        </p:txBody>
      </p:sp>
      <p:pic>
        <p:nvPicPr>
          <p:cNvPr id="76" name="Picture 75">
            <a:extLst>
              <a:ext uri="{FF2B5EF4-FFF2-40B4-BE49-F238E27FC236}">
                <a16:creationId xmlns:a16="http://schemas.microsoft.com/office/drawing/2014/main" id="{38B089AE-7321-3549-BA33-F51DB20D3098}"/>
              </a:ext>
            </a:extLst>
          </p:cNvPr>
          <p:cNvPicPr>
            <a:picLocks noChangeAspect="1"/>
          </p:cNvPicPr>
          <p:nvPr/>
        </p:nvPicPr>
        <p:blipFill>
          <a:blip r:embed="rId3"/>
          <a:stretch>
            <a:fillRect/>
          </a:stretch>
        </p:blipFill>
        <p:spPr>
          <a:xfrm>
            <a:off x="1685084" y="949133"/>
            <a:ext cx="8530970" cy="6398227"/>
          </a:xfrm>
          <a:prstGeom prst="rect">
            <a:avLst/>
          </a:prstGeom>
        </p:spPr>
      </p:pic>
      <p:sp>
        <p:nvSpPr>
          <p:cNvPr id="11" name="Left-Right Arrow 10">
            <a:extLst>
              <a:ext uri="{FF2B5EF4-FFF2-40B4-BE49-F238E27FC236}">
                <a16:creationId xmlns:a16="http://schemas.microsoft.com/office/drawing/2014/main" id="{B12F88B2-42ED-5D4B-BC7D-0CD5D92A0111}"/>
              </a:ext>
            </a:extLst>
          </p:cNvPr>
          <p:cNvSpPr/>
          <p:nvPr/>
        </p:nvSpPr>
        <p:spPr>
          <a:xfrm>
            <a:off x="7630511" y="4430110"/>
            <a:ext cx="1213945" cy="331076"/>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41D407B-02ED-2142-BB5D-52A22ABE1DCB}"/>
              </a:ext>
            </a:extLst>
          </p:cNvPr>
          <p:cNvSpPr/>
          <p:nvPr/>
        </p:nvSpPr>
        <p:spPr>
          <a:xfrm>
            <a:off x="3547241" y="4761186"/>
            <a:ext cx="898635" cy="835573"/>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1D76E87-0B1A-2641-AF2B-97E2961E790B}"/>
              </a:ext>
            </a:extLst>
          </p:cNvPr>
          <p:cNvSpPr/>
          <p:nvPr/>
        </p:nvSpPr>
        <p:spPr>
          <a:xfrm>
            <a:off x="7746126" y="4749523"/>
            <a:ext cx="898635" cy="835573"/>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7B66FB00-8885-054C-8725-5AE4BD57B106}"/>
              </a:ext>
            </a:extLst>
          </p:cNvPr>
          <p:cNvSpPr/>
          <p:nvPr/>
        </p:nvSpPr>
        <p:spPr>
          <a:xfrm>
            <a:off x="3563006" y="5685520"/>
            <a:ext cx="898635" cy="835573"/>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2896EC79-C2FC-784C-8768-085BE9088F0E}"/>
              </a:ext>
            </a:extLst>
          </p:cNvPr>
          <p:cNvSpPr/>
          <p:nvPr/>
        </p:nvSpPr>
        <p:spPr>
          <a:xfrm>
            <a:off x="7730360" y="5731080"/>
            <a:ext cx="898635" cy="835573"/>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descr="A close up of a logo&#10;&#10;Description automatically generated">
            <a:extLst>
              <a:ext uri="{FF2B5EF4-FFF2-40B4-BE49-F238E27FC236}">
                <a16:creationId xmlns:a16="http://schemas.microsoft.com/office/drawing/2014/main" id="{778C55E7-AD68-8F4A-9D03-2372A9AFE494}"/>
              </a:ext>
            </a:extLst>
          </p:cNvPr>
          <p:cNvPicPr>
            <a:picLocks noChangeAspect="1"/>
          </p:cNvPicPr>
          <p:nvPr/>
        </p:nvPicPr>
        <p:blipFill>
          <a:blip r:embed="rId4"/>
          <a:stretch>
            <a:fillRect/>
          </a:stretch>
        </p:blipFill>
        <p:spPr>
          <a:xfrm>
            <a:off x="1739681" y="2026459"/>
            <a:ext cx="719739" cy="669525"/>
          </a:xfrm>
          <a:prstGeom prst="rect">
            <a:avLst/>
          </a:prstGeom>
        </p:spPr>
      </p:pic>
      <p:pic>
        <p:nvPicPr>
          <p:cNvPr id="20" name="Picture 19" descr="A close up of a logo&#10;&#10;Description automatically generated">
            <a:extLst>
              <a:ext uri="{FF2B5EF4-FFF2-40B4-BE49-F238E27FC236}">
                <a16:creationId xmlns:a16="http://schemas.microsoft.com/office/drawing/2014/main" id="{22EA8482-D589-F042-8920-EC5CDCD3BFE0}"/>
              </a:ext>
            </a:extLst>
          </p:cNvPr>
          <p:cNvPicPr>
            <a:picLocks noChangeAspect="1"/>
          </p:cNvPicPr>
          <p:nvPr/>
        </p:nvPicPr>
        <p:blipFill>
          <a:blip r:embed="rId4"/>
          <a:stretch>
            <a:fillRect/>
          </a:stretch>
        </p:blipFill>
        <p:spPr>
          <a:xfrm>
            <a:off x="5770400" y="2026459"/>
            <a:ext cx="719739" cy="669525"/>
          </a:xfrm>
          <a:prstGeom prst="rect">
            <a:avLst/>
          </a:prstGeom>
        </p:spPr>
      </p:pic>
    </p:spTree>
    <p:extLst>
      <p:ext uri="{BB962C8B-B14F-4D97-AF65-F5344CB8AC3E}">
        <p14:creationId xmlns:p14="http://schemas.microsoft.com/office/powerpoint/2010/main" val="20359940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0C335-46F5-D842-8CB6-CC9DE47183EA}"/>
              </a:ext>
            </a:extLst>
          </p:cNvPr>
          <p:cNvSpPr>
            <a:spLocks noGrp="1"/>
          </p:cNvSpPr>
          <p:nvPr>
            <p:ph type="title"/>
          </p:nvPr>
        </p:nvSpPr>
        <p:spPr/>
        <p:txBody>
          <a:bodyPr/>
          <a:lstStyle/>
          <a:p>
            <a:r>
              <a:rPr lang="en-US"/>
              <a:t>Deeper Difference</a:t>
            </a:r>
          </a:p>
        </p:txBody>
      </p:sp>
      <p:sp>
        <p:nvSpPr>
          <p:cNvPr id="78" name="Rectangle 77">
            <a:extLst>
              <a:ext uri="{FF2B5EF4-FFF2-40B4-BE49-F238E27FC236}">
                <a16:creationId xmlns:a16="http://schemas.microsoft.com/office/drawing/2014/main" id="{25766AD8-33FB-F04B-BFC6-E27347E643AB}"/>
              </a:ext>
            </a:extLst>
          </p:cNvPr>
          <p:cNvSpPr/>
          <p:nvPr/>
        </p:nvSpPr>
        <p:spPr>
          <a:xfrm>
            <a:off x="268014" y="1690690"/>
            <a:ext cx="11682248" cy="4930828"/>
          </a:xfrm>
          <a:prstGeom prst="rect">
            <a:avLst/>
          </a:prstGeom>
          <a:solidFill>
            <a:schemeClr val="tx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ln w="0"/>
              <a:noFill/>
              <a:effectLst>
                <a:outerShdw blurRad="38100" dist="19050" dir="2700000" algn="tl" rotWithShape="0">
                  <a:schemeClr val="dk1">
                    <a:alpha val="40000"/>
                  </a:schemeClr>
                </a:outerShdw>
              </a:effectLst>
            </a:endParaRPr>
          </a:p>
        </p:txBody>
      </p:sp>
      <p:pic>
        <p:nvPicPr>
          <p:cNvPr id="76" name="Picture 75">
            <a:extLst>
              <a:ext uri="{FF2B5EF4-FFF2-40B4-BE49-F238E27FC236}">
                <a16:creationId xmlns:a16="http://schemas.microsoft.com/office/drawing/2014/main" id="{38B089AE-7321-3549-BA33-F51DB20D3098}"/>
              </a:ext>
            </a:extLst>
          </p:cNvPr>
          <p:cNvPicPr>
            <a:picLocks noChangeAspect="1"/>
          </p:cNvPicPr>
          <p:nvPr/>
        </p:nvPicPr>
        <p:blipFill>
          <a:blip r:embed="rId3"/>
          <a:stretch>
            <a:fillRect/>
          </a:stretch>
        </p:blipFill>
        <p:spPr>
          <a:xfrm>
            <a:off x="1685084" y="949133"/>
            <a:ext cx="8530969" cy="6398227"/>
          </a:xfrm>
          <a:prstGeom prst="rect">
            <a:avLst/>
          </a:prstGeom>
        </p:spPr>
      </p:pic>
      <p:pic>
        <p:nvPicPr>
          <p:cNvPr id="8" name="Picture 7" descr="A close up of a logo&#10;&#10;Description automatically generated">
            <a:extLst>
              <a:ext uri="{FF2B5EF4-FFF2-40B4-BE49-F238E27FC236}">
                <a16:creationId xmlns:a16="http://schemas.microsoft.com/office/drawing/2014/main" id="{F39B8E2B-9D5C-C043-AF16-A29F7D7B9CEB}"/>
              </a:ext>
            </a:extLst>
          </p:cNvPr>
          <p:cNvPicPr>
            <a:picLocks noChangeAspect="1"/>
          </p:cNvPicPr>
          <p:nvPr/>
        </p:nvPicPr>
        <p:blipFill>
          <a:blip r:embed="rId4"/>
          <a:stretch>
            <a:fillRect/>
          </a:stretch>
        </p:blipFill>
        <p:spPr>
          <a:xfrm>
            <a:off x="1739681" y="2026459"/>
            <a:ext cx="719739" cy="669525"/>
          </a:xfrm>
          <a:prstGeom prst="rect">
            <a:avLst/>
          </a:prstGeom>
        </p:spPr>
      </p:pic>
      <p:pic>
        <p:nvPicPr>
          <p:cNvPr id="10" name="Picture 9" descr="A close up of a logo&#10;&#10;Description automatically generated">
            <a:extLst>
              <a:ext uri="{FF2B5EF4-FFF2-40B4-BE49-F238E27FC236}">
                <a16:creationId xmlns:a16="http://schemas.microsoft.com/office/drawing/2014/main" id="{25FE0ED5-EFD2-6B4E-A9CC-DA8A14894F9C}"/>
              </a:ext>
            </a:extLst>
          </p:cNvPr>
          <p:cNvPicPr>
            <a:picLocks noChangeAspect="1"/>
          </p:cNvPicPr>
          <p:nvPr/>
        </p:nvPicPr>
        <p:blipFill>
          <a:blip r:embed="rId4"/>
          <a:stretch>
            <a:fillRect/>
          </a:stretch>
        </p:blipFill>
        <p:spPr>
          <a:xfrm>
            <a:off x="5738868" y="2026459"/>
            <a:ext cx="719739" cy="669525"/>
          </a:xfrm>
          <a:prstGeom prst="rect">
            <a:avLst/>
          </a:prstGeom>
        </p:spPr>
      </p:pic>
    </p:spTree>
    <p:extLst>
      <p:ext uri="{BB962C8B-B14F-4D97-AF65-F5344CB8AC3E}">
        <p14:creationId xmlns:p14="http://schemas.microsoft.com/office/powerpoint/2010/main" val="41476822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0C335-46F5-D842-8CB6-CC9DE47183EA}"/>
              </a:ext>
            </a:extLst>
          </p:cNvPr>
          <p:cNvSpPr>
            <a:spLocks noGrp="1"/>
          </p:cNvSpPr>
          <p:nvPr>
            <p:ph type="title"/>
          </p:nvPr>
        </p:nvSpPr>
        <p:spPr/>
        <p:txBody>
          <a:bodyPr/>
          <a:lstStyle/>
          <a:p>
            <a:r>
              <a:rPr lang="en-US"/>
              <a:t>Deeper Difference</a:t>
            </a:r>
          </a:p>
        </p:txBody>
      </p:sp>
      <p:sp>
        <p:nvSpPr>
          <p:cNvPr id="78" name="Rectangle 77">
            <a:extLst>
              <a:ext uri="{FF2B5EF4-FFF2-40B4-BE49-F238E27FC236}">
                <a16:creationId xmlns:a16="http://schemas.microsoft.com/office/drawing/2014/main" id="{25766AD8-33FB-F04B-BFC6-E27347E643AB}"/>
              </a:ext>
            </a:extLst>
          </p:cNvPr>
          <p:cNvSpPr/>
          <p:nvPr/>
        </p:nvSpPr>
        <p:spPr>
          <a:xfrm>
            <a:off x="268014" y="1690690"/>
            <a:ext cx="11682248" cy="4930828"/>
          </a:xfrm>
          <a:prstGeom prst="rect">
            <a:avLst/>
          </a:prstGeom>
          <a:solidFill>
            <a:schemeClr val="tx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ln w="0"/>
              <a:noFill/>
              <a:effectLst>
                <a:outerShdw blurRad="38100" dist="19050" dir="2700000" algn="tl" rotWithShape="0">
                  <a:schemeClr val="dk1">
                    <a:alpha val="40000"/>
                  </a:schemeClr>
                </a:outerShdw>
              </a:effectLst>
            </a:endParaRPr>
          </a:p>
        </p:txBody>
      </p:sp>
      <p:pic>
        <p:nvPicPr>
          <p:cNvPr id="76" name="Picture 75">
            <a:extLst>
              <a:ext uri="{FF2B5EF4-FFF2-40B4-BE49-F238E27FC236}">
                <a16:creationId xmlns:a16="http://schemas.microsoft.com/office/drawing/2014/main" id="{38B089AE-7321-3549-BA33-F51DB20D3098}"/>
              </a:ext>
            </a:extLst>
          </p:cNvPr>
          <p:cNvPicPr>
            <a:picLocks noChangeAspect="1"/>
          </p:cNvPicPr>
          <p:nvPr/>
        </p:nvPicPr>
        <p:blipFill>
          <a:blip r:embed="rId3"/>
          <a:stretch>
            <a:fillRect/>
          </a:stretch>
        </p:blipFill>
        <p:spPr>
          <a:xfrm>
            <a:off x="1685084" y="949133"/>
            <a:ext cx="8530969" cy="6398226"/>
          </a:xfrm>
          <a:prstGeom prst="rect">
            <a:avLst/>
          </a:prstGeom>
        </p:spPr>
      </p:pic>
      <p:sp>
        <p:nvSpPr>
          <p:cNvPr id="3" name="Rectangle 2">
            <a:extLst>
              <a:ext uri="{FF2B5EF4-FFF2-40B4-BE49-F238E27FC236}">
                <a16:creationId xmlns:a16="http://schemas.microsoft.com/office/drawing/2014/main" id="{10A83FF1-47FE-4544-84D3-DBB02E7CEC03}"/>
              </a:ext>
            </a:extLst>
          </p:cNvPr>
          <p:cNvSpPr/>
          <p:nvPr/>
        </p:nvSpPr>
        <p:spPr>
          <a:xfrm>
            <a:off x="2081048" y="3121572"/>
            <a:ext cx="977462" cy="898635"/>
          </a:xfrm>
          <a:prstGeom prst="rect">
            <a:avLst/>
          </a:prstGeom>
          <a:solidFill>
            <a:srgbClr val="FF000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24E316D1-B89B-1B49-8CED-3DFEA0D9A26E}"/>
              </a:ext>
            </a:extLst>
          </p:cNvPr>
          <p:cNvSpPr/>
          <p:nvPr/>
        </p:nvSpPr>
        <p:spPr>
          <a:xfrm>
            <a:off x="6258909" y="3121572"/>
            <a:ext cx="977462" cy="898635"/>
          </a:xfrm>
          <a:prstGeom prst="rect">
            <a:avLst/>
          </a:prstGeom>
          <a:solidFill>
            <a:srgbClr val="FF000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32D01328-04D1-BF42-9621-10CDBE7F7828}"/>
              </a:ext>
            </a:extLst>
          </p:cNvPr>
          <p:cNvSpPr/>
          <p:nvPr/>
        </p:nvSpPr>
        <p:spPr>
          <a:xfrm>
            <a:off x="2609192" y="4225156"/>
            <a:ext cx="898635" cy="835573"/>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352FF4E-C9D3-7D45-8042-EA8BBD5DED1A}"/>
              </a:ext>
            </a:extLst>
          </p:cNvPr>
          <p:cNvSpPr/>
          <p:nvPr/>
        </p:nvSpPr>
        <p:spPr>
          <a:xfrm>
            <a:off x="6865883" y="4225155"/>
            <a:ext cx="898635" cy="835573"/>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8B86EE6-A3E4-C24D-BEEF-7123BA2B1A3F}"/>
              </a:ext>
            </a:extLst>
          </p:cNvPr>
          <p:cNvSpPr/>
          <p:nvPr/>
        </p:nvSpPr>
        <p:spPr>
          <a:xfrm>
            <a:off x="3563006" y="5685520"/>
            <a:ext cx="898635" cy="835573"/>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92694AA-B78E-4045-8429-30B502F6EFF9}"/>
              </a:ext>
            </a:extLst>
          </p:cNvPr>
          <p:cNvSpPr/>
          <p:nvPr/>
        </p:nvSpPr>
        <p:spPr>
          <a:xfrm>
            <a:off x="3563007" y="4749523"/>
            <a:ext cx="898635" cy="835573"/>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463F6C6-36F8-8940-B7D1-09736E2A46AA}"/>
              </a:ext>
            </a:extLst>
          </p:cNvPr>
          <p:cNvSpPr/>
          <p:nvPr/>
        </p:nvSpPr>
        <p:spPr>
          <a:xfrm>
            <a:off x="7730360" y="4749523"/>
            <a:ext cx="898635" cy="835573"/>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887D3DF-2621-994E-A31D-85131705A9BC}"/>
              </a:ext>
            </a:extLst>
          </p:cNvPr>
          <p:cNvSpPr/>
          <p:nvPr/>
        </p:nvSpPr>
        <p:spPr>
          <a:xfrm>
            <a:off x="7730360" y="5731080"/>
            <a:ext cx="898635" cy="835573"/>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descr="A close up of a logo&#10;&#10;Description automatically generated">
            <a:extLst>
              <a:ext uri="{FF2B5EF4-FFF2-40B4-BE49-F238E27FC236}">
                <a16:creationId xmlns:a16="http://schemas.microsoft.com/office/drawing/2014/main" id="{3C6483CD-3593-A148-82FD-63B44FD372CB}"/>
              </a:ext>
            </a:extLst>
          </p:cNvPr>
          <p:cNvPicPr>
            <a:picLocks noChangeAspect="1"/>
          </p:cNvPicPr>
          <p:nvPr/>
        </p:nvPicPr>
        <p:blipFill>
          <a:blip r:embed="rId4"/>
          <a:stretch>
            <a:fillRect/>
          </a:stretch>
        </p:blipFill>
        <p:spPr>
          <a:xfrm>
            <a:off x="1739681" y="2026459"/>
            <a:ext cx="719739" cy="669525"/>
          </a:xfrm>
          <a:prstGeom prst="rect">
            <a:avLst/>
          </a:prstGeom>
        </p:spPr>
      </p:pic>
      <p:pic>
        <p:nvPicPr>
          <p:cNvPr id="19" name="Picture 18" descr="A close up of a logo&#10;&#10;Description automatically generated">
            <a:extLst>
              <a:ext uri="{FF2B5EF4-FFF2-40B4-BE49-F238E27FC236}">
                <a16:creationId xmlns:a16="http://schemas.microsoft.com/office/drawing/2014/main" id="{60AD1491-00A9-C14A-B270-E7D38A211B59}"/>
              </a:ext>
            </a:extLst>
          </p:cNvPr>
          <p:cNvPicPr>
            <a:picLocks noChangeAspect="1"/>
          </p:cNvPicPr>
          <p:nvPr/>
        </p:nvPicPr>
        <p:blipFill>
          <a:blip r:embed="rId4"/>
          <a:stretch>
            <a:fillRect/>
          </a:stretch>
        </p:blipFill>
        <p:spPr>
          <a:xfrm>
            <a:off x="5738868" y="2026459"/>
            <a:ext cx="719739" cy="669525"/>
          </a:xfrm>
          <a:prstGeom prst="rect">
            <a:avLst/>
          </a:prstGeom>
        </p:spPr>
      </p:pic>
    </p:spTree>
    <p:extLst>
      <p:ext uri="{BB962C8B-B14F-4D97-AF65-F5344CB8AC3E}">
        <p14:creationId xmlns:p14="http://schemas.microsoft.com/office/powerpoint/2010/main" val="7718859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0C335-46F5-D842-8CB6-CC9DE47183EA}"/>
              </a:ext>
            </a:extLst>
          </p:cNvPr>
          <p:cNvSpPr>
            <a:spLocks noGrp="1"/>
          </p:cNvSpPr>
          <p:nvPr>
            <p:ph type="title"/>
          </p:nvPr>
        </p:nvSpPr>
        <p:spPr/>
        <p:txBody>
          <a:bodyPr/>
          <a:lstStyle/>
          <a:p>
            <a:r>
              <a:rPr lang="en-US"/>
              <a:t>Even worse…</a:t>
            </a:r>
          </a:p>
        </p:txBody>
      </p:sp>
      <p:sp>
        <p:nvSpPr>
          <p:cNvPr id="78" name="Rectangle 77">
            <a:extLst>
              <a:ext uri="{FF2B5EF4-FFF2-40B4-BE49-F238E27FC236}">
                <a16:creationId xmlns:a16="http://schemas.microsoft.com/office/drawing/2014/main" id="{25766AD8-33FB-F04B-BFC6-E27347E643AB}"/>
              </a:ext>
            </a:extLst>
          </p:cNvPr>
          <p:cNvSpPr/>
          <p:nvPr/>
        </p:nvSpPr>
        <p:spPr>
          <a:xfrm>
            <a:off x="268014" y="1690690"/>
            <a:ext cx="11682248" cy="4930828"/>
          </a:xfrm>
          <a:prstGeom prst="rect">
            <a:avLst/>
          </a:prstGeom>
          <a:solidFill>
            <a:schemeClr val="tx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ln w="0"/>
              <a:noFill/>
              <a:effectLst>
                <a:outerShdw blurRad="38100" dist="19050" dir="2700000" algn="tl" rotWithShape="0">
                  <a:schemeClr val="dk1">
                    <a:alpha val="40000"/>
                  </a:schemeClr>
                </a:outerShdw>
              </a:effectLst>
            </a:endParaRPr>
          </a:p>
        </p:txBody>
      </p:sp>
      <p:pic>
        <p:nvPicPr>
          <p:cNvPr id="76" name="Picture 75">
            <a:extLst>
              <a:ext uri="{FF2B5EF4-FFF2-40B4-BE49-F238E27FC236}">
                <a16:creationId xmlns:a16="http://schemas.microsoft.com/office/drawing/2014/main" id="{38B089AE-7321-3549-BA33-F51DB20D3098}"/>
              </a:ext>
            </a:extLst>
          </p:cNvPr>
          <p:cNvPicPr>
            <a:picLocks noChangeAspect="1"/>
          </p:cNvPicPr>
          <p:nvPr/>
        </p:nvPicPr>
        <p:blipFill>
          <a:blip r:embed="rId3"/>
          <a:stretch>
            <a:fillRect/>
          </a:stretch>
        </p:blipFill>
        <p:spPr>
          <a:xfrm>
            <a:off x="1685084" y="949133"/>
            <a:ext cx="8530968" cy="6398226"/>
          </a:xfrm>
          <a:prstGeom prst="rect">
            <a:avLst/>
          </a:prstGeom>
        </p:spPr>
      </p:pic>
      <p:pic>
        <p:nvPicPr>
          <p:cNvPr id="5" name="Picture 4" descr="A close up of a logo&#10;&#10;Description automatically generated">
            <a:extLst>
              <a:ext uri="{FF2B5EF4-FFF2-40B4-BE49-F238E27FC236}">
                <a16:creationId xmlns:a16="http://schemas.microsoft.com/office/drawing/2014/main" id="{454CE3D5-3FAA-C44C-8B0F-636D10EB3DA5}"/>
              </a:ext>
            </a:extLst>
          </p:cNvPr>
          <p:cNvPicPr>
            <a:picLocks noChangeAspect="1"/>
          </p:cNvPicPr>
          <p:nvPr/>
        </p:nvPicPr>
        <p:blipFill>
          <a:blip r:embed="rId4"/>
          <a:stretch>
            <a:fillRect/>
          </a:stretch>
        </p:blipFill>
        <p:spPr>
          <a:xfrm>
            <a:off x="1739681" y="2026459"/>
            <a:ext cx="719739" cy="669525"/>
          </a:xfrm>
          <a:prstGeom prst="rect">
            <a:avLst/>
          </a:prstGeom>
        </p:spPr>
      </p:pic>
      <p:pic>
        <p:nvPicPr>
          <p:cNvPr id="6" name="Picture 5" descr="A close up of a logo&#10;&#10;Description automatically generated">
            <a:extLst>
              <a:ext uri="{FF2B5EF4-FFF2-40B4-BE49-F238E27FC236}">
                <a16:creationId xmlns:a16="http://schemas.microsoft.com/office/drawing/2014/main" id="{7AF4A20A-5256-014E-AD66-41B0C70ED861}"/>
              </a:ext>
            </a:extLst>
          </p:cNvPr>
          <p:cNvPicPr>
            <a:picLocks noChangeAspect="1"/>
          </p:cNvPicPr>
          <p:nvPr/>
        </p:nvPicPr>
        <p:blipFill>
          <a:blip r:embed="rId4"/>
          <a:stretch>
            <a:fillRect/>
          </a:stretch>
        </p:blipFill>
        <p:spPr>
          <a:xfrm>
            <a:off x="7725324" y="2026459"/>
            <a:ext cx="719739" cy="669525"/>
          </a:xfrm>
          <a:prstGeom prst="rect">
            <a:avLst/>
          </a:prstGeom>
        </p:spPr>
      </p:pic>
      <p:sp>
        <p:nvSpPr>
          <p:cNvPr id="7" name="Rectangle 6">
            <a:extLst>
              <a:ext uri="{FF2B5EF4-FFF2-40B4-BE49-F238E27FC236}">
                <a16:creationId xmlns:a16="http://schemas.microsoft.com/office/drawing/2014/main" id="{2888CF65-790C-7245-ACD8-393AF6DEF44C}"/>
              </a:ext>
            </a:extLst>
          </p:cNvPr>
          <p:cNvSpPr/>
          <p:nvPr/>
        </p:nvSpPr>
        <p:spPr>
          <a:xfrm>
            <a:off x="7467601" y="3031753"/>
            <a:ext cx="977462" cy="898635"/>
          </a:xfrm>
          <a:prstGeom prst="rect">
            <a:avLst/>
          </a:prstGeom>
          <a:solidFill>
            <a:srgbClr val="FF000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F1508169-0927-F545-B723-6E242258D838}"/>
              </a:ext>
            </a:extLst>
          </p:cNvPr>
          <p:cNvSpPr/>
          <p:nvPr/>
        </p:nvSpPr>
        <p:spPr>
          <a:xfrm>
            <a:off x="8668115" y="4156104"/>
            <a:ext cx="977462" cy="898635"/>
          </a:xfrm>
          <a:prstGeom prst="rect">
            <a:avLst/>
          </a:prstGeom>
          <a:solidFill>
            <a:srgbClr val="FF000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536359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0C335-46F5-D842-8CB6-CC9DE47183EA}"/>
              </a:ext>
            </a:extLst>
          </p:cNvPr>
          <p:cNvSpPr>
            <a:spLocks noGrp="1"/>
          </p:cNvSpPr>
          <p:nvPr>
            <p:ph type="title"/>
          </p:nvPr>
        </p:nvSpPr>
        <p:spPr/>
        <p:txBody>
          <a:bodyPr/>
          <a:lstStyle/>
          <a:p>
            <a:r>
              <a:rPr lang="en-US"/>
              <a:t>Multi-Node</a:t>
            </a:r>
          </a:p>
        </p:txBody>
      </p:sp>
      <p:sp>
        <p:nvSpPr>
          <p:cNvPr id="78" name="Rectangle 77">
            <a:extLst>
              <a:ext uri="{FF2B5EF4-FFF2-40B4-BE49-F238E27FC236}">
                <a16:creationId xmlns:a16="http://schemas.microsoft.com/office/drawing/2014/main" id="{25766AD8-33FB-F04B-BFC6-E27347E643AB}"/>
              </a:ext>
            </a:extLst>
          </p:cNvPr>
          <p:cNvSpPr/>
          <p:nvPr/>
        </p:nvSpPr>
        <p:spPr>
          <a:xfrm>
            <a:off x="268014" y="1690690"/>
            <a:ext cx="11682248" cy="4930828"/>
          </a:xfrm>
          <a:prstGeom prst="rect">
            <a:avLst/>
          </a:prstGeom>
          <a:solidFill>
            <a:schemeClr val="tx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ln w="0"/>
              <a:noFill/>
              <a:effectLst>
                <a:outerShdw blurRad="38100" dist="19050" dir="2700000" algn="tl" rotWithShape="0">
                  <a:schemeClr val="dk1">
                    <a:alpha val="40000"/>
                  </a:schemeClr>
                </a:outerShdw>
              </a:effectLst>
            </a:endParaRPr>
          </a:p>
        </p:txBody>
      </p:sp>
      <p:pic>
        <p:nvPicPr>
          <p:cNvPr id="76" name="Picture 75">
            <a:extLst>
              <a:ext uri="{FF2B5EF4-FFF2-40B4-BE49-F238E27FC236}">
                <a16:creationId xmlns:a16="http://schemas.microsoft.com/office/drawing/2014/main" id="{38B089AE-7321-3549-BA33-F51DB20D3098}"/>
              </a:ext>
            </a:extLst>
          </p:cNvPr>
          <p:cNvPicPr>
            <a:picLocks noChangeAspect="1"/>
          </p:cNvPicPr>
          <p:nvPr/>
        </p:nvPicPr>
        <p:blipFill>
          <a:blip r:embed="rId3"/>
          <a:stretch>
            <a:fillRect/>
          </a:stretch>
        </p:blipFill>
        <p:spPr>
          <a:xfrm>
            <a:off x="1685084" y="949133"/>
            <a:ext cx="8530969" cy="6398226"/>
          </a:xfrm>
          <a:prstGeom prst="rect">
            <a:avLst/>
          </a:prstGeom>
        </p:spPr>
      </p:pic>
      <p:pic>
        <p:nvPicPr>
          <p:cNvPr id="5" name="Picture 4" descr="A close up of a logo&#10;&#10;Description automatically generated">
            <a:extLst>
              <a:ext uri="{FF2B5EF4-FFF2-40B4-BE49-F238E27FC236}">
                <a16:creationId xmlns:a16="http://schemas.microsoft.com/office/drawing/2014/main" id="{C6C13F89-97F8-7340-82B5-C7563B183BBF}"/>
              </a:ext>
            </a:extLst>
          </p:cNvPr>
          <p:cNvPicPr>
            <a:picLocks noChangeAspect="1"/>
          </p:cNvPicPr>
          <p:nvPr/>
        </p:nvPicPr>
        <p:blipFill>
          <a:blip r:embed="rId4"/>
          <a:stretch>
            <a:fillRect/>
          </a:stretch>
        </p:blipFill>
        <p:spPr>
          <a:xfrm>
            <a:off x="1739681" y="2026459"/>
            <a:ext cx="719739" cy="669525"/>
          </a:xfrm>
          <a:prstGeom prst="rect">
            <a:avLst/>
          </a:prstGeom>
        </p:spPr>
      </p:pic>
      <p:pic>
        <p:nvPicPr>
          <p:cNvPr id="7" name="Picture 6" descr="A close up of a logo&#10;&#10;Description automatically generated">
            <a:extLst>
              <a:ext uri="{FF2B5EF4-FFF2-40B4-BE49-F238E27FC236}">
                <a16:creationId xmlns:a16="http://schemas.microsoft.com/office/drawing/2014/main" id="{90BBF0BC-0B4D-1440-8709-50AA713E6DE4}"/>
              </a:ext>
            </a:extLst>
          </p:cNvPr>
          <p:cNvPicPr>
            <a:picLocks noChangeAspect="1"/>
          </p:cNvPicPr>
          <p:nvPr/>
        </p:nvPicPr>
        <p:blipFill>
          <a:blip r:embed="rId4"/>
          <a:stretch>
            <a:fillRect/>
          </a:stretch>
        </p:blipFill>
        <p:spPr>
          <a:xfrm>
            <a:off x="7725324" y="2026459"/>
            <a:ext cx="719739" cy="669525"/>
          </a:xfrm>
          <a:prstGeom prst="rect">
            <a:avLst/>
          </a:prstGeom>
        </p:spPr>
      </p:pic>
    </p:spTree>
    <p:extLst>
      <p:ext uri="{BB962C8B-B14F-4D97-AF65-F5344CB8AC3E}">
        <p14:creationId xmlns:p14="http://schemas.microsoft.com/office/powerpoint/2010/main" val="38693501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0C335-46F5-D842-8CB6-CC9DE47183EA}"/>
              </a:ext>
            </a:extLst>
          </p:cNvPr>
          <p:cNvSpPr>
            <a:spLocks noGrp="1"/>
          </p:cNvSpPr>
          <p:nvPr>
            <p:ph type="title"/>
          </p:nvPr>
        </p:nvSpPr>
        <p:spPr/>
        <p:txBody>
          <a:bodyPr/>
          <a:lstStyle/>
          <a:p>
            <a:r>
              <a:rPr lang="en-US"/>
              <a:t>Cannot Combine With Escaped Node</a:t>
            </a:r>
          </a:p>
        </p:txBody>
      </p:sp>
      <p:sp>
        <p:nvSpPr>
          <p:cNvPr id="78" name="Rectangle 77">
            <a:extLst>
              <a:ext uri="{FF2B5EF4-FFF2-40B4-BE49-F238E27FC236}">
                <a16:creationId xmlns:a16="http://schemas.microsoft.com/office/drawing/2014/main" id="{25766AD8-33FB-F04B-BFC6-E27347E643AB}"/>
              </a:ext>
            </a:extLst>
          </p:cNvPr>
          <p:cNvSpPr/>
          <p:nvPr/>
        </p:nvSpPr>
        <p:spPr>
          <a:xfrm>
            <a:off x="268014" y="1690690"/>
            <a:ext cx="11682248" cy="4930828"/>
          </a:xfrm>
          <a:prstGeom prst="rect">
            <a:avLst/>
          </a:prstGeom>
          <a:solidFill>
            <a:schemeClr val="tx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ln w="0"/>
              <a:noFill/>
              <a:effectLst>
                <a:outerShdw blurRad="38100" dist="19050" dir="2700000" algn="tl" rotWithShape="0">
                  <a:schemeClr val="dk1">
                    <a:alpha val="40000"/>
                  </a:schemeClr>
                </a:outerShdw>
              </a:effectLst>
            </a:endParaRPr>
          </a:p>
        </p:txBody>
      </p:sp>
      <p:pic>
        <p:nvPicPr>
          <p:cNvPr id="76" name="Picture 75">
            <a:extLst>
              <a:ext uri="{FF2B5EF4-FFF2-40B4-BE49-F238E27FC236}">
                <a16:creationId xmlns:a16="http://schemas.microsoft.com/office/drawing/2014/main" id="{38B089AE-7321-3549-BA33-F51DB20D3098}"/>
              </a:ext>
            </a:extLst>
          </p:cNvPr>
          <p:cNvPicPr>
            <a:picLocks noChangeAspect="1"/>
          </p:cNvPicPr>
          <p:nvPr/>
        </p:nvPicPr>
        <p:blipFill>
          <a:blip r:embed="rId3"/>
          <a:stretch>
            <a:fillRect/>
          </a:stretch>
        </p:blipFill>
        <p:spPr>
          <a:xfrm>
            <a:off x="1685084" y="949133"/>
            <a:ext cx="8530968" cy="6398226"/>
          </a:xfrm>
          <a:prstGeom prst="rect">
            <a:avLst/>
          </a:prstGeom>
        </p:spPr>
      </p:pic>
      <p:sp>
        <p:nvSpPr>
          <p:cNvPr id="3" name="Rectangle 2">
            <a:extLst>
              <a:ext uri="{FF2B5EF4-FFF2-40B4-BE49-F238E27FC236}">
                <a16:creationId xmlns:a16="http://schemas.microsoft.com/office/drawing/2014/main" id="{3D50F155-8638-164C-8E9D-989CE6E617D2}"/>
              </a:ext>
            </a:extLst>
          </p:cNvPr>
          <p:cNvSpPr/>
          <p:nvPr/>
        </p:nvSpPr>
        <p:spPr>
          <a:xfrm>
            <a:off x="6096000" y="5108028"/>
            <a:ext cx="1329559" cy="1403131"/>
          </a:xfrm>
          <a:prstGeom prst="rect">
            <a:avLst/>
          </a:prstGeom>
          <a:solidFill>
            <a:srgbClr val="FF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close up of a logo&#10;&#10;Description automatically generated">
            <a:extLst>
              <a:ext uri="{FF2B5EF4-FFF2-40B4-BE49-F238E27FC236}">
                <a16:creationId xmlns:a16="http://schemas.microsoft.com/office/drawing/2014/main" id="{66B38A7F-7BDB-A74B-BDBD-DE6142693273}"/>
              </a:ext>
            </a:extLst>
          </p:cNvPr>
          <p:cNvPicPr>
            <a:picLocks noChangeAspect="1"/>
          </p:cNvPicPr>
          <p:nvPr/>
        </p:nvPicPr>
        <p:blipFill>
          <a:blip r:embed="rId4"/>
          <a:stretch>
            <a:fillRect/>
          </a:stretch>
        </p:blipFill>
        <p:spPr>
          <a:xfrm>
            <a:off x="1739681" y="2026459"/>
            <a:ext cx="719739" cy="669525"/>
          </a:xfrm>
          <a:prstGeom prst="rect">
            <a:avLst/>
          </a:prstGeom>
        </p:spPr>
      </p:pic>
      <p:pic>
        <p:nvPicPr>
          <p:cNvPr id="7" name="Picture 6" descr="A close up of a logo&#10;&#10;Description automatically generated">
            <a:extLst>
              <a:ext uri="{FF2B5EF4-FFF2-40B4-BE49-F238E27FC236}">
                <a16:creationId xmlns:a16="http://schemas.microsoft.com/office/drawing/2014/main" id="{2B7E1734-56A5-B94D-82F3-9E8466B9DC26}"/>
              </a:ext>
            </a:extLst>
          </p:cNvPr>
          <p:cNvPicPr>
            <a:picLocks noChangeAspect="1"/>
          </p:cNvPicPr>
          <p:nvPr/>
        </p:nvPicPr>
        <p:blipFill>
          <a:blip r:embed="rId4"/>
          <a:stretch>
            <a:fillRect/>
          </a:stretch>
        </p:blipFill>
        <p:spPr>
          <a:xfrm>
            <a:off x="7725324" y="2026459"/>
            <a:ext cx="719739" cy="669525"/>
          </a:xfrm>
          <a:prstGeom prst="rect">
            <a:avLst/>
          </a:prstGeom>
        </p:spPr>
      </p:pic>
    </p:spTree>
    <p:extLst>
      <p:ext uri="{BB962C8B-B14F-4D97-AF65-F5344CB8AC3E}">
        <p14:creationId xmlns:p14="http://schemas.microsoft.com/office/powerpoint/2010/main" val="8452886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BFE66-A983-DB48-AB43-94CB64863DF6}"/>
              </a:ext>
            </a:extLst>
          </p:cNvPr>
          <p:cNvSpPr>
            <a:spLocks noGrp="1"/>
          </p:cNvSpPr>
          <p:nvPr>
            <p:ph type="title"/>
          </p:nvPr>
        </p:nvSpPr>
        <p:spPr>
          <a:xfrm>
            <a:off x="476864" y="291384"/>
            <a:ext cx="11238271" cy="1325563"/>
          </a:xfrm>
        </p:spPr>
        <p:txBody>
          <a:bodyPr/>
          <a:lstStyle/>
          <a:p>
            <a:r>
              <a:rPr lang="en-US"/>
              <a:t>Vectorization = </a:t>
            </a:r>
            <a:r>
              <a:rPr lang="en-US" b="1" u="sng"/>
              <a:t>S</a:t>
            </a:r>
            <a:r>
              <a:rPr lang="en-US"/>
              <a:t>ingle </a:t>
            </a:r>
            <a:r>
              <a:rPr lang="en-US" b="1" u="sng"/>
              <a:t>I</a:t>
            </a:r>
            <a:r>
              <a:rPr lang="en-US"/>
              <a:t>nstruction, </a:t>
            </a:r>
            <a:r>
              <a:rPr lang="en-US" b="1" u="sng"/>
              <a:t>M</a:t>
            </a:r>
            <a:r>
              <a:rPr lang="en-US"/>
              <a:t>ultiple </a:t>
            </a:r>
            <a:r>
              <a:rPr lang="en-US" b="1" u="sng"/>
              <a:t>D</a:t>
            </a:r>
            <a:r>
              <a:rPr lang="en-US"/>
              <a:t>ata</a:t>
            </a:r>
          </a:p>
        </p:txBody>
      </p:sp>
      <p:graphicFrame>
        <p:nvGraphicFramePr>
          <p:cNvPr id="6" name="Content Placeholder 5">
            <a:extLst>
              <a:ext uri="{FF2B5EF4-FFF2-40B4-BE49-F238E27FC236}">
                <a16:creationId xmlns:a16="http://schemas.microsoft.com/office/drawing/2014/main" id="{A520D4CD-5360-954A-9D21-CC1C0FB83436}"/>
              </a:ext>
            </a:extLst>
          </p:cNvPr>
          <p:cNvGraphicFramePr>
            <a:graphicFrameLocks noGrp="1"/>
          </p:cNvGraphicFramePr>
          <p:nvPr>
            <p:ph idx="1"/>
            <p:extLst>
              <p:ext uri="{D42A27DB-BD31-4B8C-83A1-F6EECF244321}">
                <p14:modId xmlns:p14="http://schemas.microsoft.com/office/powerpoint/2010/main" val="320676100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205364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A5F6A-A2CA-3C40-881B-4A21D14C1CF9}"/>
              </a:ext>
            </a:extLst>
          </p:cNvPr>
          <p:cNvSpPr>
            <a:spLocks noGrp="1"/>
          </p:cNvSpPr>
          <p:nvPr>
            <p:ph type="title"/>
          </p:nvPr>
        </p:nvSpPr>
        <p:spPr/>
        <p:txBody>
          <a:bodyPr/>
          <a:lstStyle/>
          <a:p>
            <a:r>
              <a:rPr lang="en-US"/>
              <a:t>LSLP Algorithm</a:t>
            </a:r>
          </a:p>
        </p:txBody>
      </p:sp>
      <p:sp>
        <p:nvSpPr>
          <p:cNvPr id="3" name="Content Placeholder 2">
            <a:extLst>
              <a:ext uri="{FF2B5EF4-FFF2-40B4-BE49-F238E27FC236}">
                <a16:creationId xmlns:a16="http://schemas.microsoft.com/office/drawing/2014/main" id="{21158998-9D74-644F-B57D-83EE2BF405C7}"/>
              </a:ext>
            </a:extLst>
          </p:cNvPr>
          <p:cNvSpPr>
            <a:spLocks noGrp="1"/>
          </p:cNvSpPr>
          <p:nvPr>
            <p:ph idx="1"/>
          </p:nvPr>
        </p:nvSpPr>
        <p:spPr/>
        <p:txBody>
          <a:bodyPr/>
          <a:lstStyle/>
          <a:p>
            <a:pPr marL="514350" indent="-514350">
              <a:buFont typeface="+mj-lt"/>
              <a:buAutoNum type="arabicPeriod"/>
            </a:pPr>
            <a:r>
              <a:rPr lang="en-US"/>
              <a:t>Find seed value tuple &lt;v1, v2&gt;, like adjacent store ops.</a:t>
            </a:r>
          </a:p>
          <a:p>
            <a:pPr marL="514350" indent="-514350">
              <a:buFont typeface="+mj-lt"/>
              <a:buAutoNum type="arabicPeriod"/>
            </a:pPr>
            <a:r>
              <a:rPr lang="en-US"/>
              <a:t>Construct the graph from the seed tuple…</a:t>
            </a:r>
          </a:p>
        </p:txBody>
      </p:sp>
    </p:spTree>
    <p:extLst>
      <p:ext uri="{BB962C8B-B14F-4D97-AF65-F5344CB8AC3E}">
        <p14:creationId xmlns:p14="http://schemas.microsoft.com/office/powerpoint/2010/main" val="31888165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A5F6A-A2CA-3C40-881B-4A21D14C1CF9}"/>
              </a:ext>
            </a:extLst>
          </p:cNvPr>
          <p:cNvSpPr>
            <a:spLocks noGrp="1"/>
          </p:cNvSpPr>
          <p:nvPr>
            <p:ph type="title"/>
          </p:nvPr>
        </p:nvSpPr>
        <p:spPr/>
        <p:txBody>
          <a:bodyPr/>
          <a:lstStyle/>
          <a:p>
            <a:r>
              <a:rPr lang="en-US"/>
              <a:t>LSLP Algorithm</a:t>
            </a:r>
          </a:p>
        </p:txBody>
      </p:sp>
      <p:sp>
        <p:nvSpPr>
          <p:cNvPr id="3" name="Content Placeholder 2">
            <a:extLst>
              <a:ext uri="{FF2B5EF4-FFF2-40B4-BE49-F238E27FC236}">
                <a16:creationId xmlns:a16="http://schemas.microsoft.com/office/drawing/2014/main" id="{21158998-9D74-644F-B57D-83EE2BF405C7}"/>
              </a:ext>
            </a:extLst>
          </p:cNvPr>
          <p:cNvSpPr>
            <a:spLocks noGrp="1"/>
          </p:cNvSpPr>
          <p:nvPr>
            <p:ph idx="1"/>
          </p:nvPr>
        </p:nvSpPr>
        <p:spPr/>
        <p:txBody>
          <a:bodyPr/>
          <a:lstStyle/>
          <a:p>
            <a:pPr marL="514350" indent="-514350">
              <a:buFont typeface="+mj-lt"/>
              <a:buAutoNum type="arabicPeriod"/>
            </a:pPr>
            <a:r>
              <a:rPr lang="en-US"/>
              <a:t>Find seed value tuple &lt;v1, v2&gt;, like adjacent store ops.</a:t>
            </a:r>
          </a:p>
          <a:p>
            <a:pPr marL="514350" indent="-514350">
              <a:buFont typeface="+mj-lt"/>
              <a:buAutoNum type="arabicPeriod"/>
            </a:pPr>
            <a:r>
              <a:rPr lang="en-US"/>
              <a:t>Construct the graph from the seed tuple:</a:t>
            </a:r>
          </a:p>
          <a:p>
            <a:pPr marL="971550" lvl="1" indent="-514350">
              <a:buFont typeface="+mj-lt"/>
              <a:buAutoNum type="arabicPeriod"/>
            </a:pPr>
            <a:r>
              <a:rPr lang="en-US"/>
              <a:t>If the tuple is not vectorizable, return immediately.</a:t>
            </a:r>
          </a:p>
          <a:p>
            <a:pPr marL="971550" lvl="1" indent="-514350">
              <a:buFont typeface="+mj-lt"/>
              <a:buAutoNum type="arabicPeriod"/>
            </a:pPr>
            <a:r>
              <a:rPr lang="en-US"/>
              <a:t>Add the visiting tuple to the graph.</a:t>
            </a:r>
          </a:p>
          <a:p>
            <a:pPr marL="971550" lvl="1" indent="-514350">
              <a:buFont typeface="+mj-lt"/>
              <a:buAutoNum type="arabicPeriod"/>
            </a:pPr>
            <a:r>
              <a:rPr lang="en-US"/>
              <a:t>If the operator is </a:t>
            </a:r>
            <a:r>
              <a:rPr lang="en-US">
                <a:solidFill>
                  <a:schemeClr val="accent2"/>
                </a:solidFill>
              </a:rPr>
              <a:t>not commutative</a:t>
            </a:r>
            <a:r>
              <a:rPr lang="en-US"/>
              <a:t>, visit the operand tuples recursively…</a:t>
            </a:r>
          </a:p>
        </p:txBody>
      </p:sp>
    </p:spTree>
    <p:extLst>
      <p:ext uri="{BB962C8B-B14F-4D97-AF65-F5344CB8AC3E}">
        <p14:creationId xmlns:p14="http://schemas.microsoft.com/office/powerpoint/2010/main" val="1151016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A5F6A-A2CA-3C40-881B-4A21D14C1CF9}"/>
              </a:ext>
            </a:extLst>
          </p:cNvPr>
          <p:cNvSpPr>
            <a:spLocks noGrp="1"/>
          </p:cNvSpPr>
          <p:nvPr>
            <p:ph type="title"/>
          </p:nvPr>
        </p:nvSpPr>
        <p:spPr/>
        <p:txBody>
          <a:bodyPr/>
          <a:lstStyle/>
          <a:p>
            <a:r>
              <a:rPr lang="en-US"/>
              <a:t>LSLP Algorithm</a:t>
            </a:r>
          </a:p>
        </p:txBody>
      </p:sp>
      <p:sp>
        <p:nvSpPr>
          <p:cNvPr id="3" name="Content Placeholder 2">
            <a:extLst>
              <a:ext uri="{FF2B5EF4-FFF2-40B4-BE49-F238E27FC236}">
                <a16:creationId xmlns:a16="http://schemas.microsoft.com/office/drawing/2014/main" id="{21158998-9D74-644F-B57D-83EE2BF405C7}"/>
              </a:ext>
            </a:extLst>
          </p:cNvPr>
          <p:cNvSpPr>
            <a:spLocks noGrp="1"/>
          </p:cNvSpPr>
          <p:nvPr>
            <p:ph idx="1"/>
          </p:nvPr>
        </p:nvSpPr>
        <p:spPr/>
        <p:txBody>
          <a:bodyPr/>
          <a:lstStyle/>
          <a:p>
            <a:pPr marL="514350" indent="-514350">
              <a:buFont typeface="+mj-lt"/>
              <a:buAutoNum type="arabicPeriod"/>
            </a:pPr>
            <a:r>
              <a:rPr lang="en-US"/>
              <a:t>Find seed value tuple &lt;v1, v2&gt;, like adjacent store ops.</a:t>
            </a:r>
          </a:p>
          <a:p>
            <a:pPr marL="514350" indent="-514350">
              <a:buFont typeface="+mj-lt"/>
              <a:buAutoNum type="arabicPeriod"/>
            </a:pPr>
            <a:r>
              <a:rPr lang="en-US"/>
              <a:t>Construct the graph from the seed tuple:</a:t>
            </a:r>
          </a:p>
          <a:p>
            <a:pPr marL="971550" lvl="1" indent="-514350">
              <a:buFont typeface="+mj-lt"/>
              <a:buAutoNum type="arabicPeriod"/>
            </a:pPr>
            <a:r>
              <a:rPr lang="en-US"/>
              <a:t>If the tuple is not vectorizable, return immediately.</a:t>
            </a:r>
          </a:p>
          <a:p>
            <a:pPr marL="971550" lvl="1" indent="-514350">
              <a:buFont typeface="+mj-lt"/>
              <a:buAutoNum type="arabicPeriod"/>
            </a:pPr>
            <a:r>
              <a:rPr lang="en-US"/>
              <a:t>Add the visiting tuple to the graph.</a:t>
            </a:r>
          </a:p>
          <a:p>
            <a:pPr marL="971550" lvl="1" indent="-514350">
              <a:buFont typeface="+mj-lt"/>
              <a:buAutoNum type="arabicPeriod"/>
            </a:pPr>
            <a:r>
              <a:rPr lang="en-US"/>
              <a:t>If the operator is </a:t>
            </a:r>
            <a:r>
              <a:rPr lang="en-US">
                <a:solidFill>
                  <a:schemeClr val="accent2"/>
                </a:solidFill>
              </a:rPr>
              <a:t>not commutative</a:t>
            </a:r>
            <a:r>
              <a:rPr lang="en-US"/>
              <a:t>, visit the operand tuples recursively.</a:t>
            </a:r>
          </a:p>
          <a:p>
            <a:pPr marL="971550" lvl="1" indent="-514350">
              <a:buFont typeface="+mj-lt"/>
              <a:buAutoNum type="arabicPeriod"/>
            </a:pPr>
            <a:r>
              <a:rPr lang="en-US"/>
              <a:t>If the operator is </a:t>
            </a:r>
            <a:r>
              <a:rPr lang="en-US">
                <a:solidFill>
                  <a:schemeClr val="accent5"/>
                </a:solidFill>
              </a:rPr>
              <a:t>commutative</a:t>
            </a:r>
            <a:r>
              <a:rPr lang="en-US"/>
              <a:t>,</a:t>
            </a:r>
          </a:p>
          <a:p>
            <a:pPr marL="1428750" lvl="2" indent="-514350">
              <a:buFont typeface="+mj-lt"/>
              <a:buAutoNum type="arabicPeriod"/>
            </a:pPr>
            <a:r>
              <a:rPr lang="en-US"/>
              <a:t>Recursively find all </a:t>
            </a:r>
            <a:r>
              <a:rPr lang="en-US">
                <a:solidFill>
                  <a:schemeClr val="accent5"/>
                </a:solidFill>
              </a:rPr>
              <a:t>commutative tuples </a:t>
            </a:r>
            <a:r>
              <a:rPr lang="en-US"/>
              <a:t>into the multi-node.</a:t>
            </a:r>
          </a:p>
          <a:p>
            <a:pPr marL="1428750" lvl="2" indent="-514350">
              <a:buFont typeface="+mj-lt"/>
              <a:buAutoNum type="arabicPeriod"/>
            </a:pPr>
            <a:r>
              <a:rPr lang="en-US"/>
              <a:t>Reorder the multi-node with respect to commutativity and associativity.</a:t>
            </a:r>
          </a:p>
          <a:p>
            <a:pPr marL="1428750" lvl="2" indent="-514350">
              <a:buFont typeface="+mj-lt"/>
              <a:buAutoNum type="arabicPeriod"/>
            </a:pPr>
            <a:r>
              <a:rPr lang="en-US"/>
              <a:t>Visit the reordered tuples.</a:t>
            </a:r>
          </a:p>
        </p:txBody>
      </p:sp>
    </p:spTree>
    <p:extLst>
      <p:ext uri="{BB962C8B-B14F-4D97-AF65-F5344CB8AC3E}">
        <p14:creationId xmlns:p14="http://schemas.microsoft.com/office/powerpoint/2010/main" val="435867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A5F6A-A2CA-3C40-881B-4A21D14C1CF9}"/>
              </a:ext>
            </a:extLst>
          </p:cNvPr>
          <p:cNvSpPr>
            <a:spLocks noGrp="1"/>
          </p:cNvSpPr>
          <p:nvPr>
            <p:ph type="title"/>
          </p:nvPr>
        </p:nvSpPr>
        <p:spPr/>
        <p:txBody>
          <a:bodyPr/>
          <a:lstStyle/>
          <a:p>
            <a:r>
              <a:rPr lang="en-US"/>
              <a:t>Commutative Tuples</a:t>
            </a:r>
          </a:p>
        </p:txBody>
      </p:sp>
      <p:sp>
        <p:nvSpPr>
          <p:cNvPr id="3" name="Content Placeholder 2">
            <a:extLst>
              <a:ext uri="{FF2B5EF4-FFF2-40B4-BE49-F238E27FC236}">
                <a16:creationId xmlns:a16="http://schemas.microsoft.com/office/drawing/2014/main" id="{21158998-9D74-644F-B57D-83EE2BF405C7}"/>
              </a:ext>
            </a:extLst>
          </p:cNvPr>
          <p:cNvSpPr>
            <a:spLocks noGrp="1"/>
          </p:cNvSpPr>
          <p:nvPr>
            <p:ph idx="1"/>
          </p:nvPr>
        </p:nvSpPr>
        <p:spPr>
          <a:xfrm>
            <a:off x="838200" y="1825625"/>
            <a:ext cx="3864394" cy="4351338"/>
          </a:xfrm>
        </p:spPr>
        <p:txBody>
          <a:bodyPr>
            <a:normAutofit/>
          </a:bodyPr>
          <a:lstStyle/>
          <a:p>
            <a:pPr marL="0" indent="0">
              <a:buNone/>
            </a:pPr>
            <a:r>
              <a:rPr lang="en-US" sz="2400"/>
              <a:t>Recursively find these tuples:</a:t>
            </a:r>
          </a:p>
          <a:p>
            <a:pPr marL="514350" indent="-514350">
              <a:buFont typeface="+mj-lt"/>
              <a:buAutoNum type="arabicPeriod"/>
            </a:pPr>
            <a:r>
              <a:rPr lang="en-US" sz="2400"/>
              <a:t>Same operator in the tuple</a:t>
            </a:r>
          </a:p>
          <a:p>
            <a:pPr marL="514350" indent="-514350">
              <a:buFont typeface="+mj-lt"/>
              <a:buAutoNum type="arabicPeriod"/>
            </a:pPr>
            <a:r>
              <a:rPr lang="en-US" sz="2400"/>
              <a:t>Same operator as the parent</a:t>
            </a:r>
          </a:p>
          <a:p>
            <a:pPr marL="514350" indent="-514350">
              <a:buFont typeface="+mj-lt"/>
              <a:buAutoNum type="arabicPeriod"/>
            </a:pPr>
            <a:r>
              <a:rPr lang="en-US" sz="2400"/>
              <a:t>Values not escaped</a:t>
            </a:r>
          </a:p>
          <a:p>
            <a:pPr marL="514350" indent="-514350">
              <a:buFont typeface="+mj-lt"/>
              <a:buAutoNum type="arabicPeriod"/>
            </a:pPr>
            <a:endParaRPr lang="en-US" sz="2400"/>
          </a:p>
          <a:p>
            <a:pPr marL="0" indent="0">
              <a:buNone/>
            </a:pPr>
            <a:r>
              <a:rPr lang="en-US" sz="2400"/>
              <a:t>Add </a:t>
            </a:r>
            <a:r>
              <a:rPr lang="en-US" sz="2400">
                <a:solidFill>
                  <a:schemeClr val="accent5"/>
                </a:solidFill>
              </a:rPr>
              <a:t>the operand tuples of these tuples </a:t>
            </a:r>
            <a:r>
              <a:rPr lang="en-US" sz="2400"/>
              <a:t>to the multi-node, not themselves.</a:t>
            </a:r>
          </a:p>
        </p:txBody>
      </p:sp>
      <p:sp>
        <p:nvSpPr>
          <p:cNvPr id="4" name="Rectangle 3">
            <a:extLst>
              <a:ext uri="{FF2B5EF4-FFF2-40B4-BE49-F238E27FC236}">
                <a16:creationId xmlns:a16="http://schemas.microsoft.com/office/drawing/2014/main" id="{053A48D0-B085-944D-8B93-02C272008655}"/>
              </a:ext>
            </a:extLst>
          </p:cNvPr>
          <p:cNvSpPr/>
          <p:nvPr/>
        </p:nvSpPr>
        <p:spPr>
          <a:xfrm>
            <a:off x="4806602" y="1825625"/>
            <a:ext cx="7257432" cy="4225158"/>
          </a:xfrm>
          <a:prstGeom prst="rect">
            <a:avLst/>
          </a:prstGeom>
          <a:solidFill>
            <a:schemeClr val="tx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ln w="0"/>
              <a:noFill/>
              <a:effectLst>
                <a:outerShdw blurRad="38100" dist="19050" dir="2700000" algn="tl" rotWithShape="0">
                  <a:schemeClr val="dk1">
                    <a:alpha val="40000"/>
                  </a:schemeClr>
                </a:outerShdw>
              </a:effectLst>
            </a:endParaRPr>
          </a:p>
        </p:txBody>
      </p:sp>
      <p:pic>
        <p:nvPicPr>
          <p:cNvPr id="5" name="Picture 4">
            <a:extLst>
              <a:ext uri="{FF2B5EF4-FFF2-40B4-BE49-F238E27FC236}">
                <a16:creationId xmlns:a16="http://schemas.microsoft.com/office/drawing/2014/main" id="{A51B541E-CE65-A846-AEED-7CEFCF96EDFB}"/>
              </a:ext>
            </a:extLst>
          </p:cNvPr>
          <p:cNvPicPr>
            <a:picLocks noChangeAspect="1"/>
          </p:cNvPicPr>
          <p:nvPr/>
        </p:nvPicPr>
        <p:blipFill>
          <a:blip r:embed="rId3"/>
          <a:stretch>
            <a:fillRect/>
          </a:stretch>
        </p:blipFill>
        <p:spPr>
          <a:xfrm>
            <a:off x="4806602" y="1065761"/>
            <a:ext cx="7402733" cy="5552049"/>
          </a:xfrm>
          <a:prstGeom prst="rect">
            <a:avLst/>
          </a:prstGeom>
        </p:spPr>
      </p:pic>
      <p:sp>
        <p:nvSpPr>
          <p:cNvPr id="6" name="Rectangle 5">
            <a:extLst>
              <a:ext uri="{FF2B5EF4-FFF2-40B4-BE49-F238E27FC236}">
                <a16:creationId xmlns:a16="http://schemas.microsoft.com/office/drawing/2014/main" id="{FC5417E4-BC84-4A4B-BE6B-4B2A7D462FD3}"/>
              </a:ext>
            </a:extLst>
          </p:cNvPr>
          <p:cNvSpPr/>
          <p:nvPr/>
        </p:nvSpPr>
        <p:spPr>
          <a:xfrm>
            <a:off x="6448097" y="4382814"/>
            <a:ext cx="709448" cy="740978"/>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749FEBD4-9D34-2B46-A828-AA1447A88A8C}"/>
              </a:ext>
            </a:extLst>
          </p:cNvPr>
          <p:cNvSpPr/>
          <p:nvPr/>
        </p:nvSpPr>
        <p:spPr>
          <a:xfrm>
            <a:off x="9990083" y="4382814"/>
            <a:ext cx="709448" cy="740978"/>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B65B74A3-23D1-3E41-92E2-9A6FFE0C56AB}"/>
              </a:ext>
            </a:extLst>
          </p:cNvPr>
          <p:cNvSpPr/>
          <p:nvPr/>
        </p:nvSpPr>
        <p:spPr>
          <a:xfrm>
            <a:off x="5634641" y="3938204"/>
            <a:ext cx="709448" cy="740978"/>
          </a:xfrm>
          <a:prstGeom prst="rect">
            <a:avLst/>
          </a:prstGeom>
          <a:solidFill>
            <a:schemeClr val="accent6">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29C2E496-6054-DD41-9353-8D0417DA71F9}"/>
              </a:ext>
            </a:extLst>
          </p:cNvPr>
          <p:cNvSpPr/>
          <p:nvPr/>
        </p:nvSpPr>
        <p:spPr>
          <a:xfrm>
            <a:off x="9051269" y="3930349"/>
            <a:ext cx="709448" cy="740978"/>
          </a:xfrm>
          <a:prstGeom prst="rect">
            <a:avLst/>
          </a:prstGeom>
          <a:solidFill>
            <a:schemeClr val="accent6">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A close up of a logo&#10;&#10;Description automatically generated">
            <a:extLst>
              <a:ext uri="{FF2B5EF4-FFF2-40B4-BE49-F238E27FC236}">
                <a16:creationId xmlns:a16="http://schemas.microsoft.com/office/drawing/2014/main" id="{AFC208BA-593A-ED4C-ABEA-2BBA5FE93955}"/>
              </a:ext>
            </a:extLst>
          </p:cNvPr>
          <p:cNvPicPr>
            <a:picLocks noChangeAspect="1"/>
          </p:cNvPicPr>
          <p:nvPr/>
        </p:nvPicPr>
        <p:blipFill>
          <a:blip r:embed="rId4"/>
          <a:stretch>
            <a:fillRect/>
          </a:stretch>
        </p:blipFill>
        <p:spPr>
          <a:xfrm>
            <a:off x="4840014" y="1997512"/>
            <a:ext cx="649083" cy="603799"/>
          </a:xfrm>
          <a:prstGeom prst="rect">
            <a:avLst/>
          </a:prstGeom>
        </p:spPr>
      </p:pic>
      <p:pic>
        <p:nvPicPr>
          <p:cNvPr id="13" name="Picture 12" descr="A close up of a logo&#10;&#10;Description automatically generated">
            <a:extLst>
              <a:ext uri="{FF2B5EF4-FFF2-40B4-BE49-F238E27FC236}">
                <a16:creationId xmlns:a16="http://schemas.microsoft.com/office/drawing/2014/main" id="{F496F810-33CC-B545-B59A-E2C65FB75FEC}"/>
              </a:ext>
            </a:extLst>
          </p:cNvPr>
          <p:cNvPicPr>
            <a:picLocks noChangeAspect="1"/>
          </p:cNvPicPr>
          <p:nvPr/>
        </p:nvPicPr>
        <p:blipFill>
          <a:blip r:embed="rId4"/>
          <a:stretch>
            <a:fillRect/>
          </a:stretch>
        </p:blipFill>
        <p:spPr>
          <a:xfrm>
            <a:off x="10021620" y="2008018"/>
            <a:ext cx="649083" cy="603799"/>
          </a:xfrm>
          <a:prstGeom prst="rect">
            <a:avLst/>
          </a:prstGeom>
        </p:spPr>
      </p:pic>
    </p:spTree>
    <p:extLst>
      <p:ext uri="{BB962C8B-B14F-4D97-AF65-F5344CB8AC3E}">
        <p14:creationId xmlns:p14="http://schemas.microsoft.com/office/powerpoint/2010/main" val="29337970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A5F6A-A2CA-3C40-881B-4A21D14C1CF9}"/>
              </a:ext>
            </a:extLst>
          </p:cNvPr>
          <p:cNvSpPr>
            <a:spLocks noGrp="1"/>
          </p:cNvSpPr>
          <p:nvPr>
            <p:ph type="title"/>
          </p:nvPr>
        </p:nvSpPr>
        <p:spPr/>
        <p:txBody>
          <a:bodyPr/>
          <a:lstStyle/>
          <a:p>
            <a:r>
              <a:rPr lang="en-US"/>
              <a:t>Reorder the multi-node</a:t>
            </a:r>
          </a:p>
        </p:txBody>
      </p:sp>
      <p:graphicFrame>
        <p:nvGraphicFramePr>
          <p:cNvPr id="10" name="Content Placeholder 9">
            <a:extLst>
              <a:ext uri="{FF2B5EF4-FFF2-40B4-BE49-F238E27FC236}">
                <a16:creationId xmlns:a16="http://schemas.microsoft.com/office/drawing/2014/main" id="{DAD04127-8975-AE4A-A9B4-1C35AB46A6B7}"/>
              </a:ext>
            </a:extLst>
          </p:cNvPr>
          <p:cNvGraphicFramePr>
            <a:graphicFrameLocks noGrp="1"/>
          </p:cNvGraphicFramePr>
          <p:nvPr>
            <p:ph idx="1"/>
            <p:extLst>
              <p:ext uri="{D42A27DB-BD31-4B8C-83A1-F6EECF244321}">
                <p14:modId xmlns:p14="http://schemas.microsoft.com/office/powerpoint/2010/main" val="2419248858"/>
              </p:ext>
            </p:extLst>
          </p:nvPr>
        </p:nvGraphicFramePr>
        <p:xfrm>
          <a:off x="838200" y="2944976"/>
          <a:ext cx="3576146" cy="1483360"/>
        </p:xfrm>
        <a:graphic>
          <a:graphicData uri="http://schemas.openxmlformats.org/drawingml/2006/table">
            <a:tbl>
              <a:tblPr firstRow="1" bandRow="1">
                <a:tableStyleId>{5C22544A-7EE6-4342-B048-85BDC9FD1C3A}</a:tableStyleId>
              </a:tblPr>
              <a:tblGrid>
                <a:gridCol w="1788073">
                  <a:extLst>
                    <a:ext uri="{9D8B030D-6E8A-4147-A177-3AD203B41FA5}">
                      <a16:colId xmlns:a16="http://schemas.microsoft.com/office/drawing/2014/main" val="65173591"/>
                    </a:ext>
                  </a:extLst>
                </a:gridCol>
                <a:gridCol w="1788073">
                  <a:extLst>
                    <a:ext uri="{9D8B030D-6E8A-4147-A177-3AD203B41FA5}">
                      <a16:colId xmlns:a16="http://schemas.microsoft.com/office/drawing/2014/main" val="2867664574"/>
                    </a:ext>
                  </a:extLst>
                </a:gridCol>
              </a:tblGrid>
              <a:tr h="370840">
                <a:tc>
                  <a:txBody>
                    <a:bodyPr/>
                    <a:lstStyle/>
                    <a:p>
                      <a:r>
                        <a:rPr lang="en-US"/>
                        <a:t>Lane 0</a:t>
                      </a:r>
                    </a:p>
                  </a:txBody>
                  <a:tcPr/>
                </a:tc>
                <a:tc>
                  <a:txBody>
                    <a:bodyPr/>
                    <a:lstStyle/>
                    <a:p>
                      <a:r>
                        <a:rPr lang="en-US"/>
                        <a:t>Lane 1</a:t>
                      </a:r>
                    </a:p>
                  </a:txBody>
                  <a:tcPr/>
                </a:tc>
                <a:extLst>
                  <a:ext uri="{0D108BD9-81ED-4DB2-BD59-A6C34878D82A}">
                    <a16:rowId xmlns:a16="http://schemas.microsoft.com/office/drawing/2014/main" val="1725459591"/>
                  </a:ext>
                </a:extLst>
              </a:tr>
              <a:tr h="370840">
                <a:tc>
                  <a:txBody>
                    <a:bodyPr/>
                    <a:lstStyle/>
                    <a:p>
                      <a:r>
                        <a:rPr lang="en-US"/>
                        <a:t>B[</a:t>
                      </a:r>
                      <a:r>
                        <a:rPr lang="en-US" err="1"/>
                        <a:t>i</a:t>
                      </a:r>
                      <a:r>
                        <a:rPr lang="en-US"/>
                        <a:t>] &lt;&lt; 1</a:t>
                      </a:r>
                    </a:p>
                  </a:txBody>
                  <a:tcPr/>
                </a:tc>
                <a:tc>
                  <a:txBody>
                    <a:bodyPr/>
                    <a:lstStyle/>
                    <a:p>
                      <a:r>
                        <a:rPr lang="en-US"/>
                        <a:t>B[i+1]&lt;&lt;4</a:t>
                      </a:r>
                    </a:p>
                  </a:txBody>
                  <a:tcPr/>
                </a:tc>
                <a:extLst>
                  <a:ext uri="{0D108BD9-81ED-4DB2-BD59-A6C34878D82A}">
                    <a16:rowId xmlns:a16="http://schemas.microsoft.com/office/drawing/2014/main" val="1388996288"/>
                  </a:ext>
                </a:extLst>
              </a:tr>
              <a:tr h="370840">
                <a:tc>
                  <a:txBody>
                    <a:bodyPr/>
                    <a:lstStyle/>
                    <a:p>
                      <a:r>
                        <a:rPr lang="en-US"/>
                        <a:t>0x11</a:t>
                      </a:r>
                    </a:p>
                  </a:txBody>
                  <a:tcPr/>
                </a:tc>
                <a:tc>
                  <a:txBody>
                    <a:bodyPr/>
                    <a:lstStyle/>
                    <a:p>
                      <a:r>
                        <a:rPr lang="en-US"/>
                        <a:t>C[i+1]+0x13</a:t>
                      </a:r>
                    </a:p>
                  </a:txBody>
                  <a:tcPr/>
                </a:tc>
                <a:extLst>
                  <a:ext uri="{0D108BD9-81ED-4DB2-BD59-A6C34878D82A}">
                    <a16:rowId xmlns:a16="http://schemas.microsoft.com/office/drawing/2014/main" val="732109669"/>
                  </a:ext>
                </a:extLst>
              </a:tr>
              <a:tr h="370840">
                <a:tc>
                  <a:txBody>
                    <a:bodyPr/>
                    <a:lstStyle/>
                    <a:p>
                      <a:r>
                        <a:rPr lang="en-US"/>
                        <a:t>C[</a:t>
                      </a:r>
                      <a:r>
                        <a:rPr lang="en-US" err="1"/>
                        <a:t>i</a:t>
                      </a:r>
                      <a:r>
                        <a:rPr lang="en-US"/>
                        <a:t>]+0x12</a:t>
                      </a:r>
                    </a:p>
                  </a:txBody>
                  <a:tcPr/>
                </a:tc>
                <a:tc>
                  <a:txBody>
                    <a:bodyPr/>
                    <a:lstStyle/>
                    <a:p>
                      <a:r>
                        <a:rPr lang="en-US"/>
                        <a:t>0x14</a:t>
                      </a:r>
                    </a:p>
                  </a:txBody>
                  <a:tcPr/>
                </a:tc>
                <a:extLst>
                  <a:ext uri="{0D108BD9-81ED-4DB2-BD59-A6C34878D82A}">
                    <a16:rowId xmlns:a16="http://schemas.microsoft.com/office/drawing/2014/main" val="1616530112"/>
                  </a:ext>
                </a:extLst>
              </a:tr>
            </a:tbl>
          </a:graphicData>
        </a:graphic>
      </p:graphicFrame>
    </p:spTree>
    <p:extLst>
      <p:ext uri="{BB962C8B-B14F-4D97-AF65-F5344CB8AC3E}">
        <p14:creationId xmlns:p14="http://schemas.microsoft.com/office/powerpoint/2010/main" val="34728051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A5F6A-A2CA-3C40-881B-4A21D14C1CF9}"/>
              </a:ext>
            </a:extLst>
          </p:cNvPr>
          <p:cNvSpPr>
            <a:spLocks noGrp="1"/>
          </p:cNvSpPr>
          <p:nvPr>
            <p:ph type="title"/>
          </p:nvPr>
        </p:nvSpPr>
        <p:spPr/>
        <p:txBody>
          <a:bodyPr/>
          <a:lstStyle/>
          <a:p>
            <a:r>
              <a:rPr lang="en-US"/>
              <a:t>Reorder the multi-node</a:t>
            </a:r>
          </a:p>
        </p:txBody>
      </p:sp>
      <p:graphicFrame>
        <p:nvGraphicFramePr>
          <p:cNvPr id="10" name="Content Placeholder 9">
            <a:extLst>
              <a:ext uri="{FF2B5EF4-FFF2-40B4-BE49-F238E27FC236}">
                <a16:creationId xmlns:a16="http://schemas.microsoft.com/office/drawing/2014/main" id="{DAD04127-8975-AE4A-A9B4-1C35AB46A6B7}"/>
              </a:ext>
            </a:extLst>
          </p:cNvPr>
          <p:cNvGraphicFramePr>
            <a:graphicFrameLocks noGrp="1"/>
          </p:cNvGraphicFramePr>
          <p:nvPr>
            <p:ph idx="1"/>
          </p:nvPr>
        </p:nvGraphicFramePr>
        <p:xfrm>
          <a:off x="838200" y="2944976"/>
          <a:ext cx="3576146" cy="1483360"/>
        </p:xfrm>
        <a:graphic>
          <a:graphicData uri="http://schemas.openxmlformats.org/drawingml/2006/table">
            <a:tbl>
              <a:tblPr firstRow="1" bandRow="1">
                <a:tableStyleId>{5C22544A-7EE6-4342-B048-85BDC9FD1C3A}</a:tableStyleId>
              </a:tblPr>
              <a:tblGrid>
                <a:gridCol w="1788073">
                  <a:extLst>
                    <a:ext uri="{9D8B030D-6E8A-4147-A177-3AD203B41FA5}">
                      <a16:colId xmlns:a16="http://schemas.microsoft.com/office/drawing/2014/main" val="65173591"/>
                    </a:ext>
                  </a:extLst>
                </a:gridCol>
                <a:gridCol w="1788073">
                  <a:extLst>
                    <a:ext uri="{9D8B030D-6E8A-4147-A177-3AD203B41FA5}">
                      <a16:colId xmlns:a16="http://schemas.microsoft.com/office/drawing/2014/main" val="2867664574"/>
                    </a:ext>
                  </a:extLst>
                </a:gridCol>
              </a:tblGrid>
              <a:tr h="370840">
                <a:tc>
                  <a:txBody>
                    <a:bodyPr/>
                    <a:lstStyle/>
                    <a:p>
                      <a:r>
                        <a:rPr lang="en-US"/>
                        <a:t>Lane 0</a:t>
                      </a:r>
                    </a:p>
                  </a:txBody>
                  <a:tcPr/>
                </a:tc>
                <a:tc>
                  <a:txBody>
                    <a:bodyPr/>
                    <a:lstStyle/>
                    <a:p>
                      <a:r>
                        <a:rPr lang="en-US"/>
                        <a:t>Lane 1</a:t>
                      </a:r>
                    </a:p>
                  </a:txBody>
                  <a:tcPr/>
                </a:tc>
                <a:extLst>
                  <a:ext uri="{0D108BD9-81ED-4DB2-BD59-A6C34878D82A}">
                    <a16:rowId xmlns:a16="http://schemas.microsoft.com/office/drawing/2014/main" val="1725459591"/>
                  </a:ext>
                </a:extLst>
              </a:tr>
              <a:tr h="370840">
                <a:tc>
                  <a:txBody>
                    <a:bodyPr/>
                    <a:lstStyle/>
                    <a:p>
                      <a:r>
                        <a:rPr lang="en-US"/>
                        <a:t>B[</a:t>
                      </a:r>
                      <a:r>
                        <a:rPr lang="en-US" err="1"/>
                        <a:t>i</a:t>
                      </a:r>
                      <a:r>
                        <a:rPr lang="en-US"/>
                        <a:t>] &lt;&lt; 1</a:t>
                      </a:r>
                    </a:p>
                  </a:txBody>
                  <a:tcPr/>
                </a:tc>
                <a:tc>
                  <a:txBody>
                    <a:bodyPr/>
                    <a:lstStyle/>
                    <a:p>
                      <a:r>
                        <a:rPr lang="en-US"/>
                        <a:t>B[i+1]&lt;&lt;4</a:t>
                      </a:r>
                    </a:p>
                  </a:txBody>
                  <a:tcPr/>
                </a:tc>
                <a:extLst>
                  <a:ext uri="{0D108BD9-81ED-4DB2-BD59-A6C34878D82A}">
                    <a16:rowId xmlns:a16="http://schemas.microsoft.com/office/drawing/2014/main" val="1388996288"/>
                  </a:ext>
                </a:extLst>
              </a:tr>
              <a:tr h="370840">
                <a:tc>
                  <a:txBody>
                    <a:bodyPr/>
                    <a:lstStyle/>
                    <a:p>
                      <a:r>
                        <a:rPr lang="en-US"/>
                        <a:t>0x11</a:t>
                      </a:r>
                    </a:p>
                  </a:txBody>
                  <a:tcPr/>
                </a:tc>
                <a:tc>
                  <a:txBody>
                    <a:bodyPr/>
                    <a:lstStyle/>
                    <a:p>
                      <a:r>
                        <a:rPr lang="en-US"/>
                        <a:t>C[i+1]+0x13</a:t>
                      </a:r>
                    </a:p>
                  </a:txBody>
                  <a:tcPr/>
                </a:tc>
                <a:extLst>
                  <a:ext uri="{0D108BD9-81ED-4DB2-BD59-A6C34878D82A}">
                    <a16:rowId xmlns:a16="http://schemas.microsoft.com/office/drawing/2014/main" val="732109669"/>
                  </a:ext>
                </a:extLst>
              </a:tr>
              <a:tr h="370840">
                <a:tc>
                  <a:txBody>
                    <a:bodyPr/>
                    <a:lstStyle/>
                    <a:p>
                      <a:r>
                        <a:rPr lang="en-US"/>
                        <a:t>C[</a:t>
                      </a:r>
                      <a:r>
                        <a:rPr lang="en-US" err="1"/>
                        <a:t>i</a:t>
                      </a:r>
                      <a:r>
                        <a:rPr lang="en-US"/>
                        <a:t>]+0x12</a:t>
                      </a:r>
                    </a:p>
                  </a:txBody>
                  <a:tcPr/>
                </a:tc>
                <a:tc>
                  <a:txBody>
                    <a:bodyPr/>
                    <a:lstStyle/>
                    <a:p>
                      <a:r>
                        <a:rPr lang="en-US"/>
                        <a:t>0x14</a:t>
                      </a:r>
                    </a:p>
                  </a:txBody>
                  <a:tcPr/>
                </a:tc>
                <a:extLst>
                  <a:ext uri="{0D108BD9-81ED-4DB2-BD59-A6C34878D82A}">
                    <a16:rowId xmlns:a16="http://schemas.microsoft.com/office/drawing/2014/main" val="1616530112"/>
                  </a:ext>
                </a:extLst>
              </a:tr>
            </a:tbl>
          </a:graphicData>
        </a:graphic>
      </p:graphicFrame>
      <p:graphicFrame>
        <p:nvGraphicFramePr>
          <p:cNvPr id="4" name="Content Placeholder 9">
            <a:extLst>
              <a:ext uri="{FF2B5EF4-FFF2-40B4-BE49-F238E27FC236}">
                <a16:creationId xmlns:a16="http://schemas.microsoft.com/office/drawing/2014/main" id="{E70E9B80-E06F-1541-A72F-6D6EC3926271}"/>
              </a:ext>
            </a:extLst>
          </p:cNvPr>
          <p:cNvGraphicFramePr>
            <a:graphicFrameLocks/>
          </p:cNvGraphicFramePr>
          <p:nvPr/>
        </p:nvGraphicFramePr>
        <p:xfrm>
          <a:off x="7777656" y="2950056"/>
          <a:ext cx="3576146" cy="1478280"/>
        </p:xfrm>
        <a:graphic>
          <a:graphicData uri="http://schemas.openxmlformats.org/drawingml/2006/table">
            <a:tbl>
              <a:tblPr firstRow="1" bandRow="1">
                <a:tableStyleId>{5C22544A-7EE6-4342-B048-85BDC9FD1C3A}</a:tableStyleId>
              </a:tblPr>
              <a:tblGrid>
                <a:gridCol w="1788073">
                  <a:extLst>
                    <a:ext uri="{9D8B030D-6E8A-4147-A177-3AD203B41FA5}">
                      <a16:colId xmlns:a16="http://schemas.microsoft.com/office/drawing/2014/main" val="65173591"/>
                    </a:ext>
                  </a:extLst>
                </a:gridCol>
                <a:gridCol w="1788073">
                  <a:extLst>
                    <a:ext uri="{9D8B030D-6E8A-4147-A177-3AD203B41FA5}">
                      <a16:colId xmlns:a16="http://schemas.microsoft.com/office/drawing/2014/main" val="2867664574"/>
                    </a:ext>
                  </a:extLst>
                </a:gridCol>
              </a:tblGrid>
              <a:tr h="370840">
                <a:tc>
                  <a:txBody>
                    <a:bodyPr/>
                    <a:lstStyle/>
                    <a:p>
                      <a:r>
                        <a:rPr lang="en-US"/>
                        <a:t>Lane 0</a:t>
                      </a:r>
                    </a:p>
                  </a:txBody>
                  <a:tcPr/>
                </a:tc>
                <a:tc>
                  <a:txBody>
                    <a:bodyPr/>
                    <a:lstStyle/>
                    <a:p>
                      <a:r>
                        <a:rPr lang="en-US"/>
                        <a:t>Lane 1</a:t>
                      </a:r>
                    </a:p>
                  </a:txBody>
                  <a:tcPr/>
                </a:tc>
                <a:extLst>
                  <a:ext uri="{0D108BD9-81ED-4DB2-BD59-A6C34878D82A}">
                    <a16:rowId xmlns:a16="http://schemas.microsoft.com/office/drawing/2014/main" val="1725459591"/>
                  </a:ext>
                </a:extLst>
              </a:tr>
              <a:tr h="370840">
                <a:tc>
                  <a:txBody>
                    <a:bodyPr/>
                    <a:lstStyle/>
                    <a:p>
                      <a:r>
                        <a:rPr lang="en-US"/>
                        <a:t>B[</a:t>
                      </a:r>
                      <a:r>
                        <a:rPr lang="en-US" err="1"/>
                        <a:t>i</a:t>
                      </a:r>
                      <a:r>
                        <a:rPr lang="en-US"/>
                        <a:t>] &lt;&lt; 1</a:t>
                      </a:r>
                    </a:p>
                  </a:txBody>
                  <a:tcPr/>
                </a:tc>
                <a:tc>
                  <a:txBody>
                    <a:bodyPr/>
                    <a:lstStyle/>
                    <a:p>
                      <a:r>
                        <a:rPr lang="en-US"/>
                        <a:t>B[i+1]&lt;&lt;4</a:t>
                      </a:r>
                    </a:p>
                  </a:txBody>
                  <a:tcPr/>
                </a:tc>
                <a:extLst>
                  <a:ext uri="{0D108BD9-81ED-4DB2-BD59-A6C34878D82A}">
                    <a16:rowId xmlns:a16="http://schemas.microsoft.com/office/drawing/2014/main" val="1388996288"/>
                  </a:ext>
                </a:extLst>
              </a:tr>
              <a:tr h="370840">
                <a:tc>
                  <a:txBody>
                    <a:bodyPr/>
                    <a:lstStyle/>
                    <a:p>
                      <a:r>
                        <a:rPr lang="en-US"/>
                        <a:t>0x11</a:t>
                      </a:r>
                    </a:p>
                  </a:txBody>
                  <a:tcPr/>
                </a:tc>
                <a:tc>
                  <a:txBody>
                    <a:bodyPr/>
                    <a:lstStyle/>
                    <a:p>
                      <a:r>
                        <a:rPr lang="en-US">
                          <a:solidFill>
                            <a:schemeClr val="accent6"/>
                          </a:solidFill>
                        </a:rPr>
                        <a:t>0x14</a:t>
                      </a:r>
                    </a:p>
                  </a:txBody>
                  <a:tcPr/>
                </a:tc>
                <a:extLst>
                  <a:ext uri="{0D108BD9-81ED-4DB2-BD59-A6C34878D82A}">
                    <a16:rowId xmlns:a16="http://schemas.microsoft.com/office/drawing/2014/main" val="732109669"/>
                  </a:ext>
                </a:extLst>
              </a:tr>
              <a:tr h="0">
                <a:tc>
                  <a:txBody>
                    <a:bodyPr/>
                    <a:lstStyle/>
                    <a:p>
                      <a:r>
                        <a:rPr lang="en-US"/>
                        <a:t>C[</a:t>
                      </a:r>
                      <a:r>
                        <a:rPr lang="en-US" err="1"/>
                        <a:t>i</a:t>
                      </a:r>
                      <a:r>
                        <a:rPr lang="en-US"/>
                        <a:t>]+0x12</a:t>
                      </a:r>
                    </a:p>
                  </a:txBody>
                  <a:tcPr/>
                </a:tc>
                <a:tc>
                  <a:txBody>
                    <a:bodyPr/>
                    <a:lstStyle/>
                    <a:p>
                      <a:r>
                        <a:rPr lang="en-US">
                          <a:solidFill>
                            <a:schemeClr val="accent6"/>
                          </a:solidFill>
                        </a:rPr>
                        <a:t>C[i+1]+0x13</a:t>
                      </a:r>
                    </a:p>
                  </a:txBody>
                  <a:tcPr/>
                </a:tc>
                <a:extLst>
                  <a:ext uri="{0D108BD9-81ED-4DB2-BD59-A6C34878D82A}">
                    <a16:rowId xmlns:a16="http://schemas.microsoft.com/office/drawing/2014/main" val="1616530112"/>
                  </a:ext>
                </a:extLst>
              </a:tr>
            </a:tbl>
          </a:graphicData>
        </a:graphic>
      </p:graphicFrame>
      <p:sp>
        <p:nvSpPr>
          <p:cNvPr id="3" name="Right Arrow 2">
            <a:extLst>
              <a:ext uri="{FF2B5EF4-FFF2-40B4-BE49-F238E27FC236}">
                <a16:creationId xmlns:a16="http://schemas.microsoft.com/office/drawing/2014/main" id="{D5A92E26-24F0-A54B-9401-0D7C0EF3C533}"/>
              </a:ext>
            </a:extLst>
          </p:cNvPr>
          <p:cNvSpPr/>
          <p:nvPr/>
        </p:nvSpPr>
        <p:spPr>
          <a:xfrm>
            <a:off x="4795345" y="3361377"/>
            <a:ext cx="2601311" cy="65055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reorder</a:t>
            </a:r>
          </a:p>
        </p:txBody>
      </p:sp>
    </p:spTree>
    <p:extLst>
      <p:ext uri="{BB962C8B-B14F-4D97-AF65-F5344CB8AC3E}">
        <p14:creationId xmlns:p14="http://schemas.microsoft.com/office/powerpoint/2010/main" val="38637658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59B3A-0441-B648-91FF-AD4CBCB2AB78}"/>
              </a:ext>
            </a:extLst>
          </p:cNvPr>
          <p:cNvSpPr>
            <a:spLocks noGrp="1"/>
          </p:cNvSpPr>
          <p:nvPr>
            <p:ph type="title"/>
          </p:nvPr>
        </p:nvSpPr>
        <p:spPr/>
        <p:txBody>
          <a:bodyPr/>
          <a:lstStyle/>
          <a:p>
            <a:r>
              <a:rPr lang="en-US"/>
              <a:t>Challenge…</a:t>
            </a:r>
          </a:p>
        </p:txBody>
      </p:sp>
      <p:sp>
        <p:nvSpPr>
          <p:cNvPr id="3" name="Content Placeholder 2">
            <a:extLst>
              <a:ext uri="{FF2B5EF4-FFF2-40B4-BE49-F238E27FC236}">
                <a16:creationId xmlns:a16="http://schemas.microsoft.com/office/drawing/2014/main" id="{B15F2AB6-94FB-C94F-B8AA-9897863AC087}"/>
              </a:ext>
            </a:extLst>
          </p:cNvPr>
          <p:cNvSpPr>
            <a:spLocks noGrp="1"/>
          </p:cNvSpPr>
          <p:nvPr>
            <p:ph idx="1"/>
          </p:nvPr>
        </p:nvSpPr>
        <p:spPr/>
        <p:txBody>
          <a:bodyPr/>
          <a:lstStyle/>
          <a:p>
            <a:endParaRPr lang="en-US"/>
          </a:p>
        </p:txBody>
      </p:sp>
      <p:sp>
        <p:nvSpPr>
          <p:cNvPr id="4" name="Rectangle 3">
            <a:extLst>
              <a:ext uri="{FF2B5EF4-FFF2-40B4-BE49-F238E27FC236}">
                <a16:creationId xmlns:a16="http://schemas.microsoft.com/office/drawing/2014/main" id="{A9E117A2-7CCB-3142-80FB-119205492D5E}"/>
              </a:ext>
            </a:extLst>
          </p:cNvPr>
          <p:cNvSpPr/>
          <p:nvPr/>
        </p:nvSpPr>
        <p:spPr>
          <a:xfrm>
            <a:off x="268014" y="1690690"/>
            <a:ext cx="11682248" cy="4930828"/>
          </a:xfrm>
          <a:prstGeom prst="rect">
            <a:avLst/>
          </a:prstGeom>
          <a:solidFill>
            <a:schemeClr val="tx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ln w="0"/>
              <a:noFill/>
              <a:effectLst>
                <a:outerShdw blurRad="38100" dist="19050" dir="2700000" algn="tl" rotWithShape="0">
                  <a:schemeClr val="dk1">
                    <a:alpha val="40000"/>
                  </a:schemeClr>
                </a:outerShdw>
              </a:effectLst>
            </a:endParaRPr>
          </a:p>
        </p:txBody>
      </p:sp>
      <p:pic>
        <p:nvPicPr>
          <p:cNvPr id="5" name="Picture 4">
            <a:extLst>
              <a:ext uri="{FF2B5EF4-FFF2-40B4-BE49-F238E27FC236}">
                <a16:creationId xmlns:a16="http://schemas.microsoft.com/office/drawing/2014/main" id="{E166656A-CE93-A841-8A35-29D6F875F2BE}"/>
              </a:ext>
            </a:extLst>
          </p:cNvPr>
          <p:cNvPicPr>
            <a:picLocks noChangeAspect="1"/>
          </p:cNvPicPr>
          <p:nvPr/>
        </p:nvPicPr>
        <p:blipFill>
          <a:blip r:embed="rId3"/>
          <a:stretch>
            <a:fillRect/>
          </a:stretch>
        </p:blipFill>
        <p:spPr>
          <a:xfrm>
            <a:off x="1685084" y="949133"/>
            <a:ext cx="8530970" cy="6398227"/>
          </a:xfrm>
          <a:prstGeom prst="rect">
            <a:avLst/>
          </a:prstGeom>
        </p:spPr>
      </p:pic>
    </p:spTree>
    <p:extLst>
      <p:ext uri="{BB962C8B-B14F-4D97-AF65-F5344CB8AC3E}">
        <p14:creationId xmlns:p14="http://schemas.microsoft.com/office/powerpoint/2010/main" val="10929125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90147-5728-3140-9AE0-F88FEFF646D9}"/>
              </a:ext>
            </a:extLst>
          </p:cNvPr>
          <p:cNvSpPr>
            <a:spLocks noGrp="1"/>
          </p:cNvSpPr>
          <p:nvPr>
            <p:ph type="title"/>
          </p:nvPr>
        </p:nvSpPr>
        <p:spPr/>
        <p:txBody>
          <a:bodyPr/>
          <a:lstStyle/>
          <a:p>
            <a:r>
              <a:rPr lang="en-US"/>
              <a:t>SIMD Applications</a:t>
            </a:r>
          </a:p>
        </p:txBody>
      </p:sp>
      <p:sp>
        <p:nvSpPr>
          <p:cNvPr id="4" name="Text Placeholder 3">
            <a:extLst>
              <a:ext uri="{FF2B5EF4-FFF2-40B4-BE49-F238E27FC236}">
                <a16:creationId xmlns:a16="http://schemas.microsoft.com/office/drawing/2014/main" id="{942B695E-CE2B-EC4D-9032-FFDA8F3564A4}"/>
              </a:ext>
            </a:extLst>
          </p:cNvPr>
          <p:cNvSpPr>
            <a:spLocks noGrp="1"/>
          </p:cNvSpPr>
          <p:nvPr>
            <p:ph type="body" idx="1"/>
          </p:nvPr>
        </p:nvSpPr>
        <p:spPr/>
        <p:txBody>
          <a:bodyPr/>
          <a:lstStyle/>
          <a:p>
            <a:r>
              <a:rPr lang="en-US"/>
              <a:t>Exploiting new SIMD features for irregular problems</a:t>
            </a:r>
          </a:p>
        </p:txBody>
      </p:sp>
    </p:spTree>
    <p:extLst>
      <p:ext uri="{BB962C8B-B14F-4D97-AF65-F5344CB8AC3E}">
        <p14:creationId xmlns:p14="http://schemas.microsoft.com/office/powerpoint/2010/main" val="6870000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D51FCAF-668E-574C-B6C3-3ED1036737F0}"/>
              </a:ext>
            </a:extLst>
          </p:cNvPr>
          <p:cNvSpPr>
            <a:spLocks noGrp="1"/>
          </p:cNvSpPr>
          <p:nvPr>
            <p:ph type="title"/>
          </p:nvPr>
        </p:nvSpPr>
        <p:spPr/>
        <p:txBody>
          <a:bodyPr/>
          <a:lstStyle/>
          <a:p>
            <a:r>
              <a:rPr lang="en-US"/>
              <a:t>Application 1: Irregular reduction (page rank)</a:t>
            </a:r>
          </a:p>
        </p:txBody>
      </p:sp>
      <p:pic>
        <p:nvPicPr>
          <p:cNvPr id="21" name="Content Placeholder 20" descr="A screen shot of a computer&#10;&#10;Description automatically generated">
            <a:extLst>
              <a:ext uri="{FF2B5EF4-FFF2-40B4-BE49-F238E27FC236}">
                <a16:creationId xmlns:a16="http://schemas.microsoft.com/office/drawing/2014/main" id="{037CC80E-DC8D-B14E-936C-57D4081F9798}"/>
              </a:ext>
            </a:extLst>
          </p:cNvPr>
          <p:cNvPicPr>
            <a:picLocks noGrp="1" noChangeAspect="1"/>
          </p:cNvPicPr>
          <p:nvPr>
            <p:ph idx="1"/>
          </p:nvPr>
        </p:nvPicPr>
        <p:blipFill>
          <a:blip r:embed="rId3"/>
          <a:stretch>
            <a:fillRect/>
          </a:stretch>
        </p:blipFill>
        <p:spPr>
          <a:xfrm>
            <a:off x="2260271" y="1277226"/>
            <a:ext cx="7671457" cy="5580774"/>
          </a:xfrm>
        </p:spPr>
      </p:pic>
    </p:spTree>
    <p:extLst>
      <p:ext uri="{BB962C8B-B14F-4D97-AF65-F5344CB8AC3E}">
        <p14:creationId xmlns:p14="http://schemas.microsoft.com/office/powerpoint/2010/main" val="23967098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D51FCAF-668E-574C-B6C3-3ED1036737F0}"/>
              </a:ext>
            </a:extLst>
          </p:cNvPr>
          <p:cNvSpPr>
            <a:spLocks noGrp="1"/>
          </p:cNvSpPr>
          <p:nvPr>
            <p:ph type="title"/>
          </p:nvPr>
        </p:nvSpPr>
        <p:spPr/>
        <p:txBody>
          <a:bodyPr/>
          <a:lstStyle/>
          <a:p>
            <a:r>
              <a:rPr lang="en-US"/>
              <a:t>Application 2: Graph Algorithms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A3B2537-BF81-C142-B6D0-D4C70389F172}"/>
                  </a:ext>
                </a:extLst>
              </p:cNvPr>
              <p:cNvSpPr>
                <a:spLocks noGrp="1"/>
              </p:cNvSpPr>
              <p:nvPr>
                <p:ph idx="1"/>
              </p:nvPr>
            </p:nvSpPr>
            <p:spPr/>
            <p:txBody>
              <a:bodyPr/>
              <a:lstStyle/>
              <a:p>
                <a:r>
                  <a:rPr lang="en-US"/>
                  <a:t>Bellman-ford Shortest Path from s to any vertex:</a:t>
                </a:r>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𝑑</m:t>
                        </m:r>
                      </m:e>
                      <m:sub>
                        <m:r>
                          <a:rPr lang="en-US" b="0" i="1" smtClean="0">
                            <a:latin typeface="Cambria Math" panose="02040503050406030204" pitchFamily="18" charset="0"/>
                          </a:rPr>
                          <m:t>0</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𝑠</m:t>
                        </m:r>
                      </m:e>
                    </m:d>
                    <m:r>
                      <a:rPr lang="en-US" b="0" i="1" smtClean="0">
                        <a:latin typeface="Cambria Math" panose="02040503050406030204" pitchFamily="18" charset="0"/>
                      </a:rPr>
                      <m:t>=0</m:t>
                    </m:r>
                  </m:oMath>
                </a14:m>
                <a:endParaRPr lang="en-US" b="0"/>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𝑑</m:t>
                        </m:r>
                      </m:e>
                      <m:sub>
                        <m:r>
                          <a:rPr lang="en-US" b="0" i="1" smtClean="0">
                            <a:latin typeface="Cambria Math" panose="02040503050406030204" pitchFamily="18" charset="0"/>
                          </a:rPr>
                          <m:t>0</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𝑣</m:t>
                        </m:r>
                      </m:e>
                    </m:d>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𝑖𝑓</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𝑣</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𝑠</m:t>
                    </m:r>
                  </m:oMath>
                </a14:m>
                <a:endParaRPr lang="en-US"/>
              </a:p>
              <a:p>
                <a14:m>
                  <m:oMath xmlns:m="http://schemas.openxmlformats.org/officeDocument/2006/math">
                    <m:r>
                      <a:rPr lang="en-US" b="0" i="1" smtClean="0">
                        <a:latin typeface="Cambria Math" panose="02040503050406030204" pitchFamily="18" charset="0"/>
                      </a:rPr>
                      <m:t>𝑓𝑜𝑟</m:t>
                    </m:r>
                    <m:r>
                      <a:rPr lang="en-US" b="0" i="1" smtClean="0">
                        <a:latin typeface="Cambria Math" panose="02040503050406030204" pitchFamily="18" charset="0"/>
                      </a:rPr>
                      <m:t> </m:t>
                    </m:r>
                    <m:r>
                      <a:rPr lang="en-US" b="0" i="1" smtClean="0">
                        <a:latin typeface="Cambria Math" panose="02040503050406030204" pitchFamily="18" charset="0"/>
                      </a:rPr>
                      <m:t>𝑖</m:t>
                    </m:r>
                    <m:r>
                      <a:rPr lang="en-US" b="0" i="1" smtClean="0">
                        <a:latin typeface="Cambria Math" panose="02040503050406030204" pitchFamily="18" charset="0"/>
                      </a:rPr>
                      <m:t>=1  </m:t>
                    </m:r>
                    <m:r>
                      <a:rPr lang="en-US" b="0" i="1" smtClean="0">
                        <a:latin typeface="Cambria Math" panose="02040503050406030204" pitchFamily="18" charset="0"/>
                      </a:rPr>
                      <m:t>𝑡𝑜</m:t>
                    </m:r>
                    <m:r>
                      <a:rPr lang="en-US" b="0" i="1" smtClean="0">
                        <a:latin typeface="Cambria Math" panose="02040503050406030204" pitchFamily="18" charset="0"/>
                      </a:rPr>
                      <m:t>  </m:t>
                    </m:r>
                    <m:r>
                      <a:rPr lang="en-US" b="0" i="1" smtClean="0">
                        <a:latin typeface="Cambria Math" panose="02040503050406030204" pitchFamily="18" charset="0"/>
                      </a:rPr>
                      <m:t>𝑛</m:t>
                    </m:r>
                    <m:r>
                      <a:rPr lang="en-US" b="0" i="1" smtClean="0">
                        <a:latin typeface="Cambria Math" panose="02040503050406030204" pitchFamily="18" charset="0"/>
                      </a:rPr>
                      <m:t>−1</m:t>
                    </m:r>
                  </m:oMath>
                </a14:m>
                <a:endParaRPr lang="en-US"/>
              </a:p>
              <a:p>
                <a:pPr lvl="1"/>
                <a14:m>
                  <m:oMath xmlns:m="http://schemas.openxmlformats.org/officeDocument/2006/math">
                    <m:r>
                      <m:rPr>
                        <m:sty m:val="p"/>
                      </m:rPr>
                      <a:rPr lang="en-US">
                        <a:latin typeface="Cambria Math" panose="02040503050406030204" pitchFamily="18" charset="0"/>
                      </a:rPr>
                      <m:t>f</m:t>
                    </m:r>
                    <m:r>
                      <m:rPr>
                        <m:sty m:val="p"/>
                      </m:rPr>
                      <a:rPr lang="en-US" b="0" i="0" smtClean="0">
                        <a:latin typeface="Cambria Math" panose="02040503050406030204" pitchFamily="18" charset="0"/>
                      </a:rPr>
                      <m:t>or</m:t>
                    </m:r>
                    <m:r>
                      <a:rPr lang="en-US" b="0" i="0" smtClean="0">
                        <a:latin typeface="Cambria Math" panose="02040503050406030204" pitchFamily="18" charset="0"/>
                      </a:rPr>
                      <m:t> </m:t>
                    </m:r>
                    <m:r>
                      <m:rPr>
                        <m:sty m:val="p"/>
                      </m:rPr>
                      <a:rPr lang="en-US" b="0" i="0" smtClean="0">
                        <a:latin typeface="Cambria Math" panose="02040503050406030204" pitchFamily="18" charset="0"/>
                      </a:rPr>
                      <m:t>all</m:t>
                    </m:r>
                    <m:r>
                      <a:rPr lang="en-US" b="0" i="0" smtClean="0">
                        <a:latin typeface="Cambria Math" panose="02040503050406030204" pitchFamily="18" charset="0"/>
                      </a:rPr>
                      <m:t> </m:t>
                    </m:r>
                    <m:r>
                      <m:rPr>
                        <m:sty m:val="p"/>
                      </m:rPr>
                      <a:rPr lang="en-US" b="0" i="0" smtClean="0">
                        <a:latin typeface="Cambria Math" panose="02040503050406030204" pitchFamily="18" charset="0"/>
                      </a:rPr>
                      <m:t>edges</m:t>
                    </m:r>
                    <m:r>
                      <a:rPr lang="en-US" b="0" i="0" smtClean="0">
                        <a:latin typeface="Cambria Math" panose="02040503050406030204" pitchFamily="18" charset="0"/>
                      </a:rPr>
                      <m:t> </m:t>
                    </m:r>
                    <m:d>
                      <m:dPr>
                        <m:ctrlPr>
                          <a:rPr lang="en-US" b="0" i="1" smtClean="0">
                            <a:latin typeface="Cambria Math" panose="02040503050406030204" pitchFamily="18" charset="0"/>
                          </a:rPr>
                        </m:ctrlPr>
                      </m:dPr>
                      <m:e>
                        <m:r>
                          <m:rPr>
                            <m:sty m:val="p"/>
                          </m:rPr>
                          <a:rPr lang="en-US" b="0" i="0" smtClean="0">
                            <a:latin typeface="Cambria Math" panose="02040503050406030204" pitchFamily="18" charset="0"/>
                          </a:rPr>
                          <m:t>u</m:t>
                        </m:r>
                        <m:r>
                          <a:rPr lang="en-US" b="0" i="0" smtClean="0">
                            <a:latin typeface="Cambria Math" panose="02040503050406030204" pitchFamily="18" charset="0"/>
                          </a:rPr>
                          <m:t>,</m:t>
                        </m:r>
                        <m:r>
                          <m:rPr>
                            <m:sty m:val="p"/>
                          </m:rPr>
                          <a:rPr lang="en-US" b="0" i="0" smtClean="0">
                            <a:latin typeface="Cambria Math" panose="02040503050406030204" pitchFamily="18" charset="0"/>
                          </a:rPr>
                          <m:t>v</m:t>
                        </m:r>
                      </m:e>
                    </m:d>
                    <m:r>
                      <a:rPr lang="en-US" b="0" i="0"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𝑑</m:t>
                        </m:r>
                      </m:e>
                      <m:sub>
                        <m:r>
                          <a:rPr lang="en-US" b="0" i="1" smtClean="0">
                            <a:latin typeface="Cambria Math" panose="02040503050406030204" pitchFamily="18" charset="0"/>
                          </a:rPr>
                          <m:t>𝑖</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𝑣</m:t>
                        </m:r>
                      </m:e>
                    </m:d>
                    <m:r>
                      <a:rPr lang="en-US" b="0" i="1" smtClean="0">
                        <a:latin typeface="Cambria Math" panose="02040503050406030204" pitchFamily="18" charset="0"/>
                      </a:rPr>
                      <m:t>=</m:t>
                    </m:r>
                    <m:r>
                      <m:rPr>
                        <m:sty m:val="p"/>
                      </m:rPr>
                      <a:rPr lang="en-US" b="0" i="0" smtClean="0">
                        <a:latin typeface="Cambria Math" panose="02040503050406030204" pitchFamily="18" charset="0"/>
                      </a:rPr>
                      <m:t>min</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𝑑</m:t>
                        </m:r>
                      </m:e>
                      <m:sub>
                        <m:r>
                          <a:rPr lang="en-US" b="0" i="1" smtClean="0">
                            <a:latin typeface="Cambria Math" panose="02040503050406030204" pitchFamily="18" charset="0"/>
                          </a:rPr>
                          <m:t>𝑖</m:t>
                        </m:r>
                        <m:r>
                          <a:rPr lang="en-US" b="0" i="1" smtClean="0">
                            <a:latin typeface="Cambria Math" panose="02040503050406030204" pitchFamily="18" charset="0"/>
                          </a:rPr>
                          <m:t>−1</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𝑣</m:t>
                        </m:r>
                      </m:e>
                    </m:d>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𝑑</m:t>
                        </m:r>
                      </m:e>
                      <m:sub>
                        <m:r>
                          <a:rPr lang="en-US" b="0" i="1" smtClean="0">
                            <a:latin typeface="Cambria Math" panose="02040503050406030204" pitchFamily="18" charset="0"/>
                          </a:rPr>
                          <m:t>𝑖</m:t>
                        </m:r>
                        <m:r>
                          <a:rPr lang="en-US" b="0" i="1" smtClean="0">
                            <a:latin typeface="Cambria Math" panose="02040503050406030204" pitchFamily="18" charset="0"/>
                          </a:rPr>
                          <m:t>−1</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𝑢</m:t>
                        </m:r>
                      </m:e>
                    </m:d>
                    <m:r>
                      <a:rPr lang="en-US" b="0" i="1" smtClean="0">
                        <a:latin typeface="Cambria Math" panose="02040503050406030204" pitchFamily="18" charset="0"/>
                      </a:rPr>
                      <m:t>+</m:t>
                    </m:r>
                    <m:r>
                      <a:rPr lang="en-US" b="0" i="1" smtClean="0">
                        <a:latin typeface="Cambria Math" panose="02040503050406030204" pitchFamily="18" charset="0"/>
                      </a:rPr>
                      <m:t>𝑙𝑒𝑛</m:t>
                    </m:r>
                    <m:r>
                      <a:rPr lang="en-US" b="0" i="1" smtClean="0">
                        <a:latin typeface="Cambria Math" panose="02040503050406030204" pitchFamily="18" charset="0"/>
                      </a:rPr>
                      <m:t>(</m:t>
                    </m:r>
                    <m:r>
                      <a:rPr lang="en-US" b="0" i="1" smtClean="0">
                        <a:latin typeface="Cambria Math" panose="02040503050406030204" pitchFamily="18" charset="0"/>
                      </a:rPr>
                      <m:t>𝑢</m:t>
                    </m:r>
                    <m:r>
                      <a:rPr lang="en-US" b="0" i="1" smtClean="0">
                        <a:latin typeface="Cambria Math" panose="02040503050406030204" pitchFamily="18" charset="0"/>
                      </a:rPr>
                      <m:t>,</m:t>
                    </m:r>
                    <m:r>
                      <a:rPr lang="en-US" b="0" i="1" smtClean="0">
                        <a:latin typeface="Cambria Math" panose="02040503050406030204" pitchFamily="18" charset="0"/>
                      </a:rPr>
                      <m:t>𝑣</m:t>
                    </m:r>
                    <m:r>
                      <a:rPr lang="en-US" b="0" i="1" smtClean="0">
                        <a:latin typeface="Cambria Math" panose="02040503050406030204" pitchFamily="18" charset="0"/>
                      </a:rPr>
                      <m:t>))</m:t>
                    </m:r>
                  </m:oMath>
                </a14:m>
                <a:endParaRPr lang="en-US"/>
              </a:p>
            </p:txBody>
          </p:sp>
        </mc:Choice>
        <mc:Fallback xmlns="">
          <p:sp>
            <p:nvSpPr>
              <p:cNvPr id="3" name="Content Placeholder 2">
                <a:extLst>
                  <a:ext uri="{FF2B5EF4-FFF2-40B4-BE49-F238E27FC236}">
                    <a16:creationId xmlns:a16="http://schemas.microsoft.com/office/drawing/2014/main" id="{AA3B2537-BF81-C142-B6D0-D4C70389F172}"/>
                  </a:ext>
                </a:extLst>
              </p:cNvPr>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27127802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12848-4612-7C41-911D-DA1CFCA9B06F}"/>
              </a:ext>
            </a:extLst>
          </p:cNvPr>
          <p:cNvSpPr>
            <a:spLocks noGrp="1"/>
          </p:cNvSpPr>
          <p:nvPr>
            <p:ph type="title"/>
          </p:nvPr>
        </p:nvSpPr>
        <p:spPr/>
        <p:txBody>
          <a:bodyPr/>
          <a:lstStyle/>
          <a:p>
            <a:r>
              <a:rPr lang="en-US"/>
              <a:t>An vectorized loop body is like…</a:t>
            </a:r>
          </a:p>
        </p:txBody>
      </p:sp>
      <p:pic>
        <p:nvPicPr>
          <p:cNvPr id="7" name="Picture 6" descr="A screen shot of a computer&#10;&#10;Description automatically generated">
            <a:extLst>
              <a:ext uri="{FF2B5EF4-FFF2-40B4-BE49-F238E27FC236}">
                <a16:creationId xmlns:a16="http://schemas.microsoft.com/office/drawing/2014/main" id="{76B4B2D9-0F9C-D04A-8598-B6EE5AEF9B10}"/>
              </a:ext>
            </a:extLst>
          </p:cNvPr>
          <p:cNvPicPr>
            <a:picLocks noChangeAspect="1"/>
          </p:cNvPicPr>
          <p:nvPr/>
        </p:nvPicPr>
        <p:blipFill>
          <a:blip r:embed="rId2"/>
          <a:stretch>
            <a:fillRect/>
          </a:stretch>
        </p:blipFill>
        <p:spPr>
          <a:xfrm>
            <a:off x="-850086" y="916782"/>
            <a:ext cx="7651286" cy="5442846"/>
          </a:xfrm>
          <a:prstGeom prst="rect">
            <a:avLst/>
          </a:prstGeom>
        </p:spPr>
      </p:pic>
      <p:sp>
        <p:nvSpPr>
          <p:cNvPr id="9" name="Content Placeholder 8">
            <a:extLst>
              <a:ext uri="{FF2B5EF4-FFF2-40B4-BE49-F238E27FC236}">
                <a16:creationId xmlns:a16="http://schemas.microsoft.com/office/drawing/2014/main" id="{AFC84963-9ED3-EC49-AEAE-61099648F4BE}"/>
              </a:ext>
            </a:extLst>
          </p:cNvPr>
          <p:cNvSpPr>
            <a:spLocks noGrp="1"/>
          </p:cNvSpPr>
          <p:nvPr>
            <p:ph idx="1"/>
          </p:nvPr>
        </p:nvSpPr>
        <p:spPr>
          <a:xfrm>
            <a:off x="5968049" y="1905051"/>
            <a:ext cx="6395883" cy="4351338"/>
          </a:xfrm>
        </p:spPr>
        <p:txBody>
          <a:bodyPr/>
          <a:lstStyle/>
          <a:p>
            <a:r>
              <a:rPr lang="en-US">
                <a:latin typeface="Hack" panose="020B0609030202020204" pitchFamily="49" charset="0"/>
                <a:ea typeface="Hack" panose="020B0609030202020204" pitchFamily="49" charset="0"/>
                <a:cs typeface="Hack" panose="020B0609030202020204" pitchFamily="49" charset="0"/>
              </a:rPr>
              <a:t>LOADV  </a:t>
            </a:r>
            <a:r>
              <a:rPr lang="en-US" err="1">
                <a:latin typeface="Hack" panose="020B0609030202020204" pitchFamily="49" charset="0"/>
                <a:ea typeface="Hack" panose="020B0609030202020204" pitchFamily="49" charset="0"/>
                <a:cs typeface="Hack" panose="020B0609030202020204" pitchFamily="49" charset="0"/>
              </a:rPr>
              <a:t>i</a:t>
            </a:r>
            <a:r>
              <a:rPr lang="en-US">
                <a:latin typeface="Hack" panose="020B0609030202020204" pitchFamily="49" charset="0"/>
                <a:ea typeface="Hack" panose="020B0609030202020204" pitchFamily="49" charset="0"/>
                <a:cs typeface="Hack" panose="020B0609030202020204" pitchFamily="49" charset="0"/>
              </a:rPr>
              <a:t>(</a:t>
            </a:r>
            <a:r>
              <a:rPr lang="en-US" err="1">
                <a:latin typeface="Hack" panose="020B0609030202020204" pitchFamily="49" charset="0"/>
                <a:ea typeface="Hack" panose="020B0609030202020204" pitchFamily="49" charset="0"/>
                <a:cs typeface="Hack" panose="020B0609030202020204" pitchFamily="49" charset="0"/>
              </a:rPr>
              <a:t>src</a:t>
            </a:r>
            <a:r>
              <a:rPr lang="en-US">
                <a:latin typeface="Hack" panose="020B0609030202020204" pitchFamily="49" charset="0"/>
                <a:ea typeface="Hack" panose="020B0609030202020204" pitchFamily="49" charset="0"/>
                <a:cs typeface="Hack" panose="020B0609030202020204" pitchFamily="49" charset="0"/>
              </a:rPr>
              <a:t>),  %v1</a:t>
            </a:r>
          </a:p>
          <a:p>
            <a:r>
              <a:rPr lang="en-US">
                <a:solidFill>
                  <a:schemeClr val="tx1">
                    <a:lumMod val="65000"/>
                  </a:schemeClr>
                </a:solidFill>
                <a:latin typeface="Hack" panose="020B0609030202020204" pitchFamily="49" charset="0"/>
                <a:ea typeface="Hack" panose="020B0609030202020204" pitchFamily="49" charset="0"/>
                <a:cs typeface="Hack" panose="020B0609030202020204" pitchFamily="49" charset="0"/>
              </a:rPr>
              <a:t>SETV   r,       %v2, </a:t>
            </a:r>
          </a:p>
          <a:p>
            <a:r>
              <a:rPr lang="en-US">
                <a:latin typeface="Hack" panose="020B0609030202020204" pitchFamily="49" charset="0"/>
                <a:ea typeface="Hack" panose="020B0609030202020204" pitchFamily="49" charset="0"/>
                <a:cs typeface="Hack" panose="020B0609030202020204" pitchFamily="49" charset="0"/>
              </a:rPr>
              <a:t>MULV   %v1,     %v2,   %v1</a:t>
            </a:r>
          </a:p>
          <a:p>
            <a:r>
              <a:rPr lang="en-US">
                <a:solidFill>
                  <a:schemeClr val="tx1">
                    <a:lumMod val="65000"/>
                  </a:schemeClr>
                </a:solidFill>
                <a:latin typeface="Hack" panose="020B0609030202020204" pitchFamily="49" charset="0"/>
                <a:ea typeface="Hack" panose="020B0609030202020204" pitchFamily="49" charset="0"/>
                <a:cs typeface="Hack" panose="020B0609030202020204" pitchFamily="49" charset="0"/>
              </a:rPr>
              <a:t>LOADV  </a:t>
            </a:r>
            <a:r>
              <a:rPr lang="en-US" err="1">
                <a:solidFill>
                  <a:schemeClr val="tx1">
                    <a:lumMod val="65000"/>
                  </a:schemeClr>
                </a:solidFill>
                <a:latin typeface="Hack" panose="020B0609030202020204" pitchFamily="49" charset="0"/>
                <a:ea typeface="Hack" panose="020B0609030202020204" pitchFamily="49" charset="0"/>
                <a:cs typeface="Hack" panose="020B0609030202020204" pitchFamily="49" charset="0"/>
              </a:rPr>
              <a:t>i</a:t>
            </a:r>
            <a:r>
              <a:rPr lang="en-US">
                <a:solidFill>
                  <a:schemeClr val="tx1">
                    <a:lumMod val="65000"/>
                  </a:schemeClr>
                </a:solidFill>
                <a:latin typeface="Hack" panose="020B0609030202020204" pitchFamily="49" charset="0"/>
                <a:ea typeface="Hack" panose="020B0609030202020204" pitchFamily="49" charset="0"/>
                <a:cs typeface="Hack" panose="020B0609030202020204" pitchFamily="49" charset="0"/>
              </a:rPr>
              <a:t>(</a:t>
            </a:r>
            <a:r>
              <a:rPr lang="en-US" err="1">
                <a:solidFill>
                  <a:schemeClr val="tx1">
                    <a:lumMod val="65000"/>
                  </a:schemeClr>
                </a:solidFill>
                <a:latin typeface="Hack" panose="020B0609030202020204" pitchFamily="49" charset="0"/>
                <a:ea typeface="Hack" panose="020B0609030202020204" pitchFamily="49" charset="0"/>
                <a:cs typeface="Hack" panose="020B0609030202020204" pitchFamily="49" charset="0"/>
              </a:rPr>
              <a:t>dest</a:t>
            </a:r>
            <a:r>
              <a:rPr lang="en-US">
                <a:solidFill>
                  <a:schemeClr val="tx1">
                    <a:lumMod val="65000"/>
                  </a:schemeClr>
                </a:solidFill>
                <a:latin typeface="Hack" panose="020B0609030202020204" pitchFamily="49" charset="0"/>
                <a:ea typeface="Hack" panose="020B0609030202020204" pitchFamily="49" charset="0"/>
                <a:cs typeface="Hack" panose="020B0609030202020204" pitchFamily="49" charset="0"/>
              </a:rPr>
              <a:t>), %v2</a:t>
            </a:r>
          </a:p>
          <a:p>
            <a:r>
              <a:rPr lang="en-US">
                <a:latin typeface="Hack" panose="020B0609030202020204" pitchFamily="49" charset="0"/>
                <a:ea typeface="Hack" panose="020B0609030202020204" pitchFamily="49" charset="0"/>
                <a:cs typeface="Hack" panose="020B0609030202020204" pitchFamily="49" charset="0"/>
              </a:rPr>
              <a:t>ADDV   %v1,     %v2,   %v1</a:t>
            </a:r>
          </a:p>
          <a:p>
            <a:r>
              <a:rPr lang="en-US">
                <a:latin typeface="Hack" panose="020B0609030202020204" pitchFamily="49" charset="0"/>
                <a:ea typeface="Hack" panose="020B0609030202020204" pitchFamily="49" charset="0"/>
                <a:cs typeface="Hack" panose="020B0609030202020204" pitchFamily="49" charset="0"/>
              </a:rPr>
              <a:t>STOREV </a:t>
            </a:r>
            <a:r>
              <a:rPr lang="en-US" err="1">
                <a:latin typeface="Hack" panose="020B0609030202020204" pitchFamily="49" charset="0"/>
                <a:ea typeface="Hack" panose="020B0609030202020204" pitchFamily="49" charset="0"/>
                <a:cs typeface="Hack" panose="020B0609030202020204" pitchFamily="49" charset="0"/>
              </a:rPr>
              <a:t>i</a:t>
            </a:r>
            <a:r>
              <a:rPr lang="en-US">
                <a:latin typeface="Hack" panose="020B0609030202020204" pitchFamily="49" charset="0"/>
                <a:ea typeface="Hack" panose="020B0609030202020204" pitchFamily="49" charset="0"/>
                <a:cs typeface="Hack" panose="020B0609030202020204" pitchFamily="49" charset="0"/>
              </a:rPr>
              <a:t>(</a:t>
            </a:r>
            <a:r>
              <a:rPr lang="en-US" err="1">
                <a:latin typeface="Hack" panose="020B0609030202020204" pitchFamily="49" charset="0"/>
                <a:ea typeface="Hack" panose="020B0609030202020204" pitchFamily="49" charset="0"/>
                <a:cs typeface="Hack" panose="020B0609030202020204" pitchFamily="49" charset="0"/>
              </a:rPr>
              <a:t>dest</a:t>
            </a:r>
            <a:r>
              <a:rPr lang="en-US">
                <a:latin typeface="Hack" panose="020B0609030202020204" pitchFamily="49" charset="0"/>
                <a:ea typeface="Hack" panose="020B0609030202020204" pitchFamily="49" charset="0"/>
                <a:cs typeface="Hack" panose="020B0609030202020204" pitchFamily="49" charset="0"/>
              </a:rPr>
              <a:t>), %v1 </a:t>
            </a:r>
          </a:p>
          <a:p>
            <a:r>
              <a:rPr lang="en-US">
                <a:solidFill>
                  <a:schemeClr val="tx1">
                    <a:lumMod val="65000"/>
                  </a:schemeClr>
                </a:solidFill>
                <a:latin typeface="Hack" panose="020B0609030202020204" pitchFamily="49" charset="0"/>
                <a:ea typeface="Hack" panose="020B0609030202020204" pitchFamily="49" charset="0"/>
                <a:cs typeface="Hack" panose="020B0609030202020204" pitchFamily="49" charset="0"/>
              </a:rPr>
              <a:t>ADDQ   </a:t>
            </a:r>
            <a:r>
              <a:rPr lang="en-US" err="1">
                <a:solidFill>
                  <a:schemeClr val="tx1">
                    <a:lumMod val="65000"/>
                  </a:schemeClr>
                </a:solidFill>
                <a:latin typeface="Hack" panose="020B0609030202020204" pitchFamily="49" charset="0"/>
                <a:ea typeface="Hack" panose="020B0609030202020204" pitchFamily="49" charset="0"/>
                <a:cs typeface="Hack" panose="020B0609030202020204" pitchFamily="49" charset="0"/>
              </a:rPr>
              <a:t>i</a:t>
            </a:r>
            <a:r>
              <a:rPr lang="en-US">
                <a:solidFill>
                  <a:schemeClr val="tx1">
                    <a:lumMod val="65000"/>
                  </a:schemeClr>
                </a:solidFill>
                <a:latin typeface="Hack" panose="020B0609030202020204" pitchFamily="49" charset="0"/>
                <a:ea typeface="Hack" panose="020B0609030202020204" pitchFamily="49" charset="0"/>
                <a:cs typeface="Hack" panose="020B0609030202020204" pitchFamily="49" charset="0"/>
              </a:rPr>
              <a:t>,       32</a:t>
            </a:r>
          </a:p>
        </p:txBody>
      </p:sp>
    </p:spTree>
    <p:extLst>
      <p:ext uri="{BB962C8B-B14F-4D97-AF65-F5344CB8AC3E}">
        <p14:creationId xmlns:p14="http://schemas.microsoft.com/office/powerpoint/2010/main" val="4321230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D51FCAF-668E-574C-B6C3-3ED1036737F0}"/>
              </a:ext>
            </a:extLst>
          </p:cNvPr>
          <p:cNvSpPr>
            <a:spLocks noGrp="1"/>
          </p:cNvSpPr>
          <p:nvPr>
            <p:ph type="title"/>
          </p:nvPr>
        </p:nvSpPr>
        <p:spPr/>
        <p:txBody>
          <a:bodyPr/>
          <a:lstStyle/>
          <a:p>
            <a:r>
              <a:rPr lang="en-US"/>
              <a:t>Sparse Matrix Representations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AA3B2537-BF81-C142-B6D0-D4C70389F172}"/>
                  </a:ext>
                </a:extLst>
              </p:cNvPr>
              <p:cNvSpPr>
                <a:spLocks noGrp="1"/>
              </p:cNvSpPr>
              <p:nvPr>
                <p:ph idx="1"/>
              </p:nvPr>
            </p:nvSpPr>
            <p:spPr/>
            <p:txBody>
              <a:bodyPr/>
              <a:lstStyle/>
              <a:p>
                <a:r>
                  <a:rPr lang="en-US" b="1" u="sng"/>
                  <a:t>COO</a:t>
                </a:r>
                <a:r>
                  <a:rPr lang="en-US" err="1"/>
                  <a:t>rdinate</a:t>
                </a:r>
                <a:r>
                  <a:rPr lang="en-US"/>
                  <a:t> List Format</a:t>
                </a:r>
              </a:p>
              <a:p>
                <a:pPr lvl="1"/>
                <a:r>
                  <a:rPr lang="en-US"/>
                  <a:t>Matrix stored as a list of coordinate-value pairs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𝑟𝑜𝑤</m:t>
                    </m:r>
                    <m:r>
                      <a:rPr lang="en-US" b="0" i="1" smtClean="0">
                        <a:latin typeface="Cambria Math" panose="02040503050406030204" pitchFamily="18" charset="0"/>
                      </a:rPr>
                      <m:t>, </m:t>
                    </m:r>
                    <m:r>
                      <a:rPr lang="en-US" b="0" i="1" smtClean="0">
                        <a:latin typeface="Cambria Math" panose="02040503050406030204" pitchFamily="18" charset="0"/>
                      </a:rPr>
                      <m:t>𝑐𝑜𝑙</m:t>
                    </m:r>
                    <m:r>
                      <a:rPr lang="en-US" b="0" i="1" smtClean="0">
                        <a:latin typeface="Cambria Math" panose="02040503050406030204" pitchFamily="18" charset="0"/>
                      </a:rPr>
                      <m:t>, </m:t>
                    </m:r>
                    <m:r>
                      <a:rPr lang="en-US" b="0" i="1" smtClean="0">
                        <a:latin typeface="Cambria Math" panose="02040503050406030204" pitchFamily="18" charset="0"/>
                      </a:rPr>
                      <m:t>𝑣𝑎𝑙</m:t>
                    </m:r>
                    <m:r>
                      <a:rPr lang="en-US" b="0" i="1" smtClean="0">
                        <a:latin typeface="Cambria Math" panose="02040503050406030204" pitchFamily="18" charset="0"/>
                      </a:rPr>
                      <m:t>)</m:t>
                    </m:r>
                  </m:oMath>
                </a14:m>
                <a:r>
                  <a:rPr lang="en-US"/>
                  <a:t>.</a:t>
                </a:r>
              </a:p>
              <a:p>
                <a:pPr lvl="1"/>
                <a:r>
                  <a:rPr lang="en-US" err="1"/>
                  <a:t>Represensented</a:t>
                </a:r>
                <a:r>
                  <a:rPr lang="en-US"/>
                  <a:t> as a tuple of arrays (not array of tuples) for performance.</a:t>
                </a:r>
              </a:p>
              <a:p>
                <a:pPr lvl="1"/>
                <a:endParaRPr lang="en-US"/>
              </a:p>
              <a:p>
                <a:r>
                  <a:rPr lang="en-US" b="1" u="sng"/>
                  <a:t>C</a:t>
                </a:r>
                <a:r>
                  <a:rPr lang="en-US"/>
                  <a:t>ompressed </a:t>
                </a:r>
                <a:r>
                  <a:rPr lang="en-US" b="1" u="sng"/>
                  <a:t>R</a:t>
                </a:r>
                <a:r>
                  <a:rPr lang="en-US"/>
                  <a:t>ow </a:t>
                </a:r>
                <a:r>
                  <a:rPr lang="en-US" b="1" u="sng"/>
                  <a:t>S</a:t>
                </a:r>
                <a:r>
                  <a:rPr lang="en-US"/>
                  <a:t>torage:</a:t>
                </a:r>
              </a:p>
              <a:p>
                <a:pPr lvl="1"/>
                <a:r>
                  <a:rPr lang="en-US"/>
                  <a:t>Three array representations, </a:t>
                </a:r>
              </a:p>
              <a:p>
                <a:pPr lvl="1"/>
                <a:r>
                  <a:rPr lang="en-US"/>
                  <a:t>Array 1: A list of values, stored according to row major.</a:t>
                </a:r>
              </a:p>
              <a:p>
                <a:pPr lvl="1"/>
                <a:r>
                  <a:rPr lang="en-US"/>
                  <a:t>Array 2: For each value in Array 1, what’s the column for it.</a:t>
                </a:r>
              </a:p>
              <a:p>
                <a:pPr lvl="1"/>
                <a:r>
                  <a:rPr lang="en-US"/>
                  <a:t>Array 3: What range of index in array1 belongs to the same row?</a:t>
                </a:r>
              </a:p>
            </p:txBody>
          </p:sp>
        </mc:Choice>
        <mc:Fallback>
          <p:sp>
            <p:nvSpPr>
              <p:cNvPr id="3" name="Content Placeholder 2">
                <a:extLst>
                  <a:ext uri="{FF2B5EF4-FFF2-40B4-BE49-F238E27FC236}">
                    <a16:creationId xmlns:a16="http://schemas.microsoft.com/office/drawing/2014/main" id="{AA3B2537-BF81-C142-B6D0-D4C70389F172}"/>
                  </a:ext>
                </a:extLst>
              </p:cNvPr>
              <p:cNvSpPr>
                <a:spLocks noGrp="1" noRot="1" noChangeAspect="1" noMove="1" noResize="1" noEditPoints="1" noAdjustHandles="1" noChangeArrowheads="1" noChangeShapeType="1" noTextEdit="1"/>
              </p:cNvSpPr>
              <p:nvPr>
                <p:ph idx="1"/>
              </p:nvPr>
            </p:nvSpPr>
            <p:spPr>
              <a:blipFill>
                <a:blip r:embed="rId3"/>
                <a:stretch>
                  <a:fillRect l="-965" t="-2632"/>
                </a:stretch>
              </a:blipFill>
            </p:spPr>
            <p:txBody>
              <a:bodyPr/>
              <a:lstStyle/>
              <a:p>
                <a:r>
                  <a:rPr lang="en-US">
                    <a:noFill/>
                  </a:rPr>
                  <a:t> </a:t>
                </a:r>
              </a:p>
            </p:txBody>
          </p:sp>
        </mc:Fallback>
      </mc:AlternateContent>
    </p:spTree>
    <p:extLst>
      <p:ext uri="{BB962C8B-B14F-4D97-AF65-F5344CB8AC3E}">
        <p14:creationId xmlns:p14="http://schemas.microsoft.com/office/powerpoint/2010/main" val="41201630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EF8A7FB-43FF-5D47-A7AC-8DD49A9E70E7}"/>
              </a:ext>
            </a:extLst>
          </p:cNvPr>
          <p:cNvPicPr>
            <a:picLocks noChangeAspect="1"/>
          </p:cNvPicPr>
          <p:nvPr/>
        </p:nvPicPr>
        <p:blipFill rotWithShape="1">
          <a:blip r:embed="rId2"/>
          <a:srcRect b="6308"/>
          <a:stretch/>
        </p:blipFill>
        <p:spPr>
          <a:xfrm>
            <a:off x="501650" y="146050"/>
            <a:ext cx="11188700" cy="6151719"/>
          </a:xfrm>
          <a:prstGeom prst="rect">
            <a:avLst/>
          </a:prstGeom>
        </p:spPr>
      </p:pic>
      <p:sp>
        <p:nvSpPr>
          <p:cNvPr id="5" name="TextBox 4">
            <a:extLst>
              <a:ext uri="{FF2B5EF4-FFF2-40B4-BE49-F238E27FC236}">
                <a16:creationId xmlns:a16="http://schemas.microsoft.com/office/drawing/2014/main" id="{EBF66F95-7B4A-734A-B40A-D04E3B99DD08}"/>
              </a:ext>
            </a:extLst>
          </p:cNvPr>
          <p:cNvSpPr txBox="1"/>
          <p:nvPr/>
        </p:nvSpPr>
        <p:spPr>
          <a:xfrm>
            <a:off x="501650" y="6342618"/>
            <a:ext cx="3832972" cy="369332"/>
          </a:xfrm>
          <a:prstGeom prst="rect">
            <a:avLst/>
          </a:prstGeom>
          <a:noFill/>
        </p:spPr>
        <p:txBody>
          <a:bodyPr wrap="none" rtlCol="0">
            <a:spAutoFit/>
          </a:bodyPr>
          <a:lstStyle/>
          <a:p>
            <a:r>
              <a:rPr lang="en-US"/>
              <a:t>* Taken from 15618 SP19 lecture slides</a:t>
            </a:r>
          </a:p>
        </p:txBody>
      </p:sp>
    </p:spTree>
    <p:extLst>
      <p:ext uri="{BB962C8B-B14F-4D97-AF65-F5344CB8AC3E}">
        <p14:creationId xmlns:p14="http://schemas.microsoft.com/office/powerpoint/2010/main" val="40742306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7E19A-C76C-794F-888E-1B248282DFC0}"/>
              </a:ext>
            </a:extLst>
          </p:cNvPr>
          <p:cNvSpPr>
            <a:spLocks noGrp="1"/>
          </p:cNvSpPr>
          <p:nvPr>
            <p:ph type="title"/>
          </p:nvPr>
        </p:nvSpPr>
        <p:spPr/>
        <p:txBody>
          <a:bodyPr/>
          <a:lstStyle/>
          <a:p>
            <a:r>
              <a:rPr lang="en-US"/>
              <a:t>Irregular applications can(?) be </a:t>
            </a:r>
            <a:r>
              <a:rPr lang="en-US" err="1"/>
              <a:t>SIMDized</a:t>
            </a:r>
            <a:endParaRPr lang="en-US"/>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AA8C9B41-41B0-EF43-9F47-0F0196E7D7D6}"/>
                  </a:ext>
                </a:extLst>
              </p:cNvPr>
              <p:cNvSpPr>
                <a:spLocks noGrp="1"/>
              </p:cNvSpPr>
              <p:nvPr>
                <p:ph idx="1"/>
              </p:nvPr>
            </p:nvSpPr>
            <p:spPr/>
            <p:txBody>
              <a:bodyPr/>
              <a:lstStyle/>
              <a:p>
                <a:r>
                  <a:rPr lang="en-US"/>
                  <a:t>Consider 3 typical applications, irregular reductions, graphs algorithms, sparse matrix multiplications</a:t>
                </a:r>
              </a:p>
              <a:p>
                <a:r>
                  <a:rPr lang="en-US"/>
                  <a:t>All be mapped to Sparse matrix representations.</a:t>
                </a:r>
              </a:p>
              <a:p>
                <a:pPr lvl="1"/>
                <a:r>
                  <a:rPr lang="en-US">
                    <a:solidFill>
                      <a:schemeClr val="tx1">
                        <a:lumMod val="85000"/>
                      </a:schemeClr>
                    </a:solidFill>
                  </a:rPr>
                  <a:t>Take page rank as an example. List of edges may be thought of non-zero in a </a:t>
                </a:r>
                <a14:m>
                  <m:oMath xmlns:m="http://schemas.openxmlformats.org/officeDocument/2006/math">
                    <m:r>
                      <a:rPr lang="en-US" b="0" i="1" smtClean="0">
                        <a:solidFill>
                          <a:schemeClr val="tx1">
                            <a:lumMod val="85000"/>
                          </a:schemeClr>
                        </a:solidFill>
                        <a:latin typeface="Cambria Math" panose="02040503050406030204" pitchFamily="18" charset="0"/>
                      </a:rPr>
                      <m:t>𝑁</m:t>
                    </m:r>
                    <m:r>
                      <a:rPr lang="en-US" b="0" i="1" smtClean="0">
                        <a:solidFill>
                          <a:schemeClr val="tx1">
                            <a:lumMod val="85000"/>
                          </a:schemeClr>
                        </a:solidFill>
                        <a:latin typeface="Cambria Math" panose="02040503050406030204" pitchFamily="18" charset="0"/>
                      </a:rPr>
                      <m:t>×</m:t>
                    </m:r>
                    <m:r>
                      <a:rPr lang="en-US" b="0" i="1" smtClean="0">
                        <a:solidFill>
                          <a:schemeClr val="tx1">
                            <a:lumMod val="85000"/>
                          </a:schemeClr>
                        </a:solidFill>
                        <a:latin typeface="Cambria Math" panose="02040503050406030204" pitchFamily="18" charset="0"/>
                      </a:rPr>
                      <m:t>𝑁</m:t>
                    </m:r>
                  </m:oMath>
                </a14:m>
                <a:r>
                  <a:rPr lang="en-US">
                    <a:solidFill>
                      <a:schemeClr val="tx1">
                        <a:lumMod val="85000"/>
                      </a:schemeClr>
                    </a:solidFill>
                  </a:rPr>
                  <a:t> sparse matrix. </a:t>
                </a:r>
                <a14:m>
                  <m:oMath xmlns:m="http://schemas.openxmlformats.org/officeDocument/2006/math">
                    <m:r>
                      <a:rPr lang="en-US" b="0" i="1" smtClean="0">
                        <a:solidFill>
                          <a:schemeClr val="tx1">
                            <a:lumMod val="85000"/>
                          </a:schemeClr>
                        </a:solidFill>
                        <a:latin typeface="Cambria Math" panose="02040503050406030204" pitchFamily="18" charset="0"/>
                      </a:rPr>
                      <m:t>𝑁</m:t>
                    </m:r>
                  </m:oMath>
                </a14:m>
                <a:r>
                  <a:rPr lang="en-US">
                    <a:solidFill>
                      <a:schemeClr val="tx1">
                        <a:lumMod val="85000"/>
                      </a:schemeClr>
                    </a:solidFill>
                  </a:rPr>
                  <a:t> is the number of nodes.</a:t>
                </a:r>
              </a:p>
              <a:p>
                <a:r>
                  <a:rPr lang="en-US"/>
                  <a:t>We have significant divergent accesses. Edges may lead us to any place in the memory. </a:t>
                </a:r>
              </a:p>
              <a:p>
                <a:r>
                  <a:rPr lang="en-US"/>
                  <a:t>And we have correctness issues. </a:t>
                </a:r>
              </a:p>
            </p:txBody>
          </p:sp>
        </mc:Choice>
        <mc:Fallback>
          <p:sp>
            <p:nvSpPr>
              <p:cNvPr id="3" name="Content Placeholder 2">
                <a:extLst>
                  <a:ext uri="{FF2B5EF4-FFF2-40B4-BE49-F238E27FC236}">
                    <a16:creationId xmlns:a16="http://schemas.microsoft.com/office/drawing/2014/main" id="{AA8C9B41-41B0-EF43-9F47-0F0196E7D7D6}"/>
                  </a:ext>
                </a:extLst>
              </p:cNvPr>
              <p:cNvSpPr>
                <a:spLocks noGrp="1" noRot="1" noChangeAspect="1" noMove="1" noResize="1" noEditPoints="1" noAdjustHandles="1" noChangeArrowheads="1" noChangeShapeType="1" noTextEdit="1"/>
              </p:cNvSpPr>
              <p:nvPr>
                <p:ph idx="1"/>
              </p:nvPr>
            </p:nvSpPr>
            <p:spPr>
              <a:blipFill>
                <a:blip r:embed="rId2"/>
                <a:stretch>
                  <a:fillRect l="-965" t="-2632"/>
                </a:stretch>
              </a:blipFill>
            </p:spPr>
            <p:txBody>
              <a:bodyPr/>
              <a:lstStyle/>
              <a:p>
                <a:r>
                  <a:rPr lang="en-US">
                    <a:noFill/>
                  </a:rPr>
                  <a:t> </a:t>
                </a:r>
              </a:p>
            </p:txBody>
          </p:sp>
        </mc:Fallback>
      </mc:AlternateContent>
    </p:spTree>
    <p:extLst>
      <p:ext uri="{BB962C8B-B14F-4D97-AF65-F5344CB8AC3E}">
        <p14:creationId xmlns:p14="http://schemas.microsoft.com/office/powerpoint/2010/main" val="381703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AAD49-F7C3-2748-8C35-8582AD0C2B9C}"/>
              </a:ext>
            </a:extLst>
          </p:cNvPr>
          <p:cNvSpPr>
            <a:spLocks noGrp="1"/>
          </p:cNvSpPr>
          <p:nvPr>
            <p:ph type="title"/>
          </p:nvPr>
        </p:nvSpPr>
        <p:spPr/>
        <p:txBody>
          <a:bodyPr/>
          <a:lstStyle/>
          <a:p>
            <a:r>
              <a:rPr lang="en-US"/>
              <a:t>Gather and Scatter Instructions</a:t>
            </a:r>
          </a:p>
        </p:txBody>
      </p:sp>
      <p:grpSp>
        <p:nvGrpSpPr>
          <p:cNvPr id="4" name="Group 3">
            <a:extLst>
              <a:ext uri="{FF2B5EF4-FFF2-40B4-BE49-F238E27FC236}">
                <a16:creationId xmlns:a16="http://schemas.microsoft.com/office/drawing/2014/main" id="{CAFDF96C-98E7-684A-9EF8-D6260656AA69}"/>
              </a:ext>
            </a:extLst>
          </p:cNvPr>
          <p:cNvGrpSpPr/>
          <p:nvPr/>
        </p:nvGrpSpPr>
        <p:grpSpPr>
          <a:xfrm>
            <a:off x="1927151" y="2309505"/>
            <a:ext cx="3059749" cy="380706"/>
            <a:chOff x="572729" y="1917290"/>
            <a:chExt cx="4267201" cy="530942"/>
          </a:xfrm>
        </p:grpSpPr>
        <p:sp>
          <p:nvSpPr>
            <p:cNvPr id="5" name="Rectangle 4">
              <a:extLst>
                <a:ext uri="{FF2B5EF4-FFF2-40B4-BE49-F238E27FC236}">
                  <a16:creationId xmlns:a16="http://schemas.microsoft.com/office/drawing/2014/main" id="{F8ED066B-0010-EC4F-B74F-A91B60AD91A2}"/>
                </a:ext>
              </a:extLst>
            </p:cNvPr>
            <p:cNvSpPr/>
            <p:nvPr/>
          </p:nvSpPr>
          <p:spPr>
            <a:xfrm>
              <a:off x="572729" y="1917290"/>
              <a:ext cx="530942" cy="530942"/>
            </a:xfrm>
            <a:prstGeom prst="rect">
              <a:avLst/>
            </a:prstGeom>
            <a:noFill/>
            <a:ln w="38100" cap="flat" cmpd="sng" algn="ctr">
              <a:solidFill>
                <a:srgbClr val="FFC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US">
                <a:solidFill>
                  <a:srgbClr val="92D050"/>
                </a:solidFill>
              </a:endParaRPr>
            </a:p>
          </p:txBody>
        </p:sp>
        <p:sp>
          <p:nvSpPr>
            <p:cNvPr id="6" name="Rectangle 5">
              <a:extLst>
                <a:ext uri="{FF2B5EF4-FFF2-40B4-BE49-F238E27FC236}">
                  <a16:creationId xmlns:a16="http://schemas.microsoft.com/office/drawing/2014/main" id="{1F2C60DE-F186-5E40-BE0D-6BF55027DBF1}"/>
                </a:ext>
              </a:extLst>
            </p:cNvPr>
            <p:cNvSpPr/>
            <p:nvPr/>
          </p:nvSpPr>
          <p:spPr>
            <a:xfrm>
              <a:off x="1103671" y="1917290"/>
              <a:ext cx="530942" cy="530942"/>
            </a:xfrm>
            <a:prstGeom prst="rect">
              <a:avLst/>
            </a:prstGeom>
            <a:noFill/>
            <a:ln w="38100" cap="flat" cmpd="sng" algn="ctr">
              <a:solidFill>
                <a:srgbClr val="FFC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US">
                <a:solidFill>
                  <a:srgbClr val="92D050"/>
                </a:solidFill>
              </a:endParaRPr>
            </a:p>
          </p:txBody>
        </p:sp>
        <p:sp>
          <p:nvSpPr>
            <p:cNvPr id="7" name="Rectangle 6">
              <a:extLst>
                <a:ext uri="{FF2B5EF4-FFF2-40B4-BE49-F238E27FC236}">
                  <a16:creationId xmlns:a16="http://schemas.microsoft.com/office/drawing/2014/main" id="{BFFDA669-661B-0342-AFBE-FE81F5436346}"/>
                </a:ext>
              </a:extLst>
            </p:cNvPr>
            <p:cNvSpPr/>
            <p:nvPr/>
          </p:nvSpPr>
          <p:spPr>
            <a:xfrm>
              <a:off x="1634613" y="1917290"/>
              <a:ext cx="530942" cy="530942"/>
            </a:xfrm>
            <a:prstGeom prst="rect">
              <a:avLst/>
            </a:prstGeom>
            <a:noFill/>
            <a:ln w="38100" cap="flat" cmpd="sng" algn="ctr">
              <a:solidFill>
                <a:srgbClr val="FFC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US">
                <a:solidFill>
                  <a:srgbClr val="92D050"/>
                </a:solidFill>
              </a:endParaRPr>
            </a:p>
          </p:txBody>
        </p:sp>
        <p:sp>
          <p:nvSpPr>
            <p:cNvPr id="8" name="Rectangle 7">
              <a:extLst>
                <a:ext uri="{FF2B5EF4-FFF2-40B4-BE49-F238E27FC236}">
                  <a16:creationId xmlns:a16="http://schemas.microsoft.com/office/drawing/2014/main" id="{BC656360-ECFD-7940-8F31-441D9A3B315D}"/>
                </a:ext>
              </a:extLst>
            </p:cNvPr>
            <p:cNvSpPr/>
            <p:nvPr/>
          </p:nvSpPr>
          <p:spPr>
            <a:xfrm>
              <a:off x="2165555" y="1917290"/>
              <a:ext cx="530942" cy="530942"/>
            </a:xfrm>
            <a:prstGeom prst="rect">
              <a:avLst/>
            </a:prstGeom>
            <a:noFill/>
            <a:ln w="38100" cap="flat" cmpd="sng" algn="ctr">
              <a:solidFill>
                <a:srgbClr val="FFC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US">
                <a:solidFill>
                  <a:srgbClr val="92D050"/>
                </a:solidFill>
              </a:endParaRPr>
            </a:p>
          </p:txBody>
        </p:sp>
        <p:sp>
          <p:nvSpPr>
            <p:cNvPr id="9" name="Rectangle 8">
              <a:extLst>
                <a:ext uri="{FF2B5EF4-FFF2-40B4-BE49-F238E27FC236}">
                  <a16:creationId xmlns:a16="http://schemas.microsoft.com/office/drawing/2014/main" id="{58ED4CB0-BEA7-714B-8F9E-E16940F551CA}"/>
                </a:ext>
              </a:extLst>
            </p:cNvPr>
            <p:cNvSpPr/>
            <p:nvPr/>
          </p:nvSpPr>
          <p:spPr>
            <a:xfrm>
              <a:off x="2716162" y="1917290"/>
              <a:ext cx="530942" cy="530942"/>
            </a:xfrm>
            <a:prstGeom prst="rect">
              <a:avLst/>
            </a:prstGeom>
            <a:noFill/>
            <a:ln w="38100" cap="flat" cmpd="sng" algn="ctr">
              <a:solidFill>
                <a:srgbClr val="FFC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US">
                <a:solidFill>
                  <a:srgbClr val="92D050"/>
                </a:solidFill>
              </a:endParaRPr>
            </a:p>
          </p:txBody>
        </p:sp>
        <p:sp>
          <p:nvSpPr>
            <p:cNvPr id="10" name="Rectangle 9">
              <a:extLst>
                <a:ext uri="{FF2B5EF4-FFF2-40B4-BE49-F238E27FC236}">
                  <a16:creationId xmlns:a16="http://schemas.microsoft.com/office/drawing/2014/main" id="{737F5505-3220-CB4F-A570-7F2924DFCE9F}"/>
                </a:ext>
              </a:extLst>
            </p:cNvPr>
            <p:cNvSpPr/>
            <p:nvPr/>
          </p:nvSpPr>
          <p:spPr>
            <a:xfrm>
              <a:off x="3247104" y="1917290"/>
              <a:ext cx="530942" cy="530942"/>
            </a:xfrm>
            <a:prstGeom prst="rect">
              <a:avLst/>
            </a:prstGeom>
            <a:noFill/>
            <a:ln w="38100" cap="flat" cmpd="sng" algn="ctr">
              <a:solidFill>
                <a:srgbClr val="FFC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US">
                <a:solidFill>
                  <a:srgbClr val="92D050"/>
                </a:solidFill>
              </a:endParaRPr>
            </a:p>
          </p:txBody>
        </p:sp>
        <p:sp>
          <p:nvSpPr>
            <p:cNvPr id="11" name="Rectangle 10">
              <a:extLst>
                <a:ext uri="{FF2B5EF4-FFF2-40B4-BE49-F238E27FC236}">
                  <a16:creationId xmlns:a16="http://schemas.microsoft.com/office/drawing/2014/main" id="{23588413-0D47-9F4A-BA3A-E1F5FE1F3A75}"/>
                </a:ext>
              </a:extLst>
            </p:cNvPr>
            <p:cNvSpPr/>
            <p:nvPr/>
          </p:nvSpPr>
          <p:spPr>
            <a:xfrm>
              <a:off x="3778046" y="1917290"/>
              <a:ext cx="530942" cy="530942"/>
            </a:xfrm>
            <a:prstGeom prst="rect">
              <a:avLst/>
            </a:prstGeom>
            <a:noFill/>
            <a:ln w="38100" cap="flat" cmpd="sng" algn="ctr">
              <a:solidFill>
                <a:srgbClr val="FFC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US">
                <a:solidFill>
                  <a:srgbClr val="92D050"/>
                </a:solidFill>
              </a:endParaRPr>
            </a:p>
          </p:txBody>
        </p:sp>
        <p:sp>
          <p:nvSpPr>
            <p:cNvPr id="12" name="Rectangle 11">
              <a:extLst>
                <a:ext uri="{FF2B5EF4-FFF2-40B4-BE49-F238E27FC236}">
                  <a16:creationId xmlns:a16="http://schemas.microsoft.com/office/drawing/2014/main" id="{A77AC6BF-322E-FE45-8246-B98FEF3CB1F8}"/>
                </a:ext>
              </a:extLst>
            </p:cNvPr>
            <p:cNvSpPr/>
            <p:nvPr/>
          </p:nvSpPr>
          <p:spPr>
            <a:xfrm>
              <a:off x="4308988" y="1917290"/>
              <a:ext cx="530942" cy="530942"/>
            </a:xfrm>
            <a:prstGeom prst="rect">
              <a:avLst/>
            </a:prstGeom>
            <a:noFill/>
            <a:ln w="38100" cap="flat" cmpd="sng" algn="ctr">
              <a:solidFill>
                <a:srgbClr val="FFC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US">
                <a:solidFill>
                  <a:srgbClr val="92D050"/>
                </a:solidFill>
              </a:endParaRPr>
            </a:p>
          </p:txBody>
        </p:sp>
      </p:grpSp>
      <p:grpSp>
        <p:nvGrpSpPr>
          <p:cNvPr id="22" name="Group 21">
            <a:extLst>
              <a:ext uri="{FF2B5EF4-FFF2-40B4-BE49-F238E27FC236}">
                <a16:creationId xmlns:a16="http://schemas.microsoft.com/office/drawing/2014/main" id="{C08CCFC1-4741-924C-8D3F-EF48403EA8FE}"/>
              </a:ext>
            </a:extLst>
          </p:cNvPr>
          <p:cNvGrpSpPr/>
          <p:nvPr/>
        </p:nvGrpSpPr>
        <p:grpSpPr>
          <a:xfrm>
            <a:off x="2702664" y="3714884"/>
            <a:ext cx="1522824" cy="380706"/>
            <a:chOff x="572729" y="1917290"/>
            <a:chExt cx="2123768" cy="530942"/>
          </a:xfrm>
        </p:grpSpPr>
        <p:sp>
          <p:nvSpPr>
            <p:cNvPr id="23" name="Rectangle 22">
              <a:extLst>
                <a:ext uri="{FF2B5EF4-FFF2-40B4-BE49-F238E27FC236}">
                  <a16:creationId xmlns:a16="http://schemas.microsoft.com/office/drawing/2014/main" id="{AE02D20A-098A-CF48-B58F-32ED3A188AA4}"/>
                </a:ext>
              </a:extLst>
            </p:cNvPr>
            <p:cNvSpPr/>
            <p:nvPr/>
          </p:nvSpPr>
          <p:spPr>
            <a:xfrm>
              <a:off x="572729" y="1917290"/>
              <a:ext cx="530942" cy="530942"/>
            </a:xfrm>
            <a:prstGeom prst="rect">
              <a:avLst/>
            </a:prstGeom>
            <a:noFill/>
            <a:ln w="38100" cap="flat" cmpd="sng" algn="ctr">
              <a:solidFill>
                <a:srgbClr val="0070C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US"/>
            </a:p>
          </p:txBody>
        </p:sp>
        <p:sp>
          <p:nvSpPr>
            <p:cNvPr id="24" name="Rectangle 23">
              <a:extLst>
                <a:ext uri="{FF2B5EF4-FFF2-40B4-BE49-F238E27FC236}">
                  <a16:creationId xmlns:a16="http://schemas.microsoft.com/office/drawing/2014/main" id="{AD87B162-CA4A-0E49-AC4B-F88F2B8FB82E}"/>
                </a:ext>
              </a:extLst>
            </p:cNvPr>
            <p:cNvSpPr/>
            <p:nvPr/>
          </p:nvSpPr>
          <p:spPr>
            <a:xfrm>
              <a:off x="1103671" y="1917290"/>
              <a:ext cx="530942" cy="530942"/>
            </a:xfrm>
            <a:prstGeom prst="rect">
              <a:avLst/>
            </a:prstGeom>
            <a:noFill/>
            <a:ln w="38100" cap="flat" cmpd="sng" algn="ctr">
              <a:solidFill>
                <a:srgbClr val="0070C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US"/>
            </a:p>
          </p:txBody>
        </p:sp>
        <p:sp>
          <p:nvSpPr>
            <p:cNvPr id="25" name="Rectangle 24">
              <a:extLst>
                <a:ext uri="{FF2B5EF4-FFF2-40B4-BE49-F238E27FC236}">
                  <a16:creationId xmlns:a16="http://schemas.microsoft.com/office/drawing/2014/main" id="{02DA8575-173E-6049-8840-B603B3397DE1}"/>
                </a:ext>
              </a:extLst>
            </p:cNvPr>
            <p:cNvSpPr/>
            <p:nvPr/>
          </p:nvSpPr>
          <p:spPr>
            <a:xfrm>
              <a:off x="1634613" y="1917290"/>
              <a:ext cx="530942" cy="530942"/>
            </a:xfrm>
            <a:prstGeom prst="rect">
              <a:avLst/>
            </a:prstGeom>
            <a:noFill/>
            <a:ln w="38100" cap="flat" cmpd="sng" algn="ctr">
              <a:solidFill>
                <a:srgbClr val="0070C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US"/>
            </a:p>
          </p:txBody>
        </p:sp>
        <p:sp>
          <p:nvSpPr>
            <p:cNvPr id="26" name="Rectangle 25">
              <a:extLst>
                <a:ext uri="{FF2B5EF4-FFF2-40B4-BE49-F238E27FC236}">
                  <a16:creationId xmlns:a16="http://schemas.microsoft.com/office/drawing/2014/main" id="{63970DA6-9BE6-D349-AD81-90116723A546}"/>
                </a:ext>
              </a:extLst>
            </p:cNvPr>
            <p:cNvSpPr/>
            <p:nvPr/>
          </p:nvSpPr>
          <p:spPr>
            <a:xfrm>
              <a:off x="2165555" y="1917290"/>
              <a:ext cx="530942" cy="530942"/>
            </a:xfrm>
            <a:prstGeom prst="rect">
              <a:avLst/>
            </a:prstGeom>
            <a:noFill/>
            <a:ln w="38100" cap="flat" cmpd="sng" algn="ctr">
              <a:solidFill>
                <a:srgbClr val="0070C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US"/>
            </a:p>
          </p:txBody>
        </p:sp>
      </p:grpSp>
      <p:cxnSp>
        <p:nvCxnSpPr>
          <p:cNvPr id="33" name="Straight Arrow Connector 32">
            <a:extLst>
              <a:ext uri="{FF2B5EF4-FFF2-40B4-BE49-F238E27FC236}">
                <a16:creationId xmlns:a16="http://schemas.microsoft.com/office/drawing/2014/main" id="{F0FED187-8F5C-2F43-ABA1-6CE2B2653FAB}"/>
              </a:ext>
            </a:extLst>
          </p:cNvPr>
          <p:cNvCxnSpPr>
            <a:cxnSpLocks/>
          </p:cNvCxnSpPr>
          <p:nvPr/>
        </p:nvCxnSpPr>
        <p:spPr>
          <a:xfrm>
            <a:off x="2878916" y="2690211"/>
            <a:ext cx="394807" cy="1024673"/>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34" name="Straight Arrow Connector 33">
            <a:extLst>
              <a:ext uri="{FF2B5EF4-FFF2-40B4-BE49-F238E27FC236}">
                <a16:creationId xmlns:a16="http://schemas.microsoft.com/office/drawing/2014/main" id="{C45F5668-182E-9B40-BA52-E2652F99B58C}"/>
              </a:ext>
            </a:extLst>
          </p:cNvPr>
          <p:cNvCxnSpPr>
            <a:cxnSpLocks/>
          </p:cNvCxnSpPr>
          <p:nvPr/>
        </p:nvCxnSpPr>
        <p:spPr>
          <a:xfrm flipH="1">
            <a:off x="2893017" y="2690211"/>
            <a:ext cx="1522824" cy="1024673"/>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37" name="Straight Arrow Connector 36">
            <a:extLst>
              <a:ext uri="{FF2B5EF4-FFF2-40B4-BE49-F238E27FC236}">
                <a16:creationId xmlns:a16="http://schemas.microsoft.com/office/drawing/2014/main" id="{D68651C4-718D-B34C-9E07-6C585A16F294}"/>
              </a:ext>
            </a:extLst>
          </p:cNvPr>
          <p:cNvCxnSpPr>
            <a:cxnSpLocks/>
          </p:cNvCxnSpPr>
          <p:nvPr/>
        </p:nvCxnSpPr>
        <p:spPr>
          <a:xfrm>
            <a:off x="3259622" y="2690211"/>
            <a:ext cx="775513" cy="1024673"/>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40" name="Straight Arrow Connector 39">
            <a:extLst>
              <a:ext uri="{FF2B5EF4-FFF2-40B4-BE49-F238E27FC236}">
                <a16:creationId xmlns:a16="http://schemas.microsoft.com/office/drawing/2014/main" id="{DBE6D17C-B5F0-944D-84D5-622F5380B884}"/>
              </a:ext>
            </a:extLst>
          </p:cNvPr>
          <p:cNvCxnSpPr>
            <a:cxnSpLocks/>
          </p:cNvCxnSpPr>
          <p:nvPr/>
        </p:nvCxnSpPr>
        <p:spPr>
          <a:xfrm flipH="1">
            <a:off x="3654429" y="2690211"/>
            <a:ext cx="1142118" cy="1024673"/>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grpSp>
        <p:nvGrpSpPr>
          <p:cNvPr id="43" name="Group 42">
            <a:extLst>
              <a:ext uri="{FF2B5EF4-FFF2-40B4-BE49-F238E27FC236}">
                <a16:creationId xmlns:a16="http://schemas.microsoft.com/office/drawing/2014/main" id="{D144DA0B-F3D6-2946-887F-02F815B99A35}"/>
              </a:ext>
            </a:extLst>
          </p:cNvPr>
          <p:cNvGrpSpPr/>
          <p:nvPr/>
        </p:nvGrpSpPr>
        <p:grpSpPr>
          <a:xfrm>
            <a:off x="7007698" y="3726259"/>
            <a:ext cx="3059749" cy="380706"/>
            <a:chOff x="572729" y="1917290"/>
            <a:chExt cx="4267201" cy="530942"/>
          </a:xfrm>
        </p:grpSpPr>
        <p:sp>
          <p:nvSpPr>
            <p:cNvPr id="44" name="Rectangle 43">
              <a:extLst>
                <a:ext uri="{FF2B5EF4-FFF2-40B4-BE49-F238E27FC236}">
                  <a16:creationId xmlns:a16="http://schemas.microsoft.com/office/drawing/2014/main" id="{E7FF7174-98AB-A54E-9156-1EECB31C58B7}"/>
                </a:ext>
              </a:extLst>
            </p:cNvPr>
            <p:cNvSpPr/>
            <p:nvPr/>
          </p:nvSpPr>
          <p:spPr>
            <a:xfrm>
              <a:off x="572729" y="1917290"/>
              <a:ext cx="530942" cy="530942"/>
            </a:xfrm>
            <a:prstGeom prst="rect">
              <a:avLst/>
            </a:prstGeom>
            <a:noFill/>
            <a:ln w="38100" cap="flat" cmpd="sng" algn="ctr">
              <a:solidFill>
                <a:srgbClr val="FFC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US">
                <a:solidFill>
                  <a:srgbClr val="92D050"/>
                </a:solidFill>
              </a:endParaRPr>
            </a:p>
          </p:txBody>
        </p:sp>
        <p:sp>
          <p:nvSpPr>
            <p:cNvPr id="45" name="Rectangle 44">
              <a:extLst>
                <a:ext uri="{FF2B5EF4-FFF2-40B4-BE49-F238E27FC236}">
                  <a16:creationId xmlns:a16="http://schemas.microsoft.com/office/drawing/2014/main" id="{F940BE92-4265-324C-8F54-E1B6196A3DFB}"/>
                </a:ext>
              </a:extLst>
            </p:cNvPr>
            <p:cNvSpPr/>
            <p:nvPr/>
          </p:nvSpPr>
          <p:spPr>
            <a:xfrm>
              <a:off x="1103671" y="1917290"/>
              <a:ext cx="530942" cy="530942"/>
            </a:xfrm>
            <a:prstGeom prst="rect">
              <a:avLst/>
            </a:prstGeom>
            <a:noFill/>
            <a:ln w="38100" cap="flat" cmpd="sng" algn="ctr">
              <a:solidFill>
                <a:srgbClr val="FFC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US">
                <a:solidFill>
                  <a:srgbClr val="92D050"/>
                </a:solidFill>
              </a:endParaRPr>
            </a:p>
          </p:txBody>
        </p:sp>
        <p:sp>
          <p:nvSpPr>
            <p:cNvPr id="46" name="Rectangle 45">
              <a:extLst>
                <a:ext uri="{FF2B5EF4-FFF2-40B4-BE49-F238E27FC236}">
                  <a16:creationId xmlns:a16="http://schemas.microsoft.com/office/drawing/2014/main" id="{E5EFE7BA-CC58-4445-A5F6-7257AB7D55BF}"/>
                </a:ext>
              </a:extLst>
            </p:cNvPr>
            <p:cNvSpPr/>
            <p:nvPr/>
          </p:nvSpPr>
          <p:spPr>
            <a:xfrm>
              <a:off x="1634613" y="1917290"/>
              <a:ext cx="530942" cy="530942"/>
            </a:xfrm>
            <a:prstGeom prst="rect">
              <a:avLst/>
            </a:prstGeom>
            <a:noFill/>
            <a:ln w="38100" cap="flat" cmpd="sng" algn="ctr">
              <a:solidFill>
                <a:srgbClr val="FFC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US">
                <a:solidFill>
                  <a:srgbClr val="92D050"/>
                </a:solidFill>
              </a:endParaRPr>
            </a:p>
          </p:txBody>
        </p:sp>
        <p:sp>
          <p:nvSpPr>
            <p:cNvPr id="47" name="Rectangle 46">
              <a:extLst>
                <a:ext uri="{FF2B5EF4-FFF2-40B4-BE49-F238E27FC236}">
                  <a16:creationId xmlns:a16="http://schemas.microsoft.com/office/drawing/2014/main" id="{6E92D4B3-205B-4641-878F-9D5882ACA806}"/>
                </a:ext>
              </a:extLst>
            </p:cNvPr>
            <p:cNvSpPr/>
            <p:nvPr/>
          </p:nvSpPr>
          <p:spPr>
            <a:xfrm>
              <a:off x="2165555" y="1917290"/>
              <a:ext cx="530942" cy="530942"/>
            </a:xfrm>
            <a:prstGeom prst="rect">
              <a:avLst/>
            </a:prstGeom>
            <a:noFill/>
            <a:ln w="38100" cap="flat" cmpd="sng" algn="ctr">
              <a:solidFill>
                <a:srgbClr val="FFC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US">
                <a:solidFill>
                  <a:srgbClr val="92D050"/>
                </a:solidFill>
              </a:endParaRPr>
            </a:p>
          </p:txBody>
        </p:sp>
        <p:sp>
          <p:nvSpPr>
            <p:cNvPr id="48" name="Rectangle 47">
              <a:extLst>
                <a:ext uri="{FF2B5EF4-FFF2-40B4-BE49-F238E27FC236}">
                  <a16:creationId xmlns:a16="http://schemas.microsoft.com/office/drawing/2014/main" id="{7E0D25D4-85E8-F245-A745-6D8CB920D91F}"/>
                </a:ext>
              </a:extLst>
            </p:cNvPr>
            <p:cNvSpPr/>
            <p:nvPr/>
          </p:nvSpPr>
          <p:spPr>
            <a:xfrm>
              <a:off x="2716162" y="1917290"/>
              <a:ext cx="530942" cy="530942"/>
            </a:xfrm>
            <a:prstGeom prst="rect">
              <a:avLst/>
            </a:prstGeom>
            <a:noFill/>
            <a:ln w="38100" cap="flat" cmpd="sng" algn="ctr">
              <a:solidFill>
                <a:srgbClr val="FFC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US">
                <a:solidFill>
                  <a:srgbClr val="92D050"/>
                </a:solidFill>
              </a:endParaRPr>
            </a:p>
          </p:txBody>
        </p:sp>
        <p:sp>
          <p:nvSpPr>
            <p:cNvPr id="49" name="Rectangle 48">
              <a:extLst>
                <a:ext uri="{FF2B5EF4-FFF2-40B4-BE49-F238E27FC236}">
                  <a16:creationId xmlns:a16="http://schemas.microsoft.com/office/drawing/2014/main" id="{570A2D2D-668B-B740-A652-89552A66B33B}"/>
                </a:ext>
              </a:extLst>
            </p:cNvPr>
            <p:cNvSpPr/>
            <p:nvPr/>
          </p:nvSpPr>
          <p:spPr>
            <a:xfrm>
              <a:off x="3247104" y="1917290"/>
              <a:ext cx="530942" cy="530942"/>
            </a:xfrm>
            <a:prstGeom prst="rect">
              <a:avLst/>
            </a:prstGeom>
            <a:noFill/>
            <a:ln w="38100" cap="flat" cmpd="sng" algn="ctr">
              <a:solidFill>
                <a:srgbClr val="FFC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US">
                <a:solidFill>
                  <a:srgbClr val="92D050"/>
                </a:solidFill>
              </a:endParaRPr>
            </a:p>
          </p:txBody>
        </p:sp>
        <p:sp>
          <p:nvSpPr>
            <p:cNvPr id="50" name="Rectangle 49">
              <a:extLst>
                <a:ext uri="{FF2B5EF4-FFF2-40B4-BE49-F238E27FC236}">
                  <a16:creationId xmlns:a16="http://schemas.microsoft.com/office/drawing/2014/main" id="{D27AFD95-3653-C44E-817A-7AFF71C48573}"/>
                </a:ext>
              </a:extLst>
            </p:cNvPr>
            <p:cNvSpPr/>
            <p:nvPr/>
          </p:nvSpPr>
          <p:spPr>
            <a:xfrm>
              <a:off x="3778046" y="1917290"/>
              <a:ext cx="530942" cy="530942"/>
            </a:xfrm>
            <a:prstGeom prst="rect">
              <a:avLst/>
            </a:prstGeom>
            <a:noFill/>
            <a:ln w="38100" cap="flat" cmpd="sng" algn="ctr">
              <a:solidFill>
                <a:srgbClr val="FFC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US">
                <a:solidFill>
                  <a:srgbClr val="92D050"/>
                </a:solidFill>
              </a:endParaRPr>
            </a:p>
          </p:txBody>
        </p:sp>
        <p:sp>
          <p:nvSpPr>
            <p:cNvPr id="51" name="Rectangle 50">
              <a:extLst>
                <a:ext uri="{FF2B5EF4-FFF2-40B4-BE49-F238E27FC236}">
                  <a16:creationId xmlns:a16="http://schemas.microsoft.com/office/drawing/2014/main" id="{C8D61F95-C892-314F-9697-E85B04C2B211}"/>
                </a:ext>
              </a:extLst>
            </p:cNvPr>
            <p:cNvSpPr/>
            <p:nvPr/>
          </p:nvSpPr>
          <p:spPr>
            <a:xfrm>
              <a:off x="4308988" y="1917290"/>
              <a:ext cx="530942" cy="530942"/>
            </a:xfrm>
            <a:prstGeom prst="rect">
              <a:avLst/>
            </a:prstGeom>
            <a:noFill/>
            <a:ln w="38100" cap="flat" cmpd="sng" algn="ctr">
              <a:solidFill>
                <a:srgbClr val="FFC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US">
                <a:solidFill>
                  <a:srgbClr val="92D050"/>
                </a:solidFill>
              </a:endParaRPr>
            </a:p>
          </p:txBody>
        </p:sp>
      </p:grpSp>
      <p:grpSp>
        <p:nvGrpSpPr>
          <p:cNvPr id="52" name="Group 51">
            <a:extLst>
              <a:ext uri="{FF2B5EF4-FFF2-40B4-BE49-F238E27FC236}">
                <a16:creationId xmlns:a16="http://schemas.microsoft.com/office/drawing/2014/main" id="{2B5302C7-B7C1-9E4A-8702-D33606D5A5D3}"/>
              </a:ext>
            </a:extLst>
          </p:cNvPr>
          <p:cNvGrpSpPr/>
          <p:nvPr/>
        </p:nvGrpSpPr>
        <p:grpSpPr>
          <a:xfrm>
            <a:off x="7585808" y="2320880"/>
            <a:ext cx="1522824" cy="380706"/>
            <a:chOff x="572729" y="1917290"/>
            <a:chExt cx="2123768" cy="530942"/>
          </a:xfrm>
        </p:grpSpPr>
        <p:sp>
          <p:nvSpPr>
            <p:cNvPr id="53" name="Rectangle 52">
              <a:extLst>
                <a:ext uri="{FF2B5EF4-FFF2-40B4-BE49-F238E27FC236}">
                  <a16:creationId xmlns:a16="http://schemas.microsoft.com/office/drawing/2014/main" id="{73E3C442-85E6-9842-8606-595B78DC1F9C}"/>
                </a:ext>
              </a:extLst>
            </p:cNvPr>
            <p:cNvSpPr/>
            <p:nvPr/>
          </p:nvSpPr>
          <p:spPr>
            <a:xfrm>
              <a:off x="572729" y="1917290"/>
              <a:ext cx="530942" cy="530942"/>
            </a:xfrm>
            <a:prstGeom prst="rect">
              <a:avLst/>
            </a:prstGeom>
            <a:noFill/>
            <a:ln w="38100" cap="flat" cmpd="sng" algn="ctr">
              <a:solidFill>
                <a:srgbClr val="0070C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US"/>
            </a:p>
          </p:txBody>
        </p:sp>
        <p:sp>
          <p:nvSpPr>
            <p:cNvPr id="54" name="Rectangle 53">
              <a:extLst>
                <a:ext uri="{FF2B5EF4-FFF2-40B4-BE49-F238E27FC236}">
                  <a16:creationId xmlns:a16="http://schemas.microsoft.com/office/drawing/2014/main" id="{2ECC4FDD-831F-5A42-944A-C67D4FC8CD61}"/>
                </a:ext>
              </a:extLst>
            </p:cNvPr>
            <p:cNvSpPr/>
            <p:nvPr/>
          </p:nvSpPr>
          <p:spPr>
            <a:xfrm>
              <a:off x="1103671" y="1917290"/>
              <a:ext cx="530942" cy="530942"/>
            </a:xfrm>
            <a:prstGeom prst="rect">
              <a:avLst/>
            </a:prstGeom>
            <a:noFill/>
            <a:ln w="38100" cap="flat" cmpd="sng" algn="ctr">
              <a:solidFill>
                <a:srgbClr val="0070C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US"/>
            </a:p>
          </p:txBody>
        </p:sp>
        <p:sp>
          <p:nvSpPr>
            <p:cNvPr id="55" name="Rectangle 54">
              <a:extLst>
                <a:ext uri="{FF2B5EF4-FFF2-40B4-BE49-F238E27FC236}">
                  <a16:creationId xmlns:a16="http://schemas.microsoft.com/office/drawing/2014/main" id="{8201343B-D4EA-394F-8CF4-90E88B5D0C26}"/>
                </a:ext>
              </a:extLst>
            </p:cNvPr>
            <p:cNvSpPr/>
            <p:nvPr/>
          </p:nvSpPr>
          <p:spPr>
            <a:xfrm>
              <a:off x="1634613" y="1917290"/>
              <a:ext cx="530942" cy="530942"/>
            </a:xfrm>
            <a:prstGeom prst="rect">
              <a:avLst/>
            </a:prstGeom>
            <a:noFill/>
            <a:ln w="38100" cap="flat" cmpd="sng" algn="ctr">
              <a:solidFill>
                <a:srgbClr val="0070C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US"/>
            </a:p>
          </p:txBody>
        </p:sp>
        <p:sp>
          <p:nvSpPr>
            <p:cNvPr id="56" name="Rectangle 55">
              <a:extLst>
                <a:ext uri="{FF2B5EF4-FFF2-40B4-BE49-F238E27FC236}">
                  <a16:creationId xmlns:a16="http://schemas.microsoft.com/office/drawing/2014/main" id="{F1227926-02C9-7B42-B7FB-89301BD7909A}"/>
                </a:ext>
              </a:extLst>
            </p:cNvPr>
            <p:cNvSpPr/>
            <p:nvPr/>
          </p:nvSpPr>
          <p:spPr>
            <a:xfrm>
              <a:off x="2165555" y="1917290"/>
              <a:ext cx="530942" cy="530942"/>
            </a:xfrm>
            <a:prstGeom prst="rect">
              <a:avLst/>
            </a:prstGeom>
            <a:noFill/>
            <a:ln w="38100" cap="flat" cmpd="sng" algn="ctr">
              <a:solidFill>
                <a:srgbClr val="0070C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US"/>
            </a:p>
          </p:txBody>
        </p:sp>
      </p:grpSp>
      <p:cxnSp>
        <p:nvCxnSpPr>
          <p:cNvPr id="62" name="Straight Arrow Connector 61">
            <a:extLst>
              <a:ext uri="{FF2B5EF4-FFF2-40B4-BE49-F238E27FC236}">
                <a16:creationId xmlns:a16="http://schemas.microsoft.com/office/drawing/2014/main" id="{6C89F380-FF75-EA4F-A6F1-577FA97BE4D2}"/>
              </a:ext>
            </a:extLst>
          </p:cNvPr>
          <p:cNvCxnSpPr>
            <a:cxnSpLocks/>
          </p:cNvCxnSpPr>
          <p:nvPr/>
        </p:nvCxnSpPr>
        <p:spPr>
          <a:xfrm>
            <a:off x="8156867" y="2701586"/>
            <a:ext cx="1339521" cy="1024673"/>
          </a:xfrm>
          <a:prstGeom prst="straightConnector1">
            <a:avLst/>
          </a:prstGeom>
          <a:ln w="38100">
            <a:tailEnd type="triangle"/>
          </a:ln>
        </p:spPr>
        <p:style>
          <a:lnRef idx="1">
            <a:schemeClr val="accent6"/>
          </a:lnRef>
          <a:fillRef idx="0">
            <a:schemeClr val="accent6"/>
          </a:fillRef>
          <a:effectRef idx="0">
            <a:schemeClr val="accent6"/>
          </a:effectRef>
          <a:fontRef idx="minor">
            <a:schemeClr val="tx1"/>
          </a:fontRef>
        </p:style>
      </p:cxnSp>
      <p:cxnSp>
        <p:nvCxnSpPr>
          <p:cNvPr id="63" name="Straight Arrow Connector 62">
            <a:extLst>
              <a:ext uri="{FF2B5EF4-FFF2-40B4-BE49-F238E27FC236}">
                <a16:creationId xmlns:a16="http://schemas.microsoft.com/office/drawing/2014/main" id="{DE0C9CC7-8ADB-214D-8EE5-AA8160B232BF}"/>
              </a:ext>
            </a:extLst>
          </p:cNvPr>
          <p:cNvCxnSpPr>
            <a:cxnSpLocks/>
          </p:cNvCxnSpPr>
          <p:nvPr/>
        </p:nvCxnSpPr>
        <p:spPr>
          <a:xfrm flipH="1">
            <a:off x="8340169" y="2701586"/>
            <a:ext cx="197404" cy="1024673"/>
          </a:xfrm>
          <a:prstGeom prst="straightConnector1">
            <a:avLst/>
          </a:prstGeom>
          <a:ln w="38100">
            <a:tailEnd type="triangle"/>
          </a:ln>
        </p:spPr>
        <p:style>
          <a:lnRef idx="1">
            <a:schemeClr val="accent6"/>
          </a:lnRef>
          <a:fillRef idx="0">
            <a:schemeClr val="accent6"/>
          </a:fillRef>
          <a:effectRef idx="0">
            <a:schemeClr val="accent6"/>
          </a:effectRef>
          <a:fontRef idx="minor">
            <a:schemeClr val="tx1"/>
          </a:fontRef>
        </p:style>
      </p:cxnSp>
      <p:cxnSp>
        <p:nvCxnSpPr>
          <p:cNvPr id="66" name="Straight Arrow Connector 65">
            <a:extLst>
              <a:ext uri="{FF2B5EF4-FFF2-40B4-BE49-F238E27FC236}">
                <a16:creationId xmlns:a16="http://schemas.microsoft.com/office/drawing/2014/main" id="{D1EEA549-31F6-F145-8F16-AF23C80B78C0}"/>
              </a:ext>
            </a:extLst>
          </p:cNvPr>
          <p:cNvCxnSpPr>
            <a:cxnSpLocks/>
          </p:cNvCxnSpPr>
          <p:nvPr/>
        </p:nvCxnSpPr>
        <p:spPr>
          <a:xfrm flipH="1">
            <a:off x="7198051" y="2701586"/>
            <a:ext cx="578110" cy="1024673"/>
          </a:xfrm>
          <a:prstGeom prst="straightConnector1">
            <a:avLst/>
          </a:prstGeom>
          <a:ln w="38100">
            <a:tailEnd type="triangle"/>
          </a:ln>
        </p:spPr>
        <p:style>
          <a:lnRef idx="1">
            <a:schemeClr val="accent6"/>
          </a:lnRef>
          <a:fillRef idx="0">
            <a:schemeClr val="accent6"/>
          </a:fillRef>
          <a:effectRef idx="0">
            <a:schemeClr val="accent6"/>
          </a:effectRef>
          <a:fontRef idx="minor">
            <a:schemeClr val="tx1"/>
          </a:fontRef>
        </p:style>
      </p:cxnSp>
      <p:cxnSp>
        <p:nvCxnSpPr>
          <p:cNvPr id="76" name="Straight Arrow Connector 75">
            <a:extLst>
              <a:ext uri="{FF2B5EF4-FFF2-40B4-BE49-F238E27FC236}">
                <a16:creationId xmlns:a16="http://schemas.microsoft.com/office/drawing/2014/main" id="{55F71640-E475-0545-9E2A-62722DD55FAA}"/>
              </a:ext>
            </a:extLst>
          </p:cNvPr>
          <p:cNvCxnSpPr>
            <a:cxnSpLocks/>
          </p:cNvCxnSpPr>
          <p:nvPr/>
        </p:nvCxnSpPr>
        <p:spPr>
          <a:xfrm flipH="1">
            <a:off x="8734976" y="2701586"/>
            <a:ext cx="183303" cy="1024673"/>
          </a:xfrm>
          <a:prstGeom prst="straightConnector1">
            <a:avLst/>
          </a:prstGeom>
          <a:ln w="38100">
            <a:tailEnd type="triangle"/>
          </a:ln>
        </p:spPr>
        <p:style>
          <a:lnRef idx="1">
            <a:schemeClr val="accent6"/>
          </a:lnRef>
          <a:fillRef idx="0">
            <a:schemeClr val="accent6"/>
          </a:fillRef>
          <a:effectRef idx="0">
            <a:schemeClr val="accent6"/>
          </a:effectRef>
          <a:fontRef idx="minor">
            <a:schemeClr val="tx1"/>
          </a:fontRef>
        </p:style>
      </p:cxnSp>
      <p:sp>
        <p:nvSpPr>
          <p:cNvPr id="80" name="TextBox 79">
            <a:extLst>
              <a:ext uri="{FF2B5EF4-FFF2-40B4-BE49-F238E27FC236}">
                <a16:creationId xmlns:a16="http://schemas.microsoft.com/office/drawing/2014/main" id="{9FFEBDDE-B5CA-5740-BC70-147B49CFBA90}"/>
              </a:ext>
            </a:extLst>
          </p:cNvPr>
          <p:cNvSpPr txBox="1"/>
          <p:nvPr/>
        </p:nvSpPr>
        <p:spPr>
          <a:xfrm>
            <a:off x="766870" y="2309505"/>
            <a:ext cx="1008993" cy="369332"/>
          </a:xfrm>
          <a:prstGeom prst="rect">
            <a:avLst/>
          </a:prstGeom>
          <a:noFill/>
        </p:spPr>
        <p:txBody>
          <a:bodyPr wrap="square" rtlCol="0">
            <a:spAutoFit/>
          </a:bodyPr>
          <a:lstStyle/>
          <a:p>
            <a:r>
              <a:rPr lang="en-US"/>
              <a:t>Memory</a:t>
            </a:r>
          </a:p>
        </p:txBody>
      </p:sp>
      <p:sp>
        <p:nvSpPr>
          <p:cNvPr id="81" name="TextBox 80">
            <a:extLst>
              <a:ext uri="{FF2B5EF4-FFF2-40B4-BE49-F238E27FC236}">
                <a16:creationId xmlns:a16="http://schemas.microsoft.com/office/drawing/2014/main" id="{306582CC-98A5-9F4E-84CF-63294061CC2A}"/>
              </a:ext>
            </a:extLst>
          </p:cNvPr>
          <p:cNvSpPr txBox="1"/>
          <p:nvPr/>
        </p:nvSpPr>
        <p:spPr>
          <a:xfrm>
            <a:off x="984794" y="3714884"/>
            <a:ext cx="1622693" cy="369332"/>
          </a:xfrm>
          <a:prstGeom prst="rect">
            <a:avLst/>
          </a:prstGeom>
          <a:noFill/>
        </p:spPr>
        <p:txBody>
          <a:bodyPr wrap="square" rtlCol="0">
            <a:spAutoFit/>
          </a:bodyPr>
          <a:lstStyle/>
          <a:p>
            <a:r>
              <a:rPr lang="en-US"/>
              <a:t>Vector Register</a:t>
            </a:r>
          </a:p>
        </p:txBody>
      </p:sp>
      <p:sp>
        <p:nvSpPr>
          <p:cNvPr id="82" name="TextBox 81">
            <a:extLst>
              <a:ext uri="{FF2B5EF4-FFF2-40B4-BE49-F238E27FC236}">
                <a16:creationId xmlns:a16="http://schemas.microsoft.com/office/drawing/2014/main" id="{61B09056-6FAF-6544-8856-822C095D0BCE}"/>
              </a:ext>
            </a:extLst>
          </p:cNvPr>
          <p:cNvSpPr txBox="1"/>
          <p:nvPr/>
        </p:nvSpPr>
        <p:spPr>
          <a:xfrm>
            <a:off x="4344596" y="3070789"/>
            <a:ext cx="1008993" cy="369332"/>
          </a:xfrm>
          <a:prstGeom prst="rect">
            <a:avLst/>
          </a:prstGeom>
          <a:noFill/>
        </p:spPr>
        <p:txBody>
          <a:bodyPr wrap="square" rtlCol="0">
            <a:spAutoFit/>
          </a:bodyPr>
          <a:lstStyle/>
          <a:p>
            <a:r>
              <a:rPr lang="en-US"/>
              <a:t>Gather</a:t>
            </a:r>
          </a:p>
        </p:txBody>
      </p:sp>
      <p:sp>
        <p:nvSpPr>
          <p:cNvPr id="83" name="TextBox 82">
            <a:extLst>
              <a:ext uri="{FF2B5EF4-FFF2-40B4-BE49-F238E27FC236}">
                <a16:creationId xmlns:a16="http://schemas.microsoft.com/office/drawing/2014/main" id="{022A2E30-A5B8-2D48-BC4B-457697FB6D49}"/>
              </a:ext>
            </a:extLst>
          </p:cNvPr>
          <p:cNvSpPr txBox="1"/>
          <p:nvPr/>
        </p:nvSpPr>
        <p:spPr>
          <a:xfrm>
            <a:off x="9144388" y="3082164"/>
            <a:ext cx="1008993" cy="369332"/>
          </a:xfrm>
          <a:prstGeom prst="rect">
            <a:avLst/>
          </a:prstGeom>
          <a:noFill/>
        </p:spPr>
        <p:txBody>
          <a:bodyPr wrap="square" rtlCol="0">
            <a:spAutoFit/>
          </a:bodyPr>
          <a:lstStyle/>
          <a:p>
            <a:r>
              <a:rPr lang="en-US"/>
              <a:t>Scatter</a:t>
            </a:r>
          </a:p>
        </p:txBody>
      </p:sp>
      <p:sp>
        <p:nvSpPr>
          <p:cNvPr id="84" name="TextBox 83">
            <a:extLst>
              <a:ext uri="{FF2B5EF4-FFF2-40B4-BE49-F238E27FC236}">
                <a16:creationId xmlns:a16="http://schemas.microsoft.com/office/drawing/2014/main" id="{A0A59F53-96DA-B74E-90D7-CFC7F4373976}"/>
              </a:ext>
            </a:extLst>
          </p:cNvPr>
          <p:cNvSpPr txBox="1"/>
          <p:nvPr/>
        </p:nvSpPr>
        <p:spPr>
          <a:xfrm>
            <a:off x="838200" y="5095114"/>
            <a:ext cx="10515600" cy="830997"/>
          </a:xfrm>
          <a:prstGeom prst="rect">
            <a:avLst/>
          </a:prstGeom>
          <a:noFill/>
        </p:spPr>
        <p:txBody>
          <a:bodyPr wrap="square" rtlCol="0">
            <a:spAutoFit/>
          </a:bodyPr>
          <a:lstStyle/>
          <a:p>
            <a:pPr marL="342900" indent="-342900">
              <a:buFont typeface="Arial" panose="020B0604020202020204" pitchFamily="34" charset="0"/>
              <a:buChar char="•"/>
            </a:pPr>
            <a:r>
              <a:rPr lang="en-US" sz="2400"/>
              <a:t>Pros: allow loading from/storing to discontinuous memory locations</a:t>
            </a:r>
          </a:p>
          <a:p>
            <a:pPr marL="342900" indent="-342900">
              <a:buFont typeface="Arial" panose="020B0604020202020204" pitchFamily="34" charset="0"/>
              <a:buChar char="•"/>
            </a:pPr>
            <a:r>
              <a:rPr lang="en-US" sz="2400"/>
              <a:t>Cons: cache miss penalty</a:t>
            </a:r>
          </a:p>
        </p:txBody>
      </p:sp>
      <p:sp>
        <p:nvSpPr>
          <p:cNvPr id="85" name="TextBox 84">
            <a:extLst>
              <a:ext uri="{FF2B5EF4-FFF2-40B4-BE49-F238E27FC236}">
                <a16:creationId xmlns:a16="http://schemas.microsoft.com/office/drawing/2014/main" id="{A31B4490-8A1E-FC48-BDE0-FCD5810C4F11}"/>
              </a:ext>
            </a:extLst>
          </p:cNvPr>
          <p:cNvSpPr txBox="1"/>
          <p:nvPr/>
        </p:nvSpPr>
        <p:spPr>
          <a:xfrm>
            <a:off x="10102963" y="3737633"/>
            <a:ext cx="1008993" cy="369332"/>
          </a:xfrm>
          <a:prstGeom prst="rect">
            <a:avLst/>
          </a:prstGeom>
          <a:noFill/>
        </p:spPr>
        <p:txBody>
          <a:bodyPr wrap="square" rtlCol="0">
            <a:spAutoFit/>
          </a:bodyPr>
          <a:lstStyle/>
          <a:p>
            <a:r>
              <a:rPr lang="en-US"/>
              <a:t>Memory</a:t>
            </a:r>
          </a:p>
        </p:txBody>
      </p:sp>
      <p:sp>
        <p:nvSpPr>
          <p:cNvPr id="87" name="TextBox 86">
            <a:extLst>
              <a:ext uri="{FF2B5EF4-FFF2-40B4-BE49-F238E27FC236}">
                <a16:creationId xmlns:a16="http://schemas.microsoft.com/office/drawing/2014/main" id="{688BB892-CC6A-D746-B001-7408442ECA02}"/>
              </a:ext>
            </a:extLst>
          </p:cNvPr>
          <p:cNvSpPr txBox="1"/>
          <p:nvPr/>
        </p:nvSpPr>
        <p:spPr>
          <a:xfrm>
            <a:off x="9144388" y="2332254"/>
            <a:ext cx="1622693" cy="369332"/>
          </a:xfrm>
          <a:prstGeom prst="rect">
            <a:avLst/>
          </a:prstGeom>
          <a:noFill/>
        </p:spPr>
        <p:txBody>
          <a:bodyPr wrap="square" rtlCol="0">
            <a:spAutoFit/>
          </a:bodyPr>
          <a:lstStyle/>
          <a:p>
            <a:r>
              <a:rPr lang="en-US"/>
              <a:t>Vector Register</a:t>
            </a:r>
          </a:p>
        </p:txBody>
      </p:sp>
    </p:spTree>
    <p:extLst>
      <p:ext uri="{BB962C8B-B14F-4D97-AF65-F5344CB8AC3E}">
        <p14:creationId xmlns:p14="http://schemas.microsoft.com/office/powerpoint/2010/main" val="13411086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7BFB6-AC4F-A34F-ABEB-7EBCE1AA6616}"/>
              </a:ext>
            </a:extLst>
          </p:cNvPr>
          <p:cNvSpPr>
            <a:spLocks noGrp="1"/>
          </p:cNvSpPr>
          <p:nvPr>
            <p:ph type="title"/>
          </p:nvPr>
        </p:nvSpPr>
        <p:spPr/>
        <p:txBody>
          <a:bodyPr/>
          <a:lstStyle/>
          <a:p>
            <a:r>
              <a:rPr lang="en-US"/>
              <a:t>Divergent scatter/gather is very slow.</a:t>
            </a:r>
          </a:p>
        </p:txBody>
      </p:sp>
      <p:pic>
        <p:nvPicPr>
          <p:cNvPr id="4" name="Content Placeholder 3">
            <a:extLst>
              <a:ext uri="{FF2B5EF4-FFF2-40B4-BE49-F238E27FC236}">
                <a16:creationId xmlns:a16="http://schemas.microsoft.com/office/drawing/2014/main" id="{C8968C96-0BFF-414F-A716-9694E3608C74}"/>
              </a:ext>
            </a:extLst>
          </p:cNvPr>
          <p:cNvPicPr>
            <a:picLocks noGrp="1" noChangeAspect="1"/>
          </p:cNvPicPr>
          <p:nvPr>
            <p:ph idx="1"/>
          </p:nvPr>
        </p:nvPicPr>
        <p:blipFill>
          <a:blip r:embed="rId2"/>
          <a:stretch>
            <a:fillRect/>
          </a:stretch>
        </p:blipFill>
        <p:spPr>
          <a:xfrm>
            <a:off x="2858666" y="1529050"/>
            <a:ext cx="6233817" cy="4889771"/>
          </a:xfrm>
          <a:prstGeom prst="rect">
            <a:avLst/>
          </a:prstGeom>
        </p:spPr>
      </p:pic>
    </p:spTree>
    <p:extLst>
      <p:ext uri="{BB962C8B-B14F-4D97-AF65-F5344CB8AC3E}">
        <p14:creationId xmlns:p14="http://schemas.microsoft.com/office/powerpoint/2010/main" val="9357504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8A9B7-E738-9A4D-A697-AD3E1A7C87EF}"/>
              </a:ext>
            </a:extLst>
          </p:cNvPr>
          <p:cNvSpPr>
            <a:spLocks noGrp="1"/>
          </p:cNvSpPr>
          <p:nvPr>
            <p:ph type="title"/>
          </p:nvPr>
        </p:nvSpPr>
        <p:spPr/>
        <p:txBody>
          <a:bodyPr/>
          <a:lstStyle/>
          <a:p>
            <a:r>
              <a:rPr lang="en-US"/>
              <a:t>Regaining Locality: Hierarchical Tiling</a:t>
            </a:r>
          </a:p>
        </p:txBody>
      </p:sp>
      <p:sp>
        <p:nvSpPr>
          <p:cNvPr id="3" name="Content Placeholder 2">
            <a:extLst>
              <a:ext uri="{FF2B5EF4-FFF2-40B4-BE49-F238E27FC236}">
                <a16:creationId xmlns:a16="http://schemas.microsoft.com/office/drawing/2014/main" id="{856FBB98-467C-D243-B269-8158C2E2B498}"/>
              </a:ext>
            </a:extLst>
          </p:cNvPr>
          <p:cNvSpPr>
            <a:spLocks noGrp="1"/>
          </p:cNvSpPr>
          <p:nvPr>
            <p:ph idx="1"/>
          </p:nvPr>
        </p:nvSpPr>
        <p:spPr>
          <a:xfrm>
            <a:off x="838200" y="1825625"/>
            <a:ext cx="6303579" cy="4351338"/>
          </a:xfrm>
        </p:spPr>
        <p:txBody>
          <a:bodyPr/>
          <a:lstStyle/>
          <a:p>
            <a:r>
              <a:rPr lang="en-US"/>
              <a:t>Extract 128x128 tiles</a:t>
            </a:r>
          </a:p>
          <a:p>
            <a:pPr lvl="1"/>
            <a:r>
              <a:rPr lang="en-US"/>
              <a:t>At least n non-zeros per tile</a:t>
            </a:r>
          </a:p>
          <a:p>
            <a:pPr lvl="1"/>
            <a:r>
              <a:rPr lang="en-US"/>
              <a:t>Extracting most non-zeros</a:t>
            </a:r>
          </a:p>
          <a:p>
            <a:r>
              <a:rPr lang="en-US"/>
              <a:t>Extract 256x256 tiles</a:t>
            </a:r>
          </a:p>
          <a:p>
            <a:pPr lvl="1"/>
            <a:r>
              <a:rPr lang="en-US"/>
              <a:t>At least n non-zeros per tile</a:t>
            </a:r>
          </a:p>
          <a:p>
            <a:pPr lvl="1"/>
            <a:r>
              <a:rPr lang="en-US"/>
              <a:t>The remaining matrix is very sparse</a:t>
            </a:r>
          </a:p>
          <a:p>
            <a:r>
              <a:rPr lang="en-US"/>
              <a:t>Extract larger tiles</a:t>
            </a:r>
          </a:p>
          <a:p>
            <a:pPr lvl="1"/>
            <a:r>
              <a:rPr lang="en-US"/>
              <a:t>At least 1 non-zero per tile</a:t>
            </a:r>
          </a:p>
        </p:txBody>
      </p:sp>
      <p:pic>
        <p:nvPicPr>
          <p:cNvPr id="5" name="Picture 4">
            <a:extLst>
              <a:ext uri="{FF2B5EF4-FFF2-40B4-BE49-F238E27FC236}">
                <a16:creationId xmlns:a16="http://schemas.microsoft.com/office/drawing/2014/main" id="{4321A518-CCE0-5E48-8C14-96CCCBD80D53}"/>
              </a:ext>
            </a:extLst>
          </p:cNvPr>
          <p:cNvPicPr>
            <a:picLocks noChangeAspect="1"/>
          </p:cNvPicPr>
          <p:nvPr/>
        </p:nvPicPr>
        <p:blipFill>
          <a:blip r:embed="rId3"/>
          <a:stretch>
            <a:fillRect/>
          </a:stretch>
        </p:blipFill>
        <p:spPr>
          <a:xfrm>
            <a:off x="7288924" y="1825625"/>
            <a:ext cx="4064876" cy="4382997"/>
          </a:xfrm>
          <a:prstGeom prst="rect">
            <a:avLst/>
          </a:prstGeom>
        </p:spPr>
      </p:pic>
    </p:spTree>
    <p:extLst>
      <p:ext uri="{BB962C8B-B14F-4D97-AF65-F5344CB8AC3E}">
        <p14:creationId xmlns:p14="http://schemas.microsoft.com/office/powerpoint/2010/main" val="354347009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EC987-C616-DA47-9160-7C52E3499F68}"/>
              </a:ext>
            </a:extLst>
          </p:cNvPr>
          <p:cNvSpPr>
            <a:spLocks noGrp="1"/>
          </p:cNvSpPr>
          <p:nvPr>
            <p:ph type="title"/>
          </p:nvPr>
        </p:nvSpPr>
        <p:spPr/>
        <p:txBody>
          <a:bodyPr/>
          <a:lstStyle/>
          <a:p>
            <a:r>
              <a:rPr lang="en-US"/>
              <a:t>Results:</a:t>
            </a:r>
          </a:p>
        </p:txBody>
      </p:sp>
      <p:sp>
        <p:nvSpPr>
          <p:cNvPr id="3" name="Content Placeholder 2">
            <a:extLst>
              <a:ext uri="{FF2B5EF4-FFF2-40B4-BE49-F238E27FC236}">
                <a16:creationId xmlns:a16="http://schemas.microsoft.com/office/drawing/2014/main" id="{47E770F7-3DC8-9D41-8D97-40F42BF43659}"/>
              </a:ext>
            </a:extLst>
          </p:cNvPr>
          <p:cNvSpPr>
            <a:spLocks noGrp="1"/>
          </p:cNvSpPr>
          <p:nvPr>
            <p:ph idx="1"/>
          </p:nvPr>
        </p:nvSpPr>
        <p:spPr>
          <a:xfrm>
            <a:off x="838200" y="1529411"/>
            <a:ext cx="10515600" cy="4351338"/>
          </a:xfrm>
        </p:spPr>
        <p:txBody>
          <a:bodyPr/>
          <a:lstStyle/>
          <a:p>
            <a:r>
              <a:rPr lang="en-US"/>
              <a:t>Improvement is significant. </a:t>
            </a:r>
          </a:p>
          <a:p>
            <a:r>
              <a:rPr lang="en-US"/>
              <a:t>But overhead is definitely NOT negligible*.</a:t>
            </a:r>
          </a:p>
        </p:txBody>
      </p:sp>
      <p:pic>
        <p:nvPicPr>
          <p:cNvPr id="5" name="Picture 4">
            <a:extLst>
              <a:ext uri="{FF2B5EF4-FFF2-40B4-BE49-F238E27FC236}">
                <a16:creationId xmlns:a16="http://schemas.microsoft.com/office/drawing/2014/main" id="{CFAEEEF4-5EFB-BA47-A2C2-2BDFB92F67D5}"/>
              </a:ext>
            </a:extLst>
          </p:cNvPr>
          <p:cNvPicPr>
            <a:picLocks noChangeAspect="1"/>
          </p:cNvPicPr>
          <p:nvPr/>
        </p:nvPicPr>
        <p:blipFill>
          <a:blip r:embed="rId2"/>
          <a:stretch>
            <a:fillRect/>
          </a:stretch>
        </p:blipFill>
        <p:spPr>
          <a:xfrm>
            <a:off x="2376600" y="2662082"/>
            <a:ext cx="6393913" cy="4013904"/>
          </a:xfrm>
          <a:prstGeom prst="rect">
            <a:avLst/>
          </a:prstGeom>
        </p:spPr>
      </p:pic>
    </p:spTree>
    <p:extLst>
      <p:ext uri="{BB962C8B-B14F-4D97-AF65-F5344CB8AC3E}">
        <p14:creationId xmlns:p14="http://schemas.microsoft.com/office/powerpoint/2010/main" val="19850321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E9DA9-9A31-9040-B1F8-5B0986BF7BA8}"/>
              </a:ext>
            </a:extLst>
          </p:cNvPr>
          <p:cNvSpPr>
            <a:spLocks noGrp="1"/>
          </p:cNvSpPr>
          <p:nvPr>
            <p:ph type="title"/>
          </p:nvPr>
        </p:nvSpPr>
        <p:spPr/>
        <p:txBody>
          <a:bodyPr/>
          <a:lstStyle/>
          <a:p>
            <a:r>
              <a:rPr lang="en-US"/>
              <a:t>Recall page rank?</a:t>
            </a:r>
          </a:p>
        </p:txBody>
      </p:sp>
      <p:pic>
        <p:nvPicPr>
          <p:cNvPr id="4" name="Content Placeholder 20" descr="A screen shot of a computer&#10;&#10;Description automatically generated">
            <a:extLst>
              <a:ext uri="{FF2B5EF4-FFF2-40B4-BE49-F238E27FC236}">
                <a16:creationId xmlns:a16="http://schemas.microsoft.com/office/drawing/2014/main" id="{5D04BF29-3AFC-B345-BFB0-EFFDCC4F9EAE}"/>
              </a:ext>
            </a:extLst>
          </p:cNvPr>
          <p:cNvPicPr>
            <a:picLocks noGrp="1" noChangeAspect="1"/>
          </p:cNvPicPr>
          <p:nvPr>
            <p:ph idx="1"/>
          </p:nvPr>
        </p:nvPicPr>
        <p:blipFill>
          <a:blip r:embed="rId2"/>
          <a:stretch>
            <a:fillRect/>
          </a:stretch>
        </p:blipFill>
        <p:spPr>
          <a:xfrm>
            <a:off x="838200" y="615781"/>
            <a:ext cx="8706208" cy="6333527"/>
          </a:xfrm>
        </p:spPr>
      </p:pic>
      <mc:AlternateContent xmlns:mc="http://schemas.openxmlformats.org/markup-compatibility/2006">
        <mc:Choice xmlns:p14="http://schemas.microsoft.com/office/powerpoint/2010/main" Requires="p14">
          <p:contentPart p14:bwMode="auto" r:id="rId3">
            <p14:nvContentPartPr>
              <p14:cNvPr id="8" name="Ink 7">
                <a:extLst>
                  <a:ext uri="{FF2B5EF4-FFF2-40B4-BE49-F238E27FC236}">
                    <a16:creationId xmlns:a16="http://schemas.microsoft.com/office/drawing/2014/main" id="{8259B06A-0A39-4146-B0BA-58B68EB81E04}"/>
                  </a:ext>
                </a:extLst>
              </p14:cNvPr>
              <p14:cNvContentPartPr/>
              <p14:nvPr/>
            </p14:nvContentPartPr>
            <p14:xfrm>
              <a:off x="2568260" y="5122009"/>
              <a:ext cx="5463000" cy="51840"/>
            </p14:xfrm>
          </p:contentPart>
        </mc:Choice>
        <mc:Fallback>
          <p:pic>
            <p:nvPicPr>
              <p:cNvPr id="8" name="Ink 7">
                <a:extLst>
                  <a:ext uri="{FF2B5EF4-FFF2-40B4-BE49-F238E27FC236}">
                    <a16:creationId xmlns:a16="http://schemas.microsoft.com/office/drawing/2014/main" id="{8259B06A-0A39-4146-B0BA-58B68EB81E04}"/>
                  </a:ext>
                </a:extLst>
              </p:cNvPr>
              <p:cNvPicPr/>
              <p:nvPr/>
            </p:nvPicPr>
            <p:blipFill>
              <a:blip r:embed="rId4"/>
              <a:stretch>
                <a:fillRect/>
              </a:stretch>
            </p:blipFill>
            <p:spPr>
              <a:xfrm>
                <a:off x="2550260" y="5104133"/>
                <a:ext cx="5498640" cy="87234"/>
              </a:xfrm>
              <a:prstGeom prst="rect">
                <a:avLst/>
              </a:prstGeom>
            </p:spPr>
          </p:pic>
        </mc:Fallback>
      </mc:AlternateContent>
    </p:spTree>
    <p:extLst>
      <p:ext uri="{BB962C8B-B14F-4D97-AF65-F5344CB8AC3E}">
        <p14:creationId xmlns:p14="http://schemas.microsoft.com/office/powerpoint/2010/main" val="155847007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265C0-2E33-4B49-9766-1353D85C6D1B}"/>
              </a:ext>
            </a:extLst>
          </p:cNvPr>
          <p:cNvSpPr>
            <a:spLocks noGrp="1"/>
          </p:cNvSpPr>
          <p:nvPr>
            <p:ph type="title"/>
          </p:nvPr>
        </p:nvSpPr>
        <p:spPr/>
        <p:txBody>
          <a:bodyPr/>
          <a:lstStyle/>
          <a:p>
            <a:r>
              <a:rPr lang="en-US"/>
              <a:t>Parallelism =&gt; Problems.</a:t>
            </a:r>
          </a:p>
        </p:txBody>
      </p:sp>
      <p:sp>
        <p:nvSpPr>
          <p:cNvPr id="3" name="Content Placeholder 2">
            <a:extLst>
              <a:ext uri="{FF2B5EF4-FFF2-40B4-BE49-F238E27FC236}">
                <a16:creationId xmlns:a16="http://schemas.microsoft.com/office/drawing/2014/main" id="{644AF842-725B-F94D-ABA5-5A229B90304E}"/>
              </a:ext>
            </a:extLst>
          </p:cNvPr>
          <p:cNvSpPr>
            <a:spLocks noGrp="1"/>
          </p:cNvSpPr>
          <p:nvPr>
            <p:ph idx="1"/>
          </p:nvPr>
        </p:nvSpPr>
        <p:spPr>
          <a:xfrm>
            <a:off x="838200" y="1825625"/>
            <a:ext cx="10948792" cy="4351338"/>
          </a:xfrm>
        </p:spPr>
        <p:txBody>
          <a:bodyPr/>
          <a:lstStyle/>
          <a:p>
            <a:r>
              <a:rPr lang="en-US"/>
              <a:t>Irregular applications update irregular locations.</a:t>
            </a:r>
          </a:p>
          <a:p>
            <a:r>
              <a:rPr lang="en-US"/>
              <a:t>Writes to aliased pointers are originally serialized (e.g., accumulator).</a:t>
            </a:r>
          </a:p>
          <a:p>
            <a:r>
              <a:rPr lang="en-US"/>
              <a:t>Now irregular writes may be vectorized using scatter.</a:t>
            </a:r>
          </a:p>
          <a:p>
            <a:r>
              <a:rPr lang="en-US"/>
              <a:t>Different lanes in a single scatter operation may write to same location.</a:t>
            </a:r>
          </a:p>
          <a:p>
            <a:r>
              <a:rPr lang="en-US"/>
              <a:t>Correctness violated.</a:t>
            </a:r>
          </a:p>
          <a:p>
            <a:r>
              <a:rPr lang="en-US"/>
              <a:t>This problem is known as </a:t>
            </a:r>
            <a:r>
              <a:rPr lang="en-US" b="1" i="1"/>
              <a:t>write conflicts</a:t>
            </a:r>
            <a:r>
              <a:rPr lang="en-US"/>
              <a:t>.</a:t>
            </a:r>
          </a:p>
          <a:p>
            <a:pPr marL="0" indent="0">
              <a:buNone/>
            </a:pPr>
            <a:endParaRPr lang="en-US"/>
          </a:p>
          <a:p>
            <a:endParaRPr lang="en-US"/>
          </a:p>
        </p:txBody>
      </p:sp>
    </p:spTree>
    <p:extLst>
      <p:ext uri="{BB962C8B-B14F-4D97-AF65-F5344CB8AC3E}">
        <p14:creationId xmlns:p14="http://schemas.microsoft.com/office/powerpoint/2010/main" val="295378599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Straight Arrow Connector 35">
            <a:extLst>
              <a:ext uri="{FF2B5EF4-FFF2-40B4-BE49-F238E27FC236}">
                <a16:creationId xmlns:a16="http://schemas.microsoft.com/office/drawing/2014/main" id="{78C7A8C9-B70F-3F40-9CC0-A706FED63EDA}"/>
              </a:ext>
            </a:extLst>
          </p:cNvPr>
          <p:cNvCxnSpPr>
            <a:cxnSpLocks/>
          </p:cNvCxnSpPr>
          <p:nvPr/>
        </p:nvCxnSpPr>
        <p:spPr>
          <a:xfrm flipV="1">
            <a:off x="3577146" y="5433657"/>
            <a:ext cx="4696899" cy="32698"/>
          </a:xfrm>
          <a:prstGeom prst="straightConnector1">
            <a:avLst/>
          </a:prstGeom>
          <a:ln w="57150">
            <a:solidFill>
              <a:schemeClr val="tx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48751289-E90D-A449-910D-A3981EF22C4D}"/>
              </a:ext>
            </a:extLst>
          </p:cNvPr>
          <p:cNvSpPr>
            <a:spLocks noGrp="1"/>
          </p:cNvSpPr>
          <p:nvPr>
            <p:ph type="title"/>
          </p:nvPr>
        </p:nvSpPr>
        <p:spPr>
          <a:xfrm>
            <a:off x="424567" y="198992"/>
            <a:ext cx="10926213" cy="1325563"/>
          </a:xfrm>
        </p:spPr>
        <p:txBody>
          <a:bodyPr/>
          <a:lstStyle/>
          <a:p>
            <a:pPr algn="ctr"/>
            <a:r>
              <a:rPr lang="en-US"/>
              <a:t>Introducing… </a:t>
            </a:r>
            <a:r>
              <a:rPr lang="en-US" err="1">
                <a:latin typeface="Courier New" panose="02070309020205020404" pitchFamily="49" charset="0"/>
                <a:ea typeface="Hack" panose="020B0609030202020204" pitchFamily="49" charset="0"/>
                <a:cs typeface="Courier New" panose="02070309020205020404" pitchFamily="49" charset="0"/>
              </a:rPr>
              <a:t>vpconflict</a:t>
            </a:r>
            <a:r>
              <a:rPr lang="en-US"/>
              <a:t> instruction</a:t>
            </a:r>
          </a:p>
        </p:txBody>
      </p:sp>
      <p:grpSp>
        <p:nvGrpSpPr>
          <p:cNvPr id="67" name="Group 66">
            <a:extLst>
              <a:ext uri="{FF2B5EF4-FFF2-40B4-BE49-F238E27FC236}">
                <a16:creationId xmlns:a16="http://schemas.microsoft.com/office/drawing/2014/main" id="{6CE1ABD8-0966-EE42-BACB-730D7970F4CA}"/>
              </a:ext>
            </a:extLst>
          </p:cNvPr>
          <p:cNvGrpSpPr/>
          <p:nvPr/>
        </p:nvGrpSpPr>
        <p:grpSpPr>
          <a:xfrm>
            <a:off x="525141" y="2489878"/>
            <a:ext cx="3059746" cy="380706"/>
            <a:chOff x="572729" y="1917290"/>
            <a:chExt cx="4267201" cy="530942"/>
          </a:xfrm>
        </p:grpSpPr>
        <p:sp>
          <p:nvSpPr>
            <p:cNvPr id="57" name="Rectangle 56">
              <a:extLst>
                <a:ext uri="{FF2B5EF4-FFF2-40B4-BE49-F238E27FC236}">
                  <a16:creationId xmlns:a16="http://schemas.microsoft.com/office/drawing/2014/main" id="{2A89BF90-5378-944D-8FDC-12424CDA6F68}"/>
                </a:ext>
              </a:extLst>
            </p:cNvPr>
            <p:cNvSpPr/>
            <p:nvPr/>
          </p:nvSpPr>
          <p:spPr>
            <a:xfrm>
              <a:off x="572729" y="1917290"/>
              <a:ext cx="530942" cy="530942"/>
            </a:xfrm>
            <a:prstGeom prst="rect">
              <a:avLst/>
            </a:prstGeom>
            <a:noFill/>
            <a:ln w="38100" cap="flat" cmpd="sng" algn="ctr">
              <a:solidFill>
                <a:srgbClr val="FFC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lang="en-US">
                  <a:solidFill>
                    <a:srgbClr val="92D050"/>
                  </a:solidFill>
                </a:rPr>
                <a:t>3</a:t>
              </a:r>
            </a:p>
          </p:txBody>
        </p:sp>
        <p:sp>
          <p:nvSpPr>
            <p:cNvPr id="58" name="Rectangle 57">
              <a:extLst>
                <a:ext uri="{FF2B5EF4-FFF2-40B4-BE49-F238E27FC236}">
                  <a16:creationId xmlns:a16="http://schemas.microsoft.com/office/drawing/2014/main" id="{F5299A28-55D4-8147-8200-587CE2A50A5A}"/>
                </a:ext>
              </a:extLst>
            </p:cNvPr>
            <p:cNvSpPr/>
            <p:nvPr/>
          </p:nvSpPr>
          <p:spPr>
            <a:xfrm>
              <a:off x="1103671" y="1917290"/>
              <a:ext cx="530942" cy="530942"/>
            </a:xfrm>
            <a:prstGeom prst="rect">
              <a:avLst/>
            </a:prstGeom>
            <a:noFill/>
            <a:ln w="38100" cap="flat" cmpd="sng" algn="ctr">
              <a:solidFill>
                <a:srgbClr val="FFC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lang="en-US">
                  <a:solidFill>
                    <a:srgbClr val="92D050"/>
                  </a:solidFill>
                </a:rPr>
                <a:t>0</a:t>
              </a:r>
            </a:p>
          </p:txBody>
        </p:sp>
        <p:sp>
          <p:nvSpPr>
            <p:cNvPr id="59" name="Rectangle 58">
              <a:extLst>
                <a:ext uri="{FF2B5EF4-FFF2-40B4-BE49-F238E27FC236}">
                  <a16:creationId xmlns:a16="http://schemas.microsoft.com/office/drawing/2014/main" id="{F5BF8062-DB95-1942-9A3C-54F978A0D3FA}"/>
                </a:ext>
              </a:extLst>
            </p:cNvPr>
            <p:cNvSpPr/>
            <p:nvPr/>
          </p:nvSpPr>
          <p:spPr>
            <a:xfrm>
              <a:off x="1634613" y="1917290"/>
              <a:ext cx="530942" cy="530942"/>
            </a:xfrm>
            <a:prstGeom prst="rect">
              <a:avLst/>
            </a:prstGeom>
            <a:noFill/>
            <a:ln w="38100" cap="flat" cmpd="sng" algn="ctr">
              <a:solidFill>
                <a:srgbClr val="FFC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lang="en-US">
                  <a:solidFill>
                    <a:srgbClr val="92D050"/>
                  </a:solidFill>
                </a:rPr>
                <a:t>0</a:t>
              </a:r>
            </a:p>
          </p:txBody>
        </p:sp>
        <p:sp>
          <p:nvSpPr>
            <p:cNvPr id="60" name="Rectangle 59">
              <a:extLst>
                <a:ext uri="{FF2B5EF4-FFF2-40B4-BE49-F238E27FC236}">
                  <a16:creationId xmlns:a16="http://schemas.microsoft.com/office/drawing/2014/main" id="{4197EAEF-1F81-A940-BE73-45218AA6B05C}"/>
                </a:ext>
              </a:extLst>
            </p:cNvPr>
            <p:cNvSpPr/>
            <p:nvPr/>
          </p:nvSpPr>
          <p:spPr>
            <a:xfrm>
              <a:off x="2165555" y="1917290"/>
              <a:ext cx="530942" cy="530942"/>
            </a:xfrm>
            <a:prstGeom prst="rect">
              <a:avLst/>
            </a:prstGeom>
            <a:noFill/>
            <a:ln w="38100" cap="flat" cmpd="sng" algn="ctr">
              <a:solidFill>
                <a:srgbClr val="FFC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lang="en-US">
                  <a:solidFill>
                    <a:srgbClr val="92D050"/>
                  </a:solidFill>
                </a:rPr>
                <a:t>3</a:t>
              </a:r>
            </a:p>
          </p:txBody>
        </p:sp>
        <p:sp>
          <p:nvSpPr>
            <p:cNvPr id="63" name="Rectangle 62">
              <a:extLst>
                <a:ext uri="{FF2B5EF4-FFF2-40B4-BE49-F238E27FC236}">
                  <a16:creationId xmlns:a16="http://schemas.microsoft.com/office/drawing/2014/main" id="{7111B844-5178-1A4A-A3D5-5FD4031C9C96}"/>
                </a:ext>
              </a:extLst>
            </p:cNvPr>
            <p:cNvSpPr/>
            <p:nvPr/>
          </p:nvSpPr>
          <p:spPr>
            <a:xfrm>
              <a:off x="2716162" y="1917290"/>
              <a:ext cx="530942" cy="530942"/>
            </a:xfrm>
            <a:prstGeom prst="rect">
              <a:avLst/>
            </a:prstGeom>
            <a:noFill/>
            <a:ln w="38100" cap="flat" cmpd="sng" algn="ctr">
              <a:solidFill>
                <a:srgbClr val="FFC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lang="en-US">
                  <a:solidFill>
                    <a:srgbClr val="92D050"/>
                  </a:solidFill>
                </a:rPr>
                <a:t>3</a:t>
              </a:r>
            </a:p>
          </p:txBody>
        </p:sp>
        <p:sp>
          <p:nvSpPr>
            <p:cNvPr id="64" name="Rectangle 63">
              <a:extLst>
                <a:ext uri="{FF2B5EF4-FFF2-40B4-BE49-F238E27FC236}">
                  <a16:creationId xmlns:a16="http://schemas.microsoft.com/office/drawing/2014/main" id="{5EF56528-0FE9-F044-B5B2-3B6EDC7D87F0}"/>
                </a:ext>
              </a:extLst>
            </p:cNvPr>
            <p:cNvSpPr/>
            <p:nvPr/>
          </p:nvSpPr>
          <p:spPr>
            <a:xfrm>
              <a:off x="3247104" y="1917290"/>
              <a:ext cx="530942" cy="530942"/>
            </a:xfrm>
            <a:prstGeom prst="rect">
              <a:avLst/>
            </a:prstGeom>
            <a:noFill/>
            <a:ln w="38100" cap="flat" cmpd="sng" algn="ctr">
              <a:solidFill>
                <a:srgbClr val="FFC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lang="en-US">
                  <a:solidFill>
                    <a:srgbClr val="92D050"/>
                  </a:solidFill>
                </a:rPr>
                <a:t>2</a:t>
              </a:r>
            </a:p>
          </p:txBody>
        </p:sp>
        <p:sp>
          <p:nvSpPr>
            <p:cNvPr id="65" name="Rectangle 64">
              <a:extLst>
                <a:ext uri="{FF2B5EF4-FFF2-40B4-BE49-F238E27FC236}">
                  <a16:creationId xmlns:a16="http://schemas.microsoft.com/office/drawing/2014/main" id="{7710B911-EA9C-9C41-A576-21D49C0F96C1}"/>
                </a:ext>
              </a:extLst>
            </p:cNvPr>
            <p:cNvSpPr/>
            <p:nvPr/>
          </p:nvSpPr>
          <p:spPr>
            <a:xfrm>
              <a:off x="3778046" y="1917290"/>
              <a:ext cx="530942" cy="530942"/>
            </a:xfrm>
            <a:prstGeom prst="rect">
              <a:avLst/>
            </a:prstGeom>
            <a:noFill/>
            <a:ln w="38100" cap="flat" cmpd="sng" algn="ctr">
              <a:solidFill>
                <a:srgbClr val="FFC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lang="en-US">
                  <a:solidFill>
                    <a:srgbClr val="92D050"/>
                  </a:solidFill>
                </a:rPr>
                <a:t>0</a:t>
              </a:r>
            </a:p>
          </p:txBody>
        </p:sp>
        <p:sp>
          <p:nvSpPr>
            <p:cNvPr id="66" name="Rectangle 65">
              <a:extLst>
                <a:ext uri="{FF2B5EF4-FFF2-40B4-BE49-F238E27FC236}">
                  <a16:creationId xmlns:a16="http://schemas.microsoft.com/office/drawing/2014/main" id="{2DDF388E-745D-6447-B673-F2649AC8A90A}"/>
                </a:ext>
              </a:extLst>
            </p:cNvPr>
            <p:cNvSpPr/>
            <p:nvPr/>
          </p:nvSpPr>
          <p:spPr>
            <a:xfrm>
              <a:off x="4308988" y="1917290"/>
              <a:ext cx="530942" cy="530942"/>
            </a:xfrm>
            <a:prstGeom prst="rect">
              <a:avLst/>
            </a:prstGeom>
            <a:noFill/>
            <a:ln w="38100" cap="flat" cmpd="sng" algn="ctr">
              <a:solidFill>
                <a:srgbClr val="FFC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lang="en-US">
                  <a:solidFill>
                    <a:srgbClr val="92D050"/>
                  </a:solidFill>
                </a:rPr>
                <a:t>5</a:t>
              </a:r>
            </a:p>
          </p:txBody>
        </p:sp>
      </p:grpSp>
      <p:grpSp>
        <p:nvGrpSpPr>
          <p:cNvPr id="122" name="Group 121">
            <a:extLst>
              <a:ext uri="{FF2B5EF4-FFF2-40B4-BE49-F238E27FC236}">
                <a16:creationId xmlns:a16="http://schemas.microsoft.com/office/drawing/2014/main" id="{ED200DB9-8A3C-584F-BCE0-9521E6E0B920}"/>
              </a:ext>
            </a:extLst>
          </p:cNvPr>
          <p:cNvGrpSpPr/>
          <p:nvPr/>
        </p:nvGrpSpPr>
        <p:grpSpPr>
          <a:xfrm>
            <a:off x="517400" y="5276002"/>
            <a:ext cx="3059749" cy="380706"/>
            <a:chOff x="572729" y="1917290"/>
            <a:chExt cx="4267201" cy="530942"/>
          </a:xfrm>
        </p:grpSpPr>
        <p:sp>
          <p:nvSpPr>
            <p:cNvPr id="123" name="Rectangle 122">
              <a:extLst>
                <a:ext uri="{FF2B5EF4-FFF2-40B4-BE49-F238E27FC236}">
                  <a16:creationId xmlns:a16="http://schemas.microsoft.com/office/drawing/2014/main" id="{95872985-506E-414C-A254-6772904A2F5A}"/>
                </a:ext>
              </a:extLst>
            </p:cNvPr>
            <p:cNvSpPr/>
            <p:nvPr/>
          </p:nvSpPr>
          <p:spPr>
            <a:xfrm>
              <a:off x="572729" y="1917290"/>
              <a:ext cx="530942" cy="530942"/>
            </a:xfrm>
            <a:prstGeom prst="rect">
              <a:avLst/>
            </a:prstGeom>
            <a:solidFill>
              <a:schemeClr val="tx1">
                <a:lumMod val="65000"/>
              </a:schemeClr>
            </a:solidFill>
            <a:ln w="38100" cap="flat" cmpd="sng" algn="ctr">
              <a:solidFill>
                <a:srgbClr val="FFC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lang="en-US">
                  <a:solidFill>
                    <a:srgbClr val="92D050"/>
                  </a:solidFill>
                </a:rPr>
                <a:t>3</a:t>
              </a:r>
            </a:p>
          </p:txBody>
        </p:sp>
        <p:sp>
          <p:nvSpPr>
            <p:cNvPr id="124" name="Rectangle 123">
              <a:extLst>
                <a:ext uri="{FF2B5EF4-FFF2-40B4-BE49-F238E27FC236}">
                  <a16:creationId xmlns:a16="http://schemas.microsoft.com/office/drawing/2014/main" id="{7CEA2AA5-B7E8-CF45-9748-7C34B3772E33}"/>
                </a:ext>
              </a:extLst>
            </p:cNvPr>
            <p:cNvSpPr/>
            <p:nvPr/>
          </p:nvSpPr>
          <p:spPr>
            <a:xfrm>
              <a:off x="1103671" y="1917290"/>
              <a:ext cx="530942" cy="530942"/>
            </a:xfrm>
            <a:prstGeom prst="rect">
              <a:avLst/>
            </a:prstGeom>
            <a:solidFill>
              <a:schemeClr val="tx1">
                <a:lumMod val="65000"/>
              </a:schemeClr>
            </a:solidFill>
            <a:ln w="38100" cap="flat" cmpd="sng" algn="ctr">
              <a:solidFill>
                <a:srgbClr val="FFC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lang="en-US">
                  <a:solidFill>
                    <a:srgbClr val="92D050"/>
                  </a:solidFill>
                </a:rPr>
                <a:t>0</a:t>
              </a:r>
            </a:p>
          </p:txBody>
        </p:sp>
        <p:sp>
          <p:nvSpPr>
            <p:cNvPr id="125" name="Rectangle 124">
              <a:extLst>
                <a:ext uri="{FF2B5EF4-FFF2-40B4-BE49-F238E27FC236}">
                  <a16:creationId xmlns:a16="http://schemas.microsoft.com/office/drawing/2014/main" id="{831C93B4-D58A-9348-B23B-7CB3D23AF0C2}"/>
                </a:ext>
              </a:extLst>
            </p:cNvPr>
            <p:cNvSpPr/>
            <p:nvPr/>
          </p:nvSpPr>
          <p:spPr>
            <a:xfrm>
              <a:off x="1634613" y="1917290"/>
              <a:ext cx="530942" cy="530942"/>
            </a:xfrm>
            <a:prstGeom prst="rect">
              <a:avLst/>
            </a:prstGeom>
            <a:noFill/>
            <a:ln w="38100" cap="flat" cmpd="sng" algn="ctr">
              <a:solidFill>
                <a:srgbClr val="FFC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lang="en-US">
                  <a:solidFill>
                    <a:srgbClr val="92D050"/>
                  </a:solidFill>
                </a:rPr>
                <a:t>0</a:t>
              </a:r>
            </a:p>
          </p:txBody>
        </p:sp>
        <p:sp>
          <p:nvSpPr>
            <p:cNvPr id="126" name="Rectangle 125">
              <a:extLst>
                <a:ext uri="{FF2B5EF4-FFF2-40B4-BE49-F238E27FC236}">
                  <a16:creationId xmlns:a16="http://schemas.microsoft.com/office/drawing/2014/main" id="{E72657F0-39C8-0D47-A946-A2E94A13FE51}"/>
                </a:ext>
              </a:extLst>
            </p:cNvPr>
            <p:cNvSpPr/>
            <p:nvPr/>
          </p:nvSpPr>
          <p:spPr>
            <a:xfrm>
              <a:off x="2165555" y="1917290"/>
              <a:ext cx="530942" cy="530942"/>
            </a:xfrm>
            <a:prstGeom prst="rect">
              <a:avLst/>
            </a:prstGeom>
            <a:noFill/>
            <a:ln w="38100" cap="flat" cmpd="sng" algn="ctr">
              <a:solidFill>
                <a:srgbClr val="FFC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lang="en-US">
                  <a:solidFill>
                    <a:srgbClr val="92D050"/>
                  </a:solidFill>
                </a:rPr>
                <a:t>3</a:t>
              </a:r>
            </a:p>
          </p:txBody>
        </p:sp>
        <p:sp>
          <p:nvSpPr>
            <p:cNvPr id="127" name="Rectangle 126">
              <a:extLst>
                <a:ext uri="{FF2B5EF4-FFF2-40B4-BE49-F238E27FC236}">
                  <a16:creationId xmlns:a16="http://schemas.microsoft.com/office/drawing/2014/main" id="{98F4F57E-3A5B-9648-874F-654BDED147AC}"/>
                </a:ext>
              </a:extLst>
            </p:cNvPr>
            <p:cNvSpPr/>
            <p:nvPr/>
          </p:nvSpPr>
          <p:spPr>
            <a:xfrm>
              <a:off x="2716162" y="1917290"/>
              <a:ext cx="530942" cy="530942"/>
            </a:xfrm>
            <a:prstGeom prst="rect">
              <a:avLst/>
            </a:prstGeom>
            <a:noFill/>
            <a:ln w="38100" cap="flat" cmpd="sng" algn="ctr">
              <a:solidFill>
                <a:srgbClr val="FFC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lang="en-US">
                  <a:solidFill>
                    <a:srgbClr val="92D050"/>
                  </a:solidFill>
                </a:rPr>
                <a:t>3</a:t>
              </a:r>
            </a:p>
          </p:txBody>
        </p:sp>
        <p:sp>
          <p:nvSpPr>
            <p:cNvPr id="128" name="Rectangle 127">
              <a:extLst>
                <a:ext uri="{FF2B5EF4-FFF2-40B4-BE49-F238E27FC236}">
                  <a16:creationId xmlns:a16="http://schemas.microsoft.com/office/drawing/2014/main" id="{B33878BE-802E-F540-AC10-A8661580C870}"/>
                </a:ext>
              </a:extLst>
            </p:cNvPr>
            <p:cNvSpPr/>
            <p:nvPr/>
          </p:nvSpPr>
          <p:spPr>
            <a:xfrm>
              <a:off x="3247104" y="1917290"/>
              <a:ext cx="530942" cy="530942"/>
            </a:xfrm>
            <a:prstGeom prst="rect">
              <a:avLst/>
            </a:prstGeom>
            <a:solidFill>
              <a:schemeClr val="tx1">
                <a:lumMod val="65000"/>
              </a:schemeClr>
            </a:solidFill>
            <a:ln w="38100" cap="flat" cmpd="sng" algn="ctr">
              <a:solidFill>
                <a:srgbClr val="FFC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lang="en-US">
                  <a:solidFill>
                    <a:srgbClr val="92D050"/>
                  </a:solidFill>
                </a:rPr>
                <a:t>2</a:t>
              </a:r>
            </a:p>
          </p:txBody>
        </p:sp>
        <p:sp>
          <p:nvSpPr>
            <p:cNvPr id="129" name="Rectangle 128">
              <a:extLst>
                <a:ext uri="{FF2B5EF4-FFF2-40B4-BE49-F238E27FC236}">
                  <a16:creationId xmlns:a16="http://schemas.microsoft.com/office/drawing/2014/main" id="{A72E9D14-4C6E-964A-B14E-DD9CE9C654D0}"/>
                </a:ext>
              </a:extLst>
            </p:cNvPr>
            <p:cNvSpPr/>
            <p:nvPr/>
          </p:nvSpPr>
          <p:spPr>
            <a:xfrm>
              <a:off x="3778046" y="1917290"/>
              <a:ext cx="530942" cy="530942"/>
            </a:xfrm>
            <a:prstGeom prst="rect">
              <a:avLst/>
            </a:prstGeom>
            <a:noFill/>
            <a:ln w="38100" cap="flat" cmpd="sng" algn="ctr">
              <a:solidFill>
                <a:srgbClr val="FFC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lang="en-US">
                  <a:solidFill>
                    <a:srgbClr val="92D050"/>
                  </a:solidFill>
                </a:rPr>
                <a:t>0</a:t>
              </a:r>
            </a:p>
          </p:txBody>
        </p:sp>
        <p:sp>
          <p:nvSpPr>
            <p:cNvPr id="130" name="Rectangle 129">
              <a:extLst>
                <a:ext uri="{FF2B5EF4-FFF2-40B4-BE49-F238E27FC236}">
                  <a16:creationId xmlns:a16="http://schemas.microsoft.com/office/drawing/2014/main" id="{4FC48830-8B80-D544-B075-E4A588F47175}"/>
                </a:ext>
              </a:extLst>
            </p:cNvPr>
            <p:cNvSpPr/>
            <p:nvPr/>
          </p:nvSpPr>
          <p:spPr>
            <a:xfrm>
              <a:off x="4308988" y="1917290"/>
              <a:ext cx="530942" cy="530942"/>
            </a:xfrm>
            <a:prstGeom prst="rect">
              <a:avLst/>
            </a:prstGeom>
            <a:solidFill>
              <a:schemeClr val="tx1">
                <a:lumMod val="65000"/>
              </a:schemeClr>
            </a:solidFill>
            <a:ln w="38100" cap="flat" cmpd="sng" algn="ctr">
              <a:solidFill>
                <a:srgbClr val="FFC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lang="en-US">
                  <a:solidFill>
                    <a:srgbClr val="92D050"/>
                  </a:solidFill>
                </a:rPr>
                <a:t>5</a:t>
              </a:r>
            </a:p>
          </p:txBody>
        </p:sp>
      </p:grpSp>
      <p:grpSp>
        <p:nvGrpSpPr>
          <p:cNvPr id="140" name="Group 139">
            <a:extLst>
              <a:ext uri="{FF2B5EF4-FFF2-40B4-BE49-F238E27FC236}">
                <a16:creationId xmlns:a16="http://schemas.microsoft.com/office/drawing/2014/main" id="{29DA1505-ACF2-DF43-92BF-B66216495CD0}"/>
              </a:ext>
            </a:extLst>
          </p:cNvPr>
          <p:cNvGrpSpPr/>
          <p:nvPr/>
        </p:nvGrpSpPr>
        <p:grpSpPr>
          <a:xfrm>
            <a:off x="8274045" y="5243304"/>
            <a:ext cx="3059749" cy="380706"/>
            <a:chOff x="572729" y="1917290"/>
            <a:chExt cx="4267201" cy="530942"/>
          </a:xfrm>
        </p:grpSpPr>
        <p:sp>
          <p:nvSpPr>
            <p:cNvPr id="141" name="Rectangle 140">
              <a:extLst>
                <a:ext uri="{FF2B5EF4-FFF2-40B4-BE49-F238E27FC236}">
                  <a16:creationId xmlns:a16="http://schemas.microsoft.com/office/drawing/2014/main" id="{A1A9D903-D46C-1241-BEF8-75ABF2547C8D}"/>
                </a:ext>
              </a:extLst>
            </p:cNvPr>
            <p:cNvSpPr/>
            <p:nvPr/>
          </p:nvSpPr>
          <p:spPr>
            <a:xfrm>
              <a:off x="572729" y="1917290"/>
              <a:ext cx="530942" cy="530942"/>
            </a:xfrm>
            <a:prstGeom prst="rect">
              <a:avLst/>
            </a:prstGeom>
            <a:noFill/>
            <a:ln w="38100" cap="flat" cmpd="sng" algn="ctr">
              <a:solidFill>
                <a:srgbClr val="00B0F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lang="en-US" sz="2000" b="1"/>
                <a:t>T</a:t>
              </a:r>
            </a:p>
          </p:txBody>
        </p:sp>
        <p:sp>
          <p:nvSpPr>
            <p:cNvPr id="142" name="Rectangle 141">
              <a:extLst>
                <a:ext uri="{FF2B5EF4-FFF2-40B4-BE49-F238E27FC236}">
                  <a16:creationId xmlns:a16="http://schemas.microsoft.com/office/drawing/2014/main" id="{72417375-FD51-C649-A17E-3CE1F6247C75}"/>
                </a:ext>
              </a:extLst>
            </p:cNvPr>
            <p:cNvSpPr/>
            <p:nvPr/>
          </p:nvSpPr>
          <p:spPr>
            <a:xfrm>
              <a:off x="1103671" y="1917290"/>
              <a:ext cx="530942" cy="530942"/>
            </a:xfrm>
            <a:prstGeom prst="rect">
              <a:avLst/>
            </a:prstGeom>
            <a:noFill/>
            <a:ln w="38100" cap="flat" cmpd="sng" algn="ctr">
              <a:solidFill>
                <a:srgbClr val="00B0F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lang="en-US" sz="2000" b="1"/>
                <a:t>T</a:t>
              </a:r>
            </a:p>
          </p:txBody>
        </p:sp>
        <p:sp>
          <p:nvSpPr>
            <p:cNvPr id="143" name="Rectangle 142">
              <a:extLst>
                <a:ext uri="{FF2B5EF4-FFF2-40B4-BE49-F238E27FC236}">
                  <a16:creationId xmlns:a16="http://schemas.microsoft.com/office/drawing/2014/main" id="{420CE94B-967F-4A4C-BF6D-D3F912F844CE}"/>
                </a:ext>
              </a:extLst>
            </p:cNvPr>
            <p:cNvSpPr/>
            <p:nvPr/>
          </p:nvSpPr>
          <p:spPr>
            <a:xfrm>
              <a:off x="1634613" y="1917290"/>
              <a:ext cx="530942" cy="530942"/>
            </a:xfrm>
            <a:prstGeom prst="rect">
              <a:avLst/>
            </a:prstGeom>
            <a:noFill/>
            <a:ln w="38100" cap="flat" cmpd="sng" algn="ctr">
              <a:solidFill>
                <a:srgbClr val="00B0F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lang="en-US" sz="2000" b="1"/>
                <a:t>F</a:t>
              </a:r>
            </a:p>
          </p:txBody>
        </p:sp>
        <p:sp>
          <p:nvSpPr>
            <p:cNvPr id="144" name="Rectangle 143">
              <a:extLst>
                <a:ext uri="{FF2B5EF4-FFF2-40B4-BE49-F238E27FC236}">
                  <a16:creationId xmlns:a16="http://schemas.microsoft.com/office/drawing/2014/main" id="{7CFA8C81-155A-4045-B114-8034C528CAD1}"/>
                </a:ext>
              </a:extLst>
            </p:cNvPr>
            <p:cNvSpPr/>
            <p:nvPr/>
          </p:nvSpPr>
          <p:spPr>
            <a:xfrm>
              <a:off x="2165555" y="1917290"/>
              <a:ext cx="530942" cy="530942"/>
            </a:xfrm>
            <a:prstGeom prst="rect">
              <a:avLst/>
            </a:prstGeom>
            <a:noFill/>
            <a:ln w="38100" cap="flat" cmpd="sng" algn="ctr">
              <a:solidFill>
                <a:srgbClr val="00B0F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lang="en-US" sz="2000" b="1"/>
                <a:t>F</a:t>
              </a:r>
            </a:p>
          </p:txBody>
        </p:sp>
        <p:sp>
          <p:nvSpPr>
            <p:cNvPr id="145" name="Rectangle 144">
              <a:extLst>
                <a:ext uri="{FF2B5EF4-FFF2-40B4-BE49-F238E27FC236}">
                  <a16:creationId xmlns:a16="http://schemas.microsoft.com/office/drawing/2014/main" id="{9811B333-F1D6-7E4A-849E-EE92070FA81B}"/>
                </a:ext>
              </a:extLst>
            </p:cNvPr>
            <p:cNvSpPr/>
            <p:nvPr/>
          </p:nvSpPr>
          <p:spPr>
            <a:xfrm>
              <a:off x="2716162" y="1917290"/>
              <a:ext cx="530942" cy="530942"/>
            </a:xfrm>
            <a:prstGeom prst="rect">
              <a:avLst/>
            </a:prstGeom>
            <a:noFill/>
            <a:ln w="38100" cap="flat" cmpd="sng" algn="ctr">
              <a:solidFill>
                <a:srgbClr val="00B0F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lang="en-US" sz="2000" b="1"/>
                <a:t>F</a:t>
              </a:r>
            </a:p>
          </p:txBody>
        </p:sp>
        <p:sp>
          <p:nvSpPr>
            <p:cNvPr id="146" name="Rectangle 145">
              <a:extLst>
                <a:ext uri="{FF2B5EF4-FFF2-40B4-BE49-F238E27FC236}">
                  <a16:creationId xmlns:a16="http://schemas.microsoft.com/office/drawing/2014/main" id="{FC7B0132-4821-404A-B1FF-D3B1E2BFEE10}"/>
                </a:ext>
              </a:extLst>
            </p:cNvPr>
            <p:cNvSpPr/>
            <p:nvPr/>
          </p:nvSpPr>
          <p:spPr>
            <a:xfrm>
              <a:off x="3247104" y="1917290"/>
              <a:ext cx="530942" cy="530942"/>
            </a:xfrm>
            <a:prstGeom prst="rect">
              <a:avLst/>
            </a:prstGeom>
            <a:noFill/>
            <a:ln w="38100" cap="flat" cmpd="sng" algn="ctr">
              <a:solidFill>
                <a:srgbClr val="00B0F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lang="en-US" sz="2000" b="1"/>
                <a:t>T</a:t>
              </a:r>
            </a:p>
          </p:txBody>
        </p:sp>
        <p:sp>
          <p:nvSpPr>
            <p:cNvPr id="147" name="Rectangle 146">
              <a:extLst>
                <a:ext uri="{FF2B5EF4-FFF2-40B4-BE49-F238E27FC236}">
                  <a16:creationId xmlns:a16="http://schemas.microsoft.com/office/drawing/2014/main" id="{9ED036D6-B510-0B43-8751-3EBF8382C943}"/>
                </a:ext>
              </a:extLst>
            </p:cNvPr>
            <p:cNvSpPr/>
            <p:nvPr/>
          </p:nvSpPr>
          <p:spPr>
            <a:xfrm>
              <a:off x="3778046" y="1917290"/>
              <a:ext cx="530942" cy="530942"/>
            </a:xfrm>
            <a:prstGeom prst="rect">
              <a:avLst/>
            </a:prstGeom>
            <a:noFill/>
            <a:ln w="38100" cap="flat" cmpd="sng" algn="ctr">
              <a:solidFill>
                <a:srgbClr val="00B0F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lang="en-US" sz="2000" b="1"/>
                <a:t>F</a:t>
              </a:r>
            </a:p>
          </p:txBody>
        </p:sp>
        <p:sp>
          <p:nvSpPr>
            <p:cNvPr id="148" name="Rectangle 147">
              <a:extLst>
                <a:ext uri="{FF2B5EF4-FFF2-40B4-BE49-F238E27FC236}">
                  <a16:creationId xmlns:a16="http://schemas.microsoft.com/office/drawing/2014/main" id="{45B486E7-6D2B-D54D-B25A-11E663DD6992}"/>
                </a:ext>
              </a:extLst>
            </p:cNvPr>
            <p:cNvSpPr/>
            <p:nvPr/>
          </p:nvSpPr>
          <p:spPr>
            <a:xfrm>
              <a:off x="4308988" y="1917290"/>
              <a:ext cx="530942" cy="530942"/>
            </a:xfrm>
            <a:prstGeom prst="rect">
              <a:avLst/>
            </a:prstGeom>
            <a:noFill/>
            <a:ln w="38100" cap="flat" cmpd="sng" algn="ctr">
              <a:solidFill>
                <a:srgbClr val="00B0F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lang="en-US" sz="2000" b="1"/>
                <a:t>T</a:t>
              </a:r>
            </a:p>
          </p:txBody>
        </p:sp>
      </p:grpSp>
      <p:sp>
        <p:nvSpPr>
          <p:cNvPr id="159" name="TextBox 158">
            <a:extLst>
              <a:ext uri="{FF2B5EF4-FFF2-40B4-BE49-F238E27FC236}">
                <a16:creationId xmlns:a16="http://schemas.microsoft.com/office/drawing/2014/main" id="{C907A274-225B-E44B-9CD9-22172F280262}"/>
              </a:ext>
            </a:extLst>
          </p:cNvPr>
          <p:cNvSpPr txBox="1"/>
          <p:nvPr/>
        </p:nvSpPr>
        <p:spPr>
          <a:xfrm>
            <a:off x="4236032" y="4728140"/>
            <a:ext cx="3472651" cy="707886"/>
          </a:xfrm>
          <a:prstGeom prst="rect">
            <a:avLst/>
          </a:prstGeom>
          <a:noFill/>
        </p:spPr>
        <p:txBody>
          <a:bodyPr wrap="square" rtlCol="0">
            <a:spAutoFit/>
          </a:bodyPr>
          <a:lstStyle/>
          <a:p>
            <a:r>
              <a:rPr lang="en-US" sz="4000" err="1">
                <a:latin typeface="Hack" panose="020B0609030202020204" pitchFamily="49" charset="0"/>
                <a:ea typeface="Hack" panose="020B0609030202020204" pitchFamily="49" charset="0"/>
                <a:cs typeface="Hack" panose="020B0609030202020204" pitchFamily="49" charset="0"/>
              </a:rPr>
              <a:t>vpconflict</a:t>
            </a:r>
            <a:endParaRPr lang="en-US" sz="4000">
              <a:latin typeface="Hack" panose="020B0609030202020204" pitchFamily="49" charset="0"/>
              <a:ea typeface="Hack" panose="020B0609030202020204" pitchFamily="49" charset="0"/>
              <a:cs typeface="Hack" panose="020B0609030202020204" pitchFamily="49" charset="0"/>
            </a:endParaRPr>
          </a:p>
        </p:txBody>
      </p:sp>
      <p:sp>
        <p:nvSpPr>
          <p:cNvPr id="164" name="TextBox 163">
            <a:extLst>
              <a:ext uri="{FF2B5EF4-FFF2-40B4-BE49-F238E27FC236}">
                <a16:creationId xmlns:a16="http://schemas.microsoft.com/office/drawing/2014/main" id="{B04DDA6F-B57A-354A-929B-AEBDF5841132}"/>
              </a:ext>
            </a:extLst>
          </p:cNvPr>
          <p:cNvSpPr txBox="1"/>
          <p:nvPr/>
        </p:nvSpPr>
        <p:spPr>
          <a:xfrm>
            <a:off x="415799" y="4089189"/>
            <a:ext cx="7526042" cy="461665"/>
          </a:xfrm>
          <a:prstGeom prst="rect">
            <a:avLst/>
          </a:prstGeom>
          <a:noFill/>
        </p:spPr>
        <p:txBody>
          <a:bodyPr wrap="square" rtlCol="0">
            <a:spAutoFit/>
          </a:bodyPr>
          <a:lstStyle/>
          <a:p>
            <a:r>
              <a:rPr lang="en-US" sz="2400" err="1">
                <a:latin typeface="Hack" panose="020B0609030202020204" pitchFamily="49" charset="0"/>
                <a:ea typeface="Hack" panose="020B0609030202020204" pitchFamily="49" charset="0"/>
                <a:cs typeface="Hack" panose="020B0609030202020204" pitchFamily="49" charset="0"/>
              </a:rPr>
              <a:t>vpconflict</a:t>
            </a:r>
            <a:r>
              <a:rPr lang="en-US" sz="2400"/>
              <a:t> selects first occurrence of each index*.</a:t>
            </a:r>
          </a:p>
        </p:txBody>
      </p:sp>
      <p:grpSp>
        <p:nvGrpSpPr>
          <p:cNvPr id="3" name="Group 2">
            <a:extLst>
              <a:ext uri="{FF2B5EF4-FFF2-40B4-BE49-F238E27FC236}">
                <a16:creationId xmlns:a16="http://schemas.microsoft.com/office/drawing/2014/main" id="{1BF736AA-8D43-3749-B114-B9B2E9B16C60}"/>
              </a:ext>
            </a:extLst>
          </p:cNvPr>
          <p:cNvGrpSpPr/>
          <p:nvPr/>
        </p:nvGrpSpPr>
        <p:grpSpPr>
          <a:xfrm>
            <a:off x="5600420" y="2489878"/>
            <a:ext cx="6126198" cy="380706"/>
            <a:chOff x="490273" y="3305095"/>
            <a:chExt cx="6126198" cy="380706"/>
          </a:xfrm>
        </p:grpSpPr>
        <p:sp>
          <p:nvSpPr>
            <p:cNvPr id="151" name="Rectangle 150">
              <a:extLst>
                <a:ext uri="{FF2B5EF4-FFF2-40B4-BE49-F238E27FC236}">
                  <a16:creationId xmlns:a16="http://schemas.microsoft.com/office/drawing/2014/main" id="{454FD91F-27EC-EE48-A232-0B3A96D03296}"/>
                </a:ext>
              </a:extLst>
            </p:cNvPr>
            <p:cNvSpPr/>
            <p:nvPr/>
          </p:nvSpPr>
          <p:spPr>
            <a:xfrm>
              <a:off x="490273" y="3305095"/>
              <a:ext cx="380706" cy="380706"/>
            </a:xfrm>
            <a:prstGeom prst="rect">
              <a:avLst/>
            </a:prstGeom>
            <a:noFill/>
            <a:ln w="38100" cap="flat" cmpd="sng" algn="ctr">
              <a:solidFill>
                <a:srgbClr val="92D05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US"/>
            </a:p>
          </p:txBody>
        </p:sp>
        <p:sp>
          <p:nvSpPr>
            <p:cNvPr id="152" name="Rectangle 151">
              <a:extLst>
                <a:ext uri="{FF2B5EF4-FFF2-40B4-BE49-F238E27FC236}">
                  <a16:creationId xmlns:a16="http://schemas.microsoft.com/office/drawing/2014/main" id="{9FDF2A36-F6FC-EA42-B253-AA8E8DFF1151}"/>
                </a:ext>
              </a:extLst>
            </p:cNvPr>
            <p:cNvSpPr/>
            <p:nvPr/>
          </p:nvSpPr>
          <p:spPr>
            <a:xfrm>
              <a:off x="870979" y="3305095"/>
              <a:ext cx="380706" cy="380706"/>
            </a:xfrm>
            <a:prstGeom prst="rect">
              <a:avLst/>
            </a:prstGeom>
            <a:noFill/>
            <a:ln w="38100" cap="flat" cmpd="sng" algn="ctr">
              <a:solidFill>
                <a:srgbClr val="92D05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US"/>
            </a:p>
          </p:txBody>
        </p:sp>
        <p:sp>
          <p:nvSpPr>
            <p:cNvPr id="153" name="Rectangle 152">
              <a:extLst>
                <a:ext uri="{FF2B5EF4-FFF2-40B4-BE49-F238E27FC236}">
                  <a16:creationId xmlns:a16="http://schemas.microsoft.com/office/drawing/2014/main" id="{A708085A-3F66-524F-A548-369623220B55}"/>
                </a:ext>
              </a:extLst>
            </p:cNvPr>
            <p:cNvSpPr/>
            <p:nvPr/>
          </p:nvSpPr>
          <p:spPr>
            <a:xfrm>
              <a:off x="1251684" y="3305095"/>
              <a:ext cx="380706" cy="380706"/>
            </a:xfrm>
            <a:prstGeom prst="rect">
              <a:avLst/>
            </a:prstGeom>
            <a:noFill/>
            <a:ln w="38100" cap="flat" cmpd="sng" algn="ctr">
              <a:solidFill>
                <a:srgbClr val="92D05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US"/>
            </a:p>
          </p:txBody>
        </p:sp>
        <p:sp>
          <p:nvSpPr>
            <p:cNvPr id="154" name="Rectangle 153">
              <a:extLst>
                <a:ext uri="{FF2B5EF4-FFF2-40B4-BE49-F238E27FC236}">
                  <a16:creationId xmlns:a16="http://schemas.microsoft.com/office/drawing/2014/main" id="{07AC8BFF-6345-8247-8BF5-5E8774D05443}"/>
                </a:ext>
              </a:extLst>
            </p:cNvPr>
            <p:cNvSpPr/>
            <p:nvPr/>
          </p:nvSpPr>
          <p:spPr>
            <a:xfrm>
              <a:off x="1632390" y="3305095"/>
              <a:ext cx="380706" cy="380706"/>
            </a:xfrm>
            <a:prstGeom prst="rect">
              <a:avLst/>
            </a:prstGeom>
            <a:noFill/>
            <a:ln w="38100" cap="flat" cmpd="sng" algn="ctr">
              <a:solidFill>
                <a:srgbClr val="92D05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US"/>
            </a:p>
          </p:txBody>
        </p:sp>
        <p:sp>
          <p:nvSpPr>
            <p:cNvPr id="155" name="Rectangle 154">
              <a:extLst>
                <a:ext uri="{FF2B5EF4-FFF2-40B4-BE49-F238E27FC236}">
                  <a16:creationId xmlns:a16="http://schemas.microsoft.com/office/drawing/2014/main" id="{66407AE5-2BC6-A843-A547-1FC0211604DE}"/>
                </a:ext>
              </a:extLst>
            </p:cNvPr>
            <p:cNvSpPr/>
            <p:nvPr/>
          </p:nvSpPr>
          <p:spPr>
            <a:xfrm>
              <a:off x="2027196" y="3305095"/>
              <a:ext cx="380706" cy="380706"/>
            </a:xfrm>
            <a:prstGeom prst="rect">
              <a:avLst/>
            </a:prstGeom>
            <a:noFill/>
            <a:ln w="38100" cap="flat" cmpd="sng" algn="ctr">
              <a:solidFill>
                <a:srgbClr val="92D05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US"/>
            </a:p>
          </p:txBody>
        </p:sp>
        <p:sp>
          <p:nvSpPr>
            <p:cNvPr id="156" name="Rectangle 155">
              <a:extLst>
                <a:ext uri="{FF2B5EF4-FFF2-40B4-BE49-F238E27FC236}">
                  <a16:creationId xmlns:a16="http://schemas.microsoft.com/office/drawing/2014/main" id="{BAA1CDB7-532F-AB46-99B1-4141E972BFD9}"/>
                </a:ext>
              </a:extLst>
            </p:cNvPr>
            <p:cNvSpPr/>
            <p:nvPr/>
          </p:nvSpPr>
          <p:spPr>
            <a:xfrm>
              <a:off x="2407902" y="3305095"/>
              <a:ext cx="380706" cy="380706"/>
            </a:xfrm>
            <a:prstGeom prst="rect">
              <a:avLst/>
            </a:prstGeom>
            <a:noFill/>
            <a:ln w="38100" cap="flat" cmpd="sng" algn="ctr">
              <a:solidFill>
                <a:srgbClr val="92D05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US"/>
            </a:p>
          </p:txBody>
        </p:sp>
        <p:sp>
          <p:nvSpPr>
            <p:cNvPr id="157" name="Rectangle 156">
              <a:extLst>
                <a:ext uri="{FF2B5EF4-FFF2-40B4-BE49-F238E27FC236}">
                  <a16:creationId xmlns:a16="http://schemas.microsoft.com/office/drawing/2014/main" id="{97BC7E62-3456-3644-BEEA-5DB07F2B6356}"/>
                </a:ext>
              </a:extLst>
            </p:cNvPr>
            <p:cNvSpPr/>
            <p:nvPr/>
          </p:nvSpPr>
          <p:spPr>
            <a:xfrm>
              <a:off x="2788608" y="3305095"/>
              <a:ext cx="380706" cy="380706"/>
            </a:xfrm>
            <a:prstGeom prst="rect">
              <a:avLst/>
            </a:prstGeom>
            <a:noFill/>
            <a:ln w="38100" cap="flat" cmpd="sng" algn="ctr">
              <a:solidFill>
                <a:srgbClr val="92D05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US"/>
            </a:p>
          </p:txBody>
        </p:sp>
        <p:sp>
          <p:nvSpPr>
            <p:cNvPr id="158" name="Rectangle 157">
              <a:extLst>
                <a:ext uri="{FF2B5EF4-FFF2-40B4-BE49-F238E27FC236}">
                  <a16:creationId xmlns:a16="http://schemas.microsoft.com/office/drawing/2014/main" id="{EFFFDBBB-B873-8545-95EA-5CEF97C570DE}"/>
                </a:ext>
              </a:extLst>
            </p:cNvPr>
            <p:cNvSpPr/>
            <p:nvPr/>
          </p:nvSpPr>
          <p:spPr>
            <a:xfrm>
              <a:off x="3169313" y="3305095"/>
              <a:ext cx="380706" cy="380706"/>
            </a:xfrm>
            <a:prstGeom prst="rect">
              <a:avLst/>
            </a:prstGeom>
            <a:noFill/>
            <a:ln w="38100" cap="flat" cmpd="sng" algn="ctr">
              <a:solidFill>
                <a:srgbClr val="92D05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US"/>
            </a:p>
          </p:txBody>
        </p:sp>
        <p:sp>
          <p:nvSpPr>
            <p:cNvPr id="97" name="Rectangle 96">
              <a:extLst>
                <a:ext uri="{FF2B5EF4-FFF2-40B4-BE49-F238E27FC236}">
                  <a16:creationId xmlns:a16="http://schemas.microsoft.com/office/drawing/2014/main" id="{0A3D2583-F890-A044-A67C-F625A4B1F7F5}"/>
                </a:ext>
              </a:extLst>
            </p:cNvPr>
            <p:cNvSpPr/>
            <p:nvPr/>
          </p:nvSpPr>
          <p:spPr>
            <a:xfrm>
              <a:off x="3556725" y="3305095"/>
              <a:ext cx="380706" cy="380706"/>
            </a:xfrm>
            <a:prstGeom prst="rect">
              <a:avLst/>
            </a:prstGeom>
            <a:noFill/>
            <a:ln w="38100" cap="flat" cmpd="sng" algn="ctr">
              <a:solidFill>
                <a:srgbClr val="92D05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US"/>
            </a:p>
          </p:txBody>
        </p:sp>
        <p:sp>
          <p:nvSpPr>
            <p:cNvPr id="98" name="Rectangle 97">
              <a:extLst>
                <a:ext uri="{FF2B5EF4-FFF2-40B4-BE49-F238E27FC236}">
                  <a16:creationId xmlns:a16="http://schemas.microsoft.com/office/drawing/2014/main" id="{A18A5D05-D072-AB47-8334-973348873F2A}"/>
                </a:ext>
              </a:extLst>
            </p:cNvPr>
            <p:cNvSpPr/>
            <p:nvPr/>
          </p:nvSpPr>
          <p:spPr>
            <a:xfrm>
              <a:off x="3937431" y="3305095"/>
              <a:ext cx="380706" cy="380706"/>
            </a:xfrm>
            <a:prstGeom prst="rect">
              <a:avLst/>
            </a:prstGeom>
            <a:noFill/>
            <a:ln w="38100" cap="flat" cmpd="sng" algn="ctr">
              <a:solidFill>
                <a:srgbClr val="92D05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US"/>
            </a:p>
          </p:txBody>
        </p:sp>
        <p:sp>
          <p:nvSpPr>
            <p:cNvPr id="99" name="Rectangle 98">
              <a:extLst>
                <a:ext uri="{FF2B5EF4-FFF2-40B4-BE49-F238E27FC236}">
                  <a16:creationId xmlns:a16="http://schemas.microsoft.com/office/drawing/2014/main" id="{476A0565-5FB8-8F4C-91DD-7C6CC89C985D}"/>
                </a:ext>
              </a:extLst>
            </p:cNvPr>
            <p:cNvSpPr/>
            <p:nvPr/>
          </p:nvSpPr>
          <p:spPr>
            <a:xfrm>
              <a:off x="4318136" y="3305095"/>
              <a:ext cx="380706" cy="380706"/>
            </a:xfrm>
            <a:prstGeom prst="rect">
              <a:avLst/>
            </a:prstGeom>
            <a:noFill/>
            <a:ln w="38100" cap="flat" cmpd="sng" algn="ctr">
              <a:solidFill>
                <a:srgbClr val="92D05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US"/>
            </a:p>
          </p:txBody>
        </p:sp>
        <p:sp>
          <p:nvSpPr>
            <p:cNvPr id="100" name="Rectangle 99">
              <a:extLst>
                <a:ext uri="{FF2B5EF4-FFF2-40B4-BE49-F238E27FC236}">
                  <a16:creationId xmlns:a16="http://schemas.microsoft.com/office/drawing/2014/main" id="{ABED733B-B187-FF45-AE70-0951FFD68BCC}"/>
                </a:ext>
              </a:extLst>
            </p:cNvPr>
            <p:cNvSpPr/>
            <p:nvPr/>
          </p:nvSpPr>
          <p:spPr>
            <a:xfrm>
              <a:off x="4698842" y="3305095"/>
              <a:ext cx="380706" cy="380706"/>
            </a:xfrm>
            <a:prstGeom prst="rect">
              <a:avLst/>
            </a:prstGeom>
            <a:noFill/>
            <a:ln w="38100" cap="flat" cmpd="sng" algn="ctr">
              <a:solidFill>
                <a:srgbClr val="92D05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US"/>
            </a:p>
          </p:txBody>
        </p:sp>
        <p:sp>
          <p:nvSpPr>
            <p:cNvPr id="101" name="Rectangle 100">
              <a:extLst>
                <a:ext uri="{FF2B5EF4-FFF2-40B4-BE49-F238E27FC236}">
                  <a16:creationId xmlns:a16="http://schemas.microsoft.com/office/drawing/2014/main" id="{F602A871-ED15-F443-B4DF-CDF49F3694F3}"/>
                </a:ext>
              </a:extLst>
            </p:cNvPr>
            <p:cNvSpPr/>
            <p:nvPr/>
          </p:nvSpPr>
          <p:spPr>
            <a:xfrm>
              <a:off x="5093648" y="3305095"/>
              <a:ext cx="380706" cy="380706"/>
            </a:xfrm>
            <a:prstGeom prst="rect">
              <a:avLst/>
            </a:prstGeom>
            <a:noFill/>
            <a:ln w="38100" cap="flat" cmpd="sng" algn="ctr">
              <a:solidFill>
                <a:srgbClr val="92D05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US"/>
            </a:p>
          </p:txBody>
        </p:sp>
        <p:sp>
          <p:nvSpPr>
            <p:cNvPr id="102" name="Rectangle 101">
              <a:extLst>
                <a:ext uri="{FF2B5EF4-FFF2-40B4-BE49-F238E27FC236}">
                  <a16:creationId xmlns:a16="http://schemas.microsoft.com/office/drawing/2014/main" id="{FA4B6628-E221-2B4B-B793-FC0535163E0C}"/>
                </a:ext>
              </a:extLst>
            </p:cNvPr>
            <p:cNvSpPr/>
            <p:nvPr/>
          </p:nvSpPr>
          <p:spPr>
            <a:xfrm>
              <a:off x="5474354" y="3305095"/>
              <a:ext cx="380706" cy="380706"/>
            </a:xfrm>
            <a:prstGeom prst="rect">
              <a:avLst/>
            </a:prstGeom>
            <a:noFill/>
            <a:ln w="38100" cap="flat" cmpd="sng" algn="ctr">
              <a:solidFill>
                <a:srgbClr val="92D05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US"/>
            </a:p>
          </p:txBody>
        </p:sp>
        <p:sp>
          <p:nvSpPr>
            <p:cNvPr id="103" name="Rectangle 102">
              <a:extLst>
                <a:ext uri="{FF2B5EF4-FFF2-40B4-BE49-F238E27FC236}">
                  <a16:creationId xmlns:a16="http://schemas.microsoft.com/office/drawing/2014/main" id="{AB7544AC-1959-6146-80C8-650607099276}"/>
                </a:ext>
              </a:extLst>
            </p:cNvPr>
            <p:cNvSpPr/>
            <p:nvPr/>
          </p:nvSpPr>
          <p:spPr>
            <a:xfrm>
              <a:off x="5855060" y="3305095"/>
              <a:ext cx="380706" cy="380706"/>
            </a:xfrm>
            <a:prstGeom prst="rect">
              <a:avLst/>
            </a:prstGeom>
            <a:noFill/>
            <a:ln w="38100" cap="flat" cmpd="sng" algn="ctr">
              <a:solidFill>
                <a:srgbClr val="92D05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US"/>
            </a:p>
          </p:txBody>
        </p:sp>
        <p:sp>
          <p:nvSpPr>
            <p:cNvPr id="104" name="Rectangle 103">
              <a:extLst>
                <a:ext uri="{FF2B5EF4-FFF2-40B4-BE49-F238E27FC236}">
                  <a16:creationId xmlns:a16="http://schemas.microsoft.com/office/drawing/2014/main" id="{7F86ED51-280F-2842-9F5F-1465C0B746DE}"/>
                </a:ext>
              </a:extLst>
            </p:cNvPr>
            <p:cNvSpPr/>
            <p:nvPr/>
          </p:nvSpPr>
          <p:spPr>
            <a:xfrm>
              <a:off x="6235765" y="3305095"/>
              <a:ext cx="380706" cy="380706"/>
            </a:xfrm>
            <a:prstGeom prst="rect">
              <a:avLst/>
            </a:prstGeom>
            <a:noFill/>
            <a:ln w="38100" cap="flat" cmpd="sng" algn="ctr">
              <a:solidFill>
                <a:srgbClr val="92D05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US"/>
            </a:p>
          </p:txBody>
        </p:sp>
      </p:grpSp>
      <p:sp>
        <p:nvSpPr>
          <p:cNvPr id="107" name="TextBox 106">
            <a:extLst>
              <a:ext uri="{FF2B5EF4-FFF2-40B4-BE49-F238E27FC236}">
                <a16:creationId xmlns:a16="http://schemas.microsoft.com/office/drawing/2014/main" id="{C7415A55-7B13-5444-96E9-E504E995F625}"/>
              </a:ext>
            </a:extLst>
          </p:cNvPr>
          <p:cNvSpPr txBox="1"/>
          <p:nvPr/>
        </p:nvSpPr>
        <p:spPr>
          <a:xfrm>
            <a:off x="481779" y="6382009"/>
            <a:ext cx="7526042" cy="276999"/>
          </a:xfrm>
          <a:prstGeom prst="rect">
            <a:avLst/>
          </a:prstGeom>
          <a:noFill/>
        </p:spPr>
        <p:txBody>
          <a:bodyPr wrap="square" rtlCol="0">
            <a:spAutoFit/>
          </a:bodyPr>
          <a:lstStyle/>
          <a:p>
            <a:r>
              <a:rPr lang="en-US" sz="1200">
                <a:latin typeface="Hack" panose="020B0609030202020204" pitchFamily="49" charset="0"/>
                <a:ea typeface="Hack" panose="020B0609030202020204" pitchFamily="49" charset="0"/>
                <a:cs typeface="Hack" panose="020B0609030202020204" pitchFamily="49" charset="0"/>
              </a:rPr>
              <a:t>* It’s more complicated in reality.</a:t>
            </a:r>
            <a:endParaRPr lang="en-US" sz="1200"/>
          </a:p>
        </p:txBody>
      </p:sp>
      <p:sp>
        <p:nvSpPr>
          <p:cNvPr id="108" name="TextBox 107">
            <a:extLst>
              <a:ext uri="{FF2B5EF4-FFF2-40B4-BE49-F238E27FC236}">
                <a16:creationId xmlns:a16="http://schemas.microsoft.com/office/drawing/2014/main" id="{54B37D62-3D0E-4046-A80C-B4B8A2B4B2A8}"/>
              </a:ext>
            </a:extLst>
          </p:cNvPr>
          <p:cNvSpPr txBox="1"/>
          <p:nvPr/>
        </p:nvSpPr>
        <p:spPr>
          <a:xfrm>
            <a:off x="415799" y="1545551"/>
            <a:ext cx="7526042" cy="461665"/>
          </a:xfrm>
          <a:prstGeom prst="rect">
            <a:avLst/>
          </a:prstGeom>
          <a:noFill/>
        </p:spPr>
        <p:txBody>
          <a:bodyPr wrap="square" rtlCol="0">
            <a:spAutoFit/>
          </a:bodyPr>
          <a:lstStyle/>
          <a:p>
            <a:r>
              <a:rPr lang="en-US" sz="2400"/>
              <a:t>Usually registers store index into an array.</a:t>
            </a:r>
          </a:p>
        </p:txBody>
      </p:sp>
      <p:sp>
        <p:nvSpPr>
          <p:cNvPr id="109" name="TextBox 108">
            <a:extLst>
              <a:ext uri="{FF2B5EF4-FFF2-40B4-BE49-F238E27FC236}">
                <a16:creationId xmlns:a16="http://schemas.microsoft.com/office/drawing/2014/main" id="{53B14DC6-B8E4-354A-8C34-4504AA1264D7}"/>
              </a:ext>
            </a:extLst>
          </p:cNvPr>
          <p:cNvSpPr txBox="1"/>
          <p:nvPr/>
        </p:nvSpPr>
        <p:spPr>
          <a:xfrm>
            <a:off x="4512573" y="2326288"/>
            <a:ext cx="1232840" cy="707886"/>
          </a:xfrm>
          <a:prstGeom prst="rect">
            <a:avLst/>
          </a:prstGeom>
          <a:noFill/>
        </p:spPr>
        <p:txBody>
          <a:bodyPr wrap="square" rtlCol="0">
            <a:spAutoFit/>
          </a:bodyPr>
          <a:lstStyle/>
          <a:p>
            <a:r>
              <a:rPr lang="en-US" sz="4000">
                <a:latin typeface="Hack" panose="020B0609030202020204" pitchFamily="49" charset="0"/>
                <a:ea typeface="Hack" panose="020B0609030202020204" pitchFamily="49" charset="0"/>
                <a:cs typeface="Hack" panose="020B0609030202020204" pitchFamily="49" charset="0"/>
              </a:rPr>
              <a:t>A[]</a:t>
            </a:r>
          </a:p>
        </p:txBody>
      </p:sp>
      <p:cxnSp>
        <p:nvCxnSpPr>
          <p:cNvPr id="13" name="Curved Connector 12">
            <a:extLst>
              <a:ext uri="{FF2B5EF4-FFF2-40B4-BE49-F238E27FC236}">
                <a16:creationId xmlns:a16="http://schemas.microsoft.com/office/drawing/2014/main" id="{45DDAAE0-97D6-F44E-BEA0-DCF29787437D}"/>
              </a:ext>
            </a:extLst>
          </p:cNvPr>
          <p:cNvCxnSpPr>
            <a:stCxn id="58" idx="0"/>
            <a:endCxn id="151" idx="0"/>
          </p:cNvCxnSpPr>
          <p:nvPr/>
        </p:nvCxnSpPr>
        <p:spPr>
          <a:xfrm rot="5400000" flipH="1" flipV="1">
            <a:off x="3443486" y="142592"/>
            <a:ext cx="12700" cy="4694573"/>
          </a:xfrm>
          <a:prstGeom prst="curvedConnector3">
            <a:avLst>
              <a:gd name="adj1" fmla="val 1800000"/>
            </a:avLst>
          </a:prstGeom>
          <a:ln w="28575" cap="flat" cmpd="sng" algn="ctr">
            <a:solidFill>
              <a:schemeClr val="accent3"/>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16" name="Curved Connector 115">
            <a:extLst>
              <a:ext uri="{FF2B5EF4-FFF2-40B4-BE49-F238E27FC236}">
                <a16:creationId xmlns:a16="http://schemas.microsoft.com/office/drawing/2014/main" id="{A985A832-0FE8-9747-B04B-458B5A946BC7}"/>
              </a:ext>
            </a:extLst>
          </p:cNvPr>
          <p:cNvCxnSpPr>
            <a:cxnSpLocks/>
            <a:stCxn id="59" idx="2"/>
            <a:endCxn id="151" idx="2"/>
          </p:cNvCxnSpPr>
          <p:nvPr/>
        </p:nvCxnSpPr>
        <p:spPr>
          <a:xfrm rot="16200000" flipH="1">
            <a:off x="3633839" y="713650"/>
            <a:ext cx="12700" cy="4313868"/>
          </a:xfrm>
          <a:prstGeom prst="curvedConnector3">
            <a:avLst>
              <a:gd name="adj1" fmla="val 1800000"/>
            </a:avLst>
          </a:prstGeom>
          <a:ln w="28575" cap="flat" cmpd="sng" algn="ctr">
            <a:solidFill>
              <a:schemeClr val="accent3"/>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20" name="Curved Connector 119">
            <a:extLst>
              <a:ext uri="{FF2B5EF4-FFF2-40B4-BE49-F238E27FC236}">
                <a16:creationId xmlns:a16="http://schemas.microsoft.com/office/drawing/2014/main" id="{97ADF6C0-0730-0A44-9DC6-F104208DE7EA}"/>
              </a:ext>
            </a:extLst>
          </p:cNvPr>
          <p:cNvCxnSpPr>
            <a:cxnSpLocks/>
            <a:stCxn id="57" idx="2"/>
            <a:endCxn id="155" idx="2"/>
          </p:cNvCxnSpPr>
          <p:nvPr/>
        </p:nvCxnSpPr>
        <p:spPr>
          <a:xfrm rot="16200000" flipH="1">
            <a:off x="4021595" y="-435517"/>
            <a:ext cx="12700" cy="6612202"/>
          </a:xfrm>
          <a:prstGeom prst="curvedConnector3">
            <a:avLst>
              <a:gd name="adj1" fmla="val 3848276"/>
            </a:avLst>
          </a:prstGeom>
          <a:ln w="28575" cap="flat" cmpd="sng" algn="ctr">
            <a:solidFill>
              <a:schemeClr val="accent3"/>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60" name="Curved Connector 159">
            <a:extLst>
              <a:ext uri="{FF2B5EF4-FFF2-40B4-BE49-F238E27FC236}">
                <a16:creationId xmlns:a16="http://schemas.microsoft.com/office/drawing/2014/main" id="{E13B7733-E193-3F4B-BB99-8D85EF875B9F}"/>
              </a:ext>
            </a:extLst>
          </p:cNvPr>
          <p:cNvCxnSpPr>
            <a:cxnSpLocks/>
            <a:stCxn id="60" idx="2"/>
            <a:endCxn id="155" idx="2"/>
          </p:cNvCxnSpPr>
          <p:nvPr/>
        </p:nvCxnSpPr>
        <p:spPr>
          <a:xfrm rot="16200000" flipH="1">
            <a:off x="4592653" y="135541"/>
            <a:ext cx="12700" cy="5470085"/>
          </a:xfrm>
          <a:prstGeom prst="curvedConnector3">
            <a:avLst>
              <a:gd name="adj1" fmla="val 5586205"/>
            </a:avLst>
          </a:prstGeom>
          <a:ln w="28575" cap="flat" cmpd="sng" algn="ctr">
            <a:solidFill>
              <a:schemeClr val="accent3"/>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61" name="Curved Connector 160">
            <a:extLst>
              <a:ext uri="{FF2B5EF4-FFF2-40B4-BE49-F238E27FC236}">
                <a16:creationId xmlns:a16="http://schemas.microsoft.com/office/drawing/2014/main" id="{C070055C-2D5A-5140-89EE-66C796DBBE5E}"/>
              </a:ext>
            </a:extLst>
          </p:cNvPr>
          <p:cNvCxnSpPr>
            <a:cxnSpLocks/>
            <a:stCxn id="63" idx="0"/>
            <a:endCxn id="155" idx="0"/>
          </p:cNvCxnSpPr>
          <p:nvPr/>
        </p:nvCxnSpPr>
        <p:spPr>
          <a:xfrm rot="5400000" flipH="1" flipV="1">
            <a:off x="4790056" y="-47761"/>
            <a:ext cx="12700" cy="5075279"/>
          </a:xfrm>
          <a:prstGeom prst="curvedConnector3">
            <a:avLst>
              <a:gd name="adj1" fmla="val 3910346"/>
            </a:avLst>
          </a:prstGeom>
          <a:ln w="28575" cap="flat" cmpd="sng" algn="ctr">
            <a:solidFill>
              <a:schemeClr val="accent3"/>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62" name="Curved Connector 161">
            <a:extLst>
              <a:ext uri="{FF2B5EF4-FFF2-40B4-BE49-F238E27FC236}">
                <a16:creationId xmlns:a16="http://schemas.microsoft.com/office/drawing/2014/main" id="{9155CB28-DEF6-FD44-AC0F-F34D2909A026}"/>
              </a:ext>
            </a:extLst>
          </p:cNvPr>
          <p:cNvCxnSpPr>
            <a:cxnSpLocks/>
            <a:stCxn id="64" idx="0"/>
            <a:endCxn id="154" idx="0"/>
          </p:cNvCxnSpPr>
          <p:nvPr/>
        </p:nvCxnSpPr>
        <p:spPr>
          <a:xfrm rot="5400000" flipH="1" flipV="1">
            <a:off x="4783006" y="339995"/>
            <a:ext cx="12700" cy="4299767"/>
          </a:xfrm>
          <a:prstGeom prst="curvedConnector3">
            <a:avLst>
              <a:gd name="adj1" fmla="val 2668969"/>
            </a:avLst>
          </a:prstGeom>
          <a:ln w="28575" cap="flat" cmpd="sng" algn="ctr">
            <a:solidFill>
              <a:schemeClr val="accent3"/>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63" name="Curved Connector 162">
            <a:extLst>
              <a:ext uri="{FF2B5EF4-FFF2-40B4-BE49-F238E27FC236}">
                <a16:creationId xmlns:a16="http://schemas.microsoft.com/office/drawing/2014/main" id="{5E078F79-1D67-2D44-91D2-211090DE4A5B}"/>
              </a:ext>
            </a:extLst>
          </p:cNvPr>
          <p:cNvCxnSpPr>
            <a:cxnSpLocks/>
            <a:stCxn id="65" idx="2"/>
            <a:endCxn id="151" idx="2"/>
          </p:cNvCxnSpPr>
          <p:nvPr/>
        </p:nvCxnSpPr>
        <p:spPr>
          <a:xfrm rot="16200000" flipH="1">
            <a:off x="4402301" y="1482112"/>
            <a:ext cx="12700" cy="2776944"/>
          </a:xfrm>
          <a:prstGeom prst="curvedConnector3">
            <a:avLst>
              <a:gd name="adj1" fmla="val 2917244"/>
            </a:avLst>
          </a:prstGeom>
          <a:ln w="28575" cap="flat" cmpd="sng" algn="ctr">
            <a:solidFill>
              <a:schemeClr val="accent3"/>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74" name="Curved Connector 173">
            <a:extLst>
              <a:ext uri="{FF2B5EF4-FFF2-40B4-BE49-F238E27FC236}">
                <a16:creationId xmlns:a16="http://schemas.microsoft.com/office/drawing/2014/main" id="{42489340-F934-2148-8F17-CFB0F928166C}"/>
              </a:ext>
            </a:extLst>
          </p:cNvPr>
          <p:cNvCxnSpPr>
            <a:cxnSpLocks/>
            <a:stCxn id="66" idx="0"/>
            <a:endCxn id="158" idx="0"/>
          </p:cNvCxnSpPr>
          <p:nvPr/>
        </p:nvCxnSpPr>
        <p:spPr>
          <a:xfrm rot="5400000" flipH="1" flipV="1">
            <a:off x="5932173" y="-47761"/>
            <a:ext cx="12700" cy="5075279"/>
          </a:xfrm>
          <a:prstGeom prst="curvedConnector3">
            <a:avLst>
              <a:gd name="adj1" fmla="val 3910346"/>
            </a:avLst>
          </a:prstGeom>
          <a:ln w="28575" cap="flat" cmpd="sng" algn="ctr">
            <a:solidFill>
              <a:schemeClr val="accent3"/>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40895500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51289-E90D-A449-910D-A3981EF22C4D}"/>
              </a:ext>
            </a:extLst>
          </p:cNvPr>
          <p:cNvSpPr>
            <a:spLocks noGrp="1"/>
          </p:cNvSpPr>
          <p:nvPr>
            <p:ph type="title"/>
          </p:nvPr>
        </p:nvSpPr>
        <p:spPr>
          <a:xfrm>
            <a:off x="424567" y="198992"/>
            <a:ext cx="10926213" cy="1325563"/>
          </a:xfrm>
        </p:spPr>
        <p:txBody>
          <a:bodyPr/>
          <a:lstStyle/>
          <a:p>
            <a:pPr algn="ctr"/>
            <a:r>
              <a:rPr lang="en-US"/>
              <a:t>SIMD: More Capabilities</a:t>
            </a:r>
          </a:p>
        </p:txBody>
      </p:sp>
      <p:grpSp>
        <p:nvGrpSpPr>
          <p:cNvPr id="67" name="Group 66">
            <a:extLst>
              <a:ext uri="{FF2B5EF4-FFF2-40B4-BE49-F238E27FC236}">
                <a16:creationId xmlns:a16="http://schemas.microsoft.com/office/drawing/2014/main" id="{6CE1ABD8-0966-EE42-BACB-730D7970F4CA}"/>
              </a:ext>
            </a:extLst>
          </p:cNvPr>
          <p:cNvGrpSpPr/>
          <p:nvPr/>
        </p:nvGrpSpPr>
        <p:grpSpPr>
          <a:xfrm>
            <a:off x="434128" y="2014529"/>
            <a:ext cx="3059749" cy="380706"/>
            <a:chOff x="572729" y="1917290"/>
            <a:chExt cx="4267201" cy="530942"/>
          </a:xfrm>
        </p:grpSpPr>
        <p:sp>
          <p:nvSpPr>
            <p:cNvPr id="57" name="Rectangle 56">
              <a:extLst>
                <a:ext uri="{FF2B5EF4-FFF2-40B4-BE49-F238E27FC236}">
                  <a16:creationId xmlns:a16="http://schemas.microsoft.com/office/drawing/2014/main" id="{2A89BF90-5378-944D-8FDC-12424CDA6F68}"/>
                </a:ext>
              </a:extLst>
            </p:cNvPr>
            <p:cNvSpPr/>
            <p:nvPr/>
          </p:nvSpPr>
          <p:spPr>
            <a:xfrm>
              <a:off x="572729" y="1917290"/>
              <a:ext cx="530942" cy="530942"/>
            </a:xfrm>
            <a:prstGeom prst="rect">
              <a:avLst/>
            </a:prstGeom>
            <a:noFill/>
            <a:ln w="38100" cap="flat" cmpd="sng" algn="ctr">
              <a:solidFill>
                <a:srgbClr val="FFC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US">
                <a:solidFill>
                  <a:srgbClr val="92D050"/>
                </a:solidFill>
              </a:endParaRPr>
            </a:p>
          </p:txBody>
        </p:sp>
        <p:sp>
          <p:nvSpPr>
            <p:cNvPr id="58" name="Rectangle 57">
              <a:extLst>
                <a:ext uri="{FF2B5EF4-FFF2-40B4-BE49-F238E27FC236}">
                  <a16:creationId xmlns:a16="http://schemas.microsoft.com/office/drawing/2014/main" id="{F5299A28-55D4-8147-8200-587CE2A50A5A}"/>
                </a:ext>
              </a:extLst>
            </p:cNvPr>
            <p:cNvSpPr/>
            <p:nvPr/>
          </p:nvSpPr>
          <p:spPr>
            <a:xfrm>
              <a:off x="1103671" y="1917290"/>
              <a:ext cx="530942" cy="530942"/>
            </a:xfrm>
            <a:prstGeom prst="rect">
              <a:avLst/>
            </a:prstGeom>
            <a:noFill/>
            <a:ln w="38100" cap="flat" cmpd="sng" algn="ctr">
              <a:solidFill>
                <a:srgbClr val="FFC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US">
                <a:solidFill>
                  <a:srgbClr val="92D050"/>
                </a:solidFill>
              </a:endParaRPr>
            </a:p>
          </p:txBody>
        </p:sp>
        <p:sp>
          <p:nvSpPr>
            <p:cNvPr id="59" name="Rectangle 58">
              <a:extLst>
                <a:ext uri="{FF2B5EF4-FFF2-40B4-BE49-F238E27FC236}">
                  <a16:creationId xmlns:a16="http://schemas.microsoft.com/office/drawing/2014/main" id="{F5BF8062-DB95-1942-9A3C-54F978A0D3FA}"/>
                </a:ext>
              </a:extLst>
            </p:cNvPr>
            <p:cNvSpPr/>
            <p:nvPr/>
          </p:nvSpPr>
          <p:spPr>
            <a:xfrm>
              <a:off x="1634613" y="1917290"/>
              <a:ext cx="530942" cy="530942"/>
            </a:xfrm>
            <a:prstGeom prst="rect">
              <a:avLst/>
            </a:prstGeom>
            <a:noFill/>
            <a:ln w="38100" cap="flat" cmpd="sng" algn="ctr">
              <a:solidFill>
                <a:srgbClr val="FFC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US">
                <a:solidFill>
                  <a:srgbClr val="92D050"/>
                </a:solidFill>
              </a:endParaRPr>
            </a:p>
          </p:txBody>
        </p:sp>
        <p:sp>
          <p:nvSpPr>
            <p:cNvPr id="60" name="Rectangle 59">
              <a:extLst>
                <a:ext uri="{FF2B5EF4-FFF2-40B4-BE49-F238E27FC236}">
                  <a16:creationId xmlns:a16="http://schemas.microsoft.com/office/drawing/2014/main" id="{4197EAEF-1F81-A940-BE73-45218AA6B05C}"/>
                </a:ext>
              </a:extLst>
            </p:cNvPr>
            <p:cNvSpPr/>
            <p:nvPr/>
          </p:nvSpPr>
          <p:spPr>
            <a:xfrm>
              <a:off x="2165555" y="1917290"/>
              <a:ext cx="530942" cy="530942"/>
            </a:xfrm>
            <a:prstGeom prst="rect">
              <a:avLst/>
            </a:prstGeom>
            <a:noFill/>
            <a:ln w="38100" cap="flat" cmpd="sng" algn="ctr">
              <a:solidFill>
                <a:srgbClr val="FFC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US">
                <a:solidFill>
                  <a:srgbClr val="92D050"/>
                </a:solidFill>
              </a:endParaRPr>
            </a:p>
          </p:txBody>
        </p:sp>
        <p:sp>
          <p:nvSpPr>
            <p:cNvPr id="63" name="Rectangle 62">
              <a:extLst>
                <a:ext uri="{FF2B5EF4-FFF2-40B4-BE49-F238E27FC236}">
                  <a16:creationId xmlns:a16="http://schemas.microsoft.com/office/drawing/2014/main" id="{7111B844-5178-1A4A-A3D5-5FD4031C9C96}"/>
                </a:ext>
              </a:extLst>
            </p:cNvPr>
            <p:cNvSpPr/>
            <p:nvPr/>
          </p:nvSpPr>
          <p:spPr>
            <a:xfrm>
              <a:off x="2716162" y="1917290"/>
              <a:ext cx="530942" cy="530942"/>
            </a:xfrm>
            <a:prstGeom prst="rect">
              <a:avLst/>
            </a:prstGeom>
            <a:noFill/>
            <a:ln w="38100" cap="flat" cmpd="sng" algn="ctr">
              <a:solidFill>
                <a:srgbClr val="FFC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US">
                <a:solidFill>
                  <a:srgbClr val="92D050"/>
                </a:solidFill>
              </a:endParaRPr>
            </a:p>
          </p:txBody>
        </p:sp>
        <p:sp>
          <p:nvSpPr>
            <p:cNvPr id="64" name="Rectangle 63">
              <a:extLst>
                <a:ext uri="{FF2B5EF4-FFF2-40B4-BE49-F238E27FC236}">
                  <a16:creationId xmlns:a16="http://schemas.microsoft.com/office/drawing/2014/main" id="{5EF56528-0FE9-F044-B5B2-3B6EDC7D87F0}"/>
                </a:ext>
              </a:extLst>
            </p:cNvPr>
            <p:cNvSpPr/>
            <p:nvPr/>
          </p:nvSpPr>
          <p:spPr>
            <a:xfrm>
              <a:off x="3247104" y="1917290"/>
              <a:ext cx="530942" cy="530942"/>
            </a:xfrm>
            <a:prstGeom prst="rect">
              <a:avLst/>
            </a:prstGeom>
            <a:noFill/>
            <a:ln w="38100" cap="flat" cmpd="sng" algn="ctr">
              <a:solidFill>
                <a:srgbClr val="FFC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US">
                <a:solidFill>
                  <a:srgbClr val="92D050"/>
                </a:solidFill>
              </a:endParaRPr>
            </a:p>
          </p:txBody>
        </p:sp>
        <p:sp>
          <p:nvSpPr>
            <p:cNvPr id="65" name="Rectangle 64">
              <a:extLst>
                <a:ext uri="{FF2B5EF4-FFF2-40B4-BE49-F238E27FC236}">
                  <a16:creationId xmlns:a16="http://schemas.microsoft.com/office/drawing/2014/main" id="{7710B911-EA9C-9C41-A576-21D49C0F96C1}"/>
                </a:ext>
              </a:extLst>
            </p:cNvPr>
            <p:cNvSpPr/>
            <p:nvPr/>
          </p:nvSpPr>
          <p:spPr>
            <a:xfrm>
              <a:off x="3778046" y="1917290"/>
              <a:ext cx="530942" cy="530942"/>
            </a:xfrm>
            <a:prstGeom prst="rect">
              <a:avLst/>
            </a:prstGeom>
            <a:noFill/>
            <a:ln w="38100" cap="flat" cmpd="sng" algn="ctr">
              <a:solidFill>
                <a:srgbClr val="FFC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US">
                <a:solidFill>
                  <a:srgbClr val="92D050"/>
                </a:solidFill>
              </a:endParaRPr>
            </a:p>
          </p:txBody>
        </p:sp>
        <p:sp>
          <p:nvSpPr>
            <p:cNvPr id="66" name="Rectangle 65">
              <a:extLst>
                <a:ext uri="{FF2B5EF4-FFF2-40B4-BE49-F238E27FC236}">
                  <a16:creationId xmlns:a16="http://schemas.microsoft.com/office/drawing/2014/main" id="{2DDF388E-745D-6447-B673-F2649AC8A90A}"/>
                </a:ext>
              </a:extLst>
            </p:cNvPr>
            <p:cNvSpPr/>
            <p:nvPr/>
          </p:nvSpPr>
          <p:spPr>
            <a:xfrm>
              <a:off x="4308988" y="1917290"/>
              <a:ext cx="530942" cy="530942"/>
            </a:xfrm>
            <a:prstGeom prst="rect">
              <a:avLst/>
            </a:prstGeom>
            <a:noFill/>
            <a:ln w="38100" cap="flat" cmpd="sng" algn="ctr">
              <a:solidFill>
                <a:srgbClr val="FFC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US">
                <a:solidFill>
                  <a:srgbClr val="92D050"/>
                </a:solidFill>
              </a:endParaRPr>
            </a:p>
          </p:txBody>
        </p:sp>
      </p:grpSp>
      <p:grpSp>
        <p:nvGrpSpPr>
          <p:cNvPr id="68" name="Group 67">
            <a:extLst>
              <a:ext uri="{FF2B5EF4-FFF2-40B4-BE49-F238E27FC236}">
                <a16:creationId xmlns:a16="http://schemas.microsoft.com/office/drawing/2014/main" id="{C5A79D53-1FFD-5C4D-94DF-A8C37813BB9F}"/>
              </a:ext>
            </a:extLst>
          </p:cNvPr>
          <p:cNvGrpSpPr/>
          <p:nvPr/>
        </p:nvGrpSpPr>
        <p:grpSpPr>
          <a:xfrm>
            <a:off x="424568" y="3224518"/>
            <a:ext cx="3059749" cy="380706"/>
            <a:chOff x="572729" y="1917290"/>
            <a:chExt cx="4267201" cy="530942"/>
          </a:xfrm>
        </p:grpSpPr>
        <p:sp>
          <p:nvSpPr>
            <p:cNvPr id="69" name="Rectangle 68">
              <a:extLst>
                <a:ext uri="{FF2B5EF4-FFF2-40B4-BE49-F238E27FC236}">
                  <a16:creationId xmlns:a16="http://schemas.microsoft.com/office/drawing/2014/main" id="{E7FB4D5E-0715-5D4A-A320-9C9B13121073}"/>
                </a:ext>
              </a:extLst>
            </p:cNvPr>
            <p:cNvSpPr/>
            <p:nvPr/>
          </p:nvSpPr>
          <p:spPr>
            <a:xfrm>
              <a:off x="572729" y="1917290"/>
              <a:ext cx="530942" cy="530942"/>
            </a:xfrm>
            <a:prstGeom prst="rect">
              <a:avLst/>
            </a:prstGeom>
            <a:noFill/>
            <a:ln w="38100" cap="flat" cmpd="sng" algn="ctr">
              <a:solidFill>
                <a:srgbClr val="0070C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US"/>
            </a:p>
          </p:txBody>
        </p:sp>
        <p:sp>
          <p:nvSpPr>
            <p:cNvPr id="70" name="Rectangle 69">
              <a:extLst>
                <a:ext uri="{FF2B5EF4-FFF2-40B4-BE49-F238E27FC236}">
                  <a16:creationId xmlns:a16="http://schemas.microsoft.com/office/drawing/2014/main" id="{F4A04799-A605-9542-84BE-8919D3AE0050}"/>
                </a:ext>
              </a:extLst>
            </p:cNvPr>
            <p:cNvSpPr/>
            <p:nvPr/>
          </p:nvSpPr>
          <p:spPr>
            <a:xfrm>
              <a:off x="1103671" y="1917290"/>
              <a:ext cx="530942" cy="530942"/>
            </a:xfrm>
            <a:prstGeom prst="rect">
              <a:avLst/>
            </a:prstGeom>
            <a:noFill/>
            <a:ln w="38100" cap="flat" cmpd="sng" algn="ctr">
              <a:solidFill>
                <a:srgbClr val="0070C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US"/>
            </a:p>
          </p:txBody>
        </p:sp>
        <p:sp>
          <p:nvSpPr>
            <p:cNvPr id="71" name="Rectangle 70">
              <a:extLst>
                <a:ext uri="{FF2B5EF4-FFF2-40B4-BE49-F238E27FC236}">
                  <a16:creationId xmlns:a16="http://schemas.microsoft.com/office/drawing/2014/main" id="{FF83F2CB-29F9-764A-99B8-094CCB8B0505}"/>
                </a:ext>
              </a:extLst>
            </p:cNvPr>
            <p:cNvSpPr/>
            <p:nvPr/>
          </p:nvSpPr>
          <p:spPr>
            <a:xfrm>
              <a:off x="1634613" y="1917290"/>
              <a:ext cx="530942" cy="530942"/>
            </a:xfrm>
            <a:prstGeom prst="rect">
              <a:avLst/>
            </a:prstGeom>
            <a:noFill/>
            <a:ln w="38100" cap="flat" cmpd="sng" algn="ctr">
              <a:solidFill>
                <a:srgbClr val="0070C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US"/>
            </a:p>
          </p:txBody>
        </p:sp>
        <p:sp>
          <p:nvSpPr>
            <p:cNvPr id="72" name="Rectangle 71">
              <a:extLst>
                <a:ext uri="{FF2B5EF4-FFF2-40B4-BE49-F238E27FC236}">
                  <a16:creationId xmlns:a16="http://schemas.microsoft.com/office/drawing/2014/main" id="{170F02BE-1CC5-AF4C-8A07-DC6CD62FCD4B}"/>
                </a:ext>
              </a:extLst>
            </p:cNvPr>
            <p:cNvSpPr/>
            <p:nvPr/>
          </p:nvSpPr>
          <p:spPr>
            <a:xfrm>
              <a:off x="2165555" y="1917290"/>
              <a:ext cx="530942" cy="530942"/>
            </a:xfrm>
            <a:prstGeom prst="rect">
              <a:avLst/>
            </a:prstGeom>
            <a:noFill/>
            <a:ln w="38100" cap="flat" cmpd="sng" algn="ctr">
              <a:solidFill>
                <a:srgbClr val="0070C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US"/>
            </a:p>
          </p:txBody>
        </p:sp>
        <p:sp>
          <p:nvSpPr>
            <p:cNvPr id="73" name="Rectangle 72">
              <a:extLst>
                <a:ext uri="{FF2B5EF4-FFF2-40B4-BE49-F238E27FC236}">
                  <a16:creationId xmlns:a16="http://schemas.microsoft.com/office/drawing/2014/main" id="{188D2391-5B7C-F446-9B96-49E5F943AE00}"/>
                </a:ext>
              </a:extLst>
            </p:cNvPr>
            <p:cNvSpPr/>
            <p:nvPr/>
          </p:nvSpPr>
          <p:spPr>
            <a:xfrm>
              <a:off x="2716162" y="1917290"/>
              <a:ext cx="530942" cy="530942"/>
            </a:xfrm>
            <a:prstGeom prst="rect">
              <a:avLst/>
            </a:prstGeom>
            <a:noFill/>
            <a:ln w="38100" cap="flat" cmpd="sng" algn="ctr">
              <a:solidFill>
                <a:srgbClr val="0070C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US"/>
            </a:p>
          </p:txBody>
        </p:sp>
        <p:sp>
          <p:nvSpPr>
            <p:cNvPr id="74" name="Rectangle 73">
              <a:extLst>
                <a:ext uri="{FF2B5EF4-FFF2-40B4-BE49-F238E27FC236}">
                  <a16:creationId xmlns:a16="http://schemas.microsoft.com/office/drawing/2014/main" id="{24C95A59-84E7-4249-94B8-4DA7FB2B603B}"/>
                </a:ext>
              </a:extLst>
            </p:cNvPr>
            <p:cNvSpPr/>
            <p:nvPr/>
          </p:nvSpPr>
          <p:spPr>
            <a:xfrm>
              <a:off x="3247104" y="1917290"/>
              <a:ext cx="530942" cy="530942"/>
            </a:xfrm>
            <a:prstGeom prst="rect">
              <a:avLst/>
            </a:prstGeom>
            <a:noFill/>
            <a:ln w="38100" cap="flat" cmpd="sng" algn="ctr">
              <a:solidFill>
                <a:srgbClr val="0070C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US"/>
            </a:p>
          </p:txBody>
        </p:sp>
        <p:sp>
          <p:nvSpPr>
            <p:cNvPr id="75" name="Rectangle 74">
              <a:extLst>
                <a:ext uri="{FF2B5EF4-FFF2-40B4-BE49-F238E27FC236}">
                  <a16:creationId xmlns:a16="http://schemas.microsoft.com/office/drawing/2014/main" id="{47FF4860-87D1-DF45-9080-80A40FF01BED}"/>
                </a:ext>
              </a:extLst>
            </p:cNvPr>
            <p:cNvSpPr/>
            <p:nvPr/>
          </p:nvSpPr>
          <p:spPr>
            <a:xfrm>
              <a:off x="3778046" y="1917290"/>
              <a:ext cx="530942" cy="530942"/>
            </a:xfrm>
            <a:prstGeom prst="rect">
              <a:avLst/>
            </a:prstGeom>
            <a:noFill/>
            <a:ln w="38100" cap="flat" cmpd="sng" algn="ctr">
              <a:solidFill>
                <a:srgbClr val="0070C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US"/>
            </a:p>
          </p:txBody>
        </p:sp>
        <p:sp>
          <p:nvSpPr>
            <p:cNvPr id="76" name="Rectangle 75">
              <a:extLst>
                <a:ext uri="{FF2B5EF4-FFF2-40B4-BE49-F238E27FC236}">
                  <a16:creationId xmlns:a16="http://schemas.microsoft.com/office/drawing/2014/main" id="{6B005170-EC17-A34B-8A48-621F434D2A84}"/>
                </a:ext>
              </a:extLst>
            </p:cNvPr>
            <p:cNvSpPr/>
            <p:nvPr/>
          </p:nvSpPr>
          <p:spPr>
            <a:xfrm>
              <a:off x="4308988" y="1917290"/>
              <a:ext cx="530942" cy="530942"/>
            </a:xfrm>
            <a:prstGeom prst="rect">
              <a:avLst/>
            </a:prstGeom>
            <a:noFill/>
            <a:ln w="38100" cap="flat" cmpd="sng" algn="ctr">
              <a:solidFill>
                <a:srgbClr val="0070C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US"/>
            </a:p>
          </p:txBody>
        </p:sp>
      </p:grpSp>
      <p:grpSp>
        <p:nvGrpSpPr>
          <p:cNvPr id="77" name="Group 76">
            <a:extLst>
              <a:ext uri="{FF2B5EF4-FFF2-40B4-BE49-F238E27FC236}">
                <a16:creationId xmlns:a16="http://schemas.microsoft.com/office/drawing/2014/main" id="{DB8EF12B-8492-944C-A368-B27465B23F1A}"/>
              </a:ext>
            </a:extLst>
          </p:cNvPr>
          <p:cNvGrpSpPr/>
          <p:nvPr/>
        </p:nvGrpSpPr>
        <p:grpSpPr>
          <a:xfrm>
            <a:off x="4283835" y="5084835"/>
            <a:ext cx="3059749" cy="380706"/>
            <a:chOff x="572729" y="1917290"/>
            <a:chExt cx="4267201" cy="530942"/>
          </a:xfrm>
        </p:grpSpPr>
        <p:sp>
          <p:nvSpPr>
            <p:cNvPr id="78" name="Rectangle 77">
              <a:extLst>
                <a:ext uri="{FF2B5EF4-FFF2-40B4-BE49-F238E27FC236}">
                  <a16:creationId xmlns:a16="http://schemas.microsoft.com/office/drawing/2014/main" id="{556FAED5-255B-7A4B-B352-5192EB05E53A}"/>
                </a:ext>
              </a:extLst>
            </p:cNvPr>
            <p:cNvSpPr/>
            <p:nvPr/>
          </p:nvSpPr>
          <p:spPr>
            <a:xfrm>
              <a:off x="572729" y="1917290"/>
              <a:ext cx="530942" cy="530942"/>
            </a:xfrm>
            <a:prstGeom prst="rect">
              <a:avLst/>
            </a:prstGeom>
            <a:noFill/>
            <a:ln w="38100" cap="flat" cmpd="sng" algn="ctr">
              <a:solidFill>
                <a:srgbClr val="92D05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US"/>
            </a:p>
          </p:txBody>
        </p:sp>
        <p:sp>
          <p:nvSpPr>
            <p:cNvPr id="79" name="Rectangle 78">
              <a:extLst>
                <a:ext uri="{FF2B5EF4-FFF2-40B4-BE49-F238E27FC236}">
                  <a16:creationId xmlns:a16="http://schemas.microsoft.com/office/drawing/2014/main" id="{EAC68F86-BAD5-D64C-B9E4-6C4F9E13215E}"/>
                </a:ext>
              </a:extLst>
            </p:cNvPr>
            <p:cNvSpPr/>
            <p:nvPr/>
          </p:nvSpPr>
          <p:spPr>
            <a:xfrm>
              <a:off x="1103671" y="1917290"/>
              <a:ext cx="530942" cy="530942"/>
            </a:xfrm>
            <a:prstGeom prst="rect">
              <a:avLst/>
            </a:prstGeom>
            <a:noFill/>
            <a:ln w="38100" cap="flat" cmpd="sng" algn="ctr">
              <a:solidFill>
                <a:srgbClr val="92D05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US"/>
            </a:p>
          </p:txBody>
        </p:sp>
        <p:sp>
          <p:nvSpPr>
            <p:cNvPr id="80" name="Rectangle 79">
              <a:extLst>
                <a:ext uri="{FF2B5EF4-FFF2-40B4-BE49-F238E27FC236}">
                  <a16:creationId xmlns:a16="http://schemas.microsoft.com/office/drawing/2014/main" id="{9D4EDFBD-8C0E-0242-9CBE-D0B114EA1ED6}"/>
                </a:ext>
              </a:extLst>
            </p:cNvPr>
            <p:cNvSpPr/>
            <p:nvPr/>
          </p:nvSpPr>
          <p:spPr>
            <a:xfrm>
              <a:off x="1634613" y="1917290"/>
              <a:ext cx="530942" cy="530942"/>
            </a:xfrm>
            <a:prstGeom prst="rect">
              <a:avLst/>
            </a:prstGeom>
            <a:noFill/>
            <a:ln w="3810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US">
                <a:solidFill>
                  <a:schemeClr val="tx1"/>
                </a:solidFill>
              </a:endParaRPr>
            </a:p>
          </p:txBody>
        </p:sp>
        <p:sp>
          <p:nvSpPr>
            <p:cNvPr id="82" name="Rectangle 81">
              <a:extLst>
                <a:ext uri="{FF2B5EF4-FFF2-40B4-BE49-F238E27FC236}">
                  <a16:creationId xmlns:a16="http://schemas.microsoft.com/office/drawing/2014/main" id="{259A9AF8-8D4E-A949-973E-180FDEB3ED20}"/>
                </a:ext>
              </a:extLst>
            </p:cNvPr>
            <p:cNvSpPr/>
            <p:nvPr/>
          </p:nvSpPr>
          <p:spPr>
            <a:xfrm>
              <a:off x="2716162" y="1917290"/>
              <a:ext cx="530942" cy="530942"/>
            </a:xfrm>
            <a:prstGeom prst="rect">
              <a:avLst/>
            </a:prstGeom>
            <a:noFill/>
            <a:ln w="38100" cap="flat" cmpd="sng" algn="ctr">
              <a:solidFill>
                <a:srgbClr val="92D05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US"/>
            </a:p>
          </p:txBody>
        </p:sp>
        <p:sp>
          <p:nvSpPr>
            <p:cNvPr id="84" name="Rectangle 83">
              <a:extLst>
                <a:ext uri="{FF2B5EF4-FFF2-40B4-BE49-F238E27FC236}">
                  <a16:creationId xmlns:a16="http://schemas.microsoft.com/office/drawing/2014/main" id="{17434A44-2DAA-1B42-AEC6-AFDC589B770F}"/>
                </a:ext>
              </a:extLst>
            </p:cNvPr>
            <p:cNvSpPr/>
            <p:nvPr/>
          </p:nvSpPr>
          <p:spPr>
            <a:xfrm>
              <a:off x="3778046" y="1917290"/>
              <a:ext cx="530942" cy="530942"/>
            </a:xfrm>
            <a:prstGeom prst="rect">
              <a:avLst/>
            </a:prstGeom>
            <a:noFill/>
            <a:ln w="38100" cap="flat" cmpd="sng" algn="ctr">
              <a:solidFill>
                <a:srgbClr val="92D05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US"/>
            </a:p>
          </p:txBody>
        </p:sp>
        <p:sp>
          <p:nvSpPr>
            <p:cNvPr id="85" name="Rectangle 84">
              <a:extLst>
                <a:ext uri="{FF2B5EF4-FFF2-40B4-BE49-F238E27FC236}">
                  <a16:creationId xmlns:a16="http://schemas.microsoft.com/office/drawing/2014/main" id="{CCD58A2C-C517-A549-9397-4C3702A8B7D6}"/>
                </a:ext>
              </a:extLst>
            </p:cNvPr>
            <p:cNvSpPr/>
            <p:nvPr/>
          </p:nvSpPr>
          <p:spPr>
            <a:xfrm>
              <a:off x="4308988" y="1917290"/>
              <a:ext cx="530942" cy="530942"/>
            </a:xfrm>
            <a:prstGeom prst="rect">
              <a:avLst/>
            </a:prstGeom>
            <a:noFill/>
            <a:ln w="3810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US"/>
            </a:p>
          </p:txBody>
        </p:sp>
        <p:sp>
          <p:nvSpPr>
            <p:cNvPr id="81" name="Rectangle 80">
              <a:extLst>
                <a:ext uri="{FF2B5EF4-FFF2-40B4-BE49-F238E27FC236}">
                  <a16:creationId xmlns:a16="http://schemas.microsoft.com/office/drawing/2014/main" id="{B2037D69-A9D5-2248-9B8D-D356E487DCCF}"/>
                </a:ext>
              </a:extLst>
            </p:cNvPr>
            <p:cNvSpPr/>
            <p:nvPr/>
          </p:nvSpPr>
          <p:spPr>
            <a:xfrm>
              <a:off x="2165555" y="1917290"/>
              <a:ext cx="530942" cy="530942"/>
            </a:xfrm>
            <a:prstGeom prst="rect">
              <a:avLst/>
            </a:prstGeom>
            <a:noFill/>
            <a:ln w="3810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US"/>
            </a:p>
          </p:txBody>
        </p:sp>
        <p:sp>
          <p:nvSpPr>
            <p:cNvPr id="83" name="Rectangle 82">
              <a:extLst>
                <a:ext uri="{FF2B5EF4-FFF2-40B4-BE49-F238E27FC236}">
                  <a16:creationId xmlns:a16="http://schemas.microsoft.com/office/drawing/2014/main" id="{395C6815-F1AF-DA46-8651-A9F1C9689CA3}"/>
                </a:ext>
              </a:extLst>
            </p:cNvPr>
            <p:cNvSpPr/>
            <p:nvPr/>
          </p:nvSpPr>
          <p:spPr>
            <a:xfrm>
              <a:off x="3247104" y="1917290"/>
              <a:ext cx="530942" cy="530942"/>
            </a:xfrm>
            <a:prstGeom prst="rect">
              <a:avLst/>
            </a:prstGeom>
            <a:noFill/>
            <a:ln w="3810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US"/>
            </a:p>
          </p:txBody>
        </p:sp>
      </p:grpSp>
      <p:sp>
        <p:nvSpPr>
          <p:cNvPr id="86" name="TextBox 85">
            <a:extLst>
              <a:ext uri="{FF2B5EF4-FFF2-40B4-BE49-F238E27FC236}">
                <a16:creationId xmlns:a16="http://schemas.microsoft.com/office/drawing/2014/main" id="{87A95073-BD4F-BE43-8765-CBA02DDFC2BD}"/>
              </a:ext>
            </a:extLst>
          </p:cNvPr>
          <p:cNvSpPr txBox="1"/>
          <p:nvPr/>
        </p:nvSpPr>
        <p:spPr>
          <a:xfrm>
            <a:off x="1597160" y="2255879"/>
            <a:ext cx="497926" cy="1107996"/>
          </a:xfrm>
          <a:prstGeom prst="rect">
            <a:avLst/>
          </a:prstGeom>
          <a:noFill/>
        </p:spPr>
        <p:txBody>
          <a:bodyPr wrap="square" rtlCol="0">
            <a:spAutoFit/>
          </a:bodyPr>
          <a:lstStyle/>
          <a:p>
            <a:r>
              <a:rPr lang="en-US" sz="6600">
                <a:latin typeface="Hack" panose="020B0609030202020204" pitchFamily="49" charset="0"/>
                <a:ea typeface="Hack" panose="020B0609030202020204" pitchFamily="49" charset="0"/>
                <a:cs typeface="Hack" panose="020B0609030202020204" pitchFamily="49" charset="0"/>
              </a:rPr>
              <a:t>+</a:t>
            </a:r>
          </a:p>
        </p:txBody>
      </p:sp>
      <p:sp>
        <p:nvSpPr>
          <p:cNvPr id="87" name="TextBox 86">
            <a:extLst>
              <a:ext uri="{FF2B5EF4-FFF2-40B4-BE49-F238E27FC236}">
                <a16:creationId xmlns:a16="http://schemas.microsoft.com/office/drawing/2014/main" id="{54B5F9DF-EB84-6043-9F14-33FE519D700F}"/>
              </a:ext>
            </a:extLst>
          </p:cNvPr>
          <p:cNvSpPr txBox="1"/>
          <p:nvPr/>
        </p:nvSpPr>
        <p:spPr>
          <a:xfrm>
            <a:off x="1582639" y="3494124"/>
            <a:ext cx="497926" cy="1107996"/>
          </a:xfrm>
          <a:prstGeom prst="rect">
            <a:avLst/>
          </a:prstGeom>
          <a:noFill/>
        </p:spPr>
        <p:txBody>
          <a:bodyPr wrap="square" rtlCol="0">
            <a:spAutoFit/>
          </a:bodyPr>
          <a:lstStyle/>
          <a:p>
            <a:r>
              <a:rPr lang="en-US" sz="6600">
                <a:latin typeface="Hack" panose="020B0609030202020204" pitchFamily="49" charset="0"/>
                <a:ea typeface="Hack" panose="020B0609030202020204" pitchFamily="49" charset="0"/>
                <a:cs typeface="Hack" panose="020B0609030202020204" pitchFamily="49" charset="0"/>
              </a:rPr>
              <a:t>=</a:t>
            </a:r>
          </a:p>
        </p:txBody>
      </p:sp>
      <p:sp>
        <p:nvSpPr>
          <p:cNvPr id="121" name="TextBox 120">
            <a:extLst>
              <a:ext uri="{FF2B5EF4-FFF2-40B4-BE49-F238E27FC236}">
                <a16:creationId xmlns:a16="http://schemas.microsoft.com/office/drawing/2014/main" id="{BB10E014-2687-6E48-99F9-FA6E030DE06B}"/>
              </a:ext>
            </a:extLst>
          </p:cNvPr>
          <p:cNvSpPr txBox="1"/>
          <p:nvPr/>
        </p:nvSpPr>
        <p:spPr>
          <a:xfrm>
            <a:off x="652527" y="5802815"/>
            <a:ext cx="2387192" cy="461665"/>
          </a:xfrm>
          <a:prstGeom prst="rect">
            <a:avLst/>
          </a:prstGeom>
          <a:noFill/>
        </p:spPr>
        <p:txBody>
          <a:bodyPr wrap="none" rtlCol="0">
            <a:spAutoFit/>
          </a:bodyPr>
          <a:lstStyle/>
          <a:p>
            <a:r>
              <a:rPr lang="en-US" sz="2400" b="1"/>
              <a:t>Usual Operations</a:t>
            </a:r>
          </a:p>
        </p:txBody>
      </p:sp>
      <p:grpSp>
        <p:nvGrpSpPr>
          <p:cNvPr id="122" name="Group 121">
            <a:extLst>
              <a:ext uri="{FF2B5EF4-FFF2-40B4-BE49-F238E27FC236}">
                <a16:creationId xmlns:a16="http://schemas.microsoft.com/office/drawing/2014/main" id="{ED200DB9-8A3C-584F-BCE0-9521E6E0B920}"/>
              </a:ext>
            </a:extLst>
          </p:cNvPr>
          <p:cNvGrpSpPr/>
          <p:nvPr/>
        </p:nvGrpSpPr>
        <p:grpSpPr>
          <a:xfrm>
            <a:off x="4276785" y="2014529"/>
            <a:ext cx="3059749" cy="380706"/>
            <a:chOff x="572729" y="1917290"/>
            <a:chExt cx="4267201" cy="530942"/>
          </a:xfrm>
        </p:grpSpPr>
        <p:sp>
          <p:nvSpPr>
            <p:cNvPr id="123" name="Rectangle 122">
              <a:extLst>
                <a:ext uri="{FF2B5EF4-FFF2-40B4-BE49-F238E27FC236}">
                  <a16:creationId xmlns:a16="http://schemas.microsoft.com/office/drawing/2014/main" id="{95872985-506E-414C-A254-6772904A2F5A}"/>
                </a:ext>
              </a:extLst>
            </p:cNvPr>
            <p:cNvSpPr/>
            <p:nvPr/>
          </p:nvSpPr>
          <p:spPr>
            <a:xfrm>
              <a:off x="572729" y="1917290"/>
              <a:ext cx="530942" cy="530942"/>
            </a:xfrm>
            <a:prstGeom prst="rect">
              <a:avLst/>
            </a:prstGeom>
            <a:noFill/>
            <a:ln w="38100" cap="flat" cmpd="sng" algn="ctr">
              <a:solidFill>
                <a:srgbClr val="FFC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US">
                <a:solidFill>
                  <a:srgbClr val="92D050"/>
                </a:solidFill>
              </a:endParaRPr>
            </a:p>
          </p:txBody>
        </p:sp>
        <p:sp>
          <p:nvSpPr>
            <p:cNvPr id="124" name="Rectangle 123">
              <a:extLst>
                <a:ext uri="{FF2B5EF4-FFF2-40B4-BE49-F238E27FC236}">
                  <a16:creationId xmlns:a16="http://schemas.microsoft.com/office/drawing/2014/main" id="{7CEA2AA5-B7E8-CF45-9748-7C34B3772E33}"/>
                </a:ext>
              </a:extLst>
            </p:cNvPr>
            <p:cNvSpPr/>
            <p:nvPr/>
          </p:nvSpPr>
          <p:spPr>
            <a:xfrm>
              <a:off x="1103671" y="1917290"/>
              <a:ext cx="530942" cy="530942"/>
            </a:xfrm>
            <a:prstGeom prst="rect">
              <a:avLst/>
            </a:prstGeom>
            <a:noFill/>
            <a:ln w="38100" cap="flat" cmpd="sng" algn="ctr">
              <a:solidFill>
                <a:srgbClr val="FFC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US">
                <a:solidFill>
                  <a:srgbClr val="92D050"/>
                </a:solidFill>
              </a:endParaRPr>
            </a:p>
          </p:txBody>
        </p:sp>
        <p:sp>
          <p:nvSpPr>
            <p:cNvPr id="125" name="Rectangle 124">
              <a:extLst>
                <a:ext uri="{FF2B5EF4-FFF2-40B4-BE49-F238E27FC236}">
                  <a16:creationId xmlns:a16="http://schemas.microsoft.com/office/drawing/2014/main" id="{831C93B4-D58A-9348-B23B-7CB3D23AF0C2}"/>
                </a:ext>
              </a:extLst>
            </p:cNvPr>
            <p:cNvSpPr/>
            <p:nvPr/>
          </p:nvSpPr>
          <p:spPr>
            <a:xfrm>
              <a:off x="1634613" y="1917290"/>
              <a:ext cx="530942" cy="530942"/>
            </a:xfrm>
            <a:prstGeom prst="rect">
              <a:avLst/>
            </a:prstGeom>
            <a:noFill/>
            <a:ln w="38100" cap="flat" cmpd="sng" algn="ctr">
              <a:solidFill>
                <a:srgbClr val="FFC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US">
                <a:solidFill>
                  <a:srgbClr val="92D050"/>
                </a:solidFill>
              </a:endParaRPr>
            </a:p>
          </p:txBody>
        </p:sp>
        <p:sp>
          <p:nvSpPr>
            <p:cNvPr id="126" name="Rectangle 125">
              <a:extLst>
                <a:ext uri="{FF2B5EF4-FFF2-40B4-BE49-F238E27FC236}">
                  <a16:creationId xmlns:a16="http://schemas.microsoft.com/office/drawing/2014/main" id="{E72657F0-39C8-0D47-A946-A2E94A13FE51}"/>
                </a:ext>
              </a:extLst>
            </p:cNvPr>
            <p:cNvSpPr/>
            <p:nvPr/>
          </p:nvSpPr>
          <p:spPr>
            <a:xfrm>
              <a:off x="2165555" y="1917290"/>
              <a:ext cx="530942" cy="530942"/>
            </a:xfrm>
            <a:prstGeom prst="rect">
              <a:avLst/>
            </a:prstGeom>
            <a:noFill/>
            <a:ln w="38100" cap="flat" cmpd="sng" algn="ctr">
              <a:solidFill>
                <a:srgbClr val="FFC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US">
                <a:solidFill>
                  <a:srgbClr val="92D050"/>
                </a:solidFill>
              </a:endParaRPr>
            </a:p>
          </p:txBody>
        </p:sp>
        <p:sp>
          <p:nvSpPr>
            <p:cNvPr id="127" name="Rectangle 126">
              <a:extLst>
                <a:ext uri="{FF2B5EF4-FFF2-40B4-BE49-F238E27FC236}">
                  <a16:creationId xmlns:a16="http://schemas.microsoft.com/office/drawing/2014/main" id="{98F4F57E-3A5B-9648-874F-654BDED147AC}"/>
                </a:ext>
              </a:extLst>
            </p:cNvPr>
            <p:cNvSpPr/>
            <p:nvPr/>
          </p:nvSpPr>
          <p:spPr>
            <a:xfrm>
              <a:off x="2716162" y="1917290"/>
              <a:ext cx="530942" cy="530942"/>
            </a:xfrm>
            <a:prstGeom prst="rect">
              <a:avLst/>
            </a:prstGeom>
            <a:noFill/>
            <a:ln w="38100" cap="flat" cmpd="sng" algn="ctr">
              <a:solidFill>
                <a:srgbClr val="FFC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US">
                <a:solidFill>
                  <a:srgbClr val="92D050"/>
                </a:solidFill>
              </a:endParaRPr>
            </a:p>
          </p:txBody>
        </p:sp>
        <p:sp>
          <p:nvSpPr>
            <p:cNvPr id="128" name="Rectangle 127">
              <a:extLst>
                <a:ext uri="{FF2B5EF4-FFF2-40B4-BE49-F238E27FC236}">
                  <a16:creationId xmlns:a16="http://schemas.microsoft.com/office/drawing/2014/main" id="{B33878BE-802E-F540-AC10-A8661580C870}"/>
                </a:ext>
              </a:extLst>
            </p:cNvPr>
            <p:cNvSpPr/>
            <p:nvPr/>
          </p:nvSpPr>
          <p:spPr>
            <a:xfrm>
              <a:off x="3247104" y="1917290"/>
              <a:ext cx="530942" cy="530942"/>
            </a:xfrm>
            <a:prstGeom prst="rect">
              <a:avLst/>
            </a:prstGeom>
            <a:noFill/>
            <a:ln w="38100" cap="flat" cmpd="sng" algn="ctr">
              <a:solidFill>
                <a:srgbClr val="FFC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US">
                <a:solidFill>
                  <a:srgbClr val="92D050"/>
                </a:solidFill>
              </a:endParaRPr>
            </a:p>
          </p:txBody>
        </p:sp>
        <p:sp>
          <p:nvSpPr>
            <p:cNvPr id="129" name="Rectangle 128">
              <a:extLst>
                <a:ext uri="{FF2B5EF4-FFF2-40B4-BE49-F238E27FC236}">
                  <a16:creationId xmlns:a16="http://schemas.microsoft.com/office/drawing/2014/main" id="{A72E9D14-4C6E-964A-B14E-DD9CE9C654D0}"/>
                </a:ext>
              </a:extLst>
            </p:cNvPr>
            <p:cNvSpPr/>
            <p:nvPr/>
          </p:nvSpPr>
          <p:spPr>
            <a:xfrm>
              <a:off x="3778046" y="1917290"/>
              <a:ext cx="530942" cy="530942"/>
            </a:xfrm>
            <a:prstGeom prst="rect">
              <a:avLst/>
            </a:prstGeom>
            <a:noFill/>
            <a:ln w="38100" cap="flat" cmpd="sng" algn="ctr">
              <a:solidFill>
                <a:srgbClr val="FFC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US">
                <a:solidFill>
                  <a:srgbClr val="92D050"/>
                </a:solidFill>
              </a:endParaRPr>
            </a:p>
          </p:txBody>
        </p:sp>
        <p:sp>
          <p:nvSpPr>
            <p:cNvPr id="130" name="Rectangle 129">
              <a:extLst>
                <a:ext uri="{FF2B5EF4-FFF2-40B4-BE49-F238E27FC236}">
                  <a16:creationId xmlns:a16="http://schemas.microsoft.com/office/drawing/2014/main" id="{4FC48830-8B80-D544-B075-E4A588F47175}"/>
                </a:ext>
              </a:extLst>
            </p:cNvPr>
            <p:cNvSpPr/>
            <p:nvPr/>
          </p:nvSpPr>
          <p:spPr>
            <a:xfrm>
              <a:off x="4308988" y="1917290"/>
              <a:ext cx="530942" cy="530942"/>
            </a:xfrm>
            <a:prstGeom prst="rect">
              <a:avLst/>
            </a:prstGeom>
            <a:noFill/>
            <a:ln w="38100" cap="flat" cmpd="sng" algn="ctr">
              <a:solidFill>
                <a:srgbClr val="FFC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US">
                <a:solidFill>
                  <a:srgbClr val="92D050"/>
                </a:solidFill>
              </a:endParaRPr>
            </a:p>
          </p:txBody>
        </p:sp>
      </p:grpSp>
      <p:grpSp>
        <p:nvGrpSpPr>
          <p:cNvPr id="131" name="Group 130">
            <a:extLst>
              <a:ext uri="{FF2B5EF4-FFF2-40B4-BE49-F238E27FC236}">
                <a16:creationId xmlns:a16="http://schemas.microsoft.com/office/drawing/2014/main" id="{9F07BD9A-A7E9-4E42-B742-F01925D52F46}"/>
              </a:ext>
            </a:extLst>
          </p:cNvPr>
          <p:cNvGrpSpPr/>
          <p:nvPr/>
        </p:nvGrpSpPr>
        <p:grpSpPr>
          <a:xfrm>
            <a:off x="4269735" y="3206285"/>
            <a:ext cx="3059749" cy="380706"/>
            <a:chOff x="572729" y="1917290"/>
            <a:chExt cx="4267201" cy="530942"/>
          </a:xfrm>
        </p:grpSpPr>
        <p:sp>
          <p:nvSpPr>
            <p:cNvPr id="132" name="Rectangle 131">
              <a:extLst>
                <a:ext uri="{FF2B5EF4-FFF2-40B4-BE49-F238E27FC236}">
                  <a16:creationId xmlns:a16="http://schemas.microsoft.com/office/drawing/2014/main" id="{FC499C20-A4E2-CB48-8534-839D8762E244}"/>
                </a:ext>
              </a:extLst>
            </p:cNvPr>
            <p:cNvSpPr/>
            <p:nvPr/>
          </p:nvSpPr>
          <p:spPr>
            <a:xfrm>
              <a:off x="572729" y="1917290"/>
              <a:ext cx="530942" cy="530942"/>
            </a:xfrm>
            <a:prstGeom prst="rect">
              <a:avLst/>
            </a:prstGeom>
            <a:noFill/>
            <a:ln w="38100" cap="flat" cmpd="sng" algn="ctr">
              <a:solidFill>
                <a:srgbClr val="0070C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US"/>
            </a:p>
          </p:txBody>
        </p:sp>
        <p:sp>
          <p:nvSpPr>
            <p:cNvPr id="133" name="Rectangle 132">
              <a:extLst>
                <a:ext uri="{FF2B5EF4-FFF2-40B4-BE49-F238E27FC236}">
                  <a16:creationId xmlns:a16="http://schemas.microsoft.com/office/drawing/2014/main" id="{5336BEC6-DF77-B74D-A056-8C775760546B}"/>
                </a:ext>
              </a:extLst>
            </p:cNvPr>
            <p:cNvSpPr/>
            <p:nvPr/>
          </p:nvSpPr>
          <p:spPr>
            <a:xfrm>
              <a:off x="1103671" y="1917290"/>
              <a:ext cx="530942" cy="530942"/>
            </a:xfrm>
            <a:prstGeom prst="rect">
              <a:avLst/>
            </a:prstGeom>
            <a:noFill/>
            <a:ln w="38100" cap="flat" cmpd="sng" algn="ctr">
              <a:solidFill>
                <a:srgbClr val="0070C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US"/>
            </a:p>
          </p:txBody>
        </p:sp>
        <p:sp>
          <p:nvSpPr>
            <p:cNvPr id="134" name="Rectangle 133">
              <a:extLst>
                <a:ext uri="{FF2B5EF4-FFF2-40B4-BE49-F238E27FC236}">
                  <a16:creationId xmlns:a16="http://schemas.microsoft.com/office/drawing/2014/main" id="{68A4A4C0-D0BA-B24D-8A20-BE406573DC24}"/>
                </a:ext>
              </a:extLst>
            </p:cNvPr>
            <p:cNvSpPr/>
            <p:nvPr/>
          </p:nvSpPr>
          <p:spPr>
            <a:xfrm>
              <a:off x="1634613" y="1917290"/>
              <a:ext cx="530942" cy="530942"/>
            </a:xfrm>
            <a:prstGeom prst="rect">
              <a:avLst/>
            </a:prstGeom>
            <a:noFill/>
            <a:ln w="38100" cap="flat" cmpd="sng" algn="ctr">
              <a:solidFill>
                <a:srgbClr val="0070C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US"/>
            </a:p>
          </p:txBody>
        </p:sp>
        <p:sp>
          <p:nvSpPr>
            <p:cNvPr id="135" name="Rectangle 134">
              <a:extLst>
                <a:ext uri="{FF2B5EF4-FFF2-40B4-BE49-F238E27FC236}">
                  <a16:creationId xmlns:a16="http://schemas.microsoft.com/office/drawing/2014/main" id="{AD2DD6E9-CCAF-2C48-A517-1802D96F7FE0}"/>
                </a:ext>
              </a:extLst>
            </p:cNvPr>
            <p:cNvSpPr/>
            <p:nvPr/>
          </p:nvSpPr>
          <p:spPr>
            <a:xfrm>
              <a:off x="2165555" y="1917290"/>
              <a:ext cx="530942" cy="530942"/>
            </a:xfrm>
            <a:prstGeom prst="rect">
              <a:avLst/>
            </a:prstGeom>
            <a:noFill/>
            <a:ln w="38100" cap="flat" cmpd="sng" algn="ctr">
              <a:solidFill>
                <a:srgbClr val="0070C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US"/>
            </a:p>
          </p:txBody>
        </p:sp>
        <p:sp>
          <p:nvSpPr>
            <p:cNvPr id="136" name="Rectangle 135">
              <a:extLst>
                <a:ext uri="{FF2B5EF4-FFF2-40B4-BE49-F238E27FC236}">
                  <a16:creationId xmlns:a16="http://schemas.microsoft.com/office/drawing/2014/main" id="{20688577-BEA7-864E-9F25-10B9CAD0F7F4}"/>
                </a:ext>
              </a:extLst>
            </p:cNvPr>
            <p:cNvSpPr/>
            <p:nvPr/>
          </p:nvSpPr>
          <p:spPr>
            <a:xfrm>
              <a:off x="2716162" y="1917290"/>
              <a:ext cx="530942" cy="530942"/>
            </a:xfrm>
            <a:prstGeom prst="rect">
              <a:avLst/>
            </a:prstGeom>
            <a:noFill/>
            <a:ln w="38100" cap="flat" cmpd="sng" algn="ctr">
              <a:solidFill>
                <a:srgbClr val="0070C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US"/>
            </a:p>
          </p:txBody>
        </p:sp>
        <p:sp>
          <p:nvSpPr>
            <p:cNvPr id="137" name="Rectangle 136">
              <a:extLst>
                <a:ext uri="{FF2B5EF4-FFF2-40B4-BE49-F238E27FC236}">
                  <a16:creationId xmlns:a16="http://schemas.microsoft.com/office/drawing/2014/main" id="{7341D9DD-5C05-9C4E-8EC1-C4B64AC0A8D0}"/>
                </a:ext>
              </a:extLst>
            </p:cNvPr>
            <p:cNvSpPr/>
            <p:nvPr/>
          </p:nvSpPr>
          <p:spPr>
            <a:xfrm>
              <a:off x="3247104" y="1917290"/>
              <a:ext cx="530942" cy="530942"/>
            </a:xfrm>
            <a:prstGeom prst="rect">
              <a:avLst/>
            </a:prstGeom>
            <a:noFill/>
            <a:ln w="38100" cap="flat" cmpd="sng" algn="ctr">
              <a:solidFill>
                <a:srgbClr val="0070C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US"/>
            </a:p>
          </p:txBody>
        </p:sp>
        <p:sp>
          <p:nvSpPr>
            <p:cNvPr id="138" name="Rectangle 137">
              <a:extLst>
                <a:ext uri="{FF2B5EF4-FFF2-40B4-BE49-F238E27FC236}">
                  <a16:creationId xmlns:a16="http://schemas.microsoft.com/office/drawing/2014/main" id="{C8B18879-6ACD-0642-8802-F7B0CFEA621E}"/>
                </a:ext>
              </a:extLst>
            </p:cNvPr>
            <p:cNvSpPr/>
            <p:nvPr/>
          </p:nvSpPr>
          <p:spPr>
            <a:xfrm>
              <a:off x="3778046" y="1917290"/>
              <a:ext cx="530942" cy="530942"/>
            </a:xfrm>
            <a:prstGeom prst="rect">
              <a:avLst/>
            </a:prstGeom>
            <a:noFill/>
            <a:ln w="38100" cap="flat" cmpd="sng" algn="ctr">
              <a:solidFill>
                <a:srgbClr val="0070C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US"/>
            </a:p>
          </p:txBody>
        </p:sp>
        <p:sp>
          <p:nvSpPr>
            <p:cNvPr id="139" name="Rectangle 138">
              <a:extLst>
                <a:ext uri="{FF2B5EF4-FFF2-40B4-BE49-F238E27FC236}">
                  <a16:creationId xmlns:a16="http://schemas.microsoft.com/office/drawing/2014/main" id="{7EB7362C-B5AC-BA40-8064-88EF564D7C5A}"/>
                </a:ext>
              </a:extLst>
            </p:cNvPr>
            <p:cNvSpPr/>
            <p:nvPr/>
          </p:nvSpPr>
          <p:spPr>
            <a:xfrm>
              <a:off x="4308988" y="1917290"/>
              <a:ext cx="530942" cy="530942"/>
            </a:xfrm>
            <a:prstGeom prst="rect">
              <a:avLst/>
            </a:prstGeom>
            <a:noFill/>
            <a:ln w="38100" cap="flat" cmpd="sng" algn="ctr">
              <a:solidFill>
                <a:srgbClr val="0070C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US"/>
            </a:p>
          </p:txBody>
        </p:sp>
      </p:grpSp>
      <p:grpSp>
        <p:nvGrpSpPr>
          <p:cNvPr id="140" name="Group 139">
            <a:extLst>
              <a:ext uri="{FF2B5EF4-FFF2-40B4-BE49-F238E27FC236}">
                <a16:creationId xmlns:a16="http://schemas.microsoft.com/office/drawing/2014/main" id="{29DA1505-ACF2-DF43-92BF-B66216495CD0}"/>
              </a:ext>
            </a:extLst>
          </p:cNvPr>
          <p:cNvGrpSpPr/>
          <p:nvPr/>
        </p:nvGrpSpPr>
        <p:grpSpPr>
          <a:xfrm>
            <a:off x="4290885" y="4428793"/>
            <a:ext cx="3059749" cy="380706"/>
            <a:chOff x="572729" y="1917290"/>
            <a:chExt cx="4267201" cy="530942"/>
          </a:xfrm>
        </p:grpSpPr>
        <p:sp>
          <p:nvSpPr>
            <p:cNvPr id="141" name="Rectangle 140">
              <a:extLst>
                <a:ext uri="{FF2B5EF4-FFF2-40B4-BE49-F238E27FC236}">
                  <a16:creationId xmlns:a16="http://schemas.microsoft.com/office/drawing/2014/main" id="{A1A9D903-D46C-1241-BEF8-75ABF2547C8D}"/>
                </a:ext>
              </a:extLst>
            </p:cNvPr>
            <p:cNvSpPr/>
            <p:nvPr/>
          </p:nvSpPr>
          <p:spPr>
            <a:xfrm>
              <a:off x="572729" y="1917290"/>
              <a:ext cx="530942" cy="530942"/>
            </a:xfrm>
            <a:prstGeom prst="rect">
              <a:avLst/>
            </a:prstGeom>
            <a:noFill/>
            <a:ln w="38100" cap="flat" cmpd="sng" algn="ctr">
              <a:solidFill>
                <a:srgbClr val="00B0F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lang="en-US" sz="2000" b="1"/>
                <a:t>T</a:t>
              </a:r>
            </a:p>
          </p:txBody>
        </p:sp>
        <p:sp>
          <p:nvSpPr>
            <p:cNvPr id="142" name="Rectangle 141">
              <a:extLst>
                <a:ext uri="{FF2B5EF4-FFF2-40B4-BE49-F238E27FC236}">
                  <a16:creationId xmlns:a16="http://schemas.microsoft.com/office/drawing/2014/main" id="{72417375-FD51-C649-A17E-3CE1F6247C75}"/>
                </a:ext>
              </a:extLst>
            </p:cNvPr>
            <p:cNvSpPr/>
            <p:nvPr/>
          </p:nvSpPr>
          <p:spPr>
            <a:xfrm>
              <a:off x="1103671" y="1917290"/>
              <a:ext cx="530942" cy="530942"/>
            </a:xfrm>
            <a:prstGeom prst="rect">
              <a:avLst/>
            </a:prstGeom>
            <a:noFill/>
            <a:ln w="38100" cap="flat" cmpd="sng" algn="ctr">
              <a:solidFill>
                <a:srgbClr val="00B0F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lang="en-US" sz="2000" b="1"/>
                <a:t>T</a:t>
              </a:r>
            </a:p>
          </p:txBody>
        </p:sp>
        <p:sp>
          <p:nvSpPr>
            <p:cNvPr id="143" name="Rectangle 142">
              <a:extLst>
                <a:ext uri="{FF2B5EF4-FFF2-40B4-BE49-F238E27FC236}">
                  <a16:creationId xmlns:a16="http://schemas.microsoft.com/office/drawing/2014/main" id="{420CE94B-967F-4A4C-BF6D-D3F912F844CE}"/>
                </a:ext>
              </a:extLst>
            </p:cNvPr>
            <p:cNvSpPr/>
            <p:nvPr/>
          </p:nvSpPr>
          <p:spPr>
            <a:xfrm>
              <a:off x="1634613" y="1917290"/>
              <a:ext cx="530942" cy="530942"/>
            </a:xfrm>
            <a:prstGeom prst="rect">
              <a:avLst/>
            </a:prstGeom>
            <a:noFill/>
            <a:ln w="38100" cap="flat" cmpd="sng" algn="ctr">
              <a:solidFill>
                <a:srgbClr val="00B0F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lang="en-US" sz="2000" b="1"/>
                <a:t>F</a:t>
              </a:r>
            </a:p>
          </p:txBody>
        </p:sp>
        <p:sp>
          <p:nvSpPr>
            <p:cNvPr id="144" name="Rectangle 143">
              <a:extLst>
                <a:ext uri="{FF2B5EF4-FFF2-40B4-BE49-F238E27FC236}">
                  <a16:creationId xmlns:a16="http://schemas.microsoft.com/office/drawing/2014/main" id="{7CFA8C81-155A-4045-B114-8034C528CAD1}"/>
                </a:ext>
              </a:extLst>
            </p:cNvPr>
            <p:cNvSpPr/>
            <p:nvPr/>
          </p:nvSpPr>
          <p:spPr>
            <a:xfrm>
              <a:off x="2165555" y="1917290"/>
              <a:ext cx="530942" cy="530942"/>
            </a:xfrm>
            <a:prstGeom prst="rect">
              <a:avLst/>
            </a:prstGeom>
            <a:noFill/>
            <a:ln w="38100" cap="flat" cmpd="sng" algn="ctr">
              <a:solidFill>
                <a:srgbClr val="00B0F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lang="en-US" sz="2000" b="1"/>
                <a:t>F</a:t>
              </a:r>
            </a:p>
          </p:txBody>
        </p:sp>
        <p:sp>
          <p:nvSpPr>
            <p:cNvPr id="145" name="Rectangle 144">
              <a:extLst>
                <a:ext uri="{FF2B5EF4-FFF2-40B4-BE49-F238E27FC236}">
                  <a16:creationId xmlns:a16="http://schemas.microsoft.com/office/drawing/2014/main" id="{9811B333-F1D6-7E4A-849E-EE92070FA81B}"/>
                </a:ext>
              </a:extLst>
            </p:cNvPr>
            <p:cNvSpPr/>
            <p:nvPr/>
          </p:nvSpPr>
          <p:spPr>
            <a:xfrm>
              <a:off x="2716162" y="1917290"/>
              <a:ext cx="530942" cy="530942"/>
            </a:xfrm>
            <a:prstGeom prst="rect">
              <a:avLst/>
            </a:prstGeom>
            <a:noFill/>
            <a:ln w="38100" cap="flat" cmpd="sng" algn="ctr">
              <a:solidFill>
                <a:srgbClr val="00B0F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lang="en-US" sz="2000" b="1"/>
                <a:t>T</a:t>
              </a:r>
            </a:p>
          </p:txBody>
        </p:sp>
        <p:sp>
          <p:nvSpPr>
            <p:cNvPr id="146" name="Rectangle 145">
              <a:extLst>
                <a:ext uri="{FF2B5EF4-FFF2-40B4-BE49-F238E27FC236}">
                  <a16:creationId xmlns:a16="http://schemas.microsoft.com/office/drawing/2014/main" id="{FC7B0132-4821-404A-B1FF-D3B1E2BFEE10}"/>
                </a:ext>
              </a:extLst>
            </p:cNvPr>
            <p:cNvSpPr/>
            <p:nvPr/>
          </p:nvSpPr>
          <p:spPr>
            <a:xfrm>
              <a:off x="3247104" y="1917290"/>
              <a:ext cx="530942" cy="530942"/>
            </a:xfrm>
            <a:prstGeom prst="rect">
              <a:avLst/>
            </a:prstGeom>
            <a:noFill/>
            <a:ln w="38100" cap="flat" cmpd="sng" algn="ctr">
              <a:solidFill>
                <a:srgbClr val="00B0F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lang="en-US" sz="2000" b="1"/>
                <a:t>F</a:t>
              </a:r>
            </a:p>
          </p:txBody>
        </p:sp>
        <p:sp>
          <p:nvSpPr>
            <p:cNvPr id="147" name="Rectangle 146">
              <a:extLst>
                <a:ext uri="{FF2B5EF4-FFF2-40B4-BE49-F238E27FC236}">
                  <a16:creationId xmlns:a16="http://schemas.microsoft.com/office/drawing/2014/main" id="{9ED036D6-B510-0B43-8751-3EBF8382C943}"/>
                </a:ext>
              </a:extLst>
            </p:cNvPr>
            <p:cNvSpPr/>
            <p:nvPr/>
          </p:nvSpPr>
          <p:spPr>
            <a:xfrm>
              <a:off x="3778046" y="1917290"/>
              <a:ext cx="530942" cy="530942"/>
            </a:xfrm>
            <a:prstGeom prst="rect">
              <a:avLst/>
            </a:prstGeom>
            <a:noFill/>
            <a:ln w="38100" cap="flat" cmpd="sng" algn="ctr">
              <a:solidFill>
                <a:srgbClr val="00B0F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lang="en-US" sz="2000" b="1"/>
                <a:t>T</a:t>
              </a:r>
            </a:p>
          </p:txBody>
        </p:sp>
        <p:sp>
          <p:nvSpPr>
            <p:cNvPr id="148" name="Rectangle 147">
              <a:extLst>
                <a:ext uri="{FF2B5EF4-FFF2-40B4-BE49-F238E27FC236}">
                  <a16:creationId xmlns:a16="http://schemas.microsoft.com/office/drawing/2014/main" id="{45B486E7-6D2B-D54D-B25A-11E663DD6992}"/>
                </a:ext>
              </a:extLst>
            </p:cNvPr>
            <p:cNvSpPr/>
            <p:nvPr/>
          </p:nvSpPr>
          <p:spPr>
            <a:xfrm>
              <a:off x="4308988" y="1917290"/>
              <a:ext cx="530942" cy="530942"/>
            </a:xfrm>
            <a:prstGeom prst="rect">
              <a:avLst/>
            </a:prstGeom>
            <a:noFill/>
            <a:ln w="38100" cap="flat" cmpd="sng" algn="ctr">
              <a:solidFill>
                <a:srgbClr val="00B0F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lang="en-US" sz="2000" b="1"/>
                <a:t>F</a:t>
              </a:r>
            </a:p>
          </p:txBody>
        </p:sp>
      </p:grpSp>
      <p:sp>
        <p:nvSpPr>
          <p:cNvPr id="149" name="TextBox 148">
            <a:extLst>
              <a:ext uri="{FF2B5EF4-FFF2-40B4-BE49-F238E27FC236}">
                <a16:creationId xmlns:a16="http://schemas.microsoft.com/office/drawing/2014/main" id="{C774D921-671F-3745-80CD-01032C37285D}"/>
              </a:ext>
            </a:extLst>
          </p:cNvPr>
          <p:cNvSpPr txBox="1"/>
          <p:nvPr/>
        </p:nvSpPr>
        <p:spPr>
          <a:xfrm>
            <a:off x="5484575" y="2195775"/>
            <a:ext cx="497926" cy="1107996"/>
          </a:xfrm>
          <a:prstGeom prst="rect">
            <a:avLst/>
          </a:prstGeom>
          <a:noFill/>
        </p:spPr>
        <p:txBody>
          <a:bodyPr wrap="square" rtlCol="0">
            <a:spAutoFit/>
          </a:bodyPr>
          <a:lstStyle/>
          <a:p>
            <a:r>
              <a:rPr lang="en-US" sz="6600">
                <a:latin typeface="Hack" panose="020B0609030202020204" pitchFamily="49" charset="0"/>
                <a:ea typeface="Hack" panose="020B0609030202020204" pitchFamily="49" charset="0"/>
                <a:cs typeface="Hack" panose="020B0609030202020204" pitchFamily="49" charset="0"/>
              </a:rPr>
              <a:t>+</a:t>
            </a:r>
          </a:p>
        </p:txBody>
      </p:sp>
      <p:grpSp>
        <p:nvGrpSpPr>
          <p:cNvPr id="150" name="Group 149">
            <a:extLst>
              <a:ext uri="{FF2B5EF4-FFF2-40B4-BE49-F238E27FC236}">
                <a16:creationId xmlns:a16="http://schemas.microsoft.com/office/drawing/2014/main" id="{01D51587-3A03-6840-AC0B-BC8AD111BCF8}"/>
              </a:ext>
            </a:extLst>
          </p:cNvPr>
          <p:cNvGrpSpPr/>
          <p:nvPr/>
        </p:nvGrpSpPr>
        <p:grpSpPr>
          <a:xfrm>
            <a:off x="434128" y="4601231"/>
            <a:ext cx="3059749" cy="380706"/>
            <a:chOff x="572729" y="1917290"/>
            <a:chExt cx="4267201" cy="530942"/>
          </a:xfrm>
        </p:grpSpPr>
        <p:sp>
          <p:nvSpPr>
            <p:cNvPr id="151" name="Rectangle 150">
              <a:extLst>
                <a:ext uri="{FF2B5EF4-FFF2-40B4-BE49-F238E27FC236}">
                  <a16:creationId xmlns:a16="http://schemas.microsoft.com/office/drawing/2014/main" id="{454FD91F-27EC-EE48-A232-0B3A96D03296}"/>
                </a:ext>
              </a:extLst>
            </p:cNvPr>
            <p:cNvSpPr/>
            <p:nvPr/>
          </p:nvSpPr>
          <p:spPr>
            <a:xfrm>
              <a:off x="572729" y="1917290"/>
              <a:ext cx="530942" cy="530942"/>
            </a:xfrm>
            <a:prstGeom prst="rect">
              <a:avLst/>
            </a:prstGeom>
            <a:noFill/>
            <a:ln w="38100" cap="flat" cmpd="sng" algn="ctr">
              <a:solidFill>
                <a:srgbClr val="92D05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US"/>
            </a:p>
          </p:txBody>
        </p:sp>
        <p:sp>
          <p:nvSpPr>
            <p:cNvPr id="152" name="Rectangle 151">
              <a:extLst>
                <a:ext uri="{FF2B5EF4-FFF2-40B4-BE49-F238E27FC236}">
                  <a16:creationId xmlns:a16="http://schemas.microsoft.com/office/drawing/2014/main" id="{9FDF2A36-F6FC-EA42-B253-AA8E8DFF1151}"/>
                </a:ext>
              </a:extLst>
            </p:cNvPr>
            <p:cNvSpPr/>
            <p:nvPr/>
          </p:nvSpPr>
          <p:spPr>
            <a:xfrm>
              <a:off x="1103671" y="1917290"/>
              <a:ext cx="530942" cy="530942"/>
            </a:xfrm>
            <a:prstGeom prst="rect">
              <a:avLst/>
            </a:prstGeom>
            <a:noFill/>
            <a:ln w="38100" cap="flat" cmpd="sng" algn="ctr">
              <a:solidFill>
                <a:srgbClr val="92D05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US"/>
            </a:p>
          </p:txBody>
        </p:sp>
        <p:sp>
          <p:nvSpPr>
            <p:cNvPr id="153" name="Rectangle 152">
              <a:extLst>
                <a:ext uri="{FF2B5EF4-FFF2-40B4-BE49-F238E27FC236}">
                  <a16:creationId xmlns:a16="http://schemas.microsoft.com/office/drawing/2014/main" id="{A708085A-3F66-524F-A548-369623220B55}"/>
                </a:ext>
              </a:extLst>
            </p:cNvPr>
            <p:cNvSpPr/>
            <p:nvPr/>
          </p:nvSpPr>
          <p:spPr>
            <a:xfrm>
              <a:off x="1634613" y="1917290"/>
              <a:ext cx="530942" cy="530942"/>
            </a:xfrm>
            <a:prstGeom prst="rect">
              <a:avLst/>
            </a:prstGeom>
            <a:noFill/>
            <a:ln w="38100" cap="flat" cmpd="sng" algn="ctr">
              <a:solidFill>
                <a:srgbClr val="92D05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US"/>
            </a:p>
          </p:txBody>
        </p:sp>
        <p:sp>
          <p:nvSpPr>
            <p:cNvPr id="154" name="Rectangle 153">
              <a:extLst>
                <a:ext uri="{FF2B5EF4-FFF2-40B4-BE49-F238E27FC236}">
                  <a16:creationId xmlns:a16="http://schemas.microsoft.com/office/drawing/2014/main" id="{07AC8BFF-6345-8247-8BF5-5E8774D05443}"/>
                </a:ext>
              </a:extLst>
            </p:cNvPr>
            <p:cNvSpPr/>
            <p:nvPr/>
          </p:nvSpPr>
          <p:spPr>
            <a:xfrm>
              <a:off x="2165555" y="1917290"/>
              <a:ext cx="530942" cy="530942"/>
            </a:xfrm>
            <a:prstGeom prst="rect">
              <a:avLst/>
            </a:prstGeom>
            <a:noFill/>
            <a:ln w="38100" cap="flat" cmpd="sng" algn="ctr">
              <a:solidFill>
                <a:srgbClr val="92D05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US"/>
            </a:p>
          </p:txBody>
        </p:sp>
        <p:sp>
          <p:nvSpPr>
            <p:cNvPr id="155" name="Rectangle 154">
              <a:extLst>
                <a:ext uri="{FF2B5EF4-FFF2-40B4-BE49-F238E27FC236}">
                  <a16:creationId xmlns:a16="http://schemas.microsoft.com/office/drawing/2014/main" id="{66407AE5-2BC6-A843-A547-1FC0211604DE}"/>
                </a:ext>
              </a:extLst>
            </p:cNvPr>
            <p:cNvSpPr/>
            <p:nvPr/>
          </p:nvSpPr>
          <p:spPr>
            <a:xfrm>
              <a:off x="2716162" y="1917290"/>
              <a:ext cx="530942" cy="530942"/>
            </a:xfrm>
            <a:prstGeom prst="rect">
              <a:avLst/>
            </a:prstGeom>
            <a:noFill/>
            <a:ln w="38100" cap="flat" cmpd="sng" algn="ctr">
              <a:solidFill>
                <a:srgbClr val="92D05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US"/>
            </a:p>
          </p:txBody>
        </p:sp>
        <p:sp>
          <p:nvSpPr>
            <p:cNvPr id="156" name="Rectangle 155">
              <a:extLst>
                <a:ext uri="{FF2B5EF4-FFF2-40B4-BE49-F238E27FC236}">
                  <a16:creationId xmlns:a16="http://schemas.microsoft.com/office/drawing/2014/main" id="{BAA1CDB7-532F-AB46-99B1-4141E972BFD9}"/>
                </a:ext>
              </a:extLst>
            </p:cNvPr>
            <p:cNvSpPr/>
            <p:nvPr/>
          </p:nvSpPr>
          <p:spPr>
            <a:xfrm>
              <a:off x="3247104" y="1917290"/>
              <a:ext cx="530942" cy="530942"/>
            </a:xfrm>
            <a:prstGeom prst="rect">
              <a:avLst/>
            </a:prstGeom>
            <a:noFill/>
            <a:ln w="38100" cap="flat" cmpd="sng" algn="ctr">
              <a:solidFill>
                <a:srgbClr val="92D05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US"/>
            </a:p>
          </p:txBody>
        </p:sp>
        <p:sp>
          <p:nvSpPr>
            <p:cNvPr id="157" name="Rectangle 156">
              <a:extLst>
                <a:ext uri="{FF2B5EF4-FFF2-40B4-BE49-F238E27FC236}">
                  <a16:creationId xmlns:a16="http://schemas.microsoft.com/office/drawing/2014/main" id="{97BC7E62-3456-3644-BEEA-5DB07F2B6356}"/>
                </a:ext>
              </a:extLst>
            </p:cNvPr>
            <p:cNvSpPr/>
            <p:nvPr/>
          </p:nvSpPr>
          <p:spPr>
            <a:xfrm>
              <a:off x="3778046" y="1917290"/>
              <a:ext cx="530942" cy="530942"/>
            </a:xfrm>
            <a:prstGeom prst="rect">
              <a:avLst/>
            </a:prstGeom>
            <a:noFill/>
            <a:ln w="38100" cap="flat" cmpd="sng" algn="ctr">
              <a:solidFill>
                <a:srgbClr val="92D05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US"/>
            </a:p>
          </p:txBody>
        </p:sp>
        <p:sp>
          <p:nvSpPr>
            <p:cNvPr id="158" name="Rectangle 157">
              <a:extLst>
                <a:ext uri="{FF2B5EF4-FFF2-40B4-BE49-F238E27FC236}">
                  <a16:creationId xmlns:a16="http://schemas.microsoft.com/office/drawing/2014/main" id="{EFFFDBBB-B873-8545-95EA-5CEF97C570DE}"/>
                </a:ext>
              </a:extLst>
            </p:cNvPr>
            <p:cNvSpPr/>
            <p:nvPr/>
          </p:nvSpPr>
          <p:spPr>
            <a:xfrm>
              <a:off x="4308988" y="1917290"/>
              <a:ext cx="530942" cy="530942"/>
            </a:xfrm>
            <a:prstGeom prst="rect">
              <a:avLst/>
            </a:prstGeom>
            <a:noFill/>
            <a:ln w="38100" cap="flat" cmpd="sng" algn="ctr">
              <a:solidFill>
                <a:srgbClr val="92D05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US"/>
            </a:p>
          </p:txBody>
        </p:sp>
      </p:grpSp>
      <p:sp>
        <p:nvSpPr>
          <p:cNvPr id="159" name="TextBox 158">
            <a:extLst>
              <a:ext uri="{FF2B5EF4-FFF2-40B4-BE49-F238E27FC236}">
                <a16:creationId xmlns:a16="http://schemas.microsoft.com/office/drawing/2014/main" id="{C907A274-225B-E44B-9CD9-22172F280262}"/>
              </a:ext>
            </a:extLst>
          </p:cNvPr>
          <p:cNvSpPr txBox="1"/>
          <p:nvPr/>
        </p:nvSpPr>
        <p:spPr>
          <a:xfrm>
            <a:off x="5435255" y="3461405"/>
            <a:ext cx="497926" cy="1107996"/>
          </a:xfrm>
          <a:prstGeom prst="rect">
            <a:avLst/>
          </a:prstGeom>
          <a:noFill/>
        </p:spPr>
        <p:txBody>
          <a:bodyPr wrap="square" rtlCol="0">
            <a:spAutoFit/>
          </a:bodyPr>
          <a:lstStyle/>
          <a:p>
            <a:r>
              <a:rPr lang="en-US" sz="6600">
                <a:latin typeface="Hack" panose="020B0609030202020204" pitchFamily="49" charset="0"/>
                <a:ea typeface="Hack" panose="020B0609030202020204" pitchFamily="49" charset="0"/>
                <a:cs typeface="Hack" panose="020B0609030202020204" pitchFamily="49" charset="0"/>
              </a:rPr>
              <a:t>=</a:t>
            </a:r>
          </a:p>
        </p:txBody>
      </p:sp>
      <p:sp>
        <p:nvSpPr>
          <p:cNvPr id="164" name="TextBox 163">
            <a:extLst>
              <a:ext uri="{FF2B5EF4-FFF2-40B4-BE49-F238E27FC236}">
                <a16:creationId xmlns:a16="http://schemas.microsoft.com/office/drawing/2014/main" id="{B04DDA6F-B57A-354A-929B-AEBDF5841132}"/>
              </a:ext>
            </a:extLst>
          </p:cNvPr>
          <p:cNvSpPr txBox="1"/>
          <p:nvPr/>
        </p:nvSpPr>
        <p:spPr>
          <a:xfrm>
            <a:off x="4481238" y="5789446"/>
            <a:ext cx="2551917" cy="461665"/>
          </a:xfrm>
          <a:prstGeom prst="rect">
            <a:avLst/>
          </a:prstGeom>
          <a:noFill/>
        </p:spPr>
        <p:txBody>
          <a:bodyPr wrap="none" rtlCol="0">
            <a:spAutoFit/>
          </a:bodyPr>
          <a:lstStyle/>
          <a:p>
            <a:r>
              <a:rPr lang="en-US" sz="2400" b="1"/>
              <a:t>Masked Operation</a:t>
            </a:r>
          </a:p>
        </p:txBody>
      </p:sp>
      <p:grpSp>
        <p:nvGrpSpPr>
          <p:cNvPr id="165" name="Group 164">
            <a:extLst>
              <a:ext uri="{FF2B5EF4-FFF2-40B4-BE49-F238E27FC236}">
                <a16:creationId xmlns:a16="http://schemas.microsoft.com/office/drawing/2014/main" id="{24FC1F63-3105-9745-9B2D-D74C7932BDE6}"/>
              </a:ext>
            </a:extLst>
          </p:cNvPr>
          <p:cNvGrpSpPr/>
          <p:nvPr/>
        </p:nvGrpSpPr>
        <p:grpSpPr>
          <a:xfrm>
            <a:off x="8274726" y="3650830"/>
            <a:ext cx="3059749" cy="380706"/>
            <a:chOff x="572729" y="1917290"/>
            <a:chExt cx="4267201" cy="530942"/>
          </a:xfrm>
        </p:grpSpPr>
        <p:sp>
          <p:nvSpPr>
            <p:cNvPr id="166" name="Rectangle 165">
              <a:extLst>
                <a:ext uri="{FF2B5EF4-FFF2-40B4-BE49-F238E27FC236}">
                  <a16:creationId xmlns:a16="http://schemas.microsoft.com/office/drawing/2014/main" id="{F960F05B-1F5F-3142-B0BC-1B2B57570C2C}"/>
                </a:ext>
              </a:extLst>
            </p:cNvPr>
            <p:cNvSpPr/>
            <p:nvPr/>
          </p:nvSpPr>
          <p:spPr>
            <a:xfrm>
              <a:off x="572729" y="1917290"/>
              <a:ext cx="530942" cy="530942"/>
            </a:xfrm>
            <a:prstGeom prst="rect">
              <a:avLst/>
            </a:prstGeom>
            <a:noFill/>
            <a:ln w="38100" cap="flat" cmpd="sng" algn="ctr">
              <a:solidFill>
                <a:srgbClr val="FFC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US">
                <a:solidFill>
                  <a:srgbClr val="92D050"/>
                </a:solidFill>
              </a:endParaRPr>
            </a:p>
          </p:txBody>
        </p:sp>
        <p:sp>
          <p:nvSpPr>
            <p:cNvPr id="167" name="Rectangle 166">
              <a:extLst>
                <a:ext uri="{FF2B5EF4-FFF2-40B4-BE49-F238E27FC236}">
                  <a16:creationId xmlns:a16="http://schemas.microsoft.com/office/drawing/2014/main" id="{D1CDCDFF-095E-F34A-9902-855F7971AA74}"/>
                </a:ext>
              </a:extLst>
            </p:cNvPr>
            <p:cNvSpPr/>
            <p:nvPr/>
          </p:nvSpPr>
          <p:spPr>
            <a:xfrm>
              <a:off x="1103671" y="1917290"/>
              <a:ext cx="530942" cy="530942"/>
            </a:xfrm>
            <a:prstGeom prst="rect">
              <a:avLst/>
            </a:prstGeom>
            <a:noFill/>
            <a:ln w="38100" cap="flat" cmpd="sng" algn="ctr">
              <a:solidFill>
                <a:srgbClr val="FFC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US">
                <a:solidFill>
                  <a:srgbClr val="92D050"/>
                </a:solidFill>
              </a:endParaRPr>
            </a:p>
          </p:txBody>
        </p:sp>
        <p:sp>
          <p:nvSpPr>
            <p:cNvPr id="168" name="Rectangle 167">
              <a:extLst>
                <a:ext uri="{FF2B5EF4-FFF2-40B4-BE49-F238E27FC236}">
                  <a16:creationId xmlns:a16="http://schemas.microsoft.com/office/drawing/2014/main" id="{885DA508-149D-8E4D-9C4C-89913FD0FCA1}"/>
                </a:ext>
              </a:extLst>
            </p:cNvPr>
            <p:cNvSpPr/>
            <p:nvPr/>
          </p:nvSpPr>
          <p:spPr>
            <a:xfrm>
              <a:off x="1634613" y="1917290"/>
              <a:ext cx="530942" cy="530942"/>
            </a:xfrm>
            <a:prstGeom prst="rect">
              <a:avLst/>
            </a:prstGeom>
            <a:noFill/>
            <a:ln w="38100" cap="flat" cmpd="sng" algn="ctr">
              <a:solidFill>
                <a:srgbClr val="FFC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US">
                <a:solidFill>
                  <a:srgbClr val="92D050"/>
                </a:solidFill>
              </a:endParaRPr>
            </a:p>
          </p:txBody>
        </p:sp>
        <p:sp>
          <p:nvSpPr>
            <p:cNvPr id="169" name="Rectangle 168">
              <a:extLst>
                <a:ext uri="{FF2B5EF4-FFF2-40B4-BE49-F238E27FC236}">
                  <a16:creationId xmlns:a16="http://schemas.microsoft.com/office/drawing/2014/main" id="{ACAF8DA0-DEE0-EE41-A030-AF2A5B105F87}"/>
                </a:ext>
              </a:extLst>
            </p:cNvPr>
            <p:cNvSpPr/>
            <p:nvPr/>
          </p:nvSpPr>
          <p:spPr>
            <a:xfrm>
              <a:off x="2165555" y="1917290"/>
              <a:ext cx="530942" cy="530942"/>
            </a:xfrm>
            <a:prstGeom prst="rect">
              <a:avLst/>
            </a:prstGeom>
            <a:noFill/>
            <a:ln w="38100" cap="flat" cmpd="sng" algn="ctr">
              <a:solidFill>
                <a:srgbClr val="FFC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US">
                <a:solidFill>
                  <a:srgbClr val="92D050"/>
                </a:solidFill>
              </a:endParaRPr>
            </a:p>
          </p:txBody>
        </p:sp>
        <p:sp>
          <p:nvSpPr>
            <p:cNvPr id="170" name="Rectangle 169">
              <a:extLst>
                <a:ext uri="{FF2B5EF4-FFF2-40B4-BE49-F238E27FC236}">
                  <a16:creationId xmlns:a16="http://schemas.microsoft.com/office/drawing/2014/main" id="{A280D2A8-6E29-6040-A81C-A9071D13FC02}"/>
                </a:ext>
              </a:extLst>
            </p:cNvPr>
            <p:cNvSpPr/>
            <p:nvPr/>
          </p:nvSpPr>
          <p:spPr>
            <a:xfrm>
              <a:off x="2716162" y="1917290"/>
              <a:ext cx="530942" cy="530942"/>
            </a:xfrm>
            <a:prstGeom prst="rect">
              <a:avLst/>
            </a:prstGeom>
            <a:noFill/>
            <a:ln w="38100" cap="flat" cmpd="sng" algn="ctr">
              <a:solidFill>
                <a:srgbClr val="FFC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US">
                <a:solidFill>
                  <a:srgbClr val="92D050"/>
                </a:solidFill>
              </a:endParaRPr>
            </a:p>
          </p:txBody>
        </p:sp>
        <p:sp>
          <p:nvSpPr>
            <p:cNvPr id="171" name="Rectangle 170">
              <a:extLst>
                <a:ext uri="{FF2B5EF4-FFF2-40B4-BE49-F238E27FC236}">
                  <a16:creationId xmlns:a16="http://schemas.microsoft.com/office/drawing/2014/main" id="{FC5876B6-8B4D-064C-854C-812C59641F3A}"/>
                </a:ext>
              </a:extLst>
            </p:cNvPr>
            <p:cNvSpPr/>
            <p:nvPr/>
          </p:nvSpPr>
          <p:spPr>
            <a:xfrm>
              <a:off x="3247104" y="1917290"/>
              <a:ext cx="530942" cy="530942"/>
            </a:xfrm>
            <a:prstGeom prst="rect">
              <a:avLst/>
            </a:prstGeom>
            <a:noFill/>
            <a:ln w="38100" cap="flat" cmpd="sng" algn="ctr">
              <a:solidFill>
                <a:srgbClr val="FFC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US">
                <a:solidFill>
                  <a:srgbClr val="92D050"/>
                </a:solidFill>
              </a:endParaRPr>
            </a:p>
          </p:txBody>
        </p:sp>
        <p:sp>
          <p:nvSpPr>
            <p:cNvPr id="172" name="Rectangle 171">
              <a:extLst>
                <a:ext uri="{FF2B5EF4-FFF2-40B4-BE49-F238E27FC236}">
                  <a16:creationId xmlns:a16="http://schemas.microsoft.com/office/drawing/2014/main" id="{708C5AF9-A6A5-4B44-B844-6AC1FCE93348}"/>
                </a:ext>
              </a:extLst>
            </p:cNvPr>
            <p:cNvSpPr/>
            <p:nvPr/>
          </p:nvSpPr>
          <p:spPr>
            <a:xfrm>
              <a:off x="3778046" y="1917290"/>
              <a:ext cx="530942" cy="530942"/>
            </a:xfrm>
            <a:prstGeom prst="rect">
              <a:avLst/>
            </a:prstGeom>
            <a:noFill/>
            <a:ln w="38100" cap="flat" cmpd="sng" algn="ctr">
              <a:solidFill>
                <a:srgbClr val="FFC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US">
                <a:solidFill>
                  <a:srgbClr val="92D050"/>
                </a:solidFill>
              </a:endParaRPr>
            </a:p>
          </p:txBody>
        </p:sp>
        <p:sp>
          <p:nvSpPr>
            <p:cNvPr id="173" name="Rectangle 172">
              <a:extLst>
                <a:ext uri="{FF2B5EF4-FFF2-40B4-BE49-F238E27FC236}">
                  <a16:creationId xmlns:a16="http://schemas.microsoft.com/office/drawing/2014/main" id="{F79D0BBF-D774-FC42-932D-8E7BD448B726}"/>
                </a:ext>
              </a:extLst>
            </p:cNvPr>
            <p:cNvSpPr/>
            <p:nvPr/>
          </p:nvSpPr>
          <p:spPr>
            <a:xfrm>
              <a:off x="4308988" y="1917290"/>
              <a:ext cx="530942" cy="530942"/>
            </a:xfrm>
            <a:prstGeom prst="rect">
              <a:avLst/>
            </a:prstGeom>
            <a:noFill/>
            <a:ln w="38100" cap="flat" cmpd="sng" algn="ctr">
              <a:solidFill>
                <a:srgbClr val="FFC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US">
                <a:solidFill>
                  <a:srgbClr val="92D050"/>
                </a:solidFill>
              </a:endParaRPr>
            </a:p>
          </p:txBody>
        </p:sp>
      </p:grpSp>
      <p:sp>
        <p:nvSpPr>
          <p:cNvPr id="193" name="TextBox 192">
            <a:extLst>
              <a:ext uri="{FF2B5EF4-FFF2-40B4-BE49-F238E27FC236}">
                <a16:creationId xmlns:a16="http://schemas.microsoft.com/office/drawing/2014/main" id="{B0D1C554-1FAC-EB4F-88F3-D51DA5C4AD7E}"/>
              </a:ext>
            </a:extLst>
          </p:cNvPr>
          <p:cNvSpPr txBox="1"/>
          <p:nvPr/>
        </p:nvSpPr>
        <p:spPr>
          <a:xfrm>
            <a:off x="9614722" y="1147883"/>
            <a:ext cx="497926" cy="1107996"/>
          </a:xfrm>
          <a:prstGeom prst="rect">
            <a:avLst/>
          </a:prstGeom>
          <a:noFill/>
        </p:spPr>
        <p:txBody>
          <a:bodyPr wrap="square" rtlCol="0">
            <a:spAutoFit/>
          </a:bodyPr>
          <a:lstStyle/>
          <a:p>
            <a:r>
              <a:rPr lang="en-US" sz="6600">
                <a:latin typeface="Hack" panose="020B0609030202020204" pitchFamily="49" charset="0"/>
                <a:ea typeface="Hack" panose="020B0609030202020204" pitchFamily="49" charset="0"/>
                <a:cs typeface="Hack" panose="020B0609030202020204" pitchFamily="49" charset="0"/>
              </a:rPr>
              <a:t>*</a:t>
            </a:r>
          </a:p>
        </p:txBody>
      </p:sp>
      <mc:AlternateContent xmlns:mc="http://schemas.openxmlformats.org/markup-compatibility/2006">
        <mc:Choice xmlns:p14="http://schemas.microsoft.com/office/powerpoint/2010/main" Requires="p14">
          <p:contentPart p14:bwMode="auto" r:id="rId2">
            <p14:nvContentPartPr>
              <p14:cNvPr id="233" name="Ink 232">
                <a:extLst>
                  <a:ext uri="{FF2B5EF4-FFF2-40B4-BE49-F238E27FC236}">
                    <a16:creationId xmlns:a16="http://schemas.microsoft.com/office/drawing/2014/main" id="{AFEDFC35-7844-E34A-8E27-2F11FCFB7F1A}"/>
                  </a:ext>
                </a:extLst>
              </p14:cNvPr>
              <p14:cNvContentPartPr/>
              <p14:nvPr/>
            </p14:nvContentPartPr>
            <p14:xfrm>
              <a:off x="8122813" y="2572744"/>
              <a:ext cx="3356280" cy="2064960"/>
            </p14:xfrm>
          </p:contentPart>
        </mc:Choice>
        <mc:Fallback>
          <p:pic>
            <p:nvPicPr>
              <p:cNvPr id="233" name="Ink 232">
                <a:extLst>
                  <a:ext uri="{FF2B5EF4-FFF2-40B4-BE49-F238E27FC236}">
                    <a16:creationId xmlns:a16="http://schemas.microsoft.com/office/drawing/2014/main" id="{AFEDFC35-7844-E34A-8E27-2F11FCFB7F1A}"/>
                  </a:ext>
                </a:extLst>
              </p:cNvPr>
              <p:cNvPicPr/>
              <p:nvPr/>
            </p:nvPicPr>
            <p:blipFill>
              <a:blip r:embed="rId3"/>
              <a:stretch>
                <a:fillRect/>
              </a:stretch>
            </p:blipFill>
            <p:spPr>
              <a:xfrm>
                <a:off x="8104815" y="2554741"/>
                <a:ext cx="3391916" cy="2100606"/>
              </a:xfrm>
              <a:prstGeom prst="rect">
                <a:avLst/>
              </a:prstGeom>
            </p:spPr>
          </p:pic>
        </mc:Fallback>
      </mc:AlternateContent>
      <p:sp>
        <p:nvSpPr>
          <p:cNvPr id="240" name="TextBox 239">
            <a:extLst>
              <a:ext uri="{FF2B5EF4-FFF2-40B4-BE49-F238E27FC236}">
                <a16:creationId xmlns:a16="http://schemas.microsoft.com/office/drawing/2014/main" id="{70FA4DC7-E231-D142-9B4D-918B487EF7CD}"/>
              </a:ext>
            </a:extLst>
          </p:cNvPr>
          <p:cNvSpPr txBox="1"/>
          <p:nvPr/>
        </p:nvSpPr>
        <p:spPr>
          <a:xfrm>
            <a:off x="8721568" y="5710117"/>
            <a:ext cx="2941574" cy="830997"/>
          </a:xfrm>
          <a:prstGeom prst="rect">
            <a:avLst/>
          </a:prstGeom>
          <a:noFill/>
        </p:spPr>
        <p:txBody>
          <a:bodyPr wrap="none" rtlCol="0">
            <a:spAutoFit/>
          </a:bodyPr>
          <a:lstStyle/>
          <a:p>
            <a:pPr algn="ctr"/>
            <a:r>
              <a:rPr lang="en-US" sz="2400" b="1"/>
              <a:t>Gather / Scatter</a:t>
            </a:r>
          </a:p>
          <a:p>
            <a:pPr algn="ctr"/>
            <a:r>
              <a:rPr lang="en-US" sz="2400" b="1"/>
              <a:t>Irregular Mem Access</a:t>
            </a:r>
          </a:p>
        </p:txBody>
      </p:sp>
    </p:spTree>
    <p:extLst>
      <p:ext uri="{BB962C8B-B14F-4D97-AF65-F5344CB8AC3E}">
        <p14:creationId xmlns:p14="http://schemas.microsoft.com/office/powerpoint/2010/main" val="263562147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2F7F1-524C-0B46-91D7-C2FA2C01C783}"/>
              </a:ext>
            </a:extLst>
          </p:cNvPr>
          <p:cNvSpPr>
            <a:spLocks noGrp="1"/>
          </p:cNvSpPr>
          <p:nvPr>
            <p:ph type="title"/>
          </p:nvPr>
        </p:nvSpPr>
        <p:spPr/>
        <p:txBody>
          <a:bodyPr/>
          <a:lstStyle/>
          <a:p>
            <a:r>
              <a:rPr lang="en-US"/>
              <a:t>The Usual Way, and the New Way</a:t>
            </a:r>
          </a:p>
        </p:txBody>
      </p:sp>
      <p:sp>
        <p:nvSpPr>
          <p:cNvPr id="4" name="Content Placeholder 3">
            <a:extLst>
              <a:ext uri="{FF2B5EF4-FFF2-40B4-BE49-F238E27FC236}">
                <a16:creationId xmlns:a16="http://schemas.microsoft.com/office/drawing/2014/main" id="{2EC706F4-3F89-BC45-BDB6-9BEF0D4A104B}"/>
              </a:ext>
            </a:extLst>
          </p:cNvPr>
          <p:cNvSpPr>
            <a:spLocks noGrp="1"/>
          </p:cNvSpPr>
          <p:nvPr>
            <p:ph sz="half" idx="1"/>
          </p:nvPr>
        </p:nvSpPr>
        <p:spPr/>
        <p:txBody>
          <a:bodyPr/>
          <a:lstStyle/>
          <a:p>
            <a:pPr marL="0" indent="0">
              <a:buNone/>
            </a:pPr>
            <a:r>
              <a:rPr lang="en-US" b="1"/>
              <a:t>Usual solution:</a:t>
            </a:r>
          </a:p>
          <a:p>
            <a:r>
              <a:rPr lang="en-US"/>
              <a:t>Use </a:t>
            </a:r>
            <a:r>
              <a:rPr lang="en-US" err="1">
                <a:latin typeface="Hack" panose="020B0609030202020204" pitchFamily="49" charset="0"/>
                <a:ea typeface="Hack" panose="020B0609030202020204" pitchFamily="49" charset="0"/>
                <a:cs typeface="Hack" panose="020B0609030202020204" pitchFamily="49" charset="0"/>
              </a:rPr>
              <a:t>vpconflict</a:t>
            </a:r>
            <a:r>
              <a:rPr lang="en-US"/>
              <a:t> to extract conflicting indexes.</a:t>
            </a:r>
          </a:p>
          <a:p>
            <a:r>
              <a:rPr lang="en-US"/>
              <a:t>Write all non-conflicting ones.</a:t>
            </a:r>
          </a:p>
          <a:p>
            <a:r>
              <a:rPr lang="en-US"/>
              <a:t>Use a loop to serialize the conflicting writes.</a:t>
            </a:r>
          </a:p>
        </p:txBody>
      </p:sp>
      <p:sp>
        <p:nvSpPr>
          <p:cNvPr id="5" name="Content Placeholder 4">
            <a:extLst>
              <a:ext uri="{FF2B5EF4-FFF2-40B4-BE49-F238E27FC236}">
                <a16:creationId xmlns:a16="http://schemas.microsoft.com/office/drawing/2014/main" id="{897165E9-DFC3-8E4E-B4D8-0CC96428F749}"/>
              </a:ext>
            </a:extLst>
          </p:cNvPr>
          <p:cNvSpPr>
            <a:spLocks noGrp="1"/>
          </p:cNvSpPr>
          <p:nvPr>
            <p:ph sz="half" idx="2"/>
          </p:nvPr>
        </p:nvSpPr>
        <p:spPr/>
        <p:txBody>
          <a:bodyPr/>
          <a:lstStyle/>
          <a:p>
            <a:pPr marL="0" indent="0">
              <a:buNone/>
            </a:pPr>
            <a:r>
              <a:rPr lang="en-US" b="1"/>
              <a:t>New Solution:</a:t>
            </a:r>
          </a:p>
          <a:p>
            <a:r>
              <a:rPr lang="en-US"/>
              <a:t>Extract conflicts.</a:t>
            </a:r>
          </a:p>
          <a:p>
            <a:r>
              <a:rPr lang="en-US"/>
              <a:t>Aggregate in-vector conflict ones. No more conflicts.</a:t>
            </a:r>
          </a:p>
          <a:p>
            <a:r>
              <a:rPr lang="en-US"/>
              <a:t>Now it’s safe to write it out.</a:t>
            </a:r>
          </a:p>
          <a:p>
            <a:r>
              <a:rPr lang="en-US"/>
              <a:t>Works only if op is associative.</a:t>
            </a:r>
          </a:p>
        </p:txBody>
      </p:sp>
    </p:spTree>
    <p:extLst>
      <p:ext uri="{BB962C8B-B14F-4D97-AF65-F5344CB8AC3E}">
        <p14:creationId xmlns:p14="http://schemas.microsoft.com/office/powerpoint/2010/main" val="257525381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2F7F1-524C-0B46-91D7-C2FA2C01C783}"/>
              </a:ext>
            </a:extLst>
          </p:cNvPr>
          <p:cNvSpPr>
            <a:spLocks noGrp="1"/>
          </p:cNvSpPr>
          <p:nvPr>
            <p:ph type="title"/>
          </p:nvPr>
        </p:nvSpPr>
        <p:spPr/>
        <p:txBody>
          <a:bodyPr/>
          <a:lstStyle/>
          <a:p>
            <a:r>
              <a:rPr lang="en-US"/>
              <a:t>An example for the new solution.</a:t>
            </a:r>
          </a:p>
        </p:txBody>
      </p:sp>
      <p:sp>
        <p:nvSpPr>
          <p:cNvPr id="4" name="Content Placeholder 3">
            <a:extLst>
              <a:ext uri="{FF2B5EF4-FFF2-40B4-BE49-F238E27FC236}">
                <a16:creationId xmlns:a16="http://schemas.microsoft.com/office/drawing/2014/main" id="{2EC706F4-3F89-BC45-BDB6-9BEF0D4A104B}"/>
              </a:ext>
            </a:extLst>
          </p:cNvPr>
          <p:cNvSpPr>
            <a:spLocks noGrp="1"/>
          </p:cNvSpPr>
          <p:nvPr>
            <p:ph idx="1"/>
          </p:nvPr>
        </p:nvSpPr>
        <p:spPr>
          <a:xfrm>
            <a:off x="450524" y="1142031"/>
            <a:ext cx="11658617" cy="5146654"/>
          </a:xfrm>
        </p:spPr>
        <p:txBody>
          <a:bodyPr>
            <a:normAutofit/>
          </a:bodyPr>
          <a:lstStyle/>
          <a:p>
            <a:pPr marL="0" indent="0">
              <a:buNone/>
            </a:pPr>
            <a:endParaRPr lang="en-US" b="1"/>
          </a:p>
          <a:p>
            <a:r>
              <a:rPr lang="en-US"/>
              <a:t>Mask out conflicting lanes.</a:t>
            </a:r>
          </a:p>
          <a:p>
            <a:r>
              <a:rPr lang="en-US"/>
              <a:t>Find the rightmost non-zero mask.</a:t>
            </a:r>
          </a:p>
          <a:p>
            <a:r>
              <a:rPr lang="en-US"/>
              <a:t>Extract the conflicting index.</a:t>
            </a:r>
          </a:p>
          <a:p>
            <a:r>
              <a:rPr lang="en-US"/>
              <a:t>Mask out lanes with such index.</a:t>
            </a:r>
          </a:p>
          <a:p>
            <a:r>
              <a:rPr lang="en-US"/>
              <a:t>Aggregate in-Vector</a:t>
            </a:r>
          </a:p>
          <a:p>
            <a:r>
              <a:rPr lang="en-US"/>
              <a:t>Uncheck those lanes in conflict mask.</a:t>
            </a:r>
          </a:p>
          <a:p>
            <a:r>
              <a:rPr lang="en-US"/>
              <a:t>Iterate. Find the next rightmost non-zero conflicting lane.</a:t>
            </a:r>
          </a:p>
          <a:p>
            <a:r>
              <a:rPr lang="en-US"/>
              <a:t>…</a:t>
            </a:r>
          </a:p>
          <a:p>
            <a:r>
              <a:rPr lang="en-US"/>
              <a:t>Write out all conflict free lanes.</a:t>
            </a:r>
          </a:p>
        </p:txBody>
      </p:sp>
      <p:grpSp>
        <p:nvGrpSpPr>
          <p:cNvPr id="6" name="Group 5">
            <a:extLst>
              <a:ext uri="{FF2B5EF4-FFF2-40B4-BE49-F238E27FC236}">
                <a16:creationId xmlns:a16="http://schemas.microsoft.com/office/drawing/2014/main" id="{E1FACDAA-2203-5844-B8F2-1DA3C2D322A3}"/>
              </a:ext>
            </a:extLst>
          </p:cNvPr>
          <p:cNvGrpSpPr/>
          <p:nvPr/>
        </p:nvGrpSpPr>
        <p:grpSpPr>
          <a:xfrm>
            <a:off x="5497717" y="1654647"/>
            <a:ext cx="3059749" cy="380706"/>
            <a:chOff x="572729" y="1917290"/>
            <a:chExt cx="4267201" cy="530942"/>
          </a:xfrm>
        </p:grpSpPr>
        <p:sp>
          <p:nvSpPr>
            <p:cNvPr id="7" name="Rectangle 6">
              <a:extLst>
                <a:ext uri="{FF2B5EF4-FFF2-40B4-BE49-F238E27FC236}">
                  <a16:creationId xmlns:a16="http://schemas.microsoft.com/office/drawing/2014/main" id="{FC204FC8-87A3-F544-827B-942CBC1607CB}"/>
                </a:ext>
              </a:extLst>
            </p:cNvPr>
            <p:cNvSpPr/>
            <p:nvPr/>
          </p:nvSpPr>
          <p:spPr>
            <a:xfrm>
              <a:off x="572729" y="1917290"/>
              <a:ext cx="530942" cy="530942"/>
            </a:xfrm>
            <a:prstGeom prst="rect">
              <a:avLst/>
            </a:prstGeom>
            <a:solidFill>
              <a:schemeClr val="tx1">
                <a:lumMod val="65000"/>
              </a:schemeClr>
            </a:solidFill>
            <a:ln w="38100" cap="flat" cmpd="sng" algn="ctr">
              <a:solidFill>
                <a:srgbClr val="FFC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lang="en-US">
                  <a:solidFill>
                    <a:srgbClr val="92D050"/>
                  </a:solidFill>
                </a:rPr>
                <a:t>3</a:t>
              </a:r>
            </a:p>
          </p:txBody>
        </p:sp>
        <p:sp>
          <p:nvSpPr>
            <p:cNvPr id="8" name="Rectangle 7">
              <a:extLst>
                <a:ext uri="{FF2B5EF4-FFF2-40B4-BE49-F238E27FC236}">
                  <a16:creationId xmlns:a16="http://schemas.microsoft.com/office/drawing/2014/main" id="{0C0982F6-5377-0440-A699-6B617BF0C62C}"/>
                </a:ext>
              </a:extLst>
            </p:cNvPr>
            <p:cNvSpPr/>
            <p:nvPr/>
          </p:nvSpPr>
          <p:spPr>
            <a:xfrm>
              <a:off x="1103671" y="1917290"/>
              <a:ext cx="530942" cy="530942"/>
            </a:xfrm>
            <a:prstGeom prst="rect">
              <a:avLst/>
            </a:prstGeom>
            <a:solidFill>
              <a:schemeClr val="tx1">
                <a:lumMod val="65000"/>
              </a:schemeClr>
            </a:solidFill>
            <a:ln w="38100" cap="flat" cmpd="sng" algn="ctr">
              <a:solidFill>
                <a:srgbClr val="FFC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lang="en-US">
                  <a:solidFill>
                    <a:srgbClr val="92D050"/>
                  </a:solidFill>
                </a:rPr>
                <a:t>0</a:t>
              </a:r>
            </a:p>
          </p:txBody>
        </p:sp>
        <p:sp>
          <p:nvSpPr>
            <p:cNvPr id="9" name="Rectangle 8">
              <a:extLst>
                <a:ext uri="{FF2B5EF4-FFF2-40B4-BE49-F238E27FC236}">
                  <a16:creationId xmlns:a16="http://schemas.microsoft.com/office/drawing/2014/main" id="{EF932057-D54D-E64B-A443-14A2F61C15E7}"/>
                </a:ext>
              </a:extLst>
            </p:cNvPr>
            <p:cNvSpPr/>
            <p:nvPr/>
          </p:nvSpPr>
          <p:spPr>
            <a:xfrm>
              <a:off x="1634613" y="1917290"/>
              <a:ext cx="530942" cy="530942"/>
            </a:xfrm>
            <a:prstGeom prst="rect">
              <a:avLst/>
            </a:prstGeom>
            <a:noFill/>
            <a:ln w="38100" cap="flat" cmpd="sng" algn="ctr">
              <a:solidFill>
                <a:srgbClr val="FFC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lang="en-US">
                  <a:solidFill>
                    <a:srgbClr val="92D050"/>
                  </a:solidFill>
                </a:rPr>
                <a:t>0</a:t>
              </a:r>
            </a:p>
          </p:txBody>
        </p:sp>
        <p:sp>
          <p:nvSpPr>
            <p:cNvPr id="10" name="Rectangle 9">
              <a:extLst>
                <a:ext uri="{FF2B5EF4-FFF2-40B4-BE49-F238E27FC236}">
                  <a16:creationId xmlns:a16="http://schemas.microsoft.com/office/drawing/2014/main" id="{B6DAC15F-BD45-5A47-9CDD-EEC916A586E3}"/>
                </a:ext>
              </a:extLst>
            </p:cNvPr>
            <p:cNvSpPr/>
            <p:nvPr/>
          </p:nvSpPr>
          <p:spPr>
            <a:xfrm>
              <a:off x="2165555" y="1917290"/>
              <a:ext cx="530942" cy="530942"/>
            </a:xfrm>
            <a:prstGeom prst="rect">
              <a:avLst/>
            </a:prstGeom>
            <a:noFill/>
            <a:ln w="38100" cap="flat" cmpd="sng" algn="ctr">
              <a:solidFill>
                <a:srgbClr val="FFC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lang="en-US">
                  <a:solidFill>
                    <a:srgbClr val="92D050"/>
                  </a:solidFill>
                </a:rPr>
                <a:t>3</a:t>
              </a:r>
            </a:p>
          </p:txBody>
        </p:sp>
        <p:sp>
          <p:nvSpPr>
            <p:cNvPr id="11" name="Rectangle 10">
              <a:extLst>
                <a:ext uri="{FF2B5EF4-FFF2-40B4-BE49-F238E27FC236}">
                  <a16:creationId xmlns:a16="http://schemas.microsoft.com/office/drawing/2014/main" id="{CACCEB8D-8D24-6741-83D2-361F98CC423B}"/>
                </a:ext>
              </a:extLst>
            </p:cNvPr>
            <p:cNvSpPr/>
            <p:nvPr/>
          </p:nvSpPr>
          <p:spPr>
            <a:xfrm>
              <a:off x="2716162" y="1917290"/>
              <a:ext cx="530942" cy="530942"/>
            </a:xfrm>
            <a:prstGeom prst="rect">
              <a:avLst/>
            </a:prstGeom>
            <a:noFill/>
            <a:ln w="38100" cap="flat" cmpd="sng" algn="ctr">
              <a:solidFill>
                <a:srgbClr val="FFC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lang="en-US">
                  <a:solidFill>
                    <a:srgbClr val="92D050"/>
                  </a:solidFill>
                </a:rPr>
                <a:t>3</a:t>
              </a:r>
            </a:p>
          </p:txBody>
        </p:sp>
        <p:sp>
          <p:nvSpPr>
            <p:cNvPr id="12" name="Rectangle 11">
              <a:extLst>
                <a:ext uri="{FF2B5EF4-FFF2-40B4-BE49-F238E27FC236}">
                  <a16:creationId xmlns:a16="http://schemas.microsoft.com/office/drawing/2014/main" id="{84D69E88-85B8-0349-8442-05B237604E1C}"/>
                </a:ext>
              </a:extLst>
            </p:cNvPr>
            <p:cNvSpPr/>
            <p:nvPr/>
          </p:nvSpPr>
          <p:spPr>
            <a:xfrm>
              <a:off x="3247104" y="1917290"/>
              <a:ext cx="530942" cy="530942"/>
            </a:xfrm>
            <a:prstGeom prst="rect">
              <a:avLst/>
            </a:prstGeom>
            <a:solidFill>
              <a:schemeClr val="tx1">
                <a:lumMod val="65000"/>
              </a:schemeClr>
            </a:solidFill>
            <a:ln w="38100" cap="flat" cmpd="sng" algn="ctr">
              <a:solidFill>
                <a:srgbClr val="FFC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lang="en-US">
                  <a:solidFill>
                    <a:srgbClr val="92D050"/>
                  </a:solidFill>
                </a:rPr>
                <a:t>2</a:t>
              </a:r>
            </a:p>
          </p:txBody>
        </p:sp>
        <p:sp>
          <p:nvSpPr>
            <p:cNvPr id="13" name="Rectangle 12">
              <a:extLst>
                <a:ext uri="{FF2B5EF4-FFF2-40B4-BE49-F238E27FC236}">
                  <a16:creationId xmlns:a16="http://schemas.microsoft.com/office/drawing/2014/main" id="{122F4E89-5442-1F47-AC26-2410973294EF}"/>
                </a:ext>
              </a:extLst>
            </p:cNvPr>
            <p:cNvSpPr/>
            <p:nvPr/>
          </p:nvSpPr>
          <p:spPr>
            <a:xfrm>
              <a:off x="3778046" y="1917290"/>
              <a:ext cx="530942" cy="530942"/>
            </a:xfrm>
            <a:prstGeom prst="rect">
              <a:avLst/>
            </a:prstGeom>
            <a:noFill/>
            <a:ln w="38100" cap="flat" cmpd="sng" algn="ctr">
              <a:solidFill>
                <a:srgbClr val="FFC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lang="en-US">
                  <a:solidFill>
                    <a:srgbClr val="92D050"/>
                  </a:solidFill>
                </a:rPr>
                <a:t>0</a:t>
              </a:r>
            </a:p>
          </p:txBody>
        </p:sp>
        <p:sp>
          <p:nvSpPr>
            <p:cNvPr id="14" name="Rectangle 13">
              <a:extLst>
                <a:ext uri="{FF2B5EF4-FFF2-40B4-BE49-F238E27FC236}">
                  <a16:creationId xmlns:a16="http://schemas.microsoft.com/office/drawing/2014/main" id="{684A15CA-7BF8-BB42-BC66-A1AA3946A036}"/>
                </a:ext>
              </a:extLst>
            </p:cNvPr>
            <p:cNvSpPr/>
            <p:nvPr/>
          </p:nvSpPr>
          <p:spPr>
            <a:xfrm>
              <a:off x="4308988" y="1917290"/>
              <a:ext cx="530942" cy="530942"/>
            </a:xfrm>
            <a:prstGeom prst="rect">
              <a:avLst/>
            </a:prstGeom>
            <a:solidFill>
              <a:schemeClr val="tx1">
                <a:lumMod val="65000"/>
              </a:schemeClr>
            </a:solidFill>
            <a:ln w="38100" cap="flat" cmpd="sng" algn="ctr">
              <a:solidFill>
                <a:srgbClr val="FFC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lang="en-US">
                  <a:solidFill>
                    <a:srgbClr val="92D050"/>
                  </a:solidFill>
                </a:rPr>
                <a:t>5</a:t>
              </a:r>
            </a:p>
          </p:txBody>
        </p:sp>
      </p:grpSp>
      <p:grpSp>
        <p:nvGrpSpPr>
          <p:cNvPr id="15" name="Group 14">
            <a:extLst>
              <a:ext uri="{FF2B5EF4-FFF2-40B4-BE49-F238E27FC236}">
                <a16:creationId xmlns:a16="http://schemas.microsoft.com/office/drawing/2014/main" id="{BE4F5231-237E-4246-9AAD-2F6B5C96E01B}"/>
              </a:ext>
            </a:extLst>
          </p:cNvPr>
          <p:cNvGrpSpPr/>
          <p:nvPr/>
        </p:nvGrpSpPr>
        <p:grpSpPr>
          <a:xfrm>
            <a:off x="8859971" y="1654647"/>
            <a:ext cx="3059749" cy="380710"/>
            <a:chOff x="572729" y="1917286"/>
            <a:chExt cx="4267201" cy="530946"/>
          </a:xfrm>
        </p:grpSpPr>
        <p:sp>
          <p:nvSpPr>
            <p:cNvPr id="16" name="Rectangle 15">
              <a:extLst>
                <a:ext uri="{FF2B5EF4-FFF2-40B4-BE49-F238E27FC236}">
                  <a16:creationId xmlns:a16="http://schemas.microsoft.com/office/drawing/2014/main" id="{C23FF12C-88F8-304C-8344-BB90F2728C7F}"/>
                </a:ext>
              </a:extLst>
            </p:cNvPr>
            <p:cNvSpPr/>
            <p:nvPr/>
          </p:nvSpPr>
          <p:spPr>
            <a:xfrm>
              <a:off x="572729" y="1917290"/>
              <a:ext cx="530942" cy="530942"/>
            </a:xfrm>
            <a:prstGeom prst="rect">
              <a:avLst/>
            </a:prstGeom>
            <a:noFill/>
            <a:ln w="38100" cap="flat" cmpd="sng" algn="ctr">
              <a:solidFill>
                <a:srgbClr val="00B0F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lang="en-US" sz="2000" b="1"/>
                <a:t>F</a:t>
              </a:r>
            </a:p>
          </p:txBody>
        </p:sp>
        <p:sp>
          <p:nvSpPr>
            <p:cNvPr id="17" name="Rectangle 16">
              <a:extLst>
                <a:ext uri="{FF2B5EF4-FFF2-40B4-BE49-F238E27FC236}">
                  <a16:creationId xmlns:a16="http://schemas.microsoft.com/office/drawing/2014/main" id="{BC619B2A-C18A-4F4F-9010-7A006A6E973C}"/>
                </a:ext>
              </a:extLst>
            </p:cNvPr>
            <p:cNvSpPr/>
            <p:nvPr/>
          </p:nvSpPr>
          <p:spPr>
            <a:xfrm>
              <a:off x="1103671" y="1917290"/>
              <a:ext cx="530942" cy="530942"/>
            </a:xfrm>
            <a:prstGeom prst="rect">
              <a:avLst/>
            </a:prstGeom>
            <a:noFill/>
            <a:ln w="38100" cap="flat" cmpd="sng" algn="ctr">
              <a:solidFill>
                <a:srgbClr val="00B0F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lang="en-US" sz="2000" b="1"/>
                <a:t>F</a:t>
              </a:r>
            </a:p>
          </p:txBody>
        </p:sp>
        <p:sp>
          <p:nvSpPr>
            <p:cNvPr id="18" name="Rectangle 17">
              <a:extLst>
                <a:ext uri="{FF2B5EF4-FFF2-40B4-BE49-F238E27FC236}">
                  <a16:creationId xmlns:a16="http://schemas.microsoft.com/office/drawing/2014/main" id="{CD18CEB6-D295-5845-A4C8-1360B6709E96}"/>
                </a:ext>
              </a:extLst>
            </p:cNvPr>
            <p:cNvSpPr/>
            <p:nvPr/>
          </p:nvSpPr>
          <p:spPr>
            <a:xfrm>
              <a:off x="1634612" y="1917286"/>
              <a:ext cx="530942" cy="530942"/>
            </a:xfrm>
            <a:prstGeom prst="rect">
              <a:avLst/>
            </a:prstGeom>
            <a:noFill/>
            <a:ln w="38100" cap="flat" cmpd="sng" algn="ctr">
              <a:solidFill>
                <a:srgbClr val="00B0F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lang="en-US" sz="2000" b="1"/>
                <a:t>T</a:t>
              </a:r>
            </a:p>
          </p:txBody>
        </p:sp>
        <p:sp>
          <p:nvSpPr>
            <p:cNvPr id="19" name="Rectangle 18">
              <a:extLst>
                <a:ext uri="{FF2B5EF4-FFF2-40B4-BE49-F238E27FC236}">
                  <a16:creationId xmlns:a16="http://schemas.microsoft.com/office/drawing/2014/main" id="{EB877AD1-25EC-5441-A066-4115C1B08BCD}"/>
                </a:ext>
              </a:extLst>
            </p:cNvPr>
            <p:cNvSpPr/>
            <p:nvPr/>
          </p:nvSpPr>
          <p:spPr>
            <a:xfrm>
              <a:off x="2165555" y="1917290"/>
              <a:ext cx="530942" cy="530942"/>
            </a:xfrm>
            <a:prstGeom prst="rect">
              <a:avLst/>
            </a:prstGeom>
            <a:noFill/>
            <a:ln w="38100" cap="flat" cmpd="sng" algn="ctr">
              <a:solidFill>
                <a:srgbClr val="00B0F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lang="en-US" sz="2000" b="1"/>
                <a:t>T</a:t>
              </a:r>
            </a:p>
          </p:txBody>
        </p:sp>
        <p:sp>
          <p:nvSpPr>
            <p:cNvPr id="20" name="Rectangle 19">
              <a:extLst>
                <a:ext uri="{FF2B5EF4-FFF2-40B4-BE49-F238E27FC236}">
                  <a16:creationId xmlns:a16="http://schemas.microsoft.com/office/drawing/2014/main" id="{A073D8BD-9628-494F-92D1-D97935ACA26C}"/>
                </a:ext>
              </a:extLst>
            </p:cNvPr>
            <p:cNvSpPr/>
            <p:nvPr/>
          </p:nvSpPr>
          <p:spPr>
            <a:xfrm>
              <a:off x="2716162" y="1917290"/>
              <a:ext cx="530942" cy="530942"/>
            </a:xfrm>
            <a:prstGeom prst="rect">
              <a:avLst/>
            </a:prstGeom>
            <a:noFill/>
            <a:ln w="38100" cap="flat" cmpd="sng" algn="ctr">
              <a:solidFill>
                <a:srgbClr val="00B0F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lang="en-US" sz="2000" b="1"/>
                <a:t>T</a:t>
              </a:r>
            </a:p>
          </p:txBody>
        </p:sp>
        <p:sp>
          <p:nvSpPr>
            <p:cNvPr id="21" name="Rectangle 20">
              <a:extLst>
                <a:ext uri="{FF2B5EF4-FFF2-40B4-BE49-F238E27FC236}">
                  <a16:creationId xmlns:a16="http://schemas.microsoft.com/office/drawing/2014/main" id="{A7B05125-084A-8447-B668-ACA3731075A2}"/>
                </a:ext>
              </a:extLst>
            </p:cNvPr>
            <p:cNvSpPr/>
            <p:nvPr/>
          </p:nvSpPr>
          <p:spPr>
            <a:xfrm>
              <a:off x="3247104" y="1917290"/>
              <a:ext cx="530942" cy="530942"/>
            </a:xfrm>
            <a:prstGeom prst="rect">
              <a:avLst/>
            </a:prstGeom>
            <a:noFill/>
            <a:ln w="38100" cap="flat" cmpd="sng" algn="ctr">
              <a:solidFill>
                <a:srgbClr val="00B0F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lang="en-US" sz="2000" b="1"/>
                <a:t>F</a:t>
              </a:r>
            </a:p>
          </p:txBody>
        </p:sp>
        <p:sp>
          <p:nvSpPr>
            <p:cNvPr id="22" name="Rectangle 21">
              <a:extLst>
                <a:ext uri="{FF2B5EF4-FFF2-40B4-BE49-F238E27FC236}">
                  <a16:creationId xmlns:a16="http://schemas.microsoft.com/office/drawing/2014/main" id="{944D9F58-885D-724C-B3FD-F012C0148AE3}"/>
                </a:ext>
              </a:extLst>
            </p:cNvPr>
            <p:cNvSpPr/>
            <p:nvPr/>
          </p:nvSpPr>
          <p:spPr>
            <a:xfrm>
              <a:off x="3778046" y="1917290"/>
              <a:ext cx="530942" cy="530942"/>
            </a:xfrm>
            <a:prstGeom prst="rect">
              <a:avLst/>
            </a:prstGeom>
            <a:noFill/>
            <a:ln w="38100" cap="flat" cmpd="sng" algn="ctr">
              <a:solidFill>
                <a:srgbClr val="00B0F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lang="en-US" sz="2000" b="1"/>
                <a:t>T</a:t>
              </a:r>
            </a:p>
          </p:txBody>
        </p:sp>
        <p:sp>
          <p:nvSpPr>
            <p:cNvPr id="23" name="Rectangle 22">
              <a:extLst>
                <a:ext uri="{FF2B5EF4-FFF2-40B4-BE49-F238E27FC236}">
                  <a16:creationId xmlns:a16="http://schemas.microsoft.com/office/drawing/2014/main" id="{8CBF3248-988B-364C-A24E-190E0A057A47}"/>
                </a:ext>
              </a:extLst>
            </p:cNvPr>
            <p:cNvSpPr/>
            <p:nvPr/>
          </p:nvSpPr>
          <p:spPr>
            <a:xfrm>
              <a:off x="4308988" y="1917290"/>
              <a:ext cx="530942" cy="530942"/>
            </a:xfrm>
            <a:prstGeom prst="rect">
              <a:avLst/>
            </a:prstGeom>
            <a:noFill/>
            <a:ln w="38100" cap="flat" cmpd="sng" algn="ctr">
              <a:solidFill>
                <a:srgbClr val="00B0F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lang="en-US" sz="2000" b="1"/>
                <a:t>F</a:t>
              </a:r>
            </a:p>
          </p:txBody>
        </p:sp>
      </p:grpSp>
      <p:grpSp>
        <p:nvGrpSpPr>
          <p:cNvPr id="24" name="Group 23">
            <a:extLst>
              <a:ext uri="{FF2B5EF4-FFF2-40B4-BE49-F238E27FC236}">
                <a16:creationId xmlns:a16="http://schemas.microsoft.com/office/drawing/2014/main" id="{9EEEE8E3-2D56-7041-9ECD-49CEB825981E}"/>
              </a:ext>
            </a:extLst>
          </p:cNvPr>
          <p:cNvGrpSpPr/>
          <p:nvPr/>
        </p:nvGrpSpPr>
        <p:grpSpPr>
          <a:xfrm>
            <a:off x="8858143" y="2174669"/>
            <a:ext cx="3059749" cy="380710"/>
            <a:chOff x="572729" y="1917286"/>
            <a:chExt cx="4267201" cy="530946"/>
          </a:xfrm>
        </p:grpSpPr>
        <p:sp>
          <p:nvSpPr>
            <p:cNvPr id="25" name="Rectangle 24">
              <a:extLst>
                <a:ext uri="{FF2B5EF4-FFF2-40B4-BE49-F238E27FC236}">
                  <a16:creationId xmlns:a16="http://schemas.microsoft.com/office/drawing/2014/main" id="{F3F893E2-F3C3-214A-8348-7AEFAFAAEA93}"/>
                </a:ext>
              </a:extLst>
            </p:cNvPr>
            <p:cNvSpPr/>
            <p:nvPr/>
          </p:nvSpPr>
          <p:spPr>
            <a:xfrm>
              <a:off x="572729" y="1917290"/>
              <a:ext cx="530942" cy="530942"/>
            </a:xfrm>
            <a:prstGeom prst="rect">
              <a:avLst/>
            </a:prstGeom>
            <a:noFill/>
            <a:ln w="38100" cap="flat" cmpd="sng" algn="ctr">
              <a:solidFill>
                <a:srgbClr val="00B0F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lang="en-US" sz="2000" b="1"/>
                <a:t>F</a:t>
              </a:r>
            </a:p>
          </p:txBody>
        </p:sp>
        <p:sp>
          <p:nvSpPr>
            <p:cNvPr id="26" name="Rectangle 25">
              <a:extLst>
                <a:ext uri="{FF2B5EF4-FFF2-40B4-BE49-F238E27FC236}">
                  <a16:creationId xmlns:a16="http://schemas.microsoft.com/office/drawing/2014/main" id="{4E3E75FB-1AC5-B649-9926-E1B652EB8893}"/>
                </a:ext>
              </a:extLst>
            </p:cNvPr>
            <p:cNvSpPr/>
            <p:nvPr/>
          </p:nvSpPr>
          <p:spPr>
            <a:xfrm>
              <a:off x="1103671" y="1917290"/>
              <a:ext cx="530942" cy="530942"/>
            </a:xfrm>
            <a:prstGeom prst="rect">
              <a:avLst/>
            </a:prstGeom>
            <a:noFill/>
            <a:ln w="38100" cap="flat" cmpd="sng" algn="ctr">
              <a:solidFill>
                <a:srgbClr val="00B0F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lang="en-US" sz="2000" b="1"/>
                <a:t>F</a:t>
              </a:r>
            </a:p>
          </p:txBody>
        </p:sp>
        <p:sp>
          <p:nvSpPr>
            <p:cNvPr id="27" name="Rectangle 26">
              <a:extLst>
                <a:ext uri="{FF2B5EF4-FFF2-40B4-BE49-F238E27FC236}">
                  <a16:creationId xmlns:a16="http://schemas.microsoft.com/office/drawing/2014/main" id="{3356F078-AFFD-3E45-B1BF-2091A941D9BA}"/>
                </a:ext>
              </a:extLst>
            </p:cNvPr>
            <p:cNvSpPr/>
            <p:nvPr/>
          </p:nvSpPr>
          <p:spPr>
            <a:xfrm>
              <a:off x="1634612" y="1917286"/>
              <a:ext cx="530942" cy="530942"/>
            </a:xfrm>
            <a:prstGeom prst="rect">
              <a:avLst/>
            </a:prstGeom>
            <a:noFill/>
            <a:ln w="38100" cap="flat" cmpd="sng" algn="ctr">
              <a:solidFill>
                <a:srgbClr val="00B0F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lang="en-US" sz="2000" b="1"/>
                <a:t>T</a:t>
              </a:r>
            </a:p>
          </p:txBody>
        </p:sp>
        <p:sp>
          <p:nvSpPr>
            <p:cNvPr id="28" name="Rectangle 27">
              <a:extLst>
                <a:ext uri="{FF2B5EF4-FFF2-40B4-BE49-F238E27FC236}">
                  <a16:creationId xmlns:a16="http://schemas.microsoft.com/office/drawing/2014/main" id="{E49B61D4-F965-DB4E-9442-6D7C1FBF8713}"/>
                </a:ext>
              </a:extLst>
            </p:cNvPr>
            <p:cNvSpPr/>
            <p:nvPr/>
          </p:nvSpPr>
          <p:spPr>
            <a:xfrm>
              <a:off x="2165555" y="1917290"/>
              <a:ext cx="530942" cy="530942"/>
            </a:xfrm>
            <a:prstGeom prst="rect">
              <a:avLst/>
            </a:prstGeom>
            <a:noFill/>
            <a:ln w="38100" cap="flat" cmpd="sng" algn="ctr">
              <a:solidFill>
                <a:srgbClr val="00B0F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lang="en-US" sz="2000" b="1"/>
                <a:t>T</a:t>
              </a:r>
            </a:p>
          </p:txBody>
        </p:sp>
        <p:sp>
          <p:nvSpPr>
            <p:cNvPr id="29" name="Rectangle 28">
              <a:extLst>
                <a:ext uri="{FF2B5EF4-FFF2-40B4-BE49-F238E27FC236}">
                  <a16:creationId xmlns:a16="http://schemas.microsoft.com/office/drawing/2014/main" id="{EDE735DB-5787-2542-ADD1-3A27F1AD2CA1}"/>
                </a:ext>
              </a:extLst>
            </p:cNvPr>
            <p:cNvSpPr/>
            <p:nvPr/>
          </p:nvSpPr>
          <p:spPr>
            <a:xfrm>
              <a:off x="2716162" y="1917290"/>
              <a:ext cx="530942" cy="530942"/>
            </a:xfrm>
            <a:prstGeom prst="rect">
              <a:avLst/>
            </a:prstGeom>
            <a:noFill/>
            <a:ln w="38100" cap="flat" cmpd="sng" algn="ctr">
              <a:solidFill>
                <a:srgbClr val="00B0F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lang="en-US" sz="2000" b="1"/>
                <a:t>T</a:t>
              </a:r>
            </a:p>
          </p:txBody>
        </p:sp>
        <p:sp>
          <p:nvSpPr>
            <p:cNvPr id="30" name="Rectangle 29">
              <a:extLst>
                <a:ext uri="{FF2B5EF4-FFF2-40B4-BE49-F238E27FC236}">
                  <a16:creationId xmlns:a16="http://schemas.microsoft.com/office/drawing/2014/main" id="{27C9D9F3-FF89-5C4E-8784-3D0BC9682326}"/>
                </a:ext>
              </a:extLst>
            </p:cNvPr>
            <p:cNvSpPr/>
            <p:nvPr/>
          </p:nvSpPr>
          <p:spPr>
            <a:xfrm>
              <a:off x="3247104" y="1917290"/>
              <a:ext cx="530942" cy="530942"/>
            </a:xfrm>
            <a:prstGeom prst="rect">
              <a:avLst/>
            </a:prstGeom>
            <a:noFill/>
            <a:ln w="38100" cap="flat" cmpd="sng" algn="ctr">
              <a:solidFill>
                <a:srgbClr val="00B0F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lang="en-US" sz="2000" b="1"/>
                <a:t>F</a:t>
              </a:r>
            </a:p>
          </p:txBody>
        </p:sp>
        <p:sp>
          <p:nvSpPr>
            <p:cNvPr id="31" name="Rectangle 30">
              <a:extLst>
                <a:ext uri="{FF2B5EF4-FFF2-40B4-BE49-F238E27FC236}">
                  <a16:creationId xmlns:a16="http://schemas.microsoft.com/office/drawing/2014/main" id="{34A4BD89-ADCA-6845-9ED5-316B1B27695F}"/>
                </a:ext>
              </a:extLst>
            </p:cNvPr>
            <p:cNvSpPr/>
            <p:nvPr/>
          </p:nvSpPr>
          <p:spPr>
            <a:xfrm>
              <a:off x="3778046" y="1917290"/>
              <a:ext cx="530942" cy="530942"/>
            </a:xfrm>
            <a:prstGeom prst="rect">
              <a:avLst/>
            </a:prstGeom>
            <a:solidFill>
              <a:schemeClr val="tx1">
                <a:lumMod val="65000"/>
              </a:schemeClr>
            </a:solidFill>
            <a:ln w="38100" cap="flat" cmpd="sng" algn="ctr">
              <a:solidFill>
                <a:srgbClr val="00B0F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lang="en-US" sz="2000" b="1"/>
                <a:t>T</a:t>
              </a:r>
            </a:p>
          </p:txBody>
        </p:sp>
        <p:sp>
          <p:nvSpPr>
            <p:cNvPr id="32" name="Rectangle 31">
              <a:extLst>
                <a:ext uri="{FF2B5EF4-FFF2-40B4-BE49-F238E27FC236}">
                  <a16:creationId xmlns:a16="http://schemas.microsoft.com/office/drawing/2014/main" id="{A8A8B875-A971-D14F-B79F-D33A96BF709E}"/>
                </a:ext>
              </a:extLst>
            </p:cNvPr>
            <p:cNvSpPr/>
            <p:nvPr/>
          </p:nvSpPr>
          <p:spPr>
            <a:xfrm>
              <a:off x="4308988" y="1917290"/>
              <a:ext cx="530942" cy="530942"/>
            </a:xfrm>
            <a:prstGeom prst="rect">
              <a:avLst/>
            </a:prstGeom>
            <a:noFill/>
            <a:ln w="38100" cap="flat" cmpd="sng" algn="ctr">
              <a:solidFill>
                <a:srgbClr val="00B0F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lang="en-US" sz="2000" b="1"/>
                <a:t>F</a:t>
              </a:r>
            </a:p>
          </p:txBody>
        </p:sp>
      </p:grpSp>
      <p:grpSp>
        <p:nvGrpSpPr>
          <p:cNvPr id="42" name="Group 41">
            <a:extLst>
              <a:ext uri="{FF2B5EF4-FFF2-40B4-BE49-F238E27FC236}">
                <a16:creationId xmlns:a16="http://schemas.microsoft.com/office/drawing/2014/main" id="{9BDA5119-A169-BF42-B961-A64CB501BC55}"/>
              </a:ext>
            </a:extLst>
          </p:cNvPr>
          <p:cNvGrpSpPr/>
          <p:nvPr/>
        </p:nvGrpSpPr>
        <p:grpSpPr>
          <a:xfrm>
            <a:off x="5500278" y="2669130"/>
            <a:ext cx="3059749" cy="380706"/>
            <a:chOff x="572729" y="1917290"/>
            <a:chExt cx="4267201" cy="530942"/>
          </a:xfrm>
        </p:grpSpPr>
        <p:sp>
          <p:nvSpPr>
            <p:cNvPr id="43" name="Rectangle 42">
              <a:extLst>
                <a:ext uri="{FF2B5EF4-FFF2-40B4-BE49-F238E27FC236}">
                  <a16:creationId xmlns:a16="http://schemas.microsoft.com/office/drawing/2014/main" id="{10680408-9E5F-ED49-919A-D95C457DD1D4}"/>
                </a:ext>
              </a:extLst>
            </p:cNvPr>
            <p:cNvSpPr/>
            <p:nvPr/>
          </p:nvSpPr>
          <p:spPr>
            <a:xfrm>
              <a:off x="572729" y="1917290"/>
              <a:ext cx="530942" cy="530942"/>
            </a:xfrm>
            <a:prstGeom prst="rect">
              <a:avLst/>
            </a:prstGeom>
            <a:noFill/>
            <a:ln w="38100" cap="flat" cmpd="sng" algn="ctr">
              <a:solidFill>
                <a:srgbClr val="FFC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lang="en-US">
                  <a:solidFill>
                    <a:srgbClr val="92D050"/>
                  </a:solidFill>
                </a:rPr>
                <a:t>3</a:t>
              </a:r>
            </a:p>
          </p:txBody>
        </p:sp>
        <p:sp>
          <p:nvSpPr>
            <p:cNvPr id="44" name="Rectangle 43">
              <a:extLst>
                <a:ext uri="{FF2B5EF4-FFF2-40B4-BE49-F238E27FC236}">
                  <a16:creationId xmlns:a16="http://schemas.microsoft.com/office/drawing/2014/main" id="{93DBE128-9FC6-9142-8DBB-A89E17EBC8E3}"/>
                </a:ext>
              </a:extLst>
            </p:cNvPr>
            <p:cNvSpPr/>
            <p:nvPr/>
          </p:nvSpPr>
          <p:spPr>
            <a:xfrm>
              <a:off x="1103671" y="1917290"/>
              <a:ext cx="530942" cy="530942"/>
            </a:xfrm>
            <a:prstGeom prst="rect">
              <a:avLst/>
            </a:prstGeom>
            <a:noFill/>
            <a:ln w="38100" cap="flat" cmpd="sng" algn="ctr">
              <a:solidFill>
                <a:srgbClr val="FFC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lang="en-US">
                  <a:solidFill>
                    <a:srgbClr val="92D050"/>
                  </a:solidFill>
                </a:rPr>
                <a:t>0</a:t>
              </a:r>
            </a:p>
          </p:txBody>
        </p:sp>
        <p:sp>
          <p:nvSpPr>
            <p:cNvPr id="45" name="Rectangle 44">
              <a:extLst>
                <a:ext uri="{FF2B5EF4-FFF2-40B4-BE49-F238E27FC236}">
                  <a16:creationId xmlns:a16="http://schemas.microsoft.com/office/drawing/2014/main" id="{E1A92A25-C2AF-694D-8E2A-9DCA98B5668D}"/>
                </a:ext>
              </a:extLst>
            </p:cNvPr>
            <p:cNvSpPr/>
            <p:nvPr/>
          </p:nvSpPr>
          <p:spPr>
            <a:xfrm>
              <a:off x="1634613" y="1917290"/>
              <a:ext cx="530942" cy="530942"/>
            </a:xfrm>
            <a:prstGeom prst="rect">
              <a:avLst/>
            </a:prstGeom>
            <a:noFill/>
            <a:ln w="38100" cap="flat" cmpd="sng" algn="ctr">
              <a:solidFill>
                <a:srgbClr val="FFC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lang="en-US">
                  <a:solidFill>
                    <a:srgbClr val="92D050"/>
                  </a:solidFill>
                </a:rPr>
                <a:t>0</a:t>
              </a:r>
            </a:p>
          </p:txBody>
        </p:sp>
        <p:sp>
          <p:nvSpPr>
            <p:cNvPr id="46" name="Rectangle 45">
              <a:extLst>
                <a:ext uri="{FF2B5EF4-FFF2-40B4-BE49-F238E27FC236}">
                  <a16:creationId xmlns:a16="http://schemas.microsoft.com/office/drawing/2014/main" id="{BFFB4194-7B51-E44C-BAE5-518FE9828D75}"/>
                </a:ext>
              </a:extLst>
            </p:cNvPr>
            <p:cNvSpPr/>
            <p:nvPr/>
          </p:nvSpPr>
          <p:spPr>
            <a:xfrm>
              <a:off x="2165555" y="1917290"/>
              <a:ext cx="530942" cy="530942"/>
            </a:xfrm>
            <a:prstGeom prst="rect">
              <a:avLst/>
            </a:prstGeom>
            <a:noFill/>
            <a:ln w="38100" cap="flat" cmpd="sng" algn="ctr">
              <a:solidFill>
                <a:srgbClr val="FFC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lang="en-US">
                  <a:solidFill>
                    <a:srgbClr val="92D050"/>
                  </a:solidFill>
                </a:rPr>
                <a:t>3</a:t>
              </a:r>
            </a:p>
          </p:txBody>
        </p:sp>
        <p:sp>
          <p:nvSpPr>
            <p:cNvPr id="47" name="Rectangle 46">
              <a:extLst>
                <a:ext uri="{FF2B5EF4-FFF2-40B4-BE49-F238E27FC236}">
                  <a16:creationId xmlns:a16="http://schemas.microsoft.com/office/drawing/2014/main" id="{9E228EEA-1A50-1343-80F1-78210A586DA1}"/>
                </a:ext>
              </a:extLst>
            </p:cNvPr>
            <p:cNvSpPr/>
            <p:nvPr/>
          </p:nvSpPr>
          <p:spPr>
            <a:xfrm>
              <a:off x="2716162" y="1917290"/>
              <a:ext cx="530942" cy="530942"/>
            </a:xfrm>
            <a:prstGeom prst="rect">
              <a:avLst/>
            </a:prstGeom>
            <a:noFill/>
            <a:ln w="38100" cap="flat" cmpd="sng" algn="ctr">
              <a:solidFill>
                <a:srgbClr val="FFC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lang="en-US">
                  <a:solidFill>
                    <a:srgbClr val="92D050"/>
                  </a:solidFill>
                </a:rPr>
                <a:t>3</a:t>
              </a:r>
            </a:p>
          </p:txBody>
        </p:sp>
        <p:sp>
          <p:nvSpPr>
            <p:cNvPr id="48" name="Rectangle 47">
              <a:extLst>
                <a:ext uri="{FF2B5EF4-FFF2-40B4-BE49-F238E27FC236}">
                  <a16:creationId xmlns:a16="http://schemas.microsoft.com/office/drawing/2014/main" id="{18DA3002-245F-AE4F-9529-45D323BF37B3}"/>
                </a:ext>
              </a:extLst>
            </p:cNvPr>
            <p:cNvSpPr/>
            <p:nvPr/>
          </p:nvSpPr>
          <p:spPr>
            <a:xfrm>
              <a:off x="3247104" y="1917290"/>
              <a:ext cx="530942" cy="530942"/>
            </a:xfrm>
            <a:prstGeom prst="rect">
              <a:avLst/>
            </a:prstGeom>
            <a:noFill/>
            <a:ln w="38100" cap="flat" cmpd="sng" algn="ctr">
              <a:solidFill>
                <a:srgbClr val="FFC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lang="en-US">
                  <a:solidFill>
                    <a:srgbClr val="92D050"/>
                  </a:solidFill>
                </a:rPr>
                <a:t>2</a:t>
              </a:r>
            </a:p>
          </p:txBody>
        </p:sp>
        <p:sp>
          <p:nvSpPr>
            <p:cNvPr id="49" name="Rectangle 48">
              <a:extLst>
                <a:ext uri="{FF2B5EF4-FFF2-40B4-BE49-F238E27FC236}">
                  <a16:creationId xmlns:a16="http://schemas.microsoft.com/office/drawing/2014/main" id="{1386B4D3-6297-1B41-A423-131402DA6400}"/>
                </a:ext>
              </a:extLst>
            </p:cNvPr>
            <p:cNvSpPr/>
            <p:nvPr/>
          </p:nvSpPr>
          <p:spPr>
            <a:xfrm>
              <a:off x="3778046" y="1917290"/>
              <a:ext cx="530942" cy="530942"/>
            </a:xfrm>
            <a:prstGeom prst="rect">
              <a:avLst/>
            </a:prstGeom>
            <a:solidFill>
              <a:schemeClr val="tx1">
                <a:lumMod val="65000"/>
              </a:schemeClr>
            </a:solidFill>
            <a:ln w="38100" cap="flat" cmpd="sng" algn="ctr">
              <a:solidFill>
                <a:srgbClr val="FFC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lang="en-US">
                  <a:solidFill>
                    <a:srgbClr val="92D050"/>
                  </a:solidFill>
                </a:rPr>
                <a:t>0</a:t>
              </a:r>
            </a:p>
          </p:txBody>
        </p:sp>
        <p:sp>
          <p:nvSpPr>
            <p:cNvPr id="50" name="Rectangle 49">
              <a:extLst>
                <a:ext uri="{FF2B5EF4-FFF2-40B4-BE49-F238E27FC236}">
                  <a16:creationId xmlns:a16="http://schemas.microsoft.com/office/drawing/2014/main" id="{13F76E31-7227-CF4F-A5E6-1BB6082800E4}"/>
                </a:ext>
              </a:extLst>
            </p:cNvPr>
            <p:cNvSpPr/>
            <p:nvPr/>
          </p:nvSpPr>
          <p:spPr>
            <a:xfrm>
              <a:off x="4308988" y="1917290"/>
              <a:ext cx="530942" cy="530942"/>
            </a:xfrm>
            <a:prstGeom prst="rect">
              <a:avLst/>
            </a:prstGeom>
            <a:noFill/>
            <a:ln w="38100" cap="flat" cmpd="sng" algn="ctr">
              <a:solidFill>
                <a:srgbClr val="FFC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lang="en-US">
                  <a:solidFill>
                    <a:srgbClr val="92D050"/>
                  </a:solidFill>
                </a:rPr>
                <a:t>5</a:t>
              </a:r>
            </a:p>
          </p:txBody>
        </p:sp>
      </p:grpSp>
      <p:grpSp>
        <p:nvGrpSpPr>
          <p:cNvPr id="52" name="Group 51">
            <a:extLst>
              <a:ext uri="{FF2B5EF4-FFF2-40B4-BE49-F238E27FC236}">
                <a16:creationId xmlns:a16="http://schemas.microsoft.com/office/drawing/2014/main" id="{D1E42865-432A-564C-97A4-FBB4150D977D}"/>
              </a:ext>
            </a:extLst>
          </p:cNvPr>
          <p:cNvGrpSpPr/>
          <p:nvPr/>
        </p:nvGrpSpPr>
        <p:grpSpPr>
          <a:xfrm>
            <a:off x="5505984" y="3206618"/>
            <a:ext cx="3059749" cy="380706"/>
            <a:chOff x="572729" y="1917290"/>
            <a:chExt cx="4267201" cy="530942"/>
          </a:xfrm>
        </p:grpSpPr>
        <p:sp>
          <p:nvSpPr>
            <p:cNvPr id="53" name="Rectangle 52">
              <a:extLst>
                <a:ext uri="{FF2B5EF4-FFF2-40B4-BE49-F238E27FC236}">
                  <a16:creationId xmlns:a16="http://schemas.microsoft.com/office/drawing/2014/main" id="{B27D2F61-E5A0-6C41-8D0F-206F948834C7}"/>
                </a:ext>
              </a:extLst>
            </p:cNvPr>
            <p:cNvSpPr/>
            <p:nvPr/>
          </p:nvSpPr>
          <p:spPr>
            <a:xfrm>
              <a:off x="572729" y="1917290"/>
              <a:ext cx="530942" cy="530942"/>
            </a:xfrm>
            <a:prstGeom prst="rect">
              <a:avLst/>
            </a:prstGeom>
            <a:noFill/>
            <a:ln w="38100" cap="flat" cmpd="sng" algn="ctr">
              <a:solidFill>
                <a:srgbClr val="FFC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lang="en-US">
                  <a:solidFill>
                    <a:srgbClr val="92D050"/>
                  </a:solidFill>
                </a:rPr>
                <a:t>3</a:t>
              </a:r>
            </a:p>
          </p:txBody>
        </p:sp>
        <p:sp>
          <p:nvSpPr>
            <p:cNvPr id="54" name="Rectangle 53">
              <a:extLst>
                <a:ext uri="{FF2B5EF4-FFF2-40B4-BE49-F238E27FC236}">
                  <a16:creationId xmlns:a16="http://schemas.microsoft.com/office/drawing/2014/main" id="{7250615D-6F03-374C-AC6F-0783CCD3398A}"/>
                </a:ext>
              </a:extLst>
            </p:cNvPr>
            <p:cNvSpPr/>
            <p:nvPr/>
          </p:nvSpPr>
          <p:spPr>
            <a:xfrm>
              <a:off x="1103671" y="1917290"/>
              <a:ext cx="530942" cy="530942"/>
            </a:xfrm>
            <a:prstGeom prst="rect">
              <a:avLst/>
            </a:prstGeom>
            <a:solidFill>
              <a:schemeClr val="tx1">
                <a:lumMod val="65000"/>
              </a:schemeClr>
            </a:solidFill>
            <a:ln w="38100" cap="flat" cmpd="sng" algn="ctr">
              <a:solidFill>
                <a:srgbClr val="FFC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lang="en-US">
                  <a:solidFill>
                    <a:srgbClr val="92D050"/>
                  </a:solidFill>
                </a:rPr>
                <a:t>0</a:t>
              </a:r>
            </a:p>
          </p:txBody>
        </p:sp>
        <p:sp>
          <p:nvSpPr>
            <p:cNvPr id="55" name="Rectangle 54">
              <a:extLst>
                <a:ext uri="{FF2B5EF4-FFF2-40B4-BE49-F238E27FC236}">
                  <a16:creationId xmlns:a16="http://schemas.microsoft.com/office/drawing/2014/main" id="{4293F3F9-AE0D-B94E-9CA0-97A64D4BB93B}"/>
                </a:ext>
              </a:extLst>
            </p:cNvPr>
            <p:cNvSpPr/>
            <p:nvPr/>
          </p:nvSpPr>
          <p:spPr>
            <a:xfrm>
              <a:off x="1634613" y="1917290"/>
              <a:ext cx="530942" cy="530942"/>
            </a:xfrm>
            <a:prstGeom prst="rect">
              <a:avLst/>
            </a:prstGeom>
            <a:solidFill>
              <a:schemeClr val="tx1">
                <a:lumMod val="65000"/>
              </a:schemeClr>
            </a:solidFill>
            <a:ln w="38100" cap="flat" cmpd="sng" algn="ctr">
              <a:solidFill>
                <a:srgbClr val="FFC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lang="en-US">
                  <a:solidFill>
                    <a:srgbClr val="92D050"/>
                  </a:solidFill>
                </a:rPr>
                <a:t>0</a:t>
              </a:r>
            </a:p>
          </p:txBody>
        </p:sp>
        <p:sp>
          <p:nvSpPr>
            <p:cNvPr id="56" name="Rectangle 55">
              <a:extLst>
                <a:ext uri="{FF2B5EF4-FFF2-40B4-BE49-F238E27FC236}">
                  <a16:creationId xmlns:a16="http://schemas.microsoft.com/office/drawing/2014/main" id="{E3F11FC5-AF22-9A48-A85B-7FC5907CD5E6}"/>
                </a:ext>
              </a:extLst>
            </p:cNvPr>
            <p:cNvSpPr/>
            <p:nvPr/>
          </p:nvSpPr>
          <p:spPr>
            <a:xfrm>
              <a:off x="2165555" y="1917290"/>
              <a:ext cx="530942" cy="530942"/>
            </a:xfrm>
            <a:prstGeom prst="rect">
              <a:avLst/>
            </a:prstGeom>
            <a:noFill/>
            <a:ln w="38100" cap="flat" cmpd="sng" algn="ctr">
              <a:solidFill>
                <a:srgbClr val="FFC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lang="en-US">
                  <a:solidFill>
                    <a:srgbClr val="92D050"/>
                  </a:solidFill>
                </a:rPr>
                <a:t>3</a:t>
              </a:r>
            </a:p>
          </p:txBody>
        </p:sp>
        <p:sp>
          <p:nvSpPr>
            <p:cNvPr id="57" name="Rectangle 56">
              <a:extLst>
                <a:ext uri="{FF2B5EF4-FFF2-40B4-BE49-F238E27FC236}">
                  <a16:creationId xmlns:a16="http://schemas.microsoft.com/office/drawing/2014/main" id="{FF6D570B-447A-CB40-A296-D66D59E525C2}"/>
                </a:ext>
              </a:extLst>
            </p:cNvPr>
            <p:cNvSpPr/>
            <p:nvPr/>
          </p:nvSpPr>
          <p:spPr>
            <a:xfrm>
              <a:off x="2716162" y="1917290"/>
              <a:ext cx="530942" cy="530942"/>
            </a:xfrm>
            <a:prstGeom prst="rect">
              <a:avLst/>
            </a:prstGeom>
            <a:noFill/>
            <a:ln w="38100" cap="flat" cmpd="sng" algn="ctr">
              <a:solidFill>
                <a:srgbClr val="FFC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lang="en-US">
                  <a:solidFill>
                    <a:srgbClr val="92D050"/>
                  </a:solidFill>
                </a:rPr>
                <a:t>3</a:t>
              </a:r>
            </a:p>
          </p:txBody>
        </p:sp>
        <p:sp>
          <p:nvSpPr>
            <p:cNvPr id="58" name="Rectangle 57">
              <a:extLst>
                <a:ext uri="{FF2B5EF4-FFF2-40B4-BE49-F238E27FC236}">
                  <a16:creationId xmlns:a16="http://schemas.microsoft.com/office/drawing/2014/main" id="{2363695B-7F1B-044E-9F7D-AC7FB557AB33}"/>
                </a:ext>
              </a:extLst>
            </p:cNvPr>
            <p:cNvSpPr/>
            <p:nvPr/>
          </p:nvSpPr>
          <p:spPr>
            <a:xfrm>
              <a:off x="3247104" y="1917290"/>
              <a:ext cx="530942" cy="530942"/>
            </a:xfrm>
            <a:prstGeom prst="rect">
              <a:avLst/>
            </a:prstGeom>
            <a:noFill/>
            <a:ln w="38100" cap="flat" cmpd="sng" algn="ctr">
              <a:solidFill>
                <a:srgbClr val="FFC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lang="en-US">
                  <a:solidFill>
                    <a:srgbClr val="92D050"/>
                  </a:solidFill>
                </a:rPr>
                <a:t>2</a:t>
              </a:r>
            </a:p>
          </p:txBody>
        </p:sp>
        <p:sp>
          <p:nvSpPr>
            <p:cNvPr id="59" name="Rectangle 58">
              <a:extLst>
                <a:ext uri="{FF2B5EF4-FFF2-40B4-BE49-F238E27FC236}">
                  <a16:creationId xmlns:a16="http://schemas.microsoft.com/office/drawing/2014/main" id="{77C319DC-C3FF-3849-BBCB-F51192552D8F}"/>
                </a:ext>
              </a:extLst>
            </p:cNvPr>
            <p:cNvSpPr/>
            <p:nvPr/>
          </p:nvSpPr>
          <p:spPr>
            <a:xfrm>
              <a:off x="3778046" y="1917290"/>
              <a:ext cx="530942" cy="530942"/>
            </a:xfrm>
            <a:prstGeom prst="rect">
              <a:avLst/>
            </a:prstGeom>
            <a:solidFill>
              <a:schemeClr val="tx1">
                <a:lumMod val="65000"/>
              </a:schemeClr>
            </a:solidFill>
            <a:ln w="38100" cap="flat" cmpd="sng" algn="ctr">
              <a:solidFill>
                <a:srgbClr val="FFC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lang="en-US">
                  <a:solidFill>
                    <a:srgbClr val="92D050"/>
                  </a:solidFill>
                </a:rPr>
                <a:t>0</a:t>
              </a:r>
            </a:p>
          </p:txBody>
        </p:sp>
        <p:sp>
          <p:nvSpPr>
            <p:cNvPr id="60" name="Rectangle 59">
              <a:extLst>
                <a:ext uri="{FF2B5EF4-FFF2-40B4-BE49-F238E27FC236}">
                  <a16:creationId xmlns:a16="http://schemas.microsoft.com/office/drawing/2014/main" id="{E63EEF5D-A9C2-6045-BE84-635187A738E1}"/>
                </a:ext>
              </a:extLst>
            </p:cNvPr>
            <p:cNvSpPr/>
            <p:nvPr/>
          </p:nvSpPr>
          <p:spPr>
            <a:xfrm>
              <a:off x="4308988" y="1917290"/>
              <a:ext cx="530942" cy="530942"/>
            </a:xfrm>
            <a:prstGeom prst="rect">
              <a:avLst/>
            </a:prstGeom>
            <a:noFill/>
            <a:ln w="38100" cap="flat" cmpd="sng" algn="ctr">
              <a:solidFill>
                <a:srgbClr val="FFC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lang="en-US">
                  <a:solidFill>
                    <a:srgbClr val="92D050"/>
                  </a:solidFill>
                </a:rPr>
                <a:t>5</a:t>
              </a:r>
            </a:p>
          </p:txBody>
        </p:sp>
      </p:grpSp>
      <p:grpSp>
        <p:nvGrpSpPr>
          <p:cNvPr id="61" name="Group 60">
            <a:extLst>
              <a:ext uri="{FF2B5EF4-FFF2-40B4-BE49-F238E27FC236}">
                <a16:creationId xmlns:a16="http://schemas.microsoft.com/office/drawing/2014/main" id="{58458817-0964-C043-A286-F9C10B7EA548}"/>
              </a:ext>
            </a:extLst>
          </p:cNvPr>
          <p:cNvGrpSpPr/>
          <p:nvPr/>
        </p:nvGrpSpPr>
        <p:grpSpPr>
          <a:xfrm>
            <a:off x="8851093" y="3180078"/>
            <a:ext cx="3059749" cy="380710"/>
            <a:chOff x="572729" y="1917286"/>
            <a:chExt cx="4267201" cy="530946"/>
          </a:xfrm>
        </p:grpSpPr>
        <p:sp>
          <p:nvSpPr>
            <p:cNvPr id="62" name="Rectangle 61">
              <a:extLst>
                <a:ext uri="{FF2B5EF4-FFF2-40B4-BE49-F238E27FC236}">
                  <a16:creationId xmlns:a16="http://schemas.microsoft.com/office/drawing/2014/main" id="{B437A234-E67C-EF4D-BB74-0A8F774FD7C8}"/>
                </a:ext>
              </a:extLst>
            </p:cNvPr>
            <p:cNvSpPr/>
            <p:nvPr/>
          </p:nvSpPr>
          <p:spPr>
            <a:xfrm>
              <a:off x="572729" y="1917290"/>
              <a:ext cx="530942" cy="530942"/>
            </a:xfrm>
            <a:prstGeom prst="rect">
              <a:avLst/>
            </a:prstGeom>
            <a:noFill/>
            <a:ln w="38100" cap="flat" cmpd="sng" algn="ctr">
              <a:solidFill>
                <a:srgbClr val="00B0F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lang="en-US" sz="2000" b="1"/>
                <a:t>F</a:t>
              </a:r>
            </a:p>
          </p:txBody>
        </p:sp>
        <p:sp>
          <p:nvSpPr>
            <p:cNvPr id="63" name="Rectangle 62">
              <a:extLst>
                <a:ext uri="{FF2B5EF4-FFF2-40B4-BE49-F238E27FC236}">
                  <a16:creationId xmlns:a16="http://schemas.microsoft.com/office/drawing/2014/main" id="{5D1674F5-7E61-EF4F-835C-2D18827A0B6F}"/>
                </a:ext>
              </a:extLst>
            </p:cNvPr>
            <p:cNvSpPr/>
            <p:nvPr/>
          </p:nvSpPr>
          <p:spPr>
            <a:xfrm>
              <a:off x="1103671" y="1917290"/>
              <a:ext cx="530942" cy="530942"/>
            </a:xfrm>
            <a:prstGeom prst="rect">
              <a:avLst/>
            </a:prstGeom>
            <a:noFill/>
            <a:ln w="38100" cap="flat" cmpd="sng" algn="ctr">
              <a:solidFill>
                <a:srgbClr val="00B0F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lang="en-US" sz="2000" b="1"/>
                <a:t>F</a:t>
              </a:r>
            </a:p>
          </p:txBody>
        </p:sp>
        <p:sp>
          <p:nvSpPr>
            <p:cNvPr id="64" name="Rectangle 63">
              <a:extLst>
                <a:ext uri="{FF2B5EF4-FFF2-40B4-BE49-F238E27FC236}">
                  <a16:creationId xmlns:a16="http://schemas.microsoft.com/office/drawing/2014/main" id="{D7F40810-B074-D042-99A5-45C3D696E393}"/>
                </a:ext>
              </a:extLst>
            </p:cNvPr>
            <p:cNvSpPr/>
            <p:nvPr/>
          </p:nvSpPr>
          <p:spPr>
            <a:xfrm>
              <a:off x="1634612" y="1917286"/>
              <a:ext cx="530942" cy="530942"/>
            </a:xfrm>
            <a:prstGeom prst="rect">
              <a:avLst/>
            </a:prstGeom>
            <a:noFill/>
            <a:ln w="38100" cap="flat" cmpd="sng" algn="ctr">
              <a:solidFill>
                <a:srgbClr val="00B0F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lang="en-US" sz="2000" b="1"/>
                <a:t>T</a:t>
              </a:r>
            </a:p>
          </p:txBody>
        </p:sp>
        <p:sp>
          <p:nvSpPr>
            <p:cNvPr id="65" name="Rectangle 64">
              <a:extLst>
                <a:ext uri="{FF2B5EF4-FFF2-40B4-BE49-F238E27FC236}">
                  <a16:creationId xmlns:a16="http://schemas.microsoft.com/office/drawing/2014/main" id="{1A172F47-7540-984D-A13F-8DB0D134D4F2}"/>
                </a:ext>
              </a:extLst>
            </p:cNvPr>
            <p:cNvSpPr/>
            <p:nvPr/>
          </p:nvSpPr>
          <p:spPr>
            <a:xfrm>
              <a:off x="2165555" y="1917290"/>
              <a:ext cx="530942" cy="530942"/>
            </a:xfrm>
            <a:prstGeom prst="rect">
              <a:avLst/>
            </a:prstGeom>
            <a:noFill/>
            <a:ln w="38100" cap="flat" cmpd="sng" algn="ctr">
              <a:solidFill>
                <a:srgbClr val="00B0F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lang="en-US" sz="2000" b="1"/>
                <a:t>T</a:t>
              </a:r>
            </a:p>
          </p:txBody>
        </p:sp>
        <p:sp>
          <p:nvSpPr>
            <p:cNvPr id="66" name="Rectangle 65">
              <a:extLst>
                <a:ext uri="{FF2B5EF4-FFF2-40B4-BE49-F238E27FC236}">
                  <a16:creationId xmlns:a16="http://schemas.microsoft.com/office/drawing/2014/main" id="{67173880-0665-0641-83A2-C9E1E5839B46}"/>
                </a:ext>
              </a:extLst>
            </p:cNvPr>
            <p:cNvSpPr/>
            <p:nvPr/>
          </p:nvSpPr>
          <p:spPr>
            <a:xfrm>
              <a:off x="2716162" y="1917290"/>
              <a:ext cx="530942" cy="530942"/>
            </a:xfrm>
            <a:prstGeom prst="rect">
              <a:avLst/>
            </a:prstGeom>
            <a:noFill/>
            <a:ln w="38100" cap="flat" cmpd="sng" algn="ctr">
              <a:solidFill>
                <a:srgbClr val="00B0F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lang="en-US" sz="2000" b="1"/>
                <a:t>F</a:t>
              </a:r>
            </a:p>
          </p:txBody>
        </p:sp>
        <p:sp>
          <p:nvSpPr>
            <p:cNvPr id="67" name="Rectangle 66">
              <a:extLst>
                <a:ext uri="{FF2B5EF4-FFF2-40B4-BE49-F238E27FC236}">
                  <a16:creationId xmlns:a16="http://schemas.microsoft.com/office/drawing/2014/main" id="{537099EE-2F1C-6445-A101-0BB895EEF84E}"/>
                </a:ext>
              </a:extLst>
            </p:cNvPr>
            <p:cNvSpPr/>
            <p:nvPr/>
          </p:nvSpPr>
          <p:spPr>
            <a:xfrm>
              <a:off x="3247104" y="1917290"/>
              <a:ext cx="530942" cy="530942"/>
            </a:xfrm>
            <a:prstGeom prst="rect">
              <a:avLst/>
            </a:prstGeom>
            <a:noFill/>
            <a:ln w="38100" cap="flat" cmpd="sng" algn="ctr">
              <a:solidFill>
                <a:srgbClr val="00B0F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lang="en-US" sz="2000" b="1"/>
                <a:t>F</a:t>
              </a:r>
            </a:p>
          </p:txBody>
        </p:sp>
        <p:sp>
          <p:nvSpPr>
            <p:cNvPr id="68" name="Rectangle 67">
              <a:extLst>
                <a:ext uri="{FF2B5EF4-FFF2-40B4-BE49-F238E27FC236}">
                  <a16:creationId xmlns:a16="http://schemas.microsoft.com/office/drawing/2014/main" id="{33444CDD-0832-AF40-A34D-D3136E9390A8}"/>
                </a:ext>
              </a:extLst>
            </p:cNvPr>
            <p:cNvSpPr/>
            <p:nvPr/>
          </p:nvSpPr>
          <p:spPr>
            <a:xfrm>
              <a:off x="3778046" y="1917290"/>
              <a:ext cx="530942" cy="530942"/>
            </a:xfrm>
            <a:prstGeom prst="rect">
              <a:avLst/>
            </a:prstGeom>
            <a:noFill/>
            <a:ln w="38100" cap="flat" cmpd="sng" algn="ctr">
              <a:solidFill>
                <a:srgbClr val="00B0F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lang="en-US" sz="2000" b="1"/>
                <a:t>T</a:t>
              </a:r>
            </a:p>
          </p:txBody>
        </p:sp>
        <p:sp>
          <p:nvSpPr>
            <p:cNvPr id="69" name="Rectangle 68">
              <a:extLst>
                <a:ext uri="{FF2B5EF4-FFF2-40B4-BE49-F238E27FC236}">
                  <a16:creationId xmlns:a16="http://schemas.microsoft.com/office/drawing/2014/main" id="{CB9FA46D-C867-674F-8EAC-B60B3717CFFA}"/>
                </a:ext>
              </a:extLst>
            </p:cNvPr>
            <p:cNvSpPr/>
            <p:nvPr/>
          </p:nvSpPr>
          <p:spPr>
            <a:xfrm>
              <a:off x="4308988" y="1917290"/>
              <a:ext cx="530942" cy="530942"/>
            </a:xfrm>
            <a:prstGeom prst="rect">
              <a:avLst/>
            </a:prstGeom>
            <a:noFill/>
            <a:ln w="38100" cap="flat" cmpd="sng" algn="ctr">
              <a:solidFill>
                <a:srgbClr val="00B0F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lang="en-US" sz="2000" b="1"/>
                <a:t>F</a:t>
              </a:r>
            </a:p>
          </p:txBody>
        </p:sp>
      </p:grpSp>
      <p:grpSp>
        <p:nvGrpSpPr>
          <p:cNvPr id="70" name="Group 69">
            <a:extLst>
              <a:ext uri="{FF2B5EF4-FFF2-40B4-BE49-F238E27FC236}">
                <a16:creationId xmlns:a16="http://schemas.microsoft.com/office/drawing/2014/main" id="{A2C0A617-DF95-4244-8268-39DA6CC7C634}"/>
              </a:ext>
            </a:extLst>
          </p:cNvPr>
          <p:cNvGrpSpPr/>
          <p:nvPr/>
        </p:nvGrpSpPr>
        <p:grpSpPr>
          <a:xfrm>
            <a:off x="5507328" y="3744106"/>
            <a:ext cx="3059749" cy="380706"/>
            <a:chOff x="572729" y="1917290"/>
            <a:chExt cx="4267201" cy="530942"/>
          </a:xfrm>
        </p:grpSpPr>
        <p:sp>
          <p:nvSpPr>
            <p:cNvPr id="71" name="Rectangle 70">
              <a:extLst>
                <a:ext uri="{FF2B5EF4-FFF2-40B4-BE49-F238E27FC236}">
                  <a16:creationId xmlns:a16="http://schemas.microsoft.com/office/drawing/2014/main" id="{4D01855E-0B34-684F-9D29-A066DA77556D}"/>
                </a:ext>
              </a:extLst>
            </p:cNvPr>
            <p:cNvSpPr/>
            <p:nvPr/>
          </p:nvSpPr>
          <p:spPr>
            <a:xfrm>
              <a:off x="572729" y="1917290"/>
              <a:ext cx="530942" cy="530942"/>
            </a:xfrm>
            <a:prstGeom prst="rect">
              <a:avLst/>
            </a:prstGeom>
            <a:noFill/>
            <a:ln w="38100" cap="flat" cmpd="sng" algn="ctr">
              <a:solidFill>
                <a:srgbClr val="FFC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lang="en-US">
                  <a:solidFill>
                    <a:srgbClr val="92D050"/>
                  </a:solidFill>
                </a:rPr>
                <a:t>3</a:t>
              </a:r>
            </a:p>
          </p:txBody>
        </p:sp>
        <p:sp>
          <p:nvSpPr>
            <p:cNvPr id="72" name="Rectangle 71">
              <a:extLst>
                <a:ext uri="{FF2B5EF4-FFF2-40B4-BE49-F238E27FC236}">
                  <a16:creationId xmlns:a16="http://schemas.microsoft.com/office/drawing/2014/main" id="{F0241374-C088-A642-AAD4-9BBFCD7CC424}"/>
                </a:ext>
              </a:extLst>
            </p:cNvPr>
            <p:cNvSpPr/>
            <p:nvPr/>
          </p:nvSpPr>
          <p:spPr>
            <a:xfrm>
              <a:off x="1103671" y="1917290"/>
              <a:ext cx="530942" cy="530942"/>
            </a:xfrm>
            <a:prstGeom prst="rect">
              <a:avLst/>
            </a:prstGeom>
            <a:solidFill>
              <a:schemeClr val="tx1">
                <a:lumMod val="65000"/>
              </a:schemeClr>
            </a:solidFill>
            <a:ln w="38100" cap="flat" cmpd="sng" algn="ctr">
              <a:solidFill>
                <a:srgbClr val="FFC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lang="en-US">
                  <a:solidFill>
                    <a:srgbClr val="92D050"/>
                  </a:solidFill>
                </a:rPr>
                <a:t>0</a:t>
              </a:r>
            </a:p>
          </p:txBody>
        </p:sp>
        <p:sp>
          <p:nvSpPr>
            <p:cNvPr id="73" name="Rectangle 72">
              <a:extLst>
                <a:ext uri="{FF2B5EF4-FFF2-40B4-BE49-F238E27FC236}">
                  <a16:creationId xmlns:a16="http://schemas.microsoft.com/office/drawing/2014/main" id="{A3796FFB-25E9-8C45-B62F-A40FE77B0C55}"/>
                </a:ext>
              </a:extLst>
            </p:cNvPr>
            <p:cNvSpPr/>
            <p:nvPr/>
          </p:nvSpPr>
          <p:spPr>
            <a:xfrm>
              <a:off x="1634613" y="1917290"/>
              <a:ext cx="530942" cy="530942"/>
            </a:xfrm>
            <a:prstGeom prst="rect">
              <a:avLst/>
            </a:prstGeom>
            <a:solidFill>
              <a:schemeClr val="tx1">
                <a:lumMod val="65000"/>
              </a:schemeClr>
            </a:solidFill>
            <a:ln w="38100" cap="flat" cmpd="sng" algn="ctr">
              <a:solidFill>
                <a:srgbClr val="FFC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lang="en-US">
                  <a:solidFill>
                    <a:srgbClr val="92D050"/>
                  </a:solidFill>
                </a:rPr>
                <a:t>0</a:t>
              </a:r>
            </a:p>
          </p:txBody>
        </p:sp>
        <p:sp>
          <p:nvSpPr>
            <p:cNvPr id="74" name="Rectangle 73">
              <a:extLst>
                <a:ext uri="{FF2B5EF4-FFF2-40B4-BE49-F238E27FC236}">
                  <a16:creationId xmlns:a16="http://schemas.microsoft.com/office/drawing/2014/main" id="{E20C236B-2398-D045-9E67-DE3C9293ABED}"/>
                </a:ext>
              </a:extLst>
            </p:cNvPr>
            <p:cNvSpPr/>
            <p:nvPr/>
          </p:nvSpPr>
          <p:spPr>
            <a:xfrm>
              <a:off x="2165555" y="1917290"/>
              <a:ext cx="530942" cy="530942"/>
            </a:xfrm>
            <a:prstGeom prst="rect">
              <a:avLst/>
            </a:prstGeom>
            <a:noFill/>
            <a:ln w="38100" cap="flat" cmpd="sng" algn="ctr">
              <a:solidFill>
                <a:srgbClr val="FFC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lang="en-US">
                  <a:solidFill>
                    <a:srgbClr val="92D050"/>
                  </a:solidFill>
                </a:rPr>
                <a:t>3</a:t>
              </a:r>
            </a:p>
          </p:txBody>
        </p:sp>
        <p:sp>
          <p:nvSpPr>
            <p:cNvPr id="75" name="Rectangle 74">
              <a:extLst>
                <a:ext uri="{FF2B5EF4-FFF2-40B4-BE49-F238E27FC236}">
                  <a16:creationId xmlns:a16="http://schemas.microsoft.com/office/drawing/2014/main" id="{68E861D3-E761-3142-AE4A-2332934AFD40}"/>
                </a:ext>
              </a:extLst>
            </p:cNvPr>
            <p:cNvSpPr/>
            <p:nvPr/>
          </p:nvSpPr>
          <p:spPr>
            <a:xfrm>
              <a:off x="2716162" y="1917290"/>
              <a:ext cx="530942" cy="530942"/>
            </a:xfrm>
            <a:prstGeom prst="rect">
              <a:avLst/>
            </a:prstGeom>
            <a:noFill/>
            <a:ln w="38100" cap="flat" cmpd="sng" algn="ctr">
              <a:solidFill>
                <a:srgbClr val="FFC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lang="en-US">
                  <a:solidFill>
                    <a:srgbClr val="92D050"/>
                  </a:solidFill>
                </a:rPr>
                <a:t>3</a:t>
              </a:r>
            </a:p>
          </p:txBody>
        </p:sp>
        <p:sp>
          <p:nvSpPr>
            <p:cNvPr id="76" name="Rectangle 75">
              <a:extLst>
                <a:ext uri="{FF2B5EF4-FFF2-40B4-BE49-F238E27FC236}">
                  <a16:creationId xmlns:a16="http://schemas.microsoft.com/office/drawing/2014/main" id="{5710972D-BE7D-DD4D-AF69-79B36330342D}"/>
                </a:ext>
              </a:extLst>
            </p:cNvPr>
            <p:cNvSpPr/>
            <p:nvPr/>
          </p:nvSpPr>
          <p:spPr>
            <a:xfrm>
              <a:off x="3247104" y="1917290"/>
              <a:ext cx="530942" cy="530942"/>
            </a:xfrm>
            <a:prstGeom prst="rect">
              <a:avLst/>
            </a:prstGeom>
            <a:noFill/>
            <a:ln w="38100" cap="flat" cmpd="sng" algn="ctr">
              <a:solidFill>
                <a:srgbClr val="FFC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lang="en-US">
                  <a:solidFill>
                    <a:srgbClr val="92D050"/>
                  </a:solidFill>
                </a:rPr>
                <a:t>2</a:t>
              </a:r>
            </a:p>
          </p:txBody>
        </p:sp>
        <p:sp>
          <p:nvSpPr>
            <p:cNvPr id="77" name="Rectangle 76">
              <a:extLst>
                <a:ext uri="{FF2B5EF4-FFF2-40B4-BE49-F238E27FC236}">
                  <a16:creationId xmlns:a16="http://schemas.microsoft.com/office/drawing/2014/main" id="{1C93C2A9-661B-B44D-835B-FCA27A23279B}"/>
                </a:ext>
              </a:extLst>
            </p:cNvPr>
            <p:cNvSpPr/>
            <p:nvPr/>
          </p:nvSpPr>
          <p:spPr>
            <a:xfrm>
              <a:off x="3778046" y="1917290"/>
              <a:ext cx="530942" cy="530942"/>
            </a:xfrm>
            <a:prstGeom prst="rect">
              <a:avLst/>
            </a:prstGeom>
            <a:solidFill>
              <a:schemeClr val="tx1">
                <a:lumMod val="65000"/>
              </a:schemeClr>
            </a:solidFill>
            <a:ln w="38100" cap="flat" cmpd="sng" algn="ctr">
              <a:solidFill>
                <a:srgbClr val="FFC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lang="en-US">
                  <a:solidFill>
                    <a:srgbClr val="92D050"/>
                  </a:solidFill>
                </a:rPr>
                <a:t>0</a:t>
              </a:r>
            </a:p>
          </p:txBody>
        </p:sp>
        <p:sp>
          <p:nvSpPr>
            <p:cNvPr id="78" name="Rectangle 77">
              <a:extLst>
                <a:ext uri="{FF2B5EF4-FFF2-40B4-BE49-F238E27FC236}">
                  <a16:creationId xmlns:a16="http://schemas.microsoft.com/office/drawing/2014/main" id="{38FCAEF2-A57B-6843-AFEA-8D639C0D8D94}"/>
                </a:ext>
              </a:extLst>
            </p:cNvPr>
            <p:cNvSpPr/>
            <p:nvPr/>
          </p:nvSpPr>
          <p:spPr>
            <a:xfrm>
              <a:off x="4308988" y="1917290"/>
              <a:ext cx="530942" cy="530942"/>
            </a:xfrm>
            <a:prstGeom prst="rect">
              <a:avLst/>
            </a:prstGeom>
            <a:noFill/>
            <a:ln w="38100" cap="flat" cmpd="sng" algn="ctr">
              <a:solidFill>
                <a:srgbClr val="FFC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lang="en-US">
                  <a:solidFill>
                    <a:srgbClr val="92D050"/>
                  </a:solidFill>
                </a:rPr>
                <a:t>5</a:t>
              </a:r>
            </a:p>
          </p:txBody>
        </p:sp>
      </p:grpSp>
      <p:cxnSp>
        <p:nvCxnSpPr>
          <p:cNvPr id="79" name="Curved Connector 78">
            <a:extLst>
              <a:ext uri="{FF2B5EF4-FFF2-40B4-BE49-F238E27FC236}">
                <a16:creationId xmlns:a16="http://schemas.microsoft.com/office/drawing/2014/main" id="{9C428A27-EF9E-C142-B861-B1419692167C}"/>
              </a:ext>
            </a:extLst>
          </p:cNvPr>
          <p:cNvCxnSpPr>
            <a:cxnSpLocks/>
            <a:stCxn id="73" idx="2"/>
            <a:endCxn id="72" idx="2"/>
          </p:cNvCxnSpPr>
          <p:nvPr/>
        </p:nvCxnSpPr>
        <p:spPr>
          <a:xfrm rot="5400000">
            <a:off x="6268740" y="3934460"/>
            <a:ext cx="12700" cy="380705"/>
          </a:xfrm>
          <a:prstGeom prst="curvedConnector3">
            <a:avLst>
              <a:gd name="adj1" fmla="val 1170858"/>
            </a:avLst>
          </a:prstGeom>
          <a:ln w="28575" cap="flat" cmpd="sng" algn="ctr">
            <a:solidFill>
              <a:schemeClr val="accent3"/>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81" name="Curved Connector 80">
            <a:extLst>
              <a:ext uri="{FF2B5EF4-FFF2-40B4-BE49-F238E27FC236}">
                <a16:creationId xmlns:a16="http://schemas.microsoft.com/office/drawing/2014/main" id="{DE9C283C-C403-584D-8310-9A6291301073}"/>
              </a:ext>
            </a:extLst>
          </p:cNvPr>
          <p:cNvCxnSpPr>
            <a:cxnSpLocks/>
          </p:cNvCxnSpPr>
          <p:nvPr/>
        </p:nvCxnSpPr>
        <p:spPr>
          <a:xfrm rot="5400000">
            <a:off x="7037202" y="3165998"/>
            <a:ext cx="12700" cy="1917629"/>
          </a:xfrm>
          <a:prstGeom prst="curvedConnector3">
            <a:avLst>
              <a:gd name="adj1" fmla="val 3337858"/>
            </a:avLst>
          </a:prstGeom>
          <a:ln w="28575" cap="flat" cmpd="sng" algn="ctr">
            <a:solidFill>
              <a:schemeClr val="accent3"/>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nvGrpSpPr>
          <p:cNvPr id="85" name="Group 84">
            <a:extLst>
              <a:ext uri="{FF2B5EF4-FFF2-40B4-BE49-F238E27FC236}">
                <a16:creationId xmlns:a16="http://schemas.microsoft.com/office/drawing/2014/main" id="{9ABC429E-8523-9B4B-9DF2-A026F101CD05}"/>
              </a:ext>
            </a:extLst>
          </p:cNvPr>
          <p:cNvGrpSpPr/>
          <p:nvPr/>
        </p:nvGrpSpPr>
        <p:grpSpPr>
          <a:xfrm>
            <a:off x="8851093" y="4156362"/>
            <a:ext cx="3059749" cy="380710"/>
            <a:chOff x="572729" y="1917286"/>
            <a:chExt cx="4267201" cy="530946"/>
          </a:xfrm>
        </p:grpSpPr>
        <p:sp>
          <p:nvSpPr>
            <p:cNvPr id="86" name="Rectangle 85">
              <a:extLst>
                <a:ext uri="{FF2B5EF4-FFF2-40B4-BE49-F238E27FC236}">
                  <a16:creationId xmlns:a16="http://schemas.microsoft.com/office/drawing/2014/main" id="{62881480-10AA-7949-AAC9-97A61AFB53C8}"/>
                </a:ext>
              </a:extLst>
            </p:cNvPr>
            <p:cNvSpPr/>
            <p:nvPr/>
          </p:nvSpPr>
          <p:spPr>
            <a:xfrm>
              <a:off x="572729" y="1917290"/>
              <a:ext cx="530942" cy="530942"/>
            </a:xfrm>
            <a:prstGeom prst="rect">
              <a:avLst/>
            </a:prstGeom>
            <a:noFill/>
            <a:ln w="38100" cap="flat" cmpd="sng" algn="ctr">
              <a:solidFill>
                <a:srgbClr val="00B0F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lang="en-US" sz="2000" b="1"/>
                <a:t>F</a:t>
              </a:r>
            </a:p>
          </p:txBody>
        </p:sp>
        <p:sp>
          <p:nvSpPr>
            <p:cNvPr id="87" name="Rectangle 86">
              <a:extLst>
                <a:ext uri="{FF2B5EF4-FFF2-40B4-BE49-F238E27FC236}">
                  <a16:creationId xmlns:a16="http://schemas.microsoft.com/office/drawing/2014/main" id="{2A65CB1A-EDDE-9F4F-96E0-C880B9701EF7}"/>
                </a:ext>
              </a:extLst>
            </p:cNvPr>
            <p:cNvSpPr/>
            <p:nvPr/>
          </p:nvSpPr>
          <p:spPr>
            <a:xfrm>
              <a:off x="1103671" y="1917290"/>
              <a:ext cx="530942" cy="530942"/>
            </a:xfrm>
            <a:prstGeom prst="rect">
              <a:avLst/>
            </a:prstGeom>
            <a:noFill/>
            <a:ln w="38100" cap="flat" cmpd="sng" algn="ctr">
              <a:solidFill>
                <a:srgbClr val="00B0F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lang="en-US" sz="2000" b="1"/>
                <a:t>F</a:t>
              </a:r>
            </a:p>
          </p:txBody>
        </p:sp>
        <p:sp>
          <p:nvSpPr>
            <p:cNvPr id="88" name="Rectangle 87">
              <a:extLst>
                <a:ext uri="{FF2B5EF4-FFF2-40B4-BE49-F238E27FC236}">
                  <a16:creationId xmlns:a16="http://schemas.microsoft.com/office/drawing/2014/main" id="{5956DE09-C6F2-1D47-98BF-7B63A321100D}"/>
                </a:ext>
              </a:extLst>
            </p:cNvPr>
            <p:cNvSpPr/>
            <p:nvPr/>
          </p:nvSpPr>
          <p:spPr>
            <a:xfrm>
              <a:off x="1634612" y="1917286"/>
              <a:ext cx="530942" cy="530942"/>
            </a:xfrm>
            <a:prstGeom prst="rect">
              <a:avLst/>
            </a:prstGeom>
            <a:noFill/>
            <a:ln w="38100" cap="flat" cmpd="sng" algn="ctr">
              <a:solidFill>
                <a:srgbClr val="00B0F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lang="en-US" sz="2000" b="1">
                  <a:solidFill>
                    <a:srgbClr val="FF0000"/>
                  </a:solidFill>
                </a:rPr>
                <a:t>F</a:t>
              </a:r>
            </a:p>
          </p:txBody>
        </p:sp>
        <p:sp>
          <p:nvSpPr>
            <p:cNvPr id="89" name="Rectangle 88">
              <a:extLst>
                <a:ext uri="{FF2B5EF4-FFF2-40B4-BE49-F238E27FC236}">
                  <a16:creationId xmlns:a16="http://schemas.microsoft.com/office/drawing/2014/main" id="{5D5D5563-AE69-264A-8C1F-FBC20D104D3D}"/>
                </a:ext>
              </a:extLst>
            </p:cNvPr>
            <p:cNvSpPr/>
            <p:nvPr/>
          </p:nvSpPr>
          <p:spPr>
            <a:xfrm>
              <a:off x="2165555" y="1917290"/>
              <a:ext cx="530942" cy="530942"/>
            </a:xfrm>
            <a:prstGeom prst="rect">
              <a:avLst/>
            </a:prstGeom>
            <a:noFill/>
            <a:ln w="38100" cap="flat" cmpd="sng" algn="ctr">
              <a:solidFill>
                <a:srgbClr val="00B0F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lang="en-US" sz="2000" b="1">
                  <a:solidFill>
                    <a:srgbClr val="FF0000"/>
                  </a:solidFill>
                </a:rPr>
                <a:t>F</a:t>
              </a:r>
            </a:p>
          </p:txBody>
        </p:sp>
        <p:sp>
          <p:nvSpPr>
            <p:cNvPr id="90" name="Rectangle 89">
              <a:extLst>
                <a:ext uri="{FF2B5EF4-FFF2-40B4-BE49-F238E27FC236}">
                  <a16:creationId xmlns:a16="http://schemas.microsoft.com/office/drawing/2014/main" id="{BF3738AD-6858-454C-A614-5CC6EF33152E}"/>
                </a:ext>
              </a:extLst>
            </p:cNvPr>
            <p:cNvSpPr/>
            <p:nvPr/>
          </p:nvSpPr>
          <p:spPr>
            <a:xfrm>
              <a:off x="2716162" y="1917290"/>
              <a:ext cx="530942" cy="530942"/>
            </a:xfrm>
            <a:prstGeom prst="rect">
              <a:avLst/>
            </a:prstGeom>
            <a:noFill/>
            <a:ln w="38100" cap="flat" cmpd="sng" algn="ctr">
              <a:solidFill>
                <a:srgbClr val="00B0F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lang="en-US" sz="2000" b="1"/>
                <a:t>T</a:t>
              </a:r>
            </a:p>
          </p:txBody>
        </p:sp>
        <p:sp>
          <p:nvSpPr>
            <p:cNvPr id="91" name="Rectangle 90">
              <a:extLst>
                <a:ext uri="{FF2B5EF4-FFF2-40B4-BE49-F238E27FC236}">
                  <a16:creationId xmlns:a16="http://schemas.microsoft.com/office/drawing/2014/main" id="{1B038ED5-93D9-854A-91AE-7B98F2CC89F2}"/>
                </a:ext>
              </a:extLst>
            </p:cNvPr>
            <p:cNvSpPr/>
            <p:nvPr/>
          </p:nvSpPr>
          <p:spPr>
            <a:xfrm>
              <a:off x="3247104" y="1917290"/>
              <a:ext cx="530942" cy="530942"/>
            </a:xfrm>
            <a:prstGeom prst="rect">
              <a:avLst/>
            </a:prstGeom>
            <a:noFill/>
            <a:ln w="38100" cap="flat" cmpd="sng" algn="ctr">
              <a:solidFill>
                <a:srgbClr val="00B0F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lang="en-US" sz="2000" b="1"/>
                <a:t>F</a:t>
              </a:r>
            </a:p>
          </p:txBody>
        </p:sp>
        <p:sp>
          <p:nvSpPr>
            <p:cNvPr id="92" name="Rectangle 91">
              <a:extLst>
                <a:ext uri="{FF2B5EF4-FFF2-40B4-BE49-F238E27FC236}">
                  <a16:creationId xmlns:a16="http://schemas.microsoft.com/office/drawing/2014/main" id="{D76102B9-2D89-AC49-AC78-527AA47204EC}"/>
                </a:ext>
              </a:extLst>
            </p:cNvPr>
            <p:cNvSpPr/>
            <p:nvPr/>
          </p:nvSpPr>
          <p:spPr>
            <a:xfrm>
              <a:off x="3778046" y="1917290"/>
              <a:ext cx="530942" cy="530942"/>
            </a:xfrm>
            <a:prstGeom prst="rect">
              <a:avLst/>
            </a:prstGeom>
            <a:noFill/>
            <a:ln w="38100" cap="flat" cmpd="sng" algn="ctr">
              <a:solidFill>
                <a:srgbClr val="00B0F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lang="en-US" sz="2000" b="1">
                  <a:solidFill>
                    <a:srgbClr val="FF0000"/>
                  </a:solidFill>
                </a:rPr>
                <a:t>F</a:t>
              </a:r>
            </a:p>
          </p:txBody>
        </p:sp>
        <p:sp>
          <p:nvSpPr>
            <p:cNvPr id="93" name="Rectangle 92">
              <a:extLst>
                <a:ext uri="{FF2B5EF4-FFF2-40B4-BE49-F238E27FC236}">
                  <a16:creationId xmlns:a16="http://schemas.microsoft.com/office/drawing/2014/main" id="{C3213E2C-2F76-3146-BE53-97953B61E718}"/>
                </a:ext>
              </a:extLst>
            </p:cNvPr>
            <p:cNvSpPr/>
            <p:nvPr/>
          </p:nvSpPr>
          <p:spPr>
            <a:xfrm>
              <a:off x="4308988" y="1917290"/>
              <a:ext cx="530942" cy="530942"/>
            </a:xfrm>
            <a:prstGeom prst="rect">
              <a:avLst/>
            </a:prstGeom>
            <a:noFill/>
            <a:ln w="38100" cap="flat" cmpd="sng" algn="ctr">
              <a:solidFill>
                <a:srgbClr val="00B0F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lang="en-US" sz="2000" b="1"/>
                <a:t>F</a:t>
              </a:r>
            </a:p>
          </p:txBody>
        </p:sp>
      </p:grpSp>
      <p:grpSp>
        <p:nvGrpSpPr>
          <p:cNvPr id="94" name="Group 93">
            <a:extLst>
              <a:ext uri="{FF2B5EF4-FFF2-40B4-BE49-F238E27FC236}">
                <a16:creationId xmlns:a16="http://schemas.microsoft.com/office/drawing/2014/main" id="{6D9D01EA-DE18-7249-A626-1833C0C2FAB9}"/>
              </a:ext>
            </a:extLst>
          </p:cNvPr>
          <p:cNvGrpSpPr/>
          <p:nvPr/>
        </p:nvGrpSpPr>
        <p:grpSpPr>
          <a:xfrm>
            <a:off x="5505984" y="5771672"/>
            <a:ext cx="3059749" cy="380706"/>
            <a:chOff x="572729" y="1917290"/>
            <a:chExt cx="4267201" cy="530942"/>
          </a:xfrm>
        </p:grpSpPr>
        <p:sp>
          <p:nvSpPr>
            <p:cNvPr id="95" name="Rectangle 94">
              <a:extLst>
                <a:ext uri="{FF2B5EF4-FFF2-40B4-BE49-F238E27FC236}">
                  <a16:creationId xmlns:a16="http://schemas.microsoft.com/office/drawing/2014/main" id="{4DBC36AA-337A-A847-A41A-7E93F3ABB9B0}"/>
                </a:ext>
              </a:extLst>
            </p:cNvPr>
            <p:cNvSpPr/>
            <p:nvPr/>
          </p:nvSpPr>
          <p:spPr>
            <a:xfrm>
              <a:off x="572729" y="1917290"/>
              <a:ext cx="530942" cy="530942"/>
            </a:xfrm>
            <a:prstGeom prst="rect">
              <a:avLst/>
            </a:prstGeom>
            <a:solidFill>
              <a:schemeClr val="tx1">
                <a:lumMod val="65000"/>
              </a:schemeClr>
            </a:solidFill>
            <a:ln w="38100" cap="flat" cmpd="sng" algn="ctr">
              <a:solidFill>
                <a:srgbClr val="FFC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lang="en-US">
                  <a:solidFill>
                    <a:srgbClr val="92D050"/>
                  </a:solidFill>
                </a:rPr>
                <a:t>3</a:t>
              </a:r>
            </a:p>
          </p:txBody>
        </p:sp>
        <p:sp>
          <p:nvSpPr>
            <p:cNvPr id="96" name="Rectangle 95">
              <a:extLst>
                <a:ext uri="{FF2B5EF4-FFF2-40B4-BE49-F238E27FC236}">
                  <a16:creationId xmlns:a16="http://schemas.microsoft.com/office/drawing/2014/main" id="{16330258-2943-0346-B460-D448C9FD45D8}"/>
                </a:ext>
              </a:extLst>
            </p:cNvPr>
            <p:cNvSpPr/>
            <p:nvPr/>
          </p:nvSpPr>
          <p:spPr>
            <a:xfrm>
              <a:off x="1103671" y="1917290"/>
              <a:ext cx="530942" cy="530942"/>
            </a:xfrm>
            <a:prstGeom prst="rect">
              <a:avLst/>
            </a:prstGeom>
            <a:solidFill>
              <a:schemeClr val="tx1">
                <a:lumMod val="65000"/>
              </a:schemeClr>
            </a:solidFill>
            <a:ln w="38100" cap="flat" cmpd="sng" algn="ctr">
              <a:solidFill>
                <a:srgbClr val="FFC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lang="en-US">
                  <a:solidFill>
                    <a:srgbClr val="92D050"/>
                  </a:solidFill>
                </a:rPr>
                <a:t>0</a:t>
              </a:r>
            </a:p>
          </p:txBody>
        </p:sp>
        <p:sp>
          <p:nvSpPr>
            <p:cNvPr id="97" name="Rectangle 96">
              <a:extLst>
                <a:ext uri="{FF2B5EF4-FFF2-40B4-BE49-F238E27FC236}">
                  <a16:creationId xmlns:a16="http://schemas.microsoft.com/office/drawing/2014/main" id="{2795EEBA-A86C-464E-979A-D18651ADA367}"/>
                </a:ext>
              </a:extLst>
            </p:cNvPr>
            <p:cNvSpPr/>
            <p:nvPr/>
          </p:nvSpPr>
          <p:spPr>
            <a:xfrm>
              <a:off x="1634613" y="1917290"/>
              <a:ext cx="530942" cy="530942"/>
            </a:xfrm>
            <a:prstGeom prst="rect">
              <a:avLst/>
            </a:prstGeom>
            <a:noFill/>
            <a:ln w="38100" cap="flat" cmpd="sng" algn="ctr">
              <a:solidFill>
                <a:srgbClr val="FFC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lang="en-US">
                  <a:solidFill>
                    <a:srgbClr val="92D050"/>
                  </a:solidFill>
                </a:rPr>
                <a:t>0</a:t>
              </a:r>
            </a:p>
          </p:txBody>
        </p:sp>
        <p:sp>
          <p:nvSpPr>
            <p:cNvPr id="98" name="Rectangle 97">
              <a:extLst>
                <a:ext uri="{FF2B5EF4-FFF2-40B4-BE49-F238E27FC236}">
                  <a16:creationId xmlns:a16="http://schemas.microsoft.com/office/drawing/2014/main" id="{71021FBF-7DB3-EF42-B3DF-4E92A655B3E2}"/>
                </a:ext>
              </a:extLst>
            </p:cNvPr>
            <p:cNvSpPr/>
            <p:nvPr/>
          </p:nvSpPr>
          <p:spPr>
            <a:xfrm>
              <a:off x="2165555" y="1917290"/>
              <a:ext cx="530942" cy="530942"/>
            </a:xfrm>
            <a:prstGeom prst="rect">
              <a:avLst/>
            </a:prstGeom>
            <a:noFill/>
            <a:ln w="38100" cap="flat" cmpd="sng" algn="ctr">
              <a:solidFill>
                <a:srgbClr val="FFC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lang="en-US">
                  <a:solidFill>
                    <a:srgbClr val="92D050"/>
                  </a:solidFill>
                </a:rPr>
                <a:t>3</a:t>
              </a:r>
            </a:p>
          </p:txBody>
        </p:sp>
        <p:sp>
          <p:nvSpPr>
            <p:cNvPr id="99" name="Rectangle 98">
              <a:extLst>
                <a:ext uri="{FF2B5EF4-FFF2-40B4-BE49-F238E27FC236}">
                  <a16:creationId xmlns:a16="http://schemas.microsoft.com/office/drawing/2014/main" id="{88BE8E5B-5D3A-5049-91CC-EC116652D1B6}"/>
                </a:ext>
              </a:extLst>
            </p:cNvPr>
            <p:cNvSpPr/>
            <p:nvPr/>
          </p:nvSpPr>
          <p:spPr>
            <a:xfrm>
              <a:off x="2716162" y="1917290"/>
              <a:ext cx="530942" cy="530942"/>
            </a:xfrm>
            <a:prstGeom prst="rect">
              <a:avLst/>
            </a:prstGeom>
            <a:noFill/>
            <a:ln w="38100" cap="flat" cmpd="sng" algn="ctr">
              <a:solidFill>
                <a:srgbClr val="FFC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lang="en-US">
                  <a:solidFill>
                    <a:srgbClr val="92D050"/>
                  </a:solidFill>
                </a:rPr>
                <a:t>3</a:t>
              </a:r>
            </a:p>
          </p:txBody>
        </p:sp>
        <p:sp>
          <p:nvSpPr>
            <p:cNvPr id="100" name="Rectangle 99">
              <a:extLst>
                <a:ext uri="{FF2B5EF4-FFF2-40B4-BE49-F238E27FC236}">
                  <a16:creationId xmlns:a16="http://schemas.microsoft.com/office/drawing/2014/main" id="{E379D895-088E-0046-BE3D-4D3EBE55B4F3}"/>
                </a:ext>
              </a:extLst>
            </p:cNvPr>
            <p:cNvSpPr/>
            <p:nvPr/>
          </p:nvSpPr>
          <p:spPr>
            <a:xfrm>
              <a:off x="3247104" y="1917290"/>
              <a:ext cx="530942" cy="530942"/>
            </a:xfrm>
            <a:prstGeom prst="rect">
              <a:avLst/>
            </a:prstGeom>
            <a:solidFill>
              <a:schemeClr val="tx1">
                <a:lumMod val="65000"/>
              </a:schemeClr>
            </a:solidFill>
            <a:ln w="38100" cap="flat" cmpd="sng" algn="ctr">
              <a:solidFill>
                <a:srgbClr val="FFC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lang="en-US">
                  <a:solidFill>
                    <a:srgbClr val="92D050"/>
                  </a:solidFill>
                </a:rPr>
                <a:t>2</a:t>
              </a:r>
            </a:p>
          </p:txBody>
        </p:sp>
        <p:sp>
          <p:nvSpPr>
            <p:cNvPr id="101" name="Rectangle 100">
              <a:extLst>
                <a:ext uri="{FF2B5EF4-FFF2-40B4-BE49-F238E27FC236}">
                  <a16:creationId xmlns:a16="http://schemas.microsoft.com/office/drawing/2014/main" id="{F91F7E2A-24D2-7A4C-B232-7F82F7215C61}"/>
                </a:ext>
              </a:extLst>
            </p:cNvPr>
            <p:cNvSpPr/>
            <p:nvPr/>
          </p:nvSpPr>
          <p:spPr>
            <a:xfrm>
              <a:off x="3778046" y="1917290"/>
              <a:ext cx="530942" cy="530942"/>
            </a:xfrm>
            <a:prstGeom prst="rect">
              <a:avLst/>
            </a:prstGeom>
            <a:noFill/>
            <a:ln w="38100" cap="flat" cmpd="sng" algn="ctr">
              <a:solidFill>
                <a:srgbClr val="FFC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lang="en-US">
                  <a:solidFill>
                    <a:srgbClr val="92D050"/>
                  </a:solidFill>
                </a:rPr>
                <a:t>0</a:t>
              </a:r>
            </a:p>
          </p:txBody>
        </p:sp>
        <p:sp>
          <p:nvSpPr>
            <p:cNvPr id="102" name="Rectangle 101">
              <a:extLst>
                <a:ext uri="{FF2B5EF4-FFF2-40B4-BE49-F238E27FC236}">
                  <a16:creationId xmlns:a16="http://schemas.microsoft.com/office/drawing/2014/main" id="{9990AD30-FED4-F04C-8CC3-097697EA8AE6}"/>
                </a:ext>
              </a:extLst>
            </p:cNvPr>
            <p:cNvSpPr/>
            <p:nvPr/>
          </p:nvSpPr>
          <p:spPr>
            <a:xfrm>
              <a:off x="4308988" y="1917290"/>
              <a:ext cx="530942" cy="530942"/>
            </a:xfrm>
            <a:prstGeom prst="rect">
              <a:avLst/>
            </a:prstGeom>
            <a:solidFill>
              <a:schemeClr val="tx1">
                <a:lumMod val="65000"/>
              </a:schemeClr>
            </a:solidFill>
            <a:ln w="38100" cap="flat" cmpd="sng" algn="ctr">
              <a:solidFill>
                <a:srgbClr val="FFC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lang="en-US">
                  <a:solidFill>
                    <a:srgbClr val="92D050"/>
                  </a:solidFill>
                </a:rPr>
                <a:t>5</a:t>
              </a:r>
            </a:p>
          </p:txBody>
        </p:sp>
      </p:grpSp>
    </p:spTree>
    <p:extLst>
      <p:ext uri="{BB962C8B-B14F-4D97-AF65-F5344CB8AC3E}">
        <p14:creationId xmlns:p14="http://schemas.microsoft.com/office/powerpoint/2010/main" val="287904381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2F7F1-524C-0B46-91D7-C2FA2C01C783}"/>
              </a:ext>
            </a:extLst>
          </p:cNvPr>
          <p:cNvSpPr>
            <a:spLocks noGrp="1"/>
          </p:cNvSpPr>
          <p:nvPr>
            <p:ph type="title"/>
          </p:nvPr>
        </p:nvSpPr>
        <p:spPr/>
        <p:txBody>
          <a:bodyPr/>
          <a:lstStyle/>
          <a:p>
            <a:r>
              <a:rPr lang="en-US"/>
              <a:t>A few remarks on the new method.</a:t>
            </a:r>
          </a:p>
        </p:txBody>
      </p:sp>
      <mc:AlternateContent xmlns:mc="http://schemas.openxmlformats.org/markup-compatibility/2006">
        <mc:Choice xmlns:a14="http://schemas.microsoft.com/office/drawing/2010/main" Requires="a14">
          <p:sp>
            <p:nvSpPr>
              <p:cNvPr id="4" name="Content Placeholder 3">
                <a:extLst>
                  <a:ext uri="{FF2B5EF4-FFF2-40B4-BE49-F238E27FC236}">
                    <a16:creationId xmlns:a16="http://schemas.microsoft.com/office/drawing/2014/main" id="{2EC706F4-3F89-BC45-BDB6-9BEF0D4A104B}"/>
                  </a:ext>
                </a:extLst>
              </p:cNvPr>
              <p:cNvSpPr>
                <a:spLocks noGrp="1"/>
              </p:cNvSpPr>
              <p:nvPr>
                <p:ph idx="1"/>
              </p:nvPr>
            </p:nvSpPr>
            <p:spPr/>
            <p:txBody>
              <a:bodyPr/>
              <a:lstStyle/>
              <a:p>
                <a:r>
                  <a:rPr lang="en-US" dirty="0"/>
                  <a:t>It’s more of a programming trick than a “full blown” methodology.</a:t>
                </a:r>
              </a:p>
              <a:p>
                <a:r>
                  <a:rPr lang="en-US" dirty="0"/>
                  <a:t>Theoretically, the worst case may take </a:t>
                </a:r>
                <a14:m>
                  <m:oMath xmlns:m="http://schemas.openxmlformats.org/officeDocument/2006/math">
                    <m:r>
                      <a:rPr lang="en-US" b="0" i="1" smtClean="0">
                        <a:latin typeface="Cambria Math" panose="02040503050406030204" pitchFamily="18" charset="0"/>
                      </a:rPr>
                      <m:t>𝑁</m:t>
                    </m:r>
                    <m:r>
                      <a:rPr lang="en-US" b="0" i="1" smtClean="0">
                        <a:latin typeface="Cambria Math" panose="02040503050406030204" pitchFamily="18" charset="0"/>
                      </a:rPr>
                      <m:t>/2</m:t>
                    </m:r>
                  </m:oMath>
                </a14:m>
                <a:r>
                  <a:rPr lang="en-US" dirty="0"/>
                  <a:t> iterations to converge for a vector width of </a:t>
                </a:r>
                <a14:m>
                  <m:oMath xmlns:m="http://schemas.openxmlformats.org/officeDocument/2006/math">
                    <m:r>
                      <a:rPr lang="en-US" b="0" i="1" smtClean="0">
                        <a:latin typeface="Cambria Math" panose="02040503050406030204" pitchFamily="18" charset="0"/>
                      </a:rPr>
                      <m:t>𝑁</m:t>
                    </m:r>
                  </m:oMath>
                </a14:m>
                <a:r>
                  <a:rPr lang="en-US" dirty="0"/>
                  <a:t> elements.</a:t>
                </a:r>
              </a:p>
              <a:p>
                <a:r>
                  <a:rPr lang="en-US" dirty="0"/>
                  <a:t>In the paper, a second tricky may reduce the theoretical bound from </a:t>
                </a:r>
                <a14:m>
                  <m:oMath xmlns:m="http://schemas.openxmlformats.org/officeDocument/2006/math">
                    <m:r>
                      <a:rPr lang="en-US" b="0" i="1" smtClean="0">
                        <a:latin typeface="Cambria Math" panose="02040503050406030204" pitchFamily="18" charset="0"/>
                      </a:rPr>
                      <m:t>𝑁</m:t>
                    </m:r>
                    <m:r>
                      <a:rPr lang="en-US" b="0" i="1" smtClean="0">
                        <a:latin typeface="Cambria Math" panose="02040503050406030204" pitchFamily="18" charset="0"/>
                      </a:rPr>
                      <m:t>/2</m:t>
                    </m:r>
                  </m:oMath>
                </a14:m>
                <a:r>
                  <a:rPr lang="en-US" dirty="0"/>
                  <a:t> to </a:t>
                </a:r>
                <a14:m>
                  <m:oMath xmlns:m="http://schemas.openxmlformats.org/officeDocument/2006/math">
                    <m:r>
                      <a:rPr lang="en-US" b="0" i="1" smtClean="0">
                        <a:latin typeface="Cambria Math" panose="02040503050406030204" pitchFamily="18" charset="0"/>
                      </a:rPr>
                      <m:t>𝑁</m:t>
                    </m:r>
                    <m:r>
                      <a:rPr lang="en-US" b="0" i="1" smtClean="0">
                        <a:latin typeface="Cambria Math" panose="02040503050406030204" pitchFamily="18" charset="0"/>
                      </a:rPr>
                      <m:t>/3</m:t>
                    </m:r>
                  </m:oMath>
                </a14:m>
                <a:r>
                  <a:rPr lang="en-US" dirty="0"/>
                  <a:t>. </a:t>
                </a:r>
              </a:p>
              <a:p>
                <a:r>
                  <a:rPr lang="en-US" dirty="0"/>
                  <a:t>In practice, due to locality of access this method works surprisingly well. (Recall the last paper we discussed…) Reported speed-up is </a:t>
                </a:r>
                <a14:m>
                  <m:oMath xmlns:m="http://schemas.openxmlformats.org/officeDocument/2006/math">
                    <m:r>
                      <a:rPr lang="en-US" b="0" i="1" smtClean="0">
                        <a:latin typeface="Cambria Math" panose="02040503050406030204" pitchFamily="18" charset="0"/>
                      </a:rPr>
                      <m:t>1×</m:t>
                    </m:r>
                  </m:oMath>
                </a14:m>
                <a:r>
                  <a:rPr lang="en-US" dirty="0"/>
                  <a:t> to </a:t>
                </a:r>
                <a14:m>
                  <m:oMath xmlns:m="http://schemas.openxmlformats.org/officeDocument/2006/math">
                    <m:r>
                      <a:rPr lang="en-US" b="0" i="1" smtClean="0">
                        <a:latin typeface="Cambria Math" panose="02040503050406030204" pitchFamily="18" charset="0"/>
                      </a:rPr>
                      <m:t>2.5×</m:t>
                    </m:r>
                  </m:oMath>
                </a14:m>
                <a:r>
                  <a:rPr lang="en-US" dirty="0"/>
                  <a:t>.</a:t>
                </a:r>
              </a:p>
            </p:txBody>
          </p:sp>
        </mc:Choice>
        <mc:Fallback>
          <p:sp>
            <p:nvSpPr>
              <p:cNvPr id="4" name="Content Placeholder 3">
                <a:extLst>
                  <a:ext uri="{FF2B5EF4-FFF2-40B4-BE49-F238E27FC236}">
                    <a16:creationId xmlns:a16="http://schemas.microsoft.com/office/drawing/2014/main" id="{2EC706F4-3F89-BC45-BDB6-9BEF0D4A104B}"/>
                  </a:ext>
                </a:extLst>
              </p:cNvPr>
              <p:cNvSpPr>
                <a:spLocks noGrp="1" noRot="1" noChangeAspect="1" noMove="1" noResize="1" noEditPoints="1" noAdjustHandles="1" noChangeArrowheads="1" noChangeShapeType="1" noTextEdit="1"/>
              </p:cNvSpPr>
              <p:nvPr>
                <p:ph idx="1"/>
              </p:nvPr>
            </p:nvSpPr>
            <p:spPr>
              <a:blipFill>
                <a:blip r:embed="rId2"/>
                <a:stretch>
                  <a:fillRect l="-965" t="-2632" r="-121"/>
                </a:stretch>
              </a:blipFill>
            </p:spPr>
            <p:txBody>
              <a:bodyPr/>
              <a:lstStyle/>
              <a:p>
                <a:r>
                  <a:rPr lang="en-US">
                    <a:noFill/>
                  </a:rPr>
                  <a:t> </a:t>
                </a:r>
              </a:p>
            </p:txBody>
          </p:sp>
        </mc:Fallback>
      </mc:AlternateContent>
    </p:spTree>
    <p:extLst>
      <p:ext uri="{BB962C8B-B14F-4D97-AF65-F5344CB8AC3E}">
        <p14:creationId xmlns:p14="http://schemas.microsoft.com/office/powerpoint/2010/main" val="57830170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0EA67-8827-2942-8AE9-027FEFB6CF68}"/>
              </a:ext>
            </a:extLst>
          </p:cNvPr>
          <p:cNvSpPr>
            <a:spLocks noGrp="1"/>
          </p:cNvSpPr>
          <p:nvPr>
            <p:ph type="title"/>
          </p:nvPr>
        </p:nvSpPr>
        <p:spPr/>
        <p:txBody>
          <a:bodyPr/>
          <a:lstStyle/>
          <a:p>
            <a:r>
              <a:rPr lang="en-US" dirty="0"/>
              <a:t>Extra Remark on CGO’16 paper</a:t>
            </a:r>
          </a:p>
        </p:txBody>
      </p:sp>
      <p:sp>
        <p:nvSpPr>
          <p:cNvPr id="3" name="Content Placeholder 2">
            <a:extLst>
              <a:ext uri="{FF2B5EF4-FFF2-40B4-BE49-F238E27FC236}">
                <a16:creationId xmlns:a16="http://schemas.microsoft.com/office/drawing/2014/main" id="{AD9336A7-41A6-9043-A4FC-DC72860EACB7}"/>
              </a:ext>
            </a:extLst>
          </p:cNvPr>
          <p:cNvSpPr>
            <a:spLocks noGrp="1"/>
          </p:cNvSpPr>
          <p:nvPr>
            <p:ph idx="1"/>
          </p:nvPr>
        </p:nvSpPr>
        <p:spPr/>
        <p:txBody>
          <a:bodyPr>
            <a:normAutofit/>
          </a:bodyPr>
          <a:lstStyle/>
          <a:p>
            <a:r>
              <a:rPr lang="en-US" dirty="0"/>
              <a:t>In the CGO’16 paper, authors also proposed a technique to resolve write conflicts, named </a:t>
            </a:r>
            <a:r>
              <a:rPr lang="en-US" i="1" dirty="0"/>
              <a:t>Grouping</a:t>
            </a:r>
            <a:r>
              <a:rPr lang="en-US" dirty="0"/>
              <a:t>.</a:t>
            </a:r>
          </a:p>
          <a:p>
            <a:r>
              <a:rPr lang="en-US" dirty="0"/>
              <a:t>The idea is to group computations so that no scatter writes to identical location.</a:t>
            </a:r>
          </a:p>
          <a:p>
            <a:r>
              <a:rPr lang="en-US" dirty="0"/>
              <a:t>We omit that because it simply does not work. </a:t>
            </a:r>
          </a:p>
          <a:p>
            <a:r>
              <a:rPr lang="en-US" dirty="0"/>
              <a:t>The overhead of grouping is unacceptable, as the authors themselves commented in CGO’18 paper: </a:t>
            </a:r>
          </a:p>
          <a:p>
            <a:pPr lvl="1"/>
            <a:r>
              <a:rPr lang="en-US" sz="2000" i="1" dirty="0">
                <a:solidFill>
                  <a:schemeClr val="tx1">
                    <a:lumMod val="75000"/>
                  </a:schemeClr>
                </a:solidFill>
              </a:rPr>
              <a:t>Another version in our comparison …… is a technique of reusing tiling-and-grouping proposed by Jiang et al. [11]. Despite the huge amount of overhead for grouping, the SIMD computation of this version does not even have any speedups in our evaluation.</a:t>
            </a:r>
            <a:endParaRPr lang="en-US" i="1" dirty="0">
              <a:solidFill>
                <a:schemeClr val="tx1">
                  <a:lumMod val="75000"/>
                </a:schemeClr>
              </a:solidFill>
            </a:endParaRPr>
          </a:p>
        </p:txBody>
      </p:sp>
    </p:spTree>
    <p:extLst>
      <p:ext uri="{BB962C8B-B14F-4D97-AF65-F5344CB8AC3E}">
        <p14:creationId xmlns:p14="http://schemas.microsoft.com/office/powerpoint/2010/main" val="370392633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C07B4-92DF-674A-BF64-B9F47522E9B0}"/>
              </a:ext>
            </a:extLst>
          </p:cNvPr>
          <p:cNvSpPr>
            <a:spLocks noGrp="1"/>
          </p:cNvSpPr>
          <p:nvPr>
            <p:ph type="title"/>
          </p:nvPr>
        </p:nvSpPr>
        <p:spPr>
          <a:xfrm>
            <a:off x="838200" y="143446"/>
            <a:ext cx="10515600" cy="1325563"/>
          </a:xfrm>
        </p:spPr>
        <p:txBody>
          <a:bodyPr/>
          <a:lstStyle/>
          <a:p>
            <a:r>
              <a:rPr lang="en-US" dirty="0"/>
              <a:t>Remark II</a:t>
            </a:r>
          </a:p>
        </p:txBody>
      </p:sp>
      <p:sp>
        <p:nvSpPr>
          <p:cNvPr id="3" name="Content Placeholder 2">
            <a:extLst>
              <a:ext uri="{FF2B5EF4-FFF2-40B4-BE49-F238E27FC236}">
                <a16:creationId xmlns:a16="http://schemas.microsoft.com/office/drawing/2014/main" id="{B04B60A1-EBA5-AE48-90A1-D247E12001D4}"/>
              </a:ext>
            </a:extLst>
          </p:cNvPr>
          <p:cNvSpPr>
            <a:spLocks noGrp="1"/>
          </p:cNvSpPr>
          <p:nvPr>
            <p:ph idx="1"/>
          </p:nvPr>
        </p:nvSpPr>
        <p:spPr>
          <a:xfrm>
            <a:off x="838200" y="1157862"/>
            <a:ext cx="10515600" cy="4351338"/>
          </a:xfrm>
        </p:spPr>
        <p:txBody>
          <a:bodyPr/>
          <a:lstStyle/>
          <a:p>
            <a:r>
              <a:rPr lang="en-US" dirty="0"/>
              <a:t>The last two papers seems to come from same group. Two of the authors are involved in both papers. </a:t>
            </a:r>
          </a:p>
          <a:p>
            <a:r>
              <a:rPr lang="en-US" dirty="0"/>
              <a:t>If you read across the paper, you will find the authors are rather sloppy regarding the experimentation results.</a:t>
            </a:r>
          </a:p>
        </p:txBody>
      </p:sp>
      <p:pic>
        <p:nvPicPr>
          <p:cNvPr id="4" name="Content Placeholder 5">
            <a:extLst>
              <a:ext uri="{FF2B5EF4-FFF2-40B4-BE49-F238E27FC236}">
                <a16:creationId xmlns:a16="http://schemas.microsoft.com/office/drawing/2014/main" id="{040F0631-FDC2-584A-91C9-1CFDEC3FC39C}"/>
              </a:ext>
            </a:extLst>
          </p:cNvPr>
          <p:cNvPicPr>
            <a:picLocks noChangeAspect="1"/>
          </p:cNvPicPr>
          <p:nvPr/>
        </p:nvPicPr>
        <p:blipFill>
          <a:blip r:embed="rId2"/>
          <a:stretch>
            <a:fillRect/>
          </a:stretch>
        </p:blipFill>
        <p:spPr>
          <a:xfrm>
            <a:off x="1064314" y="3162488"/>
            <a:ext cx="4529328" cy="2836626"/>
          </a:xfrm>
          <a:prstGeom prst="rect">
            <a:avLst/>
          </a:prstGeom>
        </p:spPr>
      </p:pic>
      <p:pic>
        <p:nvPicPr>
          <p:cNvPr id="5" name="Content Placeholder 12">
            <a:extLst>
              <a:ext uri="{FF2B5EF4-FFF2-40B4-BE49-F238E27FC236}">
                <a16:creationId xmlns:a16="http://schemas.microsoft.com/office/drawing/2014/main" id="{DA295283-112E-8048-9360-1FB55257DF71}"/>
              </a:ext>
            </a:extLst>
          </p:cNvPr>
          <p:cNvPicPr>
            <a:picLocks noChangeAspect="1"/>
          </p:cNvPicPr>
          <p:nvPr/>
        </p:nvPicPr>
        <p:blipFill>
          <a:blip r:embed="rId3"/>
          <a:stretch>
            <a:fillRect/>
          </a:stretch>
        </p:blipFill>
        <p:spPr>
          <a:xfrm>
            <a:off x="6515022" y="3109464"/>
            <a:ext cx="4529328" cy="3219901"/>
          </a:xfrm>
          <a:prstGeom prst="rect">
            <a:avLst/>
          </a:prstGeom>
        </p:spPr>
      </p:pic>
      <p:sp>
        <p:nvSpPr>
          <p:cNvPr id="6" name="Rectangle 5">
            <a:extLst>
              <a:ext uri="{FF2B5EF4-FFF2-40B4-BE49-F238E27FC236}">
                <a16:creationId xmlns:a16="http://schemas.microsoft.com/office/drawing/2014/main" id="{1FCAABC9-1A78-E047-A2FA-20E5F7330583}"/>
              </a:ext>
            </a:extLst>
          </p:cNvPr>
          <p:cNvSpPr/>
          <p:nvPr/>
        </p:nvSpPr>
        <p:spPr>
          <a:xfrm>
            <a:off x="1064314" y="3429000"/>
            <a:ext cx="4435560" cy="349207"/>
          </a:xfrm>
          <a:prstGeom prst="rect">
            <a:avLst/>
          </a:prstGeom>
          <a:noFill/>
          <a:ln w="3810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7" name="TextBox 6">
            <a:extLst>
              <a:ext uri="{FF2B5EF4-FFF2-40B4-BE49-F238E27FC236}">
                <a16:creationId xmlns:a16="http://schemas.microsoft.com/office/drawing/2014/main" id="{B8FB1477-1C4A-6F47-97D2-656A8ED9F738}"/>
              </a:ext>
            </a:extLst>
          </p:cNvPr>
          <p:cNvSpPr txBox="1"/>
          <p:nvPr/>
        </p:nvSpPr>
        <p:spPr>
          <a:xfrm>
            <a:off x="2195999" y="6036977"/>
            <a:ext cx="3303875" cy="584775"/>
          </a:xfrm>
          <a:prstGeom prst="rect">
            <a:avLst/>
          </a:prstGeom>
          <a:noFill/>
        </p:spPr>
        <p:txBody>
          <a:bodyPr wrap="square" rtlCol="0">
            <a:spAutoFit/>
          </a:bodyPr>
          <a:lstStyle/>
          <a:p>
            <a:r>
              <a:rPr lang="en-US" sz="3200" dirty="0"/>
              <a:t>CGO’16 Paper</a:t>
            </a:r>
          </a:p>
        </p:txBody>
      </p:sp>
      <p:sp>
        <p:nvSpPr>
          <p:cNvPr id="8" name="TextBox 7">
            <a:extLst>
              <a:ext uri="{FF2B5EF4-FFF2-40B4-BE49-F238E27FC236}">
                <a16:creationId xmlns:a16="http://schemas.microsoft.com/office/drawing/2014/main" id="{A7094911-86C3-8C4E-ABB3-03EAAB244981}"/>
              </a:ext>
            </a:extLst>
          </p:cNvPr>
          <p:cNvSpPr txBox="1"/>
          <p:nvPr/>
        </p:nvSpPr>
        <p:spPr>
          <a:xfrm>
            <a:off x="7444079" y="6272294"/>
            <a:ext cx="3677634" cy="584775"/>
          </a:xfrm>
          <a:prstGeom prst="rect">
            <a:avLst/>
          </a:prstGeom>
          <a:noFill/>
        </p:spPr>
        <p:txBody>
          <a:bodyPr wrap="square" rtlCol="0">
            <a:spAutoFit/>
          </a:bodyPr>
          <a:lstStyle/>
          <a:p>
            <a:r>
              <a:rPr lang="en-US" sz="3200" dirty="0"/>
              <a:t>CGO’18 Paper</a:t>
            </a:r>
          </a:p>
        </p:txBody>
      </p:sp>
      <p:sp>
        <p:nvSpPr>
          <p:cNvPr id="9" name="Rectangle 8">
            <a:extLst>
              <a:ext uri="{FF2B5EF4-FFF2-40B4-BE49-F238E27FC236}">
                <a16:creationId xmlns:a16="http://schemas.microsoft.com/office/drawing/2014/main" id="{E2558A89-3B41-1A4E-8821-99CE82DA18C7}"/>
              </a:ext>
            </a:extLst>
          </p:cNvPr>
          <p:cNvSpPr/>
          <p:nvPr/>
        </p:nvSpPr>
        <p:spPr>
          <a:xfrm>
            <a:off x="6763515" y="5509525"/>
            <a:ext cx="4435560" cy="349207"/>
          </a:xfrm>
          <a:prstGeom prst="rect">
            <a:avLst/>
          </a:prstGeom>
          <a:noFill/>
          <a:ln w="3810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85784800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D5D23-3592-9746-B2E7-CB695DE46E42}"/>
              </a:ext>
            </a:extLst>
          </p:cNvPr>
          <p:cNvSpPr>
            <a:spLocks noGrp="1"/>
          </p:cNvSpPr>
          <p:nvPr>
            <p:ph type="title"/>
          </p:nvPr>
        </p:nvSpPr>
        <p:spPr/>
        <p:txBody>
          <a:bodyPr/>
          <a:lstStyle/>
          <a:p>
            <a:r>
              <a:rPr lang="en-US"/>
              <a:t>Conclusion</a:t>
            </a:r>
          </a:p>
        </p:txBody>
      </p:sp>
      <p:sp>
        <p:nvSpPr>
          <p:cNvPr id="3" name="Content Placeholder 2">
            <a:extLst>
              <a:ext uri="{FF2B5EF4-FFF2-40B4-BE49-F238E27FC236}">
                <a16:creationId xmlns:a16="http://schemas.microsoft.com/office/drawing/2014/main" id="{8D0B1D82-A4C0-FD42-AF03-9CE0A61D3283}"/>
              </a:ext>
            </a:extLst>
          </p:cNvPr>
          <p:cNvSpPr>
            <a:spLocks noGrp="1"/>
          </p:cNvSpPr>
          <p:nvPr>
            <p:ph idx="1"/>
          </p:nvPr>
        </p:nvSpPr>
        <p:spPr/>
        <p:txBody>
          <a:bodyPr/>
          <a:lstStyle/>
          <a:p>
            <a:r>
              <a:rPr lang="en-US" dirty="0"/>
              <a:t>Vectorization with SIMD</a:t>
            </a:r>
          </a:p>
          <a:p>
            <a:pPr lvl="1"/>
            <a:r>
              <a:rPr lang="en-US" dirty="0"/>
              <a:t>Pros</a:t>
            </a:r>
          </a:p>
          <a:p>
            <a:pPr lvl="2"/>
            <a:r>
              <a:rPr lang="en-US" dirty="0"/>
              <a:t>Theoretical performance improvement by 2x, 4x, even 8x</a:t>
            </a:r>
          </a:p>
          <a:p>
            <a:pPr lvl="1"/>
            <a:r>
              <a:rPr lang="en-US" dirty="0"/>
              <a:t>Cons</a:t>
            </a:r>
          </a:p>
          <a:p>
            <a:pPr lvl="2"/>
            <a:r>
              <a:rPr lang="en-US" dirty="0"/>
              <a:t>The performance penalty of </a:t>
            </a:r>
            <a:r>
              <a:rPr lang="en-US" dirty="0">
                <a:solidFill>
                  <a:schemeClr val="accent5"/>
                </a:solidFill>
              </a:rPr>
              <a:t>discontinuous</a:t>
            </a:r>
            <a:r>
              <a:rPr lang="en-US" dirty="0"/>
              <a:t> gather/scatter</a:t>
            </a:r>
          </a:p>
          <a:p>
            <a:pPr lvl="2"/>
            <a:r>
              <a:rPr lang="en-US" dirty="0"/>
              <a:t>Correctness due to write-conflict</a:t>
            </a:r>
          </a:p>
          <a:p>
            <a:r>
              <a:rPr lang="en-US" dirty="0"/>
              <a:t>Approaches to exploit SIMD features	</a:t>
            </a:r>
          </a:p>
          <a:p>
            <a:pPr lvl="1"/>
            <a:r>
              <a:rPr lang="en-US" dirty="0"/>
              <a:t>An algorithm to find the </a:t>
            </a:r>
            <a:r>
              <a:rPr lang="en-US" dirty="0">
                <a:solidFill>
                  <a:schemeClr val="accent5"/>
                </a:solidFill>
              </a:rPr>
              <a:t>best parallelizable pattern </a:t>
            </a:r>
            <a:r>
              <a:rPr lang="en-US" dirty="0"/>
              <a:t>in code: </a:t>
            </a:r>
            <a:r>
              <a:rPr lang="en-US" dirty="0">
                <a:solidFill>
                  <a:schemeClr val="accent2"/>
                </a:solidFill>
              </a:rPr>
              <a:t>LSLP</a:t>
            </a:r>
          </a:p>
          <a:p>
            <a:pPr lvl="1"/>
            <a:r>
              <a:rPr lang="en-US" dirty="0"/>
              <a:t>A methodology for irregular applications: </a:t>
            </a:r>
            <a:r>
              <a:rPr lang="en-US" dirty="0">
                <a:solidFill>
                  <a:schemeClr val="accent2"/>
                </a:solidFill>
              </a:rPr>
              <a:t>hierarchical tiling</a:t>
            </a:r>
          </a:p>
          <a:p>
            <a:pPr lvl="1"/>
            <a:r>
              <a:rPr lang="en-US" dirty="0"/>
              <a:t>An algorithm to ensure correctness: </a:t>
            </a:r>
            <a:r>
              <a:rPr lang="en-US" dirty="0">
                <a:solidFill>
                  <a:schemeClr val="accent2"/>
                </a:solidFill>
              </a:rPr>
              <a:t>conflict-free writing</a:t>
            </a:r>
          </a:p>
          <a:p>
            <a:pPr lvl="2"/>
            <a:endParaRPr lang="en-US" dirty="0"/>
          </a:p>
          <a:p>
            <a:pPr lvl="2"/>
            <a:endParaRPr lang="en-US" dirty="0"/>
          </a:p>
        </p:txBody>
      </p:sp>
    </p:spTree>
    <p:extLst>
      <p:ext uri="{BB962C8B-B14F-4D97-AF65-F5344CB8AC3E}">
        <p14:creationId xmlns:p14="http://schemas.microsoft.com/office/powerpoint/2010/main" val="6320027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F50BF-76FD-D948-A286-125DABB14CE1}"/>
              </a:ext>
            </a:extLst>
          </p:cNvPr>
          <p:cNvSpPr>
            <a:spLocks noGrp="1"/>
          </p:cNvSpPr>
          <p:nvPr>
            <p:ph type="title"/>
          </p:nvPr>
        </p:nvSpPr>
        <p:spPr/>
        <p:txBody>
          <a:bodyPr/>
          <a:lstStyle/>
          <a:p>
            <a:r>
              <a:rPr lang="en-US"/>
              <a:t>Vectorization: Opportunities &amp; Challenges</a:t>
            </a:r>
          </a:p>
        </p:txBody>
      </p:sp>
      <p:sp>
        <p:nvSpPr>
          <p:cNvPr id="3" name="Content Placeholder 2">
            <a:extLst>
              <a:ext uri="{FF2B5EF4-FFF2-40B4-BE49-F238E27FC236}">
                <a16:creationId xmlns:a16="http://schemas.microsoft.com/office/drawing/2014/main" id="{79BF7EA3-624D-E14C-B6A5-AB341C566A27}"/>
              </a:ext>
            </a:extLst>
          </p:cNvPr>
          <p:cNvSpPr>
            <a:spLocks noGrp="1"/>
          </p:cNvSpPr>
          <p:nvPr>
            <p:ph sz="half" idx="1"/>
          </p:nvPr>
        </p:nvSpPr>
        <p:spPr>
          <a:xfrm>
            <a:off x="838200" y="1690688"/>
            <a:ext cx="5181600" cy="4351338"/>
          </a:xfrm>
        </p:spPr>
        <p:txBody>
          <a:bodyPr>
            <a:normAutofit/>
          </a:bodyPr>
          <a:lstStyle/>
          <a:p>
            <a:r>
              <a:rPr lang="en-US"/>
              <a:t>Problem with SIMD:</a:t>
            </a:r>
          </a:p>
          <a:p>
            <a:pPr lvl="1"/>
            <a:r>
              <a:rPr lang="en-US"/>
              <a:t>Masks “serializes” branches</a:t>
            </a:r>
          </a:p>
          <a:p>
            <a:pPr lvl="1"/>
            <a:r>
              <a:rPr lang="en-US"/>
              <a:t>Scatter/gather very slow.</a:t>
            </a:r>
          </a:p>
          <a:p>
            <a:pPr lvl="1"/>
            <a:r>
              <a:rPr lang="en-US"/>
              <a:t>Usually larger latency.</a:t>
            </a:r>
          </a:p>
          <a:p>
            <a:pPr lvl="1"/>
            <a:endParaRPr lang="en-US"/>
          </a:p>
          <a:p>
            <a:r>
              <a:rPr lang="en-US"/>
              <a:t>Vectorization is good for:</a:t>
            </a:r>
          </a:p>
          <a:p>
            <a:pPr lvl="1"/>
            <a:r>
              <a:rPr lang="en-US"/>
              <a:t>Coherent computation</a:t>
            </a:r>
          </a:p>
          <a:p>
            <a:pPr lvl="1"/>
            <a:r>
              <a:rPr lang="en-US"/>
              <a:t>Regular memory access</a:t>
            </a:r>
          </a:p>
          <a:p>
            <a:pPr lvl="1"/>
            <a:r>
              <a:rPr lang="en-US"/>
              <a:t>Source of parallelism</a:t>
            </a:r>
          </a:p>
          <a:p>
            <a:pPr lvl="1"/>
            <a:endParaRPr lang="en-US"/>
          </a:p>
          <a:p>
            <a:pPr lvl="1"/>
            <a:endParaRPr lang="en-US"/>
          </a:p>
        </p:txBody>
      </p:sp>
      <p:sp>
        <p:nvSpPr>
          <p:cNvPr id="4" name="Content Placeholder 3">
            <a:extLst>
              <a:ext uri="{FF2B5EF4-FFF2-40B4-BE49-F238E27FC236}">
                <a16:creationId xmlns:a16="http://schemas.microsoft.com/office/drawing/2014/main" id="{3A4DD77D-E476-9F42-88DD-E5B7586A4FBC}"/>
              </a:ext>
            </a:extLst>
          </p:cNvPr>
          <p:cNvSpPr>
            <a:spLocks noGrp="1"/>
          </p:cNvSpPr>
          <p:nvPr>
            <p:ph sz="half" idx="2"/>
          </p:nvPr>
        </p:nvSpPr>
        <p:spPr>
          <a:xfrm>
            <a:off x="5870531" y="1690688"/>
            <a:ext cx="5181600" cy="4351338"/>
          </a:xfrm>
        </p:spPr>
        <p:txBody>
          <a:bodyPr>
            <a:normAutofit/>
          </a:bodyPr>
          <a:lstStyle/>
          <a:p>
            <a:r>
              <a:rPr lang="en-US"/>
              <a:t>Challenges:</a:t>
            </a:r>
          </a:p>
          <a:p>
            <a:pPr lvl="1"/>
            <a:r>
              <a:rPr lang="en-US"/>
              <a:t>Must identify source of parallelism from sequential source code.</a:t>
            </a:r>
          </a:p>
          <a:p>
            <a:pPr lvl="1"/>
            <a:endParaRPr lang="en-US"/>
          </a:p>
          <a:p>
            <a:pPr lvl="1"/>
            <a:r>
              <a:rPr lang="en-US"/>
              <a:t>Must arrange data in a way to maximize locality. Avoid divergent memory access .</a:t>
            </a:r>
          </a:p>
          <a:p>
            <a:pPr lvl="1"/>
            <a:endParaRPr lang="en-US"/>
          </a:p>
          <a:p>
            <a:pPr lvl="1"/>
            <a:r>
              <a:rPr lang="en-US"/>
              <a:t>As in all forms of parallelism: maintaining correctness during transformations.</a:t>
            </a:r>
          </a:p>
          <a:p>
            <a:pPr lvl="1"/>
            <a:endParaRPr lang="en-US"/>
          </a:p>
        </p:txBody>
      </p:sp>
    </p:spTree>
    <p:extLst>
      <p:ext uri="{BB962C8B-B14F-4D97-AF65-F5344CB8AC3E}">
        <p14:creationId xmlns:p14="http://schemas.microsoft.com/office/powerpoint/2010/main" val="14577039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6D218-A2A4-474F-9E2A-7E1A2E231AAA}"/>
              </a:ext>
            </a:extLst>
          </p:cNvPr>
          <p:cNvSpPr>
            <a:spLocks noGrp="1"/>
          </p:cNvSpPr>
          <p:nvPr>
            <p:ph type="title"/>
          </p:nvPr>
        </p:nvSpPr>
        <p:spPr/>
        <p:txBody>
          <a:bodyPr/>
          <a:lstStyle/>
          <a:p>
            <a:r>
              <a:rPr lang="en-US"/>
              <a:t>Three Works will be Presented…</a:t>
            </a:r>
          </a:p>
        </p:txBody>
      </p:sp>
      <p:sp>
        <p:nvSpPr>
          <p:cNvPr id="3" name="Content Placeholder 2">
            <a:extLst>
              <a:ext uri="{FF2B5EF4-FFF2-40B4-BE49-F238E27FC236}">
                <a16:creationId xmlns:a16="http://schemas.microsoft.com/office/drawing/2014/main" id="{BFEF8FC3-0D3C-D84E-8C2D-A3D34AF8CD8D}"/>
              </a:ext>
            </a:extLst>
          </p:cNvPr>
          <p:cNvSpPr>
            <a:spLocks noGrp="1"/>
          </p:cNvSpPr>
          <p:nvPr>
            <p:ph idx="1"/>
          </p:nvPr>
        </p:nvSpPr>
        <p:spPr>
          <a:xfrm>
            <a:off x="325678" y="1657828"/>
            <a:ext cx="11716010" cy="4835047"/>
          </a:xfrm>
        </p:spPr>
        <p:txBody>
          <a:bodyPr>
            <a:normAutofit/>
          </a:bodyPr>
          <a:lstStyle/>
          <a:p>
            <a:r>
              <a:rPr lang="en-US" sz="3200"/>
              <a:t>Identifying opportunities for parallelism </a:t>
            </a:r>
            <a:r>
              <a:rPr lang="en-US" sz="3200" i="1"/>
              <a:t>locally</a:t>
            </a:r>
            <a:r>
              <a:rPr lang="en-US" sz="3200"/>
              <a:t>:</a:t>
            </a:r>
          </a:p>
          <a:p>
            <a:pPr lvl="1"/>
            <a:r>
              <a:rPr lang="en-US" sz="2800">
                <a:solidFill>
                  <a:schemeClr val="tx1">
                    <a:lumMod val="75000"/>
                  </a:schemeClr>
                </a:solidFill>
              </a:rPr>
              <a:t>Vasileios </a:t>
            </a:r>
            <a:r>
              <a:rPr lang="en-US" sz="2800" err="1">
                <a:solidFill>
                  <a:schemeClr val="tx1">
                    <a:lumMod val="75000"/>
                  </a:schemeClr>
                </a:solidFill>
              </a:rPr>
              <a:t>Porpodas</a:t>
            </a:r>
            <a:r>
              <a:rPr lang="en-US" sz="2800">
                <a:solidFill>
                  <a:schemeClr val="tx1">
                    <a:lumMod val="75000"/>
                  </a:schemeClr>
                </a:solidFill>
              </a:rPr>
              <a:t>, Rodrigo C. O. Rocha, and Luis F. W. </a:t>
            </a:r>
            <a:r>
              <a:rPr lang="en-US" sz="2800" err="1">
                <a:solidFill>
                  <a:schemeClr val="tx1">
                    <a:lumMod val="75000"/>
                  </a:schemeClr>
                </a:solidFill>
              </a:rPr>
              <a:t>G´oes</a:t>
            </a:r>
            <a:r>
              <a:rPr lang="en-US" sz="2800">
                <a:solidFill>
                  <a:schemeClr val="tx1">
                    <a:lumMod val="75000"/>
                  </a:schemeClr>
                </a:solidFill>
              </a:rPr>
              <a:t>. “</a:t>
            </a:r>
            <a:r>
              <a:rPr lang="en-US" sz="2800" i="1">
                <a:solidFill>
                  <a:schemeClr val="tx1">
                    <a:lumMod val="75000"/>
                  </a:schemeClr>
                </a:solidFill>
              </a:rPr>
              <a:t>Look-ahead SLP: Auto vectorization in the presence of commutative operations</a:t>
            </a:r>
            <a:r>
              <a:rPr lang="en-US" sz="2800">
                <a:solidFill>
                  <a:schemeClr val="tx1">
                    <a:lumMod val="75000"/>
                  </a:schemeClr>
                </a:solidFill>
              </a:rPr>
              <a:t>”</a:t>
            </a:r>
          </a:p>
          <a:p>
            <a:r>
              <a:rPr lang="en-US" sz="3200"/>
              <a:t>SIMD parallelization on </a:t>
            </a:r>
            <a:r>
              <a:rPr lang="en-US" sz="3200" i="1"/>
              <a:t>application level</a:t>
            </a:r>
            <a:r>
              <a:rPr lang="en-US" sz="3200"/>
              <a:t>:</a:t>
            </a:r>
          </a:p>
          <a:p>
            <a:pPr lvl="1"/>
            <a:r>
              <a:rPr lang="en-US" sz="2800" err="1">
                <a:solidFill>
                  <a:schemeClr val="tx1">
                    <a:lumMod val="65000"/>
                  </a:schemeClr>
                </a:solidFill>
              </a:rPr>
              <a:t>Linchuan</a:t>
            </a:r>
            <a:r>
              <a:rPr lang="en-US" sz="2800">
                <a:solidFill>
                  <a:schemeClr val="tx1">
                    <a:lumMod val="65000"/>
                  </a:schemeClr>
                </a:solidFill>
              </a:rPr>
              <a:t> Chen, Peng Jiang, and </a:t>
            </a:r>
            <a:r>
              <a:rPr lang="en-US" sz="2800" err="1">
                <a:solidFill>
                  <a:schemeClr val="tx1">
                    <a:lumMod val="65000"/>
                  </a:schemeClr>
                </a:solidFill>
              </a:rPr>
              <a:t>Gagan</a:t>
            </a:r>
            <a:r>
              <a:rPr lang="en-US" sz="2800">
                <a:solidFill>
                  <a:schemeClr val="tx1">
                    <a:lumMod val="65000"/>
                  </a:schemeClr>
                </a:solidFill>
              </a:rPr>
              <a:t> Agrawal. “Exploiting recent SIMD architectural advances for irregular applications”</a:t>
            </a:r>
            <a:endParaRPr lang="en-US" sz="3200">
              <a:solidFill>
                <a:schemeClr val="tx1">
                  <a:lumMod val="65000"/>
                </a:schemeClr>
              </a:solidFill>
            </a:endParaRPr>
          </a:p>
          <a:p>
            <a:r>
              <a:rPr lang="en-US" sz="3200"/>
              <a:t>Correctness: Fixing write conflicts in scatter operation:</a:t>
            </a:r>
          </a:p>
          <a:p>
            <a:pPr lvl="1"/>
            <a:r>
              <a:rPr lang="en-US" sz="2800">
                <a:solidFill>
                  <a:schemeClr val="tx1">
                    <a:lumMod val="65000"/>
                  </a:schemeClr>
                </a:solidFill>
              </a:rPr>
              <a:t>Peng Jiang and </a:t>
            </a:r>
            <a:r>
              <a:rPr lang="en-US" sz="2800" err="1">
                <a:solidFill>
                  <a:schemeClr val="tx1">
                    <a:lumMod val="65000"/>
                  </a:schemeClr>
                </a:solidFill>
              </a:rPr>
              <a:t>Gagan</a:t>
            </a:r>
            <a:r>
              <a:rPr lang="en-US" sz="2800">
                <a:solidFill>
                  <a:schemeClr val="tx1">
                    <a:lumMod val="65000"/>
                  </a:schemeClr>
                </a:solidFill>
              </a:rPr>
              <a:t> Agrawal. “Conflict-free vectorization of associative irregular applications with recent SIMD architectural advances”</a:t>
            </a:r>
          </a:p>
          <a:p>
            <a:pPr lvl="1"/>
            <a:endParaRPr lang="en-US" sz="2800"/>
          </a:p>
        </p:txBody>
      </p:sp>
    </p:spTree>
    <p:extLst>
      <p:ext uri="{BB962C8B-B14F-4D97-AF65-F5344CB8AC3E}">
        <p14:creationId xmlns:p14="http://schemas.microsoft.com/office/powerpoint/2010/main" val="41356212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AD9762E-CF68-564A-ABB2-56AF088CEBE3}"/>
              </a:ext>
            </a:extLst>
          </p:cNvPr>
          <p:cNvSpPr>
            <a:spLocks noGrp="1"/>
          </p:cNvSpPr>
          <p:nvPr>
            <p:ph type="title"/>
          </p:nvPr>
        </p:nvSpPr>
        <p:spPr/>
        <p:txBody>
          <a:bodyPr/>
          <a:lstStyle/>
          <a:p>
            <a:r>
              <a:rPr lang="en-US"/>
              <a:t>Local Parallelism</a:t>
            </a:r>
          </a:p>
        </p:txBody>
      </p:sp>
      <p:sp>
        <p:nvSpPr>
          <p:cNvPr id="5" name="Text Placeholder 4">
            <a:extLst>
              <a:ext uri="{FF2B5EF4-FFF2-40B4-BE49-F238E27FC236}">
                <a16:creationId xmlns:a16="http://schemas.microsoft.com/office/drawing/2014/main" id="{902AB4D4-4AC6-0E4E-8F35-AEA532EE4F87}"/>
              </a:ext>
            </a:extLst>
          </p:cNvPr>
          <p:cNvSpPr>
            <a:spLocks noGrp="1"/>
          </p:cNvSpPr>
          <p:nvPr>
            <p:ph type="body" idx="1"/>
          </p:nvPr>
        </p:nvSpPr>
        <p:spPr/>
        <p:txBody>
          <a:bodyPr/>
          <a:lstStyle/>
          <a:p>
            <a:r>
              <a:rPr lang="en-US"/>
              <a:t>Vectorizing parallelizable code with LSLP</a:t>
            </a:r>
          </a:p>
        </p:txBody>
      </p:sp>
    </p:spTree>
    <p:extLst>
      <p:ext uri="{BB962C8B-B14F-4D97-AF65-F5344CB8AC3E}">
        <p14:creationId xmlns:p14="http://schemas.microsoft.com/office/powerpoint/2010/main" val="1340486708"/>
      </p:ext>
    </p:extLst>
  </p:cSld>
  <p:clrMapOvr>
    <a:masterClrMapping/>
  </p:clrMapOvr>
  <mc:AlternateContent xmlns:mc="http://schemas.openxmlformats.org/markup-compatibility/2006" xmlns:p14="http://schemas.microsoft.com/office/powerpoint/2010/main">
    <mc:Choice Requires="p14">
      <p:transition spd="slow" p14:dur="2000" advTm="17810"/>
    </mc:Choice>
    <mc:Fallback xmlns="">
      <p:transition spd="slow" advTm="1781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8FAB6D-F862-974E-A1F1-8A3C13F0CAA0}"/>
              </a:ext>
            </a:extLst>
          </p:cNvPr>
          <p:cNvSpPr>
            <a:spLocks noGrp="1"/>
          </p:cNvSpPr>
          <p:nvPr>
            <p:ph type="title"/>
          </p:nvPr>
        </p:nvSpPr>
        <p:spPr/>
        <p:txBody>
          <a:bodyPr/>
          <a:lstStyle/>
          <a:p>
            <a:r>
              <a:rPr lang="en-US" dirty="0"/>
              <a:t>Parallelizable Code</a:t>
            </a:r>
          </a:p>
        </p:txBody>
      </p:sp>
      <p:sp>
        <p:nvSpPr>
          <p:cNvPr id="5" name="Content Placeholder 4">
            <a:extLst>
              <a:ext uri="{FF2B5EF4-FFF2-40B4-BE49-F238E27FC236}">
                <a16:creationId xmlns:a16="http://schemas.microsoft.com/office/drawing/2014/main" id="{B5EBC6E8-DC92-2C4D-96DF-D27BFF687C08}"/>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2715940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0C335-46F5-D842-8CB6-CC9DE47183EA}"/>
              </a:ext>
            </a:extLst>
          </p:cNvPr>
          <p:cNvSpPr>
            <a:spLocks noGrp="1"/>
          </p:cNvSpPr>
          <p:nvPr>
            <p:ph type="title"/>
          </p:nvPr>
        </p:nvSpPr>
        <p:spPr/>
        <p:txBody>
          <a:bodyPr/>
          <a:lstStyle/>
          <a:p>
            <a:r>
              <a:rPr lang="en-US"/>
              <a:t>Parallelizable Code</a:t>
            </a:r>
          </a:p>
        </p:txBody>
      </p:sp>
      <p:sp>
        <p:nvSpPr>
          <p:cNvPr id="78" name="Rectangle 77">
            <a:extLst>
              <a:ext uri="{FF2B5EF4-FFF2-40B4-BE49-F238E27FC236}">
                <a16:creationId xmlns:a16="http://schemas.microsoft.com/office/drawing/2014/main" id="{25766AD8-33FB-F04B-BFC6-E27347E643AB}"/>
              </a:ext>
            </a:extLst>
          </p:cNvPr>
          <p:cNvSpPr/>
          <p:nvPr/>
        </p:nvSpPr>
        <p:spPr>
          <a:xfrm>
            <a:off x="268014" y="1690690"/>
            <a:ext cx="11682248" cy="4930828"/>
          </a:xfrm>
          <a:prstGeom prst="rect">
            <a:avLst/>
          </a:prstGeom>
          <a:solidFill>
            <a:schemeClr val="tx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ln w="0"/>
              <a:noFill/>
              <a:effectLst>
                <a:outerShdw blurRad="38100" dist="19050" dir="2700000" algn="tl" rotWithShape="0">
                  <a:schemeClr val="dk1">
                    <a:alpha val="40000"/>
                  </a:schemeClr>
                </a:outerShdw>
              </a:effectLst>
            </a:endParaRPr>
          </a:p>
        </p:txBody>
      </p:sp>
      <p:pic>
        <p:nvPicPr>
          <p:cNvPr id="76" name="Picture 75">
            <a:extLst>
              <a:ext uri="{FF2B5EF4-FFF2-40B4-BE49-F238E27FC236}">
                <a16:creationId xmlns:a16="http://schemas.microsoft.com/office/drawing/2014/main" id="{38B089AE-7321-3549-BA33-F51DB20D3098}"/>
              </a:ext>
            </a:extLst>
          </p:cNvPr>
          <p:cNvPicPr>
            <a:picLocks noChangeAspect="1"/>
          </p:cNvPicPr>
          <p:nvPr/>
        </p:nvPicPr>
        <p:blipFill>
          <a:blip r:embed="rId3"/>
          <a:stretch>
            <a:fillRect/>
          </a:stretch>
        </p:blipFill>
        <p:spPr>
          <a:xfrm>
            <a:off x="1685084" y="949133"/>
            <a:ext cx="8530970" cy="6398228"/>
          </a:xfrm>
          <a:prstGeom prst="rect">
            <a:avLst/>
          </a:prstGeom>
        </p:spPr>
      </p:pic>
      <p:pic>
        <p:nvPicPr>
          <p:cNvPr id="6" name="Picture 5" descr="A close up of a logo&#10;&#10;Description automatically generated">
            <a:extLst>
              <a:ext uri="{FF2B5EF4-FFF2-40B4-BE49-F238E27FC236}">
                <a16:creationId xmlns:a16="http://schemas.microsoft.com/office/drawing/2014/main" id="{D655A9C2-8C9A-A84A-B353-0A3937350F9C}"/>
              </a:ext>
            </a:extLst>
          </p:cNvPr>
          <p:cNvPicPr>
            <a:picLocks noChangeAspect="1"/>
          </p:cNvPicPr>
          <p:nvPr/>
        </p:nvPicPr>
        <p:blipFill>
          <a:blip r:embed="rId4"/>
          <a:stretch>
            <a:fillRect/>
          </a:stretch>
        </p:blipFill>
        <p:spPr>
          <a:xfrm>
            <a:off x="1739681" y="2026459"/>
            <a:ext cx="719739" cy="669525"/>
          </a:xfrm>
          <a:prstGeom prst="rect">
            <a:avLst/>
          </a:prstGeom>
        </p:spPr>
      </p:pic>
      <p:pic>
        <p:nvPicPr>
          <p:cNvPr id="10" name="Picture 9" descr="A close up of a logo&#10;&#10;Description automatically generated">
            <a:extLst>
              <a:ext uri="{FF2B5EF4-FFF2-40B4-BE49-F238E27FC236}">
                <a16:creationId xmlns:a16="http://schemas.microsoft.com/office/drawing/2014/main" id="{1520BA7A-28FD-2F49-A7C5-6BD2F5A40A2C}"/>
              </a:ext>
            </a:extLst>
          </p:cNvPr>
          <p:cNvPicPr>
            <a:picLocks noChangeAspect="1"/>
          </p:cNvPicPr>
          <p:nvPr/>
        </p:nvPicPr>
        <p:blipFill>
          <a:blip r:embed="rId4"/>
          <a:stretch>
            <a:fillRect/>
          </a:stretch>
        </p:blipFill>
        <p:spPr>
          <a:xfrm>
            <a:off x="7741090" y="2026459"/>
            <a:ext cx="719739" cy="669525"/>
          </a:xfrm>
          <a:prstGeom prst="rect">
            <a:avLst/>
          </a:prstGeom>
        </p:spPr>
      </p:pic>
    </p:spTree>
    <p:extLst>
      <p:ext uri="{BB962C8B-B14F-4D97-AF65-F5344CB8AC3E}">
        <p14:creationId xmlns:p14="http://schemas.microsoft.com/office/powerpoint/2010/main" val="168190051"/>
      </p:ext>
    </p:extLst>
  </p:cSld>
  <p:clrMapOvr>
    <a:masterClrMapping/>
  </p:clrMapOvr>
  <mc:AlternateContent xmlns:mc="http://schemas.openxmlformats.org/markup-compatibility/2006" xmlns:p14="http://schemas.microsoft.com/office/powerpoint/2010/main">
    <mc:Choice Requires="p14">
      <p:transition spd="slow" p14:dur="2000" advTm="23493"/>
    </mc:Choice>
    <mc:Fallback xmlns="">
      <p:transition spd="slow" advTm="23493"/>
    </mc:Fallback>
  </mc:AlternateConten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3007</Words>
  <Application>Microsoft Macintosh PowerPoint</Application>
  <PresentationFormat>Widescreen</PresentationFormat>
  <Paragraphs>445</Paragraphs>
  <Slides>45</Slides>
  <Notes>26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45</vt:i4>
      </vt:variant>
    </vt:vector>
  </HeadingPairs>
  <TitlesOfParts>
    <vt:vector size="52" baseType="lpstr">
      <vt:lpstr>Hack</vt:lpstr>
      <vt:lpstr>Arial</vt:lpstr>
      <vt:lpstr>Calibri</vt:lpstr>
      <vt:lpstr>Calibri Light</vt:lpstr>
      <vt:lpstr>Cambria Math</vt:lpstr>
      <vt:lpstr>Courier New</vt:lpstr>
      <vt:lpstr>Office Theme</vt:lpstr>
      <vt:lpstr>Compiling for Vectors 15745 Discussion Sessions</vt:lpstr>
      <vt:lpstr>Vectorization = Single Instruction, Multiple Data</vt:lpstr>
      <vt:lpstr>An vectorized loop body is like…</vt:lpstr>
      <vt:lpstr>SIMD: More Capabilities</vt:lpstr>
      <vt:lpstr>Vectorization: Opportunities &amp; Challenges</vt:lpstr>
      <vt:lpstr>Three Works will be Presented…</vt:lpstr>
      <vt:lpstr>Local Parallelism</vt:lpstr>
      <vt:lpstr>Parallelizable Code</vt:lpstr>
      <vt:lpstr>Parallelizable Code</vt:lpstr>
      <vt:lpstr>Parallelizable Code</vt:lpstr>
      <vt:lpstr>Parallelizable Code</vt:lpstr>
      <vt:lpstr>Parallelizable Code</vt:lpstr>
      <vt:lpstr>Order of Operators</vt:lpstr>
      <vt:lpstr>Reordering on Subtrees</vt:lpstr>
      <vt:lpstr>Deeper Difference</vt:lpstr>
      <vt:lpstr>Deeper Difference</vt:lpstr>
      <vt:lpstr>Even worse…</vt:lpstr>
      <vt:lpstr>Multi-Node</vt:lpstr>
      <vt:lpstr>Cannot Combine With Escaped Node</vt:lpstr>
      <vt:lpstr>LSLP Algorithm</vt:lpstr>
      <vt:lpstr>LSLP Algorithm</vt:lpstr>
      <vt:lpstr>LSLP Algorithm</vt:lpstr>
      <vt:lpstr>Commutative Tuples</vt:lpstr>
      <vt:lpstr>Reorder the multi-node</vt:lpstr>
      <vt:lpstr>Reorder the multi-node</vt:lpstr>
      <vt:lpstr>Challenge…</vt:lpstr>
      <vt:lpstr>SIMD Applications</vt:lpstr>
      <vt:lpstr>Application 1: Irregular reduction (page rank)</vt:lpstr>
      <vt:lpstr>Application 2: Graph Algorithms</vt:lpstr>
      <vt:lpstr>Sparse Matrix Representations</vt:lpstr>
      <vt:lpstr>PowerPoint Presentation</vt:lpstr>
      <vt:lpstr>Irregular applications can(?) be SIMDized</vt:lpstr>
      <vt:lpstr>Gather and Scatter Instructions</vt:lpstr>
      <vt:lpstr>Divergent scatter/gather is very slow.</vt:lpstr>
      <vt:lpstr>Regaining Locality: Hierarchical Tiling</vt:lpstr>
      <vt:lpstr>Results:</vt:lpstr>
      <vt:lpstr>Recall page rank?</vt:lpstr>
      <vt:lpstr>Parallelism =&gt; Problems.</vt:lpstr>
      <vt:lpstr>Introducing… vpconflict instruction</vt:lpstr>
      <vt:lpstr>The Usual Way, and the New Way</vt:lpstr>
      <vt:lpstr>An example for the new solution.</vt:lpstr>
      <vt:lpstr>A few remarks on the new method.</vt:lpstr>
      <vt:lpstr>Extra Remark on CGO’16 paper</vt:lpstr>
      <vt:lpstr>Remark II</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Compiling for Vectors 15745 Discussion Sessions</dc:title>
  <dc:creator>姚 越</dc:creator>
  <cp:lastModifiedBy>Biyuan Ding</cp:lastModifiedBy>
  <cp:revision>1</cp:revision>
  <dcterms:created xsi:type="dcterms:W3CDTF">2019-03-01T01:28:16Z</dcterms:created>
  <dcterms:modified xsi:type="dcterms:W3CDTF">2019-03-01T16:24:27Z</dcterms:modified>
</cp:coreProperties>
</file>