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79">
          <p15:clr>
            <a:srgbClr val="A4A3A4"/>
          </p15:clr>
        </p15:guide>
        <p15:guide id="2" pos="23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3656AD-BC55-4C45-BD94-CDB841C7E1A0}">
  <a:tblStyle styleId="{EB3656AD-BC55-4C45-BD94-CDB841C7E1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79" orient="horz"/>
        <p:guide pos="23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50a7a64cd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50a7a64cd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Imagine, if you add a line of code that introduces an edge between x and y, how you would update the points-to sets.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0a7a64cd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0a7a64cd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deletion, you notice that even though w is "reachable" from the deleted edge, it retains the o1 edge. Obviously, this could be recovered by re-running the analysis completely, or even with re-running the analysis along all nodes reachable from the original node, but we'd like to make a single pass (hopefully even in parallel?) This is the interesting algorithmic contribution of this paper: doing incremental deletion updates.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0a7a64cd4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0a7a64cd4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Relies on the fact that a change will eventually reach a node, even if it doesn't reach it the first time it is visited.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0a7a64cd4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0a7a64cd4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0a7a64cd4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0a7a64cd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0a7a64cd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0a7a64cd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09ed7e8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09ed7e8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0ab544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0ab544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50ab5444f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0ab5444f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0ab5444f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0ab5444f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0a7a64cd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0a7a64cd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give some background on the topic</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0ab5444f4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0ab5444f4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0ab5444f4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0ab5444f4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50ab5444f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50ab5444f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50a7a64cd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50a7a64cd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latin typeface="Droid Serif"/>
                <a:ea typeface="Droid Serif"/>
                <a:cs typeface="Droid Serif"/>
                <a:sym typeface="Droid Serif"/>
              </a:rPr>
              <a:t>This technique completes predictable race detection, with some important caveats.</a:t>
            </a:r>
            <a:endParaRPr sz="2800">
              <a:solidFill>
                <a:schemeClr val="dk1"/>
              </a:solidFill>
              <a:latin typeface="Droid Serif"/>
              <a:ea typeface="Droid Serif"/>
              <a:cs typeface="Droid Serif"/>
              <a:sym typeface="Droid Serif"/>
            </a:endParaRPr>
          </a:p>
          <a:p>
            <a:pPr indent="0" lvl="0" marL="0" rtl="0" algn="l">
              <a:spcBef>
                <a:spcPts val="0"/>
              </a:spcBef>
              <a:spcAft>
                <a:spcPts val="0"/>
              </a:spcAft>
              <a:buClr>
                <a:schemeClr val="dk1"/>
              </a:buClr>
              <a:buSzPts val="1100"/>
              <a:buFont typeface="Arial"/>
              <a:buNone/>
            </a:pPr>
            <a:r>
              <a:rPr lang="en" sz="2800">
                <a:solidFill>
                  <a:schemeClr val="dk1"/>
                </a:solidFill>
                <a:latin typeface="Droid Serif"/>
                <a:ea typeface="Droid Serif"/>
                <a:cs typeface="Droid Serif"/>
                <a:sym typeface="Droid Serif"/>
              </a:rPr>
              <a:t>...but before we talk about the caveats, let's understand the game.</a:t>
            </a:r>
            <a:endParaRPr sz="2800">
              <a:solidFill>
                <a:schemeClr val="dk1"/>
              </a:solidFill>
              <a:latin typeface="Droid Serif"/>
              <a:ea typeface="Droid Serif"/>
              <a:cs typeface="Droid Serif"/>
              <a:sym typeface="Droid Serif"/>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50a7a64cd4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0a7a64cd4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0a7a64cd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0a7a64cd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0a7a64cd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0a7a64cd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50a7a64cd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50a7a64cd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0a7a64cd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0a7a64cd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50a7a64cd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50a7a64cd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50a7a64cd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50a7a64c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talk about some of the recent contributions so you can see where there is still work to be done.</a:t>
            </a:r>
            <a:br>
              <a:rPr lang="en"/>
            </a:br>
            <a:br>
              <a:rPr lang="en"/>
            </a:br>
            <a:r>
              <a:rPr lang="en"/>
              <a:t>One hot area is performance, and not just asymptotic. Some work has been done to create a client-server model for code changes where incremental algorithms update data structures based on additions and deletions. We can squeeze even more performance out of this by running it in parallel.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0a7a64cd4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0a7a64cd4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0a7a64c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0a7a64c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50a7a64cd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50a7a64cd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vij</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0a7a64cd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0a7a64cd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that existing algorithms are refined is increasing their precision: a recent paper devised a sound* and complete* analysis for predictable race detection, and I'm using air quotes on both of these for good reason. But it still shows that there are great opportunities for refining existing algorithms in this field.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0a7a64cd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0a7a64cd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09ed7e8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09ed7e8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0a7a64cd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0a7a64cd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09ed7e8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09ed7e8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atin typeface="Droid Serif"/>
                <a:ea typeface="Droid Serif"/>
                <a:cs typeface="Droid Serif"/>
                <a:sym typeface="Droid Serif"/>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atin typeface="Droid Sans"/>
                <a:ea typeface="Droid Sans"/>
                <a:cs typeface="Droid Sans"/>
                <a:sym typeface="Droid Sans"/>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41650" y="744575"/>
            <a:ext cx="86607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latin typeface="Droid Serif"/>
                <a:ea typeface="Droid Serif"/>
                <a:cs typeface="Droid Serif"/>
                <a:sym typeface="Droid Serif"/>
              </a:rPr>
              <a:t>Compiler-assisted</a:t>
            </a:r>
            <a:r>
              <a:rPr lang="en" sz="4800">
                <a:latin typeface="Droid Serif"/>
                <a:ea typeface="Droid Serif"/>
                <a:cs typeface="Droid Serif"/>
                <a:sym typeface="Droid Serif"/>
              </a:rPr>
              <a:t> debugging of concurrent programs</a:t>
            </a:r>
            <a:endParaRPr sz="4800">
              <a:latin typeface="Droid Serif"/>
              <a:ea typeface="Droid Serif"/>
              <a:cs typeface="Droid Serif"/>
              <a:sym typeface="Droid Serif"/>
            </a:endParaRPr>
          </a:p>
        </p:txBody>
      </p:sp>
      <p:sp>
        <p:nvSpPr>
          <p:cNvPr id="55" name="Google Shape;55;p13"/>
          <p:cNvSpPr txBox="1"/>
          <p:nvPr>
            <p:ph idx="1" type="subTitle"/>
          </p:nvPr>
        </p:nvSpPr>
        <p:spPr>
          <a:xfrm>
            <a:off x="844800" y="2797175"/>
            <a:ext cx="3727200" cy="10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Nick Roberts</a:t>
            </a:r>
            <a:endParaRPr>
              <a:latin typeface="Droid Sans"/>
              <a:ea typeface="Droid Sans"/>
              <a:cs typeface="Droid Sans"/>
              <a:sym typeface="Droid Sans"/>
            </a:endParaRPr>
          </a:p>
          <a:p>
            <a:pPr indent="0" lvl="0" marL="0" rtl="0" algn="ctr">
              <a:spcBef>
                <a:spcPts val="0"/>
              </a:spcBef>
              <a:spcAft>
                <a:spcPts val="0"/>
              </a:spcAft>
              <a:buNone/>
            </a:pPr>
            <a:r>
              <a:rPr lang="en" sz="1600">
                <a:latin typeface="Droid Sans"/>
                <a:ea typeface="Droid Sans"/>
                <a:cs typeface="Droid Sans"/>
                <a:sym typeface="Droid Sans"/>
              </a:rPr>
              <a:t>nroberts</a:t>
            </a:r>
            <a:endParaRPr sz="1600">
              <a:latin typeface="Droid Sans"/>
              <a:ea typeface="Droid Sans"/>
              <a:cs typeface="Droid Sans"/>
              <a:sym typeface="Droid Sans"/>
            </a:endParaRPr>
          </a:p>
        </p:txBody>
      </p:sp>
      <p:sp>
        <p:nvSpPr>
          <p:cNvPr id="56" name="Google Shape;56;p13"/>
          <p:cNvSpPr txBox="1"/>
          <p:nvPr>
            <p:ph idx="1" type="subTitle"/>
          </p:nvPr>
        </p:nvSpPr>
        <p:spPr>
          <a:xfrm>
            <a:off x="4578600" y="2797175"/>
            <a:ext cx="3727200" cy="104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Vijay Ramamurthy</a:t>
            </a:r>
            <a:endParaRPr>
              <a:latin typeface="Droid Sans"/>
              <a:ea typeface="Droid Sans"/>
              <a:cs typeface="Droid Sans"/>
              <a:sym typeface="Droid Sans"/>
            </a:endParaRPr>
          </a:p>
          <a:p>
            <a:pPr indent="0" lvl="0" marL="0" rtl="0" algn="ctr">
              <a:spcBef>
                <a:spcPts val="0"/>
              </a:spcBef>
              <a:spcAft>
                <a:spcPts val="0"/>
              </a:spcAft>
              <a:buNone/>
            </a:pPr>
            <a:r>
              <a:rPr lang="en" sz="1600">
                <a:latin typeface="Droid Sans"/>
                <a:ea typeface="Droid Sans"/>
                <a:cs typeface="Droid Sans"/>
                <a:sym typeface="Droid Sans"/>
              </a:rPr>
              <a:t>vijayram</a:t>
            </a:r>
            <a:endParaRPr sz="1600">
              <a:latin typeface="Droid Sans"/>
              <a:ea typeface="Droid Sans"/>
              <a:cs typeface="Droid Sans"/>
              <a:sym typeface="Droid Sans"/>
            </a:endParaRPr>
          </a:p>
        </p:txBody>
      </p:sp>
      <p:sp>
        <p:nvSpPr>
          <p:cNvPr id="57" name="Google Shape;57;p13"/>
          <p:cNvSpPr txBox="1"/>
          <p:nvPr>
            <p:ph idx="1" type="subTitle"/>
          </p:nvPr>
        </p:nvSpPr>
        <p:spPr>
          <a:xfrm>
            <a:off x="5416800" y="4102800"/>
            <a:ext cx="3727200" cy="1040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600">
                <a:latin typeface="Droid Sans"/>
                <a:ea typeface="Droid Sans"/>
                <a:cs typeface="Droid Sans"/>
                <a:sym typeface="Droid Sans"/>
              </a:rPr>
              <a:t>15-745 Spring 2019</a:t>
            </a:r>
            <a:endParaRPr sz="1600">
              <a:latin typeface="Droid Sans"/>
              <a:ea typeface="Droid Sans"/>
              <a:cs typeface="Droid Sans"/>
              <a:sym typeface="Droid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a:t>
            </a:r>
            <a:r>
              <a:rPr lang="en"/>
              <a:t> thinking about Andersen's algorithm, incrementally.</a:t>
            </a:r>
            <a:endParaRPr/>
          </a:p>
        </p:txBody>
      </p:sp>
      <p:sp>
        <p:nvSpPr>
          <p:cNvPr id="139" name="Google Shape;139;p22"/>
          <p:cNvSpPr/>
          <p:nvPr/>
        </p:nvSpPr>
        <p:spPr>
          <a:xfrm>
            <a:off x="920900" y="196677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1</a:t>
            </a:r>
            <a:endParaRPr baseline="-25000" sz="2600">
              <a:latin typeface="Droid Sans"/>
              <a:ea typeface="Droid Sans"/>
              <a:cs typeface="Droid Sans"/>
              <a:sym typeface="Droid Sans"/>
            </a:endParaRPr>
          </a:p>
        </p:txBody>
      </p:sp>
      <p:sp>
        <p:nvSpPr>
          <p:cNvPr id="140" name="Google Shape;140;p22"/>
          <p:cNvSpPr/>
          <p:nvPr/>
        </p:nvSpPr>
        <p:spPr>
          <a:xfrm>
            <a:off x="920900" y="287852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2</a:t>
            </a:r>
            <a:endParaRPr baseline="-25000" sz="2600">
              <a:latin typeface="Droid Sans"/>
              <a:ea typeface="Droid Sans"/>
              <a:cs typeface="Droid Sans"/>
              <a:sym typeface="Droid Sans"/>
            </a:endParaRPr>
          </a:p>
        </p:txBody>
      </p:sp>
      <p:sp>
        <p:nvSpPr>
          <p:cNvPr id="141" name="Google Shape;141;p22"/>
          <p:cNvSpPr txBox="1"/>
          <p:nvPr/>
        </p:nvSpPr>
        <p:spPr>
          <a:xfrm>
            <a:off x="2382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x</a:t>
            </a:r>
            <a:endParaRPr sz="2600">
              <a:latin typeface="Droid Sans"/>
              <a:ea typeface="Droid Sans"/>
              <a:cs typeface="Droid Sans"/>
              <a:sym typeface="Droid Sans"/>
            </a:endParaRPr>
          </a:p>
        </p:txBody>
      </p:sp>
      <p:sp>
        <p:nvSpPr>
          <p:cNvPr id="142" name="Google Shape;142;p22"/>
          <p:cNvSpPr txBox="1"/>
          <p:nvPr/>
        </p:nvSpPr>
        <p:spPr>
          <a:xfrm>
            <a:off x="2382275" y="2906841"/>
            <a:ext cx="408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y</a:t>
            </a:r>
            <a:endParaRPr sz="2600">
              <a:latin typeface="Droid Sans"/>
              <a:ea typeface="Droid Sans"/>
              <a:cs typeface="Droid Sans"/>
              <a:sym typeface="Droid Sans"/>
            </a:endParaRPr>
          </a:p>
        </p:txBody>
      </p:sp>
      <p:sp>
        <p:nvSpPr>
          <p:cNvPr id="143" name="Google Shape;143;p22"/>
          <p:cNvSpPr txBox="1"/>
          <p:nvPr/>
        </p:nvSpPr>
        <p:spPr>
          <a:xfrm>
            <a:off x="3525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w</a:t>
            </a:r>
            <a:endParaRPr sz="2600">
              <a:latin typeface="Droid Sans"/>
              <a:ea typeface="Droid Sans"/>
              <a:cs typeface="Droid Sans"/>
              <a:sym typeface="Droid Sans"/>
            </a:endParaRPr>
          </a:p>
        </p:txBody>
      </p:sp>
      <p:sp>
        <p:nvSpPr>
          <p:cNvPr id="144" name="Google Shape;144;p22"/>
          <p:cNvSpPr txBox="1"/>
          <p:nvPr/>
        </p:nvSpPr>
        <p:spPr>
          <a:xfrm>
            <a:off x="3525275" y="29707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z</a:t>
            </a:r>
            <a:endParaRPr sz="2600">
              <a:latin typeface="Droid Sans"/>
              <a:ea typeface="Droid Sans"/>
              <a:cs typeface="Droid Sans"/>
              <a:sym typeface="Droid Sans"/>
            </a:endParaRPr>
          </a:p>
        </p:txBody>
      </p:sp>
      <p:cxnSp>
        <p:nvCxnSpPr>
          <p:cNvPr id="145" name="Google Shape;145;p22"/>
          <p:cNvCxnSpPr>
            <a:stCxn id="139" idx="3"/>
            <a:endCxn id="141" idx="1"/>
          </p:cNvCxnSpPr>
          <p:nvPr/>
        </p:nvCxnSpPr>
        <p:spPr>
          <a:xfrm>
            <a:off x="1544000" y="2292725"/>
            <a:ext cx="838200" cy="0"/>
          </a:xfrm>
          <a:prstGeom prst="straightConnector1">
            <a:avLst/>
          </a:prstGeom>
          <a:noFill/>
          <a:ln cap="flat" cmpd="sng" w="38100">
            <a:solidFill>
              <a:schemeClr val="dk2"/>
            </a:solidFill>
            <a:prstDash val="solid"/>
            <a:round/>
            <a:headEnd len="med" w="med" type="none"/>
            <a:tailEnd len="med" w="med" type="triangle"/>
          </a:ln>
        </p:spPr>
      </p:cxnSp>
      <p:cxnSp>
        <p:nvCxnSpPr>
          <p:cNvPr id="146" name="Google Shape;146;p22"/>
          <p:cNvCxnSpPr>
            <a:stCxn id="140" idx="3"/>
            <a:endCxn id="142" idx="1"/>
          </p:cNvCxnSpPr>
          <p:nvPr/>
        </p:nvCxnSpPr>
        <p:spPr>
          <a:xfrm flipH="1" rot="10800000">
            <a:off x="1544000" y="3187975"/>
            <a:ext cx="838200" cy="16500"/>
          </a:xfrm>
          <a:prstGeom prst="straightConnector1">
            <a:avLst/>
          </a:prstGeom>
          <a:noFill/>
          <a:ln cap="flat" cmpd="sng" w="38100">
            <a:solidFill>
              <a:schemeClr val="dk2"/>
            </a:solidFill>
            <a:prstDash val="solid"/>
            <a:round/>
            <a:headEnd len="med" w="med" type="none"/>
            <a:tailEnd len="med" w="med" type="triangle"/>
          </a:ln>
        </p:spPr>
      </p:cxnSp>
      <p:cxnSp>
        <p:nvCxnSpPr>
          <p:cNvPr id="147" name="Google Shape;147;p22"/>
          <p:cNvCxnSpPr>
            <a:stCxn id="141" idx="3"/>
            <a:endCxn id="143" idx="1"/>
          </p:cNvCxnSpPr>
          <p:nvPr/>
        </p:nvCxnSpPr>
        <p:spPr>
          <a:xfrm>
            <a:off x="2790575" y="2292725"/>
            <a:ext cx="734700" cy="0"/>
          </a:xfrm>
          <a:prstGeom prst="straightConnector1">
            <a:avLst/>
          </a:prstGeom>
          <a:noFill/>
          <a:ln cap="flat" cmpd="sng" w="38100">
            <a:solidFill>
              <a:schemeClr val="dk2"/>
            </a:solidFill>
            <a:prstDash val="solid"/>
            <a:round/>
            <a:headEnd len="med" w="med" type="none"/>
            <a:tailEnd len="med" w="med" type="triangle"/>
          </a:ln>
        </p:spPr>
      </p:cxnSp>
      <p:cxnSp>
        <p:nvCxnSpPr>
          <p:cNvPr id="148" name="Google Shape;148;p22"/>
          <p:cNvCxnSpPr>
            <a:stCxn id="142" idx="3"/>
            <a:endCxn id="144" idx="1"/>
          </p:cNvCxnSpPr>
          <p:nvPr/>
        </p:nvCxnSpPr>
        <p:spPr>
          <a:xfrm>
            <a:off x="2790575" y="3188091"/>
            <a:ext cx="734700" cy="18900"/>
          </a:xfrm>
          <a:prstGeom prst="straightConnector1">
            <a:avLst/>
          </a:prstGeom>
          <a:noFill/>
          <a:ln cap="flat" cmpd="sng" w="38100">
            <a:solidFill>
              <a:schemeClr val="dk2"/>
            </a:solidFill>
            <a:prstDash val="solid"/>
            <a:round/>
            <a:headEnd len="med" w="med" type="none"/>
            <a:tailEnd len="med" w="med" type="triangle"/>
          </a:ln>
        </p:spPr>
      </p:cxnSp>
      <p:cxnSp>
        <p:nvCxnSpPr>
          <p:cNvPr id="149" name="Google Shape;149;p22"/>
          <p:cNvCxnSpPr>
            <a:stCxn id="142" idx="3"/>
            <a:endCxn id="143" idx="1"/>
          </p:cNvCxnSpPr>
          <p:nvPr/>
        </p:nvCxnSpPr>
        <p:spPr>
          <a:xfrm flipH="1" rot="10800000">
            <a:off x="2790575" y="2292591"/>
            <a:ext cx="734700" cy="895500"/>
          </a:xfrm>
          <a:prstGeom prst="straightConnector1">
            <a:avLst/>
          </a:prstGeom>
          <a:noFill/>
          <a:ln cap="flat" cmpd="sng" w="38100">
            <a:solidFill>
              <a:schemeClr val="dk2"/>
            </a:solidFill>
            <a:prstDash val="solid"/>
            <a:round/>
            <a:headEnd len="med" w="med" type="none"/>
            <a:tailEnd len="med" w="med" type="triangle"/>
          </a:ln>
        </p:spPr>
      </p:cxnSp>
      <p:graphicFrame>
        <p:nvGraphicFramePr>
          <p:cNvPr id="150" name="Google Shape;150;p22"/>
          <p:cNvGraphicFramePr/>
          <p:nvPr/>
        </p:nvGraphicFramePr>
        <p:xfrm>
          <a:off x="5726950" y="2000250"/>
          <a:ext cx="3000000" cy="3000000"/>
        </p:xfrm>
        <a:graphic>
          <a:graphicData uri="http://schemas.openxmlformats.org/drawingml/2006/table">
            <a:tbl>
              <a:tblPr>
                <a:noFill/>
                <a:tableStyleId>{EB3656AD-BC55-4C45-BD94-CDB841C7E1A0}</a:tableStyleId>
              </a:tblPr>
              <a:tblGrid>
                <a:gridCol w="1232275"/>
                <a:gridCol w="1232275"/>
              </a:tblGrid>
              <a:tr h="381000">
                <a:tc gridSpan="2">
                  <a:txBody>
                    <a:bodyPr>
                      <a:noAutofit/>
                    </a:bodyPr>
                    <a:lstStyle/>
                    <a:p>
                      <a:pPr indent="0" lvl="0" marL="0" rtl="0" algn="ctr">
                        <a:spcBef>
                          <a:spcPts val="0"/>
                        </a:spcBef>
                        <a:spcAft>
                          <a:spcPts val="0"/>
                        </a:spcAft>
                        <a:buNone/>
                      </a:pPr>
                      <a:r>
                        <a:rPr lang="en" sz="2200">
                          <a:latin typeface="Droid Sans"/>
                          <a:ea typeface="Droid Sans"/>
                          <a:cs typeface="Droid Sans"/>
                          <a:sym typeface="Droid Sans"/>
                        </a:rPr>
                        <a:t>points to</a:t>
                      </a:r>
                      <a:endParaRPr sz="2200">
                        <a:latin typeface="Droid Sans"/>
                        <a:ea typeface="Droid Sans"/>
                        <a:cs typeface="Droid Sans"/>
                        <a:sym typeface="Droid Sans"/>
                      </a:endParaRPr>
                    </a:p>
                  </a:txBody>
                  <a:tcPr marT="91425" marB="91425" marR="91425" marL="91425"/>
                </a:tc>
                <a:tc hMerge="1"/>
              </a:tr>
              <a:tr h="381000">
                <a:tc>
                  <a:txBody>
                    <a:bodyPr>
                      <a:noAutofit/>
                    </a:bodyPr>
                    <a:lstStyle/>
                    <a:p>
                      <a:pPr indent="0" lvl="0" marL="0" rtl="0" algn="l">
                        <a:spcBef>
                          <a:spcPts val="0"/>
                        </a:spcBef>
                        <a:spcAft>
                          <a:spcPts val="0"/>
                        </a:spcAft>
                        <a:buNone/>
                      </a:pPr>
                      <a:r>
                        <a:rPr lang="en" sz="2200"/>
                        <a:t>x</a:t>
                      </a:r>
                      <a:endParaRPr sz="22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a:t>
                      </a:r>
                      <a:endParaRPr sz="2200"/>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2200"/>
                        <a:t>y, z</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solidFill>
                            <a:schemeClr val="dk1"/>
                          </a:solidFill>
                        </a:rPr>
                        <a:t>{ </a:t>
                      </a:r>
                      <a:r>
                        <a:rPr lang="en" sz="2200">
                          <a:solidFill>
                            <a:srgbClr val="00CA00"/>
                          </a:solidFill>
                          <a:latin typeface="Droid Sans"/>
                          <a:ea typeface="Droid Sans"/>
                          <a:cs typeface="Droid Sans"/>
                          <a:sym typeface="Droid Sans"/>
                        </a:rPr>
                        <a:t>o</a:t>
                      </a:r>
                      <a:r>
                        <a:rPr baseline="-25000" lang="en" sz="2200">
                          <a:solidFill>
                            <a:srgbClr val="00CA00"/>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noAutofit/>
                    </a:bodyPr>
                    <a:lstStyle/>
                    <a:p>
                      <a:pPr indent="0" lvl="0" marL="0" rtl="0" algn="l">
                        <a:spcBef>
                          <a:spcPts val="0"/>
                        </a:spcBef>
                        <a:spcAft>
                          <a:spcPts val="0"/>
                        </a:spcAft>
                        <a:buNone/>
                      </a:pPr>
                      <a:r>
                        <a:rPr lang="en" sz="2200"/>
                        <a:t>w</a:t>
                      </a:r>
                      <a:endParaRPr sz="2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2200">
                          <a:solidFill>
                            <a:schemeClr val="dk1"/>
                          </a:solidFill>
                        </a:rPr>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cxnSp>
        <p:nvCxnSpPr>
          <p:cNvPr id="151" name="Google Shape;151;p22"/>
          <p:cNvCxnSpPr>
            <a:stCxn id="141" idx="2"/>
          </p:cNvCxnSpPr>
          <p:nvPr/>
        </p:nvCxnSpPr>
        <p:spPr>
          <a:xfrm flipH="1">
            <a:off x="2557325" y="2529125"/>
            <a:ext cx="29100" cy="615600"/>
          </a:xfrm>
          <a:prstGeom prst="straightConnector1">
            <a:avLst/>
          </a:prstGeom>
          <a:noFill/>
          <a:ln cap="flat" cmpd="sng" w="28575">
            <a:solidFill>
              <a:srgbClr val="00CA00"/>
            </a:solidFill>
            <a:prstDash val="solid"/>
            <a:round/>
            <a:headEnd len="med" w="med" type="none"/>
            <a:tailEnd len="med" w="med" type="triangle"/>
          </a:ln>
        </p:spPr>
      </p:cxnSp>
      <p:sp>
        <p:nvSpPr>
          <p:cNvPr id="152" name="Google Shape;152;p22"/>
          <p:cNvSpPr txBox="1"/>
          <p:nvPr>
            <p:ph idx="1" type="body"/>
          </p:nvPr>
        </p:nvSpPr>
        <p:spPr>
          <a:xfrm>
            <a:off x="311700" y="3725100"/>
            <a:ext cx="85206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CA00"/>
                </a:solidFill>
              </a:rPr>
              <a:t>Addition: easy, handled by existing analyses.</a:t>
            </a:r>
            <a:endParaRPr sz="1600">
              <a:solidFill>
                <a:srgbClr val="00CA00"/>
              </a:solidFill>
            </a:endParaRPr>
          </a:p>
          <a:p>
            <a:pPr indent="0" lvl="0" marL="0" rtl="0" algn="l">
              <a:spcBef>
                <a:spcPts val="1600"/>
              </a:spcBef>
              <a:spcAft>
                <a:spcPts val="1600"/>
              </a:spcAft>
              <a:buNone/>
            </a:pPr>
            <a:r>
              <a:rPr lang="en" sz="1600">
                <a:solidFill>
                  <a:srgbClr val="00CA00"/>
                </a:solidFill>
              </a:rPr>
              <a:t>Update along nodes reachable from new edge.</a:t>
            </a:r>
            <a:endParaRPr sz="1600">
              <a:solidFill>
                <a:srgbClr val="00CA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a:t>
            </a:r>
            <a:r>
              <a:rPr lang="en"/>
              <a:t> thinking about Andersen's algorithm, incrementally.</a:t>
            </a:r>
            <a:endParaRPr/>
          </a:p>
        </p:txBody>
      </p:sp>
      <p:sp>
        <p:nvSpPr>
          <p:cNvPr id="158" name="Google Shape;158;p23"/>
          <p:cNvSpPr/>
          <p:nvPr/>
        </p:nvSpPr>
        <p:spPr>
          <a:xfrm>
            <a:off x="920900" y="196677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1</a:t>
            </a:r>
            <a:endParaRPr baseline="-25000" sz="2600">
              <a:latin typeface="Droid Sans"/>
              <a:ea typeface="Droid Sans"/>
              <a:cs typeface="Droid Sans"/>
              <a:sym typeface="Droid Sans"/>
            </a:endParaRPr>
          </a:p>
        </p:txBody>
      </p:sp>
      <p:sp>
        <p:nvSpPr>
          <p:cNvPr id="159" name="Google Shape;159;p23"/>
          <p:cNvSpPr/>
          <p:nvPr/>
        </p:nvSpPr>
        <p:spPr>
          <a:xfrm>
            <a:off x="920900" y="287852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2</a:t>
            </a:r>
            <a:endParaRPr baseline="-25000" sz="2600">
              <a:latin typeface="Droid Sans"/>
              <a:ea typeface="Droid Sans"/>
              <a:cs typeface="Droid Sans"/>
              <a:sym typeface="Droid Sans"/>
            </a:endParaRPr>
          </a:p>
        </p:txBody>
      </p:sp>
      <p:sp>
        <p:nvSpPr>
          <p:cNvPr id="160" name="Google Shape;160;p23"/>
          <p:cNvSpPr txBox="1"/>
          <p:nvPr/>
        </p:nvSpPr>
        <p:spPr>
          <a:xfrm>
            <a:off x="2382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x</a:t>
            </a:r>
            <a:endParaRPr sz="2600">
              <a:latin typeface="Droid Sans"/>
              <a:ea typeface="Droid Sans"/>
              <a:cs typeface="Droid Sans"/>
              <a:sym typeface="Droid Sans"/>
            </a:endParaRPr>
          </a:p>
        </p:txBody>
      </p:sp>
      <p:sp>
        <p:nvSpPr>
          <p:cNvPr id="161" name="Google Shape;161;p23"/>
          <p:cNvSpPr txBox="1"/>
          <p:nvPr/>
        </p:nvSpPr>
        <p:spPr>
          <a:xfrm>
            <a:off x="2382275" y="2906841"/>
            <a:ext cx="408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y</a:t>
            </a:r>
            <a:endParaRPr sz="2600">
              <a:latin typeface="Droid Sans"/>
              <a:ea typeface="Droid Sans"/>
              <a:cs typeface="Droid Sans"/>
              <a:sym typeface="Droid Sans"/>
            </a:endParaRPr>
          </a:p>
        </p:txBody>
      </p:sp>
      <p:sp>
        <p:nvSpPr>
          <p:cNvPr id="162" name="Google Shape;162;p23"/>
          <p:cNvSpPr txBox="1"/>
          <p:nvPr/>
        </p:nvSpPr>
        <p:spPr>
          <a:xfrm>
            <a:off x="3525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w</a:t>
            </a:r>
            <a:endParaRPr sz="2600">
              <a:latin typeface="Droid Sans"/>
              <a:ea typeface="Droid Sans"/>
              <a:cs typeface="Droid Sans"/>
              <a:sym typeface="Droid Sans"/>
            </a:endParaRPr>
          </a:p>
        </p:txBody>
      </p:sp>
      <p:sp>
        <p:nvSpPr>
          <p:cNvPr id="163" name="Google Shape;163;p23"/>
          <p:cNvSpPr txBox="1"/>
          <p:nvPr/>
        </p:nvSpPr>
        <p:spPr>
          <a:xfrm>
            <a:off x="3525275" y="29707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z</a:t>
            </a:r>
            <a:endParaRPr sz="2600">
              <a:latin typeface="Droid Sans"/>
              <a:ea typeface="Droid Sans"/>
              <a:cs typeface="Droid Sans"/>
              <a:sym typeface="Droid Sans"/>
            </a:endParaRPr>
          </a:p>
        </p:txBody>
      </p:sp>
      <p:cxnSp>
        <p:nvCxnSpPr>
          <p:cNvPr id="164" name="Google Shape;164;p23"/>
          <p:cNvCxnSpPr>
            <a:stCxn id="158" idx="3"/>
            <a:endCxn id="160" idx="1"/>
          </p:cNvCxnSpPr>
          <p:nvPr/>
        </p:nvCxnSpPr>
        <p:spPr>
          <a:xfrm>
            <a:off x="1544000" y="2292725"/>
            <a:ext cx="838200" cy="0"/>
          </a:xfrm>
          <a:prstGeom prst="straightConnector1">
            <a:avLst/>
          </a:prstGeom>
          <a:noFill/>
          <a:ln cap="flat" cmpd="sng" w="38100">
            <a:solidFill>
              <a:schemeClr val="dk2"/>
            </a:solidFill>
            <a:prstDash val="solid"/>
            <a:round/>
            <a:headEnd len="med" w="med" type="none"/>
            <a:tailEnd len="med" w="med" type="triangle"/>
          </a:ln>
        </p:spPr>
      </p:cxnSp>
      <p:cxnSp>
        <p:nvCxnSpPr>
          <p:cNvPr id="165" name="Google Shape;165;p23"/>
          <p:cNvCxnSpPr>
            <a:stCxn id="159" idx="3"/>
            <a:endCxn id="161" idx="1"/>
          </p:cNvCxnSpPr>
          <p:nvPr/>
        </p:nvCxnSpPr>
        <p:spPr>
          <a:xfrm flipH="1" rot="10800000">
            <a:off x="1544000" y="3187975"/>
            <a:ext cx="838200" cy="16500"/>
          </a:xfrm>
          <a:prstGeom prst="straightConnector1">
            <a:avLst/>
          </a:prstGeom>
          <a:noFill/>
          <a:ln cap="flat" cmpd="sng" w="38100">
            <a:solidFill>
              <a:schemeClr val="dk2"/>
            </a:solidFill>
            <a:prstDash val="solid"/>
            <a:round/>
            <a:headEnd len="med" w="med" type="none"/>
            <a:tailEnd len="med" w="med" type="triangle"/>
          </a:ln>
        </p:spPr>
      </p:cxnSp>
      <p:cxnSp>
        <p:nvCxnSpPr>
          <p:cNvPr id="166" name="Google Shape;166;p23"/>
          <p:cNvCxnSpPr>
            <a:stCxn id="160" idx="3"/>
            <a:endCxn id="162" idx="1"/>
          </p:cNvCxnSpPr>
          <p:nvPr/>
        </p:nvCxnSpPr>
        <p:spPr>
          <a:xfrm>
            <a:off x="2790575" y="2292725"/>
            <a:ext cx="734700" cy="0"/>
          </a:xfrm>
          <a:prstGeom prst="straightConnector1">
            <a:avLst/>
          </a:prstGeom>
          <a:noFill/>
          <a:ln cap="flat" cmpd="sng" w="38100">
            <a:solidFill>
              <a:schemeClr val="dk2"/>
            </a:solidFill>
            <a:prstDash val="solid"/>
            <a:round/>
            <a:headEnd len="med" w="med" type="none"/>
            <a:tailEnd len="med" w="med" type="triangle"/>
          </a:ln>
        </p:spPr>
      </p:cxnSp>
      <p:cxnSp>
        <p:nvCxnSpPr>
          <p:cNvPr id="167" name="Google Shape;167;p23"/>
          <p:cNvCxnSpPr>
            <a:stCxn id="161" idx="3"/>
            <a:endCxn id="163" idx="1"/>
          </p:cNvCxnSpPr>
          <p:nvPr/>
        </p:nvCxnSpPr>
        <p:spPr>
          <a:xfrm>
            <a:off x="2790575" y="3188091"/>
            <a:ext cx="734700" cy="18900"/>
          </a:xfrm>
          <a:prstGeom prst="straightConnector1">
            <a:avLst/>
          </a:prstGeom>
          <a:noFill/>
          <a:ln cap="flat" cmpd="sng" w="38100">
            <a:solidFill>
              <a:schemeClr val="dk2"/>
            </a:solidFill>
            <a:prstDash val="solid"/>
            <a:round/>
            <a:headEnd len="med" w="med" type="none"/>
            <a:tailEnd len="med" w="med" type="triangle"/>
          </a:ln>
        </p:spPr>
      </p:cxnSp>
      <p:cxnSp>
        <p:nvCxnSpPr>
          <p:cNvPr id="168" name="Google Shape;168;p23"/>
          <p:cNvCxnSpPr>
            <a:stCxn id="161" idx="3"/>
            <a:endCxn id="162" idx="1"/>
          </p:cNvCxnSpPr>
          <p:nvPr/>
        </p:nvCxnSpPr>
        <p:spPr>
          <a:xfrm flipH="1" rot="10800000">
            <a:off x="2790575" y="2292591"/>
            <a:ext cx="734700" cy="895500"/>
          </a:xfrm>
          <a:prstGeom prst="straightConnector1">
            <a:avLst/>
          </a:prstGeom>
          <a:noFill/>
          <a:ln cap="flat" cmpd="sng" w="38100">
            <a:solidFill>
              <a:schemeClr val="dk2"/>
            </a:solidFill>
            <a:prstDash val="solid"/>
            <a:round/>
            <a:headEnd len="med" w="med" type="none"/>
            <a:tailEnd len="med" w="med" type="triangle"/>
          </a:ln>
        </p:spPr>
      </p:cxnSp>
      <p:graphicFrame>
        <p:nvGraphicFramePr>
          <p:cNvPr id="169" name="Google Shape;169;p23"/>
          <p:cNvGraphicFramePr/>
          <p:nvPr/>
        </p:nvGraphicFramePr>
        <p:xfrm>
          <a:off x="5726950" y="2000250"/>
          <a:ext cx="3000000" cy="3000000"/>
        </p:xfrm>
        <a:graphic>
          <a:graphicData uri="http://schemas.openxmlformats.org/drawingml/2006/table">
            <a:tbl>
              <a:tblPr>
                <a:noFill/>
                <a:tableStyleId>{EB3656AD-BC55-4C45-BD94-CDB841C7E1A0}</a:tableStyleId>
              </a:tblPr>
              <a:tblGrid>
                <a:gridCol w="1232275"/>
                <a:gridCol w="1232275"/>
              </a:tblGrid>
              <a:tr h="381000">
                <a:tc gridSpan="2">
                  <a:txBody>
                    <a:bodyPr>
                      <a:noAutofit/>
                    </a:bodyPr>
                    <a:lstStyle/>
                    <a:p>
                      <a:pPr indent="0" lvl="0" marL="0" rtl="0" algn="ctr">
                        <a:spcBef>
                          <a:spcPts val="0"/>
                        </a:spcBef>
                        <a:spcAft>
                          <a:spcPts val="0"/>
                        </a:spcAft>
                        <a:buNone/>
                      </a:pPr>
                      <a:r>
                        <a:rPr lang="en" sz="2200">
                          <a:latin typeface="Droid Sans"/>
                          <a:ea typeface="Droid Sans"/>
                          <a:cs typeface="Droid Sans"/>
                          <a:sym typeface="Droid Sans"/>
                        </a:rPr>
                        <a:t>points to</a:t>
                      </a:r>
                      <a:endParaRPr sz="2200">
                        <a:latin typeface="Droid Sans"/>
                        <a:ea typeface="Droid Sans"/>
                        <a:cs typeface="Droid Sans"/>
                        <a:sym typeface="Droid Sans"/>
                      </a:endParaRPr>
                    </a:p>
                  </a:txBody>
                  <a:tcPr marT="91425" marB="91425" marR="91425" marL="91425"/>
                </a:tc>
                <a:tc hMerge="1"/>
              </a:tr>
              <a:tr h="381000">
                <a:tc>
                  <a:txBody>
                    <a:bodyPr>
                      <a:noAutofit/>
                    </a:bodyPr>
                    <a:lstStyle/>
                    <a:p>
                      <a:pPr indent="0" lvl="0" marL="0" rtl="0" algn="l">
                        <a:spcBef>
                          <a:spcPts val="0"/>
                        </a:spcBef>
                        <a:spcAft>
                          <a:spcPts val="0"/>
                        </a:spcAft>
                        <a:buNone/>
                      </a:pPr>
                      <a:r>
                        <a:rPr lang="en" sz="2200"/>
                        <a:t>x</a:t>
                      </a:r>
                      <a:endParaRPr sz="22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a:t>
                      </a:r>
                      <a:endParaRPr sz="2200"/>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2200"/>
                        <a:t>y, z</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solidFill>
                            <a:schemeClr val="dk1"/>
                          </a:solidFill>
                        </a:rPr>
                        <a:t>{ </a:t>
                      </a:r>
                      <a:r>
                        <a:rPr lang="en" sz="2200">
                          <a:solidFill>
                            <a:srgbClr val="FF0000"/>
                          </a:solidFill>
                          <a:latin typeface="Droid Sans"/>
                          <a:ea typeface="Droid Sans"/>
                          <a:cs typeface="Droid Sans"/>
                          <a:sym typeface="Droid Sans"/>
                        </a:rPr>
                        <a:t>o</a:t>
                      </a:r>
                      <a:r>
                        <a:rPr baseline="-25000" lang="en" sz="2200">
                          <a:solidFill>
                            <a:srgbClr val="FF0000"/>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noAutofit/>
                    </a:bodyPr>
                    <a:lstStyle/>
                    <a:p>
                      <a:pPr indent="0" lvl="0" marL="0" rtl="0" algn="l">
                        <a:spcBef>
                          <a:spcPts val="0"/>
                        </a:spcBef>
                        <a:spcAft>
                          <a:spcPts val="0"/>
                        </a:spcAft>
                        <a:buNone/>
                      </a:pPr>
                      <a:r>
                        <a:rPr lang="en" sz="2200"/>
                        <a:t>w</a:t>
                      </a:r>
                      <a:endParaRPr sz="2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None/>
                      </a:pPr>
                      <a:r>
                        <a:rPr lang="en" sz="2200">
                          <a:solidFill>
                            <a:schemeClr val="dk1"/>
                          </a:solidFill>
                        </a:rPr>
                        <a:t>{ </a:t>
                      </a:r>
                      <a:r>
                        <a:rPr b="1" lang="en" sz="2200">
                          <a:solidFill>
                            <a:schemeClr val="dk1"/>
                          </a:solidFill>
                          <a:latin typeface="Droid Sans"/>
                          <a:ea typeface="Droid Sans"/>
                          <a:cs typeface="Droid Sans"/>
                          <a:sym typeface="Droid Sans"/>
                        </a:rPr>
                        <a:t>o</a:t>
                      </a:r>
                      <a:r>
                        <a:rPr b="1"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cxnSp>
        <p:nvCxnSpPr>
          <p:cNvPr id="170" name="Google Shape;170;p23"/>
          <p:cNvCxnSpPr>
            <a:stCxn id="160" idx="2"/>
          </p:cNvCxnSpPr>
          <p:nvPr/>
        </p:nvCxnSpPr>
        <p:spPr>
          <a:xfrm flipH="1">
            <a:off x="2557325" y="2529125"/>
            <a:ext cx="29100" cy="615600"/>
          </a:xfrm>
          <a:prstGeom prst="straightConnector1">
            <a:avLst/>
          </a:prstGeom>
          <a:noFill/>
          <a:ln cap="flat" cmpd="sng" w="28575">
            <a:solidFill>
              <a:srgbClr val="FF0000"/>
            </a:solidFill>
            <a:prstDash val="solid"/>
            <a:round/>
            <a:headEnd len="med" w="med" type="none"/>
            <a:tailEnd len="med" w="med" type="triangle"/>
          </a:ln>
        </p:spPr>
      </p:cxnSp>
      <p:sp>
        <p:nvSpPr>
          <p:cNvPr id="171" name="Google Shape;171;p23"/>
          <p:cNvSpPr txBox="1"/>
          <p:nvPr>
            <p:ph idx="1" type="body"/>
          </p:nvPr>
        </p:nvSpPr>
        <p:spPr>
          <a:xfrm>
            <a:off x="311700" y="3725100"/>
            <a:ext cx="5204400" cy="8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0000"/>
                </a:solidFill>
              </a:rPr>
              <a:t>Deletion</a:t>
            </a:r>
            <a:r>
              <a:rPr lang="en" sz="1600">
                <a:solidFill>
                  <a:srgbClr val="FF0000"/>
                </a:solidFill>
              </a:rPr>
              <a:t>: harder, have to know provenance of facts.</a:t>
            </a:r>
            <a:endParaRPr sz="1600">
              <a:solidFill>
                <a:srgbClr val="FF0000"/>
              </a:solidFill>
            </a:endParaRPr>
          </a:p>
          <a:p>
            <a:pPr indent="0" lvl="0" marL="0" rtl="0" algn="l">
              <a:spcBef>
                <a:spcPts val="1600"/>
              </a:spcBef>
              <a:spcAft>
                <a:spcPts val="1600"/>
              </a:spcAft>
              <a:buNone/>
            </a:pPr>
            <a:r>
              <a:t/>
            </a:r>
            <a:endParaRPr sz="1600">
              <a:solidFill>
                <a:srgbClr val="FF0000"/>
              </a:solidFill>
            </a:endParaRPr>
          </a:p>
        </p:txBody>
      </p:sp>
      <p:sp>
        <p:nvSpPr>
          <p:cNvPr id="172" name="Google Shape;172;p23"/>
          <p:cNvSpPr/>
          <p:nvPr/>
        </p:nvSpPr>
        <p:spPr>
          <a:xfrm>
            <a:off x="2185325" y="2529125"/>
            <a:ext cx="802200" cy="484800"/>
          </a:xfrm>
          <a:prstGeom prst="mathMultiply">
            <a:avLst>
              <a:gd fmla="val 23520" name="adj1"/>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7091993" y="3187975"/>
            <a:ext cx="451500" cy="312600"/>
          </a:xfrm>
          <a:prstGeom prst="mathMultiply">
            <a:avLst>
              <a:gd fmla="val 23520" name="adj1"/>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44502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algorithm, details handwaved.</a:t>
            </a:r>
            <a:endParaRPr/>
          </a:p>
        </p:txBody>
      </p:sp>
      <p:sp>
        <p:nvSpPr>
          <p:cNvPr id="179" name="Google Shape;17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 Collapse the points-to graph into its SCCs to make it a dag.</a:t>
            </a:r>
            <a:endParaRPr/>
          </a:p>
          <a:p>
            <a:pPr indent="0" lvl="0" marL="0" rtl="0" algn="l">
              <a:spcBef>
                <a:spcPts val="1600"/>
              </a:spcBef>
              <a:spcAft>
                <a:spcPts val="0"/>
              </a:spcAft>
              <a:buNone/>
            </a:pPr>
            <a:r>
              <a:rPr lang="en"/>
              <a:t>Define </a:t>
            </a:r>
            <a:r>
              <a:rPr b="1" lang="en"/>
              <a:t>runOn(y, Δ):   </a:t>
            </a:r>
            <a:r>
              <a:rPr i="1" lang="en">
                <a:solidFill>
                  <a:srgbClr val="4A86E8"/>
                </a:solidFill>
                <a:latin typeface="Courier New"/>
                <a:ea typeface="Courier New"/>
                <a:cs typeface="Courier New"/>
                <a:sym typeface="Courier New"/>
              </a:rPr>
              <a:t># edge to consider; change set to apply.</a:t>
            </a:r>
            <a:endParaRPr i="1">
              <a:solidFill>
                <a:srgbClr val="4A86E8"/>
              </a:solidFill>
              <a:latin typeface="Courier New"/>
              <a:ea typeface="Courier New"/>
              <a:cs typeface="Courier New"/>
              <a:sym typeface="Courier New"/>
            </a:endParaRPr>
          </a:p>
          <a:p>
            <a:pPr indent="-342900" lvl="0" marL="457200" rtl="0" algn="l">
              <a:spcBef>
                <a:spcPts val="1600"/>
              </a:spcBef>
              <a:spcAft>
                <a:spcPts val="0"/>
              </a:spcAft>
              <a:buSzPts val="1800"/>
              <a:buFont typeface="Droid Sans"/>
              <a:buAutoNum type="arabicPeriod"/>
            </a:pPr>
            <a:r>
              <a:rPr lang="en"/>
              <a:t>For any incoming edge </a:t>
            </a:r>
            <a:r>
              <a:rPr b="1" lang="en"/>
              <a:t>(z, y)</a:t>
            </a:r>
            <a:r>
              <a:rPr lang="en"/>
              <a:t>, remove</a:t>
            </a:r>
            <a:r>
              <a:rPr b="1" lang="en"/>
              <a:t> pts(z)</a:t>
            </a:r>
            <a:r>
              <a:rPr lang="en"/>
              <a:t> from </a:t>
            </a:r>
            <a:r>
              <a:rPr b="1" lang="en"/>
              <a:t>Δ </a:t>
            </a:r>
            <a:r>
              <a:rPr lang="en"/>
              <a:t>to yield </a:t>
            </a:r>
            <a:r>
              <a:rPr b="1" lang="en"/>
              <a:t>Δ'</a:t>
            </a:r>
            <a:r>
              <a:rPr lang="en"/>
              <a:t>.</a:t>
            </a:r>
            <a:endParaRPr/>
          </a:p>
          <a:p>
            <a:pPr indent="-342900" lvl="0" marL="457200" rtl="0" algn="l">
              <a:spcBef>
                <a:spcPts val="0"/>
              </a:spcBef>
              <a:spcAft>
                <a:spcPts val="0"/>
              </a:spcAft>
              <a:buSzPts val="1800"/>
              <a:buFont typeface="Droid Sans"/>
              <a:buAutoNum type="arabicPeriod"/>
            </a:pPr>
            <a:r>
              <a:rPr lang="en"/>
              <a:t>Update </a:t>
            </a:r>
            <a:r>
              <a:rPr b="1" lang="en"/>
              <a:t>pts(y)</a:t>
            </a:r>
            <a:r>
              <a:rPr lang="en"/>
              <a:t> based on </a:t>
            </a:r>
            <a:r>
              <a:rPr b="1" lang="en"/>
              <a:t>Δ'</a:t>
            </a:r>
            <a:r>
              <a:rPr lang="en"/>
              <a:t>.</a:t>
            </a:r>
            <a:endParaRPr/>
          </a:p>
          <a:p>
            <a:pPr indent="-342900" lvl="0" marL="457200" rtl="0" algn="l">
              <a:spcBef>
                <a:spcPts val="0"/>
              </a:spcBef>
              <a:spcAft>
                <a:spcPts val="0"/>
              </a:spcAft>
              <a:buSzPts val="1800"/>
              <a:buFont typeface="Droid Sans"/>
              <a:buAutoNum type="arabicPeriod"/>
            </a:pPr>
            <a:r>
              <a:rPr lang="en"/>
              <a:t>For any outgoing edge </a:t>
            </a:r>
            <a:r>
              <a:rPr b="1" lang="en"/>
              <a:t>(y, z)</a:t>
            </a:r>
            <a:r>
              <a:rPr lang="en"/>
              <a:t>, call </a:t>
            </a:r>
            <a:r>
              <a:rPr b="1" lang="en"/>
              <a:t>runOn(z, Δ')</a:t>
            </a:r>
            <a:r>
              <a:rPr lang="en"/>
              <a:t>.</a:t>
            </a:r>
            <a:endParaRPr/>
          </a:p>
          <a:p>
            <a:pPr indent="0" lvl="0" marL="0" rtl="0" algn="l">
              <a:spcBef>
                <a:spcPts val="1600"/>
              </a:spcBef>
              <a:spcAft>
                <a:spcPts val="0"/>
              </a:spcAft>
              <a:buClr>
                <a:srgbClr val="000000"/>
              </a:buClr>
              <a:buSzPts val="1100"/>
              <a:buFont typeface="Arial"/>
              <a:buNone/>
            </a:pPr>
            <a:r>
              <a:rPr lang="en"/>
              <a:t>Overall input: deleted edge </a:t>
            </a:r>
            <a:r>
              <a:rPr b="1" lang="en"/>
              <a:t>(x, y)</a:t>
            </a:r>
            <a:endParaRPr/>
          </a:p>
          <a:p>
            <a:pPr indent="0" lvl="0" marL="0" rtl="0" algn="l">
              <a:spcBef>
                <a:spcPts val="1600"/>
              </a:spcBef>
              <a:spcAft>
                <a:spcPts val="0"/>
              </a:spcAft>
              <a:buNone/>
            </a:pPr>
            <a:r>
              <a:rPr lang="en"/>
              <a:t>To run the overall algorithm, call </a:t>
            </a:r>
            <a:r>
              <a:rPr b="1" lang="en"/>
              <a:t>runOn(y, pts(x))</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311700" y="44502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algorithm, details handwaved.</a:t>
            </a:r>
            <a:endParaRPr/>
          </a:p>
        </p:txBody>
      </p:sp>
      <p:sp>
        <p:nvSpPr>
          <p:cNvPr id="185" name="Google Shape;18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(Detail) Collapse the points-to graph into its SCCs to make it a dag.</a:t>
            </a:r>
            <a:endParaRPr/>
          </a:p>
          <a:p>
            <a:pPr indent="0" lvl="0" marL="0" rtl="0" algn="l">
              <a:spcBef>
                <a:spcPts val="1600"/>
              </a:spcBef>
              <a:spcAft>
                <a:spcPts val="0"/>
              </a:spcAft>
              <a:buNone/>
            </a:pPr>
            <a:r>
              <a:rPr lang="en"/>
              <a:t>Define </a:t>
            </a:r>
            <a:r>
              <a:rPr b="1" lang="en"/>
              <a:t>runOn(y, Δ):</a:t>
            </a:r>
            <a:endParaRPr/>
          </a:p>
          <a:p>
            <a:pPr indent="-342900" lvl="0" marL="457200" rtl="0" algn="l">
              <a:spcBef>
                <a:spcPts val="1600"/>
              </a:spcBef>
              <a:spcAft>
                <a:spcPts val="0"/>
              </a:spcAft>
              <a:buSzPts val="1800"/>
              <a:buFont typeface="Droid Sans"/>
              <a:buAutoNum type="arabicPeriod"/>
            </a:pPr>
            <a:r>
              <a:rPr lang="en"/>
              <a:t>For any incoming edge </a:t>
            </a:r>
            <a:r>
              <a:rPr b="1" lang="en"/>
              <a:t>(z, y)</a:t>
            </a:r>
            <a:r>
              <a:rPr lang="en"/>
              <a:t>, remove</a:t>
            </a:r>
            <a:r>
              <a:rPr b="1" lang="en"/>
              <a:t> pts(z)</a:t>
            </a:r>
            <a:r>
              <a:rPr lang="en"/>
              <a:t> from </a:t>
            </a:r>
            <a:r>
              <a:rPr b="1" lang="en"/>
              <a:t>Δ </a:t>
            </a:r>
            <a:r>
              <a:rPr lang="en"/>
              <a:t>to yield </a:t>
            </a:r>
            <a:r>
              <a:rPr b="1" lang="en"/>
              <a:t>Δ'</a:t>
            </a:r>
            <a:r>
              <a:rPr lang="en"/>
              <a:t>.</a:t>
            </a:r>
            <a:endParaRPr/>
          </a:p>
          <a:p>
            <a:pPr indent="-342900" lvl="0" marL="457200" rtl="0" algn="l">
              <a:spcBef>
                <a:spcPts val="0"/>
              </a:spcBef>
              <a:spcAft>
                <a:spcPts val="0"/>
              </a:spcAft>
              <a:buSzPts val="1800"/>
              <a:buFont typeface="Droid Sans"/>
              <a:buAutoNum type="arabicPeriod"/>
            </a:pPr>
            <a:r>
              <a:rPr lang="en"/>
              <a:t>Update </a:t>
            </a:r>
            <a:r>
              <a:rPr b="1" lang="en"/>
              <a:t>pts(y)</a:t>
            </a:r>
            <a:r>
              <a:rPr lang="en"/>
              <a:t> based on </a:t>
            </a:r>
            <a:r>
              <a:rPr b="1" lang="en"/>
              <a:t>Δ'</a:t>
            </a:r>
            <a:r>
              <a:rPr lang="en"/>
              <a:t>.</a:t>
            </a:r>
            <a:endParaRPr/>
          </a:p>
          <a:p>
            <a:pPr indent="-342900" lvl="0" marL="457200" rtl="0" algn="l">
              <a:spcBef>
                <a:spcPts val="0"/>
              </a:spcBef>
              <a:spcAft>
                <a:spcPts val="0"/>
              </a:spcAft>
              <a:buSzPts val="1800"/>
              <a:buFont typeface="Droid Sans"/>
              <a:buAutoNum type="arabicPeriod"/>
            </a:pPr>
            <a:r>
              <a:rPr lang="en"/>
              <a:t>For any outgoing edge </a:t>
            </a:r>
            <a:r>
              <a:rPr b="1" lang="en"/>
              <a:t>(y, z)</a:t>
            </a:r>
            <a:r>
              <a:rPr lang="en"/>
              <a:t>, call </a:t>
            </a:r>
            <a:r>
              <a:rPr b="1" lang="en"/>
              <a:t>runOn(z, Δ')</a:t>
            </a:r>
            <a:r>
              <a:rPr lang="en"/>
              <a:t> </a:t>
            </a:r>
            <a:r>
              <a:rPr b="1" lang="en">
                <a:solidFill>
                  <a:schemeClr val="accent5"/>
                </a:solidFill>
              </a:rPr>
              <a:t>IN PARALLEL.</a:t>
            </a:r>
            <a:endParaRPr b="1">
              <a:solidFill>
                <a:schemeClr val="accent5"/>
              </a:solidFill>
            </a:endParaRPr>
          </a:p>
          <a:p>
            <a:pPr indent="0" lvl="0" marL="0" rtl="0" algn="l">
              <a:spcBef>
                <a:spcPts val="1600"/>
              </a:spcBef>
              <a:spcAft>
                <a:spcPts val="0"/>
              </a:spcAft>
              <a:buNone/>
            </a:pPr>
            <a:r>
              <a:rPr lang="en"/>
              <a:t>Overall input: deleted edge </a:t>
            </a:r>
            <a:r>
              <a:rPr b="1" lang="en"/>
              <a:t>(x, y)</a:t>
            </a:r>
            <a:endParaRPr/>
          </a:p>
          <a:p>
            <a:pPr indent="0" lvl="0" marL="0" rtl="0" algn="l">
              <a:spcBef>
                <a:spcPts val="1600"/>
              </a:spcBef>
              <a:spcAft>
                <a:spcPts val="0"/>
              </a:spcAft>
              <a:buNone/>
            </a:pPr>
            <a:r>
              <a:rPr lang="en"/>
              <a:t>To run the overall algorithm, call </a:t>
            </a:r>
            <a:r>
              <a:rPr b="1" lang="en"/>
              <a:t>runOn(y, pts(x))</a:t>
            </a:r>
            <a:r>
              <a:rPr lang="en"/>
              <a: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15727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are very, very, very good.</a:t>
            </a:r>
            <a:endParaRPr/>
          </a:p>
          <a:p>
            <a:pPr indent="0" lvl="0" marL="0" rtl="0" algn="l">
              <a:spcBef>
                <a:spcPts val="0"/>
              </a:spcBef>
              <a:spcAft>
                <a:spcPts val="0"/>
              </a:spcAft>
              <a:buNone/>
            </a:pPr>
            <a:r>
              <a:rPr lang="en"/>
              <a:t>See: smallness of numbers under </a:t>
            </a:r>
            <a:r>
              <a:rPr b="1" lang="en"/>
              <a:t>D4-1</a:t>
            </a:r>
            <a:r>
              <a:rPr lang="en"/>
              <a:t>.</a:t>
            </a:r>
            <a:endParaRPr/>
          </a:p>
        </p:txBody>
      </p:sp>
      <p:pic>
        <p:nvPicPr>
          <p:cNvPr id="191" name="Google Shape;191;p26"/>
          <p:cNvPicPr preferRelativeResize="0"/>
          <p:nvPr/>
        </p:nvPicPr>
        <p:blipFill>
          <a:blip r:embed="rId3">
            <a:alphaModFix/>
          </a:blip>
          <a:stretch>
            <a:fillRect/>
          </a:stretch>
        </p:blipFill>
        <p:spPr>
          <a:xfrm>
            <a:off x="381000" y="1268525"/>
            <a:ext cx="8451299" cy="357820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95" name="Shape 195"/>
        <p:cNvGrpSpPr/>
        <p:nvPr/>
      </p:nvGrpSpPr>
      <p:grpSpPr>
        <a:xfrm>
          <a:off x="0" y="0"/>
          <a:ext cx="0" cy="0"/>
          <a:chOff x="0" y="0"/>
          <a:chExt cx="0" cy="0"/>
        </a:xfrm>
      </p:grpSpPr>
      <p:sp>
        <p:nvSpPr>
          <p:cNvPr id="196" name="Google Shape;196;p27"/>
          <p:cNvSpPr txBox="1"/>
          <p:nvPr/>
        </p:nvSpPr>
        <p:spPr>
          <a:xfrm>
            <a:off x="1837800" y="677275"/>
            <a:ext cx="5694600" cy="20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400">
                <a:solidFill>
                  <a:srgbClr val="FFFFFF"/>
                </a:solidFill>
                <a:latin typeface="Droid Serif"/>
                <a:ea typeface="Droid Serif"/>
                <a:cs typeface="Droid Serif"/>
                <a:sym typeface="Droid Serif"/>
              </a:rPr>
              <a:t>deadlock detection for async C# programs</a:t>
            </a:r>
            <a:endParaRPr sz="6400">
              <a:solidFill>
                <a:srgbClr val="FFFFFF"/>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 for Asynchronous Programs</a:t>
            </a:r>
            <a:endParaRPr/>
          </a:p>
        </p:txBody>
      </p:sp>
      <p:sp>
        <p:nvSpPr>
          <p:cNvPr id="202" name="Google Shape;202;p28"/>
          <p:cNvSpPr txBox="1"/>
          <p:nvPr>
            <p:ph idx="1" type="body"/>
          </p:nvPr>
        </p:nvSpPr>
        <p:spPr>
          <a:xfrm>
            <a:off x="311700" y="1451425"/>
            <a:ext cx="8520600" cy="3117600"/>
          </a:xfrm>
          <a:prstGeom prst="rect">
            <a:avLst/>
          </a:prstGeom>
        </p:spPr>
        <p:txBody>
          <a:bodyPr anchorCtr="0" anchor="t" bIns="91425" lIns="91425" spcFirstLastPara="1" rIns="91425" wrap="square" tIns="91425">
            <a:noAutofit/>
          </a:bodyPr>
          <a:lstStyle/>
          <a:p>
            <a:pPr indent="0" lvl="0" marL="0" marR="0" rtl="0" algn="l">
              <a:lnSpc>
                <a:spcPct val="200000"/>
              </a:lnSpc>
              <a:spcBef>
                <a:spcPts val="0"/>
              </a:spcBef>
              <a:spcAft>
                <a:spcPts val="0"/>
              </a:spcAft>
              <a:buNone/>
            </a:pPr>
            <a:r>
              <a:t/>
            </a:r>
            <a:endParaRPr/>
          </a:p>
          <a:p>
            <a:pPr indent="-342900" lvl="0" marL="457200" marR="0" rtl="0" algn="l">
              <a:lnSpc>
                <a:spcPct val="200000"/>
              </a:lnSpc>
              <a:spcBef>
                <a:spcPts val="1600"/>
              </a:spcBef>
              <a:spcAft>
                <a:spcPts val="0"/>
              </a:spcAft>
              <a:buSzPts val="1800"/>
              <a:buAutoNum type="arabicPeriod"/>
            </a:pPr>
            <a:r>
              <a:rPr lang="en"/>
              <a:t>Explicate Control Flow</a:t>
            </a:r>
            <a:endParaRPr/>
          </a:p>
          <a:p>
            <a:pPr indent="-342900" lvl="0" marL="457200" marR="0" rtl="0" algn="l">
              <a:lnSpc>
                <a:spcPct val="200000"/>
              </a:lnSpc>
              <a:spcBef>
                <a:spcPts val="0"/>
              </a:spcBef>
              <a:spcAft>
                <a:spcPts val="0"/>
              </a:spcAft>
              <a:buSzPts val="1800"/>
              <a:buAutoNum type="arabicPeriod"/>
            </a:pPr>
            <a:r>
              <a:rPr lang="en"/>
              <a:t>Construct “Continuation Scheduling Graph”</a:t>
            </a:r>
            <a:endParaRPr/>
          </a:p>
          <a:p>
            <a:pPr indent="-342900" lvl="0" marL="457200" marR="0" rtl="0" algn="l">
              <a:lnSpc>
                <a:spcPct val="200000"/>
              </a:lnSpc>
              <a:spcBef>
                <a:spcPts val="0"/>
              </a:spcBef>
              <a:spcAft>
                <a:spcPts val="0"/>
              </a:spcAft>
              <a:buSzPts val="1800"/>
              <a:buAutoNum type="arabicPeriod"/>
            </a:pPr>
            <a:r>
              <a:rPr lang="en"/>
              <a:t>Construct “Deadlock Detection Graph”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 An Asynchronous Program</a:t>
            </a:r>
            <a:endParaRPr/>
          </a:p>
        </p:txBody>
      </p:sp>
      <p:pic>
        <p:nvPicPr>
          <p:cNvPr id="208" name="Google Shape;208;p29"/>
          <p:cNvPicPr preferRelativeResize="0"/>
          <p:nvPr/>
        </p:nvPicPr>
        <p:blipFill>
          <a:blip r:embed="rId3">
            <a:alphaModFix/>
          </a:blip>
          <a:stretch>
            <a:fillRect/>
          </a:stretch>
        </p:blipFill>
        <p:spPr>
          <a:xfrm>
            <a:off x="1298388" y="1017725"/>
            <a:ext cx="6547234" cy="3820974"/>
          </a:xfrm>
          <a:prstGeom prst="rect">
            <a:avLst/>
          </a:prstGeom>
          <a:noFill/>
          <a:ln>
            <a:noFill/>
          </a:ln>
        </p:spPr>
      </p:pic>
      <p:sp>
        <p:nvSpPr>
          <p:cNvPr id="209" name="Google Shape;209;p29"/>
          <p:cNvSpPr/>
          <p:nvPr/>
        </p:nvSpPr>
        <p:spPr>
          <a:xfrm>
            <a:off x="1185325" y="1209525"/>
            <a:ext cx="241800" cy="1874700"/>
          </a:xfrm>
          <a:prstGeom prst="leftBrace">
            <a:avLst>
              <a:gd fmla="val 6253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txBox="1"/>
          <p:nvPr/>
        </p:nvSpPr>
        <p:spPr>
          <a:xfrm rot="-5400000">
            <a:off x="133375" y="1941225"/>
            <a:ext cx="15699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ASYNCHRONOUS</a:t>
            </a:r>
            <a:endParaRPr>
              <a:solidFill>
                <a:srgbClr val="FF0000"/>
              </a:solidFill>
              <a:latin typeface="Droid Sans"/>
              <a:ea typeface="Droid Sans"/>
              <a:cs typeface="Droid Sans"/>
              <a:sym typeface="Droid Sans"/>
            </a:endParaRPr>
          </a:p>
        </p:txBody>
      </p:sp>
      <p:sp>
        <p:nvSpPr>
          <p:cNvPr id="211" name="Google Shape;211;p29"/>
          <p:cNvSpPr/>
          <p:nvPr/>
        </p:nvSpPr>
        <p:spPr>
          <a:xfrm>
            <a:off x="1185325" y="3276025"/>
            <a:ext cx="241800" cy="1404300"/>
          </a:xfrm>
          <a:prstGeom prst="leftBrace">
            <a:avLst>
              <a:gd fmla="val 62530"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txBox="1"/>
          <p:nvPr/>
        </p:nvSpPr>
        <p:spPr>
          <a:xfrm rot="-5400000">
            <a:off x="184825" y="3772525"/>
            <a:ext cx="14670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SYNCHRONOUS</a:t>
            </a:r>
            <a:endParaRPr>
              <a:solidFill>
                <a:srgbClr val="FF0000"/>
              </a:solidFill>
              <a:latin typeface="Droid Sans"/>
              <a:ea typeface="Droid Sans"/>
              <a:cs typeface="Droid Sans"/>
              <a:sym typeface="Droid Sans"/>
            </a:endParaRPr>
          </a:p>
        </p:txBody>
      </p:sp>
      <p:sp>
        <p:nvSpPr>
          <p:cNvPr id="213" name="Google Shape;213;p29"/>
          <p:cNvSpPr/>
          <p:nvPr/>
        </p:nvSpPr>
        <p:spPr>
          <a:xfrm>
            <a:off x="4729250" y="1862050"/>
            <a:ext cx="1886840" cy="296925"/>
          </a:xfrm>
          <a:custGeom>
            <a:rect b="b" l="l" r="r" t="t"/>
            <a:pathLst>
              <a:path extrusionOk="0" h="11877" w="47171">
                <a:moveTo>
                  <a:pt x="47171" y="11877"/>
                </a:moveTo>
                <a:cubicBezTo>
                  <a:pt x="44510" y="10063"/>
                  <a:pt x="39067" y="2886"/>
                  <a:pt x="31205" y="991"/>
                </a:cubicBezTo>
                <a:cubicBezTo>
                  <a:pt x="23343" y="-904"/>
                  <a:pt x="5201" y="589"/>
                  <a:pt x="0" y="508"/>
                </a:cubicBezTo>
              </a:path>
            </a:pathLst>
          </a:custGeom>
          <a:noFill/>
          <a:ln cap="flat" cmpd="sng" w="38100">
            <a:solidFill>
              <a:srgbClr val="FF0000"/>
            </a:solidFill>
            <a:prstDash val="solid"/>
            <a:round/>
            <a:headEnd len="med" w="med" type="none"/>
            <a:tailEnd len="med" w="med" type="triangle"/>
          </a:ln>
        </p:spPr>
      </p:sp>
      <p:cxnSp>
        <p:nvCxnSpPr>
          <p:cNvPr id="214" name="Google Shape;214;p29"/>
          <p:cNvCxnSpPr/>
          <p:nvPr/>
        </p:nvCxnSpPr>
        <p:spPr>
          <a:xfrm flipH="1">
            <a:off x="4729250" y="2394850"/>
            <a:ext cx="1868700" cy="6000"/>
          </a:xfrm>
          <a:prstGeom prst="straightConnector1">
            <a:avLst/>
          </a:prstGeom>
          <a:noFill/>
          <a:ln cap="flat" cmpd="sng" w="38100">
            <a:solidFill>
              <a:srgbClr val="FF0000"/>
            </a:solidFill>
            <a:prstDash val="solid"/>
            <a:round/>
            <a:headEnd len="med" w="med" type="none"/>
            <a:tailEnd len="med" w="med" type="triangle"/>
          </a:ln>
        </p:spPr>
      </p:cxnSp>
      <p:sp>
        <p:nvSpPr>
          <p:cNvPr id="215" name="Google Shape;215;p29"/>
          <p:cNvSpPr txBox="1"/>
          <p:nvPr/>
        </p:nvSpPr>
        <p:spPr>
          <a:xfrm>
            <a:off x="6597950" y="1862050"/>
            <a:ext cx="1009800" cy="7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DOESN’T BLOCK THREAD</a:t>
            </a:r>
            <a:endParaRPr>
              <a:solidFill>
                <a:srgbClr val="FF0000"/>
              </a:solidFill>
              <a:latin typeface="Droid Sans"/>
              <a:ea typeface="Droid Sans"/>
              <a:cs typeface="Droid Sans"/>
              <a:sym typeface="Droid Sans"/>
            </a:endParaRPr>
          </a:p>
          <a:p>
            <a:pPr indent="0" lvl="0" marL="0" rtl="0" algn="l">
              <a:spcBef>
                <a:spcPts val="0"/>
              </a:spcBef>
              <a:spcAft>
                <a:spcPts val="0"/>
              </a:spcAft>
              <a:buNone/>
            </a:pPr>
            <a:r>
              <a:t/>
            </a:r>
            <a:endParaRPr/>
          </a:p>
        </p:txBody>
      </p:sp>
      <p:cxnSp>
        <p:nvCxnSpPr>
          <p:cNvPr id="216" name="Google Shape;216;p29"/>
          <p:cNvCxnSpPr/>
          <p:nvPr/>
        </p:nvCxnSpPr>
        <p:spPr>
          <a:xfrm rot="10800000">
            <a:off x="3585950" y="3967400"/>
            <a:ext cx="2250000" cy="211500"/>
          </a:xfrm>
          <a:prstGeom prst="straightConnector1">
            <a:avLst/>
          </a:prstGeom>
          <a:noFill/>
          <a:ln cap="flat" cmpd="sng" w="38100">
            <a:solidFill>
              <a:srgbClr val="FF0000"/>
            </a:solidFill>
            <a:prstDash val="solid"/>
            <a:round/>
            <a:headEnd len="med" w="med" type="none"/>
            <a:tailEnd len="med" w="med" type="triangle"/>
          </a:ln>
        </p:spPr>
      </p:cxnSp>
      <p:sp>
        <p:nvSpPr>
          <p:cNvPr id="217" name="Google Shape;217;p29"/>
          <p:cNvSpPr txBox="1"/>
          <p:nvPr/>
        </p:nvSpPr>
        <p:spPr>
          <a:xfrm>
            <a:off x="5861350" y="3967400"/>
            <a:ext cx="10098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BLOCKS THREAD</a:t>
            </a:r>
            <a:endParaRPr>
              <a:solidFill>
                <a:srgbClr val="FF0000"/>
              </a:solidFill>
              <a:latin typeface="Droid Sans"/>
              <a:ea typeface="Droid Sans"/>
              <a:cs typeface="Droid Sans"/>
              <a:sym typeface="Droid Sans"/>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 An Asynchronous Program</a:t>
            </a:r>
            <a:endParaRPr/>
          </a:p>
        </p:txBody>
      </p:sp>
      <p:pic>
        <p:nvPicPr>
          <p:cNvPr id="223" name="Google Shape;223;p30"/>
          <p:cNvPicPr preferRelativeResize="0"/>
          <p:nvPr/>
        </p:nvPicPr>
        <p:blipFill>
          <a:blip r:embed="rId3">
            <a:alphaModFix/>
          </a:blip>
          <a:stretch>
            <a:fillRect/>
          </a:stretch>
        </p:blipFill>
        <p:spPr>
          <a:xfrm>
            <a:off x="1298388" y="1017725"/>
            <a:ext cx="6547234" cy="3820974"/>
          </a:xfrm>
          <a:prstGeom prst="rect">
            <a:avLst/>
          </a:prstGeom>
          <a:noFill/>
          <a:ln>
            <a:noFill/>
          </a:ln>
        </p:spPr>
      </p:pic>
      <p:sp>
        <p:nvSpPr>
          <p:cNvPr id="224" name="Google Shape;224;p30"/>
          <p:cNvSpPr/>
          <p:nvPr/>
        </p:nvSpPr>
        <p:spPr>
          <a:xfrm>
            <a:off x="1572375" y="2006950"/>
            <a:ext cx="4463100" cy="1003800"/>
          </a:xfrm>
          <a:prstGeom prst="roundRect">
            <a:avLst>
              <a:gd fmla="val 16667" name="adj"/>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1688500" y="2551250"/>
            <a:ext cx="3101100" cy="350700"/>
          </a:xfrm>
          <a:prstGeom prst="roundRect">
            <a:avLst>
              <a:gd fmla="val 16667" name="adj"/>
            </a:avLst>
          </a:prstGeom>
          <a:noFill/>
          <a:ln cap="flat" cmpd="sng" w="38100">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txBox="1"/>
          <p:nvPr/>
        </p:nvSpPr>
        <p:spPr>
          <a:xfrm>
            <a:off x="6139525" y="2333500"/>
            <a:ext cx="16497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CONTINUATIONS</a:t>
            </a:r>
            <a:endParaRPr>
              <a:solidFill>
                <a:srgbClr val="FF0000"/>
              </a:solidFill>
              <a:latin typeface="Droid Sans"/>
              <a:ea typeface="Droid Sans"/>
              <a:cs typeface="Droid Sans"/>
              <a:sym typeface="Droid Sans"/>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 An Asynchronous Program</a:t>
            </a:r>
            <a:endParaRPr/>
          </a:p>
        </p:txBody>
      </p:sp>
      <p:pic>
        <p:nvPicPr>
          <p:cNvPr id="232" name="Google Shape;232;p31"/>
          <p:cNvPicPr preferRelativeResize="0"/>
          <p:nvPr/>
        </p:nvPicPr>
        <p:blipFill>
          <a:blip r:embed="rId3">
            <a:alphaModFix/>
          </a:blip>
          <a:stretch>
            <a:fillRect/>
          </a:stretch>
        </p:blipFill>
        <p:spPr>
          <a:xfrm>
            <a:off x="1298388" y="1017725"/>
            <a:ext cx="6547234" cy="3820974"/>
          </a:xfrm>
          <a:prstGeom prst="rect">
            <a:avLst/>
          </a:prstGeom>
          <a:noFill/>
          <a:ln>
            <a:noFill/>
          </a:ln>
        </p:spPr>
      </p:pic>
      <p:sp>
        <p:nvSpPr>
          <p:cNvPr id="233" name="Google Shape;233;p31"/>
          <p:cNvSpPr/>
          <p:nvPr/>
        </p:nvSpPr>
        <p:spPr>
          <a:xfrm>
            <a:off x="1657050" y="1538900"/>
            <a:ext cx="78600" cy="417300"/>
          </a:xfrm>
          <a:prstGeom prst="leftBrace">
            <a:avLst>
              <a:gd fmla="val 68702"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1"/>
          <p:cNvSpPr txBox="1"/>
          <p:nvPr/>
        </p:nvSpPr>
        <p:spPr>
          <a:xfrm>
            <a:off x="879975" y="1538900"/>
            <a:ext cx="8073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STATE 1</a:t>
            </a:r>
            <a:endParaRPr>
              <a:solidFill>
                <a:srgbClr val="FF0000"/>
              </a:solidFill>
              <a:latin typeface="Droid Sans"/>
              <a:ea typeface="Droid Sans"/>
              <a:cs typeface="Droid Sans"/>
              <a:sym typeface="Droid Sans"/>
            </a:endParaRPr>
          </a:p>
        </p:txBody>
      </p:sp>
      <p:sp>
        <p:nvSpPr>
          <p:cNvPr id="235" name="Google Shape;235;p31"/>
          <p:cNvSpPr/>
          <p:nvPr/>
        </p:nvSpPr>
        <p:spPr>
          <a:xfrm>
            <a:off x="1657038" y="2054150"/>
            <a:ext cx="78600" cy="417300"/>
          </a:xfrm>
          <a:prstGeom prst="leftBrace">
            <a:avLst>
              <a:gd fmla="val 68702"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nvSpPr>
        <p:spPr>
          <a:xfrm>
            <a:off x="879963" y="2054150"/>
            <a:ext cx="8073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STATE 2</a:t>
            </a:r>
            <a:endParaRPr>
              <a:solidFill>
                <a:srgbClr val="FF0000"/>
              </a:solidFill>
              <a:latin typeface="Droid Sans"/>
              <a:ea typeface="Droid Sans"/>
              <a:cs typeface="Droid Sans"/>
              <a:sym typeface="Droid Sans"/>
            </a:endParaRPr>
          </a:p>
        </p:txBody>
      </p:sp>
      <p:sp>
        <p:nvSpPr>
          <p:cNvPr id="237" name="Google Shape;237;p31"/>
          <p:cNvSpPr/>
          <p:nvPr/>
        </p:nvSpPr>
        <p:spPr>
          <a:xfrm>
            <a:off x="1657050" y="2582125"/>
            <a:ext cx="78600" cy="235800"/>
          </a:xfrm>
          <a:prstGeom prst="leftBrace">
            <a:avLst>
              <a:gd fmla="val 68702" name="adj1"/>
              <a:gd fmla="val 50000" name="adj2"/>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1"/>
          <p:cNvSpPr txBox="1"/>
          <p:nvPr/>
        </p:nvSpPr>
        <p:spPr>
          <a:xfrm>
            <a:off x="879963" y="2477375"/>
            <a:ext cx="807300" cy="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Droid Sans"/>
                <a:ea typeface="Droid Sans"/>
                <a:cs typeface="Droid Sans"/>
                <a:sym typeface="Droid Sans"/>
              </a:rPr>
              <a:t>STATE 3</a:t>
            </a:r>
            <a:endParaRPr>
              <a:solidFill>
                <a:srgbClr val="FF0000"/>
              </a:solidFill>
              <a:latin typeface="Droid Sans"/>
              <a:ea typeface="Droid Sans"/>
              <a:cs typeface="Droid Sans"/>
              <a:sym typeface="Droid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We can </a:t>
            </a:r>
            <a:r>
              <a:rPr lang="en" sz="2600"/>
              <a:t>adapt</a:t>
            </a:r>
            <a:r>
              <a:rPr b="1" lang="en" sz="2600"/>
              <a:t> </a:t>
            </a:r>
            <a:r>
              <a:rPr lang="en" sz="2600"/>
              <a:t>techniques from </a:t>
            </a:r>
            <a:r>
              <a:rPr lang="en" sz="2600">
                <a:solidFill>
                  <a:schemeClr val="accent5"/>
                </a:solidFill>
              </a:rPr>
              <a:t>optimizing compilers</a:t>
            </a:r>
            <a:r>
              <a:rPr lang="en" sz="2600"/>
              <a:t> to help </a:t>
            </a:r>
            <a:r>
              <a:rPr lang="en" sz="2600">
                <a:solidFill>
                  <a:schemeClr val="accent1"/>
                </a:solidFill>
              </a:rPr>
              <a:t>identify likely bugs</a:t>
            </a:r>
            <a:r>
              <a:rPr lang="en" sz="2600">
                <a:solidFill>
                  <a:schemeClr val="accent4"/>
                </a:solidFill>
              </a:rPr>
              <a:t>.</a:t>
            </a:r>
            <a:endParaRPr sz="2600">
              <a:solidFill>
                <a:schemeClr val="accent4"/>
              </a:solidFill>
            </a:endParaRPr>
          </a:p>
        </p:txBody>
      </p:sp>
      <p:sp>
        <p:nvSpPr>
          <p:cNvPr id="63" name="Google Shape;63;p14"/>
          <p:cNvSpPr/>
          <p:nvPr/>
        </p:nvSpPr>
        <p:spPr>
          <a:xfrm>
            <a:off x="1242784" y="1609150"/>
            <a:ext cx="2054700" cy="11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Droid Sans"/>
                <a:ea typeface="Droid Sans"/>
                <a:cs typeface="Droid Sans"/>
                <a:sym typeface="Droid Sans"/>
              </a:rPr>
              <a:t>Pointer Analysis</a:t>
            </a:r>
            <a:endParaRPr sz="1600">
              <a:latin typeface="Droid Sans"/>
              <a:ea typeface="Droid Sans"/>
              <a:cs typeface="Droid Sans"/>
              <a:sym typeface="Droid Sans"/>
            </a:endParaRPr>
          </a:p>
        </p:txBody>
      </p:sp>
      <p:sp>
        <p:nvSpPr>
          <p:cNvPr id="64" name="Google Shape;64;p14"/>
          <p:cNvSpPr txBox="1"/>
          <p:nvPr/>
        </p:nvSpPr>
        <p:spPr>
          <a:xfrm>
            <a:off x="4518525" y="1551675"/>
            <a:ext cx="362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roid Sans"/>
                <a:ea typeface="Droid Sans"/>
                <a:cs typeface="Droid Sans"/>
                <a:sym typeface="Droid Sans"/>
              </a:rPr>
              <a:t>Register allocation, CSE, parallelization</a:t>
            </a:r>
            <a:endParaRPr>
              <a:solidFill>
                <a:schemeClr val="accent5"/>
              </a:solidFill>
              <a:latin typeface="Droid Sans"/>
              <a:ea typeface="Droid Sans"/>
              <a:cs typeface="Droid Sans"/>
              <a:sym typeface="Droid Sans"/>
            </a:endParaRPr>
          </a:p>
        </p:txBody>
      </p:sp>
      <p:sp>
        <p:nvSpPr>
          <p:cNvPr id="65" name="Google Shape;65;p14"/>
          <p:cNvSpPr/>
          <p:nvPr/>
        </p:nvSpPr>
        <p:spPr>
          <a:xfrm>
            <a:off x="3304667" y="1727183"/>
            <a:ext cx="1206845" cy="416350"/>
          </a:xfrm>
          <a:custGeom>
            <a:rect b="b" l="l" r="r" t="t"/>
            <a:pathLst>
              <a:path extrusionOk="0" h="16654" w="54596">
                <a:moveTo>
                  <a:pt x="0" y="16654"/>
                </a:moveTo>
                <a:cubicBezTo>
                  <a:pt x="2367" y="12596"/>
                  <a:pt x="4323" y="6755"/>
                  <a:pt x="8908" y="5735"/>
                </a:cubicBezTo>
                <a:cubicBezTo>
                  <a:pt x="14408" y="4512"/>
                  <a:pt x="19365" y="10908"/>
                  <a:pt x="24999" y="10908"/>
                </a:cubicBezTo>
                <a:cubicBezTo>
                  <a:pt x="29502" y="10908"/>
                  <a:pt x="29019" y="1570"/>
                  <a:pt x="33332" y="276"/>
                </a:cubicBezTo>
                <a:cubicBezTo>
                  <a:pt x="38701" y="-1334"/>
                  <a:pt x="43818" y="5161"/>
                  <a:pt x="49424" y="5161"/>
                </a:cubicBezTo>
                <a:cubicBezTo>
                  <a:pt x="51668" y="5161"/>
                  <a:pt x="52352" y="850"/>
                  <a:pt x="54596" y="850"/>
                </a:cubicBezTo>
              </a:path>
            </a:pathLst>
          </a:custGeom>
          <a:noFill/>
          <a:ln cap="flat" cmpd="sng" w="9525">
            <a:solidFill>
              <a:schemeClr val="accent5"/>
            </a:solidFill>
            <a:prstDash val="solid"/>
            <a:round/>
            <a:headEnd len="med" w="med" type="none"/>
            <a:tailEnd len="med" w="med" type="none"/>
          </a:ln>
        </p:spPr>
      </p:sp>
      <p:cxnSp>
        <p:nvCxnSpPr>
          <p:cNvPr id="66" name="Google Shape;66;p14"/>
          <p:cNvCxnSpPr>
            <a:stCxn id="64" idx="1"/>
          </p:cNvCxnSpPr>
          <p:nvPr/>
        </p:nvCxnSpPr>
        <p:spPr>
          <a:xfrm>
            <a:off x="4518525" y="1738425"/>
            <a:ext cx="0" cy="0"/>
          </a:xfrm>
          <a:prstGeom prst="straightConnector1">
            <a:avLst/>
          </a:prstGeom>
          <a:noFill/>
          <a:ln cap="flat" cmpd="sng" w="9525">
            <a:solidFill>
              <a:schemeClr val="accent5"/>
            </a:solidFill>
            <a:prstDash val="solid"/>
            <a:round/>
            <a:headEnd len="med" w="med" type="none"/>
            <a:tailEnd len="med" w="med" type="triangle"/>
          </a:ln>
        </p:spPr>
      </p:cxnSp>
      <p:sp>
        <p:nvSpPr>
          <p:cNvPr id="67" name="Google Shape;67;p14"/>
          <p:cNvSpPr txBox="1"/>
          <p:nvPr/>
        </p:nvSpPr>
        <p:spPr>
          <a:xfrm>
            <a:off x="4521727" y="2356790"/>
            <a:ext cx="44004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Droid Sans"/>
                <a:ea typeface="Droid Sans"/>
                <a:cs typeface="Droid Sans"/>
                <a:sym typeface="Droid Sans"/>
              </a:rPr>
              <a:t>Detect data races, identify aliasing among locks</a:t>
            </a:r>
            <a:endParaRPr>
              <a:solidFill>
                <a:schemeClr val="accent1"/>
              </a:solidFill>
              <a:latin typeface="Droid Sans"/>
              <a:ea typeface="Droid Sans"/>
              <a:cs typeface="Droid Sans"/>
              <a:sym typeface="Droid Sans"/>
            </a:endParaRPr>
          </a:p>
        </p:txBody>
      </p:sp>
      <p:sp>
        <p:nvSpPr>
          <p:cNvPr id="68" name="Google Shape;68;p14"/>
          <p:cNvSpPr/>
          <p:nvPr/>
        </p:nvSpPr>
        <p:spPr>
          <a:xfrm flipH="1" rot="10800000">
            <a:off x="3306175" y="2143532"/>
            <a:ext cx="1206845" cy="416350"/>
          </a:xfrm>
          <a:custGeom>
            <a:rect b="b" l="l" r="r" t="t"/>
            <a:pathLst>
              <a:path extrusionOk="0" h="16654" w="54596">
                <a:moveTo>
                  <a:pt x="0" y="16654"/>
                </a:moveTo>
                <a:cubicBezTo>
                  <a:pt x="2367" y="12596"/>
                  <a:pt x="4323" y="6755"/>
                  <a:pt x="8908" y="5735"/>
                </a:cubicBezTo>
                <a:cubicBezTo>
                  <a:pt x="14408" y="4512"/>
                  <a:pt x="19365" y="10908"/>
                  <a:pt x="24999" y="10908"/>
                </a:cubicBezTo>
                <a:cubicBezTo>
                  <a:pt x="29502" y="10908"/>
                  <a:pt x="29019" y="1570"/>
                  <a:pt x="33332" y="276"/>
                </a:cubicBezTo>
                <a:cubicBezTo>
                  <a:pt x="38701" y="-1334"/>
                  <a:pt x="43818" y="5161"/>
                  <a:pt x="49424" y="5161"/>
                </a:cubicBezTo>
                <a:cubicBezTo>
                  <a:pt x="51668" y="5161"/>
                  <a:pt x="52352" y="850"/>
                  <a:pt x="54596" y="850"/>
                </a:cubicBezTo>
              </a:path>
            </a:pathLst>
          </a:custGeom>
          <a:noFill/>
          <a:ln cap="flat" cmpd="sng" w="9525">
            <a:solidFill>
              <a:schemeClr val="accent1"/>
            </a:solidFill>
            <a:prstDash val="solid"/>
            <a:round/>
            <a:headEnd len="med" w="med" type="none"/>
            <a:tailEnd len="med" w="med" type="none"/>
          </a:ln>
        </p:spPr>
      </p:sp>
      <p:cxnSp>
        <p:nvCxnSpPr>
          <p:cNvPr id="69" name="Google Shape;69;p14"/>
          <p:cNvCxnSpPr>
            <a:stCxn id="67" idx="1"/>
            <a:endCxn id="67" idx="1"/>
          </p:cNvCxnSpPr>
          <p:nvPr/>
        </p:nvCxnSpPr>
        <p:spPr>
          <a:xfrm>
            <a:off x="4521727" y="2543540"/>
            <a:ext cx="0" cy="0"/>
          </a:xfrm>
          <a:prstGeom prst="straightConnector1">
            <a:avLst/>
          </a:prstGeom>
          <a:noFill/>
          <a:ln cap="flat" cmpd="sng" w="9525">
            <a:solidFill>
              <a:schemeClr val="accent4"/>
            </a:solidFill>
            <a:prstDash val="solid"/>
            <a:round/>
            <a:headEnd len="med" w="med" type="none"/>
            <a:tailEnd len="med" w="med" type="triangle"/>
          </a:ln>
        </p:spPr>
      </p:cxnSp>
      <p:sp>
        <p:nvSpPr>
          <p:cNvPr id="70" name="Google Shape;70;p14"/>
          <p:cNvSpPr/>
          <p:nvPr/>
        </p:nvSpPr>
        <p:spPr>
          <a:xfrm>
            <a:off x="1242784" y="3090525"/>
            <a:ext cx="2054700" cy="118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Droid Sans"/>
                <a:ea typeface="Droid Sans"/>
                <a:cs typeface="Droid Sans"/>
                <a:sym typeface="Droid Sans"/>
              </a:rPr>
              <a:t>Inter-statement Dependence</a:t>
            </a:r>
            <a:endParaRPr sz="1600">
              <a:latin typeface="Droid Sans"/>
              <a:ea typeface="Droid Sans"/>
              <a:cs typeface="Droid Sans"/>
              <a:sym typeface="Droid Sans"/>
            </a:endParaRPr>
          </a:p>
        </p:txBody>
      </p:sp>
      <p:sp>
        <p:nvSpPr>
          <p:cNvPr id="71" name="Google Shape;71;p14"/>
          <p:cNvSpPr txBox="1"/>
          <p:nvPr/>
        </p:nvSpPr>
        <p:spPr>
          <a:xfrm>
            <a:off x="4520074" y="3050243"/>
            <a:ext cx="4533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Droid Sans"/>
                <a:ea typeface="Droid Sans"/>
                <a:cs typeface="Droid Sans"/>
                <a:sym typeface="Droid Sans"/>
              </a:rPr>
              <a:t>Data dependence (parallelize/interchange loops)</a:t>
            </a:r>
            <a:endParaRPr>
              <a:solidFill>
                <a:schemeClr val="accent5"/>
              </a:solidFill>
              <a:latin typeface="Droid Sans"/>
              <a:ea typeface="Droid Sans"/>
              <a:cs typeface="Droid Sans"/>
              <a:sym typeface="Droid Sans"/>
            </a:endParaRPr>
          </a:p>
        </p:txBody>
      </p:sp>
      <p:sp>
        <p:nvSpPr>
          <p:cNvPr id="72" name="Google Shape;72;p14"/>
          <p:cNvSpPr/>
          <p:nvPr/>
        </p:nvSpPr>
        <p:spPr>
          <a:xfrm>
            <a:off x="3306180" y="3220108"/>
            <a:ext cx="1206845" cy="416350"/>
          </a:xfrm>
          <a:custGeom>
            <a:rect b="b" l="l" r="r" t="t"/>
            <a:pathLst>
              <a:path extrusionOk="0" h="16654" w="54596">
                <a:moveTo>
                  <a:pt x="0" y="16654"/>
                </a:moveTo>
                <a:cubicBezTo>
                  <a:pt x="2367" y="12596"/>
                  <a:pt x="4323" y="6755"/>
                  <a:pt x="8908" y="5735"/>
                </a:cubicBezTo>
                <a:cubicBezTo>
                  <a:pt x="14408" y="4512"/>
                  <a:pt x="19365" y="10908"/>
                  <a:pt x="24999" y="10908"/>
                </a:cubicBezTo>
                <a:cubicBezTo>
                  <a:pt x="29502" y="10908"/>
                  <a:pt x="29019" y="1570"/>
                  <a:pt x="33332" y="276"/>
                </a:cubicBezTo>
                <a:cubicBezTo>
                  <a:pt x="38701" y="-1334"/>
                  <a:pt x="43818" y="5161"/>
                  <a:pt x="49424" y="5161"/>
                </a:cubicBezTo>
                <a:cubicBezTo>
                  <a:pt x="51668" y="5161"/>
                  <a:pt x="52352" y="850"/>
                  <a:pt x="54596" y="850"/>
                </a:cubicBezTo>
              </a:path>
            </a:pathLst>
          </a:custGeom>
          <a:noFill/>
          <a:ln cap="flat" cmpd="sng" w="9525">
            <a:solidFill>
              <a:schemeClr val="accent5"/>
            </a:solidFill>
            <a:prstDash val="solid"/>
            <a:round/>
            <a:headEnd len="med" w="med" type="none"/>
            <a:tailEnd len="med" w="med" type="none"/>
          </a:ln>
        </p:spPr>
      </p:sp>
      <p:sp>
        <p:nvSpPr>
          <p:cNvPr id="73" name="Google Shape;73;p14"/>
          <p:cNvSpPr/>
          <p:nvPr/>
        </p:nvSpPr>
        <p:spPr>
          <a:xfrm flipH="1" rot="10800000">
            <a:off x="3306175" y="3636457"/>
            <a:ext cx="1206845" cy="416350"/>
          </a:xfrm>
          <a:custGeom>
            <a:rect b="b" l="l" r="r" t="t"/>
            <a:pathLst>
              <a:path extrusionOk="0" h="16654" w="54596">
                <a:moveTo>
                  <a:pt x="0" y="16654"/>
                </a:moveTo>
                <a:cubicBezTo>
                  <a:pt x="2367" y="12596"/>
                  <a:pt x="4323" y="6755"/>
                  <a:pt x="8908" y="5735"/>
                </a:cubicBezTo>
                <a:cubicBezTo>
                  <a:pt x="14408" y="4512"/>
                  <a:pt x="19365" y="10908"/>
                  <a:pt x="24999" y="10908"/>
                </a:cubicBezTo>
                <a:cubicBezTo>
                  <a:pt x="29502" y="10908"/>
                  <a:pt x="29019" y="1570"/>
                  <a:pt x="33332" y="276"/>
                </a:cubicBezTo>
                <a:cubicBezTo>
                  <a:pt x="38701" y="-1334"/>
                  <a:pt x="43818" y="5161"/>
                  <a:pt x="49424" y="5161"/>
                </a:cubicBezTo>
                <a:cubicBezTo>
                  <a:pt x="51668" y="5161"/>
                  <a:pt x="52352" y="850"/>
                  <a:pt x="54596" y="850"/>
                </a:cubicBezTo>
              </a:path>
            </a:pathLst>
          </a:custGeom>
          <a:noFill/>
          <a:ln cap="flat" cmpd="sng" w="9525">
            <a:solidFill>
              <a:schemeClr val="accent4"/>
            </a:solidFill>
            <a:prstDash val="solid"/>
            <a:round/>
            <a:headEnd len="med" w="med" type="none"/>
            <a:tailEnd len="med" w="med" type="none"/>
          </a:ln>
        </p:spPr>
      </p:sp>
      <p:sp>
        <p:nvSpPr>
          <p:cNvPr id="74" name="Google Shape;74;p14"/>
          <p:cNvSpPr txBox="1"/>
          <p:nvPr/>
        </p:nvSpPr>
        <p:spPr>
          <a:xfrm>
            <a:off x="4511500" y="3842532"/>
            <a:ext cx="45330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Droid Sans"/>
                <a:ea typeface="Droid Sans"/>
                <a:cs typeface="Droid Sans"/>
                <a:sym typeface="Droid Sans"/>
              </a:rPr>
              <a:t>"Happens-before" relationship to detect deadlock, data races</a:t>
            </a:r>
            <a:endParaRPr>
              <a:solidFill>
                <a:schemeClr val="accent1"/>
              </a:solidFill>
              <a:latin typeface="Droid Sans"/>
              <a:ea typeface="Droid Sans"/>
              <a:cs typeface="Droid Sans"/>
              <a:sym typeface="Droid Sans"/>
            </a:endParaRPr>
          </a:p>
        </p:txBody>
      </p:sp>
      <p:cxnSp>
        <p:nvCxnSpPr>
          <p:cNvPr id="75" name="Google Shape;75;p14"/>
          <p:cNvCxnSpPr>
            <a:stCxn id="74" idx="1"/>
            <a:endCxn id="74" idx="1"/>
          </p:cNvCxnSpPr>
          <p:nvPr/>
        </p:nvCxnSpPr>
        <p:spPr>
          <a:xfrm>
            <a:off x="4511500" y="4029282"/>
            <a:ext cx="0" cy="0"/>
          </a:xfrm>
          <a:prstGeom prst="straightConnector1">
            <a:avLst/>
          </a:prstGeom>
          <a:noFill/>
          <a:ln cap="flat" cmpd="sng" w="9525">
            <a:solidFill>
              <a:schemeClr val="accent4"/>
            </a:solidFill>
            <a:prstDash val="solid"/>
            <a:round/>
            <a:headEnd len="med" w="med" type="none"/>
            <a:tailEnd len="med" w="med" type="triangle"/>
          </a:ln>
        </p:spPr>
      </p:cxnSp>
      <p:cxnSp>
        <p:nvCxnSpPr>
          <p:cNvPr id="76" name="Google Shape;76;p14"/>
          <p:cNvCxnSpPr>
            <a:stCxn id="71" idx="1"/>
            <a:endCxn id="71" idx="1"/>
          </p:cNvCxnSpPr>
          <p:nvPr/>
        </p:nvCxnSpPr>
        <p:spPr>
          <a:xfrm>
            <a:off x="4520074" y="3236993"/>
            <a:ext cx="0" cy="0"/>
          </a:xfrm>
          <a:prstGeom prst="straightConnector1">
            <a:avLst/>
          </a:prstGeom>
          <a:noFill/>
          <a:ln cap="flat" cmpd="sng" w="9525">
            <a:solidFill>
              <a:schemeClr val="accent5"/>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a:t>
            </a:r>
            <a:endParaRPr/>
          </a:p>
          <a:p>
            <a:pPr indent="0" lvl="0" marL="0" rtl="0" algn="l">
              <a:spcBef>
                <a:spcPts val="0"/>
              </a:spcBef>
              <a:spcAft>
                <a:spcPts val="0"/>
              </a:spcAft>
              <a:buNone/>
            </a:pPr>
            <a:r>
              <a:rPr lang="en"/>
              <a:t>Continuation Scheduling Graph</a:t>
            </a:r>
            <a:endParaRPr/>
          </a:p>
          <a:p>
            <a:pPr indent="0" lvl="0" marL="0" rtl="0" algn="l">
              <a:spcBef>
                <a:spcPts val="0"/>
              </a:spcBef>
              <a:spcAft>
                <a:spcPts val="0"/>
              </a:spcAft>
              <a:buNone/>
            </a:pPr>
            <a:r>
              <a:t/>
            </a:r>
            <a:endParaRPr/>
          </a:p>
        </p:txBody>
      </p:sp>
      <p:sp>
        <p:nvSpPr>
          <p:cNvPr id="244" name="Google Shape;244;p32"/>
          <p:cNvSpPr/>
          <p:nvPr/>
        </p:nvSpPr>
        <p:spPr>
          <a:xfrm>
            <a:off x="4284613" y="1607800"/>
            <a:ext cx="1245900" cy="43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getBazNow</a:t>
            </a:r>
            <a:endParaRPr>
              <a:latin typeface="Roboto Mono"/>
              <a:ea typeface="Roboto Mono"/>
              <a:cs typeface="Roboto Mono"/>
              <a:sym typeface="Roboto Mono"/>
            </a:endParaRPr>
          </a:p>
        </p:txBody>
      </p:sp>
      <p:sp>
        <p:nvSpPr>
          <p:cNvPr id="245" name="Google Shape;245;p32"/>
          <p:cNvSpPr/>
          <p:nvPr/>
        </p:nvSpPr>
        <p:spPr>
          <a:xfrm>
            <a:off x="6104125" y="1607800"/>
            <a:ext cx="939000" cy="43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getBaz</a:t>
            </a:r>
            <a:endParaRPr>
              <a:latin typeface="Roboto Mono"/>
              <a:ea typeface="Roboto Mono"/>
              <a:cs typeface="Roboto Mono"/>
              <a:sym typeface="Roboto Mono"/>
            </a:endParaRPr>
          </a:p>
        </p:txBody>
      </p:sp>
      <p:sp>
        <p:nvSpPr>
          <p:cNvPr id="246" name="Google Shape;246;p32"/>
          <p:cNvSpPr/>
          <p:nvPr/>
        </p:nvSpPr>
        <p:spPr>
          <a:xfrm>
            <a:off x="5581825" y="2213450"/>
            <a:ext cx="1983600" cy="2576400"/>
          </a:xfrm>
          <a:prstGeom prst="roundRect">
            <a:avLst>
              <a:gd fmla="val 16667" name="adj"/>
            </a:avLst>
          </a:prstGeom>
          <a:noFill/>
          <a:ln cap="flat" cmpd="sng" w="38100">
            <a:solidFill>
              <a:srgbClr val="999999"/>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2"/>
          <p:cNvSpPr/>
          <p:nvPr/>
        </p:nvSpPr>
        <p:spPr>
          <a:xfrm>
            <a:off x="6055825" y="2446775"/>
            <a:ext cx="1035600" cy="436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STATE 1</a:t>
            </a:r>
            <a:endParaRPr>
              <a:latin typeface="Droid Sans"/>
              <a:ea typeface="Droid Sans"/>
              <a:cs typeface="Droid Sans"/>
              <a:sym typeface="Droid Sans"/>
            </a:endParaRPr>
          </a:p>
        </p:txBody>
      </p:sp>
      <p:sp>
        <p:nvSpPr>
          <p:cNvPr id="248" name="Google Shape;248;p32"/>
          <p:cNvSpPr/>
          <p:nvPr/>
        </p:nvSpPr>
        <p:spPr>
          <a:xfrm>
            <a:off x="6055825" y="3304538"/>
            <a:ext cx="1035600" cy="436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STATE 2</a:t>
            </a:r>
            <a:endParaRPr>
              <a:latin typeface="Droid Sans"/>
              <a:ea typeface="Droid Sans"/>
              <a:cs typeface="Droid Sans"/>
              <a:sym typeface="Droid Sans"/>
            </a:endParaRPr>
          </a:p>
        </p:txBody>
      </p:sp>
      <p:sp>
        <p:nvSpPr>
          <p:cNvPr id="249" name="Google Shape;249;p32"/>
          <p:cNvSpPr/>
          <p:nvPr/>
        </p:nvSpPr>
        <p:spPr>
          <a:xfrm>
            <a:off x="6055825" y="4162325"/>
            <a:ext cx="1035600" cy="436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STATE 3</a:t>
            </a:r>
            <a:endParaRPr>
              <a:latin typeface="Droid Sans"/>
              <a:ea typeface="Droid Sans"/>
              <a:cs typeface="Droid Sans"/>
              <a:sym typeface="Droid Sans"/>
            </a:endParaRPr>
          </a:p>
        </p:txBody>
      </p:sp>
      <p:sp>
        <p:nvSpPr>
          <p:cNvPr id="250" name="Google Shape;250;p32"/>
          <p:cNvSpPr/>
          <p:nvPr/>
        </p:nvSpPr>
        <p:spPr>
          <a:xfrm>
            <a:off x="8042075" y="2446738"/>
            <a:ext cx="939000" cy="43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getFoo</a:t>
            </a:r>
            <a:endParaRPr>
              <a:latin typeface="Roboto Mono"/>
              <a:ea typeface="Roboto Mono"/>
              <a:cs typeface="Roboto Mono"/>
              <a:sym typeface="Roboto Mono"/>
            </a:endParaRPr>
          </a:p>
        </p:txBody>
      </p:sp>
      <p:sp>
        <p:nvSpPr>
          <p:cNvPr id="251" name="Google Shape;251;p32"/>
          <p:cNvSpPr/>
          <p:nvPr/>
        </p:nvSpPr>
        <p:spPr>
          <a:xfrm>
            <a:off x="8042075" y="3304513"/>
            <a:ext cx="939000" cy="43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getBar</a:t>
            </a:r>
            <a:endParaRPr>
              <a:latin typeface="Roboto Mono"/>
              <a:ea typeface="Roboto Mono"/>
              <a:cs typeface="Roboto Mono"/>
              <a:sym typeface="Roboto Mono"/>
            </a:endParaRPr>
          </a:p>
        </p:txBody>
      </p:sp>
      <p:cxnSp>
        <p:nvCxnSpPr>
          <p:cNvPr id="252" name="Google Shape;252;p32"/>
          <p:cNvCxnSpPr>
            <a:stCxn id="247" idx="3"/>
            <a:endCxn id="250" idx="1"/>
          </p:cNvCxnSpPr>
          <p:nvPr/>
        </p:nvCxnSpPr>
        <p:spPr>
          <a:xfrm>
            <a:off x="7091425" y="2664875"/>
            <a:ext cx="950700" cy="0"/>
          </a:xfrm>
          <a:prstGeom prst="straightConnector1">
            <a:avLst/>
          </a:prstGeom>
          <a:noFill/>
          <a:ln cap="flat" cmpd="sng" w="38100">
            <a:solidFill>
              <a:schemeClr val="dk2"/>
            </a:solidFill>
            <a:prstDash val="solid"/>
            <a:round/>
            <a:headEnd len="med" w="med" type="none"/>
            <a:tailEnd len="med" w="med" type="triangle"/>
          </a:ln>
        </p:spPr>
      </p:cxnSp>
      <p:cxnSp>
        <p:nvCxnSpPr>
          <p:cNvPr id="253" name="Google Shape;253;p32"/>
          <p:cNvCxnSpPr>
            <a:stCxn id="244" idx="3"/>
            <a:endCxn id="245" idx="1"/>
          </p:cNvCxnSpPr>
          <p:nvPr/>
        </p:nvCxnSpPr>
        <p:spPr>
          <a:xfrm>
            <a:off x="5530513" y="1825900"/>
            <a:ext cx="573600" cy="0"/>
          </a:xfrm>
          <a:prstGeom prst="straightConnector1">
            <a:avLst/>
          </a:prstGeom>
          <a:noFill/>
          <a:ln cap="flat" cmpd="sng" w="38100">
            <a:solidFill>
              <a:schemeClr val="dk2"/>
            </a:solidFill>
            <a:prstDash val="solid"/>
            <a:round/>
            <a:headEnd len="med" w="med" type="none"/>
            <a:tailEnd len="med" w="med" type="triangle"/>
          </a:ln>
        </p:spPr>
      </p:cxnSp>
      <p:cxnSp>
        <p:nvCxnSpPr>
          <p:cNvPr id="254" name="Google Shape;254;p32"/>
          <p:cNvCxnSpPr>
            <a:stCxn id="245" idx="2"/>
            <a:endCxn id="247" idx="0"/>
          </p:cNvCxnSpPr>
          <p:nvPr/>
        </p:nvCxnSpPr>
        <p:spPr>
          <a:xfrm>
            <a:off x="6573625" y="2044000"/>
            <a:ext cx="0" cy="402900"/>
          </a:xfrm>
          <a:prstGeom prst="straightConnector1">
            <a:avLst/>
          </a:prstGeom>
          <a:noFill/>
          <a:ln cap="flat" cmpd="sng" w="38100">
            <a:solidFill>
              <a:schemeClr val="dk2"/>
            </a:solidFill>
            <a:prstDash val="solid"/>
            <a:round/>
            <a:headEnd len="med" w="med" type="none"/>
            <a:tailEnd len="med" w="med" type="triangle"/>
          </a:ln>
        </p:spPr>
      </p:cxnSp>
      <p:cxnSp>
        <p:nvCxnSpPr>
          <p:cNvPr id="255" name="Google Shape;255;p32"/>
          <p:cNvCxnSpPr>
            <a:stCxn id="250" idx="2"/>
            <a:endCxn id="248" idx="0"/>
          </p:cNvCxnSpPr>
          <p:nvPr/>
        </p:nvCxnSpPr>
        <p:spPr>
          <a:xfrm rot="5400000">
            <a:off x="7331825" y="2124688"/>
            <a:ext cx="421500" cy="1938000"/>
          </a:xfrm>
          <a:prstGeom prst="curvedConnector3">
            <a:avLst>
              <a:gd fmla="val 50012" name="adj1"/>
            </a:avLst>
          </a:prstGeom>
          <a:noFill/>
          <a:ln cap="flat" cmpd="sng" w="38100">
            <a:solidFill>
              <a:schemeClr val="dk2"/>
            </a:solidFill>
            <a:prstDash val="solid"/>
            <a:round/>
            <a:headEnd len="med" w="med" type="none"/>
            <a:tailEnd len="med" w="med" type="triangle"/>
          </a:ln>
        </p:spPr>
      </p:cxnSp>
      <p:cxnSp>
        <p:nvCxnSpPr>
          <p:cNvPr id="256" name="Google Shape;256;p32"/>
          <p:cNvCxnSpPr>
            <a:stCxn id="248" idx="3"/>
            <a:endCxn id="251" idx="1"/>
          </p:cNvCxnSpPr>
          <p:nvPr/>
        </p:nvCxnSpPr>
        <p:spPr>
          <a:xfrm>
            <a:off x="7091425" y="3522638"/>
            <a:ext cx="950700" cy="0"/>
          </a:xfrm>
          <a:prstGeom prst="straightConnector1">
            <a:avLst/>
          </a:prstGeom>
          <a:noFill/>
          <a:ln cap="flat" cmpd="sng" w="38100">
            <a:solidFill>
              <a:schemeClr val="dk2"/>
            </a:solidFill>
            <a:prstDash val="solid"/>
            <a:round/>
            <a:headEnd len="med" w="med" type="none"/>
            <a:tailEnd len="med" w="med" type="triangle"/>
          </a:ln>
        </p:spPr>
      </p:cxnSp>
      <p:cxnSp>
        <p:nvCxnSpPr>
          <p:cNvPr id="257" name="Google Shape;257;p32"/>
          <p:cNvCxnSpPr>
            <a:stCxn id="251" idx="2"/>
            <a:endCxn id="249" idx="0"/>
          </p:cNvCxnSpPr>
          <p:nvPr/>
        </p:nvCxnSpPr>
        <p:spPr>
          <a:xfrm rot="5400000">
            <a:off x="7331825" y="2982463"/>
            <a:ext cx="421500" cy="1938000"/>
          </a:xfrm>
          <a:prstGeom prst="curvedConnector3">
            <a:avLst>
              <a:gd fmla="val 50013" name="adj1"/>
            </a:avLst>
          </a:prstGeom>
          <a:noFill/>
          <a:ln cap="flat" cmpd="sng" w="38100">
            <a:solidFill>
              <a:schemeClr val="dk2"/>
            </a:solidFill>
            <a:prstDash val="solid"/>
            <a:round/>
            <a:headEnd len="med" w="med" type="none"/>
            <a:tailEnd len="med" w="med" type="triangle"/>
          </a:ln>
        </p:spPr>
      </p:cxnSp>
      <p:sp>
        <p:nvSpPr>
          <p:cNvPr id="258" name="Google Shape;258;p32"/>
          <p:cNvSpPr txBox="1"/>
          <p:nvPr/>
        </p:nvSpPr>
        <p:spPr>
          <a:xfrm>
            <a:off x="266100" y="1596575"/>
            <a:ext cx="3568200" cy="3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Droid Sans"/>
                <a:ea typeface="Droid Sans"/>
                <a:cs typeface="Droid Sans"/>
                <a:sym typeface="Droid Sans"/>
              </a:rPr>
              <a:t>Nodes: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Synchronous procedures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States of asynchronous procedures</a:t>
            </a:r>
            <a:endParaRPr sz="1800">
              <a:solidFill>
                <a:schemeClr val="dk2"/>
              </a:solidFill>
              <a:latin typeface="Droid Sans"/>
              <a:ea typeface="Droid Sans"/>
              <a:cs typeface="Droid Sans"/>
              <a:sym typeface="Droid Sans"/>
            </a:endParaRPr>
          </a:p>
          <a:p>
            <a:pPr indent="0" lvl="0" marL="0" rtl="0" algn="l">
              <a:spcBef>
                <a:spcPts val="0"/>
              </a:spcBef>
              <a:spcAft>
                <a:spcPts val="0"/>
              </a:spcAft>
              <a:buNone/>
            </a:pPr>
            <a:r>
              <a:t/>
            </a:r>
            <a:endParaRPr sz="1800">
              <a:solidFill>
                <a:schemeClr val="dk2"/>
              </a:solidFill>
              <a:latin typeface="Droid Sans"/>
              <a:ea typeface="Droid Sans"/>
              <a:cs typeface="Droid Sans"/>
              <a:sym typeface="Droid Sans"/>
            </a:endParaRPr>
          </a:p>
          <a:p>
            <a:pPr indent="0" lvl="0" marL="0" rtl="0" algn="l">
              <a:spcBef>
                <a:spcPts val="0"/>
              </a:spcBef>
              <a:spcAft>
                <a:spcPts val="0"/>
              </a:spcAft>
              <a:buNone/>
            </a:pPr>
            <a:r>
              <a:rPr lang="en" sz="1800">
                <a:solidFill>
                  <a:schemeClr val="dk2"/>
                </a:solidFill>
                <a:latin typeface="Droid Sans"/>
                <a:ea typeface="Droid Sans"/>
                <a:cs typeface="Droid Sans"/>
                <a:sym typeface="Droid Sans"/>
              </a:rPr>
              <a:t>Edges: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Synchronous calls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State machine edges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Callback edges</a:t>
            </a:r>
            <a:endParaRPr sz="1800">
              <a:solidFill>
                <a:schemeClr val="dk2"/>
              </a:solidFill>
              <a:latin typeface="Droid Sans"/>
              <a:ea typeface="Droid Sans"/>
              <a:cs typeface="Droid Sans"/>
              <a:sym typeface="Droid Sans"/>
            </a:endParaRPr>
          </a:p>
          <a:p>
            <a:pPr indent="0" lvl="0" marL="0" rtl="0" algn="l">
              <a:spcBef>
                <a:spcPts val="0"/>
              </a:spcBef>
              <a:spcAft>
                <a:spcPts val="0"/>
              </a:spcAft>
              <a:buNone/>
            </a:pPr>
            <a:r>
              <a:t/>
            </a:r>
            <a:endParaRPr sz="1800">
              <a:solidFill>
                <a:schemeClr val="dk2"/>
              </a:solidFill>
              <a:latin typeface="Droid Sans"/>
              <a:ea typeface="Droid Sans"/>
              <a:cs typeface="Droid Sans"/>
              <a:sym typeface="Droid Sans"/>
            </a:endParaRPr>
          </a:p>
        </p:txBody>
      </p:sp>
      <p:cxnSp>
        <p:nvCxnSpPr>
          <p:cNvPr id="259" name="Google Shape;259;p32"/>
          <p:cNvCxnSpPr>
            <a:stCxn id="247" idx="2"/>
            <a:endCxn id="248" idx="0"/>
          </p:cNvCxnSpPr>
          <p:nvPr/>
        </p:nvCxnSpPr>
        <p:spPr>
          <a:xfrm>
            <a:off x="6573625" y="2882975"/>
            <a:ext cx="0" cy="421500"/>
          </a:xfrm>
          <a:prstGeom prst="straightConnector1">
            <a:avLst/>
          </a:prstGeom>
          <a:noFill/>
          <a:ln cap="flat" cmpd="sng" w="38100">
            <a:solidFill>
              <a:schemeClr val="dk2"/>
            </a:solidFill>
            <a:prstDash val="solid"/>
            <a:round/>
            <a:headEnd len="med" w="med" type="none"/>
            <a:tailEnd len="med" w="med" type="triangle"/>
          </a:ln>
        </p:spPr>
      </p:cxnSp>
      <p:cxnSp>
        <p:nvCxnSpPr>
          <p:cNvPr id="260" name="Google Shape;260;p32"/>
          <p:cNvCxnSpPr>
            <a:stCxn id="248" idx="2"/>
            <a:endCxn id="249" idx="0"/>
          </p:cNvCxnSpPr>
          <p:nvPr/>
        </p:nvCxnSpPr>
        <p:spPr>
          <a:xfrm>
            <a:off x="6573625" y="3740738"/>
            <a:ext cx="0" cy="421500"/>
          </a:xfrm>
          <a:prstGeom prst="straightConnector1">
            <a:avLst/>
          </a:prstGeom>
          <a:noFill/>
          <a:ln cap="flat" cmpd="sng" w="38100">
            <a:solidFill>
              <a:schemeClr val="dk2"/>
            </a:solidFill>
            <a:prstDash val="solid"/>
            <a:round/>
            <a:headEnd len="med" w="med" type="none"/>
            <a:tailEnd len="med" w="med" type="triangle"/>
          </a:ln>
        </p:spPr>
      </p:cxnSp>
      <p:sp>
        <p:nvSpPr>
          <p:cNvPr id="261" name="Google Shape;261;p32"/>
          <p:cNvSpPr/>
          <p:nvPr/>
        </p:nvSpPr>
        <p:spPr>
          <a:xfrm>
            <a:off x="7912325" y="4162300"/>
            <a:ext cx="1198500" cy="436200"/>
          </a:xfrm>
          <a:prstGeom prst="roundRect">
            <a:avLst>
              <a:gd fmla="val 16667"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setResult</a:t>
            </a:r>
            <a:endParaRPr>
              <a:latin typeface="Roboto Mono"/>
              <a:ea typeface="Roboto Mono"/>
              <a:cs typeface="Roboto Mono"/>
              <a:sym typeface="Roboto Mono"/>
            </a:endParaRPr>
          </a:p>
        </p:txBody>
      </p:sp>
      <p:cxnSp>
        <p:nvCxnSpPr>
          <p:cNvPr id="262" name="Google Shape;262;p32"/>
          <p:cNvCxnSpPr>
            <a:stCxn id="249" idx="3"/>
            <a:endCxn id="261" idx="1"/>
          </p:cNvCxnSpPr>
          <p:nvPr/>
        </p:nvCxnSpPr>
        <p:spPr>
          <a:xfrm>
            <a:off x="7091425" y="4380425"/>
            <a:ext cx="820800" cy="0"/>
          </a:xfrm>
          <a:prstGeom prst="straightConnector1">
            <a:avLst/>
          </a:prstGeom>
          <a:noFill/>
          <a:ln cap="flat" cmpd="sng" w="38100">
            <a:solidFill>
              <a:schemeClr val="dk2"/>
            </a:solidFill>
            <a:prstDash val="solid"/>
            <a:round/>
            <a:headEnd len="med" w="med" type="none"/>
            <a:tailEnd len="med" w="med" type="triangle"/>
          </a:ln>
        </p:spPr>
      </p:cxnSp>
      <p:sp>
        <p:nvSpPr>
          <p:cNvPr id="263" name="Google Shape;263;p32"/>
          <p:cNvSpPr/>
          <p:nvPr/>
        </p:nvSpPr>
        <p:spPr>
          <a:xfrm>
            <a:off x="4308325" y="2446750"/>
            <a:ext cx="1198500" cy="436200"/>
          </a:xfrm>
          <a:prstGeom prst="roundRect">
            <a:avLst>
              <a:gd fmla="val 16667"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Wait</a:t>
            </a:r>
            <a:endParaRPr>
              <a:latin typeface="Roboto Mono"/>
              <a:ea typeface="Roboto Mono"/>
              <a:cs typeface="Roboto Mono"/>
              <a:sym typeface="Roboto Mono"/>
            </a:endParaRPr>
          </a:p>
        </p:txBody>
      </p:sp>
      <p:cxnSp>
        <p:nvCxnSpPr>
          <p:cNvPr id="264" name="Google Shape;264;p32"/>
          <p:cNvCxnSpPr>
            <a:stCxn id="244" idx="2"/>
            <a:endCxn id="263" idx="0"/>
          </p:cNvCxnSpPr>
          <p:nvPr/>
        </p:nvCxnSpPr>
        <p:spPr>
          <a:xfrm>
            <a:off x="4907563" y="2044000"/>
            <a:ext cx="0" cy="402900"/>
          </a:xfrm>
          <a:prstGeom prst="straightConnector1">
            <a:avLst/>
          </a:prstGeom>
          <a:noFill/>
          <a:ln cap="flat" cmpd="sng" w="38100">
            <a:solidFill>
              <a:schemeClr val="dk2"/>
            </a:solidFill>
            <a:prstDash val="solid"/>
            <a:round/>
            <a:headEnd len="med" w="med" type="none"/>
            <a:tailEnd len="med" w="med" type="triangle"/>
          </a:ln>
        </p:spPr>
      </p:cxnSp>
      <p:sp>
        <p:nvSpPr>
          <p:cNvPr id="265" name="Google Shape;265;p32"/>
          <p:cNvSpPr txBox="1"/>
          <p:nvPr/>
        </p:nvSpPr>
        <p:spPr>
          <a:xfrm>
            <a:off x="4544263" y="2829425"/>
            <a:ext cx="726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Blocks</a:t>
            </a:r>
            <a:endParaRPr>
              <a:latin typeface="Droid Sans"/>
              <a:ea typeface="Droid Sans"/>
              <a:cs typeface="Droid Sans"/>
              <a:sym typeface="Droid Sans"/>
            </a:endParaRPr>
          </a:p>
        </p:txBody>
      </p:sp>
      <p:sp>
        <p:nvSpPr>
          <p:cNvPr id="266" name="Google Shape;266;p32"/>
          <p:cNvSpPr txBox="1"/>
          <p:nvPr/>
        </p:nvSpPr>
        <p:spPr>
          <a:xfrm>
            <a:off x="8101175" y="4505825"/>
            <a:ext cx="8208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Signals</a:t>
            </a:r>
            <a:endParaRPr>
              <a:latin typeface="Droid Sans"/>
              <a:ea typeface="Droid Sans"/>
              <a:cs typeface="Droid Sans"/>
              <a:sym typeface="Droid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Deadlock Detection:</a:t>
            </a:r>
            <a:endParaRPr/>
          </a:p>
          <a:p>
            <a:pPr indent="0" lvl="0" marL="0" rtl="0" algn="l">
              <a:spcBef>
                <a:spcPts val="0"/>
              </a:spcBef>
              <a:spcAft>
                <a:spcPts val="0"/>
              </a:spcAft>
              <a:buNone/>
            </a:pPr>
            <a:r>
              <a:rPr lang="en"/>
              <a:t>Deadlock Detection Graph</a:t>
            </a:r>
            <a:endParaRPr/>
          </a:p>
          <a:p>
            <a:pPr indent="0" lvl="0" marL="0" rtl="0" algn="l">
              <a:spcBef>
                <a:spcPts val="0"/>
              </a:spcBef>
              <a:spcAft>
                <a:spcPts val="0"/>
              </a:spcAft>
              <a:buNone/>
            </a:pPr>
            <a:r>
              <a:t/>
            </a:r>
            <a:endParaRPr/>
          </a:p>
        </p:txBody>
      </p:sp>
      <p:sp>
        <p:nvSpPr>
          <p:cNvPr id="272" name="Google Shape;272;p33"/>
          <p:cNvSpPr txBox="1"/>
          <p:nvPr/>
        </p:nvSpPr>
        <p:spPr>
          <a:xfrm>
            <a:off x="266100" y="1444175"/>
            <a:ext cx="3798000" cy="3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Droid Sans"/>
                <a:ea typeface="Droid Sans"/>
                <a:cs typeface="Droid Sans"/>
                <a:sym typeface="Droid Sans"/>
              </a:rPr>
              <a:t>Nodes: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Threads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Blocking and Signaling Procedures</a:t>
            </a:r>
            <a:endParaRPr sz="1800">
              <a:solidFill>
                <a:schemeClr val="dk2"/>
              </a:solidFill>
              <a:latin typeface="Droid Sans"/>
              <a:ea typeface="Droid Sans"/>
              <a:cs typeface="Droid Sans"/>
              <a:sym typeface="Droid Sans"/>
            </a:endParaRPr>
          </a:p>
          <a:p>
            <a:pPr indent="0" lvl="0" marL="0" rtl="0" algn="l">
              <a:spcBef>
                <a:spcPts val="0"/>
              </a:spcBef>
              <a:spcAft>
                <a:spcPts val="0"/>
              </a:spcAft>
              <a:buNone/>
            </a:pPr>
            <a:r>
              <a:t/>
            </a:r>
            <a:endParaRPr sz="1800">
              <a:solidFill>
                <a:schemeClr val="dk2"/>
              </a:solidFill>
              <a:latin typeface="Droid Sans"/>
              <a:ea typeface="Droid Sans"/>
              <a:cs typeface="Droid Sans"/>
              <a:sym typeface="Droid Sans"/>
            </a:endParaRPr>
          </a:p>
          <a:p>
            <a:pPr indent="0" lvl="0" marL="0" rtl="0" algn="l">
              <a:spcBef>
                <a:spcPts val="0"/>
              </a:spcBef>
              <a:spcAft>
                <a:spcPts val="0"/>
              </a:spcAft>
              <a:buNone/>
            </a:pPr>
            <a:r>
              <a:rPr lang="en" sz="1800">
                <a:solidFill>
                  <a:schemeClr val="dk2"/>
                </a:solidFill>
                <a:latin typeface="Droid Sans"/>
                <a:ea typeface="Droid Sans"/>
                <a:cs typeface="Droid Sans"/>
                <a:sym typeface="Droid Sans"/>
              </a:rPr>
              <a:t>Edges:</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Thread to procedure which may block the thread</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Blocking procedure to procedure which signals it</a:t>
            </a:r>
            <a:endParaRPr sz="1800">
              <a:solidFill>
                <a:schemeClr val="dk2"/>
              </a:solidFill>
              <a:latin typeface="Droid Sans"/>
              <a:ea typeface="Droid Sans"/>
              <a:cs typeface="Droid Sans"/>
              <a:sym typeface="Droid Sans"/>
            </a:endParaRPr>
          </a:p>
          <a:p>
            <a:pPr indent="-342900" lvl="0" marL="457200" rtl="0" algn="l">
              <a:spcBef>
                <a:spcPts val="0"/>
              </a:spcBef>
              <a:spcAft>
                <a:spcPts val="0"/>
              </a:spcAft>
              <a:buClr>
                <a:schemeClr val="dk2"/>
              </a:buClr>
              <a:buSzPts val="1800"/>
              <a:buFont typeface="Droid Sans"/>
              <a:buChar char="●"/>
            </a:pPr>
            <a:r>
              <a:rPr lang="en" sz="1800">
                <a:solidFill>
                  <a:schemeClr val="dk2"/>
                </a:solidFill>
                <a:latin typeface="Droid Sans"/>
                <a:ea typeface="Droid Sans"/>
                <a:cs typeface="Droid Sans"/>
                <a:sym typeface="Droid Sans"/>
              </a:rPr>
              <a:t>Signaling procedure to thread it can get scheduled on</a:t>
            </a:r>
            <a:endParaRPr sz="1800">
              <a:solidFill>
                <a:schemeClr val="dk2"/>
              </a:solidFill>
              <a:latin typeface="Droid Sans"/>
              <a:ea typeface="Droid Sans"/>
              <a:cs typeface="Droid Sans"/>
              <a:sym typeface="Droid Sans"/>
            </a:endParaRPr>
          </a:p>
        </p:txBody>
      </p:sp>
      <p:sp>
        <p:nvSpPr>
          <p:cNvPr id="273" name="Google Shape;273;p33"/>
          <p:cNvSpPr/>
          <p:nvPr/>
        </p:nvSpPr>
        <p:spPr>
          <a:xfrm>
            <a:off x="7498150" y="3164375"/>
            <a:ext cx="1198500" cy="436200"/>
          </a:xfrm>
          <a:prstGeom prst="roundRect">
            <a:avLst>
              <a:gd fmla="val 16667"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setResult</a:t>
            </a:r>
            <a:endParaRPr>
              <a:latin typeface="Roboto Mono"/>
              <a:ea typeface="Roboto Mono"/>
              <a:cs typeface="Roboto Mono"/>
              <a:sym typeface="Roboto Mono"/>
            </a:endParaRPr>
          </a:p>
        </p:txBody>
      </p:sp>
      <p:cxnSp>
        <p:nvCxnSpPr>
          <p:cNvPr id="274" name="Google Shape;274;p33"/>
          <p:cNvCxnSpPr>
            <a:stCxn id="275" idx="3"/>
            <a:endCxn id="273" idx="1"/>
          </p:cNvCxnSpPr>
          <p:nvPr/>
        </p:nvCxnSpPr>
        <p:spPr>
          <a:xfrm>
            <a:off x="5503925" y="3382463"/>
            <a:ext cx="1994100" cy="0"/>
          </a:xfrm>
          <a:prstGeom prst="straightConnector1">
            <a:avLst/>
          </a:prstGeom>
          <a:noFill/>
          <a:ln cap="flat" cmpd="sng" w="38100">
            <a:solidFill>
              <a:schemeClr val="dk2"/>
            </a:solidFill>
            <a:prstDash val="solid"/>
            <a:round/>
            <a:headEnd len="med" w="med" type="none"/>
            <a:tailEnd len="med" w="med" type="triangle"/>
          </a:ln>
        </p:spPr>
      </p:cxnSp>
      <p:sp>
        <p:nvSpPr>
          <p:cNvPr id="275" name="Google Shape;275;p33"/>
          <p:cNvSpPr/>
          <p:nvPr/>
        </p:nvSpPr>
        <p:spPr>
          <a:xfrm>
            <a:off x="4305425" y="3164363"/>
            <a:ext cx="1198500" cy="436200"/>
          </a:xfrm>
          <a:prstGeom prst="roundRect">
            <a:avLst>
              <a:gd fmla="val 16667" name="adj"/>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Mono"/>
                <a:ea typeface="Roboto Mono"/>
                <a:cs typeface="Roboto Mono"/>
                <a:sym typeface="Roboto Mono"/>
              </a:rPr>
              <a:t>Wait</a:t>
            </a:r>
            <a:endParaRPr>
              <a:latin typeface="Roboto Mono"/>
              <a:ea typeface="Roboto Mono"/>
              <a:cs typeface="Roboto Mono"/>
              <a:sym typeface="Roboto Mono"/>
            </a:endParaRPr>
          </a:p>
        </p:txBody>
      </p:sp>
      <p:cxnSp>
        <p:nvCxnSpPr>
          <p:cNvPr id="276" name="Google Shape;276;p33"/>
          <p:cNvCxnSpPr>
            <a:stCxn id="277" idx="1"/>
            <a:endCxn id="275" idx="0"/>
          </p:cNvCxnSpPr>
          <p:nvPr/>
        </p:nvCxnSpPr>
        <p:spPr>
          <a:xfrm flipH="1">
            <a:off x="4904775" y="2228525"/>
            <a:ext cx="1005900" cy="935700"/>
          </a:xfrm>
          <a:prstGeom prst="straightConnector1">
            <a:avLst/>
          </a:prstGeom>
          <a:noFill/>
          <a:ln cap="flat" cmpd="sng" w="38100">
            <a:solidFill>
              <a:schemeClr val="dk2"/>
            </a:solidFill>
            <a:prstDash val="solid"/>
            <a:round/>
            <a:headEnd len="med" w="med" type="none"/>
            <a:tailEnd len="med" w="med" type="triangle"/>
          </a:ln>
        </p:spPr>
      </p:cxnSp>
      <p:sp>
        <p:nvSpPr>
          <p:cNvPr id="278" name="Google Shape;278;p33"/>
          <p:cNvSpPr txBox="1"/>
          <p:nvPr/>
        </p:nvSpPr>
        <p:spPr>
          <a:xfrm>
            <a:off x="4541363" y="3547038"/>
            <a:ext cx="726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Blocks</a:t>
            </a:r>
            <a:endParaRPr>
              <a:latin typeface="Droid Sans"/>
              <a:ea typeface="Droid Sans"/>
              <a:cs typeface="Droid Sans"/>
              <a:sym typeface="Droid Sans"/>
            </a:endParaRPr>
          </a:p>
        </p:txBody>
      </p:sp>
      <p:sp>
        <p:nvSpPr>
          <p:cNvPr id="279" name="Google Shape;279;p33"/>
          <p:cNvSpPr txBox="1"/>
          <p:nvPr/>
        </p:nvSpPr>
        <p:spPr>
          <a:xfrm>
            <a:off x="7687000" y="3507900"/>
            <a:ext cx="8208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Droid Sans"/>
                <a:ea typeface="Droid Sans"/>
                <a:cs typeface="Droid Sans"/>
                <a:sym typeface="Droid Sans"/>
              </a:rPr>
              <a:t>Signals</a:t>
            </a:r>
            <a:endParaRPr>
              <a:latin typeface="Droid Sans"/>
              <a:ea typeface="Droid Sans"/>
              <a:cs typeface="Droid Sans"/>
              <a:sym typeface="Droid Sans"/>
            </a:endParaRPr>
          </a:p>
        </p:txBody>
      </p:sp>
      <p:sp>
        <p:nvSpPr>
          <p:cNvPr id="277" name="Google Shape;277;p33"/>
          <p:cNvSpPr/>
          <p:nvPr/>
        </p:nvSpPr>
        <p:spPr>
          <a:xfrm>
            <a:off x="5910675" y="2010425"/>
            <a:ext cx="1035600" cy="436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MAIN THREAD</a:t>
            </a:r>
            <a:endParaRPr>
              <a:latin typeface="Droid Sans"/>
              <a:ea typeface="Droid Sans"/>
              <a:cs typeface="Droid Sans"/>
              <a:sym typeface="Droid Sans"/>
            </a:endParaRPr>
          </a:p>
        </p:txBody>
      </p:sp>
      <p:cxnSp>
        <p:nvCxnSpPr>
          <p:cNvPr id="280" name="Google Shape;280;p33"/>
          <p:cNvCxnSpPr>
            <a:stCxn id="273" idx="0"/>
            <a:endCxn id="277" idx="3"/>
          </p:cNvCxnSpPr>
          <p:nvPr/>
        </p:nvCxnSpPr>
        <p:spPr>
          <a:xfrm rot="10800000">
            <a:off x="6946300" y="2228675"/>
            <a:ext cx="1151100" cy="935700"/>
          </a:xfrm>
          <a:prstGeom prst="straightConnector1">
            <a:avLst/>
          </a:prstGeom>
          <a:noFill/>
          <a:ln cap="flat" cmpd="sng" w="38100">
            <a:solidFill>
              <a:schemeClr val="dk2"/>
            </a:solidFill>
            <a:prstDash val="solid"/>
            <a:round/>
            <a:headEnd len="med" w="med" type="none"/>
            <a:tailEnd len="med" w="med" type="triangle"/>
          </a:ln>
        </p:spPr>
      </p:cxnSp>
      <p:sp>
        <p:nvSpPr>
          <p:cNvPr id="281" name="Google Shape;281;p33"/>
          <p:cNvSpPr txBox="1"/>
          <p:nvPr/>
        </p:nvSpPr>
        <p:spPr>
          <a:xfrm>
            <a:off x="5358075" y="4015625"/>
            <a:ext cx="2140800" cy="81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0000"/>
                </a:solidFill>
                <a:latin typeface="Droid Sans"/>
                <a:ea typeface="Droid Sans"/>
                <a:cs typeface="Droid Sans"/>
                <a:sym typeface="Droid Sans"/>
              </a:rPr>
              <a:t>CYCLE=DEADLOCK</a:t>
            </a:r>
            <a:endParaRPr sz="1800">
              <a:solidFill>
                <a:srgbClr val="FF0000"/>
              </a:solidFill>
              <a:latin typeface="Droid Sans"/>
              <a:ea typeface="Droid Sans"/>
              <a:cs typeface="Droid Sans"/>
              <a:sym typeface="Droid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7" name="Google Shape;28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On average, analysis takes 20 minutes (not including computing points-to relations and call graph)</a:t>
            </a:r>
            <a:endParaRPr/>
          </a:p>
          <a:p>
            <a:pPr indent="-342900" lvl="0" marL="457200" rtl="0" algn="l">
              <a:spcBef>
                <a:spcPts val="0"/>
              </a:spcBef>
              <a:spcAft>
                <a:spcPts val="0"/>
              </a:spcAft>
              <a:buSzPts val="1800"/>
              <a:buChar char="●"/>
            </a:pPr>
            <a:r>
              <a:rPr lang="en"/>
              <a:t>Ran on 11 asynchronous C# libraries (around 90k lines of code)</a:t>
            </a:r>
            <a:endParaRPr/>
          </a:p>
          <a:p>
            <a:pPr indent="-342900" lvl="1" marL="914400" rtl="0" algn="l">
              <a:spcBef>
                <a:spcPts val="0"/>
              </a:spcBef>
              <a:spcAft>
                <a:spcPts val="0"/>
              </a:spcAft>
              <a:buSzPts val="1800"/>
              <a:buChar char="○"/>
            </a:pPr>
            <a:r>
              <a:rPr lang="en" sz="1800"/>
              <a:t>Reported 66 deadlock bugs</a:t>
            </a:r>
            <a:endParaRPr sz="1800"/>
          </a:p>
          <a:p>
            <a:pPr indent="-342900" lvl="1" marL="914400" rtl="0" algn="l">
              <a:spcBef>
                <a:spcPts val="0"/>
              </a:spcBef>
              <a:spcAft>
                <a:spcPts val="0"/>
              </a:spcAft>
              <a:buSzPts val="1800"/>
              <a:buChar char="○"/>
            </a:pPr>
            <a:r>
              <a:rPr lang="en" sz="1800"/>
              <a:t>After human inspection, 47 were real</a:t>
            </a:r>
            <a:endParaRPr sz="1800"/>
          </a:p>
          <a:p>
            <a:pPr indent="-342900" lvl="1" marL="914400" rtl="0" algn="l">
              <a:spcBef>
                <a:spcPts val="0"/>
              </a:spcBef>
              <a:spcAft>
                <a:spcPts val="0"/>
              </a:spcAft>
              <a:buSzPts val="1800"/>
              <a:buChar char="○"/>
            </a:pPr>
            <a:r>
              <a:rPr lang="en" sz="1800"/>
              <a:t>43 have been confirmed by developers of library</a:t>
            </a:r>
            <a:endParaRPr sz="1800"/>
          </a:p>
          <a:p>
            <a:pPr indent="-342900" lvl="1" marL="914400" rtl="0" algn="l">
              <a:spcBef>
                <a:spcPts val="0"/>
              </a:spcBef>
              <a:spcAft>
                <a:spcPts val="0"/>
              </a:spcAft>
              <a:buSzPts val="1800"/>
              <a:buChar char="○"/>
            </a:pPr>
            <a:r>
              <a:rPr lang="en" sz="1800"/>
              <a:t>40 have been fixed</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291" name="Shape 291"/>
        <p:cNvGrpSpPr/>
        <p:nvPr/>
      </p:nvGrpSpPr>
      <p:grpSpPr>
        <a:xfrm>
          <a:off x="0" y="0"/>
          <a:ext cx="0" cy="0"/>
          <a:chOff x="0" y="0"/>
          <a:chExt cx="0" cy="0"/>
        </a:xfrm>
      </p:grpSpPr>
      <p:sp>
        <p:nvSpPr>
          <p:cNvPr id="292" name="Google Shape;292;p35"/>
          <p:cNvSpPr txBox="1"/>
          <p:nvPr/>
        </p:nvSpPr>
        <p:spPr>
          <a:xfrm>
            <a:off x="1837800" y="677275"/>
            <a:ext cx="5877300" cy="31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400">
                <a:solidFill>
                  <a:srgbClr val="FFFFFF"/>
                </a:solidFill>
                <a:latin typeface="Droid Serif"/>
                <a:ea typeface="Droid Serif"/>
                <a:cs typeface="Droid Serif"/>
                <a:sym typeface="Droid Serif"/>
              </a:rPr>
              <a:t>automatic predictable race detection</a:t>
            </a:r>
            <a:endParaRPr sz="6400">
              <a:solidFill>
                <a:srgbClr val="FFFFFF"/>
              </a:solidFill>
              <a:latin typeface="Droid Serif"/>
              <a:ea typeface="Droid Serif"/>
              <a:cs typeface="Droid Serif"/>
              <a:sym typeface="Droid Serif"/>
            </a:endParaRPr>
          </a:p>
        </p:txBody>
      </p:sp>
      <p:sp>
        <p:nvSpPr>
          <p:cNvPr id="293" name="Google Shape;293;p35"/>
          <p:cNvSpPr txBox="1"/>
          <p:nvPr/>
        </p:nvSpPr>
        <p:spPr>
          <a:xfrm>
            <a:off x="958400" y="3058950"/>
            <a:ext cx="7245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Droid Serif"/>
                <a:ea typeface="Droid Serif"/>
                <a:cs typeface="Droid Serif"/>
                <a:sym typeface="Droid Serif"/>
              </a:rPr>
              <a:t>(</a:t>
            </a:r>
            <a:r>
              <a:rPr lang="en">
                <a:solidFill>
                  <a:srgbClr val="FFFFFF"/>
                </a:solidFill>
                <a:latin typeface="Droid Serif"/>
                <a:ea typeface="Droid Serif"/>
                <a:cs typeface="Droid Serif"/>
                <a:sym typeface="Droid Serif"/>
              </a:rPr>
              <a:t>data)</a:t>
            </a:r>
            <a:endParaRPr>
              <a:solidFill>
                <a:srgbClr val="FFFFFF"/>
              </a:solidFill>
              <a:latin typeface="Droid Serif"/>
              <a:ea typeface="Droid Serif"/>
              <a:cs typeface="Droid Serif"/>
              <a:sym typeface="Droid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311700" y="445025"/>
            <a:ext cx="85206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"Predictable race detection" is a dynamic analysis for a </a:t>
            </a:r>
            <a:r>
              <a:rPr b="1" lang="en"/>
              <a:t>particular observed trace.</a:t>
            </a:r>
            <a:r>
              <a:rPr lang="en"/>
              <a:t> </a:t>
            </a:r>
            <a:endParaRPr/>
          </a:p>
        </p:txBody>
      </p:sp>
      <p:sp>
        <p:nvSpPr>
          <p:cNvPr id="299" name="Google Shape;299;p36"/>
          <p:cNvSpPr txBox="1"/>
          <p:nvPr>
            <p:ph type="title"/>
          </p:nvPr>
        </p:nvSpPr>
        <p:spPr>
          <a:xfrm>
            <a:off x="133050" y="3849925"/>
            <a:ext cx="8907600" cy="11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Question:</a:t>
            </a:r>
            <a:r>
              <a:rPr lang="en"/>
              <a:t> does the observed trace allow a reordering (obeying some rules) with a data race?</a:t>
            </a:r>
            <a:endParaRPr/>
          </a:p>
        </p:txBody>
      </p:sp>
      <p:pic>
        <p:nvPicPr>
          <p:cNvPr id="300" name="Google Shape;300;p36"/>
          <p:cNvPicPr preferRelativeResize="0"/>
          <p:nvPr/>
        </p:nvPicPr>
        <p:blipFill>
          <a:blip r:embed="rId3">
            <a:alphaModFix/>
          </a:blip>
          <a:stretch>
            <a:fillRect/>
          </a:stretch>
        </p:blipFill>
        <p:spPr>
          <a:xfrm>
            <a:off x="5022600" y="1749125"/>
            <a:ext cx="2854632" cy="1948400"/>
          </a:xfrm>
          <a:prstGeom prst="rect">
            <a:avLst/>
          </a:prstGeom>
          <a:noFill/>
          <a:ln>
            <a:noFill/>
          </a:ln>
        </p:spPr>
      </p:pic>
      <p:pic>
        <p:nvPicPr>
          <p:cNvPr id="301" name="Google Shape;301;p36"/>
          <p:cNvPicPr preferRelativeResize="0"/>
          <p:nvPr/>
        </p:nvPicPr>
        <p:blipFill>
          <a:blip r:embed="rId4">
            <a:alphaModFix/>
          </a:blip>
          <a:stretch>
            <a:fillRect/>
          </a:stretch>
        </p:blipFill>
        <p:spPr>
          <a:xfrm>
            <a:off x="1053857" y="1690675"/>
            <a:ext cx="1882810" cy="1948400"/>
          </a:xfrm>
          <a:prstGeom prst="rect">
            <a:avLst/>
          </a:prstGeom>
          <a:noFill/>
          <a:ln>
            <a:noFill/>
          </a:ln>
        </p:spPr>
      </p:pic>
      <p:sp>
        <p:nvSpPr>
          <p:cNvPr id="302" name="Google Shape;302;p36"/>
          <p:cNvSpPr/>
          <p:nvPr/>
        </p:nvSpPr>
        <p:spPr>
          <a:xfrm>
            <a:off x="3075100" y="2286975"/>
            <a:ext cx="1882800" cy="776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roid Sans"/>
                <a:ea typeface="Droid Sans"/>
                <a:cs typeface="Droid Sans"/>
                <a:sym typeface="Droid Sans"/>
              </a:rPr>
              <a:t>can reorder to</a:t>
            </a:r>
            <a:endParaRPr>
              <a:latin typeface="Droid Sans"/>
              <a:ea typeface="Droid Sans"/>
              <a:cs typeface="Droid Sans"/>
              <a:sym typeface="Droid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311700" y="445025"/>
            <a:ext cx="85206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figure out if a racy </a:t>
            </a:r>
            <a:r>
              <a:rPr i="1" lang="en"/>
              <a:t>tr'</a:t>
            </a:r>
            <a:r>
              <a:rPr lang="en"/>
              <a:t> exists, efficiently.</a:t>
            </a:r>
            <a:endParaRPr/>
          </a:p>
        </p:txBody>
      </p:sp>
      <p:sp>
        <p:nvSpPr>
          <p:cNvPr id="308" name="Google Shape;308;p37"/>
          <p:cNvSpPr txBox="1"/>
          <p:nvPr/>
        </p:nvSpPr>
        <p:spPr>
          <a:xfrm>
            <a:off x="410775" y="1134400"/>
            <a:ext cx="7784400" cy="38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dk2"/>
                </a:solidFill>
                <a:latin typeface="Droid Sans"/>
                <a:ea typeface="Droid Sans"/>
                <a:cs typeface="Droid Sans"/>
                <a:sym typeface="Droid Sans"/>
              </a:rPr>
              <a:t>Past strategy: come up with an order on events in </a:t>
            </a:r>
            <a:r>
              <a:rPr i="1" lang="en" sz="2400">
                <a:solidFill>
                  <a:schemeClr val="dk2"/>
                </a:solidFill>
                <a:latin typeface="Droid Sans"/>
                <a:ea typeface="Droid Sans"/>
                <a:cs typeface="Droid Sans"/>
                <a:sym typeface="Droid Sans"/>
              </a:rPr>
              <a:t>tr</a:t>
            </a:r>
            <a:r>
              <a:rPr lang="en" sz="2400">
                <a:solidFill>
                  <a:schemeClr val="dk2"/>
                </a:solidFill>
                <a:latin typeface="Droid Sans"/>
                <a:ea typeface="Droid Sans"/>
                <a:cs typeface="Droid Sans"/>
                <a:sym typeface="Droid Sans"/>
              </a:rPr>
              <a:t> such that conflicting, unordered events race.</a:t>
            </a:r>
            <a:endParaRPr sz="2400">
              <a:solidFill>
                <a:schemeClr val="dk2"/>
              </a:solidFill>
              <a:latin typeface="Droid Sans"/>
              <a:ea typeface="Droid Sans"/>
              <a:cs typeface="Droid Sans"/>
              <a:sym typeface="Droid Sans"/>
            </a:endParaRPr>
          </a:p>
          <a:p>
            <a:pPr indent="-381000" lvl="0" marL="457200" rtl="0" algn="l">
              <a:lnSpc>
                <a:spcPct val="115000"/>
              </a:lnSpc>
              <a:spcBef>
                <a:spcPts val="1600"/>
              </a:spcBef>
              <a:spcAft>
                <a:spcPts val="0"/>
              </a:spcAft>
              <a:buClr>
                <a:schemeClr val="dk2"/>
              </a:buClr>
              <a:buSzPts val="2400"/>
              <a:buFont typeface="Droid Sans"/>
              <a:buChar char="●"/>
            </a:pPr>
            <a:r>
              <a:rPr i="1" lang="en" sz="2400">
                <a:solidFill>
                  <a:schemeClr val="dk2"/>
                </a:solidFill>
                <a:latin typeface="Droid Sans"/>
                <a:ea typeface="Droid Sans"/>
                <a:cs typeface="Droid Sans"/>
                <a:sym typeface="Droid Sans"/>
              </a:rPr>
              <a:t>Happens-before</a:t>
            </a:r>
            <a:r>
              <a:rPr lang="en" sz="2400">
                <a:solidFill>
                  <a:schemeClr val="dk2"/>
                </a:solidFill>
                <a:latin typeface="Droid Sans"/>
                <a:ea typeface="Droid Sans"/>
                <a:cs typeface="Droid Sans"/>
                <a:sym typeface="Droid Sans"/>
              </a:rPr>
              <a:t> (HB) is incomplete (orders too many events).</a:t>
            </a:r>
            <a:endParaRPr sz="2400">
              <a:solidFill>
                <a:schemeClr val="dk2"/>
              </a:solidFill>
              <a:latin typeface="Droid Sans"/>
              <a:ea typeface="Droid Sans"/>
              <a:cs typeface="Droid Sans"/>
              <a:sym typeface="Droid Sans"/>
            </a:endParaRPr>
          </a:p>
          <a:p>
            <a:pPr indent="-381000" lvl="0" marL="457200" rtl="0" algn="l">
              <a:lnSpc>
                <a:spcPct val="115000"/>
              </a:lnSpc>
              <a:spcBef>
                <a:spcPts val="0"/>
              </a:spcBef>
              <a:spcAft>
                <a:spcPts val="0"/>
              </a:spcAft>
              <a:buClr>
                <a:schemeClr val="dk2"/>
              </a:buClr>
              <a:buSzPts val="2400"/>
              <a:buFont typeface="Droid Sans"/>
              <a:buChar char="●"/>
            </a:pPr>
            <a:r>
              <a:rPr i="1" lang="en" sz="2400">
                <a:solidFill>
                  <a:schemeClr val="dk2"/>
                </a:solidFill>
                <a:latin typeface="Droid Sans"/>
                <a:ea typeface="Droid Sans"/>
                <a:cs typeface="Droid Sans"/>
                <a:sym typeface="Droid Sans"/>
              </a:rPr>
              <a:t>Weak-causally-precedes</a:t>
            </a:r>
            <a:r>
              <a:rPr lang="en" sz="2400">
                <a:solidFill>
                  <a:schemeClr val="dk2"/>
                </a:solidFill>
                <a:latin typeface="Droid Sans"/>
                <a:ea typeface="Droid Sans"/>
                <a:cs typeface="Droid Sans"/>
                <a:sym typeface="Droid Sans"/>
              </a:rPr>
              <a:t> (WCP) is less incomplete, but is the weakest known sound order.</a:t>
            </a:r>
            <a:endParaRPr sz="2400">
              <a:solidFill>
                <a:schemeClr val="dk2"/>
              </a:solidFill>
              <a:latin typeface="Droid Sans"/>
              <a:ea typeface="Droid Sans"/>
              <a:cs typeface="Droid Sans"/>
              <a:sym typeface="Droid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paper analyzes the </a:t>
            </a:r>
            <a:r>
              <a:rPr i="1" lang="en"/>
              <a:t>doesn't-commute</a:t>
            </a:r>
            <a:r>
              <a:rPr lang="en"/>
              <a:t> order.</a:t>
            </a:r>
            <a:endParaRPr/>
          </a:p>
        </p:txBody>
      </p:sp>
      <p:sp>
        <p:nvSpPr>
          <p:cNvPr id="314" name="Google Shape;31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2"/>
              </a:buClr>
              <a:buSzPts val="2400"/>
              <a:buFont typeface="Droid Sans"/>
              <a:buChar char="●"/>
            </a:pPr>
            <a:r>
              <a:rPr i="1" lang="en" sz="2400"/>
              <a:t>Doesn't-commute</a:t>
            </a:r>
            <a:r>
              <a:rPr lang="en" sz="2400"/>
              <a:t> (DC) is </a:t>
            </a:r>
            <a:r>
              <a:rPr b="1" lang="en" sz="2400"/>
              <a:t>complete</a:t>
            </a:r>
            <a:r>
              <a:rPr lang="en" sz="2400"/>
              <a:t> but </a:t>
            </a:r>
            <a:r>
              <a:rPr b="1" lang="en" sz="2400"/>
              <a:t>unsound</a:t>
            </a:r>
            <a:r>
              <a:rPr lang="en" sz="2400"/>
              <a:t>: it never orders two conflicting events that race, but two unordered events could possibly never race.</a:t>
            </a:r>
            <a:endParaRPr sz="2400"/>
          </a:p>
          <a:p>
            <a:pPr indent="-381000" lvl="0" marL="457200" marR="0" rtl="0" algn="l">
              <a:lnSpc>
                <a:spcPct val="115000"/>
              </a:lnSpc>
              <a:spcBef>
                <a:spcPts val="0"/>
              </a:spcBef>
              <a:spcAft>
                <a:spcPts val="0"/>
              </a:spcAft>
              <a:buClr>
                <a:schemeClr val="dk2"/>
              </a:buClr>
              <a:buSzPts val="2400"/>
              <a:buFont typeface="Droid Sans"/>
              <a:buChar char="●"/>
            </a:pPr>
            <a:r>
              <a:rPr lang="en" sz="2400"/>
              <a:t>Soundness-salvaging algorithm constructs a trace that exhibits the race, but:</a:t>
            </a:r>
            <a:endParaRPr sz="2400"/>
          </a:p>
          <a:p>
            <a:pPr indent="-381000" lvl="1" marL="914400" marR="0" rtl="0" algn="l">
              <a:lnSpc>
                <a:spcPct val="115000"/>
              </a:lnSpc>
              <a:spcBef>
                <a:spcPts val="0"/>
              </a:spcBef>
              <a:spcAft>
                <a:spcPts val="0"/>
              </a:spcAft>
              <a:buClr>
                <a:schemeClr val="dk1"/>
              </a:buClr>
              <a:buSzPts val="2400"/>
              <a:buFont typeface="Droid Sans"/>
              <a:buChar char="○"/>
            </a:pPr>
            <a:r>
              <a:rPr lang="en" sz="2400">
                <a:latin typeface="Droid Sans"/>
                <a:ea typeface="Droid Sans"/>
                <a:cs typeface="Droid Sans"/>
                <a:sym typeface="Droid Sans"/>
              </a:rPr>
              <a:t>It can't always construct such a trace.</a:t>
            </a:r>
            <a:endParaRPr sz="2400">
              <a:latin typeface="Droid Sans"/>
              <a:ea typeface="Droid Sans"/>
              <a:cs typeface="Droid Sans"/>
              <a:sym typeface="Droid Sans"/>
            </a:endParaRPr>
          </a:p>
          <a:p>
            <a:pPr indent="-381000" lvl="1" marL="914400" marR="0" rtl="0" algn="l">
              <a:lnSpc>
                <a:spcPct val="115000"/>
              </a:lnSpc>
              <a:spcBef>
                <a:spcPts val="0"/>
              </a:spcBef>
              <a:spcAft>
                <a:spcPts val="0"/>
              </a:spcAft>
              <a:buClr>
                <a:schemeClr val="dk1"/>
              </a:buClr>
              <a:buSzPts val="2400"/>
              <a:buFont typeface="Droid Sans"/>
              <a:buChar char="○"/>
            </a:pPr>
            <a:r>
              <a:rPr lang="en" sz="2400">
                <a:latin typeface="Droid Sans"/>
                <a:ea typeface="Droid Sans"/>
                <a:cs typeface="Droid Sans"/>
                <a:sym typeface="Droid Sans"/>
              </a:rPr>
              <a:t>Only a very informal proof is provided.</a:t>
            </a:r>
            <a:endParaRPr sz="2400">
              <a:latin typeface="Droid Sans"/>
              <a:ea typeface="Droid Sans"/>
              <a:cs typeface="Droid Sans"/>
              <a:sym typeface="Droid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318" name="Shape 318"/>
        <p:cNvGrpSpPr/>
        <p:nvPr/>
      </p:nvGrpSpPr>
      <p:grpSpPr>
        <a:xfrm>
          <a:off x="0" y="0"/>
          <a:ext cx="0" cy="0"/>
          <a:chOff x="0" y="0"/>
          <a:chExt cx="0" cy="0"/>
        </a:xfrm>
      </p:grpSpPr>
      <p:sp>
        <p:nvSpPr>
          <p:cNvPr id="319" name="Google Shape;319;p39"/>
          <p:cNvSpPr txBox="1"/>
          <p:nvPr/>
        </p:nvSpPr>
        <p:spPr>
          <a:xfrm>
            <a:off x="1837800" y="677275"/>
            <a:ext cx="6264000" cy="20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400">
                <a:solidFill>
                  <a:srgbClr val="FFFFFF"/>
                </a:solidFill>
                <a:latin typeface="Droid Serif"/>
                <a:ea typeface="Droid Serif"/>
                <a:cs typeface="Droid Serif"/>
                <a:sym typeface="Droid Serif"/>
              </a:rPr>
              <a:t>Promising leads? Future investigations?</a:t>
            </a:r>
            <a:endParaRPr sz="6400">
              <a:solidFill>
                <a:srgbClr val="FFFFFF"/>
              </a:solidFill>
              <a:latin typeface="Droid Serif"/>
              <a:ea typeface="Droid Serif"/>
              <a:cs typeface="Droid Serif"/>
              <a:sym typeface="Droid Serif"/>
            </a:endParaRPr>
          </a:p>
        </p:txBody>
      </p:sp>
      <p:sp>
        <p:nvSpPr>
          <p:cNvPr id="320" name="Google Shape;320;p39"/>
          <p:cNvSpPr txBox="1"/>
          <p:nvPr/>
        </p:nvSpPr>
        <p:spPr>
          <a:xfrm>
            <a:off x="1175350" y="4605275"/>
            <a:ext cx="5122800" cy="4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FFFFF"/>
                </a:solidFill>
                <a:latin typeface="Droid Serif"/>
                <a:ea typeface="Droid Serif"/>
                <a:cs typeface="Droid Serif"/>
                <a:sym typeface="Droid Serif"/>
              </a:rPr>
              <a:t>(Near future, if you want to make that happen.)</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311700" y="445025"/>
            <a:ext cx="8520600" cy="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Promising leading questions about deadlock detection.</a:t>
            </a:r>
            <a:endParaRPr sz="1600"/>
          </a:p>
        </p:txBody>
      </p:sp>
      <p:sp>
        <p:nvSpPr>
          <p:cNvPr id="326" name="Google Shape;326;p40"/>
          <p:cNvSpPr txBox="1"/>
          <p:nvPr>
            <p:ph idx="1" type="body"/>
          </p:nvPr>
        </p:nvSpPr>
        <p:spPr>
          <a:xfrm>
            <a:off x="311700" y="1603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 source of unsoundness and inefficiency is the points-to analysis. How could changes to the configuration of the points-to analysis affect the results of the overall algorithm?</a:t>
            </a:r>
            <a:endParaRPr/>
          </a:p>
          <a:p>
            <a:pPr indent="-342900" lvl="0" marL="457200" marR="0" rtl="0" algn="l">
              <a:lnSpc>
                <a:spcPct val="115000"/>
              </a:lnSpc>
              <a:spcBef>
                <a:spcPts val="0"/>
              </a:spcBef>
              <a:spcAft>
                <a:spcPts val="0"/>
              </a:spcAft>
              <a:buSzPts val="1800"/>
              <a:buChar char="●"/>
            </a:pPr>
            <a:r>
              <a:rPr lang="en"/>
              <a:t>This algorithm was designed for C#, but could be applied to other languages with multithreading and asynchronous primitives. What other languages could we apply this to?</a:t>
            </a:r>
            <a:endParaRPr/>
          </a:p>
          <a:p>
            <a:pPr indent="-342900" lvl="0" marL="457200" marR="0" rtl="0" algn="l">
              <a:lnSpc>
                <a:spcPct val="115000"/>
              </a:lnSpc>
              <a:spcBef>
                <a:spcPts val="0"/>
              </a:spcBef>
              <a:spcAft>
                <a:spcPts val="0"/>
              </a:spcAft>
              <a:buSzPts val="1800"/>
              <a:buChar char="●"/>
            </a:pPr>
            <a:r>
              <a:rPr lang="en"/>
              <a:t>The expensive points-to analysis is necessary because C# has higher-order functions. How could we restrict a language’s use of higher-order functions to make deadlock analysis easier?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311700" y="445025"/>
            <a:ext cx="8520600" cy="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Promising leading questions about D4.</a:t>
            </a:r>
            <a:endParaRPr sz="1600"/>
          </a:p>
        </p:txBody>
      </p:sp>
      <p:sp>
        <p:nvSpPr>
          <p:cNvPr id="332" name="Google Shape;332;p41"/>
          <p:cNvSpPr txBox="1"/>
          <p:nvPr>
            <p:ph idx="1" type="body"/>
          </p:nvPr>
        </p:nvSpPr>
        <p:spPr>
          <a:xfrm>
            <a:off x="311700" y="13748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What other analyses can be adapted into the D4 framework?</a:t>
            </a:r>
            <a:endParaRPr/>
          </a:p>
          <a:p>
            <a:pPr indent="-342900" lvl="0" marL="457200" marR="0" rtl="0" algn="l">
              <a:lnSpc>
                <a:spcPct val="115000"/>
              </a:lnSpc>
              <a:spcBef>
                <a:spcPts val="0"/>
              </a:spcBef>
              <a:spcAft>
                <a:spcPts val="0"/>
              </a:spcAft>
              <a:buSzPts val="1800"/>
              <a:buChar char="●"/>
            </a:pPr>
            <a:r>
              <a:rPr lang="en"/>
              <a:t>What bug detection tools can be built on top of the D4 analysis?</a:t>
            </a:r>
            <a:endParaRPr/>
          </a:p>
          <a:p>
            <a:pPr indent="-342900" lvl="0" marL="457200" marR="0" rtl="0" algn="l">
              <a:lnSpc>
                <a:spcPct val="115000"/>
              </a:lnSpc>
              <a:spcBef>
                <a:spcPts val="0"/>
              </a:spcBef>
              <a:spcAft>
                <a:spcPts val="0"/>
              </a:spcAft>
              <a:buSzPts val="1800"/>
              <a:buChar char="●"/>
            </a:pPr>
            <a:r>
              <a:rPr lang="en"/>
              <a:t>Other directions forward:</a:t>
            </a:r>
            <a:endParaRPr/>
          </a:p>
          <a:p>
            <a:pPr indent="-317500" lvl="1" marL="914400" marR="0" rtl="0" algn="l">
              <a:lnSpc>
                <a:spcPct val="115000"/>
              </a:lnSpc>
              <a:spcBef>
                <a:spcPts val="0"/>
              </a:spcBef>
              <a:spcAft>
                <a:spcPts val="0"/>
              </a:spcAft>
              <a:buSzPts val="1400"/>
              <a:buChar char="○"/>
            </a:pPr>
            <a:r>
              <a:rPr lang="en"/>
              <a:t>handle dynamically-linked libraries,</a:t>
            </a:r>
            <a:endParaRPr/>
          </a:p>
          <a:p>
            <a:pPr indent="-317500" lvl="1" marL="914400" marR="0" rtl="0" algn="l">
              <a:lnSpc>
                <a:spcPct val="115000"/>
              </a:lnSpc>
              <a:spcBef>
                <a:spcPts val="0"/>
              </a:spcBef>
              <a:spcAft>
                <a:spcPts val="0"/>
              </a:spcAft>
              <a:buSzPts val="1400"/>
              <a:buChar char="○"/>
            </a:pPr>
            <a:r>
              <a:rPr lang="en"/>
              <a:t>don't rebuild whole graph when importing packages, or</a:t>
            </a:r>
            <a:endParaRPr/>
          </a:p>
          <a:p>
            <a:pPr indent="-317500" lvl="1" marL="914400" marR="0" rtl="0" algn="l">
              <a:lnSpc>
                <a:spcPct val="115000"/>
              </a:lnSpc>
              <a:spcBef>
                <a:spcPts val="0"/>
              </a:spcBef>
              <a:spcAft>
                <a:spcPts val="0"/>
              </a:spcAft>
              <a:buSzPts val="1400"/>
              <a:buChar char="○"/>
            </a:pPr>
            <a:r>
              <a:rPr lang="en"/>
              <a:t>use Language-Server Protocol (LSP).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Recent contributions </a:t>
            </a:r>
            <a:r>
              <a:rPr b="1" lang="en" sz="2600"/>
              <a:t>refine </a:t>
            </a:r>
            <a:r>
              <a:rPr lang="en" sz="2600"/>
              <a:t>existing algorithms or </a:t>
            </a:r>
            <a:r>
              <a:rPr b="1" lang="en" sz="2600"/>
              <a:t>develop</a:t>
            </a:r>
            <a:r>
              <a:rPr lang="en" sz="2600"/>
              <a:t> new models of control flow.</a:t>
            </a:r>
            <a:endParaRPr sz="2600">
              <a:solidFill>
                <a:schemeClr val="accent4"/>
              </a:solidFill>
            </a:endParaRPr>
          </a:p>
        </p:txBody>
      </p:sp>
      <p:sp>
        <p:nvSpPr>
          <p:cNvPr id="82" name="Google Shape;82;p15"/>
          <p:cNvSpPr/>
          <p:nvPr/>
        </p:nvSpPr>
        <p:spPr>
          <a:xfrm>
            <a:off x="371675" y="1396450"/>
            <a:ext cx="4125300" cy="16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D4</a:t>
            </a:r>
            <a:endParaRPr sz="2600">
              <a:solidFill>
                <a:schemeClr val="dk1"/>
              </a:solidFill>
              <a:latin typeface="Droid Sans"/>
              <a:ea typeface="Droid Sans"/>
              <a:cs typeface="Droid Sans"/>
              <a:sym typeface="Droid Sans"/>
            </a:endParaRPr>
          </a:p>
          <a:p>
            <a:pPr indent="0" lvl="0" marL="0" rtl="0" algn="ctr">
              <a:spcBef>
                <a:spcPts val="1000"/>
              </a:spcBef>
              <a:spcAft>
                <a:spcPts val="0"/>
              </a:spcAft>
              <a:buNone/>
            </a:pPr>
            <a:r>
              <a:rPr b="1" lang="en" sz="1600">
                <a:solidFill>
                  <a:schemeClr val="dk1"/>
                </a:solidFill>
                <a:latin typeface="Droid Sans"/>
                <a:ea typeface="Droid Sans"/>
                <a:cs typeface="Droid Sans"/>
                <a:sym typeface="Droid Sans"/>
              </a:rPr>
              <a:t>Performance</a:t>
            </a:r>
            <a:r>
              <a:rPr b="1" lang="en" sz="1600">
                <a:solidFill>
                  <a:schemeClr val="dk1"/>
                </a:solidFill>
                <a:latin typeface="Droid Sans"/>
                <a:ea typeface="Droid Sans"/>
                <a:cs typeface="Droid Sans"/>
                <a:sym typeface="Droid Sans"/>
              </a:rPr>
              <a:t>: </a:t>
            </a:r>
            <a:r>
              <a:rPr lang="en" sz="1600">
                <a:solidFill>
                  <a:schemeClr val="dk1"/>
                </a:solidFill>
                <a:latin typeface="Droid Sans"/>
                <a:ea typeface="Droid Sans"/>
                <a:cs typeface="Droid Sans"/>
                <a:sym typeface="Droid Sans"/>
              </a:rPr>
              <a:t>Client-server code analyzer + incremental/parallel algorithms</a:t>
            </a:r>
            <a:endParaRPr sz="1600">
              <a:solidFill>
                <a:schemeClr val="dk1"/>
              </a:solidFill>
              <a:latin typeface="Droid Sans"/>
              <a:ea typeface="Droid Sans"/>
              <a:cs typeface="Droid Sans"/>
              <a:sym typeface="Droid Sans"/>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311700" y="445025"/>
            <a:ext cx="8520600" cy="96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Promising leading questions about race detection.</a:t>
            </a:r>
            <a:endParaRPr sz="1600"/>
          </a:p>
        </p:txBody>
      </p:sp>
      <p:sp>
        <p:nvSpPr>
          <p:cNvPr id="338" name="Google Shape;338;p42"/>
          <p:cNvSpPr txBox="1"/>
          <p:nvPr>
            <p:ph idx="1" type="body"/>
          </p:nvPr>
        </p:nvSpPr>
        <p:spPr>
          <a:xfrm>
            <a:off x="311700" y="13748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This algorithm </a:t>
            </a:r>
            <a:r>
              <a:rPr i="1" lang="en"/>
              <a:t>can</a:t>
            </a:r>
            <a:r>
              <a:rPr lang="en"/>
              <a:t> be sound, but it requires an exponential search to try all possible ways of reconstructing a trace. How can we make steps toward soundness while avoiding exponential blowup?</a:t>
            </a:r>
            <a:endParaRPr/>
          </a:p>
          <a:p>
            <a:pPr indent="-317500" lvl="1" marL="914400" marR="0" rtl="0" algn="l">
              <a:lnSpc>
                <a:spcPct val="115000"/>
              </a:lnSpc>
              <a:spcBef>
                <a:spcPts val="0"/>
              </a:spcBef>
              <a:spcAft>
                <a:spcPts val="0"/>
              </a:spcAft>
              <a:buSzPts val="1400"/>
              <a:buChar char="○"/>
            </a:pPr>
            <a:r>
              <a:rPr lang="en"/>
              <a:t>Note: linear would be good, since there are potentially millions of events in a trace.</a:t>
            </a:r>
            <a:endParaRPr/>
          </a:p>
          <a:p>
            <a:pPr indent="-342900" lvl="0" marL="457200" marR="0" rtl="0" algn="l">
              <a:lnSpc>
                <a:spcPct val="115000"/>
              </a:lnSpc>
              <a:spcBef>
                <a:spcPts val="0"/>
              </a:spcBef>
              <a:spcAft>
                <a:spcPts val="0"/>
              </a:spcAft>
              <a:buClr>
                <a:schemeClr val="dk2"/>
              </a:buClr>
              <a:buSzPts val="1800"/>
              <a:buFont typeface="Arial"/>
              <a:buChar char="●"/>
            </a:pPr>
            <a:r>
              <a:rPr lang="en"/>
              <a:t>The paper mentions that the analysis used in another recent paper seems unsound. Who wants to look into this?</a:t>
            </a:r>
            <a:endParaRPr/>
          </a:p>
          <a:p>
            <a:pPr indent="-342900" lvl="0" marL="457200" marR="0" rtl="0" algn="l">
              <a:lnSpc>
                <a:spcPct val="115000"/>
              </a:lnSpc>
              <a:spcBef>
                <a:spcPts val="0"/>
              </a:spcBef>
              <a:spcAft>
                <a:spcPts val="0"/>
              </a:spcAft>
              <a:buSzPts val="1800"/>
              <a:buChar char="●"/>
            </a:pPr>
            <a:r>
              <a:rPr lang="en"/>
              <a:t>Can we leverage the runtime tracking of the DC relation to do other interesting analyses? (Beyond just race detection.)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44" name="Google Shape;344;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Droid Sans"/>
              <a:buAutoNum type="arabicPeriod"/>
            </a:pPr>
            <a:r>
              <a:rPr lang="en" sz="1600">
                <a:solidFill>
                  <a:schemeClr val="dk1"/>
                </a:solidFill>
              </a:rPr>
              <a:t>Bozhen Liu, and Jeff Huang. D4: fast concurrency debugging with parallel differential analysis, in </a:t>
            </a:r>
            <a:r>
              <a:rPr i="1" lang="en" sz="1600">
                <a:solidFill>
                  <a:schemeClr val="dk1"/>
                </a:solidFill>
              </a:rPr>
              <a:t>Proceedings of the 39th ACM SIGPLAN Conference on Programming Language Design and Implementation (PLDI ’18)</a:t>
            </a:r>
            <a:r>
              <a:rPr lang="en" sz="1600">
                <a:solidFill>
                  <a:schemeClr val="dk1"/>
                </a:solidFill>
              </a:rPr>
              <a:t>, June 2018.</a:t>
            </a:r>
            <a:endParaRPr sz="1600">
              <a:solidFill>
                <a:schemeClr val="dk1"/>
              </a:solidFill>
            </a:endParaRPr>
          </a:p>
          <a:p>
            <a:pPr indent="-330200" lvl="0" marL="457200" marR="0" rtl="0" algn="l">
              <a:lnSpc>
                <a:spcPct val="115000"/>
              </a:lnSpc>
              <a:spcBef>
                <a:spcPts val="1000"/>
              </a:spcBef>
              <a:spcAft>
                <a:spcPts val="0"/>
              </a:spcAft>
              <a:buSzPts val="1600"/>
              <a:buFont typeface="Droid Sans"/>
              <a:buAutoNum type="arabicPeriod"/>
            </a:pPr>
            <a:r>
              <a:rPr lang="en" sz="1600">
                <a:solidFill>
                  <a:schemeClr val="dk1"/>
                </a:solidFill>
              </a:rPr>
              <a:t>Jake Roemer, Kaan Gen, and Michael D. Bond. High-coverage, unbounded sound predictive race detection, in </a:t>
            </a:r>
            <a:r>
              <a:rPr i="1" lang="en" sz="1600">
                <a:solidFill>
                  <a:schemeClr val="dk1"/>
                </a:solidFill>
              </a:rPr>
              <a:t>Proceedings of the 39th ACM SIGPLAN Conference on Programming Language Design and Implementation (PLDI ’18)</a:t>
            </a:r>
            <a:r>
              <a:rPr lang="en" sz="1600">
                <a:solidFill>
                  <a:schemeClr val="dk1"/>
                </a:solidFill>
              </a:rPr>
              <a:t>, June 2018.</a:t>
            </a:r>
            <a:endParaRPr sz="1600">
              <a:solidFill>
                <a:schemeClr val="dk1"/>
              </a:solidFill>
            </a:endParaRPr>
          </a:p>
          <a:p>
            <a:pPr indent="-330200" lvl="0" marL="457200" marR="0" rtl="0" algn="l">
              <a:lnSpc>
                <a:spcPct val="115000"/>
              </a:lnSpc>
              <a:spcBef>
                <a:spcPts val="1000"/>
              </a:spcBef>
              <a:spcAft>
                <a:spcPts val="0"/>
              </a:spcAft>
              <a:buSzPts val="1600"/>
              <a:buFont typeface="Droid Sans"/>
              <a:buAutoNum type="arabicPeriod"/>
            </a:pPr>
            <a:r>
              <a:rPr lang="en" sz="1600">
                <a:solidFill>
                  <a:schemeClr val="dk1"/>
                </a:solidFill>
              </a:rPr>
              <a:t>Anirudh Santhiar and Aditya Kanade. Static deadlock detection for asynchronous C# programs, in </a:t>
            </a:r>
            <a:r>
              <a:rPr i="1" lang="en" sz="1600">
                <a:solidFill>
                  <a:schemeClr val="dk1"/>
                </a:solidFill>
              </a:rPr>
              <a:t>Proceedings of the 38th ACM SIGPLAN Conference on Programming Language Design and Implementation (PLDI ’17)</a:t>
            </a:r>
            <a:r>
              <a:rPr lang="en" sz="1600">
                <a:solidFill>
                  <a:schemeClr val="dk1"/>
                </a:solidFill>
              </a:rPr>
              <a:t>, June 2017.</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Recent contributions </a:t>
            </a:r>
            <a:r>
              <a:rPr b="1" lang="en" sz="2600"/>
              <a:t>refine </a:t>
            </a:r>
            <a:r>
              <a:rPr lang="en" sz="2600"/>
              <a:t>existing algorithms or </a:t>
            </a:r>
            <a:r>
              <a:rPr b="1" lang="en" sz="2600"/>
              <a:t>develop</a:t>
            </a:r>
            <a:r>
              <a:rPr lang="en" sz="2600"/>
              <a:t> new models of control flow.</a:t>
            </a:r>
            <a:endParaRPr sz="2600">
              <a:solidFill>
                <a:schemeClr val="accent4"/>
              </a:solidFill>
            </a:endParaRPr>
          </a:p>
        </p:txBody>
      </p:sp>
      <p:sp>
        <p:nvSpPr>
          <p:cNvPr id="88" name="Google Shape;88;p16"/>
          <p:cNvSpPr/>
          <p:nvPr/>
        </p:nvSpPr>
        <p:spPr>
          <a:xfrm>
            <a:off x="371675" y="1396450"/>
            <a:ext cx="4125300" cy="16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D4</a:t>
            </a:r>
            <a:endParaRPr sz="2600">
              <a:solidFill>
                <a:schemeClr val="dk1"/>
              </a:solidFill>
              <a:latin typeface="Droid Sans"/>
              <a:ea typeface="Droid Sans"/>
              <a:cs typeface="Droid Sans"/>
              <a:sym typeface="Droid Sans"/>
            </a:endParaRPr>
          </a:p>
          <a:p>
            <a:pPr indent="0" lvl="0" marL="0" rtl="0" algn="ctr">
              <a:spcBef>
                <a:spcPts val="1000"/>
              </a:spcBef>
              <a:spcAft>
                <a:spcPts val="0"/>
              </a:spcAft>
              <a:buNone/>
            </a:pPr>
            <a:r>
              <a:rPr b="1" lang="en" sz="1600">
                <a:solidFill>
                  <a:schemeClr val="dk1"/>
                </a:solidFill>
                <a:latin typeface="Droid Sans"/>
                <a:ea typeface="Droid Sans"/>
                <a:cs typeface="Droid Sans"/>
                <a:sym typeface="Droid Sans"/>
              </a:rPr>
              <a:t>Performance</a:t>
            </a:r>
            <a:r>
              <a:rPr b="1" lang="en" sz="1600">
                <a:solidFill>
                  <a:schemeClr val="dk1"/>
                </a:solidFill>
                <a:latin typeface="Droid Sans"/>
                <a:ea typeface="Droid Sans"/>
                <a:cs typeface="Droid Sans"/>
                <a:sym typeface="Droid Sans"/>
              </a:rPr>
              <a:t>: </a:t>
            </a:r>
            <a:r>
              <a:rPr lang="en" sz="1600">
                <a:solidFill>
                  <a:schemeClr val="dk1"/>
                </a:solidFill>
                <a:latin typeface="Droid Sans"/>
                <a:ea typeface="Droid Sans"/>
                <a:cs typeface="Droid Sans"/>
                <a:sym typeface="Droid Sans"/>
              </a:rPr>
              <a:t>Client-server code analyzer + incremental/parallel algorithms</a:t>
            </a:r>
            <a:endParaRPr sz="1600">
              <a:solidFill>
                <a:schemeClr val="dk1"/>
              </a:solidFill>
              <a:latin typeface="Droid Sans"/>
              <a:ea typeface="Droid Sans"/>
              <a:cs typeface="Droid Sans"/>
              <a:sym typeface="Droid Sans"/>
            </a:endParaRPr>
          </a:p>
          <a:p>
            <a:pPr indent="0" lvl="0" marL="0" rtl="0" algn="l">
              <a:spcBef>
                <a:spcPts val="0"/>
              </a:spcBef>
              <a:spcAft>
                <a:spcPts val="0"/>
              </a:spcAft>
              <a:buNone/>
            </a:pPr>
            <a:r>
              <a:t/>
            </a:r>
            <a:endParaRPr/>
          </a:p>
        </p:txBody>
      </p:sp>
      <p:sp>
        <p:nvSpPr>
          <p:cNvPr id="89" name="Google Shape;89;p16"/>
          <p:cNvSpPr/>
          <p:nvPr/>
        </p:nvSpPr>
        <p:spPr>
          <a:xfrm>
            <a:off x="371675" y="3110950"/>
            <a:ext cx="4125300" cy="191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Async Program Analysis</a:t>
            </a:r>
            <a:endParaRPr sz="2600">
              <a:solidFill>
                <a:schemeClr val="dk1"/>
              </a:solidFill>
              <a:latin typeface="Droid Sans"/>
              <a:ea typeface="Droid Sans"/>
              <a:cs typeface="Droid Sans"/>
              <a:sym typeface="Droid Sans"/>
            </a:endParaRPr>
          </a:p>
          <a:p>
            <a:pPr indent="0" lvl="0" marL="0" rtl="0" algn="ctr">
              <a:spcBef>
                <a:spcPts val="1000"/>
              </a:spcBef>
              <a:spcAft>
                <a:spcPts val="1000"/>
              </a:spcAft>
              <a:buNone/>
            </a:pPr>
            <a:r>
              <a:rPr lang="en" sz="1600">
                <a:solidFill>
                  <a:schemeClr val="dk1"/>
                </a:solidFill>
                <a:latin typeface="Droid Sans"/>
                <a:ea typeface="Droid Sans"/>
                <a:cs typeface="Droid Sans"/>
                <a:sym typeface="Droid Sans"/>
              </a:rPr>
              <a:t>Develop </a:t>
            </a:r>
            <a:r>
              <a:rPr b="1" lang="en" sz="1600">
                <a:solidFill>
                  <a:schemeClr val="dk1"/>
                </a:solidFill>
                <a:latin typeface="Droid Sans"/>
                <a:ea typeface="Droid Sans"/>
                <a:cs typeface="Droid Sans"/>
                <a:sym typeface="Droid Sans"/>
              </a:rPr>
              <a:t>new techniques</a:t>
            </a:r>
            <a:r>
              <a:rPr lang="en" sz="1600">
                <a:solidFill>
                  <a:schemeClr val="dk1"/>
                </a:solidFill>
                <a:latin typeface="Droid Sans"/>
                <a:ea typeface="Droid Sans"/>
                <a:cs typeface="Droid Sans"/>
                <a:sym typeface="Droid Sans"/>
              </a:rPr>
              <a:t> to model control flow and detect deadlock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9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Recent contributions </a:t>
            </a:r>
            <a:r>
              <a:rPr b="1" lang="en" sz="2600"/>
              <a:t>refine </a:t>
            </a:r>
            <a:r>
              <a:rPr lang="en" sz="2600"/>
              <a:t>existing algorithms or </a:t>
            </a:r>
            <a:r>
              <a:rPr b="1" lang="en" sz="2600"/>
              <a:t>develop</a:t>
            </a:r>
            <a:r>
              <a:rPr lang="en" sz="2600"/>
              <a:t> new models of control flow.</a:t>
            </a:r>
            <a:endParaRPr sz="2600">
              <a:solidFill>
                <a:schemeClr val="accent4"/>
              </a:solidFill>
            </a:endParaRPr>
          </a:p>
        </p:txBody>
      </p:sp>
      <p:sp>
        <p:nvSpPr>
          <p:cNvPr id="95" name="Google Shape;95;p17"/>
          <p:cNvSpPr/>
          <p:nvPr/>
        </p:nvSpPr>
        <p:spPr>
          <a:xfrm>
            <a:off x="371675" y="1396450"/>
            <a:ext cx="4125300" cy="16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D4</a:t>
            </a:r>
            <a:endParaRPr sz="2600">
              <a:solidFill>
                <a:schemeClr val="dk1"/>
              </a:solidFill>
              <a:latin typeface="Droid Sans"/>
              <a:ea typeface="Droid Sans"/>
              <a:cs typeface="Droid Sans"/>
              <a:sym typeface="Droid Sans"/>
            </a:endParaRPr>
          </a:p>
          <a:p>
            <a:pPr indent="0" lvl="0" marL="0" rtl="0" algn="ctr">
              <a:spcBef>
                <a:spcPts val="1000"/>
              </a:spcBef>
              <a:spcAft>
                <a:spcPts val="0"/>
              </a:spcAft>
              <a:buNone/>
            </a:pPr>
            <a:r>
              <a:rPr b="1" lang="en" sz="1600">
                <a:solidFill>
                  <a:schemeClr val="dk1"/>
                </a:solidFill>
                <a:latin typeface="Droid Sans"/>
                <a:ea typeface="Droid Sans"/>
                <a:cs typeface="Droid Sans"/>
                <a:sym typeface="Droid Sans"/>
              </a:rPr>
              <a:t>Performance</a:t>
            </a:r>
            <a:r>
              <a:rPr b="1" lang="en" sz="1600">
                <a:solidFill>
                  <a:schemeClr val="dk1"/>
                </a:solidFill>
                <a:latin typeface="Droid Sans"/>
                <a:ea typeface="Droid Sans"/>
                <a:cs typeface="Droid Sans"/>
                <a:sym typeface="Droid Sans"/>
              </a:rPr>
              <a:t>: </a:t>
            </a:r>
            <a:r>
              <a:rPr lang="en" sz="1600">
                <a:solidFill>
                  <a:schemeClr val="dk1"/>
                </a:solidFill>
                <a:latin typeface="Droid Sans"/>
                <a:ea typeface="Droid Sans"/>
                <a:cs typeface="Droid Sans"/>
                <a:sym typeface="Droid Sans"/>
              </a:rPr>
              <a:t>Client-server code analyzer + incremental/parallel algorithms</a:t>
            </a:r>
            <a:endParaRPr sz="1600">
              <a:solidFill>
                <a:schemeClr val="dk1"/>
              </a:solidFill>
              <a:latin typeface="Droid Sans"/>
              <a:ea typeface="Droid Sans"/>
              <a:cs typeface="Droid Sans"/>
              <a:sym typeface="Droid Sans"/>
            </a:endParaRPr>
          </a:p>
          <a:p>
            <a:pPr indent="0" lvl="0" marL="0" rtl="0" algn="l">
              <a:spcBef>
                <a:spcPts val="0"/>
              </a:spcBef>
              <a:spcAft>
                <a:spcPts val="0"/>
              </a:spcAft>
              <a:buNone/>
            </a:pPr>
            <a:r>
              <a:t/>
            </a:r>
            <a:endParaRPr/>
          </a:p>
        </p:txBody>
      </p:sp>
      <p:sp>
        <p:nvSpPr>
          <p:cNvPr id="96" name="Google Shape;96;p17"/>
          <p:cNvSpPr/>
          <p:nvPr/>
        </p:nvSpPr>
        <p:spPr>
          <a:xfrm>
            <a:off x="4643450" y="1753275"/>
            <a:ext cx="4125300" cy="221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Predictable Race Detection</a:t>
            </a:r>
            <a:endParaRPr sz="2600">
              <a:solidFill>
                <a:schemeClr val="dk1"/>
              </a:solidFill>
              <a:latin typeface="Droid Sans"/>
              <a:ea typeface="Droid Sans"/>
              <a:cs typeface="Droid Sans"/>
              <a:sym typeface="Droid Sans"/>
            </a:endParaRPr>
          </a:p>
          <a:p>
            <a:pPr indent="0" lvl="0" marL="0" rtl="0" algn="ctr">
              <a:spcBef>
                <a:spcPts val="1000"/>
              </a:spcBef>
              <a:spcAft>
                <a:spcPts val="0"/>
              </a:spcAft>
              <a:buNone/>
            </a:pPr>
            <a:r>
              <a:rPr b="1" lang="en" sz="1600">
                <a:solidFill>
                  <a:schemeClr val="dk1"/>
                </a:solidFill>
                <a:latin typeface="Droid Sans"/>
                <a:ea typeface="Droid Sans"/>
                <a:cs typeface="Droid Sans"/>
                <a:sym typeface="Droid Sans"/>
              </a:rPr>
              <a:t>Completeness</a:t>
            </a:r>
            <a:r>
              <a:rPr b="1" lang="en" sz="1600">
                <a:solidFill>
                  <a:schemeClr val="dk1"/>
                </a:solidFill>
                <a:latin typeface="Droid Sans"/>
                <a:ea typeface="Droid Sans"/>
                <a:cs typeface="Droid Sans"/>
                <a:sym typeface="Droid Sans"/>
              </a:rPr>
              <a:t>: </a:t>
            </a:r>
            <a:r>
              <a:rPr lang="en" sz="1600">
                <a:solidFill>
                  <a:schemeClr val="dk1"/>
                </a:solidFill>
                <a:latin typeface="Droid Sans"/>
                <a:ea typeface="Droid Sans"/>
                <a:cs typeface="Droid Sans"/>
                <a:sym typeface="Droid Sans"/>
              </a:rPr>
              <a:t>Detect every possible race*</a:t>
            </a:r>
            <a:br>
              <a:rPr lang="en" sz="1600">
                <a:solidFill>
                  <a:schemeClr val="dk1"/>
                </a:solidFill>
                <a:latin typeface="Droid Sans"/>
                <a:ea typeface="Droid Sans"/>
                <a:cs typeface="Droid Sans"/>
                <a:sym typeface="Droid Sans"/>
              </a:rPr>
            </a:br>
            <a:br>
              <a:rPr lang="en" sz="1600">
                <a:solidFill>
                  <a:schemeClr val="dk1"/>
                </a:solidFill>
                <a:latin typeface="Droid Sans"/>
                <a:ea typeface="Droid Sans"/>
                <a:cs typeface="Droid Sans"/>
                <a:sym typeface="Droid Sans"/>
              </a:rPr>
            </a:br>
            <a:r>
              <a:rPr lang="en" sz="1200">
                <a:solidFill>
                  <a:schemeClr val="dk1"/>
                </a:solidFill>
                <a:latin typeface="Droid Sans"/>
                <a:ea typeface="Droid Sans"/>
                <a:cs typeface="Droid Sans"/>
                <a:sym typeface="Droid Sans"/>
              </a:rPr>
              <a:t>*detect every possible race detectable under the rules of this analysis</a:t>
            </a:r>
            <a:endParaRPr sz="1200">
              <a:latin typeface="Droid Sans"/>
              <a:ea typeface="Droid Sans"/>
              <a:cs typeface="Droid Sans"/>
              <a:sym typeface="Droid Sans"/>
            </a:endParaRPr>
          </a:p>
        </p:txBody>
      </p:sp>
      <p:sp>
        <p:nvSpPr>
          <p:cNvPr id="97" name="Google Shape;97;p17"/>
          <p:cNvSpPr/>
          <p:nvPr/>
        </p:nvSpPr>
        <p:spPr>
          <a:xfrm>
            <a:off x="371675" y="3110950"/>
            <a:ext cx="4125300" cy="191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chemeClr val="dk1"/>
                </a:solidFill>
                <a:latin typeface="Droid Sans"/>
                <a:ea typeface="Droid Sans"/>
                <a:cs typeface="Droid Sans"/>
                <a:sym typeface="Droid Sans"/>
              </a:rPr>
              <a:t>Async Program Analysis</a:t>
            </a:r>
            <a:endParaRPr sz="2600">
              <a:solidFill>
                <a:schemeClr val="dk1"/>
              </a:solidFill>
              <a:latin typeface="Droid Sans"/>
              <a:ea typeface="Droid Sans"/>
              <a:cs typeface="Droid Sans"/>
              <a:sym typeface="Droid Sans"/>
            </a:endParaRPr>
          </a:p>
          <a:p>
            <a:pPr indent="0" lvl="0" marL="0" rtl="0" algn="ctr">
              <a:spcBef>
                <a:spcPts val="1000"/>
              </a:spcBef>
              <a:spcAft>
                <a:spcPts val="1000"/>
              </a:spcAft>
              <a:buNone/>
            </a:pPr>
            <a:r>
              <a:rPr lang="en" sz="1600">
                <a:solidFill>
                  <a:schemeClr val="dk1"/>
                </a:solidFill>
                <a:latin typeface="Droid Sans"/>
                <a:ea typeface="Droid Sans"/>
                <a:cs typeface="Droid Sans"/>
                <a:sym typeface="Droid Sans"/>
              </a:rPr>
              <a:t>Develop </a:t>
            </a:r>
            <a:r>
              <a:rPr b="1" lang="en" sz="1600">
                <a:solidFill>
                  <a:schemeClr val="dk1"/>
                </a:solidFill>
                <a:latin typeface="Droid Sans"/>
                <a:ea typeface="Droid Sans"/>
                <a:cs typeface="Droid Sans"/>
                <a:sym typeface="Droid Sans"/>
              </a:rPr>
              <a:t>new techniques</a:t>
            </a:r>
            <a:r>
              <a:rPr lang="en" sz="1600">
                <a:solidFill>
                  <a:schemeClr val="dk1"/>
                </a:solidFill>
                <a:latin typeface="Droid Sans"/>
                <a:ea typeface="Droid Sans"/>
                <a:cs typeface="Droid Sans"/>
                <a:sym typeface="Droid Sans"/>
              </a:rPr>
              <a:t> to model control flow and detect deadlock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5"/>
        </a:solidFill>
      </p:bgPr>
    </p:bg>
    <p:spTree>
      <p:nvGrpSpPr>
        <p:cNvPr id="101" name="Shape 101"/>
        <p:cNvGrpSpPr/>
        <p:nvPr/>
      </p:nvGrpSpPr>
      <p:grpSpPr>
        <a:xfrm>
          <a:off x="0" y="0"/>
          <a:ext cx="0" cy="0"/>
          <a:chOff x="0" y="0"/>
          <a:chExt cx="0" cy="0"/>
        </a:xfrm>
      </p:grpSpPr>
      <p:sp>
        <p:nvSpPr>
          <p:cNvPr id="102" name="Google Shape;102;p18"/>
          <p:cNvSpPr txBox="1"/>
          <p:nvPr/>
        </p:nvSpPr>
        <p:spPr>
          <a:xfrm>
            <a:off x="864900" y="1352775"/>
            <a:ext cx="4257900" cy="20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800">
                <a:solidFill>
                  <a:srgbClr val="FFFFFF"/>
                </a:solidFill>
                <a:latin typeface="Droid Serif"/>
                <a:ea typeface="Droid Serif"/>
                <a:cs typeface="Droid Serif"/>
                <a:sym typeface="Droid Serif"/>
              </a:rPr>
              <a:t>D4</a:t>
            </a:r>
            <a:endParaRPr sz="12800">
              <a:solidFill>
                <a:srgbClr val="FFFFFF"/>
              </a:solidFill>
              <a:latin typeface="Droid Serif"/>
              <a:ea typeface="Droid Serif"/>
              <a:cs typeface="Droid Serif"/>
              <a:sym typeface="Droid Serif"/>
            </a:endParaRPr>
          </a:p>
        </p:txBody>
      </p:sp>
      <p:sp>
        <p:nvSpPr>
          <p:cNvPr id="103" name="Google Shape;103;p18"/>
          <p:cNvSpPr txBox="1"/>
          <p:nvPr/>
        </p:nvSpPr>
        <p:spPr>
          <a:xfrm>
            <a:off x="4232850" y="2266550"/>
            <a:ext cx="4257900" cy="20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rgbClr val="FFFFFF"/>
                </a:solidFill>
                <a:latin typeface="Droid Serif"/>
                <a:ea typeface="Droid Serif"/>
                <a:cs typeface="Droid Serif"/>
                <a:sym typeface="Droid Serif"/>
              </a:rPr>
              <a:t>(concurrency analysis framework)</a:t>
            </a:r>
            <a:endParaRPr sz="4800">
              <a:solidFill>
                <a:srgbClr val="FFFFFF"/>
              </a:solidFill>
              <a:latin typeface="Droid Serif"/>
              <a:ea typeface="Droid Serif"/>
              <a:cs typeface="Droid Serif"/>
              <a:sym typeface="Droid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Three main ideas allow D4 to analyze code quickly.</a:t>
            </a:r>
            <a:endParaRPr sz="2600"/>
          </a:p>
        </p:txBody>
      </p:sp>
      <p:sp>
        <p:nvSpPr>
          <p:cNvPr id="109" name="Google Shape;10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Droid Sans"/>
              <a:buAutoNum type="arabicPeriod"/>
            </a:pPr>
            <a:r>
              <a:rPr lang="en" sz="1600"/>
              <a:t>A client-server architecture </a:t>
            </a:r>
            <a:r>
              <a:rPr b="1" lang="en" sz="1600"/>
              <a:t>decouples</a:t>
            </a:r>
            <a:r>
              <a:rPr lang="en" sz="1600"/>
              <a:t> the machine the IDE runs on from the machine the code is analyzed on.</a:t>
            </a:r>
            <a:br>
              <a:rPr lang="en" sz="1600"/>
            </a:br>
            <a:endParaRPr sz="1600"/>
          </a:p>
          <a:p>
            <a:pPr indent="-330200" lvl="0" marL="457200" rtl="0" algn="l">
              <a:spcBef>
                <a:spcPts val="0"/>
              </a:spcBef>
              <a:spcAft>
                <a:spcPts val="0"/>
              </a:spcAft>
              <a:buSzPts val="1600"/>
              <a:buFont typeface="Droid Sans"/>
              <a:buAutoNum type="arabicPeriod"/>
            </a:pPr>
            <a:r>
              <a:rPr lang="en" sz="1600"/>
              <a:t>Common artifacts (e.g. pointer analysis graph) can be built </a:t>
            </a:r>
            <a:r>
              <a:rPr b="1" lang="en" sz="1600"/>
              <a:t>incrementally</a:t>
            </a:r>
            <a:r>
              <a:rPr lang="en" sz="1600"/>
              <a:t>, using additions and deletions, instead of on the whole program at once.</a:t>
            </a:r>
            <a:br>
              <a:rPr lang="en" sz="1600"/>
            </a:br>
            <a:endParaRPr sz="1600"/>
          </a:p>
          <a:p>
            <a:pPr indent="-330200" lvl="0" marL="457200" rtl="0" algn="l">
              <a:spcBef>
                <a:spcPts val="0"/>
              </a:spcBef>
              <a:spcAft>
                <a:spcPts val="0"/>
              </a:spcAft>
              <a:buSzPts val="1600"/>
              <a:buFont typeface="Droid Sans"/>
              <a:buAutoNum type="arabicPeriod"/>
            </a:pPr>
            <a:r>
              <a:rPr lang="en" sz="1600"/>
              <a:t>The incremental update algorithm can be run </a:t>
            </a:r>
            <a:r>
              <a:rPr b="1" lang="en" sz="1600"/>
              <a:t>massively in parallel</a:t>
            </a:r>
            <a:r>
              <a:rPr lang="en" sz="1600"/>
              <a:t>.</a:t>
            </a:r>
            <a:endParaRPr sz="1600"/>
          </a:p>
          <a:p>
            <a:pPr indent="0" lvl="0" marL="0" rtl="0" algn="l">
              <a:spcBef>
                <a:spcPts val="1600"/>
              </a:spcBef>
              <a:spcAft>
                <a:spcPts val="16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Three main ideas allow D4 to analyze code quickly.</a:t>
            </a:r>
            <a:endParaRPr sz="2600"/>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Droid Sans"/>
              <a:buAutoNum type="arabicPeriod"/>
            </a:pPr>
            <a:r>
              <a:rPr lang="en" sz="1600"/>
              <a:t>A client-server architecture </a:t>
            </a:r>
            <a:r>
              <a:rPr b="1" lang="en" sz="1600"/>
              <a:t>decouples</a:t>
            </a:r>
            <a:r>
              <a:rPr lang="en" sz="1600"/>
              <a:t> the machine the IDE runs on from the machine the code is analyzed on.</a:t>
            </a:r>
            <a:br>
              <a:rPr lang="en" sz="1600"/>
            </a:br>
            <a:endParaRPr sz="1600"/>
          </a:p>
          <a:p>
            <a:pPr indent="-330200" lvl="0" marL="457200" rtl="0" algn="l">
              <a:spcBef>
                <a:spcPts val="0"/>
              </a:spcBef>
              <a:spcAft>
                <a:spcPts val="0"/>
              </a:spcAft>
              <a:buSzPts val="1600"/>
              <a:buFont typeface="Droid Sans"/>
              <a:buAutoNum type="arabicPeriod"/>
            </a:pPr>
            <a:r>
              <a:rPr lang="en" sz="1600"/>
              <a:t>Common artifacts (e.g. pointer analysis graph) can be built </a:t>
            </a:r>
            <a:r>
              <a:rPr b="1" lang="en" sz="1600"/>
              <a:t>incrementally</a:t>
            </a:r>
            <a:r>
              <a:rPr lang="en" sz="1600"/>
              <a:t>, using additions and deletions, instead of on the whole program at once.</a:t>
            </a:r>
            <a:br>
              <a:rPr lang="en" sz="1600"/>
            </a:br>
            <a:endParaRPr sz="1600"/>
          </a:p>
          <a:p>
            <a:pPr indent="-330200" lvl="0" marL="457200" rtl="0" algn="l">
              <a:spcBef>
                <a:spcPts val="0"/>
              </a:spcBef>
              <a:spcAft>
                <a:spcPts val="0"/>
              </a:spcAft>
              <a:buSzPts val="1600"/>
              <a:buFont typeface="Droid Sans"/>
              <a:buAutoNum type="arabicPeriod"/>
            </a:pPr>
            <a:r>
              <a:rPr lang="en" sz="1600"/>
              <a:t>The incremental update algorithm can be run </a:t>
            </a:r>
            <a:r>
              <a:rPr b="1" lang="en" sz="1600"/>
              <a:t>massively in parallel</a:t>
            </a:r>
            <a:r>
              <a:rPr lang="en" sz="1600"/>
              <a:t>.</a:t>
            </a:r>
            <a:endParaRPr sz="1600"/>
          </a:p>
          <a:p>
            <a:pPr indent="0" lvl="0" marL="0" rtl="0" algn="l">
              <a:spcBef>
                <a:spcPts val="1600"/>
              </a:spcBef>
              <a:spcAft>
                <a:spcPts val="1600"/>
              </a:spcAft>
              <a:buNone/>
            </a:pPr>
            <a:r>
              <a:t/>
            </a:r>
            <a:endParaRPr sz="1600"/>
          </a:p>
        </p:txBody>
      </p:sp>
      <p:sp>
        <p:nvSpPr>
          <p:cNvPr id="116" name="Google Shape;116;p20"/>
          <p:cNvSpPr txBox="1"/>
          <p:nvPr>
            <p:ph type="title"/>
          </p:nvPr>
        </p:nvSpPr>
        <p:spPr>
          <a:xfrm>
            <a:off x="362000" y="3397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the most interesting idea is probably the incremental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105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Example:</a:t>
            </a:r>
            <a:r>
              <a:rPr lang="en"/>
              <a:t> thinking about Andersen's algorithm, incrementally.</a:t>
            </a:r>
            <a:endParaRPr/>
          </a:p>
        </p:txBody>
      </p:sp>
      <p:sp>
        <p:nvSpPr>
          <p:cNvPr id="122" name="Google Shape;122;p21"/>
          <p:cNvSpPr/>
          <p:nvPr/>
        </p:nvSpPr>
        <p:spPr>
          <a:xfrm>
            <a:off x="920900" y="196677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1</a:t>
            </a:r>
            <a:endParaRPr baseline="-25000" sz="2600">
              <a:latin typeface="Droid Sans"/>
              <a:ea typeface="Droid Sans"/>
              <a:cs typeface="Droid Sans"/>
              <a:sym typeface="Droid Sans"/>
            </a:endParaRPr>
          </a:p>
        </p:txBody>
      </p:sp>
      <p:sp>
        <p:nvSpPr>
          <p:cNvPr id="123" name="Google Shape;123;p21"/>
          <p:cNvSpPr/>
          <p:nvPr/>
        </p:nvSpPr>
        <p:spPr>
          <a:xfrm>
            <a:off x="920900" y="2878525"/>
            <a:ext cx="623100" cy="65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latin typeface="Droid Sans"/>
                <a:ea typeface="Droid Sans"/>
                <a:cs typeface="Droid Sans"/>
                <a:sym typeface="Droid Sans"/>
              </a:rPr>
              <a:t>o</a:t>
            </a:r>
            <a:r>
              <a:rPr baseline="-25000" lang="en" sz="2600">
                <a:latin typeface="Droid Sans"/>
                <a:ea typeface="Droid Sans"/>
                <a:cs typeface="Droid Sans"/>
                <a:sym typeface="Droid Sans"/>
              </a:rPr>
              <a:t>2</a:t>
            </a:r>
            <a:endParaRPr baseline="-25000" sz="2600">
              <a:latin typeface="Droid Sans"/>
              <a:ea typeface="Droid Sans"/>
              <a:cs typeface="Droid Sans"/>
              <a:sym typeface="Droid Sans"/>
            </a:endParaRPr>
          </a:p>
        </p:txBody>
      </p:sp>
      <p:sp>
        <p:nvSpPr>
          <p:cNvPr id="124" name="Google Shape;124;p21"/>
          <p:cNvSpPr txBox="1"/>
          <p:nvPr/>
        </p:nvSpPr>
        <p:spPr>
          <a:xfrm>
            <a:off x="2382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x</a:t>
            </a:r>
            <a:endParaRPr sz="2600">
              <a:latin typeface="Droid Sans"/>
              <a:ea typeface="Droid Sans"/>
              <a:cs typeface="Droid Sans"/>
              <a:sym typeface="Droid Sans"/>
            </a:endParaRPr>
          </a:p>
        </p:txBody>
      </p:sp>
      <p:sp>
        <p:nvSpPr>
          <p:cNvPr id="125" name="Google Shape;125;p21"/>
          <p:cNvSpPr txBox="1"/>
          <p:nvPr/>
        </p:nvSpPr>
        <p:spPr>
          <a:xfrm>
            <a:off x="2382275" y="2906841"/>
            <a:ext cx="408300" cy="5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y</a:t>
            </a:r>
            <a:endParaRPr sz="2600">
              <a:latin typeface="Droid Sans"/>
              <a:ea typeface="Droid Sans"/>
              <a:cs typeface="Droid Sans"/>
              <a:sym typeface="Droid Sans"/>
            </a:endParaRPr>
          </a:p>
        </p:txBody>
      </p:sp>
      <p:sp>
        <p:nvSpPr>
          <p:cNvPr id="126" name="Google Shape;126;p21"/>
          <p:cNvSpPr txBox="1"/>
          <p:nvPr/>
        </p:nvSpPr>
        <p:spPr>
          <a:xfrm>
            <a:off x="3525275" y="20563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w</a:t>
            </a:r>
            <a:endParaRPr sz="2600">
              <a:latin typeface="Droid Sans"/>
              <a:ea typeface="Droid Sans"/>
              <a:cs typeface="Droid Sans"/>
              <a:sym typeface="Droid Sans"/>
            </a:endParaRPr>
          </a:p>
        </p:txBody>
      </p:sp>
      <p:sp>
        <p:nvSpPr>
          <p:cNvPr id="127" name="Google Shape;127;p21"/>
          <p:cNvSpPr txBox="1"/>
          <p:nvPr/>
        </p:nvSpPr>
        <p:spPr>
          <a:xfrm>
            <a:off x="3525275" y="2970725"/>
            <a:ext cx="408300" cy="4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Droid Sans"/>
                <a:ea typeface="Droid Sans"/>
                <a:cs typeface="Droid Sans"/>
                <a:sym typeface="Droid Sans"/>
              </a:rPr>
              <a:t>z</a:t>
            </a:r>
            <a:endParaRPr sz="2600">
              <a:latin typeface="Droid Sans"/>
              <a:ea typeface="Droid Sans"/>
              <a:cs typeface="Droid Sans"/>
              <a:sym typeface="Droid Sans"/>
            </a:endParaRPr>
          </a:p>
        </p:txBody>
      </p:sp>
      <p:cxnSp>
        <p:nvCxnSpPr>
          <p:cNvPr id="128" name="Google Shape;128;p21"/>
          <p:cNvCxnSpPr>
            <a:stCxn id="122" idx="3"/>
            <a:endCxn id="124" idx="1"/>
          </p:cNvCxnSpPr>
          <p:nvPr/>
        </p:nvCxnSpPr>
        <p:spPr>
          <a:xfrm>
            <a:off x="1544000" y="2292725"/>
            <a:ext cx="838200" cy="0"/>
          </a:xfrm>
          <a:prstGeom prst="straightConnector1">
            <a:avLst/>
          </a:prstGeom>
          <a:noFill/>
          <a:ln cap="flat" cmpd="sng" w="38100">
            <a:solidFill>
              <a:schemeClr val="dk2"/>
            </a:solidFill>
            <a:prstDash val="solid"/>
            <a:round/>
            <a:headEnd len="med" w="med" type="none"/>
            <a:tailEnd len="med" w="med" type="triangle"/>
          </a:ln>
        </p:spPr>
      </p:cxnSp>
      <p:cxnSp>
        <p:nvCxnSpPr>
          <p:cNvPr id="129" name="Google Shape;129;p21"/>
          <p:cNvCxnSpPr>
            <a:stCxn id="123" idx="3"/>
            <a:endCxn id="125" idx="1"/>
          </p:cNvCxnSpPr>
          <p:nvPr/>
        </p:nvCxnSpPr>
        <p:spPr>
          <a:xfrm flipH="1" rot="10800000">
            <a:off x="1544000" y="3187975"/>
            <a:ext cx="838200" cy="16500"/>
          </a:xfrm>
          <a:prstGeom prst="straightConnector1">
            <a:avLst/>
          </a:prstGeom>
          <a:noFill/>
          <a:ln cap="flat" cmpd="sng" w="38100">
            <a:solidFill>
              <a:schemeClr val="dk2"/>
            </a:solidFill>
            <a:prstDash val="solid"/>
            <a:round/>
            <a:headEnd len="med" w="med" type="none"/>
            <a:tailEnd len="med" w="med" type="triangle"/>
          </a:ln>
        </p:spPr>
      </p:cxnSp>
      <p:cxnSp>
        <p:nvCxnSpPr>
          <p:cNvPr id="130" name="Google Shape;130;p21"/>
          <p:cNvCxnSpPr>
            <a:stCxn id="124" idx="3"/>
            <a:endCxn id="126" idx="1"/>
          </p:cNvCxnSpPr>
          <p:nvPr/>
        </p:nvCxnSpPr>
        <p:spPr>
          <a:xfrm>
            <a:off x="2790575" y="2292725"/>
            <a:ext cx="734700" cy="0"/>
          </a:xfrm>
          <a:prstGeom prst="straightConnector1">
            <a:avLst/>
          </a:prstGeom>
          <a:noFill/>
          <a:ln cap="flat" cmpd="sng" w="38100">
            <a:solidFill>
              <a:schemeClr val="dk2"/>
            </a:solidFill>
            <a:prstDash val="solid"/>
            <a:round/>
            <a:headEnd len="med" w="med" type="none"/>
            <a:tailEnd len="med" w="med" type="triangle"/>
          </a:ln>
        </p:spPr>
      </p:cxnSp>
      <p:cxnSp>
        <p:nvCxnSpPr>
          <p:cNvPr id="131" name="Google Shape;131;p21"/>
          <p:cNvCxnSpPr>
            <a:stCxn id="125" idx="3"/>
            <a:endCxn id="127" idx="1"/>
          </p:cNvCxnSpPr>
          <p:nvPr/>
        </p:nvCxnSpPr>
        <p:spPr>
          <a:xfrm>
            <a:off x="2790575" y="3188091"/>
            <a:ext cx="734700" cy="18900"/>
          </a:xfrm>
          <a:prstGeom prst="straightConnector1">
            <a:avLst/>
          </a:prstGeom>
          <a:noFill/>
          <a:ln cap="flat" cmpd="sng" w="38100">
            <a:solidFill>
              <a:schemeClr val="dk2"/>
            </a:solidFill>
            <a:prstDash val="solid"/>
            <a:round/>
            <a:headEnd len="med" w="med" type="none"/>
            <a:tailEnd len="med" w="med" type="triangle"/>
          </a:ln>
        </p:spPr>
      </p:cxnSp>
      <p:cxnSp>
        <p:nvCxnSpPr>
          <p:cNvPr id="132" name="Google Shape;132;p21"/>
          <p:cNvCxnSpPr>
            <a:stCxn id="125" idx="3"/>
            <a:endCxn id="126" idx="1"/>
          </p:cNvCxnSpPr>
          <p:nvPr/>
        </p:nvCxnSpPr>
        <p:spPr>
          <a:xfrm flipH="1" rot="10800000">
            <a:off x="2790575" y="2292591"/>
            <a:ext cx="734700" cy="895500"/>
          </a:xfrm>
          <a:prstGeom prst="straightConnector1">
            <a:avLst/>
          </a:prstGeom>
          <a:noFill/>
          <a:ln cap="flat" cmpd="sng" w="38100">
            <a:solidFill>
              <a:schemeClr val="dk2"/>
            </a:solidFill>
            <a:prstDash val="solid"/>
            <a:round/>
            <a:headEnd len="med" w="med" type="none"/>
            <a:tailEnd len="med" w="med" type="triangle"/>
          </a:ln>
        </p:spPr>
      </p:cxnSp>
      <p:graphicFrame>
        <p:nvGraphicFramePr>
          <p:cNvPr id="133" name="Google Shape;133;p21"/>
          <p:cNvGraphicFramePr/>
          <p:nvPr/>
        </p:nvGraphicFramePr>
        <p:xfrm>
          <a:off x="5726950" y="2000250"/>
          <a:ext cx="3000000" cy="3000000"/>
        </p:xfrm>
        <a:graphic>
          <a:graphicData uri="http://schemas.openxmlformats.org/drawingml/2006/table">
            <a:tbl>
              <a:tblPr>
                <a:noFill/>
                <a:tableStyleId>{EB3656AD-BC55-4C45-BD94-CDB841C7E1A0}</a:tableStyleId>
              </a:tblPr>
              <a:tblGrid>
                <a:gridCol w="1232275"/>
                <a:gridCol w="1232275"/>
              </a:tblGrid>
              <a:tr h="381000">
                <a:tc gridSpan="2">
                  <a:txBody>
                    <a:bodyPr>
                      <a:noAutofit/>
                    </a:bodyPr>
                    <a:lstStyle/>
                    <a:p>
                      <a:pPr indent="0" lvl="0" marL="0" rtl="0" algn="ctr">
                        <a:spcBef>
                          <a:spcPts val="0"/>
                        </a:spcBef>
                        <a:spcAft>
                          <a:spcPts val="0"/>
                        </a:spcAft>
                        <a:buNone/>
                      </a:pPr>
                      <a:r>
                        <a:rPr lang="en" sz="2200">
                          <a:latin typeface="Droid Sans"/>
                          <a:ea typeface="Droid Sans"/>
                          <a:cs typeface="Droid Sans"/>
                          <a:sym typeface="Droid Sans"/>
                        </a:rPr>
                        <a:t>points to</a:t>
                      </a:r>
                      <a:endParaRPr sz="2200">
                        <a:latin typeface="Droid Sans"/>
                        <a:ea typeface="Droid Sans"/>
                        <a:cs typeface="Droid Sans"/>
                        <a:sym typeface="Droid Sans"/>
                      </a:endParaRPr>
                    </a:p>
                  </a:txBody>
                  <a:tcPr marT="91425" marB="91425" marR="91425" marL="91425"/>
                </a:tc>
                <a:tc hMerge="1"/>
              </a:tr>
              <a:tr h="381000">
                <a:tc>
                  <a:txBody>
                    <a:bodyPr>
                      <a:noAutofit/>
                    </a:bodyPr>
                    <a:lstStyle/>
                    <a:p>
                      <a:pPr indent="0" lvl="0" marL="0" rtl="0" algn="l">
                        <a:spcBef>
                          <a:spcPts val="0"/>
                        </a:spcBef>
                        <a:spcAft>
                          <a:spcPts val="0"/>
                        </a:spcAft>
                        <a:buNone/>
                      </a:pPr>
                      <a:r>
                        <a:rPr lang="en" sz="2200"/>
                        <a:t>x</a:t>
                      </a:r>
                      <a:endParaRPr sz="2200"/>
                    </a:p>
                  </a:txBody>
                  <a:tcPr marT="91425" marB="91425" marR="91425" marL="91425">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a:t>
                      </a:r>
                      <a:endParaRPr sz="2200"/>
                    </a:p>
                  </a:txBody>
                  <a:tcPr marT="91425" marB="91425" marR="91425" marL="91425">
                    <a:lnB cap="flat" cmpd="sng" w="9525">
                      <a:solidFill>
                        <a:srgbClr val="9E9E9E"/>
                      </a:solidFill>
                      <a:prstDash val="solid"/>
                      <a:round/>
                      <a:headEnd len="sm" w="sm" type="none"/>
                      <a:tailEnd len="sm" w="sm" type="none"/>
                    </a:lnB>
                  </a:tcPr>
                </a:tc>
              </a:tr>
              <a:tr h="381000">
                <a:tc>
                  <a:txBody>
                    <a:bodyPr>
                      <a:noAutofit/>
                    </a:bodyPr>
                    <a:lstStyle/>
                    <a:p>
                      <a:pPr indent="0" lvl="0" marL="0" rtl="0" algn="l">
                        <a:spcBef>
                          <a:spcPts val="0"/>
                        </a:spcBef>
                        <a:spcAft>
                          <a:spcPts val="0"/>
                        </a:spcAft>
                        <a:buNone/>
                      </a:pPr>
                      <a:r>
                        <a:rPr lang="en" sz="2200"/>
                        <a:t>y, z</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sz="2200">
                          <a:solidFill>
                            <a:schemeClr val="dk1"/>
                          </a:solidFill>
                        </a:rPr>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8125">
                <a:tc>
                  <a:txBody>
                    <a:bodyPr>
                      <a:noAutofit/>
                    </a:bodyPr>
                    <a:lstStyle/>
                    <a:p>
                      <a:pPr indent="0" lvl="0" marL="0" rtl="0" algn="l">
                        <a:spcBef>
                          <a:spcPts val="0"/>
                        </a:spcBef>
                        <a:spcAft>
                          <a:spcPts val="0"/>
                        </a:spcAft>
                        <a:buNone/>
                      </a:pPr>
                      <a:r>
                        <a:rPr lang="en" sz="2200"/>
                        <a:t>w</a:t>
                      </a:r>
                      <a:endParaRPr sz="2200"/>
                    </a:p>
                  </a:txBody>
                  <a:tcPr marT="91425" marB="91425" marR="91425" marL="91425">
                    <a:lnT cap="flat" cmpd="sng" w="9525">
                      <a:solidFill>
                        <a:srgbClr val="9E9E9E"/>
                      </a:solidFill>
                      <a:prstDash val="solid"/>
                      <a:round/>
                      <a:headEnd len="sm" w="sm" type="none"/>
                      <a:tailEnd len="sm" w="sm" type="none"/>
                    </a:lnT>
                  </a:tcPr>
                </a:tc>
                <a:tc>
                  <a:txBody>
                    <a:bodyPr>
                      <a:noAutofit/>
                    </a:bodyPr>
                    <a:lstStyle/>
                    <a:p>
                      <a:pPr indent="0" lvl="0" marL="0" rtl="0" algn="l">
                        <a:spcBef>
                          <a:spcPts val="0"/>
                        </a:spcBef>
                        <a:spcAft>
                          <a:spcPts val="0"/>
                        </a:spcAft>
                        <a:buClr>
                          <a:schemeClr val="dk1"/>
                        </a:buClr>
                        <a:buSzPts val="1100"/>
                        <a:buFont typeface="Arial"/>
                        <a:buNone/>
                      </a:pPr>
                      <a:r>
                        <a:rPr lang="en" sz="2200">
                          <a:solidFill>
                            <a:schemeClr val="dk1"/>
                          </a:solidFill>
                        </a:rPr>
                        <a:t>{ </a:t>
                      </a:r>
                      <a:r>
                        <a:rPr lang="en" sz="2200">
                          <a:solidFill>
                            <a:schemeClr val="dk1"/>
                          </a:solidFill>
                          <a:latin typeface="Droid Sans"/>
                          <a:ea typeface="Droid Sans"/>
                          <a:cs typeface="Droid Sans"/>
                          <a:sym typeface="Droid Sans"/>
                        </a:rPr>
                        <a:t>o</a:t>
                      </a:r>
                      <a:r>
                        <a:rPr baseline="-25000" lang="en" sz="2200">
                          <a:solidFill>
                            <a:schemeClr val="dk1"/>
                          </a:solidFill>
                          <a:latin typeface="Droid Sans"/>
                          <a:ea typeface="Droid Sans"/>
                          <a:cs typeface="Droid Sans"/>
                          <a:sym typeface="Droid Sans"/>
                        </a:rPr>
                        <a:t>1</a:t>
                      </a:r>
                      <a:r>
                        <a:rPr lang="en" sz="2200">
                          <a:solidFill>
                            <a:schemeClr val="dk1"/>
                          </a:solidFill>
                          <a:latin typeface="Droid Sans"/>
                          <a:ea typeface="Droid Sans"/>
                          <a:cs typeface="Droid Sans"/>
                          <a:sym typeface="Droid Sans"/>
                        </a:rPr>
                        <a:t>, o</a:t>
                      </a:r>
                      <a:r>
                        <a:rPr baseline="-25000" lang="en" sz="2200">
                          <a:solidFill>
                            <a:schemeClr val="dk1"/>
                          </a:solidFill>
                          <a:latin typeface="Droid Sans"/>
                          <a:ea typeface="Droid Sans"/>
                          <a:cs typeface="Droid Sans"/>
                          <a:sym typeface="Droid Sans"/>
                        </a:rPr>
                        <a:t>2</a:t>
                      </a:r>
                      <a:r>
                        <a:rPr lang="en" sz="2200">
                          <a:solidFill>
                            <a:schemeClr val="dk1"/>
                          </a:solidFill>
                          <a:latin typeface="Droid Sans"/>
                          <a:ea typeface="Droid Sans"/>
                          <a:cs typeface="Droid Sans"/>
                          <a:sym typeface="Droid Sans"/>
                        </a:rPr>
                        <a:t> }</a:t>
                      </a:r>
                      <a:endParaRPr sz="2200">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