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00bbc8d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00bbc8d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00bbc8dd8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00bbc8dd8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00bbc8d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00bbc8d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For all the methods that we have seen, we all assume that we have access to the source code, and all the source code is helpful for getting information. However, it is not always true. The source code could be totally private, or contain many inline assemblies or system calls so that it is too expensive to analysis on it.</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ATLAS is a tool that could help optimizations under such condition. It uses a modified version of Andersen’ algorithm, and do dynamic analysis on library APIs regardless of their implementations.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One important point of this method is that instead of soundness, it emphasizes on precision. Which is very different from all the methods that we have seen.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Why they do this? It is because that when the tool output some code fragments, and says that it is 100% percent sure about the pointing conditions of such code, then you can do pattern matching when compile or interpret code that use such libraries and do local optimizations. Which is great enough considering we do not use the source code. But the trade-off is that now we do not have the overall ideas of the program.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00bbc8d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00bbc8d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The algorithm takes two steps: the first is guessing and the second is checking.</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For the guessing part, while using Andersen’s algorithm, there is a problem on getting precise, which is that we have too many possibilities. Remember our goal is to be precise instead of sound, so do not really need so many candidates. And we need to represent the relationships for a chain of transfers. The solution given is to use a method called path specification.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Here is the example. We new an object, and set it to a container. Then we get from the container, and return. If we would like to know what the return value is, we can build a path specification relationship like this. The dotted lines arrow are those that we are sure from the given code, and the solid line arrow represents an assumption. Which is a guess. If this guess stand, then this path specification is valid. There could be multiple guesses at a point, so they use automatic unit tests to make sure which of them are correct.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0bbc8d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0bbc8d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After a set of path specifications are generated, we would like to know how many of them are really helpful. This is why there is a checking section.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For example, we have such a case, that after set, the object is cloned for many times before it is outputted. This can be presented by the path specification, but may not be helpful because we do not know how many times it is cloned, it can be infinite possibilities.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So here they use an algorithm called active language learning, to try if they can get the exact number of the repeating part for some cases. If so, it is a helpful path specification, otherwise, discard it. Finally, all the valid items will be transferred to code fragments so that you can use them in further optimizations.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0099be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0099be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0099be6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0099be6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00bbc8dd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00bbc8dd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t>John Rollinson &amp; Kaiyuan Li</a:t>
            </a:r>
            <a:endParaRPr b="1"/>
          </a:p>
          <a:p>
            <a:pPr indent="0" lvl="0" marL="0" rtl="0" algn="r">
              <a:spcBef>
                <a:spcPts val="0"/>
              </a:spcBef>
              <a:spcAft>
                <a:spcPts val="0"/>
              </a:spcAft>
              <a:buNone/>
            </a:pPr>
            <a:r>
              <a:rPr lang="en"/>
              <a:t>15745 - Optimizing Compilers for Modern Architectures, Spring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Point-to analysis when...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Pointer arithmetic</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Not helpful (or no access to) source code</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Multiple</a:t>
            </a:r>
            <a:r>
              <a:rPr lang="en" sz="1800"/>
              <a:t> threads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Symbolic Range Analysis</a:t>
            </a:r>
            <a:endParaRPr/>
          </a:p>
        </p:txBody>
      </p:sp>
      <p:sp>
        <p:nvSpPr>
          <p:cNvPr id="99" name="Google Shape;99;p1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Global Analysis:</a:t>
            </a:r>
            <a:endParaRPr b="1" u="sng"/>
          </a:p>
          <a:p>
            <a:pPr indent="-311150" lvl="0" marL="457200" rtl="0" algn="l">
              <a:spcBef>
                <a:spcPts val="1600"/>
              </a:spcBef>
              <a:spcAft>
                <a:spcPts val="0"/>
              </a:spcAft>
              <a:buSzPts val="1300"/>
              <a:buChar char="●"/>
            </a:pPr>
            <a:r>
              <a:rPr lang="en"/>
              <a:t>H</a:t>
            </a:r>
            <a:r>
              <a:rPr lang="en"/>
              <a:t>eap allocations treated as unique memory locations</a:t>
            </a:r>
            <a:endParaRPr/>
          </a:p>
          <a:p>
            <a:pPr indent="-311150" lvl="0" marL="457200" rtl="0" algn="l">
              <a:spcBef>
                <a:spcPts val="0"/>
              </a:spcBef>
              <a:spcAft>
                <a:spcPts val="0"/>
              </a:spcAft>
              <a:buSzPts val="1300"/>
              <a:buChar char="●"/>
            </a:pPr>
            <a:r>
              <a:rPr lang="en"/>
              <a:t>Pointers tracked as a set of memory </a:t>
            </a:r>
            <a:r>
              <a:rPr b="1" lang="en"/>
              <a:t>locations</a:t>
            </a:r>
            <a:r>
              <a:rPr lang="en"/>
              <a:t> and corresponding </a:t>
            </a:r>
            <a:r>
              <a:rPr b="1" lang="en"/>
              <a:t>range offsets</a:t>
            </a:r>
            <a:endParaRPr b="1"/>
          </a:p>
          <a:p>
            <a:pPr indent="-311150" lvl="0" marL="457200" rtl="0" algn="l">
              <a:spcBef>
                <a:spcPts val="0"/>
              </a:spcBef>
              <a:spcAft>
                <a:spcPts val="0"/>
              </a:spcAft>
              <a:buSzPts val="1300"/>
              <a:buChar char="●"/>
            </a:pPr>
            <a:r>
              <a:rPr lang="en"/>
              <a:t>Pointers </a:t>
            </a:r>
            <a:r>
              <a:rPr b="1" lang="en"/>
              <a:t>do not alias</a:t>
            </a:r>
            <a:r>
              <a:rPr lang="en"/>
              <a:t> when there is no range overlap at each possible memory location</a:t>
            </a:r>
            <a:endParaRPr/>
          </a:p>
        </p:txBody>
      </p:sp>
      <p:sp>
        <p:nvSpPr>
          <p:cNvPr id="100" name="Google Shape;100;p1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Local Analysis:</a:t>
            </a:r>
            <a:endParaRPr b="1" u="sng"/>
          </a:p>
          <a:p>
            <a:pPr indent="-311150" lvl="0" marL="457200" rtl="0" algn="l">
              <a:spcBef>
                <a:spcPts val="1600"/>
              </a:spcBef>
              <a:spcAft>
                <a:spcPts val="0"/>
              </a:spcAft>
              <a:buSzPts val="1300"/>
              <a:buChar char="●"/>
            </a:pPr>
            <a:r>
              <a:rPr lang="en"/>
              <a:t>Solves path-sensitive false positives for global analysis (pointers inside a loop)</a:t>
            </a:r>
            <a:endParaRPr/>
          </a:p>
          <a:p>
            <a:pPr indent="-311150" lvl="0" marL="457200" rtl="0" algn="l">
              <a:spcBef>
                <a:spcPts val="0"/>
              </a:spcBef>
              <a:spcAft>
                <a:spcPts val="0"/>
              </a:spcAft>
              <a:buSzPts val="1300"/>
              <a:buChar char="●"/>
            </a:pPr>
            <a:r>
              <a:rPr lang="en"/>
              <a:t>Models each ɸ as a unique memory location and performs local overlap analysis for that memory location</a:t>
            </a:r>
            <a:endParaRPr/>
          </a:p>
        </p:txBody>
      </p:sp>
      <p:sp>
        <p:nvSpPr>
          <p:cNvPr id="101" name="Google Shape;101;p15"/>
          <p:cNvSpPr txBox="1"/>
          <p:nvPr/>
        </p:nvSpPr>
        <p:spPr>
          <a:xfrm>
            <a:off x="3838100" y="4626000"/>
            <a:ext cx="49137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222222"/>
                </a:solidFill>
                <a:highlight>
                  <a:srgbClr val="FFFFFF"/>
                </a:highlight>
              </a:rPr>
              <a:t>Paisante, Vitor, et al. "Symbolic range analysis of pointers." </a:t>
            </a:r>
            <a:r>
              <a:rPr i="1" lang="en" sz="800">
                <a:solidFill>
                  <a:srgbClr val="222222"/>
                </a:solidFill>
                <a:highlight>
                  <a:srgbClr val="FFFFFF"/>
                </a:highlight>
              </a:rPr>
              <a:t>2016 IEEE/ACM International Symposium on Code Generation and Optimization (CGO)</a:t>
            </a:r>
            <a:r>
              <a:rPr lang="en" sz="800">
                <a:solidFill>
                  <a:srgbClr val="222222"/>
                </a:solidFill>
                <a:highlight>
                  <a:srgbClr val="FFFFFF"/>
                </a:highlight>
              </a:rPr>
              <a:t>. IEEE, 2016.</a:t>
            </a:r>
            <a:endParaRPr sz="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ATLAS: automatic JAVA library points-to analysis</a:t>
            </a:r>
            <a:endParaRPr sz="2400"/>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Dynamic analysis, flow-insensitive, context-sensitive, iterative</a:t>
            </a:r>
            <a:endParaRPr/>
          </a:p>
          <a:p>
            <a:pPr indent="-311150" lvl="0" marL="457200" rtl="0" algn="l">
              <a:spcBef>
                <a:spcPts val="0"/>
              </a:spcBef>
              <a:spcAft>
                <a:spcPts val="0"/>
              </a:spcAft>
              <a:buSzPts val="1300"/>
              <a:buChar char="●"/>
            </a:pPr>
            <a:r>
              <a:rPr lang="en"/>
              <a:t>Libraries are </a:t>
            </a:r>
            <a:r>
              <a:rPr b="1" lang="en"/>
              <a:t>blackboxes</a:t>
            </a:r>
            <a:endParaRPr b="1"/>
          </a:p>
          <a:p>
            <a:pPr indent="-311150" lvl="0" marL="457200" rtl="0" algn="l">
              <a:spcBef>
                <a:spcPts val="0"/>
              </a:spcBef>
              <a:spcAft>
                <a:spcPts val="0"/>
              </a:spcAft>
              <a:buSzPts val="1300"/>
              <a:buChar char="●"/>
            </a:pPr>
            <a:r>
              <a:rPr lang="en"/>
              <a:t>Minimize</a:t>
            </a:r>
            <a:r>
              <a:rPr lang="en"/>
              <a:t> false positives (precise but not sound)</a:t>
            </a:r>
            <a:endParaRPr/>
          </a:p>
          <a:p>
            <a:pPr indent="-298450" lvl="1" marL="914400" rtl="0" algn="l">
              <a:spcBef>
                <a:spcPts val="0"/>
              </a:spcBef>
              <a:spcAft>
                <a:spcPts val="0"/>
              </a:spcAft>
              <a:buSzPts val="1100"/>
              <a:buChar char="○"/>
            </a:pPr>
            <a:r>
              <a:rPr lang="en"/>
              <a:t>For local optimization, but not for transformation</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Based on Andersen’s algorithm</a:t>
            </a:r>
            <a:endParaRPr/>
          </a:p>
          <a:p>
            <a:pPr indent="-311150" lvl="0" marL="457200" rtl="0" algn="l">
              <a:spcBef>
                <a:spcPts val="0"/>
              </a:spcBef>
              <a:spcAft>
                <a:spcPts val="0"/>
              </a:spcAft>
              <a:buSzPts val="1300"/>
              <a:buChar char="●"/>
            </a:pPr>
            <a:r>
              <a:rPr lang="en"/>
              <a:t>Heap effects of functions (fragments)</a:t>
            </a:r>
            <a:endParaRPr/>
          </a:p>
          <a:p>
            <a:pPr indent="-311150" lvl="0" marL="457200" rtl="0" algn="l">
              <a:spcBef>
                <a:spcPts val="0"/>
              </a:spcBef>
              <a:spcAft>
                <a:spcPts val="0"/>
              </a:spcAft>
              <a:buSzPts val="1300"/>
              <a:buChar char="●"/>
            </a:pPr>
            <a:r>
              <a:rPr lang="en"/>
              <a:t>2 steps: guess (precise) -&gt; check (accurate)</a:t>
            </a:r>
            <a:endParaRPr/>
          </a:p>
        </p:txBody>
      </p:sp>
      <p:sp>
        <p:nvSpPr>
          <p:cNvPr id="108" name="Google Shape;108;p16"/>
          <p:cNvSpPr txBox="1"/>
          <p:nvPr/>
        </p:nvSpPr>
        <p:spPr>
          <a:xfrm>
            <a:off x="3838100" y="4626000"/>
            <a:ext cx="49137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222222"/>
                </a:solidFill>
                <a:highlight>
                  <a:srgbClr val="FFFFFF"/>
                </a:highlight>
              </a:rPr>
              <a:t>Bastani, Osbert, et al. "Active learning of points-to specifications." Proceedings of the 39th ACM SIGPLAN Conference on Programming Language Design and Implementation. ACM, 2018.</a:t>
            </a:r>
            <a:endParaRPr sz="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ATLAS: automatic JAVA library points-to analysis</a:t>
            </a:r>
            <a:endParaRPr sz="2400"/>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Guess (specification search space &amp; testing specifications):</a:t>
            </a:r>
            <a:endParaRPr/>
          </a:p>
          <a:p>
            <a:pPr indent="-298450" lvl="1" marL="914400" rtl="0" algn="l">
              <a:spcBef>
                <a:spcPts val="0"/>
              </a:spcBef>
              <a:spcAft>
                <a:spcPts val="0"/>
              </a:spcAft>
              <a:buSzPts val="1100"/>
              <a:buChar char="○"/>
            </a:pPr>
            <a:r>
              <a:rPr lang="en"/>
              <a:t>Problem: guess too many</a:t>
            </a:r>
            <a:endParaRPr/>
          </a:p>
          <a:p>
            <a:pPr indent="-298450" lvl="1" marL="914400" rtl="0" algn="l">
              <a:spcBef>
                <a:spcPts val="0"/>
              </a:spcBef>
              <a:spcAft>
                <a:spcPts val="0"/>
              </a:spcAft>
              <a:buSzPts val="1100"/>
              <a:buChar char="○"/>
            </a:pPr>
            <a:r>
              <a:rPr lang="en"/>
              <a:t>Solution: path specification (context sensitive)</a:t>
            </a:r>
            <a:endParaRPr/>
          </a:p>
          <a:p>
            <a:pPr indent="-298450" lvl="1" marL="914400" rtl="0" algn="l">
              <a:spcBef>
                <a:spcPts val="0"/>
              </a:spcBef>
              <a:spcAft>
                <a:spcPts val="0"/>
              </a:spcAft>
              <a:buSzPts val="1100"/>
              <a:buChar char="○"/>
            </a:pPr>
            <a:r>
              <a:rPr lang="en"/>
              <a:t>Using unit tests to guarantee precise</a:t>
            </a:r>
            <a:endParaRPr/>
          </a:p>
          <a:p>
            <a:pPr indent="0" lvl="0" marL="0" rtl="0" algn="l">
              <a:spcBef>
                <a:spcPts val="1600"/>
              </a:spcBef>
              <a:spcAft>
                <a:spcPts val="0"/>
              </a:spcAft>
              <a:buNone/>
            </a:pPr>
            <a:r>
              <a:t/>
            </a:r>
            <a:endParaRPr/>
          </a:p>
          <a:p>
            <a:pPr indent="457200" lvl="0" marL="1828800" rtl="0" algn="l">
              <a:spcBef>
                <a:spcPts val="1600"/>
              </a:spcBef>
              <a:spcAft>
                <a:spcPts val="1600"/>
              </a:spcAft>
              <a:buNone/>
            </a:pPr>
            <a:r>
              <a:rPr lang="en"/>
              <a:t>S </a:t>
            </a:r>
            <a:r>
              <a:rPr lang="en" sz="800"/>
              <a:t>box</a:t>
            </a:r>
            <a:r>
              <a:rPr lang="en"/>
              <a:t> = ob   ⇢   this </a:t>
            </a:r>
            <a:r>
              <a:rPr lang="en" sz="800"/>
              <a:t>set</a:t>
            </a:r>
            <a:r>
              <a:rPr lang="en"/>
              <a:t>   →   this </a:t>
            </a:r>
            <a:r>
              <a:rPr lang="en" sz="800"/>
              <a:t>get</a:t>
            </a:r>
            <a:r>
              <a:rPr lang="en"/>
              <a:t>   ⇢  r </a:t>
            </a:r>
            <a:r>
              <a:rPr lang="en" sz="800"/>
              <a:t>get</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ATLAS: automatic JAVA library points-to analysis</a:t>
            </a:r>
            <a:endParaRPr sz="2400"/>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Check (specification inference):</a:t>
            </a:r>
            <a:endParaRPr/>
          </a:p>
          <a:p>
            <a:pPr indent="-298450" lvl="1" marL="914400" rtl="0" algn="l">
              <a:spcBef>
                <a:spcPts val="0"/>
              </a:spcBef>
              <a:spcAft>
                <a:spcPts val="0"/>
              </a:spcAft>
              <a:buSzPts val="1100"/>
              <a:buChar char="○"/>
            </a:pPr>
            <a:r>
              <a:rPr lang="en"/>
              <a:t>Problem: infinite possibilities</a:t>
            </a:r>
            <a:endParaRPr/>
          </a:p>
          <a:p>
            <a:pPr indent="-298450" lvl="1" marL="914400" rtl="0" algn="l">
              <a:spcBef>
                <a:spcPts val="0"/>
              </a:spcBef>
              <a:spcAft>
                <a:spcPts val="0"/>
              </a:spcAft>
              <a:buSzPts val="1100"/>
              <a:buChar char="○"/>
            </a:pPr>
            <a:r>
              <a:rPr lang="en"/>
              <a:t>Solution: active language learning algorithm via unit tests</a:t>
            </a:r>
            <a:endParaRPr/>
          </a:p>
          <a:p>
            <a:pPr indent="-298450" lvl="1" marL="914400" rtl="0" algn="l">
              <a:spcBef>
                <a:spcPts val="0"/>
              </a:spcBef>
              <a:spcAft>
                <a:spcPts val="0"/>
              </a:spcAft>
              <a:buSzPts val="1100"/>
              <a:buChar char="○"/>
            </a:pPr>
            <a:r>
              <a:rPr lang="en"/>
              <a:t>Finally convert path specifications to code fragment</a:t>
            </a:r>
            <a:endParaRPr/>
          </a:p>
          <a:p>
            <a:pPr indent="457200" lvl="0" marL="1828800" rtl="0" algn="l">
              <a:spcBef>
                <a:spcPts val="1600"/>
              </a:spcBef>
              <a:spcAft>
                <a:spcPts val="0"/>
              </a:spcAft>
              <a:buNone/>
            </a:pPr>
            <a:r>
              <a:t/>
            </a:r>
            <a:endParaRPr/>
          </a:p>
          <a:p>
            <a:pPr indent="457200" lvl="0" marL="1828800" rtl="0" algn="l">
              <a:spcBef>
                <a:spcPts val="1600"/>
              </a:spcBef>
              <a:spcAft>
                <a:spcPts val="0"/>
              </a:spcAft>
              <a:buNone/>
            </a:pPr>
            <a:r>
              <a:rPr lang="en"/>
              <a:t>S </a:t>
            </a:r>
            <a:r>
              <a:rPr lang="en" sz="800"/>
              <a:t>box</a:t>
            </a:r>
            <a:r>
              <a:rPr lang="en"/>
              <a:t> = ob   ⇢   this </a:t>
            </a:r>
            <a:r>
              <a:rPr lang="en" sz="800"/>
              <a:t>set</a:t>
            </a:r>
            <a:r>
              <a:rPr lang="en"/>
              <a:t>   (→   this </a:t>
            </a:r>
            <a:r>
              <a:rPr lang="en" sz="800"/>
              <a:t>clone</a:t>
            </a:r>
            <a:r>
              <a:rPr lang="en"/>
              <a:t>  ⇢  r </a:t>
            </a:r>
            <a:r>
              <a:rPr lang="en" sz="800"/>
              <a:t>clone</a:t>
            </a:r>
            <a:r>
              <a:rPr lang="en"/>
              <a:t>)*</a:t>
            </a:r>
            <a:endParaRPr/>
          </a:p>
          <a:p>
            <a:pPr indent="0" lvl="0" marL="3657600" rtl="0" algn="l">
              <a:spcBef>
                <a:spcPts val="1600"/>
              </a:spcBef>
              <a:spcAft>
                <a:spcPts val="0"/>
              </a:spcAft>
              <a:buClr>
                <a:srgbClr val="000000"/>
              </a:buClr>
              <a:buSzPts val="1100"/>
              <a:buFont typeface="Arial"/>
              <a:buNone/>
            </a:pPr>
            <a:r>
              <a:rPr lang="en"/>
              <a:t>      →   this </a:t>
            </a:r>
            <a:r>
              <a:rPr lang="en" sz="800"/>
              <a:t>get</a:t>
            </a:r>
            <a:r>
              <a:rPr lang="en"/>
              <a:t>   ⇢  r </a:t>
            </a:r>
            <a:r>
              <a:rPr lang="en" sz="800"/>
              <a:t>get</a:t>
            </a:r>
            <a:endParaRPr sz="8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Sparse Flow-Sensitive Pointer Analysis for Multithreaded Programs (FSAM)</a:t>
            </a:r>
            <a:endParaRPr/>
          </a:p>
        </p:txBody>
      </p:sp>
      <p:sp>
        <p:nvSpPr>
          <p:cNvPr id="126" name="Google Shape;126;p19"/>
          <p:cNvSpPr txBox="1"/>
          <p:nvPr>
            <p:ph idx="1" type="body"/>
          </p:nvPr>
        </p:nvSpPr>
        <p:spPr>
          <a:xfrm>
            <a:off x="729450" y="2334225"/>
            <a:ext cx="7688700" cy="2005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Whole program points-to analysis for generic Pthread-based concurrent C programs</a:t>
            </a:r>
            <a:endParaRPr/>
          </a:p>
          <a:p>
            <a:pPr indent="-311150" lvl="0" marL="457200" rtl="0" algn="l">
              <a:spcBef>
                <a:spcPts val="0"/>
              </a:spcBef>
              <a:spcAft>
                <a:spcPts val="0"/>
              </a:spcAft>
              <a:buSzPts val="1300"/>
              <a:buChar char="●"/>
            </a:pPr>
            <a:r>
              <a:rPr lang="en"/>
              <a:t>Multi-stage analysis:</a:t>
            </a:r>
            <a:endParaRPr/>
          </a:p>
          <a:p>
            <a:pPr indent="-298450" lvl="1" marL="914400" rtl="0" algn="l">
              <a:spcBef>
                <a:spcPts val="0"/>
              </a:spcBef>
              <a:spcAft>
                <a:spcPts val="0"/>
              </a:spcAft>
              <a:buSzPts val="1100"/>
              <a:buChar char="○"/>
            </a:pPr>
            <a:r>
              <a:rPr lang="en"/>
              <a:t>Run Andersen’s analysis (fast, but imprecise)</a:t>
            </a:r>
            <a:endParaRPr/>
          </a:p>
          <a:p>
            <a:pPr indent="-298450" lvl="1" marL="914400" rtl="0" algn="l">
              <a:spcBef>
                <a:spcPts val="0"/>
              </a:spcBef>
              <a:spcAft>
                <a:spcPts val="0"/>
              </a:spcAft>
              <a:buSzPts val="1100"/>
              <a:buChar char="○"/>
            </a:pPr>
            <a:r>
              <a:rPr lang="en"/>
              <a:t>Generate sparse def-use model:</a:t>
            </a:r>
            <a:endParaRPr/>
          </a:p>
          <a:p>
            <a:pPr indent="-298450" lvl="2" marL="1371600" rtl="0" algn="l">
              <a:spcBef>
                <a:spcPts val="0"/>
              </a:spcBef>
              <a:spcAft>
                <a:spcPts val="0"/>
              </a:spcAft>
              <a:buSzPts val="1100"/>
              <a:buChar char="■"/>
            </a:pPr>
            <a:r>
              <a:rPr lang="en"/>
              <a:t>Use </a:t>
            </a:r>
            <a:r>
              <a:rPr b="1" lang="en"/>
              <a:t>sequential model to approximate def-use chains</a:t>
            </a:r>
            <a:r>
              <a:rPr lang="en"/>
              <a:t> for each memory location</a:t>
            </a:r>
            <a:endParaRPr/>
          </a:p>
          <a:p>
            <a:pPr indent="-298450" lvl="2" marL="1371600" rtl="0" algn="l">
              <a:spcBef>
                <a:spcPts val="0"/>
              </a:spcBef>
              <a:spcAft>
                <a:spcPts val="0"/>
              </a:spcAft>
              <a:buSzPts val="1100"/>
              <a:buChar char="■"/>
            </a:pPr>
            <a:r>
              <a:rPr lang="en"/>
              <a:t>Identify may-happen-in-parallel (MHP) </a:t>
            </a:r>
            <a:r>
              <a:rPr lang="en"/>
              <a:t>relations between </a:t>
            </a:r>
            <a:r>
              <a:rPr lang="en"/>
              <a:t>threads</a:t>
            </a:r>
            <a:endParaRPr/>
          </a:p>
          <a:p>
            <a:pPr indent="-298450" lvl="2" marL="1371600" rtl="0" algn="l">
              <a:spcBef>
                <a:spcPts val="0"/>
              </a:spcBef>
              <a:spcAft>
                <a:spcPts val="0"/>
              </a:spcAft>
              <a:buSzPts val="1100"/>
              <a:buChar char="■"/>
            </a:pPr>
            <a:r>
              <a:rPr lang="en"/>
              <a:t>Remove MHP relations prevented by locks</a:t>
            </a:r>
            <a:endParaRPr/>
          </a:p>
          <a:p>
            <a:pPr indent="-298450" lvl="2" marL="1371600" rtl="0" algn="l">
              <a:spcBef>
                <a:spcPts val="0"/>
              </a:spcBef>
              <a:spcAft>
                <a:spcPts val="0"/>
              </a:spcAft>
              <a:buSzPts val="1100"/>
              <a:buChar char="■"/>
            </a:pPr>
            <a:r>
              <a:rPr b="1" lang="en"/>
              <a:t>Add parallel execution def-use relationships </a:t>
            </a:r>
            <a:r>
              <a:rPr lang="en"/>
              <a:t>into sparse graph</a:t>
            </a:r>
            <a:endParaRPr/>
          </a:p>
          <a:p>
            <a:pPr indent="-298450" lvl="1" marL="914400" rtl="0" algn="l">
              <a:spcBef>
                <a:spcPts val="0"/>
              </a:spcBef>
              <a:spcAft>
                <a:spcPts val="0"/>
              </a:spcAft>
              <a:buSzPts val="1100"/>
              <a:buChar char="○"/>
            </a:pPr>
            <a:r>
              <a:rPr b="1" lang="en"/>
              <a:t>Use existing sparse def-use analysis</a:t>
            </a:r>
            <a:r>
              <a:rPr lang="en"/>
              <a:t> on the new def-use model</a:t>
            </a:r>
            <a:endParaRPr/>
          </a:p>
          <a:p>
            <a:pPr indent="-311150" lvl="0" marL="457200" rtl="0" algn="l">
              <a:spcBef>
                <a:spcPts val="0"/>
              </a:spcBef>
              <a:spcAft>
                <a:spcPts val="0"/>
              </a:spcAft>
              <a:buSzPts val="1300"/>
              <a:buChar char="●"/>
            </a:pPr>
            <a:r>
              <a:rPr b="1" lang="en"/>
              <a:t>1-2 orders of magnitude faster </a:t>
            </a:r>
            <a:r>
              <a:rPr lang="en"/>
              <a:t>than non-sparse analysis</a:t>
            </a:r>
            <a:endParaRPr/>
          </a:p>
        </p:txBody>
      </p:sp>
      <p:sp>
        <p:nvSpPr>
          <p:cNvPr id="127" name="Google Shape;127;p19"/>
          <p:cNvSpPr txBox="1"/>
          <p:nvPr/>
        </p:nvSpPr>
        <p:spPr>
          <a:xfrm>
            <a:off x="3838100" y="4626000"/>
            <a:ext cx="49137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222222"/>
                </a:solidFill>
                <a:highlight>
                  <a:srgbClr val="FFFFFF"/>
                </a:highlight>
              </a:rPr>
              <a:t>Sui, Yulei, Peng Di, and Jingling Xue. "Sparse flow-sensitive pointer analysis for multithreaded programs." </a:t>
            </a:r>
            <a:r>
              <a:rPr i="1" lang="en" sz="800">
                <a:solidFill>
                  <a:srgbClr val="222222"/>
                </a:solidFill>
                <a:highlight>
                  <a:srgbClr val="FFFFFF"/>
                </a:highlight>
              </a:rPr>
              <a:t>Proceedings of the 2016 International Symposium on Code Generation and Optimization</a:t>
            </a:r>
            <a:r>
              <a:rPr lang="en" sz="800">
                <a:solidFill>
                  <a:srgbClr val="222222"/>
                </a:solidFill>
                <a:highlight>
                  <a:srgbClr val="FFFFFF"/>
                </a:highlight>
              </a:rPr>
              <a:t>. ACM, 2016.</a:t>
            </a:r>
            <a:endParaRPr sz="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FSAM: Example</a:t>
            </a:r>
            <a:endParaRPr/>
          </a:p>
        </p:txBody>
      </p:sp>
      <p:sp>
        <p:nvSpPr>
          <p:cNvPr id="133" name="Google Shape;133;p20"/>
          <p:cNvSpPr txBox="1"/>
          <p:nvPr/>
        </p:nvSpPr>
        <p:spPr>
          <a:xfrm>
            <a:off x="235775" y="2203650"/>
            <a:ext cx="1101900" cy="26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Lato"/>
                <a:ea typeface="Lato"/>
                <a:cs typeface="Lato"/>
                <a:sym typeface="Lato"/>
              </a:rPr>
              <a:t>main:</a:t>
            </a:r>
            <a:endParaRPr b="1" sz="800">
              <a:latin typeface="Lato"/>
              <a:ea typeface="Lato"/>
              <a:cs typeface="Lato"/>
              <a:sym typeface="Lato"/>
            </a:endParaRPr>
          </a:p>
          <a:p>
            <a:pPr indent="0" lvl="0" marL="142875" rtl="0" algn="l">
              <a:spcBef>
                <a:spcPts val="0"/>
              </a:spcBef>
              <a:spcAft>
                <a:spcPts val="0"/>
              </a:spcAft>
              <a:buNone/>
            </a:pPr>
            <a:r>
              <a:rPr b="1" lang="en" sz="800">
                <a:latin typeface="Lato"/>
                <a:ea typeface="Lato"/>
                <a:cs typeface="Lato"/>
                <a:sym typeface="Lato"/>
              </a:rPr>
              <a:t>S1</a:t>
            </a:r>
            <a:r>
              <a:rPr lang="en" sz="800">
                <a:latin typeface="Lato"/>
                <a:ea typeface="Lato"/>
                <a:cs typeface="Lato"/>
                <a:sym typeface="Lato"/>
              </a:rPr>
              <a:t>: *p = …</a:t>
            </a:r>
            <a:endParaRPr sz="800">
              <a:latin typeface="Lato"/>
              <a:ea typeface="Lato"/>
              <a:cs typeface="Lato"/>
              <a:sym typeface="Lato"/>
            </a:endParaRPr>
          </a:p>
          <a:p>
            <a:pPr indent="0" lvl="0" marL="142875" rtl="0" algn="l">
              <a:spcBef>
                <a:spcPts val="0"/>
              </a:spcBef>
              <a:spcAft>
                <a:spcPts val="0"/>
              </a:spcAft>
              <a:buNone/>
            </a:pPr>
            <a:r>
              <a:rPr lang="en" sz="800">
                <a:latin typeface="Lato"/>
                <a:ea typeface="Lato"/>
                <a:cs typeface="Lato"/>
                <a:sym typeface="Lato"/>
              </a:rPr>
              <a:t>        fork(t1, foo)</a:t>
            </a:r>
            <a:endParaRPr sz="800">
              <a:latin typeface="Lato"/>
              <a:ea typeface="Lato"/>
              <a:cs typeface="Lato"/>
              <a:sym typeface="Lato"/>
            </a:endParaRPr>
          </a:p>
          <a:p>
            <a:pPr indent="0" lvl="0" marL="142875" rtl="0" algn="l">
              <a:spcBef>
                <a:spcPts val="0"/>
              </a:spcBef>
              <a:spcAft>
                <a:spcPts val="0"/>
              </a:spcAft>
              <a:buNone/>
            </a:pPr>
            <a:r>
              <a:rPr b="1" lang="en" sz="800">
                <a:latin typeface="Lato"/>
                <a:ea typeface="Lato"/>
                <a:cs typeface="Lato"/>
                <a:sym typeface="Lato"/>
              </a:rPr>
              <a:t>S2</a:t>
            </a:r>
            <a:r>
              <a:rPr lang="en" sz="800">
                <a:latin typeface="Lato"/>
                <a:ea typeface="Lato"/>
                <a:cs typeface="Lato"/>
                <a:sym typeface="Lato"/>
              </a:rPr>
              <a:t>: … = *p</a:t>
            </a:r>
            <a:endParaRPr sz="800">
              <a:latin typeface="Lato"/>
              <a:ea typeface="Lato"/>
              <a:cs typeface="Lato"/>
              <a:sym typeface="Lato"/>
            </a:endParaRPr>
          </a:p>
          <a:p>
            <a:pPr indent="0" lvl="0" marL="142875" rtl="0" algn="l">
              <a:spcBef>
                <a:spcPts val="0"/>
              </a:spcBef>
              <a:spcAft>
                <a:spcPts val="0"/>
              </a:spcAft>
              <a:buNone/>
            </a:pPr>
            <a:r>
              <a:rPr lang="en" sz="800">
                <a:latin typeface="Lato"/>
                <a:ea typeface="Lato"/>
                <a:cs typeface="Lato"/>
                <a:sym typeface="Lato"/>
              </a:rPr>
              <a:t>        join(t1)</a:t>
            </a:r>
            <a:endParaRPr sz="800">
              <a:latin typeface="Lato"/>
              <a:ea typeface="Lato"/>
              <a:cs typeface="Lato"/>
              <a:sym typeface="Lato"/>
            </a:endParaRPr>
          </a:p>
          <a:p>
            <a:pPr indent="0" lvl="0" marL="142875" rtl="0" algn="l">
              <a:spcBef>
                <a:spcPts val="0"/>
              </a:spcBef>
              <a:spcAft>
                <a:spcPts val="0"/>
              </a:spcAft>
              <a:buNone/>
            </a:pPr>
            <a:r>
              <a:rPr b="1" lang="en" sz="800">
                <a:latin typeface="Lato"/>
                <a:ea typeface="Lato"/>
                <a:cs typeface="Lato"/>
                <a:sym typeface="Lato"/>
              </a:rPr>
              <a:t>S3</a:t>
            </a:r>
            <a:r>
              <a:rPr lang="en" sz="800">
                <a:latin typeface="Lato"/>
                <a:ea typeface="Lato"/>
                <a:cs typeface="Lato"/>
                <a:sym typeface="Lato"/>
              </a:rPr>
              <a:t>: *p = …</a:t>
            </a:r>
            <a:endParaRPr sz="800">
              <a:latin typeface="Lato"/>
              <a:ea typeface="Lato"/>
              <a:cs typeface="Lato"/>
              <a:sym typeface="Lato"/>
            </a:endParaRPr>
          </a:p>
          <a:p>
            <a:pPr indent="0" lvl="0" marL="142875" rtl="0" algn="l">
              <a:spcBef>
                <a:spcPts val="0"/>
              </a:spcBef>
              <a:spcAft>
                <a:spcPts val="0"/>
              </a:spcAft>
              <a:buNone/>
            </a:pPr>
            <a:r>
              <a:rPr lang="en" sz="800">
                <a:latin typeface="Lato"/>
                <a:ea typeface="Lato"/>
                <a:cs typeface="Lato"/>
                <a:sym typeface="Lato"/>
              </a:rPr>
              <a:t>        fork(t2, foo)</a:t>
            </a:r>
            <a:endParaRPr sz="800">
              <a:latin typeface="Lato"/>
              <a:ea typeface="Lato"/>
              <a:cs typeface="Lato"/>
              <a:sym typeface="Lato"/>
            </a:endParaRPr>
          </a:p>
          <a:p>
            <a:pPr indent="0" lvl="0" marL="142875" rtl="0" algn="l">
              <a:spcBef>
                <a:spcPts val="0"/>
              </a:spcBef>
              <a:spcAft>
                <a:spcPts val="0"/>
              </a:spcAft>
              <a:buNone/>
            </a:pPr>
            <a:r>
              <a:rPr lang="en" sz="800">
                <a:latin typeface="Lato"/>
                <a:ea typeface="Lato"/>
                <a:cs typeface="Lato"/>
                <a:sym typeface="Lato"/>
              </a:rPr>
              <a:t>        lock(l1)</a:t>
            </a:r>
            <a:endParaRPr sz="800">
              <a:latin typeface="Lato"/>
              <a:ea typeface="Lato"/>
              <a:cs typeface="Lato"/>
              <a:sym typeface="Lato"/>
            </a:endParaRPr>
          </a:p>
          <a:p>
            <a:pPr indent="0" lvl="0" marL="142875" rtl="0" algn="l">
              <a:spcBef>
                <a:spcPts val="0"/>
              </a:spcBef>
              <a:spcAft>
                <a:spcPts val="0"/>
              </a:spcAft>
              <a:buNone/>
            </a:pPr>
            <a:r>
              <a:rPr b="1" lang="en" sz="800">
                <a:latin typeface="Lato"/>
                <a:ea typeface="Lato"/>
                <a:cs typeface="Lato"/>
                <a:sym typeface="Lato"/>
              </a:rPr>
              <a:t>S4</a:t>
            </a:r>
            <a:r>
              <a:rPr lang="en" sz="800">
                <a:latin typeface="Lato"/>
                <a:ea typeface="Lato"/>
                <a:cs typeface="Lato"/>
                <a:sym typeface="Lato"/>
              </a:rPr>
              <a:t>: *p = ...</a:t>
            </a:r>
            <a:endParaRPr sz="800">
              <a:latin typeface="Lato"/>
              <a:ea typeface="Lato"/>
              <a:cs typeface="Lato"/>
              <a:sym typeface="Lato"/>
            </a:endParaRPr>
          </a:p>
          <a:p>
            <a:pPr indent="0" lvl="0" marL="142875" rtl="0" algn="l">
              <a:spcBef>
                <a:spcPts val="0"/>
              </a:spcBef>
              <a:spcAft>
                <a:spcPts val="0"/>
              </a:spcAft>
              <a:buNone/>
            </a:pPr>
            <a:r>
              <a:rPr lang="en" sz="800">
                <a:latin typeface="Lato"/>
                <a:ea typeface="Lato"/>
                <a:cs typeface="Lato"/>
                <a:sym typeface="Lato"/>
              </a:rPr>
              <a:t>        unlock(l1)</a:t>
            </a:r>
            <a:endParaRPr sz="800">
              <a:latin typeface="Lato"/>
              <a:ea typeface="Lato"/>
              <a:cs typeface="Lato"/>
              <a:sym typeface="Lato"/>
            </a:endParaRPr>
          </a:p>
          <a:p>
            <a:pPr indent="0" lvl="0" marL="142875" rtl="0" algn="l">
              <a:spcBef>
                <a:spcPts val="0"/>
              </a:spcBef>
              <a:spcAft>
                <a:spcPts val="0"/>
              </a:spcAft>
              <a:buNone/>
            </a:pPr>
            <a:r>
              <a:rPr lang="en" sz="800">
                <a:latin typeface="Lato"/>
                <a:ea typeface="Lato"/>
                <a:cs typeface="Lato"/>
                <a:sym typeface="Lato"/>
              </a:rPr>
              <a:t>        join(t2)</a:t>
            </a:r>
            <a:endParaRPr sz="800">
              <a:latin typeface="Lato"/>
              <a:ea typeface="Lato"/>
              <a:cs typeface="Lato"/>
              <a:sym typeface="Lato"/>
            </a:endParaRPr>
          </a:p>
          <a:p>
            <a:pPr indent="0" lvl="0" marL="142875" rtl="0" algn="l">
              <a:spcBef>
                <a:spcPts val="0"/>
              </a:spcBef>
              <a:spcAft>
                <a:spcPts val="0"/>
              </a:spcAft>
              <a:buNone/>
            </a:pPr>
            <a:r>
              <a:rPr b="1" lang="en" sz="800">
                <a:latin typeface="Lato"/>
                <a:ea typeface="Lato"/>
                <a:cs typeface="Lato"/>
                <a:sym typeface="Lato"/>
              </a:rPr>
              <a:t>S5</a:t>
            </a:r>
            <a:r>
              <a:rPr lang="en" sz="800">
                <a:latin typeface="Lato"/>
                <a:ea typeface="Lato"/>
                <a:cs typeface="Lato"/>
                <a:sym typeface="Lato"/>
              </a:rPr>
              <a:t>: *p = …</a:t>
            </a:r>
            <a:endParaRPr sz="800">
              <a:latin typeface="Lato"/>
              <a:ea typeface="Lato"/>
              <a:cs typeface="Lato"/>
              <a:sym typeface="Lato"/>
            </a:endParaRPr>
          </a:p>
          <a:p>
            <a:pPr indent="0" lvl="0" marL="142875" rtl="0" algn="l">
              <a:spcBef>
                <a:spcPts val="0"/>
              </a:spcBef>
              <a:spcAft>
                <a:spcPts val="0"/>
              </a:spcAft>
              <a:buNone/>
            </a:pPr>
            <a:r>
              <a:rPr b="1" lang="en" sz="800">
                <a:latin typeface="Lato"/>
                <a:ea typeface="Lato"/>
                <a:cs typeface="Lato"/>
                <a:sym typeface="Lato"/>
              </a:rPr>
              <a:t>S6</a:t>
            </a:r>
            <a:r>
              <a:rPr lang="en" sz="800">
                <a:latin typeface="Lato"/>
                <a:ea typeface="Lato"/>
                <a:cs typeface="Lato"/>
                <a:sym typeface="Lato"/>
              </a:rPr>
              <a:t>: … = *p</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rPr b="1" lang="en" sz="800">
                <a:latin typeface="Lato"/>
                <a:ea typeface="Lato"/>
                <a:cs typeface="Lato"/>
                <a:sym typeface="Lato"/>
              </a:rPr>
              <a:t>Foo:</a:t>
            </a:r>
            <a:endParaRPr b="1" sz="800">
              <a:latin typeface="Lato"/>
              <a:ea typeface="Lato"/>
              <a:cs typeface="Lato"/>
              <a:sym typeface="Lato"/>
            </a:endParaRPr>
          </a:p>
          <a:p>
            <a:pPr indent="0" lvl="0" marL="228600" rtl="0" algn="l">
              <a:spcBef>
                <a:spcPts val="0"/>
              </a:spcBef>
              <a:spcAft>
                <a:spcPts val="0"/>
              </a:spcAft>
              <a:buNone/>
            </a:pPr>
            <a:r>
              <a:rPr b="1" lang="en" sz="800">
                <a:latin typeface="Lato"/>
                <a:ea typeface="Lato"/>
                <a:cs typeface="Lato"/>
                <a:sym typeface="Lato"/>
              </a:rPr>
              <a:t>        </a:t>
            </a:r>
            <a:r>
              <a:rPr lang="en" sz="800">
                <a:latin typeface="Lato"/>
                <a:ea typeface="Lato"/>
                <a:cs typeface="Lato"/>
                <a:sym typeface="Lato"/>
              </a:rPr>
              <a:t>lock(l2)</a:t>
            </a:r>
            <a:endParaRPr sz="800">
              <a:latin typeface="Lato"/>
              <a:ea typeface="Lato"/>
              <a:cs typeface="Lato"/>
              <a:sym typeface="Lato"/>
            </a:endParaRPr>
          </a:p>
          <a:p>
            <a:pPr indent="0" lvl="0" marL="228600" rtl="0" algn="l">
              <a:spcBef>
                <a:spcPts val="0"/>
              </a:spcBef>
              <a:spcAft>
                <a:spcPts val="0"/>
              </a:spcAft>
              <a:buNone/>
            </a:pPr>
            <a:r>
              <a:rPr b="1" lang="en" sz="800">
                <a:latin typeface="Lato"/>
                <a:ea typeface="Lato"/>
                <a:cs typeface="Lato"/>
                <a:sym typeface="Lato"/>
              </a:rPr>
              <a:t>S7</a:t>
            </a:r>
            <a:r>
              <a:rPr lang="en" sz="800">
                <a:latin typeface="Lato"/>
                <a:ea typeface="Lato"/>
                <a:cs typeface="Lato"/>
                <a:sym typeface="Lato"/>
              </a:rPr>
              <a:t>: *q = …</a:t>
            </a:r>
            <a:endParaRPr sz="800">
              <a:latin typeface="Lato"/>
              <a:ea typeface="Lato"/>
              <a:cs typeface="Lato"/>
              <a:sym typeface="Lato"/>
            </a:endParaRPr>
          </a:p>
          <a:p>
            <a:pPr indent="0" lvl="0" marL="228600" rtl="0" algn="l">
              <a:spcBef>
                <a:spcPts val="0"/>
              </a:spcBef>
              <a:spcAft>
                <a:spcPts val="0"/>
              </a:spcAft>
              <a:buNone/>
            </a:pPr>
            <a:r>
              <a:rPr b="1" lang="en" sz="800">
                <a:latin typeface="Lato"/>
                <a:ea typeface="Lato"/>
                <a:cs typeface="Lato"/>
                <a:sym typeface="Lato"/>
              </a:rPr>
              <a:t>S8</a:t>
            </a:r>
            <a:r>
              <a:rPr lang="en" sz="800">
                <a:latin typeface="Lato"/>
                <a:ea typeface="Lato"/>
                <a:cs typeface="Lato"/>
                <a:sym typeface="Lato"/>
              </a:rPr>
              <a:t>: *q = ...</a:t>
            </a:r>
            <a:endParaRPr sz="800">
              <a:latin typeface="Lato"/>
              <a:ea typeface="Lato"/>
              <a:cs typeface="Lato"/>
              <a:sym typeface="Lato"/>
            </a:endParaRPr>
          </a:p>
          <a:p>
            <a:pPr indent="0" lvl="0" marL="228600" rtl="0" algn="l">
              <a:spcBef>
                <a:spcPts val="0"/>
              </a:spcBef>
              <a:spcAft>
                <a:spcPts val="0"/>
              </a:spcAft>
              <a:buNone/>
            </a:pPr>
            <a:r>
              <a:rPr lang="en" sz="800">
                <a:latin typeface="Lato"/>
                <a:ea typeface="Lato"/>
                <a:cs typeface="Lato"/>
                <a:sym typeface="Lato"/>
              </a:rPr>
              <a:t>        unlock(l2)</a:t>
            </a:r>
            <a:endParaRPr i="1" sz="800">
              <a:latin typeface="Lato"/>
              <a:ea typeface="Lato"/>
              <a:cs typeface="Lato"/>
              <a:sym typeface="Lato"/>
            </a:endParaRPr>
          </a:p>
        </p:txBody>
      </p:sp>
      <p:grpSp>
        <p:nvGrpSpPr>
          <p:cNvPr id="134" name="Google Shape;134;p20"/>
          <p:cNvGrpSpPr/>
          <p:nvPr/>
        </p:nvGrpSpPr>
        <p:grpSpPr>
          <a:xfrm>
            <a:off x="2863950" y="2147096"/>
            <a:ext cx="1895700" cy="2736867"/>
            <a:chOff x="2635350" y="2149508"/>
            <a:chExt cx="1895700" cy="2736867"/>
          </a:xfrm>
        </p:grpSpPr>
        <p:sp>
          <p:nvSpPr>
            <p:cNvPr id="135" name="Google Shape;135;p20"/>
            <p:cNvSpPr/>
            <p:nvPr/>
          </p:nvSpPr>
          <p:spPr>
            <a:xfrm>
              <a:off x="2635350" y="2220875"/>
              <a:ext cx="1895700" cy="2665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20"/>
            <p:cNvCxnSpPr/>
            <p:nvPr/>
          </p:nvCxnSpPr>
          <p:spPr>
            <a:xfrm>
              <a:off x="2875925" y="2398900"/>
              <a:ext cx="0" cy="23145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0"/>
            <p:cNvCxnSpPr/>
            <p:nvPr/>
          </p:nvCxnSpPr>
          <p:spPr>
            <a:xfrm>
              <a:off x="3583200" y="2576925"/>
              <a:ext cx="0" cy="6834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0"/>
            <p:cNvCxnSpPr/>
            <p:nvPr/>
          </p:nvCxnSpPr>
          <p:spPr>
            <a:xfrm>
              <a:off x="4316325" y="3283450"/>
              <a:ext cx="0" cy="7458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20"/>
            <p:cNvSpPr txBox="1"/>
            <p:nvPr/>
          </p:nvSpPr>
          <p:spPr>
            <a:xfrm>
              <a:off x="2673829" y="2149508"/>
              <a:ext cx="4041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t0</a:t>
              </a:r>
              <a:endParaRPr>
                <a:latin typeface="Lato"/>
                <a:ea typeface="Lato"/>
                <a:cs typeface="Lato"/>
                <a:sym typeface="Lato"/>
              </a:endParaRPr>
            </a:p>
          </p:txBody>
        </p:sp>
        <p:sp>
          <p:nvSpPr>
            <p:cNvPr id="140" name="Google Shape;140;p20"/>
            <p:cNvSpPr txBox="1"/>
            <p:nvPr/>
          </p:nvSpPr>
          <p:spPr>
            <a:xfrm>
              <a:off x="3394042" y="2149508"/>
              <a:ext cx="4041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t1</a:t>
              </a:r>
              <a:endParaRPr>
                <a:latin typeface="Lato"/>
                <a:ea typeface="Lato"/>
                <a:cs typeface="Lato"/>
                <a:sym typeface="Lato"/>
              </a:endParaRPr>
            </a:p>
          </p:txBody>
        </p:sp>
        <p:sp>
          <p:nvSpPr>
            <p:cNvPr id="141" name="Google Shape;141;p20"/>
            <p:cNvSpPr txBox="1"/>
            <p:nvPr/>
          </p:nvSpPr>
          <p:spPr>
            <a:xfrm>
              <a:off x="4114279" y="2149508"/>
              <a:ext cx="4041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t2</a:t>
              </a:r>
              <a:endParaRPr>
                <a:latin typeface="Lato"/>
                <a:ea typeface="Lato"/>
                <a:cs typeface="Lato"/>
                <a:sym typeface="Lato"/>
              </a:endParaRPr>
            </a:p>
          </p:txBody>
        </p:sp>
        <p:sp>
          <p:nvSpPr>
            <p:cNvPr id="142" name="Google Shape;142;p20"/>
            <p:cNvSpPr/>
            <p:nvPr/>
          </p:nvSpPr>
          <p:spPr>
            <a:xfrm>
              <a:off x="2777175" y="247560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S1</a:t>
              </a:r>
              <a:endParaRPr sz="800">
                <a:solidFill>
                  <a:schemeClr val="lt1"/>
                </a:solidFill>
              </a:endParaRPr>
            </a:p>
          </p:txBody>
        </p:sp>
        <p:sp>
          <p:nvSpPr>
            <p:cNvPr id="143" name="Google Shape;143;p20"/>
            <p:cNvSpPr/>
            <p:nvPr/>
          </p:nvSpPr>
          <p:spPr>
            <a:xfrm>
              <a:off x="2777175" y="282527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S2</a:t>
              </a:r>
              <a:endParaRPr sz="800">
                <a:solidFill>
                  <a:schemeClr val="lt1"/>
                </a:solidFill>
              </a:endParaRPr>
            </a:p>
          </p:txBody>
        </p:sp>
        <p:sp>
          <p:nvSpPr>
            <p:cNvPr id="144" name="Google Shape;144;p20"/>
            <p:cNvSpPr/>
            <p:nvPr/>
          </p:nvSpPr>
          <p:spPr>
            <a:xfrm>
              <a:off x="2777175" y="317495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S3</a:t>
              </a:r>
              <a:endParaRPr sz="800">
                <a:solidFill>
                  <a:schemeClr val="lt1"/>
                </a:solidFill>
              </a:endParaRPr>
            </a:p>
          </p:txBody>
        </p:sp>
        <p:sp>
          <p:nvSpPr>
            <p:cNvPr id="145" name="Google Shape;145;p20"/>
            <p:cNvSpPr/>
            <p:nvPr/>
          </p:nvSpPr>
          <p:spPr>
            <a:xfrm>
              <a:off x="2777175" y="352462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S4</a:t>
              </a:r>
              <a:endParaRPr sz="800">
                <a:solidFill>
                  <a:schemeClr val="lt1"/>
                </a:solidFill>
              </a:endParaRPr>
            </a:p>
          </p:txBody>
        </p:sp>
        <p:sp>
          <p:nvSpPr>
            <p:cNvPr id="146" name="Google Shape;146;p20"/>
            <p:cNvSpPr/>
            <p:nvPr/>
          </p:nvSpPr>
          <p:spPr>
            <a:xfrm>
              <a:off x="2777175" y="387430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S5</a:t>
              </a:r>
              <a:endParaRPr sz="800">
                <a:solidFill>
                  <a:schemeClr val="lt1"/>
                </a:solidFill>
              </a:endParaRPr>
            </a:p>
          </p:txBody>
        </p:sp>
        <p:sp>
          <p:nvSpPr>
            <p:cNvPr id="147" name="Google Shape;147;p20"/>
            <p:cNvSpPr/>
            <p:nvPr/>
          </p:nvSpPr>
          <p:spPr>
            <a:xfrm>
              <a:off x="2777225" y="422397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S6</a:t>
              </a:r>
              <a:endParaRPr sz="800">
                <a:solidFill>
                  <a:schemeClr val="lt1"/>
                </a:solidFill>
              </a:endParaRPr>
            </a:p>
          </p:txBody>
        </p:sp>
        <p:sp>
          <p:nvSpPr>
            <p:cNvPr id="148" name="Google Shape;148;p20"/>
            <p:cNvSpPr/>
            <p:nvPr/>
          </p:nvSpPr>
          <p:spPr>
            <a:xfrm>
              <a:off x="3484500" y="264795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S7</a:t>
              </a:r>
              <a:endParaRPr sz="800">
                <a:solidFill>
                  <a:schemeClr val="lt1"/>
                </a:solidFill>
              </a:endParaRPr>
            </a:p>
          </p:txBody>
        </p:sp>
        <p:sp>
          <p:nvSpPr>
            <p:cNvPr id="149" name="Google Shape;149;p20"/>
            <p:cNvSpPr/>
            <p:nvPr/>
          </p:nvSpPr>
          <p:spPr>
            <a:xfrm>
              <a:off x="3484500" y="298265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S8</a:t>
              </a:r>
              <a:endParaRPr sz="800">
                <a:solidFill>
                  <a:schemeClr val="lt1"/>
                </a:solidFill>
              </a:endParaRPr>
            </a:p>
          </p:txBody>
        </p:sp>
        <p:sp>
          <p:nvSpPr>
            <p:cNvPr id="150" name="Google Shape;150;p20"/>
            <p:cNvSpPr/>
            <p:nvPr/>
          </p:nvSpPr>
          <p:spPr>
            <a:xfrm>
              <a:off x="4217625" y="338607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S7</a:t>
              </a:r>
              <a:endParaRPr sz="800">
                <a:solidFill>
                  <a:schemeClr val="lt1"/>
                </a:solidFill>
              </a:endParaRPr>
            </a:p>
          </p:txBody>
        </p:sp>
        <p:sp>
          <p:nvSpPr>
            <p:cNvPr id="151" name="Google Shape;151;p20"/>
            <p:cNvSpPr/>
            <p:nvPr/>
          </p:nvSpPr>
          <p:spPr>
            <a:xfrm>
              <a:off x="4217550" y="372132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S8</a:t>
              </a:r>
              <a:endParaRPr sz="800">
                <a:solidFill>
                  <a:schemeClr val="lt1"/>
                </a:solidFill>
              </a:endParaRPr>
            </a:p>
          </p:txBody>
        </p:sp>
        <p:cxnSp>
          <p:nvCxnSpPr>
            <p:cNvPr id="152" name="Google Shape;152;p20"/>
            <p:cNvCxnSpPr>
              <a:stCxn id="142" idx="6"/>
              <a:endCxn id="148" idx="1"/>
            </p:cNvCxnSpPr>
            <p:nvPr/>
          </p:nvCxnSpPr>
          <p:spPr>
            <a:xfrm>
              <a:off x="2974575" y="2571750"/>
              <a:ext cx="538800" cy="104400"/>
            </a:xfrm>
            <a:prstGeom prst="curvedConnector2">
              <a:avLst/>
            </a:prstGeom>
            <a:noFill/>
            <a:ln cap="flat" cmpd="sng" w="9525">
              <a:solidFill>
                <a:srgbClr val="0000FF"/>
              </a:solidFill>
              <a:prstDash val="solid"/>
              <a:round/>
              <a:headEnd len="med" w="med" type="none"/>
              <a:tailEnd len="med" w="med" type="triangle"/>
            </a:ln>
          </p:spPr>
        </p:cxnSp>
        <p:cxnSp>
          <p:nvCxnSpPr>
            <p:cNvPr id="153" name="Google Shape;153;p20"/>
            <p:cNvCxnSpPr>
              <a:stCxn id="148" idx="6"/>
              <a:endCxn id="149" idx="6"/>
            </p:cNvCxnSpPr>
            <p:nvPr/>
          </p:nvCxnSpPr>
          <p:spPr>
            <a:xfrm>
              <a:off x="3681900" y="2744100"/>
              <a:ext cx="600" cy="334800"/>
            </a:xfrm>
            <a:prstGeom prst="curvedConnector3">
              <a:avLst>
                <a:gd fmla="val 39687500" name="adj1"/>
              </a:avLst>
            </a:prstGeom>
            <a:noFill/>
            <a:ln cap="flat" cmpd="sng" w="9525">
              <a:solidFill>
                <a:srgbClr val="0000FF"/>
              </a:solidFill>
              <a:prstDash val="solid"/>
              <a:round/>
              <a:headEnd len="med" w="med" type="none"/>
              <a:tailEnd len="med" w="med" type="triangle"/>
            </a:ln>
          </p:spPr>
        </p:cxnSp>
        <p:cxnSp>
          <p:nvCxnSpPr>
            <p:cNvPr id="154" name="Google Shape;154;p20"/>
            <p:cNvCxnSpPr>
              <a:stCxn id="149" idx="2"/>
              <a:endCxn id="143" idx="6"/>
            </p:cNvCxnSpPr>
            <p:nvPr/>
          </p:nvCxnSpPr>
          <p:spPr>
            <a:xfrm rot="10800000">
              <a:off x="2974500" y="2921300"/>
              <a:ext cx="510000" cy="157500"/>
            </a:xfrm>
            <a:prstGeom prst="curvedConnector3">
              <a:avLst>
                <a:gd fmla="val 49993" name="adj1"/>
              </a:avLst>
            </a:prstGeom>
            <a:noFill/>
            <a:ln cap="flat" cmpd="sng" w="9525">
              <a:solidFill>
                <a:srgbClr val="0000FF"/>
              </a:solidFill>
              <a:prstDash val="solid"/>
              <a:round/>
              <a:headEnd len="med" w="med" type="none"/>
              <a:tailEnd len="med" w="med" type="triangle"/>
            </a:ln>
          </p:spPr>
        </p:cxnSp>
        <p:cxnSp>
          <p:nvCxnSpPr>
            <p:cNvPr id="155" name="Google Shape;155;p20"/>
            <p:cNvCxnSpPr>
              <a:stCxn id="144" idx="6"/>
              <a:endCxn id="150" idx="2"/>
            </p:cNvCxnSpPr>
            <p:nvPr/>
          </p:nvCxnSpPr>
          <p:spPr>
            <a:xfrm>
              <a:off x="2974575" y="3271100"/>
              <a:ext cx="1243200" cy="211200"/>
            </a:xfrm>
            <a:prstGeom prst="curvedConnector3">
              <a:avLst>
                <a:gd fmla="val 50006" name="adj1"/>
              </a:avLst>
            </a:prstGeom>
            <a:noFill/>
            <a:ln cap="flat" cmpd="sng" w="9525">
              <a:solidFill>
                <a:srgbClr val="0000FF"/>
              </a:solidFill>
              <a:prstDash val="solid"/>
              <a:round/>
              <a:headEnd len="med" w="med" type="none"/>
              <a:tailEnd len="med" w="med" type="triangle"/>
            </a:ln>
          </p:spPr>
        </p:cxnSp>
        <p:cxnSp>
          <p:nvCxnSpPr>
            <p:cNvPr id="156" name="Google Shape;156;p20"/>
            <p:cNvCxnSpPr>
              <a:stCxn id="151" idx="2"/>
              <a:endCxn id="145" idx="6"/>
            </p:cNvCxnSpPr>
            <p:nvPr/>
          </p:nvCxnSpPr>
          <p:spPr>
            <a:xfrm rot="10800000">
              <a:off x="2974650" y="3620675"/>
              <a:ext cx="1242900" cy="196800"/>
            </a:xfrm>
            <a:prstGeom prst="curvedConnector3">
              <a:avLst>
                <a:gd fmla="val 50003" name="adj1"/>
              </a:avLst>
            </a:prstGeom>
            <a:noFill/>
            <a:ln cap="flat" cmpd="sng" w="9525">
              <a:solidFill>
                <a:srgbClr val="0000FF"/>
              </a:solidFill>
              <a:prstDash val="solid"/>
              <a:round/>
              <a:headEnd len="med" w="med" type="none"/>
              <a:tailEnd len="med" w="med" type="triangle"/>
            </a:ln>
          </p:spPr>
        </p:cxnSp>
        <p:cxnSp>
          <p:nvCxnSpPr>
            <p:cNvPr id="157" name="Google Shape;157;p20"/>
            <p:cNvCxnSpPr>
              <a:stCxn id="150" idx="6"/>
              <a:endCxn id="151" idx="6"/>
            </p:cNvCxnSpPr>
            <p:nvPr/>
          </p:nvCxnSpPr>
          <p:spPr>
            <a:xfrm>
              <a:off x="4415025" y="3482225"/>
              <a:ext cx="600" cy="335400"/>
            </a:xfrm>
            <a:prstGeom prst="curvedConnector3">
              <a:avLst>
                <a:gd fmla="val 14533333" name="adj1"/>
              </a:avLst>
            </a:prstGeom>
            <a:noFill/>
            <a:ln cap="flat" cmpd="sng" w="9525">
              <a:solidFill>
                <a:srgbClr val="0000FF"/>
              </a:solidFill>
              <a:prstDash val="solid"/>
              <a:round/>
              <a:headEnd len="med" w="med" type="none"/>
              <a:tailEnd len="med" w="med" type="triangle"/>
            </a:ln>
          </p:spPr>
        </p:cxnSp>
        <p:cxnSp>
          <p:nvCxnSpPr>
            <p:cNvPr id="158" name="Google Shape;158;p20"/>
            <p:cNvCxnSpPr>
              <a:stCxn id="145" idx="2"/>
              <a:endCxn id="146" idx="2"/>
            </p:cNvCxnSpPr>
            <p:nvPr/>
          </p:nvCxnSpPr>
          <p:spPr>
            <a:xfrm>
              <a:off x="2777175" y="3620775"/>
              <a:ext cx="600" cy="349800"/>
            </a:xfrm>
            <a:prstGeom prst="curvedConnector3">
              <a:avLst>
                <a:gd fmla="val -14012500" name="adj1"/>
              </a:avLst>
            </a:prstGeom>
            <a:noFill/>
            <a:ln cap="flat" cmpd="sng" w="9525">
              <a:solidFill>
                <a:srgbClr val="0000FF"/>
              </a:solidFill>
              <a:prstDash val="solid"/>
              <a:round/>
              <a:headEnd len="med" w="med" type="none"/>
              <a:tailEnd len="med" w="med" type="triangle"/>
            </a:ln>
          </p:spPr>
        </p:cxnSp>
        <p:cxnSp>
          <p:nvCxnSpPr>
            <p:cNvPr id="159" name="Google Shape;159;p20"/>
            <p:cNvCxnSpPr>
              <a:stCxn id="146" idx="2"/>
              <a:endCxn id="147" idx="2"/>
            </p:cNvCxnSpPr>
            <p:nvPr/>
          </p:nvCxnSpPr>
          <p:spPr>
            <a:xfrm>
              <a:off x="2777175" y="3970450"/>
              <a:ext cx="600" cy="349800"/>
            </a:xfrm>
            <a:prstGeom prst="curvedConnector3">
              <a:avLst>
                <a:gd fmla="val -14816667" name="adj1"/>
              </a:avLst>
            </a:prstGeom>
            <a:noFill/>
            <a:ln cap="flat" cmpd="sng" w="9525">
              <a:solidFill>
                <a:srgbClr val="0000FF"/>
              </a:solidFill>
              <a:prstDash val="solid"/>
              <a:round/>
              <a:headEnd len="med" w="med" type="none"/>
              <a:tailEnd len="med" w="med" type="triangle"/>
            </a:ln>
          </p:spPr>
        </p:cxnSp>
        <p:cxnSp>
          <p:nvCxnSpPr>
            <p:cNvPr id="160" name="Google Shape;160;p20"/>
            <p:cNvCxnSpPr>
              <a:stCxn id="142" idx="2"/>
              <a:endCxn id="143" idx="2"/>
            </p:cNvCxnSpPr>
            <p:nvPr/>
          </p:nvCxnSpPr>
          <p:spPr>
            <a:xfrm>
              <a:off x="2777175" y="2571750"/>
              <a:ext cx="600" cy="349800"/>
            </a:xfrm>
            <a:prstGeom prst="curvedConnector3">
              <a:avLst>
                <a:gd fmla="val -14012500" name="adj1"/>
              </a:avLst>
            </a:prstGeom>
            <a:noFill/>
            <a:ln cap="flat" cmpd="sng" w="9525">
              <a:solidFill>
                <a:srgbClr val="38761D"/>
              </a:solidFill>
              <a:prstDash val="solid"/>
              <a:round/>
              <a:headEnd len="med" w="med" type="none"/>
              <a:tailEnd len="med" w="med" type="triangle"/>
            </a:ln>
          </p:spPr>
        </p:cxnSp>
        <p:cxnSp>
          <p:nvCxnSpPr>
            <p:cNvPr id="161" name="Google Shape;161;p20"/>
            <p:cNvCxnSpPr>
              <a:stCxn id="144" idx="2"/>
              <a:endCxn id="145" idx="2"/>
            </p:cNvCxnSpPr>
            <p:nvPr/>
          </p:nvCxnSpPr>
          <p:spPr>
            <a:xfrm>
              <a:off x="2777175" y="3271100"/>
              <a:ext cx="600" cy="349800"/>
            </a:xfrm>
            <a:prstGeom prst="curvedConnector3">
              <a:avLst>
                <a:gd fmla="val -12412500" name="adj1"/>
              </a:avLst>
            </a:prstGeom>
            <a:noFill/>
            <a:ln cap="flat" cmpd="sng" w="9525">
              <a:solidFill>
                <a:srgbClr val="38761D"/>
              </a:solidFill>
              <a:prstDash val="solid"/>
              <a:round/>
              <a:headEnd len="med" w="med" type="none"/>
              <a:tailEnd len="med" w="med" type="triangle"/>
            </a:ln>
          </p:spPr>
        </p:cxnSp>
        <p:cxnSp>
          <p:nvCxnSpPr>
            <p:cNvPr id="162" name="Google Shape;162;p20"/>
            <p:cNvCxnSpPr>
              <a:stCxn id="149" idx="3"/>
              <a:endCxn id="144" idx="7"/>
            </p:cNvCxnSpPr>
            <p:nvPr/>
          </p:nvCxnSpPr>
          <p:spPr>
            <a:xfrm rot="5400000">
              <a:off x="3201409" y="2891188"/>
              <a:ext cx="56400" cy="567600"/>
            </a:xfrm>
            <a:prstGeom prst="curvedConnector5">
              <a:avLst>
                <a:gd fmla="val -29323" name="adj1"/>
                <a:gd fmla="val 50013" name="adj2"/>
                <a:gd fmla="val -37834" name="adj3"/>
              </a:avLst>
            </a:prstGeom>
            <a:noFill/>
            <a:ln cap="flat" cmpd="sng" w="9525">
              <a:solidFill>
                <a:srgbClr val="0000FF"/>
              </a:solidFill>
              <a:prstDash val="solid"/>
              <a:round/>
              <a:headEnd len="med" w="med" type="none"/>
              <a:tailEnd len="med" w="med" type="triangle"/>
            </a:ln>
          </p:spPr>
        </p:cxnSp>
        <p:cxnSp>
          <p:nvCxnSpPr>
            <p:cNvPr id="163" name="Google Shape;163;p20"/>
            <p:cNvCxnSpPr>
              <a:stCxn id="151" idx="3"/>
              <a:endCxn id="146" idx="6"/>
            </p:cNvCxnSpPr>
            <p:nvPr/>
          </p:nvCxnSpPr>
          <p:spPr>
            <a:xfrm rot="5400000">
              <a:off x="3568009" y="3291913"/>
              <a:ext cx="84900" cy="1272000"/>
            </a:xfrm>
            <a:prstGeom prst="curvedConnector2">
              <a:avLst/>
            </a:prstGeom>
            <a:noFill/>
            <a:ln cap="flat" cmpd="sng" w="9525">
              <a:solidFill>
                <a:srgbClr val="38761D"/>
              </a:solidFill>
              <a:prstDash val="solid"/>
              <a:round/>
              <a:headEnd len="med" w="med" type="none"/>
              <a:tailEnd len="med" w="med" type="triangle"/>
            </a:ln>
          </p:spPr>
        </p:cxnSp>
      </p:grpSp>
      <p:grpSp>
        <p:nvGrpSpPr>
          <p:cNvPr id="164" name="Google Shape;164;p20"/>
          <p:cNvGrpSpPr/>
          <p:nvPr/>
        </p:nvGrpSpPr>
        <p:grpSpPr>
          <a:xfrm>
            <a:off x="5315425" y="2147096"/>
            <a:ext cx="1895700" cy="2736867"/>
            <a:chOff x="5086825" y="2144683"/>
            <a:chExt cx="1895700" cy="2736867"/>
          </a:xfrm>
        </p:grpSpPr>
        <p:sp>
          <p:nvSpPr>
            <p:cNvPr id="165" name="Google Shape;165;p20"/>
            <p:cNvSpPr/>
            <p:nvPr/>
          </p:nvSpPr>
          <p:spPr>
            <a:xfrm>
              <a:off x="5086825" y="2216050"/>
              <a:ext cx="1895700" cy="2665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0"/>
            <p:cNvCxnSpPr/>
            <p:nvPr/>
          </p:nvCxnSpPr>
          <p:spPr>
            <a:xfrm>
              <a:off x="5327400" y="2394075"/>
              <a:ext cx="0" cy="23145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0"/>
            <p:cNvCxnSpPr/>
            <p:nvPr/>
          </p:nvCxnSpPr>
          <p:spPr>
            <a:xfrm>
              <a:off x="6034675" y="2572100"/>
              <a:ext cx="0" cy="6834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0"/>
            <p:cNvCxnSpPr/>
            <p:nvPr/>
          </p:nvCxnSpPr>
          <p:spPr>
            <a:xfrm>
              <a:off x="6767800" y="3278625"/>
              <a:ext cx="0" cy="74580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20"/>
            <p:cNvSpPr txBox="1"/>
            <p:nvPr/>
          </p:nvSpPr>
          <p:spPr>
            <a:xfrm>
              <a:off x="5125304" y="2144683"/>
              <a:ext cx="4041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t0</a:t>
              </a:r>
              <a:endParaRPr>
                <a:latin typeface="Lato"/>
                <a:ea typeface="Lato"/>
                <a:cs typeface="Lato"/>
                <a:sym typeface="Lato"/>
              </a:endParaRPr>
            </a:p>
          </p:txBody>
        </p:sp>
        <p:sp>
          <p:nvSpPr>
            <p:cNvPr id="170" name="Google Shape;170;p20"/>
            <p:cNvSpPr txBox="1"/>
            <p:nvPr/>
          </p:nvSpPr>
          <p:spPr>
            <a:xfrm>
              <a:off x="5845517" y="2144683"/>
              <a:ext cx="4041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t1</a:t>
              </a:r>
              <a:endParaRPr>
                <a:latin typeface="Lato"/>
                <a:ea typeface="Lato"/>
                <a:cs typeface="Lato"/>
                <a:sym typeface="Lato"/>
              </a:endParaRPr>
            </a:p>
          </p:txBody>
        </p:sp>
        <p:sp>
          <p:nvSpPr>
            <p:cNvPr id="171" name="Google Shape;171;p20"/>
            <p:cNvSpPr txBox="1"/>
            <p:nvPr/>
          </p:nvSpPr>
          <p:spPr>
            <a:xfrm>
              <a:off x="6565754" y="2144683"/>
              <a:ext cx="4041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t2</a:t>
              </a:r>
              <a:endParaRPr>
                <a:latin typeface="Lato"/>
                <a:ea typeface="Lato"/>
                <a:cs typeface="Lato"/>
                <a:sym typeface="Lato"/>
              </a:endParaRPr>
            </a:p>
          </p:txBody>
        </p:sp>
        <p:sp>
          <p:nvSpPr>
            <p:cNvPr id="172" name="Google Shape;172;p20"/>
            <p:cNvSpPr/>
            <p:nvPr/>
          </p:nvSpPr>
          <p:spPr>
            <a:xfrm>
              <a:off x="5228650" y="247077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S1</a:t>
              </a:r>
              <a:endParaRPr sz="800">
                <a:solidFill>
                  <a:schemeClr val="lt1"/>
                </a:solidFill>
              </a:endParaRPr>
            </a:p>
          </p:txBody>
        </p:sp>
        <p:sp>
          <p:nvSpPr>
            <p:cNvPr id="173" name="Google Shape;173;p20"/>
            <p:cNvSpPr/>
            <p:nvPr/>
          </p:nvSpPr>
          <p:spPr>
            <a:xfrm>
              <a:off x="5228650" y="282045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S2</a:t>
              </a:r>
              <a:endParaRPr sz="800">
                <a:solidFill>
                  <a:schemeClr val="lt1"/>
                </a:solidFill>
              </a:endParaRPr>
            </a:p>
          </p:txBody>
        </p:sp>
        <p:sp>
          <p:nvSpPr>
            <p:cNvPr id="174" name="Google Shape;174;p20"/>
            <p:cNvSpPr/>
            <p:nvPr/>
          </p:nvSpPr>
          <p:spPr>
            <a:xfrm>
              <a:off x="5228650" y="317012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S3</a:t>
              </a:r>
              <a:endParaRPr sz="800">
                <a:solidFill>
                  <a:schemeClr val="lt1"/>
                </a:solidFill>
              </a:endParaRPr>
            </a:p>
          </p:txBody>
        </p:sp>
        <p:sp>
          <p:nvSpPr>
            <p:cNvPr id="175" name="Google Shape;175;p20"/>
            <p:cNvSpPr/>
            <p:nvPr/>
          </p:nvSpPr>
          <p:spPr>
            <a:xfrm>
              <a:off x="5228650" y="351980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S4</a:t>
              </a:r>
              <a:endParaRPr sz="800">
                <a:solidFill>
                  <a:schemeClr val="lt1"/>
                </a:solidFill>
              </a:endParaRPr>
            </a:p>
          </p:txBody>
        </p:sp>
        <p:sp>
          <p:nvSpPr>
            <p:cNvPr id="176" name="Google Shape;176;p20"/>
            <p:cNvSpPr/>
            <p:nvPr/>
          </p:nvSpPr>
          <p:spPr>
            <a:xfrm>
              <a:off x="5228650" y="386947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S5</a:t>
              </a:r>
              <a:endParaRPr sz="800">
                <a:solidFill>
                  <a:schemeClr val="lt1"/>
                </a:solidFill>
              </a:endParaRPr>
            </a:p>
          </p:txBody>
        </p:sp>
        <p:sp>
          <p:nvSpPr>
            <p:cNvPr id="177" name="Google Shape;177;p20"/>
            <p:cNvSpPr/>
            <p:nvPr/>
          </p:nvSpPr>
          <p:spPr>
            <a:xfrm>
              <a:off x="5228700" y="421915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S6</a:t>
              </a:r>
              <a:endParaRPr sz="800">
                <a:solidFill>
                  <a:schemeClr val="lt1"/>
                </a:solidFill>
              </a:endParaRPr>
            </a:p>
          </p:txBody>
        </p:sp>
        <p:sp>
          <p:nvSpPr>
            <p:cNvPr id="178" name="Google Shape;178;p20"/>
            <p:cNvSpPr/>
            <p:nvPr/>
          </p:nvSpPr>
          <p:spPr>
            <a:xfrm>
              <a:off x="5935975" y="264312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S7</a:t>
              </a:r>
              <a:endParaRPr sz="800">
                <a:solidFill>
                  <a:schemeClr val="lt1"/>
                </a:solidFill>
              </a:endParaRPr>
            </a:p>
          </p:txBody>
        </p:sp>
        <p:sp>
          <p:nvSpPr>
            <p:cNvPr id="179" name="Google Shape;179;p20"/>
            <p:cNvSpPr/>
            <p:nvPr/>
          </p:nvSpPr>
          <p:spPr>
            <a:xfrm>
              <a:off x="5935975" y="2977825"/>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S8</a:t>
              </a:r>
              <a:endParaRPr sz="800">
                <a:solidFill>
                  <a:schemeClr val="lt1"/>
                </a:solidFill>
              </a:endParaRPr>
            </a:p>
          </p:txBody>
        </p:sp>
        <p:sp>
          <p:nvSpPr>
            <p:cNvPr id="180" name="Google Shape;180;p20"/>
            <p:cNvSpPr/>
            <p:nvPr/>
          </p:nvSpPr>
          <p:spPr>
            <a:xfrm>
              <a:off x="6669100" y="338125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S7</a:t>
              </a:r>
              <a:endParaRPr sz="800">
                <a:solidFill>
                  <a:schemeClr val="lt1"/>
                </a:solidFill>
              </a:endParaRPr>
            </a:p>
          </p:txBody>
        </p:sp>
        <p:sp>
          <p:nvSpPr>
            <p:cNvPr id="181" name="Google Shape;181;p20"/>
            <p:cNvSpPr/>
            <p:nvPr/>
          </p:nvSpPr>
          <p:spPr>
            <a:xfrm>
              <a:off x="6669025" y="3716500"/>
              <a:ext cx="197400" cy="192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S8</a:t>
              </a:r>
              <a:endParaRPr sz="800">
                <a:solidFill>
                  <a:schemeClr val="lt1"/>
                </a:solidFill>
              </a:endParaRPr>
            </a:p>
          </p:txBody>
        </p:sp>
        <p:cxnSp>
          <p:nvCxnSpPr>
            <p:cNvPr id="182" name="Google Shape;182;p20"/>
            <p:cNvCxnSpPr>
              <a:stCxn id="172" idx="6"/>
              <a:endCxn id="178" idx="1"/>
            </p:cNvCxnSpPr>
            <p:nvPr/>
          </p:nvCxnSpPr>
          <p:spPr>
            <a:xfrm>
              <a:off x="5426050" y="2566925"/>
              <a:ext cx="538800" cy="104400"/>
            </a:xfrm>
            <a:prstGeom prst="curvedConnector2">
              <a:avLst/>
            </a:prstGeom>
            <a:noFill/>
            <a:ln cap="flat" cmpd="sng" w="9525">
              <a:solidFill>
                <a:srgbClr val="000000"/>
              </a:solidFill>
              <a:prstDash val="dash"/>
              <a:round/>
              <a:headEnd len="med" w="med" type="none"/>
              <a:tailEnd len="med" w="med" type="triangle"/>
            </a:ln>
          </p:spPr>
        </p:cxnSp>
        <p:cxnSp>
          <p:nvCxnSpPr>
            <p:cNvPr id="183" name="Google Shape;183;p20"/>
            <p:cNvCxnSpPr>
              <a:stCxn id="178" idx="6"/>
              <a:endCxn id="179" idx="6"/>
            </p:cNvCxnSpPr>
            <p:nvPr/>
          </p:nvCxnSpPr>
          <p:spPr>
            <a:xfrm>
              <a:off x="6133375" y="2739275"/>
              <a:ext cx="600" cy="334800"/>
            </a:xfrm>
            <a:prstGeom prst="curvedConnector3">
              <a:avLst>
                <a:gd fmla="val 39687500" name="adj1"/>
              </a:avLst>
            </a:prstGeom>
            <a:noFill/>
            <a:ln cap="flat" cmpd="sng" w="9525">
              <a:solidFill>
                <a:srgbClr val="000000"/>
              </a:solidFill>
              <a:prstDash val="dash"/>
              <a:round/>
              <a:headEnd len="med" w="med" type="none"/>
              <a:tailEnd len="med" w="med" type="triangle"/>
            </a:ln>
          </p:spPr>
        </p:cxnSp>
        <p:cxnSp>
          <p:nvCxnSpPr>
            <p:cNvPr id="184" name="Google Shape;184;p20"/>
            <p:cNvCxnSpPr>
              <a:stCxn id="179" idx="2"/>
              <a:endCxn id="173" idx="6"/>
            </p:cNvCxnSpPr>
            <p:nvPr/>
          </p:nvCxnSpPr>
          <p:spPr>
            <a:xfrm rot="10800000">
              <a:off x="5425975" y="2916475"/>
              <a:ext cx="510000" cy="157500"/>
            </a:xfrm>
            <a:prstGeom prst="curvedConnector3">
              <a:avLst>
                <a:gd fmla="val 49993" name="adj1"/>
              </a:avLst>
            </a:prstGeom>
            <a:noFill/>
            <a:ln cap="flat" cmpd="sng" w="9525">
              <a:solidFill>
                <a:srgbClr val="000000"/>
              </a:solidFill>
              <a:prstDash val="dash"/>
              <a:round/>
              <a:headEnd len="med" w="med" type="none"/>
              <a:tailEnd len="med" w="med" type="triangle"/>
            </a:ln>
          </p:spPr>
        </p:cxnSp>
        <p:cxnSp>
          <p:nvCxnSpPr>
            <p:cNvPr id="185" name="Google Shape;185;p20"/>
            <p:cNvCxnSpPr>
              <a:stCxn id="174" idx="6"/>
              <a:endCxn id="180" idx="2"/>
            </p:cNvCxnSpPr>
            <p:nvPr/>
          </p:nvCxnSpPr>
          <p:spPr>
            <a:xfrm>
              <a:off x="5426050" y="3266275"/>
              <a:ext cx="1243200" cy="211200"/>
            </a:xfrm>
            <a:prstGeom prst="curvedConnector3">
              <a:avLst>
                <a:gd fmla="val 50006" name="adj1"/>
              </a:avLst>
            </a:prstGeom>
            <a:noFill/>
            <a:ln cap="flat" cmpd="sng" w="9525">
              <a:solidFill>
                <a:srgbClr val="000000"/>
              </a:solidFill>
              <a:prstDash val="dash"/>
              <a:round/>
              <a:headEnd len="med" w="med" type="none"/>
              <a:tailEnd len="med" w="med" type="triangle"/>
            </a:ln>
          </p:spPr>
        </p:cxnSp>
        <p:cxnSp>
          <p:nvCxnSpPr>
            <p:cNvPr id="186" name="Google Shape;186;p20"/>
            <p:cNvCxnSpPr>
              <a:stCxn id="181" idx="2"/>
              <a:endCxn id="175" idx="6"/>
            </p:cNvCxnSpPr>
            <p:nvPr/>
          </p:nvCxnSpPr>
          <p:spPr>
            <a:xfrm rot="10800000">
              <a:off x="5426125" y="3615850"/>
              <a:ext cx="1242900" cy="196800"/>
            </a:xfrm>
            <a:prstGeom prst="curvedConnector3">
              <a:avLst>
                <a:gd fmla="val 50003" name="adj1"/>
              </a:avLst>
            </a:prstGeom>
            <a:noFill/>
            <a:ln cap="flat" cmpd="sng" w="9525">
              <a:solidFill>
                <a:srgbClr val="000000"/>
              </a:solidFill>
              <a:prstDash val="dash"/>
              <a:round/>
              <a:headEnd len="med" w="med" type="none"/>
              <a:tailEnd len="med" w="med" type="triangle"/>
            </a:ln>
          </p:spPr>
        </p:cxnSp>
        <p:cxnSp>
          <p:nvCxnSpPr>
            <p:cNvPr id="187" name="Google Shape;187;p20"/>
            <p:cNvCxnSpPr>
              <a:stCxn id="180" idx="6"/>
              <a:endCxn id="181" idx="6"/>
            </p:cNvCxnSpPr>
            <p:nvPr/>
          </p:nvCxnSpPr>
          <p:spPr>
            <a:xfrm>
              <a:off x="6866500" y="3477400"/>
              <a:ext cx="600" cy="335400"/>
            </a:xfrm>
            <a:prstGeom prst="curvedConnector3">
              <a:avLst>
                <a:gd fmla="val 14929167" name="adj1"/>
              </a:avLst>
            </a:prstGeom>
            <a:noFill/>
            <a:ln cap="flat" cmpd="sng" w="9525">
              <a:solidFill>
                <a:srgbClr val="000000"/>
              </a:solidFill>
              <a:prstDash val="dash"/>
              <a:round/>
              <a:headEnd len="med" w="med" type="none"/>
              <a:tailEnd len="med" w="med" type="triangle"/>
            </a:ln>
          </p:spPr>
        </p:cxnSp>
        <p:cxnSp>
          <p:nvCxnSpPr>
            <p:cNvPr id="188" name="Google Shape;188;p20"/>
            <p:cNvCxnSpPr>
              <a:stCxn id="175" idx="2"/>
              <a:endCxn id="176" idx="2"/>
            </p:cNvCxnSpPr>
            <p:nvPr/>
          </p:nvCxnSpPr>
          <p:spPr>
            <a:xfrm>
              <a:off x="5228650" y="3615950"/>
              <a:ext cx="600" cy="349800"/>
            </a:xfrm>
            <a:prstGeom prst="curvedConnector3">
              <a:avLst>
                <a:gd fmla="val -12812500" name="adj1"/>
              </a:avLst>
            </a:prstGeom>
            <a:noFill/>
            <a:ln cap="flat" cmpd="sng" w="9525">
              <a:solidFill>
                <a:srgbClr val="000000"/>
              </a:solidFill>
              <a:prstDash val="dash"/>
              <a:round/>
              <a:headEnd len="med" w="med" type="none"/>
              <a:tailEnd len="med" w="med" type="triangle"/>
            </a:ln>
          </p:spPr>
        </p:cxnSp>
        <p:cxnSp>
          <p:nvCxnSpPr>
            <p:cNvPr id="189" name="Google Shape;189;p20"/>
            <p:cNvCxnSpPr>
              <a:stCxn id="176" idx="2"/>
              <a:endCxn id="177" idx="2"/>
            </p:cNvCxnSpPr>
            <p:nvPr/>
          </p:nvCxnSpPr>
          <p:spPr>
            <a:xfrm>
              <a:off x="5228650" y="3965625"/>
              <a:ext cx="600" cy="349800"/>
            </a:xfrm>
            <a:prstGeom prst="curvedConnector3">
              <a:avLst>
                <a:gd fmla="val -13616667" name="adj1"/>
              </a:avLst>
            </a:prstGeom>
            <a:noFill/>
            <a:ln cap="flat" cmpd="sng" w="9525">
              <a:solidFill>
                <a:srgbClr val="000000"/>
              </a:solidFill>
              <a:prstDash val="dash"/>
              <a:round/>
              <a:headEnd len="med" w="med" type="none"/>
              <a:tailEnd len="med" w="med" type="triangle"/>
            </a:ln>
          </p:spPr>
        </p:cxnSp>
        <p:cxnSp>
          <p:nvCxnSpPr>
            <p:cNvPr id="190" name="Google Shape;190;p20"/>
            <p:cNvCxnSpPr>
              <a:stCxn id="172" idx="2"/>
              <a:endCxn id="173" idx="2"/>
            </p:cNvCxnSpPr>
            <p:nvPr/>
          </p:nvCxnSpPr>
          <p:spPr>
            <a:xfrm>
              <a:off x="5228650" y="2566925"/>
              <a:ext cx="600" cy="349800"/>
            </a:xfrm>
            <a:prstGeom prst="curvedConnector3">
              <a:avLst>
                <a:gd fmla="val -15220833" name="adj1"/>
              </a:avLst>
            </a:prstGeom>
            <a:noFill/>
            <a:ln cap="flat" cmpd="sng" w="9525">
              <a:solidFill>
                <a:srgbClr val="000000"/>
              </a:solidFill>
              <a:prstDash val="dash"/>
              <a:round/>
              <a:headEnd len="med" w="med" type="none"/>
              <a:tailEnd len="med" w="med" type="triangle"/>
            </a:ln>
          </p:spPr>
        </p:cxnSp>
        <p:cxnSp>
          <p:nvCxnSpPr>
            <p:cNvPr id="191" name="Google Shape;191;p20"/>
            <p:cNvCxnSpPr>
              <a:stCxn id="174" idx="2"/>
              <a:endCxn id="175" idx="2"/>
            </p:cNvCxnSpPr>
            <p:nvPr/>
          </p:nvCxnSpPr>
          <p:spPr>
            <a:xfrm>
              <a:off x="5228650" y="3266275"/>
              <a:ext cx="600" cy="349800"/>
            </a:xfrm>
            <a:prstGeom prst="curvedConnector3">
              <a:avLst>
                <a:gd fmla="val -14416667" name="adj1"/>
              </a:avLst>
            </a:prstGeom>
            <a:noFill/>
            <a:ln cap="flat" cmpd="sng" w="9525">
              <a:solidFill>
                <a:srgbClr val="000000"/>
              </a:solidFill>
              <a:prstDash val="dash"/>
              <a:round/>
              <a:headEnd len="med" w="med" type="none"/>
              <a:tailEnd len="med" w="med" type="triangle"/>
            </a:ln>
          </p:spPr>
        </p:cxnSp>
        <p:cxnSp>
          <p:nvCxnSpPr>
            <p:cNvPr id="192" name="Google Shape;192;p20"/>
            <p:cNvCxnSpPr>
              <a:stCxn id="179" idx="3"/>
              <a:endCxn id="174" idx="7"/>
            </p:cNvCxnSpPr>
            <p:nvPr/>
          </p:nvCxnSpPr>
          <p:spPr>
            <a:xfrm rot="5400000">
              <a:off x="5652884" y="2886363"/>
              <a:ext cx="56400" cy="567600"/>
            </a:xfrm>
            <a:prstGeom prst="curvedConnector5">
              <a:avLst>
                <a:gd fmla="val 64560" name="adj1"/>
                <a:gd fmla="val 50013" name="adj2"/>
                <a:gd fmla="val 81625" name="adj3"/>
              </a:avLst>
            </a:prstGeom>
            <a:noFill/>
            <a:ln cap="flat" cmpd="sng" w="9525">
              <a:solidFill>
                <a:srgbClr val="000000"/>
              </a:solidFill>
              <a:prstDash val="dash"/>
              <a:round/>
              <a:headEnd len="med" w="med" type="none"/>
              <a:tailEnd len="med" w="med" type="triangle"/>
            </a:ln>
          </p:spPr>
        </p:cxnSp>
        <p:cxnSp>
          <p:nvCxnSpPr>
            <p:cNvPr id="193" name="Google Shape;193;p20"/>
            <p:cNvCxnSpPr>
              <a:stCxn id="181" idx="3"/>
              <a:endCxn id="176" idx="6"/>
            </p:cNvCxnSpPr>
            <p:nvPr/>
          </p:nvCxnSpPr>
          <p:spPr>
            <a:xfrm rot="5400000">
              <a:off x="6019484" y="3287088"/>
              <a:ext cx="84900" cy="1272000"/>
            </a:xfrm>
            <a:prstGeom prst="curvedConnector2">
              <a:avLst/>
            </a:prstGeom>
            <a:noFill/>
            <a:ln cap="flat" cmpd="sng" w="9525">
              <a:solidFill>
                <a:srgbClr val="000000"/>
              </a:solidFill>
              <a:prstDash val="dash"/>
              <a:round/>
              <a:headEnd len="med" w="med" type="none"/>
              <a:tailEnd len="med" w="med" type="triangle"/>
            </a:ln>
          </p:spPr>
        </p:cxnSp>
        <p:cxnSp>
          <p:nvCxnSpPr>
            <p:cNvPr id="194" name="Google Shape;194;p20"/>
            <p:cNvCxnSpPr>
              <a:stCxn id="178" idx="2"/>
              <a:endCxn id="173" idx="0"/>
            </p:cNvCxnSpPr>
            <p:nvPr/>
          </p:nvCxnSpPr>
          <p:spPr>
            <a:xfrm flipH="1">
              <a:off x="5327275" y="2739275"/>
              <a:ext cx="608700" cy="81300"/>
            </a:xfrm>
            <a:prstGeom prst="curvedConnector2">
              <a:avLst/>
            </a:prstGeom>
            <a:noFill/>
            <a:ln cap="flat" cmpd="sng" w="9525">
              <a:solidFill>
                <a:srgbClr val="0000FF"/>
              </a:solidFill>
              <a:prstDash val="solid"/>
              <a:round/>
              <a:headEnd len="med" w="med" type="none"/>
              <a:tailEnd len="med" w="med" type="triangle"/>
            </a:ln>
          </p:spPr>
        </p:cxnSp>
        <p:cxnSp>
          <p:nvCxnSpPr>
            <p:cNvPr id="195" name="Google Shape;195;p20"/>
            <p:cNvCxnSpPr>
              <a:stCxn id="180" idx="3"/>
              <a:endCxn id="175" idx="0"/>
            </p:cNvCxnSpPr>
            <p:nvPr/>
          </p:nvCxnSpPr>
          <p:spPr>
            <a:xfrm flipH="1" rot="5400000">
              <a:off x="5999909" y="2847288"/>
              <a:ext cx="25500" cy="1370700"/>
            </a:xfrm>
            <a:prstGeom prst="curvedConnector5">
              <a:avLst>
                <a:gd fmla="val 138827" name="adj1"/>
                <a:gd fmla="val 47453" name="adj2"/>
                <a:gd fmla="val 761474" name="adj3"/>
              </a:avLst>
            </a:prstGeom>
            <a:noFill/>
            <a:ln cap="flat" cmpd="sng" w="9525">
              <a:solidFill>
                <a:srgbClr val="FF0000"/>
              </a:solidFill>
              <a:prstDash val="dot"/>
              <a:round/>
              <a:headEnd len="med" w="med" type="none"/>
              <a:tailEnd len="med" w="med" type="triangle"/>
            </a:ln>
          </p:spPr>
        </p:cxnSp>
      </p:grpSp>
      <p:sp>
        <p:nvSpPr>
          <p:cNvPr id="196" name="Google Shape;196;p20"/>
          <p:cNvSpPr txBox="1"/>
          <p:nvPr/>
        </p:nvSpPr>
        <p:spPr>
          <a:xfrm rot="-5400000">
            <a:off x="815900" y="3353829"/>
            <a:ext cx="2377500" cy="323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Andersen’s Pointer Analysis</a:t>
            </a:r>
            <a:endParaRPr>
              <a:latin typeface="Lato"/>
              <a:ea typeface="Lato"/>
              <a:cs typeface="Lato"/>
              <a:sym typeface="Lato"/>
            </a:endParaRPr>
          </a:p>
        </p:txBody>
      </p:sp>
      <p:sp>
        <p:nvSpPr>
          <p:cNvPr id="197" name="Google Shape;197;p20"/>
          <p:cNvSpPr txBox="1"/>
          <p:nvPr/>
        </p:nvSpPr>
        <p:spPr>
          <a:xfrm rot="-5400000">
            <a:off x="6748675" y="3353829"/>
            <a:ext cx="2643600" cy="323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Flow-Sensitive</a:t>
            </a:r>
            <a:r>
              <a:rPr lang="en">
                <a:latin typeface="Lato"/>
                <a:ea typeface="Lato"/>
                <a:cs typeface="Lato"/>
                <a:sym typeface="Lato"/>
              </a:rPr>
              <a:t> Pointer Analysis</a:t>
            </a:r>
            <a:endParaRPr>
              <a:latin typeface="Lato"/>
              <a:ea typeface="Lato"/>
              <a:cs typeface="Lato"/>
              <a:sym typeface="Lato"/>
            </a:endParaRPr>
          </a:p>
        </p:txBody>
      </p:sp>
      <p:cxnSp>
        <p:nvCxnSpPr>
          <p:cNvPr id="198" name="Google Shape;198;p20"/>
          <p:cNvCxnSpPr>
            <a:stCxn id="196" idx="2"/>
            <a:endCxn id="196" idx="2"/>
          </p:cNvCxnSpPr>
          <p:nvPr/>
        </p:nvCxnSpPr>
        <p:spPr>
          <a:xfrm>
            <a:off x="2166350" y="3515529"/>
            <a:ext cx="0" cy="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0"/>
          <p:cNvCxnSpPr>
            <a:stCxn id="196" idx="2"/>
          </p:cNvCxnSpPr>
          <p:nvPr/>
        </p:nvCxnSpPr>
        <p:spPr>
          <a:xfrm>
            <a:off x="2166350" y="3515529"/>
            <a:ext cx="699000" cy="0"/>
          </a:xfrm>
          <a:prstGeom prst="straightConnector1">
            <a:avLst/>
          </a:prstGeom>
          <a:noFill/>
          <a:ln cap="flat" cmpd="sng" w="38100">
            <a:solidFill>
              <a:schemeClr val="dk2"/>
            </a:solidFill>
            <a:prstDash val="solid"/>
            <a:round/>
            <a:headEnd len="med" w="med" type="none"/>
            <a:tailEnd len="med" w="med" type="triangle"/>
          </a:ln>
        </p:spPr>
      </p:cxnSp>
      <p:cxnSp>
        <p:nvCxnSpPr>
          <p:cNvPr id="200" name="Google Shape;200;p20"/>
          <p:cNvCxnSpPr/>
          <p:nvPr/>
        </p:nvCxnSpPr>
        <p:spPr>
          <a:xfrm>
            <a:off x="4759650" y="3515529"/>
            <a:ext cx="554700" cy="0"/>
          </a:xfrm>
          <a:prstGeom prst="straightConnector1">
            <a:avLst/>
          </a:prstGeom>
          <a:noFill/>
          <a:ln cap="flat" cmpd="sng" w="38100">
            <a:solidFill>
              <a:schemeClr val="dk2"/>
            </a:solidFill>
            <a:prstDash val="solid"/>
            <a:round/>
            <a:headEnd len="med" w="med" type="none"/>
            <a:tailEnd len="med" w="med" type="triangle"/>
          </a:ln>
        </p:spPr>
      </p:cxnSp>
      <p:cxnSp>
        <p:nvCxnSpPr>
          <p:cNvPr id="201" name="Google Shape;201;p20"/>
          <p:cNvCxnSpPr>
            <a:endCxn id="197" idx="0"/>
          </p:cNvCxnSpPr>
          <p:nvPr/>
        </p:nvCxnSpPr>
        <p:spPr>
          <a:xfrm>
            <a:off x="7210975" y="3515529"/>
            <a:ext cx="697800" cy="0"/>
          </a:xfrm>
          <a:prstGeom prst="straightConnector1">
            <a:avLst/>
          </a:prstGeom>
          <a:noFill/>
          <a:ln cap="flat" cmpd="sng" w="38100">
            <a:solidFill>
              <a:schemeClr val="dk2"/>
            </a:solidFill>
            <a:prstDash val="solid"/>
            <a:round/>
            <a:headEnd len="med" w="med" type="none"/>
            <a:tailEnd len="med" w="med" type="triangle"/>
          </a:ln>
        </p:spPr>
      </p:cxnSp>
      <p:sp>
        <p:nvSpPr>
          <p:cNvPr id="202" name="Google Shape;202;p20"/>
          <p:cNvSpPr txBox="1"/>
          <p:nvPr/>
        </p:nvSpPr>
        <p:spPr>
          <a:xfrm>
            <a:off x="3404200" y="4558350"/>
            <a:ext cx="13554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0000FF"/>
                </a:solidFill>
                <a:latin typeface="Lato"/>
                <a:ea typeface="Lato"/>
                <a:cs typeface="Lato"/>
                <a:sym typeface="Lato"/>
              </a:rPr>
              <a:t>Sequential approximation</a:t>
            </a:r>
            <a:endParaRPr sz="800">
              <a:solidFill>
                <a:srgbClr val="0000FF"/>
              </a:solidFill>
              <a:latin typeface="Lato"/>
              <a:ea typeface="Lato"/>
              <a:cs typeface="Lato"/>
              <a:sym typeface="Lato"/>
            </a:endParaRPr>
          </a:p>
          <a:p>
            <a:pPr indent="0" lvl="0" marL="0" rtl="0" algn="l">
              <a:spcBef>
                <a:spcPts val="0"/>
              </a:spcBef>
              <a:spcAft>
                <a:spcPts val="0"/>
              </a:spcAft>
              <a:buNone/>
            </a:pPr>
            <a:r>
              <a:rPr lang="en" sz="800">
                <a:solidFill>
                  <a:srgbClr val="38761D"/>
                </a:solidFill>
                <a:latin typeface="Lato"/>
                <a:ea typeface="Lato"/>
                <a:cs typeface="Lato"/>
                <a:sym typeface="Lato"/>
              </a:rPr>
              <a:t>Fork/join adjustments</a:t>
            </a:r>
            <a:endParaRPr sz="800">
              <a:solidFill>
                <a:srgbClr val="38761D"/>
              </a:solidFill>
              <a:latin typeface="Lato"/>
              <a:ea typeface="Lato"/>
              <a:cs typeface="Lato"/>
              <a:sym typeface="Lato"/>
            </a:endParaRPr>
          </a:p>
        </p:txBody>
      </p:sp>
      <p:cxnSp>
        <p:nvCxnSpPr>
          <p:cNvPr id="203" name="Google Shape;203;p20"/>
          <p:cNvCxnSpPr>
            <a:stCxn id="175" idx="7"/>
            <a:endCxn id="180" idx="3"/>
          </p:cNvCxnSpPr>
          <p:nvPr/>
        </p:nvCxnSpPr>
        <p:spPr>
          <a:xfrm rot="-5400000">
            <a:off x="6274791" y="2898624"/>
            <a:ext cx="2700" cy="1300800"/>
          </a:xfrm>
          <a:prstGeom prst="curvedConnector5">
            <a:avLst>
              <a:gd fmla="val 5862007" name="adj1"/>
              <a:gd fmla="val 50003" name="adj2"/>
              <a:gd fmla="val -1800956" name="adj3"/>
            </a:avLst>
          </a:prstGeom>
          <a:noFill/>
          <a:ln cap="flat" cmpd="sng" w="9525">
            <a:solidFill>
              <a:srgbClr val="0000FF"/>
            </a:solidFill>
            <a:prstDash val="solid"/>
            <a:round/>
            <a:headEnd len="med" w="med" type="none"/>
            <a:tailEnd len="med" w="med" type="triangle"/>
          </a:ln>
        </p:spPr>
      </p:cxnSp>
      <p:cxnSp>
        <p:nvCxnSpPr>
          <p:cNvPr id="204" name="Google Shape;204;p20"/>
          <p:cNvCxnSpPr>
            <a:stCxn id="175" idx="7"/>
            <a:endCxn id="181" idx="1"/>
          </p:cNvCxnSpPr>
          <p:nvPr/>
        </p:nvCxnSpPr>
        <p:spPr>
          <a:xfrm flipH="1" rot="-5400000">
            <a:off x="6177741" y="2998374"/>
            <a:ext cx="196800" cy="1300800"/>
          </a:xfrm>
          <a:prstGeom prst="curvedConnector3">
            <a:avLst>
              <a:gd fmla="val 24708" name="adj1"/>
            </a:avLst>
          </a:prstGeom>
          <a:noFill/>
          <a:ln cap="flat" cmpd="sng" w="9525">
            <a:solidFill>
              <a:srgbClr val="FF0000"/>
            </a:solidFill>
            <a:prstDash val="dot"/>
            <a:round/>
            <a:headEnd len="med" w="med" type="none"/>
            <a:tailEnd len="med" w="med" type="triangle"/>
          </a:ln>
        </p:spPr>
      </p:cxnSp>
      <p:sp>
        <p:nvSpPr>
          <p:cNvPr id="205" name="Google Shape;205;p20"/>
          <p:cNvSpPr txBox="1"/>
          <p:nvPr/>
        </p:nvSpPr>
        <p:spPr>
          <a:xfrm>
            <a:off x="5855575" y="4558350"/>
            <a:ext cx="13554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0000FF"/>
                </a:solidFill>
                <a:latin typeface="Lato"/>
                <a:ea typeface="Lato"/>
                <a:cs typeface="Lato"/>
                <a:sym typeface="Lato"/>
              </a:rPr>
              <a:t>May happen in parallel</a:t>
            </a:r>
            <a:endParaRPr sz="800">
              <a:solidFill>
                <a:srgbClr val="0000FF"/>
              </a:solidFill>
              <a:latin typeface="Lato"/>
              <a:ea typeface="Lato"/>
              <a:cs typeface="Lato"/>
              <a:sym typeface="Lato"/>
            </a:endParaRPr>
          </a:p>
          <a:p>
            <a:pPr indent="0" lvl="0" marL="0" rtl="0" algn="l">
              <a:spcBef>
                <a:spcPts val="0"/>
              </a:spcBef>
              <a:spcAft>
                <a:spcPts val="0"/>
              </a:spcAft>
              <a:buNone/>
            </a:pPr>
            <a:r>
              <a:rPr lang="en" sz="800">
                <a:solidFill>
                  <a:srgbClr val="FF0000"/>
                </a:solidFill>
                <a:latin typeface="Lato"/>
                <a:ea typeface="Lato"/>
                <a:cs typeface="Lato"/>
                <a:sym typeface="Lato"/>
              </a:rPr>
              <a:t>Ignored because of lock</a:t>
            </a:r>
            <a:endParaRPr sz="800">
              <a:solidFill>
                <a:srgbClr val="FF0000"/>
              </a:solidFill>
              <a:latin typeface="Lato"/>
              <a:ea typeface="Lato"/>
              <a:cs typeface="Lato"/>
              <a:sym typeface="Lato"/>
            </a:endParaRPr>
          </a:p>
        </p:txBody>
      </p:sp>
      <p:sp>
        <p:nvSpPr>
          <p:cNvPr id="206" name="Google Shape;206;p20"/>
          <p:cNvSpPr txBox="1"/>
          <p:nvPr/>
        </p:nvSpPr>
        <p:spPr>
          <a:xfrm>
            <a:off x="3643900" y="4935200"/>
            <a:ext cx="2771400" cy="1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latin typeface="Lato"/>
                <a:ea typeface="Lato"/>
                <a:cs typeface="Lato"/>
                <a:sym typeface="Lato"/>
              </a:rPr>
              <a:t>For variable in “may alias” set for both q &amp; p</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