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9" y="4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Elliott</a:t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2f02bf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2f02bf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</a:t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2f02bf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2f02bf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function </a:t>
            </a:r>
            <a:r>
              <a:rPr lang="en" b="1"/>
              <a:t>definitions</a:t>
            </a:r>
            <a:r>
              <a:rPr lang="en"/>
              <a:t> are annotated with </a:t>
            </a:r>
            <a:r>
              <a:rPr lang="en" i="1"/>
              <a:t>effects</a:t>
            </a:r>
            <a:r>
              <a:rPr lang="en"/>
              <a:t> that define read and write data ranges.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are written by the programmer and have an </a:t>
            </a:r>
            <a:r>
              <a:rPr lang="en" i="1"/>
              <a:t>interference operator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runtime then uses effect annotations to determine effect of each statement (step) or function invocation.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and trailing threads operate on lightweight threads within a HW thread, </a:t>
            </a:r>
            <a:r>
              <a:rPr lang="en" b="1"/>
              <a:t>with a stack maintained for each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sub-invocations are unioned (augmented) with inherited effects of previous calls in that chain.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return: trailing thread blocks on return if leader’s stack is larger or equal, whereas leader only blocks for trailing thread if trailing stack is strictly deeper.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threads steal work from other HW threads (parallel extension, with load balancing)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Note: dependency checking in work-stealing requires inheritance of effects from victims by theives.</a:t>
            </a:r>
            <a:endParaRPr i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2f02bf2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2f02bf2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simple recursive copy function.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the user defined </a:t>
            </a:r>
            <a:r>
              <a:rPr lang="en" b="1"/>
              <a:t>RangeE</a:t>
            </a:r>
            <a:r>
              <a:rPr lang="en"/>
              <a:t> effect class which would have an associated interference operator.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 this case, the operator would look for overlap between the ranges of two pointer pairs.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see that the copy function is annotated with its read and write effects using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RangeE class.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invocations of </a:t>
            </a:r>
            <a:r>
              <a:rPr lang="en" b="1"/>
              <a:t>copy</a:t>
            </a:r>
            <a:r>
              <a:rPr lang="en"/>
              <a:t> can check for interference depending on whether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invocation </a:t>
            </a:r>
            <a:r>
              <a:rPr lang="en" b="1"/>
              <a:t>writes</a:t>
            </a:r>
            <a:r>
              <a:rPr lang="en"/>
              <a:t> to the same region that another invocation</a:t>
            </a:r>
            <a:r>
              <a:rPr lang="en" b="1"/>
              <a:t> reads from </a:t>
            </a:r>
            <a:r>
              <a:rPr lang="en"/>
              <a:t>or </a:t>
            </a:r>
            <a:r>
              <a:rPr lang="en" b="1"/>
              <a:t>writes to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2f02bf2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2f02bf2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2f02bf2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02f02bf2a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</a:t>
            </a: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2f02bf2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2f02bf2a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2f02bf2a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2f02bf2a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02f02bf2a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02f02bf2a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02f02bf2a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02f02bf2a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02f02bf2a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02f02bf2a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2f02bf2a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2f02bf2a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Elliott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 are in computer systems to decrease the average latency impact of accessing memory.</a:t>
            </a:r>
            <a:br>
              <a:rPr lang="en"/>
            </a:br>
            <a:br>
              <a:rPr lang="en"/>
            </a:br>
            <a:r>
              <a:rPr lang="en"/>
              <a:t>Programs will little computational intensity may be memory bound and fully utilizing caches is necessary for</a:t>
            </a:r>
            <a:br>
              <a:rPr lang="en"/>
            </a:br>
            <a:r>
              <a:rPr lang="en"/>
              <a:t>high performance programs.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patterns in programs can be exploited to make use of caches:</a:t>
            </a:r>
            <a:br>
              <a:rPr lang="en"/>
            </a:br>
            <a:r>
              <a:rPr lang="en" b="1"/>
              <a:t>Spatial locality</a:t>
            </a:r>
            <a:r>
              <a:rPr lang="en"/>
              <a:t> - since memory is often separated into contiguous chunks,</a:t>
            </a:r>
            <a:br>
              <a:rPr lang="en"/>
            </a:br>
            <a:r>
              <a:rPr lang="en"/>
              <a:t>accessing data in nearby memory locations can often be cheap.</a:t>
            </a:r>
            <a:br>
              <a:rPr lang="en"/>
            </a:br>
            <a:r>
              <a:rPr lang="en" b="1"/>
              <a:t>Temporal locality</a:t>
            </a:r>
            <a:r>
              <a:rPr lang="en"/>
              <a:t> - using data while it’s in higher levels of cache</a:t>
            </a:r>
            <a:br>
              <a:rPr lang="en"/>
            </a:br>
            <a:r>
              <a:rPr lang="en"/>
              <a:t>reduces the amount of times that data will have to traverse the memory hierarchy.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02f02bf2a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02f02bf2a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02f02bf2a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02f02bf2a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02f02bf2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02f02bf2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ELLIOTT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Pluto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Parallelizes and optimizes locality for affine loop nests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OpenMP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Pochoir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Domain specific language for stencil operations that performs cache-oblivious parallelization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Cilk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Cilk/CilkN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Program just uses Cilk for parallelism.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concept of annotated effects as contributed in this paper.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N version of Cilk provides an option for improved non-uniform memory access performance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02f02bf2a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02f02bf2a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Elliott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02f02bf2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02f02bf2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Strengths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Weaknesses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Pluto and Pochoir extract reuse at all levels of cache, but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overhead of executing a user-defined kernel makes it difficult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optimize well for L1 cache reuse.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includes the possibility of performing many complex loop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conditions [to check for dependencies?]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02f02bf2a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02f02bf2a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02f02bf2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02f02bf2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02f02bf2a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02f02bf2a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Elliott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02f02bf2a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02f02bf2a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ab08c8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ab08c8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Elliott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papers we looked at focus on two approaches to improving locality.</a:t>
            </a:r>
            <a:br>
              <a:rPr lang="en"/>
            </a:br>
            <a:br>
              <a:rPr lang="en"/>
            </a:br>
            <a:r>
              <a:rPr lang="en"/>
              <a:t>In some cases, caches may be poorly utilized so changing the layout of data can provide some benefit.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cases, computation may be spread out in time such that data that could be reused is no longer in cache.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execution order of such programs enables better use of the cache.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2f02bf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2f02bf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2f02bf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2f02bf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ELLIOTT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memory at strides that are a </a:t>
            </a:r>
            <a:r>
              <a:rPr lang="en" b="1"/>
              <a:t>multiple </a:t>
            </a:r>
            <a:r>
              <a:rPr lang="en"/>
              <a:t>of the </a:t>
            </a:r>
            <a:r>
              <a:rPr lang="en" b="1"/>
              <a:t>cache width</a:t>
            </a:r>
            <a:r>
              <a:rPr lang="en"/>
              <a:t> results in elements landing in the </a:t>
            </a:r>
            <a:r>
              <a:rPr lang="en" b="1"/>
              <a:t>same set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limited cache set associativity, strided accesses will cause conflict misses and result in the rest of the cache being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poorly utilized.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[go over example]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Padding</a:t>
            </a:r>
            <a:r>
              <a:rPr lang="en"/>
              <a:t> is a technique used to push elements to to different cache sets so that more of the cache can be used in case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elements are to be used at a later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2f02bf2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2f02bf2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hardware performance counters do not distinguish between cold, conflict, and capacity misses.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as a consequence, many cache miss profilers also do not distinguish conflict and capacity misses.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[Animate text to start appearing]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CCProf sets out to change this with a performance counter and address-sampling approach and a metric to characterize conflicts (RCD).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Conflicts are characterized by </a:t>
            </a:r>
            <a:r>
              <a:rPr lang="en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Re-Conflict Distance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(RCD)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Measured by sampling addresses at cache-misses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Statistical model identifies cache conflicts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Note: PEBS = Precise Event-Based Sampling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RCD and cache-miss-contribution-factor (proportion of misses in some period attributed to a particular set) are used in a logistic regression model to determine if that set is having conflicts or just capacity misses.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program locations and data structures that encounter high levels of conflict can be tagged.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Caveats: threshold for ‘small’ and ‘large’ RCB have to be tuned empirically. So does frequency for sampling performance counters.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Logitstic regression model is trained on 16 ‘representative’ loops with manually identified cache misses.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Validated against profiled access data through Pin and cache simulation via Dinero IV. Simulation has 100x the overhead of this approach, so this seems like a useful tool.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2f02bf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2f02bf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 builds on Li and Song’s approach for automatic tiling of iterative loop stencils,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only considered the case for direct-mapped cache and data footprints fixed to the cache capacity.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Hong et al provide a method for optimal padding for set-associative caches and arbitrary tile sizes.</a:t>
            </a:r>
            <a:br>
              <a:rPr lang="en"/>
            </a:br>
            <a:br>
              <a:rPr lang="en"/>
            </a:br>
            <a:r>
              <a:rPr lang="en"/>
              <a:t>Essentially what is done: given the cache parameters, array and tile dimensions,</a:t>
            </a:r>
            <a:br>
              <a:rPr lang="en"/>
            </a:br>
            <a:r>
              <a:rPr lang="en" b="1"/>
              <a:t>conflict vectors</a:t>
            </a:r>
            <a:r>
              <a:rPr lang="en"/>
              <a:t> can be enumerated for varying amounts of padding.</a:t>
            </a:r>
            <a:br>
              <a:rPr lang="en"/>
            </a:br>
            <a:br>
              <a:rPr lang="en"/>
            </a:br>
            <a:r>
              <a:rPr lang="en"/>
              <a:t>Conflicts are detected when []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case of a </a:t>
            </a:r>
            <a:r>
              <a:rPr lang="en" b="1"/>
              <a:t>direct-mapped cache</a:t>
            </a:r>
            <a:r>
              <a:rPr lang="en"/>
              <a:t>, there can be no conflicts between a tile []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2f02bf2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2f02bf2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ELLIOTT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Evaluated effects of dimension padding, inter-array padding, and padding with hierarchical tiles on several kernels (see slide text).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show that padding improves all cases, and in particular improves parallel scalability on one machine.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2f02bf2a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2f02bf2a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ELLIOTT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Some strengths of the papers: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authors provide a mathematical model for guaranteeing conflict-free padding</a:t>
            </a:r>
            <a:br>
              <a:rPr lang="en"/>
            </a:br>
            <a:r>
              <a:rPr lang="en"/>
              <a:t>(or the existence of no such solution)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b="1"/>
              <a:t>multidimensional arrays</a:t>
            </a:r>
            <a:r>
              <a:rPr lang="en"/>
              <a:t> and </a:t>
            </a:r>
            <a:r>
              <a:rPr lang="en" b="1"/>
              <a:t>multi-level cache hierarchies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 is adaptable to different array, tile, and cache parameters.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changing the access pattern is not an option (for example, due to using closed source libraries)</a:t>
            </a:r>
            <a:br>
              <a:rPr lang="en"/>
            </a:br>
            <a:r>
              <a:rPr lang="en"/>
              <a:t>padding can result in better cache behaviour of the program.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br>
              <a:rPr lang="en"/>
            </a:br>
            <a:r>
              <a:rPr lang="en"/>
              <a:t>Conflicts can be quickly detected with the help of performance counters.</a:t>
            </a:r>
            <a:br>
              <a:rPr lang="en"/>
            </a:br>
            <a:br>
              <a:rPr lang="en"/>
            </a:br>
            <a:r>
              <a:rPr lang="en" b="1"/>
              <a:t>Some weaknesses of the papers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optimal padding and tiling parameters cannot be tuned independently,</a:t>
            </a:r>
            <a:br>
              <a:rPr lang="en"/>
            </a:br>
            <a:r>
              <a:rPr lang="en"/>
              <a:t>which increases the search space and time to find optimal parameters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using an autotuner.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DGEMM results were far from peak throughput even after padding,</a:t>
            </a:r>
            <a:br>
              <a:rPr lang="en"/>
            </a:br>
            <a:r>
              <a:rPr lang="en"/>
              <a:t>but no explanation was provided as to what the bottleneck might be.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must be padded across complete functions or programs, which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help for some algorithms but may not be necessary for others.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padding increases the size of virtually-allocated memory footprint.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Optimizations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44"/>
            <a:ext cx="82221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Elliott Binder, Mark Blanco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15-745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March 2019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Improved Locality Through Reordered Execution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 i="1"/>
              <a:t>Cache Locality Optimization for Recursive Programs</a:t>
            </a:r>
            <a:r>
              <a:rPr lang="en" sz="1550"/>
              <a:t>, Lifflander et al.</a:t>
            </a:r>
            <a:endParaRPr sz="1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Reuse in recursive programs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First function call creates ‘leading’ and ‘trailing’ threads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Threads are spliced to execute </a:t>
            </a:r>
            <a:r>
              <a:rPr lang="en" i="1" dirty="0"/>
              <a:t>concurrently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Upon function sub-invocation, current thread enters and switches to alt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Effects are checked upon invocations to determine </a:t>
            </a:r>
            <a:r>
              <a:rPr lang="en" i="1" dirty="0"/>
              <a:t>overlap </a:t>
            </a:r>
            <a:r>
              <a:rPr lang="en" dirty="0"/>
              <a:t>and </a:t>
            </a:r>
            <a:r>
              <a:rPr lang="en" i="1" dirty="0"/>
              <a:t>interference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Upon return, based on thread stack depths:</a:t>
            </a:r>
            <a:endParaRPr dirty="0"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current thread switches</a:t>
            </a:r>
            <a:endParaRPr dirty="0"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Otherwise returns</a:t>
            </a:r>
            <a:endParaRPr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dirty="0"/>
              <a:t>Work-stealing hardware threads execute in </a:t>
            </a:r>
            <a:r>
              <a:rPr lang="en" i="1" dirty="0"/>
              <a:t>parallel </a:t>
            </a:r>
            <a:r>
              <a:rPr lang="en" dirty="0"/>
              <a:t>(Cilk)</a:t>
            </a:r>
            <a:endParaRPr dirty="0"/>
          </a:p>
        </p:txBody>
      </p: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055301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311700" y="386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1307249" y="841925"/>
            <a:ext cx="4206387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// Splicing example with dependence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copy(A, C, 8) // Leading invocation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copy(A, D, 8)	// Continuation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def copy(src, dst, n):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   if n &lt; 5: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  	 for i .. n: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  		 dst[i] = src[i]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  	 mid = n/2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  	 copy(src, dst, mid)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  	 copy(src+mid, dst+mid, n-mid)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5" name="Google Shape;185;p25"/>
          <p:cNvCxnSpPr/>
          <p:nvPr/>
        </p:nvCxnSpPr>
        <p:spPr>
          <a:xfrm>
            <a:off x="878125" y="1246600"/>
            <a:ext cx="3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6" name="Google Shape;186;p25"/>
          <p:cNvGrpSpPr/>
          <p:nvPr/>
        </p:nvGrpSpPr>
        <p:grpSpPr>
          <a:xfrm>
            <a:off x="6008225" y="1075650"/>
            <a:ext cx="2135225" cy="607800"/>
            <a:chOff x="5634625" y="275900"/>
            <a:chExt cx="2135225" cy="607800"/>
          </a:xfrm>
        </p:grpSpPr>
        <p:sp>
          <p:nvSpPr>
            <p:cNvPr id="187" name="Google Shape;187;p25"/>
            <p:cNvSpPr txBox="1"/>
            <p:nvPr/>
          </p:nvSpPr>
          <p:spPr>
            <a:xfrm>
              <a:off x="5634625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Leading Thread (T1)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8" name="Google Shape;188;p25"/>
            <p:cNvCxnSpPr/>
            <p:nvPr/>
          </p:nvCxnSpPr>
          <p:spPr>
            <a:xfrm>
              <a:off x="57403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9" name="Google Shape;189;p25"/>
            <p:cNvSpPr txBox="1"/>
            <p:nvPr/>
          </p:nvSpPr>
          <p:spPr>
            <a:xfrm>
              <a:off x="6728550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Trailing Thread (T2)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0" name="Google Shape;190;p25"/>
            <p:cNvCxnSpPr/>
            <p:nvPr/>
          </p:nvCxnSpPr>
          <p:spPr>
            <a:xfrm>
              <a:off x="68572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1" name="Google Shape;191;p25"/>
          <p:cNvGrpSpPr/>
          <p:nvPr/>
        </p:nvGrpSpPr>
        <p:grpSpPr>
          <a:xfrm>
            <a:off x="5822431" y="1531050"/>
            <a:ext cx="2356575" cy="2036350"/>
            <a:chOff x="311700" y="1288375"/>
            <a:chExt cx="1315200" cy="2036350"/>
          </a:xfrm>
        </p:grpSpPr>
        <p:sp>
          <p:nvSpPr>
            <p:cNvPr id="192" name="Google Shape;192;p25"/>
            <p:cNvSpPr/>
            <p:nvPr/>
          </p:nvSpPr>
          <p:spPr>
            <a:xfrm>
              <a:off x="311700" y="1288375"/>
              <a:ext cx="657600" cy="1620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969300" y="1288375"/>
              <a:ext cx="657600" cy="1620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 txBox="1"/>
            <p:nvPr/>
          </p:nvSpPr>
          <p:spPr>
            <a:xfrm>
              <a:off x="318900" y="3027125"/>
              <a:ext cx="13080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Stack 1 | Stack 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" name="Google Shape;195;p25"/>
          <p:cNvSpPr txBox="1"/>
          <p:nvPr/>
        </p:nvSpPr>
        <p:spPr>
          <a:xfrm>
            <a:off x="309350" y="3388625"/>
            <a:ext cx="4137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5"/>
          <p:cNvSpPr/>
          <p:nvPr/>
        </p:nvSpPr>
        <p:spPr>
          <a:xfrm flipH="1">
            <a:off x="901150" y="344457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 flipH="1">
            <a:off x="1943643" y="344456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/>
          <p:nvPr/>
        </p:nvSpPr>
        <p:spPr>
          <a:xfrm flipH="1">
            <a:off x="908985" y="381619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/>
          <p:nvPr/>
        </p:nvSpPr>
        <p:spPr>
          <a:xfrm flipH="1">
            <a:off x="1951478" y="3816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168125" y="3444575"/>
            <a:ext cx="24807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1: initial function invocation on leading thread (T1)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822425" y="2787300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c(A,C,8)</a:t>
            </a:r>
            <a:endParaRPr sz="1100"/>
          </a:p>
        </p:txBody>
      </p:sp>
      <p:sp>
        <p:nvSpPr>
          <p:cNvPr id="202" name="Google Shape;202;p25"/>
          <p:cNvSpPr/>
          <p:nvPr/>
        </p:nvSpPr>
        <p:spPr>
          <a:xfrm flipH="1">
            <a:off x="908985" y="419719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flipH="1">
            <a:off x="1951478" y="4197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553275" y="1086250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7000719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5828331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311700" y="386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cxnSp>
        <p:nvCxnSpPr>
          <p:cNvPr id="214" name="Google Shape;214;p26"/>
          <p:cNvCxnSpPr/>
          <p:nvPr/>
        </p:nvCxnSpPr>
        <p:spPr>
          <a:xfrm>
            <a:off x="901150" y="3045125"/>
            <a:ext cx="3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6"/>
          <p:cNvSpPr txBox="1"/>
          <p:nvPr/>
        </p:nvSpPr>
        <p:spPr>
          <a:xfrm>
            <a:off x="309350" y="3388625"/>
            <a:ext cx="4137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/>
          <p:nvPr/>
        </p:nvSpPr>
        <p:spPr>
          <a:xfrm flipH="1">
            <a:off x="901150" y="344457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 flipH="1">
            <a:off x="1943643" y="344456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6"/>
          <p:cNvCxnSpPr/>
          <p:nvPr/>
        </p:nvCxnSpPr>
        <p:spPr>
          <a:xfrm>
            <a:off x="913021" y="1445950"/>
            <a:ext cx="38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6"/>
          <p:cNvSpPr txBox="1"/>
          <p:nvPr/>
        </p:nvSpPr>
        <p:spPr>
          <a:xfrm>
            <a:off x="5822425" y="2787300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c(A,C,8)</a:t>
            </a:r>
            <a:endParaRPr sz="1100"/>
          </a:p>
        </p:txBody>
      </p:sp>
      <p:grpSp>
        <p:nvGrpSpPr>
          <p:cNvPr id="220" name="Google Shape;220;p26"/>
          <p:cNvGrpSpPr/>
          <p:nvPr/>
        </p:nvGrpSpPr>
        <p:grpSpPr>
          <a:xfrm>
            <a:off x="6008225" y="1075650"/>
            <a:ext cx="2135225" cy="607800"/>
            <a:chOff x="5634625" y="275900"/>
            <a:chExt cx="2135225" cy="607800"/>
          </a:xfrm>
        </p:grpSpPr>
        <p:sp>
          <p:nvSpPr>
            <p:cNvPr id="221" name="Google Shape;221;p26"/>
            <p:cNvSpPr txBox="1"/>
            <p:nvPr/>
          </p:nvSpPr>
          <p:spPr>
            <a:xfrm>
              <a:off x="5634625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Leading Thread (T1)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2" name="Google Shape;222;p26"/>
            <p:cNvCxnSpPr/>
            <p:nvPr/>
          </p:nvCxnSpPr>
          <p:spPr>
            <a:xfrm>
              <a:off x="57403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3" name="Google Shape;223;p26"/>
            <p:cNvSpPr txBox="1"/>
            <p:nvPr/>
          </p:nvSpPr>
          <p:spPr>
            <a:xfrm>
              <a:off x="6728550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Trailing Thread (T2)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4" name="Google Shape;224;p26"/>
            <p:cNvCxnSpPr/>
            <p:nvPr/>
          </p:nvCxnSpPr>
          <p:spPr>
            <a:xfrm>
              <a:off x="68572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5" name="Google Shape;225;p26"/>
          <p:cNvSpPr txBox="1"/>
          <p:nvPr/>
        </p:nvSpPr>
        <p:spPr>
          <a:xfrm>
            <a:off x="5835332" y="3269800"/>
            <a:ext cx="2343674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Stack 1 | Stack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7012525" y="2791282"/>
            <a:ext cx="1166400" cy="35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c(A,D,8)</a:t>
            </a:r>
            <a:endParaRPr sz="1100"/>
          </a:p>
        </p:txBody>
      </p:sp>
      <p:sp>
        <p:nvSpPr>
          <p:cNvPr id="227" name="Google Shape;227;p26"/>
          <p:cNvSpPr txBox="1"/>
          <p:nvPr/>
        </p:nvSpPr>
        <p:spPr>
          <a:xfrm>
            <a:off x="5822425" y="2443356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c(A,C,4)</a:t>
            </a:r>
            <a:endParaRPr sz="1100"/>
          </a:p>
        </p:txBody>
      </p:sp>
      <p:cxnSp>
        <p:nvCxnSpPr>
          <p:cNvPr id="228" name="Google Shape;228;p26"/>
          <p:cNvCxnSpPr/>
          <p:nvPr/>
        </p:nvCxnSpPr>
        <p:spPr>
          <a:xfrm rot="10800000">
            <a:off x="6722825" y="2617900"/>
            <a:ext cx="0" cy="3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6"/>
          <p:cNvCxnSpPr/>
          <p:nvPr/>
        </p:nvCxnSpPr>
        <p:spPr>
          <a:xfrm>
            <a:off x="6738475" y="2643525"/>
            <a:ext cx="696900" cy="2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6"/>
          <p:cNvSpPr/>
          <p:nvPr/>
        </p:nvSpPr>
        <p:spPr>
          <a:xfrm flipH="1">
            <a:off x="908985" y="381619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flipH="1">
            <a:off x="1951478" y="3816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flipH="1">
            <a:off x="908985" y="419719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/>
          <p:nvPr/>
        </p:nvSpPr>
        <p:spPr>
          <a:xfrm flipH="1">
            <a:off x="1951478" y="4197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3168125" y="3444575"/>
            <a:ext cx="24807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2: T1 calls sub-invocation and switches to trailing thread (T2)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499325" y="2884775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559700" y="1285600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84;p25">
            <a:extLst>
              <a:ext uri="{FF2B5EF4-FFF2-40B4-BE49-F238E27FC236}">
                <a16:creationId xmlns:a16="http://schemas.microsoft.com/office/drawing/2014/main" id="{EE69F8E8-5DAC-4713-8B9D-F77811CD46E3}"/>
              </a:ext>
            </a:extLst>
          </p:cNvPr>
          <p:cNvSpPr txBox="1">
            <a:spLocks/>
          </p:cNvSpPr>
          <p:nvPr/>
        </p:nvSpPr>
        <p:spPr>
          <a:xfrm>
            <a:off x="1307249" y="841925"/>
            <a:ext cx="4206387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// Splicing example with dependence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C, 8) // Leading invocation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D, 8)	// Continuation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def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n):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if n &lt; 5: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for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.. n: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mid = n/2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mid)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n-mid)</a:t>
            </a:r>
          </a:p>
          <a:p>
            <a:pPr marL="0" indent="0">
              <a:lnSpc>
                <a:spcPct val="100000"/>
              </a:lnSpc>
              <a:buFont typeface="Roboto"/>
              <a:buNone/>
            </a:pPr>
            <a:endParaRPr lang="en-US"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/>
          <p:nvPr/>
        </p:nvSpPr>
        <p:spPr>
          <a:xfrm>
            <a:off x="7000719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5828331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311700" y="386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1307249" y="841925"/>
            <a:ext cx="4151775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// Splicing example with dependence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C, 8) // Leading invocation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D, 8)	// Continuation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def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n):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if n &lt; 5: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for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.. n: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mid = n/2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mid)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n-mid)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6" name="Google Shape;246;p27"/>
          <p:cNvCxnSpPr/>
          <p:nvPr/>
        </p:nvCxnSpPr>
        <p:spPr>
          <a:xfrm>
            <a:off x="901150" y="3097839"/>
            <a:ext cx="3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7"/>
          <p:cNvSpPr txBox="1"/>
          <p:nvPr/>
        </p:nvSpPr>
        <p:spPr>
          <a:xfrm>
            <a:off x="309350" y="3388625"/>
            <a:ext cx="4137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7"/>
          <p:cNvSpPr/>
          <p:nvPr/>
        </p:nvSpPr>
        <p:spPr>
          <a:xfrm flipH="1">
            <a:off x="901150" y="344457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/>
          <p:nvPr/>
        </p:nvSpPr>
        <p:spPr>
          <a:xfrm flipH="1">
            <a:off x="1943643" y="344456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27"/>
          <p:cNvCxnSpPr/>
          <p:nvPr/>
        </p:nvCxnSpPr>
        <p:spPr>
          <a:xfrm>
            <a:off x="913021" y="3046150"/>
            <a:ext cx="38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27"/>
          <p:cNvSpPr txBox="1"/>
          <p:nvPr/>
        </p:nvSpPr>
        <p:spPr>
          <a:xfrm>
            <a:off x="5822425" y="2787300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c(A,C,8)</a:t>
            </a:r>
            <a:endParaRPr sz="1100"/>
          </a:p>
        </p:txBody>
      </p:sp>
      <p:grpSp>
        <p:nvGrpSpPr>
          <p:cNvPr id="252" name="Google Shape;252;p27"/>
          <p:cNvGrpSpPr/>
          <p:nvPr/>
        </p:nvGrpSpPr>
        <p:grpSpPr>
          <a:xfrm>
            <a:off x="6008225" y="1075650"/>
            <a:ext cx="2135225" cy="607800"/>
            <a:chOff x="5634625" y="275900"/>
            <a:chExt cx="2135225" cy="607800"/>
          </a:xfrm>
        </p:grpSpPr>
        <p:sp>
          <p:nvSpPr>
            <p:cNvPr id="253" name="Google Shape;253;p27"/>
            <p:cNvSpPr txBox="1"/>
            <p:nvPr/>
          </p:nvSpPr>
          <p:spPr>
            <a:xfrm>
              <a:off x="5634625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Leading Thread (T1)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4" name="Google Shape;254;p27"/>
            <p:cNvCxnSpPr/>
            <p:nvPr/>
          </p:nvCxnSpPr>
          <p:spPr>
            <a:xfrm>
              <a:off x="57403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7"/>
            <p:cNvSpPr txBox="1"/>
            <p:nvPr/>
          </p:nvSpPr>
          <p:spPr>
            <a:xfrm>
              <a:off x="6728550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Trailing Thread (T2)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6" name="Google Shape;256;p27"/>
            <p:cNvCxnSpPr/>
            <p:nvPr/>
          </p:nvCxnSpPr>
          <p:spPr>
            <a:xfrm>
              <a:off x="68572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57" name="Google Shape;257;p27"/>
          <p:cNvSpPr txBox="1"/>
          <p:nvPr/>
        </p:nvSpPr>
        <p:spPr>
          <a:xfrm>
            <a:off x="5835332" y="3269800"/>
            <a:ext cx="2343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Stack 1 | Stack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012525" y="2791282"/>
            <a:ext cx="1166400" cy="35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c(A,D,8)</a:t>
            </a:r>
            <a:endParaRPr sz="1100"/>
          </a:p>
        </p:txBody>
      </p:sp>
      <p:sp>
        <p:nvSpPr>
          <p:cNvPr id="259" name="Google Shape;259;p27"/>
          <p:cNvSpPr txBox="1"/>
          <p:nvPr/>
        </p:nvSpPr>
        <p:spPr>
          <a:xfrm>
            <a:off x="5822425" y="2443356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c(A,C,4)</a:t>
            </a:r>
            <a:endParaRPr sz="1100"/>
          </a:p>
        </p:txBody>
      </p:sp>
      <p:sp>
        <p:nvSpPr>
          <p:cNvPr id="260" name="Google Shape;260;p27"/>
          <p:cNvSpPr txBox="1"/>
          <p:nvPr/>
        </p:nvSpPr>
        <p:spPr>
          <a:xfrm>
            <a:off x="7012525" y="2433769"/>
            <a:ext cx="1166400" cy="35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c(A,D,4)</a:t>
            </a:r>
            <a:endParaRPr sz="1100"/>
          </a:p>
        </p:txBody>
      </p:sp>
      <p:cxnSp>
        <p:nvCxnSpPr>
          <p:cNvPr id="261" name="Google Shape;261;p27"/>
          <p:cNvCxnSpPr/>
          <p:nvPr/>
        </p:nvCxnSpPr>
        <p:spPr>
          <a:xfrm rot="10800000">
            <a:off x="7460775" y="2668600"/>
            <a:ext cx="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27"/>
          <p:cNvCxnSpPr/>
          <p:nvPr/>
        </p:nvCxnSpPr>
        <p:spPr>
          <a:xfrm rot="10800000">
            <a:off x="6840825" y="2523575"/>
            <a:ext cx="32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27"/>
          <p:cNvSpPr/>
          <p:nvPr/>
        </p:nvSpPr>
        <p:spPr>
          <a:xfrm flipH="1">
            <a:off x="908985" y="381619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"/>
          <p:cNvSpPr/>
          <p:nvPr/>
        </p:nvSpPr>
        <p:spPr>
          <a:xfrm flipH="1">
            <a:off x="1951478" y="3816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"/>
          <p:cNvSpPr/>
          <p:nvPr/>
        </p:nvSpPr>
        <p:spPr>
          <a:xfrm flipH="1">
            <a:off x="908985" y="419719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flipH="1">
            <a:off x="1951478" y="4197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3168125" y="3444575"/>
            <a:ext cx="24807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3: T2 calls sub-invocation and switches to T1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418275" y="2889400"/>
            <a:ext cx="548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T1,T2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>
            <a:spLocks noGrp="1"/>
          </p:cNvSpPr>
          <p:nvPr>
            <p:ph type="title"/>
          </p:nvPr>
        </p:nvSpPr>
        <p:spPr>
          <a:xfrm>
            <a:off x="311700" y="386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body" idx="1"/>
          </p:nvPr>
        </p:nvSpPr>
        <p:spPr>
          <a:xfrm>
            <a:off x="1307250" y="841925"/>
            <a:ext cx="4325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// Splicing example with dependence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C, 8) // Leading invocation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D, 8)	// Continuation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def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n):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if n &lt; 5: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for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.. n: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mid = n/2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mid)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n-mid)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309350" y="3388625"/>
            <a:ext cx="4137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8"/>
          <p:cNvSpPr/>
          <p:nvPr/>
        </p:nvSpPr>
        <p:spPr>
          <a:xfrm flipH="1">
            <a:off x="901150" y="344457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 flipH="1">
            <a:off x="1943643" y="344456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000719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5828331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5822425" y="2787300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c(A,C,8)</a:t>
            </a:r>
            <a:endParaRPr sz="1100"/>
          </a:p>
        </p:txBody>
      </p:sp>
      <p:grpSp>
        <p:nvGrpSpPr>
          <p:cNvPr id="282" name="Google Shape;282;p28"/>
          <p:cNvGrpSpPr/>
          <p:nvPr/>
        </p:nvGrpSpPr>
        <p:grpSpPr>
          <a:xfrm>
            <a:off x="6008225" y="1075650"/>
            <a:ext cx="2135225" cy="607800"/>
            <a:chOff x="5634625" y="275900"/>
            <a:chExt cx="2135225" cy="607800"/>
          </a:xfrm>
        </p:grpSpPr>
        <p:sp>
          <p:nvSpPr>
            <p:cNvPr id="283" name="Google Shape;283;p28"/>
            <p:cNvSpPr txBox="1"/>
            <p:nvPr/>
          </p:nvSpPr>
          <p:spPr>
            <a:xfrm>
              <a:off x="5634625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Leading Thread (T1)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4" name="Google Shape;284;p28"/>
            <p:cNvCxnSpPr/>
            <p:nvPr/>
          </p:nvCxnSpPr>
          <p:spPr>
            <a:xfrm>
              <a:off x="57403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5" name="Google Shape;285;p28"/>
            <p:cNvSpPr txBox="1"/>
            <p:nvPr/>
          </p:nvSpPr>
          <p:spPr>
            <a:xfrm>
              <a:off x="6728550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Trailing Thread (T2)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6" name="Google Shape;286;p28"/>
            <p:cNvCxnSpPr/>
            <p:nvPr/>
          </p:nvCxnSpPr>
          <p:spPr>
            <a:xfrm>
              <a:off x="68572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87" name="Google Shape;287;p28"/>
          <p:cNvSpPr txBox="1"/>
          <p:nvPr/>
        </p:nvSpPr>
        <p:spPr>
          <a:xfrm>
            <a:off x="5835332" y="3269800"/>
            <a:ext cx="2343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Stack 1 | Stack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7012525" y="2791282"/>
            <a:ext cx="1166400" cy="35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c(A,D,8)</a:t>
            </a:r>
            <a:endParaRPr sz="1100"/>
          </a:p>
        </p:txBody>
      </p:sp>
      <p:sp>
        <p:nvSpPr>
          <p:cNvPr id="289" name="Google Shape;289;p28"/>
          <p:cNvSpPr txBox="1"/>
          <p:nvPr/>
        </p:nvSpPr>
        <p:spPr>
          <a:xfrm>
            <a:off x="5822425" y="2443356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c(A,C,4)</a:t>
            </a:r>
            <a:endParaRPr sz="1100"/>
          </a:p>
        </p:txBody>
      </p:sp>
      <p:sp>
        <p:nvSpPr>
          <p:cNvPr id="290" name="Google Shape;290;p28"/>
          <p:cNvSpPr txBox="1"/>
          <p:nvPr/>
        </p:nvSpPr>
        <p:spPr>
          <a:xfrm>
            <a:off x="7012525" y="2433769"/>
            <a:ext cx="1166400" cy="35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c(A,D,4)</a:t>
            </a:r>
            <a:endParaRPr sz="1100"/>
          </a:p>
        </p:txBody>
      </p:sp>
      <p:cxnSp>
        <p:nvCxnSpPr>
          <p:cNvPr id="291" name="Google Shape;291;p28"/>
          <p:cNvCxnSpPr/>
          <p:nvPr/>
        </p:nvCxnSpPr>
        <p:spPr>
          <a:xfrm rot="10800000">
            <a:off x="6397151" y="2286438"/>
            <a:ext cx="0" cy="2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28"/>
          <p:cNvCxnSpPr/>
          <p:nvPr/>
        </p:nvCxnSpPr>
        <p:spPr>
          <a:xfrm>
            <a:off x="901150" y="3256611"/>
            <a:ext cx="3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28"/>
          <p:cNvCxnSpPr/>
          <p:nvPr/>
        </p:nvCxnSpPr>
        <p:spPr>
          <a:xfrm>
            <a:off x="901146" y="3068626"/>
            <a:ext cx="38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28"/>
          <p:cNvSpPr txBox="1"/>
          <p:nvPr/>
        </p:nvSpPr>
        <p:spPr>
          <a:xfrm>
            <a:off x="5817140" y="2085842"/>
            <a:ext cx="1195385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c(A+4,C+4,4)</a:t>
            </a:r>
            <a:endParaRPr sz="1050" dirty="0"/>
          </a:p>
        </p:txBody>
      </p:sp>
      <p:cxnSp>
        <p:nvCxnSpPr>
          <p:cNvPr id="295" name="Google Shape;295;p28"/>
          <p:cNvCxnSpPr/>
          <p:nvPr/>
        </p:nvCxnSpPr>
        <p:spPr>
          <a:xfrm>
            <a:off x="6901851" y="2163138"/>
            <a:ext cx="617100" cy="3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28"/>
          <p:cNvSpPr/>
          <p:nvPr/>
        </p:nvSpPr>
        <p:spPr>
          <a:xfrm flipH="1">
            <a:off x="908985" y="3816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8"/>
          <p:cNvSpPr/>
          <p:nvPr/>
        </p:nvSpPr>
        <p:spPr>
          <a:xfrm flipH="1">
            <a:off x="1951478" y="3816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 flipH="1">
            <a:off x="908985" y="419719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flipH="1">
            <a:off x="1951478" y="4197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3168125" y="3444575"/>
            <a:ext cx="24807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4: T1 sub-invocation completes, continues to next invocation, and switches to T2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499325" y="2908250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499325" y="3096238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311700" y="386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body" idx="1"/>
          </p:nvPr>
        </p:nvSpPr>
        <p:spPr>
          <a:xfrm>
            <a:off x="1307250" y="841925"/>
            <a:ext cx="4120784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// Splicing example with dependence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C, 8) // Leading invocation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D, 8)	// Continuation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def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n):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if n &lt; 5: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for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.. n: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mid = n/2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mid)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n-mid)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309350" y="3388625"/>
            <a:ext cx="4137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9"/>
          <p:cNvSpPr/>
          <p:nvPr/>
        </p:nvSpPr>
        <p:spPr>
          <a:xfrm flipH="1">
            <a:off x="901150" y="344457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"/>
          <p:cNvSpPr/>
          <p:nvPr/>
        </p:nvSpPr>
        <p:spPr>
          <a:xfrm flipH="1">
            <a:off x="1943643" y="344456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000719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5828331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5822425" y="2787300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c(A,C,8)</a:t>
            </a:r>
            <a:endParaRPr sz="1100"/>
          </a:p>
        </p:txBody>
      </p:sp>
      <p:grpSp>
        <p:nvGrpSpPr>
          <p:cNvPr id="316" name="Google Shape;316;p29"/>
          <p:cNvGrpSpPr/>
          <p:nvPr/>
        </p:nvGrpSpPr>
        <p:grpSpPr>
          <a:xfrm>
            <a:off x="6008225" y="1075650"/>
            <a:ext cx="2135225" cy="607800"/>
            <a:chOff x="5634625" y="275900"/>
            <a:chExt cx="2135225" cy="607800"/>
          </a:xfrm>
        </p:grpSpPr>
        <p:sp>
          <p:nvSpPr>
            <p:cNvPr id="317" name="Google Shape;317;p29"/>
            <p:cNvSpPr txBox="1"/>
            <p:nvPr/>
          </p:nvSpPr>
          <p:spPr>
            <a:xfrm>
              <a:off x="5634625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Leading Thread (T1)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8" name="Google Shape;318;p29"/>
            <p:cNvCxnSpPr/>
            <p:nvPr/>
          </p:nvCxnSpPr>
          <p:spPr>
            <a:xfrm>
              <a:off x="57403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9"/>
            <p:cNvSpPr txBox="1"/>
            <p:nvPr/>
          </p:nvSpPr>
          <p:spPr>
            <a:xfrm>
              <a:off x="6728550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Trailing Thread (T2)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0" name="Google Shape;320;p29"/>
            <p:cNvCxnSpPr/>
            <p:nvPr/>
          </p:nvCxnSpPr>
          <p:spPr>
            <a:xfrm>
              <a:off x="68572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21" name="Google Shape;321;p29"/>
          <p:cNvSpPr txBox="1"/>
          <p:nvPr/>
        </p:nvSpPr>
        <p:spPr>
          <a:xfrm>
            <a:off x="5835332" y="3269800"/>
            <a:ext cx="2343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Stack 1 | Stack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7012525" y="2791282"/>
            <a:ext cx="1166400" cy="35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c(A,D,8)</a:t>
            </a:r>
            <a:endParaRPr sz="1100"/>
          </a:p>
        </p:txBody>
      </p:sp>
      <p:sp>
        <p:nvSpPr>
          <p:cNvPr id="323" name="Google Shape;323;p29"/>
          <p:cNvSpPr txBox="1"/>
          <p:nvPr/>
        </p:nvSpPr>
        <p:spPr>
          <a:xfrm>
            <a:off x="5822425" y="2443356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c(A,C,4)</a:t>
            </a:r>
            <a:endParaRPr sz="1100"/>
          </a:p>
        </p:txBody>
      </p:sp>
      <p:sp>
        <p:nvSpPr>
          <p:cNvPr id="324" name="Google Shape;324;p29"/>
          <p:cNvSpPr txBox="1"/>
          <p:nvPr/>
        </p:nvSpPr>
        <p:spPr>
          <a:xfrm>
            <a:off x="7012525" y="2433769"/>
            <a:ext cx="1166400" cy="353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c(A,D,4)</a:t>
            </a:r>
            <a:endParaRPr sz="1100"/>
          </a:p>
        </p:txBody>
      </p:sp>
      <p:cxnSp>
        <p:nvCxnSpPr>
          <p:cNvPr id="325" name="Google Shape;325;p29"/>
          <p:cNvCxnSpPr/>
          <p:nvPr/>
        </p:nvCxnSpPr>
        <p:spPr>
          <a:xfrm>
            <a:off x="901150" y="3242410"/>
            <a:ext cx="3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9"/>
          <p:cNvCxnSpPr/>
          <p:nvPr/>
        </p:nvCxnSpPr>
        <p:spPr>
          <a:xfrm>
            <a:off x="913021" y="3274750"/>
            <a:ext cx="38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29"/>
          <p:cNvSpPr txBox="1"/>
          <p:nvPr/>
        </p:nvSpPr>
        <p:spPr>
          <a:xfrm>
            <a:off x="5822425" y="2085842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c(A+4,C+4,4)</a:t>
            </a:r>
            <a:endParaRPr sz="1050" dirty="0"/>
          </a:p>
        </p:txBody>
      </p:sp>
      <p:cxnSp>
        <p:nvCxnSpPr>
          <p:cNvPr id="328" name="Google Shape;328;p29"/>
          <p:cNvCxnSpPr/>
          <p:nvPr/>
        </p:nvCxnSpPr>
        <p:spPr>
          <a:xfrm rot="10800000">
            <a:off x="7569601" y="2283330"/>
            <a:ext cx="0" cy="2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29"/>
          <p:cNvSpPr txBox="1"/>
          <p:nvPr/>
        </p:nvSpPr>
        <p:spPr>
          <a:xfrm>
            <a:off x="6994875" y="2082735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c(A+4,D+4,4)</a:t>
            </a:r>
            <a:endParaRPr sz="1050" dirty="0"/>
          </a:p>
        </p:txBody>
      </p:sp>
      <p:cxnSp>
        <p:nvCxnSpPr>
          <p:cNvPr id="330" name="Google Shape;330;p29"/>
          <p:cNvCxnSpPr/>
          <p:nvPr/>
        </p:nvCxnSpPr>
        <p:spPr>
          <a:xfrm rot="10800000">
            <a:off x="6765926" y="2136917"/>
            <a:ext cx="4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29"/>
          <p:cNvSpPr/>
          <p:nvPr/>
        </p:nvSpPr>
        <p:spPr>
          <a:xfrm flipH="1">
            <a:off x="908985" y="3816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9"/>
          <p:cNvSpPr/>
          <p:nvPr/>
        </p:nvSpPr>
        <p:spPr>
          <a:xfrm flipH="1">
            <a:off x="1951478" y="3816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9"/>
          <p:cNvSpPr/>
          <p:nvPr/>
        </p:nvSpPr>
        <p:spPr>
          <a:xfrm flipH="1">
            <a:off x="908985" y="4197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9"/>
          <p:cNvSpPr/>
          <p:nvPr/>
        </p:nvSpPr>
        <p:spPr>
          <a:xfrm flipH="1">
            <a:off x="1951478" y="4197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3168125" y="3444575"/>
            <a:ext cx="24807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5: T2 sub-invocation completes, continues to next invocation, and switches to T1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411875" y="3082050"/>
            <a:ext cx="548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T1,T2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>
            <a:spLocks noGrp="1"/>
          </p:cNvSpPr>
          <p:nvPr>
            <p:ph type="title"/>
          </p:nvPr>
        </p:nvSpPr>
        <p:spPr>
          <a:xfrm>
            <a:off x="311700" y="386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sp>
        <p:nvSpPr>
          <p:cNvPr id="343" name="Google Shape;343;p30"/>
          <p:cNvSpPr txBox="1">
            <a:spLocks noGrp="1"/>
          </p:cNvSpPr>
          <p:nvPr>
            <p:ph type="body" idx="1"/>
          </p:nvPr>
        </p:nvSpPr>
        <p:spPr>
          <a:xfrm>
            <a:off x="1307249" y="841925"/>
            <a:ext cx="4257475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// Splicing example with dependence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C, 8) // Leading invocation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D, 8)	// Continuation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def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n):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if n &lt; 5: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for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.. n: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mid = n/2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mid)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n-mid)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309350" y="3388625"/>
            <a:ext cx="4137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0"/>
          <p:cNvSpPr/>
          <p:nvPr/>
        </p:nvSpPr>
        <p:spPr>
          <a:xfrm flipH="1">
            <a:off x="901150" y="344457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0"/>
          <p:cNvSpPr/>
          <p:nvPr/>
        </p:nvSpPr>
        <p:spPr>
          <a:xfrm flipH="1">
            <a:off x="1943643" y="344456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7000719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5828331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5822425" y="2787300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c(A,C,8)</a:t>
            </a:r>
            <a:endParaRPr sz="1100"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6008225" y="1075650"/>
            <a:ext cx="2135225" cy="607800"/>
            <a:chOff x="5634625" y="275900"/>
            <a:chExt cx="2135225" cy="607800"/>
          </a:xfrm>
        </p:grpSpPr>
        <p:sp>
          <p:nvSpPr>
            <p:cNvPr id="351" name="Google Shape;351;p30"/>
            <p:cNvSpPr txBox="1"/>
            <p:nvPr/>
          </p:nvSpPr>
          <p:spPr>
            <a:xfrm>
              <a:off x="5634625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Leading Thread (T1)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2" name="Google Shape;352;p30"/>
            <p:cNvCxnSpPr/>
            <p:nvPr/>
          </p:nvCxnSpPr>
          <p:spPr>
            <a:xfrm>
              <a:off x="57403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3" name="Google Shape;353;p30"/>
            <p:cNvSpPr txBox="1"/>
            <p:nvPr/>
          </p:nvSpPr>
          <p:spPr>
            <a:xfrm>
              <a:off x="6728550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Trailing Thread (T2)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4" name="Google Shape;354;p30"/>
            <p:cNvCxnSpPr/>
            <p:nvPr/>
          </p:nvCxnSpPr>
          <p:spPr>
            <a:xfrm>
              <a:off x="68572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55" name="Google Shape;355;p30"/>
          <p:cNvSpPr txBox="1"/>
          <p:nvPr/>
        </p:nvSpPr>
        <p:spPr>
          <a:xfrm>
            <a:off x="5835332" y="3269800"/>
            <a:ext cx="2343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Stack 1 | Stack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7012525" y="2791282"/>
            <a:ext cx="1166400" cy="35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c(A,D,8)</a:t>
            </a:r>
            <a:endParaRPr sz="1100"/>
          </a:p>
        </p:txBody>
      </p:sp>
      <p:sp>
        <p:nvSpPr>
          <p:cNvPr id="357" name="Google Shape;357;p30"/>
          <p:cNvSpPr txBox="1"/>
          <p:nvPr/>
        </p:nvSpPr>
        <p:spPr>
          <a:xfrm>
            <a:off x="5822425" y="2443356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c(A,C,4)</a:t>
            </a:r>
            <a:endParaRPr sz="1100"/>
          </a:p>
        </p:txBody>
      </p:sp>
      <p:sp>
        <p:nvSpPr>
          <p:cNvPr id="358" name="Google Shape;358;p30"/>
          <p:cNvSpPr txBox="1"/>
          <p:nvPr/>
        </p:nvSpPr>
        <p:spPr>
          <a:xfrm>
            <a:off x="7012525" y="2433769"/>
            <a:ext cx="1166400" cy="353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c(A,D,4)</a:t>
            </a:r>
            <a:endParaRPr sz="1100"/>
          </a:p>
        </p:txBody>
      </p:sp>
      <p:cxnSp>
        <p:nvCxnSpPr>
          <p:cNvPr id="359" name="Google Shape;359;p30"/>
          <p:cNvCxnSpPr/>
          <p:nvPr/>
        </p:nvCxnSpPr>
        <p:spPr>
          <a:xfrm>
            <a:off x="901150" y="3387866"/>
            <a:ext cx="3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30"/>
          <p:cNvCxnSpPr/>
          <p:nvPr/>
        </p:nvCxnSpPr>
        <p:spPr>
          <a:xfrm>
            <a:off x="901146" y="3269059"/>
            <a:ext cx="38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30"/>
          <p:cNvSpPr txBox="1"/>
          <p:nvPr/>
        </p:nvSpPr>
        <p:spPr>
          <a:xfrm>
            <a:off x="5822425" y="2085842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c(A+4,C+4,4)</a:t>
            </a:r>
            <a:endParaRPr sz="1050" dirty="0"/>
          </a:p>
        </p:txBody>
      </p:sp>
      <p:sp>
        <p:nvSpPr>
          <p:cNvPr id="362" name="Google Shape;362;p30"/>
          <p:cNvSpPr txBox="1"/>
          <p:nvPr/>
        </p:nvSpPr>
        <p:spPr>
          <a:xfrm>
            <a:off x="6994875" y="2082735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c(A+4,D+4,4)</a:t>
            </a:r>
            <a:endParaRPr sz="1050" dirty="0"/>
          </a:p>
        </p:txBody>
      </p:sp>
      <p:cxnSp>
        <p:nvCxnSpPr>
          <p:cNvPr id="363" name="Google Shape;363;p30"/>
          <p:cNvCxnSpPr/>
          <p:nvPr/>
        </p:nvCxnSpPr>
        <p:spPr>
          <a:xfrm>
            <a:off x="5869500" y="2240550"/>
            <a:ext cx="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30"/>
          <p:cNvCxnSpPr/>
          <p:nvPr/>
        </p:nvCxnSpPr>
        <p:spPr>
          <a:xfrm rot="10800000" flipH="1">
            <a:off x="6624700" y="2395800"/>
            <a:ext cx="4818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30"/>
          <p:cNvSpPr/>
          <p:nvPr/>
        </p:nvSpPr>
        <p:spPr>
          <a:xfrm flipH="1">
            <a:off x="908985" y="3816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/>
          <p:nvPr/>
        </p:nvSpPr>
        <p:spPr>
          <a:xfrm flipH="1">
            <a:off x="1951478" y="381618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0"/>
          <p:cNvSpPr/>
          <p:nvPr/>
        </p:nvSpPr>
        <p:spPr>
          <a:xfrm flipH="1">
            <a:off x="908985" y="4197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0"/>
          <p:cNvSpPr/>
          <p:nvPr/>
        </p:nvSpPr>
        <p:spPr>
          <a:xfrm flipH="1">
            <a:off x="1951478" y="4197182"/>
            <a:ext cx="1042500" cy="23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3168125" y="3444575"/>
            <a:ext cx="24807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5: Second T1 invocation completes and returns, then before second return, switches to T2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495275" y="3091650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495275" y="3221926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>
            <a:spLocks noGrp="1"/>
          </p:cNvSpPr>
          <p:nvPr>
            <p:ph type="title"/>
          </p:nvPr>
        </p:nvSpPr>
        <p:spPr>
          <a:xfrm>
            <a:off x="311700" y="386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sp>
        <p:nvSpPr>
          <p:cNvPr id="378" name="Google Shape;378;p31"/>
          <p:cNvSpPr txBox="1">
            <a:spLocks noGrp="1"/>
          </p:cNvSpPr>
          <p:nvPr>
            <p:ph type="body" idx="1"/>
          </p:nvPr>
        </p:nvSpPr>
        <p:spPr>
          <a:xfrm>
            <a:off x="1307249" y="841925"/>
            <a:ext cx="4201107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// Splicing example with dependence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C, 8) // Leading invocation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D, 8)	// Continuation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def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n):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if n &lt; 5: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for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.. n: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mid = n/2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mid)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n-mid)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309350" y="3388625"/>
            <a:ext cx="4137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1"/>
          <p:cNvSpPr/>
          <p:nvPr/>
        </p:nvSpPr>
        <p:spPr>
          <a:xfrm flipH="1">
            <a:off x="901150" y="344457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 flipH="1">
            <a:off x="1943643" y="344456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7000719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5828331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 txBox="1"/>
          <p:nvPr/>
        </p:nvSpPr>
        <p:spPr>
          <a:xfrm>
            <a:off x="5822425" y="2787300"/>
            <a:ext cx="11901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c(A,C,8)</a:t>
            </a:r>
            <a:endParaRPr sz="1100"/>
          </a:p>
        </p:txBody>
      </p:sp>
      <p:grpSp>
        <p:nvGrpSpPr>
          <p:cNvPr id="385" name="Google Shape;385;p31"/>
          <p:cNvGrpSpPr/>
          <p:nvPr/>
        </p:nvGrpSpPr>
        <p:grpSpPr>
          <a:xfrm>
            <a:off x="6008225" y="1075650"/>
            <a:ext cx="2135225" cy="607800"/>
            <a:chOff x="5634625" y="275900"/>
            <a:chExt cx="2135225" cy="607800"/>
          </a:xfrm>
        </p:grpSpPr>
        <p:sp>
          <p:nvSpPr>
            <p:cNvPr id="386" name="Google Shape;386;p31"/>
            <p:cNvSpPr txBox="1"/>
            <p:nvPr/>
          </p:nvSpPr>
          <p:spPr>
            <a:xfrm>
              <a:off x="5634625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Leading Thread (T1)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7" name="Google Shape;387;p31"/>
            <p:cNvCxnSpPr/>
            <p:nvPr/>
          </p:nvCxnSpPr>
          <p:spPr>
            <a:xfrm>
              <a:off x="57403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8" name="Google Shape;388;p31"/>
            <p:cNvSpPr txBox="1"/>
            <p:nvPr/>
          </p:nvSpPr>
          <p:spPr>
            <a:xfrm>
              <a:off x="6728550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Trailing Thread (T2)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9" name="Google Shape;389;p31"/>
            <p:cNvCxnSpPr/>
            <p:nvPr/>
          </p:nvCxnSpPr>
          <p:spPr>
            <a:xfrm>
              <a:off x="68572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90" name="Google Shape;390;p31"/>
          <p:cNvSpPr txBox="1"/>
          <p:nvPr/>
        </p:nvSpPr>
        <p:spPr>
          <a:xfrm>
            <a:off x="5835332" y="3269800"/>
            <a:ext cx="2343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Stack 1 | Stack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012525" y="2791282"/>
            <a:ext cx="1166400" cy="35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c(A,D,8)</a:t>
            </a:r>
            <a:endParaRPr sz="1100"/>
          </a:p>
        </p:txBody>
      </p:sp>
      <p:sp>
        <p:nvSpPr>
          <p:cNvPr id="392" name="Google Shape;392;p31"/>
          <p:cNvSpPr txBox="1"/>
          <p:nvPr/>
        </p:nvSpPr>
        <p:spPr>
          <a:xfrm>
            <a:off x="5822425" y="2443356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c(A,C,4)</a:t>
            </a:r>
            <a:endParaRPr sz="1100"/>
          </a:p>
        </p:txBody>
      </p:sp>
      <p:sp>
        <p:nvSpPr>
          <p:cNvPr id="393" name="Google Shape;393;p31"/>
          <p:cNvSpPr txBox="1"/>
          <p:nvPr/>
        </p:nvSpPr>
        <p:spPr>
          <a:xfrm>
            <a:off x="7012525" y="2433769"/>
            <a:ext cx="1166400" cy="353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c(A,D,4)</a:t>
            </a:r>
            <a:endParaRPr sz="1100"/>
          </a:p>
        </p:txBody>
      </p:sp>
      <p:cxnSp>
        <p:nvCxnSpPr>
          <p:cNvPr id="394" name="Google Shape;394;p31"/>
          <p:cNvCxnSpPr/>
          <p:nvPr/>
        </p:nvCxnSpPr>
        <p:spPr>
          <a:xfrm>
            <a:off x="901150" y="3339263"/>
            <a:ext cx="3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31"/>
          <p:cNvCxnSpPr/>
          <p:nvPr/>
        </p:nvCxnSpPr>
        <p:spPr>
          <a:xfrm>
            <a:off x="913021" y="3366608"/>
            <a:ext cx="38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31"/>
          <p:cNvSpPr txBox="1"/>
          <p:nvPr/>
        </p:nvSpPr>
        <p:spPr>
          <a:xfrm>
            <a:off x="5822425" y="2085842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c(A+4,C+4,4)</a:t>
            </a:r>
            <a:endParaRPr sz="1050" dirty="0"/>
          </a:p>
        </p:txBody>
      </p:sp>
      <p:sp>
        <p:nvSpPr>
          <p:cNvPr id="397" name="Google Shape;397;p31"/>
          <p:cNvSpPr txBox="1"/>
          <p:nvPr/>
        </p:nvSpPr>
        <p:spPr>
          <a:xfrm>
            <a:off x="6994875" y="2082735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c(A+4,D+4,4)</a:t>
            </a:r>
            <a:endParaRPr sz="1050" dirty="0"/>
          </a:p>
        </p:txBody>
      </p:sp>
      <p:cxnSp>
        <p:nvCxnSpPr>
          <p:cNvPr id="398" name="Google Shape;398;p31"/>
          <p:cNvCxnSpPr/>
          <p:nvPr/>
        </p:nvCxnSpPr>
        <p:spPr>
          <a:xfrm>
            <a:off x="8092875" y="2230975"/>
            <a:ext cx="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1"/>
          <p:cNvCxnSpPr/>
          <p:nvPr/>
        </p:nvCxnSpPr>
        <p:spPr>
          <a:xfrm flipH="1">
            <a:off x="6699825" y="2862725"/>
            <a:ext cx="5397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31"/>
          <p:cNvSpPr/>
          <p:nvPr/>
        </p:nvSpPr>
        <p:spPr>
          <a:xfrm flipH="1">
            <a:off x="908985" y="3816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1"/>
          <p:cNvSpPr/>
          <p:nvPr/>
        </p:nvSpPr>
        <p:spPr>
          <a:xfrm flipH="1">
            <a:off x="1951478" y="381618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 flipH="1">
            <a:off x="908985" y="4197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 flipH="1">
            <a:off x="1951478" y="419718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3168125" y="3444575"/>
            <a:ext cx="24807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6: Second T2 invocation completes and returns, then before last return, switches to T1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411875" y="3178235"/>
            <a:ext cx="548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T1,T2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cache locality in programs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wall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locality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data in nearby memory locations (e.g. elements in the same cache line)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locality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that is loaded should be used to the fullest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311700" y="386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body" idx="1"/>
          </p:nvPr>
        </p:nvSpPr>
        <p:spPr>
          <a:xfrm>
            <a:off x="1307250" y="841925"/>
            <a:ext cx="428045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// Splicing example with dependence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C, 8) // Leading invocation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D, 8)	// Continuation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def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n):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if n &lt; 5: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for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.. n: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mid = n/2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mid)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n-mid)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309350" y="3388625"/>
            <a:ext cx="4137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2"/>
          <p:cNvSpPr/>
          <p:nvPr/>
        </p:nvSpPr>
        <p:spPr>
          <a:xfrm flipH="1">
            <a:off x="901150" y="344457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/>
          <p:nvPr/>
        </p:nvSpPr>
        <p:spPr>
          <a:xfrm flipH="1">
            <a:off x="1943643" y="344456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7000719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5828331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5822425" y="2787300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c(A,C,8)</a:t>
            </a:r>
            <a:endParaRPr sz="1100"/>
          </a:p>
        </p:txBody>
      </p:sp>
      <p:grpSp>
        <p:nvGrpSpPr>
          <p:cNvPr id="419" name="Google Shape;419;p32"/>
          <p:cNvGrpSpPr/>
          <p:nvPr/>
        </p:nvGrpSpPr>
        <p:grpSpPr>
          <a:xfrm>
            <a:off x="6008225" y="1075650"/>
            <a:ext cx="2135225" cy="607800"/>
            <a:chOff x="5634625" y="275900"/>
            <a:chExt cx="2135225" cy="607800"/>
          </a:xfrm>
        </p:grpSpPr>
        <p:sp>
          <p:nvSpPr>
            <p:cNvPr id="420" name="Google Shape;420;p32"/>
            <p:cNvSpPr txBox="1"/>
            <p:nvPr/>
          </p:nvSpPr>
          <p:spPr>
            <a:xfrm>
              <a:off x="5634625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Leading Thread (T1)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1" name="Google Shape;421;p32"/>
            <p:cNvCxnSpPr/>
            <p:nvPr/>
          </p:nvCxnSpPr>
          <p:spPr>
            <a:xfrm>
              <a:off x="57403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2" name="Google Shape;422;p32"/>
            <p:cNvSpPr txBox="1"/>
            <p:nvPr/>
          </p:nvSpPr>
          <p:spPr>
            <a:xfrm>
              <a:off x="6728550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Trailing Thread (T2)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3" name="Google Shape;423;p32"/>
            <p:cNvCxnSpPr/>
            <p:nvPr/>
          </p:nvCxnSpPr>
          <p:spPr>
            <a:xfrm>
              <a:off x="68572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24" name="Google Shape;424;p32"/>
          <p:cNvSpPr txBox="1"/>
          <p:nvPr/>
        </p:nvSpPr>
        <p:spPr>
          <a:xfrm>
            <a:off x="5835332" y="3269800"/>
            <a:ext cx="2343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Stack 1 | Stack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7012525" y="2791282"/>
            <a:ext cx="1166400" cy="35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c(A,D,8)</a:t>
            </a:r>
            <a:endParaRPr sz="1100"/>
          </a:p>
        </p:txBody>
      </p:sp>
      <p:sp>
        <p:nvSpPr>
          <p:cNvPr id="426" name="Google Shape;426;p32"/>
          <p:cNvSpPr txBox="1"/>
          <p:nvPr/>
        </p:nvSpPr>
        <p:spPr>
          <a:xfrm>
            <a:off x="5822425" y="2443356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c(A,C,4)</a:t>
            </a:r>
            <a:endParaRPr sz="1100"/>
          </a:p>
        </p:txBody>
      </p:sp>
      <p:sp>
        <p:nvSpPr>
          <p:cNvPr id="427" name="Google Shape;427;p32"/>
          <p:cNvSpPr txBox="1"/>
          <p:nvPr/>
        </p:nvSpPr>
        <p:spPr>
          <a:xfrm>
            <a:off x="7012525" y="2433769"/>
            <a:ext cx="1166400" cy="353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c(A,D,4)</a:t>
            </a:r>
            <a:endParaRPr sz="1100"/>
          </a:p>
        </p:txBody>
      </p:sp>
      <p:cxnSp>
        <p:nvCxnSpPr>
          <p:cNvPr id="428" name="Google Shape;428;p32"/>
          <p:cNvCxnSpPr/>
          <p:nvPr/>
        </p:nvCxnSpPr>
        <p:spPr>
          <a:xfrm>
            <a:off x="920850" y="1531039"/>
            <a:ext cx="3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32"/>
          <p:cNvCxnSpPr/>
          <p:nvPr/>
        </p:nvCxnSpPr>
        <p:spPr>
          <a:xfrm>
            <a:off x="920846" y="3347583"/>
            <a:ext cx="38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32"/>
          <p:cNvSpPr txBox="1"/>
          <p:nvPr/>
        </p:nvSpPr>
        <p:spPr>
          <a:xfrm>
            <a:off x="5822425" y="2085842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c(A+4,C+4,4)</a:t>
            </a:r>
            <a:endParaRPr sz="1050" dirty="0"/>
          </a:p>
        </p:txBody>
      </p:sp>
      <p:sp>
        <p:nvSpPr>
          <p:cNvPr id="431" name="Google Shape;431;p32"/>
          <p:cNvSpPr txBox="1"/>
          <p:nvPr/>
        </p:nvSpPr>
        <p:spPr>
          <a:xfrm>
            <a:off x="6994875" y="2082735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c(A+4,D+4,4)</a:t>
            </a:r>
            <a:endParaRPr sz="1050" dirty="0"/>
          </a:p>
        </p:txBody>
      </p:sp>
      <p:cxnSp>
        <p:nvCxnSpPr>
          <p:cNvPr id="432" name="Google Shape;432;p32"/>
          <p:cNvCxnSpPr/>
          <p:nvPr/>
        </p:nvCxnSpPr>
        <p:spPr>
          <a:xfrm>
            <a:off x="6729175" y="3089750"/>
            <a:ext cx="5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32"/>
          <p:cNvSpPr/>
          <p:nvPr/>
        </p:nvSpPr>
        <p:spPr>
          <a:xfrm flipH="1">
            <a:off x="908985" y="3816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 flipH="1">
            <a:off x="1951478" y="381618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"/>
          <p:cNvSpPr/>
          <p:nvPr/>
        </p:nvSpPr>
        <p:spPr>
          <a:xfrm flipH="1">
            <a:off x="908985" y="4197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2"/>
          <p:cNvSpPr/>
          <p:nvPr/>
        </p:nvSpPr>
        <p:spPr>
          <a:xfrm flipH="1">
            <a:off x="1951478" y="419718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2"/>
          <p:cNvSpPr txBox="1"/>
          <p:nvPr/>
        </p:nvSpPr>
        <p:spPr>
          <a:xfrm>
            <a:off x="3168125" y="3444575"/>
            <a:ext cx="24807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7: T1 returns and switches to T2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507150" y="1370688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507150" y="3187213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311700" y="386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 (how it works)</a:t>
            </a:r>
            <a:endParaRPr/>
          </a:p>
        </p:txBody>
      </p:sp>
      <p:sp>
        <p:nvSpPr>
          <p:cNvPr id="446" name="Google Shape;446;p33"/>
          <p:cNvSpPr txBox="1">
            <a:spLocks noGrp="1"/>
          </p:cNvSpPr>
          <p:nvPr>
            <p:ph type="body" idx="1"/>
          </p:nvPr>
        </p:nvSpPr>
        <p:spPr>
          <a:xfrm>
            <a:off x="1307250" y="841925"/>
            <a:ext cx="417475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// Splicing example with dependence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C, 8) // Leading invocation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copy(A, D, 8)	// Continuation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def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n):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if n &lt; 5: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for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.. n: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mid = n/2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mid)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	 copy(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src+mid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dst+mid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n-mid)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33"/>
          <p:cNvSpPr txBox="1"/>
          <p:nvPr/>
        </p:nvSpPr>
        <p:spPr>
          <a:xfrm>
            <a:off x="309350" y="3388625"/>
            <a:ext cx="4137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3"/>
          <p:cNvSpPr/>
          <p:nvPr/>
        </p:nvSpPr>
        <p:spPr>
          <a:xfrm flipH="1">
            <a:off x="901150" y="344457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3"/>
          <p:cNvSpPr/>
          <p:nvPr/>
        </p:nvSpPr>
        <p:spPr>
          <a:xfrm flipH="1">
            <a:off x="1943643" y="3444565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7000719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5828331" y="1531050"/>
            <a:ext cx="1178400" cy="16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3"/>
          <p:cNvSpPr txBox="1"/>
          <p:nvPr/>
        </p:nvSpPr>
        <p:spPr>
          <a:xfrm>
            <a:off x="5822425" y="2787300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c(A,C,8)</a:t>
            </a:r>
            <a:endParaRPr sz="1100"/>
          </a:p>
        </p:txBody>
      </p:sp>
      <p:grpSp>
        <p:nvGrpSpPr>
          <p:cNvPr id="453" name="Google Shape;453;p33"/>
          <p:cNvGrpSpPr/>
          <p:nvPr/>
        </p:nvGrpSpPr>
        <p:grpSpPr>
          <a:xfrm>
            <a:off x="6008225" y="1075650"/>
            <a:ext cx="2135225" cy="607800"/>
            <a:chOff x="5634625" y="275900"/>
            <a:chExt cx="2135225" cy="607800"/>
          </a:xfrm>
        </p:grpSpPr>
        <p:sp>
          <p:nvSpPr>
            <p:cNvPr id="454" name="Google Shape;454;p33"/>
            <p:cNvSpPr txBox="1"/>
            <p:nvPr/>
          </p:nvSpPr>
          <p:spPr>
            <a:xfrm>
              <a:off x="5634625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Leading Thread (T1)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5" name="Google Shape;455;p33"/>
            <p:cNvCxnSpPr/>
            <p:nvPr/>
          </p:nvCxnSpPr>
          <p:spPr>
            <a:xfrm>
              <a:off x="57403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6" name="Google Shape;456;p33"/>
            <p:cNvSpPr txBox="1"/>
            <p:nvPr/>
          </p:nvSpPr>
          <p:spPr>
            <a:xfrm>
              <a:off x="6728550" y="275900"/>
              <a:ext cx="10413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Trailing Thread (T2)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7" name="Google Shape;457;p33"/>
            <p:cNvCxnSpPr/>
            <p:nvPr/>
          </p:nvCxnSpPr>
          <p:spPr>
            <a:xfrm>
              <a:off x="6857225" y="275900"/>
              <a:ext cx="3864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58" name="Google Shape;458;p33"/>
          <p:cNvSpPr txBox="1"/>
          <p:nvPr/>
        </p:nvSpPr>
        <p:spPr>
          <a:xfrm>
            <a:off x="5835332" y="3269800"/>
            <a:ext cx="2343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Stack 1 | Stack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3"/>
          <p:cNvSpPr txBox="1"/>
          <p:nvPr/>
        </p:nvSpPr>
        <p:spPr>
          <a:xfrm>
            <a:off x="7012525" y="2791282"/>
            <a:ext cx="1166400" cy="353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c(A,D,8)</a:t>
            </a:r>
            <a:endParaRPr sz="1100"/>
          </a:p>
        </p:txBody>
      </p:sp>
      <p:sp>
        <p:nvSpPr>
          <p:cNvPr id="460" name="Google Shape;460;p33"/>
          <p:cNvSpPr txBox="1"/>
          <p:nvPr/>
        </p:nvSpPr>
        <p:spPr>
          <a:xfrm>
            <a:off x="5822425" y="2443356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c(A,C,4)</a:t>
            </a:r>
            <a:endParaRPr sz="1100"/>
          </a:p>
        </p:txBody>
      </p:sp>
      <p:sp>
        <p:nvSpPr>
          <p:cNvPr id="461" name="Google Shape;461;p33"/>
          <p:cNvSpPr txBox="1"/>
          <p:nvPr/>
        </p:nvSpPr>
        <p:spPr>
          <a:xfrm>
            <a:off x="7012525" y="2433769"/>
            <a:ext cx="1166400" cy="353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c(A,D,4)</a:t>
            </a:r>
            <a:endParaRPr sz="1100"/>
          </a:p>
        </p:txBody>
      </p:sp>
      <p:cxnSp>
        <p:nvCxnSpPr>
          <p:cNvPr id="462" name="Google Shape;462;p33"/>
          <p:cNvCxnSpPr/>
          <p:nvPr/>
        </p:nvCxnSpPr>
        <p:spPr>
          <a:xfrm>
            <a:off x="913021" y="1537808"/>
            <a:ext cx="38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33"/>
          <p:cNvSpPr txBox="1"/>
          <p:nvPr/>
        </p:nvSpPr>
        <p:spPr>
          <a:xfrm>
            <a:off x="5822425" y="2085842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c(A+4,C+4,4)</a:t>
            </a:r>
            <a:endParaRPr sz="1050" dirty="0"/>
          </a:p>
        </p:txBody>
      </p:sp>
      <p:cxnSp>
        <p:nvCxnSpPr>
          <p:cNvPr id="464" name="Google Shape;464;p33"/>
          <p:cNvCxnSpPr/>
          <p:nvPr/>
        </p:nvCxnSpPr>
        <p:spPr>
          <a:xfrm>
            <a:off x="901150" y="1650039"/>
            <a:ext cx="3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33"/>
          <p:cNvSpPr txBox="1"/>
          <p:nvPr/>
        </p:nvSpPr>
        <p:spPr>
          <a:xfrm>
            <a:off x="6994875" y="2082735"/>
            <a:ext cx="1190100" cy="35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c(A+4,D+4,4)</a:t>
            </a:r>
            <a:endParaRPr sz="1050" dirty="0"/>
          </a:p>
        </p:txBody>
      </p:sp>
      <p:sp>
        <p:nvSpPr>
          <p:cNvPr id="466" name="Google Shape;466;p33"/>
          <p:cNvSpPr/>
          <p:nvPr/>
        </p:nvSpPr>
        <p:spPr>
          <a:xfrm flipH="1">
            <a:off x="908985" y="3816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3"/>
          <p:cNvSpPr/>
          <p:nvPr/>
        </p:nvSpPr>
        <p:spPr>
          <a:xfrm flipH="1">
            <a:off x="1951478" y="381618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3"/>
          <p:cNvSpPr/>
          <p:nvPr/>
        </p:nvSpPr>
        <p:spPr>
          <a:xfrm flipH="1">
            <a:off x="908985" y="419719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3"/>
          <p:cNvSpPr/>
          <p:nvPr/>
        </p:nvSpPr>
        <p:spPr>
          <a:xfrm flipH="1">
            <a:off x="1951478" y="4197182"/>
            <a:ext cx="1042500" cy="2349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3"/>
          <p:cNvSpPr txBox="1"/>
          <p:nvPr/>
        </p:nvSpPr>
        <p:spPr>
          <a:xfrm>
            <a:off x="3168125" y="3444575"/>
            <a:ext cx="24807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8: T2 returns and T1 continues execution of the program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72" name="Google Shape;472;p33"/>
          <p:cNvSpPr txBox="1"/>
          <p:nvPr/>
        </p:nvSpPr>
        <p:spPr>
          <a:xfrm>
            <a:off x="495275" y="1364699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3"/>
          <p:cNvSpPr txBox="1"/>
          <p:nvPr/>
        </p:nvSpPr>
        <p:spPr>
          <a:xfrm>
            <a:off x="495275" y="1494976"/>
            <a:ext cx="413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479" name="Google Shape;479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stencil benchmarks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data reuse potential between multiple iterations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Pochoir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Cilk/CilkN</a:t>
            </a:r>
            <a:endParaRPr/>
          </a:p>
        </p:txBody>
      </p:sp>
      <p:sp>
        <p:nvSpPr>
          <p:cNvPr id="480" name="Google Shape;480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86" name="Google Shape;486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4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Splicing performed 2x-3x better overall compared to Cilk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counters showed fewer L2 and L3 cache misses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Implies better use of memory hierarchy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Comparable (not much better) than Pluto, Pochoir</a:t>
            </a:r>
            <a:endParaRPr/>
          </a:p>
        </p:txBody>
      </p:sp>
      <p:pic>
        <p:nvPicPr>
          <p:cNvPr id="487" name="Google Shape;487;p35"/>
          <p:cNvPicPr preferRelativeResize="0"/>
          <p:nvPr/>
        </p:nvPicPr>
        <p:blipFill rotWithShape="1">
          <a:blip r:embed="rId3">
            <a:alphaModFix/>
          </a:blip>
          <a:srcRect l="5828" r="5722" b="34080"/>
          <a:stretch/>
        </p:blipFill>
        <p:spPr>
          <a:xfrm>
            <a:off x="311700" y="2812975"/>
            <a:ext cx="8087426" cy="9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5"/>
          <p:cNvSpPr txBox="1"/>
          <p:nvPr/>
        </p:nvSpPr>
        <p:spPr>
          <a:xfrm>
            <a:off x="311700" y="3833300"/>
            <a:ext cx="58539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Execution time ratio against splicing scheduler (lower is better).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2, Lifflander et al.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3508575" y="3325800"/>
            <a:ext cx="1063500" cy="4110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6576350" y="3325800"/>
            <a:ext cx="1063500" cy="4110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5"/>
          <p:cNvSpPr/>
          <p:nvPr/>
        </p:nvSpPr>
        <p:spPr>
          <a:xfrm>
            <a:off x="2322650" y="3325800"/>
            <a:ext cx="346800" cy="4110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5"/>
          <p:cNvSpPr/>
          <p:nvPr/>
        </p:nvSpPr>
        <p:spPr>
          <a:xfrm>
            <a:off x="5400813" y="3325800"/>
            <a:ext cx="346800" cy="4110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499" name="Google Shape;499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Outperforms standard Cilk runtime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annotation of data-use footprints which static analysis do not have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Enables developer to create step ‘slices’ to increase granularity of task threads</a:t>
            </a:r>
            <a:endParaRPr sz="1400"/>
          </a:p>
        </p:txBody>
      </p:sp>
      <p:sp>
        <p:nvSpPr>
          <p:cNvPr id="500" name="Google Shape;500;p36"/>
          <p:cNvSpPr txBox="1">
            <a:spLocks noGrp="1"/>
          </p:cNvSpPr>
          <p:nvPr>
            <p:ph type="body" idx="4294967295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Often falls behind static optimization frameworks such as Pluto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Requires annotating programs manually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Context-switching overheads inhibit fine-grained optimizations for L1 reuse</a:t>
            </a:r>
            <a:endParaRPr sz="13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501" name="Google Shape;501;p36"/>
          <p:cNvSpPr txBox="1">
            <a:spLocks noGrp="1"/>
          </p:cNvSpPr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502" name="Google Shape;502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Prelude</a:t>
            </a:r>
            <a:endParaRPr/>
          </a:p>
        </p:txBody>
      </p:sp>
      <p:sp>
        <p:nvSpPr>
          <p:cNvPr id="508" name="Google Shape;508;p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Padding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Reduction in conflict misses and improvements in performance via padding on multiple array dimensions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Execution Reordering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Splicing recursive calls with manually annotated data effects in parallel work-stealing runtime environment</a:t>
            </a:r>
            <a:endParaRPr/>
          </a:p>
        </p:txBody>
      </p:sp>
      <p:sp>
        <p:nvSpPr>
          <p:cNvPr id="509" name="Google Shape;509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10" name="Google Shape;510;p3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Recursions Splicing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idea of a splicing runtime require recursion?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architectural information be provided to automate slice granularities?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this address cache capacity </a:t>
            </a:r>
            <a:r>
              <a:rPr lang="en" i="1"/>
              <a:t>and</a:t>
            </a:r>
            <a:r>
              <a:rPr lang="en"/>
              <a:t> conflict misses?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effects address shared cache lines with disjoint data footprints?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Pluto can’t detect reduction-like pattern, but OpenMP has reduction pragma…so are the results fair? (below)</a:t>
            </a:r>
            <a:endParaRPr/>
          </a:p>
        </p:txBody>
      </p:sp>
      <p:pic>
        <p:nvPicPr>
          <p:cNvPr id="517" name="Google Shape;5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75" y="3162400"/>
            <a:ext cx="4472675" cy="15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8"/>
          <p:cNvSpPr txBox="1"/>
          <p:nvPr/>
        </p:nvSpPr>
        <p:spPr>
          <a:xfrm>
            <a:off x="482775" y="4568875"/>
            <a:ext cx="5067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 7: Speedup over single core Sp (Lifflander et al.)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Array Padding</a:t>
            </a:r>
            <a:endParaRPr/>
          </a:p>
        </p:txBody>
      </p:sp>
      <p:sp>
        <p:nvSpPr>
          <p:cNvPr id="525" name="Google Shape;525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padding data compare to packing?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 data layout costs comparable?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of kernel programs benefit most from padding vs packing?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other optimizations affect data access patterns be taken into account with automatic padding?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tiling, loop reordering, loop fusion, vectorization?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Incorporating this into autotuning systems (e.g. ATLAS)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applying this upon compilation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(adding padding routines on inputs to kernel codes)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inter-array padding be made more useful?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P. Roy, S. L. Song, S. Krishnamoorthy, and X. Liu, “Lightweight detection of cache conflicts,” presented at the Proceedings of the 2018 International Symposium on Code Generation and Optimization, 2018, pp. 200–213.</a:t>
            </a:r>
            <a:endParaRPr sz="1400">
              <a:solidFill>
                <a:srgbClr val="000000"/>
              </a:solidFill>
            </a:endParaRPr>
          </a:p>
          <a:p>
            <a:pPr marL="0" marR="76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marR="76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J. Lifflander, S. Krishnamoorthy, J. Lifflander, and S. Krishnamoorthy, “Cache locality optimization for recursive programs,” </a:t>
            </a:r>
            <a:r>
              <a:rPr lang="en" sz="1400" i="1">
                <a:solidFill>
                  <a:srgbClr val="000000"/>
                </a:solidFill>
              </a:rPr>
              <a:t>ACM SIGPLAN Notices</a:t>
            </a:r>
            <a:r>
              <a:rPr lang="en" sz="1400">
                <a:solidFill>
                  <a:srgbClr val="000000"/>
                </a:solidFill>
              </a:rPr>
              <a:t>, vol. 52, no. 6, pp. 1–16, Jun. 2017.</a:t>
            </a:r>
            <a:endParaRPr sz="1400">
              <a:solidFill>
                <a:srgbClr val="000000"/>
              </a:solidFill>
            </a:endParaRPr>
          </a:p>
          <a:p>
            <a:pPr marL="0" marR="7620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marR="76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C. Hong </a:t>
            </a:r>
            <a:r>
              <a:rPr lang="en" sz="1400" i="1">
                <a:solidFill>
                  <a:srgbClr val="000000"/>
                </a:solidFill>
              </a:rPr>
              <a:t>et al.</a:t>
            </a:r>
            <a:r>
              <a:rPr lang="en" sz="1400">
                <a:solidFill>
                  <a:srgbClr val="000000"/>
                </a:solidFill>
              </a:rPr>
              <a:t>, “Effective padding of multidimensional arrays to avoid cache conflict misses,” </a:t>
            </a:r>
            <a:r>
              <a:rPr lang="en" sz="1400" i="1">
                <a:solidFill>
                  <a:srgbClr val="000000"/>
                </a:solidFill>
              </a:rPr>
              <a:t>ACM SIGPLAN Notices</a:t>
            </a:r>
            <a:r>
              <a:rPr lang="en" sz="1400">
                <a:solidFill>
                  <a:srgbClr val="000000"/>
                </a:solidFill>
              </a:rPr>
              <a:t>, vol. 51, no. 6, pp. 129–144, Jun. 2016.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533" name="Google Shape;533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 to Improve Locality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layout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access pattern may result in poor cache utilization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 sz="1800"/>
              <a:t>xecution order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 on data as much as possible while it’s in cache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311700" y="2715925"/>
            <a:ext cx="8508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 i="1"/>
              <a:t>Lightweight Detection of Cache Conflicts</a:t>
            </a:r>
            <a:r>
              <a:rPr lang="en" sz="1550"/>
              <a:t>, Roy et al.</a:t>
            </a:r>
            <a:endParaRPr sz="15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i="1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 i="1"/>
              <a:t>Effective Padding of Multidimensional Arrays to Avoid Cache Conflict Misses</a:t>
            </a:r>
            <a:r>
              <a:rPr lang="en" sz="1550"/>
              <a:t>, Hong et al.</a:t>
            </a:r>
            <a:endParaRPr sz="1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</p:txBody>
      </p:sp>
      <p:sp>
        <p:nvSpPr>
          <p:cNvPr id="107" name="Google Shape;107;p16"/>
          <p:cNvSpPr txBox="1">
            <a:spLocks noGrp="1"/>
          </p:cNvSpPr>
          <p:nvPr>
            <p:ph type="ctrTitle"/>
          </p:nvPr>
        </p:nvSpPr>
        <p:spPr>
          <a:xfrm>
            <a:off x="311700" y="997400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Improved Locality Through Data Padding</a:t>
            </a:r>
            <a:endParaRPr sz="2300"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of cache conflicts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917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Strided access patterns can cause conflict misses in the cache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Padding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add length to the rows of a matrix →</a:t>
            </a:r>
            <a:br>
              <a:rPr lang="en"/>
            </a:br>
            <a:r>
              <a:rPr lang="en"/>
              <a:t>Elements in a columns are spread across sets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applied to higher dimension tensors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701" y="936303"/>
            <a:ext cx="3231774" cy="28107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7" name="Google Shape;117;p17"/>
          <p:cNvSpPr txBox="1"/>
          <p:nvPr/>
        </p:nvSpPr>
        <p:spPr>
          <a:xfrm>
            <a:off x="5228638" y="3747100"/>
            <a:ext cx="32319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64 cache sets,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8-way associative,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64 bytes/line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conflicts (Roy et al.)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391600" cy="22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Present CCProf, a profiler for </a:t>
            </a:r>
            <a:r>
              <a:rPr lang="en" i="1" dirty="0"/>
              <a:t>conflict</a:t>
            </a:r>
            <a:r>
              <a:rPr lang="en" dirty="0"/>
              <a:t> misses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Conflicts characterized by </a:t>
            </a:r>
            <a:r>
              <a:rPr lang="en" i="1" dirty="0"/>
              <a:t>Re-Conflict Distance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Results show ~100x reduction in profiling overhead and F1 score of ~0.82</a:t>
            </a:r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149" y="1966624"/>
            <a:ext cx="3529974" cy="1674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6" name="Google Shape;126;p18"/>
          <p:cNvSpPr txBox="1"/>
          <p:nvPr/>
        </p:nvSpPr>
        <p:spPr>
          <a:xfrm>
            <a:off x="519450" y="3748575"/>
            <a:ext cx="49761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...once conflicts are found, what padding parameters should we use?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pad data? (Hong et al.)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padding of arrays for set-associative caches and arbitrary tile sizes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modulo arithmetic to eliminate array padding extents that cause conflict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25" y="2038440"/>
            <a:ext cx="2819375" cy="17680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350" y="1962249"/>
            <a:ext cx="3362099" cy="2755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Results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81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on stencil applications (FFT), matmul, and 2D PDE solver (ADI)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on two Intel architectures (SB, HSW)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000" y="2568975"/>
            <a:ext cx="2995876" cy="171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813" y="1509936"/>
            <a:ext cx="2409510" cy="16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475" y="2626000"/>
            <a:ext cx="2841760" cy="16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6508200" y="3064950"/>
            <a:ext cx="23523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FFT GFlops/S and Speedup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508200" y="3248504"/>
            <a:ext cx="23523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(Hong et al.)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Theorems and proofs for analytical model are provided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Model-based padding can be applied across architectures, cache parameters, and data dimensionalities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reduce conflicts in opaque library methods by padding the input data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Conflicts can be quickly detected by CCProf </a:t>
            </a:r>
            <a:endParaRPr sz="140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4294967295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Ideal padding is non-stationary over different tile sizes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DGEMM results are unconvincing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Padding requires the user to pad the data structure across complete functions or programs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Increases memory allocation footprint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2578</Words>
  <Application>Microsoft Office PowerPoint</Application>
  <PresentationFormat>On-screen Show (16:9)</PresentationFormat>
  <Paragraphs>507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Courier New</vt:lpstr>
      <vt:lpstr>Roboto</vt:lpstr>
      <vt:lpstr>Arial</vt:lpstr>
      <vt:lpstr>Geometric</vt:lpstr>
      <vt:lpstr>Cache Optimizations</vt:lpstr>
      <vt:lpstr>Role of cache locality in programs</vt:lpstr>
      <vt:lpstr>Two Approaches to Improve Locality</vt:lpstr>
      <vt:lpstr>Improved Locality Through Data Padding</vt:lpstr>
      <vt:lpstr>The issue of cache conflicts</vt:lpstr>
      <vt:lpstr>Finding the conflicts (Roy et al.)</vt:lpstr>
      <vt:lpstr>How to pad data? (Hong et al.)</vt:lpstr>
      <vt:lpstr>Evaluation and Results</vt:lpstr>
      <vt:lpstr>Strengths</vt:lpstr>
      <vt:lpstr>Improved Locality Through Reordered Execution </vt:lpstr>
      <vt:lpstr>Data Reuse in recursive programs</vt:lpstr>
      <vt:lpstr>Toy example (how it works)</vt:lpstr>
      <vt:lpstr>Toy example (how it works)</vt:lpstr>
      <vt:lpstr>Toy example (how it works)</vt:lpstr>
      <vt:lpstr>Toy example (how it works)</vt:lpstr>
      <vt:lpstr>Toy example (how it works)</vt:lpstr>
      <vt:lpstr>Toy example (how it works)</vt:lpstr>
      <vt:lpstr>Toy example (how it works)</vt:lpstr>
      <vt:lpstr>Toy example (how it works)</vt:lpstr>
      <vt:lpstr>Toy example (how it works)</vt:lpstr>
      <vt:lpstr>Toy example (how it works)</vt:lpstr>
      <vt:lpstr>Experimental setup</vt:lpstr>
      <vt:lpstr>Results</vt:lpstr>
      <vt:lpstr>Strengths</vt:lpstr>
      <vt:lpstr>Discussion Prelude</vt:lpstr>
      <vt:lpstr>Discussion - Recursions Splicing</vt:lpstr>
      <vt:lpstr>Discussion - Array Padding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Optimizations</dc:title>
  <dc:creator>Mark Blanco</dc:creator>
  <cp:lastModifiedBy>Mark Blanco</cp:lastModifiedBy>
  <cp:revision>1</cp:revision>
  <dcterms:modified xsi:type="dcterms:W3CDTF">2019-03-04T16:25:05Z</dcterms:modified>
</cp:coreProperties>
</file>