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1cd29df09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1cd29df09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1cd29df09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1cd29df09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1cd29df09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1cd29df09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1cd29df09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1cd29df09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1cd29df09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1cd29df09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1cd29df09_2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1cd29df09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1cd29df09_2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1cd29df09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1cd29df09_2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1cd29df09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1cd29df09_2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1cd29df09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1cd29df09_2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1cd29df09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1cd29df0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1cd29d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24a8e6a7b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24a8e6a7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Candidate with heavier register usage used for register usage information</a:t>
            </a:r>
            <a:endParaRPr/>
          </a:p>
          <a:p>
            <a:pPr marL="0" lvl="0" indent="0" algn="l" rtl="0">
              <a:spcBef>
                <a:spcPts val="0"/>
              </a:spcBef>
              <a:spcAft>
                <a:spcPts val="0"/>
              </a:spcAft>
              <a:buNone/>
            </a:pPr>
            <a:r>
              <a:rPr lang="en"/>
              <a:t>Finalizer chooses among the candidate binaries and permutes them to finalize which two binaries give best performance in combination. Passes them on to the assembler which generates the above code in a single file.</a:t>
            </a:r>
            <a:endParaRPr/>
          </a:p>
          <a:p>
            <a:pPr marL="0" lvl="0" indent="0" algn="l" rtl="0">
              <a:spcBef>
                <a:spcPts val="0"/>
              </a:spcBef>
              <a:spcAft>
                <a:spcPts val="0"/>
              </a:spcAft>
              <a:buNone/>
            </a:pPr>
            <a:r>
              <a:rPr lang="en"/>
              <a:t>How to pick which binary to execute?</a:t>
            </a:r>
            <a:endParaRPr/>
          </a:p>
          <a:p>
            <a:pPr marL="0" lvl="0" indent="0" algn="l" rtl="0">
              <a:spcBef>
                <a:spcPts val="0"/>
              </a:spcBef>
              <a:spcAft>
                <a:spcPts val="0"/>
              </a:spcAft>
              <a:buNone/>
            </a:pPr>
            <a:r>
              <a:rPr lang="en"/>
              <a:t>Uses performance tuning based on memory distance.</a:t>
            </a:r>
            <a:endParaRPr/>
          </a:p>
          <a:p>
            <a:pPr marL="457200" lvl="0" indent="-298450" algn="l" rtl="0">
              <a:spcBef>
                <a:spcPts val="0"/>
              </a:spcBef>
              <a:spcAft>
                <a:spcPts val="0"/>
              </a:spcAft>
              <a:buSzPts val="1100"/>
              <a:buAutoNum type="arabicPeriod"/>
            </a:pPr>
            <a:r>
              <a:rPr lang="en"/>
              <a:t>Profile each scheduler’s performance.</a:t>
            </a:r>
            <a:endParaRPr/>
          </a:p>
          <a:p>
            <a:pPr marL="457200" lvl="0" indent="-298450" algn="l" rtl="0">
              <a:spcBef>
                <a:spcPts val="0"/>
              </a:spcBef>
              <a:spcAft>
                <a:spcPts val="0"/>
              </a:spcAft>
              <a:buSzPts val="1100"/>
              <a:buAutoNum type="arabicPeriod"/>
            </a:pPr>
            <a:r>
              <a:rPr lang="en"/>
              <a:t>Profiling and evaluation considered together to build and execution schedule. Give higher probability to kernels that execute faster</a:t>
            </a:r>
            <a:endParaRPr/>
          </a:p>
          <a:p>
            <a:pPr marL="457200" lvl="0" indent="-298450" algn="l" rtl="0">
              <a:spcBef>
                <a:spcPts val="0"/>
              </a:spcBef>
              <a:spcAft>
                <a:spcPts val="0"/>
              </a:spcAft>
              <a:buSzPts val="1100"/>
              <a:buAutoNum type="arabicPeriod"/>
            </a:pPr>
            <a:r>
              <a:rPr lang="en"/>
              <a:t>Last step is execution of the best chosen kernels</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1cd29df09_2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1cd29df09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8% faster across all platforms.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1cd29df0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1cd29df0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1cd29df09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1cd29df0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a:solidFill>
                  <a:schemeClr val="dk2"/>
                </a:solidFill>
              </a:rPr>
              <a:t>**We’ll go over the front-end and device (GPU) optimizations in some detail. Skim through most of the code generation part.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1cd29df0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1cd29df0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chemeClr val="dk2"/>
                </a:solidFill>
              </a:rPr>
              <a:t>The standard compilation of CUDA C/C++ program consists of compiling functions that run on the device into a virtual ISA format dubbed PTX . The PTX code is then compiled at runtime by the driver to the low-level machine instruction set called SASS (Shader ASSembler) that executes natively on NVIDIA GPU hardware.</a:t>
            </a:r>
            <a:endParaRPr sz="1400">
              <a:solidFill>
                <a:schemeClr val="dk2"/>
              </a:solidFill>
            </a:endParaRPr>
          </a:p>
          <a:p>
            <a:pPr marL="0" lvl="0" indent="0" algn="l" rtl="0">
              <a:lnSpc>
                <a:spcPct val="115000"/>
              </a:lnSpc>
              <a:spcBef>
                <a:spcPts val="1600"/>
              </a:spcBef>
              <a:spcAft>
                <a:spcPts val="0"/>
              </a:spcAft>
              <a:buNone/>
            </a:pPr>
            <a:r>
              <a:rPr lang="en" sz="1400">
                <a:solidFill>
                  <a:schemeClr val="dk2"/>
                </a:solidFill>
              </a:rPr>
              <a:t>nvcc uses separate compilation i.e. it first separates the code into device (GPU) and host (CPU) and the compiles it, needs 4 passes. This uses a splitter which is a Clang based source to source translator</a:t>
            </a:r>
            <a:endParaRPr sz="1400">
              <a:solidFill>
                <a:schemeClr val="dk2"/>
              </a:solidFill>
            </a:endParaRPr>
          </a:p>
          <a:p>
            <a:pPr marL="0" lvl="0" indent="0" algn="l" rtl="0">
              <a:lnSpc>
                <a:spcPct val="115000"/>
              </a:lnSpc>
              <a:spcBef>
                <a:spcPts val="1600"/>
              </a:spcBef>
              <a:spcAft>
                <a:spcPts val="0"/>
              </a:spcAft>
              <a:buNone/>
            </a:pPr>
            <a:r>
              <a:rPr lang="en" sz="1400">
                <a:solidFill>
                  <a:schemeClr val="dk2"/>
                </a:solidFill>
              </a:rPr>
              <a:t>Gpucc solves template issue. It includes the complete translational unit which has info of template instantiation on both host and device</a:t>
            </a:r>
            <a:endParaRPr sz="1400">
              <a:solidFill>
                <a:schemeClr val="dk2"/>
              </a:solidFill>
            </a:endParaRPr>
          </a:p>
          <a:p>
            <a:pPr marL="0" lvl="0" indent="0" algn="l" rtl="0">
              <a:lnSpc>
                <a:spcPct val="115000"/>
              </a:lnSpc>
              <a:spcBef>
                <a:spcPts val="1600"/>
              </a:spcBef>
              <a:spcAft>
                <a:spcPts val="0"/>
              </a:spcAft>
              <a:buNone/>
            </a:pPr>
            <a:r>
              <a:rPr lang="en" sz="1400">
                <a:solidFill>
                  <a:schemeClr val="dk2"/>
                </a:solidFill>
              </a:rPr>
              <a:t>Gpucc predefines all the macros (almost all are agreed upon by C++ and CUDA) which helps resolve all conflicts. Specially handles ones not agreed upon by suppressing warnings, error when compiling for the other architecture</a:t>
            </a:r>
            <a:endParaRPr sz="1400">
              <a:solidFill>
                <a:schemeClr val="dk2"/>
              </a:solidFill>
            </a:endParaRPr>
          </a:p>
          <a:p>
            <a:pPr marL="0" lvl="0" indent="0" algn="l" rtl="0">
              <a:lnSpc>
                <a:spcPct val="115000"/>
              </a:lnSpc>
              <a:spcBef>
                <a:spcPts val="1600"/>
              </a:spcBef>
              <a:spcAft>
                <a:spcPts val="0"/>
              </a:spcAft>
              <a:buNone/>
            </a:pPr>
            <a:r>
              <a:rPr lang="en" sz="1400">
                <a:solidFill>
                  <a:schemeClr val="dk2"/>
                </a:solidFill>
              </a:rPr>
              <a:t>Has certain restrictions with respect to function calls, distinguishes based on caller and callee </a:t>
            </a:r>
            <a:endParaRPr sz="1400">
              <a:solidFill>
                <a:schemeClr val="dk2"/>
              </a:solidFill>
            </a:endParaRPr>
          </a:p>
          <a:p>
            <a:pPr marL="0" lvl="0" indent="0" algn="l" rtl="0">
              <a:lnSpc>
                <a:spcPct val="115000"/>
              </a:lnSpc>
              <a:spcBef>
                <a:spcPts val="1600"/>
              </a:spcBef>
              <a:spcAft>
                <a:spcPts val="1600"/>
              </a:spcAft>
              <a:buNone/>
            </a:pPr>
            <a:endParaRPr sz="1400">
              <a:solidFill>
                <a:schemeClr val="dk2"/>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24a8e6a7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24a8e6a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chemeClr val="dk2"/>
                </a:solidFill>
              </a:rPr>
              <a:t>Host wraps PTX in global struct __cuda_fatbin_wrapper</a:t>
            </a:r>
            <a:endParaRPr sz="1400">
              <a:solidFill>
                <a:schemeClr val="dk2"/>
              </a:solidFill>
            </a:endParaRPr>
          </a:p>
          <a:p>
            <a:pPr marL="0" lvl="0" indent="0" algn="l" rtl="0">
              <a:lnSpc>
                <a:spcPct val="115000"/>
              </a:lnSpc>
              <a:spcBef>
                <a:spcPts val="1600"/>
              </a:spcBef>
              <a:spcAft>
                <a:spcPts val="0"/>
              </a:spcAft>
              <a:buNone/>
            </a:pPr>
            <a:r>
              <a:rPr lang="en" sz="1400">
                <a:solidFill>
                  <a:schemeClr val="dk2"/>
                </a:solidFill>
              </a:rPr>
              <a:t>Inserts static initializer __cuda_module_ctor loads the PTX from fatbin_wrapper and registers kernels using __cudaRegisterFunctions</a:t>
            </a:r>
            <a:endParaRPr sz="1400">
              <a:solidFill>
                <a:schemeClr val="dk2"/>
              </a:solidFill>
            </a:endParaRPr>
          </a:p>
          <a:p>
            <a:pPr marL="0" lvl="0" indent="0" algn="l" rtl="0">
              <a:lnSpc>
                <a:spcPct val="115000"/>
              </a:lnSpc>
              <a:spcBef>
                <a:spcPts val="1600"/>
              </a:spcBef>
              <a:spcAft>
                <a:spcPts val="1600"/>
              </a:spcAft>
              <a:buNone/>
            </a:pPr>
            <a:r>
              <a:rPr lang="en" sz="1400">
                <a:solidFill>
                  <a:schemeClr val="dk2"/>
                </a:solidFill>
              </a:rPr>
              <a:t>Generates a kernel stub that prepares arguments for each kernel and launches kernel. </a:t>
            </a:r>
            <a:endParaRPr sz="1400">
              <a:solidFill>
                <a:schemeClr val="dk2"/>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1cd29df09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1cd29df0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infer p accessing shared memory space.</a:t>
            </a:r>
            <a:endParaRPr/>
          </a:p>
          <a:p>
            <a:pPr marL="0" lvl="0" indent="0" algn="l" rtl="0">
              <a:spcBef>
                <a:spcPts val="0"/>
              </a:spcBef>
              <a:spcAft>
                <a:spcPts val="0"/>
              </a:spcAft>
              <a:buNone/>
            </a:pPr>
            <a:r>
              <a:rPr lang="en"/>
              <a:t>*can be harmful as well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24a8e6a7b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24a8e6a7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24a8e6a7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24a8e6a7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1cd29df0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1cd29df0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644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Compiling for GPU’s</a:t>
            </a:r>
            <a:endParaRPr/>
          </a:p>
        </p:txBody>
      </p:sp>
      <p:sp>
        <p:nvSpPr>
          <p:cNvPr id="55" name="Google Shape;55;p13"/>
          <p:cNvSpPr txBox="1">
            <a:spLocks noGrp="1"/>
          </p:cNvSpPr>
          <p:nvPr>
            <p:ph type="subTitle" idx="1"/>
          </p:nvPr>
        </p:nvSpPr>
        <p:spPr>
          <a:xfrm>
            <a:off x="311700" y="2834125"/>
            <a:ext cx="8520600" cy="126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Peter Oostema &amp; Rajnish Aggarwal</a:t>
            </a:r>
            <a:endParaRPr/>
          </a:p>
          <a:p>
            <a:pPr marL="0" lvl="0" indent="0" algn="ctr" rtl="0">
              <a:spcBef>
                <a:spcPts val="0"/>
              </a:spcBef>
              <a:spcAft>
                <a:spcPts val="0"/>
              </a:spcAft>
              <a:buNone/>
            </a:pPr>
            <a:r>
              <a:rPr lang="en" sz="1400"/>
              <a:t>6th March, 2019</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t>Lift: A Functional Data-Parallel IR for High-Performance GPU Code Generation</a:t>
            </a:r>
            <a:endParaRPr sz="2400"/>
          </a:p>
          <a:p>
            <a:pPr marL="0" lvl="0" indent="0" algn="l" rtl="0">
              <a:spcBef>
                <a:spcPts val="0"/>
              </a:spcBef>
              <a:spcAft>
                <a:spcPts val="0"/>
              </a:spcAft>
              <a:buNone/>
            </a:pPr>
            <a:endParaRPr/>
          </a:p>
        </p:txBody>
      </p:sp>
      <p:sp>
        <p:nvSpPr>
          <p:cNvPr id="116" name="Google Shape;11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a:t>Problem: Optimizing map and reduce patterns are device specific</a:t>
            </a:r>
            <a:endParaRPr/>
          </a:p>
          <a:p>
            <a:pPr marL="0" lvl="0" indent="0" algn="l" rtl="0">
              <a:spcBef>
                <a:spcPts val="1600"/>
              </a:spcBef>
              <a:spcAft>
                <a:spcPts val="1600"/>
              </a:spcAft>
              <a:buNone/>
            </a:pPr>
            <a:r>
              <a:rPr lang="en"/>
              <a:t>Solution: Internal representation for parallel patterns used in GPU programs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Lift IR?</a:t>
            </a:r>
            <a:endParaRPr/>
          </a:p>
        </p:txBody>
      </p:sp>
      <p:sp>
        <p:nvSpPr>
          <p:cNvPr id="122" name="Google Shape;122;p23"/>
          <p:cNvSpPr txBox="1">
            <a:spLocks noGrp="1"/>
          </p:cNvSpPr>
          <p:nvPr>
            <p:ph type="body" idx="1"/>
          </p:nvPr>
        </p:nvSpPr>
        <p:spPr>
          <a:xfrm>
            <a:off x="311700" y="1152475"/>
            <a:ext cx="2894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 level representation of data-parallel programs</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Compiler from the IR to OpenCL</a:t>
            </a:r>
            <a:endParaRPr/>
          </a:p>
        </p:txBody>
      </p:sp>
      <p:pic>
        <p:nvPicPr>
          <p:cNvPr id="123" name="Google Shape;123;p23"/>
          <p:cNvPicPr preferRelativeResize="0"/>
          <p:nvPr/>
        </p:nvPicPr>
        <p:blipFill>
          <a:blip r:embed="rId3">
            <a:alphaModFix/>
          </a:blip>
          <a:stretch>
            <a:fillRect/>
          </a:stretch>
        </p:blipFill>
        <p:spPr>
          <a:xfrm>
            <a:off x="3582700" y="1298725"/>
            <a:ext cx="5561298" cy="3589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Lift Functions</a:t>
            </a:r>
            <a:endParaRPr/>
          </a:p>
        </p:txBody>
      </p:sp>
      <p:sp>
        <p:nvSpPr>
          <p:cNvPr id="129" name="Google Shape;12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Algorithm Patterns					Data Patterns</a:t>
            </a:r>
            <a:endParaRPr/>
          </a:p>
        </p:txBody>
      </p:sp>
      <p:pic>
        <p:nvPicPr>
          <p:cNvPr id="130" name="Google Shape;130;p24"/>
          <p:cNvPicPr preferRelativeResize="0"/>
          <p:nvPr/>
        </p:nvPicPr>
        <p:blipFill>
          <a:blip r:embed="rId3">
            <a:alphaModFix/>
          </a:blip>
          <a:stretch>
            <a:fillRect/>
          </a:stretch>
        </p:blipFill>
        <p:spPr>
          <a:xfrm>
            <a:off x="122725" y="1737577"/>
            <a:ext cx="4001900" cy="1439373"/>
          </a:xfrm>
          <a:prstGeom prst="rect">
            <a:avLst/>
          </a:prstGeom>
          <a:noFill/>
          <a:ln>
            <a:noFill/>
          </a:ln>
        </p:spPr>
      </p:pic>
      <p:pic>
        <p:nvPicPr>
          <p:cNvPr id="131" name="Google Shape;131;p24"/>
          <p:cNvPicPr preferRelativeResize="0"/>
          <p:nvPr/>
        </p:nvPicPr>
        <p:blipFill>
          <a:blip r:embed="rId4">
            <a:alphaModFix/>
          </a:blip>
          <a:stretch>
            <a:fillRect/>
          </a:stretch>
        </p:blipFill>
        <p:spPr>
          <a:xfrm>
            <a:off x="4571996" y="1636800"/>
            <a:ext cx="3536753" cy="1439375"/>
          </a:xfrm>
          <a:prstGeom prst="rect">
            <a:avLst/>
          </a:prstGeom>
          <a:noFill/>
          <a:ln>
            <a:noFill/>
          </a:ln>
        </p:spPr>
      </p:pic>
      <p:pic>
        <p:nvPicPr>
          <p:cNvPr id="132" name="Google Shape;132;p24"/>
          <p:cNvPicPr preferRelativeResize="0"/>
          <p:nvPr/>
        </p:nvPicPr>
        <p:blipFill>
          <a:blip r:embed="rId5">
            <a:alphaModFix/>
          </a:blip>
          <a:stretch>
            <a:fillRect/>
          </a:stretch>
        </p:blipFill>
        <p:spPr>
          <a:xfrm>
            <a:off x="4572000" y="3076175"/>
            <a:ext cx="3903675" cy="688250"/>
          </a:xfrm>
          <a:prstGeom prst="rect">
            <a:avLst/>
          </a:prstGeom>
          <a:noFill/>
          <a:ln>
            <a:noFill/>
          </a:ln>
        </p:spPr>
      </p:pic>
      <p:pic>
        <p:nvPicPr>
          <p:cNvPr id="133" name="Google Shape;133;p24"/>
          <p:cNvPicPr preferRelativeResize="0"/>
          <p:nvPr/>
        </p:nvPicPr>
        <p:blipFill>
          <a:blip r:embed="rId6">
            <a:alphaModFix/>
          </a:blip>
          <a:stretch>
            <a:fillRect/>
          </a:stretch>
        </p:blipFill>
        <p:spPr>
          <a:xfrm>
            <a:off x="4572000" y="3764425"/>
            <a:ext cx="3659550" cy="1086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What Lift does</a:t>
            </a:r>
            <a:endParaRPr/>
          </a:p>
        </p:txBody>
      </p:sp>
      <p:sp>
        <p:nvSpPr>
          <p:cNvPr id="139" name="Google Shape;139;p25"/>
          <p:cNvSpPr txBox="1">
            <a:spLocks noGrp="1"/>
          </p:cNvSpPr>
          <p:nvPr>
            <p:ph type="body" idx="1"/>
          </p:nvPr>
        </p:nvSpPr>
        <p:spPr>
          <a:xfrm>
            <a:off x="311700" y="1281750"/>
            <a:ext cx="8520600" cy="3287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High level program									OpenCL program</a:t>
            </a:r>
            <a:endParaRPr/>
          </a:p>
        </p:txBody>
      </p:sp>
      <p:pic>
        <p:nvPicPr>
          <p:cNvPr id="140" name="Google Shape;140;p25"/>
          <p:cNvPicPr preferRelativeResize="0"/>
          <p:nvPr/>
        </p:nvPicPr>
        <p:blipFill>
          <a:blip r:embed="rId3">
            <a:alphaModFix/>
          </a:blip>
          <a:stretch>
            <a:fillRect/>
          </a:stretch>
        </p:blipFill>
        <p:spPr>
          <a:xfrm>
            <a:off x="6244725" y="1972475"/>
            <a:ext cx="2842799" cy="2112650"/>
          </a:xfrm>
          <a:prstGeom prst="rect">
            <a:avLst/>
          </a:prstGeom>
          <a:noFill/>
          <a:ln>
            <a:noFill/>
          </a:ln>
        </p:spPr>
      </p:pic>
      <p:pic>
        <p:nvPicPr>
          <p:cNvPr id="141" name="Google Shape;141;p25"/>
          <p:cNvPicPr preferRelativeResize="0"/>
          <p:nvPr/>
        </p:nvPicPr>
        <p:blipFill rotWithShape="1">
          <a:blip r:embed="rId4">
            <a:alphaModFix/>
          </a:blip>
          <a:srcRect r="18187"/>
          <a:stretch/>
        </p:blipFill>
        <p:spPr>
          <a:xfrm>
            <a:off x="33900" y="2035075"/>
            <a:ext cx="2683749" cy="913900"/>
          </a:xfrm>
          <a:prstGeom prst="rect">
            <a:avLst/>
          </a:prstGeom>
          <a:noFill/>
          <a:ln>
            <a:noFill/>
          </a:ln>
        </p:spPr>
      </p:pic>
      <p:pic>
        <p:nvPicPr>
          <p:cNvPr id="142" name="Google Shape;142;p25"/>
          <p:cNvPicPr preferRelativeResize="0"/>
          <p:nvPr/>
        </p:nvPicPr>
        <p:blipFill rotWithShape="1">
          <a:blip r:embed="rId5">
            <a:alphaModFix/>
          </a:blip>
          <a:srcRect l="9721" t="4137" r="29022" b="5117"/>
          <a:stretch/>
        </p:blipFill>
        <p:spPr>
          <a:xfrm>
            <a:off x="3291975" y="2035075"/>
            <a:ext cx="2299349" cy="1906950"/>
          </a:xfrm>
          <a:prstGeom prst="rect">
            <a:avLst/>
          </a:prstGeom>
          <a:noFill/>
          <a:ln>
            <a:noFill/>
          </a:ln>
        </p:spPr>
      </p:pic>
      <p:cxnSp>
        <p:nvCxnSpPr>
          <p:cNvPr id="143" name="Google Shape;143;p25"/>
          <p:cNvCxnSpPr/>
          <p:nvPr/>
        </p:nvCxnSpPr>
        <p:spPr>
          <a:xfrm rot="10800000" flipH="1">
            <a:off x="5591313" y="2477325"/>
            <a:ext cx="653400" cy="14700"/>
          </a:xfrm>
          <a:prstGeom prst="straightConnector1">
            <a:avLst/>
          </a:prstGeom>
          <a:noFill/>
          <a:ln w="9525" cap="flat" cmpd="sng">
            <a:solidFill>
              <a:schemeClr val="dk2"/>
            </a:solidFill>
            <a:prstDash val="solid"/>
            <a:round/>
            <a:headEnd type="none" w="med" len="med"/>
            <a:tailEnd type="triangle" w="med" len="med"/>
          </a:ln>
        </p:spPr>
      </p:cxnSp>
      <p:cxnSp>
        <p:nvCxnSpPr>
          <p:cNvPr id="144" name="Google Shape;144;p25"/>
          <p:cNvCxnSpPr/>
          <p:nvPr/>
        </p:nvCxnSpPr>
        <p:spPr>
          <a:xfrm>
            <a:off x="2717638" y="2492025"/>
            <a:ext cx="555600" cy="2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Lift Program/Graph for Dot Product</a:t>
            </a:r>
            <a:endParaRPr/>
          </a:p>
        </p:txBody>
      </p:sp>
      <p:sp>
        <p:nvSpPr>
          <p:cNvPr id="150" name="Google Shape;15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1" name="Google Shape;151;p26"/>
          <p:cNvPicPr preferRelativeResize="0"/>
          <p:nvPr/>
        </p:nvPicPr>
        <p:blipFill>
          <a:blip r:embed="rId3">
            <a:alphaModFix/>
          </a:blip>
          <a:stretch>
            <a:fillRect/>
          </a:stretch>
        </p:blipFill>
        <p:spPr>
          <a:xfrm>
            <a:off x="0" y="2039424"/>
            <a:ext cx="3135776" cy="2790400"/>
          </a:xfrm>
          <a:prstGeom prst="rect">
            <a:avLst/>
          </a:prstGeom>
          <a:noFill/>
          <a:ln>
            <a:noFill/>
          </a:ln>
        </p:spPr>
      </p:pic>
      <p:pic>
        <p:nvPicPr>
          <p:cNvPr id="152" name="Google Shape;152;p26"/>
          <p:cNvPicPr preferRelativeResize="0"/>
          <p:nvPr/>
        </p:nvPicPr>
        <p:blipFill>
          <a:blip r:embed="rId4">
            <a:alphaModFix/>
          </a:blip>
          <a:stretch>
            <a:fillRect/>
          </a:stretch>
        </p:blipFill>
        <p:spPr>
          <a:xfrm>
            <a:off x="3020325" y="1706438"/>
            <a:ext cx="6157348" cy="31233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Lift IR optimizations</a:t>
            </a:r>
            <a:endParaRPr/>
          </a:p>
        </p:txBody>
      </p:sp>
      <p:sp>
        <p:nvSpPr>
          <p:cNvPr id="158" name="Google Shape;158;p27"/>
          <p:cNvSpPr txBox="1">
            <a:spLocks noGrp="1"/>
          </p:cNvSpPr>
          <p:nvPr>
            <p:ph type="body" idx="1"/>
          </p:nvPr>
        </p:nvSpPr>
        <p:spPr>
          <a:xfrm>
            <a:off x="311700" y="1812225"/>
            <a:ext cx="8520600" cy="2756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Array Accesses: Create simple OpenCL indexes for accesses</a:t>
            </a:r>
            <a:endParaRPr/>
          </a:p>
        </p:txBody>
      </p:sp>
      <p:pic>
        <p:nvPicPr>
          <p:cNvPr id="159" name="Google Shape;159;p27"/>
          <p:cNvPicPr preferRelativeResize="0"/>
          <p:nvPr/>
        </p:nvPicPr>
        <p:blipFill rotWithShape="1">
          <a:blip r:embed="rId3">
            <a:alphaModFix/>
          </a:blip>
          <a:srcRect b="47957"/>
          <a:stretch/>
        </p:blipFill>
        <p:spPr>
          <a:xfrm>
            <a:off x="1379250" y="1152475"/>
            <a:ext cx="6064675" cy="616300"/>
          </a:xfrm>
          <a:prstGeom prst="rect">
            <a:avLst/>
          </a:prstGeom>
          <a:noFill/>
          <a:ln>
            <a:noFill/>
          </a:ln>
        </p:spPr>
      </p:pic>
      <p:pic>
        <p:nvPicPr>
          <p:cNvPr id="160" name="Google Shape;160;p27"/>
          <p:cNvPicPr preferRelativeResize="0"/>
          <p:nvPr/>
        </p:nvPicPr>
        <p:blipFill>
          <a:blip r:embed="rId4">
            <a:alphaModFix/>
          </a:blip>
          <a:stretch>
            <a:fillRect/>
          </a:stretch>
        </p:blipFill>
        <p:spPr>
          <a:xfrm>
            <a:off x="1793088" y="2517775"/>
            <a:ext cx="5557824" cy="2179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Lift IR optimizations</a:t>
            </a:r>
            <a:endParaRPr/>
          </a:p>
        </p:txBody>
      </p:sp>
      <p:sp>
        <p:nvSpPr>
          <p:cNvPr id="166" name="Google Shape;166;p28"/>
          <p:cNvSpPr txBox="1">
            <a:spLocks noGrp="1"/>
          </p:cNvSpPr>
          <p:nvPr>
            <p:ph type="body" idx="1"/>
          </p:nvPr>
        </p:nvSpPr>
        <p:spPr>
          <a:xfrm>
            <a:off x="311700" y="1812225"/>
            <a:ext cx="8520600" cy="275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Barrier Elimination: Synchronize on accesses to the same memory. Only put in the necessary barriers after tracking memory accesses.</a:t>
            </a:r>
            <a:endParaRPr/>
          </a:p>
          <a:p>
            <a:pPr marL="0" lvl="0" indent="0" algn="l" rtl="0">
              <a:spcBef>
                <a:spcPts val="1600"/>
              </a:spcBef>
              <a:spcAft>
                <a:spcPts val="1600"/>
              </a:spcAft>
              <a:buNone/>
            </a:pPr>
            <a:r>
              <a:rPr lang="en"/>
              <a:t>Control Flow Simplification: Only write for loops for map, iterate functions that have more iterations than threads.</a:t>
            </a:r>
            <a:endParaRPr/>
          </a:p>
        </p:txBody>
      </p:sp>
      <p:pic>
        <p:nvPicPr>
          <p:cNvPr id="167" name="Google Shape;167;p28"/>
          <p:cNvPicPr preferRelativeResize="0"/>
          <p:nvPr/>
        </p:nvPicPr>
        <p:blipFill rotWithShape="1">
          <a:blip r:embed="rId3">
            <a:alphaModFix/>
          </a:blip>
          <a:srcRect b="47957"/>
          <a:stretch/>
        </p:blipFill>
        <p:spPr>
          <a:xfrm>
            <a:off x="1379250" y="1152475"/>
            <a:ext cx="6064675" cy="616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Lift IR results</a:t>
            </a:r>
            <a:endParaRPr/>
          </a:p>
        </p:txBody>
      </p:sp>
      <p:sp>
        <p:nvSpPr>
          <p:cNvPr id="173" name="Google Shape;17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Performance of Lift created code compared to manually optimized OpenCL</a:t>
            </a:r>
            <a:endParaRPr/>
          </a:p>
        </p:txBody>
      </p:sp>
      <p:pic>
        <p:nvPicPr>
          <p:cNvPr id="174" name="Google Shape;174;p29"/>
          <p:cNvPicPr preferRelativeResize="0"/>
          <p:nvPr/>
        </p:nvPicPr>
        <p:blipFill rotWithShape="1">
          <a:blip r:embed="rId3">
            <a:alphaModFix/>
          </a:blip>
          <a:srcRect b="11253"/>
          <a:stretch/>
        </p:blipFill>
        <p:spPr>
          <a:xfrm>
            <a:off x="0" y="2123950"/>
            <a:ext cx="9144000" cy="2836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Twin Kernels Overview</a:t>
            </a:r>
            <a:endParaRPr/>
          </a:p>
        </p:txBody>
      </p:sp>
      <p:sp>
        <p:nvSpPr>
          <p:cNvPr id="180" name="Google Shape;180;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Execution model to improve GPU hardware performance at compile time</a:t>
            </a:r>
            <a:endParaRPr/>
          </a:p>
          <a:p>
            <a:pPr marL="457200" lvl="0" indent="-342900" algn="l" rtl="0">
              <a:spcBef>
                <a:spcPts val="0"/>
              </a:spcBef>
              <a:spcAft>
                <a:spcPts val="0"/>
              </a:spcAft>
              <a:buSzPts val="1800"/>
              <a:buChar char="●"/>
            </a:pPr>
            <a:r>
              <a:rPr lang="en"/>
              <a:t>Improves performance of memory bound kernels by emitting two binaries for the same code (Twin Kernel)</a:t>
            </a:r>
            <a:endParaRPr/>
          </a:p>
          <a:p>
            <a:pPr marL="457200" lvl="0" indent="-342900" algn="l" rtl="0">
              <a:spcBef>
                <a:spcPts val="0"/>
              </a:spcBef>
              <a:spcAft>
                <a:spcPts val="0"/>
              </a:spcAft>
              <a:buSzPts val="1800"/>
              <a:buChar char="●"/>
            </a:pPr>
            <a:r>
              <a:rPr lang="en"/>
              <a:t>Relaxes strict ordering of executing on GPU’s (all kernels execute the same instruction in lock-step)</a:t>
            </a:r>
            <a:endParaRPr/>
          </a:p>
          <a:p>
            <a:pPr marL="457200" lvl="0" indent="-342900" algn="l" rtl="0">
              <a:spcBef>
                <a:spcPts val="0"/>
              </a:spcBef>
              <a:spcAft>
                <a:spcPts val="0"/>
              </a:spcAft>
              <a:buSzPts val="1800"/>
              <a:buChar char="●"/>
            </a:pPr>
            <a:r>
              <a:rPr lang="en"/>
              <a:t>Compiler based solution, requiring minimal (initialization of program counter) or no change in the hardware</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In a way, tries to perform out of order execution for an in-order processor.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Twin Kernel Motivation</a:t>
            </a:r>
            <a:endParaRPr/>
          </a:p>
        </p:txBody>
      </p:sp>
      <p:pic>
        <p:nvPicPr>
          <p:cNvPr id="186" name="Google Shape;186;p31"/>
          <p:cNvPicPr preferRelativeResize="0"/>
          <p:nvPr/>
        </p:nvPicPr>
        <p:blipFill>
          <a:blip r:embed="rId3">
            <a:alphaModFix/>
          </a:blip>
          <a:stretch>
            <a:fillRect/>
          </a:stretch>
        </p:blipFill>
        <p:spPr>
          <a:xfrm>
            <a:off x="738175" y="1152475"/>
            <a:ext cx="7458627" cy="3546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Papers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AutoNum type="arabicPeriod"/>
            </a:pPr>
            <a:r>
              <a:rPr lang="en" sz="1700">
                <a:solidFill>
                  <a:schemeClr val="dk1"/>
                </a:solidFill>
              </a:rPr>
              <a:t>gpucc: An Open-Source GPGPU Compiler</a:t>
            </a:r>
            <a:endParaRPr sz="1700">
              <a:solidFill>
                <a:schemeClr val="dk1"/>
              </a:solidFill>
            </a:endParaRPr>
          </a:p>
          <a:p>
            <a:pPr marL="457200" lvl="0" indent="0" algn="l" rtl="0">
              <a:spcBef>
                <a:spcPts val="1600"/>
              </a:spcBef>
              <a:spcAft>
                <a:spcPts val="0"/>
              </a:spcAft>
              <a:buNone/>
            </a:pPr>
            <a:endParaRPr sz="1700">
              <a:solidFill>
                <a:schemeClr val="dk1"/>
              </a:solidFill>
            </a:endParaRPr>
          </a:p>
          <a:p>
            <a:pPr marL="457200" lvl="0" indent="-336550" algn="l" rtl="0">
              <a:spcBef>
                <a:spcPts val="1600"/>
              </a:spcBef>
              <a:spcAft>
                <a:spcPts val="0"/>
              </a:spcAft>
              <a:buClr>
                <a:schemeClr val="dk1"/>
              </a:buClr>
              <a:buSzPts val="1700"/>
              <a:buAutoNum type="arabicPeriod"/>
            </a:pPr>
            <a:r>
              <a:rPr lang="en" sz="1700">
                <a:solidFill>
                  <a:schemeClr val="dk1"/>
                </a:solidFill>
              </a:rPr>
              <a:t>Lift: A Functional Data-Parallel IR for High-Performance GPU Code Generation</a:t>
            </a:r>
            <a:endParaRPr sz="1700">
              <a:solidFill>
                <a:schemeClr val="dk1"/>
              </a:solidFill>
            </a:endParaRPr>
          </a:p>
          <a:p>
            <a:pPr marL="457200" lvl="0" indent="0" algn="l" rtl="0">
              <a:spcBef>
                <a:spcPts val="1600"/>
              </a:spcBef>
              <a:spcAft>
                <a:spcPts val="0"/>
              </a:spcAft>
              <a:buNone/>
            </a:pPr>
            <a:endParaRPr sz="1700">
              <a:solidFill>
                <a:schemeClr val="dk1"/>
              </a:solidFill>
            </a:endParaRPr>
          </a:p>
          <a:p>
            <a:pPr marL="457200" lvl="0" indent="-336550" algn="l" rtl="0">
              <a:spcBef>
                <a:spcPts val="1600"/>
              </a:spcBef>
              <a:spcAft>
                <a:spcPts val="0"/>
              </a:spcAft>
              <a:buClr>
                <a:schemeClr val="dk1"/>
              </a:buClr>
              <a:buSzPts val="1700"/>
              <a:buAutoNum type="arabicPeriod"/>
            </a:pPr>
            <a:r>
              <a:rPr lang="en" sz="1700">
                <a:solidFill>
                  <a:schemeClr val="dk1"/>
                </a:solidFill>
              </a:rPr>
              <a:t>TwinKernels: An Execution Model to Improve GPU Hardware Scheduling at Compile Time</a:t>
            </a:r>
            <a:endParaRPr sz="1700">
              <a:solidFill>
                <a:schemeClr val="dk1"/>
              </a:solidFill>
            </a:endParaRPr>
          </a:p>
          <a:p>
            <a:pPr marL="0" lvl="0" indent="0" algn="l" rtl="0">
              <a:spcBef>
                <a:spcPts val="1600"/>
              </a:spcBef>
              <a:spcAft>
                <a:spcPts val="0"/>
              </a:spcAft>
              <a:buClr>
                <a:schemeClr val="dk1"/>
              </a:buClr>
              <a:buSzPts val="1100"/>
              <a:buFont typeface="Arial"/>
              <a:buNone/>
            </a:pPr>
            <a:endParaRPr sz="1700">
              <a:solidFill>
                <a:schemeClr val="dk1"/>
              </a:solidFill>
            </a:endParaRPr>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Twin Kernels Implementation</a:t>
            </a:r>
            <a:endParaRPr/>
          </a:p>
        </p:txBody>
      </p:sp>
      <p:pic>
        <p:nvPicPr>
          <p:cNvPr id="192" name="Google Shape;192;p32"/>
          <p:cNvPicPr preferRelativeResize="0"/>
          <p:nvPr/>
        </p:nvPicPr>
        <p:blipFill>
          <a:blip r:embed="rId3">
            <a:alphaModFix/>
          </a:blip>
          <a:stretch>
            <a:fillRect/>
          </a:stretch>
        </p:blipFill>
        <p:spPr>
          <a:xfrm>
            <a:off x="818900" y="1181000"/>
            <a:ext cx="7175735" cy="341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Twin Kernels Results</a:t>
            </a:r>
            <a:endParaRPr/>
          </a:p>
        </p:txBody>
      </p:sp>
      <p:pic>
        <p:nvPicPr>
          <p:cNvPr id="198" name="Google Shape;198;p33"/>
          <p:cNvPicPr preferRelativeResize="0"/>
          <p:nvPr/>
        </p:nvPicPr>
        <p:blipFill>
          <a:blip r:embed="rId3">
            <a:alphaModFix/>
          </a:blip>
          <a:stretch>
            <a:fillRect/>
          </a:stretch>
        </p:blipFill>
        <p:spPr>
          <a:xfrm>
            <a:off x="2028125" y="1017725"/>
            <a:ext cx="5678476" cy="3564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 and Topics</a:t>
            </a:r>
            <a:endParaRPr/>
          </a:p>
        </p:txBody>
      </p:sp>
      <p:sp>
        <p:nvSpPr>
          <p:cNvPr id="204" name="Google Shape;204;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could be added to the gpucc IR for optimization?</a:t>
            </a:r>
            <a:endParaRPr/>
          </a:p>
          <a:p>
            <a:pPr marL="0" lvl="0" indent="0" algn="l" rtl="0">
              <a:spcBef>
                <a:spcPts val="1600"/>
              </a:spcBef>
              <a:spcAft>
                <a:spcPts val="0"/>
              </a:spcAft>
              <a:buNone/>
            </a:pPr>
            <a:r>
              <a:rPr lang="en"/>
              <a:t>Would generating non-OpenCL code from a data-parallel IR have room for optimizations?</a:t>
            </a:r>
            <a:endParaRPr/>
          </a:p>
          <a:p>
            <a:pPr marL="0" lvl="0" indent="0" algn="l" rtl="0">
              <a:spcBef>
                <a:spcPts val="1600"/>
              </a:spcBef>
              <a:spcAft>
                <a:spcPts val="0"/>
              </a:spcAft>
              <a:buClr>
                <a:schemeClr val="dk1"/>
              </a:buClr>
              <a:buSzPts val="1100"/>
              <a:buFont typeface="Arial"/>
              <a:buNone/>
            </a:pPr>
            <a:r>
              <a:rPr lang="en"/>
              <a:t>Can we apply Twin Kernels to with other devices with similar bottlenecks?</a:t>
            </a:r>
            <a:endParaRPr/>
          </a:p>
          <a:p>
            <a:pPr marL="0" lvl="0" indent="0" algn="l" rtl="0">
              <a:spcBef>
                <a:spcPts val="1600"/>
              </a:spcBef>
              <a:spcAft>
                <a:spcPts val="0"/>
              </a:spcAft>
              <a:buClr>
                <a:schemeClr val="dk1"/>
              </a:buClr>
              <a:buSzPts val="1100"/>
              <a:buFont typeface="Arial"/>
              <a:buNone/>
            </a:pPr>
            <a:r>
              <a:rPr lang="en"/>
              <a:t>Can we make the Twin kernels model more generic, identify and scatter bottleneck instructions ?</a:t>
            </a:r>
            <a:endParaRPr/>
          </a:p>
          <a:p>
            <a:pPr marL="0" lvl="0" indent="0" algn="l" rtl="0">
              <a:spcBef>
                <a:spcPts val="1600"/>
              </a:spcBef>
              <a:spcAft>
                <a:spcPts val="1600"/>
              </a:spcAft>
              <a:buClr>
                <a:schemeClr val="dk1"/>
              </a:buClr>
              <a:buSzPts val="1100"/>
              <a:buFont typeface="Arial"/>
              <a:buNone/>
            </a:pPr>
            <a:r>
              <a:rPr lang="en"/>
              <a:t>Can we use Machine Learning to pick the best Twin Kernels?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Gpucc Motivation</a:t>
            </a:r>
            <a:endParaRPr>
              <a:solidFill>
                <a:srgbClr val="000000"/>
              </a:solidFill>
            </a:endParaRPr>
          </a:p>
        </p:txBody>
      </p:sp>
      <p:sp>
        <p:nvSpPr>
          <p:cNvPr id="67" name="Google Shape;67;p15"/>
          <p:cNvSpPr txBox="1">
            <a:spLocks noGrp="1"/>
          </p:cNvSpPr>
          <p:nvPr>
            <p:ph type="body" idx="1"/>
          </p:nvPr>
        </p:nvSpPr>
        <p:spPr>
          <a:xfrm>
            <a:off x="311700" y="1152475"/>
            <a:ext cx="8520600" cy="3809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An open source “probably the first” LLVM based GPGPU compiler for CUDA</a:t>
            </a:r>
            <a:endParaRPr/>
          </a:p>
          <a:p>
            <a:pPr marL="457200" lvl="0" indent="-342900" algn="l" rtl="0">
              <a:spcBef>
                <a:spcPts val="0"/>
              </a:spcBef>
              <a:spcAft>
                <a:spcPts val="0"/>
              </a:spcAft>
              <a:buSzPts val="1800"/>
              <a:buChar char="●"/>
            </a:pPr>
            <a:r>
              <a:rPr lang="en"/>
              <a:t>Nvidia refuses to open source the entire compiler toolchain, hampering:</a:t>
            </a:r>
            <a:endParaRPr/>
          </a:p>
          <a:p>
            <a:pPr marL="914400" lvl="1" indent="-317500" algn="l" rtl="0">
              <a:spcBef>
                <a:spcPts val="0"/>
              </a:spcBef>
              <a:spcAft>
                <a:spcPts val="0"/>
              </a:spcAft>
              <a:buSzPts val="1400"/>
              <a:buChar char="○"/>
            </a:pPr>
            <a:r>
              <a:rPr lang="en"/>
              <a:t>Research</a:t>
            </a:r>
            <a:endParaRPr/>
          </a:p>
          <a:p>
            <a:pPr marL="914400" lvl="1" indent="-317500" algn="l" rtl="0">
              <a:spcBef>
                <a:spcPts val="0"/>
              </a:spcBef>
              <a:spcAft>
                <a:spcPts val="0"/>
              </a:spcAft>
              <a:buSzPts val="1400"/>
              <a:buChar char="○"/>
            </a:pPr>
            <a:r>
              <a:rPr lang="en"/>
              <a:t>Data-center specific optimizations</a:t>
            </a:r>
            <a:endParaRPr/>
          </a:p>
          <a:p>
            <a:pPr marL="914400" lvl="1" indent="-317500" algn="l" rtl="0">
              <a:spcBef>
                <a:spcPts val="0"/>
              </a:spcBef>
              <a:spcAft>
                <a:spcPts val="0"/>
              </a:spcAft>
              <a:buSzPts val="1400"/>
              <a:buChar char="○"/>
            </a:pPr>
            <a:r>
              <a:rPr lang="en"/>
              <a:t>Security of vendor proprietary code</a:t>
            </a:r>
            <a:endParaRPr/>
          </a:p>
          <a:p>
            <a:pPr marL="914400" lvl="1" indent="-317500" algn="l" rtl="0">
              <a:spcBef>
                <a:spcPts val="0"/>
              </a:spcBef>
              <a:spcAft>
                <a:spcPts val="0"/>
              </a:spcAft>
              <a:buSzPts val="1400"/>
              <a:buChar char="○"/>
            </a:pPr>
            <a:r>
              <a:rPr lang="en"/>
              <a:t>Bug turnaround times</a:t>
            </a:r>
            <a:endParaRPr/>
          </a:p>
          <a:p>
            <a:pPr marL="914400" lvl="1" indent="-317500" algn="l" rtl="0">
              <a:spcBef>
                <a:spcPts val="0"/>
              </a:spcBef>
              <a:spcAft>
                <a:spcPts val="0"/>
              </a:spcAft>
              <a:buSzPts val="1400"/>
              <a:buChar char="○"/>
            </a:pPr>
            <a:r>
              <a:rPr lang="en"/>
              <a:t>…</a:t>
            </a:r>
            <a:endParaRPr/>
          </a:p>
          <a:p>
            <a:pPr marL="0" lvl="0" indent="0" algn="l" rtl="0">
              <a:spcBef>
                <a:spcPts val="1600"/>
              </a:spcBef>
              <a:spcAft>
                <a:spcPts val="0"/>
              </a:spcAft>
              <a:buNone/>
            </a:pPr>
            <a:r>
              <a:rPr lang="en"/>
              <a:t>Major contributions: </a:t>
            </a:r>
            <a:endParaRPr/>
          </a:p>
          <a:p>
            <a:pPr marL="457200" lvl="0" indent="-342900" algn="l" rtl="0">
              <a:spcBef>
                <a:spcPts val="1600"/>
              </a:spcBef>
              <a:spcAft>
                <a:spcPts val="0"/>
              </a:spcAft>
              <a:buSzPts val="1800"/>
              <a:buChar char="●"/>
            </a:pPr>
            <a:r>
              <a:rPr lang="en"/>
              <a:t>Frontend supporting dual mode compilation</a:t>
            </a:r>
            <a:endParaRPr/>
          </a:p>
          <a:p>
            <a:pPr marL="457200" lvl="0" indent="-342900" algn="l" rtl="0">
              <a:spcBef>
                <a:spcPts val="0"/>
              </a:spcBef>
              <a:spcAft>
                <a:spcPts val="0"/>
              </a:spcAft>
              <a:buSzPts val="1800"/>
              <a:buChar char="●"/>
            </a:pPr>
            <a:r>
              <a:rPr lang="en"/>
              <a:t>Opens space for LLVM based GPU optimizations</a:t>
            </a:r>
            <a:endParaRPr/>
          </a:p>
          <a:p>
            <a:pPr marL="457200" lvl="0" indent="-342900" algn="l" rtl="0">
              <a:spcBef>
                <a:spcPts val="0"/>
              </a:spcBef>
              <a:spcAft>
                <a:spcPts val="0"/>
              </a:spcAft>
              <a:buSzPts val="1800"/>
              <a:buChar char="●"/>
            </a:pPr>
            <a:r>
              <a:rPr lang="en"/>
              <a:t>Host code generator handling PTX</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Gpucc Architecture (Frontend)</a:t>
            </a:r>
            <a:endParaRPr/>
          </a:p>
        </p:txBody>
      </p:sp>
      <p:sp>
        <p:nvSpPr>
          <p:cNvPr id="73" name="Google Shape;73;p16"/>
          <p:cNvSpPr txBox="1">
            <a:spLocks noGrp="1"/>
          </p:cNvSpPr>
          <p:nvPr>
            <p:ph type="body" idx="1"/>
          </p:nvPr>
        </p:nvSpPr>
        <p:spPr>
          <a:xfrm>
            <a:off x="311700" y="1152475"/>
            <a:ext cx="5469000" cy="3767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CLANG based, capable of parsing the mixed code file in two passes using dual mode compilation emitting LLVM IR for the host &amp; device</a:t>
            </a:r>
            <a:endParaRPr/>
          </a:p>
          <a:p>
            <a:pPr marL="0" lvl="0" indent="0" algn="l" rtl="0">
              <a:spcBef>
                <a:spcPts val="1600"/>
              </a:spcBef>
              <a:spcAft>
                <a:spcPts val="0"/>
              </a:spcAft>
              <a:buNone/>
            </a:pPr>
            <a:r>
              <a:rPr lang="en"/>
              <a:t>Complications:</a:t>
            </a:r>
            <a:endParaRPr/>
          </a:p>
          <a:p>
            <a:pPr marL="457200" lvl="0" indent="-342900" algn="l" rtl="0">
              <a:spcBef>
                <a:spcPts val="1600"/>
              </a:spcBef>
              <a:spcAft>
                <a:spcPts val="0"/>
              </a:spcAft>
              <a:buSzPts val="1800"/>
              <a:buChar char="●"/>
            </a:pPr>
            <a:r>
              <a:rPr lang="en"/>
              <a:t>Target specific macros __PTX__, __SSE__</a:t>
            </a:r>
            <a:endParaRPr/>
          </a:p>
          <a:p>
            <a:pPr marL="457200" lvl="0" indent="-342900" algn="l" rtl="0">
              <a:spcBef>
                <a:spcPts val="0"/>
              </a:spcBef>
              <a:spcAft>
                <a:spcPts val="0"/>
              </a:spcAft>
              <a:buSzPts val="1800"/>
              <a:buChar char="●"/>
            </a:pPr>
            <a:r>
              <a:rPr lang="en"/>
              <a:t>Language features (exceptions, inline assembly)</a:t>
            </a:r>
            <a:endParaRPr/>
          </a:p>
          <a:p>
            <a:pPr marL="457200" lvl="0" indent="-342900" algn="l" rtl="0">
              <a:spcBef>
                <a:spcPts val="0"/>
              </a:spcBef>
              <a:spcAft>
                <a:spcPts val="0"/>
              </a:spcAft>
              <a:buSzPts val="1800"/>
              <a:buChar char="●"/>
            </a:pPr>
            <a:r>
              <a:rPr lang="en"/>
              <a:t>Host and device code can be interdependent and may internally call built-in functions</a:t>
            </a:r>
            <a:endParaRPr/>
          </a:p>
        </p:txBody>
      </p:sp>
      <p:pic>
        <p:nvPicPr>
          <p:cNvPr id="74" name="Google Shape;74;p16"/>
          <p:cNvPicPr preferRelativeResize="0"/>
          <p:nvPr/>
        </p:nvPicPr>
        <p:blipFill>
          <a:blip r:embed="rId3">
            <a:alphaModFix/>
          </a:blip>
          <a:stretch>
            <a:fillRect/>
          </a:stretch>
        </p:blipFill>
        <p:spPr>
          <a:xfrm>
            <a:off x="5397298" y="1098225"/>
            <a:ext cx="3132455" cy="3524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Gpucc Architecture (Code generator)</a:t>
            </a:r>
            <a:endParaRPr/>
          </a:p>
        </p:txBody>
      </p:sp>
      <p:sp>
        <p:nvSpPr>
          <p:cNvPr id="80" name="Google Shape;80;p17"/>
          <p:cNvSpPr txBox="1">
            <a:spLocks noGrp="1"/>
          </p:cNvSpPr>
          <p:nvPr>
            <p:ph type="body" idx="1"/>
          </p:nvPr>
        </p:nvSpPr>
        <p:spPr>
          <a:xfrm>
            <a:off x="311700" y="1152475"/>
            <a:ext cx="5085600" cy="37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Device</a:t>
            </a:r>
            <a:endParaRPr/>
          </a:p>
          <a:p>
            <a:pPr marL="457200" lvl="0" indent="-342900" algn="l" rtl="0">
              <a:spcBef>
                <a:spcPts val="1600"/>
              </a:spcBef>
              <a:spcAft>
                <a:spcPts val="0"/>
              </a:spcAft>
              <a:buSzPts val="1800"/>
              <a:buChar char="●"/>
            </a:pPr>
            <a:r>
              <a:rPr lang="en"/>
              <a:t>After LLVM optimizations, generates PTX using NVPTX (open sourced by Nvidia)</a:t>
            </a:r>
            <a:endParaRPr/>
          </a:p>
          <a:p>
            <a:pPr marL="457200" lvl="0" indent="-342900" algn="l" rtl="0">
              <a:spcBef>
                <a:spcPts val="0"/>
              </a:spcBef>
              <a:spcAft>
                <a:spcPts val="0"/>
              </a:spcAft>
              <a:buSzPts val="1800"/>
              <a:buChar char="●"/>
            </a:pPr>
            <a:r>
              <a:rPr lang="en"/>
              <a:t>PTX produced by device injected into host as string literal constants producing the binary</a:t>
            </a:r>
            <a:endParaRPr/>
          </a:p>
          <a:p>
            <a:pPr marL="0" lvl="0" indent="0" algn="l" rtl="0">
              <a:spcBef>
                <a:spcPts val="1600"/>
              </a:spcBef>
              <a:spcAft>
                <a:spcPts val="0"/>
              </a:spcAft>
              <a:buNone/>
            </a:pPr>
            <a:r>
              <a:rPr lang="en"/>
              <a:t>Host</a:t>
            </a:r>
            <a:endParaRPr/>
          </a:p>
          <a:p>
            <a:pPr marL="457200" lvl="0" indent="-342900" algn="l" rtl="0">
              <a:spcBef>
                <a:spcPts val="1600"/>
              </a:spcBef>
              <a:spcAft>
                <a:spcPts val="0"/>
              </a:spcAft>
              <a:buSzPts val="1800"/>
              <a:buChar char="●"/>
            </a:pPr>
            <a:r>
              <a:rPr lang="en"/>
              <a:t>Inserts CUDA runtime API calls to load &amp; launch kernels</a:t>
            </a:r>
            <a:endParaRPr/>
          </a:p>
          <a:p>
            <a:pPr marL="0" lvl="0" indent="0" algn="l" rtl="0">
              <a:spcBef>
                <a:spcPts val="1600"/>
              </a:spcBef>
              <a:spcAft>
                <a:spcPts val="1600"/>
              </a:spcAft>
              <a:buNone/>
            </a:pPr>
            <a:endParaRPr/>
          </a:p>
        </p:txBody>
      </p:sp>
      <p:pic>
        <p:nvPicPr>
          <p:cNvPr id="81" name="Google Shape;81;p17"/>
          <p:cNvPicPr preferRelativeResize="0"/>
          <p:nvPr/>
        </p:nvPicPr>
        <p:blipFill>
          <a:blip r:embed="rId3">
            <a:alphaModFix/>
          </a:blip>
          <a:stretch>
            <a:fillRect/>
          </a:stretch>
        </p:blipFill>
        <p:spPr>
          <a:xfrm>
            <a:off x="6017300" y="1017725"/>
            <a:ext cx="2726685" cy="3820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Gpucc optimizations</a:t>
            </a:r>
            <a:endParaRPr/>
          </a:p>
        </p:txBody>
      </p:sp>
      <p:sp>
        <p:nvSpPr>
          <p:cNvPr id="87" name="Google Shape;87;p18"/>
          <p:cNvSpPr txBox="1">
            <a:spLocks noGrp="1"/>
          </p:cNvSpPr>
          <p:nvPr>
            <p:ph type="body" idx="1"/>
          </p:nvPr>
        </p:nvSpPr>
        <p:spPr>
          <a:xfrm>
            <a:off x="311700" y="1152475"/>
            <a:ext cx="8520600" cy="380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Loop unrolling and function inlining*</a:t>
            </a:r>
            <a:endParaRPr/>
          </a:p>
          <a:p>
            <a:pPr marL="914400" lvl="1" indent="-317500" algn="l" rtl="0">
              <a:spcBef>
                <a:spcPts val="0"/>
              </a:spcBef>
              <a:spcAft>
                <a:spcPts val="0"/>
              </a:spcAft>
              <a:buSzPts val="1400"/>
              <a:buChar char="○"/>
            </a:pPr>
            <a:r>
              <a:rPr lang="en"/>
              <a:t>Jumps and function calls more expensive on GPU’s. No out of order execution.</a:t>
            </a:r>
            <a:endParaRPr/>
          </a:p>
          <a:p>
            <a:pPr marL="914400" lvl="1" indent="-317500" algn="l" rtl="0">
              <a:spcBef>
                <a:spcPts val="0"/>
              </a:spcBef>
              <a:spcAft>
                <a:spcPts val="0"/>
              </a:spcAft>
              <a:buSzPts val="1400"/>
              <a:buChar char="○"/>
            </a:pPr>
            <a:r>
              <a:rPr lang="en"/>
              <a:t>More opportunities for constant propagation and improved register allocation</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Inferring memory spaces</a:t>
            </a:r>
            <a:endParaRPr/>
          </a:p>
          <a:p>
            <a:pPr marL="914400" lvl="1" indent="-317500" algn="l" rtl="0">
              <a:spcBef>
                <a:spcPts val="0"/>
              </a:spcBef>
              <a:spcAft>
                <a:spcPts val="0"/>
              </a:spcAft>
              <a:buSzPts val="1400"/>
              <a:buChar char="○"/>
            </a:pPr>
            <a:r>
              <a:rPr lang="en"/>
              <a:t>Different type of load instructions, knowing memory spaces helps emit faster instructions</a:t>
            </a:r>
            <a:endParaRPr/>
          </a:p>
          <a:p>
            <a:pPr marL="914400" lvl="1" indent="-317500" algn="l" rtl="0">
              <a:spcBef>
                <a:spcPts val="0"/>
              </a:spcBef>
              <a:spcAft>
                <a:spcPts val="0"/>
              </a:spcAft>
              <a:buSzPts val="1400"/>
              <a:buChar char="○"/>
            </a:pPr>
            <a:r>
              <a:rPr lang="en"/>
              <a:t>Uses fixed point data flow analysis to determine shared spaces</a:t>
            </a:r>
            <a:endParaRPr/>
          </a:p>
          <a:p>
            <a:pPr marL="457200" lvl="0" indent="-342900" algn="l" rtl="0">
              <a:spcBef>
                <a:spcPts val="0"/>
              </a:spcBef>
              <a:spcAft>
                <a:spcPts val="0"/>
              </a:spcAft>
              <a:buSzPts val="1800"/>
              <a:buChar char="●"/>
            </a:pPr>
            <a:r>
              <a:rPr lang="en"/>
              <a:t>Pointer alias analysis</a:t>
            </a:r>
            <a:endParaRPr/>
          </a:p>
          <a:p>
            <a:pPr marL="914400" lvl="1" indent="-317500" algn="l" rtl="0">
              <a:spcBef>
                <a:spcPts val="0"/>
              </a:spcBef>
              <a:spcAft>
                <a:spcPts val="0"/>
              </a:spcAft>
              <a:buSzPts val="1400"/>
              <a:buChar char="○"/>
            </a:pPr>
            <a:r>
              <a:rPr lang="en"/>
              <a:t>Reports two pointers from different memory spaces as not aliasing</a:t>
            </a:r>
            <a:endParaRPr/>
          </a:p>
          <a:p>
            <a:pPr marL="0" lvl="0" indent="0" algn="l" rtl="0">
              <a:spcBef>
                <a:spcPts val="1600"/>
              </a:spcBef>
              <a:spcAft>
                <a:spcPts val="1600"/>
              </a:spcAft>
              <a:buNone/>
            </a:pPr>
            <a:r>
              <a:rPr lang="en" sz="1000" b="1"/>
              <a:t>*can be harmful as well!</a:t>
            </a:r>
            <a:endParaRPr sz="1000" b="1"/>
          </a:p>
        </p:txBody>
      </p:sp>
      <p:pic>
        <p:nvPicPr>
          <p:cNvPr id="88" name="Google Shape;88;p18"/>
          <p:cNvPicPr preferRelativeResize="0"/>
          <p:nvPr/>
        </p:nvPicPr>
        <p:blipFill>
          <a:blip r:embed="rId3">
            <a:alphaModFix/>
          </a:blip>
          <a:stretch>
            <a:fillRect/>
          </a:stretch>
        </p:blipFill>
        <p:spPr>
          <a:xfrm>
            <a:off x="5769425" y="1995975"/>
            <a:ext cx="2924875" cy="157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Gpucc optimizations (contd.)</a:t>
            </a:r>
            <a:endParaRPr/>
          </a:p>
        </p:txBody>
      </p:sp>
      <p:sp>
        <p:nvSpPr>
          <p:cNvPr id="94" name="Google Shape;94;p19"/>
          <p:cNvSpPr txBox="1">
            <a:spLocks noGrp="1"/>
          </p:cNvSpPr>
          <p:nvPr>
            <p:ph type="body" idx="1"/>
          </p:nvPr>
        </p:nvSpPr>
        <p:spPr>
          <a:xfrm>
            <a:off x="311700" y="1152475"/>
            <a:ext cx="8520600" cy="38037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Arial"/>
              <a:buChar char="●"/>
            </a:pPr>
            <a:r>
              <a:rPr lang="en"/>
              <a:t>Straight line scalar optimizations</a:t>
            </a:r>
            <a:endParaRPr/>
          </a:p>
          <a:p>
            <a:pPr marL="914400" marR="0" lvl="1" indent="-317500" algn="l" rtl="0">
              <a:lnSpc>
                <a:spcPct val="115000"/>
              </a:lnSpc>
              <a:spcBef>
                <a:spcPts val="0"/>
              </a:spcBef>
              <a:spcAft>
                <a:spcPts val="0"/>
              </a:spcAft>
              <a:buSzPts val="1400"/>
              <a:buChar char="○"/>
            </a:pPr>
            <a:r>
              <a:rPr lang="en"/>
              <a:t>Strength reduction (SLSR)</a:t>
            </a:r>
            <a:endParaRPr/>
          </a:p>
          <a:p>
            <a:pPr marL="914400" marR="0" lvl="1" indent="-317500" algn="l" rtl="0">
              <a:lnSpc>
                <a:spcPct val="115000"/>
              </a:lnSpc>
              <a:spcBef>
                <a:spcPts val="0"/>
              </a:spcBef>
              <a:spcAft>
                <a:spcPts val="0"/>
              </a:spcAft>
              <a:buSzPts val="1400"/>
              <a:buChar char="○"/>
            </a:pPr>
            <a:r>
              <a:rPr lang="en"/>
              <a:t>Common subexpression elimination (CSE)</a:t>
            </a:r>
            <a:endParaRPr/>
          </a:p>
          <a:p>
            <a:pPr marL="914400" marR="0" lvl="1" indent="-317500" algn="l" rtl="0">
              <a:lnSpc>
                <a:spcPct val="115000"/>
              </a:lnSpc>
              <a:spcBef>
                <a:spcPts val="0"/>
              </a:spcBef>
              <a:spcAft>
                <a:spcPts val="0"/>
              </a:spcAft>
              <a:buSzPts val="1400"/>
              <a:buChar char="○"/>
            </a:pPr>
            <a:r>
              <a:rPr lang="en"/>
              <a:t>Pointer arithmetic reassociation  (PAR)</a:t>
            </a:r>
            <a:endParaRPr/>
          </a:p>
          <a:p>
            <a:pPr marL="914400" marR="0" lvl="1" indent="-317500" algn="l" rtl="0">
              <a:lnSpc>
                <a:spcPct val="115000"/>
              </a:lnSpc>
              <a:spcBef>
                <a:spcPts val="0"/>
              </a:spcBef>
              <a:spcAft>
                <a:spcPts val="0"/>
              </a:spcAft>
              <a:buSzPts val="1400"/>
              <a:buChar char="○"/>
            </a:pPr>
            <a:r>
              <a:rPr lang="en"/>
              <a:t>Global reassociation</a:t>
            </a:r>
            <a:endParaRPr/>
          </a:p>
          <a:p>
            <a:pPr marL="0" marR="0" lvl="0" indent="0" algn="l" rtl="0">
              <a:lnSpc>
                <a:spcPct val="115000"/>
              </a:lnSpc>
              <a:spcBef>
                <a:spcPts val="1600"/>
              </a:spcBef>
              <a:spcAft>
                <a:spcPts val="0"/>
              </a:spcAft>
              <a:buNone/>
            </a:pPr>
            <a:endParaRPr/>
          </a:p>
          <a:p>
            <a:pPr marL="0" marR="0" lvl="0" indent="0" algn="l" rtl="0">
              <a:lnSpc>
                <a:spcPct val="115000"/>
              </a:lnSpc>
              <a:spcBef>
                <a:spcPts val="1600"/>
              </a:spcBef>
              <a:spcAft>
                <a:spcPts val="0"/>
              </a:spcAft>
              <a:buNone/>
            </a:pPr>
            <a:r>
              <a:rPr lang="en"/>
              <a:t> </a:t>
            </a:r>
            <a:endParaRPr/>
          </a:p>
          <a:p>
            <a:pPr marL="0" lvl="0" indent="0" algn="l" rtl="0">
              <a:spcBef>
                <a:spcPts val="1600"/>
              </a:spcBef>
              <a:spcAft>
                <a:spcPts val="1600"/>
              </a:spcAft>
              <a:buNone/>
            </a:pPr>
            <a:endParaRPr/>
          </a:p>
        </p:txBody>
      </p:sp>
      <p:pic>
        <p:nvPicPr>
          <p:cNvPr id="95" name="Google Shape;95;p19"/>
          <p:cNvPicPr preferRelativeResize="0"/>
          <p:nvPr/>
        </p:nvPicPr>
        <p:blipFill>
          <a:blip r:embed="rId3">
            <a:alphaModFix/>
          </a:blip>
          <a:stretch>
            <a:fillRect/>
          </a:stretch>
        </p:blipFill>
        <p:spPr>
          <a:xfrm>
            <a:off x="969075" y="2571750"/>
            <a:ext cx="6932560" cy="246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Gpucc optimizations (contd.)</a:t>
            </a:r>
            <a:endParaRPr/>
          </a:p>
        </p:txBody>
      </p:sp>
      <p:sp>
        <p:nvSpPr>
          <p:cNvPr id="101" name="Google Shape;101;p20"/>
          <p:cNvSpPr txBox="1">
            <a:spLocks noGrp="1"/>
          </p:cNvSpPr>
          <p:nvPr>
            <p:ph type="body" idx="1"/>
          </p:nvPr>
        </p:nvSpPr>
        <p:spPr>
          <a:xfrm>
            <a:off x="311700" y="1152475"/>
            <a:ext cx="8520600" cy="38037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Arial"/>
              <a:buChar char="●"/>
            </a:pPr>
            <a:r>
              <a:rPr lang="en"/>
              <a:t>Speculative execution</a:t>
            </a:r>
            <a:endParaRPr/>
          </a:p>
          <a:p>
            <a:pPr marL="0" marR="0" lvl="0" indent="0" algn="l" rtl="0">
              <a:lnSpc>
                <a:spcPct val="115000"/>
              </a:lnSpc>
              <a:spcBef>
                <a:spcPts val="1600"/>
              </a:spcBef>
              <a:spcAft>
                <a:spcPts val="0"/>
              </a:spcAft>
              <a:buNone/>
            </a:pPr>
            <a:endParaRPr/>
          </a:p>
          <a:p>
            <a:pPr marL="0" marR="0" lvl="0" indent="0" algn="l" rtl="0">
              <a:lnSpc>
                <a:spcPct val="115000"/>
              </a:lnSpc>
              <a:spcBef>
                <a:spcPts val="1600"/>
              </a:spcBef>
              <a:spcAft>
                <a:spcPts val="0"/>
              </a:spcAft>
              <a:buNone/>
            </a:pPr>
            <a:endParaRPr/>
          </a:p>
          <a:p>
            <a:pPr marL="0" marR="0" lvl="0" indent="0" algn="l" rtl="0">
              <a:lnSpc>
                <a:spcPct val="115000"/>
              </a:lnSpc>
              <a:spcBef>
                <a:spcPts val="1600"/>
              </a:spcBef>
              <a:spcAft>
                <a:spcPts val="0"/>
              </a:spcAft>
              <a:buNone/>
            </a:pPr>
            <a:endParaRPr/>
          </a:p>
          <a:p>
            <a:pPr marL="0" marR="0" lvl="0" indent="0" algn="l" rtl="0">
              <a:lnSpc>
                <a:spcPct val="115000"/>
              </a:lnSpc>
              <a:spcBef>
                <a:spcPts val="1600"/>
              </a:spcBef>
              <a:spcAft>
                <a:spcPts val="0"/>
              </a:spcAft>
              <a:buNone/>
            </a:pPr>
            <a:endParaRPr/>
          </a:p>
          <a:p>
            <a:pPr marL="457200" marR="0" lvl="0" indent="-342900" algn="l" rtl="0">
              <a:lnSpc>
                <a:spcPct val="115000"/>
              </a:lnSpc>
              <a:spcBef>
                <a:spcPts val="1600"/>
              </a:spcBef>
              <a:spcAft>
                <a:spcPts val="0"/>
              </a:spcAft>
              <a:buSzPts val="1800"/>
              <a:buChar char="●"/>
            </a:pPr>
            <a:r>
              <a:rPr lang="en"/>
              <a:t>Bypassing 64-bit divisions</a:t>
            </a:r>
            <a:endParaRPr/>
          </a:p>
          <a:p>
            <a:pPr marL="914400" marR="0" lvl="1" indent="-317500" algn="l" rtl="0">
              <a:lnSpc>
                <a:spcPct val="115000"/>
              </a:lnSpc>
              <a:spcBef>
                <a:spcPts val="0"/>
              </a:spcBef>
              <a:spcAft>
                <a:spcPts val="0"/>
              </a:spcAft>
              <a:buSzPts val="1400"/>
              <a:buChar char="○"/>
            </a:pPr>
            <a:r>
              <a:rPr lang="en"/>
              <a:t>Silly but very effective. Only optimized Google’s internal benchmarks!</a:t>
            </a:r>
            <a:endParaRPr/>
          </a:p>
          <a:p>
            <a:pPr marL="0" marR="0" lvl="0" indent="0" algn="l" rtl="0">
              <a:lnSpc>
                <a:spcPct val="115000"/>
              </a:lnSpc>
              <a:spcBef>
                <a:spcPts val="1600"/>
              </a:spcBef>
              <a:spcAft>
                <a:spcPts val="0"/>
              </a:spcAft>
              <a:buNone/>
            </a:pPr>
            <a:endParaRPr/>
          </a:p>
          <a:p>
            <a:pPr marL="0" marR="0" lvl="0" indent="0" algn="l" rtl="0">
              <a:lnSpc>
                <a:spcPct val="115000"/>
              </a:lnSpc>
              <a:spcBef>
                <a:spcPts val="1600"/>
              </a:spcBef>
              <a:spcAft>
                <a:spcPts val="0"/>
              </a:spcAft>
              <a:buNone/>
            </a:pPr>
            <a:r>
              <a:rPr lang="en"/>
              <a:t> </a:t>
            </a:r>
            <a:endParaRPr/>
          </a:p>
          <a:p>
            <a:pPr marL="0" lvl="0" indent="0" algn="l" rtl="0">
              <a:spcBef>
                <a:spcPts val="1600"/>
              </a:spcBef>
              <a:spcAft>
                <a:spcPts val="1600"/>
              </a:spcAft>
              <a:buNone/>
            </a:pPr>
            <a:endParaRPr/>
          </a:p>
        </p:txBody>
      </p:sp>
      <p:pic>
        <p:nvPicPr>
          <p:cNvPr id="102" name="Google Shape;102;p20"/>
          <p:cNvPicPr preferRelativeResize="0"/>
          <p:nvPr/>
        </p:nvPicPr>
        <p:blipFill>
          <a:blip r:embed="rId3">
            <a:alphaModFix/>
          </a:blip>
          <a:stretch>
            <a:fillRect/>
          </a:stretch>
        </p:blipFill>
        <p:spPr>
          <a:xfrm>
            <a:off x="1963304" y="1527975"/>
            <a:ext cx="5016600" cy="220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Gpucc results</a:t>
            </a:r>
            <a:endParaRPr/>
          </a:p>
        </p:txBody>
      </p:sp>
      <p:sp>
        <p:nvSpPr>
          <p:cNvPr id="108" name="Google Shape;108;p21"/>
          <p:cNvSpPr txBox="1">
            <a:spLocks noGrp="1"/>
          </p:cNvSpPr>
          <p:nvPr>
            <p:ph type="body" idx="1"/>
          </p:nvPr>
        </p:nvSpPr>
        <p:spPr>
          <a:xfrm>
            <a:off x="311700" y="1152475"/>
            <a:ext cx="3677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On par with nvcc</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n" dirty="0"/>
              <a:t>All optimizations actually speed up the execution, </a:t>
            </a:r>
            <a:r>
              <a:rPr lang="en-US" dirty="0"/>
              <a:t>geometric mean 21%</a:t>
            </a:r>
            <a:endParaRPr dirty="0"/>
          </a:p>
        </p:txBody>
      </p:sp>
      <p:pic>
        <p:nvPicPr>
          <p:cNvPr id="109" name="Google Shape;109;p21"/>
          <p:cNvPicPr preferRelativeResize="0"/>
          <p:nvPr/>
        </p:nvPicPr>
        <p:blipFill>
          <a:blip r:embed="rId3">
            <a:alphaModFix/>
          </a:blip>
          <a:stretch>
            <a:fillRect/>
          </a:stretch>
        </p:blipFill>
        <p:spPr>
          <a:xfrm>
            <a:off x="3197475" y="0"/>
            <a:ext cx="5946527" cy="3193176"/>
          </a:xfrm>
          <a:prstGeom prst="rect">
            <a:avLst/>
          </a:prstGeom>
          <a:noFill/>
          <a:ln>
            <a:noFill/>
          </a:ln>
        </p:spPr>
      </p:pic>
      <p:pic>
        <p:nvPicPr>
          <p:cNvPr id="110" name="Google Shape;110;p21"/>
          <p:cNvPicPr preferRelativeResize="0"/>
          <p:nvPr/>
        </p:nvPicPr>
        <p:blipFill rotWithShape="1">
          <a:blip r:embed="rId4">
            <a:alphaModFix/>
          </a:blip>
          <a:srcRect t="3530"/>
          <a:stretch/>
        </p:blipFill>
        <p:spPr>
          <a:xfrm>
            <a:off x="4173475" y="2965525"/>
            <a:ext cx="3994525" cy="21779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1023</Words>
  <Application>Microsoft Office PowerPoint</Application>
  <PresentationFormat>On-screen Show (16:9)</PresentationFormat>
  <Paragraphs>125</Paragraphs>
  <Slides>22</Slides>
  <Notes>22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Arial</vt:lpstr>
      <vt:lpstr>Simple Light</vt:lpstr>
      <vt:lpstr>Compiling for GPU’s</vt:lpstr>
      <vt:lpstr>Papers</vt:lpstr>
      <vt:lpstr>Gpucc Motivation</vt:lpstr>
      <vt:lpstr>Gpucc Architecture (Frontend)</vt:lpstr>
      <vt:lpstr>Gpucc Architecture (Code generator)</vt:lpstr>
      <vt:lpstr>Gpucc optimizations</vt:lpstr>
      <vt:lpstr>Gpucc optimizations (contd.)</vt:lpstr>
      <vt:lpstr>Gpucc optimizations (contd.)</vt:lpstr>
      <vt:lpstr>Gpucc results</vt:lpstr>
      <vt:lpstr>Lift: A Functional Data-Parallel IR for High-Performance GPU Code Generation </vt:lpstr>
      <vt:lpstr>What is Lift IR?</vt:lpstr>
      <vt:lpstr>Lift Functions</vt:lpstr>
      <vt:lpstr>What Lift does</vt:lpstr>
      <vt:lpstr>Lift Program/Graph for Dot Product</vt:lpstr>
      <vt:lpstr>Lift IR optimizations</vt:lpstr>
      <vt:lpstr>Lift IR optimizations</vt:lpstr>
      <vt:lpstr>Lift IR results</vt:lpstr>
      <vt:lpstr>Twin Kernels Overview</vt:lpstr>
      <vt:lpstr>Twin Kernel Motivation</vt:lpstr>
      <vt:lpstr>Twin Kernels Implementation</vt:lpstr>
      <vt:lpstr>Twin Kernels Results</vt:lpstr>
      <vt:lpstr>Discussion and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Compiling for GPU’s</dc:title>
  <cp:lastModifiedBy> </cp:lastModifiedBy>
  <cp:revision>1</cp:revision>
  <dcterms:modified xsi:type="dcterms:W3CDTF">2019-03-06T14:13:06Z</dcterms:modified>
</cp:coreProperties>
</file>