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Proxima Nova"/>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roximaNova-regular.fntdata"/><Relationship Id="rId47" Type="http://schemas.openxmlformats.org/officeDocument/2006/relationships/slide" Target="slides/slide42.xml"/><Relationship Id="rId49"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roximaNova-boldItalic.fntdata"/><Relationship Id="rId5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a:p>
            <a:pPr indent="0" lvl="0" marL="0" rtl="0" algn="l">
              <a:spcBef>
                <a:spcPts val="0"/>
              </a:spcBef>
              <a:spcAft>
                <a:spcPts val="0"/>
              </a:spcAft>
              <a:buNone/>
            </a:pPr>
            <a:r>
              <a:rPr lang="en"/>
              <a:t>- Background: What are energy-harvesting devices, what are the key challenges faced when programming on them, and what are the key techniques?</a:t>
            </a:r>
            <a:endParaRPr/>
          </a:p>
          <a:p>
            <a:pPr indent="0" lvl="0" marL="0" rtl="0" algn="l">
              <a:spcBef>
                <a:spcPts val="0"/>
              </a:spcBef>
              <a:spcAft>
                <a:spcPts val="0"/>
              </a:spcAft>
              <a:buNone/>
            </a:pPr>
            <a:r>
              <a:rPr lang="en"/>
              <a:t>  - Energy-harvesting devices: harvest for a long time, run for a short period (use numbers from paper)</a:t>
            </a:r>
            <a:endParaRPr/>
          </a:p>
          <a:p>
            <a:pPr indent="0" lvl="0" marL="0" rtl="0" algn="l">
              <a:spcBef>
                <a:spcPts val="0"/>
              </a:spcBef>
              <a:spcAft>
                <a:spcPts val="0"/>
              </a:spcAft>
              <a:buNone/>
            </a:pPr>
            <a:r>
              <a:rPr lang="en"/>
              <a:t>    - image of an example device showing how it’s powered, where it’s used</a:t>
            </a:r>
            <a:endParaRPr/>
          </a:p>
          <a:p>
            <a:pPr indent="0" lvl="0" marL="0" rtl="0" algn="l">
              <a:spcBef>
                <a:spcPts val="0"/>
              </a:spcBef>
              <a:spcAft>
                <a:spcPts val="0"/>
              </a:spcAft>
              <a:buNone/>
            </a:pPr>
            <a:r>
              <a:rPr lang="en"/>
              <a:t>    - diagram of capacitor charge over time</a:t>
            </a:r>
            <a:endParaRPr/>
          </a:p>
          <a:p>
            <a:pPr indent="0" lvl="0" marL="0" rtl="0" algn="l">
              <a:spcBef>
                <a:spcPts val="0"/>
              </a:spcBef>
              <a:spcAft>
                <a:spcPts val="0"/>
              </a:spcAft>
              <a:buNone/>
            </a:pPr>
            <a:r>
              <a:rPr lang="en"/>
              <a:t>  - Key challenges:</a:t>
            </a:r>
            <a:endParaRPr/>
          </a:p>
          <a:p>
            <a:pPr indent="0" lvl="0" marL="0" rtl="0" algn="l">
              <a:spcBef>
                <a:spcPts val="0"/>
              </a:spcBef>
              <a:spcAft>
                <a:spcPts val="0"/>
              </a:spcAft>
              <a:buNone/>
            </a:pPr>
            <a:r>
              <a:rPr lang="en"/>
              <a:t>    - ensure correctness (memory consistency)</a:t>
            </a:r>
            <a:endParaRPr/>
          </a:p>
          <a:p>
            <a:pPr indent="0" lvl="0" marL="0" rtl="0" algn="l">
              <a:spcBef>
                <a:spcPts val="0"/>
              </a:spcBef>
              <a:spcAft>
                <a:spcPts val="0"/>
              </a:spcAft>
              <a:buNone/>
            </a:pPr>
            <a:r>
              <a:rPr lang="en"/>
              <a:t>    - ensure progress</a:t>
            </a:r>
            <a:endParaRPr/>
          </a:p>
          <a:p>
            <a:pPr indent="0" lvl="0" marL="0" rtl="0" algn="l">
              <a:spcBef>
                <a:spcPts val="0"/>
              </a:spcBef>
              <a:spcAft>
                <a:spcPts val="0"/>
              </a:spcAft>
              <a:buNone/>
            </a:pPr>
            <a:r>
              <a:rPr lang="en"/>
              <a:t>  - Key techniques:</a:t>
            </a:r>
            <a:endParaRPr/>
          </a:p>
          <a:p>
            <a:pPr indent="0" lvl="0" marL="0" rtl="0" algn="l">
              <a:spcBef>
                <a:spcPts val="0"/>
              </a:spcBef>
              <a:spcAft>
                <a:spcPts val="0"/>
              </a:spcAft>
              <a:buNone/>
            </a:pPr>
            <a:r>
              <a:rPr lang="en"/>
              <a:t>    - checkpointing: save &amp; load state</a:t>
            </a:r>
            <a:endParaRPr/>
          </a:p>
          <a:p>
            <a:pPr indent="0" lvl="0" marL="0" rtl="0" algn="l">
              <a:spcBef>
                <a:spcPts val="0"/>
              </a:spcBef>
              <a:spcAft>
                <a:spcPts val="0"/>
              </a:spcAft>
              <a:buNone/>
            </a:pPr>
            <a:r>
              <a:rPr lang="en"/>
              <a:t>    - independent tasks: abort &amp; restart task</a:t>
            </a:r>
            <a:endParaRPr/>
          </a:p>
          <a:p>
            <a:pPr indent="0" lvl="0" marL="0" rtl="0" algn="l">
              <a:spcBef>
                <a:spcPts val="0"/>
              </a:spcBef>
              <a:spcAft>
                <a:spcPts val="0"/>
              </a:spcAft>
              <a:buNone/>
            </a:pPr>
            <a:r>
              <a:rPr lang="en"/>
              <a:t>- Overview of three papers: how they differ in solving the key challenges?</a:t>
            </a:r>
            <a:endParaRPr/>
          </a:p>
          <a:p>
            <a:pPr indent="0" lvl="0" marL="0" rtl="0" algn="l">
              <a:spcBef>
                <a:spcPts val="0"/>
              </a:spcBef>
              <a:spcAft>
                <a:spcPts val="0"/>
              </a:spcAft>
              <a:buNone/>
            </a:pPr>
            <a:r>
              <a:rPr lang="en"/>
              <a:t>  - Ratchet: Automatic checkpoint adding by identifying idempotency</a:t>
            </a:r>
            <a:endParaRPr/>
          </a:p>
          <a:p>
            <a:pPr indent="0" lvl="0" marL="0" rtl="0" algn="l">
              <a:spcBef>
                <a:spcPts val="0"/>
              </a:spcBef>
              <a:spcAft>
                <a:spcPts val="0"/>
              </a:spcAft>
              <a:buNone/>
            </a:pPr>
            <a:r>
              <a:rPr lang="en"/>
              <a:t>  - Alpaca: User-defined tasks</a:t>
            </a:r>
            <a:endParaRPr/>
          </a:p>
          <a:p>
            <a:pPr indent="0" lvl="0" marL="0" rtl="0" algn="l">
              <a:spcBef>
                <a:spcPts val="0"/>
              </a:spcBef>
              <a:spcAft>
                <a:spcPts val="0"/>
              </a:spcAft>
              <a:buNone/>
            </a:pPr>
            <a:r>
              <a:rPr lang="en"/>
              <a:t>  - Chinchilla: Automatic checkpoints at each basic block with dynamic chkpt disabling</a:t>
            </a:r>
            <a:endParaRPr/>
          </a:p>
          <a:p>
            <a:pPr indent="0" lvl="0" marL="0" rtl="0" algn="l">
              <a:spcBef>
                <a:spcPts val="0"/>
              </a:spcBef>
              <a:spcAft>
                <a:spcPts val="0"/>
              </a:spcAft>
              <a:buNone/>
            </a:pPr>
            <a:r>
              <a:rPr lang="en"/>
              <a:t>- Delve into each paper:</a:t>
            </a:r>
            <a:endParaRPr/>
          </a:p>
          <a:p>
            <a:pPr indent="0" lvl="0" marL="0" rtl="0" algn="l">
              <a:spcBef>
                <a:spcPts val="0"/>
              </a:spcBef>
              <a:spcAft>
                <a:spcPts val="0"/>
              </a:spcAft>
              <a:buNone/>
            </a:pPr>
            <a:r>
              <a:rPr lang="en"/>
              <a:t>  - state of prior work (for the first paper)</a:t>
            </a:r>
            <a:endParaRPr/>
          </a:p>
          <a:p>
            <a:pPr indent="0" lvl="0" marL="0" rtl="0" algn="l">
              <a:spcBef>
                <a:spcPts val="0"/>
              </a:spcBef>
              <a:spcAft>
                <a:spcPts val="0"/>
              </a:spcAft>
              <a:buNone/>
            </a:pPr>
            <a:r>
              <a:rPr lang="en"/>
              <a:t>  - how each claims to improve upon the earlier ones</a:t>
            </a:r>
            <a:endParaRPr/>
          </a:p>
          <a:p>
            <a:pPr indent="0" lvl="0" marL="0" rtl="0" algn="l">
              <a:spcBef>
                <a:spcPts val="0"/>
              </a:spcBef>
              <a:spcAft>
                <a:spcPts val="0"/>
              </a:spcAft>
              <a:buNone/>
            </a:pPr>
            <a:r>
              <a:rPr lang="en"/>
              <a:t>  - brief implementation</a:t>
            </a:r>
            <a:endParaRPr/>
          </a:p>
          <a:p>
            <a:pPr indent="0" lvl="0" marL="0" rtl="0" algn="l">
              <a:spcBef>
                <a:spcPts val="0"/>
              </a:spcBef>
              <a:spcAft>
                <a:spcPts val="0"/>
              </a:spcAft>
              <a:buNone/>
            </a:pPr>
            <a:r>
              <a:rPr lang="en"/>
              <a:t>  - key measurement results</a:t>
            </a:r>
            <a:endParaRPr/>
          </a:p>
          <a:p>
            <a:pPr indent="0" lvl="0" marL="0" rtl="0" algn="l">
              <a:spcBef>
                <a:spcPts val="0"/>
              </a:spcBef>
              <a:spcAft>
                <a:spcPts val="0"/>
              </a:spcAft>
              <a:buClr>
                <a:srgbClr val="000000"/>
              </a:buClr>
              <a:buSzPts val="1100"/>
              <a:buFont typeface="Arial"/>
              <a:buNone/>
            </a:pPr>
            <a:r>
              <a:rPr lang="en"/>
              <a:t>  - (key downsides)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1cf453dd1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1cf453dd1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1cf453dd1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1cf453dd1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idempotent sections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1cf453dd1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1cf453dd1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Typically.</a:t>
            </a:r>
            <a:endParaRPr/>
          </a:p>
          <a:p>
            <a:pPr indent="0" lvl="0" marL="0" rtl="0" algn="l">
              <a:spcBef>
                <a:spcPts val="0"/>
              </a:spcBef>
              <a:spcAft>
                <a:spcPts val="0"/>
              </a:spcAft>
              <a:buClr>
                <a:srgbClr val="000000"/>
              </a:buClr>
              <a:buSzPts val="1100"/>
              <a:buFont typeface="Arial"/>
              <a:buNone/>
            </a:pPr>
            <a:r>
              <a:rPr lang="en"/>
              <a:t>NON-VOLATILE Memory!:</a:t>
            </a:r>
            <a:endParaRPr/>
          </a:p>
          <a:p>
            <a:pPr indent="0" lvl="0" marL="0" rtl="0" algn="l">
              <a:spcBef>
                <a:spcPts val="0"/>
              </a:spcBef>
              <a:spcAft>
                <a:spcPts val="0"/>
              </a:spcAft>
              <a:buClr>
                <a:srgbClr val="000000"/>
              </a:buClr>
              <a:buSzPts val="1100"/>
              <a:buFont typeface="Arial"/>
              <a:buNone/>
            </a:pPr>
            <a:r>
              <a:rPr lang="en"/>
              <a:t>Memory is not lost when power is cut off. At first glance, it seems this solves all problems, just save all the registers periodically, but not really!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1cf453dd1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1cf453dd1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1cf453dd1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1cf453dd1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Normally WAR is inconsequential</a:t>
            </a:r>
            <a:endParaRPr/>
          </a:p>
          <a:p>
            <a:pPr indent="0" lvl="0" marL="0" rtl="0" algn="l">
              <a:spcBef>
                <a:spcPts val="0"/>
              </a:spcBef>
              <a:spcAft>
                <a:spcPts val="0"/>
              </a:spcAft>
              <a:buNone/>
            </a:pPr>
            <a:r>
              <a:rPr lang="en"/>
              <a:t>But if execution can be restarted, we may end up reading a different value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1cf453dd1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1cf453dd1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POP: if the invalidated memory is subsequently modified, a restart to the pop instruction will read a different value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1cf453dd1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1cf453dd1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some idempotent sections are too long, power can always fail before done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Timer interval: too low - overhead, too high - useless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1cf453dd1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1cf453dd1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1cf453dd1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1cf453dd1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 regularly: conservatively insert checkpoint at each function entry.</a:t>
            </a:r>
            <a:endParaRPr/>
          </a:p>
          <a:p>
            <a:pPr indent="0" lvl="0" marL="0" rtl="0" algn="l">
              <a:spcBef>
                <a:spcPts val="0"/>
              </a:spcBef>
              <a:spcAft>
                <a:spcPts val="0"/>
              </a:spcAft>
              <a:buNone/>
            </a:pPr>
            <a:r>
              <a:rPr lang="en"/>
              <a:t>Optimized: insert chkpt only if there’s a write that may alias with an address outside of the function’s local stack frame.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RD: redundancy: a pair of chkpts where any potential idempotency violations can be protected by one chkpt.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1cf453dd1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1cf453dd1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Very program dependent:</a:t>
            </a:r>
            <a:endParaRPr/>
          </a:p>
          <a:p>
            <a:pPr indent="0" lvl="0" marL="0" rtl="0" algn="l">
              <a:spcBef>
                <a:spcPts val="0"/>
              </a:spcBef>
              <a:spcAft>
                <a:spcPts val="0"/>
              </a:spcAft>
              <a:buNone/>
            </a:pPr>
            <a:r>
              <a:rPr lang="en"/>
              <a:t>If WAR dependence in hot loop, lots of chkpts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1cf453dd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1cf453dd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1cf453dd1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1cf453dd1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Very reasonable increase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1cf453dd1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1cf453dd1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Previous paper: without special hardware and programmer</a:t>
            </a:r>
            <a:endParaRPr/>
          </a:p>
          <a:p>
            <a:pPr indent="0" lvl="0" marL="0" rtl="0" algn="l">
              <a:spcBef>
                <a:spcPts val="0"/>
              </a:spcBef>
              <a:spcAft>
                <a:spcPts val="0"/>
              </a:spcAft>
              <a:buNone/>
            </a:pPr>
            <a:r>
              <a:rPr lang="en"/>
              <a:t>Now: without checkpoints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1cf453dd1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1cf453dd1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1cf453dd1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1cf453dd1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fundamentally tied to redo (undo left as future work)</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1cf453dd1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1cf453dd1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the difference:</a:t>
            </a:r>
            <a:endParaRPr/>
          </a:p>
          <a:p>
            <a:pPr indent="0" lvl="0" marL="0" rtl="0" algn="l">
              <a:spcBef>
                <a:spcPts val="0"/>
              </a:spcBef>
              <a:spcAft>
                <a:spcPts val="0"/>
              </a:spcAft>
              <a:buNone/>
            </a:pPr>
            <a:r>
              <a:rPr lang="en"/>
              <a:t>Task local =/= privatized global values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1cf453dd1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1cf453dd1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1cf453dd1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1cf453dd1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Commit_list pre-allocated to max number of entries required by any task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End_index tracks the end of the commit_list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1cf453dd1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1cf453dd1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Cur_version is used for privatizing arrays (next slide!)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1cf453dd1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1cf453dd1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access (read/write) initializes the copy</a:t>
            </a:r>
            <a:endParaRPr/>
          </a:p>
          <a:p>
            <a:pPr indent="0" lvl="0" marL="0" rtl="0" algn="l">
              <a:spcBef>
                <a:spcPts val="0"/>
              </a:spcBef>
              <a:spcAft>
                <a:spcPts val="0"/>
              </a:spcAft>
              <a:buNone/>
            </a:pPr>
            <a:r>
              <a:rPr lang="en"/>
              <a:t>Version-backed bitmask: constant time clearing</a:t>
            </a:r>
            <a:endParaRPr/>
          </a:p>
          <a:p>
            <a:pPr indent="0" lvl="0" marL="0" rtl="0" algn="l">
              <a:spcBef>
                <a:spcPts val="0"/>
              </a:spcBef>
              <a:spcAft>
                <a:spcPts val="0"/>
              </a:spcAft>
              <a:buNone/>
            </a:pPr>
            <a:r>
              <a:rPr lang="en"/>
              <a:t>Limitation: no pointer arith</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1cf453dd1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1cf453dd1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DINO: volatile checkpointing with non-volatile versioning (make copy and version volatile data)</a:t>
            </a:r>
            <a:endParaRPr/>
          </a:p>
          <a:p>
            <a:pPr indent="0" lvl="0" marL="0" rtl="0" algn="l">
              <a:spcBef>
                <a:spcPts val="0"/>
              </a:spcBef>
              <a:spcAft>
                <a:spcPts val="0"/>
              </a:spcAft>
              <a:buNone/>
            </a:pPr>
            <a:r>
              <a:rPr lang="en"/>
              <a:t>- selectively makes copy of data that may become inconsistent (have to version entire array), also has to restore stack!</a:t>
            </a:r>
            <a:endParaRPr/>
          </a:p>
          <a:p>
            <a:pPr indent="0" lvl="0" marL="0" rtl="0" algn="l">
              <a:spcBef>
                <a:spcPts val="0"/>
              </a:spcBef>
              <a:spcAft>
                <a:spcPts val="0"/>
              </a:spcAft>
              <a:buNone/>
            </a:pPr>
            <a:r>
              <a:rPr lang="en"/>
              <a:t>Chain: static multi-versioning (a copy per each pair of tasks that share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Performance gap larger on harvested energy: Alpaca has extremely low reboot overhead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Only slightly slower than plain C</a:t>
            </a:r>
            <a:endParaRPr/>
          </a:p>
          <a:p>
            <a:pPr indent="0" lvl="0" marL="0" rtl="0" algn="l">
              <a:spcBef>
                <a:spcPts val="0"/>
              </a:spcBef>
              <a:spcAft>
                <a:spcPts val="0"/>
              </a:spcAft>
              <a:buNone/>
            </a:pPr>
            <a:r>
              <a:rPr lang="en"/>
              <a:t>Significantly better than Chain and DINO</a:t>
            </a:r>
            <a:endParaRPr/>
          </a:p>
          <a:p>
            <a:pPr indent="0" lvl="0" marL="0" rtl="0" algn="l">
              <a:spcBef>
                <a:spcPts val="0"/>
              </a:spcBef>
              <a:spcAft>
                <a:spcPts val="0"/>
              </a:spcAft>
              <a:buNone/>
            </a:pPr>
            <a:r>
              <a:rPr lang="en"/>
              <a:t>Plain C cannot run on harvested energy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1cf453dd1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1cf453dd1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get ubiquitous computing</a:t>
            </a:r>
            <a:endParaRPr/>
          </a:p>
          <a:p>
            <a:pPr indent="0" lvl="0" marL="0" rtl="0" algn="l">
              <a:spcBef>
                <a:spcPts val="0"/>
              </a:spcBef>
              <a:spcAft>
                <a:spcPts val="0"/>
              </a:spcAft>
              <a:buNone/>
            </a:pPr>
            <a:r>
              <a:rPr lang="en"/>
              <a:t>Microcontrollers -&gt; smaller, cheaper, more energy efficient</a:t>
            </a:r>
            <a:endParaRPr/>
          </a:p>
          <a:p>
            <a:pPr indent="0" lvl="0" marL="0" rtl="0" algn="l">
              <a:spcBef>
                <a:spcPts val="0"/>
              </a:spcBef>
              <a:spcAft>
                <a:spcPts val="0"/>
              </a:spcAft>
              <a:buNone/>
            </a:pPr>
            <a:r>
              <a:rPr lang="en"/>
              <a:t>battery sizes have not caught up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Image: http://www.electronics-lab.com/wisp-re-programmable-microcontroller-runs-energy-harvested-radio-waves/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1cf453dd1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1cf453dd1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1cf453dd1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1cf453dd1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Bnd: boundary keyword - task boundary</a:t>
            </a:r>
            <a:endParaRPr/>
          </a:p>
          <a:p>
            <a:pPr indent="0" lvl="0" marL="0" rtl="0" algn="l">
              <a:spcBef>
                <a:spcPts val="0"/>
              </a:spcBef>
              <a:spcAft>
                <a:spcPts val="0"/>
              </a:spcAft>
              <a:buNone/>
            </a:pPr>
            <a:r>
              <a:rPr lang="en"/>
              <a:t>Decl: declaration keyword - modify function and data declaration</a:t>
            </a:r>
            <a:endParaRPr/>
          </a:p>
          <a:p>
            <a:pPr indent="0" lvl="0" marL="0" rtl="0" algn="l">
              <a:spcBef>
                <a:spcPts val="0"/>
              </a:spcBef>
              <a:spcAft>
                <a:spcPts val="0"/>
              </a:spcAft>
              <a:buNone/>
            </a:pPr>
            <a:r>
              <a:rPr lang="en"/>
              <a:t>R/W: read/write keyword - channel-in/out for Chain (for accessing memory), the other two use standard C read/write memory interface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51cf453dd1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51cf453dd1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Same author</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51cf453dd1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51cf453dd1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1cf453dd1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1cf453dd1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51cf453dd1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51cf453dd1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blocks: no branches, so no loops or input-dependent paths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1cf453dd1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51cf453dd1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Chinchilla uses cleancut</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51cf453dd1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51cf453dd1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Promotes data that may not be re-initialized after a checkpoint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nv stack is typically small and short-lived</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51cf453dd1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1cf453dd1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51cf453dd1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51cf453dd1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that alpaca is completely structured by humans, so an automated tool being comparable is significant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1cf453dd1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1cf453dd1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Slowly buffers energy into a capacitor, once sufficient energy accumulates, the device starts operating and quickly consumes the energy</a:t>
            </a:r>
            <a:endParaRPr/>
          </a:p>
          <a:p>
            <a:pPr indent="0" lvl="0" marL="0" rtl="0" algn="l">
              <a:spcBef>
                <a:spcPts val="0"/>
              </a:spcBef>
              <a:spcAft>
                <a:spcPts val="0"/>
              </a:spcAft>
              <a:buNone/>
            </a:pPr>
            <a:r>
              <a:rPr lang="en"/>
              <a:t>-&gt; unreliable power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Image: 16 paper</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51cf453dd1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51cf453dd1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Alpaca failed 4 out of 9!</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1cf453dd1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1cf453dd1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1cf453dd1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1cf453dd1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Downside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1cf453dd1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1cf453dd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restart -&gt; BUT cannot always start from beginning -&gt; might always fail in the middle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Ensure progress -&gt; save progress and start from last time</a:t>
            </a:r>
            <a:endParaRPr/>
          </a:p>
          <a:p>
            <a:pPr indent="0" lvl="0" marL="0" rtl="0" algn="l">
              <a:spcBef>
                <a:spcPts val="0"/>
              </a:spcBef>
              <a:spcAft>
                <a:spcPts val="0"/>
              </a:spcAft>
              <a:buNone/>
            </a:pPr>
            <a:r>
              <a:rPr lang="en"/>
              <a:t>-&gt; Ensure correctness (memory consistency)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1cf453dd1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1cf453dd1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Techniques for saving progress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Tasks run sequentially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1cf453dd1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1cf453dd1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1cf453dd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1cf453dd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general approaches:</a:t>
            </a:r>
            <a:endParaRPr/>
          </a:p>
          <a:p>
            <a:pPr indent="0" lvl="0" marL="0" rtl="0" algn="l">
              <a:spcBef>
                <a:spcPts val="0"/>
              </a:spcBef>
              <a:spcAft>
                <a:spcPts val="0"/>
              </a:spcAft>
              <a:buNone/>
            </a:pPr>
            <a:r>
              <a:rPr lang="en"/>
              <a:t>Single checkpointing: saves state _</a:t>
            </a:r>
            <a:r>
              <a:rPr lang="en"/>
              <a:t>just_</a:t>
            </a:r>
            <a:r>
              <a:rPr lang="en"/>
              <a:t> before power runs out</a:t>
            </a:r>
            <a:endParaRPr/>
          </a:p>
          <a:p>
            <a:pPr indent="0" lvl="0" marL="0" rtl="0" algn="l">
              <a:spcBef>
                <a:spcPts val="0"/>
              </a:spcBef>
              <a:spcAft>
                <a:spcPts val="0"/>
              </a:spcAft>
              <a:buNone/>
            </a:pPr>
            <a:r>
              <a:rPr lang="en"/>
              <a:t>Programmer burden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1cf453dd1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1cf453dd1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are handily named!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Intermittent Computing</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Tianyu Li &amp; Billy Zhu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510450" y="938175"/>
            <a:ext cx="8123100" cy="189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Intermittent Computation without Hardware Support or Programmer Intervention (Ratchet)</a:t>
            </a:r>
            <a:endParaRPr/>
          </a:p>
        </p:txBody>
      </p:sp>
      <p:sp>
        <p:nvSpPr>
          <p:cNvPr id="122" name="Google Shape;122;p22"/>
          <p:cNvSpPr txBox="1"/>
          <p:nvPr>
            <p:ph idx="4294967295" type="subTitle"/>
          </p:nvPr>
        </p:nvSpPr>
        <p:spPr>
          <a:xfrm>
            <a:off x="510450" y="3114775"/>
            <a:ext cx="5411100" cy="57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Joel Van Der Woude, Matthew Hicks</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Automatically Inserting Checkpoints</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Prior work: need specialized hardware / programmers</a:t>
            </a:r>
            <a:endParaRPr/>
          </a:p>
          <a:p>
            <a:pPr indent="-342900" lvl="0" marL="457200" rtl="0" algn="l">
              <a:spcBef>
                <a:spcPts val="0"/>
              </a:spcBef>
              <a:spcAft>
                <a:spcPts val="0"/>
              </a:spcAft>
              <a:buSzPts val="1800"/>
              <a:buChar char="-"/>
            </a:pPr>
            <a:r>
              <a:rPr lang="en"/>
              <a:t>Ratchet: eliminates this need</a:t>
            </a:r>
            <a:endParaRPr/>
          </a:p>
          <a:p>
            <a:pPr indent="-317500" lvl="1" marL="914400" rtl="0" algn="l">
              <a:spcBef>
                <a:spcPts val="0"/>
              </a:spcBef>
              <a:spcAft>
                <a:spcPts val="0"/>
              </a:spcAft>
              <a:buSzPts val="1400"/>
              <a:buChar char="-"/>
            </a:pPr>
            <a:r>
              <a:rPr lang="en"/>
              <a:t>Compiler automatically adds checkpoints to code between </a:t>
            </a:r>
            <a:r>
              <a:rPr b="1" lang="en"/>
              <a:t>idempotent</a:t>
            </a:r>
            <a:r>
              <a:rPr lang="en"/>
              <a:t> sections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Non-volatile Memory</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 not lost after power off</a:t>
            </a:r>
            <a:endParaRPr/>
          </a:p>
          <a:p>
            <a:pPr indent="-342900" lvl="0" marL="457200" rtl="0" algn="l">
              <a:spcBef>
                <a:spcPts val="0"/>
              </a:spcBef>
              <a:spcAft>
                <a:spcPts val="0"/>
              </a:spcAft>
              <a:buSzPts val="1800"/>
              <a:buChar char="-"/>
            </a:pPr>
            <a:r>
              <a:rPr lang="en"/>
              <a:t>Problem solved? Just save all registers periodically.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Cannot add checkpoints anywhere</a:t>
            </a:r>
            <a:endParaRPr/>
          </a:p>
        </p:txBody>
      </p:sp>
      <p:sp>
        <p:nvSpPr>
          <p:cNvPr id="140" name="Google Shape;140;p25"/>
          <p:cNvSpPr txBox="1"/>
          <p:nvPr>
            <p:ph idx="1" type="body"/>
          </p:nvPr>
        </p:nvSpPr>
        <p:spPr>
          <a:xfrm>
            <a:off x="311700" y="4282475"/>
            <a:ext cx="8520600" cy="511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Write-After-Read (WAR)</a:t>
            </a:r>
            <a:endParaRPr/>
          </a:p>
        </p:txBody>
      </p:sp>
      <p:pic>
        <p:nvPicPr>
          <p:cNvPr id="141" name="Google Shape;141;p25"/>
          <p:cNvPicPr preferRelativeResize="0"/>
          <p:nvPr/>
        </p:nvPicPr>
        <p:blipFill>
          <a:blip r:embed="rId3">
            <a:alphaModFix/>
          </a:blip>
          <a:stretch>
            <a:fillRect/>
          </a:stretch>
        </p:blipFill>
        <p:spPr>
          <a:xfrm>
            <a:off x="387900" y="1152475"/>
            <a:ext cx="4053967" cy="3130000"/>
          </a:xfrm>
          <a:prstGeom prst="rect">
            <a:avLst/>
          </a:prstGeom>
          <a:noFill/>
          <a:ln>
            <a:noFill/>
          </a:ln>
        </p:spPr>
      </p:pic>
      <p:pic>
        <p:nvPicPr>
          <p:cNvPr id="142" name="Google Shape;142;p25"/>
          <p:cNvPicPr preferRelativeResize="0"/>
          <p:nvPr/>
        </p:nvPicPr>
        <p:blipFill>
          <a:blip r:embed="rId4">
            <a:alphaModFix/>
          </a:blip>
          <a:stretch>
            <a:fillRect/>
          </a:stretch>
        </p:blipFill>
        <p:spPr>
          <a:xfrm>
            <a:off x="4648200" y="1152476"/>
            <a:ext cx="4053976" cy="312997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Idempotent Sections</a:t>
            </a:r>
            <a:endParaRPr/>
          </a:p>
        </p:txBody>
      </p:sp>
      <p:sp>
        <p:nvSpPr>
          <p:cNvPr id="148" name="Google Shape;148;p26"/>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re-executed to get the same result</a:t>
            </a:r>
            <a:endParaRPr/>
          </a:p>
          <a:p>
            <a:pPr indent="0" lvl="0" marL="0" rtl="0" algn="l">
              <a:spcBef>
                <a:spcPts val="1600"/>
              </a:spcBef>
              <a:spcAft>
                <a:spcPts val="0"/>
              </a:spcAft>
              <a:buNone/>
            </a:pPr>
            <a:r>
              <a:rPr lang="en"/>
              <a:t>Write-After-Read (WAR)</a:t>
            </a:r>
            <a:endParaRPr/>
          </a:p>
          <a:p>
            <a:pPr indent="0" lvl="0" marL="0" rtl="0" algn="l">
              <a:spcBef>
                <a:spcPts val="1600"/>
              </a:spcBef>
              <a:spcAft>
                <a:spcPts val="1600"/>
              </a:spcAft>
              <a:buNone/>
            </a:pPr>
            <a:r>
              <a:rPr lang="en"/>
              <a:t>Ratchet inserts a checkpoint between the write and the read</a:t>
            </a:r>
            <a:endParaRPr/>
          </a:p>
        </p:txBody>
      </p:sp>
      <p:pic>
        <p:nvPicPr>
          <p:cNvPr id="149" name="Google Shape;149;p26"/>
          <p:cNvPicPr preferRelativeResize="0"/>
          <p:nvPr/>
        </p:nvPicPr>
        <p:blipFill>
          <a:blip r:embed="rId3">
            <a:alphaModFix/>
          </a:blip>
          <a:stretch>
            <a:fillRect/>
          </a:stretch>
        </p:blipFill>
        <p:spPr>
          <a:xfrm>
            <a:off x="4565100" y="1152475"/>
            <a:ext cx="4267201" cy="329969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Implicitly Idempotency Violations</a:t>
            </a:r>
            <a:endParaRPr/>
          </a:p>
        </p:txBody>
      </p:sp>
      <p:sp>
        <p:nvSpPr>
          <p:cNvPr id="155" name="Google Shape;155;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POP: read and update stack pointer (invalidates memory)</a:t>
            </a:r>
            <a:endParaRPr/>
          </a:p>
          <a:p>
            <a:pPr indent="-317500" lvl="1" marL="914400" rtl="0" algn="l">
              <a:spcBef>
                <a:spcPts val="0"/>
              </a:spcBef>
              <a:spcAft>
                <a:spcPts val="0"/>
              </a:spcAft>
              <a:buSzPts val="1400"/>
              <a:buChar char="-"/>
            </a:pPr>
            <a:r>
              <a:rPr lang="en"/>
              <a:t>Replace with loads, checkpoint, and update stack pointer</a:t>
            </a:r>
            <a:endParaRPr/>
          </a:p>
          <a:p>
            <a:pPr indent="-342900" lvl="0" marL="457200" rtl="0" algn="l">
              <a:spcBef>
                <a:spcPts val="0"/>
              </a:spcBef>
              <a:spcAft>
                <a:spcPts val="0"/>
              </a:spcAft>
              <a:buSzPts val="1800"/>
              <a:buChar char="-"/>
            </a:pPr>
            <a:r>
              <a:rPr lang="en"/>
              <a:t>Reusing stack locations</a:t>
            </a:r>
            <a:endParaRPr/>
          </a:p>
          <a:p>
            <a:pPr indent="-317500" lvl="1" marL="914400" rtl="0" algn="l">
              <a:spcBef>
                <a:spcPts val="0"/>
              </a:spcBef>
              <a:spcAft>
                <a:spcPts val="0"/>
              </a:spcAft>
              <a:buSzPts val="1400"/>
              <a:buChar char="-"/>
            </a:pPr>
            <a:r>
              <a:rPr lang="en"/>
              <a:t>Disallow sharing (</a:t>
            </a:r>
            <a:r>
              <a:rPr lang="en" sz="1200">
                <a:latin typeface="Courier New"/>
                <a:ea typeface="Courier New"/>
                <a:cs typeface="Courier New"/>
                <a:sym typeface="Courier New"/>
              </a:rPr>
              <a:t>-no-stack-slot-sharing</a:t>
            </a:r>
            <a:r>
              <a:rPr lang="en"/>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Timer-induced Checkpoints</a:t>
            </a:r>
            <a:endParaRPr/>
          </a:p>
        </p:txBody>
      </p:sp>
      <p:sp>
        <p:nvSpPr>
          <p:cNvPr id="161" name="Google Shape;16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Ensure Progress</a:t>
            </a:r>
            <a:endParaRPr/>
          </a:p>
          <a:p>
            <a:pPr indent="-342900" lvl="0" marL="457200" rtl="0" algn="l">
              <a:spcBef>
                <a:spcPts val="1600"/>
              </a:spcBef>
              <a:spcAft>
                <a:spcPts val="0"/>
              </a:spcAft>
              <a:buSzPts val="1800"/>
              <a:buChar char="-"/>
            </a:pPr>
            <a:r>
              <a:rPr lang="en"/>
              <a:t>Timer interrupts</a:t>
            </a:r>
            <a:endParaRPr/>
          </a:p>
          <a:p>
            <a:pPr indent="-342900" lvl="0" marL="457200" rtl="0" algn="l">
              <a:spcBef>
                <a:spcPts val="0"/>
              </a:spcBef>
              <a:spcAft>
                <a:spcPts val="0"/>
              </a:spcAft>
              <a:buSzPts val="1800"/>
              <a:buChar char="-"/>
            </a:pPr>
            <a:r>
              <a:rPr lang="en"/>
              <a:t>Checkpoint if failed to make progress twice</a:t>
            </a:r>
            <a:endParaRPr/>
          </a:p>
          <a:p>
            <a:pPr indent="-342900" lvl="0" marL="457200" rtl="0" algn="l">
              <a:spcBef>
                <a:spcPts val="0"/>
              </a:spcBef>
              <a:spcAft>
                <a:spcPts val="0"/>
              </a:spcAft>
              <a:buSzPts val="1800"/>
              <a:buChar char="-"/>
            </a:pPr>
            <a:r>
              <a:rPr lang="en"/>
              <a:t>Saves all registers</a:t>
            </a:r>
            <a:endParaRPr/>
          </a:p>
          <a:p>
            <a:pPr indent="-342900" lvl="0" marL="457200" rtl="0" algn="l">
              <a:spcBef>
                <a:spcPts val="0"/>
              </a:spcBef>
              <a:spcAft>
                <a:spcPts val="0"/>
              </a:spcAft>
              <a:buSzPts val="1800"/>
              <a:buChar char="-"/>
            </a:pPr>
            <a:r>
              <a:rPr lang="en"/>
              <a:t>(Needs to be set by experts)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Recovery</a:t>
            </a:r>
            <a:endParaRPr/>
          </a:p>
        </p:txBody>
      </p:sp>
      <p:sp>
        <p:nvSpPr>
          <p:cNvPr id="167" name="Google Shape;16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Check if valid checkpoint exists in main</a:t>
            </a:r>
            <a:endParaRPr/>
          </a:p>
          <a:p>
            <a:pPr indent="-342900" lvl="0" marL="457200" rtl="0" algn="l">
              <a:spcBef>
                <a:spcPts val="0"/>
              </a:spcBef>
              <a:spcAft>
                <a:spcPts val="0"/>
              </a:spcAft>
              <a:buSzPts val="1800"/>
              <a:buChar char="-"/>
            </a:pPr>
            <a:r>
              <a:rPr lang="en"/>
              <a:t>Restore saved registers (only live ones were saved)</a:t>
            </a:r>
            <a:endParaRPr/>
          </a:p>
          <a:p>
            <a:pPr indent="-342900" lvl="0" marL="457200" rtl="0" algn="l">
              <a:spcBef>
                <a:spcPts val="0"/>
              </a:spcBef>
              <a:spcAft>
                <a:spcPts val="0"/>
              </a:spcAft>
              <a:buSzPts val="1800"/>
              <a:buChar char="-"/>
            </a:pPr>
            <a:r>
              <a:rPr lang="en"/>
              <a:t>Restore program counter</a:t>
            </a:r>
            <a:endParaRPr/>
          </a:p>
          <a:p>
            <a:pPr indent="-342900" lvl="0" marL="457200" rtl="0" algn="l">
              <a:spcBef>
                <a:spcPts val="0"/>
              </a:spcBef>
              <a:spcAft>
                <a:spcPts val="0"/>
              </a:spcAft>
              <a:buSzPts val="1800"/>
              <a:buChar char="-"/>
            </a:pPr>
            <a:r>
              <a:rPr lang="en"/>
              <a:t>Restart execution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 Runtime Overhead</a:t>
            </a:r>
            <a:endParaRPr/>
          </a:p>
        </p:txBody>
      </p:sp>
      <p:sp>
        <p:nvSpPr>
          <p:cNvPr id="173" name="Google Shape;173;p30"/>
          <p:cNvSpPr txBox="1"/>
          <p:nvPr>
            <p:ph idx="1" type="body"/>
          </p:nvPr>
        </p:nvSpPr>
        <p:spPr>
          <a:xfrm>
            <a:off x="311700" y="4462875"/>
            <a:ext cx="8520600" cy="48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FE: Function entry optimization, RD: Remove redundancy, LR: Live registers only</a:t>
            </a:r>
            <a:endParaRPr/>
          </a:p>
        </p:txBody>
      </p:sp>
      <p:pic>
        <p:nvPicPr>
          <p:cNvPr id="174" name="Google Shape;174;p30"/>
          <p:cNvPicPr preferRelativeResize="0"/>
          <p:nvPr/>
        </p:nvPicPr>
        <p:blipFill>
          <a:blip r:embed="rId3">
            <a:alphaModFix/>
          </a:blip>
          <a:stretch>
            <a:fillRect/>
          </a:stretch>
        </p:blipFill>
        <p:spPr>
          <a:xfrm>
            <a:off x="201163" y="1017725"/>
            <a:ext cx="8741676" cy="3278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 Cycles per Idempotent Section</a:t>
            </a:r>
            <a:endParaRPr/>
          </a:p>
        </p:txBody>
      </p:sp>
      <p:sp>
        <p:nvSpPr>
          <p:cNvPr id="180" name="Google Shape;180;p31"/>
          <p:cNvSpPr txBox="1"/>
          <p:nvPr>
            <p:ph idx="1" type="body"/>
          </p:nvPr>
        </p:nvSpPr>
        <p:spPr>
          <a:xfrm>
            <a:off x="311700" y="1152475"/>
            <a:ext cx="3350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Shorter idempotent sections</a:t>
            </a:r>
            <a:endParaRPr/>
          </a:p>
          <a:p>
            <a:pPr indent="0" lvl="0" marL="0" rtl="0" algn="l">
              <a:spcBef>
                <a:spcPts val="0"/>
              </a:spcBef>
              <a:spcAft>
                <a:spcPts val="1600"/>
              </a:spcAft>
              <a:buNone/>
            </a:pPr>
            <a:r>
              <a:rPr lang="en"/>
              <a:t>Higher runtime overhead</a:t>
            </a:r>
            <a:endParaRPr/>
          </a:p>
        </p:txBody>
      </p:sp>
      <p:pic>
        <p:nvPicPr>
          <p:cNvPr id="181" name="Google Shape;181;p31"/>
          <p:cNvPicPr preferRelativeResize="0"/>
          <p:nvPr/>
        </p:nvPicPr>
        <p:blipFill>
          <a:blip r:embed="rId3">
            <a:alphaModFix/>
          </a:blip>
          <a:stretch>
            <a:fillRect/>
          </a:stretch>
        </p:blipFill>
        <p:spPr>
          <a:xfrm>
            <a:off x="3826775" y="1152475"/>
            <a:ext cx="5005526" cy="3754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66" name="Google Shape;66;p14"/>
          <p:cNvSpPr txBox="1"/>
          <p:nvPr>
            <p:ph idx="4294967295" type="subTitle"/>
          </p:nvPr>
        </p:nvSpPr>
        <p:spPr>
          <a:xfrm>
            <a:off x="510450" y="3114775"/>
            <a:ext cx="5411100" cy="57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Where did intermittent computing come from?</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 Code Size Increase</a:t>
            </a:r>
            <a:endParaRPr/>
          </a:p>
        </p:txBody>
      </p:sp>
      <p:sp>
        <p:nvSpPr>
          <p:cNvPr id="187" name="Google Shape;187;p32"/>
          <p:cNvSpPr txBox="1"/>
          <p:nvPr>
            <p:ph idx="1" type="body"/>
          </p:nvPr>
        </p:nvSpPr>
        <p:spPr>
          <a:xfrm>
            <a:off x="311700" y="1152475"/>
            <a:ext cx="3111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Recovery code</a:t>
            </a:r>
            <a:endParaRPr/>
          </a:p>
          <a:p>
            <a:pPr indent="-342900" lvl="0" marL="457200" rtl="0" algn="l">
              <a:spcBef>
                <a:spcPts val="0"/>
              </a:spcBef>
              <a:spcAft>
                <a:spcPts val="0"/>
              </a:spcAft>
              <a:buSzPts val="1800"/>
              <a:buChar char="-"/>
            </a:pPr>
            <a:r>
              <a:rPr lang="en"/>
              <a:t>Checkpoint calls</a:t>
            </a:r>
            <a:endParaRPr/>
          </a:p>
          <a:p>
            <a:pPr indent="-342900" lvl="0" marL="457200" rtl="0" algn="l">
              <a:spcBef>
                <a:spcPts val="0"/>
              </a:spcBef>
              <a:spcAft>
                <a:spcPts val="0"/>
              </a:spcAft>
              <a:buSzPts val="1800"/>
              <a:buChar char="-"/>
            </a:pPr>
            <a:r>
              <a:rPr lang="en"/>
              <a:t>Replacing POPs</a:t>
            </a:r>
            <a:endParaRPr/>
          </a:p>
        </p:txBody>
      </p:sp>
      <p:pic>
        <p:nvPicPr>
          <p:cNvPr id="188" name="Google Shape;188;p32"/>
          <p:cNvPicPr preferRelativeResize="0"/>
          <p:nvPr/>
        </p:nvPicPr>
        <p:blipFill>
          <a:blip r:embed="rId3">
            <a:alphaModFix/>
          </a:blip>
          <a:stretch>
            <a:fillRect/>
          </a:stretch>
        </p:blipFill>
        <p:spPr>
          <a:xfrm>
            <a:off x="3510449" y="1152475"/>
            <a:ext cx="5321853" cy="3772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510450" y="1637700"/>
            <a:ext cx="8123100" cy="119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Alpaca: Intermittent Execution without Checkpoints</a:t>
            </a:r>
            <a:endParaRPr/>
          </a:p>
        </p:txBody>
      </p:sp>
      <p:sp>
        <p:nvSpPr>
          <p:cNvPr id="194" name="Google Shape;194;p33"/>
          <p:cNvSpPr txBox="1"/>
          <p:nvPr>
            <p:ph idx="4294967295" type="subTitle"/>
          </p:nvPr>
        </p:nvSpPr>
        <p:spPr>
          <a:xfrm>
            <a:off x="510450" y="3114775"/>
            <a:ext cx="5411100" cy="57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Kiwan Maeng, Alexei Colin, Brandon Lucia</a:t>
            </a:r>
            <a:endParaRPr>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Criticism of Previous Paper</a:t>
            </a:r>
            <a:endParaRPr/>
          </a:p>
        </p:txBody>
      </p:sp>
      <p:sp>
        <p:nvSpPr>
          <p:cNvPr id="200" name="Google Shape;200;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Only works on devices with only non-volatile memory</a:t>
            </a:r>
            <a:endParaRPr/>
          </a:p>
          <a:p>
            <a:pPr indent="-342900" lvl="0" marL="457200" rtl="0" algn="l">
              <a:spcBef>
                <a:spcPts val="0"/>
              </a:spcBef>
              <a:spcAft>
                <a:spcPts val="0"/>
              </a:spcAft>
              <a:buSzPts val="1800"/>
              <a:buChar char="-"/>
            </a:pPr>
            <a:r>
              <a:rPr lang="en"/>
              <a:t>Many off-the-shelf microcontrollers have hybrid memory</a:t>
            </a:r>
            <a:endParaRPr/>
          </a:p>
          <a:p>
            <a:pPr indent="-342900" lvl="0" marL="457200" rtl="0" algn="l">
              <a:spcBef>
                <a:spcPts val="0"/>
              </a:spcBef>
              <a:spcAft>
                <a:spcPts val="0"/>
              </a:spcAft>
              <a:buSzPts val="1800"/>
              <a:buChar char="-"/>
            </a:pPr>
            <a:r>
              <a:rPr lang="en"/>
              <a:t>Costs more energy and time than volatile memory</a:t>
            </a:r>
            <a:endParaRPr/>
          </a:p>
          <a:p>
            <a:pPr indent="0" lvl="0" marL="0" rtl="0" algn="l">
              <a:spcBef>
                <a:spcPts val="1600"/>
              </a:spcBef>
              <a:spcAft>
                <a:spcPts val="1600"/>
              </a:spcAft>
              <a:buNone/>
            </a:pPr>
            <a:r>
              <a:rPr lang="en"/>
              <a:t>Limited by static analysis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Task Model</a:t>
            </a:r>
            <a:endParaRPr/>
          </a:p>
        </p:txBody>
      </p:sp>
      <p:sp>
        <p:nvSpPr>
          <p:cNvPr id="206" name="Google Shape;20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 checkpoints</a:t>
            </a:r>
            <a:endParaRPr/>
          </a:p>
          <a:p>
            <a:pPr indent="-342900" lvl="0" marL="457200" rtl="0" algn="l">
              <a:spcBef>
                <a:spcPts val="0"/>
              </a:spcBef>
              <a:spcAft>
                <a:spcPts val="0"/>
              </a:spcAft>
              <a:buSzPts val="1800"/>
              <a:buChar char="-"/>
            </a:pPr>
            <a:r>
              <a:rPr lang="en"/>
              <a:t>Task manipulates privatized copies of data</a:t>
            </a:r>
            <a:endParaRPr/>
          </a:p>
          <a:p>
            <a:pPr indent="-342900" lvl="0" marL="457200" rtl="0" algn="l">
              <a:spcBef>
                <a:spcPts val="0"/>
              </a:spcBef>
              <a:spcAft>
                <a:spcPts val="0"/>
              </a:spcAft>
              <a:buSzPts val="1800"/>
              <a:buChar char="-"/>
            </a:pPr>
            <a:r>
              <a:rPr lang="en"/>
              <a:t>Commits modifications atomically upon completion</a:t>
            </a:r>
            <a:endParaRPr/>
          </a:p>
          <a:p>
            <a:pPr indent="-342900" lvl="0" marL="457200" rtl="0" algn="l">
              <a:spcBef>
                <a:spcPts val="0"/>
              </a:spcBef>
              <a:spcAft>
                <a:spcPts val="0"/>
              </a:spcAft>
              <a:buSzPts val="1800"/>
              <a:buChar char="-"/>
            </a:pPr>
            <a:r>
              <a:rPr lang="en"/>
              <a:t>Power failure - private data discarded with no cost</a:t>
            </a:r>
            <a:endParaRPr/>
          </a:p>
          <a:p>
            <a:pPr indent="-342900" lvl="0" marL="457200" rtl="0" algn="l">
              <a:spcBef>
                <a:spcPts val="0"/>
              </a:spcBef>
              <a:spcAft>
                <a:spcPts val="0"/>
              </a:spcAft>
              <a:buSzPts val="1800"/>
              <a:buChar char="-"/>
            </a:pPr>
            <a:r>
              <a:rPr lang="en"/>
              <a:t>(Similar to transactional memory with redo-logging)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Task-Based Programming</a:t>
            </a:r>
            <a:endParaRPr/>
          </a:p>
        </p:txBody>
      </p:sp>
      <p:sp>
        <p:nvSpPr>
          <p:cNvPr id="212" name="Google Shape;212;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Programmer decomposes program into tasks</a:t>
            </a:r>
            <a:endParaRPr/>
          </a:p>
          <a:p>
            <a:pPr indent="0" lvl="0" marL="0" rtl="0" algn="l">
              <a:spcBef>
                <a:spcPts val="1600"/>
              </a:spcBef>
              <a:spcAft>
                <a:spcPts val="0"/>
              </a:spcAft>
              <a:buNone/>
            </a:pPr>
            <a:r>
              <a:rPr lang="en"/>
              <a:t>Explicitly transfers control between tasks</a:t>
            </a:r>
            <a:endParaRPr/>
          </a:p>
          <a:p>
            <a:pPr indent="0" lvl="0" marL="0" rtl="0" algn="l">
              <a:spcBef>
                <a:spcPts val="1600"/>
              </a:spcBef>
              <a:spcAft>
                <a:spcPts val="0"/>
              </a:spcAft>
              <a:buNone/>
            </a:pPr>
            <a:r>
              <a:rPr lang="en"/>
              <a:t>Task-</a:t>
            </a:r>
            <a:r>
              <a:rPr b="1" lang="en"/>
              <a:t>shared</a:t>
            </a:r>
            <a:r>
              <a:rPr lang="en"/>
              <a:t> Variables: global scope, non-volatile</a:t>
            </a:r>
            <a:endParaRPr/>
          </a:p>
          <a:p>
            <a:pPr indent="0" lvl="0" marL="0" rtl="0" algn="l">
              <a:spcBef>
                <a:spcPts val="0"/>
              </a:spcBef>
              <a:spcAft>
                <a:spcPts val="0"/>
              </a:spcAft>
              <a:buNone/>
            </a:pPr>
            <a:r>
              <a:rPr lang="en"/>
              <a:t>Task-</a:t>
            </a:r>
            <a:r>
              <a:rPr b="1" lang="en"/>
              <a:t>local</a:t>
            </a:r>
            <a:r>
              <a:rPr lang="en"/>
              <a:t> Variables: private scope, initialized by task, volatile</a:t>
            </a:r>
            <a:endParaRPr/>
          </a:p>
          <a:p>
            <a:pPr indent="0" lvl="0" marL="0" rtl="0" algn="l">
              <a:spcBef>
                <a:spcPts val="1600"/>
              </a:spcBef>
              <a:spcAft>
                <a:spcPts val="1600"/>
              </a:spcAft>
              <a:buNone/>
            </a:pPr>
            <a:r>
              <a:rPr lang="en"/>
              <a:t>Guarantee: Task atomicity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Privatization - Scalars</a:t>
            </a:r>
            <a:endParaRPr/>
          </a:p>
        </p:txBody>
      </p:sp>
      <p:sp>
        <p:nvSpPr>
          <p:cNvPr id="218" name="Google Shape;218;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 copied to private buffer (in NVM)</a:t>
            </a:r>
            <a:endParaRPr/>
          </a:p>
          <a:p>
            <a:pPr indent="0" lvl="0" marL="0" rtl="0" algn="l">
              <a:spcBef>
                <a:spcPts val="1600"/>
              </a:spcBef>
              <a:spcAft>
                <a:spcPts val="0"/>
              </a:spcAft>
              <a:buNone/>
            </a:pPr>
            <a:r>
              <a:rPr lang="en"/>
              <a:t>Subsequent accesses redirected</a:t>
            </a:r>
            <a:endParaRPr/>
          </a:p>
          <a:p>
            <a:pPr indent="0" lvl="0" marL="0" rtl="0" algn="l">
              <a:spcBef>
                <a:spcPts val="1600"/>
              </a:spcBef>
              <a:spcAft>
                <a:spcPts val="1600"/>
              </a:spcAft>
              <a:buNone/>
            </a:pPr>
            <a:r>
              <a:rPr lang="en"/>
              <a:t>Optimization: only privatize those involved in WAR dependencies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Two-phase Commit</a:t>
            </a:r>
            <a:endParaRPr/>
          </a:p>
        </p:txBody>
      </p:sp>
      <p:sp>
        <p:nvSpPr>
          <p:cNvPr id="224" name="Google Shape;224;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Pre-commit</a:t>
            </a:r>
            <a:endParaRPr/>
          </a:p>
          <a:p>
            <a:pPr indent="-342900" lvl="0" marL="457200" rtl="0" algn="l">
              <a:spcBef>
                <a:spcPts val="0"/>
              </a:spcBef>
              <a:spcAft>
                <a:spcPts val="0"/>
              </a:spcAft>
              <a:buSzPts val="1800"/>
              <a:buChar char="-"/>
            </a:pPr>
            <a:r>
              <a:rPr lang="en"/>
              <a:t>Entry added to commit_list table (non-volatile)</a:t>
            </a:r>
            <a:endParaRPr/>
          </a:p>
          <a:p>
            <a:pPr indent="-342900" lvl="0" marL="457200" rtl="0" algn="l">
              <a:spcBef>
                <a:spcPts val="0"/>
              </a:spcBef>
              <a:spcAft>
                <a:spcPts val="0"/>
              </a:spcAft>
              <a:buSzPts val="1800"/>
              <a:buChar char="-"/>
            </a:pPr>
            <a:r>
              <a:rPr lang="en"/>
              <a:t>Set commit_ready flag</a:t>
            </a:r>
            <a:endParaRPr/>
          </a:p>
          <a:p>
            <a:pPr indent="0" lvl="0" marL="0" rtl="0" algn="l">
              <a:spcBef>
                <a:spcPts val="1600"/>
              </a:spcBef>
              <a:spcAft>
                <a:spcPts val="0"/>
              </a:spcAft>
              <a:buNone/>
            </a:pPr>
            <a:r>
              <a:rPr lang="en"/>
              <a:t>Commit</a:t>
            </a:r>
            <a:endParaRPr/>
          </a:p>
          <a:p>
            <a:pPr indent="-342900" lvl="0" marL="457200" rtl="0" algn="l">
              <a:spcBef>
                <a:spcPts val="0"/>
              </a:spcBef>
              <a:spcAft>
                <a:spcPts val="0"/>
              </a:spcAft>
              <a:buSzPts val="1800"/>
              <a:buChar char="-"/>
            </a:pPr>
            <a:r>
              <a:rPr lang="en"/>
              <a:t>Go through commit_list and copy to original location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Workflow</a:t>
            </a:r>
            <a:endParaRPr/>
          </a:p>
        </p:txBody>
      </p:sp>
      <p:sp>
        <p:nvSpPr>
          <p:cNvPr id="230" name="Google Shape;230;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1" name="Google Shape;231;p39"/>
          <p:cNvPicPr preferRelativeResize="0"/>
          <p:nvPr/>
        </p:nvPicPr>
        <p:blipFill>
          <a:blip r:embed="rId3">
            <a:alphaModFix/>
          </a:blip>
          <a:stretch>
            <a:fillRect/>
          </a:stretch>
        </p:blipFill>
        <p:spPr>
          <a:xfrm>
            <a:off x="155850" y="1152475"/>
            <a:ext cx="8832299" cy="348307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Arrays</a:t>
            </a:r>
            <a:endParaRPr/>
          </a:p>
        </p:txBody>
      </p:sp>
      <p:sp>
        <p:nvSpPr>
          <p:cNvPr id="237" name="Google Shape;237;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Same size array is privately buffered, but privatized by element</a:t>
            </a:r>
            <a:endParaRPr/>
          </a:p>
          <a:p>
            <a:pPr indent="-342900" lvl="0" marL="457200" rtl="0" algn="l">
              <a:spcBef>
                <a:spcPts val="1600"/>
              </a:spcBef>
              <a:spcAft>
                <a:spcPts val="0"/>
              </a:spcAft>
              <a:buSzPts val="1800"/>
              <a:buChar char="-"/>
            </a:pPr>
            <a:r>
              <a:rPr lang="en"/>
              <a:t>Initialize a copy</a:t>
            </a:r>
            <a:endParaRPr/>
          </a:p>
          <a:p>
            <a:pPr indent="-342900" lvl="0" marL="457200" rtl="0" algn="l">
              <a:spcBef>
                <a:spcPts val="0"/>
              </a:spcBef>
              <a:spcAft>
                <a:spcPts val="0"/>
              </a:spcAft>
              <a:buSzPts val="1800"/>
              <a:buChar char="-"/>
            </a:pPr>
            <a:r>
              <a:rPr lang="en"/>
              <a:t>Redirect accesses</a:t>
            </a:r>
            <a:endParaRPr/>
          </a:p>
          <a:p>
            <a:pPr indent="-342900" lvl="0" marL="457200" rtl="0" algn="l">
              <a:spcBef>
                <a:spcPts val="0"/>
              </a:spcBef>
              <a:spcAft>
                <a:spcPts val="0"/>
              </a:spcAft>
              <a:buSzPts val="1800"/>
              <a:buChar char="-"/>
            </a:pPr>
            <a:r>
              <a:rPr lang="en"/>
              <a:t>Add to commit_list via pre_commit (only for first write)</a:t>
            </a:r>
            <a:endParaRPr/>
          </a:p>
          <a:p>
            <a:pPr indent="0" lvl="0" marL="0" rtl="0" algn="l">
              <a:spcBef>
                <a:spcPts val="1600"/>
              </a:spcBef>
              <a:spcAft>
                <a:spcPts val="0"/>
              </a:spcAft>
              <a:buNone/>
            </a:pPr>
            <a:r>
              <a:rPr lang="en"/>
              <a:t>First write is kept using a version-backed bitmask</a:t>
            </a:r>
            <a:endParaRPr/>
          </a:p>
          <a:p>
            <a:pPr indent="0" lvl="0" marL="0" rtl="0" algn="l">
              <a:spcBef>
                <a:spcPts val="1600"/>
              </a:spcBef>
              <a:spcAft>
                <a:spcPts val="1600"/>
              </a:spcAft>
              <a:buNone/>
            </a:pPr>
            <a:r>
              <a:rPr lang="en"/>
              <a:t>Limitation: Programmer must refer to array elements directly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 Performance</a:t>
            </a:r>
            <a:endParaRPr/>
          </a:p>
        </p:txBody>
      </p:sp>
      <p:sp>
        <p:nvSpPr>
          <p:cNvPr id="243" name="Google Shape;243;p41"/>
          <p:cNvSpPr txBox="1"/>
          <p:nvPr>
            <p:ph idx="1" type="body"/>
          </p:nvPr>
        </p:nvSpPr>
        <p:spPr>
          <a:xfrm>
            <a:off x="311700" y="4530275"/>
            <a:ext cx="8520600" cy="36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Normalized to (a) Plain C, (b) Alpaca</a:t>
            </a:r>
            <a:endParaRPr/>
          </a:p>
        </p:txBody>
      </p:sp>
      <p:pic>
        <p:nvPicPr>
          <p:cNvPr id="244" name="Google Shape;244;p41"/>
          <p:cNvPicPr preferRelativeResize="0"/>
          <p:nvPr/>
        </p:nvPicPr>
        <p:blipFill>
          <a:blip r:embed="rId3">
            <a:alphaModFix/>
          </a:blip>
          <a:stretch>
            <a:fillRect/>
          </a:stretch>
        </p:blipFill>
        <p:spPr>
          <a:xfrm>
            <a:off x="490250" y="1050650"/>
            <a:ext cx="8163486" cy="3446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Energy-harvesting Devices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Battery-less</a:t>
            </a:r>
            <a:endParaRPr/>
          </a:p>
          <a:p>
            <a:pPr indent="-342900" lvl="0" marL="457200" rtl="0" algn="l">
              <a:spcBef>
                <a:spcPts val="0"/>
              </a:spcBef>
              <a:spcAft>
                <a:spcPts val="0"/>
              </a:spcAft>
              <a:buSzPts val="1800"/>
              <a:buChar char="-"/>
            </a:pPr>
            <a:r>
              <a:rPr lang="en"/>
              <a:t>Operate entirely on energy extracted from the </a:t>
            </a:r>
            <a:r>
              <a:rPr b="1" lang="en"/>
              <a:t>environment</a:t>
            </a:r>
            <a:r>
              <a:rPr lang="en"/>
              <a:t> (sunlight, radio waves, etc.)</a:t>
            </a:r>
            <a:endParaRPr/>
          </a:p>
        </p:txBody>
      </p:sp>
      <p:pic>
        <p:nvPicPr>
          <p:cNvPr id="73" name="Google Shape;73;p15"/>
          <p:cNvPicPr preferRelativeResize="0"/>
          <p:nvPr/>
        </p:nvPicPr>
        <p:blipFill>
          <a:blip r:embed="rId3">
            <a:alphaModFix/>
          </a:blip>
          <a:stretch>
            <a:fillRect/>
          </a:stretch>
        </p:blipFill>
        <p:spPr>
          <a:xfrm>
            <a:off x="849225" y="2496150"/>
            <a:ext cx="3602525" cy="2027700"/>
          </a:xfrm>
          <a:prstGeom prst="rect">
            <a:avLst/>
          </a:prstGeom>
          <a:noFill/>
          <a:ln>
            <a:noFill/>
          </a:ln>
        </p:spPr>
      </p:pic>
      <p:sp>
        <p:nvSpPr>
          <p:cNvPr id="74" name="Google Shape;74;p15"/>
          <p:cNvSpPr txBox="1"/>
          <p:nvPr/>
        </p:nvSpPr>
        <p:spPr>
          <a:xfrm>
            <a:off x="4451750" y="3864450"/>
            <a:ext cx="3067200" cy="765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200">
                <a:latin typeface="Proxima Nova"/>
                <a:ea typeface="Proxima Nova"/>
                <a:cs typeface="Proxima Nova"/>
                <a:sym typeface="Proxima Nova"/>
              </a:rPr>
              <a:t>WISP RF-powered</a:t>
            </a:r>
            <a:endParaRPr sz="1200">
              <a:latin typeface="Proxima Nova"/>
              <a:ea typeface="Proxima Nova"/>
              <a:cs typeface="Proxima Nova"/>
              <a:sym typeface="Proxima Nova"/>
            </a:endParaRPr>
          </a:p>
          <a:p>
            <a:pPr indent="0" lvl="0" marL="0" rtl="0" algn="l">
              <a:spcBef>
                <a:spcPts val="0"/>
              </a:spcBef>
              <a:spcAft>
                <a:spcPts val="0"/>
              </a:spcAft>
              <a:buNone/>
            </a:pPr>
            <a:r>
              <a:rPr lang="en" sz="1200">
                <a:latin typeface="Proxima Nova"/>
                <a:ea typeface="Proxima Nova"/>
                <a:cs typeface="Proxima Nova"/>
                <a:sym typeface="Proxima Nova"/>
              </a:rPr>
              <a:t>Energy-harvesting Platform</a:t>
            </a:r>
            <a:endParaRPr sz="1200">
              <a:latin typeface="Proxima Nova"/>
              <a:ea typeface="Proxima Nova"/>
              <a:cs typeface="Proxima Nova"/>
              <a:sym typeface="Proxima Nov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 NVM Usage</a:t>
            </a:r>
            <a:endParaRPr/>
          </a:p>
        </p:txBody>
      </p:sp>
      <p:sp>
        <p:nvSpPr>
          <p:cNvPr id="250" name="Google Shape;250;p42"/>
          <p:cNvSpPr txBox="1"/>
          <p:nvPr>
            <p:ph idx="1" type="body"/>
          </p:nvPr>
        </p:nvSpPr>
        <p:spPr>
          <a:xfrm>
            <a:off x="311700" y="1152475"/>
            <a:ext cx="3531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Low non-volatile memory usage important to ubiquitous computing</a:t>
            </a:r>
            <a:endParaRPr/>
          </a:p>
          <a:p>
            <a:pPr indent="0" lvl="0" marL="0" rtl="0" algn="l">
              <a:spcBef>
                <a:spcPts val="1600"/>
              </a:spcBef>
              <a:spcAft>
                <a:spcPts val="1600"/>
              </a:spcAft>
              <a:buNone/>
            </a:pPr>
            <a:r>
              <a:rPr lang="en"/>
              <a:t>Applicable to more kinds of devices</a:t>
            </a:r>
            <a:endParaRPr/>
          </a:p>
        </p:txBody>
      </p:sp>
      <p:pic>
        <p:nvPicPr>
          <p:cNvPr id="251" name="Google Shape;251;p42"/>
          <p:cNvPicPr preferRelativeResize="0"/>
          <p:nvPr/>
        </p:nvPicPr>
        <p:blipFill>
          <a:blip r:embed="rId3">
            <a:alphaModFix/>
          </a:blip>
          <a:stretch>
            <a:fillRect/>
          </a:stretch>
        </p:blipFill>
        <p:spPr>
          <a:xfrm>
            <a:off x="4100350" y="1152475"/>
            <a:ext cx="4841875" cy="3019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 Programmer Effort</a:t>
            </a:r>
            <a:endParaRPr/>
          </a:p>
        </p:txBody>
      </p:sp>
      <p:sp>
        <p:nvSpPr>
          <p:cNvPr id="257" name="Google Shape;257;p43"/>
          <p:cNvSpPr txBox="1"/>
          <p:nvPr>
            <p:ph idx="1" type="body"/>
          </p:nvPr>
        </p:nvSpPr>
        <p:spPr>
          <a:xfrm>
            <a:off x="311700" y="3786475"/>
            <a:ext cx="8520600" cy="108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Measure: Lines of code and number of keywords</a:t>
            </a:r>
            <a:endParaRPr/>
          </a:p>
          <a:p>
            <a:pPr indent="0" lvl="0" marL="0" rtl="0" algn="l">
              <a:spcBef>
                <a:spcPts val="1600"/>
              </a:spcBef>
              <a:spcAft>
                <a:spcPts val="1600"/>
              </a:spcAft>
              <a:buNone/>
            </a:pPr>
            <a:r>
              <a:rPr lang="en"/>
              <a:t>Complexity is between Chain and DINO</a:t>
            </a:r>
            <a:endParaRPr/>
          </a:p>
        </p:txBody>
      </p:sp>
      <p:pic>
        <p:nvPicPr>
          <p:cNvPr id="258" name="Google Shape;258;p43"/>
          <p:cNvPicPr preferRelativeResize="0"/>
          <p:nvPr/>
        </p:nvPicPr>
        <p:blipFill>
          <a:blip r:embed="rId3">
            <a:alphaModFix/>
          </a:blip>
          <a:stretch>
            <a:fillRect/>
          </a:stretch>
        </p:blipFill>
        <p:spPr>
          <a:xfrm>
            <a:off x="181050" y="1181725"/>
            <a:ext cx="8781900" cy="24407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4"/>
          <p:cNvSpPr txBox="1"/>
          <p:nvPr>
            <p:ph type="title"/>
          </p:nvPr>
        </p:nvSpPr>
        <p:spPr>
          <a:xfrm>
            <a:off x="510450" y="1621225"/>
            <a:ext cx="8123100" cy="121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Adaptive Dynamic Checkpointing for Safe Intermittent Computing (Chinchilla)</a:t>
            </a:r>
            <a:endParaRPr/>
          </a:p>
        </p:txBody>
      </p:sp>
      <p:sp>
        <p:nvSpPr>
          <p:cNvPr id="264" name="Google Shape;264;p44"/>
          <p:cNvSpPr txBox="1"/>
          <p:nvPr>
            <p:ph idx="4294967295" type="subTitle"/>
          </p:nvPr>
        </p:nvSpPr>
        <p:spPr>
          <a:xfrm>
            <a:off x="510450" y="3114775"/>
            <a:ext cx="5411100" cy="57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Kiwan Maeng, Brandon Lucia</a:t>
            </a:r>
            <a:endParaRPr>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Criticism of Prior Work</a:t>
            </a:r>
            <a:endParaRPr/>
          </a:p>
        </p:txBody>
      </p:sp>
      <p:sp>
        <p:nvSpPr>
          <p:cNvPr id="270" name="Google Shape;270;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 to guarantee forward-progress / termination</a:t>
            </a:r>
            <a:endParaRPr/>
          </a:p>
          <a:p>
            <a:pPr indent="-342900" lvl="0" marL="457200" rtl="0" algn="l">
              <a:spcBef>
                <a:spcPts val="1600"/>
              </a:spcBef>
              <a:spcAft>
                <a:spcPts val="0"/>
              </a:spcAft>
              <a:buSzPts val="1800"/>
              <a:buChar char="-"/>
            </a:pPr>
            <a:r>
              <a:rPr lang="en"/>
              <a:t>Explicit Task Model (e.g. Alpaca)</a:t>
            </a:r>
            <a:endParaRPr/>
          </a:p>
          <a:p>
            <a:pPr indent="-317500" lvl="1" marL="914400" rtl="0" algn="l">
              <a:spcBef>
                <a:spcPts val="0"/>
              </a:spcBef>
              <a:spcAft>
                <a:spcPts val="0"/>
              </a:spcAft>
              <a:buSzPts val="1400"/>
              <a:buChar char="-"/>
            </a:pPr>
            <a:r>
              <a:rPr lang="en"/>
              <a:t>Require careful programming for non-termination</a:t>
            </a:r>
            <a:endParaRPr/>
          </a:p>
          <a:p>
            <a:pPr indent="-317500" lvl="1" marL="914400" rtl="0" algn="l">
              <a:spcBef>
                <a:spcPts val="0"/>
              </a:spcBef>
              <a:spcAft>
                <a:spcPts val="0"/>
              </a:spcAft>
              <a:buSzPts val="1400"/>
              <a:buChar char="-"/>
            </a:pPr>
            <a:r>
              <a:rPr lang="en"/>
              <a:t>Hard to estimate energy use for various task input</a:t>
            </a:r>
            <a:endParaRPr/>
          </a:p>
          <a:p>
            <a:pPr indent="-342900" lvl="0" marL="457200" rtl="0" algn="l">
              <a:spcBef>
                <a:spcPts val="0"/>
              </a:spcBef>
              <a:spcAft>
                <a:spcPts val="0"/>
              </a:spcAft>
              <a:buSzPts val="1800"/>
              <a:buChar char="-"/>
            </a:pPr>
            <a:r>
              <a:rPr lang="en"/>
              <a:t>Automatic Checkpointing (e.g. Ratchet)</a:t>
            </a:r>
            <a:endParaRPr/>
          </a:p>
          <a:p>
            <a:pPr indent="-317500" lvl="1" marL="914400" rtl="0" algn="l">
              <a:spcBef>
                <a:spcPts val="0"/>
              </a:spcBef>
              <a:spcAft>
                <a:spcPts val="0"/>
              </a:spcAft>
              <a:buSzPts val="1400"/>
              <a:buChar char="-"/>
            </a:pPr>
            <a:r>
              <a:rPr lang="en"/>
              <a:t>Blindly insert without considering non-termination</a:t>
            </a:r>
            <a:endParaRPr/>
          </a:p>
          <a:p>
            <a:pPr indent="-317500" lvl="1" marL="914400" rtl="0" algn="l">
              <a:spcBef>
                <a:spcPts val="0"/>
              </a:spcBef>
              <a:spcAft>
                <a:spcPts val="0"/>
              </a:spcAft>
              <a:buSzPts val="1400"/>
              <a:buChar char="-"/>
            </a:pPr>
            <a:r>
              <a:rPr lang="en"/>
              <a:t>No programmer control over duration / energy-consumption of a task/section (cannot be fixed)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Adaptive Dynamic Checkpointing</a:t>
            </a:r>
            <a:endParaRPr/>
          </a:p>
        </p:txBody>
      </p:sp>
      <p:sp>
        <p:nvSpPr>
          <p:cNvPr id="276" name="Google Shape;276;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Conservatively insert checkpoints to avoid non-termination</a:t>
            </a:r>
            <a:endParaRPr/>
          </a:p>
          <a:p>
            <a:pPr indent="0" lvl="0" marL="0" rtl="0" algn="l">
              <a:spcBef>
                <a:spcPts val="1600"/>
              </a:spcBef>
              <a:spcAft>
                <a:spcPts val="1600"/>
              </a:spcAft>
              <a:buNone/>
            </a:pPr>
            <a:r>
              <a:rPr lang="en"/>
              <a:t>Dynamically disable checkpoints to minimize overhead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 Predictable Blocks</a:t>
            </a:r>
            <a:endParaRPr/>
          </a:p>
        </p:txBody>
      </p:sp>
      <p:sp>
        <p:nvSpPr>
          <p:cNvPr id="282" name="Google Shape;282;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Criteria</a:t>
            </a:r>
            <a:endParaRPr/>
          </a:p>
          <a:p>
            <a:pPr indent="-342900" lvl="0" marL="457200" rtl="0" algn="l">
              <a:spcBef>
                <a:spcPts val="0"/>
              </a:spcBef>
              <a:spcAft>
                <a:spcPts val="0"/>
              </a:spcAft>
              <a:buSzPts val="1800"/>
              <a:buChar char="-"/>
            </a:pPr>
            <a:r>
              <a:rPr lang="en"/>
              <a:t>Statically defined</a:t>
            </a:r>
            <a:endParaRPr/>
          </a:p>
          <a:p>
            <a:pPr indent="-342900" lvl="0" marL="457200" rtl="0" algn="l">
              <a:spcBef>
                <a:spcPts val="0"/>
              </a:spcBef>
              <a:spcAft>
                <a:spcPts val="0"/>
              </a:spcAft>
              <a:buSzPts val="1800"/>
              <a:buChar char="-"/>
            </a:pPr>
            <a:r>
              <a:rPr lang="en"/>
              <a:t>Frequent enough</a:t>
            </a:r>
            <a:endParaRPr/>
          </a:p>
          <a:p>
            <a:pPr indent="-342900" lvl="0" marL="457200" rtl="0" algn="l">
              <a:spcBef>
                <a:spcPts val="0"/>
              </a:spcBef>
              <a:spcAft>
                <a:spcPts val="0"/>
              </a:spcAft>
              <a:buSzPts val="1800"/>
              <a:buChar char="-"/>
            </a:pPr>
            <a:r>
              <a:rPr lang="en"/>
              <a:t>Easy to measure energy cost</a:t>
            </a:r>
            <a:endParaRPr/>
          </a:p>
          <a:p>
            <a:pPr indent="-342900" lvl="0" marL="457200" rtl="0" algn="l">
              <a:spcBef>
                <a:spcPts val="0"/>
              </a:spcBef>
              <a:spcAft>
                <a:spcPts val="0"/>
              </a:spcAft>
              <a:buSzPts val="1800"/>
              <a:buChar char="-"/>
            </a:pPr>
            <a:r>
              <a:rPr lang="en"/>
              <a:t>Low energy variance</a:t>
            </a:r>
            <a:endParaRPr/>
          </a:p>
          <a:p>
            <a:pPr indent="0" lvl="0" marL="0" rtl="0" algn="l">
              <a:spcBef>
                <a:spcPts val="1600"/>
              </a:spcBef>
              <a:spcAft>
                <a:spcPts val="0"/>
              </a:spcAft>
              <a:buNone/>
            </a:pPr>
            <a:r>
              <a:rPr lang="en"/>
              <a:t>Basic Blocks</a:t>
            </a:r>
            <a:endParaRPr/>
          </a:p>
          <a:p>
            <a:pPr indent="0" lvl="0" marL="0" rtl="0" algn="l">
              <a:spcBef>
                <a:spcPts val="1600"/>
              </a:spcBef>
              <a:spcAft>
                <a:spcPts val="1600"/>
              </a:spcAft>
              <a:buNone/>
            </a:pPr>
            <a:r>
              <a:rPr lang="en"/>
              <a:t>User-defined atomic blocks (</a:t>
            </a:r>
            <a:r>
              <a:rPr lang="en" sz="1400">
                <a:latin typeface="Courier New"/>
                <a:ea typeface="Courier New"/>
                <a:cs typeface="Courier New"/>
                <a:sym typeface="Courier New"/>
              </a:rPr>
              <a:t>atomic</a:t>
            </a:r>
            <a:r>
              <a:rPr lang="en"/>
              <a:t> keyword)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Non-termination Check</a:t>
            </a:r>
            <a:endParaRPr/>
          </a:p>
        </p:txBody>
      </p:sp>
      <p:sp>
        <p:nvSpPr>
          <p:cNvPr id="288" name="Google Shape;288;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Measure energy consumption of each block</a:t>
            </a:r>
            <a:endParaRPr/>
          </a:p>
          <a:p>
            <a:pPr indent="0" lvl="0" marL="0" rtl="0" algn="l">
              <a:spcBef>
                <a:spcPts val="1600"/>
              </a:spcBef>
              <a:spcAft>
                <a:spcPts val="0"/>
              </a:spcAft>
              <a:buNone/>
            </a:pPr>
            <a:r>
              <a:rPr lang="en"/>
              <a:t>Exhaustive, randomized, or representative inputs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CleanCut energy-measuring compiler - block measurement tool</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Checkpointing &amp; Undo Logging</a:t>
            </a:r>
            <a:endParaRPr/>
          </a:p>
        </p:txBody>
      </p:sp>
      <p:sp>
        <p:nvSpPr>
          <p:cNvPr id="294" name="Google Shape;294;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Save only the registers and part of the non-volatile data</a:t>
            </a:r>
            <a:endParaRPr/>
          </a:p>
          <a:p>
            <a:pPr indent="0" lvl="0" marL="0" rtl="0" algn="l">
              <a:lnSpc>
                <a:spcPct val="115000"/>
              </a:lnSpc>
              <a:spcBef>
                <a:spcPts val="1600"/>
              </a:spcBef>
              <a:spcAft>
                <a:spcPts val="0"/>
              </a:spcAft>
              <a:buNone/>
            </a:pPr>
            <a:r>
              <a:rPr lang="en"/>
              <a:t>Uses a volatile stack, with “promoted” variables in NVM</a:t>
            </a:r>
            <a:endParaRPr/>
          </a:p>
          <a:p>
            <a:pPr indent="-342900" lvl="0" marL="457200" rtl="0" algn="l">
              <a:spcBef>
                <a:spcPts val="0"/>
              </a:spcBef>
              <a:spcAft>
                <a:spcPts val="0"/>
              </a:spcAft>
              <a:buSzPts val="1800"/>
              <a:buChar char="-"/>
            </a:pPr>
            <a:r>
              <a:rPr lang="en"/>
              <a:t>If live range of var begins after a checkpoint, no need to save</a:t>
            </a:r>
            <a:endParaRPr/>
          </a:p>
          <a:p>
            <a:pPr indent="0" lvl="0" marL="0" rtl="0" algn="l">
              <a:spcBef>
                <a:spcPts val="1600"/>
              </a:spcBef>
              <a:spcAft>
                <a:spcPts val="0"/>
              </a:spcAft>
              <a:buNone/>
            </a:pPr>
            <a:r>
              <a:rPr lang="en"/>
              <a:t>Writes to NVM instrumented with undo logging</a:t>
            </a:r>
            <a:endParaRPr/>
          </a:p>
          <a:p>
            <a:pPr indent="0" lvl="0" marL="0" rtl="0" algn="l">
              <a:spcBef>
                <a:spcPts val="1600"/>
              </a:spcBef>
              <a:spcAft>
                <a:spcPts val="1600"/>
              </a:spcAft>
              <a:buNone/>
            </a:pPr>
            <a:r>
              <a:rPr lang="en"/>
              <a:t>A small non-volatile stack persists stack data not visible to compiler passes (e.g. return addr, spilled registers).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Selective Checkpointing</a:t>
            </a:r>
            <a:endParaRPr/>
          </a:p>
        </p:txBody>
      </p:sp>
      <p:sp>
        <p:nvSpPr>
          <p:cNvPr id="300" name="Google Shape;300;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Checkpoints skipped until timer elapsed</a:t>
            </a:r>
            <a:endParaRPr/>
          </a:p>
          <a:p>
            <a:pPr indent="0" lvl="0" marL="0" rtl="0" algn="l">
              <a:spcBef>
                <a:spcPts val="1600"/>
              </a:spcBef>
              <a:spcAft>
                <a:spcPts val="0"/>
              </a:spcAft>
              <a:buNone/>
            </a:pPr>
            <a:r>
              <a:rPr lang="en"/>
              <a:t>Timer interval set at runtime by binary search</a:t>
            </a:r>
            <a:endParaRPr/>
          </a:p>
          <a:p>
            <a:pPr indent="0" lvl="0" marL="0" rtl="0" algn="l">
              <a:spcBef>
                <a:spcPts val="1600"/>
              </a:spcBef>
              <a:spcAft>
                <a:spcPts val="1600"/>
              </a:spcAft>
              <a:buNone/>
            </a:pPr>
            <a:r>
              <a:rPr lang="en"/>
              <a:t>Programmer only defines when to update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 Run Time</a:t>
            </a:r>
            <a:endParaRPr/>
          </a:p>
        </p:txBody>
      </p:sp>
      <p:sp>
        <p:nvSpPr>
          <p:cNvPr id="306" name="Google Shape;306;p51"/>
          <p:cNvSpPr txBox="1"/>
          <p:nvPr>
            <p:ph idx="1" type="body"/>
          </p:nvPr>
        </p:nvSpPr>
        <p:spPr>
          <a:xfrm>
            <a:off x="311700" y="1152475"/>
            <a:ext cx="210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2.25x speedup over Ratchet</a:t>
            </a:r>
            <a:endParaRPr/>
          </a:p>
          <a:p>
            <a:pPr indent="0" lvl="0" marL="0" rtl="0" algn="l">
              <a:spcBef>
                <a:spcPts val="1600"/>
              </a:spcBef>
              <a:spcAft>
                <a:spcPts val="1600"/>
              </a:spcAft>
              <a:buNone/>
            </a:pPr>
            <a:r>
              <a:rPr lang="en"/>
              <a:t>Average 2% speedup over Alpaca (human optimized) </a:t>
            </a:r>
            <a:endParaRPr/>
          </a:p>
        </p:txBody>
      </p:sp>
      <p:pic>
        <p:nvPicPr>
          <p:cNvPr id="307" name="Google Shape;307;p51"/>
          <p:cNvPicPr preferRelativeResize="0"/>
          <p:nvPr/>
        </p:nvPicPr>
        <p:blipFill>
          <a:blip r:embed="rId3">
            <a:alphaModFix/>
          </a:blip>
          <a:stretch>
            <a:fillRect/>
          </a:stretch>
        </p:blipFill>
        <p:spPr>
          <a:xfrm>
            <a:off x="2497464" y="1152475"/>
            <a:ext cx="6334834" cy="3416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Energy-harvesting Devices</a:t>
            </a:r>
            <a:endParaRPr/>
          </a:p>
        </p:txBody>
      </p:sp>
      <p:sp>
        <p:nvSpPr>
          <p:cNvPr id="80" name="Google Shape;80;p16"/>
          <p:cNvSpPr txBox="1"/>
          <p:nvPr>
            <p:ph idx="1" type="body"/>
          </p:nvPr>
        </p:nvSpPr>
        <p:spPr>
          <a:xfrm>
            <a:off x="311700" y="1152475"/>
            <a:ext cx="3078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Charge: 1 s</a:t>
            </a:r>
            <a:endParaRPr/>
          </a:p>
          <a:p>
            <a:pPr indent="0" lvl="0" marL="0" rtl="0" algn="l">
              <a:lnSpc>
                <a:spcPct val="100000"/>
              </a:lnSpc>
              <a:spcBef>
                <a:spcPts val="0"/>
              </a:spcBef>
              <a:spcAft>
                <a:spcPts val="0"/>
              </a:spcAft>
              <a:buNone/>
            </a:pPr>
            <a:r>
              <a:rPr lang="en"/>
              <a:t>Run:       10 ms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rPr lang="en"/>
              <a:t>Unreliable power:</a:t>
            </a:r>
            <a:endParaRPr/>
          </a:p>
          <a:p>
            <a:pPr indent="0" lvl="0" marL="0" rtl="0" algn="l">
              <a:spcBef>
                <a:spcPts val="0"/>
              </a:spcBef>
              <a:spcAft>
                <a:spcPts val="1600"/>
              </a:spcAft>
              <a:buNone/>
            </a:pPr>
            <a:r>
              <a:rPr lang="en"/>
              <a:t>Computation may stop at any time</a:t>
            </a:r>
            <a:endParaRPr/>
          </a:p>
        </p:txBody>
      </p:sp>
      <p:pic>
        <p:nvPicPr>
          <p:cNvPr id="81" name="Google Shape;81;p16"/>
          <p:cNvPicPr preferRelativeResize="0"/>
          <p:nvPr/>
        </p:nvPicPr>
        <p:blipFill rotWithShape="1">
          <a:blip r:embed="rId3">
            <a:alphaModFix/>
          </a:blip>
          <a:srcRect b="1346" l="4151" r="7321" t="6393"/>
          <a:stretch/>
        </p:blipFill>
        <p:spPr>
          <a:xfrm>
            <a:off x="4230050" y="1152475"/>
            <a:ext cx="4501450" cy="3518475"/>
          </a:xfrm>
          <a:prstGeom prst="rect">
            <a:avLst/>
          </a:prstGeom>
          <a:noFill/>
          <a:ln>
            <a:noFill/>
          </a:ln>
        </p:spPr>
      </p:pic>
      <p:sp>
        <p:nvSpPr>
          <p:cNvPr id="82" name="Google Shape;82;p16"/>
          <p:cNvSpPr txBox="1"/>
          <p:nvPr/>
        </p:nvSpPr>
        <p:spPr>
          <a:xfrm>
            <a:off x="41150" y="4601800"/>
            <a:ext cx="5316300" cy="417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600">
                <a:latin typeface="Proxima Nova"/>
                <a:ea typeface="Proxima Nova"/>
                <a:cs typeface="Proxima Nova"/>
                <a:sym typeface="Proxima Nova"/>
              </a:rPr>
              <a:t>Images:</a:t>
            </a:r>
            <a:endParaRPr sz="600">
              <a:latin typeface="Proxima Nova"/>
              <a:ea typeface="Proxima Nova"/>
              <a:cs typeface="Proxima Nova"/>
              <a:sym typeface="Proxima Nova"/>
            </a:endParaRPr>
          </a:p>
          <a:p>
            <a:pPr indent="0" lvl="0" marL="0" rtl="0" algn="l">
              <a:spcBef>
                <a:spcPts val="0"/>
              </a:spcBef>
              <a:spcAft>
                <a:spcPts val="0"/>
              </a:spcAft>
              <a:buNone/>
            </a:pPr>
            <a:r>
              <a:rPr lang="en" sz="600">
                <a:latin typeface="Proxima Nova"/>
                <a:ea typeface="Proxima Nova"/>
                <a:cs typeface="Proxima Nova"/>
                <a:sym typeface="Proxima Nova"/>
              </a:rPr>
              <a:t>1. Joel Van Der Woude and Matthew Hicks. 2016. Intermittent computation without hardware support or programmer intervention. In Proceedings of the 12th USENIX conference on Operating Systems Design and Implementation (OSDI'16). USENIX Association, Berkeley, CA, USA, 17-32.</a:t>
            </a:r>
            <a:endParaRPr sz="600">
              <a:latin typeface="Proxima Nova"/>
              <a:ea typeface="Proxima Nova"/>
              <a:cs typeface="Proxima Nova"/>
              <a:sym typeface="Proxima Nov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-Varying Capacitor Size</a:t>
            </a:r>
            <a:endParaRPr/>
          </a:p>
        </p:txBody>
      </p:sp>
      <p:sp>
        <p:nvSpPr>
          <p:cNvPr id="313" name="Google Shape;313;p52"/>
          <p:cNvSpPr txBox="1"/>
          <p:nvPr>
            <p:ph idx="1" type="body"/>
          </p:nvPr>
        </p:nvSpPr>
        <p:spPr>
          <a:xfrm>
            <a:off x="311700" y="1152475"/>
            <a:ext cx="1770300" cy="362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Efficient across wide range of energy configs</a:t>
            </a:r>
            <a:endParaRPr/>
          </a:p>
        </p:txBody>
      </p:sp>
      <p:pic>
        <p:nvPicPr>
          <p:cNvPr id="314" name="Google Shape;314;p52"/>
          <p:cNvPicPr preferRelativeResize="0"/>
          <p:nvPr/>
        </p:nvPicPr>
        <p:blipFill>
          <a:blip r:embed="rId3">
            <a:alphaModFix/>
          </a:blip>
          <a:stretch>
            <a:fillRect/>
          </a:stretch>
        </p:blipFill>
        <p:spPr>
          <a:xfrm>
            <a:off x="2186367" y="1152475"/>
            <a:ext cx="6769384" cy="355114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 # Checkpoints Taken</a:t>
            </a:r>
            <a:endParaRPr/>
          </a:p>
        </p:txBody>
      </p:sp>
      <p:sp>
        <p:nvSpPr>
          <p:cNvPr id="320" name="Google Shape;320;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Clear advantage of selective checkpointing</a:t>
            </a:r>
            <a:endParaRPr/>
          </a:p>
        </p:txBody>
      </p:sp>
      <p:pic>
        <p:nvPicPr>
          <p:cNvPr id="321" name="Google Shape;321;p53"/>
          <p:cNvPicPr preferRelativeResize="0"/>
          <p:nvPr/>
        </p:nvPicPr>
        <p:blipFill>
          <a:blip r:embed="rId3">
            <a:alphaModFix/>
          </a:blip>
          <a:stretch>
            <a:fillRect/>
          </a:stretch>
        </p:blipFill>
        <p:spPr>
          <a:xfrm>
            <a:off x="442575" y="2995625"/>
            <a:ext cx="8258850" cy="14270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 Compiled Code Size</a:t>
            </a:r>
            <a:endParaRPr/>
          </a:p>
        </p:txBody>
      </p:sp>
      <p:sp>
        <p:nvSpPr>
          <p:cNvPr id="327" name="Google Shape;327;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8" name="Google Shape;328;p54"/>
          <p:cNvPicPr preferRelativeResize="0"/>
          <p:nvPr/>
        </p:nvPicPr>
        <p:blipFill>
          <a:blip r:embed="rId3">
            <a:alphaModFix/>
          </a:blip>
          <a:stretch>
            <a:fillRect/>
          </a:stretch>
        </p:blipFill>
        <p:spPr>
          <a:xfrm>
            <a:off x="903796" y="1152475"/>
            <a:ext cx="7336415"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Challenges</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Fail-restart is the common case</a:t>
            </a:r>
            <a:endParaRPr/>
          </a:p>
          <a:p>
            <a:pPr indent="-342900" lvl="0" marL="457200" rtl="0" algn="l">
              <a:spcBef>
                <a:spcPts val="1600"/>
              </a:spcBef>
              <a:spcAft>
                <a:spcPts val="0"/>
              </a:spcAft>
              <a:buSzPts val="1800"/>
              <a:buChar char="-"/>
            </a:pPr>
            <a:r>
              <a:rPr lang="en"/>
              <a:t>Ensure Progress</a:t>
            </a:r>
            <a:endParaRPr/>
          </a:p>
          <a:p>
            <a:pPr indent="-342900" lvl="0" marL="457200" rtl="0" algn="l">
              <a:spcBef>
                <a:spcPts val="0"/>
              </a:spcBef>
              <a:spcAft>
                <a:spcPts val="0"/>
              </a:spcAft>
              <a:buSzPts val="1800"/>
              <a:buChar char="-"/>
            </a:pPr>
            <a:r>
              <a:rPr lang="en"/>
              <a:t>Ensure Correctness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Techniques</a:t>
            </a:r>
            <a:endParaRPr/>
          </a:p>
        </p:txBody>
      </p:sp>
      <p:sp>
        <p:nvSpPr>
          <p:cNvPr id="94" name="Google Shape;94;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Checkpointing</a:t>
            </a:r>
            <a:endParaRPr/>
          </a:p>
          <a:p>
            <a:pPr indent="-317500" lvl="0" marL="457200" rtl="0" algn="l">
              <a:spcBef>
                <a:spcPts val="1600"/>
              </a:spcBef>
              <a:spcAft>
                <a:spcPts val="0"/>
              </a:spcAft>
              <a:buSzPts val="1400"/>
              <a:buChar char="-"/>
            </a:pPr>
            <a:r>
              <a:rPr lang="en"/>
              <a:t>General checkpoints interleaved in code</a:t>
            </a:r>
            <a:endParaRPr/>
          </a:p>
          <a:p>
            <a:pPr indent="-317500" lvl="0" marL="457200" rtl="0" algn="l">
              <a:spcBef>
                <a:spcPts val="0"/>
              </a:spcBef>
              <a:spcAft>
                <a:spcPts val="0"/>
              </a:spcAft>
              <a:buSzPts val="1400"/>
              <a:buChar char="-"/>
            </a:pPr>
            <a:r>
              <a:rPr lang="en"/>
              <a:t>State is saved before power off</a:t>
            </a:r>
            <a:endParaRPr/>
          </a:p>
          <a:p>
            <a:pPr indent="-317500" lvl="0" marL="457200" rtl="0" algn="l">
              <a:spcBef>
                <a:spcPts val="0"/>
              </a:spcBef>
              <a:spcAft>
                <a:spcPts val="0"/>
              </a:spcAft>
              <a:buSzPts val="1400"/>
              <a:buChar char="-"/>
            </a:pPr>
            <a:r>
              <a:rPr lang="en"/>
              <a:t>State is restored at power on</a:t>
            </a:r>
            <a:endParaRPr/>
          </a:p>
        </p:txBody>
      </p:sp>
      <p:sp>
        <p:nvSpPr>
          <p:cNvPr id="95" name="Google Shape;95;p18"/>
          <p:cNvSpPr txBox="1"/>
          <p:nvPr>
            <p:ph idx="2" type="body"/>
          </p:nvPr>
        </p:nvSpPr>
        <p:spPr>
          <a:xfrm>
            <a:off x="4534500" y="1152475"/>
            <a:ext cx="429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Task-based</a:t>
            </a:r>
            <a:endParaRPr/>
          </a:p>
          <a:p>
            <a:pPr indent="-317500" lvl="0" marL="457200" rtl="0" algn="l">
              <a:spcBef>
                <a:spcPts val="1600"/>
              </a:spcBef>
              <a:spcAft>
                <a:spcPts val="0"/>
              </a:spcAft>
              <a:buSzPts val="1400"/>
              <a:buChar char="-"/>
            </a:pPr>
            <a:r>
              <a:rPr lang="en"/>
              <a:t>Computation divided into separate tasks</a:t>
            </a:r>
            <a:endParaRPr/>
          </a:p>
          <a:p>
            <a:pPr indent="-317500" lvl="0" marL="457200" rtl="0" algn="l">
              <a:spcBef>
                <a:spcPts val="0"/>
              </a:spcBef>
              <a:spcAft>
                <a:spcPts val="0"/>
              </a:spcAft>
              <a:buSzPts val="1400"/>
              <a:buChar char="-"/>
            </a:pPr>
            <a:r>
              <a:rPr lang="en"/>
              <a:t>Task internal state is thrown away at power off</a:t>
            </a:r>
            <a:endParaRPr/>
          </a:p>
          <a:p>
            <a:pPr indent="-317500" lvl="0" marL="457200" rtl="0" algn="l">
              <a:spcBef>
                <a:spcPts val="0"/>
              </a:spcBef>
              <a:spcAft>
                <a:spcPts val="0"/>
              </a:spcAft>
              <a:buSzPts val="1400"/>
              <a:buChar char="-"/>
            </a:pPr>
            <a:r>
              <a:rPr lang="en"/>
              <a:t>Task restarted from scratch at power 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Paper Overview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Prior Work</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Specialized Hardware</a:t>
            </a:r>
            <a:endParaRPr/>
          </a:p>
          <a:p>
            <a:pPr indent="-317500" lvl="1" marL="914400" rtl="0" algn="l">
              <a:spcBef>
                <a:spcPts val="0"/>
              </a:spcBef>
              <a:spcAft>
                <a:spcPts val="0"/>
              </a:spcAft>
              <a:buSzPts val="1400"/>
              <a:buChar char="-"/>
            </a:pPr>
            <a:r>
              <a:rPr lang="en"/>
              <a:t>Single Checkpointing: Measure voltage and save once</a:t>
            </a:r>
            <a:endParaRPr/>
          </a:p>
          <a:p>
            <a:pPr indent="-317500" lvl="1" marL="914400" rtl="0" algn="l">
              <a:spcBef>
                <a:spcPts val="0"/>
              </a:spcBef>
              <a:spcAft>
                <a:spcPts val="0"/>
              </a:spcAft>
              <a:buSzPts val="1400"/>
              <a:buChar char="-"/>
            </a:pPr>
            <a:r>
              <a:rPr lang="en"/>
              <a:t>Easy</a:t>
            </a:r>
            <a:endParaRPr/>
          </a:p>
          <a:p>
            <a:pPr indent="-317500" lvl="1" marL="914400" rtl="0" algn="l">
              <a:spcBef>
                <a:spcPts val="0"/>
              </a:spcBef>
              <a:spcAft>
                <a:spcPts val="0"/>
              </a:spcAft>
              <a:buSzPts val="1400"/>
              <a:buChar char="-"/>
            </a:pPr>
            <a:r>
              <a:rPr lang="en"/>
              <a:t>Large “guard bands”</a:t>
            </a:r>
            <a:endParaRPr/>
          </a:p>
          <a:p>
            <a:pPr indent="-317500" lvl="1" marL="914400" rtl="0" algn="l">
              <a:spcBef>
                <a:spcPts val="0"/>
              </a:spcBef>
              <a:spcAft>
                <a:spcPts val="0"/>
              </a:spcAft>
              <a:buSzPts val="1400"/>
              <a:buChar char="-"/>
            </a:pPr>
            <a:r>
              <a:rPr lang="en"/>
              <a:t>Wastes energy</a:t>
            </a:r>
            <a:endParaRPr/>
          </a:p>
          <a:p>
            <a:pPr indent="-342900" lvl="0" marL="457200" rtl="0" algn="l">
              <a:spcBef>
                <a:spcPts val="0"/>
              </a:spcBef>
              <a:spcAft>
                <a:spcPts val="0"/>
              </a:spcAft>
              <a:buSzPts val="1800"/>
              <a:buChar char="-"/>
            </a:pPr>
            <a:r>
              <a:rPr lang="en"/>
              <a:t>Programmer Expertise</a:t>
            </a:r>
            <a:endParaRPr/>
          </a:p>
          <a:p>
            <a:pPr indent="-317500" lvl="1" marL="914400" rtl="0" algn="l">
              <a:spcBef>
                <a:spcPts val="0"/>
              </a:spcBef>
              <a:spcAft>
                <a:spcPts val="0"/>
              </a:spcAft>
              <a:buSzPts val="1400"/>
              <a:buChar char="-"/>
            </a:pPr>
            <a:r>
              <a:rPr lang="en"/>
              <a:t>Humans divide up the program manually</a:t>
            </a:r>
            <a:endParaRPr/>
          </a:p>
          <a:p>
            <a:pPr indent="-317500" lvl="1" marL="914400" rtl="0" algn="l">
              <a:spcBef>
                <a:spcPts val="0"/>
              </a:spcBef>
              <a:spcAft>
                <a:spcPts val="0"/>
              </a:spcAft>
              <a:buSzPts val="1400"/>
              <a:buChar char="-"/>
            </a:pPr>
            <a:r>
              <a:rPr lang="en"/>
              <a:t>Risks never completing</a:t>
            </a:r>
            <a:endParaRPr/>
          </a:p>
          <a:p>
            <a:pPr indent="-317500" lvl="1" marL="914400" rtl="0" algn="l">
              <a:spcBef>
                <a:spcPts val="0"/>
              </a:spcBef>
              <a:spcAft>
                <a:spcPts val="0"/>
              </a:spcAft>
              <a:buSzPts val="1400"/>
              <a:buChar char="-"/>
            </a:pPr>
            <a:r>
              <a:rPr lang="en"/>
              <a:t>Small requirement change could cause large code structure change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Papers</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Ratchet (OSDI’16 Van Der Woude, Hicks)</a:t>
            </a:r>
            <a:endParaRPr/>
          </a:p>
          <a:p>
            <a:pPr indent="-317500" lvl="1" marL="914400" rtl="0" algn="l">
              <a:spcBef>
                <a:spcPts val="0"/>
              </a:spcBef>
              <a:spcAft>
                <a:spcPts val="0"/>
              </a:spcAft>
              <a:buSzPts val="1400"/>
              <a:buChar char="-"/>
            </a:pPr>
            <a:r>
              <a:rPr lang="en"/>
              <a:t>Compiler inserts checkpoints</a:t>
            </a:r>
            <a:endParaRPr/>
          </a:p>
          <a:p>
            <a:pPr indent="-317500" lvl="1" marL="914400" rtl="0" algn="l">
              <a:spcBef>
                <a:spcPts val="0"/>
              </a:spcBef>
              <a:spcAft>
                <a:spcPts val="0"/>
              </a:spcAft>
              <a:buSzPts val="1400"/>
              <a:buChar char="-"/>
            </a:pPr>
            <a:r>
              <a:rPr lang="en"/>
              <a:t>Identifies idempotent sections</a:t>
            </a:r>
            <a:endParaRPr/>
          </a:p>
          <a:p>
            <a:pPr indent="-342900" lvl="0" marL="457200" rtl="0" algn="l">
              <a:spcBef>
                <a:spcPts val="0"/>
              </a:spcBef>
              <a:spcAft>
                <a:spcPts val="0"/>
              </a:spcAft>
              <a:buSzPts val="1800"/>
              <a:buChar char="-"/>
            </a:pPr>
            <a:r>
              <a:rPr lang="en"/>
              <a:t>Alpaca (OOPSLA’17 Maeng, Colin, Lucia)</a:t>
            </a:r>
            <a:endParaRPr/>
          </a:p>
          <a:p>
            <a:pPr indent="-317500" lvl="1" marL="914400" rtl="0" algn="l">
              <a:spcBef>
                <a:spcPts val="0"/>
              </a:spcBef>
              <a:spcAft>
                <a:spcPts val="0"/>
              </a:spcAft>
              <a:buSzPts val="1400"/>
              <a:buChar char="-"/>
            </a:pPr>
            <a:r>
              <a:rPr lang="en"/>
              <a:t>Task-based</a:t>
            </a:r>
            <a:endParaRPr/>
          </a:p>
          <a:p>
            <a:pPr indent="-317500" lvl="1" marL="914400" rtl="0" algn="l">
              <a:spcBef>
                <a:spcPts val="0"/>
              </a:spcBef>
              <a:spcAft>
                <a:spcPts val="0"/>
              </a:spcAft>
              <a:buSzPts val="1400"/>
              <a:buChar char="-"/>
            </a:pPr>
            <a:r>
              <a:rPr lang="en"/>
              <a:t>Supports mixed-volatility memory</a:t>
            </a:r>
            <a:endParaRPr/>
          </a:p>
          <a:p>
            <a:pPr indent="-342900" lvl="0" marL="457200" rtl="0" algn="l">
              <a:spcBef>
                <a:spcPts val="0"/>
              </a:spcBef>
              <a:spcAft>
                <a:spcPts val="0"/>
              </a:spcAft>
              <a:buSzPts val="1800"/>
              <a:buChar char="-"/>
            </a:pPr>
            <a:r>
              <a:rPr lang="en"/>
              <a:t>Chinchilla (OSDI’18 Maeng, Lucia)</a:t>
            </a:r>
            <a:endParaRPr/>
          </a:p>
          <a:p>
            <a:pPr indent="-317500" lvl="1" marL="914400" rtl="0" algn="l">
              <a:spcBef>
                <a:spcPts val="0"/>
              </a:spcBef>
              <a:spcAft>
                <a:spcPts val="0"/>
              </a:spcAft>
              <a:buSzPts val="1400"/>
              <a:buChar char="-"/>
            </a:pPr>
            <a:r>
              <a:rPr lang="en"/>
              <a:t>Compiler inserts checkpoints</a:t>
            </a:r>
            <a:endParaRPr/>
          </a:p>
          <a:p>
            <a:pPr indent="-317500" lvl="1" marL="914400" rtl="0" algn="l">
              <a:spcBef>
                <a:spcPts val="0"/>
              </a:spcBef>
              <a:spcAft>
                <a:spcPts val="0"/>
              </a:spcAft>
              <a:buSzPts val="1400"/>
              <a:buChar char="-"/>
            </a:pPr>
            <a:r>
              <a:rPr lang="en"/>
              <a:t>Dynamically disables checkpoints for performance</a:t>
            </a:r>
            <a:endParaRPr/>
          </a:p>
        </p:txBody>
      </p:sp>
      <p:pic>
        <p:nvPicPr>
          <p:cNvPr id="113" name="Google Shape;113;p21"/>
          <p:cNvPicPr preferRelativeResize="0"/>
          <p:nvPr/>
        </p:nvPicPr>
        <p:blipFill>
          <a:blip r:embed="rId3">
            <a:alphaModFix/>
          </a:blip>
          <a:stretch>
            <a:fillRect/>
          </a:stretch>
        </p:blipFill>
        <p:spPr>
          <a:xfrm>
            <a:off x="5109300" y="369723"/>
            <a:ext cx="2052274" cy="1111625"/>
          </a:xfrm>
          <a:prstGeom prst="rect">
            <a:avLst/>
          </a:prstGeom>
          <a:noFill/>
          <a:ln>
            <a:noFill/>
          </a:ln>
        </p:spPr>
      </p:pic>
      <p:pic>
        <p:nvPicPr>
          <p:cNvPr id="114" name="Google Shape;114;p21"/>
          <p:cNvPicPr preferRelativeResize="0"/>
          <p:nvPr/>
        </p:nvPicPr>
        <p:blipFill>
          <a:blip r:embed="rId4">
            <a:alphaModFix/>
          </a:blip>
          <a:stretch>
            <a:fillRect/>
          </a:stretch>
        </p:blipFill>
        <p:spPr>
          <a:xfrm>
            <a:off x="6813224" y="1515975"/>
            <a:ext cx="2052275" cy="1465450"/>
          </a:xfrm>
          <a:prstGeom prst="rect">
            <a:avLst/>
          </a:prstGeom>
          <a:noFill/>
          <a:ln>
            <a:noFill/>
          </a:ln>
        </p:spPr>
      </p:pic>
      <p:pic>
        <p:nvPicPr>
          <p:cNvPr id="115" name="Google Shape;115;p21"/>
          <p:cNvPicPr preferRelativeResize="0"/>
          <p:nvPr/>
        </p:nvPicPr>
        <p:blipFill>
          <a:blip r:embed="rId5">
            <a:alphaModFix/>
          </a:blip>
          <a:stretch>
            <a:fillRect/>
          </a:stretch>
        </p:blipFill>
        <p:spPr>
          <a:xfrm>
            <a:off x="5589950" y="3155100"/>
            <a:ext cx="1817274" cy="1740574"/>
          </a:xfrm>
          <a:prstGeom prst="rect">
            <a:avLst/>
          </a:prstGeom>
          <a:noFill/>
          <a:ln>
            <a:noFill/>
          </a:ln>
        </p:spPr>
      </p:pic>
      <p:sp>
        <p:nvSpPr>
          <p:cNvPr id="116" name="Google Shape;116;p21"/>
          <p:cNvSpPr txBox="1"/>
          <p:nvPr/>
        </p:nvSpPr>
        <p:spPr>
          <a:xfrm>
            <a:off x="41150" y="4501600"/>
            <a:ext cx="5316300" cy="5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Proxima Nova"/>
                <a:ea typeface="Proxima Nova"/>
                <a:cs typeface="Proxima Nova"/>
                <a:sym typeface="Proxima Nova"/>
              </a:rPr>
              <a:t>Images:</a:t>
            </a:r>
            <a:endParaRPr sz="600">
              <a:latin typeface="Proxima Nova"/>
              <a:ea typeface="Proxima Nova"/>
              <a:cs typeface="Proxima Nova"/>
              <a:sym typeface="Proxima Nova"/>
            </a:endParaRPr>
          </a:p>
          <a:p>
            <a:pPr indent="0" lvl="0" marL="0" rtl="0" algn="l">
              <a:spcBef>
                <a:spcPts val="0"/>
              </a:spcBef>
              <a:spcAft>
                <a:spcPts val="0"/>
              </a:spcAft>
              <a:buNone/>
            </a:pPr>
            <a:r>
              <a:rPr lang="en" sz="600">
                <a:latin typeface="Proxima Nova"/>
                <a:ea typeface="Proxima Nova"/>
                <a:cs typeface="Proxima Nova"/>
                <a:sym typeface="Proxima Nova"/>
              </a:rPr>
              <a:t>1. Original OSDI’16 Talk Slides</a:t>
            </a:r>
            <a:endParaRPr sz="600">
              <a:latin typeface="Proxima Nova"/>
              <a:ea typeface="Proxima Nova"/>
              <a:cs typeface="Proxima Nova"/>
              <a:sym typeface="Proxima Nova"/>
            </a:endParaRPr>
          </a:p>
          <a:p>
            <a:pPr indent="0" lvl="0" marL="0" rtl="0" algn="l">
              <a:spcBef>
                <a:spcPts val="0"/>
              </a:spcBef>
              <a:spcAft>
                <a:spcPts val="0"/>
              </a:spcAft>
              <a:buNone/>
            </a:pPr>
            <a:r>
              <a:rPr lang="en" sz="600">
                <a:latin typeface="Proxima Nova"/>
                <a:ea typeface="Proxima Nova"/>
                <a:cs typeface="Proxima Nova"/>
                <a:sym typeface="Proxima Nova"/>
              </a:rPr>
              <a:t>2. By Notnoisy - Own work, CC BY 3.0, https://commons.wikimedia.org/w/index.php?curid=5194892</a:t>
            </a:r>
            <a:endParaRPr sz="600">
              <a:latin typeface="Proxima Nova"/>
              <a:ea typeface="Proxima Nova"/>
              <a:cs typeface="Proxima Nova"/>
              <a:sym typeface="Proxima Nova"/>
            </a:endParaRPr>
          </a:p>
          <a:p>
            <a:pPr indent="0" lvl="0" marL="0" rtl="0" algn="l">
              <a:spcBef>
                <a:spcPts val="0"/>
              </a:spcBef>
              <a:spcAft>
                <a:spcPts val="0"/>
              </a:spcAft>
              <a:buNone/>
            </a:pPr>
            <a:r>
              <a:rPr lang="en" sz="600">
                <a:latin typeface="Proxima Nova"/>
                <a:ea typeface="Proxima Nova"/>
                <a:cs typeface="Proxima Nova"/>
                <a:sym typeface="Proxima Nova"/>
              </a:rPr>
              <a:t>3. By Kjersti Holmang - Own work, CC BY-SA 3.0, https://commons.wikimedia.org/w/index.php?curid=13289340</a:t>
            </a:r>
            <a:endParaRPr sz="60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