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57BFB4-7516-4098-AB70-43ACD04B6D69}">
          <p14:sldIdLst>
            <p14:sldId id="256"/>
          </p14:sldIdLst>
        </p14:section>
        <p14:section name="汇总" id="{3C35FE50-7C5D-4AAD-805B-70352EAFD9C8}">
          <p14:sldIdLst>
            <p14:sldId id="257"/>
            <p14:sldId id="258"/>
            <p14:sldId id="259"/>
            <p14:sldId id="260"/>
          </p14:sldIdLst>
        </p14:section>
        <p14:section name="具体介绍" id="{3C462995-D1D3-424E-AC4D-C26EE8FBB860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50" autoAdjust="0"/>
  </p:normalViewPr>
  <p:slideViewPr>
    <p:cSldViewPr snapToGrid="0">
      <p:cViewPr varScale="1">
        <p:scale>
          <a:sx n="65" d="100"/>
          <a:sy n="65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5C4EA-E9D1-4921-86D7-0DA244CF135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D85-0A7A-48F7-97C5-A46B5EAC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diverge no later than the immediate dominator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reconverge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earlier than the immediate post-dominator.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29D85-0A7A-48F7-97C5-A46B5EAC4E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29D85-0A7A-48F7-97C5-A46B5EAC4E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8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91AB-E9FD-403E-8BB7-263926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78E69-C540-4725-9934-BB766C4D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B66B-3B83-4F45-B363-ABF724C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E7CD4-04B5-44B4-93D4-1C970FB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6138-5F49-4E92-A02D-DC0465B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195C-404E-49CC-BE88-119383D7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3702-1ED2-4595-BA38-56DD5C51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889B0-4DDB-4EF6-B7B6-CFF3E95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1C60-DC96-453B-BABC-1ABF9EFD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D0029-27B4-43AD-BAD1-151D101E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4467E-2C92-41C3-A269-D8A00F0E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57C1B-62E3-4400-AC4B-EEF51DE1F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C3B1-3575-4A12-BD03-CD1D8A45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60DC3-173E-493C-B5F4-0E64FDC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B90D4-8649-41A0-94DD-B32BC968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C5E1-6A85-4BBB-A8D2-D402BD37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9CD04-C785-4803-AC4A-224ED727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3CB9B-15FF-438D-B8E4-4684DB5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7DA81-5DF5-48A4-87CF-AB3BA4FF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85E57-E738-4723-8E0F-D82197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54D0F-B37A-4450-BA74-86A9EB6F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50432-D46B-428C-B016-37A2F7FB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46F63-2927-47CD-8A6F-3EE57E20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D595-8A1D-45D1-98E6-CC21CD9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709B2-EF79-49B8-9CDE-4924BA7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D7BA0-2637-4B19-A6FC-424676AE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8755D-2DEF-472C-A586-19AA3603E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A0214-E3A1-4FA3-A3BB-9CE591CE9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A917F-8C65-4F3D-B238-13E55A94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5B4B4-5C9D-454F-B1DE-032E0A0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8B6F8-068A-4A45-9C9D-105E188F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1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5FDE-8B19-4D63-935B-5B75D2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AE45-6F99-4B47-BA19-A6309656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E5602-B506-46CB-B6E5-1F86D8A9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E271B-2F40-4880-A25D-CCE96FBF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19267-4BEF-46A9-B234-14AFC0A4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0091B5-A670-466B-BF76-9803BCE1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FD913A-9471-489F-A0D1-7A4ECF70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CC241-D399-4980-BFC1-09B6323A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5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4E89-BA58-4D30-B836-20403A2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55F4-0DEE-404E-8FE7-90F3C674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6AD3D-1FA2-46FA-8410-9E66495C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E3DAE-DBA3-41CE-9004-97AB769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64350-3C28-486C-84FC-D83C546C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A5260-E383-445F-8CD1-5076578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6A6E1-07CC-4729-82B4-B9FAC4EB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DBA5-5148-458B-8B36-C72633AC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BDD0E-30EE-4D07-A36F-AE18064A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E67B5-2824-4654-8F8B-78630472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AC127-69B2-49A3-9A83-E4CA773E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1BE07-5B3A-437B-9133-D08ABB4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11AE7-5FD7-42F4-B0F4-11BDB88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A8068-41C8-461D-9AC7-00FA5A88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C2130-01E6-4DAC-9EF6-275CCA539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8BCC3-2C87-4582-9FC9-2EFB30CEF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520A6-0805-4E52-B86D-FE1A84AA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4EA66-5EB3-4800-9463-20AFA06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24F53-FE9B-466B-A829-5DA4725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F710C-0CDF-41BF-A3F4-D046C25E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821B5-2132-4A19-BC60-E084DF2A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35BA4-FC6C-4B73-8537-CF757318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3F7D-822B-4B50-93B5-26A7B440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3C47-3642-4C14-B23A-1A37E185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738E7-2432-467E-A9F0-FA7C1658B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DirectXCompiler’s</a:t>
            </a:r>
            <a:r>
              <a:rPr lang="en-US" altLang="zh-CN" sz="5400" dirty="0"/>
              <a:t> Special Passes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1A36A-DDD1-4037-A3CB-3A03909B9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Declan Huang</a:t>
            </a:r>
          </a:p>
          <a:p>
            <a:r>
              <a:rPr lang="en-US" altLang="zh-CN" dirty="0"/>
              <a:t>Zhiqian Xia</a:t>
            </a:r>
          </a:p>
          <a:p>
            <a:r>
              <a:rPr lang="en-US" altLang="zh-CN" dirty="0"/>
              <a:t>2020.2.10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4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A044-59F0-4501-98B9-FB987A27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-remove-discards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05987-3CF3-4E58-8FA9-016F5761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DxilRemoveDiscards</a:t>
            </a:r>
            <a:r>
              <a:rPr lang="en-US" altLang="zh-CN" dirty="0"/>
              <a:t> : </a:t>
            </a:r>
            <a:r>
              <a:rPr lang="en-US" altLang="zh-CN" dirty="0" err="1"/>
              <a:t>ModulePass</a:t>
            </a:r>
            <a:endParaRPr lang="en-US" altLang="zh-CN" dirty="0"/>
          </a:p>
          <a:p>
            <a:r>
              <a:rPr lang="en-US" altLang="zh-CN" dirty="0"/>
              <a:t>Pass Feature: This pass removes all instances of the </a:t>
            </a:r>
            <a:r>
              <a:rPr lang="en-US" altLang="zh-CN" dirty="0">
                <a:solidFill>
                  <a:srgbClr val="FF0000"/>
                </a:solidFill>
              </a:rPr>
              <a:t>discard instruction</a:t>
            </a:r>
            <a:r>
              <a:rPr lang="en-US" altLang="zh-CN" dirty="0"/>
              <a:t> within the shader.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D2779-1334-41B2-BC66-41D5AEF9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42" y="3898055"/>
            <a:ext cx="9587817" cy="17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7E5B-55C0-4EDC-A161-4A727B7E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dxil</a:t>
            </a:r>
            <a:r>
              <a:rPr lang="en-US" altLang="zh-CN" dirty="0"/>
              <a:t>-</a:t>
            </a:r>
            <a:r>
              <a:rPr lang="en-US" altLang="zh-CN" dirty="0" err="1"/>
              <a:t>gvn</a:t>
            </a:r>
            <a:r>
              <a:rPr lang="en-US" altLang="zh-CN" dirty="0"/>
              <a:t>-hoist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8E806-6A1E-4939-8E1C-97406DA8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DxilSimpleGVNHoist</a:t>
            </a:r>
            <a:r>
              <a:rPr lang="en-US" altLang="zh-CN" dirty="0"/>
              <a:t> : </a:t>
            </a:r>
            <a:r>
              <a:rPr lang="en-US" altLang="zh-CN" dirty="0" err="1"/>
              <a:t>FunctionPass</a:t>
            </a:r>
            <a:endParaRPr lang="en-US" altLang="zh-CN" dirty="0"/>
          </a:p>
          <a:p>
            <a:r>
              <a:rPr lang="en-US" altLang="zh-CN" dirty="0"/>
              <a:t>Pass Feature: Reduce code size for pattern like this:</a:t>
            </a:r>
          </a:p>
          <a:p>
            <a:pPr marL="457200" lvl="1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a.x</a:t>
            </a:r>
            <a:r>
              <a:rPr lang="en-US" altLang="zh-CN" dirty="0"/>
              <a:t> &gt; 0) {</a:t>
            </a:r>
          </a:p>
          <a:p>
            <a:pPr marL="457200" lvl="1" indent="0">
              <a:buNone/>
            </a:pPr>
            <a:r>
              <a:rPr lang="en-US" altLang="zh-CN" dirty="0"/>
              <a:t>  r = </a:t>
            </a:r>
            <a:r>
              <a:rPr lang="en-US" altLang="zh-CN" dirty="0" err="1"/>
              <a:t>tex.Sample</a:t>
            </a:r>
            <a:r>
              <a:rPr lang="en-US" altLang="zh-CN" dirty="0"/>
              <a:t>(ss, </a:t>
            </a:r>
            <a:r>
              <a:rPr lang="en-US" altLang="zh-CN" dirty="0" err="1"/>
              <a:t>uv</a:t>
            </a:r>
            <a:r>
              <a:rPr lang="en-US" altLang="zh-CN" dirty="0"/>
              <a:t>)-1;</a:t>
            </a:r>
          </a:p>
          <a:p>
            <a:pPr marL="457200" lvl="1" indent="0">
              <a:buNone/>
            </a:pPr>
            <a:r>
              <a:rPr lang="en-US" altLang="zh-CN" dirty="0"/>
              <a:t> } else {</a:t>
            </a:r>
          </a:p>
          <a:p>
            <a:pPr marL="457200" lvl="1" indent="0">
              <a:buNone/>
            </a:pPr>
            <a:r>
              <a:rPr lang="en-US" altLang="zh-CN" dirty="0"/>
              <a:t>  if (</a:t>
            </a:r>
            <a:r>
              <a:rPr lang="en-US" altLang="zh-CN" dirty="0" err="1"/>
              <a:t>a.y</a:t>
            </a:r>
            <a:r>
              <a:rPr lang="en-US" altLang="zh-CN" dirty="0"/>
              <a:t> &gt; 0)</a:t>
            </a:r>
          </a:p>
          <a:p>
            <a:pPr marL="457200" lvl="1" indent="0">
              <a:buNone/>
            </a:pPr>
            <a:r>
              <a:rPr lang="en-US" altLang="zh-CN" dirty="0"/>
              <a:t>    r = </a:t>
            </a:r>
            <a:r>
              <a:rPr lang="en-US" altLang="zh-CN" dirty="0" err="1"/>
              <a:t>tex.Sample</a:t>
            </a:r>
            <a:r>
              <a:rPr lang="en-US" altLang="zh-CN" dirty="0"/>
              <a:t>(ss, </a:t>
            </a:r>
            <a:r>
              <a:rPr lang="en-US" altLang="zh-CN" dirty="0" err="1"/>
              <a:t>uv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else</a:t>
            </a:r>
          </a:p>
          <a:p>
            <a:pPr marL="457200" lvl="1" indent="0">
              <a:buNone/>
            </a:pPr>
            <a:r>
              <a:rPr lang="en-US" altLang="zh-CN" dirty="0"/>
              <a:t>   r = </a:t>
            </a:r>
            <a:r>
              <a:rPr lang="en-US" altLang="zh-CN" dirty="0" err="1"/>
              <a:t>tex.Sample</a:t>
            </a:r>
            <a:r>
              <a:rPr lang="en-US" altLang="zh-CN" dirty="0"/>
              <a:t>(ss, </a:t>
            </a:r>
            <a:r>
              <a:rPr lang="en-US" altLang="zh-CN" dirty="0" err="1"/>
              <a:t>uv</a:t>
            </a:r>
            <a:r>
              <a:rPr lang="en-US" altLang="zh-CN" dirty="0"/>
              <a:t>) + 3;</a:t>
            </a:r>
          </a:p>
          <a:p>
            <a:pPr marL="457200" lvl="1" indent="0">
              <a:buNone/>
            </a:pPr>
            <a:r>
              <a:rPr lang="en-US" altLang="zh-CN" dirty="0"/>
              <a:t>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DC08-B6F3-4031-9628-57F136E7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ABADD-A6B7-48AF-9E45-50F536B5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-add-pixel-hit-instrumentation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-allocate-resource-for-lib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-cleanup-</a:t>
            </a:r>
            <a:r>
              <a:rPr lang="en-US" altLang="zh-CN" dirty="0" err="1"/>
              <a:t>addrspacecast</a:t>
            </a:r>
            <a:r>
              <a:rPr lang="en-US" altLang="zh-CN" dirty="0"/>
              <a:t>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hlsl-dxil-constantcolor</a:t>
            </a:r>
            <a:endParaRPr lang="en-US" altLang="zh-CN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-convergent-clear   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-convergent-mask  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-debug-instrumentation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-eliminate-output-dynamic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-emit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-expand-trig-</a:t>
            </a:r>
            <a:r>
              <a:rPr lang="en-US" altLang="zh-CN" dirty="0" err="1"/>
              <a:t>intrinsics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29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506E-48B6-4D74-8FAC-238514CE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1735A-B7A1-4A93-9F3C-3EE8281B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-finalize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-force-early-z 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-legalize-eval-operations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-legalize-resources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-load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-lower-handle-for-lib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-pix-shader-access-instrumentation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-precise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-preserve-all-outputs      (</a:t>
            </a:r>
            <a:r>
              <a:rPr lang="en-US" altLang="zh-CN" dirty="0" err="1"/>
              <a:t>FunctionPass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-promote-local-resources</a:t>
            </a:r>
          </a:p>
        </p:txBody>
      </p:sp>
    </p:spTree>
    <p:extLst>
      <p:ext uri="{BB962C8B-B14F-4D97-AF65-F5344CB8AC3E}">
        <p14:creationId xmlns:p14="http://schemas.microsoft.com/office/powerpoint/2010/main" val="37832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6482-536F-4F79-B1A8-1551FD7B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F2618-7F6F-48C3-A1B2-2AE9DBC3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-promote-static-resources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-reduce-</a:t>
            </a:r>
            <a:r>
              <a:rPr lang="en-US" altLang="zh-CN" dirty="0" err="1"/>
              <a:t>msaa</a:t>
            </a:r>
            <a:r>
              <a:rPr lang="en-US" altLang="zh-CN" dirty="0"/>
              <a:t>-to-single 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-remove-discards  (</a:t>
            </a:r>
            <a:r>
              <a:rPr lang="en-US" altLang="zh-CN" dirty="0" err="1"/>
              <a:t>ModulePass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hlsl-hca</a:t>
            </a:r>
            <a:endParaRPr lang="en-US" altLang="zh-CN" dirty="0"/>
          </a:p>
          <a:p>
            <a:r>
              <a:rPr lang="en-US" altLang="zh-CN" dirty="0" err="1"/>
              <a:t>hlsl-hlemit</a:t>
            </a:r>
            <a:endParaRPr lang="en-US" altLang="zh-CN" dirty="0"/>
          </a:p>
          <a:p>
            <a:r>
              <a:rPr lang="en-US" altLang="zh-CN" dirty="0" err="1"/>
              <a:t>hlsl-hlensure</a:t>
            </a:r>
            <a:endParaRPr lang="en-US" altLang="zh-CN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</a:t>
            </a:r>
            <a:r>
              <a:rPr lang="en-US" altLang="zh-CN" dirty="0" err="1"/>
              <a:t>nopause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-passes-pause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-passes-resume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-translate-</a:t>
            </a:r>
            <a:r>
              <a:rPr lang="en-US" altLang="zh-CN" dirty="0" err="1"/>
              <a:t>dxil</a:t>
            </a:r>
            <a:r>
              <a:rPr lang="en-US" altLang="zh-CN" dirty="0"/>
              <a:t>-raw-buffer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27C0-43CC-45F0-A8EF-E89F4B1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1A70F-8432-42CF-B364-43F1554F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dxil</a:t>
            </a:r>
            <a:r>
              <a:rPr lang="en-US" altLang="zh-CN" dirty="0"/>
              <a:t>-annotate-with-virtual-regs</a:t>
            </a:r>
          </a:p>
          <a:p>
            <a:r>
              <a:rPr lang="en-US" altLang="zh-CN" dirty="0"/>
              <a:t>dxil-cond-mem2reg</a:t>
            </a:r>
          </a:p>
          <a:p>
            <a:r>
              <a:rPr lang="en-US" altLang="zh-CN" dirty="0" err="1"/>
              <a:t>dxil-dfe</a:t>
            </a:r>
            <a:endParaRPr lang="en-US" altLang="zh-CN" dirty="0"/>
          </a:p>
          <a:p>
            <a:r>
              <a:rPr lang="en-US" altLang="zh-CN" dirty="0" err="1"/>
              <a:t>dxil</a:t>
            </a:r>
            <a:r>
              <a:rPr lang="en-US" altLang="zh-CN" dirty="0"/>
              <a:t>-erase-dead-region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-fix-array-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dxilgen</a:t>
            </a:r>
            <a:endParaRPr lang="en-US" altLang="zh-CN" dirty="0"/>
          </a:p>
          <a:p>
            <a:r>
              <a:rPr lang="en-US" altLang="zh-CN" dirty="0" err="1"/>
              <a:t>dxil</a:t>
            </a:r>
            <a:r>
              <a:rPr lang="en-US" altLang="zh-CN" dirty="0"/>
              <a:t>-</a:t>
            </a:r>
            <a:r>
              <a:rPr lang="en-US" altLang="zh-CN" dirty="0" err="1"/>
              <a:t>gvn</a:t>
            </a:r>
            <a:r>
              <a:rPr lang="en-US" altLang="zh-CN" dirty="0"/>
              <a:t>-hoist (</a:t>
            </a:r>
            <a:r>
              <a:rPr lang="en-US" altLang="zh-CN" dirty="0" err="1"/>
              <a:t>FunctionPass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-legalize-sample-offset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-loop-unroll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5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C8F5E-3850-439A-8F2F-4BC9F91F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-force-early-z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EE05-A6EB-41C3-A6E7-346C3C5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/>
              <a:t>DxilForceEarlyZ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ModulePass</a:t>
            </a:r>
            <a:endParaRPr lang="en-US" altLang="zh-CN" sz="2400" dirty="0"/>
          </a:p>
          <a:p>
            <a:r>
              <a:rPr lang="en-US" altLang="zh-CN" sz="2400" dirty="0"/>
              <a:t>Pass Feature: </a:t>
            </a:r>
            <a:r>
              <a:rPr lang="zh-CN" altLang="en-US" sz="2400" dirty="0"/>
              <a:t>设置</a:t>
            </a:r>
            <a:r>
              <a:rPr lang="en-US" altLang="zh-CN" sz="2400" dirty="0" err="1"/>
              <a:t>DxilModule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EarlyDepthStencil</a:t>
            </a:r>
            <a:r>
              <a:rPr lang="en-US" altLang="zh-CN" sz="2400" dirty="0"/>
              <a:t> Shader Flag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DxilForceEarlyZ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runOnModule</a:t>
            </a:r>
            <a:r>
              <a:rPr lang="en-US" altLang="zh-CN" sz="2400" dirty="0"/>
              <a:t>(Module &amp;M) {</a:t>
            </a:r>
          </a:p>
          <a:p>
            <a:pPr marL="0" indent="0">
              <a:buNone/>
            </a:pPr>
            <a:r>
              <a:rPr lang="en-US" altLang="zh-CN" sz="2400" dirty="0"/>
              <a:t>  // This pass adds the force-early-z flag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DxilModule</a:t>
            </a:r>
            <a:r>
              <a:rPr lang="en-US" altLang="zh-CN" sz="2400" dirty="0"/>
              <a:t> &amp;DM = </a:t>
            </a:r>
            <a:r>
              <a:rPr lang="en-US" altLang="zh-CN" sz="2400" dirty="0" err="1"/>
              <a:t>M.GetOrCreateDxilModule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DM.</a:t>
            </a:r>
            <a:r>
              <a:rPr lang="en-US" altLang="zh-CN" sz="2400" dirty="0" err="1">
                <a:solidFill>
                  <a:srgbClr val="FF0000"/>
                </a:solidFill>
              </a:rPr>
              <a:t>m_ShaderFlags</a:t>
            </a:r>
            <a:r>
              <a:rPr lang="en-US" altLang="zh-CN" sz="2400" dirty="0" err="1"/>
              <a:t>.</a:t>
            </a:r>
            <a:r>
              <a:rPr lang="en-US" altLang="zh-CN" sz="2400" dirty="0" err="1">
                <a:solidFill>
                  <a:schemeClr val="accent6"/>
                </a:solidFill>
              </a:rPr>
              <a:t>SetForceEarlyDepthStencil</a:t>
            </a:r>
            <a:r>
              <a:rPr lang="en-US" altLang="zh-CN" sz="2400" dirty="0"/>
              <a:t>(true);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DM.ReEmitDxilResources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  return true;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48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826BE-3BD2-4CCA-94EF-66D1DC38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02A01-B5D0-4A6D-8E74-7BEF8C29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DxilConvergentMark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ModulePass</a:t>
            </a:r>
            <a:endParaRPr lang="en-US" altLang="zh-CN" sz="2400" dirty="0"/>
          </a:p>
          <a:p>
            <a:r>
              <a:rPr lang="en-US" altLang="zh-CN" sz="2400" dirty="0" err="1"/>
              <a:t>DxilConvergentClear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ModulePass</a:t>
            </a:r>
            <a:endParaRPr lang="en-US" altLang="zh-CN" sz="2400" dirty="0"/>
          </a:p>
          <a:p>
            <a:r>
              <a:rPr lang="en-US" altLang="zh-CN" sz="2400" dirty="0"/>
              <a:t>Pass Feature: Mark convergent to avoid sample </a:t>
            </a:r>
            <a:r>
              <a:rPr lang="en-US" altLang="zh-CN" sz="2400" dirty="0" err="1"/>
              <a:t>coordnate</a:t>
            </a:r>
            <a:r>
              <a:rPr lang="en-US" altLang="zh-CN" sz="2400" dirty="0"/>
              <a:t> calculation sink into control flow.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Todo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Why need these passes ?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9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22008-5E22-4C2C-AE10-19EB2DD6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-cleanup-</a:t>
            </a:r>
            <a:r>
              <a:rPr lang="en-US" altLang="zh-CN" dirty="0" err="1"/>
              <a:t>addrspacecast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53159-103C-4C89-99EB-38AE4B7E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DxilCleanupAddrSpaceCast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ModulePass</a:t>
            </a:r>
            <a:endParaRPr lang="en-US" altLang="zh-CN" sz="2400" dirty="0"/>
          </a:p>
          <a:p>
            <a:r>
              <a:rPr lang="en-US" altLang="zh-CN" sz="2400" dirty="0"/>
              <a:t>Pass Feature: Eliminate address space casts if possible. Collect phi nodes so we can replace iteratively after pass over GVs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858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D3AD-9436-4BC4-BDD6-451CE01D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-reduce-</a:t>
            </a:r>
            <a:r>
              <a:rPr lang="en-US" altLang="zh-CN" dirty="0" err="1"/>
              <a:t>msaa</a:t>
            </a:r>
            <a:r>
              <a:rPr lang="en-US" altLang="zh-CN" dirty="0"/>
              <a:t>-to-single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2DD89-B294-49C2-87DA-DA7A2A4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DxilReduceMSAAToSingleSample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ModulePass</a:t>
            </a:r>
            <a:endParaRPr lang="en-US" altLang="zh-CN" sz="2400" dirty="0"/>
          </a:p>
          <a:p>
            <a:r>
              <a:rPr lang="en-US" altLang="zh-CN" sz="2400" dirty="0"/>
              <a:t>Pass Feature: Provides a pass to reduce all MSAA writes to single-sample writes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6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328</Words>
  <Application>Microsoft Office PowerPoint</Application>
  <PresentationFormat>宽屏</PresentationFormat>
  <Paragraphs>88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DirectXCompiler’s Special Passes</vt:lpstr>
      <vt:lpstr>PowerPoint 演示文稿</vt:lpstr>
      <vt:lpstr>PowerPoint 演示文稿</vt:lpstr>
      <vt:lpstr>PowerPoint 演示文稿</vt:lpstr>
      <vt:lpstr>PowerPoint 演示文稿</vt:lpstr>
      <vt:lpstr>hlsl-dxil-force-early-z</vt:lpstr>
      <vt:lpstr>hlsl-dxil-convergent</vt:lpstr>
      <vt:lpstr>hlsl-dxil-cleanup-addrspacecast</vt:lpstr>
      <vt:lpstr>hlsl-dxil-reduce-msaa-to-single</vt:lpstr>
      <vt:lpstr>hlsl-dxil-remove-discards</vt:lpstr>
      <vt:lpstr>dxil-gvn-hoist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Shader Compiler</dc:title>
  <dc:creator>Zhiqian</dc:creator>
  <cp:lastModifiedBy>Zhiqian</cp:lastModifiedBy>
  <cp:revision>86</cp:revision>
  <dcterms:created xsi:type="dcterms:W3CDTF">2020-02-10T06:38:12Z</dcterms:created>
  <dcterms:modified xsi:type="dcterms:W3CDTF">2020-02-11T02:40:27Z</dcterms:modified>
</cp:coreProperties>
</file>