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71" r:id="rId12"/>
    <p:sldId id="272" r:id="rId13"/>
    <p:sldId id="274" r:id="rId14"/>
    <p:sldId id="275" r:id="rId15"/>
    <p:sldId id="276" r:id="rId16"/>
    <p:sldId id="277" r:id="rId17"/>
    <p:sldId id="267" r:id="rId18"/>
    <p:sldId id="269" r:id="rId19"/>
    <p:sldId id="278" r:id="rId20"/>
    <p:sldId id="279" r:id="rId21"/>
    <p:sldId id="280" r:id="rId22"/>
    <p:sldId id="270" r:id="rId23"/>
    <p:sldId id="281" r:id="rId24"/>
    <p:sldId id="282" r:id="rId25"/>
    <p:sldId id="283" r:id="rId26"/>
    <p:sldId id="286" r:id="rId27"/>
    <p:sldId id="287" r:id="rId28"/>
    <p:sldId id="288" r:id="rId29"/>
    <p:sldId id="289" r:id="rId30"/>
    <p:sldId id="291" r:id="rId31"/>
    <p:sldId id="292" r:id="rId32"/>
    <p:sldId id="293" r:id="rId33"/>
    <p:sldId id="290" r:id="rId34"/>
    <p:sldId id="284" r:id="rId35"/>
    <p:sldId id="285" r:id="rId36"/>
    <p:sldId id="294" r:id="rId37"/>
    <p:sldId id="295" r:id="rId38"/>
    <p:sldId id="296" r:id="rId39"/>
    <p:sldId id="297" r:id="rId40"/>
    <p:sldId id="298" r:id="rId41"/>
    <p:sldId id="299" r:id="rId42"/>
    <p:sldId id="273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5374582-D9DD-438C-A271-82F3C46387CD}">
          <p14:sldIdLst>
            <p14:sldId id="256"/>
          </p14:sldIdLst>
        </p14:section>
        <p14:section name="Chapter 3. Advanced LLVM IR" id="{75ABB0CD-0FD8-4879-A84B-F99C80FE0799}">
          <p14:sldIdLst>
            <p14:sldId id="258"/>
            <p14:sldId id="257"/>
            <p14:sldId id="259"/>
            <p14:sldId id="260"/>
            <p14:sldId id="261"/>
            <p14:sldId id="263"/>
            <p14:sldId id="264"/>
          </p14:sldIdLst>
        </p14:section>
        <p14:section name="Chapter 4. Basic IR Transformations" id="{B21D21C3-8B79-4AC5-A55E-214F204FCAA3}">
          <p14:sldIdLst>
            <p14:sldId id="265"/>
            <p14:sldId id="266"/>
            <p14:sldId id="271"/>
            <p14:sldId id="272"/>
            <p14:sldId id="274"/>
            <p14:sldId id="275"/>
            <p14:sldId id="276"/>
            <p14:sldId id="277"/>
          </p14:sldIdLst>
        </p14:section>
        <p14:section name="Chapter 5. Advanced IR Block Transformations" id="{91B12FA1-B40E-4E59-9343-A99315AC6215}">
          <p14:sldIdLst>
            <p14:sldId id="267"/>
            <p14:sldId id="269"/>
            <p14:sldId id="278"/>
            <p14:sldId id="279"/>
            <p14:sldId id="280"/>
            <p14:sldId id="270"/>
            <p14:sldId id="281"/>
          </p14:sldIdLst>
        </p14:section>
        <p14:section name="Chapter 6. IR to Selection DAG phase" id="{4C3CE2F0-C920-46A4-8C58-77FEB73A141C}">
          <p14:sldIdLst>
            <p14:sldId id="282"/>
            <p14:sldId id="283"/>
            <p14:sldId id="286"/>
            <p14:sldId id="287"/>
            <p14:sldId id="288"/>
            <p14:sldId id="289"/>
            <p14:sldId id="291"/>
            <p14:sldId id="292"/>
            <p14:sldId id="293"/>
            <p14:sldId id="290"/>
          </p14:sldIdLst>
        </p14:section>
        <p14:section name="Chapter 7. Generating Code for Target" id="{CB8A2131-67B7-4A9F-93A7-DD7755DD8A5E}">
          <p14:sldIdLst>
            <p14:sldId id="284"/>
            <p14:sldId id="285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My Flag" id="{FB34FCD1-111F-4F4D-8D1B-BB7A23983F26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206" autoAdjust="0"/>
  </p:normalViewPr>
  <p:slideViewPr>
    <p:cSldViewPr snapToGrid="0">
      <p:cViewPr varScale="1">
        <p:scale>
          <a:sx n="55" d="100"/>
          <a:sy n="55" d="100"/>
        </p:scale>
        <p:origin x="102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B8E3B-2B2C-4E88-8C79-FA5FEAC2CC0F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B6B50-F208-4AEA-B3D6-12E13AF03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880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essentially implies two important things: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Every pointer has an index, and the first index is always an array index. If it’s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apointer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a structure, you have to use index 0 to mean (the first such structure),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thenthe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index of the element.</a:t>
            </a:r>
          </a:p>
          <a:p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The first type parameter helps GEP identify the sizes of the base structure and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itselements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easily calculating the address. The resulting type (%a1) is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notnecessarily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same.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B6B50-F208-4AEA-B3D6-12E13AF03D3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204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Identify the pattern and determine if it is a valid Vectorization pattern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Determine if it is profitable to vectorize the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If step 1 and 2 are true, then vectorize the code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B6B50-F208-4AEA-B3D6-12E13AF03D3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113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Basic Register Allocator: The most basic register allocation technique of all the</a:t>
            </a:r>
          </a:p>
          <a:p>
            <a:r>
              <a:rPr lang="en-US" altLang="zh-CN" dirty="0"/>
              <a:t>techniques. It can serve as a starter for implementing other register allocation</a:t>
            </a:r>
          </a:p>
          <a:p>
            <a:r>
              <a:rPr lang="en-US" altLang="zh-CN" dirty="0"/>
              <a:t>techniques. The algorithm makes use of spill weight for prioritizing the virtual</a:t>
            </a:r>
          </a:p>
          <a:p>
            <a:r>
              <a:rPr lang="en-US" altLang="zh-CN" dirty="0"/>
              <a:t>registers. The virtual register with the least weight gets the register allocated to it.</a:t>
            </a:r>
          </a:p>
          <a:p>
            <a:r>
              <a:rPr lang="en-US" altLang="zh-CN" dirty="0"/>
              <a:t>When no physical register is available, the virtual register is spilled to memory.</a:t>
            </a:r>
          </a:p>
          <a:p>
            <a:r>
              <a:rPr lang="en-US" altLang="zh-CN" dirty="0"/>
              <a:t>Fast Register Allocator: This allocation is done at basic block level at a time and</a:t>
            </a:r>
          </a:p>
          <a:p>
            <a:r>
              <a:rPr lang="en-US" altLang="zh-CN" dirty="0"/>
              <a:t>attempts to reuse values in registers by keeping them in registers for longer period </a:t>
            </a:r>
            <a:r>
              <a:rPr lang="en-US" altLang="zh-CN" dirty="0" err="1"/>
              <a:t>oftime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PBQP Register Allocator: As mentioned in the source code file for this register</a:t>
            </a:r>
          </a:p>
          <a:p>
            <a:r>
              <a:rPr lang="en-US" altLang="zh-CN" dirty="0"/>
              <a:t>allocation(</a:t>
            </a:r>
            <a:r>
              <a:rPr lang="en-US" altLang="zh-CN" dirty="0" err="1"/>
              <a:t>llvm</a:t>
            </a:r>
            <a:r>
              <a:rPr lang="en-US" altLang="zh-CN" dirty="0"/>
              <a:t>/lib/</a:t>
            </a:r>
            <a:r>
              <a:rPr lang="en-US" altLang="zh-CN" dirty="0" err="1"/>
              <a:t>CodeGen</a:t>
            </a:r>
            <a:r>
              <a:rPr lang="en-US" altLang="zh-CN" dirty="0"/>
              <a:t>/RegAllocPBQP.cpp), this allocator works by</a:t>
            </a:r>
          </a:p>
          <a:p>
            <a:r>
              <a:rPr lang="en-US" altLang="zh-CN" dirty="0"/>
              <a:t>representing the register allocator as a PBQP problem and then solving it using PBQP</a:t>
            </a:r>
          </a:p>
          <a:p>
            <a:r>
              <a:rPr lang="en-US" altLang="zh-CN" dirty="0"/>
              <a:t>solver.</a:t>
            </a:r>
          </a:p>
          <a:p>
            <a:r>
              <a:rPr lang="en-US" altLang="zh-CN" dirty="0"/>
              <a:t>Greedy Register Allocator: This is one of the efficient allocator of LLVM and</a:t>
            </a:r>
          </a:p>
          <a:p>
            <a:r>
              <a:rPr lang="en-US" altLang="zh-CN" dirty="0"/>
              <a:t>works across the functions. Its allocation is done using live range splitting and</a:t>
            </a:r>
          </a:p>
          <a:p>
            <a:r>
              <a:rPr lang="en-US" altLang="zh-CN" dirty="0"/>
              <a:t>minimizing spill costs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B6B50-F208-4AEA-B3D6-12E13AF03D34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985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LLVM IR to </a:t>
            </a:r>
            <a:r>
              <a:rPr lang="en-US" altLang="zh-CN" dirty="0" err="1"/>
              <a:t>SelectionDAG</a:t>
            </a:r>
            <a:r>
              <a:rPr lang="en-US" altLang="zh-CN" dirty="0"/>
              <a:t>, then to </a:t>
            </a:r>
            <a:r>
              <a:rPr lang="en-US" altLang="zh-CN" dirty="0" err="1"/>
              <a:t>MachineDAG</a:t>
            </a:r>
            <a:r>
              <a:rPr lang="en-US" altLang="zh-CN" dirty="0"/>
              <a:t>, then to </a:t>
            </a:r>
            <a:r>
              <a:rPr lang="en-US" altLang="zh-CN" dirty="0" err="1"/>
              <a:t>MachineInstr</a:t>
            </a:r>
            <a:r>
              <a:rPr lang="en-US" altLang="zh-CN" dirty="0"/>
              <a:t>, and finally to </a:t>
            </a:r>
            <a:r>
              <a:rPr lang="en-US" altLang="zh-CN" dirty="0" err="1"/>
              <a:t>MCInst</a:t>
            </a:r>
            <a:r>
              <a:rPr lang="en-US" altLang="zh-CN" dirty="0"/>
              <a:t>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B6B50-F208-4AEA-B3D6-12E13AF03D34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212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 err="1"/>
              <a:t>llvm-tablegen</a:t>
            </a:r>
            <a:r>
              <a:rPr lang="en-US" altLang="zh-CN" dirty="0"/>
              <a:t> tool generates a TOYCallingConv.inc file after building the project,</a:t>
            </a:r>
          </a:p>
          <a:p>
            <a:r>
              <a:rPr lang="en-US" altLang="zh-CN" dirty="0"/>
              <a:t>which will be included in the Instruction Selection phase in the TOYISelLowering.cpp</a:t>
            </a:r>
          </a:p>
          <a:p>
            <a:r>
              <a:rPr lang="en-US" altLang="zh-CN" dirty="0"/>
              <a:t>file.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B6B50-F208-4AEA-B3D6-12E13AF03D34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343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Frame lowering involves emitting function prologue and epilogue. The prologue happens</a:t>
            </a:r>
          </a:p>
          <a:p>
            <a:r>
              <a:rPr lang="en-US" altLang="zh-CN" dirty="0"/>
              <a:t>at the beginning of a function. It sets up the stack frame of the called function. The</a:t>
            </a:r>
          </a:p>
          <a:p>
            <a:r>
              <a:rPr lang="en-US" altLang="zh-CN" dirty="0"/>
              <a:t>epilogue happens last in a function, it restores the stack frame of the calling (parent)</a:t>
            </a:r>
          </a:p>
          <a:p>
            <a:r>
              <a:rPr lang="en-US" altLang="zh-CN" dirty="0"/>
              <a:t>function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B6B50-F208-4AEA-B3D6-12E13AF03D34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174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Printing an assembly instruction is an important step in generating target code.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B6B50-F208-4AEA-B3D6-12E13AF03D34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245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对单条指令的优化，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B6B50-F208-4AEA-B3D6-12E13AF03D3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9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 err="1"/>
              <a:t>Os</a:t>
            </a:r>
            <a:r>
              <a:rPr lang="en-US" altLang="zh-CN" dirty="0"/>
              <a:t>: reduce code size, instruction combining optimization, it removes </a:t>
            </a:r>
            <a:r>
              <a:rPr lang="en-US" altLang="zh-CN" dirty="0" err="1"/>
              <a:t>slp</a:t>
            </a:r>
            <a:r>
              <a:rPr lang="en-US" altLang="zh-CN" dirty="0"/>
              <a:t>-vectorizer optimization</a:t>
            </a:r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B6B50-F208-4AEA-B3D6-12E13AF03D3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976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 err="1"/>
              <a:t>Os</a:t>
            </a:r>
            <a:r>
              <a:rPr lang="en-US" altLang="zh-CN" dirty="0"/>
              <a:t>: reduce code size, instruction combining optimization, it removes </a:t>
            </a:r>
            <a:r>
              <a:rPr lang="en-US" altLang="zh-CN" dirty="0" err="1"/>
              <a:t>slp</a:t>
            </a:r>
            <a:r>
              <a:rPr lang="en-US" altLang="zh-CN" dirty="0"/>
              <a:t>-vectorizer optimization</a:t>
            </a:r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B6B50-F208-4AEA-B3D6-12E13AF03D3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772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 err="1"/>
              <a:t>Os</a:t>
            </a:r>
            <a:r>
              <a:rPr lang="en-US" altLang="zh-CN" dirty="0"/>
              <a:t>: reduce code size, instruction combining optimization, it removes </a:t>
            </a:r>
            <a:r>
              <a:rPr lang="en-US" altLang="zh-CN" dirty="0" err="1"/>
              <a:t>slp</a:t>
            </a:r>
            <a:r>
              <a:rPr lang="en-US" altLang="zh-CN" dirty="0"/>
              <a:t>-vectorizer optimization</a:t>
            </a:r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B6B50-F208-4AEA-B3D6-12E13AF03D3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798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replace a sequence of instructions with instructions that are more effective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B6B50-F208-4AEA-B3D6-12E13AF03D3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969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 前向支配：</a:t>
            </a:r>
            <a:r>
              <a:rPr lang="en-US" altLang="zh-CN" dirty="0"/>
              <a:t>a </a:t>
            </a:r>
            <a:r>
              <a:rPr lang="en-US" altLang="zh-CN" dirty="0" err="1"/>
              <a:t>dom</a:t>
            </a:r>
            <a:r>
              <a:rPr lang="en-US" altLang="zh-CN" dirty="0"/>
              <a:t> b. </a:t>
            </a:r>
            <a:r>
              <a:rPr lang="zh-CN" altLang="en-US" dirty="0"/>
              <a:t>从输入进入的每一条到达</a:t>
            </a:r>
            <a:r>
              <a:rPr lang="en-US" altLang="zh-CN" dirty="0"/>
              <a:t>b</a:t>
            </a:r>
            <a:r>
              <a:rPr lang="zh-CN" altLang="en-US" dirty="0"/>
              <a:t>的路上都有</a:t>
            </a:r>
            <a:r>
              <a:rPr lang="en-US" altLang="zh-CN" dirty="0"/>
              <a:t>a</a:t>
            </a:r>
          </a:p>
          <a:p>
            <a:r>
              <a:rPr lang="en-US" altLang="zh-CN" dirty="0"/>
              <a:t>  (2)    </a:t>
            </a:r>
            <a:r>
              <a:rPr lang="zh-CN" altLang="en-US" dirty="0"/>
              <a:t>支配树：有边才有支配关系</a:t>
            </a:r>
            <a:endParaRPr lang="en-US" altLang="zh-CN" dirty="0"/>
          </a:p>
          <a:p>
            <a:r>
              <a:rPr lang="en-US" altLang="zh-CN" dirty="0"/>
              <a:t>  (3)    </a:t>
            </a:r>
            <a:r>
              <a:rPr lang="zh-CN" altLang="en-US" dirty="0"/>
              <a:t>自然循环定义：回边</a:t>
            </a:r>
            <a:r>
              <a:rPr lang="en-US" altLang="zh-CN" dirty="0"/>
              <a:t>a-&gt;d</a:t>
            </a:r>
            <a:r>
              <a:rPr lang="zh-CN" altLang="en-US" dirty="0"/>
              <a:t> </a:t>
            </a:r>
            <a:r>
              <a:rPr lang="en-US" altLang="zh-CN" dirty="0"/>
              <a:t>+ </a:t>
            </a:r>
            <a:r>
              <a:rPr lang="zh-CN" altLang="en-US" dirty="0"/>
              <a:t>子图的所有节点，其他的点都可以到达</a:t>
            </a:r>
            <a:r>
              <a:rPr lang="en-US" altLang="zh-CN" dirty="0"/>
              <a:t>a,</a:t>
            </a:r>
            <a:r>
              <a:rPr lang="zh-CN" altLang="en-US" dirty="0"/>
              <a:t>而不能到达</a:t>
            </a:r>
            <a:r>
              <a:rPr lang="en-US" altLang="zh-CN" dirty="0"/>
              <a:t>d, d</a:t>
            </a:r>
            <a:r>
              <a:rPr lang="zh-CN" altLang="en-US" dirty="0"/>
              <a:t>就是头节点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  (4)    </a:t>
            </a:r>
            <a:r>
              <a:rPr lang="en-US" altLang="zh-CN" dirty="0" err="1"/>
              <a:t>SLoop</a:t>
            </a:r>
            <a:r>
              <a:rPr lang="en-US" altLang="zh-CN" dirty="0"/>
              <a:t> Simplification also ensures that the loop will have only one </a:t>
            </a:r>
            <a:r>
              <a:rPr lang="en-US" altLang="zh-CN" dirty="0" err="1"/>
              <a:t>backedge</a:t>
            </a:r>
            <a:r>
              <a:rPr lang="en-US" altLang="zh-CN" dirty="0"/>
              <a:t>,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B6B50-F208-4AEA-B3D6-12E13AF03D3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798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r>
              <a:rPr lang="en-US" altLang="zh-CN" dirty="0" err="1"/>
              <a:t>Intrinsics</a:t>
            </a:r>
            <a:r>
              <a:rPr lang="en-US" altLang="zh-CN" dirty="0"/>
              <a:t> written in program code can be emitted through frontend directly</a:t>
            </a:r>
          </a:p>
          <a:p>
            <a:pPr marL="228600" indent="-228600">
              <a:buAutoNum type="arabicParenBoth"/>
            </a:pPr>
            <a:r>
              <a:rPr lang="en-US" altLang="zh-CN" dirty="0"/>
              <a:t>The intrinsic functions may be used to implement vectorization and parallelization in the code, leading to better code generation.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B6B50-F208-4AEA-B3D6-12E13AF03D3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53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r>
              <a:rPr lang="en-US" altLang="zh-CN" dirty="0" err="1"/>
              <a:t>Intrinsics</a:t>
            </a:r>
            <a:r>
              <a:rPr lang="en-US" altLang="zh-CN" dirty="0"/>
              <a:t> written in program code can be emitted through frontend directly</a:t>
            </a:r>
          </a:p>
          <a:p>
            <a:pPr marL="228600" indent="-228600">
              <a:buAutoNum type="arabicParenBoth"/>
            </a:pPr>
            <a:r>
              <a:rPr lang="en-US" altLang="zh-CN" dirty="0"/>
              <a:t>The intrinsic functions may be used to implement vectorization and parallelization in the code, leading to better code generation.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B6B50-F208-4AEA-B3D6-12E13AF03D3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75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7881E-55BC-404E-8A7D-D8346DEDF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276D05-B783-4351-A7FF-E6192434A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7E8B58-918E-4F2B-94B6-1A11B781F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4E22-A876-4130-B43A-6710C5DF0E98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4A596F-53BA-49D6-BC54-B733E30F3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52FB0A-68B3-40AD-9660-425DB5F0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129E-7347-41BA-989B-1CD7FC58E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01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D84E0-8DD1-46F9-9ED8-70CFB9851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0F86DD-2402-4F7E-9CC1-1450C4BED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57F860-7178-475C-818B-D9A7AD366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4E22-A876-4130-B43A-6710C5DF0E98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378DE9-87B1-4991-821A-1800BC740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9EE26-B11F-491D-BD17-74383EC22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129E-7347-41BA-989B-1CD7FC58E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356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681CE0-D013-440E-AF88-F420D94FF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FAC876-2CFA-4D75-AC34-9005EE8A7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E961D0-CB68-4A11-B28F-A4531C43E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4E22-A876-4130-B43A-6710C5DF0E98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1C0AAA-85CE-44AE-BA9C-AE0301CB1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103E8A-1C70-4AD9-BF02-04B2273BA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129E-7347-41BA-989B-1CD7FC58E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117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797FF-EE41-4521-BA85-FC93DA6F6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252307-F60C-4167-986F-BE1756624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862DB8-EDEC-4846-A24D-DB134EA81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4E22-A876-4130-B43A-6710C5DF0E98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9F6A89-3A50-43E1-A2D8-29738F914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681555-B08D-4042-A0CF-8A16D084A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129E-7347-41BA-989B-1CD7FC58E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69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4CA1B-45DA-49B0-BBB5-394898AD9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4DA697-F1A8-4057-97E8-F42D6F6A3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B3D21D-855C-4F09-9A59-ECA916261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4E22-A876-4130-B43A-6710C5DF0E98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80152C-263D-4EFE-9A92-4ABC74634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46A8B7-D6C2-4C13-9774-4D4611243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129E-7347-41BA-989B-1CD7FC58E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03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EA9F12-4FA9-4BFB-A777-ECF64BFE4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F7F50D-1B4B-4268-9E8F-408268E53A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897C03-6DF6-4131-97F9-CE25872B0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BFE56E-8D89-4377-887F-3FD399560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4E22-A876-4130-B43A-6710C5DF0E98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E9B026-E5C5-4AAF-97F5-D3A4E493E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587DD2-31D3-4650-B682-4DA4FE748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129E-7347-41BA-989B-1CD7FC58E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70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5B069-AC4E-44E3-8153-D35AD58B8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AAA910-5CAD-42B8-9C22-BF03A6B66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3012C5-B2AC-46F0-95F8-5D8A57B3E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B16AFD-FEC4-46AF-BE7C-763E0DC1E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250012-772A-4C00-B6F9-429250C217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999A75-53A5-444B-A281-707D12AF9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4E22-A876-4130-B43A-6710C5DF0E98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548E553-FA6D-4F0F-A2D7-15277697C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DA4AC3C-8F0B-487E-82B0-6B4CFF425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129E-7347-41BA-989B-1CD7FC58E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84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2430A-4082-4088-AA80-B5891A759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B5ABD4-C75F-4E8A-B4F3-F4D9D8FE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4E22-A876-4130-B43A-6710C5DF0E98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C96726-8004-4A79-83A1-A1B6CCA2E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12001D-7568-4FAA-9400-09C46B6D3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129E-7347-41BA-989B-1CD7FC58E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484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D9CA66-FF86-4FF4-917B-34965D304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4E22-A876-4130-B43A-6710C5DF0E98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0E8691-5E44-4E42-A1B9-F3592ACB4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C4E563-492D-4E38-8D9D-A5A2B2E6B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129E-7347-41BA-989B-1CD7FC58E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52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A3EA9-25E3-4481-A390-91F280D5A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033AEC-D335-4DEE-8EB9-E60DC9E2B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7C9661-0127-4397-B024-58AEEEB57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1A145C-FD8F-4B31-AC8D-E5FB2A9BD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4E22-A876-4130-B43A-6710C5DF0E98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01DABD-362A-4DB3-9D81-AC53088C5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2E8173-C643-40E1-8AB7-36C600284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129E-7347-41BA-989B-1CD7FC58E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38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C211A-0C39-4FFC-9467-BE8748EC5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A98226-8A93-47BC-928E-7068F6B4C9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82395F-507C-49D3-90B8-EA1F36773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8AE3FD-DB10-47C0-A0A6-25A9F8D12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4E22-A876-4130-B43A-6710C5DF0E98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042066-4C6D-473D-A92A-82D63B25F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3D0728-306F-4FCB-AF93-08D49773E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129E-7347-41BA-989B-1CD7FC58E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39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044EDD-D4DB-4302-BD65-6AB46175B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EDBB39-1E2C-464F-B332-DB9EBF678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9FD0B0-3A80-49B9-BDCC-966633C6E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54E22-A876-4130-B43A-6710C5DF0E98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ED6787-856D-42CF-AF7E-BA13FE636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6E9F76-D6C5-4FEB-AF93-947CB938B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5129E-7347-41BA-989B-1CD7FC58E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21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llvm.org/docs/LangRef.html#intrinsic-function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lvm.org/docs/GetElementPtr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lvm.org/docs/LangRef.html#getelementptr-instruction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lvm.org/docs/LangRef.html#masked-vector-load-and-store-intrinsic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E40AA-0E24-4492-A7EB-E684CE002A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LLVM Notes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8F6AFE-86A6-4FC2-B1BF-E369F15D70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 err="1"/>
              <a:t>ZhiqianXia</a:t>
            </a:r>
            <a:endParaRPr lang="en-US" altLang="zh-CN" dirty="0"/>
          </a:p>
          <a:p>
            <a:r>
              <a:rPr lang="en-US" altLang="zh-CN" dirty="0"/>
              <a:t>2019.9.15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2302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2226569-A5E0-4D6A-98E6-94948C996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Knowledge Point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749DC47-A4A5-467B-AA15-3BF9951BF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opt tool</a:t>
            </a:r>
          </a:p>
          <a:p>
            <a:r>
              <a:rPr lang="en-US" altLang="zh-CN" dirty="0"/>
              <a:t>Pass and Pass Manager</a:t>
            </a:r>
          </a:p>
          <a:p>
            <a:r>
              <a:rPr lang="en-US" altLang="zh-CN" dirty="0"/>
              <a:t>Using other Pass info in own pass</a:t>
            </a:r>
          </a:p>
          <a:p>
            <a:r>
              <a:rPr lang="en-US" altLang="zh-CN" dirty="0"/>
              <a:t>IR simplification examples</a:t>
            </a:r>
          </a:p>
          <a:p>
            <a:r>
              <a:rPr lang="en-US" altLang="zh-CN" dirty="0"/>
              <a:t>IR combination examples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2416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1DAB3-874F-41CD-B369-0F119043E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Opt</a:t>
            </a:r>
            <a:r>
              <a:rPr lang="en-US" altLang="zh-CN" dirty="0"/>
              <a:t> Tool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980496-BDBC-440F-968A-1FF1D1923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altLang="zh-CN" dirty="0">
                <a:latin typeface="Consolas" panose="020B0609020204030204" pitchFamily="49" charset="0"/>
              </a:rPr>
              <a:t>$ opt -Ox -S input.ll  (x=0,1,2,3,s,z)</a:t>
            </a:r>
          </a:p>
          <a:p>
            <a:r>
              <a:rPr lang="nl-NL" altLang="zh-CN" dirty="0">
                <a:latin typeface="Consolas" panose="020B0609020204030204" pitchFamily="49" charset="0"/>
              </a:rPr>
              <a:t>Common Pass</a:t>
            </a:r>
          </a:p>
          <a:p>
            <a:pPr lvl="1"/>
            <a:r>
              <a:rPr lang="nl-NL" altLang="zh-CN" sz="2000" dirty="0">
                <a:latin typeface="Consolas" panose="020B0609020204030204" pitchFamily="49" charset="0"/>
              </a:rPr>
              <a:t>always-inline: 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inlines</a:t>
            </a:r>
            <a:r>
              <a:rPr lang="en-US" altLang="zh-CN" sz="2000" dirty="0">
                <a:latin typeface="Consolas" panose="020B0609020204030204" pitchFamily="49" charset="0"/>
              </a:rPr>
              <a:t> all the function calls</a:t>
            </a:r>
            <a:endParaRPr lang="nl-NL" altLang="zh-CN" sz="2000" dirty="0">
              <a:latin typeface="Consolas" panose="020B0609020204030204" pitchFamily="49" charset="0"/>
            </a:endParaRPr>
          </a:p>
          <a:p>
            <a:pPr lvl="1"/>
            <a:r>
              <a:rPr lang="nl-NL" altLang="zh-CN" sz="2000" dirty="0">
                <a:latin typeface="Consolas" panose="020B0609020204030204" pitchFamily="49" charset="0"/>
              </a:rPr>
              <a:t>globaldce pass: </a:t>
            </a:r>
            <a:r>
              <a:rPr lang="en-US" altLang="zh-CN" sz="2000" dirty="0">
                <a:latin typeface="Consolas" panose="020B0609020204030204" pitchFamily="49" charset="0"/>
              </a:rPr>
              <a:t>eliminates unreachable internals from the code.</a:t>
            </a:r>
          </a:p>
          <a:p>
            <a:pPr lvl="1"/>
            <a:r>
              <a:rPr lang="nl-NL" altLang="zh-CN" sz="2000" dirty="0">
                <a:latin typeface="Consolas" panose="020B0609020204030204" pitchFamily="49" charset="0"/>
              </a:rPr>
              <a:t>constmerge pass: </a:t>
            </a:r>
            <a:r>
              <a:rPr lang="en-US" altLang="zh-CN" sz="2000" dirty="0">
                <a:latin typeface="Consolas" panose="020B0609020204030204" pitchFamily="49" charset="0"/>
              </a:rPr>
              <a:t>merges duplicate global constants into a single constant.</a:t>
            </a:r>
          </a:p>
          <a:p>
            <a:pPr lvl="1"/>
            <a:r>
              <a:rPr lang="nl-NL" altLang="zh-CN" sz="2000" dirty="0">
                <a:latin typeface="Consolas" panose="020B0609020204030204" pitchFamily="49" charset="0"/>
              </a:rPr>
              <a:t>global value numbering pass: </a:t>
            </a:r>
            <a:r>
              <a:rPr lang="en-US" altLang="zh-CN" sz="2000" dirty="0">
                <a:latin typeface="Consolas" panose="020B0609020204030204" pitchFamily="49" charset="0"/>
              </a:rPr>
              <a:t>eliminates partially or fully redundant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instructions and eliminates redundant load instructions.</a:t>
            </a:r>
            <a:endParaRPr lang="nl-NL" altLang="zh-CN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017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1DAB3-874F-41CD-B369-0F119043E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Pass and Pass Manager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980496-BDBC-440F-968A-1FF1D1923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nl-NL" altLang="zh-CN" sz="2000" dirty="0">
                <a:latin typeface="Consolas" panose="020B0609020204030204" pitchFamily="49" charset="0"/>
              </a:rPr>
              <a:t>ModulePass: Hold the analysis results and schedule the pass</a:t>
            </a:r>
          </a:p>
          <a:p>
            <a:pPr>
              <a:lnSpc>
                <a:spcPct val="110000"/>
              </a:lnSpc>
            </a:pPr>
            <a:r>
              <a:rPr lang="nl-NL" altLang="zh-CN" sz="2000" dirty="0">
                <a:latin typeface="Consolas" panose="020B0609020204030204" pitchFamily="49" charset="0"/>
              </a:rPr>
              <a:t>FunctionPass</a:t>
            </a:r>
          </a:p>
          <a:p>
            <a:pPr>
              <a:lnSpc>
                <a:spcPct val="110000"/>
              </a:lnSpc>
            </a:pPr>
            <a:r>
              <a:rPr lang="nl-NL" altLang="zh-CN" sz="2000" dirty="0">
                <a:latin typeface="Consolas" panose="020B0609020204030204" pitchFamily="49" charset="0"/>
              </a:rPr>
              <a:t>BasicBlockPass</a:t>
            </a:r>
          </a:p>
          <a:p>
            <a:pPr>
              <a:lnSpc>
                <a:spcPct val="110000"/>
              </a:lnSpc>
            </a:pPr>
            <a:r>
              <a:rPr lang="nl-NL" altLang="zh-CN" sz="2000" dirty="0">
                <a:latin typeface="Consolas" panose="020B0609020204030204" pitchFamily="49" charset="0"/>
              </a:rPr>
              <a:t>LoopPass</a:t>
            </a:r>
          </a:p>
          <a:p>
            <a:pPr lvl="1">
              <a:lnSpc>
                <a:spcPct val="110000"/>
              </a:lnSpc>
            </a:pPr>
            <a:r>
              <a:rPr lang="en-US" altLang="zh-CN" sz="1600" dirty="0" err="1">
                <a:latin typeface="Consolas" panose="020B0609020204030204" pitchFamily="49" charset="0"/>
              </a:rPr>
              <a:t>doInitialization</a:t>
            </a:r>
            <a:r>
              <a:rPr lang="en-US" altLang="zh-CN" sz="1600" dirty="0">
                <a:latin typeface="Consolas" panose="020B0609020204030204" pitchFamily="49" charset="0"/>
              </a:rPr>
              <a:t>: This is meant to do initialization stuff that does not depend on the current function being processed.</a:t>
            </a:r>
          </a:p>
          <a:p>
            <a:pPr lvl="1">
              <a:lnSpc>
                <a:spcPct val="110000"/>
              </a:lnSpc>
            </a:pPr>
            <a:r>
              <a:rPr lang="en-US" altLang="zh-CN" sz="1600" dirty="0" err="1">
                <a:latin typeface="Consolas" panose="020B0609020204030204" pitchFamily="49" charset="0"/>
              </a:rPr>
              <a:t>runOn</a:t>
            </a:r>
            <a:r>
              <a:rPr lang="en-US" altLang="zh-CN" sz="1600" dirty="0">
                <a:latin typeface="Consolas" panose="020B0609020204030204" pitchFamily="49" charset="0"/>
              </a:rPr>
              <a:t>{</a:t>
            </a:r>
            <a:r>
              <a:rPr lang="en-US" altLang="zh-CN" sz="1600" dirty="0" err="1">
                <a:latin typeface="Consolas" panose="020B0609020204030204" pitchFamily="49" charset="0"/>
              </a:rPr>
              <a:t>Passtype</a:t>
            </a:r>
            <a:r>
              <a:rPr lang="en-US" altLang="zh-CN" sz="1600" dirty="0">
                <a:latin typeface="Consolas" panose="020B0609020204030204" pitchFamily="49" charset="0"/>
              </a:rPr>
              <a:t>}: This is the method where we should implement our subclass for the functionality of the pass. This will be </a:t>
            </a:r>
            <a:r>
              <a:rPr lang="en-US" altLang="zh-CN" sz="1600" dirty="0" err="1">
                <a:latin typeface="Consolas" panose="020B0609020204030204" pitchFamily="49" charset="0"/>
              </a:rPr>
              <a:t>runOnFunction</a:t>
            </a:r>
            <a:r>
              <a:rPr lang="en-US" altLang="zh-CN" sz="1600" dirty="0">
                <a:latin typeface="Consolas" panose="020B0609020204030204" pitchFamily="49" charset="0"/>
              </a:rPr>
              <a:t> for </a:t>
            </a:r>
            <a:r>
              <a:rPr lang="en-US" altLang="zh-CN" sz="1600" dirty="0" err="1">
                <a:latin typeface="Consolas" panose="020B0609020204030204" pitchFamily="49" charset="0"/>
              </a:rPr>
              <a:t>FunctionPass</a:t>
            </a:r>
            <a:r>
              <a:rPr lang="en-US" altLang="zh-CN" sz="1600" dirty="0">
                <a:latin typeface="Consolas" panose="020B0609020204030204" pitchFamily="49" charset="0"/>
              </a:rPr>
              <a:t>,</a:t>
            </a:r>
          </a:p>
          <a:p>
            <a:pPr lvl="1">
              <a:lnSpc>
                <a:spcPct val="110000"/>
              </a:lnSpc>
            </a:pPr>
            <a:r>
              <a:rPr lang="en-US" altLang="zh-CN" sz="1600" dirty="0" err="1">
                <a:latin typeface="Consolas" panose="020B0609020204030204" pitchFamily="49" charset="0"/>
              </a:rPr>
              <a:t>runOnLoop</a:t>
            </a:r>
            <a:r>
              <a:rPr lang="en-US" altLang="zh-CN" sz="1600" dirty="0">
                <a:latin typeface="Consolas" panose="020B0609020204030204" pitchFamily="49" charset="0"/>
              </a:rPr>
              <a:t> for </a:t>
            </a:r>
            <a:r>
              <a:rPr lang="en-US" altLang="zh-CN" sz="1600" dirty="0" err="1">
                <a:latin typeface="Consolas" panose="020B0609020204030204" pitchFamily="49" charset="0"/>
              </a:rPr>
              <a:t>LoopPass</a:t>
            </a:r>
            <a:r>
              <a:rPr lang="en-US" altLang="zh-CN" sz="1600" dirty="0">
                <a:latin typeface="Consolas" panose="020B0609020204030204" pitchFamily="49" charset="0"/>
              </a:rPr>
              <a:t>, and so </a:t>
            </a:r>
            <a:r>
              <a:rPr lang="en-US" altLang="zh-CN" sz="1600" dirty="0" err="1">
                <a:latin typeface="Consolas" panose="020B0609020204030204" pitchFamily="49" charset="0"/>
              </a:rPr>
              <a:t>on.doFinalization</a:t>
            </a:r>
            <a:r>
              <a:rPr lang="en-US" altLang="zh-CN" sz="1600" dirty="0">
                <a:latin typeface="Consolas" panose="020B0609020204030204" pitchFamily="49" charset="0"/>
              </a:rPr>
              <a:t>: This is called when </a:t>
            </a:r>
            <a:r>
              <a:rPr lang="en-US" altLang="zh-CN" sz="1600" dirty="0" err="1">
                <a:latin typeface="Consolas" panose="020B0609020204030204" pitchFamily="49" charset="0"/>
              </a:rPr>
              <a:t>runOn</a:t>
            </a:r>
            <a:r>
              <a:rPr lang="en-US" altLang="zh-CN" sz="1600" dirty="0">
                <a:latin typeface="Consolas" panose="020B0609020204030204" pitchFamily="49" charset="0"/>
              </a:rPr>
              <a:t>{</a:t>
            </a:r>
            <a:r>
              <a:rPr lang="en-US" altLang="zh-CN" sz="1600" dirty="0" err="1">
                <a:latin typeface="Consolas" panose="020B0609020204030204" pitchFamily="49" charset="0"/>
              </a:rPr>
              <a:t>Passtype</a:t>
            </a:r>
            <a:r>
              <a:rPr lang="en-US" altLang="zh-CN" sz="1600" dirty="0">
                <a:latin typeface="Consolas" panose="020B0609020204030204" pitchFamily="49" charset="0"/>
              </a:rPr>
              <a:t>} has finished doing </a:t>
            </a:r>
            <a:r>
              <a:rPr lang="en-US" altLang="zh-CN" sz="1600" dirty="0" err="1">
                <a:latin typeface="Consolas" panose="020B0609020204030204" pitchFamily="49" charset="0"/>
              </a:rPr>
              <a:t>thejob</a:t>
            </a:r>
            <a:r>
              <a:rPr lang="en-US" altLang="zh-CN" sz="1600" dirty="0">
                <a:latin typeface="Consolas" panose="020B0609020204030204" pitchFamily="49" charset="0"/>
              </a:rPr>
              <a:t> for every function in the program.</a:t>
            </a:r>
            <a:endParaRPr lang="nl-NL" altLang="zh-CN" sz="1600" dirty="0">
              <a:latin typeface="Consolas" panose="020B0609020204030204" pitchFamily="49" charset="0"/>
            </a:endParaRPr>
          </a:p>
          <a:p>
            <a:pPr marL="228600" lvl="1">
              <a:lnSpc>
                <a:spcPct val="110000"/>
              </a:lnSpc>
              <a:spcBef>
                <a:spcPts val="1000"/>
              </a:spcBef>
            </a:pPr>
            <a:r>
              <a:rPr lang="nl-NL" altLang="zh-CN" sz="2100" dirty="0">
                <a:latin typeface="Consolas" panose="020B0609020204030204" pitchFamily="49" charset="0"/>
              </a:rPr>
              <a:t>Passmanager</a:t>
            </a:r>
          </a:p>
          <a:p>
            <a:pPr marL="685800" lvl="2">
              <a:lnSpc>
                <a:spcPct val="110000"/>
              </a:lnSpc>
              <a:spcBef>
                <a:spcPts val="1000"/>
              </a:spcBef>
            </a:pPr>
            <a:r>
              <a:rPr lang="en-US" altLang="zh-CN" sz="1600" dirty="0">
                <a:latin typeface="Consolas" panose="020B0609020204030204" pitchFamily="49" charset="0"/>
              </a:rPr>
              <a:t>time-passes: This gives time information about the pass along with the other passes that are lined up.</a:t>
            </a:r>
          </a:p>
          <a:p>
            <a:pPr marL="685800" lvl="2">
              <a:lnSpc>
                <a:spcPct val="110000"/>
              </a:lnSpc>
              <a:spcBef>
                <a:spcPts val="1000"/>
              </a:spcBef>
            </a:pPr>
            <a:r>
              <a:rPr lang="en-US" altLang="zh-CN" sz="1600" dirty="0">
                <a:latin typeface="Consolas" panose="020B0609020204030204" pitchFamily="49" charset="0"/>
              </a:rPr>
              <a:t>stats: This prints statistics about each pass.</a:t>
            </a:r>
          </a:p>
          <a:p>
            <a:pPr marL="685800" lvl="2">
              <a:lnSpc>
                <a:spcPct val="110000"/>
              </a:lnSpc>
              <a:spcBef>
                <a:spcPts val="1000"/>
              </a:spcBef>
            </a:pPr>
            <a:r>
              <a:rPr lang="en-US" altLang="zh-CN" sz="1600" dirty="0" err="1">
                <a:latin typeface="Consolas" panose="020B0609020204030204" pitchFamily="49" charset="0"/>
              </a:rPr>
              <a:t>instcount</a:t>
            </a:r>
            <a:r>
              <a:rPr lang="en-US" altLang="zh-CN" sz="1600" dirty="0">
                <a:latin typeface="Consolas" panose="020B0609020204030204" pitchFamily="49" charset="0"/>
              </a:rPr>
              <a:t>: This collects the count of all instructions and reports them. –stats must also be Passes to the opt tool so that the results of </a:t>
            </a:r>
            <a:r>
              <a:rPr lang="en-US" altLang="zh-CN" sz="1600" dirty="0" err="1">
                <a:latin typeface="Consolas" panose="020B0609020204030204" pitchFamily="49" charset="0"/>
              </a:rPr>
              <a:t>instcount</a:t>
            </a:r>
            <a:r>
              <a:rPr lang="en-US" altLang="zh-CN" sz="1600" dirty="0">
                <a:latin typeface="Consolas" panose="020B0609020204030204" pitchFamily="49" charset="0"/>
              </a:rPr>
              <a:t> are visible</a:t>
            </a:r>
            <a:endParaRPr lang="nl-NL" altLang="zh-CN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410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1DAB3-874F-41CD-B369-0F119043E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MakeFile</a:t>
            </a:r>
            <a:r>
              <a:rPr lang="en-US" altLang="zh-CN" dirty="0"/>
              <a:t> Format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980496-BDBC-440F-968A-1FF1D1923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dirty="0">
                <a:latin typeface="Consolas" panose="020B0609020204030204" pitchFamily="49" charset="0"/>
              </a:rPr>
              <a:t>LEVEL = ../../..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LIBRARYNAME = </a:t>
            </a:r>
            <a:r>
              <a:rPr lang="en-US" altLang="zh-CN" sz="1600" dirty="0" err="1">
                <a:latin typeface="Consolas" panose="020B0609020204030204" pitchFamily="49" charset="0"/>
              </a:rPr>
              <a:t>FnNamePrint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LOADABLE_MODULE = 1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include $(LEVEL)/</a:t>
            </a:r>
            <a:r>
              <a:rPr lang="en-US" altLang="zh-CN" sz="1600" dirty="0" err="1">
                <a:latin typeface="Consolas" panose="020B0609020204030204" pitchFamily="49" charset="0"/>
              </a:rPr>
              <a:t>Makefile.common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nl-NL" altLang="zh-CN" sz="1600" dirty="0">
                <a:latin typeface="Consolas" panose="020B0609020204030204" pitchFamily="49" charset="0"/>
              </a:rPr>
              <a:t>buildfolder/lib/FnNamePrint.so</a:t>
            </a:r>
          </a:p>
          <a:p>
            <a:r>
              <a:rPr lang="nl-NL" altLang="zh-CN" sz="1600" dirty="0">
                <a:latin typeface="Consolas" panose="020B0609020204030204" pitchFamily="49" charset="0"/>
              </a:rPr>
              <a:t>opt -load path-to-llvm/build/lib/FnNamePrint.so -funcnameprint test.ll</a:t>
            </a:r>
          </a:p>
        </p:txBody>
      </p:sp>
    </p:spTree>
    <p:extLst>
      <p:ext uri="{BB962C8B-B14F-4D97-AF65-F5344CB8AC3E}">
        <p14:creationId xmlns:p14="http://schemas.microsoft.com/office/powerpoint/2010/main" val="827394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ED19E-AB95-4A3E-BCE1-5E1B5B60D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other Pass info in current Pass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E2B9F8-2E1A-4B96-8115-B92399556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virtual void </a:t>
            </a:r>
            <a:r>
              <a:rPr lang="en-US" altLang="zh-CN" sz="2000" dirty="0" err="1">
                <a:latin typeface="Consolas" panose="020B0609020204030204" pitchFamily="49" charset="0"/>
              </a:rPr>
              <a:t>getAnalysisUsage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AnalysisUsage</a:t>
            </a:r>
            <a:r>
              <a:rPr lang="en-US" altLang="zh-CN" sz="2000" dirty="0">
                <a:latin typeface="Consolas" panose="020B0609020204030204" pitchFamily="49" charset="0"/>
              </a:rPr>
              <a:t> &amp;Info) const;</a:t>
            </a:r>
          </a:p>
          <a:p>
            <a:pPr lvl="1"/>
            <a:r>
              <a:rPr lang="en-US" altLang="zh-CN" sz="1600" dirty="0">
                <a:latin typeface="Consolas" panose="020B0609020204030204" pitchFamily="49" charset="0"/>
              </a:rPr>
              <a:t>To specify the dependencies with other pass.</a:t>
            </a:r>
          </a:p>
          <a:p>
            <a:pPr marL="457200" lvl="1" indent="0">
              <a:buNone/>
            </a:pPr>
            <a:endParaRPr lang="en-US" altLang="zh-CN" sz="16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zh-CN" sz="1600" dirty="0">
              <a:latin typeface="Consolas" panose="020B0609020204030204" pitchFamily="49" charset="0"/>
            </a:endParaRPr>
          </a:p>
          <a:p>
            <a:pPr marL="228600" lvl="1">
              <a:spcBef>
                <a:spcPts val="1000"/>
              </a:spcBef>
            </a:pPr>
            <a:r>
              <a:rPr lang="en-US" altLang="zh-CN" sz="2000" dirty="0" err="1">
                <a:latin typeface="Consolas" panose="020B0609020204030204" pitchFamily="49" charset="0"/>
              </a:rPr>
              <a:t>AnalysisUsage</a:t>
            </a:r>
            <a:r>
              <a:rPr lang="en-US" altLang="zh-CN" sz="2000" dirty="0">
                <a:latin typeface="Consolas" panose="020B0609020204030204" pitchFamily="49" charset="0"/>
              </a:rPr>
              <a:t>::</a:t>
            </a:r>
            <a:r>
              <a:rPr lang="en-US" altLang="zh-CN" sz="2000" dirty="0" err="1">
                <a:latin typeface="Consolas" panose="020B0609020204030204" pitchFamily="49" charset="0"/>
              </a:rPr>
              <a:t>addRequired</a:t>
            </a:r>
            <a:r>
              <a:rPr lang="en-US" altLang="zh-CN" sz="2000" dirty="0">
                <a:latin typeface="Consolas" panose="020B0609020204030204" pitchFamily="49" charset="0"/>
              </a:rPr>
              <a:t>&lt;&gt; method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 err="1">
                <a:latin typeface="Consolas" panose="020B0609020204030204" pitchFamily="49" charset="0"/>
              </a:rPr>
              <a:t>eg</a:t>
            </a:r>
            <a:r>
              <a:rPr lang="en-US" altLang="zh-CN" sz="1600" dirty="0">
                <a:latin typeface="Consolas" panose="020B0609020204030204" pitchFamily="49" charset="0"/>
              </a:rPr>
              <a:t>: memory copy optimization it needs the results of an alias analysis:</a:t>
            </a:r>
          </a:p>
          <a:p>
            <a:pPr lvl="1"/>
            <a:endParaRPr lang="en-US" altLang="zh-CN" sz="1600" dirty="0">
              <a:latin typeface="Consolas" panose="020B0609020204030204" pitchFamily="49" charset="0"/>
            </a:endParaRPr>
          </a:p>
          <a:p>
            <a:pPr marL="228600" lvl="1">
              <a:spcBef>
                <a:spcPts val="1000"/>
              </a:spcBef>
            </a:pPr>
            <a:r>
              <a:rPr lang="en-US" altLang="zh-CN" sz="2000" dirty="0" err="1">
                <a:latin typeface="Consolas" panose="020B0609020204030204" pitchFamily="49" charset="0"/>
              </a:rPr>
              <a:t>AnalysisUsage:addRequiredTransitive</a:t>
            </a:r>
            <a:r>
              <a:rPr lang="en-US" altLang="zh-CN" sz="2000" dirty="0">
                <a:latin typeface="Consolas" panose="020B0609020204030204" pitchFamily="49" charset="0"/>
              </a:rPr>
              <a:t>&lt;&gt; method  // chain of responsibility</a:t>
            </a:r>
          </a:p>
          <a:p>
            <a:pPr marL="457200" lvl="2" indent="0">
              <a:spcBef>
                <a:spcPts val="100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void </a:t>
            </a:r>
            <a:r>
              <a:rPr lang="en-US" altLang="zh-CN" sz="1600" dirty="0" err="1">
                <a:latin typeface="Consolas" panose="020B0609020204030204" pitchFamily="49" charset="0"/>
              </a:rPr>
              <a:t>DependenceAnalysis</a:t>
            </a:r>
            <a:r>
              <a:rPr lang="en-US" altLang="zh-CN" sz="1600" dirty="0">
                <a:latin typeface="Consolas" panose="020B0609020204030204" pitchFamily="49" charset="0"/>
              </a:rPr>
              <a:t>::</a:t>
            </a:r>
            <a:r>
              <a:rPr lang="en-US" altLang="zh-CN" sz="1600" dirty="0" err="1">
                <a:latin typeface="Consolas" panose="020B0609020204030204" pitchFamily="49" charset="0"/>
              </a:rPr>
              <a:t>getAnalysisUsage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AnalysisUsage</a:t>
            </a:r>
            <a:r>
              <a:rPr lang="en-US" altLang="zh-CN" sz="1600" dirty="0">
                <a:latin typeface="Consolas" panose="020B0609020204030204" pitchFamily="49" charset="0"/>
              </a:rPr>
              <a:t> &amp;AU) const {</a:t>
            </a:r>
          </a:p>
          <a:p>
            <a:pPr marL="914400" lvl="3" indent="0">
              <a:spcBef>
                <a:spcPts val="1000"/>
              </a:spcBef>
              <a:buNone/>
            </a:pPr>
            <a:r>
              <a:rPr lang="en-US" altLang="zh-CN" sz="1500" dirty="0" err="1">
                <a:latin typeface="Consolas" panose="020B0609020204030204" pitchFamily="49" charset="0"/>
              </a:rPr>
              <a:t>AU.addRequiredTransitive</a:t>
            </a:r>
            <a:r>
              <a:rPr lang="en-US" altLang="zh-CN" sz="1500" dirty="0">
                <a:latin typeface="Consolas" panose="020B0609020204030204" pitchFamily="49" charset="0"/>
              </a:rPr>
              <a:t>&lt;</a:t>
            </a:r>
            <a:r>
              <a:rPr lang="en-US" altLang="zh-CN" sz="1500" dirty="0" err="1">
                <a:latin typeface="Consolas" panose="020B0609020204030204" pitchFamily="49" charset="0"/>
              </a:rPr>
              <a:t>AliasAnalysis</a:t>
            </a:r>
            <a:r>
              <a:rPr lang="en-US" altLang="zh-CN" sz="1500" dirty="0">
                <a:latin typeface="Consolas" panose="020B0609020204030204" pitchFamily="49" charset="0"/>
              </a:rPr>
              <a:t>&gt;();</a:t>
            </a:r>
          </a:p>
          <a:p>
            <a:pPr marL="914400" lvl="3" indent="0">
              <a:spcBef>
                <a:spcPts val="1000"/>
              </a:spcBef>
              <a:buNone/>
            </a:pPr>
            <a:r>
              <a:rPr lang="en-US" altLang="zh-CN" sz="1500" dirty="0" err="1">
                <a:latin typeface="Consolas" panose="020B0609020204030204" pitchFamily="49" charset="0"/>
              </a:rPr>
              <a:t>AU.addRequiredTransitive</a:t>
            </a:r>
            <a:r>
              <a:rPr lang="en-US" altLang="zh-CN" sz="1500" dirty="0">
                <a:latin typeface="Consolas" panose="020B0609020204030204" pitchFamily="49" charset="0"/>
              </a:rPr>
              <a:t>&lt;</a:t>
            </a:r>
            <a:r>
              <a:rPr lang="en-US" altLang="zh-CN" sz="1500" dirty="0" err="1">
                <a:latin typeface="Consolas" panose="020B0609020204030204" pitchFamily="49" charset="0"/>
              </a:rPr>
              <a:t>ScalarEvolution</a:t>
            </a:r>
            <a:r>
              <a:rPr lang="en-US" altLang="zh-CN" sz="1500" dirty="0">
                <a:latin typeface="Consolas" panose="020B0609020204030204" pitchFamily="49" charset="0"/>
              </a:rPr>
              <a:t>&gt;();</a:t>
            </a:r>
          </a:p>
          <a:p>
            <a:pPr marL="914400" lvl="3" indent="0">
              <a:spcBef>
                <a:spcPts val="1000"/>
              </a:spcBef>
              <a:buNone/>
            </a:pPr>
            <a:r>
              <a:rPr lang="en-US" altLang="zh-CN" sz="1500" dirty="0" err="1">
                <a:latin typeface="Consolas" panose="020B0609020204030204" pitchFamily="49" charset="0"/>
              </a:rPr>
              <a:t>AU.addRequiredTransitive</a:t>
            </a:r>
            <a:r>
              <a:rPr lang="en-US" altLang="zh-CN" sz="1500" dirty="0">
                <a:latin typeface="Consolas" panose="020B0609020204030204" pitchFamily="49" charset="0"/>
              </a:rPr>
              <a:t>&lt;</a:t>
            </a:r>
            <a:r>
              <a:rPr lang="en-US" altLang="zh-CN" sz="1500" dirty="0" err="1">
                <a:latin typeface="Consolas" panose="020B0609020204030204" pitchFamily="49" charset="0"/>
              </a:rPr>
              <a:t>LoopInfo</a:t>
            </a:r>
            <a:r>
              <a:rPr lang="en-US" altLang="zh-CN" sz="1500" dirty="0">
                <a:latin typeface="Consolas" panose="020B0609020204030204" pitchFamily="49" charset="0"/>
              </a:rPr>
              <a:t>&gt;();</a:t>
            </a:r>
          </a:p>
          <a:p>
            <a:pPr marL="457200" lvl="2" indent="0">
              <a:spcBef>
                <a:spcPts val="100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}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sz="2000" dirty="0" err="1">
                <a:latin typeface="Consolas" panose="020B0609020204030204" pitchFamily="49" charset="0"/>
              </a:rPr>
              <a:t>AnalysisUsage</a:t>
            </a:r>
            <a:r>
              <a:rPr lang="en-US" altLang="zh-CN" sz="2000" dirty="0">
                <a:latin typeface="Consolas" panose="020B0609020204030204" pitchFamily="49" charset="0"/>
              </a:rPr>
              <a:t>::</a:t>
            </a:r>
            <a:r>
              <a:rPr lang="en-US" altLang="zh-CN" sz="2000" dirty="0" err="1">
                <a:latin typeface="Consolas" panose="020B0609020204030204" pitchFamily="49" charset="0"/>
              </a:rPr>
              <a:t>addPreserved</a:t>
            </a:r>
            <a:r>
              <a:rPr lang="en-US" altLang="zh-CN" sz="2000" dirty="0">
                <a:latin typeface="Consolas" panose="020B0609020204030204" pitchFamily="49" charset="0"/>
              </a:rPr>
              <a:t>&lt;&gt; method //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preserved the result of pass</a:t>
            </a:r>
            <a:br>
              <a:rPr lang="en-US" altLang="zh-CN" sz="1600" dirty="0"/>
            </a:br>
            <a:endParaRPr lang="zh-CN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875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52E90-D68F-4BE6-A941-C3B53E461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Instruction simplification 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E5818E-CEAE-4388-9EC9-DFE1195DB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21571" cy="4351338"/>
          </a:xfrm>
        </p:spPr>
        <p:txBody>
          <a:bodyPr>
            <a:normAutofit/>
          </a:bodyPr>
          <a:lstStyle/>
          <a:p>
            <a:r>
              <a:rPr lang="en-US" altLang="zh-CN" sz="2000" dirty="0" err="1">
                <a:latin typeface="Consolas" panose="020B0609020204030204" pitchFamily="49" charset="0"/>
              </a:rPr>
              <a:t>SimplifyBinOp</a:t>
            </a:r>
            <a:r>
              <a:rPr lang="en-US" altLang="zh-CN" sz="2000" dirty="0">
                <a:latin typeface="Consolas" panose="020B0609020204030204" pitchFamily="49" charset="0"/>
              </a:rPr>
              <a:t> method:</a:t>
            </a:r>
          </a:p>
          <a:p>
            <a:pPr lvl="1"/>
            <a:r>
              <a:rPr lang="en-US" altLang="zh-CN" sz="1600" dirty="0">
                <a:latin typeface="Consolas" panose="020B0609020204030204" pitchFamily="49" charset="0"/>
              </a:rPr>
              <a:t>simplify binary operations such as </a:t>
            </a:r>
            <a:r>
              <a:rPr lang="en-US" altLang="zh-CN" sz="1600" dirty="0" err="1">
                <a:latin typeface="Consolas" panose="020B0609020204030204" pitchFamily="49" charset="0"/>
              </a:rPr>
              <a:t>addition,subtraction</a:t>
            </a:r>
            <a:r>
              <a:rPr lang="en-US" altLang="zh-CN" sz="1600" dirty="0">
                <a:latin typeface="Consolas" panose="020B0609020204030204" pitchFamily="49" charset="0"/>
              </a:rPr>
              <a:t>, and multiplication and so on.</a:t>
            </a:r>
          </a:p>
          <a:p>
            <a:pPr lvl="1"/>
            <a:r>
              <a:rPr lang="en-US" altLang="zh-CN" sz="1600" dirty="0">
                <a:latin typeface="Consolas" panose="020B0609020204030204" pitchFamily="49" charset="0"/>
              </a:rPr>
              <a:t>Value *</a:t>
            </a:r>
            <a:r>
              <a:rPr lang="en-US" altLang="zh-CN" sz="1600" dirty="0" err="1">
                <a:latin typeface="Consolas" panose="020B0609020204030204" pitchFamily="49" charset="0"/>
              </a:rPr>
              <a:t>SimplifyBinOp</a:t>
            </a:r>
            <a:r>
              <a:rPr lang="en-US" altLang="zh-CN" sz="1600" dirty="0">
                <a:latin typeface="Consolas" panose="020B0609020204030204" pitchFamily="49" charset="0"/>
              </a:rPr>
              <a:t>(unsigned Opcode, Value *LHS, Value *RHS, const Query &amp;Q, unsigned </a:t>
            </a:r>
            <a:r>
              <a:rPr lang="en-US" altLang="zh-CN" sz="1600" dirty="0" err="1">
                <a:latin typeface="Consolas" panose="020B0609020204030204" pitchFamily="49" charset="0"/>
              </a:rPr>
              <a:t>MaxRecurse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pPr lvl="1"/>
            <a:endParaRPr lang="en-US" altLang="zh-CN" sz="1400" dirty="0">
              <a:latin typeface="Consolas" panose="020B0609020204030204" pitchFamily="49" charset="0"/>
            </a:endParaRPr>
          </a:p>
          <a:p>
            <a:pPr lvl="1"/>
            <a:endParaRPr lang="en-US" altLang="zh-CN" sz="1400" dirty="0">
              <a:latin typeface="Consolas" panose="020B0609020204030204" pitchFamily="49" charset="0"/>
            </a:endParaRPr>
          </a:p>
          <a:p>
            <a:pPr lvl="1"/>
            <a:r>
              <a:rPr lang="en-US" altLang="zh-CN" b="1" dirty="0" err="1"/>
              <a:t>SimplifyAddInst</a:t>
            </a:r>
            <a:r>
              <a:rPr lang="en-US" altLang="zh-CN" sz="1400" dirty="0"/>
              <a:t> </a:t>
            </a:r>
          </a:p>
          <a:p>
            <a:pPr lvl="1"/>
            <a:r>
              <a:rPr lang="en-US" altLang="zh-CN" b="1" dirty="0" err="1"/>
              <a:t>SimplifySubInst</a:t>
            </a:r>
            <a:r>
              <a:rPr lang="en-US" altLang="zh-CN" sz="1400" dirty="0"/>
              <a:t> </a:t>
            </a:r>
          </a:p>
          <a:p>
            <a:pPr lvl="1"/>
            <a:r>
              <a:rPr lang="en-US" altLang="zh-CN" b="1" dirty="0" err="1"/>
              <a:t>SimplifyAndInst</a:t>
            </a:r>
            <a:r>
              <a:rPr lang="en-US" altLang="zh-CN" sz="1400" dirty="0"/>
              <a:t> </a:t>
            </a:r>
            <a:br>
              <a:rPr lang="en-US" altLang="zh-CN" sz="1400" dirty="0"/>
            </a:br>
            <a:br>
              <a:rPr lang="en-US" altLang="zh-CN" sz="1400" dirty="0"/>
            </a:br>
            <a:br>
              <a:rPr lang="en-US" altLang="zh-CN" sz="1400" dirty="0"/>
            </a:br>
            <a:endParaRPr lang="zh-CN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8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FF92D0-7B5A-4C4F-BCD8-A44AB4E0B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Instruction Combining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267736-00BB-4E44-B7FB-81FA5844E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>
                <a:latin typeface="Consolas" panose="020B0609020204030204" pitchFamily="49" charset="0"/>
              </a:rPr>
              <a:t>Constant operand of a binary operator is moved to RHS.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>
                <a:latin typeface="Consolas" panose="020B0609020204030204" pitchFamily="49" charset="0"/>
              </a:rPr>
              <a:t>Bitwise operators with constant operands are grouped together with shifts being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performed first then ‘or’ operations, ‘and’ operations and then ‘</a:t>
            </a:r>
            <a:r>
              <a:rPr lang="en-US" altLang="zh-CN" sz="1800" dirty="0" err="1">
                <a:latin typeface="Consolas" panose="020B0609020204030204" pitchFamily="49" charset="0"/>
              </a:rPr>
              <a:t>xor</a:t>
            </a:r>
            <a:r>
              <a:rPr lang="en-US" altLang="zh-CN" sz="1800" dirty="0">
                <a:latin typeface="Consolas" panose="020B0609020204030204" pitchFamily="49" charset="0"/>
              </a:rPr>
              <a:t> operations’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>
                <a:latin typeface="Consolas" panose="020B0609020204030204" pitchFamily="49" charset="0"/>
              </a:rPr>
              <a:t>If possible, comparison operators are converted from &lt;,&gt;,&lt;=,&gt;= to == or != 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>
                <a:latin typeface="Consolas" panose="020B0609020204030204" pitchFamily="49" charset="0"/>
              </a:rPr>
              <a:t>All </a:t>
            </a:r>
            <a:r>
              <a:rPr lang="en-US" altLang="zh-CN" sz="1800" dirty="0" err="1">
                <a:latin typeface="Consolas" panose="020B0609020204030204" pitchFamily="49" charset="0"/>
              </a:rPr>
              <a:t>cmp</a:t>
            </a:r>
            <a:r>
              <a:rPr lang="en-US" altLang="zh-CN" sz="1800" dirty="0">
                <a:latin typeface="Consolas" panose="020B0609020204030204" pitchFamily="49" charset="0"/>
              </a:rPr>
              <a:t> instructions operating on Boolean values are replaced with logical operations.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>
                <a:latin typeface="Consolas" panose="020B0609020204030204" pitchFamily="49" charset="0"/>
              </a:rPr>
              <a:t>Add X, X is represented by X*2 , that is X&lt;&lt;1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>
                <a:latin typeface="Consolas" panose="020B0609020204030204" pitchFamily="49" charset="0"/>
              </a:rPr>
              <a:t>Multipliers with a power-of-two constant argument are transformed into shifts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800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err="1">
                <a:latin typeface="Consolas" panose="020B0609020204030204" pitchFamily="49" charset="0"/>
              </a:rPr>
              <a:t>SimplifyAssociativeOrCommutative</a:t>
            </a:r>
            <a:r>
              <a:rPr lang="en-US" altLang="zh-CN" sz="1800" dirty="0">
                <a:latin typeface="Consolas" panose="020B0609020204030204" pitchFamily="49" charset="0"/>
              </a:rPr>
              <a:t> function: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err="1">
                <a:latin typeface="Consolas" panose="020B0609020204030204" pitchFamily="49" charset="0"/>
              </a:rPr>
              <a:t>tryFactorization</a:t>
            </a:r>
            <a:r>
              <a:rPr lang="en-US" altLang="zh-CN" sz="1800" dirty="0">
                <a:latin typeface="Consolas" panose="020B0609020204030204" pitchFamily="49" charset="0"/>
              </a:rPr>
              <a:t> function: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800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800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>
                <a:latin typeface="Consolas" panose="020B0609020204030204" pitchFamily="49" charset="0"/>
              </a:rPr>
              <a:t>怎么感觉像</a:t>
            </a:r>
            <a:r>
              <a:rPr lang="en-US" altLang="zh-CN" sz="1800" dirty="0">
                <a:latin typeface="Consolas" panose="020B0609020204030204" pitchFamily="49" charset="0"/>
              </a:rPr>
              <a:t>peephole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563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740F252-F283-4099-AA37-B9549DB5A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Chapter 5. Advanced IR Block Transformations</a:t>
            </a:r>
            <a:endParaRPr lang="zh-CN" altLang="en-US" sz="4000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038858-7D4B-4E84-9D9C-18FC171E1E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1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97DC7-6BDC-4A9D-937E-904A09DE8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Knowledge Point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B8DC4E-27C3-419B-ABCC-C9276EBBD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Loop processing</a:t>
            </a:r>
          </a:p>
          <a:p>
            <a:r>
              <a:rPr lang="en-US" altLang="zh-CN" dirty="0"/>
              <a:t>Scalar evolution</a:t>
            </a:r>
          </a:p>
          <a:p>
            <a:r>
              <a:rPr lang="en-US" altLang="zh-CN" dirty="0"/>
              <a:t>LLVM </a:t>
            </a:r>
            <a:r>
              <a:rPr lang="en-US" altLang="zh-CN" dirty="0" err="1"/>
              <a:t>intrinsics</a:t>
            </a:r>
            <a:endParaRPr lang="en-US" altLang="zh-CN" dirty="0"/>
          </a:p>
          <a:p>
            <a:r>
              <a:rPr lang="en-US" altLang="zh-CN" dirty="0"/>
              <a:t>Vectorization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4448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89A13-E701-4C04-9967-B9A6AD497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Loop processing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6ACA25-29CB-43F2-ABAE-2B4A2576C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Basic Concept</a:t>
            </a:r>
          </a:p>
          <a:p>
            <a:pPr lvl="1"/>
            <a:r>
              <a:rPr lang="en-US" altLang="zh-CN" sz="2000" dirty="0"/>
              <a:t>CFG  </a:t>
            </a:r>
            <a:r>
              <a:rPr lang="zh-CN" altLang="en-US" sz="2000" dirty="0"/>
              <a:t>程序执行顺序</a:t>
            </a:r>
            <a:endParaRPr lang="en-US" altLang="zh-CN" sz="2000" dirty="0"/>
          </a:p>
          <a:p>
            <a:pPr lvl="1"/>
            <a:r>
              <a:rPr lang="en-US" altLang="zh-CN" sz="2000" dirty="0"/>
              <a:t>Dominance  </a:t>
            </a:r>
            <a:r>
              <a:rPr lang="zh-CN" altLang="en-US" sz="2000" dirty="0"/>
              <a:t>：</a:t>
            </a:r>
            <a:r>
              <a:rPr lang="en-US" altLang="zh-CN" sz="2000" dirty="0"/>
              <a:t>Basic Block</a:t>
            </a:r>
            <a:r>
              <a:rPr lang="zh-CN" altLang="en-US" sz="2000" dirty="0"/>
              <a:t>之间的关系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backedge</a:t>
            </a:r>
            <a:r>
              <a:rPr lang="en-US" altLang="zh-CN" sz="2000" dirty="0"/>
              <a:t> (Path to source </a:t>
            </a:r>
            <a:r>
              <a:rPr lang="en-US" altLang="zh-CN" sz="2000" dirty="0" err="1"/>
              <a:t>domintor</a:t>
            </a:r>
            <a:r>
              <a:rPr lang="en-US" altLang="zh-CN" sz="2000" dirty="0"/>
              <a:t>)</a:t>
            </a:r>
          </a:p>
          <a:p>
            <a:pPr lvl="1"/>
            <a:r>
              <a:rPr lang="en-US" altLang="zh-CN" sz="2000" dirty="0"/>
              <a:t>natural loop: subgraph</a:t>
            </a:r>
          </a:p>
          <a:p>
            <a:pPr lvl="2"/>
            <a:r>
              <a:rPr lang="en-US" altLang="zh-CN" sz="1600" dirty="0"/>
              <a:t>preheader block (single entry)</a:t>
            </a:r>
          </a:p>
          <a:p>
            <a:pPr lvl="2"/>
            <a:r>
              <a:rPr lang="en-US" altLang="zh-CN" sz="1600" dirty="0"/>
              <a:t>exit block</a:t>
            </a:r>
          </a:p>
          <a:p>
            <a:pPr lvl="1"/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B07B49-46D5-4088-ACFF-6B1B24CB3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771" y="494645"/>
            <a:ext cx="2607152" cy="409142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B77FABD-683D-4EFA-999C-1252BACD1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3890" y="494645"/>
            <a:ext cx="2645950" cy="409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711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ECEE28F-AB68-4D39-81C0-1EDDDBCFB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Chapter 3. Advanced LLVM IR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F48D05-AE00-4A72-9EDA-DE63BBFE83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31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265DA-781B-475A-9DE1-304D45714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Loop processing (2)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01BDE4-87AB-4DF1-AD7F-0A459C1AF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4343"/>
            <a:ext cx="10515600" cy="523965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400" dirty="0">
                <a:latin typeface="Consolas" panose="020B0609020204030204" pitchFamily="49" charset="0"/>
              </a:rPr>
              <a:t>Loop Invariant Code Motion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2000" dirty="0">
                <a:latin typeface="Consolas" panose="020B0609020204030204" pitchFamily="49" charset="0"/>
              </a:rPr>
              <a:t>Required Pass: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altLang="zh-CN" sz="1600" dirty="0" err="1">
                <a:latin typeface="Consolas" panose="020B0609020204030204" pitchFamily="49" charset="0"/>
              </a:rPr>
              <a:t>LoopInfo</a:t>
            </a:r>
            <a:r>
              <a:rPr lang="en-US" altLang="zh-CN" sz="1600" dirty="0">
                <a:latin typeface="Consolas" panose="020B0609020204030204" pitchFamily="49" charset="0"/>
              </a:rPr>
              <a:t> pass 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altLang="zh-CN" sz="1600" dirty="0" err="1">
                <a:latin typeface="Consolas" panose="020B0609020204030204" pitchFamily="49" charset="0"/>
              </a:rPr>
              <a:t>LoopSimplify</a:t>
            </a:r>
            <a:r>
              <a:rPr lang="en-US" altLang="zh-CN" sz="1600" dirty="0">
                <a:latin typeface="Consolas" panose="020B0609020204030204" pitchFamily="49" charset="0"/>
              </a:rPr>
              <a:t> pass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altLang="zh-CN" sz="1600" dirty="0" err="1">
                <a:latin typeface="Consolas" panose="020B0609020204030204" pitchFamily="49" charset="0"/>
              </a:rPr>
              <a:t>AliasAnalysis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1600" dirty="0">
              <a:latin typeface="Consolas" panose="020B0609020204030204" pitchFamily="49" charset="0"/>
            </a:endParaRPr>
          </a:p>
          <a:p>
            <a:pPr marL="228600" lvl="2">
              <a:lnSpc>
                <a:spcPct val="120000"/>
              </a:lnSpc>
              <a:spcBef>
                <a:spcPts val="0"/>
              </a:spcBef>
            </a:pPr>
            <a:r>
              <a:rPr lang="en-US" altLang="zh-CN" sz="2400" dirty="0" err="1">
                <a:latin typeface="Consolas" panose="020B0609020204030204" pitchFamily="49" charset="0"/>
              </a:rPr>
              <a:t>passLoop</a:t>
            </a:r>
            <a:r>
              <a:rPr lang="en-US" altLang="zh-CN" sz="2400" dirty="0">
                <a:latin typeface="Consolas" panose="020B0609020204030204" pitchFamily="49" charset="0"/>
              </a:rPr>
              <a:t> Rotation, </a:t>
            </a:r>
          </a:p>
          <a:p>
            <a:pPr marL="228600" lvl="2">
              <a:lnSpc>
                <a:spcPct val="120000"/>
              </a:lnSpc>
              <a:spcBef>
                <a:spcPts val="0"/>
              </a:spcBef>
            </a:pPr>
            <a:r>
              <a:rPr lang="en-US" altLang="zh-CN" sz="2400" dirty="0">
                <a:latin typeface="Consolas" panose="020B0609020204030204" pitchFamily="49" charset="0"/>
              </a:rPr>
              <a:t>Loop Interchange,</a:t>
            </a:r>
          </a:p>
          <a:p>
            <a:pPr marL="228600" lvl="2">
              <a:lnSpc>
                <a:spcPct val="120000"/>
              </a:lnSpc>
              <a:spcBef>
                <a:spcPts val="0"/>
              </a:spcBef>
            </a:pPr>
            <a:r>
              <a:rPr lang="en-US" altLang="zh-CN" sz="2400" dirty="0">
                <a:latin typeface="Consolas" panose="020B0609020204030204" pitchFamily="49" charset="0"/>
              </a:rPr>
              <a:t>Loop </a:t>
            </a:r>
            <a:r>
              <a:rPr lang="en-US" altLang="zh-CN" sz="2400" dirty="0" err="1">
                <a:latin typeface="Consolas" panose="020B0609020204030204" pitchFamily="49" charset="0"/>
              </a:rPr>
              <a:t>Unswitch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lvl="2">
              <a:lnSpc>
                <a:spcPct val="120000"/>
              </a:lnSpc>
              <a:spcBef>
                <a:spcPts val="0"/>
              </a:spcBef>
            </a:pPr>
            <a:endParaRPr lang="en-US" altLang="zh-CN" sz="1600" dirty="0">
              <a:latin typeface="Consolas" panose="020B0609020204030204" pitchFamily="49" charset="0"/>
            </a:endParaRP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373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D3B75-1B66-46BF-9B0B-C11364BE1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Scalar evolution (analyze pass)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EADE3C-EFA9-4BEB-97AA-2E062A812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1600" dirty="0"/>
              <a:t>main function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400" dirty="0"/>
              <a:t>induction variable substitution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400" dirty="0"/>
              <a:t>strength reduction of loops.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zh-CN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$ opt -analyze -scalar-evolution </a:t>
            </a:r>
            <a:r>
              <a:rPr lang="en-US" altLang="zh-CN" sz="1600" dirty="0" err="1">
                <a:latin typeface="Consolas" panose="020B0609020204030204" pitchFamily="49" charset="0"/>
              </a:rPr>
              <a:t>scalevl.ll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Printing analysis 'Scalar Evolution Analysis' for function 'fun':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Classifying expressions for: @fun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Consolas" panose="020B0609020204030204" pitchFamily="49" charset="0"/>
              </a:rPr>
              <a:t>%</a:t>
            </a:r>
            <a:r>
              <a:rPr lang="en-US" altLang="zh-CN" sz="1200" dirty="0" err="1"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latin typeface="Consolas" panose="020B0609020204030204" pitchFamily="49" charset="0"/>
              </a:rPr>
              <a:t> = phi i32 [ 1, %entry ], [ %</a:t>
            </a:r>
            <a:r>
              <a:rPr lang="en-US" altLang="zh-CN" sz="1200" dirty="0" err="1">
                <a:latin typeface="Consolas" panose="020B0609020204030204" pitchFamily="49" charset="0"/>
              </a:rPr>
              <a:t>i.next</a:t>
            </a:r>
            <a:r>
              <a:rPr lang="en-US" altLang="zh-CN" sz="1200" dirty="0">
                <a:latin typeface="Consolas" panose="020B0609020204030204" pitchFamily="49" charset="0"/>
              </a:rPr>
              <a:t>, %body ]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Consolas" panose="020B0609020204030204" pitchFamily="49" charset="0"/>
              </a:rPr>
              <a:t>--&gt; {1,+,1}&lt;%header&gt; U: [1,11) S: [1,11) Exits: 10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Consolas" panose="020B0609020204030204" pitchFamily="49" charset="0"/>
              </a:rPr>
              <a:t>%a = </a:t>
            </a:r>
            <a:r>
              <a:rPr lang="en-US" altLang="zh-CN" sz="1200" dirty="0" err="1">
                <a:latin typeface="Consolas" panose="020B0609020204030204" pitchFamily="49" charset="0"/>
              </a:rPr>
              <a:t>mul</a:t>
            </a:r>
            <a:r>
              <a:rPr lang="en-US" altLang="zh-CN" sz="1200" dirty="0">
                <a:latin typeface="Consolas" panose="020B0609020204030204" pitchFamily="49" charset="0"/>
              </a:rPr>
              <a:t> i32 %</a:t>
            </a:r>
            <a:r>
              <a:rPr lang="en-US" altLang="zh-CN" sz="1200" dirty="0" err="1"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latin typeface="Consolas" panose="020B0609020204030204" pitchFamily="49" charset="0"/>
              </a:rPr>
              <a:t>, 5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Consolas" panose="020B0609020204030204" pitchFamily="49" charset="0"/>
              </a:rPr>
              <a:t>--&gt; {5,+,5}&lt;%header&gt; U: [5,51) S: [5,51) Exits: 50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Consolas" panose="020B0609020204030204" pitchFamily="49" charset="0"/>
              </a:rPr>
              <a:t>%b = or i32 %a, 1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Consolas" panose="020B0609020204030204" pitchFamily="49" charset="0"/>
              </a:rPr>
              <a:t>--&gt; %b U: [1,0) S: full-set Exits: 51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Consolas" panose="020B0609020204030204" pitchFamily="49" charset="0"/>
              </a:rPr>
              <a:t>%</a:t>
            </a:r>
            <a:r>
              <a:rPr lang="en-US" altLang="zh-CN" sz="1200" dirty="0" err="1">
                <a:latin typeface="Consolas" panose="020B0609020204030204" pitchFamily="49" charset="0"/>
              </a:rPr>
              <a:t>i.next</a:t>
            </a:r>
            <a:r>
              <a:rPr lang="en-US" altLang="zh-CN" sz="1200" dirty="0">
                <a:latin typeface="Consolas" panose="020B0609020204030204" pitchFamily="49" charset="0"/>
              </a:rPr>
              <a:t> = add i32 %</a:t>
            </a:r>
            <a:r>
              <a:rPr lang="en-US" altLang="zh-CN" sz="1200" dirty="0" err="1"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latin typeface="Consolas" panose="020B0609020204030204" pitchFamily="49" charset="0"/>
              </a:rPr>
              <a:t>, 1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Consolas" panose="020B0609020204030204" pitchFamily="49" charset="0"/>
              </a:rPr>
              <a:t>--&gt; {2,+,1}&lt;%header&gt; U: [2,12) S: [2,12) Exits: 11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Determining loop execution counts for: @fun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Loop %header: </a:t>
            </a:r>
            <a:r>
              <a:rPr lang="en-US" altLang="zh-CN" sz="1600" dirty="0" err="1">
                <a:latin typeface="Consolas" panose="020B0609020204030204" pitchFamily="49" charset="0"/>
              </a:rPr>
              <a:t>backedge</a:t>
            </a:r>
            <a:r>
              <a:rPr lang="en-US" altLang="zh-CN" sz="1600" dirty="0">
                <a:latin typeface="Consolas" panose="020B0609020204030204" pitchFamily="49" charset="0"/>
              </a:rPr>
              <a:t>-taken count is 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Loop %header: max </a:t>
            </a:r>
            <a:r>
              <a:rPr lang="en-US" altLang="zh-CN" sz="1600" dirty="0" err="1">
                <a:latin typeface="Consolas" panose="020B0609020204030204" pitchFamily="49" charset="0"/>
              </a:rPr>
              <a:t>backedge</a:t>
            </a:r>
            <a:r>
              <a:rPr lang="en-US" altLang="zh-CN" sz="1600" dirty="0">
                <a:latin typeface="Consolas" panose="020B0609020204030204" pitchFamily="49" charset="0"/>
              </a:rPr>
              <a:t>-taken count is 9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43692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265DA-781B-475A-9DE1-304D45714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LLVM </a:t>
            </a:r>
            <a:r>
              <a:rPr lang="en-US" altLang="zh-CN" dirty="0" err="1"/>
              <a:t>intrinsics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01BDE4-87AB-4DF1-AD7F-0A459C1AF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4343"/>
            <a:ext cx="10515600" cy="523965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500" dirty="0">
                <a:latin typeface="Consolas" panose="020B0609020204030204" pitchFamily="49" charset="0"/>
              </a:rPr>
              <a:t>int </a:t>
            </a:r>
            <a:r>
              <a:rPr lang="en-US" altLang="zh-CN" sz="1500" dirty="0" err="1">
                <a:latin typeface="Consolas" panose="020B0609020204030204" pitchFamily="49" charset="0"/>
              </a:rPr>
              <a:t>func</a:t>
            </a:r>
            <a:r>
              <a:rPr lang="en-US" altLang="zh-CN" sz="1500" dirty="0">
                <a:latin typeface="Consolas" panose="020B0609020204030204" pitchFamily="49" charset="0"/>
              </a:rPr>
              <a:t>(){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500" dirty="0">
                <a:latin typeface="Consolas" panose="020B0609020204030204" pitchFamily="49" charset="0"/>
              </a:rPr>
              <a:t>int a[5];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500" dirty="0">
                <a:latin typeface="Consolas" panose="020B0609020204030204" pitchFamily="49" charset="0"/>
              </a:rPr>
              <a:t>for (int </a:t>
            </a:r>
            <a:r>
              <a:rPr lang="en-US" altLang="zh-CN" sz="1500" dirty="0" err="1">
                <a:latin typeface="Consolas" panose="020B0609020204030204" pitchFamily="49" charset="0"/>
              </a:rPr>
              <a:t>i</a:t>
            </a:r>
            <a:r>
              <a:rPr lang="en-US" altLang="zh-CN" sz="1500" dirty="0">
                <a:latin typeface="Consolas" panose="020B0609020204030204" pitchFamily="49" charset="0"/>
              </a:rPr>
              <a:t> = 0; </a:t>
            </a:r>
            <a:r>
              <a:rPr lang="en-US" altLang="zh-CN" sz="1500" dirty="0" err="1">
                <a:latin typeface="Consolas" panose="020B0609020204030204" pitchFamily="49" charset="0"/>
              </a:rPr>
              <a:t>i</a:t>
            </a:r>
            <a:r>
              <a:rPr lang="en-US" altLang="zh-CN" sz="1500" dirty="0">
                <a:latin typeface="Consolas" panose="020B0609020204030204" pitchFamily="49" charset="0"/>
              </a:rPr>
              <a:t> != 5; ++</a:t>
            </a:r>
            <a:r>
              <a:rPr lang="en-US" altLang="zh-CN" sz="1500" dirty="0" err="1">
                <a:latin typeface="Consolas" panose="020B0609020204030204" pitchFamily="49" charset="0"/>
              </a:rPr>
              <a:t>i</a:t>
            </a:r>
            <a:r>
              <a:rPr lang="en-US" altLang="zh-CN" sz="15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500" dirty="0">
                <a:latin typeface="Consolas" panose="020B0609020204030204" pitchFamily="49" charset="0"/>
              </a:rPr>
              <a:t>	a[</a:t>
            </a:r>
            <a:r>
              <a:rPr lang="en-US" altLang="zh-CN" sz="1500" dirty="0" err="1">
                <a:latin typeface="Consolas" panose="020B0609020204030204" pitchFamily="49" charset="0"/>
              </a:rPr>
              <a:t>i</a:t>
            </a:r>
            <a:r>
              <a:rPr lang="en-US" altLang="zh-CN" sz="1500" dirty="0">
                <a:latin typeface="Consolas" panose="020B0609020204030204" pitchFamily="49" charset="0"/>
              </a:rPr>
              <a:t>] = 0;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500" dirty="0">
                <a:latin typeface="Consolas" panose="020B0609020204030204" pitchFamily="49" charset="0"/>
              </a:rPr>
              <a:t>return a[0];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5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zh-CN" alt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define i32 @_Z4funcv() #0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%a = </a:t>
            </a:r>
            <a:r>
              <a:rPr lang="en-US" altLang="zh-CN" sz="1600" dirty="0" err="1">
                <a:latin typeface="Consolas" panose="020B0609020204030204" pitchFamily="49" charset="0"/>
              </a:rPr>
              <a:t>alloca</a:t>
            </a:r>
            <a:r>
              <a:rPr lang="en-US" altLang="zh-CN" sz="1600" dirty="0">
                <a:latin typeface="Consolas" panose="020B0609020204030204" pitchFamily="49" charset="0"/>
              </a:rPr>
              <a:t> [5 x i32], align 16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%a2 = </a:t>
            </a:r>
            <a:r>
              <a:rPr lang="en-US" altLang="zh-CN" sz="1600" dirty="0" err="1">
                <a:latin typeface="Consolas" panose="020B0609020204030204" pitchFamily="49" charset="0"/>
              </a:rPr>
              <a:t>bitcast</a:t>
            </a:r>
            <a:r>
              <a:rPr lang="en-US" altLang="zh-CN" sz="1600" dirty="0">
                <a:latin typeface="Consolas" panose="020B0609020204030204" pitchFamily="49" charset="0"/>
              </a:rPr>
              <a:t> [5 x i32]* %a to i8*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call void @llvm.memset.p0i8.i64(i8* %a2, i8 0, i64 20, i32 16, i1 false)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%1 = </a:t>
            </a:r>
            <a:r>
              <a:rPr lang="en-US" altLang="zh-CN" sz="1600" dirty="0" err="1">
                <a:latin typeface="Consolas" panose="020B0609020204030204" pitchFamily="49" charset="0"/>
              </a:rPr>
              <a:t>getelementptr</a:t>
            </a:r>
            <a:r>
              <a:rPr lang="en-US" altLang="zh-CN" sz="1600" dirty="0">
                <a:latin typeface="Consolas" panose="020B0609020204030204" pitchFamily="49" charset="0"/>
              </a:rPr>
              <a:t> inbounds [5 x i32], [5 x i32]* %a, i64 0, i64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%2 = load i32, i32* %1, align 16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ret i32 %2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};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declare void @llvm.memset.p0i8.i64(i8* </a:t>
            </a:r>
            <a:r>
              <a:rPr lang="en-US" altLang="zh-CN" sz="1600" dirty="0" err="1">
                <a:latin typeface="Consolas" panose="020B0609020204030204" pitchFamily="49" charset="0"/>
              </a:rPr>
              <a:t>nocapture</a:t>
            </a:r>
            <a:r>
              <a:rPr lang="en-US" altLang="zh-CN" sz="1600" dirty="0">
                <a:latin typeface="Consolas" panose="020B0609020204030204" pitchFamily="49" charset="0"/>
              </a:rPr>
              <a:t>, i8, i64, i32, i1) #1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// </a:t>
            </a:r>
            <a:r>
              <a:rPr lang="en-US" altLang="zh-CN" sz="1600" dirty="0" err="1">
                <a:latin typeface="Consolas" panose="020B0609020204030204" pitchFamily="49" charset="0"/>
              </a:rPr>
              <a:t>arg</a:t>
            </a:r>
            <a:r>
              <a:rPr lang="en-US" altLang="zh-CN" sz="1600" dirty="0">
                <a:latin typeface="Consolas" panose="020B0609020204030204" pitchFamily="49" charset="0"/>
              </a:rPr>
              <a:t> 1. destination array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// </a:t>
            </a:r>
            <a:r>
              <a:rPr lang="en-US" altLang="zh-CN" sz="1600" dirty="0" err="1">
                <a:latin typeface="Consolas" panose="020B0609020204030204" pitchFamily="49" charset="0"/>
              </a:rPr>
              <a:t>arg</a:t>
            </a:r>
            <a:r>
              <a:rPr lang="en-US" altLang="zh-CN" sz="1600" dirty="0">
                <a:latin typeface="Consolas" panose="020B0609020204030204" pitchFamily="49" charset="0"/>
              </a:rPr>
              <a:t> 2. specifies the value to be filled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// </a:t>
            </a:r>
            <a:r>
              <a:rPr lang="en-US" altLang="zh-CN" sz="1600" dirty="0" err="1">
                <a:latin typeface="Consolas" panose="020B0609020204030204" pitchFamily="49" charset="0"/>
              </a:rPr>
              <a:t>arg</a:t>
            </a:r>
            <a:r>
              <a:rPr lang="en-US" altLang="zh-CN" sz="1600" dirty="0">
                <a:latin typeface="Consolas" panose="020B0609020204030204" pitchFamily="49" charset="0"/>
              </a:rPr>
              <a:t> 3. number of bytes to be filled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// </a:t>
            </a:r>
            <a:r>
              <a:rPr lang="en-US" altLang="zh-CN" sz="1600" dirty="0" err="1">
                <a:latin typeface="Consolas" panose="020B0609020204030204" pitchFamily="49" charset="0"/>
              </a:rPr>
              <a:t>arg</a:t>
            </a:r>
            <a:r>
              <a:rPr lang="en-US" altLang="zh-CN" sz="1600" dirty="0">
                <a:latin typeface="Consolas" panose="020B0609020204030204" pitchFamily="49" charset="0"/>
              </a:rPr>
              <a:t> 4. alignment of destination value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// </a:t>
            </a:r>
            <a:r>
              <a:rPr lang="en-US" altLang="zh-CN" sz="1600" dirty="0" err="1">
                <a:latin typeface="Consolas" panose="020B0609020204030204" pitchFamily="49" charset="0"/>
              </a:rPr>
              <a:t>arg</a:t>
            </a:r>
            <a:r>
              <a:rPr lang="en-US" altLang="zh-CN" sz="1600" dirty="0">
                <a:latin typeface="Consolas" panose="020B0609020204030204" pitchFamily="49" charset="0"/>
              </a:rPr>
              <a:t> 5. whether this is a volatile operation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hlinkClick r:id="rId3"/>
              </a:rPr>
              <a:t>http://llvm.org/docs/LangRef.html#intrinsic-functions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714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AE78B-F88D-4821-917E-5F65D384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Vectorization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1240C-8DFB-417A-8C48-A8D8975F5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Superword</a:t>
            </a:r>
            <a:r>
              <a:rPr lang="en-US" altLang="zh-CN" dirty="0"/>
              <a:t>-Level Parallelism (SLP) and loop vectorization</a:t>
            </a:r>
          </a:p>
          <a:p>
            <a:endParaRPr lang="en-US" altLang="zh-CN" dirty="0"/>
          </a:p>
          <a:p>
            <a:r>
              <a:rPr lang="en-US" altLang="zh-CN" dirty="0"/>
              <a:t>SLP vectorizer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It detects </a:t>
            </a:r>
            <a:r>
              <a:rPr lang="en-US" altLang="zh-CN" dirty="0">
                <a:solidFill>
                  <a:srgbClr val="FF0000"/>
                </a:solidFill>
              </a:rPr>
              <a:t>consecutive</a:t>
            </a:r>
            <a:r>
              <a:rPr lang="en-US" altLang="zh-CN" dirty="0"/>
              <a:t> stores that can be put together into vector-stores.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 Next, it attempts to stores that can be put together into vector-stores.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Next, it attempts to construct vectorizable tree using the use-def chains.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If a profitable tree was found, the SLP vectorizer performs vectorization on the tree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205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5A48B1F-B25C-426C-829F-C41B80787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Chapter 6. IR to Selection DAG phase </a:t>
            </a:r>
            <a:br>
              <a:rPr lang="en-US" altLang="zh-CN" sz="4800" dirty="0"/>
            </a:br>
            <a:endParaRPr lang="zh-CN" altLang="en-US" sz="4800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AB9B30-30DE-4830-978C-D128C17374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474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A342F5C-580C-4FA0-9DB9-E69533CDA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Knowledge Point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2FC03EA-0CD0-4070-A476-499457548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Converting IR to </a:t>
            </a:r>
            <a:r>
              <a:rPr lang="en-US" altLang="zh-CN" dirty="0" err="1"/>
              <a:t>selectionDAG</a:t>
            </a:r>
            <a:endParaRPr lang="en-US" altLang="zh-CN" dirty="0"/>
          </a:p>
          <a:p>
            <a:r>
              <a:rPr lang="en-US" altLang="zh-CN" dirty="0"/>
              <a:t>Legalizing </a:t>
            </a:r>
            <a:r>
              <a:rPr lang="en-US" altLang="zh-CN" dirty="0" err="1"/>
              <a:t>selectionDAG</a:t>
            </a:r>
            <a:endParaRPr lang="en-US" altLang="zh-CN" dirty="0"/>
          </a:p>
          <a:p>
            <a:r>
              <a:rPr lang="en-US" altLang="zh-CN" dirty="0"/>
              <a:t>Optimizing </a:t>
            </a:r>
            <a:r>
              <a:rPr lang="en-US" altLang="zh-CN" dirty="0" err="1"/>
              <a:t>selectionDAG</a:t>
            </a:r>
            <a:endParaRPr lang="en-US" altLang="zh-CN" dirty="0"/>
          </a:p>
          <a:p>
            <a:r>
              <a:rPr lang="en-US" altLang="zh-CN" dirty="0"/>
              <a:t>Instruction selection</a:t>
            </a:r>
          </a:p>
          <a:p>
            <a:r>
              <a:rPr lang="en-US" altLang="zh-CN" dirty="0"/>
              <a:t>Scheduling and emitting machine instructions</a:t>
            </a:r>
          </a:p>
          <a:p>
            <a:r>
              <a:rPr lang="en-US" altLang="zh-CN" dirty="0"/>
              <a:t>Register allocation</a:t>
            </a:r>
          </a:p>
          <a:p>
            <a:r>
              <a:rPr lang="en-US" altLang="zh-CN" dirty="0"/>
              <a:t>Code emission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0705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101CC-EDD0-4DF5-884D-D4E37E903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Converting IR to </a:t>
            </a:r>
            <a:r>
              <a:rPr lang="en-US" altLang="zh-CN" dirty="0" err="1"/>
              <a:t>selectionDAG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699C28-F77D-426C-A448-11C570965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SelectionDAGBuilder</a:t>
            </a:r>
            <a:r>
              <a:rPr lang="en-US" altLang="zh-CN" dirty="0"/>
              <a:t>     DAG node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0614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537EE-870D-42F7-9D50-4E2A4718F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Legalizing </a:t>
            </a:r>
            <a:r>
              <a:rPr lang="en-US" altLang="zh-CN" b="1" dirty="0" err="1"/>
              <a:t>SelectionDAG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791B5B-F96C-46CD-93A3-514A83DAB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TargetLowering</a:t>
            </a:r>
            <a:endParaRPr lang="en-US" altLang="zh-CN" dirty="0"/>
          </a:p>
          <a:p>
            <a:r>
              <a:rPr lang="en-US" altLang="zh-CN" dirty="0"/>
              <a:t>void </a:t>
            </a:r>
            <a:r>
              <a:rPr lang="en-US" altLang="zh-CN" dirty="0" err="1"/>
              <a:t>SelectionDAGLegalize</a:t>
            </a:r>
            <a:r>
              <a:rPr lang="en-US" altLang="zh-CN" dirty="0"/>
              <a:t>::</a:t>
            </a:r>
            <a:r>
              <a:rPr lang="en-US" altLang="zh-CN" dirty="0" err="1"/>
              <a:t>LegalizeOp</a:t>
            </a:r>
            <a:r>
              <a:rPr lang="en-US" altLang="zh-CN" dirty="0"/>
              <a:t>(</a:t>
            </a:r>
            <a:r>
              <a:rPr lang="en-US" altLang="zh-CN" dirty="0" err="1"/>
              <a:t>SDNode</a:t>
            </a:r>
            <a:r>
              <a:rPr lang="en-US" altLang="zh-CN" dirty="0"/>
              <a:t> *Node)</a:t>
            </a:r>
          </a:p>
          <a:p>
            <a:endParaRPr lang="en-US" altLang="zh-CN" dirty="0"/>
          </a:p>
          <a:p>
            <a:r>
              <a:rPr lang="en-US" altLang="zh-CN" b="1" dirty="0"/>
              <a:t>legalization—promotion and custom. A promotion promotes one type to a larger type. A custom legalization involves target-specific hook (maybe a custom operation—majorly seen with IR intrinsic).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0304452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8C2E5-CFF4-494B-A53C-8D3810C8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Optimizing </a:t>
            </a:r>
            <a:r>
              <a:rPr lang="en-US" altLang="zh-CN" dirty="0" err="1"/>
              <a:t>SelectionDAG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149BB0-EDC5-48A6-AA73-D6AA07D36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DAGCombiner</a:t>
            </a:r>
            <a:r>
              <a:rPr lang="en-US" altLang="zh-CN" dirty="0"/>
              <a:t> phase</a:t>
            </a:r>
          </a:p>
          <a:p>
            <a:r>
              <a:rPr lang="en-US" altLang="zh-CN" dirty="0"/>
              <a:t>architecture specific instructions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61984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53A24-BB5A-4A7B-890E-5501B6EC0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Instruction Selection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7A40A5-CAA8-43E0-B07D-B5E9A19D6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TableGen</a:t>
            </a:r>
            <a:r>
              <a:rPr lang="en-US" altLang="zh-CN" dirty="0"/>
              <a:t> class</a:t>
            </a:r>
          </a:p>
          <a:p>
            <a:r>
              <a:rPr lang="en-US" altLang="zh-CN" dirty="0" err="1"/>
              <a:t>CodeGenAndEmitDAG</a:t>
            </a:r>
            <a:r>
              <a:rPr lang="en-US" altLang="zh-CN" dirty="0"/>
              <a:t>() function calls the </a:t>
            </a:r>
            <a:r>
              <a:rPr lang="en-US" altLang="zh-CN" dirty="0" err="1"/>
              <a:t>DoInstructionSelection</a:t>
            </a:r>
            <a:r>
              <a:rPr lang="en-US" altLang="zh-CN" dirty="0"/>
              <a:t>()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227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97DC7-6BDC-4A9D-937E-904A09DE8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Knowledge Point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B8DC4E-27C3-419B-ABCC-C9276EBBD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Getting the address of an element</a:t>
            </a:r>
          </a:p>
          <a:p>
            <a:r>
              <a:rPr lang="en-US" altLang="zh-CN" dirty="0"/>
              <a:t>Reading from the memory</a:t>
            </a:r>
          </a:p>
          <a:p>
            <a:r>
              <a:rPr lang="en-US" altLang="zh-CN" dirty="0"/>
              <a:t>Writing into a memory location</a:t>
            </a:r>
          </a:p>
          <a:p>
            <a:r>
              <a:rPr lang="en-US" altLang="zh-CN" dirty="0"/>
              <a:t>Inserting a scalar into a vector</a:t>
            </a:r>
          </a:p>
          <a:p>
            <a:r>
              <a:rPr lang="en-US" altLang="zh-CN" dirty="0"/>
              <a:t>Extracting a scalar from a vector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15317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2B3FC-0451-46C6-8F56-7F5979E95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Scheduling and emitting machine</a:t>
            </a:r>
            <a:br>
              <a:rPr lang="en-US" altLang="zh-CN" dirty="0"/>
            </a:br>
            <a:r>
              <a:rPr lang="en-US" altLang="zh-CN" dirty="0"/>
              <a:t>instructions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BAF260-E8F6-4424-93CE-AEADBE1AF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MachineBasicBlock</a:t>
            </a:r>
            <a:endParaRPr lang="en-US" altLang="zh-CN" dirty="0"/>
          </a:p>
          <a:p>
            <a:r>
              <a:rPr lang="en-US" altLang="zh-CN" dirty="0"/>
              <a:t>Scheduler : is to linearize the DAGs</a:t>
            </a:r>
          </a:p>
          <a:p>
            <a:r>
              <a:rPr lang="en-US" altLang="zh-CN" dirty="0" err="1"/>
              <a:t>InstrEmitter</a:t>
            </a:r>
            <a:r>
              <a:rPr lang="en-US" altLang="zh-CN" dirty="0"/>
              <a:t>::</a:t>
            </a:r>
            <a:r>
              <a:rPr lang="en-US" altLang="zh-CN" dirty="0" err="1"/>
              <a:t>EmitMachineNode</a:t>
            </a:r>
            <a:r>
              <a:rPr lang="en-US" altLang="zh-CN" dirty="0"/>
              <a:t> </a:t>
            </a:r>
          </a:p>
          <a:p>
            <a:endParaRPr lang="en-US" altLang="zh-CN" dirty="0"/>
          </a:p>
          <a:p>
            <a:r>
              <a:rPr lang="en-US" altLang="zh-CN" dirty="0" err="1"/>
              <a:t>SDNode</a:t>
            </a:r>
            <a:r>
              <a:rPr lang="en-US" altLang="zh-CN" dirty="0"/>
              <a:t>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</a:t>
            </a:r>
            <a:r>
              <a:rPr lang="en-US" altLang="zh-CN" dirty="0" err="1"/>
              <a:t>MachineInstr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89831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25AAB3-6D31-4280-9A09-A81A7896F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Register allocation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A03092-172A-421A-96AC-1F92F5D25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Direct Mapping:  </a:t>
            </a:r>
          </a:p>
          <a:p>
            <a:pPr lvl="1"/>
            <a:r>
              <a:rPr lang="en-US" altLang="zh-CN" dirty="0" err="1"/>
              <a:t>TargetRegisterInfo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 err="1"/>
              <a:t>MachineOperand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Indirect Mapping:</a:t>
            </a:r>
          </a:p>
          <a:p>
            <a:pPr lvl="1"/>
            <a:r>
              <a:rPr lang="en-US" altLang="zh-CN" dirty="0" err="1"/>
              <a:t>VirtRegMap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 err="1"/>
              <a:t>VirtRegMap</a:t>
            </a:r>
            <a:r>
              <a:rPr lang="en-US" altLang="zh-CN" dirty="0"/>
              <a:t>::assignVirt2Phys(</a:t>
            </a:r>
            <a:r>
              <a:rPr lang="en-US" altLang="zh-CN" dirty="0" err="1"/>
              <a:t>vreg</a:t>
            </a:r>
            <a:r>
              <a:rPr lang="en-US" altLang="zh-CN" dirty="0"/>
              <a:t>, </a:t>
            </a:r>
            <a:r>
              <a:rPr lang="en-US" altLang="zh-CN" dirty="0" err="1"/>
              <a:t>preg</a:t>
            </a:r>
            <a:r>
              <a:rPr lang="en-US" altLang="zh-CN" dirty="0"/>
              <a:t>)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364580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25AAB3-6D31-4280-9A09-A81A7896F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Register allocation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A03092-172A-421A-96AC-1F92F5D25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spcBef>
                <a:spcPts val="1000"/>
              </a:spcBef>
              <a:buNone/>
            </a:pPr>
            <a:r>
              <a:rPr lang="en-US" altLang="zh-CN" sz="2800" dirty="0"/>
              <a:t>RA allocators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sz="2800" dirty="0"/>
              <a:t>Basic Register Allocator:  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2400" dirty="0"/>
              <a:t>The algorithm makes use of spill weight for prioritizing the virtual registers. Fast Register Allocator:</a:t>
            </a:r>
            <a:endParaRPr lang="en-US" altLang="zh-CN" sz="2800" dirty="0"/>
          </a:p>
          <a:p>
            <a:pPr marL="228600" lvl="1">
              <a:spcBef>
                <a:spcPts val="1000"/>
              </a:spcBef>
            </a:pPr>
            <a:r>
              <a:rPr lang="en-US" altLang="zh-CN" sz="3000" dirty="0"/>
              <a:t>Fast Register Allocator: </a:t>
            </a:r>
            <a:br>
              <a:rPr lang="en-US" altLang="zh-CN" sz="3000" dirty="0"/>
            </a:b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5531082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11D90-7C4B-4EC8-800F-5FBC63CF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Code Emission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3C9802-DBEB-4A18-BD63-331ECE55E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LLVM IR</a:t>
            </a:r>
          </a:p>
          <a:p>
            <a:r>
              <a:rPr lang="en-US" altLang="zh-CN" dirty="0" err="1"/>
              <a:t>SelectioDAG</a:t>
            </a:r>
            <a:endParaRPr lang="en-US" altLang="zh-CN" dirty="0"/>
          </a:p>
          <a:p>
            <a:r>
              <a:rPr lang="en-US" altLang="zh-CN" dirty="0" err="1"/>
              <a:t>MachineInstr</a:t>
            </a:r>
            <a:endParaRPr lang="en-US" altLang="zh-CN" dirty="0"/>
          </a:p>
          <a:p>
            <a:pPr lvl="1"/>
            <a:r>
              <a:rPr lang="en-US" altLang="zh-CN" dirty="0"/>
              <a:t>LLVM JIT : obj</a:t>
            </a:r>
          </a:p>
          <a:p>
            <a:pPr lvl="1"/>
            <a:r>
              <a:rPr lang="en-US" altLang="zh-CN" dirty="0"/>
              <a:t>MC : </a:t>
            </a:r>
            <a:r>
              <a:rPr lang="en-US" altLang="zh-CN" dirty="0" err="1"/>
              <a:t>asm</a:t>
            </a:r>
            <a:r>
              <a:rPr lang="en-US" altLang="zh-CN" dirty="0"/>
              <a:t>  </a:t>
            </a:r>
            <a:r>
              <a:rPr lang="en-US" altLang="zh-CN" dirty="0" err="1"/>
              <a:t>MCInst</a:t>
            </a:r>
            <a:r>
              <a:rPr lang="en-US" altLang="zh-CN" dirty="0"/>
              <a:t> </a:t>
            </a:r>
          </a:p>
          <a:p>
            <a:pPr lvl="1"/>
            <a:endParaRPr lang="en-US" altLang="zh-CN" dirty="0"/>
          </a:p>
          <a:p>
            <a:r>
              <a:rPr lang="en-US" altLang="zh-CN" sz="3200" dirty="0" err="1"/>
              <a:t>AsmPrinter</a:t>
            </a:r>
            <a:endParaRPr lang="en-US" altLang="zh-CN" sz="3200" dirty="0"/>
          </a:p>
          <a:p>
            <a:r>
              <a:rPr lang="en-US" altLang="zh-CN" dirty="0" err="1"/>
              <a:t>MCStreamer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MCAsmStreamer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93137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8EC4C9E-18E0-4FF3-B6AD-BAF29B4DC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Chapter 7. Generating Code for Target Architecture</a:t>
            </a:r>
            <a:br>
              <a:rPr lang="en-US" altLang="zh-CN" sz="3600" dirty="0"/>
            </a:br>
            <a:br>
              <a:rPr lang="en-US" altLang="zh-CN" sz="3600" dirty="0"/>
            </a:br>
            <a:endParaRPr lang="zh-CN" altLang="en-US" sz="3600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585ACA-902C-4DEB-9F84-821D6E103C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2164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C2D7D00-8E94-4D13-B56C-C3962D622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Knowledge Point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8A18781-11AB-48AA-BE13-604207C2F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Defining registers and register sets</a:t>
            </a:r>
          </a:p>
          <a:p>
            <a:r>
              <a:rPr lang="en-US" altLang="zh-CN" dirty="0"/>
              <a:t>Defining the calling convention</a:t>
            </a:r>
          </a:p>
          <a:p>
            <a:r>
              <a:rPr lang="en-US" altLang="zh-CN" dirty="0"/>
              <a:t>Defining the instruction set</a:t>
            </a:r>
          </a:p>
          <a:p>
            <a:r>
              <a:rPr lang="en-US" altLang="zh-CN" dirty="0"/>
              <a:t>Implementing frame lowering</a:t>
            </a:r>
          </a:p>
          <a:p>
            <a:r>
              <a:rPr lang="en-US" altLang="zh-CN" dirty="0"/>
              <a:t>Selecting an instruction</a:t>
            </a:r>
          </a:p>
          <a:p>
            <a:r>
              <a:rPr lang="en-US" altLang="zh-CN" dirty="0"/>
              <a:t>Printing an instruction</a:t>
            </a:r>
          </a:p>
          <a:p>
            <a:r>
              <a:rPr lang="en-US" altLang="zh-CN" dirty="0"/>
              <a:t>Registering a target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54678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ED276-0226-4DD9-AA9D-8978FBF41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Defining registers and register sets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43A932-7AFA-42B9-8AEA-88CB3B92A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llvm-tblgen</a:t>
            </a:r>
            <a:r>
              <a:rPr lang="en-US" altLang="zh-CN" dirty="0"/>
              <a:t>  : .td file to generate the .</a:t>
            </a:r>
            <a:r>
              <a:rPr lang="en-US" altLang="zh-CN" dirty="0" err="1"/>
              <a:t>inc</a:t>
            </a:r>
            <a:r>
              <a:rPr lang="en-US" altLang="zh-CN" dirty="0"/>
              <a:t> file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http://llvm.org/docs/TableGen/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2705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BBB7E-C47A-4379-B6A6-40D9EF398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Defining the calling convention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DBAE1D-2A3E-484A-B6BC-A3410A5A8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calling convention specifies how values are passed to and returned from a function call.</a:t>
            </a:r>
          </a:p>
          <a:p>
            <a:endParaRPr lang="en-US" altLang="zh-CN" dirty="0"/>
          </a:p>
          <a:p>
            <a:r>
              <a:rPr lang="en-US" altLang="zh-CN" dirty="0" err="1"/>
              <a:t>CallingConv</a:t>
            </a:r>
            <a:r>
              <a:rPr lang="en-US" altLang="zh-CN" dirty="0"/>
              <a:t> class</a:t>
            </a:r>
          </a:p>
          <a:p>
            <a:r>
              <a:rPr lang="en-US" altLang="zh-CN" dirty="0" err="1"/>
              <a:t>llvm-tablegen</a:t>
            </a:r>
            <a:r>
              <a:rPr lang="en-US" altLang="zh-CN" dirty="0"/>
              <a:t> generates a TOYCallingConv.inc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37623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5E1450-7949-49B6-A8EE-CF4C17D9A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Defining the instruction 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28D3D4-3C0B-4F9A-87AC-9156F029A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9811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B435D-F6ED-4DCC-A563-EDB1DD85B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Implementing frame lowering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F0B8AC-9465-4180-BD9D-980BDD878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764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DDB04E-E13C-4671-89E0-F4E783CE4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Getting the address of an element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3123E8-C58A-4FB7-9466-93282D5A4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Function *</a:t>
            </a:r>
            <a:r>
              <a:rPr lang="en-US" altLang="zh-CN" sz="1400" dirty="0" err="1">
                <a:latin typeface="Consolas" panose="020B0609020204030204" pitchFamily="49" charset="0"/>
              </a:rPr>
              <a:t>createFunc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</a:rPr>
              <a:t>IRBuilder</a:t>
            </a:r>
            <a:r>
              <a:rPr lang="en-US" altLang="zh-CN" sz="1400" dirty="0">
                <a:latin typeface="Consolas" panose="020B0609020204030204" pitchFamily="49" charset="0"/>
              </a:rPr>
              <a:t>&lt;&gt; &amp;Builder, std::string Name) {</a:t>
            </a:r>
          </a:p>
          <a:p>
            <a:pPr marL="457200" lvl="1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Type *u32Ty = Type::getInt32Ty(Context);</a:t>
            </a:r>
          </a:p>
          <a:p>
            <a:pPr marL="457200" lvl="1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Type *</a:t>
            </a:r>
            <a:r>
              <a:rPr lang="en-US" altLang="zh-CN" sz="1400" dirty="0" err="1">
                <a:latin typeface="Consolas" panose="020B0609020204030204" pitchFamily="49" charset="0"/>
              </a:rPr>
              <a:t>vecTy</a:t>
            </a:r>
            <a:r>
              <a:rPr lang="en-US" altLang="zh-CN" sz="1400" dirty="0"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latin typeface="Consolas" panose="020B0609020204030204" pitchFamily="49" charset="0"/>
              </a:rPr>
              <a:t>VectorType</a:t>
            </a:r>
            <a:r>
              <a:rPr lang="en-US" altLang="zh-CN" sz="1400" dirty="0">
                <a:latin typeface="Consolas" panose="020B0609020204030204" pitchFamily="49" charset="0"/>
              </a:rPr>
              <a:t>::get(u32Ty, 2);</a:t>
            </a:r>
          </a:p>
          <a:p>
            <a:pPr marL="457200" lvl="1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Type *</a:t>
            </a:r>
            <a:r>
              <a:rPr lang="en-US" altLang="zh-CN" sz="1400" dirty="0" err="1">
                <a:latin typeface="Consolas" panose="020B0609020204030204" pitchFamily="49" charset="0"/>
              </a:rPr>
              <a:t>ptrTy</a:t>
            </a:r>
            <a:r>
              <a:rPr lang="en-US" altLang="zh-CN" sz="1400" dirty="0"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latin typeface="Consolas" panose="020B0609020204030204" pitchFamily="49" charset="0"/>
              </a:rPr>
              <a:t>vecTy</a:t>
            </a:r>
            <a:r>
              <a:rPr lang="en-US" altLang="zh-CN" sz="1400" dirty="0">
                <a:latin typeface="Consolas" panose="020B0609020204030204" pitchFamily="49" charset="0"/>
              </a:rPr>
              <a:t>-&gt;</a:t>
            </a:r>
            <a:r>
              <a:rPr lang="en-US" altLang="zh-CN" sz="1400" dirty="0" err="1">
                <a:latin typeface="Consolas" panose="020B0609020204030204" pitchFamily="49" charset="0"/>
              </a:rPr>
              <a:t>getPointerTo</a:t>
            </a:r>
            <a:r>
              <a:rPr lang="en-US" altLang="zh-CN" sz="1400" dirty="0">
                <a:latin typeface="Consolas" panose="020B0609020204030204" pitchFamily="49" charset="0"/>
              </a:rPr>
              <a:t>(0);</a:t>
            </a:r>
          </a:p>
          <a:p>
            <a:pPr marL="457200" lvl="1" indent="0">
              <a:buNone/>
            </a:pPr>
            <a:r>
              <a:rPr lang="en-US" altLang="zh-CN" sz="1400" dirty="0" err="1">
                <a:latin typeface="Consolas" panose="020B0609020204030204" pitchFamily="49" charset="0"/>
              </a:rPr>
              <a:t>FunctionType</a:t>
            </a:r>
            <a:r>
              <a:rPr lang="en-US" altLang="zh-CN" sz="1400" dirty="0">
                <a:latin typeface="Consolas" panose="020B0609020204030204" pitchFamily="49" charset="0"/>
              </a:rPr>
              <a:t> *</a:t>
            </a:r>
            <a:r>
              <a:rPr lang="en-US" altLang="zh-CN" sz="1400" dirty="0" err="1">
                <a:latin typeface="Consolas" panose="020B0609020204030204" pitchFamily="49" charset="0"/>
              </a:rPr>
              <a:t>funcType</a:t>
            </a:r>
            <a:r>
              <a:rPr lang="en-US" altLang="zh-CN" sz="1400" dirty="0">
                <a:latin typeface="Consolas" panose="020B0609020204030204" pitchFamily="49" charset="0"/>
              </a:rPr>
              <a:t> =</a:t>
            </a:r>
            <a:r>
              <a:rPr lang="en-US" altLang="zh-CN" sz="1400" dirty="0" err="1">
                <a:latin typeface="Consolas" panose="020B0609020204030204" pitchFamily="49" charset="0"/>
              </a:rPr>
              <a:t>FunctionType</a:t>
            </a:r>
            <a:r>
              <a:rPr lang="en-US" altLang="zh-CN" sz="1400" dirty="0">
                <a:latin typeface="Consolas" panose="020B0609020204030204" pitchFamily="49" charset="0"/>
              </a:rPr>
              <a:t>::get(Builder.getInt32Ty(), </a:t>
            </a:r>
            <a:r>
              <a:rPr lang="en-US" altLang="zh-CN" sz="1400" dirty="0" err="1">
                <a:latin typeface="Consolas" panose="020B0609020204030204" pitchFamily="49" charset="0"/>
              </a:rPr>
              <a:t>ptrTy</a:t>
            </a:r>
            <a:r>
              <a:rPr lang="en-US" altLang="zh-CN" sz="1400" dirty="0">
                <a:latin typeface="Consolas" panose="020B0609020204030204" pitchFamily="49" charset="0"/>
              </a:rPr>
              <a:t>, false);</a:t>
            </a:r>
          </a:p>
          <a:p>
            <a:pPr marL="457200" lvl="1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Function *</a:t>
            </a:r>
            <a:r>
              <a:rPr lang="en-US" altLang="zh-CN" sz="1400" dirty="0" err="1">
                <a:latin typeface="Consolas" panose="020B0609020204030204" pitchFamily="49" charset="0"/>
              </a:rPr>
              <a:t>fooFunc</a:t>
            </a:r>
            <a:r>
              <a:rPr lang="en-US" altLang="zh-CN" sz="1400" dirty="0">
                <a:latin typeface="Consolas" panose="020B0609020204030204" pitchFamily="49" charset="0"/>
              </a:rPr>
              <a:t> =Function::Create(</a:t>
            </a:r>
            <a:r>
              <a:rPr lang="en-US" altLang="zh-CN" sz="1400" dirty="0" err="1">
                <a:latin typeface="Consolas" panose="020B0609020204030204" pitchFamily="49" charset="0"/>
              </a:rPr>
              <a:t>funcType</a:t>
            </a:r>
            <a:r>
              <a:rPr lang="en-US" altLang="zh-CN" sz="1400" dirty="0">
                <a:latin typeface="Consolas" panose="020B0609020204030204" pitchFamily="49" charset="0"/>
              </a:rPr>
              <a:t>, Function::</a:t>
            </a:r>
            <a:r>
              <a:rPr lang="en-US" altLang="zh-CN" sz="1400" dirty="0" err="1">
                <a:latin typeface="Consolas" panose="020B0609020204030204" pitchFamily="49" charset="0"/>
              </a:rPr>
              <a:t>ExternalLinkage</a:t>
            </a:r>
            <a:r>
              <a:rPr lang="en-US" altLang="zh-CN" sz="1400" dirty="0">
                <a:latin typeface="Consolas" panose="020B0609020204030204" pitchFamily="49" charset="0"/>
              </a:rPr>
              <a:t>, </a:t>
            </a:r>
            <a:r>
              <a:rPr lang="en-US" altLang="zh-CN" sz="1400" dirty="0" err="1">
                <a:latin typeface="Consolas" panose="020B0609020204030204" pitchFamily="49" charset="0"/>
              </a:rPr>
              <a:t>Name,ModuleOb</a:t>
            </a:r>
            <a:r>
              <a:rPr lang="en-US" altLang="zh-CN" sz="1400" dirty="0"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return </a:t>
            </a:r>
            <a:r>
              <a:rPr lang="en-US" altLang="zh-CN" sz="1400" dirty="0" err="1">
                <a:latin typeface="Consolas" panose="020B0609020204030204" pitchFamily="49" charset="0"/>
              </a:rPr>
              <a:t>fooFunc</a:t>
            </a:r>
            <a:r>
              <a:rPr lang="en-US" altLang="zh-CN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endParaRPr lang="en-US" altLang="zh-CN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Value *</a:t>
            </a:r>
            <a:r>
              <a:rPr lang="en-US" altLang="zh-CN" sz="1400" dirty="0" err="1">
                <a:latin typeface="Consolas" panose="020B0609020204030204" pitchFamily="49" charset="0"/>
              </a:rPr>
              <a:t>getGEP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</a:rPr>
              <a:t>IRBuilder</a:t>
            </a:r>
            <a:r>
              <a:rPr lang="en-US" altLang="zh-CN" sz="1400" dirty="0">
                <a:latin typeface="Consolas" panose="020B0609020204030204" pitchFamily="49" charset="0"/>
              </a:rPr>
              <a:t>&lt;&gt; &amp;Builder, Value *Base, Value *Offset) {</a:t>
            </a:r>
          </a:p>
          <a:p>
            <a:pPr marL="0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	return </a:t>
            </a:r>
            <a:r>
              <a:rPr lang="en-US" altLang="zh-CN" sz="1400" dirty="0" err="1">
                <a:latin typeface="Consolas" panose="020B0609020204030204" pitchFamily="49" charset="0"/>
              </a:rPr>
              <a:t>Builder.</a:t>
            </a:r>
            <a:r>
              <a:rPr lang="en-US" altLang="zh-CN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CreateGEP</a:t>
            </a:r>
            <a:r>
              <a:rPr lang="en-US" altLang="zh-CN" sz="1400" dirty="0">
                <a:latin typeface="Consolas" panose="020B0609020204030204" pitchFamily="49" charset="0"/>
              </a:rPr>
              <a:t>(Builder.getInt32Ty(), Base, Offset, "a1");</a:t>
            </a:r>
          </a:p>
          <a:p>
            <a:pPr marL="0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IR: </a:t>
            </a:r>
          </a:p>
          <a:p>
            <a:pPr marL="0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%a1 = </a:t>
            </a:r>
            <a:r>
              <a:rPr lang="en-US" altLang="zh-CN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getelementptr</a:t>
            </a:r>
            <a:r>
              <a:rPr lang="en-US" altLang="zh-CN" sz="1400" dirty="0">
                <a:latin typeface="Consolas" panose="020B0609020204030204" pitchFamily="49" charset="0"/>
              </a:rPr>
              <a:t> i32, &lt;2 x i32&gt;* %a, i32 1</a:t>
            </a:r>
          </a:p>
          <a:p>
            <a:pPr marL="0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Reference: </a:t>
            </a:r>
          </a:p>
          <a:p>
            <a:pPr marL="342900" indent="-342900">
              <a:buAutoNum type="arabicPeriod"/>
            </a:pPr>
            <a:r>
              <a:rPr lang="en-US" altLang="zh-CN" sz="1400" dirty="0">
                <a:latin typeface="Consolas" panose="020B0609020204030204" pitchFamily="49" charset="0"/>
                <a:hlinkClick r:id="rId3"/>
              </a:rPr>
              <a:t>http://llvm.org/docs/GetElementPtr.html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altLang="zh-CN" sz="1400" dirty="0">
                <a:latin typeface="Consolas" panose="020B0609020204030204" pitchFamily="49" charset="0"/>
                <a:hlinkClick r:id="rId4"/>
              </a:rPr>
              <a:t>http://llvm.org/docs/LangRef.html#getelementptr-instruction</a:t>
            </a:r>
            <a:endParaRPr lang="en-US" altLang="zh-CN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0728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A3EC03-569A-4029-A469-9D0C0012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Lowering instructions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97A9E6-269D-42FB-BADC-047FE994D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Function call calling convention, </a:t>
            </a:r>
          </a:p>
          <a:p>
            <a:r>
              <a:rPr lang="en-US" altLang="zh-CN" dirty="0"/>
              <a:t>Formal argument calling convention</a:t>
            </a:r>
          </a:p>
          <a:p>
            <a:r>
              <a:rPr lang="en-US" altLang="zh-CN" dirty="0"/>
              <a:t>Return value calling convention.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02358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DD3CD4-3C79-49A7-A0D4-825CB11B4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Printing an instruction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9DA929-7AA1-47CC-BD48-800804F93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2400" dirty="0"/>
              <a:t>http://llvm.org/docs/WritingAnLLVMBackend.html#target-registration </a:t>
            </a:r>
          </a:p>
          <a:p>
            <a:r>
              <a:rPr lang="en-US" altLang="zh-CN" sz="2400" dirty="0"/>
              <a:t>http://jonathan2251.github.io/lbd/llvmstructure.html#target-registration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132813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6A0987-0141-4494-A862-CE1F2E12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Flag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3995BE-3ACB-4339-AE09-C7106C4CB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familiar with all the </a:t>
            </a:r>
            <a:r>
              <a:rPr lang="en-US" altLang="zh-CN" dirty="0" err="1"/>
              <a:t>llvm</a:t>
            </a:r>
            <a:r>
              <a:rPr lang="en-US" altLang="zh-CN" dirty="0"/>
              <a:t> opt pass</a:t>
            </a:r>
          </a:p>
          <a:p>
            <a:r>
              <a:rPr lang="en-US" altLang="zh-CN" dirty="0"/>
              <a:t>Transplant the </a:t>
            </a:r>
            <a:r>
              <a:rPr lang="en-US" altLang="zh-CN" dirty="0" err="1"/>
              <a:t>llvm</a:t>
            </a:r>
            <a:r>
              <a:rPr lang="en-US" altLang="zh-CN" dirty="0"/>
              <a:t> pass to </a:t>
            </a:r>
            <a:r>
              <a:rPr lang="en-US" altLang="zh-CN" dirty="0" err="1"/>
              <a:t>scm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4049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519405-5D00-4D83-8359-AC78BE3B4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Reading from the memory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84EBB3-3C59-4301-9450-EAA94CCCC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Value *</a:t>
            </a:r>
            <a:r>
              <a:rPr lang="en-US" altLang="zh-CN" sz="1600" dirty="0" err="1">
                <a:latin typeface="Consolas" panose="020B0609020204030204" pitchFamily="49" charset="0"/>
              </a:rPr>
              <a:t>getLoad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IRBuilder</a:t>
            </a:r>
            <a:r>
              <a:rPr lang="en-US" altLang="zh-CN" sz="1600" dirty="0">
                <a:latin typeface="Consolas" panose="020B0609020204030204" pitchFamily="49" charset="0"/>
              </a:rPr>
              <a:t>&lt;&gt; &amp;Builder, Value *Address) {</a:t>
            </a: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return </a:t>
            </a:r>
            <a:r>
              <a:rPr lang="en-US" altLang="zh-CN" sz="1600" dirty="0" err="1">
                <a:latin typeface="Consolas" panose="020B0609020204030204" pitchFamily="49" charset="0"/>
              </a:rPr>
              <a:t>Builder.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CreateLoad</a:t>
            </a:r>
            <a:r>
              <a:rPr lang="en-US" altLang="zh-CN" sz="1600" dirty="0">
                <a:latin typeface="Consolas" panose="020B0609020204030204" pitchFamily="49" charset="0"/>
              </a:rPr>
              <a:t>(Address, "load");</a:t>
            </a: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}</a:t>
            </a:r>
            <a:endParaRPr lang="nn-NO" altLang="zh-CN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altLang="zh-CN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altLang="zh-CN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altLang="zh-CN" sz="1600" dirty="0">
                <a:latin typeface="Consolas" panose="020B0609020204030204" pitchFamily="49" charset="0"/>
              </a:rPr>
              <a:t>%val = load i32, i32* a1</a:t>
            </a:r>
          </a:p>
          <a:p>
            <a:pPr marL="0" indent="0">
              <a:buNone/>
            </a:pPr>
            <a:endParaRPr lang="nn-NO" altLang="zh-CN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altLang="zh-CN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383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519405-5D00-4D83-8359-AC78BE3B4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Writing into a memory location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84EBB3-3C59-4301-9450-EAA94CCCC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void </a:t>
            </a:r>
            <a:r>
              <a:rPr lang="en-US" altLang="zh-CN" sz="1600" dirty="0" err="1">
                <a:latin typeface="Consolas" panose="020B0609020204030204" pitchFamily="49" charset="0"/>
              </a:rPr>
              <a:t>getStore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IRBuilder</a:t>
            </a:r>
            <a:r>
              <a:rPr lang="en-US" altLang="zh-CN" sz="1600" dirty="0">
                <a:latin typeface="Consolas" panose="020B0609020204030204" pitchFamily="49" charset="0"/>
              </a:rPr>
              <a:t>&lt;&gt; &amp;Builder, Value *Address, Value *V) {</a:t>
            </a: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</a:t>
            </a:r>
            <a:r>
              <a:rPr lang="en-US" altLang="zh-CN" sz="1600" dirty="0" err="1">
                <a:latin typeface="Consolas" panose="020B0609020204030204" pitchFamily="49" charset="0"/>
              </a:rPr>
              <a:t>Builder.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CreateStore</a:t>
            </a:r>
            <a:r>
              <a:rPr lang="en-US" altLang="zh-CN" sz="1600" dirty="0">
                <a:latin typeface="Consolas" panose="020B0609020204030204" pitchFamily="49" charset="0"/>
              </a:rPr>
              <a:t>(V, Address);</a:t>
            </a: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}</a:t>
            </a:r>
            <a:endParaRPr lang="nn-NO" altLang="zh-CN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altLang="zh-CN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altLang="zh-CN" sz="1600" dirty="0">
                <a:latin typeface="Consolas" panose="020B0609020204030204" pitchFamily="49" charset="0"/>
              </a:rPr>
              <a:t>store i32 3,i32* %a1.</a:t>
            </a:r>
          </a:p>
          <a:p>
            <a:pPr marL="0" indent="0">
              <a:buNone/>
            </a:pPr>
            <a:endParaRPr lang="nn-NO" altLang="zh-CN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altLang="zh-CN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altLang="zh-CN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altLang="zh-CN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altLang="zh-CN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altLang="zh-CN" sz="1600" dirty="0">
                <a:latin typeface="Consolas" panose="020B0609020204030204" pitchFamily="49" charset="0"/>
              </a:rPr>
              <a:t>Reference:</a:t>
            </a:r>
          </a:p>
          <a:p>
            <a:pPr marL="342900" indent="-342900">
              <a:buAutoNum type="arabicPeriod"/>
            </a:pPr>
            <a:r>
              <a:rPr lang="nn-NO" altLang="zh-CN" sz="1600" dirty="0">
                <a:latin typeface="Consolas" panose="020B0609020204030204" pitchFamily="49" charset="0"/>
                <a:hlinkClick r:id="rId2"/>
              </a:rPr>
              <a:t>http://llvm.org/docs/LangRef.html#masked-vector-load-and-store-intrinsics</a:t>
            </a:r>
            <a:endParaRPr lang="nn-NO" altLang="zh-CN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altLang="zh-CN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029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519405-5D00-4D83-8359-AC78BE3B4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Inserting a scalar into a vector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84EBB3-3C59-4301-9450-EAA94CCCC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altLang="zh-CN" sz="1600" dirty="0">
                <a:latin typeface="Consolas" panose="020B0609020204030204" pitchFamily="49" charset="0"/>
              </a:rPr>
              <a:t>Value *getInsertElement(IRBuilder&lt;&gt; &amp;Builder, Value *Vec, Value *Val,Value *Index) {</a:t>
            </a:r>
          </a:p>
          <a:p>
            <a:pPr marL="0" indent="0">
              <a:buNone/>
            </a:pPr>
            <a:r>
              <a:rPr lang="fr-FR" altLang="zh-CN" sz="1600" dirty="0">
                <a:latin typeface="Consolas" panose="020B0609020204030204" pitchFamily="49" charset="0"/>
              </a:rPr>
              <a:t>	return Builder.</a:t>
            </a:r>
            <a:r>
              <a:rPr lang="fr-FR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CreateInsertElement</a:t>
            </a:r>
            <a:r>
              <a:rPr lang="fr-FR" altLang="zh-CN" sz="1600" dirty="0">
                <a:latin typeface="Consolas" panose="020B0609020204030204" pitchFamily="49" charset="0"/>
              </a:rPr>
              <a:t>(Vec, Val, Index);</a:t>
            </a:r>
          </a:p>
          <a:p>
            <a:pPr marL="0" indent="0">
              <a:buNone/>
            </a:pPr>
            <a:r>
              <a:rPr lang="fr-FR" altLang="zh-CN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r-FR" altLang="zh-CN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altLang="zh-CN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altLang="zh-CN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altLang="zh-CN" sz="1600" dirty="0">
                <a:latin typeface="Consolas" panose="020B0609020204030204" pitchFamily="49" charset="0"/>
              </a:rPr>
              <a:t>%vec0 = </a:t>
            </a:r>
            <a:r>
              <a:rPr lang="fr-FR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insertelement</a:t>
            </a:r>
            <a:r>
              <a:rPr lang="fr-FR" altLang="zh-CN" sz="1600" dirty="0">
                <a:latin typeface="Consolas" panose="020B0609020204030204" pitchFamily="49" charset="0"/>
              </a:rPr>
              <a:t> &lt;4 x double&gt; Vec, %val0, %idx</a:t>
            </a:r>
          </a:p>
        </p:txBody>
      </p:sp>
    </p:spTree>
    <p:extLst>
      <p:ext uri="{BB962C8B-B14F-4D97-AF65-F5344CB8AC3E}">
        <p14:creationId xmlns:p14="http://schemas.microsoft.com/office/powerpoint/2010/main" val="3398080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519405-5D00-4D83-8359-AC78BE3B4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Extracting a scalar from a vector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84EBB3-3C59-4301-9450-EAA94CCCC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altLang="zh-CN" sz="1600" dirty="0">
                <a:latin typeface="Consolas" panose="020B0609020204030204" pitchFamily="49" charset="0"/>
              </a:rPr>
              <a:t>Value *getExtractElement(IRBuilder&lt;&gt; &amp;Builder, Value *Vec, Value *Index) {</a:t>
            </a:r>
          </a:p>
          <a:p>
            <a:pPr marL="0" indent="0">
              <a:buNone/>
            </a:pPr>
            <a:r>
              <a:rPr lang="fr-FR" altLang="zh-CN" sz="1600" dirty="0">
                <a:latin typeface="Consolas" panose="020B0609020204030204" pitchFamily="49" charset="0"/>
              </a:rPr>
              <a:t>	return Builder.</a:t>
            </a:r>
            <a:r>
              <a:rPr lang="fr-FR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CreateExtractElement</a:t>
            </a:r>
            <a:r>
              <a:rPr lang="fr-FR" altLang="zh-CN" sz="1600" dirty="0">
                <a:latin typeface="Consolas" panose="020B0609020204030204" pitchFamily="49" charset="0"/>
              </a:rPr>
              <a:t>(Vec, Index);</a:t>
            </a:r>
          </a:p>
          <a:p>
            <a:pPr marL="0" indent="0">
              <a:buNone/>
            </a:pPr>
            <a:r>
              <a:rPr lang="fr-FR" altLang="zh-CN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r-FR" altLang="zh-CN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altLang="zh-CN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altLang="zh-CN" sz="1600" dirty="0">
                <a:latin typeface="Consolas" panose="020B0609020204030204" pitchFamily="49" charset="0"/>
              </a:rPr>
              <a:t>result = </a:t>
            </a:r>
            <a:r>
              <a:rPr lang="sv-SE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extractelement</a:t>
            </a:r>
            <a:r>
              <a:rPr lang="sv-SE" altLang="zh-CN" sz="1600" dirty="0">
                <a:latin typeface="Consolas" panose="020B0609020204030204" pitchFamily="49" charset="0"/>
              </a:rPr>
              <a:t> &lt;4 x i32&gt; %vec, i32 %idx</a:t>
            </a:r>
            <a:endParaRPr lang="fr-FR" altLang="zh-CN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134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FC0E4E5-EDBA-4A4C-A591-99FE9BB56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Chapter 4. Basic IR Transformations</a:t>
            </a:r>
            <a:endParaRPr lang="zh-CN" altLang="en-US" sz="5400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738AA9-D632-4898-91A2-B154DC3956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60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2028</Words>
  <Application>Microsoft Office PowerPoint</Application>
  <PresentationFormat>宽屏</PresentationFormat>
  <Paragraphs>353</Paragraphs>
  <Slides>42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7" baseType="lpstr">
      <vt:lpstr>等线</vt:lpstr>
      <vt:lpstr>等线 Light</vt:lpstr>
      <vt:lpstr>Arial</vt:lpstr>
      <vt:lpstr>Consolas</vt:lpstr>
      <vt:lpstr>Office 主题​​</vt:lpstr>
      <vt:lpstr>LLVM Notes</vt:lpstr>
      <vt:lpstr>Chapter 3. Advanced LLVM IR  </vt:lpstr>
      <vt:lpstr>Knowledge Point</vt:lpstr>
      <vt:lpstr>Getting the address of an element</vt:lpstr>
      <vt:lpstr>Reading from the memory</vt:lpstr>
      <vt:lpstr>Writing into a memory location</vt:lpstr>
      <vt:lpstr>Inserting a scalar into a vector</vt:lpstr>
      <vt:lpstr>Extracting a scalar from a vector</vt:lpstr>
      <vt:lpstr>Chapter 4. Basic IR Transformations</vt:lpstr>
      <vt:lpstr>Knowledge Point</vt:lpstr>
      <vt:lpstr>Opt Tool</vt:lpstr>
      <vt:lpstr>Pass and Pass Manager</vt:lpstr>
      <vt:lpstr>MakeFile Format</vt:lpstr>
      <vt:lpstr>Using other Pass info in current Pass</vt:lpstr>
      <vt:lpstr>Instruction simplification example</vt:lpstr>
      <vt:lpstr>Instruction Combining</vt:lpstr>
      <vt:lpstr>Chapter 5. Advanced IR Block Transformations</vt:lpstr>
      <vt:lpstr>Knowledge Point</vt:lpstr>
      <vt:lpstr>Loop processing</vt:lpstr>
      <vt:lpstr>Loop processing (2)</vt:lpstr>
      <vt:lpstr>Scalar evolution (analyze pass)</vt:lpstr>
      <vt:lpstr>LLVM intrinsics</vt:lpstr>
      <vt:lpstr>Vectorization</vt:lpstr>
      <vt:lpstr>Chapter 6. IR to Selection DAG phase  </vt:lpstr>
      <vt:lpstr>Knowledge Point</vt:lpstr>
      <vt:lpstr>Converting IR to selectionDAG</vt:lpstr>
      <vt:lpstr>Legalizing SelectionDAG</vt:lpstr>
      <vt:lpstr>Optimizing SelectionDAG</vt:lpstr>
      <vt:lpstr>Instruction Selection</vt:lpstr>
      <vt:lpstr>Scheduling and emitting machine instructions</vt:lpstr>
      <vt:lpstr>Register allocation</vt:lpstr>
      <vt:lpstr>Register allocation</vt:lpstr>
      <vt:lpstr>Code Emission </vt:lpstr>
      <vt:lpstr>Chapter 7. Generating Code for Target Architecture  </vt:lpstr>
      <vt:lpstr>Knowledge Point</vt:lpstr>
      <vt:lpstr>Defining registers and register sets</vt:lpstr>
      <vt:lpstr>Defining the calling convention</vt:lpstr>
      <vt:lpstr>Defining the instruction set</vt:lpstr>
      <vt:lpstr>Implementing frame lowering</vt:lpstr>
      <vt:lpstr>Lowering instructions</vt:lpstr>
      <vt:lpstr>Printing an instruction</vt:lpstr>
      <vt:lpstr>Flag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LLVM Notes</dc:title>
  <dc:creator>Zhiqian</dc:creator>
  <cp:lastModifiedBy>Zhiqian</cp:lastModifiedBy>
  <cp:revision>334</cp:revision>
  <dcterms:created xsi:type="dcterms:W3CDTF">2019-09-25T14:31:41Z</dcterms:created>
  <dcterms:modified xsi:type="dcterms:W3CDTF">2019-09-26T15:32:53Z</dcterms:modified>
</cp:coreProperties>
</file>