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1" r:id="rId12"/>
    <p:sldId id="272" r:id="rId13"/>
    <p:sldId id="274" r:id="rId14"/>
    <p:sldId id="275" r:id="rId15"/>
    <p:sldId id="276" r:id="rId16"/>
    <p:sldId id="277" r:id="rId17"/>
    <p:sldId id="267" r:id="rId18"/>
    <p:sldId id="269" r:id="rId19"/>
    <p:sldId id="278" r:id="rId20"/>
    <p:sldId id="270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374582-D9DD-438C-A271-82F3C46387CD}">
          <p14:sldIdLst>
            <p14:sldId id="256"/>
          </p14:sldIdLst>
        </p14:section>
        <p14:section name="Advanced LLVM IR" id="{75ABB0CD-0FD8-4879-A84B-F99C80FE0799}">
          <p14:sldIdLst>
            <p14:sldId id="258"/>
            <p14:sldId id="257"/>
            <p14:sldId id="259"/>
            <p14:sldId id="260"/>
            <p14:sldId id="261"/>
            <p14:sldId id="263"/>
            <p14:sldId id="264"/>
          </p14:sldIdLst>
        </p14:section>
        <p14:section name="Basic IR Transformations" id="{B21D21C3-8B79-4AC5-A55E-214F204FCAA3}">
          <p14:sldIdLst>
            <p14:sldId id="265"/>
            <p14:sldId id="266"/>
            <p14:sldId id="271"/>
            <p14:sldId id="272"/>
            <p14:sldId id="274"/>
            <p14:sldId id="275"/>
            <p14:sldId id="276"/>
            <p14:sldId id="277"/>
          </p14:sldIdLst>
        </p14:section>
        <p14:section name="Advanced IR Block" id="{91B12FA1-B40E-4E59-9343-A99315AC6215}">
          <p14:sldIdLst>
            <p14:sldId id="267"/>
            <p14:sldId id="269"/>
            <p14:sldId id="278"/>
            <p14:sldId id="270"/>
          </p14:sldIdLst>
        </p14:section>
        <p14:section name="My Flag" id="{FB34FCD1-111F-4F4D-8D1B-BB7A23983F26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06" autoAdjust="0"/>
  </p:normalViewPr>
  <p:slideViewPr>
    <p:cSldViewPr snapToGrid="0">
      <p:cViewPr>
        <p:scale>
          <a:sx n="66" d="100"/>
          <a:sy n="66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B8E3B-2B2C-4E88-8C79-FA5FEAC2CC0F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B6B50-F208-4AEA-B3D6-12E13AF03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8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essentially implies two important things: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Every pointer has an index, and the first index is always an array index. If it’s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apointer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 structure, you have to use index 0 to mean (the first such structure),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thenthe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of the element.</a:t>
            </a:r>
          </a:p>
          <a:p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first type parameter helps GEP identify the sizes of the base structure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itselements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easily calculating the address. The resulting type (%a1) is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notnecessarily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same.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0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对单条指令的优化，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Os</a:t>
            </a:r>
            <a:r>
              <a:rPr lang="en-US" altLang="zh-CN" dirty="0"/>
              <a:t>: reduce code size, instruction combining optimization, it removes </a:t>
            </a:r>
            <a:r>
              <a:rPr lang="en-US" altLang="zh-CN" dirty="0" err="1"/>
              <a:t>slp</a:t>
            </a:r>
            <a:r>
              <a:rPr lang="en-US" altLang="zh-CN" dirty="0"/>
              <a:t>-vectorizer optimization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7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Os</a:t>
            </a:r>
            <a:r>
              <a:rPr lang="en-US" altLang="zh-CN" dirty="0"/>
              <a:t>: reduce code size, instruction combining optimization, it removes </a:t>
            </a:r>
            <a:r>
              <a:rPr lang="en-US" altLang="zh-CN" dirty="0" err="1"/>
              <a:t>slp</a:t>
            </a:r>
            <a:r>
              <a:rPr lang="en-US" altLang="zh-CN" dirty="0"/>
              <a:t>-vectorizer optimization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7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Os</a:t>
            </a:r>
            <a:r>
              <a:rPr lang="en-US" altLang="zh-CN" dirty="0"/>
              <a:t>: reduce code size, instruction combining optimization, it removes </a:t>
            </a:r>
            <a:r>
              <a:rPr lang="en-US" altLang="zh-CN" dirty="0" err="1"/>
              <a:t>slp</a:t>
            </a:r>
            <a:r>
              <a:rPr lang="en-US" altLang="zh-CN" dirty="0"/>
              <a:t>-vectorizer optimization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9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replace a sequence of instructions with instructions that are more effective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6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altLang="zh-CN" dirty="0" err="1"/>
              <a:t>Intrinsics</a:t>
            </a:r>
            <a:r>
              <a:rPr lang="en-US" altLang="zh-CN" dirty="0"/>
              <a:t> written in program code can be emitted through frontend directly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The intrinsic functions may be used to implement vectorization and parallelization in the code, leading to better code generation.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B6B50-F208-4AEA-B3D6-12E13AF03D3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7881E-55BC-404E-8A7D-D8346DEDF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276D05-B783-4351-A7FF-E6192434A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E8B58-918E-4F2B-94B6-1A11B781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A596F-53BA-49D6-BC54-B733E30F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2FB0A-68B3-40AD-9660-425DB5F0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1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D84E0-8DD1-46F9-9ED8-70CFB985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F86DD-2402-4F7E-9CC1-1450C4BE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7F860-7178-475C-818B-D9A7AD36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78DE9-87B1-4991-821A-1800BC74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9EE26-B11F-491D-BD17-74383EC2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5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681CE0-D013-440E-AF88-F420D94FF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AC876-2CFA-4D75-AC34-9005EE8A7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961D0-CB68-4A11-B28F-A4531C43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C0AAA-85CE-44AE-BA9C-AE0301CB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03E8A-1C70-4AD9-BF02-04B2273B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1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797FF-EE41-4521-BA85-FC93DA6F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52307-F60C-4167-986F-BE175662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62DB8-EDEC-4846-A24D-DB134EA8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F6A89-3A50-43E1-A2D8-29738F91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81555-B08D-4042-A0CF-8A16D084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CA1B-45DA-49B0-BBB5-394898AD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DA697-F1A8-4057-97E8-F42D6F6A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3D21D-855C-4F09-9A59-ECA91626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0152C-263D-4EFE-9A92-4ABC7463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6A8B7-D6C2-4C13-9774-4D46112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A9F12-4FA9-4BFB-A777-ECF64BFE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7F50D-1B4B-4268-9E8F-408268E53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97C03-6DF6-4131-97F9-CE25872B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FE56E-8D89-4377-887F-3FD39956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9B026-E5C5-4AAF-97F5-D3A4E493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87DD2-31D3-4650-B682-4DA4FE74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5B069-AC4E-44E3-8153-D35AD58B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AA910-5CAD-42B8-9C22-BF03A6B6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3012C5-B2AC-46F0-95F8-5D8A57B3E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B16AFD-FEC4-46AF-BE7C-763E0DC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250012-772A-4C00-B6F9-429250C21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999A75-53A5-444B-A281-707D12AF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48E553-FA6D-4F0F-A2D7-15277697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A4AC3C-8F0B-487E-82B0-6B4CFF42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2430A-4082-4088-AA80-B5891A75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B5ABD4-C75F-4E8A-B4F3-F4D9D8FE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C96726-8004-4A79-83A1-A1B6CCA2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001D-7568-4FAA-9400-09C46B6D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8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9CA66-FF86-4FF4-917B-34965D30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0E8691-5E44-4E42-A1B9-F3592ACB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4E563-492D-4E38-8D9D-A5A2B2E6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2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A3EA9-25E3-4481-A390-91F280D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33AEC-D335-4DEE-8EB9-E60DC9E2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C9661-0127-4397-B024-58AEEEB57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A145C-FD8F-4B31-AC8D-E5FB2A9B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1DABD-362A-4DB3-9D81-AC53088C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E8173-C643-40E1-8AB7-36C60028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8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C211A-0C39-4FFC-9467-BE8748EC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98226-8A93-47BC-928E-7068F6B4C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2395F-507C-49D3-90B8-EA1F36773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AE3FD-DB10-47C0-A0A6-25A9F8D1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42066-4C6D-473D-A92A-82D63B25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D0728-306F-4FCB-AF93-08D49773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044EDD-D4DB-4302-BD65-6AB46175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DBB39-1E2C-464F-B332-DB9EBF67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FD0B0-3A80-49B9-BDCC-966633C6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54E22-A876-4130-B43A-6710C5DF0E9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D6787-856D-42CF-AF7E-BA13FE63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E9F76-D6C5-4FEB-AF93-947CB938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129E-7347-41BA-989B-1CD7FC58E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lvm.org/docs/LangRef.html#intrinsic-func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lvm.org/docs/GetElementPt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lvm.org/docs/LangRef.html#getelementptr-instruc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lvm.org/docs/LangRef.html#masked-vector-load-and-store-intrins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40AA-0E24-4492-A7EB-E684CE002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LLVM Notes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F6AFE-86A6-4FC2-B1BF-E369F15D7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ZhiqianXia</a:t>
            </a:r>
            <a:endParaRPr lang="en-US" altLang="zh-CN" dirty="0"/>
          </a:p>
          <a:p>
            <a:r>
              <a:rPr lang="en-US" altLang="zh-CN" dirty="0"/>
              <a:t>2019.9.15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30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226569-A5E0-4D6A-98E6-94948C99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Point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49DC47-A4A5-467B-AA15-3BF9951B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opt tool</a:t>
            </a:r>
          </a:p>
          <a:p>
            <a:r>
              <a:rPr lang="en-US" altLang="zh-CN" dirty="0"/>
              <a:t>Pass and Pass Manager</a:t>
            </a:r>
          </a:p>
          <a:p>
            <a:r>
              <a:rPr lang="en-US" altLang="zh-CN" dirty="0"/>
              <a:t>Using other Pass info in own pass</a:t>
            </a:r>
          </a:p>
          <a:p>
            <a:r>
              <a:rPr lang="en-US" altLang="zh-CN" dirty="0"/>
              <a:t>IR simplification examples</a:t>
            </a:r>
          </a:p>
          <a:p>
            <a:r>
              <a:rPr lang="en-US" altLang="zh-CN" dirty="0"/>
              <a:t>IR combination 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41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DAB3-874F-41CD-B369-0F119043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Opt</a:t>
            </a:r>
            <a:r>
              <a:rPr lang="en-US" altLang="zh-CN" dirty="0"/>
              <a:t> 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80496-BDBC-440F-968A-1FF1D192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>
                <a:latin typeface="Consolas" panose="020B0609020204030204" pitchFamily="49" charset="0"/>
              </a:rPr>
              <a:t>$ opt -Ox -S input.ll  (x=0,1,2,3,s,z)</a:t>
            </a:r>
          </a:p>
          <a:p>
            <a:r>
              <a:rPr lang="nl-NL" altLang="zh-CN" dirty="0">
                <a:latin typeface="Consolas" panose="020B0609020204030204" pitchFamily="49" charset="0"/>
              </a:rPr>
              <a:t>Common Pass</a:t>
            </a:r>
          </a:p>
          <a:p>
            <a:pPr lvl="1"/>
            <a:r>
              <a:rPr lang="nl-NL" altLang="zh-CN" sz="2000" dirty="0">
                <a:latin typeface="Consolas" panose="020B0609020204030204" pitchFamily="49" charset="0"/>
              </a:rPr>
              <a:t>always-inline: 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inlines</a:t>
            </a:r>
            <a:r>
              <a:rPr lang="en-US" altLang="zh-CN" sz="2000" dirty="0">
                <a:latin typeface="Consolas" panose="020B0609020204030204" pitchFamily="49" charset="0"/>
              </a:rPr>
              <a:t> all the function calls</a:t>
            </a:r>
            <a:endParaRPr lang="nl-NL" altLang="zh-CN" sz="2000" dirty="0">
              <a:latin typeface="Consolas" panose="020B0609020204030204" pitchFamily="49" charset="0"/>
            </a:endParaRPr>
          </a:p>
          <a:p>
            <a:pPr lvl="1"/>
            <a:r>
              <a:rPr lang="nl-NL" altLang="zh-CN" sz="2000" dirty="0">
                <a:latin typeface="Consolas" panose="020B0609020204030204" pitchFamily="49" charset="0"/>
              </a:rPr>
              <a:t>globaldce pass: </a:t>
            </a:r>
            <a:r>
              <a:rPr lang="en-US" altLang="zh-CN" sz="2000" dirty="0">
                <a:latin typeface="Consolas" panose="020B0609020204030204" pitchFamily="49" charset="0"/>
              </a:rPr>
              <a:t>eliminates unreachable internals from the code.</a:t>
            </a:r>
          </a:p>
          <a:p>
            <a:pPr lvl="1"/>
            <a:r>
              <a:rPr lang="nl-NL" altLang="zh-CN" sz="2000" dirty="0">
                <a:latin typeface="Consolas" panose="020B0609020204030204" pitchFamily="49" charset="0"/>
              </a:rPr>
              <a:t>constmerge pass: </a:t>
            </a:r>
            <a:r>
              <a:rPr lang="en-US" altLang="zh-CN" sz="2000" dirty="0">
                <a:latin typeface="Consolas" panose="020B0609020204030204" pitchFamily="49" charset="0"/>
              </a:rPr>
              <a:t>merges duplicate global constants into a single constant.</a:t>
            </a:r>
          </a:p>
          <a:p>
            <a:pPr lvl="1"/>
            <a:r>
              <a:rPr lang="nl-NL" altLang="zh-CN" sz="2000" dirty="0">
                <a:latin typeface="Consolas" panose="020B0609020204030204" pitchFamily="49" charset="0"/>
              </a:rPr>
              <a:t>global value numbering pass: </a:t>
            </a:r>
            <a:r>
              <a:rPr lang="en-US" altLang="zh-CN" sz="2000" dirty="0">
                <a:latin typeface="Consolas" panose="020B0609020204030204" pitchFamily="49" charset="0"/>
              </a:rPr>
              <a:t>eliminates partially or fully redundant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instructions and eliminates redundant load instructions.</a:t>
            </a:r>
            <a:endParaRPr lang="nl-NL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1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DAB3-874F-41CD-B369-0F119043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 and Pass 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80496-BDBC-440F-968A-1FF1D192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nl-NL" altLang="zh-CN" sz="2000" dirty="0">
                <a:latin typeface="Consolas" panose="020B0609020204030204" pitchFamily="49" charset="0"/>
              </a:rPr>
              <a:t>ModulePass: Hold the analysis results and schedule the pass</a:t>
            </a:r>
          </a:p>
          <a:p>
            <a:pPr>
              <a:lnSpc>
                <a:spcPct val="110000"/>
              </a:lnSpc>
            </a:pPr>
            <a:r>
              <a:rPr lang="nl-NL" altLang="zh-CN" sz="2000" dirty="0">
                <a:latin typeface="Consolas" panose="020B0609020204030204" pitchFamily="49" charset="0"/>
              </a:rPr>
              <a:t>FunctionPass</a:t>
            </a:r>
          </a:p>
          <a:p>
            <a:pPr>
              <a:lnSpc>
                <a:spcPct val="110000"/>
              </a:lnSpc>
            </a:pPr>
            <a:r>
              <a:rPr lang="nl-NL" altLang="zh-CN" sz="2000" dirty="0">
                <a:latin typeface="Consolas" panose="020B0609020204030204" pitchFamily="49" charset="0"/>
              </a:rPr>
              <a:t>BasicBlockPass</a:t>
            </a:r>
          </a:p>
          <a:p>
            <a:pPr>
              <a:lnSpc>
                <a:spcPct val="110000"/>
              </a:lnSpc>
            </a:pPr>
            <a:r>
              <a:rPr lang="nl-NL" altLang="zh-CN" sz="2000" dirty="0">
                <a:latin typeface="Consolas" panose="020B0609020204030204" pitchFamily="49" charset="0"/>
              </a:rPr>
              <a:t>LoopPass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doInitialization</a:t>
            </a:r>
            <a:r>
              <a:rPr lang="en-US" altLang="zh-CN" sz="1600" dirty="0">
                <a:latin typeface="Consolas" panose="020B0609020204030204" pitchFamily="49" charset="0"/>
              </a:rPr>
              <a:t>: This is meant to do initialization stuff that does not depend on the current function being processed.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runOn</a:t>
            </a: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r>
              <a:rPr lang="en-US" altLang="zh-CN" sz="1600" dirty="0" err="1">
                <a:latin typeface="Consolas" panose="020B0609020204030204" pitchFamily="49" charset="0"/>
              </a:rPr>
              <a:t>Passtype</a:t>
            </a:r>
            <a:r>
              <a:rPr lang="en-US" altLang="zh-CN" sz="1600" dirty="0">
                <a:latin typeface="Consolas" panose="020B0609020204030204" pitchFamily="49" charset="0"/>
              </a:rPr>
              <a:t>}: This is the method where we should implement our subclass for the functionality of the pass. This will be </a:t>
            </a:r>
            <a:r>
              <a:rPr lang="en-US" altLang="zh-CN" sz="1600" dirty="0" err="1">
                <a:latin typeface="Consolas" panose="020B0609020204030204" pitchFamily="49" charset="0"/>
              </a:rPr>
              <a:t>runOnFunction</a:t>
            </a:r>
            <a:r>
              <a:rPr lang="en-US" altLang="zh-CN" sz="1600" dirty="0">
                <a:latin typeface="Consolas" panose="020B0609020204030204" pitchFamily="49" charset="0"/>
              </a:rPr>
              <a:t> for </a:t>
            </a:r>
            <a:r>
              <a:rPr lang="en-US" altLang="zh-CN" sz="1600" dirty="0" err="1">
                <a:latin typeface="Consolas" panose="020B0609020204030204" pitchFamily="49" charset="0"/>
              </a:rPr>
              <a:t>FunctionPass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runOnLoop</a:t>
            </a:r>
            <a:r>
              <a:rPr lang="en-US" altLang="zh-CN" sz="1600" dirty="0">
                <a:latin typeface="Consolas" panose="020B0609020204030204" pitchFamily="49" charset="0"/>
              </a:rPr>
              <a:t> for </a:t>
            </a:r>
            <a:r>
              <a:rPr lang="en-US" altLang="zh-CN" sz="1600" dirty="0" err="1">
                <a:latin typeface="Consolas" panose="020B0609020204030204" pitchFamily="49" charset="0"/>
              </a:rPr>
              <a:t>LoopPass</a:t>
            </a:r>
            <a:r>
              <a:rPr lang="en-US" altLang="zh-CN" sz="1600" dirty="0">
                <a:latin typeface="Consolas" panose="020B0609020204030204" pitchFamily="49" charset="0"/>
              </a:rPr>
              <a:t>, and so </a:t>
            </a:r>
            <a:r>
              <a:rPr lang="en-US" altLang="zh-CN" sz="1600" dirty="0" err="1">
                <a:latin typeface="Consolas" panose="020B0609020204030204" pitchFamily="49" charset="0"/>
              </a:rPr>
              <a:t>on.doFinalization</a:t>
            </a:r>
            <a:r>
              <a:rPr lang="en-US" altLang="zh-CN" sz="1600" dirty="0">
                <a:latin typeface="Consolas" panose="020B0609020204030204" pitchFamily="49" charset="0"/>
              </a:rPr>
              <a:t>: This is called when </a:t>
            </a:r>
            <a:r>
              <a:rPr lang="en-US" altLang="zh-CN" sz="1600" dirty="0" err="1">
                <a:latin typeface="Consolas" panose="020B0609020204030204" pitchFamily="49" charset="0"/>
              </a:rPr>
              <a:t>runOn</a:t>
            </a: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r>
              <a:rPr lang="en-US" altLang="zh-CN" sz="1600" dirty="0" err="1">
                <a:latin typeface="Consolas" panose="020B0609020204030204" pitchFamily="49" charset="0"/>
              </a:rPr>
              <a:t>Passtype</a:t>
            </a:r>
            <a:r>
              <a:rPr lang="en-US" altLang="zh-CN" sz="1600" dirty="0">
                <a:latin typeface="Consolas" panose="020B0609020204030204" pitchFamily="49" charset="0"/>
              </a:rPr>
              <a:t>} has finished doing </a:t>
            </a:r>
            <a:r>
              <a:rPr lang="en-US" altLang="zh-CN" sz="1600" dirty="0" err="1">
                <a:latin typeface="Consolas" panose="020B0609020204030204" pitchFamily="49" charset="0"/>
              </a:rPr>
              <a:t>thejob</a:t>
            </a:r>
            <a:r>
              <a:rPr lang="en-US" altLang="zh-CN" sz="1600" dirty="0">
                <a:latin typeface="Consolas" panose="020B0609020204030204" pitchFamily="49" charset="0"/>
              </a:rPr>
              <a:t> for every function in the program.</a:t>
            </a:r>
            <a:endParaRPr lang="nl-NL" altLang="zh-CN" sz="1600" dirty="0">
              <a:latin typeface="Consolas" panose="020B0609020204030204" pitchFamily="49" charset="0"/>
            </a:endParaRP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nl-NL" altLang="zh-CN" sz="2100" dirty="0">
                <a:latin typeface="Consolas" panose="020B0609020204030204" pitchFamily="49" charset="0"/>
              </a:rPr>
              <a:t>Passmanager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altLang="zh-CN" sz="1600" dirty="0">
                <a:latin typeface="Consolas" panose="020B0609020204030204" pitchFamily="49" charset="0"/>
              </a:rPr>
              <a:t>time-passes: This gives time information about the pass along with the other passes that are lined up.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altLang="zh-CN" sz="1600" dirty="0">
                <a:latin typeface="Consolas" panose="020B0609020204030204" pitchFamily="49" charset="0"/>
              </a:rPr>
              <a:t>stats: This prints statistics about each pass.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altLang="zh-CN" sz="1600" dirty="0" err="1">
                <a:latin typeface="Consolas" panose="020B0609020204030204" pitchFamily="49" charset="0"/>
              </a:rPr>
              <a:t>instcount</a:t>
            </a:r>
            <a:r>
              <a:rPr lang="en-US" altLang="zh-CN" sz="1600" dirty="0">
                <a:latin typeface="Consolas" panose="020B0609020204030204" pitchFamily="49" charset="0"/>
              </a:rPr>
              <a:t>: This collects the count of all instructions and reports them. –stats must also be Passes to the opt tool so that the results of </a:t>
            </a:r>
            <a:r>
              <a:rPr lang="en-US" altLang="zh-CN" sz="1600" dirty="0" err="1">
                <a:latin typeface="Consolas" panose="020B0609020204030204" pitchFamily="49" charset="0"/>
              </a:rPr>
              <a:t>instcount</a:t>
            </a:r>
            <a:r>
              <a:rPr lang="en-US" altLang="zh-CN" sz="1600" dirty="0">
                <a:latin typeface="Consolas" panose="020B0609020204030204" pitchFamily="49" charset="0"/>
              </a:rPr>
              <a:t> are visible</a:t>
            </a:r>
            <a:endParaRPr lang="nl-NL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1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DAB3-874F-41CD-B369-0F119043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Format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80496-BDBC-440F-968A-1FF1D192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latin typeface="Consolas" panose="020B0609020204030204" pitchFamily="49" charset="0"/>
              </a:rPr>
              <a:t>LEVEL = ../../..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LIBRARYNAME = </a:t>
            </a:r>
            <a:r>
              <a:rPr lang="en-US" altLang="zh-CN" sz="1600" dirty="0" err="1">
                <a:latin typeface="Consolas" panose="020B0609020204030204" pitchFamily="49" charset="0"/>
              </a:rPr>
              <a:t>FnNamePrint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LOADABLE_MODULE = 1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include $(LEVEL)/</a:t>
            </a:r>
            <a:r>
              <a:rPr lang="en-US" altLang="zh-CN" sz="1600" dirty="0" err="1">
                <a:latin typeface="Consolas" panose="020B0609020204030204" pitchFamily="49" charset="0"/>
              </a:rPr>
              <a:t>Makefile.common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nl-NL" altLang="zh-CN" sz="1600" dirty="0">
                <a:latin typeface="Consolas" panose="020B0609020204030204" pitchFamily="49" charset="0"/>
              </a:rPr>
              <a:t>buildfolder/lib/FnNamePrint.so</a:t>
            </a:r>
          </a:p>
          <a:p>
            <a:r>
              <a:rPr lang="nl-NL" altLang="zh-CN" sz="1600" dirty="0">
                <a:latin typeface="Consolas" panose="020B0609020204030204" pitchFamily="49" charset="0"/>
              </a:rPr>
              <a:t>opt -load path-to-llvm/build/lib/FnNamePrint.so -funcnameprint test.ll</a:t>
            </a:r>
          </a:p>
        </p:txBody>
      </p:sp>
    </p:spTree>
    <p:extLst>
      <p:ext uri="{BB962C8B-B14F-4D97-AF65-F5344CB8AC3E}">
        <p14:creationId xmlns:p14="http://schemas.microsoft.com/office/powerpoint/2010/main" val="82739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D19E-AB95-4A3E-BCE1-5E1B5B60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other Pass info in current Pass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2B9F8-2E1A-4B96-8115-B9239955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virtual void </a:t>
            </a:r>
            <a:r>
              <a:rPr lang="en-US" altLang="zh-CN" sz="2000" dirty="0" err="1">
                <a:latin typeface="Consolas" panose="020B0609020204030204" pitchFamily="49" charset="0"/>
              </a:rPr>
              <a:t>getAnalysisUsage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AnalysisUsage</a:t>
            </a:r>
            <a:r>
              <a:rPr lang="en-US" altLang="zh-CN" sz="2000" dirty="0">
                <a:latin typeface="Consolas" panose="020B0609020204030204" pitchFamily="49" charset="0"/>
              </a:rPr>
              <a:t> &amp;Info) const;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To specify the dependencies with other pass.</a:t>
            </a:r>
          </a:p>
          <a:p>
            <a:pPr marL="457200" lvl="1" indent="0"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000" dirty="0" err="1">
                <a:latin typeface="Consolas" panose="020B0609020204030204" pitchFamily="49" charset="0"/>
              </a:rPr>
              <a:t>AnalysisUsage</a:t>
            </a:r>
            <a:r>
              <a:rPr lang="en-US" altLang="zh-CN" sz="2000" dirty="0"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latin typeface="Consolas" panose="020B0609020204030204" pitchFamily="49" charset="0"/>
              </a:rPr>
              <a:t>addRequired</a:t>
            </a:r>
            <a:r>
              <a:rPr lang="en-US" altLang="zh-CN" sz="2000" dirty="0">
                <a:latin typeface="Consolas" panose="020B0609020204030204" pitchFamily="49" charset="0"/>
              </a:rPr>
              <a:t>&lt;&gt; method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latin typeface="Consolas" panose="020B0609020204030204" pitchFamily="49" charset="0"/>
              </a:rPr>
              <a:t>eg</a:t>
            </a:r>
            <a:r>
              <a:rPr lang="en-US" altLang="zh-CN" sz="1600" dirty="0">
                <a:latin typeface="Consolas" panose="020B0609020204030204" pitchFamily="49" charset="0"/>
              </a:rPr>
              <a:t>: memory copy optimization it needs the results of an alias analysis:</a:t>
            </a:r>
          </a:p>
          <a:p>
            <a:pPr lvl="1"/>
            <a:endParaRPr lang="en-US" altLang="zh-CN" sz="1600" dirty="0">
              <a:latin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000" dirty="0" err="1">
                <a:latin typeface="Consolas" panose="020B0609020204030204" pitchFamily="49" charset="0"/>
              </a:rPr>
              <a:t>AnalysisUsage:addRequiredTransitive</a:t>
            </a:r>
            <a:r>
              <a:rPr lang="en-US" altLang="zh-CN" sz="2000" dirty="0">
                <a:latin typeface="Consolas" panose="020B0609020204030204" pitchFamily="49" charset="0"/>
              </a:rPr>
              <a:t>&lt;&gt; method  // chain of responsibility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DependenceAnalysis</a:t>
            </a:r>
            <a:r>
              <a:rPr lang="en-US" altLang="zh-CN" sz="1600" dirty="0"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</a:rPr>
              <a:t>getAnalysisUsage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AnalysisUsage</a:t>
            </a:r>
            <a:r>
              <a:rPr lang="en-US" altLang="zh-CN" sz="1600" dirty="0">
                <a:latin typeface="Consolas" panose="020B0609020204030204" pitchFamily="49" charset="0"/>
              </a:rPr>
              <a:t> &amp;AU) const {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1500" dirty="0" err="1">
                <a:latin typeface="Consolas" panose="020B0609020204030204" pitchFamily="49" charset="0"/>
              </a:rPr>
              <a:t>AU.addRequiredTransitive</a:t>
            </a:r>
            <a:r>
              <a:rPr lang="en-US" altLang="zh-CN" sz="1500" dirty="0">
                <a:latin typeface="Consolas" panose="020B0609020204030204" pitchFamily="49" charset="0"/>
              </a:rPr>
              <a:t>&lt;</a:t>
            </a:r>
            <a:r>
              <a:rPr lang="en-US" altLang="zh-CN" sz="1500" dirty="0" err="1">
                <a:latin typeface="Consolas" panose="020B0609020204030204" pitchFamily="49" charset="0"/>
              </a:rPr>
              <a:t>AliasAnalysis</a:t>
            </a:r>
            <a:r>
              <a:rPr lang="en-US" altLang="zh-CN" sz="1500" dirty="0">
                <a:latin typeface="Consolas" panose="020B0609020204030204" pitchFamily="49" charset="0"/>
              </a:rPr>
              <a:t>&gt;();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1500" dirty="0" err="1">
                <a:latin typeface="Consolas" panose="020B0609020204030204" pitchFamily="49" charset="0"/>
              </a:rPr>
              <a:t>AU.addRequiredTransitive</a:t>
            </a:r>
            <a:r>
              <a:rPr lang="en-US" altLang="zh-CN" sz="1500" dirty="0">
                <a:latin typeface="Consolas" panose="020B0609020204030204" pitchFamily="49" charset="0"/>
              </a:rPr>
              <a:t>&lt;</a:t>
            </a:r>
            <a:r>
              <a:rPr lang="en-US" altLang="zh-CN" sz="1500" dirty="0" err="1">
                <a:latin typeface="Consolas" panose="020B0609020204030204" pitchFamily="49" charset="0"/>
              </a:rPr>
              <a:t>ScalarEvolution</a:t>
            </a:r>
            <a:r>
              <a:rPr lang="en-US" altLang="zh-CN" sz="1500" dirty="0">
                <a:latin typeface="Consolas" panose="020B0609020204030204" pitchFamily="49" charset="0"/>
              </a:rPr>
              <a:t>&gt;();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1500" dirty="0" err="1">
                <a:latin typeface="Consolas" panose="020B0609020204030204" pitchFamily="49" charset="0"/>
              </a:rPr>
              <a:t>AU.addRequiredTransitive</a:t>
            </a:r>
            <a:r>
              <a:rPr lang="en-US" altLang="zh-CN" sz="1500" dirty="0">
                <a:latin typeface="Consolas" panose="020B0609020204030204" pitchFamily="49" charset="0"/>
              </a:rPr>
              <a:t>&lt;</a:t>
            </a:r>
            <a:r>
              <a:rPr lang="en-US" altLang="zh-CN" sz="1500" dirty="0" err="1">
                <a:latin typeface="Consolas" panose="020B0609020204030204" pitchFamily="49" charset="0"/>
              </a:rPr>
              <a:t>LoopInfo</a:t>
            </a:r>
            <a:r>
              <a:rPr lang="en-US" altLang="zh-CN" sz="1500" dirty="0">
                <a:latin typeface="Consolas" panose="020B0609020204030204" pitchFamily="49" charset="0"/>
              </a:rPr>
              <a:t>&gt;();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000" dirty="0" err="1">
                <a:latin typeface="Consolas" panose="020B0609020204030204" pitchFamily="49" charset="0"/>
              </a:rPr>
              <a:t>AnalysisUsage</a:t>
            </a:r>
            <a:r>
              <a:rPr lang="en-US" altLang="zh-CN" sz="2000" dirty="0"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latin typeface="Consolas" panose="020B0609020204030204" pitchFamily="49" charset="0"/>
              </a:rPr>
              <a:t>addPreserved</a:t>
            </a:r>
            <a:r>
              <a:rPr lang="en-US" altLang="zh-CN" sz="2000" dirty="0">
                <a:latin typeface="Consolas" panose="020B0609020204030204" pitchFamily="49" charset="0"/>
              </a:rPr>
              <a:t>&lt;&gt; method //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preserved the result of pass</a:t>
            </a:r>
            <a:br>
              <a:rPr lang="en-US" altLang="zh-CN" sz="1600" dirty="0"/>
            </a:b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7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2E90-D68F-4BE6-A941-C3B53E46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simplification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5818E-CEAE-4388-9EC9-DFE1195D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SimplifyBinOp</a:t>
            </a:r>
            <a:r>
              <a:rPr lang="en-US" altLang="zh-CN" sz="2000" dirty="0">
                <a:latin typeface="Consolas" panose="020B0609020204030204" pitchFamily="49" charset="0"/>
              </a:rPr>
              <a:t> method: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simplify binary operations such as </a:t>
            </a:r>
            <a:r>
              <a:rPr lang="en-US" altLang="zh-CN" sz="1600" dirty="0" err="1">
                <a:latin typeface="Consolas" panose="020B0609020204030204" pitchFamily="49" charset="0"/>
              </a:rPr>
              <a:t>addition,subtraction</a:t>
            </a:r>
            <a:r>
              <a:rPr lang="en-US" altLang="zh-CN" sz="1600" dirty="0">
                <a:latin typeface="Consolas" panose="020B0609020204030204" pitchFamily="49" charset="0"/>
              </a:rPr>
              <a:t>, and multiplication and so on.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Value *</a:t>
            </a:r>
            <a:r>
              <a:rPr lang="en-US" altLang="zh-CN" sz="1600" dirty="0" err="1">
                <a:latin typeface="Consolas" panose="020B0609020204030204" pitchFamily="49" charset="0"/>
              </a:rPr>
              <a:t>SimplifyBinOp</a:t>
            </a:r>
            <a:r>
              <a:rPr lang="en-US" altLang="zh-CN" sz="1600" dirty="0">
                <a:latin typeface="Consolas" panose="020B0609020204030204" pitchFamily="49" charset="0"/>
              </a:rPr>
              <a:t>(unsigned Opcode, Value *LHS, Value *RHS, const Query &amp;Q, unsigned </a:t>
            </a:r>
            <a:r>
              <a:rPr lang="en-US" altLang="zh-CN" sz="1600" dirty="0" err="1">
                <a:latin typeface="Consolas" panose="020B0609020204030204" pitchFamily="49" charset="0"/>
              </a:rPr>
              <a:t>MaxRecurse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zh-CN" sz="1400" dirty="0">
              <a:latin typeface="Consolas" panose="020B0609020204030204" pitchFamily="49" charset="0"/>
            </a:endParaRPr>
          </a:p>
          <a:p>
            <a:pPr lvl="1"/>
            <a:endParaRPr lang="en-US" altLang="zh-CN" sz="1400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err="1"/>
              <a:t>SimplifyAddInst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b="1" dirty="0" err="1"/>
              <a:t>SimplifySubInst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b="1" dirty="0" err="1"/>
              <a:t>SimplifyAndInst</a:t>
            </a:r>
            <a:r>
              <a:rPr lang="en-US" altLang="zh-CN" sz="1400" dirty="0"/>
              <a:t> </a:t>
            </a:r>
            <a:br>
              <a:rPr lang="en-US" altLang="zh-CN" sz="1400" dirty="0"/>
            </a:br>
            <a:br>
              <a:rPr lang="en-US" altLang="zh-CN" sz="1400" dirty="0"/>
            </a:br>
            <a:br>
              <a:rPr lang="en-US" altLang="zh-CN" sz="1400" dirty="0"/>
            </a:b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F92D0-7B5A-4C4F-BCD8-A44AB4E0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Combining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67736-00BB-4E44-B7FB-81FA5844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Constant operand of a binary operator is moved to RHS.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Bitwise operators with constant operands are grouped together with shifts being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performed first then ‘or’ operations, ‘and’ operations and then ‘</a:t>
            </a:r>
            <a:r>
              <a:rPr lang="en-US" altLang="zh-CN" sz="1800" dirty="0" err="1">
                <a:latin typeface="Consolas" panose="020B0609020204030204" pitchFamily="49" charset="0"/>
              </a:rPr>
              <a:t>xor</a:t>
            </a:r>
            <a:r>
              <a:rPr lang="en-US" altLang="zh-CN" sz="1800" dirty="0">
                <a:latin typeface="Consolas" panose="020B0609020204030204" pitchFamily="49" charset="0"/>
              </a:rPr>
              <a:t> operations’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If possible, comparison operators are converted from &lt;,&gt;,&lt;=,&gt;= to == or !=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All </a:t>
            </a:r>
            <a:r>
              <a:rPr lang="en-US" altLang="zh-CN" sz="1800" dirty="0" err="1">
                <a:latin typeface="Consolas" panose="020B0609020204030204" pitchFamily="49" charset="0"/>
              </a:rPr>
              <a:t>cmp</a:t>
            </a:r>
            <a:r>
              <a:rPr lang="en-US" altLang="zh-CN" sz="1800" dirty="0">
                <a:latin typeface="Consolas" panose="020B0609020204030204" pitchFamily="49" charset="0"/>
              </a:rPr>
              <a:t> instructions operating on Boolean values are replaced with logical operations.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Add X, X is represented by X*2 , that is X&lt;&lt;1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Consolas" panose="020B0609020204030204" pitchFamily="49" charset="0"/>
              </a:rPr>
              <a:t>Multipliers with a power-of-two constant argument are transformed into shifts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>
                <a:latin typeface="Consolas" panose="020B0609020204030204" pitchFamily="49" charset="0"/>
              </a:rPr>
              <a:t>SimplifyAssociativeOrCommutative</a:t>
            </a:r>
            <a:r>
              <a:rPr lang="en-US" altLang="zh-CN" sz="1800" dirty="0">
                <a:latin typeface="Consolas" panose="020B0609020204030204" pitchFamily="49" charset="0"/>
              </a:rPr>
              <a:t> function: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>
                <a:latin typeface="Consolas" panose="020B0609020204030204" pitchFamily="49" charset="0"/>
              </a:rPr>
              <a:t>tryFactorization</a:t>
            </a:r>
            <a:r>
              <a:rPr lang="en-US" altLang="zh-CN" sz="1800" dirty="0">
                <a:latin typeface="Consolas" panose="020B0609020204030204" pitchFamily="49" charset="0"/>
              </a:rPr>
              <a:t> function: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Consolas" panose="020B0609020204030204" pitchFamily="49" charset="0"/>
              </a:rPr>
              <a:t>怎么感觉像</a:t>
            </a:r>
            <a:r>
              <a:rPr lang="en-US" altLang="zh-CN" sz="1800" dirty="0">
                <a:latin typeface="Consolas" panose="020B0609020204030204" pitchFamily="49" charset="0"/>
              </a:rPr>
              <a:t>peephole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6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740F252-F283-4099-AA37-B9549DB5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Chapter 5. Advanced IR Block Transformations</a:t>
            </a:r>
            <a:endParaRPr lang="zh-CN" altLang="en-US" sz="40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038858-7D4B-4E84-9D9C-18FC171E1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7DC7-6BDC-4A9D-937E-904A09DE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Knowledge Point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8DC4E-27C3-419B-ABCC-C9276EBB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Loop processing</a:t>
            </a:r>
          </a:p>
          <a:p>
            <a:r>
              <a:rPr lang="en-US" altLang="zh-CN" dirty="0"/>
              <a:t>Scalar evolution</a:t>
            </a:r>
          </a:p>
          <a:p>
            <a:r>
              <a:rPr lang="en-US" altLang="zh-CN" dirty="0"/>
              <a:t>LLVM </a:t>
            </a:r>
            <a:r>
              <a:rPr lang="en-US" altLang="zh-CN" dirty="0" err="1"/>
              <a:t>intrinsics</a:t>
            </a:r>
            <a:endParaRPr lang="en-US" altLang="zh-CN" dirty="0"/>
          </a:p>
          <a:p>
            <a:r>
              <a:rPr lang="en-US" altLang="zh-CN" dirty="0"/>
              <a:t>Vectorization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44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89A13-E701-4C04-9967-B9A6AD49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ACA25-29CB-43F2-ABAE-2B4A2576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Concept</a:t>
            </a:r>
          </a:p>
          <a:p>
            <a:pPr lvl="1"/>
            <a:r>
              <a:rPr lang="en-US" altLang="zh-CN" dirty="0"/>
              <a:t>CFG  </a:t>
            </a:r>
            <a:r>
              <a:rPr lang="zh-CN" altLang="en-US" dirty="0"/>
              <a:t>程序执行顺序</a:t>
            </a:r>
            <a:endParaRPr lang="en-US" altLang="zh-CN" dirty="0"/>
          </a:p>
          <a:p>
            <a:pPr lvl="1"/>
            <a:r>
              <a:rPr lang="en-US" altLang="zh-CN" dirty="0"/>
              <a:t>Dominance  </a:t>
            </a:r>
            <a:r>
              <a:rPr lang="en-US" altLang="zh-CN"/>
              <a:t>Basic Block</a:t>
            </a:r>
            <a:r>
              <a:rPr lang="zh-CN" altLang="en-US"/>
              <a:t>之间的关系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7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CEE28F-AB68-4D39-81C0-1EDDDBCF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Chapter 3. Advanced LLVM IR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48D05-AE00-4A72-9EDA-DE63BBFE8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1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265DA-781B-475A-9DE1-304D4571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1BDE4-87AB-4DF1-AD7F-0A459C1A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52396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int </a:t>
            </a:r>
            <a:r>
              <a:rPr lang="en-US" altLang="zh-CN" sz="1500" dirty="0" err="1">
                <a:latin typeface="Consolas" panose="020B0609020204030204" pitchFamily="49" charset="0"/>
              </a:rPr>
              <a:t>func</a:t>
            </a:r>
            <a:r>
              <a:rPr lang="en-US" altLang="zh-CN" sz="1500" dirty="0"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int a[5];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for (int </a:t>
            </a:r>
            <a:r>
              <a:rPr lang="en-US" altLang="zh-CN" sz="1500" dirty="0" err="1">
                <a:latin typeface="Consolas" panose="020B0609020204030204" pitchFamily="49" charset="0"/>
              </a:rPr>
              <a:t>i</a:t>
            </a:r>
            <a:r>
              <a:rPr lang="en-US" altLang="zh-CN" sz="1500" dirty="0">
                <a:latin typeface="Consolas" panose="020B0609020204030204" pitchFamily="49" charset="0"/>
              </a:rPr>
              <a:t> = 0; </a:t>
            </a:r>
            <a:r>
              <a:rPr lang="en-US" altLang="zh-CN" sz="1500" dirty="0" err="1">
                <a:latin typeface="Consolas" panose="020B0609020204030204" pitchFamily="49" charset="0"/>
              </a:rPr>
              <a:t>i</a:t>
            </a:r>
            <a:r>
              <a:rPr lang="en-US" altLang="zh-CN" sz="1500" dirty="0">
                <a:latin typeface="Consolas" panose="020B0609020204030204" pitchFamily="49" charset="0"/>
              </a:rPr>
              <a:t> != 5; ++</a:t>
            </a:r>
            <a:r>
              <a:rPr lang="en-US" altLang="zh-CN" sz="1500" dirty="0" err="1">
                <a:latin typeface="Consolas" panose="020B0609020204030204" pitchFamily="49" charset="0"/>
              </a:rPr>
              <a:t>i</a:t>
            </a:r>
            <a:r>
              <a:rPr lang="en-US" altLang="zh-CN" sz="15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	a[</a:t>
            </a:r>
            <a:r>
              <a:rPr lang="en-US" altLang="zh-CN" sz="1500" dirty="0" err="1">
                <a:latin typeface="Consolas" panose="020B0609020204030204" pitchFamily="49" charset="0"/>
              </a:rPr>
              <a:t>i</a:t>
            </a:r>
            <a:r>
              <a:rPr lang="en-US" altLang="zh-CN" sz="1500" dirty="0">
                <a:latin typeface="Consolas" panose="020B0609020204030204" pitchFamily="49" charset="0"/>
              </a:rPr>
              <a:t>] = 0;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return a[0];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define i32 @_Z4funcv() #0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%a = </a:t>
            </a:r>
            <a:r>
              <a:rPr lang="en-US" altLang="zh-CN" sz="1600" dirty="0" err="1">
                <a:latin typeface="Consolas" panose="020B0609020204030204" pitchFamily="49" charset="0"/>
              </a:rPr>
              <a:t>alloca</a:t>
            </a:r>
            <a:r>
              <a:rPr lang="en-US" altLang="zh-CN" sz="1600" dirty="0">
                <a:latin typeface="Consolas" panose="020B0609020204030204" pitchFamily="49" charset="0"/>
              </a:rPr>
              <a:t> [5 x i32], align 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%a2 = </a:t>
            </a:r>
            <a:r>
              <a:rPr lang="en-US" altLang="zh-CN" sz="1600" dirty="0" err="1">
                <a:latin typeface="Consolas" panose="020B0609020204030204" pitchFamily="49" charset="0"/>
              </a:rPr>
              <a:t>bitcast</a:t>
            </a:r>
            <a:r>
              <a:rPr lang="en-US" altLang="zh-CN" sz="1600" dirty="0">
                <a:latin typeface="Consolas" panose="020B0609020204030204" pitchFamily="49" charset="0"/>
              </a:rPr>
              <a:t> [5 x i32]* %a to i8*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call void @llvm.memset.p0i8.i64(i8* %a2, i8 0, i64 20, i32 16, i1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%1 = </a:t>
            </a:r>
            <a:r>
              <a:rPr lang="en-US" altLang="zh-CN" sz="1600" dirty="0" err="1">
                <a:latin typeface="Consolas" panose="020B0609020204030204" pitchFamily="49" charset="0"/>
              </a:rPr>
              <a:t>getelementptr</a:t>
            </a:r>
            <a:r>
              <a:rPr lang="en-US" altLang="zh-CN" sz="1600" dirty="0">
                <a:latin typeface="Consolas" panose="020B0609020204030204" pitchFamily="49" charset="0"/>
              </a:rPr>
              <a:t> inbounds [5 x i32], [5 x i32]* %a, i64 0, i64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%2 = load i32, i32* %1, align 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ret i32 %2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declare void @llvm.memset.p0i8.i64(i8* </a:t>
            </a:r>
            <a:r>
              <a:rPr lang="en-US" altLang="zh-CN" sz="1600" dirty="0" err="1">
                <a:latin typeface="Consolas" panose="020B0609020204030204" pitchFamily="49" charset="0"/>
              </a:rPr>
              <a:t>nocapture</a:t>
            </a:r>
            <a:r>
              <a:rPr lang="en-US" altLang="zh-CN" sz="1600" dirty="0">
                <a:latin typeface="Consolas" panose="020B0609020204030204" pitchFamily="49" charset="0"/>
              </a:rPr>
              <a:t>, i8, i64, i32, i1) #1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1. destination array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2. specifies the value to be filled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3. number of bytes to be filled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4. alignment of destination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5. whether this is a volatile operation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hlinkClick r:id="rId3"/>
              </a:rPr>
              <a:t>http://llvm.org/docs/LangRef.html#intrinsic-functions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1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A0987-0141-4494-A862-CE1F2E12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995BE-3ACB-4339-AE09-C7106C4C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Transplant the </a:t>
            </a:r>
            <a:r>
              <a:rPr lang="en-US" altLang="zh-CN" dirty="0" err="1"/>
              <a:t>llvm</a:t>
            </a:r>
            <a:r>
              <a:rPr lang="en-US" altLang="zh-CN" dirty="0"/>
              <a:t> pass to </a:t>
            </a:r>
            <a:r>
              <a:rPr lang="en-US" altLang="zh-CN" dirty="0" err="1"/>
              <a:t>scm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4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7DC7-6BDC-4A9D-937E-904A09DE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Knowledge Point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8DC4E-27C3-419B-ABCC-C9276EBB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Getting the address of an element</a:t>
            </a:r>
          </a:p>
          <a:p>
            <a:r>
              <a:rPr lang="en-US" altLang="zh-CN" dirty="0"/>
              <a:t>Reading from the memory</a:t>
            </a:r>
          </a:p>
          <a:p>
            <a:r>
              <a:rPr lang="en-US" altLang="zh-CN" dirty="0"/>
              <a:t>Writing into a memory location</a:t>
            </a:r>
          </a:p>
          <a:p>
            <a:r>
              <a:rPr lang="en-US" altLang="zh-CN" dirty="0"/>
              <a:t>Inserting a scalar into a vector</a:t>
            </a:r>
          </a:p>
          <a:p>
            <a:r>
              <a:rPr lang="en-US" altLang="zh-CN" dirty="0"/>
              <a:t>Extracting a scalar from a 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53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DB04E-E13C-4671-89E0-F4E783CE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the address of an element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123E8-C58A-4FB7-9466-93282D5A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Function *</a:t>
            </a:r>
            <a:r>
              <a:rPr lang="en-US" altLang="zh-CN" sz="1400" dirty="0" err="1">
                <a:latin typeface="Consolas" panose="020B0609020204030204" pitchFamily="49" charset="0"/>
              </a:rPr>
              <a:t>createFunc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IRBuilder</a:t>
            </a:r>
            <a:r>
              <a:rPr lang="en-US" altLang="zh-CN" sz="1400" dirty="0">
                <a:latin typeface="Consolas" panose="020B0609020204030204" pitchFamily="49" charset="0"/>
              </a:rPr>
              <a:t>&lt;&gt; &amp;Builder, std::string Name) {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Type *u32Ty = Type::getInt32Ty(Context);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Type *</a:t>
            </a:r>
            <a:r>
              <a:rPr lang="en-US" altLang="zh-CN" sz="1400" dirty="0" err="1">
                <a:latin typeface="Consolas" panose="020B0609020204030204" pitchFamily="49" charset="0"/>
              </a:rPr>
              <a:t>vecTy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VectorType</a:t>
            </a:r>
            <a:r>
              <a:rPr lang="en-US" altLang="zh-CN" sz="1400" dirty="0">
                <a:latin typeface="Consolas" panose="020B0609020204030204" pitchFamily="49" charset="0"/>
              </a:rPr>
              <a:t>::get(u32Ty, 2);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Type *</a:t>
            </a:r>
            <a:r>
              <a:rPr lang="en-US" altLang="zh-CN" sz="1400" dirty="0" err="1">
                <a:latin typeface="Consolas" panose="020B0609020204030204" pitchFamily="49" charset="0"/>
              </a:rPr>
              <a:t>ptrTy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vecTy</a:t>
            </a:r>
            <a:r>
              <a:rPr lang="en-US" altLang="zh-CN" sz="1400" dirty="0"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latin typeface="Consolas" panose="020B0609020204030204" pitchFamily="49" charset="0"/>
              </a:rPr>
              <a:t>getPointerTo</a:t>
            </a:r>
            <a:r>
              <a:rPr lang="en-US" altLang="zh-CN" sz="1400" dirty="0">
                <a:latin typeface="Consolas" panose="020B0609020204030204" pitchFamily="49" charset="0"/>
              </a:rPr>
              <a:t>(0);</a:t>
            </a:r>
          </a:p>
          <a:p>
            <a:pPr marL="457200" lvl="1" indent="0"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FunctionType</a:t>
            </a:r>
            <a:r>
              <a:rPr lang="en-US" altLang="zh-CN" sz="1400" dirty="0">
                <a:latin typeface="Consolas" panose="020B0609020204030204" pitchFamily="49" charset="0"/>
              </a:rPr>
              <a:t> *</a:t>
            </a:r>
            <a:r>
              <a:rPr lang="en-US" altLang="zh-CN" sz="1400" dirty="0" err="1">
                <a:latin typeface="Consolas" panose="020B0609020204030204" pitchFamily="49" charset="0"/>
              </a:rPr>
              <a:t>funcType</a:t>
            </a:r>
            <a:r>
              <a:rPr lang="en-US" altLang="zh-CN" sz="1400" dirty="0">
                <a:latin typeface="Consolas" panose="020B0609020204030204" pitchFamily="49" charset="0"/>
              </a:rPr>
              <a:t> =</a:t>
            </a:r>
            <a:r>
              <a:rPr lang="en-US" altLang="zh-CN" sz="1400" dirty="0" err="1">
                <a:latin typeface="Consolas" panose="020B0609020204030204" pitchFamily="49" charset="0"/>
              </a:rPr>
              <a:t>FunctionType</a:t>
            </a:r>
            <a:r>
              <a:rPr lang="en-US" altLang="zh-CN" sz="1400" dirty="0">
                <a:latin typeface="Consolas" panose="020B0609020204030204" pitchFamily="49" charset="0"/>
              </a:rPr>
              <a:t>::get(Builder.getInt32Ty(), </a:t>
            </a:r>
            <a:r>
              <a:rPr lang="en-US" altLang="zh-CN" sz="1400" dirty="0" err="1">
                <a:latin typeface="Consolas" panose="020B0609020204030204" pitchFamily="49" charset="0"/>
              </a:rPr>
              <a:t>ptrTy</a:t>
            </a:r>
            <a:r>
              <a:rPr lang="en-US" altLang="zh-CN" sz="1400" dirty="0">
                <a:latin typeface="Consolas" panose="020B0609020204030204" pitchFamily="49" charset="0"/>
              </a:rPr>
              <a:t>, false);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Function *</a:t>
            </a:r>
            <a:r>
              <a:rPr lang="en-US" altLang="zh-CN" sz="1400" dirty="0" err="1">
                <a:latin typeface="Consolas" panose="020B0609020204030204" pitchFamily="49" charset="0"/>
              </a:rPr>
              <a:t>fooFunc</a:t>
            </a:r>
            <a:r>
              <a:rPr lang="en-US" altLang="zh-CN" sz="1400" dirty="0">
                <a:latin typeface="Consolas" panose="020B0609020204030204" pitchFamily="49" charset="0"/>
              </a:rPr>
              <a:t> =Function::Create(</a:t>
            </a:r>
            <a:r>
              <a:rPr lang="en-US" altLang="zh-CN" sz="1400" dirty="0" err="1">
                <a:latin typeface="Consolas" panose="020B0609020204030204" pitchFamily="49" charset="0"/>
              </a:rPr>
              <a:t>funcType</a:t>
            </a:r>
            <a:r>
              <a:rPr lang="en-US" altLang="zh-CN" sz="1400" dirty="0">
                <a:latin typeface="Consolas" panose="020B0609020204030204" pitchFamily="49" charset="0"/>
              </a:rPr>
              <a:t>, Function::</a:t>
            </a:r>
            <a:r>
              <a:rPr lang="en-US" altLang="zh-CN" sz="1400" dirty="0" err="1">
                <a:latin typeface="Consolas" panose="020B0609020204030204" pitchFamily="49" charset="0"/>
              </a:rPr>
              <a:t>ExternalLinkage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Name,ModuleOb</a:t>
            </a:r>
            <a:r>
              <a:rPr lang="en-US" altLang="zh-CN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return </a:t>
            </a:r>
            <a:r>
              <a:rPr lang="en-US" altLang="zh-CN" sz="1400" dirty="0" err="1">
                <a:latin typeface="Consolas" panose="020B0609020204030204" pitchFamily="49" charset="0"/>
              </a:rPr>
              <a:t>fooFunc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Value *</a:t>
            </a:r>
            <a:r>
              <a:rPr lang="en-US" altLang="zh-CN" sz="1400" dirty="0" err="1">
                <a:latin typeface="Consolas" panose="020B0609020204030204" pitchFamily="49" charset="0"/>
              </a:rPr>
              <a:t>getGEP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IRBuilder</a:t>
            </a:r>
            <a:r>
              <a:rPr lang="en-US" altLang="zh-CN" sz="1400" dirty="0">
                <a:latin typeface="Consolas" panose="020B0609020204030204" pitchFamily="49" charset="0"/>
              </a:rPr>
              <a:t>&lt;&gt; &amp;Builder, Value *Base, Value *Offset) {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return </a:t>
            </a:r>
            <a:r>
              <a:rPr lang="en-US" altLang="zh-CN" sz="1400" dirty="0" err="1">
                <a:latin typeface="Consolas" panose="020B0609020204030204" pitchFamily="49" charset="0"/>
              </a:rPr>
              <a:t>Builder.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CreateGEP</a:t>
            </a:r>
            <a:r>
              <a:rPr lang="en-US" altLang="zh-CN" sz="1400" dirty="0">
                <a:latin typeface="Consolas" panose="020B0609020204030204" pitchFamily="49" charset="0"/>
              </a:rPr>
              <a:t>(Builder.getInt32Ty(), Base, Offset, "a1");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IR: 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%a1 =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getelementptr</a:t>
            </a:r>
            <a:r>
              <a:rPr lang="en-US" altLang="zh-CN" sz="1400" dirty="0">
                <a:latin typeface="Consolas" panose="020B0609020204030204" pitchFamily="49" charset="0"/>
              </a:rPr>
              <a:t> i32, &lt;2 x i32&gt;* %a, i32 1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Reference: 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latin typeface="Consolas" panose="020B0609020204030204" pitchFamily="49" charset="0"/>
                <a:hlinkClick r:id="rId3"/>
              </a:rPr>
              <a:t>http://llvm.org/docs/GetElementPtr.html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latin typeface="Consolas" panose="020B0609020204030204" pitchFamily="49" charset="0"/>
                <a:hlinkClick r:id="rId4"/>
              </a:rPr>
              <a:t>http://llvm.org/docs/LangRef.html#getelementptr-instruction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7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19405-5D00-4D83-8359-AC78BE3B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from the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4EBB3-3C59-4301-9450-EAA94CCC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Value *</a:t>
            </a:r>
            <a:r>
              <a:rPr lang="en-US" altLang="zh-CN" sz="1600" dirty="0" err="1">
                <a:latin typeface="Consolas" panose="020B0609020204030204" pitchFamily="49" charset="0"/>
              </a:rPr>
              <a:t>getLoad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IRBuilder</a:t>
            </a:r>
            <a:r>
              <a:rPr lang="en-US" altLang="zh-CN" sz="1600" dirty="0">
                <a:latin typeface="Consolas" panose="020B0609020204030204" pitchFamily="49" charset="0"/>
              </a:rPr>
              <a:t>&lt;&gt; &amp;Builder, Value *Address) 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return </a:t>
            </a:r>
            <a:r>
              <a:rPr lang="en-US" altLang="zh-CN" sz="1600" dirty="0" err="1">
                <a:latin typeface="Consolas" panose="020B0609020204030204" pitchFamily="49" charset="0"/>
              </a:rPr>
              <a:t>Builder.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CreateLoad</a:t>
            </a:r>
            <a:r>
              <a:rPr lang="en-US" altLang="zh-CN" sz="1600" dirty="0">
                <a:latin typeface="Consolas" panose="020B0609020204030204" pitchFamily="49" charset="0"/>
              </a:rPr>
              <a:t>(Address, "load");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zh-CN" sz="1600" dirty="0">
                <a:latin typeface="Consolas" panose="020B0609020204030204" pitchFamily="49" charset="0"/>
              </a:rPr>
              <a:t>%val = load i32, i32* a1</a:t>
            </a: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19405-5D00-4D83-8359-AC78BE3B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 into a memory 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4EBB3-3C59-4301-9450-EAA94CCC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getStore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IRBuilder</a:t>
            </a:r>
            <a:r>
              <a:rPr lang="en-US" altLang="zh-CN" sz="1600" dirty="0">
                <a:latin typeface="Consolas" panose="020B0609020204030204" pitchFamily="49" charset="0"/>
              </a:rPr>
              <a:t>&lt;&gt; &amp;Builder, Value *Address, Value *V) 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Builder.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600" dirty="0">
                <a:latin typeface="Consolas" panose="020B0609020204030204" pitchFamily="49" charset="0"/>
              </a:rPr>
              <a:t>(V, Address);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zh-CN" sz="1600" dirty="0">
                <a:latin typeface="Consolas" panose="020B0609020204030204" pitchFamily="49" charset="0"/>
              </a:rPr>
              <a:t>store i32 3,i32* %a1.</a:t>
            </a: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zh-CN" sz="1600" dirty="0">
                <a:latin typeface="Consolas" panose="020B0609020204030204" pitchFamily="49" charset="0"/>
              </a:rPr>
              <a:t>Reference:</a:t>
            </a:r>
          </a:p>
          <a:p>
            <a:pPr marL="342900" indent="-342900">
              <a:buAutoNum type="arabicPeriod"/>
            </a:pPr>
            <a:r>
              <a:rPr lang="nn-NO" altLang="zh-CN" sz="1600" dirty="0">
                <a:latin typeface="Consolas" panose="020B0609020204030204" pitchFamily="49" charset="0"/>
                <a:hlinkClick r:id="rId2"/>
              </a:rPr>
              <a:t>http://llvm.org/docs/LangRef.html#masked-vector-load-and-store-intrinsics</a:t>
            </a: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19405-5D00-4D83-8359-AC78BE3B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Inserting a scalar into a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4EBB3-3C59-4301-9450-EAA94CCC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Value *getInsertElement(IRBuilder&lt;&gt; &amp;Builder, Value *Vec, Value *Val,Value *Index) {</a:t>
            </a:r>
          </a:p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	return Builder.</a:t>
            </a:r>
            <a:r>
              <a:rPr lang="fr-FR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CreateInsertElement</a:t>
            </a:r>
            <a:r>
              <a:rPr lang="fr-FR" altLang="zh-CN" sz="1600" dirty="0">
                <a:latin typeface="Consolas" panose="020B0609020204030204" pitchFamily="49" charset="0"/>
              </a:rPr>
              <a:t>(Vec, Val, Index);</a:t>
            </a:r>
          </a:p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%vec0 = </a:t>
            </a:r>
            <a:r>
              <a:rPr lang="fr-FR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insertelement</a:t>
            </a:r>
            <a:r>
              <a:rPr lang="fr-FR" altLang="zh-CN" sz="1600" dirty="0">
                <a:latin typeface="Consolas" panose="020B0609020204030204" pitchFamily="49" charset="0"/>
              </a:rPr>
              <a:t> &lt;4 x double&gt; Vec, %val0, %idx</a:t>
            </a:r>
          </a:p>
        </p:txBody>
      </p:sp>
    </p:spTree>
    <p:extLst>
      <p:ext uri="{BB962C8B-B14F-4D97-AF65-F5344CB8AC3E}">
        <p14:creationId xmlns:p14="http://schemas.microsoft.com/office/powerpoint/2010/main" val="339808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19405-5D00-4D83-8359-AC78BE3B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a scalar from a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4EBB3-3C59-4301-9450-EAA94CCC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Value *getExtractElement(IRBuilder&lt;&gt; &amp;Builder, Value *Vec, Value *Index) {</a:t>
            </a:r>
          </a:p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	return Builder.</a:t>
            </a:r>
            <a:r>
              <a:rPr lang="fr-FR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CreateExtractElement</a:t>
            </a:r>
            <a:r>
              <a:rPr lang="fr-FR" altLang="zh-CN" sz="1600" dirty="0">
                <a:latin typeface="Consolas" panose="020B0609020204030204" pitchFamily="49" charset="0"/>
              </a:rPr>
              <a:t>(Vec, Index);</a:t>
            </a:r>
          </a:p>
          <a:p>
            <a:pPr marL="0" indent="0">
              <a:buNone/>
            </a:pPr>
            <a:r>
              <a:rPr lang="fr-FR" altLang="zh-CN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altLang="zh-CN" sz="1600" dirty="0">
                <a:latin typeface="Consolas" panose="020B0609020204030204" pitchFamily="49" charset="0"/>
              </a:rPr>
              <a:t>result = </a:t>
            </a:r>
            <a:r>
              <a:rPr lang="sv-SE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extractelement</a:t>
            </a:r>
            <a:r>
              <a:rPr lang="sv-SE" altLang="zh-CN" sz="1600" dirty="0">
                <a:latin typeface="Consolas" panose="020B0609020204030204" pitchFamily="49" charset="0"/>
              </a:rPr>
              <a:t> &lt;4 x i32&gt; %vec, i32 %idx</a:t>
            </a:r>
            <a:endParaRPr lang="fr-FR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3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C0E4E5-EDBA-4A4C-A591-99FE9BB5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Chapter 4. Basic IR Transformations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738AA9-D632-4898-91A2-B154DC395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947</Words>
  <Application>Microsoft Office PowerPoint</Application>
  <PresentationFormat>宽屏</PresentationFormat>
  <Paragraphs>190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Consolas</vt:lpstr>
      <vt:lpstr>Office 主题​​</vt:lpstr>
      <vt:lpstr>LLVM Notes</vt:lpstr>
      <vt:lpstr>Chapter 3. Advanced LLVM IR  </vt:lpstr>
      <vt:lpstr>Knowledge Point</vt:lpstr>
      <vt:lpstr>Getting the address of an element</vt:lpstr>
      <vt:lpstr>Reading from the memory</vt:lpstr>
      <vt:lpstr>Writing into a memory location</vt:lpstr>
      <vt:lpstr>Inserting a scalar into a vector</vt:lpstr>
      <vt:lpstr>Extracting a scalar from a vector</vt:lpstr>
      <vt:lpstr>Chapter 4. Basic IR Transformations</vt:lpstr>
      <vt:lpstr>Knowledge Point</vt:lpstr>
      <vt:lpstr>Opt Tool</vt:lpstr>
      <vt:lpstr>Pass and Pass Manager</vt:lpstr>
      <vt:lpstr>MakeFile Format</vt:lpstr>
      <vt:lpstr>Using other Pass info in current Pass</vt:lpstr>
      <vt:lpstr>Instruction simplification example</vt:lpstr>
      <vt:lpstr>Instruction Combining</vt:lpstr>
      <vt:lpstr>Chapter 5. Advanced IR Block Transformations</vt:lpstr>
      <vt:lpstr>Knowledge Point</vt:lpstr>
      <vt:lpstr>Loop processing</vt:lpstr>
      <vt:lpstr>LLVM intrinsics</vt:lpstr>
      <vt:lpstr>Flag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 Notes</dc:title>
  <dc:creator>Zhiqian</dc:creator>
  <cp:lastModifiedBy>Zhiqian</cp:lastModifiedBy>
  <cp:revision>203</cp:revision>
  <dcterms:created xsi:type="dcterms:W3CDTF">2019-09-25T14:31:41Z</dcterms:created>
  <dcterms:modified xsi:type="dcterms:W3CDTF">2019-09-25T16:18:58Z</dcterms:modified>
</cp:coreProperties>
</file>