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4"/>
  </p:notesMasterIdLst>
  <p:handoutMasterIdLst>
    <p:handoutMasterId r:id="rId25"/>
  </p:handoutMasterIdLst>
  <p:sldIdLst>
    <p:sldId id="260" r:id="rId2"/>
    <p:sldId id="272" r:id="rId3"/>
    <p:sldId id="280" r:id="rId4"/>
    <p:sldId id="288" r:id="rId5"/>
    <p:sldId id="277" r:id="rId6"/>
    <p:sldId id="263" r:id="rId7"/>
    <p:sldId id="264" r:id="rId8"/>
    <p:sldId id="279" r:id="rId9"/>
    <p:sldId id="290" r:id="rId10"/>
    <p:sldId id="289" r:id="rId11"/>
    <p:sldId id="285" r:id="rId12"/>
    <p:sldId id="287" r:id="rId13"/>
    <p:sldId id="286" r:id="rId14"/>
    <p:sldId id="269" r:id="rId15"/>
    <p:sldId id="278" r:id="rId16"/>
    <p:sldId id="266" r:id="rId17"/>
    <p:sldId id="270" r:id="rId18"/>
    <p:sldId id="296" r:id="rId19"/>
    <p:sldId id="291" r:id="rId20"/>
    <p:sldId id="292" r:id="rId21"/>
    <p:sldId id="293" r:id="rId22"/>
    <p:sldId id="294" r:id="rId23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66"/>
    <a:srgbClr val="FF3300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35" autoAdjust="0"/>
    <p:restoredTop sz="83450" autoAdjust="0"/>
  </p:normalViewPr>
  <p:slideViewPr>
    <p:cSldViewPr>
      <p:cViewPr>
        <p:scale>
          <a:sx n="75" d="100"/>
          <a:sy n="75" d="100"/>
        </p:scale>
        <p:origin x="2382" y="5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F9D95C1-936A-4B8E-8646-AC5AB2CEE24A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0273226-AD13-4F3E-A447-612B4B34AFBB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SPIRV : 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73226-AD13-4F3E-A447-612B4B34AFBB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3228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树状 </a:t>
            </a:r>
            <a:r>
              <a:rPr lang="en-US" altLang="zh-CN" baseline="0" dirty="0" smtClean="0"/>
              <a:t> SSA-IR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It is primarily an SSA-based IR.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It supports source/destination-modifiers and swizzles.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Standard GPU operations such as sin() and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fmad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() are first-class ALU operations, not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intrinsics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GLSL concepts like inputs, outputs, uniforms, etc. are built into the IR so we can do proper analysis on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Even though it’s SSA, it still has a concept of registers and write-masks in the core IR data structures. This means we can generate code that is much closer to what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backends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want.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73226-AD13-4F3E-A447-612B4B34AFBB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74619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扫描</a:t>
            </a:r>
            <a:r>
              <a:rPr lang="en-US" altLang="zh-CN" dirty="0" smtClean="0"/>
              <a:t>SPIRV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binary, </a:t>
            </a:r>
            <a:r>
              <a:rPr lang="zh-CN" altLang="en-US" dirty="0" smtClean="0"/>
              <a:t>找到</a:t>
            </a:r>
            <a:r>
              <a:rPr lang="en-US" altLang="zh-CN" dirty="0" smtClean="0"/>
              <a:t>function entry</a:t>
            </a:r>
            <a:r>
              <a:rPr lang="en-US" altLang="zh-CN" baseline="0" dirty="0" smtClean="0"/>
              <a:t> point(main)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73226-AD13-4F3E-A447-612B4B34AFBB}" type="slidenum">
              <a:rPr lang="zh-CN" altLang="en-US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8801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SPIRV : 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73226-AD13-4F3E-A447-612B4B34AFBB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1481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 smtClean="0"/>
              <a:t>线性</a:t>
            </a:r>
            <a:r>
              <a:rPr lang="en-US" altLang="zh-CN" dirty="0" smtClean="0"/>
              <a:t>IR</a:t>
            </a:r>
            <a:r>
              <a:rPr lang="en-US" altLang="zh-CN" baseline="0" dirty="0" smtClean="0"/>
              <a:t> , </a:t>
            </a:r>
            <a:r>
              <a:rPr lang="en-US" altLang="zh-CN" dirty="0" err="1" smtClean="0"/>
              <a:t>Higl</a:t>
            </a:r>
            <a:r>
              <a:rPr lang="en-US" altLang="zh-CN" baseline="0" dirty="0" smtClean="0"/>
              <a:t> Level , SSA, </a:t>
            </a:r>
            <a:r>
              <a:rPr lang="en-US" altLang="zh-CN" baseline="0" dirty="0" smtClean="0"/>
              <a:t>Binary</a:t>
            </a:r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73226-AD13-4F3E-A447-612B4B34AFBB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6188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 smtClean="0"/>
              <a:t>当我在做这个</a:t>
            </a:r>
            <a:r>
              <a:rPr lang="en-US" altLang="zh-CN" dirty="0" smtClean="0"/>
              <a:t>PPT</a:t>
            </a:r>
            <a:r>
              <a:rPr lang="zh-CN" altLang="en-US" dirty="0" smtClean="0"/>
              <a:t>的时候，一直在思考一个问题，什么样的</a:t>
            </a:r>
            <a:r>
              <a:rPr lang="en-US" altLang="zh-CN" dirty="0" smtClean="0"/>
              <a:t>IR</a:t>
            </a:r>
            <a:r>
              <a:rPr lang="zh-CN" altLang="en-US" dirty="0" smtClean="0"/>
              <a:t>才是一种优秀的</a:t>
            </a:r>
            <a:r>
              <a:rPr lang="en-US" altLang="zh-CN" dirty="0" smtClean="0"/>
              <a:t>IR? </a:t>
            </a:r>
          </a:p>
          <a:p>
            <a:pPr marL="685800" lvl="1" indent="-228600">
              <a:buFont typeface="+mj-lt"/>
              <a:buAutoNum type="alphaLcParenR"/>
            </a:pPr>
            <a:r>
              <a:rPr lang="zh-CN" altLang="en-US" dirty="0" smtClean="0"/>
              <a:t>有表达力：准确无误的传达源码信息，同时携带源码没有的信息，如静态分析的结果，有助于后端</a:t>
            </a:r>
            <a:r>
              <a:rPr lang="en-US" altLang="zh-CN" dirty="0" smtClean="0"/>
              <a:t>Pass</a:t>
            </a:r>
            <a:r>
              <a:rPr lang="zh-CN" altLang="en-US" dirty="0" smtClean="0"/>
              <a:t>的处理。</a:t>
            </a:r>
            <a:endParaRPr lang="en-US" altLang="zh-CN" dirty="0" smtClean="0"/>
          </a:p>
          <a:p>
            <a:pPr marL="457200" lvl="1" indent="0">
              <a:buFont typeface="+mj-lt"/>
              <a:buNone/>
            </a:pPr>
            <a:endParaRPr lang="en-US" altLang="zh-CN" dirty="0" smtClean="0"/>
          </a:p>
          <a:p>
            <a:pPr marL="457200" lvl="1" indent="0">
              <a:buFont typeface="+mj-lt"/>
              <a:buNone/>
            </a:pPr>
            <a:endParaRPr lang="en-US" altLang="zh-CN" dirty="0" smtClean="0"/>
          </a:p>
          <a:p>
            <a:pPr marL="228600" lvl="0" indent="-228600">
              <a:buFont typeface="+mj-lt"/>
              <a:buAutoNum type="arabicPeriod"/>
            </a:pP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SPIRV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从十个维度进行了阐述：</a:t>
            </a:r>
            <a:endParaRPr lang="en-US" altLang="zh-CN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Portability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：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Performance:</a:t>
            </a: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en-US" altLang="zh-CN" dirty="0" smtClean="0"/>
              <a:t>Multiple Source Languages: </a:t>
            </a:r>
            <a:r>
              <a:rPr lang="en-US" altLang="zh-CN" dirty="0" err="1" smtClean="0"/>
              <a:t>Glsl</a:t>
            </a:r>
            <a:r>
              <a:rPr lang="en-US" altLang="zh-CN" baseline="0" dirty="0" smtClean="0"/>
              <a:t> , </a:t>
            </a:r>
            <a:r>
              <a:rPr lang="en-US" altLang="zh-CN" baseline="0" dirty="0" err="1" smtClean="0"/>
              <a:t>OpenCL</a:t>
            </a:r>
            <a:r>
              <a:rPr lang="en-US" altLang="zh-CN" baseline="0" dirty="0" smtClean="0"/>
              <a:t>, C++</a:t>
            </a: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en-US" altLang="zh-CN" dirty="0" smtClean="0"/>
              <a:t>IP Protection: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没有工具，原始</a:t>
            </a:r>
            <a:r>
              <a:rPr lang="en-US" altLang="zh-CN" baseline="0" dirty="0" smtClean="0"/>
              <a:t>binary</a:t>
            </a:r>
            <a:r>
              <a:rPr lang="zh-CN" altLang="en-US" baseline="0" dirty="0" smtClean="0"/>
              <a:t>难以修改和阅读</a:t>
            </a:r>
            <a:endParaRPr lang="en-US" altLang="zh-CN" baseline="0" dirty="0" smtClean="0"/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en-US" altLang="zh-CN" dirty="0" smtClean="0"/>
              <a:t>Self Contained  : </a:t>
            </a:r>
            <a:r>
              <a:rPr lang="zh-CN" altLang="en-US" dirty="0" smtClean="0"/>
              <a:t>独立</a:t>
            </a:r>
            <a:endParaRPr lang="en-US" altLang="zh-CN" dirty="0" smtClean="0"/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en-US" altLang="zh-CN" dirty="0" smtClean="0"/>
              <a:t>Native Representation</a:t>
            </a:r>
            <a:r>
              <a:rPr lang="zh-CN" altLang="en-US" dirty="0" smtClean="0"/>
              <a:t>： 支持 </a:t>
            </a:r>
            <a:r>
              <a:rPr lang="en-US" altLang="zh-CN" dirty="0" smtClean="0"/>
              <a:t>matrices,</a:t>
            </a:r>
            <a:r>
              <a:rPr lang="en-US" altLang="zh-CN" baseline="0" dirty="0" smtClean="0"/>
              <a:t> images </a:t>
            </a:r>
            <a:r>
              <a:rPr lang="zh-CN" altLang="en-US" baseline="0" dirty="0" smtClean="0"/>
              <a:t>对象</a:t>
            </a:r>
            <a:endParaRPr lang="en-US" altLang="zh-CN" baseline="0" dirty="0" smtClean="0"/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Binary Representation: 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消除在驱动中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Paser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和字符串处理的过程</a:t>
            </a:r>
            <a:endParaRPr lang="en-US" altLang="zh-CN" b="0" baseline="0" dirty="0" smtClean="0"/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Simple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：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Ir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的逻辑布局是简单的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Easy to Convert to other 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Irs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：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High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level IR 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Extendable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：其他厂商可以增加自己的独有东西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  <a:defRPr/>
            </a:pPr>
            <a:endParaRPr lang="en-US" altLang="zh-CN" dirty="0" smtClean="0"/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  <a:defRPr/>
            </a:pPr>
            <a:endParaRPr lang="en-US" altLang="zh-CN" sz="1200" b="0" i="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pPr marL="685800" lvl="1" indent="-228600">
              <a:buFont typeface="+mj-lt"/>
              <a:buAutoNum type="alphaLcParenR"/>
            </a:pPr>
            <a:endParaRPr lang="en-US" altLang="zh-CN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73226-AD13-4F3E-A447-612B4B34AFBB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2260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1. The Industry Open Standard Intermediate Language for Parallel Compute and Graphics.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73226-AD13-4F3E-A447-612B4B34AFBB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3700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 smtClean="0"/>
              <a:t>Header:  </a:t>
            </a:r>
            <a:r>
              <a:rPr lang="zh-CN" altLang="en-US" dirty="0" smtClean="0"/>
              <a:t>是固定的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紧跟着</a:t>
            </a:r>
            <a:r>
              <a:rPr lang="en-US" altLang="zh-CN" dirty="0" smtClean="0"/>
              <a:t>Header</a:t>
            </a:r>
            <a:r>
              <a:rPr lang="zh-CN" altLang="en-US" dirty="0" smtClean="0"/>
              <a:t>就是</a:t>
            </a:r>
            <a:r>
              <a:rPr lang="en-US" altLang="zh-CN" dirty="0" smtClean="0"/>
              <a:t>Module</a:t>
            </a:r>
            <a:r>
              <a:rPr lang="zh-CN" altLang="en-US" dirty="0" smtClean="0"/>
              <a:t>的指令，指令的布局：    （</a:t>
            </a:r>
            <a:r>
              <a:rPr lang="en-US" altLang="zh-CN" dirty="0" smtClean="0"/>
              <a:t>SPIRV</a:t>
            </a:r>
            <a:r>
              <a:rPr lang="zh-CN" altLang="en-US" dirty="0" smtClean="0"/>
              <a:t>的指令长度是变长的，取决于指令类型和</a:t>
            </a:r>
            <a:r>
              <a:rPr lang="en-US" altLang="zh-CN" baseline="0" dirty="0" smtClean="0"/>
              <a:t> Result(id)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73226-AD13-4F3E-A447-612B4B34AFBB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8268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 smtClean="0"/>
              <a:t>Header:  </a:t>
            </a:r>
            <a:r>
              <a:rPr lang="zh-CN" altLang="en-US" dirty="0" smtClean="0"/>
              <a:t>是固定的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紧跟着</a:t>
            </a:r>
            <a:r>
              <a:rPr lang="en-US" altLang="zh-CN" dirty="0" smtClean="0"/>
              <a:t>Header</a:t>
            </a:r>
            <a:r>
              <a:rPr lang="zh-CN" altLang="en-US" dirty="0" smtClean="0"/>
              <a:t>就是</a:t>
            </a:r>
            <a:r>
              <a:rPr lang="en-US" altLang="zh-CN" dirty="0" smtClean="0"/>
              <a:t>Module</a:t>
            </a:r>
            <a:r>
              <a:rPr lang="zh-CN" altLang="en-US" dirty="0" smtClean="0"/>
              <a:t>的指令，指令的布局：    （</a:t>
            </a:r>
            <a:r>
              <a:rPr lang="en-US" altLang="zh-CN" dirty="0" smtClean="0"/>
              <a:t>SPIRV</a:t>
            </a:r>
            <a:r>
              <a:rPr lang="zh-CN" altLang="en-US" dirty="0" smtClean="0"/>
              <a:t>的指令长度是变长的，取决于指令类型和</a:t>
            </a:r>
            <a:r>
              <a:rPr lang="en-US" altLang="zh-CN" baseline="0" dirty="0" smtClean="0"/>
              <a:t> Result(id)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73226-AD13-4F3E-A447-612B4B34AFBB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6940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73226-AD13-4F3E-A447-612B4B34AFBB}" type="slidenum">
              <a:rPr lang="zh-CN" altLang="en-US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73714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Mesa, also called Mesa3D and The Mesa 3D Graphics Library, is an open source software implementation of OpenGL,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Vulkan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and other graphics specifications. Mesa implements a cross-language, cross-platform, vendor-neutral standard API for translating these specifications to vendor-specific graphics hardware drivers.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Ref: &lt;Linux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下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GPU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图形驱动软件的实现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73226-AD13-4F3E-A447-612B4B34AFBB}" type="slidenum">
              <a:rPr lang="zh-CN" altLang="en-US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1533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333375"/>
            <a:ext cx="1222673" cy="525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084852"/>
            <a:ext cx="7772400" cy="1470025"/>
          </a:xfrm>
        </p:spPr>
        <p:txBody>
          <a:bodyPr>
            <a:normAutofit/>
          </a:bodyPr>
          <a:lstStyle>
            <a:lvl1pPr algn="r">
              <a:defRPr sz="4400" b="1"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63362" y="3621022"/>
            <a:ext cx="6400800" cy="76808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altLang="zh-CN" dirty="0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138831-6ACA-4D6F-8667-028D5D4EA03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4814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1B4764-4425-49D9-9848-F3E47E6BCDE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0566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53B3A1-F1F5-4163-9DE7-E494739BB91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9877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60825"/>
            <a:ext cx="867983" cy="37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223522"/>
            <a:ext cx="8208912" cy="596363"/>
          </a:xfrm>
        </p:spPr>
        <p:txBody>
          <a:bodyPr>
            <a:noAutofit/>
          </a:bodyPr>
          <a:lstStyle>
            <a:lvl1pPr>
              <a:defRPr sz="2800" b="0">
                <a:latin typeface="Arial" panose="020B0604020202020204" pitchFamily="34" charset="0"/>
                <a:ea typeface="黑体" pitchFamily="49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 smtClean="0"/>
              <a:t>Topic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03216"/>
            <a:ext cx="8229600" cy="4809399"/>
          </a:xfrm>
        </p:spPr>
        <p:txBody>
          <a:bodyPr>
            <a:noAutofit/>
          </a:bodyPr>
          <a:lstStyle>
            <a:lvl1pPr>
              <a:defRPr lang="zh-CN" altLang="en-US" sz="1600" b="1" kern="12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  <a:lvl2pPr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黑体" pitchFamily="49" charset="-122"/>
                <a:ea typeface="黑体" pitchFamily="49" charset="-122"/>
                <a:cs typeface="+mj-cs"/>
              </a:defRPr>
            </a:lvl2pPr>
            <a:lvl3pPr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黑体" pitchFamily="49" charset="-122"/>
                <a:ea typeface="黑体" pitchFamily="49" charset="-122"/>
                <a:cs typeface="+mj-cs"/>
              </a:defRPr>
            </a:lvl3pPr>
            <a:lvl4pPr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黑体" pitchFamily="49" charset="-122"/>
                <a:ea typeface="黑体" pitchFamily="49" charset="-122"/>
                <a:cs typeface="+mj-cs"/>
              </a:defRPr>
            </a:lvl4pPr>
            <a:lvl5pPr>
              <a:defRPr lang="zh-CN" altLang="en-US" sz="1600" kern="1200" dirty="0">
                <a:solidFill>
                  <a:schemeClr val="bg2">
                    <a:lumMod val="25000"/>
                  </a:schemeClr>
                </a:solidFill>
                <a:latin typeface="黑体" pitchFamily="49" charset="-122"/>
                <a:ea typeface="黑体" pitchFamily="49" charset="-122"/>
                <a:cs typeface="+mj-cs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65962D-E502-4879-89E1-4FF56DC7E1C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2963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7" y="301626"/>
            <a:ext cx="1016745" cy="563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EACEA6-856F-4549-91E9-287C59D445A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6451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59" y="301626"/>
            <a:ext cx="1088753" cy="603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C681D6-E8CA-494B-B0FB-745607026E1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4727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913" y="301625"/>
            <a:ext cx="12192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B304DE-13EE-49C0-9667-3ABC63943F4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028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301625"/>
            <a:ext cx="944737" cy="524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301625"/>
            <a:ext cx="8229600" cy="49006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132138-ED09-463B-BA3F-61C7D2311C65}" type="slidenum">
              <a:rPr lang="zh-CN" altLang="en-US"/>
              <a:pPr/>
              <a:t>‹#›</a:t>
            </a:fld>
            <a:endParaRPr lang="en-US" altLang="zh-CN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323528" y="908720"/>
            <a:ext cx="864959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029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15FE89-2746-4E36-8F8F-551F65913A6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2352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BE2899-BC2B-4886-BFA6-DACC3D03426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2219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23A7F9-74AF-4F32-A85E-9ECBED70FC2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2337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9"/>
          <p:cNvSpPr>
            <a:spLocks/>
          </p:cNvSpPr>
          <p:nvPr/>
        </p:nvSpPr>
        <p:spPr bwMode="auto">
          <a:xfrm flipV="1">
            <a:off x="0" y="2997200"/>
            <a:ext cx="8839200" cy="3729038"/>
          </a:xfrm>
          <a:custGeom>
            <a:avLst/>
            <a:gdLst/>
            <a:ahLst/>
            <a:cxnLst>
              <a:cxn ang="0">
                <a:pos x="0" y="2527"/>
              </a:cxn>
              <a:cxn ang="0">
                <a:pos x="6913" y="3360"/>
              </a:cxn>
              <a:cxn ang="0">
                <a:pos x="0" y="2144"/>
              </a:cxn>
              <a:cxn ang="0">
                <a:pos x="0" y="2527"/>
              </a:cxn>
            </a:cxnLst>
            <a:rect l="0" t="0" r="r" b="b"/>
            <a:pathLst>
              <a:path w="6913" h="3360">
                <a:moveTo>
                  <a:pt x="0" y="2527"/>
                </a:moveTo>
                <a:cubicBezTo>
                  <a:pt x="5458" y="360"/>
                  <a:pt x="6913" y="3360"/>
                  <a:pt x="6913" y="3360"/>
                </a:cubicBezTo>
                <a:cubicBezTo>
                  <a:pt x="6913" y="3360"/>
                  <a:pt x="5593" y="0"/>
                  <a:pt x="0" y="2144"/>
                </a:cubicBezTo>
                <a:cubicBezTo>
                  <a:pt x="0" y="2144"/>
                  <a:pt x="0" y="2197"/>
                  <a:pt x="0" y="2527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027" name="图片 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9525"/>
            <a:ext cx="91440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0" y="635952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9722ED22-5C8E-4555-B2AB-A2646E8B4E22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  <p:sp>
        <p:nvSpPr>
          <p:cNvPr id="12" name="Freeform 8"/>
          <p:cNvSpPr>
            <a:spLocks/>
          </p:cNvSpPr>
          <p:nvPr/>
        </p:nvSpPr>
        <p:spPr bwMode="auto">
          <a:xfrm flipH="1">
            <a:off x="971550" y="377825"/>
            <a:ext cx="7543800" cy="1828800"/>
          </a:xfrm>
          <a:custGeom>
            <a:avLst/>
            <a:gdLst/>
            <a:ahLst/>
            <a:cxnLst>
              <a:cxn ang="0">
                <a:pos x="0" y="2527"/>
              </a:cxn>
              <a:cxn ang="0">
                <a:pos x="6913" y="3360"/>
              </a:cxn>
              <a:cxn ang="0">
                <a:pos x="0" y="2144"/>
              </a:cxn>
              <a:cxn ang="0">
                <a:pos x="0" y="2527"/>
              </a:cxn>
            </a:cxnLst>
            <a:rect l="0" t="0" r="r" b="b"/>
            <a:pathLst>
              <a:path w="6913" h="3360">
                <a:moveTo>
                  <a:pt x="0" y="2527"/>
                </a:moveTo>
                <a:cubicBezTo>
                  <a:pt x="5458" y="360"/>
                  <a:pt x="6913" y="3360"/>
                  <a:pt x="6913" y="3360"/>
                </a:cubicBezTo>
                <a:cubicBezTo>
                  <a:pt x="6913" y="3360"/>
                  <a:pt x="5593" y="0"/>
                  <a:pt x="0" y="2144"/>
                </a:cubicBezTo>
                <a:cubicBezTo>
                  <a:pt x="0" y="2144"/>
                  <a:pt x="0" y="2197"/>
                  <a:pt x="0" y="2527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  <a:alpha val="4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cs typeface="Times New Roman" pitchFamily="18" charset="0"/>
            </a:endParaRPr>
          </a:p>
        </p:txBody>
      </p:sp>
      <p:sp>
        <p:nvSpPr>
          <p:cNvPr id="1034" name="TextBox 12"/>
          <p:cNvSpPr txBox="1">
            <a:spLocks noChangeArrowheads="1"/>
          </p:cNvSpPr>
          <p:nvPr userDrawn="1"/>
        </p:nvSpPr>
        <p:spPr bwMode="auto">
          <a:xfrm>
            <a:off x="6588125" y="6438900"/>
            <a:ext cx="24479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zh-CN" sz="800" b="1" dirty="0" smtClean="0">
                <a:solidFill>
                  <a:schemeClr val="bg1"/>
                </a:solidFill>
                <a:latin typeface="Arial" charset="0"/>
                <a:ea typeface="微软雅黑" pitchFamily="34" charset="-122"/>
              </a:rPr>
              <a:t>Shanghai </a:t>
            </a:r>
            <a:r>
              <a:rPr lang="en-US" altLang="zh-CN" sz="800" b="1" dirty="0" err="1" smtClean="0">
                <a:solidFill>
                  <a:schemeClr val="bg1"/>
                </a:solidFill>
                <a:latin typeface="Arial" charset="0"/>
                <a:ea typeface="微软雅黑" pitchFamily="34" charset="-122"/>
              </a:rPr>
              <a:t>Zhaoxin</a:t>
            </a:r>
            <a:r>
              <a:rPr lang="en-US" altLang="zh-CN" sz="800" b="1" dirty="0" smtClean="0">
                <a:solidFill>
                  <a:schemeClr val="bg1"/>
                </a:solidFill>
                <a:latin typeface="Arial" charset="0"/>
                <a:ea typeface="微软雅黑" pitchFamily="34" charset="-122"/>
              </a:rPr>
              <a:t> Semiconductor Co., Ltd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00" r:id="rId7"/>
    <p:sldLayoutId id="2147483901" r:id="rId8"/>
    <p:sldLayoutId id="2147483902" r:id="rId9"/>
    <p:sldLayoutId id="2147483903" r:id="rId10"/>
    <p:sldLayoutId id="2147483904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imes New Roman" pitchFamily="18" charset="0"/>
          <a:ea typeface="黑体" pitchFamily="49" charset="-122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黑体" pitchFamily="49" charset="-122"/>
          <a:cs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黑体" pitchFamily="49" charset="-122"/>
          <a:cs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黑体" pitchFamily="49" charset="-122"/>
          <a:cs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黑体" pitchFamily="49" charset="-122"/>
          <a:cs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黑体" pitchFamily="49" charset="-122"/>
          <a:cs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黑体" pitchFamily="49" charset="-122"/>
          <a:cs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黑体" pitchFamily="49" charset="-122"/>
          <a:cs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黑体" pitchFamily="49" charset="-122"/>
          <a:cs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95536" y="2060848"/>
            <a:ext cx="8244408" cy="1418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zh-CN" sz="4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SPIR-V  NIR Compiler</a:t>
            </a:r>
            <a:endParaRPr lang="en-US" altLang="zh-CN" sz="4800" kern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5" name="TextBox 2"/>
          <p:cNvSpPr txBox="1">
            <a:spLocks noChangeArrowheads="1"/>
          </p:cNvSpPr>
          <p:nvPr/>
        </p:nvSpPr>
        <p:spPr bwMode="auto">
          <a:xfrm>
            <a:off x="1907704" y="4725144"/>
            <a:ext cx="496887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2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ZhiqianXia</a:t>
            </a:r>
            <a:endParaRPr lang="en-US" altLang="en-US" sz="3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2019.8.14</a:t>
            </a:r>
            <a:endParaRPr lang="en-US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SPIR-V </a:t>
            </a:r>
            <a:r>
              <a:rPr lang="en-US" altLang="zh-CN" dirty="0" err="1" smtClean="0"/>
              <a:t>Intruction</a:t>
            </a:r>
            <a:r>
              <a:rPr lang="en-US" altLang="zh-CN" dirty="0" smtClean="0"/>
              <a:t> Physical </a:t>
            </a:r>
            <a:r>
              <a:rPr lang="en-US" altLang="zh-CN" dirty="0"/>
              <a:t>Layout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Header  (First 5 Slot)</a:t>
            </a:r>
          </a:p>
          <a:p>
            <a:r>
              <a:rPr lang="en-US" altLang="zh-CN" dirty="0" smtClean="0"/>
              <a:t>Instruction Stream  (linear)</a:t>
            </a:r>
          </a:p>
          <a:p>
            <a:endParaRPr lang="zh-CN" altLang="en-US" dirty="0"/>
          </a:p>
        </p:txBody>
      </p:sp>
      <p:pic>
        <p:nvPicPr>
          <p:cNvPr id="4" name="Picture 2" descr="BinaryFor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052736"/>
            <a:ext cx="4194977" cy="5588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内容占位符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255998" y="2144010"/>
            <a:ext cx="3891980" cy="291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60" y="2204864"/>
            <a:ext cx="4892824" cy="252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48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Simple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example (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glsl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0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#</a:t>
            </a:r>
            <a:r>
              <a:rPr lang="en-US" altLang="zh-CN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version 450</a:t>
            </a:r>
          </a:p>
          <a:p>
            <a:pPr marL="0" indent="0">
              <a:buNone/>
            </a:pPr>
            <a:r>
              <a:rPr lang="en-US" altLang="zh-CN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layout(location = 0) out vec4 </a:t>
            </a:r>
            <a:r>
              <a:rPr lang="en-US" altLang="zh-CN" b="0" dirty="0" err="1">
                <a:latin typeface="Consolas" panose="020B0609020204030204" pitchFamily="49" charset="0"/>
                <a:ea typeface="微软雅黑 Light" panose="020B0502040204020203" pitchFamily="34" charset="-122"/>
              </a:rPr>
              <a:t>out_color</a:t>
            </a:r>
            <a:r>
              <a:rPr lang="en-US" altLang="zh-CN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;</a:t>
            </a:r>
          </a:p>
          <a:p>
            <a:pPr marL="0" indent="0">
              <a:buNone/>
            </a:pPr>
            <a:endParaRPr lang="en-US" altLang="zh-CN" b="0" dirty="0">
              <a:latin typeface="Consolas" panose="020B0609020204030204" pitchFamily="49" charset="0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void main()</a:t>
            </a:r>
          </a:p>
          <a:p>
            <a:pPr marL="0" indent="0">
              <a:buNone/>
            </a:pPr>
            <a:r>
              <a:rPr lang="en-US" altLang="zh-CN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{</a:t>
            </a:r>
          </a:p>
          <a:p>
            <a:pPr marL="0" indent="0">
              <a:buNone/>
            </a:pPr>
            <a:r>
              <a:rPr lang="en-US" altLang="zh-CN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     </a:t>
            </a:r>
            <a:r>
              <a:rPr lang="en-US" altLang="zh-CN" b="0" dirty="0" err="1">
                <a:latin typeface="Consolas" panose="020B0609020204030204" pitchFamily="49" charset="0"/>
                <a:ea typeface="微软雅黑 Light" panose="020B0502040204020203" pitchFamily="34" charset="-122"/>
              </a:rPr>
              <a:t>out_color</a:t>
            </a:r>
            <a:r>
              <a:rPr lang="en-US" altLang="zh-CN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 = vec4(sin(0.4),0.4,0.8,1.0);</a:t>
            </a:r>
          </a:p>
          <a:p>
            <a:pPr marL="0" indent="0">
              <a:buNone/>
            </a:pPr>
            <a:r>
              <a:rPr lang="en-US" altLang="zh-CN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}</a:t>
            </a:r>
            <a:endParaRPr lang="zh-CN" altLang="en-US" b="0" dirty="0">
              <a:latin typeface="Consolas" panose="020B0609020204030204" pitchFamily="49" charset="0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b="0" dirty="0" smtClean="0"/>
          </a:p>
          <a:p>
            <a:pPr marL="0" indent="0">
              <a:buNone/>
            </a:pPr>
            <a:endParaRPr lang="en-US" altLang="zh-CN" b="0" dirty="0"/>
          </a:p>
          <a:p>
            <a:pPr marL="0" indent="0">
              <a:buNone/>
            </a:pPr>
            <a:endParaRPr lang="zh-CN" altLang="en-US" b="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25" y="980728"/>
            <a:ext cx="254317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54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Simple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example (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spirv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45221"/>
            <a:ext cx="5755501" cy="472926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200" y="1916832"/>
            <a:ext cx="262890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35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Simple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example (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spirv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asm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9552" y="1052736"/>
            <a:ext cx="4248472" cy="792088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400" y="980728"/>
            <a:ext cx="8229600" cy="525658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1100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; SPIR-V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100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; Version: 1.0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100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; Generator: </a:t>
            </a:r>
            <a:r>
              <a:rPr lang="en-US" altLang="zh-CN" sz="1100" b="0" dirty="0" err="1">
                <a:latin typeface="Consolas" panose="020B0609020204030204" pitchFamily="49" charset="0"/>
                <a:ea typeface="微软雅黑 Light" panose="020B0502040204020203" pitchFamily="34" charset="-122"/>
              </a:rPr>
              <a:t>Khronos</a:t>
            </a:r>
            <a:r>
              <a:rPr lang="en-US" altLang="zh-CN" sz="1100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 </a:t>
            </a:r>
            <a:r>
              <a:rPr lang="en-US" altLang="zh-CN" sz="1100" b="0" dirty="0" err="1">
                <a:latin typeface="Consolas" panose="020B0609020204030204" pitchFamily="49" charset="0"/>
                <a:ea typeface="微软雅黑 Light" panose="020B0502040204020203" pitchFamily="34" charset="-122"/>
              </a:rPr>
              <a:t>Glslang</a:t>
            </a:r>
            <a:r>
              <a:rPr lang="en-US" altLang="zh-CN" sz="1100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 Reference Front End; 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100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; Bound: 15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100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; Schema: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100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               </a:t>
            </a:r>
            <a:r>
              <a:rPr lang="en-US" altLang="zh-CN" sz="1100" b="0" dirty="0" err="1">
                <a:latin typeface="Consolas" panose="020B0609020204030204" pitchFamily="49" charset="0"/>
                <a:ea typeface="微软雅黑 Light" panose="020B0502040204020203" pitchFamily="34" charset="-122"/>
              </a:rPr>
              <a:t>OpCapability</a:t>
            </a:r>
            <a:r>
              <a:rPr lang="en-US" altLang="zh-CN" sz="1100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 </a:t>
            </a:r>
            <a:r>
              <a:rPr lang="en-US" altLang="zh-CN" sz="1100" b="0" dirty="0" err="1">
                <a:latin typeface="Consolas" panose="020B0609020204030204" pitchFamily="49" charset="0"/>
                <a:ea typeface="微软雅黑 Light" panose="020B0502040204020203" pitchFamily="34" charset="-122"/>
              </a:rPr>
              <a:t>Shader</a:t>
            </a:r>
            <a:endParaRPr lang="en-US" altLang="zh-CN" sz="1100" b="0" dirty="0">
              <a:latin typeface="Consolas" panose="020B0609020204030204" pitchFamily="49" charset="0"/>
              <a:ea typeface="微软雅黑 Light" panose="020B0502040204020203" pitchFamily="34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100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          %1 = </a:t>
            </a:r>
            <a:r>
              <a:rPr lang="en-US" altLang="zh-CN" sz="1100" b="0" dirty="0" err="1">
                <a:latin typeface="Consolas" panose="020B0609020204030204" pitchFamily="49" charset="0"/>
                <a:ea typeface="微软雅黑 Light" panose="020B0502040204020203" pitchFamily="34" charset="-122"/>
              </a:rPr>
              <a:t>OpExtInstImport</a:t>
            </a:r>
            <a:r>
              <a:rPr lang="en-US" altLang="zh-CN" sz="1100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 "GLSL.std.450"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100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               </a:t>
            </a:r>
            <a:r>
              <a:rPr lang="en-US" altLang="zh-CN" sz="1100" b="0" dirty="0" err="1">
                <a:latin typeface="Consolas" panose="020B0609020204030204" pitchFamily="49" charset="0"/>
                <a:ea typeface="微软雅黑 Light" panose="020B0502040204020203" pitchFamily="34" charset="-122"/>
              </a:rPr>
              <a:t>OpMemoryModel</a:t>
            </a:r>
            <a:r>
              <a:rPr lang="en-US" altLang="zh-CN" sz="1100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 Logical GLSL450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100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               </a:t>
            </a:r>
            <a:r>
              <a:rPr lang="en-US" altLang="zh-CN" sz="1100" b="0" dirty="0" err="1">
                <a:latin typeface="Consolas" panose="020B0609020204030204" pitchFamily="49" charset="0"/>
                <a:ea typeface="微软雅黑 Light" panose="020B0502040204020203" pitchFamily="34" charset="-122"/>
              </a:rPr>
              <a:t>OpEntryPoint</a:t>
            </a:r>
            <a:r>
              <a:rPr lang="en-US" altLang="zh-CN" sz="1100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 Fragment %main "main" %</a:t>
            </a:r>
            <a:r>
              <a:rPr lang="en-US" altLang="zh-CN" sz="1100" b="0" dirty="0" err="1">
                <a:latin typeface="Consolas" panose="020B0609020204030204" pitchFamily="49" charset="0"/>
                <a:ea typeface="微软雅黑 Light" panose="020B0502040204020203" pitchFamily="34" charset="-122"/>
              </a:rPr>
              <a:t>out_color</a:t>
            </a:r>
            <a:endParaRPr lang="en-US" altLang="zh-CN" sz="1100" b="0" dirty="0">
              <a:latin typeface="Consolas" panose="020B0609020204030204" pitchFamily="49" charset="0"/>
              <a:ea typeface="微软雅黑 Light" panose="020B0502040204020203" pitchFamily="34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100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               </a:t>
            </a:r>
            <a:r>
              <a:rPr lang="en-US" altLang="zh-CN" sz="1100" b="0" dirty="0" err="1">
                <a:latin typeface="Consolas" panose="020B0609020204030204" pitchFamily="49" charset="0"/>
                <a:ea typeface="微软雅黑 Light" panose="020B0502040204020203" pitchFamily="34" charset="-122"/>
              </a:rPr>
              <a:t>OpExecutionMode</a:t>
            </a:r>
            <a:r>
              <a:rPr lang="en-US" altLang="zh-CN" sz="1100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 %main </a:t>
            </a:r>
            <a:r>
              <a:rPr lang="en-US" altLang="zh-CN" sz="1100" b="0" dirty="0" err="1">
                <a:latin typeface="Consolas" panose="020B0609020204030204" pitchFamily="49" charset="0"/>
                <a:ea typeface="微软雅黑 Light" panose="020B0502040204020203" pitchFamily="34" charset="-122"/>
              </a:rPr>
              <a:t>OriginUpperLeft</a:t>
            </a:r>
            <a:endParaRPr lang="en-US" altLang="zh-CN" sz="1100" b="0" dirty="0">
              <a:latin typeface="Consolas" panose="020B0609020204030204" pitchFamily="49" charset="0"/>
              <a:ea typeface="微软雅黑 Light" panose="020B0502040204020203" pitchFamily="34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100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               </a:t>
            </a:r>
            <a:r>
              <a:rPr lang="en-US" altLang="zh-CN" sz="1100" b="0" dirty="0" err="1">
                <a:latin typeface="Consolas" panose="020B0609020204030204" pitchFamily="49" charset="0"/>
                <a:ea typeface="微软雅黑 Light" panose="020B0502040204020203" pitchFamily="34" charset="-122"/>
              </a:rPr>
              <a:t>OpSource</a:t>
            </a:r>
            <a:r>
              <a:rPr lang="en-US" altLang="zh-CN" sz="1100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 GLSL 450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100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               </a:t>
            </a:r>
            <a:r>
              <a:rPr lang="en-US" altLang="zh-CN" sz="1100" b="0" dirty="0" err="1">
                <a:latin typeface="Consolas" panose="020B0609020204030204" pitchFamily="49" charset="0"/>
                <a:ea typeface="微软雅黑 Light" panose="020B0502040204020203" pitchFamily="34" charset="-122"/>
              </a:rPr>
              <a:t>OpName</a:t>
            </a:r>
            <a:r>
              <a:rPr lang="en-US" altLang="zh-CN" sz="1100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 %main "main"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100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               </a:t>
            </a:r>
            <a:r>
              <a:rPr lang="en-US" altLang="zh-CN" sz="1100" b="0" dirty="0" err="1">
                <a:latin typeface="Consolas" panose="020B0609020204030204" pitchFamily="49" charset="0"/>
                <a:ea typeface="微软雅黑 Light" panose="020B0502040204020203" pitchFamily="34" charset="-122"/>
              </a:rPr>
              <a:t>OpName</a:t>
            </a:r>
            <a:r>
              <a:rPr lang="en-US" altLang="zh-CN" sz="1100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 %</a:t>
            </a:r>
            <a:r>
              <a:rPr lang="en-US" altLang="zh-CN" sz="1100" b="0" dirty="0" err="1">
                <a:latin typeface="Consolas" panose="020B0609020204030204" pitchFamily="49" charset="0"/>
                <a:ea typeface="微软雅黑 Light" panose="020B0502040204020203" pitchFamily="34" charset="-122"/>
              </a:rPr>
              <a:t>out_color</a:t>
            </a:r>
            <a:r>
              <a:rPr lang="en-US" altLang="zh-CN" sz="1100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 "</a:t>
            </a:r>
            <a:r>
              <a:rPr lang="en-US" altLang="zh-CN" sz="1100" b="0" dirty="0" err="1">
                <a:latin typeface="Consolas" panose="020B0609020204030204" pitchFamily="49" charset="0"/>
                <a:ea typeface="微软雅黑 Light" panose="020B0502040204020203" pitchFamily="34" charset="-122"/>
              </a:rPr>
              <a:t>out_color</a:t>
            </a:r>
            <a:r>
              <a:rPr lang="en-US" altLang="zh-CN" sz="1100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100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               </a:t>
            </a:r>
            <a:r>
              <a:rPr lang="en-US" altLang="zh-CN" sz="1100" b="0" dirty="0" err="1">
                <a:latin typeface="Consolas" panose="020B0609020204030204" pitchFamily="49" charset="0"/>
                <a:ea typeface="微软雅黑 Light" panose="020B0502040204020203" pitchFamily="34" charset="-122"/>
              </a:rPr>
              <a:t>OpDecorate</a:t>
            </a:r>
            <a:r>
              <a:rPr lang="en-US" altLang="zh-CN" sz="1100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 %</a:t>
            </a:r>
            <a:r>
              <a:rPr lang="en-US" altLang="zh-CN" sz="1100" b="0" dirty="0" err="1">
                <a:latin typeface="Consolas" panose="020B0609020204030204" pitchFamily="49" charset="0"/>
                <a:ea typeface="微软雅黑 Light" panose="020B0502040204020203" pitchFamily="34" charset="-122"/>
              </a:rPr>
              <a:t>out_color</a:t>
            </a:r>
            <a:r>
              <a:rPr lang="en-US" altLang="zh-CN" sz="1100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 Location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100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       %void = </a:t>
            </a:r>
            <a:r>
              <a:rPr lang="en-US" altLang="zh-CN" sz="1100" b="0" dirty="0" err="1">
                <a:latin typeface="Consolas" panose="020B0609020204030204" pitchFamily="49" charset="0"/>
                <a:ea typeface="微软雅黑 Light" panose="020B0502040204020203" pitchFamily="34" charset="-122"/>
              </a:rPr>
              <a:t>OpTypeVoid</a:t>
            </a:r>
            <a:endParaRPr lang="en-US" altLang="zh-CN" sz="1100" b="0" dirty="0">
              <a:latin typeface="Consolas" panose="020B0609020204030204" pitchFamily="49" charset="0"/>
              <a:ea typeface="微软雅黑 Light" panose="020B0502040204020203" pitchFamily="34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100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          %3 = </a:t>
            </a:r>
            <a:r>
              <a:rPr lang="en-US" altLang="zh-CN" sz="1100" b="0" dirty="0" err="1">
                <a:latin typeface="Consolas" panose="020B0609020204030204" pitchFamily="49" charset="0"/>
                <a:ea typeface="微软雅黑 Light" panose="020B0502040204020203" pitchFamily="34" charset="-122"/>
              </a:rPr>
              <a:t>OpTypeFunction</a:t>
            </a:r>
            <a:r>
              <a:rPr lang="en-US" altLang="zh-CN" sz="1100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 %void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100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      %float = </a:t>
            </a:r>
            <a:r>
              <a:rPr lang="en-US" altLang="zh-CN" sz="1100" b="0" dirty="0" err="1">
                <a:latin typeface="Consolas" panose="020B0609020204030204" pitchFamily="49" charset="0"/>
                <a:ea typeface="微软雅黑 Light" panose="020B0502040204020203" pitchFamily="34" charset="-122"/>
              </a:rPr>
              <a:t>OpTypeFloat</a:t>
            </a:r>
            <a:r>
              <a:rPr lang="en-US" altLang="zh-CN" sz="1100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 32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100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    %v4float = </a:t>
            </a:r>
            <a:r>
              <a:rPr lang="en-US" altLang="zh-CN" sz="1100" b="0" dirty="0" err="1">
                <a:latin typeface="Consolas" panose="020B0609020204030204" pitchFamily="49" charset="0"/>
                <a:ea typeface="微软雅黑 Light" panose="020B0502040204020203" pitchFamily="34" charset="-122"/>
              </a:rPr>
              <a:t>OpTypeVector</a:t>
            </a:r>
            <a:r>
              <a:rPr lang="en-US" altLang="zh-CN" sz="1100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 %float 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100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%_ptr_Output_v4float = </a:t>
            </a:r>
            <a:r>
              <a:rPr lang="en-US" altLang="zh-CN" sz="1100" b="0" dirty="0" err="1">
                <a:latin typeface="Consolas" panose="020B0609020204030204" pitchFamily="49" charset="0"/>
                <a:ea typeface="微软雅黑 Light" panose="020B0502040204020203" pitchFamily="34" charset="-122"/>
              </a:rPr>
              <a:t>OpTypePointer</a:t>
            </a:r>
            <a:r>
              <a:rPr lang="en-US" altLang="zh-CN" sz="1100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 Output %v4float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100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  %</a:t>
            </a:r>
            <a:r>
              <a:rPr lang="en-US" altLang="zh-CN" sz="1100" b="0" dirty="0" err="1">
                <a:latin typeface="Consolas" panose="020B0609020204030204" pitchFamily="49" charset="0"/>
                <a:ea typeface="微软雅黑 Light" panose="020B0502040204020203" pitchFamily="34" charset="-122"/>
              </a:rPr>
              <a:t>out_color</a:t>
            </a:r>
            <a:r>
              <a:rPr lang="en-US" altLang="zh-CN" sz="1100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 = </a:t>
            </a:r>
            <a:r>
              <a:rPr lang="en-US" altLang="zh-CN" sz="1100" b="0" dirty="0" err="1">
                <a:latin typeface="Consolas" panose="020B0609020204030204" pitchFamily="49" charset="0"/>
                <a:ea typeface="微软雅黑 Light" panose="020B0502040204020203" pitchFamily="34" charset="-122"/>
              </a:rPr>
              <a:t>OpVariable</a:t>
            </a:r>
            <a:r>
              <a:rPr lang="en-US" altLang="zh-CN" sz="1100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 %_ptr_Output_v4float Output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100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%float_0_389418334 = </a:t>
            </a:r>
            <a:r>
              <a:rPr lang="en-US" altLang="zh-CN" sz="1100" b="0" dirty="0" err="1">
                <a:latin typeface="Consolas" panose="020B0609020204030204" pitchFamily="49" charset="0"/>
                <a:ea typeface="微软雅黑 Light" panose="020B0502040204020203" pitchFamily="34" charset="-122"/>
              </a:rPr>
              <a:t>OpConstant</a:t>
            </a:r>
            <a:r>
              <a:rPr lang="en-US" altLang="zh-CN" sz="1100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 %float </a:t>
            </a:r>
            <a:r>
              <a:rPr lang="en-US" altLang="zh-CN" sz="1100" b="0" dirty="0">
                <a:solidFill>
                  <a:srgbClr val="FF0000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0.389418334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100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%float_0_400000006 = </a:t>
            </a:r>
            <a:r>
              <a:rPr lang="en-US" altLang="zh-CN" sz="1100" b="0" dirty="0" err="1">
                <a:latin typeface="Consolas" panose="020B0609020204030204" pitchFamily="49" charset="0"/>
                <a:ea typeface="微软雅黑 Light" panose="020B0502040204020203" pitchFamily="34" charset="-122"/>
              </a:rPr>
              <a:t>OpConstant</a:t>
            </a:r>
            <a:r>
              <a:rPr lang="en-US" altLang="zh-CN" sz="1100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 %float </a:t>
            </a:r>
            <a:r>
              <a:rPr lang="en-US" altLang="zh-CN" sz="1100" b="0" dirty="0">
                <a:solidFill>
                  <a:srgbClr val="FF0000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0.400000006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100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%float_0_800000012 = </a:t>
            </a:r>
            <a:r>
              <a:rPr lang="en-US" altLang="zh-CN" sz="1100" b="0" dirty="0" err="1">
                <a:latin typeface="Consolas" panose="020B0609020204030204" pitchFamily="49" charset="0"/>
                <a:ea typeface="微软雅黑 Light" panose="020B0502040204020203" pitchFamily="34" charset="-122"/>
              </a:rPr>
              <a:t>OpConstant</a:t>
            </a:r>
            <a:r>
              <a:rPr lang="en-US" altLang="zh-CN" sz="1100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 %float </a:t>
            </a:r>
            <a:r>
              <a:rPr lang="en-US" altLang="zh-CN" sz="1100" b="0" dirty="0">
                <a:solidFill>
                  <a:srgbClr val="FF0000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0.800000012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100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    %float_1 = </a:t>
            </a:r>
            <a:r>
              <a:rPr lang="en-US" altLang="zh-CN" sz="1100" b="0" dirty="0" err="1">
                <a:latin typeface="Consolas" panose="020B0609020204030204" pitchFamily="49" charset="0"/>
                <a:ea typeface="微软雅黑 Light" panose="020B0502040204020203" pitchFamily="34" charset="-122"/>
              </a:rPr>
              <a:t>OpConstant</a:t>
            </a:r>
            <a:r>
              <a:rPr lang="en-US" altLang="zh-CN" sz="1100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 %float </a:t>
            </a:r>
            <a:r>
              <a:rPr lang="en-US" altLang="zh-CN" sz="1100" b="0" dirty="0">
                <a:solidFill>
                  <a:srgbClr val="FF0000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100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         %14 = </a:t>
            </a:r>
            <a:r>
              <a:rPr lang="en-US" altLang="zh-CN" sz="1100" b="0" dirty="0" err="1">
                <a:latin typeface="Consolas" panose="020B0609020204030204" pitchFamily="49" charset="0"/>
                <a:ea typeface="微软雅黑 Light" panose="020B0502040204020203" pitchFamily="34" charset="-122"/>
              </a:rPr>
              <a:t>OpConstantComposite</a:t>
            </a:r>
            <a:r>
              <a:rPr lang="en-US" altLang="zh-CN" sz="1100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 %v4float %float_0_389418334 %float_0_400000006 %float_0_800000012 %float_1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100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       %main = </a:t>
            </a:r>
            <a:r>
              <a:rPr lang="en-US" altLang="zh-CN" sz="1100" b="0" dirty="0" err="1">
                <a:latin typeface="Consolas" panose="020B0609020204030204" pitchFamily="49" charset="0"/>
                <a:ea typeface="微软雅黑 Light" panose="020B0502040204020203" pitchFamily="34" charset="-122"/>
              </a:rPr>
              <a:t>OpFunction</a:t>
            </a:r>
            <a:r>
              <a:rPr lang="en-US" altLang="zh-CN" sz="1100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 %void None %3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100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          %5 = </a:t>
            </a:r>
            <a:r>
              <a:rPr lang="en-US" altLang="zh-CN" sz="1100" b="0" dirty="0" err="1">
                <a:latin typeface="Consolas" panose="020B0609020204030204" pitchFamily="49" charset="0"/>
                <a:ea typeface="微软雅黑 Light" panose="020B0502040204020203" pitchFamily="34" charset="-122"/>
              </a:rPr>
              <a:t>OpLabel</a:t>
            </a:r>
            <a:endParaRPr lang="en-US" altLang="zh-CN" sz="1100" b="0" dirty="0">
              <a:latin typeface="Consolas" panose="020B0609020204030204" pitchFamily="49" charset="0"/>
              <a:ea typeface="微软雅黑 Light" panose="020B0502040204020203" pitchFamily="34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100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               </a:t>
            </a:r>
            <a:r>
              <a:rPr lang="en-US" altLang="zh-CN" sz="1100" b="0" dirty="0" err="1">
                <a:latin typeface="Consolas" panose="020B0609020204030204" pitchFamily="49" charset="0"/>
                <a:ea typeface="微软雅黑 Light" panose="020B0502040204020203" pitchFamily="34" charset="-122"/>
              </a:rPr>
              <a:t>OpStore</a:t>
            </a:r>
            <a:r>
              <a:rPr lang="en-US" altLang="zh-CN" sz="1100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 %</a:t>
            </a:r>
            <a:r>
              <a:rPr lang="en-US" altLang="zh-CN" sz="1100" b="0" dirty="0" err="1">
                <a:latin typeface="Consolas" panose="020B0609020204030204" pitchFamily="49" charset="0"/>
                <a:ea typeface="微软雅黑 Light" panose="020B0502040204020203" pitchFamily="34" charset="-122"/>
              </a:rPr>
              <a:t>out_color</a:t>
            </a:r>
            <a:r>
              <a:rPr lang="en-US" altLang="zh-CN" sz="1100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 %14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100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               </a:t>
            </a:r>
            <a:r>
              <a:rPr lang="en-US" altLang="zh-CN" sz="1100" b="0" dirty="0" err="1">
                <a:latin typeface="Consolas" panose="020B0609020204030204" pitchFamily="49" charset="0"/>
                <a:ea typeface="微软雅黑 Light" panose="020B0502040204020203" pitchFamily="34" charset="-122"/>
              </a:rPr>
              <a:t>OpReturn</a:t>
            </a:r>
            <a:endParaRPr lang="en-US" altLang="zh-CN" sz="1100" b="0" dirty="0">
              <a:latin typeface="Consolas" panose="020B0609020204030204" pitchFamily="49" charset="0"/>
              <a:ea typeface="微软雅黑 Light" panose="020B0502040204020203" pitchFamily="34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100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               </a:t>
            </a:r>
            <a:r>
              <a:rPr lang="en-US" altLang="zh-CN" sz="1100" b="0" dirty="0" err="1">
                <a:latin typeface="Consolas" panose="020B0609020204030204" pitchFamily="49" charset="0"/>
                <a:ea typeface="微软雅黑 Light" panose="020B0502040204020203" pitchFamily="34" charset="-122"/>
              </a:rPr>
              <a:t>OpFunctionEnd</a:t>
            </a:r>
            <a:endParaRPr lang="en-US" altLang="zh-CN" sz="1100" b="0" dirty="0">
              <a:latin typeface="Consolas" panose="020B0609020204030204" pitchFamily="49" charset="0"/>
              <a:ea typeface="微软雅黑 Light" panose="020B0502040204020203" pitchFamily="34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100" dirty="0" smtClean="0"/>
              <a:t> </a:t>
            </a:r>
            <a:r>
              <a:rPr lang="en-US" altLang="zh-CN" sz="1100" dirty="0"/>
              <a:t/>
            </a:r>
            <a:br>
              <a:rPr lang="en-US" altLang="zh-CN" sz="1100" dirty="0"/>
            </a:br>
            <a:endParaRPr lang="en-US" altLang="zh-CN" sz="1100" b="0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5186536" y="3284984"/>
            <a:ext cx="3347864" cy="164660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微软雅黑 Light" panose="020B0502040204020203" pitchFamily="34" charset="-122"/>
                <a:cs typeface="Times New Roman" pitchFamily="18" charset="0"/>
              </a:rPr>
              <a:t>#version 450</a:t>
            </a:r>
          </a:p>
          <a:p>
            <a:pPr marL="0" indent="0" algn="l">
              <a:buNone/>
            </a:pPr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微软雅黑 Light" panose="020B0502040204020203" pitchFamily="34" charset="-122"/>
                <a:cs typeface="Times New Roman" pitchFamily="18" charset="0"/>
              </a:rPr>
              <a:t>layout(location = 0) out vec4 </a:t>
            </a:r>
            <a:r>
              <a:rPr lang="en-US" altLang="zh-CN" sz="11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微软雅黑 Light" panose="020B0502040204020203" pitchFamily="34" charset="-122"/>
                <a:cs typeface="Times New Roman" pitchFamily="18" charset="0"/>
              </a:rPr>
              <a:t>out_color</a:t>
            </a:r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微软雅黑 Light" panose="020B0502040204020203" pitchFamily="34" charset="-122"/>
                <a:cs typeface="Times New Roman" pitchFamily="18" charset="0"/>
              </a:rPr>
              <a:t>;</a:t>
            </a:r>
          </a:p>
          <a:p>
            <a:pPr marL="0" indent="0" algn="l">
              <a:buNone/>
            </a:pPr>
            <a:endParaRPr lang="en-US" altLang="zh-CN" sz="11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  <a:ea typeface="微软雅黑 Light" panose="020B0502040204020203" pitchFamily="34" charset="-122"/>
              <a:cs typeface="Times New Roman" pitchFamily="18" charset="0"/>
            </a:endParaRPr>
          </a:p>
          <a:p>
            <a:pPr marL="0" indent="0" algn="l">
              <a:buNone/>
            </a:pPr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微软雅黑 Light" panose="020B0502040204020203" pitchFamily="34" charset="-122"/>
                <a:cs typeface="Times New Roman" pitchFamily="18" charset="0"/>
              </a:rPr>
              <a:t>void main()</a:t>
            </a:r>
          </a:p>
          <a:p>
            <a:pPr marL="0" indent="0" algn="l">
              <a:buNone/>
            </a:pPr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微软雅黑 Light" panose="020B0502040204020203" pitchFamily="34" charset="-122"/>
                <a:cs typeface="Times New Roman" pitchFamily="18" charset="0"/>
              </a:rPr>
              <a:t>{</a:t>
            </a:r>
          </a:p>
          <a:p>
            <a:pPr marL="0" indent="0" algn="l">
              <a:buNone/>
            </a:pPr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微软雅黑 Light" panose="020B0502040204020203" pitchFamily="34" charset="-122"/>
                <a:cs typeface="Times New Roman" pitchFamily="18" charset="0"/>
              </a:rPr>
              <a:t> </a:t>
            </a:r>
            <a:r>
              <a:rPr lang="en-US" altLang="zh-CN" sz="1100" dirty="0" err="1" smtClean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微软雅黑 Light" panose="020B0502040204020203" pitchFamily="34" charset="-122"/>
                <a:cs typeface="Times New Roman" pitchFamily="18" charset="0"/>
              </a:rPr>
              <a:t>out_color</a:t>
            </a:r>
            <a:r>
              <a:rPr lang="en-US" altLang="zh-CN" sz="1100" dirty="0" smtClean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微软雅黑 Light" panose="020B0502040204020203" pitchFamily="34" charset="-122"/>
                <a:cs typeface="Times New Roman" pitchFamily="18" charset="0"/>
              </a:rPr>
              <a:t> = vec4(</a:t>
            </a:r>
            <a:r>
              <a:rPr lang="en-US" altLang="zh-CN" sz="1100" dirty="0" smtClean="0">
                <a:solidFill>
                  <a:srgbClr val="FF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cs typeface="Times New Roman" pitchFamily="18" charset="0"/>
              </a:rPr>
              <a:t>sin(0.4)</a:t>
            </a:r>
            <a:r>
              <a:rPr lang="en-US" altLang="zh-CN" sz="1100" dirty="0" smtClean="0">
                <a:latin typeface="Consolas" panose="020B0609020204030204" pitchFamily="49" charset="0"/>
                <a:ea typeface="微软雅黑 Light" panose="020B0502040204020203" pitchFamily="34" charset="-122"/>
                <a:cs typeface="Times New Roman" pitchFamily="18" charset="0"/>
              </a:rPr>
              <a:t>,</a:t>
            </a:r>
            <a:r>
              <a:rPr lang="en-US" altLang="zh-CN" sz="1100" dirty="0">
                <a:solidFill>
                  <a:srgbClr val="FF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cs typeface="Times New Roman" pitchFamily="18" charset="0"/>
              </a:rPr>
              <a:t>0.4</a:t>
            </a:r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微软雅黑 Light" panose="020B0502040204020203" pitchFamily="34" charset="-122"/>
                <a:cs typeface="Times New Roman" pitchFamily="18" charset="0"/>
              </a:rPr>
              <a:t>,</a:t>
            </a:r>
            <a:r>
              <a:rPr lang="en-US" altLang="zh-CN" sz="1100" dirty="0">
                <a:solidFill>
                  <a:srgbClr val="FF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cs typeface="Times New Roman" pitchFamily="18" charset="0"/>
              </a:rPr>
              <a:t>0.8</a:t>
            </a:r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微软雅黑 Light" panose="020B0502040204020203" pitchFamily="34" charset="-122"/>
                <a:cs typeface="Times New Roman" pitchFamily="18" charset="0"/>
              </a:rPr>
              <a:t>,</a:t>
            </a:r>
            <a:r>
              <a:rPr lang="en-US" altLang="zh-CN" sz="1100" dirty="0">
                <a:solidFill>
                  <a:srgbClr val="FF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cs typeface="Times New Roman" pitchFamily="18" charset="0"/>
              </a:rPr>
              <a:t>1.0</a:t>
            </a:r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微软雅黑 Light" panose="020B0502040204020203" pitchFamily="34" charset="-122"/>
                <a:cs typeface="Times New Roman" pitchFamily="18" charset="0"/>
              </a:rPr>
              <a:t>);</a:t>
            </a:r>
          </a:p>
          <a:p>
            <a:pPr marL="0" indent="0" algn="l">
              <a:buNone/>
            </a:pPr>
            <a:r>
              <a:rPr lang="en-US" altLang="zh-CN" sz="1100" dirty="0" smtClean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微软雅黑 Light" panose="020B0502040204020203" pitchFamily="34" charset="-122"/>
                <a:cs typeface="Times New Roman" pitchFamily="18" charset="0"/>
              </a:rPr>
              <a:t>}</a:t>
            </a:r>
            <a:endParaRPr lang="zh-CN" altLang="en-US" sz="11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  <a:ea typeface="微软雅黑 Light" panose="020B0502040204020203" pitchFamily="34" charset="-122"/>
              <a:cs typeface="Times New Roman" pitchFamily="18" charset="0"/>
            </a:endParaRPr>
          </a:p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710793" y="1217947"/>
            <a:ext cx="1149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Header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4860032" y="1412776"/>
            <a:ext cx="889233" cy="144015"/>
          </a:xfrm>
          <a:prstGeom prst="rightArrow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19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4162" y="260648"/>
            <a:ext cx="8208912" cy="596363"/>
          </a:xfrm>
        </p:spPr>
        <p:txBody>
          <a:bodyPr/>
          <a:lstStyle/>
          <a:p>
            <a:r>
              <a:rPr lang="en-US" altLang="zh-CN" sz="2800" b="0" dirty="0">
                <a:latin typeface="Arial" panose="020B0604020202020204" pitchFamily="34" charset="0"/>
                <a:cs typeface="Arial" panose="020B0604020202020204" pitchFamily="34" charset="0"/>
              </a:rPr>
              <a:t>The Mesa 3D Graphics Library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49" name="Picture 1" descr="C://Users/ZhiqianXia/AppData/Local/YNote/data/xia.zhiqian@163.com/6fd59b5afaa4464f8b6f001cb8731b4a/clipboa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69726"/>
            <a:ext cx="7285434" cy="4113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868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NIR  Basic Data Structures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440855"/>
              </p:ext>
            </p:extLst>
          </p:nvPr>
        </p:nvGraphicFramePr>
        <p:xfrm>
          <a:off x="1043608" y="4437112"/>
          <a:ext cx="6480720" cy="184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1651674121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748639846"/>
                    </a:ext>
                  </a:extLst>
                </a:gridCol>
              </a:tblGrid>
              <a:tr h="1497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Data</a:t>
                      </a:r>
                      <a:r>
                        <a:rPr lang="en-US" altLang="zh-CN" baseline="0" dirty="0" smtClean="0"/>
                        <a:t> Structure</a:t>
                      </a:r>
                      <a:endParaRPr lang="zh-CN" altLang="en-US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Description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4956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nir_block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basic block. 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3135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nir_if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if statement.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0218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nir_loop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endless loop. 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6101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nir_function_impl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function implementation.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27435748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736990"/>
              </p:ext>
            </p:extLst>
          </p:nvPr>
        </p:nvGraphicFramePr>
        <p:xfrm>
          <a:off x="1043608" y="1025468"/>
          <a:ext cx="6480720" cy="33528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749794">
                  <a:extLst>
                    <a:ext uri="{9D8B030D-6E8A-4147-A177-3AD203B41FA5}">
                      <a16:colId xmlns:a16="http://schemas.microsoft.com/office/drawing/2014/main" val="1510490696"/>
                    </a:ext>
                  </a:extLst>
                </a:gridCol>
                <a:gridCol w="4730926">
                  <a:extLst>
                    <a:ext uri="{9D8B030D-6E8A-4147-A177-3AD203B41FA5}">
                      <a16:colId xmlns:a16="http://schemas.microsoft.com/office/drawing/2014/main" val="4008768174"/>
                    </a:ext>
                  </a:extLst>
                </a:gridCol>
              </a:tblGrid>
              <a:tr h="280831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Data</a:t>
                      </a:r>
                      <a:r>
                        <a:rPr lang="en-US" altLang="zh-CN" sz="1600" baseline="0" dirty="0" smtClean="0"/>
                        <a:t> Structure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Description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649301"/>
                  </a:ext>
                </a:extLst>
              </a:tr>
              <a:tr h="280831">
                <a:tc>
                  <a:txBody>
                    <a:bodyPr/>
                    <a:lstStyle/>
                    <a:p>
                      <a:r>
                        <a:rPr lang="en-US" altLang="zh-CN" sz="1600" kern="1200" dirty="0" err="1" smtClean="0">
                          <a:effectLst/>
                        </a:rPr>
                        <a:t>nir_variable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GLSL variable.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574380"/>
                  </a:ext>
                </a:extLst>
              </a:tr>
              <a:tr h="280831">
                <a:tc>
                  <a:txBody>
                    <a:bodyPr/>
                    <a:lstStyle/>
                    <a:p>
                      <a:r>
                        <a:rPr lang="en-US" altLang="zh-CN" sz="1600" kern="1200" dirty="0" err="1" smtClean="0">
                          <a:effectLst/>
                        </a:rPr>
                        <a:t>nir_deref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dereference chain for a variable.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630935"/>
                  </a:ext>
                </a:extLst>
              </a:tr>
              <a:tr h="280831">
                <a:tc>
                  <a:txBody>
                    <a:bodyPr/>
                    <a:lstStyle/>
                    <a:p>
                      <a:r>
                        <a:rPr lang="en-US" altLang="zh-CN" sz="1600" kern="1200" dirty="0" err="1" smtClean="0">
                          <a:effectLst/>
                        </a:rPr>
                        <a:t>nir_register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Non-SSA temporary storage. 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6985"/>
                  </a:ext>
                </a:extLst>
              </a:tr>
              <a:tr h="280831">
                <a:tc>
                  <a:txBody>
                    <a:bodyPr/>
                    <a:lstStyle/>
                    <a:p>
                      <a:r>
                        <a:rPr lang="en-US" altLang="zh-CN" sz="1600" kern="1200" dirty="0" err="1" smtClean="0">
                          <a:effectLst/>
                        </a:rPr>
                        <a:t>nir_ssa_def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SSA definition. 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852551"/>
                  </a:ext>
                </a:extLst>
              </a:tr>
              <a:tr h="280831">
                <a:tc>
                  <a:txBody>
                    <a:bodyPr/>
                    <a:lstStyle/>
                    <a:p>
                      <a:r>
                        <a:rPr lang="en-US" altLang="zh-CN" sz="1600" kern="1200" dirty="0" err="1" smtClean="0">
                          <a:effectLst/>
                        </a:rPr>
                        <a:t>nir_src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instruction</a:t>
                      </a:r>
                      <a:r>
                        <a:rPr lang="en-US" altLang="zh-CN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source 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2686"/>
                  </a:ext>
                </a:extLst>
              </a:tr>
              <a:tr h="280831">
                <a:tc>
                  <a:txBody>
                    <a:bodyPr/>
                    <a:lstStyle/>
                    <a:p>
                      <a:r>
                        <a:rPr lang="en-US" altLang="zh-CN" sz="1600" kern="1200" dirty="0" err="1" smtClean="0">
                          <a:effectLst/>
                        </a:rPr>
                        <a:t>nir_dest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instruction destination.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728153"/>
                  </a:ext>
                </a:extLst>
              </a:tr>
              <a:tr h="280831">
                <a:tc>
                  <a:txBody>
                    <a:bodyPr/>
                    <a:lstStyle/>
                    <a:p>
                      <a:r>
                        <a:rPr lang="en-US" altLang="zh-CN" sz="1600" kern="1200" dirty="0" err="1" smtClean="0">
                          <a:effectLst/>
                        </a:rPr>
                        <a:t>nir_instr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instruction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055618"/>
                  </a:ext>
                </a:extLst>
              </a:tr>
              <a:tr h="280831">
                <a:tc>
                  <a:txBody>
                    <a:bodyPr/>
                    <a:lstStyle/>
                    <a:p>
                      <a:r>
                        <a:rPr lang="en-US" altLang="zh-CN" sz="1600" b="1" kern="1200" dirty="0" err="1" smtClean="0">
                          <a:solidFill>
                            <a:srgbClr val="FF0000"/>
                          </a:solidFill>
                          <a:effectLst/>
                        </a:rPr>
                        <a:t>nir_cf_node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A node in the control flow graph.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686629"/>
                  </a:ext>
                </a:extLst>
              </a:tr>
              <a:tr h="150832">
                <a:tc>
                  <a:txBody>
                    <a:bodyPr/>
                    <a:lstStyle/>
                    <a:p>
                      <a:r>
                        <a:rPr lang="en-US" altLang="zh-CN" sz="1600" kern="1200" dirty="0" err="1" smtClean="0">
                          <a:effectLst/>
                        </a:rPr>
                        <a:t>nir_shader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A </a:t>
                      </a:r>
                      <a:r>
                        <a:rPr lang="en-US" altLang="zh-CN" sz="1600" dirty="0" err="1" smtClean="0"/>
                        <a:t>shader</a:t>
                      </a:r>
                      <a:r>
                        <a:rPr lang="en-US" altLang="zh-CN" sz="1600" dirty="0" smtClean="0"/>
                        <a:t>. 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383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0537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4162" y="260648"/>
            <a:ext cx="8208912" cy="596363"/>
          </a:xfrm>
        </p:spPr>
        <p:txBody>
          <a:bodyPr/>
          <a:lstStyle/>
          <a:p>
            <a:r>
              <a:rPr lang="en-US" altLang="zh-CN" dirty="0" err="1"/>
              <a:t>spirv_to_nir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nir_function</a:t>
            </a:r>
            <a:r>
              <a:rPr lang="en-US" altLang="zh-CN" dirty="0"/>
              <a:t> *</a:t>
            </a:r>
            <a:r>
              <a:rPr lang="en-US" altLang="zh-CN" dirty="0" err="1"/>
              <a:t>spirv_to_nir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uint32_t *words, </a:t>
            </a:r>
            <a:r>
              <a:rPr lang="en-US" altLang="zh-CN" dirty="0" err="1"/>
              <a:t>size_t</a:t>
            </a:r>
            <a:r>
              <a:rPr lang="en-US" altLang="zh-CN" dirty="0"/>
              <a:t> </a:t>
            </a:r>
            <a:r>
              <a:rPr lang="en-US" altLang="zh-CN" dirty="0" err="1"/>
              <a:t>word_count</a:t>
            </a:r>
            <a:r>
              <a:rPr lang="en-US" altLang="zh-CN" dirty="0"/>
              <a:t>,</a:t>
            </a:r>
          </a:p>
          <a:p>
            <a:pPr marL="0" indent="0">
              <a:buNone/>
            </a:pPr>
            <a:r>
              <a:rPr lang="en-US" altLang="zh-CN" dirty="0"/>
              <a:t>                          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nir_spirv_specialization</a:t>
            </a:r>
            <a:r>
              <a:rPr lang="en-US" altLang="zh-CN" dirty="0"/>
              <a:t> *specializations,</a:t>
            </a:r>
          </a:p>
          <a:p>
            <a:pPr marL="0" indent="0">
              <a:buNone/>
            </a:pPr>
            <a:r>
              <a:rPr lang="en-US" altLang="zh-CN" dirty="0"/>
              <a:t>                           unsigned </a:t>
            </a:r>
            <a:r>
              <a:rPr lang="en-US" altLang="zh-CN" dirty="0" err="1"/>
              <a:t>num_specializations</a:t>
            </a:r>
            <a:r>
              <a:rPr lang="en-US" altLang="zh-CN" dirty="0"/>
              <a:t>,</a:t>
            </a:r>
          </a:p>
          <a:p>
            <a:pPr marL="0" indent="0">
              <a:buNone/>
            </a:pPr>
            <a:r>
              <a:rPr lang="en-US" altLang="zh-CN" dirty="0"/>
              <a:t>                           </a:t>
            </a:r>
            <a:r>
              <a:rPr lang="en-US" altLang="zh-CN" dirty="0" err="1"/>
              <a:t>gl_shader_stage</a:t>
            </a:r>
            <a:r>
              <a:rPr lang="en-US" altLang="zh-CN" dirty="0"/>
              <a:t> stage, </a:t>
            </a:r>
            <a:r>
              <a:rPr lang="en-US" altLang="zh-CN" dirty="0" err="1"/>
              <a:t>const</a:t>
            </a:r>
            <a:r>
              <a:rPr lang="en-US" altLang="zh-CN" dirty="0"/>
              <a:t> char *</a:t>
            </a:r>
            <a:r>
              <a:rPr lang="en-US" altLang="zh-CN" dirty="0" err="1"/>
              <a:t>entry_point_name</a:t>
            </a:r>
            <a:r>
              <a:rPr lang="en-US" altLang="zh-CN" dirty="0"/>
              <a:t>,</a:t>
            </a:r>
          </a:p>
          <a:p>
            <a:pPr marL="0" indent="0">
              <a:buNone/>
            </a:pPr>
            <a:r>
              <a:rPr lang="en-US" altLang="zh-CN" dirty="0"/>
              <a:t>                          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nir_spirv_supported_extensions</a:t>
            </a:r>
            <a:r>
              <a:rPr lang="en-US" altLang="zh-CN" dirty="0"/>
              <a:t> *</a:t>
            </a:r>
            <a:r>
              <a:rPr lang="en-US" altLang="zh-CN" dirty="0" err="1"/>
              <a:t>ext</a:t>
            </a:r>
            <a:r>
              <a:rPr lang="en-US" altLang="zh-CN" dirty="0"/>
              <a:t>,</a:t>
            </a:r>
          </a:p>
          <a:p>
            <a:pPr marL="0" indent="0">
              <a:buNone/>
            </a:pPr>
            <a:r>
              <a:rPr lang="en-US" altLang="zh-CN" dirty="0"/>
              <a:t>                          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nir_shader_compiler_options</a:t>
            </a:r>
            <a:r>
              <a:rPr lang="en-US" altLang="zh-CN" dirty="0"/>
              <a:t> *options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245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Entry Point</a:t>
            </a:r>
            <a:r>
              <a:rPr lang="en-US" altLang="zh-CN" dirty="0"/>
              <a:t> 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SpirvCompile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void * </a:t>
            </a:r>
            <a:r>
              <a:rPr lang="en-US" altLang="zh-CN" dirty="0" err="1" smtClean="0"/>
              <a:t>SpirvCompile</a:t>
            </a:r>
            <a:r>
              <a:rPr lang="en-US" altLang="zh-CN" dirty="0" smtClean="0"/>
              <a:t>();</a:t>
            </a:r>
            <a:endParaRPr lang="en-US" altLang="zh-CN" dirty="0"/>
          </a:p>
          <a:p>
            <a:r>
              <a:rPr lang="zh-CN" altLang="en-US" dirty="0" smtClean="0"/>
              <a:t>参数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1403648" y="1988840"/>
          <a:ext cx="6552728" cy="36724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8836">
                  <a:extLst>
                    <a:ext uri="{9D8B030D-6E8A-4147-A177-3AD203B41FA5}">
                      <a16:colId xmlns:a16="http://schemas.microsoft.com/office/drawing/2014/main" val="2256679000"/>
                    </a:ext>
                  </a:extLst>
                </a:gridCol>
                <a:gridCol w="5623892">
                  <a:extLst>
                    <a:ext uri="{9D8B030D-6E8A-4147-A177-3AD203B41FA5}">
                      <a16:colId xmlns:a16="http://schemas.microsoft.com/office/drawing/2014/main" val="1724769040"/>
                    </a:ext>
                  </a:extLst>
                </a:gridCol>
              </a:tblGrid>
              <a:tr h="403069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Num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n-lt"/>
                          <a:cs typeface="+mn-cs"/>
                        </a:rPr>
                        <a:t>Name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557031"/>
                  </a:ext>
                </a:extLst>
              </a:tr>
              <a:tr h="40866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const</a:t>
                      </a:r>
                      <a:r>
                        <a:rPr lang="en-US" altLang="zh-CN" dirty="0" smtClean="0"/>
                        <a:t> uint32_t *words</a:t>
                      </a:r>
                      <a:endParaRPr lang="en-US" altLang="zh-CN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733398"/>
                  </a:ext>
                </a:extLst>
              </a:tr>
              <a:tr h="40866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size_t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dirty="0" err="1" smtClean="0"/>
                        <a:t>word_count</a:t>
                      </a:r>
                      <a:endParaRPr lang="en-US" altLang="zh-CN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045659"/>
                  </a:ext>
                </a:extLst>
              </a:tr>
              <a:tr h="40866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struct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dirty="0" err="1" smtClean="0"/>
                        <a:t>nir_spirv_specialization_id</a:t>
                      </a:r>
                      <a:r>
                        <a:rPr lang="en-US" altLang="zh-CN" dirty="0" smtClean="0"/>
                        <a:t> *specializations</a:t>
                      </a:r>
                      <a:endParaRPr lang="en-US" altLang="zh-CN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926185"/>
                  </a:ext>
                </a:extLst>
              </a:tr>
              <a:tr h="40866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unsigned </a:t>
                      </a:r>
                      <a:r>
                        <a:rPr lang="en-US" altLang="zh-CN" dirty="0" err="1" smtClean="0"/>
                        <a:t>num_specializations</a:t>
                      </a:r>
                      <a:endParaRPr lang="en-US" altLang="zh-CN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875165"/>
                  </a:ext>
                </a:extLst>
              </a:tr>
              <a:tr h="40866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struct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dirty="0" err="1" smtClean="0"/>
                        <a:t>nir_shader_info</a:t>
                      </a:r>
                      <a:r>
                        <a:rPr lang="en-US" altLang="zh-CN" dirty="0" smtClean="0"/>
                        <a:t> *</a:t>
                      </a:r>
                      <a:r>
                        <a:rPr lang="en-US" altLang="zh-CN" dirty="0" err="1" smtClean="0"/>
                        <a:t>shader_info</a:t>
                      </a:r>
                      <a:endParaRPr lang="en-US" altLang="zh-CN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489776"/>
                  </a:ext>
                </a:extLst>
              </a:tr>
              <a:tr h="40866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unsigned stage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480594"/>
                  </a:ext>
                </a:extLst>
              </a:tr>
              <a:tr h="40866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const</a:t>
                      </a:r>
                      <a:r>
                        <a:rPr lang="en-US" altLang="zh-CN" dirty="0" smtClean="0"/>
                        <a:t> char *</a:t>
                      </a:r>
                      <a:r>
                        <a:rPr lang="en-US" altLang="zh-CN" dirty="0" err="1" smtClean="0"/>
                        <a:t>entry_point_name</a:t>
                      </a:r>
                      <a:endParaRPr lang="en-US" altLang="zh-CN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543878"/>
                  </a:ext>
                </a:extLst>
              </a:tr>
              <a:tr h="40866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const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dirty="0" err="1" smtClean="0"/>
                        <a:t>shader_compiler_options</a:t>
                      </a:r>
                      <a:r>
                        <a:rPr lang="en-US" altLang="zh-CN" dirty="0" smtClean="0"/>
                        <a:t> *options</a:t>
                      </a:r>
                      <a:endParaRPr lang="zh-CN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231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911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NIR </a:t>
            </a:r>
            <a:r>
              <a:rPr lang="en-US" altLang="zh-CN" dirty="0" err="1" smtClean="0"/>
              <a:t>Pragram</a:t>
            </a:r>
            <a:r>
              <a:rPr lang="en-US" altLang="zh-CN" dirty="0" smtClean="0"/>
              <a:t>  Core Structure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Traveral</a:t>
            </a:r>
            <a:r>
              <a:rPr lang="en-US" altLang="zh-CN" dirty="0" smtClean="0"/>
              <a:t> of NIR data structure usually occurs through link list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988840"/>
            <a:ext cx="6677233" cy="361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20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nir_shader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4964" y="1052736"/>
            <a:ext cx="8229600" cy="480939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1400" b="0" dirty="0" err="1">
                <a:latin typeface="Consolas" panose="020B0609020204030204" pitchFamily="49" charset="0"/>
              </a:rPr>
              <a:t>typedef</a:t>
            </a:r>
            <a:r>
              <a:rPr lang="en-US" altLang="zh-CN" sz="1400" b="0" dirty="0"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latin typeface="Consolas" panose="020B0609020204030204" pitchFamily="49" charset="0"/>
              </a:rPr>
              <a:t>struct</a:t>
            </a:r>
            <a:r>
              <a:rPr lang="en-US" altLang="zh-CN" sz="1400" b="0" dirty="0"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latin typeface="Consolas" panose="020B0609020204030204" pitchFamily="49" charset="0"/>
              </a:rPr>
              <a:t>nir_shader</a:t>
            </a:r>
            <a:r>
              <a:rPr lang="en-US" altLang="zh-CN" sz="1400" b="0" dirty="0">
                <a:latin typeface="Consolas" panose="020B0609020204030204" pitchFamily="49" charset="0"/>
              </a:rPr>
              <a:t> </a:t>
            </a:r>
            <a:endParaRPr lang="en-US" altLang="zh-CN" sz="1400" b="0" dirty="0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0" dirty="0" smtClean="0">
                <a:latin typeface="Consolas" panose="020B0609020204030204" pitchFamily="49" charset="0"/>
              </a:rPr>
              <a:t>{</a:t>
            </a:r>
            <a:endParaRPr lang="en-US" altLang="zh-CN" sz="1400" b="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0" dirty="0">
                <a:latin typeface="Consolas" panose="020B0609020204030204" pitchFamily="49" charset="0"/>
              </a:rPr>
              <a:t>   </a:t>
            </a:r>
            <a:r>
              <a:rPr lang="en-US" altLang="zh-CN" sz="1400" b="0" dirty="0" err="1">
                <a:latin typeface="Consolas" panose="020B0609020204030204" pitchFamily="49" charset="0"/>
              </a:rPr>
              <a:t>struct</a:t>
            </a:r>
            <a:r>
              <a:rPr lang="en-US" altLang="zh-CN" sz="1400" b="0" dirty="0"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latin typeface="Consolas" panose="020B0609020204030204" pitchFamily="49" charset="0"/>
              </a:rPr>
              <a:t>exec_list</a:t>
            </a:r>
            <a:r>
              <a:rPr lang="en-US" altLang="zh-CN" sz="1400" b="0" dirty="0">
                <a:latin typeface="Consolas" panose="020B0609020204030204" pitchFamily="49" charset="0"/>
              </a:rPr>
              <a:t> uniforms;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0" dirty="0">
                <a:latin typeface="Consolas" panose="020B0609020204030204" pitchFamily="49" charset="0"/>
              </a:rPr>
              <a:t>   </a:t>
            </a:r>
            <a:r>
              <a:rPr lang="en-US" altLang="zh-CN" sz="1400" b="0" dirty="0" err="1">
                <a:latin typeface="Consolas" panose="020B0609020204030204" pitchFamily="49" charset="0"/>
              </a:rPr>
              <a:t>struct</a:t>
            </a:r>
            <a:r>
              <a:rPr lang="en-US" altLang="zh-CN" sz="1400" b="0" dirty="0"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latin typeface="Consolas" panose="020B0609020204030204" pitchFamily="49" charset="0"/>
              </a:rPr>
              <a:t>exec_list</a:t>
            </a:r>
            <a:r>
              <a:rPr lang="en-US" altLang="zh-CN" sz="1400" b="0" dirty="0">
                <a:latin typeface="Consolas" panose="020B0609020204030204" pitchFamily="49" charset="0"/>
              </a:rPr>
              <a:t> inputs;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0" dirty="0">
                <a:latin typeface="Consolas" panose="020B0609020204030204" pitchFamily="49" charset="0"/>
              </a:rPr>
              <a:t>   </a:t>
            </a:r>
            <a:r>
              <a:rPr lang="en-US" altLang="zh-CN" sz="1400" b="0" dirty="0" err="1">
                <a:latin typeface="Consolas" panose="020B0609020204030204" pitchFamily="49" charset="0"/>
              </a:rPr>
              <a:t>struct</a:t>
            </a:r>
            <a:r>
              <a:rPr lang="en-US" altLang="zh-CN" sz="1400" b="0" dirty="0"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latin typeface="Consolas" panose="020B0609020204030204" pitchFamily="49" charset="0"/>
              </a:rPr>
              <a:t>exec_list</a:t>
            </a:r>
            <a:r>
              <a:rPr lang="en-US" altLang="zh-CN" sz="1400" b="0" dirty="0">
                <a:latin typeface="Consolas" panose="020B0609020204030204" pitchFamily="49" charset="0"/>
              </a:rPr>
              <a:t> outputs;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0" dirty="0">
                <a:latin typeface="Consolas" panose="020B0609020204030204" pitchFamily="49" charset="0"/>
              </a:rPr>
              <a:t>   </a:t>
            </a:r>
            <a:r>
              <a:rPr lang="en-US" altLang="zh-CN" sz="1400" b="0" dirty="0" err="1">
                <a:latin typeface="Consolas" panose="020B0609020204030204" pitchFamily="49" charset="0"/>
              </a:rPr>
              <a:t>struct</a:t>
            </a:r>
            <a:r>
              <a:rPr lang="en-US" altLang="zh-CN" sz="1400" b="0" dirty="0"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latin typeface="Consolas" panose="020B0609020204030204" pitchFamily="49" charset="0"/>
              </a:rPr>
              <a:t>exec_list</a:t>
            </a:r>
            <a:r>
              <a:rPr lang="en-US" altLang="zh-CN" sz="1400" b="0" dirty="0">
                <a:latin typeface="Consolas" panose="020B0609020204030204" pitchFamily="49" charset="0"/>
              </a:rPr>
              <a:t> shared;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0" dirty="0">
                <a:latin typeface="Consolas" panose="020B0609020204030204" pitchFamily="49" charset="0"/>
              </a:rPr>
              <a:t>   </a:t>
            </a:r>
            <a:r>
              <a:rPr lang="en-US" altLang="zh-CN" sz="1400" b="0" dirty="0" err="1">
                <a:latin typeface="Consolas" panose="020B0609020204030204" pitchFamily="49" charset="0"/>
              </a:rPr>
              <a:t>const</a:t>
            </a:r>
            <a:r>
              <a:rPr lang="en-US" altLang="zh-CN" sz="1400" b="0" dirty="0"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latin typeface="Consolas" panose="020B0609020204030204" pitchFamily="49" charset="0"/>
              </a:rPr>
              <a:t>struct</a:t>
            </a:r>
            <a:r>
              <a:rPr lang="en-US" altLang="zh-CN" sz="1400" b="0" dirty="0"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latin typeface="Consolas" panose="020B0609020204030204" pitchFamily="49" charset="0"/>
              </a:rPr>
              <a:t>nir_shader_compiler_options</a:t>
            </a:r>
            <a:r>
              <a:rPr lang="en-US" altLang="zh-CN" sz="1400" b="0" dirty="0">
                <a:latin typeface="Consolas" panose="020B0609020204030204" pitchFamily="49" charset="0"/>
              </a:rPr>
              <a:t> *options;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0" dirty="0">
                <a:latin typeface="Consolas" panose="020B0609020204030204" pitchFamily="49" charset="0"/>
              </a:rPr>
              <a:t>   </a:t>
            </a:r>
            <a:r>
              <a:rPr lang="en-US" altLang="zh-CN" sz="1400" b="0" dirty="0" err="1">
                <a:latin typeface="Consolas" panose="020B0609020204030204" pitchFamily="49" charset="0"/>
              </a:rPr>
              <a:t>struct</a:t>
            </a:r>
            <a:r>
              <a:rPr lang="en-US" altLang="zh-CN" sz="1400" b="0" dirty="0"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latin typeface="Consolas" panose="020B0609020204030204" pitchFamily="49" charset="0"/>
              </a:rPr>
              <a:t>shader_info</a:t>
            </a:r>
            <a:r>
              <a:rPr lang="en-US" altLang="zh-CN" sz="1400" b="0" dirty="0">
                <a:latin typeface="Consolas" panose="020B0609020204030204" pitchFamily="49" charset="0"/>
              </a:rPr>
              <a:t> info;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0" dirty="0">
                <a:latin typeface="Consolas" panose="020B0609020204030204" pitchFamily="49" charset="0"/>
              </a:rPr>
              <a:t>   </a:t>
            </a:r>
            <a:r>
              <a:rPr lang="en-US" altLang="zh-CN" sz="1400" b="0" dirty="0" err="1">
                <a:latin typeface="Consolas" panose="020B0609020204030204" pitchFamily="49" charset="0"/>
              </a:rPr>
              <a:t>struct</a:t>
            </a:r>
            <a:r>
              <a:rPr lang="en-US" altLang="zh-CN" sz="1400" b="0" dirty="0"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latin typeface="Consolas" panose="020B0609020204030204" pitchFamily="49" charset="0"/>
              </a:rPr>
              <a:t>exec_list</a:t>
            </a:r>
            <a:r>
              <a:rPr lang="en-US" altLang="zh-CN" sz="1400" b="0" dirty="0"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latin typeface="Consolas" panose="020B0609020204030204" pitchFamily="49" charset="0"/>
              </a:rPr>
              <a:t>globals</a:t>
            </a:r>
            <a:r>
              <a:rPr lang="en-US" altLang="zh-CN" sz="1400" b="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0" dirty="0">
                <a:latin typeface="Consolas" panose="020B0609020204030204" pitchFamily="49" charset="0"/>
              </a:rPr>
              <a:t>   </a:t>
            </a:r>
            <a:r>
              <a:rPr lang="en-US" altLang="zh-CN" sz="1400" b="0" dirty="0" err="1">
                <a:latin typeface="Consolas" panose="020B0609020204030204" pitchFamily="49" charset="0"/>
              </a:rPr>
              <a:t>struct</a:t>
            </a:r>
            <a:r>
              <a:rPr lang="en-US" altLang="zh-CN" sz="1400" b="0" dirty="0"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latin typeface="Consolas" panose="020B0609020204030204" pitchFamily="49" charset="0"/>
              </a:rPr>
              <a:t>exec_list</a:t>
            </a:r>
            <a:r>
              <a:rPr lang="en-US" altLang="zh-CN" sz="1400" b="0" dirty="0"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latin typeface="Consolas" panose="020B0609020204030204" pitchFamily="49" charset="0"/>
              </a:rPr>
              <a:t>system_values</a:t>
            </a:r>
            <a:r>
              <a:rPr lang="en-US" altLang="zh-CN" sz="1400" b="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0" dirty="0">
                <a:latin typeface="Consolas" panose="020B0609020204030204" pitchFamily="49" charset="0"/>
              </a:rPr>
              <a:t>   </a:t>
            </a:r>
            <a:r>
              <a:rPr lang="en-US" altLang="zh-CN" sz="1400" b="0" dirty="0" err="1">
                <a:latin typeface="Consolas" panose="020B0609020204030204" pitchFamily="49" charset="0"/>
              </a:rPr>
              <a:t>struct</a:t>
            </a:r>
            <a:r>
              <a:rPr lang="en-US" altLang="zh-CN" sz="1400" b="0" dirty="0"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latin typeface="Consolas" panose="020B0609020204030204" pitchFamily="49" charset="0"/>
              </a:rPr>
              <a:t>exec_list</a:t>
            </a:r>
            <a:r>
              <a:rPr lang="en-US" altLang="zh-CN" sz="1400" b="0" dirty="0"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FF0000"/>
                </a:solidFill>
                <a:latin typeface="Consolas" panose="020B0609020204030204" pitchFamily="49" charset="0"/>
              </a:rPr>
              <a:t>functions</a:t>
            </a:r>
            <a:r>
              <a:rPr lang="en-US" altLang="zh-CN" sz="1400" b="0" dirty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0" dirty="0">
                <a:latin typeface="Consolas" panose="020B0609020204030204" pitchFamily="49" charset="0"/>
              </a:rPr>
              <a:t>   </a:t>
            </a:r>
            <a:r>
              <a:rPr lang="en-US" altLang="zh-CN" sz="1400" b="0" dirty="0" err="1">
                <a:latin typeface="Consolas" panose="020B0609020204030204" pitchFamily="49" charset="0"/>
              </a:rPr>
              <a:t>struct</a:t>
            </a:r>
            <a:r>
              <a:rPr lang="en-US" altLang="zh-CN" sz="1400" b="0" dirty="0"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latin typeface="Consolas" panose="020B0609020204030204" pitchFamily="49" charset="0"/>
              </a:rPr>
              <a:t>exec_list</a:t>
            </a:r>
            <a:r>
              <a:rPr lang="en-US" altLang="zh-CN" sz="1400" b="0" dirty="0">
                <a:latin typeface="Consolas" panose="020B0609020204030204" pitchFamily="49" charset="0"/>
              </a:rPr>
              <a:t> registers;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0" dirty="0">
                <a:latin typeface="Consolas" panose="020B0609020204030204" pitchFamily="49" charset="0"/>
              </a:rPr>
              <a:t>   unsigned </a:t>
            </a:r>
            <a:r>
              <a:rPr lang="en-US" altLang="zh-CN" sz="1400" b="0" dirty="0" err="1">
                <a:latin typeface="Consolas" panose="020B0609020204030204" pitchFamily="49" charset="0"/>
              </a:rPr>
              <a:t>reg_alloc</a:t>
            </a:r>
            <a:r>
              <a:rPr lang="en-US" altLang="zh-CN" sz="1400" b="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0" dirty="0">
                <a:latin typeface="Consolas" panose="020B0609020204030204" pitchFamily="49" charset="0"/>
              </a:rPr>
              <a:t>   unsigned </a:t>
            </a:r>
            <a:r>
              <a:rPr lang="en-US" altLang="zh-CN" sz="1400" b="0" dirty="0" err="1">
                <a:latin typeface="Consolas" panose="020B0609020204030204" pitchFamily="49" charset="0"/>
              </a:rPr>
              <a:t>xsharp_reg_alloc</a:t>
            </a:r>
            <a:r>
              <a:rPr lang="en-US" altLang="zh-CN" sz="1400" b="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0" dirty="0">
                <a:latin typeface="Consolas" panose="020B0609020204030204" pitchFamily="49" charset="0"/>
              </a:rPr>
              <a:t>   unsigned </a:t>
            </a:r>
            <a:r>
              <a:rPr lang="en-US" altLang="zh-CN" sz="1400" b="0" dirty="0" err="1">
                <a:latin typeface="Consolas" panose="020B0609020204030204" pitchFamily="49" charset="0"/>
              </a:rPr>
              <a:t>usharp_reg_alloc</a:t>
            </a:r>
            <a:r>
              <a:rPr lang="en-US" altLang="zh-CN" sz="1400" b="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0" dirty="0">
                <a:latin typeface="Consolas" panose="020B0609020204030204" pitchFamily="49" charset="0"/>
              </a:rPr>
              <a:t>   unsigned </a:t>
            </a:r>
            <a:r>
              <a:rPr lang="en-US" altLang="zh-CN" sz="1400" b="0" dirty="0" err="1">
                <a:latin typeface="Consolas" panose="020B0609020204030204" pitchFamily="49" charset="0"/>
              </a:rPr>
              <a:t>tex_reg_alloc</a:t>
            </a:r>
            <a:r>
              <a:rPr lang="en-US" altLang="zh-CN" sz="1400" b="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0" dirty="0">
                <a:latin typeface="Consolas" panose="020B0609020204030204" pitchFamily="49" charset="0"/>
              </a:rPr>
              <a:t>   unsigned </a:t>
            </a:r>
            <a:r>
              <a:rPr lang="en-US" altLang="zh-CN" sz="1400" b="0" dirty="0" err="1">
                <a:latin typeface="Consolas" panose="020B0609020204030204" pitchFamily="49" charset="0"/>
              </a:rPr>
              <a:t>sampler_reg_alloc</a:t>
            </a:r>
            <a:r>
              <a:rPr lang="en-US" altLang="zh-CN" sz="1400" b="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0" dirty="0">
                <a:latin typeface="Consolas" panose="020B0609020204030204" pitchFamily="49" charset="0"/>
              </a:rPr>
              <a:t>   unsigned </a:t>
            </a:r>
            <a:r>
              <a:rPr lang="en-US" altLang="zh-CN" sz="1400" b="0" dirty="0" err="1">
                <a:latin typeface="Consolas" panose="020B0609020204030204" pitchFamily="49" charset="0"/>
              </a:rPr>
              <a:t>input_reg_alloc</a:t>
            </a:r>
            <a:r>
              <a:rPr lang="en-US" altLang="zh-CN" sz="1400" b="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0" dirty="0">
                <a:latin typeface="Consolas" panose="020B0609020204030204" pitchFamily="49" charset="0"/>
              </a:rPr>
              <a:t>   unsigned </a:t>
            </a:r>
            <a:r>
              <a:rPr lang="en-US" altLang="zh-CN" sz="1400" b="0" dirty="0" err="1">
                <a:latin typeface="Consolas" panose="020B0609020204030204" pitchFamily="49" charset="0"/>
              </a:rPr>
              <a:t>output_reg_alloc</a:t>
            </a:r>
            <a:r>
              <a:rPr lang="en-US" altLang="zh-CN" sz="1400" b="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0" dirty="0">
                <a:latin typeface="Consolas" panose="020B0609020204030204" pitchFamily="49" charset="0"/>
              </a:rPr>
              <a:t>   unsigned </a:t>
            </a:r>
            <a:r>
              <a:rPr lang="en-US" altLang="zh-CN" sz="1400" b="0" dirty="0" err="1">
                <a:latin typeface="Consolas" panose="020B0609020204030204" pitchFamily="49" charset="0"/>
              </a:rPr>
              <a:t>num_inputs</a:t>
            </a:r>
            <a:r>
              <a:rPr lang="en-US" altLang="zh-CN" sz="1400" b="0" dirty="0">
                <a:latin typeface="Consolas" panose="020B0609020204030204" pitchFamily="49" charset="0"/>
              </a:rPr>
              <a:t>, </a:t>
            </a:r>
            <a:r>
              <a:rPr lang="en-US" altLang="zh-CN" sz="1400" b="0" dirty="0" err="1">
                <a:latin typeface="Consolas" panose="020B0609020204030204" pitchFamily="49" charset="0"/>
              </a:rPr>
              <a:t>num_uniforms</a:t>
            </a:r>
            <a:r>
              <a:rPr lang="en-US" altLang="zh-CN" sz="1400" b="0" dirty="0">
                <a:latin typeface="Consolas" panose="020B0609020204030204" pitchFamily="49" charset="0"/>
              </a:rPr>
              <a:t>, </a:t>
            </a:r>
            <a:r>
              <a:rPr lang="en-US" altLang="zh-CN" sz="1400" b="0" dirty="0" err="1">
                <a:latin typeface="Consolas" panose="020B0609020204030204" pitchFamily="49" charset="0"/>
              </a:rPr>
              <a:t>num_outputs</a:t>
            </a:r>
            <a:r>
              <a:rPr lang="en-US" altLang="zh-CN" sz="1400" b="0" dirty="0">
                <a:latin typeface="Consolas" panose="020B0609020204030204" pitchFamily="49" charset="0"/>
              </a:rPr>
              <a:t>, </a:t>
            </a:r>
            <a:r>
              <a:rPr lang="en-US" altLang="zh-CN" sz="1400" b="0" dirty="0" err="1">
                <a:latin typeface="Consolas" panose="020B0609020204030204" pitchFamily="49" charset="0"/>
              </a:rPr>
              <a:t>num_shared</a:t>
            </a:r>
            <a:r>
              <a:rPr lang="en-US" altLang="zh-CN" sz="1400" b="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0" dirty="0">
                <a:latin typeface="Consolas" panose="020B0609020204030204" pitchFamily="49" charset="0"/>
              </a:rPr>
              <a:t>   </a:t>
            </a:r>
            <a:r>
              <a:rPr lang="en-US" altLang="zh-CN" sz="1400" b="0" dirty="0" err="1">
                <a:latin typeface="Consolas" panose="020B0609020204030204" pitchFamily="49" charset="0"/>
              </a:rPr>
              <a:t>nir_function</a:t>
            </a:r>
            <a:r>
              <a:rPr lang="en-US" altLang="zh-CN" sz="1400" b="0" dirty="0">
                <a:latin typeface="Consolas" panose="020B0609020204030204" pitchFamily="49" charset="0"/>
              </a:rPr>
              <a:t> *</a:t>
            </a:r>
            <a:r>
              <a:rPr lang="en-US" altLang="zh-CN" sz="1400" b="0" dirty="0" err="1">
                <a:latin typeface="Consolas" panose="020B0609020204030204" pitchFamily="49" charset="0"/>
              </a:rPr>
              <a:t>entry_point</a:t>
            </a:r>
            <a:r>
              <a:rPr lang="en-US" altLang="zh-CN" sz="1400" b="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0" dirty="0">
                <a:latin typeface="Consolas" panose="020B0609020204030204" pitchFamily="49" charset="0"/>
              </a:rPr>
              <a:t>} </a:t>
            </a:r>
            <a:r>
              <a:rPr lang="en-US" altLang="zh-CN" sz="1400" b="0" dirty="0" err="1">
                <a:latin typeface="Consolas" panose="020B0609020204030204" pitchFamily="49" charset="0"/>
              </a:rPr>
              <a:t>nir_shader</a:t>
            </a:r>
            <a:r>
              <a:rPr lang="en-US" altLang="zh-CN" sz="1400" b="0" dirty="0">
                <a:latin typeface="Consolas" panose="020B0609020204030204" pitchFamily="49" charset="0"/>
              </a:rPr>
              <a:t>;</a:t>
            </a:r>
            <a:endParaRPr lang="zh-CN" altLang="en-US" sz="1400" b="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56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SPIRV</a:t>
            </a:r>
          </a:p>
          <a:p>
            <a:r>
              <a:rPr lang="en-US" altLang="zh-CN" dirty="0" smtClean="0"/>
              <a:t>2. NIR</a:t>
            </a:r>
          </a:p>
          <a:p>
            <a:r>
              <a:rPr lang="en-US" altLang="zh-CN" dirty="0" smtClean="0"/>
              <a:t>3.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125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Struct</a:t>
            </a:r>
            <a:r>
              <a:rPr lang="en-US" altLang="zh-CN" dirty="0"/>
              <a:t>  </a:t>
            </a:r>
            <a:r>
              <a:rPr lang="en-US" altLang="zh-CN" dirty="0" err="1"/>
              <a:t>nir_function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4964" y="1052736"/>
            <a:ext cx="8229600" cy="480939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1400" b="0" dirty="0" err="1">
                <a:latin typeface="Consolas" panose="020B0609020204030204" pitchFamily="49" charset="0"/>
              </a:rPr>
              <a:t>typedef</a:t>
            </a:r>
            <a:r>
              <a:rPr lang="en-US" altLang="zh-CN" sz="1400" b="0" dirty="0"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latin typeface="Consolas" panose="020B0609020204030204" pitchFamily="49" charset="0"/>
              </a:rPr>
              <a:t>struct</a:t>
            </a:r>
            <a:r>
              <a:rPr lang="en-US" altLang="zh-CN" sz="1400" b="0" dirty="0"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latin typeface="Consolas" panose="020B0609020204030204" pitchFamily="49" charset="0"/>
              </a:rPr>
              <a:t>nir_function</a:t>
            </a:r>
            <a:r>
              <a:rPr lang="en-US" altLang="zh-CN" sz="1400" b="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0" dirty="0">
                <a:latin typeface="Consolas" panose="020B0609020204030204" pitchFamily="49" charset="0"/>
              </a:rPr>
              <a:t>   </a:t>
            </a:r>
            <a:r>
              <a:rPr lang="en-US" altLang="zh-CN" sz="1400" b="0" dirty="0" err="1">
                <a:latin typeface="Consolas" panose="020B0609020204030204" pitchFamily="49" charset="0"/>
              </a:rPr>
              <a:t>struct</a:t>
            </a:r>
            <a:r>
              <a:rPr lang="en-US" altLang="zh-CN" sz="1400" b="0" dirty="0"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latin typeface="Consolas" panose="020B0609020204030204" pitchFamily="49" charset="0"/>
              </a:rPr>
              <a:t>exec_node</a:t>
            </a:r>
            <a:r>
              <a:rPr lang="en-US" altLang="zh-CN" sz="1400" b="0" dirty="0">
                <a:latin typeface="Consolas" panose="020B0609020204030204" pitchFamily="49" charset="0"/>
              </a:rPr>
              <a:t> node</a:t>
            </a:r>
            <a:r>
              <a:rPr lang="en-US" altLang="zh-CN" sz="1400" b="0" dirty="0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0" dirty="0">
                <a:latin typeface="Consolas" panose="020B0609020204030204" pitchFamily="49" charset="0"/>
              </a:rPr>
              <a:t> </a:t>
            </a:r>
            <a:r>
              <a:rPr lang="en-US" altLang="zh-CN" sz="1400" b="0" dirty="0" smtClean="0">
                <a:latin typeface="Consolas" panose="020B0609020204030204" pitchFamily="49" charset="0"/>
              </a:rPr>
              <a:t>  </a:t>
            </a:r>
            <a:r>
              <a:rPr lang="en-US" altLang="zh-CN" sz="1400" b="0" dirty="0" err="1" smtClean="0">
                <a:latin typeface="Consolas" panose="020B0609020204030204" pitchFamily="49" charset="0"/>
              </a:rPr>
              <a:t>const</a:t>
            </a:r>
            <a:r>
              <a:rPr lang="en-US" altLang="zh-CN" sz="1400" b="0" dirty="0" smtClean="0"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latin typeface="Consolas" panose="020B0609020204030204" pitchFamily="49" charset="0"/>
              </a:rPr>
              <a:t>char *name;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0" dirty="0">
                <a:latin typeface="Consolas" panose="020B0609020204030204" pitchFamily="49" charset="0"/>
              </a:rPr>
              <a:t>   </a:t>
            </a:r>
            <a:r>
              <a:rPr lang="en-US" altLang="zh-CN" sz="1400" b="0" dirty="0" err="1">
                <a:latin typeface="Consolas" panose="020B0609020204030204" pitchFamily="49" charset="0"/>
              </a:rPr>
              <a:t>struct</a:t>
            </a:r>
            <a:r>
              <a:rPr lang="en-US" altLang="zh-CN" sz="1400" b="0" dirty="0"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latin typeface="Consolas" panose="020B0609020204030204" pitchFamily="49" charset="0"/>
              </a:rPr>
              <a:t>nir_shader</a:t>
            </a:r>
            <a:r>
              <a:rPr lang="en-US" altLang="zh-CN" sz="1400" b="0" dirty="0">
                <a:latin typeface="Consolas" panose="020B0609020204030204" pitchFamily="49" charset="0"/>
              </a:rPr>
              <a:t> *</a:t>
            </a:r>
            <a:r>
              <a:rPr lang="en-US" altLang="zh-CN" sz="1400" b="0" dirty="0" err="1">
                <a:latin typeface="Consolas" panose="020B0609020204030204" pitchFamily="49" charset="0"/>
              </a:rPr>
              <a:t>shader</a:t>
            </a:r>
            <a:r>
              <a:rPr lang="en-US" altLang="zh-CN" sz="1400" b="0" dirty="0" smtClean="0">
                <a:latin typeface="Consolas" panose="020B0609020204030204" pitchFamily="49" charset="0"/>
              </a:rPr>
              <a:t>;</a:t>
            </a:r>
            <a:endParaRPr lang="en-US" altLang="zh-CN" sz="1400" b="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0" dirty="0">
                <a:latin typeface="Consolas" panose="020B0609020204030204" pitchFamily="49" charset="0"/>
              </a:rPr>
              <a:t>   unsigned </a:t>
            </a:r>
            <a:r>
              <a:rPr lang="en-US" altLang="zh-CN" sz="1400" b="0" dirty="0" err="1">
                <a:latin typeface="Consolas" panose="020B0609020204030204" pitchFamily="49" charset="0"/>
              </a:rPr>
              <a:t>num_params</a:t>
            </a:r>
            <a:r>
              <a:rPr lang="en-US" altLang="zh-CN" sz="1400" b="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0" dirty="0">
                <a:latin typeface="Consolas" panose="020B0609020204030204" pitchFamily="49" charset="0"/>
              </a:rPr>
              <a:t>   </a:t>
            </a:r>
            <a:r>
              <a:rPr lang="en-US" altLang="zh-CN" sz="1400" b="0" dirty="0" err="1">
                <a:latin typeface="Consolas" panose="020B0609020204030204" pitchFamily="49" charset="0"/>
              </a:rPr>
              <a:t>nir_parameter</a:t>
            </a:r>
            <a:r>
              <a:rPr lang="en-US" altLang="zh-CN" sz="1400" b="0" dirty="0">
                <a:latin typeface="Consolas" panose="020B0609020204030204" pitchFamily="49" charset="0"/>
              </a:rPr>
              <a:t> *</a:t>
            </a:r>
            <a:r>
              <a:rPr lang="en-US" altLang="zh-CN" sz="1400" b="0" dirty="0" err="1">
                <a:latin typeface="Consolas" panose="020B0609020204030204" pitchFamily="49" charset="0"/>
              </a:rPr>
              <a:t>params</a:t>
            </a:r>
            <a:r>
              <a:rPr lang="en-US" altLang="zh-CN" sz="1400" b="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0" dirty="0">
                <a:latin typeface="Consolas" panose="020B0609020204030204" pitchFamily="49" charset="0"/>
              </a:rPr>
              <a:t>   </a:t>
            </a:r>
            <a:r>
              <a:rPr lang="en-US" altLang="zh-CN" sz="1400" b="0" dirty="0" err="1">
                <a:latin typeface="Consolas" panose="020B0609020204030204" pitchFamily="49" charset="0"/>
              </a:rPr>
              <a:t>const</a:t>
            </a:r>
            <a:r>
              <a:rPr lang="en-US" altLang="zh-CN" sz="1400" b="0" dirty="0"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latin typeface="Consolas" panose="020B0609020204030204" pitchFamily="49" charset="0"/>
              </a:rPr>
              <a:t>struct</a:t>
            </a:r>
            <a:r>
              <a:rPr lang="en-US" altLang="zh-CN" sz="1400" b="0" dirty="0"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latin typeface="Consolas" panose="020B0609020204030204" pitchFamily="49" charset="0"/>
              </a:rPr>
              <a:t>glsl_type</a:t>
            </a:r>
            <a:r>
              <a:rPr lang="en-US" altLang="zh-CN" sz="1400" b="0" dirty="0">
                <a:latin typeface="Consolas" panose="020B0609020204030204" pitchFamily="49" charset="0"/>
              </a:rPr>
              <a:t> *</a:t>
            </a:r>
            <a:r>
              <a:rPr lang="en-US" altLang="zh-CN" sz="1400" b="0" dirty="0" err="1">
                <a:latin typeface="Consolas" panose="020B0609020204030204" pitchFamily="49" charset="0"/>
              </a:rPr>
              <a:t>return_type</a:t>
            </a:r>
            <a:r>
              <a:rPr lang="en-US" altLang="zh-CN" sz="1400" b="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0" dirty="0" smtClean="0">
                <a:latin typeface="Consolas" panose="020B0609020204030204" pitchFamily="49" charset="0"/>
              </a:rPr>
              <a:t>   </a:t>
            </a:r>
            <a:r>
              <a:rPr lang="en-US" altLang="zh-CN" sz="1400" b="0" dirty="0" err="1" smtClean="0">
                <a:latin typeface="Consolas" panose="020B0609020204030204" pitchFamily="49" charset="0"/>
              </a:rPr>
              <a:t>nir_function_impl</a:t>
            </a:r>
            <a:r>
              <a:rPr lang="en-US" altLang="zh-CN" sz="1400" b="0" dirty="0" smtClean="0"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latin typeface="Consolas" panose="020B0609020204030204" pitchFamily="49" charset="0"/>
              </a:rPr>
              <a:t>*</a:t>
            </a:r>
            <a:r>
              <a:rPr lang="en-US" altLang="zh-CN" sz="1400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altLang="zh-CN" sz="1400" b="0" dirty="0" smtClean="0">
                <a:latin typeface="Consolas" panose="020B0609020204030204" pitchFamily="49" charset="0"/>
              </a:rPr>
              <a:t>; // Pattern </a:t>
            </a:r>
            <a:endParaRPr lang="en-US" altLang="zh-CN" sz="1400" b="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0" dirty="0">
                <a:latin typeface="Consolas" panose="020B0609020204030204" pitchFamily="49" charset="0"/>
              </a:rPr>
              <a:t>} </a:t>
            </a:r>
            <a:r>
              <a:rPr lang="en-US" altLang="zh-CN" sz="1400" b="0" dirty="0" err="1">
                <a:latin typeface="Consolas" panose="020B0609020204030204" pitchFamily="49" charset="0"/>
              </a:rPr>
              <a:t>nir_function</a:t>
            </a:r>
            <a:r>
              <a:rPr lang="en-US" altLang="zh-CN" sz="1400" b="0" dirty="0">
                <a:latin typeface="Consolas" panose="020B0609020204030204" pitchFamily="49" charset="0"/>
              </a:rPr>
              <a:t>;</a:t>
            </a:r>
            <a:endParaRPr lang="zh-CN" altLang="en-US" sz="1400" b="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11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Struct</a:t>
            </a:r>
            <a:r>
              <a:rPr lang="en-US" altLang="zh-CN" dirty="0"/>
              <a:t>  </a:t>
            </a:r>
            <a:r>
              <a:rPr lang="en-US" altLang="zh-CN" dirty="0" err="1"/>
              <a:t>nir_function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4964" y="1052736"/>
            <a:ext cx="8229600" cy="480939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1400" b="0" dirty="0" err="1">
                <a:latin typeface="Consolas" panose="020B0609020204030204" pitchFamily="49" charset="0"/>
              </a:rPr>
              <a:t>typedef</a:t>
            </a:r>
            <a:r>
              <a:rPr lang="en-US" altLang="zh-CN" sz="1400" b="0" dirty="0"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latin typeface="Consolas" panose="020B0609020204030204" pitchFamily="49" charset="0"/>
              </a:rPr>
              <a:t>struct</a:t>
            </a:r>
            <a:r>
              <a:rPr lang="en-US" altLang="zh-CN" sz="1400" b="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0" dirty="0">
                <a:latin typeface="Consolas" panose="020B0609020204030204" pitchFamily="49" charset="0"/>
              </a:rPr>
              <a:t>   </a:t>
            </a:r>
            <a:r>
              <a:rPr lang="en-US" altLang="zh-CN" sz="1400" b="0" dirty="0" err="1">
                <a:latin typeface="Consolas" panose="020B0609020204030204" pitchFamily="49" charset="0"/>
              </a:rPr>
              <a:t>nir_cf_node</a:t>
            </a:r>
            <a:r>
              <a:rPr lang="en-US" altLang="zh-CN" sz="1400" b="0" dirty="0"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cf_node</a:t>
            </a:r>
            <a:r>
              <a:rPr lang="en-US" altLang="zh-CN" sz="1400" b="0" dirty="0" smtClean="0">
                <a:latin typeface="Consolas" panose="020B0609020204030204" pitchFamily="49" charset="0"/>
              </a:rPr>
              <a:t>;   // </a:t>
            </a:r>
            <a:r>
              <a:rPr lang="en-US" altLang="zh-CN" sz="1400" b="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nir_block</a:t>
            </a:r>
            <a:r>
              <a:rPr lang="en-US" altLang="zh-CN" sz="1400" b="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| </a:t>
            </a:r>
            <a:r>
              <a:rPr lang="en-US" altLang="zh-CN" sz="1400" b="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nir_if</a:t>
            </a:r>
            <a:r>
              <a:rPr lang="en-US" altLang="zh-CN" sz="1400" b="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| </a:t>
            </a:r>
            <a:r>
              <a:rPr lang="en-US" altLang="zh-CN" sz="1400" b="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nir_loop</a:t>
            </a:r>
            <a:r>
              <a:rPr lang="en-US" altLang="zh-CN" sz="1400" b="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| </a:t>
            </a:r>
            <a:r>
              <a:rPr lang="en-US" altLang="zh-CN" sz="1400" b="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nir_function_impl</a:t>
            </a:r>
            <a:endParaRPr lang="en-US" altLang="zh-CN" sz="1400" b="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0" dirty="0">
                <a:latin typeface="Consolas" panose="020B0609020204030204" pitchFamily="49" charset="0"/>
              </a:rPr>
              <a:t>   </a:t>
            </a:r>
            <a:r>
              <a:rPr lang="en-US" altLang="zh-CN" sz="1400" b="0" dirty="0" err="1">
                <a:latin typeface="Consolas" panose="020B0609020204030204" pitchFamily="49" charset="0"/>
              </a:rPr>
              <a:t>struct</a:t>
            </a:r>
            <a:r>
              <a:rPr lang="en-US" altLang="zh-CN" sz="1400" b="0" dirty="0"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latin typeface="Consolas" panose="020B0609020204030204" pitchFamily="49" charset="0"/>
              </a:rPr>
              <a:t>nir_function</a:t>
            </a:r>
            <a:r>
              <a:rPr lang="en-US" altLang="zh-CN" sz="1400" b="0" dirty="0">
                <a:latin typeface="Consolas" panose="020B0609020204030204" pitchFamily="49" charset="0"/>
              </a:rPr>
              <a:t> *function;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0" dirty="0">
                <a:latin typeface="Consolas" panose="020B0609020204030204" pitchFamily="49" charset="0"/>
              </a:rPr>
              <a:t>   </a:t>
            </a:r>
            <a:r>
              <a:rPr lang="en-US" altLang="zh-CN" sz="1400" b="0" dirty="0" err="1">
                <a:latin typeface="Consolas" panose="020B0609020204030204" pitchFamily="49" charset="0"/>
              </a:rPr>
              <a:t>struct</a:t>
            </a:r>
            <a:r>
              <a:rPr lang="en-US" altLang="zh-CN" sz="1400" b="0" dirty="0"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latin typeface="Consolas" panose="020B0609020204030204" pitchFamily="49" charset="0"/>
              </a:rPr>
              <a:t>exec_list</a:t>
            </a:r>
            <a:r>
              <a:rPr lang="en-US" altLang="zh-CN" sz="1400" b="0" dirty="0"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FF0000"/>
                </a:solidFill>
                <a:latin typeface="Consolas" panose="020B0609020204030204" pitchFamily="49" charset="0"/>
              </a:rPr>
              <a:t>body</a:t>
            </a:r>
            <a:r>
              <a:rPr lang="en-US" altLang="zh-CN" sz="1400" b="0" dirty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0" dirty="0">
                <a:latin typeface="Consolas" panose="020B0609020204030204" pitchFamily="49" charset="0"/>
              </a:rPr>
              <a:t>   </a:t>
            </a:r>
            <a:r>
              <a:rPr lang="en-US" altLang="zh-CN" sz="1400" b="0" dirty="0" err="1">
                <a:latin typeface="Consolas" panose="020B0609020204030204" pitchFamily="49" charset="0"/>
              </a:rPr>
              <a:t>nir_block</a:t>
            </a:r>
            <a:r>
              <a:rPr lang="en-US" altLang="zh-CN" sz="1400" b="0" dirty="0">
                <a:latin typeface="Consolas" panose="020B0609020204030204" pitchFamily="49" charset="0"/>
              </a:rPr>
              <a:t> *</a:t>
            </a:r>
            <a:r>
              <a:rPr lang="en-US" altLang="zh-CN" sz="1400" b="0" dirty="0" err="1">
                <a:latin typeface="Consolas" panose="020B0609020204030204" pitchFamily="49" charset="0"/>
              </a:rPr>
              <a:t>end_block</a:t>
            </a:r>
            <a:r>
              <a:rPr lang="en-US" altLang="zh-CN" sz="1400" b="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0" dirty="0">
                <a:latin typeface="Consolas" panose="020B0609020204030204" pitchFamily="49" charset="0"/>
              </a:rPr>
              <a:t>   </a:t>
            </a:r>
            <a:r>
              <a:rPr lang="en-US" altLang="zh-CN" sz="1400" b="0" dirty="0" err="1">
                <a:latin typeface="Consolas" panose="020B0609020204030204" pitchFamily="49" charset="0"/>
              </a:rPr>
              <a:t>struct</a:t>
            </a:r>
            <a:r>
              <a:rPr lang="en-US" altLang="zh-CN" sz="1400" b="0" dirty="0"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latin typeface="Consolas" panose="020B0609020204030204" pitchFamily="49" charset="0"/>
              </a:rPr>
              <a:t>exec_list</a:t>
            </a:r>
            <a:r>
              <a:rPr lang="en-US" altLang="zh-CN" sz="1400" b="0" dirty="0">
                <a:latin typeface="Consolas" panose="020B0609020204030204" pitchFamily="49" charset="0"/>
              </a:rPr>
              <a:t> locals;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0" dirty="0">
                <a:latin typeface="Consolas" panose="020B0609020204030204" pitchFamily="49" charset="0"/>
              </a:rPr>
              <a:t>   unsigned </a:t>
            </a:r>
            <a:r>
              <a:rPr lang="en-US" altLang="zh-CN" sz="1400" b="0" dirty="0" err="1">
                <a:latin typeface="Consolas" panose="020B0609020204030204" pitchFamily="49" charset="0"/>
              </a:rPr>
              <a:t>num_params</a:t>
            </a:r>
            <a:r>
              <a:rPr lang="en-US" altLang="zh-CN" sz="1400" b="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0" dirty="0">
                <a:latin typeface="Consolas" panose="020B0609020204030204" pitchFamily="49" charset="0"/>
              </a:rPr>
              <a:t>   </a:t>
            </a:r>
            <a:r>
              <a:rPr lang="en-US" altLang="zh-CN" sz="1400" b="0" dirty="0" err="1">
                <a:latin typeface="Consolas" panose="020B0609020204030204" pitchFamily="49" charset="0"/>
              </a:rPr>
              <a:t>nir_variable</a:t>
            </a:r>
            <a:r>
              <a:rPr lang="en-US" altLang="zh-CN" sz="1400" b="0" dirty="0">
                <a:latin typeface="Consolas" panose="020B0609020204030204" pitchFamily="49" charset="0"/>
              </a:rPr>
              <a:t> **</a:t>
            </a:r>
            <a:r>
              <a:rPr lang="en-US" altLang="zh-CN" sz="1400" b="0" dirty="0" err="1">
                <a:latin typeface="Consolas" panose="020B0609020204030204" pitchFamily="49" charset="0"/>
              </a:rPr>
              <a:t>params</a:t>
            </a:r>
            <a:r>
              <a:rPr lang="en-US" altLang="zh-CN" sz="1400" b="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0" dirty="0">
                <a:latin typeface="Consolas" panose="020B0609020204030204" pitchFamily="49" charset="0"/>
              </a:rPr>
              <a:t>   </a:t>
            </a:r>
            <a:r>
              <a:rPr lang="en-US" altLang="zh-CN" sz="1400" b="0" dirty="0" err="1">
                <a:latin typeface="Consolas" panose="020B0609020204030204" pitchFamily="49" charset="0"/>
              </a:rPr>
              <a:t>nir_variable</a:t>
            </a:r>
            <a:r>
              <a:rPr lang="en-US" altLang="zh-CN" sz="1400" b="0" dirty="0">
                <a:latin typeface="Consolas" panose="020B0609020204030204" pitchFamily="49" charset="0"/>
              </a:rPr>
              <a:t> *</a:t>
            </a:r>
            <a:r>
              <a:rPr lang="en-US" altLang="zh-CN" sz="1400" b="0" dirty="0" err="1">
                <a:latin typeface="Consolas" panose="020B0609020204030204" pitchFamily="49" charset="0"/>
              </a:rPr>
              <a:t>return_var</a:t>
            </a:r>
            <a:r>
              <a:rPr lang="en-US" altLang="zh-CN" sz="1400" b="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0" dirty="0">
                <a:latin typeface="Consolas" panose="020B0609020204030204" pitchFamily="49" charset="0"/>
              </a:rPr>
              <a:t>   </a:t>
            </a:r>
            <a:r>
              <a:rPr lang="en-US" altLang="zh-CN" sz="1400" b="0" dirty="0" err="1">
                <a:latin typeface="Consolas" panose="020B0609020204030204" pitchFamily="49" charset="0"/>
              </a:rPr>
              <a:t>struct</a:t>
            </a:r>
            <a:r>
              <a:rPr lang="en-US" altLang="zh-CN" sz="1400" b="0" dirty="0"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latin typeface="Consolas" panose="020B0609020204030204" pitchFamily="49" charset="0"/>
              </a:rPr>
              <a:t>exec_list</a:t>
            </a:r>
            <a:r>
              <a:rPr lang="en-US" altLang="zh-CN" sz="1400" b="0" dirty="0">
                <a:latin typeface="Consolas" panose="020B0609020204030204" pitchFamily="49" charset="0"/>
              </a:rPr>
              <a:t> registers;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0" dirty="0">
                <a:latin typeface="Consolas" panose="020B0609020204030204" pitchFamily="49" charset="0"/>
              </a:rPr>
              <a:t>   </a:t>
            </a:r>
            <a:r>
              <a:rPr lang="en-US" altLang="zh-CN" sz="1400" b="0" dirty="0" err="1">
                <a:latin typeface="Consolas" panose="020B0609020204030204" pitchFamily="49" charset="0"/>
              </a:rPr>
              <a:t>struct</a:t>
            </a:r>
            <a:r>
              <a:rPr lang="en-US" altLang="zh-CN" sz="1400" b="0" dirty="0"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latin typeface="Consolas" panose="020B0609020204030204" pitchFamily="49" charset="0"/>
              </a:rPr>
              <a:t>exec_list</a:t>
            </a:r>
            <a:r>
              <a:rPr lang="en-US" altLang="zh-CN" sz="1400" b="0" dirty="0"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latin typeface="Consolas" panose="020B0609020204030204" pitchFamily="49" charset="0"/>
              </a:rPr>
              <a:t>icb_registers</a:t>
            </a:r>
            <a:r>
              <a:rPr lang="en-US" altLang="zh-CN" sz="1400" b="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0" dirty="0">
                <a:latin typeface="Consolas" panose="020B0609020204030204" pitchFamily="49" charset="0"/>
              </a:rPr>
              <a:t>   unsigned </a:t>
            </a:r>
            <a:r>
              <a:rPr lang="en-US" altLang="zh-CN" sz="1400" b="0" dirty="0" err="1">
                <a:latin typeface="Consolas" panose="020B0609020204030204" pitchFamily="49" charset="0"/>
              </a:rPr>
              <a:t>reg_alloc</a:t>
            </a:r>
            <a:r>
              <a:rPr lang="en-US" altLang="zh-CN" sz="1400" b="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0" dirty="0">
                <a:latin typeface="Consolas" panose="020B0609020204030204" pitchFamily="49" charset="0"/>
              </a:rPr>
              <a:t>   unsigned </a:t>
            </a:r>
            <a:r>
              <a:rPr lang="en-US" altLang="zh-CN" sz="1400" b="0" dirty="0" err="1">
                <a:latin typeface="Consolas" panose="020B0609020204030204" pitchFamily="49" charset="0"/>
              </a:rPr>
              <a:t>ssa_alloc</a:t>
            </a:r>
            <a:r>
              <a:rPr lang="en-US" altLang="zh-CN" sz="1400" b="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0" dirty="0">
                <a:latin typeface="Consolas" panose="020B0609020204030204" pitchFamily="49" charset="0"/>
              </a:rPr>
              <a:t>   unsigned </a:t>
            </a:r>
            <a:r>
              <a:rPr lang="en-US" altLang="zh-CN" sz="1400" b="0" dirty="0" err="1">
                <a:latin typeface="Consolas" panose="020B0609020204030204" pitchFamily="49" charset="0"/>
              </a:rPr>
              <a:t>num_blocks</a:t>
            </a:r>
            <a:r>
              <a:rPr lang="en-US" altLang="zh-CN" sz="1400" b="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0" dirty="0">
                <a:latin typeface="Consolas" panose="020B0609020204030204" pitchFamily="49" charset="0"/>
              </a:rPr>
              <a:t>   </a:t>
            </a:r>
            <a:r>
              <a:rPr lang="en-US" altLang="zh-CN" sz="1400" b="0" dirty="0" err="1">
                <a:latin typeface="Consolas" panose="020B0609020204030204" pitchFamily="49" charset="0"/>
              </a:rPr>
              <a:t>nir_metadata</a:t>
            </a:r>
            <a:r>
              <a:rPr lang="en-US" altLang="zh-CN" sz="1400" b="0" dirty="0"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latin typeface="Consolas" panose="020B0609020204030204" pitchFamily="49" charset="0"/>
              </a:rPr>
              <a:t>valid_metadata</a:t>
            </a:r>
            <a:r>
              <a:rPr lang="en-US" altLang="zh-CN" sz="1400" b="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0" dirty="0">
                <a:latin typeface="Consolas" panose="020B0609020204030204" pitchFamily="49" charset="0"/>
              </a:rPr>
              <a:t>} </a:t>
            </a:r>
            <a:r>
              <a:rPr lang="en-US" altLang="zh-CN" sz="1400" b="0" dirty="0" err="1">
                <a:latin typeface="Consolas" panose="020B0609020204030204" pitchFamily="49" charset="0"/>
              </a:rPr>
              <a:t>nir_function_impl</a:t>
            </a:r>
            <a:r>
              <a:rPr lang="en-US" altLang="zh-CN" sz="1400" b="0" dirty="0">
                <a:latin typeface="Consolas" panose="020B0609020204030204" pitchFamily="49" charset="0"/>
              </a:rPr>
              <a:t>;</a:t>
            </a:r>
            <a:endParaRPr lang="zh-CN" altLang="en-US" sz="1400" b="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84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nir_block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4964" y="1052736"/>
            <a:ext cx="8229600" cy="480939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endParaRPr lang="en-US" altLang="zh-CN" sz="1400" b="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0" dirty="0" err="1">
                <a:latin typeface="Consolas" panose="020B0609020204030204" pitchFamily="49" charset="0"/>
              </a:rPr>
              <a:t>typedef</a:t>
            </a:r>
            <a:r>
              <a:rPr lang="en-US" altLang="zh-CN" sz="1400" b="0" dirty="0"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latin typeface="Consolas" panose="020B0609020204030204" pitchFamily="49" charset="0"/>
              </a:rPr>
              <a:t>struct</a:t>
            </a:r>
            <a:r>
              <a:rPr lang="en-US" altLang="zh-CN" sz="1400" b="0" dirty="0"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latin typeface="Consolas" panose="020B0609020204030204" pitchFamily="49" charset="0"/>
              </a:rPr>
              <a:t>nir_block</a:t>
            </a:r>
            <a:r>
              <a:rPr lang="en-US" altLang="zh-CN" sz="1400" b="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0" dirty="0">
                <a:latin typeface="Consolas" panose="020B0609020204030204" pitchFamily="49" charset="0"/>
              </a:rPr>
              <a:t>   </a:t>
            </a:r>
            <a:r>
              <a:rPr lang="en-US" altLang="zh-CN" sz="1400" b="0" dirty="0" err="1">
                <a:latin typeface="Consolas" panose="020B0609020204030204" pitchFamily="49" charset="0"/>
              </a:rPr>
              <a:t>nir_cf_node</a:t>
            </a:r>
            <a:r>
              <a:rPr lang="en-US" altLang="zh-CN" sz="1400" b="0" dirty="0"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latin typeface="Consolas" panose="020B0609020204030204" pitchFamily="49" charset="0"/>
              </a:rPr>
              <a:t>cf_node</a:t>
            </a:r>
            <a:r>
              <a:rPr lang="en-US" altLang="zh-CN" sz="1400" b="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0" dirty="0">
                <a:latin typeface="Consolas" panose="020B0609020204030204" pitchFamily="49" charset="0"/>
              </a:rPr>
              <a:t>   </a:t>
            </a:r>
            <a:r>
              <a:rPr lang="en-US" altLang="zh-CN" sz="1400" b="0" dirty="0" err="1">
                <a:latin typeface="Consolas" panose="020B0609020204030204" pitchFamily="49" charset="0"/>
              </a:rPr>
              <a:t>struct</a:t>
            </a:r>
            <a:r>
              <a:rPr lang="en-US" altLang="zh-CN" sz="1400" b="0" dirty="0"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latin typeface="Consolas" panose="020B0609020204030204" pitchFamily="49" charset="0"/>
              </a:rPr>
              <a:t>exec_list</a:t>
            </a:r>
            <a:r>
              <a:rPr lang="en-US" altLang="zh-CN" sz="1400" b="0" dirty="0"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instr_list</a:t>
            </a:r>
            <a:r>
              <a:rPr lang="en-US" altLang="zh-CN" sz="1400" b="0" dirty="0">
                <a:latin typeface="Consolas" panose="020B0609020204030204" pitchFamily="49" charset="0"/>
              </a:rPr>
              <a:t>; </a:t>
            </a:r>
            <a:r>
              <a:rPr lang="en-US" altLang="zh-CN" sz="1400" b="0" dirty="0" smtClean="0">
                <a:latin typeface="Consolas" panose="020B0609020204030204" pitchFamily="49" charset="0"/>
              </a:rPr>
              <a:t>  //list </a:t>
            </a:r>
            <a:r>
              <a:rPr lang="en-US" altLang="zh-CN" sz="1400" b="0" dirty="0">
                <a:latin typeface="Consolas" panose="020B0609020204030204" pitchFamily="49" charset="0"/>
              </a:rPr>
              <a:t>of </a:t>
            </a:r>
            <a:r>
              <a:rPr lang="en-US" altLang="zh-CN" sz="1400" b="0" dirty="0" err="1">
                <a:latin typeface="Consolas" panose="020B0609020204030204" pitchFamily="49" charset="0"/>
              </a:rPr>
              <a:t>nir_instr</a:t>
            </a:r>
            <a:r>
              <a:rPr lang="en-US" altLang="zh-CN" sz="1400" b="0" dirty="0"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0" dirty="0">
                <a:latin typeface="Consolas" panose="020B0609020204030204" pitchFamily="49" charset="0"/>
              </a:rPr>
              <a:t>   unsigned index;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0" dirty="0">
                <a:latin typeface="Consolas" panose="020B0609020204030204" pitchFamily="49" charset="0"/>
              </a:rPr>
              <a:t>   </a:t>
            </a:r>
            <a:r>
              <a:rPr lang="en-US" altLang="zh-CN" sz="1400" b="0" dirty="0" err="1">
                <a:latin typeface="Consolas" panose="020B0609020204030204" pitchFamily="49" charset="0"/>
              </a:rPr>
              <a:t>struct</a:t>
            </a:r>
            <a:r>
              <a:rPr lang="en-US" altLang="zh-CN" sz="1400" b="0" dirty="0"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latin typeface="Consolas" panose="020B0609020204030204" pitchFamily="49" charset="0"/>
              </a:rPr>
              <a:t>nir_block</a:t>
            </a:r>
            <a:r>
              <a:rPr lang="en-US" altLang="zh-CN" sz="1400" b="0" dirty="0">
                <a:latin typeface="Consolas" panose="020B0609020204030204" pitchFamily="49" charset="0"/>
              </a:rPr>
              <a:t> *successors[2];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0" dirty="0">
                <a:latin typeface="Consolas" panose="020B0609020204030204" pitchFamily="49" charset="0"/>
              </a:rPr>
              <a:t>   </a:t>
            </a:r>
            <a:r>
              <a:rPr lang="en-US" altLang="zh-CN" sz="1400" b="0" dirty="0" err="1">
                <a:latin typeface="Consolas" panose="020B0609020204030204" pitchFamily="49" charset="0"/>
              </a:rPr>
              <a:t>struct</a:t>
            </a:r>
            <a:r>
              <a:rPr lang="en-US" altLang="zh-CN" sz="1400" b="0" dirty="0">
                <a:latin typeface="Consolas" panose="020B0609020204030204" pitchFamily="49" charset="0"/>
              </a:rPr>
              <a:t> set *predecessors;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0" dirty="0">
                <a:latin typeface="Consolas" panose="020B0609020204030204" pitchFamily="49" charset="0"/>
              </a:rPr>
              <a:t>   </a:t>
            </a:r>
            <a:r>
              <a:rPr lang="en-US" altLang="zh-CN" sz="1400" b="0" dirty="0" err="1">
                <a:latin typeface="Consolas" panose="020B0609020204030204" pitchFamily="49" charset="0"/>
              </a:rPr>
              <a:t>struct</a:t>
            </a:r>
            <a:r>
              <a:rPr lang="en-US" altLang="zh-CN" sz="1400" b="0" dirty="0"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latin typeface="Consolas" panose="020B0609020204030204" pitchFamily="49" charset="0"/>
              </a:rPr>
              <a:t>nir_block</a:t>
            </a:r>
            <a:r>
              <a:rPr lang="en-US" altLang="zh-CN" sz="1400" b="0" dirty="0">
                <a:latin typeface="Consolas" panose="020B0609020204030204" pitchFamily="49" charset="0"/>
              </a:rPr>
              <a:t> *</a:t>
            </a:r>
            <a:r>
              <a:rPr lang="en-US" altLang="zh-CN" sz="1400" b="0" dirty="0" err="1">
                <a:latin typeface="Consolas" panose="020B0609020204030204" pitchFamily="49" charset="0"/>
              </a:rPr>
              <a:t>imm_dom</a:t>
            </a:r>
            <a:r>
              <a:rPr lang="en-US" altLang="zh-CN" sz="1400" b="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0" dirty="0">
                <a:latin typeface="Consolas" panose="020B0609020204030204" pitchFamily="49" charset="0"/>
              </a:rPr>
              <a:t>   unsigned </a:t>
            </a:r>
            <a:r>
              <a:rPr lang="en-US" altLang="zh-CN" sz="1400" b="0" dirty="0" err="1">
                <a:latin typeface="Consolas" panose="020B0609020204030204" pitchFamily="49" charset="0"/>
              </a:rPr>
              <a:t>num_dom_children</a:t>
            </a:r>
            <a:r>
              <a:rPr lang="en-US" altLang="zh-CN" sz="1400" b="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0" dirty="0">
                <a:latin typeface="Consolas" panose="020B0609020204030204" pitchFamily="49" charset="0"/>
              </a:rPr>
              <a:t>   </a:t>
            </a:r>
            <a:r>
              <a:rPr lang="en-US" altLang="zh-CN" sz="1400" b="0" dirty="0" err="1">
                <a:latin typeface="Consolas" panose="020B0609020204030204" pitchFamily="49" charset="0"/>
              </a:rPr>
              <a:t>struct</a:t>
            </a:r>
            <a:r>
              <a:rPr lang="en-US" altLang="zh-CN" sz="1400" b="0" dirty="0"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latin typeface="Consolas" panose="020B0609020204030204" pitchFamily="49" charset="0"/>
              </a:rPr>
              <a:t>nir_block</a:t>
            </a:r>
            <a:r>
              <a:rPr lang="en-US" altLang="zh-CN" sz="1400" b="0" dirty="0">
                <a:latin typeface="Consolas" panose="020B0609020204030204" pitchFamily="49" charset="0"/>
              </a:rPr>
              <a:t> **</a:t>
            </a:r>
            <a:r>
              <a:rPr lang="en-US" altLang="zh-CN" sz="1400" b="0" dirty="0" err="1">
                <a:latin typeface="Consolas" panose="020B0609020204030204" pitchFamily="49" charset="0"/>
              </a:rPr>
              <a:t>dom_children</a:t>
            </a:r>
            <a:r>
              <a:rPr lang="en-US" altLang="zh-CN" sz="1400" b="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0" dirty="0">
                <a:latin typeface="Consolas" panose="020B0609020204030204" pitchFamily="49" charset="0"/>
              </a:rPr>
              <a:t>   </a:t>
            </a:r>
            <a:r>
              <a:rPr lang="en-US" altLang="zh-CN" sz="1400" b="0" dirty="0" err="1">
                <a:latin typeface="Consolas" panose="020B0609020204030204" pitchFamily="49" charset="0"/>
              </a:rPr>
              <a:t>struct</a:t>
            </a:r>
            <a:r>
              <a:rPr lang="en-US" altLang="zh-CN" sz="1400" b="0" dirty="0">
                <a:latin typeface="Consolas" panose="020B0609020204030204" pitchFamily="49" charset="0"/>
              </a:rPr>
              <a:t> set *</a:t>
            </a:r>
            <a:r>
              <a:rPr lang="en-US" altLang="zh-CN" sz="1400" b="0" dirty="0" err="1">
                <a:latin typeface="Consolas" panose="020B0609020204030204" pitchFamily="49" charset="0"/>
              </a:rPr>
              <a:t>dom_frontier</a:t>
            </a:r>
            <a:r>
              <a:rPr lang="en-US" altLang="zh-CN" sz="1400" b="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0" dirty="0">
                <a:latin typeface="Consolas" panose="020B0609020204030204" pitchFamily="49" charset="0"/>
              </a:rPr>
              <a:t>   unsigned </a:t>
            </a:r>
            <a:r>
              <a:rPr lang="en-US" altLang="zh-CN" sz="1400" b="0" dirty="0" err="1">
                <a:latin typeface="Consolas" panose="020B0609020204030204" pitchFamily="49" charset="0"/>
              </a:rPr>
              <a:t>dom_pre_index</a:t>
            </a:r>
            <a:r>
              <a:rPr lang="en-US" altLang="zh-CN" sz="1400" b="0" dirty="0">
                <a:latin typeface="Consolas" panose="020B0609020204030204" pitchFamily="49" charset="0"/>
              </a:rPr>
              <a:t>, </a:t>
            </a:r>
            <a:r>
              <a:rPr lang="en-US" altLang="zh-CN" sz="1400" b="0" dirty="0" err="1">
                <a:latin typeface="Consolas" panose="020B0609020204030204" pitchFamily="49" charset="0"/>
              </a:rPr>
              <a:t>dom_post_index</a:t>
            </a:r>
            <a:r>
              <a:rPr lang="en-US" altLang="zh-CN" sz="1400" b="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0" dirty="0">
                <a:latin typeface="Consolas" panose="020B0609020204030204" pitchFamily="49" charset="0"/>
              </a:rPr>
              <a:t>   BITSET_WORD *</a:t>
            </a:r>
            <a:r>
              <a:rPr lang="en-US" altLang="zh-CN" sz="1400" b="0" dirty="0" err="1">
                <a:latin typeface="Consolas" panose="020B0609020204030204" pitchFamily="49" charset="0"/>
              </a:rPr>
              <a:t>live_in</a:t>
            </a:r>
            <a:r>
              <a:rPr lang="en-US" altLang="zh-CN" sz="1400" b="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0" dirty="0">
                <a:latin typeface="Consolas" panose="020B0609020204030204" pitchFamily="49" charset="0"/>
              </a:rPr>
              <a:t>   BITSET_WORD *</a:t>
            </a:r>
            <a:r>
              <a:rPr lang="en-US" altLang="zh-CN" sz="1400" b="0" dirty="0" err="1">
                <a:latin typeface="Consolas" panose="020B0609020204030204" pitchFamily="49" charset="0"/>
              </a:rPr>
              <a:t>live_out</a:t>
            </a:r>
            <a:r>
              <a:rPr lang="en-US" altLang="zh-CN" sz="1400" b="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0" dirty="0">
                <a:latin typeface="Consolas" panose="020B0609020204030204" pitchFamily="49" charset="0"/>
              </a:rPr>
              <a:t>} </a:t>
            </a:r>
            <a:r>
              <a:rPr lang="en-US" altLang="zh-CN" sz="1400" b="0" dirty="0" err="1">
                <a:latin typeface="Consolas" panose="020B0609020204030204" pitchFamily="49" charset="0"/>
              </a:rPr>
              <a:t>nir_block</a:t>
            </a:r>
            <a:r>
              <a:rPr lang="en-US" altLang="zh-CN" sz="1400" b="0" dirty="0">
                <a:latin typeface="Consolas" panose="020B0609020204030204" pitchFamily="49" charset="0"/>
              </a:rPr>
              <a:t>;</a:t>
            </a:r>
            <a:endParaRPr lang="zh-CN" altLang="en-US" sz="1400" b="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65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SPIRV  -&gt; NIR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两种表达系统的转换</a:t>
            </a:r>
            <a:endParaRPr lang="en-US" altLang="zh-CN" dirty="0"/>
          </a:p>
          <a:p>
            <a:r>
              <a:rPr lang="zh-CN" altLang="en-US" dirty="0" smtClean="0"/>
              <a:t>线性</a:t>
            </a:r>
            <a:r>
              <a:rPr lang="en-US" altLang="zh-CN" dirty="0" smtClean="0"/>
              <a:t>IR </a:t>
            </a:r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  <a:r>
              <a:rPr lang="zh-CN" altLang="en-US" dirty="0" smtClean="0">
                <a:sym typeface="Wingdings" panose="05000000000000000000" pitchFamily="2" charset="2"/>
              </a:rPr>
              <a:t>树状</a:t>
            </a:r>
            <a:r>
              <a:rPr lang="en-US" altLang="zh-CN" dirty="0" smtClean="0">
                <a:sym typeface="Wingdings" panose="05000000000000000000" pitchFamily="2" charset="2"/>
              </a:rPr>
              <a:t>IR</a:t>
            </a:r>
          </a:p>
          <a:p>
            <a:endParaRPr lang="en-US" altLang="zh-CN" dirty="0" smtClean="0"/>
          </a:p>
          <a:p>
            <a:r>
              <a:rPr lang="zh-CN" altLang="en-US" dirty="0"/>
              <a:t>编程语言角度：</a:t>
            </a:r>
            <a:endParaRPr lang="en-US" altLang="zh-CN" dirty="0"/>
          </a:p>
          <a:p>
            <a:pPr lvl="1"/>
            <a:r>
              <a:rPr lang="zh-CN" altLang="en-US" dirty="0" smtClean="0"/>
              <a:t>变量</a:t>
            </a:r>
            <a:r>
              <a:rPr lang="zh-CN" altLang="en-US" dirty="0" smtClean="0"/>
              <a:t>类型</a:t>
            </a:r>
            <a:r>
              <a:rPr lang="en-US" altLang="zh-CN" dirty="0" smtClean="0"/>
              <a:t>: </a:t>
            </a:r>
          </a:p>
          <a:p>
            <a:pPr lvl="2"/>
            <a:r>
              <a:rPr lang="en-US" altLang="zh-CN" dirty="0" err="1" smtClean="0"/>
              <a:t>spirv</a:t>
            </a:r>
            <a:r>
              <a:rPr lang="en-US" altLang="zh-CN" dirty="0" smtClean="0"/>
              <a:t>: </a:t>
            </a:r>
          </a:p>
          <a:p>
            <a:pPr lvl="3"/>
            <a:r>
              <a:rPr lang="en-US" altLang="zh-CN" dirty="0" smtClean="0"/>
              <a:t>hierarchically  </a:t>
            </a:r>
          </a:p>
          <a:p>
            <a:pPr lvl="3"/>
            <a:r>
              <a:rPr lang="en-US" altLang="zh-CN" dirty="0" err="1" smtClean="0"/>
              <a:t>OpTypeXXX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简单类型是叶子</a:t>
            </a:r>
            <a:endParaRPr lang="en-US" altLang="zh-CN" dirty="0"/>
          </a:p>
          <a:p>
            <a:pPr lvl="1"/>
            <a:r>
              <a:rPr lang="zh-CN" altLang="en-US" dirty="0" smtClean="0"/>
              <a:t>表达式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IF</a:t>
            </a:r>
            <a:endParaRPr lang="en-US" altLang="zh-CN" dirty="0"/>
          </a:p>
          <a:p>
            <a:pPr lvl="2"/>
            <a:r>
              <a:rPr lang="en-US" altLang="zh-CN" dirty="0" smtClean="0"/>
              <a:t>Loop</a:t>
            </a:r>
          </a:p>
          <a:p>
            <a:pPr lvl="1"/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zh-CN" altLang="en-US" dirty="0" smtClean="0"/>
              <a:t>编译器角度：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控制流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049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SPIRV  -&gt; NIR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两种表达系统的转换</a:t>
            </a:r>
            <a:endParaRPr lang="en-US" altLang="zh-CN" dirty="0"/>
          </a:p>
          <a:p>
            <a:r>
              <a:rPr lang="zh-CN" altLang="en-US" dirty="0" smtClean="0"/>
              <a:t>线性</a:t>
            </a:r>
            <a:r>
              <a:rPr lang="en-US" altLang="zh-CN" dirty="0" smtClean="0"/>
              <a:t>IR </a:t>
            </a:r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  <a:r>
              <a:rPr lang="zh-CN" altLang="en-US" dirty="0" smtClean="0">
                <a:sym typeface="Wingdings" panose="05000000000000000000" pitchFamily="2" charset="2"/>
              </a:rPr>
              <a:t>树状</a:t>
            </a:r>
            <a:r>
              <a:rPr lang="en-US" altLang="zh-CN" dirty="0" smtClean="0">
                <a:sym typeface="Wingdings" panose="05000000000000000000" pitchFamily="2" charset="2"/>
              </a:rPr>
              <a:t>IR</a:t>
            </a:r>
          </a:p>
          <a:p>
            <a:endParaRPr lang="en-US" altLang="zh-CN" dirty="0" smtClean="0"/>
          </a:p>
          <a:p>
            <a:r>
              <a:rPr lang="zh-CN" altLang="en-US" dirty="0"/>
              <a:t>编程语言角度：</a:t>
            </a:r>
            <a:endParaRPr lang="en-US" altLang="zh-CN" dirty="0"/>
          </a:p>
          <a:p>
            <a:pPr lvl="1"/>
            <a:r>
              <a:rPr lang="zh-CN" altLang="en-US" dirty="0" smtClean="0"/>
              <a:t>变量</a:t>
            </a:r>
            <a:r>
              <a:rPr lang="zh-CN" altLang="en-US" dirty="0" smtClean="0"/>
              <a:t>类型</a:t>
            </a:r>
            <a:r>
              <a:rPr lang="en-US" altLang="zh-CN" dirty="0" smtClean="0"/>
              <a:t>: </a:t>
            </a:r>
          </a:p>
          <a:p>
            <a:pPr lvl="2"/>
            <a:r>
              <a:rPr lang="en-US" altLang="zh-CN" dirty="0" err="1" smtClean="0"/>
              <a:t>spirv</a:t>
            </a:r>
            <a:r>
              <a:rPr lang="en-US" altLang="zh-CN" dirty="0" smtClean="0"/>
              <a:t>: </a:t>
            </a:r>
          </a:p>
          <a:p>
            <a:pPr lvl="3"/>
            <a:r>
              <a:rPr lang="en-US" altLang="zh-CN" dirty="0" smtClean="0"/>
              <a:t>hierarchically  </a:t>
            </a:r>
          </a:p>
          <a:p>
            <a:pPr lvl="3"/>
            <a:r>
              <a:rPr lang="en-US" altLang="zh-CN" dirty="0" err="1" smtClean="0"/>
              <a:t>OpTypeXXX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简单类型是叶子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8214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</a:t>
            </a:r>
            <a:r>
              <a:rPr lang="en-US" altLang="zh-CN" dirty="0" smtClean="0"/>
              <a:t>s difference?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1" descr="C://Users/ZhiqianXia/AppData/Local/YNote/data/xia.zhiqian@163.com/fd08b1f2529141d296ecd1faff3abce1/clipboa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82730" y="2132856"/>
            <a:ext cx="6921397" cy="3065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541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95530"/>
            <a:ext cx="8208912" cy="596363"/>
          </a:xfrm>
        </p:spPr>
        <p:txBody>
          <a:bodyPr/>
          <a:lstStyle/>
          <a:p>
            <a:r>
              <a:rPr lang="en-US" altLang="zh-CN" dirty="0" smtClean="0"/>
              <a:t>What is Good IR ?</a:t>
            </a:r>
            <a:endParaRPr lang="zh-CN" altLang="en-US" dirty="0"/>
          </a:p>
        </p:txBody>
      </p:sp>
      <p:pic>
        <p:nvPicPr>
          <p:cNvPr id="1027" name="Picture 3" descr="Comm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196752"/>
            <a:ext cx="4863108" cy="382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809399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smtClean="0"/>
              <a:t>Portability</a:t>
            </a:r>
            <a:endParaRPr lang="en-US" altLang="zh-CN" dirty="0"/>
          </a:p>
          <a:p>
            <a:r>
              <a:rPr lang="en-US" altLang="zh-CN" dirty="0"/>
              <a:t>Performance</a:t>
            </a:r>
          </a:p>
          <a:p>
            <a:r>
              <a:rPr lang="en-US" altLang="zh-CN" dirty="0"/>
              <a:t>Multiple Source Languages</a:t>
            </a:r>
          </a:p>
          <a:p>
            <a:r>
              <a:rPr lang="en-US" altLang="zh-CN" dirty="0"/>
              <a:t>IP Protection</a:t>
            </a:r>
          </a:p>
          <a:p>
            <a:r>
              <a:rPr lang="en-US" altLang="zh-CN" dirty="0" smtClean="0"/>
              <a:t>Self-Contained</a:t>
            </a:r>
          </a:p>
          <a:p>
            <a:r>
              <a:rPr lang="en-US" altLang="zh-CN" dirty="0"/>
              <a:t>Native </a:t>
            </a:r>
            <a:r>
              <a:rPr lang="en-US" altLang="zh-CN" dirty="0" smtClean="0"/>
              <a:t>Representation</a:t>
            </a:r>
          </a:p>
          <a:p>
            <a:r>
              <a:rPr lang="en-US" altLang="zh-CN" dirty="0" smtClean="0"/>
              <a:t>Simple</a:t>
            </a:r>
          </a:p>
          <a:p>
            <a:r>
              <a:rPr lang="en-US" altLang="zh-CN" dirty="0"/>
              <a:t>Binary </a:t>
            </a:r>
            <a:r>
              <a:rPr lang="en-US" altLang="zh-CN" dirty="0" smtClean="0"/>
              <a:t>Representation</a:t>
            </a:r>
          </a:p>
          <a:p>
            <a:r>
              <a:rPr lang="en-US" altLang="zh-CN" dirty="0"/>
              <a:t>Easy to Convert to </a:t>
            </a:r>
            <a:r>
              <a:rPr lang="en-US" altLang="zh-CN" dirty="0" smtClean="0"/>
              <a:t>other</a:t>
            </a:r>
          </a:p>
          <a:p>
            <a:r>
              <a:rPr lang="en-US" altLang="zh-CN" dirty="0"/>
              <a:t>Extendable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160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6912768" cy="504056"/>
          </a:xfrm>
        </p:spPr>
        <p:txBody>
          <a:bodyPr/>
          <a:lstStyle/>
          <a:p>
            <a:r>
              <a:rPr lang="en-US" altLang="zh-CN" sz="2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SPIR-V Software Stack</a:t>
            </a:r>
            <a:endParaRPr lang="zh-CN" alt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www.khronos.org/assets/uploads/apis/2018-spir-api-ecosystem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32108"/>
            <a:ext cx="7548072" cy="3993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6588224" y="5867399"/>
            <a:ext cx="2333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https://www.khronos.org/spir/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1069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SPIR-V </a:t>
            </a:r>
            <a:r>
              <a:rPr lang="en-US" altLang="zh-CN" dirty="0" smtClean="0"/>
              <a:t>Module Physical </a:t>
            </a:r>
            <a:r>
              <a:rPr lang="en-US" altLang="zh-CN" dirty="0"/>
              <a:t>Layout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Header  (First 5 Slot)</a:t>
            </a:r>
          </a:p>
          <a:p>
            <a:r>
              <a:rPr lang="en-US" altLang="zh-CN" dirty="0" smtClean="0"/>
              <a:t>Instruction Stream  (linear)</a:t>
            </a:r>
          </a:p>
          <a:p>
            <a:endParaRPr lang="zh-CN" altLang="en-US" dirty="0"/>
          </a:p>
        </p:txBody>
      </p:sp>
      <p:pic>
        <p:nvPicPr>
          <p:cNvPr id="4" name="Picture 2" descr="BinaryFor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052736"/>
            <a:ext cx="4194977" cy="5588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内容占位符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187896" y="2132856"/>
            <a:ext cx="3891980" cy="291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972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SPIR-V </a:t>
            </a:r>
            <a:r>
              <a:rPr lang="en-US" altLang="zh-CN" dirty="0" err="1"/>
              <a:t>Intruction</a:t>
            </a:r>
            <a:r>
              <a:rPr lang="en-US" altLang="zh-CN" dirty="0"/>
              <a:t> Physical Layout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900" y="1052736"/>
            <a:ext cx="5398244" cy="278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01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zhaoxin_2015070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PU Compile Process-Herbert Liu [兼容模式]" id="{1C2614DA-EEEE-4630-9B96-4AC2BAB179FF}" vid="{E30D4A64-F81C-4826-90DE-A85505AFB746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12477</TotalTime>
  <Words>1307</Words>
  <Application>Microsoft Office PowerPoint</Application>
  <PresentationFormat>全屏显示(4:3)</PresentationFormat>
  <Paragraphs>283</Paragraphs>
  <Slides>22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等线</vt:lpstr>
      <vt:lpstr>黑体</vt:lpstr>
      <vt:lpstr>宋体</vt:lpstr>
      <vt:lpstr>微软雅黑</vt:lpstr>
      <vt:lpstr>微软雅黑 Light</vt:lpstr>
      <vt:lpstr>Arial</vt:lpstr>
      <vt:lpstr>Consolas</vt:lpstr>
      <vt:lpstr>Times New Roman</vt:lpstr>
      <vt:lpstr>Wingdings</vt:lpstr>
      <vt:lpstr>zhaoxin_20150708</vt:lpstr>
      <vt:lpstr>PowerPoint 演示文稿</vt:lpstr>
      <vt:lpstr>Agenda</vt:lpstr>
      <vt:lpstr>SPIRV  -&gt; NIR</vt:lpstr>
      <vt:lpstr>SPIRV  -&gt; NIR</vt:lpstr>
      <vt:lpstr>What is difference?</vt:lpstr>
      <vt:lpstr>What is Good IR ?</vt:lpstr>
      <vt:lpstr>SPIR-V Software Stack</vt:lpstr>
      <vt:lpstr>SPIR-V Module Physical Layout</vt:lpstr>
      <vt:lpstr>SPIR-V Intruction Physical Layout</vt:lpstr>
      <vt:lpstr>SPIR-V Intruction Physical Layout</vt:lpstr>
      <vt:lpstr>Simple example (glsl)</vt:lpstr>
      <vt:lpstr>Simple example (spirv)</vt:lpstr>
      <vt:lpstr>Simple example (spirv asm)</vt:lpstr>
      <vt:lpstr>The Mesa 3D Graphics Library</vt:lpstr>
      <vt:lpstr>NIR  Basic Data Structures</vt:lpstr>
      <vt:lpstr>spirv_to_nir</vt:lpstr>
      <vt:lpstr>Entry Point : SpirvCompile()</vt:lpstr>
      <vt:lpstr>NIR Pragram  Core Structure</vt:lpstr>
      <vt:lpstr>Struct nir_shader</vt:lpstr>
      <vt:lpstr>Struct  nir_function</vt:lpstr>
      <vt:lpstr>Struct  nir_function</vt:lpstr>
      <vt:lpstr>Struct nir_block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Zhiqian Xia(SH-RD)</dc:creator>
  <cp:lastModifiedBy>Zhiqian Xia(SH-RD)</cp:lastModifiedBy>
  <cp:revision>217</cp:revision>
  <dcterms:created xsi:type="dcterms:W3CDTF">2019-08-14T09:13:37Z</dcterms:created>
  <dcterms:modified xsi:type="dcterms:W3CDTF">2019-09-08T11:06:59Z</dcterms:modified>
</cp:coreProperties>
</file>