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2" r:id="rId3"/>
    <p:sldId id="280" r:id="rId4"/>
    <p:sldId id="288" r:id="rId5"/>
    <p:sldId id="277" r:id="rId6"/>
    <p:sldId id="263" r:id="rId7"/>
    <p:sldId id="264" r:id="rId8"/>
    <p:sldId id="279" r:id="rId9"/>
    <p:sldId id="290" r:id="rId10"/>
    <p:sldId id="289" r:id="rId11"/>
    <p:sldId id="285" r:id="rId12"/>
    <p:sldId id="287" r:id="rId13"/>
    <p:sldId id="286" r:id="rId14"/>
    <p:sldId id="269" r:id="rId15"/>
    <p:sldId id="278" r:id="rId16"/>
    <p:sldId id="266" r:id="rId17"/>
    <p:sldId id="270" r:id="rId18"/>
    <p:sldId id="296" r:id="rId19"/>
    <p:sldId id="291" r:id="rId20"/>
    <p:sldId id="292" r:id="rId21"/>
    <p:sldId id="293" r:id="rId22"/>
    <p:sldId id="294" r:id="rId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33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035" autoAdjust="0"/>
    <p:restoredTop sz="83450" autoAdjust="0"/>
  </p:normalViewPr>
  <p:slideViewPr>
    <p:cSldViewPr>
      <p:cViewPr>
        <p:scale>
          <a:sx n="75" d="100"/>
          <a:sy n="75" d="100"/>
        </p:scale>
        <p:origin x="2382" y="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14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9D95C1-936A-4B8E-8646-AC5AB2CEE24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273226-AD13-4F3E-A447-612B4B34AFB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SPIRV : 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73226-AD13-4F3E-A447-612B4B34AFBB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22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树状 </a:t>
            </a:r>
            <a:r>
              <a:rPr lang="en-US" altLang="zh-CN" baseline="0" dirty="0"/>
              <a:t> SSA-IR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 is primarily an SSA-based 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It supports source/destination-modifiers and swizzles.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Standard GPU operations such as sin() and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fmad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() are first-class ALU operations, not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intrinsics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GLSL concepts like inputs, outputs, uniforms, etc. are built into the IR so we can do proper analysis on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Even though it’s SSA, it still has a concept of registers and write-masks in the core IR data structures. This means we can generate code that is much closer to what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backends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want.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73226-AD13-4F3E-A447-612B4B34AFBB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7461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扫描</a:t>
            </a:r>
            <a:r>
              <a:rPr lang="en-US" altLang="zh-CN" dirty="0"/>
              <a:t>SPIRV</a:t>
            </a:r>
            <a:r>
              <a:rPr lang="zh-CN" altLang="en-US" dirty="0"/>
              <a:t>的</a:t>
            </a:r>
            <a:r>
              <a:rPr lang="en-US" altLang="zh-CN" dirty="0"/>
              <a:t>binary, </a:t>
            </a:r>
            <a:r>
              <a:rPr lang="zh-CN" altLang="en-US" dirty="0"/>
              <a:t>找到</a:t>
            </a:r>
            <a:r>
              <a:rPr lang="en-US" altLang="zh-CN" dirty="0"/>
              <a:t>function entry</a:t>
            </a:r>
            <a:r>
              <a:rPr lang="en-US" altLang="zh-CN" baseline="0" dirty="0"/>
              <a:t> point(main)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73226-AD13-4F3E-A447-612B4B34AFBB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801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SPIRV : 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73226-AD13-4F3E-A447-612B4B34AFBB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48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线性</a:t>
            </a:r>
            <a:r>
              <a:rPr lang="en-US" altLang="zh-CN" dirty="0"/>
              <a:t>IR</a:t>
            </a:r>
            <a:r>
              <a:rPr lang="en-US" altLang="zh-CN" baseline="0" dirty="0"/>
              <a:t> , </a:t>
            </a:r>
            <a:r>
              <a:rPr lang="en-US" altLang="zh-CN" dirty="0" err="1"/>
              <a:t>Higl</a:t>
            </a:r>
            <a:r>
              <a:rPr lang="en-US" altLang="zh-CN" baseline="0" dirty="0"/>
              <a:t> Level , SSA, Binary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While SPIR was designed as an intermediate binary representation for OpenCL programs only, SPIR-V acts as a cross-API intermediate language for both OpenCL 2.1 and 2.2 and the new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Khronos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Vulkan graphics and compute API.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 </a:t>
            </a:r>
            <a:r>
              <a:rPr lang="en-US" altLang="zh-CN" dirty="0" err="1"/>
              <a:t>Khronos</a:t>
            </a:r>
            <a:r>
              <a:rPr lang="en-US" altLang="zh-CN" dirty="0"/>
              <a:t>-Defined Intermediate Language for Native Representation of Graphical Shaders and Compute Kernels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73226-AD13-4F3E-A447-612B4B34AFBB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188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当我在做这个</a:t>
            </a:r>
            <a:r>
              <a:rPr lang="en-US" altLang="zh-CN" dirty="0"/>
              <a:t>PPT</a:t>
            </a:r>
            <a:r>
              <a:rPr lang="zh-CN" altLang="en-US" dirty="0"/>
              <a:t>的时候，一直在思考一个问题，什么样的</a:t>
            </a:r>
            <a:r>
              <a:rPr lang="en-US" altLang="zh-CN" dirty="0"/>
              <a:t>IR</a:t>
            </a:r>
            <a:r>
              <a:rPr lang="zh-CN" altLang="en-US" dirty="0"/>
              <a:t>才是一种优秀的</a:t>
            </a:r>
            <a:r>
              <a:rPr lang="en-US" altLang="zh-CN" dirty="0"/>
              <a:t>IR? </a:t>
            </a:r>
          </a:p>
          <a:p>
            <a:pPr marL="685800" lvl="1" indent="-228600">
              <a:buFont typeface="+mj-lt"/>
              <a:buAutoNum type="alphaLcParenR"/>
            </a:pPr>
            <a:r>
              <a:rPr lang="zh-CN" altLang="en-US" dirty="0"/>
              <a:t>有表达力：准确无误的传达源码信息，同时携带源码没有的信息，如静态分析的结果，有助于后端</a:t>
            </a:r>
            <a:r>
              <a:rPr lang="en-US" altLang="zh-CN" dirty="0"/>
              <a:t>Pass</a:t>
            </a:r>
            <a:r>
              <a:rPr lang="zh-CN" altLang="en-US" dirty="0"/>
              <a:t>的处理。</a:t>
            </a:r>
            <a:endParaRPr lang="en-US" altLang="zh-CN" dirty="0"/>
          </a:p>
          <a:p>
            <a:pPr marL="457200" lvl="1" indent="0">
              <a:buFont typeface="+mj-lt"/>
              <a:buNone/>
            </a:pPr>
            <a:endParaRPr lang="en-US" altLang="zh-CN" dirty="0"/>
          </a:p>
          <a:p>
            <a:pPr marL="457200" lvl="1" indent="0">
              <a:buFont typeface="+mj-lt"/>
              <a:buNone/>
            </a:pPr>
            <a:endParaRPr lang="en-US" altLang="zh-CN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SPIRV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从十个维度进行了阐述：</a:t>
            </a: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Portability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：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Performance: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CN" dirty="0"/>
              <a:t>Multiple Source Languages: </a:t>
            </a:r>
            <a:r>
              <a:rPr lang="en-US" altLang="zh-CN" dirty="0" err="1"/>
              <a:t>Glsl</a:t>
            </a:r>
            <a:r>
              <a:rPr lang="en-US" altLang="zh-CN" baseline="0" dirty="0"/>
              <a:t> , </a:t>
            </a:r>
            <a:r>
              <a:rPr lang="en-US" altLang="zh-CN" baseline="0" dirty="0" err="1"/>
              <a:t>OpenCL</a:t>
            </a:r>
            <a:r>
              <a:rPr lang="en-US" altLang="zh-CN" baseline="0" dirty="0"/>
              <a:t>, C++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CN" dirty="0"/>
              <a:t>IP Protection:</a:t>
            </a:r>
            <a:r>
              <a:rPr lang="en-US" altLang="zh-CN" baseline="0" dirty="0"/>
              <a:t> </a:t>
            </a:r>
            <a:r>
              <a:rPr lang="zh-CN" altLang="en-US" baseline="0" dirty="0"/>
              <a:t>没有工具，原始</a:t>
            </a:r>
            <a:r>
              <a:rPr lang="en-US" altLang="zh-CN" baseline="0" dirty="0"/>
              <a:t>binary</a:t>
            </a:r>
            <a:r>
              <a:rPr lang="zh-CN" altLang="en-US" baseline="0" dirty="0"/>
              <a:t>难以修改和阅读</a:t>
            </a:r>
            <a:endParaRPr lang="en-US" altLang="zh-CN" baseline="0" dirty="0"/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CN" dirty="0"/>
              <a:t>Self Contained  : </a:t>
            </a:r>
            <a:r>
              <a:rPr lang="zh-CN" altLang="en-US" dirty="0"/>
              <a:t>独立</a:t>
            </a:r>
            <a:endParaRPr lang="en-US" altLang="zh-CN" dirty="0"/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CN" dirty="0"/>
              <a:t>Native Representation</a:t>
            </a:r>
            <a:r>
              <a:rPr lang="zh-CN" altLang="en-US" dirty="0"/>
              <a:t>： 支持 </a:t>
            </a:r>
            <a:r>
              <a:rPr lang="en-US" altLang="zh-CN" dirty="0"/>
              <a:t>matrices,</a:t>
            </a:r>
            <a:r>
              <a:rPr lang="en-US" altLang="zh-CN" baseline="0" dirty="0"/>
              <a:t> images </a:t>
            </a:r>
            <a:r>
              <a:rPr lang="zh-CN" altLang="en-US" baseline="0" dirty="0"/>
              <a:t>对象</a:t>
            </a:r>
            <a:endParaRPr lang="en-US" altLang="zh-CN" baseline="0" dirty="0"/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Binary Representation: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消除在驱动中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Paser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和字符串处理的过程</a:t>
            </a:r>
            <a:endParaRPr lang="en-US" altLang="zh-CN" b="0" baseline="0" dirty="0"/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Simple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：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Ir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的逻辑布局是简单的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Easy to Convert to other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Irs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：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High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level IR 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Extendable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：其他厂商可以增加自己的独有东西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altLang="zh-CN" dirty="0"/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lphaLcParenR"/>
            </a:pP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73226-AD13-4F3E-A447-612B4B34AFBB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26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1. The Industry Open Standard Intermediate Language for Parallel Compute and Graphics.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73226-AD13-4F3E-A447-612B4B34AFBB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700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Header:  </a:t>
            </a:r>
            <a:r>
              <a:rPr lang="zh-CN" altLang="en-US" dirty="0"/>
              <a:t>是固定的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紧跟着</a:t>
            </a:r>
            <a:r>
              <a:rPr lang="en-US" altLang="zh-CN" dirty="0"/>
              <a:t>Header</a:t>
            </a:r>
            <a:r>
              <a:rPr lang="zh-CN" altLang="en-US" dirty="0"/>
              <a:t>就是</a:t>
            </a:r>
            <a:r>
              <a:rPr lang="en-US" altLang="zh-CN" dirty="0"/>
              <a:t>Module</a:t>
            </a:r>
            <a:r>
              <a:rPr lang="zh-CN" altLang="en-US" dirty="0"/>
              <a:t>的指令，指令的布局：    （</a:t>
            </a:r>
            <a:r>
              <a:rPr lang="en-US" altLang="zh-CN" dirty="0"/>
              <a:t>SPIRV</a:t>
            </a:r>
            <a:r>
              <a:rPr lang="zh-CN" altLang="en-US" dirty="0"/>
              <a:t>的指令长度是变长的，取决于指令类型和</a:t>
            </a:r>
            <a:r>
              <a:rPr lang="en-US" altLang="zh-CN" baseline="0" dirty="0"/>
              <a:t> Result(id)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73226-AD13-4F3E-A447-612B4B34AFBB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8268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Header:  </a:t>
            </a:r>
            <a:r>
              <a:rPr lang="zh-CN" altLang="en-US" dirty="0"/>
              <a:t>是固定的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紧跟着</a:t>
            </a:r>
            <a:r>
              <a:rPr lang="en-US" altLang="zh-CN" dirty="0"/>
              <a:t>Header</a:t>
            </a:r>
            <a:r>
              <a:rPr lang="zh-CN" altLang="en-US" dirty="0"/>
              <a:t>就是</a:t>
            </a:r>
            <a:r>
              <a:rPr lang="en-US" altLang="zh-CN" dirty="0"/>
              <a:t>Module</a:t>
            </a:r>
            <a:r>
              <a:rPr lang="zh-CN" altLang="en-US" dirty="0"/>
              <a:t>的指令，指令的布局：    （</a:t>
            </a:r>
            <a:r>
              <a:rPr lang="en-US" altLang="zh-CN" dirty="0"/>
              <a:t>SPIRV</a:t>
            </a:r>
            <a:r>
              <a:rPr lang="zh-CN" altLang="en-US" dirty="0"/>
              <a:t>的指令长度是变长的，取决于指令类型和</a:t>
            </a:r>
            <a:r>
              <a:rPr lang="en-US" altLang="zh-CN" baseline="0" dirty="0"/>
              <a:t> Result(id)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73226-AD13-4F3E-A447-612B4B34AFBB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940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73226-AD13-4F3E-A447-612B4B34AFBB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7371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Mesa, also called Mesa3D and The Mesa 3D Graphics Library, is an open source software implementation of OpenGL,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Vulkan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and other graphics specifications. Mesa implements a cross-language, cross-platform, vendor-neutral standard API for translating these specifications to vendor-specific graphics hardware drivers.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Ref: &lt;Linux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GPU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图形驱动软件的实现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73226-AD13-4F3E-A447-612B4B34AFBB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53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3375"/>
            <a:ext cx="1222673" cy="52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084852"/>
            <a:ext cx="7772400" cy="1470025"/>
          </a:xfrm>
        </p:spPr>
        <p:txBody>
          <a:bodyPr>
            <a:normAutofit/>
          </a:bodyPr>
          <a:lstStyle>
            <a:lvl1pPr algn="r">
              <a:defRPr sz="4400"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63362" y="3621022"/>
            <a:ext cx="6400800" cy="76808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altLang="zh-CN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38831-6ACA-4D6F-8667-028D5D4EA03B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8F3757B-FE52-4466-8C00-E4749A2902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6" b="24788"/>
          <a:stretch/>
        </p:blipFill>
        <p:spPr>
          <a:xfrm rot="10800000">
            <a:off x="-4" y="0"/>
            <a:ext cx="9144004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1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B4764-4425-49D9-9848-F3E47E6BCD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56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53B3A1-F1F5-4163-9DE7-E494739BB91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877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772025" y="3648620"/>
            <a:ext cx="3868342" cy="558799"/>
          </a:xfrm>
        </p:spPr>
        <p:txBody>
          <a:bodyPr anchor="ctr">
            <a:normAutofit/>
          </a:bodyPr>
          <a:lstStyle>
            <a:lvl1pPr marL="0" marR="0" indent="0" algn="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rgbClr val="015978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pPr marL="0" marR="0" lvl="0" indent="0" algn="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772025" y="4819178"/>
            <a:ext cx="3868342" cy="248371"/>
          </a:xfrm>
        </p:spPr>
        <p:txBody>
          <a:bodyPr anchor="ctr">
            <a:noAutofit/>
          </a:bodyPr>
          <a:lstStyle>
            <a:lvl1pPr marL="0" marR="0" indent="0" algn="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marL="0" marR="0" lvl="0" indent="0" algn="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772025" y="5083074"/>
            <a:ext cx="3868342" cy="248371"/>
          </a:xfrm>
        </p:spPr>
        <p:txBody>
          <a:bodyPr anchor="ctr">
            <a:noAutofit/>
          </a:bodyPr>
          <a:lstStyle>
            <a:lvl1pPr marL="0" marR="0" indent="0" algn="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5C3B8E-9DC1-4A2F-9F8A-0D09736C1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9144000" cy="68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7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220BA88-EF8A-4380-B2B9-D08285BA22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9144000" cy="6854573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772025" y="3648620"/>
            <a:ext cx="3868342" cy="558799"/>
          </a:xfrm>
        </p:spPr>
        <p:txBody>
          <a:bodyPr anchor="ctr">
            <a:normAutofit/>
          </a:bodyPr>
          <a:lstStyle>
            <a:lvl1pPr marL="0" marR="0" indent="0" algn="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rgbClr val="015978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pPr marL="0" marR="0" lvl="0" indent="0" algn="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772025" y="4819178"/>
            <a:ext cx="3868342" cy="248371"/>
          </a:xfrm>
        </p:spPr>
        <p:txBody>
          <a:bodyPr anchor="ctr">
            <a:noAutofit/>
          </a:bodyPr>
          <a:lstStyle>
            <a:lvl1pPr marL="0" marR="0" indent="0" algn="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marL="0" marR="0" lvl="0" indent="0" algn="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772025" y="5083074"/>
            <a:ext cx="3868342" cy="248371"/>
          </a:xfrm>
        </p:spPr>
        <p:txBody>
          <a:bodyPr anchor="ctr">
            <a:noAutofit/>
          </a:bodyPr>
          <a:lstStyle>
            <a:lvl1pPr marL="0" marR="0" indent="0" algn="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049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3522"/>
            <a:ext cx="8208912" cy="596363"/>
          </a:xfrm>
        </p:spPr>
        <p:txBody>
          <a:bodyPr>
            <a:noAutofit/>
          </a:bodyPr>
          <a:lstStyle>
            <a:lvl1pPr>
              <a:defRPr sz="2800" b="0"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3216"/>
            <a:ext cx="8229600" cy="4809399"/>
          </a:xfrm>
        </p:spPr>
        <p:txBody>
          <a:bodyPr>
            <a:noAutofit/>
          </a:bodyPr>
          <a:lstStyle>
            <a:lvl1pPr>
              <a:defRPr lang="zh-CN" altLang="en-US" sz="1600" b="1" kern="12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defRPr>
            </a:lvl2pPr>
            <a:lvl3pPr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defRPr>
            </a:lvl3pPr>
            <a:lvl4pPr>
              <a:defRPr lang="zh-CN" altLang="en-US" sz="1600" kern="1200" dirty="0" smtClean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defRPr>
            </a:lvl4pPr>
            <a:lvl5pPr>
              <a:defRPr lang="zh-CN" altLang="en-US" sz="1600" kern="1200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  <a:cs typeface="+mj-cs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8123F4C0-3BA7-412D-B638-AE4F7302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A2A64BEC-48D1-4772-8435-04E6BFE0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DE9E6C2-A5A8-43F5-B7E2-2D816B4F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ED22-5C8E-4555-B2AB-A2646E8B4E2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296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446B8A1-A1A2-4E4C-BE6E-D9BCA302D0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6" b="24788"/>
          <a:stretch/>
        </p:blipFill>
        <p:spPr>
          <a:xfrm rot="10800000">
            <a:off x="-4" y="0"/>
            <a:ext cx="9144004" cy="6856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ACEA6-856F-4549-91E9-287C59D445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45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681D6-E8CA-494B-B0FB-745607026E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72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301625"/>
            <a:ext cx="1219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304DE-13EE-49C0-9667-3ABC63943F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28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01625"/>
            <a:ext cx="944737" cy="52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01625"/>
            <a:ext cx="8229600" cy="4900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32138-ED09-463B-BA3F-61C7D2311C65}" type="slidenum">
              <a:rPr lang="zh-CN" altLang="en-US"/>
              <a:pPr/>
              <a:t>‹#›</a:t>
            </a:fld>
            <a:endParaRPr lang="en-US" altLang="zh-CN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23528" y="908720"/>
            <a:ext cx="86495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02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5FE89-2746-4E36-8F8F-551F65913A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35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E2899-BC2B-4886-BFA6-DACC3D0342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2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3A7F9-74AF-4F32-A85E-9ECBED70FC2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33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9"/>
          <p:cNvSpPr>
            <a:spLocks/>
          </p:cNvSpPr>
          <p:nvPr/>
        </p:nvSpPr>
        <p:spPr bwMode="auto">
          <a:xfrm flipV="1">
            <a:off x="0" y="2997200"/>
            <a:ext cx="8839200" cy="3729038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27" name="图片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9525"/>
            <a:ext cx="9144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635952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9722ED22-5C8E-4555-B2AB-A2646E8B4E2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>
            <a:off x="971550" y="377825"/>
            <a:ext cx="7543800" cy="18288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4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1034" name="TextBox 12"/>
          <p:cNvSpPr txBox="1">
            <a:spLocks noChangeArrowheads="1"/>
          </p:cNvSpPr>
          <p:nvPr userDrawn="1"/>
        </p:nvSpPr>
        <p:spPr bwMode="auto">
          <a:xfrm>
            <a:off x="6588125" y="6438900"/>
            <a:ext cx="2447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zh-CN" sz="800" b="1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Shanghai </a:t>
            </a:r>
            <a:r>
              <a:rPr lang="en-US" altLang="zh-CN" sz="800" b="1" dirty="0" err="1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Zhaoxin</a:t>
            </a:r>
            <a:r>
              <a:rPr lang="en-US" altLang="zh-CN" sz="800" b="1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 Semiconductor Co., Ltd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EB1AFA4-FBC8-4012-96FC-F8B5400B8BE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9144000" cy="68545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12" r:id="rId12"/>
    <p:sldLayoutId id="2147483911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772023" y="3706663"/>
            <a:ext cx="3868342" cy="419099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Zhiqian</a:t>
            </a:r>
            <a:r>
              <a:rPr lang="en-US" altLang="zh-CN" sz="1800" dirty="0"/>
              <a:t> Xia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3123169" y="2582013"/>
            <a:ext cx="5517197" cy="1106807"/>
          </a:xfrm>
        </p:spPr>
        <p:txBody>
          <a:bodyPr>
            <a:normAutofit/>
          </a:bodyPr>
          <a:lstStyle/>
          <a:p>
            <a:pPr algn="r"/>
            <a:r>
              <a:rPr lang="en-US" altLang="zh-CN" sz="3000" dirty="0">
                <a:solidFill>
                  <a:srgbClr val="015978"/>
                </a:solidFill>
                <a:latin typeface="+mn-lt"/>
                <a:ea typeface="+mn-ea"/>
                <a:cs typeface="+mn-cs"/>
              </a:rPr>
              <a:t>The SPIR-V To Mesa-IR Pass</a:t>
            </a:r>
            <a:endParaRPr lang="zh-CN" altLang="en-US" sz="3000" dirty="0">
              <a:solidFill>
                <a:srgbClr val="01597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572000" y="5979898"/>
            <a:ext cx="4356399" cy="186278"/>
          </a:xfrm>
        </p:spPr>
        <p:txBody>
          <a:bodyPr/>
          <a:lstStyle/>
          <a:p>
            <a:r>
              <a:rPr lang="en-US" altLang="zh-CN" sz="12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(C) Copyright 2019, Shanghai </a:t>
            </a:r>
            <a:r>
              <a:rPr lang="en-US" altLang="zh-CN" sz="1200" dirty="0" err="1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Zhaoxin</a:t>
            </a:r>
            <a:r>
              <a:rPr lang="en-US" altLang="zh-CN" sz="12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 err="1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Semicoductor</a:t>
            </a:r>
            <a:r>
              <a:rPr lang="en-US" altLang="zh-CN" sz="12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Inc.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772024" y="4741220"/>
            <a:ext cx="3868342" cy="186278"/>
          </a:xfrm>
        </p:spPr>
        <p:txBody>
          <a:bodyPr/>
          <a:lstStyle/>
          <a:p>
            <a:endParaRPr lang="en-US" altLang="en-US" sz="1200" dirty="0">
              <a:solidFill>
                <a:srgbClr val="015978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C3C40D4-C388-423B-AB3F-BAAAF90F07AD}"/>
              </a:ext>
            </a:extLst>
          </p:cNvPr>
          <p:cNvGrpSpPr/>
          <p:nvPr/>
        </p:nvGrpSpPr>
        <p:grpSpPr>
          <a:xfrm>
            <a:off x="4572001" y="1788861"/>
            <a:ext cx="3929783" cy="698047"/>
            <a:chOff x="5992128" y="1028700"/>
            <a:chExt cx="5239711" cy="930729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7CCFA8D-6B95-4FBF-9F0E-FBB9F1BC302A}"/>
                </a:ext>
              </a:extLst>
            </p:cNvPr>
            <p:cNvGrpSpPr/>
            <p:nvPr/>
          </p:nvGrpSpPr>
          <p:grpSpPr>
            <a:xfrm>
              <a:off x="5992128" y="1143000"/>
              <a:ext cx="2438476" cy="788576"/>
              <a:chOff x="8388453" y="1130300"/>
              <a:chExt cx="2928835" cy="947152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60E11DE-2280-4492-B673-A8CD38F7839B}"/>
                  </a:ext>
                </a:extLst>
              </p:cNvPr>
              <p:cNvSpPr txBox="1"/>
              <p:nvPr/>
            </p:nvSpPr>
            <p:spPr>
              <a:xfrm>
                <a:off x="8388453" y="1677736"/>
                <a:ext cx="2928835" cy="3997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endParaRPr lang="zh-CN" altLang="en-US" sz="1800" b="1" spc="225" dirty="0">
                  <a:solidFill>
                    <a:prstClr val="white">
                      <a:lumMod val="50000"/>
                    </a:prstClr>
                  </a:solidFill>
                  <a:latin typeface="等线 Light" panose="020F0302020204030204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CCCDF1E-7980-4F87-B983-1E8839A9F6B0}"/>
                  </a:ext>
                </a:extLst>
              </p:cNvPr>
              <p:cNvSpPr txBox="1"/>
              <p:nvPr/>
            </p:nvSpPr>
            <p:spPr>
              <a:xfrm>
                <a:off x="8818188" y="1130300"/>
                <a:ext cx="2499100" cy="3997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endParaRPr lang="zh-CN" altLang="en-US" sz="1800" b="1" spc="225" dirty="0">
                  <a:solidFill>
                    <a:prstClr val="white">
                      <a:lumMod val="50000"/>
                    </a:prstClr>
                  </a:solidFill>
                  <a:latin typeface="等线 Light" panose="020F0302020204030204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0B77394-58AA-4726-AED1-20F13AF3ABD6}"/>
                </a:ext>
              </a:extLst>
            </p:cNvPr>
            <p:cNvSpPr txBox="1"/>
            <p:nvPr/>
          </p:nvSpPr>
          <p:spPr>
            <a:xfrm>
              <a:off x="8593968" y="1028700"/>
              <a:ext cx="2637871" cy="930729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algn="r"/>
              <a:endParaRPr lang="zh-CN" altLang="en-US" sz="1800" b="1" kern="600" dirty="0">
                <a:solidFill>
                  <a:srgbClr val="015978"/>
                </a:solidFill>
                <a:latin typeface="等线 Light" panose="020F03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C659FF0-4C55-45DB-B075-6F3B76568FDC}"/>
              </a:ext>
            </a:extLst>
          </p:cNvPr>
          <p:cNvGrpSpPr/>
          <p:nvPr/>
        </p:nvGrpSpPr>
        <p:grpSpPr>
          <a:xfrm>
            <a:off x="4624725" y="1809750"/>
            <a:ext cx="3929783" cy="698047"/>
            <a:chOff x="5992128" y="1028700"/>
            <a:chExt cx="5239711" cy="93072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2C19ABB-E584-474B-92C6-2E823029861F}"/>
                </a:ext>
              </a:extLst>
            </p:cNvPr>
            <p:cNvGrpSpPr/>
            <p:nvPr/>
          </p:nvGrpSpPr>
          <p:grpSpPr>
            <a:xfrm>
              <a:off x="5992128" y="1143000"/>
              <a:ext cx="2438476" cy="788576"/>
              <a:chOff x="8388453" y="1130300"/>
              <a:chExt cx="2928835" cy="947152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FD977CE-76F9-4FD7-96E4-D7C82FD1A100}"/>
                  </a:ext>
                </a:extLst>
              </p:cNvPr>
              <p:cNvSpPr txBox="1"/>
              <p:nvPr/>
            </p:nvSpPr>
            <p:spPr>
              <a:xfrm>
                <a:off x="8388453" y="1677736"/>
                <a:ext cx="2928835" cy="3997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r>
                  <a:rPr lang="en-US" altLang="zh-CN" sz="1800" b="1" spc="225" dirty="0">
                    <a:solidFill>
                      <a:prstClr val="white">
                        <a:lumMod val="50000"/>
                      </a:prstClr>
                    </a:solidFill>
                    <a:latin typeface="等线 Light" panose="020F0302020204030204"/>
                    <a:ea typeface="等线" panose="02010600030101010101" pitchFamily="2" charset="-122"/>
                    <a:cs typeface="Arial" panose="020B0604020202020204" pitchFamily="34" charset="0"/>
                  </a:rPr>
                  <a:t>SUMMARY</a:t>
                </a:r>
                <a:endParaRPr lang="zh-CN" altLang="en-US" sz="1800" b="1" spc="225" dirty="0">
                  <a:solidFill>
                    <a:prstClr val="white">
                      <a:lumMod val="50000"/>
                    </a:prstClr>
                  </a:solidFill>
                  <a:latin typeface="等线 Light" panose="020F0302020204030204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917111C-BAE0-4524-99FA-C62B0B131427}"/>
                  </a:ext>
                </a:extLst>
              </p:cNvPr>
              <p:cNvSpPr txBox="1"/>
              <p:nvPr/>
            </p:nvSpPr>
            <p:spPr>
              <a:xfrm>
                <a:off x="8818188" y="1130300"/>
                <a:ext cx="2499100" cy="399716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algn="r"/>
                <a:r>
                  <a:rPr lang="en-US" altLang="zh-CN" sz="1800" b="1" spc="225" dirty="0">
                    <a:solidFill>
                      <a:prstClr val="white">
                        <a:lumMod val="50000"/>
                      </a:prstClr>
                    </a:solidFill>
                    <a:latin typeface="等线 Light" panose="020F0302020204030204"/>
                    <a:ea typeface="等线" panose="02010600030101010101" pitchFamily="2" charset="-122"/>
                    <a:cs typeface="Arial" panose="020B0604020202020204" pitchFamily="34" charset="0"/>
                  </a:rPr>
                  <a:t>ANNUAL</a:t>
                </a:r>
                <a:endParaRPr lang="zh-CN" altLang="en-US" sz="1800" b="1" spc="225" dirty="0">
                  <a:solidFill>
                    <a:prstClr val="white">
                      <a:lumMod val="50000"/>
                    </a:prstClr>
                  </a:solidFill>
                  <a:latin typeface="等线 Light" panose="020F0302020204030204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345F243-92C4-4206-BDC5-82C7E1010A29}"/>
                </a:ext>
              </a:extLst>
            </p:cNvPr>
            <p:cNvSpPr txBox="1"/>
            <p:nvPr/>
          </p:nvSpPr>
          <p:spPr>
            <a:xfrm>
              <a:off x="8593968" y="1028700"/>
              <a:ext cx="2637871" cy="930729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algn="r"/>
              <a:r>
                <a:rPr lang="en-US" altLang="zh-CN" sz="1800" b="1" kern="600" dirty="0">
                  <a:solidFill>
                    <a:srgbClr val="015978"/>
                  </a:solidFill>
                  <a:latin typeface="等线 Light" panose="020F0302020204030204"/>
                  <a:ea typeface="等线" panose="02010600030101010101" pitchFamily="2" charset="-122"/>
                  <a:cs typeface="Arial" panose="020B0604020202020204" pitchFamily="34" charset="0"/>
                </a:rPr>
                <a:t>2019</a:t>
              </a:r>
              <a:endParaRPr lang="zh-CN" altLang="en-US" sz="1800" b="1" kern="600" dirty="0">
                <a:solidFill>
                  <a:srgbClr val="015978"/>
                </a:solidFill>
                <a:latin typeface="等线 Light" panose="020F03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SPIR-V </a:t>
            </a:r>
            <a:r>
              <a:rPr lang="en-US" altLang="zh-CN" dirty="0" err="1"/>
              <a:t>Intruction</a:t>
            </a:r>
            <a:r>
              <a:rPr lang="en-US" altLang="zh-CN" dirty="0"/>
              <a:t> Physical 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Header  (First 5 Slot)</a:t>
            </a:r>
          </a:p>
          <a:p>
            <a:r>
              <a:rPr lang="en-US" altLang="zh-CN" dirty="0"/>
              <a:t>Instruction Stream  (linear)</a:t>
            </a:r>
          </a:p>
          <a:p>
            <a:endParaRPr lang="zh-CN" altLang="en-US" dirty="0"/>
          </a:p>
        </p:txBody>
      </p:sp>
      <p:pic>
        <p:nvPicPr>
          <p:cNvPr id="4" name="Picture 2" descr="BinaryF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052736"/>
            <a:ext cx="4194977" cy="558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内容占位符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255998" y="2144010"/>
            <a:ext cx="3891980" cy="29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2204864"/>
            <a:ext cx="4892824" cy="252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Simple example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glsl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#version 450</a:t>
            </a:r>
          </a:p>
          <a:p>
            <a:pPr marL="0" indent="0">
              <a:buNone/>
            </a:pPr>
            <a:r>
              <a:rPr lang="en-US" altLang="zh-CN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layout(location = 0) out vec4 </a:t>
            </a:r>
            <a:r>
              <a:rPr lang="en-US" altLang="zh-CN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out_color</a:t>
            </a:r>
            <a:r>
              <a:rPr lang="en-US" altLang="zh-CN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;</a:t>
            </a:r>
          </a:p>
          <a:p>
            <a:pPr marL="0" indent="0">
              <a:buNone/>
            </a:pPr>
            <a:endParaRPr lang="en-US" altLang="zh-CN" b="0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void main()</a:t>
            </a:r>
          </a:p>
          <a:p>
            <a:pPr marL="0" indent="0">
              <a:buNone/>
            </a:pPr>
            <a:r>
              <a:rPr lang="en-US" altLang="zh-CN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{</a:t>
            </a:r>
          </a:p>
          <a:p>
            <a:pPr marL="0" indent="0">
              <a:buNone/>
            </a:pPr>
            <a:r>
              <a:rPr lang="en-US" altLang="zh-CN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</a:t>
            </a:r>
            <a:r>
              <a:rPr lang="en-US" altLang="zh-CN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out_color</a:t>
            </a:r>
            <a:r>
              <a:rPr lang="en-US" altLang="zh-CN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= vec4(sin(0.4),0.4,0.8,1.0);</a:t>
            </a:r>
          </a:p>
          <a:p>
            <a:pPr marL="0" indent="0">
              <a:buNone/>
            </a:pPr>
            <a:r>
              <a:rPr lang="en-US" altLang="zh-CN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}</a:t>
            </a:r>
            <a:endParaRPr lang="zh-CN" altLang="en-US" b="0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endParaRPr lang="zh-CN" altLang="en-US" b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5" y="980728"/>
            <a:ext cx="25431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40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Simple example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spirv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45221"/>
            <a:ext cx="5755501" cy="47292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916832"/>
            <a:ext cx="26289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5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Simple example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spirv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052736"/>
            <a:ext cx="4248472" cy="79208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400" y="980728"/>
            <a:ext cx="8229600" cy="525658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; SPIR-V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; Version: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; Generator: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Khronos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Glslang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Reference Front End;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; Bound: 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; Schema: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OpCapability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Shader</a:t>
            </a:r>
            <a:endParaRPr lang="en-US" altLang="zh-CN" sz="1100" b="0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%1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OpExtInstImport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"GLSL.std.450"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OpMemoryModel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Logical GLSL450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OpEntryPoint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Fragment %main "main" %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out_color</a:t>
            </a:r>
            <a:endParaRPr lang="en-US" altLang="zh-CN" sz="1100" b="0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OpExecutionMode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%main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OriginUpperLeft</a:t>
            </a:r>
            <a:endParaRPr lang="en-US" altLang="zh-CN" sz="1100" b="0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OpSource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GLSL 450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OpName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%main "main"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OpName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out_color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"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out_color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OpDecorate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out_color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Location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%void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OpTypeVoid</a:t>
            </a:r>
            <a:endParaRPr lang="en-US" altLang="zh-CN" sz="1100" b="0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%3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OpTypeFunction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%void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%float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OpTypeFloat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32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%v4float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OpTypeVector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%float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%_ptr_Output_v4float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OpTypePointer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Output %v4float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%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out_color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OpVariable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%_ptr_Output_v4float Output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%float_0_389418334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OpConstant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%float </a:t>
            </a:r>
            <a:r>
              <a:rPr lang="en-US" altLang="zh-CN" sz="1100" b="0" dirty="0">
                <a:solidFill>
                  <a:srgbClr val="FF0000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0.389418334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%float_0_400000006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OpConstant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%float </a:t>
            </a:r>
            <a:r>
              <a:rPr lang="en-US" altLang="zh-CN" sz="1100" b="0" dirty="0">
                <a:solidFill>
                  <a:srgbClr val="FF0000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0.400000006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%float_0_800000012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OpConstant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%float </a:t>
            </a:r>
            <a:r>
              <a:rPr lang="en-US" altLang="zh-CN" sz="1100" b="0" dirty="0">
                <a:solidFill>
                  <a:srgbClr val="FF0000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0.800000012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%float_1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OpConstant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%float </a:t>
            </a:r>
            <a:r>
              <a:rPr lang="en-US" altLang="zh-CN" sz="1100" b="0" dirty="0">
                <a:solidFill>
                  <a:srgbClr val="FF0000"/>
                </a:solidFill>
                <a:latin typeface="Consolas" panose="020B0609020204030204" pitchFamily="49" charset="0"/>
                <a:ea typeface="微软雅黑 Light" panose="020B0502040204020203" pitchFamily="34" charset="-122"/>
              </a:rPr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%14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OpConstantComposite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%v4float %float_0_389418334 %float_0_400000006 %float_0_800000012 %float_1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%main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OpFunction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%void None %3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%5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OpLabel</a:t>
            </a:r>
            <a:endParaRPr lang="en-US" altLang="zh-CN" sz="1100" b="0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OpStore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out_color</a:t>
            </a: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%14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OpReturn</a:t>
            </a:r>
            <a:endParaRPr lang="en-US" altLang="zh-CN" sz="1100" b="0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 Light" panose="020B0502040204020203" pitchFamily="34" charset="-122"/>
              </a:rPr>
              <a:t>           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 Light" panose="020B0502040204020203" pitchFamily="34" charset="-122"/>
              </a:rPr>
              <a:t>OpFunctionEnd</a:t>
            </a:r>
            <a:endParaRPr lang="en-US" altLang="zh-CN" sz="1100" b="0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100" dirty="0"/>
              <a:t> </a:t>
            </a:r>
            <a:br>
              <a:rPr lang="en-US" altLang="zh-CN" sz="1100" dirty="0"/>
            </a:br>
            <a:endParaRPr lang="en-US" altLang="zh-CN" sz="1100" b="0" dirty="0"/>
          </a:p>
        </p:txBody>
      </p:sp>
      <p:sp>
        <p:nvSpPr>
          <p:cNvPr id="6" name="文本框 5"/>
          <p:cNvSpPr txBox="1"/>
          <p:nvPr/>
        </p:nvSpPr>
        <p:spPr>
          <a:xfrm>
            <a:off x="5186536" y="3284984"/>
            <a:ext cx="3347864" cy="16466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#version 450</a:t>
            </a:r>
          </a:p>
          <a:p>
            <a:pPr marL="0" indent="0" algn="l">
              <a:buNone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layout(location = 0) out vec4 </a:t>
            </a:r>
            <a:r>
              <a:rPr lang="en-US" altLang="zh-CN" sz="11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out_color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;</a:t>
            </a:r>
          </a:p>
          <a:p>
            <a:pPr marL="0" indent="0" algn="l">
              <a:buNone/>
            </a:pPr>
            <a:endParaRPr lang="en-US" altLang="zh-CN" sz="11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软雅黑 Light" panose="020B0502040204020203" pitchFamily="34" charset="-122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void main()</a:t>
            </a:r>
          </a:p>
          <a:p>
            <a:pPr marL="0" indent="0" algn="l">
              <a:buNone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{</a:t>
            </a:r>
          </a:p>
          <a:p>
            <a:pPr marL="0" indent="0" algn="l">
              <a:buNone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 </a:t>
            </a:r>
            <a:r>
              <a:rPr lang="en-US" altLang="zh-CN" sz="1100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out_color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 = vec4(</a:t>
            </a:r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sin(0.4)</a:t>
            </a:r>
            <a:r>
              <a:rPr lang="en-US" altLang="zh-CN" sz="1100" dirty="0"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,</a:t>
            </a:r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0.4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,</a:t>
            </a:r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0.8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,</a:t>
            </a:r>
            <a:r>
              <a:rPr lang="en-US" altLang="zh-CN" sz="1100" dirty="0">
                <a:solidFill>
                  <a:srgbClr val="FF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1.0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);</a:t>
            </a:r>
          </a:p>
          <a:p>
            <a:pPr marL="0" indent="0" algn="l">
              <a:buNone/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软雅黑 Light" panose="020B0502040204020203" pitchFamily="34" charset="-122"/>
                <a:cs typeface="Times New Roman" pitchFamily="18" charset="0"/>
              </a:rPr>
              <a:t>}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软雅黑 Light" panose="020B0502040204020203" pitchFamily="34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10793" y="1217947"/>
            <a:ext cx="1149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Header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860032" y="1412776"/>
            <a:ext cx="889233" cy="144015"/>
          </a:xfrm>
          <a:prstGeom prst="right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9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162" y="260648"/>
            <a:ext cx="8208912" cy="596363"/>
          </a:xfrm>
        </p:spPr>
        <p:txBody>
          <a:bodyPr/>
          <a:lstStyle/>
          <a:p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The Mesa 3D Graphics Library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49" name="Picture 1" descr="C://Users/ZhiqianXia/AppData/Local/YNote/data/xia.zhiqian@163.com/6fd59b5afaa4464f8b6f001cb8731b4a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69726"/>
            <a:ext cx="7285434" cy="411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683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NIR  Basic Data Structures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40855"/>
              </p:ext>
            </p:extLst>
          </p:nvPr>
        </p:nvGraphicFramePr>
        <p:xfrm>
          <a:off x="1043608" y="4437112"/>
          <a:ext cx="6480720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165167412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748639846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Data</a:t>
                      </a:r>
                      <a:r>
                        <a:rPr lang="en-US" altLang="zh-CN" baseline="0" dirty="0"/>
                        <a:t> Structure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95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nir_block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basic block. 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13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nir_if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if statement.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21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nir_loop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endless loop. 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10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nir_function_impl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function implementation.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2743574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736990"/>
              </p:ext>
            </p:extLst>
          </p:nvPr>
        </p:nvGraphicFramePr>
        <p:xfrm>
          <a:off x="1043608" y="1025468"/>
          <a:ext cx="6480720" cy="3352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49794">
                  <a:extLst>
                    <a:ext uri="{9D8B030D-6E8A-4147-A177-3AD203B41FA5}">
                      <a16:colId xmlns:a16="http://schemas.microsoft.com/office/drawing/2014/main" val="1510490696"/>
                    </a:ext>
                  </a:extLst>
                </a:gridCol>
                <a:gridCol w="4730926">
                  <a:extLst>
                    <a:ext uri="{9D8B030D-6E8A-4147-A177-3AD203B41FA5}">
                      <a16:colId xmlns:a16="http://schemas.microsoft.com/office/drawing/2014/main" val="4008768174"/>
                    </a:ext>
                  </a:extLst>
                </a:gridCol>
              </a:tblGrid>
              <a:tr h="28083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Data</a:t>
                      </a:r>
                      <a:r>
                        <a:rPr lang="en-US" altLang="zh-CN" sz="1600" baseline="0" dirty="0"/>
                        <a:t> Structure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Description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649301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r>
                        <a:rPr lang="en-US" altLang="zh-CN" sz="1600" kern="1200" dirty="0" err="1">
                          <a:effectLst/>
                        </a:rPr>
                        <a:t>nir_variable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GLSL variable.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74380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r>
                        <a:rPr lang="en-US" altLang="zh-CN" sz="1600" kern="1200" dirty="0" err="1">
                          <a:effectLst/>
                        </a:rPr>
                        <a:t>nir_deref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dereference chain for a variable.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30935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r>
                        <a:rPr lang="en-US" altLang="zh-CN" sz="1600" kern="1200" dirty="0" err="1">
                          <a:effectLst/>
                        </a:rPr>
                        <a:t>nir_register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Non-SSA temporary storage. 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985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r>
                        <a:rPr lang="en-US" altLang="zh-CN" sz="1600" kern="1200" dirty="0" err="1">
                          <a:effectLst/>
                        </a:rPr>
                        <a:t>nir_ssa_def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SSA definition. 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2551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r>
                        <a:rPr lang="en-US" altLang="zh-CN" sz="1600" kern="1200" dirty="0" err="1">
                          <a:effectLst/>
                        </a:rPr>
                        <a:t>nir_src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instruction</a:t>
                      </a:r>
                      <a:r>
                        <a:rPr lang="en-US" altLang="zh-CN" sz="16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686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r>
                        <a:rPr lang="en-US" altLang="zh-CN" sz="1600" kern="1200" dirty="0" err="1">
                          <a:effectLst/>
                        </a:rPr>
                        <a:t>nir_dest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instruction destination.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728153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r>
                        <a:rPr lang="en-US" altLang="zh-CN" sz="1600" kern="1200" dirty="0" err="1">
                          <a:effectLst/>
                        </a:rPr>
                        <a:t>nir_instr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instruction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055618"/>
                  </a:ext>
                </a:extLst>
              </a:tr>
              <a:tr h="280831">
                <a:tc>
                  <a:txBody>
                    <a:bodyPr/>
                    <a:lstStyle/>
                    <a:p>
                      <a:r>
                        <a:rPr lang="en-US" altLang="zh-CN" sz="1600" b="1" kern="1200" dirty="0" err="1">
                          <a:solidFill>
                            <a:srgbClr val="FF0000"/>
                          </a:solidFill>
                          <a:effectLst/>
                        </a:rPr>
                        <a:t>nir_cf_node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 node in the control flow graph.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686629"/>
                  </a:ext>
                </a:extLst>
              </a:tr>
              <a:tr h="150832">
                <a:tc>
                  <a:txBody>
                    <a:bodyPr/>
                    <a:lstStyle/>
                    <a:p>
                      <a:r>
                        <a:rPr lang="en-US" altLang="zh-CN" sz="1600" kern="1200" dirty="0" err="1">
                          <a:effectLst/>
                        </a:rPr>
                        <a:t>nir_shader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 </a:t>
                      </a:r>
                      <a:r>
                        <a:rPr lang="en-US" altLang="zh-CN" sz="1600" dirty="0" err="1"/>
                        <a:t>shader</a:t>
                      </a:r>
                      <a:r>
                        <a:rPr lang="en-US" altLang="zh-CN" sz="1600" dirty="0"/>
                        <a:t>. 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383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53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162" y="260648"/>
            <a:ext cx="8208912" cy="596363"/>
          </a:xfrm>
        </p:spPr>
        <p:txBody>
          <a:bodyPr/>
          <a:lstStyle/>
          <a:p>
            <a:r>
              <a:rPr lang="en-US" altLang="zh-CN" dirty="0" err="1"/>
              <a:t>spirv_to_nir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nir_function</a:t>
            </a:r>
            <a:r>
              <a:rPr lang="en-US" altLang="zh-CN" dirty="0"/>
              <a:t> *</a:t>
            </a:r>
            <a:r>
              <a:rPr lang="en-US" altLang="zh-CN" dirty="0" err="1"/>
              <a:t>spirv_to_nir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uint32_t *words,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word_count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nir_spirv_specialization</a:t>
            </a:r>
            <a:r>
              <a:rPr lang="en-US" altLang="zh-CN" dirty="0"/>
              <a:t> *specializations,</a:t>
            </a:r>
          </a:p>
          <a:p>
            <a:pPr marL="0" indent="0">
              <a:buNone/>
            </a:pPr>
            <a:r>
              <a:rPr lang="en-US" altLang="zh-CN" dirty="0"/>
              <a:t>                           unsigned </a:t>
            </a:r>
            <a:r>
              <a:rPr lang="en-US" altLang="zh-CN" dirty="0" err="1"/>
              <a:t>num_specializations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</a:t>
            </a:r>
            <a:r>
              <a:rPr lang="en-US" altLang="zh-CN" dirty="0" err="1"/>
              <a:t>gl_shader_stage</a:t>
            </a:r>
            <a:r>
              <a:rPr lang="en-US" altLang="zh-CN" dirty="0"/>
              <a:t> stage, 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entry_point_name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nir_spirv_supported_extensions</a:t>
            </a:r>
            <a:r>
              <a:rPr lang="en-US" altLang="zh-CN" dirty="0"/>
              <a:t> *</a:t>
            </a:r>
            <a:r>
              <a:rPr lang="en-US" altLang="zh-CN" dirty="0" err="1"/>
              <a:t>ext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               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nir_shader_compiler_options</a:t>
            </a:r>
            <a:r>
              <a:rPr lang="en-US" altLang="zh-CN" dirty="0"/>
              <a:t> *options);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45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Entry Point : </a:t>
            </a:r>
            <a:r>
              <a:rPr lang="en-US" altLang="zh-CN" dirty="0" err="1"/>
              <a:t>SpirvCompile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void * </a:t>
            </a:r>
            <a:r>
              <a:rPr lang="en-US" altLang="zh-CN" dirty="0" err="1"/>
              <a:t>SpirvCompile</a:t>
            </a:r>
            <a:r>
              <a:rPr lang="en-US" altLang="zh-CN" dirty="0"/>
              <a:t>();</a:t>
            </a:r>
          </a:p>
          <a:p>
            <a:r>
              <a:rPr lang="zh-CN" altLang="en-US" dirty="0"/>
              <a:t>参数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648" y="1988840"/>
          <a:ext cx="6552728" cy="3672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836">
                  <a:extLst>
                    <a:ext uri="{9D8B030D-6E8A-4147-A177-3AD203B41FA5}">
                      <a16:colId xmlns:a16="http://schemas.microsoft.com/office/drawing/2014/main" val="2256679000"/>
                    </a:ext>
                  </a:extLst>
                </a:gridCol>
                <a:gridCol w="5623892">
                  <a:extLst>
                    <a:ext uri="{9D8B030D-6E8A-4147-A177-3AD203B41FA5}">
                      <a16:colId xmlns:a16="http://schemas.microsoft.com/office/drawing/2014/main" val="1724769040"/>
                    </a:ext>
                  </a:extLst>
                </a:gridCol>
              </a:tblGrid>
              <a:tr h="403069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Num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lt"/>
                          <a:cs typeface="+mn-cs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57031"/>
                  </a:ext>
                </a:extLst>
              </a:tr>
              <a:tr h="40866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const</a:t>
                      </a:r>
                      <a:r>
                        <a:rPr lang="en-US" altLang="zh-CN" dirty="0"/>
                        <a:t> uint32_t *words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733398"/>
                  </a:ext>
                </a:extLst>
              </a:tr>
              <a:tr h="408667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word_count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45659"/>
                  </a:ext>
                </a:extLst>
              </a:tr>
              <a:tr h="408667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struct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nir_spirv_specialization_id</a:t>
                      </a:r>
                      <a:r>
                        <a:rPr lang="en-US" altLang="zh-CN" dirty="0"/>
                        <a:t> *specializations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926185"/>
                  </a:ext>
                </a:extLst>
              </a:tr>
              <a:tr h="408667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unsigned </a:t>
                      </a:r>
                      <a:r>
                        <a:rPr lang="en-US" altLang="zh-CN" dirty="0" err="1"/>
                        <a:t>num_specializations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75165"/>
                  </a:ext>
                </a:extLst>
              </a:tr>
              <a:tr h="408667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struct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nir_shader_info</a:t>
                      </a:r>
                      <a:r>
                        <a:rPr lang="en-US" altLang="zh-CN" dirty="0"/>
                        <a:t> *</a:t>
                      </a:r>
                      <a:r>
                        <a:rPr lang="en-US" altLang="zh-CN" dirty="0" err="1"/>
                        <a:t>shader_info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489776"/>
                  </a:ext>
                </a:extLst>
              </a:tr>
              <a:tr h="408667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stage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80594"/>
                  </a:ext>
                </a:extLst>
              </a:tr>
              <a:tr h="408667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const</a:t>
                      </a:r>
                      <a:r>
                        <a:rPr lang="en-US" altLang="zh-CN" dirty="0"/>
                        <a:t> char *</a:t>
                      </a:r>
                      <a:r>
                        <a:rPr lang="en-US" altLang="zh-CN" dirty="0" err="1"/>
                        <a:t>entry_point_name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43878"/>
                  </a:ext>
                </a:extLst>
              </a:tr>
              <a:tr h="408667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const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shader_compiler_options</a:t>
                      </a:r>
                      <a:r>
                        <a:rPr lang="en-US" altLang="zh-CN" dirty="0"/>
                        <a:t> *options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31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118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NIR </a:t>
            </a:r>
            <a:r>
              <a:rPr lang="en-US" altLang="zh-CN" dirty="0" err="1"/>
              <a:t>Pragram</a:t>
            </a:r>
            <a:r>
              <a:rPr lang="en-US" altLang="zh-CN" dirty="0"/>
              <a:t>  Core Structure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Traveral</a:t>
            </a:r>
            <a:r>
              <a:rPr lang="en-US" altLang="zh-CN" dirty="0"/>
              <a:t> of NIR data structure usually occurs through link list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88840"/>
            <a:ext cx="6677233" cy="36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0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nir_shader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964" y="1052736"/>
            <a:ext cx="8229600" cy="480939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 err="1">
                <a:latin typeface="Consolas" panose="020B0609020204030204" pitchFamily="49" charset="0"/>
              </a:rPr>
              <a:t>typedef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nir_shader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uniforms;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inputs;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outputs;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shared;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nir_shader_compiler_options</a:t>
            </a:r>
            <a:r>
              <a:rPr lang="en-US" altLang="zh-CN" sz="1400" b="0" dirty="0">
                <a:latin typeface="Consolas" panose="020B0609020204030204" pitchFamily="49" charset="0"/>
              </a:rPr>
              <a:t> *options;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shader_info</a:t>
            </a:r>
            <a:r>
              <a:rPr lang="en-US" altLang="zh-CN" sz="1400" b="0" dirty="0">
                <a:latin typeface="Consolas" panose="020B0609020204030204" pitchFamily="49" charset="0"/>
              </a:rPr>
              <a:t> info;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globals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system_values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functions</a:t>
            </a:r>
            <a:r>
              <a:rPr lang="en-US" altLang="zh-CN" sz="1400" b="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registers;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reg_alloc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xsharp_reg_alloc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usharp_reg_alloc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tex_reg_alloc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sampler_reg_alloc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input_reg_alloc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output_reg_alloc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num_inputs</a:t>
            </a:r>
            <a:r>
              <a:rPr lang="en-US" altLang="zh-CN" sz="1400" b="0" dirty="0"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latin typeface="Consolas" panose="020B0609020204030204" pitchFamily="49" charset="0"/>
              </a:rPr>
              <a:t>num_uniforms</a:t>
            </a:r>
            <a:r>
              <a:rPr lang="en-US" altLang="zh-CN" sz="1400" b="0" dirty="0"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latin typeface="Consolas" panose="020B0609020204030204" pitchFamily="49" charset="0"/>
              </a:rPr>
              <a:t>num_outputs</a:t>
            </a:r>
            <a:r>
              <a:rPr lang="en-US" altLang="zh-CN" sz="1400" b="0" dirty="0"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latin typeface="Consolas" panose="020B0609020204030204" pitchFamily="49" charset="0"/>
              </a:rPr>
              <a:t>num_shared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nir_function</a:t>
            </a:r>
            <a:r>
              <a:rPr lang="en-US" altLang="zh-CN" sz="1400" b="0" dirty="0"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latin typeface="Consolas" panose="020B0609020204030204" pitchFamily="49" charset="0"/>
              </a:rPr>
              <a:t>entry_point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}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nir_shader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  <a:endParaRPr lang="zh-CN" altLang="en-US" sz="14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56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SPIRV</a:t>
            </a:r>
          </a:p>
          <a:p>
            <a:r>
              <a:rPr lang="en-US" altLang="zh-CN" dirty="0"/>
              <a:t>2. NIR</a:t>
            </a:r>
          </a:p>
          <a:p>
            <a:r>
              <a:rPr lang="en-US" altLang="zh-CN" dirty="0"/>
              <a:t>3.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25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 </a:t>
            </a:r>
            <a:r>
              <a:rPr lang="en-US" altLang="zh-CN" dirty="0" err="1"/>
              <a:t>nir_function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964" y="1052736"/>
            <a:ext cx="8229600" cy="480939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 err="1">
                <a:latin typeface="Consolas" panose="020B0609020204030204" pitchFamily="49" charset="0"/>
              </a:rPr>
              <a:t>typedef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nir_function</a:t>
            </a:r>
            <a:r>
              <a:rPr lang="en-US" altLang="zh-CN" sz="1400" b="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exec_node</a:t>
            </a:r>
            <a:r>
              <a:rPr lang="en-US" altLang="zh-CN" sz="1400" b="0" dirty="0">
                <a:latin typeface="Consolas" panose="020B0609020204030204" pitchFamily="49" charset="0"/>
              </a:rPr>
              <a:t> node;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latin typeface="Consolas" panose="020B0609020204030204" pitchFamily="49" charset="0"/>
              </a:rPr>
              <a:t> 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nir_shader</a:t>
            </a:r>
            <a:r>
              <a:rPr lang="en-US" altLang="zh-CN" sz="1400" b="0" dirty="0"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latin typeface="Consolas" panose="020B0609020204030204" pitchFamily="49" charset="0"/>
              </a:rPr>
              <a:t>shader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num_params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nir_parameter</a:t>
            </a:r>
            <a:r>
              <a:rPr lang="en-US" altLang="zh-CN" sz="1400" b="0" dirty="0"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latin typeface="Consolas" panose="020B0609020204030204" pitchFamily="49" charset="0"/>
              </a:rPr>
              <a:t>params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glsl_type</a:t>
            </a:r>
            <a:r>
              <a:rPr lang="en-US" altLang="zh-CN" sz="1400" b="0" dirty="0"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latin typeface="Consolas" panose="020B0609020204030204" pitchFamily="49" charset="0"/>
              </a:rPr>
              <a:t>return_type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nir_function_impl</a:t>
            </a:r>
            <a:r>
              <a:rPr lang="en-US" altLang="zh-CN" sz="1400" b="0" dirty="0"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altLang="zh-CN" sz="1400" b="0" dirty="0">
                <a:latin typeface="Consolas" panose="020B0609020204030204" pitchFamily="49" charset="0"/>
              </a:rPr>
              <a:t>; // Pattern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}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nir_function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  <a:endParaRPr lang="zh-CN" altLang="en-US" sz="14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16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 </a:t>
            </a:r>
            <a:r>
              <a:rPr lang="en-US" altLang="zh-CN" dirty="0" err="1"/>
              <a:t>nir_function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964" y="1052736"/>
            <a:ext cx="8229600" cy="480939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 err="1">
                <a:latin typeface="Consolas" panose="020B0609020204030204" pitchFamily="49" charset="0"/>
              </a:rPr>
              <a:t>typedef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nir_cf_node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cf_node</a:t>
            </a:r>
            <a:r>
              <a:rPr lang="en-US" altLang="zh-CN" sz="1400" b="0" dirty="0">
                <a:latin typeface="Consolas" panose="020B0609020204030204" pitchFamily="49" charset="0"/>
              </a:rPr>
              <a:t>;   // </a:t>
            </a:r>
            <a:r>
              <a:rPr lang="en-US" altLang="zh-CN" sz="14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nir_block</a:t>
            </a:r>
            <a:r>
              <a:rPr lang="en-US" altLang="zh-CN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 | </a:t>
            </a:r>
            <a:r>
              <a:rPr lang="en-US" altLang="zh-CN" sz="14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nir_if</a:t>
            </a:r>
            <a:r>
              <a:rPr lang="en-US" altLang="zh-CN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 | </a:t>
            </a:r>
            <a:r>
              <a:rPr lang="en-US" altLang="zh-CN" sz="14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nir_loop</a:t>
            </a:r>
            <a:r>
              <a:rPr lang="en-US" altLang="zh-CN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 | </a:t>
            </a:r>
            <a:r>
              <a:rPr lang="en-US" altLang="zh-CN" sz="14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nir_function_impl</a:t>
            </a:r>
            <a:endParaRPr lang="en-US" altLang="zh-CN" sz="1400" b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nir_function</a:t>
            </a:r>
            <a:r>
              <a:rPr lang="en-US" altLang="zh-CN" sz="1400" b="0" dirty="0">
                <a:latin typeface="Consolas" panose="020B0609020204030204" pitchFamily="49" charset="0"/>
              </a:rPr>
              <a:t> *function;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FF0000"/>
                </a:solidFill>
                <a:latin typeface="Consolas" panose="020B0609020204030204" pitchFamily="49" charset="0"/>
              </a:rPr>
              <a:t>body</a:t>
            </a:r>
            <a:r>
              <a:rPr lang="en-US" altLang="zh-CN" sz="1400" b="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nir_block</a:t>
            </a:r>
            <a:r>
              <a:rPr lang="en-US" altLang="zh-CN" sz="1400" b="0" dirty="0"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latin typeface="Consolas" panose="020B0609020204030204" pitchFamily="49" charset="0"/>
              </a:rPr>
              <a:t>end_block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locals;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num_params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nir_variable</a:t>
            </a:r>
            <a:r>
              <a:rPr lang="en-US" altLang="zh-CN" sz="1400" b="0" dirty="0">
                <a:latin typeface="Consolas" panose="020B0609020204030204" pitchFamily="49" charset="0"/>
              </a:rPr>
              <a:t> **</a:t>
            </a:r>
            <a:r>
              <a:rPr lang="en-US" altLang="zh-CN" sz="1400" b="0" dirty="0" err="1">
                <a:latin typeface="Consolas" panose="020B0609020204030204" pitchFamily="49" charset="0"/>
              </a:rPr>
              <a:t>params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nir_variable</a:t>
            </a:r>
            <a:r>
              <a:rPr lang="en-US" altLang="zh-CN" sz="1400" b="0" dirty="0"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latin typeface="Consolas" panose="020B0609020204030204" pitchFamily="49" charset="0"/>
              </a:rPr>
              <a:t>return_var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registers;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icb_registers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reg_alloc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ssa_alloc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num_blocks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nir_metadata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valid_metadata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}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nir_function_impl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  <a:endParaRPr lang="zh-CN" altLang="en-US" sz="14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48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nir_block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964" y="1052736"/>
            <a:ext cx="8229600" cy="480939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altLang="zh-CN" sz="1400" b="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 err="1">
                <a:latin typeface="Consolas" panose="020B0609020204030204" pitchFamily="49" charset="0"/>
              </a:rPr>
              <a:t>typedef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nir_block</a:t>
            </a:r>
            <a:r>
              <a:rPr lang="en-US" altLang="zh-CN" sz="1400" b="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nir_cf_node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cf_node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exec_list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instr_list</a:t>
            </a:r>
            <a:r>
              <a:rPr lang="en-US" altLang="zh-CN" sz="1400" b="0" dirty="0">
                <a:latin typeface="Consolas" panose="020B0609020204030204" pitchFamily="49" charset="0"/>
              </a:rPr>
              <a:t>;   //list of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nir_instr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index;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nir_block</a:t>
            </a:r>
            <a:r>
              <a:rPr lang="en-US" altLang="zh-CN" sz="1400" b="0" dirty="0">
                <a:latin typeface="Consolas" panose="020B0609020204030204" pitchFamily="49" charset="0"/>
              </a:rPr>
              <a:t> *successors[2];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set *predecessors;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nir_block</a:t>
            </a:r>
            <a:r>
              <a:rPr lang="en-US" altLang="zh-CN" sz="1400" b="0" dirty="0">
                <a:latin typeface="Consolas" panose="020B0609020204030204" pitchFamily="49" charset="0"/>
              </a:rPr>
              <a:t> *</a:t>
            </a:r>
            <a:r>
              <a:rPr lang="en-US" altLang="zh-CN" sz="1400" b="0" dirty="0" err="1">
                <a:latin typeface="Consolas" panose="020B0609020204030204" pitchFamily="49" charset="0"/>
              </a:rPr>
              <a:t>imm_dom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num_dom_children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nir_block</a:t>
            </a:r>
            <a:r>
              <a:rPr lang="en-US" altLang="zh-CN" sz="1400" b="0" dirty="0">
                <a:latin typeface="Consolas" panose="020B0609020204030204" pitchFamily="49" charset="0"/>
              </a:rPr>
              <a:t> **</a:t>
            </a:r>
            <a:r>
              <a:rPr lang="en-US" altLang="zh-CN" sz="1400" b="0" dirty="0" err="1">
                <a:latin typeface="Consolas" panose="020B0609020204030204" pitchFamily="49" charset="0"/>
              </a:rPr>
              <a:t>dom_children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</a:t>
            </a:r>
            <a:r>
              <a:rPr lang="en-US" altLang="zh-CN" sz="1400" b="0" dirty="0" err="1"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latin typeface="Consolas" panose="020B0609020204030204" pitchFamily="49" charset="0"/>
              </a:rPr>
              <a:t> set *</a:t>
            </a:r>
            <a:r>
              <a:rPr lang="en-US" altLang="zh-CN" sz="1400" b="0" dirty="0" err="1">
                <a:latin typeface="Consolas" panose="020B0609020204030204" pitchFamily="49" charset="0"/>
              </a:rPr>
              <a:t>dom_frontier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unsigned </a:t>
            </a:r>
            <a:r>
              <a:rPr lang="en-US" altLang="zh-CN" sz="1400" b="0" dirty="0" err="1">
                <a:latin typeface="Consolas" panose="020B0609020204030204" pitchFamily="49" charset="0"/>
              </a:rPr>
              <a:t>dom_pre_index</a:t>
            </a:r>
            <a:r>
              <a:rPr lang="en-US" altLang="zh-CN" sz="1400" b="0" dirty="0"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latin typeface="Consolas" panose="020B0609020204030204" pitchFamily="49" charset="0"/>
              </a:rPr>
              <a:t>dom_post_index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BITSET_WORD *</a:t>
            </a:r>
            <a:r>
              <a:rPr lang="en-US" altLang="zh-CN" sz="1400" b="0" dirty="0" err="1">
                <a:latin typeface="Consolas" panose="020B0609020204030204" pitchFamily="49" charset="0"/>
              </a:rPr>
              <a:t>live_in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   BITSET_WORD *</a:t>
            </a:r>
            <a:r>
              <a:rPr lang="en-US" altLang="zh-CN" sz="1400" b="0" dirty="0" err="1">
                <a:latin typeface="Consolas" panose="020B0609020204030204" pitchFamily="49" charset="0"/>
              </a:rPr>
              <a:t>live_out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0" dirty="0">
                <a:latin typeface="Consolas" panose="020B0609020204030204" pitchFamily="49" charset="0"/>
              </a:rPr>
              <a:t>} </a:t>
            </a:r>
            <a:r>
              <a:rPr lang="en-US" altLang="zh-CN" sz="1400" b="0" dirty="0" err="1">
                <a:latin typeface="Consolas" panose="020B0609020204030204" pitchFamily="49" charset="0"/>
              </a:rPr>
              <a:t>nir_block</a:t>
            </a:r>
            <a:r>
              <a:rPr lang="en-US" altLang="zh-CN" sz="1400" b="0" dirty="0">
                <a:latin typeface="Consolas" panose="020B0609020204030204" pitchFamily="49" charset="0"/>
              </a:rPr>
              <a:t>;</a:t>
            </a:r>
            <a:endParaRPr lang="zh-CN" altLang="en-US" sz="14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5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SPIRV  -&gt; NIR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两种表达系统的转换</a:t>
            </a:r>
            <a:endParaRPr lang="en-US" altLang="zh-CN" dirty="0"/>
          </a:p>
          <a:p>
            <a:r>
              <a:rPr lang="zh-CN" altLang="en-US" dirty="0"/>
              <a:t>线性</a:t>
            </a:r>
            <a:r>
              <a:rPr lang="en-US" altLang="zh-CN" dirty="0"/>
              <a:t>IR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树状</a:t>
            </a:r>
            <a:r>
              <a:rPr lang="en-US" altLang="zh-CN" dirty="0">
                <a:sym typeface="Wingdings" panose="05000000000000000000" pitchFamily="2" charset="2"/>
              </a:rPr>
              <a:t>IR</a:t>
            </a:r>
          </a:p>
          <a:p>
            <a:endParaRPr lang="en-US" altLang="zh-CN" dirty="0"/>
          </a:p>
          <a:p>
            <a:r>
              <a:rPr lang="zh-CN" altLang="en-US" dirty="0"/>
              <a:t>编程语言角度：</a:t>
            </a:r>
            <a:endParaRPr lang="en-US" altLang="zh-CN" dirty="0"/>
          </a:p>
          <a:p>
            <a:pPr lvl="1"/>
            <a:r>
              <a:rPr lang="zh-CN" altLang="en-US" dirty="0"/>
              <a:t>变量类型</a:t>
            </a:r>
            <a:r>
              <a:rPr lang="en-US" altLang="zh-CN" dirty="0"/>
              <a:t>: </a:t>
            </a:r>
          </a:p>
          <a:p>
            <a:pPr lvl="2"/>
            <a:r>
              <a:rPr lang="en-US" altLang="zh-CN" dirty="0" err="1"/>
              <a:t>spirv</a:t>
            </a:r>
            <a:r>
              <a:rPr lang="en-US" altLang="zh-CN" dirty="0"/>
              <a:t>: </a:t>
            </a:r>
          </a:p>
          <a:p>
            <a:pPr lvl="3"/>
            <a:r>
              <a:rPr lang="en-US" altLang="zh-CN" dirty="0"/>
              <a:t>hierarchically  </a:t>
            </a:r>
          </a:p>
          <a:p>
            <a:pPr lvl="3"/>
            <a:r>
              <a:rPr lang="en-US" altLang="zh-CN" dirty="0" err="1"/>
              <a:t>OpTypeXXX</a:t>
            </a:r>
            <a:endParaRPr lang="en-US" altLang="zh-CN" dirty="0"/>
          </a:p>
          <a:p>
            <a:pPr lvl="3"/>
            <a:r>
              <a:rPr lang="zh-CN" altLang="en-US" dirty="0"/>
              <a:t>简单类型是叶子</a:t>
            </a:r>
            <a:endParaRPr lang="en-US" altLang="zh-CN" dirty="0"/>
          </a:p>
          <a:p>
            <a:pPr lvl="1"/>
            <a:r>
              <a:rPr lang="zh-CN" altLang="en-US" dirty="0"/>
              <a:t>表达式</a:t>
            </a:r>
            <a:endParaRPr lang="en-US" altLang="zh-CN" dirty="0"/>
          </a:p>
          <a:p>
            <a:pPr lvl="1"/>
            <a:r>
              <a:rPr lang="zh-CN" altLang="en-US" dirty="0"/>
              <a:t>语句</a:t>
            </a:r>
            <a:endParaRPr lang="en-US" altLang="zh-CN" dirty="0"/>
          </a:p>
          <a:p>
            <a:pPr lvl="2"/>
            <a:r>
              <a:rPr lang="en-US" altLang="zh-CN" dirty="0"/>
              <a:t>IF</a:t>
            </a:r>
          </a:p>
          <a:p>
            <a:pPr lvl="2"/>
            <a:r>
              <a:rPr lang="en-US" altLang="zh-CN" dirty="0"/>
              <a:t>Loop</a:t>
            </a:r>
          </a:p>
          <a:p>
            <a:pPr lvl="1"/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编译器角度：</a:t>
            </a:r>
            <a:endParaRPr lang="en-US" altLang="zh-CN" dirty="0"/>
          </a:p>
          <a:p>
            <a:pPr lvl="1"/>
            <a:r>
              <a:rPr lang="zh-CN" altLang="en-US" dirty="0"/>
              <a:t>控制流</a:t>
            </a:r>
            <a:endParaRPr lang="en-US" altLang="zh-CN" dirty="0"/>
          </a:p>
          <a:p>
            <a:pPr lvl="1"/>
            <a:r>
              <a:rPr lang="zh-CN" altLang="en-US" dirty="0"/>
              <a:t>数据流</a:t>
            </a:r>
          </a:p>
        </p:txBody>
      </p:sp>
    </p:spTree>
    <p:extLst>
      <p:ext uri="{BB962C8B-B14F-4D97-AF65-F5344CB8AC3E}">
        <p14:creationId xmlns:p14="http://schemas.microsoft.com/office/powerpoint/2010/main" val="3130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SPIRV  -&gt; NIR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两种表达系统的转换</a:t>
            </a:r>
            <a:endParaRPr lang="en-US" altLang="zh-CN" dirty="0"/>
          </a:p>
          <a:p>
            <a:r>
              <a:rPr lang="zh-CN" altLang="en-US" dirty="0"/>
              <a:t>线性</a:t>
            </a:r>
            <a:r>
              <a:rPr lang="en-US" altLang="zh-CN" dirty="0"/>
              <a:t>IR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树状</a:t>
            </a:r>
            <a:r>
              <a:rPr lang="en-US" altLang="zh-CN" dirty="0">
                <a:sym typeface="Wingdings" panose="05000000000000000000" pitchFamily="2" charset="2"/>
              </a:rPr>
              <a:t>IR</a:t>
            </a:r>
          </a:p>
          <a:p>
            <a:endParaRPr lang="en-US" altLang="zh-CN" dirty="0"/>
          </a:p>
          <a:p>
            <a:r>
              <a:rPr lang="zh-CN" altLang="en-US" dirty="0"/>
              <a:t>编程语言角度：</a:t>
            </a:r>
            <a:endParaRPr lang="en-US" altLang="zh-CN" dirty="0"/>
          </a:p>
          <a:p>
            <a:pPr lvl="1"/>
            <a:r>
              <a:rPr lang="zh-CN" altLang="en-US" dirty="0"/>
              <a:t>变量类型</a:t>
            </a:r>
            <a:r>
              <a:rPr lang="en-US" altLang="zh-CN" dirty="0"/>
              <a:t>: </a:t>
            </a:r>
          </a:p>
          <a:p>
            <a:pPr lvl="2"/>
            <a:r>
              <a:rPr lang="en-US" altLang="zh-CN" dirty="0" err="1"/>
              <a:t>spirv</a:t>
            </a:r>
            <a:r>
              <a:rPr lang="en-US" altLang="zh-CN" dirty="0"/>
              <a:t>: </a:t>
            </a:r>
          </a:p>
          <a:p>
            <a:pPr lvl="3"/>
            <a:r>
              <a:rPr lang="en-US" altLang="zh-CN" dirty="0"/>
              <a:t>hierarchically  </a:t>
            </a:r>
          </a:p>
          <a:p>
            <a:pPr lvl="3"/>
            <a:r>
              <a:rPr lang="en-US" altLang="zh-CN" dirty="0" err="1"/>
              <a:t>OpTypeXXX</a:t>
            </a:r>
            <a:endParaRPr lang="en-US" altLang="zh-CN" dirty="0"/>
          </a:p>
          <a:p>
            <a:pPr lvl="3"/>
            <a:r>
              <a:rPr lang="zh-CN" altLang="en-US" dirty="0"/>
              <a:t>简单类型是叶子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214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difference?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Native Representation of Graphical Shaders and Compute Kernels</a:t>
            </a:r>
            <a:endParaRPr lang="zh-CN" altLang="en-US" dirty="0"/>
          </a:p>
        </p:txBody>
      </p:sp>
      <p:pic>
        <p:nvPicPr>
          <p:cNvPr id="4" name="Picture 1" descr="C://Users/ZhiqianXia/AppData/Local/YNote/data/xia.zhiqian@163.com/fd08b1f2529141d296ecd1faff3abce1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2847425"/>
            <a:ext cx="6921397" cy="306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41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5530"/>
            <a:ext cx="8208912" cy="596363"/>
          </a:xfrm>
        </p:spPr>
        <p:txBody>
          <a:bodyPr/>
          <a:lstStyle/>
          <a:p>
            <a:r>
              <a:rPr lang="en-US" altLang="zh-CN" dirty="0"/>
              <a:t>What is Good IR ?</a:t>
            </a:r>
            <a:endParaRPr lang="zh-CN" altLang="en-US" dirty="0"/>
          </a:p>
        </p:txBody>
      </p:sp>
      <p:pic>
        <p:nvPicPr>
          <p:cNvPr id="1027" name="Picture 3" descr="Comm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96752"/>
            <a:ext cx="4863108" cy="382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09399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Portability</a:t>
            </a:r>
          </a:p>
          <a:p>
            <a:r>
              <a:rPr lang="en-US" altLang="zh-CN" dirty="0"/>
              <a:t>Performance</a:t>
            </a:r>
          </a:p>
          <a:p>
            <a:r>
              <a:rPr lang="en-US" altLang="zh-CN" dirty="0"/>
              <a:t>Multiple Source Languages</a:t>
            </a:r>
          </a:p>
          <a:p>
            <a:r>
              <a:rPr lang="en-US" altLang="zh-CN" dirty="0"/>
              <a:t>IP Protection</a:t>
            </a:r>
          </a:p>
          <a:p>
            <a:r>
              <a:rPr lang="en-US" altLang="zh-CN" dirty="0"/>
              <a:t>Self-Contained</a:t>
            </a:r>
          </a:p>
          <a:p>
            <a:r>
              <a:rPr lang="en-US" altLang="zh-CN" dirty="0"/>
              <a:t>Native Representation</a:t>
            </a:r>
          </a:p>
          <a:p>
            <a:r>
              <a:rPr lang="en-US" altLang="zh-CN" dirty="0"/>
              <a:t>Simple</a:t>
            </a:r>
          </a:p>
          <a:p>
            <a:r>
              <a:rPr lang="en-US" altLang="zh-CN" dirty="0"/>
              <a:t>Binary Representation</a:t>
            </a:r>
          </a:p>
          <a:p>
            <a:r>
              <a:rPr lang="en-US" altLang="zh-CN" dirty="0"/>
              <a:t>Easy to Convert to other</a:t>
            </a:r>
          </a:p>
          <a:p>
            <a:r>
              <a:rPr lang="en-US" altLang="zh-CN" dirty="0"/>
              <a:t>Extendable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60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912768" cy="504056"/>
          </a:xfrm>
        </p:spPr>
        <p:txBody>
          <a:bodyPr/>
          <a:lstStyle/>
          <a:p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SPIR-V Software Stack</a:t>
            </a:r>
            <a:endParaRPr lang="zh-CN" alt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khronos.org/assets/uploads/apis/2018-spir-api-ecosystem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32108"/>
            <a:ext cx="7548072" cy="39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588224" y="5867399"/>
            <a:ext cx="2333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https://www.khronos.org/spir/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069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SPIR-V Module Physical 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Header  (First 5 Slot)</a:t>
            </a:r>
          </a:p>
          <a:p>
            <a:r>
              <a:rPr lang="en-US" altLang="zh-CN" dirty="0"/>
              <a:t>Instruction Stream  (linear)</a:t>
            </a:r>
          </a:p>
          <a:p>
            <a:endParaRPr lang="zh-CN" altLang="en-US" dirty="0"/>
          </a:p>
        </p:txBody>
      </p:sp>
      <p:pic>
        <p:nvPicPr>
          <p:cNvPr id="4" name="Picture 2" descr="BinaryF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052736"/>
            <a:ext cx="4194977" cy="558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内容占位符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187896" y="2132856"/>
            <a:ext cx="3891980" cy="29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72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SPIR-V </a:t>
            </a:r>
            <a:r>
              <a:rPr lang="en-US" altLang="zh-CN" dirty="0" err="1"/>
              <a:t>Intruction</a:t>
            </a:r>
            <a:r>
              <a:rPr lang="en-US" altLang="zh-CN" dirty="0"/>
              <a:t> Physical Layout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1052736"/>
            <a:ext cx="5398244" cy="27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13824"/>
      </p:ext>
    </p:extLst>
  </p:cSld>
  <p:clrMapOvr>
    <a:masterClrMapping/>
  </p:clrMapOvr>
</p:sld>
</file>

<file path=ppt/theme/theme1.xml><?xml version="1.0" encoding="utf-8"?>
<a:theme xmlns:a="http://schemas.openxmlformats.org/drawingml/2006/main" name="zhaoxin_201507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PU Compile Process-Herbert Liu [兼容模式]" id="{1C2614DA-EEEE-4630-9B96-4AC2BAB179FF}" vid="{E30D4A64-F81C-4826-90DE-A85505AFB74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12549</TotalTime>
  <Words>1760</Words>
  <Application>Microsoft Office PowerPoint</Application>
  <PresentationFormat>全屏显示(4:3)</PresentationFormat>
  <Paragraphs>289</Paragraphs>
  <Slides>22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黑体</vt:lpstr>
      <vt:lpstr>微软雅黑</vt:lpstr>
      <vt:lpstr>Arial</vt:lpstr>
      <vt:lpstr>Consolas</vt:lpstr>
      <vt:lpstr>Times New Roman</vt:lpstr>
      <vt:lpstr>zhaoxin_20150708</vt:lpstr>
      <vt:lpstr>The SPIR-V To Mesa-IR Pass</vt:lpstr>
      <vt:lpstr>Agenda</vt:lpstr>
      <vt:lpstr>SPIRV  -&gt; NIR</vt:lpstr>
      <vt:lpstr>SPIRV  -&gt; NIR</vt:lpstr>
      <vt:lpstr>What is difference?</vt:lpstr>
      <vt:lpstr>What is Good IR ?</vt:lpstr>
      <vt:lpstr>SPIR-V Software Stack</vt:lpstr>
      <vt:lpstr>SPIR-V Module Physical Layout</vt:lpstr>
      <vt:lpstr>SPIR-V Intruction Physical Layout</vt:lpstr>
      <vt:lpstr>SPIR-V Intruction Physical Layout</vt:lpstr>
      <vt:lpstr>Simple example (glsl)</vt:lpstr>
      <vt:lpstr>Simple example (spirv)</vt:lpstr>
      <vt:lpstr>Simple example (spirv asm)</vt:lpstr>
      <vt:lpstr>The Mesa 3D Graphics Library</vt:lpstr>
      <vt:lpstr>NIR  Basic Data Structures</vt:lpstr>
      <vt:lpstr>spirv_to_nir</vt:lpstr>
      <vt:lpstr>Entry Point : SpirvCompile()</vt:lpstr>
      <vt:lpstr>NIR Pragram  Core Structure</vt:lpstr>
      <vt:lpstr>Struct nir_shader</vt:lpstr>
      <vt:lpstr>Struct  nir_function</vt:lpstr>
      <vt:lpstr>Struct  nir_function</vt:lpstr>
      <vt:lpstr>Struct nir_block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Zhiqian Xia(SH-RD)</dc:creator>
  <cp:lastModifiedBy>Zhiqian</cp:lastModifiedBy>
  <cp:revision>226</cp:revision>
  <dcterms:created xsi:type="dcterms:W3CDTF">2019-08-14T09:13:37Z</dcterms:created>
  <dcterms:modified xsi:type="dcterms:W3CDTF">2019-09-08T14:18:26Z</dcterms:modified>
</cp:coreProperties>
</file>