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5924-34AC-51F2-D948-3072C2BBC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9BDFB-BD91-0251-284B-F122E8F60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F83D9-3515-E83C-93CE-690B094A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6E03-15B1-42A5-875D-A28C0D26963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17FA1-1788-EB59-0588-72D43B3B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61CFB-0604-88B2-A146-922604D3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2ED-A524-4ACF-BB6A-A25466C7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3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181E-9625-CAA4-FD67-0EB05F03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EF885-697A-FE2E-04C7-11D405E33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A106-E142-2E9C-566B-26419C5C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6E03-15B1-42A5-875D-A28C0D26963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D7F70-3F05-847D-39E1-C1FFA46C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16CC3-FD1B-9BFF-6513-BFBBA4F4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2ED-A524-4ACF-BB6A-A25466C7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6785E-7ACC-F174-EE1B-B4BDCCF4B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FB238-99A8-AD57-3175-0FF52BF50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0495C-9145-CF87-0988-F58EE3A5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6E03-15B1-42A5-875D-A28C0D26963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7C74B-B052-B4B9-4FD4-62B78E6C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9A1B-580F-C30D-51B6-21066640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2ED-A524-4ACF-BB6A-A25466C7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8185-E554-A38D-7ADA-9169CCB0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72DE-EC67-AC63-BF17-00CCEC6E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3A427-7AED-395C-F8DA-26E26586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6E03-15B1-42A5-875D-A28C0D26963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EA4D-C078-20C3-2676-15A72FE8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6864-3D4E-E04F-03EE-903CE9E8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2ED-A524-4ACF-BB6A-A25466C7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744D-1B76-74B5-2E98-9E8AB570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DE3A0-1F0B-99F8-A1C6-CDE6C888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0C82-D521-9907-2D3E-A2AC926A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6E03-15B1-42A5-875D-A28C0D26963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DC567-C23F-F448-0BB8-14FC7572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1A11D-4854-E8DD-FBE2-A45AFCF3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2ED-A524-4ACF-BB6A-A25466C7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8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EC54-6954-6DC0-995F-6727D439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9B3C8-E5C6-0297-5084-14D7CB1CB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2D58A-18CD-9FCC-3F84-70B90C715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08E12-F5A9-30E6-4AE1-D64667A5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6E03-15B1-42A5-875D-A28C0D26963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6F2BD-D9A1-3658-1A5D-94099431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51069-A836-A383-4896-9F99A002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2ED-A524-4ACF-BB6A-A25466C7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6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7B1D-9512-1A29-42A1-3314FECB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6519F-F826-3559-2FD7-2DC0BB817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81C31-C9FE-A10F-E250-D08754B00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FA09A-6F3C-39E5-9561-6E53FA492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A3206-A63B-83AE-288D-5E60286FA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8A641-E57C-8DCA-3F24-6F937AA7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6E03-15B1-42A5-875D-A28C0D26963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85D15-65BC-B5BD-3C3E-4E291767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099DA-7F00-8329-405D-D57FA1B8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2ED-A524-4ACF-BB6A-A25466C7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8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0F17-14EA-29E9-16BE-92E545D2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24120-B649-A27F-5AAD-F73FD2C4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6E03-15B1-42A5-875D-A28C0D26963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BEE73-1C16-4337-1D81-6821FAE5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4FDEC-AF17-7C57-3C0C-0BDAECAA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2ED-A524-4ACF-BB6A-A25466C7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8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F1D26-6571-2ACD-2610-4E715DB1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6E03-15B1-42A5-875D-A28C0D26963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87835-3D52-E6DF-169C-76A16F65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B08DF-572F-262C-77DB-205371B1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2ED-A524-4ACF-BB6A-A25466C7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5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609C-D39E-9691-519A-93702D89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76205-B852-D93E-949D-D0BC0BD41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9AFA7-4C25-2FBD-9CE0-2E4E893A5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60510-5286-AF87-D8C0-4D796A53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6E03-15B1-42A5-875D-A28C0D26963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AAC7F-DF4F-FA3F-6BA0-DDD34905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8D107-CDA6-5CC9-6ED5-7B08AB37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2ED-A524-4ACF-BB6A-A25466C7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9209-ACDE-0290-DDDD-8138F93B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B6CC8-9DAA-6129-7DE5-94A5EDB43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4405D-C735-B20E-B4AF-A3E693902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B390C-A816-54A2-7699-A01B12C2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6E03-15B1-42A5-875D-A28C0D26963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F48F9-17F8-C060-F2C5-4EE1662B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E975-A970-DE0C-B42C-1A98A035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F2ED-A524-4ACF-BB6A-A25466C7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4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EEA63-FF53-0D84-BE83-4DDFCC96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152AB-8D06-8D0F-2459-CCAD6944C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83837-AF94-9FE2-5AAF-90527A179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06E03-15B1-42A5-875D-A28C0D26963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D4B4E-7119-1E34-48B3-DA3964B3A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1DCA-153B-B67D-E1B5-D281231F0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DEF2ED-A524-4ACF-BB6A-A25466C7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7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le And Female Body Outline Images – Browse 71,645 Stock ...">
            <a:extLst>
              <a:ext uri="{FF2B5EF4-FFF2-40B4-BE49-F238E27FC236}">
                <a16:creationId xmlns:a16="http://schemas.microsoft.com/office/drawing/2014/main" id="{EEAC6075-3630-F75C-92CF-9C2D1D1DAB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9290" r="10183" b="8406"/>
          <a:stretch/>
        </p:blipFill>
        <p:spPr bwMode="auto">
          <a:xfrm>
            <a:off x="3590488" y="654341"/>
            <a:ext cx="4693483" cy="579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C50484-47C6-1021-3E36-4521CF62C15D}"/>
              </a:ext>
            </a:extLst>
          </p:cNvPr>
          <p:cNvSpPr txBox="1"/>
          <p:nvPr/>
        </p:nvSpPr>
        <p:spPr>
          <a:xfrm>
            <a:off x="8881669" y="5385562"/>
            <a:ext cx="2606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About 100 to 250 grams (3 to 8 ounces) of feces are excreted by a human adult daily</a:t>
            </a:r>
          </a:p>
          <a:p>
            <a:r>
              <a:rPr lang="en-US" sz="1100" dirty="0"/>
              <a:t>0.093-16.13 ug plastic/g in feces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7F2A1-4534-EE60-8D28-8BFE97DF8C57}"/>
              </a:ext>
            </a:extLst>
          </p:cNvPr>
          <p:cNvCxnSpPr/>
          <p:nvPr/>
        </p:nvCxnSpPr>
        <p:spPr>
          <a:xfrm>
            <a:off x="8061820" y="4784746"/>
            <a:ext cx="645952" cy="763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0FF02B-9DD6-96AA-F151-92CA284F7EA2}"/>
              </a:ext>
            </a:extLst>
          </p:cNvPr>
          <p:cNvCxnSpPr/>
          <p:nvPr/>
        </p:nvCxnSpPr>
        <p:spPr>
          <a:xfrm>
            <a:off x="3858937" y="1166070"/>
            <a:ext cx="645952" cy="763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3A3CB5-CEAC-AA7F-6CA4-A766771E8F18}"/>
              </a:ext>
            </a:extLst>
          </p:cNvPr>
          <p:cNvSpPr txBox="1"/>
          <p:nvPr/>
        </p:nvSpPr>
        <p:spPr>
          <a:xfrm>
            <a:off x="1140904" y="525184"/>
            <a:ext cx="260687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(2.16 * 10</a:t>
            </a:r>
            <a:r>
              <a:rPr lang="en-US" sz="1100" baseline="30000" dirty="0"/>
              <a:t>3</a:t>
            </a:r>
            <a:r>
              <a:rPr lang="en-US" sz="1100" dirty="0"/>
              <a:t> inhaled + 2.93 * 10</a:t>
            </a:r>
            <a:r>
              <a:rPr lang="en-US" sz="1100" baseline="30000" dirty="0"/>
              <a:t>10</a:t>
            </a:r>
            <a:r>
              <a:rPr lang="en-US" sz="1100" dirty="0"/>
              <a:t> ingested micro- and nano-plastic particles) per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6A1379-2961-5EE9-0DC5-06720CFB9E1C}"/>
              </a:ext>
            </a:extLst>
          </p:cNvPr>
          <p:cNvSpPr txBox="1"/>
          <p:nvPr/>
        </p:nvSpPr>
        <p:spPr>
          <a:xfrm>
            <a:off x="1140904" y="1450597"/>
            <a:ext cx="286903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Influence of lifestyle: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Indoor air: 0.16-2.3 * 10</a:t>
            </a:r>
            <a:r>
              <a:rPr lang="en-US" sz="1100" baseline="30000" dirty="0"/>
              <a:t>6</a:t>
            </a:r>
            <a:r>
              <a:rPr lang="en-US" sz="1100" dirty="0"/>
              <a:t> MPs/year (sedentary lifestyle)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Half-half: indoor/2 + outdoor/2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Outdoor air: 0.46-2.1 * 10</a:t>
            </a:r>
            <a:r>
              <a:rPr lang="en-US" sz="1100" baseline="30000" dirty="0"/>
              <a:t>5</a:t>
            </a:r>
            <a:r>
              <a:rPr lang="en-US" sz="1100" dirty="0"/>
              <a:t> MPs/year (active lifestyle)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Aquatic products: 0.5-1.2 * 10</a:t>
            </a:r>
            <a:r>
              <a:rPr lang="en-US" sz="1100" baseline="30000" dirty="0"/>
              <a:t>4</a:t>
            </a:r>
            <a:r>
              <a:rPr lang="en-US" sz="1100" dirty="0"/>
              <a:t> MPs/year (seafood is part of diet)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B8F6D-7545-A0C6-2C94-F2790EE9E475}"/>
              </a:ext>
            </a:extLst>
          </p:cNvPr>
          <p:cNvSpPr txBox="1"/>
          <p:nvPr/>
        </p:nvSpPr>
        <p:spPr>
          <a:xfrm>
            <a:off x="8768950" y="1595788"/>
            <a:ext cx="1098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Lung to blood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92A4B9-1DDF-830E-AE03-A5D24785AE38}"/>
              </a:ext>
            </a:extLst>
          </p:cNvPr>
          <p:cNvSpPr txBox="1"/>
          <p:nvPr/>
        </p:nvSpPr>
        <p:spPr>
          <a:xfrm>
            <a:off x="8768950" y="2009494"/>
            <a:ext cx="121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Blood to muscle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74ADE-EF9B-EDB5-D746-57DDAEC73A03}"/>
              </a:ext>
            </a:extLst>
          </p:cNvPr>
          <p:cNvSpPr txBox="1"/>
          <p:nvPr/>
        </p:nvSpPr>
        <p:spPr>
          <a:xfrm>
            <a:off x="8772444" y="2386672"/>
            <a:ext cx="1311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Blood to placenta</a:t>
            </a:r>
          </a:p>
        </p:txBody>
      </p:sp>
      <p:pic>
        <p:nvPicPr>
          <p:cNvPr id="1028" name="Picture 4" descr="Human Liver Icon Outline Style Isolated Stock Illustration ...">
            <a:extLst>
              <a:ext uri="{FF2B5EF4-FFF2-40B4-BE49-F238E27FC236}">
                <a16:creationId xmlns:a16="http://schemas.microsoft.com/office/drawing/2014/main" id="{922F2D11-EB96-8653-6C2E-7DA3B1880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445" r="2802" b="17523"/>
          <a:stretch/>
        </p:blipFill>
        <p:spPr bwMode="auto">
          <a:xfrm rot="318042" flipH="1">
            <a:off x="4177699" y="2217678"/>
            <a:ext cx="600939" cy="41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8,500+ Human Heart Outline Stock Illustrations, Royalty-Free Vector  Graphics &amp; Clip Art - iStock">
            <a:extLst>
              <a:ext uri="{FF2B5EF4-FFF2-40B4-BE49-F238E27FC236}">
                <a16:creationId xmlns:a16="http://schemas.microsoft.com/office/drawing/2014/main" id="{8FFE528E-9224-33EF-F772-5DA09544E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9165" r="19261" b="9381"/>
          <a:stretch/>
        </p:blipFill>
        <p:spPr bwMode="auto">
          <a:xfrm>
            <a:off x="4840972" y="1966800"/>
            <a:ext cx="364017" cy="49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ungs human icon outline black color vector illustration flat style image  5155375 Vector Art at Vecteezy">
            <a:extLst>
              <a:ext uri="{FF2B5EF4-FFF2-40B4-BE49-F238E27FC236}">
                <a16:creationId xmlns:a16="http://schemas.microsoft.com/office/drawing/2014/main" id="{38441F01-7FA3-0E7B-6609-90A46E71D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488" y="1764908"/>
            <a:ext cx="817927" cy="81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890+ Drawing Of A Pregnant Woman Outline Stock Illustrations, Royalty-Free  Vector Graphics &amp; Clip Art - iStock">
            <a:extLst>
              <a:ext uri="{FF2B5EF4-FFF2-40B4-BE49-F238E27FC236}">
                <a16:creationId xmlns:a16="http://schemas.microsoft.com/office/drawing/2014/main" id="{9B911BC8-4ED6-96FF-52F3-6377D02813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83"/>
          <a:stretch/>
        </p:blipFill>
        <p:spPr bwMode="auto">
          <a:xfrm flipH="1">
            <a:off x="7297274" y="2974910"/>
            <a:ext cx="340933" cy="54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7DCE55-78CB-560D-D853-E910A6632387}"/>
              </a:ext>
            </a:extLst>
          </p:cNvPr>
          <p:cNvSpPr txBox="1"/>
          <p:nvPr/>
        </p:nvSpPr>
        <p:spPr>
          <a:xfrm>
            <a:off x="8795602" y="1125348"/>
            <a:ext cx="1098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Transfer rates: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E909CD-293D-3A84-316D-BB677214B8C1}"/>
              </a:ext>
            </a:extLst>
          </p:cNvPr>
          <p:cNvCxnSpPr/>
          <p:nvPr/>
        </p:nvCxnSpPr>
        <p:spPr>
          <a:xfrm>
            <a:off x="10125512" y="2102382"/>
            <a:ext cx="5368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94AD92-5809-DDE2-7D73-1B5A490AE5FB}"/>
              </a:ext>
            </a:extLst>
          </p:cNvPr>
          <p:cNvSpPr txBox="1"/>
          <p:nvPr/>
        </p:nvSpPr>
        <p:spPr>
          <a:xfrm>
            <a:off x="10733555" y="1124623"/>
            <a:ext cx="1098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Reverse rates: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A3716A-F6C8-5C13-3266-72ED275CEF9B}"/>
              </a:ext>
            </a:extLst>
          </p:cNvPr>
          <p:cNvSpPr txBox="1"/>
          <p:nvPr/>
        </p:nvSpPr>
        <p:spPr>
          <a:xfrm>
            <a:off x="10756308" y="1595788"/>
            <a:ext cx="1098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Blood to lung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826F4A-14F2-470A-4AA4-5B98ACB12AFB}"/>
              </a:ext>
            </a:extLst>
          </p:cNvPr>
          <p:cNvSpPr txBox="1"/>
          <p:nvPr/>
        </p:nvSpPr>
        <p:spPr>
          <a:xfrm>
            <a:off x="10733555" y="2043066"/>
            <a:ext cx="121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Muscle to blood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969A75-91D7-08B1-8BF0-79390549617A}"/>
              </a:ext>
            </a:extLst>
          </p:cNvPr>
          <p:cNvSpPr txBox="1"/>
          <p:nvPr/>
        </p:nvSpPr>
        <p:spPr>
          <a:xfrm>
            <a:off x="10733555" y="2452030"/>
            <a:ext cx="1311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Placenta to blood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35ABC0-1921-5292-7B01-FCC22D1620C8}"/>
              </a:ext>
            </a:extLst>
          </p:cNvPr>
          <p:cNvSpPr txBox="1"/>
          <p:nvPr/>
        </p:nvSpPr>
        <p:spPr>
          <a:xfrm>
            <a:off x="8881668" y="4784317"/>
            <a:ext cx="1612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Blood to intestines</a:t>
            </a:r>
          </a:p>
        </p:txBody>
      </p:sp>
    </p:spTree>
    <p:extLst>
      <p:ext uri="{BB962C8B-B14F-4D97-AF65-F5344CB8AC3E}">
        <p14:creationId xmlns:p14="http://schemas.microsoft.com/office/powerpoint/2010/main" val="26847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Alice Zhu</dc:creator>
  <cp:lastModifiedBy>Alice Zhu</cp:lastModifiedBy>
  <cp:revision>15</cp:revision>
  <dcterms:created xsi:type="dcterms:W3CDTF">2024-07-09T03:15:22Z</dcterms:created>
  <dcterms:modified xsi:type="dcterms:W3CDTF">2024-07-09T03:33:52Z</dcterms:modified>
</cp:coreProperties>
</file>