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398" r:id="rId5"/>
    <p:sldId id="399" r:id="rId6"/>
    <p:sldId id="395" r:id="rId7"/>
    <p:sldId id="396" r:id="rId8"/>
    <p:sldId id="39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087"/>
    <a:srgbClr val="116EDF"/>
    <a:srgbClr val="FFFFFF"/>
    <a:srgbClr val="89C2FB"/>
    <a:srgbClr val="7EB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660"/>
  </p:normalViewPr>
  <p:slideViewPr>
    <p:cSldViewPr snapToGrid="0">
      <p:cViewPr varScale="1">
        <p:scale>
          <a:sx n="89" d="100"/>
          <a:sy n="89" d="100"/>
        </p:scale>
        <p:origin x="54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68F46-D347-41F2-AF45-C99CD3A60726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9BB11-C239-4F7B-BA7B-C3135570A0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59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DCB74-DC85-FA81-3007-6D4FD6672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B39A7F-BE0C-9D19-2C26-CE6527C45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D77847-DB7F-40B7-8A0B-DF678DC4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E4C8-E578-4BFB-87C4-C4BF18B0A538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91C43-8098-4E72-0C73-FBB7F22F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7C8C3-F44C-384C-F4EB-294571BC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4DA4-66B8-4BE4-B75D-78DA553A0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60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2B85B-F585-53B1-BFEE-34099441A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805A2D-27FE-C2B2-C6E3-16070AA9C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2F4C3-EEC4-DF45-AEE1-B2ACF06F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E4C8-E578-4BFB-87C4-C4BF18B0A538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E93688-64BA-055B-9116-38DED8D6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E65F1-99A1-E3CF-B1D5-AEDA72A5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4DA4-66B8-4BE4-B75D-78DA553A0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63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E80726-4B87-3879-B55C-325B2639A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4923D8-4115-3A9A-1119-FE06AED23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81609-E358-E3EB-4971-2CD2C590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E4C8-E578-4BFB-87C4-C4BF18B0A538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B210A2-5A49-566C-06A7-93EF0748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D1774C-A903-16E3-95EF-C9BF6ADE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4DA4-66B8-4BE4-B75D-78DA553A0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56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E94EA-B0D4-FC2E-CF95-C0AB910D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60CED7-4EF5-040C-D90D-EE2A3856B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72F412-5035-E877-5D2F-21F827EB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E4C8-E578-4BFB-87C4-C4BF18B0A538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205BA-2E96-3C8B-DEFF-A00C5E94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2A6DE0-DEA3-2DB9-F327-9B655636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4DA4-66B8-4BE4-B75D-78DA553A0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09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30402-7AD0-DA98-CE25-C2FB9501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7B1064-5032-0499-2E7B-3F47985D8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5EE4C-972E-052C-4212-4A8D89C8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E4C8-E578-4BFB-87C4-C4BF18B0A538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6D64E-4A29-D649-AF86-1534338B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ED7AF1-152C-070B-3A51-0569CA7D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4DA4-66B8-4BE4-B75D-78DA553A0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65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5A632-D924-9AF7-619A-3F32CB0D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2D1628-07B8-4AE4-D6A9-CD2072CB8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EDFF67-E95F-3B4A-D1CF-D0CB2709E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C43E4E-D38F-ADE5-FC17-06ED705C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E4C8-E578-4BFB-87C4-C4BF18B0A538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66B591-984C-D956-0329-400030BB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FBE0EF-2A5A-72CF-0A4B-F8EF47F4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4DA4-66B8-4BE4-B75D-78DA553A0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3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6A696-E938-5314-9D4E-A00F2131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1C7EAF-3ACB-8128-417A-F60FF33E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C98643-2C4C-C041-C44D-2EA29100D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41E51D-7BBD-27B6-22D3-84AFDF0F1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C85260-DAD3-743E-38AE-E0844AF57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F1D47F-075D-E1B6-63CB-5DA0BF55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E4C8-E578-4BFB-87C4-C4BF18B0A538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073CA0-E4D7-DF2F-5B61-7188F0277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5E02AF-270F-E668-A242-5D43293D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4DA4-66B8-4BE4-B75D-78DA553A0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57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76EC7-4671-6E3E-EB06-19EDAFB5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E6B50A-2817-CD1D-E41B-1077D710A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E4C8-E578-4BFB-87C4-C4BF18B0A538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E69734-C37D-254C-80F5-62ED0D86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F00841-FA74-2B8C-ECE0-96B925A9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4DA4-66B8-4BE4-B75D-78DA553A0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80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4B2697-92CC-D139-5E10-89BF7224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E4C8-E578-4BFB-87C4-C4BF18B0A538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01D60A-452E-DCAA-B3E9-D22C0131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991255-D9CD-615B-3972-30D30E0F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4DA4-66B8-4BE4-B75D-78DA553A0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71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4790F-9B1A-0954-88E3-F388A9728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DCD99-4CE0-04B4-685C-824715B27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B3B183-29EC-9624-628E-0F2203E97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BD03CE-D4B4-79A6-E44E-1A12F248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E4C8-E578-4BFB-87C4-C4BF18B0A538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9578BF-B874-C5D5-8ECB-93BE86D2B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C83D4A-A6FD-3756-78E9-E502D2CE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4DA4-66B8-4BE4-B75D-78DA553A0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60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7D2F5-F5E1-61C5-F6A4-94DF8A0C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E85F0A-8BA2-25F4-6C16-80DB6F86E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446E0B-1728-F1DB-3CF7-CBDA146CC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900E55-91FB-7564-5567-0E564F94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E4C8-E578-4BFB-87C4-C4BF18B0A538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DAA2BC-086A-FF1B-6567-4F7D9E4E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4517E7-1B55-BF71-927D-9C2F0A83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74DA4-66B8-4BE4-B75D-78DA553A0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16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38CD5E-59E8-0848-A9BB-9207C8F9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9FF958-8234-FD75-B726-27893635A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C32E03-09EA-431A-EB6A-D46A21157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4E4C8-E578-4BFB-87C4-C4BF18B0A538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5851F-9B45-97D6-7150-7A0229725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E01A17-9B3D-96A5-D7B2-5C7EAA473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74DA4-66B8-4BE4-B75D-78DA553A05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29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E1068D-6E30-B1A3-8DBA-C7F372CC66AE}"/>
              </a:ext>
            </a:extLst>
          </p:cNvPr>
          <p:cNvSpPr/>
          <p:nvPr/>
        </p:nvSpPr>
        <p:spPr>
          <a:xfrm>
            <a:off x="0" y="1783751"/>
            <a:ext cx="12192000" cy="241223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endParaRPr lang="zh-CN" altLang="en-US" sz="28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1A5A4C-60A6-79AB-A90E-7BA7C936EEC5}"/>
              </a:ext>
            </a:extLst>
          </p:cNvPr>
          <p:cNvSpPr txBox="1"/>
          <p:nvPr/>
        </p:nvSpPr>
        <p:spPr>
          <a:xfrm>
            <a:off x="37652" y="4566300"/>
            <a:ext cx="12192000" cy="232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汉仪旗黑-45S" panose="00020600040101010101" pitchFamily="18" charset="-122"/>
              </a:rPr>
              <a:t>刘建磊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黑体" panose="02010609060101010101" charset="-122"/>
              <a:sym typeface="汉仪旗黑-45S" panose="00020600040101010101" pitchFamily="18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汉仪旗黑-45S" panose="00020600040101010101" pitchFamily="18" charset="-122"/>
              </a:rPr>
              <a:t>曲阜师范大学 网络空间安全学院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黑体" panose="02010609060101010101" charset="-122"/>
              <a:sym typeface="汉仪旗黑-45S" panose="00020600040101010101" pitchFamily="18" charset="-122"/>
            </a:endParaRPr>
          </a:p>
          <a:p>
            <a:pPr algn="ctr" fontAlgn="auto">
              <a:lnSpc>
                <a:spcPct val="15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汉仪旗黑-45S" panose="00020600040101010101" pitchFamily="18" charset="-122"/>
              </a:rPr>
              <a:t>手机号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汉仪旗黑-45S" panose="00020600040101010101" pitchFamily="18" charset="-122"/>
              </a:rPr>
              <a:t>(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汉仪旗黑-45S" panose="00020600040101010101" pitchFamily="18" charset="-122"/>
              </a:rPr>
              <a:t>微信同号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汉仪旗黑-45S" panose="00020600040101010101" pitchFamily="18" charset="-122"/>
              </a:rPr>
              <a:t>):15269169075</a:t>
            </a:r>
          </a:p>
          <a:p>
            <a:pPr algn="ctr" fontAlgn="auto">
              <a:lnSpc>
                <a:spcPct val="15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汉仪旗黑-45S" panose="00020600040101010101" pitchFamily="18" charset="-122"/>
              </a:rPr>
              <a:t>邮箱：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汉仪旗黑-45S" panose="00020600040101010101" pitchFamily="18" charset="-122"/>
              </a:rPr>
              <a:t>jianleiliu@qfnu.edu.cn</a:t>
            </a:r>
          </a:p>
          <a:p>
            <a:pPr algn="ctr" fontAlgn="auto">
              <a:lnSpc>
                <a:spcPct val="150000"/>
              </a:lnSpc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汉仪旗黑-45S" panose="00020600040101010101" pitchFamily="18" charset="-122"/>
              </a:rPr>
              <a:t> 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  <a:cs typeface="黑体" panose="02010609060101010101" charset="-122"/>
              <a:sym typeface="汉仪旗黑-45S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0F3234-7F4A-0F76-58D6-20A055F9FD8D}"/>
              </a:ext>
            </a:extLst>
          </p:cNvPr>
          <p:cNvSpPr txBox="1"/>
          <p:nvPr/>
        </p:nvSpPr>
        <p:spPr>
          <a:xfrm>
            <a:off x="148085" y="2427404"/>
            <a:ext cx="11895826" cy="1124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6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6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人工智能</a:t>
            </a:r>
            <a:r>
              <a:rPr lang="en-US" altLang="zh-CN" sz="6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》</a:t>
            </a:r>
            <a:endParaRPr lang="en-US" altLang="zh-CN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95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7EC48C6-0DD8-B8C8-657D-688AF10EA11B}"/>
              </a:ext>
            </a:extLst>
          </p:cNvPr>
          <p:cNvSpPr/>
          <p:nvPr/>
        </p:nvSpPr>
        <p:spPr>
          <a:xfrm>
            <a:off x="0" y="-1"/>
            <a:ext cx="12192000" cy="7476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C329410-395F-1EC4-1DBE-313FAF4D59C5}"/>
              </a:ext>
            </a:extLst>
          </p:cNvPr>
          <p:cNvGrpSpPr/>
          <p:nvPr/>
        </p:nvGrpSpPr>
        <p:grpSpPr>
          <a:xfrm>
            <a:off x="220778" y="272658"/>
            <a:ext cx="250799" cy="202304"/>
            <a:chOff x="6709229" y="856343"/>
            <a:chExt cx="232229" cy="58057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40169CA3-8F2B-EEEF-565A-8305A01BFC8B}"/>
                </a:ext>
              </a:extLst>
            </p:cNvPr>
            <p:cNvCxnSpPr/>
            <p:nvPr/>
          </p:nvCxnSpPr>
          <p:spPr>
            <a:xfrm>
              <a:off x="6709229" y="856343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2FE02EC-2D55-79E2-7C04-BD88C266713D}"/>
                </a:ext>
              </a:extLst>
            </p:cNvPr>
            <p:cNvCxnSpPr/>
            <p:nvPr/>
          </p:nvCxnSpPr>
          <p:spPr>
            <a:xfrm>
              <a:off x="6709229" y="885372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639C4AC-1200-D67D-1672-EC6FD7C5EECD}"/>
                </a:ext>
              </a:extLst>
            </p:cNvPr>
            <p:cNvCxnSpPr/>
            <p:nvPr/>
          </p:nvCxnSpPr>
          <p:spPr>
            <a:xfrm>
              <a:off x="6709229" y="914400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椭圆 10">
            <a:extLst>
              <a:ext uri="{FF2B5EF4-FFF2-40B4-BE49-F238E27FC236}">
                <a16:creationId xmlns:a16="http://schemas.microsoft.com/office/drawing/2014/main" id="{8ADBC1DF-0D8E-3DDF-B70D-0C1E6CCB4167}"/>
              </a:ext>
            </a:extLst>
          </p:cNvPr>
          <p:cNvSpPr/>
          <p:nvPr/>
        </p:nvSpPr>
        <p:spPr>
          <a:xfrm>
            <a:off x="888578" y="2216603"/>
            <a:ext cx="2424793" cy="2424793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 cap="flat" cmpd="sng" algn="ctr">
            <a:solidFill>
              <a:srgbClr val="1D208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汉仪旗黑-45S"/>
              <a:ea typeface="汉仪旗黑-45S"/>
              <a:cs typeface="+mn-cs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37CA4B6-B7B1-DF07-23E2-E1EB69173F4D}"/>
              </a:ext>
            </a:extLst>
          </p:cNvPr>
          <p:cNvGrpSpPr/>
          <p:nvPr/>
        </p:nvGrpSpPr>
        <p:grpSpPr>
          <a:xfrm>
            <a:off x="1128946" y="2836021"/>
            <a:ext cx="1834103" cy="1185955"/>
            <a:chOff x="447543" y="1996459"/>
            <a:chExt cx="1834103" cy="118595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CA341FB-E352-70FE-C994-770DEF3D9A2D}"/>
                </a:ext>
              </a:extLst>
            </p:cNvPr>
            <p:cNvSpPr/>
            <p:nvPr/>
          </p:nvSpPr>
          <p:spPr bwMode="auto">
            <a:xfrm>
              <a:off x="537713" y="1996459"/>
              <a:ext cx="1743075" cy="829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4800" b="1" kern="100" dirty="0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汉仪旗黑-45S" panose="00020600040101010101" pitchFamily="18" charset="-122"/>
                </a:rPr>
                <a:t>目 录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64ACCCC-CF91-9EA5-37FC-D95A7BC42447}"/>
                </a:ext>
              </a:extLst>
            </p:cNvPr>
            <p:cNvSpPr txBox="1"/>
            <p:nvPr/>
          </p:nvSpPr>
          <p:spPr>
            <a:xfrm>
              <a:off x="447543" y="2783634"/>
              <a:ext cx="1834103" cy="398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汉仪雅酷黑 65W" panose="020B0604020202020204" charset="-122"/>
                  <a:cs typeface="Times New Roman" panose="02020603050405020304" pitchFamily="18" charset="0"/>
                  <a:sym typeface="汉仪旗黑-45S" panose="00020600040101010101" pitchFamily="18" charset="-122"/>
                </a:rPr>
                <a:t>CONTENTS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06FD759-47FF-8663-FD86-622CE656B70A}"/>
              </a:ext>
            </a:extLst>
          </p:cNvPr>
          <p:cNvGrpSpPr/>
          <p:nvPr/>
        </p:nvGrpSpPr>
        <p:grpSpPr>
          <a:xfrm>
            <a:off x="5826560" y="2216603"/>
            <a:ext cx="3603484" cy="2570850"/>
            <a:chOff x="4921598" y="1872383"/>
            <a:chExt cx="3603484" cy="2570850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9DDC5CC2-6086-D78F-DDE1-341BF5CE2802}"/>
                </a:ext>
              </a:extLst>
            </p:cNvPr>
            <p:cNvSpPr/>
            <p:nvPr/>
          </p:nvSpPr>
          <p:spPr>
            <a:xfrm>
              <a:off x="4921598" y="1872383"/>
              <a:ext cx="538879" cy="53957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一</a:t>
              </a:r>
            </a:p>
          </p:txBody>
        </p:sp>
        <p:sp>
          <p:nvSpPr>
            <p:cNvPr id="17" name="文本框 6">
              <a:extLst>
                <a:ext uri="{FF2B5EF4-FFF2-40B4-BE49-F238E27FC236}">
                  <a16:creationId xmlns:a16="http://schemas.microsoft.com/office/drawing/2014/main" id="{C5167F6E-DBC7-8C5D-5735-1359423A5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6629" y="1872383"/>
              <a:ext cx="25373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3600" b="1" kern="10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defRPr>
              </a:lvl1pPr>
            </a:lstStyle>
            <a:p>
              <a:pPr algn="l"/>
              <a:r>
                <a:rPr lang="zh-CN" altLang="en-US" sz="2000" dirty="0">
                  <a:solidFill>
                    <a:schemeClr val="accent2">
                      <a:lumMod val="75000"/>
                    </a:schemeClr>
                  </a:solidFill>
                  <a:latin typeface="黑体" panose="02010609060101010101" charset="-122"/>
                  <a:ea typeface="黑体" panose="02010609060101010101" charset="-122"/>
                  <a:sym typeface="汉仪旗黑-45S" panose="00020600040101010101" pitchFamily="18" charset="-122"/>
                </a:rPr>
                <a:t>课程介绍</a:t>
              </a: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C2A7FB9B-01DA-6222-0638-E2C55B927C51}"/>
                </a:ext>
              </a:extLst>
            </p:cNvPr>
            <p:cNvSpPr/>
            <p:nvPr/>
          </p:nvSpPr>
          <p:spPr>
            <a:xfrm>
              <a:off x="4950646" y="3278976"/>
              <a:ext cx="538879" cy="53957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二</a:t>
              </a:r>
            </a:p>
          </p:txBody>
        </p:sp>
        <p:sp>
          <p:nvSpPr>
            <p:cNvPr id="19" name="文本框 6">
              <a:extLst>
                <a:ext uri="{FF2B5EF4-FFF2-40B4-BE49-F238E27FC236}">
                  <a16:creationId xmlns:a16="http://schemas.microsoft.com/office/drawing/2014/main" id="{99531C77-4DD7-81BE-5549-7A72F04D2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9525" y="3291657"/>
              <a:ext cx="303555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3600" b="1" kern="10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defRPr>
              </a:lvl1pPr>
            </a:lstStyle>
            <a:p>
              <a:pPr algn="l"/>
              <a:r>
                <a:rPr lang="zh-CN" altLang="en-US" sz="2000" dirty="0">
                  <a:solidFill>
                    <a:schemeClr val="accent2">
                      <a:lumMod val="50000"/>
                    </a:schemeClr>
                  </a:solidFill>
                  <a:latin typeface="黑体" panose="02010609060101010101" charset="-122"/>
                  <a:ea typeface="黑体" panose="02010609060101010101" charset="-122"/>
                  <a:sym typeface="汉仪旗黑-45S" panose="00020600040101010101" pitchFamily="18" charset="-122"/>
                </a:rPr>
                <a:t>学情分析</a:t>
              </a:r>
            </a:p>
          </p:txBody>
        </p:sp>
        <p:sp>
          <p:nvSpPr>
            <p:cNvPr id="21" name="文本框 6">
              <a:extLst>
                <a:ext uri="{FF2B5EF4-FFF2-40B4-BE49-F238E27FC236}">
                  <a16:creationId xmlns:a16="http://schemas.microsoft.com/office/drawing/2014/main" id="{3A97F047-4438-EEC7-5FE6-970B4F8BBD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6629" y="3080543"/>
              <a:ext cx="2429574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3600" b="1" kern="10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defRPr>
              </a:lvl1pPr>
            </a:lstStyle>
            <a:p>
              <a:pPr algn="l"/>
              <a:endParaRPr lang="zh-CN" altLang="en-US" sz="2000" dirty="0">
                <a:solidFill>
                  <a:srgbClr val="1D2087"/>
                </a:solidFill>
                <a:latin typeface="黑体" panose="02010609060101010101" charset="-122"/>
                <a:ea typeface="黑体" panose="02010609060101010101" charset="-122"/>
                <a:sym typeface="汉仪旗黑-45S" panose="00020600040101010101" pitchFamily="18" charset="-122"/>
              </a:endParaRPr>
            </a:p>
          </p:txBody>
        </p:sp>
        <p:sp>
          <p:nvSpPr>
            <p:cNvPr id="23" name="文本框 6">
              <a:extLst>
                <a:ext uri="{FF2B5EF4-FFF2-40B4-BE49-F238E27FC236}">
                  <a16:creationId xmlns:a16="http://schemas.microsoft.com/office/drawing/2014/main" id="{F1D133B6-A628-0D8E-4E97-3A229A0A1F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6629" y="4044453"/>
              <a:ext cx="1933743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3600" b="1" kern="100">
                  <a:solidFill>
                    <a:schemeClr val="bg1"/>
                  </a:solidFill>
                  <a:latin typeface="+mj-ea"/>
                  <a:ea typeface="+mj-ea"/>
                  <a:cs typeface="Times New Roman" panose="02020603050405020304" pitchFamily="18" charset="0"/>
                </a:defRPr>
              </a:lvl1pPr>
            </a:lstStyle>
            <a:p>
              <a:pPr algn="l"/>
              <a:endParaRPr lang="zh-CN" altLang="en-US" sz="2000" dirty="0">
                <a:solidFill>
                  <a:srgbClr val="1D2087"/>
                </a:solidFill>
                <a:latin typeface="黑体" panose="02010609060101010101" charset="-122"/>
                <a:ea typeface="黑体" panose="02010609060101010101" charset="-122"/>
                <a:sym typeface="汉仪旗黑-45S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420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7EC48C6-0DD8-B8C8-657D-688AF10EA11B}"/>
              </a:ext>
            </a:extLst>
          </p:cNvPr>
          <p:cNvSpPr/>
          <p:nvPr/>
        </p:nvSpPr>
        <p:spPr>
          <a:xfrm>
            <a:off x="0" y="-1"/>
            <a:ext cx="12192000" cy="7476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         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课程介绍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C329410-395F-1EC4-1DBE-313FAF4D59C5}"/>
              </a:ext>
            </a:extLst>
          </p:cNvPr>
          <p:cNvGrpSpPr/>
          <p:nvPr/>
        </p:nvGrpSpPr>
        <p:grpSpPr>
          <a:xfrm>
            <a:off x="220778" y="272658"/>
            <a:ext cx="250799" cy="202304"/>
            <a:chOff x="6709229" y="856343"/>
            <a:chExt cx="232229" cy="58057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40169CA3-8F2B-EEEF-565A-8305A01BFC8B}"/>
                </a:ext>
              </a:extLst>
            </p:cNvPr>
            <p:cNvCxnSpPr/>
            <p:nvPr/>
          </p:nvCxnSpPr>
          <p:spPr>
            <a:xfrm>
              <a:off x="6709229" y="856343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2FE02EC-2D55-79E2-7C04-BD88C266713D}"/>
                </a:ext>
              </a:extLst>
            </p:cNvPr>
            <p:cNvCxnSpPr/>
            <p:nvPr/>
          </p:nvCxnSpPr>
          <p:spPr>
            <a:xfrm>
              <a:off x="6709229" y="885372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639C4AC-1200-D67D-1672-EC6FD7C5EECD}"/>
                </a:ext>
              </a:extLst>
            </p:cNvPr>
            <p:cNvCxnSpPr/>
            <p:nvPr/>
          </p:nvCxnSpPr>
          <p:spPr>
            <a:xfrm>
              <a:off x="6709229" y="914400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723BF518-5ACE-1B14-7839-5283A4936194}"/>
              </a:ext>
            </a:extLst>
          </p:cNvPr>
          <p:cNvSpPr txBox="1"/>
          <p:nvPr/>
        </p:nvSpPr>
        <p:spPr>
          <a:xfrm>
            <a:off x="865735" y="1043092"/>
            <a:ext cx="32595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课程基本信息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课程名称：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人工智能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课程性质：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公选课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学   时：  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32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考核方式：提交报告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9DD485A-6F78-6ACB-66C4-7F3262DF3633}"/>
              </a:ext>
            </a:extLst>
          </p:cNvPr>
          <p:cNvSpPr txBox="1"/>
          <p:nvPr/>
        </p:nvSpPr>
        <p:spPr>
          <a:xfrm>
            <a:off x="6171496" y="1272064"/>
            <a:ext cx="32595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课程目标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认识人工智能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使用人工智能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拥抱人工智能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64D344-4B42-DF9C-6194-5D4BB41A1342}"/>
              </a:ext>
            </a:extLst>
          </p:cNvPr>
          <p:cNvSpPr txBox="1"/>
          <p:nvPr/>
        </p:nvSpPr>
        <p:spPr>
          <a:xfrm>
            <a:off x="800421" y="3628415"/>
            <a:ext cx="113153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选课情况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人数：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153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专业：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马克思主义理论、外国语言文学、中国语言文学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、中国史、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教育学、艺术学、体育学、心理学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、数学、物理学、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化学、生态学、生物学、统计学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、国际中文教育、软件工程、文物、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英语笔译、英语口译、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美术与书法、音乐、社会体育指导、体育教学、运动训练、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美术与书法、应用心理、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学科教学（数学）、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材料工程、光电信息工程、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材料与化工、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应用统计、计算机技术、网络空间安全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，共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个专业。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525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14CD7-3BD2-3A10-5DFE-1B5629B69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F8925E-F5B2-B2FE-0C59-F394AA6B030A}"/>
              </a:ext>
            </a:extLst>
          </p:cNvPr>
          <p:cNvSpPr/>
          <p:nvPr/>
        </p:nvSpPr>
        <p:spPr>
          <a:xfrm>
            <a:off x="0" y="-1"/>
            <a:ext cx="12192000" cy="7476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         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课程介绍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2525B1E-F5D1-665F-710A-16C14AFB0EAC}"/>
              </a:ext>
            </a:extLst>
          </p:cNvPr>
          <p:cNvGrpSpPr/>
          <p:nvPr/>
        </p:nvGrpSpPr>
        <p:grpSpPr>
          <a:xfrm>
            <a:off x="220778" y="272658"/>
            <a:ext cx="250799" cy="202304"/>
            <a:chOff x="6709229" y="856343"/>
            <a:chExt cx="232229" cy="58057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7A9103CB-3E8C-D00E-403D-7B180BA5F202}"/>
                </a:ext>
              </a:extLst>
            </p:cNvPr>
            <p:cNvCxnSpPr/>
            <p:nvPr/>
          </p:nvCxnSpPr>
          <p:spPr>
            <a:xfrm>
              <a:off x="6709229" y="856343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982390B-A2AE-4076-6F9E-1D2556FD2A2E}"/>
                </a:ext>
              </a:extLst>
            </p:cNvPr>
            <p:cNvCxnSpPr/>
            <p:nvPr/>
          </p:nvCxnSpPr>
          <p:spPr>
            <a:xfrm>
              <a:off x="6709229" y="885372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6349CBA3-0ABF-E357-7B56-DFF684E38D08}"/>
                </a:ext>
              </a:extLst>
            </p:cNvPr>
            <p:cNvCxnSpPr/>
            <p:nvPr/>
          </p:nvCxnSpPr>
          <p:spPr>
            <a:xfrm>
              <a:off x="6709229" y="914400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C87D6758-35DF-E883-9EE4-0DAC704B681A}"/>
              </a:ext>
            </a:extLst>
          </p:cNvPr>
          <p:cNvSpPr txBox="1"/>
          <p:nvPr/>
        </p:nvSpPr>
        <p:spPr>
          <a:xfrm>
            <a:off x="715384" y="1513091"/>
            <a:ext cx="103488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课程基本内容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人工智能发展历程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人工智能基础知识概述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知识表示与推理、深度学习（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CNN,RNN,LSTM,transformer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知识蒸馏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,GAN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，扩散模型等）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人工智能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技术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的应用场景举例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机器人、智能体、以及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在不同学科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的应用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大模型的原理及应用举例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(5)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生成式人工智能的原理及应用举例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628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73637-E0F7-7740-A5A9-C1286EAE0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6664108-B360-5FE8-B165-80B641813AF6}"/>
              </a:ext>
            </a:extLst>
          </p:cNvPr>
          <p:cNvSpPr/>
          <p:nvPr/>
        </p:nvSpPr>
        <p:spPr>
          <a:xfrm>
            <a:off x="0" y="-1"/>
            <a:ext cx="12192000" cy="7476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         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课程介绍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FE66F31-E749-ABF1-2972-78252EB7879D}"/>
              </a:ext>
            </a:extLst>
          </p:cNvPr>
          <p:cNvGrpSpPr/>
          <p:nvPr/>
        </p:nvGrpSpPr>
        <p:grpSpPr>
          <a:xfrm>
            <a:off x="220778" y="272658"/>
            <a:ext cx="250799" cy="202304"/>
            <a:chOff x="6709229" y="856343"/>
            <a:chExt cx="232229" cy="58057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FC19A3B-32AE-0F72-3D95-35E20246CDDB}"/>
                </a:ext>
              </a:extLst>
            </p:cNvPr>
            <p:cNvCxnSpPr/>
            <p:nvPr/>
          </p:nvCxnSpPr>
          <p:spPr>
            <a:xfrm>
              <a:off x="6709229" y="856343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9448241-D1DD-87EA-8CE5-1BB64F003BF3}"/>
                </a:ext>
              </a:extLst>
            </p:cNvPr>
            <p:cNvCxnSpPr/>
            <p:nvPr/>
          </p:nvCxnSpPr>
          <p:spPr>
            <a:xfrm>
              <a:off x="6709229" y="885372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3AB6F54-FDCC-2A7F-B1EC-1C2BFCCEC84E}"/>
                </a:ext>
              </a:extLst>
            </p:cNvPr>
            <p:cNvCxnSpPr/>
            <p:nvPr/>
          </p:nvCxnSpPr>
          <p:spPr>
            <a:xfrm>
              <a:off x="6709229" y="914400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568E7B9C-A3EE-BEF6-9D43-774770635C6A}"/>
              </a:ext>
            </a:extLst>
          </p:cNvPr>
          <p:cNvSpPr txBox="1"/>
          <p:nvPr/>
        </p:nvSpPr>
        <p:spPr>
          <a:xfrm>
            <a:off x="683111" y="1226372"/>
            <a:ext cx="103488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课程基本内容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）提示词工程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）人工智能安全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）人工智能伦理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）人工智能之风险治理政策与法律法规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）研讨：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人工智能技术对本学科（研究方向）发展以及个人职业规划的影响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）研讨：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在今后的学习、工作、生活中如何用好人工智能技术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）研讨：可能的学科交叉内容（合作）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6180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6BAEA-9F19-CE9E-83CD-434EF5B75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3D267F7-CD73-125F-06DC-551646502D3B}"/>
              </a:ext>
            </a:extLst>
          </p:cNvPr>
          <p:cNvSpPr/>
          <p:nvPr/>
        </p:nvSpPr>
        <p:spPr>
          <a:xfrm>
            <a:off x="0" y="-1"/>
            <a:ext cx="12192000" cy="7476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         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课程介绍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6F01123-E2C7-053E-E931-B818DDDAE254}"/>
              </a:ext>
            </a:extLst>
          </p:cNvPr>
          <p:cNvGrpSpPr/>
          <p:nvPr/>
        </p:nvGrpSpPr>
        <p:grpSpPr>
          <a:xfrm>
            <a:off x="220778" y="272658"/>
            <a:ext cx="250799" cy="202304"/>
            <a:chOff x="6709229" y="856343"/>
            <a:chExt cx="232229" cy="58057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0911FA52-C98D-224C-8161-934311A99CD7}"/>
                </a:ext>
              </a:extLst>
            </p:cNvPr>
            <p:cNvCxnSpPr/>
            <p:nvPr/>
          </p:nvCxnSpPr>
          <p:spPr>
            <a:xfrm>
              <a:off x="6709229" y="856343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EC2C927-F0B6-13EF-8A05-EA692A4AF604}"/>
                </a:ext>
              </a:extLst>
            </p:cNvPr>
            <p:cNvCxnSpPr/>
            <p:nvPr/>
          </p:nvCxnSpPr>
          <p:spPr>
            <a:xfrm>
              <a:off x="6709229" y="885372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411AFEC-A4DF-1DB2-36D4-0F244C081EA9}"/>
                </a:ext>
              </a:extLst>
            </p:cNvPr>
            <p:cNvCxnSpPr/>
            <p:nvPr/>
          </p:nvCxnSpPr>
          <p:spPr>
            <a:xfrm>
              <a:off x="6709229" y="914400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0842772-9C4D-B5A3-7BDE-DF0DCF00DCFB}"/>
              </a:ext>
            </a:extLst>
          </p:cNvPr>
          <p:cNvSpPr txBox="1"/>
          <p:nvPr/>
        </p:nvSpPr>
        <p:spPr>
          <a:xfrm>
            <a:off x="747657" y="618565"/>
            <a:ext cx="8439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课程基本内容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9A8AEF7-72A2-8698-65CC-FBF997751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627" y="1667434"/>
            <a:ext cx="6504237" cy="45720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2B0379A-1B1C-41F3-E374-7C28F85C3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12" y="1667434"/>
            <a:ext cx="8354591" cy="152421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D23E000-9206-FBC5-13DB-615957AC0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149" y="1667434"/>
            <a:ext cx="9307224" cy="448690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40EB6E5-14CA-C2B0-4BEC-24BA4AB1E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912" y="1237886"/>
            <a:ext cx="9117040" cy="543109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3047191-5F85-EB1E-FE2B-2C12C16C38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885" y="1953758"/>
            <a:ext cx="11793596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9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BD9A4-0E8A-186A-BCAA-881C69E35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A03211-6485-2826-9F61-B25DE40FD05E}"/>
              </a:ext>
            </a:extLst>
          </p:cNvPr>
          <p:cNvSpPr/>
          <p:nvPr/>
        </p:nvSpPr>
        <p:spPr>
          <a:xfrm>
            <a:off x="0" y="-1"/>
            <a:ext cx="12192000" cy="7476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         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学情分析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B6AAC5-FB0C-C288-CFC5-B68723F60B61}"/>
              </a:ext>
            </a:extLst>
          </p:cNvPr>
          <p:cNvGrpSpPr/>
          <p:nvPr/>
        </p:nvGrpSpPr>
        <p:grpSpPr>
          <a:xfrm>
            <a:off x="220778" y="272658"/>
            <a:ext cx="250799" cy="202304"/>
            <a:chOff x="6709229" y="856343"/>
            <a:chExt cx="232229" cy="58057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1C3E87CD-7D4C-216A-F439-869F4B493C1F}"/>
                </a:ext>
              </a:extLst>
            </p:cNvPr>
            <p:cNvCxnSpPr/>
            <p:nvPr/>
          </p:nvCxnSpPr>
          <p:spPr>
            <a:xfrm>
              <a:off x="6709229" y="856343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1F621B1-5836-66F5-8714-66FEFE99FE35}"/>
                </a:ext>
              </a:extLst>
            </p:cNvPr>
            <p:cNvCxnSpPr/>
            <p:nvPr/>
          </p:nvCxnSpPr>
          <p:spPr>
            <a:xfrm>
              <a:off x="6709229" y="885372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5656D0F-4097-BCC9-E9D3-314B8B92C0A7}"/>
                </a:ext>
              </a:extLst>
            </p:cNvPr>
            <p:cNvCxnSpPr/>
            <p:nvPr/>
          </p:nvCxnSpPr>
          <p:spPr>
            <a:xfrm>
              <a:off x="6709229" y="914400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D40C2C19-DC71-952E-6DAB-16EB848B854A}"/>
              </a:ext>
            </a:extLst>
          </p:cNvPr>
          <p:cNvSpPr txBox="1"/>
          <p:nvPr/>
        </p:nvSpPr>
        <p:spPr>
          <a:xfrm>
            <a:off x="545824" y="1317683"/>
            <a:ext cx="977613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大家了解哪些人工智能技术</a:t>
            </a:r>
            <a:endParaRPr lang="en-US" altLang="zh-CN" sz="24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大家在现实生活中应用到哪些人工智能技术</a:t>
            </a:r>
          </a:p>
          <a:p>
            <a:pPr marL="285750" indent="-28575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大家在专业学习中或者科研中用到了哪些人工智能技术</a:t>
            </a:r>
            <a:endParaRPr lang="en-US" altLang="zh-CN" sz="24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是否使用过本专业的行业大模型</a:t>
            </a:r>
            <a:endParaRPr lang="en-US" altLang="zh-CN" sz="24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其他问题</a:t>
            </a:r>
            <a:endParaRPr lang="zh-CN" altLang="zh-CN" sz="24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zh-CN" sz="18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8423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C53AF-0F8C-8032-DFCE-FC9D7A407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ED8C17-7C33-5286-CBD0-6B047180E366}"/>
              </a:ext>
            </a:extLst>
          </p:cNvPr>
          <p:cNvSpPr/>
          <p:nvPr/>
        </p:nvSpPr>
        <p:spPr>
          <a:xfrm>
            <a:off x="0" y="-1"/>
            <a:ext cx="12192000" cy="74762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         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学情分析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EE19F24-833B-DDBF-F769-8FEBCD644CF4}"/>
              </a:ext>
            </a:extLst>
          </p:cNvPr>
          <p:cNvGrpSpPr/>
          <p:nvPr/>
        </p:nvGrpSpPr>
        <p:grpSpPr>
          <a:xfrm>
            <a:off x="220778" y="272658"/>
            <a:ext cx="250799" cy="202304"/>
            <a:chOff x="6709229" y="856343"/>
            <a:chExt cx="232229" cy="58057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FB74F6D-CD47-FCD9-A36A-E3F2A3D2D496}"/>
                </a:ext>
              </a:extLst>
            </p:cNvPr>
            <p:cNvCxnSpPr/>
            <p:nvPr/>
          </p:nvCxnSpPr>
          <p:spPr>
            <a:xfrm>
              <a:off x="6709229" y="856343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C3A2FF4-A8FB-936B-75AA-6911F7B00363}"/>
                </a:ext>
              </a:extLst>
            </p:cNvPr>
            <p:cNvCxnSpPr/>
            <p:nvPr/>
          </p:nvCxnSpPr>
          <p:spPr>
            <a:xfrm>
              <a:off x="6709229" y="885372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5733F9A-9205-35CE-921F-40ABB3824EE2}"/>
                </a:ext>
              </a:extLst>
            </p:cNvPr>
            <p:cNvCxnSpPr/>
            <p:nvPr/>
          </p:nvCxnSpPr>
          <p:spPr>
            <a:xfrm>
              <a:off x="6709229" y="914400"/>
              <a:ext cx="23222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74A794AB-8D32-E393-7945-5A3635FB2A2B}"/>
              </a:ext>
            </a:extLst>
          </p:cNvPr>
          <p:cNvSpPr txBox="1"/>
          <p:nvPr/>
        </p:nvSpPr>
        <p:spPr>
          <a:xfrm>
            <a:off x="1331133" y="1780262"/>
            <a:ext cx="8358692" cy="110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讨论：</a:t>
            </a:r>
            <a:endParaRPr lang="en-US" altLang="zh-CN" sz="18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）近</a:t>
            </a: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年来，哪些职业因为新技术的出现而消失了。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543D145-D7A2-4AA6-73A3-DC5BA38D2340}"/>
              </a:ext>
            </a:extLst>
          </p:cNvPr>
          <p:cNvSpPr txBox="1"/>
          <p:nvPr/>
        </p:nvSpPr>
        <p:spPr>
          <a:xfrm>
            <a:off x="1429105" y="3040491"/>
            <a:ext cx="8358692" cy="110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讨论：</a:t>
            </a:r>
            <a:endParaRPr lang="en-US" altLang="zh-CN" sz="18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）近</a:t>
            </a: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100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年来，因为新技术出现产生了哪些新的职业？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9060E0-291E-AA07-35D2-A68337DBA0F0}"/>
              </a:ext>
            </a:extLst>
          </p:cNvPr>
          <p:cNvSpPr txBox="1"/>
          <p:nvPr/>
        </p:nvSpPr>
        <p:spPr>
          <a:xfrm>
            <a:off x="1429105" y="4243439"/>
            <a:ext cx="8358692" cy="110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讨论：</a:t>
            </a:r>
            <a:endParaRPr lang="en-US" altLang="zh-CN" sz="18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）未来人工智能技术会对哪些职业产生影响？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589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16620</TotalTime>
  <Words>478</Words>
  <Application>Microsoft Office PowerPoint</Application>
  <PresentationFormat>宽屏</PresentationFormat>
  <Paragraphs>65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等线 Light</vt:lpstr>
      <vt:lpstr>汉仪旗黑-45S</vt:lpstr>
      <vt:lpstr>黑体</vt:lpstr>
      <vt:lpstr>楷体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一一 贺</dc:creator>
  <cp:lastModifiedBy>jianlei liu</cp:lastModifiedBy>
  <cp:revision>86</cp:revision>
  <dcterms:created xsi:type="dcterms:W3CDTF">2023-07-06T08:14:26Z</dcterms:created>
  <dcterms:modified xsi:type="dcterms:W3CDTF">2025-03-20T03:46:15Z</dcterms:modified>
</cp:coreProperties>
</file>