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919480" y="1089025"/>
            <a:ext cx="6939915" cy="1898650"/>
            <a:chOff x="1515" y="2780"/>
            <a:chExt cx="10929" cy="2990"/>
          </a:xfrm>
        </p:grpSpPr>
        <p:grpSp>
          <p:nvGrpSpPr>
            <p:cNvPr id="19" name="组合 18"/>
            <p:cNvGrpSpPr/>
            <p:nvPr/>
          </p:nvGrpSpPr>
          <p:grpSpPr>
            <a:xfrm rot="0">
              <a:off x="1515" y="3345"/>
              <a:ext cx="1711" cy="1860"/>
              <a:chOff x="1291" y="3345"/>
              <a:chExt cx="1711" cy="186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91" y="3345"/>
                <a:ext cx="1711" cy="18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53" y="3912"/>
                <a:ext cx="1419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input</a:t>
                </a:r>
                <a:endParaRPr lang="en-US" altLang="zh-CN" sz="24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0">
              <a:off x="4730" y="2780"/>
              <a:ext cx="724" cy="2990"/>
              <a:chOff x="4240" y="2780"/>
              <a:chExt cx="724" cy="299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252" y="2780"/>
                <a:ext cx="654" cy="2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 rot="5400000">
                <a:off x="3763" y="3922"/>
                <a:ext cx="167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Conv1</a:t>
                </a:r>
                <a:endParaRPr lang="en-US" altLang="zh-CN" sz="24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0">
              <a:off x="6623" y="2780"/>
              <a:ext cx="725" cy="2990"/>
              <a:chOff x="4240" y="2780"/>
              <a:chExt cx="725" cy="299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252" y="2780"/>
                <a:ext cx="654" cy="2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 rot="5400000">
                <a:off x="3763" y="3922"/>
                <a:ext cx="167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Conv2</a:t>
                </a:r>
                <a:endParaRPr lang="en-US" altLang="zh-CN" sz="240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0">
              <a:off x="8588" y="2780"/>
              <a:ext cx="725" cy="2990"/>
              <a:chOff x="4240" y="2780"/>
              <a:chExt cx="725" cy="29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252" y="2780"/>
                <a:ext cx="654" cy="2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 rot="5400000">
                <a:off x="3763" y="3922"/>
                <a:ext cx="167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Conv3</a:t>
                </a:r>
                <a:endParaRPr lang="en-US" altLang="zh-CN" sz="240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0">
              <a:off x="10561" y="3334"/>
              <a:ext cx="1883" cy="1860"/>
              <a:chOff x="8685" y="3446"/>
              <a:chExt cx="1883" cy="186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8706" y="3446"/>
                <a:ext cx="1711" cy="18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685" y="4013"/>
                <a:ext cx="188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out</a:t>
                </a:r>
                <a:r>
                  <a:rPr lang="en-US" altLang="zh-CN" sz="2400"/>
                  <a:t>put</a:t>
                </a:r>
                <a:endParaRPr lang="en-US" altLang="zh-CN" sz="2400"/>
              </a:p>
            </p:txBody>
          </p:sp>
        </p:grpSp>
        <p:cxnSp>
          <p:nvCxnSpPr>
            <p:cNvPr id="21" name="直接箭头连接符 20"/>
            <p:cNvCxnSpPr>
              <a:stCxn id="4" idx="3"/>
              <a:endCxn id="9" idx="2"/>
            </p:cNvCxnSpPr>
            <p:nvPr/>
          </p:nvCxnSpPr>
          <p:spPr>
            <a:xfrm>
              <a:off x="3226" y="4275"/>
              <a:ext cx="1504" cy="1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9300" y="4241"/>
              <a:ext cx="1238" cy="1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7333" y="4231"/>
              <a:ext cx="1238" cy="1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5436" y="4241"/>
              <a:ext cx="1238" cy="1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2" name="文本框 31"/>
          <p:cNvSpPr txBox="1"/>
          <p:nvPr/>
        </p:nvSpPr>
        <p:spPr>
          <a:xfrm>
            <a:off x="309880" y="3429000"/>
            <a:ext cx="113544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加载一张</a:t>
            </a:r>
            <a:r>
              <a:rPr lang="en-US" altLang="zh-CN" sz="2400"/>
              <a:t> RGB </a:t>
            </a:r>
            <a:r>
              <a:rPr lang="zh-CN" altLang="en-US" sz="2400"/>
              <a:t>图片，并转换为张量，形状应符合</a:t>
            </a:r>
            <a:r>
              <a:rPr lang="en-US" altLang="zh-CN" sz="2400"/>
              <a:t> [batch_size,c,h,w]</a:t>
            </a:r>
            <a:r>
              <a:rPr lang="zh-CN" altLang="en-US" sz="2400"/>
              <a:t>，适用于神经网络输入。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第</a:t>
            </a:r>
            <a:r>
              <a:rPr lang="en-US" altLang="zh-CN" sz="2400"/>
              <a:t>1</a:t>
            </a:r>
            <a:r>
              <a:rPr lang="zh-CN" altLang="en-US" sz="2400"/>
              <a:t>层</a:t>
            </a:r>
            <a:r>
              <a:rPr lang="en-US" altLang="zh-CN" sz="2400"/>
              <a:t>:</a:t>
            </a:r>
            <a:r>
              <a:rPr lang="zh-CN" altLang="en-US" sz="2400"/>
              <a:t>输入通道</a:t>
            </a:r>
            <a:r>
              <a:rPr lang="en-US" altLang="zh-CN" sz="2400"/>
              <a:t> 3</a:t>
            </a:r>
            <a:r>
              <a:rPr lang="zh-CN" altLang="en-US" sz="2400"/>
              <a:t>，输出通道</a:t>
            </a:r>
            <a:r>
              <a:rPr lang="en-US" altLang="zh-CN" sz="2400"/>
              <a:t> 16</a:t>
            </a:r>
            <a:r>
              <a:rPr lang="zh-CN" altLang="en-US" sz="2400"/>
              <a:t>，卷积核大小</a:t>
            </a:r>
            <a:r>
              <a:rPr lang="en-US" altLang="zh-CN" sz="2400"/>
              <a:t> 3x3</a:t>
            </a:r>
            <a:r>
              <a:rPr lang="zh-CN" altLang="en-US" sz="2400"/>
              <a:t>，步长</a:t>
            </a:r>
            <a:r>
              <a:rPr lang="en-US" altLang="zh-CN" sz="2400"/>
              <a:t> 1</a:t>
            </a:r>
            <a:r>
              <a:rPr lang="zh-CN" altLang="en-US" sz="2400"/>
              <a:t>，</a:t>
            </a:r>
            <a:r>
              <a:rPr lang="en-US" altLang="zh-CN" sz="2400"/>
              <a:t>padding</a:t>
            </a:r>
            <a:r>
              <a:rPr lang="zh-CN" altLang="en-US" sz="2400"/>
              <a:t>为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en-US" altLang="zh-CN" sz="2400"/>
              <a:t>   </a:t>
            </a:r>
            <a:r>
              <a:rPr lang="zh-CN" altLang="en-US" sz="2400"/>
              <a:t>第</a:t>
            </a:r>
            <a:r>
              <a:rPr lang="en-US" altLang="zh-CN" sz="2400"/>
              <a:t>2</a:t>
            </a:r>
            <a:r>
              <a:rPr lang="zh-CN" altLang="en-US" sz="2400"/>
              <a:t>层</a:t>
            </a:r>
            <a:r>
              <a:rPr lang="en-US" altLang="zh-CN" sz="2400"/>
              <a:t>:</a:t>
            </a:r>
            <a:r>
              <a:rPr lang="zh-CN" altLang="en-US" sz="2400"/>
              <a:t>输入通道</a:t>
            </a:r>
            <a:r>
              <a:rPr lang="en-US" altLang="zh-CN" sz="2400"/>
              <a:t> 16</a:t>
            </a:r>
            <a:r>
              <a:rPr lang="zh-CN" altLang="en-US" sz="2400"/>
              <a:t>，输出通道</a:t>
            </a:r>
            <a:r>
              <a:rPr lang="en-US" altLang="zh-CN" sz="2400"/>
              <a:t> 32</a:t>
            </a:r>
            <a:r>
              <a:rPr lang="zh-CN" altLang="en-US" sz="2400"/>
              <a:t>，卷积核大小</a:t>
            </a:r>
            <a:r>
              <a:rPr lang="en-US" altLang="zh-CN" sz="2400"/>
              <a:t> 3x3</a:t>
            </a:r>
            <a:r>
              <a:rPr lang="zh-CN" altLang="en-US" sz="2400"/>
              <a:t>，步长</a:t>
            </a:r>
            <a:r>
              <a:rPr lang="en-US" altLang="zh-CN" sz="2400"/>
              <a:t> 2</a:t>
            </a:r>
            <a:r>
              <a:rPr lang="zh-CN" altLang="en-US" sz="2400"/>
              <a:t>，</a:t>
            </a:r>
            <a:r>
              <a:rPr lang="en-US" altLang="zh-CN" sz="2400">
                <a:sym typeface="+mn-ea"/>
              </a:rPr>
              <a:t>padding</a:t>
            </a:r>
            <a:r>
              <a:rPr lang="zh-CN" altLang="en-US" sz="2400">
                <a:sym typeface="+mn-ea"/>
              </a:rPr>
              <a:t>为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 </a:t>
            </a:r>
            <a:r>
              <a:rPr lang="en-US" altLang="zh-CN" sz="2400"/>
              <a:t>  </a:t>
            </a:r>
            <a:r>
              <a:rPr lang="zh-CN" altLang="en-US" sz="2400"/>
              <a:t>第</a:t>
            </a:r>
            <a:r>
              <a:rPr lang="en-US" altLang="zh-CN" sz="2400"/>
              <a:t>3</a:t>
            </a:r>
            <a:r>
              <a:rPr lang="zh-CN" altLang="en-US" sz="2400"/>
              <a:t>层</a:t>
            </a:r>
            <a:r>
              <a:rPr lang="en-US" altLang="zh-CN" sz="2400"/>
              <a:t>:</a:t>
            </a:r>
            <a:r>
              <a:rPr lang="zh-CN" altLang="en-US" sz="2400"/>
              <a:t>输入通道</a:t>
            </a:r>
            <a:r>
              <a:rPr lang="en-US" altLang="zh-CN" sz="2400"/>
              <a:t> 32</a:t>
            </a:r>
            <a:r>
              <a:rPr lang="zh-CN" altLang="en-US" sz="2400"/>
              <a:t>，输出通道</a:t>
            </a:r>
            <a:r>
              <a:rPr lang="en-US" altLang="zh-CN" sz="2400"/>
              <a:t> 64</a:t>
            </a:r>
            <a:r>
              <a:rPr lang="zh-CN" altLang="en-US" sz="2400"/>
              <a:t>，卷积核大小</a:t>
            </a:r>
            <a:r>
              <a:rPr lang="en-US" altLang="zh-CN" sz="2400"/>
              <a:t> 3x3</a:t>
            </a:r>
            <a:r>
              <a:rPr lang="zh-CN" altLang="en-US" sz="2400"/>
              <a:t>，步长</a:t>
            </a:r>
            <a:r>
              <a:rPr lang="en-US" altLang="zh-CN" sz="2400"/>
              <a:t> 1</a:t>
            </a:r>
            <a:r>
              <a:rPr lang="zh-CN" altLang="en-US" sz="2400"/>
              <a:t>，</a:t>
            </a:r>
            <a:r>
              <a:rPr lang="en-US" altLang="zh-CN" sz="2400">
                <a:sym typeface="+mn-ea"/>
              </a:rPr>
              <a:t>padding</a:t>
            </a:r>
            <a:r>
              <a:rPr lang="zh-CN" altLang="en-US" sz="2400">
                <a:sym typeface="+mn-ea"/>
              </a:rPr>
              <a:t>为</a:t>
            </a:r>
            <a:r>
              <a:rPr lang="en-US" altLang="zh-CN" sz="2400"/>
              <a:t> 1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将特征图保存为灰度图</a:t>
            </a:r>
            <a:r>
              <a:rPr lang="en-US" altLang="zh-CN" sz="2400"/>
              <a:t>:</a:t>
            </a:r>
            <a:r>
              <a:rPr lang="zh-CN" altLang="en-US" sz="2400"/>
              <a:t>取所有通道的平均值，将多通道特征图转换为单通道灰度</a:t>
            </a:r>
            <a:r>
              <a:rPr lang="en-US" altLang="zh-CN" sz="2400"/>
              <a:t>        </a:t>
            </a:r>
            <a:r>
              <a:rPr lang="zh-CN" altLang="en-US" sz="2400"/>
              <a:t>图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文本框 31"/>
          <p:cNvSpPr txBox="1"/>
          <p:nvPr/>
        </p:nvSpPr>
        <p:spPr>
          <a:xfrm>
            <a:off x="462915" y="2550160"/>
            <a:ext cx="1135443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使用卷积神经网络处理一张图片，并通过训练让输出图像尽可能接近原图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）加载并预处理图片；（</a:t>
            </a:r>
            <a:r>
              <a:rPr lang="en-US" altLang="zh-CN" sz="2400"/>
              <a:t>2</a:t>
            </a:r>
            <a:r>
              <a:rPr lang="zh-CN" altLang="en-US" sz="2400"/>
              <a:t>）设计</a:t>
            </a:r>
            <a:r>
              <a:rPr lang="en-US" altLang="zh-CN" sz="2400"/>
              <a:t> CNN </a:t>
            </a:r>
            <a:r>
              <a:rPr lang="zh-CN" altLang="en-US" sz="2400"/>
              <a:t>结构；</a:t>
            </a:r>
            <a:endParaRPr lang="zh-CN" altLang="en-US" sz="2400"/>
          </a:p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）计算损失：使用</a:t>
            </a:r>
            <a:r>
              <a:rPr lang="en-US" altLang="zh-CN" sz="2400"/>
              <a:t> L1 </a:t>
            </a:r>
            <a:r>
              <a:rPr lang="zh-CN" altLang="en-US" sz="2400"/>
              <a:t>损失</a:t>
            </a:r>
            <a:r>
              <a:rPr lang="en-US" altLang="zh-CN" sz="2400">
                <a:sym typeface="+mn-ea"/>
              </a:rPr>
              <a:t>nn.L1Loss()</a:t>
            </a:r>
            <a:r>
              <a:rPr lang="en-US" altLang="zh-CN" sz="2400"/>
              <a:t> </a:t>
            </a:r>
            <a:r>
              <a:rPr lang="zh-CN" altLang="en-US" sz="2400"/>
              <a:t>计算处理后图像与原图的差距</a:t>
            </a:r>
            <a:endParaRPr lang="en-US" altLang="zh-CN" sz="2400"/>
          </a:p>
          <a:p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）训练</a:t>
            </a:r>
            <a:r>
              <a:rPr lang="en-US" altLang="zh-CN" sz="2400"/>
              <a:t> CNN</a:t>
            </a:r>
            <a:r>
              <a:rPr lang="zh-CN" altLang="en-US" sz="2400"/>
              <a:t>：使用</a:t>
            </a:r>
            <a:r>
              <a:rPr lang="en-US" altLang="zh-CN" sz="2400"/>
              <a:t> Adam </a:t>
            </a:r>
            <a:r>
              <a:rPr lang="zh-CN" altLang="en-US" sz="2400"/>
              <a:t>优化器训练</a:t>
            </a:r>
            <a:r>
              <a:rPr lang="en-US" altLang="zh-CN" sz="2400"/>
              <a:t> CNN</a:t>
            </a:r>
            <a:r>
              <a:rPr lang="zh-CN" altLang="en-US" sz="2400"/>
              <a:t>；（</a:t>
            </a:r>
            <a:r>
              <a:rPr lang="en-US" altLang="zh-CN" sz="2400"/>
              <a:t>5</a:t>
            </a:r>
            <a:r>
              <a:rPr lang="zh-CN" altLang="en-US" sz="2400"/>
              <a:t>）处理图像并保存</a:t>
            </a:r>
            <a:endParaRPr lang="zh-CN" altLang="en-US" sz="2400"/>
          </a:p>
          <a:p>
            <a:r>
              <a:rPr lang="en-US" altLang="zh-CN" sz="2400"/>
              <a:t>2.Conv1:  </a:t>
            </a:r>
            <a:r>
              <a:rPr lang="zh-CN" altLang="en-US" sz="2400"/>
              <a:t>输入通道</a:t>
            </a:r>
            <a:r>
              <a:rPr lang="en-US" altLang="zh-CN" sz="2400"/>
              <a:t> 3</a:t>
            </a:r>
            <a:r>
              <a:rPr lang="zh-CN" altLang="en-US" sz="2400"/>
              <a:t>，输出通道</a:t>
            </a:r>
            <a:r>
              <a:rPr lang="en-US" altLang="zh-CN" sz="2400"/>
              <a:t> 16</a:t>
            </a:r>
            <a:r>
              <a:rPr lang="zh-CN" altLang="en-US" sz="2400"/>
              <a:t>，卷积核大小</a:t>
            </a:r>
            <a:r>
              <a:rPr lang="en-US" altLang="zh-CN" sz="2400"/>
              <a:t> 3x3</a:t>
            </a:r>
            <a:r>
              <a:rPr lang="zh-CN" altLang="en-US" sz="2400"/>
              <a:t>，步长</a:t>
            </a:r>
            <a:r>
              <a:rPr lang="en-US" altLang="zh-CN" sz="2400"/>
              <a:t> 1</a:t>
            </a:r>
            <a:r>
              <a:rPr lang="zh-CN" altLang="en-US" sz="2400"/>
              <a:t>，</a:t>
            </a:r>
            <a:r>
              <a:rPr lang="en-US" altLang="zh-CN" sz="2400"/>
              <a:t>padding</a:t>
            </a:r>
            <a:r>
              <a:rPr lang="zh-CN" altLang="en-US" sz="2400"/>
              <a:t>为</a:t>
            </a:r>
            <a:r>
              <a:rPr lang="en-US" altLang="zh-CN" sz="2400"/>
              <a:t>1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 </a:t>
            </a:r>
            <a:r>
              <a:rPr lang="en-US" altLang="zh-CN" sz="2400"/>
              <a:t>  ReLu:  </a:t>
            </a:r>
            <a:r>
              <a:rPr lang="zh-CN" altLang="en-US" sz="2400"/>
              <a:t>激活函数</a:t>
            </a:r>
            <a:r>
              <a:rPr lang="en-US" altLang="zh-CN" sz="2400"/>
              <a:t>nn.ReLU(</a:t>
            </a:r>
            <a:r>
              <a:rPr lang="en-US" altLang="zh-CN" sz="2400"/>
              <a:t>x)</a:t>
            </a:r>
            <a:endParaRPr lang="en-US" altLang="zh-CN" sz="2400"/>
          </a:p>
          <a:p>
            <a:r>
              <a:rPr lang="en-US" altLang="zh-CN" sz="2400"/>
              <a:t>   MaxPool(</a:t>
            </a:r>
            <a:r>
              <a:rPr lang="zh-CN" altLang="en-US" sz="2400"/>
              <a:t>最大池化</a:t>
            </a:r>
            <a:r>
              <a:rPr lang="en-US" altLang="zh-CN" sz="2400"/>
              <a:t>nn.MaxPool2d</a:t>
            </a:r>
            <a:r>
              <a:rPr lang="en-US" altLang="zh-CN" sz="2400"/>
              <a:t>):  </a:t>
            </a:r>
            <a:r>
              <a:rPr lang="zh-CN" altLang="en-US" sz="2400"/>
              <a:t>核大小</a:t>
            </a:r>
            <a:r>
              <a:rPr lang="en-US" altLang="zh-CN" sz="2400"/>
              <a:t> 2x2</a:t>
            </a:r>
            <a:r>
              <a:rPr lang="zh-CN" altLang="en-US" sz="2400"/>
              <a:t>，步长</a:t>
            </a:r>
            <a:r>
              <a:rPr lang="en-US" altLang="zh-CN" sz="2400"/>
              <a:t> 2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 </a:t>
            </a:r>
            <a:r>
              <a:rPr lang="en-US" altLang="zh-CN" sz="2400"/>
              <a:t>  Conv2:  </a:t>
            </a:r>
            <a:r>
              <a:rPr lang="zh-CN" altLang="en-US" sz="2400"/>
              <a:t>输入通道</a:t>
            </a:r>
            <a:r>
              <a:rPr lang="en-US" altLang="zh-CN" sz="2400"/>
              <a:t> 16</a:t>
            </a:r>
            <a:r>
              <a:rPr lang="zh-CN" altLang="en-US" sz="2400"/>
              <a:t>，输出通道</a:t>
            </a:r>
            <a:r>
              <a:rPr lang="en-US" altLang="zh-CN" sz="2400"/>
              <a:t> 3</a:t>
            </a:r>
            <a:r>
              <a:rPr lang="zh-CN" altLang="en-US" sz="2400"/>
              <a:t>，卷积核大小</a:t>
            </a:r>
            <a:r>
              <a:rPr lang="en-US" altLang="zh-CN" sz="2400"/>
              <a:t> 3x3</a:t>
            </a:r>
            <a:r>
              <a:rPr lang="zh-CN" altLang="en-US" sz="2400"/>
              <a:t>，步长</a:t>
            </a:r>
            <a:r>
              <a:rPr lang="en-US" altLang="zh-CN" sz="2400"/>
              <a:t> 1</a:t>
            </a:r>
            <a:r>
              <a:rPr lang="zh-CN" altLang="en-US" sz="2400"/>
              <a:t>，</a:t>
            </a:r>
            <a:r>
              <a:rPr lang="en-US" altLang="zh-CN" sz="2400">
                <a:sym typeface="+mn-ea"/>
              </a:rPr>
              <a:t>padding</a:t>
            </a:r>
            <a:r>
              <a:rPr lang="zh-CN" altLang="en-US" sz="2400">
                <a:sym typeface="+mn-ea"/>
              </a:rPr>
              <a:t>为</a:t>
            </a:r>
            <a:r>
              <a:rPr lang="en-US" altLang="zh-CN" sz="2400"/>
              <a:t> 1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en-US" altLang="zh-CN" sz="2400"/>
              <a:t>   Upsample:  </a:t>
            </a:r>
            <a:r>
              <a:rPr lang="zh-CN" altLang="en-US" sz="2400"/>
              <a:t>上采样，可将图像尺寸扩大至所需</a:t>
            </a:r>
            <a:r>
              <a:rPr lang="zh-CN" altLang="en-US" sz="2400"/>
              <a:t>大小</a:t>
            </a:r>
            <a:endParaRPr lang="zh-CN" altLang="en-US" sz="2400"/>
          </a:p>
          <a:p>
            <a:r>
              <a:rPr lang="en-US" altLang="zh-CN" sz="2400"/>
              <a:t>   sigmoid:  </a:t>
            </a:r>
            <a:r>
              <a:rPr lang="zh-CN" altLang="en-US" sz="2400"/>
              <a:t>归一化</a:t>
            </a:r>
            <a:r>
              <a:rPr lang="en-US" altLang="zh-CN" sz="2400"/>
              <a:t>torch.sigmoid(x)</a:t>
            </a:r>
            <a:endParaRPr lang="en-US" altLang="zh-CN" sz="2400"/>
          </a:p>
        </p:txBody>
      </p:sp>
      <p:grpSp>
        <p:nvGrpSpPr>
          <p:cNvPr id="35" name="组合 34"/>
          <p:cNvGrpSpPr/>
          <p:nvPr/>
        </p:nvGrpSpPr>
        <p:grpSpPr>
          <a:xfrm>
            <a:off x="462915" y="354965"/>
            <a:ext cx="10614025" cy="1910080"/>
            <a:chOff x="729" y="1697"/>
            <a:chExt cx="16715" cy="3008"/>
          </a:xfrm>
        </p:grpSpPr>
        <p:grpSp>
          <p:nvGrpSpPr>
            <p:cNvPr id="19" name="组合 18"/>
            <p:cNvGrpSpPr/>
            <p:nvPr/>
          </p:nvGrpSpPr>
          <p:grpSpPr>
            <a:xfrm rot="0">
              <a:off x="729" y="2280"/>
              <a:ext cx="1711" cy="1860"/>
              <a:chOff x="1291" y="3345"/>
              <a:chExt cx="1711" cy="186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291" y="3345"/>
                <a:ext cx="1711" cy="18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1453" y="3912"/>
                <a:ext cx="1419" cy="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input</a:t>
                </a:r>
                <a:endParaRPr lang="en-US" altLang="zh-CN" sz="240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0">
              <a:off x="3944" y="1715"/>
              <a:ext cx="724" cy="2990"/>
              <a:chOff x="4240" y="2780"/>
              <a:chExt cx="724" cy="299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4252" y="2780"/>
                <a:ext cx="654" cy="2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 rot="5400000">
                <a:off x="3763" y="3922"/>
                <a:ext cx="167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Conv1</a:t>
                </a:r>
                <a:endParaRPr lang="en-US" altLang="zh-CN" sz="2400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rot="0">
              <a:off x="5849" y="1715"/>
              <a:ext cx="725" cy="2990"/>
              <a:chOff x="4252" y="2780"/>
              <a:chExt cx="725" cy="299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252" y="2780"/>
                <a:ext cx="654" cy="2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 rot="5400000">
                <a:off x="3965" y="3873"/>
                <a:ext cx="129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R</a:t>
                </a:r>
                <a:r>
                  <a:rPr lang="en-US" altLang="zh-CN" sz="2400"/>
                  <a:t>eLu</a:t>
                </a:r>
                <a:endParaRPr lang="en-US" altLang="zh-CN" sz="240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 rot="0">
              <a:off x="7814" y="1715"/>
              <a:ext cx="729" cy="2990"/>
              <a:chOff x="4252" y="2780"/>
              <a:chExt cx="729" cy="299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252" y="2780"/>
                <a:ext cx="654" cy="2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 rot="5400000">
                <a:off x="3555" y="3839"/>
                <a:ext cx="2127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M</a:t>
                </a:r>
                <a:r>
                  <a:rPr lang="en-US" altLang="zh-CN" sz="2400"/>
                  <a:t>axPool</a:t>
                </a:r>
                <a:endParaRPr lang="en-US" altLang="zh-CN" sz="240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0">
              <a:off x="15562" y="2280"/>
              <a:ext cx="1883" cy="1860"/>
              <a:chOff x="8685" y="3446"/>
              <a:chExt cx="1883" cy="1860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8706" y="3446"/>
                <a:ext cx="1711" cy="186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8685" y="4013"/>
                <a:ext cx="188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out</a:t>
                </a:r>
                <a:r>
                  <a:rPr lang="en-US" altLang="zh-CN" sz="2400"/>
                  <a:t>put</a:t>
                </a:r>
                <a:endParaRPr lang="en-US" altLang="zh-CN" sz="2400"/>
              </a:p>
            </p:txBody>
          </p:sp>
        </p:grpSp>
        <p:cxnSp>
          <p:nvCxnSpPr>
            <p:cNvPr id="21" name="直接箭头连接符 20"/>
            <p:cNvCxnSpPr/>
            <p:nvPr/>
          </p:nvCxnSpPr>
          <p:spPr>
            <a:xfrm>
              <a:off x="2440" y="3210"/>
              <a:ext cx="1504" cy="1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4324" y="3167"/>
              <a:ext cx="1238" cy="1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547" y="3166"/>
              <a:ext cx="1238" cy="1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650" y="3176"/>
              <a:ext cx="1238" cy="1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 rot="0">
              <a:off x="9755" y="1715"/>
              <a:ext cx="725" cy="2990"/>
              <a:chOff x="4240" y="2780"/>
              <a:chExt cx="725" cy="2990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4252" y="2780"/>
                <a:ext cx="654" cy="2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 rot="5400000">
                <a:off x="3763" y="3922"/>
                <a:ext cx="1678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Conv2</a:t>
                </a:r>
                <a:endParaRPr lang="en-US" altLang="zh-CN" sz="2400"/>
              </a:p>
            </p:txBody>
          </p:sp>
        </p:grpSp>
        <p:cxnSp>
          <p:nvCxnSpPr>
            <p:cNvPr id="8" name="直接箭头连接符 7"/>
            <p:cNvCxnSpPr/>
            <p:nvPr/>
          </p:nvCxnSpPr>
          <p:spPr>
            <a:xfrm>
              <a:off x="8500" y="3166"/>
              <a:ext cx="1238" cy="1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 rot="0">
              <a:off x="11695" y="1715"/>
              <a:ext cx="725" cy="2990"/>
              <a:chOff x="4241" y="2780"/>
              <a:chExt cx="725" cy="299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252" y="2780"/>
                <a:ext cx="654" cy="2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 rot="5400000">
                <a:off x="3441" y="3955"/>
                <a:ext cx="232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Upsample</a:t>
                </a:r>
                <a:endParaRPr lang="en-US" altLang="zh-CN" sz="2400"/>
              </a:p>
            </p:txBody>
          </p:sp>
        </p:grpSp>
        <p:cxnSp>
          <p:nvCxnSpPr>
            <p:cNvPr id="28" name="直接箭头连接符 27"/>
            <p:cNvCxnSpPr/>
            <p:nvPr/>
          </p:nvCxnSpPr>
          <p:spPr>
            <a:xfrm>
              <a:off x="10439" y="3166"/>
              <a:ext cx="1238" cy="1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 rot="0">
              <a:off x="13614" y="1697"/>
              <a:ext cx="725" cy="2990"/>
              <a:chOff x="4237" y="2780"/>
              <a:chExt cx="725" cy="299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252" y="2780"/>
                <a:ext cx="654" cy="299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 rot="5400000">
                <a:off x="3676" y="3997"/>
                <a:ext cx="1846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sigmoid</a:t>
                </a:r>
                <a:endParaRPr lang="en-US" altLang="zh-CN" sz="2400"/>
              </a:p>
            </p:txBody>
          </p:sp>
        </p:grpSp>
        <p:cxnSp>
          <p:nvCxnSpPr>
            <p:cNvPr id="34" name="直接箭头连接符 33"/>
            <p:cNvCxnSpPr/>
            <p:nvPr/>
          </p:nvCxnSpPr>
          <p:spPr>
            <a:xfrm>
              <a:off x="12362" y="3148"/>
              <a:ext cx="1238" cy="1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文本框 31"/>
          <p:cNvSpPr txBox="1"/>
          <p:nvPr/>
        </p:nvSpPr>
        <p:spPr>
          <a:xfrm>
            <a:off x="418465" y="141605"/>
            <a:ext cx="11354435" cy="6000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训练伪代码：</a:t>
            </a:r>
            <a:r>
              <a:rPr lang="en-US" altLang="zh-CN" sz="2400"/>
              <a:t>CNN</a:t>
            </a:r>
            <a:r>
              <a:rPr lang="zh-CN" altLang="en-US" sz="2400"/>
              <a:t>训练流程</a:t>
            </a:r>
            <a:endParaRPr lang="en-US" altLang="zh-CN" sz="2400"/>
          </a:p>
          <a:p>
            <a:r>
              <a:rPr lang="zh-CN" altLang="en-US" sz="2400"/>
              <a:t>输入</a:t>
            </a:r>
            <a:r>
              <a:rPr lang="en-US" altLang="zh-CN" sz="2400"/>
              <a:t>: model, </a:t>
            </a:r>
            <a:r>
              <a:rPr lang="zh-CN" altLang="en-US" sz="2400"/>
              <a:t>输入张量</a:t>
            </a:r>
            <a:r>
              <a:rPr lang="en-US" altLang="zh-CN" sz="2400"/>
              <a:t>, </a:t>
            </a:r>
            <a:r>
              <a:rPr lang="zh-CN" altLang="en-US" sz="2400"/>
              <a:t>训练轮数</a:t>
            </a:r>
            <a:r>
              <a:rPr lang="en-US" altLang="zh-CN" sz="2400"/>
              <a:t>T, </a:t>
            </a:r>
            <a:r>
              <a:rPr lang="zh-CN" altLang="en-US" sz="2400"/>
              <a:t>学习率</a:t>
            </a:r>
            <a:r>
              <a:rPr lang="en-US" altLang="zh-CN" sz="2400"/>
              <a:t>lr</a:t>
            </a:r>
            <a:endParaRPr lang="en-US" altLang="zh-CN" sz="2400"/>
          </a:p>
          <a:p>
            <a:r>
              <a:rPr lang="zh-CN" altLang="en-US" sz="2400"/>
              <a:t>输出</a:t>
            </a:r>
            <a:r>
              <a:rPr lang="en-US" altLang="zh-CN" sz="2400"/>
              <a:t>: </a:t>
            </a:r>
            <a:r>
              <a:rPr lang="zh-CN" altLang="en-US" sz="2400"/>
              <a:t>训练后的</a:t>
            </a:r>
            <a:r>
              <a:rPr lang="en-US" altLang="zh-CN" sz="2400"/>
              <a:t>model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1: </a:t>
            </a:r>
            <a:r>
              <a:rPr lang="zh-CN" altLang="en-US" sz="2400"/>
              <a:t>初始化</a:t>
            </a:r>
            <a:r>
              <a:rPr lang="en-US" altLang="zh-CN" sz="2400"/>
              <a:t>Adam</a:t>
            </a:r>
            <a:r>
              <a:rPr lang="zh-CN" altLang="en-US" sz="2400"/>
              <a:t>优化器：</a:t>
            </a:r>
            <a:r>
              <a:rPr lang="en-US" altLang="zh-CN" sz="2400"/>
              <a:t>optimizer = torch.optim.Adam(model.parameters(), lr=lr)</a:t>
            </a:r>
            <a:r>
              <a:rPr lang="en-US" altLang="zh-CN" sz="2400"/>
              <a:t>;</a:t>
            </a:r>
            <a:endParaRPr lang="en-US" altLang="zh-CN" sz="2400"/>
          </a:p>
          <a:p>
            <a:r>
              <a:rPr lang="en-US" altLang="zh-CN" sz="2400"/>
              <a:t>2: **for** </a:t>
            </a:r>
            <a:r>
              <a:rPr lang="zh-CN" altLang="en-US" sz="2400"/>
              <a:t>训练轮次</a:t>
            </a:r>
            <a:r>
              <a:rPr lang="en-US" altLang="zh-CN" sz="2400"/>
              <a:t> t = 1 </a:t>
            </a:r>
            <a:r>
              <a:rPr lang="zh-CN" altLang="en-US" sz="2400"/>
              <a:t>到</a:t>
            </a:r>
            <a:r>
              <a:rPr lang="en-US" altLang="zh-CN" sz="2400"/>
              <a:t> T **do**</a:t>
            </a:r>
            <a:endParaRPr lang="en-US" altLang="zh-CN" sz="2400"/>
          </a:p>
          <a:p>
            <a:r>
              <a:rPr lang="en-US" altLang="zh-CN" sz="2400"/>
              <a:t>3:     </a:t>
            </a:r>
            <a:r>
              <a:rPr lang="zh-CN" altLang="en-US" sz="2400"/>
              <a:t>通过</a:t>
            </a:r>
            <a:r>
              <a:rPr lang="en-US" altLang="zh-CN" sz="2400"/>
              <a:t> optimizer.zero_grad() </a:t>
            </a:r>
            <a:r>
              <a:rPr lang="zh-CN" altLang="en-US" sz="2400"/>
              <a:t>清除梯度</a:t>
            </a:r>
            <a:r>
              <a:rPr lang="en-US" altLang="zh-CN" sz="2400"/>
              <a:t>;</a:t>
            </a:r>
            <a:endParaRPr lang="en-US" altLang="zh-CN" sz="2400"/>
          </a:p>
          <a:p>
            <a:r>
              <a:rPr lang="en-US" altLang="zh-CN" sz="2400"/>
              <a:t>4:     </a:t>
            </a:r>
            <a:r>
              <a:rPr lang="zh-CN" altLang="en-US" sz="2400"/>
              <a:t>计算网络输出</a:t>
            </a:r>
            <a:r>
              <a:rPr lang="en-US" altLang="zh-CN" sz="2400"/>
              <a:t>;</a:t>
            </a:r>
            <a:endParaRPr lang="en-US" altLang="zh-CN" sz="2400"/>
          </a:p>
          <a:p>
            <a:r>
              <a:rPr lang="en-US" altLang="zh-CN" sz="2400"/>
              <a:t>5:     </a:t>
            </a:r>
            <a:r>
              <a:rPr lang="zh-CN" altLang="en-US" sz="2400"/>
              <a:t>计算</a:t>
            </a:r>
            <a:r>
              <a:rPr lang="en-US" altLang="zh-CN" sz="2400"/>
              <a:t>L1</a:t>
            </a:r>
            <a:r>
              <a:rPr lang="zh-CN" altLang="en-US" sz="2400"/>
              <a:t>损失</a:t>
            </a:r>
            <a:r>
              <a:rPr lang="en-US" altLang="zh-CN" sz="2400"/>
              <a:t>;</a:t>
            </a:r>
            <a:endParaRPr lang="en-US" altLang="zh-CN" sz="2400"/>
          </a:p>
          <a:p>
            <a:r>
              <a:rPr lang="en-US" altLang="zh-CN" sz="2400"/>
              <a:t>6:     </a:t>
            </a:r>
            <a:r>
              <a:rPr lang="zh-CN" altLang="en-US" sz="2400"/>
              <a:t>通过</a:t>
            </a:r>
            <a:r>
              <a:rPr lang="en-US" altLang="zh-CN" sz="2400"/>
              <a:t> </a:t>
            </a:r>
            <a:r>
              <a:rPr lang="en-US" altLang="zh-CN" sz="2400"/>
              <a:t>loss.backward() </a:t>
            </a:r>
            <a:r>
              <a:rPr lang="zh-CN" altLang="en-US" sz="2400"/>
              <a:t>反向传播梯度</a:t>
            </a:r>
            <a:r>
              <a:rPr lang="en-US" altLang="zh-CN" sz="2400"/>
              <a:t>;</a:t>
            </a:r>
            <a:endParaRPr lang="en-US" altLang="zh-CN" sz="2400"/>
          </a:p>
          <a:p>
            <a:r>
              <a:rPr lang="en-US" altLang="zh-CN" sz="2400"/>
              <a:t>7:     </a:t>
            </a:r>
            <a:r>
              <a:rPr lang="zh-CN" altLang="en-US" sz="2400"/>
              <a:t>使用</a:t>
            </a:r>
            <a:r>
              <a:rPr lang="en-US" altLang="zh-CN" sz="2400"/>
              <a:t> optimizer.step() </a:t>
            </a:r>
            <a:r>
              <a:rPr lang="zh-CN" altLang="en-US" sz="2400"/>
              <a:t>更新网络参数</a:t>
            </a:r>
            <a:r>
              <a:rPr lang="en-US" altLang="zh-CN" sz="2400"/>
              <a:t>;</a:t>
            </a:r>
            <a:endParaRPr lang="en-US" altLang="zh-CN" sz="2400"/>
          </a:p>
          <a:p>
            <a:r>
              <a:rPr lang="en-US" altLang="zh-CN" sz="2400"/>
              <a:t>8:     **if** t mod 10 == 0**then**</a:t>
            </a:r>
            <a:endParaRPr lang="en-US" altLang="zh-CN" sz="2400"/>
          </a:p>
          <a:p>
            <a:r>
              <a:rPr lang="en-US" altLang="zh-CN" sz="2400"/>
              <a:t>9:         </a:t>
            </a:r>
            <a:r>
              <a:rPr lang="zh-CN" altLang="en-US" sz="2400"/>
              <a:t>输出训练状态</a:t>
            </a:r>
            <a:r>
              <a:rPr lang="en-US" altLang="zh-CN" sz="2400"/>
              <a:t>: </a:t>
            </a:r>
            <a:r>
              <a:rPr lang="zh-CN" altLang="en-US" sz="2400"/>
              <a:t>第</a:t>
            </a:r>
            <a:r>
              <a:rPr lang="en-US" altLang="zh-CN" sz="2400"/>
              <a:t> t</a:t>
            </a:r>
            <a:r>
              <a:rPr lang="zh-CN" altLang="en-US" sz="2400"/>
              <a:t>轮</a:t>
            </a:r>
            <a:r>
              <a:rPr lang="en-US" altLang="zh-CN" sz="2400"/>
              <a:t>, </a:t>
            </a:r>
            <a:r>
              <a:rPr lang="zh-CN" altLang="en-US" sz="2400"/>
              <a:t>损失值</a:t>
            </a:r>
            <a:r>
              <a:rPr lang="en-US" altLang="zh-CN" sz="2400"/>
              <a:t>;</a:t>
            </a:r>
            <a:endParaRPr lang="en-US" altLang="zh-CN" sz="2400"/>
          </a:p>
          <a:p>
            <a:r>
              <a:rPr lang="en-US" altLang="zh-CN" sz="2400"/>
              <a:t>10:    **end if**</a:t>
            </a:r>
            <a:endParaRPr lang="en-US" altLang="zh-CN" sz="2400"/>
          </a:p>
          <a:p>
            <a:r>
              <a:rPr lang="en-US" altLang="zh-CN" sz="2400"/>
              <a:t>11: **end for**</a:t>
            </a:r>
            <a:endParaRPr lang="en-US" altLang="zh-CN" sz="2400"/>
          </a:p>
          <a:p>
            <a:r>
              <a:rPr lang="en-US" altLang="zh-CN" sz="2400"/>
              <a:t>12: **return** </a:t>
            </a:r>
            <a:r>
              <a:rPr lang="zh-CN" altLang="en-US" sz="2400"/>
              <a:t>训练后的</a:t>
            </a:r>
            <a:r>
              <a:rPr lang="en-US" altLang="zh-CN" sz="2400"/>
              <a:t>model</a:t>
            </a:r>
            <a:r>
              <a:rPr lang="en-US" altLang="zh-CN" sz="2400"/>
              <a:t>;</a:t>
            </a: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WPS 演示</Application>
  <PresentationFormat>宽屏</PresentationFormat>
  <Paragraphs>60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瞎子</cp:lastModifiedBy>
  <cp:revision>17</cp:revision>
  <dcterms:created xsi:type="dcterms:W3CDTF">2023-08-09T12:44:00Z</dcterms:created>
  <dcterms:modified xsi:type="dcterms:W3CDTF">2025-03-13T12:03:46Z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