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7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74" r:id="rId5"/>
    <p:sldId id="275" r:id="rId6"/>
    <p:sldId id="276" r:id="rId7"/>
    <p:sldId id="277" r:id="rId8"/>
    <p:sldId id="278" r:id="rId9"/>
    <p:sldId id="279" r:id="rId10"/>
    <p:sldId id="280" r:id="rId11"/>
    <p:sldId id="281" r:id="rId12"/>
    <p:sldId id="292" r:id="rId13"/>
    <p:sldId id="283" r:id="rId14"/>
    <p:sldId id="284" r:id="rId15"/>
    <p:sldId id="285" r:id="rId16"/>
    <p:sldId id="286" r:id="rId17"/>
    <p:sldId id="293" r:id="rId18"/>
    <p:sldId id="287" r:id="rId19"/>
    <p:sldId id="288" r:id="rId20"/>
    <p:sldId id="289" r:id="rId21"/>
    <p:sldId id="290" r:id="rId22"/>
    <p:sldId id="291" r:id="rId23"/>
    <p:sldId id="294" r:id="rId24"/>
    <p:sldId id="300" r:id="rId25"/>
    <p:sldId id="301" r:id="rId26"/>
    <p:sldId id="302" r:id="rId27"/>
    <p:sldId id="304" r:id="rId28"/>
    <p:sldId id="295" r:id="rId29"/>
    <p:sldId id="296" r:id="rId30"/>
    <p:sldId id="297" r:id="rId31"/>
    <p:sldId id="298" r:id="rId32"/>
    <p:sldId id="299" r:id="rId33"/>
  </p:sldIdLst>
  <p:sldSz cx="12192000" cy="6858000"/>
  <p:notesSz cx="6858000" cy="9144000"/>
  <p:embeddedFontLst>
    <p:embeddedFont>
      <p:font typeface="等线" panose="02010600030101010101" pitchFamily="2" charset="-122"/>
      <p:regular r:id="rId40"/>
    </p:embeddedFont>
    <p:embeddedFont>
      <p:font typeface="微软雅黑" panose="020B0503020204020204" pitchFamily="34" charset="-122"/>
      <p:regular r:id="rId41"/>
    </p:embeddedFont>
    <p:embeddedFont>
      <p:font typeface="Impact" panose="020B0806030902050204" pitchFamily="34" charset="0"/>
      <p:regular r:id="rId42"/>
    </p:embeddedFont>
    <p:embeddedFont>
      <p:font typeface="等线 Light" panose="02010600030101010101" charset="-122"/>
      <p:regular r:id="rId43"/>
    </p:embeddedFont>
    <p:embeddedFont>
      <p:font typeface="Calibri" panose="020F0502020204030204" charset="0"/>
      <p:regular r:id="rId44"/>
      <p:bold r:id="rId45"/>
      <p:italic r:id="rId46"/>
      <p:boldItalic r:id="rId47"/>
    </p:embeddedFont>
    <p:embeddedFont>
      <p:font typeface="Impact" panose="020B0806030902050204"/>
      <p:regular r:id="rId48"/>
    </p:embeddedFont>
  </p:embeddedFontLst>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mpeya 1" initials="p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EEBF7"/>
    <a:srgbClr val="BDD7EE"/>
    <a:srgbClr val="7CBAD3"/>
    <a:srgbClr val="B4DF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6" autoAdjust="0"/>
    <p:restoredTop sz="94660"/>
  </p:normalViewPr>
  <p:slideViewPr>
    <p:cSldViewPr snapToGrid="0" showGuides="1">
      <p:cViewPr varScale="1">
        <p:scale>
          <a:sx n="90" d="100"/>
          <a:sy n="90" d="100"/>
        </p:scale>
        <p:origin x="480" y="102"/>
      </p:cViewPr>
      <p:guideLst>
        <p:guide orient="horz" pos="2159"/>
        <p:guide pos="38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gs" Target="tags/tag73.xml"/><Relationship Id="rId48" Type="http://schemas.openxmlformats.org/officeDocument/2006/relationships/font" Target="fonts/font9.fntdata"/><Relationship Id="rId47" Type="http://schemas.openxmlformats.org/officeDocument/2006/relationships/font" Target="fonts/font8.fntdata"/><Relationship Id="rId46" Type="http://schemas.openxmlformats.org/officeDocument/2006/relationships/font" Target="fonts/font7.fntdata"/><Relationship Id="rId45" Type="http://schemas.openxmlformats.org/officeDocument/2006/relationships/font" Target="fonts/font6.fntdata"/><Relationship Id="rId44" Type="http://schemas.openxmlformats.org/officeDocument/2006/relationships/font" Target="fonts/font5.fntdata"/><Relationship Id="rId43" Type="http://schemas.openxmlformats.org/officeDocument/2006/relationships/font" Target="fonts/font4.fntdata"/><Relationship Id="rId42" Type="http://schemas.openxmlformats.org/officeDocument/2006/relationships/font" Target="fonts/font3.fntdata"/><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notesMaster" Target="notesMasters/notesMaster1.xml"/><Relationship Id="rId39" Type="http://schemas.openxmlformats.org/officeDocument/2006/relationships/customXml" Target="../customXml/item1.xml"/><Relationship Id="rId38" Type="http://schemas.openxmlformats.org/officeDocument/2006/relationships/customXmlProps" Target="../customXml/itemProps7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虽然实验使用模型较多，但是不同的模型间其实差别并不太大，主要是输入与输出之间的区别，这里的优化选择多模态的</a:t>
            </a:r>
            <a:r>
              <a:rPr lang="en-US" altLang="zh-CN"/>
              <a:t> EF </a:t>
            </a:r>
            <a:r>
              <a:rPr lang="zh-CN" altLang="en-US"/>
              <a:t>融合策略的模型进行尝试。</a:t>
            </a:r>
            <a:endParaRPr lang="zh-CN" altLang="en-US"/>
          </a:p>
          <a:p>
            <a:r>
              <a:rPr lang="zh-CN" altLang="en-US"/>
              <a:t>当前模型使用的是单向</a:t>
            </a:r>
            <a:r>
              <a:rPr lang="en-US" altLang="zh-CN"/>
              <a:t> LSTM </a:t>
            </a:r>
            <a:r>
              <a:rPr lang="zh-CN" altLang="en-US"/>
              <a:t>层，由于使用的数据集是有时间序列的，所以尝试换为双向</a:t>
            </a:r>
            <a:r>
              <a:rPr lang="en-US" altLang="zh-CN"/>
              <a:t> LSTM </a:t>
            </a:r>
            <a:r>
              <a:rPr lang="zh-CN" altLang="en-US"/>
              <a:t>层，这样可以更好地捕捉前后依赖关系。</a:t>
            </a:r>
            <a:endParaRPr lang="zh-CN" altLang="en-US"/>
          </a:p>
          <a:p>
            <a:r>
              <a:rPr lang="zh-CN" altLang="en-US"/>
              <a:t>受第二篇探讨不同模态的融合策略框架的论文</a:t>
            </a:r>
            <a:r>
              <a:rPr lang="zh-CN" altLang="en-US"/>
              <a:t>启发，目前使用的特征融合方式是简单的特征拼接（</a:t>
            </a:r>
            <a:r>
              <a:rPr lang="en-US" altLang="zh-CN"/>
              <a:t>np.concatenate</a:t>
            </a:r>
            <a:r>
              <a:rPr lang="zh-CN" altLang="en-US"/>
              <a:t>），更改为注意力机制，为每种模态特征赋予不同的权重，</a:t>
            </a:r>
            <a:endParaRPr lang="zh-CN" altLang="en-US"/>
          </a:p>
          <a:p>
            <a:r>
              <a:rPr lang="zh-CN" altLang="en-US"/>
              <a:t>因为</a:t>
            </a:r>
            <a:r>
              <a:rPr lang="en-US" altLang="zh-CN"/>
              <a:t> Verbal</a:t>
            </a:r>
            <a:r>
              <a:rPr lang="zh-CN" altLang="en-US"/>
              <a:t>特征的效果很明显比其他两个模态的特征要更加有效，所以为</a:t>
            </a:r>
            <a:r>
              <a:rPr lang="en-US" altLang="zh-CN"/>
              <a:t> Verbal </a:t>
            </a:r>
            <a:r>
              <a:rPr lang="zh-CN" altLang="en-US"/>
              <a:t>赋予更大的权重。</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首先是深度学习模型的应用</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spc="100" dirty="0">
                <a:solidFill>
                  <a:schemeClr val="tx1">
                    <a:lumMod val="85000"/>
                    <a:lumOff val="15000"/>
                  </a:schemeClr>
                </a:solidFill>
                <a:latin typeface="等线" panose="02010600030101010101" pitchFamily="2" charset="-122"/>
                <a:ea typeface="等线" panose="02010600030101010101" pitchFamily="2" charset="-122"/>
                <a:sym typeface="+mn-ea"/>
              </a:rPr>
              <a:t>随着情感分析的应用越来越广泛，仅仅对文本、语言或者视频进行单模态情感分析已经无法满足</a:t>
            </a:r>
            <a:r>
              <a:rPr lang="zh-CN" altLang="en-US" spc="100" dirty="0">
                <a:solidFill>
                  <a:schemeClr val="tx1">
                    <a:lumMod val="85000"/>
                    <a:lumOff val="15000"/>
                  </a:schemeClr>
                </a:solidFill>
                <a:latin typeface="等线" panose="02010600030101010101" pitchFamily="2" charset="-122"/>
                <a:ea typeface="等线" panose="02010600030101010101" pitchFamily="2" charset="-122"/>
                <a:sym typeface="+mn-ea"/>
              </a:rPr>
              <a:t>需要。</a:t>
            </a:r>
            <a:endParaRPr lang="zh-CN" altLang="en-US" spc="100" dirty="0">
              <a:solidFill>
                <a:schemeClr val="tx1">
                  <a:lumMod val="85000"/>
                  <a:lumOff val="15000"/>
                </a:schemeClr>
              </a:solidFill>
              <a:latin typeface="等线" panose="02010600030101010101" pitchFamily="2" charset="-122"/>
              <a:ea typeface="等线" panose="02010600030101010101" pitchFamily="2" charset="-122"/>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数据处理：</a:t>
            </a:r>
            <a:r>
              <a:rPr lang="zh-CN" altLang="en-US" dirty="0">
                <a:solidFill>
                  <a:prstClr val="black"/>
                </a:solidFill>
                <a:latin typeface="等线" panose="02010600030101010101" pitchFamily="2" charset="-122"/>
                <a:ea typeface="等线" panose="02010600030101010101" pitchFamily="2" charset="-122"/>
                <a:sym typeface="+mn-ea"/>
              </a:rPr>
              <a:t>从</a:t>
            </a:r>
            <a:r>
              <a:rPr lang="en-US" altLang="zh-CN" dirty="0">
                <a:solidFill>
                  <a:prstClr val="black"/>
                </a:solidFill>
                <a:latin typeface="等线" panose="02010600030101010101" pitchFamily="2" charset="-122"/>
                <a:ea typeface="等线" panose="02010600030101010101" pitchFamily="2" charset="-122"/>
                <a:sym typeface="+mn-ea"/>
              </a:rPr>
              <a:t>MOSI</a:t>
            </a:r>
            <a:r>
              <a:rPr lang="zh-CN" altLang="en-US" dirty="0">
                <a:solidFill>
                  <a:prstClr val="black"/>
                </a:solidFill>
                <a:latin typeface="等线" panose="02010600030101010101" pitchFamily="2" charset="-122"/>
                <a:ea typeface="等线" panose="02010600030101010101" pitchFamily="2" charset="-122"/>
                <a:sym typeface="+mn-ea"/>
              </a:rPr>
              <a:t>数据集中读取需要的文本、音频、视觉模态的数据并存储。接着对其中的情感标签、强度标签、极性标签</a:t>
            </a:r>
            <a:r>
              <a:rPr lang="zh-CN" altLang="en-US" dirty="0">
                <a:solidFill>
                  <a:prstClr val="black"/>
                </a:solidFill>
                <a:latin typeface="等线" panose="02010600030101010101" pitchFamily="2" charset="-122"/>
                <a:ea typeface="等线" panose="02010600030101010101" pitchFamily="2" charset="-122"/>
                <a:sym typeface="+mn-ea"/>
              </a:rPr>
              <a:t>进行处理。</a:t>
            </a:r>
            <a:endParaRPr lang="zh-CN" altLang="en-US" dirty="0">
              <a:solidFill>
                <a:prstClr val="black"/>
              </a:solidFill>
              <a:latin typeface="等线" panose="02010600030101010101" pitchFamily="2" charset="-122"/>
              <a:ea typeface="等线" panose="02010600030101010101" pitchFamily="2" charset="-122"/>
              <a:sym typeface="+mn-ea"/>
            </a:endParaRPr>
          </a:p>
          <a:p>
            <a:r>
              <a:rPr lang="zh-CN" altLang="en-US" dirty="0">
                <a:solidFill>
                  <a:prstClr val="black"/>
                </a:solidFill>
                <a:latin typeface="等线" panose="02010600030101010101" pitchFamily="2" charset="-122"/>
                <a:ea typeface="等线" panose="02010600030101010101" pitchFamily="2" charset="-122"/>
                <a:sym typeface="+mn-ea"/>
              </a:rPr>
              <a:t>构建模型：控制输入层的形状一致，要保证每个样本的维度相同。为了防止过拟合，加入</a:t>
            </a:r>
            <a:r>
              <a:rPr lang="en-US" altLang="zh-CN" dirty="0">
                <a:solidFill>
                  <a:prstClr val="black"/>
                </a:solidFill>
                <a:latin typeface="等线" panose="02010600030101010101" pitchFamily="2" charset="-122"/>
                <a:ea typeface="等线" panose="02010600030101010101" pitchFamily="2" charset="-122"/>
                <a:sym typeface="+mn-ea"/>
              </a:rPr>
              <a:t>dropout</a:t>
            </a:r>
            <a:r>
              <a:rPr lang="zh-CN" altLang="en-US" dirty="0">
                <a:solidFill>
                  <a:prstClr val="black"/>
                </a:solidFill>
                <a:latin typeface="等线" panose="02010600030101010101" pitchFamily="2" charset="-122"/>
                <a:ea typeface="等线" panose="02010600030101010101" pitchFamily="2" charset="-122"/>
                <a:sym typeface="+mn-ea"/>
              </a:rPr>
              <a:t>层，设置丢弃率。使用多个全连接层，每层的输出作为下一层的输入。</a:t>
            </a:r>
            <a:r>
              <a:rPr lang="zh-CN" altLang="en-US"/>
              <a:t>使用</a:t>
            </a:r>
            <a:r>
              <a:rPr lang="en-US" altLang="zh-CN"/>
              <a:t> Adamax </a:t>
            </a:r>
            <a:r>
              <a:rPr lang="zh-CN" altLang="en-US"/>
              <a:t>优化器进行模型训练，最后输出情感分数以及情感强度以及</a:t>
            </a:r>
            <a:r>
              <a:rPr lang="zh-CN" altLang="en-US"/>
              <a:t>极性。</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EF</a:t>
            </a:r>
            <a:r>
              <a:rPr lang="zh-CN" altLang="en-US"/>
              <a:t>：将不同模态的特征向量直接连接（</a:t>
            </a:r>
            <a:r>
              <a:rPr lang="en-US" altLang="zh-CN"/>
              <a:t>concatenate</a:t>
            </a:r>
            <a:r>
              <a:rPr lang="zh-CN" altLang="en-US"/>
              <a:t>）。后在多模态输入的顶部堆叠一层</a:t>
            </a:r>
            <a:r>
              <a:rPr lang="en-US" altLang="zh-CN"/>
              <a:t> 128 </a:t>
            </a:r>
            <a:r>
              <a:rPr lang="zh-CN" altLang="en-US"/>
              <a:t>个</a:t>
            </a:r>
            <a:r>
              <a:rPr lang="en-US" altLang="zh-CN"/>
              <a:t> LSTM</a:t>
            </a:r>
            <a:r>
              <a:rPr lang="zh-CN" altLang="en-US"/>
              <a:t>单元和三层</a:t>
            </a:r>
            <a:r>
              <a:rPr lang="en-US" altLang="zh-CN"/>
              <a:t> 32 </a:t>
            </a:r>
            <a:r>
              <a:rPr lang="zh-CN" altLang="en-US"/>
              <a:t>个</a:t>
            </a:r>
            <a:r>
              <a:rPr lang="en-US" altLang="zh-CN"/>
              <a:t> ReLU </a:t>
            </a:r>
            <a:r>
              <a:rPr lang="zh-CN" altLang="en-US"/>
              <a:t>单元</a:t>
            </a:r>
            <a:endParaRPr lang="zh-CN" altLang="en-US"/>
          </a:p>
          <a:p>
            <a:r>
              <a:rPr lang="en-US" altLang="zh-CN"/>
              <a:t>LF</a:t>
            </a:r>
            <a:r>
              <a:rPr lang="zh-CN" altLang="en-US"/>
              <a:t>：将单模态模型的顶层输出连接作为多模态输入。</a:t>
            </a:r>
            <a:endParaRPr lang="zh-CN" altLang="en-US"/>
          </a:p>
          <a:p>
            <a:r>
              <a:rPr lang="en-US" altLang="zh-CN"/>
              <a:t>TFN</a:t>
            </a:r>
            <a:r>
              <a:rPr lang="zh-CN" altLang="en-US"/>
              <a:t>：计算单模态模型顶层的笛卡尔乘积作为多模态输入与</a:t>
            </a:r>
            <a:r>
              <a:rPr lang="en-US" altLang="zh-CN"/>
              <a:t> EF </a:t>
            </a:r>
            <a:r>
              <a:rPr lang="zh-CN" altLang="en-US"/>
              <a:t>模型相比，</a:t>
            </a:r>
            <a:r>
              <a:rPr lang="en-US" altLang="zh-CN"/>
              <a:t>TFN </a:t>
            </a:r>
            <a:r>
              <a:rPr lang="zh-CN" altLang="en-US"/>
              <a:t>模型增加了模型的复杂性，因为它使用了更高维度的多模态输入向量。</a:t>
            </a:r>
            <a:endParaRPr lang="zh-CN" altLang="en-US"/>
          </a:p>
          <a:p>
            <a:r>
              <a:rPr lang="en-US" altLang="zh-CN"/>
              <a:t>HF</a:t>
            </a:r>
            <a:r>
              <a:rPr lang="zh-CN" altLang="en-US"/>
              <a:t>：将较低单模态模型的顶层与较高单模态模型的输入层连接。将声音模态放在层次的底部，语言模态放在顶部。</a:t>
            </a:r>
            <a:endParaRPr lang="zh-CN" altLang="en-US"/>
          </a:p>
          <a:p>
            <a:r>
              <a:rPr lang="zh-CN" altLang="en-US"/>
              <a:t>因为语言模态在单模态情感分析中最为有效，而声音模态效果最差。</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这里仅展示多模态的皮尔逊相关系数的结果，左边是原论文中的结果，复现后的结果相比原论文的结果相差不多，我认为主要可能是训练</a:t>
            </a:r>
            <a:r>
              <a:rPr lang="en-US" altLang="zh-CN"/>
              <a:t>epoch</a:t>
            </a:r>
            <a:r>
              <a:rPr lang="zh-CN" altLang="en-US"/>
              <a:t>的次数差距，原文章提出的</a:t>
            </a:r>
            <a:r>
              <a:rPr lang="en-US" altLang="zh-CN"/>
              <a:t>epoch</a:t>
            </a:r>
            <a:r>
              <a:rPr lang="zh-CN" altLang="en-US"/>
              <a:t>在</a:t>
            </a:r>
            <a:r>
              <a:rPr lang="en-US" altLang="zh-CN"/>
              <a:t>1000</a:t>
            </a:r>
            <a:r>
              <a:rPr lang="zh-CN" altLang="en-US"/>
              <a:t>次，复现时只使用了</a:t>
            </a:r>
            <a:r>
              <a:rPr lang="en-US" altLang="zh-CN"/>
              <a:t>100</a:t>
            </a:r>
            <a:r>
              <a:rPr lang="zh-CN" altLang="en-US"/>
              <a:t>次。</a:t>
            </a:r>
            <a:endParaRPr lang="zh-CN" altLang="en-US"/>
          </a:p>
          <a:p>
            <a:r>
              <a:rPr lang="zh-CN" altLang="en-US"/>
              <a:t>也有可能是原论文在多次训练结果中取了最好成绩。</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8EB6FB6A-4531-4075-AE0E-75A872838235}"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8EB6FB6A-4531-4075-AE0E-75A872838235}"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8EB6FB6A-4531-4075-AE0E-75A872838235}"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8EB6FB6A-4531-4075-AE0E-75A872838235}"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EB6FB6A-4531-4075-AE0E-75A872838235}"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日期占位符 4"/>
          <p:cNvSpPr>
            <a:spLocks noGrp="1"/>
          </p:cNvSpPr>
          <p:nvPr>
            <p:ph type="dt" sz="half" idx="10"/>
          </p:nvPr>
        </p:nvSpPr>
        <p:spPr/>
        <p:txBody>
          <a:bodyPr/>
          <a:lstStyle/>
          <a:p>
            <a:fld id="{8EB6FB6A-4531-4075-AE0E-75A872838235}"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日期占位符 6"/>
          <p:cNvSpPr>
            <a:spLocks noGrp="1"/>
          </p:cNvSpPr>
          <p:nvPr>
            <p:ph type="dt" sz="half" idx="10"/>
          </p:nvPr>
        </p:nvSpPr>
        <p:spPr/>
        <p:txBody>
          <a:bodyPr/>
          <a:lstStyle/>
          <a:p>
            <a:fld id="{8EB6FB6A-4531-4075-AE0E-75A872838235}"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8EB6FB6A-4531-4075-AE0E-75A872838235}"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B6FB6A-4531-4075-AE0E-75A872838235}"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B6FB6A-4531-4075-AE0E-75A872838235}"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B6FB6A-4531-4075-AE0E-75A872838235}"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6FB6A-4531-4075-AE0E-75A872838235}" type="datetimeFigureOut">
              <a:rPr lang="en-US" smtClean="0"/>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B1F07-7763-43DC-BFA1-28625E3ED5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9" Type="http://schemas.openxmlformats.org/officeDocument/2006/relationships/notesSlide" Target="../notesSlides/notesSlide7.xml"/><Relationship Id="rId18" Type="http://schemas.openxmlformats.org/officeDocument/2006/relationships/slideLayout" Target="../slideLayouts/slideLayout7.xml"/><Relationship Id="rId17" Type="http://schemas.openxmlformats.org/officeDocument/2006/relationships/tags" Target="../tags/tag44.xml"/><Relationship Id="rId16" Type="http://schemas.openxmlformats.org/officeDocument/2006/relationships/tags" Target="../tags/tag4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tags" Target="../tags/tag45.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image" Target="../media/image3.png"/><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image" Target="../media/image5.png"/><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2" Type="http://schemas.openxmlformats.org/officeDocument/2006/relationships/notesSlide" Target="../notesSlides/notesSlide12.xml"/><Relationship Id="rId11" Type="http://schemas.openxmlformats.org/officeDocument/2006/relationships/slideLayout" Target="../slideLayouts/slideLayout7.xml"/><Relationship Id="rId10" Type="http://schemas.openxmlformats.org/officeDocument/2006/relationships/image" Target="../media/image32.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5" Type="http://schemas.openxmlformats.org/officeDocument/2006/relationships/notesSlide" Target="../notesSlides/notesSlide14.xml"/><Relationship Id="rId14" Type="http://schemas.openxmlformats.org/officeDocument/2006/relationships/slideLayout" Target="../slideLayouts/slideLayout7.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tags" Target="../tags/tag4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5" Type="http://schemas.openxmlformats.org/officeDocument/2006/relationships/notesSlide" Target="../notesSlides/notesSlide16.xml"/><Relationship Id="rId14" Type="http://schemas.openxmlformats.org/officeDocument/2006/relationships/slideLayout" Target="../slideLayouts/slideLayout7.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tags" Target="../tags/tag5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6" Type="http://schemas.openxmlformats.org/officeDocument/2006/relationships/slideLayout" Target="../slideLayouts/slideLayout7.xml"/><Relationship Id="rId15" Type="http://schemas.openxmlformats.org/officeDocument/2006/relationships/tags" Target="../tags/tag27.xml"/><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SVmode:HSV"/>
          <p:cNvSpPr txBox="1"/>
          <p:nvPr/>
        </p:nvSpPr>
        <p:spPr>
          <a:xfrm>
            <a:off x="3249747" y="-266700"/>
            <a:ext cx="247184" cy="369332"/>
          </a:xfrm>
          <a:prstGeom prst="rect">
            <a:avLst/>
          </a:prstGeom>
          <a:noFill/>
        </p:spPr>
        <p:txBody>
          <a:bodyPr wrap="none" rtlCol="0">
            <a:spAutoFit/>
          </a:bodyPr>
          <a:lstStyle/>
          <a:p>
            <a:r>
              <a:rPr lang="en-US" altLang="zh-CN" dirty="0">
                <a:solidFill/>
              </a:rPr>
              <a:t> </a:t>
            </a:r>
            <a:endParaRPr lang="zh-CN" altLang="en-US" dirty="0"/>
          </a:p>
        </p:txBody>
      </p:sp>
      <p:sp>
        <p:nvSpPr>
          <p:cNvPr id="9" name="矩形 8"/>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圆角 9"/>
          <p:cNvSpPr/>
          <p:nvPr/>
        </p:nvSpPr>
        <p:spPr>
          <a:xfrm>
            <a:off x="272980" y="308163"/>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文本占位符 4"/>
          <p:cNvSpPr txBox="1"/>
          <p:nvPr/>
        </p:nvSpPr>
        <p:spPr>
          <a:xfrm>
            <a:off x="565150" y="5887163"/>
            <a:ext cx="2228850"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5" name="文本占位符 5"/>
          <p:cNvSpPr txBox="1"/>
          <p:nvPr/>
        </p:nvSpPr>
        <p:spPr>
          <a:xfrm>
            <a:off x="3249747" y="5887163"/>
            <a:ext cx="2433461"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8" name="yanjiusheng"/>
          <p:cNvSpPr txBox="1"/>
          <p:nvPr/>
        </p:nvSpPr>
        <p:spPr>
          <a:xfrm>
            <a:off x="1524000" y="3067731"/>
            <a:ext cx="8894617" cy="769441"/>
          </a:xfrm>
          <a:prstGeom prst="rect">
            <a:avLst/>
          </a:prstGeom>
          <a:noFill/>
        </p:spPr>
        <p:txBody>
          <a:bodyPr wrap="none" rtlCol="0" anchor="ctr" anchorCtr="1"/>
          <a:lstStyle/>
          <a:p>
            <a:pPr lvl="1" algn="dist"/>
            <a:r>
              <a:rPr lang="en-US" altLang="zh-CN" sz="2400" b="1" spc="300" dirty="0">
                <a:solidFill>
                  <a:srgbClr val="000000"/>
                </a:solidFill>
                <a:ea typeface="等线" panose="02010600030101010101" pitchFamily="2" charset="-122"/>
              </a:rPr>
              <a:t>  	  </a:t>
            </a:r>
            <a:r>
              <a:rPr lang="zh-CN" altLang="en-US" sz="2400" b="1" spc="300" dirty="0">
                <a:solidFill>
                  <a:srgbClr val="000000"/>
                </a:solidFill>
                <a:ea typeface="等线" panose="02010600030101010101" pitchFamily="2" charset="-122"/>
              </a:rPr>
              <a:t>面向多模态情感分析的统一框架探索：</a:t>
            </a:r>
            <a:endParaRPr lang="zh-CN" altLang="en-US" sz="2400" b="1" spc="300" dirty="0">
              <a:solidFill>
                <a:srgbClr val="000000"/>
              </a:solidFill>
              <a:ea typeface="等线" panose="02010600030101010101" pitchFamily="2" charset="-122"/>
            </a:endParaRPr>
          </a:p>
          <a:p>
            <a:pPr marL="1828800" lvl="4" indent="457200" algn="dist"/>
            <a:r>
              <a:rPr lang="zh-CN" altLang="en-US" sz="2400" b="1" spc="300" dirty="0">
                <a:solidFill>
                  <a:srgbClr val="000000"/>
                </a:solidFill>
                <a:ea typeface="等线" panose="02010600030101010101" pitchFamily="2" charset="-122"/>
              </a:rPr>
              <a:t>论文复现及优化</a:t>
            </a:r>
            <a:endParaRPr lang="zh-CN" altLang="en-US" sz="2400" b="1" spc="300" dirty="0">
              <a:solidFill>
                <a:srgbClr val="000000"/>
              </a:solidFill>
              <a:ea typeface="等线" panose="02010600030101010101" pitchFamily="2" charset="-122"/>
            </a:endParaRPr>
          </a:p>
        </p:txBody>
      </p:sp>
      <p:sp>
        <p:nvSpPr>
          <p:cNvPr id="13" name="文本框 12"/>
          <p:cNvSpPr txBox="1"/>
          <p:nvPr/>
        </p:nvSpPr>
        <p:spPr>
          <a:xfrm>
            <a:off x="2146998" y="3871399"/>
            <a:ext cx="7898004" cy="275590"/>
          </a:xfrm>
          <a:prstGeom prst="rect">
            <a:avLst/>
          </a:prstGeom>
          <a:noFill/>
        </p:spPr>
        <p:txBody>
          <a:bodyPr wrap="square" rtlCol="0">
            <a:spAutoFit/>
          </a:bodyPr>
          <a:lstStyle/>
          <a:p>
            <a:pPr algn="dist"/>
            <a:endParaRPr lang="en-US" altLang="zh-CN" sz="1200" b="1" dirty="0">
              <a:solidFill/>
              <a:latin typeface="等线" panose="02010600030101010101" pitchFamily="2" charset="-122"/>
              <a:ea typeface="等线" panose="02010600030101010101" pitchFamily="2" charset="-122"/>
            </a:endParaRPr>
          </a:p>
        </p:txBody>
      </p:sp>
      <p:sp>
        <p:nvSpPr>
          <p:cNvPr id="16" name="文本框 15"/>
          <p:cNvSpPr txBox="1"/>
          <p:nvPr/>
        </p:nvSpPr>
        <p:spPr>
          <a:xfrm>
            <a:off x="3063875" y="4681855"/>
            <a:ext cx="5062220" cy="337185"/>
          </a:xfrm>
          <a:prstGeom prst="rect">
            <a:avLst/>
          </a:prstGeom>
          <a:noFill/>
        </p:spPr>
        <p:txBody>
          <a:bodyPr wrap="square" rtlCol="0">
            <a:spAutoFit/>
          </a:bodyPr>
          <a:lstStyle/>
          <a:p>
            <a:pPr marL="457200" lvl="1" indent="457200" algn="ct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汇报人 </a:t>
            </a:r>
            <a:r>
              <a:rPr lang="en-US" altLang="zh-CN" sz="1600" b="1" dirty="0">
                <a:solidFill>
                  <a:schemeClr val="tx1">
                    <a:lumMod val="75000"/>
                    <a:lumOff val="25000"/>
                  </a:schemeClr>
                </a:solidFill>
                <a:latin typeface="等线" panose="02010600030101010101" pitchFamily="2" charset="-122"/>
                <a:ea typeface="等线" panose="02010600030101010101" pitchFamily="2" charset="-122"/>
              </a:rPr>
              <a:t>| </a:t>
            </a: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卢星宇</a:t>
            </a:r>
            <a:r>
              <a:rPr lang="en-US" altLang="zh-CN" sz="1600" b="1" dirty="0">
                <a:solidFill>
                  <a:schemeClr val="tx1">
                    <a:lumMod val="75000"/>
                    <a:lumOff val="25000"/>
                  </a:schemeClr>
                </a:solidFill>
                <a:latin typeface="等线" panose="02010600030101010101" pitchFamily="2" charset="-122"/>
                <a:ea typeface="等线" panose="02010600030101010101" pitchFamily="2" charset="-122"/>
              </a:rPr>
              <a:t> </a:t>
            </a: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赵若轩</a:t>
            </a:r>
            <a:r>
              <a:rPr lang="en-US" altLang="zh-CN" sz="1600" b="1" dirty="0">
                <a:solidFill>
                  <a:schemeClr val="tx1">
                    <a:lumMod val="75000"/>
                    <a:lumOff val="25000"/>
                  </a:schemeClr>
                </a:solidFill>
                <a:latin typeface="等线" panose="02010600030101010101" pitchFamily="2" charset="-122"/>
                <a:ea typeface="等线" panose="02010600030101010101" pitchFamily="2" charset="-122"/>
              </a:rPr>
              <a:t> </a:t>
            </a: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李雅</a:t>
            </a: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帆</a:t>
            </a:r>
            <a:endParaRPr lang="zh-CN" altLang="en-US" sz="16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17" name="文本框 16"/>
          <p:cNvSpPr txBox="1"/>
          <p:nvPr/>
        </p:nvSpPr>
        <p:spPr>
          <a:xfrm>
            <a:off x="7127426" y="4681586"/>
            <a:ext cx="2000869" cy="337185"/>
          </a:xfrm>
          <a:prstGeom prst="rect">
            <a:avLst/>
          </a:prstGeom>
          <a:noFill/>
        </p:spPr>
        <p:txBody>
          <a:bodyPr wrap="square" rtlCol="0">
            <a:spAutoFit/>
          </a:bodyPr>
          <a:lstStyle/>
          <a:p>
            <a:pPr algn="dist"/>
            <a:endParaRPr lang="zh-CN" altLang="en-US" sz="1600" b="1" dirty="0">
              <a:solidFill>
                <a:schemeClr val="tx1">
                  <a:lumMod val="75000"/>
                  <a:lumOff val="25000"/>
                </a:schemeClr>
              </a:solidFill>
              <a:latin typeface="等线" panose="02010600030101010101" pitchFamily="2" charset="-122"/>
              <a:ea typeface="等线" panose="02010600030101010101" pitchFamily="2" charset="-122"/>
            </a:endParaRPr>
          </a:p>
        </p:txBody>
      </p:sp>
      <p:pic>
        <p:nvPicPr>
          <p:cNvPr id="18" name="Picture 17" descr="59-南开大学-logo.png"/>
          <p:cNvPicPr>
            <a:picLocks noChangeAspect="1"/>
          </p:cNvPicPr>
          <p:nvPr/>
        </p:nvPicPr>
        <p:blipFill>
          <a:blip r:embed="rId1"/>
          <a:stretch>
            <a:fillRect/>
          </a:stretch>
        </p:blipFill>
        <p:spPr>
          <a:xfrm>
            <a:off x="5194300" y="874739"/>
            <a:ext cx="1803398" cy="18033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1357630" y="2503805"/>
            <a:ext cx="12668885" cy="101473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Polarity and Intensity: the Two Aspects of Sentiment</a:t>
            </a:r>
            <a:endParaRPr kumimoji="0" lang="en-US" altLang="zh-CN" sz="24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Analysis</a:t>
            </a:r>
            <a:endParaRPr kumimoji="0" lang="en-US" altLang="zh-CN" sz="24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文本框 2"/>
          <p:cNvSpPr txBox="1"/>
          <p:nvPr/>
        </p:nvSpPr>
        <p:spPr>
          <a:xfrm>
            <a:off x="6090285" y="3518756"/>
            <a:ext cx="3324656"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sym typeface="+mn-ea"/>
              </a:rPr>
              <a:t>赵若轩</a:t>
            </a:r>
            <a:endParaRPr kumimoji="0" lang="zh-CN" altLang="en-US" sz="240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sym typeface="+mn-ea"/>
            </a:endParaRPr>
          </a:p>
        </p:txBody>
      </p:sp>
      <p:pic>
        <p:nvPicPr>
          <p:cNvPr id="9" name="Picture 8" descr="59-南开大学-logo.png"/>
          <p:cNvPicPr>
            <a:picLocks noChangeAspect="1"/>
          </p:cNvPicPr>
          <p:nvPr/>
        </p:nvPicPr>
        <p:blipFill>
          <a:blip r:embed="rId1"/>
          <a:stretch>
            <a:fillRect/>
          </a:stretch>
        </p:blipFill>
        <p:spPr>
          <a:xfrm>
            <a:off x="967672" y="1922085"/>
            <a:ext cx="2851218" cy="28512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圆角 37"/>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文本框 33"/>
          <p:cNvSpPr txBox="1"/>
          <p:nvPr/>
        </p:nvSpPr>
        <p:spPr>
          <a:xfrm>
            <a:off x="797412" y="760357"/>
            <a:ext cx="944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三章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5" name="文本框 34"/>
          <p:cNvSpPr txBox="1"/>
          <p:nvPr/>
        </p:nvSpPr>
        <p:spPr>
          <a:xfrm>
            <a:off x="1929635" y="76035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复现方法</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6" name="文本框 35"/>
          <p:cNvSpPr txBox="1"/>
          <p:nvPr/>
        </p:nvSpPr>
        <p:spPr>
          <a:xfrm>
            <a:off x="3318339" y="791135"/>
            <a:ext cx="3717000" cy="368300"/>
          </a:xfrm>
          <a:prstGeom prst="rect">
            <a:avLst/>
          </a:prstGeom>
          <a:noFill/>
        </p:spPr>
        <p:txBody>
          <a:bodyPr wrap="square" rtlCol="0">
            <a:spAutoFit/>
          </a:bodyPr>
          <a:lstStyle/>
          <a:p>
            <a:pPr lvl="0" algn="dist">
              <a:defRPr/>
            </a:pPr>
            <a:endParaRPr lang="en-US" altLang="zh-CN" dirty="0">
              <a:solidFill/>
              <a:latin typeface="等线" panose="02010600030101010101" pitchFamily="2" charset="-122"/>
              <a:ea typeface="等线" panose="02010600030101010101" pitchFamily="2" charset="-122"/>
            </a:endParaRPr>
          </a:p>
        </p:txBody>
      </p:sp>
      <p:cxnSp>
        <p:nvCxnSpPr>
          <p:cNvPr id="37" name="直接连接符 36"/>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平行四边形 1"/>
          <p:cNvSpPr/>
          <p:nvPr>
            <p:custDataLst>
              <p:tags r:id="rId1"/>
            </p:custDataLst>
          </p:nvPr>
        </p:nvSpPr>
        <p:spPr>
          <a:xfrm>
            <a:off x="1099700" y="3209551"/>
            <a:ext cx="2730128" cy="245096"/>
          </a:xfrm>
          <a:prstGeom prst="parallelogram">
            <a:avLst/>
          </a:prstGeom>
          <a:solidFill>
            <a:srgbClr val="6B1554"/>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 name="平行四边形 2"/>
          <p:cNvSpPr/>
          <p:nvPr>
            <p:custDataLst>
              <p:tags r:id="rId2"/>
            </p:custDataLst>
          </p:nvPr>
        </p:nvSpPr>
        <p:spPr>
          <a:xfrm>
            <a:off x="3853041" y="3209551"/>
            <a:ext cx="2437281" cy="245096"/>
          </a:xfrm>
          <a:prstGeom prst="parallelogram">
            <a:avLst/>
          </a:prstGeom>
          <a:solidFill>
            <a:schemeClr val="bg1">
              <a:lumMod val="85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 name="平行四边形 3"/>
          <p:cNvSpPr/>
          <p:nvPr>
            <p:custDataLst>
              <p:tags r:id="rId3"/>
            </p:custDataLst>
          </p:nvPr>
        </p:nvSpPr>
        <p:spPr>
          <a:xfrm>
            <a:off x="6313535" y="3209551"/>
            <a:ext cx="2437281" cy="245096"/>
          </a:xfrm>
          <a:prstGeom prst="parallelogram">
            <a:avLst/>
          </a:prstGeom>
          <a:solidFill>
            <a:srgbClr val="6B1554"/>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平行四边形 4"/>
          <p:cNvSpPr/>
          <p:nvPr>
            <p:custDataLst>
              <p:tags r:id="rId4"/>
            </p:custDataLst>
          </p:nvPr>
        </p:nvSpPr>
        <p:spPr>
          <a:xfrm>
            <a:off x="8805385" y="3209551"/>
            <a:ext cx="2286916" cy="245096"/>
          </a:xfrm>
          <a:prstGeom prst="parallelogram">
            <a:avLst/>
          </a:prstGeom>
          <a:solidFill>
            <a:schemeClr val="bg1">
              <a:lumMod val="85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p:cNvSpPr txBox="1"/>
          <p:nvPr>
            <p:custDataLst>
              <p:tags r:id="rId5"/>
            </p:custDataLst>
          </p:nvPr>
        </p:nvSpPr>
        <p:spPr>
          <a:xfrm>
            <a:off x="1528900" y="2747886"/>
            <a:ext cx="1871728" cy="400110"/>
          </a:xfrm>
          <a:prstGeom prst="rect">
            <a:avLst/>
          </a:prstGeom>
          <a:noFill/>
        </p:spPr>
        <p:txBody>
          <a:bodyPr wrap="square" rtlCol="0">
            <a:spAutoFit/>
          </a:bodyPr>
          <a:lstStyle/>
          <a:p>
            <a:pPr algn="ctr" defTabSz="457200">
              <a:defRPr/>
            </a:pPr>
            <a:r>
              <a:rPr lang="en-US" altLang="zh-CN" sz="2000" b="1" dirty="0">
                <a:solidFill>
                  <a:prstClr val="black">
                    <a:lumMod val="50000"/>
                    <a:lumOff val="50000"/>
                    <a:alpha val="25000"/>
                  </a:prstClr>
                </a:solidFill>
                <a:latin typeface="等线" panose="02010600030101010101" pitchFamily="2" charset="-122"/>
                <a:ea typeface="等线" panose="02010600030101010101" pitchFamily="2" charset="-122"/>
              </a:rPr>
              <a:t>STEP ONE</a:t>
            </a:r>
            <a:endParaRPr lang="zh-CN" altLang="en-US" sz="2000" b="1" dirty="0">
              <a:solidFill>
                <a:prstClr val="black">
                  <a:lumMod val="50000"/>
                  <a:lumOff val="50000"/>
                  <a:alpha val="25000"/>
                </a:prstClr>
              </a:solidFill>
              <a:latin typeface="等线" panose="02010600030101010101" pitchFamily="2" charset="-122"/>
              <a:ea typeface="等线" panose="02010600030101010101" pitchFamily="2" charset="-122"/>
            </a:endParaRPr>
          </a:p>
        </p:txBody>
      </p:sp>
      <p:sp>
        <p:nvSpPr>
          <p:cNvPr id="7" name="文本框 6"/>
          <p:cNvSpPr txBox="1"/>
          <p:nvPr>
            <p:custDataLst>
              <p:tags r:id="rId6"/>
            </p:custDataLst>
          </p:nvPr>
        </p:nvSpPr>
        <p:spPr>
          <a:xfrm>
            <a:off x="4135817" y="2747886"/>
            <a:ext cx="1871728" cy="400110"/>
          </a:xfrm>
          <a:prstGeom prst="rect">
            <a:avLst/>
          </a:prstGeom>
          <a:noFill/>
        </p:spPr>
        <p:txBody>
          <a:bodyPr wrap="square" rtlCol="0">
            <a:spAutoFit/>
          </a:bodyPr>
          <a:lstStyle/>
          <a:p>
            <a:pPr algn="ctr" defTabSz="457200">
              <a:defRPr/>
            </a:pPr>
            <a:r>
              <a:rPr lang="en-US" altLang="zh-CN" sz="2000" b="1" dirty="0">
                <a:solidFill>
                  <a:prstClr val="black">
                    <a:lumMod val="50000"/>
                    <a:lumOff val="50000"/>
                    <a:alpha val="25000"/>
                  </a:prstClr>
                </a:solidFill>
                <a:latin typeface="等线" panose="02010600030101010101" pitchFamily="2" charset="-122"/>
                <a:ea typeface="等线" panose="02010600030101010101" pitchFamily="2" charset="-122"/>
              </a:rPr>
              <a:t>STEP TWO</a:t>
            </a:r>
            <a:endParaRPr lang="zh-CN" altLang="en-US" sz="2000" b="1" dirty="0">
              <a:solidFill>
                <a:prstClr val="black">
                  <a:lumMod val="50000"/>
                  <a:lumOff val="50000"/>
                  <a:alpha val="25000"/>
                </a:prstClr>
              </a:solidFill>
              <a:latin typeface="等线" panose="02010600030101010101" pitchFamily="2" charset="-122"/>
              <a:ea typeface="等线" panose="02010600030101010101" pitchFamily="2" charset="-122"/>
            </a:endParaRPr>
          </a:p>
        </p:txBody>
      </p:sp>
      <p:sp>
        <p:nvSpPr>
          <p:cNvPr id="8" name="文本框 7"/>
          <p:cNvSpPr txBox="1"/>
          <p:nvPr>
            <p:custDataLst>
              <p:tags r:id="rId7"/>
            </p:custDataLst>
          </p:nvPr>
        </p:nvSpPr>
        <p:spPr>
          <a:xfrm>
            <a:off x="6551516" y="2747886"/>
            <a:ext cx="2167081" cy="400110"/>
          </a:xfrm>
          <a:prstGeom prst="rect">
            <a:avLst/>
          </a:prstGeom>
          <a:noFill/>
        </p:spPr>
        <p:txBody>
          <a:bodyPr wrap="square" rtlCol="0">
            <a:spAutoFit/>
          </a:bodyPr>
          <a:lstStyle/>
          <a:p>
            <a:pPr algn="ctr" defTabSz="457200">
              <a:defRPr/>
            </a:pPr>
            <a:r>
              <a:rPr lang="en-US" altLang="zh-CN" sz="2000" b="1" dirty="0">
                <a:solidFill>
                  <a:prstClr val="black">
                    <a:lumMod val="50000"/>
                    <a:lumOff val="50000"/>
                    <a:alpha val="25000"/>
                  </a:prstClr>
                </a:solidFill>
                <a:latin typeface="等线" panose="02010600030101010101" pitchFamily="2" charset="-122"/>
                <a:ea typeface="等线" panose="02010600030101010101" pitchFamily="2" charset="-122"/>
              </a:rPr>
              <a:t>STEP THREE</a:t>
            </a:r>
            <a:endParaRPr lang="zh-CN" altLang="en-US" sz="2000" b="1" dirty="0">
              <a:solidFill>
                <a:prstClr val="black">
                  <a:lumMod val="50000"/>
                  <a:lumOff val="50000"/>
                  <a:alpha val="25000"/>
                </a:prstClr>
              </a:solidFill>
              <a:latin typeface="等线" panose="02010600030101010101" pitchFamily="2" charset="-122"/>
              <a:ea typeface="等线" panose="02010600030101010101" pitchFamily="2" charset="-122"/>
            </a:endParaRPr>
          </a:p>
        </p:txBody>
      </p:sp>
      <p:sp>
        <p:nvSpPr>
          <p:cNvPr id="9" name="文本框 8"/>
          <p:cNvSpPr txBox="1"/>
          <p:nvPr>
            <p:custDataLst>
              <p:tags r:id="rId8"/>
            </p:custDataLst>
          </p:nvPr>
        </p:nvSpPr>
        <p:spPr>
          <a:xfrm>
            <a:off x="8865303" y="2747886"/>
            <a:ext cx="2167080" cy="400110"/>
          </a:xfrm>
          <a:prstGeom prst="rect">
            <a:avLst/>
          </a:prstGeom>
          <a:noFill/>
        </p:spPr>
        <p:txBody>
          <a:bodyPr wrap="square" rtlCol="0">
            <a:spAutoFit/>
          </a:bodyPr>
          <a:lstStyle/>
          <a:p>
            <a:pPr algn="ctr" defTabSz="457200">
              <a:defRPr/>
            </a:pPr>
            <a:r>
              <a:rPr lang="en-US" altLang="zh-CN" sz="2000" b="1" dirty="0">
                <a:solidFill>
                  <a:prstClr val="black">
                    <a:lumMod val="50000"/>
                    <a:lumOff val="50000"/>
                    <a:alpha val="25000"/>
                  </a:prstClr>
                </a:solidFill>
                <a:latin typeface="等线" panose="02010600030101010101" pitchFamily="2" charset="-122"/>
                <a:ea typeface="等线" panose="02010600030101010101" pitchFamily="2" charset="-122"/>
              </a:rPr>
              <a:t>STEP FOUR</a:t>
            </a:r>
            <a:endParaRPr lang="zh-CN" altLang="en-US" sz="2000" b="1" dirty="0">
              <a:solidFill>
                <a:prstClr val="black">
                  <a:lumMod val="50000"/>
                  <a:lumOff val="50000"/>
                  <a:alpha val="25000"/>
                </a:prstClr>
              </a:solidFill>
              <a:latin typeface="等线" panose="02010600030101010101" pitchFamily="2" charset="-122"/>
              <a:ea typeface="等线" panose="02010600030101010101" pitchFamily="2" charset="-122"/>
            </a:endParaRPr>
          </a:p>
        </p:txBody>
      </p:sp>
      <p:sp>
        <p:nvSpPr>
          <p:cNvPr id="10" name="文本框 9"/>
          <p:cNvSpPr txBox="1"/>
          <p:nvPr>
            <p:custDataLst>
              <p:tags r:id="rId9"/>
            </p:custDataLst>
          </p:nvPr>
        </p:nvSpPr>
        <p:spPr>
          <a:xfrm>
            <a:off x="1209087" y="3889695"/>
            <a:ext cx="1765604" cy="398780"/>
          </a:xfrm>
          <a:prstGeom prst="rect">
            <a:avLst/>
          </a:prstGeom>
          <a:noFill/>
        </p:spPr>
        <p:txBody>
          <a:bodyPr wrap="square" rtlCol="0">
            <a:spAutoFit/>
          </a:bodyPr>
          <a:lstStyle/>
          <a:p>
            <a:pPr defTabSz="457200">
              <a:defRPr/>
            </a:pPr>
            <a:r>
              <a:rPr lang="zh-CN" altLang="en-US" sz="2000" b="1" dirty="0">
                <a:solidFill>
                  <a:prstClr val="black"/>
                </a:solidFill>
                <a:latin typeface="等线" panose="02010600030101010101" pitchFamily="2" charset="-122"/>
                <a:ea typeface="等线" panose="02010600030101010101" pitchFamily="2" charset="-122"/>
              </a:rPr>
              <a:t>数据处理</a:t>
            </a:r>
            <a:endParaRPr lang="zh-CN" altLang="en-US" sz="2000" b="1" dirty="0">
              <a:solidFill>
                <a:prstClr val="black"/>
              </a:solidFill>
              <a:latin typeface="等线" panose="02010600030101010101" pitchFamily="2" charset="-122"/>
              <a:ea typeface="等线" panose="02010600030101010101" pitchFamily="2" charset="-122"/>
            </a:endParaRPr>
          </a:p>
        </p:txBody>
      </p:sp>
      <p:sp>
        <p:nvSpPr>
          <p:cNvPr id="11" name="矩形 10"/>
          <p:cNvSpPr/>
          <p:nvPr>
            <p:custDataLst>
              <p:tags r:id="rId10"/>
            </p:custDataLst>
          </p:nvPr>
        </p:nvSpPr>
        <p:spPr>
          <a:xfrm>
            <a:off x="1209087" y="4289805"/>
            <a:ext cx="2109457" cy="1370965"/>
          </a:xfrm>
          <a:prstGeom prst="rect">
            <a:avLst/>
          </a:prstGeom>
        </p:spPr>
        <p:txBody>
          <a:bodyPr wrap="square">
            <a:spAutoFit/>
          </a:bodyPr>
          <a:lstStyle/>
          <a:p>
            <a:pPr defTabSz="457200">
              <a:lnSpc>
                <a:spcPct val="130000"/>
              </a:lnSpc>
              <a:defRPr/>
            </a:pPr>
            <a:r>
              <a:rPr lang="zh-CN" altLang="en-US" sz="1600" dirty="0">
                <a:solidFill>
                  <a:prstClr val="black"/>
                </a:solidFill>
                <a:latin typeface="等线" panose="02010600030101010101" pitchFamily="2" charset="-122"/>
                <a:ea typeface="等线" panose="02010600030101010101" pitchFamily="2" charset="-122"/>
              </a:rPr>
              <a:t>从</a:t>
            </a:r>
            <a:r>
              <a:rPr lang="en-US" altLang="zh-CN" sz="1600" dirty="0">
                <a:solidFill>
                  <a:prstClr val="black"/>
                </a:solidFill>
                <a:latin typeface="等线" panose="02010600030101010101" pitchFamily="2" charset="-122"/>
                <a:ea typeface="等线" panose="02010600030101010101" pitchFamily="2" charset="-122"/>
              </a:rPr>
              <a:t>MOSI</a:t>
            </a:r>
            <a:r>
              <a:rPr lang="zh-CN" altLang="en-US" sz="1600" dirty="0">
                <a:solidFill>
                  <a:prstClr val="black"/>
                </a:solidFill>
                <a:latin typeface="等线" panose="02010600030101010101" pitchFamily="2" charset="-122"/>
                <a:ea typeface="等线" panose="02010600030101010101" pitchFamily="2" charset="-122"/>
              </a:rPr>
              <a:t>数据集中读取需要的文本、音频、视觉模态的数据</a:t>
            </a:r>
            <a:r>
              <a:rPr lang="zh-CN" altLang="en-US" sz="1600" dirty="0">
                <a:solidFill>
                  <a:prstClr val="black"/>
                </a:solidFill>
                <a:latin typeface="等线" panose="02010600030101010101" pitchFamily="2" charset="-122"/>
                <a:ea typeface="等线" panose="02010600030101010101" pitchFamily="2" charset="-122"/>
              </a:rPr>
              <a:t>并存储</a:t>
            </a:r>
            <a:endParaRPr lang="zh-CN" altLang="en-US" sz="1600" dirty="0">
              <a:solidFill>
                <a:prstClr val="black"/>
              </a:solidFill>
              <a:latin typeface="等线" panose="02010600030101010101" pitchFamily="2" charset="-122"/>
              <a:ea typeface="等线" panose="02010600030101010101" pitchFamily="2" charset="-122"/>
            </a:endParaRPr>
          </a:p>
        </p:txBody>
      </p:sp>
      <p:sp>
        <p:nvSpPr>
          <p:cNvPr id="12" name="文本框 11"/>
          <p:cNvSpPr txBox="1"/>
          <p:nvPr>
            <p:custDataLst>
              <p:tags r:id="rId11"/>
            </p:custDataLst>
          </p:nvPr>
        </p:nvSpPr>
        <p:spPr>
          <a:xfrm>
            <a:off x="3793646" y="3889695"/>
            <a:ext cx="1765604" cy="398780"/>
          </a:xfrm>
          <a:prstGeom prst="rect">
            <a:avLst/>
          </a:prstGeom>
          <a:noFill/>
        </p:spPr>
        <p:txBody>
          <a:bodyPr wrap="square" rtlCol="0">
            <a:spAutoFit/>
          </a:bodyPr>
          <a:lstStyle/>
          <a:p>
            <a:pPr defTabSz="457200">
              <a:defRPr/>
            </a:pPr>
            <a:r>
              <a:rPr lang="zh-CN" altLang="en-US" sz="2000" b="1" dirty="0">
                <a:solidFill>
                  <a:prstClr val="black"/>
                </a:solidFill>
                <a:latin typeface="等线" panose="02010600030101010101" pitchFamily="2" charset="-122"/>
                <a:ea typeface="等线" panose="02010600030101010101" pitchFamily="2" charset="-122"/>
              </a:rPr>
              <a:t>融合策略</a:t>
            </a:r>
            <a:endParaRPr lang="zh-CN" altLang="en-US" sz="2000" b="1" dirty="0">
              <a:solidFill>
                <a:prstClr val="black"/>
              </a:solidFill>
              <a:latin typeface="等线" panose="02010600030101010101" pitchFamily="2" charset="-122"/>
              <a:ea typeface="等线" panose="02010600030101010101" pitchFamily="2" charset="-122"/>
            </a:endParaRPr>
          </a:p>
        </p:txBody>
      </p:sp>
      <p:sp>
        <p:nvSpPr>
          <p:cNvPr id="13" name="矩形 12"/>
          <p:cNvSpPr/>
          <p:nvPr>
            <p:custDataLst>
              <p:tags r:id="rId12"/>
            </p:custDataLst>
          </p:nvPr>
        </p:nvSpPr>
        <p:spPr>
          <a:xfrm>
            <a:off x="3793646" y="4289805"/>
            <a:ext cx="2109457" cy="1050925"/>
          </a:xfrm>
          <a:prstGeom prst="rect">
            <a:avLst/>
          </a:prstGeom>
        </p:spPr>
        <p:txBody>
          <a:bodyPr wrap="square">
            <a:spAutoFit/>
          </a:bodyPr>
          <a:lstStyle/>
          <a:p>
            <a:pPr defTabSz="457200">
              <a:lnSpc>
                <a:spcPct val="130000"/>
              </a:lnSpc>
              <a:defRPr/>
            </a:pPr>
            <a:r>
              <a:rPr lang="zh-CN" altLang="en-US" sz="1600" dirty="0">
                <a:solidFill>
                  <a:prstClr val="black"/>
                </a:solidFill>
                <a:latin typeface="等线" panose="02010600030101010101" pitchFamily="2" charset="-122"/>
                <a:ea typeface="等线" panose="02010600030101010101" pitchFamily="2" charset="-122"/>
              </a:rPr>
              <a:t>将读取到的不同模态的数据选择一种策略</a:t>
            </a:r>
            <a:r>
              <a:rPr lang="zh-CN" altLang="en-US" sz="1600" dirty="0">
                <a:solidFill>
                  <a:prstClr val="black"/>
                </a:solidFill>
                <a:latin typeface="等线" panose="02010600030101010101" pitchFamily="2" charset="-122"/>
                <a:ea typeface="等线" panose="02010600030101010101" pitchFamily="2" charset="-122"/>
              </a:rPr>
              <a:t>进行融合</a:t>
            </a:r>
            <a:endParaRPr lang="zh-CN" altLang="en-US" sz="1600" dirty="0">
              <a:solidFill>
                <a:prstClr val="black"/>
              </a:solidFill>
              <a:latin typeface="等线" panose="02010600030101010101" pitchFamily="2" charset="-122"/>
              <a:ea typeface="等线" panose="02010600030101010101" pitchFamily="2" charset="-122"/>
            </a:endParaRPr>
          </a:p>
        </p:txBody>
      </p:sp>
      <p:sp>
        <p:nvSpPr>
          <p:cNvPr id="14" name="文本框 13"/>
          <p:cNvSpPr txBox="1"/>
          <p:nvPr>
            <p:custDataLst>
              <p:tags r:id="rId13"/>
            </p:custDataLst>
          </p:nvPr>
        </p:nvSpPr>
        <p:spPr>
          <a:xfrm>
            <a:off x="6313535" y="3889695"/>
            <a:ext cx="1765604" cy="398780"/>
          </a:xfrm>
          <a:prstGeom prst="rect">
            <a:avLst/>
          </a:prstGeom>
          <a:noFill/>
        </p:spPr>
        <p:txBody>
          <a:bodyPr wrap="square" rtlCol="0">
            <a:spAutoFit/>
          </a:bodyPr>
          <a:lstStyle/>
          <a:p>
            <a:pPr defTabSz="457200">
              <a:defRPr/>
            </a:pPr>
            <a:r>
              <a:rPr lang="zh-CN" altLang="en-US" sz="2000" b="1" dirty="0">
                <a:solidFill>
                  <a:prstClr val="black"/>
                </a:solidFill>
                <a:latin typeface="等线" panose="02010600030101010101" pitchFamily="2" charset="-122"/>
                <a:ea typeface="等线" panose="02010600030101010101" pitchFamily="2" charset="-122"/>
              </a:rPr>
              <a:t>构建模型</a:t>
            </a:r>
            <a:endParaRPr lang="zh-CN" altLang="en-US" sz="2000" b="1" dirty="0">
              <a:solidFill>
                <a:prstClr val="black"/>
              </a:solidFill>
              <a:latin typeface="等线" panose="02010600030101010101" pitchFamily="2" charset="-122"/>
              <a:ea typeface="等线" panose="02010600030101010101" pitchFamily="2" charset="-122"/>
            </a:endParaRPr>
          </a:p>
        </p:txBody>
      </p:sp>
      <p:sp>
        <p:nvSpPr>
          <p:cNvPr id="15" name="矩形 14"/>
          <p:cNvSpPr/>
          <p:nvPr>
            <p:custDataLst>
              <p:tags r:id="rId14"/>
            </p:custDataLst>
          </p:nvPr>
        </p:nvSpPr>
        <p:spPr>
          <a:xfrm>
            <a:off x="6313535" y="4289805"/>
            <a:ext cx="2109457" cy="1370965"/>
          </a:xfrm>
          <a:prstGeom prst="rect">
            <a:avLst/>
          </a:prstGeom>
        </p:spPr>
        <p:txBody>
          <a:bodyPr wrap="square">
            <a:spAutoFit/>
          </a:bodyPr>
          <a:lstStyle/>
          <a:p>
            <a:pPr defTabSz="457200">
              <a:lnSpc>
                <a:spcPct val="130000"/>
              </a:lnSpc>
              <a:defRPr/>
            </a:pPr>
            <a:r>
              <a:rPr lang="zh-CN" altLang="en-US" sz="1600" dirty="0">
                <a:solidFill>
                  <a:prstClr val="black"/>
                </a:solidFill>
                <a:latin typeface="等线" panose="02010600030101010101" pitchFamily="2" charset="-122"/>
                <a:ea typeface="等线" panose="02010600030101010101" pitchFamily="2" charset="-122"/>
              </a:rPr>
              <a:t>通过</a:t>
            </a:r>
            <a:r>
              <a:rPr lang="en-US" altLang="zh-CN" sz="1600" dirty="0">
                <a:solidFill>
                  <a:prstClr val="black"/>
                </a:solidFill>
                <a:latin typeface="等线" panose="02010600030101010101" pitchFamily="2" charset="-122"/>
                <a:ea typeface="等线" panose="02010600030101010101" pitchFamily="2" charset="-122"/>
              </a:rPr>
              <a:t>MTL</a:t>
            </a:r>
            <a:r>
              <a:rPr lang="zh-CN" altLang="en-US" sz="1600" dirty="0">
                <a:solidFill>
                  <a:prstClr val="black"/>
                </a:solidFill>
                <a:latin typeface="等线" panose="02010600030101010101" pitchFamily="2" charset="-122"/>
                <a:ea typeface="等线" panose="02010600030101010101" pitchFamily="2" charset="-122"/>
              </a:rPr>
              <a:t>框架同时处理多个任务，构建神经网络，设置模型参数与</a:t>
            </a:r>
            <a:r>
              <a:rPr lang="zh-CN" altLang="en-US" sz="1600" dirty="0">
                <a:solidFill>
                  <a:prstClr val="black"/>
                </a:solidFill>
                <a:latin typeface="等线" panose="02010600030101010101" pitchFamily="2" charset="-122"/>
                <a:ea typeface="等线" panose="02010600030101010101" pitchFamily="2" charset="-122"/>
              </a:rPr>
              <a:t>输入输出</a:t>
            </a:r>
            <a:endParaRPr lang="zh-CN" altLang="en-US" sz="1600" dirty="0">
              <a:solidFill>
                <a:prstClr val="black"/>
              </a:solidFill>
              <a:latin typeface="等线" panose="02010600030101010101" pitchFamily="2" charset="-122"/>
              <a:ea typeface="等线" panose="02010600030101010101" pitchFamily="2" charset="-122"/>
            </a:endParaRPr>
          </a:p>
        </p:txBody>
      </p:sp>
      <p:sp>
        <p:nvSpPr>
          <p:cNvPr id="16" name="文本框 15"/>
          <p:cNvSpPr txBox="1"/>
          <p:nvPr>
            <p:custDataLst>
              <p:tags r:id="rId15"/>
            </p:custDataLst>
          </p:nvPr>
        </p:nvSpPr>
        <p:spPr>
          <a:xfrm>
            <a:off x="8956578" y="3889695"/>
            <a:ext cx="1765604" cy="398780"/>
          </a:xfrm>
          <a:prstGeom prst="rect">
            <a:avLst/>
          </a:prstGeom>
          <a:noFill/>
        </p:spPr>
        <p:txBody>
          <a:bodyPr wrap="square" rtlCol="0">
            <a:spAutoFit/>
          </a:bodyPr>
          <a:lstStyle/>
          <a:p>
            <a:pPr defTabSz="457200">
              <a:defRPr/>
            </a:pPr>
            <a:r>
              <a:rPr lang="zh-CN" altLang="en-US" sz="2000" b="1" dirty="0">
                <a:solidFill>
                  <a:prstClr val="black"/>
                </a:solidFill>
                <a:latin typeface="等线" panose="02010600030101010101" pitchFamily="2" charset="-122"/>
                <a:ea typeface="等线" panose="02010600030101010101" pitchFamily="2" charset="-122"/>
              </a:rPr>
              <a:t>评估模型</a:t>
            </a:r>
            <a:endParaRPr lang="zh-CN" altLang="en-US" sz="2000" b="1" dirty="0">
              <a:solidFill>
                <a:prstClr val="black"/>
              </a:solidFill>
              <a:latin typeface="等线" panose="02010600030101010101" pitchFamily="2" charset="-122"/>
              <a:ea typeface="等线" panose="02010600030101010101" pitchFamily="2" charset="-122"/>
            </a:endParaRPr>
          </a:p>
        </p:txBody>
      </p:sp>
      <p:sp>
        <p:nvSpPr>
          <p:cNvPr id="17" name="矩形 16"/>
          <p:cNvSpPr/>
          <p:nvPr>
            <p:custDataLst>
              <p:tags r:id="rId16"/>
            </p:custDataLst>
          </p:nvPr>
        </p:nvSpPr>
        <p:spPr>
          <a:xfrm>
            <a:off x="8956578" y="4289805"/>
            <a:ext cx="2109457" cy="1050925"/>
          </a:xfrm>
          <a:prstGeom prst="rect">
            <a:avLst/>
          </a:prstGeom>
        </p:spPr>
        <p:txBody>
          <a:bodyPr wrap="square">
            <a:spAutoFit/>
          </a:bodyPr>
          <a:lstStyle/>
          <a:p>
            <a:pPr defTabSz="457200">
              <a:lnSpc>
                <a:spcPct val="130000"/>
              </a:lnSpc>
              <a:defRPr/>
            </a:pPr>
            <a:r>
              <a:rPr lang="zh-CN" altLang="en-US" sz="1600" dirty="0">
                <a:solidFill>
                  <a:prstClr val="black"/>
                </a:solidFill>
                <a:latin typeface="等线" panose="02010600030101010101" pitchFamily="2" charset="-122"/>
                <a:ea typeface="等线" panose="02010600030101010101" pitchFamily="2" charset="-122"/>
              </a:rPr>
              <a:t>使用</a:t>
            </a:r>
            <a:r>
              <a:rPr lang="en-US" altLang="zh-CN" sz="1600" dirty="0">
                <a:solidFill>
                  <a:prstClr val="black"/>
                </a:solidFill>
                <a:latin typeface="等线" panose="02010600030101010101" pitchFamily="2" charset="-122"/>
                <a:ea typeface="等线" panose="02010600030101010101" pitchFamily="2" charset="-122"/>
              </a:rPr>
              <a:t>Pearson</a:t>
            </a:r>
            <a:r>
              <a:rPr lang="zh-CN" altLang="en-US" sz="1600" dirty="0">
                <a:solidFill>
                  <a:prstClr val="black"/>
                </a:solidFill>
                <a:latin typeface="等线" panose="02010600030101010101" pitchFamily="2" charset="-122"/>
                <a:ea typeface="等线" panose="02010600030101010101" pitchFamily="2" charset="-122"/>
              </a:rPr>
              <a:t>相关系数，以及均方误差来对模型进行</a:t>
            </a:r>
            <a:r>
              <a:rPr lang="zh-CN" altLang="en-US" sz="1600" dirty="0">
                <a:solidFill>
                  <a:prstClr val="black"/>
                </a:solidFill>
                <a:latin typeface="等线" panose="02010600030101010101" pitchFamily="2" charset="-122"/>
                <a:ea typeface="等线" panose="02010600030101010101" pitchFamily="2" charset="-122"/>
              </a:rPr>
              <a:t>评价</a:t>
            </a:r>
            <a:endParaRPr lang="zh-CN" altLang="en-US" sz="1600" dirty="0">
              <a:solidFill>
                <a:prstClr val="black"/>
              </a:solidFill>
              <a:latin typeface="等线" panose="02010600030101010101" pitchFamily="2" charset="-122"/>
              <a:ea typeface="等线" panose="02010600030101010101" pitchFamily="2" charset="-122"/>
            </a:endParaRPr>
          </a:p>
        </p:txBody>
      </p:sp>
      <p:cxnSp>
        <p:nvCxnSpPr>
          <p:cNvPr id="18" name="直接箭头连接符 17"/>
          <p:cNvCxnSpPr/>
          <p:nvPr>
            <p:custDataLst>
              <p:tags r:id="rId17"/>
            </p:custDataLst>
          </p:nvPr>
        </p:nvCxnSpPr>
        <p:spPr>
          <a:xfrm>
            <a:off x="1290309" y="3589956"/>
            <a:ext cx="9588500" cy="0"/>
          </a:xfrm>
          <a:prstGeom prst="straightConnector1">
            <a:avLst/>
          </a:prstGeom>
          <a:noFill/>
          <a:ln w="6350" cap="flat" cmpd="sng" algn="ctr">
            <a:solidFill>
              <a:srgbClr val="6B1554"/>
            </a:solidFill>
            <a:prstDash val="solid"/>
            <a:miter lim="800000"/>
            <a:tailEnd type="triangle" w="med" len="lg"/>
          </a:ln>
          <a:effectLst/>
        </p:spPr>
      </p:cxnSp>
      <p:sp>
        <p:nvSpPr>
          <p:cNvPr id="19" name="Freeform 5"/>
          <p:cNvSpPr>
            <a:spLocks noEditPoints="1"/>
          </p:cNvSpPr>
          <p:nvPr/>
        </p:nvSpPr>
        <p:spPr bwMode="auto">
          <a:xfrm>
            <a:off x="4805121" y="1955029"/>
            <a:ext cx="533120" cy="577107"/>
          </a:xfrm>
          <a:custGeom>
            <a:avLst/>
            <a:gdLst>
              <a:gd name="T0" fmla="*/ 2162 w 2553"/>
              <a:gd name="T1" fmla="*/ 1067 h 2764"/>
              <a:gd name="T2" fmla="*/ 2139 w 2553"/>
              <a:gd name="T3" fmla="*/ 345 h 2764"/>
              <a:gd name="T4" fmla="*/ 1664 w 2553"/>
              <a:gd name="T5" fmla="*/ 880 h 2764"/>
              <a:gd name="T6" fmla="*/ 1245 w 2553"/>
              <a:gd name="T7" fmla="*/ 1063 h 2764"/>
              <a:gd name="T8" fmla="*/ 743 w 2553"/>
              <a:gd name="T9" fmla="*/ 969 h 2764"/>
              <a:gd name="T10" fmla="*/ 1043 w 2553"/>
              <a:gd name="T11" fmla="*/ 483 h 2764"/>
              <a:gd name="T12" fmla="*/ 1529 w 2553"/>
              <a:gd name="T13" fmla="*/ 285 h 2764"/>
              <a:gd name="T14" fmla="*/ 977 w 2553"/>
              <a:gd name="T15" fmla="*/ 376 h 2764"/>
              <a:gd name="T16" fmla="*/ 387 w 2553"/>
              <a:gd name="T17" fmla="*/ 428 h 2764"/>
              <a:gd name="T18" fmla="*/ 656 w 2553"/>
              <a:gd name="T19" fmla="*/ 1092 h 2764"/>
              <a:gd name="T20" fmla="*/ 964 w 2553"/>
              <a:gd name="T21" fmla="*/ 1247 h 2764"/>
              <a:gd name="T22" fmla="*/ 1239 w 2553"/>
              <a:gd name="T23" fmla="*/ 1640 h 2764"/>
              <a:gd name="T24" fmla="*/ 1328 w 2553"/>
              <a:gd name="T25" fmla="*/ 1979 h 2764"/>
              <a:gd name="T26" fmla="*/ 773 w 2553"/>
              <a:gd name="T27" fmla="*/ 2111 h 2764"/>
              <a:gd name="T28" fmla="*/ 288 w 2553"/>
              <a:gd name="T29" fmla="*/ 1907 h 2764"/>
              <a:gd name="T30" fmla="*/ 744 w 2553"/>
              <a:gd name="T31" fmla="*/ 2233 h 2764"/>
              <a:gd name="T32" fmla="*/ 1198 w 2553"/>
              <a:gd name="T33" fmla="*/ 2613 h 2764"/>
              <a:gd name="T34" fmla="*/ 1477 w 2553"/>
              <a:gd name="T35" fmla="*/ 1953 h 2764"/>
              <a:gd name="T36" fmla="*/ 1365 w 2553"/>
              <a:gd name="T37" fmla="*/ 1612 h 2764"/>
              <a:gd name="T38" fmla="*/ 1529 w 2553"/>
              <a:gd name="T39" fmla="*/ 1347 h 2764"/>
              <a:gd name="T40" fmla="*/ 1886 w 2553"/>
              <a:gd name="T41" fmla="*/ 1077 h 2764"/>
              <a:gd name="T42" fmla="*/ 2111 w 2553"/>
              <a:gd name="T43" fmla="*/ 1440 h 2764"/>
              <a:gd name="T44" fmla="*/ 2503 w 2553"/>
              <a:gd name="T45" fmla="*/ 1788 h 2764"/>
              <a:gd name="T46" fmla="*/ 1404 w 2553"/>
              <a:gd name="T47" fmla="*/ 285 h 2764"/>
              <a:gd name="T48" fmla="*/ 1130 w 2553"/>
              <a:gd name="T49" fmla="*/ 394 h 2764"/>
              <a:gd name="T50" fmla="*/ 1087 w 2553"/>
              <a:gd name="T51" fmla="*/ 285 h 2764"/>
              <a:gd name="T52" fmla="*/ 569 w 2553"/>
              <a:gd name="T53" fmla="*/ 1003 h 2764"/>
              <a:gd name="T54" fmla="*/ 387 w 2553"/>
              <a:gd name="T55" fmla="*/ 554 h 2764"/>
              <a:gd name="T56" fmla="*/ 572 w 2553"/>
              <a:gd name="T57" fmla="*/ 1000 h 2764"/>
              <a:gd name="T58" fmla="*/ 601 w 2553"/>
              <a:gd name="T59" fmla="*/ 2220 h 2764"/>
              <a:gd name="T60" fmla="*/ 601 w 2553"/>
              <a:gd name="T61" fmla="*/ 1997 h 2764"/>
              <a:gd name="T62" fmla="*/ 644 w 2553"/>
              <a:gd name="T63" fmla="*/ 2143 h 2764"/>
              <a:gd name="T64" fmla="*/ 1104 w 2553"/>
              <a:gd name="T65" fmla="*/ 1276 h 2764"/>
              <a:gd name="T66" fmla="*/ 1372 w 2553"/>
              <a:gd name="T67" fmla="*/ 1280 h 2764"/>
              <a:gd name="T68" fmla="*/ 1259 w 2553"/>
              <a:gd name="T69" fmla="*/ 1505 h 2764"/>
              <a:gd name="T70" fmla="*/ 1476 w 2553"/>
              <a:gd name="T71" fmla="*/ 2078 h 2764"/>
              <a:gd name="T72" fmla="*/ 1287 w 2553"/>
              <a:gd name="T73" fmla="*/ 2525 h 2764"/>
              <a:gd name="T74" fmla="*/ 1471 w 2553"/>
              <a:gd name="T75" fmla="*/ 2078 h 2764"/>
              <a:gd name="T76" fmla="*/ 1775 w 2553"/>
              <a:gd name="T77" fmla="*/ 822 h 2764"/>
              <a:gd name="T78" fmla="*/ 2259 w 2553"/>
              <a:gd name="T79" fmla="*/ 796 h 2764"/>
              <a:gd name="T80" fmla="*/ 2385 w 2553"/>
              <a:gd name="T81" fmla="*/ 1747 h 2764"/>
              <a:gd name="T82" fmla="*/ 2165 w 2553"/>
              <a:gd name="T83" fmla="*/ 1553 h 2764"/>
              <a:gd name="T84" fmla="*/ 2201 w 2553"/>
              <a:gd name="T85" fmla="*/ 1541 h 2764"/>
              <a:gd name="T86" fmla="*/ 2385 w 2553"/>
              <a:gd name="T87" fmla="*/ 1747 h 2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53" h="2764">
                <a:moveTo>
                  <a:pt x="2326" y="1427"/>
                </a:moveTo>
                <a:cubicBezTo>
                  <a:pt x="2296" y="1416"/>
                  <a:pt x="2265" y="1411"/>
                  <a:pt x="2235" y="1411"/>
                </a:cubicBezTo>
                <a:cubicBezTo>
                  <a:pt x="2162" y="1067"/>
                  <a:pt x="2162" y="1067"/>
                  <a:pt x="2162" y="1067"/>
                </a:cubicBezTo>
                <a:cubicBezTo>
                  <a:pt x="2168" y="1064"/>
                  <a:pt x="2175" y="1061"/>
                  <a:pt x="2181" y="1058"/>
                </a:cubicBezTo>
                <a:cubicBezTo>
                  <a:pt x="2270" y="1015"/>
                  <a:pt x="2343" y="938"/>
                  <a:pt x="2378" y="836"/>
                </a:cubicBezTo>
                <a:cubicBezTo>
                  <a:pt x="2447" y="636"/>
                  <a:pt x="2339" y="414"/>
                  <a:pt x="2139" y="345"/>
                </a:cubicBezTo>
                <a:cubicBezTo>
                  <a:pt x="1937" y="275"/>
                  <a:pt x="1715" y="383"/>
                  <a:pt x="1645" y="584"/>
                </a:cubicBezTo>
                <a:cubicBezTo>
                  <a:pt x="1611" y="683"/>
                  <a:pt x="1620" y="787"/>
                  <a:pt x="1662" y="875"/>
                </a:cubicBezTo>
                <a:cubicBezTo>
                  <a:pt x="1664" y="880"/>
                  <a:pt x="1664" y="880"/>
                  <a:pt x="1664" y="880"/>
                </a:cubicBezTo>
                <a:cubicBezTo>
                  <a:pt x="1666" y="886"/>
                  <a:pt x="1671" y="893"/>
                  <a:pt x="1673" y="899"/>
                </a:cubicBezTo>
                <a:cubicBezTo>
                  <a:pt x="1413" y="1118"/>
                  <a:pt x="1413" y="1118"/>
                  <a:pt x="1413" y="1118"/>
                </a:cubicBezTo>
                <a:cubicBezTo>
                  <a:pt x="1366" y="1084"/>
                  <a:pt x="1308" y="1063"/>
                  <a:pt x="1245" y="1063"/>
                </a:cubicBezTo>
                <a:cubicBezTo>
                  <a:pt x="1232" y="1063"/>
                  <a:pt x="1219" y="1064"/>
                  <a:pt x="1206" y="1066"/>
                </a:cubicBezTo>
                <a:cubicBezTo>
                  <a:pt x="1142" y="1072"/>
                  <a:pt x="1081" y="1099"/>
                  <a:pt x="1034" y="1143"/>
                </a:cubicBezTo>
                <a:cubicBezTo>
                  <a:pt x="743" y="969"/>
                  <a:pt x="743" y="969"/>
                  <a:pt x="743" y="969"/>
                </a:cubicBezTo>
                <a:cubicBezTo>
                  <a:pt x="763" y="921"/>
                  <a:pt x="774" y="869"/>
                  <a:pt x="774" y="815"/>
                </a:cubicBezTo>
                <a:cubicBezTo>
                  <a:pt x="774" y="761"/>
                  <a:pt x="763" y="709"/>
                  <a:pt x="743" y="662"/>
                </a:cubicBezTo>
                <a:cubicBezTo>
                  <a:pt x="1043" y="483"/>
                  <a:pt x="1043" y="483"/>
                  <a:pt x="1043" y="483"/>
                </a:cubicBezTo>
                <a:cubicBezTo>
                  <a:pt x="1044" y="484"/>
                  <a:pt x="1044" y="484"/>
                  <a:pt x="1044" y="484"/>
                </a:cubicBezTo>
                <a:cubicBezTo>
                  <a:pt x="1096" y="536"/>
                  <a:pt x="1167" y="568"/>
                  <a:pt x="1245" y="568"/>
                </a:cubicBezTo>
                <a:cubicBezTo>
                  <a:pt x="1401" y="568"/>
                  <a:pt x="1529" y="440"/>
                  <a:pt x="1529" y="285"/>
                </a:cubicBezTo>
                <a:cubicBezTo>
                  <a:pt x="1529" y="127"/>
                  <a:pt x="1401" y="0"/>
                  <a:pt x="1245" y="0"/>
                </a:cubicBezTo>
                <a:cubicBezTo>
                  <a:pt x="1090" y="0"/>
                  <a:pt x="962" y="127"/>
                  <a:pt x="962" y="285"/>
                </a:cubicBezTo>
                <a:cubicBezTo>
                  <a:pt x="962" y="317"/>
                  <a:pt x="967" y="348"/>
                  <a:pt x="977" y="376"/>
                </a:cubicBezTo>
                <a:cubicBezTo>
                  <a:pt x="675" y="557"/>
                  <a:pt x="675" y="557"/>
                  <a:pt x="675" y="557"/>
                </a:cubicBezTo>
                <a:cubicBezTo>
                  <a:pt x="670" y="553"/>
                  <a:pt x="665" y="547"/>
                  <a:pt x="660" y="542"/>
                </a:cubicBezTo>
                <a:cubicBezTo>
                  <a:pt x="591" y="472"/>
                  <a:pt x="493" y="428"/>
                  <a:pt x="387" y="428"/>
                </a:cubicBezTo>
                <a:cubicBezTo>
                  <a:pt x="174" y="428"/>
                  <a:pt x="0" y="602"/>
                  <a:pt x="0" y="815"/>
                </a:cubicBezTo>
                <a:cubicBezTo>
                  <a:pt x="0" y="1028"/>
                  <a:pt x="174" y="1203"/>
                  <a:pt x="387" y="1203"/>
                </a:cubicBezTo>
                <a:cubicBezTo>
                  <a:pt x="492" y="1203"/>
                  <a:pt x="587" y="1161"/>
                  <a:pt x="656" y="1092"/>
                </a:cubicBezTo>
                <a:cubicBezTo>
                  <a:pt x="660" y="1089"/>
                  <a:pt x="660" y="1089"/>
                  <a:pt x="660" y="1089"/>
                </a:cubicBezTo>
                <a:cubicBezTo>
                  <a:pt x="665" y="1085"/>
                  <a:pt x="670" y="1079"/>
                  <a:pt x="675" y="1074"/>
                </a:cubicBezTo>
                <a:cubicBezTo>
                  <a:pt x="964" y="1247"/>
                  <a:pt x="964" y="1247"/>
                  <a:pt x="964" y="1247"/>
                </a:cubicBezTo>
                <a:cubicBezTo>
                  <a:pt x="963" y="1250"/>
                  <a:pt x="962" y="1253"/>
                  <a:pt x="961" y="1256"/>
                </a:cubicBezTo>
                <a:cubicBezTo>
                  <a:pt x="917" y="1384"/>
                  <a:pt x="970" y="1524"/>
                  <a:pt x="1082" y="1592"/>
                </a:cubicBezTo>
                <a:cubicBezTo>
                  <a:pt x="1129" y="1624"/>
                  <a:pt x="1184" y="1640"/>
                  <a:pt x="1239" y="1640"/>
                </a:cubicBezTo>
                <a:cubicBezTo>
                  <a:pt x="1240" y="1641"/>
                  <a:pt x="1240" y="1641"/>
                  <a:pt x="1240" y="1641"/>
                </a:cubicBezTo>
                <a:cubicBezTo>
                  <a:pt x="1243" y="1641"/>
                  <a:pt x="1243" y="1641"/>
                  <a:pt x="1243" y="1641"/>
                </a:cubicBezTo>
                <a:cubicBezTo>
                  <a:pt x="1328" y="1979"/>
                  <a:pt x="1328" y="1979"/>
                  <a:pt x="1328" y="1979"/>
                </a:cubicBezTo>
                <a:cubicBezTo>
                  <a:pt x="1280" y="1998"/>
                  <a:pt x="1236" y="2028"/>
                  <a:pt x="1197" y="2066"/>
                </a:cubicBezTo>
                <a:cubicBezTo>
                  <a:pt x="1159" y="2104"/>
                  <a:pt x="1130" y="2149"/>
                  <a:pt x="1112" y="2196"/>
                </a:cubicBezTo>
                <a:cubicBezTo>
                  <a:pt x="773" y="2111"/>
                  <a:pt x="773" y="2111"/>
                  <a:pt x="773" y="2111"/>
                </a:cubicBezTo>
                <a:cubicBezTo>
                  <a:pt x="772" y="2109"/>
                  <a:pt x="772" y="2109"/>
                  <a:pt x="772" y="2109"/>
                </a:cubicBezTo>
                <a:cubicBezTo>
                  <a:pt x="772" y="2036"/>
                  <a:pt x="745" y="1963"/>
                  <a:pt x="690" y="1907"/>
                </a:cubicBezTo>
                <a:cubicBezTo>
                  <a:pt x="579" y="1797"/>
                  <a:pt x="398" y="1797"/>
                  <a:pt x="288" y="1907"/>
                </a:cubicBezTo>
                <a:cubicBezTo>
                  <a:pt x="177" y="2018"/>
                  <a:pt x="178" y="2199"/>
                  <a:pt x="288" y="2309"/>
                </a:cubicBezTo>
                <a:cubicBezTo>
                  <a:pt x="398" y="2419"/>
                  <a:pt x="579" y="2420"/>
                  <a:pt x="690" y="2308"/>
                </a:cubicBezTo>
                <a:cubicBezTo>
                  <a:pt x="712" y="2286"/>
                  <a:pt x="731" y="2260"/>
                  <a:pt x="744" y="2233"/>
                </a:cubicBezTo>
                <a:cubicBezTo>
                  <a:pt x="1085" y="2318"/>
                  <a:pt x="1085" y="2318"/>
                  <a:pt x="1085" y="2318"/>
                </a:cubicBezTo>
                <a:cubicBezTo>
                  <a:pt x="1085" y="2325"/>
                  <a:pt x="1085" y="2332"/>
                  <a:pt x="1085" y="2340"/>
                </a:cubicBezTo>
                <a:cubicBezTo>
                  <a:pt x="1085" y="2438"/>
                  <a:pt x="1122" y="2538"/>
                  <a:pt x="1198" y="2613"/>
                </a:cubicBezTo>
                <a:cubicBezTo>
                  <a:pt x="1348" y="2764"/>
                  <a:pt x="1595" y="2764"/>
                  <a:pt x="1745" y="2614"/>
                </a:cubicBezTo>
                <a:cubicBezTo>
                  <a:pt x="1896" y="2463"/>
                  <a:pt x="1896" y="2216"/>
                  <a:pt x="1746" y="2066"/>
                </a:cubicBezTo>
                <a:cubicBezTo>
                  <a:pt x="1671" y="1991"/>
                  <a:pt x="1575" y="1953"/>
                  <a:pt x="1477" y="1953"/>
                </a:cubicBezTo>
                <a:cubicBezTo>
                  <a:pt x="1472" y="1953"/>
                  <a:pt x="1472" y="1953"/>
                  <a:pt x="1472" y="1953"/>
                </a:cubicBezTo>
                <a:cubicBezTo>
                  <a:pt x="1465" y="1952"/>
                  <a:pt x="1457" y="1953"/>
                  <a:pt x="1451" y="1953"/>
                </a:cubicBezTo>
                <a:cubicBezTo>
                  <a:pt x="1365" y="1612"/>
                  <a:pt x="1365" y="1612"/>
                  <a:pt x="1365" y="1612"/>
                </a:cubicBezTo>
                <a:cubicBezTo>
                  <a:pt x="1392" y="1598"/>
                  <a:pt x="1418" y="1580"/>
                  <a:pt x="1441" y="1557"/>
                </a:cubicBezTo>
                <a:cubicBezTo>
                  <a:pt x="1462" y="1536"/>
                  <a:pt x="1480" y="1512"/>
                  <a:pt x="1493" y="1486"/>
                </a:cubicBezTo>
                <a:cubicBezTo>
                  <a:pt x="1517" y="1443"/>
                  <a:pt x="1529" y="1396"/>
                  <a:pt x="1529" y="1347"/>
                </a:cubicBezTo>
                <a:cubicBezTo>
                  <a:pt x="1529" y="1298"/>
                  <a:pt x="1517" y="1253"/>
                  <a:pt x="1495" y="1213"/>
                </a:cubicBezTo>
                <a:cubicBezTo>
                  <a:pt x="1751" y="997"/>
                  <a:pt x="1751" y="997"/>
                  <a:pt x="1751" y="997"/>
                </a:cubicBezTo>
                <a:cubicBezTo>
                  <a:pt x="1789" y="1032"/>
                  <a:pt x="1835" y="1059"/>
                  <a:pt x="1886" y="1077"/>
                </a:cubicBezTo>
                <a:cubicBezTo>
                  <a:pt x="1937" y="1094"/>
                  <a:pt x="1990" y="1101"/>
                  <a:pt x="2040" y="1097"/>
                </a:cubicBezTo>
                <a:cubicBezTo>
                  <a:pt x="2113" y="1439"/>
                  <a:pt x="2113" y="1439"/>
                  <a:pt x="2113" y="1439"/>
                </a:cubicBezTo>
                <a:cubicBezTo>
                  <a:pt x="2111" y="1440"/>
                  <a:pt x="2111" y="1440"/>
                  <a:pt x="2111" y="1440"/>
                </a:cubicBezTo>
                <a:cubicBezTo>
                  <a:pt x="2045" y="1472"/>
                  <a:pt x="1991" y="1529"/>
                  <a:pt x="1966" y="1603"/>
                </a:cubicBezTo>
                <a:cubicBezTo>
                  <a:pt x="1915" y="1750"/>
                  <a:pt x="1995" y="1913"/>
                  <a:pt x="2141" y="1964"/>
                </a:cubicBezTo>
                <a:cubicBezTo>
                  <a:pt x="2290" y="2015"/>
                  <a:pt x="2452" y="1935"/>
                  <a:pt x="2503" y="1788"/>
                </a:cubicBezTo>
                <a:cubicBezTo>
                  <a:pt x="2553" y="1641"/>
                  <a:pt x="2475" y="1478"/>
                  <a:pt x="2326" y="1427"/>
                </a:cubicBezTo>
                <a:close/>
                <a:moveTo>
                  <a:pt x="1245" y="125"/>
                </a:moveTo>
                <a:cubicBezTo>
                  <a:pt x="1333" y="125"/>
                  <a:pt x="1404" y="196"/>
                  <a:pt x="1404" y="285"/>
                </a:cubicBezTo>
                <a:cubicBezTo>
                  <a:pt x="1404" y="372"/>
                  <a:pt x="1332" y="442"/>
                  <a:pt x="1245" y="442"/>
                </a:cubicBezTo>
                <a:cubicBezTo>
                  <a:pt x="1202" y="442"/>
                  <a:pt x="1162" y="425"/>
                  <a:pt x="1133" y="396"/>
                </a:cubicBezTo>
                <a:cubicBezTo>
                  <a:pt x="1130" y="394"/>
                  <a:pt x="1130" y="394"/>
                  <a:pt x="1130" y="394"/>
                </a:cubicBezTo>
                <a:cubicBezTo>
                  <a:pt x="1124" y="386"/>
                  <a:pt x="1117" y="377"/>
                  <a:pt x="1111" y="369"/>
                </a:cubicBezTo>
                <a:cubicBezTo>
                  <a:pt x="1110" y="366"/>
                  <a:pt x="1110" y="366"/>
                  <a:pt x="1110" y="366"/>
                </a:cubicBezTo>
                <a:cubicBezTo>
                  <a:pt x="1095" y="343"/>
                  <a:pt x="1087" y="314"/>
                  <a:pt x="1087" y="285"/>
                </a:cubicBezTo>
                <a:cubicBezTo>
                  <a:pt x="1087" y="196"/>
                  <a:pt x="1158" y="125"/>
                  <a:pt x="1245" y="125"/>
                </a:cubicBezTo>
                <a:close/>
                <a:moveTo>
                  <a:pt x="572" y="1000"/>
                </a:moveTo>
                <a:cubicBezTo>
                  <a:pt x="569" y="1003"/>
                  <a:pt x="569" y="1003"/>
                  <a:pt x="569" y="1003"/>
                </a:cubicBezTo>
                <a:cubicBezTo>
                  <a:pt x="522" y="1049"/>
                  <a:pt x="457" y="1077"/>
                  <a:pt x="387" y="1077"/>
                </a:cubicBezTo>
                <a:cubicBezTo>
                  <a:pt x="242" y="1077"/>
                  <a:pt x="126" y="960"/>
                  <a:pt x="126" y="815"/>
                </a:cubicBezTo>
                <a:cubicBezTo>
                  <a:pt x="126" y="671"/>
                  <a:pt x="242" y="554"/>
                  <a:pt x="387" y="554"/>
                </a:cubicBezTo>
                <a:cubicBezTo>
                  <a:pt x="460" y="554"/>
                  <a:pt x="525" y="584"/>
                  <a:pt x="572" y="630"/>
                </a:cubicBezTo>
                <a:cubicBezTo>
                  <a:pt x="619" y="677"/>
                  <a:pt x="648" y="744"/>
                  <a:pt x="648" y="815"/>
                </a:cubicBezTo>
                <a:cubicBezTo>
                  <a:pt x="648" y="887"/>
                  <a:pt x="619" y="953"/>
                  <a:pt x="572" y="1000"/>
                </a:cubicBezTo>
                <a:close/>
                <a:moveTo>
                  <a:pt x="644" y="2143"/>
                </a:moveTo>
                <a:cubicBezTo>
                  <a:pt x="643" y="2146"/>
                  <a:pt x="643" y="2146"/>
                  <a:pt x="643" y="2146"/>
                </a:cubicBezTo>
                <a:cubicBezTo>
                  <a:pt x="636" y="2173"/>
                  <a:pt x="622" y="2199"/>
                  <a:pt x="601" y="2220"/>
                </a:cubicBezTo>
                <a:cubicBezTo>
                  <a:pt x="538" y="2283"/>
                  <a:pt x="438" y="2282"/>
                  <a:pt x="377" y="2221"/>
                </a:cubicBezTo>
                <a:cubicBezTo>
                  <a:pt x="315" y="2159"/>
                  <a:pt x="314" y="2059"/>
                  <a:pt x="377" y="1996"/>
                </a:cubicBezTo>
                <a:cubicBezTo>
                  <a:pt x="439" y="1934"/>
                  <a:pt x="539" y="1935"/>
                  <a:pt x="601" y="1997"/>
                </a:cubicBezTo>
                <a:cubicBezTo>
                  <a:pt x="631" y="2027"/>
                  <a:pt x="648" y="2067"/>
                  <a:pt x="647" y="2108"/>
                </a:cubicBezTo>
                <a:cubicBezTo>
                  <a:pt x="648" y="2112"/>
                  <a:pt x="648" y="2112"/>
                  <a:pt x="648" y="2112"/>
                </a:cubicBezTo>
                <a:cubicBezTo>
                  <a:pt x="647" y="2122"/>
                  <a:pt x="645" y="2133"/>
                  <a:pt x="644" y="2143"/>
                </a:cubicBezTo>
                <a:close/>
                <a:moveTo>
                  <a:pt x="1245" y="1505"/>
                </a:moveTo>
                <a:cubicBezTo>
                  <a:pt x="1158" y="1505"/>
                  <a:pt x="1087" y="1434"/>
                  <a:pt x="1087" y="1347"/>
                </a:cubicBezTo>
                <a:cubicBezTo>
                  <a:pt x="1087" y="1321"/>
                  <a:pt x="1093" y="1297"/>
                  <a:pt x="1104" y="1276"/>
                </a:cubicBezTo>
                <a:cubicBezTo>
                  <a:pt x="1111" y="1264"/>
                  <a:pt x="1119" y="1254"/>
                  <a:pt x="1128" y="1244"/>
                </a:cubicBezTo>
                <a:cubicBezTo>
                  <a:pt x="1182" y="1191"/>
                  <a:pt x="1265" y="1184"/>
                  <a:pt x="1326" y="1223"/>
                </a:cubicBezTo>
                <a:cubicBezTo>
                  <a:pt x="1345" y="1238"/>
                  <a:pt x="1361" y="1258"/>
                  <a:pt x="1372" y="1280"/>
                </a:cubicBezTo>
                <a:cubicBezTo>
                  <a:pt x="1390" y="1316"/>
                  <a:pt x="1394" y="1360"/>
                  <a:pt x="1380" y="1401"/>
                </a:cubicBezTo>
                <a:cubicBezTo>
                  <a:pt x="1366" y="1441"/>
                  <a:pt x="1337" y="1473"/>
                  <a:pt x="1299" y="1492"/>
                </a:cubicBezTo>
                <a:cubicBezTo>
                  <a:pt x="1286" y="1498"/>
                  <a:pt x="1273" y="1502"/>
                  <a:pt x="1259" y="1505"/>
                </a:cubicBezTo>
                <a:cubicBezTo>
                  <a:pt x="1254" y="1505"/>
                  <a:pt x="1250" y="1505"/>
                  <a:pt x="1245" y="1505"/>
                </a:cubicBezTo>
                <a:close/>
                <a:moveTo>
                  <a:pt x="1471" y="2078"/>
                </a:moveTo>
                <a:cubicBezTo>
                  <a:pt x="1476" y="2078"/>
                  <a:pt x="1476" y="2078"/>
                  <a:pt x="1476" y="2078"/>
                </a:cubicBezTo>
                <a:cubicBezTo>
                  <a:pt x="1541" y="2079"/>
                  <a:pt x="1607" y="2105"/>
                  <a:pt x="1657" y="2155"/>
                </a:cubicBezTo>
                <a:cubicBezTo>
                  <a:pt x="1759" y="2257"/>
                  <a:pt x="1758" y="2422"/>
                  <a:pt x="1656" y="2525"/>
                </a:cubicBezTo>
                <a:cubicBezTo>
                  <a:pt x="1554" y="2626"/>
                  <a:pt x="1389" y="2627"/>
                  <a:pt x="1287" y="2525"/>
                </a:cubicBezTo>
                <a:cubicBezTo>
                  <a:pt x="1235" y="2473"/>
                  <a:pt x="1210" y="2406"/>
                  <a:pt x="1210" y="2340"/>
                </a:cubicBezTo>
                <a:cubicBezTo>
                  <a:pt x="1209" y="2273"/>
                  <a:pt x="1236" y="2205"/>
                  <a:pt x="1286" y="2155"/>
                </a:cubicBezTo>
                <a:cubicBezTo>
                  <a:pt x="1338" y="2104"/>
                  <a:pt x="1404" y="2078"/>
                  <a:pt x="1471" y="2078"/>
                </a:cubicBezTo>
                <a:close/>
                <a:moveTo>
                  <a:pt x="1927" y="958"/>
                </a:moveTo>
                <a:cubicBezTo>
                  <a:pt x="1859" y="934"/>
                  <a:pt x="1806" y="885"/>
                  <a:pt x="1777" y="825"/>
                </a:cubicBezTo>
                <a:cubicBezTo>
                  <a:pt x="1775" y="822"/>
                  <a:pt x="1775" y="822"/>
                  <a:pt x="1775" y="822"/>
                </a:cubicBezTo>
                <a:cubicBezTo>
                  <a:pt x="1747" y="762"/>
                  <a:pt x="1741" y="692"/>
                  <a:pt x="1764" y="625"/>
                </a:cubicBezTo>
                <a:cubicBezTo>
                  <a:pt x="1811" y="489"/>
                  <a:pt x="1961" y="417"/>
                  <a:pt x="2097" y="464"/>
                </a:cubicBezTo>
                <a:cubicBezTo>
                  <a:pt x="2233" y="510"/>
                  <a:pt x="2306" y="659"/>
                  <a:pt x="2259" y="796"/>
                </a:cubicBezTo>
                <a:cubicBezTo>
                  <a:pt x="2235" y="865"/>
                  <a:pt x="2186" y="916"/>
                  <a:pt x="2127" y="946"/>
                </a:cubicBezTo>
                <a:cubicBezTo>
                  <a:pt x="2067" y="975"/>
                  <a:pt x="1994" y="981"/>
                  <a:pt x="1927" y="958"/>
                </a:cubicBezTo>
                <a:close/>
                <a:moveTo>
                  <a:pt x="2385" y="1747"/>
                </a:moveTo>
                <a:cubicBezTo>
                  <a:pt x="2356" y="1830"/>
                  <a:pt x="2266" y="1874"/>
                  <a:pt x="2182" y="1845"/>
                </a:cubicBezTo>
                <a:cubicBezTo>
                  <a:pt x="2100" y="1817"/>
                  <a:pt x="2057" y="1726"/>
                  <a:pt x="2085" y="1644"/>
                </a:cubicBezTo>
                <a:cubicBezTo>
                  <a:pt x="2099" y="1603"/>
                  <a:pt x="2128" y="1570"/>
                  <a:pt x="2165" y="1553"/>
                </a:cubicBezTo>
                <a:cubicBezTo>
                  <a:pt x="2168" y="1551"/>
                  <a:pt x="2168" y="1551"/>
                  <a:pt x="2168" y="1551"/>
                </a:cubicBezTo>
                <a:cubicBezTo>
                  <a:pt x="2178" y="1547"/>
                  <a:pt x="2188" y="1544"/>
                  <a:pt x="2198" y="1541"/>
                </a:cubicBezTo>
                <a:cubicBezTo>
                  <a:pt x="2201" y="1541"/>
                  <a:pt x="2201" y="1541"/>
                  <a:pt x="2201" y="1541"/>
                </a:cubicBezTo>
                <a:cubicBezTo>
                  <a:pt x="2228" y="1535"/>
                  <a:pt x="2258" y="1536"/>
                  <a:pt x="2286" y="1545"/>
                </a:cubicBezTo>
                <a:cubicBezTo>
                  <a:pt x="2370" y="1574"/>
                  <a:pt x="2413" y="1665"/>
                  <a:pt x="2385" y="1747"/>
                </a:cubicBezTo>
                <a:close/>
                <a:moveTo>
                  <a:pt x="2385" y="1747"/>
                </a:moveTo>
                <a:cubicBezTo>
                  <a:pt x="2385" y="1747"/>
                  <a:pt x="2385" y="1747"/>
                  <a:pt x="2385" y="1747"/>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1" name="Freeform 25"/>
          <p:cNvSpPr>
            <a:spLocks noEditPoints="1"/>
          </p:cNvSpPr>
          <p:nvPr/>
        </p:nvSpPr>
        <p:spPr bwMode="auto">
          <a:xfrm>
            <a:off x="2191547" y="1970491"/>
            <a:ext cx="547324" cy="547450"/>
          </a:xfrm>
          <a:custGeom>
            <a:avLst/>
            <a:gdLst>
              <a:gd name="T0" fmla="*/ 1625 w 3251"/>
              <a:gd name="T1" fmla="*/ 3252 h 3252"/>
              <a:gd name="T2" fmla="*/ 0 w 3251"/>
              <a:gd name="T3" fmla="*/ 1626 h 3252"/>
              <a:gd name="T4" fmla="*/ 1625 w 3251"/>
              <a:gd name="T5" fmla="*/ 0 h 3252"/>
              <a:gd name="T6" fmla="*/ 3251 w 3251"/>
              <a:gd name="T7" fmla="*/ 1626 h 3252"/>
              <a:gd name="T8" fmla="*/ 1625 w 3251"/>
              <a:gd name="T9" fmla="*/ 3252 h 3252"/>
              <a:gd name="T10" fmla="*/ 1625 w 3251"/>
              <a:gd name="T11" fmla="*/ 103 h 3252"/>
              <a:gd name="T12" fmla="*/ 102 w 3251"/>
              <a:gd name="T13" fmla="*/ 1626 h 3252"/>
              <a:gd name="T14" fmla="*/ 1625 w 3251"/>
              <a:gd name="T15" fmla="*/ 3149 h 3252"/>
              <a:gd name="T16" fmla="*/ 3149 w 3251"/>
              <a:gd name="T17" fmla="*/ 1626 h 3252"/>
              <a:gd name="T18" fmla="*/ 1625 w 3251"/>
              <a:gd name="T19" fmla="*/ 103 h 3252"/>
              <a:gd name="T20" fmla="*/ 1625 w 3251"/>
              <a:gd name="T21" fmla="*/ 103 h 3252"/>
              <a:gd name="T22" fmla="*/ 1625 w 3251"/>
              <a:gd name="T23" fmla="*/ 103 h 3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51" h="3252">
                <a:moveTo>
                  <a:pt x="1625" y="3252"/>
                </a:moveTo>
                <a:cubicBezTo>
                  <a:pt x="729" y="3252"/>
                  <a:pt x="0" y="2522"/>
                  <a:pt x="0" y="1626"/>
                </a:cubicBezTo>
                <a:cubicBezTo>
                  <a:pt x="0" y="730"/>
                  <a:pt x="729" y="0"/>
                  <a:pt x="1625" y="0"/>
                </a:cubicBezTo>
                <a:cubicBezTo>
                  <a:pt x="2521" y="0"/>
                  <a:pt x="3251" y="730"/>
                  <a:pt x="3251" y="1626"/>
                </a:cubicBezTo>
                <a:cubicBezTo>
                  <a:pt x="3251" y="2522"/>
                  <a:pt x="2521" y="3252"/>
                  <a:pt x="1625" y="3252"/>
                </a:cubicBezTo>
                <a:close/>
                <a:moveTo>
                  <a:pt x="1625" y="103"/>
                </a:moveTo>
                <a:cubicBezTo>
                  <a:pt x="786" y="103"/>
                  <a:pt x="102" y="786"/>
                  <a:pt x="102" y="1626"/>
                </a:cubicBezTo>
                <a:cubicBezTo>
                  <a:pt x="102" y="2466"/>
                  <a:pt x="786" y="3149"/>
                  <a:pt x="1625" y="3149"/>
                </a:cubicBezTo>
                <a:cubicBezTo>
                  <a:pt x="2465" y="3149"/>
                  <a:pt x="3149" y="2466"/>
                  <a:pt x="3149" y="1626"/>
                </a:cubicBezTo>
                <a:cubicBezTo>
                  <a:pt x="3149" y="786"/>
                  <a:pt x="2465" y="103"/>
                  <a:pt x="1625" y="103"/>
                </a:cubicBezTo>
                <a:close/>
                <a:moveTo>
                  <a:pt x="1625" y="103"/>
                </a:moveTo>
                <a:cubicBezTo>
                  <a:pt x="1625" y="103"/>
                  <a:pt x="1625" y="103"/>
                  <a:pt x="1625" y="103"/>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2" name="Freeform 26"/>
          <p:cNvSpPr>
            <a:spLocks noEditPoints="1"/>
          </p:cNvSpPr>
          <p:nvPr/>
        </p:nvSpPr>
        <p:spPr bwMode="auto">
          <a:xfrm>
            <a:off x="2181653" y="1961105"/>
            <a:ext cx="566223" cy="564954"/>
          </a:xfrm>
          <a:custGeom>
            <a:avLst/>
            <a:gdLst>
              <a:gd name="T0" fmla="*/ 363 w 3364"/>
              <a:gd name="T1" fmla="*/ 3308 h 3356"/>
              <a:gd name="T2" fmla="*/ 138 w 3364"/>
              <a:gd name="T3" fmla="*/ 3228 h 3356"/>
              <a:gd name="T4" fmla="*/ 253 w 3364"/>
              <a:gd name="T5" fmla="*/ 2409 h 3356"/>
              <a:gd name="T6" fmla="*/ 322 w 3364"/>
              <a:gd name="T7" fmla="*/ 2388 h 3356"/>
              <a:gd name="T8" fmla="*/ 343 w 3364"/>
              <a:gd name="T9" fmla="*/ 2458 h 3356"/>
              <a:gd name="T10" fmla="*/ 210 w 3364"/>
              <a:gd name="T11" fmla="*/ 3156 h 3356"/>
              <a:gd name="T12" fmla="*/ 2094 w 3364"/>
              <a:gd name="T13" fmla="*/ 2097 h 3356"/>
              <a:gd name="T14" fmla="*/ 3021 w 3364"/>
              <a:gd name="T15" fmla="*/ 911 h 3356"/>
              <a:gd name="T16" fmla="*/ 3154 w 3364"/>
              <a:gd name="T17" fmla="*/ 212 h 3356"/>
              <a:gd name="T18" fmla="*/ 2455 w 3364"/>
              <a:gd name="T19" fmla="*/ 346 h 3356"/>
              <a:gd name="T20" fmla="*/ 2386 w 3364"/>
              <a:gd name="T21" fmla="*/ 325 h 3356"/>
              <a:gd name="T22" fmla="*/ 2406 w 3364"/>
              <a:gd name="T23" fmla="*/ 256 h 3356"/>
              <a:gd name="T24" fmla="*/ 3226 w 3364"/>
              <a:gd name="T25" fmla="*/ 141 h 3356"/>
              <a:gd name="T26" fmla="*/ 3110 w 3364"/>
              <a:gd name="T27" fmla="*/ 960 h 3356"/>
              <a:gd name="T28" fmla="*/ 2166 w 3364"/>
              <a:gd name="T29" fmla="*/ 2171 h 3356"/>
              <a:gd name="T30" fmla="*/ 363 w 3364"/>
              <a:gd name="T31" fmla="*/ 3308 h 3356"/>
              <a:gd name="T32" fmla="*/ 363 w 3364"/>
              <a:gd name="T33" fmla="*/ 3308 h 3356"/>
              <a:gd name="T34" fmla="*/ 363 w 3364"/>
              <a:gd name="T35" fmla="*/ 3308 h 3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64" h="3356">
                <a:moveTo>
                  <a:pt x="363" y="3308"/>
                </a:moveTo>
                <a:cubicBezTo>
                  <a:pt x="271" y="3308"/>
                  <a:pt x="194" y="3282"/>
                  <a:pt x="138" y="3228"/>
                </a:cubicBezTo>
                <a:cubicBezTo>
                  <a:pt x="0" y="3090"/>
                  <a:pt x="38" y="2806"/>
                  <a:pt x="253" y="2409"/>
                </a:cubicBezTo>
                <a:cubicBezTo>
                  <a:pt x="266" y="2383"/>
                  <a:pt x="297" y="2376"/>
                  <a:pt x="322" y="2388"/>
                </a:cubicBezTo>
                <a:cubicBezTo>
                  <a:pt x="348" y="2401"/>
                  <a:pt x="356" y="2432"/>
                  <a:pt x="343" y="2458"/>
                </a:cubicBezTo>
                <a:cubicBezTo>
                  <a:pt x="161" y="2796"/>
                  <a:pt x="110" y="3057"/>
                  <a:pt x="210" y="3156"/>
                </a:cubicBezTo>
                <a:cubicBezTo>
                  <a:pt x="410" y="3356"/>
                  <a:pt x="1213" y="2977"/>
                  <a:pt x="2094" y="2097"/>
                </a:cubicBezTo>
                <a:cubicBezTo>
                  <a:pt x="2493" y="1697"/>
                  <a:pt x="2824" y="1275"/>
                  <a:pt x="3021" y="911"/>
                </a:cubicBezTo>
                <a:cubicBezTo>
                  <a:pt x="3202" y="573"/>
                  <a:pt x="3254" y="312"/>
                  <a:pt x="3154" y="212"/>
                </a:cubicBezTo>
                <a:cubicBezTo>
                  <a:pt x="3054" y="113"/>
                  <a:pt x="2793" y="164"/>
                  <a:pt x="2455" y="346"/>
                </a:cubicBezTo>
                <a:cubicBezTo>
                  <a:pt x="2429" y="358"/>
                  <a:pt x="2399" y="351"/>
                  <a:pt x="2386" y="325"/>
                </a:cubicBezTo>
                <a:cubicBezTo>
                  <a:pt x="2373" y="300"/>
                  <a:pt x="2381" y="269"/>
                  <a:pt x="2406" y="256"/>
                </a:cubicBezTo>
                <a:cubicBezTo>
                  <a:pt x="2803" y="41"/>
                  <a:pt x="3087" y="0"/>
                  <a:pt x="3226" y="141"/>
                </a:cubicBezTo>
                <a:cubicBezTo>
                  <a:pt x="3364" y="279"/>
                  <a:pt x="3325" y="563"/>
                  <a:pt x="3110" y="960"/>
                </a:cubicBezTo>
                <a:cubicBezTo>
                  <a:pt x="2908" y="1334"/>
                  <a:pt x="2573" y="1764"/>
                  <a:pt x="2166" y="2171"/>
                </a:cubicBezTo>
                <a:cubicBezTo>
                  <a:pt x="1546" y="2790"/>
                  <a:pt x="786" y="3308"/>
                  <a:pt x="363" y="3308"/>
                </a:cubicBezTo>
                <a:close/>
                <a:moveTo>
                  <a:pt x="363" y="3308"/>
                </a:moveTo>
                <a:cubicBezTo>
                  <a:pt x="363" y="3308"/>
                  <a:pt x="363" y="3308"/>
                  <a:pt x="363" y="3308"/>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3" name="Freeform 27"/>
          <p:cNvSpPr>
            <a:spLocks noEditPoints="1"/>
          </p:cNvSpPr>
          <p:nvPr/>
        </p:nvSpPr>
        <p:spPr bwMode="auto">
          <a:xfrm>
            <a:off x="2219452" y="2001187"/>
            <a:ext cx="498616" cy="437351"/>
          </a:xfrm>
          <a:custGeom>
            <a:avLst/>
            <a:gdLst>
              <a:gd name="T0" fmla="*/ 1388 w 2962"/>
              <a:gd name="T1" fmla="*/ 1846 h 2598"/>
              <a:gd name="T2" fmla="*/ 1232 w 2962"/>
              <a:gd name="T3" fmla="*/ 1621 h 2598"/>
              <a:gd name="T4" fmla="*/ 1078 w 2962"/>
              <a:gd name="T5" fmla="*/ 1242 h 2598"/>
              <a:gd name="T6" fmla="*/ 1142 w 2962"/>
              <a:gd name="T7" fmla="*/ 873 h 2598"/>
              <a:gd name="T8" fmla="*/ 1377 w 2962"/>
              <a:gd name="T9" fmla="*/ 699 h 2598"/>
              <a:gd name="T10" fmla="*/ 1738 w 2962"/>
              <a:gd name="T11" fmla="*/ 602 h 2598"/>
              <a:gd name="T12" fmla="*/ 2215 w 2962"/>
              <a:gd name="T13" fmla="*/ 292 h 2598"/>
              <a:gd name="T14" fmla="*/ 2332 w 2962"/>
              <a:gd name="T15" fmla="*/ 105 h 2598"/>
              <a:gd name="T16" fmla="*/ 2289 w 2962"/>
              <a:gd name="T17" fmla="*/ 277 h 2598"/>
              <a:gd name="T18" fmla="*/ 2138 w 2962"/>
              <a:gd name="T19" fmla="*/ 809 h 2598"/>
              <a:gd name="T20" fmla="*/ 1628 w 2962"/>
              <a:gd name="T21" fmla="*/ 755 h 2598"/>
              <a:gd name="T22" fmla="*/ 1088 w 2962"/>
              <a:gd name="T23" fmla="*/ 1011 h 2598"/>
              <a:gd name="T24" fmla="*/ 1032 w 2962"/>
              <a:gd name="T25" fmla="*/ 1347 h 2598"/>
              <a:gd name="T26" fmla="*/ 1421 w 2962"/>
              <a:gd name="T27" fmla="*/ 1702 h 2598"/>
              <a:gd name="T28" fmla="*/ 1733 w 2962"/>
              <a:gd name="T29" fmla="*/ 1948 h 2598"/>
              <a:gd name="T30" fmla="*/ 1987 w 2962"/>
              <a:gd name="T31" fmla="*/ 1951 h 2598"/>
              <a:gd name="T32" fmla="*/ 2148 w 2962"/>
              <a:gd name="T33" fmla="*/ 1859 h 2598"/>
              <a:gd name="T34" fmla="*/ 2284 w 2962"/>
              <a:gd name="T35" fmla="*/ 1859 h 2598"/>
              <a:gd name="T36" fmla="*/ 2094 w 2962"/>
              <a:gd name="T37" fmla="*/ 1592 h 2598"/>
              <a:gd name="T38" fmla="*/ 2105 w 2962"/>
              <a:gd name="T39" fmla="*/ 1382 h 2598"/>
              <a:gd name="T40" fmla="*/ 2337 w 2962"/>
              <a:gd name="T41" fmla="*/ 1301 h 2598"/>
              <a:gd name="T42" fmla="*/ 2448 w 2962"/>
              <a:gd name="T43" fmla="*/ 1434 h 2598"/>
              <a:gd name="T44" fmla="*/ 2501 w 2962"/>
              <a:gd name="T45" fmla="*/ 1411 h 2598"/>
              <a:gd name="T46" fmla="*/ 2704 w 2962"/>
              <a:gd name="T47" fmla="*/ 1334 h 2598"/>
              <a:gd name="T48" fmla="*/ 2581 w 2962"/>
              <a:gd name="T49" fmla="*/ 1167 h 2598"/>
              <a:gd name="T50" fmla="*/ 2391 w 2962"/>
              <a:gd name="T51" fmla="*/ 1114 h 2598"/>
              <a:gd name="T52" fmla="*/ 2302 w 2962"/>
              <a:gd name="T53" fmla="*/ 952 h 2598"/>
              <a:gd name="T54" fmla="*/ 2919 w 2962"/>
              <a:gd name="T55" fmla="*/ 850 h 2598"/>
              <a:gd name="T56" fmla="*/ 2363 w 2962"/>
              <a:gd name="T57" fmla="*/ 940 h 2598"/>
              <a:gd name="T58" fmla="*/ 2501 w 2962"/>
              <a:gd name="T59" fmla="*/ 1027 h 2598"/>
              <a:gd name="T60" fmla="*/ 2724 w 2962"/>
              <a:gd name="T61" fmla="*/ 1249 h 2598"/>
              <a:gd name="T62" fmla="*/ 2721 w 2962"/>
              <a:gd name="T63" fmla="*/ 1475 h 2598"/>
              <a:gd name="T64" fmla="*/ 2432 w 2962"/>
              <a:gd name="T65" fmla="*/ 1500 h 2598"/>
              <a:gd name="T66" fmla="*/ 2361 w 2962"/>
              <a:gd name="T67" fmla="*/ 1400 h 2598"/>
              <a:gd name="T68" fmla="*/ 2071 w 2962"/>
              <a:gd name="T69" fmla="*/ 1416 h 2598"/>
              <a:gd name="T70" fmla="*/ 2181 w 2962"/>
              <a:gd name="T71" fmla="*/ 1569 h 2598"/>
              <a:gd name="T72" fmla="*/ 2386 w 2962"/>
              <a:gd name="T73" fmla="*/ 1894 h 2598"/>
              <a:gd name="T74" fmla="*/ 2151 w 2962"/>
              <a:gd name="T75" fmla="*/ 1912 h 2598"/>
              <a:gd name="T76" fmla="*/ 2010 w 2962"/>
              <a:gd name="T77" fmla="*/ 2022 h 2598"/>
              <a:gd name="T78" fmla="*/ 512 w 2962"/>
              <a:gd name="T79" fmla="*/ 2591 h 2598"/>
              <a:gd name="T80" fmla="*/ 225 w 2962"/>
              <a:gd name="T81" fmla="*/ 2179 h 2598"/>
              <a:gd name="T82" fmla="*/ 448 w 2962"/>
              <a:gd name="T83" fmla="*/ 2337 h 2598"/>
              <a:gd name="T84" fmla="*/ 433 w 2962"/>
              <a:gd name="T85" fmla="*/ 1736 h 2598"/>
              <a:gd name="T86" fmla="*/ 566 w 2962"/>
              <a:gd name="T87" fmla="*/ 1362 h 2598"/>
              <a:gd name="T88" fmla="*/ 359 w 2962"/>
              <a:gd name="T89" fmla="*/ 996 h 2598"/>
              <a:gd name="T90" fmla="*/ 394 w 2962"/>
              <a:gd name="T91" fmla="*/ 730 h 2598"/>
              <a:gd name="T92" fmla="*/ 845 w 2962"/>
              <a:gd name="T93" fmla="*/ 522 h 2598"/>
              <a:gd name="T94" fmla="*/ 827 w 2962"/>
              <a:gd name="T95" fmla="*/ 146 h 2598"/>
              <a:gd name="T96" fmla="*/ 740 w 2962"/>
              <a:gd name="T97" fmla="*/ 21 h 2598"/>
              <a:gd name="T98" fmla="*/ 822 w 2962"/>
              <a:gd name="T99" fmla="*/ 305 h 2598"/>
              <a:gd name="T100" fmla="*/ 753 w 2962"/>
              <a:gd name="T101" fmla="*/ 574 h 2598"/>
              <a:gd name="T102" fmla="*/ 387 w 2962"/>
              <a:gd name="T103" fmla="*/ 842 h 2598"/>
              <a:gd name="T104" fmla="*/ 397 w 2962"/>
              <a:gd name="T105" fmla="*/ 1134 h 2598"/>
              <a:gd name="T106" fmla="*/ 487 w 2962"/>
              <a:gd name="T107" fmla="*/ 1592 h 2598"/>
              <a:gd name="T108" fmla="*/ 435 w 2962"/>
              <a:gd name="T109" fmla="*/ 2161 h 2598"/>
              <a:gd name="T110" fmla="*/ 517 w 2962"/>
              <a:gd name="T111" fmla="*/ 2442 h 2598"/>
              <a:gd name="T112" fmla="*/ 530 w 2962"/>
              <a:gd name="T113" fmla="*/ 2598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62" h="2598">
                <a:moveTo>
                  <a:pt x="1959" y="2414"/>
                </a:moveTo>
                <a:cubicBezTo>
                  <a:pt x="1953" y="2414"/>
                  <a:pt x="1953" y="2414"/>
                  <a:pt x="1953" y="2414"/>
                </a:cubicBezTo>
                <a:cubicBezTo>
                  <a:pt x="1869" y="2394"/>
                  <a:pt x="1797" y="2327"/>
                  <a:pt x="1754" y="2232"/>
                </a:cubicBezTo>
                <a:cubicBezTo>
                  <a:pt x="1721" y="2161"/>
                  <a:pt x="1708" y="2081"/>
                  <a:pt x="1697" y="2005"/>
                </a:cubicBezTo>
                <a:cubicBezTo>
                  <a:pt x="1577" y="2025"/>
                  <a:pt x="1431" y="1971"/>
                  <a:pt x="1388" y="1846"/>
                </a:cubicBezTo>
                <a:cubicBezTo>
                  <a:pt x="1380" y="1825"/>
                  <a:pt x="1375" y="1802"/>
                  <a:pt x="1375" y="1779"/>
                </a:cubicBezTo>
                <a:cubicBezTo>
                  <a:pt x="1375" y="1756"/>
                  <a:pt x="1375" y="1756"/>
                  <a:pt x="1375" y="1756"/>
                </a:cubicBezTo>
                <a:cubicBezTo>
                  <a:pt x="1375" y="1741"/>
                  <a:pt x="1375" y="1728"/>
                  <a:pt x="1372" y="1718"/>
                </a:cubicBezTo>
                <a:cubicBezTo>
                  <a:pt x="1362" y="1669"/>
                  <a:pt x="1303" y="1646"/>
                  <a:pt x="1278" y="1636"/>
                </a:cubicBezTo>
                <a:cubicBezTo>
                  <a:pt x="1232" y="1621"/>
                  <a:pt x="1232" y="1621"/>
                  <a:pt x="1232" y="1621"/>
                </a:cubicBezTo>
                <a:cubicBezTo>
                  <a:pt x="1196" y="1610"/>
                  <a:pt x="1160" y="1600"/>
                  <a:pt x="1129" y="1580"/>
                </a:cubicBezTo>
                <a:cubicBezTo>
                  <a:pt x="1063" y="1539"/>
                  <a:pt x="1024" y="1464"/>
                  <a:pt x="996" y="1406"/>
                </a:cubicBezTo>
                <a:cubicBezTo>
                  <a:pt x="988" y="1390"/>
                  <a:pt x="976" y="1365"/>
                  <a:pt x="981" y="1339"/>
                </a:cubicBezTo>
                <a:cubicBezTo>
                  <a:pt x="988" y="1306"/>
                  <a:pt x="1017" y="1288"/>
                  <a:pt x="1042" y="1272"/>
                </a:cubicBezTo>
                <a:cubicBezTo>
                  <a:pt x="1063" y="1260"/>
                  <a:pt x="1075" y="1252"/>
                  <a:pt x="1078" y="1242"/>
                </a:cubicBezTo>
                <a:cubicBezTo>
                  <a:pt x="1078" y="1237"/>
                  <a:pt x="1073" y="1226"/>
                  <a:pt x="1068" y="1216"/>
                </a:cubicBezTo>
                <a:cubicBezTo>
                  <a:pt x="1065" y="1211"/>
                  <a:pt x="1065" y="1211"/>
                  <a:pt x="1065" y="1211"/>
                </a:cubicBezTo>
                <a:cubicBezTo>
                  <a:pt x="1029" y="1142"/>
                  <a:pt x="1022" y="1062"/>
                  <a:pt x="1042" y="988"/>
                </a:cubicBezTo>
                <a:cubicBezTo>
                  <a:pt x="1045" y="981"/>
                  <a:pt x="1050" y="975"/>
                  <a:pt x="1055" y="973"/>
                </a:cubicBezTo>
                <a:cubicBezTo>
                  <a:pt x="1096" y="952"/>
                  <a:pt x="1127" y="917"/>
                  <a:pt x="1142" y="873"/>
                </a:cubicBezTo>
                <a:cubicBezTo>
                  <a:pt x="1147" y="860"/>
                  <a:pt x="1157" y="855"/>
                  <a:pt x="1170" y="858"/>
                </a:cubicBezTo>
                <a:cubicBezTo>
                  <a:pt x="1221" y="865"/>
                  <a:pt x="1275" y="847"/>
                  <a:pt x="1308" y="809"/>
                </a:cubicBezTo>
                <a:cubicBezTo>
                  <a:pt x="1311" y="806"/>
                  <a:pt x="1316" y="804"/>
                  <a:pt x="1319" y="801"/>
                </a:cubicBezTo>
                <a:cubicBezTo>
                  <a:pt x="1352" y="791"/>
                  <a:pt x="1372" y="753"/>
                  <a:pt x="1370" y="719"/>
                </a:cubicBezTo>
                <a:cubicBezTo>
                  <a:pt x="1370" y="712"/>
                  <a:pt x="1372" y="704"/>
                  <a:pt x="1377" y="699"/>
                </a:cubicBezTo>
                <a:cubicBezTo>
                  <a:pt x="1418" y="658"/>
                  <a:pt x="1472" y="686"/>
                  <a:pt x="1516" y="709"/>
                </a:cubicBezTo>
                <a:cubicBezTo>
                  <a:pt x="1554" y="730"/>
                  <a:pt x="1572" y="737"/>
                  <a:pt x="1585" y="730"/>
                </a:cubicBezTo>
                <a:cubicBezTo>
                  <a:pt x="1590" y="627"/>
                  <a:pt x="1590" y="627"/>
                  <a:pt x="1590" y="627"/>
                </a:cubicBezTo>
                <a:cubicBezTo>
                  <a:pt x="1590" y="614"/>
                  <a:pt x="1603" y="602"/>
                  <a:pt x="1616" y="602"/>
                </a:cubicBezTo>
                <a:cubicBezTo>
                  <a:pt x="1738" y="602"/>
                  <a:pt x="1738" y="602"/>
                  <a:pt x="1738" y="602"/>
                </a:cubicBezTo>
                <a:cubicBezTo>
                  <a:pt x="1749" y="602"/>
                  <a:pt x="1759" y="609"/>
                  <a:pt x="1761" y="620"/>
                </a:cubicBezTo>
                <a:cubicBezTo>
                  <a:pt x="1787" y="686"/>
                  <a:pt x="1874" y="712"/>
                  <a:pt x="1956" y="727"/>
                </a:cubicBezTo>
                <a:cubicBezTo>
                  <a:pt x="2125" y="758"/>
                  <a:pt x="2125" y="758"/>
                  <a:pt x="2125" y="758"/>
                </a:cubicBezTo>
                <a:cubicBezTo>
                  <a:pt x="2153" y="643"/>
                  <a:pt x="2171" y="525"/>
                  <a:pt x="2184" y="407"/>
                </a:cubicBezTo>
                <a:cubicBezTo>
                  <a:pt x="2186" y="369"/>
                  <a:pt x="2192" y="328"/>
                  <a:pt x="2215" y="292"/>
                </a:cubicBezTo>
                <a:cubicBezTo>
                  <a:pt x="2220" y="287"/>
                  <a:pt x="2225" y="279"/>
                  <a:pt x="2230" y="274"/>
                </a:cubicBezTo>
                <a:cubicBezTo>
                  <a:pt x="2235" y="266"/>
                  <a:pt x="2240" y="261"/>
                  <a:pt x="2245" y="254"/>
                </a:cubicBezTo>
                <a:cubicBezTo>
                  <a:pt x="2250" y="241"/>
                  <a:pt x="2253" y="225"/>
                  <a:pt x="2253" y="210"/>
                </a:cubicBezTo>
                <a:cubicBezTo>
                  <a:pt x="2253" y="200"/>
                  <a:pt x="2256" y="192"/>
                  <a:pt x="2256" y="182"/>
                </a:cubicBezTo>
                <a:cubicBezTo>
                  <a:pt x="2263" y="143"/>
                  <a:pt x="2291" y="102"/>
                  <a:pt x="2332" y="105"/>
                </a:cubicBezTo>
                <a:cubicBezTo>
                  <a:pt x="2348" y="105"/>
                  <a:pt x="2358" y="118"/>
                  <a:pt x="2355" y="133"/>
                </a:cubicBezTo>
                <a:cubicBezTo>
                  <a:pt x="2355" y="149"/>
                  <a:pt x="2343" y="159"/>
                  <a:pt x="2327" y="156"/>
                </a:cubicBezTo>
                <a:cubicBezTo>
                  <a:pt x="2317" y="156"/>
                  <a:pt x="2307" y="172"/>
                  <a:pt x="2304" y="190"/>
                </a:cubicBezTo>
                <a:cubicBezTo>
                  <a:pt x="2304" y="197"/>
                  <a:pt x="2302" y="205"/>
                  <a:pt x="2302" y="213"/>
                </a:cubicBezTo>
                <a:cubicBezTo>
                  <a:pt x="2299" y="233"/>
                  <a:pt x="2299" y="254"/>
                  <a:pt x="2289" y="277"/>
                </a:cubicBezTo>
                <a:cubicBezTo>
                  <a:pt x="2284" y="289"/>
                  <a:pt x="2273" y="297"/>
                  <a:pt x="2268" y="305"/>
                </a:cubicBezTo>
                <a:cubicBezTo>
                  <a:pt x="2263" y="310"/>
                  <a:pt x="2261" y="315"/>
                  <a:pt x="2258" y="318"/>
                </a:cubicBezTo>
                <a:cubicBezTo>
                  <a:pt x="2243" y="341"/>
                  <a:pt x="2238" y="374"/>
                  <a:pt x="2235" y="407"/>
                </a:cubicBezTo>
                <a:cubicBezTo>
                  <a:pt x="2222" y="538"/>
                  <a:pt x="2202" y="666"/>
                  <a:pt x="2169" y="791"/>
                </a:cubicBezTo>
                <a:cubicBezTo>
                  <a:pt x="2166" y="804"/>
                  <a:pt x="2153" y="812"/>
                  <a:pt x="2138" y="809"/>
                </a:cubicBezTo>
                <a:cubicBezTo>
                  <a:pt x="1946" y="773"/>
                  <a:pt x="1946" y="773"/>
                  <a:pt x="1946" y="773"/>
                </a:cubicBezTo>
                <a:cubicBezTo>
                  <a:pt x="1856" y="755"/>
                  <a:pt x="1761" y="727"/>
                  <a:pt x="1721" y="650"/>
                </a:cubicBezTo>
                <a:cubicBezTo>
                  <a:pt x="1639" y="650"/>
                  <a:pt x="1639" y="650"/>
                  <a:pt x="1639" y="650"/>
                </a:cubicBezTo>
                <a:cubicBezTo>
                  <a:pt x="1633" y="740"/>
                  <a:pt x="1633" y="740"/>
                  <a:pt x="1633" y="740"/>
                </a:cubicBezTo>
                <a:cubicBezTo>
                  <a:pt x="1633" y="745"/>
                  <a:pt x="1631" y="750"/>
                  <a:pt x="1628" y="755"/>
                </a:cubicBezTo>
                <a:cubicBezTo>
                  <a:pt x="1590" y="801"/>
                  <a:pt x="1534" y="773"/>
                  <a:pt x="1490" y="750"/>
                </a:cubicBezTo>
                <a:cubicBezTo>
                  <a:pt x="1459" y="735"/>
                  <a:pt x="1434" y="722"/>
                  <a:pt x="1421" y="727"/>
                </a:cubicBezTo>
                <a:cubicBezTo>
                  <a:pt x="1421" y="776"/>
                  <a:pt x="1388" y="824"/>
                  <a:pt x="1342" y="845"/>
                </a:cubicBezTo>
                <a:cubicBezTo>
                  <a:pt x="1301" y="888"/>
                  <a:pt x="1242" y="911"/>
                  <a:pt x="1183" y="909"/>
                </a:cubicBezTo>
                <a:cubicBezTo>
                  <a:pt x="1162" y="952"/>
                  <a:pt x="1129" y="988"/>
                  <a:pt x="1088" y="1011"/>
                </a:cubicBezTo>
                <a:cubicBezTo>
                  <a:pt x="1075" y="1070"/>
                  <a:pt x="1083" y="1134"/>
                  <a:pt x="1109" y="1185"/>
                </a:cubicBezTo>
                <a:cubicBezTo>
                  <a:pt x="1111" y="1188"/>
                  <a:pt x="1111" y="1188"/>
                  <a:pt x="1111" y="1188"/>
                </a:cubicBezTo>
                <a:cubicBezTo>
                  <a:pt x="1119" y="1201"/>
                  <a:pt x="1127" y="1219"/>
                  <a:pt x="1127" y="1239"/>
                </a:cubicBezTo>
                <a:cubicBezTo>
                  <a:pt x="1124" y="1278"/>
                  <a:pt x="1093" y="1298"/>
                  <a:pt x="1068" y="1313"/>
                </a:cubicBezTo>
                <a:cubicBezTo>
                  <a:pt x="1050" y="1324"/>
                  <a:pt x="1034" y="1334"/>
                  <a:pt x="1032" y="1347"/>
                </a:cubicBezTo>
                <a:cubicBezTo>
                  <a:pt x="1029" y="1354"/>
                  <a:pt x="1037" y="1367"/>
                  <a:pt x="1042" y="1380"/>
                </a:cubicBezTo>
                <a:cubicBezTo>
                  <a:pt x="1075" y="1449"/>
                  <a:pt x="1106" y="1503"/>
                  <a:pt x="1157" y="1534"/>
                </a:cubicBezTo>
                <a:cubicBezTo>
                  <a:pt x="1183" y="1549"/>
                  <a:pt x="1216" y="1559"/>
                  <a:pt x="1247" y="1569"/>
                </a:cubicBezTo>
                <a:cubicBezTo>
                  <a:pt x="1265" y="1574"/>
                  <a:pt x="1280" y="1580"/>
                  <a:pt x="1296" y="1585"/>
                </a:cubicBezTo>
                <a:cubicBezTo>
                  <a:pt x="1337" y="1600"/>
                  <a:pt x="1406" y="1633"/>
                  <a:pt x="1421" y="1702"/>
                </a:cubicBezTo>
                <a:cubicBezTo>
                  <a:pt x="1426" y="1720"/>
                  <a:pt x="1426" y="1738"/>
                  <a:pt x="1426" y="1754"/>
                </a:cubicBezTo>
                <a:cubicBezTo>
                  <a:pt x="1426" y="1774"/>
                  <a:pt x="1426" y="1774"/>
                  <a:pt x="1426" y="1774"/>
                </a:cubicBezTo>
                <a:cubicBezTo>
                  <a:pt x="1426" y="1792"/>
                  <a:pt x="1431" y="1810"/>
                  <a:pt x="1436" y="1825"/>
                </a:cubicBezTo>
                <a:cubicBezTo>
                  <a:pt x="1475" y="1933"/>
                  <a:pt x="1613" y="1974"/>
                  <a:pt x="1713" y="1946"/>
                </a:cubicBezTo>
                <a:cubicBezTo>
                  <a:pt x="1721" y="1943"/>
                  <a:pt x="1728" y="1946"/>
                  <a:pt x="1733" y="1948"/>
                </a:cubicBezTo>
                <a:cubicBezTo>
                  <a:pt x="1738" y="1953"/>
                  <a:pt x="1744" y="1958"/>
                  <a:pt x="1744" y="1966"/>
                </a:cubicBezTo>
                <a:cubicBezTo>
                  <a:pt x="1754" y="2048"/>
                  <a:pt x="1767" y="2133"/>
                  <a:pt x="1800" y="2207"/>
                </a:cubicBezTo>
                <a:cubicBezTo>
                  <a:pt x="1831" y="2271"/>
                  <a:pt x="1877" y="2322"/>
                  <a:pt x="1928" y="2348"/>
                </a:cubicBezTo>
                <a:cubicBezTo>
                  <a:pt x="1915" y="2220"/>
                  <a:pt x="1928" y="2089"/>
                  <a:pt x="1969" y="1966"/>
                </a:cubicBezTo>
                <a:cubicBezTo>
                  <a:pt x="1971" y="1958"/>
                  <a:pt x="1979" y="1951"/>
                  <a:pt x="1987" y="1951"/>
                </a:cubicBezTo>
                <a:cubicBezTo>
                  <a:pt x="1994" y="1948"/>
                  <a:pt x="2005" y="1951"/>
                  <a:pt x="2010" y="1956"/>
                </a:cubicBezTo>
                <a:cubicBezTo>
                  <a:pt x="2061" y="1997"/>
                  <a:pt x="2061" y="1997"/>
                  <a:pt x="2061" y="1997"/>
                </a:cubicBezTo>
                <a:cubicBezTo>
                  <a:pt x="2089" y="1892"/>
                  <a:pt x="2089" y="1892"/>
                  <a:pt x="2089" y="1892"/>
                </a:cubicBezTo>
                <a:cubicBezTo>
                  <a:pt x="2089" y="1889"/>
                  <a:pt x="2092" y="1887"/>
                  <a:pt x="2094" y="1884"/>
                </a:cubicBezTo>
                <a:cubicBezTo>
                  <a:pt x="2107" y="1866"/>
                  <a:pt x="2125" y="1859"/>
                  <a:pt x="2148" y="1859"/>
                </a:cubicBezTo>
                <a:cubicBezTo>
                  <a:pt x="2189" y="1859"/>
                  <a:pt x="2230" y="1892"/>
                  <a:pt x="2256" y="1923"/>
                </a:cubicBezTo>
                <a:cubicBezTo>
                  <a:pt x="2279" y="1953"/>
                  <a:pt x="2304" y="1974"/>
                  <a:pt x="2322" y="1976"/>
                </a:cubicBezTo>
                <a:cubicBezTo>
                  <a:pt x="2327" y="1976"/>
                  <a:pt x="2330" y="1976"/>
                  <a:pt x="2332" y="1974"/>
                </a:cubicBezTo>
                <a:cubicBezTo>
                  <a:pt x="2340" y="1956"/>
                  <a:pt x="2343" y="1930"/>
                  <a:pt x="2332" y="1910"/>
                </a:cubicBezTo>
                <a:cubicBezTo>
                  <a:pt x="2325" y="1887"/>
                  <a:pt x="2307" y="1866"/>
                  <a:pt x="2284" y="1859"/>
                </a:cubicBezTo>
                <a:cubicBezTo>
                  <a:pt x="2279" y="1856"/>
                  <a:pt x="2273" y="1856"/>
                  <a:pt x="2268" y="1854"/>
                </a:cubicBezTo>
                <a:cubicBezTo>
                  <a:pt x="2248" y="1848"/>
                  <a:pt x="2225" y="1841"/>
                  <a:pt x="2209" y="1820"/>
                </a:cubicBezTo>
                <a:cubicBezTo>
                  <a:pt x="2194" y="1800"/>
                  <a:pt x="2197" y="1774"/>
                  <a:pt x="2197" y="1756"/>
                </a:cubicBezTo>
                <a:cubicBezTo>
                  <a:pt x="2199" y="1713"/>
                  <a:pt x="2194" y="1638"/>
                  <a:pt x="2148" y="1610"/>
                </a:cubicBezTo>
                <a:cubicBezTo>
                  <a:pt x="2133" y="1603"/>
                  <a:pt x="2115" y="1598"/>
                  <a:pt x="2094" y="1592"/>
                </a:cubicBezTo>
                <a:cubicBezTo>
                  <a:pt x="2058" y="1585"/>
                  <a:pt x="2020" y="1574"/>
                  <a:pt x="1997" y="1539"/>
                </a:cubicBezTo>
                <a:cubicBezTo>
                  <a:pt x="1979" y="1508"/>
                  <a:pt x="1979" y="1472"/>
                  <a:pt x="1982" y="1446"/>
                </a:cubicBezTo>
                <a:cubicBezTo>
                  <a:pt x="1984" y="1418"/>
                  <a:pt x="1994" y="1380"/>
                  <a:pt x="2020" y="1362"/>
                </a:cubicBezTo>
                <a:cubicBezTo>
                  <a:pt x="2033" y="1352"/>
                  <a:pt x="2051" y="1349"/>
                  <a:pt x="2066" y="1354"/>
                </a:cubicBezTo>
                <a:cubicBezTo>
                  <a:pt x="2084" y="1359"/>
                  <a:pt x="2097" y="1372"/>
                  <a:pt x="2105" y="1382"/>
                </a:cubicBezTo>
                <a:cubicBezTo>
                  <a:pt x="2169" y="1459"/>
                  <a:pt x="2220" y="1490"/>
                  <a:pt x="2263" y="1485"/>
                </a:cubicBezTo>
                <a:cubicBezTo>
                  <a:pt x="2263" y="1436"/>
                  <a:pt x="2245" y="1385"/>
                  <a:pt x="2215" y="1347"/>
                </a:cubicBezTo>
                <a:cubicBezTo>
                  <a:pt x="2209" y="1342"/>
                  <a:pt x="2209" y="1334"/>
                  <a:pt x="2209" y="1326"/>
                </a:cubicBezTo>
                <a:cubicBezTo>
                  <a:pt x="2209" y="1318"/>
                  <a:pt x="2215" y="1313"/>
                  <a:pt x="2220" y="1308"/>
                </a:cubicBezTo>
                <a:cubicBezTo>
                  <a:pt x="2253" y="1285"/>
                  <a:pt x="2297" y="1283"/>
                  <a:pt x="2337" y="1301"/>
                </a:cubicBezTo>
                <a:cubicBezTo>
                  <a:pt x="2378" y="1318"/>
                  <a:pt x="2404" y="1357"/>
                  <a:pt x="2407" y="1395"/>
                </a:cubicBezTo>
                <a:cubicBezTo>
                  <a:pt x="2407" y="1406"/>
                  <a:pt x="2407" y="1406"/>
                  <a:pt x="2407" y="1406"/>
                </a:cubicBezTo>
                <a:cubicBezTo>
                  <a:pt x="2407" y="1411"/>
                  <a:pt x="2407" y="1421"/>
                  <a:pt x="2409" y="1423"/>
                </a:cubicBezTo>
                <a:cubicBezTo>
                  <a:pt x="2409" y="1423"/>
                  <a:pt x="2414" y="1423"/>
                  <a:pt x="2419" y="1426"/>
                </a:cubicBezTo>
                <a:cubicBezTo>
                  <a:pt x="2427" y="1426"/>
                  <a:pt x="2437" y="1429"/>
                  <a:pt x="2448" y="1434"/>
                </a:cubicBezTo>
                <a:cubicBezTo>
                  <a:pt x="2471" y="1446"/>
                  <a:pt x="2478" y="1472"/>
                  <a:pt x="2481" y="1490"/>
                </a:cubicBezTo>
                <a:cubicBezTo>
                  <a:pt x="2483" y="1500"/>
                  <a:pt x="2486" y="1510"/>
                  <a:pt x="2489" y="1516"/>
                </a:cubicBezTo>
                <a:cubicBezTo>
                  <a:pt x="2489" y="1516"/>
                  <a:pt x="2491" y="1521"/>
                  <a:pt x="2501" y="1518"/>
                </a:cubicBezTo>
                <a:cubicBezTo>
                  <a:pt x="2514" y="1516"/>
                  <a:pt x="2524" y="1505"/>
                  <a:pt x="2527" y="1495"/>
                </a:cubicBezTo>
                <a:cubicBezTo>
                  <a:pt x="2532" y="1470"/>
                  <a:pt x="2519" y="1441"/>
                  <a:pt x="2501" y="1411"/>
                </a:cubicBezTo>
                <a:cubicBezTo>
                  <a:pt x="2496" y="1403"/>
                  <a:pt x="2496" y="1393"/>
                  <a:pt x="2501" y="1385"/>
                </a:cubicBezTo>
                <a:cubicBezTo>
                  <a:pt x="2506" y="1377"/>
                  <a:pt x="2514" y="1372"/>
                  <a:pt x="2522" y="1372"/>
                </a:cubicBezTo>
                <a:cubicBezTo>
                  <a:pt x="2593" y="1367"/>
                  <a:pt x="2665" y="1385"/>
                  <a:pt x="2727" y="1421"/>
                </a:cubicBezTo>
                <a:cubicBezTo>
                  <a:pt x="2732" y="1408"/>
                  <a:pt x="2729" y="1390"/>
                  <a:pt x="2724" y="1375"/>
                </a:cubicBezTo>
                <a:cubicBezTo>
                  <a:pt x="2719" y="1362"/>
                  <a:pt x="2711" y="1349"/>
                  <a:pt x="2704" y="1334"/>
                </a:cubicBezTo>
                <a:cubicBezTo>
                  <a:pt x="2696" y="1318"/>
                  <a:pt x="2686" y="1306"/>
                  <a:pt x="2681" y="1288"/>
                </a:cubicBezTo>
                <a:cubicBezTo>
                  <a:pt x="2673" y="1265"/>
                  <a:pt x="2673" y="1265"/>
                  <a:pt x="2673" y="1265"/>
                </a:cubicBezTo>
                <a:cubicBezTo>
                  <a:pt x="2670" y="1252"/>
                  <a:pt x="2665" y="1242"/>
                  <a:pt x="2660" y="1231"/>
                </a:cubicBezTo>
                <a:cubicBezTo>
                  <a:pt x="2650" y="1216"/>
                  <a:pt x="2632" y="1203"/>
                  <a:pt x="2611" y="1190"/>
                </a:cubicBezTo>
                <a:cubicBezTo>
                  <a:pt x="2601" y="1183"/>
                  <a:pt x="2591" y="1178"/>
                  <a:pt x="2581" y="1167"/>
                </a:cubicBezTo>
                <a:cubicBezTo>
                  <a:pt x="2563" y="1152"/>
                  <a:pt x="2547" y="1137"/>
                  <a:pt x="2532" y="1119"/>
                </a:cubicBezTo>
                <a:cubicBezTo>
                  <a:pt x="2514" y="1098"/>
                  <a:pt x="2496" y="1078"/>
                  <a:pt x="2473" y="1068"/>
                </a:cubicBezTo>
                <a:cubicBezTo>
                  <a:pt x="2455" y="1057"/>
                  <a:pt x="2427" y="1060"/>
                  <a:pt x="2409" y="1073"/>
                </a:cubicBezTo>
                <a:cubicBezTo>
                  <a:pt x="2396" y="1080"/>
                  <a:pt x="2399" y="1091"/>
                  <a:pt x="2399" y="1093"/>
                </a:cubicBezTo>
                <a:cubicBezTo>
                  <a:pt x="2399" y="1101"/>
                  <a:pt x="2396" y="1109"/>
                  <a:pt x="2391" y="1114"/>
                </a:cubicBezTo>
                <a:cubicBezTo>
                  <a:pt x="2386" y="1119"/>
                  <a:pt x="2378" y="1121"/>
                  <a:pt x="2371" y="1121"/>
                </a:cubicBezTo>
                <a:cubicBezTo>
                  <a:pt x="2312" y="1114"/>
                  <a:pt x="2261" y="1065"/>
                  <a:pt x="2248" y="1009"/>
                </a:cubicBezTo>
                <a:cubicBezTo>
                  <a:pt x="2245" y="1001"/>
                  <a:pt x="2248" y="996"/>
                  <a:pt x="2250" y="988"/>
                </a:cubicBezTo>
                <a:cubicBezTo>
                  <a:pt x="2253" y="981"/>
                  <a:pt x="2261" y="978"/>
                  <a:pt x="2266" y="978"/>
                </a:cubicBezTo>
                <a:cubicBezTo>
                  <a:pt x="2279" y="975"/>
                  <a:pt x="2291" y="965"/>
                  <a:pt x="2302" y="952"/>
                </a:cubicBezTo>
                <a:cubicBezTo>
                  <a:pt x="2312" y="940"/>
                  <a:pt x="2312" y="922"/>
                  <a:pt x="2309" y="909"/>
                </a:cubicBezTo>
                <a:cubicBezTo>
                  <a:pt x="2307" y="899"/>
                  <a:pt x="2309" y="888"/>
                  <a:pt x="2317" y="883"/>
                </a:cubicBezTo>
                <a:cubicBezTo>
                  <a:pt x="2325" y="876"/>
                  <a:pt x="2335" y="876"/>
                  <a:pt x="2343" y="878"/>
                </a:cubicBezTo>
                <a:cubicBezTo>
                  <a:pt x="2430" y="911"/>
                  <a:pt x="2524" y="929"/>
                  <a:pt x="2617" y="929"/>
                </a:cubicBezTo>
                <a:cubicBezTo>
                  <a:pt x="2732" y="929"/>
                  <a:pt x="2834" y="901"/>
                  <a:pt x="2919" y="850"/>
                </a:cubicBezTo>
                <a:cubicBezTo>
                  <a:pt x="2931" y="842"/>
                  <a:pt x="2947" y="847"/>
                  <a:pt x="2954" y="858"/>
                </a:cubicBezTo>
                <a:cubicBezTo>
                  <a:pt x="2962" y="868"/>
                  <a:pt x="2957" y="886"/>
                  <a:pt x="2947" y="894"/>
                </a:cubicBezTo>
                <a:cubicBezTo>
                  <a:pt x="2855" y="950"/>
                  <a:pt x="2742" y="981"/>
                  <a:pt x="2619" y="981"/>
                </a:cubicBezTo>
                <a:cubicBezTo>
                  <a:pt x="2617" y="981"/>
                  <a:pt x="2617" y="981"/>
                  <a:pt x="2617" y="981"/>
                </a:cubicBezTo>
                <a:cubicBezTo>
                  <a:pt x="2529" y="981"/>
                  <a:pt x="2445" y="968"/>
                  <a:pt x="2363" y="940"/>
                </a:cubicBezTo>
                <a:cubicBezTo>
                  <a:pt x="2361" y="952"/>
                  <a:pt x="2355" y="968"/>
                  <a:pt x="2348" y="981"/>
                </a:cubicBezTo>
                <a:cubicBezTo>
                  <a:pt x="2337" y="998"/>
                  <a:pt x="2322" y="1011"/>
                  <a:pt x="2307" y="1022"/>
                </a:cubicBezTo>
                <a:cubicBezTo>
                  <a:pt x="2317" y="1042"/>
                  <a:pt x="2335" y="1057"/>
                  <a:pt x="2355" y="1068"/>
                </a:cubicBezTo>
                <a:cubicBezTo>
                  <a:pt x="2361" y="1055"/>
                  <a:pt x="2371" y="1045"/>
                  <a:pt x="2384" y="1034"/>
                </a:cubicBezTo>
                <a:cubicBezTo>
                  <a:pt x="2417" y="1011"/>
                  <a:pt x="2465" y="1009"/>
                  <a:pt x="2501" y="1027"/>
                </a:cubicBezTo>
                <a:cubicBezTo>
                  <a:pt x="2532" y="1042"/>
                  <a:pt x="2553" y="1068"/>
                  <a:pt x="2573" y="1091"/>
                </a:cubicBezTo>
                <a:cubicBezTo>
                  <a:pt x="2586" y="1106"/>
                  <a:pt x="2599" y="1121"/>
                  <a:pt x="2614" y="1132"/>
                </a:cubicBezTo>
                <a:cubicBezTo>
                  <a:pt x="2622" y="1139"/>
                  <a:pt x="2632" y="1144"/>
                  <a:pt x="2642" y="1150"/>
                </a:cubicBezTo>
                <a:cubicBezTo>
                  <a:pt x="2665" y="1165"/>
                  <a:pt x="2691" y="1180"/>
                  <a:pt x="2706" y="1206"/>
                </a:cubicBezTo>
                <a:cubicBezTo>
                  <a:pt x="2714" y="1221"/>
                  <a:pt x="2719" y="1234"/>
                  <a:pt x="2724" y="1249"/>
                </a:cubicBezTo>
                <a:cubicBezTo>
                  <a:pt x="2727" y="1257"/>
                  <a:pt x="2729" y="1262"/>
                  <a:pt x="2732" y="1270"/>
                </a:cubicBezTo>
                <a:cubicBezTo>
                  <a:pt x="2737" y="1283"/>
                  <a:pt x="2745" y="1295"/>
                  <a:pt x="2752" y="1308"/>
                </a:cubicBezTo>
                <a:cubicBezTo>
                  <a:pt x="2760" y="1324"/>
                  <a:pt x="2770" y="1339"/>
                  <a:pt x="2778" y="1357"/>
                </a:cubicBezTo>
                <a:cubicBezTo>
                  <a:pt x="2793" y="1395"/>
                  <a:pt x="2791" y="1449"/>
                  <a:pt x="2750" y="1475"/>
                </a:cubicBezTo>
                <a:cubicBezTo>
                  <a:pt x="2742" y="1480"/>
                  <a:pt x="2729" y="1480"/>
                  <a:pt x="2721" y="1475"/>
                </a:cubicBezTo>
                <a:cubicBezTo>
                  <a:pt x="2678" y="1444"/>
                  <a:pt x="2624" y="1426"/>
                  <a:pt x="2570" y="1421"/>
                </a:cubicBezTo>
                <a:cubicBezTo>
                  <a:pt x="2581" y="1446"/>
                  <a:pt x="2588" y="1475"/>
                  <a:pt x="2581" y="1503"/>
                </a:cubicBezTo>
                <a:cubicBezTo>
                  <a:pt x="2573" y="1531"/>
                  <a:pt x="2547" y="1557"/>
                  <a:pt x="2517" y="1564"/>
                </a:cubicBezTo>
                <a:cubicBezTo>
                  <a:pt x="2491" y="1569"/>
                  <a:pt x="2468" y="1564"/>
                  <a:pt x="2453" y="1546"/>
                </a:cubicBezTo>
                <a:cubicBezTo>
                  <a:pt x="2440" y="1531"/>
                  <a:pt x="2437" y="1516"/>
                  <a:pt x="2432" y="1500"/>
                </a:cubicBezTo>
                <a:cubicBezTo>
                  <a:pt x="2430" y="1490"/>
                  <a:pt x="2427" y="1480"/>
                  <a:pt x="2425" y="1477"/>
                </a:cubicBezTo>
                <a:cubicBezTo>
                  <a:pt x="2422" y="1477"/>
                  <a:pt x="2417" y="1475"/>
                  <a:pt x="2414" y="1475"/>
                </a:cubicBezTo>
                <a:cubicBezTo>
                  <a:pt x="2404" y="1472"/>
                  <a:pt x="2391" y="1472"/>
                  <a:pt x="2378" y="1462"/>
                </a:cubicBezTo>
                <a:cubicBezTo>
                  <a:pt x="2361" y="1446"/>
                  <a:pt x="2361" y="1423"/>
                  <a:pt x="2361" y="1408"/>
                </a:cubicBezTo>
                <a:cubicBezTo>
                  <a:pt x="2361" y="1400"/>
                  <a:pt x="2361" y="1400"/>
                  <a:pt x="2361" y="1400"/>
                </a:cubicBezTo>
                <a:cubicBezTo>
                  <a:pt x="2358" y="1375"/>
                  <a:pt x="2340" y="1357"/>
                  <a:pt x="2320" y="1349"/>
                </a:cubicBezTo>
                <a:cubicBezTo>
                  <a:pt x="2307" y="1344"/>
                  <a:pt x="2291" y="1339"/>
                  <a:pt x="2279" y="1342"/>
                </a:cubicBezTo>
                <a:cubicBezTo>
                  <a:pt x="2307" y="1390"/>
                  <a:pt x="2322" y="1446"/>
                  <a:pt x="2320" y="1505"/>
                </a:cubicBezTo>
                <a:cubicBezTo>
                  <a:pt x="2320" y="1516"/>
                  <a:pt x="2312" y="1523"/>
                  <a:pt x="2304" y="1528"/>
                </a:cubicBezTo>
                <a:cubicBezTo>
                  <a:pt x="2212" y="1564"/>
                  <a:pt x="2128" y="1482"/>
                  <a:pt x="2071" y="1416"/>
                </a:cubicBezTo>
                <a:cubicBezTo>
                  <a:pt x="2058" y="1403"/>
                  <a:pt x="2058" y="1403"/>
                  <a:pt x="2058" y="1403"/>
                </a:cubicBezTo>
                <a:cubicBezTo>
                  <a:pt x="2053" y="1403"/>
                  <a:pt x="2043" y="1423"/>
                  <a:pt x="2041" y="1449"/>
                </a:cubicBezTo>
                <a:cubicBezTo>
                  <a:pt x="2038" y="1475"/>
                  <a:pt x="2038" y="1495"/>
                  <a:pt x="2048" y="1510"/>
                </a:cubicBezTo>
                <a:cubicBezTo>
                  <a:pt x="2061" y="1528"/>
                  <a:pt x="2084" y="1536"/>
                  <a:pt x="2115" y="1544"/>
                </a:cubicBezTo>
                <a:cubicBezTo>
                  <a:pt x="2138" y="1549"/>
                  <a:pt x="2161" y="1557"/>
                  <a:pt x="2181" y="1569"/>
                </a:cubicBezTo>
                <a:cubicBezTo>
                  <a:pt x="2248" y="1610"/>
                  <a:pt x="2258" y="1695"/>
                  <a:pt x="2256" y="1761"/>
                </a:cubicBezTo>
                <a:cubicBezTo>
                  <a:pt x="2256" y="1774"/>
                  <a:pt x="2256" y="1790"/>
                  <a:pt x="2258" y="1795"/>
                </a:cubicBezTo>
                <a:cubicBezTo>
                  <a:pt x="2263" y="1802"/>
                  <a:pt x="2276" y="1805"/>
                  <a:pt x="2289" y="1807"/>
                </a:cubicBezTo>
                <a:cubicBezTo>
                  <a:pt x="2294" y="1810"/>
                  <a:pt x="2302" y="1810"/>
                  <a:pt x="2307" y="1813"/>
                </a:cubicBezTo>
                <a:cubicBezTo>
                  <a:pt x="2343" y="1825"/>
                  <a:pt x="2371" y="1856"/>
                  <a:pt x="2386" y="1894"/>
                </a:cubicBezTo>
                <a:cubicBezTo>
                  <a:pt x="2401" y="1933"/>
                  <a:pt x="2399" y="1974"/>
                  <a:pt x="2378" y="2007"/>
                </a:cubicBezTo>
                <a:cubicBezTo>
                  <a:pt x="2371" y="2015"/>
                  <a:pt x="2371" y="2015"/>
                  <a:pt x="2371" y="2015"/>
                </a:cubicBezTo>
                <a:cubicBezTo>
                  <a:pt x="2355" y="2028"/>
                  <a:pt x="2337" y="2033"/>
                  <a:pt x="2317" y="2030"/>
                </a:cubicBezTo>
                <a:cubicBezTo>
                  <a:pt x="2273" y="2025"/>
                  <a:pt x="2235" y="1982"/>
                  <a:pt x="2217" y="1956"/>
                </a:cubicBezTo>
                <a:cubicBezTo>
                  <a:pt x="2199" y="1933"/>
                  <a:pt x="2169" y="1912"/>
                  <a:pt x="2151" y="1912"/>
                </a:cubicBezTo>
                <a:cubicBezTo>
                  <a:pt x="2145" y="1912"/>
                  <a:pt x="2143" y="1912"/>
                  <a:pt x="2140" y="1915"/>
                </a:cubicBezTo>
                <a:cubicBezTo>
                  <a:pt x="2102" y="2051"/>
                  <a:pt x="2102" y="2051"/>
                  <a:pt x="2102" y="2051"/>
                </a:cubicBezTo>
                <a:cubicBezTo>
                  <a:pt x="2099" y="2058"/>
                  <a:pt x="2094" y="2066"/>
                  <a:pt x="2084" y="2069"/>
                </a:cubicBezTo>
                <a:cubicBezTo>
                  <a:pt x="2076" y="2071"/>
                  <a:pt x="2066" y="2069"/>
                  <a:pt x="2061" y="2063"/>
                </a:cubicBezTo>
                <a:cubicBezTo>
                  <a:pt x="2010" y="2022"/>
                  <a:pt x="2010" y="2022"/>
                  <a:pt x="2010" y="2022"/>
                </a:cubicBezTo>
                <a:cubicBezTo>
                  <a:pt x="1977" y="2140"/>
                  <a:pt x="1969" y="2266"/>
                  <a:pt x="1987" y="2386"/>
                </a:cubicBezTo>
                <a:cubicBezTo>
                  <a:pt x="1987" y="2394"/>
                  <a:pt x="1984" y="2404"/>
                  <a:pt x="1979" y="2409"/>
                </a:cubicBezTo>
                <a:cubicBezTo>
                  <a:pt x="1969" y="2412"/>
                  <a:pt x="1964" y="2414"/>
                  <a:pt x="1959" y="2414"/>
                </a:cubicBezTo>
                <a:close/>
                <a:moveTo>
                  <a:pt x="530" y="2598"/>
                </a:moveTo>
                <a:cubicBezTo>
                  <a:pt x="522" y="2598"/>
                  <a:pt x="517" y="2596"/>
                  <a:pt x="512" y="2591"/>
                </a:cubicBezTo>
                <a:cubicBezTo>
                  <a:pt x="392" y="2473"/>
                  <a:pt x="282" y="2345"/>
                  <a:pt x="182" y="2207"/>
                </a:cubicBezTo>
                <a:cubicBezTo>
                  <a:pt x="136" y="2145"/>
                  <a:pt x="90" y="2084"/>
                  <a:pt x="26" y="2086"/>
                </a:cubicBezTo>
                <a:cubicBezTo>
                  <a:pt x="10" y="2086"/>
                  <a:pt x="0" y="2076"/>
                  <a:pt x="0" y="2061"/>
                </a:cubicBezTo>
                <a:cubicBezTo>
                  <a:pt x="0" y="2046"/>
                  <a:pt x="10" y="2035"/>
                  <a:pt x="26" y="2035"/>
                </a:cubicBezTo>
                <a:cubicBezTo>
                  <a:pt x="120" y="2033"/>
                  <a:pt x="187" y="2125"/>
                  <a:pt x="225" y="2179"/>
                </a:cubicBezTo>
                <a:cubicBezTo>
                  <a:pt x="312" y="2299"/>
                  <a:pt x="407" y="2414"/>
                  <a:pt x="512" y="2519"/>
                </a:cubicBezTo>
                <a:cubicBezTo>
                  <a:pt x="510" y="2509"/>
                  <a:pt x="502" y="2499"/>
                  <a:pt x="497" y="2488"/>
                </a:cubicBezTo>
                <a:cubicBezTo>
                  <a:pt x="494" y="2483"/>
                  <a:pt x="489" y="2478"/>
                  <a:pt x="487" y="2473"/>
                </a:cubicBezTo>
                <a:cubicBezTo>
                  <a:pt x="466" y="2447"/>
                  <a:pt x="446" y="2417"/>
                  <a:pt x="443" y="2381"/>
                </a:cubicBezTo>
                <a:cubicBezTo>
                  <a:pt x="443" y="2366"/>
                  <a:pt x="446" y="2350"/>
                  <a:pt x="448" y="2337"/>
                </a:cubicBezTo>
                <a:cubicBezTo>
                  <a:pt x="451" y="2327"/>
                  <a:pt x="453" y="2319"/>
                  <a:pt x="453" y="2312"/>
                </a:cubicBezTo>
                <a:cubicBezTo>
                  <a:pt x="453" y="2286"/>
                  <a:pt x="440" y="2258"/>
                  <a:pt x="423" y="2232"/>
                </a:cubicBezTo>
                <a:cubicBezTo>
                  <a:pt x="412" y="2217"/>
                  <a:pt x="405" y="2202"/>
                  <a:pt x="397" y="2184"/>
                </a:cubicBezTo>
                <a:cubicBezTo>
                  <a:pt x="364" y="2102"/>
                  <a:pt x="387" y="2017"/>
                  <a:pt x="410" y="1935"/>
                </a:cubicBezTo>
                <a:cubicBezTo>
                  <a:pt x="430" y="1866"/>
                  <a:pt x="448" y="1800"/>
                  <a:pt x="433" y="1736"/>
                </a:cubicBezTo>
                <a:cubicBezTo>
                  <a:pt x="430" y="1731"/>
                  <a:pt x="430" y="1723"/>
                  <a:pt x="428" y="1718"/>
                </a:cubicBezTo>
                <a:cubicBezTo>
                  <a:pt x="423" y="1700"/>
                  <a:pt x="417" y="1679"/>
                  <a:pt x="417" y="1659"/>
                </a:cubicBezTo>
                <a:cubicBezTo>
                  <a:pt x="417" y="1623"/>
                  <a:pt x="435" y="1595"/>
                  <a:pt x="451" y="1572"/>
                </a:cubicBezTo>
                <a:cubicBezTo>
                  <a:pt x="545" y="1411"/>
                  <a:pt x="545" y="1411"/>
                  <a:pt x="545" y="1411"/>
                </a:cubicBezTo>
                <a:cubicBezTo>
                  <a:pt x="556" y="1395"/>
                  <a:pt x="563" y="1380"/>
                  <a:pt x="566" y="1362"/>
                </a:cubicBezTo>
                <a:cubicBezTo>
                  <a:pt x="574" y="1321"/>
                  <a:pt x="538" y="1283"/>
                  <a:pt x="505" y="1260"/>
                </a:cubicBezTo>
                <a:cubicBezTo>
                  <a:pt x="489" y="1249"/>
                  <a:pt x="471" y="1239"/>
                  <a:pt x="453" y="1231"/>
                </a:cubicBezTo>
                <a:cubicBezTo>
                  <a:pt x="425" y="1216"/>
                  <a:pt x="394" y="1201"/>
                  <a:pt x="369" y="1178"/>
                </a:cubicBezTo>
                <a:cubicBezTo>
                  <a:pt x="323" y="1137"/>
                  <a:pt x="292" y="1062"/>
                  <a:pt x="330" y="1006"/>
                </a:cubicBezTo>
                <a:cubicBezTo>
                  <a:pt x="336" y="996"/>
                  <a:pt x="348" y="993"/>
                  <a:pt x="359" y="996"/>
                </a:cubicBezTo>
                <a:cubicBezTo>
                  <a:pt x="387" y="1004"/>
                  <a:pt x="423" y="998"/>
                  <a:pt x="448" y="981"/>
                </a:cubicBezTo>
                <a:cubicBezTo>
                  <a:pt x="369" y="901"/>
                  <a:pt x="369" y="901"/>
                  <a:pt x="369" y="901"/>
                </a:cubicBezTo>
                <a:cubicBezTo>
                  <a:pt x="359" y="891"/>
                  <a:pt x="343" y="876"/>
                  <a:pt x="338" y="853"/>
                </a:cubicBezTo>
                <a:cubicBezTo>
                  <a:pt x="330" y="817"/>
                  <a:pt x="353" y="791"/>
                  <a:pt x="371" y="768"/>
                </a:cubicBezTo>
                <a:cubicBezTo>
                  <a:pt x="387" y="750"/>
                  <a:pt x="397" y="737"/>
                  <a:pt x="394" y="730"/>
                </a:cubicBezTo>
                <a:cubicBezTo>
                  <a:pt x="389" y="717"/>
                  <a:pt x="397" y="702"/>
                  <a:pt x="412" y="699"/>
                </a:cubicBezTo>
                <a:cubicBezTo>
                  <a:pt x="697" y="609"/>
                  <a:pt x="697" y="609"/>
                  <a:pt x="697" y="609"/>
                </a:cubicBezTo>
                <a:cubicBezTo>
                  <a:pt x="704" y="543"/>
                  <a:pt x="704" y="543"/>
                  <a:pt x="704" y="543"/>
                </a:cubicBezTo>
                <a:cubicBezTo>
                  <a:pt x="707" y="530"/>
                  <a:pt x="717" y="520"/>
                  <a:pt x="730" y="520"/>
                </a:cubicBezTo>
                <a:cubicBezTo>
                  <a:pt x="845" y="522"/>
                  <a:pt x="845" y="522"/>
                  <a:pt x="845" y="522"/>
                </a:cubicBezTo>
                <a:cubicBezTo>
                  <a:pt x="825" y="474"/>
                  <a:pt x="807" y="422"/>
                  <a:pt x="786" y="374"/>
                </a:cubicBezTo>
                <a:cubicBezTo>
                  <a:pt x="776" y="346"/>
                  <a:pt x="766" y="312"/>
                  <a:pt x="781" y="282"/>
                </a:cubicBezTo>
                <a:cubicBezTo>
                  <a:pt x="791" y="261"/>
                  <a:pt x="807" y="248"/>
                  <a:pt x="822" y="238"/>
                </a:cubicBezTo>
                <a:cubicBezTo>
                  <a:pt x="830" y="233"/>
                  <a:pt x="840" y="225"/>
                  <a:pt x="845" y="220"/>
                </a:cubicBezTo>
                <a:cubicBezTo>
                  <a:pt x="860" y="200"/>
                  <a:pt x="850" y="164"/>
                  <a:pt x="827" y="146"/>
                </a:cubicBezTo>
                <a:cubicBezTo>
                  <a:pt x="801" y="123"/>
                  <a:pt x="760" y="115"/>
                  <a:pt x="727" y="108"/>
                </a:cubicBezTo>
                <a:cubicBezTo>
                  <a:pt x="717" y="105"/>
                  <a:pt x="709" y="97"/>
                  <a:pt x="707" y="90"/>
                </a:cubicBezTo>
                <a:cubicBezTo>
                  <a:pt x="691" y="33"/>
                  <a:pt x="691" y="33"/>
                  <a:pt x="691" y="33"/>
                </a:cubicBezTo>
                <a:cubicBezTo>
                  <a:pt x="689" y="21"/>
                  <a:pt x="697" y="5"/>
                  <a:pt x="709" y="3"/>
                </a:cubicBezTo>
                <a:cubicBezTo>
                  <a:pt x="722" y="0"/>
                  <a:pt x="737" y="8"/>
                  <a:pt x="740" y="21"/>
                </a:cubicBezTo>
                <a:cubicBezTo>
                  <a:pt x="750" y="64"/>
                  <a:pt x="750" y="64"/>
                  <a:pt x="750" y="64"/>
                </a:cubicBezTo>
                <a:cubicBezTo>
                  <a:pt x="786" y="72"/>
                  <a:pt x="827" y="82"/>
                  <a:pt x="858" y="110"/>
                </a:cubicBezTo>
                <a:cubicBezTo>
                  <a:pt x="896" y="143"/>
                  <a:pt x="917" y="210"/>
                  <a:pt x="881" y="254"/>
                </a:cubicBezTo>
                <a:cubicBezTo>
                  <a:pt x="871" y="266"/>
                  <a:pt x="858" y="274"/>
                  <a:pt x="848" y="282"/>
                </a:cubicBezTo>
                <a:cubicBezTo>
                  <a:pt x="837" y="289"/>
                  <a:pt x="827" y="297"/>
                  <a:pt x="822" y="305"/>
                </a:cubicBezTo>
                <a:cubicBezTo>
                  <a:pt x="817" y="318"/>
                  <a:pt x="822" y="338"/>
                  <a:pt x="830" y="356"/>
                </a:cubicBezTo>
                <a:cubicBezTo>
                  <a:pt x="853" y="417"/>
                  <a:pt x="876" y="479"/>
                  <a:pt x="901" y="540"/>
                </a:cubicBezTo>
                <a:cubicBezTo>
                  <a:pt x="904" y="548"/>
                  <a:pt x="904" y="558"/>
                  <a:pt x="899" y="563"/>
                </a:cubicBezTo>
                <a:cubicBezTo>
                  <a:pt x="894" y="571"/>
                  <a:pt x="886" y="574"/>
                  <a:pt x="878" y="574"/>
                </a:cubicBezTo>
                <a:cubicBezTo>
                  <a:pt x="753" y="574"/>
                  <a:pt x="753" y="574"/>
                  <a:pt x="753" y="574"/>
                </a:cubicBezTo>
                <a:cubicBezTo>
                  <a:pt x="745" y="635"/>
                  <a:pt x="745" y="635"/>
                  <a:pt x="745" y="635"/>
                </a:cubicBezTo>
                <a:cubicBezTo>
                  <a:pt x="745" y="645"/>
                  <a:pt x="737" y="653"/>
                  <a:pt x="727" y="655"/>
                </a:cubicBezTo>
                <a:cubicBezTo>
                  <a:pt x="446" y="742"/>
                  <a:pt x="446" y="742"/>
                  <a:pt x="446" y="742"/>
                </a:cubicBezTo>
                <a:cubicBezTo>
                  <a:pt x="443" y="766"/>
                  <a:pt x="425" y="786"/>
                  <a:pt x="410" y="804"/>
                </a:cubicBezTo>
                <a:cubicBezTo>
                  <a:pt x="397" y="819"/>
                  <a:pt x="384" y="832"/>
                  <a:pt x="387" y="842"/>
                </a:cubicBezTo>
                <a:cubicBezTo>
                  <a:pt x="389" y="850"/>
                  <a:pt x="397" y="858"/>
                  <a:pt x="402" y="863"/>
                </a:cubicBezTo>
                <a:cubicBezTo>
                  <a:pt x="499" y="960"/>
                  <a:pt x="499" y="960"/>
                  <a:pt x="499" y="960"/>
                </a:cubicBezTo>
                <a:cubicBezTo>
                  <a:pt x="510" y="970"/>
                  <a:pt x="510" y="986"/>
                  <a:pt x="499" y="996"/>
                </a:cubicBezTo>
                <a:cubicBezTo>
                  <a:pt x="466" y="1034"/>
                  <a:pt x="412" y="1052"/>
                  <a:pt x="361" y="1045"/>
                </a:cubicBezTo>
                <a:cubicBezTo>
                  <a:pt x="353" y="1075"/>
                  <a:pt x="371" y="1111"/>
                  <a:pt x="397" y="1134"/>
                </a:cubicBezTo>
                <a:cubicBezTo>
                  <a:pt x="417" y="1152"/>
                  <a:pt x="443" y="1167"/>
                  <a:pt x="471" y="1180"/>
                </a:cubicBezTo>
                <a:cubicBezTo>
                  <a:pt x="489" y="1190"/>
                  <a:pt x="510" y="1201"/>
                  <a:pt x="528" y="1214"/>
                </a:cubicBezTo>
                <a:cubicBezTo>
                  <a:pt x="576" y="1244"/>
                  <a:pt x="622" y="1303"/>
                  <a:pt x="609" y="1367"/>
                </a:cubicBezTo>
                <a:cubicBezTo>
                  <a:pt x="604" y="1393"/>
                  <a:pt x="592" y="1413"/>
                  <a:pt x="581" y="1431"/>
                </a:cubicBezTo>
                <a:cubicBezTo>
                  <a:pt x="487" y="1592"/>
                  <a:pt x="487" y="1592"/>
                  <a:pt x="487" y="1592"/>
                </a:cubicBezTo>
                <a:cubicBezTo>
                  <a:pt x="474" y="1613"/>
                  <a:pt x="461" y="1633"/>
                  <a:pt x="461" y="1656"/>
                </a:cubicBezTo>
                <a:cubicBezTo>
                  <a:pt x="461" y="1669"/>
                  <a:pt x="466" y="1685"/>
                  <a:pt x="469" y="1700"/>
                </a:cubicBezTo>
                <a:cubicBezTo>
                  <a:pt x="471" y="1708"/>
                  <a:pt x="474" y="1713"/>
                  <a:pt x="474" y="1720"/>
                </a:cubicBezTo>
                <a:cubicBezTo>
                  <a:pt x="492" y="1797"/>
                  <a:pt x="471" y="1871"/>
                  <a:pt x="451" y="1946"/>
                </a:cubicBezTo>
                <a:cubicBezTo>
                  <a:pt x="430" y="2022"/>
                  <a:pt x="410" y="2094"/>
                  <a:pt x="435" y="2161"/>
                </a:cubicBezTo>
                <a:cubicBezTo>
                  <a:pt x="440" y="2176"/>
                  <a:pt x="448" y="2189"/>
                  <a:pt x="458" y="2204"/>
                </a:cubicBezTo>
                <a:cubicBezTo>
                  <a:pt x="476" y="2238"/>
                  <a:pt x="497" y="2271"/>
                  <a:pt x="494" y="2312"/>
                </a:cubicBezTo>
                <a:cubicBezTo>
                  <a:pt x="494" y="2325"/>
                  <a:pt x="492" y="2335"/>
                  <a:pt x="489" y="2348"/>
                </a:cubicBezTo>
                <a:cubicBezTo>
                  <a:pt x="487" y="2358"/>
                  <a:pt x="484" y="2368"/>
                  <a:pt x="484" y="2378"/>
                </a:cubicBezTo>
                <a:cubicBezTo>
                  <a:pt x="484" y="2401"/>
                  <a:pt x="499" y="2422"/>
                  <a:pt x="517" y="2442"/>
                </a:cubicBezTo>
                <a:cubicBezTo>
                  <a:pt x="522" y="2447"/>
                  <a:pt x="525" y="2453"/>
                  <a:pt x="530" y="2458"/>
                </a:cubicBezTo>
                <a:cubicBezTo>
                  <a:pt x="563" y="2506"/>
                  <a:pt x="569" y="2555"/>
                  <a:pt x="543" y="2588"/>
                </a:cubicBezTo>
                <a:cubicBezTo>
                  <a:pt x="545" y="2593"/>
                  <a:pt x="538" y="2598"/>
                  <a:pt x="530" y="2598"/>
                </a:cubicBezTo>
                <a:close/>
                <a:moveTo>
                  <a:pt x="530" y="2598"/>
                </a:moveTo>
                <a:cubicBezTo>
                  <a:pt x="530" y="2598"/>
                  <a:pt x="530" y="2598"/>
                  <a:pt x="530" y="2598"/>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4" name="Freeform 28"/>
          <p:cNvSpPr>
            <a:spLocks noEditPoints="1"/>
          </p:cNvSpPr>
          <p:nvPr/>
        </p:nvSpPr>
        <p:spPr bwMode="auto">
          <a:xfrm>
            <a:off x="2197635" y="2122194"/>
            <a:ext cx="54669" cy="78515"/>
          </a:xfrm>
          <a:custGeom>
            <a:avLst/>
            <a:gdLst>
              <a:gd name="T0" fmla="*/ 48 w 325"/>
              <a:gd name="T1" fmla="*/ 466 h 466"/>
              <a:gd name="T2" fmla="*/ 23 w 325"/>
              <a:gd name="T3" fmla="*/ 464 h 466"/>
              <a:gd name="T4" fmla="*/ 5 w 325"/>
              <a:gd name="T5" fmla="*/ 433 h 466"/>
              <a:gd name="T6" fmla="*/ 35 w 325"/>
              <a:gd name="T7" fmla="*/ 415 h 466"/>
              <a:gd name="T8" fmla="*/ 120 w 325"/>
              <a:gd name="T9" fmla="*/ 367 h 466"/>
              <a:gd name="T10" fmla="*/ 123 w 325"/>
              <a:gd name="T11" fmla="*/ 349 h 466"/>
              <a:gd name="T12" fmla="*/ 125 w 325"/>
              <a:gd name="T13" fmla="*/ 331 h 466"/>
              <a:gd name="T14" fmla="*/ 181 w 325"/>
              <a:gd name="T15" fmla="*/ 246 h 466"/>
              <a:gd name="T16" fmla="*/ 230 w 325"/>
              <a:gd name="T17" fmla="*/ 221 h 466"/>
              <a:gd name="T18" fmla="*/ 266 w 325"/>
              <a:gd name="T19" fmla="*/ 203 h 466"/>
              <a:gd name="T20" fmla="*/ 169 w 325"/>
              <a:gd name="T21" fmla="*/ 39 h 466"/>
              <a:gd name="T22" fmla="*/ 184 w 325"/>
              <a:gd name="T23" fmla="*/ 6 h 466"/>
              <a:gd name="T24" fmla="*/ 217 w 325"/>
              <a:gd name="T25" fmla="*/ 21 h 466"/>
              <a:gd name="T26" fmla="*/ 294 w 325"/>
              <a:gd name="T27" fmla="*/ 157 h 466"/>
              <a:gd name="T28" fmla="*/ 322 w 325"/>
              <a:gd name="T29" fmla="*/ 203 h 466"/>
              <a:gd name="T30" fmla="*/ 299 w 325"/>
              <a:gd name="T31" fmla="*/ 239 h 466"/>
              <a:gd name="T32" fmla="*/ 245 w 325"/>
              <a:gd name="T33" fmla="*/ 267 h 466"/>
              <a:gd name="T34" fmla="*/ 204 w 325"/>
              <a:gd name="T35" fmla="*/ 287 h 466"/>
              <a:gd name="T36" fmla="*/ 176 w 325"/>
              <a:gd name="T37" fmla="*/ 341 h 466"/>
              <a:gd name="T38" fmla="*/ 174 w 325"/>
              <a:gd name="T39" fmla="*/ 356 h 466"/>
              <a:gd name="T40" fmla="*/ 169 w 325"/>
              <a:gd name="T41" fmla="*/ 379 h 466"/>
              <a:gd name="T42" fmla="*/ 48 w 325"/>
              <a:gd name="T43" fmla="*/ 466 h 466"/>
              <a:gd name="T44" fmla="*/ 48 w 325"/>
              <a:gd name="T45" fmla="*/ 466 h 466"/>
              <a:gd name="T46" fmla="*/ 48 w 325"/>
              <a:gd name="T47" fmla="*/ 46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5" h="466">
                <a:moveTo>
                  <a:pt x="48" y="466"/>
                </a:moveTo>
                <a:cubicBezTo>
                  <a:pt x="41" y="466"/>
                  <a:pt x="30" y="466"/>
                  <a:pt x="23" y="464"/>
                </a:cubicBezTo>
                <a:cubicBezTo>
                  <a:pt x="10" y="461"/>
                  <a:pt x="0" y="446"/>
                  <a:pt x="5" y="433"/>
                </a:cubicBezTo>
                <a:cubicBezTo>
                  <a:pt x="7" y="420"/>
                  <a:pt x="23" y="410"/>
                  <a:pt x="35" y="415"/>
                </a:cubicBezTo>
                <a:cubicBezTo>
                  <a:pt x="69" y="423"/>
                  <a:pt x="110" y="400"/>
                  <a:pt x="120" y="367"/>
                </a:cubicBezTo>
                <a:cubicBezTo>
                  <a:pt x="123" y="361"/>
                  <a:pt x="123" y="354"/>
                  <a:pt x="123" y="349"/>
                </a:cubicBezTo>
                <a:cubicBezTo>
                  <a:pt x="123" y="343"/>
                  <a:pt x="125" y="336"/>
                  <a:pt x="125" y="331"/>
                </a:cubicBezTo>
                <a:cubicBezTo>
                  <a:pt x="133" y="295"/>
                  <a:pt x="153" y="264"/>
                  <a:pt x="181" y="246"/>
                </a:cubicBezTo>
                <a:cubicBezTo>
                  <a:pt x="197" y="236"/>
                  <a:pt x="215" y="228"/>
                  <a:pt x="230" y="221"/>
                </a:cubicBezTo>
                <a:cubicBezTo>
                  <a:pt x="243" y="215"/>
                  <a:pt x="256" y="210"/>
                  <a:pt x="266" y="203"/>
                </a:cubicBezTo>
                <a:cubicBezTo>
                  <a:pt x="207" y="164"/>
                  <a:pt x="184" y="93"/>
                  <a:pt x="169" y="39"/>
                </a:cubicBezTo>
                <a:cubicBezTo>
                  <a:pt x="163" y="26"/>
                  <a:pt x="171" y="11"/>
                  <a:pt x="184" y="6"/>
                </a:cubicBezTo>
                <a:cubicBezTo>
                  <a:pt x="197" y="0"/>
                  <a:pt x="212" y="8"/>
                  <a:pt x="217" y="21"/>
                </a:cubicBezTo>
                <a:cubicBezTo>
                  <a:pt x="235" y="80"/>
                  <a:pt x="256" y="128"/>
                  <a:pt x="294" y="157"/>
                </a:cubicBezTo>
                <a:cubicBezTo>
                  <a:pt x="304" y="164"/>
                  <a:pt x="325" y="177"/>
                  <a:pt x="322" y="203"/>
                </a:cubicBezTo>
                <a:cubicBezTo>
                  <a:pt x="322" y="215"/>
                  <a:pt x="315" y="228"/>
                  <a:pt x="299" y="239"/>
                </a:cubicBezTo>
                <a:cubicBezTo>
                  <a:pt x="281" y="251"/>
                  <a:pt x="263" y="259"/>
                  <a:pt x="245" y="267"/>
                </a:cubicBezTo>
                <a:cubicBezTo>
                  <a:pt x="230" y="272"/>
                  <a:pt x="217" y="279"/>
                  <a:pt x="204" y="287"/>
                </a:cubicBezTo>
                <a:cubicBezTo>
                  <a:pt x="194" y="300"/>
                  <a:pt x="181" y="320"/>
                  <a:pt x="176" y="341"/>
                </a:cubicBezTo>
                <a:cubicBezTo>
                  <a:pt x="176" y="346"/>
                  <a:pt x="174" y="351"/>
                  <a:pt x="174" y="356"/>
                </a:cubicBezTo>
                <a:cubicBezTo>
                  <a:pt x="174" y="364"/>
                  <a:pt x="171" y="372"/>
                  <a:pt x="169" y="379"/>
                </a:cubicBezTo>
                <a:cubicBezTo>
                  <a:pt x="153" y="431"/>
                  <a:pt x="102" y="466"/>
                  <a:pt x="48" y="466"/>
                </a:cubicBezTo>
                <a:close/>
                <a:moveTo>
                  <a:pt x="48" y="466"/>
                </a:moveTo>
                <a:cubicBezTo>
                  <a:pt x="48" y="466"/>
                  <a:pt x="48" y="466"/>
                  <a:pt x="48" y="466"/>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6" name="Freeform 39"/>
          <p:cNvSpPr>
            <a:spLocks noEditPoints="1"/>
          </p:cNvSpPr>
          <p:nvPr/>
        </p:nvSpPr>
        <p:spPr bwMode="auto">
          <a:xfrm>
            <a:off x="9658857" y="2127967"/>
            <a:ext cx="579972" cy="371485"/>
          </a:xfrm>
          <a:custGeom>
            <a:avLst/>
            <a:gdLst>
              <a:gd name="T0" fmla="*/ 3200 w 3251"/>
              <a:gd name="T1" fmla="*/ 2081 h 2081"/>
              <a:gd name="T2" fmla="*/ 51 w 3251"/>
              <a:gd name="T3" fmla="*/ 2081 h 2081"/>
              <a:gd name="T4" fmla="*/ 0 w 3251"/>
              <a:gd name="T5" fmla="*/ 2030 h 2081"/>
              <a:gd name="T6" fmla="*/ 0 w 3251"/>
              <a:gd name="T7" fmla="*/ 51 h 2081"/>
              <a:gd name="T8" fmla="*/ 51 w 3251"/>
              <a:gd name="T9" fmla="*/ 0 h 2081"/>
              <a:gd name="T10" fmla="*/ 1175 w 3251"/>
              <a:gd name="T11" fmla="*/ 0 h 2081"/>
              <a:gd name="T12" fmla="*/ 1226 w 3251"/>
              <a:gd name="T13" fmla="*/ 51 h 2081"/>
              <a:gd name="T14" fmla="*/ 1175 w 3251"/>
              <a:gd name="T15" fmla="*/ 102 h 2081"/>
              <a:gd name="T16" fmla="*/ 102 w 3251"/>
              <a:gd name="T17" fmla="*/ 102 h 2081"/>
              <a:gd name="T18" fmla="*/ 102 w 3251"/>
              <a:gd name="T19" fmla="*/ 1979 h 2081"/>
              <a:gd name="T20" fmla="*/ 3148 w 3251"/>
              <a:gd name="T21" fmla="*/ 1979 h 2081"/>
              <a:gd name="T22" fmla="*/ 3148 w 3251"/>
              <a:gd name="T23" fmla="*/ 102 h 2081"/>
              <a:gd name="T24" fmla="*/ 2076 w 3251"/>
              <a:gd name="T25" fmla="*/ 102 h 2081"/>
              <a:gd name="T26" fmla="*/ 2024 w 3251"/>
              <a:gd name="T27" fmla="*/ 51 h 2081"/>
              <a:gd name="T28" fmla="*/ 2076 w 3251"/>
              <a:gd name="T29" fmla="*/ 0 h 2081"/>
              <a:gd name="T30" fmla="*/ 3200 w 3251"/>
              <a:gd name="T31" fmla="*/ 0 h 2081"/>
              <a:gd name="T32" fmla="*/ 3251 w 3251"/>
              <a:gd name="T33" fmla="*/ 51 h 2081"/>
              <a:gd name="T34" fmla="*/ 3251 w 3251"/>
              <a:gd name="T35" fmla="*/ 2030 h 2081"/>
              <a:gd name="T36" fmla="*/ 3200 w 3251"/>
              <a:gd name="T37" fmla="*/ 2081 h 2081"/>
              <a:gd name="T38" fmla="*/ 3200 w 3251"/>
              <a:gd name="T39" fmla="*/ 2081 h 2081"/>
              <a:gd name="T40" fmla="*/ 3200 w 3251"/>
              <a:gd name="T41" fmla="*/ 2081 h 2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1" h="2081">
                <a:moveTo>
                  <a:pt x="3200" y="2081"/>
                </a:moveTo>
                <a:cubicBezTo>
                  <a:pt x="51" y="2081"/>
                  <a:pt x="51" y="2081"/>
                  <a:pt x="51" y="2081"/>
                </a:cubicBezTo>
                <a:cubicBezTo>
                  <a:pt x="23" y="2081"/>
                  <a:pt x="0" y="2058"/>
                  <a:pt x="0" y="2030"/>
                </a:cubicBezTo>
                <a:cubicBezTo>
                  <a:pt x="0" y="51"/>
                  <a:pt x="0" y="51"/>
                  <a:pt x="0" y="51"/>
                </a:cubicBezTo>
                <a:cubicBezTo>
                  <a:pt x="0" y="23"/>
                  <a:pt x="23" y="0"/>
                  <a:pt x="51" y="0"/>
                </a:cubicBezTo>
                <a:cubicBezTo>
                  <a:pt x="1175" y="0"/>
                  <a:pt x="1175" y="0"/>
                  <a:pt x="1175" y="0"/>
                </a:cubicBezTo>
                <a:cubicBezTo>
                  <a:pt x="1203" y="0"/>
                  <a:pt x="1226" y="23"/>
                  <a:pt x="1226" y="51"/>
                </a:cubicBezTo>
                <a:cubicBezTo>
                  <a:pt x="1226" y="79"/>
                  <a:pt x="1203" y="102"/>
                  <a:pt x="1175" y="102"/>
                </a:cubicBezTo>
                <a:cubicBezTo>
                  <a:pt x="102" y="102"/>
                  <a:pt x="102" y="102"/>
                  <a:pt x="102" y="102"/>
                </a:cubicBezTo>
                <a:cubicBezTo>
                  <a:pt x="102" y="1979"/>
                  <a:pt x="102" y="1979"/>
                  <a:pt x="102" y="1979"/>
                </a:cubicBezTo>
                <a:cubicBezTo>
                  <a:pt x="3148" y="1979"/>
                  <a:pt x="3148" y="1979"/>
                  <a:pt x="3148" y="1979"/>
                </a:cubicBezTo>
                <a:cubicBezTo>
                  <a:pt x="3148" y="102"/>
                  <a:pt x="3148" y="102"/>
                  <a:pt x="3148" y="102"/>
                </a:cubicBezTo>
                <a:cubicBezTo>
                  <a:pt x="2076" y="102"/>
                  <a:pt x="2076" y="102"/>
                  <a:pt x="2076" y="102"/>
                </a:cubicBezTo>
                <a:cubicBezTo>
                  <a:pt x="2048" y="102"/>
                  <a:pt x="2024" y="79"/>
                  <a:pt x="2024" y="51"/>
                </a:cubicBezTo>
                <a:cubicBezTo>
                  <a:pt x="2024" y="23"/>
                  <a:pt x="2048" y="0"/>
                  <a:pt x="2076" y="0"/>
                </a:cubicBezTo>
                <a:cubicBezTo>
                  <a:pt x="3200" y="0"/>
                  <a:pt x="3200" y="0"/>
                  <a:pt x="3200" y="0"/>
                </a:cubicBezTo>
                <a:cubicBezTo>
                  <a:pt x="3228" y="0"/>
                  <a:pt x="3251" y="23"/>
                  <a:pt x="3251" y="51"/>
                </a:cubicBezTo>
                <a:cubicBezTo>
                  <a:pt x="3251" y="2030"/>
                  <a:pt x="3251" y="2030"/>
                  <a:pt x="3251" y="2030"/>
                </a:cubicBezTo>
                <a:cubicBezTo>
                  <a:pt x="3251" y="2058"/>
                  <a:pt x="3228" y="2081"/>
                  <a:pt x="3200" y="2081"/>
                </a:cubicBezTo>
                <a:close/>
                <a:moveTo>
                  <a:pt x="3200" y="2081"/>
                </a:moveTo>
                <a:cubicBezTo>
                  <a:pt x="3200" y="2081"/>
                  <a:pt x="3200" y="2081"/>
                  <a:pt x="3200" y="2081"/>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7" name="Freeform 40"/>
          <p:cNvSpPr>
            <a:spLocks noEditPoints="1"/>
          </p:cNvSpPr>
          <p:nvPr/>
        </p:nvSpPr>
        <p:spPr bwMode="auto">
          <a:xfrm>
            <a:off x="9845547" y="1987712"/>
            <a:ext cx="205644" cy="204696"/>
          </a:xfrm>
          <a:custGeom>
            <a:avLst/>
            <a:gdLst>
              <a:gd name="T0" fmla="*/ 576 w 1152"/>
              <a:gd name="T1" fmla="*/ 1152 h 1152"/>
              <a:gd name="T2" fmla="*/ 0 w 1152"/>
              <a:gd name="T3" fmla="*/ 576 h 1152"/>
              <a:gd name="T4" fmla="*/ 576 w 1152"/>
              <a:gd name="T5" fmla="*/ 0 h 1152"/>
              <a:gd name="T6" fmla="*/ 1152 w 1152"/>
              <a:gd name="T7" fmla="*/ 576 h 1152"/>
              <a:gd name="T8" fmla="*/ 576 w 1152"/>
              <a:gd name="T9" fmla="*/ 1152 h 1152"/>
              <a:gd name="T10" fmla="*/ 576 w 1152"/>
              <a:gd name="T11" fmla="*/ 102 h 1152"/>
              <a:gd name="T12" fmla="*/ 103 w 1152"/>
              <a:gd name="T13" fmla="*/ 576 h 1152"/>
              <a:gd name="T14" fmla="*/ 576 w 1152"/>
              <a:gd name="T15" fmla="*/ 1049 h 1152"/>
              <a:gd name="T16" fmla="*/ 1050 w 1152"/>
              <a:gd name="T17" fmla="*/ 576 h 1152"/>
              <a:gd name="T18" fmla="*/ 576 w 1152"/>
              <a:gd name="T19" fmla="*/ 102 h 1152"/>
              <a:gd name="T20" fmla="*/ 576 w 1152"/>
              <a:gd name="T21" fmla="*/ 102 h 1152"/>
              <a:gd name="T22" fmla="*/ 576 w 1152"/>
              <a:gd name="T23" fmla="*/ 10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2" h="1152">
                <a:moveTo>
                  <a:pt x="576" y="1152"/>
                </a:moveTo>
                <a:cubicBezTo>
                  <a:pt x="259" y="1152"/>
                  <a:pt x="0" y="893"/>
                  <a:pt x="0" y="576"/>
                </a:cubicBezTo>
                <a:cubicBezTo>
                  <a:pt x="0" y="258"/>
                  <a:pt x="259" y="0"/>
                  <a:pt x="576" y="0"/>
                </a:cubicBezTo>
                <a:cubicBezTo>
                  <a:pt x="894" y="0"/>
                  <a:pt x="1152" y="258"/>
                  <a:pt x="1152" y="576"/>
                </a:cubicBezTo>
                <a:cubicBezTo>
                  <a:pt x="1152" y="893"/>
                  <a:pt x="894" y="1152"/>
                  <a:pt x="576" y="1152"/>
                </a:cubicBezTo>
                <a:close/>
                <a:moveTo>
                  <a:pt x="576" y="102"/>
                </a:moveTo>
                <a:cubicBezTo>
                  <a:pt x="315" y="102"/>
                  <a:pt x="103" y="315"/>
                  <a:pt x="103" y="576"/>
                </a:cubicBezTo>
                <a:cubicBezTo>
                  <a:pt x="103" y="837"/>
                  <a:pt x="315" y="1049"/>
                  <a:pt x="576" y="1049"/>
                </a:cubicBezTo>
                <a:cubicBezTo>
                  <a:pt x="837" y="1049"/>
                  <a:pt x="1050" y="837"/>
                  <a:pt x="1050" y="576"/>
                </a:cubicBezTo>
                <a:cubicBezTo>
                  <a:pt x="1050" y="315"/>
                  <a:pt x="837" y="102"/>
                  <a:pt x="576" y="102"/>
                </a:cubicBezTo>
                <a:close/>
                <a:moveTo>
                  <a:pt x="576" y="102"/>
                </a:moveTo>
                <a:cubicBezTo>
                  <a:pt x="576" y="102"/>
                  <a:pt x="576" y="102"/>
                  <a:pt x="576" y="102"/>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8" name="Freeform 41"/>
          <p:cNvSpPr>
            <a:spLocks noEditPoints="1"/>
          </p:cNvSpPr>
          <p:nvPr/>
        </p:nvSpPr>
        <p:spPr bwMode="auto">
          <a:xfrm>
            <a:off x="9721403" y="2034147"/>
            <a:ext cx="454880" cy="407497"/>
          </a:xfrm>
          <a:custGeom>
            <a:avLst/>
            <a:gdLst>
              <a:gd name="T0" fmla="*/ 963 w 2550"/>
              <a:gd name="T1" fmla="*/ 312 h 2281"/>
              <a:gd name="T2" fmla="*/ 1587 w 2550"/>
              <a:gd name="T3" fmla="*/ 312 h 2281"/>
              <a:gd name="T4" fmla="*/ 1275 w 2550"/>
              <a:gd name="T5" fmla="*/ 51 h 2281"/>
              <a:gd name="T6" fmla="*/ 1275 w 2550"/>
              <a:gd name="T7" fmla="*/ 573 h 2281"/>
              <a:gd name="T8" fmla="*/ 1275 w 2550"/>
              <a:gd name="T9" fmla="*/ 51 h 2281"/>
              <a:gd name="T10" fmla="*/ 912 w 2550"/>
              <a:gd name="T11" fmla="*/ 1379 h 2281"/>
              <a:gd name="T12" fmla="*/ 627 w 2550"/>
              <a:gd name="T13" fmla="*/ 1198 h 2281"/>
              <a:gd name="T14" fmla="*/ 604 w 2550"/>
              <a:gd name="T15" fmla="*/ 1159 h 2281"/>
              <a:gd name="T16" fmla="*/ 922 w 2550"/>
              <a:gd name="T17" fmla="*/ 678 h 2281"/>
              <a:gd name="T18" fmla="*/ 1273 w 2550"/>
              <a:gd name="T19" fmla="*/ 809 h 2281"/>
              <a:gd name="T20" fmla="*/ 1623 w 2550"/>
              <a:gd name="T21" fmla="*/ 678 h 2281"/>
              <a:gd name="T22" fmla="*/ 1941 w 2550"/>
              <a:gd name="T23" fmla="*/ 1159 h 2281"/>
              <a:gd name="T24" fmla="*/ 1923 w 2550"/>
              <a:gd name="T25" fmla="*/ 1198 h 2281"/>
              <a:gd name="T26" fmla="*/ 1636 w 2550"/>
              <a:gd name="T27" fmla="*/ 1379 h 2281"/>
              <a:gd name="T28" fmla="*/ 1593 w 2550"/>
              <a:gd name="T29" fmla="*/ 1382 h 2281"/>
              <a:gd name="T30" fmla="*/ 958 w 2550"/>
              <a:gd name="T31" fmla="*/ 1385 h 2281"/>
              <a:gd name="T32" fmla="*/ 1319 w 2550"/>
              <a:gd name="T33" fmla="*/ 860 h 2281"/>
              <a:gd name="T34" fmla="*/ 1685 w 2550"/>
              <a:gd name="T35" fmla="*/ 1167 h 2281"/>
              <a:gd name="T36" fmla="*/ 1877 w 2550"/>
              <a:gd name="T37" fmla="*/ 1149 h 2281"/>
              <a:gd name="T38" fmla="*/ 1319 w 2550"/>
              <a:gd name="T39" fmla="*/ 860 h 2281"/>
              <a:gd name="T40" fmla="*/ 842 w 2550"/>
              <a:gd name="T41" fmla="*/ 1152 h 2281"/>
              <a:gd name="T42" fmla="*/ 940 w 2550"/>
              <a:gd name="T43" fmla="*/ 1318 h 2281"/>
              <a:gd name="T44" fmla="*/ 935 w 2550"/>
              <a:gd name="T45" fmla="*/ 742 h 2281"/>
              <a:gd name="T46" fmla="*/ 2524 w 2550"/>
              <a:gd name="T47" fmla="*/ 1784 h 2281"/>
              <a:gd name="T48" fmla="*/ 0 w 2550"/>
              <a:gd name="T49" fmla="*/ 1758 h 2281"/>
              <a:gd name="T50" fmla="*/ 2524 w 2550"/>
              <a:gd name="T51" fmla="*/ 1733 h 2281"/>
              <a:gd name="T52" fmla="*/ 2524 w 2550"/>
              <a:gd name="T53" fmla="*/ 1784 h 2281"/>
              <a:gd name="T54" fmla="*/ 26 w 2550"/>
              <a:gd name="T55" fmla="*/ 2281 h 2281"/>
              <a:gd name="T56" fmla="*/ 26 w 2550"/>
              <a:gd name="T57" fmla="*/ 2229 h 2281"/>
              <a:gd name="T58" fmla="*/ 581 w 2550"/>
              <a:gd name="T59" fmla="*/ 2255 h 2281"/>
              <a:gd name="T60" fmla="*/ 2524 w 2550"/>
              <a:gd name="T61" fmla="*/ 2281 h 2281"/>
              <a:gd name="T62" fmla="*/ 1969 w 2550"/>
              <a:gd name="T63" fmla="*/ 2255 h 2281"/>
              <a:gd name="T64" fmla="*/ 2524 w 2550"/>
              <a:gd name="T65" fmla="*/ 2229 h 2281"/>
              <a:gd name="T66" fmla="*/ 2524 w 2550"/>
              <a:gd name="T67" fmla="*/ 2281 h 2281"/>
              <a:gd name="T68" fmla="*/ 2524 w 2550"/>
              <a:gd name="T69" fmla="*/ 2281 h 2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50" h="2281">
                <a:moveTo>
                  <a:pt x="1275" y="624"/>
                </a:moveTo>
                <a:cubicBezTo>
                  <a:pt x="1104" y="624"/>
                  <a:pt x="963" y="483"/>
                  <a:pt x="963" y="312"/>
                </a:cubicBezTo>
                <a:cubicBezTo>
                  <a:pt x="963" y="140"/>
                  <a:pt x="1104" y="0"/>
                  <a:pt x="1275" y="0"/>
                </a:cubicBezTo>
                <a:cubicBezTo>
                  <a:pt x="1447" y="0"/>
                  <a:pt x="1587" y="140"/>
                  <a:pt x="1587" y="312"/>
                </a:cubicBezTo>
                <a:cubicBezTo>
                  <a:pt x="1587" y="483"/>
                  <a:pt x="1447" y="624"/>
                  <a:pt x="1275" y="624"/>
                </a:cubicBezTo>
                <a:close/>
                <a:moveTo>
                  <a:pt x="1275" y="51"/>
                </a:moveTo>
                <a:cubicBezTo>
                  <a:pt x="1132" y="51"/>
                  <a:pt x="1014" y="169"/>
                  <a:pt x="1014" y="312"/>
                </a:cubicBezTo>
                <a:cubicBezTo>
                  <a:pt x="1014" y="455"/>
                  <a:pt x="1132" y="573"/>
                  <a:pt x="1275" y="573"/>
                </a:cubicBezTo>
                <a:cubicBezTo>
                  <a:pt x="1418" y="573"/>
                  <a:pt x="1536" y="455"/>
                  <a:pt x="1536" y="312"/>
                </a:cubicBezTo>
                <a:cubicBezTo>
                  <a:pt x="1536" y="169"/>
                  <a:pt x="1418" y="51"/>
                  <a:pt x="1275" y="51"/>
                </a:cubicBezTo>
                <a:close/>
                <a:moveTo>
                  <a:pt x="935" y="1395"/>
                </a:moveTo>
                <a:cubicBezTo>
                  <a:pt x="924" y="1395"/>
                  <a:pt x="917" y="1390"/>
                  <a:pt x="912" y="1379"/>
                </a:cubicBezTo>
                <a:cubicBezTo>
                  <a:pt x="825" y="1200"/>
                  <a:pt x="825" y="1200"/>
                  <a:pt x="825" y="1200"/>
                </a:cubicBezTo>
                <a:cubicBezTo>
                  <a:pt x="627" y="1198"/>
                  <a:pt x="627" y="1198"/>
                  <a:pt x="627" y="1198"/>
                </a:cubicBezTo>
                <a:cubicBezTo>
                  <a:pt x="617" y="1198"/>
                  <a:pt x="610" y="1193"/>
                  <a:pt x="604" y="1185"/>
                </a:cubicBezTo>
                <a:cubicBezTo>
                  <a:pt x="599" y="1177"/>
                  <a:pt x="599" y="1167"/>
                  <a:pt x="604" y="1159"/>
                </a:cubicBezTo>
                <a:cubicBezTo>
                  <a:pt x="904" y="691"/>
                  <a:pt x="904" y="691"/>
                  <a:pt x="904" y="691"/>
                </a:cubicBezTo>
                <a:cubicBezTo>
                  <a:pt x="909" y="686"/>
                  <a:pt x="914" y="681"/>
                  <a:pt x="922" y="678"/>
                </a:cubicBezTo>
                <a:cubicBezTo>
                  <a:pt x="930" y="678"/>
                  <a:pt x="937" y="678"/>
                  <a:pt x="942" y="683"/>
                </a:cubicBezTo>
                <a:cubicBezTo>
                  <a:pt x="1034" y="765"/>
                  <a:pt x="1152" y="809"/>
                  <a:pt x="1273" y="809"/>
                </a:cubicBezTo>
                <a:cubicBezTo>
                  <a:pt x="1393" y="809"/>
                  <a:pt x="1511" y="765"/>
                  <a:pt x="1603" y="683"/>
                </a:cubicBezTo>
                <a:cubicBezTo>
                  <a:pt x="1608" y="678"/>
                  <a:pt x="1616" y="675"/>
                  <a:pt x="1623" y="678"/>
                </a:cubicBezTo>
                <a:cubicBezTo>
                  <a:pt x="1631" y="678"/>
                  <a:pt x="1636" y="683"/>
                  <a:pt x="1641" y="691"/>
                </a:cubicBezTo>
                <a:cubicBezTo>
                  <a:pt x="1941" y="1159"/>
                  <a:pt x="1941" y="1159"/>
                  <a:pt x="1941" y="1159"/>
                </a:cubicBezTo>
                <a:cubicBezTo>
                  <a:pt x="1946" y="1167"/>
                  <a:pt x="1946" y="1177"/>
                  <a:pt x="1941" y="1185"/>
                </a:cubicBezTo>
                <a:cubicBezTo>
                  <a:pt x="1941" y="1193"/>
                  <a:pt x="1933" y="1198"/>
                  <a:pt x="1923" y="1198"/>
                </a:cubicBezTo>
                <a:cubicBezTo>
                  <a:pt x="1723" y="1200"/>
                  <a:pt x="1723" y="1200"/>
                  <a:pt x="1723" y="1200"/>
                </a:cubicBezTo>
                <a:cubicBezTo>
                  <a:pt x="1636" y="1379"/>
                  <a:pt x="1636" y="1379"/>
                  <a:pt x="1636" y="1379"/>
                </a:cubicBezTo>
                <a:cubicBezTo>
                  <a:pt x="1631" y="1387"/>
                  <a:pt x="1623" y="1392"/>
                  <a:pt x="1616" y="1395"/>
                </a:cubicBezTo>
                <a:cubicBezTo>
                  <a:pt x="1605" y="1395"/>
                  <a:pt x="1598" y="1390"/>
                  <a:pt x="1593" y="1382"/>
                </a:cubicBezTo>
                <a:cubicBezTo>
                  <a:pt x="1275" y="885"/>
                  <a:pt x="1275" y="885"/>
                  <a:pt x="1275" y="885"/>
                </a:cubicBezTo>
                <a:cubicBezTo>
                  <a:pt x="958" y="1385"/>
                  <a:pt x="958" y="1385"/>
                  <a:pt x="958" y="1385"/>
                </a:cubicBezTo>
                <a:cubicBezTo>
                  <a:pt x="953" y="1390"/>
                  <a:pt x="945" y="1395"/>
                  <a:pt x="935" y="1395"/>
                </a:cubicBezTo>
                <a:close/>
                <a:moveTo>
                  <a:pt x="1319" y="860"/>
                </a:moveTo>
                <a:cubicBezTo>
                  <a:pt x="1610" y="1318"/>
                  <a:pt x="1610" y="1318"/>
                  <a:pt x="1610" y="1318"/>
                </a:cubicBezTo>
                <a:cubicBezTo>
                  <a:pt x="1685" y="1167"/>
                  <a:pt x="1685" y="1167"/>
                  <a:pt x="1685" y="1167"/>
                </a:cubicBezTo>
                <a:cubicBezTo>
                  <a:pt x="1690" y="1159"/>
                  <a:pt x="1698" y="1152"/>
                  <a:pt x="1708" y="1152"/>
                </a:cubicBezTo>
                <a:cubicBezTo>
                  <a:pt x="1877" y="1149"/>
                  <a:pt x="1877" y="1149"/>
                  <a:pt x="1877" y="1149"/>
                </a:cubicBezTo>
                <a:cubicBezTo>
                  <a:pt x="1616" y="742"/>
                  <a:pt x="1616" y="742"/>
                  <a:pt x="1616" y="742"/>
                </a:cubicBezTo>
                <a:cubicBezTo>
                  <a:pt x="1531" y="811"/>
                  <a:pt x="1426" y="852"/>
                  <a:pt x="1319" y="860"/>
                </a:cubicBezTo>
                <a:close/>
                <a:moveTo>
                  <a:pt x="674" y="1149"/>
                </a:moveTo>
                <a:cubicBezTo>
                  <a:pt x="842" y="1152"/>
                  <a:pt x="842" y="1152"/>
                  <a:pt x="842" y="1152"/>
                </a:cubicBezTo>
                <a:cubicBezTo>
                  <a:pt x="853" y="1152"/>
                  <a:pt x="860" y="1157"/>
                  <a:pt x="866" y="1167"/>
                </a:cubicBezTo>
                <a:cubicBezTo>
                  <a:pt x="940" y="1318"/>
                  <a:pt x="940" y="1318"/>
                  <a:pt x="940" y="1318"/>
                </a:cubicBezTo>
                <a:cubicBezTo>
                  <a:pt x="1232" y="860"/>
                  <a:pt x="1232" y="860"/>
                  <a:pt x="1232" y="860"/>
                </a:cubicBezTo>
                <a:cubicBezTo>
                  <a:pt x="1124" y="852"/>
                  <a:pt x="1019" y="811"/>
                  <a:pt x="935" y="742"/>
                </a:cubicBezTo>
                <a:lnTo>
                  <a:pt x="674" y="1149"/>
                </a:lnTo>
                <a:close/>
                <a:moveTo>
                  <a:pt x="2524" y="1784"/>
                </a:moveTo>
                <a:cubicBezTo>
                  <a:pt x="26" y="1784"/>
                  <a:pt x="26" y="1784"/>
                  <a:pt x="26" y="1784"/>
                </a:cubicBezTo>
                <a:cubicBezTo>
                  <a:pt x="10" y="1784"/>
                  <a:pt x="0" y="1774"/>
                  <a:pt x="0" y="1758"/>
                </a:cubicBezTo>
                <a:cubicBezTo>
                  <a:pt x="0" y="1743"/>
                  <a:pt x="10" y="1733"/>
                  <a:pt x="26" y="1733"/>
                </a:cubicBezTo>
                <a:cubicBezTo>
                  <a:pt x="2524" y="1733"/>
                  <a:pt x="2524" y="1733"/>
                  <a:pt x="2524" y="1733"/>
                </a:cubicBezTo>
                <a:cubicBezTo>
                  <a:pt x="2540" y="1733"/>
                  <a:pt x="2550" y="1743"/>
                  <a:pt x="2550" y="1758"/>
                </a:cubicBezTo>
                <a:cubicBezTo>
                  <a:pt x="2550" y="1774"/>
                  <a:pt x="2540" y="1784"/>
                  <a:pt x="2524" y="1784"/>
                </a:cubicBezTo>
                <a:close/>
                <a:moveTo>
                  <a:pt x="556" y="2281"/>
                </a:moveTo>
                <a:cubicBezTo>
                  <a:pt x="26" y="2281"/>
                  <a:pt x="26" y="2281"/>
                  <a:pt x="26" y="2281"/>
                </a:cubicBezTo>
                <a:cubicBezTo>
                  <a:pt x="10" y="2281"/>
                  <a:pt x="0" y="2270"/>
                  <a:pt x="0" y="2255"/>
                </a:cubicBezTo>
                <a:cubicBezTo>
                  <a:pt x="0" y="2240"/>
                  <a:pt x="10" y="2229"/>
                  <a:pt x="26" y="2229"/>
                </a:cubicBezTo>
                <a:cubicBezTo>
                  <a:pt x="556" y="2229"/>
                  <a:pt x="556" y="2229"/>
                  <a:pt x="556" y="2229"/>
                </a:cubicBezTo>
                <a:cubicBezTo>
                  <a:pt x="571" y="2229"/>
                  <a:pt x="581" y="2240"/>
                  <a:pt x="581" y="2255"/>
                </a:cubicBezTo>
                <a:cubicBezTo>
                  <a:pt x="581" y="2270"/>
                  <a:pt x="569" y="2281"/>
                  <a:pt x="556" y="2281"/>
                </a:cubicBezTo>
                <a:close/>
                <a:moveTo>
                  <a:pt x="2524" y="2281"/>
                </a:moveTo>
                <a:cubicBezTo>
                  <a:pt x="1994" y="2281"/>
                  <a:pt x="1994" y="2281"/>
                  <a:pt x="1994" y="2281"/>
                </a:cubicBezTo>
                <a:cubicBezTo>
                  <a:pt x="1979" y="2281"/>
                  <a:pt x="1969" y="2270"/>
                  <a:pt x="1969" y="2255"/>
                </a:cubicBezTo>
                <a:cubicBezTo>
                  <a:pt x="1969" y="2240"/>
                  <a:pt x="1979" y="2229"/>
                  <a:pt x="1994" y="2229"/>
                </a:cubicBezTo>
                <a:cubicBezTo>
                  <a:pt x="2524" y="2229"/>
                  <a:pt x="2524" y="2229"/>
                  <a:pt x="2524" y="2229"/>
                </a:cubicBezTo>
                <a:cubicBezTo>
                  <a:pt x="2540" y="2229"/>
                  <a:pt x="2550" y="2240"/>
                  <a:pt x="2550" y="2255"/>
                </a:cubicBezTo>
                <a:cubicBezTo>
                  <a:pt x="2550" y="2270"/>
                  <a:pt x="2540" y="2281"/>
                  <a:pt x="2524" y="2281"/>
                </a:cubicBezTo>
                <a:close/>
                <a:moveTo>
                  <a:pt x="2524" y="2281"/>
                </a:moveTo>
                <a:cubicBezTo>
                  <a:pt x="2524" y="2281"/>
                  <a:pt x="2524" y="2281"/>
                  <a:pt x="2524" y="2281"/>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30" name="Freeform 45"/>
          <p:cNvSpPr>
            <a:spLocks noEditPoints="1"/>
          </p:cNvSpPr>
          <p:nvPr/>
        </p:nvSpPr>
        <p:spPr bwMode="auto">
          <a:xfrm>
            <a:off x="7248683" y="1967357"/>
            <a:ext cx="428625" cy="552450"/>
          </a:xfrm>
          <a:custGeom>
            <a:avLst/>
            <a:gdLst>
              <a:gd name="T0" fmla="*/ 2230 w 2524"/>
              <a:gd name="T1" fmla="*/ 2821 h 3252"/>
              <a:gd name="T2" fmla="*/ 1505 w 2524"/>
              <a:gd name="T3" fmla="*/ 706 h 3252"/>
              <a:gd name="T4" fmla="*/ 1600 w 2524"/>
              <a:gd name="T5" fmla="*/ 328 h 3252"/>
              <a:gd name="T6" fmla="*/ 1597 w 2524"/>
              <a:gd name="T7" fmla="*/ 182 h 3252"/>
              <a:gd name="T8" fmla="*/ 1285 w 2524"/>
              <a:gd name="T9" fmla="*/ 5 h 3252"/>
              <a:gd name="T10" fmla="*/ 1218 w 2524"/>
              <a:gd name="T11" fmla="*/ 34 h 3252"/>
              <a:gd name="T12" fmla="*/ 1116 w 2524"/>
              <a:gd name="T13" fmla="*/ 139 h 3252"/>
              <a:gd name="T14" fmla="*/ 594 w 2524"/>
              <a:gd name="T15" fmla="*/ 1328 h 3252"/>
              <a:gd name="T16" fmla="*/ 483 w 2524"/>
              <a:gd name="T17" fmla="*/ 1460 h 3252"/>
              <a:gd name="T18" fmla="*/ 637 w 2524"/>
              <a:gd name="T19" fmla="*/ 1631 h 3252"/>
              <a:gd name="T20" fmla="*/ 711 w 2524"/>
              <a:gd name="T21" fmla="*/ 1628 h 3252"/>
              <a:gd name="T22" fmla="*/ 873 w 2524"/>
              <a:gd name="T23" fmla="*/ 1503 h 3252"/>
              <a:gd name="T24" fmla="*/ 929 w 2524"/>
              <a:gd name="T25" fmla="*/ 1746 h 3252"/>
              <a:gd name="T26" fmla="*/ 1177 w 2524"/>
              <a:gd name="T27" fmla="*/ 1690 h 3252"/>
              <a:gd name="T28" fmla="*/ 1330 w 2524"/>
              <a:gd name="T29" fmla="*/ 1153 h 3252"/>
              <a:gd name="T30" fmla="*/ 1686 w 2524"/>
              <a:gd name="T31" fmla="*/ 2567 h 3252"/>
              <a:gd name="T32" fmla="*/ 1459 w 2524"/>
              <a:gd name="T33" fmla="*/ 2404 h 3252"/>
              <a:gd name="T34" fmla="*/ 1507 w 2524"/>
              <a:gd name="T35" fmla="*/ 2110 h 3252"/>
              <a:gd name="T36" fmla="*/ 240 w 2524"/>
              <a:gd name="T37" fmla="*/ 2059 h 3252"/>
              <a:gd name="T38" fmla="*/ 189 w 2524"/>
              <a:gd name="T39" fmla="*/ 2353 h 3252"/>
              <a:gd name="T40" fmla="*/ 926 w 2524"/>
              <a:gd name="T41" fmla="*/ 2404 h 3252"/>
              <a:gd name="T42" fmla="*/ 1185 w 2524"/>
              <a:gd name="T43" fmla="*/ 2821 h 3252"/>
              <a:gd name="T44" fmla="*/ 0 w 2524"/>
              <a:gd name="T45" fmla="*/ 2873 h 3252"/>
              <a:gd name="T46" fmla="*/ 51 w 2524"/>
              <a:gd name="T47" fmla="*/ 3252 h 3252"/>
              <a:gd name="T48" fmla="*/ 2368 w 2524"/>
              <a:gd name="T49" fmla="*/ 3200 h 3252"/>
              <a:gd name="T50" fmla="*/ 2316 w 2524"/>
              <a:gd name="T51" fmla="*/ 2821 h 3252"/>
              <a:gd name="T52" fmla="*/ 1405 w 2524"/>
              <a:gd name="T53" fmla="*/ 2161 h 3252"/>
              <a:gd name="T54" fmla="*/ 944 w 2524"/>
              <a:gd name="T55" fmla="*/ 2302 h 3252"/>
              <a:gd name="T56" fmla="*/ 291 w 2524"/>
              <a:gd name="T57" fmla="*/ 2302 h 3252"/>
              <a:gd name="T58" fmla="*/ 1292 w 2524"/>
              <a:gd name="T59" fmla="*/ 118 h 3252"/>
              <a:gd name="T60" fmla="*/ 1452 w 2524"/>
              <a:gd name="T61" fmla="*/ 270 h 3252"/>
              <a:gd name="T62" fmla="*/ 1292 w 2524"/>
              <a:gd name="T63" fmla="*/ 118 h 3252"/>
              <a:gd name="T64" fmla="*/ 609 w 2524"/>
              <a:gd name="T65" fmla="*/ 1457 h 3252"/>
              <a:gd name="T66" fmla="*/ 741 w 2524"/>
              <a:gd name="T67" fmla="*/ 1451 h 3252"/>
              <a:gd name="T68" fmla="*/ 980 w 2524"/>
              <a:gd name="T69" fmla="*/ 1644 h 3252"/>
              <a:gd name="T70" fmla="*/ 1067 w 2524"/>
              <a:gd name="T71" fmla="*/ 1580 h 3252"/>
              <a:gd name="T72" fmla="*/ 980 w 2524"/>
              <a:gd name="T73" fmla="*/ 1644 h 3252"/>
              <a:gd name="T74" fmla="*/ 1320 w 2524"/>
              <a:gd name="T75" fmla="*/ 1047 h 3252"/>
              <a:gd name="T76" fmla="*/ 1249 w 2524"/>
              <a:gd name="T77" fmla="*/ 1081 h 3252"/>
              <a:gd name="T78" fmla="*/ 944 w 2524"/>
              <a:gd name="T79" fmla="*/ 1421 h 3252"/>
              <a:gd name="T80" fmla="*/ 704 w 2524"/>
              <a:gd name="T81" fmla="*/ 1326 h 3252"/>
              <a:gd name="T82" fmla="*/ 1159 w 2524"/>
              <a:gd name="T83" fmla="*/ 262 h 3252"/>
              <a:gd name="T84" fmla="*/ 1464 w 2524"/>
              <a:gd name="T85" fmla="*/ 387 h 3252"/>
              <a:gd name="T86" fmla="*/ 1483 w 2524"/>
              <a:gd name="T87" fmla="*/ 389 h 3252"/>
              <a:gd name="T88" fmla="*/ 1395 w 2524"/>
              <a:gd name="T89" fmla="*/ 707 h 3252"/>
              <a:gd name="T90" fmla="*/ 1443 w 2524"/>
              <a:gd name="T91" fmla="*/ 796 h 3252"/>
              <a:gd name="T92" fmla="*/ 2096 w 2524"/>
              <a:gd name="T93" fmla="*/ 2821 h 3252"/>
              <a:gd name="T94" fmla="*/ 2101 w 2524"/>
              <a:gd name="T95" fmla="*/ 1989 h 3252"/>
              <a:gd name="T96" fmla="*/ 102 w 2524"/>
              <a:gd name="T97" fmla="*/ 3149 h 3252"/>
              <a:gd name="T98" fmla="*/ 1195 w 2524"/>
              <a:gd name="T99" fmla="*/ 2924 h 3252"/>
              <a:gd name="T100" fmla="*/ 2265 w 2524"/>
              <a:gd name="T101" fmla="*/ 2924 h 3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4" h="3252">
                <a:moveTo>
                  <a:pt x="2316" y="2821"/>
                </a:moveTo>
                <a:cubicBezTo>
                  <a:pt x="2230" y="2821"/>
                  <a:pt x="2230" y="2821"/>
                  <a:pt x="2230" y="2821"/>
                </a:cubicBezTo>
                <a:cubicBezTo>
                  <a:pt x="2419" y="2588"/>
                  <a:pt x="2524" y="2296"/>
                  <a:pt x="2524" y="1989"/>
                </a:cubicBezTo>
                <a:cubicBezTo>
                  <a:pt x="2524" y="1370"/>
                  <a:pt x="2099" y="838"/>
                  <a:pt x="1505" y="706"/>
                </a:cubicBezTo>
                <a:cubicBezTo>
                  <a:pt x="1628" y="395"/>
                  <a:pt x="1628" y="395"/>
                  <a:pt x="1628" y="395"/>
                </a:cubicBezTo>
                <a:cubicBezTo>
                  <a:pt x="1638" y="369"/>
                  <a:pt x="1625" y="338"/>
                  <a:pt x="1600" y="328"/>
                </a:cubicBezTo>
                <a:cubicBezTo>
                  <a:pt x="1547" y="308"/>
                  <a:pt x="1547" y="308"/>
                  <a:pt x="1547" y="308"/>
                </a:cubicBezTo>
                <a:cubicBezTo>
                  <a:pt x="1597" y="182"/>
                  <a:pt x="1597" y="182"/>
                  <a:pt x="1597" y="182"/>
                </a:cubicBezTo>
                <a:cubicBezTo>
                  <a:pt x="1607" y="156"/>
                  <a:pt x="1594" y="126"/>
                  <a:pt x="1569" y="116"/>
                </a:cubicBezTo>
                <a:cubicBezTo>
                  <a:pt x="1285" y="5"/>
                  <a:pt x="1285" y="5"/>
                  <a:pt x="1285" y="5"/>
                </a:cubicBezTo>
                <a:cubicBezTo>
                  <a:pt x="1272" y="0"/>
                  <a:pt x="1259" y="0"/>
                  <a:pt x="1246" y="5"/>
                </a:cubicBezTo>
                <a:cubicBezTo>
                  <a:pt x="1233" y="11"/>
                  <a:pt x="1223" y="21"/>
                  <a:pt x="1218" y="34"/>
                </a:cubicBezTo>
                <a:cubicBezTo>
                  <a:pt x="1168" y="159"/>
                  <a:pt x="1168" y="159"/>
                  <a:pt x="1168" y="159"/>
                </a:cubicBezTo>
                <a:cubicBezTo>
                  <a:pt x="1116" y="139"/>
                  <a:pt x="1116" y="139"/>
                  <a:pt x="1116" y="139"/>
                </a:cubicBezTo>
                <a:cubicBezTo>
                  <a:pt x="1090" y="128"/>
                  <a:pt x="1059" y="141"/>
                  <a:pt x="1049" y="167"/>
                </a:cubicBezTo>
                <a:cubicBezTo>
                  <a:pt x="594" y="1328"/>
                  <a:pt x="594" y="1328"/>
                  <a:pt x="594" y="1328"/>
                </a:cubicBezTo>
                <a:cubicBezTo>
                  <a:pt x="499" y="1424"/>
                  <a:pt x="499" y="1424"/>
                  <a:pt x="499" y="1424"/>
                </a:cubicBezTo>
                <a:cubicBezTo>
                  <a:pt x="488" y="1434"/>
                  <a:pt x="483" y="1447"/>
                  <a:pt x="483" y="1460"/>
                </a:cubicBezTo>
                <a:cubicBezTo>
                  <a:pt x="483" y="1472"/>
                  <a:pt x="488" y="1485"/>
                  <a:pt x="499" y="1495"/>
                </a:cubicBezTo>
                <a:cubicBezTo>
                  <a:pt x="637" y="1631"/>
                  <a:pt x="637" y="1631"/>
                  <a:pt x="637" y="1631"/>
                </a:cubicBezTo>
                <a:cubicBezTo>
                  <a:pt x="647" y="1641"/>
                  <a:pt x="660" y="1646"/>
                  <a:pt x="673" y="1646"/>
                </a:cubicBezTo>
                <a:cubicBezTo>
                  <a:pt x="686" y="1646"/>
                  <a:pt x="698" y="1641"/>
                  <a:pt x="711" y="1628"/>
                </a:cubicBezTo>
                <a:cubicBezTo>
                  <a:pt x="846" y="1492"/>
                  <a:pt x="846" y="1492"/>
                  <a:pt x="846" y="1492"/>
                </a:cubicBezTo>
                <a:cubicBezTo>
                  <a:pt x="873" y="1503"/>
                  <a:pt x="873" y="1503"/>
                  <a:pt x="873" y="1503"/>
                </a:cubicBezTo>
                <a:cubicBezTo>
                  <a:pt x="878" y="1698"/>
                  <a:pt x="878" y="1698"/>
                  <a:pt x="878" y="1698"/>
                </a:cubicBezTo>
                <a:cubicBezTo>
                  <a:pt x="878" y="1723"/>
                  <a:pt x="901" y="1746"/>
                  <a:pt x="929" y="1746"/>
                </a:cubicBezTo>
                <a:cubicBezTo>
                  <a:pt x="1128" y="1744"/>
                  <a:pt x="1128" y="1744"/>
                  <a:pt x="1128" y="1744"/>
                </a:cubicBezTo>
                <a:cubicBezTo>
                  <a:pt x="1157" y="1741"/>
                  <a:pt x="1177" y="1718"/>
                  <a:pt x="1177" y="1690"/>
                </a:cubicBezTo>
                <a:cubicBezTo>
                  <a:pt x="1172" y="1551"/>
                  <a:pt x="1172" y="1551"/>
                  <a:pt x="1172" y="1551"/>
                </a:cubicBezTo>
                <a:cubicBezTo>
                  <a:pt x="1330" y="1153"/>
                  <a:pt x="1330" y="1153"/>
                  <a:pt x="1330" y="1153"/>
                </a:cubicBezTo>
                <a:cubicBezTo>
                  <a:pt x="1720" y="1235"/>
                  <a:pt x="1999" y="1582"/>
                  <a:pt x="1999" y="1987"/>
                </a:cubicBezTo>
                <a:cubicBezTo>
                  <a:pt x="1999" y="2205"/>
                  <a:pt x="1869" y="2411"/>
                  <a:pt x="1686" y="2567"/>
                </a:cubicBezTo>
                <a:cubicBezTo>
                  <a:pt x="1233" y="2404"/>
                  <a:pt x="1233" y="2404"/>
                  <a:pt x="1233" y="2404"/>
                </a:cubicBezTo>
                <a:cubicBezTo>
                  <a:pt x="1459" y="2404"/>
                  <a:pt x="1459" y="2404"/>
                  <a:pt x="1459" y="2404"/>
                </a:cubicBezTo>
                <a:cubicBezTo>
                  <a:pt x="1487" y="2404"/>
                  <a:pt x="1510" y="2381"/>
                  <a:pt x="1507" y="2353"/>
                </a:cubicBezTo>
                <a:cubicBezTo>
                  <a:pt x="1507" y="2110"/>
                  <a:pt x="1507" y="2110"/>
                  <a:pt x="1507" y="2110"/>
                </a:cubicBezTo>
                <a:cubicBezTo>
                  <a:pt x="1507" y="2082"/>
                  <a:pt x="1484" y="2059"/>
                  <a:pt x="1456" y="2059"/>
                </a:cubicBezTo>
                <a:cubicBezTo>
                  <a:pt x="240" y="2059"/>
                  <a:pt x="240" y="2059"/>
                  <a:pt x="240" y="2059"/>
                </a:cubicBezTo>
                <a:cubicBezTo>
                  <a:pt x="212" y="2059"/>
                  <a:pt x="189" y="2082"/>
                  <a:pt x="189" y="2110"/>
                </a:cubicBezTo>
                <a:cubicBezTo>
                  <a:pt x="189" y="2353"/>
                  <a:pt x="189" y="2353"/>
                  <a:pt x="189" y="2353"/>
                </a:cubicBezTo>
                <a:cubicBezTo>
                  <a:pt x="189" y="2381"/>
                  <a:pt x="212" y="2404"/>
                  <a:pt x="240" y="2404"/>
                </a:cubicBezTo>
                <a:cubicBezTo>
                  <a:pt x="926" y="2404"/>
                  <a:pt x="926" y="2404"/>
                  <a:pt x="926" y="2404"/>
                </a:cubicBezTo>
                <a:cubicBezTo>
                  <a:pt x="1589" y="2641"/>
                  <a:pt x="1589" y="2641"/>
                  <a:pt x="1589" y="2641"/>
                </a:cubicBezTo>
                <a:cubicBezTo>
                  <a:pt x="1464" y="2727"/>
                  <a:pt x="1323" y="2791"/>
                  <a:pt x="1185" y="2821"/>
                </a:cubicBezTo>
                <a:cubicBezTo>
                  <a:pt x="51" y="2821"/>
                  <a:pt x="51" y="2821"/>
                  <a:pt x="51" y="2821"/>
                </a:cubicBezTo>
                <a:cubicBezTo>
                  <a:pt x="23" y="2821"/>
                  <a:pt x="0" y="2844"/>
                  <a:pt x="0" y="2873"/>
                </a:cubicBezTo>
                <a:cubicBezTo>
                  <a:pt x="0" y="3200"/>
                  <a:pt x="0" y="3200"/>
                  <a:pt x="0" y="3200"/>
                </a:cubicBezTo>
                <a:cubicBezTo>
                  <a:pt x="0" y="3228"/>
                  <a:pt x="23" y="3252"/>
                  <a:pt x="51" y="3252"/>
                </a:cubicBezTo>
                <a:cubicBezTo>
                  <a:pt x="2316" y="3252"/>
                  <a:pt x="2316" y="3252"/>
                  <a:pt x="2316" y="3252"/>
                </a:cubicBezTo>
                <a:cubicBezTo>
                  <a:pt x="2344" y="3252"/>
                  <a:pt x="2368" y="3228"/>
                  <a:pt x="2368" y="3200"/>
                </a:cubicBezTo>
                <a:cubicBezTo>
                  <a:pt x="2368" y="2873"/>
                  <a:pt x="2368" y="2873"/>
                  <a:pt x="2368" y="2873"/>
                </a:cubicBezTo>
                <a:cubicBezTo>
                  <a:pt x="2368" y="2844"/>
                  <a:pt x="2344" y="2821"/>
                  <a:pt x="2316" y="2821"/>
                </a:cubicBezTo>
                <a:close/>
                <a:moveTo>
                  <a:pt x="291" y="2161"/>
                </a:moveTo>
                <a:cubicBezTo>
                  <a:pt x="1405" y="2161"/>
                  <a:pt x="1405" y="2161"/>
                  <a:pt x="1405" y="2161"/>
                </a:cubicBezTo>
                <a:cubicBezTo>
                  <a:pt x="1405" y="2302"/>
                  <a:pt x="1405" y="2302"/>
                  <a:pt x="1405" y="2302"/>
                </a:cubicBezTo>
                <a:cubicBezTo>
                  <a:pt x="944" y="2302"/>
                  <a:pt x="944" y="2302"/>
                  <a:pt x="944" y="2302"/>
                </a:cubicBezTo>
                <a:cubicBezTo>
                  <a:pt x="939" y="2301"/>
                  <a:pt x="934" y="2301"/>
                  <a:pt x="929" y="2302"/>
                </a:cubicBezTo>
                <a:cubicBezTo>
                  <a:pt x="291" y="2302"/>
                  <a:pt x="291" y="2302"/>
                  <a:pt x="291" y="2302"/>
                </a:cubicBezTo>
                <a:lnTo>
                  <a:pt x="291" y="2161"/>
                </a:lnTo>
                <a:close/>
                <a:moveTo>
                  <a:pt x="1292" y="118"/>
                </a:moveTo>
                <a:cubicBezTo>
                  <a:pt x="1482" y="192"/>
                  <a:pt x="1482" y="192"/>
                  <a:pt x="1482" y="192"/>
                </a:cubicBezTo>
                <a:cubicBezTo>
                  <a:pt x="1452" y="270"/>
                  <a:pt x="1452" y="270"/>
                  <a:pt x="1452" y="270"/>
                </a:cubicBezTo>
                <a:cubicBezTo>
                  <a:pt x="1262" y="196"/>
                  <a:pt x="1262" y="196"/>
                  <a:pt x="1262" y="196"/>
                </a:cubicBezTo>
                <a:lnTo>
                  <a:pt x="1292" y="118"/>
                </a:lnTo>
                <a:close/>
                <a:moveTo>
                  <a:pt x="673" y="1521"/>
                </a:moveTo>
                <a:cubicBezTo>
                  <a:pt x="609" y="1457"/>
                  <a:pt x="609" y="1457"/>
                  <a:pt x="609" y="1457"/>
                </a:cubicBezTo>
                <a:cubicBezTo>
                  <a:pt x="649" y="1415"/>
                  <a:pt x="649" y="1415"/>
                  <a:pt x="649" y="1415"/>
                </a:cubicBezTo>
                <a:cubicBezTo>
                  <a:pt x="741" y="1451"/>
                  <a:pt x="741" y="1451"/>
                  <a:pt x="741" y="1451"/>
                </a:cubicBezTo>
                <a:lnTo>
                  <a:pt x="673" y="1521"/>
                </a:lnTo>
                <a:close/>
                <a:moveTo>
                  <a:pt x="980" y="1644"/>
                </a:moveTo>
                <a:cubicBezTo>
                  <a:pt x="977" y="1544"/>
                  <a:pt x="977" y="1544"/>
                  <a:pt x="977" y="1544"/>
                </a:cubicBezTo>
                <a:cubicBezTo>
                  <a:pt x="1067" y="1580"/>
                  <a:pt x="1067" y="1580"/>
                  <a:pt x="1067" y="1580"/>
                </a:cubicBezTo>
                <a:cubicBezTo>
                  <a:pt x="1070" y="1641"/>
                  <a:pt x="1070" y="1641"/>
                  <a:pt x="1070" y="1641"/>
                </a:cubicBezTo>
                <a:lnTo>
                  <a:pt x="980" y="1644"/>
                </a:lnTo>
                <a:close/>
                <a:moveTo>
                  <a:pt x="2101" y="1989"/>
                </a:moveTo>
                <a:cubicBezTo>
                  <a:pt x="2101" y="1524"/>
                  <a:pt x="1774" y="1129"/>
                  <a:pt x="1320" y="1047"/>
                </a:cubicBezTo>
                <a:cubicBezTo>
                  <a:pt x="1312" y="1046"/>
                  <a:pt x="1303" y="1046"/>
                  <a:pt x="1295" y="1049"/>
                </a:cubicBezTo>
                <a:cubicBezTo>
                  <a:pt x="1275" y="1050"/>
                  <a:pt x="1256" y="1062"/>
                  <a:pt x="1249" y="1081"/>
                </a:cubicBezTo>
                <a:cubicBezTo>
                  <a:pt x="1093" y="1480"/>
                  <a:pt x="1093" y="1480"/>
                  <a:pt x="1093" y="1480"/>
                </a:cubicBezTo>
                <a:cubicBezTo>
                  <a:pt x="944" y="1421"/>
                  <a:pt x="944" y="1421"/>
                  <a:pt x="944" y="1421"/>
                </a:cubicBezTo>
                <a:cubicBezTo>
                  <a:pt x="941" y="1420"/>
                  <a:pt x="939" y="1419"/>
                  <a:pt x="936" y="1418"/>
                </a:cubicBezTo>
                <a:cubicBezTo>
                  <a:pt x="704" y="1326"/>
                  <a:pt x="704" y="1326"/>
                  <a:pt x="704" y="1326"/>
                </a:cubicBezTo>
                <a:cubicBezTo>
                  <a:pt x="1126" y="249"/>
                  <a:pt x="1126" y="249"/>
                  <a:pt x="1126" y="249"/>
                </a:cubicBezTo>
                <a:cubicBezTo>
                  <a:pt x="1159" y="262"/>
                  <a:pt x="1159" y="262"/>
                  <a:pt x="1159" y="262"/>
                </a:cubicBezTo>
                <a:cubicBezTo>
                  <a:pt x="1164" y="267"/>
                  <a:pt x="1170" y="271"/>
                  <a:pt x="1177" y="274"/>
                </a:cubicBezTo>
                <a:cubicBezTo>
                  <a:pt x="1464" y="387"/>
                  <a:pt x="1464" y="387"/>
                  <a:pt x="1464" y="387"/>
                </a:cubicBezTo>
                <a:cubicBezTo>
                  <a:pt x="1469" y="389"/>
                  <a:pt x="1477" y="389"/>
                  <a:pt x="1482" y="389"/>
                </a:cubicBezTo>
                <a:cubicBezTo>
                  <a:pt x="1482" y="389"/>
                  <a:pt x="1482" y="389"/>
                  <a:pt x="1483" y="389"/>
                </a:cubicBezTo>
                <a:cubicBezTo>
                  <a:pt x="1515" y="402"/>
                  <a:pt x="1515" y="402"/>
                  <a:pt x="1515" y="402"/>
                </a:cubicBezTo>
                <a:cubicBezTo>
                  <a:pt x="1395" y="707"/>
                  <a:pt x="1395" y="707"/>
                  <a:pt x="1395" y="707"/>
                </a:cubicBezTo>
                <a:cubicBezTo>
                  <a:pt x="1388" y="724"/>
                  <a:pt x="1392" y="744"/>
                  <a:pt x="1403" y="758"/>
                </a:cubicBezTo>
                <a:cubicBezTo>
                  <a:pt x="1407" y="778"/>
                  <a:pt x="1422" y="793"/>
                  <a:pt x="1443" y="796"/>
                </a:cubicBezTo>
                <a:cubicBezTo>
                  <a:pt x="2012" y="904"/>
                  <a:pt x="2424" y="1403"/>
                  <a:pt x="2424" y="1989"/>
                </a:cubicBezTo>
                <a:cubicBezTo>
                  <a:pt x="2424" y="2299"/>
                  <a:pt x="2309" y="2596"/>
                  <a:pt x="2096" y="2821"/>
                </a:cubicBezTo>
                <a:cubicBezTo>
                  <a:pt x="1487" y="2821"/>
                  <a:pt x="1487" y="2821"/>
                  <a:pt x="1487" y="2821"/>
                </a:cubicBezTo>
                <a:cubicBezTo>
                  <a:pt x="1817" y="2658"/>
                  <a:pt x="2101" y="2345"/>
                  <a:pt x="2101" y="1989"/>
                </a:cubicBezTo>
                <a:close/>
                <a:moveTo>
                  <a:pt x="2265" y="3149"/>
                </a:moveTo>
                <a:cubicBezTo>
                  <a:pt x="102" y="3149"/>
                  <a:pt x="102" y="3149"/>
                  <a:pt x="102" y="3149"/>
                </a:cubicBezTo>
                <a:cubicBezTo>
                  <a:pt x="102" y="2924"/>
                  <a:pt x="102" y="2924"/>
                  <a:pt x="102" y="2924"/>
                </a:cubicBezTo>
                <a:cubicBezTo>
                  <a:pt x="1195" y="2924"/>
                  <a:pt x="1195" y="2924"/>
                  <a:pt x="1195" y="2924"/>
                </a:cubicBezTo>
                <a:cubicBezTo>
                  <a:pt x="2117" y="2924"/>
                  <a:pt x="2117" y="2924"/>
                  <a:pt x="2117" y="2924"/>
                </a:cubicBezTo>
                <a:cubicBezTo>
                  <a:pt x="2265" y="2924"/>
                  <a:pt x="2265" y="2924"/>
                  <a:pt x="2265" y="2924"/>
                </a:cubicBezTo>
                <a:lnTo>
                  <a:pt x="2265" y="3149"/>
                </a:lnTo>
                <a:close/>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31" name="Freeform 46"/>
          <p:cNvSpPr>
            <a:spLocks noEditPoints="1"/>
          </p:cNvSpPr>
          <p:nvPr/>
        </p:nvSpPr>
        <p:spPr bwMode="auto">
          <a:xfrm>
            <a:off x="7437596" y="2089595"/>
            <a:ext cx="52388" cy="50800"/>
          </a:xfrm>
          <a:custGeom>
            <a:avLst/>
            <a:gdLst>
              <a:gd name="T0" fmla="*/ 151 w 302"/>
              <a:gd name="T1" fmla="*/ 0 h 302"/>
              <a:gd name="T2" fmla="*/ 0 w 302"/>
              <a:gd name="T3" fmla="*/ 151 h 302"/>
              <a:gd name="T4" fmla="*/ 151 w 302"/>
              <a:gd name="T5" fmla="*/ 302 h 302"/>
              <a:gd name="T6" fmla="*/ 302 w 302"/>
              <a:gd name="T7" fmla="*/ 151 h 302"/>
              <a:gd name="T8" fmla="*/ 151 w 302"/>
              <a:gd name="T9" fmla="*/ 0 h 302"/>
              <a:gd name="T10" fmla="*/ 151 w 302"/>
              <a:gd name="T11" fmla="*/ 253 h 302"/>
              <a:gd name="T12" fmla="*/ 51 w 302"/>
              <a:gd name="T13" fmla="*/ 153 h 302"/>
              <a:gd name="T14" fmla="*/ 151 w 302"/>
              <a:gd name="T15" fmla="*/ 53 h 302"/>
              <a:gd name="T16" fmla="*/ 251 w 302"/>
              <a:gd name="T17" fmla="*/ 153 h 302"/>
              <a:gd name="T18" fmla="*/ 151 w 302"/>
              <a:gd name="T19" fmla="*/ 253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302">
                <a:moveTo>
                  <a:pt x="151" y="0"/>
                </a:moveTo>
                <a:cubicBezTo>
                  <a:pt x="66" y="0"/>
                  <a:pt x="0" y="66"/>
                  <a:pt x="0" y="151"/>
                </a:cubicBezTo>
                <a:cubicBezTo>
                  <a:pt x="0" y="235"/>
                  <a:pt x="69" y="302"/>
                  <a:pt x="151" y="302"/>
                </a:cubicBezTo>
                <a:cubicBezTo>
                  <a:pt x="235" y="302"/>
                  <a:pt x="302" y="235"/>
                  <a:pt x="302" y="151"/>
                </a:cubicBezTo>
                <a:cubicBezTo>
                  <a:pt x="302" y="66"/>
                  <a:pt x="233" y="0"/>
                  <a:pt x="151" y="0"/>
                </a:cubicBezTo>
                <a:close/>
                <a:moveTo>
                  <a:pt x="151" y="253"/>
                </a:moveTo>
                <a:cubicBezTo>
                  <a:pt x="94" y="253"/>
                  <a:pt x="51" y="210"/>
                  <a:pt x="51" y="153"/>
                </a:cubicBezTo>
                <a:cubicBezTo>
                  <a:pt x="51" y="97"/>
                  <a:pt x="97" y="53"/>
                  <a:pt x="151" y="53"/>
                </a:cubicBezTo>
                <a:cubicBezTo>
                  <a:pt x="207" y="53"/>
                  <a:pt x="251" y="97"/>
                  <a:pt x="251" y="153"/>
                </a:cubicBezTo>
                <a:cubicBezTo>
                  <a:pt x="251" y="210"/>
                  <a:pt x="207" y="253"/>
                  <a:pt x="151" y="253"/>
                </a:cubicBezTo>
                <a:close/>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文本框 18"/>
          <p:cNvSpPr txBox="1"/>
          <p:nvPr/>
        </p:nvSpPr>
        <p:spPr>
          <a:xfrm>
            <a:off x="797412" y="760357"/>
            <a:ext cx="944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三章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0" name="文本框 19"/>
          <p:cNvSpPr txBox="1"/>
          <p:nvPr/>
        </p:nvSpPr>
        <p:spPr>
          <a:xfrm>
            <a:off x="1929635" y="76035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复现</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方法</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1" name="文本框 20"/>
          <p:cNvSpPr txBox="1"/>
          <p:nvPr/>
        </p:nvSpPr>
        <p:spPr>
          <a:xfrm>
            <a:off x="3318339" y="791135"/>
            <a:ext cx="3717000" cy="368300"/>
          </a:xfrm>
          <a:prstGeom prst="rect">
            <a:avLst/>
          </a:prstGeom>
          <a:noFill/>
        </p:spPr>
        <p:txBody>
          <a:bodyPr wrap="square" rtlCol="0">
            <a:spAutoFit/>
          </a:bodyPr>
          <a:lstStyle/>
          <a:p>
            <a:pPr lvl="0" algn="dist">
              <a:defRPr/>
            </a:pPr>
            <a:endParaRPr lang="en-US" altLang="zh-CN" dirty="0">
              <a:solidFill/>
              <a:latin typeface="等线" panose="02010600030101010101" pitchFamily="2" charset="-122"/>
              <a:ea typeface="等线" panose="02010600030101010101" pitchFamily="2" charset="-122"/>
            </a:endParaRPr>
          </a:p>
        </p:txBody>
      </p:sp>
      <p:cxnSp>
        <p:nvCxnSpPr>
          <p:cNvPr id="22" name="直接连接符 21"/>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man-shape_56745"/>
          <p:cNvSpPr>
            <a:spLocks noChangeAspect="1"/>
          </p:cNvSpPr>
          <p:nvPr/>
        </p:nvSpPr>
        <p:spPr bwMode="auto">
          <a:xfrm>
            <a:off x="2808774" y="2915920"/>
            <a:ext cx="250388" cy="276488"/>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bg1"/>
          </a:solidFill>
          <a:ln>
            <a:noFill/>
          </a:ln>
        </p:spPr>
        <p:txBody>
          <a:bodyPr/>
          <a:p/>
        </p:txBody>
      </p:sp>
      <p:sp>
        <p:nvSpPr>
          <p:cNvPr id="63" name="man-shape_56745"/>
          <p:cNvSpPr>
            <a:spLocks noChangeAspect="1"/>
          </p:cNvSpPr>
          <p:nvPr/>
        </p:nvSpPr>
        <p:spPr bwMode="auto">
          <a:xfrm>
            <a:off x="9162858" y="2915920"/>
            <a:ext cx="250388" cy="276488"/>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bg1"/>
          </a:solidFill>
          <a:ln>
            <a:noFill/>
          </a:ln>
        </p:spPr>
        <p:txBody>
          <a:bodyPr/>
          <a:p/>
        </p:txBody>
      </p:sp>
      <p:pic>
        <p:nvPicPr>
          <p:cNvPr id="4" name="图片 3"/>
          <p:cNvPicPr>
            <a:picLocks noChangeAspect="1"/>
          </p:cNvPicPr>
          <p:nvPr/>
        </p:nvPicPr>
        <p:blipFill>
          <a:blip r:embed="rId1"/>
          <a:stretch>
            <a:fillRect/>
          </a:stretch>
        </p:blipFill>
        <p:spPr>
          <a:xfrm>
            <a:off x="1274445" y="1639570"/>
            <a:ext cx="4532630" cy="1603375"/>
          </a:xfrm>
          <a:prstGeom prst="rect">
            <a:avLst/>
          </a:prstGeom>
        </p:spPr>
      </p:pic>
      <p:pic>
        <p:nvPicPr>
          <p:cNvPr id="5" name="图片 4"/>
          <p:cNvPicPr>
            <a:picLocks noChangeAspect="1"/>
          </p:cNvPicPr>
          <p:nvPr/>
        </p:nvPicPr>
        <p:blipFill>
          <a:blip r:embed="rId2"/>
          <a:stretch>
            <a:fillRect/>
          </a:stretch>
        </p:blipFill>
        <p:spPr>
          <a:xfrm>
            <a:off x="7183755" y="910590"/>
            <a:ext cx="3568700" cy="2527300"/>
          </a:xfrm>
          <a:prstGeom prst="rect">
            <a:avLst/>
          </a:prstGeom>
        </p:spPr>
      </p:pic>
      <p:pic>
        <p:nvPicPr>
          <p:cNvPr id="6" name="图片 5"/>
          <p:cNvPicPr>
            <a:picLocks noChangeAspect="1"/>
          </p:cNvPicPr>
          <p:nvPr/>
        </p:nvPicPr>
        <p:blipFill>
          <a:blip r:embed="rId3"/>
          <a:stretch>
            <a:fillRect/>
          </a:stretch>
        </p:blipFill>
        <p:spPr>
          <a:xfrm>
            <a:off x="2160905" y="3956050"/>
            <a:ext cx="2759710" cy="2062480"/>
          </a:xfrm>
          <a:prstGeom prst="rect">
            <a:avLst/>
          </a:prstGeom>
        </p:spPr>
      </p:pic>
      <p:pic>
        <p:nvPicPr>
          <p:cNvPr id="7" name="图片 6"/>
          <p:cNvPicPr>
            <a:picLocks noChangeAspect="1"/>
          </p:cNvPicPr>
          <p:nvPr/>
        </p:nvPicPr>
        <p:blipFill>
          <a:blip r:embed="rId4"/>
          <a:stretch>
            <a:fillRect/>
          </a:stretch>
        </p:blipFill>
        <p:spPr>
          <a:xfrm>
            <a:off x="6186170" y="4114165"/>
            <a:ext cx="5048250" cy="1746250"/>
          </a:xfrm>
          <a:prstGeom prst="rect">
            <a:avLst/>
          </a:prstGeom>
        </p:spPr>
      </p:pic>
      <p:sp>
        <p:nvSpPr>
          <p:cNvPr id="8" name="文本框 7"/>
          <p:cNvSpPr txBox="1"/>
          <p:nvPr/>
        </p:nvSpPr>
        <p:spPr>
          <a:xfrm>
            <a:off x="1990725" y="3389630"/>
            <a:ext cx="3289935" cy="368300"/>
          </a:xfrm>
          <a:prstGeom prst="rect">
            <a:avLst/>
          </a:prstGeom>
          <a:noFill/>
        </p:spPr>
        <p:txBody>
          <a:bodyPr wrap="square" rtlCol="0">
            <a:spAutoFit/>
          </a:bodyPr>
          <a:p>
            <a:r>
              <a:rPr lang="en-US" altLang="zh-CN"/>
              <a:t>Structure of EF tri-task model</a:t>
            </a:r>
            <a:endParaRPr lang="zh-CN" altLang="en-US"/>
          </a:p>
        </p:txBody>
      </p:sp>
      <p:sp>
        <p:nvSpPr>
          <p:cNvPr id="9" name="文本框 8"/>
          <p:cNvSpPr txBox="1"/>
          <p:nvPr/>
        </p:nvSpPr>
        <p:spPr>
          <a:xfrm>
            <a:off x="7077710" y="3389630"/>
            <a:ext cx="3940810" cy="368300"/>
          </a:xfrm>
          <a:prstGeom prst="rect">
            <a:avLst/>
          </a:prstGeom>
          <a:noFill/>
        </p:spPr>
        <p:txBody>
          <a:bodyPr wrap="square" rtlCol="0">
            <a:spAutoFit/>
          </a:bodyPr>
          <a:p>
            <a:r>
              <a:rPr lang="en-US" altLang="zh-CN"/>
              <a:t>Structure of LF tri-task mode</a:t>
            </a:r>
            <a:r>
              <a:rPr lang="en-US" altLang="zh-CN"/>
              <a:t>l</a:t>
            </a:r>
            <a:endParaRPr lang="en-US" altLang="zh-CN"/>
          </a:p>
        </p:txBody>
      </p:sp>
      <p:sp>
        <p:nvSpPr>
          <p:cNvPr id="10" name="文本框 9"/>
          <p:cNvSpPr txBox="1"/>
          <p:nvPr/>
        </p:nvSpPr>
        <p:spPr>
          <a:xfrm>
            <a:off x="1765300" y="6097270"/>
            <a:ext cx="4178935" cy="368300"/>
          </a:xfrm>
          <a:prstGeom prst="rect">
            <a:avLst/>
          </a:prstGeom>
          <a:noFill/>
        </p:spPr>
        <p:txBody>
          <a:bodyPr wrap="square" rtlCol="0">
            <a:spAutoFit/>
          </a:bodyPr>
          <a:p>
            <a:r>
              <a:rPr lang="en-US" altLang="zh-CN"/>
              <a:t>Fusion strategy of the TFN model</a:t>
            </a:r>
            <a:endParaRPr lang="en-US" altLang="zh-CN"/>
          </a:p>
        </p:txBody>
      </p:sp>
      <p:sp>
        <p:nvSpPr>
          <p:cNvPr id="11" name="文本框 10"/>
          <p:cNvSpPr txBox="1"/>
          <p:nvPr/>
        </p:nvSpPr>
        <p:spPr>
          <a:xfrm>
            <a:off x="7238365" y="6103620"/>
            <a:ext cx="4250055" cy="368300"/>
          </a:xfrm>
          <a:prstGeom prst="rect">
            <a:avLst/>
          </a:prstGeom>
          <a:noFill/>
        </p:spPr>
        <p:txBody>
          <a:bodyPr wrap="square" rtlCol="0">
            <a:spAutoFit/>
          </a:bodyPr>
          <a:p>
            <a:r>
              <a:rPr lang="en-US" altLang="zh-CN"/>
              <a:t>Structure of HF tri-task model</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p:cNvPicPr>
            <a:picLocks noChangeAspect="1"/>
          </p:cNvPicPr>
          <p:nvPr/>
        </p:nvPicPr>
        <p:blipFill>
          <a:blip r:embed="rId1"/>
          <a:stretch>
            <a:fillRect/>
          </a:stretch>
        </p:blipFill>
        <p:spPr>
          <a:xfrm>
            <a:off x="6361430" y="1913255"/>
            <a:ext cx="4688205" cy="2406015"/>
          </a:xfrm>
          <a:prstGeom prst="rect">
            <a:avLst/>
          </a:prstGeom>
        </p:spPr>
      </p:pic>
      <p:pic>
        <p:nvPicPr>
          <p:cNvPr id="8" name="图片 7"/>
          <p:cNvPicPr>
            <a:picLocks noChangeAspect="1"/>
          </p:cNvPicPr>
          <p:nvPr/>
        </p:nvPicPr>
        <p:blipFill>
          <a:blip r:embed="rId2"/>
          <a:stretch>
            <a:fillRect/>
          </a:stretch>
        </p:blipFill>
        <p:spPr>
          <a:xfrm>
            <a:off x="1378585" y="1913255"/>
            <a:ext cx="4500880" cy="2226310"/>
          </a:xfrm>
          <a:prstGeom prst="rect">
            <a:avLst/>
          </a:prstGeom>
        </p:spPr>
      </p:pic>
      <p:sp>
        <p:nvSpPr>
          <p:cNvPr id="10" name="文本框 9"/>
          <p:cNvSpPr txBox="1"/>
          <p:nvPr/>
        </p:nvSpPr>
        <p:spPr>
          <a:xfrm>
            <a:off x="1378585" y="739140"/>
            <a:ext cx="2485390" cy="586740"/>
          </a:xfrm>
          <a:prstGeom prst="rect">
            <a:avLst/>
          </a:prstGeom>
          <a:noFill/>
        </p:spPr>
        <p:txBody>
          <a:bodyPr wrap="square" rtlCol="0">
            <a:noAutofit/>
          </a:bodyPr>
          <a:p>
            <a:r>
              <a:rPr lang="zh-CN" altLang="en-US" sz="2400" b="1"/>
              <a:t>实验结果比较</a:t>
            </a:r>
            <a:endParaRPr lang="zh-CN" altLang="en-US"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p:cNvSpPr txBox="1"/>
          <p:nvPr/>
        </p:nvSpPr>
        <p:spPr>
          <a:xfrm>
            <a:off x="1378585" y="739140"/>
            <a:ext cx="2485390" cy="586740"/>
          </a:xfrm>
          <a:prstGeom prst="rect">
            <a:avLst/>
          </a:prstGeom>
          <a:noFill/>
        </p:spPr>
        <p:txBody>
          <a:bodyPr wrap="square" rtlCol="0">
            <a:noAutofit/>
          </a:bodyPr>
          <a:p>
            <a:r>
              <a:rPr lang="zh-CN" altLang="en-US" sz="2400" b="1"/>
              <a:t>创新方法</a:t>
            </a:r>
            <a:r>
              <a:rPr lang="zh-CN" altLang="en-US" sz="2400" b="1"/>
              <a:t>与结果</a:t>
            </a:r>
            <a:endParaRPr lang="zh-CN" altLang="en-US" sz="2400" b="1"/>
          </a:p>
        </p:txBody>
      </p:sp>
      <p:pic>
        <p:nvPicPr>
          <p:cNvPr id="2" name="图片 1"/>
          <p:cNvPicPr>
            <a:picLocks noChangeAspect="1"/>
          </p:cNvPicPr>
          <p:nvPr/>
        </p:nvPicPr>
        <p:blipFill>
          <a:blip r:embed="rId1"/>
          <a:stretch>
            <a:fillRect/>
          </a:stretch>
        </p:blipFill>
        <p:spPr>
          <a:xfrm>
            <a:off x="1378585" y="3879215"/>
            <a:ext cx="5414010" cy="1301115"/>
          </a:xfrm>
          <a:prstGeom prst="rect">
            <a:avLst/>
          </a:prstGeom>
        </p:spPr>
      </p:pic>
      <p:sp>
        <p:nvSpPr>
          <p:cNvPr id="3" name="文本框 2"/>
          <p:cNvSpPr txBox="1"/>
          <p:nvPr/>
        </p:nvSpPr>
        <p:spPr>
          <a:xfrm>
            <a:off x="1436370" y="1525270"/>
            <a:ext cx="4977765" cy="1662430"/>
          </a:xfrm>
          <a:prstGeom prst="rect">
            <a:avLst/>
          </a:prstGeom>
          <a:noFill/>
        </p:spPr>
        <p:txBody>
          <a:bodyPr wrap="square" rtlCol="0">
            <a:noAutofit/>
          </a:bodyPr>
          <a:p>
            <a:pPr marL="285750" indent="-285750">
              <a:buFont typeface="Arial" panose="020B0604020202020204" pitchFamily="34" charset="0"/>
              <a:buChar char="•"/>
            </a:pPr>
            <a:r>
              <a:rPr lang="zh-CN" altLang="en-US"/>
              <a:t>改进模型</a:t>
            </a:r>
            <a:r>
              <a:rPr lang="en-US" altLang="zh-CN"/>
              <a:t>LSTM</a:t>
            </a:r>
            <a:r>
              <a:rPr lang="zh-CN" altLang="en-US"/>
              <a:t>层</a:t>
            </a:r>
            <a:endParaRPr lang="zh-CN" altLang="en-US"/>
          </a:p>
          <a:p>
            <a:pPr indent="457200">
              <a:buFont typeface="Arial" panose="020B0604020202020204" pitchFamily="34" charset="0"/>
              <a:buNone/>
            </a:pPr>
            <a:endParaRPr lang="zh-CN" altLang="en-US"/>
          </a:p>
          <a:p>
            <a:pPr marL="285750" indent="-285750">
              <a:buFont typeface="Arial" panose="020B0604020202020204" pitchFamily="34" charset="0"/>
              <a:buChar char="•"/>
            </a:pPr>
            <a:r>
              <a:rPr lang="zh-CN" altLang="en-US"/>
              <a:t>更改</a:t>
            </a:r>
            <a:r>
              <a:rPr lang="zh-CN" altLang="en-US"/>
              <a:t>特征融合方式</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探索基于图神经网络（</a:t>
            </a:r>
            <a:r>
              <a:rPr lang="en-US" altLang="zh-CN"/>
              <a:t>GNN</a:t>
            </a:r>
            <a:r>
              <a:rPr lang="zh-CN" altLang="en-US"/>
              <a:t>）或动态特征选择</a:t>
            </a:r>
            <a:r>
              <a:rPr lang="zh-CN" altLang="en-US"/>
              <a:t>的方法</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1334770" y="2576195"/>
            <a:ext cx="12668885" cy="101473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A Unified Model for Opinion Target Extraction</a:t>
            </a:r>
            <a:endParaRPr kumimoji="0" lang="en-US" altLang="zh-CN" sz="24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 and Target Sentiment Prediction</a:t>
            </a:r>
            <a:endParaRPr kumimoji="0" lang="en-US" altLang="zh-CN" sz="24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文本框 2"/>
          <p:cNvSpPr txBox="1"/>
          <p:nvPr/>
        </p:nvSpPr>
        <p:spPr>
          <a:xfrm>
            <a:off x="5820410" y="3626706"/>
            <a:ext cx="3324656"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sym typeface="+mn-ea"/>
              </a:rPr>
              <a:t>李雅帆</a:t>
            </a:r>
            <a:endParaRPr kumimoji="0" lang="zh-CN" altLang="en-US" sz="240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sym typeface="+mn-ea"/>
            </a:endParaRPr>
          </a:p>
        </p:txBody>
      </p:sp>
      <p:pic>
        <p:nvPicPr>
          <p:cNvPr id="9" name="Picture 8" descr="59-南开大学-logo.png"/>
          <p:cNvPicPr>
            <a:picLocks noChangeAspect="1"/>
          </p:cNvPicPr>
          <p:nvPr/>
        </p:nvPicPr>
        <p:blipFill>
          <a:blip r:embed="rId1"/>
          <a:stretch>
            <a:fillRect/>
          </a:stretch>
        </p:blipFill>
        <p:spPr>
          <a:xfrm>
            <a:off x="967672" y="1922085"/>
            <a:ext cx="2851218" cy="28512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矩形: 圆角 2"/>
              <p:cNvSpPr/>
              <p:nvPr/>
            </p:nvSpPr>
            <p:spPr>
              <a:xfrm>
                <a:off x="404483" y="406877"/>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825F15A7-03F4-43D7-82C5-3E23DA2F108C}" type="mathplaceholder">
                        <a:rPr lang="zh-CN" altLang="en-US" i="1" smtClean="0">
                          <a:latin typeface="Cambria Math" panose="02040503050406030204" pitchFamily="18" charset="0"/>
                        </a:rPr>
                        <a:t>在此处键入公式。</a:t>
                      </a:fld>
                    </m:oMath>
                  </m:oMathPara>
                </a14:m>
                <a:endParaRPr lang="en-US" dirty="0"/>
              </a:p>
            </p:txBody>
          </p:sp>
        </mc:Choice>
        <mc:Fallback>
          <p:sp>
            <p:nvSpPr>
              <p:cNvPr id="3" name="矩形: 圆角 2"/>
              <p:cNvSpPr>
                <a:spLocks noRot="1" noChangeAspect="1" noMove="1" noResize="1" noEditPoints="1" noAdjustHandles="1" noChangeArrowheads="1" noChangeShapeType="1" noTextEdit="1"/>
              </p:cNvSpPr>
              <p:nvPr/>
            </p:nvSpPr>
            <p:spPr>
              <a:xfrm>
                <a:off x="404483" y="406877"/>
                <a:ext cx="11646039" cy="6241673"/>
              </a:xfrm>
              <a:prstGeom prst="roundRect">
                <a:avLst>
                  <a:gd name="adj" fmla="val 3728"/>
                </a:avLst>
              </a:prstGeom>
              <a:blipFill rotWithShape="1">
                <a:blip r:embed="rId1"/>
                <a:stretch>
                  <a:fillRect l="-60" t="-109" r="-53" b="-100"/>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4" name="文本框 3"/>
          <p:cNvSpPr txBox="1"/>
          <p:nvPr/>
        </p:nvSpPr>
        <p:spPr>
          <a:xfrm>
            <a:off x="797412" y="760357"/>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第三章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5" name="文本框 4"/>
          <p:cNvSpPr txBox="1"/>
          <p:nvPr/>
        </p:nvSpPr>
        <p:spPr>
          <a:xfrm>
            <a:off x="1929635" y="760357"/>
            <a:ext cx="1198880" cy="398780"/>
          </a:xfrm>
          <a:prstGeom prst="rect">
            <a:avLst/>
          </a:prstGeom>
          <a:noFill/>
        </p:spPr>
        <p:txBody>
          <a:bodyPr wrap="none" rtlCol="0">
            <a:spAutoFit/>
          </a:bodyPr>
          <a:lstStyle/>
          <a:p>
            <a:pPr lvl="0">
              <a:defRPr/>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复现方法</a:t>
            </a:r>
            <a:endParaRPr lang="zh-CN" altLang="en-US" sz="20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6" name="文本框 5"/>
          <p:cNvSpPr txBox="1"/>
          <p:nvPr/>
        </p:nvSpPr>
        <p:spPr>
          <a:xfrm>
            <a:off x="3318339" y="791135"/>
            <a:ext cx="8223421"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A Unified Model for Opinion Target Extraction and Target Sentiment Prediction</a:t>
            </a:r>
            <a:endParaRPr lang="en-US" altLang="zh-CN" dirty="0">
              <a:solidFill/>
              <a:latin typeface="等线" panose="02010600030101010101" pitchFamily="2" charset="-122"/>
              <a:ea typeface="等线" panose="02010600030101010101" pitchFamily="2" charset="-122"/>
            </a:endParaRPr>
          </a:p>
        </p:txBody>
      </p:sp>
      <p:cxnSp>
        <p:nvCxnSpPr>
          <p:cNvPr id="7" name="直接连接符 6"/>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文本框 7"/>
              <p:cNvSpPr txBox="1"/>
              <p:nvPr/>
            </p:nvSpPr>
            <p:spPr>
              <a:xfrm>
                <a:off x="836266" y="1417856"/>
                <a:ext cx="6213963" cy="3374642"/>
              </a:xfrm>
              <a:prstGeom prst="rect">
                <a:avLst/>
              </a:prstGeom>
              <a:noFill/>
            </p:spPr>
            <p:txBody>
              <a:bodyPr wrap="square" rtlCol="0">
                <a:spAutoFit/>
              </a:bodyPr>
              <a:lstStyle/>
              <a:p>
                <a:pPr algn="dist" latinLnBrk="1">
                  <a:lnSpc>
                    <a:spcPct val="150000"/>
                  </a:lnSpc>
                </a:pPr>
                <a:r>
                  <a:rPr lang="zh-CN" altLang="en-US" b="1" dirty="0"/>
                  <a:t>定义</a:t>
                </a:r>
                <a:r>
                  <a:rPr lang="zh-CN" altLang="en-US" dirty="0"/>
                  <a:t>：将完整的基于目标的情感分析（</a:t>
                </a:r>
                <a:r>
                  <a:rPr lang="en-US" altLang="zh-CN" dirty="0"/>
                  <a:t>TBSA</a:t>
                </a:r>
                <a:r>
                  <a:rPr lang="zh-CN" altLang="en-US" dirty="0"/>
                  <a:t>）任务定义为序列标注问题，采用统一标签集 </a:t>
                </a:r>
                <a:r>
                  <a:rPr lang="en-US" altLang="zh-CN" dirty="0"/>
                  <a:t>Y S = {B −POS, I − POS, E − POS, S − POS, B − NEG, I −NEG, E −NEG, S −NEG, B −NEU, I −NEU, E −NEU, S − NEU } ∪ {O}</a:t>
                </a:r>
                <a:r>
                  <a:rPr lang="zh-CN" altLang="en-US" dirty="0"/>
                  <a:t>。其中，除 </a:t>
                </a:r>
                <a:r>
                  <a:rPr lang="en-US" altLang="zh-CN" dirty="0"/>
                  <a:t>O </a:t>
                </a:r>
                <a:r>
                  <a:rPr lang="zh-CN" altLang="en-US" dirty="0"/>
                  <a:t>外，每个标签包含目标提及边界和目标情感两部分信息。</a:t>
                </a:r>
                <a:endParaRPr lang="en-US" altLang="zh-CN" dirty="0"/>
              </a:p>
              <a:p>
                <a:pPr algn="dist" latinLnBrk="1">
                  <a:lnSpc>
                    <a:spcPct val="150000"/>
                  </a:lnSpc>
                </a:pPr>
                <a:endParaRPr lang="en-US" altLang="zh-CN" dirty="0"/>
              </a:p>
              <a:p>
                <a:pPr algn="dist" latinLnBrk="1">
                  <a:lnSpc>
                    <a:spcPct val="150000"/>
                  </a:lnSpc>
                </a:pPr>
                <a:r>
                  <a:rPr lang="zh-CN" altLang="en-US" b="1" dirty="0"/>
                  <a:t>目标</a:t>
                </a:r>
                <a:r>
                  <a:rPr lang="zh-CN" altLang="en-US" dirty="0"/>
                  <a:t>：对于给定长度为</a:t>
                </a:r>
                <a:r>
                  <a:rPr lang="en-US" altLang="zh-CN" dirty="0"/>
                  <a:t>T</a:t>
                </a:r>
                <a:r>
                  <a:rPr lang="zh-CN" altLang="en-US" dirty="0"/>
                  <a:t>的输入序列 </a:t>
                </a:r>
                <a:r>
                  <a:rPr lang="en-US" altLang="zh-CN" dirty="0"/>
                  <a:t>X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 · · · , </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𝑡</m:t>
                        </m:r>
                      </m:sub>
                    </m:sSub>
                  </m:oMath>
                </a14:m>
                <a:r>
                  <a:rPr lang="en-US" altLang="zh-CN" dirty="0"/>
                  <a:t>}</a:t>
                </a:r>
                <a:r>
                  <a:rPr lang="zh-CN" altLang="en-US" dirty="0"/>
                  <a:t>， 目标是预测标签序列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𝑠</m:t>
                        </m:r>
                      </m:sup>
                    </m:sSup>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1</m:t>
                        </m:r>
                      </m:sub>
                      <m:sup>
                        <m:r>
                          <a:rPr lang="en-US" altLang="zh-CN" i="1">
                            <a:latin typeface="Cambria Math" panose="02040503050406030204" pitchFamily="18" charset="0"/>
                          </a:rPr>
                          <m:t>𝑠</m:t>
                        </m:r>
                      </m:sup>
                    </m:sSubSup>
                  </m:oMath>
                </a14:m>
                <a:r>
                  <a:rPr lang="en-US" altLang="zh-CN" dirty="0"/>
                  <a:t> , · · · ,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b="0" i="1" smtClean="0">
                            <a:latin typeface="Cambria Math" panose="02040503050406030204" pitchFamily="18" charset="0"/>
                          </a:rPr>
                          <m:t>2</m:t>
                        </m:r>
                      </m:sub>
                      <m:sup>
                        <m:r>
                          <a:rPr lang="en-US" altLang="zh-CN" i="1">
                            <a:latin typeface="Cambria Math" panose="02040503050406030204" pitchFamily="18" charset="0"/>
                          </a:rPr>
                          <m:t>𝑠</m:t>
                        </m:r>
                      </m:sup>
                    </m:sSubSup>
                  </m:oMath>
                </a14:m>
                <a:r>
                  <a:rPr lang="en-US" altLang="zh-CN" dirty="0"/>
                  <a:t> }</a:t>
                </a:r>
                <a:r>
                  <a:rPr lang="zh-CN" altLang="en-US" dirty="0"/>
                  <a:t>，其中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b="0" i="1" smtClean="0">
                            <a:latin typeface="Cambria Math" panose="02040503050406030204" pitchFamily="18" charset="0"/>
                          </a:rPr>
                          <m:t>𝑖</m:t>
                        </m:r>
                      </m:sub>
                      <m:sup>
                        <m:r>
                          <a:rPr lang="en-US" altLang="zh-CN" i="1">
                            <a:latin typeface="Cambria Math" panose="02040503050406030204" pitchFamily="18" charset="0"/>
                          </a:rPr>
                          <m:t>𝑠</m:t>
                        </m:r>
                      </m:sup>
                    </m:sSubSup>
                  </m:oMath>
                </a14:m>
                <a:r>
                  <a:rPr lang="en-US" altLang="zh-CN" dirty="0"/>
                  <a:t> ∈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𝑠</m:t>
                        </m:r>
                      </m:sup>
                    </m:sSup>
                  </m:oMath>
                </a14:m>
                <a:r>
                  <a:rPr lang="en-US" altLang="zh-CN" dirty="0"/>
                  <a:t> </a:t>
                </a:r>
                <a:r>
                  <a:rPr lang="zh-CN" altLang="en-US" dirty="0"/>
                  <a:t>。</a:t>
                </a:r>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836266" y="1417856"/>
                <a:ext cx="6213963" cy="3374642"/>
              </a:xfrm>
              <a:prstGeom prst="rect">
                <a:avLst/>
              </a:prstGeom>
              <a:blipFill rotWithShape="1">
                <a:blip r:embed="rId2"/>
                <a:stretch>
                  <a:fillRect l="-10" t="-16" r="7" b="5"/>
                </a:stretch>
              </a:blipFill>
            </p:spPr>
            <p:txBody>
              <a:bodyPr/>
              <a:lstStyle/>
              <a:p>
                <a:r>
                  <a:rPr lang="zh-CN" altLang="en-US">
                    <a:noFill/>
                  </a:rPr>
                  <a:t> </a:t>
                </a:r>
              </a:p>
            </p:txBody>
          </p:sp>
        </mc:Fallback>
      </mc:AlternateContent>
      <p:pic>
        <p:nvPicPr>
          <p:cNvPr id="10" name="图片 9"/>
          <p:cNvPicPr>
            <a:picLocks noChangeAspect="1"/>
          </p:cNvPicPr>
          <p:nvPr/>
        </p:nvPicPr>
        <p:blipFill>
          <a:blip r:embed="rId3"/>
          <a:stretch>
            <a:fillRect/>
          </a:stretch>
        </p:blipFill>
        <p:spPr>
          <a:xfrm>
            <a:off x="836266" y="5114121"/>
            <a:ext cx="10143723" cy="1067760"/>
          </a:xfrm>
          <a:prstGeom prst="rect">
            <a:avLst/>
          </a:prstGeom>
        </p:spPr>
      </p:pic>
      <p:grpSp>
        <p:nvGrpSpPr>
          <p:cNvPr id="12" name="组合 11"/>
          <p:cNvGrpSpPr/>
          <p:nvPr/>
        </p:nvGrpSpPr>
        <p:grpSpPr>
          <a:xfrm>
            <a:off x="8789181" y="1827095"/>
            <a:ext cx="2566553" cy="2556164"/>
            <a:chOff x="9339554" y="3514530"/>
            <a:chExt cx="804998" cy="804998"/>
          </a:xfrm>
        </p:grpSpPr>
        <p:sp>
          <p:nvSpPr>
            <p:cNvPr id="13" name="椭圆 12"/>
            <p:cNvSpPr/>
            <p:nvPr/>
          </p:nvSpPr>
          <p:spPr>
            <a:xfrm>
              <a:off x="9339554" y="3514530"/>
              <a:ext cx="804998" cy="804998"/>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4" name="Oval 45"/>
            <p:cNvSpPr/>
            <p:nvPr/>
          </p:nvSpPr>
          <p:spPr>
            <a:xfrm>
              <a:off x="9464504" y="3706571"/>
              <a:ext cx="555097" cy="420914"/>
            </a:xfrm>
            <a:custGeom>
              <a:avLst/>
              <a:gdLst>
                <a:gd name="T0" fmla="*/ 6537 w 6546"/>
                <a:gd name="T1" fmla="*/ 2885 h 4972"/>
                <a:gd name="T2" fmla="*/ 6451 w 6546"/>
                <a:gd name="T3" fmla="*/ 2785 h 4972"/>
                <a:gd name="T4" fmla="*/ 5287 w 6546"/>
                <a:gd name="T5" fmla="*/ 2391 h 4972"/>
                <a:gd name="T6" fmla="*/ 5287 w 6546"/>
                <a:gd name="T7" fmla="*/ 2333 h 4972"/>
                <a:gd name="T8" fmla="*/ 5079 w 6546"/>
                <a:gd name="T9" fmla="*/ 2125 h 4972"/>
                <a:gd name="T10" fmla="*/ 4885 w 6546"/>
                <a:gd name="T11" fmla="*/ 2255 h 4972"/>
                <a:gd name="T12" fmla="*/ 4586 w 6546"/>
                <a:gd name="T13" fmla="*/ 2154 h 4972"/>
                <a:gd name="T14" fmla="*/ 4586 w 6546"/>
                <a:gd name="T15" fmla="*/ 2025 h 4972"/>
                <a:gd name="T16" fmla="*/ 4378 w 6546"/>
                <a:gd name="T17" fmla="*/ 1817 h 4972"/>
                <a:gd name="T18" fmla="*/ 4170 w 6546"/>
                <a:gd name="T19" fmla="*/ 2013 h 4972"/>
                <a:gd name="T20" fmla="*/ 3778 w 6546"/>
                <a:gd name="T21" fmla="*/ 1881 h 4972"/>
                <a:gd name="T22" fmla="*/ 3853 w 6546"/>
                <a:gd name="T23" fmla="*/ 677 h 4972"/>
                <a:gd name="T24" fmla="*/ 3648 w 6546"/>
                <a:gd name="T25" fmla="*/ 174 h 4972"/>
                <a:gd name="T26" fmla="*/ 3273 w 6546"/>
                <a:gd name="T27" fmla="*/ 0 h 4972"/>
                <a:gd name="T28" fmla="*/ 2897 w 6546"/>
                <a:gd name="T29" fmla="*/ 174 h 4972"/>
                <a:gd name="T30" fmla="*/ 2692 w 6546"/>
                <a:gd name="T31" fmla="*/ 677 h 4972"/>
                <a:gd name="T32" fmla="*/ 2767 w 6546"/>
                <a:gd name="T33" fmla="*/ 1881 h 4972"/>
                <a:gd name="T34" fmla="*/ 2376 w 6546"/>
                <a:gd name="T35" fmla="*/ 2013 h 4972"/>
                <a:gd name="T36" fmla="*/ 2167 w 6546"/>
                <a:gd name="T37" fmla="*/ 1817 h 4972"/>
                <a:gd name="T38" fmla="*/ 1959 w 6546"/>
                <a:gd name="T39" fmla="*/ 2025 h 4972"/>
                <a:gd name="T40" fmla="*/ 1959 w 6546"/>
                <a:gd name="T41" fmla="*/ 2154 h 4972"/>
                <a:gd name="T42" fmla="*/ 1660 w 6546"/>
                <a:gd name="T43" fmla="*/ 2255 h 4972"/>
                <a:gd name="T44" fmla="*/ 1467 w 6546"/>
                <a:gd name="T45" fmla="*/ 2125 h 4972"/>
                <a:gd name="T46" fmla="*/ 1258 w 6546"/>
                <a:gd name="T47" fmla="*/ 2333 h 4972"/>
                <a:gd name="T48" fmla="*/ 1258 w 6546"/>
                <a:gd name="T49" fmla="*/ 2391 h 4972"/>
                <a:gd name="T50" fmla="*/ 94 w 6546"/>
                <a:gd name="T51" fmla="*/ 2785 h 4972"/>
                <a:gd name="T52" fmla="*/ 8 w 6546"/>
                <a:gd name="T53" fmla="*/ 2885 h 4972"/>
                <a:gd name="T54" fmla="*/ 54 w 6546"/>
                <a:gd name="T55" fmla="*/ 3009 h 4972"/>
                <a:gd name="T56" fmla="*/ 394 w 6546"/>
                <a:gd name="T57" fmla="*/ 3285 h 4972"/>
                <a:gd name="T58" fmla="*/ 490 w 6546"/>
                <a:gd name="T59" fmla="*/ 3314 h 4972"/>
                <a:gd name="T60" fmla="*/ 2830 w 6546"/>
                <a:gd name="T61" fmla="*/ 3051 h 4972"/>
                <a:gd name="T62" fmla="*/ 2898 w 6546"/>
                <a:gd name="T63" fmla="*/ 4039 h 4972"/>
                <a:gd name="T64" fmla="*/ 2313 w 6546"/>
                <a:gd name="T65" fmla="*/ 4474 h 4972"/>
                <a:gd name="T66" fmla="*/ 2297 w 6546"/>
                <a:gd name="T67" fmla="*/ 4506 h 4972"/>
                <a:gd name="T68" fmla="*/ 2297 w 6546"/>
                <a:gd name="T69" fmla="*/ 4890 h 4972"/>
                <a:gd name="T70" fmla="*/ 2314 w 6546"/>
                <a:gd name="T71" fmla="*/ 4922 h 4972"/>
                <a:gd name="T72" fmla="*/ 2351 w 6546"/>
                <a:gd name="T73" fmla="*/ 4927 h 4972"/>
                <a:gd name="T74" fmla="*/ 3051 w 6546"/>
                <a:gd name="T75" fmla="*/ 4662 h 4972"/>
                <a:gd name="T76" fmla="*/ 3104 w 6546"/>
                <a:gd name="T77" fmla="*/ 4940 h 4972"/>
                <a:gd name="T78" fmla="*/ 3143 w 6546"/>
                <a:gd name="T79" fmla="*/ 4972 h 4972"/>
                <a:gd name="T80" fmla="*/ 3402 w 6546"/>
                <a:gd name="T81" fmla="*/ 4972 h 4972"/>
                <a:gd name="T82" fmla="*/ 3441 w 6546"/>
                <a:gd name="T83" fmla="*/ 4940 h 4972"/>
                <a:gd name="T84" fmla="*/ 3494 w 6546"/>
                <a:gd name="T85" fmla="*/ 4662 h 4972"/>
                <a:gd name="T86" fmla="*/ 4195 w 6546"/>
                <a:gd name="T87" fmla="*/ 4927 h 4972"/>
                <a:gd name="T88" fmla="*/ 4231 w 6546"/>
                <a:gd name="T89" fmla="*/ 4922 h 4972"/>
                <a:gd name="T90" fmla="*/ 4248 w 6546"/>
                <a:gd name="T91" fmla="*/ 4890 h 4972"/>
                <a:gd name="T92" fmla="*/ 4248 w 6546"/>
                <a:gd name="T93" fmla="*/ 4506 h 4972"/>
                <a:gd name="T94" fmla="*/ 4232 w 6546"/>
                <a:gd name="T95" fmla="*/ 4474 h 4972"/>
                <a:gd name="T96" fmla="*/ 3648 w 6546"/>
                <a:gd name="T97" fmla="*/ 4039 h 4972"/>
                <a:gd name="T98" fmla="*/ 3715 w 6546"/>
                <a:gd name="T99" fmla="*/ 3051 h 4972"/>
                <a:gd name="T100" fmla="*/ 6055 w 6546"/>
                <a:gd name="T101" fmla="*/ 3314 h 4972"/>
                <a:gd name="T102" fmla="*/ 6151 w 6546"/>
                <a:gd name="T103" fmla="*/ 3285 h 4972"/>
                <a:gd name="T104" fmla="*/ 6491 w 6546"/>
                <a:gd name="T105" fmla="*/ 3009 h 4972"/>
                <a:gd name="T106" fmla="*/ 6537 w 6546"/>
                <a:gd name="T107" fmla="*/ 2885 h 4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46" h="4972">
                  <a:moveTo>
                    <a:pt x="6537" y="2885"/>
                  </a:moveTo>
                  <a:cubicBezTo>
                    <a:pt x="6529" y="2839"/>
                    <a:pt x="6496" y="2800"/>
                    <a:pt x="6451" y="2785"/>
                  </a:cubicBezTo>
                  <a:lnTo>
                    <a:pt x="5287" y="2391"/>
                  </a:lnTo>
                  <a:lnTo>
                    <a:pt x="5287" y="2333"/>
                  </a:lnTo>
                  <a:cubicBezTo>
                    <a:pt x="5287" y="2218"/>
                    <a:pt x="5194" y="2125"/>
                    <a:pt x="5079" y="2125"/>
                  </a:cubicBezTo>
                  <a:cubicBezTo>
                    <a:pt x="4992" y="2125"/>
                    <a:pt x="4916" y="2177"/>
                    <a:pt x="4885" y="2255"/>
                  </a:cubicBezTo>
                  <a:lnTo>
                    <a:pt x="4586" y="2154"/>
                  </a:lnTo>
                  <a:lnTo>
                    <a:pt x="4586" y="2025"/>
                  </a:lnTo>
                  <a:cubicBezTo>
                    <a:pt x="4586" y="1910"/>
                    <a:pt x="4493" y="1817"/>
                    <a:pt x="4378" y="1817"/>
                  </a:cubicBezTo>
                  <a:cubicBezTo>
                    <a:pt x="4267" y="1817"/>
                    <a:pt x="4176" y="1904"/>
                    <a:pt x="4170" y="2013"/>
                  </a:cubicBezTo>
                  <a:lnTo>
                    <a:pt x="3778" y="1881"/>
                  </a:lnTo>
                  <a:cubicBezTo>
                    <a:pt x="3790" y="1718"/>
                    <a:pt x="3845" y="951"/>
                    <a:pt x="3853" y="677"/>
                  </a:cubicBezTo>
                  <a:cubicBezTo>
                    <a:pt x="3859" y="503"/>
                    <a:pt x="3780" y="310"/>
                    <a:pt x="3648" y="174"/>
                  </a:cubicBezTo>
                  <a:cubicBezTo>
                    <a:pt x="3539" y="62"/>
                    <a:pt x="3406" y="0"/>
                    <a:pt x="3273" y="0"/>
                  </a:cubicBezTo>
                  <a:cubicBezTo>
                    <a:pt x="3140" y="0"/>
                    <a:pt x="3006" y="62"/>
                    <a:pt x="2897" y="174"/>
                  </a:cubicBezTo>
                  <a:cubicBezTo>
                    <a:pt x="2765" y="310"/>
                    <a:pt x="2687" y="503"/>
                    <a:pt x="2692" y="677"/>
                  </a:cubicBezTo>
                  <a:cubicBezTo>
                    <a:pt x="2701" y="951"/>
                    <a:pt x="2756" y="1718"/>
                    <a:pt x="2767" y="1881"/>
                  </a:cubicBezTo>
                  <a:lnTo>
                    <a:pt x="2376" y="2013"/>
                  </a:lnTo>
                  <a:cubicBezTo>
                    <a:pt x="2370" y="1904"/>
                    <a:pt x="2278" y="1817"/>
                    <a:pt x="2167" y="1817"/>
                  </a:cubicBezTo>
                  <a:cubicBezTo>
                    <a:pt x="2053" y="1817"/>
                    <a:pt x="1959" y="1910"/>
                    <a:pt x="1959" y="2025"/>
                  </a:cubicBezTo>
                  <a:lnTo>
                    <a:pt x="1959" y="2154"/>
                  </a:lnTo>
                  <a:lnTo>
                    <a:pt x="1660" y="2255"/>
                  </a:lnTo>
                  <a:cubicBezTo>
                    <a:pt x="1629" y="2177"/>
                    <a:pt x="1554" y="2125"/>
                    <a:pt x="1467" y="2125"/>
                  </a:cubicBezTo>
                  <a:cubicBezTo>
                    <a:pt x="1352" y="2125"/>
                    <a:pt x="1258" y="2218"/>
                    <a:pt x="1258" y="2333"/>
                  </a:cubicBezTo>
                  <a:lnTo>
                    <a:pt x="1258" y="2391"/>
                  </a:lnTo>
                  <a:lnTo>
                    <a:pt x="94" y="2785"/>
                  </a:lnTo>
                  <a:cubicBezTo>
                    <a:pt x="49" y="2800"/>
                    <a:pt x="16" y="2839"/>
                    <a:pt x="8" y="2885"/>
                  </a:cubicBezTo>
                  <a:cubicBezTo>
                    <a:pt x="0" y="2932"/>
                    <a:pt x="17" y="2979"/>
                    <a:pt x="54" y="3009"/>
                  </a:cubicBezTo>
                  <a:lnTo>
                    <a:pt x="394" y="3285"/>
                  </a:lnTo>
                  <a:cubicBezTo>
                    <a:pt x="421" y="3307"/>
                    <a:pt x="455" y="3318"/>
                    <a:pt x="490" y="3314"/>
                  </a:cubicBezTo>
                  <a:lnTo>
                    <a:pt x="2830" y="3051"/>
                  </a:lnTo>
                  <a:lnTo>
                    <a:pt x="2898" y="4039"/>
                  </a:lnTo>
                  <a:lnTo>
                    <a:pt x="2313" y="4474"/>
                  </a:lnTo>
                  <a:cubicBezTo>
                    <a:pt x="2303" y="4482"/>
                    <a:pt x="2297" y="4493"/>
                    <a:pt x="2297" y="4506"/>
                  </a:cubicBezTo>
                  <a:lnTo>
                    <a:pt x="2297" y="4890"/>
                  </a:lnTo>
                  <a:cubicBezTo>
                    <a:pt x="2297" y="4903"/>
                    <a:pt x="2303" y="4915"/>
                    <a:pt x="2314" y="4922"/>
                  </a:cubicBezTo>
                  <a:cubicBezTo>
                    <a:pt x="2325" y="4930"/>
                    <a:pt x="2338" y="4931"/>
                    <a:pt x="2351" y="4927"/>
                  </a:cubicBezTo>
                  <a:lnTo>
                    <a:pt x="3051" y="4662"/>
                  </a:lnTo>
                  <a:lnTo>
                    <a:pt x="3104" y="4940"/>
                  </a:lnTo>
                  <a:cubicBezTo>
                    <a:pt x="3108" y="4958"/>
                    <a:pt x="3124" y="4972"/>
                    <a:pt x="3143" y="4972"/>
                  </a:cubicBezTo>
                  <a:lnTo>
                    <a:pt x="3402" y="4972"/>
                  </a:lnTo>
                  <a:cubicBezTo>
                    <a:pt x="3421" y="4972"/>
                    <a:pt x="3437" y="4958"/>
                    <a:pt x="3441" y="4940"/>
                  </a:cubicBezTo>
                  <a:lnTo>
                    <a:pt x="3494" y="4662"/>
                  </a:lnTo>
                  <a:lnTo>
                    <a:pt x="4195" y="4927"/>
                  </a:lnTo>
                  <a:cubicBezTo>
                    <a:pt x="4207" y="4931"/>
                    <a:pt x="4221" y="4930"/>
                    <a:pt x="4231" y="4922"/>
                  </a:cubicBezTo>
                  <a:cubicBezTo>
                    <a:pt x="4242" y="4915"/>
                    <a:pt x="4248" y="4903"/>
                    <a:pt x="4248" y="4890"/>
                  </a:cubicBezTo>
                  <a:lnTo>
                    <a:pt x="4248" y="4506"/>
                  </a:lnTo>
                  <a:cubicBezTo>
                    <a:pt x="4248" y="4493"/>
                    <a:pt x="4242" y="4482"/>
                    <a:pt x="4232" y="4474"/>
                  </a:cubicBezTo>
                  <a:lnTo>
                    <a:pt x="3648" y="4039"/>
                  </a:lnTo>
                  <a:lnTo>
                    <a:pt x="3715" y="3051"/>
                  </a:lnTo>
                  <a:lnTo>
                    <a:pt x="6055" y="3314"/>
                  </a:lnTo>
                  <a:cubicBezTo>
                    <a:pt x="6090" y="3317"/>
                    <a:pt x="6125" y="3307"/>
                    <a:pt x="6151" y="3285"/>
                  </a:cubicBezTo>
                  <a:lnTo>
                    <a:pt x="6491" y="3009"/>
                  </a:lnTo>
                  <a:cubicBezTo>
                    <a:pt x="6528" y="2979"/>
                    <a:pt x="6546" y="2932"/>
                    <a:pt x="6537" y="288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矩形: 圆角 2"/>
              <p:cNvSpPr/>
              <p:nvPr/>
            </p:nvSpPr>
            <p:spPr>
              <a:xfrm>
                <a:off x="281676" y="434655"/>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边界引导（</m:t>
                      </m:r>
                      <m:r>
                        <a:rPr lang="en-US" altLang="zh-CN" i="1">
                          <a:latin typeface="Cambria Math" panose="02040503050406030204" pitchFamily="18" charset="0"/>
                        </a:rPr>
                        <m:t>𝐵𝐺</m:t>
                      </m:r>
                      <m:r>
                        <a:rPr lang="zh-CN" altLang="en-US" i="1">
                          <a:latin typeface="Cambria Math" panose="02040503050406030204" pitchFamily="18" charset="0"/>
                        </a:rPr>
                        <m:t>）组件利用下层</m:t>
                      </m:r>
                      <m:r>
                        <a:rPr lang="zh-CN" altLang="en-US" i="1">
                          <a:latin typeface="Cambria Math" panose="02040503050406030204" pitchFamily="18" charset="0"/>
                        </a:rPr>
                        <m:t> </m:t>
                      </m:r>
                      <m:r>
                        <a:rPr lang="en-US" altLang="zh-CN" i="1">
                          <a:latin typeface="Cambria Math" panose="02040503050406030204" pitchFamily="18" charset="0"/>
                        </a:rPr>
                        <m:t>𝐿𝑆𝑇</m:t>
                      </m:r>
                      <m:r>
                        <a:rPr lang="en-US" altLang="zh-CN" i="1">
                          <a:latin typeface="Cambria Math" panose="02040503050406030204" pitchFamily="18" charset="0"/>
                        </a:rPr>
                        <m:t> </m:t>
                      </m:r>
                      <m:r>
                        <a:rPr lang="en-US" altLang="zh-CN" i="1">
                          <a:latin typeface="Cambria Math" panose="02040503050406030204" pitchFamily="18" charset="0"/>
                        </a:rPr>
                        <m:t>𝑀</m:t>
                      </m:r>
                      <m:r>
                        <a:rPr lang="en-US" altLang="zh-CN" i="1">
                          <a:latin typeface="Cambria Math" panose="02040503050406030204" pitchFamily="18" charset="0"/>
                        </a:rPr>
                        <m:t> </m:t>
                      </m:r>
                      <m:r>
                        <a:rPr lang="en-US" altLang="zh-CN" i="1">
                          <a:latin typeface="Cambria Math" panose="02040503050406030204" pitchFamily="18" charset="0"/>
                        </a:rPr>
                        <m:t>𝑇</m:t>
                      </m:r>
                      <m:r>
                        <a:rPr lang="en-US" altLang="zh-CN" i="1">
                          <a:latin typeface="Cambria Math" panose="02040503050406030204" pitchFamily="18" charset="0"/>
                        </a:rPr>
                        <m:t> </m:t>
                      </m:r>
                      <m:r>
                        <a:rPr lang="zh-CN" altLang="en-US" i="1">
                          <a:latin typeface="Cambria Math" panose="02040503050406030204" pitchFamily="18" charset="0"/>
                        </a:rPr>
                        <m:t>提供的</m:t>
                      </m:r>
                    </m:oMath>
                    <m:oMath xmlns:m="http://schemas.openxmlformats.org/officeDocument/2006/math">
                      <m:r>
                        <a:rPr lang="zh-CN" altLang="en-US" i="1">
                          <a:latin typeface="Cambria Math" panose="02040503050406030204" pitchFamily="18" charset="0"/>
                        </a:rPr>
                        <m:t>边界信息指导上层</m:t>
                      </m:r>
                      <m:r>
                        <a:rPr lang="zh-CN" altLang="en-US" i="1">
                          <a:latin typeface="Cambria Math" panose="02040503050406030204" pitchFamily="18" charset="0"/>
                        </a:rPr>
                        <m:t> </m:t>
                      </m:r>
                      <m:r>
                        <a:rPr lang="en-US" altLang="zh-CN" i="1">
                          <a:latin typeface="Cambria Math" panose="02040503050406030204" pitchFamily="18" charset="0"/>
                        </a:rPr>
                        <m:t>𝐿𝑆𝑇</m:t>
                      </m:r>
                      <m:r>
                        <a:rPr lang="en-US" altLang="zh-CN" i="1">
                          <a:latin typeface="Cambria Math" panose="02040503050406030204" pitchFamily="18" charset="0"/>
                        </a:rPr>
                        <m:t> </m:t>
                      </m:r>
                      <m:r>
                        <a:rPr lang="en-US" altLang="zh-CN" i="1">
                          <a:latin typeface="Cambria Math" panose="02040503050406030204" pitchFamily="18" charset="0"/>
                        </a:rPr>
                        <m:t>𝑀</m:t>
                      </m:r>
                      <m:r>
                        <a:rPr lang="en-US" altLang="zh-CN" i="1">
                          <a:latin typeface="Cambria Math" panose="02040503050406030204" pitchFamily="18" charset="0"/>
                        </a:rPr>
                        <m:t> </m:t>
                      </m:r>
                      <m:r>
                        <a:rPr lang="en-US" altLang="zh-CN" i="1">
                          <a:latin typeface="Cambria Math" panose="02040503050406030204" pitchFamily="18" charset="0"/>
                        </a:rPr>
                        <m:t>𝑆</m:t>
                      </m:r>
                      <m:r>
                        <a:rPr lang="en-US" altLang="zh-CN" i="1">
                          <a:latin typeface="Cambria Math" panose="02040503050406030204" pitchFamily="18" charset="0"/>
                        </a:rPr>
                        <m:t> </m:t>
                      </m:r>
                      <m:r>
                        <a:rPr lang="zh-CN" altLang="en-US" i="1">
                          <a:latin typeface="Cambria Math" panose="02040503050406030204" pitchFamily="18" charset="0"/>
                        </a:rPr>
                        <m:t>预测统一标签。</m:t>
                      </m:r>
                    </m:oMath>
                  </m:oMathPara>
                </a14:m>
              </a:p>
              <a:p>
                <a:pPr algn="ctr"/>
                <a:endParaRPr lang="en-US" dirty="0"/>
              </a:p>
            </p:txBody>
          </p:sp>
        </mc:Choice>
        <mc:Fallback>
          <p:sp>
            <p:nvSpPr>
              <p:cNvPr id="3" name="矩形: 圆角 2"/>
              <p:cNvSpPr>
                <a:spLocks noRot="1" noChangeAspect="1" noMove="1" noResize="1" noEditPoints="1" noAdjustHandles="1" noChangeArrowheads="1" noChangeShapeType="1" noTextEdit="1"/>
              </p:cNvSpPr>
              <p:nvPr/>
            </p:nvSpPr>
            <p:spPr>
              <a:xfrm>
                <a:off x="281676" y="434655"/>
                <a:ext cx="11646039" cy="6241673"/>
              </a:xfrm>
              <a:prstGeom prst="roundRect">
                <a:avLst>
                  <a:gd name="adj" fmla="val 3728"/>
                </a:avLst>
              </a:prstGeom>
              <a:blipFill rotWithShape="1">
                <a:blip r:embed="rId1"/>
                <a:stretch>
                  <a:fillRect l="-58" t="-107" r="-50" b="-93"/>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4" name="文本框 3"/>
          <p:cNvSpPr txBox="1"/>
          <p:nvPr/>
        </p:nvSpPr>
        <p:spPr>
          <a:xfrm>
            <a:off x="797412" y="760357"/>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第三章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5" name="文本框 4"/>
          <p:cNvSpPr txBox="1"/>
          <p:nvPr/>
        </p:nvSpPr>
        <p:spPr>
          <a:xfrm>
            <a:off x="1929635" y="760357"/>
            <a:ext cx="1198880" cy="398780"/>
          </a:xfrm>
          <a:prstGeom prst="rect">
            <a:avLst/>
          </a:prstGeom>
          <a:noFill/>
        </p:spPr>
        <p:txBody>
          <a:bodyPr wrap="none" rtlCol="0">
            <a:spAutoFit/>
          </a:bodyPr>
          <a:lstStyle/>
          <a:p>
            <a:pPr lvl="0">
              <a:defRPr/>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复现方法</a:t>
            </a:r>
            <a:endParaRPr lang="zh-CN" altLang="en-US" sz="20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6" name="文本框 5"/>
          <p:cNvSpPr txBox="1"/>
          <p:nvPr/>
        </p:nvSpPr>
        <p:spPr>
          <a:xfrm>
            <a:off x="3318339" y="791135"/>
            <a:ext cx="8223421"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A Unified Model for Opinion Target Extraction and Target Sentiment Prediction</a:t>
            </a:r>
            <a:endParaRPr lang="en-US" altLang="zh-CN" dirty="0">
              <a:solidFill/>
              <a:latin typeface="等线" panose="02010600030101010101" pitchFamily="2" charset="-122"/>
              <a:ea typeface="等线" panose="02010600030101010101" pitchFamily="2" charset="-122"/>
            </a:endParaRPr>
          </a:p>
        </p:txBody>
      </p:sp>
      <p:cxnSp>
        <p:nvCxnSpPr>
          <p:cNvPr id="7" name="直接连接符 6"/>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矩形 36"/>
              <p:cNvSpPr/>
              <p:nvPr/>
            </p:nvSpPr>
            <p:spPr>
              <a:xfrm>
                <a:off x="4805138" y="5028300"/>
                <a:ext cx="5556479" cy="1410066"/>
              </a:xfrm>
              <a:prstGeom prst="rect">
                <a:avLst/>
              </a:prstGeom>
            </p:spPr>
            <p:txBody>
              <a:bodyPr wrap="square">
                <a:spAutoFit/>
              </a:bodyPr>
              <a:lstStyle/>
              <a:p>
                <a:pPr lvl="0">
                  <a:lnSpc>
                    <a:spcPct val="120000"/>
                  </a:lnSpc>
                  <a:spcBef>
                    <a:spcPts val="300"/>
                  </a:spcBef>
                  <a:spcAft>
                    <a:spcPts val="300"/>
                  </a:spcAf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模型基于两个堆叠的 </a:t>
                </a:r>
                <a:r>
                  <a:rPr kumimoji="0" lang="en-US" altLang="zh-CN"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LSTM </a:t>
                </a: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网络构建。</a:t>
                </a:r>
                <a:endParaRPr kumimoji="0" lang="en-US" altLang="zh-CN"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endParaRPr>
              </a:p>
              <a:p>
                <a:pPr lvl="0">
                  <a:lnSpc>
                    <a:spcPct val="120000"/>
                  </a:lnSpc>
                  <a:spcBef>
                    <a:spcPts val="300"/>
                  </a:spcBef>
                  <a:spcAft>
                    <a:spcPts val="300"/>
                  </a:spcAf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上层 </a:t>
                </a:r>
                <a14:m>
                  <m:oMath xmlns:m="http://schemas.openxmlformats.org/officeDocument/2006/math">
                    <m:sSup>
                      <m:sSupPr>
                        <m:ctrlPr>
                          <a:rPr kumimoji="0" lang="en-US" altLang="zh-CN" sz="16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等线" panose="02010600030101010101" pitchFamily="2" charset="-122"/>
                          </a:rPr>
                        </m:ctrlPr>
                      </m:sSupPr>
                      <m:e>
                        <m:r>
                          <a:rPr kumimoji="0" lang="en-US" altLang="zh-CN" sz="16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等线" panose="02010600030101010101" pitchFamily="2" charset="-122"/>
                          </a:rPr>
                          <m:t>𝐿𝑆𝑇𝑀</m:t>
                        </m:r>
                      </m:e>
                      <m:sup>
                        <m:r>
                          <a:rPr kumimoji="0" lang="en-US" altLang="zh-CN" sz="16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等线" panose="02010600030101010101" pitchFamily="2" charset="-122"/>
                          </a:rPr>
                          <m:t>𝑆</m:t>
                        </m:r>
                      </m:sup>
                    </m:sSup>
                  </m:oMath>
                </a14:m>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用于完成 </a:t>
                </a:r>
                <a:r>
                  <a:rPr kumimoji="0" lang="en-US" altLang="zh-CN"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TBSA </a:t>
                </a: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任务，预测统一标签；</a:t>
                </a:r>
                <a:endParaRPr kumimoji="0" lang="en-US" altLang="zh-CN"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endParaRPr>
              </a:p>
              <a:p>
                <a:pPr lvl="0">
                  <a:lnSpc>
                    <a:spcPct val="120000"/>
                  </a:lnSpc>
                  <a:spcBef>
                    <a:spcPts val="300"/>
                  </a:spcBef>
                  <a:spcAft>
                    <a:spcPts val="300"/>
                  </a:spcAf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下层 </a:t>
                </a:r>
                <a14:m>
                  <m:oMath xmlns:m="http://schemas.openxmlformats.org/officeDocument/2006/math">
                    <m:sSup>
                      <m:sSupPr>
                        <m:ctrlPr>
                          <a:rPr lang="en-US" altLang="zh-CN" sz="1600" i="1">
                            <a:solidFill>
                              <a:srgbClr val="000000">
                                <a:lumMod val="75000"/>
                                <a:lumOff val="25000"/>
                              </a:srgbClr>
                            </a:solidFill>
                            <a:latin typeface="Cambria Math" panose="02040503050406030204" pitchFamily="18" charset="0"/>
                          </a:rPr>
                        </m:ctrlPr>
                      </m:sSupPr>
                      <m:e>
                        <m:r>
                          <a:rPr lang="en-US" altLang="zh-CN" sz="1600" i="1">
                            <a:solidFill>
                              <a:srgbClr val="000000">
                                <a:lumMod val="75000"/>
                                <a:lumOff val="25000"/>
                              </a:srgbClr>
                            </a:solidFill>
                            <a:latin typeface="Cambria Math" panose="02040503050406030204" pitchFamily="18" charset="0"/>
                          </a:rPr>
                          <m:t>𝐿𝑆𝑇𝑀</m:t>
                        </m:r>
                      </m:e>
                      <m:sup>
                        <m:r>
                          <a:rPr lang="en-US" altLang="zh-CN" sz="1600" b="0" i="1" smtClean="0">
                            <a:solidFill>
                              <a:srgbClr val="000000">
                                <a:lumMod val="75000"/>
                                <a:lumOff val="25000"/>
                              </a:srgbClr>
                            </a:solidFill>
                            <a:latin typeface="Cambria Math" panose="02040503050406030204" pitchFamily="18" charset="0"/>
                          </a:rPr>
                          <m:t>𝑇</m:t>
                        </m:r>
                      </m:sup>
                    </m:sSup>
                  </m:oMath>
                </a14:m>
                <a:r>
                  <a:rPr kumimoji="0" lang="en-US" altLang="zh-CN"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 </a:t>
                </a: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用于辅助任务，预测目标提及的边界标签，其隐藏表示用于引导上层 </a:t>
                </a:r>
                <a:r>
                  <a:rPr kumimoji="0" lang="en-US" altLang="zh-CN"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LSTM</a:t>
                </a: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a:t>
                </a: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endParaRPr>
              </a:p>
            </p:txBody>
          </p:sp>
        </mc:Choice>
        <mc:Fallback>
          <p:sp>
            <p:nvSpPr>
              <p:cNvPr id="37" name="矩形 36"/>
              <p:cNvSpPr>
                <a:spLocks noRot="1" noChangeAspect="1" noMove="1" noResize="1" noEditPoints="1" noAdjustHandles="1" noChangeArrowheads="1" noChangeShapeType="1" noTextEdit="1"/>
              </p:cNvSpPr>
              <p:nvPr/>
            </p:nvSpPr>
            <p:spPr>
              <a:xfrm>
                <a:off x="4805138" y="5028300"/>
                <a:ext cx="5556479" cy="1410066"/>
              </a:xfrm>
              <a:prstGeom prst="rect">
                <a:avLst/>
              </a:prstGeom>
              <a:blipFill rotWithShape="1">
                <a:blip r:embed="rId2"/>
                <a:stretch>
                  <a:fillRect l="-2" t="-26" r="6" b="7"/>
                </a:stretch>
              </a:blipFill>
            </p:spPr>
            <p:txBody>
              <a:bodyPr/>
              <a:lstStyle/>
              <a:p>
                <a:r>
                  <a:rPr lang="zh-CN" altLang="en-US">
                    <a:noFill/>
                  </a:rPr>
                  <a:t> </a:t>
                </a:r>
              </a:p>
            </p:txBody>
          </p:sp>
        </mc:Fallback>
      </mc:AlternateContent>
      <p:sp>
        <p:nvSpPr>
          <p:cNvPr id="38" name="矩形 37"/>
          <p:cNvSpPr/>
          <p:nvPr/>
        </p:nvSpPr>
        <p:spPr>
          <a:xfrm>
            <a:off x="797412" y="1423299"/>
            <a:ext cx="1573992" cy="570797"/>
          </a:xfrm>
          <a:prstGeom prst="rect">
            <a:avLst/>
          </a:prstGeom>
        </p:spPr>
        <p:txBody>
          <a:bodyPr wrap="square">
            <a:spAutoFit/>
          </a:bodyPr>
          <a:lstStyle/>
          <a:p>
            <a:pPr marL="0" marR="0" lvl="0" indent="0" algn="just" defTabSz="914400" rtl="0" eaLnBrk="1" fontAlgn="auto" latinLnBrk="0" hangingPunct="1">
              <a:lnSpc>
                <a:spcPct val="125000"/>
              </a:lnSpc>
              <a:spcBef>
                <a:spcPts val="300"/>
              </a:spcBef>
              <a:spcAft>
                <a:spcPts val="300"/>
              </a:spcAft>
              <a:buClrTx/>
              <a:buSzTx/>
              <a:buFontTx/>
              <a:buNone/>
              <a:defRPr/>
            </a:pPr>
            <a:r>
              <a:rPr kumimoji="0" lang="en-US" altLang="zh-CN" sz="2800" b="0" i="0" u="none" strike="noStrike" kern="1200" cap="none" spc="0" normalizeH="0" baseline="0" noProof="0" dirty="0">
                <a:ln>
                  <a:noFill/>
                </a:ln>
                <a:solidFill>
                  <a:srgbClr val="6B1554"/>
                </a:solidFill>
                <a:effectLst/>
                <a:uLnTx/>
                <a:uFillTx/>
                <a:latin typeface="Impact" panose="020B0806030902050204"/>
                <a:ea typeface="微软雅黑" panose="020B0503020204020204" pitchFamily="34" charset="-122"/>
                <a:cs typeface="+mn-cs"/>
              </a:rPr>
              <a:t>BG</a:t>
            </a:r>
            <a:endParaRPr kumimoji="0" lang="zh-CN" altLang="en-US" sz="2800" b="0" i="0" u="none" strike="noStrike" kern="1200" cap="none" spc="0" normalizeH="0" baseline="0" noProof="0" dirty="0">
              <a:ln>
                <a:noFill/>
              </a:ln>
              <a:solidFill>
                <a:srgbClr val="0070C0"/>
              </a:solidFill>
              <a:effectLst/>
              <a:uLnTx/>
              <a:uFillTx/>
              <a:latin typeface="Impact" panose="020B0806030902050204"/>
              <a:ea typeface="微软雅黑" panose="020B0503020204020204" pitchFamily="34" charset="-122"/>
              <a:cs typeface="+mn-cs"/>
            </a:endParaRPr>
          </a:p>
        </p:txBody>
      </p:sp>
      <p:sp>
        <p:nvSpPr>
          <p:cNvPr id="40" name="矩形 39"/>
          <p:cNvSpPr/>
          <p:nvPr/>
        </p:nvSpPr>
        <p:spPr>
          <a:xfrm>
            <a:off x="368827" y="3423765"/>
            <a:ext cx="3918693" cy="959686"/>
          </a:xfrm>
          <a:prstGeom prst="rect">
            <a:avLst/>
          </a:prstGeom>
        </p:spPr>
        <p:txBody>
          <a:bodyPr wrap="square">
            <a:spAutoFit/>
          </a:bodyPr>
          <a:lstStyle/>
          <a:p>
            <a:pPr marL="0" marR="0" lvl="0" indent="0" algn="l" defTabSz="914400" rtl="0" eaLnBrk="1" fontAlgn="auto" latinLnBrk="0" hangingPunct="1">
              <a:lnSpc>
                <a:spcPct val="120000"/>
              </a:lnSpc>
              <a:spcBef>
                <a:spcPts val="300"/>
              </a:spcBef>
              <a:spcAft>
                <a:spcPts val="300"/>
              </a:spcAft>
              <a:buClrTx/>
              <a:buSzTx/>
              <a:buFontTx/>
              <a:buNone/>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情感一致性（</a:t>
            </a:r>
            <a:r>
              <a:rPr kumimoji="0" lang="en-US" altLang="zh-CN"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SC</a:t>
            </a: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）组件使用门机制整合当前和前一个时间步的特征来预测当前统一标签，维持同一意见目标内的情感一致性。</a:t>
            </a: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endParaRPr>
          </a:p>
        </p:txBody>
      </p:sp>
      <p:sp>
        <p:nvSpPr>
          <p:cNvPr id="41" name="矩形 40"/>
          <p:cNvSpPr/>
          <p:nvPr/>
        </p:nvSpPr>
        <p:spPr>
          <a:xfrm>
            <a:off x="787363" y="2871288"/>
            <a:ext cx="3166174" cy="570797"/>
          </a:xfrm>
          <a:prstGeom prst="rect">
            <a:avLst/>
          </a:prstGeom>
        </p:spPr>
        <p:txBody>
          <a:bodyPr wrap="square">
            <a:spAutoFit/>
          </a:bodyPr>
          <a:lstStyle/>
          <a:p>
            <a:pPr marL="0" marR="0" lvl="0" indent="0" algn="just" defTabSz="914400" rtl="0" eaLnBrk="1" fontAlgn="auto" latinLnBrk="0" hangingPunct="1">
              <a:lnSpc>
                <a:spcPct val="125000"/>
              </a:lnSpc>
              <a:spcBef>
                <a:spcPts val="300"/>
              </a:spcBef>
              <a:spcAft>
                <a:spcPts val="300"/>
              </a:spcAft>
              <a:buClrTx/>
              <a:buSzTx/>
              <a:buFontTx/>
              <a:buNone/>
              <a:defRPr/>
            </a:pPr>
            <a:r>
              <a:rPr kumimoji="0" lang="en-US" altLang="zh-CN" sz="2800" b="0" i="0" u="none" strike="noStrike" kern="1200" cap="none" spc="0" normalizeH="0" baseline="0" noProof="0" dirty="0">
                <a:ln>
                  <a:noFill/>
                </a:ln>
                <a:solidFill>
                  <a:srgbClr val="6B1554"/>
                </a:solidFill>
                <a:effectLst/>
                <a:uLnTx/>
                <a:uFillTx/>
                <a:latin typeface="Impact" panose="020B0806030902050204"/>
                <a:ea typeface="微软雅黑" panose="020B0503020204020204" pitchFamily="34" charset="-122"/>
                <a:cs typeface="+mn-cs"/>
              </a:rPr>
              <a:t>SC</a:t>
            </a:r>
            <a:endParaRPr kumimoji="0" lang="zh-CN" altLang="en-US" sz="2800" b="0" i="0" u="none" strike="noStrike" kern="1200" cap="none" spc="0" normalizeH="0" baseline="0" noProof="0" dirty="0">
              <a:ln>
                <a:noFill/>
              </a:ln>
              <a:solidFill>
                <a:srgbClr val="0070C0"/>
              </a:solidFill>
              <a:effectLst/>
              <a:uLnTx/>
              <a:uFillTx/>
              <a:latin typeface="Impact" panose="020B0806030902050204"/>
              <a:ea typeface="微软雅黑" panose="020B0503020204020204" pitchFamily="34" charset="-122"/>
              <a:cs typeface="+mn-cs"/>
            </a:endParaRPr>
          </a:p>
        </p:txBody>
      </p:sp>
      <p:sp>
        <p:nvSpPr>
          <p:cNvPr id="43" name="矩形 42"/>
          <p:cNvSpPr/>
          <p:nvPr/>
        </p:nvSpPr>
        <p:spPr>
          <a:xfrm>
            <a:off x="467532" y="5168193"/>
            <a:ext cx="3712760" cy="1255152"/>
          </a:xfrm>
          <a:prstGeom prst="rect">
            <a:avLst/>
          </a:prstGeom>
        </p:spPr>
        <p:txBody>
          <a:bodyPr wrap="square">
            <a:spAutoFit/>
          </a:bodyPr>
          <a:lstStyle/>
          <a:p>
            <a:pPr marL="0" marR="0" lvl="0" indent="0" algn="l" defTabSz="914400" rtl="0" eaLnBrk="1" fontAlgn="auto" latinLnBrk="0" hangingPunct="1">
              <a:lnSpc>
                <a:spcPct val="120000"/>
              </a:lnSpc>
              <a:spcBef>
                <a:spcPts val="300"/>
              </a:spcBef>
              <a:spcAft>
                <a:spcPts val="300"/>
              </a:spcAft>
              <a:buClrTx/>
              <a:buSzTx/>
              <a:buFontTx/>
              <a:buNone/>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意见增强（</a:t>
            </a:r>
            <a:r>
              <a:rPr kumimoji="0" lang="en-US" altLang="zh-CN"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OE</a:t>
            </a: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）目标词检测组件依据意见目标与意见词共现的特点，训练辅助二元分类器区分目标词和非目标词，从而提供更准确的边界信息</a:t>
            </a: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endParaRPr>
          </a:p>
        </p:txBody>
      </p:sp>
      <p:sp>
        <p:nvSpPr>
          <p:cNvPr id="44" name="矩形 43"/>
          <p:cNvSpPr/>
          <p:nvPr/>
        </p:nvSpPr>
        <p:spPr>
          <a:xfrm>
            <a:off x="897826" y="4632211"/>
            <a:ext cx="1688519" cy="570797"/>
          </a:xfrm>
          <a:prstGeom prst="rect">
            <a:avLst/>
          </a:prstGeom>
        </p:spPr>
        <p:txBody>
          <a:bodyPr wrap="square">
            <a:spAutoFit/>
          </a:bodyPr>
          <a:lstStyle/>
          <a:p>
            <a:pPr marL="0" marR="0" lvl="0" indent="0" algn="just" defTabSz="914400" rtl="0" eaLnBrk="1" fontAlgn="auto" latinLnBrk="0" hangingPunct="1">
              <a:lnSpc>
                <a:spcPct val="125000"/>
              </a:lnSpc>
              <a:spcBef>
                <a:spcPts val="300"/>
              </a:spcBef>
              <a:spcAft>
                <a:spcPts val="300"/>
              </a:spcAft>
              <a:buClrTx/>
              <a:buSzTx/>
              <a:buFontTx/>
              <a:buNone/>
              <a:defRPr/>
            </a:pPr>
            <a:r>
              <a:rPr kumimoji="0" lang="en-US" altLang="zh-CN" sz="2800" b="0" i="0" u="none" strike="noStrike" kern="1200" cap="none" spc="0" normalizeH="0" baseline="0" noProof="0" dirty="0">
                <a:ln>
                  <a:noFill/>
                </a:ln>
                <a:solidFill>
                  <a:srgbClr val="6B1554"/>
                </a:solidFill>
                <a:effectLst/>
                <a:uLnTx/>
                <a:uFillTx/>
                <a:latin typeface="Impact" panose="020B0806030902050204"/>
                <a:ea typeface="微软雅黑" panose="020B0503020204020204" pitchFamily="34" charset="-122"/>
                <a:cs typeface="+mn-cs"/>
              </a:rPr>
              <a:t>OE</a:t>
            </a:r>
            <a:endParaRPr kumimoji="0" lang="zh-CN" altLang="en-US" sz="2800" b="0" i="0" u="none" strike="noStrike" kern="1200" cap="none" spc="0" normalizeH="0" baseline="0" noProof="0" dirty="0">
              <a:ln>
                <a:noFill/>
              </a:ln>
              <a:solidFill>
                <a:srgbClr val="0070C0"/>
              </a:solidFill>
              <a:effectLst/>
              <a:uLnTx/>
              <a:uFillTx/>
              <a:latin typeface="Impact" panose="020B0806030902050204"/>
              <a:ea typeface="微软雅黑" panose="020B0503020204020204" pitchFamily="34" charset="-122"/>
              <a:cs typeface="+mn-cs"/>
            </a:endParaRPr>
          </a:p>
        </p:txBody>
      </p:sp>
      <p:pic>
        <p:nvPicPr>
          <p:cNvPr id="10" name="图片 9"/>
          <p:cNvPicPr>
            <a:picLocks noChangeAspect="1"/>
          </p:cNvPicPr>
          <p:nvPr/>
        </p:nvPicPr>
        <p:blipFill>
          <a:blip r:embed="rId3"/>
          <a:stretch>
            <a:fillRect/>
          </a:stretch>
        </p:blipFill>
        <p:spPr>
          <a:xfrm>
            <a:off x="4383367" y="1625351"/>
            <a:ext cx="7544348" cy="2896880"/>
          </a:xfrm>
          <a:prstGeom prst="rect">
            <a:avLst/>
          </a:prstGeom>
        </p:spPr>
      </p:pic>
      <p:sp>
        <p:nvSpPr>
          <p:cNvPr id="11" name="矩形 10"/>
          <p:cNvSpPr/>
          <p:nvPr/>
        </p:nvSpPr>
        <p:spPr>
          <a:xfrm>
            <a:off x="4834430" y="4522231"/>
            <a:ext cx="1573992" cy="570797"/>
          </a:xfrm>
          <a:prstGeom prst="rect">
            <a:avLst/>
          </a:prstGeom>
        </p:spPr>
        <p:txBody>
          <a:bodyPr wrap="square">
            <a:spAutoFit/>
          </a:bodyPr>
          <a:lstStyle/>
          <a:p>
            <a:pPr marL="0" marR="0" lvl="0" indent="0" algn="just" defTabSz="914400" rtl="0" eaLnBrk="1" fontAlgn="auto" latinLnBrk="0" hangingPunct="1">
              <a:lnSpc>
                <a:spcPct val="125000"/>
              </a:lnSpc>
              <a:spcBef>
                <a:spcPts val="300"/>
              </a:spcBef>
              <a:spcAft>
                <a:spcPts val="300"/>
              </a:spcAft>
              <a:buClrTx/>
              <a:buSzTx/>
              <a:buFontTx/>
              <a:buNone/>
              <a:defRPr/>
            </a:pPr>
            <a:r>
              <a:rPr lang="en-US" altLang="zh-CN" sz="2800" dirty="0">
                <a:solidFill>
                  <a:srgbClr val="6B1554"/>
                </a:solidFill>
                <a:latin typeface="Impact" panose="020B0806030902050204"/>
                <a:ea typeface="微软雅黑" panose="020B0503020204020204" pitchFamily="34" charset="-122"/>
              </a:rPr>
              <a:t>LSTM</a:t>
            </a:r>
            <a:endParaRPr kumimoji="0" lang="zh-CN" altLang="en-US" sz="2800" b="0" i="0" u="none" strike="noStrike" kern="1200" cap="none" spc="0" normalizeH="0" baseline="0" noProof="0" dirty="0">
              <a:ln>
                <a:noFill/>
              </a:ln>
              <a:solidFill>
                <a:srgbClr val="0070C0"/>
              </a:solidFill>
              <a:effectLst/>
              <a:uLnTx/>
              <a:uFillTx/>
              <a:latin typeface="Impact" panose="020B0806030902050204"/>
              <a:ea typeface="微软雅黑" panose="020B0503020204020204" pitchFamily="34" charset="-122"/>
              <a:cs typeface="+mn-cs"/>
            </a:endParaRPr>
          </a:p>
        </p:txBody>
      </p:sp>
      <mc:AlternateContent xmlns:mc="http://schemas.openxmlformats.org/markup-compatibility/2006">
        <mc:Choice xmlns:a14="http://schemas.microsoft.com/office/drawing/2010/main" Requires="a14">
          <p:sp>
            <p:nvSpPr>
              <p:cNvPr id="12" name="矩形 11"/>
              <p:cNvSpPr/>
              <p:nvPr/>
            </p:nvSpPr>
            <p:spPr>
              <a:xfrm>
                <a:off x="368827" y="2016530"/>
                <a:ext cx="4120511" cy="664221"/>
              </a:xfrm>
              <a:prstGeom prst="rect">
                <a:avLst/>
              </a:prstGeom>
            </p:spPr>
            <p:txBody>
              <a:bodyPr wrap="square">
                <a:spAutoFit/>
              </a:bodyPr>
              <a:lstStyle/>
              <a:p>
                <a:pPr lvl="0">
                  <a:lnSpc>
                    <a:spcPct val="120000"/>
                  </a:lnSpc>
                  <a:spcBef>
                    <a:spcPts val="300"/>
                  </a:spcBef>
                  <a:spcAft>
                    <a:spcPts val="300"/>
                  </a:spcAf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边界引导（</a:t>
                </a:r>
                <a:r>
                  <a:rPr kumimoji="0" lang="en-US" altLang="zh-CN"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BG</a:t>
                </a: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）组件利用下层</a:t>
                </a:r>
                <a14:m>
                  <m:oMath xmlns:m="http://schemas.openxmlformats.org/officeDocument/2006/math">
                    <m:sSup>
                      <m:sSupPr>
                        <m:ctrlPr>
                          <a:rPr lang="en-US" altLang="zh-CN" sz="1600" i="1">
                            <a:solidFill>
                              <a:srgbClr val="000000">
                                <a:lumMod val="75000"/>
                                <a:lumOff val="25000"/>
                              </a:srgbClr>
                            </a:solidFill>
                            <a:latin typeface="Cambria Math" panose="02040503050406030204" pitchFamily="18" charset="0"/>
                          </a:rPr>
                        </m:ctrlPr>
                      </m:sSupPr>
                      <m:e>
                        <m:r>
                          <a:rPr lang="en-US" altLang="zh-CN" sz="1600" i="1">
                            <a:solidFill>
                              <a:srgbClr val="000000">
                                <a:lumMod val="75000"/>
                                <a:lumOff val="25000"/>
                              </a:srgbClr>
                            </a:solidFill>
                            <a:latin typeface="Cambria Math" panose="02040503050406030204" pitchFamily="18" charset="0"/>
                          </a:rPr>
                          <m:t>𝐿𝑆𝑇𝑀</m:t>
                        </m:r>
                      </m:e>
                      <m:sup>
                        <m:r>
                          <a:rPr lang="en-US" altLang="zh-CN" sz="1600" i="1">
                            <a:solidFill>
                              <a:srgbClr val="000000">
                                <a:lumMod val="75000"/>
                                <a:lumOff val="25000"/>
                              </a:srgbClr>
                            </a:solidFill>
                            <a:latin typeface="Cambria Math" panose="02040503050406030204" pitchFamily="18" charset="0"/>
                          </a:rPr>
                          <m:t>𝑇</m:t>
                        </m:r>
                      </m:sup>
                    </m:sSup>
                  </m:oMath>
                </a14:m>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提供的边界信息指导上层 </a:t>
                </a:r>
                <a14:m>
                  <m:oMath xmlns:m="http://schemas.openxmlformats.org/officeDocument/2006/math">
                    <m:sSup>
                      <m:sSupPr>
                        <m:ctrlPr>
                          <a:rPr kumimoji="0" lang="en-US" altLang="zh-CN" sz="16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等线" panose="02010600030101010101" pitchFamily="2" charset="-122"/>
                          </a:rPr>
                        </m:ctrlPr>
                      </m:sSupPr>
                      <m:e>
                        <m:r>
                          <a:rPr kumimoji="0" lang="en-US" altLang="zh-CN" sz="16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等线" panose="02010600030101010101" pitchFamily="2" charset="-122"/>
                          </a:rPr>
                          <m:t>𝐿𝑆𝑇𝑀</m:t>
                        </m:r>
                      </m:e>
                      <m:sup>
                        <m:r>
                          <a:rPr kumimoji="0" lang="en-US" altLang="zh-CN" sz="16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ea typeface="等线" panose="02010600030101010101" pitchFamily="2" charset="-122"/>
                          </a:rPr>
                          <m:t>𝑆</m:t>
                        </m:r>
                      </m:sup>
                    </m:sSup>
                  </m:oMath>
                </a14:m>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预测统一标签。</a:t>
                </a: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endParaRPr>
              </a:p>
            </p:txBody>
          </p:sp>
        </mc:Choice>
        <mc:Fallback>
          <p:sp>
            <p:nvSpPr>
              <p:cNvPr id="12" name="矩形 11"/>
              <p:cNvSpPr>
                <a:spLocks noRot="1" noChangeAspect="1" noMove="1" noResize="1" noEditPoints="1" noAdjustHandles="1" noChangeArrowheads="1" noChangeShapeType="1" noTextEdit="1"/>
              </p:cNvSpPr>
              <p:nvPr/>
            </p:nvSpPr>
            <p:spPr>
              <a:xfrm>
                <a:off x="368827" y="2016530"/>
                <a:ext cx="4120511" cy="664221"/>
              </a:xfrm>
              <a:prstGeom prst="rect">
                <a:avLst/>
              </a:prstGeom>
              <a:blipFill rotWithShape="1">
                <a:blip r:embed="rId4"/>
                <a:stretch>
                  <a:fillRect l="-13" t="-61" r="13" b="63"/>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307945" y="308163"/>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文本框 18"/>
          <p:cNvSpPr txBox="1"/>
          <p:nvPr/>
        </p:nvSpPr>
        <p:spPr>
          <a:xfrm>
            <a:off x="797412" y="760357"/>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第三章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0" name="文本框 19"/>
          <p:cNvSpPr txBox="1"/>
          <p:nvPr/>
        </p:nvSpPr>
        <p:spPr>
          <a:xfrm>
            <a:off x="1929635" y="76035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复现方法</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1" name="文本框 20"/>
          <p:cNvSpPr txBox="1"/>
          <p:nvPr/>
        </p:nvSpPr>
        <p:spPr>
          <a:xfrm>
            <a:off x="3318339" y="791135"/>
            <a:ext cx="8537688"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A Unified Model for Opinion Target Extraction and Target Sentiment Prediction</a:t>
            </a:r>
            <a:endParaRPr lang="en-US" altLang="zh-CN" dirty="0">
              <a:solidFill/>
              <a:latin typeface="等线" panose="02010600030101010101" pitchFamily="2" charset="-122"/>
              <a:ea typeface="等线" panose="02010600030101010101" pitchFamily="2" charset="-122"/>
            </a:endParaRPr>
          </a:p>
        </p:txBody>
      </p:sp>
      <p:cxnSp>
        <p:nvCxnSpPr>
          <p:cNvPr id="22" name="直接连接符 21"/>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445431" y="3162378"/>
            <a:ext cx="1210588"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srgbClr val="6B1554">
                    <a:lumMod val="50000"/>
                  </a:srgbClr>
                </a:solidFill>
                <a:latin typeface="等线" panose="02010600030101010101" pitchFamily="2" charset="-122"/>
                <a:ea typeface="等线" panose="02010600030101010101" pitchFamily="2" charset="-122"/>
              </a:rPr>
              <a:t>模型构建</a:t>
            </a:r>
            <a:endParaRPr kumimoji="0" lang="zh-CN" altLang="en-US" sz="2000" b="1" i="0" u="none" strike="noStrike" kern="1200" cap="none" spc="0" normalizeH="0" baseline="0" noProof="0" dirty="0">
              <a:ln>
                <a:noFill/>
              </a:ln>
              <a:solidFill>
                <a:srgbClr val="6B1554">
                  <a:lumMod val="50000"/>
                </a:srgbClr>
              </a:solidFill>
              <a:effectLst/>
              <a:uLnTx/>
              <a:uFillTx/>
              <a:latin typeface="等线" panose="02010600030101010101" pitchFamily="2" charset="-122"/>
              <a:ea typeface="等线" panose="02010600030101010101" pitchFamily="2" charset="-122"/>
            </a:endParaRPr>
          </a:p>
        </p:txBody>
      </p:sp>
      <p:cxnSp>
        <p:nvCxnSpPr>
          <p:cNvPr id="28" name="直接连接符 27"/>
          <p:cNvCxnSpPr/>
          <p:nvPr/>
        </p:nvCxnSpPr>
        <p:spPr>
          <a:xfrm>
            <a:off x="1893623" y="2458144"/>
            <a:ext cx="0" cy="15423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0242065" y="1949235"/>
            <a:ext cx="0" cy="47808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矩形: 圆角 30"/>
          <p:cNvSpPr/>
          <p:nvPr/>
        </p:nvSpPr>
        <p:spPr>
          <a:xfrm rot="2653500">
            <a:off x="1591091" y="2500195"/>
            <a:ext cx="492112" cy="492112"/>
          </a:xfrm>
          <a:prstGeom prst="round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prstClr val="white"/>
              </a:solidFill>
              <a:latin typeface="Arial" panose="020B0604020202020204"/>
              <a:ea typeface="微软雅黑" panose="020B0503020204020204" pitchFamily="34" charset="-122"/>
            </a:endParaRPr>
          </a:p>
        </p:txBody>
      </p:sp>
      <p:sp>
        <p:nvSpPr>
          <p:cNvPr id="32" name="矩形: 圆角 31"/>
          <p:cNvSpPr/>
          <p:nvPr/>
        </p:nvSpPr>
        <p:spPr>
          <a:xfrm rot="2653500">
            <a:off x="5781363" y="2530003"/>
            <a:ext cx="492112" cy="492112"/>
          </a:xfrm>
          <a:prstGeom prst="round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prstClr val="white"/>
              </a:solidFill>
              <a:latin typeface="Arial" panose="020B0604020202020204"/>
              <a:ea typeface="微软雅黑" panose="020B0503020204020204" pitchFamily="34" charset="-122"/>
            </a:endParaRPr>
          </a:p>
        </p:txBody>
      </p:sp>
      <p:sp>
        <p:nvSpPr>
          <p:cNvPr id="43" name="文本框 42"/>
          <p:cNvSpPr txBox="1"/>
          <p:nvPr/>
        </p:nvSpPr>
        <p:spPr>
          <a:xfrm>
            <a:off x="3708048" y="4660100"/>
            <a:ext cx="2029357" cy="1740655"/>
          </a:xfrm>
          <a:prstGeom prst="rect">
            <a:avLst/>
          </a:prstGeom>
          <a:noFill/>
        </p:spPr>
        <p:txBody>
          <a:bodyPr wrap="square" lIns="0" tIns="0" rIns="0" bIns="0" rtlCol="0">
            <a:no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1"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初始化</a:t>
            </a:r>
            <a:endParaRPr kumimoji="0" lang="en-US" altLang="zh-CN" sz="1600" b="1"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1600" dirty="0"/>
              <a:t>处理数据集并加载词向量，构建嵌入层、</a:t>
            </a:r>
            <a:r>
              <a:rPr lang="en-US" altLang="zh-CN" sz="1600" dirty="0"/>
              <a:t>LSTM </a:t>
            </a:r>
            <a:r>
              <a:rPr lang="zh-CN" altLang="en-US" sz="1600" dirty="0"/>
              <a:t>编码层和输出层，同时设置参数管理和优化算法。</a:t>
            </a:r>
            <a:endParaRPr kumimoji="0" lang="en-US" altLang="zh-CN" sz="1600" b="1"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grpSp>
        <p:nvGrpSpPr>
          <p:cNvPr id="44" name="组合 43"/>
          <p:cNvGrpSpPr/>
          <p:nvPr/>
        </p:nvGrpSpPr>
        <p:grpSpPr>
          <a:xfrm>
            <a:off x="4722727" y="3486702"/>
            <a:ext cx="2551732" cy="762784"/>
            <a:chOff x="4788535" y="3944669"/>
            <a:chExt cx="2797355" cy="430095"/>
          </a:xfrm>
        </p:grpSpPr>
        <p:cxnSp>
          <p:nvCxnSpPr>
            <p:cNvPr id="45" name="直接连接符 44"/>
            <p:cNvCxnSpPr/>
            <p:nvPr/>
          </p:nvCxnSpPr>
          <p:spPr>
            <a:xfrm>
              <a:off x="6182451" y="3944669"/>
              <a:ext cx="0" cy="20823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790736" y="4152900"/>
              <a:ext cx="279515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788535" y="4143238"/>
              <a:ext cx="0" cy="23152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566718" y="4143238"/>
              <a:ext cx="0" cy="23152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1" name="文本框 50"/>
          <p:cNvSpPr txBox="1"/>
          <p:nvPr/>
        </p:nvSpPr>
        <p:spPr>
          <a:xfrm>
            <a:off x="6040242" y="4605676"/>
            <a:ext cx="2780485" cy="2132869"/>
          </a:xfrm>
          <a:prstGeom prst="rect">
            <a:avLst/>
          </a:prstGeom>
          <a:noFill/>
        </p:spPr>
        <p:txBody>
          <a:bodyPr wrap="square" lIns="0" tIns="0" rIns="0" bIns="0" rtlCol="0">
            <a:no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1"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前向计算与损失函数</a:t>
            </a:r>
            <a:endParaRPr kumimoji="0" lang="en-US" altLang="zh-CN" sz="1600" b="1"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1600" dirty="0"/>
              <a:t>通过嵌入提取、</a:t>
            </a:r>
            <a:r>
              <a:rPr lang="en-US" altLang="zh-CN" sz="1600" dirty="0"/>
              <a:t>LSTM </a:t>
            </a:r>
            <a:r>
              <a:rPr lang="zh-CN" altLang="en-US" sz="1600" dirty="0"/>
              <a:t>编码和任务预测（</a:t>
            </a:r>
            <a:r>
              <a:rPr lang="en-US" altLang="zh-CN" sz="1600" dirty="0"/>
              <a:t>OTE </a:t>
            </a:r>
            <a:r>
              <a:rPr lang="zh-CN" altLang="en-US" sz="1600" dirty="0"/>
              <a:t>和 </a:t>
            </a:r>
            <a:r>
              <a:rPr lang="en-US" altLang="zh-CN" sz="1600" dirty="0"/>
              <a:t>TS</a:t>
            </a:r>
            <a:r>
              <a:rPr lang="zh-CN" altLang="en-US" sz="1600" dirty="0"/>
              <a:t>）完成前向传播，计算各部分损失；将所有任务的损失相加作为总损失，进行反向传播并更新参数。</a:t>
            </a:r>
            <a:endParaRPr lang="zh-CN" altLang="en-US" sz="1600" dirty="0"/>
          </a:p>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grpSp>
        <p:nvGrpSpPr>
          <p:cNvPr id="121" name="组合 120"/>
          <p:cNvGrpSpPr/>
          <p:nvPr/>
        </p:nvGrpSpPr>
        <p:grpSpPr>
          <a:xfrm>
            <a:off x="347550" y="1297745"/>
            <a:ext cx="11271623" cy="5323576"/>
            <a:chOff x="437779" y="1592947"/>
            <a:chExt cx="11271623" cy="5323576"/>
          </a:xfrm>
        </p:grpSpPr>
        <p:sp>
          <p:nvSpPr>
            <p:cNvPr id="23" name="矩形: 圆角 22"/>
            <p:cNvSpPr/>
            <p:nvPr/>
          </p:nvSpPr>
          <p:spPr>
            <a:xfrm>
              <a:off x="4611963" y="1592947"/>
              <a:ext cx="2968074" cy="523220"/>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a:solidFill>
                    <a:prstClr val="white"/>
                  </a:solidFill>
                  <a:latin typeface="等线" panose="02010600030101010101" pitchFamily="2" charset="-122"/>
                  <a:ea typeface="等线" panose="02010600030101010101" pitchFamily="2" charset="-122"/>
                </a:rPr>
                <a:t>复现方法</a:t>
              </a:r>
              <a:endParaRPr kumimoji="0" lang="zh-CN" altLang="en-US" sz="2400" b="1"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cxnSp>
          <p:nvCxnSpPr>
            <p:cNvPr id="27" name="直接连接符 26"/>
            <p:cNvCxnSpPr/>
            <p:nvPr/>
          </p:nvCxnSpPr>
          <p:spPr>
            <a:xfrm>
              <a:off x="6099657" y="2244437"/>
              <a:ext cx="0" cy="37719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矩形: 圆角 48"/>
            <p:cNvSpPr/>
            <p:nvPr/>
          </p:nvSpPr>
          <p:spPr>
            <a:xfrm rot="2716128">
              <a:off x="4696423" y="4619657"/>
              <a:ext cx="279260" cy="2792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0" name="矩形: 圆角 49"/>
            <p:cNvSpPr/>
            <p:nvPr/>
          </p:nvSpPr>
          <p:spPr>
            <a:xfrm rot="2716128">
              <a:off x="7227559" y="4556287"/>
              <a:ext cx="282332" cy="25337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86" name="组合 85"/>
            <p:cNvGrpSpPr/>
            <p:nvPr/>
          </p:nvGrpSpPr>
          <p:grpSpPr>
            <a:xfrm>
              <a:off x="1927376" y="2251152"/>
              <a:ext cx="9782026" cy="3353213"/>
              <a:chOff x="962176" y="2251152"/>
              <a:chExt cx="9782026" cy="3353213"/>
            </a:xfrm>
          </p:grpSpPr>
          <p:sp>
            <p:nvSpPr>
              <p:cNvPr id="26" name="文本框 25"/>
              <p:cNvSpPr txBox="1"/>
              <p:nvPr/>
            </p:nvSpPr>
            <p:spPr>
              <a:xfrm>
                <a:off x="8686469" y="3457580"/>
                <a:ext cx="1210588"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srgbClr val="6B1554">
                        <a:lumMod val="50000"/>
                      </a:srgbClr>
                    </a:solidFill>
                    <a:latin typeface="等线" panose="02010600030101010101" pitchFamily="2" charset="-122"/>
                    <a:ea typeface="等线" panose="02010600030101010101" pitchFamily="2" charset="-122"/>
                  </a:rPr>
                  <a:t>模型训练</a:t>
                </a:r>
                <a:endParaRPr kumimoji="0" lang="zh-CN" altLang="en-US" sz="2000" b="1" i="0" u="none" strike="noStrike" kern="1200" cap="none" spc="0" normalizeH="0" baseline="0" noProof="0" dirty="0">
                  <a:ln>
                    <a:noFill/>
                  </a:ln>
                  <a:solidFill>
                    <a:srgbClr val="6B1554">
                      <a:lumMod val="50000"/>
                    </a:srgbClr>
                  </a:solidFill>
                  <a:effectLst/>
                  <a:uLnTx/>
                  <a:uFillTx/>
                  <a:latin typeface="等线" panose="02010600030101010101" pitchFamily="2" charset="-122"/>
                  <a:ea typeface="等线" panose="02010600030101010101" pitchFamily="2" charset="-122"/>
                </a:endParaRPr>
              </a:p>
            </p:txBody>
          </p:sp>
          <p:cxnSp>
            <p:nvCxnSpPr>
              <p:cNvPr id="30" name="直接连接符 29"/>
              <p:cNvCxnSpPr/>
              <p:nvPr/>
            </p:nvCxnSpPr>
            <p:spPr>
              <a:xfrm flipH="1">
                <a:off x="962176" y="2251152"/>
                <a:ext cx="8427476" cy="2049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653500">
                <a:off x="9143596" y="2846289"/>
                <a:ext cx="492112" cy="492112"/>
              </a:xfrm>
              <a:prstGeom prst="round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prstClr val="white"/>
                  </a:solidFill>
                  <a:latin typeface="Arial" panose="020B0604020202020204"/>
                  <a:ea typeface="微软雅黑" panose="020B0503020204020204" pitchFamily="34" charset="-122"/>
                </a:endParaRPr>
              </a:p>
            </p:txBody>
          </p:sp>
          <p:sp>
            <p:nvSpPr>
              <p:cNvPr id="52" name="文本框 51"/>
              <p:cNvSpPr txBox="1"/>
              <p:nvPr/>
            </p:nvSpPr>
            <p:spPr>
              <a:xfrm>
                <a:off x="7860238" y="4884015"/>
                <a:ext cx="1377108" cy="720350"/>
              </a:xfrm>
              <a:prstGeom prst="rect">
                <a:avLst/>
              </a:prstGeom>
              <a:noFill/>
            </p:spPr>
            <p:txBody>
              <a:bodyPr wrap="square" lIns="0" tIns="0" rIns="0" bIns="0" rtlCol="0">
                <a:no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 </a:t>
                </a:r>
                <a:r>
                  <a:rPr lang="zh-CN" altLang="en-US" sz="1600" b="1" spc="100" dirty="0">
                    <a:solidFill>
                      <a:prstClr val="black">
                        <a:lumMod val="65000"/>
                        <a:lumOff val="35000"/>
                      </a:prstClr>
                    </a:solidFill>
                    <a:latin typeface="等线" panose="02010600030101010101" pitchFamily="2" charset="-122"/>
                    <a:ea typeface="等线" panose="02010600030101010101" pitchFamily="2" charset="-122"/>
                  </a:rPr>
                  <a:t>训练循环</a:t>
                </a:r>
                <a:endParaRPr kumimoji="0" lang="en-US" altLang="zh-CN" sz="1600" b="1"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grpSp>
            <p:nvGrpSpPr>
              <p:cNvPr id="53" name="组合 52"/>
              <p:cNvGrpSpPr/>
              <p:nvPr/>
            </p:nvGrpSpPr>
            <p:grpSpPr>
              <a:xfrm>
                <a:off x="8538330" y="3956992"/>
                <a:ext cx="1530676" cy="430095"/>
                <a:chOff x="4788535" y="3944669"/>
                <a:chExt cx="2797355" cy="430095"/>
              </a:xfrm>
            </p:grpSpPr>
            <p:cxnSp>
              <p:nvCxnSpPr>
                <p:cNvPr id="54" name="直接连接符 53"/>
                <p:cNvCxnSpPr/>
                <p:nvPr/>
              </p:nvCxnSpPr>
              <p:spPr>
                <a:xfrm>
                  <a:off x="6182451" y="3944669"/>
                  <a:ext cx="0" cy="20823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4790735" y="4152900"/>
                  <a:ext cx="279515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788535" y="4143238"/>
                  <a:ext cx="0" cy="23152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566718" y="4143238"/>
                  <a:ext cx="0" cy="23152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8" name="矩形: 圆角 57"/>
              <p:cNvSpPr/>
              <p:nvPr/>
            </p:nvSpPr>
            <p:spPr>
              <a:xfrm rot="2716128">
                <a:off x="8391053" y="4526644"/>
                <a:ext cx="279260" cy="2792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9" name="矩形: 圆角 58"/>
              <p:cNvSpPr/>
              <p:nvPr/>
            </p:nvSpPr>
            <p:spPr>
              <a:xfrm rot="2716128">
                <a:off x="9908402" y="4526644"/>
                <a:ext cx="279260" cy="2792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0" name="文本框 59"/>
              <p:cNvSpPr txBox="1"/>
              <p:nvPr/>
            </p:nvSpPr>
            <p:spPr>
              <a:xfrm>
                <a:off x="9367094" y="4884015"/>
                <a:ext cx="1377108" cy="720350"/>
              </a:xfrm>
              <a:prstGeom prst="rect">
                <a:avLst/>
              </a:prstGeom>
              <a:noFill/>
            </p:spPr>
            <p:txBody>
              <a:bodyPr wrap="square" lIns="0" tIns="0" rIns="0" bIns="0" rtlCol="0">
                <a:no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 </a:t>
                </a:r>
                <a:r>
                  <a:rPr kumimoji="0" lang="zh-CN" altLang="en-US" sz="1600" b="1"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验证与保存</a:t>
                </a:r>
                <a:endParaRPr kumimoji="0" lang="en-US" altLang="zh-CN" sz="1600" b="1"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grpSp>
        <p:grpSp>
          <p:nvGrpSpPr>
            <p:cNvPr id="81" name="组合 80"/>
            <p:cNvGrpSpPr/>
            <p:nvPr/>
          </p:nvGrpSpPr>
          <p:grpSpPr>
            <a:xfrm>
              <a:off x="437779" y="2915920"/>
              <a:ext cx="2951117" cy="4000603"/>
              <a:chOff x="1443619" y="2915920"/>
              <a:chExt cx="2951117" cy="4000603"/>
            </a:xfrm>
          </p:grpSpPr>
          <p:sp>
            <p:nvSpPr>
              <p:cNvPr id="24" name="文本框 23"/>
              <p:cNvSpPr txBox="1"/>
              <p:nvPr/>
            </p:nvSpPr>
            <p:spPr>
              <a:xfrm>
                <a:off x="2328675" y="3457580"/>
                <a:ext cx="1210588"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srgbClr val="6B1554">
                        <a:lumMod val="50000"/>
                      </a:srgbClr>
                    </a:solidFill>
                    <a:latin typeface="等线" panose="02010600030101010101" pitchFamily="2" charset="-122"/>
                    <a:ea typeface="等线" panose="02010600030101010101" pitchFamily="2" charset="-122"/>
                  </a:rPr>
                  <a:t>数据处理</a:t>
                </a:r>
                <a:endParaRPr kumimoji="0" lang="zh-CN" altLang="en-US" sz="2000" b="1" i="0" u="none" strike="noStrike" kern="1200" cap="none" spc="0" normalizeH="0" baseline="0" noProof="0" dirty="0">
                  <a:ln>
                    <a:noFill/>
                  </a:ln>
                  <a:solidFill>
                    <a:srgbClr val="6B1554">
                      <a:lumMod val="50000"/>
                    </a:srgbClr>
                  </a:solidFill>
                  <a:effectLst/>
                  <a:uLnTx/>
                  <a:uFillTx/>
                  <a:latin typeface="等线" panose="02010600030101010101" pitchFamily="2" charset="-122"/>
                  <a:ea typeface="等线" panose="02010600030101010101" pitchFamily="2" charset="-122"/>
                </a:endParaRPr>
              </a:p>
            </p:txBody>
          </p:sp>
          <p:sp>
            <p:nvSpPr>
              <p:cNvPr id="34" name="文本框 33"/>
              <p:cNvSpPr txBox="1"/>
              <p:nvPr/>
            </p:nvSpPr>
            <p:spPr>
              <a:xfrm>
                <a:off x="1443619" y="4887400"/>
                <a:ext cx="1377108" cy="2029123"/>
              </a:xfrm>
              <a:prstGeom prst="rect">
                <a:avLst/>
              </a:prstGeom>
              <a:noFill/>
            </p:spPr>
            <p:txBody>
              <a:bodyPr wrap="square" lIns="0" tIns="0" rIns="0" bIns="0" rtlCol="0">
                <a:no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  </a:t>
                </a:r>
                <a:r>
                  <a:rPr kumimoji="0" lang="zh-CN" altLang="en-US" sz="1600" b="1"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数据准备</a:t>
                </a:r>
                <a:endParaRPr kumimoji="0" lang="en-US" altLang="zh-CN" sz="1600" b="1"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1"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与预处理</a:t>
                </a:r>
                <a:endParaRPr kumimoji="0" lang="en-US" altLang="zh-CN" sz="1600" b="1"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1600" spc="100" dirty="0">
                    <a:latin typeface="等线" panose="02010600030101010101" pitchFamily="2" charset="-122"/>
                    <a:ea typeface="等线" panose="02010600030101010101" pitchFamily="2" charset="-122"/>
                  </a:rPr>
                  <a:t>脚本解析</a:t>
                </a:r>
                <a:r>
                  <a:rPr lang="zh-CN" altLang="en-US" sz="1600" dirty="0"/>
                  <a:t>解析原始 </a:t>
                </a:r>
                <a:r>
                  <a:rPr lang="en-US" altLang="zh-CN" sz="1600" dirty="0"/>
                  <a:t>XML </a:t>
                </a:r>
                <a:r>
                  <a:rPr lang="zh-CN" altLang="en-US" sz="1600" dirty="0"/>
                  <a:t>标注数据。</a:t>
                </a:r>
                <a:endParaRPr kumimoji="0" lang="en-US" altLang="zh-CN" sz="1600" b="0" i="0" u="none" strike="noStrike" kern="1200" cap="none" spc="100" normalizeH="0" baseline="0" noProof="0" dirty="0">
                  <a:ln>
                    <a:noFill/>
                  </a:ln>
                  <a:effectLst/>
                  <a:uLnTx/>
                  <a:uFillTx/>
                  <a:latin typeface="等线" panose="02010600030101010101" pitchFamily="2" charset="-122"/>
                  <a:ea typeface="等线" panose="02010600030101010101" pitchFamily="2" charset="-122"/>
                </a:endParaRPr>
              </a:p>
            </p:txBody>
          </p:sp>
          <p:grpSp>
            <p:nvGrpSpPr>
              <p:cNvPr id="35" name="组合 34"/>
              <p:cNvGrpSpPr/>
              <p:nvPr/>
            </p:nvGrpSpPr>
            <p:grpSpPr>
              <a:xfrm>
                <a:off x="2159768" y="3956992"/>
                <a:ext cx="1530676" cy="430095"/>
                <a:chOff x="4788535" y="3944669"/>
                <a:chExt cx="2797355" cy="430095"/>
              </a:xfrm>
            </p:grpSpPr>
            <p:cxnSp>
              <p:nvCxnSpPr>
                <p:cNvPr id="36" name="直接连接符 35"/>
                <p:cNvCxnSpPr/>
                <p:nvPr/>
              </p:nvCxnSpPr>
              <p:spPr>
                <a:xfrm>
                  <a:off x="6182451" y="3944669"/>
                  <a:ext cx="0" cy="20823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4790736" y="4152900"/>
                  <a:ext cx="279515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788535" y="4143238"/>
                  <a:ext cx="0" cy="23152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566718" y="4143238"/>
                  <a:ext cx="0" cy="23152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0" name="矩形: 圆角 39"/>
              <p:cNvSpPr/>
              <p:nvPr/>
            </p:nvSpPr>
            <p:spPr>
              <a:xfrm rot="2716128">
                <a:off x="2012491" y="4526644"/>
                <a:ext cx="279260" cy="2792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41" name="矩形: 圆角 40"/>
              <p:cNvSpPr/>
              <p:nvPr/>
            </p:nvSpPr>
            <p:spPr>
              <a:xfrm rot="2716128">
                <a:off x="3529840" y="4526644"/>
                <a:ext cx="279260" cy="27926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42" name="文本框 41"/>
              <p:cNvSpPr txBox="1"/>
              <p:nvPr/>
            </p:nvSpPr>
            <p:spPr>
              <a:xfrm>
                <a:off x="3017628" y="4887400"/>
                <a:ext cx="1377108" cy="1665929"/>
              </a:xfrm>
              <a:prstGeom prst="rect">
                <a:avLst/>
              </a:prstGeom>
              <a:noFill/>
            </p:spPr>
            <p:txBody>
              <a:bodyPr wrap="square" lIns="0" tIns="0" rIns="0" bIns="0" rtlCol="0">
                <a:no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1"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数据加载与</a:t>
                </a:r>
                <a:endParaRPr kumimoji="0" lang="en-US" altLang="zh-CN" sz="1600" b="1"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1"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标签处理</a:t>
                </a:r>
                <a:endParaRPr kumimoji="0" lang="en-US" altLang="zh-CN" sz="1600" b="1"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1600" dirty="0"/>
                  <a:t>将预处理数据转换为模型可处理格式</a:t>
                </a:r>
                <a:endParaRPr kumimoji="0" lang="en-US" altLang="zh-CN" sz="1600" b="0" i="0" u="none" strike="noStrike" kern="1200" cap="none" spc="10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sp>
            <p:nvSpPr>
              <p:cNvPr id="61" name="man-shape_56745"/>
              <p:cNvSpPr>
                <a:spLocks noChangeAspect="1"/>
              </p:cNvSpPr>
              <p:nvPr/>
            </p:nvSpPr>
            <p:spPr bwMode="auto">
              <a:xfrm>
                <a:off x="2808774" y="2915920"/>
                <a:ext cx="250388" cy="276488"/>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bg1"/>
              </a:solidFill>
              <a:ln>
                <a:noFill/>
              </a:ln>
            </p:spPr>
            <p:txBody>
              <a:bodyPr/>
              <a:lstStyle/>
              <a:p/>
            </p:txBody>
          </p:sp>
        </p:grpSp>
      </p:grpSp>
      <p:sp>
        <p:nvSpPr>
          <p:cNvPr id="62" name="man-shape_56745"/>
          <p:cNvSpPr>
            <a:spLocks noChangeAspect="1"/>
          </p:cNvSpPr>
          <p:nvPr/>
        </p:nvSpPr>
        <p:spPr bwMode="auto">
          <a:xfrm>
            <a:off x="5880577" y="2590659"/>
            <a:ext cx="250388" cy="276488"/>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bg1"/>
          </a:solidFill>
          <a:ln>
            <a:noFill/>
          </a:ln>
        </p:spPr>
        <p:txBody>
          <a:bodyPr/>
          <a:lstStyle/>
          <a:p/>
        </p:txBody>
      </p:sp>
      <p:sp>
        <p:nvSpPr>
          <p:cNvPr id="63" name="man-shape_56745"/>
          <p:cNvSpPr>
            <a:spLocks noChangeAspect="1"/>
          </p:cNvSpPr>
          <p:nvPr/>
        </p:nvSpPr>
        <p:spPr bwMode="auto">
          <a:xfrm>
            <a:off x="10112317" y="2590659"/>
            <a:ext cx="250388" cy="276488"/>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bg1"/>
          </a:solidFill>
          <a:ln>
            <a:noFill/>
          </a:ln>
        </p:spPr>
        <p:txBody>
          <a:bodyPr/>
          <a:lstStyle/>
          <a:p>
            <a:endParaRPr dirty="0"/>
          </a:p>
        </p:txBody>
      </p:sp>
      <p:cxnSp>
        <p:nvCxnSpPr>
          <p:cNvPr id="125" name="直接连接符 124"/>
          <p:cNvCxnSpPr/>
          <p:nvPr/>
        </p:nvCxnSpPr>
        <p:spPr>
          <a:xfrm flipH="1" flipV="1">
            <a:off x="1826432" y="1966196"/>
            <a:ext cx="10715" cy="46112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0" y="308163"/>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p:cNvSpPr txBox="1"/>
          <p:nvPr/>
        </p:nvSpPr>
        <p:spPr>
          <a:xfrm>
            <a:off x="797412" y="760357"/>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三</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5" name="文本框 4"/>
          <p:cNvSpPr txBox="1"/>
          <p:nvPr/>
        </p:nvSpPr>
        <p:spPr>
          <a:xfrm>
            <a:off x="1929635" y="76035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复现方法</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6" name="文本框 5"/>
          <p:cNvSpPr txBox="1"/>
          <p:nvPr/>
        </p:nvSpPr>
        <p:spPr>
          <a:xfrm>
            <a:off x="3318339" y="791135"/>
            <a:ext cx="8301006"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A Unified Model for Opinion Target Extraction and Target Sentiment Prediction</a:t>
            </a:r>
            <a:endParaRPr lang="en-US" altLang="zh-CN" dirty="0">
              <a:solidFill/>
              <a:latin typeface="等线" panose="02010600030101010101" pitchFamily="2" charset="-122"/>
              <a:ea typeface="等线" panose="02010600030101010101" pitchFamily="2" charset="-122"/>
            </a:endParaRPr>
          </a:p>
        </p:txBody>
      </p:sp>
      <p:sp>
        <p:nvSpPr>
          <p:cNvPr id="17" name="矩形 16"/>
          <p:cNvSpPr/>
          <p:nvPr/>
        </p:nvSpPr>
        <p:spPr>
          <a:xfrm>
            <a:off x="6546850" y="2882541"/>
            <a:ext cx="4406072" cy="2147704"/>
          </a:xfrm>
          <a:prstGeom prst="rect">
            <a:avLst/>
          </a:prstGeom>
        </p:spPr>
        <p:txBody>
          <a:bodyPr wrap="square">
            <a:spAutoFit/>
          </a:bodyPr>
          <a:lstStyle/>
          <a:p>
            <a:pPr algn="just" hangingPunct="0">
              <a:lnSpc>
                <a:spcPct val="130000"/>
              </a:lnSpc>
            </a:pPr>
            <a:r>
              <a:rPr lang="zh-CN" altLang="en-US" b="1" spc="100" dirty="0">
                <a:solidFill>
                  <a:schemeClr val="tx1">
                    <a:lumMod val="85000"/>
                    <a:lumOff val="15000"/>
                  </a:schemeClr>
                </a:solidFill>
                <a:latin typeface="等线" panose="02010600030101010101" pitchFamily="2" charset="-122"/>
                <a:ea typeface="等线" panose="02010600030101010101" pitchFamily="2" charset="-122"/>
              </a:rPr>
              <a:t>上下文感知的词嵌入：</a:t>
            </a:r>
            <a:endParaRPr lang="en-US" altLang="zh-CN" b="1" spc="100" dirty="0">
              <a:solidFill>
                <a:schemeClr val="tx1">
                  <a:lumMod val="85000"/>
                  <a:lumOff val="15000"/>
                </a:schemeClr>
              </a:solidFill>
              <a:latin typeface="等线" panose="02010600030101010101" pitchFamily="2" charset="-122"/>
              <a:ea typeface="等线" panose="02010600030101010101" pitchFamily="2" charset="-122"/>
            </a:endParaRPr>
          </a:p>
          <a:p>
            <a:pPr algn="just" hangingPunct="0">
              <a:lnSpc>
                <a:spcPct val="130000"/>
              </a:lnSpc>
            </a:pPr>
            <a:r>
              <a:rPr lang="zh-CN" altLang="en-US" spc="100" dirty="0">
                <a:solidFill>
                  <a:schemeClr val="tx1">
                    <a:lumMod val="85000"/>
                    <a:lumOff val="15000"/>
                  </a:schemeClr>
                </a:solidFill>
                <a:latin typeface="等线" panose="02010600030101010101" pitchFamily="2" charset="-122"/>
                <a:ea typeface="等线" panose="02010600030101010101" pitchFamily="2" charset="-122"/>
              </a:rPr>
              <a:t>使用 </a:t>
            </a:r>
            <a:r>
              <a:rPr lang="en-US" altLang="zh-CN" spc="100" dirty="0">
                <a:solidFill>
                  <a:schemeClr val="tx1">
                    <a:lumMod val="85000"/>
                    <a:lumOff val="15000"/>
                  </a:schemeClr>
                </a:solidFill>
                <a:latin typeface="等线" panose="02010600030101010101" pitchFamily="2" charset="-122"/>
                <a:ea typeface="等线" panose="02010600030101010101" pitchFamily="2" charset="-122"/>
              </a:rPr>
              <a:t>BERT </a:t>
            </a:r>
            <a:r>
              <a:rPr lang="zh-CN" altLang="en-US" spc="100" dirty="0">
                <a:solidFill>
                  <a:schemeClr val="tx1">
                    <a:lumMod val="85000"/>
                    <a:lumOff val="15000"/>
                  </a:schemeClr>
                </a:solidFill>
                <a:latin typeface="等线" panose="02010600030101010101" pitchFamily="2" charset="-122"/>
                <a:ea typeface="等线" panose="02010600030101010101" pitchFamily="2" charset="-122"/>
              </a:rPr>
              <a:t>替代静态词向量</a:t>
            </a:r>
            <a:r>
              <a:rPr lang="en-US" altLang="zh-CN" spc="100" dirty="0" err="1">
                <a:solidFill>
                  <a:schemeClr val="tx1">
                    <a:lumMod val="85000"/>
                    <a:lumOff val="15000"/>
                  </a:schemeClr>
                </a:solidFill>
                <a:latin typeface="等线" panose="02010600030101010101" pitchFamily="2" charset="-122"/>
                <a:ea typeface="等线" panose="02010600030101010101" pitchFamily="2" charset="-122"/>
              </a:rPr>
              <a:t>GloVe</a:t>
            </a:r>
            <a:r>
              <a:rPr lang="zh-CN" altLang="en-US" spc="100" dirty="0">
                <a:solidFill>
                  <a:schemeClr val="tx1">
                    <a:lumMod val="85000"/>
                    <a:lumOff val="15000"/>
                  </a:schemeClr>
                </a:solidFill>
                <a:latin typeface="等线" panose="02010600030101010101" pitchFamily="2" charset="-122"/>
                <a:ea typeface="等线" panose="02010600030101010101" pitchFamily="2" charset="-122"/>
              </a:rPr>
              <a:t>，生成基于上下文的动态词表示，捕捉细微语义差异。</a:t>
            </a:r>
            <a:endParaRPr lang="en-US" altLang="zh-CN" spc="100" dirty="0">
              <a:solidFill>
                <a:schemeClr val="tx1">
                  <a:lumMod val="85000"/>
                  <a:lumOff val="15000"/>
                </a:schemeClr>
              </a:solidFill>
              <a:latin typeface="等线" panose="02010600030101010101" pitchFamily="2" charset="-122"/>
              <a:ea typeface="等线" panose="02010600030101010101" pitchFamily="2" charset="-122"/>
            </a:endParaRPr>
          </a:p>
          <a:p>
            <a:pPr algn="just" hangingPunct="0">
              <a:lnSpc>
                <a:spcPct val="130000"/>
              </a:lnSpc>
            </a:pPr>
            <a:endParaRPr lang="en-US" altLang="zh-CN" sz="1600" spc="100" dirty="0">
              <a:solidFill>
                <a:schemeClr val="tx1">
                  <a:lumMod val="85000"/>
                  <a:lumOff val="15000"/>
                </a:schemeClr>
              </a:solidFill>
              <a:latin typeface="等线" panose="02010600030101010101" pitchFamily="2" charset="-122"/>
              <a:ea typeface="等线" panose="02010600030101010101" pitchFamily="2" charset="-122"/>
            </a:endParaRPr>
          </a:p>
          <a:p>
            <a:pPr algn="just" hangingPunct="0">
              <a:lnSpc>
                <a:spcPct val="130000"/>
              </a:lnSpc>
            </a:pPr>
            <a:endParaRPr lang="zh-CN" altLang="en-US" sz="1600" spc="100" dirty="0">
              <a:solidFill>
                <a:schemeClr val="tx1">
                  <a:lumMod val="60000"/>
                  <a:lumOff val="40000"/>
                </a:schemeClr>
              </a:solidFill>
              <a:latin typeface="等线" panose="02010600030101010101" pitchFamily="2" charset="-122"/>
              <a:ea typeface="等线" panose="02010600030101010101" pitchFamily="2" charset="-122"/>
            </a:endParaRPr>
          </a:p>
        </p:txBody>
      </p:sp>
      <p:cxnSp>
        <p:nvCxnSpPr>
          <p:cNvPr id="18" name="直接连接符 17"/>
          <p:cNvCxnSpPr/>
          <p:nvPr/>
        </p:nvCxnSpPr>
        <p:spPr>
          <a:xfrm flipH="1">
            <a:off x="6908800" y="2637569"/>
            <a:ext cx="3904974" cy="0"/>
          </a:xfrm>
          <a:prstGeom prst="line">
            <a:avLst/>
          </a:prstGeom>
          <a:ln>
            <a:solidFill>
              <a:srgbClr val="6B155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619875" y="2638965"/>
            <a:ext cx="538385" cy="0"/>
          </a:xfrm>
          <a:prstGeom prst="line">
            <a:avLst/>
          </a:prstGeom>
          <a:ln w="38100">
            <a:solidFill>
              <a:srgbClr val="6B1554"/>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84938" y="1958952"/>
            <a:ext cx="4902123" cy="523220"/>
          </a:xfrm>
          <a:prstGeom prst="rect">
            <a:avLst/>
          </a:prstGeom>
          <a:noFill/>
        </p:spPr>
        <p:txBody>
          <a:bodyPr wrap="square" rtlCol="0">
            <a:spAutoFit/>
          </a:bodyPr>
          <a:lstStyle>
            <a:defPPr>
              <a:defRPr lang="zh-CN"/>
            </a:defPPr>
            <a:lvl1pPr>
              <a:defRPr sz="2800" spc="200">
                <a:solidFill>
                  <a:schemeClr val="tx1">
                    <a:lumMod val="75000"/>
                  </a:schemeClr>
                </a:solidFill>
                <a:latin typeface="+mj-ea"/>
                <a:ea typeface="+mj-ea"/>
              </a:defRPr>
            </a:lvl1pPr>
          </a:lstStyle>
          <a:p>
            <a:r>
              <a:rPr lang="zh-CN" altLang="en-US" b="1" dirty="0">
                <a:solidFill>
                  <a:srgbClr val="6B1554"/>
                </a:solidFill>
                <a:latin typeface="等线" panose="02010600030101010101" pitchFamily="2" charset="-122"/>
                <a:ea typeface="等线" panose="02010600030101010101" pitchFamily="2" charset="-122"/>
              </a:rPr>
              <a:t>创新方法</a:t>
            </a:r>
            <a:endParaRPr lang="zh-CN" altLang="en-US" b="1" dirty="0">
              <a:solidFill>
                <a:srgbClr val="6B1554"/>
              </a:solidFill>
              <a:latin typeface="等线" panose="02010600030101010101" pitchFamily="2" charset="-122"/>
              <a:ea typeface="等线" panose="02010600030101010101" pitchFamily="2" charset="-122"/>
            </a:endParaRPr>
          </a:p>
        </p:txBody>
      </p:sp>
      <p:cxnSp>
        <p:nvCxnSpPr>
          <p:cNvPr id="24" name="直接连接符 23"/>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F35B0BEE-F18A-47BB-8FCB-E00DA2F2635D-1" descr="C:/Users/86152/AppData/Local/Temp/wpp.lGppjJwpp"/>
          <p:cNvPicPr>
            <a:picLocks noChangeAspect="1"/>
          </p:cNvPicPr>
          <p:nvPr>
            <p:custDataLst>
              <p:tags r:id="rId1"/>
            </p:custDataLst>
          </p:nvPr>
        </p:nvPicPr>
        <p:blipFill>
          <a:blip r:embed="rId2">
            <a:duotone>
              <a:prstClr val="black"/>
              <a:schemeClr val="accent6">
                <a:tint val="45000"/>
                <a:satMod val="400000"/>
              </a:schemeClr>
            </a:duotone>
          </a:blip>
          <a:stretch>
            <a:fillRect/>
          </a:stretch>
        </p:blipFill>
        <p:spPr>
          <a:xfrm>
            <a:off x="1477412" y="1347503"/>
            <a:ext cx="4580890" cy="45813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圆角 9"/>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10"/>
          <p:cNvSpPr txBox="1"/>
          <p:nvPr/>
        </p:nvSpPr>
        <p:spPr>
          <a:xfrm>
            <a:off x="925267" y="959540"/>
            <a:ext cx="1713700" cy="830997"/>
          </a:xfrm>
          <a:prstGeom prst="rect">
            <a:avLst/>
          </a:prstGeom>
          <a:noFill/>
        </p:spPr>
        <p:txBody>
          <a:bodyPr wrap="square" rtlCol="0">
            <a:spAutoFit/>
          </a:bodyPr>
          <a:lstStyle/>
          <a:p>
            <a:pPr algn="dist"/>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目录</a:t>
            </a:r>
            <a:endParaRPr lang="en-US" altLang="zh-CN" sz="4800" b="1" dirty="0">
              <a:solidFill>
                <a:schemeClr val="tx1">
                  <a:lumMod val="75000"/>
                  <a:lumOff val="25000"/>
                </a:schemeClr>
              </a:solidFill>
              <a:latin typeface="等线" panose="02010600030101010101" pitchFamily="2" charset="-122"/>
              <a:ea typeface="等线" panose="02010600030101010101" pitchFamily="2" charset="-122"/>
            </a:endParaRPr>
          </a:p>
        </p:txBody>
      </p:sp>
      <p:pic>
        <p:nvPicPr>
          <p:cNvPr id="18" name="图形 17"/>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8331" y="4402206"/>
            <a:ext cx="431219" cy="406809"/>
          </a:xfrm>
          <a:prstGeom prst="rect">
            <a:avLst/>
          </a:prstGeom>
        </p:spPr>
      </p:pic>
      <p:sp>
        <p:nvSpPr>
          <p:cNvPr id="19" name="文本框 18"/>
          <p:cNvSpPr txBox="1"/>
          <p:nvPr>
            <p:custDataLst>
              <p:tags r:id="rId3"/>
            </p:custDataLst>
          </p:nvPr>
        </p:nvSpPr>
        <p:spPr>
          <a:xfrm>
            <a:off x="1931081" y="4347865"/>
            <a:ext cx="141577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第三章</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0" name="文本框 19"/>
          <p:cNvSpPr txBox="1"/>
          <p:nvPr>
            <p:custDataLst>
              <p:tags r:id="rId4"/>
            </p:custDataLst>
          </p:nvPr>
        </p:nvSpPr>
        <p:spPr>
          <a:xfrm>
            <a:off x="3649578" y="4347866"/>
            <a:ext cx="18084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dirty="0">
                <a:solidFill>
                  <a:schemeClr val="tx1">
                    <a:lumMod val="75000"/>
                    <a:lumOff val="25000"/>
                  </a:schemeClr>
                </a:solidFill>
                <a:latin typeface="等线" panose="02010600030101010101" pitchFamily="2" charset="-122"/>
                <a:ea typeface="等线" panose="02010600030101010101" pitchFamily="2" charset="-122"/>
              </a:rPr>
              <a:t>复现方法</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21" name="图形 20"/>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6577798" y="4429309"/>
            <a:ext cx="509090" cy="480272"/>
          </a:xfrm>
          <a:prstGeom prst="rect">
            <a:avLst/>
          </a:prstGeom>
        </p:spPr>
      </p:pic>
      <p:sp>
        <p:nvSpPr>
          <p:cNvPr id="22" name="文本框 21"/>
          <p:cNvSpPr txBox="1"/>
          <p:nvPr>
            <p:custDataLst>
              <p:tags r:id="rId7"/>
            </p:custDataLst>
          </p:nvPr>
        </p:nvSpPr>
        <p:spPr>
          <a:xfrm>
            <a:off x="7523305" y="4402206"/>
            <a:ext cx="141577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第四章</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3" name="文本框 22"/>
          <p:cNvSpPr txBox="1"/>
          <p:nvPr>
            <p:custDataLst>
              <p:tags r:id="rId8"/>
            </p:custDataLst>
          </p:nvPr>
        </p:nvSpPr>
        <p:spPr>
          <a:xfrm>
            <a:off x="9302823" y="4402206"/>
            <a:ext cx="22148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sym typeface="+mn-ea"/>
              </a:rPr>
              <a:t>分工与感想</a:t>
            </a:r>
            <a:endParaRPr kumimoji="0" lang="zh-CN" altLang="en-US" sz="320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15" name="图形 14"/>
          <p:cNvPicPr/>
          <p:nvPr>
            <p:custDataLst>
              <p:tags r:id="rId9"/>
            </p:custDataLst>
          </p:nvPr>
        </p:nvPicPr>
        <p:blipFill>
          <a:blip r:embed="rId10" cstate="print">
            <a:extLst>
              <a:ext uri="{28A0092B-C50C-407E-A947-70E740481C1C}">
                <a14:useLocalDpi xmlns:a14="http://schemas.microsoft.com/office/drawing/2010/main" val="0"/>
              </a:ext>
            </a:extLst>
          </a:blip>
          <a:stretch>
            <a:fillRect/>
          </a:stretch>
        </p:blipFill>
        <p:spPr>
          <a:xfrm>
            <a:off x="6577798" y="2518602"/>
            <a:ext cx="509089" cy="480271"/>
          </a:xfrm>
          <a:prstGeom prst="rect">
            <a:avLst/>
          </a:prstGeom>
        </p:spPr>
      </p:pic>
      <p:sp>
        <p:nvSpPr>
          <p:cNvPr id="16" name="文本框 15"/>
          <p:cNvSpPr txBox="1"/>
          <p:nvPr>
            <p:custDataLst>
              <p:tags r:id="rId11"/>
            </p:custDataLst>
          </p:nvPr>
        </p:nvSpPr>
        <p:spPr>
          <a:xfrm>
            <a:off x="7523305" y="2502071"/>
            <a:ext cx="141577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第二章</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17" name="文本框 16"/>
          <p:cNvSpPr txBox="1"/>
          <p:nvPr>
            <p:custDataLst>
              <p:tags r:id="rId12"/>
            </p:custDataLst>
          </p:nvPr>
        </p:nvSpPr>
        <p:spPr>
          <a:xfrm>
            <a:off x="9302823" y="2502071"/>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a:t>
            </a:r>
            <a:r>
              <a:rPr lang="zh-CN" altLang="en-US" sz="3200" dirty="0">
                <a:solidFill>
                  <a:schemeClr val="tx1">
                    <a:lumMod val="75000"/>
                    <a:lumOff val="25000"/>
                  </a:schemeClr>
                </a:solidFill>
                <a:latin typeface="等线" panose="02010600030101010101" pitchFamily="2" charset="-122"/>
                <a:ea typeface="等线" panose="02010600030101010101" pitchFamily="2" charset="-122"/>
              </a:rPr>
              <a:t>动机</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12" name="图形 11"/>
          <p:cNvPicPr/>
          <p:nvPr>
            <p:custDataLst>
              <p:tags r:id="rId13"/>
            </p:custDataLst>
          </p:nvPr>
        </p:nvPicPr>
        <p:blipFill>
          <a:blip r:embed="rId14" cstate="print">
            <a:extLst>
              <a:ext uri="{28A0092B-C50C-407E-A947-70E740481C1C}">
                <a14:useLocalDpi xmlns:a14="http://schemas.microsoft.com/office/drawing/2010/main" val="0"/>
              </a:ext>
            </a:extLst>
          </a:blip>
          <a:stretch>
            <a:fillRect/>
          </a:stretch>
        </p:blipFill>
        <p:spPr>
          <a:xfrm>
            <a:off x="1063036" y="2578778"/>
            <a:ext cx="477438" cy="450412"/>
          </a:xfrm>
          <a:prstGeom prst="rect">
            <a:avLst/>
          </a:prstGeom>
        </p:spPr>
      </p:pic>
      <p:sp>
        <p:nvSpPr>
          <p:cNvPr id="13" name="文本框 12"/>
          <p:cNvSpPr txBox="1"/>
          <p:nvPr>
            <p:custDataLst>
              <p:tags r:id="rId15"/>
            </p:custDataLst>
          </p:nvPr>
        </p:nvSpPr>
        <p:spPr>
          <a:xfrm>
            <a:off x="1931081" y="2502072"/>
            <a:ext cx="141577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第一章</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14" name="文本框 13"/>
          <p:cNvSpPr txBox="1"/>
          <p:nvPr>
            <p:custDataLst>
              <p:tags r:id="rId16"/>
            </p:custDataLst>
          </p:nvPr>
        </p:nvSpPr>
        <p:spPr>
          <a:xfrm>
            <a:off x="3649578" y="2502072"/>
            <a:ext cx="305724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研究背景与现状</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1" name="文本框 30"/>
          <p:cNvSpPr txBox="1"/>
          <p:nvPr/>
        </p:nvSpPr>
        <p:spPr>
          <a:xfrm>
            <a:off x="2638967" y="1364524"/>
            <a:ext cx="1826141" cy="369332"/>
          </a:xfrm>
          <a:prstGeom prst="rect">
            <a:avLst/>
          </a:prstGeom>
          <a:noFill/>
        </p:spPr>
        <p:txBody>
          <a:bodyPr wrap="square" rtlCol="0">
            <a:spAutoFit/>
          </a:bodyPr>
          <a:lstStyle/>
          <a:p>
            <a:pPr algn="dist"/>
            <a:r>
              <a:rPr lang="en-US" altLang="zh-CN" b="1" dirty="0">
                <a:solidFill>
                  <a:schemeClr val="tx1">
                    <a:lumMod val="75000"/>
                    <a:lumOff val="25000"/>
                  </a:schemeClr>
                </a:solidFill>
                <a:latin typeface="等线" panose="02010600030101010101" pitchFamily="2" charset="-122"/>
                <a:ea typeface="等线" panose="02010600030101010101" pitchFamily="2" charset="-122"/>
              </a:rPr>
              <a:t>CONTENTS</a:t>
            </a:r>
            <a:endParaRPr lang="en-US" altLang="zh-CN" b="1" dirty="0">
              <a:solidFill>
                <a:schemeClr val="tx1">
                  <a:lumMod val="75000"/>
                  <a:lumOff val="25000"/>
                </a:schemeClr>
              </a:solidFill>
              <a:latin typeface="等线" panose="02010600030101010101" pitchFamily="2" charset="-122"/>
              <a:ea typeface="等线"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矩形: 圆角 2"/>
              <p:cNvSpPr/>
              <p:nvPr/>
            </p:nvSpPr>
            <p:spPr>
              <a:xfrm>
                <a:off x="272980" y="391290"/>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825F15A7-03F4-43D7-82C5-3E23DA2F108C}" type="mathplaceholder">
                        <a:rPr lang="zh-CN" altLang="en-US" i="1" smtClean="0">
                          <a:latin typeface="Cambria Math" panose="02040503050406030204" pitchFamily="18" charset="0"/>
                        </a:rPr>
                        <a:t>在此处键入公式。</a:t>
                      </a:fld>
                    </m:oMath>
                  </m:oMathPara>
                </a14:m>
                <a:endParaRPr lang="en-US" dirty="0"/>
              </a:p>
            </p:txBody>
          </p:sp>
        </mc:Choice>
        <mc:Fallback>
          <p:sp>
            <p:nvSpPr>
              <p:cNvPr id="3" name="矩形: 圆角 2"/>
              <p:cNvSpPr>
                <a:spLocks noRot="1" noChangeAspect="1" noMove="1" noResize="1" noEditPoints="1" noAdjustHandles="1" noChangeArrowheads="1" noChangeShapeType="1" noTextEdit="1"/>
              </p:cNvSpPr>
              <p:nvPr/>
            </p:nvSpPr>
            <p:spPr>
              <a:xfrm>
                <a:off x="272980" y="391290"/>
                <a:ext cx="11646039" cy="6241673"/>
              </a:xfrm>
              <a:prstGeom prst="roundRect">
                <a:avLst>
                  <a:gd name="adj" fmla="val 3728"/>
                </a:avLst>
              </a:prstGeom>
              <a:blipFill rotWithShape="1">
                <a:blip r:embed="rId1"/>
                <a:stretch>
                  <a:fillRect l="-59" t="-104" r="-54" b="-96"/>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5" name="文本框 4"/>
          <p:cNvSpPr txBox="1"/>
          <p:nvPr/>
        </p:nvSpPr>
        <p:spPr>
          <a:xfrm>
            <a:off x="831274" y="856094"/>
            <a:ext cx="2886566" cy="400110"/>
          </a:xfrm>
          <a:prstGeom prst="rect">
            <a:avLst/>
          </a:prstGeom>
          <a:noFill/>
        </p:spPr>
        <p:txBody>
          <a:bodyPr wrap="square" rtlCol="0">
            <a:spAutoFit/>
          </a:bodyPr>
          <a:lstStyle/>
          <a:p>
            <a:pPr lvl="0">
              <a:defRPr/>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实验结果比较</a:t>
            </a:r>
            <a:endParaRPr lang="zh-CN" altLang="en-US" sz="20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6" name="文本框 5"/>
          <p:cNvSpPr txBox="1"/>
          <p:nvPr/>
        </p:nvSpPr>
        <p:spPr>
          <a:xfrm>
            <a:off x="3318339" y="791135"/>
            <a:ext cx="8223421"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A Unified Model for Opinion Target Extraction and Target Sentiment Prediction</a:t>
            </a:r>
            <a:endParaRPr lang="en-US" altLang="zh-CN" dirty="0">
              <a:solidFill/>
              <a:latin typeface="等线" panose="02010600030101010101" pitchFamily="2" charset="-122"/>
              <a:ea typeface="等线" panose="02010600030101010101" pitchFamily="2" charset="-122"/>
            </a:endParaRPr>
          </a:p>
        </p:txBody>
      </p:sp>
      <p:sp>
        <p:nvSpPr>
          <p:cNvPr id="37" name="矩形 36"/>
          <p:cNvSpPr/>
          <p:nvPr/>
        </p:nvSpPr>
        <p:spPr>
          <a:xfrm>
            <a:off x="1050226" y="4936241"/>
            <a:ext cx="5932465" cy="664221"/>
          </a:xfrm>
          <a:prstGeom prst="rect">
            <a:avLst/>
          </a:prstGeom>
        </p:spPr>
        <p:txBody>
          <a:bodyPr wrap="square">
            <a:spAutoFit/>
          </a:bodyPr>
          <a:lstStyle/>
          <a:p>
            <a:pPr marL="0" marR="0" lvl="0" indent="0" algn="l" defTabSz="914400" rtl="0" eaLnBrk="1" fontAlgn="auto" latinLnBrk="0" hangingPunct="1">
              <a:lnSpc>
                <a:spcPct val="120000"/>
              </a:lnSpc>
              <a:spcBef>
                <a:spcPts val="300"/>
              </a:spcBef>
              <a:spcAft>
                <a:spcPts val="300"/>
              </a:spcAft>
              <a:buClrTx/>
              <a:buSzTx/>
              <a:buFontTx/>
              <a:buNone/>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本次复现在三个数据集上的性能指标与原论文报告的数值非常接近，成功再现了</a:t>
            </a:r>
            <a:r>
              <a:rPr kumimoji="0" lang="en-US" altLang="zh-CN"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E2E-TBSA </a:t>
            </a: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模型的实验结果。</a:t>
            </a: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endParaRPr>
          </a:p>
        </p:txBody>
      </p:sp>
      <p:sp>
        <p:nvSpPr>
          <p:cNvPr id="38" name="矩形 37"/>
          <p:cNvSpPr/>
          <p:nvPr/>
        </p:nvSpPr>
        <p:spPr>
          <a:xfrm>
            <a:off x="1013046" y="4282871"/>
            <a:ext cx="2272966" cy="579646"/>
          </a:xfrm>
          <a:prstGeom prst="rect">
            <a:avLst/>
          </a:prstGeom>
        </p:spPr>
        <p:txBody>
          <a:bodyPr wrap="square">
            <a:spAutoFit/>
          </a:bodyPr>
          <a:lstStyle/>
          <a:p>
            <a:pPr marL="0" marR="0" lvl="0" indent="0" algn="just" defTabSz="914400" rtl="0" eaLnBrk="1" fontAlgn="auto" latinLnBrk="0" hangingPunct="1">
              <a:lnSpc>
                <a:spcPct val="125000"/>
              </a:lnSpc>
              <a:spcBef>
                <a:spcPts val="300"/>
              </a:spcBef>
              <a:spcAft>
                <a:spcPts val="300"/>
              </a:spcAft>
              <a:buClrTx/>
              <a:buSzTx/>
              <a:buFontTx/>
              <a:buNone/>
              <a:defRPr/>
            </a:pPr>
            <a:r>
              <a:rPr lang="zh-CN" altLang="en-US" sz="2800" dirty="0">
                <a:solidFill>
                  <a:srgbClr val="6B1554"/>
                </a:solidFill>
                <a:latin typeface="Impact" panose="020B0806030902050204"/>
                <a:ea typeface="微软雅黑" panose="020B0503020204020204" pitchFamily="34" charset="-122"/>
              </a:rPr>
              <a:t>复现结果</a:t>
            </a:r>
            <a:endParaRPr kumimoji="0" lang="zh-CN" altLang="en-US" sz="2800" b="0" i="0" u="none" strike="noStrike" kern="1200" cap="none" spc="0" normalizeH="0" baseline="0" noProof="0" dirty="0">
              <a:ln>
                <a:noFill/>
              </a:ln>
              <a:solidFill>
                <a:srgbClr val="0070C0"/>
              </a:solidFill>
              <a:effectLst/>
              <a:uLnTx/>
              <a:uFillTx/>
              <a:latin typeface="Impact" panose="020B0806030902050204"/>
              <a:ea typeface="微软雅黑" panose="020B0503020204020204" pitchFamily="34" charset="-122"/>
              <a:cs typeface="+mn-cs"/>
            </a:endParaRPr>
          </a:p>
        </p:txBody>
      </p:sp>
      <p:pic>
        <p:nvPicPr>
          <p:cNvPr id="10" name="图片 9"/>
          <p:cNvPicPr>
            <a:picLocks noChangeAspect="1"/>
          </p:cNvPicPr>
          <p:nvPr/>
        </p:nvPicPr>
        <p:blipFill>
          <a:blip r:embed="rId2"/>
          <a:stretch>
            <a:fillRect/>
          </a:stretch>
        </p:blipFill>
        <p:spPr>
          <a:xfrm>
            <a:off x="4761853" y="2160405"/>
            <a:ext cx="7056658" cy="2361112"/>
          </a:xfrm>
          <a:prstGeom prst="rect">
            <a:avLst/>
          </a:prstGeom>
        </p:spPr>
      </p:pic>
      <p:sp>
        <p:nvSpPr>
          <p:cNvPr id="11" name="矩形 10"/>
          <p:cNvSpPr/>
          <p:nvPr/>
        </p:nvSpPr>
        <p:spPr>
          <a:xfrm>
            <a:off x="1013044" y="2707258"/>
            <a:ext cx="3549719" cy="1255152"/>
          </a:xfrm>
          <a:prstGeom prst="rect">
            <a:avLst/>
          </a:prstGeom>
        </p:spPr>
        <p:txBody>
          <a:bodyPr wrap="square">
            <a:spAutoFit/>
          </a:bodyPr>
          <a:lstStyle/>
          <a:p>
            <a:pPr marL="0" marR="0" lvl="0" indent="0" algn="l" defTabSz="914400" rtl="0" eaLnBrk="1" fontAlgn="auto" latinLnBrk="0" hangingPunct="1">
              <a:lnSpc>
                <a:spcPct val="120000"/>
              </a:lnSpc>
              <a:spcBef>
                <a:spcPts val="300"/>
              </a:spcBef>
              <a:spcAft>
                <a:spcPts val="300"/>
              </a:spcAft>
              <a:buClrTx/>
              <a:buSzTx/>
              <a:buFontTx/>
              <a:buNone/>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本实验使用的数据集来源于</a:t>
            </a:r>
            <a:r>
              <a:rPr kumimoji="0" lang="en-US" altLang="zh-CN" sz="1600" b="0" i="0" u="none" strike="noStrike" kern="1200" cap="none" spc="0" normalizeH="0" baseline="0" noProof="0" dirty="0" err="1">
                <a:ln>
                  <a:noFill/>
                </a:ln>
                <a:solidFill>
                  <a:srgbClr val="000000">
                    <a:lumMod val="75000"/>
                    <a:lumOff val="25000"/>
                  </a:srgbClr>
                </a:solidFill>
                <a:effectLst/>
                <a:uLnTx/>
                <a:uFillTx/>
                <a:latin typeface="等线" panose="02010600030101010101" pitchFamily="2" charset="-122"/>
                <a:ea typeface="等线" panose="02010600030101010101" pitchFamily="2" charset="-122"/>
              </a:rPr>
              <a:t>SemEval</a:t>
            </a:r>
            <a:r>
              <a:rPr kumimoji="0" lang="en-US" altLang="zh-CN"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 </a:t>
            </a: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系列任务中的餐馆（</a:t>
            </a:r>
            <a:r>
              <a:rPr kumimoji="0" lang="en-US" altLang="zh-CN"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restaurant</a:t>
            </a: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）领域数据，包括 </a:t>
            </a:r>
            <a:r>
              <a:rPr kumimoji="0" lang="en-US" altLang="zh-CN"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rest14</a:t>
            </a: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a:t>
            </a:r>
            <a:r>
              <a:rPr kumimoji="0" lang="en-US" altLang="zh-CN"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rest15</a:t>
            </a:r>
            <a:r>
              <a:rPr lang="zh-CN" altLang="en-US" sz="1600" dirty="0">
                <a:solidFill>
                  <a:srgbClr val="000000">
                    <a:lumMod val="75000"/>
                    <a:lumOff val="25000"/>
                  </a:srgbClr>
                </a:solidFill>
                <a:latin typeface="等线" panose="02010600030101010101" pitchFamily="2" charset="-122"/>
                <a:ea typeface="等线" panose="02010600030101010101" pitchFamily="2" charset="-122"/>
              </a:rPr>
              <a:t>、</a:t>
            </a:r>
            <a:r>
              <a:rPr kumimoji="0" lang="en-US" altLang="zh-CN"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rest16 </a:t>
            </a:r>
            <a:r>
              <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rPr>
              <a:t>三个数据集。</a:t>
            </a: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endParaRPr>
          </a:p>
        </p:txBody>
      </p:sp>
      <p:sp>
        <p:nvSpPr>
          <p:cNvPr id="12" name="矩形 11"/>
          <p:cNvSpPr/>
          <p:nvPr/>
        </p:nvSpPr>
        <p:spPr>
          <a:xfrm>
            <a:off x="1050226" y="2158096"/>
            <a:ext cx="1573992" cy="579646"/>
          </a:xfrm>
          <a:prstGeom prst="rect">
            <a:avLst/>
          </a:prstGeom>
        </p:spPr>
        <p:txBody>
          <a:bodyPr wrap="square">
            <a:spAutoFit/>
          </a:bodyPr>
          <a:lstStyle/>
          <a:p>
            <a:pPr marL="0" marR="0" lvl="0" indent="0" algn="just" defTabSz="914400" rtl="0" eaLnBrk="1" fontAlgn="auto" latinLnBrk="0" hangingPunct="1">
              <a:lnSpc>
                <a:spcPct val="125000"/>
              </a:lnSpc>
              <a:spcBef>
                <a:spcPts val="300"/>
              </a:spcBef>
              <a:spcAft>
                <a:spcPts val="300"/>
              </a:spcAft>
              <a:buClrTx/>
              <a:buSzTx/>
              <a:buFontTx/>
              <a:buNone/>
              <a:defRPr/>
            </a:pPr>
            <a:r>
              <a:rPr lang="zh-CN" altLang="en-US" sz="2800" dirty="0">
                <a:solidFill>
                  <a:srgbClr val="6B1554"/>
                </a:solidFill>
                <a:latin typeface="Impact" panose="020B0806030902050204"/>
                <a:ea typeface="微软雅黑" panose="020B0503020204020204" pitchFamily="34" charset="-122"/>
              </a:rPr>
              <a:t>数据集</a:t>
            </a:r>
            <a:endParaRPr kumimoji="0" lang="zh-CN" altLang="en-US" sz="2800" b="0" i="0" u="none" strike="noStrike" kern="1200" cap="none" spc="0" normalizeH="0" baseline="0" noProof="0" dirty="0">
              <a:ln>
                <a:noFill/>
              </a:ln>
              <a:solidFill>
                <a:srgbClr val="0070C0"/>
              </a:solidFill>
              <a:effectLst/>
              <a:uLnTx/>
              <a:uFillTx/>
              <a:latin typeface="Impact" panose="020B0806030902050204"/>
              <a:ea typeface="微软雅黑" panose="020B0503020204020204" pitchFamily="34"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1071245" y="2414270"/>
            <a:ext cx="12668885" cy="101473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A Text-Centered Shared-Private Framework</a:t>
            </a:r>
            <a:endParaRPr kumimoji="0" lang="en-US" altLang="zh-CN" sz="24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via Cross-Modal Prediction </a:t>
            </a:r>
            <a:endParaRPr kumimoji="0" lang="en-US" altLang="zh-CN" sz="24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for Multimodal Sentiment Analysis</a:t>
            </a:r>
            <a:endParaRPr kumimoji="0" lang="en-US" altLang="zh-CN" sz="24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文本框 2"/>
          <p:cNvSpPr txBox="1"/>
          <p:nvPr/>
        </p:nvSpPr>
        <p:spPr>
          <a:xfrm>
            <a:off x="5688965" y="3710526"/>
            <a:ext cx="3324656"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sym typeface="+mn-ea"/>
              </a:rPr>
              <a:t>卢星宇</a:t>
            </a:r>
            <a:endParaRPr kumimoji="0" lang="zh-CN" altLang="en-US" sz="240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sym typeface="+mn-ea"/>
            </a:endParaRPr>
          </a:p>
        </p:txBody>
      </p:sp>
      <p:pic>
        <p:nvPicPr>
          <p:cNvPr id="9" name="Picture 8" descr="59-南开大学-logo.png"/>
          <p:cNvPicPr>
            <a:picLocks noChangeAspect="1"/>
          </p:cNvPicPr>
          <p:nvPr/>
        </p:nvPicPr>
        <p:blipFill>
          <a:blip r:embed="rId1"/>
          <a:stretch>
            <a:fillRect/>
          </a:stretch>
        </p:blipFill>
        <p:spPr>
          <a:xfrm>
            <a:off x="967672" y="1922085"/>
            <a:ext cx="2851218" cy="285121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文本框 3"/>
          <p:cNvSpPr txBox="1"/>
          <p:nvPr/>
        </p:nvSpPr>
        <p:spPr>
          <a:xfrm>
            <a:off x="797412" y="760357"/>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三</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5" name="文本框 4"/>
          <p:cNvSpPr txBox="1"/>
          <p:nvPr/>
        </p:nvSpPr>
        <p:spPr>
          <a:xfrm>
            <a:off x="1929635" y="76035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sym typeface="+mn-ea"/>
              </a:rPr>
              <a:t>复现方法</a:t>
            </a:r>
            <a:endParaRPr lang="zh-CN" altLang="en-US" sz="2000" b="1" dirty="0">
              <a:solidFill>
                <a:schemeClr val="tx1">
                  <a:lumMod val="75000"/>
                  <a:lumOff val="25000"/>
                </a:schemeClr>
              </a:solidFill>
              <a:latin typeface="等线" panose="02010600030101010101" pitchFamily="2" charset="-122"/>
              <a:ea typeface="等线" panose="02010600030101010101" pitchFamily="2" charset="-122"/>
            </a:endParaRPr>
          </a:p>
        </p:txBody>
      </p:sp>
      <p:cxnSp>
        <p:nvCxnSpPr>
          <p:cNvPr id="7" name="直接连接符 6"/>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97560" y="1370965"/>
            <a:ext cx="4064000" cy="368300"/>
          </a:xfrm>
          <a:prstGeom prst="rect">
            <a:avLst/>
          </a:prstGeom>
          <a:noFill/>
        </p:spPr>
        <p:txBody>
          <a:bodyPr wrap="square" rtlCol="0">
            <a:spAutoFit/>
          </a:bodyPr>
          <a:p>
            <a:r>
              <a:rPr lang="zh-CN" altLang="en-US"/>
              <a:t>共享特征与私有特征鉴别：</a:t>
            </a:r>
            <a:endParaRPr lang="zh-CN" altLang="en-US"/>
          </a:p>
        </p:txBody>
      </p:sp>
      <p:pic>
        <p:nvPicPr>
          <p:cNvPr id="9" name="图片 8"/>
          <p:cNvPicPr>
            <a:picLocks noChangeAspect="1"/>
          </p:cNvPicPr>
          <p:nvPr/>
        </p:nvPicPr>
        <p:blipFill>
          <a:blip r:embed="rId1"/>
          <a:stretch>
            <a:fillRect/>
          </a:stretch>
        </p:blipFill>
        <p:spPr>
          <a:xfrm>
            <a:off x="5267960" y="1805305"/>
            <a:ext cx="2828925" cy="3771900"/>
          </a:xfrm>
          <a:prstGeom prst="rect">
            <a:avLst/>
          </a:prstGeom>
        </p:spPr>
      </p:pic>
      <p:sp>
        <p:nvSpPr>
          <p:cNvPr id="10" name="文本框 9"/>
          <p:cNvSpPr txBox="1"/>
          <p:nvPr/>
        </p:nvSpPr>
        <p:spPr>
          <a:xfrm>
            <a:off x="8570595" y="1414780"/>
            <a:ext cx="2475230" cy="1476375"/>
          </a:xfrm>
          <a:prstGeom prst="rect">
            <a:avLst/>
          </a:prstGeom>
          <a:noFill/>
        </p:spPr>
        <p:txBody>
          <a:bodyPr wrap="square" rtlCol="0">
            <a:spAutoFit/>
          </a:bodyPr>
          <a:p>
            <a:r>
              <a:rPr lang="zh-CN" altLang="en-US"/>
              <a:t>跨模态预测模型：</a:t>
            </a:r>
            <a:endParaRPr lang="zh-CN" altLang="en-US"/>
          </a:p>
          <a:p>
            <a:r>
              <a:rPr lang="zh-CN" altLang="en-US"/>
              <a:t>输入：文本特征</a:t>
            </a:r>
            <a:endParaRPr lang="zh-CN" altLang="en-US"/>
          </a:p>
          <a:p>
            <a:r>
              <a:rPr lang="zh-CN" altLang="en-US"/>
              <a:t>输出：音频</a:t>
            </a:r>
            <a:r>
              <a:rPr lang="en-US" altLang="zh-CN"/>
              <a:t>/</a:t>
            </a:r>
            <a:r>
              <a:rPr lang="zh-CN" altLang="en-US"/>
              <a:t>图像特征</a:t>
            </a:r>
            <a:endParaRPr lang="zh-CN" altLang="en-US"/>
          </a:p>
          <a:p>
            <a:r>
              <a:rPr lang="zh-CN" altLang="en-US"/>
              <a:t>模型：带有注意力机制的</a:t>
            </a:r>
            <a:r>
              <a:rPr lang="en-US" altLang="zh-CN"/>
              <a:t> Seq2Seq </a:t>
            </a:r>
            <a:r>
              <a:rPr lang="zh-CN" altLang="en-US"/>
              <a:t>模型</a:t>
            </a:r>
            <a:endParaRPr lang="zh-CN" altLang="en-US"/>
          </a:p>
        </p:txBody>
      </p:sp>
      <p:pic>
        <p:nvPicPr>
          <p:cNvPr id="11" name="图片 10"/>
          <p:cNvPicPr>
            <a:picLocks noChangeAspect="1"/>
          </p:cNvPicPr>
          <p:nvPr/>
        </p:nvPicPr>
        <p:blipFill>
          <a:blip r:embed="rId2"/>
          <a:stretch>
            <a:fillRect/>
          </a:stretch>
        </p:blipFill>
        <p:spPr>
          <a:xfrm>
            <a:off x="669925" y="1951355"/>
            <a:ext cx="4318635" cy="26473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文本框 3"/>
          <p:cNvSpPr txBox="1"/>
          <p:nvPr/>
        </p:nvSpPr>
        <p:spPr>
          <a:xfrm>
            <a:off x="797412" y="760357"/>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三</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5" name="文本框 4"/>
          <p:cNvSpPr txBox="1"/>
          <p:nvPr/>
        </p:nvSpPr>
        <p:spPr>
          <a:xfrm>
            <a:off x="1929635" y="76035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sym typeface="+mn-ea"/>
              </a:rPr>
              <a:t>复现方法</a:t>
            </a:r>
            <a:endParaRPr lang="zh-CN" altLang="en-US" sz="2000" b="1" dirty="0">
              <a:solidFill>
                <a:schemeClr val="tx1">
                  <a:lumMod val="75000"/>
                  <a:lumOff val="25000"/>
                </a:schemeClr>
              </a:solidFill>
              <a:latin typeface="等线" panose="02010600030101010101" pitchFamily="2" charset="-122"/>
              <a:ea typeface="等线" panose="02010600030101010101" pitchFamily="2" charset="-122"/>
            </a:endParaRPr>
          </a:p>
        </p:txBody>
      </p:sp>
      <p:cxnSp>
        <p:nvCxnSpPr>
          <p:cNvPr id="7" name="直接连接符 6"/>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97560" y="1370965"/>
            <a:ext cx="4064000" cy="368300"/>
          </a:xfrm>
          <a:prstGeom prst="rect">
            <a:avLst/>
          </a:prstGeom>
          <a:noFill/>
        </p:spPr>
        <p:txBody>
          <a:bodyPr wrap="square" rtlCol="0">
            <a:spAutoFit/>
          </a:bodyPr>
          <a:p>
            <a:r>
              <a:rPr lang="zh-CN" altLang="en-US"/>
              <a:t>对共享特征和私有特征进行特征融合：</a:t>
            </a:r>
            <a:endParaRPr lang="zh-CN" altLang="en-US"/>
          </a:p>
        </p:txBody>
      </p:sp>
      <p:pic>
        <p:nvPicPr>
          <p:cNvPr id="6" name="图片 5"/>
          <p:cNvPicPr>
            <a:picLocks noChangeAspect="1"/>
          </p:cNvPicPr>
          <p:nvPr/>
        </p:nvPicPr>
        <p:blipFill>
          <a:blip r:embed="rId1"/>
          <a:stretch>
            <a:fillRect/>
          </a:stretch>
        </p:blipFill>
        <p:spPr>
          <a:xfrm>
            <a:off x="4734560" y="557530"/>
            <a:ext cx="7120255" cy="4394200"/>
          </a:xfrm>
          <a:prstGeom prst="rect">
            <a:avLst/>
          </a:prstGeom>
        </p:spPr>
      </p:pic>
      <p:sp>
        <p:nvSpPr>
          <p:cNvPr id="10" name="文本框 9"/>
          <p:cNvSpPr txBox="1"/>
          <p:nvPr/>
        </p:nvSpPr>
        <p:spPr>
          <a:xfrm>
            <a:off x="734060" y="1885950"/>
            <a:ext cx="3028950" cy="3868420"/>
          </a:xfrm>
          <a:prstGeom prst="rect">
            <a:avLst/>
          </a:prstGeom>
          <a:noFill/>
        </p:spPr>
        <p:txBody>
          <a:bodyPr wrap="square" rtlCol="0">
            <a:noAutofit/>
          </a:bodyPr>
          <a:p>
            <a:r>
              <a:rPr lang="zh-CN" altLang="en-US"/>
              <a:t>输入层：</a:t>
            </a:r>
            <a:endParaRPr lang="zh-CN" altLang="en-US"/>
          </a:p>
          <a:p>
            <a:endParaRPr lang="zh-CN" altLang="en-US"/>
          </a:p>
          <a:p>
            <a:r>
              <a:rPr lang="zh-CN" altLang="en-US"/>
              <a:t>共享模块</a:t>
            </a:r>
            <a:r>
              <a:rPr lang="en-US" altLang="zh-CN"/>
              <a:t>:</a:t>
            </a:r>
            <a:endParaRPr lang="en-US" altLang="zh-CN"/>
          </a:p>
          <a:p>
            <a:endParaRPr lang="en-US" altLang="zh-CN"/>
          </a:p>
          <a:p>
            <a:endParaRPr lang="zh-CN" altLang="en-US"/>
          </a:p>
          <a:p>
            <a:endParaRPr lang="zh-CN" altLang="en-US"/>
          </a:p>
          <a:p>
            <a:endParaRPr lang="zh-CN" altLang="en-US"/>
          </a:p>
          <a:p>
            <a:endParaRPr lang="zh-CN" altLang="en-US"/>
          </a:p>
          <a:p>
            <a:endParaRPr lang="zh-CN" altLang="en-US"/>
          </a:p>
          <a:p>
            <a:endParaRPr lang="zh-CN" altLang="en-US"/>
          </a:p>
          <a:p>
            <a:r>
              <a:rPr lang="zh-CN" altLang="en-US"/>
              <a:t>私有模块</a:t>
            </a:r>
            <a:r>
              <a:rPr lang="en-US" altLang="zh-CN"/>
              <a:t>:</a:t>
            </a:r>
            <a:endParaRPr lang="en-US" altLang="zh-CN"/>
          </a:p>
        </p:txBody>
      </p:sp>
      <p:pic>
        <p:nvPicPr>
          <p:cNvPr id="11" name="图片 10"/>
          <p:cNvPicPr>
            <a:picLocks noChangeAspect="1"/>
          </p:cNvPicPr>
          <p:nvPr/>
        </p:nvPicPr>
        <p:blipFill>
          <a:blip r:embed="rId2"/>
          <a:srcRect b="62878"/>
          <a:stretch>
            <a:fillRect/>
          </a:stretch>
        </p:blipFill>
        <p:spPr>
          <a:xfrm>
            <a:off x="1883410" y="1885950"/>
            <a:ext cx="1510030" cy="358775"/>
          </a:xfrm>
          <a:prstGeom prst="rect">
            <a:avLst/>
          </a:prstGeom>
        </p:spPr>
      </p:pic>
      <p:pic>
        <p:nvPicPr>
          <p:cNvPr id="12" name="图片 11"/>
          <p:cNvPicPr>
            <a:picLocks noChangeAspect="1"/>
          </p:cNvPicPr>
          <p:nvPr/>
        </p:nvPicPr>
        <p:blipFill>
          <a:blip r:embed="rId3"/>
          <a:srcRect b="45603"/>
          <a:stretch>
            <a:fillRect/>
          </a:stretch>
        </p:blipFill>
        <p:spPr>
          <a:xfrm>
            <a:off x="749935" y="2727325"/>
            <a:ext cx="2643505" cy="381000"/>
          </a:xfrm>
          <a:prstGeom prst="rect">
            <a:avLst/>
          </a:prstGeom>
        </p:spPr>
      </p:pic>
      <p:pic>
        <p:nvPicPr>
          <p:cNvPr id="13" name="图片 12"/>
          <p:cNvPicPr>
            <a:picLocks noChangeAspect="1"/>
          </p:cNvPicPr>
          <p:nvPr/>
        </p:nvPicPr>
        <p:blipFill>
          <a:blip r:embed="rId4"/>
          <a:srcRect t="33296" b="19202"/>
          <a:stretch>
            <a:fillRect/>
          </a:stretch>
        </p:blipFill>
        <p:spPr>
          <a:xfrm>
            <a:off x="797560" y="3150235"/>
            <a:ext cx="1962785" cy="808990"/>
          </a:xfrm>
          <a:prstGeom prst="rect">
            <a:avLst/>
          </a:prstGeom>
        </p:spPr>
      </p:pic>
      <p:pic>
        <p:nvPicPr>
          <p:cNvPr id="14" name="图片 13"/>
          <p:cNvPicPr>
            <a:picLocks noChangeAspect="1"/>
          </p:cNvPicPr>
          <p:nvPr/>
        </p:nvPicPr>
        <p:blipFill>
          <a:blip r:embed="rId5"/>
          <a:stretch>
            <a:fillRect/>
          </a:stretch>
        </p:blipFill>
        <p:spPr>
          <a:xfrm>
            <a:off x="797560" y="3959225"/>
            <a:ext cx="1389380" cy="332740"/>
          </a:xfrm>
          <a:prstGeom prst="rect">
            <a:avLst/>
          </a:prstGeom>
        </p:spPr>
      </p:pic>
      <p:pic>
        <p:nvPicPr>
          <p:cNvPr id="15" name="图片 14"/>
          <p:cNvPicPr>
            <a:picLocks noChangeAspect="1"/>
          </p:cNvPicPr>
          <p:nvPr/>
        </p:nvPicPr>
        <p:blipFill>
          <a:blip r:embed="rId6"/>
          <a:stretch>
            <a:fillRect/>
          </a:stretch>
        </p:blipFill>
        <p:spPr>
          <a:xfrm>
            <a:off x="851535" y="4243705"/>
            <a:ext cx="2109470" cy="236855"/>
          </a:xfrm>
          <a:prstGeom prst="rect">
            <a:avLst/>
          </a:prstGeom>
        </p:spPr>
      </p:pic>
      <p:pic>
        <p:nvPicPr>
          <p:cNvPr id="16" name="图片 15"/>
          <p:cNvPicPr>
            <a:picLocks noChangeAspect="1"/>
          </p:cNvPicPr>
          <p:nvPr/>
        </p:nvPicPr>
        <p:blipFill>
          <a:blip r:embed="rId7"/>
          <a:stretch>
            <a:fillRect/>
          </a:stretch>
        </p:blipFill>
        <p:spPr>
          <a:xfrm>
            <a:off x="851535" y="5013325"/>
            <a:ext cx="1198880" cy="288290"/>
          </a:xfrm>
          <a:prstGeom prst="rect">
            <a:avLst/>
          </a:prstGeom>
        </p:spPr>
      </p:pic>
      <p:pic>
        <p:nvPicPr>
          <p:cNvPr id="17" name="图片 16"/>
          <p:cNvPicPr>
            <a:picLocks noChangeAspect="1"/>
          </p:cNvPicPr>
          <p:nvPr/>
        </p:nvPicPr>
        <p:blipFill>
          <a:blip r:embed="rId8"/>
          <a:stretch>
            <a:fillRect/>
          </a:stretch>
        </p:blipFill>
        <p:spPr>
          <a:xfrm>
            <a:off x="851535" y="5301615"/>
            <a:ext cx="2028190" cy="223520"/>
          </a:xfrm>
          <a:prstGeom prst="rect">
            <a:avLst/>
          </a:prstGeom>
        </p:spPr>
      </p:pic>
      <p:pic>
        <p:nvPicPr>
          <p:cNvPr id="18" name="图片 17"/>
          <p:cNvPicPr>
            <a:picLocks noChangeAspect="1"/>
          </p:cNvPicPr>
          <p:nvPr/>
        </p:nvPicPr>
        <p:blipFill>
          <a:blip r:embed="rId9"/>
          <a:stretch>
            <a:fillRect/>
          </a:stretch>
        </p:blipFill>
        <p:spPr>
          <a:xfrm>
            <a:off x="797560" y="5525135"/>
            <a:ext cx="1354455" cy="759460"/>
          </a:xfrm>
          <a:prstGeom prst="rect">
            <a:avLst/>
          </a:prstGeom>
        </p:spPr>
      </p:pic>
      <p:sp>
        <p:nvSpPr>
          <p:cNvPr id="19" name="文本框 18"/>
          <p:cNvSpPr txBox="1"/>
          <p:nvPr/>
        </p:nvSpPr>
        <p:spPr>
          <a:xfrm>
            <a:off x="4552950" y="5263515"/>
            <a:ext cx="4064000" cy="368300"/>
          </a:xfrm>
          <a:prstGeom prst="rect">
            <a:avLst/>
          </a:prstGeom>
          <a:noFill/>
        </p:spPr>
        <p:txBody>
          <a:bodyPr wrap="square" rtlCol="0">
            <a:spAutoFit/>
          </a:bodyPr>
          <a:p>
            <a:r>
              <a:rPr lang="zh-CN" altLang="en-US"/>
              <a:t>回归预测：</a:t>
            </a:r>
            <a:endParaRPr lang="zh-CN" altLang="en-US"/>
          </a:p>
        </p:txBody>
      </p:sp>
      <p:pic>
        <p:nvPicPr>
          <p:cNvPr id="20" name="图片 19"/>
          <p:cNvPicPr>
            <a:picLocks noChangeAspect="1"/>
          </p:cNvPicPr>
          <p:nvPr/>
        </p:nvPicPr>
        <p:blipFill>
          <a:blip r:embed="rId10"/>
          <a:stretch>
            <a:fillRect/>
          </a:stretch>
        </p:blipFill>
        <p:spPr>
          <a:xfrm>
            <a:off x="4977765" y="5855970"/>
            <a:ext cx="5229225" cy="4286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文本框 3"/>
          <p:cNvSpPr txBox="1"/>
          <p:nvPr/>
        </p:nvSpPr>
        <p:spPr>
          <a:xfrm>
            <a:off x="797412" y="760357"/>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三</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5" name="文本框 4"/>
          <p:cNvSpPr txBox="1"/>
          <p:nvPr/>
        </p:nvSpPr>
        <p:spPr>
          <a:xfrm>
            <a:off x="1929635" y="76035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sym typeface="+mn-ea"/>
              </a:rPr>
              <a:t>实验结果</a:t>
            </a:r>
            <a:endParaRPr lang="zh-CN" altLang="en-US" sz="2000" b="1" dirty="0">
              <a:solidFill>
                <a:schemeClr val="tx1">
                  <a:lumMod val="75000"/>
                  <a:lumOff val="25000"/>
                </a:schemeClr>
              </a:solidFill>
              <a:latin typeface="等线" panose="02010600030101010101" pitchFamily="2" charset="-122"/>
              <a:ea typeface="等线" panose="02010600030101010101" pitchFamily="2" charset="-122"/>
              <a:sym typeface="+mn-ea"/>
            </a:endParaRPr>
          </a:p>
        </p:txBody>
      </p:sp>
      <p:cxnSp>
        <p:nvCxnSpPr>
          <p:cNvPr id="7" name="直接连接符 6"/>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97560" y="1398905"/>
            <a:ext cx="4866640" cy="1108075"/>
          </a:xfrm>
          <a:prstGeom prst="rect">
            <a:avLst/>
          </a:prstGeom>
          <a:noFill/>
        </p:spPr>
        <p:txBody>
          <a:bodyPr wrap="square" rtlCol="0">
            <a:noAutofit/>
          </a:bodyPr>
          <a:p>
            <a:r>
              <a:rPr lang="zh-CN" altLang="en-US"/>
              <a:t>实验数据集：</a:t>
            </a:r>
            <a:r>
              <a:rPr lang="en-US" altLang="zh-CN"/>
              <a:t>CMU −MOSI</a:t>
            </a:r>
            <a:r>
              <a:rPr lang="zh-CN" altLang="en-US"/>
              <a:t>、</a:t>
            </a:r>
            <a:r>
              <a:rPr lang="en-US" altLang="zh-CN"/>
              <a:t>CMU − MOSEI</a:t>
            </a:r>
            <a:endParaRPr lang="en-US" altLang="zh-CN"/>
          </a:p>
          <a:p>
            <a:r>
              <a:rPr lang="zh-CN" altLang="en-US"/>
              <a:t>实验设置：</a:t>
            </a:r>
            <a:endParaRPr lang="zh-CN" altLang="en-US"/>
          </a:p>
        </p:txBody>
      </p:sp>
      <p:pic>
        <p:nvPicPr>
          <p:cNvPr id="12" name="图片 11"/>
          <p:cNvPicPr>
            <a:picLocks noChangeAspect="1"/>
          </p:cNvPicPr>
          <p:nvPr/>
        </p:nvPicPr>
        <p:blipFill>
          <a:blip r:embed="rId1"/>
          <a:stretch>
            <a:fillRect/>
          </a:stretch>
        </p:blipFill>
        <p:spPr>
          <a:xfrm>
            <a:off x="2165350" y="1731010"/>
            <a:ext cx="3399790" cy="3109595"/>
          </a:xfrm>
          <a:prstGeom prst="rect">
            <a:avLst/>
          </a:prstGeom>
        </p:spPr>
      </p:pic>
      <p:pic>
        <p:nvPicPr>
          <p:cNvPr id="13" name="图片 12"/>
          <p:cNvPicPr>
            <a:picLocks noChangeAspect="1"/>
          </p:cNvPicPr>
          <p:nvPr/>
        </p:nvPicPr>
        <p:blipFill>
          <a:blip r:embed="rId2"/>
          <a:stretch>
            <a:fillRect/>
          </a:stretch>
        </p:blipFill>
        <p:spPr>
          <a:xfrm>
            <a:off x="6096000" y="1208405"/>
            <a:ext cx="4672330" cy="1908810"/>
          </a:xfrm>
          <a:prstGeom prst="rect">
            <a:avLst/>
          </a:prstGeom>
        </p:spPr>
      </p:pic>
      <p:pic>
        <p:nvPicPr>
          <p:cNvPr id="14" name="图片 13"/>
          <p:cNvPicPr>
            <a:picLocks noChangeAspect="1"/>
          </p:cNvPicPr>
          <p:nvPr/>
        </p:nvPicPr>
        <p:blipFill>
          <a:blip r:embed="rId3"/>
          <a:stretch>
            <a:fillRect/>
          </a:stretch>
        </p:blipFill>
        <p:spPr>
          <a:xfrm>
            <a:off x="6096000" y="3185160"/>
            <a:ext cx="4314190" cy="16979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圆角 37"/>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文本框 33"/>
          <p:cNvSpPr txBox="1"/>
          <p:nvPr/>
        </p:nvSpPr>
        <p:spPr>
          <a:xfrm>
            <a:off x="797412" y="760357"/>
            <a:ext cx="944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三章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5" name="文本框 34"/>
          <p:cNvSpPr txBox="1"/>
          <p:nvPr/>
        </p:nvSpPr>
        <p:spPr>
          <a:xfrm>
            <a:off x="1929635" y="76035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sym typeface="+mn-ea"/>
              </a:rPr>
              <a:t>创新想法</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6" name="文本框 35"/>
          <p:cNvSpPr txBox="1"/>
          <p:nvPr/>
        </p:nvSpPr>
        <p:spPr>
          <a:xfrm>
            <a:off x="3318339" y="791135"/>
            <a:ext cx="3717000" cy="368300"/>
          </a:xfrm>
          <a:prstGeom prst="rect">
            <a:avLst/>
          </a:prstGeom>
          <a:noFill/>
        </p:spPr>
        <p:txBody>
          <a:bodyPr wrap="square" rtlCol="0">
            <a:spAutoFit/>
          </a:bodyPr>
          <a:lstStyle/>
          <a:p>
            <a:pPr lvl="0" algn="dist">
              <a:defRPr/>
            </a:pPr>
            <a:endParaRPr lang="en-US" altLang="zh-CN" dirty="0">
              <a:solidFill/>
              <a:latin typeface="等线" panose="02010600030101010101" pitchFamily="2" charset="-122"/>
              <a:ea typeface="等线" panose="02010600030101010101" pitchFamily="2" charset="-122"/>
            </a:endParaRPr>
          </a:p>
        </p:txBody>
      </p:sp>
      <p:cxnSp>
        <p:nvCxnSpPr>
          <p:cNvPr id="37" name="直接连接符 36"/>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平行四边形 1"/>
          <p:cNvSpPr/>
          <p:nvPr>
            <p:custDataLst>
              <p:tags r:id="rId1"/>
            </p:custDataLst>
          </p:nvPr>
        </p:nvSpPr>
        <p:spPr>
          <a:xfrm>
            <a:off x="1099700" y="3209551"/>
            <a:ext cx="2730128" cy="245096"/>
          </a:xfrm>
          <a:prstGeom prst="parallelogram">
            <a:avLst/>
          </a:prstGeom>
          <a:solidFill>
            <a:srgbClr val="6B1554"/>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 name="平行四边形 2"/>
          <p:cNvSpPr/>
          <p:nvPr>
            <p:custDataLst>
              <p:tags r:id="rId2"/>
            </p:custDataLst>
          </p:nvPr>
        </p:nvSpPr>
        <p:spPr>
          <a:xfrm>
            <a:off x="3853041" y="3209551"/>
            <a:ext cx="2437281" cy="245096"/>
          </a:xfrm>
          <a:prstGeom prst="parallelogram">
            <a:avLst/>
          </a:prstGeom>
          <a:solidFill>
            <a:schemeClr val="bg1">
              <a:lumMod val="85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 name="平行四边形 3"/>
          <p:cNvSpPr/>
          <p:nvPr>
            <p:custDataLst>
              <p:tags r:id="rId3"/>
            </p:custDataLst>
          </p:nvPr>
        </p:nvSpPr>
        <p:spPr>
          <a:xfrm>
            <a:off x="6313535" y="3209551"/>
            <a:ext cx="2437281" cy="245096"/>
          </a:xfrm>
          <a:prstGeom prst="parallelogram">
            <a:avLst/>
          </a:prstGeom>
          <a:solidFill>
            <a:srgbClr val="6B1554"/>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平行四边形 4"/>
          <p:cNvSpPr/>
          <p:nvPr>
            <p:custDataLst>
              <p:tags r:id="rId4"/>
            </p:custDataLst>
          </p:nvPr>
        </p:nvSpPr>
        <p:spPr>
          <a:xfrm>
            <a:off x="8805385" y="3209551"/>
            <a:ext cx="2286916" cy="245096"/>
          </a:xfrm>
          <a:prstGeom prst="parallelogram">
            <a:avLst/>
          </a:prstGeom>
          <a:solidFill>
            <a:schemeClr val="bg1">
              <a:lumMod val="85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p:cNvSpPr txBox="1"/>
          <p:nvPr>
            <p:custDataLst>
              <p:tags r:id="rId5"/>
            </p:custDataLst>
          </p:nvPr>
        </p:nvSpPr>
        <p:spPr>
          <a:xfrm>
            <a:off x="1528900" y="2747886"/>
            <a:ext cx="1871728" cy="398780"/>
          </a:xfrm>
          <a:prstGeom prst="rect">
            <a:avLst/>
          </a:prstGeom>
          <a:noFill/>
        </p:spPr>
        <p:txBody>
          <a:bodyPr wrap="square" rtlCol="0">
            <a:spAutoFit/>
          </a:bodyPr>
          <a:lstStyle/>
          <a:p>
            <a:pPr algn="ctr" defTabSz="457200">
              <a:defRPr/>
            </a:pPr>
            <a:r>
              <a:rPr lang="zh-CN" altLang="en-US" sz="2000">
                <a:sym typeface="+mn-ea"/>
              </a:rPr>
              <a:t>减少多余计算</a:t>
            </a:r>
            <a:endParaRPr lang="zh-CN" altLang="en-US" sz="2000" b="1" dirty="0">
              <a:solidFill>
                <a:prstClr val="black">
                  <a:lumMod val="50000"/>
                  <a:lumOff val="50000"/>
                  <a:alpha val="25000"/>
                </a:prstClr>
              </a:solidFill>
              <a:latin typeface="等线" panose="02010600030101010101" pitchFamily="2" charset="-122"/>
              <a:ea typeface="等线" panose="02010600030101010101" pitchFamily="2" charset="-122"/>
            </a:endParaRPr>
          </a:p>
        </p:txBody>
      </p:sp>
      <p:sp>
        <p:nvSpPr>
          <p:cNvPr id="7" name="文本框 6"/>
          <p:cNvSpPr txBox="1"/>
          <p:nvPr>
            <p:custDataLst>
              <p:tags r:id="rId6"/>
            </p:custDataLst>
          </p:nvPr>
        </p:nvSpPr>
        <p:spPr>
          <a:xfrm>
            <a:off x="4135817" y="2747886"/>
            <a:ext cx="1871728" cy="398780"/>
          </a:xfrm>
          <a:prstGeom prst="rect">
            <a:avLst/>
          </a:prstGeom>
          <a:noFill/>
        </p:spPr>
        <p:txBody>
          <a:bodyPr wrap="square" rtlCol="0">
            <a:spAutoFit/>
          </a:bodyPr>
          <a:lstStyle/>
          <a:p>
            <a:pPr algn="ctr" defTabSz="457200">
              <a:defRPr/>
            </a:pPr>
            <a:r>
              <a:rPr lang="zh-CN" altLang="en-US" sz="2000">
                <a:sym typeface="+mn-ea"/>
              </a:rPr>
              <a:t>优化排序过程</a:t>
            </a:r>
            <a:endParaRPr lang="zh-CN" altLang="en-US" sz="2000" b="1" dirty="0">
              <a:solidFill>
                <a:prstClr val="black">
                  <a:lumMod val="50000"/>
                  <a:lumOff val="50000"/>
                  <a:alpha val="25000"/>
                </a:prstClr>
              </a:solidFill>
              <a:latin typeface="等线" panose="02010600030101010101" pitchFamily="2" charset="-122"/>
              <a:ea typeface="等线" panose="02010600030101010101" pitchFamily="2" charset="-122"/>
            </a:endParaRPr>
          </a:p>
        </p:txBody>
      </p:sp>
      <p:sp>
        <p:nvSpPr>
          <p:cNvPr id="8" name="文本框 7"/>
          <p:cNvSpPr txBox="1"/>
          <p:nvPr>
            <p:custDataLst>
              <p:tags r:id="rId7"/>
            </p:custDataLst>
          </p:nvPr>
        </p:nvSpPr>
        <p:spPr>
          <a:xfrm>
            <a:off x="6551516" y="2747886"/>
            <a:ext cx="2167081" cy="398780"/>
          </a:xfrm>
          <a:prstGeom prst="rect">
            <a:avLst/>
          </a:prstGeom>
          <a:noFill/>
        </p:spPr>
        <p:txBody>
          <a:bodyPr wrap="square" rtlCol="0">
            <a:spAutoFit/>
          </a:bodyPr>
          <a:lstStyle/>
          <a:p>
            <a:pPr algn="ctr" defTabSz="457200">
              <a:defRPr/>
            </a:pPr>
            <a:r>
              <a:rPr lang="zh-CN" altLang="en-US" sz="2000">
                <a:sym typeface="+mn-ea"/>
              </a:rPr>
              <a:t>数据归一化改进</a:t>
            </a:r>
            <a:endParaRPr lang="zh-CN" altLang="en-US" sz="2000" b="1" dirty="0">
              <a:solidFill>
                <a:prstClr val="black">
                  <a:lumMod val="50000"/>
                  <a:lumOff val="50000"/>
                  <a:alpha val="25000"/>
                </a:prstClr>
              </a:solidFill>
              <a:latin typeface="等线" panose="02010600030101010101" pitchFamily="2" charset="-122"/>
              <a:ea typeface="等线" panose="02010600030101010101" pitchFamily="2" charset="-122"/>
            </a:endParaRPr>
          </a:p>
        </p:txBody>
      </p:sp>
      <p:sp>
        <p:nvSpPr>
          <p:cNvPr id="9" name="文本框 8"/>
          <p:cNvSpPr txBox="1"/>
          <p:nvPr>
            <p:custDataLst>
              <p:tags r:id="rId8"/>
            </p:custDataLst>
          </p:nvPr>
        </p:nvSpPr>
        <p:spPr>
          <a:xfrm>
            <a:off x="8865303" y="2747886"/>
            <a:ext cx="2167080" cy="706755"/>
          </a:xfrm>
          <a:prstGeom prst="rect">
            <a:avLst/>
          </a:prstGeom>
          <a:noFill/>
        </p:spPr>
        <p:txBody>
          <a:bodyPr wrap="square" rtlCol="0">
            <a:spAutoFit/>
          </a:bodyPr>
          <a:lstStyle/>
          <a:p>
            <a:pPr algn="ctr" defTabSz="457200">
              <a:defRPr/>
            </a:pPr>
            <a:r>
              <a:rPr lang="zh-CN" altLang="en-US" sz="2000">
                <a:sym typeface="+mn-ea"/>
              </a:rPr>
              <a:t>生成更高质量的上下文表示</a:t>
            </a:r>
            <a:endParaRPr lang="zh-CN" altLang="en-US" sz="2000" b="1" dirty="0">
              <a:solidFill>
                <a:prstClr val="black">
                  <a:lumMod val="50000"/>
                  <a:lumOff val="50000"/>
                  <a:alpha val="25000"/>
                </a:prstClr>
              </a:solidFill>
              <a:latin typeface="等线" panose="02010600030101010101" pitchFamily="2" charset="-122"/>
              <a:ea typeface="等线" panose="02010600030101010101" pitchFamily="2" charset="-122"/>
            </a:endParaRPr>
          </a:p>
        </p:txBody>
      </p:sp>
      <p:sp>
        <p:nvSpPr>
          <p:cNvPr id="11" name="矩形 10"/>
          <p:cNvSpPr/>
          <p:nvPr>
            <p:custDataLst>
              <p:tags r:id="rId9"/>
            </p:custDataLst>
          </p:nvPr>
        </p:nvSpPr>
        <p:spPr>
          <a:xfrm>
            <a:off x="1209087" y="4289805"/>
            <a:ext cx="2109457" cy="1050925"/>
          </a:xfrm>
          <a:prstGeom prst="rect">
            <a:avLst/>
          </a:prstGeom>
        </p:spPr>
        <p:txBody>
          <a:bodyPr wrap="square">
            <a:spAutoFit/>
          </a:bodyPr>
          <a:lstStyle/>
          <a:p>
            <a:pPr defTabSz="457200">
              <a:lnSpc>
                <a:spcPct val="130000"/>
              </a:lnSpc>
              <a:defRPr/>
            </a:pPr>
            <a:r>
              <a:rPr lang="zh-CN" altLang="en-US" sz="1600">
                <a:sym typeface="+mn-ea"/>
              </a:rPr>
              <a:t>在</a:t>
            </a:r>
            <a:r>
              <a:rPr lang="en-US" altLang="zh-CN" sz="1600">
                <a:sym typeface="+mn-ea"/>
              </a:rPr>
              <a:t> _getitem_ </a:t>
            </a:r>
            <a:r>
              <a:rPr lang="zh-CN" altLang="en-US" sz="1600">
                <a:sym typeface="+mn-ea"/>
              </a:rPr>
              <a:t>中对音频和视频的归一化操作移到初始化时。</a:t>
            </a:r>
            <a:endParaRPr lang="zh-CN" altLang="en-US" sz="1600" dirty="0">
              <a:solidFill>
                <a:prstClr val="black"/>
              </a:solidFill>
              <a:latin typeface="等线" panose="02010600030101010101" pitchFamily="2" charset="-122"/>
              <a:ea typeface="等线" panose="02010600030101010101" pitchFamily="2" charset="-122"/>
            </a:endParaRPr>
          </a:p>
        </p:txBody>
      </p:sp>
      <p:sp>
        <p:nvSpPr>
          <p:cNvPr id="13" name="矩形 12"/>
          <p:cNvSpPr/>
          <p:nvPr>
            <p:custDataLst>
              <p:tags r:id="rId10"/>
            </p:custDataLst>
          </p:nvPr>
        </p:nvSpPr>
        <p:spPr>
          <a:xfrm>
            <a:off x="3793646" y="4289805"/>
            <a:ext cx="2109457" cy="1050925"/>
          </a:xfrm>
          <a:prstGeom prst="rect">
            <a:avLst/>
          </a:prstGeom>
        </p:spPr>
        <p:txBody>
          <a:bodyPr wrap="square">
            <a:spAutoFit/>
          </a:bodyPr>
          <a:lstStyle/>
          <a:p>
            <a:pPr defTabSz="457200">
              <a:lnSpc>
                <a:spcPct val="130000"/>
              </a:lnSpc>
              <a:defRPr/>
            </a:pPr>
            <a:r>
              <a:rPr lang="zh-CN" altLang="en-US" sz="1600">
                <a:sym typeface="+mn-ea"/>
              </a:rPr>
              <a:t>使用</a:t>
            </a:r>
            <a:r>
              <a:rPr lang="en-US" altLang="zh-CN" sz="1600">
                <a:sym typeface="+mn-ea"/>
              </a:rPr>
              <a:t>torch.Tensor </a:t>
            </a:r>
            <a:r>
              <a:rPr lang="zh-CN" altLang="en-US" sz="1600">
                <a:sym typeface="+mn-ea"/>
              </a:rPr>
              <a:t>来存储长度，并进行排序。</a:t>
            </a:r>
            <a:endParaRPr lang="zh-CN" altLang="en-US" sz="1600" dirty="0">
              <a:solidFill>
                <a:prstClr val="black"/>
              </a:solidFill>
              <a:latin typeface="等线" panose="02010600030101010101" pitchFamily="2" charset="-122"/>
              <a:ea typeface="等线" panose="02010600030101010101" pitchFamily="2" charset="-122"/>
            </a:endParaRPr>
          </a:p>
        </p:txBody>
      </p:sp>
      <p:sp>
        <p:nvSpPr>
          <p:cNvPr id="15" name="矩形 14"/>
          <p:cNvSpPr/>
          <p:nvPr>
            <p:custDataLst>
              <p:tags r:id="rId11"/>
            </p:custDataLst>
          </p:nvPr>
        </p:nvSpPr>
        <p:spPr>
          <a:xfrm>
            <a:off x="6313535" y="4289805"/>
            <a:ext cx="2109457" cy="1370965"/>
          </a:xfrm>
          <a:prstGeom prst="rect">
            <a:avLst/>
          </a:prstGeom>
        </p:spPr>
        <p:txBody>
          <a:bodyPr wrap="square">
            <a:spAutoFit/>
          </a:bodyPr>
          <a:lstStyle/>
          <a:p>
            <a:pPr defTabSz="457200">
              <a:lnSpc>
                <a:spcPct val="130000"/>
              </a:lnSpc>
              <a:defRPr/>
            </a:pPr>
            <a:r>
              <a:rPr lang="zh-CN" altLang="en-US" sz="1600">
                <a:sym typeface="+mn-ea"/>
              </a:rPr>
              <a:t>在</a:t>
            </a:r>
            <a:r>
              <a:rPr lang="en-US" altLang="zh-CN" sz="1600">
                <a:sym typeface="+mn-ea"/>
              </a:rPr>
              <a:t> _getitem_ </a:t>
            </a:r>
            <a:r>
              <a:rPr lang="zh-CN" altLang="en-US" sz="1600">
                <a:sym typeface="+mn-ea"/>
              </a:rPr>
              <a:t>中，使用</a:t>
            </a:r>
            <a:r>
              <a:rPr lang="en-US" altLang="zh-CN" sz="1600">
                <a:sym typeface="+mn-ea"/>
              </a:rPr>
              <a:t> np.nan_to_num </a:t>
            </a:r>
            <a:r>
              <a:rPr lang="zh-CN" altLang="en-US" sz="1600">
                <a:sym typeface="+mn-ea"/>
              </a:rPr>
              <a:t>或者</a:t>
            </a:r>
            <a:r>
              <a:rPr lang="en-US" altLang="zh-CN" sz="1600">
                <a:sym typeface="+mn-ea"/>
              </a:rPr>
              <a:t> torch </a:t>
            </a:r>
            <a:r>
              <a:rPr lang="zh-CN" altLang="en-US" sz="1600">
                <a:sym typeface="+mn-ea"/>
              </a:rPr>
              <a:t>来更简洁地处理。</a:t>
            </a:r>
            <a:endParaRPr lang="zh-CN" altLang="en-US" sz="1600" dirty="0">
              <a:solidFill>
                <a:prstClr val="black"/>
              </a:solidFill>
              <a:latin typeface="等线" panose="02010600030101010101" pitchFamily="2" charset="-122"/>
              <a:ea typeface="等线" panose="02010600030101010101" pitchFamily="2" charset="-122"/>
            </a:endParaRPr>
          </a:p>
        </p:txBody>
      </p:sp>
      <p:sp>
        <p:nvSpPr>
          <p:cNvPr id="17" name="矩形 16"/>
          <p:cNvSpPr/>
          <p:nvPr>
            <p:custDataLst>
              <p:tags r:id="rId12"/>
            </p:custDataLst>
          </p:nvPr>
        </p:nvSpPr>
        <p:spPr>
          <a:xfrm>
            <a:off x="8956578" y="4289805"/>
            <a:ext cx="2109457" cy="2011045"/>
          </a:xfrm>
          <a:prstGeom prst="rect">
            <a:avLst/>
          </a:prstGeom>
        </p:spPr>
        <p:txBody>
          <a:bodyPr wrap="square">
            <a:spAutoFit/>
          </a:bodyPr>
          <a:lstStyle/>
          <a:p>
            <a:pPr defTabSz="457200">
              <a:lnSpc>
                <a:spcPct val="130000"/>
              </a:lnSpc>
              <a:defRPr/>
            </a:pPr>
            <a:r>
              <a:rPr lang="zh-CN" altLang="en-US" sz="1600">
                <a:sym typeface="+mn-ea"/>
              </a:rPr>
              <a:t>尝试替换</a:t>
            </a:r>
            <a:r>
              <a:rPr lang="en-US" altLang="zh-CN" sz="1600">
                <a:sym typeface="+mn-ea"/>
              </a:rPr>
              <a:t> LSTM </a:t>
            </a:r>
            <a:r>
              <a:rPr lang="zh-CN" altLang="en-US" sz="1600">
                <a:sym typeface="+mn-ea"/>
              </a:rPr>
              <a:t>模块为</a:t>
            </a:r>
            <a:r>
              <a:rPr lang="en-US" altLang="zh-CN" sz="1600">
                <a:sym typeface="+mn-ea"/>
              </a:rPr>
              <a:t> BERT </a:t>
            </a:r>
            <a:r>
              <a:rPr lang="zh-CN" altLang="en-US" sz="1600">
                <a:sym typeface="+mn-ea"/>
              </a:rPr>
              <a:t>层，</a:t>
            </a:r>
            <a:r>
              <a:rPr lang="zh-CN" altLang="en-US" sz="1600">
                <a:sym typeface="+mn-ea"/>
              </a:rPr>
              <a:t>在</a:t>
            </a:r>
            <a:r>
              <a:rPr lang="en-US" altLang="zh-CN" sz="1600">
                <a:sym typeface="+mn-ea"/>
              </a:rPr>
              <a:t> BERT </a:t>
            </a:r>
            <a:r>
              <a:rPr lang="zh-CN" altLang="en-US" sz="1600">
                <a:sym typeface="+mn-ea"/>
              </a:rPr>
              <a:t>之上添加专用的分类层和辅助任务层，实现目标边界检测与情感分类。</a:t>
            </a:r>
            <a:endParaRPr lang="zh-CN" altLang="en-US" sz="1600" dirty="0">
              <a:solidFill>
                <a:prstClr val="black"/>
              </a:solidFill>
              <a:latin typeface="等线" panose="02010600030101010101" pitchFamily="2" charset="-122"/>
              <a:ea typeface="等线" panose="02010600030101010101" pitchFamily="2" charset="-122"/>
            </a:endParaRPr>
          </a:p>
        </p:txBody>
      </p:sp>
      <p:cxnSp>
        <p:nvCxnSpPr>
          <p:cNvPr id="18" name="直接箭头连接符 17"/>
          <p:cNvCxnSpPr/>
          <p:nvPr>
            <p:custDataLst>
              <p:tags r:id="rId13"/>
            </p:custDataLst>
          </p:nvPr>
        </p:nvCxnSpPr>
        <p:spPr>
          <a:xfrm>
            <a:off x="1290309" y="3589956"/>
            <a:ext cx="9588500" cy="0"/>
          </a:xfrm>
          <a:prstGeom prst="straightConnector1">
            <a:avLst/>
          </a:prstGeom>
          <a:noFill/>
          <a:ln w="6350" cap="flat" cmpd="sng" algn="ctr">
            <a:solidFill>
              <a:srgbClr val="6B1554"/>
            </a:solidFill>
            <a:prstDash val="solid"/>
            <a:miter lim="800000"/>
            <a:tailEnd type="triangle" w="med" len="lg"/>
          </a:ln>
          <a:effectLst/>
        </p:spPr>
      </p:cxnSp>
      <p:sp>
        <p:nvSpPr>
          <p:cNvPr id="19" name="Freeform 5"/>
          <p:cNvSpPr>
            <a:spLocks noEditPoints="1"/>
          </p:cNvSpPr>
          <p:nvPr/>
        </p:nvSpPr>
        <p:spPr bwMode="auto">
          <a:xfrm>
            <a:off x="4805121" y="1955029"/>
            <a:ext cx="533120" cy="577107"/>
          </a:xfrm>
          <a:custGeom>
            <a:avLst/>
            <a:gdLst>
              <a:gd name="T0" fmla="*/ 2162 w 2553"/>
              <a:gd name="T1" fmla="*/ 1067 h 2764"/>
              <a:gd name="T2" fmla="*/ 2139 w 2553"/>
              <a:gd name="T3" fmla="*/ 345 h 2764"/>
              <a:gd name="T4" fmla="*/ 1664 w 2553"/>
              <a:gd name="T5" fmla="*/ 880 h 2764"/>
              <a:gd name="T6" fmla="*/ 1245 w 2553"/>
              <a:gd name="T7" fmla="*/ 1063 h 2764"/>
              <a:gd name="T8" fmla="*/ 743 w 2553"/>
              <a:gd name="T9" fmla="*/ 969 h 2764"/>
              <a:gd name="T10" fmla="*/ 1043 w 2553"/>
              <a:gd name="T11" fmla="*/ 483 h 2764"/>
              <a:gd name="T12" fmla="*/ 1529 w 2553"/>
              <a:gd name="T13" fmla="*/ 285 h 2764"/>
              <a:gd name="T14" fmla="*/ 977 w 2553"/>
              <a:gd name="T15" fmla="*/ 376 h 2764"/>
              <a:gd name="T16" fmla="*/ 387 w 2553"/>
              <a:gd name="T17" fmla="*/ 428 h 2764"/>
              <a:gd name="T18" fmla="*/ 656 w 2553"/>
              <a:gd name="T19" fmla="*/ 1092 h 2764"/>
              <a:gd name="T20" fmla="*/ 964 w 2553"/>
              <a:gd name="T21" fmla="*/ 1247 h 2764"/>
              <a:gd name="T22" fmla="*/ 1239 w 2553"/>
              <a:gd name="T23" fmla="*/ 1640 h 2764"/>
              <a:gd name="T24" fmla="*/ 1328 w 2553"/>
              <a:gd name="T25" fmla="*/ 1979 h 2764"/>
              <a:gd name="T26" fmla="*/ 773 w 2553"/>
              <a:gd name="T27" fmla="*/ 2111 h 2764"/>
              <a:gd name="T28" fmla="*/ 288 w 2553"/>
              <a:gd name="T29" fmla="*/ 1907 h 2764"/>
              <a:gd name="T30" fmla="*/ 744 w 2553"/>
              <a:gd name="T31" fmla="*/ 2233 h 2764"/>
              <a:gd name="T32" fmla="*/ 1198 w 2553"/>
              <a:gd name="T33" fmla="*/ 2613 h 2764"/>
              <a:gd name="T34" fmla="*/ 1477 w 2553"/>
              <a:gd name="T35" fmla="*/ 1953 h 2764"/>
              <a:gd name="T36" fmla="*/ 1365 w 2553"/>
              <a:gd name="T37" fmla="*/ 1612 h 2764"/>
              <a:gd name="T38" fmla="*/ 1529 w 2553"/>
              <a:gd name="T39" fmla="*/ 1347 h 2764"/>
              <a:gd name="T40" fmla="*/ 1886 w 2553"/>
              <a:gd name="T41" fmla="*/ 1077 h 2764"/>
              <a:gd name="T42" fmla="*/ 2111 w 2553"/>
              <a:gd name="T43" fmla="*/ 1440 h 2764"/>
              <a:gd name="T44" fmla="*/ 2503 w 2553"/>
              <a:gd name="T45" fmla="*/ 1788 h 2764"/>
              <a:gd name="T46" fmla="*/ 1404 w 2553"/>
              <a:gd name="T47" fmla="*/ 285 h 2764"/>
              <a:gd name="T48" fmla="*/ 1130 w 2553"/>
              <a:gd name="T49" fmla="*/ 394 h 2764"/>
              <a:gd name="T50" fmla="*/ 1087 w 2553"/>
              <a:gd name="T51" fmla="*/ 285 h 2764"/>
              <a:gd name="T52" fmla="*/ 569 w 2553"/>
              <a:gd name="T53" fmla="*/ 1003 h 2764"/>
              <a:gd name="T54" fmla="*/ 387 w 2553"/>
              <a:gd name="T55" fmla="*/ 554 h 2764"/>
              <a:gd name="T56" fmla="*/ 572 w 2553"/>
              <a:gd name="T57" fmla="*/ 1000 h 2764"/>
              <a:gd name="T58" fmla="*/ 601 w 2553"/>
              <a:gd name="T59" fmla="*/ 2220 h 2764"/>
              <a:gd name="T60" fmla="*/ 601 w 2553"/>
              <a:gd name="T61" fmla="*/ 1997 h 2764"/>
              <a:gd name="T62" fmla="*/ 644 w 2553"/>
              <a:gd name="T63" fmla="*/ 2143 h 2764"/>
              <a:gd name="T64" fmla="*/ 1104 w 2553"/>
              <a:gd name="T65" fmla="*/ 1276 h 2764"/>
              <a:gd name="T66" fmla="*/ 1372 w 2553"/>
              <a:gd name="T67" fmla="*/ 1280 h 2764"/>
              <a:gd name="T68" fmla="*/ 1259 w 2553"/>
              <a:gd name="T69" fmla="*/ 1505 h 2764"/>
              <a:gd name="T70" fmla="*/ 1476 w 2553"/>
              <a:gd name="T71" fmla="*/ 2078 h 2764"/>
              <a:gd name="T72" fmla="*/ 1287 w 2553"/>
              <a:gd name="T73" fmla="*/ 2525 h 2764"/>
              <a:gd name="T74" fmla="*/ 1471 w 2553"/>
              <a:gd name="T75" fmla="*/ 2078 h 2764"/>
              <a:gd name="T76" fmla="*/ 1775 w 2553"/>
              <a:gd name="T77" fmla="*/ 822 h 2764"/>
              <a:gd name="T78" fmla="*/ 2259 w 2553"/>
              <a:gd name="T79" fmla="*/ 796 h 2764"/>
              <a:gd name="T80" fmla="*/ 2385 w 2553"/>
              <a:gd name="T81" fmla="*/ 1747 h 2764"/>
              <a:gd name="T82" fmla="*/ 2165 w 2553"/>
              <a:gd name="T83" fmla="*/ 1553 h 2764"/>
              <a:gd name="T84" fmla="*/ 2201 w 2553"/>
              <a:gd name="T85" fmla="*/ 1541 h 2764"/>
              <a:gd name="T86" fmla="*/ 2385 w 2553"/>
              <a:gd name="T87" fmla="*/ 1747 h 2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53" h="2764">
                <a:moveTo>
                  <a:pt x="2326" y="1427"/>
                </a:moveTo>
                <a:cubicBezTo>
                  <a:pt x="2296" y="1416"/>
                  <a:pt x="2265" y="1411"/>
                  <a:pt x="2235" y="1411"/>
                </a:cubicBezTo>
                <a:cubicBezTo>
                  <a:pt x="2162" y="1067"/>
                  <a:pt x="2162" y="1067"/>
                  <a:pt x="2162" y="1067"/>
                </a:cubicBezTo>
                <a:cubicBezTo>
                  <a:pt x="2168" y="1064"/>
                  <a:pt x="2175" y="1061"/>
                  <a:pt x="2181" y="1058"/>
                </a:cubicBezTo>
                <a:cubicBezTo>
                  <a:pt x="2270" y="1015"/>
                  <a:pt x="2343" y="938"/>
                  <a:pt x="2378" y="836"/>
                </a:cubicBezTo>
                <a:cubicBezTo>
                  <a:pt x="2447" y="636"/>
                  <a:pt x="2339" y="414"/>
                  <a:pt x="2139" y="345"/>
                </a:cubicBezTo>
                <a:cubicBezTo>
                  <a:pt x="1937" y="275"/>
                  <a:pt x="1715" y="383"/>
                  <a:pt x="1645" y="584"/>
                </a:cubicBezTo>
                <a:cubicBezTo>
                  <a:pt x="1611" y="683"/>
                  <a:pt x="1620" y="787"/>
                  <a:pt x="1662" y="875"/>
                </a:cubicBezTo>
                <a:cubicBezTo>
                  <a:pt x="1664" y="880"/>
                  <a:pt x="1664" y="880"/>
                  <a:pt x="1664" y="880"/>
                </a:cubicBezTo>
                <a:cubicBezTo>
                  <a:pt x="1666" y="886"/>
                  <a:pt x="1671" y="893"/>
                  <a:pt x="1673" y="899"/>
                </a:cubicBezTo>
                <a:cubicBezTo>
                  <a:pt x="1413" y="1118"/>
                  <a:pt x="1413" y="1118"/>
                  <a:pt x="1413" y="1118"/>
                </a:cubicBezTo>
                <a:cubicBezTo>
                  <a:pt x="1366" y="1084"/>
                  <a:pt x="1308" y="1063"/>
                  <a:pt x="1245" y="1063"/>
                </a:cubicBezTo>
                <a:cubicBezTo>
                  <a:pt x="1232" y="1063"/>
                  <a:pt x="1219" y="1064"/>
                  <a:pt x="1206" y="1066"/>
                </a:cubicBezTo>
                <a:cubicBezTo>
                  <a:pt x="1142" y="1072"/>
                  <a:pt x="1081" y="1099"/>
                  <a:pt x="1034" y="1143"/>
                </a:cubicBezTo>
                <a:cubicBezTo>
                  <a:pt x="743" y="969"/>
                  <a:pt x="743" y="969"/>
                  <a:pt x="743" y="969"/>
                </a:cubicBezTo>
                <a:cubicBezTo>
                  <a:pt x="763" y="921"/>
                  <a:pt x="774" y="869"/>
                  <a:pt x="774" y="815"/>
                </a:cubicBezTo>
                <a:cubicBezTo>
                  <a:pt x="774" y="761"/>
                  <a:pt x="763" y="709"/>
                  <a:pt x="743" y="662"/>
                </a:cubicBezTo>
                <a:cubicBezTo>
                  <a:pt x="1043" y="483"/>
                  <a:pt x="1043" y="483"/>
                  <a:pt x="1043" y="483"/>
                </a:cubicBezTo>
                <a:cubicBezTo>
                  <a:pt x="1044" y="484"/>
                  <a:pt x="1044" y="484"/>
                  <a:pt x="1044" y="484"/>
                </a:cubicBezTo>
                <a:cubicBezTo>
                  <a:pt x="1096" y="536"/>
                  <a:pt x="1167" y="568"/>
                  <a:pt x="1245" y="568"/>
                </a:cubicBezTo>
                <a:cubicBezTo>
                  <a:pt x="1401" y="568"/>
                  <a:pt x="1529" y="440"/>
                  <a:pt x="1529" y="285"/>
                </a:cubicBezTo>
                <a:cubicBezTo>
                  <a:pt x="1529" y="127"/>
                  <a:pt x="1401" y="0"/>
                  <a:pt x="1245" y="0"/>
                </a:cubicBezTo>
                <a:cubicBezTo>
                  <a:pt x="1090" y="0"/>
                  <a:pt x="962" y="127"/>
                  <a:pt x="962" y="285"/>
                </a:cubicBezTo>
                <a:cubicBezTo>
                  <a:pt x="962" y="317"/>
                  <a:pt x="967" y="348"/>
                  <a:pt x="977" y="376"/>
                </a:cubicBezTo>
                <a:cubicBezTo>
                  <a:pt x="675" y="557"/>
                  <a:pt x="675" y="557"/>
                  <a:pt x="675" y="557"/>
                </a:cubicBezTo>
                <a:cubicBezTo>
                  <a:pt x="670" y="553"/>
                  <a:pt x="665" y="547"/>
                  <a:pt x="660" y="542"/>
                </a:cubicBezTo>
                <a:cubicBezTo>
                  <a:pt x="591" y="472"/>
                  <a:pt x="493" y="428"/>
                  <a:pt x="387" y="428"/>
                </a:cubicBezTo>
                <a:cubicBezTo>
                  <a:pt x="174" y="428"/>
                  <a:pt x="0" y="602"/>
                  <a:pt x="0" y="815"/>
                </a:cubicBezTo>
                <a:cubicBezTo>
                  <a:pt x="0" y="1028"/>
                  <a:pt x="174" y="1203"/>
                  <a:pt x="387" y="1203"/>
                </a:cubicBezTo>
                <a:cubicBezTo>
                  <a:pt x="492" y="1203"/>
                  <a:pt x="587" y="1161"/>
                  <a:pt x="656" y="1092"/>
                </a:cubicBezTo>
                <a:cubicBezTo>
                  <a:pt x="660" y="1089"/>
                  <a:pt x="660" y="1089"/>
                  <a:pt x="660" y="1089"/>
                </a:cubicBezTo>
                <a:cubicBezTo>
                  <a:pt x="665" y="1085"/>
                  <a:pt x="670" y="1079"/>
                  <a:pt x="675" y="1074"/>
                </a:cubicBezTo>
                <a:cubicBezTo>
                  <a:pt x="964" y="1247"/>
                  <a:pt x="964" y="1247"/>
                  <a:pt x="964" y="1247"/>
                </a:cubicBezTo>
                <a:cubicBezTo>
                  <a:pt x="963" y="1250"/>
                  <a:pt x="962" y="1253"/>
                  <a:pt x="961" y="1256"/>
                </a:cubicBezTo>
                <a:cubicBezTo>
                  <a:pt x="917" y="1384"/>
                  <a:pt x="970" y="1524"/>
                  <a:pt x="1082" y="1592"/>
                </a:cubicBezTo>
                <a:cubicBezTo>
                  <a:pt x="1129" y="1624"/>
                  <a:pt x="1184" y="1640"/>
                  <a:pt x="1239" y="1640"/>
                </a:cubicBezTo>
                <a:cubicBezTo>
                  <a:pt x="1240" y="1641"/>
                  <a:pt x="1240" y="1641"/>
                  <a:pt x="1240" y="1641"/>
                </a:cubicBezTo>
                <a:cubicBezTo>
                  <a:pt x="1243" y="1641"/>
                  <a:pt x="1243" y="1641"/>
                  <a:pt x="1243" y="1641"/>
                </a:cubicBezTo>
                <a:cubicBezTo>
                  <a:pt x="1328" y="1979"/>
                  <a:pt x="1328" y="1979"/>
                  <a:pt x="1328" y="1979"/>
                </a:cubicBezTo>
                <a:cubicBezTo>
                  <a:pt x="1280" y="1998"/>
                  <a:pt x="1236" y="2028"/>
                  <a:pt x="1197" y="2066"/>
                </a:cubicBezTo>
                <a:cubicBezTo>
                  <a:pt x="1159" y="2104"/>
                  <a:pt x="1130" y="2149"/>
                  <a:pt x="1112" y="2196"/>
                </a:cubicBezTo>
                <a:cubicBezTo>
                  <a:pt x="773" y="2111"/>
                  <a:pt x="773" y="2111"/>
                  <a:pt x="773" y="2111"/>
                </a:cubicBezTo>
                <a:cubicBezTo>
                  <a:pt x="772" y="2109"/>
                  <a:pt x="772" y="2109"/>
                  <a:pt x="772" y="2109"/>
                </a:cubicBezTo>
                <a:cubicBezTo>
                  <a:pt x="772" y="2036"/>
                  <a:pt x="745" y="1963"/>
                  <a:pt x="690" y="1907"/>
                </a:cubicBezTo>
                <a:cubicBezTo>
                  <a:pt x="579" y="1797"/>
                  <a:pt x="398" y="1797"/>
                  <a:pt x="288" y="1907"/>
                </a:cubicBezTo>
                <a:cubicBezTo>
                  <a:pt x="177" y="2018"/>
                  <a:pt x="178" y="2199"/>
                  <a:pt x="288" y="2309"/>
                </a:cubicBezTo>
                <a:cubicBezTo>
                  <a:pt x="398" y="2419"/>
                  <a:pt x="579" y="2420"/>
                  <a:pt x="690" y="2308"/>
                </a:cubicBezTo>
                <a:cubicBezTo>
                  <a:pt x="712" y="2286"/>
                  <a:pt x="731" y="2260"/>
                  <a:pt x="744" y="2233"/>
                </a:cubicBezTo>
                <a:cubicBezTo>
                  <a:pt x="1085" y="2318"/>
                  <a:pt x="1085" y="2318"/>
                  <a:pt x="1085" y="2318"/>
                </a:cubicBezTo>
                <a:cubicBezTo>
                  <a:pt x="1085" y="2325"/>
                  <a:pt x="1085" y="2332"/>
                  <a:pt x="1085" y="2340"/>
                </a:cubicBezTo>
                <a:cubicBezTo>
                  <a:pt x="1085" y="2438"/>
                  <a:pt x="1122" y="2538"/>
                  <a:pt x="1198" y="2613"/>
                </a:cubicBezTo>
                <a:cubicBezTo>
                  <a:pt x="1348" y="2764"/>
                  <a:pt x="1595" y="2764"/>
                  <a:pt x="1745" y="2614"/>
                </a:cubicBezTo>
                <a:cubicBezTo>
                  <a:pt x="1896" y="2463"/>
                  <a:pt x="1896" y="2216"/>
                  <a:pt x="1746" y="2066"/>
                </a:cubicBezTo>
                <a:cubicBezTo>
                  <a:pt x="1671" y="1991"/>
                  <a:pt x="1575" y="1953"/>
                  <a:pt x="1477" y="1953"/>
                </a:cubicBezTo>
                <a:cubicBezTo>
                  <a:pt x="1472" y="1953"/>
                  <a:pt x="1472" y="1953"/>
                  <a:pt x="1472" y="1953"/>
                </a:cubicBezTo>
                <a:cubicBezTo>
                  <a:pt x="1465" y="1952"/>
                  <a:pt x="1457" y="1953"/>
                  <a:pt x="1451" y="1953"/>
                </a:cubicBezTo>
                <a:cubicBezTo>
                  <a:pt x="1365" y="1612"/>
                  <a:pt x="1365" y="1612"/>
                  <a:pt x="1365" y="1612"/>
                </a:cubicBezTo>
                <a:cubicBezTo>
                  <a:pt x="1392" y="1598"/>
                  <a:pt x="1418" y="1580"/>
                  <a:pt x="1441" y="1557"/>
                </a:cubicBezTo>
                <a:cubicBezTo>
                  <a:pt x="1462" y="1536"/>
                  <a:pt x="1480" y="1512"/>
                  <a:pt x="1493" y="1486"/>
                </a:cubicBezTo>
                <a:cubicBezTo>
                  <a:pt x="1517" y="1443"/>
                  <a:pt x="1529" y="1396"/>
                  <a:pt x="1529" y="1347"/>
                </a:cubicBezTo>
                <a:cubicBezTo>
                  <a:pt x="1529" y="1298"/>
                  <a:pt x="1517" y="1253"/>
                  <a:pt x="1495" y="1213"/>
                </a:cubicBezTo>
                <a:cubicBezTo>
                  <a:pt x="1751" y="997"/>
                  <a:pt x="1751" y="997"/>
                  <a:pt x="1751" y="997"/>
                </a:cubicBezTo>
                <a:cubicBezTo>
                  <a:pt x="1789" y="1032"/>
                  <a:pt x="1835" y="1059"/>
                  <a:pt x="1886" y="1077"/>
                </a:cubicBezTo>
                <a:cubicBezTo>
                  <a:pt x="1937" y="1094"/>
                  <a:pt x="1990" y="1101"/>
                  <a:pt x="2040" y="1097"/>
                </a:cubicBezTo>
                <a:cubicBezTo>
                  <a:pt x="2113" y="1439"/>
                  <a:pt x="2113" y="1439"/>
                  <a:pt x="2113" y="1439"/>
                </a:cubicBezTo>
                <a:cubicBezTo>
                  <a:pt x="2111" y="1440"/>
                  <a:pt x="2111" y="1440"/>
                  <a:pt x="2111" y="1440"/>
                </a:cubicBezTo>
                <a:cubicBezTo>
                  <a:pt x="2045" y="1472"/>
                  <a:pt x="1991" y="1529"/>
                  <a:pt x="1966" y="1603"/>
                </a:cubicBezTo>
                <a:cubicBezTo>
                  <a:pt x="1915" y="1750"/>
                  <a:pt x="1995" y="1913"/>
                  <a:pt x="2141" y="1964"/>
                </a:cubicBezTo>
                <a:cubicBezTo>
                  <a:pt x="2290" y="2015"/>
                  <a:pt x="2452" y="1935"/>
                  <a:pt x="2503" y="1788"/>
                </a:cubicBezTo>
                <a:cubicBezTo>
                  <a:pt x="2553" y="1641"/>
                  <a:pt x="2475" y="1478"/>
                  <a:pt x="2326" y="1427"/>
                </a:cubicBezTo>
                <a:close/>
                <a:moveTo>
                  <a:pt x="1245" y="125"/>
                </a:moveTo>
                <a:cubicBezTo>
                  <a:pt x="1333" y="125"/>
                  <a:pt x="1404" y="196"/>
                  <a:pt x="1404" y="285"/>
                </a:cubicBezTo>
                <a:cubicBezTo>
                  <a:pt x="1404" y="372"/>
                  <a:pt x="1332" y="442"/>
                  <a:pt x="1245" y="442"/>
                </a:cubicBezTo>
                <a:cubicBezTo>
                  <a:pt x="1202" y="442"/>
                  <a:pt x="1162" y="425"/>
                  <a:pt x="1133" y="396"/>
                </a:cubicBezTo>
                <a:cubicBezTo>
                  <a:pt x="1130" y="394"/>
                  <a:pt x="1130" y="394"/>
                  <a:pt x="1130" y="394"/>
                </a:cubicBezTo>
                <a:cubicBezTo>
                  <a:pt x="1124" y="386"/>
                  <a:pt x="1117" y="377"/>
                  <a:pt x="1111" y="369"/>
                </a:cubicBezTo>
                <a:cubicBezTo>
                  <a:pt x="1110" y="366"/>
                  <a:pt x="1110" y="366"/>
                  <a:pt x="1110" y="366"/>
                </a:cubicBezTo>
                <a:cubicBezTo>
                  <a:pt x="1095" y="343"/>
                  <a:pt x="1087" y="314"/>
                  <a:pt x="1087" y="285"/>
                </a:cubicBezTo>
                <a:cubicBezTo>
                  <a:pt x="1087" y="196"/>
                  <a:pt x="1158" y="125"/>
                  <a:pt x="1245" y="125"/>
                </a:cubicBezTo>
                <a:close/>
                <a:moveTo>
                  <a:pt x="572" y="1000"/>
                </a:moveTo>
                <a:cubicBezTo>
                  <a:pt x="569" y="1003"/>
                  <a:pt x="569" y="1003"/>
                  <a:pt x="569" y="1003"/>
                </a:cubicBezTo>
                <a:cubicBezTo>
                  <a:pt x="522" y="1049"/>
                  <a:pt x="457" y="1077"/>
                  <a:pt x="387" y="1077"/>
                </a:cubicBezTo>
                <a:cubicBezTo>
                  <a:pt x="242" y="1077"/>
                  <a:pt x="126" y="960"/>
                  <a:pt x="126" y="815"/>
                </a:cubicBezTo>
                <a:cubicBezTo>
                  <a:pt x="126" y="671"/>
                  <a:pt x="242" y="554"/>
                  <a:pt x="387" y="554"/>
                </a:cubicBezTo>
                <a:cubicBezTo>
                  <a:pt x="460" y="554"/>
                  <a:pt x="525" y="584"/>
                  <a:pt x="572" y="630"/>
                </a:cubicBezTo>
                <a:cubicBezTo>
                  <a:pt x="619" y="677"/>
                  <a:pt x="648" y="744"/>
                  <a:pt x="648" y="815"/>
                </a:cubicBezTo>
                <a:cubicBezTo>
                  <a:pt x="648" y="887"/>
                  <a:pt x="619" y="953"/>
                  <a:pt x="572" y="1000"/>
                </a:cubicBezTo>
                <a:close/>
                <a:moveTo>
                  <a:pt x="644" y="2143"/>
                </a:moveTo>
                <a:cubicBezTo>
                  <a:pt x="643" y="2146"/>
                  <a:pt x="643" y="2146"/>
                  <a:pt x="643" y="2146"/>
                </a:cubicBezTo>
                <a:cubicBezTo>
                  <a:pt x="636" y="2173"/>
                  <a:pt x="622" y="2199"/>
                  <a:pt x="601" y="2220"/>
                </a:cubicBezTo>
                <a:cubicBezTo>
                  <a:pt x="538" y="2283"/>
                  <a:pt x="438" y="2282"/>
                  <a:pt x="377" y="2221"/>
                </a:cubicBezTo>
                <a:cubicBezTo>
                  <a:pt x="315" y="2159"/>
                  <a:pt x="314" y="2059"/>
                  <a:pt x="377" y="1996"/>
                </a:cubicBezTo>
                <a:cubicBezTo>
                  <a:pt x="439" y="1934"/>
                  <a:pt x="539" y="1935"/>
                  <a:pt x="601" y="1997"/>
                </a:cubicBezTo>
                <a:cubicBezTo>
                  <a:pt x="631" y="2027"/>
                  <a:pt x="648" y="2067"/>
                  <a:pt x="647" y="2108"/>
                </a:cubicBezTo>
                <a:cubicBezTo>
                  <a:pt x="648" y="2112"/>
                  <a:pt x="648" y="2112"/>
                  <a:pt x="648" y="2112"/>
                </a:cubicBezTo>
                <a:cubicBezTo>
                  <a:pt x="647" y="2122"/>
                  <a:pt x="645" y="2133"/>
                  <a:pt x="644" y="2143"/>
                </a:cubicBezTo>
                <a:close/>
                <a:moveTo>
                  <a:pt x="1245" y="1505"/>
                </a:moveTo>
                <a:cubicBezTo>
                  <a:pt x="1158" y="1505"/>
                  <a:pt x="1087" y="1434"/>
                  <a:pt x="1087" y="1347"/>
                </a:cubicBezTo>
                <a:cubicBezTo>
                  <a:pt x="1087" y="1321"/>
                  <a:pt x="1093" y="1297"/>
                  <a:pt x="1104" y="1276"/>
                </a:cubicBezTo>
                <a:cubicBezTo>
                  <a:pt x="1111" y="1264"/>
                  <a:pt x="1119" y="1254"/>
                  <a:pt x="1128" y="1244"/>
                </a:cubicBezTo>
                <a:cubicBezTo>
                  <a:pt x="1182" y="1191"/>
                  <a:pt x="1265" y="1184"/>
                  <a:pt x="1326" y="1223"/>
                </a:cubicBezTo>
                <a:cubicBezTo>
                  <a:pt x="1345" y="1238"/>
                  <a:pt x="1361" y="1258"/>
                  <a:pt x="1372" y="1280"/>
                </a:cubicBezTo>
                <a:cubicBezTo>
                  <a:pt x="1390" y="1316"/>
                  <a:pt x="1394" y="1360"/>
                  <a:pt x="1380" y="1401"/>
                </a:cubicBezTo>
                <a:cubicBezTo>
                  <a:pt x="1366" y="1441"/>
                  <a:pt x="1337" y="1473"/>
                  <a:pt x="1299" y="1492"/>
                </a:cubicBezTo>
                <a:cubicBezTo>
                  <a:pt x="1286" y="1498"/>
                  <a:pt x="1273" y="1502"/>
                  <a:pt x="1259" y="1505"/>
                </a:cubicBezTo>
                <a:cubicBezTo>
                  <a:pt x="1254" y="1505"/>
                  <a:pt x="1250" y="1505"/>
                  <a:pt x="1245" y="1505"/>
                </a:cubicBezTo>
                <a:close/>
                <a:moveTo>
                  <a:pt x="1471" y="2078"/>
                </a:moveTo>
                <a:cubicBezTo>
                  <a:pt x="1476" y="2078"/>
                  <a:pt x="1476" y="2078"/>
                  <a:pt x="1476" y="2078"/>
                </a:cubicBezTo>
                <a:cubicBezTo>
                  <a:pt x="1541" y="2079"/>
                  <a:pt x="1607" y="2105"/>
                  <a:pt x="1657" y="2155"/>
                </a:cubicBezTo>
                <a:cubicBezTo>
                  <a:pt x="1759" y="2257"/>
                  <a:pt x="1758" y="2422"/>
                  <a:pt x="1656" y="2525"/>
                </a:cubicBezTo>
                <a:cubicBezTo>
                  <a:pt x="1554" y="2626"/>
                  <a:pt x="1389" y="2627"/>
                  <a:pt x="1287" y="2525"/>
                </a:cubicBezTo>
                <a:cubicBezTo>
                  <a:pt x="1235" y="2473"/>
                  <a:pt x="1210" y="2406"/>
                  <a:pt x="1210" y="2340"/>
                </a:cubicBezTo>
                <a:cubicBezTo>
                  <a:pt x="1209" y="2273"/>
                  <a:pt x="1236" y="2205"/>
                  <a:pt x="1286" y="2155"/>
                </a:cubicBezTo>
                <a:cubicBezTo>
                  <a:pt x="1338" y="2104"/>
                  <a:pt x="1404" y="2078"/>
                  <a:pt x="1471" y="2078"/>
                </a:cubicBezTo>
                <a:close/>
                <a:moveTo>
                  <a:pt x="1927" y="958"/>
                </a:moveTo>
                <a:cubicBezTo>
                  <a:pt x="1859" y="934"/>
                  <a:pt x="1806" y="885"/>
                  <a:pt x="1777" y="825"/>
                </a:cubicBezTo>
                <a:cubicBezTo>
                  <a:pt x="1775" y="822"/>
                  <a:pt x="1775" y="822"/>
                  <a:pt x="1775" y="822"/>
                </a:cubicBezTo>
                <a:cubicBezTo>
                  <a:pt x="1747" y="762"/>
                  <a:pt x="1741" y="692"/>
                  <a:pt x="1764" y="625"/>
                </a:cubicBezTo>
                <a:cubicBezTo>
                  <a:pt x="1811" y="489"/>
                  <a:pt x="1961" y="417"/>
                  <a:pt x="2097" y="464"/>
                </a:cubicBezTo>
                <a:cubicBezTo>
                  <a:pt x="2233" y="510"/>
                  <a:pt x="2306" y="659"/>
                  <a:pt x="2259" y="796"/>
                </a:cubicBezTo>
                <a:cubicBezTo>
                  <a:pt x="2235" y="865"/>
                  <a:pt x="2186" y="916"/>
                  <a:pt x="2127" y="946"/>
                </a:cubicBezTo>
                <a:cubicBezTo>
                  <a:pt x="2067" y="975"/>
                  <a:pt x="1994" y="981"/>
                  <a:pt x="1927" y="958"/>
                </a:cubicBezTo>
                <a:close/>
                <a:moveTo>
                  <a:pt x="2385" y="1747"/>
                </a:moveTo>
                <a:cubicBezTo>
                  <a:pt x="2356" y="1830"/>
                  <a:pt x="2266" y="1874"/>
                  <a:pt x="2182" y="1845"/>
                </a:cubicBezTo>
                <a:cubicBezTo>
                  <a:pt x="2100" y="1817"/>
                  <a:pt x="2057" y="1726"/>
                  <a:pt x="2085" y="1644"/>
                </a:cubicBezTo>
                <a:cubicBezTo>
                  <a:pt x="2099" y="1603"/>
                  <a:pt x="2128" y="1570"/>
                  <a:pt x="2165" y="1553"/>
                </a:cubicBezTo>
                <a:cubicBezTo>
                  <a:pt x="2168" y="1551"/>
                  <a:pt x="2168" y="1551"/>
                  <a:pt x="2168" y="1551"/>
                </a:cubicBezTo>
                <a:cubicBezTo>
                  <a:pt x="2178" y="1547"/>
                  <a:pt x="2188" y="1544"/>
                  <a:pt x="2198" y="1541"/>
                </a:cubicBezTo>
                <a:cubicBezTo>
                  <a:pt x="2201" y="1541"/>
                  <a:pt x="2201" y="1541"/>
                  <a:pt x="2201" y="1541"/>
                </a:cubicBezTo>
                <a:cubicBezTo>
                  <a:pt x="2228" y="1535"/>
                  <a:pt x="2258" y="1536"/>
                  <a:pt x="2286" y="1545"/>
                </a:cubicBezTo>
                <a:cubicBezTo>
                  <a:pt x="2370" y="1574"/>
                  <a:pt x="2413" y="1665"/>
                  <a:pt x="2385" y="1747"/>
                </a:cubicBezTo>
                <a:close/>
                <a:moveTo>
                  <a:pt x="2385" y="1747"/>
                </a:moveTo>
                <a:cubicBezTo>
                  <a:pt x="2385" y="1747"/>
                  <a:pt x="2385" y="1747"/>
                  <a:pt x="2385" y="1747"/>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1" name="Freeform 25"/>
          <p:cNvSpPr>
            <a:spLocks noEditPoints="1"/>
          </p:cNvSpPr>
          <p:nvPr/>
        </p:nvSpPr>
        <p:spPr bwMode="auto">
          <a:xfrm>
            <a:off x="2191547" y="1970491"/>
            <a:ext cx="547324" cy="547450"/>
          </a:xfrm>
          <a:custGeom>
            <a:avLst/>
            <a:gdLst>
              <a:gd name="T0" fmla="*/ 1625 w 3251"/>
              <a:gd name="T1" fmla="*/ 3252 h 3252"/>
              <a:gd name="T2" fmla="*/ 0 w 3251"/>
              <a:gd name="T3" fmla="*/ 1626 h 3252"/>
              <a:gd name="T4" fmla="*/ 1625 w 3251"/>
              <a:gd name="T5" fmla="*/ 0 h 3252"/>
              <a:gd name="T6" fmla="*/ 3251 w 3251"/>
              <a:gd name="T7" fmla="*/ 1626 h 3252"/>
              <a:gd name="T8" fmla="*/ 1625 w 3251"/>
              <a:gd name="T9" fmla="*/ 3252 h 3252"/>
              <a:gd name="T10" fmla="*/ 1625 w 3251"/>
              <a:gd name="T11" fmla="*/ 103 h 3252"/>
              <a:gd name="T12" fmla="*/ 102 w 3251"/>
              <a:gd name="T13" fmla="*/ 1626 h 3252"/>
              <a:gd name="T14" fmla="*/ 1625 w 3251"/>
              <a:gd name="T15" fmla="*/ 3149 h 3252"/>
              <a:gd name="T16" fmla="*/ 3149 w 3251"/>
              <a:gd name="T17" fmla="*/ 1626 h 3252"/>
              <a:gd name="T18" fmla="*/ 1625 w 3251"/>
              <a:gd name="T19" fmla="*/ 103 h 3252"/>
              <a:gd name="T20" fmla="*/ 1625 w 3251"/>
              <a:gd name="T21" fmla="*/ 103 h 3252"/>
              <a:gd name="T22" fmla="*/ 1625 w 3251"/>
              <a:gd name="T23" fmla="*/ 103 h 3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51" h="3252">
                <a:moveTo>
                  <a:pt x="1625" y="3252"/>
                </a:moveTo>
                <a:cubicBezTo>
                  <a:pt x="729" y="3252"/>
                  <a:pt x="0" y="2522"/>
                  <a:pt x="0" y="1626"/>
                </a:cubicBezTo>
                <a:cubicBezTo>
                  <a:pt x="0" y="730"/>
                  <a:pt x="729" y="0"/>
                  <a:pt x="1625" y="0"/>
                </a:cubicBezTo>
                <a:cubicBezTo>
                  <a:pt x="2521" y="0"/>
                  <a:pt x="3251" y="730"/>
                  <a:pt x="3251" y="1626"/>
                </a:cubicBezTo>
                <a:cubicBezTo>
                  <a:pt x="3251" y="2522"/>
                  <a:pt x="2521" y="3252"/>
                  <a:pt x="1625" y="3252"/>
                </a:cubicBezTo>
                <a:close/>
                <a:moveTo>
                  <a:pt x="1625" y="103"/>
                </a:moveTo>
                <a:cubicBezTo>
                  <a:pt x="786" y="103"/>
                  <a:pt x="102" y="786"/>
                  <a:pt x="102" y="1626"/>
                </a:cubicBezTo>
                <a:cubicBezTo>
                  <a:pt x="102" y="2466"/>
                  <a:pt x="786" y="3149"/>
                  <a:pt x="1625" y="3149"/>
                </a:cubicBezTo>
                <a:cubicBezTo>
                  <a:pt x="2465" y="3149"/>
                  <a:pt x="3149" y="2466"/>
                  <a:pt x="3149" y="1626"/>
                </a:cubicBezTo>
                <a:cubicBezTo>
                  <a:pt x="3149" y="786"/>
                  <a:pt x="2465" y="103"/>
                  <a:pt x="1625" y="103"/>
                </a:cubicBezTo>
                <a:close/>
                <a:moveTo>
                  <a:pt x="1625" y="103"/>
                </a:moveTo>
                <a:cubicBezTo>
                  <a:pt x="1625" y="103"/>
                  <a:pt x="1625" y="103"/>
                  <a:pt x="1625" y="103"/>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2" name="Freeform 26"/>
          <p:cNvSpPr>
            <a:spLocks noEditPoints="1"/>
          </p:cNvSpPr>
          <p:nvPr/>
        </p:nvSpPr>
        <p:spPr bwMode="auto">
          <a:xfrm>
            <a:off x="2181653" y="1961105"/>
            <a:ext cx="566223" cy="564954"/>
          </a:xfrm>
          <a:custGeom>
            <a:avLst/>
            <a:gdLst>
              <a:gd name="T0" fmla="*/ 363 w 3364"/>
              <a:gd name="T1" fmla="*/ 3308 h 3356"/>
              <a:gd name="T2" fmla="*/ 138 w 3364"/>
              <a:gd name="T3" fmla="*/ 3228 h 3356"/>
              <a:gd name="T4" fmla="*/ 253 w 3364"/>
              <a:gd name="T5" fmla="*/ 2409 h 3356"/>
              <a:gd name="T6" fmla="*/ 322 w 3364"/>
              <a:gd name="T7" fmla="*/ 2388 h 3356"/>
              <a:gd name="T8" fmla="*/ 343 w 3364"/>
              <a:gd name="T9" fmla="*/ 2458 h 3356"/>
              <a:gd name="T10" fmla="*/ 210 w 3364"/>
              <a:gd name="T11" fmla="*/ 3156 h 3356"/>
              <a:gd name="T12" fmla="*/ 2094 w 3364"/>
              <a:gd name="T13" fmla="*/ 2097 h 3356"/>
              <a:gd name="T14" fmla="*/ 3021 w 3364"/>
              <a:gd name="T15" fmla="*/ 911 h 3356"/>
              <a:gd name="T16" fmla="*/ 3154 w 3364"/>
              <a:gd name="T17" fmla="*/ 212 h 3356"/>
              <a:gd name="T18" fmla="*/ 2455 w 3364"/>
              <a:gd name="T19" fmla="*/ 346 h 3356"/>
              <a:gd name="T20" fmla="*/ 2386 w 3364"/>
              <a:gd name="T21" fmla="*/ 325 h 3356"/>
              <a:gd name="T22" fmla="*/ 2406 w 3364"/>
              <a:gd name="T23" fmla="*/ 256 h 3356"/>
              <a:gd name="T24" fmla="*/ 3226 w 3364"/>
              <a:gd name="T25" fmla="*/ 141 h 3356"/>
              <a:gd name="T26" fmla="*/ 3110 w 3364"/>
              <a:gd name="T27" fmla="*/ 960 h 3356"/>
              <a:gd name="T28" fmla="*/ 2166 w 3364"/>
              <a:gd name="T29" fmla="*/ 2171 h 3356"/>
              <a:gd name="T30" fmla="*/ 363 w 3364"/>
              <a:gd name="T31" fmla="*/ 3308 h 3356"/>
              <a:gd name="T32" fmla="*/ 363 w 3364"/>
              <a:gd name="T33" fmla="*/ 3308 h 3356"/>
              <a:gd name="T34" fmla="*/ 363 w 3364"/>
              <a:gd name="T35" fmla="*/ 3308 h 3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64" h="3356">
                <a:moveTo>
                  <a:pt x="363" y="3308"/>
                </a:moveTo>
                <a:cubicBezTo>
                  <a:pt x="271" y="3308"/>
                  <a:pt x="194" y="3282"/>
                  <a:pt x="138" y="3228"/>
                </a:cubicBezTo>
                <a:cubicBezTo>
                  <a:pt x="0" y="3090"/>
                  <a:pt x="38" y="2806"/>
                  <a:pt x="253" y="2409"/>
                </a:cubicBezTo>
                <a:cubicBezTo>
                  <a:pt x="266" y="2383"/>
                  <a:pt x="297" y="2376"/>
                  <a:pt x="322" y="2388"/>
                </a:cubicBezTo>
                <a:cubicBezTo>
                  <a:pt x="348" y="2401"/>
                  <a:pt x="356" y="2432"/>
                  <a:pt x="343" y="2458"/>
                </a:cubicBezTo>
                <a:cubicBezTo>
                  <a:pt x="161" y="2796"/>
                  <a:pt x="110" y="3057"/>
                  <a:pt x="210" y="3156"/>
                </a:cubicBezTo>
                <a:cubicBezTo>
                  <a:pt x="410" y="3356"/>
                  <a:pt x="1213" y="2977"/>
                  <a:pt x="2094" y="2097"/>
                </a:cubicBezTo>
                <a:cubicBezTo>
                  <a:pt x="2493" y="1697"/>
                  <a:pt x="2824" y="1275"/>
                  <a:pt x="3021" y="911"/>
                </a:cubicBezTo>
                <a:cubicBezTo>
                  <a:pt x="3202" y="573"/>
                  <a:pt x="3254" y="312"/>
                  <a:pt x="3154" y="212"/>
                </a:cubicBezTo>
                <a:cubicBezTo>
                  <a:pt x="3054" y="113"/>
                  <a:pt x="2793" y="164"/>
                  <a:pt x="2455" y="346"/>
                </a:cubicBezTo>
                <a:cubicBezTo>
                  <a:pt x="2429" y="358"/>
                  <a:pt x="2399" y="351"/>
                  <a:pt x="2386" y="325"/>
                </a:cubicBezTo>
                <a:cubicBezTo>
                  <a:pt x="2373" y="300"/>
                  <a:pt x="2381" y="269"/>
                  <a:pt x="2406" y="256"/>
                </a:cubicBezTo>
                <a:cubicBezTo>
                  <a:pt x="2803" y="41"/>
                  <a:pt x="3087" y="0"/>
                  <a:pt x="3226" y="141"/>
                </a:cubicBezTo>
                <a:cubicBezTo>
                  <a:pt x="3364" y="279"/>
                  <a:pt x="3325" y="563"/>
                  <a:pt x="3110" y="960"/>
                </a:cubicBezTo>
                <a:cubicBezTo>
                  <a:pt x="2908" y="1334"/>
                  <a:pt x="2573" y="1764"/>
                  <a:pt x="2166" y="2171"/>
                </a:cubicBezTo>
                <a:cubicBezTo>
                  <a:pt x="1546" y="2790"/>
                  <a:pt x="786" y="3308"/>
                  <a:pt x="363" y="3308"/>
                </a:cubicBezTo>
                <a:close/>
                <a:moveTo>
                  <a:pt x="363" y="3308"/>
                </a:moveTo>
                <a:cubicBezTo>
                  <a:pt x="363" y="3308"/>
                  <a:pt x="363" y="3308"/>
                  <a:pt x="363" y="3308"/>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3" name="Freeform 27"/>
          <p:cNvSpPr>
            <a:spLocks noEditPoints="1"/>
          </p:cNvSpPr>
          <p:nvPr/>
        </p:nvSpPr>
        <p:spPr bwMode="auto">
          <a:xfrm>
            <a:off x="2219452" y="2001187"/>
            <a:ext cx="498616" cy="437351"/>
          </a:xfrm>
          <a:custGeom>
            <a:avLst/>
            <a:gdLst>
              <a:gd name="T0" fmla="*/ 1388 w 2962"/>
              <a:gd name="T1" fmla="*/ 1846 h 2598"/>
              <a:gd name="T2" fmla="*/ 1232 w 2962"/>
              <a:gd name="T3" fmla="*/ 1621 h 2598"/>
              <a:gd name="T4" fmla="*/ 1078 w 2962"/>
              <a:gd name="T5" fmla="*/ 1242 h 2598"/>
              <a:gd name="T6" fmla="*/ 1142 w 2962"/>
              <a:gd name="T7" fmla="*/ 873 h 2598"/>
              <a:gd name="T8" fmla="*/ 1377 w 2962"/>
              <a:gd name="T9" fmla="*/ 699 h 2598"/>
              <a:gd name="T10" fmla="*/ 1738 w 2962"/>
              <a:gd name="T11" fmla="*/ 602 h 2598"/>
              <a:gd name="T12" fmla="*/ 2215 w 2962"/>
              <a:gd name="T13" fmla="*/ 292 h 2598"/>
              <a:gd name="T14" fmla="*/ 2332 w 2962"/>
              <a:gd name="T15" fmla="*/ 105 h 2598"/>
              <a:gd name="T16" fmla="*/ 2289 w 2962"/>
              <a:gd name="T17" fmla="*/ 277 h 2598"/>
              <a:gd name="T18" fmla="*/ 2138 w 2962"/>
              <a:gd name="T19" fmla="*/ 809 h 2598"/>
              <a:gd name="T20" fmla="*/ 1628 w 2962"/>
              <a:gd name="T21" fmla="*/ 755 h 2598"/>
              <a:gd name="T22" fmla="*/ 1088 w 2962"/>
              <a:gd name="T23" fmla="*/ 1011 h 2598"/>
              <a:gd name="T24" fmla="*/ 1032 w 2962"/>
              <a:gd name="T25" fmla="*/ 1347 h 2598"/>
              <a:gd name="T26" fmla="*/ 1421 w 2962"/>
              <a:gd name="T27" fmla="*/ 1702 h 2598"/>
              <a:gd name="T28" fmla="*/ 1733 w 2962"/>
              <a:gd name="T29" fmla="*/ 1948 h 2598"/>
              <a:gd name="T30" fmla="*/ 1987 w 2962"/>
              <a:gd name="T31" fmla="*/ 1951 h 2598"/>
              <a:gd name="T32" fmla="*/ 2148 w 2962"/>
              <a:gd name="T33" fmla="*/ 1859 h 2598"/>
              <a:gd name="T34" fmla="*/ 2284 w 2962"/>
              <a:gd name="T35" fmla="*/ 1859 h 2598"/>
              <a:gd name="T36" fmla="*/ 2094 w 2962"/>
              <a:gd name="T37" fmla="*/ 1592 h 2598"/>
              <a:gd name="T38" fmla="*/ 2105 w 2962"/>
              <a:gd name="T39" fmla="*/ 1382 h 2598"/>
              <a:gd name="T40" fmla="*/ 2337 w 2962"/>
              <a:gd name="T41" fmla="*/ 1301 h 2598"/>
              <a:gd name="T42" fmla="*/ 2448 w 2962"/>
              <a:gd name="T43" fmla="*/ 1434 h 2598"/>
              <a:gd name="T44" fmla="*/ 2501 w 2962"/>
              <a:gd name="T45" fmla="*/ 1411 h 2598"/>
              <a:gd name="T46" fmla="*/ 2704 w 2962"/>
              <a:gd name="T47" fmla="*/ 1334 h 2598"/>
              <a:gd name="T48" fmla="*/ 2581 w 2962"/>
              <a:gd name="T49" fmla="*/ 1167 h 2598"/>
              <a:gd name="T50" fmla="*/ 2391 w 2962"/>
              <a:gd name="T51" fmla="*/ 1114 h 2598"/>
              <a:gd name="T52" fmla="*/ 2302 w 2962"/>
              <a:gd name="T53" fmla="*/ 952 h 2598"/>
              <a:gd name="T54" fmla="*/ 2919 w 2962"/>
              <a:gd name="T55" fmla="*/ 850 h 2598"/>
              <a:gd name="T56" fmla="*/ 2363 w 2962"/>
              <a:gd name="T57" fmla="*/ 940 h 2598"/>
              <a:gd name="T58" fmla="*/ 2501 w 2962"/>
              <a:gd name="T59" fmla="*/ 1027 h 2598"/>
              <a:gd name="T60" fmla="*/ 2724 w 2962"/>
              <a:gd name="T61" fmla="*/ 1249 h 2598"/>
              <a:gd name="T62" fmla="*/ 2721 w 2962"/>
              <a:gd name="T63" fmla="*/ 1475 h 2598"/>
              <a:gd name="T64" fmla="*/ 2432 w 2962"/>
              <a:gd name="T65" fmla="*/ 1500 h 2598"/>
              <a:gd name="T66" fmla="*/ 2361 w 2962"/>
              <a:gd name="T67" fmla="*/ 1400 h 2598"/>
              <a:gd name="T68" fmla="*/ 2071 w 2962"/>
              <a:gd name="T69" fmla="*/ 1416 h 2598"/>
              <a:gd name="T70" fmla="*/ 2181 w 2962"/>
              <a:gd name="T71" fmla="*/ 1569 h 2598"/>
              <a:gd name="T72" fmla="*/ 2386 w 2962"/>
              <a:gd name="T73" fmla="*/ 1894 h 2598"/>
              <a:gd name="T74" fmla="*/ 2151 w 2962"/>
              <a:gd name="T75" fmla="*/ 1912 h 2598"/>
              <a:gd name="T76" fmla="*/ 2010 w 2962"/>
              <a:gd name="T77" fmla="*/ 2022 h 2598"/>
              <a:gd name="T78" fmla="*/ 512 w 2962"/>
              <a:gd name="T79" fmla="*/ 2591 h 2598"/>
              <a:gd name="T80" fmla="*/ 225 w 2962"/>
              <a:gd name="T81" fmla="*/ 2179 h 2598"/>
              <a:gd name="T82" fmla="*/ 448 w 2962"/>
              <a:gd name="T83" fmla="*/ 2337 h 2598"/>
              <a:gd name="T84" fmla="*/ 433 w 2962"/>
              <a:gd name="T85" fmla="*/ 1736 h 2598"/>
              <a:gd name="T86" fmla="*/ 566 w 2962"/>
              <a:gd name="T87" fmla="*/ 1362 h 2598"/>
              <a:gd name="T88" fmla="*/ 359 w 2962"/>
              <a:gd name="T89" fmla="*/ 996 h 2598"/>
              <a:gd name="T90" fmla="*/ 394 w 2962"/>
              <a:gd name="T91" fmla="*/ 730 h 2598"/>
              <a:gd name="T92" fmla="*/ 845 w 2962"/>
              <a:gd name="T93" fmla="*/ 522 h 2598"/>
              <a:gd name="T94" fmla="*/ 827 w 2962"/>
              <a:gd name="T95" fmla="*/ 146 h 2598"/>
              <a:gd name="T96" fmla="*/ 740 w 2962"/>
              <a:gd name="T97" fmla="*/ 21 h 2598"/>
              <a:gd name="T98" fmla="*/ 822 w 2962"/>
              <a:gd name="T99" fmla="*/ 305 h 2598"/>
              <a:gd name="T100" fmla="*/ 753 w 2962"/>
              <a:gd name="T101" fmla="*/ 574 h 2598"/>
              <a:gd name="T102" fmla="*/ 387 w 2962"/>
              <a:gd name="T103" fmla="*/ 842 h 2598"/>
              <a:gd name="T104" fmla="*/ 397 w 2962"/>
              <a:gd name="T105" fmla="*/ 1134 h 2598"/>
              <a:gd name="T106" fmla="*/ 487 w 2962"/>
              <a:gd name="T107" fmla="*/ 1592 h 2598"/>
              <a:gd name="T108" fmla="*/ 435 w 2962"/>
              <a:gd name="T109" fmla="*/ 2161 h 2598"/>
              <a:gd name="T110" fmla="*/ 517 w 2962"/>
              <a:gd name="T111" fmla="*/ 2442 h 2598"/>
              <a:gd name="T112" fmla="*/ 530 w 2962"/>
              <a:gd name="T113" fmla="*/ 2598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62" h="2598">
                <a:moveTo>
                  <a:pt x="1959" y="2414"/>
                </a:moveTo>
                <a:cubicBezTo>
                  <a:pt x="1953" y="2414"/>
                  <a:pt x="1953" y="2414"/>
                  <a:pt x="1953" y="2414"/>
                </a:cubicBezTo>
                <a:cubicBezTo>
                  <a:pt x="1869" y="2394"/>
                  <a:pt x="1797" y="2327"/>
                  <a:pt x="1754" y="2232"/>
                </a:cubicBezTo>
                <a:cubicBezTo>
                  <a:pt x="1721" y="2161"/>
                  <a:pt x="1708" y="2081"/>
                  <a:pt x="1697" y="2005"/>
                </a:cubicBezTo>
                <a:cubicBezTo>
                  <a:pt x="1577" y="2025"/>
                  <a:pt x="1431" y="1971"/>
                  <a:pt x="1388" y="1846"/>
                </a:cubicBezTo>
                <a:cubicBezTo>
                  <a:pt x="1380" y="1825"/>
                  <a:pt x="1375" y="1802"/>
                  <a:pt x="1375" y="1779"/>
                </a:cubicBezTo>
                <a:cubicBezTo>
                  <a:pt x="1375" y="1756"/>
                  <a:pt x="1375" y="1756"/>
                  <a:pt x="1375" y="1756"/>
                </a:cubicBezTo>
                <a:cubicBezTo>
                  <a:pt x="1375" y="1741"/>
                  <a:pt x="1375" y="1728"/>
                  <a:pt x="1372" y="1718"/>
                </a:cubicBezTo>
                <a:cubicBezTo>
                  <a:pt x="1362" y="1669"/>
                  <a:pt x="1303" y="1646"/>
                  <a:pt x="1278" y="1636"/>
                </a:cubicBezTo>
                <a:cubicBezTo>
                  <a:pt x="1232" y="1621"/>
                  <a:pt x="1232" y="1621"/>
                  <a:pt x="1232" y="1621"/>
                </a:cubicBezTo>
                <a:cubicBezTo>
                  <a:pt x="1196" y="1610"/>
                  <a:pt x="1160" y="1600"/>
                  <a:pt x="1129" y="1580"/>
                </a:cubicBezTo>
                <a:cubicBezTo>
                  <a:pt x="1063" y="1539"/>
                  <a:pt x="1024" y="1464"/>
                  <a:pt x="996" y="1406"/>
                </a:cubicBezTo>
                <a:cubicBezTo>
                  <a:pt x="988" y="1390"/>
                  <a:pt x="976" y="1365"/>
                  <a:pt x="981" y="1339"/>
                </a:cubicBezTo>
                <a:cubicBezTo>
                  <a:pt x="988" y="1306"/>
                  <a:pt x="1017" y="1288"/>
                  <a:pt x="1042" y="1272"/>
                </a:cubicBezTo>
                <a:cubicBezTo>
                  <a:pt x="1063" y="1260"/>
                  <a:pt x="1075" y="1252"/>
                  <a:pt x="1078" y="1242"/>
                </a:cubicBezTo>
                <a:cubicBezTo>
                  <a:pt x="1078" y="1237"/>
                  <a:pt x="1073" y="1226"/>
                  <a:pt x="1068" y="1216"/>
                </a:cubicBezTo>
                <a:cubicBezTo>
                  <a:pt x="1065" y="1211"/>
                  <a:pt x="1065" y="1211"/>
                  <a:pt x="1065" y="1211"/>
                </a:cubicBezTo>
                <a:cubicBezTo>
                  <a:pt x="1029" y="1142"/>
                  <a:pt x="1022" y="1062"/>
                  <a:pt x="1042" y="988"/>
                </a:cubicBezTo>
                <a:cubicBezTo>
                  <a:pt x="1045" y="981"/>
                  <a:pt x="1050" y="975"/>
                  <a:pt x="1055" y="973"/>
                </a:cubicBezTo>
                <a:cubicBezTo>
                  <a:pt x="1096" y="952"/>
                  <a:pt x="1127" y="917"/>
                  <a:pt x="1142" y="873"/>
                </a:cubicBezTo>
                <a:cubicBezTo>
                  <a:pt x="1147" y="860"/>
                  <a:pt x="1157" y="855"/>
                  <a:pt x="1170" y="858"/>
                </a:cubicBezTo>
                <a:cubicBezTo>
                  <a:pt x="1221" y="865"/>
                  <a:pt x="1275" y="847"/>
                  <a:pt x="1308" y="809"/>
                </a:cubicBezTo>
                <a:cubicBezTo>
                  <a:pt x="1311" y="806"/>
                  <a:pt x="1316" y="804"/>
                  <a:pt x="1319" y="801"/>
                </a:cubicBezTo>
                <a:cubicBezTo>
                  <a:pt x="1352" y="791"/>
                  <a:pt x="1372" y="753"/>
                  <a:pt x="1370" y="719"/>
                </a:cubicBezTo>
                <a:cubicBezTo>
                  <a:pt x="1370" y="712"/>
                  <a:pt x="1372" y="704"/>
                  <a:pt x="1377" y="699"/>
                </a:cubicBezTo>
                <a:cubicBezTo>
                  <a:pt x="1418" y="658"/>
                  <a:pt x="1472" y="686"/>
                  <a:pt x="1516" y="709"/>
                </a:cubicBezTo>
                <a:cubicBezTo>
                  <a:pt x="1554" y="730"/>
                  <a:pt x="1572" y="737"/>
                  <a:pt x="1585" y="730"/>
                </a:cubicBezTo>
                <a:cubicBezTo>
                  <a:pt x="1590" y="627"/>
                  <a:pt x="1590" y="627"/>
                  <a:pt x="1590" y="627"/>
                </a:cubicBezTo>
                <a:cubicBezTo>
                  <a:pt x="1590" y="614"/>
                  <a:pt x="1603" y="602"/>
                  <a:pt x="1616" y="602"/>
                </a:cubicBezTo>
                <a:cubicBezTo>
                  <a:pt x="1738" y="602"/>
                  <a:pt x="1738" y="602"/>
                  <a:pt x="1738" y="602"/>
                </a:cubicBezTo>
                <a:cubicBezTo>
                  <a:pt x="1749" y="602"/>
                  <a:pt x="1759" y="609"/>
                  <a:pt x="1761" y="620"/>
                </a:cubicBezTo>
                <a:cubicBezTo>
                  <a:pt x="1787" y="686"/>
                  <a:pt x="1874" y="712"/>
                  <a:pt x="1956" y="727"/>
                </a:cubicBezTo>
                <a:cubicBezTo>
                  <a:pt x="2125" y="758"/>
                  <a:pt x="2125" y="758"/>
                  <a:pt x="2125" y="758"/>
                </a:cubicBezTo>
                <a:cubicBezTo>
                  <a:pt x="2153" y="643"/>
                  <a:pt x="2171" y="525"/>
                  <a:pt x="2184" y="407"/>
                </a:cubicBezTo>
                <a:cubicBezTo>
                  <a:pt x="2186" y="369"/>
                  <a:pt x="2192" y="328"/>
                  <a:pt x="2215" y="292"/>
                </a:cubicBezTo>
                <a:cubicBezTo>
                  <a:pt x="2220" y="287"/>
                  <a:pt x="2225" y="279"/>
                  <a:pt x="2230" y="274"/>
                </a:cubicBezTo>
                <a:cubicBezTo>
                  <a:pt x="2235" y="266"/>
                  <a:pt x="2240" y="261"/>
                  <a:pt x="2245" y="254"/>
                </a:cubicBezTo>
                <a:cubicBezTo>
                  <a:pt x="2250" y="241"/>
                  <a:pt x="2253" y="225"/>
                  <a:pt x="2253" y="210"/>
                </a:cubicBezTo>
                <a:cubicBezTo>
                  <a:pt x="2253" y="200"/>
                  <a:pt x="2256" y="192"/>
                  <a:pt x="2256" y="182"/>
                </a:cubicBezTo>
                <a:cubicBezTo>
                  <a:pt x="2263" y="143"/>
                  <a:pt x="2291" y="102"/>
                  <a:pt x="2332" y="105"/>
                </a:cubicBezTo>
                <a:cubicBezTo>
                  <a:pt x="2348" y="105"/>
                  <a:pt x="2358" y="118"/>
                  <a:pt x="2355" y="133"/>
                </a:cubicBezTo>
                <a:cubicBezTo>
                  <a:pt x="2355" y="149"/>
                  <a:pt x="2343" y="159"/>
                  <a:pt x="2327" y="156"/>
                </a:cubicBezTo>
                <a:cubicBezTo>
                  <a:pt x="2317" y="156"/>
                  <a:pt x="2307" y="172"/>
                  <a:pt x="2304" y="190"/>
                </a:cubicBezTo>
                <a:cubicBezTo>
                  <a:pt x="2304" y="197"/>
                  <a:pt x="2302" y="205"/>
                  <a:pt x="2302" y="213"/>
                </a:cubicBezTo>
                <a:cubicBezTo>
                  <a:pt x="2299" y="233"/>
                  <a:pt x="2299" y="254"/>
                  <a:pt x="2289" y="277"/>
                </a:cubicBezTo>
                <a:cubicBezTo>
                  <a:pt x="2284" y="289"/>
                  <a:pt x="2273" y="297"/>
                  <a:pt x="2268" y="305"/>
                </a:cubicBezTo>
                <a:cubicBezTo>
                  <a:pt x="2263" y="310"/>
                  <a:pt x="2261" y="315"/>
                  <a:pt x="2258" y="318"/>
                </a:cubicBezTo>
                <a:cubicBezTo>
                  <a:pt x="2243" y="341"/>
                  <a:pt x="2238" y="374"/>
                  <a:pt x="2235" y="407"/>
                </a:cubicBezTo>
                <a:cubicBezTo>
                  <a:pt x="2222" y="538"/>
                  <a:pt x="2202" y="666"/>
                  <a:pt x="2169" y="791"/>
                </a:cubicBezTo>
                <a:cubicBezTo>
                  <a:pt x="2166" y="804"/>
                  <a:pt x="2153" y="812"/>
                  <a:pt x="2138" y="809"/>
                </a:cubicBezTo>
                <a:cubicBezTo>
                  <a:pt x="1946" y="773"/>
                  <a:pt x="1946" y="773"/>
                  <a:pt x="1946" y="773"/>
                </a:cubicBezTo>
                <a:cubicBezTo>
                  <a:pt x="1856" y="755"/>
                  <a:pt x="1761" y="727"/>
                  <a:pt x="1721" y="650"/>
                </a:cubicBezTo>
                <a:cubicBezTo>
                  <a:pt x="1639" y="650"/>
                  <a:pt x="1639" y="650"/>
                  <a:pt x="1639" y="650"/>
                </a:cubicBezTo>
                <a:cubicBezTo>
                  <a:pt x="1633" y="740"/>
                  <a:pt x="1633" y="740"/>
                  <a:pt x="1633" y="740"/>
                </a:cubicBezTo>
                <a:cubicBezTo>
                  <a:pt x="1633" y="745"/>
                  <a:pt x="1631" y="750"/>
                  <a:pt x="1628" y="755"/>
                </a:cubicBezTo>
                <a:cubicBezTo>
                  <a:pt x="1590" y="801"/>
                  <a:pt x="1534" y="773"/>
                  <a:pt x="1490" y="750"/>
                </a:cubicBezTo>
                <a:cubicBezTo>
                  <a:pt x="1459" y="735"/>
                  <a:pt x="1434" y="722"/>
                  <a:pt x="1421" y="727"/>
                </a:cubicBezTo>
                <a:cubicBezTo>
                  <a:pt x="1421" y="776"/>
                  <a:pt x="1388" y="824"/>
                  <a:pt x="1342" y="845"/>
                </a:cubicBezTo>
                <a:cubicBezTo>
                  <a:pt x="1301" y="888"/>
                  <a:pt x="1242" y="911"/>
                  <a:pt x="1183" y="909"/>
                </a:cubicBezTo>
                <a:cubicBezTo>
                  <a:pt x="1162" y="952"/>
                  <a:pt x="1129" y="988"/>
                  <a:pt x="1088" y="1011"/>
                </a:cubicBezTo>
                <a:cubicBezTo>
                  <a:pt x="1075" y="1070"/>
                  <a:pt x="1083" y="1134"/>
                  <a:pt x="1109" y="1185"/>
                </a:cubicBezTo>
                <a:cubicBezTo>
                  <a:pt x="1111" y="1188"/>
                  <a:pt x="1111" y="1188"/>
                  <a:pt x="1111" y="1188"/>
                </a:cubicBezTo>
                <a:cubicBezTo>
                  <a:pt x="1119" y="1201"/>
                  <a:pt x="1127" y="1219"/>
                  <a:pt x="1127" y="1239"/>
                </a:cubicBezTo>
                <a:cubicBezTo>
                  <a:pt x="1124" y="1278"/>
                  <a:pt x="1093" y="1298"/>
                  <a:pt x="1068" y="1313"/>
                </a:cubicBezTo>
                <a:cubicBezTo>
                  <a:pt x="1050" y="1324"/>
                  <a:pt x="1034" y="1334"/>
                  <a:pt x="1032" y="1347"/>
                </a:cubicBezTo>
                <a:cubicBezTo>
                  <a:pt x="1029" y="1354"/>
                  <a:pt x="1037" y="1367"/>
                  <a:pt x="1042" y="1380"/>
                </a:cubicBezTo>
                <a:cubicBezTo>
                  <a:pt x="1075" y="1449"/>
                  <a:pt x="1106" y="1503"/>
                  <a:pt x="1157" y="1534"/>
                </a:cubicBezTo>
                <a:cubicBezTo>
                  <a:pt x="1183" y="1549"/>
                  <a:pt x="1216" y="1559"/>
                  <a:pt x="1247" y="1569"/>
                </a:cubicBezTo>
                <a:cubicBezTo>
                  <a:pt x="1265" y="1574"/>
                  <a:pt x="1280" y="1580"/>
                  <a:pt x="1296" y="1585"/>
                </a:cubicBezTo>
                <a:cubicBezTo>
                  <a:pt x="1337" y="1600"/>
                  <a:pt x="1406" y="1633"/>
                  <a:pt x="1421" y="1702"/>
                </a:cubicBezTo>
                <a:cubicBezTo>
                  <a:pt x="1426" y="1720"/>
                  <a:pt x="1426" y="1738"/>
                  <a:pt x="1426" y="1754"/>
                </a:cubicBezTo>
                <a:cubicBezTo>
                  <a:pt x="1426" y="1774"/>
                  <a:pt x="1426" y="1774"/>
                  <a:pt x="1426" y="1774"/>
                </a:cubicBezTo>
                <a:cubicBezTo>
                  <a:pt x="1426" y="1792"/>
                  <a:pt x="1431" y="1810"/>
                  <a:pt x="1436" y="1825"/>
                </a:cubicBezTo>
                <a:cubicBezTo>
                  <a:pt x="1475" y="1933"/>
                  <a:pt x="1613" y="1974"/>
                  <a:pt x="1713" y="1946"/>
                </a:cubicBezTo>
                <a:cubicBezTo>
                  <a:pt x="1721" y="1943"/>
                  <a:pt x="1728" y="1946"/>
                  <a:pt x="1733" y="1948"/>
                </a:cubicBezTo>
                <a:cubicBezTo>
                  <a:pt x="1738" y="1953"/>
                  <a:pt x="1744" y="1958"/>
                  <a:pt x="1744" y="1966"/>
                </a:cubicBezTo>
                <a:cubicBezTo>
                  <a:pt x="1754" y="2048"/>
                  <a:pt x="1767" y="2133"/>
                  <a:pt x="1800" y="2207"/>
                </a:cubicBezTo>
                <a:cubicBezTo>
                  <a:pt x="1831" y="2271"/>
                  <a:pt x="1877" y="2322"/>
                  <a:pt x="1928" y="2348"/>
                </a:cubicBezTo>
                <a:cubicBezTo>
                  <a:pt x="1915" y="2220"/>
                  <a:pt x="1928" y="2089"/>
                  <a:pt x="1969" y="1966"/>
                </a:cubicBezTo>
                <a:cubicBezTo>
                  <a:pt x="1971" y="1958"/>
                  <a:pt x="1979" y="1951"/>
                  <a:pt x="1987" y="1951"/>
                </a:cubicBezTo>
                <a:cubicBezTo>
                  <a:pt x="1994" y="1948"/>
                  <a:pt x="2005" y="1951"/>
                  <a:pt x="2010" y="1956"/>
                </a:cubicBezTo>
                <a:cubicBezTo>
                  <a:pt x="2061" y="1997"/>
                  <a:pt x="2061" y="1997"/>
                  <a:pt x="2061" y="1997"/>
                </a:cubicBezTo>
                <a:cubicBezTo>
                  <a:pt x="2089" y="1892"/>
                  <a:pt x="2089" y="1892"/>
                  <a:pt x="2089" y="1892"/>
                </a:cubicBezTo>
                <a:cubicBezTo>
                  <a:pt x="2089" y="1889"/>
                  <a:pt x="2092" y="1887"/>
                  <a:pt x="2094" y="1884"/>
                </a:cubicBezTo>
                <a:cubicBezTo>
                  <a:pt x="2107" y="1866"/>
                  <a:pt x="2125" y="1859"/>
                  <a:pt x="2148" y="1859"/>
                </a:cubicBezTo>
                <a:cubicBezTo>
                  <a:pt x="2189" y="1859"/>
                  <a:pt x="2230" y="1892"/>
                  <a:pt x="2256" y="1923"/>
                </a:cubicBezTo>
                <a:cubicBezTo>
                  <a:pt x="2279" y="1953"/>
                  <a:pt x="2304" y="1974"/>
                  <a:pt x="2322" y="1976"/>
                </a:cubicBezTo>
                <a:cubicBezTo>
                  <a:pt x="2327" y="1976"/>
                  <a:pt x="2330" y="1976"/>
                  <a:pt x="2332" y="1974"/>
                </a:cubicBezTo>
                <a:cubicBezTo>
                  <a:pt x="2340" y="1956"/>
                  <a:pt x="2343" y="1930"/>
                  <a:pt x="2332" y="1910"/>
                </a:cubicBezTo>
                <a:cubicBezTo>
                  <a:pt x="2325" y="1887"/>
                  <a:pt x="2307" y="1866"/>
                  <a:pt x="2284" y="1859"/>
                </a:cubicBezTo>
                <a:cubicBezTo>
                  <a:pt x="2279" y="1856"/>
                  <a:pt x="2273" y="1856"/>
                  <a:pt x="2268" y="1854"/>
                </a:cubicBezTo>
                <a:cubicBezTo>
                  <a:pt x="2248" y="1848"/>
                  <a:pt x="2225" y="1841"/>
                  <a:pt x="2209" y="1820"/>
                </a:cubicBezTo>
                <a:cubicBezTo>
                  <a:pt x="2194" y="1800"/>
                  <a:pt x="2197" y="1774"/>
                  <a:pt x="2197" y="1756"/>
                </a:cubicBezTo>
                <a:cubicBezTo>
                  <a:pt x="2199" y="1713"/>
                  <a:pt x="2194" y="1638"/>
                  <a:pt x="2148" y="1610"/>
                </a:cubicBezTo>
                <a:cubicBezTo>
                  <a:pt x="2133" y="1603"/>
                  <a:pt x="2115" y="1598"/>
                  <a:pt x="2094" y="1592"/>
                </a:cubicBezTo>
                <a:cubicBezTo>
                  <a:pt x="2058" y="1585"/>
                  <a:pt x="2020" y="1574"/>
                  <a:pt x="1997" y="1539"/>
                </a:cubicBezTo>
                <a:cubicBezTo>
                  <a:pt x="1979" y="1508"/>
                  <a:pt x="1979" y="1472"/>
                  <a:pt x="1982" y="1446"/>
                </a:cubicBezTo>
                <a:cubicBezTo>
                  <a:pt x="1984" y="1418"/>
                  <a:pt x="1994" y="1380"/>
                  <a:pt x="2020" y="1362"/>
                </a:cubicBezTo>
                <a:cubicBezTo>
                  <a:pt x="2033" y="1352"/>
                  <a:pt x="2051" y="1349"/>
                  <a:pt x="2066" y="1354"/>
                </a:cubicBezTo>
                <a:cubicBezTo>
                  <a:pt x="2084" y="1359"/>
                  <a:pt x="2097" y="1372"/>
                  <a:pt x="2105" y="1382"/>
                </a:cubicBezTo>
                <a:cubicBezTo>
                  <a:pt x="2169" y="1459"/>
                  <a:pt x="2220" y="1490"/>
                  <a:pt x="2263" y="1485"/>
                </a:cubicBezTo>
                <a:cubicBezTo>
                  <a:pt x="2263" y="1436"/>
                  <a:pt x="2245" y="1385"/>
                  <a:pt x="2215" y="1347"/>
                </a:cubicBezTo>
                <a:cubicBezTo>
                  <a:pt x="2209" y="1342"/>
                  <a:pt x="2209" y="1334"/>
                  <a:pt x="2209" y="1326"/>
                </a:cubicBezTo>
                <a:cubicBezTo>
                  <a:pt x="2209" y="1318"/>
                  <a:pt x="2215" y="1313"/>
                  <a:pt x="2220" y="1308"/>
                </a:cubicBezTo>
                <a:cubicBezTo>
                  <a:pt x="2253" y="1285"/>
                  <a:pt x="2297" y="1283"/>
                  <a:pt x="2337" y="1301"/>
                </a:cubicBezTo>
                <a:cubicBezTo>
                  <a:pt x="2378" y="1318"/>
                  <a:pt x="2404" y="1357"/>
                  <a:pt x="2407" y="1395"/>
                </a:cubicBezTo>
                <a:cubicBezTo>
                  <a:pt x="2407" y="1406"/>
                  <a:pt x="2407" y="1406"/>
                  <a:pt x="2407" y="1406"/>
                </a:cubicBezTo>
                <a:cubicBezTo>
                  <a:pt x="2407" y="1411"/>
                  <a:pt x="2407" y="1421"/>
                  <a:pt x="2409" y="1423"/>
                </a:cubicBezTo>
                <a:cubicBezTo>
                  <a:pt x="2409" y="1423"/>
                  <a:pt x="2414" y="1423"/>
                  <a:pt x="2419" y="1426"/>
                </a:cubicBezTo>
                <a:cubicBezTo>
                  <a:pt x="2427" y="1426"/>
                  <a:pt x="2437" y="1429"/>
                  <a:pt x="2448" y="1434"/>
                </a:cubicBezTo>
                <a:cubicBezTo>
                  <a:pt x="2471" y="1446"/>
                  <a:pt x="2478" y="1472"/>
                  <a:pt x="2481" y="1490"/>
                </a:cubicBezTo>
                <a:cubicBezTo>
                  <a:pt x="2483" y="1500"/>
                  <a:pt x="2486" y="1510"/>
                  <a:pt x="2489" y="1516"/>
                </a:cubicBezTo>
                <a:cubicBezTo>
                  <a:pt x="2489" y="1516"/>
                  <a:pt x="2491" y="1521"/>
                  <a:pt x="2501" y="1518"/>
                </a:cubicBezTo>
                <a:cubicBezTo>
                  <a:pt x="2514" y="1516"/>
                  <a:pt x="2524" y="1505"/>
                  <a:pt x="2527" y="1495"/>
                </a:cubicBezTo>
                <a:cubicBezTo>
                  <a:pt x="2532" y="1470"/>
                  <a:pt x="2519" y="1441"/>
                  <a:pt x="2501" y="1411"/>
                </a:cubicBezTo>
                <a:cubicBezTo>
                  <a:pt x="2496" y="1403"/>
                  <a:pt x="2496" y="1393"/>
                  <a:pt x="2501" y="1385"/>
                </a:cubicBezTo>
                <a:cubicBezTo>
                  <a:pt x="2506" y="1377"/>
                  <a:pt x="2514" y="1372"/>
                  <a:pt x="2522" y="1372"/>
                </a:cubicBezTo>
                <a:cubicBezTo>
                  <a:pt x="2593" y="1367"/>
                  <a:pt x="2665" y="1385"/>
                  <a:pt x="2727" y="1421"/>
                </a:cubicBezTo>
                <a:cubicBezTo>
                  <a:pt x="2732" y="1408"/>
                  <a:pt x="2729" y="1390"/>
                  <a:pt x="2724" y="1375"/>
                </a:cubicBezTo>
                <a:cubicBezTo>
                  <a:pt x="2719" y="1362"/>
                  <a:pt x="2711" y="1349"/>
                  <a:pt x="2704" y="1334"/>
                </a:cubicBezTo>
                <a:cubicBezTo>
                  <a:pt x="2696" y="1318"/>
                  <a:pt x="2686" y="1306"/>
                  <a:pt x="2681" y="1288"/>
                </a:cubicBezTo>
                <a:cubicBezTo>
                  <a:pt x="2673" y="1265"/>
                  <a:pt x="2673" y="1265"/>
                  <a:pt x="2673" y="1265"/>
                </a:cubicBezTo>
                <a:cubicBezTo>
                  <a:pt x="2670" y="1252"/>
                  <a:pt x="2665" y="1242"/>
                  <a:pt x="2660" y="1231"/>
                </a:cubicBezTo>
                <a:cubicBezTo>
                  <a:pt x="2650" y="1216"/>
                  <a:pt x="2632" y="1203"/>
                  <a:pt x="2611" y="1190"/>
                </a:cubicBezTo>
                <a:cubicBezTo>
                  <a:pt x="2601" y="1183"/>
                  <a:pt x="2591" y="1178"/>
                  <a:pt x="2581" y="1167"/>
                </a:cubicBezTo>
                <a:cubicBezTo>
                  <a:pt x="2563" y="1152"/>
                  <a:pt x="2547" y="1137"/>
                  <a:pt x="2532" y="1119"/>
                </a:cubicBezTo>
                <a:cubicBezTo>
                  <a:pt x="2514" y="1098"/>
                  <a:pt x="2496" y="1078"/>
                  <a:pt x="2473" y="1068"/>
                </a:cubicBezTo>
                <a:cubicBezTo>
                  <a:pt x="2455" y="1057"/>
                  <a:pt x="2427" y="1060"/>
                  <a:pt x="2409" y="1073"/>
                </a:cubicBezTo>
                <a:cubicBezTo>
                  <a:pt x="2396" y="1080"/>
                  <a:pt x="2399" y="1091"/>
                  <a:pt x="2399" y="1093"/>
                </a:cubicBezTo>
                <a:cubicBezTo>
                  <a:pt x="2399" y="1101"/>
                  <a:pt x="2396" y="1109"/>
                  <a:pt x="2391" y="1114"/>
                </a:cubicBezTo>
                <a:cubicBezTo>
                  <a:pt x="2386" y="1119"/>
                  <a:pt x="2378" y="1121"/>
                  <a:pt x="2371" y="1121"/>
                </a:cubicBezTo>
                <a:cubicBezTo>
                  <a:pt x="2312" y="1114"/>
                  <a:pt x="2261" y="1065"/>
                  <a:pt x="2248" y="1009"/>
                </a:cubicBezTo>
                <a:cubicBezTo>
                  <a:pt x="2245" y="1001"/>
                  <a:pt x="2248" y="996"/>
                  <a:pt x="2250" y="988"/>
                </a:cubicBezTo>
                <a:cubicBezTo>
                  <a:pt x="2253" y="981"/>
                  <a:pt x="2261" y="978"/>
                  <a:pt x="2266" y="978"/>
                </a:cubicBezTo>
                <a:cubicBezTo>
                  <a:pt x="2279" y="975"/>
                  <a:pt x="2291" y="965"/>
                  <a:pt x="2302" y="952"/>
                </a:cubicBezTo>
                <a:cubicBezTo>
                  <a:pt x="2312" y="940"/>
                  <a:pt x="2312" y="922"/>
                  <a:pt x="2309" y="909"/>
                </a:cubicBezTo>
                <a:cubicBezTo>
                  <a:pt x="2307" y="899"/>
                  <a:pt x="2309" y="888"/>
                  <a:pt x="2317" y="883"/>
                </a:cubicBezTo>
                <a:cubicBezTo>
                  <a:pt x="2325" y="876"/>
                  <a:pt x="2335" y="876"/>
                  <a:pt x="2343" y="878"/>
                </a:cubicBezTo>
                <a:cubicBezTo>
                  <a:pt x="2430" y="911"/>
                  <a:pt x="2524" y="929"/>
                  <a:pt x="2617" y="929"/>
                </a:cubicBezTo>
                <a:cubicBezTo>
                  <a:pt x="2732" y="929"/>
                  <a:pt x="2834" y="901"/>
                  <a:pt x="2919" y="850"/>
                </a:cubicBezTo>
                <a:cubicBezTo>
                  <a:pt x="2931" y="842"/>
                  <a:pt x="2947" y="847"/>
                  <a:pt x="2954" y="858"/>
                </a:cubicBezTo>
                <a:cubicBezTo>
                  <a:pt x="2962" y="868"/>
                  <a:pt x="2957" y="886"/>
                  <a:pt x="2947" y="894"/>
                </a:cubicBezTo>
                <a:cubicBezTo>
                  <a:pt x="2855" y="950"/>
                  <a:pt x="2742" y="981"/>
                  <a:pt x="2619" y="981"/>
                </a:cubicBezTo>
                <a:cubicBezTo>
                  <a:pt x="2617" y="981"/>
                  <a:pt x="2617" y="981"/>
                  <a:pt x="2617" y="981"/>
                </a:cubicBezTo>
                <a:cubicBezTo>
                  <a:pt x="2529" y="981"/>
                  <a:pt x="2445" y="968"/>
                  <a:pt x="2363" y="940"/>
                </a:cubicBezTo>
                <a:cubicBezTo>
                  <a:pt x="2361" y="952"/>
                  <a:pt x="2355" y="968"/>
                  <a:pt x="2348" y="981"/>
                </a:cubicBezTo>
                <a:cubicBezTo>
                  <a:pt x="2337" y="998"/>
                  <a:pt x="2322" y="1011"/>
                  <a:pt x="2307" y="1022"/>
                </a:cubicBezTo>
                <a:cubicBezTo>
                  <a:pt x="2317" y="1042"/>
                  <a:pt x="2335" y="1057"/>
                  <a:pt x="2355" y="1068"/>
                </a:cubicBezTo>
                <a:cubicBezTo>
                  <a:pt x="2361" y="1055"/>
                  <a:pt x="2371" y="1045"/>
                  <a:pt x="2384" y="1034"/>
                </a:cubicBezTo>
                <a:cubicBezTo>
                  <a:pt x="2417" y="1011"/>
                  <a:pt x="2465" y="1009"/>
                  <a:pt x="2501" y="1027"/>
                </a:cubicBezTo>
                <a:cubicBezTo>
                  <a:pt x="2532" y="1042"/>
                  <a:pt x="2553" y="1068"/>
                  <a:pt x="2573" y="1091"/>
                </a:cubicBezTo>
                <a:cubicBezTo>
                  <a:pt x="2586" y="1106"/>
                  <a:pt x="2599" y="1121"/>
                  <a:pt x="2614" y="1132"/>
                </a:cubicBezTo>
                <a:cubicBezTo>
                  <a:pt x="2622" y="1139"/>
                  <a:pt x="2632" y="1144"/>
                  <a:pt x="2642" y="1150"/>
                </a:cubicBezTo>
                <a:cubicBezTo>
                  <a:pt x="2665" y="1165"/>
                  <a:pt x="2691" y="1180"/>
                  <a:pt x="2706" y="1206"/>
                </a:cubicBezTo>
                <a:cubicBezTo>
                  <a:pt x="2714" y="1221"/>
                  <a:pt x="2719" y="1234"/>
                  <a:pt x="2724" y="1249"/>
                </a:cubicBezTo>
                <a:cubicBezTo>
                  <a:pt x="2727" y="1257"/>
                  <a:pt x="2729" y="1262"/>
                  <a:pt x="2732" y="1270"/>
                </a:cubicBezTo>
                <a:cubicBezTo>
                  <a:pt x="2737" y="1283"/>
                  <a:pt x="2745" y="1295"/>
                  <a:pt x="2752" y="1308"/>
                </a:cubicBezTo>
                <a:cubicBezTo>
                  <a:pt x="2760" y="1324"/>
                  <a:pt x="2770" y="1339"/>
                  <a:pt x="2778" y="1357"/>
                </a:cubicBezTo>
                <a:cubicBezTo>
                  <a:pt x="2793" y="1395"/>
                  <a:pt x="2791" y="1449"/>
                  <a:pt x="2750" y="1475"/>
                </a:cubicBezTo>
                <a:cubicBezTo>
                  <a:pt x="2742" y="1480"/>
                  <a:pt x="2729" y="1480"/>
                  <a:pt x="2721" y="1475"/>
                </a:cubicBezTo>
                <a:cubicBezTo>
                  <a:pt x="2678" y="1444"/>
                  <a:pt x="2624" y="1426"/>
                  <a:pt x="2570" y="1421"/>
                </a:cubicBezTo>
                <a:cubicBezTo>
                  <a:pt x="2581" y="1446"/>
                  <a:pt x="2588" y="1475"/>
                  <a:pt x="2581" y="1503"/>
                </a:cubicBezTo>
                <a:cubicBezTo>
                  <a:pt x="2573" y="1531"/>
                  <a:pt x="2547" y="1557"/>
                  <a:pt x="2517" y="1564"/>
                </a:cubicBezTo>
                <a:cubicBezTo>
                  <a:pt x="2491" y="1569"/>
                  <a:pt x="2468" y="1564"/>
                  <a:pt x="2453" y="1546"/>
                </a:cubicBezTo>
                <a:cubicBezTo>
                  <a:pt x="2440" y="1531"/>
                  <a:pt x="2437" y="1516"/>
                  <a:pt x="2432" y="1500"/>
                </a:cubicBezTo>
                <a:cubicBezTo>
                  <a:pt x="2430" y="1490"/>
                  <a:pt x="2427" y="1480"/>
                  <a:pt x="2425" y="1477"/>
                </a:cubicBezTo>
                <a:cubicBezTo>
                  <a:pt x="2422" y="1477"/>
                  <a:pt x="2417" y="1475"/>
                  <a:pt x="2414" y="1475"/>
                </a:cubicBezTo>
                <a:cubicBezTo>
                  <a:pt x="2404" y="1472"/>
                  <a:pt x="2391" y="1472"/>
                  <a:pt x="2378" y="1462"/>
                </a:cubicBezTo>
                <a:cubicBezTo>
                  <a:pt x="2361" y="1446"/>
                  <a:pt x="2361" y="1423"/>
                  <a:pt x="2361" y="1408"/>
                </a:cubicBezTo>
                <a:cubicBezTo>
                  <a:pt x="2361" y="1400"/>
                  <a:pt x="2361" y="1400"/>
                  <a:pt x="2361" y="1400"/>
                </a:cubicBezTo>
                <a:cubicBezTo>
                  <a:pt x="2358" y="1375"/>
                  <a:pt x="2340" y="1357"/>
                  <a:pt x="2320" y="1349"/>
                </a:cubicBezTo>
                <a:cubicBezTo>
                  <a:pt x="2307" y="1344"/>
                  <a:pt x="2291" y="1339"/>
                  <a:pt x="2279" y="1342"/>
                </a:cubicBezTo>
                <a:cubicBezTo>
                  <a:pt x="2307" y="1390"/>
                  <a:pt x="2322" y="1446"/>
                  <a:pt x="2320" y="1505"/>
                </a:cubicBezTo>
                <a:cubicBezTo>
                  <a:pt x="2320" y="1516"/>
                  <a:pt x="2312" y="1523"/>
                  <a:pt x="2304" y="1528"/>
                </a:cubicBezTo>
                <a:cubicBezTo>
                  <a:pt x="2212" y="1564"/>
                  <a:pt x="2128" y="1482"/>
                  <a:pt x="2071" y="1416"/>
                </a:cubicBezTo>
                <a:cubicBezTo>
                  <a:pt x="2058" y="1403"/>
                  <a:pt x="2058" y="1403"/>
                  <a:pt x="2058" y="1403"/>
                </a:cubicBezTo>
                <a:cubicBezTo>
                  <a:pt x="2053" y="1403"/>
                  <a:pt x="2043" y="1423"/>
                  <a:pt x="2041" y="1449"/>
                </a:cubicBezTo>
                <a:cubicBezTo>
                  <a:pt x="2038" y="1475"/>
                  <a:pt x="2038" y="1495"/>
                  <a:pt x="2048" y="1510"/>
                </a:cubicBezTo>
                <a:cubicBezTo>
                  <a:pt x="2061" y="1528"/>
                  <a:pt x="2084" y="1536"/>
                  <a:pt x="2115" y="1544"/>
                </a:cubicBezTo>
                <a:cubicBezTo>
                  <a:pt x="2138" y="1549"/>
                  <a:pt x="2161" y="1557"/>
                  <a:pt x="2181" y="1569"/>
                </a:cubicBezTo>
                <a:cubicBezTo>
                  <a:pt x="2248" y="1610"/>
                  <a:pt x="2258" y="1695"/>
                  <a:pt x="2256" y="1761"/>
                </a:cubicBezTo>
                <a:cubicBezTo>
                  <a:pt x="2256" y="1774"/>
                  <a:pt x="2256" y="1790"/>
                  <a:pt x="2258" y="1795"/>
                </a:cubicBezTo>
                <a:cubicBezTo>
                  <a:pt x="2263" y="1802"/>
                  <a:pt x="2276" y="1805"/>
                  <a:pt x="2289" y="1807"/>
                </a:cubicBezTo>
                <a:cubicBezTo>
                  <a:pt x="2294" y="1810"/>
                  <a:pt x="2302" y="1810"/>
                  <a:pt x="2307" y="1813"/>
                </a:cubicBezTo>
                <a:cubicBezTo>
                  <a:pt x="2343" y="1825"/>
                  <a:pt x="2371" y="1856"/>
                  <a:pt x="2386" y="1894"/>
                </a:cubicBezTo>
                <a:cubicBezTo>
                  <a:pt x="2401" y="1933"/>
                  <a:pt x="2399" y="1974"/>
                  <a:pt x="2378" y="2007"/>
                </a:cubicBezTo>
                <a:cubicBezTo>
                  <a:pt x="2371" y="2015"/>
                  <a:pt x="2371" y="2015"/>
                  <a:pt x="2371" y="2015"/>
                </a:cubicBezTo>
                <a:cubicBezTo>
                  <a:pt x="2355" y="2028"/>
                  <a:pt x="2337" y="2033"/>
                  <a:pt x="2317" y="2030"/>
                </a:cubicBezTo>
                <a:cubicBezTo>
                  <a:pt x="2273" y="2025"/>
                  <a:pt x="2235" y="1982"/>
                  <a:pt x="2217" y="1956"/>
                </a:cubicBezTo>
                <a:cubicBezTo>
                  <a:pt x="2199" y="1933"/>
                  <a:pt x="2169" y="1912"/>
                  <a:pt x="2151" y="1912"/>
                </a:cubicBezTo>
                <a:cubicBezTo>
                  <a:pt x="2145" y="1912"/>
                  <a:pt x="2143" y="1912"/>
                  <a:pt x="2140" y="1915"/>
                </a:cubicBezTo>
                <a:cubicBezTo>
                  <a:pt x="2102" y="2051"/>
                  <a:pt x="2102" y="2051"/>
                  <a:pt x="2102" y="2051"/>
                </a:cubicBezTo>
                <a:cubicBezTo>
                  <a:pt x="2099" y="2058"/>
                  <a:pt x="2094" y="2066"/>
                  <a:pt x="2084" y="2069"/>
                </a:cubicBezTo>
                <a:cubicBezTo>
                  <a:pt x="2076" y="2071"/>
                  <a:pt x="2066" y="2069"/>
                  <a:pt x="2061" y="2063"/>
                </a:cubicBezTo>
                <a:cubicBezTo>
                  <a:pt x="2010" y="2022"/>
                  <a:pt x="2010" y="2022"/>
                  <a:pt x="2010" y="2022"/>
                </a:cubicBezTo>
                <a:cubicBezTo>
                  <a:pt x="1977" y="2140"/>
                  <a:pt x="1969" y="2266"/>
                  <a:pt x="1987" y="2386"/>
                </a:cubicBezTo>
                <a:cubicBezTo>
                  <a:pt x="1987" y="2394"/>
                  <a:pt x="1984" y="2404"/>
                  <a:pt x="1979" y="2409"/>
                </a:cubicBezTo>
                <a:cubicBezTo>
                  <a:pt x="1969" y="2412"/>
                  <a:pt x="1964" y="2414"/>
                  <a:pt x="1959" y="2414"/>
                </a:cubicBezTo>
                <a:close/>
                <a:moveTo>
                  <a:pt x="530" y="2598"/>
                </a:moveTo>
                <a:cubicBezTo>
                  <a:pt x="522" y="2598"/>
                  <a:pt x="517" y="2596"/>
                  <a:pt x="512" y="2591"/>
                </a:cubicBezTo>
                <a:cubicBezTo>
                  <a:pt x="392" y="2473"/>
                  <a:pt x="282" y="2345"/>
                  <a:pt x="182" y="2207"/>
                </a:cubicBezTo>
                <a:cubicBezTo>
                  <a:pt x="136" y="2145"/>
                  <a:pt x="90" y="2084"/>
                  <a:pt x="26" y="2086"/>
                </a:cubicBezTo>
                <a:cubicBezTo>
                  <a:pt x="10" y="2086"/>
                  <a:pt x="0" y="2076"/>
                  <a:pt x="0" y="2061"/>
                </a:cubicBezTo>
                <a:cubicBezTo>
                  <a:pt x="0" y="2046"/>
                  <a:pt x="10" y="2035"/>
                  <a:pt x="26" y="2035"/>
                </a:cubicBezTo>
                <a:cubicBezTo>
                  <a:pt x="120" y="2033"/>
                  <a:pt x="187" y="2125"/>
                  <a:pt x="225" y="2179"/>
                </a:cubicBezTo>
                <a:cubicBezTo>
                  <a:pt x="312" y="2299"/>
                  <a:pt x="407" y="2414"/>
                  <a:pt x="512" y="2519"/>
                </a:cubicBezTo>
                <a:cubicBezTo>
                  <a:pt x="510" y="2509"/>
                  <a:pt x="502" y="2499"/>
                  <a:pt x="497" y="2488"/>
                </a:cubicBezTo>
                <a:cubicBezTo>
                  <a:pt x="494" y="2483"/>
                  <a:pt x="489" y="2478"/>
                  <a:pt x="487" y="2473"/>
                </a:cubicBezTo>
                <a:cubicBezTo>
                  <a:pt x="466" y="2447"/>
                  <a:pt x="446" y="2417"/>
                  <a:pt x="443" y="2381"/>
                </a:cubicBezTo>
                <a:cubicBezTo>
                  <a:pt x="443" y="2366"/>
                  <a:pt x="446" y="2350"/>
                  <a:pt x="448" y="2337"/>
                </a:cubicBezTo>
                <a:cubicBezTo>
                  <a:pt x="451" y="2327"/>
                  <a:pt x="453" y="2319"/>
                  <a:pt x="453" y="2312"/>
                </a:cubicBezTo>
                <a:cubicBezTo>
                  <a:pt x="453" y="2286"/>
                  <a:pt x="440" y="2258"/>
                  <a:pt x="423" y="2232"/>
                </a:cubicBezTo>
                <a:cubicBezTo>
                  <a:pt x="412" y="2217"/>
                  <a:pt x="405" y="2202"/>
                  <a:pt x="397" y="2184"/>
                </a:cubicBezTo>
                <a:cubicBezTo>
                  <a:pt x="364" y="2102"/>
                  <a:pt x="387" y="2017"/>
                  <a:pt x="410" y="1935"/>
                </a:cubicBezTo>
                <a:cubicBezTo>
                  <a:pt x="430" y="1866"/>
                  <a:pt x="448" y="1800"/>
                  <a:pt x="433" y="1736"/>
                </a:cubicBezTo>
                <a:cubicBezTo>
                  <a:pt x="430" y="1731"/>
                  <a:pt x="430" y="1723"/>
                  <a:pt x="428" y="1718"/>
                </a:cubicBezTo>
                <a:cubicBezTo>
                  <a:pt x="423" y="1700"/>
                  <a:pt x="417" y="1679"/>
                  <a:pt x="417" y="1659"/>
                </a:cubicBezTo>
                <a:cubicBezTo>
                  <a:pt x="417" y="1623"/>
                  <a:pt x="435" y="1595"/>
                  <a:pt x="451" y="1572"/>
                </a:cubicBezTo>
                <a:cubicBezTo>
                  <a:pt x="545" y="1411"/>
                  <a:pt x="545" y="1411"/>
                  <a:pt x="545" y="1411"/>
                </a:cubicBezTo>
                <a:cubicBezTo>
                  <a:pt x="556" y="1395"/>
                  <a:pt x="563" y="1380"/>
                  <a:pt x="566" y="1362"/>
                </a:cubicBezTo>
                <a:cubicBezTo>
                  <a:pt x="574" y="1321"/>
                  <a:pt x="538" y="1283"/>
                  <a:pt x="505" y="1260"/>
                </a:cubicBezTo>
                <a:cubicBezTo>
                  <a:pt x="489" y="1249"/>
                  <a:pt x="471" y="1239"/>
                  <a:pt x="453" y="1231"/>
                </a:cubicBezTo>
                <a:cubicBezTo>
                  <a:pt x="425" y="1216"/>
                  <a:pt x="394" y="1201"/>
                  <a:pt x="369" y="1178"/>
                </a:cubicBezTo>
                <a:cubicBezTo>
                  <a:pt x="323" y="1137"/>
                  <a:pt x="292" y="1062"/>
                  <a:pt x="330" y="1006"/>
                </a:cubicBezTo>
                <a:cubicBezTo>
                  <a:pt x="336" y="996"/>
                  <a:pt x="348" y="993"/>
                  <a:pt x="359" y="996"/>
                </a:cubicBezTo>
                <a:cubicBezTo>
                  <a:pt x="387" y="1004"/>
                  <a:pt x="423" y="998"/>
                  <a:pt x="448" y="981"/>
                </a:cubicBezTo>
                <a:cubicBezTo>
                  <a:pt x="369" y="901"/>
                  <a:pt x="369" y="901"/>
                  <a:pt x="369" y="901"/>
                </a:cubicBezTo>
                <a:cubicBezTo>
                  <a:pt x="359" y="891"/>
                  <a:pt x="343" y="876"/>
                  <a:pt x="338" y="853"/>
                </a:cubicBezTo>
                <a:cubicBezTo>
                  <a:pt x="330" y="817"/>
                  <a:pt x="353" y="791"/>
                  <a:pt x="371" y="768"/>
                </a:cubicBezTo>
                <a:cubicBezTo>
                  <a:pt x="387" y="750"/>
                  <a:pt x="397" y="737"/>
                  <a:pt x="394" y="730"/>
                </a:cubicBezTo>
                <a:cubicBezTo>
                  <a:pt x="389" y="717"/>
                  <a:pt x="397" y="702"/>
                  <a:pt x="412" y="699"/>
                </a:cubicBezTo>
                <a:cubicBezTo>
                  <a:pt x="697" y="609"/>
                  <a:pt x="697" y="609"/>
                  <a:pt x="697" y="609"/>
                </a:cubicBezTo>
                <a:cubicBezTo>
                  <a:pt x="704" y="543"/>
                  <a:pt x="704" y="543"/>
                  <a:pt x="704" y="543"/>
                </a:cubicBezTo>
                <a:cubicBezTo>
                  <a:pt x="707" y="530"/>
                  <a:pt x="717" y="520"/>
                  <a:pt x="730" y="520"/>
                </a:cubicBezTo>
                <a:cubicBezTo>
                  <a:pt x="845" y="522"/>
                  <a:pt x="845" y="522"/>
                  <a:pt x="845" y="522"/>
                </a:cubicBezTo>
                <a:cubicBezTo>
                  <a:pt x="825" y="474"/>
                  <a:pt x="807" y="422"/>
                  <a:pt x="786" y="374"/>
                </a:cubicBezTo>
                <a:cubicBezTo>
                  <a:pt x="776" y="346"/>
                  <a:pt x="766" y="312"/>
                  <a:pt x="781" y="282"/>
                </a:cubicBezTo>
                <a:cubicBezTo>
                  <a:pt x="791" y="261"/>
                  <a:pt x="807" y="248"/>
                  <a:pt x="822" y="238"/>
                </a:cubicBezTo>
                <a:cubicBezTo>
                  <a:pt x="830" y="233"/>
                  <a:pt x="840" y="225"/>
                  <a:pt x="845" y="220"/>
                </a:cubicBezTo>
                <a:cubicBezTo>
                  <a:pt x="860" y="200"/>
                  <a:pt x="850" y="164"/>
                  <a:pt x="827" y="146"/>
                </a:cubicBezTo>
                <a:cubicBezTo>
                  <a:pt x="801" y="123"/>
                  <a:pt x="760" y="115"/>
                  <a:pt x="727" y="108"/>
                </a:cubicBezTo>
                <a:cubicBezTo>
                  <a:pt x="717" y="105"/>
                  <a:pt x="709" y="97"/>
                  <a:pt x="707" y="90"/>
                </a:cubicBezTo>
                <a:cubicBezTo>
                  <a:pt x="691" y="33"/>
                  <a:pt x="691" y="33"/>
                  <a:pt x="691" y="33"/>
                </a:cubicBezTo>
                <a:cubicBezTo>
                  <a:pt x="689" y="21"/>
                  <a:pt x="697" y="5"/>
                  <a:pt x="709" y="3"/>
                </a:cubicBezTo>
                <a:cubicBezTo>
                  <a:pt x="722" y="0"/>
                  <a:pt x="737" y="8"/>
                  <a:pt x="740" y="21"/>
                </a:cubicBezTo>
                <a:cubicBezTo>
                  <a:pt x="750" y="64"/>
                  <a:pt x="750" y="64"/>
                  <a:pt x="750" y="64"/>
                </a:cubicBezTo>
                <a:cubicBezTo>
                  <a:pt x="786" y="72"/>
                  <a:pt x="827" y="82"/>
                  <a:pt x="858" y="110"/>
                </a:cubicBezTo>
                <a:cubicBezTo>
                  <a:pt x="896" y="143"/>
                  <a:pt x="917" y="210"/>
                  <a:pt x="881" y="254"/>
                </a:cubicBezTo>
                <a:cubicBezTo>
                  <a:pt x="871" y="266"/>
                  <a:pt x="858" y="274"/>
                  <a:pt x="848" y="282"/>
                </a:cubicBezTo>
                <a:cubicBezTo>
                  <a:pt x="837" y="289"/>
                  <a:pt x="827" y="297"/>
                  <a:pt x="822" y="305"/>
                </a:cubicBezTo>
                <a:cubicBezTo>
                  <a:pt x="817" y="318"/>
                  <a:pt x="822" y="338"/>
                  <a:pt x="830" y="356"/>
                </a:cubicBezTo>
                <a:cubicBezTo>
                  <a:pt x="853" y="417"/>
                  <a:pt x="876" y="479"/>
                  <a:pt x="901" y="540"/>
                </a:cubicBezTo>
                <a:cubicBezTo>
                  <a:pt x="904" y="548"/>
                  <a:pt x="904" y="558"/>
                  <a:pt x="899" y="563"/>
                </a:cubicBezTo>
                <a:cubicBezTo>
                  <a:pt x="894" y="571"/>
                  <a:pt x="886" y="574"/>
                  <a:pt x="878" y="574"/>
                </a:cubicBezTo>
                <a:cubicBezTo>
                  <a:pt x="753" y="574"/>
                  <a:pt x="753" y="574"/>
                  <a:pt x="753" y="574"/>
                </a:cubicBezTo>
                <a:cubicBezTo>
                  <a:pt x="745" y="635"/>
                  <a:pt x="745" y="635"/>
                  <a:pt x="745" y="635"/>
                </a:cubicBezTo>
                <a:cubicBezTo>
                  <a:pt x="745" y="645"/>
                  <a:pt x="737" y="653"/>
                  <a:pt x="727" y="655"/>
                </a:cubicBezTo>
                <a:cubicBezTo>
                  <a:pt x="446" y="742"/>
                  <a:pt x="446" y="742"/>
                  <a:pt x="446" y="742"/>
                </a:cubicBezTo>
                <a:cubicBezTo>
                  <a:pt x="443" y="766"/>
                  <a:pt x="425" y="786"/>
                  <a:pt x="410" y="804"/>
                </a:cubicBezTo>
                <a:cubicBezTo>
                  <a:pt x="397" y="819"/>
                  <a:pt x="384" y="832"/>
                  <a:pt x="387" y="842"/>
                </a:cubicBezTo>
                <a:cubicBezTo>
                  <a:pt x="389" y="850"/>
                  <a:pt x="397" y="858"/>
                  <a:pt x="402" y="863"/>
                </a:cubicBezTo>
                <a:cubicBezTo>
                  <a:pt x="499" y="960"/>
                  <a:pt x="499" y="960"/>
                  <a:pt x="499" y="960"/>
                </a:cubicBezTo>
                <a:cubicBezTo>
                  <a:pt x="510" y="970"/>
                  <a:pt x="510" y="986"/>
                  <a:pt x="499" y="996"/>
                </a:cubicBezTo>
                <a:cubicBezTo>
                  <a:pt x="466" y="1034"/>
                  <a:pt x="412" y="1052"/>
                  <a:pt x="361" y="1045"/>
                </a:cubicBezTo>
                <a:cubicBezTo>
                  <a:pt x="353" y="1075"/>
                  <a:pt x="371" y="1111"/>
                  <a:pt x="397" y="1134"/>
                </a:cubicBezTo>
                <a:cubicBezTo>
                  <a:pt x="417" y="1152"/>
                  <a:pt x="443" y="1167"/>
                  <a:pt x="471" y="1180"/>
                </a:cubicBezTo>
                <a:cubicBezTo>
                  <a:pt x="489" y="1190"/>
                  <a:pt x="510" y="1201"/>
                  <a:pt x="528" y="1214"/>
                </a:cubicBezTo>
                <a:cubicBezTo>
                  <a:pt x="576" y="1244"/>
                  <a:pt x="622" y="1303"/>
                  <a:pt x="609" y="1367"/>
                </a:cubicBezTo>
                <a:cubicBezTo>
                  <a:pt x="604" y="1393"/>
                  <a:pt x="592" y="1413"/>
                  <a:pt x="581" y="1431"/>
                </a:cubicBezTo>
                <a:cubicBezTo>
                  <a:pt x="487" y="1592"/>
                  <a:pt x="487" y="1592"/>
                  <a:pt x="487" y="1592"/>
                </a:cubicBezTo>
                <a:cubicBezTo>
                  <a:pt x="474" y="1613"/>
                  <a:pt x="461" y="1633"/>
                  <a:pt x="461" y="1656"/>
                </a:cubicBezTo>
                <a:cubicBezTo>
                  <a:pt x="461" y="1669"/>
                  <a:pt x="466" y="1685"/>
                  <a:pt x="469" y="1700"/>
                </a:cubicBezTo>
                <a:cubicBezTo>
                  <a:pt x="471" y="1708"/>
                  <a:pt x="474" y="1713"/>
                  <a:pt x="474" y="1720"/>
                </a:cubicBezTo>
                <a:cubicBezTo>
                  <a:pt x="492" y="1797"/>
                  <a:pt x="471" y="1871"/>
                  <a:pt x="451" y="1946"/>
                </a:cubicBezTo>
                <a:cubicBezTo>
                  <a:pt x="430" y="2022"/>
                  <a:pt x="410" y="2094"/>
                  <a:pt x="435" y="2161"/>
                </a:cubicBezTo>
                <a:cubicBezTo>
                  <a:pt x="440" y="2176"/>
                  <a:pt x="448" y="2189"/>
                  <a:pt x="458" y="2204"/>
                </a:cubicBezTo>
                <a:cubicBezTo>
                  <a:pt x="476" y="2238"/>
                  <a:pt x="497" y="2271"/>
                  <a:pt x="494" y="2312"/>
                </a:cubicBezTo>
                <a:cubicBezTo>
                  <a:pt x="494" y="2325"/>
                  <a:pt x="492" y="2335"/>
                  <a:pt x="489" y="2348"/>
                </a:cubicBezTo>
                <a:cubicBezTo>
                  <a:pt x="487" y="2358"/>
                  <a:pt x="484" y="2368"/>
                  <a:pt x="484" y="2378"/>
                </a:cubicBezTo>
                <a:cubicBezTo>
                  <a:pt x="484" y="2401"/>
                  <a:pt x="499" y="2422"/>
                  <a:pt x="517" y="2442"/>
                </a:cubicBezTo>
                <a:cubicBezTo>
                  <a:pt x="522" y="2447"/>
                  <a:pt x="525" y="2453"/>
                  <a:pt x="530" y="2458"/>
                </a:cubicBezTo>
                <a:cubicBezTo>
                  <a:pt x="563" y="2506"/>
                  <a:pt x="569" y="2555"/>
                  <a:pt x="543" y="2588"/>
                </a:cubicBezTo>
                <a:cubicBezTo>
                  <a:pt x="545" y="2593"/>
                  <a:pt x="538" y="2598"/>
                  <a:pt x="530" y="2598"/>
                </a:cubicBezTo>
                <a:close/>
                <a:moveTo>
                  <a:pt x="530" y="2598"/>
                </a:moveTo>
                <a:cubicBezTo>
                  <a:pt x="530" y="2598"/>
                  <a:pt x="530" y="2598"/>
                  <a:pt x="530" y="2598"/>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4" name="Freeform 28"/>
          <p:cNvSpPr>
            <a:spLocks noEditPoints="1"/>
          </p:cNvSpPr>
          <p:nvPr/>
        </p:nvSpPr>
        <p:spPr bwMode="auto">
          <a:xfrm>
            <a:off x="2197635" y="2122194"/>
            <a:ext cx="54669" cy="78515"/>
          </a:xfrm>
          <a:custGeom>
            <a:avLst/>
            <a:gdLst>
              <a:gd name="T0" fmla="*/ 48 w 325"/>
              <a:gd name="T1" fmla="*/ 466 h 466"/>
              <a:gd name="T2" fmla="*/ 23 w 325"/>
              <a:gd name="T3" fmla="*/ 464 h 466"/>
              <a:gd name="T4" fmla="*/ 5 w 325"/>
              <a:gd name="T5" fmla="*/ 433 h 466"/>
              <a:gd name="T6" fmla="*/ 35 w 325"/>
              <a:gd name="T7" fmla="*/ 415 h 466"/>
              <a:gd name="T8" fmla="*/ 120 w 325"/>
              <a:gd name="T9" fmla="*/ 367 h 466"/>
              <a:gd name="T10" fmla="*/ 123 w 325"/>
              <a:gd name="T11" fmla="*/ 349 h 466"/>
              <a:gd name="T12" fmla="*/ 125 w 325"/>
              <a:gd name="T13" fmla="*/ 331 h 466"/>
              <a:gd name="T14" fmla="*/ 181 w 325"/>
              <a:gd name="T15" fmla="*/ 246 h 466"/>
              <a:gd name="T16" fmla="*/ 230 w 325"/>
              <a:gd name="T17" fmla="*/ 221 h 466"/>
              <a:gd name="T18" fmla="*/ 266 w 325"/>
              <a:gd name="T19" fmla="*/ 203 h 466"/>
              <a:gd name="T20" fmla="*/ 169 w 325"/>
              <a:gd name="T21" fmla="*/ 39 h 466"/>
              <a:gd name="T22" fmla="*/ 184 w 325"/>
              <a:gd name="T23" fmla="*/ 6 h 466"/>
              <a:gd name="T24" fmla="*/ 217 w 325"/>
              <a:gd name="T25" fmla="*/ 21 h 466"/>
              <a:gd name="T26" fmla="*/ 294 w 325"/>
              <a:gd name="T27" fmla="*/ 157 h 466"/>
              <a:gd name="T28" fmla="*/ 322 w 325"/>
              <a:gd name="T29" fmla="*/ 203 h 466"/>
              <a:gd name="T30" fmla="*/ 299 w 325"/>
              <a:gd name="T31" fmla="*/ 239 h 466"/>
              <a:gd name="T32" fmla="*/ 245 w 325"/>
              <a:gd name="T33" fmla="*/ 267 h 466"/>
              <a:gd name="T34" fmla="*/ 204 w 325"/>
              <a:gd name="T35" fmla="*/ 287 h 466"/>
              <a:gd name="T36" fmla="*/ 176 w 325"/>
              <a:gd name="T37" fmla="*/ 341 h 466"/>
              <a:gd name="T38" fmla="*/ 174 w 325"/>
              <a:gd name="T39" fmla="*/ 356 h 466"/>
              <a:gd name="T40" fmla="*/ 169 w 325"/>
              <a:gd name="T41" fmla="*/ 379 h 466"/>
              <a:gd name="T42" fmla="*/ 48 w 325"/>
              <a:gd name="T43" fmla="*/ 466 h 466"/>
              <a:gd name="T44" fmla="*/ 48 w 325"/>
              <a:gd name="T45" fmla="*/ 466 h 466"/>
              <a:gd name="T46" fmla="*/ 48 w 325"/>
              <a:gd name="T47" fmla="*/ 46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5" h="466">
                <a:moveTo>
                  <a:pt x="48" y="466"/>
                </a:moveTo>
                <a:cubicBezTo>
                  <a:pt x="41" y="466"/>
                  <a:pt x="30" y="466"/>
                  <a:pt x="23" y="464"/>
                </a:cubicBezTo>
                <a:cubicBezTo>
                  <a:pt x="10" y="461"/>
                  <a:pt x="0" y="446"/>
                  <a:pt x="5" y="433"/>
                </a:cubicBezTo>
                <a:cubicBezTo>
                  <a:pt x="7" y="420"/>
                  <a:pt x="23" y="410"/>
                  <a:pt x="35" y="415"/>
                </a:cubicBezTo>
                <a:cubicBezTo>
                  <a:pt x="69" y="423"/>
                  <a:pt x="110" y="400"/>
                  <a:pt x="120" y="367"/>
                </a:cubicBezTo>
                <a:cubicBezTo>
                  <a:pt x="123" y="361"/>
                  <a:pt x="123" y="354"/>
                  <a:pt x="123" y="349"/>
                </a:cubicBezTo>
                <a:cubicBezTo>
                  <a:pt x="123" y="343"/>
                  <a:pt x="125" y="336"/>
                  <a:pt x="125" y="331"/>
                </a:cubicBezTo>
                <a:cubicBezTo>
                  <a:pt x="133" y="295"/>
                  <a:pt x="153" y="264"/>
                  <a:pt x="181" y="246"/>
                </a:cubicBezTo>
                <a:cubicBezTo>
                  <a:pt x="197" y="236"/>
                  <a:pt x="215" y="228"/>
                  <a:pt x="230" y="221"/>
                </a:cubicBezTo>
                <a:cubicBezTo>
                  <a:pt x="243" y="215"/>
                  <a:pt x="256" y="210"/>
                  <a:pt x="266" y="203"/>
                </a:cubicBezTo>
                <a:cubicBezTo>
                  <a:pt x="207" y="164"/>
                  <a:pt x="184" y="93"/>
                  <a:pt x="169" y="39"/>
                </a:cubicBezTo>
                <a:cubicBezTo>
                  <a:pt x="163" y="26"/>
                  <a:pt x="171" y="11"/>
                  <a:pt x="184" y="6"/>
                </a:cubicBezTo>
                <a:cubicBezTo>
                  <a:pt x="197" y="0"/>
                  <a:pt x="212" y="8"/>
                  <a:pt x="217" y="21"/>
                </a:cubicBezTo>
                <a:cubicBezTo>
                  <a:pt x="235" y="80"/>
                  <a:pt x="256" y="128"/>
                  <a:pt x="294" y="157"/>
                </a:cubicBezTo>
                <a:cubicBezTo>
                  <a:pt x="304" y="164"/>
                  <a:pt x="325" y="177"/>
                  <a:pt x="322" y="203"/>
                </a:cubicBezTo>
                <a:cubicBezTo>
                  <a:pt x="322" y="215"/>
                  <a:pt x="315" y="228"/>
                  <a:pt x="299" y="239"/>
                </a:cubicBezTo>
                <a:cubicBezTo>
                  <a:pt x="281" y="251"/>
                  <a:pt x="263" y="259"/>
                  <a:pt x="245" y="267"/>
                </a:cubicBezTo>
                <a:cubicBezTo>
                  <a:pt x="230" y="272"/>
                  <a:pt x="217" y="279"/>
                  <a:pt x="204" y="287"/>
                </a:cubicBezTo>
                <a:cubicBezTo>
                  <a:pt x="194" y="300"/>
                  <a:pt x="181" y="320"/>
                  <a:pt x="176" y="341"/>
                </a:cubicBezTo>
                <a:cubicBezTo>
                  <a:pt x="176" y="346"/>
                  <a:pt x="174" y="351"/>
                  <a:pt x="174" y="356"/>
                </a:cubicBezTo>
                <a:cubicBezTo>
                  <a:pt x="174" y="364"/>
                  <a:pt x="171" y="372"/>
                  <a:pt x="169" y="379"/>
                </a:cubicBezTo>
                <a:cubicBezTo>
                  <a:pt x="153" y="431"/>
                  <a:pt x="102" y="466"/>
                  <a:pt x="48" y="466"/>
                </a:cubicBezTo>
                <a:close/>
                <a:moveTo>
                  <a:pt x="48" y="466"/>
                </a:moveTo>
                <a:cubicBezTo>
                  <a:pt x="48" y="466"/>
                  <a:pt x="48" y="466"/>
                  <a:pt x="48" y="466"/>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6" name="Freeform 39"/>
          <p:cNvSpPr>
            <a:spLocks noEditPoints="1"/>
          </p:cNvSpPr>
          <p:nvPr/>
        </p:nvSpPr>
        <p:spPr bwMode="auto">
          <a:xfrm>
            <a:off x="9658857" y="2127967"/>
            <a:ext cx="579972" cy="371485"/>
          </a:xfrm>
          <a:custGeom>
            <a:avLst/>
            <a:gdLst>
              <a:gd name="T0" fmla="*/ 3200 w 3251"/>
              <a:gd name="T1" fmla="*/ 2081 h 2081"/>
              <a:gd name="T2" fmla="*/ 51 w 3251"/>
              <a:gd name="T3" fmla="*/ 2081 h 2081"/>
              <a:gd name="T4" fmla="*/ 0 w 3251"/>
              <a:gd name="T5" fmla="*/ 2030 h 2081"/>
              <a:gd name="T6" fmla="*/ 0 w 3251"/>
              <a:gd name="T7" fmla="*/ 51 h 2081"/>
              <a:gd name="T8" fmla="*/ 51 w 3251"/>
              <a:gd name="T9" fmla="*/ 0 h 2081"/>
              <a:gd name="T10" fmla="*/ 1175 w 3251"/>
              <a:gd name="T11" fmla="*/ 0 h 2081"/>
              <a:gd name="T12" fmla="*/ 1226 w 3251"/>
              <a:gd name="T13" fmla="*/ 51 h 2081"/>
              <a:gd name="T14" fmla="*/ 1175 w 3251"/>
              <a:gd name="T15" fmla="*/ 102 h 2081"/>
              <a:gd name="T16" fmla="*/ 102 w 3251"/>
              <a:gd name="T17" fmla="*/ 102 h 2081"/>
              <a:gd name="T18" fmla="*/ 102 w 3251"/>
              <a:gd name="T19" fmla="*/ 1979 h 2081"/>
              <a:gd name="T20" fmla="*/ 3148 w 3251"/>
              <a:gd name="T21" fmla="*/ 1979 h 2081"/>
              <a:gd name="T22" fmla="*/ 3148 w 3251"/>
              <a:gd name="T23" fmla="*/ 102 h 2081"/>
              <a:gd name="T24" fmla="*/ 2076 w 3251"/>
              <a:gd name="T25" fmla="*/ 102 h 2081"/>
              <a:gd name="T26" fmla="*/ 2024 w 3251"/>
              <a:gd name="T27" fmla="*/ 51 h 2081"/>
              <a:gd name="T28" fmla="*/ 2076 w 3251"/>
              <a:gd name="T29" fmla="*/ 0 h 2081"/>
              <a:gd name="T30" fmla="*/ 3200 w 3251"/>
              <a:gd name="T31" fmla="*/ 0 h 2081"/>
              <a:gd name="T32" fmla="*/ 3251 w 3251"/>
              <a:gd name="T33" fmla="*/ 51 h 2081"/>
              <a:gd name="T34" fmla="*/ 3251 w 3251"/>
              <a:gd name="T35" fmla="*/ 2030 h 2081"/>
              <a:gd name="T36" fmla="*/ 3200 w 3251"/>
              <a:gd name="T37" fmla="*/ 2081 h 2081"/>
              <a:gd name="T38" fmla="*/ 3200 w 3251"/>
              <a:gd name="T39" fmla="*/ 2081 h 2081"/>
              <a:gd name="T40" fmla="*/ 3200 w 3251"/>
              <a:gd name="T41" fmla="*/ 2081 h 2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1" h="2081">
                <a:moveTo>
                  <a:pt x="3200" y="2081"/>
                </a:moveTo>
                <a:cubicBezTo>
                  <a:pt x="51" y="2081"/>
                  <a:pt x="51" y="2081"/>
                  <a:pt x="51" y="2081"/>
                </a:cubicBezTo>
                <a:cubicBezTo>
                  <a:pt x="23" y="2081"/>
                  <a:pt x="0" y="2058"/>
                  <a:pt x="0" y="2030"/>
                </a:cubicBezTo>
                <a:cubicBezTo>
                  <a:pt x="0" y="51"/>
                  <a:pt x="0" y="51"/>
                  <a:pt x="0" y="51"/>
                </a:cubicBezTo>
                <a:cubicBezTo>
                  <a:pt x="0" y="23"/>
                  <a:pt x="23" y="0"/>
                  <a:pt x="51" y="0"/>
                </a:cubicBezTo>
                <a:cubicBezTo>
                  <a:pt x="1175" y="0"/>
                  <a:pt x="1175" y="0"/>
                  <a:pt x="1175" y="0"/>
                </a:cubicBezTo>
                <a:cubicBezTo>
                  <a:pt x="1203" y="0"/>
                  <a:pt x="1226" y="23"/>
                  <a:pt x="1226" y="51"/>
                </a:cubicBezTo>
                <a:cubicBezTo>
                  <a:pt x="1226" y="79"/>
                  <a:pt x="1203" y="102"/>
                  <a:pt x="1175" y="102"/>
                </a:cubicBezTo>
                <a:cubicBezTo>
                  <a:pt x="102" y="102"/>
                  <a:pt x="102" y="102"/>
                  <a:pt x="102" y="102"/>
                </a:cubicBezTo>
                <a:cubicBezTo>
                  <a:pt x="102" y="1979"/>
                  <a:pt x="102" y="1979"/>
                  <a:pt x="102" y="1979"/>
                </a:cubicBezTo>
                <a:cubicBezTo>
                  <a:pt x="3148" y="1979"/>
                  <a:pt x="3148" y="1979"/>
                  <a:pt x="3148" y="1979"/>
                </a:cubicBezTo>
                <a:cubicBezTo>
                  <a:pt x="3148" y="102"/>
                  <a:pt x="3148" y="102"/>
                  <a:pt x="3148" y="102"/>
                </a:cubicBezTo>
                <a:cubicBezTo>
                  <a:pt x="2076" y="102"/>
                  <a:pt x="2076" y="102"/>
                  <a:pt x="2076" y="102"/>
                </a:cubicBezTo>
                <a:cubicBezTo>
                  <a:pt x="2048" y="102"/>
                  <a:pt x="2024" y="79"/>
                  <a:pt x="2024" y="51"/>
                </a:cubicBezTo>
                <a:cubicBezTo>
                  <a:pt x="2024" y="23"/>
                  <a:pt x="2048" y="0"/>
                  <a:pt x="2076" y="0"/>
                </a:cubicBezTo>
                <a:cubicBezTo>
                  <a:pt x="3200" y="0"/>
                  <a:pt x="3200" y="0"/>
                  <a:pt x="3200" y="0"/>
                </a:cubicBezTo>
                <a:cubicBezTo>
                  <a:pt x="3228" y="0"/>
                  <a:pt x="3251" y="23"/>
                  <a:pt x="3251" y="51"/>
                </a:cubicBezTo>
                <a:cubicBezTo>
                  <a:pt x="3251" y="2030"/>
                  <a:pt x="3251" y="2030"/>
                  <a:pt x="3251" y="2030"/>
                </a:cubicBezTo>
                <a:cubicBezTo>
                  <a:pt x="3251" y="2058"/>
                  <a:pt x="3228" y="2081"/>
                  <a:pt x="3200" y="2081"/>
                </a:cubicBezTo>
                <a:close/>
                <a:moveTo>
                  <a:pt x="3200" y="2081"/>
                </a:moveTo>
                <a:cubicBezTo>
                  <a:pt x="3200" y="2081"/>
                  <a:pt x="3200" y="2081"/>
                  <a:pt x="3200" y="2081"/>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7" name="Freeform 40"/>
          <p:cNvSpPr>
            <a:spLocks noEditPoints="1"/>
          </p:cNvSpPr>
          <p:nvPr/>
        </p:nvSpPr>
        <p:spPr bwMode="auto">
          <a:xfrm>
            <a:off x="9845547" y="1987712"/>
            <a:ext cx="205644" cy="204696"/>
          </a:xfrm>
          <a:custGeom>
            <a:avLst/>
            <a:gdLst>
              <a:gd name="T0" fmla="*/ 576 w 1152"/>
              <a:gd name="T1" fmla="*/ 1152 h 1152"/>
              <a:gd name="T2" fmla="*/ 0 w 1152"/>
              <a:gd name="T3" fmla="*/ 576 h 1152"/>
              <a:gd name="T4" fmla="*/ 576 w 1152"/>
              <a:gd name="T5" fmla="*/ 0 h 1152"/>
              <a:gd name="T6" fmla="*/ 1152 w 1152"/>
              <a:gd name="T7" fmla="*/ 576 h 1152"/>
              <a:gd name="T8" fmla="*/ 576 w 1152"/>
              <a:gd name="T9" fmla="*/ 1152 h 1152"/>
              <a:gd name="T10" fmla="*/ 576 w 1152"/>
              <a:gd name="T11" fmla="*/ 102 h 1152"/>
              <a:gd name="T12" fmla="*/ 103 w 1152"/>
              <a:gd name="T13" fmla="*/ 576 h 1152"/>
              <a:gd name="T14" fmla="*/ 576 w 1152"/>
              <a:gd name="T15" fmla="*/ 1049 h 1152"/>
              <a:gd name="T16" fmla="*/ 1050 w 1152"/>
              <a:gd name="T17" fmla="*/ 576 h 1152"/>
              <a:gd name="T18" fmla="*/ 576 w 1152"/>
              <a:gd name="T19" fmla="*/ 102 h 1152"/>
              <a:gd name="T20" fmla="*/ 576 w 1152"/>
              <a:gd name="T21" fmla="*/ 102 h 1152"/>
              <a:gd name="T22" fmla="*/ 576 w 1152"/>
              <a:gd name="T23" fmla="*/ 10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2" h="1152">
                <a:moveTo>
                  <a:pt x="576" y="1152"/>
                </a:moveTo>
                <a:cubicBezTo>
                  <a:pt x="259" y="1152"/>
                  <a:pt x="0" y="893"/>
                  <a:pt x="0" y="576"/>
                </a:cubicBezTo>
                <a:cubicBezTo>
                  <a:pt x="0" y="258"/>
                  <a:pt x="259" y="0"/>
                  <a:pt x="576" y="0"/>
                </a:cubicBezTo>
                <a:cubicBezTo>
                  <a:pt x="894" y="0"/>
                  <a:pt x="1152" y="258"/>
                  <a:pt x="1152" y="576"/>
                </a:cubicBezTo>
                <a:cubicBezTo>
                  <a:pt x="1152" y="893"/>
                  <a:pt x="894" y="1152"/>
                  <a:pt x="576" y="1152"/>
                </a:cubicBezTo>
                <a:close/>
                <a:moveTo>
                  <a:pt x="576" y="102"/>
                </a:moveTo>
                <a:cubicBezTo>
                  <a:pt x="315" y="102"/>
                  <a:pt x="103" y="315"/>
                  <a:pt x="103" y="576"/>
                </a:cubicBezTo>
                <a:cubicBezTo>
                  <a:pt x="103" y="837"/>
                  <a:pt x="315" y="1049"/>
                  <a:pt x="576" y="1049"/>
                </a:cubicBezTo>
                <a:cubicBezTo>
                  <a:pt x="837" y="1049"/>
                  <a:pt x="1050" y="837"/>
                  <a:pt x="1050" y="576"/>
                </a:cubicBezTo>
                <a:cubicBezTo>
                  <a:pt x="1050" y="315"/>
                  <a:pt x="837" y="102"/>
                  <a:pt x="576" y="102"/>
                </a:cubicBezTo>
                <a:close/>
                <a:moveTo>
                  <a:pt x="576" y="102"/>
                </a:moveTo>
                <a:cubicBezTo>
                  <a:pt x="576" y="102"/>
                  <a:pt x="576" y="102"/>
                  <a:pt x="576" y="102"/>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8" name="Freeform 41"/>
          <p:cNvSpPr>
            <a:spLocks noEditPoints="1"/>
          </p:cNvSpPr>
          <p:nvPr/>
        </p:nvSpPr>
        <p:spPr bwMode="auto">
          <a:xfrm>
            <a:off x="9721403" y="2034147"/>
            <a:ext cx="454880" cy="407497"/>
          </a:xfrm>
          <a:custGeom>
            <a:avLst/>
            <a:gdLst>
              <a:gd name="T0" fmla="*/ 963 w 2550"/>
              <a:gd name="T1" fmla="*/ 312 h 2281"/>
              <a:gd name="T2" fmla="*/ 1587 w 2550"/>
              <a:gd name="T3" fmla="*/ 312 h 2281"/>
              <a:gd name="T4" fmla="*/ 1275 w 2550"/>
              <a:gd name="T5" fmla="*/ 51 h 2281"/>
              <a:gd name="T6" fmla="*/ 1275 w 2550"/>
              <a:gd name="T7" fmla="*/ 573 h 2281"/>
              <a:gd name="T8" fmla="*/ 1275 w 2550"/>
              <a:gd name="T9" fmla="*/ 51 h 2281"/>
              <a:gd name="T10" fmla="*/ 912 w 2550"/>
              <a:gd name="T11" fmla="*/ 1379 h 2281"/>
              <a:gd name="T12" fmla="*/ 627 w 2550"/>
              <a:gd name="T13" fmla="*/ 1198 h 2281"/>
              <a:gd name="T14" fmla="*/ 604 w 2550"/>
              <a:gd name="T15" fmla="*/ 1159 h 2281"/>
              <a:gd name="T16" fmla="*/ 922 w 2550"/>
              <a:gd name="T17" fmla="*/ 678 h 2281"/>
              <a:gd name="T18" fmla="*/ 1273 w 2550"/>
              <a:gd name="T19" fmla="*/ 809 h 2281"/>
              <a:gd name="T20" fmla="*/ 1623 w 2550"/>
              <a:gd name="T21" fmla="*/ 678 h 2281"/>
              <a:gd name="T22" fmla="*/ 1941 w 2550"/>
              <a:gd name="T23" fmla="*/ 1159 h 2281"/>
              <a:gd name="T24" fmla="*/ 1923 w 2550"/>
              <a:gd name="T25" fmla="*/ 1198 h 2281"/>
              <a:gd name="T26" fmla="*/ 1636 w 2550"/>
              <a:gd name="T27" fmla="*/ 1379 h 2281"/>
              <a:gd name="T28" fmla="*/ 1593 w 2550"/>
              <a:gd name="T29" fmla="*/ 1382 h 2281"/>
              <a:gd name="T30" fmla="*/ 958 w 2550"/>
              <a:gd name="T31" fmla="*/ 1385 h 2281"/>
              <a:gd name="T32" fmla="*/ 1319 w 2550"/>
              <a:gd name="T33" fmla="*/ 860 h 2281"/>
              <a:gd name="T34" fmla="*/ 1685 w 2550"/>
              <a:gd name="T35" fmla="*/ 1167 h 2281"/>
              <a:gd name="T36" fmla="*/ 1877 w 2550"/>
              <a:gd name="T37" fmla="*/ 1149 h 2281"/>
              <a:gd name="T38" fmla="*/ 1319 w 2550"/>
              <a:gd name="T39" fmla="*/ 860 h 2281"/>
              <a:gd name="T40" fmla="*/ 842 w 2550"/>
              <a:gd name="T41" fmla="*/ 1152 h 2281"/>
              <a:gd name="T42" fmla="*/ 940 w 2550"/>
              <a:gd name="T43" fmla="*/ 1318 h 2281"/>
              <a:gd name="T44" fmla="*/ 935 w 2550"/>
              <a:gd name="T45" fmla="*/ 742 h 2281"/>
              <a:gd name="T46" fmla="*/ 2524 w 2550"/>
              <a:gd name="T47" fmla="*/ 1784 h 2281"/>
              <a:gd name="T48" fmla="*/ 0 w 2550"/>
              <a:gd name="T49" fmla="*/ 1758 h 2281"/>
              <a:gd name="T50" fmla="*/ 2524 w 2550"/>
              <a:gd name="T51" fmla="*/ 1733 h 2281"/>
              <a:gd name="T52" fmla="*/ 2524 w 2550"/>
              <a:gd name="T53" fmla="*/ 1784 h 2281"/>
              <a:gd name="T54" fmla="*/ 26 w 2550"/>
              <a:gd name="T55" fmla="*/ 2281 h 2281"/>
              <a:gd name="T56" fmla="*/ 26 w 2550"/>
              <a:gd name="T57" fmla="*/ 2229 h 2281"/>
              <a:gd name="T58" fmla="*/ 581 w 2550"/>
              <a:gd name="T59" fmla="*/ 2255 h 2281"/>
              <a:gd name="T60" fmla="*/ 2524 w 2550"/>
              <a:gd name="T61" fmla="*/ 2281 h 2281"/>
              <a:gd name="T62" fmla="*/ 1969 w 2550"/>
              <a:gd name="T63" fmla="*/ 2255 h 2281"/>
              <a:gd name="T64" fmla="*/ 2524 w 2550"/>
              <a:gd name="T65" fmla="*/ 2229 h 2281"/>
              <a:gd name="T66" fmla="*/ 2524 w 2550"/>
              <a:gd name="T67" fmla="*/ 2281 h 2281"/>
              <a:gd name="T68" fmla="*/ 2524 w 2550"/>
              <a:gd name="T69" fmla="*/ 2281 h 2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50" h="2281">
                <a:moveTo>
                  <a:pt x="1275" y="624"/>
                </a:moveTo>
                <a:cubicBezTo>
                  <a:pt x="1104" y="624"/>
                  <a:pt x="963" y="483"/>
                  <a:pt x="963" y="312"/>
                </a:cubicBezTo>
                <a:cubicBezTo>
                  <a:pt x="963" y="140"/>
                  <a:pt x="1104" y="0"/>
                  <a:pt x="1275" y="0"/>
                </a:cubicBezTo>
                <a:cubicBezTo>
                  <a:pt x="1447" y="0"/>
                  <a:pt x="1587" y="140"/>
                  <a:pt x="1587" y="312"/>
                </a:cubicBezTo>
                <a:cubicBezTo>
                  <a:pt x="1587" y="483"/>
                  <a:pt x="1447" y="624"/>
                  <a:pt x="1275" y="624"/>
                </a:cubicBezTo>
                <a:close/>
                <a:moveTo>
                  <a:pt x="1275" y="51"/>
                </a:moveTo>
                <a:cubicBezTo>
                  <a:pt x="1132" y="51"/>
                  <a:pt x="1014" y="169"/>
                  <a:pt x="1014" y="312"/>
                </a:cubicBezTo>
                <a:cubicBezTo>
                  <a:pt x="1014" y="455"/>
                  <a:pt x="1132" y="573"/>
                  <a:pt x="1275" y="573"/>
                </a:cubicBezTo>
                <a:cubicBezTo>
                  <a:pt x="1418" y="573"/>
                  <a:pt x="1536" y="455"/>
                  <a:pt x="1536" y="312"/>
                </a:cubicBezTo>
                <a:cubicBezTo>
                  <a:pt x="1536" y="169"/>
                  <a:pt x="1418" y="51"/>
                  <a:pt x="1275" y="51"/>
                </a:cubicBezTo>
                <a:close/>
                <a:moveTo>
                  <a:pt x="935" y="1395"/>
                </a:moveTo>
                <a:cubicBezTo>
                  <a:pt x="924" y="1395"/>
                  <a:pt x="917" y="1390"/>
                  <a:pt x="912" y="1379"/>
                </a:cubicBezTo>
                <a:cubicBezTo>
                  <a:pt x="825" y="1200"/>
                  <a:pt x="825" y="1200"/>
                  <a:pt x="825" y="1200"/>
                </a:cubicBezTo>
                <a:cubicBezTo>
                  <a:pt x="627" y="1198"/>
                  <a:pt x="627" y="1198"/>
                  <a:pt x="627" y="1198"/>
                </a:cubicBezTo>
                <a:cubicBezTo>
                  <a:pt x="617" y="1198"/>
                  <a:pt x="610" y="1193"/>
                  <a:pt x="604" y="1185"/>
                </a:cubicBezTo>
                <a:cubicBezTo>
                  <a:pt x="599" y="1177"/>
                  <a:pt x="599" y="1167"/>
                  <a:pt x="604" y="1159"/>
                </a:cubicBezTo>
                <a:cubicBezTo>
                  <a:pt x="904" y="691"/>
                  <a:pt x="904" y="691"/>
                  <a:pt x="904" y="691"/>
                </a:cubicBezTo>
                <a:cubicBezTo>
                  <a:pt x="909" y="686"/>
                  <a:pt x="914" y="681"/>
                  <a:pt x="922" y="678"/>
                </a:cubicBezTo>
                <a:cubicBezTo>
                  <a:pt x="930" y="678"/>
                  <a:pt x="937" y="678"/>
                  <a:pt x="942" y="683"/>
                </a:cubicBezTo>
                <a:cubicBezTo>
                  <a:pt x="1034" y="765"/>
                  <a:pt x="1152" y="809"/>
                  <a:pt x="1273" y="809"/>
                </a:cubicBezTo>
                <a:cubicBezTo>
                  <a:pt x="1393" y="809"/>
                  <a:pt x="1511" y="765"/>
                  <a:pt x="1603" y="683"/>
                </a:cubicBezTo>
                <a:cubicBezTo>
                  <a:pt x="1608" y="678"/>
                  <a:pt x="1616" y="675"/>
                  <a:pt x="1623" y="678"/>
                </a:cubicBezTo>
                <a:cubicBezTo>
                  <a:pt x="1631" y="678"/>
                  <a:pt x="1636" y="683"/>
                  <a:pt x="1641" y="691"/>
                </a:cubicBezTo>
                <a:cubicBezTo>
                  <a:pt x="1941" y="1159"/>
                  <a:pt x="1941" y="1159"/>
                  <a:pt x="1941" y="1159"/>
                </a:cubicBezTo>
                <a:cubicBezTo>
                  <a:pt x="1946" y="1167"/>
                  <a:pt x="1946" y="1177"/>
                  <a:pt x="1941" y="1185"/>
                </a:cubicBezTo>
                <a:cubicBezTo>
                  <a:pt x="1941" y="1193"/>
                  <a:pt x="1933" y="1198"/>
                  <a:pt x="1923" y="1198"/>
                </a:cubicBezTo>
                <a:cubicBezTo>
                  <a:pt x="1723" y="1200"/>
                  <a:pt x="1723" y="1200"/>
                  <a:pt x="1723" y="1200"/>
                </a:cubicBezTo>
                <a:cubicBezTo>
                  <a:pt x="1636" y="1379"/>
                  <a:pt x="1636" y="1379"/>
                  <a:pt x="1636" y="1379"/>
                </a:cubicBezTo>
                <a:cubicBezTo>
                  <a:pt x="1631" y="1387"/>
                  <a:pt x="1623" y="1392"/>
                  <a:pt x="1616" y="1395"/>
                </a:cubicBezTo>
                <a:cubicBezTo>
                  <a:pt x="1605" y="1395"/>
                  <a:pt x="1598" y="1390"/>
                  <a:pt x="1593" y="1382"/>
                </a:cubicBezTo>
                <a:cubicBezTo>
                  <a:pt x="1275" y="885"/>
                  <a:pt x="1275" y="885"/>
                  <a:pt x="1275" y="885"/>
                </a:cubicBezTo>
                <a:cubicBezTo>
                  <a:pt x="958" y="1385"/>
                  <a:pt x="958" y="1385"/>
                  <a:pt x="958" y="1385"/>
                </a:cubicBezTo>
                <a:cubicBezTo>
                  <a:pt x="953" y="1390"/>
                  <a:pt x="945" y="1395"/>
                  <a:pt x="935" y="1395"/>
                </a:cubicBezTo>
                <a:close/>
                <a:moveTo>
                  <a:pt x="1319" y="860"/>
                </a:moveTo>
                <a:cubicBezTo>
                  <a:pt x="1610" y="1318"/>
                  <a:pt x="1610" y="1318"/>
                  <a:pt x="1610" y="1318"/>
                </a:cubicBezTo>
                <a:cubicBezTo>
                  <a:pt x="1685" y="1167"/>
                  <a:pt x="1685" y="1167"/>
                  <a:pt x="1685" y="1167"/>
                </a:cubicBezTo>
                <a:cubicBezTo>
                  <a:pt x="1690" y="1159"/>
                  <a:pt x="1698" y="1152"/>
                  <a:pt x="1708" y="1152"/>
                </a:cubicBezTo>
                <a:cubicBezTo>
                  <a:pt x="1877" y="1149"/>
                  <a:pt x="1877" y="1149"/>
                  <a:pt x="1877" y="1149"/>
                </a:cubicBezTo>
                <a:cubicBezTo>
                  <a:pt x="1616" y="742"/>
                  <a:pt x="1616" y="742"/>
                  <a:pt x="1616" y="742"/>
                </a:cubicBezTo>
                <a:cubicBezTo>
                  <a:pt x="1531" y="811"/>
                  <a:pt x="1426" y="852"/>
                  <a:pt x="1319" y="860"/>
                </a:cubicBezTo>
                <a:close/>
                <a:moveTo>
                  <a:pt x="674" y="1149"/>
                </a:moveTo>
                <a:cubicBezTo>
                  <a:pt x="842" y="1152"/>
                  <a:pt x="842" y="1152"/>
                  <a:pt x="842" y="1152"/>
                </a:cubicBezTo>
                <a:cubicBezTo>
                  <a:pt x="853" y="1152"/>
                  <a:pt x="860" y="1157"/>
                  <a:pt x="866" y="1167"/>
                </a:cubicBezTo>
                <a:cubicBezTo>
                  <a:pt x="940" y="1318"/>
                  <a:pt x="940" y="1318"/>
                  <a:pt x="940" y="1318"/>
                </a:cubicBezTo>
                <a:cubicBezTo>
                  <a:pt x="1232" y="860"/>
                  <a:pt x="1232" y="860"/>
                  <a:pt x="1232" y="860"/>
                </a:cubicBezTo>
                <a:cubicBezTo>
                  <a:pt x="1124" y="852"/>
                  <a:pt x="1019" y="811"/>
                  <a:pt x="935" y="742"/>
                </a:cubicBezTo>
                <a:lnTo>
                  <a:pt x="674" y="1149"/>
                </a:lnTo>
                <a:close/>
                <a:moveTo>
                  <a:pt x="2524" y="1784"/>
                </a:moveTo>
                <a:cubicBezTo>
                  <a:pt x="26" y="1784"/>
                  <a:pt x="26" y="1784"/>
                  <a:pt x="26" y="1784"/>
                </a:cubicBezTo>
                <a:cubicBezTo>
                  <a:pt x="10" y="1784"/>
                  <a:pt x="0" y="1774"/>
                  <a:pt x="0" y="1758"/>
                </a:cubicBezTo>
                <a:cubicBezTo>
                  <a:pt x="0" y="1743"/>
                  <a:pt x="10" y="1733"/>
                  <a:pt x="26" y="1733"/>
                </a:cubicBezTo>
                <a:cubicBezTo>
                  <a:pt x="2524" y="1733"/>
                  <a:pt x="2524" y="1733"/>
                  <a:pt x="2524" y="1733"/>
                </a:cubicBezTo>
                <a:cubicBezTo>
                  <a:pt x="2540" y="1733"/>
                  <a:pt x="2550" y="1743"/>
                  <a:pt x="2550" y="1758"/>
                </a:cubicBezTo>
                <a:cubicBezTo>
                  <a:pt x="2550" y="1774"/>
                  <a:pt x="2540" y="1784"/>
                  <a:pt x="2524" y="1784"/>
                </a:cubicBezTo>
                <a:close/>
                <a:moveTo>
                  <a:pt x="556" y="2281"/>
                </a:moveTo>
                <a:cubicBezTo>
                  <a:pt x="26" y="2281"/>
                  <a:pt x="26" y="2281"/>
                  <a:pt x="26" y="2281"/>
                </a:cubicBezTo>
                <a:cubicBezTo>
                  <a:pt x="10" y="2281"/>
                  <a:pt x="0" y="2270"/>
                  <a:pt x="0" y="2255"/>
                </a:cubicBezTo>
                <a:cubicBezTo>
                  <a:pt x="0" y="2240"/>
                  <a:pt x="10" y="2229"/>
                  <a:pt x="26" y="2229"/>
                </a:cubicBezTo>
                <a:cubicBezTo>
                  <a:pt x="556" y="2229"/>
                  <a:pt x="556" y="2229"/>
                  <a:pt x="556" y="2229"/>
                </a:cubicBezTo>
                <a:cubicBezTo>
                  <a:pt x="571" y="2229"/>
                  <a:pt x="581" y="2240"/>
                  <a:pt x="581" y="2255"/>
                </a:cubicBezTo>
                <a:cubicBezTo>
                  <a:pt x="581" y="2270"/>
                  <a:pt x="569" y="2281"/>
                  <a:pt x="556" y="2281"/>
                </a:cubicBezTo>
                <a:close/>
                <a:moveTo>
                  <a:pt x="2524" y="2281"/>
                </a:moveTo>
                <a:cubicBezTo>
                  <a:pt x="1994" y="2281"/>
                  <a:pt x="1994" y="2281"/>
                  <a:pt x="1994" y="2281"/>
                </a:cubicBezTo>
                <a:cubicBezTo>
                  <a:pt x="1979" y="2281"/>
                  <a:pt x="1969" y="2270"/>
                  <a:pt x="1969" y="2255"/>
                </a:cubicBezTo>
                <a:cubicBezTo>
                  <a:pt x="1969" y="2240"/>
                  <a:pt x="1979" y="2229"/>
                  <a:pt x="1994" y="2229"/>
                </a:cubicBezTo>
                <a:cubicBezTo>
                  <a:pt x="2524" y="2229"/>
                  <a:pt x="2524" y="2229"/>
                  <a:pt x="2524" y="2229"/>
                </a:cubicBezTo>
                <a:cubicBezTo>
                  <a:pt x="2540" y="2229"/>
                  <a:pt x="2550" y="2240"/>
                  <a:pt x="2550" y="2255"/>
                </a:cubicBezTo>
                <a:cubicBezTo>
                  <a:pt x="2550" y="2270"/>
                  <a:pt x="2540" y="2281"/>
                  <a:pt x="2524" y="2281"/>
                </a:cubicBezTo>
                <a:close/>
                <a:moveTo>
                  <a:pt x="2524" y="2281"/>
                </a:moveTo>
                <a:cubicBezTo>
                  <a:pt x="2524" y="2281"/>
                  <a:pt x="2524" y="2281"/>
                  <a:pt x="2524" y="2281"/>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30" name="Freeform 45"/>
          <p:cNvSpPr>
            <a:spLocks noEditPoints="1"/>
          </p:cNvSpPr>
          <p:nvPr/>
        </p:nvSpPr>
        <p:spPr bwMode="auto">
          <a:xfrm>
            <a:off x="7248683" y="1967357"/>
            <a:ext cx="428625" cy="552450"/>
          </a:xfrm>
          <a:custGeom>
            <a:avLst/>
            <a:gdLst>
              <a:gd name="T0" fmla="*/ 2230 w 2524"/>
              <a:gd name="T1" fmla="*/ 2821 h 3252"/>
              <a:gd name="T2" fmla="*/ 1505 w 2524"/>
              <a:gd name="T3" fmla="*/ 706 h 3252"/>
              <a:gd name="T4" fmla="*/ 1600 w 2524"/>
              <a:gd name="T5" fmla="*/ 328 h 3252"/>
              <a:gd name="T6" fmla="*/ 1597 w 2524"/>
              <a:gd name="T7" fmla="*/ 182 h 3252"/>
              <a:gd name="T8" fmla="*/ 1285 w 2524"/>
              <a:gd name="T9" fmla="*/ 5 h 3252"/>
              <a:gd name="T10" fmla="*/ 1218 w 2524"/>
              <a:gd name="T11" fmla="*/ 34 h 3252"/>
              <a:gd name="T12" fmla="*/ 1116 w 2524"/>
              <a:gd name="T13" fmla="*/ 139 h 3252"/>
              <a:gd name="T14" fmla="*/ 594 w 2524"/>
              <a:gd name="T15" fmla="*/ 1328 h 3252"/>
              <a:gd name="T16" fmla="*/ 483 w 2524"/>
              <a:gd name="T17" fmla="*/ 1460 h 3252"/>
              <a:gd name="T18" fmla="*/ 637 w 2524"/>
              <a:gd name="T19" fmla="*/ 1631 h 3252"/>
              <a:gd name="T20" fmla="*/ 711 w 2524"/>
              <a:gd name="T21" fmla="*/ 1628 h 3252"/>
              <a:gd name="T22" fmla="*/ 873 w 2524"/>
              <a:gd name="T23" fmla="*/ 1503 h 3252"/>
              <a:gd name="T24" fmla="*/ 929 w 2524"/>
              <a:gd name="T25" fmla="*/ 1746 h 3252"/>
              <a:gd name="T26" fmla="*/ 1177 w 2524"/>
              <a:gd name="T27" fmla="*/ 1690 h 3252"/>
              <a:gd name="T28" fmla="*/ 1330 w 2524"/>
              <a:gd name="T29" fmla="*/ 1153 h 3252"/>
              <a:gd name="T30" fmla="*/ 1686 w 2524"/>
              <a:gd name="T31" fmla="*/ 2567 h 3252"/>
              <a:gd name="T32" fmla="*/ 1459 w 2524"/>
              <a:gd name="T33" fmla="*/ 2404 h 3252"/>
              <a:gd name="T34" fmla="*/ 1507 w 2524"/>
              <a:gd name="T35" fmla="*/ 2110 h 3252"/>
              <a:gd name="T36" fmla="*/ 240 w 2524"/>
              <a:gd name="T37" fmla="*/ 2059 h 3252"/>
              <a:gd name="T38" fmla="*/ 189 w 2524"/>
              <a:gd name="T39" fmla="*/ 2353 h 3252"/>
              <a:gd name="T40" fmla="*/ 926 w 2524"/>
              <a:gd name="T41" fmla="*/ 2404 h 3252"/>
              <a:gd name="T42" fmla="*/ 1185 w 2524"/>
              <a:gd name="T43" fmla="*/ 2821 h 3252"/>
              <a:gd name="T44" fmla="*/ 0 w 2524"/>
              <a:gd name="T45" fmla="*/ 2873 h 3252"/>
              <a:gd name="T46" fmla="*/ 51 w 2524"/>
              <a:gd name="T47" fmla="*/ 3252 h 3252"/>
              <a:gd name="T48" fmla="*/ 2368 w 2524"/>
              <a:gd name="T49" fmla="*/ 3200 h 3252"/>
              <a:gd name="T50" fmla="*/ 2316 w 2524"/>
              <a:gd name="T51" fmla="*/ 2821 h 3252"/>
              <a:gd name="T52" fmla="*/ 1405 w 2524"/>
              <a:gd name="T53" fmla="*/ 2161 h 3252"/>
              <a:gd name="T54" fmla="*/ 944 w 2524"/>
              <a:gd name="T55" fmla="*/ 2302 h 3252"/>
              <a:gd name="T56" fmla="*/ 291 w 2524"/>
              <a:gd name="T57" fmla="*/ 2302 h 3252"/>
              <a:gd name="T58" fmla="*/ 1292 w 2524"/>
              <a:gd name="T59" fmla="*/ 118 h 3252"/>
              <a:gd name="T60" fmla="*/ 1452 w 2524"/>
              <a:gd name="T61" fmla="*/ 270 h 3252"/>
              <a:gd name="T62" fmla="*/ 1292 w 2524"/>
              <a:gd name="T63" fmla="*/ 118 h 3252"/>
              <a:gd name="T64" fmla="*/ 609 w 2524"/>
              <a:gd name="T65" fmla="*/ 1457 h 3252"/>
              <a:gd name="T66" fmla="*/ 741 w 2524"/>
              <a:gd name="T67" fmla="*/ 1451 h 3252"/>
              <a:gd name="T68" fmla="*/ 980 w 2524"/>
              <a:gd name="T69" fmla="*/ 1644 h 3252"/>
              <a:gd name="T70" fmla="*/ 1067 w 2524"/>
              <a:gd name="T71" fmla="*/ 1580 h 3252"/>
              <a:gd name="T72" fmla="*/ 980 w 2524"/>
              <a:gd name="T73" fmla="*/ 1644 h 3252"/>
              <a:gd name="T74" fmla="*/ 1320 w 2524"/>
              <a:gd name="T75" fmla="*/ 1047 h 3252"/>
              <a:gd name="T76" fmla="*/ 1249 w 2524"/>
              <a:gd name="T77" fmla="*/ 1081 h 3252"/>
              <a:gd name="T78" fmla="*/ 944 w 2524"/>
              <a:gd name="T79" fmla="*/ 1421 h 3252"/>
              <a:gd name="T80" fmla="*/ 704 w 2524"/>
              <a:gd name="T81" fmla="*/ 1326 h 3252"/>
              <a:gd name="T82" fmla="*/ 1159 w 2524"/>
              <a:gd name="T83" fmla="*/ 262 h 3252"/>
              <a:gd name="T84" fmla="*/ 1464 w 2524"/>
              <a:gd name="T85" fmla="*/ 387 h 3252"/>
              <a:gd name="T86" fmla="*/ 1483 w 2524"/>
              <a:gd name="T87" fmla="*/ 389 h 3252"/>
              <a:gd name="T88" fmla="*/ 1395 w 2524"/>
              <a:gd name="T89" fmla="*/ 707 h 3252"/>
              <a:gd name="T90" fmla="*/ 1443 w 2524"/>
              <a:gd name="T91" fmla="*/ 796 h 3252"/>
              <a:gd name="T92" fmla="*/ 2096 w 2524"/>
              <a:gd name="T93" fmla="*/ 2821 h 3252"/>
              <a:gd name="T94" fmla="*/ 2101 w 2524"/>
              <a:gd name="T95" fmla="*/ 1989 h 3252"/>
              <a:gd name="T96" fmla="*/ 102 w 2524"/>
              <a:gd name="T97" fmla="*/ 3149 h 3252"/>
              <a:gd name="T98" fmla="*/ 1195 w 2524"/>
              <a:gd name="T99" fmla="*/ 2924 h 3252"/>
              <a:gd name="T100" fmla="*/ 2265 w 2524"/>
              <a:gd name="T101" fmla="*/ 2924 h 3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4" h="3252">
                <a:moveTo>
                  <a:pt x="2316" y="2821"/>
                </a:moveTo>
                <a:cubicBezTo>
                  <a:pt x="2230" y="2821"/>
                  <a:pt x="2230" y="2821"/>
                  <a:pt x="2230" y="2821"/>
                </a:cubicBezTo>
                <a:cubicBezTo>
                  <a:pt x="2419" y="2588"/>
                  <a:pt x="2524" y="2296"/>
                  <a:pt x="2524" y="1989"/>
                </a:cubicBezTo>
                <a:cubicBezTo>
                  <a:pt x="2524" y="1370"/>
                  <a:pt x="2099" y="838"/>
                  <a:pt x="1505" y="706"/>
                </a:cubicBezTo>
                <a:cubicBezTo>
                  <a:pt x="1628" y="395"/>
                  <a:pt x="1628" y="395"/>
                  <a:pt x="1628" y="395"/>
                </a:cubicBezTo>
                <a:cubicBezTo>
                  <a:pt x="1638" y="369"/>
                  <a:pt x="1625" y="338"/>
                  <a:pt x="1600" y="328"/>
                </a:cubicBezTo>
                <a:cubicBezTo>
                  <a:pt x="1547" y="308"/>
                  <a:pt x="1547" y="308"/>
                  <a:pt x="1547" y="308"/>
                </a:cubicBezTo>
                <a:cubicBezTo>
                  <a:pt x="1597" y="182"/>
                  <a:pt x="1597" y="182"/>
                  <a:pt x="1597" y="182"/>
                </a:cubicBezTo>
                <a:cubicBezTo>
                  <a:pt x="1607" y="156"/>
                  <a:pt x="1594" y="126"/>
                  <a:pt x="1569" y="116"/>
                </a:cubicBezTo>
                <a:cubicBezTo>
                  <a:pt x="1285" y="5"/>
                  <a:pt x="1285" y="5"/>
                  <a:pt x="1285" y="5"/>
                </a:cubicBezTo>
                <a:cubicBezTo>
                  <a:pt x="1272" y="0"/>
                  <a:pt x="1259" y="0"/>
                  <a:pt x="1246" y="5"/>
                </a:cubicBezTo>
                <a:cubicBezTo>
                  <a:pt x="1233" y="11"/>
                  <a:pt x="1223" y="21"/>
                  <a:pt x="1218" y="34"/>
                </a:cubicBezTo>
                <a:cubicBezTo>
                  <a:pt x="1168" y="159"/>
                  <a:pt x="1168" y="159"/>
                  <a:pt x="1168" y="159"/>
                </a:cubicBezTo>
                <a:cubicBezTo>
                  <a:pt x="1116" y="139"/>
                  <a:pt x="1116" y="139"/>
                  <a:pt x="1116" y="139"/>
                </a:cubicBezTo>
                <a:cubicBezTo>
                  <a:pt x="1090" y="128"/>
                  <a:pt x="1059" y="141"/>
                  <a:pt x="1049" y="167"/>
                </a:cubicBezTo>
                <a:cubicBezTo>
                  <a:pt x="594" y="1328"/>
                  <a:pt x="594" y="1328"/>
                  <a:pt x="594" y="1328"/>
                </a:cubicBezTo>
                <a:cubicBezTo>
                  <a:pt x="499" y="1424"/>
                  <a:pt x="499" y="1424"/>
                  <a:pt x="499" y="1424"/>
                </a:cubicBezTo>
                <a:cubicBezTo>
                  <a:pt x="488" y="1434"/>
                  <a:pt x="483" y="1447"/>
                  <a:pt x="483" y="1460"/>
                </a:cubicBezTo>
                <a:cubicBezTo>
                  <a:pt x="483" y="1472"/>
                  <a:pt x="488" y="1485"/>
                  <a:pt x="499" y="1495"/>
                </a:cubicBezTo>
                <a:cubicBezTo>
                  <a:pt x="637" y="1631"/>
                  <a:pt x="637" y="1631"/>
                  <a:pt x="637" y="1631"/>
                </a:cubicBezTo>
                <a:cubicBezTo>
                  <a:pt x="647" y="1641"/>
                  <a:pt x="660" y="1646"/>
                  <a:pt x="673" y="1646"/>
                </a:cubicBezTo>
                <a:cubicBezTo>
                  <a:pt x="686" y="1646"/>
                  <a:pt x="698" y="1641"/>
                  <a:pt x="711" y="1628"/>
                </a:cubicBezTo>
                <a:cubicBezTo>
                  <a:pt x="846" y="1492"/>
                  <a:pt x="846" y="1492"/>
                  <a:pt x="846" y="1492"/>
                </a:cubicBezTo>
                <a:cubicBezTo>
                  <a:pt x="873" y="1503"/>
                  <a:pt x="873" y="1503"/>
                  <a:pt x="873" y="1503"/>
                </a:cubicBezTo>
                <a:cubicBezTo>
                  <a:pt x="878" y="1698"/>
                  <a:pt x="878" y="1698"/>
                  <a:pt x="878" y="1698"/>
                </a:cubicBezTo>
                <a:cubicBezTo>
                  <a:pt x="878" y="1723"/>
                  <a:pt x="901" y="1746"/>
                  <a:pt x="929" y="1746"/>
                </a:cubicBezTo>
                <a:cubicBezTo>
                  <a:pt x="1128" y="1744"/>
                  <a:pt x="1128" y="1744"/>
                  <a:pt x="1128" y="1744"/>
                </a:cubicBezTo>
                <a:cubicBezTo>
                  <a:pt x="1157" y="1741"/>
                  <a:pt x="1177" y="1718"/>
                  <a:pt x="1177" y="1690"/>
                </a:cubicBezTo>
                <a:cubicBezTo>
                  <a:pt x="1172" y="1551"/>
                  <a:pt x="1172" y="1551"/>
                  <a:pt x="1172" y="1551"/>
                </a:cubicBezTo>
                <a:cubicBezTo>
                  <a:pt x="1330" y="1153"/>
                  <a:pt x="1330" y="1153"/>
                  <a:pt x="1330" y="1153"/>
                </a:cubicBezTo>
                <a:cubicBezTo>
                  <a:pt x="1720" y="1235"/>
                  <a:pt x="1999" y="1582"/>
                  <a:pt x="1999" y="1987"/>
                </a:cubicBezTo>
                <a:cubicBezTo>
                  <a:pt x="1999" y="2205"/>
                  <a:pt x="1869" y="2411"/>
                  <a:pt x="1686" y="2567"/>
                </a:cubicBezTo>
                <a:cubicBezTo>
                  <a:pt x="1233" y="2404"/>
                  <a:pt x="1233" y="2404"/>
                  <a:pt x="1233" y="2404"/>
                </a:cubicBezTo>
                <a:cubicBezTo>
                  <a:pt x="1459" y="2404"/>
                  <a:pt x="1459" y="2404"/>
                  <a:pt x="1459" y="2404"/>
                </a:cubicBezTo>
                <a:cubicBezTo>
                  <a:pt x="1487" y="2404"/>
                  <a:pt x="1510" y="2381"/>
                  <a:pt x="1507" y="2353"/>
                </a:cubicBezTo>
                <a:cubicBezTo>
                  <a:pt x="1507" y="2110"/>
                  <a:pt x="1507" y="2110"/>
                  <a:pt x="1507" y="2110"/>
                </a:cubicBezTo>
                <a:cubicBezTo>
                  <a:pt x="1507" y="2082"/>
                  <a:pt x="1484" y="2059"/>
                  <a:pt x="1456" y="2059"/>
                </a:cubicBezTo>
                <a:cubicBezTo>
                  <a:pt x="240" y="2059"/>
                  <a:pt x="240" y="2059"/>
                  <a:pt x="240" y="2059"/>
                </a:cubicBezTo>
                <a:cubicBezTo>
                  <a:pt x="212" y="2059"/>
                  <a:pt x="189" y="2082"/>
                  <a:pt x="189" y="2110"/>
                </a:cubicBezTo>
                <a:cubicBezTo>
                  <a:pt x="189" y="2353"/>
                  <a:pt x="189" y="2353"/>
                  <a:pt x="189" y="2353"/>
                </a:cubicBezTo>
                <a:cubicBezTo>
                  <a:pt x="189" y="2381"/>
                  <a:pt x="212" y="2404"/>
                  <a:pt x="240" y="2404"/>
                </a:cubicBezTo>
                <a:cubicBezTo>
                  <a:pt x="926" y="2404"/>
                  <a:pt x="926" y="2404"/>
                  <a:pt x="926" y="2404"/>
                </a:cubicBezTo>
                <a:cubicBezTo>
                  <a:pt x="1589" y="2641"/>
                  <a:pt x="1589" y="2641"/>
                  <a:pt x="1589" y="2641"/>
                </a:cubicBezTo>
                <a:cubicBezTo>
                  <a:pt x="1464" y="2727"/>
                  <a:pt x="1323" y="2791"/>
                  <a:pt x="1185" y="2821"/>
                </a:cubicBezTo>
                <a:cubicBezTo>
                  <a:pt x="51" y="2821"/>
                  <a:pt x="51" y="2821"/>
                  <a:pt x="51" y="2821"/>
                </a:cubicBezTo>
                <a:cubicBezTo>
                  <a:pt x="23" y="2821"/>
                  <a:pt x="0" y="2844"/>
                  <a:pt x="0" y="2873"/>
                </a:cubicBezTo>
                <a:cubicBezTo>
                  <a:pt x="0" y="3200"/>
                  <a:pt x="0" y="3200"/>
                  <a:pt x="0" y="3200"/>
                </a:cubicBezTo>
                <a:cubicBezTo>
                  <a:pt x="0" y="3228"/>
                  <a:pt x="23" y="3252"/>
                  <a:pt x="51" y="3252"/>
                </a:cubicBezTo>
                <a:cubicBezTo>
                  <a:pt x="2316" y="3252"/>
                  <a:pt x="2316" y="3252"/>
                  <a:pt x="2316" y="3252"/>
                </a:cubicBezTo>
                <a:cubicBezTo>
                  <a:pt x="2344" y="3252"/>
                  <a:pt x="2368" y="3228"/>
                  <a:pt x="2368" y="3200"/>
                </a:cubicBezTo>
                <a:cubicBezTo>
                  <a:pt x="2368" y="2873"/>
                  <a:pt x="2368" y="2873"/>
                  <a:pt x="2368" y="2873"/>
                </a:cubicBezTo>
                <a:cubicBezTo>
                  <a:pt x="2368" y="2844"/>
                  <a:pt x="2344" y="2821"/>
                  <a:pt x="2316" y="2821"/>
                </a:cubicBezTo>
                <a:close/>
                <a:moveTo>
                  <a:pt x="291" y="2161"/>
                </a:moveTo>
                <a:cubicBezTo>
                  <a:pt x="1405" y="2161"/>
                  <a:pt x="1405" y="2161"/>
                  <a:pt x="1405" y="2161"/>
                </a:cubicBezTo>
                <a:cubicBezTo>
                  <a:pt x="1405" y="2302"/>
                  <a:pt x="1405" y="2302"/>
                  <a:pt x="1405" y="2302"/>
                </a:cubicBezTo>
                <a:cubicBezTo>
                  <a:pt x="944" y="2302"/>
                  <a:pt x="944" y="2302"/>
                  <a:pt x="944" y="2302"/>
                </a:cubicBezTo>
                <a:cubicBezTo>
                  <a:pt x="939" y="2301"/>
                  <a:pt x="934" y="2301"/>
                  <a:pt x="929" y="2302"/>
                </a:cubicBezTo>
                <a:cubicBezTo>
                  <a:pt x="291" y="2302"/>
                  <a:pt x="291" y="2302"/>
                  <a:pt x="291" y="2302"/>
                </a:cubicBezTo>
                <a:lnTo>
                  <a:pt x="291" y="2161"/>
                </a:lnTo>
                <a:close/>
                <a:moveTo>
                  <a:pt x="1292" y="118"/>
                </a:moveTo>
                <a:cubicBezTo>
                  <a:pt x="1482" y="192"/>
                  <a:pt x="1482" y="192"/>
                  <a:pt x="1482" y="192"/>
                </a:cubicBezTo>
                <a:cubicBezTo>
                  <a:pt x="1452" y="270"/>
                  <a:pt x="1452" y="270"/>
                  <a:pt x="1452" y="270"/>
                </a:cubicBezTo>
                <a:cubicBezTo>
                  <a:pt x="1262" y="196"/>
                  <a:pt x="1262" y="196"/>
                  <a:pt x="1262" y="196"/>
                </a:cubicBezTo>
                <a:lnTo>
                  <a:pt x="1292" y="118"/>
                </a:lnTo>
                <a:close/>
                <a:moveTo>
                  <a:pt x="673" y="1521"/>
                </a:moveTo>
                <a:cubicBezTo>
                  <a:pt x="609" y="1457"/>
                  <a:pt x="609" y="1457"/>
                  <a:pt x="609" y="1457"/>
                </a:cubicBezTo>
                <a:cubicBezTo>
                  <a:pt x="649" y="1415"/>
                  <a:pt x="649" y="1415"/>
                  <a:pt x="649" y="1415"/>
                </a:cubicBezTo>
                <a:cubicBezTo>
                  <a:pt x="741" y="1451"/>
                  <a:pt x="741" y="1451"/>
                  <a:pt x="741" y="1451"/>
                </a:cubicBezTo>
                <a:lnTo>
                  <a:pt x="673" y="1521"/>
                </a:lnTo>
                <a:close/>
                <a:moveTo>
                  <a:pt x="980" y="1644"/>
                </a:moveTo>
                <a:cubicBezTo>
                  <a:pt x="977" y="1544"/>
                  <a:pt x="977" y="1544"/>
                  <a:pt x="977" y="1544"/>
                </a:cubicBezTo>
                <a:cubicBezTo>
                  <a:pt x="1067" y="1580"/>
                  <a:pt x="1067" y="1580"/>
                  <a:pt x="1067" y="1580"/>
                </a:cubicBezTo>
                <a:cubicBezTo>
                  <a:pt x="1070" y="1641"/>
                  <a:pt x="1070" y="1641"/>
                  <a:pt x="1070" y="1641"/>
                </a:cubicBezTo>
                <a:lnTo>
                  <a:pt x="980" y="1644"/>
                </a:lnTo>
                <a:close/>
                <a:moveTo>
                  <a:pt x="2101" y="1989"/>
                </a:moveTo>
                <a:cubicBezTo>
                  <a:pt x="2101" y="1524"/>
                  <a:pt x="1774" y="1129"/>
                  <a:pt x="1320" y="1047"/>
                </a:cubicBezTo>
                <a:cubicBezTo>
                  <a:pt x="1312" y="1046"/>
                  <a:pt x="1303" y="1046"/>
                  <a:pt x="1295" y="1049"/>
                </a:cubicBezTo>
                <a:cubicBezTo>
                  <a:pt x="1275" y="1050"/>
                  <a:pt x="1256" y="1062"/>
                  <a:pt x="1249" y="1081"/>
                </a:cubicBezTo>
                <a:cubicBezTo>
                  <a:pt x="1093" y="1480"/>
                  <a:pt x="1093" y="1480"/>
                  <a:pt x="1093" y="1480"/>
                </a:cubicBezTo>
                <a:cubicBezTo>
                  <a:pt x="944" y="1421"/>
                  <a:pt x="944" y="1421"/>
                  <a:pt x="944" y="1421"/>
                </a:cubicBezTo>
                <a:cubicBezTo>
                  <a:pt x="941" y="1420"/>
                  <a:pt x="939" y="1419"/>
                  <a:pt x="936" y="1418"/>
                </a:cubicBezTo>
                <a:cubicBezTo>
                  <a:pt x="704" y="1326"/>
                  <a:pt x="704" y="1326"/>
                  <a:pt x="704" y="1326"/>
                </a:cubicBezTo>
                <a:cubicBezTo>
                  <a:pt x="1126" y="249"/>
                  <a:pt x="1126" y="249"/>
                  <a:pt x="1126" y="249"/>
                </a:cubicBezTo>
                <a:cubicBezTo>
                  <a:pt x="1159" y="262"/>
                  <a:pt x="1159" y="262"/>
                  <a:pt x="1159" y="262"/>
                </a:cubicBezTo>
                <a:cubicBezTo>
                  <a:pt x="1164" y="267"/>
                  <a:pt x="1170" y="271"/>
                  <a:pt x="1177" y="274"/>
                </a:cubicBezTo>
                <a:cubicBezTo>
                  <a:pt x="1464" y="387"/>
                  <a:pt x="1464" y="387"/>
                  <a:pt x="1464" y="387"/>
                </a:cubicBezTo>
                <a:cubicBezTo>
                  <a:pt x="1469" y="389"/>
                  <a:pt x="1477" y="389"/>
                  <a:pt x="1482" y="389"/>
                </a:cubicBezTo>
                <a:cubicBezTo>
                  <a:pt x="1482" y="389"/>
                  <a:pt x="1482" y="389"/>
                  <a:pt x="1483" y="389"/>
                </a:cubicBezTo>
                <a:cubicBezTo>
                  <a:pt x="1515" y="402"/>
                  <a:pt x="1515" y="402"/>
                  <a:pt x="1515" y="402"/>
                </a:cubicBezTo>
                <a:cubicBezTo>
                  <a:pt x="1395" y="707"/>
                  <a:pt x="1395" y="707"/>
                  <a:pt x="1395" y="707"/>
                </a:cubicBezTo>
                <a:cubicBezTo>
                  <a:pt x="1388" y="724"/>
                  <a:pt x="1392" y="744"/>
                  <a:pt x="1403" y="758"/>
                </a:cubicBezTo>
                <a:cubicBezTo>
                  <a:pt x="1407" y="778"/>
                  <a:pt x="1422" y="793"/>
                  <a:pt x="1443" y="796"/>
                </a:cubicBezTo>
                <a:cubicBezTo>
                  <a:pt x="2012" y="904"/>
                  <a:pt x="2424" y="1403"/>
                  <a:pt x="2424" y="1989"/>
                </a:cubicBezTo>
                <a:cubicBezTo>
                  <a:pt x="2424" y="2299"/>
                  <a:pt x="2309" y="2596"/>
                  <a:pt x="2096" y="2821"/>
                </a:cubicBezTo>
                <a:cubicBezTo>
                  <a:pt x="1487" y="2821"/>
                  <a:pt x="1487" y="2821"/>
                  <a:pt x="1487" y="2821"/>
                </a:cubicBezTo>
                <a:cubicBezTo>
                  <a:pt x="1817" y="2658"/>
                  <a:pt x="2101" y="2345"/>
                  <a:pt x="2101" y="1989"/>
                </a:cubicBezTo>
                <a:close/>
                <a:moveTo>
                  <a:pt x="2265" y="3149"/>
                </a:moveTo>
                <a:cubicBezTo>
                  <a:pt x="102" y="3149"/>
                  <a:pt x="102" y="3149"/>
                  <a:pt x="102" y="3149"/>
                </a:cubicBezTo>
                <a:cubicBezTo>
                  <a:pt x="102" y="2924"/>
                  <a:pt x="102" y="2924"/>
                  <a:pt x="102" y="2924"/>
                </a:cubicBezTo>
                <a:cubicBezTo>
                  <a:pt x="1195" y="2924"/>
                  <a:pt x="1195" y="2924"/>
                  <a:pt x="1195" y="2924"/>
                </a:cubicBezTo>
                <a:cubicBezTo>
                  <a:pt x="2117" y="2924"/>
                  <a:pt x="2117" y="2924"/>
                  <a:pt x="2117" y="2924"/>
                </a:cubicBezTo>
                <a:cubicBezTo>
                  <a:pt x="2265" y="2924"/>
                  <a:pt x="2265" y="2924"/>
                  <a:pt x="2265" y="2924"/>
                </a:cubicBezTo>
                <a:lnTo>
                  <a:pt x="2265" y="3149"/>
                </a:lnTo>
                <a:close/>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31" name="Freeform 46"/>
          <p:cNvSpPr>
            <a:spLocks noEditPoints="1"/>
          </p:cNvSpPr>
          <p:nvPr/>
        </p:nvSpPr>
        <p:spPr bwMode="auto">
          <a:xfrm>
            <a:off x="7437596" y="2089595"/>
            <a:ext cx="52388" cy="50800"/>
          </a:xfrm>
          <a:custGeom>
            <a:avLst/>
            <a:gdLst>
              <a:gd name="T0" fmla="*/ 151 w 302"/>
              <a:gd name="T1" fmla="*/ 0 h 302"/>
              <a:gd name="T2" fmla="*/ 0 w 302"/>
              <a:gd name="T3" fmla="*/ 151 h 302"/>
              <a:gd name="T4" fmla="*/ 151 w 302"/>
              <a:gd name="T5" fmla="*/ 302 h 302"/>
              <a:gd name="T6" fmla="*/ 302 w 302"/>
              <a:gd name="T7" fmla="*/ 151 h 302"/>
              <a:gd name="T8" fmla="*/ 151 w 302"/>
              <a:gd name="T9" fmla="*/ 0 h 302"/>
              <a:gd name="T10" fmla="*/ 151 w 302"/>
              <a:gd name="T11" fmla="*/ 253 h 302"/>
              <a:gd name="T12" fmla="*/ 51 w 302"/>
              <a:gd name="T13" fmla="*/ 153 h 302"/>
              <a:gd name="T14" fmla="*/ 151 w 302"/>
              <a:gd name="T15" fmla="*/ 53 h 302"/>
              <a:gd name="T16" fmla="*/ 251 w 302"/>
              <a:gd name="T17" fmla="*/ 153 h 302"/>
              <a:gd name="T18" fmla="*/ 151 w 302"/>
              <a:gd name="T19" fmla="*/ 253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302">
                <a:moveTo>
                  <a:pt x="151" y="0"/>
                </a:moveTo>
                <a:cubicBezTo>
                  <a:pt x="66" y="0"/>
                  <a:pt x="0" y="66"/>
                  <a:pt x="0" y="151"/>
                </a:cubicBezTo>
                <a:cubicBezTo>
                  <a:pt x="0" y="235"/>
                  <a:pt x="69" y="302"/>
                  <a:pt x="151" y="302"/>
                </a:cubicBezTo>
                <a:cubicBezTo>
                  <a:pt x="235" y="302"/>
                  <a:pt x="302" y="235"/>
                  <a:pt x="302" y="151"/>
                </a:cubicBezTo>
                <a:cubicBezTo>
                  <a:pt x="302" y="66"/>
                  <a:pt x="233" y="0"/>
                  <a:pt x="151" y="0"/>
                </a:cubicBezTo>
                <a:close/>
                <a:moveTo>
                  <a:pt x="151" y="253"/>
                </a:moveTo>
                <a:cubicBezTo>
                  <a:pt x="94" y="253"/>
                  <a:pt x="51" y="210"/>
                  <a:pt x="51" y="153"/>
                </a:cubicBezTo>
                <a:cubicBezTo>
                  <a:pt x="51" y="97"/>
                  <a:pt x="97" y="53"/>
                  <a:pt x="151" y="53"/>
                </a:cubicBezTo>
                <a:cubicBezTo>
                  <a:pt x="207" y="53"/>
                  <a:pt x="251" y="97"/>
                  <a:pt x="251" y="153"/>
                </a:cubicBezTo>
                <a:cubicBezTo>
                  <a:pt x="251" y="210"/>
                  <a:pt x="207" y="253"/>
                  <a:pt x="151" y="253"/>
                </a:cubicBezTo>
                <a:close/>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13879"/>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6096000" y="2248071"/>
            <a:ext cx="1706880" cy="7067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四章</a:t>
            </a:r>
            <a:endPar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文本框 2"/>
          <p:cNvSpPr txBox="1"/>
          <p:nvPr/>
        </p:nvSpPr>
        <p:spPr>
          <a:xfrm>
            <a:off x="5473700" y="3110230"/>
            <a:ext cx="582866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800" b="1"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sym typeface="+mn-ea"/>
              </a:rPr>
              <a:t>分工</a:t>
            </a:r>
            <a:r>
              <a:rPr lang="zh-CN" altLang="en-US" sz="4800" b="1"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sym typeface="+mn-ea"/>
              </a:rPr>
              <a:t>与感想</a:t>
            </a:r>
            <a:endParaRPr lang="zh-CN" altLang="en-US" sz="4800" b="1" dirty="0">
              <a:solidFill>
                <a:schemeClr val="tx1">
                  <a:lumMod val="75000"/>
                  <a:lumOff val="25000"/>
                </a:schemeClr>
              </a:solidFill>
              <a:latin typeface="等线" panose="02010600030101010101" pitchFamily="2" charset="-122"/>
              <a:ea typeface="等线" panose="02010600030101010101" pitchFamily="2" charset="-122"/>
            </a:endParaRPr>
          </a:p>
        </p:txBody>
      </p:sp>
      <p:pic>
        <p:nvPicPr>
          <p:cNvPr id="9" name="Picture 8" descr="59-南开大学-logo.png"/>
          <p:cNvPicPr>
            <a:picLocks noChangeAspect="1"/>
          </p:cNvPicPr>
          <p:nvPr/>
        </p:nvPicPr>
        <p:blipFill>
          <a:blip r:embed="rId1"/>
          <a:stretch>
            <a:fillRect/>
          </a:stretch>
        </p:blipFill>
        <p:spPr>
          <a:xfrm>
            <a:off x="1758882" y="1922085"/>
            <a:ext cx="2851218" cy="285121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圆角 37"/>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文本框 33"/>
          <p:cNvSpPr txBox="1"/>
          <p:nvPr/>
        </p:nvSpPr>
        <p:spPr>
          <a:xfrm>
            <a:off x="797412" y="760357"/>
            <a:ext cx="944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四章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5" name="文本框 34"/>
          <p:cNvSpPr txBox="1"/>
          <p:nvPr/>
        </p:nvSpPr>
        <p:spPr>
          <a:xfrm>
            <a:off x="1929635" y="760357"/>
            <a:ext cx="1452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sym typeface="+mn-ea"/>
              </a:rPr>
              <a:t>分工与感想</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cxnSp>
        <p:nvCxnSpPr>
          <p:cNvPr id="37" name="直接连接符 36"/>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平行四边形 1"/>
          <p:cNvSpPr/>
          <p:nvPr>
            <p:custDataLst>
              <p:tags r:id="rId1"/>
            </p:custDataLst>
          </p:nvPr>
        </p:nvSpPr>
        <p:spPr>
          <a:xfrm>
            <a:off x="1099700" y="3209551"/>
            <a:ext cx="2730128" cy="245096"/>
          </a:xfrm>
          <a:prstGeom prst="parallelogram">
            <a:avLst/>
          </a:prstGeom>
          <a:solidFill>
            <a:srgbClr val="6B1554"/>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 name="平行四边形 2"/>
          <p:cNvSpPr/>
          <p:nvPr>
            <p:custDataLst>
              <p:tags r:id="rId2"/>
            </p:custDataLst>
          </p:nvPr>
        </p:nvSpPr>
        <p:spPr>
          <a:xfrm>
            <a:off x="3853041" y="3209551"/>
            <a:ext cx="2437281" cy="245096"/>
          </a:xfrm>
          <a:prstGeom prst="parallelogram">
            <a:avLst/>
          </a:prstGeom>
          <a:solidFill>
            <a:schemeClr val="bg1">
              <a:lumMod val="85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 name="平行四边形 3"/>
          <p:cNvSpPr/>
          <p:nvPr>
            <p:custDataLst>
              <p:tags r:id="rId3"/>
            </p:custDataLst>
          </p:nvPr>
        </p:nvSpPr>
        <p:spPr>
          <a:xfrm>
            <a:off x="6313535" y="3209551"/>
            <a:ext cx="2437281" cy="245096"/>
          </a:xfrm>
          <a:prstGeom prst="parallelogram">
            <a:avLst/>
          </a:prstGeom>
          <a:solidFill>
            <a:srgbClr val="6B1554"/>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平行四边形 4"/>
          <p:cNvSpPr/>
          <p:nvPr>
            <p:custDataLst>
              <p:tags r:id="rId4"/>
            </p:custDataLst>
          </p:nvPr>
        </p:nvSpPr>
        <p:spPr>
          <a:xfrm>
            <a:off x="8805385" y="3209551"/>
            <a:ext cx="2286916" cy="245096"/>
          </a:xfrm>
          <a:prstGeom prst="parallelogram">
            <a:avLst/>
          </a:prstGeom>
          <a:solidFill>
            <a:schemeClr val="bg1">
              <a:lumMod val="85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p:cNvSpPr txBox="1"/>
          <p:nvPr>
            <p:custDataLst>
              <p:tags r:id="rId5"/>
            </p:custDataLst>
          </p:nvPr>
        </p:nvSpPr>
        <p:spPr>
          <a:xfrm>
            <a:off x="1528900" y="2747886"/>
            <a:ext cx="1871728" cy="398780"/>
          </a:xfrm>
          <a:prstGeom prst="rect">
            <a:avLst/>
          </a:prstGeom>
          <a:noFill/>
        </p:spPr>
        <p:txBody>
          <a:bodyPr wrap="square" rtlCol="0">
            <a:spAutoFit/>
          </a:bodyPr>
          <a:lstStyle/>
          <a:p>
            <a:pPr algn="ctr" defTabSz="457200">
              <a:defRPr/>
            </a:pPr>
            <a:r>
              <a:rPr lang="en-US" altLang="zh-CN" sz="2000" b="1" dirty="0">
                <a:gradFill>
                  <a:gsLst>
                    <a:gs pos="100000">
                      <a:srgbClr val="6264F8"/>
                    </a:gs>
                    <a:gs pos="49000">
                      <a:srgbClr val="B584EC"/>
                    </a:gs>
                    <a:gs pos="0">
                      <a:srgbClr val="EE9AE5"/>
                    </a:gs>
                  </a:gsLst>
                  <a:lin ang="2700000" scaled="1"/>
                </a:gra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11.13~11.17</a:t>
            </a:r>
            <a:endParaRPr lang="en-US" altLang="zh-CN" sz="2000" b="1" dirty="0">
              <a:gradFill>
                <a:gsLst>
                  <a:gs pos="100000">
                    <a:srgbClr val="6264F8"/>
                  </a:gs>
                  <a:gs pos="49000">
                    <a:srgbClr val="B584EC"/>
                  </a:gs>
                  <a:gs pos="0">
                    <a:srgbClr val="EE9AE5"/>
                  </a:gs>
                </a:gsLst>
                <a:lin ang="2700000" scaled="1"/>
              </a:gra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7" name="文本框 6"/>
          <p:cNvSpPr txBox="1"/>
          <p:nvPr>
            <p:custDataLst>
              <p:tags r:id="rId6"/>
            </p:custDataLst>
          </p:nvPr>
        </p:nvSpPr>
        <p:spPr>
          <a:xfrm>
            <a:off x="4135817" y="2747886"/>
            <a:ext cx="1871728" cy="398780"/>
          </a:xfrm>
          <a:prstGeom prst="rect">
            <a:avLst/>
          </a:prstGeom>
          <a:noFill/>
        </p:spPr>
        <p:txBody>
          <a:bodyPr wrap="square" rtlCol="0">
            <a:spAutoFit/>
          </a:bodyPr>
          <a:lstStyle/>
          <a:p>
            <a:pPr algn="ctr" defTabSz="457200">
              <a:defRPr/>
            </a:pPr>
            <a:r>
              <a:rPr lang="en-US" altLang="zh-CN" sz="2000" b="1" dirty="0">
                <a:gradFill>
                  <a:gsLst>
                    <a:gs pos="100000">
                      <a:srgbClr val="6264F8"/>
                    </a:gs>
                    <a:gs pos="49000">
                      <a:srgbClr val="B584EC"/>
                    </a:gs>
                    <a:gs pos="0">
                      <a:srgbClr val="EE9AE5"/>
                    </a:gs>
                  </a:gsLst>
                  <a:lin ang="2700000" scaled="1"/>
                </a:gra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11.18~11.25</a:t>
            </a:r>
            <a:endParaRPr lang="en-US" altLang="zh-CN" sz="2000" b="1" dirty="0">
              <a:gradFill>
                <a:gsLst>
                  <a:gs pos="100000">
                    <a:srgbClr val="6264F8"/>
                  </a:gs>
                  <a:gs pos="49000">
                    <a:srgbClr val="B584EC"/>
                  </a:gs>
                  <a:gs pos="0">
                    <a:srgbClr val="EE9AE5"/>
                  </a:gs>
                </a:gsLst>
                <a:lin ang="2700000" scaled="1"/>
              </a:gra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8" name="文本框 7"/>
          <p:cNvSpPr txBox="1"/>
          <p:nvPr>
            <p:custDataLst>
              <p:tags r:id="rId7"/>
            </p:custDataLst>
          </p:nvPr>
        </p:nvSpPr>
        <p:spPr>
          <a:xfrm>
            <a:off x="6551516" y="2747886"/>
            <a:ext cx="2167081" cy="398780"/>
          </a:xfrm>
          <a:prstGeom prst="rect">
            <a:avLst/>
          </a:prstGeom>
          <a:noFill/>
        </p:spPr>
        <p:txBody>
          <a:bodyPr wrap="square" rtlCol="0">
            <a:spAutoFit/>
          </a:bodyPr>
          <a:lstStyle/>
          <a:p>
            <a:pPr algn="ctr" defTabSz="457200">
              <a:defRPr/>
            </a:pPr>
            <a:r>
              <a:rPr lang="en-US" altLang="zh-CN" sz="2000" b="1" dirty="0">
                <a:gradFill>
                  <a:gsLst>
                    <a:gs pos="100000">
                      <a:srgbClr val="6264F8"/>
                    </a:gs>
                    <a:gs pos="49000">
                      <a:srgbClr val="B584EC"/>
                    </a:gs>
                    <a:gs pos="0">
                      <a:srgbClr val="EE9AE5"/>
                    </a:gs>
                  </a:gsLst>
                  <a:lin ang="2700000" scaled="1"/>
                </a:gra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11.25~12.9</a:t>
            </a:r>
            <a:endParaRPr lang="en-US" altLang="zh-CN" sz="2000" b="1" dirty="0">
              <a:gradFill>
                <a:gsLst>
                  <a:gs pos="100000">
                    <a:srgbClr val="6264F8"/>
                  </a:gs>
                  <a:gs pos="49000">
                    <a:srgbClr val="B584EC"/>
                  </a:gs>
                  <a:gs pos="0">
                    <a:srgbClr val="EE9AE5"/>
                  </a:gs>
                </a:gsLst>
                <a:lin ang="2700000" scaled="1"/>
              </a:gra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9" name="文本框 8"/>
          <p:cNvSpPr txBox="1"/>
          <p:nvPr>
            <p:custDataLst>
              <p:tags r:id="rId8"/>
            </p:custDataLst>
          </p:nvPr>
        </p:nvSpPr>
        <p:spPr>
          <a:xfrm>
            <a:off x="8865303" y="2747886"/>
            <a:ext cx="2167080" cy="398780"/>
          </a:xfrm>
          <a:prstGeom prst="rect">
            <a:avLst/>
          </a:prstGeom>
          <a:noFill/>
        </p:spPr>
        <p:txBody>
          <a:bodyPr wrap="square" rtlCol="0">
            <a:spAutoFit/>
          </a:bodyPr>
          <a:lstStyle/>
          <a:p>
            <a:pPr algn="ctr" defTabSz="457200">
              <a:defRPr/>
            </a:pPr>
            <a:r>
              <a:rPr lang="en-US" altLang="zh-CN" sz="2000" b="1" dirty="0">
                <a:gradFill>
                  <a:gsLst>
                    <a:gs pos="100000">
                      <a:srgbClr val="6264F8"/>
                    </a:gs>
                    <a:gs pos="49000">
                      <a:srgbClr val="B584EC"/>
                    </a:gs>
                    <a:gs pos="0">
                      <a:srgbClr val="EE9AE5"/>
                    </a:gs>
                  </a:gsLst>
                  <a:lin ang="2700000" scaled="1"/>
                </a:gradFill>
                <a:latin typeface="等线" panose="02010600030101010101" pitchFamily="2" charset="-122"/>
                <a:ea typeface="等线" panose="02010600030101010101" pitchFamily="2" charset="-122"/>
              </a:rPr>
              <a:t>12.10~12.15</a:t>
            </a:r>
            <a:endParaRPr lang="en-US" altLang="zh-CN" sz="2000" b="1" dirty="0">
              <a:gradFill>
                <a:gsLst>
                  <a:gs pos="100000">
                    <a:srgbClr val="6264F8"/>
                  </a:gs>
                  <a:gs pos="49000">
                    <a:srgbClr val="B584EC"/>
                  </a:gs>
                  <a:gs pos="0">
                    <a:srgbClr val="EE9AE5"/>
                  </a:gs>
                </a:gsLst>
                <a:lin ang="2700000" scaled="1"/>
              </a:gradFill>
              <a:latin typeface="等线" panose="02010600030101010101" pitchFamily="2" charset="-122"/>
              <a:ea typeface="等线" panose="02010600030101010101" pitchFamily="2" charset="-122"/>
            </a:endParaRPr>
          </a:p>
        </p:txBody>
      </p:sp>
      <p:sp>
        <p:nvSpPr>
          <p:cNvPr id="11" name="矩形 10"/>
          <p:cNvSpPr/>
          <p:nvPr>
            <p:custDataLst>
              <p:tags r:id="rId9"/>
            </p:custDataLst>
          </p:nvPr>
        </p:nvSpPr>
        <p:spPr>
          <a:xfrm>
            <a:off x="1209087" y="4289805"/>
            <a:ext cx="2109457" cy="1050925"/>
          </a:xfrm>
          <a:prstGeom prst="rect">
            <a:avLst/>
          </a:prstGeom>
        </p:spPr>
        <p:txBody>
          <a:bodyPr wrap="square">
            <a:spAutoFit/>
          </a:bodyPr>
          <a:lstStyle/>
          <a:p>
            <a:pPr defTabSz="457200">
              <a:lnSpc>
                <a:spcPct val="130000"/>
              </a:lnSpc>
              <a:defRPr/>
            </a:pPr>
            <a:r>
              <a:rPr lang="zh-CN" altLang="en-US" sz="1600" dirty="0">
                <a:solidFill>
                  <a:prstClr val="black"/>
                </a:solidFill>
                <a:latin typeface="等线" panose="02010600030101010101" pitchFamily="2" charset="-122"/>
                <a:ea typeface="等线" panose="02010600030101010101" pitchFamily="2" charset="-122"/>
              </a:rPr>
              <a:t>阅读顶会论文，确定小组探索方向，每个人确定</a:t>
            </a:r>
            <a:r>
              <a:rPr lang="zh-CN" altLang="en-US" sz="1600" dirty="0">
                <a:solidFill>
                  <a:prstClr val="black"/>
                </a:solidFill>
                <a:latin typeface="等线" panose="02010600030101010101" pitchFamily="2" charset="-122"/>
                <a:ea typeface="等线" panose="02010600030101010101" pitchFamily="2" charset="-122"/>
              </a:rPr>
              <a:t>个人复现论文。</a:t>
            </a:r>
            <a:endParaRPr lang="zh-CN" altLang="en-US" sz="1600" dirty="0">
              <a:solidFill>
                <a:prstClr val="black"/>
              </a:solidFill>
              <a:latin typeface="等线" panose="02010600030101010101" pitchFamily="2" charset="-122"/>
              <a:ea typeface="等线" panose="02010600030101010101" pitchFamily="2" charset="-122"/>
            </a:endParaRPr>
          </a:p>
        </p:txBody>
      </p:sp>
      <p:sp>
        <p:nvSpPr>
          <p:cNvPr id="13" name="矩形 12"/>
          <p:cNvSpPr/>
          <p:nvPr>
            <p:custDataLst>
              <p:tags r:id="rId10"/>
            </p:custDataLst>
          </p:nvPr>
        </p:nvSpPr>
        <p:spPr>
          <a:xfrm>
            <a:off x="3793646" y="4289805"/>
            <a:ext cx="2109457" cy="1370965"/>
          </a:xfrm>
          <a:prstGeom prst="rect">
            <a:avLst/>
          </a:prstGeom>
        </p:spPr>
        <p:txBody>
          <a:bodyPr wrap="square">
            <a:spAutoFit/>
          </a:bodyPr>
          <a:lstStyle/>
          <a:p>
            <a:pPr defTabSz="457200">
              <a:lnSpc>
                <a:spcPct val="130000"/>
              </a:lnSpc>
              <a:defRPr/>
            </a:pPr>
            <a:r>
              <a:rPr lang="zh-CN" altLang="en-US" sz="1600" dirty="0">
                <a:solidFill>
                  <a:prstClr val="black"/>
                </a:solidFill>
                <a:latin typeface="等线" panose="02010600030101010101" pitchFamily="2" charset="-122"/>
                <a:ea typeface="等线" panose="02010600030101010101" pitchFamily="2" charset="-122"/>
              </a:rPr>
              <a:t>学习应该如何复现论文，下载项目代码，配置环境，找寻数据集，</a:t>
            </a:r>
            <a:r>
              <a:rPr lang="zh-CN" altLang="en-US" sz="1600" dirty="0">
                <a:solidFill>
                  <a:prstClr val="black"/>
                </a:solidFill>
                <a:latin typeface="等线" panose="02010600030101010101" pitchFamily="2" charset="-122"/>
                <a:ea typeface="等线" panose="02010600030101010101" pitchFamily="2" charset="-122"/>
              </a:rPr>
              <a:t>尝试运行。</a:t>
            </a:r>
            <a:endParaRPr lang="zh-CN" altLang="en-US" sz="1600" dirty="0">
              <a:solidFill>
                <a:prstClr val="black"/>
              </a:solidFill>
              <a:latin typeface="等线" panose="02010600030101010101" pitchFamily="2" charset="-122"/>
              <a:ea typeface="等线" panose="02010600030101010101" pitchFamily="2" charset="-122"/>
            </a:endParaRPr>
          </a:p>
        </p:txBody>
      </p:sp>
      <p:sp>
        <p:nvSpPr>
          <p:cNvPr id="15" name="矩形 14"/>
          <p:cNvSpPr/>
          <p:nvPr>
            <p:custDataLst>
              <p:tags r:id="rId11"/>
            </p:custDataLst>
          </p:nvPr>
        </p:nvSpPr>
        <p:spPr>
          <a:xfrm>
            <a:off x="6313535" y="4289805"/>
            <a:ext cx="2109457" cy="1691005"/>
          </a:xfrm>
          <a:prstGeom prst="rect">
            <a:avLst/>
          </a:prstGeom>
        </p:spPr>
        <p:txBody>
          <a:bodyPr wrap="square">
            <a:spAutoFit/>
          </a:bodyPr>
          <a:lstStyle/>
          <a:p>
            <a:pPr defTabSz="457200">
              <a:lnSpc>
                <a:spcPct val="130000"/>
              </a:lnSpc>
              <a:defRPr/>
            </a:pPr>
            <a:r>
              <a:rPr lang="zh-CN" altLang="en-US" sz="1600" dirty="0">
                <a:solidFill>
                  <a:prstClr val="black"/>
                </a:solidFill>
                <a:latin typeface="等线" panose="02010600030101010101" pitchFamily="2" charset="-122"/>
                <a:ea typeface="等线" panose="02010600030101010101" pitchFamily="2" charset="-122"/>
              </a:rPr>
              <a:t>结合论文方法描述研读项目代码，按照计划测试数据集，分析实验结果，完成基本复现</a:t>
            </a:r>
            <a:r>
              <a:rPr lang="zh-CN" altLang="en-US" sz="1600" dirty="0">
                <a:solidFill>
                  <a:prstClr val="black"/>
                </a:solidFill>
                <a:latin typeface="等线" panose="02010600030101010101" pitchFamily="2" charset="-122"/>
                <a:ea typeface="等线" panose="02010600030101010101" pitchFamily="2" charset="-122"/>
              </a:rPr>
              <a:t>任务。</a:t>
            </a:r>
            <a:endParaRPr lang="zh-CN" altLang="en-US" sz="1600" dirty="0">
              <a:solidFill>
                <a:prstClr val="black"/>
              </a:solidFill>
              <a:latin typeface="等线" panose="02010600030101010101" pitchFamily="2" charset="-122"/>
              <a:ea typeface="等线" panose="02010600030101010101" pitchFamily="2" charset="-122"/>
            </a:endParaRPr>
          </a:p>
        </p:txBody>
      </p:sp>
      <p:sp>
        <p:nvSpPr>
          <p:cNvPr id="17" name="矩形 16"/>
          <p:cNvSpPr/>
          <p:nvPr>
            <p:custDataLst>
              <p:tags r:id="rId12"/>
            </p:custDataLst>
          </p:nvPr>
        </p:nvSpPr>
        <p:spPr>
          <a:xfrm>
            <a:off x="8956578" y="4289805"/>
            <a:ext cx="2109457" cy="1370965"/>
          </a:xfrm>
          <a:prstGeom prst="rect">
            <a:avLst/>
          </a:prstGeom>
        </p:spPr>
        <p:txBody>
          <a:bodyPr wrap="square">
            <a:spAutoFit/>
          </a:bodyPr>
          <a:lstStyle/>
          <a:p>
            <a:pPr defTabSz="457200">
              <a:lnSpc>
                <a:spcPct val="130000"/>
              </a:lnSpc>
              <a:defRPr/>
            </a:pPr>
            <a:r>
              <a:rPr lang="zh-CN" altLang="en-US" sz="1600" dirty="0">
                <a:solidFill>
                  <a:prstClr val="black"/>
                </a:solidFill>
                <a:latin typeface="等线" panose="02010600030101010101" pitchFamily="2" charset="-122"/>
                <a:ea typeface="等线" panose="02010600030101010101" pitchFamily="2" charset="-122"/>
              </a:rPr>
              <a:t>查询资料，尝试结合课上知识和自己所学优化复现模型，书写</a:t>
            </a:r>
            <a:r>
              <a:rPr lang="zh-CN" altLang="en-US" sz="1600" dirty="0">
                <a:solidFill>
                  <a:prstClr val="black"/>
                </a:solidFill>
                <a:latin typeface="等线" panose="02010600030101010101" pitchFamily="2" charset="-122"/>
                <a:ea typeface="等线" panose="02010600030101010101" pitchFamily="2" charset="-122"/>
              </a:rPr>
              <a:t>论文。</a:t>
            </a:r>
            <a:endParaRPr lang="zh-CN" altLang="en-US" sz="1600" dirty="0">
              <a:solidFill>
                <a:prstClr val="black"/>
              </a:solidFill>
              <a:latin typeface="等线" panose="02010600030101010101" pitchFamily="2" charset="-122"/>
              <a:ea typeface="等线" panose="02010600030101010101" pitchFamily="2" charset="-122"/>
            </a:endParaRPr>
          </a:p>
        </p:txBody>
      </p:sp>
      <p:cxnSp>
        <p:nvCxnSpPr>
          <p:cNvPr id="18" name="直接箭头连接符 17"/>
          <p:cNvCxnSpPr/>
          <p:nvPr>
            <p:custDataLst>
              <p:tags r:id="rId13"/>
            </p:custDataLst>
          </p:nvPr>
        </p:nvCxnSpPr>
        <p:spPr>
          <a:xfrm>
            <a:off x="1290309" y="3589956"/>
            <a:ext cx="9588500" cy="0"/>
          </a:xfrm>
          <a:prstGeom prst="straightConnector1">
            <a:avLst/>
          </a:prstGeom>
          <a:noFill/>
          <a:ln w="6350" cap="flat" cmpd="sng" algn="ctr">
            <a:solidFill>
              <a:srgbClr val="6B1554"/>
            </a:solidFill>
            <a:prstDash val="solid"/>
            <a:miter lim="800000"/>
            <a:tailEnd type="triangle" w="med" len="lg"/>
          </a:ln>
          <a:effectLst/>
        </p:spPr>
      </p:cxnSp>
      <p:sp>
        <p:nvSpPr>
          <p:cNvPr id="19" name="Freeform 5"/>
          <p:cNvSpPr>
            <a:spLocks noEditPoints="1"/>
          </p:cNvSpPr>
          <p:nvPr/>
        </p:nvSpPr>
        <p:spPr bwMode="auto">
          <a:xfrm>
            <a:off x="4805121" y="1955029"/>
            <a:ext cx="533120" cy="577107"/>
          </a:xfrm>
          <a:custGeom>
            <a:avLst/>
            <a:gdLst>
              <a:gd name="T0" fmla="*/ 2162 w 2553"/>
              <a:gd name="T1" fmla="*/ 1067 h 2764"/>
              <a:gd name="T2" fmla="*/ 2139 w 2553"/>
              <a:gd name="T3" fmla="*/ 345 h 2764"/>
              <a:gd name="T4" fmla="*/ 1664 w 2553"/>
              <a:gd name="T5" fmla="*/ 880 h 2764"/>
              <a:gd name="T6" fmla="*/ 1245 w 2553"/>
              <a:gd name="T7" fmla="*/ 1063 h 2764"/>
              <a:gd name="T8" fmla="*/ 743 w 2553"/>
              <a:gd name="T9" fmla="*/ 969 h 2764"/>
              <a:gd name="T10" fmla="*/ 1043 w 2553"/>
              <a:gd name="T11" fmla="*/ 483 h 2764"/>
              <a:gd name="T12" fmla="*/ 1529 w 2553"/>
              <a:gd name="T13" fmla="*/ 285 h 2764"/>
              <a:gd name="T14" fmla="*/ 977 w 2553"/>
              <a:gd name="T15" fmla="*/ 376 h 2764"/>
              <a:gd name="T16" fmla="*/ 387 w 2553"/>
              <a:gd name="T17" fmla="*/ 428 h 2764"/>
              <a:gd name="T18" fmla="*/ 656 w 2553"/>
              <a:gd name="T19" fmla="*/ 1092 h 2764"/>
              <a:gd name="T20" fmla="*/ 964 w 2553"/>
              <a:gd name="T21" fmla="*/ 1247 h 2764"/>
              <a:gd name="T22" fmla="*/ 1239 w 2553"/>
              <a:gd name="T23" fmla="*/ 1640 h 2764"/>
              <a:gd name="T24" fmla="*/ 1328 w 2553"/>
              <a:gd name="T25" fmla="*/ 1979 h 2764"/>
              <a:gd name="T26" fmla="*/ 773 w 2553"/>
              <a:gd name="T27" fmla="*/ 2111 h 2764"/>
              <a:gd name="T28" fmla="*/ 288 w 2553"/>
              <a:gd name="T29" fmla="*/ 1907 h 2764"/>
              <a:gd name="T30" fmla="*/ 744 w 2553"/>
              <a:gd name="T31" fmla="*/ 2233 h 2764"/>
              <a:gd name="T32" fmla="*/ 1198 w 2553"/>
              <a:gd name="T33" fmla="*/ 2613 h 2764"/>
              <a:gd name="T34" fmla="*/ 1477 w 2553"/>
              <a:gd name="T35" fmla="*/ 1953 h 2764"/>
              <a:gd name="T36" fmla="*/ 1365 w 2553"/>
              <a:gd name="T37" fmla="*/ 1612 h 2764"/>
              <a:gd name="T38" fmla="*/ 1529 w 2553"/>
              <a:gd name="T39" fmla="*/ 1347 h 2764"/>
              <a:gd name="T40" fmla="*/ 1886 w 2553"/>
              <a:gd name="T41" fmla="*/ 1077 h 2764"/>
              <a:gd name="T42" fmla="*/ 2111 w 2553"/>
              <a:gd name="T43" fmla="*/ 1440 h 2764"/>
              <a:gd name="T44" fmla="*/ 2503 w 2553"/>
              <a:gd name="T45" fmla="*/ 1788 h 2764"/>
              <a:gd name="T46" fmla="*/ 1404 w 2553"/>
              <a:gd name="T47" fmla="*/ 285 h 2764"/>
              <a:gd name="T48" fmla="*/ 1130 w 2553"/>
              <a:gd name="T49" fmla="*/ 394 h 2764"/>
              <a:gd name="T50" fmla="*/ 1087 w 2553"/>
              <a:gd name="T51" fmla="*/ 285 h 2764"/>
              <a:gd name="T52" fmla="*/ 569 w 2553"/>
              <a:gd name="T53" fmla="*/ 1003 h 2764"/>
              <a:gd name="T54" fmla="*/ 387 w 2553"/>
              <a:gd name="T55" fmla="*/ 554 h 2764"/>
              <a:gd name="T56" fmla="*/ 572 w 2553"/>
              <a:gd name="T57" fmla="*/ 1000 h 2764"/>
              <a:gd name="T58" fmla="*/ 601 w 2553"/>
              <a:gd name="T59" fmla="*/ 2220 h 2764"/>
              <a:gd name="T60" fmla="*/ 601 w 2553"/>
              <a:gd name="T61" fmla="*/ 1997 h 2764"/>
              <a:gd name="T62" fmla="*/ 644 w 2553"/>
              <a:gd name="T63" fmla="*/ 2143 h 2764"/>
              <a:gd name="T64" fmla="*/ 1104 w 2553"/>
              <a:gd name="T65" fmla="*/ 1276 h 2764"/>
              <a:gd name="T66" fmla="*/ 1372 w 2553"/>
              <a:gd name="T67" fmla="*/ 1280 h 2764"/>
              <a:gd name="T68" fmla="*/ 1259 w 2553"/>
              <a:gd name="T69" fmla="*/ 1505 h 2764"/>
              <a:gd name="T70" fmla="*/ 1476 w 2553"/>
              <a:gd name="T71" fmla="*/ 2078 h 2764"/>
              <a:gd name="T72" fmla="*/ 1287 w 2553"/>
              <a:gd name="T73" fmla="*/ 2525 h 2764"/>
              <a:gd name="T74" fmla="*/ 1471 w 2553"/>
              <a:gd name="T75" fmla="*/ 2078 h 2764"/>
              <a:gd name="T76" fmla="*/ 1775 w 2553"/>
              <a:gd name="T77" fmla="*/ 822 h 2764"/>
              <a:gd name="T78" fmla="*/ 2259 w 2553"/>
              <a:gd name="T79" fmla="*/ 796 h 2764"/>
              <a:gd name="T80" fmla="*/ 2385 w 2553"/>
              <a:gd name="T81" fmla="*/ 1747 h 2764"/>
              <a:gd name="T82" fmla="*/ 2165 w 2553"/>
              <a:gd name="T83" fmla="*/ 1553 h 2764"/>
              <a:gd name="T84" fmla="*/ 2201 w 2553"/>
              <a:gd name="T85" fmla="*/ 1541 h 2764"/>
              <a:gd name="T86" fmla="*/ 2385 w 2553"/>
              <a:gd name="T87" fmla="*/ 1747 h 2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53" h="2764">
                <a:moveTo>
                  <a:pt x="2326" y="1427"/>
                </a:moveTo>
                <a:cubicBezTo>
                  <a:pt x="2296" y="1416"/>
                  <a:pt x="2265" y="1411"/>
                  <a:pt x="2235" y="1411"/>
                </a:cubicBezTo>
                <a:cubicBezTo>
                  <a:pt x="2162" y="1067"/>
                  <a:pt x="2162" y="1067"/>
                  <a:pt x="2162" y="1067"/>
                </a:cubicBezTo>
                <a:cubicBezTo>
                  <a:pt x="2168" y="1064"/>
                  <a:pt x="2175" y="1061"/>
                  <a:pt x="2181" y="1058"/>
                </a:cubicBezTo>
                <a:cubicBezTo>
                  <a:pt x="2270" y="1015"/>
                  <a:pt x="2343" y="938"/>
                  <a:pt x="2378" y="836"/>
                </a:cubicBezTo>
                <a:cubicBezTo>
                  <a:pt x="2447" y="636"/>
                  <a:pt x="2339" y="414"/>
                  <a:pt x="2139" y="345"/>
                </a:cubicBezTo>
                <a:cubicBezTo>
                  <a:pt x="1937" y="275"/>
                  <a:pt x="1715" y="383"/>
                  <a:pt x="1645" y="584"/>
                </a:cubicBezTo>
                <a:cubicBezTo>
                  <a:pt x="1611" y="683"/>
                  <a:pt x="1620" y="787"/>
                  <a:pt x="1662" y="875"/>
                </a:cubicBezTo>
                <a:cubicBezTo>
                  <a:pt x="1664" y="880"/>
                  <a:pt x="1664" y="880"/>
                  <a:pt x="1664" y="880"/>
                </a:cubicBezTo>
                <a:cubicBezTo>
                  <a:pt x="1666" y="886"/>
                  <a:pt x="1671" y="893"/>
                  <a:pt x="1673" y="899"/>
                </a:cubicBezTo>
                <a:cubicBezTo>
                  <a:pt x="1413" y="1118"/>
                  <a:pt x="1413" y="1118"/>
                  <a:pt x="1413" y="1118"/>
                </a:cubicBezTo>
                <a:cubicBezTo>
                  <a:pt x="1366" y="1084"/>
                  <a:pt x="1308" y="1063"/>
                  <a:pt x="1245" y="1063"/>
                </a:cubicBezTo>
                <a:cubicBezTo>
                  <a:pt x="1232" y="1063"/>
                  <a:pt x="1219" y="1064"/>
                  <a:pt x="1206" y="1066"/>
                </a:cubicBezTo>
                <a:cubicBezTo>
                  <a:pt x="1142" y="1072"/>
                  <a:pt x="1081" y="1099"/>
                  <a:pt x="1034" y="1143"/>
                </a:cubicBezTo>
                <a:cubicBezTo>
                  <a:pt x="743" y="969"/>
                  <a:pt x="743" y="969"/>
                  <a:pt x="743" y="969"/>
                </a:cubicBezTo>
                <a:cubicBezTo>
                  <a:pt x="763" y="921"/>
                  <a:pt x="774" y="869"/>
                  <a:pt x="774" y="815"/>
                </a:cubicBezTo>
                <a:cubicBezTo>
                  <a:pt x="774" y="761"/>
                  <a:pt x="763" y="709"/>
                  <a:pt x="743" y="662"/>
                </a:cubicBezTo>
                <a:cubicBezTo>
                  <a:pt x="1043" y="483"/>
                  <a:pt x="1043" y="483"/>
                  <a:pt x="1043" y="483"/>
                </a:cubicBezTo>
                <a:cubicBezTo>
                  <a:pt x="1044" y="484"/>
                  <a:pt x="1044" y="484"/>
                  <a:pt x="1044" y="484"/>
                </a:cubicBezTo>
                <a:cubicBezTo>
                  <a:pt x="1096" y="536"/>
                  <a:pt x="1167" y="568"/>
                  <a:pt x="1245" y="568"/>
                </a:cubicBezTo>
                <a:cubicBezTo>
                  <a:pt x="1401" y="568"/>
                  <a:pt x="1529" y="440"/>
                  <a:pt x="1529" y="285"/>
                </a:cubicBezTo>
                <a:cubicBezTo>
                  <a:pt x="1529" y="127"/>
                  <a:pt x="1401" y="0"/>
                  <a:pt x="1245" y="0"/>
                </a:cubicBezTo>
                <a:cubicBezTo>
                  <a:pt x="1090" y="0"/>
                  <a:pt x="962" y="127"/>
                  <a:pt x="962" y="285"/>
                </a:cubicBezTo>
                <a:cubicBezTo>
                  <a:pt x="962" y="317"/>
                  <a:pt x="967" y="348"/>
                  <a:pt x="977" y="376"/>
                </a:cubicBezTo>
                <a:cubicBezTo>
                  <a:pt x="675" y="557"/>
                  <a:pt x="675" y="557"/>
                  <a:pt x="675" y="557"/>
                </a:cubicBezTo>
                <a:cubicBezTo>
                  <a:pt x="670" y="553"/>
                  <a:pt x="665" y="547"/>
                  <a:pt x="660" y="542"/>
                </a:cubicBezTo>
                <a:cubicBezTo>
                  <a:pt x="591" y="472"/>
                  <a:pt x="493" y="428"/>
                  <a:pt x="387" y="428"/>
                </a:cubicBezTo>
                <a:cubicBezTo>
                  <a:pt x="174" y="428"/>
                  <a:pt x="0" y="602"/>
                  <a:pt x="0" y="815"/>
                </a:cubicBezTo>
                <a:cubicBezTo>
                  <a:pt x="0" y="1028"/>
                  <a:pt x="174" y="1203"/>
                  <a:pt x="387" y="1203"/>
                </a:cubicBezTo>
                <a:cubicBezTo>
                  <a:pt x="492" y="1203"/>
                  <a:pt x="587" y="1161"/>
                  <a:pt x="656" y="1092"/>
                </a:cubicBezTo>
                <a:cubicBezTo>
                  <a:pt x="660" y="1089"/>
                  <a:pt x="660" y="1089"/>
                  <a:pt x="660" y="1089"/>
                </a:cubicBezTo>
                <a:cubicBezTo>
                  <a:pt x="665" y="1085"/>
                  <a:pt x="670" y="1079"/>
                  <a:pt x="675" y="1074"/>
                </a:cubicBezTo>
                <a:cubicBezTo>
                  <a:pt x="964" y="1247"/>
                  <a:pt x="964" y="1247"/>
                  <a:pt x="964" y="1247"/>
                </a:cubicBezTo>
                <a:cubicBezTo>
                  <a:pt x="963" y="1250"/>
                  <a:pt x="962" y="1253"/>
                  <a:pt x="961" y="1256"/>
                </a:cubicBezTo>
                <a:cubicBezTo>
                  <a:pt x="917" y="1384"/>
                  <a:pt x="970" y="1524"/>
                  <a:pt x="1082" y="1592"/>
                </a:cubicBezTo>
                <a:cubicBezTo>
                  <a:pt x="1129" y="1624"/>
                  <a:pt x="1184" y="1640"/>
                  <a:pt x="1239" y="1640"/>
                </a:cubicBezTo>
                <a:cubicBezTo>
                  <a:pt x="1240" y="1641"/>
                  <a:pt x="1240" y="1641"/>
                  <a:pt x="1240" y="1641"/>
                </a:cubicBezTo>
                <a:cubicBezTo>
                  <a:pt x="1243" y="1641"/>
                  <a:pt x="1243" y="1641"/>
                  <a:pt x="1243" y="1641"/>
                </a:cubicBezTo>
                <a:cubicBezTo>
                  <a:pt x="1328" y="1979"/>
                  <a:pt x="1328" y="1979"/>
                  <a:pt x="1328" y="1979"/>
                </a:cubicBezTo>
                <a:cubicBezTo>
                  <a:pt x="1280" y="1998"/>
                  <a:pt x="1236" y="2028"/>
                  <a:pt x="1197" y="2066"/>
                </a:cubicBezTo>
                <a:cubicBezTo>
                  <a:pt x="1159" y="2104"/>
                  <a:pt x="1130" y="2149"/>
                  <a:pt x="1112" y="2196"/>
                </a:cubicBezTo>
                <a:cubicBezTo>
                  <a:pt x="773" y="2111"/>
                  <a:pt x="773" y="2111"/>
                  <a:pt x="773" y="2111"/>
                </a:cubicBezTo>
                <a:cubicBezTo>
                  <a:pt x="772" y="2109"/>
                  <a:pt x="772" y="2109"/>
                  <a:pt x="772" y="2109"/>
                </a:cubicBezTo>
                <a:cubicBezTo>
                  <a:pt x="772" y="2036"/>
                  <a:pt x="745" y="1963"/>
                  <a:pt x="690" y="1907"/>
                </a:cubicBezTo>
                <a:cubicBezTo>
                  <a:pt x="579" y="1797"/>
                  <a:pt x="398" y="1797"/>
                  <a:pt x="288" y="1907"/>
                </a:cubicBezTo>
                <a:cubicBezTo>
                  <a:pt x="177" y="2018"/>
                  <a:pt x="178" y="2199"/>
                  <a:pt x="288" y="2309"/>
                </a:cubicBezTo>
                <a:cubicBezTo>
                  <a:pt x="398" y="2419"/>
                  <a:pt x="579" y="2420"/>
                  <a:pt x="690" y="2308"/>
                </a:cubicBezTo>
                <a:cubicBezTo>
                  <a:pt x="712" y="2286"/>
                  <a:pt x="731" y="2260"/>
                  <a:pt x="744" y="2233"/>
                </a:cubicBezTo>
                <a:cubicBezTo>
                  <a:pt x="1085" y="2318"/>
                  <a:pt x="1085" y="2318"/>
                  <a:pt x="1085" y="2318"/>
                </a:cubicBezTo>
                <a:cubicBezTo>
                  <a:pt x="1085" y="2325"/>
                  <a:pt x="1085" y="2332"/>
                  <a:pt x="1085" y="2340"/>
                </a:cubicBezTo>
                <a:cubicBezTo>
                  <a:pt x="1085" y="2438"/>
                  <a:pt x="1122" y="2538"/>
                  <a:pt x="1198" y="2613"/>
                </a:cubicBezTo>
                <a:cubicBezTo>
                  <a:pt x="1348" y="2764"/>
                  <a:pt x="1595" y="2764"/>
                  <a:pt x="1745" y="2614"/>
                </a:cubicBezTo>
                <a:cubicBezTo>
                  <a:pt x="1896" y="2463"/>
                  <a:pt x="1896" y="2216"/>
                  <a:pt x="1746" y="2066"/>
                </a:cubicBezTo>
                <a:cubicBezTo>
                  <a:pt x="1671" y="1991"/>
                  <a:pt x="1575" y="1953"/>
                  <a:pt x="1477" y="1953"/>
                </a:cubicBezTo>
                <a:cubicBezTo>
                  <a:pt x="1472" y="1953"/>
                  <a:pt x="1472" y="1953"/>
                  <a:pt x="1472" y="1953"/>
                </a:cubicBezTo>
                <a:cubicBezTo>
                  <a:pt x="1465" y="1952"/>
                  <a:pt x="1457" y="1953"/>
                  <a:pt x="1451" y="1953"/>
                </a:cubicBezTo>
                <a:cubicBezTo>
                  <a:pt x="1365" y="1612"/>
                  <a:pt x="1365" y="1612"/>
                  <a:pt x="1365" y="1612"/>
                </a:cubicBezTo>
                <a:cubicBezTo>
                  <a:pt x="1392" y="1598"/>
                  <a:pt x="1418" y="1580"/>
                  <a:pt x="1441" y="1557"/>
                </a:cubicBezTo>
                <a:cubicBezTo>
                  <a:pt x="1462" y="1536"/>
                  <a:pt x="1480" y="1512"/>
                  <a:pt x="1493" y="1486"/>
                </a:cubicBezTo>
                <a:cubicBezTo>
                  <a:pt x="1517" y="1443"/>
                  <a:pt x="1529" y="1396"/>
                  <a:pt x="1529" y="1347"/>
                </a:cubicBezTo>
                <a:cubicBezTo>
                  <a:pt x="1529" y="1298"/>
                  <a:pt x="1517" y="1253"/>
                  <a:pt x="1495" y="1213"/>
                </a:cubicBezTo>
                <a:cubicBezTo>
                  <a:pt x="1751" y="997"/>
                  <a:pt x="1751" y="997"/>
                  <a:pt x="1751" y="997"/>
                </a:cubicBezTo>
                <a:cubicBezTo>
                  <a:pt x="1789" y="1032"/>
                  <a:pt x="1835" y="1059"/>
                  <a:pt x="1886" y="1077"/>
                </a:cubicBezTo>
                <a:cubicBezTo>
                  <a:pt x="1937" y="1094"/>
                  <a:pt x="1990" y="1101"/>
                  <a:pt x="2040" y="1097"/>
                </a:cubicBezTo>
                <a:cubicBezTo>
                  <a:pt x="2113" y="1439"/>
                  <a:pt x="2113" y="1439"/>
                  <a:pt x="2113" y="1439"/>
                </a:cubicBezTo>
                <a:cubicBezTo>
                  <a:pt x="2111" y="1440"/>
                  <a:pt x="2111" y="1440"/>
                  <a:pt x="2111" y="1440"/>
                </a:cubicBezTo>
                <a:cubicBezTo>
                  <a:pt x="2045" y="1472"/>
                  <a:pt x="1991" y="1529"/>
                  <a:pt x="1966" y="1603"/>
                </a:cubicBezTo>
                <a:cubicBezTo>
                  <a:pt x="1915" y="1750"/>
                  <a:pt x="1995" y="1913"/>
                  <a:pt x="2141" y="1964"/>
                </a:cubicBezTo>
                <a:cubicBezTo>
                  <a:pt x="2290" y="2015"/>
                  <a:pt x="2452" y="1935"/>
                  <a:pt x="2503" y="1788"/>
                </a:cubicBezTo>
                <a:cubicBezTo>
                  <a:pt x="2553" y="1641"/>
                  <a:pt x="2475" y="1478"/>
                  <a:pt x="2326" y="1427"/>
                </a:cubicBezTo>
                <a:close/>
                <a:moveTo>
                  <a:pt x="1245" y="125"/>
                </a:moveTo>
                <a:cubicBezTo>
                  <a:pt x="1333" y="125"/>
                  <a:pt x="1404" y="196"/>
                  <a:pt x="1404" y="285"/>
                </a:cubicBezTo>
                <a:cubicBezTo>
                  <a:pt x="1404" y="372"/>
                  <a:pt x="1332" y="442"/>
                  <a:pt x="1245" y="442"/>
                </a:cubicBezTo>
                <a:cubicBezTo>
                  <a:pt x="1202" y="442"/>
                  <a:pt x="1162" y="425"/>
                  <a:pt x="1133" y="396"/>
                </a:cubicBezTo>
                <a:cubicBezTo>
                  <a:pt x="1130" y="394"/>
                  <a:pt x="1130" y="394"/>
                  <a:pt x="1130" y="394"/>
                </a:cubicBezTo>
                <a:cubicBezTo>
                  <a:pt x="1124" y="386"/>
                  <a:pt x="1117" y="377"/>
                  <a:pt x="1111" y="369"/>
                </a:cubicBezTo>
                <a:cubicBezTo>
                  <a:pt x="1110" y="366"/>
                  <a:pt x="1110" y="366"/>
                  <a:pt x="1110" y="366"/>
                </a:cubicBezTo>
                <a:cubicBezTo>
                  <a:pt x="1095" y="343"/>
                  <a:pt x="1087" y="314"/>
                  <a:pt x="1087" y="285"/>
                </a:cubicBezTo>
                <a:cubicBezTo>
                  <a:pt x="1087" y="196"/>
                  <a:pt x="1158" y="125"/>
                  <a:pt x="1245" y="125"/>
                </a:cubicBezTo>
                <a:close/>
                <a:moveTo>
                  <a:pt x="572" y="1000"/>
                </a:moveTo>
                <a:cubicBezTo>
                  <a:pt x="569" y="1003"/>
                  <a:pt x="569" y="1003"/>
                  <a:pt x="569" y="1003"/>
                </a:cubicBezTo>
                <a:cubicBezTo>
                  <a:pt x="522" y="1049"/>
                  <a:pt x="457" y="1077"/>
                  <a:pt x="387" y="1077"/>
                </a:cubicBezTo>
                <a:cubicBezTo>
                  <a:pt x="242" y="1077"/>
                  <a:pt x="126" y="960"/>
                  <a:pt x="126" y="815"/>
                </a:cubicBezTo>
                <a:cubicBezTo>
                  <a:pt x="126" y="671"/>
                  <a:pt x="242" y="554"/>
                  <a:pt x="387" y="554"/>
                </a:cubicBezTo>
                <a:cubicBezTo>
                  <a:pt x="460" y="554"/>
                  <a:pt x="525" y="584"/>
                  <a:pt x="572" y="630"/>
                </a:cubicBezTo>
                <a:cubicBezTo>
                  <a:pt x="619" y="677"/>
                  <a:pt x="648" y="744"/>
                  <a:pt x="648" y="815"/>
                </a:cubicBezTo>
                <a:cubicBezTo>
                  <a:pt x="648" y="887"/>
                  <a:pt x="619" y="953"/>
                  <a:pt x="572" y="1000"/>
                </a:cubicBezTo>
                <a:close/>
                <a:moveTo>
                  <a:pt x="644" y="2143"/>
                </a:moveTo>
                <a:cubicBezTo>
                  <a:pt x="643" y="2146"/>
                  <a:pt x="643" y="2146"/>
                  <a:pt x="643" y="2146"/>
                </a:cubicBezTo>
                <a:cubicBezTo>
                  <a:pt x="636" y="2173"/>
                  <a:pt x="622" y="2199"/>
                  <a:pt x="601" y="2220"/>
                </a:cubicBezTo>
                <a:cubicBezTo>
                  <a:pt x="538" y="2283"/>
                  <a:pt x="438" y="2282"/>
                  <a:pt x="377" y="2221"/>
                </a:cubicBezTo>
                <a:cubicBezTo>
                  <a:pt x="315" y="2159"/>
                  <a:pt x="314" y="2059"/>
                  <a:pt x="377" y="1996"/>
                </a:cubicBezTo>
                <a:cubicBezTo>
                  <a:pt x="439" y="1934"/>
                  <a:pt x="539" y="1935"/>
                  <a:pt x="601" y="1997"/>
                </a:cubicBezTo>
                <a:cubicBezTo>
                  <a:pt x="631" y="2027"/>
                  <a:pt x="648" y="2067"/>
                  <a:pt x="647" y="2108"/>
                </a:cubicBezTo>
                <a:cubicBezTo>
                  <a:pt x="648" y="2112"/>
                  <a:pt x="648" y="2112"/>
                  <a:pt x="648" y="2112"/>
                </a:cubicBezTo>
                <a:cubicBezTo>
                  <a:pt x="647" y="2122"/>
                  <a:pt x="645" y="2133"/>
                  <a:pt x="644" y="2143"/>
                </a:cubicBezTo>
                <a:close/>
                <a:moveTo>
                  <a:pt x="1245" y="1505"/>
                </a:moveTo>
                <a:cubicBezTo>
                  <a:pt x="1158" y="1505"/>
                  <a:pt x="1087" y="1434"/>
                  <a:pt x="1087" y="1347"/>
                </a:cubicBezTo>
                <a:cubicBezTo>
                  <a:pt x="1087" y="1321"/>
                  <a:pt x="1093" y="1297"/>
                  <a:pt x="1104" y="1276"/>
                </a:cubicBezTo>
                <a:cubicBezTo>
                  <a:pt x="1111" y="1264"/>
                  <a:pt x="1119" y="1254"/>
                  <a:pt x="1128" y="1244"/>
                </a:cubicBezTo>
                <a:cubicBezTo>
                  <a:pt x="1182" y="1191"/>
                  <a:pt x="1265" y="1184"/>
                  <a:pt x="1326" y="1223"/>
                </a:cubicBezTo>
                <a:cubicBezTo>
                  <a:pt x="1345" y="1238"/>
                  <a:pt x="1361" y="1258"/>
                  <a:pt x="1372" y="1280"/>
                </a:cubicBezTo>
                <a:cubicBezTo>
                  <a:pt x="1390" y="1316"/>
                  <a:pt x="1394" y="1360"/>
                  <a:pt x="1380" y="1401"/>
                </a:cubicBezTo>
                <a:cubicBezTo>
                  <a:pt x="1366" y="1441"/>
                  <a:pt x="1337" y="1473"/>
                  <a:pt x="1299" y="1492"/>
                </a:cubicBezTo>
                <a:cubicBezTo>
                  <a:pt x="1286" y="1498"/>
                  <a:pt x="1273" y="1502"/>
                  <a:pt x="1259" y="1505"/>
                </a:cubicBezTo>
                <a:cubicBezTo>
                  <a:pt x="1254" y="1505"/>
                  <a:pt x="1250" y="1505"/>
                  <a:pt x="1245" y="1505"/>
                </a:cubicBezTo>
                <a:close/>
                <a:moveTo>
                  <a:pt x="1471" y="2078"/>
                </a:moveTo>
                <a:cubicBezTo>
                  <a:pt x="1476" y="2078"/>
                  <a:pt x="1476" y="2078"/>
                  <a:pt x="1476" y="2078"/>
                </a:cubicBezTo>
                <a:cubicBezTo>
                  <a:pt x="1541" y="2079"/>
                  <a:pt x="1607" y="2105"/>
                  <a:pt x="1657" y="2155"/>
                </a:cubicBezTo>
                <a:cubicBezTo>
                  <a:pt x="1759" y="2257"/>
                  <a:pt x="1758" y="2422"/>
                  <a:pt x="1656" y="2525"/>
                </a:cubicBezTo>
                <a:cubicBezTo>
                  <a:pt x="1554" y="2626"/>
                  <a:pt x="1389" y="2627"/>
                  <a:pt x="1287" y="2525"/>
                </a:cubicBezTo>
                <a:cubicBezTo>
                  <a:pt x="1235" y="2473"/>
                  <a:pt x="1210" y="2406"/>
                  <a:pt x="1210" y="2340"/>
                </a:cubicBezTo>
                <a:cubicBezTo>
                  <a:pt x="1209" y="2273"/>
                  <a:pt x="1236" y="2205"/>
                  <a:pt x="1286" y="2155"/>
                </a:cubicBezTo>
                <a:cubicBezTo>
                  <a:pt x="1338" y="2104"/>
                  <a:pt x="1404" y="2078"/>
                  <a:pt x="1471" y="2078"/>
                </a:cubicBezTo>
                <a:close/>
                <a:moveTo>
                  <a:pt x="1927" y="958"/>
                </a:moveTo>
                <a:cubicBezTo>
                  <a:pt x="1859" y="934"/>
                  <a:pt x="1806" y="885"/>
                  <a:pt x="1777" y="825"/>
                </a:cubicBezTo>
                <a:cubicBezTo>
                  <a:pt x="1775" y="822"/>
                  <a:pt x="1775" y="822"/>
                  <a:pt x="1775" y="822"/>
                </a:cubicBezTo>
                <a:cubicBezTo>
                  <a:pt x="1747" y="762"/>
                  <a:pt x="1741" y="692"/>
                  <a:pt x="1764" y="625"/>
                </a:cubicBezTo>
                <a:cubicBezTo>
                  <a:pt x="1811" y="489"/>
                  <a:pt x="1961" y="417"/>
                  <a:pt x="2097" y="464"/>
                </a:cubicBezTo>
                <a:cubicBezTo>
                  <a:pt x="2233" y="510"/>
                  <a:pt x="2306" y="659"/>
                  <a:pt x="2259" y="796"/>
                </a:cubicBezTo>
                <a:cubicBezTo>
                  <a:pt x="2235" y="865"/>
                  <a:pt x="2186" y="916"/>
                  <a:pt x="2127" y="946"/>
                </a:cubicBezTo>
                <a:cubicBezTo>
                  <a:pt x="2067" y="975"/>
                  <a:pt x="1994" y="981"/>
                  <a:pt x="1927" y="958"/>
                </a:cubicBezTo>
                <a:close/>
                <a:moveTo>
                  <a:pt x="2385" y="1747"/>
                </a:moveTo>
                <a:cubicBezTo>
                  <a:pt x="2356" y="1830"/>
                  <a:pt x="2266" y="1874"/>
                  <a:pt x="2182" y="1845"/>
                </a:cubicBezTo>
                <a:cubicBezTo>
                  <a:pt x="2100" y="1817"/>
                  <a:pt x="2057" y="1726"/>
                  <a:pt x="2085" y="1644"/>
                </a:cubicBezTo>
                <a:cubicBezTo>
                  <a:pt x="2099" y="1603"/>
                  <a:pt x="2128" y="1570"/>
                  <a:pt x="2165" y="1553"/>
                </a:cubicBezTo>
                <a:cubicBezTo>
                  <a:pt x="2168" y="1551"/>
                  <a:pt x="2168" y="1551"/>
                  <a:pt x="2168" y="1551"/>
                </a:cubicBezTo>
                <a:cubicBezTo>
                  <a:pt x="2178" y="1547"/>
                  <a:pt x="2188" y="1544"/>
                  <a:pt x="2198" y="1541"/>
                </a:cubicBezTo>
                <a:cubicBezTo>
                  <a:pt x="2201" y="1541"/>
                  <a:pt x="2201" y="1541"/>
                  <a:pt x="2201" y="1541"/>
                </a:cubicBezTo>
                <a:cubicBezTo>
                  <a:pt x="2228" y="1535"/>
                  <a:pt x="2258" y="1536"/>
                  <a:pt x="2286" y="1545"/>
                </a:cubicBezTo>
                <a:cubicBezTo>
                  <a:pt x="2370" y="1574"/>
                  <a:pt x="2413" y="1665"/>
                  <a:pt x="2385" y="1747"/>
                </a:cubicBezTo>
                <a:close/>
                <a:moveTo>
                  <a:pt x="2385" y="1747"/>
                </a:moveTo>
                <a:cubicBezTo>
                  <a:pt x="2385" y="1747"/>
                  <a:pt x="2385" y="1747"/>
                  <a:pt x="2385" y="1747"/>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1" name="Freeform 25"/>
          <p:cNvSpPr>
            <a:spLocks noEditPoints="1"/>
          </p:cNvSpPr>
          <p:nvPr/>
        </p:nvSpPr>
        <p:spPr bwMode="auto">
          <a:xfrm>
            <a:off x="2191547" y="1970491"/>
            <a:ext cx="547324" cy="547450"/>
          </a:xfrm>
          <a:custGeom>
            <a:avLst/>
            <a:gdLst>
              <a:gd name="T0" fmla="*/ 1625 w 3251"/>
              <a:gd name="T1" fmla="*/ 3252 h 3252"/>
              <a:gd name="T2" fmla="*/ 0 w 3251"/>
              <a:gd name="T3" fmla="*/ 1626 h 3252"/>
              <a:gd name="T4" fmla="*/ 1625 w 3251"/>
              <a:gd name="T5" fmla="*/ 0 h 3252"/>
              <a:gd name="T6" fmla="*/ 3251 w 3251"/>
              <a:gd name="T7" fmla="*/ 1626 h 3252"/>
              <a:gd name="T8" fmla="*/ 1625 w 3251"/>
              <a:gd name="T9" fmla="*/ 3252 h 3252"/>
              <a:gd name="T10" fmla="*/ 1625 w 3251"/>
              <a:gd name="T11" fmla="*/ 103 h 3252"/>
              <a:gd name="T12" fmla="*/ 102 w 3251"/>
              <a:gd name="T13" fmla="*/ 1626 h 3252"/>
              <a:gd name="T14" fmla="*/ 1625 w 3251"/>
              <a:gd name="T15" fmla="*/ 3149 h 3252"/>
              <a:gd name="T16" fmla="*/ 3149 w 3251"/>
              <a:gd name="T17" fmla="*/ 1626 h 3252"/>
              <a:gd name="T18" fmla="*/ 1625 w 3251"/>
              <a:gd name="T19" fmla="*/ 103 h 3252"/>
              <a:gd name="T20" fmla="*/ 1625 w 3251"/>
              <a:gd name="T21" fmla="*/ 103 h 3252"/>
              <a:gd name="T22" fmla="*/ 1625 w 3251"/>
              <a:gd name="T23" fmla="*/ 103 h 3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51" h="3252">
                <a:moveTo>
                  <a:pt x="1625" y="3252"/>
                </a:moveTo>
                <a:cubicBezTo>
                  <a:pt x="729" y="3252"/>
                  <a:pt x="0" y="2522"/>
                  <a:pt x="0" y="1626"/>
                </a:cubicBezTo>
                <a:cubicBezTo>
                  <a:pt x="0" y="730"/>
                  <a:pt x="729" y="0"/>
                  <a:pt x="1625" y="0"/>
                </a:cubicBezTo>
                <a:cubicBezTo>
                  <a:pt x="2521" y="0"/>
                  <a:pt x="3251" y="730"/>
                  <a:pt x="3251" y="1626"/>
                </a:cubicBezTo>
                <a:cubicBezTo>
                  <a:pt x="3251" y="2522"/>
                  <a:pt x="2521" y="3252"/>
                  <a:pt x="1625" y="3252"/>
                </a:cubicBezTo>
                <a:close/>
                <a:moveTo>
                  <a:pt x="1625" y="103"/>
                </a:moveTo>
                <a:cubicBezTo>
                  <a:pt x="786" y="103"/>
                  <a:pt x="102" y="786"/>
                  <a:pt x="102" y="1626"/>
                </a:cubicBezTo>
                <a:cubicBezTo>
                  <a:pt x="102" y="2466"/>
                  <a:pt x="786" y="3149"/>
                  <a:pt x="1625" y="3149"/>
                </a:cubicBezTo>
                <a:cubicBezTo>
                  <a:pt x="2465" y="3149"/>
                  <a:pt x="3149" y="2466"/>
                  <a:pt x="3149" y="1626"/>
                </a:cubicBezTo>
                <a:cubicBezTo>
                  <a:pt x="3149" y="786"/>
                  <a:pt x="2465" y="103"/>
                  <a:pt x="1625" y="103"/>
                </a:cubicBezTo>
                <a:close/>
                <a:moveTo>
                  <a:pt x="1625" y="103"/>
                </a:moveTo>
                <a:cubicBezTo>
                  <a:pt x="1625" y="103"/>
                  <a:pt x="1625" y="103"/>
                  <a:pt x="1625" y="103"/>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2" name="Freeform 26"/>
          <p:cNvSpPr>
            <a:spLocks noEditPoints="1"/>
          </p:cNvSpPr>
          <p:nvPr/>
        </p:nvSpPr>
        <p:spPr bwMode="auto">
          <a:xfrm>
            <a:off x="2181653" y="1961105"/>
            <a:ext cx="566223" cy="564954"/>
          </a:xfrm>
          <a:custGeom>
            <a:avLst/>
            <a:gdLst>
              <a:gd name="T0" fmla="*/ 363 w 3364"/>
              <a:gd name="T1" fmla="*/ 3308 h 3356"/>
              <a:gd name="T2" fmla="*/ 138 w 3364"/>
              <a:gd name="T3" fmla="*/ 3228 h 3356"/>
              <a:gd name="T4" fmla="*/ 253 w 3364"/>
              <a:gd name="T5" fmla="*/ 2409 h 3356"/>
              <a:gd name="T6" fmla="*/ 322 w 3364"/>
              <a:gd name="T7" fmla="*/ 2388 h 3356"/>
              <a:gd name="T8" fmla="*/ 343 w 3364"/>
              <a:gd name="T9" fmla="*/ 2458 h 3356"/>
              <a:gd name="T10" fmla="*/ 210 w 3364"/>
              <a:gd name="T11" fmla="*/ 3156 h 3356"/>
              <a:gd name="T12" fmla="*/ 2094 w 3364"/>
              <a:gd name="T13" fmla="*/ 2097 h 3356"/>
              <a:gd name="T14" fmla="*/ 3021 w 3364"/>
              <a:gd name="T15" fmla="*/ 911 h 3356"/>
              <a:gd name="T16" fmla="*/ 3154 w 3364"/>
              <a:gd name="T17" fmla="*/ 212 h 3356"/>
              <a:gd name="T18" fmla="*/ 2455 w 3364"/>
              <a:gd name="T19" fmla="*/ 346 h 3356"/>
              <a:gd name="T20" fmla="*/ 2386 w 3364"/>
              <a:gd name="T21" fmla="*/ 325 h 3356"/>
              <a:gd name="T22" fmla="*/ 2406 w 3364"/>
              <a:gd name="T23" fmla="*/ 256 h 3356"/>
              <a:gd name="T24" fmla="*/ 3226 w 3364"/>
              <a:gd name="T25" fmla="*/ 141 h 3356"/>
              <a:gd name="T26" fmla="*/ 3110 w 3364"/>
              <a:gd name="T27" fmla="*/ 960 h 3356"/>
              <a:gd name="T28" fmla="*/ 2166 w 3364"/>
              <a:gd name="T29" fmla="*/ 2171 h 3356"/>
              <a:gd name="T30" fmla="*/ 363 w 3364"/>
              <a:gd name="T31" fmla="*/ 3308 h 3356"/>
              <a:gd name="T32" fmla="*/ 363 w 3364"/>
              <a:gd name="T33" fmla="*/ 3308 h 3356"/>
              <a:gd name="T34" fmla="*/ 363 w 3364"/>
              <a:gd name="T35" fmla="*/ 3308 h 3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64" h="3356">
                <a:moveTo>
                  <a:pt x="363" y="3308"/>
                </a:moveTo>
                <a:cubicBezTo>
                  <a:pt x="271" y="3308"/>
                  <a:pt x="194" y="3282"/>
                  <a:pt x="138" y="3228"/>
                </a:cubicBezTo>
                <a:cubicBezTo>
                  <a:pt x="0" y="3090"/>
                  <a:pt x="38" y="2806"/>
                  <a:pt x="253" y="2409"/>
                </a:cubicBezTo>
                <a:cubicBezTo>
                  <a:pt x="266" y="2383"/>
                  <a:pt x="297" y="2376"/>
                  <a:pt x="322" y="2388"/>
                </a:cubicBezTo>
                <a:cubicBezTo>
                  <a:pt x="348" y="2401"/>
                  <a:pt x="356" y="2432"/>
                  <a:pt x="343" y="2458"/>
                </a:cubicBezTo>
                <a:cubicBezTo>
                  <a:pt x="161" y="2796"/>
                  <a:pt x="110" y="3057"/>
                  <a:pt x="210" y="3156"/>
                </a:cubicBezTo>
                <a:cubicBezTo>
                  <a:pt x="410" y="3356"/>
                  <a:pt x="1213" y="2977"/>
                  <a:pt x="2094" y="2097"/>
                </a:cubicBezTo>
                <a:cubicBezTo>
                  <a:pt x="2493" y="1697"/>
                  <a:pt x="2824" y="1275"/>
                  <a:pt x="3021" y="911"/>
                </a:cubicBezTo>
                <a:cubicBezTo>
                  <a:pt x="3202" y="573"/>
                  <a:pt x="3254" y="312"/>
                  <a:pt x="3154" y="212"/>
                </a:cubicBezTo>
                <a:cubicBezTo>
                  <a:pt x="3054" y="113"/>
                  <a:pt x="2793" y="164"/>
                  <a:pt x="2455" y="346"/>
                </a:cubicBezTo>
                <a:cubicBezTo>
                  <a:pt x="2429" y="358"/>
                  <a:pt x="2399" y="351"/>
                  <a:pt x="2386" y="325"/>
                </a:cubicBezTo>
                <a:cubicBezTo>
                  <a:pt x="2373" y="300"/>
                  <a:pt x="2381" y="269"/>
                  <a:pt x="2406" y="256"/>
                </a:cubicBezTo>
                <a:cubicBezTo>
                  <a:pt x="2803" y="41"/>
                  <a:pt x="3087" y="0"/>
                  <a:pt x="3226" y="141"/>
                </a:cubicBezTo>
                <a:cubicBezTo>
                  <a:pt x="3364" y="279"/>
                  <a:pt x="3325" y="563"/>
                  <a:pt x="3110" y="960"/>
                </a:cubicBezTo>
                <a:cubicBezTo>
                  <a:pt x="2908" y="1334"/>
                  <a:pt x="2573" y="1764"/>
                  <a:pt x="2166" y="2171"/>
                </a:cubicBezTo>
                <a:cubicBezTo>
                  <a:pt x="1546" y="2790"/>
                  <a:pt x="786" y="3308"/>
                  <a:pt x="363" y="3308"/>
                </a:cubicBezTo>
                <a:close/>
                <a:moveTo>
                  <a:pt x="363" y="3308"/>
                </a:moveTo>
                <a:cubicBezTo>
                  <a:pt x="363" y="3308"/>
                  <a:pt x="363" y="3308"/>
                  <a:pt x="363" y="3308"/>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3" name="Freeform 27"/>
          <p:cNvSpPr>
            <a:spLocks noEditPoints="1"/>
          </p:cNvSpPr>
          <p:nvPr/>
        </p:nvSpPr>
        <p:spPr bwMode="auto">
          <a:xfrm>
            <a:off x="2219452" y="2001187"/>
            <a:ext cx="498616" cy="437351"/>
          </a:xfrm>
          <a:custGeom>
            <a:avLst/>
            <a:gdLst>
              <a:gd name="T0" fmla="*/ 1388 w 2962"/>
              <a:gd name="T1" fmla="*/ 1846 h 2598"/>
              <a:gd name="T2" fmla="*/ 1232 w 2962"/>
              <a:gd name="T3" fmla="*/ 1621 h 2598"/>
              <a:gd name="T4" fmla="*/ 1078 w 2962"/>
              <a:gd name="T5" fmla="*/ 1242 h 2598"/>
              <a:gd name="T6" fmla="*/ 1142 w 2962"/>
              <a:gd name="T7" fmla="*/ 873 h 2598"/>
              <a:gd name="T8" fmla="*/ 1377 w 2962"/>
              <a:gd name="T9" fmla="*/ 699 h 2598"/>
              <a:gd name="T10" fmla="*/ 1738 w 2962"/>
              <a:gd name="T11" fmla="*/ 602 h 2598"/>
              <a:gd name="T12" fmla="*/ 2215 w 2962"/>
              <a:gd name="T13" fmla="*/ 292 h 2598"/>
              <a:gd name="T14" fmla="*/ 2332 w 2962"/>
              <a:gd name="T15" fmla="*/ 105 h 2598"/>
              <a:gd name="T16" fmla="*/ 2289 w 2962"/>
              <a:gd name="T17" fmla="*/ 277 h 2598"/>
              <a:gd name="T18" fmla="*/ 2138 w 2962"/>
              <a:gd name="T19" fmla="*/ 809 h 2598"/>
              <a:gd name="T20" fmla="*/ 1628 w 2962"/>
              <a:gd name="T21" fmla="*/ 755 h 2598"/>
              <a:gd name="T22" fmla="*/ 1088 w 2962"/>
              <a:gd name="T23" fmla="*/ 1011 h 2598"/>
              <a:gd name="T24" fmla="*/ 1032 w 2962"/>
              <a:gd name="T25" fmla="*/ 1347 h 2598"/>
              <a:gd name="T26" fmla="*/ 1421 w 2962"/>
              <a:gd name="T27" fmla="*/ 1702 h 2598"/>
              <a:gd name="T28" fmla="*/ 1733 w 2962"/>
              <a:gd name="T29" fmla="*/ 1948 h 2598"/>
              <a:gd name="T30" fmla="*/ 1987 w 2962"/>
              <a:gd name="T31" fmla="*/ 1951 h 2598"/>
              <a:gd name="T32" fmla="*/ 2148 w 2962"/>
              <a:gd name="T33" fmla="*/ 1859 h 2598"/>
              <a:gd name="T34" fmla="*/ 2284 w 2962"/>
              <a:gd name="T35" fmla="*/ 1859 h 2598"/>
              <a:gd name="T36" fmla="*/ 2094 w 2962"/>
              <a:gd name="T37" fmla="*/ 1592 h 2598"/>
              <a:gd name="T38" fmla="*/ 2105 w 2962"/>
              <a:gd name="T39" fmla="*/ 1382 h 2598"/>
              <a:gd name="T40" fmla="*/ 2337 w 2962"/>
              <a:gd name="T41" fmla="*/ 1301 h 2598"/>
              <a:gd name="T42" fmla="*/ 2448 w 2962"/>
              <a:gd name="T43" fmla="*/ 1434 h 2598"/>
              <a:gd name="T44" fmla="*/ 2501 w 2962"/>
              <a:gd name="T45" fmla="*/ 1411 h 2598"/>
              <a:gd name="T46" fmla="*/ 2704 w 2962"/>
              <a:gd name="T47" fmla="*/ 1334 h 2598"/>
              <a:gd name="T48" fmla="*/ 2581 w 2962"/>
              <a:gd name="T49" fmla="*/ 1167 h 2598"/>
              <a:gd name="T50" fmla="*/ 2391 w 2962"/>
              <a:gd name="T51" fmla="*/ 1114 h 2598"/>
              <a:gd name="T52" fmla="*/ 2302 w 2962"/>
              <a:gd name="T53" fmla="*/ 952 h 2598"/>
              <a:gd name="T54" fmla="*/ 2919 w 2962"/>
              <a:gd name="T55" fmla="*/ 850 h 2598"/>
              <a:gd name="T56" fmla="*/ 2363 w 2962"/>
              <a:gd name="T57" fmla="*/ 940 h 2598"/>
              <a:gd name="T58" fmla="*/ 2501 w 2962"/>
              <a:gd name="T59" fmla="*/ 1027 h 2598"/>
              <a:gd name="T60" fmla="*/ 2724 w 2962"/>
              <a:gd name="T61" fmla="*/ 1249 h 2598"/>
              <a:gd name="T62" fmla="*/ 2721 w 2962"/>
              <a:gd name="T63" fmla="*/ 1475 h 2598"/>
              <a:gd name="T64" fmla="*/ 2432 w 2962"/>
              <a:gd name="T65" fmla="*/ 1500 h 2598"/>
              <a:gd name="T66" fmla="*/ 2361 w 2962"/>
              <a:gd name="T67" fmla="*/ 1400 h 2598"/>
              <a:gd name="T68" fmla="*/ 2071 w 2962"/>
              <a:gd name="T69" fmla="*/ 1416 h 2598"/>
              <a:gd name="T70" fmla="*/ 2181 w 2962"/>
              <a:gd name="T71" fmla="*/ 1569 h 2598"/>
              <a:gd name="T72" fmla="*/ 2386 w 2962"/>
              <a:gd name="T73" fmla="*/ 1894 h 2598"/>
              <a:gd name="T74" fmla="*/ 2151 w 2962"/>
              <a:gd name="T75" fmla="*/ 1912 h 2598"/>
              <a:gd name="T76" fmla="*/ 2010 w 2962"/>
              <a:gd name="T77" fmla="*/ 2022 h 2598"/>
              <a:gd name="T78" fmla="*/ 512 w 2962"/>
              <a:gd name="T79" fmla="*/ 2591 h 2598"/>
              <a:gd name="T80" fmla="*/ 225 w 2962"/>
              <a:gd name="T81" fmla="*/ 2179 h 2598"/>
              <a:gd name="T82" fmla="*/ 448 w 2962"/>
              <a:gd name="T83" fmla="*/ 2337 h 2598"/>
              <a:gd name="T84" fmla="*/ 433 w 2962"/>
              <a:gd name="T85" fmla="*/ 1736 h 2598"/>
              <a:gd name="T86" fmla="*/ 566 w 2962"/>
              <a:gd name="T87" fmla="*/ 1362 h 2598"/>
              <a:gd name="T88" fmla="*/ 359 w 2962"/>
              <a:gd name="T89" fmla="*/ 996 h 2598"/>
              <a:gd name="T90" fmla="*/ 394 w 2962"/>
              <a:gd name="T91" fmla="*/ 730 h 2598"/>
              <a:gd name="T92" fmla="*/ 845 w 2962"/>
              <a:gd name="T93" fmla="*/ 522 h 2598"/>
              <a:gd name="T94" fmla="*/ 827 w 2962"/>
              <a:gd name="T95" fmla="*/ 146 h 2598"/>
              <a:gd name="T96" fmla="*/ 740 w 2962"/>
              <a:gd name="T97" fmla="*/ 21 h 2598"/>
              <a:gd name="T98" fmla="*/ 822 w 2962"/>
              <a:gd name="T99" fmla="*/ 305 h 2598"/>
              <a:gd name="T100" fmla="*/ 753 w 2962"/>
              <a:gd name="T101" fmla="*/ 574 h 2598"/>
              <a:gd name="T102" fmla="*/ 387 w 2962"/>
              <a:gd name="T103" fmla="*/ 842 h 2598"/>
              <a:gd name="T104" fmla="*/ 397 w 2962"/>
              <a:gd name="T105" fmla="*/ 1134 h 2598"/>
              <a:gd name="T106" fmla="*/ 487 w 2962"/>
              <a:gd name="T107" fmla="*/ 1592 h 2598"/>
              <a:gd name="T108" fmla="*/ 435 w 2962"/>
              <a:gd name="T109" fmla="*/ 2161 h 2598"/>
              <a:gd name="T110" fmla="*/ 517 w 2962"/>
              <a:gd name="T111" fmla="*/ 2442 h 2598"/>
              <a:gd name="T112" fmla="*/ 530 w 2962"/>
              <a:gd name="T113" fmla="*/ 2598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62" h="2598">
                <a:moveTo>
                  <a:pt x="1959" y="2414"/>
                </a:moveTo>
                <a:cubicBezTo>
                  <a:pt x="1953" y="2414"/>
                  <a:pt x="1953" y="2414"/>
                  <a:pt x="1953" y="2414"/>
                </a:cubicBezTo>
                <a:cubicBezTo>
                  <a:pt x="1869" y="2394"/>
                  <a:pt x="1797" y="2327"/>
                  <a:pt x="1754" y="2232"/>
                </a:cubicBezTo>
                <a:cubicBezTo>
                  <a:pt x="1721" y="2161"/>
                  <a:pt x="1708" y="2081"/>
                  <a:pt x="1697" y="2005"/>
                </a:cubicBezTo>
                <a:cubicBezTo>
                  <a:pt x="1577" y="2025"/>
                  <a:pt x="1431" y="1971"/>
                  <a:pt x="1388" y="1846"/>
                </a:cubicBezTo>
                <a:cubicBezTo>
                  <a:pt x="1380" y="1825"/>
                  <a:pt x="1375" y="1802"/>
                  <a:pt x="1375" y="1779"/>
                </a:cubicBezTo>
                <a:cubicBezTo>
                  <a:pt x="1375" y="1756"/>
                  <a:pt x="1375" y="1756"/>
                  <a:pt x="1375" y="1756"/>
                </a:cubicBezTo>
                <a:cubicBezTo>
                  <a:pt x="1375" y="1741"/>
                  <a:pt x="1375" y="1728"/>
                  <a:pt x="1372" y="1718"/>
                </a:cubicBezTo>
                <a:cubicBezTo>
                  <a:pt x="1362" y="1669"/>
                  <a:pt x="1303" y="1646"/>
                  <a:pt x="1278" y="1636"/>
                </a:cubicBezTo>
                <a:cubicBezTo>
                  <a:pt x="1232" y="1621"/>
                  <a:pt x="1232" y="1621"/>
                  <a:pt x="1232" y="1621"/>
                </a:cubicBezTo>
                <a:cubicBezTo>
                  <a:pt x="1196" y="1610"/>
                  <a:pt x="1160" y="1600"/>
                  <a:pt x="1129" y="1580"/>
                </a:cubicBezTo>
                <a:cubicBezTo>
                  <a:pt x="1063" y="1539"/>
                  <a:pt x="1024" y="1464"/>
                  <a:pt x="996" y="1406"/>
                </a:cubicBezTo>
                <a:cubicBezTo>
                  <a:pt x="988" y="1390"/>
                  <a:pt x="976" y="1365"/>
                  <a:pt x="981" y="1339"/>
                </a:cubicBezTo>
                <a:cubicBezTo>
                  <a:pt x="988" y="1306"/>
                  <a:pt x="1017" y="1288"/>
                  <a:pt x="1042" y="1272"/>
                </a:cubicBezTo>
                <a:cubicBezTo>
                  <a:pt x="1063" y="1260"/>
                  <a:pt x="1075" y="1252"/>
                  <a:pt x="1078" y="1242"/>
                </a:cubicBezTo>
                <a:cubicBezTo>
                  <a:pt x="1078" y="1237"/>
                  <a:pt x="1073" y="1226"/>
                  <a:pt x="1068" y="1216"/>
                </a:cubicBezTo>
                <a:cubicBezTo>
                  <a:pt x="1065" y="1211"/>
                  <a:pt x="1065" y="1211"/>
                  <a:pt x="1065" y="1211"/>
                </a:cubicBezTo>
                <a:cubicBezTo>
                  <a:pt x="1029" y="1142"/>
                  <a:pt x="1022" y="1062"/>
                  <a:pt x="1042" y="988"/>
                </a:cubicBezTo>
                <a:cubicBezTo>
                  <a:pt x="1045" y="981"/>
                  <a:pt x="1050" y="975"/>
                  <a:pt x="1055" y="973"/>
                </a:cubicBezTo>
                <a:cubicBezTo>
                  <a:pt x="1096" y="952"/>
                  <a:pt x="1127" y="917"/>
                  <a:pt x="1142" y="873"/>
                </a:cubicBezTo>
                <a:cubicBezTo>
                  <a:pt x="1147" y="860"/>
                  <a:pt x="1157" y="855"/>
                  <a:pt x="1170" y="858"/>
                </a:cubicBezTo>
                <a:cubicBezTo>
                  <a:pt x="1221" y="865"/>
                  <a:pt x="1275" y="847"/>
                  <a:pt x="1308" y="809"/>
                </a:cubicBezTo>
                <a:cubicBezTo>
                  <a:pt x="1311" y="806"/>
                  <a:pt x="1316" y="804"/>
                  <a:pt x="1319" y="801"/>
                </a:cubicBezTo>
                <a:cubicBezTo>
                  <a:pt x="1352" y="791"/>
                  <a:pt x="1372" y="753"/>
                  <a:pt x="1370" y="719"/>
                </a:cubicBezTo>
                <a:cubicBezTo>
                  <a:pt x="1370" y="712"/>
                  <a:pt x="1372" y="704"/>
                  <a:pt x="1377" y="699"/>
                </a:cubicBezTo>
                <a:cubicBezTo>
                  <a:pt x="1418" y="658"/>
                  <a:pt x="1472" y="686"/>
                  <a:pt x="1516" y="709"/>
                </a:cubicBezTo>
                <a:cubicBezTo>
                  <a:pt x="1554" y="730"/>
                  <a:pt x="1572" y="737"/>
                  <a:pt x="1585" y="730"/>
                </a:cubicBezTo>
                <a:cubicBezTo>
                  <a:pt x="1590" y="627"/>
                  <a:pt x="1590" y="627"/>
                  <a:pt x="1590" y="627"/>
                </a:cubicBezTo>
                <a:cubicBezTo>
                  <a:pt x="1590" y="614"/>
                  <a:pt x="1603" y="602"/>
                  <a:pt x="1616" y="602"/>
                </a:cubicBezTo>
                <a:cubicBezTo>
                  <a:pt x="1738" y="602"/>
                  <a:pt x="1738" y="602"/>
                  <a:pt x="1738" y="602"/>
                </a:cubicBezTo>
                <a:cubicBezTo>
                  <a:pt x="1749" y="602"/>
                  <a:pt x="1759" y="609"/>
                  <a:pt x="1761" y="620"/>
                </a:cubicBezTo>
                <a:cubicBezTo>
                  <a:pt x="1787" y="686"/>
                  <a:pt x="1874" y="712"/>
                  <a:pt x="1956" y="727"/>
                </a:cubicBezTo>
                <a:cubicBezTo>
                  <a:pt x="2125" y="758"/>
                  <a:pt x="2125" y="758"/>
                  <a:pt x="2125" y="758"/>
                </a:cubicBezTo>
                <a:cubicBezTo>
                  <a:pt x="2153" y="643"/>
                  <a:pt x="2171" y="525"/>
                  <a:pt x="2184" y="407"/>
                </a:cubicBezTo>
                <a:cubicBezTo>
                  <a:pt x="2186" y="369"/>
                  <a:pt x="2192" y="328"/>
                  <a:pt x="2215" y="292"/>
                </a:cubicBezTo>
                <a:cubicBezTo>
                  <a:pt x="2220" y="287"/>
                  <a:pt x="2225" y="279"/>
                  <a:pt x="2230" y="274"/>
                </a:cubicBezTo>
                <a:cubicBezTo>
                  <a:pt x="2235" y="266"/>
                  <a:pt x="2240" y="261"/>
                  <a:pt x="2245" y="254"/>
                </a:cubicBezTo>
                <a:cubicBezTo>
                  <a:pt x="2250" y="241"/>
                  <a:pt x="2253" y="225"/>
                  <a:pt x="2253" y="210"/>
                </a:cubicBezTo>
                <a:cubicBezTo>
                  <a:pt x="2253" y="200"/>
                  <a:pt x="2256" y="192"/>
                  <a:pt x="2256" y="182"/>
                </a:cubicBezTo>
                <a:cubicBezTo>
                  <a:pt x="2263" y="143"/>
                  <a:pt x="2291" y="102"/>
                  <a:pt x="2332" y="105"/>
                </a:cubicBezTo>
                <a:cubicBezTo>
                  <a:pt x="2348" y="105"/>
                  <a:pt x="2358" y="118"/>
                  <a:pt x="2355" y="133"/>
                </a:cubicBezTo>
                <a:cubicBezTo>
                  <a:pt x="2355" y="149"/>
                  <a:pt x="2343" y="159"/>
                  <a:pt x="2327" y="156"/>
                </a:cubicBezTo>
                <a:cubicBezTo>
                  <a:pt x="2317" y="156"/>
                  <a:pt x="2307" y="172"/>
                  <a:pt x="2304" y="190"/>
                </a:cubicBezTo>
                <a:cubicBezTo>
                  <a:pt x="2304" y="197"/>
                  <a:pt x="2302" y="205"/>
                  <a:pt x="2302" y="213"/>
                </a:cubicBezTo>
                <a:cubicBezTo>
                  <a:pt x="2299" y="233"/>
                  <a:pt x="2299" y="254"/>
                  <a:pt x="2289" y="277"/>
                </a:cubicBezTo>
                <a:cubicBezTo>
                  <a:pt x="2284" y="289"/>
                  <a:pt x="2273" y="297"/>
                  <a:pt x="2268" y="305"/>
                </a:cubicBezTo>
                <a:cubicBezTo>
                  <a:pt x="2263" y="310"/>
                  <a:pt x="2261" y="315"/>
                  <a:pt x="2258" y="318"/>
                </a:cubicBezTo>
                <a:cubicBezTo>
                  <a:pt x="2243" y="341"/>
                  <a:pt x="2238" y="374"/>
                  <a:pt x="2235" y="407"/>
                </a:cubicBezTo>
                <a:cubicBezTo>
                  <a:pt x="2222" y="538"/>
                  <a:pt x="2202" y="666"/>
                  <a:pt x="2169" y="791"/>
                </a:cubicBezTo>
                <a:cubicBezTo>
                  <a:pt x="2166" y="804"/>
                  <a:pt x="2153" y="812"/>
                  <a:pt x="2138" y="809"/>
                </a:cubicBezTo>
                <a:cubicBezTo>
                  <a:pt x="1946" y="773"/>
                  <a:pt x="1946" y="773"/>
                  <a:pt x="1946" y="773"/>
                </a:cubicBezTo>
                <a:cubicBezTo>
                  <a:pt x="1856" y="755"/>
                  <a:pt x="1761" y="727"/>
                  <a:pt x="1721" y="650"/>
                </a:cubicBezTo>
                <a:cubicBezTo>
                  <a:pt x="1639" y="650"/>
                  <a:pt x="1639" y="650"/>
                  <a:pt x="1639" y="650"/>
                </a:cubicBezTo>
                <a:cubicBezTo>
                  <a:pt x="1633" y="740"/>
                  <a:pt x="1633" y="740"/>
                  <a:pt x="1633" y="740"/>
                </a:cubicBezTo>
                <a:cubicBezTo>
                  <a:pt x="1633" y="745"/>
                  <a:pt x="1631" y="750"/>
                  <a:pt x="1628" y="755"/>
                </a:cubicBezTo>
                <a:cubicBezTo>
                  <a:pt x="1590" y="801"/>
                  <a:pt x="1534" y="773"/>
                  <a:pt x="1490" y="750"/>
                </a:cubicBezTo>
                <a:cubicBezTo>
                  <a:pt x="1459" y="735"/>
                  <a:pt x="1434" y="722"/>
                  <a:pt x="1421" y="727"/>
                </a:cubicBezTo>
                <a:cubicBezTo>
                  <a:pt x="1421" y="776"/>
                  <a:pt x="1388" y="824"/>
                  <a:pt x="1342" y="845"/>
                </a:cubicBezTo>
                <a:cubicBezTo>
                  <a:pt x="1301" y="888"/>
                  <a:pt x="1242" y="911"/>
                  <a:pt x="1183" y="909"/>
                </a:cubicBezTo>
                <a:cubicBezTo>
                  <a:pt x="1162" y="952"/>
                  <a:pt x="1129" y="988"/>
                  <a:pt x="1088" y="1011"/>
                </a:cubicBezTo>
                <a:cubicBezTo>
                  <a:pt x="1075" y="1070"/>
                  <a:pt x="1083" y="1134"/>
                  <a:pt x="1109" y="1185"/>
                </a:cubicBezTo>
                <a:cubicBezTo>
                  <a:pt x="1111" y="1188"/>
                  <a:pt x="1111" y="1188"/>
                  <a:pt x="1111" y="1188"/>
                </a:cubicBezTo>
                <a:cubicBezTo>
                  <a:pt x="1119" y="1201"/>
                  <a:pt x="1127" y="1219"/>
                  <a:pt x="1127" y="1239"/>
                </a:cubicBezTo>
                <a:cubicBezTo>
                  <a:pt x="1124" y="1278"/>
                  <a:pt x="1093" y="1298"/>
                  <a:pt x="1068" y="1313"/>
                </a:cubicBezTo>
                <a:cubicBezTo>
                  <a:pt x="1050" y="1324"/>
                  <a:pt x="1034" y="1334"/>
                  <a:pt x="1032" y="1347"/>
                </a:cubicBezTo>
                <a:cubicBezTo>
                  <a:pt x="1029" y="1354"/>
                  <a:pt x="1037" y="1367"/>
                  <a:pt x="1042" y="1380"/>
                </a:cubicBezTo>
                <a:cubicBezTo>
                  <a:pt x="1075" y="1449"/>
                  <a:pt x="1106" y="1503"/>
                  <a:pt x="1157" y="1534"/>
                </a:cubicBezTo>
                <a:cubicBezTo>
                  <a:pt x="1183" y="1549"/>
                  <a:pt x="1216" y="1559"/>
                  <a:pt x="1247" y="1569"/>
                </a:cubicBezTo>
                <a:cubicBezTo>
                  <a:pt x="1265" y="1574"/>
                  <a:pt x="1280" y="1580"/>
                  <a:pt x="1296" y="1585"/>
                </a:cubicBezTo>
                <a:cubicBezTo>
                  <a:pt x="1337" y="1600"/>
                  <a:pt x="1406" y="1633"/>
                  <a:pt x="1421" y="1702"/>
                </a:cubicBezTo>
                <a:cubicBezTo>
                  <a:pt x="1426" y="1720"/>
                  <a:pt x="1426" y="1738"/>
                  <a:pt x="1426" y="1754"/>
                </a:cubicBezTo>
                <a:cubicBezTo>
                  <a:pt x="1426" y="1774"/>
                  <a:pt x="1426" y="1774"/>
                  <a:pt x="1426" y="1774"/>
                </a:cubicBezTo>
                <a:cubicBezTo>
                  <a:pt x="1426" y="1792"/>
                  <a:pt x="1431" y="1810"/>
                  <a:pt x="1436" y="1825"/>
                </a:cubicBezTo>
                <a:cubicBezTo>
                  <a:pt x="1475" y="1933"/>
                  <a:pt x="1613" y="1974"/>
                  <a:pt x="1713" y="1946"/>
                </a:cubicBezTo>
                <a:cubicBezTo>
                  <a:pt x="1721" y="1943"/>
                  <a:pt x="1728" y="1946"/>
                  <a:pt x="1733" y="1948"/>
                </a:cubicBezTo>
                <a:cubicBezTo>
                  <a:pt x="1738" y="1953"/>
                  <a:pt x="1744" y="1958"/>
                  <a:pt x="1744" y="1966"/>
                </a:cubicBezTo>
                <a:cubicBezTo>
                  <a:pt x="1754" y="2048"/>
                  <a:pt x="1767" y="2133"/>
                  <a:pt x="1800" y="2207"/>
                </a:cubicBezTo>
                <a:cubicBezTo>
                  <a:pt x="1831" y="2271"/>
                  <a:pt x="1877" y="2322"/>
                  <a:pt x="1928" y="2348"/>
                </a:cubicBezTo>
                <a:cubicBezTo>
                  <a:pt x="1915" y="2220"/>
                  <a:pt x="1928" y="2089"/>
                  <a:pt x="1969" y="1966"/>
                </a:cubicBezTo>
                <a:cubicBezTo>
                  <a:pt x="1971" y="1958"/>
                  <a:pt x="1979" y="1951"/>
                  <a:pt x="1987" y="1951"/>
                </a:cubicBezTo>
                <a:cubicBezTo>
                  <a:pt x="1994" y="1948"/>
                  <a:pt x="2005" y="1951"/>
                  <a:pt x="2010" y="1956"/>
                </a:cubicBezTo>
                <a:cubicBezTo>
                  <a:pt x="2061" y="1997"/>
                  <a:pt x="2061" y="1997"/>
                  <a:pt x="2061" y="1997"/>
                </a:cubicBezTo>
                <a:cubicBezTo>
                  <a:pt x="2089" y="1892"/>
                  <a:pt x="2089" y="1892"/>
                  <a:pt x="2089" y="1892"/>
                </a:cubicBezTo>
                <a:cubicBezTo>
                  <a:pt x="2089" y="1889"/>
                  <a:pt x="2092" y="1887"/>
                  <a:pt x="2094" y="1884"/>
                </a:cubicBezTo>
                <a:cubicBezTo>
                  <a:pt x="2107" y="1866"/>
                  <a:pt x="2125" y="1859"/>
                  <a:pt x="2148" y="1859"/>
                </a:cubicBezTo>
                <a:cubicBezTo>
                  <a:pt x="2189" y="1859"/>
                  <a:pt x="2230" y="1892"/>
                  <a:pt x="2256" y="1923"/>
                </a:cubicBezTo>
                <a:cubicBezTo>
                  <a:pt x="2279" y="1953"/>
                  <a:pt x="2304" y="1974"/>
                  <a:pt x="2322" y="1976"/>
                </a:cubicBezTo>
                <a:cubicBezTo>
                  <a:pt x="2327" y="1976"/>
                  <a:pt x="2330" y="1976"/>
                  <a:pt x="2332" y="1974"/>
                </a:cubicBezTo>
                <a:cubicBezTo>
                  <a:pt x="2340" y="1956"/>
                  <a:pt x="2343" y="1930"/>
                  <a:pt x="2332" y="1910"/>
                </a:cubicBezTo>
                <a:cubicBezTo>
                  <a:pt x="2325" y="1887"/>
                  <a:pt x="2307" y="1866"/>
                  <a:pt x="2284" y="1859"/>
                </a:cubicBezTo>
                <a:cubicBezTo>
                  <a:pt x="2279" y="1856"/>
                  <a:pt x="2273" y="1856"/>
                  <a:pt x="2268" y="1854"/>
                </a:cubicBezTo>
                <a:cubicBezTo>
                  <a:pt x="2248" y="1848"/>
                  <a:pt x="2225" y="1841"/>
                  <a:pt x="2209" y="1820"/>
                </a:cubicBezTo>
                <a:cubicBezTo>
                  <a:pt x="2194" y="1800"/>
                  <a:pt x="2197" y="1774"/>
                  <a:pt x="2197" y="1756"/>
                </a:cubicBezTo>
                <a:cubicBezTo>
                  <a:pt x="2199" y="1713"/>
                  <a:pt x="2194" y="1638"/>
                  <a:pt x="2148" y="1610"/>
                </a:cubicBezTo>
                <a:cubicBezTo>
                  <a:pt x="2133" y="1603"/>
                  <a:pt x="2115" y="1598"/>
                  <a:pt x="2094" y="1592"/>
                </a:cubicBezTo>
                <a:cubicBezTo>
                  <a:pt x="2058" y="1585"/>
                  <a:pt x="2020" y="1574"/>
                  <a:pt x="1997" y="1539"/>
                </a:cubicBezTo>
                <a:cubicBezTo>
                  <a:pt x="1979" y="1508"/>
                  <a:pt x="1979" y="1472"/>
                  <a:pt x="1982" y="1446"/>
                </a:cubicBezTo>
                <a:cubicBezTo>
                  <a:pt x="1984" y="1418"/>
                  <a:pt x="1994" y="1380"/>
                  <a:pt x="2020" y="1362"/>
                </a:cubicBezTo>
                <a:cubicBezTo>
                  <a:pt x="2033" y="1352"/>
                  <a:pt x="2051" y="1349"/>
                  <a:pt x="2066" y="1354"/>
                </a:cubicBezTo>
                <a:cubicBezTo>
                  <a:pt x="2084" y="1359"/>
                  <a:pt x="2097" y="1372"/>
                  <a:pt x="2105" y="1382"/>
                </a:cubicBezTo>
                <a:cubicBezTo>
                  <a:pt x="2169" y="1459"/>
                  <a:pt x="2220" y="1490"/>
                  <a:pt x="2263" y="1485"/>
                </a:cubicBezTo>
                <a:cubicBezTo>
                  <a:pt x="2263" y="1436"/>
                  <a:pt x="2245" y="1385"/>
                  <a:pt x="2215" y="1347"/>
                </a:cubicBezTo>
                <a:cubicBezTo>
                  <a:pt x="2209" y="1342"/>
                  <a:pt x="2209" y="1334"/>
                  <a:pt x="2209" y="1326"/>
                </a:cubicBezTo>
                <a:cubicBezTo>
                  <a:pt x="2209" y="1318"/>
                  <a:pt x="2215" y="1313"/>
                  <a:pt x="2220" y="1308"/>
                </a:cubicBezTo>
                <a:cubicBezTo>
                  <a:pt x="2253" y="1285"/>
                  <a:pt x="2297" y="1283"/>
                  <a:pt x="2337" y="1301"/>
                </a:cubicBezTo>
                <a:cubicBezTo>
                  <a:pt x="2378" y="1318"/>
                  <a:pt x="2404" y="1357"/>
                  <a:pt x="2407" y="1395"/>
                </a:cubicBezTo>
                <a:cubicBezTo>
                  <a:pt x="2407" y="1406"/>
                  <a:pt x="2407" y="1406"/>
                  <a:pt x="2407" y="1406"/>
                </a:cubicBezTo>
                <a:cubicBezTo>
                  <a:pt x="2407" y="1411"/>
                  <a:pt x="2407" y="1421"/>
                  <a:pt x="2409" y="1423"/>
                </a:cubicBezTo>
                <a:cubicBezTo>
                  <a:pt x="2409" y="1423"/>
                  <a:pt x="2414" y="1423"/>
                  <a:pt x="2419" y="1426"/>
                </a:cubicBezTo>
                <a:cubicBezTo>
                  <a:pt x="2427" y="1426"/>
                  <a:pt x="2437" y="1429"/>
                  <a:pt x="2448" y="1434"/>
                </a:cubicBezTo>
                <a:cubicBezTo>
                  <a:pt x="2471" y="1446"/>
                  <a:pt x="2478" y="1472"/>
                  <a:pt x="2481" y="1490"/>
                </a:cubicBezTo>
                <a:cubicBezTo>
                  <a:pt x="2483" y="1500"/>
                  <a:pt x="2486" y="1510"/>
                  <a:pt x="2489" y="1516"/>
                </a:cubicBezTo>
                <a:cubicBezTo>
                  <a:pt x="2489" y="1516"/>
                  <a:pt x="2491" y="1521"/>
                  <a:pt x="2501" y="1518"/>
                </a:cubicBezTo>
                <a:cubicBezTo>
                  <a:pt x="2514" y="1516"/>
                  <a:pt x="2524" y="1505"/>
                  <a:pt x="2527" y="1495"/>
                </a:cubicBezTo>
                <a:cubicBezTo>
                  <a:pt x="2532" y="1470"/>
                  <a:pt x="2519" y="1441"/>
                  <a:pt x="2501" y="1411"/>
                </a:cubicBezTo>
                <a:cubicBezTo>
                  <a:pt x="2496" y="1403"/>
                  <a:pt x="2496" y="1393"/>
                  <a:pt x="2501" y="1385"/>
                </a:cubicBezTo>
                <a:cubicBezTo>
                  <a:pt x="2506" y="1377"/>
                  <a:pt x="2514" y="1372"/>
                  <a:pt x="2522" y="1372"/>
                </a:cubicBezTo>
                <a:cubicBezTo>
                  <a:pt x="2593" y="1367"/>
                  <a:pt x="2665" y="1385"/>
                  <a:pt x="2727" y="1421"/>
                </a:cubicBezTo>
                <a:cubicBezTo>
                  <a:pt x="2732" y="1408"/>
                  <a:pt x="2729" y="1390"/>
                  <a:pt x="2724" y="1375"/>
                </a:cubicBezTo>
                <a:cubicBezTo>
                  <a:pt x="2719" y="1362"/>
                  <a:pt x="2711" y="1349"/>
                  <a:pt x="2704" y="1334"/>
                </a:cubicBezTo>
                <a:cubicBezTo>
                  <a:pt x="2696" y="1318"/>
                  <a:pt x="2686" y="1306"/>
                  <a:pt x="2681" y="1288"/>
                </a:cubicBezTo>
                <a:cubicBezTo>
                  <a:pt x="2673" y="1265"/>
                  <a:pt x="2673" y="1265"/>
                  <a:pt x="2673" y="1265"/>
                </a:cubicBezTo>
                <a:cubicBezTo>
                  <a:pt x="2670" y="1252"/>
                  <a:pt x="2665" y="1242"/>
                  <a:pt x="2660" y="1231"/>
                </a:cubicBezTo>
                <a:cubicBezTo>
                  <a:pt x="2650" y="1216"/>
                  <a:pt x="2632" y="1203"/>
                  <a:pt x="2611" y="1190"/>
                </a:cubicBezTo>
                <a:cubicBezTo>
                  <a:pt x="2601" y="1183"/>
                  <a:pt x="2591" y="1178"/>
                  <a:pt x="2581" y="1167"/>
                </a:cubicBezTo>
                <a:cubicBezTo>
                  <a:pt x="2563" y="1152"/>
                  <a:pt x="2547" y="1137"/>
                  <a:pt x="2532" y="1119"/>
                </a:cubicBezTo>
                <a:cubicBezTo>
                  <a:pt x="2514" y="1098"/>
                  <a:pt x="2496" y="1078"/>
                  <a:pt x="2473" y="1068"/>
                </a:cubicBezTo>
                <a:cubicBezTo>
                  <a:pt x="2455" y="1057"/>
                  <a:pt x="2427" y="1060"/>
                  <a:pt x="2409" y="1073"/>
                </a:cubicBezTo>
                <a:cubicBezTo>
                  <a:pt x="2396" y="1080"/>
                  <a:pt x="2399" y="1091"/>
                  <a:pt x="2399" y="1093"/>
                </a:cubicBezTo>
                <a:cubicBezTo>
                  <a:pt x="2399" y="1101"/>
                  <a:pt x="2396" y="1109"/>
                  <a:pt x="2391" y="1114"/>
                </a:cubicBezTo>
                <a:cubicBezTo>
                  <a:pt x="2386" y="1119"/>
                  <a:pt x="2378" y="1121"/>
                  <a:pt x="2371" y="1121"/>
                </a:cubicBezTo>
                <a:cubicBezTo>
                  <a:pt x="2312" y="1114"/>
                  <a:pt x="2261" y="1065"/>
                  <a:pt x="2248" y="1009"/>
                </a:cubicBezTo>
                <a:cubicBezTo>
                  <a:pt x="2245" y="1001"/>
                  <a:pt x="2248" y="996"/>
                  <a:pt x="2250" y="988"/>
                </a:cubicBezTo>
                <a:cubicBezTo>
                  <a:pt x="2253" y="981"/>
                  <a:pt x="2261" y="978"/>
                  <a:pt x="2266" y="978"/>
                </a:cubicBezTo>
                <a:cubicBezTo>
                  <a:pt x="2279" y="975"/>
                  <a:pt x="2291" y="965"/>
                  <a:pt x="2302" y="952"/>
                </a:cubicBezTo>
                <a:cubicBezTo>
                  <a:pt x="2312" y="940"/>
                  <a:pt x="2312" y="922"/>
                  <a:pt x="2309" y="909"/>
                </a:cubicBezTo>
                <a:cubicBezTo>
                  <a:pt x="2307" y="899"/>
                  <a:pt x="2309" y="888"/>
                  <a:pt x="2317" y="883"/>
                </a:cubicBezTo>
                <a:cubicBezTo>
                  <a:pt x="2325" y="876"/>
                  <a:pt x="2335" y="876"/>
                  <a:pt x="2343" y="878"/>
                </a:cubicBezTo>
                <a:cubicBezTo>
                  <a:pt x="2430" y="911"/>
                  <a:pt x="2524" y="929"/>
                  <a:pt x="2617" y="929"/>
                </a:cubicBezTo>
                <a:cubicBezTo>
                  <a:pt x="2732" y="929"/>
                  <a:pt x="2834" y="901"/>
                  <a:pt x="2919" y="850"/>
                </a:cubicBezTo>
                <a:cubicBezTo>
                  <a:pt x="2931" y="842"/>
                  <a:pt x="2947" y="847"/>
                  <a:pt x="2954" y="858"/>
                </a:cubicBezTo>
                <a:cubicBezTo>
                  <a:pt x="2962" y="868"/>
                  <a:pt x="2957" y="886"/>
                  <a:pt x="2947" y="894"/>
                </a:cubicBezTo>
                <a:cubicBezTo>
                  <a:pt x="2855" y="950"/>
                  <a:pt x="2742" y="981"/>
                  <a:pt x="2619" y="981"/>
                </a:cubicBezTo>
                <a:cubicBezTo>
                  <a:pt x="2617" y="981"/>
                  <a:pt x="2617" y="981"/>
                  <a:pt x="2617" y="981"/>
                </a:cubicBezTo>
                <a:cubicBezTo>
                  <a:pt x="2529" y="981"/>
                  <a:pt x="2445" y="968"/>
                  <a:pt x="2363" y="940"/>
                </a:cubicBezTo>
                <a:cubicBezTo>
                  <a:pt x="2361" y="952"/>
                  <a:pt x="2355" y="968"/>
                  <a:pt x="2348" y="981"/>
                </a:cubicBezTo>
                <a:cubicBezTo>
                  <a:pt x="2337" y="998"/>
                  <a:pt x="2322" y="1011"/>
                  <a:pt x="2307" y="1022"/>
                </a:cubicBezTo>
                <a:cubicBezTo>
                  <a:pt x="2317" y="1042"/>
                  <a:pt x="2335" y="1057"/>
                  <a:pt x="2355" y="1068"/>
                </a:cubicBezTo>
                <a:cubicBezTo>
                  <a:pt x="2361" y="1055"/>
                  <a:pt x="2371" y="1045"/>
                  <a:pt x="2384" y="1034"/>
                </a:cubicBezTo>
                <a:cubicBezTo>
                  <a:pt x="2417" y="1011"/>
                  <a:pt x="2465" y="1009"/>
                  <a:pt x="2501" y="1027"/>
                </a:cubicBezTo>
                <a:cubicBezTo>
                  <a:pt x="2532" y="1042"/>
                  <a:pt x="2553" y="1068"/>
                  <a:pt x="2573" y="1091"/>
                </a:cubicBezTo>
                <a:cubicBezTo>
                  <a:pt x="2586" y="1106"/>
                  <a:pt x="2599" y="1121"/>
                  <a:pt x="2614" y="1132"/>
                </a:cubicBezTo>
                <a:cubicBezTo>
                  <a:pt x="2622" y="1139"/>
                  <a:pt x="2632" y="1144"/>
                  <a:pt x="2642" y="1150"/>
                </a:cubicBezTo>
                <a:cubicBezTo>
                  <a:pt x="2665" y="1165"/>
                  <a:pt x="2691" y="1180"/>
                  <a:pt x="2706" y="1206"/>
                </a:cubicBezTo>
                <a:cubicBezTo>
                  <a:pt x="2714" y="1221"/>
                  <a:pt x="2719" y="1234"/>
                  <a:pt x="2724" y="1249"/>
                </a:cubicBezTo>
                <a:cubicBezTo>
                  <a:pt x="2727" y="1257"/>
                  <a:pt x="2729" y="1262"/>
                  <a:pt x="2732" y="1270"/>
                </a:cubicBezTo>
                <a:cubicBezTo>
                  <a:pt x="2737" y="1283"/>
                  <a:pt x="2745" y="1295"/>
                  <a:pt x="2752" y="1308"/>
                </a:cubicBezTo>
                <a:cubicBezTo>
                  <a:pt x="2760" y="1324"/>
                  <a:pt x="2770" y="1339"/>
                  <a:pt x="2778" y="1357"/>
                </a:cubicBezTo>
                <a:cubicBezTo>
                  <a:pt x="2793" y="1395"/>
                  <a:pt x="2791" y="1449"/>
                  <a:pt x="2750" y="1475"/>
                </a:cubicBezTo>
                <a:cubicBezTo>
                  <a:pt x="2742" y="1480"/>
                  <a:pt x="2729" y="1480"/>
                  <a:pt x="2721" y="1475"/>
                </a:cubicBezTo>
                <a:cubicBezTo>
                  <a:pt x="2678" y="1444"/>
                  <a:pt x="2624" y="1426"/>
                  <a:pt x="2570" y="1421"/>
                </a:cubicBezTo>
                <a:cubicBezTo>
                  <a:pt x="2581" y="1446"/>
                  <a:pt x="2588" y="1475"/>
                  <a:pt x="2581" y="1503"/>
                </a:cubicBezTo>
                <a:cubicBezTo>
                  <a:pt x="2573" y="1531"/>
                  <a:pt x="2547" y="1557"/>
                  <a:pt x="2517" y="1564"/>
                </a:cubicBezTo>
                <a:cubicBezTo>
                  <a:pt x="2491" y="1569"/>
                  <a:pt x="2468" y="1564"/>
                  <a:pt x="2453" y="1546"/>
                </a:cubicBezTo>
                <a:cubicBezTo>
                  <a:pt x="2440" y="1531"/>
                  <a:pt x="2437" y="1516"/>
                  <a:pt x="2432" y="1500"/>
                </a:cubicBezTo>
                <a:cubicBezTo>
                  <a:pt x="2430" y="1490"/>
                  <a:pt x="2427" y="1480"/>
                  <a:pt x="2425" y="1477"/>
                </a:cubicBezTo>
                <a:cubicBezTo>
                  <a:pt x="2422" y="1477"/>
                  <a:pt x="2417" y="1475"/>
                  <a:pt x="2414" y="1475"/>
                </a:cubicBezTo>
                <a:cubicBezTo>
                  <a:pt x="2404" y="1472"/>
                  <a:pt x="2391" y="1472"/>
                  <a:pt x="2378" y="1462"/>
                </a:cubicBezTo>
                <a:cubicBezTo>
                  <a:pt x="2361" y="1446"/>
                  <a:pt x="2361" y="1423"/>
                  <a:pt x="2361" y="1408"/>
                </a:cubicBezTo>
                <a:cubicBezTo>
                  <a:pt x="2361" y="1400"/>
                  <a:pt x="2361" y="1400"/>
                  <a:pt x="2361" y="1400"/>
                </a:cubicBezTo>
                <a:cubicBezTo>
                  <a:pt x="2358" y="1375"/>
                  <a:pt x="2340" y="1357"/>
                  <a:pt x="2320" y="1349"/>
                </a:cubicBezTo>
                <a:cubicBezTo>
                  <a:pt x="2307" y="1344"/>
                  <a:pt x="2291" y="1339"/>
                  <a:pt x="2279" y="1342"/>
                </a:cubicBezTo>
                <a:cubicBezTo>
                  <a:pt x="2307" y="1390"/>
                  <a:pt x="2322" y="1446"/>
                  <a:pt x="2320" y="1505"/>
                </a:cubicBezTo>
                <a:cubicBezTo>
                  <a:pt x="2320" y="1516"/>
                  <a:pt x="2312" y="1523"/>
                  <a:pt x="2304" y="1528"/>
                </a:cubicBezTo>
                <a:cubicBezTo>
                  <a:pt x="2212" y="1564"/>
                  <a:pt x="2128" y="1482"/>
                  <a:pt x="2071" y="1416"/>
                </a:cubicBezTo>
                <a:cubicBezTo>
                  <a:pt x="2058" y="1403"/>
                  <a:pt x="2058" y="1403"/>
                  <a:pt x="2058" y="1403"/>
                </a:cubicBezTo>
                <a:cubicBezTo>
                  <a:pt x="2053" y="1403"/>
                  <a:pt x="2043" y="1423"/>
                  <a:pt x="2041" y="1449"/>
                </a:cubicBezTo>
                <a:cubicBezTo>
                  <a:pt x="2038" y="1475"/>
                  <a:pt x="2038" y="1495"/>
                  <a:pt x="2048" y="1510"/>
                </a:cubicBezTo>
                <a:cubicBezTo>
                  <a:pt x="2061" y="1528"/>
                  <a:pt x="2084" y="1536"/>
                  <a:pt x="2115" y="1544"/>
                </a:cubicBezTo>
                <a:cubicBezTo>
                  <a:pt x="2138" y="1549"/>
                  <a:pt x="2161" y="1557"/>
                  <a:pt x="2181" y="1569"/>
                </a:cubicBezTo>
                <a:cubicBezTo>
                  <a:pt x="2248" y="1610"/>
                  <a:pt x="2258" y="1695"/>
                  <a:pt x="2256" y="1761"/>
                </a:cubicBezTo>
                <a:cubicBezTo>
                  <a:pt x="2256" y="1774"/>
                  <a:pt x="2256" y="1790"/>
                  <a:pt x="2258" y="1795"/>
                </a:cubicBezTo>
                <a:cubicBezTo>
                  <a:pt x="2263" y="1802"/>
                  <a:pt x="2276" y="1805"/>
                  <a:pt x="2289" y="1807"/>
                </a:cubicBezTo>
                <a:cubicBezTo>
                  <a:pt x="2294" y="1810"/>
                  <a:pt x="2302" y="1810"/>
                  <a:pt x="2307" y="1813"/>
                </a:cubicBezTo>
                <a:cubicBezTo>
                  <a:pt x="2343" y="1825"/>
                  <a:pt x="2371" y="1856"/>
                  <a:pt x="2386" y="1894"/>
                </a:cubicBezTo>
                <a:cubicBezTo>
                  <a:pt x="2401" y="1933"/>
                  <a:pt x="2399" y="1974"/>
                  <a:pt x="2378" y="2007"/>
                </a:cubicBezTo>
                <a:cubicBezTo>
                  <a:pt x="2371" y="2015"/>
                  <a:pt x="2371" y="2015"/>
                  <a:pt x="2371" y="2015"/>
                </a:cubicBezTo>
                <a:cubicBezTo>
                  <a:pt x="2355" y="2028"/>
                  <a:pt x="2337" y="2033"/>
                  <a:pt x="2317" y="2030"/>
                </a:cubicBezTo>
                <a:cubicBezTo>
                  <a:pt x="2273" y="2025"/>
                  <a:pt x="2235" y="1982"/>
                  <a:pt x="2217" y="1956"/>
                </a:cubicBezTo>
                <a:cubicBezTo>
                  <a:pt x="2199" y="1933"/>
                  <a:pt x="2169" y="1912"/>
                  <a:pt x="2151" y="1912"/>
                </a:cubicBezTo>
                <a:cubicBezTo>
                  <a:pt x="2145" y="1912"/>
                  <a:pt x="2143" y="1912"/>
                  <a:pt x="2140" y="1915"/>
                </a:cubicBezTo>
                <a:cubicBezTo>
                  <a:pt x="2102" y="2051"/>
                  <a:pt x="2102" y="2051"/>
                  <a:pt x="2102" y="2051"/>
                </a:cubicBezTo>
                <a:cubicBezTo>
                  <a:pt x="2099" y="2058"/>
                  <a:pt x="2094" y="2066"/>
                  <a:pt x="2084" y="2069"/>
                </a:cubicBezTo>
                <a:cubicBezTo>
                  <a:pt x="2076" y="2071"/>
                  <a:pt x="2066" y="2069"/>
                  <a:pt x="2061" y="2063"/>
                </a:cubicBezTo>
                <a:cubicBezTo>
                  <a:pt x="2010" y="2022"/>
                  <a:pt x="2010" y="2022"/>
                  <a:pt x="2010" y="2022"/>
                </a:cubicBezTo>
                <a:cubicBezTo>
                  <a:pt x="1977" y="2140"/>
                  <a:pt x="1969" y="2266"/>
                  <a:pt x="1987" y="2386"/>
                </a:cubicBezTo>
                <a:cubicBezTo>
                  <a:pt x="1987" y="2394"/>
                  <a:pt x="1984" y="2404"/>
                  <a:pt x="1979" y="2409"/>
                </a:cubicBezTo>
                <a:cubicBezTo>
                  <a:pt x="1969" y="2412"/>
                  <a:pt x="1964" y="2414"/>
                  <a:pt x="1959" y="2414"/>
                </a:cubicBezTo>
                <a:close/>
                <a:moveTo>
                  <a:pt x="530" y="2598"/>
                </a:moveTo>
                <a:cubicBezTo>
                  <a:pt x="522" y="2598"/>
                  <a:pt x="517" y="2596"/>
                  <a:pt x="512" y="2591"/>
                </a:cubicBezTo>
                <a:cubicBezTo>
                  <a:pt x="392" y="2473"/>
                  <a:pt x="282" y="2345"/>
                  <a:pt x="182" y="2207"/>
                </a:cubicBezTo>
                <a:cubicBezTo>
                  <a:pt x="136" y="2145"/>
                  <a:pt x="90" y="2084"/>
                  <a:pt x="26" y="2086"/>
                </a:cubicBezTo>
                <a:cubicBezTo>
                  <a:pt x="10" y="2086"/>
                  <a:pt x="0" y="2076"/>
                  <a:pt x="0" y="2061"/>
                </a:cubicBezTo>
                <a:cubicBezTo>
                  <a:pt x="0" y="2046"/>
                  <a:pt x="10" y="2035"/>
                  <a:pt x="26" y="2035"/>
                </a:cubicBezTo>
                <a:cubicBezTo>
                  <a:pt x="120" y="2033"/>
                  <a:pt x="187" y="2125"/>
                  <a:pt x="225" y="2179"/>
                </a:cubicBezTo>
                <a:cubicBezTo>
                  <a:pt x="312" y="2299"/>
                  <a:pt x="407" y="2414"/>
                  <a:pt x="512" y="2519"/>
                </a:cubicBezTo>
                <a:cubicBezTo>
                  <a:pt x="510" y="2509"/>
                  <a:pt x="502" y="2499"/>
                  <a:pt x="497" y="2488"/>
                </a:cubicBezTo>
                <a:cubicBezTo>
                  <a:pt x="494" y="2483"/>
                  <a:pt x="489" y="2478"/>
                  <a:pt x="487" y="2473"/>
                </a:cubicBezTo>
                <a:cubicBezTo>
                  <a:pt x="466" y="2447"/>
                  <a:pt x="446" y="2417"/>
                  <a:pt x="443" y="2381"/>
                </a:cubicBezTo>
                <a:cubicBezTo>
                  <a:pt x="443" y="2366"/>
                  <a:pt x="446" y="2350"/>
                  <a:pt x="448" y="2337"/>
                </a:cubicBezTo>
                <a:cubicBezTo>
                  <a:pt x="451" y="2327"/>
                  <a:pt x="453" y="2319"/>
                  <a:pt x="453" y="2312"/>
                </a:cubicBezTo>
                <a:cubicBezTo>
                  <a:pt x="453" y="2286"/>
                  <a:pt x="440" y="2258"/>
                  <a:pt x="423" y="2232"/>
                </a:cubicBezTo>
                <a:cubicBezTo>
                  <a:pt x="412" y="2217"/>
                  <a:pt x="405" y="2202"/>
                  <a:pt x="397" y="2184"/>
                </a:cubicBezTo>
                <a:cubicBezTo>
                  <a:pt x="364" y="2102"/>
                  <a:pt x="387" y="2017"/>
                  <a:pt x="410" y="1935"/>
                </a:cubicBezTo>
                <a:cubicBezTo>
                  <a:pt x="430" y="1866"/>
                  <a:pt x="448" y="1800"/>
                  <a:pt x="433" y="1736"/>
                </a:cubicBezTo>
                <a:cubicBezTo>
                  <a:pt x="430" y="1731"/>
                  <a:pt x="430" y="1723"/>
                  <a:pt x="428" y="1718"/>
                </a:cubicBezTo>
                <a:cubicBezTo>
                  <a:pt x="423" y="1700"/>
                  <a:pt x="417" y="1679"/>
                  <a:pt x="417" y="1659"/>
                </a:cubicBezTo>
                <a:cubicBezTo>
                  <a:pt x="417" y="1623"/>
                  <a:pt x="435" y="1595"/>
                  <a:pt x="451" y="1572"/>
                </a:cubicBezTo>
                <a:cubicBezTo>
                  <a:pt x="545" y="1411"/>
                  <a:pt x="545" y="1411"/>
                  <a:pt x="545" y="1411"/>
                </a:cubicBezTo>
                <a:cubicBezTo>
                  <a:pt x="556" y="1395"/>
                  <a:pt x="563" y="1380"/>
                  <a:pt x="566" y="1362"/>
                </a:cubicBezTo>
                <a:cubicBezTo>
                  <a:pt x="574" y="1321"/>
                  <a:pt x="538" y="1283"/>
                  <a:pt x="505" y="1260"/>
                </a:cubicBezTo>
                <a:cubicBezTo>
                  <a:pt x="489" y="1249"/>
                  <a:pt x="471" y="1239"/>
                  <a:pt x="453" y="1231"/>
                </a:cubicBezTo>
                <a:cubicBezTo>
                  <a:pt x="425" y="1216"/>
                  <a:pt x="394" y="1201"/>
                  <a:pt x="369" y="1178"/>
                </a:cubicBezTo>
                <a:cubicBezTo>
                  <a:pt x="323" y="1137"/>
                  <a:pt x="292" y="1062"/>
                  <a:pt x="330" y="1006"/>
                </a:cubicBezTo>
                <a:cubicBezTo>
                  <a:pt x="336" y="996"/>
                  <a:pt x="348" y="993"/>
                  <a:pt x="359" y="996"/>
                </a:cubicBezTo>
                <a:cubicBezTo>
                  <a:pt x="387" y="1004"/>
                  <a:pt x="423" y="998"/>
                  <a:pt x="448" y="981"/>
                </a:cubicBezTo>
                <a:cubicBezTo>
                  <a:pt x="369" y="901"/>
                  <a:pt x="369" y="901"/>
                  <a:pt x="369" y="901"/>
                </a:cubicBezTo>
                <a:cubicBezTo>
                  <a:pt x="359" y="891"/>
                  <a:pt x="343" y="876"/>
                  <a:pt x="338" y="853"/>
                </a:cubicBezTo>
                <a:cubicBezTo>
                  <a:pt x="330" y="817"/>
                  <a:pt x="353" y="791"/>
                  <a:pt x="371" y="768"/>
                </a:cubicBezTo>
                <a:cubicBezTo>
                  <a:pt x="387" y="750"/>
                  <a:pt x="397" y="737"/>
                  <a:pt x="394" y="730"/>
                </a:cubicBezTo>
                <a:cubicBezTo>
                  <a:pt x="389" y="717"/>
                  <a:pt x="397" y="702"/>
                  <a:pt x="412" y="699"/>
                </a:cubicBezTo>
                <a:cubicBezTo>
                  <a:pt x="697" y="609"/>
                  <a:pt x="697" y="609"/>
                  <a:pt x="697" y="609"/>
                </a:cubicBezTo>
                <a:cubicBezTo>
                  <a:pt x="704" y="543"/>
                  <a:pt x="704" y="543"/>
                  <a:pt x="704" y="543"/>
                </a:cubicBezTo>
                <a:cubicBezTo>
                  <a:pt x="707" y="530"/>
                  <a:pt x="717" y="520"/>
                  <a:pt x="730" y="520"/>
                </a:cubicBezTo>
                <a:cubicBezTo>
                  <a:pt x="845" y="522"/>
                  <a:pt x="845" y="522"/>
                  <a:pt x="845" y="522"/>
                </a:cubicBezTo>
                <a:cubicBezTo>
                  <a:pt x="825" y="474"/>
                  <a:pt x="807" y="422"/>
                  <a:pt x="786" y="374"/>
                </a:cubicBezTo>
                <a:cubicBezTo>
                  <a:pt x="776" y="346"/>
                  <a:pt x="766" y="312"/>
                  <a:pt x="781" y="282"/>
                </a:cubicBezTo>
                <a:cubicBezTo>
                  <a:pt x="791" y="261"/>
                  <a:pt x="807" y="248"/>
                  <a:pt x="822" y="238"/>
                </a:cubicBezTo>
                <a:cubicBezTo>
                  <a:pt x="830" y="233"/>
                  <a:pt x="840" y="225"/>
                  <a:pt x="845" y="220"/>
                </a:cubicBezTo>
                <a:cubicBezTo>
                  <a:pt x="860" y="200"/>
                  <a:pt x="850" y="164"/>
                  <a:pt x="827" y="146"/>
                </a:cubicBezTo>
                <a:cubicBezTo>
                  <a:pt x="801" y="123"/>
                  <a:pt x="760" y="115"/>
                  <a:pt x="727" y="108"/>
                </a:cubicBezTo>
                <a:cubicBezTo>
                  <a:pt x="717" y="105"/>
                  <a:pt x="709" y="97"/>
                  <a:pt x="707" y="90"/>
                </a:cubicBezTo>
                <a:cubicBezTo>
                  <a:pt x="691" y="33"/>
                  <a:pt x="691" y="33"/>
                  <a:pt x="691" y="33"/>
                </a:cubicBezTo>
                <a:cubicBezTo>
                  <a:pt x="689" y="21"/>
                  <a:pt x="697" y="5"/>
                  <a:pt x="709" y="3"/>
                </a:cubicBezTo>
                <a:cubicBezTo>
                  <a:pt x="722" y="0"/>
                  <a:pt x="737" y="8"/>
                  <a:pt x="740" y="21"/>
                </a:cubicBezTo>
                <a:cubicBezTo>
                  <a:pt x="750" y="64"/>
                  <a:pt x="750" y="64"/>
                  <a:pt x="750" y="64"/>
                </a:cubicBezTo>
                <a:cubicBezTo>
                  <a:pt x="786" y="72"/>
                  <a:pt x="827" y="82"/>
                  <a:pt x="858" y="110"/>
                </a:cubicBezTo>
                <a:cubicBezTo>
                  <a:pt x="896" y="143"/>
                  <a:pt x="917" y="210"/>
                  <a:pt x="881" y="254"/>
                </a:cubicBezTo>
                <a:cubicBezTo>
                  <a:pt x="871" y="266"/>
                  <a:pt x="858" y="274"/>
                  <a:pt x="848" y="282"/>
                </a:cubicBezTo>
                <a:cubicBezTo>
                  <a:pt x="837" y="289"/>
                  <a:pt x="827" y="297"/>
                  <a:pt x="822" y="305"/>
                </a:cubicBezTo>
                <a:cubicBezTo>
                  <a:pt x="817" y="318"/>
                  <a:pt x="822" y="338"/>
                  <a:pt x="830" y="356"/>
                </a:cubicBezTo>
                <a:cubicBezTo>
                  <a:pt x="853" y="417"/>
                  <a:pt x="876" y="479"/>
                  <a:pt x="901" y="540"/>
                </a:cubicBezTo>
                <a:cubicBezTo>
                  <a:pt x="904" y="548"/>
                  <a:pt x="904" y="558"/>
                  <a:pt x="899" y="563"/>
                </a:cubicBezTo>
                <a:cubicBezTo>
                  <a:pt x="894" y="571"/>
                  <a:pt x="886" y="574"/>
                  <a:pt x="878" y="574"/>
                </a:cubicBezTo>
                <a:cubicBezTo>
                  <a:pt x="753" y="574"/>
                  <a:pt x="753" y="574"/>
                  <a:pt x="753" y="574"/>
                </a:cubicBezTo>
                <a:cubicBezTo>
                  <a:pt x="745" y="635"/>
                  <a:pt x="745" y="635"/>
                  <a:pt x="745" y="635"/>
                </a:cubicBezTo>
                <a:cubicBezTo>
                  <a:pt x="745" y="645"/>
                  <a:pt x="737" y="653"/>
                  <a:pt x="727" y="655"/>
                </a:cubicBezTo>
                <a:cubicBezTo>
                  <a:pt x="446" y="742"/>
                  <a:pt x="446" y="742"/>
                  <a:pt x="446" y="742"/>
                </a:cubicBezTo>
                <a:cubicBezTo>
                  <a:pt x="443" y="766"/>
                  <a:pt x="425" y="786"/>
                  <a:pt x="410" y="804"/>
                </a:cubicBezTo>
                <a:cubicBezTo>
                  <a:pt x="397" y="819"/>
                  <a:pt x="384" y="832"/>
                  <a:pt x="387" y="842"/>
                </a:cubicBezTo>
                <a:cubicBezTo>
                  <a:pt x="389" y="850"/>
                  <a:pt x="397" y="858"/>
                  <a:pt x="402" y="863"/>
                </a:cubicBezTo>
                <a:cubicBezTo>
                  <a:pt x="499" y="960"/>
                  <a:pt x="499" y="960"/>
                  <a:pt x="499" y="960"/>
                </a:cubicBezTo>
                <a:cubicBezTo>
                  <a:pt x="510" y="970"/>
                  <a:pt x="510" y="986"/>
                  <a:pt x="499" y="996"/>
                </a:cubicBezTo>
                <a:cubicBezTo>
                  <a:pt x="466" y="1034"/>
                  <a:pt x="412" y="1052"/>
                  <a:pt x="361" y="1045"/>
                </a:cubicBezTo>
                <a:cubicBezTo>
                  <a:pt x="353" y="1075"/>
                  <a:pt x="371" y="1111"/>
                  <a:pt x="397" y="1134"/>
                </a:cubicBezTo>
                <a:cubicBezTo>
                  <a:pt x="417" y="1152"/>
                  <a:pt x="443" y="1167"/>
                  <a:pt x="471" y="1180"/>
                </a:cubicBezTo>
                <a:cubicBezTo>
                  <a:pt x="489" y="1190"/>
                  <a:pt x="510" y="1201"/>
                  <a:pt x="528" y="1214"/>
                </a:cubicBezTo>
                <a:cubicBezTo>
                  <a:pt x="576" y="1244"/>
                  <a:pt x="622" y="1303"/>
                  <a:pt x="609" y="1367"/>
                </a:cubicBezTo>
                <a:cubicBezTo>
                  <a:pt x="604" y="1393"/>
                  <a:pt x="592" y="1413"/>
                  <a:pt x="581" y="1431"/>
                </a:cubicBezTo>
                <a:cubicBezTo>
                  <a:pt x="487" y="1592"/>
                  <a:pt x="487" y="1592"/>
                  <a:pt x="487" y="1592"/>
                </a:cubicBezTo>
                <a:cubicBezTo>
                  <a:pt x="474" y="1613"/>
                  <a:pt x="461" y="1633"/>
                  <a:pt x="461" y="1656"/>
                </a:cubicBezTo>
                <a:cubicBezTo>
                  <a:pt x="461" y="1669"/>
                  <a:pt x="466" y="1685"/>
                  <a:pt x="469" y="1700"/>
                </a:cubicBezTo>
                <a:cubicBezTo>
                  <a:pt x="471" y="1708"/>
                  <a:pt x="474" y="1713"/>
                  <a:pt x="474" y="1720"/>
                </a:cubicBezTo>
                <a:cubicBezTo>
                  <a:pt x="492" y="1797"/>
                  <a:pt x="471" y="1871"/>
                  <a:pt x="451" y="1946"/>
                </a:cubicBezTo>
                <a:cubicBezTo>
                  <a:pt x="430" y="2022"/>
                  <a:pt x="410" y="2094"/>
                  <a:pt x="435" y="2161"/>
                </a:cubicBezTo>
                <a:cubicBezTo>
                  <a:pt x="440" y="2176"/>
                  <a:pt x="448" y="2189"/>
                  <a:pt x="458" y="2204"/>
                </a:cubicBezTo>
                <a:cubicBezTo>
                  <a:pt x="476" y="2238"/>
                  <a:pt x="497" y="2271"/>
                  <a:pt x="494" y="2312"/>
                </a:cubicBezTo>
                <a:cubicBezTo>
                  <a:pt x="494" y="2325"/>
                  <a:pt x="492" y="2335"/>
                  <a:pt x="489" y="2348"/>
                </a:cubicBezTo>
                <a:cubicBezTo>
                  <a:pt x="487" y="2358"/>
                  <a:pt x="484" y="2368"/>
                  <a:pt x="484" y="2378"/>
                </a:cubicBezTo>
                <a:cubicBezTo>
                  <a:pt x="484" y="2401"/>
                  <a:pt x="499" y="2422"/>
                  <a:pt x="517" y="2442"/>
                </a:cubicBezTo>
                <a:cubicBezTo>
                  <a:pt x="522" y="2447"/>
                  <a:pt x="525" y="2453"/>
                  <a:pt x="530" y="2458"/>
                </a:cubicBezTo>
                <a:cubicBezTo>
                  <a:pt x="563" y="2506"/>
                  <a:pt x="569" y="2555"/>
                  <a:pt x="543" y="2588"/>
                </a:cubicBezTo>
                <a:cubicBezTo>
                  <a:pt x="545" y="2593"/>
                  <a:pt x="538" y="2598"/>
                  <a:pt x="530" y="2598"/>
                </a:cubicBezTo>
                <a:close/>
                <a:moveTo>
                  <a:pt x="530" y="2598"/>
                </a:moveTo>
                <a:cubicBezTo>
                  <a:pt x="530" y="2598"/>
                  <a:pt x="530" y="2598"/>
                  <a:pt x="530" y="2598"/>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4" name="Freeform 28"/>
          <p:cNvSpPr>
            <a:spLocks noEditPoints="1"/>
          </p:cNvSpPr>
          <p:nvPr/>
        </p:nvSpPr>
        <p:spPr bwMode="auto">
          <a:xfrm>
            <a:off x="2197635" y="2122194"/>
            <a:ext cx="54669" cy="78515"/>
          </a:xfrm>
          <a:custGeom>
            <a:avLst/>
            <a:gdLst>
              <a:gd name="T0" fmla="*/ 48 w 325"/>
              <a:gd name="T1" fmla="*/ 466 h 466"/>
              <a:gd name="T2" fmla="*/ 23 w 325"/>
              <a:gd name="T3" fmla="*/ 464 h 466"/>
              <a:gd name="T4" fmla="*/ 5 w 325"/>
              <a:gd name="T5" fmla="*/ 433 h 466"/>
              <a:gd name="T6" fmla="*/ 35 w 325"/>
              <a:gd name="T7" fmla="*/ 415 h 466"/>
              <a:gd name="T8" fmla="*/ 120 w 325"/>
              <a:gd name="T9" fmla="*/ 367 h 466"/>
              <a:gd name="T10" fmla="*/ 123 w 325"/>
              <a:gd name="T11" fmla="*/ 349 h 466"/>
              <a:gd name="T12" fmla="*/ 125 w 325"/>
              <a:gd name="T13" fmla="*/ 331 h 466"/>
              <a:gd name="T14" fmla="*/ 181 w 325"/>
              <a:gd name="T15" fmla="*/ 246 h 466"/>
              <a:gd name="T16" fmla="*/ 230 w 325"/>
              <a:gd name="T17" fmla="*/ 221 h 466"/>
              <a:gd name="T18" fmla="*/ 266 w 325"/>
              <a:gd name="T19" fmla="*/ 203 h 466"/>
              <a:gd name="T20" fmla="*/ 169 w 325"/>
              <a:gd name="T21" fmla="*/ 39 h 466"/>
              <a:gd name="T22" fmla="*/ 184 w 325"/>
              <a:gd name="T23" fmla="*/ 6 h 466"/>
              <a:gd name="T24" fmla="*/ 217 w 325"/>
              <a:gd name="T25" fmla="*/ 21 h 466"/>
              <a:gd name="T26" fmla="*/ 294 w 325"/>
              <a:gd name="T27" fmla="*/ 157 h 466"/>
              <a:gd name="T28" fmla="*/ 322 w 325"/>
              <a:gd name="T29" fmla="*/ 203 h 466"/>
              <a:gd name="T30" fmla="*/ 299 w 325"/>
              <a:gd name="T31" fmla="*/ 239 h 466"/>
              <a:gd name="T32" fmla="*/ 245 w 325"/>
              <a:gd name="T33" fmla="*/ 267 h 466"/>
              <a:gd name="T34" fmla="*/ 204 w 325"/>
              <a:gd name="T35" fmla="*/ 287 h 466"/>
              <a:gd name="T36" fmla="*/ 176 w 325"/>
              <a:gd name="T37" fmla="*/ 341 h 466"/>
              <a:gd name="T38" fmla="*/ 174 w 325"/>
              <a:gd name="T39" fmla="*/ 356 h 466"/>
              <a:gd name="T40" fmla="*/ 169 w 325"/>
              <a:gd name="T41" fmla="*/ 379 h 466"/>
              <a:gd name="T42" fmla="*/ 48 w 325"/>
              <a:gd name="T43" fmla="*/ 466 h 466"/>
              <a:gd name="T44" fmla="*/ 48 w 325"/>
              <a:gd name="T45" fmla="*/ 466 h 466"/>
              <a:gd name="T46" fmla="*/ 48 w 325"/>
              <a:gd name="T47" fmla="*/ 46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5" h="466">
                <a:moveTo>
                  <a:pt x="48" y="466"/>
                </a:moveTo>
                <a:cubicBezTo>
                  <a:pt x="41" y="466"/>
                  <a:pt x="30" y="466"/>
                  <a:pt x="23" y="464"/>
                </a:cubicBezTo>
                <a:cubicBezTo>
                  <a:pt x="10" y="461"/>
                  <a:pt x="0" y="446"/>
                  <a:pt x="5" y="433"/>
                </a:cubicBezTo>
                <a:cubicBezTo>
                  <a:pt x="7" y="420"/>
                  <a:pt x="23" y="410"/>
                  <a:pt x="35" y="415"/>
                </a:cubicBezTo>
                <a:cubicBezTo>
                  <a:pt x="69" y="423"/>
                  <a:pt x="110" y="400"/>
                  <a:pt x="120" y="367"/>
                </a:cubicBezTo>
                <a:cubicBezTo>
                  <a:pt x="123" y="361"/>
                  <a:pt x="123" y="354"/>
                  <a:pt x="123" y="349"/>
                </a:cubicBezTo>
                <a:cubicBezTo>
                  <a:pt x="123" y="343"/>
                  <a:pt x="125" y="336"/>
                  <a:pt x="125" y="331"/>
                </a:cubicBezTo>
                <a:cubicBezTo>
                  <a:pt x="133" y="295"/>
                  <a:pt x="153" y="264"/>
                  <a:pt x="181" y="246"/>
                </a:cubicBezTo>
                <a:cubicBezTo>
                  <a:pt x="197" y="236"/>
                  <a:pt x="215" y="228"/>
                  <a:pt x="230" y="221"/>
                </a:cubicBezTo>
                <a:cubicBezTo>
                  <a:pt x="243" y="215"/>
                  <a:pt x="256" y="210"/>
                  <a:pt x="266" y="203"/>
                </a:cubicBezTo>
                <a:cubicBezTo>
                  <a:pt x="207" y="164"/>
                  <a:pt x="184" y="93"/>
                  <a:pt x="169" y="39"/>
                </a:cubicBezTo>
                <a:cubicBezTo>
                  <a:pt x="163" y="26"/>
                  <a:pt x="171" y="11"/>
                  <a:pt x="184" y="6"/>
                </a:cubicBezTo>
                <a:cubicBezTo>
                  <a:pt x="197" y="0"/>
                  <a:pt x="212" y="8"/>
                  <a:pt x="217" y="21"/>
                </a:cubicBezTo>
                <a:cubicBezTo>
                  <a:pt x="235" y="80"/>
                  <a:pt x="256" y="128"/>
                  <a:pt x="294" y="157"/>
                </a:cubicBezTo>
                <a:cubicBezTo>
                  <a:pt x="304" y="164"/>
                  <a:pt x="325" y="177"/>
                  <a:pt x="322" y="203"/>
                </a:cubicBezTo>
                <a:cubicBezTo>
                  <a:pt x="322" y="215"/>
                  <a:pt x="315" y="228"/>
                  <a:pt x="299" y="239"/>
                </a:cubicBezTo>
                <a:cubicBezTo>
                  <a:pt x="281" y="251"/>
                  <a:pt x="263" y="259"/>
                  <a:pt x="245" y="267"/>
                </a:cubicBezTo>
                <a:cubicBezTo>
                  <a:pt x="230" y="272"/>
                  <a:pt x="217" y="279"/>
                  <a:pt x="204" y="287"/>
                </a:cubicBezTo>
                <a:cubicBezTo>
                  <a:pt x="194" y="300"/>
                  <a:pt x="181" y="320"/>
                  <a:pt x="176" y="341"/>
                </a:cubicBezTo>
                <a:cubicBezTo>
                  <a:pt x="176" y="346"/>
                  <a:pt x="174" y="351"/>
                  <a:pt x="174" y="356"/>
                </a:cubicBezTo>
                <a:cubicBezTo>
                  <a:pt x="174" y="364"/>
                  <a:pt x="171" y="372"/>
                  <a:pt x="169" y="379"/>
                </a:cubicBezTo>
                <a:cubicBezTo>
                  <a:pt x="153" y="431"/>
                  <a:pt x="102" y="466"/>
                  <a:pt x="48" y="466"/>
                </a:cubicBezTo>
                <a:close/>
                <a:moveTo>
                  <a:pt x="48" y="466"/>
                </a:moveTo>
                <a:cubicBezTo>
                  <a:pt x="48" y="466"/>
                  <a:pt x="48" y="466"/>
                  <a:pt x="48" y="466"/>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6" name="Freeform 39"/>
          <p:cNvSpPr>
            <a:spLocks noEditPoints="1"/>
          </p:cNvSpPr>
          <p:nvPr/>
        </p:nvSpPr>
        <p:spPr bwMode="auto">
          <a:xfrm>
            <a:off x="9658857" y="2127967"/>
            <a:ext cx="579972" cy="371485"/>
          </a:xfrm>
          <a:custGeom>
            <a:avLst/>
            <a:gdLst>
              <a:gd name="T0" fmla="*/ 3200 w 3251"/>
              <a:gd name="T1" fmla="*/ 2081 h 2081"/>
              <a:gd name="T2" fmla="*/ 51 w 3251"/>
              <a:gd name="T3" fmla="*/ 2081 h 2081"/>
              <a:gd name="T4" fmla="*/ 0 w 3251"/>
              <a:gd name="T5" fmla="*/ 2030 h 2081"/>
              <a:gd name="T6" fmla="*/ 0 w 3251"/>
              <a:gd name="T7" fmla="*/ 51 h 2081"/>
              <a:gd name="T8" fmla="*/ 51 w 3251"/>
              <a:gd name="T9" fmla="*/ 0 h 2081"/>
              <a:gd name="T10" fmla="*/ 1175 w 3251"/>
              <a:gd name="T11" fmla="*/ 0 h 2081"/>
              <a:gd name="T12" fmla="*/ 1226 w 3251"/>
              <a:gd name="T13" fmla="*/ 51 h 2081"/>
              <a:gd name="T14" fmla="*/ 1175 w 3251"/>
              <a:gd name="T15" fmla="*/ 102 h 2081"/>
              <a:gd name="T16" fmla="*/ 102 w 3251"/>
              <a:gd name="T17" fmla="*/ 102 h 2081"/>
              <a:gd name="T18" fmla="*/ 102 w 3251"/>
              <a:gd name="T19" fmla="*/ 1979 h 2081"/>
              <a:gd name="T20" fmla="*/ 3148 w 3251"/>
              <a:gd name="T21" fmla="*/ 1979 h 2081"/>
              <a:gd name="T22" fmla="*/ 3148 w 3251"/>
              <a:gd name="T23" fmla="*/ 102 h 2081"/>
              <a:gd name="T24" fmla="*/ 2076 w 3251"/>
              <a:gd name="T25" fmla="*/ 102 h 2081"/>
              <a:gd name="T26" fmla="*/ 2024 w 3251"/>
              <a:gd name="T27" fmla="*/ 51 h 2081"/>
              <a:gd name="T28" fmla="*/ 2076 w 3251"/>
              <a:gd name="T29" fmla="*/ 0 h 2081"/>
              <a:gd name="T30" fmla="*/ 3200 w 3251"/>
              <a:gd name="T31" fmla="*/ 0 h 2081"/>
              <a:gd name="T32" fmla="*/ 3251 w 3251"/>
              <a:gd name="T33" fmla="*/ 51 h 2081"/>
              <a:gd name="T34" fmla="*/ 3251 w 3251"/>
              <a:gd name="T35" fmla="*/ 2030 h 2081"/>
              <a:gd name="T36" fmla="*/ 3200 w 3251"/>
              <a:gd name="T37" fmla="*/ 2081 h 2081"/>
              <a:gd name="T38" fmla="*/ 3200 w 3251"/>
              <a:gd name="T39" fmla="*/ 2081 h 2081"/>
              <a:gd name="T40" fmla="*/ 3200 w 3251"/>
              <a:gd name="T41" fmla="*/ 2081 h 2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1" h="2081">
                <a:moveTo>
                  <a:pt x="3200" y="2081"/>
                </a:moveTo>
                <a:cubicBezTo>
                  <a:pt x="51" y="2081"/>
                  <a:pt x="51" y="2081"/>
                  <a:pt x="51" y="2081"/>
                </a:cubicBezTo>
                <a:cubicBezTo>
                  <a:pt x="23" y="2081"/>
                  <a:pt x="0" y="2058"/>
                  <a:pt x="0" y="2030"/>
                </a:cubicBezTo>
                <a:cubicBezTo>
                  <a:pt x="0" y="51"/>
                  <a:pt x="0" y="51"/>
                  <a:pt x="0" y="51"/>
                </a:cubicBezTo>
                <a:cubicBezTo>
                  <a:pt x="0" y="23"/>
                  <a:pt x="23" y="0"/>
                  <a:pt x="51" y="0"/>
                </a:cubicBezTo>
                <a:cubicBezTo>
                  <a:pt x="1175" y="0"/>
                  <a:pt x="1175" y="0"/>
                  <a:pt x="1175" y="0"/>
                </a:cubicBezTo>
                <a:cubicBezTo>
                  <a:pt x="1203" y="0"/>
                  <a:pt x="1226" y="23"/>
                  <a:pt x="1226" y="51"/>
                </a:cubicBezTo>
                <a:cubicBezTo>
                  <a:pt x="1226" y="79"/>
                  <a:pt x="1203" y="102"/>
                  <a:pt x="1175" y="102"/>
                </a:cubicBezTo>
                <a:cubicBezTo>
                  <a:pt x="102" y="102"/>
                  <a:pt x="102" y="102"/>
                  <a:pt x="102" y="102"/>
                </a:cubicBezTo>
                <a:cubicBezTo>
                  <a:pt x="102" y="1979"/>
                  <a:pt x="102" y="1979"/>
                  <a:pt x="102" y="1979"/>
                </a:cubicBezTo>
                <a:cubicBezTo>
                  <a:pt x="3148" y="1979"/>
                  <a:pt x="3148" y="1979"/>
                  <a:pt x="3148" y="1979"/>
                </a:cubicBezTo>
                <a:cubicBezTo>
                  <a:pt x="3148" y="102"/>
                  <a:pt x="3148" y="102"/>
                  <a:pt x="3148" y="102"/>
                </a:cubicBezTo>
                <a:cubicBezTo>
                  <a:pt x="2076" y="102"/>
                  <a:pt x="2076" y="102"/>
                  <a:pt x="2076" y="102"/>
                </a:cubicBezTo>
                <a:cubicBezTo>
                  <a:pt x="2048" y="102"/>
                  <a:pt x="2024" y="79"/>
                  <a:pt x="2024" y="51"/>
                </a:cubicBezTo>
                <a:cubicBezTo>
                  <a:pt x="2024" y="23"/>
                  <a:pt x="2048" y="0"/>
                  <a:pt x="2076" y="0"/>
                </a:cubicBezTo>
                <a:cubicBezTo>
                  <a:pt x="3200" y="0"/>
                  <a:pt x="3200" y="0"/>
                  <a:pt x="3200" y="0"/>
                </a:cubicBezTo>
                <a:cubicBezTo>
                  <a:pt x="3228" y="0"/>
                  <a:pt x="3251" y="23"/>
                  <a:pt x="3251" y="51"/>
                </a:cubicBezTo>
                <a:cubicBezTo>
                  <a:pt x="3251" y="2030"/>
                  <a:pt x="3251" y="2030"/>
                  <a:pt x="3251" y="2030"/>
                </a:cubicBezTo>
                <a:cubicBezTo>
                  <a:pt x="3251" y="2058"/>
                  <a:pt x="3228" y="2081"/>
                  <a:pt x="3200" y="2081"/>
                </a:cubicBezTo>
                <a:close/>
                <a:moveTo>
                  <a:pt x="3200" y="2081"/>
                </a:moveTo>
                <a:cubicBezTo>
                  <a:pt x="3200" y="2081"/>
                  <a:pt x="3200" y="2081"/>
                  <a:pt x="3200" y="2081"/>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7" name="Freeform 40"/>
          <p:cNvSpPr>
            <a:spLocks noEditPoints="1"/>
          </p:cNvSpPr>
          <p:nvPr/>
        </p:nvSpPr>
        <p:spPr bwMode="auto">
          <a:xfrm>
            <a:off x="9845547" y="1987712"/>
            <a:ext cx="205644" cy="204696"/>
          </a:xfrm>
          <a:custGeom>
            <a:avLst/>
            <a:gdLst>
              <a:gd name="T0" fmla="*/ 576 w 1152"/>
              <a:gd name="T1" fmla="*/ 1152 h 1152"/>
              <a:gd name="T2" fmla="*/ 0 w 1152"/>
              <a:gd name="T3" fmla="*/ 576 h 1152"/>
              <a:gd name="T4" fmla="*/ 576 w 1152"/>
              <a:gd name="T5" fmla="*/ 0 h 1152"/>
              <a:gd name="T6" fmla="*/ 1152 w 1152"/>
              <a:gd name="T7" fmla="*/ 576 h 1152"/>
              <a:gd name="T8" fmla="*/ 576 w 1152"/>
              <a:gd name="T9" fmla="*/ 1152 h 1152"/>
              <a:gd name="T10" fmla="*/ 576 w 1152"/>
              <a:gd name="T11" fmla="*/ 102 h 1152"/>
              <a:gd name="T12" fmla="*/ 103 w 1152"/>
              <a:gd name="T13" fmla="*/ 576 h 1152"/>
              <a:gd name="T14" fmla="*/ 576 w 1152"/>
              <a:gd name="T15" fmla="*/ 1049 h 1152"/>
              <a:gd name="T16" fmla="*/ 1050 w 1152"/>
              <a:gd name="T17" fmla="*/ 576 h 1152"/>
              <a:gd name="T18" fmla="*/ 576 w 1152"/>
              <a:gd name="T19" fmla="*/ 102 h 1152"/>
              <a:gd name="T20" fmla="*/ 576 w 1152"/>
              <a:gd name="T21" fmla="*/ 102 h 1152"/>
              <a:gd name="T22" fmla="*/ 576 w 1152"/>
              <a:gd name="T23" fmla="*/ 10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2" h="1152">
                <a:moveTo>
                  <a:pt x="576" y="1152"/>
                </a:moveTo>
                <a:cubicBezTo>
                  <a:pt x="259" y="1152"/>
                  <a:pt x="0" y="893"/>
                  <a:pt x="0" y="576"/>
                </a:cubicBezTo>
                <a:cubicBezTo>
                  <a:pt x="0" y="258"/>
                  <a:pt x="259" y="0"/>
                  <a:pt x="576" y="0"/>
                </a:cubicBezTo>
                <a:cubicBezTo>
                  <a:pt x="894" y="0"/>
                  <a:pt x="1152" y="258"/>
                  <a:pt x="1152" y="576"/>
                </a:cubicBezTo>
                <a:cubicBezTo>
                  <a:pt x="1152" y="893"/>
                  <a:pt x="894" y="1152"/>
                  <a:pt x="576" y="1152"/>
                </a:cubicBezTo>
                <a:close/>
                <a:moveTo>
                  <a:pt x="576" y="102"/>
                </a:moveTo>
                <a:cubicBezTo>
                  <a:pt x="315" y="102"/>
                  <a:pt x="103" y="315"/>
                  <a:pt x="103" y="576"/>
                </a:cubicBezTo>
                <a:cubicBezTo>
                  <a:pt x="103" y="837"/>
                  <a:pt x="315" y="1049"/>
                  <a:pt x="576" y="1049"/>
                </a:cubicBezTo>
                <a:cubicBezTo>
                  <a:pt x="837" y="1049"/>
                  <a:pt x="1050" y="837"/>
                  <a:pt x="1050" y="576"/>
                </a:cubicBezTo>
                <a:cubicBezTo>
                  <a:pt x="1050" y="315"/>
                  <a:pt x="837" y="102"/>
                  <a:pt x="576" y="102"/>
                </a:cubicBezTo>
                <a:close/>
                <a:moveTo>
                  <a:pt x="576" y="102"/>
                </a:moveTo>
                <a:cubicBezTo>
                  <a:pt x="576" y="102"/>
                  <a:pt x="576" y="102"/>
                  <a:pt x="576" y="102"/>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8" name="Freeform 41"/>
          <p:cNvSpPr>
            <a:spLocks noEditPoints="1"/>
          </p:cNvSpPr>
          <p:nvPr/>
        </p:nvSpPr>
        <p:spPr bwMode="auto">
          <a:xfrm>
            <a:off x="9721403" y="2034147"/>
            <a:ext cx="454880" cy="407497"/>
          </a:xfrm>
          <a:custGeom>
            <a:avLst/>
            <a:gdLst>
              <a:gd name="T0" fmla="*/ 963 w 2550"/>
              <a:gd name="T1" fmla="*/ 312 h 2281"/>
              <a:gd name="T2" fmla="*/ 1587 w 2550"/>
              <a:gd name="T3" fmla="*/ 312 h 2281"/>
              <a:gd name="T4" fmla="*/ 1275 w 2550"/>
              <a:gd name="T5" fmla="*/ 51 h 2281"/>
              <a:gd name="T6" fmla="*/ 1275 w 2550"/>
              <a:gd name="T7" fmla="*/ 573 h 2281"/>
              <a:gd name="T8" fmla="*/ 1275 w 2550"/>
              <a:gd name="T9" fmla="*/ 51 h 2281"/>
              <a:gd name="T10" fmla="*/ 912 w 2550"/>
              <a:gd name="T11" fmla="*/ 1379 h 2281"/>
              <a:gd name="T12" fmla="*/ 627 w 2550"/>
              <a:gd name="T13" fmla="*/ 1198 h 2281"/>
              <a:gd name="T14" fmla="*/ 604 w 2550"/>
              <a:gd name="T15" fmla="*/ 1159 h 2281"/>
              <a:gd name="T16" fmla="*/ 922 w 2550"/>
              <a:gd name="T17" fmla="*/ 678 h 2281"/>
              <a:gd name="T18" fmla="*/ 1273 w 2550"/>
              <a:gd name="T19" fmla="*/ 809 h 2281"/>
              <a:gd name="T20" fmla="*/ 1623 w 2550"/>
              <a:gd name="T21" fmla="*/ 678 h 2281"/>
              <a:gd name="T22" fmla="*/ 1941 w 2550"/>
              <a:gd name="T23" fmla="*/ 1159 h 2281"/>
              <a:gd name="T24" fmla="*/ 1923 w 2550"/>
              <a:gd name="T25" fmla="*/ 1198 h 2281"/>
              <a:gd name="T26" fmla="*/ 1636 w 2550"/>
              <a:gd name="T27" fmla="*/ 1379 h 2281"/>
              <a:gd name="T28" fmla="*/ 1593 w 2550"/>
              <a:gd name="T29" fmla="*/ 1382 h 2281"/>
              <a:gd name="T30" fmla="*/ 958 w 2550"/>
              <a:gd name="T31" fmla="*/ 1385 h 2281"/>
              <a:gd name="T32" fmla="*/ 1319 w 2550"/>
              <a:gd name="T33" fmla="*/ 860 h 2281"/>
              <a:gd name="T34" fmla="*/ 1685 w 2550"/>
              <a:gd name="T35" fmla="*/ 1167 h 2281"/>
              <a:gd name="T36" fmla="*/ 1877 w 2550"/>
              <a:gd name="T37" fmla="*/ 1149 h 2281"/>
              <a:gd name="T38" fmla="*/ 1319 w 2550"/>
              <a:gd name="T39" fmla="*/ 860 h 2281"/>
              <a:gd name="T40" fmla="*/ 842 w 2550"/>
              <a:gd name="T41" fmla="*/ 1152 h 2281"/>
              <a:gd name="T42" fmla="*/ 940 w 2550"/>
              <a:gd name="T43" fmla="*/ 1318 h 2281"/>
              <a:gd name="T44" fmla="*/ 935 w 2550"/>
              <a:gd name="T45" fmla="*/ 742 h 2281"/>
              <a:gd name="T46" fmla="*/ 2524 w 2550"/>
              <a:gd name="T47" fmla="*/ 1784 h 2281"/>
              <a:gd name="T48" fmla="*/ 0 w 2550"/>
              <a:gd name="T49" fmla="*/ 1758 h 2281"/>
              <a:gd name="T50" fmla="*/ 2524 w 2550"/>
              <a:gd name="T51" fmla="*/ 1733 h 2281"/>
              <a:gd name="T52" fmla="*/ 2524 w 2550"/>
              <a:gd name="T53" fmla="*/ 1784 h 2281"/>
              <a:gd name="T54" fmla="*/ 26 w 2550"/>
              <a:gd name="T55" fmla="*/ 2281 h 2281"/>
              <a:gd name="T56" fmla="*/ 26 w 2550"/>
              <a:gd name="T57" fmla="*/ 2229 h 2281"/>
              <a:gd name="T58" fmla="*/ 581 w 2550"/>
              <a:gd name="T59" fmla="*/ 2255 h 2281"/>
              <a:gd name="T60" fmla="*/ 2524 w 2550"/>
              <a:gd name="T61" fmla="*/ 2281 h 2281"/>
              <a:gd name="T62" fmla="*/ 1969 w 2550"/>
              <a:gd name="T63" fmla="*/ 2255 h 2281"/>
              <a:gd name="T64" fmla="*/ 2524 w 2550"/>
              <a:gd name="T65" fmla="*/ 2229 h 2281"/>
              <a:gd name="T66" fmla="*/ 2524 w 2550"/>
              <a:gd name="T67" fmla="*/ 2281 h 2281"/>
              <a:gd name="T68" fmla="*/ 2524 w 2550"/>
              <a:gd name="T69" fmla="*/ 2281 h 2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50" h="2281">
                <a:moveTo>
                  <a:pt x="1275" y="624"/>
                </a:moveTo>
                <a:cubicBezTo>
                  <a:pt x="1104" y="624"/>
                  <a:pt x="963" y="483"/>
                  <a:pt x="963" y="312"/>
                </a:cubicBezTo>
                <a:cubicBezTo>
                  <a:pt x="963" y="140"/>
                  <a:pt x="1104" y="0"/>
                  <a:pt x="1275" y="0"/>
                </a:cubicBezTo>
                <a:cubicBezTo>
                  <a:pt x="1447" y="0"/>
                  <a:pt x="1587" y="140"/>
                  <a:pt x="1587" y="312"/>
                </a:cubicBezTo>
                <a:cubicBezTo>
                  <a:pt x="1587" y="483"/>
                  <a:pt x="1447" y="624"/>
                  <a:pt x="1275" y="624"/>
                </a:cubicBezTo>
                <a:close/>
                <a:moveTo>
                  <a:pt x="1275" y="51"/>
                </a:moveTo>
                <a:cubicBezTo>
                  <a:pt x="1132" y="51"/>
                  <a:pt x="1014" y="169"/>
                  <a:pt x="1014" y="312"/>
                </a:cubicBezTo>
                <a:cubicBezTo>
                  <a:pt x="1014" y="455"/>
                  <a:pt x="1132" y="573"/>
                  <a:pt x="1275" y="573"/>
                </a:cubicBezTo>
                <a:cubicBezTo>
                  <a:pt x="1418" y="573"/>
                  <a:pt x="1536" y="455"/>
                  <a:pt x="1536" y="312"/>
                </a:cubicBezTo>
                <a:cubicBezTo>
                  <a:pt x="1536" y="169"/>
                  <a:pt x="1418" y="51"/>
                  <a:pt x="1275" y="51"/>
                </a:cubicBezTo>
                <a:close/>
                <a:moveTo>
                  <a:pt x="935" y="1395"/>
                </a:moveTo>
                <a:cubicBezTo>
                  <a:pt x="924" y="1395"/>
                  <a:pt x="917" y="1390"/>
                  <a:pt x="912" y="1379"/>
                </a:cubicBezTo>
                <a:cubicBezTo>
                  <a:pt x="825" y="1200"/>
                  <a:pt x="825" y="1200"/>
                  <a:pt x="825" y="1200"/>
                </a:cubicBezTo>
                <a:cubicBezTo>
                  <a:pt x="627" y="1198"/>
                  <a:pt x="627" y="1198"/>
                  <a:pt x="627" y="1198"/>
                </a:cubicBezTo>
                <a:cubicBezTo>
                  <a:pt x="617" y="1198"/>
                  <a:pt x="610" y="1193"/>
                  <a:pt x="604" y="1185"/>
                </a:cubicBezTo>
                <a:cubicBezTo>
                  <a:pt x="599" y="1177"/>
                  <a:pt x="599" y="1167"/>
                  <a:pt x="604" y="1159"/>
                </a:cubicBezTo>
                <a:cubicBezTo>
                  <a:pt x="904" y="691"/>
                  <a:pt x="904" y="691"/>
                  <a:pt x="904" y="691"/>
                </a:cubicBezTo>
                <a:cubicBezTo>
                  <a:pt x="909" y="686"/>
                  <a:pt x="914" y="681"/>
                  <a:pt x="922" y="678"/>
                </a:cubicBezTo>
                <a:cubicBezTo>
                  <a:pt x="930" y="678"/>
                  <a:pt x="937" y="678"/>
                  <a:pt x="942" y="683"/>
                </a:cubicBezTo>
                <a:cubicBezTo>
                  <a:pt x="1034" y="765"/>
                  <a:pt x="1152" y="809"/>
                  <a:pt x="1273" y="809"/>
                </a:cubicBezTo>
                <a:cubicBezTo>
                  <a:pt x="1393" y="809"/>
                  <a:pt x="1511" y="765"/>
                  <a:pt x="1603" y="683"/>
                </a:cubicBezTo>
                <a:cubicBezTo>
                  <a:pt x="1608" y="678"/>
                  <a:pt x="1616" y="675"/>
                  <a:pt x="1623" y="678"/>
                </a:cubicBezTo>
                <a:cubicBezTo>
                  <a:pt x="1631" y="678"/>
                  <a:pt x="1636" y="683"/>
                  <a:pt x="1641" y="691"/>
                </a:cubicBezTo>
                <a:cubicBezTo>
                  <a:pt x="1941" y="1159"/>
                  <a:pt x="1941" y="1159"/>
                  <a:pt x="1941" y="1159"/>
                </a:cubicBezTo>
                <a:cubicBezTo>
                  <a:pt x="1946" y="1167"/>
                  <a:pt x="1946" y="1177"/>
                  <a:pt x="1941" y="1185"/>
                </a:cubicBezTo>
                <a:cubicBezTo>
                  <a:pt x="1941" y="1193"/>
                  <a:pt x="1933" y="1198"/>
                  <a:pt x="1923" y="1198"/>
                </a:cubicBezTo>
                <a:cubicBezTo>
                  <a:pt x="1723" y="1200"/>
                  <a:pt x="1723" y="1200"/>
                  <a:pt x="1723" y="1200"/>
                </a:cubicBezTo>
                <a:cubicBezTo>
                  <a:pt x="1636" y="1379"/>
                  <a:pt x="1636" y="1379"/>
                  <a:pt x="1636" y="1379"/>
                </a:cubicBezTo>
                <a:cubicBezTo>
                  <a:pt x="1631" y="1387"/>
                  <a:pt x="1623" y="1392"/>
                  <a:pt x="1616" y="1395"/>
                </a:cubicBezTo>
                <a:cubicBezTo>
                  <a:pt x="1605" y="1395"/>
                  <a:pt x="1598" y="1390"/>
                  <a:pt x="1593" y="1382"/>
                </a:cubicBezTo>
                <a:cubicBezTo>
                  <a:pt x="1275" y="885"/>
                  <a:pt x="1275" y="885"/>
                  <a:pt x="1275" y="885"/>
                </a:cubicBezTo>
                <a:cubicBezTo>
                  <a:pt x="958" y="1385"/>
                  <a:pt x="958" y="1385"/>
                  <a:pt x="958" y="1385"/>
                </a:cubicBezTo>
                <a:cubicBezTo>
                  <a:pt x="953" y="1390"/>
                  <a:pt x="945" y="1395"/>
                  <a:pt x="935" y="1395"/>
                </a:cubicBezTo>
                <a:close/>
                <a:moveTo>
                  <a:pt x="1319" y="860"/>
                </a:moveTo>
                <a:cubicBezTo>
                  <a:pt x="1610" y="1318"/>
                  <a:pt x="1610" y="1318"/>
                  <a:pt x="1610" y="1318"/>
                </a:cubicBezTo>
                <a:cubicBezTo>
                  <a:pt x="1685" y="1167"/>
                  <a:pt x="1685" y="1167"/>
                  <a:pt x="1685" y="1167"/>
                </a:cubicBezTo>
                <a:cubicBezTo>
                  <a:pt x="1690" y="1159"/>
                  <a:pt x="1698" y="1152"/>
                  <a:pt x="1708" y="1152"/>
                </a:cubicBezTo>
                <a:cubicBezTo>
                  <a:pt x="1877" y="1149"/>
                  <a:pt x="1877" y="1149"/>
                  <a:pt x="1877" y="1149"/>
                </a:cubicBezTo>
                <a:cubicBezTo>
                  <a:pt x="1616" y="742"/>
                  <a:pt x="1616" y="742"/>
                  <a:pt x="1616" y="742"/>
                </a:cubicBezTo>
                <a:cubicBezTo>
                  <a:pt x="1531" y="811"/>
                  <a:pt x="1426" y="852"/>
                  <a:pt x="1319" y="860"/>
                </a:cubicBezTo>
                <a:close/>
                <a:moveTo>
                  <a:pt x="674" y="1149"/>
                </a:moveTo>
                <a:cubicBezTo>
                  <a:pt x="842" y="1152"/>
                  <a:pt x="842" y="1152"/>
                  <a:pt x="842" y="1152"/>
                </a:cubicBezTo>
                <a:cubicBezTo>
                  <a:pt x="853" y="1152"/>
                  <a:pt x="860" y="1157"/>
                  <a:pt x="866" y="1167"/>
                </a:cubicBezTo>
                <a:cubicBezTo>
                  <a:pt x="940" y="1318"/>
                  <a:pt x="940" y="1318"/>
                  <a:pt x="940" y="1318"/>
                </a:cubicBezTo>
                <a:cubicBezTo>
                  <a:pt x="1232" y="860"/>
                  <a:pt x="1232" y="860"/>
                  <a:pt x="1232" y="860"/>
                </a:cubicBezTo>
                <a:cubicBezTo>
                  <a:pt x="1124" y="852"/>
                  <a:pt x="1019" y="811"/>
                  <a:pt x="935" y="742"/>
                </a:cubicBezTo>
                <a:lnTo>
                  <a:pt x="674" y="1149"/>
                </a:lnTo>
                <a:close/>
                <a:moveTo>
                  <a:pt x="2524" y="1784"/>
                </a:moveTo>
                <a:cubicBezTo>
                  <a:pt x="26" y="1784"/>
                  <a:pt x="26" y="1784"/>
                  <a:pt x="26" y="1784"/>
                </a:cubicBezTo>
                <a:cubicBezTo>
                  <a:pt x="10" y="1784"/>
                  <a:pt x="0" y="1774"/>
                  <a:pt x="0" y="1758"/>
                </a:cubicBezTo>
                <a:cubicBezTo>
                  <a:pt x="0" y="1743"/>
                  <a:pt x="10" y="1733"/>
                  <a:pt x="26" y="1733"/>
                </a:cubicBezTo>
                <a:cubicBezTo>
                  <a:pt x="2524" y="1733"/>
                  <a:pt x="2524" y="1733"/>
                  <a:pt x="2524" y="1733"/>
                </a:cubicBezTo>
                <a:cubicBezTo>
                  <a:pt x="2540" y="1733"/>
                  <a:pt x="2550" y="1743"/>
                  <a:pt x="2550" y="1758"/>
                </a:cubicBezTo>
                <a:cubicBezTo>
                  <a:pt x="2550" y="1774"/>
                  <a:pt x="2540" y="1784"/>
                  <a:pt x="2524" y="1784"/>
                </a:cubicBezTo>
                <a:close/>
                <a:moveTo>
                  <a:pt x="556" y="2281"/>
                </a:moveTo>
                <a:cubicBezTo>
                  <a:pt x="26" y="2281"/>
                  <a:pt x="26" y="2281"/>
                  <a:pt x="26" y="2281"/>
                </a:cubicBezTo>
                <a:cubicBezTo>
                  <a:pt x="10" y="2281"/>
                  <a:pt x="0" y="2270"/>
                  <a:pt x="0" y="2255"/>
                </a:cubicBezTo>
                <a:cubicBezTo>
                  <a:pt x="0" y="2240"/>
                  <a:pt x="10" y="2229"/>
                  <a:pt x="26" y="2229"/>
                </a:cubicBezTo>
                <a:cubicBezTo>
                  <a:pt x="556" y="2229"/>
                  <a:pt x="556" y="2229"/>
                  <a:pt x="556" y="2229"/>
                </a:cubicBezTo>
                <a:cubicBezTo>
                  <a:pt x="571" y="2229"/>
                  <a:pt x="581" y="2240"/>
                  <a:pt x="581" y="2255"/>
                </a:cubicBezTo>
                <a:cubicBezTo>
                  <a:pt x="581" y="2270"/>
                  <a:pt x="569" y="2281"/>
                  <a:pt x="556" y="2281"/>
                </a:cubicBezTo>
                <a:close/>
                <a:moveTo>
                  <a:pt x="2524" y="2281"/>
                </a:moveTo>
                <a:cubicBezTo>
                  <a:pt x="1994" y="2281"/>
                  <a:pt x="1994" y="2281"/>
                  <a:pt x="1994" y="2281"/>
                </a:cubicBezTo>
                <a:cubicBezTo>
                  <a:pt x="1979" y="2281"/>
                  <a:pt x="1969" y="2270"/>
                  <a:pt x="1969" y="2255"/>
                </a:cubicBezTo>
                <a:cubicBezTo>
                  <a:pt x="1969" y="2240"/>
                  <a:pt x="1979" y="2229"/>
                  <a:pt x="1994" y="2229"/>
                </a:cubicBezTo>
                <a:cubicBezTo>
                  <a:pt x="2524" y="2229"/>
                  <a:pt x="2524" y="2229"/>
                  <a:pt x="2524" y="2229"/>
                </a:cubicBezTo>
                <a:cubicBezTo>
                  <a:pt x="2540" y="2229"/>
                  <a:pt x="2550" y="2240"/>
                  <a:pt x="2550" y="2255"/>
                </a:cubicBezTo>
                <a:cubicBezTo>
                  <a:pt x="2550" y="2270"/>
                  <a:pt x="2540" y="2281"/>
                  <a:pt x="2524" y="2281"/>
                </a:cubicBezTo>
                <a:close/>
                <a:moveTo>
                  <a:pt x="2524" y="2281"/>
                </a:moveTo>
                <a:cubicBezTo>
                  <a:pt x="2524" y="2281"/>
                  <a:pt x="2524" y="2281"/>
                  <a:pt x="2524" y="2281"/>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30" name="Freeform 45"/>
          <p:cNvSpPr>
            <a:spLocks noEditPoints="1"/>
          </p:cNvSpPr>
          <p:nvPr/>
        </p:nvSpPr>
        <p:spPr bwMode="auto">
          <a:xfrm>
            <a:off x="7248683" y="1967357"/>
            <a:ext cx="428625" cy="552450"/>
          </a:xfrm>
          <a:custGeom>
            <a:avLst/>
            <a:gdLst>
              <a:gd name="T0" fmla="*/ 2230 w 2524"/>
              <a:gd name="T1" fmla="*/ 2821 h 3252"/>
              <a:gd name="T2" fmla="*/ 1505 w 2524"/>
              <a:gd name="T3" fmla="*/ 706 h 3252"/>
              <a:gd name="T4" fmla="*/ 1600 w 2524"/>
              <a:gd name="T5" fmla="*/ 328 h 3252"/>
              <a:gd name="T6" fmla="*/ 1597 w 2524"/>
              <a:gd name="T7" fmla="*/ 182 h 3252"/>
              <a:gd name="T8" fmla="*/ 1285 w 2524"/>
              <a:gd name="T9" fmla="*/ 5 h 3252"/>
              <a:gd name="T10" fmla="*/ 1218 w 2524"/>
              <a:gd name="T11" fmla="*/ 34 h 3252"/>
              <a:gd name="T12" fmla="*/ 1116 w 2524"/>
              <a:gd name="T13" fmla="*/ 139 h 3252"/>
              <a:gd name="T14" fmla="*/ 594 w 2524"/>
              <a:gd name="T15" fmla="*/ 1328 h 3252"/>
              <a:gd name="T16" fmla="*/ 483 w 2524"/>
              <a:gd name="T17" fmla="*/ 1460 h 3252"/>
              <a:gd name="T18" fmla="*/ 637 w 2524"/>
              <a:gd name="T19" fmla="*/ 1631 h 3252"/>
              <a:gd name="T20" fmla="*/ 711 w 2524"/>
              <a:gd name="T21" fmla="*/ 1628 h 3252"/>
              <a:gd name="T22" fmla="*/ 873 w 2524"/>
              <a:gd name="T23" fmla="*/ 1503 h 3252"/>
              <a:gd name="T24" fmla="*/ 929 w 2524"/>
              <a:gd name="T25" fmla="*/ 1746 h 3252"/>
              <a:gd name="T26" fmla="*/ 1177 w 2524"/>
              <a:gd name="T27" fmla="*/ 1690 h 3252"/>
              <a:gd name="T28" fmla="*/ 1330 w 2524"/>
              <a:gd name="T29" fmla="*/ 1153 h 3252"/>
              <a:gd name="T30" fmla="*/ 1686 w 2524"/>
              <a:gd name="T31" fmla="*/ 2567 h 3252"/>
              <a:gd name="T32" fmla="*/ 1459 w 2524"/>
              <a:gd name="T33" fmla="*/ 2404 h 3252"/>
              <a:gd name="T34" fmla="*/ 1507 w 2524"/>
              <a:gd name="T35" fmla="*/ 2110 h 3252"/>
              <a:gd name="T36" fmla="*/ 240 w 2524"/>
              <a:gd name="T37" fmla="*/ 2059 h 3252"/>
              <a:gd name="T38" fmla="*/ 189 w 2524"/>
              <a:gd name="T39" fmla="*/ 2353 h 3252"/>
              <a:gd name="T40" fmla="*/ 926 w 2524"/>
              <a:gd name="T41" fmla="*/ 2404 h 3252"/>
              <a:gd name="T42" fmla="*/ 1185 w 2524"/>
              <a:gd name="T43" fmla="*/ 2821 h 3252"/>
              <a:gd name="T44" fmla="*/ 0 w 2524"/>
              <a:gd name="T45" fmla="*/ 2873 h 3252"/>
              <a:gd name="T46" fmla="*/ 51 w 2524"/>
              <a:gd name="T47" fmla="*/ 3252 h 3252"/>
              <a:gd name="T48" fmla="*/ 2368 w 2524"/>
              <a:gd name="T49" fmla="*/ 3200 h 3252"/>
              <a:gd name="T50" fmla="*/ 2316 w 2524"/>
              <a:gd name="T51" fmla="*/ 2821 h 3252"/>
              <a:gd name="T52" fmla="*/ 1405 w 2524"/>
              <a:gd name="T53" fmla="*/ 2161 h 3252"/>
              <a:gd name="T54" fmla="*/ 944 w 2524"/>
              <a:gd name="T55" fmla="*/ 2302 h 3252"/>
              <a:gd name="T56" fmla="*/ 291 w 2524"/>
              <a:gd name="T57" fmla="*/ 2302 h 3252"/>
              <a:gd name="T58" fmla="*/ 1292 w 2524"/>
              <a:gd name="T59" fmla="*/ 118 h 3252"/>
              <a:gd name="T60" fmla="*/ 1452 w 2524"/>
              <a:gd name="T61" fmla="*/ 270 h 3252"/>
              <a:gd name="T62" fmla="*/ 1292 w 2524"/>
              <a:gd name="T63" fmla="*/ 118 h 3252"/>
              <a:gd name="T64" fmla="*/ 609 w 2524"/>
              <a:gd name="T65" fmla="*/ 1457 h 3252"/>
              <a:gd name="T66" fmla="*/ 741 w 2524"/>
              <a:gd name="T67" fmla="*/ 1451 h 3252"/>
              <a:gd name="T68" fmla="*/ 980 w 2524"/>
              <a:gd name="T69" fmla="*/ 1644 h 3252"/>
              <a:gd name="T70" fmla="*/ 1067 w 2524"/>
              <a:gd name="T71" fmla="*/ 1580 h 3252"/>
              <a:gd name="T72" fmla="*/ 980 w 2524"/>
              <a:gd name="T73" fmla="*/ 1644 h 3252"/>
              <a:gd name="T74" fmla="*/ 1320 w 2524"/>
              <a:gd name="T75" fmla="*/ 1047 h 3252"/>
              <a:gd name="T76" fmla="*/ 1249 w 2524"/>
              <a:gd name="T77" fmla="*/ 1081 h 3252"/>
              <a:gd name="T78" fmla="*/ 944 w 2524"/>
              <a:gd name="T79" fmla="*/ 1421 h 3252"/>
              <a:gd name="T80" fmla="*/ 704 w 2524"/>
              <a:gd name="T81" fmla="*/ 1326 h 3252"/>
              <a:gd name="T82" fmla="*/ 1159 w 2524"/>
              <a:gd name="T83" fmla="*/ 262 h 3252"/>
              <a:gd name="T84" fmla="*/ 1464 w 2524"/>
              <a:gd name="T85" fmla="*/ 387 h 3252"/>
              <a:gd name="T86" fmla="*/ 1483 w 2524"/>
              <a:gd name="T87" fmla="*/ 389 h 3252"/>
              <a:gd name="T88" fmla="*/ 1395 w 2524"/>
              <a:gd name="T89" fmla="*/ 707 h 3252"/>
              <a:gd name="T90" fmla="*/ 1443 w 2524"/>
              <a:gd name="T91" fmla="*/ 796 h 3252"/>
              <a:gd name="T92" fmla="*/ 2096 w 2524"/>
              <a:gd name="T93" fmla="*/ 2821 h 3252"/>
              <a:gd name="T94" fmla="*/ 2101 w 2524"/>
              <a:gd name="T95" fmla="*/ 1989 h 3252"/>
              <a:gd name="T96" fmla="*/ 102 w 2524"/>
              <a:gd name="T97" fmla="*/ 3149 h 3252"/>
              <a:gd name="T98" fmla="*/ 1195 w 2524"/>
              <a:gd name="T99" fmla="*/ 2924 h 3252"/>
              <a:gd name="T100" fmla="*/ 2265 w 2524"/>
              <a:gd name="T101" fmla="*/ 2924 h 3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4" h="3252">
                <a:moveTo>
                  <a:pt x="2316" y="2821"/>
                </a:moveTo>
                <a:cubicBezTo>
                  <a:pt x="2230" y="2821"/>
                  <a:pt x="2230" y="2821"/>
                  <a:pt x="2230" y="2821"/>
                </a:cubicBezTo>
                <a:cubicBezTo>
                  <a:pt x="2419" y="2588"/>
                  <a:pt x="2524" y="2296"/>
                  <a:pt x="2524" y="1989"/>
                </a:cubicBezTo>
                <a:cubicBezTo>
                  <a:pt x="2524" y="1370"/>
                  <a:pt x="2099" y="838"/>
                  <a:pt x="1505" y="706"/>
                </a:cubicBezTo>
                <a:cubicBezTo>
                  <a:pt x="1628" y="395"/>
                  <a:pt x="1628" y="395"/>
                  <a:pt x="1628" y="395"/>
                </a:cubicBezTo>
                <a:cubicBezTo>
                  <a:pt x="1638" y="369"/>
                  <a:pt x="1625" y="338"/>
                  <a:pt x="1600" y="328"/>
                </a:cubicBezTo>
                <a:cubicBezTo>
                  <a:pt x="1547" y="308"/>
                  <a:pt x="1547" y="308"/>
                  <a:pt x="1547" y="308"/>
                </a:cubicBezTo>
                <a:cubicBezTo>
                  <a:pt x="1597" y="182"/>
                  <a:pt x="1597" y="182"/>
                  <a:pt x="1597" y="182"/>
                </a:cubicBezTo>
                <a:cubicBezTo>
                  <a:pt x="1607" y="156"/>
                  <a:pt x="1594" y="126"/>
                  <a:pt x="1569" y="116"/>
                </a:cubicBezTo>
                <a:cubicBezTo>
                  <a:pt x="1285" y="5"/>
                  <a:pt x="1285" y="5"/>
                  <a:pt x="1285" y="5"/>
                </a:cubicBezTo>
                <a:cubicBezTo>
                  <a:pt x="1272" y="0"/>
                  <a:pt x="1259" y="0"/>
                  <a:pt x="1246" y="5"/>
                </a:cubicBezTo>
                <a:cubicBezTo>
                  <a:pt x="1233" y="11"/>
                  <a:pt x="1223" y="21"/>
                  <a:pt x="1218" y="34"/>
                </a:cubicBezTo>
                <a:cubicBezTo>
                  <a:pt x="1168" y="159"/>
                  <a:pt x="1168" y="159"/>
                  <a:pt x="1168" y="159"/>
                </a:cubicBezTo>
                <a:cubicBezTo>
                  <a:pt x="1116" y="139"/>
                  <a:pt x="1116" y="139"/>
                  <a:pt x="1116" y="139"/>
                </a:cubicBezTo>
                <a:cubicBezTo>
                  <a:pt x="1090" y="128"/>
                  <a:pt x="1059" y="141"/>
                  <a:pt x="1049" y="167"/>
                </a:cubicBezTo>
                <a:cubicBezTo>
                  <a:pt x="594" y="1328"/>
                  <a:pt x="594" y="1328"/>
                  <a:pt x="594" y="1328"/>
                </a:cubicBezTo>
                <a:cubicBezTo>
                  <a:pt x="499" y="1424"/>
                  <a:pt x="499" y="1424"/>
                  <a:pt x="499" y="1424"/>
                </a:cubicBezTo>
                <a:cubicBezTo>
                  <a:pt x="488" y="1434"/>
                  <a:pt x="483" y="1447"/>
                  <a:pt x="483" y="1460"/>
                </a:cubicBezTo>
                <a:cubicBezTo>
                  <a:pt x="483" y="1472"/>
                  <a:pt x="488" y="1485"/>
                  <a:pt x="499" y="1495"/>
                </a:cubicBezTo>
                <a:cubicBezTo>
                  <a:pt x="637" y="1631"/>
                  <a:pt x="637" y="1631"/>
                  <a:pt x="637" y="1631"/>
                </a:cubicBezTo>
                <a:cubicBezTo>
                  <a:pt x="647" y="1641"/>
                  <a:pt x="660" y="1646"/>
                  <a:pt x="673" y="1646"/>
                </a:cubicBezTo>
                <a:cubicBezTo>
                  <a:pt x="686" y="1646"/>
                  <a:pt x="698" y="1641"/>
                  <a:pt x="711" y="1628"/>
                </a:cubicBezTo>
                <a:cubicBezTo>
                  <a:pt x="846" y="1492"/>
                  <a:pt x="846" y="1492"/>
                  <a:pt x="846" y="1492"/>
                </a:cubicBezTo>
                <a:cubicBezTo>
                  <a:pt x="873" y="1503"/>
                  <a:pt x="873" y="1503"/>
                  <a:pt x="873" y="1503"/>
                </a:cubicBezTo>
                <a:cubicBezTo>
                  <a:pt x="878" y="1698"/>
                  <a:pt x="878" y="1698"/>
                  <a:pt x="878" y="1698"/>
                </a:cubicBezTo>
                <a:cubicBezTo>
                  <a:pt x="878" y="1723"/>
                  <a:pt x="901" y="1746"/>
                  <a:pt x="929" y="1746"/>
                </a:cubicBezTo>
                <a:cubicBezTo>
                  <a:pt x="1128" y="1744"/>
                  <a:pt x="1128" y="1744"/>
                  <a:pt x="1128" y="1744"/>
                </a:cubicBezTo>
                <a:cubicBezTo>
                  <a:pt x="1157" y="1741"/>
                  <a:pt x="1177" y="1718"/>
                  <a:pt x="1177" y="1690"/>
                </a:cubicBezTo>
                <a:cubicBezTo>
                  <a:pt x="1172" y="1551"/>
                  <a:pt x="1172" y="1551"/>
                  <a:pt x="1172" y="1551"/>
                </a:cubicBezTo>
                <a:cubicBezTo>
                  <a:pt x="1330" y="1153"/>
                  <a:pt x="1330" y="1153"/>
                  <a:pt x="1330" y="1153"/>
                </a:cubicBezTo>
                <a:cubicBezTo>
                  <a:pt x="1720" y="1235"/>
                  <a:pt x="1999" y="1582"/>
                  <a:pt x="1999" y="1987"/>
                </a:cubicBezTo>
                <a:cubicBezTo>
                  <a:pt x="1999" y="2205"/>
                  <a:pt x="1869" y="2411"/>
                  <a:pt x="1686" y="2567"/>
                </a:cubicBezTo>
                <a:cubicBezTo>
                  <a:pt x="1233" y="2404"/>
                  <a:pt x="1233" y="2404"/>
                  <a:pt x="1233" y="2404"/>
                </a:cubicBezTo>
                <a:cubicBezTo>
                  <a:pt x="1459" y="2404"/>
                  <a:pt x="1459" y="2404"/>
                  <a:pt x="1459" y="2404"/>
                </a:cubicBezTo>
                <a:cubicBezTo>
                  <a:pt x="1487" y="2404"/>
                  <a:pt x="1510" y="2381"/>
                  <a:pt x="1507" y="2353"/>
                </a:cubicBezTo>
                <a:cubicBezTo>
                  <a:pt x="1507" y="2110"/>
                  <a:pt x="1507" y="2110"/>
                  <a:pt x="1507" y="2110"/>
                </a:cubicBezTo>
                <a:cubicBezTo>
                  <a:pt x="1507" y="2082"/>
                  <a:pt x="1484" y="2059"/>
                  <a:pt x="1456" y="2059"/>
                </a:cubicBezTo>
                <a:cubicBezTo>
                  <a:pt x="240" y="2059"/>
                  <a:pt x="240" y="2059"/>
                  <a:pt x="240" y="2059"/>
                </a:cubicBezTo>
                <a:cubicBezTo>
                  <a:pt x="212" y="2059"/>
                  <a:pt x="189" y="2082"/>
                  <a:pt x="189" y="2110"/>
                </a:cubicBezTo>
                <a:cubicBezTo>
                  <a:pt x="189" y="2353"/>
                  <a:pt x="189" y="2353"/>
                  <a:pt x="189" y="2353"/>
                </a:cubicBezTo>
                <a:cubicBezTo>
                  <a:pt x="189" y="2381"/>
                  <a:pt x="212" y="2404"/>
                  <a:pt x="240" y="2404"/>
                </a:cubicBezTo>
                <a:cubicBezTo>
                  <a:pt x="926" y="2404"/>
                  <a:pt x="926" y="2404"/>
                  <a:pt x="926" y="2404"/>
                </a:cubicBezTo>
                <a:cubicBezTo>
                  <a:pt x="1589" y="2641"/>
                  <a:pt x="1589" y="2641"/>
                  <a:pt x="1589" y="2641"/>
                </a:cubicBezTo>
                <a:cubicBezTo>
                  <a:pt x="1464" y="2727"/>
                  <a:pt x="1323" y="2791"/>
                  <a:pt x="1185" y="2821"/>
                </a:cubicBezTo>
                <a:cubicBezTo>
                  <a:pt x="51" y="2821"/>
                  <a:pt x="51" y="2821"/>
                  <a:pt x="51" y="2821"/>
                </a:cubicBezTo>
                <a:cubicBezTo>
                  <a:pt x="23" y="2821"/>
                  <a:pt x="0" y="2844"/>
                  <a:pt x="0" y="2873"/>
                </a:cubicBezTo>
                <a:cubicBezTo>
                  <a:pt x="0" y="3200"/>
                  <a:pt x="0" y="3200"/>
                  <a:pt x="0" y="3200"/>
                </a:cubicBezTo>
                <a:cubicBezTo>
                  <a:pt x="0" y="3228"/>
                  <a:pt x="23" y="3252"/>
                  <a:pt x="51" y="3252"/>
                </a:cubicBezTo>
                <a:cubicBezTo>
                  <a:pt x="2316" y="3252"/>
                  <a:pt x="2316" y="3252"/>
                  <a:pt x="2316" y="3252"/>
                </a:cubicBezTo>
                <a:cubicBezTo>
                  <a:pt x="2344" y="3252"/>
                  <a:pt x="2368" y="3228"/>
                  <a:pt x="2368" y="3200"/>
                </a:cubicBezTo>
                <a:cubicBezTo>
                  <a:pt x="2368" y="2873"/>
                  <a:pt x="2368" y="2873"/>
                  <a:pt x="2368" y="2873"/>
                </a:cubicBezTo>
                <a:cubicBezTo>
                  <a:pt x="2368" y="2844"/>
                  <a:pt x="2344" y="2821"/>
                  <a:pt x="2316" y="2821"/>
                </a:cubicBezTo>
                <a:close/>
                <a:moveTo>
                  <a:pt x="291" y="2161"/>
                </a:moveTo>
                <a:cubicBezTo>
                  <a:pt x="1405" y="2161"/>
                  <a:pt x="1405" y="2161"/>
                  <a:pt x="1405" y="2161"/>
                </a:cubicBezTo>
                <a:cubicBezTo>
                  <a:pt x="1405" y="2302"/>
                  <a:pt x="1405" y="2302"/>
                  <a:pt x="1405" y="2302"/>
                </a:cubicBezTo>
                <a:cubicBezTo>
                  <a:pt x="944" y="2302"/>
                  <a:pt x="944" y="2302"/>
                  <a:pt x="944" y="2302"/>
                </a:cubicBezTo>
                <a:cubicBezTo>
                  <a:pt x="939" y="2301"/>
                  <a:pt x="934" y="2301"/>
                  <a:pt x="929" y="2302"/>
                </a:cubicBezTo>
                <a:cubicBezTo>
                  <a:pt x="291" y="2302"/>
                  <a:pt x="291" y="2302"/>
                  <a:pt x="291" y="2302"/>
                </a:cubicBezTo>
                <a:lnTo>
                  <a:pt x="291" y="2161"/>
                </a:lnTo>
                <a:close/>
                <a:moveTo>
                  <a:pt x="1292" y="118"/>
                </a:moveTo>
                <a:cubicBezTo>
                  <a:pt x="1482" y="192"/>
                  <a:pt x="1482" y="192"/>
                  <a:pt x="1482" y="192"/>
                </a:cubicBezTo>
                <a:cubicBezTo>
                  <a:pt x="1452" y="270"/>
                  <a:pt x="1452" y="270"/>
                  <a:pt x="1452" y="270"/>
                </a:cubicBezTo>
                <a:cubicBezTo>
                  <a:pt x="1262" y="196"/>
                  <a:pt x="1262" y="196"/>
                  <a:pt x="1262" y="196"/>
                </a:cubicBezTo>
                <a:lnTo>
                  <a:pt x="1292" y="118"/>
                </a:lnTo>
                <a:close/>
                <a:moveTo>
                  <a:pt x="673" y="1521"/>
                </a:moveTo>
                <a:cubicBezTo>
                  <a:pt x="609" y="1457"/>
                  <a:pt x="609" y="1457"/>
                  <a:pt x="609" y="1457"/>
                </a:cubicBezTo>
                <a:cubicBezTo>
                  <a:pt x="649" y="1415"/>
                  <a:pt x="649" y="1415"/>
                  <a:pt x="649" y="1415"/>
                </a:cubicBezTo>
                <a:cubicBezTo>
                  <a:pt x="741" y="1451"/>
                  <a:pt x="741" y="1451"/>
                  <a:pt x="741" y="1451"/>
                </a:cubicBezTo>
                <a:lnTo>
                  <a:pt x="673" y="1521"/>
                </a:lnTo>
                <a:close/>
                <a:moveTo>
                  <a:pt x="980" y="1644"/>
                </a:moveTo>
                <a:cubicBezTo>
                  <a:pt x="977" y="1544"/>
                  <a:pt x="977" y="1544"/>
                  <a:pt x="977" y="1544"/>
                </a:cubicBezTo>
                <a:cubicBezTo>
                  <a:pt x="1067" y="1580"/>
                  <a:pt x="1067" y="1580"/>
                  <a:pt x="1067" y="1580"/>
                </a:cubicBezTo>
                <a:cubicBezTo>
                  <a:pt x="1070" y="1641"/>
                  <a:pt x="1070" y="1641"/>
                  <a:pt x="1070" y="1641"/>
                </a:cubicBezTo>
                <a:lnTo>
                  <a:pt x="980" y="1644"/>
                </a:lnTo>
                <a:close/>
                <a:moveTo>
                  <a:pt x="2101" y="1989"/>
                </a:moveTo>
                <a:cubicBezTo>
                  <a:pt x="2101" y="1524"/>
                  <a:pt x="1774" y="1129"/>
                  <a:pt x="1320" y="1047"/>
                </a:cubicBezTo>
                <a:cubicBezTo>
                  <a:pt x="1312" y="1046"/>
                  <a:pt x="1303" y="1046"/>
                  <a:pt x="1295" y="1049"/>
                </a:cubicBezTo>
                <a:cubicBezTo>
                  <a:pt x="1275" y="1050"/>
                  <a:pt x="1256" y="1062"/>
                  <a:pt x="1249" y="1081"/>
                </a:cubicBezTo>
                <a:cubicBezTo>
                  <a:pt x="1093" y="1480"/>
                  <a:pt x="1093" y="1480"/>
                  <a:pt x="1093" y="1480"/>
                </a:cubicBezTo>
                <a:cubicBezTo>
                  <a:pt x="944" y="1421"/>
                  <a:pt x="944" y="1421"/>
                  <a:pt x="944" y="1421"/>
                </a:cubicBezTo>
                <a:cubicBezTo>
                  <a:pt x="941" y="1420"/>
                  <a:pt x="939" y="1419"/>
                  <a:pt x="936" y="1418"/>
                </a:cubicBezTo>
                <a:cubicBezTo>
                  <a:pt x="704" y="1326"/>
                  <a:pt x="704" y="1326"/>
                  <a:pt x="704" y="1326"/>
                </a:cubicBezTo>
                <a:cubicBezTo>
                  <a:pt x="1126" y="249"/>
                  <a:pt x="1126" y="249"/>
                  <a:pt x="1126" y="249"/>
                </a:cubicBezTo>
                <a:cubicBezTo>
                  <a:pt x="1159" y="262"/>
                  <a:pt x="1159" y="262"/>
                  <a:pt x="1159" y="262"/>
                </a:cubicBezTo>
                <a:cubicBezTo>
                  <a:pt x="1164" y="267"/>
                  <a:pt x="1170" y="271"/>
                  <a:pt x="1177" y="274"/>
                </a:cubicBezTo>
                <a:cubicBezTo>
                  <a:pt x="1464" y="387"/>
                  <a:pt x="1464" y="387"/>
                  <a:pt x="1464" y="387"/>
                </a:cubicBezTo>
                <a:cubicBezTo>
                  <a:pt x="1469" y="389"/>
                  <a:pt x="1477" y="389"/>
                  <a:pt x="1482" y="389"/>
                </a:cubicBezTo>
                <a:cubicBezTo>
                  <a:pt x="1482" y="389"/>
                  <a:pt x="1482" y="389"/>
                  <a:pt x="1483" y="389"/>
                </a:cubicBezTo>
                <a:cubicBezTo>
                  <a:pt x="1515" y="402"/>
                  <a:pt x="1515" y="402"/>
                  <a:pt x="1515" y="402"/>
                </a:cubicBezTo>
                <a:cubicBezTo>
                  <a:pt x="1395" y="707"/>
                  <a:pt x="1395" y="707"/>
                  <a:pt x="1395" y="707"/>
                </a:cubicBezTo>
                <a:cubicBezTo>
                  <a:pt x="1388" y="724"/>
                  <a:pt x="1392" y="744"/>
                  <a:pt x="1403" y="758"/>
                </a:cubicBezTo>
                <a:cubicBezTo>
                  <a:pt x="1407" y="778"/>
                  <a:pt x="1422" y="793"/>
                  <a:pt x="1443" y="796"/>
                </a:cubicBezTo>
                <a:cubicBezTo>
                  <a:pt x="2012" y="904"/>
                  <a:pt x="2424" y="1403"/>
                  <a:pt x="2424" y="1989"/>
                </a:cubicBezTo>
                <a:cubicBezTo>
                  <a:pt x="2424" y="2299"/>
                  <a:pt x="2309" y="2596"/>
                  <a:pt x="2096" y="2821"/>
                </a:cubicBezTo>
                <a:cubicBezTo>
                  <a:pt x="1487" y="2821"/>
                  <a:pt x="1487" y="2821"/>
                  <a:pt x="1487" y="2821"/>
                </a:cubicBezTo>
                <a:cubicBezTo>
                  <a:pt x="1817" y="2658"/>
                  <a:pt x="2101" y="2345"/>
                  <a:pt x="2101" y="1989"/>
                </a:cubicBezTo>
                <a:close/>
                <a:moveTo>
                  <a:pt x="2265" y="3149"/>
                </a:moveTo>
                <a:cubicBezTo>
                  <a:pt x="102" y="3149"/>
                  <a:pt x="102" y="3149"/>
                  <a:pt x="102" y="3149"/>
                </a:cubicBezTo>
                <a:cubicBezTo>
                  <a:pt x="102" y="2924"/>
                  <a:pt x="102" y="2924"/>
                  <a:pt x="102" y="2924"/>
                </a:cubicBezTo>
                <a:cubicBezTo>
                  <a:pt x="1195" y="2924"/>
                  <a:pt x="1195" y="2924"/>
                  <a:pt x="1195" y="2924"/>
                </a:cubicBezTo>
                <a:cubicBezTo>
                  <a:pt x="2117" y="2924"/>
                  <a:pt x="2117" y="2924"/>
                  <a:pt x="2117" y="2924"/>
                </a:cubicBezTo>
                <a:cubicBezTo>
                  <a:pt x="2265" y="2924"/>
                  <a:pt x="2265" y="2924"/>
                  <a:pt x="2265" y="2924"/>
                </a:cubicBezTo>
                <a:lnTo>
                  <a:pt x="2265" y="3149"/>
                </a:lnTo>
                <a:close/>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31" name="Freeform 46"/>
          <p:cNvSpPr>
            <a:spLocks noEditPoints="1"/>
          </p:cNvSpPr>
          <p:nvPr/>
        </p:nvSpPr>
        <p:spPr bwMode="auto">
          <a:xfrm>
            <a:off x="7437596" y="2089595"/>
            <a:ext cx="52388" cy="50800"/>
          </a:xfrm>
          <a:custGeom>
            <a:avLst/>
            <a:gdLst>
              <a:gd name="T0" fmla="*/ 151 w 302"/>
              <a:gd name="T1" fmla="*/ 0 h 302"/>
              <a:gd name="T2" fmla="*/ 0 w 302"/>
              <a:gd name="T3" fmla="*/ 151 h 302"/>
              <a:gd name="T4" fmla="*/ 151 w 302"/>
              <a:gd name="T5" fmla="*/ 302 h 302"/>
              <a:gd name="T6" fmla="*/ 302 w 302"/>
              <a:gd name="T7" fmla="*/ 151 h 302"/>
              <a:gd name="T8" fmla="*/ 151 w 302"/>
              <a:gd name="T9" fmla="*/ 0 h 302"/>
              <a:gd name="T10" fmla="*/ 151 w 302"/>
              <a:gd name="T11" fmla="*/ 253 h 302"/>
              <a:gd name="T12" fmla="*/ 51 w 302"/>
              <a:gd name="T13" fmla="*/ 153 h 302"/>
              <a:gd name="T14" fmla="*/ 151 w 302"/>
              <a:gd name="T15" fmla="*/ 53 h 302"/>
              <a:gd name="T16" fmla="*/ 251 w 302"/>
              <a:gd name="T17" fmla="*/ 153 h 302"/>
              <a:gd name="T18" fmla="*/ 151 w 302"/>
              <a:gd name="T19" fmla="*/ 253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302">
                <a:moveTo>
                  <a:pt x="151" y="0"/>
                </a:moveTo>
                <a:cubicBezTo>
                  <a:pt x="66" y="0"/>
                  <a:pt x="0" y="66"/>
                  <a:pt x="0" y="151"/>
                </a:cubicBezTo>
                <a:cubicBezTo>
                  <a:pt x="0" y="235"/>
                  <a:pt x="69" y="302"/>
                  <a:pt x="151" y="302"/>
                </a:cubicBezTo>
                <a:cubicBezTo>
                  <a:pt x="235" y="302"/>
                  <a:pt x="302" y="235"/>
                  <a:pt x="302" y="151"/>
                </a:cubicBezTo>
                <a:cubicBezTo>
                  <a:pt x="302" y="66"/>
                  <a:pt x="233" y="0"/>
                  <a:pt x="151" y="0"/>
                </a:cubicBezTo>
                <a:close/>
                <a:moveTo>
                  <a:pt x="151" y="253"/>
                </a:moveTo>
                <a:cubicBezTo>
                  <a:pt x="94" y="253"/>
                  <a:pt x="51" y="210"/>
                  <a:pt x="51" y="153"/>
                </a:cubicBezTo>
                <a:cubicBezTo>
                  <a:pt x="51" y="97"/>
                  <a:pt x="97" y="53"/>
                  <a:pt x="151" y="53"/>
                </a:cubicBezTo>
                <a:cubicBezTo>
                  <a:pt x="207" y="53"/>
                  <a:pt x="251" y="97"/>
                  <a:pt x="251" y="153"/>
                </a:cubicBezTo>
                <a:cubicBezTo>
                  <a:pt x="251" y="210"/>
                  <a:pt x="207" y="253"/>
                  <a:pt x="151" y="253"/>
                </a:cubicBezTo>
                <a:close/>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文本框 18"/>
          <p:cNvSpPr txBox="1"/>
          <p:nvPr/>
        </p:nvSpPr>
        <p:spPr>
          <a:xfrm>
            <a:off x="797412" y="760357"/>
            <a:ext cx="944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四章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0" name="文本框 19"/>
          <p:cNvSpPr txBox="1"/>
          <p:nvPr/>
        </p:nvSpPr>
        <p:spPr>
          <a:xfrm>
            <a:off x="1929635" y="760357"/>
            <a:ext cx="1452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sym typeface="+mn-ea"/>
              </a:rPr>
              <a:t>分工与感想</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1" name="文本框 20"/>
          <p:cNvSpPr txBox="1"/>
          <p:nvPr/>
        </p:nvSpPr>
        <p:spPr>
          <a:xfrm>
            <a:off x="3318339" y="791135"/>
            <a:ext cx="3717000" cy="368300"/>
          </a:xfrm>
          <a:prstGeom prst="rect">
            <a:avLst/>
          </a:prstGeom>
          <a:noFill/>
        </p:spPr>
        <p:txBody>
          <a:bodyPr wrap="square" rtlCol="0">
            <a:spAutoFit/>
          </a:bodyPr>
          <a:lstStyle/>
          <a:p>
            <a:pPr lvl="0" algn="dist">
              <a:defRPr/>
            </a:pPr>
            <a:endParaRPr lang="en-US" altLang="zh-CN" dirty="0">
              <a:solidFill/>
              <a:latin typeface="等线" panose="02010600030101010101" pitchFamily="2" charset="-122"/>
              <a:ea typeface="等线" panose="02010600030101010101" pitchFamily="2" charset="-122"/>
            </a:endParaRPr>
          </a:p>
        </p:txBody>
      </p:sp>
      <p:cxnSp>
        <p:nvCxnSpPr>
          <p:cNvPr id="22" name="直接连接符 21"/>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圆角 22"/>
          <p:cNvSpPr/>
          <p:nvPr/>
        </p:nvSpPr>
        <p:spPr>
          <a:xfrm>
            <a:off x="4611963" y="1592947"/>
            <a:ext cx="2968074" cy="523220"/>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rPr>
              <a:t>分工</a:t>
            </a:r>
            <a:endParaRPr kumimoji="0" lang="zh-CN" altLang="en-US" sz="2400" b="1"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
        <p:nvSpPr>
          <p:cNvPr id="24" name="文本框 23"/>
          <p:cNvSpPr txBox="1"/>
          <p:nvPr/>
        </p:nvSpPr>
        <p:spPr>
          <a:xfrm>
            <a:off x="1477913" y="3427735"/>
            <a:ext cx="3192145" cy="706755"/>
          </a:xfrm>
          <a:prstGeom prst="rect">
            <a:avLst/>
          </a:prstGeom>
          <a:noFill/>
        </p:spPr>
        <p:txBody>
          <a:bodyPr wrap="none" rtlCol="0">
            <a:spAutoFit/>
          </a:bodyPr>
          <a:lstStyle/>
          <a:p>
            <a:pPr algn="l"/>
            <a:r>
              <a:rPr lang="zh-CN" altLang="en-US" sz="2000" b="1" spc="300" dirty="0">
                <a:solidFill>
                  <a:srgbClr val="6B1554"/>
                </a:solidFill>
                <a:latin typeface="等线" panose="02010600030101010101" pitchFamily="2" charset="-122"/>
                <a:ea typeface="等线" panose="02010600030101010101" pitchFamily="2" charset="-122"/>
                <a:sym typeface="+mn-ea"/>
              </a:rPr>
              <a:t>赵若轩：</a:t>
            </a:r>
            <a:r>
              <a:rPr lang="en-US" altLang="zh-CN" sz="2000" b="1" spc="300" dirty="0">
                <a:solidFill>
                  <a:srgbClr val="6B1554"/>
                </a:solidFill>
                <a:latin typeface="等线" panose="02010600030101010101" pitchFamily="2" charset="-122"/>
                <a:ea typeface="等线" panose="02010600030101010101" pitchFamily="2" charset="-122"/>
                <a:sym typeface="+mn-ea"/>
              </a:rPr>
              <a:t>Polarity and</a:t>
            </a:r>
            <a:endParaRPr lang="en-US" altLang="zh-CN" sz="2000" b="1" spc="300" dirty="0">
              <a:solidFill>
                <a:srgbClr val="6B1554"/>
              </a:solidFill>
              <a:latin typeface="等线" panose="02010600030101010101" pitchFamily="2" charset="-122"/>
              <a:ea typeface="等线" panose="02010600030101010101" pitchFamily="2" charset="-122"/>
            </a:endParaRPr>
          </a:p>
          <a:p>
            <a:pPr algn="l"/>
            <a:r>
              <a:rPr lang="en-US" altLang="zh-CN" sz="2000" b="1" spc="300" dirty="0">
                <a:solidFill>
                  <a:srgbClr val="6B1554"/>
                </a:solidFill>
                <a:latin typeface="等线" panose="02010600030101010101" pitchFamily="2" charset="-122"/>
                <a:ea typeface="等线" panose="02010600030101010101" pitchFamily="2" charset="-122"/>
                <a:sym typeface="+mn-ea"/>
              </a:rPr>
              <a:t> Intensity</a:t>
            </a:r>
            <a:endParaRPr kumimoji="0" lang="zh-CN" altLang="en-US" sz="2000" b="1" i="0" u="none" strike="noStrike" kern="1200" cap="none" spc="0" normalizeH="0" baseline="0" noProof="0" dirty="0">
              <a:ln>
                <a:noFill/>
              </a:ln>
              <a:solidFill>
                <a:srgbClr val="6B1554">
                  <a:lumMod val="50000"/>
                </a:srgbClr>
              </a:solidFill>
              <a:effectLst/>
              <a:uLnTx/>
              <a:uFillTx/>
              <a:latin typeface="等线" panose="02010600030101010101" pitchFamily="2" charset="-122"/>
              <a:ea typeface="等线" panose="02010600030101010101" pitchFamily="2" charset="-122"/>
            </a:endParaRPr>
          </a:p>
        </p:txBody>
      </p:sp>
      <p:sp>
        <p:nvSpPr>
          <p:cNvPr id="25" name="文本框 24"/>
          <p:cNvSpPr txBox="1"/>
          <p:nvPr/>
        </p:nvSpPr>
        <p:spPr>
          <a:xfrm>
            <a:off x="5045181" y="3457580"/>
            <a:ext cx="2106930" cy="7067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spc="300" dirty="0">
                <a:solidFill>
                  <a:srgbClr val="6B1554"/>
                </a:solidFill>
                <a:latin typeface="等线" panose="02010600030101010101" pitchFamily="2" charset="-122"/>
                <a:ea typeface="等线" panose="02010600030101010101" pitchFamily="2" charset="-122"/>
                <a:sym typeface="+mn-ea"/>
              </a:rPr>
              <a:t>李雅帆：</a:t>
            </a:r>
            <a:r>
              <a:rPr lang="en-US" altLang="zh-CN" sz="2000" b="1" spc="300" dirty="0">
                <a:solidFill>
                  <a:srgbClr val="6B1554"/>
                </a:solidFill>
                <a:latin typeface="等线" panose="02010600030101010101" pitchFamily="2" charset="-122"/>
                <a:ea typeface="等线" panose="02010600030101010101" pitchFamily="2" charset="-122"/>
                <a:sym typeface="+mn-ea"/>
              </a:rPr>
              <a:t>TBSA</a:t>
            </a:r>
            <a:endParaRPr kumimoji="0" lang="zh-CN" altLang="en-US" sz="2000" b="1" i="0" u="none" strike="noStrike" kern="1200" cap="none" spc="0" normalizeH="0" baseline="0" noProof="0" dirty="0">
              <a:ln>
                <a:noFill/>
              </a:ln>
              <a:solidFill>
                <a:srgbClr val="6B1554">
                  <a:lumMod val="50000"/>
                </a:srgbClr>
              </a:solidFill>
              <a:effectLst/>
              <a:uLnTx/>
              <a:uFillTx/>
              <a:latin typeface="等线" panose="02010600030101010101" pitchFamily="2" charset="-122"/>
              <a:ea typeface="等线"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6B1554">
                  <a:lumMod val="50000"/>
                </a:srgbClr>
              </a:solidFill>
              <a:effectLst/>
              <a:uLnTx/>
              <a:uFillTx/>
              <a:latin typeface="等线" panose="02010600030101010101" pitchFamily="2" charset="-122"/>
              <a:ea typeface="等线" panose="02010600030101010101" pitchFamily="2" charset="-122"/>
            </a:endParaRPr>
          </a:p>
        </p:txBody>
      </p:sp>
      <p:sp>
        <p:nvSpPr>
          <p:cNvPr id="26" name="文本框 25"/>
          <p:cNvSpPr txBox="1"/>
          <p:nvPr/>
        </p:nvSpPr>
        <p:spPr>
          <a:xfrm>
            <a:off x="8411653" y="3451865"/>
            <a:ext cx="2088515" cy="398780"/>
          </a:xfrm>
          <a:prstGeom prst="rect">
            <a:avLst/>
          </a:prstGeom>
          <a:noFill/>
        </p:spPr>
        <p:txBody>
          <a:bodyPr wrap="none" rtlCol="0">
            <a:spAutoFit/>
          </a:bodyPr>
          <a:lstStyle/>
          <a:p>
            <a:pPr algn="l"/>
            <a:r>
              <a:rPr lang="zh-CN" altLang="en-US" sz="2000" b="1" spc="300" dirty="0">
                <a:solidFill>
                  <a:srgbClr val="6B1554"/>
                </a:solidFill>
                <a:latin typeface="等线" panose="02010600030101010101" pitchFamily="2" charset="-122"/>
                <a:ea typeface="等线" panose="02010600030101010101" pitchFamily="2" charset="-122"/>
                <a:sym typeface="+mn-ea"/>
              </a:rPr>
              <a:t>卢星宇：</a:t>
            </a:r>
            <a:r>
              <a:rPr lang="en-US" altLang="zh-CN" sz="2000" b="1" spc="300" dirty="0">
                <a:solidFill>
                  <a:srgbClr val="6B1554"/>
                </a:solidFill>
                <a:latin typeface="等线" panose="02010600030101010101" pitchFamily="2" charset="-122"/>
                <a:ea typeface="等线" panose="02010600030101010101" pitchFamily="2" charset="-122"/>
                <a:sym typeface="+mn-ea"/>
              </a:rPr>
              <a:t>TCSP</a:t>
            </a:r>
            <a:endParaRPr kumimoji="0" lang="zh-CN" altLang="en-US" sz="2000" b="1" i="0" u="none" strike="noStrike" kern="1200" cap="none" spc="0" normalizeH="0" baseline="0" noProof="0" dirty="0">
              <a:ln>
                <a:noFill/>
              </a:ln>
              <a:solidFill>
                <a:srgbClr val="6B1554">
                  <a:lumMod val="50000"/>
                </a:srgbClr>
              </a:solidFill>
              <a:effectLst/>
              <a:uLnTx/>
              <a:uFillTx/>
              <a:latin typeface="等线" panose="02010600030101010101" pitchFamily="2" charset="-122"/>
              <a:ea typeface="等线" panose="02010600030101010101" pitchFamily="2" charset="-122"/>
            </a:endParaRPr>
          </a:p>
        </p:txBody>
      </p:sp>
      <p:cxnSp>
        <p:nvCxnSpPr>
          <p:cNvPr id="27" name="直接连接符 26"/>
          <p:cNvCxnSpPr/>
          <p:nvPr/>
        </p:nvCxnSpPr>
        <p:spPr>
          <a:xfrm>
            <a:off x="6099657" y="2244437"/>
            <a:ext cx="0" cy="37719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933968" y="2427317"/>
            <a:ext cx="0" cy="228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288052" y="2427317"/>
            <a:ext cx="0" cy="228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2924022" y="2427317"/>
            <a:ext cx="637165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矩形: 圆角 30"/>
          <p:cNvSpPr/>
          <p:nvPr/>
        </p:nvSpPr>
        <p:spPr>
          <a:xfrm rot="2653500">
            <a:off x="2689951" y="2825822"/>
            <a:ext cx="492112" cy="492112"/>
          </a:xfrm>
          <a:prstGeom prst="round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prstClr val="white"/>
              </a:solidFill>
              <a:latin typeface="Arial" panose="020B0604020202020204"/>
              <a:ea typeface="微软雅黑" panose="020B0503020204020204" pitchFamily="34" charset="-122"/>
            </a:endParaRPr>
          </a:p>
        </p:txBody>
      </p:sp>
      <p:sp>
        <p:nvSpPr>
          <p:cNvPr id="32" name="矩形: 圆角 31"/>
          <p:cNvSpPr/>
          <p:nvPr/>
        </p:nvSpPr>
        <p:spPr>
          <a:xfrm rot="2653500">
            <a:off x="5852590" y="2825822"/>
            <a:ext cx="492112" cy="492112"/>
          </a:xfrm>
          <a:prstGeom prst="round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prstClr val="white"/>
              </a:solidFill>
              <a:latin typeface="Arial" panose="020B0604020202020204"/>
              <a:ea typeface="微软雅黑" panose="020B0503020204020204" pitchFamily="34" charset="-122"/>
            </a:endParaRPr>
          </a:p>
        </p:txBody>
      </p:sp>
      <p:sp>
        <p:nvSpPr>
          <p:cNvPr id="33" name="矩形: 圆角 32"/>
          <p:cNvSpPr/>
          <p:nvPr/>
        </p:nvSpPr>
        <p:spPr>
          <a:xfrm rot="2653500">
            <a:off x="9045707" y="2825822"/>
            <a:ext cx="492112" cy="492112"/>
          </a:xfrm>
          <a:prstGeom prst="round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prstClr val="white"/>
              </a:solidFill>
              <a:latin typeface="Arial" panose="020B0604020202020204"/>
              <a:ea typeface="微软雅黑" panose="020B0503020204020204" pitchFamily="34" charset="-122"/>
            </a:endParaRPr>
          </a:p>
        </p:txBody>
      </p:sp>
      <p:sp>
        <p:nvSpPr>
          <p:cNvPr id="61" name="man-shape_56745"/>
          <p:cNvSpPr>
            <a:spLocks noChangeAspect="1"/>
          </p:cNvSpPr>
          <p:nvPr/>
        </p:nvSpPr>
        <p:spPr bwMode="auto">
          <a:xfrm>
            <a:off x="2808774" y="2915920"/>
            <a:ext cx="250388" cy="276488"/>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bg1"/>
          </a:solidFill>
          <a:ln>
            <a:noFill/>
          </a:ln>
        </p:spPr>
        <p:txBody>
          <a:bodyPr/>
          <a:p/>
        </p:txBody>
      </p:sp>
      <p:sp>
        <p:nvSpPr>
          <p:cNvPr id="62" name="man-shape_56745"/>
          <p:cNvSpPr>
            <a:spLocks noChangeAspect="1"/>
          </p:cNvSpPr>
          <p:nvPr/>
        </p:nvSpPr>
        <p:spPr bwMode="auto">
          <a:xfrm>
            <a:off x="5970806" y="2915920"/>
            <a:ext cx="250388" cy="276488"/>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bg1"/>
          </a:solidFill>
          <a:ln>
            <a:noFill/>
          </a:ln>
        </p:spPr>
        <p:txBody>
          <a:bodyPr/>
          <a:p/>
        </p:txBody>
      </p:sp>
      <p:sp>
        <p:nvSpPr>
          <p:cNvPr id="63" name="man-shape_56745"/>
          <p:cNvSpPr>
            <a:spLocks noChangeAspect="1"/>
          </p:cNvSpPr>
          <p:nvPr/>
        </p:nvSpPr>
        <p:spPr bwMode="auto">
          <a:xfrm>
            <a:off x="9162858" y="2915920"/>
            <a:ext cx="250388" cy="276488"/>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bg1"/>
          </a:solidFill>
          <a:ln>
            <a:noFill/>
          </a:ln>
        </p:spPr>
        <p:txBody>
          <a:body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圆角 4"/>
          <p:cNvSpPr/>
          <p:nvPr/>
        </p:nvSpPr>
        <p:spPr>
          <a:xfrm>
            <a:off x="1396088" y="1279636"/>
            <a:ext cx="9571362" cy="4402907"/>
          </a:xfrm>
          <a:prstGeom prst="roundRect">
            <a:avLst>
              <a:gd name="adj" fmla="val 0"/>
            </a:avLst>
          </a:prstGeom>
          <a:solidFill>
            <a:srgbClr val="FFFFFF"/>
          </a:solidFill>
          <a:ln w="31750" cap="flat" cmpd="sng" algn="ctr">
            <a:solidFill>
              <a:srgbClr val="6B155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6" name="矩形: 圆角 5"/>
          <p:cNvSpPr/>
          <p:nvPr/>
        </p:nvSpPr>
        <p:spPr>
          <a:xfrm>
            <a:off x="1310318" y="1195090"/>
            <a:ext cx="9571362" cy="4402907"/>
          </a:xfrm>
          <a:prstGeom prst="roundRect">
            <a:avLst>
              <a:gd name="adj" fmla="val 0"/>
            </a:avLst>
          </a:prstGeom>
          <a:solidFill>
            <a:srgbClr val="FFFFFF"/>
          </a:solidFill>
          <a:ln w="31750" cap="flat" cmpd="sng" algn="ctr">
            <a:solidFill>
              <a:srgbClr val="6B155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7" name="矩形: 圆角 6"/>
          <p:cNvSpPr/>
          <p:nvPr/>
        </p:nvSpPr>
        <p:spPr>
          <a:xfrm>
            <a:off x="1224549" y="1110543"/>
            <a:ext cx="9571362" cy="4402907"/>
          </a:xfrm>
          <a:prstGeom prst="roundRect">
            <a:avLst>
              <a:gd name="adj" fmla="val 0"/>
            </a:avLst>
          </a:prstGeom>
          <a:solidFill>
            <a:srgbClr val="FFFFFF"/>
          </a:solidFill>
          <a:ln w="31750" cap="flat" cmpd="sng" algn="ctr">
            <a:solidFill>
              <a:srgbClr val="6B1554"/>
            </a:solidFill>
            <a:prstDash val="solid"/>
            <a:miter lim="800000"/>
          </a:ln>
          <a:effectLst/>
        </p:spPr>
        <p:txBody>
          <a:bodyPr rtlCol="0" anchor="ctr"/>
          <a:lstStyle/>
          <a:p>
            <a:pPr marL="0" marR="0" lvl="0" indent="457200" algn="l"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通过本次大作业，我们深刻感受到了情感分析研究领域的复杂性与挑战性。从任务的选题到复现的实现，再到创新方法的提出，每一步都需要团队的通力合作和不断尝试。情感分析作为自然语言处理中的重要领域，其应用场景广泛且价值显著，而我们复现的三篇论文也让我们深入理解了目标情感分析、多模态研究以及共享</a:t>
            </a:r>
            <a:r>
              <a:rPr kumimoji="0" lang="en-US" altLang="zh-CN" sz="1800" b="0"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1800" b="0"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私有框架的核心思路与实现方法。整个过程中，我们遇到了诸如数据处理复杂、模型调优困难等问题，但通过团队协作，最终完成了论文复现，还对情感分析的前沿技术有了更深的理解。此次项目也让我们学会了如何一步步将理论转化为实践，为</a:t>
            </a:r>
            <a:r>
              <a:rPr lang="zh-CN" altLang="en-US" kern="0" noProof="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我们未来进行科研工作</a:t>
            </a:r>
            <a:r>
              <a:rPr kumimoji="0" lang="zh-CN" altLang="en-US" sz="1800" b="0"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积累了宝贵经验。</a:t>
            </a:r>
            <a:endParaRPr kumimoji="0" lang="zh-CN" altLang="en-US" sz="1800" b="0"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977640" y="1530985"/>
            <a:ext cx="4064000" cy="583565"/>
          </a:xfrm>
          <a:prstGeom prst="rect">
            <a:avLst/>
          </a:prstGeom>
          <a:noFill/>
        </p:spPr>
        <p:txBody>
          <a:bodyPr wrap="square" rtlCol="0">
            <a:spAutoFit/>
          </a:bodyPr>
          <a:p>
            <a:pPr algn="ctr"/>
            <a:r>
              <a:rPr lang="zh-CN" altLang="en-US" sz="3200" b="1" dirty="0">
                <a:ln w="6350">
                  <a:noFill/>
                </a:ln>
                <a:solidFill>
                  <a:srgbClr val="6B1554"/>
                </a:solidFill>
                <a:latin typeface="等线" panose="02010600030101010101" pitchFamily="2" charset="-122"/>
                <a:ea typeface="等线" panose="02010600030101010101" pitchFamily="2" charset="-122"/>
                <a:sym typeface="+mn-ea"/>
              </a:rPr>
              <a:t>感</a:t>
            </a:r>
            <a:r>
              <a:rPr lang="en-US" altLang="zh-CN" sz="3200" b="1" dirty="0">
                <a:ln w="6350">
                  <a:noFill/>
                </a:ln>
                <a:solidFill>
                  <a:srgbClr val="6B1554"/>
                </a:solidFill>
                <a:latin typeface="等线" panose="02010600030101010101" pitchFamily="2" charset="-122"/>
                <a:ea typeface="等线" panose="02010600030101010101" pitchFamily="2" charset="-122"/>
                <a:sym typeface="+mn-ea"/>
              </a:rPr>
              <a:t> </a:t>
            </a:r>
            <a:r>
              <a:rPr lang="zh-CN" altLang="en-US" sz="3200" b="1" dirty="0">
                <a:ln w="6350">
                  <a:noFill/>
                </a:ln>
                <a:solidFill>
                  <a:srgbClr val="6B1554"/>
                </a:solidFill>
                <a:latin typeface="等线" panose="02010600030101010101" pitchFamily="2" charset="-122"/>
                <a:ea typeface="等线" panose="02010600030101010101" pitchFamily="2" charset="-122"/>
                <a:sym typeface="+mn-ea"/>
              </a:rPr>
              <a:t>想</a:t>
            </a:r>
            <a:endParaRPr lang="zh-CN" altLang="en-US" sz="3200" b="1" dirty="0">
              <a:ln w="6350">
                <a:noFill/>
              </a:ln>
              <a:solidFill>
                <a:srgbClr val="6B1554"/>
              </a:solidFill>
              <a:latin typeface="等线" panose="02010600030101010101" pitchFamily="2" charset="-122"/>
              <a:ea typeface="等线" panose="02010600030101010101" pitchFamily="2"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6096000" y="2248071"/>
            <a:ext cx="172354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第一章</a:t>
            </a:r>
            <a:endPar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文本框 2"/>
          <p:cNvSpPr txBox="1"/>
          <p:nvPr/>
        </p:nvSpPr>
        <p:spPr>
          <a:xfrm>
            <a:off x="6096000" y="3140931"/>
            <a:ext cx="4741718"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研究背景与现状</a:t>
            </a:r>
            <a:endParaRPr kumimoji="0" lang="zh-CN" altLang="en-US" sz="48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9" name="Picture 8" descr="59-南开大学-logo.png"/>
          <p:cNvPicPr>
            <a:picLocks noChangeAspect="1"/>
          </p:cNvPicPr>
          <p:nvPr/>
        </p:nvPicPr>
        <p:blipFill>
          <a:blip r:embed="rId1"/>
          <a:stretch>
            <a:fillRect/>
          </a:stretch>
        </p:blipFill>
        <p:spPr>
          <a:xfrm>
            <a:off x="1758882" y="1922085"/>
            <a:ext cx="2851218" cy="285121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圆角 9"/>
          <p:cNvSpPr/>
          <p:nvPr/>
        </p:nvSpPr>
        <p:spPr>
          <a:xfrm>
            <a:off x="272980" y="308163"/>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文本占位符 4"/>
          <p:cNvSpPr txBox="1"/>
          <p:nvPr/>
        </p:nvSpPr>
        <p:spPr>
          <a:xfrm>
            <a:off x="565150" y="5887163"/>
            <a:ext cx="2228850"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5" name="文本占位符 5"/>
          <p:cNvSpPr txBox="1"/>
          <p:nvPr/>
        </p:nvSpPr>
        <p:spPr>
          <a:xfrm>
            <a:off x="3249747" y="5887163"/>
            <a:ext cx="2433461"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6" name="文本框 15"/>
          <p:cNvSpPr txBox="1"/>
          <p:nvPr/>
        </p:nvSpPr>
        <p:spPr>
          <a:xfrm>
            <a:off x="2983230" y="4897755"/>
            <a:ext cx="4759325" cy="337185"/>
          </a:xfrm>
          <a:prstGeom prst="rect">
            <a:avLst/>
          </a:prstGeom>
          <a:noFill/>
        </p:spPr>
        <p:txBody>
          <a:bodyPr wrap="square" rtlCol="0">
            <a:spAutoFit/>
          </a:bodyPr>
          <a:lstStyle/>
          <a:p>
            <a:pPr marL="457200" lvl="1" indent="457200" algn="ctr"/>
            <a:r>
              <a:rPr lang="zh-CN" altLang="en-US" sz="1600" b="1" dirty="0">
                <a:solidFill>
                  <a:schemeClr val="tx1">
                    <a:lumMod val="75000"/>
                    <a:lumOff val="25000"/>
                  </a:schemeClr>
                </a:solidFill>
                <a:latin typeface="等线" panose="02010600030101010101" pitchFamily="2" charset="-122"/>
                <a:ea typeface="等线" panose="02010600030101010101" pitchFamily="2" charset="-122"/>
                <a:sym typeface="+mn-ea"/>
              </a:rPr>
              <a:t>汇报人 </a:t>
            </a:r>
            <a:r>
              <a:rPr lang="en-US" altLang="zh-CN" sz="1600" b="1" dirty="0">
                <a:solidFill>
                  <a:schemeClr val="tx1">
                    <a:lumMod val="75000"/>
                    <a:lumOff val="25000"/>
                  </a:schemeClr>
                </a:solidFill>
                <a:latin typeface="等线" panose="02010600030101010101" pitchFamily="2" charset="-122"/>
                <a:ea typeface="等线" panose="02010600030101010101" pitchFamily="2" charset="-122"/>
                <a:sym typeface="+mn-ea"/>
              </a:rPr>
              <a:t>| </a:t>
            </a:r>
            <a:r>
              <a:rPr lang="zh-CN" altLang="en-US" sz="1600" b="1" dirty="0">
                <a:solidFill>
                  <a:schemeClr val="tx1">
                    <a:lumMod val="75000"/>
                    <a:lumOff val="25000"/>
                  </a:schemeClr>
                </a:solidFill>
                <a:latin typeface="等线" panose="02010600030101010101" pitchFamily="2" charset="-122"/>
                <a:ea typeface="等线" panose="02010600030101010101" pitchFamily="2" charset="-122"/>
                <a:sym typeface="+mn-ea"/>
              </a:rPr>
              <a:t>卢星宇</a:t>
            </a:r>
            <a:r>
              <a:rPr lang="en-US" altLang="zh-CN" sz="1600" b="1" dirty="0">
                <a:solidFill>
                  <a:schemeClr val="tx1">
                    <a:lumMod val="75000"/>
                    <a:lumOff val="25000"/>
                  </a:schemeClr>
                </a:solidFill>
                <a:latin typeface="等线" panose="02010600030101010101" pitchFamily="2" charset="-122"/>
                <a:ea typeface="等线" panose="02010600030101010101" pitchFamily="2" charset="-122"/>
                <a:sym typeface="+mn-ea"/>
              </a:rPr>
              <a:t> </a:t>
            </a:r>
            <a:r>
              <a:rPr lang="zh-CN" altLang="en-US" sz="1600" b="1" dirty="0">
                <a:solidFill>
                  <a:schemeClr val="tx1">
                    <a:lumMod val="75000"/>
                    <a:lumOff val="25000"/>
                  </a:schemeClr>
                </a:solidFill>
                <a:latin typeface="等线" panose="02010600030101010101" pitchFamily="2" charset="-122"/>
                <a:ea typeface="等线" panose="02010600030101010101" pitchFamily="2" charset="-122"/>
                <a:sym typeface="+mn-ea"/>
              </a:rPr>
              <a:t>赵若轩</a:t>
            </a:r>
            <a:r>
              <a:rPr lang="en-US" altLang="zh-CN" sz="1600" b="1" dirty="0">
                <a:solidFill>
                  <a:schemeClr val="tx1">
                    <a:lumMod val="75000"/>
                    <a:lumOff val="25000"/>
                  </a:schemeClr>
                </a:solidFill>
                <a:latin typeface="等线" panose="02010600030101010101" pitchFamily="2" charset="-122"/>
                <a:ea typeface="等线" panose="02010600030101010101" pitchFamily="2" charset="-122"/>
                <a:sym typeface="+mn-ea"/>
              </a:rPr>
              <a:t> </a:t>
            </a:r>
            <a:r>
              <a:rPr lang="zh-CN" altLang="en-US" sz="1600" b="1" dirty="0">
                <a:solidFill>
                  <a:schemeClr val="tx1">
                    <a:lumMod val="75000"/>
                    <a:lumOff val="25000"/>
                  </a:schemeClr>
                </a:solidFill>
                <a:latin typeface="等线" panose="02010600030101010101" pitchFamily="2" charset="-122"/>
                <a:ea typeface="等线" panose="02010600030101010101" pitchFamily="2" charset="-122"/>
                <a:sym typeface="+mn-ea"/>
              </a:rPr>
              <a:t>李雅帆</a:t>
            </a:r>
            <a:endParaRPr lang="en-US" sz="16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18" name="矩形 17"/>
          <p:cNvSpPr/>
          <p:nvPr/>
        </p:nvSpPr>
        <p:spPr>
          <a:xfrm>
            <a:off x="1750695" y="3132455"/>
            <a:ext cx="8541385" cy="829945"/>
          </a:xfrm>
          <a:prstGeom prst="rect">
            <a:avLst/>
          </a:prstGeom>
        </p:spPr>
        <p:txBody>
          <a:bodyPr wrap="square">
            <a:spAutoFit/>
          </a:bodyPr>
          <a:lstStyle/>
          <a:p>
            <a:pPr lvl="0" algn="dist">
              <a:lnSpc>
                <a:spcPct val="120000"/>
              </a:lnSpc>
              <a:defRPr/>
            </a:pPr>
            <a:r>
              <a:rPr lang="zh-CN" altLang="en-US" sz="4000" dirty="0">
                <a:solidFill>
                  <a:srgbClr val="6B1554"/>
                </a:solidFill>
                <a:latin typeface="等线" panose="02010600030101010101" pitchFamily="2" charset="-122"/>
                <a:ea typeface="等线" panose="02010600030101010101" pitchFamily="2" charset="-122"/>
              </a:rPr>
              <a:t>感谢老师和助教们的悉心指导！</a:t>
            </a:r>
            <a:endParaRPr lang="zh-CN" altLang="en-US" sz="4000" dirty="0">
              <a:solidFill>
                <a:srgbClr val="6B1554"/>
              </a:solidFill>
              <a:latin typeface="等线" panose="02010600030101010101" pitchFamily="2" charset="-122"/>
              <a:ea typeface="等线" panose="02010600030101010101" pitchFamily="2" charset="-122"/>
            </a:endParaRPr>
          </a:p>
        </p:txBody>
      </p:sp>
      <p:sp>
        <p:nvSpPr>
          <p:cNvPr id="22" name="文本框 21"/>
          <p:cNvSpPr txBox="1"/>
          <p:nvPr/>
        </p:nvSpPr>
        <p:spPr>
          <a:xfrm>
            <a:off x="2689005" y="3960933"/>
            <a:ext cx="6460929" cy="707886"/>
          </a:xfrm>
          <a:prstGeom prst="rect">
            <a:avLst/>
          </a:prstGeom>
          <a:noFill/>
        </p:spPr>
        <p:txBody>
          <a:bodyPr wrap="square" rtlCol="0">
            <a:spAutoFit/>
          </a:bodyPr>
          <a:lstStyle/>
          <a:p>
            <a:pPr algn="dist"/>
            <a:r>
              <a:rPr lang="en-US" sz="4000" dirty="0">
                <a:solidFill>
                  <a:schemeClr val="bg1">
                    <a:lumMod val="95000"/>
                  </a:schemeClr>
                </a:solidFill>
                <a:latin typeface="等线" panose="02010600030101010101" pitchFamily="2" charset="-122"/>
                <a:ea typeface="等线" panose="02010600030101010101" pitchFamily="2" charset="-122"/>
              </a:rPr>
              <a:t>THANK YOU!</a:t>
            </a:r>
            <a:endParaRPr lang="en-US" sz="4000" dirty="0">
              <a:solidFill>
                <a:schemeClr val="bg1">
                  <a:lumMod val="95000"/>
                </a:schemeClr>
              </a:solidFill>
              <a:latin typeface="等线" panose="02010600030101010101" pitchFamily="2" charset="-122"/>
              <a:ea typeface="等线" panose="02010600030101010101" pitchFamily="2" charset="-122"/>
            </a:endParaRPr>
          </a:p>
        </p:txBody>
      </p:sp>
      <p:pic>
        <p:nvPicPr>
          <p:cNvPr id="23" name="Picture 22" descr="59-南开大学-logo.png"/>
          <p:cNvPicPr>
            <a:picLocks noChangeAspect="1"/>
          </p:cNvPicPr>
          <p:nvPr/>
        </p:nvPicPr>
        <p:blipFill>
          <a:blip r:embed="rId1"/>
          <a:stretch>
            <a:fillRect/>
          </a:stretch>
        </p:blipFill>
        <p:spPr>
          <a:xfrm>
            <a:off x="4918222" y="920804"/>
            <a:ext cx="2003681" cy="20036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圆角 4"/>
          <p:cNvSpPr/>
          <p:nvPr/>
        </p:nvSpPr>
        <p:spPr>
          <a:xfrm>
            <a:off x="1396365" y="1279525"/>
            <a:ext cx="9571355" cy="4989830"/>
          </a:xfrm>
          <a:prstGeom prst="roundRect">
            <a:avLst>
              <a:gd name="adj" fmla="val 0"/>
            </a:avLst>
          </a:prstGeom>
          <a:solidFill>
            <a:srgbClr val="FFFFFF"/>
          </a:solidFill>
          <a:ln w="31750" cap="flat" cmpd="sng" algn="ctr">
            <a:solidFill>
              <a:srgbClr val="6B155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6" name="矩形: 圆角 5"/>
          <p:cNvSpPr/>
          <p:nvPr/>
        </p:nvSpPr>
        <p:spPr>
          <a:xfrm>
            <a:off x="1310005" y="1195070"/>
            <a:ext cx="9571355" cy="4966335"/>
          </a:xfrm>
          <a:prstGeom prst="roundRect">
            <a:avLst>
              <a:gd name="adj" fmla="val 0"/>
            </a:avLst>
          </a:prstGeom>
          <a:solidFill>
            <a:srgbClr val="FFFFFF"/>
          </a:solidFill>
          <a:ln w="31750" cap="flat" cmpd="sng" algn="ctr">
            <a:solidFill>
              <a:srgbClr val="6B155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7" name="矩形: 圆角 6"/>
          <p:cNvSpPr/>
          <p:nvPr/>
        </p:nvSpPr>
        <p:spPr>
          <a:xfrm>
            <a:off x="1224280" y="687070"/>
            <a:ext cx="9571355" cy="5335270"/>
          </a:xfrm>
          <a:prstGeom prst="roundRect">
            <a:avLst>
              <a:gd name="adj" fmla="val 0"/>
            </a:avLst>
          </a:prstGeom>
          <a:solidFill>
            <a:srgbClr val="FFFFFF"/>
          </a:solidFill>
          <a:ln w="31750" cap="flat" cmpd="sng" algn="ctr">
            <a:solidFill>
              <a:srgbClr val="6B155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8" name="文本框 7"/>
          <p:cNvSpPr txBox="1"/>
          <p:nvPr/>
        </p:nvSpPr>
        <p:spPr>
          <a:xfrm>
            <a:off x="1704340" y="1713230"/>
            <a:ext cx="8136255" cy="3930015"/>
          </a:xfrm>
          <a:prstGeom prst="rect">
            <a:avLst/>
          </a:prstGeom>
          <a:noFill/>
        </p:spPr>
        <p:txBody>
          <a:bodyPr wrap="square" rtlCol="0">
            <a:noAutofit/>
          </a:bodyPr>
          <a:lstStyle/>
          <a:p>
            <a:pPr algn="just">
              <a:lnSpc>
                <a:spcPct val="150000"/>
              </a:lnSpc>
            </a:pPr>
            <a:r>
              <a:rPr lang="zh-CN" altLang="en-US" sz="1600" b="1" spc="130" dirty="0">
                <a:solidFill>
                  <a:srgbClr val="000000"/>
                </a:solidFill>
                <a:latin typeface="等线" panose="02010600030101010101" pitchFamily="2" charset="-122"/>
                <a:ea typeface="等线" panose="02010600030101010101" pitchFamily="2" charset="-122"/>
              </a:rPr>
              <a:t>情感分析重要性凸显</a:t>
            </a:r>
            <a:r>
              <a:rPr lang="zh-CN" altLang="en-US" sz="1600" spc="130" dirty="0">
                <a:solidFill>
                  <a:srgbClr val="000000"/>
                </a:solidFill>
                <a:latin typeface="等线" panose="02010600030101010101" pitchFamily="2" charset="-122"/>
                <a:ea typeface="等线" panose="02010600030101010101" pitchFamily="2" charset="-122"/>
              </a:rPr>
              <a:t>：在当今数字化信息洪流时代，情感分析已成为洞察公众舆论、优化产品服务及精准市场决策的关键技术。从电商平台海量产品评论剖析，到社交媒体舆情监测预警，其应用场景广泛且价值深远。精准情感分析助企业深度洞悉消费者喜好与诉求，为产品迭代升级导航；于政府部门，能敏锐捕捉社会舆情动态，为政策制定与公共事务管理提供关键依据，有效维护社会稳定和谐。</a:t>
            </a:r>
            <a:endParaRPr lang="zh-CN" altLang="en-US" sz="1600" spc="130" dirty="0">
              <a:solidFill>
                <a:srgbClr val="000000"/>
              </a:solidFill>
              <a:latin typeface="等线" panose="02010600030101010101" pitchFamily="2" charset="-122"/>
              <a:ea typeface="等线" panose="02010600030101010101" pitchFamily="2" charset="-122"/>
            </a:endParaRPr>
          </a:p>
          <a:p>
            <a:pPr algn="just">
              <a:lnSpc>
                <a:spcPct val="150000"/>
              </a:lnSpc>
            </a:pPr>
            <a:r>
              <a:rPr lang="en-US" altLang="zh-CN" sz="1600" b="1" spc="130" dirty="0">
                <a:solidFill>
                  <a:srgbClr val="000000"/>
                </a:solidFill>
                <a:latin typeface="等线" panose="02010600030101010101" pitchFamily="2" charset="-122"/>
                <a:ea typeface="等线" panose="02010600030101010101" pitchFamily="2" charset="-122"/>
                <a:sym typeface="+mn-ea"/>
              </a:rPr>
              <a:t>Polarity and Intensity</a:t>
            </a:r>
            <a:r>
              <a:rPr lang="zh-CN" altLang="en-US" sz="1600" b="1" spc="130" dirty="0">
                <a:solidFill>
                  <a:srgbClr val="000000"/>
                </a:solidFill>
                <a:latin typeface="等线" panose="02010600030101010101" pitchFamily="2" charset="-122"/>
                <a:ea typeface="等线" panose="02010600030101010101" pitchFamily="2" charset="-122"/>
                <a:sym typeface="+mn-ea"/>
              </a:rPr>
              <a:t>：</a:t>
            </a:r>
            <a:r>
              <a:rPr lang="zh-CN" altLang="en-US" sz="1600" spc="130" dirty="0">
                <a:solidFill>
                  <a:srgbClr val="000000"/>
                </a:solidFill>
                <a:latin typeface="等线" panose="02010600030101010101" pitchFamily="2" charset="-122"/>
                <a:ea typeface="等线" panose="02010600030101010101" pitchFamily="2" charset="-122"/>
                <a:sym typeface="+mn-ea"/>
              </a:rPr>
              <a:t>利用多模态模型进行多任务研究，分析情感分数、极性和强度，探究不同融合策略的效果。</a:t>
            </a:r>
            <a:endParaRPr lang="zh-CN" altLang="en-US" sz="1600" b="1" spc="130" dirty="0">
              <a:solidFill>
                <a:srgbClr val="000000"/>
              </a:solidFill>
              <a:latin typeface="等线" panose="02010600030101010101" pitchFamily="2" charset="-122"/>
              <a:ea typeface="等线" panose="02010600030101010101" pitchFamily="2" charset="-122"/>
            </a:endParaRPr>
          </a:p>
          <a:p>
            <a:pPr algn="just">
              <a:lnSpc>
                <a:spcPct val="150000"/>
              </a:lnSpc>
            </a:pPr>
            <a:r>
              <a:rPr lang="en-US" altLang="zh-CN" sz="1600" b="1" spc="130" dirty="0">
                <a:solidFill>
                  <a:srgbClr val="000000"/>
                </a:solidFill>
                <a:latin typeface="等线" panose="02010600030101010101" pitchFamily="2" charset="-122"/>
                <a:ea typeface="等线" panose="02010600030101010101" pitchFamily="2" charset="-122"/>
              </a:rPr>
              <a:t>TBSA </a:t>
            </a:r>
            <a:r>
              <a:rPr lang="zh-CN" altLang="en-US" sz="1600" spc="130" dirty="0">
                <a:solidFill>
                  <a:srgbClr val="000000"/>
                </a:solidFill>
                <a:latin typeface="等线" panose="02010600030101010101" pitchFamily="2" charset="-122"/>
                <a:ea typeface="等线" panose="02010600030101010101" pitchFamily="2" charset="-122"/>
              </a:rPr>
              <a:t>：基于目标的情感分析（</a:t>
            </a:r>
            <a:r>
              <a:rPr lang="en-US" altLang="zh-CN" sz="1600" spc="130" dirty="0">
                <a:solidFill>
                  <a:srgbClr val="000000"/>
                </a:solidFill>
                <a:latin typeface="等线" panose="02010600030101010101" pitchFamily="2" charset="-122"/>
                <a:ea typeface="等线" panose="02010600030101010101" pitchFamily="2" charset="-122"/>
              </a:rPr>
              <a:t>TBSA</a:t>
            </a:r>
            <a:r>
              <a:rPr lang="zh-CN" altLang="en-US" sz="1600" spc="130" dirty="0">
                <a:solidFill>
                  <a:srgbClr val="000000"/>
                </a:solidFill>
                <a:latin typeface="等线" panose="02010600030101010101" pitchFamily="2" charset="-122"/>
                <a:ea typeface="等线" panose="02010600030101010101" pitchFamily="2" charset="-122"/>
              </a:rPr>
              <a:t>）作为情感分析关键分支，精准聚焦文本中意见目标及其情感倾向挖掘，是解锁文本深层情感价值的核心钥匙。</a:t>
            </a:r>
            <a:endParaRPr lang="zh-CN" altLang="en-US" sz="1600" spc="130" dirty="0">
              <a:solidFill>
                <a:srgbClr val="000000"/>
              </a:solidFill>
              <a:latin typeface="等线" panose="02010600030101010101" pitchFamily="2" charset="-122"/>
              <a:ea typeface="等线" panose="02010600030101010101" pitchFamily="2" charset="-122"/>
            </a:endParaRPr>
          </a:p>
          <a:p>
            <a:pPr algn="just">
              <a:lnSpc>
                <a:spcPct val="150000"/>
              </a:lnSpc>
            </a:pPr>
            <a:r>
              <a:rPr lang="en-US" altLang="zh-CN" sz="1600" b="1" spc="130" dirty="0">
                <a:solidFill>
                  <a:srgbClr val="000000"/>
                </a:solidFill>
                <a:latin typeface="等线" panose="02010600030101010101" pitchFamily="2" charset="-122"/>
                <a:ea typeface="等线" panose="02010600030101010101" pitchFamily="2" charset="-122"/>
                <a:sym typeface="+mn-ea"/>
              </a:rPr>
              <a:t>TCSP</a:t>
            </a:r>
            <a:r>
              <a:rPr lang="en-US" altLang="zh-CN" sz="1600" spc="130" dirty="0">
                <a:solidFill>
                  <a:srgbClr val="000000"/>
                </a:solidFill>
                <a:latin typeface="等线" panose="02010600030101010101" pitchFamily="2" charset="-122"/>
                <a:ea typeface="等线" panose="02010600030101010101" pitchFamily="2" charset="-122"/>
              </a:rPr>
              <a:t>:</a:t>
            </a:r>
            <a:r>
              <a:rPr lang="zh-CN" altLang="en-US" sz="1600" spc="130" dirty="0">
                <a:solidFill>
                  <a:srgbClr val="000000"/>
                </a:solidFill>
                <a:latin typeface="等线" panose="02010600030101010101" pitchFamily="2" charset="-122"/>
                <a:ea typeface="等线" panose="02010600030101010101" pitchFamily="2" charset="-122"/>
                <a:sym typeface="+mn-ea"/>
              </a:rPr>
              <a:t>基于文本的共享</a:t>
            </a:r>
            <a:r>
              <a:rPr lang="en-US" altLang="zh-CN" sz="1600" spc="130" dirty="0">
                <a:solidFill>
                  <a:srgbClr val="000000"/>
                </a:solidFill>
                <a:latin typeface="等线" panose="02010600030101010101" pitchFamily="2" charset="-122"/>
                <a:ea typeface="等线" panose="02010600030101010101" pitchFamily="2" charset="-122"/>
                <a:sym typeface="+mn-ea"/>
              </a:rPr>
              <a:t>-</a:t>
            </a:r>
            <a:r>
              <a:rPr lang="zh-CN" altLang="en-US" sz="1600" spc="130" dirty="0">
                <a:solidFill>
                  <a:srgbClr val="000000"/>
                </a:solidFill>
                <a:latin typeface="等线" panose="02010600030101010101" pitchFamily="2" charset="-122"/>
                <a:ea typeface="等线" panose="02010600030101010101" pitchFamily="2" charset="-122"/>
                <a:sym typeface="+mn-ea"/>
              </a:rPr>
              <a:t>私有框架（</a:t>
            </a:r>
            <a:r>
              <a:rPr lang="en-US" altLang="zh-CN" sz="1600" spc="130" dirty="0">
                <a:solidFill>
                  <a:srgbClr val="000000"/>
                </a:solidFill>
                <a:latin typeface="等线" panose="02010600030101010101" pitchFamily="2" charset="-122"/>
                <a:ea typeface="等线" panose="02010600030101010101" pitchFamily="2" charset="-122"/>
                <a:sym typeface="+mn-ea"/>
              </a:rPr>
              <a:t>TCSP</a:t>
            </a:r>
            <a:r>
              <a:rPr lang="zh-CN" altLang="en-US" sz="1600" spc="130" dirty="0">
                <a:solidFill>
                  <a:srgbClr val="000000"/>
                </a:solidFill>
                <a:latin typeface="等线" panose="02010600030101010101" pitchFamily="2" charset="-122"/>
                <a:ea typeface="等线" panose="02010600030101010101" pitchFamily="2" charset="-122"/>
                <a:sym typeface="+mn-ea"/>
              </a:rPr>
              <a:t>）</a:t>
            </a:r>
            <a:r>
              <a:rPr lang="zh-CN" altLang="en-US" sz="1600" spc="130" dirty="0">
                <a:solidFill>
                  <a:srgbClr val="000000"/>
                </a:solidFill>
                <a:latin typeface="等线" panose="02010600030101010101" pitchFamily="2" charset="-122"/>
                <a:ea typeface="等线" panose="02010600030101010101" pitchFamily="2" charset="-122"/>
              </a:rPr>
              <a:t>强调文本模态在情感分析中的主导作用，并通过共享语义和私有语义的融合来提升模型性能。 </a:t>
            </a:r>
            <a:endParaRPr lang="zh-CN" altLang="en-US" sz="1600" spc="130" dirty="0">
              <a:solidFill>
                <a:srgbClr val="000000"/>
              </a:solidFill>
              <a:latin typeface="等线" panose="02010600030101010101" pitchFamily="2" charset="-122"/>
              <a:ea typeface="等线" panose="02010600030101010101" pitchFamily="2" charset="-122"/>
            </a:endParaRPr>
          </a:p>
        </p:txBody>
      </p:sp>
      <p:sp>
        <p:nvSpPr>
          <p:cNvPr id="9" name="TextBox 38"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p:nvPr/>
        </p:nvSpPr>
        <p:spPr>
          <a:xfrm>
            <a:off x="4946650" y="779780"/>
            <a:ext cx="2196465" cy="767715"/>
          </a:xfrm>
          <a:prstGeom prst="rect">
            <a:avLst/>
          </a:prstGeom>
          <a:noFill/>
        </p:spPr>
        <p:txBody>
          <a:bodyPr wrap="square" rtlCol="0">
            <a:noAutofit/>
          </a:bodyPr>
          <a:lstStyle/>
          <a:p>
            <a:pPr algn="ctr"/>
            <a:r>
              <a:rPr lang="zh-CN" altLang="en-US" sz="5400" b="1" dirty="0">
                <a:ln w="6350">
                  <a:noFill/>
                </a:ln>
                <a:solidFill>
                  <a:srgbClr val="6B1554"/>
                </a:solidFill>
                <a:latin typeface="等线" panose="02010600030101010101" pitchFamily="2" charset="-122"/>
                <a:ea typeface="等线" panose="02010600030101010101" pitchFamily="2" charset="-122"/>
              </a:rPr>
              <a:t>背景</a:t>
            </a:r>
            <a:endParaRPr lang="en-US" altLang="zh-CN" sz="5400" b="1" dirty="0">
              <a:ln w="6350">
                <a:noFill/>
              </a:ln>
              <a:solidFill>
                <a:srgbClr val="0070C0"/>
              </a:solidFill>
              <a:latin typeface="等线" panose="02010600030101010101" pitchFamily="2" charset="-122"/>
              <a:ea typeface="等线"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87920" y="446602"/>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文本框 3"/>
          <p:cNvSpPr txBox="1"/>
          <p:nvPr/>
        </p:nvSpPr>
        <p:spPr>
          <a:xfrm>
            <a:off x="815578" y="775746"/>
            <a:ext cx="19800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国内外研究现状</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17" name="等腰三角形 16"/>
          <p:cNvSpPr/>
          <p:nvPr/>
        </p:nvSpPr>
        <p:spPr>
          <a:xfrm>
            <a:off x="2181528" y="3092543"/>
            <a:ext cx="401815" cy="314033"/>
          </a:xfrm>
          <a:prstGeom prst="triangl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
        <p:nvSpPr>
          <p:cNvPr id="18" name="不完整圆 17"/>
          <p:cNvSpPr/>
          <p:nvPr/>
        </p:nvSpPr>
        <p:spPr>
          <a:xfrm>
            <a:off x="1589807" y="3095235"/>
            <a:ext cx="1653898" cy="1653896"/>
          </a:xfrm>
          <a:prstGeom prst="pie">
            <a:avLst>
              <a:gd name="adj1" fmla="val 18846303"/>
              <a:gd name="adj2" fmla="val 135199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9" name="椭圆 18"/>
          <p:cNvSpPr/>
          <p:nvPr/>
        </p:nvSpPr>
        <p:spPr>
          <a:xfrm>
            <a:off x="1805593" y="3328911"/>
            <a:ext cx="1186543" cy="1186543"/>
          </a:xfrm>
          <a:prstGeom prst="ellipse">
            <a:avLst/>
          </a:prstGeom>
          <a:solidFill>
            <a:schemeClr val="bg1"/>
          </a:solidFill>
          <a:ln>
            <a:noFill/>
          </a:ln>
          <a:effectLst>
            <a:outerShdw blurRad="1270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0" name="等腰三角形 19"/>
          <p:cNvSpPr/>
          <p:nvPr/>
        </p:nvSpPr>
        <p:spPr>
          <a:xfrm>
            <a:off x="5892026" y="2809462"/>
            <a:ext cx="401815" cy="314033"/>
          </a:xfrm>
          <a:prstGeom prst="triangl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prstClr val="white"/>
              </a:solidFill>
              <a:latin typeface="等线" panose="02010600030101010101" pitchFamily="2" charset="-122"/>
              <a:ea typeface="等线" panose="02010600030101010101" pitchFamily="2" charset="-122"/>
            </a:endParaRPr>
          </a:p>
        </p:txBody>
      </p:sp>
      <p:sp>
        <p:nvSpPr>
          <p:cNvPr id="21" name="不完整圆 20"/>
          <p:cNvSpPr/>
          <p:nvPr/>
        </p:nvSpPr>
        <p:spPr>
          <a:xfrm>
            <a:off x="5265985" y="2808175"/>
            <a:ext cx="1653898" cy="1653896"/>
          </a:xfrm>
          <a:prstGeom prst="pie">
            <a:avLst>
              <a:gd name="adj1" fmla="val 18846303"/>
              <a:gd name="adj2" fmla="val 135199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22" name="椭圆 21"/>
          <p:cNvSpPr/>
          <p:nvPr/>
        </p:nvSpPr>
        <p:spPr>
          <a:xfrm>
            <a:off x="5508367" y="3041126"/>
            <a:ext cx="1186543" cy="1186543"/>
          </a:xfrm>
          <a:prstGeom prst="ellipse">
            <a:avLst/>
          </a:prstGeom>
          <a:solidFill>
            <a:schemeClr val="bg1"/>
          </a:solidFill>
          <a:ln>
            <a:noFill/>
          </a:ln>
          <a:effectLst>
            <a:outerShdw blurRad="1270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3" name="等腰三角形 22"/>
          <p:cNvSpPr/>
          <p:nvPr/>
        </p:nvSpPr>
        <p:spPr>
          <a:xfrm>
            <a:off x="9594800" y="2809462"/>
            <a:ext cx="401815" cy="314033"/>
          </a:xfrm>
          <a:prstGeom prst="triangl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prstClr val="white"/>
              </a:solidFill>
              <a:latin typeface="等线" panose="02010600030101010101" pitchFamily="2" charset="-122"/>
              <a:ea typeface="等线" panose="02010600030101010101" pitchFamily="2" charset="-122"/>
            </a:endParaRPr>
          </a:p>
        </p:txBody>
      </p:sp>
      <p:sp>
        <p:nvSpPr>
          <p:cNvPr id="24" name="不完整圆 23"/>
          <p:cNvSpPr/>
          <p:nvPr/>
        </p:nvSpPr>
        <p:spPr>
          <a:xfrm>
            <a:off x="8968759" y="2808175"/>
            <a:ext cx="1653898" cy="1653896"/>
          </a:xfrm>
          <a:prstGeom prst="pie">
            <a:avLst>
              <a:gd name="adj1" fmla="val 18846303"/>
              <a:gd name="adj2" fmla="val 135199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25" name="椭圆 24"/>
          <p:cNvSpPr/>
          <p:nvPr/>
        </p:nvSpPr>
        <p:spPr>
          <a:xfrm>
            <a:off x="9211141" y="3041126"/>
            <a:ext cx="1186543" cy="1186543"/>
          </a:xfrm>
          <a:prstGeom prst="ellipse">
            <a:avLst/>
          </a:prstGeom>
          <a:solidFill>
            <a:schemeClr val="bg1"/>
          </a:solidFill>
          <a:ln>
            <a:noFill/>
          </a:ln>
          <a:effectLst>
            <a:outerShdw blurRad="1270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6" name="等腰三角形 25"/>
          <p:cNvSpPr/>
          <p:nvPr/>
        </p:nvSpPr>
        <p:spPr>
          <a:xfrm flipV="1">
            <a:off x="7743413" y="4833279"/>
            <a:ext cx="401815" cy="314033"/>
          </a:xfrm>
          <a:prstGeom prst="triangl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27" name="不完整圆 26"/>
          <p:cNvSpPr/>
          <p:nvPr/>
        </p:nvSpPr>
        <p:spPr>
          <a:xfrm flipV="1">
            <a:off x="7117372" y="3494703"/>
            <a:ext cx="1653898" cy="1653896"/>
          </a:xfrm>
          <a:prstGeom prst="pie">
            <a:avLst>
              <a:gd name="adj1" fmla="val 18846303"/>
              <a:gd name="adj2" fmla="val 135199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28" name="椭圆 27"/>
          <p:cNvSpPr/>
          <p:nvPr/>
        </p:nvSpPr>
        <p:spPr>
          <a:xfrm flipV="1">
            <a:off x="7359754" y="3729105"/>
            <a:ext cx="1186543" cy="1186543"/>
          </a:xfrm>
          <a:prstGeom prst="ellipse">
            <a:avLst/>
          </a:prstGeom>
          <a:solidFill>
            <a:schemeClr val="bg1"/>
          </a:solidFill>
          <a:ln>
            <a:noFill/>
          </a:ln>
          <a:effectLst>
            <a:outerShdw blurRad="1270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9" name="等腰三角形 28"/>
          <p:cNvSpPr/>
          <p:nvPr/>
        </p:nvSpPr>
        <p:spPr>
          <a:xfrm flipV="1">
            <a:off x="4040639" y="4833279"/>
            <a:ext cx="401815" cy="314033"/>
          </a:xfrm>
          <a:prstGeom prst="triangl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30" name="不完整圆 29"/>
          <p:cNvSpPr/>
          <p:nvPr/>
        </p:nvSpPr>
        <p:spPr>
          <a:xfrm flipV="1">
            <a:off x="3414598" y="3494703"/>
            <a:ext cx="1653898" cy="1653896"/>
          </a:xfrm>
          <a:prstGeom prst="pie">
            <a:avLst>
              <a:gd name="adj1" fmla="val 18846303"/>
              <a:gd name="adj2" fmla="val 135199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31" name="椭圆 30"/>
          <p:cNvSpPr/>
          <p:nvPr/>
        </p:nvSpPr>
        <p:spPr>
          <a:xfrm flipV="1">
            <a:off x="3656980" y="3729105"/>
            <a:ext cx="1186543" cy="1186543"/>
          </a:xfrm>
          <a:prstGeom prst="ellipse">
            <a:avLst/>
          </a:prstGeom>
          <a:solidFill>
            <a:schemeClr val="bg1"/>
          </a:solidFill>
          <a:ln>
            <a:noFill/>
          </a:ln>
          <a:effectLst>
            <a:outerShdw blurRad="1270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32" name="文本框 31"/>
          <p:cNvSpPr txBox="1"/>
          <p:nvPr/>
        </p:nvSpPr>
        <p:spPr>
          <a:xfrm>
            <a:off x="858925" y="1448269"/>
            <a:ext cx="24458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srgbClr val="6B1554"/>
                </a:solidFill>
                <a:latin typeface="等线" panose="02010600030101010101" pitchFamily="2" charset="-122"/>
                <a:ea typeface="等线" panose="02010600030101010101" pitchFamily="2" charset="-122"/>
              </a:rPr>
              <a:t>深度学习模型应用</a:t>
            </a:r>
            <a:endPar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endParaRPr>
          </a:p>
        </p:txBody>
      </p:sp>
      <p:sp>
        <p:nvSpPr>
          <p:cNvPr id="33" name="矩形 32"/>
          <p:cNvSpPr/>
          <p:nvPr/>
        </p:nvSpPr>
        <p:spPr>
          <a:xfrm>
            <a:off x="946410" y="1742035"/>
            <a:ext cx="3008273" cy="1347485"/>
          </a:xfrm>
          <a:prstGeom prst="rect">
            <a:avLst/>
          </a:prstGeom>
        </p:spPr>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使用 </a:t>
            </a:r>
            <a:r>
              <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CNN</a:t>
            </a: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a:t>
            </a:r>
            <a:r>
              <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RNN</a:t>
            </a: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a:t>
            </a:r>
            <a:r>
              <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LSTM </a:t>
            </a: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和 </a:t>
            </a:r>
            <a:r>
              <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Transformer </a:t>
            </a: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提升情感分析准确性；</a:t>
            </a:r>
            <a:r>
              <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BERT</a:t>
            </a: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a:t>
            </a:r>
            <a:r>
              <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GPT</a:t>
            </a: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a:t>
            </a:r>
            <a:r>
              <a:rPr kumimoji="0" lang="en-US" altLang="zh-CN" sz="1600" b="0" i="0" u="none" strike="noStrike" kern="1200" cap="none" spc="0" normalizeH="0" baseline="0" noProof="0" dirty="0" err="1">
                <a:ln>
                  <a:noFill/>
                </a:ln>
                <a:solidFill>
                  <a:prstClr val="black">
                    <a:lumMod val="65000"/>
                    <a:lumOff val="35000"/>
                  </a:prstClr>
                </a:solidFill>
                <a:effectLst/>
                <a:uLnTx/>
                <a:uFillTx/>
                <a:latin typeface="等线" panose="02010600030101010101" pitchFamily="2" charset="-122"/>
                <a:ea typeface="等线" panose="02010600030101010101" pitchFamily="2" charset="-122"/>
              </a:rPr>
              <a:t>XLNet</a:t>
            </a:r>
            <a:r>
              <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 </a:t>
            </a: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等预训练语言模型表现出强大性能。</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sp>
        <p:nvSpPr>
          <p:cNvPr id="34" name="文本框 33"/>
          <p:cNvSpPr txBox="1"/>
          <p:nvPr/>
        </p:nvSpPr>
        <p:spPr>
          <a:xfrm>
            <a:off x="2942937" y="5162778"/>
            <a:ext cx="24458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srgbClr val="6B1554"/>
                </a:solidFill>
                <a:latin typeface="等线" panose="02010600030101010101" pitchFamily="2" charset="-122"/>
                <a:ea typeface="等线" panose="02010600030101010101" pitchFamily="2" charset="-122"/>
              </a:rPr>
              <a:t>多模态情感分析</a:t>
            </a:r>
            <a:endParaRPr lang="zh-CN" altLang="en-US" sz="2000" b="1" dirty="0">
              <a:solidFill>
                <a:srgbClr val="6B1554"/>
              </a:solidFill>
              <a:latin typeface="等线" panose="02010600030101010101" pitchFamily="2" charset="-122"/>
              <a:ea typeface="等线" panose="02010600030101010101" pitchFamily="2" charset="-122"/>
            </a:endParaRPr>
          </a:p>
        </p:txBody>
      </p:sp>
      <p:sp>
        <p:nvSpPr>
          <p:cNvPr id="35" name="矩形 34"/>
          <p:cNvSpPr/>
          <p:nvPr/>
        </p:nvSpPr>
        <p:spPr>
          <a:xfrm>
            <a:off x="3140223" y="5509437"/>
            <a:ext cx="2614723" cy="1027397"/>
          </a:xfrm>
          <a:prstGeom prst="rect">
            <a:avLst/>
          </a:prstGeom>
        </p:spPr>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1600" dirty="0">
                <a:solidFill>
                  <a:prstClr val="black">
                    <a:lumMod val="65000"/>
                    <a:lumOff val="35000"/>
                  </a:prstClr>
                </a:solidFill>
                <a:latin typeface="等线" panose="02010600030101010101" pitchFamily="2" charset="-122"/>
                <a:ea typeface="等线" panose="02010600030101010101" pitchFamily="2" charset="-122"/>
              </a:rPr>
              <a:t>结合 文本、图像、视频、音频 等多种数据源，全面理解情感状态。</a:t>
            </a:r>
            <a:endParaRPr lang="en-US" altLang="zh-CN" sz="1600" dirty="0">
              <a:solidFill>
                <a:prstClr val="black">
                  <a:lumMod val="65000"/>
                  <a:lumOff val="35000"/>
                </a:prstClr>
              </a:solidFill>
              <a:latin typeface="等线" panose="02010600030101010101" pitchFamily="2" charset="-122"/>
              <a:ea typeface="等线" panose="02010600030101010101" pitchFamily="2" charset="-122"/>
            </a:endParaRPr>
          </a:p>
        </p:txBody>
      </p:sp>
      <p:sp>
        <p:nvSpPr>
          <p:cNvPr id="45" name="文本框 44"/>
          <p:cNvSpPr txBox="1"/>
          <p:nvPr/>
        </p:nvSpPr>
        <p:spPr>
          <a:xfrm>
            <a:off x="6705365" y="5238540"/>
            <a:ext cx="287972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srgbClr val="6B1554"/>
                </a:solidFill>
                <a:latin typeface="等线" panose="02010600030101010101" pitchFamily="2" charset="-122"/>
                <a:ea typeface="等线" panose="02010600030101010101" pitchFamily="2" charset="-122"/>
              </a:rPr>
              <a:t>跨领域与跨语言分析</a:t>
            </a:r>
            <a:endParaRPr lang="zh-CN" altLang="en-US" sz="2000" b="1" dirty="0">
              <a:solidFill>
                <a:srgbClr val="6B1554"/>
              </a:solidFill>
              <a:latin typeface="等线" panose="02010600030101010101" pitchFamily="2" charset="-122"/>
              <a:ea typeface="等线" panose="02010600030101010101" pitchFamily="2" charset="-122"/>
            </a:endParaRPr>
          </a:p>
        </p:txBody>
      </p:sp>
      <p:sp>
        <p:nvSpPr>
          <p:cNvPr id="46" name="矩形 45"/>
          <p:cNvSpPr/>
          <p:nvPr/>
        </p:nvSpPr>
        <p:spPr>
          <a:xfrm>
            <a:off x="6848988" y="5562888"/>
            <a:ext cx="2475901" cy="1027397"/>
          </a:xfrm>
          <a:prstGeom prst="rect">
            <a:avLst/>
          </a:prstGeom>
        </p:spPr>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1600" dirty="0">
                <a:solidFill>
                  <a:prstClr val="black">
                    <a:lumMod val="65000"/>
                    <a:lumOff val="35000"/>
                  </a:prstClr>
                </a:solidFill>
                <a:latin typeface="等线" panose="02010600030101010101" pitchFamily="2" charset="-122"/>
                <a:ea typeface="等线" panose="02010600030101010101" pitchFamily="2" charset="-122"/>
              </a:rPr>
              <a:t>适应不同领域（如产品评论、社交媒体）和语言环境的情感表达差异。</a:t>
            </a:r>
            <a:endParaRPr lang="en-US" altLang="zh-CN" sz="1600" dirty="0">
              <a:solidFill>
                <a:prstClr val="black">
                  <a:lumMod val="65000"/>
                  <a:lumOff val="35000"/>
                </a:prstClr>
              </a:solidFill>
              <a:latin typeface="等线" panose="02010600030101010101" pitchFamily="2" charset="-122"/>
              <a:ea typeface="等线" panose="02010600030101010101" pitchFamily="2" charset="-122"/>
            </a:endParaRPr>
          </a:p>
        </p:txBody>
      </p:sp>
      <p:sp>
        <p:nvSpPr>
          <p:cNvPr id="47" name="文本框 46"/>
          <p:cNvSpPr txBox="1"/>
          <p:nvPr/>
        </p:nvSpPr>
        <p:spPr>
          <a:xfrm>
            <a:off x="4590419" y="1591391"/>
            <a:ext cx="24458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rPr>
              <a:t>细粒度情感分析</a:t>
            </a:r>
            <a:endPar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endParaRPr>
          </a:p>
        </p:txBody>
      </p:sp>
      <p:sp>
        <p:nvSpPr>
          <p:cNvPr id="48" name="矩形 47"/>
          <p:cNvSpPr/>
          <p:nvPr/>
        </p:nvSpPr>
        <p:spPr>
          <a:xfrm>
            <a:off x="4854984" y="2008108"/>
            <a:ext cx="2753286" cy="707310"/>
          </a:xfrm>
          <a:prstGeom prst="rect">
            <a:avLst/>
          </a:prstGeom>
        </p:spPr>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探索情绪识别（如快乐、悲伤、愤怒）与情感强度量化。</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sp>
        <p:nvSpPr>
          <p:cNvPr id="49" name="文本框 48"/>
          <p:cNvSpPr txBox="1"/>
          <p:nvPr/>
        </p:nvSpPr>
        <p:spPr>
          <a:xfrm>
            <a:off x="8187101" y="1403056"/>
            <a:ext cx="24458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rPr>
              <a:t>情感分析应用</a:t>
            </a:r>
            <a:endParaRPr kumimoji="0" lang="zh-CN" altLang="en-US" sz="2000" b="1" i="0" u="none" strike="noStrike" kern="1200" cap="none" spc="0" normalizeH="0" baseline="0" noProof="0" dirty="0">
              <a:ln>
                <a:noFill/>
              </a:ln>
              <a:solidFill>
                <a:srgbClr val="6B1554"/>
              </a:solidFill>
              <a:effectLst/>
              <a:uLnTx/>
              <a:uFillTx/>
              <a:latin typeface="等线" panose="02010600030101010101" pitchFamily="2" charset="-122"/>
              <a:ea typeface="等线" panose="02010600030101010101" pitchFamily="2" charset="-122"/>
            </a:endParaRPr>
          </a:p>
        </p:txBody>
      </p:sp>
      <p:sp>
        <p:nvSpPr>
          <p:cNvPr id="50" name="矩形 49"/>
          <p:cNvSpPr/>
          <p:nvPr/>
        </p:nvSpPr>
        <p:spPr>
          <a:xfrm>
            <a:off x="8569562" y="1781421"/>
            <a:ext cx="2376621" cy="1027397"/>
          </a:xfrm>
          <a:prstGeom prst="rect">
            <a:avLst/>
          </a:prstGeom>
        </p:spPr>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rPr>
              <a:t>广泛用于市场分析、公共舆情监控、客户服务和心理健康监测 等场景。</a:t>
            </a: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endParaRPr>
          </a:p>
        </p:txBody>
      </p:sp>
      <p:sp>
        <p:nvSpPr>
          <p:cNvPr id="51" name="任意多边形: 形状 50"/>
          <p:cNvSpPr/>
          <p:nvPr/>
        </p:nvSpPr>
        <p:spPr bwMode="auto">
          <a:xfrm>
            <a:off x="9531435" y="3406576"/>
            <a:ext cx="508227" cy="457095"/>
          </a:xfrm>
          <a:custGeom>
            <a:avLst/>
            <a:gdLst>
              <a:gd name="connsiteX0" fmla="*/ 381198 w 466055"/>
              <a:gd name="connsiteY0" fmla="*/ 337740 h 419165"/>
              <a:gd name="connsiteX1" fmla="*/ 387210 w 466055"/>
              <a:gd name="connsiteY1" fmla="*/ 338163 h 419165"/>
              <a:gd name="connsiteX2" fmla="*/ 392905 w 466055"/>
              <a:gd name="connsiteY2" fmla="*/ 339430 h 419165"/>
              <a:gd name="connsiteX3" fmla="*/ 398284 w 466055"/>
              <a:gd name="connsiteY3" fmla="*/ 341542 h 419165"/>
              <a:gd name="connsiteX4" fmla="*/ 403347 w 466055"/>
              <a:gd name="connsiteY4" fmla="*/ 344288 h 419165"/>
              <a:gd name="connsiteX5" fmla="*/ 407882 w 466055"/>
              <a:gd name="connsiteY5" fmla="*/ 347773 h 419165"/>
              <a:gd name="connsiteX6" fmla="*/ 411890 w 466055"/>
              <a:gd name="connsiteY6" fmla="*/ 351786 h 419165"/>
              <a:gd name="connsiteX7" fmla="*/ 415265 w 466055"/>
              <a:gd name="connsiteY7" fmla="*/ 356327 h 419165"/>
              <a:gd name="connsiteX8" fmla="*/ 418007 w 466055"/>
              <a:gd name="connsiteY8" fmla="*/ 361291 h 419165"/>
              <a:gd name="connsiteX9" fmla="*/ 420011 w 466055"/>
              <a:gd name="connsiteY9" fmla="*/ 366572 h 419165"/>
              <a:gd name="connsiteX10" fmla="*/ 421277 w 466055"/>
              <a:gd name="connsiteY10" fmla="*/ 372380 h 419165"/>
              <a:gd name="connsiteX11" fmla="*/ 421699 w 466055"/>
              <a:gd name="connsiteY11" fmla="*/ 378294 h 419165"/>
              <a:gd name="connsiteX12" fmla="*/ 421277 w 466055"/>
              <a:gd name="connsiteY12" fmla="*/ 384314 h 419165"/>
              <a:gd name="connsiteX13" fmla="*/ 420011 w 466055"/>
              <a:gd name="connsiteY13" fmla="*/ 390228 h 419165"/>
              <a:gd name="connsiteX14" fmla="*/ 418007 w 466055"/>
              <a:gd name="connsiteY14" fmla="*/ 395509 h 419165"/>
              <a:gd name="connsiteX15" fmla="*/ 415265 w 466055"/>
              <a:gd name="connsiteY15" fmla="*/ 400472 h 419165"/>
              <a:gd name="connsiteX16" fmla="*/ 411890 w 466055"/>
              <a:gd name="connsiteY16" fmla="*/ 405119 h 419165"/>
              <a:gd name="connsiteX17" fmla="*/ 407882 w 466055"/>
              <a:gd name="connsiteY17" fmla="*/ 409132 h 419165"/>
              <a:gd name="connsiteX18" fmla="*/ 403347 w 466055"/>
              <a:gd name="connsiteY18" fmla="*/ 412512 h 419165"/>
              <a:gd name="connsiteX19" fmla="*/ 398284 w 466055"/>
              <a:gd name="connsiteY19" fmla="*/ 415258 h 419165"/>
              <a:gd name="connsiteX20" fmla="*/ 392905 w 466055"/>
              <a:gd name="connsiteY20" fmla="*/ 417370 h 419165"/>
              <a:gd name="connsiteX21" fmla="*/ 387210 w 466055"/>
              <a:gd name="connsiteY21" fmla="*/ 418743 h 419165"/>
              <a:gd name="connsiteX22" fmla="*/ 381198 w 466055"/>
              <a:gd name="connsiteY22" fmla="*/ 419165 h 419165"/>
              <a:gd name="connsiteX23" fmla="*/ 375186 w 466055"/>
              <a:gd name="connsiteY23" fmla="*/ 418743 h 419165"/>
              <a:gd name="connsiteX24" fmla="*/ 369490 w 466055"/>
              <a:gd name="connsiteY24" fmla="*/ 417370 h 419165"/>
              <a:gd name="connsiteX25" fmla="*/ 364006 w 466055"/>
              <a:gd name="connsiteY25" fmla="*/ 415258 h 419165"/>
              <a:gd name="connsiteX26" fmla="*/ 359049 w 466055"/>
              <a:gd name="connsiteY26" fmla="*/ 412512 h 419165"/>
              <a:gd name="connsiteX27" fmla="*/ 354619 w 466055"/>
              <a:gd name="connsiteY27" fmla="*/ 409132 h 419165"/>
              <a:gd name="connsiteX28" fmla="*/ 350611 w 466055"/>
              <a:gd name="connsiteY28" fmla="*/ 405119 h 419165"/>
              <a:gd name="connsiteX29" fmla="*/ 347236 w 466055"/>
              <a:gd name="connsiteY29" fmla="*/ 400472 h 419165"/>
              <a:gd name="connsiteX30" fmla="*/ 344388 w 466055"/>
              <a:gd name="connsiteY30" fmla="*/ 395509 h 419165"/>
              <a:gd name="connsiteX31" fmla="*/ 342384 w 466055"/>
              <a:gd name="connsiteY31" fmla="*/ 390228 h 419165"/>
              <a:gd name="connsiteX32" fmla="*/ 341013 w 466055"/>
              <a:gd name="connsiteY32" fmla="*/ 384314 h 419165"/>
              <a:gd name="connsiteX33" fmla="*/ 340591 w 466055"/>
              <a:gd name="connsiteY33" fmla="*/ 378294 h 419165"/>
              <a:gd name="connsiteX34" fmla="*/ 341013 w 466055"/>
              <a:gd name="connsiteY34" fmla="*/ 372380 h 419165"/>
              <a:gd name="connsiteX35" fmla="*/ 342384 w 466055"/>
              <a:gd name="connsiteY35" fmla="*/ 366572 h 419165"/>
              <a:gd name="connsiteX36" fmla="*/ 344388 w 466055"/>
              <a:gd name="connsiteY36" fmla="*/ 361291 h 419165"/>
              <a:gd name="connsiteX37" fmla="*/ 347236 w 466055"/>
              <a:gd name="connsiteY37" fmla="*/ 356327 h 419165"/>
              <a:gd name="connsiteX38" fmla="*/ 350611 w 466055"/>
              <a:gd name="connsiteY38" fmla="*/ 351786 h 419165"/>
              <a:gd name="connsiteX39" fmla="*/ 354619 w 466055"/>
              <a:gd name="connsiteY39" fmla="*/ 347773 h 419165"/>
              <a:gd name="connsiteX40" fmla="*/ 359049 w 466055"/>
              <a:gd name="connsiteY40" fmla="*/ 344288 h 419165"/>
              <a:gd name="connsiteX41" fmla="*/ 364006 w 466055"/>
              <a:gd name="connsiteY41" fmla="*/ 341542 h 419165"/>
              <a:gd name="connsiteX42" fmla="*/ 369490 w 466055"/>
              <a:gd name="connsiteY42" fmla="*/ 339430 h 419165"/>
              <a:gd name="connsiteX43" fmla="*/ 375186 w 466055"/>
              <a:gd name="connsiteY43" fmla="*/ 338163 h 419165"/>
              <a:gd name="connsiteX44" fmla="*/ 209054 w 466055"/>
              <a:gd name="connsiteY44" fmla="*/ 337423 h 419165"/>
              <a:gd name="connsiteX45" fmla="*/ 215066 w 466055"/>
              <a:gd name="connsiteY45" fmla="*/ 337845 h 419165"/>
              <a:gd name="connsiteX46" fmla="*/ 220762 w 466055"/>
              <a:gd name="connsiteY46" fmla="*/ 339111 h 419165"/>
              <a:gd name="connsiteX47" fmla="*/ 226246 w 466055"/>
              <a:gd name="connsiteY47" fmla="*/ 341115 h 419165"/>
              <a:gd name="connsiteX48" fmla="*/ 231203 w 466055"/>
              <a:gd name="connsiteY48" fmla="*/ 343857 h 419165"/>
              <a:gd name="connsiteX49" fmla="*/ 235633 w 466055"/>
              <a:gd name="connsiteY49" fmla="*/ 347232 h 419165"/>
              <a:gd name="connsiteX50" fmla="*/ 239747 w 466055"/>
              <a:gd name="connsiteY50" fmla="*/ 351240 h 419165"/>
              <a:gd name="connsiteX51" fmla="*/ 243227 w 466055"/>
              <a:gd name="connsiteY51" fmla="*/ 355775 h 419165"/>
              <a:gd name="connsiteX52" fmla="*/ 245969 w 466055"/>
              <a:gd name="connsiteY52" fmla="*/ 360838 h 419165"/>
              <a:gd name="connsiteX53" fmla="*/ 247973 w 466055"/>
              <a:gd name="connsiteY53" fmla="*/ 366217 h 419165"/>
              <a:gd name="connsiteX54" fmla="*/ 249239 w 466055"/>
              <a:gd name="connsiteY54" fmla="*/ 372018 h 419165"/>
              <a:gd name="connsiteX55" fmla="*/ 249661 w 466055"/>
              <a:gd name="connsiteY55" fmla="*/ 377924 h 419165"/>
              <a:gd name="connsiteX56" fmla="*/ 249239 w 466055"/>
              <a:gd name="connsiteY56" fmla="*/ 383936 h 419165"/>
              <a:gd name="connsiteX57" fmla="*/ 247973 w 466055"/>
              <a:gd name="connsiteY57" fmla="*/ 389737 h 419165"/>
              <a:gd name="connsiteX58" fmla="*/ 245969 w 466055"/>
              <a:gd name="connsiteY58" fmla="*/ 395116 h 419165"/>
              <a:gd name="connsiteX59" fmla="*/ 243227 w 466055"/>
              <a:gd name="connsiteY59" fmla="*/ 400074 h 419165"/>
              <a:gd name="connsiteX60" fmla="*/ 239747 w 466055"/>
              <a:gd name="connsiteY60" fmla="*/ 404503 h 419165"/>
              <a:gd name="connsiteX61" fmla="*/ 235633 w 466055"/>
              <a:gd name="connsiteY61" fmla="*/ 408511 h 419165"/>
              <a:gd name="connsiteX62" fmla="*/ 231203 w 466055"/>
              <a:gd name="connsiteY62" fmla="*/ 411992 h 419165"/>
              <a:gd name="connsiteX63" fmla="*/ 226246 w 466055"/>
              <a:gd name="connsiteY63" fmla="*/ 414840 h 419165"/>
              <a:gd name="connsiteX64" fmla="*/ 220762 w 466055"/>
              <a:gd name="connsiteY64" fmla="*/ 416844 h 419165"/>
              <a:gd name="connsiteX65" fmla="*/ 215066 w 466055"/>
              <a:gd name="connsiteY65" fmla="*/ 418109 h 419165"/>
              <a:gd name="connsiteX66" fmla="*/ 209054 w 466055"/>
              <a:gd name="connsiteY66" fmla="*/ 418531 h 419165"/>
              <a:gd name="connsiteX67" fmla="*/ 203148 w 466055"/>
              <a:gd name="connsiteY67" fmla="*/ 418109 h 419165"/>
              <a:gd name="connsiteX68" fmla="*/ 197347 w 466055"/>
              <a:gd name="connsiteY68" fmla="*/ 416844 h 419165"/>
              <a:gd name="connsiteX69" fmla="*/ 191968 w 466055"/>
              <a:gd name="connsiteY69" fmla="*/ 414840 h 419165"/>
              <a:gd name="connsiteX70" fmla="*/ 187011 w 466055"/>
              <a:gd name="connsiteY70" fmla="*/ 411992 h 419165"/>
              <a:gd name="connsiteX71" fmla="*/ 182581 w 466055"/>
              <a:gd name="connsiteY71" fmla="*/ 408511 h 419165"/>
              <a:gd name="connsiteX72" fmla="*/ 178573 w 466055"/>
              <a:gd name="connsiteY72" fmla="*/ 404503 h 419165"/>
              <a:gd name="connsiteX73" fmla="*/ 175092 w 466055"/>
              <a:gd name="connsiteY73" fmla="*/ 400074 h 419165"/>
              <a:gd name="connsiteX74" fmla="*/ 172245 w 466055"/>
              <a:gd name="connsiteY74" fmla="*/ 395116 h 419165"/>
              <a:gd name="connsiteX75" fmla="*/ 170241 w 466055"/>
              <a:gd name="connsiteY75" fmla="*/ 389737 h 419165"/>
              <a:gd name="connsiteX76" fmla="*/ 168975 w 466055"/>
              <a:gd name="connsiteY76" fmla="*/ 383936 h 419165"/>
              <a:gd name="connsiteX77" fmla="*/ 168553 w 466055"/>
              <a:gd name="connsiteY77" fmla="*/ 377924 h 419165"/>
              <a:gd name="connsiteX78" fmla="*/ 168975 w 466055"/>
              <a:gd name="connsiteY78" fmla="*/ 372018 h 419165"/>
              <a:gd name="connsiteX79" fmla="*/ 170241 w 466055"/>
              <a:gd name="connsiteY79" fmla="*/ 366217 h 419165"/>
              <a:gd name="connsiteX80" fmla="*/ 172245 w 466055"/>
              <a:gd name="connsiteY80" fmla="*/ 360838 h 419165"/>
              <a:gd name="connsiteX81" fmla="*/ 175092 w 466055"/>
              <a:gd name="connsiteY81" fmla="*/ 355775 h 419165"/>
              <a:gd name="connsiteX82" fmla="*/ 178573 w 466055"/>
              <a:gd name="connsiteY82" fmla="*/ 351240 h 419165"/>
              <a:gd name="connsiteX83" fmla="*/ 182581 w 466055"/>
              <a:gd name="connsiteY83" fmla="*/ 347232 h 419165"/>
              <a:gd name="connsiteX84" fmla="*/ 187011 w 466055"/>
              <a:gd name="connsiteY84" fmla="*/ 343857 h 419165"/>
              <a:gd name="connsiteX85" fmla="*/ 191968 w 466055"/>
              <a:gd name="connsiteY85" fmla="*/ 341115 h 419165"/>
              <a:gd name="connsiteX86" fmla="*/ 197347 w 466055"/>
              <a:gd name="connsiteY86" fmla="*/ 339111 h 419165"/>
              <a:gd name="connsiteX87" fmla="*/ 203148 w 466055"/>
              <a:gd name="connsiteY87" fmla="*/ 337845 h 419165"/>
              <a:gd name="connsiteX88" fmla="*/ 184610 w 466055"/>
              <a:gd name="connsiteY88" fmla="*/ 79207 h 419165"/>
              <a:gd name="connsiteX89" fmla="*/ 456441 w 466055"/>
              <a:gd name="connsiteY89" fmla="*/ 79207 h 419165"/>
              <a:gd name="connsiteX90" fmla="*/ 459294 w 466055"/>
              <a:gd name="connsiteY90" fmla="*/ 79418 h 419165"/>
              <a:gd name="connsiteX91" fmla="*/ 461723 w 466055"/>
              <a:gd name="connsiteY91" fmla="*/ 80262 h 419165"/>
              <a:gd name="connsiteX92" fmla="*/ 463519 w 466055"/>
              <a:gd name="connsiteY92" fmla="*/ 81846 h 419165"/>
              <a:gd name="connsiteX93" fmla="*/ 464999 w 466055"/>
              <a:gd name="connsiteY93" fmla="*/ 83745 h 419165"/>
              <a:gd name="connsiteX94" fmla="*/ 465844 w 466055"/>
              <a:gd name="connsiteY94" fmla="*/ 86067 h 419165"/>
              <a:gd name="connsiteX95" fmla="*/ 466055 w 466055"/>
              <a:gd name="connsiteY95" fmla="*/ 88600 h 419165"/>
              <a:gd name="connsiteX96" fmla="*/ 465421 w 466055"/>
              <a:gd name="connsiteY96" fmla="*/ 91449 h 419165"/>
              <a:gd name="connsiteX97" fmla="*/ 427916 w 466055"/>
              <a:gd name="connsiteY97" fmla="*/ 220310 h 419165"/>
              <a:gd name="connsiteX98" fmla="*/ 426543 w 466055"/>
              <a:gd name="connsiteY98" fmla="*/ 223582 h 419165"/>
              <a:gd name="connsiteX99" fmla="*/ 424219 w 466055"/>
              <a:gd name="connsiteY99" fmla="*/ 226537 h 419165"/>
              <a:gd name="connsiteX100" fmla="*/ 421577 w 466055"/>
              <a:gd name="connsiteY100" fmla="*/ 228964 h 419165"/>
              <a:gd name="connsiteX101" fmla="*/ 418197 w 466055"/>
              <a:gd name="connsiteY101" fmla="*/ 230969 h 419165"/>
              <a:gd name="connsiteX102" fmla="*/ 414816 w 466055"/>
              <a:gd name="connsiteY102" fmla="*/ 232130 h 419165"/>
              <a:gd name="connsiteX103" fmla="*/ 411224 w 466055"/>
              <a:gd name="connsiteY103" fmla="*/ 232552 h 419165"/>
              <a:gd name="connsiteX104" fmla="*/ 232997 w 466055"/>
              <a:gd name="connsiteY104" fmla="*/ 232552 h 419165"/>
              <a:gd name="connsiteX105" fmla="*/ 229510 w 466055"/>
              <a:gd name="connsiteY105" fmla="*/ 232130 h 419165"/>
              <a:gd name="connsiteX106" fmla="*/ 226024 w 466055"/>
              <a:gd name="connsiteY106" fmla="*/ 230969 h 419165"/>
              <a:gd name="connsiteX107" fmla="*/ 222855 w 466055"/>
              <a:gd name="connsiteY107" fmla="*/ 228964 h 419165"/>
              <a:gd name="connsiteX108" fmla="*/ 220002 w 466055"/>
              <a:gd name="connsiteY108" fmla="*/ 226537 h 419165"/>
              <a:gd name="connsiteX109" fmla="*/ 217889 w 466055"/>
              <a:gd name="connsiteY109" fmla="*/ 223582 h 419165"/>
              <a:gd name="connsiteX110" fmla="*/ 216304 w 466055"/>
              <a:gd name="connsiteY110" fmla="*/ 220310 h 419165"/>
              <a:gd name="connsiteX111" fmla="*/ 173412 w 466055"/>
              <a:gd name="connsiteY111" fmla="*/ 94510 h 419165"/>
              <a:gd name="connsiteX112" fmla="*/ 172672 w 466055"/>
              <a:gd name="connsiteY112" fmla="*/ 91344 h 419165"/>
              <a:gd name="connsiteX113" fmla="*/ 172672 w 466055"/>
              <a:gd name="connsiteY113" fmla="*/ 88494 h 419165"/>
              <a:gd name="connsiteX114" fmla="*/ 173412 w 466055"/>
              <a:gd name="connsiteY114" fmla="*/ 85856 h 419165"/>
              <a:gd name="connsiteX115" fmla="*/ 174679 w 466055"/>
              <a:gd name="connsiteY115" fmla="*/ 83640 h 419165"/>
              <a:gd name="connsiteX116" fmla="*/ 176370 w 466055"/>
              <a:gd name="connsiteY116" fmla="*/ 81740 h 419165"/>
              <a:gd name="connsiteX117" fmla="*/ 178694 w 466055"/>
              <a:gd name="connsiteY117" fmla="*/ 80262 h 419165"/>
              <a:gd name="connsiteX118" fmla="*/ 181441 w 466055"/>
              <a:gd name="connsiteY118" fmla="*/ 79418 h 419165"/>
              <a:gd name="connsiteX119" fmla="*/ 23023 w 466055"/>
              <a:gd name="connsiteY119" fmla="*/ 0 h 419165"/>
              <a:gd name="connsiteX120" fmla="*/ 97055 w 466055"/>
              <a:gd name="connsiteY120" fmla="*/ 0 h 419165"/>
              <a:gd name="connsiteX121" fmla="*/ 192315 w 466055"/>
              <a:gd name="connsiteY121" fmla="*/ 274073 h 419165"/>
              <a:gd name="connsiteX122" fmla="*/ 430042 w 466055"/>
              <a:gd name="connsiteY122" fmla="*/ 274073 h 419165"/>
              <a:gd name="connsiteX123" fmla="*/ 434055 w 466055"/>
              <a:gd name="connsiteY123" fmla="*/ 274390 h 419165"/>
              <a:gd name="connsiteX124" fmla="*/ 438068 w 466055"/>
              <a:gd name="connsiteY124" fmla="*/ 275551 h 419165"/>
              <a:gd name="connsiteX125" fmla="*/ 441554 w 466055"/>
              <a:gd name="connsiteY125" fmla="*/ 277240 h 419165"/>
              <a:gd name="connsiteX126" fmla="*/ 444722 w 466055"/>
              <a:gd name="connsiteY126" fmla="*/ 279352 h 419165"/>
              <a:gd name="connsiteX127" fmla="*/ 447573 w 466055"/>
              <a:gd name="connsiteY127" fmla="*/ 282202 h 419165"/>
              <a:gd name="connsiteX128" fmla="*/ 449897 w 466055"/>
              <a:gd name="connsiteY128" fmla="*/ 285370 h 419165"/>
              <a:gd name="connsiteX129" fmla="*/ 451481 w 466055"/>
              <a:gd name="connsiteY129" fmla="*/ 288959 h 419165"/>
              <a:gd name="connsiteX130" fmla="*/ 452643 w 466055"/>
              <a:gd name="connsiteY130" fmla="*/ 292971 h 419165"/>
              <a:gd name="connsiteX131" fmla="*/ 453065 w 466055"/>
              <a:gd name="connsiteY131" fmla="*/ 296983 h 419165"/>
              <a:gd name="connsiteX132" fmla="*/ 452643 w 466055"/>
              <a:gd name="connsiteY132" fmla="*/ 301100 h 419165"/>
              <a:gd name="connsiteX133" fmla="*/ 451481 w 466055"/>
              <a:gd name="connsiteY133" fmla="*/ 305112 h 419165"/>
              <a:gd name="connsiteX134" fmla="*/ 449897 w 466055"/>
              <a:gd name="connsiteY134" fmla="*/ 308702 h 419165"/>
              <a:gd name="connsiteX135" fmla="*/ 447573 w 466055"/>
              <a:gd name="connsiteY135" fmla="*/ 311869 h 419165"/>
              <a:gd name="connsiteX136" fmla="*/ 444722 w 466055"/>
              <a:gd name="connsiteY136" fmla="*/ 314719 h 419165"/>
              <a:gd name="connsiteX137" fmla="*/ 441554 w 466055"/>
              <a:gd name="connsiteY137" fmla="*/ 317042 h 419165"/>
              <a:gd name="connsiteX138" fmla="*/ 438068 w 466055"/>
              <a:gd name="connsiteY138" fmla="*/ 318626 h 419165"/>
              <a:gd name="connsiteX139" fmla="*/ 434055 w 466055"/>
              <a:gd name="connsiteY139" fmla="*/ 319681 h 419165"/>
              <a:gd name="connsiteX140" fmla="*/ 430042 w 466055"/>
              <a:gd name="connsiteY140" fmla="*/ 319998 h 419165"/>
              <a:gd name="connsiteX141" fmla="*/ 159576 w 466055"/>
              <a:gd name="connsiteY141" fmla="*/ 319998 h 419165"/>
              <a:gd name="connsiteX142" fmla="*/ 64316 w 466055"/>
              <a:gd name="connsiteY142" fmla="*/ 46136 h 419165"/>
              <a:gd name="connsiteX143" fmla="*/ 23023 w 466055"/>
              <a:gd name="connsiteY143" fmla="*/ 46136 h 419165"/>
              <a:gd name="connsiteX144" fmla="*/ 18904 w 466055"/>
              <a:gd name="connsiteY144" fmla="*/ 45819 h 419165"/>
              <a:gd name="connsiteX145" fmla="*/ 14997 w 466055"/>
              <a:gd name="connsiteY145" fmla="*/ 44658 h 419165"/>
              <a:gd name="connsiteX146" fmla="*/ 11406 w 466055"/>
              <a:gd name="connsiteY146" fmla="*/ 42969 h 419165"/>
              <a:gd name="connsiteX147" fmla="*/ 8132 w 466055"/>
              <a:gd name="connsiteY147" fmla="*/ 40857 h 419165"/>
              <a:gd name="connsiteX148" fmla="*/ 5386 w 466055"/>
              <a:gd name="connsiteY148" fmla="*/ 37901 h 419165"/>
              <a:gd name="connsiteX149" fmla="*/ 3168 w 466055"/>
              <a:gd name="connsiteY149" fmla="*/ 34840 h 419165"/>
              <a:gd name="connsiteX150" fmla="*/ 1479 w 466055"/>
              <a:gd name="connsiteY150" fmla="*/ 31250 h 419165"/>
              <a:gd name="connsiteX151" fmla="*/ 422 w 466055"/>
              <a:gd name="connsiteY151" fmla="*/ 27238 h 419165"/>
              <a:gd name="connsiteX152" fmla="*/ 0 w 466055"/>
              <a:gd name="connsiteY152" fmla="*/ 23121 h 419165"/>
              <a:gd name="connsiteX153" fmla="*/ 422 w 466055"/>
              <a:gd name="connsiteY153" fmla="*/ 19109 h 419165"/>
              <a:gd name="connsiteX154" fmla="*/ 1479 w 466055"/>
              <a:gd name="connsiteY154" fmla="*/ 15097 h 419165"/>
              <a:gd name="connsiteX155" fmla="*/ 3168 w 466055"/>
              <a:gd name="connsiteY155" fmla="*/ 11508 h 419165"/>
              <a:gd name="connsiteX156" fmla="*/ 5386 w 466055"/>
              <a:gd name="connsiteY156" fmla="*/ 8340 h 419165"/>
              <a:gd name="connsiteX157" fmla="*/ 8132 w 466055"/>
              <a:gd name="connsiteY157" fmla="*/ 5490 h 419165"/>
              <a:gd name="connsiteX158" fmla="*/ 11406 w 466055"/>
              <a:gd name="connsiteY158" fmla="*/ 3167 h 419165"/>
              <a:gd name="connsiteX159" fmla="*/ 14997 w 466055"/>
              <a:gd name="connsiteY159" fmla="*/ 1584 h 419165"/>
              <a:gd name="connsiteX160" fmla="*/ 18904 w 466055"/>
              <a:gd name="connsiteY160" fmla="*/ 422 h 41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466055" h="419165">
                <a:moveTo>
                  <a:pt x="381198" y="337740"/>
                </a:moveTo>
                <a:lnTo>
                  <a:pt x="387210" y="338163"/>
                </a:lnTo>
                <a:lnTo>
                  <a:pt x="392905" y="339430"/>
                </a:lnTo>
                <a:lnTo>
                  <a:pt x="398284" y="341542"/>
                </a:lnTo>
                <a:lnTo>
                  <a:pt x="403347" y="344288"/>
                </a:lnTo>
                <a:lnTo>
                  <a:pt x="407882" y="347773"/>
                </a:lnTo>
                <a:lnTo>
                  <a:pt x="411890" y="351786"/>
                </a:lnTo>
                <a:lnTo>
                  <a:pt x="415265" y="356327"/>
                </a:lnTo>
                <a:lnTo>
                  <a:pt x="418007" y="361291"/>
                </a:lnTo>
                <a:lnTo>
                  <a:pt x="420011" y="366572"/>
                </a:lnTo>
                <a:lnTo>
                  <a:pt x="421277" y="372380"/>
                </a:lnTo>
                <a:lnTo>
                  <a:pt x="421699" y="378294"/>
                </a:lnTo>
                <a:lnTo>
                  <a:pt x="421277" y="384314"/>
                </a:lnTo>
                <a:lnTo>
                  <a:pt x="420011" y="390228"/>
                </a:lnTo>
                <a:lnTo>
                  <a:pt x="418007" y="395509"/>
                </a:lnTo>
                <a:lnTo>
                  <a:pt x="415265" y="400472"/>
                </a:lnTo>
                <a:lnTo>
                  <a:pt x="411890" y="405119"/>
                </a:lnTo>
                <a:lnTo>
                  <a:pt x="407882" y="409132"/>
                </a:lnTo>
                <a:lnTo>
                  <a:pt x="403347" y="412512"/>
                </a:lnTo>
                <a:lnTo>
                  <a:pt x="398284" y="415258"/>
                </a:lnTo>
                <a:lnTo>
                  <a:pt x="392905" y="417370"/>
                </a:lnTo>
                <a:lnTo>
                  <a:pt x="387210" y="418743"/>
                </a:lnTo>
                <a:lnTo>
                  <a:pt x="381198" y="419165"/>
                </a:lnTo>
                <a:lnTo>
                  <a:pt x="375186" y="418743"/>
                </a:lnTo>
                <a:lnTo>
                  <a:pt x="369490" y="417370"/>
                </a:lnTo>
                <a:lnTo>
                  <a:pt x="364006" y="415258"/>
                </a:lnTo>
                <a:lnTo>
                  <a:pt x="359049" y="412512"/>
                </a:lnTo>
                <a:lnTo>
                  <a:pt x="354619" y="409132"/>
                </a:lnTo>
                <a:lnTo>
                  <a:pt x="350611" y="405119"/>
                </a:lnTo>
                <a:lnTo>
                  <a:pt x="347236" y="400472"/>
                </a:lnTo>
                <a:lnTo>
                  <a:pt x="344388" y="395509"/>
                </a:lnTo>
                <a:lnTo>
                  <a:pt x="342384" y="390228"/>
                </a:lnTo>
                <a:lnTo>
                  <a:pt x="341013" y="384314"/>
                </a:lnTo>
                <a:lnTo>
                  <a:pt x="340591" y="378294"/>
                </a:lnTo>
                <a:lnTo>
                  <a:pt x="341013" y="372380"/>
                </a:lnTo>
                <a:lnTo>
                  <a:pt x="342384" y="366572"/>
                </a:lnTo>
                <a:lnTo>
                  <a:pt x="344388" y="361291"/>
                </a:lnTo>
                <a:lnTo>
                  <a:pt x="347236" y="356327"/>
                </a:lnTo>
                <a:lnTo>
                  <a:pt x="350611" y="351786"/>
                </a:lnTo>
                <a:lnTo>
                  <a:pt x="354619" y="347773"/>
                </a:lnTo>
                <a:lnTo>
                  <a:pt x="359049" y="344288"/>
                </a:lnTo>
                <a:lnTo>
                  <a:pt x="364006" y="341542"/>
                </a:lnTo>
                <a:lnTo>
                  <a:pt x="369490" y="339430"/>
                </a:lnTo>
                <a:lnTo>
                  <a:pt x="375186" y="338163"/>
                </a:lnTo>
                <a:close/>
                <a:moveTo>
                  <a:pt x="209054" y="337423"/>
                </a:moveTo>
                <a:lnTo>
                  <a:pt x="215066" y="337845"/>
                </a:lnTo>
                <a:lnTo>
                  <a:pt x="220762" y="339111"/>
                </a:lnTo>
                <a:lnTo>
                  <a:pt x="226246" y="341115"/>
                </a:lnTo>
                <a:lnTo>
                  <a:pt x="231203" y="343857"/>
                </a:lnTo>
                <a:lnTo>
                  <a:pt x="235633" y="347232"/>
                </a:lnTo>
                <a:lnTo>
                  <a:pt x="239747" y="351240"/>
                </a:lnTo>
                <a:lnTo>
                  <a:pt x="243227" y="355775"/>
                </a:lnTo>
                <a:lnTo>
                  <a:pt x="245969" y="360838"/>
                </a:lnTo>
                <a:lnTo>
                  <a:pt x="247973" y="366217"/>
                </a:lnTo>
                <a:lnTo>
                  <a:pt x="249239" y="372018"/>
                </a:lnTo>
                <a:lnTo>
                  <a:pt x="249661" y="377924"/>
                </a:lnTo>
                <a:lnTo>
                  <a:pt x="249239" y="383936"/>
                </a:lnTo>
                <a:lnTo>
                  <a:pt x="247973" y="389737"/>
                </a:lnTo>
                <a:lnTo>
                  <a:pt x="245969" y="395116"/>
                </a:lnTo>
                <a:lnTo>
                  <a:pt x="243227" y="400074"/>
                </a:lnTo>
                <a:lnTo>
                  <a:pt x="239747" y="404503"/>
                </a:lnTo>
                <a:lnTo>
                  <a:pt x="235633" y="408511"/>
                </a:lnTo>
                <a:lnTo>
                  <a:pt x="231203" y="411992"/>
                </a:lnTo>
                <a:lnTo>
                  <a:pt x="226246" y="414840"/>
                </a:lnTo>
                <a:lnTo>
                  <a:pt x="220762" y="416844"/>
                </a:lnTo>
                <a:lnTo>
                  <a:pt x="215066" y="418109"/>
                </a:lnTo>
                <a:lnTo>
                  <a:pt x="209054" y="418531"/>
                </a:lnTo>
                <a:lnTo>
                  <a:pt x="203148" y="418109"/>
                </a:lnTo>
                <a:lnTo>
                  <a:pt x="197347" y="416844"/>
                </a:lnTo>
                <a:lnTo>
                  <a:pt x="191968" y="414840"/>
                </a:lnTo>
                <a:lnTo>
                  <a:pt x="187011" y="411992"/>
                </a:lnTo>
                <a:lnTo>
                  <a:pt x="182581" y="408511"/>
                </a:lnTo>
                <a:lnTo>
                  <a:pt x="178573" y="404503"/>
                </a:lnTo>
                <a:lnTo>
                  <a:pt x="175092" y="400074"/>
                </a:lnTo>
                <a:lnTo>
                  <a:pt x="172245" y="395116"/>
                </a:lnTo>
                <a:lnTo>
                  <a:pt x="170241" y="389737"/>
                </a:lnTo>
                <a:lnTo>
                  <a:pt x="168975" y="383936"/>
                </a:lnTo>
                <a:lnTo>
                  <a:pt x="168553" y="377924"/>
                </a:lnTo>
                <a:lnTo>
                  <a:pt x="168975" y="372018"/>
                </a:lnTo>
                <a:lnTo>
                  <a:pt x="170241" y="366217"/>
                </a:lnTo>
                <a:lnTo>
                  <a:pt x="172245" y="360838"/>
                </a:lnTo>
                <a:lnTo>
                  <a:pt x="175092" y="355775"/>
                </a:lnTo>
                <a:lnTo>
                  <a:pt x="178573" y="351240"/>
                </a:lnTo>
                <a:lnTo>
                  <a:pt x="182581" y="347232"/>
                </a:lnTo>
                <a:lnTo>
                  <a:pt x="187011" y="343857"/>
                </a:lnTo>
                <a:lnTo>
                  <a:pt x="191968" y="341115"/>
                </a:lnTo>
                <a:lnTo>
                  <a:pt x="197347" y="339111"/>
                </a:lnTo>
                <a:lnTo>
                  <a:pt x="203148" y="337845"/>
                </a:lnTo>
                <a:close/>
                <a:moveTo>
                  <a:pt x="184610" y="79207"/>
                </a:moveTo>
                <a:lnTo>
                  <a:pt x="456441" y="79207"/>
                </a:lnTo>
                <a:lnTo>
                  <a:pt x="459294" y="79418"/>
                </a:lnTo>
                <a:lnTo>
                  <a:pt x="461723" y="80262"/>
                </a:lnTo>
                <a:lnTo>
                  <a:pt x="463519" y="81846"/>
                </a:lnTo>
                <a:lnTo>
                  <a:pt x="464999" y="83745"/>
                </a:lnTo>
                <a:lnTo>
                  <a:pt x="465844" y="86067"/>
                </a:lnTo>
                <a:lnTo>
                  <a:pt x="466055" y="88600"/>
                </a:lnTo>
                <a:lnTo>
                  <a:pt x="465421" y="91449"/>
                </a:lnTo>
                <a:lnTo>
                  <a:pt x="427916" y="220310"/>
                </a:lnTo>
                <a:lnTo>
                  <a:pt x="426543" y="223582"/>
                </a:lnTo>
                <a:lnTo>
                  <a:pt x="424219" y="226537"/>
                </a:lnTo>
                <a:lnTo>
                  <a:pt x="421577" y="228964"/>
                </a:lnTo>
                <a:lnTo>
                  <a:pt x="418197" y="230969"/>
                </a:lnTo>
                <a:lnTo>
                  <a:pt x="414816" y="232130"/>
                </a:lnTo>
                <a:lnTo>
                  <a:pt x="411224" y="232552"/>
                </a:lnTo>
                <a:lnTo>
                  <a:pt x="232997" y="232552"/>
                </a:lnTo>
                <a:lnTo>
                  <a:pt x="229510" y="232130"/>
                </a:lnTo>
                <a:lnTo>
                  <a:pt x="226024" y="230969"/>
                </a:lnTo>
                <a:lnTo>
                  <a:pt x="222855" y="228964"/>
                </a:lnTo>
                <a:lnTo>
                  <a:pt x="220002" y="226537"/>
                </a:lnTo>
                <a:lnTo>
                  <a:pt x="217889" y="223582"/>
                </a:lnTo>
                <a:lnTo>
                  <a:pt x="216304" y="220310"/>
                </a:lnTo>
                <a:lnTo>
                  <a:pt x="173412" y="94510"/>
                </a:lnTo>
                <a:lnTo>
                  <a:pt x="172672" y="91344"/>
                </a:lnTo>
                <a:lnTo>
                  <a:pt x="172672" y="88494"/>
                </a:lnTo>
                <a:lnTo>
                  <a:pt x="173412" y="85856"/>
                </a:lnTo>
                <a:lnTo>
                  <a:pt x="174679" y="83640"/>
                </a:lnTo>
                <a:lnTo>
                  <a:pt x="176370" y="81740"/>
                </a:lnTo>
                <a:lnTo>
                  <a:pt x="178694" y="80262"/>
                </a:lnTo>
                <a:lnTo>
                  <a:pt x="181441" y="79418"/>
                </a:lnTo>
                <a:close/>
                <a:moveTo>
                  <a:pt x="23023" y="0"/>
                </a:moveTo>
                <a:lnTo>
                  <a:pt x="97055" y="0"/>
                </a:lnTo>
                <a:lnTo>
                  <a:pt x="192315" y="274073"/>
                </a:lnTo>
                <a:lnTo>
                  <a:pt x="430042" y="274073"/>
                </a:lnTo>
                <a:lnTo>
                  <a:pt x="434055" y="274390"/>
                </a:lnTo>
                <a:lnTo>
                  <a:pt x="438068" y="275551"/>
                </a:lnTo>
                <a:lnTo>
                  <a:pt x="441554" y="277240"/>
                </a:lnTo>
                <a:lnTo>
                  <a:pt x="444722" y="279352"/>
                </a:lnTo>
                <a:lnTo>
                  <a:pt x="447573" y="282202"/>
                </a:lnTo>
                <a:lnTo>
                  <a:pt x="449897" y="285370"/>
                </a:lnTo>
                <a:lnTo>
                  <a:pt x="451481" y="288959"/>
                </a:lnTo>
                <a:lnTo>
                  <a:pt x="452643" y="292971"/>
                </a:lnTo>
                <a:lnTo>
                  <a:pt x="453065" y="296983"/>
                </a:lnTo>
                <a:lnTo>
                  <a:pt x="452643" y="301100"/>
                </a:lnTo>
                <a:lnTo>
                  <a:pt x="451481" y="305112"/>
                </a:lnTo>
                <a:lnTo>
                  <a:pt x="449897" y="308702"/>
                </a:lnTo>
                <a:lnTo>
                  <a:pt x="447573" y="311869"/>
                </a:lnTo>
                <a:lnTo>
                  <a:pt x="444722" y="314719"/>
                </a:lnTo>
                <a:lnTo>
                  <a:pt x="441554" y="317042"/>
                </a:lnTo>
                <a:lnTo>
                  <a:pt x="438068" y="318626"/>
                </a:lnTo>
                <a:lnTo>
                  <a:pt x="434055" y="319681"/>
                </a:lnTo>
                <a:lnTo>
                  <a:pt x="430042" y="319998"/>
                </a:lnTo>
                <a:lnTo>
                  <a:pt x="159576" y="319998"/>
                </a:lnTo>
                <a:lnTo>
                  <a:pt x="64316" y="46136"/>
                </a:lnTo>
                <a:lnTo>
                  <a:pt x="23023" y="46136"/>
                </a:lnTo>
                <a:lnTo>
                  <a:pt x="18904" y="45819"/>
                </a:lnTo>
                <a:lnTo>
                  <a:pt x="14997" y="44658"/>
                </a:lnTo>
                <a:lnTo>
                  <a:pt x="11406" y="42969"/>
                </a:lnTo>
                <a:lnTo>
                  <a:pt x="8132" y="40857"/>
                </a:lnTo>
                <a:lnTo>
                  <a:pt x="5386" y="37901"/>
                </a:lnTo>
                <a:lnTo>
                  <a:pt x="3168" y="34840"/>
                </a:lnTo>
                <a:lnTo>
                  <a:pt x="1479" y="31250"/>
                </a:lnTo>
                <a:lnTo>
                  <a:pt x="422" y="27238"/>
                </a:lnTo>
                <a:lnTo>
                  <a:pt x="0" y="23121"/>
                </a:lnTo>
                <a:lnTo>
                  <a:pt x="422" y="19109"/>
                </a:lnTo>
                <a:lnTo>
                  <a:pt x="1479" y="15097"/>
                </a:lnTo>
                <a:lnTo>
                  <a:pt x="3168" y="11508"/>
                </a:lnTo>
                <a:lnTo>
                  <a:pt x="5386" y="8340"/>
                </a:lnTo>
                <a:lnTo>
                  <a:pt x="8132" y="5490"/>
                </a:lnTo>
                <a:lnTo>
                  <a:pt x="11406" y="3167"/>
                </a:lnTo>
                <a:lnTo>
                  <a:pt x="14997" y="1584"/>
                </a:lnTo>
                <a:lnTo>
                  <a:pt x="18904" y="422"/>
                </a:lnTo>
                <a:close/>
              </a:path>
            </a:pathLst>
          </a:custGeom>
          <a:solidFill>
            <a:srgbClr val="6B1554"/>
          </a:solidFill>
          <a:ln>
            <a:noFill/>
          </a:ln>
        </p:spPr>
        <p:txBody>
          <a:bodyPr lIns="182880" tIns="91440" rIns="182880" bIns="91440"/>
          <a:lstStyle/>
          <a:p>
            <a:pPr defTabSz="1828800"/>
            <a:endParaRPr lang="ru-RU">
              <a:solidFill>
                <a:prstClr val="black"/>
              </a:solidFill>
              <a:latin typeface="Arial" panose="020B0604020202020204"/>
              <a:ea typeface="微软雅黑" panose="020B0503020204020204" pitchFamily="34" charset="-122"/>
            </a:endParaRPr>
          </a:p>
        </p:txBody>
      </p:sp>
      <p:sp>
        <p:nvSpPr>
          <p:cNvPr id="52" name="任意多边形: 形状 51"/>
          <p:cNvSpPr/>
          <p:nvPr/>
        </p:nvSpPr>
        <p:spPr bwMode="auto">
          <a:xfrm>
            <a:off x="4021463" y="4029456"/>
            <a:ext cx="440168" cy="584390"/>
          </a:xfrm>
          <a:custGeom>
            <a:avLst/>
            <a:gdLst>
              <a:gd name="connsiteX0" fmla="*/ 22119 w 324367"/>
              <a:gd name="connsiteY0" fmla="*/ 260298 h 430648"/>
              <a:gd name="connsiteX1" fmla="*/ 302248 w 324367"/>
              <a:gd name="connsiteY1" fmla="*/ 260298 h 430648"/>
              <a:gd name="connsiteX2" fmla="*/ 306144 w 324367"/>
              <a:gd name="connsiteY2" fmla="*/ 260550 h 430648"/>
              <a:gd name="connsiteX3" fmla="*/ 309915 w 324367"/>
              <a:gd name="connsiteY3" fmla="*/ 261555 h 430648"/>
              <a:gd name="connsiteX4" fmla="*/ 313433 w 324367"/>
              <a:gd name="connsiteY4" fmla="*/ 262938 h 430648"/>
              <a:gd name="connsiteX5" fmla="*/ 316450 w 324367"/>
              <a:gd name="connsiteY5" fmla="*/ 264950 h 430648"/>
              <a:gd name="connsiteX6" fmla="*/ 319214 w 324367"/>
              <a:gd name="connsiteY6" fmla="*/ 267338 h 430648"/>
              <a:gd name="connsiteX7" fmla="*/ 321351 w 324367"/>
              <a:gd name="connsiteY7" fmla="*/ 270230 h 430648"/>
              <a:gd name="connsiteX8" fmla="*/ 322985 w 324367"/>
              <a:gd name="connsiteY8" fmla="*/ 273373 h 430648"/>
              <a:gd name="connsiteX9" fmla="*/ 323990 w 324367"/>
              <a:gd name="connsiteY9" fmla="*/ 276767 h 430648"/>
              <a:gd name="connsiteX10" fmla="*/ 324367 w 324367"/>
              <a:gd name="connsiteY10" fmla="*/ 280413 h 430648"/>
              <a:gd name="connsiteX11" fmla="*/ 324367 w 324367"/>
              <a:gd name="connsiteY11" fmla="*/ 311717 h 430648"/>
              <a:gd name="connsiteX12" fmla="*/ 303756 w 324367"/>
              <a:gd name="connsiteY12" fmla="*/ 311717 h 430648"/>
              <a:gd name="connsiteX13" fmla="*/ 300615 w 324367"/>
              <a:gd name="connsiteY13" fmla="*/ 322404 h 430648"/>
              <a:gd name="connsiteX14" fmla="*/ 296844 w 324367"/>
              <a:gd name="connsiteY14" fmla="*/ 332713 h 430648"/>
              <a:gd name="connsiteX15" fmla="*/ 292446 w 324367"/>
              <a:gd name="connsiteY15" fmla="*/ 342770 h 430648"/>
              <a:gd name="connsiteX16" fmla="*/ 287419 w 324367"/>
              <a:gd name="connsiteY16" fmla="*/ 352325 h 430648"/>
              <a:gd name="connsiteX17" fmla="*/ 281889 w 324367"/>
              <a:gd name="connsiteY17" fmla="*/ 361502 h 430648"/>
              <a:gd name="connsiteX18" fmla="*/ 275982 w 324367"/>
              <a:gd name="connsiteY18" fmla="*/ 370177 h 430648"/>
              <a:gd name="connsiteX19" fmla="*/ 269322 w 324367"/>
              <a:gd name="connsiteY19" fmla="*/ 378600 h 430648"/>
              <a:gd name="connsiteX20" fmla="*/ 262284 w 324367"/>
              <a:gd name="connsiteY20" fmla="*/ 386395 h 430648"/>
              <a:gd name="connsiteX21" fmla="*/ 254869 w 324367"/>
              <a:gd name="connsiteY21" fmla="*/ 393561 h 430648"/>
              <a:gd name="connsiteX22" fmla="*/ 246951 w 324367"/>
              <a:gd name="connsiteY22" fmla="*/ 400224 h 430648"/>
              <a:gd name="connsiteX23" fmla="*/ 238657 w 324367"/>
              <a:gd name="connsiteY23" fmla="*/ 406384 h 430648"/>
              <a:gd name="connsiteX24" fmla="*/ 230111 w 324367"/>
              <a:gd name="connsiteY24" fmla="*/ 411790 h 430648"/>
              <a:gd name="connsiteX25" fmla="*/ 221062 w 324367"/>
              <a:gd name="connsiteY25" fmla="*/ 416568 h 430648"/>
              <a:gd name="connsiteX26" fmla="*/ 211762 w 324367"/>
              <a:gd name="connsiteY26" fmla="*/ 420842 h 430648"/>
              <a:gd name="connsiteX27" fmla="*/ 202085 w 324367"/>
              <a:gd name="connsiteY27" fmla="*/ 424236 h 430648"/>
              <a:gd name="connsiteX28" fmla="*/ 192283 w 324367"/>
              <a:gd name="connsiteY28" fmla="*/ 427128 h 430648"/>
              <a:gd name="connsiteX29" fmla="*/ 182103 w 324367"/>
              <a:gd name="connsiteY29" fmla="*/ 429014 h 430648"/>
              <a:gd name="connsiteX30" fmla="*/ 171672 w 324367"/>
              <a:gd name="connsiteY30" fmla="*/ 430271 h 430648"/>
              <a:gd name="connsiteX31" fmla="*/ 161241 w 324367"/>
              <a:gd name="connsiteY31" fmla="*/ 430648 h 430648"/>
              <a:gd name="connsiteX32" fmla="*/ 150559 w 324367"/>
              <a:gd name="connsiteY32" fmla="*/ 430271 h 430648"/>
              <a:gd name="connsiteX33" fmla="*/ 140253 w 324367"/>
              <a:gd name="connsiteY33" fmla="*/ 429014 h 430648"/>
              <a:gd name="connsiteX34" fmla="*/ 130074 w 324367"/>
              <a:gd name="connsiteY34" fmla="*/ 427128 h 430648"/>
              <a:gd name="connsiteX35" fmla="*/ 120145 w 324367"/>
              <a:gd name="connsiteY35" fmla="*/ 424236 h 430648"/>
              <a:gd name="connsiteX36" fmla="*/ 110468 w 324367"/>
              <a:gd name="connsiteY36" fmla="*/ 420842 h 430648"/>
              <a:gd name="connsiteX37" fmla="*/ 101168 w 324367"/>
              <a:gd name="connsiteY37" fmla="*/ 416568 h 430648"/>
              <a:gd name="connsiteX38" fmla="*/ 92246 w 324367"/>
              <a:gd name="connsiteY38" fmla="*/ 411790 h 430648"/>
              <a:gd name="connsiteX39" fmla="*/ 83574 w 324367"/>
              <a:gd name="connsiteY39" fmla="*/ 406384 h 430648"/>
              <a:gd name="connsiteX40" fmla="*/ 75279 w 324367"/>
              <a:gd name="connsiteY40" fmla="*/ 400224 h 430648"/>
              <a:gd name="connsiteX41" fmla="*/ 67362 w 324367"/>
              <a:gd name="connsiteY41" fmla="*/ 393561 h 430648"/>
              <a:gd name="connsiteX42" fmla="*/ 59947 w 324367"/>
              <a:gd name="connsiteY42" fmla="*/ 386395 h 430648"/>
              <a:gd name="connsiteX43" fmla="*/ 52909 w 324367"/>
              <a:gd name="connsiteY43" fmla="*/ 378600 h 430648"/>
              <a:gd name="connsiteX44" fmla="*/ 46374 w 324367"/>
              <a:gd name="connsiteY44" fmla="*/ 370177 h 430648"/>
              <a:gd name="connsiteX45" fmla="*/ 40342 w 324367"/>
              <a:gd name="connsiteY45" fmla="*/ 361502 h 430648"/>
              <a:gd name="connsiteX46" fmla="*/ 34938 w 324367"/>
              <a:gd name="connsiteY46" fmla="*/ 352325 h 430648"/>
              <a:gd name="connsiteX47" fmla="*/ 29911 w 324367"/>
              <a:gd name="connsiteY47" fmla="*/ 342770 h 430648"/>
              <a:gd name="connsiteX48" fmla="*/ 25512 w 324367"/>
              <a:gd name="connsiteY48" fmla="*/ 332713 h 430648"/>
              <a:gd name="connsiteX49" fmla="*/ 21867 w 324367"/>
              <a:gd name="connsiteY49" fmla="*/ 322404 h 430648"/>
              <a:gd name="connsiteX50" fmla="*/ 18600 w 324367"/>
              <a:gd name="connsiteY50" fmla="*/ 311717 h 430648"/>
              <a:gd name="connsiteX51" fmla="*/ 0 w 324367"/>
              <a:gd name="connsiteY51" fmla="*/ 311717 h 430648"/>
              <a:gd name="connsiteX52" fmla="*/ 0 w 324367"/>
              <a:gd name="connsiteY52" fmla="*/ 280413 h 430648"/>
              <a:gd name="connsiteX53" fmla="*/ 377 w 324367"/>
              <a:gd name="connsiteY53" fmla="*/ 276767 h 430648"/>
              <a:gd name="connsiteX54" fmla="*/ 1508 w 324367"/>
              <a:gd name="connsiteY54" fmla="*/ 273373 h 430648"/>
              <a:gd name="connsiteX55" fmla="*/ 3142 w 324367"/>
              <a:gd name="connsiteY55" fmla="*/ 270230 h 430648"/>
              <a:gd name="connsiteX56" fmla="*/ 5278 w 324367"/>
              <a:gd name="connsiteY56" fmla="*/ 267338 h 430648"/>
              <a:gd name="connsiteX57" fmla="*/ 7917 w 324367"/>
              <a:gd name="connsiteY57" fmla="*/ 264950 h 430648"/>
              <a:gd name="connsiteX58" fmla="*/ 11059 w 324367"/>
              <a:gd name="connsiteY58" fmla="*/ 262938 h 430648"/>
              <a:gd name="connsiteX59" fmla="*/ 14452 w 324367"/>
              <a:gd name="connsiteY59" fmla="*/ 261555 h 430648"/>
              <a:gd name="connsiteX60" fmla="*/ 18097 w 324367"/>
              <a:gd name="connsiteY60" fmla="*/ 260550 h 430648"/>
              <a:gd name="connsiteX61" fmla="*/ 186887 w 324367"/>
              <a:gd name="connsiteY61" fmla="*/ 0 h 430648"/>
              <a:gd name="connsiteX62" fmla="*/ 180979 w 324367"/>
              <a:gd name="connsiteY62" fmla="*/ 4646 h 430648"/>
              <a:gd name="connsiteX63" fmla="*/ 175950 w 324367"/>
              <a:gd name="connsiteY63" fmla="*/ 9166 h 430648"/>
              <a:gd name="connsiteX64" fmla="*/ 171676 w 324367"/>
              <a:gd name="connsiteY64" fmla="*/ 13686 h 430648"/>
              <a:gd name="connsiteX65" fmla="*/ 168407 w 324367"/>
              <a:gd name="connsiteY65" fmla="*/ 18081 h 430648"/>
              <a:gd name="connsiteX66" fmla="*/ 166019 w 324367"/>
              <a:gd name="connsiteY66" fmla="*/ 22350 h 430648"/>
              <a:gd name="connsiteX67" fmla="*/ 164007 w 324367"/>
              <a:gd name="connsiteY67" fmla="*/ 26494 h 430648"/>
              <a:gd name="connsiteX68" fmla="*/ 163002 w 324367"/>
              <a:gd name="connsiteY68" fmla="*/ 30763 h 430648"/>
              <a:gd name="connsiteX69" fmla="*/ 162373 w 324367"/>
              <a:gd name="connsiteY69" fmla="*/ 34906 h 430648"/>
              <a:gd name="connsiteX70" fmla="*/ 162624 w 324367"/>
              <a:gd name="connsiteY70" fmla="*/ 38924 h 430648"/>
              <a:gd name="connsiteX71" fmla="*/ 163127 w 324367"/>
              <a:gd name="connsiteY71" fmla="*/ 42942 h 430648"/>
              <a:gd name="connsiteX72" fmla="*/ 164259 w 324367"/>
              <a:gd name="connsiteY72" fmla="*/ 46960 h 430648"/>
              <a:gd name="connsiteX73" fmla="*/ 165516 w 324367"/>
              <a:gd name="connsiteY73" fmla="*/ 50978 h 430648"/>
              <a:gd name="connsiteX74" fmla="*/ 167527 w 324367"/>
              <a:gd name="connsiteY74" fmla="*/ 54745 h 430648"/>
              <a:gd name="connsiteX75" fmla="*/ 169539 w 324367"/>
              <a:gd name="connsiteY75" fmla="*/ 58763 h 430648"/>
              <a:gd name="connsiteX76" fmla="*/ 171927 w 324367"/>
              <a:gd name="connsiteY76" fmla="*/ 62781 h 430648"/>
              <a:gd name="connsiteX77" fmla="*/ 174567 w 324367"/>
              <a:gd name="connsiteY77" fmla="*/ 66548 h 430648"/>
              <a:gd name="connsiteX78" fmla="*/ 177333 w 324367"/>
              <a:gd name="connsiteY78" fmla="*/ 70566 h 430648"/>
              <a:gd name="connsiteX79" fmla="*/ 179973 w 324367"/>
              <a:gd name="connsiteY79" fmla="*/ 74458 h 430648"/>
              <a:gd name="connsiteX80" fmla="*/ 182865 w 324367"/>
              <a:gd name="connsiteY80" fmla="*/ 78351 h 430648"/>
              <a:gd name="connsiteX81" fmla="*/ 185756 w 324367"/>
              <a:gd name="connsiteY81" fmla="*/ 82243 h 430648"/>
              <a:gd name="connsiteX82" fmla="*/ 188647 w 324367"/>
              <a:gd name="connsiteY82" fmla="*/ 86261 h 430648"/>
              <a:gd name="connsiteX83" fmla="*/ 191413 w 324367"/>
              <a:gd name="connsiteY83" fmla="*/ 90279 h 430648"/>
              <a:gd name="connsiteX84" fmla="*/ 193802 w 324367"/>
              <a:gd name="connsiteY84" fmla="*/ 94297 h 430648"/>
              <a:gd name="connsiteX85" fmla="*/ 196190 w 324367"/>
              <a:gd name="connsiteY85" fmla="*/ 98440 h 430648"/>
              <a:gd name="connsiteX86" fmla="*/ 198202 w 324367"/>
              <a:gd name="connsiteY86" fmla="*/ 102584 h 430648"/>
              <a:gd name="connsiteX87" fmla="*/ 199962 w 324367"/>
              <a:gd name="connsiteY87" fmla="*/ 106853 h 430648"/>
              <a:gd name="connsiteX88" fmla="*/ 201345 w 324367"/>
              <a:gd name="connsiteY88" fmla="*/ 111122 h 430648"/>
              <a:gd name="connsiteX89" fmla="*/ 202225 w 324367"/>
              <a:gd name="connsiteY89" fmla="*/ 115391 h 430648"/>
              <a:gd name="connsiteX90" fmla="*/ 202728 w 324367"/>
              <a:gd name="connsiteY90" fmla="*/ 119786 h 430648"/>
              <a:gd name="connsiteX91" fmla="*/ 202602 w 324367"/>
              <a:gd name="connsiteY91" fmla="*/ 124306 h 430648"/>
              <a:gd name="connsiteX92" fmla="*/ 201848 w 324367"/>
              <a:gd name="connsiteY92" fmla="*/ 128952 h 430648"/>
              <a:gd name="connsiteX93" fmla="*/ 200590 w 324367"/>
              <a:gd name="connsiteY93" fmla="*/ 133598 h 430648"/>
              <a:gd name="connsiteX94" fmla="*/ 200968 w 324367"/>
              <a:gd name="connsiteY94" fmla="*/ 133472 h 430648"/>
              <a:gd name="connsiteX95" fmla="*/ 201722 w 324367"/>
              <a:gd name="connsiteY95" fmla="*/ 132970 h 430648"/>
              <a:gd name="connsiteX96" fmla="*/ 203105 w 324367"/>
              <a:gd name="connsiteY96" fmla="*/ 132091 h 430648"/>
              <a:gd name="connsiteX97" fmla="*/ 204990 w 324367"/>
              <a:gd name="connsiteY97" fmla="*/ 131087 h 430648"/>
              <a:gd name="connsiteX98" fmla="*/ 207128 w 324367"/>
              <a:gd name="connsiteY98" fmla="*/ 129580 h 430648"/>
              <a:gd name="connsiteX99" fmla="*/ 209642 w 324367"/>
              <a:gd name="connsiteY99" fmla="*/ 127571 h 430648"/>
              <a:gd name="connsiteX100" fmla="*/ 212408 w 324367"/>
              <a:gd name="connsiteY100" fmla="*/ 125436 h 430648"/>
              <a:gd name="connsiteX101" fmla="*/ 215425 w 324367"/>
              <a:gd name="connsiteY101" fmla="*/ 122925 h 430648"/>
              <a:gd name="connsiteX102" fmla="*/ 218568 w 324367"/>
              <a:gd name="connsiteY102" fmla="*/ 120288 h 430648"/>
              <a:gd name="connsiteX103" fmla="*/ 221836 w 324367"/>
              <a:gd name="connsiteY103" fmla="*/ 117149 h 430648"/>
              <a:gd name="connsiteX104" fmla="*/ 224979 w 324367"/>
              <a:gd name="connsiteY104" fmla="*/ 113633 h 430648"/>
              <a:gd name="connsiteX105" fmla="*/ 228248 w 324367"/>
              <a:gd name="connsiteY105" fmla="*/ 109992 h 430648"/>
              <a:gd name="connsiteX106" fmla="*/ 231139 w 324367"/>
              <a:gd name="connsiteY106" fmla="*/ 105849 h 430648"/>
              <a:gd name="connsiteX107" fmla="*/ 234156 w 324367"/>
              <a:gd name="connsiteY107" fmla="*/ 101580 h 430648"/>
              <a:gd name="connsiteX108" fmla="*/ 236796 w 324367"/>
              <a:gd name="connsiteY108" fmla="*/ 105849 h 430648"/>
              <a:gd name="connsiteX109" fmla="*/ 239059 w 324367"/>
              <a:gd name="connsiteY109" fmla="*/ 110494 h 430648"/>
              <a:gd name="connsiteX110" fmla="*/ 241322 w 324367"/>
              <a:gd name="connsiteY110" fmla="*/ 115391 h 430648"/>
              <a:gd name="connsiteX111" fmla="*/ 243334 w 324367"/>
              <a:gd name="connsiteY111" fmla="*/ 120790 h 430648"/>
              <a:gd name="connsiteX112" fmla="*/ 245094 w 324367"/>
              <a:gd name="connsiteY112" fmla="*/ 126692 h 430648"/>
              <a:gd name="connsiteX113" fmla="*/ 246602 w 324367"/>
              <a:gd name="connsiteY113" fmla="*/ 132844 h 430648"/>
              <a:gd name="connsiteX114" fmla="*/ 247985 w 324367"/>
              <a:gd name="connsiteY114" fmla="*/ 139499 h 430648"/>
              <a:gd name="connsiteX115" fmla="*/ 248991 w 324367"/>
              <a:gd name="connsiteY115" fmla="*/ 146782 h 430648"/>
              <a:gd name="connsiteX116" fmla="*/ 249619 w 324367"/>
              <a:gd name="connsiteY116" fmla="*/ 154567 h 430648"/>
              <a:gd name="connsiteX117" fmla="*/ 249745 w 324367"/>
              <a:gd name="connsiteY117" fmla="*/ 162603 h 430648"/>
              <a:gd name="connsiteX118" fmla="*/ 249117 w 324367"/>
              <a:gd name="connsiteY118" fmla="*/ 170513 h 430648"/>
              <a:gd name="connsiteX119" fmla="*/ 247734 w 324367"/>
              <a:gd name="connsiteY119" fmla="*/ 178172 h 430648"/>
              <a:gd name="connsiteX120" fmla="*/ 245471 w 324367"/>
              <a:gd name="connsiteY120" fmla="*/ 185329 h 430648"/>
              <a:gd name="connsiteX121" fmla="*/ 242705 w 324367"/>
              <a:gd name="connsiteY121" fmla="*/ 192486 h 430648"/>
              <a:gd name="connsiteX122" fmla="*/ 239059 w 324367"/>
              <a:gd name="connsiteY122" fmla="*/ 199141 h 430648"/>
              <a:gd name="connsiteX123" fmla="*/ 235036 w 324367"/>
              <a:gd name="connsiteY123" fmla="*/ 205545 h 430648"/>
              <a:gd name="connsiteX124" fmla="*/ 230259 w 324367"/>
              <a:gd name="connsiteY124" fmla="*/ 211572 h 430648"/>
              <a:gd name="connsiteX125" fmla="*/ 225105 w 324367"/>
              <a:gd name="connsiteY125" fmla="*/ 217222 h 430648"/>
              <a:gd name="connsiteX126" fmla="*/ 219322 w 324367"/>
              <a:gd name="connsiteY126" fmla="*/ 222244 h 430648"/>
              <a:gd name="connsiteX127" fmla="*/ 213162 w 324367"/>
              <a:gd name="connsiteY127" fmla="*/ 226890 h 430648"/>
              <a:gd name="connsiteX128" fmla="*/ 206625 w 324367"/>
              <a:gd name="connsiteY128" fmla="*/ 231034 h 430648"/>
              <a:gd name="connsiteX129" fmla="*/ 199710 w 324367"/>
              <a:gd name="connsiteY129" fmla="*/ 234549 h 430648"/>
              <a:gd name="connsiteX130" fmla="*/ 192419 w 324367"/>
              <a:gd name="connsiteY130" fmla="*/ 237563 h 430648"/>
              <a:gd name="connsiteX131" fmla="*/ 185002 w 324367"/>
              <a:gd name="connsiteY131" fmla="*/ 240074 h 430648"/>
              <a:gd name="connsiteX132" fmla="*/ 177207 w 324367"/>
              <a:gd name="connsiteY132" fmla="*/ 241832 h 430648"/>
              <a:gd name="connsiteX133" fmla="*/ 169287 w 324367"/>
              <a:gd name="connsiteY133" fmla="*/ 242711 h 430648"/>
              <a:gd name="connsiteX134" fmla="*/ 161241 w 324367"/>
              <a:gd name="connsiteY134" fmla="*/ 243213 h 430648"/>
              <a:gd name="connsiteX135" fmla="*/ 152693 w 324367"/>
              <a:gd name="connsiteY135" fmla="*/ 242711 h 430648"/>
              <a:gd name="connsiteX136" fmla="*/ 144396 w 324367"/>
              <a:gd name="connsiteY136" fmla="*/ 241581 h 430648"/>
              <a:gd name="connsiteX137" fmla="*/ 136350 w 324367"/>
              <a:gd name="connsiteY137" fmla="*/ 239572 h 430648"/>
              <a:gd name="connsiteX138" fmla="*/ 128555 w 324367"/>
              <a:gd name="connsiteY138" fmla="*/ 237061 h 430648"/>
              <a:gd name="connsiteX139" fmla="*/ 121264 w 324367"/>
              <a:gd name="connsiteY139" fmla="*/ 233670 h 430648"/>
              <a:gd name="connsiteX140" fmla="*/ 114224 w 324367"/>
              <a:gd name="connsiteY140" fmla="*/ 229652 h 430648"/>
              <a:gd name="connsiteX141" fmla="*/ 107561 w 324367"/>
              <a:gd name="connsiteY141" fmla="*/ 225132 h 430648"/>
              <a:gd name="connsiteX142" fmla="*/ 101401 w 324367"/>
              <a:gd name="connsiteY142" fmla="*/ 219984 h 430648"/>
              <a:gd name="connsiteX143" fmla="*/ 95869 w 324367"/>
              <a:gd name="connsiteY143" fmla="*/ 214334 h 430648"/>
              <a:gd name="connsiteX144" fmla="*/ 90715 w 324367"/>
              <a:gd name="connsiteY144" fmla="*/ 208181 h 430648"/>
              <a:gd name="connsiteX145" fmla="*/ 86189 w 324367"/>
              <a:gd name="connsiteY145" fmla="*/ 201527 h 430648"/>
              <a:gd name="connsiteX146" fmla="*/ 82166 w 324367"/>
              <a:gd name="connsiteY146" fmla="*/ 194495 h 430648"/>
              <a:gd name="connsiteX147" fmla="*/ 78898 w 324367"/>
              <a:gd name="connsiteY147" fmla="*/ 187213 h 430648"/>
              <a:gd name="connsiteX148" fmla="*/ 76258 w 324367"/>
              <a:gd name="connsiteY148" fmla="*/ 179428 h 430648"/>
              <a:gd name="connsiteX149" fmla="*/ 74246 w 324367"/>
              <a:gd name="connsiteY149" fmla="*/ 171517 h 430648"/>
              <a:gd name="connsiteX150" fmla="*/ 73115 w 324367"/>
              <a:gd name="connsiteY150" fmla="*/ 163105 h 430648"/>
              <a:gd name="connsiteX151" fmla="*/ 72612 w 324367"/>
              <a:gd name="connsiteY151" fmla="*/ 154567 h 430648"/>
              <a:gd name="connsiteX152" fmla="*/ 73115 w 324367"/>
              <a:gd name="connsiteY152" fmla="*/ 144773 h 430648"/>
              <a:gd name="connsiteX153" fmla="*/ 74246 w 324367"/>
              <a:gd name="connsiteY153" fmla="*/ 135356 h 430648"/>
              <a:gd name="connsiteX154" fmla="*/ 76384 w 324367"/>
              <a:gd name="connsiteY154" fmla="*/ 126064 h 430648"/>
              <a:gd name="connsiteX155" fmla="*/ 78898 w 324367"/>
              <a:gd name="connsiteY155" fmla="*/ 117275 h 430648"/>
              <a:gd name="connsiteX156" fmla="*/ 82041 w 324367"/>
              <a:gd name="connsiteY156" fmla="*/ 108485 h 430648"/>
              <a:gd name="connsiteX157" fmla="*/ 85938 w 324367"/>
              <a:gd name="connsiteY157" fmla="*/ 100073 h 430648"/>
              <a:gd name="connsiteX158" fmla="*/ 90212 w 324367"/>
              <a:gd name="connsiteY158" fmla="*/ 91911 h 430648"/>
              <a:gd name="connsiteX159" fmla="*/ 92475 w 324367"/>
              <a:gd name="connsiteY159" fmla="*/ 88270 h 430648"/>
              <a:gd name="connsiteX160" fmla="*/ 94864 w 324367"/>
              <a:gd name="connsiteY160" fmla="*/ 84880 h 430648"/>
              <a:gd name="connsiteX161" fmla="*/ 97504 w 324367"/>
              <a:gd name="connsiteY161" fmla="*/ 81992 h 430648"/>
              <a:gd name="connsiteX162" fmla="*/ 99892 w 324367"/>
              <a:gd name="connsiteY162" fmla="*/ 79355 h 430648"/>
              <a:gd name="connsiteX163" fmla="*/ 102532 w 324367"/>
              <a:gd name="connsiteY163" fmla="*/ 77221 h 430648"/>
              <a:gd name="connsiteX164" fmla="*/ 104795 w 324367"/>
              <a:gd name="connsiteY164" fmla="*/ 75337 h 430648"/>
              <a:gd name="connsiteX165" fmla="*/ 106932 w 324367"/>
              <a:gd name="connsiteY165" fmla="*/ 73830 h 430648"/>
              <a:gd name="connsiteX166" fmla="*/ 108692 w 324367"/>
              <a:gd name="connsiteY166" fmla="*/ 72575 h 430648"/>
              <a:gd name="connsiteX167" fmla="*/ 110075 w 324367"/>
              <a:gd name="connsiteY167" fmla="*/ 71696 h 430648"/>
              <a:gd name="connsiteX168" fmla="*/ 110830 w 324367"/>
              <a:gd name="connsiteY168" fmla="*/ 71319 h 430648"/>
              <a:gd name="connsiteX169" fmla="*/ 111081 w 324367"/>
              <a:gd name="connsiteY169" fmla="*/ 71194 h 430648"/>
              <a:gd name="connsiteX170" fmla="*/ 111081 w 324367"/>
              <a:gd name="connsiteY170" fmla="*/ 71570 h 430648"/>
              <a:gd name="connsiteX171" fmla="*/ 110830 w 324367"/>
              <a:gd name="connsiteY171" fmla="*/ 72826 h 430648"/>
              <a:gd name="connsiteX172" fmla="*/ 110704 w 324367"/>
              <a:gd name="connsiteY172" fmla="*/ 74835 h 430648"/>
              <a:gd name="connsiteX173" fmla="*/ 110452 w 324367"/>
              <a:gd name="connsiteY173" fmla="*/ 77597 h 430648"/>
              <a:gd name="connsiteX174" fmla="*/ 110201 w 324367"/>
              <a:gd name="connsiteY174" fmla="*/ 80862 h 430648"/>
              <a:gd name="connsiteX175" fmla="*/ 110075 w 324367"/>
              <a:gd name="connsiteY175" fmla="*/ 84754 h 430648"/>
              <a:gd name="connsiteX176" fmla="*/ 110075 w 324367"/>
              <a:gd name="connsiteY176" fmla="*/ 88898 h 430648"/>
              <a:gd name="connsiteX177" fmla="*/ 110201 w 324367"/>
              <a:gd name="connsiteY177" fmla="*/ 93418 h 430648"/>
              <a:gd name="connsiteX178" fmla="*/ 110578 w 324367"/>
              <a:gd name="connsiteY178" fmla="*/ 98440 h 430648"/>
              <a:gd name="connsiteX179" fmla="*/ 111458 w 324367"/>
              <a:gd name="connsiteY179" fmla="*/ 103463 h 430648"/>
              <a:gd name="connsiteX180" fmla="*/ 112338 w 324367"/>
              <a:gd name="connsiteY180" fmla="*/ 108611 h 430648"/>
              <a:gd name="connsiteX181" fmla="*/ 113595 w 324367"/>
              <a:gd name="connsiteY181" fmla="*/ 112755 h 430648"/>
              <a:gd name="connsiteX182" fmla="*/ 115104 w 324367"/>
              <a:gd name="connsiteY182" fmla="*/ 116647 h 430648"/>
              <a:gd name="connsiteX183" fmla="*/ 116864 w 324367"/>
              <a:gd name="connsiteY183" fmla="*/ 120539 h 430648"/>
              <a:gd name="connsiteX184" fmla="*/ 118875 w 324367"/>
              <a:gd name="connsiteY184" fmla="*/ 124055 h 430648"/>
              <a:gd name="connsiteX185" fmla="*/ 121138 w 324367"/>
              <a:gd name="connsiteY185" fmla="*/ 127445 h 430648"/>
              <a:gd name="connsiteX186" fmla="*/ 123401 w 324367"/>
              <a:gd name="connsiteY186" fmla="*/ 130710 h 430648"/>
              <a:gd name="connsiteX187" fmla="*/ 125790 w 324367"/>
              <a:gd name="connsiteY187" fmla="*/ 133723 h 430648"/>
              <a:gd name="connsiteX188" fmla="*/ 128053 w 324367"/>
              <a:gd name="connsiteY188" fmla="*/ 136486 h 430648"/>
              <a:gd name="connsiteX189" fmla="*/ 130190 w 324367"/>
              <a:gd name="connsiteY189" fmla="*/ 138997 h 430648"/>
              <a:gd name="connsiteX190" fmla="*/ 132327 w 324367"/>
              <a:gd name="connsiteY190" fmla="*/ 141006 h 430648"/>
              <a:gd name="connsiteX191" fmla="*/ 134087 w 324367"/>
              <a:gd name="connsiteY191" fmla="*/ 142764 h 430648"/>
              <a:gd name="connsiteX192" fmla="*/ 135596 w 324367"/>
              <a:gd name="connsiteY192" fmla="*/ 144271 h 430648"/>
              <a:gd name="connsiteX193" fmla="*/ 136727 w 324367"/>
              <a:gd name="connsiteY193" fmla="*/ 145275 h 430648"/>
              <a:gd name="connsiteX194" fmla="*/ 137607 w 324367"/>
              <a:gd name="connsiteY194" fmla="*/ 145903 h 430648"/>
              <a:gd name="connsiteX195" fmla="*/ 137733 w 324367"/>
              <a:gd name="connsiteY195" fmla="*/ 146154 h 430648"/>
              <a:gd name="connsiteX196" fmla="*/ 141378 w 324367"/>
              <a:gd name="connsiteY196" fmla="*/ 140755 h 430648"/>
              <a:gd name="connsiteX197" fmla="*/ 144396 w 324367"/>
              <a:gd name="connsiteY197" fmla="*/ 135356 h 430648"/>
              <a:gd name="connsiteX198" fmla="*/ 146659 w 324367"/>
              <a:gd name="connsiteY198" fmla="*/ 130333 h 430648"/>
              <a:gd name="connsiteX199" fmla="*/ 148041 w 324367"/>
              <a:gd name="connsiteY199" fmla="*/ 125562 h 430648"/>
              <a:gd name="connsiteX200" fmla="*/ 149047 w 324367"/>
              <a:gd name="connsiteY200" fmla="*/ 120916 h 430648"/>
              <a:gd name="connsiteX201" fmla="*/ 149550 w 324367"/>
              <a:gd name="connsiteY201" fmla="*/ 116396 h 430648"/>
              <a:gd name="connsiteX202" fmla="*/ 149550 w 324367"/>
              <a:gd name="connsiteY202" fmla="*/ 112001 h 430648"/>
              <a:gd name="connsiteX203" fmla="*/ 149173 w 324367"/>
              <a:gd name="connsiteY203" fmla="*/ 107858 h 430648"/>
              <a:gd name="connsiteX204" fmla="*/ 148419 w 324367"/>
              <a:gd name="connsiteY204" fmla="*/ 103714 h 430648"/>
              <a:gd name="connsiteX205" fmla="*/ 147287 w 324367"/>
              <a:gd name="connsiteY205" fmla="*/ 99696 h 430648"/>
              <a:gd name="connsiteX206" fmla="*/ 146030 w 324367"/>
              <a:gd name="connsiteY206" fmla="*/ 95929 h 430648"/>
              <a:gd name="connsiteX207" fmla="*/ 144521 w 324367"/>
              <a:gd name="connsiteY207" fmla="*/ 92037 h 430648"/>
              <a:gd name="connsiteX208" fmla="*/ 143013 w 324367"/>
              <a:gd name="connsiteY208" fmla="*/ 88396 h 430648"/>
              <a:gd name="connsiteX209" fmla="*/ 141378 w 324367"/>
              <a:gd name="connsiteY209" fmla="*/ 84754 h 430648"/>
              <a:gd name="connsiteX210" fmla="*/ 139618 w 324367"/>
              <a:gd name="connsiteY210" fmla="*/ 80987 h 430648"/>
              <a:gd name="connsiteX211" fmla="*/ 138110 w 324367"/>
              <a:gd name="connsiteY211" fmla="*/ 77472 h 430648"/>
              <a:gd name="connsiteX212" fmla="*/ 136601 w 324367"/>
              <a:gd name="connsiteY212" fmla="*/ 73830 h 430648"/>
              <a:gd name="connsiteX213" fmla="*/ 135218 w 324367"/>
              <a:gd name="connsiteY213" fmla="*/ 70189 h 430648"/>
              <a:gd name="connsiteX214" fmla="*/ 134213 w 324367"/>
              <a:gd name="connsiteY214" fmla="*/ 66548 h 430648"/>
              <a:gd name="connsiteX215" fmla="*/ 133333 w 324367"/>
              <a:gd name="connsiteY215" fmla="*/ 62907 h 430648"/>
              <a:gd name="connsiteX216" fmla="*/ 132956 w 324367"/>
              <a:gd name="connsiteY216" fmla="*/ 59140 h 430648"/>
              <a:gd name="connsiteX217" fmla="*/ 132956 w 324367"/>
              <a:gd name="connsiteY217" fmla="*/ 55498 h 430648"/>
              <a:gd name="connsiteX218" fmla="*/ 133333 w 324367"/>
              <a:gd name="connsiteY218" fmla="*/ 51606 h 430648"/>
              <a:gd name="connsiteX219" fmla="*/ 134213 w 324367"/>
              <a:gd name="connsiteY219" fmla="*/ 47714 h 430648"/>
              <a:gd name="connsiteX220" fmla="*/ 135721 w 324367"/>
              <a:gd name="connsiteY220" fmla="*/ 43570 h 430648"/>
              <a:gd name="connsiteX221" fmla="*/ 137858 w 324367"/>
              <a:gd name="connsiteY221" fmla="*/ 39552 h 430648"/>
              <a:gd name="connsiteX222" fmla="*/ 140750 w 324367"/>
              <a:gd name="connsiteY222" fmla="*/ 35157 h 430648"/>
              <a:gd name="connsiteX223" fmla="*/ 144270 w 324367"/>
              <a:gd name="connsiteY223" fmla="*/ 30763 h 430648"/>
              <a:gd name="connsiteX224" fmla="*/ 148670 w 324367"/>
              <a:gd name="connsiteY224" fmla="*/ 26117 h 430648"/>
              <a:gd name="connsiteX225" fmla="*/ 153573 w 324367"/>
              <a:gd name="connsiteY225" fmla="*/ 22350 h 430648"/>
              <a:gd name="connsiteX226" fmla="*/ 158350 w 324367"/>
              <a:gd name="connsiteY226" fmla="*/ 18583 h 430648"/>
              <a:gd name="connsiteX227" fmla="*/ 162876 w 324367"/>
              <a:gd name="connsiteY227" fmla="*/ 15319 h 430648"/>
              <a:gd name="connsiteX228" fmla="*/ 167150 w 324367"/>
              <a:gd name="connsiteY228" fmla="*/ 12305 h 430648"/>
              <a:gd name="connsiteX229" fmla="*/ 171173 w 324367"/>
              <a:gd name="connsiteY229" fmla="*/ 9668 h 430648"/>
              <a:gd name="connsiteX230" fmla="*/ 174693 w 324367"/>
              <a:gd name="connsiteY230" fmla="*/ 7283 h 430648"/>
              <a:gd name="connsiteX231" fmla="*/ 177962 w 324367"/>
              <a:gd name="connsiteY231" fmla="*/ 5274 h 430648"/>
              <a:gd name="connsiteX232" fmla="*/ 180853 w 324367"/>
              <a:gd name="connsiteY232" fmla="*/ 3641 h 430648"/>
              <a:gd name="connsiteX233" fmla="*/ 183116 w 324367"/>
              <a:gd name="connsiteY233" fmla="*/ 2135 h 430648"/>
              <a:gd name="connsiteX234" fmla="*/ 185002 w 324367"/>
              <a:gd name="connsiteY234" fmla="*/ 1130 h 430648"/>
              <a:gd name="connsiteX235" fmla="*/ 186133 w 324367"/>
              <a:gd name="connsiteY235" fmla="*/ 251 h 43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24367" h="430648">
                <a:moveTo>
                  <a:pt x="22119" y="260298"/>
                </a:moveTo>
                <a:lnTo>
                  <a:pt x="302248" y="260298"/>
                </a:lnTo>
                <a:lnTo>
                  <a:pt x="306144" y="260550"/>
                </a:lnTo>
                <a:lnTo>
                  <a:pt x="309915" y="261555"/>
                </a:lnTo>
                <a:lnTo>
                  <a:pt x="313433" y="262938"/>
                </a:lnTo>
                <a:lnTo>
                  <a:pt x="316450" y="264950"/>
                </a:lnTo>
                <a:lnTo>
                  <a:pt x="319214" y="267338"/>
                </a:lnTo>
                <a:lnTo>
                  <a:pt x="321351" y="270230"/>
                </a:lnTo>
                <a:lnTo>
                  <a:pt x="322985" y="273373"/>
                </a:lnTo>
                <a:lnTo>
                  <a:pt x="323990" y="276767"/>
                </a:lnTo>
                <a:lnTo>
                  <a:pt x="324367" y="280413"/>
                </a:lnTo>
                <a:lnTo>
                  <a:pt x="324367" y="311717"/>
                </a:lnTo>
                <a:lnTo>
                  <a:pt x="303756" y="311717"/>
                </a:lnTo>
                <a:lnTo>
                  <a:pt x="300615" y="322404"/>
                </a:lnTo>
                <a:lnTo>
                  <a:pt x="296844" y="332713"/>
                </a:lnTo>
                <a:lnTo>
                  <a:pt x="292446" y="342770"/>
                </a:lnTo>
                <a:lnTo>
                  <a:pt x="287419" y="352325"/>
                </a:lnTo>
                <a:lnTo>
                  <a:pt x="281889" y="361502"/>
                </a:lnTo>
                <a:lnTo>
                  <a:pt x="275982" y="370177"/>
                </a:lnTo>
                <a:lnTo>
                  <a:pt x="269322" y="378600"/>
                </a:lnTo>
                <a:lnTo>
                  <a:pt x="262284" y="386395"/>
                </a:lnTo>
                <a:lnTo>
                  <a:pt x="254869" y="393561"/>
                </a:lnTo>
                <a:lnTo>
                  <a:pt x="246951" y="400224"/>
                </a:lnTo>
                <a:lnTo>
                  <a:pt x="238657" y="406384"/>
                </a:lnTo>
                <a:lnTo>
                  <a:pt x="230111" y="411790"/>
                </a:lnTo>
                <a:lnTo>
                  <a:pt x="221062" y="416568"/>
                </a:lnTo>
                <a:lnTo>
                  <a:pt x="211762" y="420842"/>
                </a:lnTo>
                <a:lnTo>
                  <a:pt x="202085" y="424236"/>
                </a:lnTo>
                <a:lnTo>
                  <a:pt x="192283" y="427128"/>
                </a:lnTo>
                <a:lnTo>
                  <a:pt x="182103" y="429014"/>
                </a:lnTo>
                <a:lnTo>
                  <a:pt x="171672" y="430271"/>
                </a:lnTo>
                <a:lnTo>
                  <a:pt x="161241" y="430648"/>
                </a:lnTo>
                <a:lnTo>
                  <a:pt x="150559" y="430271"/>
                </a:lnTo>
                <a:lnTo>
                  <a:pt x="140253" y="429014"/>
                </a:lnTo>
                <a:lnTo>
                  <a:pt x="130074" y="427128"/>
                </a:lnTo>
                <a:lnTo>
                  <a:pt x="120145" y="424236"/>
                </a:lnTo>
                <a:lnTo>
                  <a:pt x="110468" y="420842"/>
                </a:lnTo>
                <a:lnTo>
                  <a:pt x="101168" y="416568"/>
                </a:lnTo>
                <a:lnTo>
                  <a:pt x="92246" y="411790"/>
                </a:lnTo>
                <a:lnTo>
                  <a:pt x="83574" y="406384"/>
                </a:lnTo>
                <a:lnTo>
                  <a:pt x="75279" y="400224"/>
                </a:lnTo>
                <a:lnTo>
                  <a:pt x="67362" y="393561"/>
                </a:lnTo>
                <a:lnTo>
                  <a:pt x="59947" y="386395"/>
                </a:lnTo>
                <a:lnTo>
                  <a:pt x="52909" y="378600"/>
                </a:lnTo>
                <a:lnTo>
                  <a:pt x="46374" y="370177"/>
                </a:lnTo>
                <a:lnTo>
                  <a:pt x="40342" y="361502"/>
                </a:lnTo>
                <a:lnTo>
                  <a:pt x="34938" y="352325"/>
                </a:lnTo>
                <a:lnTo>
                  <a:pt x="29911" y="342770"/>
                </a:lnTo>
                <a:lnTo>
                  <a:pt x="25512" y="332713"/>
                </a:lnTo>
                <a:lnTo>
                  <a:pt x="21867" y="322404"/>
                </a:lnTo>
                <a:lnTo>
                  <a:pt x="18600" y="311717"/>
                </a:lnTo>
                <a:lnTo>
                  <a:pt x="0" y="311717"/>
                </a:lnTo>
                <a:lnTo>
                  <a:pt x="0" y="280413"/>
                </a:lnTo>
                <a:lnTo>
                  <a:pt x="377" y="276767"/>
                </a:lnTo>
                <a:lnTo>
                  <a:pt x="1508" y="273373"/>
                </a:lnTo>
                <a:lnTo>
                  <a:pt x="3142" y="270230"/>
                </a:lnTo>
                <a:lnTo>
                  <a:pt x="5278" y="267338"/>
                </a:lnTo>
                <a:lnTo>
                  <a:pt x="7917" y="264950"/>
                </a:lnTo>
                <a:lnTo>
                  <a:pt x="11059" y="262938"/>
                </a:lnTo>
                <a:lnTo>
                  <a:pt x="14452" y="261555"/>
                </a:lnTo>
                <a:lnTo>
                  <a:pt x="18097" y="260550"/>
                </a:lnTo>
                <a:close/>
                <a:moveTo>
                  <a:pt x="186887" y="0"/>
                </a:moveTo>
                <a:lnTo>
                  <a:pt x="180979" y="4646"/>
                </a:lnTo>
                <a:lnTo>
                  <a:pt x="175950" y="9166"/>
                </a:lnTo>
                <a:lnTo>
                  <a:pt x="171676" y="13686"/>
                </a:lnTo>
                <a:lnTo>
                  <a:pt x="168407" y="18081"/>
                </a:lnTo>
                <a:lnTo>
                  <a:pt x="166019" y="22350"/>
                </a:lnTo>
                <a:lnTo>
                  <a:pt x="164007" y="26494"/>
                </a:lnTo>
                <a:lnTo>
                  <a:pt x="163002" y="30763"/>
                </a:lnTo>
                <a:lnTo>
                  <a:pt x="162373" y="34906"/>
                </a:lnTo>
                <a:lnTo>
                  <a:pt x="162624" y="38924"/>
                </a:lnTo>
                <a:lnTo>
                  <a:pt x="163127" y="42942"/>
                </a:lnTo>
                <a:lnTo>
                  <a:pt x="164259" y="46960"/>
                </a:lnTo>
                <a:lnTo>
                  <a:pt x="165516" y="50978"/>
                </a:lnTo>
                <a:lnTo>
                  <a:pt x="167527" y="54745"/>
                </a:lnTo>
                <a:lnTo>
                  <a:pt x="169539" y="58763"/>
                </a:lnTo>
                <a:lnTo>
                  <a:pt x="171927" y="62781"/>
                </a:lnTo>
                <a:lnTo>
                  <a:pt x="174567" y="66548"/>
                </a:lnTo>
                <a:lnTo>
                  <a:pt x="177333" y="70566"/>
                </a:lnTo>
                <a:lnTo>
                  <a:pt x="179973" y="74458"/>
                </a:lnTo>
                <a:lnTo>
                  <a:pt x="182865" y="78351"/>
                </a:lnTo>
                <a:lnTo>
                  <a:pt x="185756" y="82243"/>
                </a:lnTo>
                <a:lnTo>
                  <a:pt x="188647" y="86261"/>
                </a:lnTo>
                <a:lnTo>
                  <a:pt x="191413" y="90279"/>
                </a:lnTo>
                <a:lnTo>
                  <a:pt x="193802" y="94297"/>
                </a:lnTo>
                <a:lnTo>
                  <a:pt x="196190" y="98440"/>
                </a:lnTo>
                <a:lnTo>
                  <a:pt x="198202" y="102584"/>
                </a:lnTo>
                <a:lnTo>
                  <a:pt x="199962" y="106853"/>
                </a:lnTo>
                <a:lnTo>
                  <a:pt x="201345" y="111122"/>
                </a:lnTo>
                <a:lnTo>
                  <a:pt x="202225" y="115391"/>
                </a:lnTo>
                <a:lnTo>
                  <a:pt x="202728" y="119786"/>
                </a:lnTo>
                <a:lnTo>
                  <a:pt x="202602" y="124306"/>
                </a:lnTo>
                <a:lnTo>
                  <a:pt x="201848" y="128952"/>
                </a:lnTo>
                <a:lnTo>
                  <a:pt x="200590" y="133598"/>
                </a:lnTo>
                <a:lnTo>
                  <a:pt x="200968" y="133472"/>
                </a:lnTo>
                <a:lnTo>
                  <a:pt x="201722" y="132970"/>
                </a:lnTo>
                <a:lnTo>
                  <a:pt x="203105" y="132091"/>
                </a:lnTo>
                <a:lnTo>
                  <a:pt x="204990" y="131087"/>
                </a:lnTo>
                <a:lnTo>
                  <a:pt x="207128" y="129580"/>
                </a:lnTo>
                <a:lnTo>
                  <a:pt x="209642" y="127571"/>
                </a:lnTo>
                <a:lnTo>
                  <a:pt x="212408" y="125436"/>
                </a:lnTo>
                <a:lnTo>
                  <a:pt x="215425" y="122925"/>
                </a:lnTo>
                <a:lnTo>
                  <a:pt x="218568" y="120288"/>
                </a:lnTo>
                <a:lnTo>
                  <a:pt x="221836" y="117149"/>
                </a:lnTo>
                <a:lnTo>
                  <a:pt x="224979" y="113633"/>
                </a:lnTo>
                <a:lnTo>
                  <a:pt x="228248" y="109992"/>
                </a:lnTo>
                <a:lnTo>
                  <a:pt x="231139" y="105849"/>
                </a:lnTo>
                <a:lnTo>
                  <a:pt x="234156" y="101580"/>
                </a:lnTo>
                <a:lnTo>
                  <a:pt x="236796" y="105849"/>
                </a:lnTo>
                <a:lnTo>
                  <a:pt x="239059" y="110494"/>
                </a:lnTo>
                <a:lnTo>
                  <a:pt x="241322" y="115391"/>
                </a:lnTo>
                <a:lnTo>
                  <a:pt x="243334" y="120790"/>
                </a:lnTo>
                <a:lnTo>
                  <a:pt x="245094" y="126692"/>
                </a:lnTo>
                <a:lnTo>
                  <a:pt x="246602" y="132844"/>
                </a:lnTo>
                <a:lnTo>
                  <a:pt x="247985" y="139499"/>
                </a:lnTo>
                <a:lnTo>
                  <a:pt x="248991" y="146782"/>
                </a:lnTo>
                <a:lnTo>
                  <a:pt x="249619" y="154567"/>
                </a:lnTo>
                <a:lnTo>
                  <a:pt x="249745" y="162603"/>
                </a:lnTo>
                <a:lnTo>
                  <a:pt x="249117" y="170513"/>
                </a:lnTo>
                <a:lnTo>
                  <a:pt x="247734" y="178172"/>
                </a:lnTo>
                <a:lnTo>
                  <a:pt x="245471" y="185329"/>
                </a:lnTo>
                <a:lnTo>
                  <a:pt x="242705" y="192486"/>
                </a:lnTo>
                <a:lnTo>
                  <a:pt x="239059" y="199141"/>
                </a:lnTo>
                <a:lnTo>
                  <a:pt x="235036" y="205545"/>
                </a:lnTo>
                <a:lnTo>
                  <a:pt x="230259" y="211572"/>
                </a:lnTo>
                <a:lnTo>
                  <a:pt x="225105" y="217222"/>
                </a:lnTo>
                <a:lnTo>
                  <a:pt x="219322" y="222244"/>
                </a:lnTo>
                <a:lnTo>
                  <a:pt x="213162" y="226890"/>
                </a:lnTo>
                <a:lnTo>
                  <a:pt x="206625" y="231034"/>
                </a:lnTo>
                <a:lnTo>
                  <a:pt x="199710" y="234549"/>
                </a:lnTo>
                <a:lnTo>
                  <a:pt x="192419" y="237563"/>
                </a:lnTo>
                <a:lnTo>
                  <a:pt x="185002" y="240074"/>
                </a:lnTo>
                <a:lnTo>
                  <a:pt x="177207" y="241832"/>
                </a:lnTo>
                <a:lnTo>
                  <a:pt x="169287" y="242711"/>
                </a:lnTo>
                <a:lnTo>
                  <a:pt x="161241" y="243213"/>
                </a:lnTo>
                <a:lnTo>
                  <a:pt x="152693" y="242711"/>
                </a:lnTo>
                <a:lnTo>
                  <a:pt x="144396" y="241581"/>
                </a:lnTo>
                <a:lnTo>
                  <a:pt x="136350" y="239572"/>
                </a:lnTo>
                <a:lnTo>
                  <a:pt x="128555" y="237061"/>
                </a:lnTo>
                <a:lnTo>
                  <a:pt x="121264" y="233670"/>
                </a:lnTo>
                <a:lnTo>
                  <a:pt x="114224" y="229652"/>
                </a:lnTo>
                <a:lnTo>
                  <a:pt x="107561" y="225132"/>
                </a:lnTo>
                <a:lnTo>
                  <a:pt x="101401" y="219984"/>
                </a:lnTo>
                <a:lnTo>
                  <a:pt x="95869" y="214334"/>
                </a:lnTo>
                <a:lnTo>
                  <a:pt x="90715" y="208181"/>
                </a:lnTo>
                <a:lnTo>
                  <a:pt x="86189" y="201527"/>
                </a:lnTo>
                <a:lnTo>
                  <a:pt x="82166" y="194495"/>
                </a:lnTo>
                <a:lnTo>
                  <a:pt x="78898" y="187213"/>
                </a:lnTo>
                <a:lnTo>
                  <a:pt x="76258" y="179428"/>
                </a:lnTo>
                <a:lnTo>
                  <a:pt x="74246" y="171517"/>
                </a:lnTo>
                <a:lnTo>
                  <a:pt x="73115" y="163105"/>
                </a:lnTo>
                <a:lnTo>
                  <a:pt x="72612" y="154567"/>
                </a:lnTo>
                <a:lnTo>
                  <a:pt x="73115" y="144773"/>
                </a:lnTo>
                <a:lnTo>
                  <a:pt x="74246" y="135356"/>
                </a:lnTo>
                <a:lnTo>
                  <a:pt x="76384" y="126064"/>
                </a:lnTo>
                <a:lnTo>
                  <a:pt x="78898" y="117275"/>
                </a:lnTo>
                <a:lnTo>
                  <a:pt x="82041" y="108485"/>
                </a:lnTo>
                <a:lnTo>
                  <a:pt x="85938" y="100073"/>
                </a:lnTo>
                <a:lnTo>
                  <a:pt x="90212" y="91911"/>
                </a:lnTo>
                <a:lnTo>
                  <a:pt x="92475" y="88270"/>
                </a:lnTo>
                <a:lnTo>
                  <a:pt x="94864" y="84880"/>
                </a:lnTo>
                <a:lnTo>
                  <a:pt x="97504" y="81992"/>
                </a:lnTo>
                <a:lnTo>
                  <a:pt x="99892" y="79355"/>
                </a:lnTo>
                <a:lnTo>
                  <a:pt x="102532" y="77221"/>
                </a:lnTo>
                <a:lnTo>
                  <a:pt x="104795" y="75337"/>
                </a:lnTo>
                <a:lnTo>
                  <a:pt x="106932" y="73830"/>
                </a:lnTo>
                <a:lnTo>
                  <a:pt x="108692" y="72575"/>
                </a:lnTo>
                <a:lnTo>
                  <a:pt x="110075" y="71696"/>
                </a:lnTo>
                <a:lnTo>
                  <a:pt x="110830" y="71319"/>
                </a:lnTo>
                <a:lnTo>
                  <a:pt x="111081" y="71194"/>
                </a:lnTo>
                <a:lnTo>
                  <a:pt x="111081" y="71570"/>
                </a:lnTo>
                <a:lnTo>
                  <a:pt x="110830" y="72826"/>
                </a:lnTo>
                <a:lnTo>
                  <a:pt x="110704" y="74835"/>
                </a:lnTo>
                <a:lnTo>
                  <a:pt x="110452" y="77597"/>
                </a:lnTo>
                <a:lnTo>
                  <a:pt x="110201" y="80862"/>
                </a:lnTo>
                <a:lnTo>
                  <a:pt x="110075" y="84754"/>
                </a:lnTo>
                <a:lnTo>
                  <a:pt x="110075" y="88898"/>
                </a:lnTo>
                <a:lnTo>
                  <a:pt x="110201" y="93418"/>
                </a:lnTo>
                <a:lnTo>
                  <a:pt x="110578" y="98440"/>
                </a:lnTo>
                <a:lnTo>
                  <a:pt x="111458" y="103463"/>
                </a:lnTo>
                <a:lnTo>
                  <a:pt x="112338" y="108611"/>
                </a:lnTo>
                <a:lnTo>
                  <a:pt x="113595" y="112755"/>
                </a:lnTo>
                <a:lnTo>
                  <a:pt x="115104" y="116647"/>
                </a:lnTo>
                <a:lnTo>
                  <a:pt x="116864" y="120539"/>
                </a:lnTo>
                <a:lnTo>
                  <a:pt x="118875" y="124055"/>
                </a:lnTo>
                <a:lnTo>
                  <a:pt x="121138" y="127445"/>
                </a:lnTo>
                <a:lnTo>
                  <a:pt x="123401" y="130710"/>
                </a:lnTo>
                <a:lnTo>
                  <a:pt x="125790" y="133723"/>
                </a:lnTo>
                <a:lnTo>
                  <a:pt x="128053" y="136486"/>
                </a:lnTo>
                <a:lnTo>
                  <a:pt x="130190" y="138997"/>
                </a:lnTo>
                <a:lnTo>
                  <a:pt x="132327" y="141006"/>
                </a:lnTo>
                <a:lnTo>
                  <a:pt x="134087" y="142764"/>
                </a:lnTo>
                <a:lnTo>
                  <a:pt x="135596" y="144271"/>
                </a:lnTo>
                <a:lnTo>
                  <a:pt x="136727" y="145275"/>
                </a:lnTo>
                <a:lnTo>
                  <a:pt x="137607" y="145903"/>
                </a:lnTo>
                <a:lnTo>
                  <a:pt x="137733" y="146154"/>
                </a:lnTo>
                <a:lnTo>
                  <a:pt x="141378" y="140755"/>
                </a:lnTo>
                <a:lnTo>
                  <a:pt x="144396" y="135356"/>
                </a:lnTo>
                <a:lnTo>
                  <a:pt x="146659" y="130333"/>
                </a:lnTo>
                <a:lnTo>
                  <a:pt x="148041" y="125562"/>
                </a:lnTo>
                <a:lnTo>
                  <a:pt x="149047" y="120916"/>
                </a:lnTo>
                <a:lnTo>
                  <a:pt x="149550" y="116396"/>
                </a:lnTo>
                <a:lnTo>
                  <a:pt x="149550" y="112001"/>
                </a:lnTo>
                <a:lnTo>
                  <a:pt x="149173" y="107858"/>
                </a:lnTo>
                <a:lnTo>
                  <a:pt x="148419" y="103714"/>
                </a:lnTo>
                <a:lnTo>
                  <a:pt x="147287" y="99696"/>
                </a:lnTo>
                <a:lnTo>
                  <a:pt x="146030" y="95929"/>
                </a:lnTo>
                <a:lnTo>
                  <a:pt x="144521" y="92037"/>
                </a:lnTo>
                <a:lnTo>
                  <a:pt x="143013" y="88396"/>
                </a:lnTo>
                <a:lnTo>
                  <a:pt x="141378" y="84754"/>
                </a:lnTo>
                <a:lnTo>
                  <a:pt x="139618" y="80987"/>
                </a:lnTo>
                <a:lnTo>
                  <a:pt x="138110" y="77472"/>
                </a:lnTo>
                <a:lnTo>
                  <a:pt x="136601" y="73830"/>
                </a:lnTo>
                <a:lnTo>
                  <a:pt x="135218" y="70189"/>
                </a:lnTo>
                <a:lnTo>
                  <a:pt x="134213" y="66548"/>
                </a:lnTo>
                <a:lnTo>
                  <a:pt x="133333" y="62907"/>
                </a:lnTo>
                <a:lnTo>
                  <a:pt x="132956" y="59140"/>
                </a:lnTo>
                <a:lnTo>
                  <a:pt x="132956" y="55498"/>
                </a:lnTo>
                <a:lnTo>
                  <a:pt x="133333" y="51606"/>
                </a:lnTo>
                <a:lnTo>
                  <a:pt x="134213" y="47714"/>
                </a:lnTo>
                <a:lnTo>
                  <a:pt x="135721" y="43570"/>
                </a:lnTo>
                <a:lnTo>
                  <a:pt x="137858" y="39552"/>
                </a:lnTo>
                <a:lnTo>
                  <a:pt x="140750" y="35157"/>
                </a:lnTo>
                <a:lnTo>
                  <a:pt x="144270" y="30763"/>
                </a:lnTo>
                <a:lnTo>
                  <a:pt x="148670" y="26117"/>
                </a:lnTo>
                <a:lnTo>
                  <a:pt x="153573" y="22350"/>
                </a:lnTo>
                <a:lnTo>
                  <a:pt x="158350" y="18583"/>
                </a:lnTo>
                <a:lnTo>
                  <a:pt x="162876" y="15319"/>
                </a:lnTo>
                <a:lnTo>
                  <a:pt x="167150" y="12305"/>
                </a:lnTo>
                <a:lnTo>
                  <a:pt x="171173" y="9668"/>
                </a:lnTo>
                <a:lnTo>
                  <a:pt x="174693" y="7283"/>
                </a:lnTo>
                <a:lnTo>
                  <a:pt x="177962" y="5274"/>
                </a:lnTo>
                <a:lnTo>
                  <a:pt x="180853" y="3641"/>
                </a:lnTo>
                <a:lnTo>
                  <a:pt x="183116" y="2135"/>
                </a:lnTo>
                <a:lnTo>
                  <a:pt x="185002" y="1130"/>
                </a:lnTo>
                <a:lnTo>
                  <a:pt x="186133" y="251"/>
                </a:lnTo>
                <a:close/>
              </a:path>
            </a:pathLst>
          </a:custGeom>
          <a:solidFill>
            <a:srgbClr val="6B1554"/>
          </a:solidFill>
          <a:ln>
            <a:noFill/>
          </a:ln>
        </p:spPr>
        <p:txBody>
          <a:bodyPr lIns="182880" tIns="91440" rIns="182880" bIns="91440"/>
          <a:lstStyle/>
          <a:p>
            <a:pPr defTabSz="1828800"/>
            <a:endParaRPr lang="ru-RU">
              <a:solidFill>
                <a:prstClr val="black"/>
              </a:solidFill>
              <a:latin typeface="Arial" panose="020B0604020202020204"/>
              <a:ea typeface="微软雅黑" panose="020B0503020204020204" pitchFamily="34" charset="-122"/>
            </a:endParaRPr>
          </a:p>
        </p:txBody>
      </p:sp>
      <p:sp>
        <p:nvSpPr>
          <p:cNvPr id="53" name="Freeform 267"/>
          <p:cNvSpPr>
            <a:spLocks noEditPoints="1"/>
          </p:cNvSpPr>
          <p:nvPr/>
        </p:nvSpPr>
        <p:spPr bwMode="auto">
          <a:xfrm>
            <a:off x="2125090" y="3371496"/>
            <a:ext cx="530140" cy="527254"/>
          </a:xfrm>
          <a:custGeom>
            <a:avLst/>
            <a:gdLst>
              <a:gd name="T0" fmla="*/ 1704 w 3859"/>
              <a:gd name="T1" fmla="*/ 1150 h 3835"/>
              <a:gd name="T2" fmla="*/ 1443 w 3859"/>
              <a:gd name="T3" fmla="*/ 1281 h 3835"/>
              <a:gd name="T4" fmla="*/ 1248 w 3859"/>
              <a:gd name="T5" fmla="*/ 1494 h 3835"/>
              <a:gd name="T6" fmla="*/ 1139 w 3859"/>
              <a:gd name="T7" fmla="*/ 1766 h 3835"/>
              <a:gd name="T8" fmla="*/ 1139 w 3859"/>
              <a:gd name="T9" fmla="*/ 2070 h 3835"/>
              <a:gd name="T10" fmla="*/ 1248 w 3859"/>
              <a:gd name="T11" fmla="*/ 2343 h 3835"/>
              <a:gd name="T12" fmla="*/ 1443 w 3859"/>
              <a:gd name="T13" fmla="*/ 2555 h 3835"/>
              <a:gd name="T14" fmla="*/ 1704 w 3859"/>
              <a:gd name="T15" fmla="*/ 2686 h 3835"/>
              <a:gd name="T16" fmla="*/ 2008 w 3859"/>
              <a:gd name="T17" fmla="*/ 2715 h 3835"/>
              <a:gd name="T18" fmla="*/ 2293 w 3859"/>
              <a:gd name="T19" fmla="*/ 2632 h 3835"/>
              <a:gd name="T20" fmla="*/ 2524 w 3859"/>
              <a:gd name="T21" fmla="*/ 2458 h 3835"/>
              <a:gd name="T22" fmla="*/ 2679 w 3859"/>
              <a:gd name="T23" fmla="*/ 2213 h 3835"/>
              <a:gd name="T24" fmla="*/ 2734 w 3859"/>
              <a:gd name="T25" fmla="*/ 1918 h 3835"/>
              <a:gd name="T26" fmla="*/ 2679 w 3859"/>
              <a:gd name="T27" fmla="*/ 1624 h 3835"/>
              <a:gd name="T28" fmla="*/ 2524 w 3859"/>
              <a:gd name="T29" fmla="*/ 1379 h 3835"/>
              <a:gd name="T30" fmla="*/ 2293 w 3859"/>
              <a:gd name="T31" fmla="*/ 1204 h 3835"/>
              <a:gd name="T32" fmla="*/ 2008 w 3859"/>
              <a:gd name="T33" fmla="*/ 1122 h 3835"/>
              <a:gd name="T34" fmla="*/ 2178 w 3859"/>
              <a:gd name="T35" fmla="*/ 4 h 3835"/>
              <a:gd name="T36" fmla="*/ 2245 w 3859"/>
              <a:gd name="T37" fmla="*/ 58 h 3835"/>
              <a:gd name="T38" fmla="*/ 2480 w 3859"/>
              <a:gd name="T39" fmla="*/ 588 h 3835"/>
              <a:gd name="T40" fmla="*/ 3028 w 3859"/>
              <a:gd name="T41" fmla="*/ 373 h 3835"/>
              <a:gd name="T42" fmla="*/ 3113 w 3859"/>
              <a:gd name="T43" fmla="*/ 381 h 3835"/>
              <a:gd name="T44" fmla="*/ 3484 w 3859"/>
              <a:gd name="T45" fmla="*/ 761 h 3835"/>
              <a:gd name="T46" fmla="*/ 3475 w 3859"/>
              <a:gd name="T47" fmla="*/ 845 h 3835"/>
              <a:gd name="T48" fmla="*/ 3316 w 3859"/>
              <a:gd name="T49" fmla="*/ 1504 h 3835"/>
              <a:gd name="T50" fmla="*/ 3836 w 3859"/>
              <a:gd name="T51" fmla="*/ 1624 h 3835"/>
              <a:gd name="T52" fmla="*/ 3859 w 3859"/>
              <a:gd name="T53" fmla="*/ 2150 h 3835"/>
              <a:gd name="T54" fmla="*/ 3821 w 3859"/>
              <a:gd name="T55" fmla="*/ 2226 h 3835"/>
              <a:gd name="T56" fmla="*/ 3285 w 3859"/>
              <a:gd name="T57" fmla="*/ 2426 h 3835"/>
              <a:gd name="T58" fmla="*/ 3480 w 3859"/>
              <a:gd name="T59" fmla="*/ 3011 h 3835"/>
              <a:gd name="T60" fmla="*/ 3471 w 3859"/>
              <a:gd name="T61" fmla="*/ 3095 h 3835"/>
              <a:gd name="T62" fmla="*/ 3089 w 3859"/>
              <a:gd name="T63" fmla="*/ 3464 h 3835"/>
              <a:gd name="T64" fmla="*/ 3004 w 3859"/>
              <a:gd name="T65" fmla="*/ 3453 h 3835"/>
              <a:gd name="T66" fmla="*/ 2339 w 3859"/>
              <a:gd name="T67" fmla="*/ 3298 h 3835"/>
              <a:gd name="T68" fmla="*/ 2218 w 3859"/>
              <a:gd name="T69" fmla="*/ 3812 h 3835"/>
              <a:gd name="T70" fmla="*/ 1688 w 3859"/>
              <a:gd name="T71" fmla="*/ 3835 h 3835"/>
              <a:gd name="T72" fmla="*/ 1612 w 3859"/>
              <a:gd name="T73" fmla="*/ 3797 h 3835"/>
              <a:gd name="T74" fmla="*/ 1415 w 3859"/>
              <a:gd name="T75" fmla="*/ 3263 h 3835"/>
              <a:gd name="T76" fmla="*/ 837 w 3859"/>
              <a:gd name="T77" fmla="*/ 3458 h 3835"/>
              <a:gd name="T78" fmla="*/ 751 w 3859"/>
              <a:gd name="T79" fmla="*/ 3449 h 3835"/>
              <a:gd name="T80" fmla="*/ 380 w 3859"/>
              <a:gd name="T81" fmla="*/ 3070 h 3835"/>
              <a:gd name="T82" fmla="*/ 390 w 3859"/>
              <a:gd name="T83" fmla="*/ 2986 h 3835"/>
              <a:gd name="T84" fmla="*/ 543 w 3859"/>
              <a:gd name="T85" fmla="*/ 2332 h 3835"/>
              <a:gd name="T86" fmla="*/ 23 w 3859"/>
              <a:gd name="T87" fmla="*/ 2212 h 3835"/>
              <a:gd name="T88" fmla="*/ 0 w 3859"/>
              <a:gd name="T89" fmla="*/ 1684 h 3835"/>
              <a:gd name="T90" fmla="*/ 38 w 3859"/>
              <a:gd name="T91" fmla="*/ 1609 h 3835"/>
              <a:gd name="T92" fmla="*/ 574 w 3859"/>
              <a:gd name="T93" fmla="*/ 1414 h 3835"/>
              <a:gd name="T94" fmla="*/ 376 w 3859"/>
              <a:gd name="T95" fmla="*/ 832 h 3835"/>
              <a:gd name="T96" fmla="*/ 383 w 3859"/>
              <a:gd name="T97" fmla="*/ 747 h 3835"/>
              <a:gd name="T98" fmla="*/ 767 w 3859"/>
              <a:gd name="T99" fmla="*/ 378 h 3835"/>
              <a:gd name="T100" fmla="*/ 851 w 3859"/>
              <a:gd name="T101" fmla="*/ 388 h 3835"/>
              <a:gd name="T102" fmla="*/ 1506 w 3859"/>
              <a:gd name="T103" fmla="*/ 542 h 3835"/>
              <a:gd name="T104" fmla="*/ 1627 w 3859"/>
              <a:gd name="T105" fmla="*/ 23 h 3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59" h="3835">
                <a:moveTo>
                  <a:pt x="1930" y="1118"/>
                </a:moveTo>
                <a:lnTo>
                  <a:pt x="1853" y="1122"/>
                </a:lnTo>
                <a:lnTo>
                  <a:pt x="1777" y="1132"/>
                </a:lnTo>
                <a:lnTo>
                  <a:pt x="1704" y="1150"/>
                </a:lnTo>
                <a:lnTo>
                  <a:pt x="1634" y="1174"/>
                </a:lnTo>
                <a:lnTo>
                  <a:pt x="1566" y="1204"/>
                </a:lnTo>
                <a:lnTo>
                  <a:pt x="1503" y="1241"/>
                </a:lnTo>
                <a:lnTo>
                  <a:pt x="1443" y="1281"/>
                </a:lnTo>
                <a:lnTo>
                  <a:pt x="1387" y="1328"/>
                </a:lnTo>
                <a:lnTo>
                  <a:pt x="1335" y="1379"/>
                </a:lnTo>
                <a:lnTo>
                  <a:pt x="1289" y="1434"/>
                </a:lnTo>
                <a:lnTo>
                  <a:pt x="1248" y="1494"/>
                </a:lnTo>
                <a:lnTo>
                  <a:pt x="1212" y="1557"/>
                </a:lnTo>
                <a:lnTo>
                  <a:pt x="1181" y="1624"/>
                </a:lnTo>
                <a:lnTo>
                  <a:pt x="1157" y="1694"/>
                </a:lnTo>
                <a:lnTo>
                  <a:pt x="1139" y="1766"/>
                </a:lnTo>
                <a:lnTo>
                  <a:pt x="1128" y="1841"/>
                </a:lnTo>
                <a:lnTo>
                  <a:pt x="1125" y="1918"/>
                </a:lnTo>
                <a:lnTo>
                  <a:pt x="1128" y="1995"/>
                </a:lnTo>
                <a:lnTo>
                  <a:pt x="1139" y="2070"/>
                </a:lnTo>
                <a:lnTo>
                  <a:pt x="1157" y="2143"/>
                </a:lnTo>
                <a:lnTo>
                  <a:pt x="1181" y="2213"/>
                </a:lnTo>
                <a:lnTo>
                  <a:pt x="1212" y="2279"/>
                </a:lnTo>
                <a:lnTo>
                  <a:pt x="1248" y="2343"/>
                </a:lnTo>
                <a:lnTo>
                  <a:pt x="1289" y="2403"/>
                </a:lnTo>
                <a:lnTo>
                  <a:pt x="1335" y="2458"/>
                </a:lnTo>
                <a:lnTo>
                  <a:pt x="1387" y="2508"/>
                </a:lnTo>
                <a:lnTo>
                  <a:pt x="1443" y="2555"/>
                </a:lnTo>
                <a:lnTo>
                  <a:pt x="1503" y="2596"/>
                </a:lnTo>
                <a:lnTo>
                  <a:pt x="1566" y="2632"/>
                </a:lnTo>
                <a:lnTo>
                  <a:pt x="1634" y="2662"/>
                </a:lnTo>
                <a:lnTo>
                  <a:pt x="1704" y="2686"/>
                </a:lnTo>
                <a:lnTo>
                  <a:pt x="1777" y="2704"/>
                </a:lnTo>
                <a:lnTo>
                  <a:pt x="1853" y="2715"/>
                </a:lnTo>
                <a:lnTo>
                  <a:pt x="1930" y="2719"/>
                </a:lnTo>
                <a:lnTo>
                  <a:pt x="2008" y="2715"/>
                </a:lnTo>
                <a:lnTo>
                  <a:pt x="2083" y="2704"/>
                </a:lnTo>
                <a:lnTo>
                  <a:pt x="2156" y="2686"/>
                </a:lnTo>
                <a:lnTo>
                  <a:pt x="2227" y="2662"/>
                </a:lnTo>
                <a:lnTo>
                  <a:pt x="2293" y="2632"/>
                </a:lnTo>
                <a:lnTo>
                  <a:pt x="2357" y="2596"/>
                </a:lnTo>
                <a:lnTo>
                  <a:pt x="2416" y="2555"/>
                </a:lnTo>
                <a:lnTo>
                  <a:pt x="2473" y="2508"/>
                </a:lnTo>
                <a:lnTo>
                  <a:pt x="2524" y="2458"/>
                </a:lnTo>
                <a:lnTo>
                  <a:pt x="2571" y="2403"/>
                </a:lnTo>
                <a:lnTo>
                  <a:pt x="2612" y="2343"/>
                </a:lnTo>
                <a:lnTo>
                  <a:pt x="2649" y="2279"/>
                </a:lnTo>
                <a:lnTo>
                  <a:pt x="2679" y="2213"/>
                </a:lnTo>
                <a:lnTo>
                  <a:pt x="2703" y="2143"/>
                </a:lnTo>
                <a:lnTo>
                  <a:pt x="2720" y="2070"/>
                </a:lnTo>
                <a:lnTo>
                  <a:pt x="2731" y="1995"/>
                </a:lnTo>
                <a:lnTo>
                  <a:pt x="2734" y="1918"/>
                </a:lnTo>
                <a:lnTo>
                  <a:pt x="2731" y="1841"/>
                </a:lnTo>
                <a:lnTo>
                  <a:pt x="2720" y="1766"/>
                </a:lnTo>
                <a:lnTo>
                  <a:pt x="2703" y="1694"/>
                </a:lnTo>
                <a:lnTo>
                  <a:pt x="2679" y="1624"/>
                </a:lnTo>
                <a:lnTo>
                  <a:pt x="2649" y="1557"/>
                </a:lnTo>
                <a:lnTo>
                  <a:pt x="2612" y="1494"/>
                </a:lnTo>
                <a:lnTo>
                  <a:pt x="2571" y="1434"/>
                </a:lnTo>
                <a:lnTo>
                  <a:pt x="2524" y="1379"/>
                </a:lnTo>
                <a:lnTo>
                  <a:pt x="2473" y="1328"/>
                </a:lnTo>
                <a:lnTo>
                  <a:pt x="2418" y="1281"/>
                </a:lnTo>
                <a:lnTo>
                  <a:pt x="2357" y="1241"/>
                </a:lnTo>
                <a:lnTo>
                  <a:pt x="2293" y="1204"/>
                </a:lnTo>
                <a:lnTo>
                  <a:pt x="2227" y="1174"/>
                </a:lnTo>
                <a:lnTo>
                  <a:pt x="2156" y="1150"/>
                </a:lnTo>
                <a:lnTo>
                  <a:pt x="2083" y="1132"/>
                </a:lnTo>
                <a:lnTo>
                  <a:pt x="2008" y="1122"/>
                </a:lnTo>
                <a:lnTo>
                  <a:pt x="1930" y="1118"/>
                </a:lnTo>
                <a:close/>
                <a:moveTo>
                  <a:pt x="1687" y="0"/>
                </a:moveTo>
                <a:lnTo>
                  <a:pt x="2156" y="0"/>
                </a:lnTo>
                <a:lnTo>
                  <a:pt x="2178" y="4"/>
                </a:lnTo>
                <a:lnTo>
                  <a:pt x="2199" y="11"/>
                </a:lnTo>
                <a:lnTo>
                  <a:pt x="2218" y="23"/>
                </a:lnTo>
                <a:lnTo>
                  <a:pt x="2233" y="39"/>
                </a:lnTo>
                <a:lnTo>
                  <a:pt x="2245" y="58"/>
                </a:lnTo>
                <a:lnTo>
                  <a:pt x="2252" y="78"/>
                </a:lnTo>
                <a:lnTo>
                  <a:pt x="2338" y="539"/>
                </a:lnTo>
                <a:lnTo>
                  <a:pt x="2410" y="561"/>
                </a:lnTo>
                <a:lnTo>
                  <a:pt x="2480" y="588"/>
                </a:lnTo>
                <a:lnTo>
                  <a:pt x="2548" y="618"/>
                </a:lnTo>
                <a:lnTo>
                  <a:pt x="2615" y="650"/>
                </a:lnTo>
                <a:lnTo>
                  <a:pt x="3009" y="384"/>
                </a:lnTo>
                <a:lnTo>
                  <a:pt x="3028" y="373"/>
                </a:lnTo>
                <a:lnTo>
                  <a:pt x="3050" y="368"/>
                </a:lnTo>
                <a:lnTo>
                  <a:pt x="3072" y="368"/>
                </a:lnTo>
                <a:lnTo>
                  <a:pt x="3094" y="373"/>
                </a:lnTo>
                <a:lnTo>
                  <a:pt x="3113" y="381"/>
                </a:lnTo>
                <a:lnTo>
                  <a:pt x="3131" y="394"/>
                </a:lnTo>
                <a:lnTo>
                  <a:pt x="3463" y="725"/>
                </a:lnTo>
                <a:lnTo>
                  <a:pt x="3476" y="742"/>
                </a:lnTo>
                <a:lnTo>
                  <a:pt x="3484" y="761"/>
                </a:lnTo>
                <a:lnTo>
                  <a:pt x="3489" y="783"/>
                </a:lnTo>
                <a:lnTo>
                  <a:pt x="3489" y="805"/>
                </a:lnTo>
                <a:lnTo>
                  <a:pt x="3484" y="826"/>
                </a:lnTo>
                <a:lnTo>
                  <a:pt x="3475" y="845"/>
                </a:lnTo>
                <a:lnTo>
                  <a:pt x="3205" y="1237"/>
                </a:lnTo>
                <a:lnTo>
                  <a:pt x="3249" y="1322"/>
                </a:lnTo>
                <a:lnTo>
                  <a:pt x="3285" y="1412"/>
                </a:lnTo>
                <a:lnTo>
                  <a:pt x="3316" y="1504"/>
                </a:lnTo>
                <a:lnTo>
                  <a:pt x="3782" y="1590"/>
                </a:lnTo>
                <a:lnTo>
                  <a:pt x="3802" y="1597"/>
                </a:lnTo>
                <a:lnTo>
                  <a:pt x="3821" y="1609"/>
                </a:lnTo>
                <a:lnTo>
                  <a:pt x="3836" y="1624"/>
                </a:lnTo>
                <a:lnTo>
                  <a:pt x="3848" y="1643"/>
                </a:lnTo>
                <a:lnTo>
                  <a:pt x="3857" y="1664"/>
                </a:lnTo>
                <a:lnTo>
                  <a:pt x="3859" y="1684"/>
                </a:lnTo>
                <a:lnTo>
                  <a:pt x="3859" y="2150"/>
                </a:lnTo>
                <a:lnTo>
                  <a:pt x="3857" y="2172"/>
                </a:lnTo>
                <a:lnTo>
                  <a:pt x="3848" y="2192"/>
                </a:lnTo>
                <a:lnTo>
                  <a:pt x="3836" y="2212"/>
                </a:lnTo>
                <a:lnTo>
                  <a:pt x="3821" y="2226"/>
                </a:lnTo>
                <a:lnTo>
                  <a:pt x="3802" y="2238"/>
                </a:lnTo>
                <a:lnTo>
                  <a:pt x="3782" y="2244"/>
                </a:lnTo>
                <a:lnTo>
                  <a:pt x="3316" y="2332"/>
                </a:lnTo>
                <a:lnTo>
                  <a:pt x="3285" y="2426"/>
                </a:lnTo>
                <a:lnTo>
                  <a:pt x="3247" y="2517"/>
                </a:lnTo>
                <a:lnTo>
                  <a:pt x="3204" y="2605"/>
                </a:lnTo>
                <a:lnTo>
                  <a:pt x="3470" y="2992"/>
                </a:lnTo>
                <a:lnTo>
                  <a:pt x="3480" y="3011"/>
                </a:lnTo>
                <a:lnTo>
                  <a:pt x="3484" y="3031"/>
                </a:lnTo>
                <a:lnTo>
                  <a:pt x="3484" y="3054"/>
                </a:lnTo>
                <a:lnTo>
                  <a:pt x="3481" y="3074"/>
                </a:lnTo>
                <a:lnTo>
                  <a:pt x="3471" y="3095"/>
                </a:lnTo>
                <a:lnTo>
                  <a:pt x="3458" y="3112"/>
                </a:lnTo>
                <a:lnTo>
                  <a:pt x="3126" y="3442"/>
                </a:lnTo>
                <a:lnTo>
                  <a:pt x="3109" y="3455"/>
                </a:lnTo>
                <a:lnTo>
                  <a:pt x="3089" y="3464"/>
                </a:lnTo>
                <a:lnTo>
                  <a:pt x="3067" y="3469"/>
                </a:lnTo>
                <a:lnTo>
                  <a:pt x="3045" y="3467"/>
                </a:lnTo>
                <a:lnTo>
                  <a:pt x="3024" y="3463"/>
                </a:lnTo>
                <a:lnTo>
                  <a:pt x="3004" y="3453"/>
                </a:lnTo>
                <a:lnTo>
                  <a:pt x="2612" y="3187"/>
                </a:lnTo>
                <a:lnTo>
                  <a:pt x="2524" y="3230"/>
                </a:lnTo>
                <a:lnTo>
                  <a:pt x="2433" y="3267"/>
                </a:lnTo>
                <a:lnTo>
                  <a:pt x="2339" y="3298"/>
                </a:lnTo>
                <a:lnTo>
                  <a:pt x="2252" y="3758"/>
                </a:lnTo>
                <a:lnTo>
                  <a:pt x="2245" y="3779"/>
                </a:lnTo>
                <a:lnTo>
                  <a:pt x="2233" y="3797"/>
                </a:lnTo>
                <a:lnTo>
                  <a:pt x="2218" y="3812"/>
                </a:lnTo>
                <a:lnTo>
                  <a:pt x="2199" y="3826"/>
                </a:lnTo>
                <a:lnTo>
                  <a:pt x="2178" y="3833"/>
                </a:lnTo>
                <a:lnTo>
                  <a:pt x="2156" y="3835"/>
                </a:lnTo>
                <a:lnTo>
                  <a:pt x="1688" y="3835"/>
                </a:lnTo>
                <a:lnTo>
                  <a:pt x="1666" y="3833"/>
                </a:lnTo>
                <a:lnTo>
                  <a:pt x="1646" y="3826"/>
                </a:lnTo>
                <a:lnTo>
                  <a:pt x="1627" y="3812"/>
                </a:lnTo>
                <a:lnTo>
                  <a:pt x="1612" y="3797"/>
                </a:lnTo>
                <a:lnTo>
                  <a:pt x="1600" y="3779"/>
                </a:lnTo>
                <a:lnTo>
                  <a:pt x="1593" y="3758"/>
                </a:lnTo>
                <a:lnTo>
                  <a:pt x="1506" y="3293"/>
                </a:lnTo>
                <a:lnTo>
                  <a:pt x="1415" y="3263"/>
                </a:lnTo>
                <a:lnTo>
                  <a:pt x="1327" y="3227"/>
                </a:lnTo>
                <a:lnTo>
                  <a:pt x="1242" y="3185"/>
                </a:lnTo>
                <a:lnTo>
                  <a:pt x="856" y="3447"/>
                </a:lnTo>
                <a:lnTo>
                  <a:pt x="837" y="3458"/>
                </a:lnTo>
                <a:lnTo>
                  <a:pt x="815" y="3463"/>
                </a:lnTo>
                <a:lnTo>
                  <a:pt x="793" y="3463"/>
                </a:lnTo>
                <a:lnTo>
                  <a:pt x="771" y="3458"/>
                </a:lnTo>
                <a:lnTo>
                  <a:pt x="751" y="3449"/>
                </a:lnTo>
                <a:lnTo>
                  <a:pt x="734" y="3436"/>
                </a:lnTo>
                <a:lnTo>
                  <a:pt x="401" y="3107"/>
                </a:lnTo>
                <a:lnTo>
                  <a:pt x="388" y="3089"/>
                </a:lnTo>
                <a:lnTo>
                  <a:pt x="380" y="3070"/>
                </a:lnTo>
                <a:lnTo>
                  <a:pt x="375" y="3048"/>
                </a:lnTo>
                <a:lnTo>
                  <a:pt x="376" y="3025"/>
                </a:lnTo>
                <a:lnTo>
                  <a:pt x="381" y="3005"/>
                </a:lnTo>
                <a:lnTo>
                  <a:pt x="390" y="2986"/>
                </a:lnTo>
                <a:lnTo>
                  <a:pt x="655" y="2601"/>
                </a:lnTo>
                <a:lnTo>
                  <a:pt x="612" y="2514"/>
                </a:lnTo>
                <a:lnTo>
                  <a:pt x="574" y="2424"/>
                </a:lnTo>
                <a:lnTo>
                  <a:pt x="543" y="2332"/>
                </a:lnTo>
                <a:lnTo>
                  <a:pt x="78" y="2244"/>
                </a:lnTo>
                <a:lnTo>
                  <a:pt x="58" y="2238"/>
                </a:lnTo>
                <a:lnTo>
                  <a:pt x="38" y="2226"/>
                </a:lnTo>
                <a:lnTo>
                  <a:pt x="23" y="2212"/>
                </a:lnTo>
                <a:lnTo>
                  <a:pt x="11" y="2192"/>
                </a:lnTo>
                <a:lnTo>
                  <a:pt x="3" y="2172"/>
                </a:lnTo>
                <a:lnTo>
                  <a:pt x="0" y="2150"/>
                </a:lnTo>
                <a:lnTo>
                  <a:pt x="0" y="1684"/>
                </a:lnTo>
                <a:lnTo>
                  <a:pt x="3" y="1664"/>
                </a:lnTo>
                <a:lnTo>
                  <a:pt x="11" y="1643"/>
                </a:lnTo>
                <a:lnTo>
                  <a:pt x="23" y="1624"/>
                </a:lnTo>
                <a:lnTo>
                  <a:pt x="38" y="1609"/>
                </a:lnTo>
                <a:lnTo>
                  <a:pt x="58" y="1597"/>
                </a:lnTo>
                <a:lnTo>
                  <a:pt x="78" y="1590"/>
                </a:lnTo>
                <a:lnTo>
                  <a:pt x="543" y="1504"/>
                </a:lnTo>
                <a:lnTo>
                  <a:pt x="574" y="1414"/>
                </a:lnTo>
                <a:lnTo>
                  <a:pt x="611" y="1325"/>
                </a:lnTo>
                <a:lnTo>
                  <a:pt x="653" y="1239"/>
                </a:lnTo>
                <a:lnTo>
                  <a:pt x="386" y="851"/>
                </a:lnTo>
                <a:lnTo>
                  <a:pt x="376" y="832"/>
                </a:lnTo>
                <a:lnTo>
                  <a:pt x="370" y="810"/>
                </a:lnTo>
                <a:lnTo>
                  <a:pt x="370" y="789"/>
                </a:lnTo>
                <a:lnTo>
                  <a:pt x="375" y="767"/>
                </a:lnTo>
                <a:lnTo>
                  <a:pt x="383" y="747"/>
                </a:lnTo>
                <a:lnTo>
                  <a:pt x="397" y="730"/>
                </a:lnTo>
                <a:lnTo>
                  <a:pt x="729" y="400"/>
                </a:lnTo>
                <a:lnTo>
                  <a:pt x="746" y="387"/>
                </a:lnTo>
                <a:lnTo>
                  <a:pt x="767" y="378"/>
                </a:lnTo>
                <a:lnTo>
                  <a:pt x="787" y="374"/>
                </a:lnTo>
                <a:lnTo>
                  <a:pt x="810" y="374"/>
                </a:lnTo>
                <a:lnTo>
                  <a:pt x="832" y="379"/>
                </a:lnTo>
                <a:lnTo>
                  <a:pt x="851" y="388"/>
                </a:lnTo>
                <a:lnTo>
                  <a:pt x="1240" y="653"/>
                </a:lnTo>
                <a:lnTo>
                  <a:pt x="1325" y="611"/>
                </a:lnTo>
                <a:lnTo>
                  <a:pt x="1414" y="574"/>
                </a:lnTo>
                <a:lnTo>
                  <a:pt x="1506" y="542"/>
                </a:lnTo>
                <a:lnTo>
                  <a:pt x="1593" y="78"/>
                </a:lnTo>
                <a:lnTo>
                  <a:pt x="1600" y="58"/>
                </a:lnTo>
                <a:lnTo>
                  <a:pt x="1611" y="39"/>
                </a:lnTo>
                <a:lnTo>
                  <a:pt x="1627" y="23"/>
                </a:lnTo>
                <a:lnTo>
                  <a:pt x="1645" y="11"/>
                </a:lnTo>
                <a:lnTo>
                  <a:pt x="1665" y="4"/>
                </a:lnTo>
                <a:lnTo>
                  <a:pt x="1687" y="0"/>
                </a:lnTo>
                <a:close/>
              </a:path>
            </a:pathLst>
          </a:custGeom>
          <a:solidFill>
            <a:srgbClr val="6B1554"/>
          </a:solidFill>
          <a:ln>
            <a:noFill/>
          </a:ln>
        </p:spPr>
        <p:txBody>
          <a:bodyPr lIns="182880" tIns="91440" rIns="182880" bIns="91440"/>
          <a:lstStyle/>
          <a:p>
            <a:pPr marL="0" marR="0" lvl="0" indent="0" algn="l" defTabSz="1828800"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4" name="Freeform 319"/>
          <p:cNvSpPr>
            <a:spLocks noEditPoints="1"/>
          </p:cNvSpPr>
          <p:nvPr/>
        </p:nvSpPr>
        <p:spPr bwMode="auto">
          <a:xfrm>
            <a:off x="5981668" y="3348064"/>
            <a:ext cx="222184" cy="529822"/>
          </a:xfrm>
          <a:custGeom>
            <a:avLst/>
            <a:gdLst>
              <a:gd name="T0" fmla="*/ 576 w 1273"/>
              <a:gd name="T1" fmla="*/ 371 h 3038"/>
              <a:gd name="T2" fmla="*/ 476 w 1273"/>
              <a:gd name="T3" fmla="*/ 529 h 3038"/>
              <a:gd name="T4" fmla="*/ 378 w 1273"/>
              <a:gd name="T5" fmla="*/ 737 h 3038"/>
              <a:gd name="T6" fmla="*/ 391 w 1273"/>
              <a:gd name="T7" fmla="*/ 915 h 3038"/>
              <a:gd name="T8" fmla="*/ 629 w 1273"/>
              <a:gd name="T9" fmla="*/ 932 h 3038"/>
              <a:gd name="T10" fmla="*/ 832 w 1273"/>
              <a:gd name="T11" fmla="*/ 920 h 3038"/>
              <a:gd name="T12" fmla="*/ 926 w 1273"/>
              <a:gd name="T13" fmla="*/ 815 h 3038"/>
              <a:gd name="T14" fmla="*/ 832 w 1273"/>
              <a:gd name="T15" fmla="*/ 591 h 3038"/>
              <a:gd name="T16" fmla="*/ 731 w 1273"/>
              <a:gd name="T17" fmla="*/ 417 h 3038"/>
              <a:gd name="T18" fmla="*/ 638 w 1273"/>
              <a:gd name="T19" fmla="*/ 291 h 3038"/>
              <a:gd name="T20" fmla="*/ 643 w 1273"/>
              <a:gd name="T21" fmla="*/ 6 h 3038"/>
              <a:gd name="T22" fmla="*/ 678 w 1273"/>
              <a:gd name="T23" fmla="*/ 36 h 3038"/>
              <a:gd name="T24" fmla="*/ 736 w 1273"/>
              <a:gd name="T25" fmla="*/ 93 h 3038"/>
              <a:gd name="T26" fmla="*/ 810 w 1273"/>
              <a:gd name="T27" fmla="*/ 180 h 3038"/>
              <a:gd name="T28" fmla="*/ 895 w 1273"/>
              <a:gd name="T29" fmla="*/ 296 h 3038"/>
              <a:gd name="T30" fmla="*/ 985 w 1273"/>
              <a:gd name="T31" fmla="*/ 444 h 3038"/>
              <a:gd name="T32" fmla="*/ 1072 w 1273"/>
              <a:gd name="T33" fmla="*/ 625 h 3038"/>
              <a:gd name="T34" fmla="*/ 1151 w 1273"/>
              <a:gd name="T35" fmla="*/ 839 h 3038"/>
              <a:gd name="T36" fmla="*/ 1215 w 1273"/>
              <a:gd name="T37" fmla="*/ 1088 h 3038"/>
              <a:gd name="T38" fmla="*/ 1258 w 1273"/>
              <a:gd name="T39" fmla="*/ 1374 h 3038"/>
              <a:gd name="T40" fmla="*/ 1273 w 1273"/>
              <a:gd name="T41" fmla="*/ 1698 h 3038"/>
              <a:gd name="T42" fmla="*/ 1258 w 1273"/>
              <a:gd name="T43" fmla="*/ 2026 h 3038"/>
              <a:gd name="T44" fmla="*/ 1214 w 1273"/>
              <a:gd name="T45" fmla="*/ 2314 h 3038"/>
              <a:gd name="T46" fmla="*/ 1146 w 1273"/>
              <a:gd name="T47" fmla="*/ 2556 h 3038"/>
              <a:gd name="T48" fmla="*/ 1054 w 1273"/>
              <a:gd name="T49" fmla="*/ 2754 h 3038"/>
              <a:gd name="T50" fmla="*/ 945 w 1273"/>
              <a:gd name="T51" fmla="*/ 2903 h 3038"/>
              <a:gd name="T52" fmla="*/ 821 w 1273"/>
              <a:gd name="T53" fmla="*/ 3001 h 3038"/>
              <a:gd name="T54" fmla="*/ 732 w 1273"/>
              <a:gd name="T55" fmla="*/ 2259 h 3038"/>
              <a:gd name="T56" fmla="*/ 710 w 1273"/>
              <a:gd name="T57" fmla="*/ 2201 h 3038"/>
              <a:gd name="T58" fmla="*/ 658 w 1273"/>
              <a:gd name="T59" fmla="*/ 2168 h 3038"/>
              <a:gd name="T60" fmla="*/ 595 w 1273"/>
              <a:gd name="T61" fmla="*/ 2175 h 3038"/>
              <a:gd name="T62" fmla="*/ 552 w 1273"/>
              <a:gd name="T63" fmla="*/ 2218 h 3038"/>
              <a:gd name="T64" fmla="*/ 541 w 1273"/>
              <a:gd name="T65" fmla="*/ 3038 h 3038"/>
              <a:gd name="T66" fmla="*/ 410 w 1273"/>
              <a:gd name="T67" fmla="*/ 2975 h 3038"/>
              <a:gd name="T68" fmla="*/ 289 w 1273"/>
              <a:gd name="T69" fmla="*/ 2859 h 3038"/>
              <a:gd name="T70" fmla="*/ 186 w 1273"/>
              <a:gd name="T71" fmla="*/ 2693 h 3038"/>
              <a:gd name="T72" fmla="*/ 103 w 1273"/>
              <a:gd name="T73" fmla="*/ 2480 h 3038"/>
              <a:gd name="T74" fmla="*/ 42 w 1273"/>
              <a:gd name="T75" fmla="*/ 2223 h 3038"/>
              <a:gd name="T76" fmla="*/ 7 w 1273"/>
              <a:gd name="T77" fmla="*/ 1922 h 3038"/>
              <a:gd name="T78" fmla="*/ 2 w 1273"/>
              <a:gd name="T79" fmla="*/ 1587 h 3038"/>
              <a:gd name="T80" fmla="*/ 28 w 1273"/>
              <a:gd name="T81" fmla="*/ 1279 h 3038"/>
              <a:gd name="T82" fmla="*/ 78 w 1273"/>
              <a:gd name="T83" fmla="*/ 1006 h 3038"/>
              <a:gd name="T84" fmla="*/ 148 w 1273"/>
              <a:gd name="T85" fmla="*/ 770 h 3038"/>
              <a:gd name="T86" fmla="*/ 229 w 1273"/>
              <a:gd name="T87" fmla="*/ 566 h 3038"/>
              <a:gd name="T88" fmla="*/ 318 w 1273"/>
              <a:gd name="T89" fmla="*/ 396 h 3038"/>
              <a:gd name="T90" fmla="*/ 406 w 1273"/>
              <a:gd name="T91" fmla="*/ 258 h 3038"/>
              <a:gd name="T92" fmla="*/ 489 w 1273"/>
              <a:gd name="T93" fmla="*/ 151 h 3038"/>
              <a:gd name="T94" fmla="*/ 559 w 1273"/>
              <a:gd name="T95" fmla="*/ 73 h 3038"/>
              <a:gd name="T96" fmla="*/ 609 w 1273"/>
              <a:gd name="T97" fmla="*/ 24 h 3038"/>
              <a:gd name="T98" fmla="*/ 635 w 1273"/>
              <a:gd name="T99" fmla="*/ 1 h 3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3" h="3038">
                <a:moveTo>
                  <a:pt x="638" y="291"/>
                </a:moveTo>
                <a:lnTo>
                  <a:pt x="608" y="328"/>
                </a:lnTo>
                <a:lnTo>
                  <a:pt x="576" y="371"/>
                </a:lnTo>
                <a:lnTo>
                  <a:pt x="543" y="419"/>
                </a:lnTo>
                <a:lnTo>
                  <a:pt x="510" y="471"/>
                </a:lnTo>
                <a:lnTo>
                  <a:pt x="476" y="529"/>
                </a:lnTo>
                <a:lnTo>
                  <a:pt x="444" y="594"/>
                </a:lnTo>
                <a:lnTo>
                  <a:pt x="411" y="662"/>
                </a:lnTo>
                <a:lnTo>
                  <a:pt x="378" y="737"/>
                </a:lnTo>
                <a:lnTo>
                  <a:pt x="348" y="818"/>
                </a:lnTo>
                <a:lnTo>
                  <a:pt x="319" y="904"/>
                </a:lnTo>
                <a:lnTo>
                  <a:pt x="391" y="915"/>
                </a:lnTo>
                <a:lnTo>
                  <a:pt x="468" y="925"/>
                </a:lnTo>
                <a:lnTo>
                  <a:pt x="547" y="930"/>
                </a:lnTo>
                <a:lnTo>
                  <a:pt x="629" y="932"/>
                </a:lnTo>
                <a:lnTo>
                  <a:pt x="698" y="931"/>
                </a:lnTo>
                <a:lnTo>
                  <a:pt x="766" y="927"/>
                </a:lnTo>
                <a:lnTo>
                  <a:pt x="832" y="920"/>
                </a:lnTo>
                <a:lnTo>
                  <a:pt x="894" y="912"/>
                </a:lnTo>
                <a:lnTo>
                  <a:pt x="955" y="901"/>
                </a:lnTo>
                <a:lnTo>
                  <a:pt x="926" y="815"/>
                </a:lnTo>
                <a:lnTo>
                  <a:pt x="896" y="735"/>
                </a:lnTo>
                <a:lnTo>
                  <a:pt x="865" y="660"/>
                </a:lnTo>
                <a:lnTo>
                  <a:pt x="832" y="591"/>
                </a:lnTo>
                <a:lnTo>
                  <a:pt x="798" y="527"/>
                </a:lnTo>
                <a:lnTo>
                  <a:pt x="765" y="470"/>
                </a:lnTo>
                <a:lnTo>
                  <a:pt x="731" y="417"/>
                </a:lnTo>
                <a:lnTo>
                  <a:pt x="699" y="370"/>
                </a:lnTo>
                <a:lnTo>
                  <a:pt x="667" y="328"/>
                </a:lnTo>
                <a:lnTo>
                  <a:pt x="638" y="291"/>
                </a:lnTo>
                <a:close/>
                <a:moveTo>
                  <a:pt x="636" y="0"/>
                </a:moveTo>
                <a:lnTo>
                  <a:pt x="638" y="1"/>
                </a:lnTo>
                <a:lnTo>
                  <a:pt x="643" y="6"/>
                </a:lnTo>
                <a:lnTo>
                  <a:pt x="652" y="12"/>
                </a:lnTo>
                <a:lnTo>
                  <a:pt x="664" y="23"/>
                </a:lnTo>
                <a:lnTo>
                  <a:pt x="678" y="36"/>
                </a:lnTo>
                <a:lnTo>
                  <a:pt x="695" y="52"/>
                </a:lnTo>
                <a:lnTo>
                  <a:pt x="714" y="72"/>
                </a:lnTo>
                <a:lnTo>
                  <a:pt x="736" y="93"/>
                </a:lnTo>
                <a:lnTo>
                  <a:pt x="760" y="119"/>
                </a:lnTo>
                <a:lnTo>
                  <a:pt x="784" y="148"/>
                </a:lnTo>
                <a:lnTo>
                  <a:pt x="810" y="180"/>
                </a:lnTo>
                <a:lnTo>
                  <a:pt x="838" y="215"/>
                </a:lnTo>
                <a:lnTo>
                  <a:pt x="867" y="254"/>
                </a:lnTo>
                <a:lnTo>
                  <a:pt x="895" y="296"/>
                </a:lnTo>
                <a:lnTo>
                  <a:pt x="925" y="342"/>
                </a:lnTo>
                <a:lnTo>
                  <a:pt x="955" y="391"/>
                </a:lnTo>
                <a:lnTo>
                  <a:pt x="985" y="444"/>
                </a:lnTo>
                <a:lnTo>
                  <a:pt x="1014" y="501"/>
                </a:lnTo>
                <a:lnTo>
                  <a:pt x="1044" y="560"/>
                </a:lnTo>
                <a:lnTo>
                  <a:pt x="1072" y="625"/>
                </a:lnTo>
                <a:lnTo>
                  <a:pt x="1099" y="692"/>
                </a:lnTo>
                <a:lnTo>
                  <a:pt x="1125" y="764"/>
                </a:lnTo>
                <a:lnTo>
                  <a:pt x="1151" y="839"/>
                </a:lnTo>
                <a:lnTo>
                  <a:pt x="1173" y="917"/>
                </a:lnTo>
                <a:lnTo>
                  <a:pt x="1195" y="1001"/>
                </a:lnTo>
                <a:lnTo>
                  <a:pt x="1215" y="1088"/>
                </a:lnTo>
                <a:lnTo>
                  <a:pt x="1231" y="1179"/>
                </a:lnTo>
                <a:lnTo>
                  <a:pt x="1246" y="1275"/>
                </a:lnTo>
                <a:lnTo>
                  <a:pt x="1258" y="1374"/>
                </a:lnTo>
                <a:lnTo>
                  <a:pt x="1266" y="1478"/>
                </a:lnTo>
                <a:lnTo>
                  <a:pt x="1271" y="1586"/>
                </a:lnTo>
                <a:lnTo>
                  <a:pt x="1273" y="1698"/>
                </a:lnTo>
                <a:lnTo>
                  <a:pt x="1271" y="1812"/>
                </a:lnTo>
                <a:lnTo>
                  <a:pt x="1266" y="1922"/>
                </a:lnTo>
                <a:lnTo>
                  <a:pt x="1258" y="2026"/>
                </a:lnTo>
                <a:lnTo>
                  <a:pt x="1247" y="2126"/>
                </a:lnTo>
                <a:lnTo>
                  <a:pt x="1231" y="2223"/>
                </a:lnTo>
                <a:lnTo>
                  <a:pt x="1214" y="2314"/>
                </a:lnTo>
                <a:lnTo>
                  <a:pt x="1194" y="2400"/>
                </a:lnTo>
                <a:lnTo>
                  <a:pt x="1170" y="2480"/>
                </a:lnTo>
                <a:lnTo>
                  <a:pt x="1146" y="2556"/>
                </a:lnTo>
                <a:lnTo>
                  <a:pt x="1117" y="2628"/>
                </a:lnTo>
                <a:lnTo>
                  <a:pt x="1087" y="2693"/>
                </a:lnTo>
                <a:lnTo>
                  <a:pt x="1054" y="2754"/>
                </a:lnTo>
                <a:lnTo>
                  <a:pt x="1020" y="2809"/>
                </a:lnTo>
                <a:lnTo>
                  <a:pt x="984" y="2859"/>
                </a:lnTo>
                <a:lnTo>
                  <a:pt x="945" y="2903"/>
                </a:lnTo>
                <a:lnTo>
                  <a:pt x="906" y="2942"/>
                </a:lnTo>
                <a:lnTo>
                  <a:pt x="864" y="2975"/>
                </a:lnTo>
                <a:lnTo>
                  <a:pt x="821" y="3001"/>
                </a:lnTo>
                <a:lnTo>
                  <a:pt x="777" y="3023"/>
                </a:lnTo>
                <a:lnTo>
                  <a:pt x="732" y="3038"/>
                </a:lnTo>
                <a:lnTo>
                  <a:pt x="732" y="2259"/>
                </a:lnTo>
                <a:lnTo>
                  <a:pt x="729" y="2238"/>
                </a:lnTo>
                <a:lnTo>
                  <a:pt x="721" y="2218"/>
                </a:lnTo>
                <a:lnTo>
                  <a:pt x="710" y="2201"/>
                </a:lnTo>
                <a:lnTo>
                  <a:pt x="696" y="2186"/>
                </a:lnTo>
                <a:lnTo>
                  <a:pt x="678" y="2175"/>
                </a:lnTo>
                <a:lnTo>
                  <a:pt x="658" y="2168"/>
                </a:lnTo>
                <a:lnTo>
                  <a:pt x="636" y="2165"/>
                </a:lnTo>
                <a:lnTo>
                  <a:pt x="614" y="2168"/>
                </a:lnTo>
                <a:lnTo>
                  <a:pt x="595" y="2175"/>
                </a:lnTo>
                <a:lnTo>
                  <a:pt x="577" y="2186"/>
                </a:lnTo>
                <a:lnTo>
                  <a:pt x="563" y="2201"/>
                </a:lnTo>
                <a:lnTo>
                  <a:pt x="552" y="2218"/>
                </a:lnTo>
                <a:lnTo>
                  <a:pt x="544" y="2238"/>
                </a:lnTo>
                <a:lnTo>
                  <a:pt x="541" y="2259"/>
                </a:lnTo>
                <a:lnTo>
                  <a:pt x="541" y="3038"/>
                </a:lnTo>
                <a:lnTo>
                  <a:pt x="496" y="3023"/>
                </a:lnTo>
                <a:lnTo>
                  <a:pt x="452" y="3001"/>
                </a:lnTo>
                <a:lnTo>
                  <a:pt x="410" y="2975"/>
                </a:lnTo>
                <a:lnTo>
                  <a:pt x="367" y="2942"/>
                </a:lnTo>
                <a:lnTo>
                  <a:pt x="328" y="2903"/>
                </a:lnTo>
                <a:lnTo>
                  <a:pt x="289" y="2859"/>
                </a:lnTo>
                <a:lnTo>
                  <a:pt x="253" y="2809"/>
                </a:lnTo>
                <a:lnTo>
                  <a:pt x="219" y="2754"/>
                </a:lnTo>
                <a:lnTo>
                  <a:pt x="186" y="2693"/>
                </a:lnTo>
                <a:lnTo>
                  <a:pt x="156" y="2628"/>
                </a:lnTo>
                <a:lnTo>
                  <a:pt x="127" y="2556"/>
                </a:lnTo>
                <a:lnTo>
                  <a:pt x="103" y="2480"/>
                </a:lnTo>
                <a:lnTo>
                  <a:pt x="79" y="2400"/>
                </a:lnTo>
                <a:lnTo>
                  <a:pt x="59" y="2314"/>
                </a:lnTo>
                <a:lnTo>
                  <a:pt x="42" y="2223"/>
                </a:lnTo>
                <a:lnTo>
                  <a:pt x="27" y="2126"/>
                </a:lnTo>
                <a:lnTo>
                  <a:pt x="15" y="2026"/>
                </a:lnTo>
                <a:lnTo>
                  <a:pt x="7" y="1922"/>
                </a:lnTo>
                <a:lnTo>
                  <a:pt x="2" y="1812"/>
                </a:lnTo>
                <a:lnTo>
                  <a:pt x="0" y="1698"/>
                </a:lnTo>
                <a:lnTo>
                  <a:pt x="2" y="1587"/>
                </a:lnTo>
                <a:lnTo>
                  <a:pt x="7" y="1480"/>
                </a:lnTo>
                <a:lnTo>
                  <a:pt x="15" y="1377"/>
                </a:lnTo>
                <a:lnTo>
                  <a:pt x="28" y="1279"/>
                </a:lnTo>
                <a:lnTo>
                  <a:pt x="42" y="1184"/>
                </a:lnTo>
                <a:lnTo>
                  <a:pt x="58" y="1093"/>
                </a:lnTo>
                <a:lnTo>
                  <a:pt x="78" y="1006"/>
                </a:lnTo>
                <a:lnTo>
                  <a:pt x="100" y="924"/>
                </a:lnTo>
                <a:lnTo>
                  <a:pt x="122" y="845"/>
                </a:lnTo>
                <a:lnTo>
                  <a:pt x="148" y="770"/>
                </a:lnTo>
                <a:lnTo>
                  <a:pt x="174" y="698"/>
                </a:lnTo>
                <a:lnTo>
                  <a:pt x="202" y="631"/>
                </a:lnTo>
                <a:lnTo>
                  <a:pt x="229" y="566"/>
                </a:lnTo>
                <a:lnTo>
                  <a:pt x="259" y="507"/>
                </a:lnTo>
                <a:lnTo>
                  <a:pt x="288" y="450"/>
                </a:lnTo>
                <a:lnTo>
                  <a:pt x="318" y="396"/>
                </a:lnTo>
                <a:lnTo>
                  <a:pt x="348" y="347"/>
                </a:lnTo>
                <a:lnTo>
                  <a:pt x="378" y="301"/>
                </a:lnTo>
                <a:lnTo>
                  <a:pt x="406" y="258"/>
                </a:lnTo>
                <a:lnTo>
                  <a:pt x="435" y="219"/>
                </a:lnTo>
                <a:lnTo>
                  <a:pt x="462" y="183"/>
                </a:lnTo>
                <a:lnTo>
                  <a:pt x="489" y="151"/>
                </a:lnTo>
                <a:lnTo>
                  <a:pt x="514" y="122"/>
                </a:lnTo>
                <a:lnTo>
                  <a:pt x="537" y="95"/>
                </a:lnTo>
                <a:lnTo>
                  <a:pt x="559" y="73"/>
                </a:lnTo>
                <a:lnTo>
                  <a:pt x="577" y="53"/>
                </a:lnTo>
                <a:lnTo>
                  <a:pt x="595" y="37"/>
                </a:lnTo>
                <a:lnTo>
                  <a:pt x="609" y="24"/>
                </a:lnTo>
                <a:lnTo>
                  <a:pt x="621" y="13"/>
                </a:lnTo>
                <a:lnTo>
                  <a:pt x="629" y="6"/>
                </a:lnTo>
                <a:lnTo>
                  <a:pt x="635" y="1"/>
                </a:lnTo>
                <a:lnTo>
                  <a:pt x="636" y="0"/>
                </a:lnTo>
                <a:close/>
              </a:path>
            </a:pathLst>
          </a:custGeom>
          <a:solidFill>
            <a:srgbClr val="6B1554"/>
          </a:solidFill>
          <a:ln>
            <a:noFill/>
          </a:ln>
        </p:spPr>
        <p:txBody>
          <a:bodyPr lIns="182880" tIns="91440" rIns="182880" bIns="91440"/>
          <a:lstStyle/>
          <a:p>
            <a:pPr defTabSz="1828800"/>
            <a:endParaRPr lang="ru-RU">
              <a:solidFill>
                <a:prstClr val="black"/>
              </a:solidFill>
              <a:latin typeface="Arial" panose="020B0604020202020204"/>
              <a:ea typeface="微软雅黑" panose="020B0503020204020204" pitchFamily="34" charset="-122"/>
            </a:endParaRPr>
          </a:p>
        </p:txBody>
      </p:sp>
      <p:sp>
        <p:nvSpPr>
          <p:cNvPr id="55" name="Freeform 320"/>
          <p:cNvSpPr/>
          <p:nvPr/>
        </p:nvSpPr>
        <p:spPr bwMode="auto">
          <a:xfrm>
            <a:off x="5892027" y="3737320"/>
            <a:ext cx="108476" cy="184863"/>
          </a:xfrm>
          <a:custGeom>
            <a:avLst/>
            <a:gdLst>
              <a:gd name="T0" fmla="*/ 344 w 623"/>
              <a:gd name="T1" fmla="*/ 0 h 1059"/>
              <a:gd name="T2" fmla="*/ 421 w 623"/>
              <a:gd name="T3" fmla="*/ 0 h 1059"/>
              <a:gd name="T4" fmla="*/ 438 w 623"/>
              <a:gd name="T5" fmla="*/ 88 h 1059"/>
              <a:gd name="T6" fmla="*/ 457 w 623"/>
              <a:gd name="T7" fmla="*/ 173 h 1059"/>
              <a:gd name="T8" fmla="*/ 479 w 623"/>
              <a:gd name="T9" fmla="*/ 255 h 1059"/>
              <a:gd name="T10" fmla="*/ 502 w 623"/>
              <a:gd name="T11" fmla="*/ 331 h 1059"/>
              <a:gd name="T12" fmla="*/ 529 w 623"/>
              <a:gd name="T13" fmla="*/ 405 h 1059"/>
              <a:gd name="T14" fmla="*/ 558 w 623"/>
              <a:gd name="T15" fmla="*/ 475 h 1059"/>
              <a:gd name="T16" fmla="*/ 590 w 623"/>
              <a:gd name="T17" fmla="*/ 540 h 1059"/>
              <a:gd name="T18" fmla="*/ 623 w 623"/>
              <a:gd name="T19" fmla="*/ 601 h 1059"/>
              <a:gd name="T20" fmla="*/ 0 w 623"/>
              <a:gd name="T21" fmla="*/ 1059 h 1059"/>
              <a:gd name="T22" fmla="*/ 0 w 623"/>
              <a:gd name="T23" fmla="*/ 291 h 1059"/>
              <a:gd name="T24" fmla="*/ 3 w 623"/>
              <a:gd name="T25" fmla="*/ 252 h 1059"/>
              <a:gd name="T26" fmla="*/ 12 w 623"/>
              <a:gd name="T27" fmla="*/ 214 h 1059"/>
              <a:gd name="T28" fmla="*/ 27 w 623"/>
              <a:gd name="T29" fmla="*/ 178 h 1059"/>
              <a:gd name="T30" fmla="*/ 46 w 623"/>
              <a:gd name="T31" fmla="*/ 144 h 1059"/>
              <a:gd name="T32" fmla="*/ 71 w 623"/>
              <a:gd name="T33" fmla="*/ 113 h 1059"/>
              <a:gd name="T34" fmla="*/ 101 w 623"/>
              <a:gd name="T35" fmla="*/ 85 h 1059"/>
              <a:gd name="T36" fmla="*/ 134 w 623"/>
              <a:gd name="T37" fmla="*/ 60 h 1059"/>
              <a:gd name="T38" fmla="*/ 170 w 623"/>
              <a:gd name="T39" fmla="*/ 40 h 1059"/>
              <a:gd name="T40" fmla="*/ 210 w 623"/>
              <a:gd name="T41" fmla="*/ 22 h 1059"/>
              <a:gd name="T42" fmla="*/ 252 w 623"/>
              <a:gd name="T43" fmla="*/ 10 h 1059"/>
              <a:gd name="T44" fmla="*/ 298 w 623"/>
              <a:gd name="T45" fmla="*/ 2 h 1059"/>
              <a:gd name="T46" fmla="*/ 344 w 623"/>
              <a:gd name="T47" fmla="*/ 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3" h="1059">
                <a:moveTo>
                  <a:pt x="344" y="0"/>
                </a:moveTo>
                <a:lnTo>
                  <a:pt x="421" y="0"/>
                </a:lnTo>
                <a:lnTo>
                  <a:pt x="438" y="88"/>
                </a:lnTo>
                <a:lnTo>
                  <a:pt x="457" y="173"/>
                </a:lnTo>
                <a:lnTo>
                  <a:pt x="479" y="255"/>
                </a:lnTo>
                <a:lnTo>
                  <a:pt x="502" y="331"/>
                </a:lnTo>
                <a:lnTo>
                  <a:pt x="529" y="405"/>
                </a:lnTo>
                <a:lnTo>
                  <a:pt x="558" y="475"/>
                </a:lnTo>
                <a:lnTo>
                  <a:pt x="590" y="540"/>
                </a:lnTo>
                <a:lnTo>
                  <a:pt x="623" y="601"/>
                </a:lnTo>
                <a:lnTo>
                  <a:pt x="0" y="1059"/>
                </a:lnTo>
                <a:lnTo>
                  <a:pt x="0" y="291"/>
                </a:lnTo>
                <a:lnTo>
                  <a:pt x="3" y="252"/>
                </a:lnTo>
                <a:lnTo>
                  <a:pt x="12" y="214"/>
                </a:lnTo>
                <a:lnTo>
                  <a:pt x="27" y="178"/>
                </a:lnTo>
                <a:lnTo>
                  <a:pt x="46" y="144"/>
                </a:lnTo>
                <a:lnTo>
                  <a:pt x="71" y="113"/>
                </a:lnTo>
                <a:lnTo>
                  <a:pt x="101" y="85"/>
                </a:lnTo>
                <a:lnTo>
                  <a:pt x="134" y="60"/>
                </a:lnTo>
                <a:lnTo>
                  <a:pt x="170" y="40"/>
                </a:lnTo>
                <a:lnTo>
                  <a:pt x="210" y="22"/>
                </a:lnTo>
                <a:lnTo>
                  <a:pt x="252" y="10"/>
                </a:lnTo>
                <a:lnTo>
                  <a:pt x="298" y="2"/>
                </a:lnTo>
                <a:lnTo>
                  <a:pt x="344" y="0"/>
                </a:lnTo>
                <a:close/>
              </a:path>
            </a:pathLst>
          </a:custGeom>
          <a:gradFill>
            <a:gsLst>
              <a:gs pos="43000">
                <a:schemeClr val="accent3"/>
              </a:gs>
              <a:gs pos="100000">
                <a:schemeClr val="accent1"/>
              </a:gs>
            </a:gsLst>
            <a:lin ang="5400000" scaled="0"/>
          </a:gradFill>
          <a:ln>
            <a:noFill/>
          </a:ln>
        </p:spPr>
        <p:txBody>
          <a:bodyPr lIns="182880" tIns="91440" rIns="182880" bIns="91440"/>
          <a:lstStyle/>
          <a:p>
            <a:pPr marL="0" marR="0" lvl="0" indent="0" algn="l" defTabSz="1828800"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6" name="Freeform 321"/>
          <p:cNvSpPr/>
          <p:nvPr/>
        </p:nvSpPr>
        <p:spPr bwMode="auto">
          <a:xfrm>
            <a:off x="6185016" y="3737320"/>
            <a:ext cx="108825" cy="184863"/>
          </a:xfrm>
          <a:custGeom>
            <a:avLst/>
            <a:gdLst>
              <a:gd name="T0" fmla="*/ 202 w 623"/>
              <a:gd name="T1" fmla="*/ 0 h 1059"/>
              <a:gd name="T2" fmla="*/ 279 w 623"/>
              <a:gd name="T3" fmla="*/ 0 h 1059"/>
              <a:gd name="T4" fmla="*/ 326 w 623"/>
              <a:gd name="T5" fmla="*/ 2 h 1059"/>
              <a:gd name="T6" fmla="*/ 371 w 623"/>
              <a:gd name="T7" fmla="*/ 10 h 1059"/>
              <a:gd name="T8" fmla="*/ 413 w 623"/>
              <a:gd name="T9" fmla="*/ 22 h 1059"/>
              <a:gd name="T10" fmla="*/ 453 w 623"/>
              <a:gd name="T11" fmla="*/ 40 h 1059"/>
              <a:gd name="T12" fmla="*/ 489 w 623"/>
              <a:gd name="T13" fmla="*/ 60 h 1059"/>
              <a:gd name="T14" fmla="*/ 522 w 623"/>
              <a:gd name="T15" fmla="*/ 85 h 1059"/>
              <a:gd name="T16" fmla="*/ 551 w 623"/>
              <a:gd name="T17" fmla="*/ 113 h 1059"/>
              <a:gd name="T18" fmla="*/ 576 w 623"/>
              <a:gd name="T19" fmla="*/ 144 h 1059"/>
              <a:gd name="T20" fmla="*/ 596 w 623"/>
              <a:gd name="T21" fmla="*/ 178 h 1059"/>
              <a:gd name="T22" fmla="*/ 611 w 623"/>
              <a:gd name="T23" fmla="*/ 214 h 1059"/>
              <a:gd name="T24" fmla="*/ 620 w 623"/>
              <a:gd name="T25" fmla="*/ 252 h 1059"/>
              <a:gd name="T26" fmla="*/ 623 w 623"/>
              <a:gd name="T27" fmla="*/ 291 h 1059"/>
              <a:gd name="T28" fmla="*/ 623 w 623"/>
              <a:gd name="T29" fmla="*/ 1059 h 1059"/>
              <a:gd name="T30" fmla="*/ 0 w 623"/>
              <a:gd name="T31" fmla="*/ 601 h 1059"/>
              <a:gd name="T32" fmla="*/ 33 w 623"/>
              <a:gd name="T33" fmla="*/ 540 h 1059"/>
              <a:gd name="T34" fmla="*/ 65 w 623"/>
              <a:gd name="T35" fmla="*/ 475 h 1059"/>
              <a:gd name="T36" fmla="*/ 94 w 623"/>
              <a:gd name="T37" fmla="*/ 405 h 1059"/>
              <a:gd name="T38" fmla="*/ 121 w 623"/>
              <a:gd name="T39" fmla="*/ 331 h 1059"/>
              <a:gd name="T40" fmla="*/ 144 w 623"/>
              <a:gd name="T41" fmla="*/ 255 h 1059"/>
              <a:gd name="T42" fmla="*/ 166 w 623"/>
              <a:gd name="T43" fmla="*/ 173 h 1059"/>
              <a:gd name="T44" fmla="*/ 186 w 623"/>
              <a:gd name="T45" fmla="*/ 88 h 1059"/>
              <a:gd name="T46" fmla="*/ 202 w 623"/>
              <a:gd name="T47" fmla="*/ 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3" h="1059">
                <a:moveTo>
                  <a:pt x="202" y="0"/>
                </a:moveTo>
                <a:lnTo>
                  <a:pt x="279" y="0"/>
                </a:lnTo>
                <a:lnTo>
                  <a:pt x="326" y="2"/>
                </a:lnTo>
                <a:lnTo>
                  <a:pt x="371" y="10"/>
                </a:lnTo>
                <a:lnTo>
                  <a:pt x="413" y="22"/>
                </a:lnTo>
                <a:lnTo>
                  <a:pt x="453" y="40"/>
                </a:lnTo>
                <a:lnTo>
                  <a:pt x="489" y="60"/>
                </a:lnTo>
                <a:lnTo>
                  <a:pt x="522" y="85"/>
                </a:lnTo>
                <a:lnTo>
                  <a:pt x="551" y="113"/>
                </a:lnTo>
                <a:lnTo>
                  <a:pt x="576" y="144"/>
                </a:lnTo>
                <a:lnTo>
                  <a:pt x="596" y="178"/>
                </a:lnTo>
                <a:lnTo>
                  <a:pt x="611" y="214"/>
                </a:lnTo>
                <a:lnTo>
                  <a:pt x="620" y="252"/>
                </a:lnTo>
                <a:lnTo>
                  <a:pt x="623" y="291"/>
                </a:lnTo>
                <a:lnTo>
                  <a:pt x="623" y="1059"/>
                </a:lnTo>
                <a:lnTo>
                  <a:pt x="0" y="601"/>
                </a:lnTo>
                <a:lnTo>
                  <a:pt x="33" y="540"/>
                </a:lnTo>
                <a:lnTo>
                  <a:pt x="65" y="475"/>
                </a:lnTo>
                <a:lnTo>
                  <a:pt x="94" y="405"/>
                </a:lnTo>
                <a:lnTo>
                  <a:pt x="121" y="331"/>
                </a:lnTo>
                <a:lnTo>
                  <a:pt x="144" y="255"/>
                </a:lnTo>
                <a:lnTo>
                  <a:pt x="166" y="173"/>
                </a:lnTo>
                <a:lnTo>
                  <a:pt x="186" y="88"/>
                </a:lnTo>
                <a:lnTo>
                  <a:pt x="202" y="0"/>
                </a:lnTo>
                <a:close/>
              </a:path>
            </a:pathLst>
          </a:custGeom>
          <a:gradFill>
            <a:gsLst>
              <a:gs pos="43000">
                <a:schemeClr val="accent3"/>
              </a:gs>
              <a:gs pos="100000">
                <a:schemeClr val="accent1"/>
              </a:gs>
            </a:gsLst>
            <a:lin ang="5400000" scaled="0"/>
          </a:gradFill>
          <a:ln>
            <a:noFill/>
          </a:ln>
        </p:spPr>
        <p:txBody>
          <a:bodyPr lIns="182880" tIns="91440" rIns="182880" bIns="91440"/>
          <a:lstStyle/>
          <a:p>
            <a:pPr marL="0" marR="0" lvl="0" indent="0" algn="l" defTabSz="1828800"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7" name="任意多边形: 形状 56"/>
          <p:cNvSpPr/>
          <p:nvPr/>
        </p:nvSpPr>
        <p:spPr bwMode="auto">
          <a:xfrm>
            <a:off x="7701541" y="4067082"/>
            <a:ext cx="485560" cy="509138"/>
          </a:xfrm>
          <a:custGeom>
            <a:avLst/>
            <a:gdLst>
              <a:gd name="connsiteX0" fmla="*/ 404210 w 404221"/>
              <a:gd name="connsiteY0" fmla="*/ 215840 h 423849"/>
              <a:gd name="connsiteX1" fmla="*/ 404221 w 404221"/>
              <a:gd name="connsiteY1" fmla="*/ 215863 h 423849"/>
              <a:gd name="connsiteX2" fmla="*/ 404221 w 404221"/>
              <a:gd name="connsiteY2" fmla="*/ 215984 h 423849"/>
              <a:gd name="connsiteX3" fmla="*/ 404221 w 404221"/>
              <a:gd name="connsiteY3" fmla="*/ 216105 h 423849"/>
              <a:gd name="connsiteX4" fmla="*/ 404221 w 404221"/>
              <a:gd name="connsiteY4" fmla="*/ 216226 h 423849"/>
              <a:gd name="connsiteX5" fmla="*/ 211138 w 404221"/>
              <a:gd name="connsiteY5" fmla="*/ 7270 h 423849"/>
              <a:gd name="connsiteX6" fmla="*/ 214408 w 404221"/>
              <a:gd name="connsiteY6" fmla="*/ 7755 h 423849"/>
              <a:gd name="connsiteX7" fmla="*/ 217437 w 404221"/>
              <a:gd name="connsiteY7" fmla="*/ 8725 h 423849"/>
              <a:gd name="connsiteX8" fmla="*/ 220223 w 404221"/>
              <a:gd name="connsiteY8" fmla="*/ 10421 h 423849"/>
              <a:gd name="connsiteX9" fmla="*/ 222403 w 404221"/>
              <a:gd name="connsiteY9" fmla="*/ 12603 h 423849"/>
              <a:gd name="connsiteX10" fmla="*/ 224220 w 404221"/>
              <a:gd name="connsiteY10" fmla="*/ 15391 h 423849"/>
              <a:gd name="connsiteX11" fmla="*/ 225189 w 404221"/>
              <a:gd name="connsiteY11" fmla="*/ 18300 h 423849"/>
              <a:gd name="connsiteX12" fmla="*/ 225673 w 404221"/>
              <a:gd name="connsiteY12" fmla="*/ 21451 h 423849"/>
              <a:gd name="connsiteX13" fmla="*/ 225673 w 404221"/>
              <a:gd name="connsiteY13" fmla="*/ 23633 h 423849"/>
              <a:gd name="connsiteX14" fmla="*/ 238029 w 404221"/>
              <a:gd name="connsiteY14" fmla="*/ 24966 h 423849"/>
              <a:gd name="connsiteX15" fmla="*/ 250142 w 404221"/>
              <a:gd name="connsiteY15" fmla="*/ 27148 h 423849"/>
              <a:gd name="connsiteX16" fmla="*/ 262013 w 404221"/>
              <a:gd name="connsiteY16" fmla="*/ 29935 h 423849"/>
              <a:gd name="connsiteX17" fmla="*/ 273642 w 404221"/>
              <a:gd name="connsiteY17" fmla="*/ 33450 h 423849"/>
              <a:gd name="connsiteX18" fmla="*/ 284907 w 404221"/>
              <a:gd name="connsiteY18" fmla="*/ 37692 h 423849"/>
              <a:gd name="connsiteX19" fmla="*/ 295687 w 404221"/>
              <a:gd name="connsiteY19" fmla="*/ 42541 h 423849"/>
              <a:gd name="connsiteX20" fmla="*/ 306226 w 404221"/>
              <a:gd name="connsiteY20" fmla="*/ 48116 h 423849"/>
              <a:gd name="connsiteX21" fmla="*/ 316401 w 404221"/>
              <a:gd name="connsiteY21" fmla="*/ 54297 h 423849"/>
              <a:gd name="connsiteX22" fmla="*/ 326091 w 404221"/>
              <a:gd name="connsiteY22" fmla="*/ 60964 h 423849"/>
              <a:gd name="connsiteX23" fmla="*/ 335419 w 404221"/>
              <a:gd name="connsiteY23" fmla="*/ 68357 h 423849"/>
              <a:gd name="connsiteX24" fmla="*/ 344140 w 404221"/>
              <a:gd name="connsiteY24" fmla="*/ 76235 h 423849"/>
              <a:gd name="connsiteX25" fmla="*/ 352377 w 404221"/>
              <a:gd name="connsiteY25" fmla="*/ 84477 h 423849"/>
              <a:gd name="connsiteX26" fmla="*/ 360251 w 404221"/>
              <a:gd name="connsiteY26" fmla="*/ 93446 h 423849"/>
              <a:gd name="connsiteX27" fmla="*/ 367518 w 404221"/>
              <a:gd name="connsiteY27" fmla="*/ 102658 h 423849"/>
              <a:gd name="connsiteX28" fmla="*/ 374181 w 404221"/>
              <a:gd name="connsiteY28" fmla="*/ 112597 h 423849"/>
              <a:gd name="connsiteX29" fmla="*/ 380237 w 404221"/>
              <a:gd name="connsiteY29" fmla="*/ 122778 h 423849"/>
              <a:gd name="connsiteX30" fmla="*/ 385688 w 404221"/>
              <a:gd name="connsiteY30" fmla="*/ 133323 h 423849"/>
              <a:gd name="connsiteX31" fmla="*/ 390533 w 404221"/>
              <a:gd name="connsiteY31" fmla="*/ 144231 h 423849"/>
              <a:gd name="connsiteX32" fmla="*/ 394531 w 404221"/>
              <a:gd name="connsiteY32" fmla="*/ 155503 h 423849"/>
              <a:gd name="connsiteX33" fmla="*/ 397922 w 404221"/>
              <a:gd name="connsiteY33" fmla="*/ 167139 h 423849"/>
              <a:gd name="connsiteX34" fmla="*/ 400830 w 404221"/>
              <a:gd name="connsiteY34" fmla="*/ 179017 h 423849"/>
              <a:gd name="connsiteX35" fmla="*/ 402647 w 404221"/>
              <a:gd name="connsiteY35" fmla="*/ 191258 h 423849"/>
              <a:gd name="connsiteX36" fmla="*/ 403858 w 404221"/>
              <a:gd name="connsiteY36" fmla="*/ 203621 h 423849"/>
              <a:gd name="connsiteX37" fmla="*/ 404210 w 404221"/>
              <a:gd name="connsiteY37" fmla="*/ 215840 h 423849"/>
              <a:gd name="connsiteX38" fmla="*/ 404100 w 404221"/>
              <a:gd name="connsiteY38" fmla="*/ 215620 h 423849"/>
              <a:gd name="connsiteX39" fmla="*/ 404100 w 404221"/>
              <a:gd name="connsiteY39" fmla="*/ 215257 h 423849"/>
              <a:gd name="connsiteX40" fmla="*/ 403737 w 404221"/>
              <a:gd name="connsiteY40" fmla="*/ 209318 h 423849"/>
              <a:gd name="connsiteX41" fmla="*/ 402647 w 404221"/>
              <a:gd name="connsiteY41" fmla="*/ 203379 h 423849"/>
              <a:gd name="connsiteX42" fmla="*/ 400951 w 404221"/>
              <a:gd name="connsiteY42" fmla="*/ 197924 h 423849"/>
              <a:gd name="connsiteX43" fmla="*/ 398528 w 404221"/>
              <a:gd name="connsiteY43" fmla="*/ 192591 h 423849"/>
              <a:gd name="connsiteX44" fmla="*/ 395379 w 404221"/>
              <a:gd name="connsiteY44" fmla="*/ 187743 h 423849"/>
              <a:gd name="connsiteX45" fmla="*/ 391987 w 404221"/>
              <a:gd name="connsiteY45" fmla="*/ 183259 h 423849"/>
              <a:gd name="connsiteX46" fmla="*/ 387990 w 404221"/>
              <a:gd name="connsiteY46" fmla="*/ 179138 h 423849"/>
              <a:gd name="connsiteX47" fmla="*/ 383387 w 404221"/>
              <a:gd name="connsiteY47" fmla="*/ 175744 h 423849"/>
              <a:gd name="connsiteX48" fmla="*/ 378541 w 404221"/>
              <a:gd name="connsiteY48" fmla="*/ 172593 h 423849"/>
              <a:gd name="connsiteX49" fmla="*/ 373333 w 404221"/>
              <a:gd name="connsiteY49" fmla="*/ 170290 h 423849"/>
              <a:gd name="connsiteX50" fmla="*/ 367761 w 404221"/>
              <a:gd name="connsiteY50" fmla="*/ 168472 h 423849"/>
              <a:gd name="connsiteX51" fmla="*/ 361825 w 404221"/>
              <a:gd name="connsiteY51" fmla="*/ 167381 h 423849"/>
              <a:gd name="connsiteX52" fmla="*/ 355890 w 404221"/>
              <a:gd name="connsiteY52" fmla="*/ 167017 h 423849"/>
              <a:gd name="connsiteX53" fmla="*/ 349833 w 404221"/>
              <a:gd name="connsiteY53" fmla="*/ 167381 h 423849"/>
              <a:gd name="connsiteX54" fmla="*/ 344019 w 404221"/>
              <a:gd name="connsiteY54" fmla="*/ 168472 h 423849"/>
              <a:gd name="connsiteX55" fmla="*/ 338447 w 404221"/>
              <a:gd name="connsiteY55" fmla="*/ 170290 h 423849"/>
              <a:gd name="connsiteX56" fmla="*/ 333238 w 404221"/>
              <a:gd name="connsiteY56" fmla="*/ 172593 h 423849"/>
              <a:gd name="connsiteX57" fmla="*/ 328272 w 404221"/>
              <a:gd name="connsiteY57" fmla="*/ 175744 h 423849"/>
              <a:gd name="connsiteX58" fmla="*/ 323790 w 404221"/>
              <a:gd name="connsiteY58" fmla="*/ 179138 h 423849"/>
              <a:gd name="connsiteX59" fmla="*/ 319793 w 404221"/>
              <a:gd name="connsiteY59" fmla="*/ 183259 h 423849"/>
              <a:gd name="connsiteX60" fmla="*/ 316280 w 404221"/>
              <a:gd name="connsiteY60" fmla="*/ 187743 h 423849"/>
              <a:gd name="connsiteX61" fmla="*/ 313373 w 404221"/>
              <a:gd name="connsiteY61" fmla="*/ 192591 h 423849"/>
              <a:gd name="connsiteX62" fmla="*/ 310950 w 404221"/>
              <a:gd name="connsiteY62" fmla="*/ 197924 h 423849"/>
              <a:gd name="connsiteX63" fmla="*/ 309012 w 404221"/>
              <a:gd name="connsiteY63" fmla="*/ 203379 h 423849"/>
              <a:gd name="connsiteX64" fmla="*/ 308043 w 404221"/>
              <a:gd name="connsiteY64" fmla="*/ 209318 h 423849"/>
              <a:gd name="connsiteX65" fmla="*/ 307558 w 404221"/>
              <a:gd name="connsiteY65" fmla="*/ 215257 h 423849"/>
              <a:gd name="connsiteX66" fmla="*/ 307195 w 404221"/>
              <a:gd name="connsiteY66" fmla="*/ 209318 h 423849"/>
              <a:gd name="connsiteX67" fmla="*/ 306105 w 404221"/>
              <a:gd name="connsiteY67" fmla="*/ 203379 h 423849"/>
              <a:gd name="connsiteX68" fmla="*/ 304409 w 404221"/>
              <a:gd name="connsiteY68" fmla="*/ 197924 h 423849"/>
              <a:gd name="connsiteX69" fmla="*/ 301986 w 404221"/>
              <a:gd name="connsiteY69" fmla="*/ 192591 h 423849"/>
              <a:gd name="connsiteX70" fmla="*/ 299079 w 404221"/>
              <a:gd name="connsiteY70" fmla="*/ 187743 h 423849"/>
              <a:gd name="connsiteX71" fmla="*/ 295445 w 404221"/>
              <a:gd name="connsiteY71" fmla="*/ 183259 h 423849"/>
              <a:gd name="connsiteX72" fmla="*/ 291448 w 404221"/>
              <a:gd name="connsiteY72" fmla="*/ 179138 h 423849"/>
              <a:gd name="connsiteX73" fmla="*/ 286966 w 404221"/>
              <a:gd name="connsiteY73" fmla="*/ 175744 h 423849"/>
              <a:gd name="connsiteX74" fmla="*/ 282121 w 404221"/>
              <a:gd name="connsiteY74" fmla="*/ 172593 h 423849"/>
              <a:gd name="connsiteX75" fmla="*/ 276791 w 404221"/>
              <a:gd name="connsiteY75" fmla="*/ 170290 h 423849"/>
              <a:gd name="connsiteX76" fmla="*/ 271219 w 404221"/>
              <a:gd name="connsiteY76" fmla="*/ 168472 h 423849"/>
              <a:gd name="connsiteX77" fmla="*/ 265526 w 404221"/>
              <a:gd name="connsiteY77" fmla="*/ 167381 h 423849"/>
              <a:gd name="connsiteX78" fmla="*/ 259348 w 404221"/>
              <a:gd name="connsiteY78" fmla="*/ 167017 h 423849"/>
              <a:gd name="connsiteX79" fmla="*/ 253049 w 404221"/>
              <a:gd name="connsiteY79" fmla="*/ 167381 h 423849"/>
              <a:gd name="connsiteX80" fmla="*/ 247114 w 404221"/>
              <a:gd name="connsiteY80" fmla="*/ 168593 h 423849"/>
              <a:gd name="connsiteX81" fmla="*/ 241421 w 404221"/>
              <a:gd name="connsiteY81" fmla="*/ 170532 h 423849"/>
              <a:gd name="connsiteX82" fmla="*/ 236091 w 404221"/>
              <a:gd name="connsiteY82" fmla="*/ 173078 h 423849"/>
              <a:gd name="connsiteX83" fmla="*/ 231003 w 404221"/>
              <a:gd name="connsiteY83" fmla="*/ 176229 h 423849"/>
              <a:gd name="connsiteX84" fmla="*/ 231003 w 404221"/>
              <a:gd name="connsiteY84" fmla="*/ 367247 h 423849"/>
              <a:gd name="connsiteX85" fmla="*/ 231367 w 404221"/>
              <a:gd name="connsiteY85" fmla="*/ 370762 h 423849"/>
              <a:gd name="connsiteX86" fmla="*/ 232578 w 404221"/>
              <a:gd name="connsiteY86" fmla="*/ 373913 h 423849"/>
              <a:gd name="connsiteX87" fmla="*/ 234395 w 404221"/>
              <a:gd name="connsiteY87" fmla="*/ 376822 h 423849"/>
              <a:gd name="connsiteX88" fmla="*/ 236575 w 404221"/>
              <a:gd name="connsiteY88" fmla="*/ 379125 h 423849"/>
              <a:gd name="connsiteX89" fmla="*/ 239240 w 404221"/>
              <a:gd name="connsiteY89" fmla="*/ 381064 h 423849"/>
              <a:gd name="connsiteX90" fmla="*/ 242511 w 404221"/>
              <a:gd name="connsiteY90" fmla="*/ 382276 h 423849"/>
              <a:gd name="connsiteX91" fmla="*/ 245781 w 404221"/>
              <a:gd name="connsiteY91" fmla="*/ 382761 h 423849"/>
              <a:gd name="connsiteX92" fmla="*/ 249294 w 404221"/>
              <a:gd name="connsiteY92" fmla="*/ 382276 h 423849"/>
              <a:gd name="connsiteX93" fmla="*/ 252444 w 404221"/>
              <a:gd name="connsiteY93" fmla="*/ 381064 h 423849"/>
              <a:gd name="connsiteX94" fmla="*/ 255230 w 404221"/>
              <a:gd name="connsiteY94" fmla="*/ 379125 h 423849"/>
              <a:gd name="connsiteX95" fmla="*/ 257410 w 404221"/>
              <a:gd name="connsiteY95" fmla="*/ 376822 h 423849"/>
              <a:gd name="connsiteX96" fmla="*/ 259227 w 404221"/>
              <a:gd name="connsiteY96" fmla="*/ 373913 h 423849"/>
              <a:gd name="connsiteX97" fmla="*/ 260317 w 404221"/>
              <a:gd name="connsiteY97" fmla="*/ 370762 h 423849"/>
              <a:gd name="connsiteX98" fmla="*/ 260680 w 404221"/>
              <a:gd name="connsiteY98" fmla="*/ 367247 h 423849"/>
              <a:gd name="connsiteX99" fmla="*/ 261044 w 404221"/>
              <a:gd name="connsiteY99" fmla="*/ 363126 h 423849"/>
              <a:gd name="connsiteX100" fmla="*/ 262255 w 404221"/>
              <a:gd name="connsiteY100" fmla="*/ 359247 h 423849"/>
              <a:gd name="connsiteX101" fmla="*/ 264193 w 404221"/>
              <a:gd name="connsiteY101" fmla="*/ 355732 h 423849"/>
              <a:gd name="connsiteX102" fmla="*/ 266737 w 404221"/>
              <a:gd name="connsiteY102" fmla="*/ 352702 h 423849"/>
              <a:gd name="connsiteX103" fmla="*/ 269765 w 404221"/>
              <a:gd name="connsiteY103" fmla="*/ 350278 h 423849"/>
              <a:gd name="connsiteX104" fmla="*/ 273278 w 404221"/>
              <a:gd name="connsiteY104" fmla="*/ 348460 h 423849"/>
              <a:gd name="connsiteX105" fmla="*/ 277154 w 404221"/>
              <a:gd name="connsiteY105" fmla="*/ 347248 h 423849"/>
              <a:gd name="connsiteX106" fmla="*/ 281273 w 404221"/>
              <a:gd name="connsiteY106" fmla="*/ 346642 h 423849"/>
              <a:gd name="connsiteX107" fmla="*/ 285391 w 404221"/>
              <a:gd name="connsiteY107" fmla="*/ 347248 h 423849"/>
              <a:gd name="connsiteX108" fmla="*/ 289146 w 404221"/>
              <a:gd name="connsiteY108" fmla="*/ 348460 h 423849"/>
              <a:gd name="connsiteX109" fmla="*/ 292780 w 404221"/>
              <a:gd name="connsiteY109" fmla="*/ 350278 h 423849"/>
              <a:gd name="connsiteX110" fmla="*/ 295687 w 404221"/>
              <a:gd name="connsiteY110" fmla="*/ 352702 h 423849"/>
              <a:gd name="connsiteX111" fmla="*/ 298231 w 404221"/>
              <a:gd name="connsiteY111" fmla="*/ 355732 h 423849"/>
              <a:gd name="connsiteX112" fmla="*/ 300169 w 404221"/>
              <a:gd name="connsiteY112" fmla="*/ 359247 h 423849"/>
              <a:gd name="connsiteX113" fmla="*/ 301259 w 404221"/>
              <a:gd name="connsiteY113" fmla="*/ 363126 h 423849"/>
              <a:gd name="connsiteX114" fmla="*/ 301744 w 404221"/>
              <a:gd name="connsiteY114" fmla="*/ 367247 h 423849"/>
              <a:gd name="connsiteX115" fmla="*/ 301259 w 404221"/>
              <a:gd name="connsiteY115" fmla="*/ 373792 h 423849"/>
              <a:gd name="connsiteX116" fmla="*/ 300290 w 404221"/>
              <a:gd name="connsiteY116" fmla="*/ 379973 h 423849"/>
              <a:gd name="connsiteX117" fmla="*/ 298473 w 404221"/>
              <a:gd name="connsiteY117" fmla="*/ 386155 h 423849"/>
              <a:gd name="connsiteX118" fmla="*/ 296051 w 404221"/>
              <a:gd name="connsiteY118" fmla="*/ 391730 h 423849"/>
              <a:gd name="connsiteX119" fmla="*/ 293144 w 404221"/>
              <a:gd name="connsiteY119" fmla="*/ 397184 h 423849"/>
              <a:gd name="connsiteX120" fmla="*/ 289631 w 404221"/>
              <a:gd name="connsiteY120" fmla="*/ 402154 h 423849"/>
              <a:gd name="connsiteX121" fmla="*/ 285634 w 404221"/>
              <a:gd name="connsiteY121" fmla="*/ 406881 h 423849"/>
              <a:gd name="connsiteX122" fmla="*/ 281152 w 404221"/>
              <a:gd name="connsiteY122" fmla="*/ 411001 h 423849"/>
              <a:gd name="connsiteX123" fmla="*/ 276185 w 404221"/>
              <a:gd name="connsiteY123" fmla="*/ 414638 h 423849"/>
              <a:gd name="connsiteX124" fmla="*/ 270855 w 404221"/>
              <a:gd name="connsiteY124" fmla="*/ 417668 h 423849"/>
              <a:gd name="connsiteX125" fmla="*/ 265162 w 404221"/>
              <a:gd name="connsiteY125" fmla="*/ 420213 h 423849"/>
              <a:gd name="connsiteX126" fmla="*/ 259227 w 404221"/>
              <a:gd name="connsiteY126" fmla="*/ 422152 h 423849"/>
              <a:gd name="connsiteX127" fmla="*/ 253049 w 404221"/>
              <a:gd name="connsiteY127" fmla="*/ 423364 h 423849"/>
              <a:gd name="connsiteX128" fmla="*/ 246629 w 404221"/>
              <a:gd name="connsiteY128" fmla="*/ 423849 h 423849"/>
              <a:gd name="connsiteX129" fmla="*/ 245176 w 404221"/>
              <a:gd name="connsiteY129" fmla="*/ 423849 h 423849"/>
              <a:gd name="connsiteX130" fmla="*/ 238756 w 404221"/>
              <a:gd name="connsiteY130" fmla="*/ 423364 h 423849"/>
              <a:gd name="connsiteX131" fmla="*/ 232457 w 404221"/>
              <a:gd name="connsiteY131" fmla="*/ 422152 h 423849"/>
              <a:gd name="connsiteX132" fmla="*/ 226643 w 404221"/>
              <a:gd name="connsiteY132" fmla="*/ 420213 h 423849"/>
              <a:gd name="connsiteX133" fmla="*/ 220828 w 404221"/>
              <a:gd name="connsiteY133" fmla="*/ 417668 h 423849"/>
              <a:gd name="connsiteX134" fmla="*/ 215498 w 404221"/>
              <a:gd name="connsiteY134" fmla="*/ 414638 h 423849"/>
              <a:gd name="connsiteX135" fmla="*/ 210653 w 404221"/>
              <a:gd name="connsiteY135" fmla="*/ 411001 h 423849"/>
              <a:gd name="connsiteX136" fmla="*/ 206171 w 404221"/>
              <a:gd name="connsiteY136" fmla="*/ 406881 h 423849"/>
              <a:gd name="connsiteX137" fmla="*/ 202174 w 404221"/>
              <a:gd name="connsiteY137" fmla="*/ 402154 h 423849"/>
              <a:gd name="connsiteX138" fmla="*/ 198540 w 404221"/>
              <a:gd name="connsiteY138" fmla="*/ 397184 h 423849"/>
              <a:gd name="connsiteX139" fmla="*/ 195512 w 404221"/>
              <a:gd name="connsiteY139" fmla="*/ 391730 h 423849"/>
              <a:gd name="connsiteX140" fmla="*/ 193210 w 404221"/>
              <a:gd name="connsiteY140" fmla="*/ 386155 h 423849"/>
              <a:gd name="connsiteX141" fmla="*/ 191393 w 404221"/>
              <a:gd name="connsiteY141" fmla="*/ 379973 h 423849"/>
              <a:gd name="connsiteX142" fmla="*/ 190303 w 404221"/>
              <a:gd name="connsiteY142" fmla="*/ 373792 h 423849"/>
              <a:gd name="connsiteX143" fmla="*/ 189940 w 404221"/>
              <a:gd name="connsiteY143" fmla="*/ 367247 h 423849"/>
              <a:gd name="connsiteX144" fmla="*/ 189940 w 404221"/>
              <a:gd name="connsiteY144" fmla="*/ 175259 h 423849"/>
              <a:gd name="connsiteX145" fmla="*/ 185094 w 404221"/>
              <a:gd name="connsiteY145" fmla="*/ 172472 h 423849"/>
              <a:gd name="connsiteX146" fmla="*/ 180007 w 404221"/>
              <a:gd name="connsiteY146" fmla="*/ 170290 h 423849"/>
              <a:gd name="connsiteX147" fmla="*/ 174556 w 404221"/>
              <a:gd name="connsiteY147" fmla="*/ 168472 h 423849"/>
              <a:gd name="connsiteX148" fmla="*/ 168863 w 404221"/>
              <a:gd name="connsiteY148" fmla="*/ 167381 h 423849"/>
              <a:gd name="connsiteX149" fmla="*/ 162806 w 404221"/>
              <a:gd name="connsiteY149" fmla="*/ 167017 h 423849"/>
              <a:gd name="connsiteX150" fmla="*/ 156750 w 404221"/>
              <a:gd name="connsiteY150" fmla="*/ 167381 h 423849"/>
              <a:gd name="connsiteX151" fmla="*/ 151056 w 404221"/>
              <a:gd name="connsiteY151" fmla="*/ 168472 h 423849"/>
              <a:gd name="connsiteX152" fmla="*/ 145484 w 404221"/>
              <a:gd name="connsiteY152" fmla="*/ 170290 h 423849"/>
              <a:gd name="connsiteX153" fmla="*/ 140276 w 404221"/>
              <a:gd name="connsiteY153" fmla="*/ 172593 h 423849"/>
              <a:gd name="connsiteX154" fmla="*/ 135309 w 404221"/>
              <a:gd name="connsiteY154" fmla="*/ 175744 h 423849"/>
              <a:gd name="connsiteX155" fmla="*/ 130828 w 404221"/>
              <a:gd name="connsiteY155" fmla="*/ 179138 h 423849"/>
              <a:gd name="connsiteX156" fmla="*/ 126830 w 404221"/>
              <a:gd name="connsiteY156" fmla="*/ 183259 h 423849"/>
              <a:gd name="connsiteX157" fmla="*/ 123196 w 404221"/>
              <a:gd name="connsiteY157" fmla="*/ 187743 h 423849"/>
              <a:gd name="connsiteX158" fmla="*/ 120289 w 404221"/>
              <a:gd name="connsiteY158" fmla="*/ 192591 h 423849"/>
              <a:gd name="connsiteX159" fmla="*/ 117866 w 404221"/>
              <a:gd name="connsiteY159" fmla="*/ 197803 h 423849"/>
              <a:gd name="connsiteX160" fmla="*/ 116171 w 404221"/>
              <a:gd name="connsiteY160" fmla="*/ 203379 h 423849"/>
              <a:gd name="connsiteX161" fmla="*/ 114959 w 404221"/>
              <a:gd name="connsiteY161" fmla="*/ 209318 h 423849"/>
              <a:gd name="connsiteX162" fmla="*/ 114717 w 404221"/>
              <a:gd name="connsiteY162" fmla="*/ 215257 h 423849"/>
              <a:gd name="connsiteX163" fmla="*/ 114233 w 404221"/>
              <a:gd name="connsiteY163" fmla="*/ 209318 h 423849"/>
              <a:gd name="connsiteX164" fmla="*/ 113142 w 404221"/>
              <a:gd name="connsiteY164" fmla="*/ 203379 h 423849"/>
              <a:gd name="connsiteX165" fmla="*/ 111325 w 404221"/>
              <a:gd name="connsiteY165" fmla="*/ 197803 h 423849"/>
              <a:gd name="connsiteX166" fmla="*/ 108903 w 404221"/>
              <a:gd name="connsiteY166" fmla="*/ 192591 h 423849"/>
              <a:gd name="connsiteX167" fmla="*/ 105996 w 404221"/>
              <a:gd name="connsiteY167" fmla="*/ 187743 h 423849"/>
              <a:gd name="connsiteX168" fmla="*/ 102362 w 404221"/>
              <a:gd name="connsiteY168" fmla="*/ 183259 h 423849"/>
              <a:gd name="connsiteX169" fmla="*/ 98364 w 404221"/>
              <a:gd name="connsiteY169" fmla="*/ 179138 h 423849"/>
              <a:gd name="connsiteX170" fmla="*/ 94004 w 404221"/>
              <a:gd name="connsiteY170" fmla="*/ 175744 h 423849"/>
              <a:gd name="connsiteX171" fmla="*/ 89037 w 404221"/>
              <a:gd name="connsiteY171" fmla="*/ 172593 h 423849"/>
              <a:gd name="connsiteX172" fmla="*/ 83829 w 404221"/>
              <a:gd name="connsiteY172" fmla="*/ 170290 h 423849"/>
              <a:gd name="connsiteX173" fmla="*/ 78256 w 404221"/>
              <a:gd name="connsiteY173" fmla="*/ 168472 h 423849"/>
              <a:gd name="connsiteX174" fmla="*/ 72442 w 404221"/>
              <a:gd name="connsiteY174" fmla="*/ 167381 h 423849"/>
              <a:gd name="connsiteX175" fmla="*/ 66386 w 404221"/>
              <a:gd name="connsiteY175" fmla="*/ 167017 h 423849"/>
              <a:gd name="connsiteX176" fmla="*/ 60450 w 404221"/>
              <a:gd name="connsiteY176" fmla="*/ 167381 h 423849"/>
              <a:gd name="connsiteX177" fmla="*/ 54635 w 404221"/>
              <a:gd name="connsiteY177" fmla="*/ 168472 h 423849"/>
              <a:gd name="connsiteX178" fmla="*/ 49184 w 404221"/>
              <a:gd name="connsiteY178" fmla="*/ 170290 h 423849"/>
              <a:gd name="connsiteX179" fmla="*/ 43976 w 404221"/>
              <a:gd name="connsiteY179" fmla="*/ 172472 h 423849"/>
              <a:gd name="connsiteX180" fmla="*/ 39130 w 404221"/>
              <a:gd name="connsiteY180" fmla="*/ 175502 h 423849"/>
              <a:gd name="connsiteX181" fmla="*/ 34649 w 404221"/>
              <a:gd name="connsiteY181" fmla="*/ 178895 h 423849"/>
              <a:gd name="connsiteX182" fmla="*/ 30651 w 404221"/>
              <a:gd name="connsiteY182" fmla="*/ 182895 h 423849"/>
              <a:gd name="connsiteX183" fmla="*/ 27138 w 404221"/>
              <a:gd name="connsiteY183" fmla="*/ 187258 h 423849"/>
              <a:gd name="connsiteX184" fmla="*/ 24110 w 404221"/>
              <a:gd name="connsiteY184" fmla="*/ 191985 h 423849"/>
              <a:gd name="connsiteX185" fmla="*/ 21688 w 404221"/>
              <a:gd name="connsiteY185" fmla="*/ 197197 h 423849"/>
              <a:gd name="connsiteX186" fmla="*/ 19749 w 404221"/>
              <a:gd name="connsiteY186" fmla="*/ 202773 h 423849"/>
              <a:gd name="connsiteX187" fmla="*/ 18659 w 404221"/>
              <a:gd name="connsiteY187" fmla="*/ 208348 h 423849"/>
              <a:gd name="connsiteX188" fmla="*/ 18175 w 404221"/>
              <a:gd name="connsiteY188" fmla="*/ 214408 h 423849"/>
              <a:gd name="connsiteX189" fmla="*/ 18659 w 404221"/>
              <a:gd name="connsiteY189" fmla="*/ 201803 h 423849"/>
              <a:gd name="connsiteX190" fmla="*/ 19992 w 404221"/>
              <a:gd name="connsiteY190" fmla="*/ 189440 h 423849"/>
              <a:gd name="connsiteX191" fmla="*/ 22051 w 404221"/>
              <a:gd name="connsiteY191" fmla="*/ 177441 h 423849"/>
              <a:gd name="connsiteX192" fmla="*/ 24837 w 404221"/>
              <a:gd name="connsiteY192" fmla="*/ 165563 h 423849"/>
              <a:gd name="connsiteX193" fmla="*/ 28471 w 404221"/>
              <a:gd name="connsiteY193" fmla="*/ 154048 h 423849"/>
              <a:gd name="connsiteX194" fmla="*/ 32589 w 404221"/>
              <a:gd name="connsiteY194" fmla="*/ 142898 h 423849"/>
              <a:gd name="connsiteX195" fmla="*/ 37556 w 404221"/>
              <a:gd name="connsiteY195" fmla="*/ 132111 h 423849"/>
              <a:gd name="connsiteX196" fmla="*/ 43007 w 404221"/>
              <a:gd name="connsiteY196" fmla="*/ 121566 h 423849"/>
              <a:gd name="connsiteX197" fmla="*/ 49184 w 404221"/>
              <a:gd name="connsiteY197" fmla="*/ 111506 h 423849"/>
              <a:gd name="connsiteX198" fmla="*/ 55847 w 404221"/>
              <a:gd name="connsiteY198" fmla="*/ 101688 h 423849"/>
              <a:gd name="connsiteX199" fmla="*/ 63236 w 404221"/>
              <a:gd name="connsiteY199" fmla="*/ 92477 h 423849"/>
              <a:gd name="connsiteX200" fmla="*/ 67718 w 404221"/>
              <a:gd name="connsiteY200" fmla="*/ 95264 h 423849"/>
              <a:gd name="connsiteX201" fmla="*/ 72684 w 404221"/>
              <a:gd name="connsiteY201" fmla="*/ 97567 h 423849"/>
              <a:gd name="connsiteX202" fmla="*/ 77893 w 404221"/>
              <a:gd name="connsiteY202" fmla="*/ 99143 h 423849"/>
              <a:gd name="connsiteX203" fmla="*/ 83465 w 404221"/>
              <a:gd name="connsiteY203" fmla="*/ 100234 h 423849"/>
              <a:gd name="connsiteX204" fmla="*/ 89158 w 404221"/>
              <a:gd name="connsiteY204" fmla="*/ 100597 h 423849"/>
              <a:gd name="connsiteX205" fmla="*/ 95457 w 404221"/>
              <a:gd name="connsiteY205" fmla="*/ 100113 h 423849"/>
              <a:gd name="connsiteX206" fmla="*/ 101514 w 404221"/>
              <a:gd name="connsiteY206" fmla="*/ 98901 h 423849"/>
              <a:gd name="connsiteX207" fmla="*/ 107086 w 404221"/>
              <a:gd name="connsiteY207" fmla="*/ 96961 h 423849"/>
              <a:gd name="connsiteX208" fmla="*/ 112416 w 404221"/>
              <a:gd name="connsiteY208" fmla="*/ 94295 h 423849"/>
              <a:gd name="connsiteX209" fmla="*/ 117382 w 404221"/>
              <a:gd name="connsiteY209" fmla="*/ 90901 h 423849"/>
              <a:gd name="connsiteX210" fmla="*/ 121743 w 404221"/>
              <a:gd name="connsiteY210" fmla="*/ 87023 h 423849"/>
              <a:gd name="connsiteX211" fmla="*/ 125619 w 404221"/>
              <a:gd name="connsiteY211" fmla="*/ 82659 h 423849"/>
              <a:gd name="connsiteX212" fmla="*/ 129011 w 404221"/>
              <a:gd name="connsiteY212" fmla="*/ 77690 h 423849"/>
              <a:gd name="connsiteX213" fmla="*/ 131675 w 404221"/>
              <a:gd name="connsiteY213" fmla="*/ 72357 h 423849"/>
              <a:gd name="connsiteX214" fmla="*/ 133735 w 404221"/>
              <a:gd name="connsiteY214" fmla="*/ 66660 h 423849"/>
              <a:gd name="connsiteX215" fmla="*/ 134825 w 404221"/>
              <a:gd name="connsiteY215" fmla="*/ 60721 h 423849"/>
              <a:gd name="connsiteX216" fmla="*/ 135309 w 404221"/>
              <a:gd name="connsiteY216" fmla="*/ 54419 h 423849"/>
              <a:gd name="connsiteX217" fmla="*/ 135067 w 404221"/>
              <a:gd name="connsiteY217" fmla="*/ 49570 h 423849"/>
              <a:gd name="connsiteX218" fmla="*/ 134098 w 404221"/>
              <a:gd name="connsiteY218" fmla="*/ 44722 h 423849"/>
              <a:gd name="connsiteX219" fmla="*/ 132887 w 404221"/>
              <a:gd name="connsiteY219" fmla="*/ 39753 h 423849"/>
              <a:gd name="connsiteX220" fmla="*/ 142820 w 404221"/>
              <a:gd name="connsiteY220" fmla="*/ 35753 h 423849"/>
              <a:gd name="connsiteX221" fmla="*/ 153116 w 404221"/>
              <a:gd name="connsiteY221" fmla="*/ 32238 h 423849"/>
              <a:gd name="connsiteX222" fmla="*/ 163654 w 404221"/>
              <a:gd name="connsiteY222" fmla="*/ 29087 h 423849"/>
              <a:gd name="connsiteX223" fmla="*/ 174314 w 404221"/>
              <a:gd name="connsiteY223" fmla="*/ 26663 h 423849"/>
              <a:gd name="connsiteX224" fmla="*/ 185337 w 404221"/>
              <a:gd name="connsiteY224" fmla="*/ 24845 h 423849"/>
              <a:gd name="connsiteX225" fmla="*/ 196481 w 404221"/>
              <a:gd name="connsiteY225" fmla="*/ 23633 h 423849"/>
              <a:gd name="connsiteX226" fmla="*/ 196481 w 404221"/>
              <a:gd name="connsiteY226" fmla="*/ 21451 h 423849"/>
              <a:gd name="connsiteX227" fmla="*/ 196965 w 404221"/>
              <a:gd name="connsiteY227" fmla="*/ 18300 h 423849"/>
              <a:gd name="connsiteX228" fmla="*/ 197934 w 404221"/>
              <a:gd name="connsiteY228" fmla="*/ 15391 h 423849"/>
              <a:gd name="connsiteX229" fmla="*/ 199751 w 404221"/>
              <a:gd name="connsiteY229" fmla="*/ 12603 h 423849"/>
              <a:gd name="connsiteX230" fmla="*/ 201932 w 404221"/>
              <a:gd name="connsiteY230" fmla="*/ 10421 h 423849"/>
              <a:gd name="connsiteX231" fmla="*/ 204718 w 404221"/>
              <a:gd name="connsiteY231" fmla="*/ 8725 h 423849"/>
              <a:gd name="connsiteX232" fmla="*/ 207746 w 404221"/>
              <a:gd name="connsiteY232" fmla="*/ 7755 h 423849"/>
              <a:gd name="connsiteX233" fmla="*/ 89120 w 404221"/>
              <a:gd name="connsiteY233" fmla="*/ 0 h 423849"/>
              <a:gd name="connsiteX234" fmla="*/ 89242 w 404221"/>
              <a:gd name="connsiteY234" fmla="*/ 242 h 423849"/>
              <a:gd name="connsiteX235" fmla="*/ 89970 w 404221"/>
              <a:gd name="connsiteY235" fmla="*/ 968 h 423849"/>
              <a:gd name="connsiteX236" fmla="*/ 90942 w 404221"/>
              <a:gd name="connsiteY236" fmla="*/ 2178 h 423849"/>
              <a:gd name="connsiteX237" fmla="*/ 92520 w 404221"/>
              <a:gd name="connsiteY237" fmla="*/ 3993 h 423849"/>
              <a:gd name="connsiteX238" fmla="*/ 94220 w 404221"/>
              <a:gd name="connsiteY238" fmla="*/ 6050 h 423849"/>
              <a:gd name="connsiteX239" fmla="*/ 96041 w 404221"/>
              <a:gd name="connsiteY239" fmla="*/ 8470 h 423849"/>
              <a:gd name="connsiteX240" fmla="*/ 98227 w 404221"/>
              <a:gd name="connsiteY240" fmla="*/ 11132 h 423849"/>
              <a:gd name="connsiteX241" fmla="*/ 100534 w 404221"/>
              <a:gd name="connsiteY241" fmla="*/ 14277 h 423849"/>
              <a:gd name="connsiteX242" fmla="*/ 102840 w 404221"/>
              <a:gd name="connsiteY242" fmla="*/ 17423 h 423849"/>
              <a:gd name="connsiteX243" fmla="*/ 105147 w 404221"/>
              <a:gd name="connsiteY243" fmla="*/ 20932 h 423849"/>
              <a:gd name="connsiteX244" fmla="*/ 107454 w 404221"/>
              <a:gd name="connsiteY244" fmla="*/ 24562 h 423849"/>
              <a:gd name="connsiteX245" fmla="*/ 109761 w 404221"/>
              <a:gd name="connsiteY245" fmla="*/ 28313 h 423849"/>
              <a:gd name="connsiteX246" fmla="*/ 111947 w 404221"/>
              <a:gd name="connsiteY246" fmla="*/ 32185 h 423849"/>
              <a:gd name="connsiteX247" fmla="*/ 113768 w 404221"/>
              <a:gd name="connsiteY247" fmla="*/ 35814 h 423849"/>
              <a:gd name="connsiteX248" fmla="*/ 115468 w 404221"/>
              <a:gd name="connsiteY248" fmla="*/ 39686 h 423849"/>
              <a:gd name="connsiteX249" fmla="*/ 116803 w 404221"/>
              <a:gd name="connsiteY249" fmla="*/ 43558 h 423849"/>
              <a:gd name="connsiteX250" fmla="*/ 117896 w 404221"/>
              <a:gd name="connsiteY250" fmla="*/ 47188 h 423849"/>
              <a:gd name="connsiteX251" fmla="*/ 118624 w 404221"/>
              <a:gd name="connsiteY251" fmla="*/ 50818 h 423849"/>
              <a:gd name="connsiteX252" fmla="*/ 118867 w 404221"/>
              <a:gd name="connsiteY252" fmla="*/ 54327 h 423849"/>
              <a:gd name="connsiteX253" fmla="*/ 118503 w 404221"/>
              <a:gd name="connsiteY253" fmla="*/ 59166 h 423849"/>
              <a:gd name="connsiteX254" fmla="*/ 117410 w 404221"/>
              <a:gd name="connsiteY254" fmla="*/ 63643 h 423849"/>
              <a:gd name="connsiteX255" fmla="*/ 115468 w 404221"/>
              <a:gd name="connsiteY255" fmla="*/ 67878 h 423849"/>
              <a:gd name="connsiteX256" fmla="*/ 113161 w 404221"/>
              <a:gd name="connsiteY256" fmla="*/ 71750 h 423849"/>
              <a:gd name="connsiteX257" fmla="*/ 110125 w 404221"/>
              <a:gd name="connsiteY257" fmla="*/ 75259 h 423849"/>
              <a:gd name="connsiteX258" fmla="*/ 106726 w 404221"/>
              <a:gd name="connsiteY258" fmla="*/ 78283 h 423849"/>
              <a:gd name="connsiteX259" fmla="*/ 102840 w 404221"/>
              <a:gd name="connsiteY259" fmla="*/ 80703 h 423849"/>
              <a:gd name="connsiteX260" fmla="*/ 98469 w 404221"/>
              <a:gd name="connsiteY260" fmla="*/ 82518 h 423849"/>
              <a:gd name="connsiteX261" fmla="*/ 93977 w 404221"/>
              <a:gd name="connsiteY261" fmla="*/ 83728 h 423849"/>
              <a:gd name="connsiteX262" fmla="*/ 89120 w 404221"/>
              <a:gd name="connsiteY262" fmla="*/ 83970 h 423849"/>
              <a:gd name="connsiteX263" fmla="*/ 84142 w 404221"/>
              <a:gd name="connsiteY263" fmla="*/ 83728 h 423849"/>
              <a:gd name="connsiteX264" fmla="*/ 79650 w 404221"/>
              <a:gd name="connsiteY264" fmla="*/ 82518 h 423849"/>
              <a:gd name="connsiteX265" fmla="*/ 75279 w 404221"/>
              <a:gd name="connsiteY265" fmla="*/ 80703 h 423849"/>
              <a:gd name="connsiteX266" fmla="*/ 71394 w 404221"/>
              <a:gd name="connsiteY266" fmla="*/ 78283 h 423849"/>
              <a:gd name="connsiteX267" fmla="*/ 67994 w 404221"/>
              <a:gd name="connsiteY267" fmla="*/ 75259 h 423849"/>
              <a:gd name="connsiteX268" fmla="*/ 64959 w 404221"/>
              <a:gd name="connsiteY268" fmla="*/ 71750 h 423849"/>
              <a:gd name="connsiteX269" fmla="*/ 62530 w 404221"/>
              <a:gd name="connsiteY269" fmla="*/ 67878 h 423849"/>
              <a:gd name="connsiteX270" fmla="*/ 60709 w 404221"/>
              <a:gd name="connsiteY270" fmla="*/ 63643 h 423849"/>
              <a:gd name="connsiteX271" fmla="*/ 59616 w 404221"/>
              <a:gd name="connsiteY271" fmla="*/ 59166 h 423849"/>
              <a:gd name="connsiteX272" fmla="*/ 59252 w 404221"/>
              <a:gd name="connsiteY272" fmla="*/ 54327 h 423849"/>
              <a:gd name="connsiteX273" fmla="*/ 59495 w 404221"/>
              <a:gd name="connsiteY273" fmla="*/ 50818 h 423849"/>
              <a:gd name="connsiteX274" fmla="*/ 60224 w 404221"/>
              <a:gd name="connsiteY274" fmla="*/ 47188 h 423849"/>
              <a:gd name="connsiteX275" fmla="*/ 61195 w 404221"/>
              <a:gd name="connsiteY275" fmla="*/ 43558 h 423849"/>
              <a:gd name="connsiteX276" fmla="*/ 62773 w 404221"/>
              <a:gd name="connsiteY276" fmla="*/ 39686 h 423849"/>
              <a:gd name="connsiteX277" fmla="*/ 64352 w 404221"/>
              <a:gd name="connsiteY277" fmla="*/ 35814 h 423849"/>
              <a:gd name="connsiteX278" fmla="*/ 66294 w 404221"/>
              <a:gd name="connsiteY278" fmla="*/ 32185 h 423849"/>
              <a:gd name="connsiteX279" fmla="*/ 68358 w 404221"/>
              <a:gd name="connsiteY279" fmla="*/ 28313 h 423849"/>
              <a:gd name="connsiteX280" fmla="*/ 70665 w 404221"/>
              <a:gd name="connsiteY280" fmla="*/ 24562 h 423849"/>
              <a:gd name="connsiteX281" fmla="*/ 73094 w 404221"/>
              <a:gd name="connsiteY281" fmla="*/ 20932 h 423849"/>
              <a:gd name="connsiteX282" fmla="*/ 75279 w 404221"/>
              <a:gd name="connsiteY282" fmla="*/ 17423 h 423849"/>
              <a:gd name="connsiteX283" fmla="*/ 77586 w 404221"/>
              <a:gd name="connsiteY283" fmla="*/ 14277 h 423849"/>
              <a:gd name="connsiteX284" fmla="*/ 79893 w 404221"/>
              <a:gd name="connsiteY284" fmla="*/ 11132 h 423849"/>
              <a:gd name="connsiteX285" fmla="*/ 82078 w 404221"/>
              <a:gd name="connsiteY285" fmla="*/ 8470 h 423849"/>
              <a:gd name="connsiteX286" fmla="*/ 83900 w 404221"/>
              <a:gd name="connsiteY286" fmla="*/ 6050 h 423849"/>
              <a:gd name="connsiteX287" fmla="*/ 85599 w 404221"/>
              <a:gd name="connsiteY287" fmla="*/ 3993 h 423849"/>
              <a:gd name="connsiteX288" fmla="*/ 87056 w 404221"/>
              <a:gd name="connsiteY288" fmla="*/ 2178 h 423849"/>
              <a:gd name="connsiteX289" fmla="*/ 88149 w 404221"/>
              <a:gd name="connsiteY289" fmla="*/ 968 h 423849"/>
              <a:gd name="connsiteX290" fmla="*/ 88878 w 404221"/>
              <a:gd name="connsiteY290" fmla="*/ 242 h 423849"/>
              <a:gd name="connsiteX291" fmla="*/ 18053 w 404221"/>
              <a:gd name="connsiteY291" fmla="*/ 0 h 423849"/>
              <a:gd name="connsiteX292" fmla="*/ 18174 w 404221"/>
              <a:gd name="connsiteY292" fmla="*/ 242 h 423849"/>
              <a:gd name="connsiteX293" fmla="*/ 18896 w 404221"/>
              <a:gd name="connsiteY293" fmla="*/ 969 h 423849"/>
              <a:gd name="connsiteX294" fmla="*/ 19859 w 404221"/>
              <a:gd name="connsiteY294" fmla="*/ 2181 h 423849"/>
              <a:gd name="connsiteX295" fmla="*/ 21062 w 404221"/>
              <a:gd name="connsiteY295" fmla="*/ 3878 h 423849"/>
              <a:gd name="connsiteX296" fmla="*/ 22747 w 404221"/>
              <a:gd name="connsiteY296" fmla="*/ 5695 h 423849"/>
              <a:gd name="connsiteX297" fmla="*/ 24312 w 404221"/>
              <a:gd name="connsiteY297" fmla="*/ 7997 h 423849"/>
              <a:gd name="connsiteX298" fmla="*/ 26117 w 404221"/>
              <a:gd name="connsiteY298" fmla="*/ 10421 h 423849"/>
              <a:gd name="connsiteX299" fmla="*/ 27923 w 404221"/>
              <a:gd name="connsiteY299" fmla="*/ 13087 h 423849"/>
              <a:gd name="connsiteX300" fmla="*/ 29728 w 404221"/>
              <a:gd name="connsiteY300" fmla="*/ 15873 h 423849"/>
              <a:gd name="connsiteX301" fmla="*/ 31293 w 404221"/>
              <a:gd name="connsiteY301" fmla="*/ 18782 h 423849"/>
              <a:gd name="connsiteX302" fmla="*/ 32978 w 404221"/>
              <a:gd name="connsiteY302" fmla="*/ 21690 h 423849"/>
              <a:gd name="connsiteX303" fmla="*/ 34181 w 404221"/>
              <a:gd name="connsiteY303" fmla="*/ 24719 h 423849"/>
              <a:gd name="connsiteX304" fmla="*/ 35144 w 404221"/>
              <a:gd name="connsiteY304" fmla="*/ 27627 h 423849"/>
              <a:gd name="connsiteX305" fmla="*/ 35866 w 404221"/>
              <a:gd name="connsiteY305" fmla="*/ 30414 h 423849"/>
              <a:gd name="connsiteX306" fmla="*/ 35987 w 404221"/>
              <a:gd name="connsiteY306" fmla="*/ 33080 h 423849"/>
              <a:gd name="connsiteX307" fmla="*/ 35746 w 404221"/>
              <a:gd name="connsiteY307" fmla="*/ 36715 h 423849"/>
              <a:gd name="connsiteX308" fmla="*/ 34663 w 404221"/>
              <a:gd name="connsiteY308" fmla="*/ 40229 h 423849"/>
              <a:gd name="connsiteX309" fmla="*/ 32978 w 404221"/>
              <a:gd name="connsiteY309" fmla="*/ 43258 h 423849"/>
              <a:gd name="connsiteX310" fmla="*/ 30811 w 404221"/>
              <a:gd name="connsiteY310" fmla="*/ 45924 h 423849"/>
              <a:gd name="connsiteX311" fmla="*/ 28163 w 404221"/>
              <a:gd name="connsiteY311" fmla="*/ 48105 h 423849"/>
              <a:gd name="connsiteX312" fmla="*/ 24914 w 404221"/>
              <a:gd name="connsiteY312" fmla="*/ 49801 h 423849"/>
              <a:gd name="connsiteX313" fmla="*/ 21664 w 404221"/>
              <a:gd name="connsiteY313" fmla="*/ 50892 h 423849"/>
              <a:gd name="connsiteX314" fmla="*/ 18053 w 404221"/>
              <a:gd name="connsiteY314" fmla="*/ 51255 h 423849"/>
              <a:gd name="connsiteX315" fmla="*/ 14322 w 404221"/>
              <a:gd name="connsiteY315" fmla="*/ 50892 h 423849"/>
              <a:gd name="connsiteX316" fmla="*/ 10952 w 404221"/>
              <a:gd name="connsiteY316" fmla="*/ 49801 h 423849"/>
              <a:gd name="connsiteX317" fmla="*/ 7943 w 404221"/>
              <a:gd name="connsiteY317" fmla="*/ 48105 h 423849"/>
              <a:gd name="connsiteX318" fmla="*/ 5295 w 404221"/>
              <a:gd name="connsiteY318" fmla="*/ 45924 h 423849"/>
              <a:gd name="connsiteX319" fmla="*/ 3009 w 404221"/>
              <a:gd name="connsiteY319" fmla="*/ 43258 h 423849"/>
              <a:gd name="connsiteX320" fmla="*/ 1444 w 404221"/>
              <a:gd name="connsiteY320" fmla="*/ 40229 h 423849"/>
              <a:gd name="connsiteX321" fmla="*/ 361 w 404221"/>
              <a:gd name="connsiteY321" fmla="*/ 36715 h 423849"/>
              <a:gd name="connsiteX322" fmla="*/ 0 w 404221"/>
              <a:gd name="connsiteY322" fmla="*/ 33080 h 423849"/>
              <a:gd name="connsiteX323" fmla="*/ 240 w 404221"/>
              <a:gd name="connsiteY323" fmla="*/ 30414 h 423849"/>
              <a:gd name="connsiteX324" fmla="*/ 963 w 404221"/>
              <a:gd name="connsiteY324" fmla="*/ 27627 h 423849"/>
              <a:gd name="connsiteX325" fmla="*/ 1805 w 404221"/>
              <a:gd name="connsiteY325" fmla="*/ 24719 h 423849"/>
              <a:gd name="connsiteX326" fmla="*/ 3129 w 404221"/>
              <a:gd name="connsiteY326" fmla="*/ 21690 h 423849"/>
              <a:gd name="connsiteX327" fmla="*/ 4694 w 404221"/>
              <a:gd name="connsiteY327" fmla="*/ 18782 h 423849"/>
              <a:gd name="connsiteX328" fmla="*/ 6379 w 404221"/>
              <a:gd name="connsiteY328" fmla="*/ 15873 h 423849"/>
              <a:gd name="connsiteX329" fmla="*/ 8064 w 404221"/>
              <a:gd name="connsiteY329" fmla="*/ 13087 h 423849"/>
              <a:gd name="connsiteX330" fmla="*/ 9989 w 404221"/>
              <a:gd name="connsiteY330" fmla="*/ 10421 h 423849"/>
              <a:gd name="connsiteX331" fmla="*/ 11674 w 404221"/>
              <a:gd name="connsiteY331" fmla="*/ 7997 h 423849"/>
              <a:gd name="connsiteX332" fmla="*/ 13359 w 404221"/>
              <a:gd name="connsiteY332" fmla="*/ 5695 h 423849"/>
              <a:gd name="connsiteX333" fmla="*/ 14924 w 404221"/>
              <a:gd name="connsiteY333" fmla="*/ 3878 h 423849"/>
              <a:gd name="connsiteX334" fmla="*/ 16248 w 404221"/>
              <a:gd name="connsiteY334" fmla="*/ 2181 h 423849"/>
              <a:gd name="connsiteX335" fmla="*/ 17091 w 404221"/>
              <a:gd name="connsiteY335" fmla="*/ 969 h 423849"/>
              <a:gd name="connsiteX336" fmla="*/ 17813 w 404221"/>
              <a:gd name="connsiteY336" fmla="*/ 242 h 42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404221" h="423849">
                <a:moveTo>
                  <a:pt x="404210" y="215840"/>
                </a:moveTo>
                <a:lnTo>
                  <a:pt x="404221" y="215863"/>
                </a:lnTo>
                <a:lnTo>
                  <a:pt x="404221" y="215984"/>
                </a:lnTo>
                <a:lnTo>
                  <a:pt x="404221" y="216105"/>
                </a:lnTo>
                <a:lnTo>
                  <a:pt x="404221" y="216226"/>
                </a:lnTo>
                <a:close/>
                <a:moveTo>
                  <a:pt x="211138" y="7270"/>
                </a:moveTo>
                <a:lnTo>
                  <a:pt x="214408" y="7755"/>
                </a:lnTo>
                <a:lnTo>
                  <a:pt x="217437" y="8725"/>
                </a:lnTo>
                <a:lnTo>
                  <a:pt x="220223" y="10421"/>
                </a:lnTo>
                <a:lnTo>
                  <a:pt x="222403" y="12603"/>
                </a:lnTo>
                <a:lnTo>
                  <a:pt x="224220" y="15391"/>
                </a:lnTo>
                <a:lnTo>
                  <a:pt x="225189" y="18300"/>
                </a:lnTo>
                <a:lnTo>
                  <a:pt x="225673" y="21451"/>
                </a:lnTo>
                <a:lnTo>
                  <a:pt x="225673" y="23633"/>
                </a:lnTo>
                <a:lnTo>
                  <a:pt x="238029" y="24966"/>
                </a:lnTo>
                <a:lnTo>
                  <a:pt x="250142" y="27148"/>
                </a:lnTo>
                <a:lnTo>
                  <a:pt x="262013" y="29935"/>
                </a:lnTo>
                <a:lnTo>
                  <a:pt x="273642" y="33450"/>
                </a:lnTo>
                <a:lnTo>
                  <a:pt x="284907" y="37692"/>
                </a:lnTo>
                <a:lnTo>
                  <a:pt x="295687" y="42541"/>
                </a:lnTo>
                <a:lnTo>
                  <a:pt x="306226" y="48116"/>
                </a:lnTo>
                <a:lnTo>
                  <a:pt x="316401" y="54297"/>
                </a:lnTo>
                <a:lnTo>
                  <a:pt x="326091" y="60964"/>
                </a:lnTo>
                <a:lnTo>
                  <a:pt x="335419" y="68357"/>
                </a:lnTo>
                <a:lnTo>
                  <a:pt x="344140" y="76235"/>
                </a:lnTo>
                <a:lnTo>
                  <a:pt x="352377" y="84477"/>
                </a:lnTo>
                <a:lnTo>
                  <a:pt x="360251" y="93446"/>
                </a:lnTo>
                <a:lnTo>
                  <a:pt x="367518" y="102658"/>
                </a:lnTo>
                <a:lnTo>
                  <a:pt x="374181" y="112597"/>
                </a:lnTo>
                <a:lnTo>
                  <a:pt x="380237" y="122778"/>
                </a:lnTo>
                <a:lnTo>
                  <a:pt x="385688" y="133323"/>
                </a:lnTo>
                <a:lnTo>
                  <a:pt x="390533" y="144231"/>
                </a:lnTo>
                <a:lnTo>
                  <a:pt x="394531" y="155503"/>
                </a:lnTo>
                <a:lnTo>
                  <a:pt x="397922" y="167139"/>
                </a:lnTo>
                <a:lnTo>
                  <a:pt x="400830" y="179017"/>
                </a:lnTo>
                <a:lnTo>
                  <a:pt x="402647" y="191258"/>
                </a:lnTo>
                <a:lnTo>
                  <a:pt x="403858" y="203621"/>
                </a:lnTo>
                <a:lnTo>
                  <a:pt x="404210" y="215840"/>
                </a:lnTo>
                <a:lnTo>
                  <a:pt x="404100" y="215620"/>
                </a:lnTo>
                <a:lnTo>
                  <a:pt x="404100" y="215257"/>
                </a:lnTo>
                <a:lnTo>
                  <a:pt x="403737" y="209318"/>
                </a:lnTo>
                <a:lnTo>
                  <a:pt x="402647" y="203379"/>
                </a:lnTo>
                <a:lnTo>
                  <a:pt x="400951" y="197924"/>
                </a:lnTo>
                <a:lnTo>
                  <a:pt x="398528" y="192591"/>
                </a:lnTo>
                <a:lnTo>
                  <a:pt x="395379" y="187743"/>
                </a:lnTo>
                <a:lnTo>
                  <a:pt x="391987" y="183259"/>
                </a:lnTo>
                <a:lnTo>
                  <a:pt x="387990" y="179138"/>
                </a:lnTo>
                <a:lnTo>
                  <a:pt x="383387" y="175744"/>
                </a:lnTo>
                <a:lnTo>
                  <a:pt x="378541" y="172593"/>
                </a:lnTo>
                <a:lnTo>
                  <a:pt x="373333" y="170290"/>
                </a:lnTo>
                <a:lnTo>
                  <a:pt x="367761" y="168472"/>
                </a:lnTo>
                <a:lnTo>
                  <a:pt x="361825" y="167381"/>
                </a:lnTo>
                <a:lnTo>
                  <a:pt x="355890" y="167017"/>
                </a:lnTo>
                <a:lnTo>
                  <a:pt x="349833" y="167381"/>
                </a:lnTo>
                <a:lnTo>
                  <a:pt x="344019" y="168472"/>
                </a:lnTo>
                <a:lnTo>
                  <a:pt x="338447" y="170290"/>
                </a:lnTo>
                <a:lnTo>
                  <a:pt x="333238" y="172593"/>
                </a:lnTo>
                <a:lnTo>
                  <a:pt x="328272" y="175744"/>
                </a:lnTo>
                <a:lnTo>
                  <a:pt x="323790" y="179138"/>
                </a:lnTo>
                <a:lnTo>
                  <a:pt x="319793" y="183259"/>
                </a:lnTo>
                <a:lnTo>
                  <a:pt x="316280" y="187743"/>
                </a:lnTo>
                <a:lnTo>
                  <a:pt x="313373" y="192591"/>
                </a:lnTo>
                <a:lnTo>
                  <a:pt x="310950" y="197924"/>
                </a:lnTo>
                <a:lnTo>
                  <a:pt x="309012" y="203379"/>
                </a:lnTo>
                <a:lnTo>
                  <a:pt x="308043" y="209318"/>
                </a:lnTo>
                <a:lnTo>
                  <a:pt x="307558" y="215257"/>
                </a:lnTo>
                <a:lnTo>
                  <a:pt x="307195" y="209318"/>
                </a:lnTo>
                <a:lnTo>
                  <a:pt x="306105" y="203379"/>
                </a:lnTo>
                <a:lnTo>
                  <a:pt x="304409" y="197924"/>
                </a:lnTo>
                <a:lnTo>
                  <a:pt x="301986" y="192591"/>
                </a:lnTo>
                <a:lnTo>
                  <a:pt x="299079" y="187743"/>
                </a:lnTo>
                <a:lnTo>
                  <a:pt x="295445" y="183259"/>
                </a:lnTo>
                <a:lnTo>
                  <a:pt x="291448" y="179138"/>
                </a:lnTo>
                <a:lnTo>
                  <a:pt x="286966" y="175744"/>
                </a:lnTo>
                <a:lnTo>
                  <a:pt x="282121" y="172593"/>
                </a:lnTo>
                <a:lnTo>
                  <a:pt x="276791" y="170290"/>
                </a:lnTo>
                <a:lnTo>
                  <a:pt x="271219" y="168472"/>
                </a:lnTo>
                <a:lnTo>
                  <a:pt x="265526" y="167381"/>
                </a:lnTo>
                <a:lnTo>
                  <a:pt x="259348" y="167017"/>
                </a:lnTo>
                <a:lnTo>
                  <a:pt x="253049" y="167381"/>
                </a:lnTo>
                <a:lnTo>
                  <a:pt x="247114" y="168593"/>
                </a:lnTo>
                <a:lnTo>
                  <a:pt x="241421" y="170532"/>
                </a:lnTo>
                <a:lnTo>
                  <a:pt x="236091" y="173078"/>
                </a:lnTo>
                <a:lnTo>
                  <a:pt x="231003" y="176229"/>
                </a:lnTo>
                <a:lnTo>
                  <a:pt x="231003" y="367247"/>
                </a:lnTo>
                <a:lnTo>
                  <a:pt x="231367" y="370762"/>
                </a:lnTo>
                <a:lnTo>
                  <a:pt x="232578" y="373913"/>
                </a:lnTo>
                <a:lnTo>
                  <a:pt x="234395" y="376822"/>
                </a:lnTo>
                <a:lnTo>
                  <a:pt x="236575" y="379125"/>
                </a:lnTo>
                <a:lnTo>
                  <a:pt x="239240" y="381064"/>
                </a:lnTo>
                <a:lnTo>
                  <a:pt x="242511" y="382276"/>
                </a:lnTo>
                <a:lnTo>
                  <a:pt x="245781" y="382761"/>
                </a:lnTo>
                <a:lnTo>
                  <a:pt x="249294" y="382276"/>
                </a:lnTo>
                <a:lnTo>
                  <a:pt x="252444" y="381064"/>
                </a:lnTo>
                <a:lnTo>
                  <a:pt x="255230" y="379125"/>
                </a:lnTo>
                <a:lnTo>
                  <a:pt x="257410" y="376822"/>
                </a:lnTo>
                <a:lnTo>
                  <a:pt x="259227" y="373913"/>
                </a:lnTo>
                <a:lnTo>
                  <a:pt x="260317" y="370762"/>
                </a:lnTo>
                <a:lnTo>
                  <a:pt x="260680" y="367247"/>
                </a:lnTo>
                <a:lnTo>
                  <a:pt x="261044" y="363126"/>
                </a:lnTo>
                <a:lnTo>
                  <a:pt x="262255" y="359247"/>
                </a:lnTo>
                <a:lnTo>
                  <a:pt x="264193" y="355732"/>
                </a:lnTo>
                <a:lnTo>
                  <a:pt x="266737" y="352702"/>
                </a:lnTo>
                <a:lnTo>
                  <a:pt x="269765" y="350278"/>
                </a:lnTo>
                <a:lnTo>
                  <a:pt x="273278" y="348460"/>
                </a:lnTo>
                <a:lnTo>
                  <a:pt x="277154" y="347248"/>
                </a:lnTo>
                <a:lnTo>
                  <a:pt x="281273" y="346642"/>
                </a:lnTo>
                <a:lnTo>
                  <a:pt x="285391" y="347248"/>
                </a:lnTo>
                <a:lnTo>
                  <a:pt x="289146" y="348460"/>
                </a:lnTo>
                <a:lnTo>
                  <a:pt x="292780" y="350278"/>
                </a:lnTo>
                <a:lnTo>
                  <a:pt x="295687" y="352702"/>
                </a:lnTo>
                <a:lnTo>
                  <a:pt x="298231" y="355732"/>
                </a:lnTo>
                <a:lnTo>
                  <a:pt x="300169" y="359247"/>
                </a:lnTo>
                <a:lnTo>
                  <a:pt x="301259" y="363126"/>
                </a:lnTo>
                <a:lnTo>
                  <a:pt x="301744" y="367247"/>
                </a:lnTo>
                <a:lnTo>
                  <a:pt x="301259" y="373792"/>
                </a:lnTo>
                <a:lnTo>
                  <a:pt x="300290" y="379973"/>
                </a:lnTo>
                <a:lnTo>
                  <a:pt x="298473" y="386155"/>
                </a:lnTo>
                <a:lnTo>
                  <a:pt x="296051" y="391730"/>
                </a:lnTo>
                <a:lnTo>
                  <a:pt x="293144" y="397184"/>
                </a:lnTo>
                <a:lnTo>
                  <a:pt x="289631" y="402154"/>
                </a:lnTo>
                <a:lnTo>
                  <a:pt x="285634" y="406881"/>
                </a:lnTo>
                <a:lnTo>
                  <a:pt x="281152" y="411001"/>
                </a:lnTo>
                <a:lnTo>
                  <a:pt x="276185" y="414638"/>
                </a:lnTo>
                <a:lnTo>
                  <a:pt x="270855" y="417668"/>
                </a:lnTo>
                <a:lnTo>
                  <a:pt x="265162" y="420213"/>
                </a:lnTo>
                <a:lnTo>
                  <a:pt x="259227" y="422152"/>
                </a:lnTo>
                <a:lnTo>
                  <a:pt x="253049" y="423364"/>
                </a:lnTo>
                <a:lnTo>
                  <a:pt x="246629" y="423849"/>
                </a:lnTo>
                <a:lnTo>
                  <a:pt x="245176" y="423849"/>
                </a:lnTo>
                <a:lnTo>
                  <a:pt x="238756" y="423364"/>
                </a:lnTo>
                <a:lnTo>
                  <a:pt x="232457" y="422152"/>
                </a:lnTo>
                <a:lnTo>
                  <a:pt x="226643" y="420213"/>
                </a:lnTo>
                <a:lnTo>
                  <a:pt x="220828" y="417668"/>
                </a:lnTo>
                <a:lnTo>
                  <a:pt x="215498" y="414638"/>
                </a:lnTo>
                <a:lnTo>
                  <a:pt x="210653" y="411001"/>
                </a:lnTo>
                <a:lnTo>
                  <a:pt x="206171" y="406881"/>
                </a:lnTo>
                <a:lnTo>
                  <a:pt x="202174" y="402154"/>
                </a:lnTo>
                <a:lnTo>
                  <a:pt x="198540" y="397184"/>
                </a:lnTo>
                <a:lnTo>
                  <a:pt x="195512" y="391730"/>
                </a:lnTo>
                <a:lnTo>
                  <a:pt x="193210" y="386155"/>
                </a:lnTo>
                <a:lnTo>
                  <a:pt x="191393" y="379973"/>
                </a:lnTo>
                <a:lnTo>
                  <a:pt x="190303" y="373792"/>
                </a:lnTo>
                <a:lnTo>
                  <a:pt x="189940" y="367247"/>
                </a:lnTo>
                <a:lnTo>
                  <a:pt x="189940" y="175259"/>
                </a:lnTo>
                <a:lnTo>
                  <a:pt x="185094" y="172472"/>
                </a:lnTo>
                <a:lnTo>
                  <a:pt x="180007" y="170290"/>
                </a:lnTo>
                <a:lnTo>
                  <a:pt x="174556" y="168472"/>
                </a:lnTo>
                <a:lnTo>
                  <a:pt x="168863" y="167381"/>
                </a:lnTo>
                <a:lnTo>
                  <a:pt x="162806" y="167017"/>
                </a:lnTo>
                <a:lnTo>
                  <a:pt x="156750" y="167381"/>
                </a:lnTo>
                <a:lnTo>
                  <a:pt x="151056" y="168472"/>
                </a:lnTo>
                <a:lnTo>
                  <a:pt x="145484" y="170290"/>
                </a:lnTo>
                <a:lnTo>
                  <a:pt x="140276" y="172593"/>
                </a:lnTo>
                <a:lnTo>
                  <a:pt x="135309" y="175744"/>
                </a:lnTo>
                <a:lnTo>
                  <a:pt x="130828" y="179138"/>
                </a:lnTo>
                <a:lnTo>
                  <a:pt x="126830" y="183259"/>
                </a:lnTo>
                <a:lnTo>
                  <a:pt x="123196" y="187743"/>
                </a:lnTo>
                <a:lnTo>
                  <a:pt x="120289" y="192591"/>
                </a:lnTo>
                <a:lnTo>
                  <a:pt x="117866" y="197803"/>
                </a:lnTo>
                <a:lnTo>
                  <a:pt x="116171" y="203379"/>
                </a:lnTo>
                <a:lnTo>
                  <a:pt x="114959" y="209318"/>
                </a:lnTo>
                <a:lnTo>
                  <a:pt x="114717" y="215257"/>
                </a:lnTo>
                <a:lnTo>
                  <a:pt x="114233" y="209318"/>
                </a:lnTo>
                <a:lnTo>
                  <a:pt x="113142" y="203379"/>
                </a:lnTo>
                <a:lnTo>
                  <a:pt x="111325" y="197803"/>
                </a:lnTo>
                <a:lnTo>
                  <a:pt x="108903" y="192591"/>
                </a:lnTo>
                <a:lnTo>
                  <a:pt x="105996" y="187743"/>
                </a:lnTo>
                <a:lnTo>
                  <a:pt x="102362" y="183259"/>
                </a:lnTo>
                <a:lnTo>
                  <a:pt x="98364" y="179138"/>
                </a:lnTo>
                <a:lnTo>
                  <a:pt x="94004" y="175744"/>
                </a:lnTo>
                <a:lnTo>
                  <a:pt x="89037" y="172593"/>
                </a:lnTo>
                <a:lnTo>
                  <a:pt x="83829" y="170290"/>
                </a:lnTo>
                <a:lnTo>
                  <a:pt x="78256" y="168472"/>
                </a:lnTo>
                <a:lnTo>
                  <a:pt x="72442" y="167381"/>
                </a:lnTo>
                <a:lnTo>
                  <a:pt x="66386" y="167017"/>
                </a:lnTo>
                <a:lnTo>
                  <a:pt x="60450" y="167381"/>
                </a:lnTo>
                <a:lnTo>
                  <a:pt x="54635" y="168472"/>
                </a:lnTo>
                <a:lnTo>
                  <a:pt x="49184" y="170290"/>
                </a:lnTo>
                <a:lnTo>
                  <a:pt x="43976" y="172472"/>
                </a:lnTo>
                <a:lnTo>
                  <a:pt x="39130" y="175502"/>
                </a:lnTo>
                <a:lnTo>
                  <a:pt x="34649" y="178895"/>
                </a:lnTo>
                <a:lnTo>
                  <a:pt x="30651" y="182895"/>
                </a:lnTo>
                <a:lnTo>
                  <a:pt x="27138" y="187258"/>
                </a:lnTo>
                <a:lnTo>
                  <a:pt x="24110" y="191985"/>
                </a:lnTo>
                <a:lnTo>
                  <a:pt x="21688" y="197197"/>
                </a:lnTo>
                <a:lnTo>
                  <a:pt x="19749" y="202773"/>
                </a:lnTo>
                <a:lnTo>
                  <a:pt x="18659" y="208348"/>
                </a:lnTo>
                <a:lnTo>
                  <a:pt x="18175" y="214408"/>
                </a:lnTo>
                <a:lnTo>
                  <a:pt x="18659" y="201803"/>
                </a:lnTo>
                <a:lnTo>
                  <a:pt x="19992" y="189440"/>
                </a:lnTo>
                <a:lnTo>
                  <a:pt x="22051" y="177441"/>
                </a:lnTo>
                <a:lnTo>
                  <a:pt x="24837" y="165563"/>
                </a:lnTo>
                <a:lnTo>
                  <a:pt x="28471" y="154048"/>
                </a:lnTo>
                <a:lnTo>
                  <a:pt x="32589" y="142898"/>
                </a:lnTo>
                <a:lnTo>
                  <a:pt x="37556" y="132111"/>
                </a:lnTo>
                <a:lnTo>
                  <a:pt x="43007" y="121566"/>
                </a:lnTo>
                <a:lnTo>
                  <a:pt x="49184" y="111506"/>
                </a:lnTo>
                <a:lnTo>
                  <a:pt x="55847" y="101688"/>
                </a:lnTo>
                <a:lnTo>
                  <a:pt x="63236" y="92477"/>
                </a:lnTo>
                <a:lnTo>
                  <a:pt x="67718" y="95264"/>
                </a:lnTo>
                <a:lnTo>
                  <a:pt x="72684" y="97567"/>
                </a:lnTo>
                <a:lnTo>
                  <a:pt x="77893" y="99143"/>
                </a:lnTo>
                <a:lnTo>
                  <a:pt x="83465" y="100234"/>
                </a:lnTo>
                <a:lnTo>
                  <a:pt x="89158" y="100597"/>
                </a:lnTo>
                <a:lnTo>
                  <a:pt x="95457" y="100113"/>
                </a:lnTo>
                <a:lnTo>
                  <a:pt x="101514" y="98901"/>
                </a:lnTo>
                <a:lnTo>
                  <a:pt x="107086" y="96961"/>
                </a:lnTo>
                <a:lnTo>
                  <a:pt x="112416" y="94295"/>
                </a:lnTo>
                <a:lnTo>
                  <a:pt x="117382" y="90901"/>
                </a:lnTo>
                <a:lnTo>
                  <a:pt x="121743" y="87023"/>
                </a:lnTo>
                <a:lnTo>
                  <a:pt x="125619" y="82659"/>
                </a:lnTo>
                <a:lnTo>
                  <a:pt x="129011" y="77690"/>
                </a:lnTo>
                <a:lnTo>
                  <a:pt x="131675" y="72357"/>
                </a:lnTo>
                <a:lnTo>
                  <a:pt x="133735" y="66660"/>
                </a:lnTo>
                <a:lnTo>
                  <a:pt x="134825" y="60721"/>
                </a:lnTo>
                <a:lnTo>
                  <a:pt x="135309" y="54419"/>
                </a:lnTo>
                <a:lnTo>
                  <a:pt x="135067" y="49570"/>
                </a:lnTo>
                <a:lnTo>
                  <a:pt x="134098" y="44722"/>
                </a:lnTo>
                <a:lnTo>
                  <a:pt x="132887" y="39753"/>
                </a:lnTo>
                <a:lnTo>
                  <a:pt x="142820" y="35753"/>
                </a:lnTo>
                <a:lnTo>
                  <a:pt x="153116" y="32238"/>
                </a:lnTo>
                <a:lnTo>
                  <a:pt x="163654" y="29087"/>
                </a:lnTo>
                <a:lnTo>
                  <a:pt x="174314" y="26663"/>
                </a:lnTo>
                <a:lnTo>
                  <a:pt x="185337" y="24845"/>
                </a:lnTo>
                <a:lnTo>
                  <a:pt x="196481" y="23633"/>
                </a:lnTo>
                <a:lnTo>
                  <a:pt x="196481" y="21451"/>
                </a:lnTo>
                <a:lnTo>
                  <a:pt x="196965" y="18300"/>
                </a:lnTo>
                <a:lnTo>
                  <a:pt x="197934" y="15391"/>
                </a:lnTo>
                <a:lnTo>
                  <a:pt x="199751" y="12603"/>
                </a:lnTo>
                <a:lnTo>
                  <a:pt x="201932" y="10421"/>
                </a:lnTo>
                <a:lnTo>
                  <a:pt x="204718" y="8725"/>
                </a:lnTo>
                <a:lnTo>
                  <a:pt x="207746" y="7755"/>
                </a:lnTo>
                <a:close/>
                <a:moveTo>
                  <a:pt x="89120" y="0"/>
                </a:moveTo>
                <a:lnTo>
                  <a:pt x="89242" y="242"/>
                </a:lnTo>
                <a:lnTo>
                  <a:pt x="89970" y="968"/>
                </a:lnTo>
                <a:lnTo>
                  <a:pt x="90942" y="2178"/>
                </a:lnTo>
                <a:lnTo>
                  <a:pt x="92520" y="3993"/>
                </a:lnTo>
                <a:lnTo>
                  <a:pt x="94220" y="6050"/>
                </a:lnTo>
                <a:lnTo>
                  <a:pt x="96041" y="8470"/>
                </a:lnTo>
                <a:lnTo>
                  <a:pt x="98227" y="11132"/>
                </a:lnTo>
                <a:lnTo>
                  <a:pt x="100534" y="14277"/>
                </a:lnTo>
                <a:lnTo>
                  <a:pt x="102840" y="17423"/>
                </a:lnTo>
                <a:lnTo>
                  <a:pt x="105147" y="20932"/>
                </a:lnTo>
                <a:lnTo>
                  <a:pt x="107454" y="24562"/>
                </a:lnTo>
                <a:lnTo>
                  <a:pt x="109761" y="28313"/>
                </a:lnTo>
                <a:lnTo>
                  <a:pt x="111947" y="32185"/>
                </a:lnTo>
                <a:lnTo>
                  <a:pt x="113768" y="35814"/>
                </a:lnTo>
                <a:lnTo>
                  <a:pt x="115468" y="39686"/>
                </a:lnTo>
                <a:lnTo>
                  <a:pt x="116803" y="43558"/>
                </a:lnTo>
                <a:lnTo>
                  <a:pt x="117896" y="47188"/>
                </a:lnTo>
                <a:lnTo>
                  <a:pt x="118624" y="50818"/>
                </a:lnTo>
                <a:lnTo>
                  <a:pt x="118867" y="54327"/>
                </a:lnTo>
                <a:lnTo>
                  <a:pt x="118503" y="59166"/>
                </a:lnTo>
                <a:lnTo>
                  <a:pt x="117410" y="63643"/>
                </a:lnTo>
                <a:lnTo>
                  <a:pt x="115468" y="67878"/>
                </a:lnTo>
                <a:lnTo>
                  <a:pt x="113161" y="71750"/>
                </a:lnTo>
                <a:lnTo>
                  <a:pt x="110125" y="75259"/>
                </a:lnTo>
                <a:lnTo>
                  <a:pt x="106726" y="78283"/>
                </a:lnTo>
                <a:lnTo>
                  <a:pt x="102840" y="80703"/>
                </a:lnTo>
                <a:lnTo>
                  <a:pt x="98469" y="82518"/>
                </a:lnTo>
                <a:lnTo>
                  <a:pt x="93977" y="83728"/>
                </a:lnTo>
                <a:lnTo>
                  <a:pt x="89120" y="83970"/>
                </a:lnTo>
                <a:lnTo>
                  <a:pt x="84142" y="83728"/>
                </a:lnTo>
                <a:lnTo>
                  <a:pt x="79650" y="82518"/>
                </a:lnTo>
                <a:lnTo>
                  <a:pt x="75279" y="80703"/>
                </a:lnTo>
                <a:lnTo>
                  <a:pt x="71394" y="78283"/>
                </a:lnTo>
                <a:lnTo>
                  <a:pt x="67994" y="75259"/>
                </a:lnTo>
                <a:lnTo>
                  <a:pt x="64959" y="71750"/>
                </a:lnTo>
                <a:lnTo>
                  <a:pt x="62530" y="67878"/>
                </a:lnTo>
                <a:lnTo>
                  <a:pt x="60709" y="63643"/>
                </a:lnTo>
                <a:lnTo>
                  <a:pt x="59616" y="59166"/>
                </a:lnTo>
                <a:lnTo>
                  <a:pt x="59252" y="54327"/>
                </a:lnTo>
                <a:lnTo>
                  <a:pt x="59495" y="50818"/>
                </a:lnTo>
                <a:lnTo>
                  <a:pt x="60224" y="47188"/>
                </a:lnTo>
                <a:lnTo>
                  <a:pt x="61195" y="43558"/>
                </a:lnTo>
                <a:lnTo>
                  <a:pt x="62773" y="39686"/>
                </a:lnTo>
                <a:lnTo>
                  <a:pt x="64352" y="35814"/>
                </a:lnTo>
                <a:lnTo>
                  <a:pt x="66294" y="32185"/>
                </a:lnTo>
                <a:lnTo>
                  <a:pt x="68358" y="28313"/>
                </a:lnTo>
                <a:lnTo>
                  <a:pt x="70665" y="24562"/>
                </a:lnTo>
                <a:lnTo>
                  <a:pt x="73094" y="20932"/>
                </a:lnTo>
                <a:lnTo>
                  <a:pt x="75279" y="17423"/>
                </a:lnTo>
                <a:lnTo>
                  <a:pt x="77586" y="14277"/>
                </a:lnTo>
                <a:lnTo>
                  <a:pt x="79893" y="11132"/>
                </a:lnTo>
                <a:lnTo>
                  <a:pt x="82078" y="8470"/>
                </a:lnTo>
                <a:lnTo>
                  <a:pt x="83900" y="6050"/>
                </a:lnTo>
                <a:lnTo>
                  <a:pt x="85599" y="3993"/>
                </a:lnTo>
                <a:lnTo>
                  <a:pt x="87056" y="2178"/>
                </a:lnTo>
                <a:lnTo>
                  <a:pt x="88149" y="968"/>
                </a:lnTo>
                <a:lnTo>
                  <a:pt x="88878" y="242"/>
                </a:lnTo>
                <a:close/>
                <a:moveTo>
                  <a:pt x="18053" y="0"/>
                </a:moveTo>
                <a:lnTo>
                  <a:pt x="18174" y="242"/>
                </a:lnTo>
                <a:lnTo>
                  <a:pt x="18896" y="969"/>
                </a:lnTo>
                <a:lnTo>
                  <a:pt x="19859" y="2181"/>
                </a:lnTo>
                <a:lnTo>
                  <a:pt x="21062" y="3878"/>
                </a:lnTo>
                <a:lnTo>
                  <a:pt x="22747" y="5695"/>
                </a:lnTo>
                <a:lnTo>
                  <a:pt x="24312" y="7997"/>
                </a:lnTo>
                <a:lnTo>
                  <a:pt x="26117" y="10421"/>
                </a:lnTo>
                <a:lnTo>
                  <a:pt x="27923" y="13087"/>
                </a:lnTo>
                <a:lnTo>
                  <a:pt x="29728" y="15873"/>
                </a:lnTo>
                <a:lnTo>
                  <a:pt x="31293" y="18782"/>
                </a:lnTo>
                <a:lnTo>
                  <a:pt x="32978" y="21690"/>
                </a:lnTo>
                <a:lnTo>
                  <a:pt x="34181" y="24719"/>
                </a:lnTo>
                <a:lnTo>
                  <a:pt x="35144" y="27627"/>
                </a:lnTo>
                <a:lnTo>
                  <a:pt x="35866" y="30414"/>
                </a:lnTo>
                <a:lnTo>
                  <a:pt x="35987" y="33080"/>
                </a:lnTo>
                <a:lnTo>
                  <a:pt x="35746" y="36715"/>
                </a:lnTo>
                <a:lnTo>
                  <a:pt x="34663" y="40229"/>
                </a:lnTo>
                <a:lnTo>
                  <a:pt x="32978" y="43258"/>
                </a:lnTo>
                <a:lnTo>
                  <a:pt x="30811" y="45924"/>
                </a:lnTo>
                <a:lnTo>
                  <a:pt x="28163" y="48105"/>
                </a:lnTo>
                <a:lnTo>
                  <a:pt x="24914" y="49801"/>
                </a:lnTo>
                <a:lnTo>
                  <a:pt x="21664" y="50892"/>
                </a:lnTo>
                <a:lnTo>
                  <a:pt x="18053" y="51255"/>
                </a:lnTo>
                <a:lnTo>
                  <a:pt x="14322" y="50892"/>
                </a:lnTo>
                <a:lnTo>
                  <a:pt x="10952" y="49801"/>
                </a:lnTo>
                <a:lnTo>
                  <a:pt x="7943" y="48105"/>
                </a:lnTo>
                <a:lnTo>
                  <a:pt x="5295" y="45924"/>
                </a:lnTo>
                <a:lnTo>
                  <a:pt x="3009" y="43258"/>
                </a:lnTo>
                <a:lnTo>
                  <a:pt x="1444" y="40229"/>
                </a:lnTo>
                <a:lnTo>
                  <a:pt x="361" y="36715"/>
                </a:lnTo>
                <a:lnTo>
                  <a:pt x="0" y="33080"/>
                </a:lnTo>
                <a:lnTo>
                  <a:pt x="240" y="30414"/>
                </a:lnTo>
                <a:lnTo>
                  <a:pt x="963" y="27627"/>
                </a:lnTo>
                <a:lnTo>
                  <a:pt x="1805" y="24719"/>
                </a:lnTo>
                <a:lnTo>
                  <a:pt x="3129" y="21690"/>
                </a:lnTo>
                <a:lnTo>
                  <a:pt x="4694" y="18782"/>
                </a:lnTo>
                <a:lnTo>
                  <a:pt x="6379" y="15873"/>
                </a:lnTo>
                <a:lnTo>
                  <a:pt x="8064" y="13087"/>
                </a:lnTo>
                <a:lnTo>
                  <a:pt x="9989" y="10421"/>
                </a:lnTo>
                <a:lnTo>
                  <a:pt x="11674" y="7997"/>
                </a:lnTo>
                <a:lnTo>
                  <a:pt x="13359" y="5695"/>
                </a:lnTo>
                <a:lnTo>
                  <a:pt x="14924" y="3878"/>
                </a:lnTo>
                <a:lnTo>
                  <a:pt x="16248" y="2181"/>
                </a:lnTo>
                <a:lnTo>
                  <a:pt x="17091" y="969"/>
                </a:lnTo>
                <a:lnTo>
                  <a:pt x="17813" y="242"/>
                </a:lnTo>
                <a:close/>
              </a:path>
            </a:pathLst>
          </a:custGeom>
          <a:solidFill>
            <a:srgbClr val="6B1554"/>
          </a:solidFill>
          <a:ln>
            <a:noFill/>
          </a:ln>
        </p:spPr>
        <p:txBody>
          <a:bodyPr lIns="182880" tIns="91440" rIns="182880" bIns="91440"/>
          <a:lstStyle/>
          <a:p>
            <a:pPr defTabSz="1828800"/>
            <a:endParaRPr lang="ru-RU" dirty="0">
              <a:solidFill>
                <a:prstClr val="black"/>
              </a:solidFill>
              <a:latin typeface="Arial" panose="020B0604020202020204"/>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6096000" y="2248071"/>
            <a:ext cx="1706880" cy="7067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二章</a:t>
            </a:r>
            <a:endPar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文本框 2"/>
          <p:cNvSpPr txBox="1"/>
          <p:nvPr/>
        </p:nvSpPr>
        <p:spPr>
          <a:xfrm>
            <a:off x="6096000" y="3140931"/>
            <a:ext cx="3324656" cy="82994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a:t>
            </a:r>
            <a:r>
              <a:rPr kumimoji="0" lang="zh-CN" altLang="en-US" sz="48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动机</a:t>
            </a:r>
            <a:endParaRPr kumimoji="0" lang="zh-CN" altLang="en-US" sz="48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9" name="Picture 8" descr="59-南开大学-logo.png"/>
          <p:cNvPicPr>
            <a:picLocks noChangeAspect="1"/>
          </p:cNvPicPr>
          <p:nvPr/>
        </p:nvPicPr>
        <p:blipFill>
          <a:blip r:embed="rId1"/>
          <a:stretch>
            <a:fillRect/>
          </a:stretch>
        </p:blipFill>
        <p:spPr>
          <a:xfrm>
            <a:off x="1758882" y="1922085"/>
            <a:ext cx="2851218" cy="28512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p:cNvSpPr txBox="1"/>
          <p:nvPr/>
        </p:nvSpPr>
        <p:spPr>
          <a:xfrm>
            <a:off x="797412" y="760357"/>
            <a:ext cx="944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二章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5" name="文本框 4"/>
          <p:cNvSpPr txBox="1"/>
          <p:nvPr/>
        </p:nvSpPr>
        <p:spPr>
          <a:xfrm>
            <a:off x="1929635" y="76035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研究动机</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6" name="文本框 5"/>
          <p:cNvSpPr txBox="1"/>
          <p:nvPr/>
        </p:nvSpPr>
        <p:spPr>
          <a:xfrm>
            <a:off x="3318339" y="791135"/>
            <a:ext cx="3717000" cy="368300"/>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a:t>
            </a:r>
            <a:endParaRPr kumimoji="0" lang="zh-CN" altLang="en-US" b="0" i="0" u="none" strike="noStrike" kern="1200" cap="none" spc="0" normalizeH="0" baseline="0" noProof="0" dirty="0">
              <a:ln>
                <a:noFill/>
              </a:ln>
              <a:effectLst/>
              <a:uLnTx/>
              <a:uFillTx/>
              <a:latin typeface="等线" panose="02010600030101010101" pitchFamily="2" charset="-122"/>
              <a:ea typeface="等线" panose="02010600030101010101" pitchFamily="2" charset="-122"/>
            </a:endParaRPr>
          </a:p>
        </p:txBody>
      </p:sp>
      <p:grpSp>
        <p:nvGrpSpPr>
          <p:cNvPr id="22" name="组合 21"/>
          <p:cNvGrpSpPr/>
          <p:nvPr/>
        </p:nvGrpSpPr>
        <p:grpSpPr>
          <a:xfrm>
            <a:off x="1635906" y="2109833"/>
            <a:ext cx="3908260" cy="3150618"/>
            <a:chOff x="1019175" y="1612660"/>
            <a:chExt cx="5141722" cy="4144963"/>
          </a:xfrm>
        </p:grpSpPr>
        <p:grpSp>
          <p:nvGrpSpPr>
            <p:cNvPr id="21" name="组合 20"/>
            <p:cNvGrpSpPr/>
            <p:nvPr/>
          </p:nvGrpSpPr>
          <p:grpSpPr>
            <a:xfrm>
              <a:off x="1019175" y="1612660"/>
              <a:ext cx="5141722" cy="4144963"/>
              <a:chOff x="1019175" y="1612660"/>
              <a:chExt cx="5141722" cy="4144963"/>
            </a:xfrm>
          </p:grpSpPr>
          <p:sp>
            <p:nvSpPr>
              <p:cNvPr id="7" name="等腰三角形 6"/>
              <p:cNvSpPr/>
              <p:nvPr/>
            </p:nvSpPr>
            <p:spPr>
              <a:xfrm>
                <a:off x="1019175" y="1612660"/>
                <a:ext cx="5141722" cy="4144963"/>
              </a:xfrm>
              <a:prstGeom prst="triangle">
                <a:avLst/>
              </a:prstGeom>
              <a:solidFill>
                <a:schemeClr val="bg1">
                  <a:lumMod val="95000"/>
                </a:scheme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2762250" y="3584335"/>
                <a:ext cx="1560513" cy="1560513"/>
              </a:xfrm>
              <a:prstGeom prst="ellipse">
                <a:avLst/>
              </a:prstGeom>
              <a:solidFill>
                <a:schemeClr val="bg1"/>
              </a:solidFill>
              <a:ln>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2633847" y="2114923"/>
                <a:ext cx="1870924" cy="1688346"/>
              </a:xfrm>
              <a:custGeom>
                <a:avLst/>
                <a:gdLst>
                  <a:gd name="connsiteX0" fmla="*/ 1163098 w 2294407"/>
                  <a:gd name="connsiteY0" fmla="*/ 0 h 2070503"/>
                  <a:gd name="connsiteX1" fmla="*/ 2294407 w 2294407"/>
                  <a:gd name="connsiteY1" fmla="*/ 1832334 h 2070503"/>
                  <a:gd name="connsiteX2" fmla="*/ 1898492 w 2294407"/>
                  <a:gd name="connsiteY2" fmla="*/ 2062938 h 2070503"/>
                  <a:gd name="connsiteX3" fmla="*/ 1856344 w 2294407"/>
                  <a:gd name="connsiteY3" fmla="*/ 2011854 h 2070503"/>
                  <a:gd name="connsiteX4" fmla="*/ 1115473 w 2294407"/>
                  <a:gd name="connsiteY4" fmla="*/ 1704975 h 2070503"/>
                  <a:gd name="connsiteX5" fmla="*/ 374602 w 2294407"/>
                  <a:gd name="connsiteY5" fmla="*/ 2011854 h 2070503"/>
                  <a:gd name="connsiteX6" fmla="*/ 326213 w 2294407"/>
                  <a:gd name="connsiteY6" fmla="*/ 2070503 h 2070503"/>
                  <a:gd name="connsiteX7" fmla="*/ 0 w 2294407"/>
                  <a:gd name="connsiteY7" fmla="*/ 1883822 h 2070503"/>
                  <a:gd name="connsiteX8" fmla="*/ 1163098 w 2294407"/>
                  <a:gd name="connsiteY8" fmla="*/ 0 h 2070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4407" h="2070503">
                    <a:moveTo>
                      <a:pt x="1163098" y="0"/>
                    </a:moveTo>
                    <a:lnTo>
                      <a:pt x="2294407" y="1832334"/>
                    </a:lnTo>
                    <a:lnTo>
                      <a:pt x="1898492" y="2062938"/>
                    </a:lnTo>
                    <a:lnTo>
                      <a:pt x="1856344" y="2011854"/>
                    </a:lnTo>
                    <a:cubicBezTo>
                      <a:pt x="1666739" y="1822249"/>
                      <a:pt x="1404801" y="1704975"/>
                      <a:pt x="1115473" y="1704975"/>
                    </a:cubicBezTo>
                    <a:cubicBezTo>
                      <a:pt x="826145" y="1704975"/>
                      <a:pt x="564208" y="1822249"/>
                      <a:pt x="374602" y="2011854"/>
                    </a:cubicBezTo>
                    <a:lnTo>
                      <a:pt x="326213" y="2070503"/>
                    </a:lnTo>
                    <a:lnTo>
                      <a:pt x="0" y="1883822"/>
                    </a:lnTo>
                    <a:lnTo>
                      <a:pt x="1163098" y="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1461892" y="3875971"/>
                <a:ext cx="1961370" cy="1673239"/>
              </a:xfrm>
              <a:custGeom>
                <a:avLst/>
                <a:gdLst>
                  <a:gd name="connsiteX0" fmla="*/ 1266919 w 2405325"/>
                  <a:gd name="connsiteY0" fmla="*/ 0 h 2051976"/>
                  <a:gd name="connsiteX1" fmla="*/ 1588072 w 2405325"/>
                  <a:gd name="connsiteY1" fmla="*/ 183786 h 2051976"/>
                  <a:gd name="connsiteX2" fmla="*/ 1587288 w 2405325"/>
                  <a:gd name="connsiteY2" fmla="*/ 185232 h 2051976"/>
                  <a:gd name="connsiteX3" fmla="*/ 1504950 w 2405325"/>
                  <a:gd name="connsiteY3" fmla="*/ 593063 h 2051976"/>
                  <a:gd name="connsiteX4" fmla="*/ 2341542 w 2405325"/>
                  <a:gd name="connsiteY4" fmla="*/ 1619527 h 2051976"/>
                  <a:gd name="connsiteX5" fmla="*/ 2403709 w 2405325"/>
                  <a:gd name="connsiteY5" fmla="*/ 1629015 h 2051976"/>
                  <a:gd name="connsiteX6" fmla="*/ 2405325 w 2405325"/>
                  <a:gd name="connsiteY6" fmla="*/ 2051976 h 2051976"/>
                  <a:gd name="connsiteX7" fmla="*/ 0 w 2405325"/>
                  <a:gd name="connsiteY7" fmla="*/ 2051976 h 2051976"/>
                  <a:gd name="connsiteX8" fmla="*/ 1266919 w 2405325"/>
                  <a:gd name="connsiteY8" fmla="*/ 0 h 2051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5325" h="2051976">
                    <a:moveTo>
                      <a:pt x="1266919" y="0"/>
                    </a:moveTo>
                    <a:lnTo>
                      <a:pt x="1588072" y="183786"/>
                    </a:lnTo>
                    <a:lnTo>
                      <a:pt x="1587288" y="185232"/>
                    </a:lnTo>
                    <a:cubicBezTo>
                      <a:pt x="1534269" y="310583"/>
                      <a:pt x="1504950" y="448399"/>
                      <a:pt x="1504950" y="593063"/>
                    </a:cubicBezTo>
                    <a:cubicBezTo>
                      <a:pt x="1504950" y="1099387"/>
                      <a:pt x="1864100" y="1521828"/>
                      <a:pt x="2341542" y="1619527"/>
                    </a:cubicBezTo>
                    <a:lnTo>
                      <a:pt x="2403709" y="1629015"/>
                    </a:lnTo>
                    <a:lnTo>
                      <a:pt x="2405325" y="2051976"/>
                    </a:lnTo>
                    <a:lnTo>
                      <a:pt x="0" y="2051976"/>
                    </a:lnTo>
                    <a:lnTo>
                      <a:pt x="1266919" y="0"/>
                    </a:lnTo>
                    <a:close/>
                  </a:path>
                </a:pathLst>
              </a:custGeom>
              <a:solidFill>
                <a:schemeClr val="bg1"/>
              </a:solidFill>
              <a:ln>
                <a:noFill/>
              </a:ln>
              <a:effectLst>
                <a:outerShdw blurRad="406400" sx="102000" sy="102000" algn="ctr" rotWithShape="0">
                  <a:schemeClr val="tx2">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3686133" y="3833936"/>
                <a:ext cx="2016515" cy="1715274"/>
              </a:xfrm>
              <a:custGeom>
                <a:avLst/>
                <a:gdLst>
                  <a:gd name="connsiteX0" fmla="*/ 1174207 w 2472953"/>
                  <a:gd name="connsiteY0" fmla="*/ 0 h 2103526"/>
                  <a:gd name="connsiteX1" fmla="*/ 2472953 w 2472953"/>
                  <a:gd name="connsiteY1" fmla="*/ 2103526 h 2103526"/>
                  <a:gd name="connsiteX2" fmla="*/ 1631 w 2472953"/>
                  <a:gd name="connsiteY2" fmla="*/ 2103526 h 2103526"/>
                  <a:gd name="connsiteX3" fmla="*/ 0 w 2472953"/>
                  <a:gd name="connsiteY3" fmla="*/ 1676596 h 2103526"/>
                  <a:gd name="connsiteX4" fmla="*/ 36161 w 2472953"/>
                  <a:gd name="connsiteY4" fmla="*/ 1671077 h 2103526"/>
                  <a:gd name="connsiteX5" fmla="*/ 872753 w 2472953"/>
                  <a:gd name="connsiteY5" fmla="*/ 644613 h 2103526"/>
                  <a:gd name="connsiteX6" fmla="*/ 790416 w 2472953"/>
                  <a:gd name="connsiteY6" fmla="*/ 236782 h 2103526"/>
                  <a:gd name="connsiteX7" fmla="*/ 784956 w 2472953"/>
                  <a:gd name="connsiteY7" fmla="*/ 226722 h 2103526"/>
                  <a:gd name="connsiteX8" fmla="*/ 1174207 w 2472953"/>
                  <a:gd name="connsiteY8" fmla="*/ 0 h 210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953" h="2103526">
                    <a:moveTo>
                      <a:pt x="1174207" y="0"/>
                    </a:moveTo>
                    <a:lnTo>
                      <a:pt x="2472953" y="2103526"/>
                    </a:lnTo>
                    <a:lnTo>
                      <a:pt x="1631" y="2103526"/>
                    </a:lnTo>
                    <a:lnTo>
                      <a:pt x="0" y="1676596"/>
                    </a:lnTo>
                    <a:lnTo>
                      <a:pt x="36161" y="1671077"/>
                    </a:lnTo>
                    <a:cubicBezTo>
                      <a:pt x="513603" y="1573378"/>
                      <a:pt x="872753" y="1150937"/>
                      <a:pt x="872753" y="644613"/>
                    </a:cubicBezTo>
                    <a:cubicBezTo>
                      <a:pt x="872753" y="499949"/>
                      <a:pt x="843435" y="362133"/>
                      <a:pt x="790416" y="236782"/>
                    </a:cubicBezTo>
                    <a:lnTo>
                      <a:pt x="784956" y="226722"/>
                    </a:lnTo>
                    <a:lnTo>
                      <a:pt x="1174207" y="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2" name="椭圆 11"/>
            <p:cNvSpPr/>
            <p:nvPr/>
          </p:nvSpPr>
          <p:spPr>
            <a:xfrm>
              <a:off x="2890729" y="3712814"/>
              <a:ext cx="1303554" cy="1303554"/>
            </a:xfrm>
            <a:prstGeom prst="ellipse">
              <a:avLst/>
            </a:prstGeom>
            <a:solidFill>
              <a:srgbClr val="6B1554"/>
            </a:solidFill>
            <a:ln>
              <a:noFill/>
            </a:ln>
            <a:effectLst>
              <a:outerShdw blurRad="406400" sx="102000" sy="102000" algn="ctr" rotWithShape="0">
                <a:schemeClr val="tx2">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3292327" y="3909208"/>
            <a:ext cx="538480" cy="521970"/>
          </a:xfrm>
          <a:prstGeom prst="rect">
            <a:avLst/>
          </a:prstGeom>
        </p:spPr>
        <p:txBody>
          <a:bodyPr wrap="none">
            <a:spAutoFit/>
          </a:bodyPr>
          <a:lstStyle/>
          <a:p>
            <a:pPr algn="dist"/>
            <a:r>
              <a:rPr lang="zh-CN" altLang="en-US" sz="1400" b="1" dirty="0">
                <a:solidFill>
                  <a:schemeClr val="bg1"/>
                </a:solidFill>
                <a:latin typeface="等线" panose="02010600030101010101" pitchFamily="2" charset="-122"/>
                <a:ea typeface="等线" panose="02010600030101010101" pitchFamily="2" charset="-122"/>
              </a:rPr>
              <a:t>情感</a:t>
            </a:r>
            <a:endParaRPr lang="zh-CN" altLang="en-US" sz="1400" b="1" dirty="0">
              <a:solidFill>
                <a:schemeClr val="bg1"/>
              </a:solidFill>
              <a:latin typeface="等线" panose="02010600030101010101" pitchFamily="2" charset="-122"/>
              <a:ea typeface="等线" panose="02010600030101010101" pitchFamily="2" charset="-122"/>
            </a:endParaRPr>
          </a:p>
          <a:p>
            <a:pPr algn="dist"/>
            <a:r>
              <a:rPr lang="zh-CN" altLang="en-US" sz="1400" b="1" dirty="0">
                <a:solidFill>
                  <a:schemeClr val="bg1"/>
                </a:solidFill>
                <a:latin typeface="等线" panose="02010600030101010101" pitchFamily="2" charset="-122"/>
                <a:ea typeface="等线" panose="02010600030101010101" pitchFamily="2" charset="-122"/>
              </a:rPr>
              <a:t>分析</a:t>
            </a:r>
            <a:endParaRPr lang="zh-CN" altLang="en-US" sz="1400" b="1" dirty="0">
              <a:solidFill>
                <a:schemeClr val="bg1"/>
              </a:solidFill>
              <a:latin typeface="等线" panose="02010600030101010101" pitchFamily="2" charset="-122"/>
              <a:ea typeface="等线" panose="02010600030101010101" pitchFamily="2" charset="-122"/>
            </a:endParaRPr>
          </a:p>
        </p:txBody>
      </p:sp>
      <p:sp>
        <p:nvSpPr>
          <p:cNvPr id="14" name="矩形 13"/>
          <p:cNvSpPr/>
          <p:nvPr/>
        </p:nvSpPr>
        <p:spPr>
          <a:xfrm>
            <a:off x="3231896" y="3086609"/>
            <a:ext cx="716280" cy="521970"/>
          </a:xfrm>
          <a:prstGeom prst="rect">
            <a:avLst/>
          </a:prstGeom>
        </p:spPr>
        <p:txBody>
          <a:bodyPr wrap="none">
            <a:spAutoFit/>
          </a:bodyPr>
          <a:lstStyle/>
          <a:p>
            <a:pPr algn="ctr"/>
            <a:r>
              <a:rPr lang="zh-CN" altLang="en-US" sz="1400" dirty="0">
                <a:solidFill>
                  <a:srgbClr val="6B1554"/>
                </a:solidFill>
                <a:latin typeface="等线" panose="02010600030101010101" pitchFamily="2" charset="-122"/>
                <a:ea typeface="等线" panose="02010600030101010101" pitchFamily="2" charset="-122"/>
              </a:rPr>
              <a:t>多模态</a:t>
            </a:r>
            <a:endParaRPr lang="en-US" altLang="zh-CN" sz="1400" dirty="0">
              <a:solidFill>
                <a:srgbClr val="0070C0"/>
              </a:solidFill>
              <a:latin typeface="等线" panose="02010600030101010101" pitchFamily="2" charset="-122"/>
              <a:ea typeface="等线" panose="02010600030101010101" pitchFamily="2" charset="-122"/>
            </a:endParaRPr>
          </a:p>
          <a:p>
            <a:pPr algn="ctr"/>
            <a:endParaRPr lang="zh-CN" altLang="en-US" sz="1400" dirty="0">
              <a:solidFill>
                <a:srgbClr val="6B1554"/>
              </a:solidFill>
              <a:latin typeface="等线" panose="02010600030101010101" pitchFamily="2" charset="-122"/>
              <a:ea typeface="等线" panose="02010600030101010101" pitchFamily="2" charset="-122"/>
            </a:endParaRPr>
          </a:p>
        </p:txBody>
      </p:sp>
      <p:sp>
        <p:nvSpPr>
          <p:cNvPr id="15" name="矩形 14"/>
          <p:cNvSpPr/>
          <p:nvPr/>
        </p:nvSpPr>
        <p:spPr>
          <a:xfrm>
            <a:off x="4058498" y="4574699"/>
            <a:ext cx="894080" cy="306705"/>
          </a:xfrm>
          <a:prstGeom prst="rect">
            <a:avLst/>
          </a:prstGeom>
        </p:spPr>
        <p:txBody>
          <a:bodyPr wrap="none">
            <a:spAutoFit/>
          </a:bodyPr>
          <a:lstStyle/>
          <a:p>
            <a:pPr algn="ctr"/>
            <a:r>
              <a:rPr lang="zh-CN" altLang="en-US" sz="1400" dirty="0">
                <a:solidFill>
                  <a:srgbClr val="6B1554"/>
                </a:solidFill>
                <a:latin typeface="等线" panose="02010600030101010101" pitchFamily="2" charset="-122"/>
                <a:ea typeface="等线" panose="02010600030101010101" pitchFamily="2" charset="-122"/>
              </a:rPr>
              <a:t>融合策略</a:t>
            </a:r>
            <a:endParaRPr lang="zh-CN" altLang="en-US" sz="1400" dirty="0">
              <a:solidFill>
                <a:srgbClr val="6B1554"/>
              </a:solidFill>
              <a:latin typeface="等线" panose="02010600030101010101" pitchFamily="2" charset="-122"/>
              <a:ea typeface="等线" panose="02010600030101010101" pitchFamily="2" charset="-122"/>
            </a:endParaRPr>
          </a:p>
        </p:txBody>
      </p:sp>
      <p:sp>
        <p:nvSpPr>
          <p:cNvPr id="16" name="矩形 15"/>
          <p:cNvSpPr/>
          <p:nvPr/>
        </p:nvSpPr>
        <p:spPr>
          <a:xfrm>
            <a:off x="2313819" y="4574470"/>
            <a:ext cx="716280" cy="306705"/>
          </a:xfrm>
          <a:prstGeom prst="rect">
            <a:avLst/>
          </a:prstGeom>
        </p:spPr>
        <p:txBody>
          <a:bodyPr wrap="none">
            <a:spAutoFit/>
          </a:bodyPr>
          <a:lstStyle/>
          <a:p>
            <a:pPr algn="ctr"/>
            <a:r>
              <a:rPr lang="zh-CN" altLang="en-US" sz="1400" dirty="0">
                <a:solidFill>
                  <a:srgbClr val="6B1554"/>
                </a:solidFill>
                <a:latin typeface="等线" panose="02010600030101010101" pitchFamily="2" charset="-122"/>
                <a:ea typeface="等线" panose="02010600030101010101" pitchFamily="2" charset="-122"/>
              </a:rPr>
              <a:t>多任务</a:t>
            </a:r>
            <a:endParaRPr lang="zh-CN" altLang="en-US" sz="1400" dirty="0">
              <a:solidFill>
                <a:srgbClr val="6B1554"/>
              </a:solidFill>
              <a:latin typeface="等线" panose="02010600030101010101" pitchFamily="2" charset="-122"/>
              <a:ea typeface="等线" panose="02010600030101010101" pitchFamily="2" charset="-122"/>
            </a:endParaRPr>
          </a:p>
        </p:txBody>
      </p:sp>
      <p:sp>
        <p:nvSpPr>
          <p:cNvPr id="17" name="矩形 16"/>
          <p:cNvSpPr/>
          <p:nvPr/>
        </p:nvSpPr>
        <p:spPr>
          <a:xfrm>
            <a:off x="6546850" y="2882265"/>
            <a:ext cx="4375150" cy="1912620"/>
          </a:xfrm>
          <a:prstGeom prst="rect">
            <a:avLst/>
          </a:prstGeom>
        </p:spPr>
        <p:txBody>
          <a:bodyPr wrap="square">
            <a:noAutofit/>
          </a:bodyPr>
          <a:lstStyle/>
          <a:p>
            <a:pPr hangingPunct="0">
              <a:lnSpc>
                <a:spcPct val="120000"/>
              </a:lnSpc>
            </a:pPr>
            <a:r>
              <a:rPr lang="zh-CN" altLang="en-US" spc="100" dirty="0">
                <a:solidFill>
                  <a:schemeClr val="tx1">
                    <a:lumMod val="85000"/>
                    <a:lumOff val="15000"/>
                  </a:schemeClr>
                </a:solidFill>
                <a:latin typeface="等线" panose="02010600030101010101" pitchFamily="2" charset="-122"/>
                <a:ea typeface="等线" panose="02010600030101010101" pitchFamily="2" charset="-122"/>
              </a:rPr>
              <a:t>随着情感分析的应用越来越广泛，单模态以及单任务的分析模型已经无法满足我们的需要，目前的研究致力于使用多模态的信息来实现多任务的</a:t>
            </a:r>
            <a:r>
              <a:rPr lang="zh-CN" altLang="en-US" spc="100" dirty="0">
                <a:solidFill>
                  <a:schemeClr val="tx1">
                    <a:lumMod val="85000"/>
                    <a:lumOff val="15000"/>
                  </a:schemeClr>
                </a:solidFill>
                <a:latin typeface="等线" panose="02010600030101010101" pitchFamily="2" charset="-122"/>
                <a:ea typeface="等线" panose="02010600030101010101" pitchFamily="2" charset="-122"/>
              </a:rPr>
              <a:t>情感分析。</a:t>
            </a:r>
            <a:endParaRPr lang="zh-CN" altLang="en-US" spc="100" dirty="0">
              <a:solidFill>
                <a:schemeClr val="tx1">
                  <a:lumMod val="85000"/>
                  <a:lumOff val="15000"/>
                </a:schemeClr>
              </a:solidFill>
              <a:latin typeface="等线" panose="02010600030101010101" pitchFamily="2" charset="-122"/>
              <a:ea typeface="等线" panose="02010600030101010101" pitchFamily="2" charset="-122"/>
            </a:endParaRPr>
          </a:p>
        </p:txBody>
      </p:sp>
      <p:cxnSp>
        <p:nvCxnSpPr>
          <p:cNvPr id="18" name="直接连接符 17"/>
          <p:cNvCxnSpPr/>
          <p:nvPr/>
        </p:nvCxnSpPr>
        <p:spPr>
          <a:xfrm flipH="1">
            <a:off x="6908800" y="2637569"/>
            <a:ext cx="3904974" cy="0"/>
          </a:xfrm>
          <a:prstGeom prst="line">
            <a:avLst/>
          </a:prstGeom>
          <a:ln>
            <a:solidFill>
              <a:srgbClr val="6B155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619875" y="2638965"/>
            <a:ext cx="538385" cy="0"/>
          </a:xfrm>
          <a:prstGeom prst="line">
            <a:avLst/>
          </a:prstGeom>
          <a:ln w="38100">
            <a:solidFill>
              <a:srgbClr val="6B1554"/>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84938" y="1958952"/>
            <a:ext cx="4902123" cy="521970"/>
          </a:xfrm>
          <a:prstGeom prst="rect">
            <a:avLst/>
          </a:prstGeom>
          <a:noFill/>
        </p:spPr>
        <p:txBody>
          <a:bodyPr wrap="square" rtlCol="0">
            <a:spAutoFit/>
          </a:bodyPr>
          <a:lstStyle>
            <a:defPPr>
              <a:defRPr lang="zh-CN"/>
            </a:defPPr>
            <a:lvl1pPr>
              <a:defRPr sz="2800" spc="200">
                <a:solidFill>
                  <a:schemeClr val="tx1">
                    <a:lumMod val="75000"/>
                  </a:schemeClr>
                </a:solidFill>
                <a:latin typeface="+mj-ea"/>
                <a:ea typeface="+mj-ea"/>
              </a:defRPr>
            </a:lvl1pPr>
          </a:lstStyle>
          <a:p>
            <a:r>
              <a:rPr lang="zh-CN" altLang="en-US" b="1" dirty="0">
                <a:solidFill>
                  <a:srgbClr val="6B1554"/>
                </a:solidFill>
                <a:latin typeface="等线" panose="02010600030101010101" pitchFamily="2" charset="-122"/>
                <a:ea typeface="等线" panose="02010600030101010101" pitchFamily="2" charset="-122"/>
              </a:rPr>
              <a:t>多模态多任务</a:t>
            </a:r>
            <a:r>
              <a:rPr lang="zh-CN" altLang="en-US" b="1" dirty="0">
                <a:solidFill>
                  <a:srgbClr val="6B1554"/>
                </a:solidFill>
                <a:latin typeface="等线" panose="02010600030101010101" pitchFamily="2" charset="-122"/>
                <a:ea typeface="等线" panose="02010600030101010101" pitchFamily="2" charset="-122"/>
              </a:rPr>
              <a:t>情感分析</a:t>
            </a:r>
            <a:endParaRPr lang="zh-CN" altLang="en-US" b="1" dirty="0">
              <a:solidFill>
                <a:srgbClr val="6B1554"/>
              </a:solidFill>
              <a:latin typeface="等线" panose="02010600030101010101" pitchFamily="2" charset="-122"/>
              <a:ea typeface="等线" panose="02010600030101010101" pitchFamily="2" charset="-122"/>
            </a:endParaRPr>
          </a:p>
        </p:txBody>
      </p:sp>
      <p:cxnSp>
        <p:nvCxnSpPr>
          <p:cNvPr id="24" name="直接连接符 23"/>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圆角 2"/>
          <p:cNvSpPr/>
          <p:nvPr>
            <p:custDataLst>
              <p:tags r:id="rId1"/>
            </p:custDataLst>
          </p:nvPr>
        </p:nvSpPr>
        <p:spPr>
          <a:xfrm>
            <a:off x="944857" y="2844804"/>
            <a:ext cx="10302286" cy="2679692"/>
          </a:xfrm>
          <a:prstGeom prst="roundRect">
            <a:avLst>
              <a:gd name="adj" fmla="val 1763"/>
            </a:avLst>
          </a:prstGeom>
          <a:solidFill>
            <a:schemeClr val="bg1"/>
          </a:solidFill>
          <a:ln>
            <a:solidFill>
              <a:srgbClr val="6B15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custDataLst>
              <p:tags r:id="rId2"/>
            </p:custDataLst>
          </p:nvPr>
        </p:nvSpPr>
        <p:spPr>
          <a:xfrm>
            <a:off x="1255020" y="3167515"/>
            <a:ext cx="2581666" cy="1846580"/>
          </a:xfrm>
          <a:prstGeom prst="rect">
            <a:avLst/>
          </a:prstGeom>
          <a:noFill/>
        </p:spPr>
        <p:txBody>
          <a:bodyPr wrap="square" lIns="0" tIns="0" rIns="0" bIns="0" rtlCol="0">
            <a:spAutoFit/>
          </a:bodyPr>
          <a:lstStyle/>
          <a:p>
            <a:pPr marL="285750" lvl="0" indent="-179705" algn="l">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构建单模态和多模态</a:t>
            </a:r>
            <a:r>
              <a:rPr lang="zh-CN" altLang="en-US" sz="1600" dirty="0">
                <a:solidFill>
                  <a:srgbClr val="000000">
                    <a:lumMod val="65000"/>
                    <a:lumOff val="35000"/>
                  </a:srgbClr>
                </a:solidFill>
                <a:latin typeface="等线" panose="02010600030101010101" pitchFamily="2" charset="-122"/>
                <a:ea typeface="等线" panose="02010600030101010101" pitchFamily="2" charset="-122"/>
              </a:rPr>
              <a:t>模型</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a:p>
            <a:pPr marL="285750" lvl="0" indent="-179705" algn="l">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以情感分数预测为主任务</a:t>
            </a:r>
            <a:endParaRPr lang="en-US" altLang="zh-CN" sz="1600" dirty="0">
              <a:solidFill>
                <a:srgbClr val="000000">
                  <a:lumMod val="65000"/>
                  <a:lumOff val="35000"/>
                </a:srgbClr>
              </a:solidFill>
              <a:latin typeface="等线" panose="02010600030101010101" pitchFamily="2" charset="-122"/>
              <a:ea typeface="等线" panose="02010600030101010101" pitchFamily="2" charset="-122"/>
            </a:endParaRPr>
          </a:p>
          <a:p>
            <a:pPr marL="285750" lvl="0" indent="-179705" algn="l">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极性</a:t>
            </a:r>
            <a:r>
              <a:rPr lang="en-US" altLang="zh-CN" sz="1600" dirty="0">
                <a:solidFill>
                  <a:srgbClr val="000000">
                    <a:lumMod val="65000"/>
                    <a:lumOff val="35000"/>
                  </a:srgbClr>
                </a:solidFill>
                <a:latin typeface="等线" panose="02010600030101010101" pitchFamily="2" charset="-122"/>
                <a:ea typeface="等线" panose="02010600030101010101" pitchFamily="2" charset="-122"/>
              </a:rPr>
              <a:t>/</a:t>
            </a:r>
            <a:r>
              <a:rPr lang="zh-CN" altLang="en-US" sz="1600" dirty="0">
                <a:solidFill>
                  <a:srgbClr val="000000">
                    <a:lumMod val="65000"/>
                    <a:lumOff val="35000"/>
                  </a:srgbClr>
                </a:solidFill>
                <a:latin typeface="等线" panose="02010600030101010101" pitchFamily="2" charset="-122"/>
                <a:ea typeface="等线" panose="02010600030101010101" pitchFamily="2" charset="-122"/>
              </a:rPr>
              <a:t>强度为辅</a:t>
            </a:r>
            <a:r>
              <a:rPr lang="zh-CN" altLang="en-US" sz="1600" dirty="0">
                <a:solidFill>
                  <a:srgbClr val="000000">
                    <a:lumMod val="65000"/>
                    <a:lumOff val="35000"/>
                  </a:srgbClr>
                </a:solidFill>
                <a:latin typeface="等线" panose="02010600030101010101" pitchFamily="2" charset="-122"/>
                <a:ea typeface="等线" panose="02010600030101010101" pitchFamily="2" charset="-122"/>
              </a:rPr>
              <a:t>任务</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a:p>
            <a:pPr marL="285750" lvl="0" indent="-179705" algn="l">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rPr>
              <a:t>探索多模态</a:t>
            </a:r>
            <a:r>
              <a:rPr lang="zh-CN" altLang="en-US" sz="1600" dirty="0">
                <a:solidFill>
                  <a:srgbClr val="000000">
                    <a:lumMod val="65000"/>
                    <a:lumOff val="35000"/>
                  </a:srgbClr>
                </a:solidFill>
                <a:latin typeface="等线" panose="02010600030101010101" pitchFamily="2" charset="-122"/>
                <a:ea typeface="等线" panose="02010600030101010101" pitchFamily="2" charset="-122"/>
              </a:rPr>
              <a:t>多任务学习能否提升情感分析</a:t>
            </a:r>
            <a:r>
              <a:rPr lang="zh-CN" altLang="en-US" sz="1600" dirty="0">
                <a:solidFill>
                  <a:srgbClr val="000000">
                    <a:lumMod val="65000"/>
                    <a:lumOff val="35000"/>
                  </a:srgbClr>
                </a:solidFill>
                <a:latin typeface="等线" panose="02010600030101010101" pitchFamily="2" charset="-122"/>
                <a:ea typeface="等线" panose="02010600030101010101" pitchFamily="2" charset="-122"/>
              </a:rPr>
              <a:t>效果</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p:txBody>
      </p:sp>
      <p:sp>
        <p:nvSpPr>
          <p:cNvPr id="5" name="文本框 4"/>
          <p:cNvSpPr txBox="1"/>
          <p:nvPr>
            <p:custDataLst>
              <p:tags r:id="rId3"/>
            </p:custDataLst>
          </p:nvPr>
        </p:nvSpPr>
        <p:spPr>
          <a:xfrm>
            <a:off x="4751487" y="3207813"/>
            <a:ext cx="2581666" cy="1477010"/>
          </a:xfrm>
          <a:prstGeom prst="rect">
            <a:avLst/>
          </a:prstGeom>
          <a:noFill/>
        </p:spPr>
        <p:txBody>
          <a:bodyPr wrap="square" lIns="0" tIns="0" rIns="0" bIns="0" rtlCol="0">
            <a:spAutoFit/>
          </a:bodyPr>
          <a:lstStyle/>
          <a:p>
            <a:pPr marL="285750" indent="-179705" algn="l">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sym typeface="+mn-ea"/>
              </a:rPr>
              <a:t>克服管道化方法的局限性</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a:p>
            <a:pPr marL="285750" indent="-179705" algn="l">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sym typeface="+mn-ea"/>
              </a:rPr>
              <a:t>充分利用任务的耦合关系</a:t>
            </a:r>
            <a:endParaRPr lang="en-US" altLang="zh-CN" sz="1600" dirty="0">
              <a:solidFill>
                <a:srgbClr val="000000">
                  <a:lumMod val="65000"/>
                  <a:lumOff val="35000"/>
                </a:srgbClr>
              </a:solidFill>
              <a:latin typeface="等线" panose="02010600030101010101" pitchFamily="2" charset="-122"/>
              <a:ea typeface="等线" panose="02010600030101010101" pitchFamily="2" charset="-122"/>
            </a:endParaRPr>
          </a:p>
          <a:p>
            <a:pPr marL="285750" indent="-179705" algn="l">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sym typeface="+mn-ea"/>
              </a:rPr>
              <a:t>致力于探索新框架，以端到端方式处理</a:t>
            </a:r>
            <a:r>
              <a:rPr lang="en-US" altLang="zh-CN" sz="1600" dirty="0">
                <a:solidFill>
                  <a:srgbClr val="000000">
                    <a:lumMod val="65000"/>
                    <a:lumOff val="35000"/>
                  </a:srgbClr>
                </a:solidFill>
                <a:latin typeface="等线" panose="02010600030101010101" pitchFamily="2" charset="-122"/>
                <a:ea typeface="等线" panose="02010600030101010101" pitchFamily="2" charset="-122"/>
                <a:sym typeface="+mn-ea"/>
              </a:rPr>
              <a:t>TBSA</a:t>
            </a:r>
            <a:r>
              <a:rPr lang="zh-CN" altLang="en-US" sz="1600" dirty="0">
                <a:solidFill>
                  <a:srgbClr val="000000">
                    <a:lumMod val="65000"/>
                    <a:lumOff val="35000"/>
                  </a:srgbClr>
                </a:solidFill>
                <a:latin typeface="等线" panose="02010600030101010101" pitchFamily="2" charset="-122"/>
                <a:ea typeface="等线" panose="02010600030101010101" pitchFamily="2" charset="-122"/>
                <a:sym typeface="+mn-ea"/>
              </a:rPr>
              <a:t>任务</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p:txBody>
      </p:sp>
      <p:sp>
        <p:nvSpPr>
          <p:cNvPr id="6" name="文本框 5"/>
          <p:cNvSpPr txBox="1"/>
          <p:nvPr>
            <p:custDataLst>
              <p:tags r:id="rId4"/>
            </p:custDataLst>
          </p:nvPr>
        </p:nvSpPr>
        <p:spPr>
          <a:xfrm>
            <a:off x="8355314" y="3167515"/>
            <a:ext cx="2581666" cy="2215515"/>
          </a:xfrm>
          <a:prstGeom prst="rect">
            <a:avLst/>
          </a:prstGeom>
          <a:noFill/>
        </p:spPr>
        <p:txBody>
          <a:bodyPr wrap="square" lIns="0" tIns="0" rIns="0" bIns="0" rtlCol="0">
            <a:spAutoFit/>
          </a:bodyPr>
          <a:lstStyle/>
          <a:p>
            <a:pPr marL="285750" indent="-179705" algn="l">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sym typeface="+mn-ea"/>
              </a:rPr>
              <a:t>解决多模态融合问题</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a:p>
            <a:pPr marL="285750" indent="-179705" algn="l">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sym typeface="+mn-ea"/>
              </a:rPr>
              <a:t>探索不同模态间的交互</a:t>
            </a:r>
            <a:endParaRPr lang="en-US" altLang="zh-CN" sz="1600" dirty="0">
              <a:solidFill>
                <a:srgbClr val="000000">
                  <a:lumMod val="65000"/>
                  <a:lumOff val="35000"/>
                </a:srgbClr>
              </a:solidFill>
              <a:latin typeface="等线" panose="02010600030101010101" pitchFamily="2" charset="-122"/>
              <a:ea typeface="等线" panose="02010600030101010101" pitchFamily="2" charset="-122"/>
            </a:endParaRPr>
          </a:p>
          <a:p>
            <a:pPr marL="285750" indent="-179705" algn="l">
              <a:lnSpc>
                <a:spcPct val="150000"/>
              </a:lnSpc>
              <a:buFont typeface="Arial" panose="020B0604020202020204" pitchFamily="34" charset="0"/>
              <a:buChar char="•"/>
              <a:defRPr/>
            </a:pPr>
            <a:r>
              <a:rPr lang="zh-CN" altLang="en-US" sz="1600" dirty="0">
                <a:solidFill>
                  <a:srgbClr val="000000">
                    <a:lumMod val="65000"/>
                    <a:lumOff val="35000"/>
                  </a:srgbClr>
                </a:solidFill>
                <a:latin typeface="等线" panose="02010600030101010101" pitchFamily="2" charset="-122"/>
                <a:ea typeface="等线" panose="02010600030101010101" pitchFamily="2" charset="-122"/>
                <a:sym typeface="+mn-ea"/>
              </a:rPr>
              <a:t>合理分配不同模态间的权重来构建新框架用于多模态融合</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a:p>
            <a:pPr marL="285750" indent="-179705" algn="l">
              <a:lnSpc>
                <a:spcPct val="150000"/>
              </a:lnSpc>
              <a:buFont typeface="Arial" panose="020B0604020202020204" pitchFamily="34" charset="0"/>
              <a:buChar char="•"/>
              <a:defRPr/>
            </a:pP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p:txBody>
      </p:sp>
      <p:sp>
        <p:nvSpPr>
          <p:cNvPr id="7" name="矩形 6"/>
          <p:cNvSpPr/>
          <p:nvPr>
            <p:custDataLst>
              <p:tags r:id="rId5"/>
            </p:custDataLst>
          </p:nvPr>
        </p:nvSpPr>
        <p:spPr>
          <a:xfrm>
            <a:off x="4999878" y="2242401"/>
            <a:ext cx="2135574" cy="1898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 name="矩形 7"/>
          <p:cNvSpPr/>
          <p:nvPr>
            <p:custDataLst>
              <p:tags r:id="rId6"/>
            </p:custDataLst>
          </p:nvPr>
        </p:nvSpPr>
        <p:spPr>
          <a:xfrm>
            <a:off x="1481206" y="2242401"/>
            <a:ext cx="2135574" cy="1898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 name="矩形 8"/>
          <p:cNvSpPr/>
          <p:nvPr>
            <p:custDataLst>
              <p:tags r:id="rId7"/>
            </p:custDataLst>
          </p:nvPr>
        </p:nvSpPr>
        <p:spPr>
          <a:xfrm>
            <a:off x="8614818" y="2242401"/>
            <a:ext cx="2135574" cy="1898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 name="文本框 9"/>
          <p:cNvSpPr txBox="1"/>
          <p:nvPr>
            <p:custDataLst>
              <p:tags r:id="rId8"/>
            </p:custDataLst>
          </p:nvPr>
        </p:nvSpPr>
        <p:spPr>
          <a:xfrm>
            <a:off x="1466216" y="1722725"/>
            <a:ext cx="641201" cy="738664"/>
          </a:xfrm>
          <a:prstGeom prst="rect">
            <a:avLst/>
          </a:prstGeom>
          <a:noFill/>
        </p:spPr>
        <p:txBody>
          <a:bodyPr wrap="none" lIns="0" tIns="0" rIns="0" bIns="0" rtlCol="0">
            <a:spAutoFit/>
          </a:bodyPr>
          <a:lstStyle/>
          <a:p>
            <a:pPr algn="l"/>
            <a:r>
              <a:rPr lang="en-US" altLang="zh-CN" sz="4800" b="1" spc="300" dirty="0">
                <a:solidFill>
                  <a:srgbClr val="6B1554"/>
                </a:solidFill>
                <a:latin typeface="Impact" panose="020B0806030902050204" pitchFamily="34" charset="0"/>
                <a:ea typeface="+mj-ea"/>
              </a:rPr>
              <a:t>01</a:t>
            </a:r>
            <a:endParaRPr lang="zh-CN" altLang="en-US" sz="4800" b="1" spc="300" dirty="0">
              <a:solidFill>
                <a:srgbClr val="0070C0"/>
              </a:solidFill>
              <a:latin typeface="Impact" panose="020B0806030902050204" pitchFamily="34" charset="0"/>
              <a:ea typeface="+mj-ea"/>
            </a:endParaRPr>
          </a:p>
        </p:txBody>
      </p:sp>
      <p:sp>
        <p:nvSpPr>
          <p:cNvPr id="11" name="文本框 10"/>
          <p:cNvSpPr txBox="1"/>
          <p:nvPr>
            <p:custDataLst>
              <p:tags r:id="rId9"/>
            </p:custDataLst>
          </p:nvPr>
        </p:nvSpPr>
        <p:spPr>
          <a:xfrm>
            <a:off x="2107565" y="1906270"/>
            <a:ext cx="1576705" cy="521335"/>
          </a:xfrm>
          <a:prstGeom prst="rect">
            <a:avLst/>
          </a:prstGeom>
          <a:noFill/>
        </p:spPr>
        <p:txBody>
          <a:bodyPr wrap="none" lIns="0" tIns="0" rIns="0" bIns="0" rtlCol="0">
            <a:noAutofit/>
          </a:bodyPr>
          <a:lstStyle/>
          <a:p>
            <a:pPr algn="l"/>
            <a:r>
              <a:rPr lang="en-US" altLang="zh-CN" sz="1600" b="1" spc="300" dirty="0">
                <a:solidFill>
                  <a:srgbClr val="6B1554"/>
                </a:solidFill>
                <a:latin typeface="等线" panose="02010600030101010101" pitchFamily="2" charset="-122"/>
                <a:ea typeface="等线" panose="02010600030101010101" pitchFamily="2" charset="-122"/>
              </a:rPr>
              <a:t>Polarity and</a:t>
            </a:r>
            <a:endParaRPr lang="en-US" altLang="zh-CN" sz="1600" b="1" spc="300" dirty="0">
              <a:solidFill>
                <a:srgbClr val="6B1554"/>
              </a:solidFill>
              <a:latin typeface="等线" panose="02010600030101010101" pitchFamily="2" charset="-122"/>
              <a:ea typeface="等线" panose="02010600030101010101" pitchFamily="2" charset="-122"/>
            </a:endParaRPr>
          </a:p>
          <a:p>
            <a:pPr algn="l"/>
            <a:r>
              <a:rPr lang="en-US" altLang="zh-CN" sz="1600" b="1" spc="300" dirty="0">
                <a:solidFill>
                  <a:srgbClr val="6B1554"/>
                </a:solidFill>
                <a:latin typeface="等线" panose="02010600030101010101" pitchFamily="2" charset="-122"/>
                <a:ea typeface="等线" panose="02010600030101010101" pitchFamily="2" charset="-122"/>
              </a:rPr>
              <a:t> Intensity</a:t>
            </a:r>
            <a:endParaRPr lang="en-US" altLang="zh-CN" sz="1600" b="1" spc="300" dirty="0">
              <a:solidFill>
                <a:srgbClr val="6B1554"/>
              </a:solidFill>
              <a:latin typeface="等线" panose="02010600030101010101" pitchFamily="2" charset="-122"/>
              <a:ea typeface="等线" panose="02010600030101010101" pitchFamily="2" charset="-122"/>
            </a:endParaRPr>
          </a:p>
          <a:p>
            <a:pPr algn="l"/>
            <a:endParaRPr lang="en-US" altLang="zh-CN" sz="2400" b="1" spc="300" dirty="0">
              <a:solidFill>
                <a:srgbClr val="6B1554"/>
              </a:solidFill>
              <a:latin typeface="等线" panose="02010600030101010101" pitchFamily="2" charset="-122"/>
              <a:ea typeface="等线" panose="02010600030101010101" pitchFamily="2" charset="-122"/>
            </a:endParaRPr>
          </a:p>
        </p:txBody>
      </p:sp>
      <p:sp>
        <p:nvSpPr>
          <p:cNvPr id="12" name="文本框 11"/>
          <p:cNvSpPr txBox="1"/>
          <p:nvPr>
            <p:custDataLst>
              <p:tags r:id="rId10"/>
            </p:custDataLst>
          </p:nvPr>
        </p:nvSpPr>
        <p:spPr>
          <a:xfrm>
            <a:off x="4999879" y="1722725"/>
            <a:ext cx="716543" cy="738664"/>
          </a:xfrm>
          <a:prstGeom prst="rect">
            <a:avLst/>
          </a:prstGeom>
          <a:noFill/>
        </p:spPr>
        <p:txBody>
          <a:bodyPr wrap="none" lIns="0" tIns="0" rIns="0" bIns="0" rtlCol="0">
            <a:spAutoFit/>
          </a:bodyPr>
          <a:lstStyle/>
          <a:p>
            <a:pPr algn="l"/>
            <a:r>
              <a:rPr lang="en-US" altLang="zh-CN" sz="4800" b="1" spc="300" dirty="0">
                <a:solidFill>
                  <a:srgbClr val="6B1554"/>
                </a:solidFill>
                <a:latin typeface="Impact" panose="020B0806030902050204" pitchFamily="34" charset="0"/>
                <a:ea typeface="+mj-ea"/>
              </a:rPr>
              <a:t>02</a:t>
            </a:r>
            <a:endParaRPr lang="zh-CN" altLang="en-US" sz="4800" b="1" spc="300" dirty="0">
              <a:solidFill>
                <a:srgbClr val="0070C0"/>
              </a:solidFill>
              <a:latin typeface="Impact" panose="020B0806030902050204" pitchFamily="34" charset="0"/>
              <a:ea typeface="+mj-ea"/>
            </a:endParaRPr>
          </a:p>
        </p:txBody>
      </p:sp>
      <p:sp>
        <p:nvSpPr>
          <p:cNvPr id="13" name="文本框 12"/>
          <p:cNvSpPr txBox="1"/>
          <p:nvPr>
            <p:custDataLst>
              <p:tags r:id="rId11"/>
            </p:custDataLst>
          </p:nvPr>
        </p:nvSpPr>
        <p:spPr>
          <a:xfrm>
            <a:off x="5932453" y="1983841"/>
            <a:ext cx="875030" cy="738505"/>
          </a:xfrm>
          <a:prstGeom prst="rect">
            <a:avLst/>
          </a:prstGeom>
          <a:noFill/>
        </p:spPr>
        <p:txBody>
          <a:bodyPr wrap="none" lIns="0" tIns="0" rIns="0" bIns="0" rtlCol="0">
            <a:spAutoFit/>
          </a:bodyPr>
          <a:lstStyle/>
          <a:p>
            <a:pPr algn="l"/>
            <a:r>
              <a:rPr lang="en-US" altLang="zh-CN" sz="2400" b="1" spc="300" dirty="0">
                <a:solidFill>
                  <a:srgbClr val="6B1554"/>
                </a:solidFill>
                <a:latin typeface="等线" panose="02010600030101010101" pitchFamily="2" charset="-122"/>
                <a:ea typeface="等线" panose="02010600030101010101" pitchFamily="2" charset="-122"/>
                <a:sym typeface="+mn-ea"/>
              </a:rPr>
              <a:t>TBSA</a:t>
            </a:r>
            <a:endParaRPr lang="en-US" altLang="zh-CN" sz="2400" b="1" spc="300" dirty="0">
              <a:solidFill>
                <a:srgbClr val="6B1554"/>
              </a:solidFill>
              <a:latin typeface="等线" panose="02010600030101010101" pitchFamily="2" charset="-122"/>
              <a:ea typeface="等线" panose="02010600030101010101" pitchFamily="2" charset="-122"/>
            </a:endParaRPr>
          </a:p>
          <a:p>
            <a:pPr algn="l"/>
            <a:endParaRPr lang="en-US" altLang="zh-CN" sz="2400" b="1" spc="300" dirty="0">
              <a:solidFill>
                <a:srgbClr val="6B1554"/>
              </a:solidFill>
              <a:latin typeface="等线" panose="02010600030101010101" pitchFamily="2" charset="-122"/>
              <a:ea typeface="等线" panose="02010600030101010101" pitchFamily="2" charset="-122"/>
            </a:endParaRPr>
          </a:p>
        </p:txBody>
      </p:sp>
      <p:sp>
        <p:nvSpPr>
          <p:cNvPr id="14" name="文本框 13"/>
          <p:cNvSpPr txBox="1"/>
          <p:nvPr>
            <p:custDataLst>
              <p:tags r:id="rId12"/>
            </p:custDataLst>
          </p:nvPr>
        </p:nvSpPr>
        <p:spPr>
          <a:xfrm>
            <a:off x="8608884" y="1722725"/>
            <a:ext cx="734175" cy="738664"/>
          </a:xfrm>
          <a:prstGeom prst="rect">
            <a:avLst/>
          </a:prstGeom>
          <a:noFill/>
        </p:spPr>
        <p:txBody>
          <a:bodyPr wrap="none" lIns="0" tIns="0" rIns="0" bIns="0" rtlCol="0">
            <a:spAutoFit/>
          </a:bodyPr>
          <a:lstStyle/>
          <a:p>
            <a:pPr algn="l"/>
            <a:r>
              <a:rPr lang="en-US" altLang="zh-CN" sz="4800" b="1" spc="300" dirty="0">
                <a:solidFill>
                  <a:srgbClr val="6B1554"/>
                </a:solidFill>
                <a:latin typeface="Impact" panose="020B0806030902050204" pitchFamily="34" charset="0"/>
                <a:ea typeface="+mj-ea"/>
              </a:rPr>
              <a:t>03</a:t>
            </a:r>
            <a:endParaRPr lang="zh-CN" altLang="en-US" sz="4800" b="1" spc="300" dirty="0">
              <a:solidFill>
                <a:srgbClr val="0070C0"/>
              </a:solidFill>
              <a:latin typeface="Impact" panose="020B0806030902050204" pitchFamily="34" charset="0"/>
              <a:ea typeface="+mj-ea"/>
            </a:endParaRPr>
          </a:p>
        </p:txBody>
      </p:sp>
      <p:sp>
        <p:nvSpPr>
          <p:cNvPr id="15" name="文本框 14"/>
          <p:cNvSpPr txBox="1"/>
          <p:nvPr>
            <p:custDataLst>
              <p:tags r:id="rId13"/>
            </p:custDataLst>
          </p:nvPr>
        </p:nvSpPr>
        <p:spPr>
          <a:xfrm>
            <a:off x="9621468" y="1983841"/>
            <a:ext cx="854075" cy="368935"/>
          </a:xfrm>
          <a:prstGeom prst="rect">
            <a:avLst/>
          </a:prstGeom>
          <a:noFill/>
        </p:spPr>
        <p:txBody>
          <a:bodyPr wrap="none" lIns="0" tIns="0" rIns="0" bIns="0" rtlCol="0">
            <a:spAutoFit/>
          </a:bodyPr>
          <a:lstStyle/>
          <a:p>
            <a:pPr algn="l"/>
            <a:r>
              <a:rPr lang="en-US" altLang="zh-CN" sz="2400" b="1" spc="300" dirty="0">
                <a:solidFill>
                  <a:srgbClr val="6B1554"/>
                </a:solidFill>
                <a:latin typeface="等线" panose="02010600030101010101" pitchFamily="2" charset="-122"/>
                <a:ea typeface="等线" panose="02010600030101010101" pitchFamily="2" charset="-122"/>
                <a:sym typeface="+mn-ea"/>
              </a:rPr>
              <a:t>TCSP</a:t>
            </a:r>
            <a:endParaRPr lang="en-US" altLang="zh-CN" sz="2400" b="1" spc="300" dirty="0">
              <a:solidFill>
                <a:srgbClr val="6B1554"/>
              </a:solidFill>
              <a:latin typeface="等线" panose="02010600030101010101" pitchFamily="2" charset="-122"/>
              <a:ea typeface="等线" panose="02010600030101010101" pitchFamily="2" charset="-122"/>
            </a:endParaRPr>
          </a:p>
        </p:txBody>
      </p:sp>
      <p:cxnSp>
        <p:nvCxnSpPr>
          <p:cNvPr id="16" name="直接连接符 15"/>
          <p:cNvCxnSpPr/>
          <p:nvPr>
            <p:custDataLst>
              <p:tags r:id="rId14"/>
            </p:custDataLst>
          </p:nvPr>
        </p:nvCxnSpPr>
        <p:spPr>
          <a:xfrm>
            <a:off x="4176603" y="3060998"/>
            <a:ext cx="0" cy="2263515"/>
          </a:xfrm>
          <a:prstGeom prst="line">
            <a:avLst/>
          </a:prstGeom>
          <a:ln>
            <a:gradFill>
              <a:gsLst>
                <a:gs pos="0">
                  <a:srgbClr val="0070C0">
                    <a:alpha val="0"/>
                  </a:srgbClr>
                </a:gs>
                <a:gs pos="50000">
                  <a:srgbClr val="0070C0"/>
                </a:gs>
                <a:gs pos="100000">
                  <a:srgbClr val="0070C0">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5"/>
            </p:custDataLst>
          </p:nvPr>
        </p:nvCxnSpPr>
        <p:spPr>
          <a:xfrm>
            <a:off x="7967671" y="3060998"/>
            <a:ext cx="0" cy="2263515"/>
          </a:xfrm>
          <a:prstGeom prst="line">
            <a:avLst/>
          </a:prstGeom>
          <a:ln>
            <a:gradFill>
              <a:gsLst>
                <a:gs pos="0">
                  <a:srgbClr val="0070C0">
                    <a:alpha val="0"/>
                  </a:srgbClr>
                </a:gs>
                <a:gs pos="50000">
                  <a:srgbClr val="0070C0"/>
                </a:gs>
                <a:gs pos="100000">
                  <a:srgbClr val="0070C0">
                    <a:alpha val="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97412" y="771787"/>
            <a:ext cx="944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二章</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1" name="文本框 20"/>
          <p:cNvSpPr txBox="1"/>
          <p:nvPr/>
        </p:nvSpPr>
        <p:spPr>
          <a:xfrm>
            <a:off x="1929635" y="76035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动机</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2" name="文本框 21"/>
          <p:cNvSpPr txBox="1"/>
          <p:nvPr/>
        </p:nvSpPr>
        <p:spPr>
          <a:xfrm>
            <a:off x="3318339" y="791135"/>
            <a:ext cx="3717000" cy="368300"/>
          </a:xfrm>
          <a:prstGeom prst="rect">
            <a:avLst/>
          </a:prstGeom>
          <a:noFill/>
        </p:spPr>
        <p:txBody>
          <a:bodyPr wrap="square" rtlCol="0">
            <a:spAutoFit/>
          </a:bodyPr>
          <a:lstStyle/>
          <a:p>
            <a:pPr lvl="0" algn="dist">
              <a:defRPr/>
            </a:pPr>
            <a:endParaRPr kumimoji="0" lang="zh-CN" altLang="en-US" b="0" i="0" u="none" strike="noStrike" kern="1200" cap="none" spc="0" normalizeH="0" baseline="0" noProof="0" dirty="0">
              <a:ln>
                <a:noFill/>
              </a:ln>
              <a:effectLst/>
              <a:uLnTx/>
              <a:uFillTx/>
              <a:latin typeface="等线" panose="02010600030101010101" pitchFamily="2" charset="-122"/>
              <a:ea typeface="等线" panose="02010600030101010101" pitchFamily="2" charset="-122"/>
            </a:endParaRPr>
          </a:p>
        </p:txBody>
      </p:sp>
      <p:cxnSp>
        <p:nvCxnSpPr>
          <p:cNvPr id="23" name="直接连接符 22"/>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13879"/>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6096000" y="2248071"/>
            <a:ext cx="172354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4000" dirty="0">
                <a:solidFill>
                  <a:schemeClr val="tx1">
                    <a:lumMod val="75000"/>
                    <a:lumOff val="25000"/>
                  </a:schemeClr>
                </a:solidFill>
                <a:latin typeface="等线" panose="02010600030101010101" pitchFamily="2" charset="-122"/>
                <a:ea typeface="等线" panose="02010600030101010101" pitchFamily="2" charset="-122"/>
              </a:rPr>
              <a:t>三</a:t>
            </a: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endPar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文本框 2"/>
          <p:cNvSpPr txBox="1"/>
          <p:nvPr/>
        </p:nvSpPr>
        <p:spPr>
          <a:xfrm>
            <a:off x="6096000" y="3110451"/>
            <a:ext cx="3324656" cy="829945"/>
          </a:xfrm>
          <a:prstGeom prst="rect">
            <a:avLst/>
          </a:prstGeom>
          <a:noFill/>
        </p:spPr>
        <p:txBody>
          <a:bodyPr wrap="square" rtlCol="0">
            <a:spAutoFit/>
          </a:bodyPr>
          <a:lstStyle/>
          <a:p>
            <a:pPr lvl="0" algn="dist">
              <a:defRPr/>
            </a:pPr>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复现方法</a:t>
            </a:r>
            <a:endParaRPr lang="zh-CN" altLang="en-US" sz="4800" b="1" dirty="0">
              <a:solidFill>
                <a:schemeClr val="tx1">
                  <a:lumMod val="75000"/>
                  <a:lumOff val="25000"/>
                </a:schemeClr>
              </a:solidFill>
              <a:latin typeface="等线" panose="02010600030101010101" pitchFamily="2" charset="-122"/>
              <a:ea typeface="等线" panose="02010600030101010101" pitchFamily="2" charset="-122"/>
            </a:endParaRPr>
          </a:p>
        </p:txBody>
      </p:sp>
      <p:pic>
        <p:nvPicPr>
          <p:cNvPr id="9" name="Picture 8" descr="59-南开大学-logo.png"/>
          <p:cNvPicPr>
            <a:picLocks noChangeAspect="1"/>
          </p:cNvPicPr>
          <p:nvPr/>
        </p:nvPicPr>
        <p:blipFill>
          <a:blip r:embed="rId1"/>
          <a:stretch>
            <a:fillRect/>
          </a:stretch>
        </p:blipFill>
        <p:spPr>
          <a:xfrm>
            <a:off x="1758882" y="1922085"/>
            <a:ext cx="2851218" cy="2851218"/>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273.11692913385826,&quot;left&quot;:83.3331496062992,&quot;top&quot;:197.01346456692914,&quot;width&quot;:903.5725984251969}"/>
</p:tagLst>
</file>

<file path=ppt/tags/tag10.xml><?xml version="1.0" encoding="utf-8"?>
<p:tagLst xmlns:p="http://schemas.openxmlformats.org/presentationml/2006/main">
  <p:tag name="KSO_WM_DIAGRAM_VIRTUALLY_FRAME" val="{&quot;height&quot;:273.11692913385826,&quot;left&quot;:83.3331496062992,&quot;top&quot;:197.01346456692914,&quot;width&quot;:903.5725984251969}"/>
</p:tagLst>
</file>

<file path=ppt/tags/tag11.xml><?xml version="1.0" encoding="utf-8"?>
<p:tagLst xmlns:p="http://schemas.openxmlformats.org/presentationml/2006/main">
  <p:tag name="KSO_WM_DIAGRAM_VIRTUALLY_FRAME" val="{&quot;height&quot;:273.11692913385826,&quot;left&quot;:83.3331496062992,&quot;top&quot;:197.01346456692914,&quot;width&quot;:903.5725984251969}"/>
</p:tagLst>
</file>

<file path=ppt/tags/tag12.xml><?xml version="1.0" encoding="utf-8"?>
<p:tagLst xmlns:p="http://schemas.openxmlformats.org/presentationml/2006/main">
  <p:tag name="KSO_WM_DIAGRAM_VIRTUALLY_FRAME" val="{&quot;height&quot;:273.11692913385826,&quot;left&quot;:83.3331496062992,&quot;top&quot;:197.01346456692914,&quot;width&quot;:903.5725984251969}"/>
</p:tagLst>
</file>

<file path=ppt/tags/tag13.xml><?xml version="1.0" encoding="utf-8"?>
<p:tagLst xmlns:p="http://schemas.openxmlformats.org/presentationml/2006/main">
  <p:tag name="KSO_WM_DIAGRAM_VIRTUALLY_FRAME" val="{&quot;height&quot;:404.56299212598435,&quot;left&quot;:74.39818897637795,&quot;top&quot;:135.64763779527559,&quot;width&quot;:1301.847716535433}"/>
</p:tagLst>
</file>

<file path=ppt/tags/tag14.xml><?xml version="1.0" encoding="utf-8"?>
<p:tagLst xmlns:p="http://schemas.openxmlformats.org/presentationml/2006/main">
  <p:tag name="KSO_WM_DIAGRAM_VIRTUALLY_FRAME" val="{&quot;height&quot;:404.56299212598435,&quot;left&quot;:74.39818897637795,&quot;top&quot;:135.64763779527559,&quot;width&quot;:1301.847716535433}"/>
</p:tagLst>
</file>

<file path=ppt/tags/tag15.xml><?xml version="1.0" encoding="utf-8"?>
<p:tagLst xmlns:p="http://schemas.openxmlformats.org/presentationml/2006/main">
  <p:tag name="KSO_WM_DIAGRAM_VIRTUALLY_FRAME" val="{&quot;height&quot;:404.56299212598435,&quot;left&quot;:74.39818897637795,&quot;top&quot;:135.64763779527559,&quot;width&quot;:1301.847716535433}"/>
</p:tagLst>
</file>

<file path=ppt/tags/tag16.xml><?xml version="1.0" encoding="utf-8"?>
<p:tagLst xmlns:p="http://schemas.openxmlformats.org/presentationml/2006/main">
  <p:tag name="KSO_WM_DIAGRAM_VIRTUALLY_FRAME" val="{&quot;height&quot;:404.56299212598435,&quot;left&quot;:74.39818897637795,&quot;top&quot;:135.64763779527559,&quot;width&quot;:1301.847716535433}"/>
</p:tagLst>
</file>

<file path=ppt/tags/tag17.xml><?xml version="1.0" encoding="utf-8"?>
<p:tagLst xmlns:p="http://schemas.openxmlformats.org/presentationml/2006/main">
  <p:tag name="KSO_WM_DIAGRAM_VIRTUALLY_FRAME" val="{&quot;height&quot;:404.56299212598435,&quot;left&quot;:74.39818897637795,&quot;top&quot;:135.64763779527559,&quot;width&quot;:1301.847716535433}"/>
</p:tagLst>
</file>

<file path=ppt/tags/tag18.xml><?xml version="1.0" encoding="utf-8"?>
<p:tagLst xmlns:p="http://schemas.openxmlformats.org/presentationml/2006/main">
  <p:tag name="KSO_WM_DIAGRAM_VIRTUALLY_FRAME" val="{&quot;height&quot;:404.56299212598435,&quot;left&quot;:74.39818897637795,&quot;top&quot;:135.64763779527559,&quot;width&quot;:1301.847716535433}"/>
</p:tagLst>
</file>

<file path=ppt/tags/tag19.xml><?xml version="1.0" encoding="utf-8"?>
<p:tagLst xmlns:p="http://schemas.openxmlformats.org/presentationml/2006/main">
  <p:tag name="KSO_WM_DIAGRAM_VIRTUALLY_FRAME" val="{&quot;height&quot;:404.56299212598435,&quot;left&quot;:74.39818897637795,&quot;top&quot;:135.64763779527559,&quot;width&quot;:1301.847716535433}"/>
</p:tagLst>
</file>

<file path=ppt/tags/tag2.xml><?xml version="1.0" encoding="utf-8"?>
<p:tagLst xmlns:p="http://schemas.openxmlformats.org/presentationml/2006/main">
  <p:tag name="KSO_WM_DIAGRAM_VIRTUALLY_FRAME" val="{&quot;height&quot;:273.11692913385826,&quot;left&quot;:83.3331496062992,&quot;top&quot;:197.01346456692914,&quot;width&quot;:903.5725984251969}"/>
</p:tagLst>
</file>

<file path=ppt/tags/tag20.xml><?xml version="1.0" encoding="utf-8"?>
<p:tagLst xmlns:p="http://schemas.openxmlformats.org/presentationml/2006/main">
  <p:tag name="KSO_WM_DIAGRAM_VIRTUALLY_FRAME" val="{&quot;height&quot;:404.56299212598435,&quot;left&quot;:74.39818897637795,&quot;top&quot;:135.64763779527559,&quot;width&quot;:1301.847716535433}"/>
</p:tagLst>
</file>

<file path=ppt/tags/tag21.xml><?xml version="1.0" encoding="utf-8"?>
<p:tagLst xmlns:p="http://schemas.openxmlformats.org/presentationml/2006/main">
  <p:tag name="KSO_WM_DIAGRAM_VIRTUALLY_FRAME" val="{&quot;height&quot;:404.56299212598435,&quot;left&quot;:74.39818897637795,&quot;top&quot;:135.64763779527559,&quot;width&quot;:1301.847716535433}"/>
</p:tagLst>
</file>

<file path=ppt/tags/tag22.xml><?xml version="1.0" encoding="utf-8"?>
<p:tagLst xmlns:p="http://schemas.openxmlformats.org/presentationml/2006/main">
  <p:tag name="KSO_WM_DIAGRAM_VIRTUALLY_FRAME" val="{&quot;height&quot;:404.56299212598435,&quot;left&quot;:74.39818897637795,&quot;top&quot;:135.64763779527559,&quot;width&quot;:1301.847716535433}"/>
</p:tagLst>
</file>

<file path=ppt/tags/tag23.xml><?xml version="1.0" encoding="utf-8"?>
<p:tagLst xmlns:p="http://schemas.openxmlformats.org/presentationml/2006/main">
  <p:tag name="KSO_WM_DIAGRAM_VIRTUALLY_FRAME" val="{&quot;height&quot;:404.56299212598435,&quot;left&quot;:74.39818897637795,&quot;top&quot;:135.64763779527559,&quot;width&quot;:1301.847716535433}"/>
</p:tagLst>
</file>

<file path=ppt/tags/tag24.xml><?xml version="1.0" encoding="utf-8"?>
<p:tagLst xmlns:p="http://schemas.openxmlformats.org/presentationml/2006/main">
  <p:tag name="KSO_WM_DIAGRAM_VIRTUALLY_FRAME" val="{&quot;height&quot;:404.56299212598435,&quot;left&quot;:74.39818897637795,&quot;top&quot;:135.64763779527559,&quot;width&quot;:1301.847716535433}"/>
</p:tagLst>
</file>

<file path=ppt/tags/tag25.xml><?xml version="1.0" encoding="utf-8"?>
<p:tagLst xmlns:p="http://schemas.openxmlformats.org/presentationml/2006/main">
  <p:tag name="KSO_WM_DIAGRAM_VIRTUALLY_FRAME" val="{&quot;height&quot;:404.56299212598435,&quot;left&quot;:74.39818897637795,&quot;top&quot;:135.64763779527559,&quot;width&quot;:1301.847716535433}"/>
</p:tagLst>
</file>

<file path=ppt/tags/tag26.xml><?xml version="1.0" encoding="utf-8"?>
<p:tagLst xmlns:p="http://schemas.openxmlformats.org/presentationml/2006/main">
  <p:tag name="KSO_WM_DIAGRAM_VIRTUALLY_FRAME" val="{&quot;height&quot;:404.56299212598435,&quot;left&quot;:74.39818897637795,&quot;top&quot;:135.64763779527559,&quot;width&quot;:1301.847716535433}"/>
</p:tagLst>
</file>

<file path=ppt/tags/tag27.xml><?xml version="1.0" encoding="utf-8"?>
<p:tagLst xmlns:p="http://schemas.openxmlformats.org/presentationml/2006/main">
  <p:tag name="KSO_WM_DIAGRAM_VIRTUALLY_FRAME" val="{&quot;height&quot;:404.56299212598435,&quot;left&quot;:74.39818897637795,&quot;top&quot;:135.64763779527559,&quot;width&quot;:1301.847716535433}"/>
</p:tagLst>
</file>

<file path=ppt/tags/tag28.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29.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3.xml><?xml version="1.0" encoding="utf-8"?>
<p:tagLst xmlns:p="http://schemas.openxmlformats.org/presentationml/2006/main">
  <p:tag name="KSO_WM_DIAGRAM_VIRTUALLY_FRAME" val="{&quot;height&quot;:273.11692913385826,&quot;left&quot;:83.3331496062992,&quot;top&quot;:197.01346456692914,&quot;width&quot;:903.5725984251969}"/>
</p:tagLst>
</file>

<file path=ppt/tags/tag30.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31.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32.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33.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34.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35.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36.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37.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38.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39.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4.xml><?xml version="1.0" encoding="utf-8"?>
<p:tagLst xmlns:p="http://schemas.openxmlformats.org/presentationml/2006/main">
  <p:tag name="KSO_WM_DIAGRAM_VIRTUALLY_FRAME" val="{&quot;height&quot;:273.11692913385826,&quot;left&quot;:83.3331496062992,&quot;top&quot;:197.01346456692914,&quot;width&quot;:903.5725984251969}"/>
</p:tagLst>
</file>

<file path=ppt/tags/tag40.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41.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42.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43.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44.xml><?xml version="1.0" encoding="utf-8"?>
<p:tagLst xmlns:p="http://schemas.openxmlformats.org/presentationml/2006/main">
  <p:tag name="KSO_WM_DIAGRAM_VIRTUALLY_FRAME" val="{&quot;height&quot;:229.36094488188982,&quot;left&quot;:86.59055118110237,&quot;top&quot;:216.36897637795272,&quot;width&quot;:786.8189763779527}"/>
</p:tagLst>
</file>

<file path=ppt/tags/tag45.xml><?xml version="1.0" encoding="utf-8"?>
<p:tagLst xmlns:p="http://schemas.openxmlformats.org/presentationml/2006/main">
  <p:tag name="BEFORENAME" val="Picture 9"/>
</p:tagLst>
</file>

<file path=ppt/tags/tag46.xml><?xml version="1.0" encoding="utf-8"?>
<p:tagLst xmlns:p="http://schemas.openxmlformats.org/presentationml/2006/main">
  <p:tag name="KSO_WM_DIAGRAM_VIRTUALLY_FRAME" val="{&quot;height&quot;:270.2109448818898,&quot;left&quot;:86.59055118110237,&quot;top&quot;:216.36897637795272,&quot;width&quot;:786.8189763779527}"/>
</p:tagLst>
</file>

<file path=ppt/tags/tag47.xml><?xml version="1.0" encoding="utf-8"?>
<p:tagLst xmlns:p="http://schemas.openxmlformats.org/presentationml/2006/main">
  <p:tag name="KSO_WM_DIAGRAM_VIRTUALLY_FRAME" val="{&quot;height&quot;:270.2109448818898,&quot;left&quot;:86.59055118110237,&quot;top&quot;:216.36897637795272,&quot;width&quot;:786.8189763779527}"/>
</p:tagLst>
</file>

<file path=ppt/tags/tag48.xml><?xml version="1.0" encoding="utf-8"?>
<p:tagLst xmlns:p="http://schemas.openxmlformats.org/presentationml/2006/main">
  <p:tag name="KSO_WM_DIAGRAM_VIRTUALLY_FRAME" val="{&quot;height&quot;:270.2109448818898,&quot;left&quot;:86.59055118110237,&quot;top&quot;:216.36897637795272,&quot;width&quot;:786.8189763779527}"/>
</p:tagLst>
</file>

<file path=ppt/tags/tag49.xml><?xml version="1.0" encoding="utf-8"?>
<p:tagLst xmlns:p="http://schemas.openxmlformats.org/presentationml/2006/main">
  <p:tag name="KSO_WM_DIAGRAM_VIRTUALLY_FRAME" val="{&quot;height&quot;:270.2109448818898,&quot;left&quot;:86.59055118110237,&quot;top&quot;:216.36897637795272,&quot;width&quot;:786.8189763779527}"/>
</p:tagLst>
</file>

<file path=ppt/tags/tag5.xml><?xml version="1.0" encoding="utf-8"?>
<p:tagLst xmlns:p="http://schemas.openxmlformats.org/presentationml/2006/main">
  <p:tag name="KSO_WM_DIAGRAM_VIRTUALLY_FRAME" val="{&quot;height&quot;:273.11692913385826,&quot;left&quot;:83.3331496062992,&quot;top&quot;:197.01346456692914,&quot;width&quot;:903.5725984251969}"/>
</p:tagLst>
</file>

<file path=ppt/tags/tag50.xml><?xml version="1.0" encoding="utf-8"?>
<p:tagLst xmlns:p="http://schemas.openxmlformats.org/presentationml/2006/main">
  <p:tag name="KSO_WM_DIAGRAM_VIRTUALLY_FRAME" val="{&quot;height&quot;:270.2109448818898,&quot;left&quot;:86.59055118110237,&quot;top&quot;:216.36897637795272,&quot;width&quot;:786.8189763779527}"/>
</p:tagLst>
</file>

<file path=ppt/tags/tag51.xml><?xml version="1.0" encoding="utf-8"?>
<p:tagLst xmlns:p="http://schemas.openxmlformats.org/presentationml/2006/main">
  <p:tag name="KSO_WM_DIAGRAM_VIRTUALLY_FRAME" val="{&quot;height&quot;:270.2109448818898,&quot;left&quot;:86.59055118110237,&quot;top&quot;:216.36897637795272,&quot;width&quot;:786.8189763779527}"/>
</p:tagLst>
</file>

<file path=ppt/tags/tag52.xml><?xml version="1.0" encoding="utf-8"?>
<p:tagLst xmlns:p="http://schemas.openxmlformats.org/presentationml/2006/main">
  <p:tag name="KSO_WM_DIAGRAM_VIRTUALLY_FRAME" val="{&quot;height&quot;:270.2109448818898,&quot;left&quot;:86.59055118110237,&quot;top&quot;:216.36897637795272,&quot;width&quot;:786.8189763779527}"/>
</p:tagLst>
</file>

<file path=ppt/tags/tag53.xml><?xml version="1.0" encoding="utf-8"?>
<p:tagLst xmlns:p="http://schemas.openxmlformats.org/presentationml/2006/main">
  <p:tag name="KSO_WM_DIAGRAM_VIRTUALLY_FRAME" val="{&quot;height&quot;:270.2109448818898,&quot;left&quot;:86.59055118110237,&quot;top&quot;:216.36897637795272,&quot;width&quot;:786.8189763779527}"/>
</p:tagLst>
</file>

<file path=ppt/tags/tag54.xml><?xml version="1.0" encoding="utf-8"?>
<p:tagLst xmlns:p="http://schemas.openxmlformats.org/presentationml/2006/main">
  <p:tag name="KSO_WM_DIAGRAM_VIRTUALLY_FRAME" val="{&quot;height&quot;:270.2109448818898,&quot;left&quot;:86.59055118110237,&quot;top&quot;:216.36897637795272,&quot;width&quot;:786.8189763779527}"/>
</p:tagLst>
</file>

<file path=ppt/tags/tag55.xml><?xml version="1.0" encoding="utf-8"?>
<p:tagLst xmlns:p="http://schemas.openxmlformats.org/presentationml/2006/main">
  <p:tag name="KSO_WM_DIAGRAM_VIRTUALLY_FRAME" val="{&quot;height&quot;:270.2109448818898,&quot;left&quot;:86.59055118110237,&quot;top&quot;:216.36897637795272,&quot;width&quot;:786.8189763779527}"/>
</p:tagLst>
</file>

<file path=ppt/tags/tag56.xml><?xml version="1.0" encoding="utf-8"?>
<p:tagLst xmlns:p="http://schemas.openxmlformats.org/presentationml/2006/main">
  <p:tag name="KSO_WM_DIAGRAM_VIRTUALLY_FRAME" val="{&quot;height&quot;:270.2109448818898,&quot;left&quot;:86.59055118110237,&quot;top&quot;:216.36897637795272,&quot;width&quot;:786.8189763779527}"/>
</p:tagLst>
</file>

<file path=ppt/tags/tag57.xml><?xml version="1.0" encoding="utf-8"?>
<p:tagLst xmlns:p="http://schemas.openxmlformats.org/presentationml/2006/main">
  <p:tag name="KSO_WM_DIAGRAM_VIRTUALLY_FRAME" val="{&quot;height&quot;:270.2109448818898,&quot;left&quot;:86.59055118110237,&quot;top&quot;:216.36897637795272,&quot;width&quot;:786.8189763779527}"/>
</p:tagLst>
</file>

<file path=ppt/tags/tag58.xml><?xml version="1.0" encoding="utf-8"?>
<p:tagLst xmlns:p="http://schemas.openxmlformats.org/presentationml/2006/main">
  <p:tag name="KSO_WM_DIAGRAM_VIRTUALLY_FRAME" val="{&quot;height&quot;:270.2109448818898,&quot;left&quot;:86.59055118110237,&quot;top&quot;:216.36897637795272,&quot;width&quot;:786.8189763779527}"/>
</p:tagLst>
</file>

<file path=ppt/tags/tag59.xml><?xml version="1.0" encoding="utf-8"?>
<p:tagLst xmlns:p="http://schemas.openxmlformats.org/presentationml/2006/main">
  <p:tag name="KSO_WM_DIAGRAM_VIRTUALLY_FRAME" val="{&quot;height&quot;:279.7609448818898,&quot;left&quot;:86.59055118110237,&quot;top&quot;:216.36897637795272,&quot;width&quot;:786.8189763779527}"/>
</p:tagLst>
</file>

<file path=ppt/tags/tag6.xml><?xml version="1.0" encoding="utf-8"?>
<p:tagLst xmlns:p="http://schemas.openxmlformats.org/presentationml/2006/main">
  <p:tag name="KSO_WM_DIAGRAM_VIRTUALLY_FRAME" val="{&quot;height&quot;:273.11692913385826,&quot;left&quot;:83.3331496062992,&quot;top&quot;:197.01346456692914,&quot;width&quot;:903.5725984251969}"/>
</p:tagLst>
</file>

<file path=ppt/tags/tag60.xml><?xml version="1.0" encoding="utf-8"?>
<p:tagLst xmlns:p="http://schemas.openxmlformats.org/presentationml/2006/main">
  <p:tag name="KSO_WM_DIAGRAM_VIRTUALLY_FRAME" val="{&quot;height&quot;:279.7609448818898,&quot;left&quot;:86.59055118110237,&quot;top&quot;:216.36897637795272,&quot;width&quot;:786.8189763779527}"/>
</p:tagLst>
</file>

<file path=ppt/tags/tag61.xml><?xml version="1.0" encoding="utf-8"?>
<p:tagLst xmlns:p="http://schemas.openxmlformats.org/presentationml/2006/main">
  <p:tag name="KSO_WM_DIAGRAM_VIRTUALLY_FRAME" val="{&quot;height&quot;:279.7609448818898,&quot;left&quot;:86.59055118110237,&quot;top&quot;:216.36897637795272,&quot;width&quot;:786.8189763779527}"/>
</p:tagLst>
</file>

<file path=ppt/tags/tag62.xml><?xml version="1.0" encoding="utf-8"?>
<p:tagLst xmlns:p="http://schemas.openxmlformats.org/presentationml/2006/main">
  <p:tag name="KSO_WM_DIAGRAM_VIRTUALLY_FRAME" val="{&quot;height&quot;:279.7609448818898,&quot;left&quot;:86.59055118110237,&quot;top&quot;:216.36897637795272,&quot;width&quot;:786.8189763779527}"/>
</p:tagLst>
</file>

<file path=ppt/tags/tag63.xml><?xml version="1.0" encoding="utf-8"?>
<p:tagLst xmlns:p="http://schemas.openxmlformats.org/presentationml/2006/main">
  <p:tag name="KSO_WM_DIAGRAM_VIRTUALLY_FRAME" val="{&quot;height&quot;:279.7609448818898,&quot;left&quot;:86.59055118110237,&quot;top&quot;:216.36897637795272,&quot;width&quot;:786.8189763779527}"/>
</p:tagLst>
</file>

<file path=ppt/tags/tag64.xml><?xml version="1.0" encoding="utf-8"?>
<p:tagLst xmlns:p="http://schemas.openxmlformats.org/presentationml/2006/main">
  <p:tag name="KSO_WM_DIAGRAM_VIRTUALLY_FRAME" val="{&quot;height&quot;:279.7609448818898,&quot;left&quot;:86.59055118110237,&quot;top&quot;:216.36897637795272,&quot;width&quot;:786.8189763779527}"/>
</p:tagLst>
</file>

<file path=ppt/tags/tag65.xml><?xml version="1.0" encoding="utf-8"?>
<p:tagLst xmlns:p="http://schemas.openxmlformats.org/presentationml/2006/main">
  <p:tag name="KSO_WM_DIAGRAM_VIRTUALLY_FRAME" val="{&quot;height&quot;:279.7609448818898,&quot;left&quot;:86.59055118110237,&quot;top&quot;:216.36897637795272,&quot;width&quot;:786.8189763779527}"/>
</p:tagLst>
</file>

<file path=ppt/tags/tag66.xml><?xml version="1.0" encoding="utf-8"?>
<p:tagLst xmlns:p="http://schemas.openxmlformats.org/presentationml/2006/main">
  <p:tag name="KSO_WM_DIAGRAM_VIRTUALLY_FRAME" val="{&quot;height&quot;:279.7609448818898,&quot;left&quot;:86.59055118110237,&quot;top&quot;:216.36897637795272,&quot;width&quot;:786.8189763779527}"/>
</p:tagLst>
</file>

<file path=ppt/tags/tag67.xml><?xml version="1.0" encoding="utf-8"?>
<p:tagLst xmlns:p="http://schemas.openxmlformats.org/presentationml/2006/main">
  <p:tag name="KSO_WM_DIAGRAM_VIRTUALLY_FRAME" val="{&quot;height&quot;:279.7609448818898,&quot;left&quot;:86.59055118110237,&quot;top&quot;:216.36897637795272,&quot;width&quot;:786.8189763779527}"/>
</p:tagLst>
</file>

<file path=ppt/tags/tag68.xml><?xml version="1.0" encoding="utf-8"?>
<p:tagLst xmlns:p="http://schemas.openxmlformats.org/presentationml/2006/main">
  <p:tag name="KSO_WM_DIAGRAM_VIRTUALLY_FRAME" val="{&quot;height&quot;:279.7609448818898,&quot;left&quot;:86.59055118110237,&quot;top&quot;:216.36897637795272,&quot;width&quot;:786.8189763779527}"/>
</p:tagLst>
</file>

<file path=ppt/tags/tag69.xml><?xml version="1.0" encoding="utf-8"?>
<p:tagLst xmlns:p="http://schemas.openxmlformats.org/presentationml/2006/main">
  <p:tag name="KSO_WM_DIAGRAM_VIRTUALLY_FRAME" val="{&quot;height&quot;:279.7609448818898,&quot;left&quot;:86.59055118110237,&quot;top&quot;:216.36897637795272,&quot;width&quot;:786.8189763779527}"/>
</p:tagLst>
</file>

<file path=ppt/tags/tag7.xml><?xml version="1.0" encoding="utf-8"?>
<p:tagLst xmlns:p="http://schemas.openxmlformats.org/presentationml/2006/main">
  <p:tag name="KSO_WM_DIAGRAM_VIRTUALLY_FRAME" val="{&quot;height&quot;:273.11692913385826,&quot;left&quot;:83.3331496062992,&quot;top&quot;:197.01346456692914,&quot;width&quot;:903.5725984251969}"/>
</p:tagLst>
</file>

<file path=ppt/tags/tag70.xml><?xml version="1.0" encoding="utf-8"?>
<p:tagLst xmlns:p="http://schemas.openxmlformats.org/presentationml/2006/main">
  <p:tag name="KSO_WM_DIAGRAM_VIRTUALLY_FRAME" val="{&quot;height&quot;:279.7609448818898,&quot;left&quot;:86.59055118110237,&quot;top&quot;:216.36897637795272,&quot;width&quot;:786.8189763779527}"/>
</p:tagLst>
</file>

<file path=ppt/tags/tag71.xml><?xml version="1.0" encoding="utf-8"?>
<p:tagLst xmlns:p="http://schemas.openxmlformats.org/presentationml/2006/main">
  <p:tag name="KSO_WM_DIAGRAM_VIRTUALLY_FRAME" val="{&quot;height&quot;:279.7609448818898,&quot;left&quot;:86.59055118110237,&quot;top&quot;:216.36897637795272,&quot;width&quot;:786.8189763779527}"/>
</p:tagLst>
</file>

<file path=ppt/tags/tag73.xml><?xml version="1.0" encoding="utf-8"?>
<p:tagLst xmlns:p="http://schemas.openxmlformats.org/presentationml/2006/main">
  <p:tag name="COMMONDATA" val="eyJoZGlkIjoiYzUxNzdlZTU5YTdjYjQxMGVhNWM1MGQ0ZmY1MWJkYjAifQ=="/>
  <p:tag name="resource_record_key" val="{&quot;13&quot;:[4695713]}"/>
</p:tagLst>
</file>

<file path=ppt/tags/tag8.xml><?xml version="1.0" encoding="utf-8"?>
<p:tagLst xmlns:p="http://schemas.openxmlformats.org/presentationml/2006/main">
  <p:tag name="KSO_WM_DIAGRAM_VIRTUALLY_FRAME" val="{&quot;height&quot;:273.11692913385826,&quot;left&quot;:83.3331496062992,&quot;top&quot;:197.01346456692914,&quot;width&quot;:903.5725984251969}"/>
</p:tagLst>
</file>

<file path=ppt/tags/tag9.xml><?xml version="1.0" encoding="utf-8"?>
<p:tagLst xmlns:p="http://schemas.openxmlformats.org/presentationml/2006/main">
  <p:tag name="KSO_WM_DIAGRAM_VIRTUALLY_FRAME" val="{&quot;height&quot;:273.11692913385826,&quot;left&quot;:83.3331496062992,&quot;top&quot;:197.01346456692914,&quot;width&quot;:903.572598425196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F35B0BEE-F18A-47BB-8FCB-E00DA2F2635D-1">
      <extobjdata type="F35B0BEE-F18A-47BB-8FCB-E00DA2F2635D" data="ewoJIkRlc2lnbklkIiA6ICI5N2IyM2Y3Mi1iNDlmLTRmYzQtYTAwNS0xN2EyZjdhNzQ5NTQiCn0K"/>
    </extobj>
  </extobjs>
</s:customData>
</file>

<file path=customXml/itemProps7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4023</Words>
  <Application>WPS 演示</Application>
  <PresentationFormat>宽屏</PresentationFormat>
  <Paragraphs>392</Paragraphs>
  <Slides>30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Arial</vt:lpstr>
      <vt:lpstr>宋体</vt:lpstr>
      <vt:lpstr>Wingdings</vt:lpstr>
      <vt:lpstr>等线</vt:lpstr>
      <vt:lpstr>Arial</vt:lpstr>
      <vt:lpstr>微软雅黑</vt:lpstr>
      <vt:lpstr>Impact</vt:lpstr>
      <vt:lpstr>Arial Unicode MS</vt:lpstr>
      <vt:lpstr>等线 Light</vt:lpstr>
      <vt:lpstr>Calibri</vt:lpstr>
      <vt:lpstr>Calibri</vt:lpstr>
      <vt:lpstr>Cambria Math</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淘宝店铺:想搞设计</dc:title>
  <dc:creator>淘宝店铺:想搞设计</dc:creator>
  <cp:keywords>淘宝店铺:想搞设计</cp:keywords>
  <dc:description>淘宝店铺:想搞设计</dc:description>
  <dc:subject>淘宝店铺:想搞设计</dc:subject>
  <cp:category>淘宝店铺:想搞设计</cp:category>
  <cp:lastModifiedBy>THU</cp:lastModifiedBy>
  <cp:revision>91</cp:revision>
  <dcterms:created xsi:type="dcterms:W3CDTF">2020-07-29T06:33:00Z</dcterms:created>
  <dcterms:modified xsi:type="dcterms:W3CDTF">2024-12-18T03:34:20Z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028B8A3072D94C5E8C5FB40A3BF6B47E_13</vt:lpwstr>
  </property>
</Properties>
</file>