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329" r:id="rId3"/>
    <p:sldId id="331" r:id="rId4"/>
    <p:sldId id="332" r:id="rId5"/>
    <p:sldId id="257" r:id="rId6"/>
    <p:sldId id="258" r:id="rId7"/>
    <p:sldId id="259" r:id="rId8"/>
    <p:sldId id="261" r:id="rId9"/>
    <p:sldId id="262" r:id="rId10"/>
    <p:sldId id="263" r:id="rId11"/>
    <p:sldId id="264" r:id="rId12"/>
    <p:sldId id="265" r:id="rId13"/>
    <p:sldId id="266" r:id="rId14"/>
    <p:sldId id="267" r:id="rId15"/>
    <p:sldId id="268" r:id="rId16"/>
    <p:sldId id="270" r:id="rId17"/>
    <p:sldId id="333" r:id="rId18"/>
    <p:sldId id="330" r:id="rId19"/>
    <p:sldId id="328" r:id="rId20"/>
    <p:sldId id="260" r:id="rId21"/>
    <p:sldId id="269" r:id="rId22"/>
    <p:sldId id="309" r:id="rId23"/>
    <p:sldId id="311" r:id="rId24"/>
    <p:sldId id="310" r:id="rId25"/>
    <p:sldId id="334" r:id="rId26"/>
    <p:sldId id="277" r:id="rId27"/>
    <p:sldId id="278" r:id="rId28"/>
    <p:sldId id="279" r:id="rId29"/>
    <p:sldId id="280" r:id="rId30"/>
    <p:sldId id="281" r:id="rId31"/>
    <p:sldId id="282" r:id="rId32"/>
    <p:sldId id="312" r:id="rId33"/>
    <p:sldId id="283" r:id="rId34"/>
    <p:sldId id="276" r:id="rId35"/>
    <p:sldId id="285" r:id="rId36"/>
    <p:sldId id="293" r:id="rId37"/>
    <p:sldId id="292" r:id="rId38"/>
    <p:sldId id="335" r:id="rId39"/>
    <p:sldId id="336" r:id="rId40"/>
    <p:sldId id="338" r:id="rId41"/>
    <p:sldId id="339" r:id="rId42"/>
    <p:sldId id="340" r:id="rId43"/>
    <p:sldId id="341" r:id="rId44"/>
    <p:sldId id="294" r:id="rId45"/>
    <p:sldId id="290" r:id="rId46"/>
    <p:sldId id="296" r:id="rId47"/>
    <p:sldId id="297" r:id="rId48"/>
    <p:sldId id="301" r:id="rId49"/>
    <p:sldId id="298" r:id="rId50"/>
    <p:sldId id="274" r:id="rId51"/>
    <p:sldId id="317" r:id="rId52"/>
    <p:sldId id="342" r:id="rId53"/>
    <p:sldId id="343" r:id="rId54"/>
    <p:sldId id="347" r:id="rId55"/>
    <p:sldId id="348" r:id="rId56"/>
    <p:sldId id="313" r:id="rId57"/>
    <p:sldId id="314" r:id="rId58"/>
    <p:sldId id="315" r:id="rId59"/>
    <p:sldId id="316" r:id="rId60"/>
    <p:sldId id="349" r:id="rId61"/>
    <p:sldId id="304" r:id="rId62"/>
    <p:sldId id="305" r:id="rId63"/>
    <p:sldId id="350" r:id="rId64"/>
    <p:sldId id="306" r:id="rId65"/>
    <p:sldId id="307" r:id="rId66"/>
    <p:sldId id="302" r:id="rId67"/>
    <p:sldId id="303" r:id="rId68"/>
    <p:sldId id="318" r:id="rId69"/>
    <p:sldId id="319" r:id="rId70"/>
    <p:sldId id="299" r:id="rId71"/>
    <p:sldId id="275" r:id="rId72"/>
    <p:sldId id="289" r:id="rId73"/>
    <p:sldId id="308" r:id="rId74"/>
    <p:sldId id="320" r:id="rId75"/>
    <p:sldId id="321" r:id="rId76"/>
    <p:sldId id="352" r:id="rId77"/>
    <p:sldId id="353" r:id="rId78"/>
    <p:sldId id="354" r:id="rId79"/>
    <p:sldId id="322" r:id="rId80"/>
    <p:sldId id="323" r:id="rId81"/>
    <p:sldId id="324" r:id="rId82"/>
    <p:sldId id="355" r:id="rId83"/>
    <p:sldId id="325" r:id="rId84"/>
    <p:sldId id="326" r:id="rId85"/>
    <p:sldId id="356" r:id="rId86"/>
    <p:sldId id="357" r:id="rId87"/>
    <p:sldId id="300" r:id="rId8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1" autoAdjust="0"/>
    <p:restoredTop sz="80188" autoAdjust="0"/>
  </p:normalViewPr>
  <p:slideViewPr>
    <p:cSldViewPr snapToGrid="0">
      <p:cViewPr varScale="1">
        <p:scale>
          <a:sx n="114" d="100"/>
          <a:sy n="114" d="100"/>
        </p:scale>
        <p:origin x="162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760F1-F524-4807-A2B0-0CA3A520E8B5}" type="datetimeFigureOut">
              <a:rPr lang="zh-CN" altLang="en-US" smtClean="0"/>
              <a:t>2021/8/8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E3CFE-DF22-4B5B-A0F5-E9688077463A}" type="slidenum">
              <a:rPr lang="zh-CN" altLang="en-US" smtClean="0"/>
              <a:t>‹#›</a:t>
            </a:fld>
            <a:endParaRPr lang="zh-CN" altLang="en-US"/>
          </a:p>
        </p:txBody>
      </p:sp>
    </p:spTree>
    <p:extLst>
      <p:ext uri="{BB962C8B-B14F-4D97-AF65-F5344CB8AC3E}">
        <p14:creationId xmlns:p14="http://schemas.microsoft.com/office/powerpoint/2010/main" val="1802796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6</a:t>
            </a:fld>
            <a:endParaRPr lang="zh-CN" altLang="en-US"/>
          </a:p>
        </p:txBody>
      </p:sp>
    </p:spTree>
    <p:extLst>
      <p:ext uri="{BB962C8B-B14F-4D97-AF65-F5344CB8AC3E}">
        <p14:creationId xmlns:p14="http://schemas.microsoft.com/office/powerpoint/2010/main" val="748681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16</a:t>
            </a:fld>
            <a:endParaRPr lang="zh-CN" altLang="en-US"/>
          </a:p>
        </p:txBody>
      </p:sp>
    </p:spTree>
    <p:extLst>
      <p:ext uri="{BB962C8B-B14F-4D97-AF65-F5344CB8AC3E}">
        <p14:creationId xmlns:p14="http://schemas.microsoft.com/office/powerpoint/2010/main" val="3112544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20</a:t>
            </a:fld>
            <a:endParaRPr lang="zh-CN" altLang="en-US"/>
          </a:p>
        </p:txBody>
      </p:sp>
    </p:spTree>
    <p:extLst>
      <p:ext uri="{BB962C8B-B14F-4D97-AF65-F5344CB8AC3E}">
        <p14:creationId xmlns:p14="http://schemas.microsoft.com/office/powerpoint/2010/main" val="193608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21</a:t>
            </a:fld>
            <a:endParaRPr lang="zh-CN" altLang="en-US"/>
          </a:p>
        </p:txBody>
      </p:sp>
    </p:spTree>
    <p:extLst>
      <p:ext uri="{BB962C8B-B14F-4D97-AF65-F5344CB8AC3E}">
        <p14:creationId xmlns:p14="http://schemas.microsoft.com/office/powerpoint/2010/main" val="404868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FE3CFE-DF22-4B5B-A0F5-E9688077463A}" type="slidenum">
              <a:rPr lang="zh-CN" altLang="en-US" smtClean="0"/>
              <a:t>47</a:t>
            </a:fld>
            <a:endParaRPr lang="zh-CN" altLang="en-US"/>
          </a:p>
        </p:txBody>
      </p:sp>
    </p:spTree>
    <p:extLst>
      <p:ext uri="{BB962C8B-B14F-4D97-AF65-F5344CB8AC3E}">
        <p14:creationId xmlns:p14="http://schemas.microsoft.com/office/powerpoint/2010/main" val="380092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8</a:t>
            </a:fld>
            <a:endParaRPr lang="zh-CN" altLang="en-US"/>
          </a:p>
        </p:txBody>
      </p:sp>
    </p:spTree>
    <p:extLst>
      <p:ext uri="{BB962C8B-B14F-4D97-AF65-F5344CB8AC3E}">
        <p14:creationId xmlns:p14="http://schemas.microsoft.com/office/powerpoint/2010/main" val="147651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9</a:t>
            </a:fld>
            <a:endParaRPr lang="zh-CN" altLang="en-US"/>
          </a:p>
        </p:txBody>
      </p:sp>
    </p:spTree>
    <p:extLst>
      <p:ext uri="{BB962C8B-B14F-4D97-AF65-F5344CB8AC3E}">
        <p14:creationId xmlns:p14="http://schemas.microsoft.com/office/powerpoint/2010/main" val="3369477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10</a:t>
            </a:fld>
            <a:endParaRPr lang="zh-CN" altLang="en-US"/>
          </a:p>
        </p:txBody>
      </p:sp>
    </p:spTree>
    <p:extLst>
      <p:ext uri="{BB962C8B-B14F-4D97-AF65-F5344CB8AC3E}">
        <p14:creationId xmlns:p14="http://schemas.microsoft.com/office/powerpoint/2010/main" val="3094712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11</a:t>
            </a:fld>
            <a:endParaRPr lang="zh-CN" altLang="en-US"/>
          </a:p>
        </p:txBody>
      </p:sp>
    </p:spTree>
    <p:extLst>
      <p:ext uri="{BB962C8B-B14F-4D97-AF65-F5344CB8AC3E}">
        <p14:creationId xmlns:p14="http://schemas.microsoft.com/office/powerpoint/2010/main" val="184276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12</a:t>
            </a:fld>
            <a:endParaRPr lang="zh-CN" altLang="en-US"/>
          </a:p>
        </p:txBody>
      </p:sp>
    </p:spTree>
    <p:extLst>
      <p:ext uri="{BB962C8B-B14F-4D97-AF65-F5344CB8AC3E}">
        <p14:creationId xmlns:p14="http://schemas.microsoft.com/office/powerpoint/2010/main" val="2441264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13</a:t>
            </a:fld>
            <a:endParaRPr lang="zh-CN" altLang="en-US"/>
          </a:p>
        </p:txBody>
      </p:sp>
    </p:spTree>
    <p:extLst>
      <p:ext uri="{BB962C8B-B14F-4D97-AF65-F5344CB8AC3E}">
        <p14:creationId xmlns:p14="http://schemas.microsoft.com/office/powerpoint/2010/main" val="3807636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14</a:t>
            </a:fld>
            <a:endParaRPr lang="zh-CN" altLang="en-US"/>
          </a:p>
        </p:txBody>
      </p:sp>
    </p:spTree>
    <p:extLst>
      <p:ext uri="{BB962C8B-B14F-4D97-AF65-F5344CB8AC3E}">
        <p14:creationId xmlns:p14="http://schemas.microsoft.com/office/powerpoint/2010/main" val="402360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FE3CFE-DF22-4B5B-A0F5-E9688077463A}" type="slidenum">
              <a:rPr lang="zh-CN" altLang="en-US" smtClean="0"/>
              <a:t>15</a:t>
            </a:fld>
            <a:endParaRPr lang="zh-CN" altLang="en-US"/>
          </a:p>
        </p:txBody>
      </p:sp>
    </p:spTree>
    <p:extLst>
      <p:ext uri="{BB962C8B-B14F-4D97-AF65-F5344CB8AC3E}">
        <p14:creationId xmlns:p14="http://schemas.microsoft.com/office/powerpoint/2010/main" val="219081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EC06FF1-938D-4DEB-A410-85B82D95D259}" type="datetimeFigureOut">
              <a:rPr lang="zh-CN" altLang="en-US" smtClean="0"/>
              <a:t>2021/8/8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4936A-00C3-4397-8DEE-4AF28F24C83E}" type="slidenum">
              <a:rPr lang="zh-CN" altLang="en-US" smtClean="0"/>
              <a:t>‹#›</a:t>
            </a:fld>
            <a:endParaRPr lang="zh-CN" altLang="en-US"/>
          </a:p>
        </p:txBody>
      </p:sp>
    </p:spTree>
    <p:extLst>
      <p:ext uri="{BB962C8B-B14F-4D97-AF65-F5344CB8AC3E}">
        <p14:creationId xmlns:p14="http://schemas.microsoft.com/office/powerpoint/2010/main" val="33836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EC06FF1-938D-4DEB-A410-85B82D95D259}" type="datetimeFigureOut">
              <a:rPr lang="zh-CN" altLang="en-US" smtClean="0"/>
              <a:t>2021/8/8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4936A-00C3-4397-8DEE-4AF28F24C83E}" type="slidenum">
              <a:rPr lang="zh-CN" altLang="en-US" smtClean="0"/>
              <a:t>‹#›</a:t>
            </a:fld>
            <a:endParaRPr lang="zh-CN" altLang="en-US"/>
          </a:p>
        </p:txBody>
      </p:sp>
    </p:spTree>
    <p:extLst>
      <p:ext uri="{BB962C8B-B14F-4D97-AF65-F5344CB8AC3E}">
        <p14:creationId xmlns:p14="http://schemas.microsoft.com/office/powerpoint/2010/main" val="2904758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EC06FF1-938D-4DEB-A410-85B82D95D259}" type="datetimeFigureOut">
              <a:rPr lang="zh-CN" altLang="en-US" smtClean="0"/>
              <a:t>2021/8/8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4936A-00C3-4397-8DEE-4AF28F24C83E}" type="slidenum">
              <a:rPr lang="zh-CN" altLang="en-US" smtClean="0"/>
              <a:t>‹#›</a:t>
            </a:fld>
            <a:endParaRPr lang="zh-CN" altLang="en-US"/>
          </a:p>
        </p:txBody>
      </p:sp>
    </p:spTree>
    <p:extLst>
      <p:ext uri="{BB962C8B-B14F-4D97-AF65-F5344CB8AC3E}">
        <p14:creationId xmlns:p14="http://schemas.microsoft.com/office/powerpoint/2010/main" val="333315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EC06FF1-938D-4DEB-A410-85B82D95D259}" type="datetimeFigureOut">
              <a:rPr lang="zh-CN" altLang="en-US" smtClean="0"/>
              <a:t>2021/8/8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4936A-00C3-4397-8DEE-4AF28F24C83E}" type="slidenum">
              <a:rPr lang="zh-CN" altLang="en-US" smtClean="0"/>
              <a:t>‹#›</a:t>
            </a:fld>
            <a:endParaRPr lang="zh-CN" altLang="en-US"/>
          </a:p>
        </p:txBody>
      </p:sp>
    </p:spTree>
    <p:extLst>
      <p:ext uri="{BB962C8B-B14F-4D97-AF65-F5344CB8AC3E}">
        <p14:creationId xmlns:p14="http://schemas.microsoft.com/office/powerpoint/2010/main" val="35937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EC06FF1-938D-4DEB-A410-85B82D95D259}" type="datetimeFigureOut">
              <a:rPr lang="zh-CN" altLang="en-US" smtClean="0"/>
              <a:t>2021/8/8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B54936A-00C3-4397-8DEE-4AF28F24C83E}" type="slidenum">
              <a:rPr lang="zh-CN" altLang="en-US" smtClean="0"/>
              <a:t>‹#›</a:t>
            </a:fld>
            <a:endParaRPr lang="zh-CN" altLang="en-US"/>
          </a:p>
        </p:txBody>
      </p:sp>
    </p:spTree>
    <p:extLst>
      <p:ext uri="{BB962C8B-B14F-4D97-AF65-F5344CB8AC3E}">
        <p14:creationId xmlns:p14="http://schemas.microsoft.com/office/powerpoint/2010/main" val="126078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EC06FF1-938D-4DEB-A410-85B82D95D259}" type="datetimeFigureOut">
              <a:rPr lang="zh-CN" altLang="en-US" smtClean="0"/>
              <a:t>2021/8/8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54936A-00C3-4397-8DEE-4AF28F24C83E}" type="slidenum">
              <a:rPr lang="zh-CN" altLang="en-US" smtClean="0"/>
              <a:t>‹#›</a:t>
            </a:fld>
            <a:endParaRPr lang="zh-CN" altLang="en-US"/>
          </a:p>
        </p:txBody>
      </p:sp>
    </p:spTree>
    <p:extLst>
      <p:ext uri="{BB962C8B-B14F-4D97-AF65-F5344CB8AC3E}">
        <p14:creationId xmlns:p14="http://schemas.microsoft.com/office/powerpoint/2010/main" val="86904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EC06FF1-938D-4DEB-A410-85B82D95D259}" type="datetimeFigureOut">
              <a:rPr lang="zh-CN" altLang="en-US" smtClean="0"/>
              <a:t>2021/8/8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B54936A-00C3-4397-8DEE-4AF28F24C83E}" type="slidenum">
              <a:rPr lang="zh-CN" altLang="en-US" smtClean="0"/>
              <a:t>‹#›</a:t>
            </a:fld>
            <a:endParaRPr lang="zh-CN" altLang="en-US"/>
          </a:p>
        </p:txBody>
      </p:sp>
    </p:spTree>
    <p:extLst>
      <p:ext uri="{BB962C8B-B14F-4D97-AF65-F5344CB8AC3E}">
        <p14:creationId xmlns:p14="http://schemas.microsoft.com/office/powerpoint/2010/main" val="3157995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EC06FF1-938D-4DEB-A410-85B82D95D259}" type="datetimeFigureOut">
              <a:rPr lang="zh-CN" altLang="en-US" smtClean="0"/>
              <a:t>2021/8/8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B54936A-00C3-4397-8DEE-4AF28F24C83E}" type="slidenum">
              <a:rPr lang="zh-CN" altLang="en-US" smtClean="0"/>
              <a:t>‹#›</a:t>
            </a:fld>
            <a:endParaRPr lang="zh-CN" altLang="en-US"/>
          </a:p>
        </p:txBody>
      </p:sp>
    </p:spTree>
    <p:extLst>
      <p:ext uri="{BB962C8B-B14F-4D97-AF65-F5344CB8AC3E}">
        <p14:creationId xmlns:p14="http://schemas.microsoft.com/office/powerpoint/2010/main" val="191522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06FF1-938D-4DEB-A410-85B82D95D259}" type="datetimeFigureOut">
              <a:rPr lang="zh-CN" altLang="en-US" smtClean="0"/>
              <a:t>2021/8/8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B54936A-00C3-4397-8DEE-4AF28F24C83E}" type="slidenum">
              <a:rPr lang="zh-CN" altLang="en-US" smtClean="0"/>
              <a:t>‹#›</a:t>
            </a:fld>
            <a:endParaRPr lang="zh-CN" altLang="en-US"/>
          </a:p>
        </p:txBody>
      </p:sp>
    </p:spTree>
    <p:extLst>
      <p:ext uri="{BB962C8B-B14F-4D97-AF65-F5344CB8AC3E}">
        <p14:creationId xmlns:p14="http://schemas.microsoft.com/office/powerpoint/2010/main" val="355568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EC06FF1-938D-4DEB-A410-85B82D95D259}" type="datetimeFigureOut">
              <a:rPr lang="zh-CN" altLang="en-US" smtClean="0"/>
              <a:t>2021/8/8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54936A-00C3-4397-8DEE-4AF28F24C83E}" type="slidenum">
              <a:rPr lang="zh-CN" altLang="en-US" smtClean="0"/>
              <a:t>‹#›</a:t>
            </a:fld>
            <a:endParaRPr lang="zh-CN" altLang="en-US"/>
          </a:p>
        </p:txBody>
      </p:sp>
    </p:spTree>
    <p:extLst>
      <p:ext uri="{BB962C8B-B14F-4D97-AF65-F5344CB8AC3E}">
        <p14:creationId xmlns:p14="http://schemas.microsoft.com/office/powerpoint/2010/main" val="102934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EC06FF1-938D-4DEB-A410-85B82D95D259}" type="datetimeFigureOut">
              <a:rPr lang="zh-CN" altLang="en-US" smtClean="0"/>
              <a:t>2021/8/8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B54936A-00C3-4397-8DEE-4AF28F24C83E}" type="slidenum">
              <a:rPr lang="zh-CN" altLang="en-US" smtClean="0"/>
              <a:t>‹#›</a:t>
            </a:fld>
            <a:endParaRPr lang="zh-CN" altLang="en-US"/>
          </a:p>
        </p:txBody>
      </p:sp>
    </p:spTree>
    <p:extLst>
      <p:ext uri="{BB962C8B-B14F-4D97-AF65-F5344CB8AC3E}">
        <p14:creationId xmlns:p14="http://schemas.microsoft.com/office/powerpoint/2010/main" val="1576822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06FF1-938D-4DEB-A410-85B82D95D259}" type="datetimeFigureOut">
              <a:rPr lang="zh-CN" altLang="en-US" smtClean="0"/>
              <a:t>2021/8/8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4936A-00C3-4397-8DEE-4AF28F24C83E}" type="slidenum">
              <a:rPr lang="zh-CN" altLang="en-US" smtClean="0"/>
              <a:t>‹#›</a:t>
            </a:fld>
            <a:endParaRPr lang="zh-CN" altLang="en-US"/>
          </a:p>
        </p:txBody>
      </p:sp>
      <p:pic>
        <p:nvPicPr>
          <p:cNvPr id="7" name="图片 6"/>
          <p:cNvPicPr>
            <a:picLocks noChangeAspect="1"/>
          </p:cNvPicPr>
          <p:nvPr userDrawn="1"/>
        </p:nvPicPr>
        <p:blipFill>
          <a:blip r:embed="rId13">
            <a:lum bright="70000" contrast="-70000"/>
          </a:blip>
          <a:stretch>
            <a:fillRect/>
          </a:stretch>
        </p:blipFill>
        <p:spPr>
          <a:xfrm>
            <a:off x="6927056" y="0"/>
            <a:ext cx="2216944" cy="700564"/>
          </a:xfrm>
          <a:prstGeom prst="rect">
            <a:avLst/>
          </a:prstGeom>
          <a:effectLst/>
        </p:spPr>
      </p:pic>
    </p:spTree>
    <p:extLst>
      <p:ext uri="{BB962C8B-B14F-4D97-AF65-F5344CB8AC3E}">
        <p14:creationId xmlns:p14="http://schemas.microsoft.com/office/powerpoint/2010/main" val="2843144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s://www.gnu.org/software/binutils" TargetMode="External"/><Relationship Id="rId5" Type="http://schemas.openxmlformats.org/officeDocument/2006/relationships/hyperlink" Target="https://gcc.gnu.org/" TargetMode="Externa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xicongye/compiler-desig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gcc.gnu.org/onlinedocs/gcc/RISC-V-Options.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riscv"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0 </a:t>
            </a:r>
            <a:r>
              <a:rPr lang="zh-CN" altLang="en-US" dirty="0"/>
              <a:t>引论</a:t>
            </a:r>
          </a:p>
        </p:txBody>
      </p:sp>
      <p:sp>
        <p:nvSpPr>
          <p:cNvPr id="3" name="副标题 2"/>
          <p:cNvSpPr>
            <a:spLocks noGrp="1"/>
          </p:cNvSpPr>
          <p:nvPr>
            <p:ph type="subTitle" idx="1"/>
          </p:nvPr>
        </p:nvSpPr>
        <p:spPr/>
        <p:txBody>
          <a:bodyPr/>
          <a:lstStyle/>
          <a:p>
            <a:r>
              <a:rPr lang="zh-CN" altLang="en-US" dirty="0"/>
              <a:t>潘志铭</a:t>
            </a:r>
          </a:p>
        </p:txBody>
      </p:sp>
    </p:spTree>
    <p:extLst>
      <p:ext uri="{BB962C8B-B14F-4D97-AF65-F5344CB8AC3E}">
        <p14:creationId xmlns:p14="http://schemas.microsoft.com/office/powerpoint/2010/main" val="2868945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0.7 GitHub</a:t>
            </a:r>
            <a:r>
              <a:rPr lang="zh-CN" altLang="en-US" dirty="0"/>
              <a:t>使用界面说明</a:t>
            </a:r>
          </a:p>
        </p:txBody>
      </p:sp>
      <p:pic>
        <p:nvPicPr>
          <p:cNvPr id="6" name="内容占位符 5"/>
          <p:cNvPicPr>
            <a:picLocks noGrp="1" noChangeAspect="1"/>
          </p:cNvPicPr>
          <p:nvPr>
            <p:ph idx="1"/>
          </p:nvPr>
        </p:nvPicPr>
        <p:blipFill>
          <a:blip r:embed="rId3"/>
          <a:stretch>
            <a:fillRect/>
          </a:stretch>
        </p:blipFill>
        <p:spPr>
          <a:xfrm>
            <a:off x="1636964" y="2253613"/>
            <a:ext cx="6087153" cy="4343119"/>
          </a:xfrm>
          <a:prstGeom prst="rect">
            <a:avLst/>
          </a:prstGeom>
        </p:spPr>
      </p:pic>
      <p:grpSp>
        <p:nvGrpSpPr>
          <p:cNvPr id="7" name="组合 6"/>
          <p:cNvGrpSpPr/>
          <p:nvPr/>
        </p:nvGrpSpPr>
        <p:grpSpPr>
          <a:xfrm>
            <a:off x="6163125" y="3822438"/>
            <a:ext cx="739700" cy="166856"/>
            <a:chOff x="2137109" y="4159988"/>
            <a:chExt cx="583866" cy="274320"/>
          </a:xfrm>
        </p:grpSpPr>
        <p:cxnSp>
          <p:nvCxnSpPr>
            <p:cNvPr id="8" name="直接连接符 7"/>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sp>
        <p:nvSpPr>
          <p:cNvPr id="12" name="文本框 11"/>
          <p:cNvSpPr txBox="1"/>
          <p:nvPr/>
        </p:nvSpPr>
        <p:spPr>
          <a:xfrm>
            <a:off x="2002343" y="1286712"/>
            <a:ext cx="4193840" cy="307777"/>
          </a:xfrm>
          <a:prstGeom prst="rect">
            <a:avLst/>
          </a:prstGeom>
          <a:noFill/>
          <a:ln>
            <a:solidFill>
              <a:srgbClr val="FF0000"/>
            </a:solidFill>
          </a:ln>
        </p:spPr>
        <p:txBody>
          <a:bodyPr wrap="none" rtlCol="0">
            <a:spAutoFit/>
          </a:bodyPr>
          <a:lstStyle/>
          <a:p>
            <a:r>
              <a:rPr lang="zh-CN" altLang="en-US" sz="1400" dirty="0"/>
              <a:t>想要了解一个仓库的内容，必须先阅读</a:t>
            </a:r>
            <a:r>
              <a:rPr lang="en-US" altLang="zh-CN" sz="1400" dirty="0"/>
              <a:t>Readme</a:t>
            </a:r>
            <a:r>
              <a:rPr lang="zh-CN" altLang="en-US" sz="1400" dirty="0"/>
              <a:t>文件</a:t>
            </a:r>
          </a:p>
        </p:txBody>
      </p:sp>
      <p:cxnSp>
        <p:nvCxnSpPr>
          <p:cNvPr id="13" name="直接箭头连接符 12"/>
          <p:cNvCxnSpPr/>
          <p:nvPr/>
        </p:nvCxnSpPr>
        <p:spPr>
          <a:xfrm>
            <a:off x="4089115" y="1594489"/>
            <a:ext cx="2074010" cy="2227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16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0.7 GitHub</a:t>
            </a:r>
            <a:r>
              <a:rPr lang="zh-CN" altLang="en-US" dirty="0"/>
              <a:t>使用界面说明</a:t>
            </a:r>
          </a:p>
        </p:txBody>
      </p:sp>
      <p:pic>
        <p:nvPicPr>
          <p:cNvPr id="6" name="内容占位符 5"/>
          <p:cNvPicPr>
            <a:picLocks noGrp="1" noChangeAspect="1"/>
          </p:cNvPicPr>
          <p:nvPr>
            <p:ph idx="1"/>
          </p:nvPr>
        </p:nvPicPr>
        <p:blipFill>
          <a:blip r:embed="rId3"/>
          <a:stretch>
            <a:fillRect/>
          </a:stretch>
        </p:blipFill>
        <p:spPr>
          <a:xfrm>
            <a:off x="1636964" y="2253613"/>
            <a:ext cx="6087153" cy="4343119"/>
          </a:xfrm>
          <a:prstGeom prst="rect">
            <a:avLst/>
          </a:prstGeom>
        </p:spPr>
      </p:pic>
      <p:grpSp>
        <p:nvGrpSpPr>
          <p:cNvPr id="7" name="组合 6"/>
          <p:cNvGrpSpPr/>
          <p:nvPr/>
        </p:nvGrpSpPr>
        <p:grpSpPr>
          <a:xfrm>
            <a:off x="6196183" y="6041655"/>
            <a:ext cx="739700" cy="166856"/>
            <a:chOff x="2137109" y="4159988"/>
            <a:chExt cx="583866" cy="274320"/>
          </a:xfrm>
        </p:grpSpPr>
        <p:cxnSp>
          <p:nvCxnSpPr>
            <p:cNvPr id="8" name="直接连接符 7"/>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sp>
        <p:nvSpPr>
          <p:cNvPr id="12" name="文本框 11"/>
          <p:cNvSpPr txBox="1"/>
          <p:nvPr/>
        </p:nvSpPr>
        <p:spPr>
          <a:xfrm>
            <a:off x="2002343" y="1286712"/>
            <a:ext cx="1620957" cy="307777"/>
          </a:xfrm>
          <a:prstGeom prst="rect">
            <a:avLst/>
          </a:prstGeom>
          <a:noFill/>
          <a:ln>
            <a:solidFill>
              <a:srgbClr val="FF0000"/>
            </a:solidFill>
          </a:ln>
        </p:spPr>
        <p:txBody>
          <a:bodyPr wrap="none" rtlCol="0">
            <a:spAutoFit/>
          </a:bodyPr>
          <a:lstStyle/>
          <a:p>
            <a:r>
              <a:rPr lang="zh-CN" altLang="en-US" sz="1400" dirty="0"/>
              <a:t>当前仓库的贡献者</a:t>
            </a:r>
          </a:p>
        </p:txBody>
      </p:sp>
      <p:cxnSp>
        <p:nvCxnSpPr>
          <p:cNvPr id="13" name="直接箭头连接符 12"/>
          <p:cNvCxnSpPr/>
          <p:nvPr/>
        </p:nvCxnSpPr>
        <p:spPr>
          <a:xfrm>
            <a:off x="3184989" y="1594489"/>
            <a:ext cx="3113069" cy="4447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166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0.7 GitHub</a:t>
            </a:r>
            <a:r>
              <a:rPr lang="zh-CN" altLang="en-US" dirty="0"/>
              <a:t>使用界面说明</a:t>
            </a:r>
          </a:p>
        </p:txBody>
      </p:sp>
      <p:pic>
        <p:nvPicPr>
          <p:cNvPr id="6" name="内容占位符 5"/>
          <p:cNvPicPr>
            <a:picLocks noGrp="1" noChangeAspect="1"/>
          </p:cNvPicPr>
          <p:nvPr>
            <p:ph idx="1"/>
          </p:nvPr>
        </p:nvPicPr>
        <p:blipFill>
          <a:blip r:embed="rId3"/>
          <a:stretch>
            <a:fillRect/>
          </a:stretch>
        </p:blipFill>
        <p:spPr>
          <a:xfrm>
            <a:off x="1636964" y="2253613"/>
            <a:ext cx="6087153" cy="4343119"/>
          </a:xfrm>
          <a:prstGeom prst="rect">
            <a:avLst/>
          </a:prstGeom>
        </p:spPr>
      </p:pic>
      <p:grpSp>
        <p:nvGrpSpPr>
          <p:cNvPr id="7" name="组合 6"/>
          <p:cNvGrpSpPr/>
          <p:nvPr/>
        </p:nvGrpSpPr>
        <p:grpSpPr>
          <a:xfrm>
            <a:off x="1758930" y="3164891"/>
            <a:ext cx="739700" cy="166856"/>
            <a:chOff x="2137109" y="4159988"/>
            <a:chExt cx="583866" cy="274320"/>
          </a:xfrm>
        </p:grpSpPr>
        <p:cxnSp>
          <p:nvCxnSpPr>
            <p:cNvPr id="8" name="直接连接符 7"/>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sp>
        <p:nvSpPr>
          <p:cNvPr id="12" name="文本框 11"/>
          <p:cNvSpPr txBox="1"/>
          <p:nvPr/>
        </p:nvSpPr>
        <p:spPr>
          <a:xfrm>
            <a:off x="2002344" y="1286712"/>
            <a:ext cx="5721774" cy="523220"/>
          </a:xfrm>
          <a:prstGeom prst="rect">
            <a:avLst/>
          </a:prstGeom>
          <a:noFill/>
          <a:ln>
            <a:solidFill>
              <a:srgbClr val="FF0000"/>
            </a:solidFill>
          </a:ln>
        </p:spPr>
        <p:txBody>
          <a:bodyPr wrap="square" rtlCol="0">
            <a:spAutoFit/>
          </a:bodyPr>
          <a:lstStyle/>
          <a:p>
            <a:r>
              <a:rPr lang="zh-CN" altLang="en-US" sz="1400" dirty="0"/>
              <a:t>当前分支名称；一个仓库可能会有若干个分支，不同的分支可能不一样，</a:t>
            </a:r>
            <a:endParaRPr lang="en-US" altLang="zh-CN" sz="1400" dirty="0"/>
          </a:p>
          <a:p>
            <a:r>
              <a:rPr lang="zh-CN" altLang="en-US" sz="1400" dirty="0"/>
              <a:t>所以在使用该仓库之前，必须确定自己选对正确的分支</a:t>
            </a:r>
          </a:p>
        </p:txBody>
      </p:sp>
      <p:cxnSp>
        <p:nvCxnSpPr>
          <p:cNvPr id="13" name="直接箭头连接符 12"/>
          <p:cNvCxnSpPr>
            <a:stCxn id="12" idx="2"/>
          </p:cNvCxnSpPr>
          <p:nvPr/>
        </p:nvCxnSpPr>
        <p:spPr>
          <a:xfrm flipH="1">
            <a:off x="2498630" y="1809932"/>
            <a:ext cx="2364601" cy="13549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0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0.7 GitHub</a:t>
            </a:r>
            <a:r>
              <a:rPr lang="zh-CN" altLang="en-US" dirty="0"/>
              <a:t>使用界面说明</a:t>
            </a:r>
          </a:p>
        </p:txBody>
      </p:sp>
      <p:pic>
        <p:nvPicPr>
          <p:cNvPr id="6" name="内容占位符 5"/>
          <p:cNvPicPr>
            <a:picLocks noGrp="1" noChangeAspect="1"/>
          </p:cNvPicPr>
          <p:nvPr>
            <p:ph idx="1"/>
          </p:nvPr>
        </p:nvPicPr>
        <p:blipFill>
          <a:blip r:embed="rId3"/>
          <a:stretch>
            <a:fillRect/>
          </a:stretch>
        </p:blipFill>
        <p:spPr>
          <a:xfrm>
            <a:off x="1636964" y="2253613"/>
            <a:ext cx="6087153" cy="4343119"/>
          </a:xfrm>
          <a:prstGeom prst="rect">
            <a:avLst/>
          </a:prstGeom>
        </p:spPr>
      </p:pic>
      <p:grpSp>
        <p:nvGrpSpPr>
          <p:cNvPr id="7" name="组合 6"/>
          <p:cNvGrpSpPr/>
          <p:nvPr/>
        </p:nvGrpSpPr>
        <p:grpSpPr>
          <a:xfrm>
            <a:off x="2334283" y="2648090"/>
            <a:ext cx="739700" cy="166856"/>
            <a:chOff x="2137109" y="4159988"/>
            <a:chExt cx="583866" cy="274320"/>
          </a:xfrm>
        </p:grpSpPr>
        <p:cxnSp>
          <p:nvCxnSpPr>
            <p:cNvPr id="8" name="直接连接符 7"/>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sp>
        <p:nvSpPr>
          <p:cNvPr id="12" name="文本框 11"/>
          <p:cNvSpPr txBox="1"/>
          <p:nvPr/>
        </p:nvSpPr>
        <p:spPr>
          <a:xfrm>
            <a:off x="2002344" y="1286712"/>
            <a:ext cx="4460101" cy="307777"/>
          </a:xfrm>
          <a:prstGeom prst="rect">
            <a:avLst/>
          </a:prstGeom>
          <a:noFill/>
          <a:ln>
            <a:solidFill>
              <a:srgbClr val="FF0000"/>
            </a:solidFill>
          </a:ln>
        </p:spPr>
        <p:txBody>
          <a:bodyPr wrap="square" rtlCol="0">
            <a:spAutoFit/>
          </a:bodyPr>
          <a:lstStyle/>
          <a:p>
            <a:r>
              <a:rPr lang="zh-CN" altLang="en-US" sz="1400" dirty="0"/>
              <a:t>如果在使用或者开发过程中遇到问题，可以在这里提出</a:t>
            </a:r>
          </a:p>
        </p:txBody>
      </p:sp>
      <p:cxnSp>
        <p:nvCxnSpPr>
          <p:cNvPr id="13" name="直接箭头连接符 12"/>
          <p:cNvCxnSpPr>
            <a:stCxn id="12" idx="2"/>
          </p:cNvCxnSpPr>
          <p:nvPr/>
        </p:nvCxnSpPr>
        <p:spPr>
          <a:xfrm flipH="1">
            <a:off x="2918685" y="1594489"/>
            <a:ext cx="1313710" cy="10536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26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0.7 GitHub</a:t>
            </a:r>
            <a:r>
              <a:rPr lang="zh-CN" altLang="en-US" dirty="0"/>
              <a:t>使用界面说明</a:t>
            </a:r>
          </a:p>
        </p:txBody>
      </p:sp>
      <p:pic>
        <p:nvPicPr>
          <p:cNvPr id="6" name="内容占位符 5"/>
          <p:cNvPicPr>
            <a:picLocks noGrp="1" noChangeAspect="1"/>
          </p:cNvPicPr>
          <p:nvPr>
            <p:ph idx="1"/>
          </p:nvPr>
        </p:nvPicPr>
        <p:blipFill>
          <a:blip r:embed="rId3"/>
          <a:stretch>
            <a:fillRect/>
          </a:stretch>
        </p:blipFill>
        <p:spPr>
          <a:xfrm>
            <a:off x="1636964" y="2253613"/>
            <a:ext cx="6087153" cy="4343119"/>
          </a:xfrm>
          <a:prstGeom prst="rect">
            <a:avLst/>
          </a:prstGeom>
        </p:spPr>
      </p:pic>
      <p:grpSp>
        <p:nvGrpSpPr>
          <p:cNvPr id="7" name="组合 6"/>
          <p:cNvGrpSpPr/>
          <p:nvPr/>
        </p:nvGrpSpPr>
        <p:grpSpPr>
          <a:xfrm>
            <a:off x="3269231" y="2648090"/>
            <a:ext cx="739700" cy="166856"/>
            <a:chOff x="2137109" y="4159988"/>
            <a:chExt cx="583866" cy="274320"/>
          </a:xfrm>
        </p:grpSpPr>
        <p:cxnSp>
          <p:nvCxnSpPr>
            <p:cNvPr id="8" name="直接连接符 7"/>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sp>
        <p:nvSpPr>
          <p:cNvPr id="12" name="文本框 11"/>
          <p:cNvSpPr txBox="1"/>
          <p:nvPr/>
        </p:nvSpPr>
        <p:spPr>
          <a:xfrm>
            <a:off x="2002344" y="1286712"/>
            <a:ext cx="5721774" cy="523220"/>
          </a:xfrm>
          <a:prstGeom prst="rect">
            <a:avLst/>
          </a:prstGeom>
          <a:noFill/>
          <a:ln>
            <a:solidFill>
              <a:srgbClr val="FF0000"/>
            </a:solidFill>
          </a:ln>
        </p:spPr>
        <p:txBody>
          <a:bodyPr wrap="square" rtlCol="0">
            <a:spAutoFit/>
          </a:bodyPr>
          <a:lstStyle/>
          <a:p>
            <a:r>
              <a:rPr lang="zh-CN" altLang="en-US" sz="1400" dirty="0"/>
              <a:t>如果想修改仓库的内容，可以通过</a:t>
            </a:r>
            <a:r>
              <a:rPr lang="en-US" altLang="zh-CN" sz="1400" dirty="0"/>
              <a:t>Pull requests</a:t>
            </a:r>
            <a:r>
              <a:rPr lang="zh-CN" altLang="en-US" sz="1400" dirty="0"/>
              <a:t>提交修改后的代码，经过仓库维护者审核后，会直接合并到仓库中</a:t>
            </a:r>
          </a:p>
        </p:txBody>
      </p:sp>
      <p:cxnSp>
        <p:nvCxnSpPr>
          <p:cNvPr id="13" name="直接箭头连接符 12"/>
          <p:cNvCxnSpPr>
            <a:stCxn id="12" idx="2"/>
          </p:cNvCxnSpPr>
          <p:nvPr/>
        </p:nvCxnSpPr>
        <p:spPr>
          <a:xfrm flipH="1">
            <a:off x="3599727" y="1809932"/>
            <a:ext cx="1263504" cy="838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40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0.7 GitHub</a:t>
            </a:r>
            <a:r>
              <a:rPr lang="zh-CN" altLang="en-US" dirty="0"/>
              <a:t>使用界面说明</a:t>
            </a:r>
          </a:p>
        </p:txBody>
      </p:sp>
      <p:pic>
        <p:nvPicPr>
          <p:cNvPr id="6" name="内容占位符 5"/>
          <p:cNvPicPr>
            <a:picLocks noGrp="1" noChangeAspect="1"/>
          </p:cNvPicPr>
          <p:nvPr>
            <p:ph idx="1"/>
          </p:nvPr>
        </p:nvPicPr>
        <p:blipFill>
          <a:blip r:embed="rId3"/>
          <a:stretch>
            <a:fillRect/>
          </a:stretch>
        </p:blipFill>
        <p:spPr>
          <a:xfrm>
            <a:off x="1636964" y="2253613"/>
            <a:ext cx="6087153" cy="4343119"/>
          </a:xfrm>
          <a:prstGeom prst="rect">
            <a:avLst/>
          </a:prstGeom>
        </p:spPr>
      </p:pic>
      <p:grpSp>
        <p:nvGrpSpPr>
          <p:cNvPr id="7" name="组合 6"/>
          <p:cNvGrpSpPr/>
          <p:nvPr/>
        </p:nvGrpSpPr>
        <p:grpSpPr>
          <a:xfrm>
            <a:off x="5671335" y="3554858"/>
            <a:ext cx="454072" cy="184762"/>
            <a:chOff x="2137109" y="4159988"/>
            <a:chExt cx="583866" cy="274320"/>
          </a:xfrm>
        </p:grpSpPr>
        <p:cxnSp>
          <p:nvCxnSpPr>
            <p:cNvPr id="8" name="直接连接符 7"/>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sp>
        <p:nvSpPr>
          <p:cNvPr id="12" name="文本框 11"/>
          <p:cNvSpPr txBox="1"/>
          <p:nvPr/>
        </p:nvSpPr>
        <p:spPr>
          <a:xfrm>
            <a:off x="2002344" y="1286712"/>
            <a:ext cx="2148416" cy="307777"/>
          </a:xfrm>
          <a:prstGeom prst="rect">
            <a:avLst/>
          </a:prstGeom>
          <a:noFill/>
          <a:ln>
            <a:solidFill>
              <a:srgbClr val="FF0000"/>
            </a:solidFill>
          </a:ln>
        </p:spPr>
        <p:txBody>
          <a:bodyPr wrap="square" rtlCol="0">
            <a:spAutoFit/>
          </a:bodyPr>
          <a:lstStyle/>
          <a:p>
            <a:r>
              <a:rPr lang="zh-CN" altLang="en-US" sz="1400" dirty="0"/>
              <a:t>当前分支的代码提交历史</a:t>
            </a:r>
          </a:p>
        </p:txBody>
      </p:sp>
      <p:cxnSp>
        <p:nvCxnSpPr>
          <p:cNvPr id="13" name="直接箭头连接符 12"/>
          <p:cNvCxnSpPr>
            <a:stCxn id="12" idx="2"/>
          </p:cNvCxnSpPr>
          <p:nvPr/>
        </p:nvCxnSpPr>
        <p:spPr>
          <a:xfrm>
            <a:off x="3076552" y="1594489"/>
            <a:ext cx="2821819" cy="19438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479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0.8 </a:t>
            </a:r>
            <a:r>
              <a:rPr lang="zh-CN" altLang="en-US" dirty="0"/>
              <a:t>如何阅读</a:t>
            </a:r>
            <a:r>
              <a:rPr lang="en-US" altLang="zh-CN" dirty="0"/>
              <a:t>README</a:t>
            </a:r>
            <a:r>
              <a:rPr lang="zh-CN" altLang="en-US" dirty="0"/>
              <a:t>？</a:t>
            </a:r>
          </a:p>
        </p:txBody>
      </p:sp>
      <p:pic>
        <p:nvPicPr>
          <p:cNvPr id="6" name="内容占位符 5"/>
          <p:cNvPicPr>
            <a:picLocks noGrp="1" noChangeAspect="1"/>
          </p:cNvPicPr>
          <p:nvPr>
            <p:ph idx="1"/>
          </p:nvPr>
        </p:nvPicPr>
        <p:blipFill>
          <a:blip r:embed="rId3"/>
          <a:stretch>
            <a:fillRect/>
          </a:stretch>
        </p:blipFill>
        <p:spPr>
          <a:xfrm>
            <a:off x="1912146" y="1230401"/>
            <a:ext cx="5714286" cy="1809524"/>
          </a:xfrm>
          <a:prstGeom prst="rect">
            <a:avLst/>
          </a:prstGeom>
        </p:spPr>
      </p:pic>
      <p:pic>
        <p:nvPicPr>
          <p:cNvPr id="7" name="图片 6"/>
          <p:cNvPicPr>
            <a:picLocks noChangeAspect="1"/>
          </p:cNvPicPr>
          <p:nvPr/>
        </p:nvPicPr>
        <p:blipFill>
          <a:blip r:embed="rId4"/>
          <a:stretch>
            <a:fillRect/>
          </a:stretch>
        </p:blipFill>
        <p:spPr>
          <a:xfrm>
            <a:off x="1902623" y="2957733"/>
            <a:ext cx="5733333" cy="1876190"/>
          </a:xfrm>
          <a:prstGeom prst="rect">
            <a:avLst/>
          </a:prstGeom>
        </p:spPr>
      </p:pic>
      <p:pic>
        <p:nvPicPr>
          <p:cNvPr id="8" name="图片 7"/>
          <p:cNvPicPr>
            <a:picLocks noChangeAspect="1"/>
          </p:cNvPicPr>
          <p:nvPr/>
        </p:nvPicPr>
        <p:blipFill>
          <a:blip r:embed="rId5"/>
          <a:stretch>
            <a:fillRect/>
          </a:stretch>
        </p:blipFill>
        <p:spPr>
          <a:xfrm>
            <a:off x="1912146" y="4783398"/>
            <a:ext cx="5752381" cy="1990476"/>
          </a:xfrm>
          <a:prstGeom prst="rect">
            <a:avLst/>
          </a:prstGeom>
        </p:spPr>
      </p:pic>
      <p:grpSp>
        <p:nvGrpSpPr>
          <p:cNvPr id="10" name="组合 9"/>
          <p:cNvGrpSpPr/>
          <p:nvPr/>
        </p:nvGrpSpPr>
        <p:grpSpPr>
          <a:xfrm>
            <a:off x="1912146" y="1292258"/>
            <a:ext cx="1825218" cy="237033"/>
            <a:chOff x="2137109" y="4159988"/>
            <a:chExt cx="583866" cy="274320"/>
          </a:xfrm>
        </p:grpSpPr>
        <p:cxnSp>
          <p:nvCxnSpPr>
            <p:cNvPr id="11" name="直接连接符 10"/>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grpSp>
        <p:nvGrpSpPr>
          <p:cNvPr id="20" name="组合 19"/>
          <p:cNvGrpSpPr/>
          <p:nvPr/>
        </p:nvGrpSpPr>
        <p:grpSpPr>
          <a:xfrm>
            <a:off x="1874052" y="2980593"/>
            <a:ext cx="1283449" cy="290591"/>
            <a:chOff x="2137109" y="4159988"/>
            <a:chExt cx="583866" cy="274320"/>
          </a:xfrm>
        </p:grpSpPr>
        <p:cxnSp>
          <p:nvCxnSpPr>
            <p:cNvPr id="21" name="直接连接符 20"/>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2" name="直接连接符 21"/>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4" name="直接连接符 23"/>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grpSp>
        <p:nvGrpSpPr>
          <p:cNvPr id="25" name="组合 24"/>
          <p:cNvGrpSpPr/>
          <p:nvPr/>
        </p:nvGrpSpPr>
        <p:grpSpPr>
          <a:xfrm>
            <a:off x="1874052" y="4833997"/>
            <a:ext cx="1825218" cy="237033"/>
            <a:chOff x="2137109" y="4159988"/>
            <a:chExt cx="583866" cy="274320"/>
          </a:xfrm>
        </p:grpSpPr>
        <p:cxnSp>
          <p:nvCxnSpPr>
            <p:cNvPr id="26" name="直接连接符 25"/>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7" name="直接连接符 26"/>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8" name="直接连接符 27"/>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9" name="直接连接符 28"/>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cxnSp>
        <p:nvCxnSpPr>
          <p:cNvPr id="35" name="直接箭头连接符 34"/>
          <p:cNvCxnSpPr/>
          <p:nvPr/>
        </p:nvCxnSpPr>
        <p:spPr>
          <a:xfrm flipH="1" flipV="1">
            <a:off x="3746888" y="1397224"/>
            <a:ext cx="2254174" cy="13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001062" y="1292258"/>
            <a:ext cx="1131258" cy="307777"/>
          </a:xfrm>
          <a:prstGeom prst="rect">
            <a:avLst/>
          </a:prstGeom>
          <a:noFill/>
          <a:ln>
            <a:solidFill>
              <a:srgbClr val="FF0000"/>
            </a:solidFill>
          </a:ln>
        </p:spPr>
        <p:txBody>
          <a:bodyPr wrap="square" rtlCol="0">
            <a:spAutoFit/>
          </a:bodyPr>
          <a:lstStyle/>
          <a:p>
            <a:r>
              <a:rPr lang="zh-CN" altLang="en-US" sz="1400" dirty="0"/>
              <a:t>获取源代码</a:t>
            </a:r>
          </a:p>
        </p:txBody>
      </p:sp>
      <p:cxnSp>
        <p:nvCxnSpPr>
          <p:cNvPr id="40" name="直接箭头连接符 39"/>
          <p:cNvCxnSpPr/>
          <p:nvPr/>
        </p:nvCxnSpPr>
        <p:spPr>
          <a:xfrm flipH="1" flipV="1">
            <a:off x="3186071" y="3132151"/>
            <a:ext cx="2254174" cy="13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5440245" y="3027185"/>
            <a:ext cx="1131258" cy="307777"/>
          </a:xfrm>
          <a:prstGeom prst="rect">
            <a:avLst/>
          </a:prstGeom>
          <a:noFill/>
          <a:ln>
            <a:solidFill>
              <a:srgbClr val="FF0000"/>
            </a:solidFill>
          </a:ln>
        </p:spPr>
        <p:txBody>
          <a:bodyPr wrap="square" rtlCol="0">
            <a:spAutoFit/>
          </a:bodyPr>
          <a:lstStyle/>
          <a:p>
            <a:r>
              <a:rPr lang="zh-CN" altLang="en-US" sz="1400" dirty="0"/>
              <a:t>安装依赖库</a:t>
            </a:r>
          </a:p>
        </p:txBody>
      </p:sp>
      <p:cxnSp>
        <p:nvCxnSpPr>
          <p:cNvPr id="42" name="直接箭头连接符 41"/>
          <p:cNvCxnSpPr/>
          <p:nvPr/>
        </p:nvCxnSpPr>
        <p:spPr>
          <a:xfrm flipH="1" flipV="1">
            <a:off x="3699649" y="4952142"/>
            <a:ext cx="2254174" cy="13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953823" y="4847176"/>
            <a:ext cx="1131258" cy="307777"/>
          </a:xfrm>
          <a:prstGeom prst="rect">
            <a:avLst/>
          </a:prstGeom>
          <a:noFill/>
          <a:ln>
            <a:solidFill>
              <a:srgbClr val="FF0000"/>
            </a:solidFill>
          </a:ln>
        </p:spPr>
        <p:txBody>
          <a:bodyPr wrap="square" rtlCol="0">
            <a:spAutoFit/>
          </a:bodyPr>
          <a:lstStyle/>
          <a:p>
            <a:r>
              <a:rPr lang="zh-CN" altLang="en-US" sz="1400" dirty="0"/>
              <a:t>安装步骤</a:t>
            </a:r>
          </a:p>
        </p:txBody>
      </p:sp>
      <p:grpSp>
        <p:nvGrpSpPr>
          <p:cNvPr id="46" name="组合 45"/>
          <p:cNvGrpSpPr/>
          <p:nvPr/>
        </p:nvGrpSpPr>
        <p:grpSpPr>
          <a:xfrm>
            <a:off x="1902623" y="3727516"/>
            <a:ext cx="922132" cy="285085"/>
            <a:chOff x="2137109" y="4159988"/>
            <a:chExt cx="583866" cy="274320"/>
          </a:xfrm>
        </p:grpSpPr>
        <p:cxnSp>
          <p:nvCxnSpPr>
            <p:cNvPr id="47" name="直接连接符 46"/>
            <p:cNvCxnSpPr/>
            <p:nvPr/>
          </p:nvCxnSpPr>
          <p:spPr>
            <a:xfrm flipV="1">
              <a:off x="2137109" y="4159988"/>
              <a:ext cx="583866" cy="3341"/>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48" name="直接连接符 47"/>
            <p:cNvCxnSpPr/>
            <p:nvPr/>
          </p:nvCxnSpPr>
          <p:spPr>
            <a:xfrm>
              <a:off x="2137109" y="4159988"/>
              <a:ext cx="0" cy="27432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49" name="直接连接符 48"/>
            <p:cNvCxnSpPr/>
            <p:nvPr/>
          </p:nvCxnSpPr>
          <p:spPr>
            <a:xfrm flipV="1">
              <a:off x="2137109" y="4430967"/>
              <a:ext cx="583866" cy="3341"/>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50" name="直接连接符 49"/>
            <p:cNvCxnSpPr/>
            <p:nvPr/>
          </p:nvCxnSpPr>
          <p:spPr>
            <a:xfrm>
              <a:off x="2720975" y="4159988"/>
              <a:ext cx="0" cy="27432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grpSp>
      <p:sp>
        <p:nvSpPr>
          <p:cNvPr id="51" name="文本框 50"/>
          <p:cNvSpPr txBox="1"/>
          <p:nvPr/>
        </p:nvSpPr>
        <p:spPr>
          <a:xfrm>
            <a:off x="666803" y="3639797"/>
            <a:ext cx="1131258" cy="738664"/>
          </a:xfrm>
          <a:prstGeom prst="rect">
            <a:avLst/>
          </a:prstGeom>
          <a:noFill/>
          <a:ln>
            <a:solidFill>
              <a:schemeClr val="accent1"/>
            </a:solidFill>
          </a:ln>
        </p:spPr>
        <p:txBody>
          <a:bodyPr wrap="square" rtlCol="0">
            <a:spAutoFit/>
          </a:bodyPr>
          <a:lstStyle/>
          <a:p>
            <a:r>
              <a:rPr lang="zh-CN" altLang="en-US" sz="1400" dirty="0"/>
              <a:t>注意这里要求操作系统是</a:t>
            </a:r>
            <a:r>
              <a:rPr lang="en-US" altLang="zh-CN" sz="1400" dirty="0"/>
              <a:t>Ubuntu</a:t>
            </a:r>
            <a:endParaRPr lang="zh-CN" altLang="en-US" sz="1400" dirty="0"/>
          </a:p>
        </p:txBody>
      </p:sp>
      <p:sp>
        <p:nvSpPr>
          <p:cNvPr id="52" name="文本框 51"/>
          <p:cNvSpPr txBox="1"/>
          <p:nvPr/>
        </p:nvSpPr>
        <p:spPr>
          <a:xfrm>
            <a:off x="666803" y="1585547"/>
            <a:ext cx="1131258" cy="954107"/>
          </a:xfrm>
          <a:prstGeom prst="rect">
            <a:avLst/>
          </a:prstGeom>
          <a:noFill/>
          <a:ln>
            <a:solidFill>
              <a:schemeClr val="accent1"/>
            </a:solidFill>
          </a:ln>
        </p:spPr>
        <p:txBody>
          <a:bodyPr wrap="square" rtlCol="0">
            <a:spAutoFit/>
          </a:bodyPr>
          <a:lstStyle/>
          <a:p>
            <a:r>
              <a:rPr lang="en-US" altLang="zh-CN" sz="1400" dirty="0"/>
              <a:t>README</a:t>
            </a:r>
            <a:r>
              <a:rPr lang="zh-CN" altLang="en-US" sz="1400" dirty="0"/>
              <a:t>文件中描述了具体的构建方法</a:t>
            </a:r>
          </a:p>
        </p:txBody>
      </p:sp>
      <p:sp>
        <p:nvSpPr>
          <p:cNvPr id="53" name="文本框 52"/>
          <p:cNvSpPr txBox="1"/>
          <p:nvPr/>
        </p:nvSpPr>
        <p:spPr>
          <a:xfrm>
            <a:off x="7722988" y="2342840"/>
            <a:ext cx="1131258" cy="954107"/>
          </a:xfrm>
          <a:prstGeom prst="rect">
            <a:avLst/>
          </a:prstGeom>
          <a:noFill/>
          <a:ln>
            <a:solidFill>
              <a:schemeClr val="accent1"/>
            </a:solidFill>
          </a:ln>
        </p:spPr>
        <p:txBody>
          <a:bodyPr wrap="square" rtlCol="0">
            <a:spAutoFit/>
          </a:bodyPr>
          <a:lstStyle/>
          <a:p>
            <a:r>
              <a:rPr lang="zh-CN" altLang="en-US" sz="1400" dirty="0"/>
              <a:t>下载过程可能会奇慢，所以最好科学上网</a:t>
            </a:r>
          </a:p>
        </p:txBody>
      </p:sp>
    </p:spTree>
    <p:extLst>
      <p:ext uri="{BB962C8B-B14F-4D97-AF65-F5344CB8AC3E}">
        <p14:creationId xmlns:p14="http://schemas.microsoft.com/office/powerpoint/2010/main" val="418739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9E673-57F7-40AE-B507-8313C8105D6D}"/>
              </a:ext>
            </a:extLst>
          </p:cNvPr>
          <p:cNvSpPr>
            <a:spLocks noGrp="1"/>
          </p:cNvSpPr>
          <p:nvPr>
            <p:ph type="title"/>
          </p:nvPr>
        </p:nvSpPr>
        <p:spPr/>
        <p:txBody>
          <a:bodyPr/>
          <a:lstStyle/>
          <a:p>
            <a:r>
              <a:rPr lang="en-US" altLang="zh-CN" dirty="0"/>
              <a:t>0.9 </a:t>
            </a:r>
            <a:r>
              <a:rPr lang="zh-CN" altLang="en-US" dirty="0"/>
              <a:t>作业</a:t>
            </a:r>
          </a:p>
        </p:txBody>
      </p:sp>
      <p:sp>
        <p:nvSpPr>
          <p:cNvPr id="3" name="内容占位符 2">
            <a:extLst>
              <a:ext uri="{FF2B5EF4-FFF2-40B4-BE49-F238E27FC236}">
                <a16:creationId xmlns:a16="http://schemas.microsoft.com/office/drawing/2014/main" id="{44024B64-BFD1-4BE0-9D51-B4033C90263D}"/>
              </a:ext>
            </a:extLst>
          </p:cNvPr>
          <p:cNvSpPr>
            <a:spLocks noGrp="1"/>
          </p:cNvSpPr>
          <p:nvPr>
            <p:ph idx="1"/>
          </p:nvPr>
        </p:nvSpPr>
        <p:spPr/>
        <p:txBody>
          <a:bodyPr/>
          <a:lstStyle/>
          <a:p>
            <a:r>
              <a:rPr lang="zh-CN" altLang="en-US" dirty="0"/>
              <a:t>在</a:t>
            </a:r>
            <a:r>
              <a:rPr lang="en-US" altLang="zh-CN" dirty="0"/>
              <a:t>GitHub</a:t>
            </a:r>
            <a:r>
              <a:rPr lang="zh-CN" altLang="en-US" dirty="0"/>
              <a:t>上创建一个仓库</a:t>
            </a:r>
            <a:endParaRPr lang="en-US" altLang="zh-CN" dirty="0"/>
          </a:p>
          <a:p>
            <a:r>
              <a:rPr lang="zh-CN" altLang="en-US" dirty="0"/>
              <a:t>安装</a:t>
            </a:r>
            <a:r>
              <a:rPr lang="en-US" altLang="zh-CN" dirty="0"/>
              <a:t>Ubuntu</a:t>
            </a:r>
            <a:r>
              <a:rPr lang="zh-CN" altLang="en-US" dirty="0"/>
              <a:t>系统（建议在</a:t>
            </a:r>
            <a:r>
              <a:rPr lang="en-US" altLang="zh-CN" dirty="0"/>
              <a:t>Win10</a:t>
            </a:r>
            <a:r>
              <a:rPr lang="zh-CN" altLang="en-US" dirty="0"/>
              <a:t>上安装</a:t>
            </a:r>
            <a:r>
              <a:rPr lang="en-US" altLang="zh-CN" dirty="0"/>
              <a:t>WSL</a:t>
            </a:r>
            <a:r>
              <a:rPr lang="zh-CN" altLang="en-US" dirty="0"/>
              <a:t>）</a:t>
            </a:r>
          </a:p>
        </p:txBody>
      </p:sp>
    </p:spTree>
    <p:extLst>
      <p:ext uri="{BB962C8B-B14F-4D97-AF65-F5344CB8AC3E}">
        <p14:creationId xmlns:p14="http://schemas.microsoft.com/office/powerpoint/2010/main" val="2396356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dirty="0"/>
              <a:t>Thank You!</a:t>
            </a:r>
            <a:endParaRPr lang="zh-CN" altLang="en-US" dirty="0"/>
          </a:p>
        </p:txBody>
      </p:sp>
    </p:spTree>
    <p:extLst>
      <p:ext uri="{BB962C8B-B14F-4D97-AF65-F5344CB8AC3E}">
        <p14:creationId xmlns:p14="http://schemas.microsoft.com/office/powerpoint/2010/main" val="974675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 RISC-V</a:t>
            </a:r>
            <a:r>
              <a:rPr lang="zh-CN" altLang="en-US" dirty="0"/>
              <a:t>工具链介绍</a:t>
            </a:r>
          </a:p>
        </p:txBody>
      </p:sp>
      <p:sp>
        <p:nvSpPr>
          <p:cNvPr id="3" name="副标题 2"/>
          <p:cNvSpPr>
            <a:spLocks noGrp="1"/>
          </p:cNvSpPr>
          <p:nvPr>
            <p:ph type="subTitle" idx="1"/>
          </p:nvPr>
        </p:nvSpPr>
        <p:spPr/>
        <p:txBody>
          <a:bodyPr/>
          <a:lstStyle/>
          <a:p>
            <a:r>
              <a:rPr lang="zh-CN" altLang="en-US" dirty="0"/>
              <a:t>潘志铭</a:t>
            </a:r>
          </a:p>
        </p:txBody>
      </p:sp>
    </p:spTree>
    <p:extLst>
      <p:ext uri="{BB962C8B-B14F-4D97-AF65-F5344CB8AC3E}">
        <p14:creationId xmlns:p14="http://schemas.microsoft.com/office/powerpoint/2010/main" val="89813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9A1AA-1DC8-40E0-85C1-1E2BB0C5F54D}"/>
              </a:ext>
            </a:extLst>
          </p:cNvPr>
          <p:cNvSpPr>
            <a:spLocks noGrp="1"/>
          </p:cNvSpPr>
          <p:nvPr>
            <p:ph type="title"/>
          </p:nvPr>
        </p:nvSpPr>
        <p:spPr/>
        <p:txBody>
          <a:bodyPr/>
          <a:lstStyle/>
          <a:p>
            <a:r>
              <a:rPr lang="en-US" altLang="zh-CN" dirty="0"/>
              <a:t>0.1 </a:t>
            </a:r>
            <a:r>
              <a:rPr lang="zh-CN" altLang="en-US" dirty="0"/>
              <a:t>课程概要</a:t>
            </a:r>
          </a:p>
        </p:txBody>
      </p:sp>
      <p:sp>
        <p:nvSpPr>
          <p:cNvPr id="3" name="内容占位符 2">
            <a:extLst>
              <a:ext uri="{FF2B5EF4-FFF2-40B4-BE49-F238E27FC236}">
                <a16:creationId xmlns:a16="http://schemas.microsoft.com/office/drawing/2014/main" id="{DFD5466A-0FA6-4E0E-B8F2-FE8FF93FAF3F}"/>
              </a:ext>
            </a:extLst>
          </p:cNvPr>
          <p:cNvSpPr>
            <a:spLocks noGrp="1"/>
          </p:cNvSpPr>
          <p:nvPr>
            <p:ph idx="1"/>
          </p:nvPr>
        </p:nvSpPr>
        <p:spPr/>
        <p:txBody>
          <a:bodyPr/>
          <a:lstStyle/>
          <a:p>
            <a:r>
              <a:rPr lang="zh-CN" altLang="en-US" dirty="0"/>
              <a:t>教材</a:t>
            </a:r>
            <a:endParaRPr lang="en-US" altLang="zh-CN" dirty="0"/>
          </a:p>
          <a:p>
            <a:pPr lvl="1"/>
            <a:r>
              <a:rPr lang="en-US" altLang="zh-CN" i="1" dirty="0"/>
              <a:t>The RISC-V Reader: An Open Architecture Atlas</a:t>
            </a:r>
            <a:endParaRPr lang="en-US" altLang="zh-CN" dirty="0"/>
          </a:p>
          <a:p>
            <a:pPr lvl="1"/>
            <a:r>
              <a:rPr lang="en-US" altLang="zh-CN" i="1" dirty="0"/>
              <a:t>Computer Organization and Design RISC-V Edition: The Hardware Software Interface</a:t>
            </a:r>
          </a:p>
          <a:p>
            <a:pPr lvl="1"/>
            <a:r>
              <a:rPr lang="en-US" altLang="zh-CN" dirty="0"/>
              <a:t>《</a:t>
            </a:r>
            <a:r>
              <a:rPr lang="zh-CN" altLang="en-US" dirty="0"/>
              <a:t>编译器设计：实验教程书</a:t>
            </a:r>
            <a:r>
              <a:rPr lang="en-US" altLang="zh-CN" dirty="0"/>
              <a:t>》</a:t>
            </a:r>
          </a:p>
          <a:p>
            <a:endParaRPr lang="zh-CN" altLang="en-US" dirty="0"/>
          </a:p>
        </p:txBody>
      </p:sp>
      <p:pic>
        <p:nvPicPr>
          <p:cNvPr id="5" name="图片 4">
            <a:extLst>
              <a:ext uri="{FF2B5EF4-FFF2-40B4-BE49-F238E27FC236}">
                <a16:creationId xmlns:a16="http://schemas.microsoft.com/office/drawing/2014/main" id="{0BA48097-DA7C-4BE9-89F8-3BE5AFC43770}"/>
              </a:ext>
            </a:extLst>
          </p:cNvPr>
          <p:cNvPicPr>
            <a:picLocks noChangeAspect="1"/>
          </p:cNvPicPr>
          <p:nvPr/>
        </p:nvPicPr>
        <p:blipFill>
          <a:blip r:embed="rId2"/>
          <a:stretch>
            <a:fillRect/>
          </a:stretch>
        </p:blipFill>
        <p:spPr>
          <a:xfrm>
            <a:off x="1628805" y="4001294"/>
            <a:ext cx="1904762" cy="2361905"/>
          </a:xfrm>
          <a:prstGeom prst="rect">
            <a:avLst/>
          </a:prstGeom>
        </p:spPr>
      </p:pic>
      <p:pic>
        <p:nvPicPr>
          <p:cNvPr id="7" name="图片 6">
            <a:extLst>
              <a:ext uri="{FF2B5EF4-FFF2-40B4-BE49-F238E27FC236}">
                <a16:creationId xmlns:a16="http://schemas.microsoft.com/office/drawing/2014/main" id="{29C060C1-F0AC-4A8E-AAF9-5A7BAADDE8ED}"/>
              </a:ext>
            </a:extLst>
          </p:cNvPr>
          <p:cNvPicPr>
            <a:picLocks noChangeAspect="1"/>
          </p:cNvPicPr>
          <p:nvPr/>
        </p:nvPicPr>
        <p:blipFill>
          <a:blip r:embed="rId3"/>
          <a:stretch>
            <a:fillRect/>
          </a:stretch>
        </p:blipFill>
        <p:spPr>
          <a:xfrm>
            <a:off x="3838215" y="4001294"/>
            <a:ext cx="1890973" cy="2361905"/>
          </a:xfrm>
          <a:prstGeom prst="rect">
            <a:avLst/>
          </a:prstGeom>
        </p:spPr>
      </p:pic>
      <p:pic>
        <p:nvPicPr>
          <p:cNvPr id="9" name="图片 8">
            <a:extLst>
              <a:ext uri="{FF2B5EF4-FFF2-40B4-BE49-F238E27FC236}">
                <a16:creationId xmlns:a16="http://schemas.microsoft.com/office/drawing/2014/main" id="{DC8F3B7C-2601-44E3-AB81-9594B9337AE3}"/>
              </a:ext>
            </a:extLst>
          </p:cNvPr>
          <p:cNvPicPr>
            <a:picLocks noChangeAspect="1"/>
          </p:cNvPicPr>
          <p:nvPr/>
        </p:nvPicPr>
        <p:blipFill>
          <a:blip r:embed="rId4"/>
          <a:stretch>
            <a:fillRect/>
          </a:stretch>
        </p:blipFill>
        <p:spPr>
          <a:xfrm>
            <a:off x="6164962" y="4007337"/>
            <a:ext cx="1668475" cy="2355862"/>
          </a:xfrm>
          <a:prstGeom prst="rect">
            <a:avLst/>
          </a:prstGeom>
        </p:spPr>
      </p:pic>
    </p:spTree>
    <p:extLst>
      <p:ext uri="{BB962C8B-B14F-4D97-AF65-F5344CB8AC3E}">
        <p14:creationId xmlns:p14="http://schemas.microsoft.com/office/powerpoint/2010/main" val="3575024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RISC-V</a:t>
            </a:r>
            <a:r>
              <a:rPr lang="zh-CN" altLang="en-US" dirty="0"/>
              <a:t>的工具链</a:t>
            </a:r>
          </a:p>
        </p:txBody>
      </p:sp>
      <p:pic>
        <p:nvPicPr>
          <p:cNvPr id="37" name="内容占位符 36"/>
          <p:cNvPicPr>
            <a:picLocks noGrp="1" noChangeAspect="1"/>
          </p:cNvPicPr>
          <p:nvPr>
            <p:ph idx="1"/>
          </p:nvPr>
        </p:nvPicPr>
        <p:blipFill>
          <a:blip r:embed="rId3"/>
          <a:stretch>
            <a:fillRect/>
          </a:stretch>
        </p:blipFill>
        <p:spPr>
          <a:xfrm>
            <a:off x="628650" y="1676272"/>
            <a:ext cx="7947357" cy="4098886"/>
          </a:xfrm>
          <a:prstGeom prst="rect">
            <a:avLst/>
          </a:prstGeom>
        </p:spPr>
      </p:pic>
      <p:grpSp>
        <p:nvGrpSpPr>
          <p:cNvPr id="15" name="组合 14"/>
          <p:cNvGrpSpPr/>
          <p:nvPr/>
        </p:nvGrpSpPr>
        <p:grpSpPr>
          <a:xfrm>
            <a:off x="4135959" y="2505906"/>
            <a:ext cx="583866" cy="274320"/>
            <a:chOff x="2137109" y="4159988"/>
            <a:chExt cx="583866" cy="274320"/>
          </a:xfrm>
        </p:grpSpPr>
        <p:cxnSp>
          <p:nvCxnSpPr>
            <p:cNvPr id="9" name="直接连接符 8"/>
            <p:cNvCxnSpPr/>
            <p:nvPr/>
          </p:nvCxnSpPr>
          <p:spPr>
            <a:xfrm flipV="1">
              <a:off x="2137109" y="4159988"/>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a:off x="2137109"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flipV="1">
              <a:off x="2137109" y="4430967"/>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a:off x="2720975"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grpSp>
      <p:grpSp>
        <p:nvGrpSpPr>
          <p:cNvPr id="43" name="组合 42"/>
          <p:cNvGrpSpPr/>
          <p:nvPr/>
        </p:nvGrpSpPr>
        <p:grpSpPr>
          <a:xfrm>
            <a:off x="4135959" y="3324464"/>
            <a:ext cx="583866" cy="274320"/>
            <a:chOff x="2137109" y="4159988"/>
            <a:chExt cx="583866" cy="274320"/>
          </a:xfrm>
        </p:grpSpPr>
        <p:cxnSp>
          <p:nvCxnSpPr>
            <p:cNvPr id="44" name="直接连接符 43"/>
            <p:cNvCxnSpPr/>
            <p:nvPr/>
          </p:nvCxnSpPr>
          <p:spPr>
            <a:xfrm flipV="1">
              <a:off x="2137109" y="4159988"/>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5" name="直接连接符 44"/>
            <p:cNvCxnSpPr/>
            <p:nvPr/>
          </p:nvCxnSpPr>
          <p:spPr>
            <a:xfrm>
              <a:off x="2137109"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6" name="直接连接符 45"/>
            <p:cNvCxnSpPr/>
            <p:nvPr/>
          </p:nvCxnSpPr>
          <p:spPr>
            <a:xfrm flipV="1">
              <a:off x="2137109" y="4430967"/>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7" name="直接连接符 46"/>
            <p:cNvCxnSpPr/>
            <p:nvPr/>
          </p:nvCxnSpPr>
          <p:spPr>
            <a:xfrm>
              <a:off x="2720975"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grpSp>
      <p:grpSp>
        <p:nvGrpSpPr>
          <p:cNvPr id="48" name="组合 47"/>
          <p:cNvGrpSpPr/>
          <p:nvPr/>
        </p:nvGrpSpPr>
        <p:grpSpPr>
          <a:xfrm>
            <a:off x="5936685" y="4354759"/>
            <a:ext cx="583866" cy="274320"/>
            <a:chOff x="2137109" y="4159988"/>
            <a:chExt cx="583866" cy="274320"/>
          </a:xfrm>
        </p:grpSpPr>
        <p:cxnSp>
          <p:nvCxnSpPr>
            <p:cNvPr id="49" name="直接连接符 48"/>
            <p:cNvCxnSpPr/>
            <p:nvPr/>
          </p:nvCxnSpPr>
          <p:spPr>
            <a:xfrm flipV="1">
              <a:off x="2137109" y="4159988"/>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0" name="直接连接符 49"/>
            <p:cNvCxnSpPr/>
            <p:nvPr/>
          </p:nvCxnSpPr>
          <p:spPr>
            <a:xfrm>
              <a:off x="2137109"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1" name="直接连接符 50"/>
            <p:cNvCxnSpPr/>
            <p:nvPr/>
          </p:nvCxnSpPr>
          <p:spPr>
            <a:xfrm flipV="1">
              <a:off x="2137109" y="4430967"/>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2" name="直接连接符 51"/>
            <p:cNvCxnSpPr/>
            <p:nvPr/>
          </p:nvCxnSpPr>
          <p:spPr>
            <a:xfrm>
              <a:off x="2720975"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grpSp>
      <p:sp>
        <p:nvSpPr>
          <p:cNvPr id="35" name="文本框 34"/>
          <p:cNvSpPr txBox="1"/>
          <p:nvPr/>
        </p:nvSpPr>
        <p:spPr>
          <a:xfrm>
            <a:off x="6228618" y="2610311"/>
            <a:ext cx="1894429" cy="369332"/>
          </a:xfrm>
          <a:prstGeom prst="rect">
            <a:avLst/>
          </a:prstGeom>
          <a:noFill/>
        </p:spPr>
        <p:txBody>
          <a:bodyPr wrap="none" rtlCol="0">
            <a:spAutoFit/>
          </a:bodyPr>
          <a:lstStyle/>
          <a:p>
            <a:r>
              <a:rPr lang="zh-CN" altLang="en-US" dirty="0"/>
              <a:t>工具链</a:t>
            </a:r>
            <a:r>
              <a:rPr lang="en-US" altLang="zh-CN" dirty="0"/>
              <a:t>(toolchain)</a:t>
            </a:r>
            <a:endParaRPr lang="zh-CN" altLang="en-US" dirty="0"/>
          </a:p>
        </p:txBody>
      </p:sp>
      <p:cxnSp>
        <p:nvCxnSpPr>
          <p:cNvPr id="54" name="直接箭头连接符 53"/>
          <p:cNvCxnSpPr/>
          <p:nvPr/>
        </p:nvCxnSpPr>
        <p:spPr>
          <a:xfrm>
            <a:off x="4719825" y="2643066"/>
            <a:ext cx="150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719825" y="2979643"/>
            <a:ext cx="1508793" cy="481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6340642" y="2974941"/>
            <a:ext cx="176044" cy="1379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834533" y="5733216"/>
            <a:ext cx="3770584" cy="369332"/>
          </a:xfrm>
          <a:prstGeom prst="rect">
            <a:avLst/>
          </a:prstGeom>
          <a:noFill/>
        </p:spPr>
        <p:txBody>
          <a:bodyPr wrap="none" rtlCol="0">
            <a:spAutoFit/>
          </a:bodyPr>
          <a:lstStyle/>
          <a:p>
            <a:r>
              <a:rPr lang="zh-CN" altLang="en-US" dirty="0"/>
              <a:t>从</a:t>
            </a:r>
            <a:r>
              <a:rPr lang="en-US" altLang="zh-CN" dirty="0"/>
              <a:t>C</a:t>
            </a:r>
            <a:r>
              <a:rPr lang="zh-CN" altLang="en-US" dirty="0"/>
              <a:t>源代码翻译为可运行程序的步骤</a:t>
            </a:r>
          </a:p>
        </p:txBody>
      </p:sp>
      <p:sp>
        <p:nvSpPr>
          <p:cNvPr id="24" name="文本框 23">
            <a:extLst>
              <a:ext uri="{FF2B5EF4-FFF2-40B4-BE49-F238E27FC236}">
                <a16:creationId xmlns:a16="http://schemas.microsoft.com/office/drawing/2014/main" id="{020E6A7D-FE50-46FE-A075-5BD3228FA83D}"/>
              </a:ext>
            </a:extLst>
          </p:cNvPr>
          <p:cNvSpPr txBox="1"/>
          <p:nvPr/>
        </p:nvSpPr>
        <p:spPr>
          <a:xfrm>
            <a:off x="779285" y="6488840"/>
            <a:ext cx="2452659" cy="276999"/>
          </a:xfrm>
          <a:prstGeom prst="rect">
            <a:avLst/>
          </a:prstGeom>
          <a:noFill/>
        </p:spPr>
        <p:txBody>
          <a:bodyPr wrap="none" rtlCol="0">
            <a:spAutoFit/>
          </a:bodyPr>
          <a:lstStyle/>
          <a:p>
            <a:r>
              <a:rPr lang="en-US" altLang="zh-CN" sz="1200" dirty="0"/>
              <a:t>--- </a:t>
            </a:r>
            <a:r>
              <a:rPr lang="zh-CN" altLang="en-US" sz="1200" dirty="0"/>
              <a:t>上图来自</a:t>
            </a:r>
            <a:r>
              <a:rPr lang="en-US" altLang="zh-CN" sz="1200" dirty="0"/>
              <a:t>《RISC-V</a:t>
            </a:r>
            <a:r>
              <a:rPr lang="zh-CN" altLang="en-US" sz="1200" dirty="0"/>
              <a:t>手册</a:t>
            </a:r>
            <a:r>
              <a:rPr lang="en-US" altLang="zh-CN" sz="1200" dirty="0"/>
              <a:t>》</a:t>
            </a:r>
            <a:r>
              <a:rPr lang="zh-CN" altLang="en-US" sz="1200" dirty="0"/>
              <a:t>第</a:t>
            </a:r>
            <a:r>
              <a:rPr lang="en-US" altLang="zh-CN" sz="1200" dirty="0"/>
              <a:t>41</a:t>
            </a:r>
            <a:r>
              <a:rPr lang="zh-CN" altLang="en-US" sz="1200" dirty="0"/>
              <a:t>页</a:t>
            </a:r>
            <a:endParaRPr lang="en-US" altLang="zh-CN" sz="1200" dirty="0"/>
          </a:p>
        </p:txBody>
      </p:sp>
    </p:spTree>
    <p:extLst>
      <p:ext uri="{BB962C8B-B14F-4D97-AF65-F5344CB8AC3E}">
        <p14:creationId xmlns:p14="http://schemas.microsoft.com/office/powerpoint/2010/main" val="42182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RISC-V</a:t>
            </a:r>
            <a:r>
              <a:rPr lang="zh-CN" altLang="en-US" dirty="0"/>
              <a:t>的工具链</a:t>
            </a:r>
          </a:p>
        </p:txBody>
      </p:sp>
      <p:pic>
        <p:nvPicPr>
          <p:cNvPr id="6" name="内容占位符 5"/>
          <p:cNvPicPr>
            <a:picLocks noGrp="1" noChangeAspect="1"/>
          </p:cNvPicPr>
          <p:nvPr>
            <p:ph idx="1"/>
          </p:nvPr>
        </p:nvPicPr>
        <p:blipFill>
          <a:blip r:embed="rId3"/>
          <a:stretch>
            <a:fillRect/>
          </a:stretch>
        </p:blipFill>
        <p:spPr>
          <a:xfrm>
            <a:off x="1636964" y="2253613"/>
            <a:ext cx="6087153" cy="4343119"/>
          </a:xfrm>
          <a:prstGeom prst="rect">
            <a:avLst/>
          </a:prstGeom>
        </p:spPr>
      </p:pic>
      <p:grpSp>
        <p:nvGrpSpPr>
          <p:cNvPr id="7" name="组合 6"/>
          <p:cNvGrpSpPr/>
          <p:nvPr/>
        </p:nvGrpSpPr>
        <p:grpSpPr>
          <a:xfrm>
            <a:off x="2002344" y="5106255"/>
            <a:ext cx="1074208" cy="195210"/>
            <a:chOff x="2137109" y="4159988"/>
            <a:chExt cx="583866" cy="274320"/>
          </a:xfrm>
        </p:grpSpPr>
        <p:cxnSp>
          <p:nvCxnSpPr>
            <p:cNvPr id="8" name="直接连接符 7"/>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sp>
        <p:nvSpPr>
          <p:cNvPr id="12" name="文本框 11"/>
          <p:cNvSpPr txBox="1"/>
          <p:nvPr/>
        </p:nvSpPr>
        <p:spPr>
          <a:xfrm>
            <a:off x="2002344" y="1286712"/>
            <a:ext cx="1511418" cy="307777"/>
          </a:xfrm>
          <a:prstGeom prst="rect">
            <a:avLst/>
          </a:prstGeom>
          <a:noFill/>
          <a:ln>
            <a:solidFill>
              <a:srgbClr val="FF0000"/>
            </a:solidFill>
          </a:ln>
        </p:spPr>
        <p:txBody>
          <a:bodyPr wrap="square" rtlCol="0">
            <a:spAutoFit/>
          </a:bodyPr>
          <a:lstStyle/>
          <a:p>
            <a:r>
              <a:rPr lang="zh-CN" altLang="en-US" sz="1400" dirty="0"/>
              <a:t>汇编器、链接器</a:t>
            </a:r>
          </a:p>
        </p:txBody>
      </p:sp>
      <p:cxnSp>
        <p:nvCxnSpPr>
          <p:cNvPr id="13" name="直接箭头连接符 12"/>
          <p:cNvCxnSpPr>
            <a:stCxn id="12" idx="2"/>
          </p:cNvCxnSpPr>
          <p:nvPr/>
        </p:nvCxnSpPr>
        <p:spPr>
          <a:xfrm flipH="1">
            <a:off x="2547993" y="1594489"/>
            <a:ext cx="210060" cy="3511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981796" y="5612670"/>
            <a:ext cx="1074208" cy="195210"/>
            <a:chOff x="2137109" y="4159988"/>
            <a:chExt cx="583866" cy="274320"/>
          </a:xfrm>
        </p:grpSpPr>
        <p:cxnSp>
          <p:nvCxnSpPr>
            <p:cNvPr id="15" name="直接连接符 14"/>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6" name="直接连接符 15"/>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7" name="直接连接符 16"/>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8" name="直接连接符 17"/>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cxnSp>
        <p:nvCxnSpPr>
          <p:cNvPr id="24" name="直接箭头连接符 23"/>
          <p:cNvCxnSpPr/>
          <p:nvPr/>
        </p:nvCxnSpPr>
        <p:spPr>
          <a:xfrm flipH="1">
            <a:off x="2645221" y="1690689"/>
            <a:ext cx="1255919" cy="39319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610990" y="1381473"/>
            <a:ext cx="813801" cy="307777"/>
          </a:xfrm>
          <a:prstGeom prst="rect">
            <a:avLst/>
          </a:prstGeom>
          <a:noFill/>
          <a:ln>
            <a:solidFill>
              <a:srgbClr val="FF0000"/>
            </a:solidFill>
          </a:ln>
        </p:spPr>
        <p:txBody>
          <a:bodyPr wrap="square" rtlCol="0">
            <a:spAutoFit/>
          </a:bodyPr>
          <a:lstStyle/>
          <a:p>
            <a:r>
              <a:rPr lang="zh-CN" altLang="en-US" sz="1400" dirty="0"/>
              <a:t>编译器</a:t>
            </a:r>
          </a:p>
        </p:txBody>
      </p:sp>
    </p:spTree>
    <p:extLst>
      <p:ext uri="{BB962C8B-B14F-4D97-AF65-F5344CB8AC3E}">
        <p14:creationId xmlns:p14="http://schemas.microsoft.com/office/powerpoint/2010/main" val="2449552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BC527-5442-4482-957D-846C55EE3770}"/>
              </a:ext>
            </a:extLst>
          </p:cNvPr>
          <p:cNvSpPr>
            <a:spLocks noGrp="1"/>
          </p:cNvSpPr>
          <p:nvPr>
            <p:ph type="title"/>
          </p:nvPr>
        </p:nvSpPr>
        <p:spPr/>
        <p:txBody>
          <a:bodyPr/>
          <a:lstStyle/>
          <a:p>
            <a:r>
              <a:rPr lang="en-US" altLang="zh-CN" dirty="0"/>
              <a:t>1.2 </a:t>
            </a:r>
            <a:r>
              <a:rPr lang="zh-CN" altLang="en-US" dirty="0"/>
              <a:t>什么是</a:t>
            </a:r>
            <a:r>
              <a:rPr lang="en-US" altLang="zh-CN" dirty="0"/>
              <a:t>GNU</a:t>
            </a:r>
            <a:r>
              <a:rPr lang="zh-CN" altLang="en-US" dirty="0"/>
              <a:t>？</a:t>
            </a:r>
          </a:p>
        </p:txBody>
      </p:sp>
      <p:sp>
        <p:nvSpPr>
          <p:cNvPr id="3" name="内容占位符 2">
            <a:extLst>
              <a:ext uri="{FF2B5EF4-FFF2-40B4-BE49-F238E27FC236}">
                <a16:creationId xmlns:a16="http://schemas.microsoft.com/office/drawing/2014/main" id="{E062CD77-5257-4C2A-89AB-4768997DCB17}"/>
              </a:ext>
            </a:extLst>
          </p:cNvPr>
          <p:cNvSpPr>
            <a:spLocks noGrp="1"/>
          </p:cNvSpPr>
          <p:nvPr>
            <p:ph idx="1"/>
          </p:nvPr>
        </p:nvSpPr>
        <p:spPr/>
        <p:txBody>
          <a:bodyPr/>
          <a:lstStyle/>
          <a:p>
            <a:endParaRPr lang="en-US" altLang="zh-CN" dirty="0"/>
          </a:p>
          <a:p>
            <a:endParaRPr lang="en-US" altLang="zh-CN" dirty="0"/>
          </a:p>
          <a:p>
            <a:endParaRPr lang="zh-CN" altLang="en-US" dirty="0"/>
          </a:p>
        </p:txBody>
      </p:sp>
      <p:pic>
        <p:nvPicPr>
          <p:cNvPr id="7" name="图片 6">
            <a:extLst>
              <a:ext uri="{FF2B5EF4-FFF2-40B4-BE49-F238E27FC236}">
                <a16:creationId xmlns:a16="http://schemas.microsoft.com/office/drawing/2014/main" id="{32E755E1-9296-4153-9BFF-0C90EA12BF47}"/>
              </a:ext>
            </a:extLst>
          </p:cNvPr>
          <p:cNvPicPr>
            <a:picLocks noChangeAspect="1"/>
          </p:cNvPicPr>
          <p:nvPr/>
        </p:nvPicPr>
        <p:blipFill>
          <a:blip r:embed="rId2"/>
          <a:stretch>
            <a:fillRect/>
          </a:stretch>
        </p:blipFill>
        <p:spPr>
          <a:xfrm>
            <a:off x="812799" y="4467472"/>
            <a:ext cx="7257143" cy="2209524"/>
          </a:xfrm>
          <a:prstGeom prst="rect">
            <a:avLst/>
          </a:prstGeom>
        </p:spPr>
      </p:pic>
      <p:pic>
        <p:nvPicPr>
          <p:cNvPr id="10" name="图片 9">
            <a:extLst>
              <a:ext uri="{FF2B5EF4-FFF2-40B4-BE49-F238E27FC236}">
                <a16:creationId xmlns:a16="http://schemas.microsoft.com/office/drawing/2014/main" id="{458CFB74-6D69-4390-B9C0-8B9E35F4383A}"/>
              </a:ext>
            </a:extLst>
          </p:cNvPr>
          <p:cNvPicPr>
            <a:picLocks noChangeAspect="1"/>
          </p:cNvPicPr>
          <p:nvPr/>
        </p:nvPicPr>
        <p:blipFill>
          <a:blip r:embed="rId3"/>
          <a:stretch>
            <a:fillRect/>
          </a:stretch>
        </p:blipFill>
        <p:spPr>
          <a:xfrm>
            <a:off x="628650" y="1285766"/>
            <a:ext cx="6295238" cy="2933333"/>
          </a:xfrm>
          <a:prstGeom prst="rect">
            <a:avLst/>
          </a:prstGeom>
        </p:spPr>
      </p:pic>
      <p:pic>
        <p:nvPicPr>
          <p:cNvPr id="12" name="图片 11">
            <a:extLst>
              <a:ext uri="{FF2B5EF4-FFF2-40B4-BE49-F238E27FC236}">
                <a16:creationId xmlns:a16="http://schemas.microsoft.com/office/drawing/2014/main" id="{F7BFCD89-B04C-4BEE-9449-43945B77EA69}"/>
              </a:ext>
            </a:extLst>
          </p:cNvPr>
          <p:cNvPicPr>
            <a:picLocks noChangeAspect="1"/>
          </p:cNvPicPr>
          <p:nvPr/>
        </p:nvPicPr>
        <p:blipFill>
          <a:blip r:embed="rId4"/>
          <a:stretch>
            <a:fillRect/>
          </a:stretch>
        </p:blipFill>
        <p:spPr>
          <a:xfrm>
            <a:off x="4702629" y="799250"/>
            <a:ext cx="2638095" cy="419048"/>
          </a:xfrm>
          <a:prstGeom prst="rect">
            <a:avLst/>
          </a:prstGeom>
        </p:spPr>
      </p:pic>
      <p:sp>
        <p:nvSpPr>
          <p:cNvPr id="13" name="文本框 12">
            <a:extLst>
              <a:ext uri="{FF2B5EF4-FFF2-40B4-BE49-F238E27FC236}">
                <a16:creationId xmlns:a16="http://schemas.microsoft.com/office/drawing/2014/main" id="{BFBFE098-A692-476A-B6AD-55C391694046}"/>
              </a:ext>
            </a:extLst>
          </p:cNvPr>
          <p:cNvSpPr txBox="1"/>
          <p:nvPr/>
        </p:nvSpPr>
        <p:spPr>
          <a:xfrm>
            <a:off x="6020790" y="843053"/>
            <a:ext cx="407786" cy="307777"/>
          </a:xfrm>
          <a:prstGeom prst="rect">
            <a:avLst/>
          </a:prstGeom>
          <a:noFill/>
          <a:ln>
            <a:solidFill>
              <a:srgbClr val="FF0000"/>
            </a:solidFill>
          </a:ln>
        </p:spPr>
        <p:txBody>
          <a:bodyPr wrap="square" rtlCol="0">
            <a:spAutoFit/>
          </a:bodyPr>
          <a:lstStyle/>
          <a:p>
            <a:endParaRPr lang="zh-CN" altLang="en-US" sz="1400" dirty="0"/>
          </a:p>
        </p:txBody>
      </p:sp>
    </p:spTree>
    <p:extLst>
      <p:ext uri="{BB962C8B-B14F-4D97-AF65-F5344CB8AC3E}">
        <p14:creationId xmlns:p14="http://schemas.microsoft.com/office/powerpoint/2010/main" val="163264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AA9FE-FC7D-4EE8-8A57-8787327F1CB1}"/>
              </a:ext>
            </a:extLst>
          </p:cNvPr>
          <p:cNvSpPr>
            <a:spLocks noGrp="1"/>
          </p:cNvSpPr>
          <p:nvPr>
            <p:ph type="title"/>
          </p:nvPr>
        </p:nvSpPr>
        <p:spPr/>
        <p:txBody>
          <a:bodyPr/>
          <a:lstStyle/>
          <a:p>
            <a:r>
              <a:rPr lang="en-US" altLang="zh-CN" dirty="0"/>
              <a:t>1.3 GNU</a:t>
            </a:r>
            <a:r>
              <a:rPr lang="zh-CN" altLang="en-US" dirty="0"/>
              <a:t>有哪些重要的软件工具？</a:t>
            </a:r>
          </a:p>
        </p:txBody>
      </p:sp>
      <p:pic>
        <p:nvPicPr>
          <p:cNvPr id="30" name="内容占位符 36">
            <a:extLst>
              <a:ext uri="{FF2B5EF4-FFF2-40B4-BE49-F238E27FC236}">
                <a16:creationId xmlns:a16="http://schemas.microsoft.com/office/drawing/2014/main" id="{17E706A3-3808-4C69-AA32-C5288DEAF614}"/>
              </a:ext>
            </a:extLst>
          </p:cNvPr>
          <p:cNvPicPr>
            <a:picLocks noChangeAspect="1"/>
          </p:cNvPicPr>
          <p:nvPr/>
        </p:nvPicPr>
        <p:blipFill>
          <a:blip r:embed="rId2"/>
          <a:stretch>
            <a:fillRect/>
          </a:stretch>
        </p:blipFill>
        <p:spPr>
          <a:xfrm>
            <a:off x="1263128" y="1344213"/>
            <a:ext cx="6070313" cy="3130792"/>
          </a:xfrm>
          <a:prstGeom prst="rect">
            <a:avLst/>
          </a:prstGeom>
        </p:spPr>
      </p:pic>
      <p:grpSp>
        <p:nvGrpSpPr>
          <p:cNvPr id="31" name="组合 30">
            <a:extLst>
              <a:ext uri="{FF2B5EF4-FFF2-40B4-BE49-F238E27FC236}">
                <a16:creationId xmlns:a16="http://schemas.microsoft.com/office/drawing/2014/main" id="{D9B0F16F-16FC-4871-90C9-5FF2E36BCC8F}"/>
              </a:ext>
            </a:extLst>
          </p:cNvPr>
          <p:cNvGrpSpPr/>
          <p:nvPr/>
        </p:nvGrpSpPr>
        <p:grpSpPr>
          <a:xfrm>
            <a:off x="3944673" y="1972746"/>
            <a:ext cx="445966" cy="200145"/>
            <a:chOff x="2137109" y="4159988"/>
            <a:chExt cx="583866" cy="274320"/>
          </a:xfrm>
        </p:grpSpPr>
        <p:cxnSp>
          <p:nvCxnSpPr>
            <p:cNvPr id="32" name="直接连接符 31">
              <a:extLst>
                <a:ext uri="{FF2B5EF4-FFF2-40B4-BE49-F238E27FC236}">
                  <a16:creationId xmlns:a16="http://schemas.microsoft.com/office/drawing/2014/main" id="{CB36CE91-6125-4529-A08B-F970CEC18C6E}"/>
                </a:ext>
              </a:extLst>
            </p:cNvPr>
            <p:cNvCxnSpPr/>
            <p:nvPr/>
          </p:nvCxnSpPr>
          <p:spPr>
            <a:xfrm flipV="1">
              <a:off x="2137109" y="4159988"/>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3" name="直接连接符 32">
              <a:extLst>
                <a:ext uri="{FF2B5EF4-FFF2-40B4-BE49-F238E27FC236}">
                  <a16:creationId xmlns:a16="http://schemas.microsoft.com/office/drawing/2014/main" id="{1CE7D057-1780-4D0B-9079-E8190FED8E93}"/>
                </a:ext>
              </a:extLst>
            </p:cNvPr>
            <p:cNvCxnSpPr/>
            <p:nvPr/>
          </p:nvCxnSpPr>
          <p:spPr>
            <a:xfrm>
              <a:off x="2137109"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4" name="直接连接符 33">
              <a:extLst>
                <a:ext uri="{FF2B5EF4-FFF2-40B4-BE49-F238E27FC236}">
                  <a16:creationId xmlns:a16="http://schemas.microsoft.com/office/drawing/2014/main" id="{1F71D3F3-EDBB-4399-ACDA-E2877859C5B0}"/>
                </a:ext>
              </a:extLst>
            </p:cNvPr>
            <p:cNvCxnSpPr/>
            <p:nvPr/>
          </p:nvCxnSpPr>
          <p:spPr>
            <a:xfrm flipV="1">
              <a:off x="2137109" y="4430967"/>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5" name="直接连接符 34">
              <a:extLst>
                <a:ext uri="{FF2B5EF4-FFF2-40B4-BE49-F238E27FC236}">
                  <a16:creationId xmlns:a16="http://schemas.microsoft.com/office/drawing/2014/main" id="{D6AF6441-6F31-4609-A2BE-C5DFFF1782F8}"/>
                </a:ext>
              </a:extLst>
            </p:cNvPr>
            <p:cNvCxnSpPr/>
            <p:nvPr/>
          </p:nvCxnSpPr>
          <p:spPr>
            <a:xfrm>
              <a:off x="2720975"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grpSp>
      <p:grpSp>
        <p:nvGrpSpPr>
          <p:cNvPr id="36" name="组合 35">
            <a:extLst>
              <a:ext uri="{FF2B5EF4-FFF2-40B4-BE49-F238E27FC236}">
                <a16:creationId xmlns:a16="http://schemas.microsoft.com/office/drawing/2014/main" id="{086B77C3-8537-4E63-B5A5-93A7C96D280E}"/>
              </a:ext>
            </a:extLst>
          </p:cNvPr>
          <p:cNvGrpSpPr/>
          <p:nvPr/>
        </p:nvGrpSpPr>
        <p:grpSpPr>
          <a:xfrm>
            <a:off x="3944673" y="2641600"/>
            <a:ext cx="445966" cy="200145"/>
            <a:chOff x="2137109" y="4159988"/>
            <a:chExt cx="583866" cy="274320"/>
          </a:xfrm>
        </p:grpSpPr>
        <p:cxnSp>
          <p:nvCxnSpPr>
            <p:cNvPr id="37" name="直接连接符 36">
              <a:extLst>
                <a:ext uri="{FF2B5EF4-FFF2-40B4-BE49-F238E27FC236}">
                  <a16:creationId xmlns:a16="http://schemas.microsoft.com/office/drawing/2014/main" id="{B62350BE-0F9E-4FF3-8AA3-F770AD322538}"/>
                </a:ext>
              </a:extLst>
            </p:cNvPr>
            <p:cNvCxnSpPr/>
            <p:nvPr/>
          </p:nvCxnSpPr>
          <p:spPr>
            <a:xfrm flipV="1">
              <a:off x="2137109" y="4159988"/>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8" name="直接连接符 37">
              <a:extLst>
                <a:ext uri="{FF2B5EF4-FFF2-40B4-BE49-F238E27FC236}">
                  <a16:creationId xmlns:a16="http://schemas.microsoft.com/office/drawing/2014/main" id="{B7D414D3-07AC-4CA9-9264-78AB0E0C881C}"/>
                </a:ext>
              </a:extLst>
            </p:cNvPr>
            <p:cNvCxnSpPr/>
            <p:nvPr/>
          </p:nvCxnSpPr>
          <p:spPr>
            <a:xfrm>
              <a:off x="2137109"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9" name="直接连接符 38">
              <a:extLst>
                <a:ext uri="{FF2B5EF4-FFF2-40B4-BE49-F238E27FC236}">
                  <a16:creationId xmlns:a16="http://schemas.microsoft.com/office/drawing/2014/main" id="{5E6F8E82-74FD-4C76-AEB8-FF3F40E4A60A}"/>
                </a:ext>
              </a:extLst>
            </p:cNvPr>
            <p:cNvCxnSpPr/>
            <p:nvPr/>
          </p:nvCxnSpPr>
          <p:spPr>
            <a:xfrm flipV="1">
              <a:off x="2137109" y="4430967"/>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0" name="直接连接符 39">
              <a:extLst>
                <a:ext uri="{FF2B5EF4-FFF2-40B4-BE49-F238E27FC236}">
                  <a16:creationId xmlns:a16="http://schemas.microsoft.com/office/drawing/2014/main" id="{EB845FAA-4AB4-4283-84AE-0615AD674F40}"/>
                </a:ext>
              </a:extLst>
            </p:cNvPr>
            <p:cNvCxnSpPr/>
            <p:nvPr/>
          </p:nvCxnSpPr>
          <p:spPr>
            <a:xfrm>
              <a:off x="2720975"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grpSp>
      <p:grpSp>
        <p:nvGrpSpPr>
          <p:cNvPr id="41" name="组合 40">
            <a:extLst>
              <a:ext uri="{FF2B5EF4-FFF2-40B4-BE49-F238E27FC236}">
                <a16:creationId xmlns:a16="http://schemas.microsoft.com/office/drawing/2014/main" id="{15F628AB-6453-4FD7-91D8-A19464A52C4C}"/>
              </a:ext>
            </a:extLst>
          </p:cNvPr>
          <p:cNvGrpSpPr/>
          <p:nvPr/>
        </p:nvGrpSpPr>
        <p:grpSpPr>
          <a:xfrm>
            <a:off x="5320095" y="3384686"/>
            <a:ext cx="445966" cy="200145"/>
            <a:chOff x="2137109" y="4159988"/>
            <a:chExt cx="583866" cy="274320"/>
          </a:xfrm>
        </p:grpSpPr>
        <p:cxnSp>
          <p:nvCxnSpPr>
            <p:cNvPr id="42" name="直接连接符 41">
              <a:extLst>
                <a:ext uri="{FF2B5EF4-FFF2-40B4-BE49-F238E27FC236}">
                  <a16:creationId xmlns:a16="http://schemas.microsoft.com/office/drawing/2014/main" id="{79C41A2C-CC10-46D5-802F-A0BC7F6420EE}"/>
                </a:ext>
              </a:extLst>
            </p:cNvPr>
            <p:cNvCxnSpPr/>
            <p:nvPr/>
          </p:nvCxnSpPr>
          <p:spPr>
            <a:xfrm flipV="1">
              <a:off x="2137109" y="4159988"/>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3" name="直接连接符 42">
              <a:extLst>
                <a:ext uri="{FF2B5EF4-FFF2-40B4-BE49-F238E27FC236}">
                  <a16:creationId xmlns:a16="http://schemas.microsoft.com/office/drawing/2014/main" id="{A61BB0A6-38E0-4D3C-996B-63BB32FFBC15}"/>
                </a:ext>
              </a:extLst>
            </p:cNvPr>
            <p:cNvCxnSpPr/>
            <p:nvPr/>
          </p:nvCxnSpPr>
          <p:spPr>
            <a:xfrm>
              <a:off x="2137109"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4" name="直接连接符 43">
              <a:extLst>
                <a:ext uri="{FF2B5EF4-FFF2-40B4-BE49-F238E27FC236}">
                  <a16:creationId xmlns:a16="http://schemas.microsoft.com/office/drawing/2014/main" id="{1884981F-AB6C-4464-8A78-186301AE0210}"/>
                </a:ext>
              </a:extLst>
            </p:cNvPr>
            <p:cNvCxnSpPr/>
            <p:nvPr/>
          </p:nvCxnSpPr>
          <p:spPr>
            <a:xfrm flipV="1">
              <a:off x="2137109" y="4430967"/>
              <a:ext cx="583866" cy="334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5" name="直接连接符 44">
              <a:extLst>
                <a:ext uri="{FF2B5EF4-FFF2-40B4-BE49-F238E27FC236}">
                  <a16:creationId xmlns:a16="http://schemas.microsoft.com/office/drawing/2014/main" id="{11DE5148-CA44-4DBD-A7E2-44C582227F41}"/>
                </a:ext>
              </a:extLst>
            </p:cNvPr>
            <p:cNvCxnSpPr/>
            <p:nvPr/>
          </p:nvCxnSpPr>
          <p:spPr>
            <a:xfrm>
              <a:off x="2720975" y="4159988"/>
              <a:ext cx="0" cy="274320"/>
            </a:xfrm>
            <a:prstGeom prst="line">
              <a:avLst/>
            </a:prstGeom>
            <a:ln/>
          </p:spPr>
          <p:style>
            <a:lnRef idx="3">
              <a:schemeClr val="accent1"/>
            </a:lnRef>
            <a:fillRef idx="0">
              <a:schemeClr val="accent1"/>
            </a:fillRef>
            <a:effectRef idx="2">
              <a:schemeClr val="accent1"/>
            </a:effectRef>
            <a:fontRef idx="minor">
              <a:schemeClr val="tx1"/>
            </a:fontRef>
          </p:style>
        </p:cxnSp>
      </p:grpSp>
      <p:sp>
        <p:nvSpPr>
          <p:cNvPr id="46" name="文本框 45">
            <a:extLst>
              <a:ext uri="{FF2B5EF4-FFF2-40B4-BE49-F238E27FC236}">
                <a16:creationId xmlns:a16="http://schemas.microsoft.com/office/drawing/2014/main" id="{8D142DCA-B812-44B9-AE2C-88190EA9C7F3}"/>
              </a:ext>
            </a:extLst>
          </p:cNvPr>
          <p:cNvSpPr txBox="1"/>
          <p:nvPr/>
        </p:nvSpPr>
        <p:spPr>
          <a:xfrm>
            <a:off x="6473092" y="2273214"/>
            <a:ext cx="1907506" cy="369332"/>
          </a:xfrm>
          <a:prstGeom prst="rect">
            <a:avLst/>
          </a:prstGeom>
          <a:noFill/>
          <a:ln>
            <a:solidFill>
              <a:schemeClr val="accent1"/>
            </a:solidFill>
          </a:ln>
        </p:spPr>
        <p:txBody>
          <a:bodyPr wrap="square" rtlCol="0">
            <a:spAutoFit/>
          </a:bodyPr>
          <a:lstStyle/>
          <a:p>
            <a:r>
              <a:rPr lang="zh-CN" altLang="en-US" dirty="0"/>
              <a:t>工具链</a:t>
            </a:r>
            <a:r>
              <a:rPr lang="en-US" altLang="zh-CN" dirty="0"/>
              <a:t>(toolchain)</a:t>
            </a:r>
            <a:endParaRPr lang="zh-CN" altLang="en-US" dirty="0"/>
          </a:p>
        </p:txBody>
      </p:sp>
      <p:cxnSp>
        <p:nvCxnSpPr>
          <p:cNvPr id="47" name="直接箭头连接符 46">
            <a:extLst>
              <a:ext uri="{FF2B5EF4-FFF2-40B4-BE49-F238E27FC236}">
                <a16:creationId xmlns:a16="http://schemas.microsoft.com/office/drawing/2014/main" id="{85E11628-6278-4682-9B52-EC4BAB8BEF0B}"/>
              </a:ext>
            </a:extLst>
          </p:cNvPr>
          <p:cNvCxnSpPr>
            <a:cxnSpLocks/>
          </p:cNvCxnSpPr>
          <p:nvPr/>
        </p:nvCxnSpPr>
        <p:spPr>
          <a:xfrm>
            <a:off x="4390639" y="2079730"/>
            <a:ext cx="2082453" cy="19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6F7E2BAC-31D8-4E30-8C7D-8B16CD1C3B7B}"/>
              </a:ext>
            </a:extLst>
          </p:cNvPr>
          <p:cNvCxnSpPr>
            <a:cxnSpLocks/>
            <a:endCxn id="46" idx="1"/>
          </p:cNvCxnSpPr>
          <p:nvPr/>
        </p:nvCxnSpPr>
        <p:spPr>
          <a:xfrm flipV="1">
            <a:off x="4434504" y="2457880"/>
            <a:ext cx="2038588" cy="283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464CC4A1-92D6-4EBE-8F46-D0192B31055E}"/>
              </a:ext>
            </a:extLst>
          </p:cNvPr>
          <p:cNvCxnSpPr>
            <a:cxnSpLocks/>
          </p:cNvCxnSpPr>
          <p:nvPr/>
        </p:nvCxnSpPr>
        <p:spPr>
          <a:xfrm flipV="1">
            <a:off x="5766061" y="2641600"/>
            <a:ext cx="1045800" cy="728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A8A97686-4624-4E49-89F5-9442CE2955DF}"/>
              </a:ext>
            </a:extLst>
          </p:cNvPr>
          <p:cNvSpPr txBox="1"/>
          <p:nvPr/>
        </p:nvSpPr>
        <p:spPr>
          <a:xfrm>
            <a:off x="779285" y="6488840"/>
            <a:ext cx="2452659" cy="276999"/>
          </a:xfrm>
          <a:prstGeom prst="rect">
            <a:avLst/>
          </a:prstGeom>
          <a:noFill/>
        </p:spPr>
        <p:txBody>
          <a:bodyPr wrap="none" rtlCol="0">
            <a:spAutoFit/>
          </a:bodyPr>
          <a:lstStyle/>
          <a:p>
            <a:r>
              <a:rPr lang="en-US" altLang="zh-CN" sz="1200" dirty="0"/>
              <a:t>--- </a:t>
            </a:r>
            <a:r>
              <a:rPr lang="zh-CN" altLang="en-US" sz="1200" dirty="0"/>
              <a:t>上图来自</a:t>
            </a:r>
            <a:r>
              <a:rPr lang="en-US" altLang="zh-CN" sz="1200" dirty="0"/>
              <a:t>《RISC-V</a:t>
            </a:r>
            <a:r>
              <a:rPr lang="zh-CN" altLang="en-US" sz="1200" dirty="0"/>
              <a:t>手册</a:t>
            </a:r>
            <a:r>
              <a:rPr lang="en-US" altLang="zh-CN" sz="1200" dirty="0"/>
              <a:t>》</a:t>
            </a:r>
            <a:r>
              <a:rPr lang="zh-CN" altLang="en-US" sz="1200" dirty="0"/>
              <a:t>第</a:t>
            </a:r>
            <a:r>
              <a:rPr lang="en-US" altLang="zh-CN" sz="1200" dirty="0"/>
              <a:t>41</a:t>
            </a:r>
            <a:r>
              <a:rPr lang="zh-CN" altLang="en-US" sz="1200" dirty="0"/>
              <a:t>页</a:t>
            </a:r>
            <a:endParaRPr lang="en-US" altLang="zh-CN" sz="1200" dirty="0"/>
          </a:p>
        </p:txBody>
      </p:sp>
      <p:pic>
        <p:nvPicPr>
          <p:cNvPr id="65" name="图片 64">
            <a:extLst>
              <a:ext uri="{FF2B5EF4-FFF2-40B4-BE49-F238E27FC236}">
                <a16:creationId xmlns:a16="http://schemas.microsoft.com/office/drawing/2014/main" id="{5A31C928-5EBF-46B5-A349-8F93246CCE5C}"/>
              </a:ext>
            </a:extLst>
          </p:cNvPr>
          <p:cNvPicPr>
            <a:picLocks noChangeAspect="1"/>
          </p:cNvPicPr>
          <p:nvPr/>
        </p:nvPicPr>
        <p:blipFill>
          <a:blip r:embed="rId3"/>
          <a:stretch>
            <a:fillRect/>
          </a:stretch>
        </p:blipFill>
        <p:spPr>
          <a:xfrm>
            <a:off x="348373" y="4398492"/>
            <a:ext cx="4306573" cy="1623021"/>
          </a:xfrm>
          <a:prstGeom prst="rect">
            <a:avLst/>
          </a:prstGeom>
        </p:spPr>
      </p:pic>
      <p:pic>
        <p:nvPicPr>
          <p:cNvPr id="67" name="图片 66">
            <a:extLst>
              <a:ext uri="{FF2B5EF4-FFF2-40B4-BE49-F238E27FC236}">
                <a16:creationId xmlns:a16="http://schemas.microsoft.com/office/drawing/2014/main" id="{DF149137-2911-4650-9256-E6E30FC8C774}"/>
              </a:ext>
            </a:extLst>
          </p:cNvPr>
          <p:cNvPicPr>
            <a:picLocks noChangeAspect="1"/>
          </p:cNvPicPr>
          <p:nvPr/>
        </p:nvPicPr>
        <p:blipFill>
          <a:blip r:embed="rId4"/>
          <a:stretch>
            <a:fillRect/>
          </a:stretch>
        </p:blipFill>
        <p:spPr>
          <a:xfrm>
            <a:off x="4828094" y="4459191"/>
            <a:ext cx="3967533" cy="1436649"/>
          </a:xfrm>
          <a:prstGeom prst="rect">
            <a:avLst/>
          </a:prstGeom>
        </p:spPr>
      </p:pic>
      <p:sp>
        <p:nvSpPr>
          <p:cNvPr id="68" name="矩形 67">
            <a:extLst>
              <a:ext uri="{FF2B5EF4-FFF2-40B4-BE49-F238E27FC236}">
                <a16:creationId xmlns:a16="http://schemas.microsoft.com/office/drawing/2014/main" id="{AE155417-DBF7-42D4-BAA0-0D829AF4AF4E}"/>
              </a:ext>
            </a:extLst>
          </p:cNvPr>
          <p:cNvSpPr/>
          <p:nvPr/>
        </p:nvSpPr>
        <p:spPr>
          <a:xfrm>
            <a:off x="1263128" y="5947157"/>
            <a:ext cx="2038058" cy="369332"/>
          </a:xfrm>
          <a:prstGeom prst="rect">
            <a:avLst/>
          </a:prstGeom>
        </p:spPr>
        <p:txBody>
          <a:bodyPr wrap="none">
            <a:spAutoFit/>
          </a:bodyPr>
          <a:lstStyle/>
          <a:p>
            <a:r>
              <a:rPr lang="en-US" altLang="zh-CN" dirty="0">
                <a:hlinkClick r:id="rId5"/>
              </a:rPr>
              <a:t>https://gcc.gnu.org</a:t>
            </a:r>
            <a:r>
              <a:rPr lang="en-US" altLang="zh-CN" dirty="0"/>
              <a:t> </a:t>
            </a:r>
            <a:endParaRPr lang="zh-CN" altLang="en-US" dirty="0"/>
          </a:p>
        </p:txBody>
      </p:sp>
      <p:sp>
        <p:nvSpPr>
          <p:cNvPr id="69" name="矩形 68">
            <a:extLst>
              <a:ext uri="{FF2B5EF4-FFF2-40B4-BE49-F238E27FC236}">
                <a16:creationId xmlns:a16="http://schemas.microsoft.com/office/drawing/2014/main" id="{66FE02F9-AE62-4110-88E7-4DED9CA9BD60}"/>
              </a:ext>
            </a:extLst>
          </p:cNvPr>
          <p:cNvSpPr/>
          <p:nvPr/>
        </p:nvSpPr>
        <p:spPr>
          <a:xfrm>
            <a:off x="4838582" y="5922318"/>
            <a:ext cx="3957045" cy="369332"/>
          </a:xfrm>
          <a:prstGeom prst="rect">
            <a:avLst/>
          </a:prstGeom>
        </p:spPr>
        <p:txBody>
          <a:bodyPr wrap="none">
            <a:spAutoFit/>
          </a:bodyPr>
          <a:lstStyle/>
          <a:p>
            <a:r>
              <a:rPr lang="en-US" altLang="zh-CN" dirty="0">
                <a:hlinkClick r:id="rId6"/>
              </a:rPr>
              <a:t>https://www.gnu.org/software/binutils</a:t>
            </a:r>
            <a:r>
              <a:rPr lang="en-US" altLang="zh-CN" dirty="0"/>
              <a:t> </a:t>
            </a:r>
            <a:endParaRPr lang="zh-CN" altLang="en-US" dirty="0"/>
          </a:p>
        </p:txBody>
      </p:sp>
    </p:spTree>
    <p:extLst>
      <p:ext uri="{BB962C8B-B14F-4D97-AF65-F5344CB8AC3E}">
        <p14:creationId xmlns:p14="http://schemas.microsoft.com/office/powerpoint/2010/main" val="101937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75BA7-5E85-4618-BC2D-5B844450E635}"/>
              </a:ext>
            </a:extLst>
          </p:cNvPr>
          <p:cNvSpPr>
            <a:spLocks noGrp="1"/>
          </p:cNvSpPr>
          <p:nvPr>
            <p:ph type="title"/>
          </p:nvPr>
        </p:nvSpPr>
        <p:spPr/>
        <p:txBody>
          <a:bodyPr/>
          <a:lstStyle/>
          <a:p>
            <a:r>
              <a:rPr lang="en-US" altLang="zh-CN" dirty="0"/>
              <a:t>1.4 GNU Compiler Collection(GCC)</a:t>
            </a:r>
            <a:endParaRPr lang="zh-CN" altLang="en-US" dirty="0"/>
          </a:p>
        </p:txBody>
      </p:sp>
      <p:sp>
        <p:nvSpPr>
          <p:cNvPr id="3" name="内容占位符 2">
            <a:extLst>
              <a:ext uri="{FF2B5EF4-FFF2-40B4-BE49-F238E27FC236}">
                <a16:creationId xmlns:a16="http://schemas.microsoft.com/office/drawing/2014/main" id="{14B5BD3F-9757-47FF-8361-D9261D88C5D0}"/>
              </a:ext>
            </a:extLst>
          </p:cNvPr>
          <p:cNvSpPr>
            <a:spLocks noGrp="1"/>
          </p:cNvSpPr>
          <p:nvPr>
            <p:ph idx="1"/>
          </p:nvPr>
        </p:nvSpPr>
        <p:spPr/>
        <p:txBody>
          <a:bodyPr/>
          <a:lstStyle/>
          <a:p>
            <a:r>
              <a:rPr lang="zh-CN" altLang="en-US" dirty="0"/>
              <a:t>广义的</a:t>
            </a:r>
            <a:r>
              <a:rPr lang="en-US" altLang="zh-CN" dirty="0"/>
              <a:t>GCC</a:t>
            </a:r>
            <a:r>
              <a:rPr lang="zh-CN" altLang="en-US" dirty="0"/>
              <a:t>实质上是多个程序的集合：</a:t>
            </a:r>
            <a:endParaRPr lang="en-US" altLang="zh-CN" dirty="0"/>
          </a:p>
          <a:p>
            <a:pPr lvl="1"/>
            <a:r>
              <a:rPr lang="en-US" altLang="zh-CN" dirty="0"/>
              <a:t>GCC(GNU C Compiler)</a:t>
            </a:r>
            <a:r>
              <a:rPr lang="zh-CN" altLang="en-US" dirty="0"/>
              <a:t>是编译工具，能够将</a:t>
            </a:r>
            <a:r>
              <a:rPr lang="en-US" altLang="zh-CN" dirty="0"/>
              <a:t>C/C++</a:t>
            </a:r>
            <a:r>
              <a:rPr lang="zh-CN" altLang="en-US" dirty="0"/>
              <a:t>语言编写的程序转换成处理器能够执行的二进制代码；</a:t>
            </a:r>
            <a:endParaRPr lang="en-US" altLang="zh-CN" dirty="0"/>
          </a:p>
          <a:p>
            <a:pPr lvl="1"/>
            <a:r>
              <a:rPr lang="en-US" altLang="zh-CN" dirty="0"/>
              <a:t>GCC</a:t>
            </a:r>
            <a:r>
              <a:rPr lang="zh-CN" altLang="en-US" dirty="0"/>
              <a:t>既支持本地编译（即在一个平台上编译该平台运行的程序），也支持交叉编译（即在一个平台上编译供另外一个平台运行的程序）；</a:t>
            </a:r>
            <a:endParaRPr lang="en-US" altLang="zh-CN" dirty="0"/>
          </a:p>
          <a:p>
            <a:pPr lvl="1"/>
            <a:r>
              <a:rPr lang="en-US" altLang="zh-CN" dirty="0" err="1"/>
              <a:t>Binutils</a:t>
            </a:r>
            <a:r>
              <a:rPr lang="en-US" altLang="zh-CN" dirty="0"/>
              <a:t>(Binary Utilities)</a:t>
            </a:r>
            <a:r>
              <a:rPr lang="zh-CN" altLang="en-US" dirty="0"/>
              <a:t>是一组二进制程序处理工具，包含汇编器</a:t>
            </a:r>
            <a:r>
              <a:rPr lang="en-US" altLang="zh-CN" dirty="0"/>
              <a:t>as</a:t>
            </a:r>
            <a:r>
              <a:rPr lang="zh-CN" altLang="en-US" dirty="0"/>
              <a:t>，链接器</a:t>
            </a:r>
            <a:r>
              <a:rPr lang="en-US" altLang="zh-CN" dirty="0" err="1"/>
              <a:t>ld</a:t>
            </a:r>
            <a:r>
              <a:rPr lang="zh-CN" altLang="en-US" dirty="0"/>
              <a:t>，反汇编器</a:t>
            </a:r>
            <a:r>
              <a:rPr lang="en-US" altLang="zh-CN" dirty="0" err="1"/>
              <a:t>objdump</a:t>
            </a:r>
            <a:r>
              <a:rPr lang="zh-CN" altLang="en-US" dirty="0"/>
              <a:t>，查看</a:t>
            </a:r>
            <a:r>
              <a:rPr lang="en-US" altLang="zh-CN" dirty="0"/>
              <a:t>ELF</a:t>
            </a:r>
            <a:r>
              <a:rPr lang="zh-CN" altLang="en-US" dirty="0"/>
              <a:t>文件信息的</a:t>
            </a:r>
            <a:r>
              <a:rPr lang="en-US" altLang="zh-CN" dirty="0" err="1"/>
              <a:t>readelf</a:t>
            </a:r>
            <a:r>
              <a:rPr lang="zh-CN" altLang="en-US" dirty="0"/>
              <a:t>，查看</a:t>
            </a:r>
            <a:r>
              <a:rPr lang="en-US" altLang="zh-CN" dirty="0"/>
              <a:t>ELF</a:t>
            </a:r>
            <a:r>
              <a:rPr lang="zh-CN" altLang="en-US" dirty="0"/>
              <a:t>文件大小的</a:t>
            </a:r>
            <a:r>
              <a:rPr lang="en-US" altLang="zh-CN" dirty="0"/>
              <a:t>size</a:t>
            </a:r>
            <a:r>
              <a:rPr lang="zh-CN" altLang="en-US" dirty="0"/>
              <a:t>等等；</a:t>
            </a:r>
            <a:endParaRPr lang="en-US" altLang="zh-CN" dirty="0"/>
          </a:p>
          <a:p>
            <a:pPr lvl="1"/>
            <a:r>
              <a:rPr lang="en-US" altLang="zh-CN" dirty="0"/>
              <a:t>C</a:t>
            </a:r>
            <a:r>
              <a:rPr lang="zh-CN" altLang="en-US" dirty="0"/>
              <a:t>运行库，应用最为广泛的有</a:t>
            </a:r>
            <a:r>
              <a:rPr lang="en-US" altLang="zh-CN" dirty="0" err="1"/>
              <a:t>glibc</a:t>
            </a:r>
            <a:r>
              <a:rPr lang="en-US" altLang="zh-CN" dirty="0"/>
              <a:t>(GNU C Library)</a:t>
            </a:r>
            <a:r>
              <a:rPr lang="zh-CN" altLang="en-US" dirty="0"/>
              <a:t>，以及</a:t>
            </a:r>
            <a:r>
              <a:rPr lang="en-US" altLang="zh-CN" dirty="0" err="1"/>
              <a:t>newlib</a:t>
            </a:r>
            <a:r>
              <a:rPr lang="zh-CN" altLang="en-US" dirty="0"/>
              <a:t>（相比</a:t>
            </a:r>
            <a:r>
              <a:rPr lang="en-US" altLang="zh-CN" dirty="0" err="1"/>
              <a:t>glibc</a:t>
            </a:r>
            <a:r>
              <a:rPr lang="zh-CN" altLang="en-US" dirty="0"/>
              <a:t>更小，适合单片机系统使用）</a:t>
            </a:r>
            <a:endParaRPr lang="en-US" altLang="zh-CN" dirty="0"/>
          </a:p>
        </p:txBody>
      </p:sp>
    </p:spTree>
    <p:extLst>
      <p:ext uri="{BB962C8B-B14F-4D97-AF65-F5344CB8AC3E}">
        <p14:creationId xmlns:p14="http://schemas.microsoft.com/office/powerpoint/2010/main" val="3722439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6266D-5A65-49EC-823A-9A86BD85BA29}"/>
              </a:ext>
            </a:extLst>
          </p:cNvPr>
          <p:cNvSpPr>
            <a:spLocks noGrp="1"/>
          </p:cNvSpPr>
          <p:nvPr>
            <p:ph type="title"/>
          </p:nvPr>
        </p:nvSpPr>
        <p:spPr/>
        <p:txBody>
          <a:bodyPr/>
          <a:lstStyle/>
          <a:p>
            <a:r>
              <a:rPr lang="en-US" altLang="zh-CN" dirty="0"/>
              <a:t>1.5 </a:t>
            </a:r>
            <a:r>
              <a:rPr lang="zh-CN" altLang="en-US" dirty="0"/>
              <a:t>如何构建</a:t>
            </a:r>
            <a:r>
              <a:rPr lang="en-US" altLang="zh-CN" dirty="0"/>
              <a:t>RISC-V</a:t>
            </a:r>
            <a:r>
              <a:rPr lang="zh-CN" altLang="en-US" dirty="0"/>
              <a:t>工具链？</a:t>
            </a:r>
          </a:p>
        </p:txBody>
      </p:sp>
      <p:sp>
        <p:nvSpPr>
          <p:cNvPr id="3" name="内容占位符 2">
            <a:extLst>
              <a:ext uri="{FF2B5EF4-FFF2-40B4-BE49-F238E27FC236}">
                <a16:creationId xmlns:a16="http://schemas.microsoft.com/office/drawing/2014/main" id="{67EFE36E-DC87-4C06-98F9-1B70BDC9818F}"/>
              </a:ext>
            </a:extLst>
          </p:cNvPr>
          <p:cNvSpPr>
            <a:spLocks noGrp="1"/>
          </p:cNvSpPr>
          <p:nvPr>
            <p:ph idx="1"/>
          </p:nvPr>
        </p:nvSpPr>
        <p:spPr/>
        <p:txBody>
          <a:bodyPr>
            <a:normAutofit fontScale="92500" lnSpcReduction="20000"/>
          </a:bodyPr>
          <a:lstStyle/>
          <a:p>
            <a:r>
              <a:rPr lang="zh-CN" altLang="en-US" dirty="0"/>
              <a:t>获取源代码</a:t>
            </a:r>
            <a:endParaRPr lang="en-US" altLang="zh-CN" dirty="0"/>
          </a:p>
          <a:p>
            <a:pPr marL="0" indent="0">
              <a:lnSpc>
                <a:spcPct val="100000"/>
              </a:lnSpc>
              <a:buNone/>
            </a:pPr>
            <a:r>
              <a:rPr lang="en-US" altLang="zh-CN" sz="1900" dirty="0"/>
              <a:t>   $ git clone https://github.com/riscv/riscv-gnu-toolchain.git</a:t>
            </a:r>
          </a:p>
          <a:p>
            <a:r>
              <a:rPr lang="zh-CN" altLang="en-US" sz="2400" dirty="0"/>
              <a:t>安装依赖文件</a:t>
            </a:r>
            <a:endParaRPr lang="en-US" altLang="zh-CN" sz="2400" dirty="0"/>
          </a:p>
          <a:p>
            <a:pPr marL="0" indent="0">
              <a:lnSpc>
                <a:spcPct val="100000"/>
              </a:lnSpc>
              <a:buNone/>
            </a:pPr>
            <a:r>
              <a:rPr lang="en-US" altLang="zh-CN" sz="1900" dirty="0"/>
              <a:t>   $ </a:t>
            </a:r>
            <a:r>
              <a:rPr lang="en-US" altLang="zh-CN" sz="1900" dirty="0" err="1"/>
              <a:t>sudo</a:t>
            </a:r>
            <a:r>
              <a:rPr lang="en-US" altLang="zh-CN" sz="1900" dirty="0"/>
              <a:t> apt-get install </a:t>
            </a:r>
            <a:r>
              <a:rPr lang="en-US" altLang="zh-CN" sz="1900" dirty="0" err="1"/>
              <a:t>autoconf</a:t>
            </a:r>
            <a:r>
              <a:rPr lang="en-US" altLang="zh-CN" sz="1900" dirty="0"/>
              <a:t> </a:t>
            </a:r>
            <a:r>
              <a:rPr lang="en-US" altLang="zh-CN" sz="1900" dirty="0" err="1"/>
              <a:t>automake</a:t>
            </a:r>
            <a:r>
              <a:rPr lang="en-US" altLang="zh-CN" sz="1900" dirty="0"/>
              <a:t> </a:t>
            </a:r>
            <a:r>
              <a:rPr lang="en-US" altLang="zh-CN" sz="1900" dirty="0" err="1"/>
              <a:t>autotools</a:t>
            </a:r>
            <a:r>
              <a:rPr lang="en-US" altLang="zh-CN" sz="1900" dirty="0"/>
              <a:t>-dev curl </a:t>
            </a:r>
            <a:r>
              <a:rPr lang="en-US" altLang="zh-CN" sz="1900" dirty="0" err="1"/>
              <a:t>libmpc</a:t>
            </a:r>
            <a:r>
              <a:rPr lang="en-US" altLang="zh-CN" sz="1900" dirty="0"/>
              <a:t>-dev</a:t>
            </a:r>
          </a:p>
          <a:p>
            <a:pPr marL="0" indent="0">
              <a:lnSpc>
                <a:spcPct val="100000"/>
              </a:lnSpc>
              <a:buNone/>
            </a:pPr>
            <a:r>
              <a:rPr lang="en-US" altLang="zh-CN" sz="1900" dirty="0"/>
              <a:t>   $</a:t>
            </a:r>
            <a:r>
              <a:rPr lang="zh-CN" altLang="en-US" sz="1900" dirty="0"/>
              <a:t> </a:t>
            </a:r>
            <a:r>
              <a:rPr lang="en-US" altLang="zh-CN" sz="1900" dirty="0" err="1"/>
              <a:t>sudo</a:t>
            </a:r>
            <a:r>
              <a:rPr lang="zh-CN" altLang="en-US" sz="1900" dirty="0"/>
              <a:t> </a:t>
            </a:r>
            <a:r>
              <a:rPr lang="en-US" altLang="zh-CN" sz="1900" dirty="0"/>
              <a:t>apt-get</a:t>
            </a:r>
            <a:r>
              <a:rPr lang="zh-CN" altLang="en-US" sz="1900" dirty="0"/>
              <a:t> </a:t>
            </a:r>
            <a:r>
              <a:rPr lang="en-US" altLang="zh-CN" sz="1900" dirty="0"/>
              <a:t>install </a:t>
            </a:r>
            <a:r>
              <a:rPr lang="en-US" altLang="zh-CN" sz="1900" dirty="0" err="1"/>
              <a:t>libmpfr</a:t>
            </a:r>
            <a:r>
              <a:rPr lang="en-US" altLang="zh-CN" sz="1900" dirty="0"/>
              <a:t>-dev </a:t>
            </a:r>
            <a:r>
              <a:rPr lang="en-US" altLang="zh-CN" sz="1900" dirty="0" err="1"/>
              <a:t>libgmp</a:t>
            </a:r>
            <a:r>
              <a:rPr lang="en-US" altLang="zh-CN" sz="1900" dirty="0"/>
              <a:t>-dev gawk build-essential bison flex</a:t>
            </a:r>
          </a:p>
          <a:p>
            <a:pPr marL="0" indent="0">
              <a:lnSpc>
                <a:spcPct val="100000"/>
              </a:lnSpc>
              <a:buNone/>
            </a:pPr>
            <a:r>
              <a:rPr lang="en-US" altLang="zh-CN" sz="1900" dirty="0"/>
              <a:t>   $ </a:t>
            </a:r>
            <a:r>
              <a:rPr lang="en-US" altLang="zh-CN" sz="1900" dirty="0" err="1"/>
              <a:t>sudo</a:t>
            </a:r>
            <a:r>
              <a:rPr lang="en-US" altLang="zh-CN" sz="1900" dirty="0"/>
              <a:t> apt-get install </a:t>
            </a:r>
            <a:r>
              <a:rPr lang="en-US" altLang="zh-CN" sz="1900" dirty="0" err="1"/>
              <a:t>texinfo</a:t>
            </a:r>
            <a:r>
              <a:rPr lang="en-US" altLang="zh-CN" sz="1900" dirty="0"/>
              <a:t> </a:t>
            </a:r>
            <a:r>
              <a:rPr lang="en-US" altLang="zh-CN" sz="1900" dirty="0" err="1"/>
              <a:t>gperf</a:t>
            </a:r>
            <a:r>
              <a:rPr lang="en-US" altLang="zh-CN" sz="1900" dirty="0"/>
              <a:t> </a:t>
            </a:r>
            <a:r>
              <a:rPr lang="en-US" altLang="zh-CN" sz="1900" dirty="0" err="1"/>
              <a:t>libtool</a:t>
            </a:r>
            <a:r>
              <a:rPr lang="en-US" altLang="zh-CN" sz="1900" dirty="0"/>
              <a:t> </a:t>
            </a:r>
            <a:r>
              <a:rPr lang="en-US" altLang="zh-CN" sz="1900" dirty="0" err="1"/>
              <a:t>patchutils</a:t>
            </a:r>
            <a:r>
              <a:rPr lang="en-US" altLang="zh-CN" sz="1900" dirty="0"/>
              <a:t> </a:t>
            </a:r>
            <a:r>
              <a:rPr lang="en-US" altLang="zh-CN" sz="1900" dirty="0" err="1"/>
              <a:t>bc</a:t>
            </a:r>
            <a:r>
              <a:rPr lang="en-US" altLang="zh-CN" sz="1900" dirty="0"/>
              <a:t> zlib1g-dev </a:t>
            </a:r>
            <a:r>
              <a:rPr lang="en-US" altLang="zh-CN" sz="1900" dirty="0" err="1"/>
              <a:t>libexpat</a:t>
            </a:r>
            <a:r>
              <a:rPr lang="en-US" altLang="zh-CN" sz="1900" dirty="0"/>
              <a:t>-dev</a:t>
            </a:r>
          </a:p>
          <a:p>
            <a:r>
              <a:rPr lang="zh-CN" altLang="en-US" sz="2400" dirty="0"/>
              <a:t>开始构建</a:t>
            </a:r>
            <a:endParaRPr lang="en-US" altLang="zh-CN" sz="2400" dirty="0"/>
          </a:p>
          <a:p>
            <a:pPr marL="0" indent="0">
              <a:lnSpc>
                <a:spcPct val="100000"/>
              </a:lnSpc>
              <a:buNone/>
            </a:pPr>
            <a:r>
              <a:rPr lang="en-US" altLang="zh-CN" sz="1900" dirty="0"/>
              <a:t>   $ cd </a:t>
            </a:r>
            <a:r>
              <a:rPr lang="en-US" altLang="zh-CN" sz="1900" dirty="0" err="1"/>
              <a:t>riscv</a:t>
            </a:r>
            <a:r>
              <a:rPr lang="en-US" altLang="zh-CN" sz="1900" dirty="0"/>
              <a:t>-gnu-toolchain</a:t>
            </a:r>
          </a:p>
          <a:p>
            <a:pPr marL="0" indent="0">
              <a:lnSpc>
                <a:spcPct val="100000"/>
              </a:lnSpc>
              <a:buNone/>
            </a:pPr>
            <a:r>
              <a:rPr lang="en-US" altLang="zh-CN" sz="1900" dirty="0"/>
              <a:t>   $ </a:t>
            </a:r>
            <a:r>
              <a:rPr lang="en-US" altLang="zh-CN" sz="1900" dirty="0" err="1"/>
              <a:t>mkdir</a:t>
            </a:r>
            <a:r>
              <a:rPr lang="en-US" altLang="zh-CN" sz="1900" dirty="0"/>
              <a:t> build &amp;&amp; cd build</a:t>
            </a:r>
          </a:p>
          <a:p>
            <a:pPr marL="0" indent="0">
              <a:lnSpc>
                <a:spcPct val="100000"/>
              </a:lnSpc>
              <a:buNone/>
            </a:pPr>
            <a:r>
              <a:rPr lang="en-US" altLang="zh-CN" sz="1900" dirty="0"/>
              <a:t>   $ ../configure --prefix=/opt/</a:t>
            </a:r>
            <a:r>
              <a:rPr lang="en-US" altLang="zh-CN" sz="1900" dirty="0" err="1"/>
              <a:t>riscv</a:t>
            </a:r>
            <a:r>
              <a:rPr lang="en-US" altLang="zh-CN" sz="1900" dirty="0"/>
              <a:t> --enable-</a:t>
            </a:r>
            <a:r>
              <a:rPr lang="en-US" altLang="zh-CN" sz="1900" dirty="0" err="1"/>
              <a:t>multilib</a:t>
            </a:r>
            <a:endParaRPr lang="en-US" altLang="zh-CN" sz="1900" dirty="0"/>
          </a:p>
          <a:p>
            <a:pPr marL="0" indent="0">
              <a:lnSpc>
                <a:spcPct val="100000"/>
              </a:lnSpc>
              <a:buNone/>
            </a:pPr>
            <a:r>
              <a:rPr lang="en-US" altLang="zh-CN" sz="1900" dirty="0"/>
              <a:t>   $ make</a:t>
            </a:r>
          </a:p>
          <a:p>
            <a:pPr marL="0" indent="0">
              <a:lnSpc>
                <a:spcPct val="100000"/>
              </a:lnSpc>
              <a:buNone/>
            </a:pPr>
            <a:r>
              <a:rPr lang="en-US" altLang="zh-CN" sz="1900" dirty="0"/>
              <a:t>   $ make install</a:t>
            </a:r>
          </a:p>
        </p:txBody>
      </p:sp>
    </p:spTree>
    <p:extLst>
      <p:ext uri="{BB962C8B-B14F-4D97-AF65-F5344CB8AC3E}">
        <p14:creationId xmlns:p14="http://schemas.microsoft.com/office/powerpoint/2010/main" val="259970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343401" y="3270252"/>
            <a:ext cx="1015294" cy="2082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1.6 RISC-V</a:t>
            </a:r>
            <a:r>
              <a:rPr lang="zh-CN" altLang="en-US" dirty="0"/>
              <a:t>工具链的简单使用</a:t>
            </a:r>
          </a:p>
        </p:txBody>
      </p:sp>
      <p:pic>
        <p:nvPicPr>
          <p:cNvPr id="4" name="内容占位符 3"/>
          <p:cNvPicPr>
            <a:picLocks noGrp="1" noChangeAspect="1"/>
          </p:cNvPicPr>
          <p:nvPr>
            <p:ph idx="1"/>
          </p:nvPr>
        </p:nvPicPr>
        <p:blipFill>
          <a:blip r:embed="rId2"/>
          <a:stretch>
            <a:fillRect/>
          </a:stretch>
        </p:blipFill>
        <p:spPr>
          <a:xfrm>
            <a:off x="844375" y="1690689"/>
            <a:ext cx="2714286" cy="1142857"/>
          </a:xfrm>
          <a:prstGeom prst="rect">
            <a:avLst/>
          </a:prstGeom>
        </p:spPr>
      </p:pic>
      <p:pic>
        <p:nvPicPr>
          <p:cNvPr id="8" name="图片 7"/>
          <p:cNvPicPr>
            <a:picLocks noChangeAspect="1"/>
          </p:cNvPicPr>
          <p:nvPr/>
        </p:nvPicPr>
        <p:blipFill>
          <a:blip r:embed="rId3"/>
          <a:stretch>
            <a:fillRect/>
          </a:stretch>
        </p:blipFill>
        <p:spPr>
          <a:xfrm>
            <a:off x="5675966" y="3677451"/>
            <a:ext cx="2210826" cy="2027609"/>
          </a:xfrm>
          <a:prstGeom prst="rect">
            <a:avLst/>
          </a:prstGeom>
        </p:spPr>
      </p:pic>
      <p:pic>
        <p:nvPicPr>
          <p:cNvPr id="9" name="图片 8"/>
          <p:cNvPicPr>
            <a:picLocks noChangeAspect="1"/>
          </p:cNvPicPr>
          <p:nvPr/>
        </p:nvPicPr>
        <p:blipFill>
          <a:blip r:embed="rId4"/>
          <a:stretch>
            <a:fillRect/>
          </a:stretch>
        </p:blipFill>
        <p:spPr>
          <a:xfrm>
            <a:off x="5511613" y="1384138"/>
            <a:ext cx="2539534" cy="1676093"/>
          </a:xfrm>
          <a:prstGeom prst="rect">
            <a:avLst/>
          </a:prstGeom>
        </p:spPr>
      </p:pic>
      <p:sp>
        <p:nvSpPr>
          <p:cNvPr id="10" name="右箭头 9"/>
          <p:cNvSpPr/>
          <p:nvPr/>
        </p:nvSpPr>
        <p:spPr>
          <a:xfrm>
            <a:off x="3488635" y="2007058"/>
            <a:ext cx="1918252" cy="2946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5400000">
            <a:off x="6472756" y="3221535"/>
            <a:ext cx="617247" cy="2946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102958" y="5505824"/>
            <a:ext cx="3482847" cy="523220"/>
          </a:xfrm>
          <a:prstGeom prst="rect">
            <a:avLst/>
          </a:prstGeom>
          <a:noFill/>
          <a:ln>
            <a:solidFill>
              <a:schemeClr val="accent1"/>
            </a:solidFill>
          </a:ln>
        </p:spPr>
        <p:txBody>
          <a:bodyPr wrap="square" rtlCol="0">
            <a:spAutoFit/>
          </a:bodyPr>
          <a:lstStyle/>
          <a:p>
            <a:r>
              <a:rPr lang="zh-CN" altLang="en-US" sz="1400" dirty="0"/>
              <a:t>上面的操作可以通过一个命令实现：</a:t>
            </a:r>
            <a:endParaRPr lang="en-US" altLang="zh-CN" sz="1400" dirty="0"/>
          </a:p>
          <a:p>
            <a:r>
              <a:rPr lang="en-US" altLang="zh-CN" sz="1400" dirty="0"/>
              <a:t>$ riscv64-unknown-elf-gcc </a:t>
            </a:r>
            <a:r>
              <a:rPr lang="en-US" altLang="zh-CN" sz="1400" dirty="0" err="1"/>
              <a:t>main.c</a:t>
            </a:r>
            <a:r>
              <a:rPr lang="en-US" altLang="zh-CN" sz="1400" dirty="0"/>
              <a:t> -o </a:t>
            </a:r>
            <a:r>
              <a:rPr lang="en-US" altLang="zh-CN" sz="1400" dirty="0" err="1"/>
              <a:t>main.elf</a:t>
            </a:r>
            <a:endParaRPr lang="zh-CN" altLang="en-US" sz="1400" dirty="0"/>
          </a:p>
        </p:txBody>
      </p:sp>
      <p:sp>
        <p:nvSpPr>
          <p:cNvPr id="14" name="流程图: 资料带 13"/>
          <p:cNvSpPr/>
          <p:nvPr/>
        </p:nvSpPr>
        <p:spPr>
          <a:xfrm>
            <a:off x="3488635" y="4413109"/>
            <a:ext cx="805070" cy="73549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main.o</a:t>
            </a:r>
            <a:endParaRPr lang="zh-CN" altLang="en-US" dirty="0"/>
          </a:p>
        </p:txBody>
      </p:sp>
      <p:sp>
        <p:nvSpPr>
          <p:cNvPr id="15" name="流程图: 资料带 14"/>
          <p:cNvSpPr/>
          <p:nvPr/>
        </p:nvSpPr>
        <p:spPr>
          <a:xfrm>
            <a:off x="1108213" y="4418495"/>
            <a:ext cx="805070" cy="73549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main.elf</a:t>
            </a:r>
            <a:endParaRPr lang="zh-CN" altLang="en-US" dirty="0"/>
          </a:p>
        </p:txBody>
      </p:sp>
      <p:sp>
        <p:nvSpPr>
          <p:cNvPr id="16" name="右箭头 15"/>
          <p:cNvSpPr/>
          <p:nvPr/>
        </p:nvSpPr>
        <p:spPr>
          <a:xfrm rot="10800000">
            <a:off x="4411059" y="4607678"/>
            <a:ext cx="1303006" cy="3375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rot="10800000">
            <a:off x="1991158" y="4617455"/>
            <a:ext cx="1303006" cy="3375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多文档 17"/>
          <p:cNvSpPr/>
          <p:nvPr/>
        </p:nvSpPr>
        <p:spPr>
          <a:xfrm>
            <a:off x="3395538" y="3379670"/>
            <a:ext cx="911019" cy="69546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lib</a:t>
            </a:r>
            <a:endParaRPr lang="zh-CN" altLang="en-US" dirty="0"/>
          </a:p>
        </p:txBody>
      </p:sp>
      <p:sp>
        <p:nvSpPr>
          <p:cNvPr id="20" name="文本框 19"/>
          <p:cNvSpPr txBox="1"/>
          <p:nvPr/>
        </p:nvSpPr>
        <p:spPr>
          <a:xfrm>
            <a:off x="3891170" y="1736510"/>
            <a:ext cx="877163" cy="369332"/>
          </a:xfrm>
          <a:prstGeom prst="rect">
            <a:avLst/>
          </a:prstGeom>
          <a:noFill/>
        </p:spPr>
        <p:txBody>
          <a:bodyPr wrap="none" rtlCol="0">
            <a:spAutoFit/>
          </a:bodyPr>
          <a:lstStyle/>
          <a:p>
            <a:r>
              <a:rPr lang="zh-CN" altLang="en-US" dirty="0"/>
              <a:t>预处理</a:t>
            </a:r>
          </a:p>
        </p:txBody>
      </p:sp>
      <p:sp>
        <p:nvSpPr>
          <p:cNvPr id="21" name="文本框 20"/>
          <p:cNvSpPr txBox="1"/>
          <p:nvPr/>
        </p:nvSpPr>
        <p:spPr>
          <a:xfrm>
            <a:off x="6928700" y="3184175"/>
            <a:ext cx="646331" cy="369332"/>
          </a:xfrm>
          <a:prstGeom prst="rect">
            <a:avLst/>
          </a:prstGeom>
          <a:noFill/>
        </p:spPr>
        <p:txBody>
          <a:bodyPr wrap="none" rtlCol="0">
            <a:spAutoFit/>
          </a:bodyPr>
          <a:lstStyle/>
          <a:p>
            <a:r>
              <a:rPr lang="zh-CN" altLang="en-US" dirty="0"/>
              <a:t>编译</a:t>
            </a:r>
          </a:p>
        </p:txBody>
      </p:sp>
      <p:sp>
        <p:nvSpPr>
          <p:cNvPr id="22" name="文本框 21"/>
          <p:cNvSpPr txBox="1"/>
          <p:nvPr/>
        </p:nvSpPr>
        <p:spPr>
          <a:xfrm>
            <a:off x="4681450" y="4302029"/>
            <a:ext cx="646331" cy="369332"/>
          </a:xfrm>
          <a:prstGeom prst="rect">
            <a:avLst/>
          </a:prstGeom>
          <a:noFill/>
        </p:spPr>
        <p:txBody>
          <a:bodyPr wrap="none" rtlCol="0">
            <a:spAutoFit/>
          </a:bodyPr>
          <a:lstStyle/>
          <a:p>
            <a:r>
              <a:rPr lang="zh-CN" altLang="en-US" dirty="0"/>
              <a:t>汇编</a:t>
            </a:r>
          </a:p>
        </p:txBody>
      </p:sp>
      <p:sp>
        <p:nvSpPr>
          <p:cNvPr id="23" name="文本框 22"/>
          <p:cNvSpPr txBox="1"/>
          <p:nvPr/>
        </p:nvSpPr>
        <p:spPr>
          <a:xfrm>
            <a:off x="2173801" y="4251599"/>
            <a:ext cx="646331" cy="369332"/>
          </a:xfrm>
          <a:prstGeom prst="rect">
            <a:avLst/>
          </a:prstGeom>
          <a:noFill/>
        </p:spPr>
        <p:txBody>
          <a:bodyPr wrap="none" rtlCol="0">
            <a:spAutoFit/>
          </a:bodyPr>
          <a:lstStyle/>
          <a:p>
            <a:r>
              <a:rPr lang="zh-CN" altLang="en-US" dirty="0"/>
              <a:t>链接</a:t>
            </a:r>
          </a:p>
        </p:txBody>
      </p:sp>
      <p:sp>
        <p:nvSpPr>
          <p:cNvPr id="24" name="文本框 23"/>
          <p:cNvSpPr txBox="1"/>
          <p:nvPr/>
        </p:nvSpPr>
        <p:spPr>
          <a:xfrm>
            <a:off x="1102958" y="6119267"/>
            <a:ext cx="7533042" cy="523220"/>
          </a:xfrm>
          <a:prstGeom prst="rect">
            <a:avLst/>
          </a:prstGeom>
          <a:noFill/>
          <a:ln>
            <a:solidFill>
              <a:schemeClr val="accent1"/>
            </a:solidFill>
          </a:ln>
        </p:spPr>
        <p:txBody>
          <a:bodyPr wrap="square" rtlCol="0">
            <a:spAutoFit/>
          </a:bodyPr>
          <a:lstStyle/>
          <a:p>
            <a:r>
              <a:rPr lang="zh-CN" altLang="en-US" sz="1400" dirty="0"/>
              <a:t>如果出现</a:t>
            </a:r>
            <a:r>
              <a:rPr lang="en-US" altLang="zh-CN" sz="1400" dirty="0"/>
              <a:t>`riscv64-unknown-elf-gcc: command not found`</a:t>
            </a:r>
            <a:r>
              <a:rPr lang="zh-CN" altLang="en-US" sz="1400" dirty="0"/>
              <a:t>的错误，需要将工具链路径加入</a:t>
            </a:r>
            <a:r>
              <a:rPr lang="en-US" altLang="zh-CN" sz="1400" dirty="0"/>
              <a:t>PATH</a:t>
            </a:r>
            <a:r>
              <a:rPr lang="zh-CN" altLang="en-US" sz="1400" dirty="0"/>
              <a:t>中：</a:t>
            </a:r>
            <a:endParaRPr lang="en-US" altLang="zh-CN" sz="1400" dirty="0"/>
          </a:p>
          <a:p>
            <a:r>
              <a:rPr lang="en-US" altLang="zh-CN" sz="1400" dirty="0"/>
              <a:t>$ export PATH=/opt/</a:t>
            </a:r>
            <a:r>
              <a:rPr lang="en-US" altLang="zh-CN" sz="1400" dirty="0" err="1"/>
              <a:t>riscv</a:t>
            </a:r>
            <a:r>
              <a:rPr lang="en-US" altLang="zh-CN" sz="1400" dirty="0"/>
              <a:t>:$PATH</a:t>
            </a:r>
          </a:p>
        </p:txBody>
      </p:sp>
    </p:spTree>
    <p:extLst>
      <p:ext uri="{BB962C8B-B14F-4D97-AF65-F5344CB8AC3E}">
        <p14:creationId xmlns:p14="http://schemas.microsoft.com/office/powerpoint/2010/main" val="4231412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指令模拟器</a:t>
            </a:r>
            <a:r>
              <a:rPr lang="en-US" altLang="zh-CN" dirty="0"/>
              <a:t>spike</a:t>
            </a:r>
            <a:r>
              <a:rPr lang="zh-CN" altLang="en-US" dirty="0"/>
              <a:t>的构建</a:t>
            </a:r>
          </a:p>
        </p:txBody>
      </p:sp>
      <p:pic>
        <p:nvPicPr>
          <p:cNvPr id="4" name="内容占位符 3"/>
          <p:cNvPicPr>
            <a:picLocks noGrp="1" noChangeAspect="1"/>
          </p:cNvPicPr>
          <p:nvPr>
            <p:ph idx="1"/>
          </p:nvPr>
        </p:nvPicPr>
        <p:blipFill>
          <a:blip r:embed="rId2"/>
          <a:stretch>
            <a:fillRect/>
          </a:stretch>
        </p:blipFill>
        <p:spPr>
          <a:xfrm>
            <a:off x="834468" y="1929607"/>
            <a:ext cx="7475063" cy="4351338"/>
          </a:xfrm>
          <a:prstGeom prst="rect">
            <a:avLst/>
          </a:prstGeom>
        </p:spPr>
      </p:pic>
      <p:sp>
        <p:nvSpPr>
          <p:cNvPr id="5" name="文本框 4"/>
          <p:cNvSpPr txBox="1"/>
          <p:nvPr/>
        </p:nvSpPr>
        <p:spPr>
          <a:xfrm>
            <a:off x="628650" y="1560275"/>
            <a:ext cx="8106332" cy="369332"/>
          </a:xfrm>
          <a:prstGeom prst="rect">
            <a:avLst/>
          </a:prstGeom>
          <a:noFill/>
          <a:ln>
            <a:solidFill>
              <a:schemeClr val="bg1"/>
            </a:solidFill>
          </a:ln>
        </p:spPr>
        <p:txBody>
          <a:bodyPr wrap="square" rtlCol="0">
            <a:spAutoFit/>
          </a:bodyPr>
          <a:lstStyle/>
          <a:p>
            <a:r>
              <a:rPr lang="en-US" altLang="zh-CN" dirty="0"/>
              <a:t>spike</a:t>
            </a:r>
            <a:r>
              <a:rPr lang="zh-CN" altLang="en-US" dirty="0"/>
              <a:t>是一个</a:t>
            </a:r>
            <a:r>
              <a:rPr lang="en-US" altLang="zh-CN" dirty="0"/>
              <a:t>RISC-V</a:t>
            </a:r>
            <a:r>
              <a:rPr lang="zh-CN" altLang="en-US" dirty="0"/>
              <a:t>指令模拟器，它能够模拟一个或者多个</a:t>
            </a:r>
            <a:r>
              <a:rPr lang="en-US" altLang="zh-CN" dirty="0"/>
              <a:t>RISC-V</a:t>
            </a:r>
            <a:r>
              <a:rPr lang="zh-CN" altLang="en-US" dirty="0"/>
              <a:t>硬件线程的功能。</a:t>
            </a:r>
          </a:p>
        </p:txBody>
      </p:sp>
    </p:spTree>
    <p:extLst>
      <p:ext uri="{BB962C8B-B14F-4D97-AF65-F5344CB8AC3E}">
        <p14:creationId xmlns:p14="http://schemas.microsoft.com/office/powerpoint/2010/main" val="2491281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en-US" dirty="0"/>
              <a:t>指令模拟器</a:t>
            </a:r>
            <a:r>
              <a:rPr lang="en-US" altLang="zh-CN" dirty="0"/>
              <a:t>spike</a:t>
            </a:r>
            <a:r>
              <a:rPr lang="zh-CN" altLang="en-US" dirty="0"/>
              <a:t>的构建</a:t>
            </a:r>
          </a:p>
        </p:txBody>
      </p:sp>
      <p:sp>
        <p:nvSpPr>
          <p:cNvPr id="3" name="内容占位符 2"/>
          <p:cNvSpPr>
            <a:spLocks noGrp="1"/>
          </p:cNvSpPr>
          <p:nvPr>
            <p:ph idx="1"/>
          </p:nvPr>
        </p:nvSpPr>
        <p:spPr/>
        <p:txBody>
          <a:bodyPr>
            <a:normAutofit fontScale="92500" lnSpcReduction="10000"/>
          </a:bodyPr>
          <a:lstStyle/>
          <a:p>
            <a:r>
              <a:rPr lang="zh-CN" altLang="en-US" dirty="0"/>
              <a:t>获取源码</a:t>
            </a:r>
            <a:endParaRPr lang="en-US" altLang="zh-CN" dirty="0"/>
          </a:p>
          <a:p>
            <a:pPr marL="0" indent="0">
              <a:buNone/>
            </a:pPr>
            <a:r>
              <a:rPr lang="en-US" altLang="zh-CN" sz="1900" dirty="0"/>
              <a:t>    $ </a:t>
            </a:r>
            <a:r>
              <a:rPr lang="en-US" altLang="zh-CN" sz="1900" dirty="0" err="1"/>
              <a:t>git</a:t>
            </a:r>
            <a:r>
              <a:rPr lang="en-US" altLang="zh-CN" sz="1900" dirty="0"/>
              <a:t> clone https://github.com/riscv/riscv.isa-sim.git </a:t>
            </a:r>
          </a:p>
          <a:p>
            <a:r>
              <a:rPr lang="zh-CN" altLang="en-US" dirty="0"/>
              <a:t>安装依赖文件</a:t>
            </a:r>
            <a:endParaRPr lang="en-US" altLang="zh-CN" dirty="0"/>
          </a:p>
          <a:p>
            <a:pPr marL="0" indent="0">
              <a:buNone/>
            </a:pPr>
            <a:r>
              <a:rPr lang="en-US" altLang="zh-CN" sz="1900" dirty="0"/>
              <a:t>    $ </a:t>
            </a:r>
            <a:r>
              <a:rPr lang="en-US" altLang="zh-CN" sz="1900" dirty="0" err="1"/>
              <a:t>sudo</a:t>
            </a:r>
            <a:r>
              <a:rPr lang="en-US" altLang="zh-CN" sz="1900" dirty="0"/>
              <a:t> apt-get install device-tree-compile</a:t>
            </a:r>
          </a:p>
          <a:p>
            <a:r>
              <a:rPr lang="zh-CN" altLang="en-US" dirty="0"/>
              <a:t>开始构建</a:t>
            </a:r>
            <a:endParaRPr lang="en-US" altLang="zh-CN" dirty="0"/>
          </a:p>
          <a:p>
            <a:pPr marL="0" indent="0">
              <a:buNone/>
            </a:pPr>
            <a:r>
              <a:rPr lang="en-US" altLang="zh-CN" sz="1900" dirty="0"/>
              <a:t>    $ cd </a:t>
            </a:r>
            <a:r>
              <a:rPr lang="en-US" altLang="zh-CN" sz="1900" dirty="0" err="1"/>
              <a:t>riscv</a:t>
            </a:r>
            <a:r>
              <a:rPr lang="en-US" altLang="zh-CN" sz="1900" dirty="0"/>
              <a:t>-</a:t>
            </a:r>
            <a:r>
              <a:rPr lang="en-US" altLang="zh-CN" sz="1900" dirty="0" err="1"/>
              <a:t>isa</a:t>
            </a:r>
            <a:r>
              <a:rPr lang="en-US" altLang="zh-CN" sz="1900" dirty="0"/>
              <a:t>-sim</a:t>
            </a:r>
          </a:p>
          <a:p>
            <a:pPr marL="0" indent="0">
              <a:buNone/>
            </a:pPr>
            <a:r>
              <a:rPr lang="en-US" altLang="zh-CN" sz="1900" dirty="0"/>
              <a:t>    $ </a:t>
            </a:r>
            <a:r>
              <a:rPr lang="en-US" altLang="zh-CN" sz="1900" dirty="0" err="1"/>
              <a:t>mkdir</a:t>
            </a:r>
            <a:r>
              <a:rPr lang="en-US" altLang="zh-CN" sz="1900" dirty="0"/>
              <a:t> build</a:t>
            </a:r>
          </a:p>
          <a:p>
            <a:pPr marL="0" indent="0">
              <a:buNone/>
            </a:pPr>
            <a:r>
              <a:rPr lang="en-US" altLang="zh-CN" sz="1900" dirty="0"/>
              <a:t>    $ cd build </a:t>
            </a:r>
          </a:p>
          <a:p>
            <a:pPr marL="0" indent="0">
              <a:buNone/>
            </a:pPr>
            <a:r>
              <a:rPr lang="en-US" altLang="zh-CN" sz="1900" dirty="0"/>
              <a:t>    $ ../configure –prefix=/opt/</a:t>
            </a:r>
            <a:r>
              <a:rPr lang="en-US" altLang="zh-CN" sz="1900" dirty="0" err="1"/>
              <a:t>riscv</a:t>
            </a:r>
            <a:r>
              <a:rPr lang="en-US" altLang="zh-CN" sz="1900" dirty="0"/>
              <a:t> -enable-histogram</a:t>
            </a:r>
          </a:p>
          <a:p>
            <a:pPr marL="0" indent="0">
              <a:buNone/>
            </a:pPr>
            <a:r>
              <a:rPr lang="en-US" altLang="zh-CN" sz="1900" dirty="0"/>
              <a:t>    $ make </a:t>
            </a:r>
          </a:p>
          <a:p>
            <a:pPr marL="0" indent="0">
              <a:buNone/>
            </a:pPr>
            <a:r>
              <a:rPr lang="en-US" altLang="zh-CN" sz="1900" dirty="0"/>
              <a:t>    $ make install</a:t>
            </a:r>
          </a:p>
        </p:txBody>
      </p:sp>
    </p:spTree>
    <p:extLst>
      <p:ext uri="{BB962C8B-B14F-4D97-AF65-F5344CB8AC3E}">
        <p14:creationId xmlns:p14="http://schemas.microsoft.com/office/powerpoint/2010/main" val="787782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1.8 </a:t>
            </a:r>
            <a:r>
              <a:rPr lang="zh-CN" altLang="en-US" dirty="0"/>
              <a:t>代理内核</a:t>
            </a:r>
            <a:r>
              <a:rPr lang="en-US" altLang="zh-CN" dirty="0"/>
              <a:t>pk</a:t>
            </a:r>
            <a:r>
              <a:rPr lang="zh-CN" altLang="en-US" dirty="0"/>
              <a:t>的构建</a:t>
            </a:r>
            <a:r>
              <a:rPr lang="en-US" altLang="zh-CN" dirty="0"/>
              <a:t> </a:t>
            </a:r>
            <a:endParaRPr lang="zh-CN" altLang="en-US" dirty="0"/>
          </a:p>
        </p:txBody>
      </p:sp>
      <p:pic>
        <p:nvPicPr>
          <p:cNvPr id="4" name="内容占位符 3"/>
          <p:cNvPicPr>
            <a:picLocks noGrp="1" noChangeAspect="1"/>
          </p:cNvPicPr>
          <p:nvPr>
            <p:ph idx="1"/>
          </p:nvPr>
        </p:nvPicPr>
        <p:blipFill>
          <a:blip r:embed="rId2"/>
          <a:stretch>
            <a:fillRect/>
          </a:stretch>
        </p:blipFill>
        <p:spPr>
          <a:xfrm>
            <a:off x="1078340" y="1825625"/>
            <a:ext cx="6987320" cy="4351338"/>
          </a:xfrm>
          <a:prstGeom prst="rect">
            <a:avLst/>
          </a:prstGeom>
        </p:spPr>
      </p:pic>
      <p:sp>
        <p:nvSpPr>
          <p:cNvPr id="5" name="文本框 4"/>
          <p:cNvSpPr txBox="1"/>
          <p:nvPr/>
        </p:nvSpPr>
        <p:spPr>
          <a:xfrm>
            <a:off x="960308" y="1506023"/>
            <a:ext cx="8106332" cy="369332"/>
          </a:xfrm>
          <a:prstGeom prst="rect">
            <a:avLst/>
          </a:prstGeom>
          <a:noFill/>
          <a:ln>
            <a:solidFill>
              <a:schemeClr val="bg1"/>
            </a:solidFill>
          </a:ln>
        </p:spPr>
        <p:txBody>
          <a:bodyPr wrap="square" rtlCol="0">
            <a:spAutoFit/>
          </a:bodyPr>
          <a:lstStyle/>
          <a:p>
            <a:r>
              <a:rPr lang="en-US" altLang="zh-CN" dirty="0"/>
              <a:t>RISC-V Proxy Kernel</a:t>
            </a:r>
            <a:r>
              <a:rPr lang="zh-CN" altLang="en-US" dirty="0"/>
              <a:t>（</a:t>
            </a:r>
            <a:r>
              <a:rPr lang="en-US" altLang="zh-CN" dirty="0"/>
              <a:t>RISC-V</a:t>
            </a:r>
            <a:r>
              <a:rPr lang="zh-CN" altLang="en-US" dirty="0"/>
              <a:t>代理内核）用于给</a:t>
            </a:r>
            <a:r>
              <a:rPr lang="en-US" altLang="zh-CN" dirty="0"/>
              <a:t>RISC-V</a:t>
            </a:r>
            <a:r>
              <a:rPr lang="zh-CN" altLang="en-US" dirty="0"/>
              <a:t>执行文件提供执行环境。</a:t>
            </a:r>
          </a:p>
        </p:txBody>
      </p:sp>
    </p:spTree>
    <p:extLst>
      <p:ext uri="{BB962C8B-B14F-4D97-AF65-F5344CB8AC3E}">
        <p14:creationId xmlns:p14="http://schemas.microsoft.com/office/powerpoint/2010/main" val="181981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E8293-DDB2-4470-950B-046C88CCD75F}"/>
              </a:ext>
            </a:extLst>
          </p:cNvPr>
          <p:cNvSpPr>
            <a:spLocks noGrp="1"/>
          </p:cNvSpPr>
          <p:nvPr>
            <p:ph type="title"/>
          </p:nvPr>
        </p:nvSpPr>
        <p:spPr/>
        <p:txBody>
          <a:bodyPr/>
          <a:lstStyle/>
          <a:p>
            <a:r>
              <a:rPr lang="en-US" altLang="zh-CN" dirty="0"/>
              <a:t>0.1 </a:t>
            </a:r>
            <a:r>
              <a:rPr lang="zh-CN" altLang="en-US" dirty="0"/>
              <a:t>课程概要</a:t>
            </a:r>
          </a:p>
        </p:txBody>
      </p:sp>
      <p:sp>
        <p:nvSpPr>
          <p:cNvPr id="3" name="内容占位符 2">
            <a:extLst>
              <a:ext uri="{FF2B5EF4-FFF2-40B4-BE49-F238E27FC236}">
                <a16:creationId xmlns:a16="http://schemas.microsoft.com/office/drawing/2014/main" id="{AC46E460-7133-447B-BDBC-F9A1BD35F169}"/>
              </a:ext>
            </a:extLst>
          </p:cNvPr>
          <p:cNvSpPr>
            <a:spLocks noGrp="1"/>
          </p:cNvSpPr>
          <p:nvPr>
            <p:ph idx="1"/>
          </p:nvPr>
        </p:nvSpPr>
        <p:spPr/>
        <p:txBody>
          <a:bodyPr/>
          <a:lstStyle/>
          <a:p>
            <a:r>
              <a:rPr lang="zh-CN" altLang="en-US" dirty="0"/>
              <a:t>安排</a:t>
            </a:r>
            <a:endParaRPr lang="en-US" altLang="zh-CN" dirty="0"/>
          </a:p>
          <a:p>
            <a:pPr lvl="1"/>
            <a:r>
              <a:rPr lang="zh-CN" altLang="en-US" dirty="0"/>
              <a:t>网站：</a:t>
            </a:r>
            <a:r>
              <a:rPr lang="en-US" altLang="zh-CN" dirty="0">
                <a:hlinkClick r:id="rId2"/>
              </a:rPr>
              <a:t>https://github.com/xicongye/compiler-design</a:t>
            </a:r>
            <a:endParaRPr lang="en-US" altLang="zh-CN" dirty="0"/>
          </a:p>
          <a:p>
            <a:pPr lvl="1"/>
            <a:r>
              <a:rPr lang="zh-CN" altLang="en-US" dirty="0"/>
              <a:t>学时：</a:t>
            </a:r>
            <a:r>
              <a:rPr lang="en-US" altLang="zh-CN" dirty="0"/>
              <a:t>36</a:t>
            </a:r>
          </a:p>
          <a:p>
            <a:pPr lvl="1"/>
            <a:r>
              <a:rPr lang="zh-CN" altLang="en-US" dirty="0"/>
              <a:t>学分：</a:t>
            </a:r>
            <a:r>
              <a:rPr lang="en-US" altLang="zh-CN" dirty="0"/>
              <a:t>2</a:t>
            </a:r>
          </a:p>
          <a:p>
            <a:pPr lvl="1"/>
            <a:r>
              <a:rPr lang="zh-CN" altLang="en-US" dirty="0"/>
              <a:t>先修课程：</a:t>
            </a:r>
            <a:r>
              <a:rPr lang="en-US" altLang="zh-CN" dirty="0"/>
              <a:t>C</a:t>
            </a:r>
            <a:r>
              <a:rPr lang="zh-CN" altLang="en-US" dirty="0"/>
              <a:t>语言、计算机组成原理</a:t>
            </a:r>
            <a:endParaRPr lang="en-US" altLang="zh-CN" dirty="0"/>
          </a:p>
          <a:p>
            <a:pPr lvl="1"/>
            <a:r>
              <a:rPr lang="zh-CN" altLang="en-US" dirty="0"/>
              <a:t>其他：上课要求自带笔记本电脑</a:t>
            </a:r>
            <a:endParaRPr lang="en-US" altLang="zh-CN" dirty="0"/>
          </a:p>
          <a:p>
            <a:pPr lvl="1"/>
            <a:endParaRPr lang="en-US" altLang="zh-CN" dirty="0"/>
          </a:p>
          <a:p>
            <a:r>
              <a:rPr lang="zh-CN" altLang="en-US" dirty="0"/>
              <a:t>课程结构</a:t>
            </a:r>
            <a:endParaRPr lang="en-US" altLang="zh-CN" dirty="0"/>
          </a:p>
          <a:p>
            <a:pPr lvl="1"/>
            <a:r>
              <a:rPr lang="zh-CN" altLang="en-US" dirty="0"/>
              <a:t>理论部分：上课听讲，下课作业，交书面作业</a:t>
            </a:r>
            <a:endParaRPr lang="en-US" altLang="zh-CN" dirty="0"/>
          </a:p>
          <a:p>
            <a:pPr lvl="1"/>
            <a:r>
              <a:rPr lang="zh-CN" altLang="en-US" dirty="0"/>
              <a:t>实践部分：按照</a:t>
            </a:r>
            <a:r>
              <a:rPr lang="en-US" altLang="zh-CN" dirty="0"/>
              <a:t>《</a:t>
            </a:r>
            <a:r>
              <a:rPr lang="zh-CN" altLang="en-US" dirty="0"/>
              <a:t>实验指导书</a:t>
            </a:r>
            <a:r>
              <a:rPr lang="en-US" altLang="zh-CN" dirty="0"/>
              <a:t>》</a:t>
            </a:r>
            <a:r>
              <a:rPr lang="zh-CN" altLang="en-US" dirty="0"/>
              <a:t>步骤完成实验报告</a:t>
            </a:r>
            <a:endParaRPr lang="en-US" altLang="zh-CN" dirty="0"/>
          </a:p>
        </p:txBody>
      </p:sp>
    </p:spTree>
    <p:extLst>
      <p:ext uri="{BB962C8B-B14F-4D97-AF65-F5344CB8AC3E}">
        <p14:creationId xmlns:p14="http://schemas.microsoft.com/office/powerpoint/2010/main" val="3610784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1.8 </a:t>
            </a:r>
            <a:r>
              <a:rPr lang="zh-CN" altLang="en-US" dirty="0"/>
              <a:t>代理内核</a:t>
            </a:r>
            <a:r>
              <a:rPr lang="en-US" altLang="zh-CN" dirty="0"/>
              <a:t>pk</a:t>
            </a:r>
            <a:r>
              <a:rPr lang="zh-CN" altLang="en-US" dirty="0"/>
              <a:t>的构建</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t>获取源码</a:t>
            </a:r>
            <a:endParaRPr lang="en-US" altLang="zh-CN" dirty="0"/>
          </a:p>
          <a:p>
            <a:pPr marL="0" indent="0">
              <a:buNone/>
            </a:pPr>
            <a:r>
              <a:rPr lang="en-US" altLang="zh-CN" sz="1800" dirty="0"/>
              <a:t>    $ </a:t>
            </a:r>
            <a:r>
              <a:rPr lang="en-US" altLang="zh-CN" sz="1800" dirty="0" err="1"/>
              <a:t>git</a:t>
            </a:r>
            <a:r>
              <a:rPr lang="en-US" altLang="zh-CN" sz="1800" dirty="0"/>
              <a:t> clone https://github.com/riscv/riscv-pk.git</a:t>
            </a:r>
          </a:p>
          <a:p>
            <a:r>
              <a:rPr lang="zh-CN" altLang="en-US" dirty="0"/>
              <a:t>开始构建</a:t>
            </a:r>
            <a:endParaRPr lang="en-US" altLang="zh-CN" dirty="0"/>
          </a:p>
          <a:p>
            <a:pPr marL="0" indent="0">
              <a:buNone/>
            </a:pPr>
            <a:r>
              <a:rPr lang="en-US" altLang="zh-CN" sz="1800" dirty="0"/>
              <a:t>    $ cd </a:t>
            </a:r>
            <a:r>
              <a:rPr lang="en-US" altLang="zh-CN" sz="1800" dirty="0" err="1"/>
              <a:t>riscv-pk</a:t>
            </a:r>
            <a:endParaRPr lang="en-US" altLang="zh-CN" sz="1800" dirty="0"/>
          </a:p>
          <a:p>
            <a:pPr marL="0" indent="0">
              <a:buNone/>
            </a:pPr>
            <a:r>
              <a:rPr lang="en-US" altLang="zh-CN" sz="1800" dirty="0"/>
              <a:t>    $ </a:t>
            </a:r>
            <a:r>
              <a:rPr lang="en-US" altLang="zh-CN" sz="1800" dirty="0" err="1"/>
              <a:t>mkdir</a:t>
            </a:r>
            <a:r>
              <a:rPr lang="en-US" altLang="zh-CN" sz="1800" dirty="0"/>
              <a:t> build </a:t>
            </a:r>
          </a:p>
          <a:p>
            <a:pPr marL="0" indent="0">
              <a:buNone/>
            </a:pPr>
            <a:r>
              <a:rPr lang="en-US" altLang="zh-CN" sz="1800" dirty="0"/>
              <a:t>    $ cd build</a:t>
            </a:r>
          </a:p>
          <a:p>
            <a:pPr marL="0" indent="0">
              <a:buNone/>
            </a:pPr>
            <a:r>
              <a:rPr lang="en-US" altLang="zh-CN" sz="1800" dirty="0"/>
              <a:t>    $ ../configure -prefix=/opt/</a:t>
            </a:r>
            <a:r>
              <a:rPr lang="en-US" altLang="zh-CN" sz="1800" dirty="0" err="1"/>
              <a:t>riscv</a:t>
            </a:r>
            <a:r>
              <a:rPr lang="en-US" altLang="zh-CN" sz="1800" dirty="0"/>
              <a:t> -host=riscv64-unknown-elf</a:t>
            </a:r>
          </a:p>
          <a:p>
            <a:pPr marL="0" indent="0">
              <a:buNone/>
            </a:pPr>
            <a:r>
              <a:rPr lang="en-US" altLang="zh-CN" sz="1800" dirty="0"/>
              <a:t>    $ make </a:t>
            </a:r>
          </a:p>
          <a:p>
            <a:pPr marL="0" indent="0">
              <a:buNone/>
            </a:pPr>
            <a:r>
              <a:rPr lang="en-US" altLang="zh-CN" sz="1800" dirty="0"/>
              <a:t>    $ make install</a:t>
            </a:r>
            <a:endParaRPr lang="zh-CN" altLang="en-US" sz="1800" dirty="0"/>
          </a:p>
        </p:txBody>
      </p:sp>
      <p:sp>
        <p:nvSpPr>
          <p:cNvPr id="6" name="文本框 5"/>
          <p:cNvSpPr txBox="1"/>
          <p:nvPr/>
        </p:nvSpPr>
        <p:spPr>
          <a:xfrm>
            <a:off x="887785" y="5464036"/>
            <a:ext cx="3989015" cy="307777"/>
          </a:xfrm>
          <a:prstGeom prst="rect">
            <a:avLst/>
          </a:prstGeom>
          <a:noFill/>
          <a:ln>
            <a:solidFill>
              <a:schemeClr val="accent1"/>
            </a:solidFill>
          </a:ln>
        </p:spPr>
        <p:txBody>
          <a:bodyPr wrap="square" rtlCol="0">
            <a:spAutoFit/>
          </a:bodyPr>
          <a:lstStyle/>
          <a:p>
            <a:r>
              <a:rPr lang="zh-CN" altLang="en-US" sz="1400" dirty="0"/>
              <a:t>构建</a:t>
            </a:r>
            <a:r>
              <a:rPr lang="en-US" altLang="zh-CN" sz="1400" dirty="0" err="1"/>
              <a:t>pk</a:t>
            </a:r>
            <a:r>
              <a:rPr lang="zh-CN" altLang="en-US" sz="1400" dirty="0"/>
              <a:t>之前需要先完成</a:t>
            </a:r>
            <a:r>
              <a:rPr lang="en-US" altLang="zh-CN" sz="1400" dirty="0" err="1"/>
              <a:t>riscv</a:t>
            </a:r>
            <a:r>
              <a:rPr lang="en-US" altLang="zh-CN" sz="1400" dirty="0"/>
              <a:t>-gnu-toolchain</a:t>
            </a:r>
            <a:r>
              <a:rPr lang="zh-CN" altLang="en-US" sz="1400" dirty="0"/>
              <a:t>的安装</a:t>
            </a:r>
            <a:endParaRPr lang="en-US" altLang="zh-CN" sz="1400" dirty="0"/>
          </a:p>
        </p:txBody>
      </p:sp>
      <p:sp>
        <p:nvSpPr>
          <p:cNvPr id="7" name="文本框 6"/>
          <p:cNvSpPr txBox="1"/>
          <p:nvPr/>
        </p:nvSpPr>
        <p:spPr>
          <a:xfrm>
            <a:off x="887785" y="5863982"/>
            <a:ext cx="7533042" cy="523220"/>
          </a:xfrm>
          <a:prstGeom prst="rect">
            <a:avLst/>
          </a:prstGeom>
          <a:noFill/>
          <a:ln>
            <a:solidFill>
              <a:schemeClr val="accent1"/>
            </a:solidFill>
          </a:ln>
        </p:spPr>
        <p:txBody>
          <a:bodyPr wrap="square" rtlCol="0">
            <a:spAutoFit/>
          </a:bodyPr>
          <a:lstStyle/>
          <a:p>
            <a:r>
              <a:rPr lang="zh-CN" altLang="en-US" sz="1400" dirty="0"/>
              <a:t>如果出现</a:t>
            </a:r>
            <a:r>
              <a:rPr lang="en-US" altLang="zh-CN" sz="1400" dirty="0"/>
              <a:t>`riscv64-unknown-elf-gcc: command not found`</a:t>
            </a:r>
            <a:r>
              <a:rPr lang="zh-CN" altLang="en-US" sz="1400" dirty="0"/>
              <a:t>的错误，需要将工具链路径加入</a:t>
            </a:r>
            <a:r>
              <a:rPr lang="en-US" altLang="zh-CN" sz="1400" dirty="0"/>
              <a:t>PATH</a:t>
            </a:r>
            <a:r>
              <a:rPr lang="zh-CN" altLang="en-US" sz="1400" dirty="0"/>
              <a:t>中：</a:t>
            </a:r>
            <a:endParaRPr lang="en-US" altLang="zh-CN" sz="1400" dirty="0"/>
          </a:p>
          <a:p>
            <a:r>
              <a:rPr lang="en-US" altLang="zh-CN" sz="1400" dirty="0"/>
              <a:t>$ export PATH=/opt/</a:t>
            </a:r>
            <a:r>
              <a:rPr lang="en-US" altLang="zh-CN" sz="1400" dirty="0" err="1"/>
              <a:t>riscv</a:t>
            </a:r>
            <a:r>
              <a:rPr lang="en-US" altLang="zh-CN" sz="1400" dirty="0"/>
              <a:t>:$PATH</a:t>
            </a:r>
          </a:p>
        </p:txBody>
      </p:sp>
    </p:spTree>
    <p:extLst>
      <p:ext uri="{BB962C8B-B14F-4D97-AF65-F5344CB8AC3E}">
        <p14:creationId xmlns:p14="http://schemas.microsoft.com/office/powerpoint/2010/main" val="1003778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1.9 </a:t>
            </a:r>
            <a:r>
              <a:rPr lang="zh-CN" altLang="en-US" dirty="0"/>
              <a:t>结合</a:t>
            </a:r>
            <a:r>
              <a:rPr lang="en-US" altLang="zh-CN" dirty="0"/>
              <a:t>spike</a:t>
            </a:r>
            <a:r>
              <a:rPr lang="zh-CN" altLang="en-US" dirty="0"/>
              <a:t>和</a:t>
            </a:r>
            <a:r>
              <a:rPr lang="en-US" altLang="zh-CN" dirty="0" err="1"/>
              <a:t>pk</a:t>
            </a:r>
            <a:r>
              <a:rPr lang="zh-CN" altLang="en-US" dirty="0"/>
              <a:t>运行程序</a:t>
            </a:r>
          </a:p>
        </p:txBody>
      </p:sp>
      <p:sp>
        <p:nvSpPr>
          <p:cNvPr id="3" name="内容占位符 2"/>
          <p:cNvSpPr>
            <a:spLocks noGrp="1"/>
          </p:cNvSpPr>
          <p:nvPr>
            <p:ph idx="1"/>
          </p:nvPr>
        </p:nvSpPr>
        <p:spPr/>
        <p:txBody>
          <a:bodyPr>
            <a:normAutofit/>
          </a:bodyPr>
          <a:lstStyle/>
          <a:p>
            <a:r>
              <a:rPr lang="zh-CN" altLang="en-US" dirty="0"/>
              <a:t>编译</a:t>
            </a:r>
            <a:r>
              <a:rPr lang="en-US" altLang="zh-CN" dirty="0" err="1"/>
              <a:t>helloword</a:t>
            </a:r>
            <a:r>
              <a:rPr lang="zh-CN" altLang="en-US" dirty="0"/>
              <a:t>程序</a:t>
            </a:r>
            <a:endParaRPr lang="en-US" altLang="zh-CN" dirty="0"/>
          </a:p>
          <a:p>
            <a:pPr marL="0" indent="0">
              <a:buNone/>
            </a:pPr>
            <a:r>
              <a:rPr lang="en-US" altLang="zh-CN" sz="1800" dirty="0"/>
              <a:t>   $ riscv64-unknown-elf-gcc </a:t>
            </a:r>
            <a:r>
              <a:rPr lang="en-US" altLang="zh-CN" sz="1800" dirty="0" err="1"/>
              <a:t>main.c</a:t>
            </a:r>
            <a:r>
              <a:rPr lang="en-US" altLang="zh-CN" sz="1800" dirty="0"/>
              <a:t> -o </a:t>
            </a:r>
            <a:r>
              <a:rPr lang="en-US" altLang="zh-CN" sz="1800" dirty="0" err="1"/>
              <a:t>main.elf</a:t>
            </a:r>
            <a:endParaRPr lang="en-US" altLang="zh-CN" sz="1800" dirty="0"/>
          </a:p>
          <a:p>
            <a:r>
              <a:rPr lang="zh-CN" altLang="en-US" dirty="0"/>
              <a:t>将</a:t>
            </a:r>
            <a:r>
              <a:rPr lang="en-US" altLang="zh-CN" dirty="0"/>
              <a:t>Spike</a:t>
            </a:r>
            <a:r>
              <a:rPr lang="zh-CN" altLang="en-US" dirty="0"/>
              <a:t>路径加入</a:t>
            </a:r>
            <a:r>
              <a:rPr lang="en-US" altLang="zh-CN" dirty="0"/>
              <a:t>PATH</a:t>
            </a:r>
            <a:r>
              <a:rPr lang="zh-CN" altLang="en-US" dirty="0"/>
              <a:t>环境变量中</a:t>
            </a:r>
            <a:endParaRPr lang="en-US" altLang="zh-CN" dirty="0"/>
          </a:p>
          <a:p>
            <a:pPr marL="0" indent="0">
              <a:buNone/>
            </a:pPr>
            <a:r>
              <a:rPr lang="en-US" altLang="zh-CN" sz="1800" dirty="0"/>
              <a:t>   $ export PATH=/opt/</a:t>
            </a:r>
            <a:r>
              <a:rPr lang="en-US" altLang="zh-CN" sz="1800" dirty="0" err="1"/>
              <a:t>riscv</a:t>
            </a:r>
            <a:r>
              <a:rPr lang="en-US" altLang="zh-CN" sz="1800" dirty="0"/>
              <a:t>:$PATH</a:t>
            </a:r>
          </a:p>
          <a:p>
            <a:r>
              <a:rPr lang="zh-CN" altLang="en-US" dirty="0"/>
              <a:t>将</a:t>
            </a:r>
            <a:r>
              <a:rPr lang="en-US" altLang="zh-CN" dirty="0" err="1"/>
              <a:t>pk</a:t>
            </a:r>
            <a:r>
              <a:rPr lang="zh-CN" altLang="en-US" dirty="0"/>
              <a:t>路径加入</a:t>
            </a:r>
            <a:r>
              <a:rPr lang="en-US" altLang="zh-CN" dirty="0"/>
              <a:t>PATH</a:t>
            </a:r>
            <a:r>
              <a:rPr lang="zh-CN" altLang="en-US" dirty="0"/>
              <a:t>环境变量中</a:t>
            </a:r>
            <a:endParaRPr lang="en-US" altLang="zh-CN" dirty="0"/>
          </a:p>
          <a:p>
            <a:pPr marL="0" indent="0">
              <a:buNone/>
            </a:pPr>
            <a:r>
              <a:rPr lang="en-US" altLang="zh-CN" sz="1800" dirty="0"/>
              <a:t>   $ export PATH=/opt/</a:t>
            </a:r>
            <a:r>
              <a:rPr lang="en-US" altLang="zh-CN" sz="1800" dirty="0" err="1"/>
              <a:t>riscv</a:t>
            </a:r>
            <a:r>
              <a:rPr lang="en-US" altLang="zh-CN" sz="1800" dirty="0"/>
              <a:t>/riscv64-unknown-elf/bin:$PATH</a:t>
            </a:r>
          </a:p>
          <a:p>
            <a:r>
              <a:rPr lang="zh-CN" altLang="en-US" dirty="0"/>
              <a:t>运行</a:t>
            </a:r>
            <a:r>
              <a:rPr lang="en-US" altLang="zh-CN" dirty="0"/>
              <a:t>spike</a:t>
            </a:r>
            <a:r>
              <a:rPr lang="zh-CN" altLang="en-US" dirty="0"/>
              <a:t>和</a:t>
            </a:r>
            <a:r>
              <a:rPr lang="en-US" altLang="zh-CN" dirty="0" err="1"/>
              <a:t>pk</a:t>
            </a:r>
            <a:endParaRPr lang="en-US" altLang="zh-CN" dirty="0"/>
          </a:p>
          <a:p>
            <a:pPr marL="0" indent="0">
              <a:buNone/>
            </a:pPr>
            <a:r>
              <a:rPr lang="en-US" altLang="zh-CN" sz="1800" dirty="0"/>
              <a:t>   $ spike </a:t>
            </a:r>
            <a:r>
              <a:rPr lang="en-US" altLang="zh-CN" sz="1800" dirty="0" err="1"/>
              <a:t>pk</a:t>
            </a:r>
            <a:r>
              <a:rPr lang="en-US" altLang="zh-CN" sz="1800" dirty="0"/>
              <a:t> </a:t>
            </a:r>
            <a:r>
              <a:rPr lang="en-US" altLang="zh-CN" sz="1800" dirty="0" err="1"/>
              <a:t>main.elf</a:t>
            </a:r>
            <a:endParaRPr lang="en-US" altLang="zh-CN" sz="1800" dirty="0"/>
          </a:p>
          <a:p>
            <a:endParaRPr lang="zh-CN" altLang="en-US" dirty="0"/>
          </a:p>
        </p:txBody>
      </p:sp>
    </p:spTree>
    <p:extLst>
      <p:ext uri="{BB962C8B-B14F-4D97-AF65-F5344CB8AC3E}">
        <p14:creationId xmlns:p14="http://schemas.microsoft.com/office/powerpoint/2010/main" val="3469243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95198-BF62-497B-98FA-6AB36133467D}"/>
              </a:ext>
            </a:extLst>
          </p:cNvPr>
          <p:cNvSpPr>
            <a:spLocks noGrp="1"/>
          </p:cNvSpPr>
          <p:nvPr>
            <p:ph type="title"/>
          </p:nvPr>
        </p:nvSpPr>
        <p:spPr/>
        <p:txBody>
          <a:bodyPr/>
          <a:lstStyle/>
          <a:p>
            <a:r>
              <a:rPr lang="en-US" altLang="zh-CN" dirty="0"/>
              <a:t>1.10 </a:t>
            </a:r>
            <a:r>
              <a:rPr lang="zh-CN" altLang="en-US" dirty="0"/>
              <a:t>作业</a:t>
            </a:r>
          </a:p>
        </p:txBody>
      </p:sp>
      <p:sp>
        <p:nvSpPr>
          <p:cNvPr id="3" name="内容占位符 2">
            <a:extLst>
              <a:ext uri="{FF2B5EF4-FFF2-40B4-BE49-F238E27FC236}">
                <a16:creationId xmlns:a16="http://schemas.microsoft.com/office/drawing/2014/main" id="{3ED2D069-383F-4456-AC24-BED7CDE76B59}"/>
              </a:ext>
            </a:extLst>
          </p:cNvPr>
          <p:cNvSpPr>
            <a:spLocks noGrp="1"/>
          </p:cNvSpPr>
          <p:nvPr>
            <p:ph idx="1"/>
          </p:nvPr>
        </p:nvSpPr>
        <p:spPr/>
        <p:txBody>
          <a:bodyPr/>
          <a:lstStyle/>
          <a:p>
            <a:r>
              <a:rPr lang="zh-CN" altLang="en-US" dirty="0"/>
              <a:t>完成</a:t>
            </a:r>
            <a:r>
              <a:rPr lang="en-US" altLang="zh-CN" dirty="0" err="1"/>
              <a:t>riscv</a:t>
            </a:r>
            <a:r>
              <a:rPr lang="en-US" altLang="zh-CN" dirty="0"/>
              <a:t>-gnu-toolchain</a:t>
            </a:r>
            <a:r>
              <a:rPr lang="zh-CN" altLang="en-US" dirty="0"/>
              <a:t>的构建</a:t>
            </a:r>
            <a:endParaRPr lang="en-US" altLang="zh-CN" dirty="0"/>
          </a:p>
          <a:p>
            <a:r>
              <a:rPr lang="zh-CN" altLang="en-US" dirty="0"/>
              <a:t>完成</a:t>
            </a:r>
            <a:r>
              <a:rPr lang="en-US" altLang="zh-CN" dirty="0"/>
              <a:t>spike</a:t>
            </a:r>
            <a:r>
              <a:rPr lang="zh-CN" altLang="en-US" dirty="0"/>
              <a:t>和</a:t>
            </a:r>
            <a:r>
              <a:rPr lang="en-US" altLang="zh-CN" dirty="0"/>
              <a:t>pk</a:t>
            </a:r>
            <a:r>
              <a:rPr lang="zh-CN" altLang="en-US" dirty="0"/>
              <a:t>的构建</a:t>
            </a:r>
            <a:endParaRPr lang="en-US" altLang="zh-CN" dirty="0"/>
          </a:p>
          <a:p>
            <a:r>
              <a:rPr lang="zh-CN" altLang="en-US" dirty="0"/>
              <a:t>编写一个简单的</a:t>
            </a:r>
            <a:r>
              <a:rPr lang="en-US" altLang="zh-CN" dirty="0"/>
              <a:t>C</a:t>
            </a:r>
            <a:r>
              <a:rPr lang="zh-CN" altLang="en-US" dirty="0"/>
              <a:t>语言程序，并且在</a:t>
            </a:r>
            <a:r>
              <a:rPr lang="en-US" altLang="zh-CN" dirty="0"/>
              <a:t>spike</a:t>
            </a:r>
            <a:r>
              <a:rPr lang="zh-CN" altLang="en-US" dirty="0"/>
              <a:t>上运行</a:t>
            </a:r>
            <a:endParaRPr lang="en-US" altLang="zh-CN" dirty="0"/>
          </a:p>
          <a:p>
            <a:endParaRPr lang="zh-CN" altLang="en-US" dirty="0"/>
          </a:p>
        </p:txBody>
      </p:sp>
    </p:spTree>
    <p:extLst>
      <p:ext uri="{BB962C8B-B14F-4D97-AF65-F5344CB8AC3E}">
        <p14:creationId xmlns:p14="http://schemas.microsoft.com/office/powerpoint/2010/main" val="3491371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dirty="0"/>
              <a:t>Thank You!</a:t>
            </a:r>
            <a:endParaRPr lang="zh-CN" altLang="en-US" dirty="0"/>
          </a:p>
        </p:txBody>
      </p:sp>
    </p:spTree>
    <p:extLst>
      <p:ext uri="{BB962C8B-B14F-4D97-AF65-F5344CB8AC3E}">
        <p14:creationId xmlns:p14="http://schemas.microsoft.com/office/powerpoint/2010/main" val="2312638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 RISC-V</a:t>
            </a:r>
            <a:r>
              <a:rPr lang="zh-CN" altLang="en-US" dirty="0"/>
              <a:t>汇编语言</a:t>
            </a:r>
          </a:p>
        </p:txBody>
      </p:sp>
      <p:sp>
        <p:nvSpPr>
          <p:cNvPr id="3" name="副标题 2"/>
          <p:cNvSpPr>
            <a:spLocks noGrp="1"/>
          </p:cNvSpPr>
          <p:nvPr>
            <p:ph type="subTitle" idx="1"/>
          </p:nvPr>
        </p:nvSpPr>
        <p:spPr/>
        <p:txBody>
          <a:bodyPr/>
          <a:lstStyle/>
          <a:p>
            <a:r>
              <a:rPr lang="zh-CN" altLang="en-US" dirty="0"/>
              <a:t>潘志铭</a:t>
            </a:r>
          </a:p>
        </p:txBody>
      </p:sp>
    </p:spTree>
    <p:extLst>
      <p:ext uri="{BB962C8B-B14F-4D97-AF65-F5344CB8AC3E}">
        <p14:creationId xmlns:p14="http://schemas.microsoft.com/office/powerpoint/2010/main" val="2751583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RISC-V</a:t>
            </a:r>
            <a:r>
              <a:rPr lang="zh-CN" altLang="en-US" dirty="0"/>
              <a:t>通用寄存器</a:t>
            </a:r>
          </a:p>
        </p:txBody>
      </p:sp>
      <p:pic>
        <p:nvPicPr>
          <p:cNvPr id="30" name="内容占位符 29"/>
          <p:cNvPicPr>
            <a:picLocks noGrp="1" noChangeAspect="1"/>
          </p:cNvPicPr>
          <p:nvPr>
            <p:ph idx="1"/>
          </p:nvPr>
        </p:nvPicPr>
        <p:blipFill>
          <a:blip r:embed="rId2"/>
          <a:stretch>
            <a:fillRect/>
          </a:stretch>
        </p:blipFill>
        <p:spPr>
          <a:xfrm>
            <a:off x="628650" y="1900892"/>
            <a:ext cx="5285714" cy="3666667"/>
          </a:xfrm>
          <a:prstGeom prst="rect">
            <a:avLst/>
          </a:prstGeom>
        </p:spPr>
      </p:pic>
      <p:sp>
        <p:nvSpPr>
          <p:cNvPr id="31" name="文本框 30"/>
          <p:cNvSpPr txBox="1"/>
          <p:nvPr/>
        </p:nvSpPr>
        <p:spPr>
          <a:xfrm>
            <a:off x="5802972" y="1425480"/>
            <a:ext cx="3234822" cy="923330"/>
          </a:xfrm>
          <a:prstGeom prst="rect">
            <a:avLst/>
          </a:prstGeom>
          <a:noFill/>
          <a:ln>
            <a:solidFill>
              <a:srgbClr val="FF0000"/>
            </a:solidFill>
          </a:ln>
        </p:spPr>
        <p:txBody>
          <a:bodyPr wrap="square" rtlCol="0">
            <a:spAutoFit/>
          </a:bodyPr>
          <a:lstStyle/>
          <a:p>
            <a:r>
              <a:rPr lang="en-US" altLang="zh-CN" dirty="0"/>
              <a:t>RISC-V</a:t>
            </a:r>
            <a:r>
              <a:rPr lang="zh-CN" altLang="en-US" dirty="0"/>
              <a:t>定义了</a:t>
            </a:r>
            <a:r>
              <a:rPr lang="en-US" altLang="zh-CN" dirty="0"/>
              <a:t>32</a:t>
            </a:r>
            <a:r>
              <a:rPr lang="zh-CN" altLang="en-US" dirty="0"/>
              <a:t>个</a:t>
            </a:r>
            <a:r>
              <a:rPr lang="en-US" altLang="zh-CN" dirty="0"/>
              <a:t>64-bit</a:t>
            </a:r>
            <a:r>
              <a:rPr lang="zh-CN" altLang="en-US" dirty="0"/>
              <a:t>位宽的整型寄存器，和</a:t>
            </a:r>
            <a:r>
              <a:rPr lang="en-US" altLang="zh-CN" dirty="0"/>
              <a:t>32</a:t>
            </a:r>
            <a:r>
              <a:rPr lang="zh-CN" altLang="en-US" dirty="0"/>
              <a:t>个</a:t>
            </a:r>
            <a:r>
              <a:rPr lang="en-US" altLang="zh-CN" dirty="0"/>
              <a:t>64-bit</a:t>
            </a:r>
            <a:r>
              <a:rPr lang="zh-CN" altLang="en-US" dirty="0"/>
              <a:t>位宽的浮点寄存器</a:t>
            </a:r>
            <a:r>
              <a:rPr lang="ru-RU" altLang="zh-CN" baseline="30000" dirty="0"/>
              <a:t>[1]</a:t>
            </a:r>
            <a:endParaRPr lang="en-US" altLang="zh-CN" dirty="0"/>
          </a:p>
        </p:txBody>
      </p:sp>
      <p:grpSp>
        <p:nvGrpSpPr>
          <p:cNvPr id="32" name="组合 31"/>
          <p:cNvGrpSpPr/>
          <p:nvPr/>
        </p:nvGrpSpPr>
        <p:grpSpPr>
          <a:xfrm>
            <a:off x="628650" y="1881778"/>
            <a:ext cx="590550" cy="3666667"/>
            <a:chOff x="2137109" y="4159988"/>
            <a:chExt cx="583866" cy="274320"/>
          </a:xfrm>
        </p:grpSpPr>
        <p:cxnSp>
          <p:nvCxnSpPr>
            <p:cNvPr id="33" name="直接连接符 32"/>
            <p:cNvCxnSpPr/>
            <p:nvPr/>
          </p:nvCxnSpPr>
          <p:spPr>
            <a:xfrm>
              <a:off x="2137109" y="4159988"/>
              <a:ext cx="583866"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34" name="直接连接符 33"/>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35" name="直接连接符 34"/>
            <p:cNvCxnSpPr/>
            <p:nvPr/>
          </p:nvCxnSpPr>
          <p:spPr>
            <a:xfrm flipV="1">
              <a:off x="2137109" y="4434308"/>
              <a:ext cx="583866"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36" name="直接连接符 35"/>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cxnSp>
        <p:nvCxnSpPr>
          <p:cNvPr id="37" name="直接箭头连接符 36"/>
          <p:cNvCxnSpPr>
            <a:stCxn id="31" idx="1"/>
          </p:cNvCxnSpPr>
          <p:nvPr/>
        </p:nvCxnSpPr>
        <p:spPr>
          <a:xfrm flipH="1">
            <a:off x="1217768" y="1887145"/>
            <a:ext cx="4585204" cy="577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1333188" y="1925669"/>
            <a:ext cx="590550" cy="3666667"/>
            <a:chOff x="2137109" y="4159988"/>
            <a:chExt cx="583866" cy="274320"/>
          </a:xfrm>
        </p:grpSpPr>
        <p:cxnSp>
          <p:nvCxnSpPr>
            <p:cNvPr id="39" name="直接连接符 38"/>
            <p:cNvCxnSpPr/>
            <p:nvPr/>
          </p:nvCxnSpPr>
          <p:spPr>
            <a:xfrm>
              <a:off x="2137109" y="4159988"/>
              <a:ext cx="583866"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40" name="直接连接符 39"/>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41" name="直接连接符 40"/>
            <p:cNvCxnSpPr/>
            <p:nvPr/>
          </p:nvCxnSpPr>
          <p:spPr>
            <a:xfrm flipV="1">
              <a:off x="2137109" y="4434308"/>
              <a:ext cx="583866"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42" name="直接连接符 41"/>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sp>
        <p:nvSpPr>
          <p:cNvPr id="43" name="文本框 42"/>
          <p:cNvSpPr txBox="1"/>
          <p:nvPr/>
        </p:nvSpPr>
        <p:spPr>
          <a:xfrm>
            <a:off x="5801541" y="2733822"/>
            <a:ext cx="3236253" cy="369332"/>
          </a:xfrm>
          <a:prstGeom prst="rect">
            <a:avLst/>
          </a:prstGeom>
          <a:noFill/>
          <a:ln>
            <a:solidFill>
              <a:srgbClr val="FF0000"/>
            </a:solidFill>
          </a:ln>
        </p:spPr>
        <p:txBody>
          <a:bodyPr wrap="square" rtlCol="0">
            <a:spAutoFit/>
          </a:bodyPr>
          <a:lstStyle/>
          <a:p>
            <a:r>
              <a:rPr lang="en-US" altLang="zh-CN" dirty="0"/>
              <a:t>RISC-V</a:t>
            </a:r>
            <a:r>
              <a:rPr lang="zh-CN" altLang="en-US" dirty="0"/>
              <a:t>各个寄存器的</a:t>
            </a:r>
            <a:r>
              <a:rPr lang="en-US" altLang="zh-CN" dirty="0"/>
              <a:t>ABI</a:t>
            </a:r>
            <a:r>
              <a:rPr lang="zh-CN" altLang="en-US" dirty="0"/>
              <a:t>别名</a:t>
            </a:r>
            <a:endParaRPr lang="en-US" altLang="zh-CN" dirty="0"/>
          </a:p>
        </p:txBody>
      </p:sp>
      <p:cxnSp>
        <p:nvCxnSpPr>
          <p:cNvPr id="44" name="直接箭头连接符 43"/>
          <p:cNvCxnSpPr>
            <a:stCxn id="43" idx="1"/>
          </p:cNvCxnSpPr>
          <p:nvPr/>
        </p:nvCxnSpPr>
        <p:spPr>
          <a:xfrm flipH="1">
            <a:off x="1936563" y="2918488"/>
            <a:ext cx="3864978" cy="6083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098111" y="1850636"/>
            <a:ext cx="2007163" cy="3666667"/>
            <a:chOff x="2137109" y="4159988"/>
            <a:chExt cx="583866" cy="274320"/>
          </a:xfrm>
        </p:grpSpPr>
        <p:cxnSp>
          <p:nvCxnSpPr>
            <p:cNvPr id="46" name="直接连接符 45"/>
            <p:cNvCxnSpPr/>
            <p:nvPr/>
          </p:nvCxnSpPr>
          <p:spPr>
            <a:xfrm>
              <a:off x="2137109" y="4159988"/>
              <a:ext cx="583866"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47" name="直接连接符 46"/>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48" name="直接连接符 47"/>
            <p:cNvCxnSpPr/>
            <p:nvPr/>
          </p:nvCxnSpPr>
          <p:spPr>
            <a:xfrm flipV="1">
              <a:off x="2137109" y="4434308"/>
              <a:ext cx="583866"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49" name="直接连接符 48"/>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cxnSp>
        <p:nvCxnSpPr>
          <p:cNvPr id="50" name="直接箭头连接符 49"/>
          <p:cNvCxnSpPr>
            <a:stCxn id="51" idx="1"/>
          </p:cNvCxnSpPr>
          <p:nvPr/>
        </p:nvCxnSpPr>
        <p:spPr>
          <a:xfrm flipH="1">
            <a:off x="4093406" y="3739419"/>
            <a:ext cx="1709566" cy="74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802972" y="3554753"/>
            <a:ext cx="3236253" cy="369332"/>
          </a:xfrm>
          <a:prstGeom prst="rect">
            <a:avLst/>
          </a:prstGeom>
          <a:noFill/>
          <a:ln>
            <a:solidFill>
              <a:srgbClr val="FF0000"/>
            </a:solidFill>
          </a:ln>
        </p:spPr>
        <p:txBody>
          <a:bodyPr wrap="square" rtlCol="0">
            <a:spAutoFit/>
          </a:bodyPr>
          <a:lstStyle/>
          <a:p>
            <a:r>
              <a:rPr lang="en-US" altLang="zh-CN" dirty="0"/>
              <a:t>RISC-V</a:t>
            </a:r>
            <a:r>
              <a:rPr lang="zh-CN" altLang="en-US" dirty="0"/>
              <a:t>各个寄存器的作用描述</a:t>
            </a:r>
            <a:endParaRPr lang="en-US" altLang="zh-CN" dirty="0"/>
          </a:p>
        </p:txBody>
      </p:sp>
      <p:grpSp>
        <p:nvGrpSpPr>
          <p:cNvPr id="52" name="组合 51"/>
          <p:cNvGrpSpPr/>
          <p:nvPr/>
        </p:nvGrpSpPr>
        <p:grpSpPr>
          <a:xfrm>
            <a:off x="4225108" y="1829560"/>
            <a:ext cx="1235639" cy="3666667"/>
            <a:chOff x="2137109" y="4159988"/>
            <a:chExt cx="583866" cy="274320"/>
          </a:xfrm>
        </p:grpSpPr>
        <p:cxnSp>
          <p:nvCxnSpPr>
            <p:cNvPr id="53" name="直接连接符 52"/>
            <p:cNvCxnSpPr/>
            <p:nvPr/>
          </p:nvCxnSpPr>
          <p:spPr>
            <a:xfrm>
              <a:off x="2137109" y="4159988"/>
              <a:ext cx="583866"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4" name="直接连接符 53"/>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5" name="直接连接符 54"/>
            <p:cNvCxnSpPr/>
            <p:nvPr/>
          </p:nvCxnSpPr>
          <p:spPr>
            <a:xfrm flipV="1">
              <a:off x="2137109" y="4434308"/>
              <a:ext cx="583866"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56" name="直接连接符 55"/>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cxnSp>
        <p:nvCxnSpPr>
          <p:cNvPr id="57" name="直接箭头连接符 56"/>
          <p:cNvCxnSpPr>
            <a:stCxn id="58" idx="1"/>
          </p:cNvCxnSpPr>
          <p:nvPr/>
        </p:nvCxnSpPr>
        <p:spPr>
          <a:xfrm flipH="1" flipV="1">
            <a:off x="5449021" y="4783804"/>
            <a:ext cx="352520" cy="194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5801541" y="4654936"/>
            <a:ext cx="3236253" cy="646331"/>
          </a:xfrm>
          <a:prstGeom prst="rect">
            <a:avLst/>
          </a:prstGeom>
          <a:noFill/>
          <a:ln>
            <a:solidFill>
              <a:srgbClr val="FF0000"/>
            </a:solidFill>
          </a:ln>
        </p:spPr>
        <p:txBody>
          <a:bodyPr wrap="square" rtlCol="0">
            <a:spAutoFit/>
          </a:bodyPr>
          <a:lstStyle/>
          <a:p>
            <a:r>
              <a:rPr lang="zh-CN" altLang="en-US" dirty="0"/>
              <a:t>在函数调用前后，寄存器的值是否需要保持不变</a:t>
            </a:r>
            <a:endParaRPr lang="en-US" altLang="zh-CN" dirty="0"/>
          </a:p>
        </p:txBody>
      </p:sp>
      <p:sp>
        <p:nvSpPr>
          <p:cNvPr id="59" name="文本框 58"/>
          <p:cNvSpPr txBox="1"/>
          <p:nvPr/>
        </p:nvSpPr>
        <p:spPr>
          <a:xfrm>
            <a:off x="616073" y="5895095"/>
            <a:ext cx="2892202" cy="523220"/>
          </a:xfrm>
          <a:prstGeom prst="rect">
            <a:avLst/>
          </a:prstGeom>
          <a:noFill/>
        </p:spPr>
        <p:txBody>
          <a:bodyPr wrap="none" rtlCol="0">
            <a:spAutoFit/>
          </a:bodyPr>
          <a:lstStyle/>
          <a:p>
            <a:r>
              <a:rPr lang="en-US" altLang="zh-CN" sz="1400" dirty="0"/>
              <a:t>--- </a:t>
            </a:r>
            <a:r>
              <a:rPr lang="zh-CN" altLang="en-US" sz="1400" dirty="0"/>
              <a:t>上图来自</a:t>
            </a:r>
            <a:r>
              <a:rPr lang="en-US" altLang="zh-CN" sz="1400" dirty="0"/>
              <a:t>《RISC-V</a:t>
            </a:r>
            <a:r>
              <a:rPr lang="zh-CN" altLang="en-US" sz="1400" dirty="0"/>
              <a:t>手册</a:t>
            </a:r>
            <a:r>
              <a:rPr lang="en-US" altLang="zh-CN" sz="1400" dirty="0"/>
              <a:t>》</a:t>
            </a:r>
            <a:r>
              <a:rPr lang="zh-CN" altLang="en-US" sz="1400" dirty="0"/>
              <a:t>第</a:t>
            </a:r>
            <a:r>
              <a:rPr lang="en-US" altLang="zh-CN" sz="1400" dirty="0"/>
              <a:t>42</a:t>
            </a:r>
            <a:r>
              <a:rPr lang="zh-CN" altLang="en-US" sz="1400" dirty="0"/>
              <a:t>页</a:t>
            </a:r>
            <a:endParaRPr lang="en-US" altLang="zh-CN" sz="1400" dirty="0"/>
          </a:p>
          <a:p>
            <a:r>
              <a:rPr lang="en-US" altLang="zh-CN" sz="1400" dirty="0"/>
              <a:t>--- [1]</a:t>
            </a:r>
            <a:r>
              <a:rPr lang="zh-CN" altLang="en-US" sz="1400" dirty="0"/>
              <a:t>本课程以</a:t>
            </a:r>
            <a:r>
              <a:rPr lang="en-US" altLang="zh-CN" sz="1400" dirty="0"/>
              <a:t>rv64</a:t>
            </a:r>
            <a:r>
              <a:rPr lang="zh-CN" altLang="en-US" sz="1400" dirty="0"/>
              <a:t>指令集讲解</a:t>
            </a:r>
          </a:p>
        </p:txBody>
      </p:sp>
    </p:spTree>
    <p:extLst>
      <p:ext uri="{BB962C8B-B14F-4D97-AF65-F5344CB8AC3E}">
        <p14:creationId xmlns:p14="http://schemas.microsoft.com/office/powerpoint/2010/main" val="2100773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657D3-FF62-444F-875E-D9495EE36AFD}"/>
              </a:ext>
            </a:extLst>
          </p:cNvPr>
          <p:cNvSpPr>
            <a:spLocks noGrp="1"/>
          </p:cNvSpPr>
          <p:nvPr>
            <p:ph type="title"/>
          </p:nvPr>
        </p:nvSpPr>
        <p:spPr/>
        <p:txBody>
          <a:bodyPr/>
          <a:lstStyle/>
          <a:p>
            <a:r>
              <a:rPr lang="en-US" altLang="zh-CN" dirty="0"/>
              <a:t>2.2 RISC-V</a:t>
            </a:r>
            <a:r>
              <a:rPr lang="zh-CN" altLang="en-US" dirty="0"/>
              <a:t>汇编指令</a:t>
            </a:r>
          </a:p>
        </p:txBody>
      </p:sp>
      <p:pic>
        <p:nvPicPr>
          <p:cNvPr id="13" name="内容占位符 12">
            <a:extLst>
              <a:ext uri="{FF2B5EF4-FFF2-40B4-BE49-F238E27FC236}">
                <a16:creationId xmlns:a16="http://schemas.microsoft.com/office/drawing/2014/main" id="{84AA1D12-88C6-4445-A00D-FE4E8C9378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0997" y="1335577"/>
            <a:ext cx="3085062" cy="3859282"/>
          </a:xfrm>
        </p:spPr>
      </p:pic>
      <p:grpSp>
        <p:nvGrpSpPr>
          <p:cNvPr id="18" name="组合 17">
            <a:extLst>
              <a:ext uri="{FF2B5EF4-FFF2-40B4-BE49-F238E27FC236}">
                <a16:creationId xmlns:a16="http://schemas.microsoft.com/office/drawing/2014/main" id="{0787871C-7140-46ED-9820-390C729AA70B}"/>
              </a:ext>
            </a:extLst>
          </p:cNvPr>
          <p:cNvGrpSpPr/>
          <p:nvPr/>
        </p:nvGrpSpPr>
        <p:grpSpPr>
          <a:xfrm>
            <a:off x="4440997" y="1512139"/>
            <a:ext cx="1183461" cy="2078349"/>
            <a:chOff x="2137109" y="4159988"/>
            <a:chExt cx="583866" cy="274320"/>
          </a:xfrm>
        </p:grpSpPr>
        <p:cxnSp>
          <p:nvCxnSpPr>
            <p:cNvPr id="19" name="直接连接符 18">
              <a:extLst>
                <a:ext uri="{FF2B5EF4-FFF2-40B4-BE49-F238E27FC236}">
                  <a16:creationId xmlns:a16="http://schemas.microsoft.com/office/drawing/2014/main" id="{DF998106-FC4E-4BB9-A07F-C2F04EFE6FB9}"/>
                </a:ext>
              </a:extLst>
            </p:cNvPr>
            <p:cNvCxnSpPr/>
            <p:nvPr/>
          </p:nvCxnSpPr>
          <p:spPr>
            <a:xfrm>
              <a:off x="2137109" y="4159988"/>
              <a:ext cx="583866" cy="0"/>
            </a:xfrm>
            <a:prstGeom prst="line">
              <a:avLst/>
            </a:prstGeom>
            <a:ln w="1905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0" name="直接连接符 19">
              <a:extLst>
                <a:ext uri="{FF2B5EF4-FFF2-40B4-BE49-F238E27FC236}">
                  <a16:creationId xmlns:a16="http://schemas.microsoft.com/office/drawing/2014/main" id="{4EB90837-6C26-45FF-AD23-3DF4EDD418C6}"/>
                </a:ext>
              </a:extLst>
            </p:cNvPr>
            <p:cNvCxnSpPr/>
            <p:nvPr/>
          </p:nvCxnSpPr>
          <p:spPr>
            <a:xfrm>
              <a:off x="2137109" y="4159988"/>
              <a:ext cx="0" cy="274320"/>
            </a:xfrm>
            <a:prstGeom prst="line">
              <a:avLst/>
            </a:prstGeom>
            <a:ln w="1905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1" name="直接连接符 20">
              <a:extLst>
                <a:ext uri="{FF2B5EF4-FFF2-40B4-BE49-F238E27FC236}">
                  <a16:creationId xmlns:a16="http://schemas.microsoft.com/office/drawing/2014/main" id="{825E39A9-6745-48AD-918B-D73257ECAA79}"/>
                </a:ext>
              </a:extLst>
            </p:cNvPr>
            <p:cNvCxnSpPr/>
            <p:nvPr/>
          </p:nvCxnSpPr>
          <p:spPr>
            <a:xfrm flipV="1">
              <a:off x="2137109" y="4434308"/>
              <a:ext cx="583866" cy="0"/>
            </a:xfrm>
            <a:prstGeom prst="line">
              <a:avLst/>
            </a:prstGeom>
            <a:ln w="1905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2" name="直接连接符 21">
              <a:extLst>
                <a:ext uri="{FF2B5EF4-FFF2-40B4-BE49-F238E27FC236}">
                  <a16:creationId xmlns:a16="http://schemas.microsoft.com/office/drawing/2014/main" id="{0EDCC452-DC01-4326-A3D3-7924C9FC587E}"/>
                </a:ext>
              </a:extLst>
            </p:cNvPr>
            <p:cNvCxnSpPr/>
            <p:nvPr/>
          </p:nvCxnSpPr>
          <p:spPr>
            <a:xfrm>
              <a:off x="2720975" y="4159988"/>
              <a:ext cx="0" cy="274320"/>
            </a:xfrm>
            <a:prstGeom prst="line">
              <a:avLst/>
            </a:prstGeom>
            <a:ln w="19050">
              <a:solidFill>
                <a:srgbClr val="FF0000"/>
              </a:solidFill>
            </a:ln>
          </p:spPr>
          <p:style>
            <a:lnRef idx="3">
              <a:schemeClr val="accent1"/>
            </a:lnRef>
            <a:fillRef idx="0">
              <a:schemeClr val="accent1"/>
            </a:fillRef>
            <a:effectRef idx="2">
              <a:schemeClr val="accent1"/>
            </a:effectRef>
            <a:fontRef idx="minor">
              <a:schemeClr val="tx1"/>
            </a:fontRef>
          </p:style>
        </p:cxnSp>
      </p:grpSp>
      <p:cxnSp>
        <p:nvCxnSpPr>
          <p:cNvPr id="24" name="直接连接符 23">
            <a:extLst>
              <a:ext uri="{FF2B5EF4-FFF2-40B4-BE49-F238E27FC236}">
                <a16:creationId xmlns:a16="http://schemas.microsoft.com/office/drawing/2014/main" id="{9DCDEA77-37D7-4E4D-AA33-0DED5492B8B6}"/>
              </a:ext>
            </a:extLst>
          </p:cNvPr>
          <p:cNvCxnSpPr>
            <a:cxnSpLocks/>
          </p:cNvCxnSpPr>
          <p:nvPr/>
        </p:nvCxnSpPr>
        <p:spPr>
          <a:xfrm flipH="1" flipV="1">
            <a:off x="3689197" y="1461319"/>
            <a:ext cx="751800" cy="508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A5EA511-42E9-484C-8014-9E57D4C850B6}"/>
              </a:ext>
            </a:extLst>
          </p:cNvPr>
          <p:cNvCxnSpPr>
            <a:cxnSpLocks/>
          </p:cNvCxnSpPr>
          <p:nvPr/>
        </p:nvCxnSpPr>
        <p:spPr>
          <a:xfrm flipH="1">
            <a:off x="3689197" y="3590488"/>
            <a:ext cx="751800" cy="28983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EA49C136-8E18-4774-9098-BE24A8A4B11C}"/>
              </a:ext>
            </a:extLst>
          </p:cNvPr>
          <p:cNvPicPr>
            <a:picLocks noChangeAspect="1"/>
          </p:cNvPicPr>
          <p:nvPr/>
        </p:nvPicPr>
        <p:blipFill>
          <a:blip r:embed="rId3"/>
          <a:stretch>
            <a:fillRect/>
          </a:stretch>
        </p:blipFill>
        <p:spPr>
          <a:xfrm>
            <a:off x="757194" y="1411078"/>
            <a:ext cx="2932002" cy="5027522"/>
          </a:xfrm>
          <a:prstGeom prst="rect">
            <a:avLst/>
          </a:prstGeom>
        </p:spPr>
      </p:pic>
      <p:sp>
        <p:nvSpPr>
          <p:cNvPr id="40" name="文本框 39">
            <a:extLst>
              <a:ext uri="{FF2B5EF4-FFF2-40B4-BE49-F238E27FC236}">
                <a16:creationId xmlns:a16="http://schemas.microsoft.com/office/drawing/2014/main" id="{62C5617F-EE0F-44CB-92FD-14E91151F8AD}"/>
              </a:ext>
            </a:extLst>
          </p:cNvPr>
          <p:cNvSpPr txBox="1"/>
          <p:nvPr/>
        </p:nvSpPr>
        <p:spPr>
          <a:xfrm>
            <a:off x="779285" y="6488840"/>
            <a:ext cx="2742482" cy="307777"/>
          </a:xfrm>
          <a:prstGeom prst="rect">
            <a:avLst/>
          </a:prstGeom>
          <a:noFill/>
        </p:spPr>
        <p:txBody>
          <a:bodyPr wrap="none" rtlCol="0">
            <a:spAutoFit/>
          </a:bodyPr>
          <a:lstStyle/>
          <a:p>
            <a:r>
              <a:rPr lang="en-US" altLang="zh-CN" sz="1400" dirty="0"/>
              <a:t>--- </a:t>
            </a:r>
            <a:r>
              <a:rPr lang="zh-CN" altLang="en-US" sz="1400" dirty="0"/>
              <a:t>上图来自</a:t>
            </a:r>
            <a:r>
              <a:rPr lang="en-US" altLang="zh-CN" sz="1400" dirty="0"/>
              <a:t>《RISC-V</a:t>
            </a:r>
            <a:r>
              <a:rPr lang="zh-CN" altLang="en-US" sz="1400" dirty="0"/>
              <a:t>手册</a:t>
            </a:r>
            <a:r>
              <a:rPr lang="en-US" altLang="zh-CN" sz="1400" dirty="0"/>
              <a:t>》</a:t>
            </a:r>
            <a:r>
              <a:rPr lang="zh-CN" altLang="en-US" sz="1400" dirty="0"/>
              <a:t>第</a:t>
            </a:r>
            <a:r>
              <a:rPr lang="en-US" altLang="zh-CN" sz="1400" dirty="0"/>
              <a:t>1</a:t>
            </a:r>
            <a:r>
              <a:rPr lang="zh-CN" altLang="en-US" sz="1400" dirty="0"/>
              <a:t>页</a:t>
            </a:r>
            <a:endParaRPr lang="en-US" altLang="zh-CN" sz="1400" dirty="0"/>
          </a:p>
        </p:txBody>
      </p:sp>
      <p:pic>
        <p:nvPicPr>
          <p:cNvPr id="5" name="图片 4">
            <a:extLst>
              <a:ext uri="{FF2B5EF4-FFF2-40B4-BE49-F238E27FC236}">
                <a16:creationId xmlns:a16="http://schemas.microsoft.com/office/drawing/2014/main" id="{10855A1B-7017-418F-98B2-4D35F67EFAFA}"/>
              </a:ext>
            </a:extLst>
          </p:cNvPr>
          <p:cNvPicPr>
            <a:picLocks noChangeAspect="1"/>
          </p:cNvPicPr>
          <p:nvPr/>
        </p:nvPicPr>
        <p:blipFill>
          <a:blip r:embed="rId4"/>
          <a:stretch>
            <a:fillRect/>
          </a:stretch>
        </p:blipFill>
        <p:spPr>
          <a:xfrm>
            <a:off x="4584108" y="5313053"/>
            <a:ext cx="1295238" cy="1314286"/>
          </a:xfrm>
          <a:prstGeom prst="rect">
            <a:avLst/>
          </a:prstGeom>
        </p:spPr>
      </p:pic>
      <p:grpSp>
        <p:nvGrpSpPr>
          <p:cNvPr id="23" name="组合 22">
            <a:extLst>
              <a:ext uri="{FF2B5EF4-FFF2-40B4-BE49-F238E27FC236}">
                <a16:creationId xmlns:a16="http://schemas.microsoft.com/office/drawing/2014/main" id="{34042A09-601B-463A-AB55-95B9A8313484}"/>
              </a:ext>
            </a:extLst>
          </p:cNvPr>
          <p:cNvGrpSpPr/>
          <p:nvPr/>
        </p:nvGrpSpPr>
        <p:grpSpPr>
          <a:xfrm>
            <a:off x="5607628" y="1570164"/>
            <a:ext cx="591836" cy="627749"/>
            <a:chOff x="2137109" y="4159988"/>
            <a:chExt cx="583866" cy="274320"/>
          </a:xfrm>
        </p:grpSpPr>
        <p:cxnSp>
          <p:nvCxnSpPr>
            <p:cNvPr id="25" name="直接连接符 24">
              <a:extLst>
                <a:ext uri="{FF2B5EF4-FFF2-40B4-BE49-F238E27FC236}">
                  <a16:creationId xmlns:a16="http://schemas.microsoft.com/office/drawing/2014/main" id="{312A41BF-3D48-47D4-AD45-BA70E51FC1BB}"/>
                </a:ext>
              </a:extLst>
            </p:cNvPr>
            <p:cNvCxnSpPr/>
            <p:nvPr/>
          </p:nvCxnSpPr>
          <p:spPr>
            <a:xfrm>
              <a:off x="2137109" y="4159988"/>
              <a:ext cx="583866" cy="0"/>
            </a:xfrm>
            <a:prstGeom prst="line">
              <a:avLst/>
            </a:prstGeom>
            <a:ln w="1905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7" name="直接连接符 26">
              <a:extLst>
                <a:ext uri="{FF2B5EF4-FFF2-40B4-BE49-F238E27FC236}">
                  <a16:creationId xmlns:a16="http://schemas.microsoft.com/office/drawing/2014/main" id="{B34839C1-8824-42CD-AA32-720359C0D5FB}"/>
                </a:ext>
              </a:extLst>
            </p:cNvPr>
            <p:cNvCxnSpPr/>
            <p:nvPr/>
          </p:nvCxnSpPr>
          <p:spPr>
            <a:xfrm>
              <a:off x="2137109" y="4159988"/>
              <a:ext cx="0" cy="274320"/>
            </a:xfrm>
            <a:prstGeom prst="line">
              <a:avLst/>
            </a:prstGeom>
            <a:ln w="1905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8" name="直接连接符 27">
              <a:extLst>
                <a:ext uri="{FF2B5EF4-FFF2-40B4-BE49-F238E27FC236}">
                  <a16:creationId xmlns:a16="http://schemas.microsoft.com/office/drawing/2014/main" id="{977B34CB-6983-4A42-81EF-344424E496D7}"/>
                </a:ext>
              </a:extLst>
            </p:cNvPr>
            <p:cNvCxnSpPr/>
            <p:nvPr/>
          </p:nvCxnSpPr>
          <p:spPr>
            <a:xfrm flipV="1">
              <a:off x="2137109" y="4434308"/>
              <a:ext cx="583866" cy="0"/>
            </a:xfrm>
            <a:prstGeom prst="line">
              <a:avLst/>
            </a:prstGeom>
            <a:ln w="19050">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9" name="直接连接符 28">
              <a:extLst>
                <a:ext uri="{FF2B5EF4-FFF2-40B4-BE49-F238E27FC236}">
                  <a16:creationId xmlns:a16="http://schemas.microsoft.com/office/drawing/2014/main" id="{564C1646-961C-482B-878D-AECE68A8800B}"/>
                </a:ext>
              </a:extLst>
            </p:cNvPr>
            <p:cNvCxnSpPr/>
            <p:nvPr/>
          </p:nvCxnSpPr>
          <p:spPr>
            <a:xfrm>
              <a:off x="2720975" y="4159988"/>
              <a:ext cx="0" cy="274320"/>
            </a:xfrm>
            <a:prstGeom prst="line">
              <a:avLst/>
            </a:prstGeom>
            <a:ln w="19050">
              <a:solidFill>
                <a:srgbClr val="FF0000"/>
              </a:solidFill>
            </a:ln>
          </p:spPr>
          <p:style>
            <a:lnRef idx="3">
              <a:schemeClr val="accent1"/>
            </a:lnRef>
            <a:fillRef idx="0">
              <a:schemeClr val="accent1"/>
            </a:fillRef>
            <a:effectRef idx="2">
              <a:schemeClr val="accent1"/>
            </a:effectRef>
            <a:fontRef idx="minor">
              <a:schemeClr val="tx1"/>
            </a:fontRef>
          </p:style>
        </p:cxnSp>
      </p:grpSp>
      <p:cxnSp>
        <p:nvCxnSpPr>
          <p:cNvPr id="30" name="直接连接符 29">
            <a:extLst>
              <a:ext uri="{FF2B5EF4-FFF2-40B4-BE49-F238E27FC236}">
                <a16:creationId xmlns:a16="http://schemas.microsoft.com/office/drawing/2014/main" id="{F9A2859D-82D6-451F-9DBA-01CB6555C1E9}"/>
              </a:ext>
            </a:extLst>
          </p:cNvPr>
          <p:cNvCxnSpPr>
            <a:cxnSpLocks/>
          </p:cNvCxnSpPr>
          <p:nvPr/>
        </p:nvCxnSpPr>
        <p:spPr>
          <a:xfrm flipH="1">
            <a:off x="4635167" y="2183209"/>
            <a:ext cx="950906" cy="31298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BA07F62D-746E-41E2-B791-98469FD98B8E}"/>
              </a:ext>
            </a:extLst>
          </p:cNvPr>
          <p:cNvCxnSpPr>
            <a:cxnSpLocks/>
          </p:cNvCxnSpPr>
          <p:nvPr/>
        </p:nvCxnSpPr>
        <p:spPr>
          <a:xfrm flipH="1">
            <a:off x="5818627" y="2183209"/>
            <a:ext cx="380837" cy="31298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921EEB8C-DF62-428E-B07B-2F1219D8CE56}"/>
              </a:ext>
            </a:extLst>
          </p:cNvPr>
          <p:cNvSpPr txBox="1"/>
          <p:nvPr/>
        </p:nvSpPr>
        <p:spPr>
          <a:xfrm>
            <a:off x="6022457" y="5585335"/>
            <a:ext cx="1789651" cy="738664"/>
          </a:xfrm>
          <a:prstGeom prst="rect">
            <a:avLst/>
          </a:prstGeom>
          <a:noFill/>
          <a:ln>
            <a:solidFill>
              <a:schemeClr val="accent1"/>
            </a:solidFill>
          </a:ln>
        </p:spPr>
        <p:txBody>
          <a:bodyPr wrap="square" rtlCol="0">
            <a:spAutoFit/>
          </a:bodyPr>
          <a:lstStyle/>
          <a:p>
            <a:r>
              <a:rPr lang="en-US" altLang="zh-CN" sz="1400" dirty="0"/>
              <a:t>RV64I</a:t>
            </a:r>
            <a:r>
              <a:rPr lang="zh-CN" altLang="en-US" sz="1400" dirty="0"/>
              <a:t>指令在</a:t>
            </a:r>
            <a:r>
              <a:rPr lang="en-US" altLang="zh-CN" sz="1400" dirty="0"/>
              <a:t>RV32I</a:t>
            </a:r>
            <a:r>
              <a:rPr lang="zh-CN" altLang="en-US" sz="1400" dirty="0"/>
              <a:t>指令基础上增加了部分移位和算术指令</a:t>
            </a:r>
            <a:endParaRPr lang="en-US" altLang="zh-CN" sz="1400" dirty="0"/>
          </a:p>
        </p:txBody>
      </p:sp>
    </p:spTree>
    <p:extLst>
      <p:ext uri="{BB962C8B-B14F-4D97-AF65-F5344CB8AC3E}">
        <p14:creationId xmlns:p14="http://schemas.microsoft.com/office/powerpoint/2010/main" val="2385378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657D3-FF62-444F-875E-D9495EE36AFD}"/>
              </a:ext>
            </a:extLst>
          </p:cNvPr>
          <p:cNvSpPr>
            <a:spLocks noGrp="1"/>
          </p:cNvSpPr>
          <p:nvPr>
            <p:ph type="title"/>
          </p:nvPr>
        </p:nvSpPr>
        <p:spPr/>
        <p:txBody>
          <a:bodyPr/>
          <a:lstStyle/>
          <a:p>
            <a:r>
              <a:rPr lang="en-US" altLang="zh-CN" dirty="0"/>
              <a:t>2.2 RISC-V</a:t>
            </a:r>
            <a:r>
              <a:rPr lang="zh-CN" altLang="en-US" dirty="0"/>
              <a:t>汇编指令</a:t>
            </a:r>
          </a:p>
        </p:txBody>
      </p:sp>
      <p:pic>
        <p:nvPicPr>
          <p:cNvPr id="31" name="图片 30">
            <a:extLst>
              <a:ext uri="{FF2B5EF4-FFF2-40B4-BE49-F238E27FC236}">
                <a16:creationId xmlns:a16="http://schemas.microsoft.com/office/drawing/2014/main" id="{EA49C136-8E18-4774-9098-BE24A8A4B11C}"/>
              </a:ext>
            </a:extLst>
          </p:cNvPr>
          <p:cNvPicPr>
            <a:picLocks noChangeAspect="1"/>
          </p:cNvPicPr>
          <p:nvPr/>
        </p:nvPicPr>
        <p:blipFill>
          <a:blip r:embed="rId2"/>
          <a:stretch>
            <a:fillRect/>
          </a:stretch>
        </p:blipFill>
        <p:spPr>
          <a:xfrm>
            <a:off x="757194" y="1411078"/>
            <a:ext cx="2932002" cy="5027522"/>
          </a:xfrm>
          <a:prstGeom prst="rect">
            <a:avLst/>
          </a:prstGeom>
        </p:spPr>
      </p:pic>
      <p:sp>
        <p:nvSpPr>
          <p:cNvPr id="15" name="文本框 14">
            <a:extLst>
              <a:ext uri="{FF2B5EF4-FFF2-40B4-BE49-F238E27FC236}">
                <a16:creationId xmlns:a16="http://schemas.microsoft.com/office/drawing/2014/main" id="{73DC3B9A-F7DF-4CF6-9F97-0BA630B590D4}"/>
              </a:ext>
            </a:extLst>
          </p:cNvPr>
          <p:cNvSpPr txBox="1"/>
          <p:nvPr/>
        </p:nvSpPr>
        <p:spPr>
          <a:xfrm>
            <a:off x="4206341" y="1410527"/>
            <a:ext cx="4321425" cy="5355312"/>
          </a:xfrm>
          <a:prstGeom prst="rect">
            <a:avLst/>
          </a:prstGeom>
          <a:noFill/>
          <a:ln>
            <a:solidFill>
              <a:schemeClr val="bg1"/>
            </a:solidFill>
          </a:ln>
        </p:spPr>
        <p:txBody>
          <a:bodyPr wrap="square" rtlCol="0">
            <a:spAutoFit/>
          </a:bodyPr>
          <a:lstStyle/>
          <a:p>
            <a:pPr marL="285750" indent="-285750">
              <a:buFont typeface="Wingdings" panose="05000000000000000000" pitchFamily="2" charset="2"/>
              <a:buChar char="l"/>
            </a:pPr>
            <a:r>
              <a:rPr lang="en-US" altLang="zh-CN" dirty="0"/>
              <a:t>RISC-V</a:t>
            </a:r>
            <a:r>
              <a:rPr lang="zh-CN" altLang="en-US" dirty="0"/>
              <a:t>指令的一般格式：</a:t>
            </a:r>
            <a:endParaRPr lang="en-US" altLang="zh-CN" dirty="0"/>
          </a:p>
          <a:p>
            <a:r>
              <a:rPr lang="en-US" altLang="zh-CN" dirty="0"/>
              <a:t>                  </a:t>
            </a:r>
            <a:r>
              <a:rPr lang="en-US" altLang="zh-CN" dirty="0">
                <a:solidFill>
                  <a:srgbClr val="FF0000"/>
                </a:solidFill>
              </a:rPr>
              <a:t>op    </a:t>
            </a:r>
            <a:r>
              <a:rPr lang="en-US" altLang="zh-CN" dirty="0" err="1">
                <a:solidFill>
                  <a:srgbClr val="FF0000"/>
                </a:solidFill>
              </a:rPr>
              <a:t>dst</a:t>
            </a:r>
            <a:r>
              <a:rPr lang="en-US" altLang="zh-CN" dirty="0">
                <a:solidFill>
                  <a:srgbClr val="FF0000"/>
                </a:solidFill>
              </a:rPr>
              <a:t>,    src1,    src2</a:t>
            </a:r>
          </a:p>
          <a:p>
            <a:pPr marL="742950" lvl="1" indent="-285750">
              <a:buFont typeface="Arial" panose="020B0604020202020204" pitchFamily="34" charset="0"/>
              <a:buChar char="•"/>
            </a:pPr>
            <a:r>
              <a:rPr lang="en-US" altLang="zh-CN" dirty="0"/>
              <a:t>op = </a:t>
            </a:r>
            <a:r>
              <a:rPr lang="zh-CN" altLang="en-US" dirty="0"/>
              <a:t>操作符名称（</a:t>
            </a:r>
            <a:r>
              <a:rPr lang="en-US" altLang="zh-CN" dirty="0"/>
              <a:t>operator</a:t>
            </a:r>
            <a:r>
              <a:rPr lang="zh-CN" altLang="en-US" dirty="0"/>
              <a:t>）</a:t>
            </a:r>
            <a:endParaRPr lang="en-US" altLang="zh-CN" dirty="0"/>
          </a:p>
          <a:p>
            <a:pPr marL="742950" lvl="1" indent="-285750">
              <a:buFont typeface="Arial" panose="020B0604020202020204" pitchFamily="34" charset="0"/>
              <a:buChar char="•"/>
            </a:pPr>
            <a:r>
              <a:rPr lang="en-US" altLang="zh-CN" dirty="0" err="1"/>
              <a:t>dst</a:t>
            </a:r>
            <a:r>
              <a:rPr lang="en-US" altLang="zh-CN" dirty="0"/>
              <a:t> =  </a:t>
            </a:r>
            <a:r>
              <a:rPr lang="zh-CN" altLang="en-US" dirty="0"/>
              <a:t>结果寄存器（</a:t>
            </a:r>
            <a:r>
              <a:rPr lang="en-US" altLang="zh-CN" dirty="0"/>
              <a:t>destination</a:t>
            </a:r>
            <a:r>
              <a:rPr lang="zh-CN" altLang="en-US" dirty="0"/>
              <a:t>）</a:t>
            </a:r>
            <a:endParaRPr lang="en-US" altLang="zh-CN" dirty="0"/>
          </a:p>
          <a:p>
            <a:pPr marL="742950" lvl="1" indent="-285750">
              <a:buFont typeface="Arial" panose="020B0604020202020204" pitchFamily="34" charset="0"/>
              <a:buChar char="•"/>
            </a:pPr>
            <a:r>
              <a:rPr lang="en-US" altLang="zh-CN" dirty="0"/>
              <a:t>src1 = </a:t>
            </a:r>
            <a:r>
              <a:rPr lang="zh-CN" altLang="en-US" dirty="0"/>
              <a:t>操作数</a:t>
            </a:r>
            <a:r>
              <a:rPr lang="en-US" altLang="zh-CN" dirty="0"/>
              <a:t>1</a:t>
            </a:r>
            <a:r>
              <a:rPr lang="zh-CN" altLang="en-US" dirty="0"/>
              <a:t>（</a:t>
            </a:r>
            <a:r>
              <a:rPr lang="en-US" altLang="zh-CN" dirty="0"/>
              <a:t>source 1</a:t>
            </a:r>
            <a:r>
              <a:rPr lang="zh-CN" altLang="en-US" dirty="0"/>
              <a:t>）</a:t>
            </a:r>
            <a:endParaRPr lang="en-US" altLang="zh-CN" dirty="0"/>
          </a:p>
          <a:p>
            <a:pPr marL="742950" lvl="1" indent="-285750">
              <a:buFont typeface="Arial" panose="020B0604020202020204" pitchFamily="34" charset="0"/>
              <a:buChar char="•"/>
            </a:pPr>
            <a:r>
              <a:rPr lang="en-US" altLang="zh-CN" dirty="0"/>
              <a:t>src2 = </a:t>
            </a:r>
            <a:r>
              <a:rPr lang="zh-CN" altLang="en-US" dirty="0"/>
              <a:t>操作数</a:t>
            </a:r>
            <a:r>
              <a:rPr lang="en-US" altLang="zh-CN" dirty="0"/>
              <a:t>2</a:t>
            </a:r>
            <a:r>
              <a:rPr lang="zh-CN" altLang="en-US" dirty="0"/>
              <a:t>（</a:t>
            </a:r>
            <a:r>
              <a:rPr lang="en-US" altLang="zh-CN" dirty="0"/>
              <a:t>source 2</a:t>
            </a:r>
            <a:r>
              <a:rPr lang="zh-CN" altLang="en-US" dirty="0"/>
              <a:t>）</a:t>
            </a:r>
            <a:endParaRPr lang="en-US" altLang="zh-CN" dirty="0"/>
          </a:p>
          <a:p>
            <a:pPr lvl="1"/>
            <a:endParaRPr lang="en-US" altLang="zh-CN" dirty="0"/>
          </a:p>
          <a:p>
            <a:pPr marL="285750" indent="-285750">
              <a:buFont typeface="Wingdings" panose="05000000000000000000" pitchFamily="2" charset="2"/>
              <a:buChar char="l"/>
            </a:pPr>
            <a:r>
              <a:rPr lang="en-US" altLang="zh-CN" dirty="0"/>
              <a:t>RV32I</a:t>
            </a:r>
            <a:r>
              <a:rPr lang="zh-CN" altLang="en-US" dirty="0"/>
              <a:t>指令的分类：</a:t>
            </a:r>
            <a:endParaRPr lang="en-US" altLang="zh-CN" dirty="0"/>
          </a:p>
          <a:p>
            <a:pPr marL="742950" lvl="1" indent="-285750">
              <a:buFont typeface="Arial" panose="020B0604020202020204" pitchFamily="34" charset="0"/>
              <a:buChar char="•"/>
            </a:pPr>
            <a:r>
              <a:rPr lang="en-US" altLang="zh-CN" dirty="0"/>
              <a:t>Shift</a:t>
            </a:r>
            <a:r>
              <a:rPr lang="zh-CN" altLang="en-US" dirty="0"/>
              <a:t>：移位指令</a:t>
            </a:r>
            <a:endParaRPr lang="en-US" altLang="zh-CN" dirty="0"/>
          </a:p>
          <a:p>
            <a:pPr marL="742950" lvl="1" indent="-285750">
              <a:buFont typeface="Arial" panose="020B0604020202020204" pitchFamily="34" charset="0"/>
              <a:buChar char="•"/>
            </a:pPr>
            <a:r>
              <a:rPr lang="en-US" altLang="zh-CN" dirty="0"/>
              <a:t>Arithmetic</a:t>
            </a:r>
            <a:r>
              <a:rPr lang="zh-CN" altLang="en-US" dirty="0"/>
              <a:t>：算术指令</a:t>
            </a:r>
            <a:endParaRPr lang="en-US" altLang="zh-CN" dirty="0"/>
          </a:p>
          <a:p>
            <a:pPr marL="742950" lvl="1" indent="-285750">
              <a:buFont typeface="Arial" panose="020B0604020202020204" pitchFamily="34" charset="0"/>
              <a:buChar char="•"/>
            </a:pPr>
            <a:r>
              <a:rPr lang="en-US" altLang="zh-CN" dirty="0"/>
              <a:t>Logical</a:t>
            </a:r>
            <a:r>
              <a:rPr lang="zh-CN" altLang="en-US" dirty="0"/>
              <a:t>：逻辑操作</a:t>
            </a:r>
            <a:endParaRPr lang="en-US" altLang="zh-CN" dirty="0"/>
          </a:p>
          <a:p>
            <a:pPr marL="742950" lvl="1" indent="-285750">
              <a:buFont typeface="Arial" panose="020B0604020202020204" pitchFamily="34" charset="0"/>
              <a:buChar char="•"/>
            </a:pPr>
            <a:r>
              <a:rPr lang="en-US" altLang="zh-CN" dirty="0"/>
              <a:t>Compare</a:t>
            </a:r>
            <a:r>
              <a:rPr lang="zh-CN" altLang="en-US" dirty="0"/>
              <a:t>：比较操作</a:t>
            </a:r>
            <a:endParaRPr lang="en-US" altLang="zh-CN" dirty="0"/>
          </a:p>
          <a:p>
            <a:pPr marL="742950" lvl="1" indent="-285750">
              <a:buFont typeface="Arial" panose="020B0604020202020204" pitchFamily="34" charset="0"/>
              <a:buChar char="•"/>
            </a:pPr>
            <a:r>
              <a:rPr lang="en-US" altLang="zh-CN" dirty="0"/>
              <a:t>Branches</a:t>
            </a:r>
            <a:r>
              <a:rPr lang="zh-CN" altLang="en-US" dirty="0"/>
              <a:t>：分支指令</a:t>
            </a:r>
            <a:endParaRPr lang="en-US" altLang="zh-CN" dirty="0"/>
          </a:p>
          <a:p>
            <a:pPr marL="742950" lvl="1" indent="-285750">
              <a:buFont typeface="Arial" panose="020B0604020202020204" pitchFamily="34" charset="0"/>
              <a:buChar char="•"/>
            </a:pPr>
            <a:r>
              <a:rPr lang="en-US" altLang="zh-CN" dirty="0"/>
              <a:t>Jump &amp; Link</a:t>
            </a:r>
            <a:r>
              <a:rPr lang="zh-CN" altLang="en-US" dirty="0"/>
              <a:t>：跳转指令</a:t>
            </a:r>
            <a:endParaRPr lang="en-US" altLang="zh-CN" dirty="0"/>
          </a:p>
          <a:p>
            <a:pPr marL="742950" lvl="1" indent="-285750">
              <a:buFont typeface="Arial" panose="020B0604020202020204" pitchFamily="34" charset="0"/>
              <a:buChar char="•"/>
            </a:pPr>
            <a:r>
              <a:rPr lang="en-US" altLang="zh-CN" dirty="0"/>
              <a:t>Synch</a:t>
            </a:r>
            <a:r>
              <a:rPr lang="zh-CN" altLang="en-US" dirty="0"/>
              <a:t>：同步指令（不涉及）</a:t>
            </a:r>
            <a:endParaRPr lang="en-US" altLang="zh-CN" dirty="0"/>
          </a:p>
          <a:p>
            <a:pPr marL="742950" lvl="1" indent="-285750">
              <a:buFont typeface="Arial" panose="020B0604020202020204" pitchFamily="34" charset="0"/>
              <a:buChar char="•"/>
            </a:pPr>
            <a:r>
              <a:rPr lang="en-US" altLang="zh-CN" dirty="0"/>
              <a:t>Environment</a:t>
            </a:r>
            <a:r>
              <a:rPr lang="zh-CN" altLang="en-US" dirty="0"/>
              <a:t>：环境调用（不涉及）</a:t>
            </a:r>
            <a:endParaRPr lang="en-US" altLang="zh-CN" dirty="0"/>
          </a:p>
          <a:p>
            <a:pPr marL="742950" lvl="1" indent="-285750">
              <a:buFont typeface="Arial" panose="020B0604020202020204" pitchFamily="34" charset="0"/>
              <a:buChar char="•"/>
            </a:pPr>
            <a:endParaRPr lang="en-US" altLang="zh-CN" dirty="0"/>
          </a:p>
          <a:p>
            <a:pPr marL="285750" indent="-285750">
              <a:buFont typeface="Wingdings" panose="05000000000000000000" pitchFamily="2" charset="2"/>
              <a:buChar char="l"/>
            </a:pPr>
            <a:r>
              <a:rPr lang="en-US" altLang="zh-CN" dirty="0"/>
              <a:t>RV64I</a:t>
            </a:r>
            <a:r>
              <a:rPr lang="zh-CN" altLang="en-US" dirty="0"/>
              <a:t>指令在</a:t>
            </a:r>
            <a:r>
              <a:rPr lang="en-US" altLang="zh-CN" dirty="0"/>
              <a:t>RV32I</a:t>
            </a:r>
            <a:r>
              <a:rPr lang="zh-CN" altLang="en-US" dirty="0"/>
              <a:t>指令基础上增加了部分移位和算术指令</a:t>
            </a:r>
            <a:endParaRPr lang="en-US" altLang="zh-CN" dirty="0"/>
          </a:p>
        </p:txBody>
      </p:sp>
      <p:sp>
        <p:nvSpPr>
          <p:cNvPr id="16" name="文本框 15">
            <a:extLst>
              <a:ext uri="{FF2B5EF4-FFF2-40B4-BE49-F238E27FC236}">
                <a16:creationId xmlns:a16="http://schemas.microsoft.com/office/drawing/2014/main" id="{01C3D81F-1EC7-422D-AC4A-783F8D41518F}"/>
              </a:ext>
            </a:extLst>
          </p:cNvPr>
          <p:cNvSpPr txBox="1"/>
          <p:nvPr/>
        </p:nvSpPr>
        <p:spPr>
          <a:xfrm>
            <a:off x="779285" y="6488840"/>
            <a:ext cx="2742482" cy="307777"/>
          </a:xfrm>
          <a:prstGeom prst="rect">
            <a:avLst/>
          </a:prstGeom>
          <a:noFill/>
        </p:spPr>
        <p:txBody>
          <a:bodyPr wrap="none" rtlCol="0">
            <a:spAutoFit/>
          </a:bodyPr>
          <a:lstStyle/>
          <a:p>
            <a:r>
              <a:rPr lang="en-US" altLang="zh-CN" sz="1400" dirty="0"/>
              <a:t>--- </a:t>
            </a:r>
            <a:r>
              <a:rPr lang="zh-CN" altLang="en-US" sz="1400" dirty="0"/>
              <a:t>上图来自</a:t>
            </a:r>
            <a:r>
              <a:rPr lang="en-US" altLang="zh-CN" sz="1400" dirty="0"/>
              <a:t>《RISC-V</a:t>
            </a:r>
            <a:r>
              <a:rPr lang="zh-CN" altLang="en-US" sz="1400" dirty="0"/>
              <a:t>手册</a:t>
            </a:r>
            <a:r>
              <a:rPr lang="en-US" altLang="zh-CN" sz="1400" dirty="0"/>
              <a:t>》</a:t>
            </a:r>
            <a:r>
              <a:rPr lang="zh-CN" altLang="en-US" sz="1400" dirty="0"/>
              <a:t>第</a:t>
            </a:r>
            <a:r>
              <a:rPr lang="en-US" altLang="zh-CN" sz="1400" dirty="0"/>
              <a:t>1</a:t>
            </a:r>
            <a:r>
              <a:rPr lang="zh-CN" altLang="en-US" sz="1400" dirty="0"/>
              <a:t>页</a:t>
            </a:r>
            <a:endParaRPr lang="en-US" altLang="zh-CN" sz="1400" dirty="0"/>
          </a:p>
        </p:txBody>
      </p:sp>
    </p:spTree>
    <p:extLst>
      <p:ext uri="{BB962C8B-B14F-4D97-AF65-F5344CB8AC3E}">
        <p14:creationId xmlns:p14="http://schemas.microsoft.com/office/powerpoint/2010/main" val="542607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2E156-EECA-49AD-AED5-AB6B8A91253D}"/>
              </a:ext>
            </a:extLst>
          </p:cNvPr>
          <p:cNvSpPr>
            <a:spLocks noGrp="1"/>
          </p:cNvSpPr>
          <p:nvPr>
            <p:ph type="title"/>
          </p:nvPr>
        </p:nvSpPr>
        <p:spPr/>
        <p:txBody>
          <a:bodyPr/>
          <a:lstStyle/>
          <a:p>
            <a:r>
              <a:rPr lang="en-US" altLang="zh-CN" dirty="0"/>
              <a:t>2.3 RISC-V</a:t>
            </a:r>
            <a:r>
              <a:rPr lang="zh-CN" altLang="en-US" dirty="0"/>
              <a:t>移位指令</a:t>
            </a:r>
          </a:p>
        </p:txBody>
      </p:sp>
      <p:graphicFrame>
        <p:nvGraphicFramePr>
          <p:cNvPr id="4" name="表格 4">
            <a:extLst>
              <a:ext uri="{FF2B5EF4-FFF2-40B4-BE49-F238E27FC236}">
                <a16:creationId xmlns:a16="http://schemas.microsoft.com/office/drawing/2014/main" id="{FF9C000E-B4D5-4259-BFF5-1C8DFC6F6F87}"/>
              </a:ext>
            </a:extLst>
          </p:cNvPr>
          <p:cNvGraphicFramePr>
            <a:graphicFrameLocks noGrp="1"/>
          </p:cNvGraphicFramePr>
          <p:nvPr>
            <p:ph idx="1"/>
            <p:extLst>
              <p:ext uri="{D42A27DB-BD31-4B8C-83A1-F6EECF244321}">
                <p14:modId xmlns:p14="http://schemas.microsoft.com/office/powerpoint/2010/main" val="1448845502"/>
              </p:ext>
            </p:extLst>
          </p:nvPr>
        </p:nvGraphicFramePr>
        <p:xfrm>
          <a:off x="628650" y="2131060"/>
          <a:ext cx="7886700" cy="259588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269162303"/>
                    </a:ext>
                  </a:extLst>
                </a:gridCol>
                <a:gridCol w="3943350">
                  <a:extLst>
                    <a:ext uri="{9D8B030D-6E8A-4147-A177-3AD203B41FA5}">
                      <a16:colId xmlns:a16="http://schemas.microsoft.com/office/drawing/2014/main" val="3940587742"/>
                    </a:ext>
                  </a:extLst>
                </a:gridCol>
              </a:tblGrid>
              <a:tr h="370840">
                <a:tc>
                  <a:txBody>
                    <a:bodyPr/>
                    <a:lstStyle/>
                    <a:p>
                      <a:pPr algn="ctr"/>
                      <a:r>
                        <a:rPr lang="en-US" altLang="zh-CN" dirty="0"/>
                        <a:t>Instructions Name</a:t>
                      </a:r>
                      <a:endParaRPr lang="zh-CN" altLang="en-US" dirty="0"/>
                    </a:p>
                  </a:txBody>
                  <a:tcPr/>
                </a:tc>
                <a:tc>
                  <a:txBody>
                    <a:bodyPr/>
                    <a:lstStyle/>
                    <a:p>
                      <a:pPr algn="ctr"/>
                      <a:r>
                        <a:rPr lang="en-US" altLang="zh-CN" dirty="0"/>
                        <a:t>RISC-V</a:t>
                      </a:r>
                      <a:endParaRPr lang="zh-CN" altLang="en-US" dirty="0"/>
                    </a:p>
                  </a:txBody>
                  <a:tcPr/>
                </a:tc>
                <a:extLst>
                  <a:ext uri="{0D108BD9-81ED-4DB2-BD59-A6C34878D82A}">
                    <a16:rowId xmlns:a16="http://schemas.microsoft.com/office/drawing/2014/main" val="994844585"/>
                  </a:ext>
                </a:extLst>
              </a:tr>
              <a:tr h="370840">
                <a:tc>
                  <a:txBody>
                    <a:bodyPr/>
                    <a:lstStyle/>
                    <a:p>
                      <a:r>
                        <a:rPr lang="en-US" altLang="zh-CN" dirty="0"/>
                        <a:t>Shift Left Logical</a:t>
                      </a:r>
                      <a:endParaRPr lang="zh-CN" altLang="en-US" dirty="0"/>
                    </a:p>
                  </a:txBody>
                  <a:tcPr/>
                </a:tc>
                <a:tc>
                  <a:txBody>
                    <a:bodyPr/>
                    <a:lstStyle/>
                    <a:p>
                      <a:r>
                        <a:rPr lang="en-US" altLang="zh-CN" dirty="0" err="1"/>
                        <a:t>sll</a:t>
                      </a:r>
                      <a:r>
                        <a:rPr lang="en-US" altLang="zh-CN" dirty="0"/>
                        <a:t>    </a:t>
                      </a:r>
                      <a:r>
                        <a:rPr lang="en-US" altLang="zh-CN" dirty="0" err="1"/>
                        <a:t>rd</a:t>
                      </a:r>
                      <a:r>
                        <a:rPr lang="en-US" altLang="zh-CN" dirty="0"/>
                        <a:t>, rs1, rs2</a:t>
                      </a:r>
                      <a:endParaRPr lang="zh-CN" altLang="en-US" dirty="0"/>
                    </a:p>
                  </a:txBody>
                  <a:tcPr/>
                </a:tc>
                <a:extLst>
                  <a:ext uri="{0D108BD9-81ED-4DB2-BD59-A6C34878D82A}">
                    <a16:rowId xmlns:a16="http://schemas.microsoft.com/office/drawing/2014/main" val="3902671845"/>
                  </a:ext>
                </a:extLst>
              </a:tr>
              <a:tr h="370840">
                <a:tc>
                  <a:txBody>
                    <a:bodyPr/>
                    <a:lstStyle/>
                    <a:p>
                      <a:r>
                        <a:rPr lang="en-US" altLang="zh-CN" dirty="0"/>
                        <a:t>Shift Left </a:t>
                      </a:r>
                      <a:r>
                        <a:rPr lang="en-US" altLang="zh-CN" sz="1800" kern="1200" dirty="0">
                          <a:solidFill>
                            <a:schemeClr val="dk1"/>
                          </a:solidFill>
                          <a:latin typeface="+mn-lt"/>
                          <a:ea typeface="+mn-ea"/>
                          <a:cs typeface="+mn-cs"/>
                        </a:rPr>
                        <a:t>Logical immediate</a:t>
                      </a:r>
                      <a:endParaRPr lang="zh-CN" altLang="en-US" sz="1800" kern="1200" dirty="0">
                        <a:solidFill>
                          <a:schemeClr val="dk1"/>
                        </a:solidFill>
                        <a:latin typeface="+mn-lt"/>
                        <a:ea typeface="+mn-ea"/>
                        <a:cs typeface="+mn-cs"/>
                      </a:endParaRPr>
                    </a:p>
                  </a:txBody>
                  <a:tcPr/>
                </a:tc>
                <a:tc>
                  <a:txBody>
                    <a:bodyPr/>
                    <a:lstStyle/>
                    <a:p>
                      <a:r>
                        <a:rPr lang="en-US" altLang="zh-CN" dirty="0" err="1"/>
                        <a:t>slli</a:t>
                      </a:r>
                      <a:r>
                        <a:rPr lang="en-US" altLang="zh-CN" dirty="0"/>
                        <a:t>   </a:t>
                      </a:r>
                      <a:r>
                        <a:rPr lang="en-US" altLang="zh-CN" dirty="0" err="1"/>
                        <a:t>rd</a:t>
                      </a:r>
                      <a:r>
                        <a:rPr lang="en-US" altLang="zh-CN" dirty="0"/>
                        <a:t>, rs1, </a:t>
                      </a:r>
                      <a:r>
                        <a:rPr lang="en-US" altLang="zh-CN" dirty="0" err="1"/>
                        <a:t>shamt</a:t>
                      </a:r>
                      <a:endParaRPr lang="zh-CN" altLang="en-US" dirty="0"/>
                    </a:p>
                  </a:txBody>
                  <a:tcPr/>
                </a:tc>
                <a:extLst>
                  <a:ext uri="{0D108BD9-81ED-4DB2-BD59-A6C34878D82A}">
                    <a16:rowId xmlns:a16="http://schemas.microsoft.com/office/drawing/2014/main" val="3910409964"/>
                  </a:ext>
                </a:extLst>
              </a:tr>
              <a:tr h="370840">
                <a:tc>
                  <a:txBody>
                    <a:bodyPr/>
                    <a:lstStyle/>
                    <a:p>
                      <a:r>
                        <a:rPr lang="en-US" altLang="zh-CN" dirty="0"/>
                        <a:t>Shift Right Logical</a:t>
                      </a:r>
                      <a:endParaRPr lang="zh-CN" altLang="en-US" dirty="0"/>
                    </a:p>
                  </a:txBody>
                  <a:tcPr/>
                </a:tc>
                <a:tc>
                  <a:txBody>
                    <a:bodyPr/>
                    <a:lstStyle/>
                    <a:p>
                      <a:r>
                        <a:rPr lang="en-US" altLang="zh-CN" dirty="0" err="1"/>
                        <a:t>srl</a:t>
                      </a:r>
                      <a:r>
                        <a:rPr lang="en-US" altLang="zh-CN" dirty="0"/>
                        <a:t>    </a:t>
                      </a:r>
                      <a:r>
                        <a:rPr lang="en-US" altLang="zh-CN" dirty="0" err="1"/>
                        <a:t>rd</a:t>
                      </a:r>
                      <a:r>
                        <a:rPr lang="en-US" altLang="zh-CN" dirty="0"/>
                        <a:t>, rs1, rs2</a:t>
                      </a:r>
                      <a:endParaRPr lang="zh-CN" altLang="en-US" dirty="0"/>
                    </a:p>
                  </a:txBody>
                  <a:tcPr/>
                </a:tc>
                <a:extLst>
                  <a:ext uri="{0D108BD9-81ED-4DB2-BD59-A6C34878D82A}">
                    <a16:rowId xmlns:a16="http://schemas.microsoft.com/office/drawing/2014/main" val="2681080532"/>
                  </a:ext>
                </a:extLst>
              </a:tr>
              <a:tr h="370840">
                <a:tc>
                  <a:txBody>
                    <a:bodyPr/>
                    <a:lstStyle/>
                    <a:p>
                      <a:r>
                        <a:rPr lang="en-US" altLang="zh-CN" dirty="0"/>
                        <a:t>Shift Right Logical </a:t>
                      </a:r>
                      <a:r>
                        <a:rPr lang="en-US" altLang="zh-CN" sz="1800" kern="1200" dirty="0">
                          <a:solidFill>
                            <a:schemeClr val="dk1"/>
                          </a:solidFill>
                          <a:latin typeface="+mn-lt"/>
                          <a:ea typeface="+mn-ea"/>
                          <a:cs typeface="+mn-cs"/>
                        </a:rPr>
                        <a:t>immediate</a:t>
                      </a:r>
                      <a:endParaRPr lang="zh-CN" altLang="en-US" dirty="0"/>
                    </a:p>
                  </a:txBody>
                  <a:tcPr/>
                </a:tc>
                <a:tc>
                  <a:txBody>
                    <a:bodyPr/>
                    <a:lstStyle/>
                    <a:p>
                      <a:r>
                        <a:rPr lang="en-US" altLang="zh-CN" dirty="0" err="1"/>
                        <a:t>srli</a:t>
                      </a:r>
                      <a:r>
                        <a:rPr lang="en-US" altLang="zh-CN" dirty="0"/>
                        <a:t>   </a:t>
                      </a:r>
                      <a:r>
                        <a:rPr lang="en-US" altLang="zh-CN" dirty="0" err="1"/>
                        <a:t>rd</a:t>
                      </a:r>
                      <a:r>
                        <a:rPr lang="en-US" altLang="zh-CN" dirty="0"/>
                        <a:t>, rs1, </a:t>
                      </a:r>
                      <a:r>
                        <a:rPr lang="en-US" altLang="zh-CN" dirty="0" err="1"/>
                        <a:t>shamt</a:t>
                      </a:r>
                      <a:endParaRPr lang="zh-CN" altLang="en-US" dirty="0"/>
                    </a:p>
                  </a:txBody>
                  <a:tcPr/>
                </a:tc>
                <a:extLst>
                  <a:ext uri="{0D108BD9-81ED-4DB2-BD59-A6C34878D82A}">
                    <a16:rowId xmlns:a16="http://schemas.microsoft.com/office/drawing/2014/main" val="3895989018"/>
                  </a:ext>
                </a:extLst>
              </a:tr>
              <a:tr h="370840">
                <a:tc>
                  <a:txBody>
                    <a:bodyPr/>
                    <a:lstStyle/>
                    <a:p>
                      <a:r>
                        <a:rPr lang="en-US" altLang="zh-CN" dirty="0"/>
                        <a:t>Shift Right Arithmetic</a:t>
                      </a:r>
                      <a:endParaRPr lang="zh-CN" altLang="en-US" dirty="0"/>
                    </a:p>
                  </a:txBody>
                  <a:tcPr/>
                </a:tc>
                <a:tc>
                  <a:txBody>
                    <a:bodyPr/>
                    <a:lstStyle/>
                    <a:p>
                      <a:r>
                        <a:rPr lang="en-US" altLang="zh-CN" dirty="0" err="1"/>
                        <a:t>sra</a:t>
                      </a:r>
                      <a:r>
                        <a:rPr lang="en-US" altLang="zh-CN" dirty="0"/>
                        <a:t>   </a:t>
                      </a:r>
                      <a:r>
                        <a:rPr lang="en-US" altLang="zh-CN" dirty="0" err="1"/>
                        <a:t>rd</a:t>
                      </a:r>
                      <a:r>
                        <a:rPr lang="en-US" altLang="zh-CN" dirty="0"/>
                        <a:t>, rs1, rs2</a:t>
                      </a:r>
                      <a:endParaRPr lang="zh-CN" altLang="en-US" dirty="0"/>
                    </a:p>
                  </a:txBody>
                  <a:tcPr/>
                </a:tc>
                <a:extLst>
                  <a:ext uri="{0D108BD9-81ED-4DB2-BD59-A6C34878D82A}">
                    <a16:rowId xmlns:a16="http://schemas.microsoft.com/office/drawing/2014/main" val="2850109999"/>
                  </a:ext>
                </a:extLst>
              </a:tr>
              <a:tr h="370840">
                <a:tc>
                  <a:txBody>
                    <a:bodyPr/>
                    <a:lstStyle/>
                    <a:p>
                      <a:r>
                        <a:rPr lang="en-US" altLang="zh-CN" dirty="0"/>
                        <a:t>Shift Right Arithmetic </a:t>
                      </a:r>
                      <a:r>
                        <a:rPr lang="en-US" altLang="zh-CN" sz="1800" kern="1200" dirty="0">
                          <a:solidFill>
                            <a:schemeClr val="dk1"/>
                          </a:solidFill>
                          <a:latin typeface="+mn-lt"/>
                          <a:ea typeface="+mn-ea"/>
                          <a:cs typeface="+mn-cs"/>
                        </a:rPr>
                        <a:t>immediate</a:t>
                      </a:r>
                      <a:endParaRPr lang="zh-CN" altLang="en-US" dirty="0"/>
                    </a:p>
                  </a:txBody>
                  <a:tcPr/>
                </a:tc>
                <a:tc>
                  <a:txBody>
                    <a:bodyPr/>
                    <a:lstStyle/>
                    <a:p>
                      <a:r>
                        <a:rPr lang="en-US" altLang="zh-CN" dirty="0" err="1"/>
                        <a:t>srai</a:t>
                      </a:r>
                      <a:r>
                        <a:rPr lang="en-US" altLang="zh-CN" dirty="0"/>
                        <a:t>  </a:t>
                      </a:r>
                      <a:r>
                        <a:rPr lang="en-US" altLang="zh-CN" dirty="0" err="1"/>
                        <a:t>rd</a:t>
                      </a:r>
                      <a:r>
                        <a:rPr lang="en-US" altLang="zh-CN" dirty="0"/>
                        <a:t>, rs1, </a:t>
                      </a:r>
                      <a:r>
                        <a:rPr lang="en-US" altLang="zh-CN" dirty="0" err="1"/>
                        <a:t>shamt</a:t>
                      </a:r>
                      <a:endParaRPr lang="zh-CN" altLang="en-US" dirty="0"/>
                    </a:p>
                  </a:txBody>
                  <a:tcPr/>
                </a:tc>
                <a:extLst>
                  <a:ext uri="{0D108BD9-81ED-4DB2-BD59-A6C34878D82A}">
                    <a16:rowId xmlns:a16="http://schemas.microsoft.com/office/drawing/2014/main" val="43559353"/>
                  </a:ext>
                </a:extLst>
              </a:tr>
            </a:tbl>
          </a:graphicData>
        </a:graphic>
      </p:graphicFrame>
      <p:sp>
        <p:nvSpPr>
          <p:cNvPr id="5" name="文本框 4">
            <a:extLst>
              <a:ext uri="{FF2B5EF4-FFF2-40B4-BE49-F238E27FC236}">
                <a16:creationId xmlns:a16="http://schemas.microsoft.com/office/drawing/2014/main" id="{9CCB7566-870B-4B42-82A9-2E475055560E}"/>
              </a:ext>
            </a:extLst>
          </p:cNvPr>
          <p:cNvSpPr txBox="1"/>
          <p:nvPr/>
        </p:nvSpPr>
        <p:spPr>
          <a:xfrm>
            <a:off x="628650" y="4999695"/>
            <a:ext cx="4583691"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Logical shift: </a:t>
            </a:r>
            <a:r>
              <a:rPr lang="zh-CN" altLang="en-US" dirty="0"/>
              <a:t>逻辑移位，高位填</a:t>
            </a:r>
            <a:r>
              <a:rPr lang="en-US" altLang="zh-CN" dirty="0"/>
              <a:t>0</a:t>
            </a:r>
          </a:p>
          <a:p>
            <a:pPr marL="285750" indent="-285750">
              <a:buFont typeface="Arial" panose="020B0604020202020204" pitchFamily="34" charset="0"/>
              <a:buChar char="•"/>
            </a:pPr>
            <a:r>
              <a:rPr lang="en-US" altLang="zh-CN" dirty="0"/>
              <a:t>Arithmetic shift: </a:t>
            </a:r>
            <a:r>
              <a:rPr lang="zh-CN" altLang="en-US" dirty="0"/>
              <a:t>算术移位，高位填符号位</a:t>
            </a:r>
            <a:endParaRPr lang="en-US" altLang="zh-CN" dirty="0"/>
          </a:p>
          <a:p>
            <a:endParaRPr lang="zh-CN" altLang="en-US" dirty="0"/>
          </a:p>
        </p:txBody>
      </p:sp>
    </p:spTree>
    <p:extLst>
      <p:ext uri="{BB962C8B-B14F-4D97-AF65-F5344CB8AC3E}">
        <p14:creationId xmlns:p14="http://schemas.microsoft.com/office/powerpoint/2010/main" val="3504148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B8A68-D08E-4B0A-A2E4-1B3C091F3B86}"/>
              </a:ext>
            </a:extLst>
          </p:cNvPr>
          <p:cNvSpPr>
            <a:spLocks noGrp="1"/>
          </p:cNvSpPr>
          <p:nvPr>
            <p:ph type="title"/>
          </p:nvPr>
        </p:nvSpPr>
        <p:spPr/>
        <p:txBody>
          <a:bodyPr/>
          <a:lstStyle/>
          <a:p>
            <a:r>
              <a:rPr lang="en-US" altLang="zh-CN" dirty="0"/>
              <a:t>2.4 RISC-V</a:t>
            </a:r>
            <a:r>
              <a:rPr lang="zh-CN" altLang="en-US" dirty="0"/>
              <a:t>算术指令</a:t>
            </a:r>
          </a:p>
        </p:txBody>
      </p:sp>
      <p:graphicFrame>
        <p:nvGraphicFramePr>
          <p:cNvPr id="5" name="表格 5">
            <a:extLst>
              <a:ext uri="{FF2B5EF4-FFF2-40B4-BE49-F238E27FC236}">
                <a16:creationId xmlns:a16="http://schemas.microsoft.com/office/drawing/2014/main" id="{95E06999-4763-4CCA-9225-DEB58D6D85CE}"/>
              </a:ext>
            </a:extLst>
          </p:cNvPr>
          <p:cNvGraphicFramePr>
            <a:graphicFrameLocks noGrp="1"/>
          </p:cNvGraphicFramePr>
          <p:nvPr>
            <p:ph idx="1"/>
            <p:extLst>
              <p:ext uri="{D42A27DB-BD31-4B8C-83A1-F6EECF244321}">
                <p14:modId xmlns:p14="http://schemas.microsoft.com/office/powerpoint/2010/main" val="1928028886"/>
              </p:ext>
            </p:extLst>
          </p:nvPr>
        </p:nvGraphicFramePr>
        <p:xfrm>
          <a:off x="628650" y="1837500"/>
          <a:ext cx="7886700" cy="222504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4278814639"/>
                    </a:ext>
                  </a:extLst>
                </a:gridCol>
                <a:gridCol w="3943350">
                  <a:extLst>
                    <a:ext uri="{9D8B030D-6E8A-4147-A177-3AD203B41FA5}">
                      <a16:colId xmlns:a16="http://schemas.microsoft.com/office/drawing/2014/main" val="2992386899"/>
                    </a:ext>
                  </a:extLst>
                </a:gridCol>
              </a:tblGrid>
              <a:tr h="370840">
                <a:tc>
                  <a:txBody>
                    <a:bodyPr/>
                    <a:lstStyle/>
                    <a:p>
                      <a:pPr algn="ctr"/>
                      <a:r>
                        <a:rPr lang="en-US" altLang="zh-CN" dirty="0"/>
                        <a:t>Instructions Name</a:t>
                      </a:r>
                      <a:endParaRPr lang="zh-CN" altLang="en-US" dirty="0"/>
                    </a:p>
                  </a:txBody>
                  <a:tcPr/>
                </a:tc>
                <a:tc>
                  <a:txBody>
                    <a:bodyPr/>
                    <a:lstStyle/>
                    <a:p>
                      <a:pPr algn="ctr"/>
                      <a:r>
                        <a:rPr lang="en-US" altLang="zh-CN" dirty="0"/>
                        <a:t>RISC-V</a:t>
                      </a:r>
                      <a:endParaRPr lang="zh-CN" altLang="en-US" dirty="0"/>
                    </a:p>
                  </a:txBody>
                  <a:tcPr/>
                </a:tc>
                <a:extLst>
                  <a:ext uri="{0D108BD9-81ED-4DB2-BD59-A6C34878D82A}">
                    <a16:rowId xmlns:a16="http://schemas.microsoft.com/office/drawing/2014/main" val="2097335427"/>
                  </a:ext>
                </a:extLst>
              </a:tr>
              <a:tr h="370840">
                <a:tc>
                  <a:txBody>
                    <a:bodyPr/>
                    <a:lstStyle/>
                    <a:p>
                      <a:r>
                        <a:rPr lang="en-US" altLang="zh-CN" dirty="0"/>
                        <a:t>Add</a:t>
                      </a:r>
                      <a:endParaRPr lang="zh-CN" altLang="en-US" dirty="0"/>
                    </a:p>
                  </a:txBody>
                  <a:tcPr/>
                </a:tc>
                <a:tc>
                  <a:txBody>
                    <a:bodyPr/>
                    <a:lstStyle/>
                    <a:p>
                      <a:r>
                        <a:rPr lang="en-US" altLang="zh-CN" dirty="0"/>
                        <a:t>add     </a:t>
                      </a:r>
                      <a:r>
                        <a:rPr lang="en-US" altLang="zh-CN" dirty="0" err="1"/>
                        <a:t>rd</a:t>
                      </a:r>
                      <a:r>
                        <a:rPr lang="en-US" altLang="zh-CN" dirty="0"/>
                        <a:t>, rs1, rs2</a:t>
                      </a:r>
                      <a:endParaRPr lang="zh-CN" altLang="en-US" dirty="0"/>
                    </a:p>
                  </a:txBody>
                  <a:tcPr/>
                </a:tc>
                <a:extLst>
                  <a:ext uri="{0D108BD9-81ED-4DB2-BD59-A6C34878D82A}">
                    <a16:rowId xmlns:a16="http://schemas.microsoft.com/office/drawing/2014/main" val="2889012541"/>
                  </a:ext>
                </a:extLst>
              </a:tr>
              <a:tr h="370840">
                <a:tc>
                  <a:txBody>
                    <a:bodyPr/>
                    <a:lstStyle/>
                    <a:p>
                      <a:r>
                        <a:rPr lang="en-US" altLang="zh-CN" dirty="0"/>
                        <a:t>Add I</a:t>
                      </a:r>
                      <a:r>
                        <a:rPr lang="en-US" altLang="zh-CN" sz="1800" kern="1200" dirty="0">
                          <a:solidFill>
                            <a:schemeClr val="dk1"/>
                          </a:solidFill>
                          <a:latin typeface="+mn-lt"/>
                          <a:ea typeface="+mn-ea"/>
                          <a:cs typeface="+mn-cs"/>
                        </a:rPr>
                        <a:t>mmediate</a:t>
                      </a:r>
                      <a:endParaRPr lang="zh-CN" altLang="en-US" dirty="0"/>
                    </a:p>
                  </a:txBody>
                  <a:tcPr/>
                </a:tc>
                <a:tc>
                  <a:txBody>
                    <a:bodyPr/>
                    <a:lstStyle/>
                    <a:p>
                      <a:r>
                        <a:rPr lang="en-US" altLang="zh-CN" dirty="0" err="1"/>
                        <a:t>addi</a:t>
                      </a:r>
                      <a:r>
                        <a:rPr lang="en-US" altLang="zh-CN" dirty="0"/>
                        <a:t>    </a:t>
                      </a:r>
                      <a:r>
                        <a:rPr lang="en-US" altLang="zh-CN" dirty="0" err="1"/>
                        <a:t>rd</a:t>
                      </a:r>
                      <a:r>
                        <a:rPr lang="en-US" altLang="zh-CN" dirty="0"/>
                        <a:t>, rs1, </a:t>
                      </a:r>
                      <a:r>
                        <a:rPr lang="en-US" altLang="zh-CN" dirty="0" err="1"/>
                        <a:t>imm</a:t>
                      </a:r>
                      <a:endParaRPr lang="zh-CN" altLang="en-US" dirty="0"/>
                    </a:p>
                  </a:txBody>
                  <a:tcPr/>
                </a:tc>
                <a:extLst>
                  <a:ext uri="{0D108BD9-81ED-4DB2-BD59-A6C34878D82A}">
                    <a16:rowId xmlns:a16="http://schemas.microsoft.com/office/drawing/2014/main" val="314768611"/>
                  </a:ext>
                </a:extLst>
              </a:tr>
              <a:tr h="370840">
                <a:tc>
                  <a:txBody>
                    <a:bodyPr/>
                    <a:lstStyle/>
                    <a:p>
                      <a:r>
                        <a:rPr lang="en-US" altLang="zh-CN" dirty="0"/>
                        <a:t>Subtract </a:t>
                      </a:r>
                      <a:endParaRPr lang="zh-CN" altLang="en-US" dirty="0"/>
                    </a:p>
                  </a:txBody>
                  <a:tcPr/>
                </a:tc>
                <a:tc>
                  <a:txBody>
                    <a:bodyPr/>
                    <a:lstStyle/>
                    <a:p>
                      <a:r>
                        <a:rPr lang="en-US" altLang="zh-CN" dirty="0"/>
                        <a:t>sub      </a:t>
                      </a:r>
                      <a:r>
                        <a:rPr lang="en-US" altLang="zh-CN" dirty="0" err="1"/>
                        <a:t>rd</a:t>
                      </a:r>
                      <a:r>
                        <a:rPr lang="en-US" altLang="zh-CN" dirty="0"/>
                        <a:t>, rs1, rs2</a:t>
                      </a:r>
                      <a:endParaRPr lang="zh-CN" altLang="en-US" dirty="0"/>
                    </a:p>
                  </a:txBody>
                  <a:tcPr/>
                </a:tc>
                <a:extLst>
                  <a:ext uri="{0D108BD9-81ED-4DB2-BD59-A6C34878D82A}">
                    <a16:rowId xmlns:a16="http://schemas.microsoft.com/office/drawing/2014/main" val="584437481"/>
                  </a:ext>
                </a:extLst>
              </a:tr>
              <a:tr h="370840">
                <a:tc>
                  <a:txBody>
                    <a:bodyPr/>
                    <a:lstStyle/>
                    <a:p>
                      <a:r>
                        <a:rPr lang="en-US" altLang="zh-CN" dirty="0"/>
                        <a:t>Load Upper Immediate</a:t>
                      </a:r>
                      <a:endParaRPr lang="zh-CN" altLang="en-US" dirty="0"/>
                    </a:p>
                  </a:txBody>
                  <a:tcPr/>
                </a:tc>
                <a:tc>
                  <a:txBody>
                    <a:bodyPr/>
                    <a:lstStyle/>
                    <a:p>
                      <a:r>
                        <a:rPr lang="en-US" altLang="zh-CN" dirty="0" err="1"/>
                        <a:t>lui</a:t>
                      </a:r>
                      <a:r>
                        <a:rPr lang="en-US" altLang="zh-CN" dirty="0"/>
                        <a:t>        </a:t>
                      </a:r>
                      <a:r>
                        <a:rPr lang="en-US" altLang="zh-CN" dirty="0" err="1"/>
                        <a:t>rd</a:t>
                      </a:r>
                      <a:r>
                        <a:rPr lang="en-US" altLang="zh-CN" dirty="0"/>
                        <a:t>, </a:t>
                      </a:r>
                      <a:r>
                        <a:rPr lang="en-US" altLang="zh-CN" dirty="0" err="1"/>
                        <a:t>imm</a:t>
                      </a:r>
                      <a:endParaRPr lang="zh-CN" altLang="en-US" dirty="0"/>
                    </a:p>
                  </a:txBody>
                  <a:tcPr/>
                </a:tc>
                <a:extLst>
                  <a:ext uri="{0D108BD9-81ED-4DB2-BD59-A6C34878D82A}">
                    <a16:rowId xmlns:a16="http://schemas.microsoft.com/office/drawing/2014/main" val="2214818081"/>
                  </a:ext>
                </a:extLst>
              </a:tr>
              <a:tr h="370840">
                <a:tc>
                  <a:txBody>
                    <a:bodyPr/>
                    <a:lstStyle/>
                    <a:p>
                      <a:r>
                        <a:rPr lang="en-US" altLang="zh-CN" dirty="0"/>
                        <a:t>Add Upper Immediate to PC</a:t>
                      </a:r>
                      <a:endParaRPr lang="zh-CN" altLang="en-US" dirty="0"/>
                    </a:p>
                  </a:txBody>
                  <a:tcPr/>
                </a:tc>
                <a:tc>
                  <a:txBody>
                    <a:bodyPr/>
                    <a:lstStyle/>
                    <a:p>
                      <a:r>
                        <a:rPr lang="en-US" altLang="zh-CN" dirty="0" err="1"/>
                        <a:t>auipc</a:t>
                      </a:r>
                      <a:r>
                        <a:rPr lang="en-US" altLang="zh-CN" dirty="0"/>
                        <a:t>   </a:t>
                      </a:r>
                      <a:r>
                        <a:rPr lang="en-US" altLang="zh-CN" dirty="0" err="1"/>
                        <a:t>rd</a:t>
                      </a:r>
                      <a:r>
                        <a:rPr lang="en-US" altLang="zh-CN" dirty="0"/>
                        <a:t>, </a:t>
                      </a:r>
                      <a:r>
                        <a:rPr lang="en-US" altLang="zh-CN" dirty="0" err="1"/>
                        <a:t>imm</a:t>
                      </a:r>
                      <a:endParaRPr lang="zh-CN" altLang="en-US" dirty="0"/>
                    </a:p>
                  </a:txBody>
                  <a:tcPr/>
                </a:tc>
                <a:extLst>
                  <a:ext uri="{0D108BD9-81ED-4DB2-BD59-A6C34878D82A}">
                    <a16:rowId xmlns:a16="http://schemas.microsoft.com/office/drawing/2014/main" val="1850258658"/>
                  </a:ext>
                </a:extLst>
              </a:tr>
            </a:tbl>
          </a:graphicData>
        </a:graphic>
      </p:graphicFrame>
      <p:pic>
        <p:nvPicPr>
          <p:cNvPr id="7" name="图片 6">
            <a:extLst>
              <a:ext uri="{FF2B5EF4-FFF2-40B4-BE49-F238E27FC236}">
                <a16:creationId xmlns:a16="http://schemas.microsoft.com/office/drawing/2014/main" id="{0FFBEF29-3B39-460F-9CFD-55D71552C672}"/>
              </a:ext>
            </a:extLst>
          </p:cNvPr>
          <p:cNvPicPr>
            <a:picLocks noChangeAspect="1"/>
          </p:cNvPicPr>
          <p:nvPr/>
        </p:nvPicPr>
        <p:blipFill>
          <a:blip r:embed="rId2"/>
          <a:stretch>
            <a:fillRect/>
          </a:stretch>
        </p:blipFill>
        <p:spPr>
          <a:xfrm>
            <a:off x="744018" y="5425287"/>
            <a:ext cx="7180952" cy="923810"/>
          </a:xfrm>
          <a:prstGeom prst="rect">
            <a:avLst/>
          </a:prstGeom>
        </p:spPr>
      </p:pic>
      <p:pic>
        <p:nvPicPr>
          <p:cNvPr id="9" name="图片 8">
            <a:extLst>
              <a:ext uri="{FF2B5EF4-FFF2-40B4-BE49-F238E27FC236}">
                <a16:creationId xmlns:a16="http://schemas.microsoft.com/office/drawing/2014/main" id="{6FE3F179-11F7-485A-A649-68757A3192EC}"/>
              </a:ext>
            </a:extLst>
          </p:cNvPr>
          <p:cNvPicPr>
            <a:picLocks noChangeAspect="1"/>
          </p:cNvPicPr>
          <p:nvPr/>
        </p:nvPicPr>
        <p:blipFill>
          <a:blip r:embed="rId3"/>
          <a:stretch>
            <a:fillRect/>
          </a:stretch>
        </p:blipFill>
        <p:spPr>
          <a:xfrm>
            <a:off x="744018" y="4301056"/>
            <a:ext cx="7095238" cy="885714"/>
          </a:xfrm>
          <a:prstGeom prst="rect">
            <a:avLst/>
          </a:prstGeom>
        </p:spPr>
      </p:pic>
    </p:spTree>
    <p:extLst>
      <p:ext uri="{BB962C8B-B14F-4D97-AF65-F5344CB8AC3E}">
        <p14:creationId xmlns:p14="http://schemas.microsoft.com/office/powerpoint/2010/main" val="272243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540B2-F90D-457E-96FA-92421D942D80}"/>
              </a:ext>
            </a:extLst>
          </p:cNvPr>
          <p:cNvSpPr>
            <a:spLocks noGrp="1"/>
          </p:cNvSpPr>
          <p:nvPr>
            <p:ph type="title"/>
          </p:nvPr>
        </p:nvSpPr>
        <p:spPr/>
        <p:txBody>
          <a:bodyPr/>
          <a:lstStyle/>
          <a:p>
            <a:r>
              <a:rPr lang="en-US" altLang="zh-CN" dirty="0"/>
              <a:t>0.2 </a:t>
            </a:r>
            <a:r>
              <a:rPr lang="zh-CN" altLang="en-US" dirty="0"/>
              <a:t>课程内容</a:t>
            </a:r>
          </a:p>
        </p:txBody>
      </p:sp>
      <p:sp>
        <p:nvSpPr>
          <p:cNvPr id="3" name="内容占位符 2">
            <a:extLst>
              <a:ext uri="{FF2B5EF4-FFF2-40B4-BE49-F238E27FC236}">
                <a16:creationId xmlns:a16="http://schemas.microsoft.com/office/drawing/2014/main" id="{AFACAC5A-96BE-4580-A5B4-EC462C6F5890}"/>
              </a:ext>
            </a:extLst>
          </p:cNvPr>
          <p:cNvSpPr>
            <a:spLocks noGrp="1"/>
          </p:cNvSpPr>
          <p:nvPr>
            <p:ph idx="1"/>
          </p:nvPr>
        </p:nvSpPr>
        <p:spPr/>
        <p:txBody>
          <a:bodyPr>
            <a:normAutofit lnSpcReduction="10000"/>
          </a:bodyPr>
          <a:lstStyle/>
          <a:p>
            <a:r>
              <a:rPr lang="en-US" altLang="zh-CN" dirty="0"/>
              <a:t>0. </a:t>
            </a:r>
            <a:r>
              <a:rPr lang="zh-CN" altLang="en-US" dirty="0"/>
              <a:t>引论</a:t>
            </a:r>
            <a:endParaRPr lang="en-US" altLang="zh-CN" dirty="0"/>
          </a:p>
          <a:p>
            <a:endParaRPr lang="en-US" altLang="zh-CN" dirty="0"/>
          </a:p>
          <a:p>
            <a:r>
              <a:rPr lang="en-US" altLang="zh-CN" dirty="0"/>
              <a:t>1. RISC-V</a:t>
            </a:r>
            <a:r>
              <a:rPr lang="zh-CN" altLang="en-US" dirty="0"/>
              <a:t>工具链介绍</a:t>
            </a:r>
            <a:r>
              <a:rPr lang="en-US" altLang="zh-CN" dirty="0"/>
              <a:t> </a:t>
            </a:r>
          </a:p>
          <a:p>
            <a:endParaRPr lang="en-US" altLang="zh-CN" dirty="0"/>
          </a:p>
          <a:p>
            <a:r>
              <a:rPr lang="en-US" altLang="zh-CN" dirty="0"/>
              <a:t>2. RISC-V</a:t>
            </a:r>
            <a:r>
              <a:rPr lang="zh-CN" altLang="en-US" dirty="0"/>
              <a:t>汇编语言</a:t>
            </a:r>
            <a:endParaRPr lang="en-US" altLang="zh-CN" dirty="0"/>
          </a:p>
          <a:p>
            <a:endParaRPr lang="en-US" altLang="zh-CN" dirty="0"/>
          </a:p>
          <a:p>
            <a:r>
              <a:rPr lang="en-US" altLang="zh-CN" dirty="0"/>
              <a:t>3. RISC-V</a:t>
            </a:r>
            <a:r>
              <a:rPr lang="zh-CN" altLang="en-US" dirty="0"/>
              <a:t>工具链的使用</a:t>
            </a:r>
            <a:r>
              <a:rPr lang="en-US" altLang="zh-CN" dirty="0"/>
              <a:t> </a:t>
            </a:r>
          </a:p>
          <a:p>
            <a:endParaRPr lang="en-US" altLang="zh-CN" dirty="0"/>
          </a:p>
          <a:p>
            <a:r>
              <a:rPr lang="en-US" altLang="zh-CN" dirty="0"/>
              <a:t>4. RISC-V</a:t>
            </a:r>
            <a:r>
              <a:rPr lang="zh-CN" altLang="en-US" dirty="0"/>
              <a:t>工具链的开发</a:t>
            </a:r>
          </a:p>
        </p:txBody>
      </p:sp>
    </p:spTree>
    <p:extLst>
      <p:ext uri="{BB962C8B-B14F-4D97-AF65-F5344CB8AC3E}">
        <p14:creationId xmlns:p14="http://schemas.microsoft.com/office/powerpoint/2010/main" val="569038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DD32E-BB30-41BF-9065-0A50C62403AA}"/>
              </a:ext>
            </a:extLst>
          </p:cNvPr>
          <p:cNvSpPr>
            <a:spLocks noGrp="1"/>
          </p:cNvSpPr>
          <p:nvPr>
            <p:ph type="title"/>
          </p:nvPr>
        </p:nvSpPr>
        <p:spPr/>
        <p:txBody>
          <a:bodyPr/>
          <a:lstStyle/>
          <a:p>
            <a:r>
              <a:rPr lang="en-US" altLang="zh-CN" dirty="0"/>
              <a:t>2.5 RISC-V</a:t>
            </a:r>
            <a:r>
              <a:rPr lang="zh-CN" altLang="en-US" dirty="0"/>
              <a:t>逻辑操作指令</a:t>
            </a:r>
          </a:p>
        </p:txBody>
      </p:sp>
      <p:graphicFrame>
        <p:nvGraphicFramePr>
          <p:cNvPr id="4" name="表格 4">
            <a:extLst>
              <a:ext uri="{FF2B5EF4-FFF2-40B4-BE49-F238E27FC236}">
                <a16:creationId xmlns:a16="http://schemas.microsoft.com/office/drawing/2014/main" id="{95679B17-F69B-46BF-8FE4-B58B28BB0785}"/>
              </a:ext>
            </a:extLst>
          </p:cNvPr>
          <p:cNvGraphicFramePr>
            <a:graphicFrameLocks noGrp="1"/>
          </p:cNvGraphicFramePr>
          <p:nvPr>
            <p:ph idx="1"/>
            <p:extLst>
              <p:ext uri="{D42A27DB-BD31-4B8C-83A1-F6EECF244321}">
                <p14:modId xmlns:p14="http://schemas.microsoft.com/office/powerpoint/2010/main" val="1325828581"/>
              </p:ext>
            </p:extLst>
          </p:nvPr>
        </p:nvGraphicFramePr>
        <p:xfrm>
          <a:off x="759278" y="2131060"/>
          <a:ext cx="7886700" cy="259588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756819941"/>
                    </a:ext>
                  </a:extLst>
                </a:gridCol>
                <a:gridCol w="3943350">
                  <a:extLst>
                    <a:ext uri="{9D8B030D-6E8A-4147-A177-3AD203B41FA5}">
                      <a16:colId xmlns:a16="http://schemas.microsoft.com/office/drawing/2014/main" val="4001084634"/>
                    </a:ext>
                  </a:extLst>
                </a:gridCol>
              </a:tblGrid>
              <a:tr h="370840">
                <a:tc>
                  <a:txBody>
                    <a:bodyPr/>
                    <a:lstStyle/>
                    <a:p>
                      <a:pPr algn="ctr"/>
                      <a:r>
                        <a:rPr lang="en-US" altLang="zh-CN" dirty="0"/>
                        <a:t>Instructions Name</a:t>
                      </a:r>
                      <a:endParaRPr lang="zh-CN" altLang="en-US" dirty="0"/>
                    </a:p>
                  </a:txBody>
                  <a:tcPr/>
                </a:tc>
                <a:tc>
                  <a:txBody>
                    <a:bodyPr/>
                    <a:lstStyle/>
                    <a:p>
                      <a:pPr algn="ctr"/>
                      <a:r>
                        <a:rPr lang="en-US" altLang="zh-CN" dirty="0"/>
                        <a:t>RISC-V</a:t>
                      </a:r>
                      <a:endParaRPr lang="zh-CN" altLang="en-US" dirty="0"/>
                    </a:p>
                  </a:txBody>
                  <a:tcPr/>
                </a:tc>
                <a:extLst>
                  <a:ext uri="{0D108BD9-81ED-4DB2-BD59-A6C34878D82A}">
                    <a16:rowId xmlns:a16="http://schemas.microsoft.com/office/drawing/2014/main" val="2848850320"/>
                  </a:ext>
                </a:extLst>
              </a:tr>
              <a:tr h="370840">
                <a:tc>
                  <a:txBody>
                    <a:bodyPr/>
                    <a:lstStyle/>
                    <a:p>
                      <a:r>
                        <a:rPr lang="en-US" altLang="zh-CN" dirty="0"/>
                        <a:t>XOR</a:t>
                      </a:r>
                      <a:endParaRPr lang="zh-CN" altLang="en-US" dirty="0"/>
                    </a:p>
                  </a:txBody>
                  <a:tcPr/>
                </a:tc>
                <a:tc>
                  <a:txBody>
                    <a:bodyPr/>
                    <a:lstStyle/>
                    <a:p>
                      <a:r>
                        <a:rPr lang="en-US" altLang="zh-CN" dirty="0" err="1"/>
                        <a:t>xor</a:t>
                      </a:r>
                      <a:r>
                        <a:rPr lang="en-US" altLang="zh-CN" dirty="0"/>
                        <a:t>     </a:t>
                      </a:r>
                      <a:r>
                        <a:rPr lang="en-US" altLang="zh-CN" dirty="0" err="1"/>
                        <a:t>rd</a:t>
                      </a:r>
                      <a:r>
                        <a:rPr lang="en-US" altLang="zh-CN" dirty="0"/>
                        <a:t>, rs1, rs2</a:t>
                      </a:r>
                      <a:endParaRPr lang="zh-CN" altLang="en-US" dirty="0"/>
                    </a:p>
                  </a:txBody>
                  <a:tcPr/>
                </a:tc>
                <a:extLst>
                  <a:ext uri="{0D108BD9-81ED-4DB2-BD59-A6C34878D82A}">
                    <a16:rowId xmlns:a16="http://schemas.microsoft.com/office/drawing/2014/main" val="2729705865"/>
                  </a:ext>
                </a:extLst>
              </a:tr>
              <a:tr h="370840">
                <a:tc>
                  <a:txBody>
                    <a:bodyPr/>
                    <a:lstStyle/>
                    <a:p>
                      <a:r>
                        <a:rPr lang="en-US" altLang="zh-CN" dirty="0"/>
                        <a:t>XOR Immediate</a:t>
                      </a:r>
                      <a:endParaRPr lang="zh-CN" altLang="en-US" dirty="0"/>
                    </a:p>
                  </a:txBody>
                  <a:tcPr/>
                </a:tc>
                <a:tc>
                  <a:txBody>
                    <a:bodyPr/>
                    <a:lstStyle/>
                    <a:p>
                      <a:r>
                        <a:rPr lang="en-US" altLang="zh-CN" dirty="0" err="1"/>
                        <a:t>xori</a:t>
                      </a:r>
                      <a:r>
                        <a:rPr lang="en-US" altLang="zh-CN" dirty="0"/>
                        <a:t>    </a:t>
                      </a:r>
                      <a:r>
                        <a:rPr lang="en-US" altLang="zh-CN" dirty="0" err="1"/>
                        <a:t>rd</a:t>
                      </a:r>
                      <a:r>
                        <a:rPr lang="en-US" altLang="zh-CN" dirty="0"/>
                        <a:t>, rs1, </a:t>
                      </a:r>
                      <a:r>
                        <a:rPr lang="en-US" altLang="zh-CN" dirty="0" err="1"/>
                        <a:t>imm</a:t>
                      </a:r>
                      <a:endParaRPr lang="zh-CN" altLang="en-US" dirty="0"/>
                    </a:p>
                  </a:txBody>
                  <a:tcPr/>
                </a:tc>
                <a:extLst>
                  <a:ext uri="{0D108BD9-81ED-4DB2-BD59-A6C34878D82A}">
                    <a16:rowId xmlns:a16="http://schemas.microsoft.com/office/drawing/2014/main" val="2652905974"/>
                  </a:ext>
                </a:extLst>
              </a:tr>
              <a:tr h="370840">
                <a:tc>
                  <a:txBody>
                    <a:bodyPr/>
                    <a:lstStyle/>
                    <a:p>
                      <a:r>
                        <a:rPr lang="en-US" altLang="zh-CN" dirty="0"/>
                        <a:t>OR</a:t>
                      </a:r>
                      <a:endParaRPr lang="zh-CN" altLang="en-US" dirty="0"/>
                    </a:p>
                  </a:txBody>
                  <a:tcPr/>
                </a:tc>
                <a:tc>
                  <a:txBody>
                    <a:bodyPr/>
                    <a:lstStyle/>
                    <a:p>
                      <a:r>
                        <a:rPr lang="en-US" altLang="zh-CN" dirty="0"/>
                        <a:t>or       </a:t>
                      </a:r>
                      <a:r>
                        <a:rPr lang="en-US" altLang="zh-CN" dirty="0" err="1"/>
                        <a:t>rd</a:t>
                      </a:r>
                      <a:r>
                        <a:rPr lang="en-US" altLang="zh-CN" dirty="0"/>
                        <a:t>, rs1, rs2</a:t>
                      </a:r>
                      <a:endParaRPr lang="zh-CN" altLang="en-US" dirty="0"/>
                    </a:p>
                  </a:txBody>
                  <a:tcPr/>
                </a:tc>
                <a:extLst>
                  <a:ext uri="{0D108BD9-81ED-4DB2-BD59-A6C34878D82A}">
                    <a16:rowId xmlns:a16="http://schemas.microsoft.com/office/drawing/2014/main" val="11912565"/>
                  </a:ext>
                </a:extLst>
              </a:tr>
              <a:tr h="370840">
                <a:tc>
                  <a:txBody>
                    <a:bodyPr/>
                    <a:lstStyle/>
                    <a:p>
                      <a:r>
                        <a:rPr lang="en-US" altLang="zh-CN" dirty="0"/>
                        <a:t>OR Immediate</a:t>
                      </a:r>
                      <a:endParaRPr lang="zh-CN" altLang="en-US" dirty="0"/>
                    </a:p>
                  </a:txBody>
                  <a:tcPr/>
                </a:tc>
                <a:tc>
                  <a:txBody>
                    <a:bodyPr/>
                    <a:lstStyle/>
                    <a:p>
                      <a:r>
                        <a:rPr lang="en-US" altLang="zh-CN" dirty="0" err="1"/>
                        <a:t>ori</a:t>
                      </a:r>
                      <a:r>
                        <a:rPr lang="en-US" altLang="zh-CN" dirty="0"/>
                        <a:t>      </a:t>
                      </a:r>
                      <a:r>
                        <a:rPr lang="en-US" altLang="zh-CN" dirty="0" err="1"/>
                        <a:t>rd</a:t>
                      </a:r>
                      <a:r>
                        <a:rPr lang="en-US" altLang="zh-CN" dirty="0"/>
                        <a:t>, rs1, </a:t>
                      </a:r>
                      <a:r>
                        <a:rPr lang="en-US" altLang="zh-CN" dirty="0" err="1"/>
                        <a:t>imm</a:t>
                      </a:r>
                      <a:endParaRPr lang="zh-CN" altLang="en-US" dirty="0"/>
                    </a:p>
                  </a:txBody>
                  <a:tcPr/>
                </a:tc>
                <a:extLst>
                  <a:ext uri="{0D108BD9-81ED-4DB2-BD59-A6C34878D82A}">
                    <a16:rowId xmlns:a16="http://schemas.microsoft.com/office/drawing/2014/main" val="404596603"/>
                  </a:ext>
                </a:extLst>
              </a:tr>
              <a:tr h="370840">
                <a:tc>
                  <a:txBody>
                    <a:bodyPr/>
                    <a:lstStyle/>
                    <a:p>
                      <a:r>
                        <a:rPr lang="en-US" altLang="zh-CN" dirty="0"/>
                        <a:t>AND</a:t>
                      </a:r>
                      <a:endParaRPr lang="zh-CN" altLang="en-US" dirty="0"/>
                    </a:p>
                  </a:txBody>
                  <a:tcPr/>
                </a:tc>
                <a:tc>
                  <a:txBody>
                    <a:bodyPr/>
                    <a:lstStyle/>
                    <a:p>
                      <a:r>
                        <a:rPr lang="en-US" altLang="zh-CN" dirty="0"/>
                        <a:t>and    </a:t>
                      </a:r>
                      <a:r>
                        <a:rPr lang="en-US" altLang="zh-CN" dirty="0" err="1"/>
                        <a:t>rd</a:t>
                      </a:r>
                      <a:r>
                        <a:rPr lang="en-US" altLang="zh-CN" dirty="0"/>
                        <a:t>, rs1, rs2</a:t>
                      </a:r>
                      <a:endParaRPr lang="zh-CN" altLang="en-US" dirty="0"/>
                    </a:p>
                  </a:txBody>
                  <a:tcPr/>
                </a:tc>
                <a:extLst>
                  <a:ext uri="{0D108BD9-81ED-4DB2-BD59-A6C34878D82A}">
                    <a16:rowId xmlns:a16="http://schemas.microsoft.com/office/drawing/2014/main" val="1611013656"/>
                  </a:ext>
                </a:extLst>
              </a:tr>
              <a:tr h="370840">
                <a:tc>
                  <a:txBody>
                    <a:bodyPr/>
                    <a:lstStyle/>
                    <a:p>
                      <a:r>
                        <a:rPr lang="en-US" altLang="zh-CN" dirty="0"/>
                        <a:t>AND Immediate</a:t>
                      </a:r>
                      <a:endParaRPr lang="zh-CN" altLang="en-US" dirty="0"/>
                    </a:p>
                  </a:txBody>
                  <a:tcPr/>
                </a:tc>
                <a:tc>
                  <a:txBody>
                    <a:bodyPr/>
                    <a:lstStyle/>
                    <a:p>
                      <a:r>
                        <a:rPr lang="en-US" altLang="zh-CN" dirty="0" err="1"/>
                        <a:t>andi</a:t>
                      </a:r>
                      <a:r>
                        <a:rPr lang="en-US" altLang="zh-CN" dirty="0"/>
                        <a:t>   </a:t>
                      </a:r>
                      <a:r>
                        <a:rPr lang="en-US" altLang="zh-CN" dirty="0" err="1"/>
                        <a:t>rd</a:t>
                      </a:r>
                      <a:r>
                        <a:rPr lang="en-US" altLang="zh-CN" dirty="0"/>
                        <a:t>, rs1, </a:t>
                      </a:r>
                      <a:r>
                        <a:rPr lang="en-US" altLang="zh-CN" dirty="0" err="1"/>
                        <a:t>imm</a:t>
                      </a:r>
                      <a:endParaRPr lang="zh-CN" altLang="en-US" dirty="0"/>
                    </a:p>
                  </a:txBody>
                  <a:tcPr/>
                </a:tc>
                <a:extLst>
                  <a:ext uri="{0D108BD9-81ED-4DB2-BD59-A6C34878D82A}">
                    <a16:rowId xmlns:a16="http://schemas.microsoft.com/office/drawing/2014/main" val="1252939686"/>
                  </a:ext>
                </a:extLst>
              </a:tr>
            </a:tbl>
          </a:graphicData>
        </a:graphic>
      </p:graphicFrame>
    </p:spTree>
    <p:extLst>
      <p:ext uri="{BB962C8B-B14F-4D97-AF65-F5344CB8AC3E}">
        <p14:creationId xmlns:p14="http://schemas.microsoft.com/office/powerpoint/2010/main" val="4030048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70F97-EBD2-4C88-AD38-D131381D4B1B}"/>
              </a:ext>
            </a:extLst>
          </p:cNvPr>
          <p:cNvSpPr>
            <a:spLocks noGrp="1"/>
          </p:cNvSpPr>
          <p:nvPr>
            <p:ph type="title"/>
          </p:nvPr>
        </p:nvSpPr>
        <p:spPr/>
        <p:txBody>
          <a:bodyPr/>
          <a:lstStyle/>
          <a:p>
            <a:r>
              <a:rPr lang="en-US" altLang="zh-CN" dirty="0"/>
              <a:t>2.6 RISC-V</a:t>
            </a:r>
            <a:r>
              <a:rPr lang="zh-CN" altLang="en-US" dirty="0"/>
              <a:t>比较指令</a:t>
            </a:r>
          </a:p>
        </p:txBody>
      </p:sp>
      <p:graphicFrame>
        <p:nvGraphicFramePr>
          <p:cNvPr id="4" name="表格 4">
            <a:extLst>
              <a:ext uri="{FF2B5EF4-FFF2-40B4-BE49-F238E27FC236}">
                <a16:creationId xmlns:a16="http://schemas.microsoft.com/office/drawing/2014/main" id="{2CD96AA0-DDCA-4ECA-A149-B97209E3EFB2}"/>
              </a:ext>
            </a:extLst>
          </p:cNvPr>
          <p:cNvGraphicFramePr>
            <a:graphicFrameLocks noGrp="1"/>
          </p:cNvGraphicFramePr>
          <p:nvPr>
            <p:ph idx="1"/>
            <p:extLst>
              <p:ext uri="{D42A27DB-BD31-4B8C-83A1-F6EECF244321}">
                <p14:modId xmlns:p14="http://schemas.microsoft.com/office/powerpoint/2010/main" val="1623604924"/>
              </p:ext>
            </p:extLst>
          </p:nvPr>
        </p:nvGraphicFramePr>
        <p:xfrm>
          <a:off x="628650" y="1910138"/>
          <a:ext cx="7886700" cy="185420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959131730"/>
                    </a:ext>
                  </a:extLst>
                </a:gridCol>
                <a:gridCol w="3943350">
                  <a:extLst>
                    <a:ext uri="{9D8B030D-6E8A-4147-A177-3AD203B41FA5}">
                      <a16:colId xmlns:a16="http://schemas.microsoft.com/office/drawing/2014/main" val="3406569496"/>
                    </a:ext>
                  </a:extLst>
                </a:gridCol>
              </a:tblGrid>
              <a:tr h="370840">
                <a:tc>
                  <a:txBody>
                    <a:bodyPr/>
                    <a:lstStyle/>
                    <a:p>
                      <a:pPr algn="ctr"/>
                      <a:r>
                        <a:rPr lang="en-US" altLang="zh-CN" dirty="0"/>
                        <a:t>Instructions Name</a:t>
                      </a:r>
                      <a:endParaRPr lang="zh-CN" altLang="en-US" dirty="0"/>
                    </a:p>
                  </a:txBody>
                  <a:tcPr/>
                </a:tc>
                <a:tc>
                  <a:txBody>
                    <a:bodyPr/>
                    <a:lstStyle/>
                    <a:p>
                      <a:pPr algn="ctr"/>
                      <a:r>
                        <a:rPr lang="en-US" altLang="zh-CN" dirty="0"/>
                        <a:t>RISC-V</a:t>
                      </a:r>
                      <a:endParaRPr lang="zh-CN" altLang="en-US" dirty="0"/>
                    </a:p>
                  </a:txBody>
                  <a:tcPr/>
                </a:tc>
                <a:extLst>
                  <a:ext uri="{0D108BD9-81ED-4DB2-BD59-A6C34878D82A}">
                    <a16:rowId xmlns:a16="http://schemas.microsoft.com/office/drawing/2014/main" val="3246710691"/>
                  </a:ext>
                </a:extLst>
              </a:tr>
              <a:tr h="370840">
                <a:tc>
                  <a:txBody>
                    <a:bodyPr/>
                    <a:lstStyle/>
                    <a:p>
                      <a:r>
                        <a:rPr lang="en-US" altLang="zh-CN" dirty="0"/>
                        <a:t>Set &lt;</a:t>
                      </a:r>
                      <a:endParaRPr lang="zh-CN" altLang="en-US" dirty="0"/>
                    </a:p>
                  </a:txBody>
                  <a:tcPr/>
                </a:tc>
                <a:tc>
                  <a:txBody>
                    <a:bodyPr/>
                    <a:lstStyle/>
                    <a:p>
                      <a:r>
                        <a:rPr lang="en-US" altLang="zh-CN" dirty="0" err="1"/>
                        <a:t>slt</a:t>
                      </a:r>
                      <a:r>
                        <a:rPr lang="en-US" altLang="zh-CN" dirty="0"/>
                        <a:t>     </a:t>
                      </a:r>
                      <a:r>
                        <a:rPr lang="en-US" altLang="zh-CN" dirty="0" err="1"/>
                        <a:t>rd</a:t>
                      </a:r>
                      <a:r>
                        <a:rPr lang="en-US" altLang="zh-CN" dirty="0"/>
                        <a:t>, rs1, rs2</a:t>
                      </a:r>
                      <a:endParaRPr lang="zh-CN" altLang="en-US" dirty="0"/>
                    </a:p>
                  </a:txBody>
                  <a:tcPr/>
                </a:tc>
                <a:extLst>
                  <a:ext uri="{0D108BD9-81ED-4DB2-BD59-A6C34878D82A}">
                    <a16:rowId xmlns:a16="http://schemas.microsoft.com/office/drawing/2014/main" val="1433620990"/>
                  </a:ext>
                </a:extLst>
              </a:tr>
              <a:tr h="370840">
                <a:tc>
                  <a:txBody>
                    <a:bodyPr/>
                    <a:lstStyle/>
                    <a:p>
                      <a:r>
                        <a:rPr lang="en-US" altLang="zh-CN" dirty="0"/>
                        <a:t>Set &lt; Immediate</a:t>
                      </a:r>
                      <a:endParaRPr lang="zh-CN" altLang="en-US" dirty="0"/>
                    </a:p>
                  </a:txBody>
                  <a:tcPr/>
                </a:tc>
                <a:tc>
                  <a:txBody>
                    <a:bodyPr/>
                    <a:lstStyle/>
                    <a:p>
                      <a:r>
                        <a:rPr lang="en-US" altLang="zh-CN" dirty="0" err="1"/>
                        <a:t>slti</a:t>
                      </a:r>
                      <a:r>
                        <a:rPr lang="en-US" altLang="zh-CN" dirty="0"/>
                        <a:t>    </a:t>
                      </a:r>
                      <a:r>
                        <a:rPr lang="en-US" altLang="zh-CN" dirty="0" err="1"/>
                        <a:t>rd</a:t>
                      </a:r>
                      <a:r>
                        <a:rPr lang="en-US" altLang="zh-CN" dirty="0"/>
                        <a:t>, rs1, </a:t>
                      </a:r>
                      <a:r>
                        <a:rPr lang="en-US" altLang="zh-CN" dirty="0" err="1"/>
                        <a:t>imm</a:t>
                      </a:r>
                      <a:endParaRPr lang="zh-CN" altLang="en-US" dirty="0"/>
                    </a:p>
                  </a:txBody>
                  <a:tcPr/>
                </a:tc>
                <a:extLst>
                  <a:ext uri="{0D108BD9-81ED-4DB2-BD59-A6C34878D82A}">
                    <a16:rowId xmlns:a16="http://schemas.microsoft.com/office/drawing/2014/main" val="3718978940"/>
                  </a:ext>
                </a:extLst>
              </a:tr>
              <a:tr h="370840">
                <a:tc>
                  <a:txBody>
                    <a:bodyPr/>
                    <a:lstStyle/>
                    <a:p>
                      <a:r>
                        <a:rPr lang="en-US" altLang="zh-CN" dirty="0"/>
                        <a:t>Set &lt; Unsigned</a:t>
                      </a:r>
                      <a:endParaRPr lang="zh-CN" altLang="en-US" dirty="0"/>
                    </a:p>
                  </a:txBody>
                  <a:tcPr/>
                </a:tc>
                <a:tc>
                  <a:txBody>
                    <a:bodyPr/>
                    <a:lstStyle/>
                    <a:p>
                      <a:r>
                        <a:rPr lang="en-US" altLang="zh-CN" dirty="0" err="1"/>
                        <a:t>sltu</a:t>
                      </a:r>
                      <a:r>
                        <a:rPr lang="en-US" altLang="zh-CN" dirty="0"/>
                        <a:t>   </a:t>
                      </a:r>
                      <a:r>
                        <a:rPr lang="en-US" altLang="zh-CN" dirty="0" err="1"/>
                        <a:t>rd</a:t>
                      </a:r>
                      <a:r>
                        <a:rPr lang="en-US" altLang="zh-CN" dirty="0"/>
                        <a:t>, rs1, rs2</a:t>
                      </a:r>
                      <a:endParaRPr lang="zh-CN" altLang="en-US" dirty="0"/>
                    </a:p>
                  </a:txBody>
                  <a:tcPr/>
                </a:tc>
                <a:extLst>
                  <a:ext uri="{0D108BD9-81ED-4DB2-BD59-A6C34878D82A}">
                    <a16:rowId xmlns:a16="http://schemas.microsoft.com/office/drawing/2014/main" val="1185471241"/>
                  </a:ext>
                </a:extLst>
              </a:tr>
              <a:tr h="370840">
                <a:tc>
                  <a:txBody>
                    <a:bodyPr/>
                    <a:lstStyle/>
                    <a:p>
                      <a:r>
                        <a:rPr lang="en-US" altLang="zh-CN" dirty="0"/>
                        <a:t>Set &lt; </a:t>
                      </a:r>
                      <a:r>
                        <a:rPr lang="en-US" altLang="zh-CN" dirty="0" err="1"/>
                        <a:t>Imm</a:t>
                      </a:r>
                      <a:r>
                        <a:rPr lang="en-US" altLang="zh-CN" dirty="0"/>
                        <a:t> Unsigned</a:t>
                      </a:r>
                      <a:endParaRPr lang="zh-CN" altLang="en-US" dirty="0"/>
                    </a:p>
                  </a:txBody>
                  <a:tcPr/>
                </a:tc>
                <a:tc>
                  <a:txBody>
                    <a:bodyPr/>
                    <a:lstStyle/>
                    <a:p>
                      <a:r>
                        <a:rPr lang="en-US" altLang="zh-CN" dirty="0" err="1"/>
                        <a:t>sltiu</a:t>
                      </a:r>
                      <a:r>
                        <a:rPr lang="en-US" altLang="zh-CN" dirty="0"/>
                        <a:t>  </a:t>
                      </a:r>
                      <a:r>
                        <a:rPr lang="en-US" altLang="zh-CN" dirty="0" err="1"/>
                        <a:t>rd</a:t>
                      </a:r>
                      <a:r>
                        <a:rPr lang="en-US" altLang="zh-CN" dirty="0"/>
                        <a:t>, rs1, </a:t>
                      </a:r>
                      <a:r>
                        <a:rPr lang="en-US" altLang="zh-CN" dirty="0" err="1"/>
                        <a:t>imm</a:t>
                      </a:r>
                      <a:endParaRPr lang="zh-CN" altLang="en-US" dirty="0"/>
                    </a:p>
                  </a:txBody>
                  <a:tcPr/>
                </a:tc>
                <a:extLst>
                  <a:ext uri="{0D108BD9-81ED-4DB2-BD59-A6C34878D82A}">
                    <a16:rowId xmlns:a16="http://schemas.microsoft.com/office/drawing/2014/main" val="3818087622"/>
                  </a:ext>
                </a:extLst>
              </a:tr>
            </a:tbl>
          </a:graphicData>
        </a:graphic>
      </p:graphicFrame>
      <p:pic>
        <p:nvPicPr>
          <p:cNvPr id="6" name="图片 5">
            <a:extLst>
              <a:ext uri="{FF2B5EF4-FFF2-40B4-BE49-F238E27FC236}">
                <a16:creationId xmlns:a16="http://schemas.microsoft.com/office/drawing/2014/main" id="{EA35C00D-1E04-461D-B9AC-718AF40BD7BA}"/>
              </a:ext>
            </a:extLst>
          </p:cNvPr>
          <p:cNvPicPr>
            <a:picLocks noChangeAspect="1"/>
          </p:cNvPicPr>
          <p:nvPr/>
        </p:nvPicPr>
        <p:blipFill>
          <a:blip r:embed="rId2"/>
          <a:stretch>
            <a:fillRect/>
          </a:stretch>
        </p:blipFill>
        <p:spPr>
          <a:xfrm>
            <a:off x="628650" y="4185669"/>
            <a:ext cx="6200000" cy="790476"/>
          </a:xfrm>
          <a:prstGeom prst="rect">
            <a:avLst/>
          </a:prstGeom>
        </p:spPr>
      </p:pic>
      <p:pic>
        <p:nvPicPr>
          <p:cNvPr id="8" name="图片 7">
            <a:extLst>
              <a:ext uri="{FF2B5EF4-FFF2-40B4-BE49-F238E27FC236}">
                <a16:creationId xmlns:a16="http://schemas.microsoft.com/office/drawing/2014/main" id="{11238488-2338-4139-B6A9-EC7608A911EC}"/>
              </a:ext>
            </a:extLst>
          </p:cNvPr>
          <p:cNvPicPr>
            <a:picLocks noChangeAspect="1"/>
          </p:cNvPicPr>
          <p:nvPr/>
        </p:nvPicPr>
        <p:blipFill>
          <a:blip r:embed="rId3"/>
          <a:stretch>
            <a:fillRect/>
          </a:stretch>
        </p:blipFill>
        <p:spPr>
          <a:xfrm>
            <a:off x="628650" y="5076701"/>
            <a:ext cx="6228571" cy="752381"/>
          </a:xfrm>
          <a:prstGeom prst="rect">
            <a:avLst/>
          </a:prstGeom>
        </p:spPr>
      </p:pic>
    </p:spTree>
    <p:extLst>
      <p:ext uri="{BB962C8B-B14F-4D97-AF65-F5344CB8AC3E}">
        <p14:creationId xmlns:p14="http://schemas.microsoft.com/office/powerpoint/2010/main" val="1644053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06F9A-F802-4F7A-B823-51E17E825CF5}"/>
              </a:ext>
            </a:extLst>
          </p:cNvPr>
          <p:cNvSpPr>
            <a:spLocks noGrp="1"/>
          </p:cNvSpPr>
          <p:nvPr>
            <p:ph type="title"/>
          </p:nvPr>
        </p:nvSpPr>
        <p:spPr/>
        <p:txBody>
          <a:bodyPr/>
          <a:lstStyle/>
          <a:p>
            <a:r>
              <a:rPr lang="en-US" altLang="zh-CN" dirty="0"/>
              <a:t>2.7 RISC-V</a:t>
            </a:r>
            <a:r>
              <a:rPr lang="zh-CN" altLang="en-US" dirty="0"/>
              <a:t>分支指令</a:t>
            </a:r>
          </a:p>
        </p:txBody>
      </p:sp>
      <p:graphicFrame>
        <p:nvGraphicFramePr>
          <p:cNvPr id="4" name="表格 4">
            <a:extLst>
              <a:ext uri="{FF2B5EF4-FFF2-40B4-BE49-F238E27FC236}">
                <a16:creationId xmlns:a16="http://schemas.microsoft.com/office/drawing/2014/main" id="{3066CD58-466F-416B-A350-C08BE1DE9C2D}"/>
              </a:ext>
            </a:extLst>
          </p:cNvPr>
          <p:cNvGraphicFramePr>
            <a:graphicFrameLocks noGrp="1"/>
          </p:cNvGraphicFramePr>
          <p:nvPr>
            <p:ph idx="1"/>
            <p:extLst>
              <p:ext uri="{D42A27DB-BD31-4B8C-83A1-F6EECF244321}">
                <p14:modId xmlns:p14="http://schemas.microsoft.com/office/powerpoint/2010/main" val="1455848784"/>
              </p:ext>
            </p:extLst>
          </p:nvPr>
        </p:nvGraphicFramePr>
        <p:xfrm>
          <a:off x="628650" y="1825625"/>
          <a:ext cx="7886700" cy="259588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4293404534"/>
                    </a:ext>
                  </a:extLst>
                </a:gridCol>
                <a:gridCol w="3943350">
                  <a:extLst>
                    <a:ext uri="{9D8B030D-6E8A-4147-A177-3AD203B41FA5}">
                      <a16:colId xmlns:a16="http://schemas.microsoft.com/office/drawing/2014/main" val="810750418"/>
                    </a:ext>
                  </a:extLst>
                </a:gridCol>
              </a:tblGrid>
              <a:tr h="370840">
                <a:tc>
                  <a:txBody>
                    <a:bodyPr/>
                    <a:lstStyle/>
                    <a:p>
                      <a:pPr algn="ctr"/>
                      <a:r>
                        <a:rPr lang="en-US" altLang="zh-CN" dirty="0"/>
                        <a:t>Instructions Name</a:t>
                      </a:r>
                      <a:endParaRPr lang="zh-CN" altLang="en-US" dirty="0"/>
                    </a:p>
                  </a:txBody>
                  <a:tcPr/>
                </a:tc>
                <a:tc>
                  <a:txBody>
                    <a:bodyPr/>
                    <a:lstStyle/>
                    <a:p>
                      <a:pPr algn="ctr"/>
                      <a:r>
                        <a:rPr lang="en-US" altLang="zh-CN" dirty="0"/>
                        <a:t>RISC-V</a:t>
                      </a:r>
                      <a:endParaRPr lang="zh-CN" altLang="en-US" dirty="0"/>
                    </a:p>
                  </a:txBody>
                  <a:tcPr/>
                </a:tc>
                <a:extLst>
                  <a:ext uri="{0D108BD9-81ED-4DB2-BD59-A6C34878D82A}">
                    <a16:rowId xmlns:a16="http://schemas.microsoft.com/office/drawing/2014/main" val="3090717531"/>
                  </a:ext>
                </a:extLst>
              </a:tr>
              <a:tr h="370840">
                <a:tc>
                  <a:txBody>
                    <a:bodyPr/>
                    <a:lstStyle/>
                    <a:p>
                      <a:r>
                        <a:rPr lang="en-US" altLang="zh-CN" dirty="0"/>
                        <a:t>Branch =</a:t>
                      </a:r>
                      <a:endParaRPr lang="zh-CN" altLang="en-US" dirty="0"/>
                    </a:p>
                  </a:txBody>
                  <a:tcPr/>
                </a:tc>
                <a:tc>
                  <a:txBody>
                    <a:bodyPr/>
                    <a:lstStyle/>
                    <a:p>
                      <a:r>
                        <a:rPr lang="en-US" altLang="zh-CN" dirty="0" err="1"/>
                        <a:t>beq</a:t>
                      </a:r>
                      <a:r>
                        <a:rPr lang="en-US" altLang="zh-CN" dirty="0"/>
                        <a:t>     rs1, rs2, </a:t>
                      </a:r>
                      <a:r>
                        <a:rPr lang="en-US" altLang="zh-CN" dirty="0" err="1"/>
                        <a:t>imm</a:t>
                      </a:r>
                      <a:endParaRPr lang="zh-CN" altLang="en-US" dirty="0"/>
                    </a:p>
                  </a:txBody>
                  <a:tcPr/>
                </a:tc>
                <a:extLst>
                  <a:ext uri="{0D108BD9-81ED-4DB2-BD59-A6C34878D82A}">
                    <a16:rowId xmlns:a16="http://schemas.microsoft.com/office/drawing/2014/main" val="4128432097"/>
                  </a:ext>
                </a:extLst>
              </a:tr>
              <a:tr h="370840">
                <a:tc>
                  <a:txBody>
                    <a:bodyPr/>
                    <a:lstStyle/>
                    <a:p>
                      <a:r>
                        <a:rPr lang="en-US" altLang="zh-CN" dirty="0"/>
                        <a:t>Branch </a:t>
                      </a:r>
                      <a:r>
                        <a:rPr lang="zh-CN" altLang="en-US" dirty="0"/>
                        <a:t>≠</a:t>
                      </a:r>
                    </a:p>
                  </a:txBody>
                  <a:tcPr/>
                </a:tc>
                <a:tc>
                  <a:txBody>
                    <a:bodyPr/>
                    <a:lstStyle/>
                    <a:p>
                      <a:r>
                        <a:rPr lang="en-US" altLang="zh-CN" dirty="0" err="1"/>
                        <a:t>bne</a:t>
                      </a:r>
                      <a:r>
                        <a:rPr lang="en-US" altLang="zh-CN" dirty="0"/>
                        <a:t>     rs1, rs2, </a:t>
                      </a:r>
                      <a:r>
                        <a:rPr lang="en-US" altLang="zh-CN" dirty="0" err="1"/>
                        <a:t>imm</a:t>
                      </a:r>
                      <a:endParaRPr lang="zh-CN" altLang="en-US" dirty="0"/>
                    </a:p>
                  </a:txBody>
                  <a:tcPr/>
                </a:tc>
                <a:extLst>
                  <a:ext uri="{0D108BD9-81ED-4DB2-BD59-A6C34878D82A}">
                    <a16:rowId xmlns:a16="http://schemas.microsoft.com/office/drawing/2014/main" val="2959049048"/>
                  </a:ext>
                </a:extLst>
              </a:tr>
              <a:tr h="370840">
                <a:tc>
                  <a:txBody>
                    <a:bodyPr/>
                    <a:lstStyle/>
                    <a:p>
                      <a:r>
                        <a:rPr lang="en-US" altLang="zh-CN" dirty="0"/>
                        <a:t>Branch &lt;</a:t>
                      </a:r>
                      <a:endParaRPr lang="zh-CN" altLang="en-US" dirty="0"/>
                    </a:p>
                  </a:txBody>
                  <a:tcPr/>
                </a:tc>
                <a:tc>
                  <a:txBody>
                    <a:bodyPr/>
                    <a:lstStyle/>
                    <a:p>
                      <a:r>
                        <a:rPr lang="en-US" altLang="zh-CN" dirty="0" err="1"/>
                        <a:t>blt</a:t>
                      </a:r>
                      <a:r>
                        <a:rPr lang="en-US" altLang="zh-CN" dirty="0"/>
                        <a:t>       rs1, rs2, </a:t>
                      </a:r>
                      <a:r>
                        <a:rPr lang="en-US" altLang="zh-CN" dirty="0" err="1"/>
                        <a:t>imm</a:t>
                      </a:r>
                      <a:endParaRPr lang="zh-CN" altLang="en-US" dirty="0"/>
                    </a:p>
                  </a:txBody>
                  <a:tcPr/>
                </a:tc>
                <a:extLst>
                  <a:ext uri="{0D108BD9-81ED-4DB2-BD59-A6C34878D82A}">
                    <a16:rowId xmlns:a16="http://schemas.microsoft.com/office/drawing/2014/main" val="162562693"/>
                  </a:ext>
                </a:extLst>
              </a:tr>
              <a:tr h="370840">
                <a:tc>
                  <a:txBody>
                    <a:bodyPr/>
                    <a:lstStyle/>
                    <a:p>
                      <a:r>
                        <a:rPr lang="en-US" altLang="zh-CN" dirty="0"/>
                        <a:t>Branch </a:t>
                      </a:r>
                      <a:r>
                        <a:rPr lang="zh-CN" altLang="en-US" dirty="0"/>
                        <a:t>≧</a:t>
                      </a:r>
                    </a:p>
                  </a:txBody>
                  <a:tcPr/>
                </a:tc>
                <a:tc>
                  <a:txBody>
                    <a:bodyPr/>
                    <a:lstStyle/>
                    <a:p>
                      <a:r>
                        <a:rPr lang="en-US" altLang="zh-CN" dirty="0" err="1"/>
                        <a:t>bge</a:t>
                      </a:r>
                      <a:r>
                        <a:rPr lang="en-US" altLang="zh-CN" dirty="0"/>
                        <a:t>     rs1, rs2, </a:t>
                      </a:r>
                      <a:r>
                        <a:rPr lang="en-US" altLang="zh-CN" dirty="0" err="1"/>
                        <a:t>imm</a:t>
                      </a:r>
                      <a:endParaRPr lang="zh-CN" altLang="en-US" dirty="0"/>
                    </a:p>
                  </a:txBody>
                  <a:tcPr/>
                </a:tc>
                <a:extLst>
                  <a:ext uri="{0D108BD9-81ED-4DB2-BD59-A6C34878D82A}">
                    <a16:rowId xmlns:a16="http://schemas.microsoft.com/office/drawing/2014/main" val="4198952866"/>
                  </a:ext>
                </a:extLst>
              </a:tr>
              <a:tr h="370840">
                <a:tc>
                  <a:txBody>
                    <a:bodyPr/>
                    <a:lstStyle/>
                    <a:p>
                      <a:r>
                        <a:rPr lang="en-US" altLang="zh-CN" dirty="0"/>
                        <a:t>Branch &lt; Unsigned</a:t>
                      </a:r>
                      <a:endParaRPr lang="zh-CN" altLang="en-US" dirty="0"/>
                    </a:p>
                  </a:txBody>
                  <a:tcPr/>
                </a:tc>
                <a:tc>
                  <a:txBody>
                    <a:bodyPr/>
                    <a:lstStyle/>
                    <a:p>
                      <a:r>
                        <a:rPr lang="en-US" altLang="zh-CN" dirty="0" err="1"/>
                        <a:t>bltu</a:t>
                      </a:r>
                      <a:r>
                        <a:rPr lang="en-US" altLang="zh-CN" dirty="0"/>
                        <a:t>     rs1, rs2, </a:t>
                      </a:r>
                      <a:r>
                        <a:rPr lang="en-US" altLang="zh-CN" dirty="0" err="1"/>
                        <a:t>imm</a:t>
                      </a:r>
                      <a:endParaRPr lang="zh-CN" altLang="en-US" dirty="0"/>
                    </a:p>
                  </a:txBody>
                  <a:tcPr/>
                </a:tc>
                <a:extLst>
                  <a:ext uri="{0D108BD9-81ED-4DB2-BD59-A6C34878D82A}">
                    <a16:rowId xmlns:a16="http://schemas.microsoft.com/office/drawing/2014/main" val="3556966711"/>
                  </a:ext>
                </a:extLst>
              </a:tr>
              <a:tr h="370840">
                <a:tc>
                  <a:txBody>
                    <a:bodyPr/>
                    <a:lstStyle/>
                    <a:p>
                      <a:r>
                        <a:rPr lang="en-US" altLang="zh-CN" dirty="0"/>
                        <a:t>Branch </a:t>
                      </a:r>
                      <a:r>
                        <a:rPr lang="zh-CN" altLang="en-US" dirty="0"/>
                        <a:t>≧ </a:t>
                      </a:r>
                      <a:r>
                        <a:rPr lang="en-US" altLang="zh-CN" dirty="0"/>
                        <a:t>Unsigned</a:t>
                      </a:r>
                      <a:endParaRPr lang="zh-CN" altLang="en-US" dirty="0"/>
                    </a:p>
                  </a:txBody>
                  <a:tcPr/>
                </a:tc>
                <a:tc>
                  <a:txBody>
                    <a:bodyPr/>
                    <a:lstStyle/>
                    <a:p>
                      <a:r>
                        <a:rPr lang="en-US" altLang="zh-CN" dirty="0" err="1"/>
                        <a:t>bgeu</a:t>
                      </a:r>
                      <a:r>
                        <a:rPr lang="en-US" altLang="zh-CN" dirty="0"/>
                        <a:t>   rs1, rs2, </a:t>
                      </a:r>
                      <a:r>
                        <a:rPr lang="en-US" altLang="zh-CN" dirty="0" err="1"/>
                        <a:t>imm</a:t>
                      </a:r>
                      <a:endParaRPr lang="zh-CN" altLang="en-US" dirty="0"/>
                    </a:p>
                  </a:txBody>
                  <a:tcPr/>
                </a:tc>
                <a:extLst>
                  <a:ext uri="{0D108BD9-81ED-4DB2-BD59-A6C34878D82A}">
                    <a16:rowId xmlns:a16="http://schemas.microsoft.com/office/drawing/2014/main" val="2048273319"/>
                  </a:ext>
                </a:extLst>
              </a:tr>
            </a:tbl>
          </a:graphicData>
        </a:graphic>
      </p:graphicFrame>
      <p:pic>
        <p:nvPicPr>
          <p:cNvPr id="6" name="图片 5">
            <a:extLst>
              <a:ext uri="{FF2B5EF4-FFF2-40B4-BE49-F238E27FC236}">
                <a16:creationId xmlns:a16="http://schemas.microsoft.com/office/drawing/2014/main" id="{4DF8DB56-CEE0-4483-9945-83A86F7CD3C3}"/>
              </a:ext>
            </a:extLst>
          </p:cNvPr>
          <p:cNvPicPr>
            <a:picLocks noChangeAspect="1"/>
          </p:cNvPicPr>
          <p:nvPr/>
        </p:nvPicPr>
        <p:blipFill>
          <a:blip r:embed="rId2"/>
          <a:stretch>
            <a:fillRect/>
          </a:stretch>
        </p:blipFill>
        <p:spPr>
          <a:xfrm>
            <a:off x="628650" y="4700046"/>
            <a:ext cx="5580952" cy="657143"/>
          </a:xfrm>
          <a:prstGeom prst="rect">
            <a:avLst/>
          </a:prstGeom>
        </p:spPr>
      </p:pic>
      <p:pic>
        <p:nvPicPr>
          <p:cNvPr id="8" name="图片 7">
            <a:extLst>
              <a:ext uri="{FF2B5EF4-FFF2-40B4-BE49-F238E27FC236}">
                <a16:creationId xmlns:a16="http://schemas.microsoft.com/office/drawing/2014/main" id="{2EEC3C71-4CB3-42E3-8815-9C8DEAC2AF3A}"/>
              </a:ext>
            </a:extLst>
          </p:cNvPr>
          <p:cNvPicPr>
            <a:picLocks noChangeAspect="1"/>
          </p:cNvPicPr>
          <p:nvPr/>
        </p:nvPicPr>
        <p:blipFill>
          <a:blip r:embed="rId3"/>
          <a:stretch>
            <a:fillRect/>
          </a:stretch>
        </p:blipFill>
        <p:spPr>
          <a:xfrm>
            <a:off x="628650" y="5490475"/>
            <a:ext cx="5533333" cy="857143"/>
          </a:xfrm>
          <a:prstGeom prst="rect">
            <a:avLst/>
          </a:prstGeom>
        </p:spPr>
      </p:pic>
    </p:spTree>
    <p:extLst>
      <p:ext uri="{BB962C8B-B14F-4D97-AF65-F5344CB8AC3E}">
        <p14:creationId xmlns:p14="http://schemas.microsoft.com/office/powerpoint/2010/main" val="1606973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C64CF-C942-4254-A8AC-A8104D6D2146}"/>
              </a:ext>
            </a:extLst>
          </p:cNvPr>
          <p:cNvSpPr>
            <a:spLocks noGrp="1"/>
          </p:cNvSpPr>
          <p:nvPr>
            <p:ph type="title"/>
          </p:nvPr>
        </p:nvSpPr>
        <p:spPr/>
        <p:txBody>
          <a:bodyPr/>
          <a:lstStyle/>
          <a:p>
            <a:r>
              <a:rPr lang="en-US" altLang="zh-CN" dirty="0"/>
              <a:t>2.8 RISC-V</a:t>
            </a:r>
            <a:r>
              <a:rPr lang="zh-CN" altLang="en-US" dirty="0"/>
              <a:t>跳转指令</a:t>
            </a:r>
          </a:p>
        </p:txBody>
      </p:sp>
      <p:graphicFrame>
        <p:nvGraphicFramePr>
          <p:cNvPr id="4" name="表格 4">
            <a:extLst>
              <a:ext uri="{FF2B5EF4-FFF2-40B4-BE49-F238E27FC236}">
                <a16:creationId xmlns:a16="http://schemas.microsoft.com/office/drawing/2014/main" id="{AE3C574E-C9F9-46A7-B625-A73375B5A1F3}"/>
              </a:ext>
            </a:extLst>
          </p:cNvPr>
          <p:cNvGraphicFramePr>
            <a:graphicFrameLocks noGrp="1"/>
          </p:cNvGraphicFramePr>
          <p:nvPr>
            <p:ph idx="1"/>
            <p:extLst>
              <p:ext uri="{D42A27DB-BD31-4B8C-83A1-F6EECF244321}">
                <p14:modId xmlns:p14="http://schemas.microsoft.com/office/powerpoint/2010/main" val="900345023"/>
              </p:ext>
            </p:extLst>
          </p:nvPr>
        </p:nvGraphicFramePr>
        <p:xfrm>
          <a:off x="628650" y="2163719"/>
          <a:ext cx="7886700" cy="111252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334069462"/>
                    </a:ext>
                  </a:extLst>
                </a:gridCol>
                <a:gridCol w="3943350">
                  <a:extLst>
                    <a:ext uri="{9D8B030D-6E8A-4147-A177-3AD203B41FA5}">
                      <a16:colId xmlns:a16="http://schemas.microsoft.com/office/drawing/2014/main" val="512981737"/>
                    </a:ext>
                  </a:extLst>
                </a:gridCol>
              </a:tblGrid>
              <a:tr h="370840">
                <a:tc>
                  <a:txBody>
                    <a:bodyPr/>
                    <a:lstStyle/>
                    <a:p>
                      <a:pPr algn="ctr"/>
                      <a:r>
                        <a:rPr lang="en-US" altLang="zh-CN" dirty="0"/>
                        <a:t>Instructions Name</a:t>
                      </a:r>
                      <a:endParaRPr lang="zh-CN" altLang="en-US" dirty="0"/>
                    </a:p>
                  </a:txBody>
                  <a:tcPr/>
                </a:tc>
                <a:tc>
                  <a:txBody>
                    <a:bodyPr/>
                    <a:lstStyle/>
                    <a:p>
                      <a:pPr algn="ctr"/>
                      <a:r>
                        <a:rPr lang="en-US" altLang="zh-CN" dirty="0"/>
                        <a:t>RISC-V</a:t>
                      </a:r>
                      <a:endParaRPr lang="zh-CN" altLang="en-US" dirty="0"/>
                    </a:p>
                  </a:txBody>
                  <a:tcPr/>
                </a:tc>
                <a:extLst>
                  <a:ext uri="{0D108BD9-81ED-4DB2-BD59-A6C34878D82A}">
                    <a16:rowId xmlns:a16="http://schemas.microsoft.com/office/drawing/2014/main" val="2950382376"/>
                  </a:ext>
                </a:extLst>
              </a:tr>
              <a:tr h="370840">
                <a:tc>
                  <a:txBody>
                    <a:bodyPr/>
                    <a:lstStyle/>
                    <a:p>
                      <a:r>
                        <a:rPr lang="en-US" altLang="zh-CN" dirty="0"/>
                        <a:t>Jump and Link</a:t>
                      </a:r>
                      <a:endParaRPr lang="zh-CN" altLang="en-US" dirty="0"/>
                    </a:p>
                  </a:txBody>
                  <a:tcPr/>
                </a:tc>
                <a:tc>
                  <a:txBody>
                    <a:bodyPr/>
                    <a:lstStyle/>
                    <a:p>
                      <a:r>
                        <a:rPr lang="en-US" altLang="zh-CN" dirty="0" err="1"/>
                        <a:t>jal</a:t>
                      </a:r>
                      <a:r>
                        <a:rPr lang="en-US" altLang="zh-CN" dirty="0"/>
                        <a:t>     </a:t>
                      </a:r>
                      <a:r>
                        <a:rPr lang="en-US" altLang="zh-CN" dirty="0" err="1"/>
                        <a:t>rd</a:t>
                      </a:r>
                      <a:r>
                        <a:rPr lang="en-US" altLang="zh-CN" dirty="0"/>
                        <a:t>, </a:t>
                      </a:r>
                      <a:r>
                        <a:rPr lang="en-US" altLang="zh-CN" dirty="0" err="1"/>
                        <a:t>imm</a:t>
                      </a:r>
                      <a:endParaRPr lang="zh-CN" altLang="en-US" dirty="0"/>
                    </a:p>
                  </a:txBody>
                  <a:tcPr/>
                </a:tc>
                <a:extLst>
                  <a:ext uri="{0D108BD9-81ED-4DB2-BD59-A6C34878D82A}">
                    <a16:rowId xmlns:a16="http://schemas.microsoft.com/office/drawing/2014/main" val="3829224031"/>
                  </a:ext>
                </a:extLst>
              </a:tr>
              <a:tr h="370840">
                <a:tc>
                  <a:txBody>
                    <a:bodyPr/>
                    <a:lstStyle/>
                    <a:p>
                      <a:r>
                        <a:rPr lang="en-US" altLang="zh-CN" dirty="0"/>
                        <a:t>Jump and Link Register</a:t>
                      </a:r>
                      <a:endParaRPr lang="zh-CN" altLang="en-US" dirty="0"/>
                    </a:p>
                  </a:txBody>
                  <a:tcPr/>
                </a:tc>
                <a:tc>
                  <a:txBody>
                    <a:bodyPr/>
                    <a:lstStyle/>
                    <a:p>
                      <a:r>
                        <a:rPr lang="en-US" altLang="zh-CN" dirty="0" err="1"/>
                        <a:t>jalr</a:t>
                      </a:r>
                      <a:r>
                        <a:rPr lang="en-US" altLang="zh-CN" dirty="0"/>
                        <a:t>   </a:t>
                      </a:r>
                      <a:r>
                        <a:rPr lang="en-US" altLang="zh-CN" dirty="0" err="1"/>
                        <a:t>rd</a:t>
                      </a:r>
                      <a:r>
                        <a:rPr lang="en-US" altLang="zh-CN" dirty="0"/>
                        <a:t>, rs1, </a:t>
                      </a:r>
                      <a:r>
                        <a:rPr lang="en-US" altLang="zh-CN" dirty="0" err="1"/>
                        <a:t>imm</a:t>
                      </a:r>
                      <a:endParaRPr lang="zh-CN" altLang="en-US" dirty="0"/>
                    </a:p>
                  </a:txBody>
                  <a:tcPr/>
                </a:tc>
                <a:extLst>
                  <a:ext uri="{0D108BD9-81ED-4DB2-BD59-A6C34878D82A}">
                    <a16:rowId xmlns:a16="http://schemas.microsoft.com/office/drawing/2014/main" val="1959041695"/>
                  </a:ext>
                </a:extLst>
              </a:tr>
            </a:tbl>
          </a:graphicData>
        </a:graphic>
      </p:graphicFrame>
      <p:pic>
        <p:nvPicPr>
          <p:cNvPr id="6" name="图片 5">
            <a:extLst>
              <a:ext uri="{FF2B5EF4-FFF2-40B4-BE49-F238E27FC236}">
                <a16:creationId xmlns:a16="http://schemas.microsoft.com/office/drawing/2014/main" id="{2232C7BB-E827-4D15-B323-93AC1B87CA9D}"/>
              </a:ext>
            </a:extLst>
          </p:cNvPr>
          <p:cNvPicPr>
            <a:picLocks noChangeAspect="1"/>
          </p:cNvPicPr>
          <p:nvPr/>
        </p:nvPicPr>
        <p:blipFill>
          <a:blip r:embed="rId2"/>
          <a:stretch>
            <a:fillRect/>
          </a:stretch>
        </p:blipFill>
        <p:spPr>
          <a:xfrm>
            <a:off x="628650" y="3797769"/>
            <a:ext cx="5476190" cy="676190"/>
          </a:xfrm>
          <a:prstGeom prst="rect">
            <a:avLst/>
          </a:prstGeom>
        </p:spPr>
      </p:pic>
      <p:pic>
        <p:nvPicPr>
          <p:cNvPr id="8" name="图片 7">
            <a:extLst>
              <a:ext uri="{FF2B5EF4-FFF2-40B4-BE49-F238E27FC236}">
                <a16:creationId xmlns:a16="http://schemas.microsoft.com/office/drawing/2014/main" id="{A1539847-A98D-4C24-8382-6857DCB128E1}"/>
              </a:ext>
            </a:extLst>
          </p:cNvPr>
          <p:cNvPicPr>
            <a:picLocks noChangeAspect="1"/>
          </p:cNvPicPr>
          <p:nvPr/>
        </p:nvPicPr>
        <p:blipFill>
          <a:blip r:embed="rId3"/>
          <a:stretch>
            <a:fillRect/>
          </a:stretch>
        </p:blipFill>
        <p:spPr>
          <a:xfrm>
            <a:off x="628650" y="4817352"/>
            <a:ext cx="5590476" cy="857143"/>
          </a:xfrm>
          <a:prstGeom prst="rect">
            <a:avLst/>
          </a:prstGeom>
        </p:spPr>
      </p:pic>
    </p:spTree>
    <p:extLst>
      <p:ext uri="{BB962C8B-B14F-4D97-AF65-F5344CB8AC3E}">
        <p14:creationId xmlns:p14="http://schemas.microsoft.com/office/powerpoint/2010/main" val="2738918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1F72F-21D9-4291-9EA6-2A4436A31688}"/>
              </a:ext>
            </a:extLst>
          </p:cNvPr>
          <p:cNvSpPr>
            <a:spLocks noGrp="1"/>
          </p:cNvSpPr>
          <p:nvPr>
            <p:ph type="title"/>
          </p:nvPr>
        </p:nvSpPr>
        <p:spPr/>
        <p:txBody>
          <a:bodyPr/>
          <a:lstStyle/>
          <a:p>
            <a:r>
              <a:rPr lang="en-US" altLang="zh-CN" dirty="0"/>
              <a:t>2.9 RISC-V</a:t>
            </a:r>
            <a:r>
              <a:rPr lang="zh-CN" altLang="en-US" dirty="0"/>
              <a:t>伪指令</a:t>
            </a:r>
          </a:p>
        </p:txBody>
      </p:sp>
      <p:sp>
        <p:nvSpPr>
          <p:cNvPr id="3" name="内容占位符 2">
            <a:extLst>
              <a:ext uri="{FF2B5EF4-FFF2-40B4-BE49-F238E27FC236}">
                <a16:creationId xmlns:a16="http://schemas.microsoft.com/office/drawing/2014/main" id="{1889E468-FB9D-452A-9A3F-E5503B28F912}"/>
              </a:ext>
            </a:extLst>
          </p:cNvPr>
          <p:cNvSpPr>
            <a:spLocks noGrp="1"/>
          </p:cNvSpPr>
          <p:nvPr>
            <p:ph idx="1"/>
          </p:nvPr>
        </p:nvSpPr>
        <p:spPr/>
        <p:txBody>
          <a:bodyPr>
            <a:normAutofit fontScale="70000" lnSpcReduction="20000"/>
          </a:bodyPr>
          <a:lstStyle/>
          <a:p>
            <a:r>
              <a:rPr lang="zh-CN" altLang="en-US" dirty="0"/>
              <a:t>伪指令不是真实存在的</a:t>
            </a:r>
            <a:r>
              <a:rPr lang="en-US" altLang="zh-CN" dirty="0"/>
              <a:t>RISC-V</a:t>
            </a:r>
            <a:r>
              <a:rPr lang="zh-CN" altLang="en-US" dirty="0"/>
              <a:t>指令，它只是为了方便程序员理解</a:t>
            </a:r>
            <a:endParaRPr lang="en-US" altLang="zh-CN" dirty="0"/>
          </a:p>
          <a:p>
            <a:r>
              <a:rPr lang="zh-CN" altLang="en-US" dirty="0"/>
              <a:t>伪指令会被编译器翻译成真实的</a:t>
            </a:r>
            <a:r>
              <a:rPr lang="en-US" altLang="zh-CN" dirty="0"/>
              <a:t>RISC-V</a:t>
            </a:r>
            <a:r>
              <a:rPr lang="zh-CN" altLang="en-US" dirty="0"/>
              <a:t>指令</a:t>
            </a:r>
            <a:endParaRPr lang="en-US" altLang="zh-CN" dirty="0"/>
          </a:p>
          <a:p>
            <a:pPr lvl="1"/>
            <a:r>
              <a:rPr lang="zh-CN" altLang="en-US" dirty="0"/>
              <a:t>伪指令</a:t>
            </a:r>
            <a:r>
              <a:rPr lang="en-US" altLang="zh-CN" dirty="0"/>
              <a:t>move</a:t>
            </a:r>
          </a:p>
          <a:p>
            <a:pPr marL="457200" lvl="1" indent="0">
              <a:buNone/>
            </a:pPr>
            <a:r>
              <a:rPr lang="en-US" altLang="zh-CN" dirty="0"/>
              <a:t>        </a:t>
            </a:r>
            <a:r>
              <a:rPr lang="zh-CN" altLang="en-US" dirty="0"/>
              <a:t>例子：                     </a:t>
            </a:r>
            <a:r>
              <a:rPr lang="en-US" altLang="zh-CN" dirty="0">
                <a:solidFill>
                  <a:srgbClr val="FF0000"/>
                </a:solidFill>
              </a:rPr>
              <a:t>mv</a:t>
            </a:r>
            <a:r>
              <a:rPr lang="en-US" altLang="zh-CN" dirty="0"/>
              <a:t>     </a:t>
            </a:r>
            <a:r>
              <a:rPr lang="en-US" altLang="zh-CN" dirty="0" err="1"/>
              <a:t>dst</a:t>
            </a:r>
            <a:r>
              <a:rPr lang="en-US" altLang="zh-CN" dirty="0"/>
              <a:t>, reg1</a:t>
            </a:r>
          </a:p>
          <a:p>
            <a:pPr marL="457200" lvl="1" indent="0">
              <a:buNone/>
            </a:pPr>
            <a:r>
              <a:rPr lang="en-US" altLang="zh-CN" dirty="0"/>
              <a:t>        </a:t>
            </a:r>
            <a:r>
              <a:rPr lang="zh-CN" altLang="en-US" dirty="0"/>
              <a:t>基础指令：            </a:t>
            </a:r>
            <a:r>
              <a:rPr lang="en-US" altLang="zh-CN" dirty="0" err="1"/>
              <a:t>addi</a:t>
            </a:r>
            <a:r>
              <a:rPr lang="en-US" altLang="zh-CN" dirty="0"/>
              <a:t>   </a:t>
            </a:r>
            <a:r>
              <a:rPr lang="en-US" altLang="zh-CN" dirty="0" err="1"/>
              <a:t>dst</a:t>
            </a:r>
            <a:r>
              <a:rPr lang="en-US" altLang="zh-CN" dirty="0"/>
              <a:t>, reg1, 0</a:t>
            </a:r>
          </a:p>
          <a:p>
            <a:pPr lvl="1"/>
            <a:r>
              <a:rPr lang="zh-CN" altLang="en-US" dirty="0"/>
              <a:t>伪指令</a:t>
            </a:r>
            <a:r>
              <a:rPr lang="en-US" altLang="zh-CN" dirty="0"/>
              <a:t>no operation</a:t>
            </a:r>
          </a:p>
          <a:p>
            <a:pPr marL="457200" lvl="1" indent="0">
              <a:buNone/>
            </a:pPr>
            <a:r>
              <a:rPr lang="en-US" altLang="zh-CN" dirty="0"/>
              <a:t>        </a:t>
            </a:r>
            <a:r>
              <a:rPr lang="zh-CN" altLang="en-US" dirty="0"/>
              <a:t>例子： </a:t>
            </a:r>
            <a:r>
              <a:rPr lang="en-US" altLang="zh-CN" dirty="0"/>
              <a:t>                    </a:t>
            </a:r>
            <a:r>
              <a:rPr lang="en-US" altLang="zh-CN" dirty="0" err="1">
                <a:solidFill>
                  <a:srgbClr val="FF0000"/>
                </a:solidFill>
              </a:rPr>
              <a:t>nop</a:t>
            </a:r>
            <a:endParaRPr lang="en-US" altLang="zh-CN" dirty="0">
              <a:solidFill>
                <a:srgbClr val="FF0000"/>
              </a:solidFill>
            </a:endParaRPr>
          </a:p>
          <a:p>
            <a:pPr marL="457200" lvl="1" indent="0">
              <a:buNone/>
            </a:pPr>
            <a:r>
              <a:rPr lang="en-US" altLang="zh-CN" dirty="0"/>
              <a:t>        </a:t>
            </a:r>
            <a:r>
              <a:rPr lang="zh-CN" altLang="en-US" dirty="0"/>
              <a:t>基础指令：   </a:t>
            </a:r>
            <a:r>
              <a:rPr lang="en-US" altLang="zh-CN" dirty="0"/>
              <a:t>         </a:t>
            </a:r>
            <a:r>
              <a:rPr lang="en-US" altLang="zh-CN" dirty="0" err="1"/>
              <a:t>addi</a:t>
            </a:r>
            <a:r>
              <a:rPr lang="en-US" altLang="zh-CN" dirty="0"/>
              <a:t> x0, x0, 0</a:t>
            </a:r>
          </a:p>
          <a:p>
            <a:pPr lvl="1"/>
            <a:r>
              <a:rPr lang="zh-CN" altLang="en-US" dirty="0"/>
              <a:t>伪指令</a:t>
            </a:r>
            <a:r>
              <a:rPr lang="en-US" altLang="zh-CN" dirty="0"/>
              <a:t>load address</a:t>
            </a:r>
          </a:p>
          <a:p>
            <a:pPr marL="457200" lvl="1" indent="0">
              <a:buNone/>
            </a:pPr>
            <a:r>
              <a:rPr lang="en-US" altLang="zh-CN" dirty="0"/>
              <a:t>        </a:t>
            </a:r>
            <a:r>
              <a:rPr lang="zh-CN" altLang="en-US" dirty="0"/>
              <a:t>例子：     </a:t>
            </a:r>
            <a:r>
              <a:rPr lang="en-US" altLang="zh-CN" dirty="0"/>
              <a:t>               </a:t>
            </a:r>
            <a:r>
              <a:rPr lang="en-US" altLang="zh-CN" dirty="0">
                <a:solidFill>
                  <a:srgbClr val="FF0000"/>
                </a:solidFill>
              </a:rPr>
              <a:t> la </a:t>
            </a:r>
            <a:r>
              <a:rPr lang="en-US" altLang="zh-CN" dirty="0" err="1"/>
              <a:t>dst</a:t>
            </a:r>
            <a:r>
              <a:rPr lang="en-US" altLang="zh-CN" dirty="0"/>
              <a:t>, label</a:t>
            </a:r>
          </a:p>
          <a:p>
            <a:pPr marL="457200" lvl="1" indent="0">
              <a:buNone/>
            </a:pPr>
            <a:r>
              <a:rPr lang="en-US" altLang="zh-CN" dirty="0"/>
              <a:t>        </a:t>
            </a:r>
            <a:r>
              <a:rPr lang="zh-CN" altLang="en-US" dirty="0"/>
              <a:t>基础指令：    </a:t>
            </a:r>
            <a:r>
              <a:rPr lang="en-US" altLang="zh-CN" dirty="0"/>
              <a:t>        </a:t>
            </a:r>
            <a:r>
              <a:rPr lang="en-US" altLang="zh-CN" dirty="0" err="1"/>
              <a:t>auipc</a:t>
            </a:r>
            <a:r>
              <a:rPr lang="en-US" altLang="zh-CN" dirty="0"/>
              <a:t> </a:t>
            </a:r>
            <a:r>
              <a:rPr lang="en-US" altLang="zh-CN" dirty="0" err="1"/>
              <a:t>dst</a:t>
            </a:r>
            <a:r>
              <a:rPr lang="en-US" altLang="zh-CN" dirty="0"/>
              <a:t>, &lt;offset to label&gt;</a:t>
            </a:r>
          </a:p>
          <a:p>
            <a:pPr lvl="1"/>
            <a:r>
              <a:rPr lang="zh-CN" altLang="en-US" dirty="0"/>
              <a:t>伪指令</a:t>
            </a:r>
            <a:r>
              <a:rPr lang="en-US" altLang="zh-CN" dirty="0"/>
              <a:t>jump</a:t>
            </a:r>
          </a:p>
          <a:p>
            <a:pPr marL="457200" lvl="1" indent="0">
              <a:buNone/>
            </a:pPr>
            <a:r>
              <a:rPr lang="en-US" altLang="zh-CN" dirty="0"/>
              <a:t>        </a:t>
            </a:r>
            <a:r>
              <a:rPr lang="zh-CN" altLang="en-US" dirty="0"/>
              <a:t>例子：    </a:t>
            </a:r>
            <a:r>
              <a:rPr lang="en-US" altLang="zh-CN" dirty="0"/>
              <a:t>                 </a:t>
            </a:r>
            <a:r>
              <a:rPr lang="en-US" altLang="zh-CN" dirty="0">
                <a:solidFill>
                  <a:srgbClr val="FF0000"/>
                </a:solidFill>
              </a:rPr>
              <a:t>j</a:t>
            </a:r>
            <a:r>
              <a:rPr lang="en-US" altLang="zh-CN" dirty="0"/>
              <a:t> offset</a:t>
            </a:r>
          </a:p>
          <a:p>
            <a:pPr marL="457200" lvl="1" indent="0">
              <a:buNone/>
            </a:pPr>
            <a:r>
              <a:rPr lang="en-US" altLang="zh-CN" dirty="0"/>
              <a:t>        </a:t>
            </a:r>
            <a:r>
              <a:rPr lang="zh-CN" altLang="en-US" dirty="0"/>
              <a:t>基础指令：   </a:t>
            </a:r>
            <a:r>
              <a:rPr lang="en-US" altLang="zh-CN" dirty="0"/>
              <a:t>         </a:t>
            </a:r>
            <a:r>
              <a:rPr lang="en-US" altLang="zh-CN" dirty="0" err="1"/>
              <a:t>jal</a:t>
            </a:r>
            <a:r>
              <a:rPr lang="en-US" altLang="zh-CN" dirty="0"/>
              <a:t> x0, offset</a:t>
            </a:r>
          </a:p>
          <a:p>
            <a:r>
              <a:rPr lang="zh-CN" altLang="en-US" dirty="0"/>
              <a:t>更多伪指令可以看</a:t>
            </a:r>
            <a:r>
              <a:rPr lang="en-US" altLang="zh-CN" dirty="0"/>
              <a:t>《RISC-V</a:t>
            </a:r>
            <a:r>
              <a:rPr lang="zh-CN" altLang="en-US" dirty="0"/>
              <a:t>手册</a:t>
            </a:r>
            <a:r>
              <a:rPr lang="en-US" altLang="zh-CN" dirty="0"/>
              <a:t>》</a:t>
            </a:r>
            <a:r>
              <a:rPr lang="zh-CN" altLang="en-US" dirty="0"/>
              <a:t>第</a:t>
            </a:r>
            <a:r>
              <a:rPr lang="en-US" altLang="zh-CN" dirty="0"/>
              <a:t>44</a:t>
            </a:r>
            <a:r>
              <a:rPr lang="zh-CN" altLang="en-US" dirty="0"/>
              <a:t>、</a:t>
            </a:r>
            <a:r>
              <a:rPr lang="en-US" altLang="zh-CN" dirty="0"/>
              <a:t>45</a:t>
            </a:r>
            <a:r>
              <a:rPr lang="zh-CN" altLang="en-US" dirty="0"/>
              <a:t>页</a:t>
            </a:r>
            <a:endParaRPr lang="en-US" altLang="zh-CN" dirty="0"/>
          </a:p>
        </p:txBody>
      </p:sp>
    </p:spTree>
    <p:extLst>
      <p:ext uri="{BB962C8B-B14F-4D97-AF65-F5344CB8AC3E}">
        <p14:creationId xmlns:p14="http://schemas.microsoft.com/office/powerpoint/2010/main" val="2312290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31BB5-795D-4051-86CE-3C816E9D1680}"/>
              </a:ext>
            </a:extLst>
          </p:cNvPr>
          <p:cNvSpPr>
            <a:spLocks noGrp="1"/>
          </p:cNvSpPr>
          <p:nvPr>
            <p:ph type="title"/>
          </p:nvPr>
        </p:nvSpPr>
        <p:spPr/>
        <p:txBody>
          <a:bodyPr/>
          <a:lstStyle/>
          <a:p>
            <a:r>
              <a:rPr lang="en-US" altLang="zh-CN" dirty="0"/>
              <a:t>2.10 </a:t>
            </a:r>
            <a:r>
              <a:rPr lang="zh-CN" altLang="en-US" dirty="0"/>
              <a:t>一个简单的例子</a:t>
            </a:r>
          </a:p>
        </p:txBody>
      </p:sp>
      <p:sp>
        <p:nvSpPr>
          <p:cNvPr id="5" name="文本框 4">
            <a:extLst>
              <a:ext uri="{FF2B5EF4-FFF2-40B4-BE49-F238E27FC236}">
                <a16:creationId xmlns:a16="http://schemas.microsoft.com/office/drawing/2014/main" id="{4F76598C-ADB3-459F-8397-B5D3DB698343}"/>
              </a:ext>
            </a:extLst>
          </p:cNvPr>
          <p:cNvSpPr txBox="1"/>
          <p:nvPr/>
        </p:nvSpPr>
        <p:spPr>
          <a:xfrm>
            <a:off x="747403" y="1517405"/>
            <a:ext cx="4321425" cy="4770537"/>
          </a:xfrm>
          <a:prstGeom prst="rect">
            <a:avLst/>
          </a:prstGeom>
          <a:noFill/>
          <a:ln>
            <a:solidFill>
              <a:schemeClr val="bg1"/>
            </a:solidFill>
          </a:ln>
        </p:spPr>
        <p:txBody>
          <a:bodyPr wrap="square" rtlCol="0">
            <a:spAutoFit/>
          </a:bodyPr>
          <a:lstStyle/>
          <a:p>
            <a:r>
              <a:rPr lang="en-US" altLang="zh-CN" sz="1600" dirty="0">
                <a:solidFill>
                  <a:srgbClr val="FF0000"/>
                </a:solidFill>
              </a:rPr>
              <a:t># Fibonacci Sequence </a:t>
            </a:r>
          </a:p>
          <a:p>
            <a:r>
              <a:rPr lang="en-US" altLang="zh-CN" sz="1600" dirty="0"/>
              <a:t>main:</a:t>
            </a:r>
          </a:p>
          <a:p>
            <a:r>
              <a:rPr lang="en-US" altLang="zh-CN" sz="1600" dirty="0"/>
              <a:t>             add   t0, x0, x0 </a:t>
            </a:r>
          </a:p>
          <a:p>
            <a:r>
              <a:rPr lang="en-US" altLang="zh-CN" sz="1600" dirty="0"/>
              <a:t>             </a:t>
            </a:r>
            <a:r>
              <a:rPr lang="en-US" altLang="zh-CN" sz="1600" dirty="0" err="1"/>
              <a:t>addi</a:t>
            </a:r>
            <a:r>
              <a:rPr lang="en-US" altLang="zh-CN" sz="1600" dirty="0"/>
              <a:t>  t1, x0, 1 </a:t>
            </a:r>
          </a:p>
          <a:p>
            <a:r>
              <a:rPr lang="en-US" altLang="zh-CN" sz="1600" dirty="0"/>
              <a:t>             la       t3, n </a:t>
            </a:r>
          </a:p>
          <a:p>
            <a:r>
              <a:rPr lang="en-US" altLang="zh-CN" sz="1600" dirty="0"/>
              <a:t>             </a:t>
            </a:r>
            <a:r>
              <a:rPr lang="en-US" altLang="zh-CN" sz="1600" dirty="0" err="1"/>
              <a:t>lw</a:t>
            </a:r>
            <a:r>
              <a:rPr lang="en-US" altLang="zh-CN" sz="1600" dirty="0"/>
              <a:t>      t3, 0(t3) </a:t>
            </a:r>
          </a:p>
          <a:p>
            <a:r>
              <a:rPr lang="en-US" altLang="zh-CN" sz="1600" dirty="0"/>
              <a:t>fib: </a:t>
            </a:r>
          </a:p>
          <a:p>
            <a:r>
              <a:rPr lang="en-US" altLang="zh-CN" sz="1600" dirty="0"/>
              <a:t>            </a:t>
            </a:r>
            <a:r>
              <a:rPr lang="en-US" altLang="zh-CN" sz="1600" dirty="0" err="1"/>
              <a:t>beq</a:t>
            </a:r>
            <a:r>
              <a:rPr lang="en-US" altLang="zh-CN" sz="1600" dirty="0"/>
              <a:t>    t3, x0, finish </a:t>
            </a:r>
          </a:p>
          <a:p>
            <a:r>
              <a:rPr lang="en-US" altLang="zh-CN" sz="1600" dirty="0"/>
              <a:t>            add    t2, t1, t0 </a:t>
            </a:r>
          </a:p>
          <a:p>
            <a:r>
              <a:rPr lang="en-US" altLang="zh-CN" sz="1600" dirty="0"/>
              <a:t>            mv     t0, t1 </a:t>
            </a:r>
          </a:p>
          <a:p>
            <a:r>
              <a:rPr lang="en-US" altLang="zh-CN" sz="1600" dirty="0"/>
              <a:t>            mv     t1, t2 </a:t>
            </a:r>
          </a:p>
          <a:p>
            <a:r>
              <a:rPr lang="en-US" altLang="zh-CN" sz="1600" dirty="0"/>
              <a:t>            </a:t>
            </a:r>
            <a:r>
              <a:rPr lang="en-US" altLang="zh-CN" sz="1600" dirty="0" err="1"/>
              <a:t>addi</a:t>
            </a:r>
            <a:r>
              <a:rPr lang="en-US" altLang="zh-CN" sz="1600" dirty="0"/>
              <a:t>   t3, t3, -1 </a:t>
            </a:r>
          </a:p>
          <a:p>
            <a:r>
              <a:rPr lang="en-US" altLang="zh-CN" sz="1600" dirty="0"/>
              <a:t>            j          fib </a:t>
            </a:r>
          </a:p>
          <a:p>
            <a:r>
              <a:rPr lang="en-US" altLang="zh-CN" sz="1600" dirty="0"/>
              <a:t>finish: </a:t>
            </a:r>
          </a:p>
          <a:p>
            <a:r>
              <a:rPr lang="en-US" altLang="zh-CN" sz="1600" dirty="0"/>
              <a:t>            </a:t>
            </a:r>
            <a:r>
              <a:rPr lang="en-US" altLang="zh-CN" sz="1600" dirty="0" err="1"/>
              <a:t>addi</a:t>
            </a:r>
            <a:r>
              <a:rPr lang="en-US" altLang="zh-CN" sz="1600" dirty="0"/>
              <a:t>   a0, x0, 1 </a:t>
            </a:r>
          </a:p>
          <a:p>
            <a:r>
              <a:rPr lang="en-US" altLang="zh-CN" sz="1600" dirty="0"/>
              <a:t>            </a:t>
            </a:r>
            <a:r>
              <a:rPr lang="en-US" altLang="zh-CN" sz="1600" dirty="0" err="1"/>
              <a:t>addi</a:t>
            </a:r>
            <a:r>
              <a:rPr lang="en-US" altLang="zh-CN" sz="1600" dirty="0"/>
              <a:t>   a1, t0, 0 </a:t>
            </a:r>
          </a:p>
          <a:p>
            <a:r>
              <a:rPr lang="en-US" altLang="zh-CN" sz="1600" dirty="0"/>
              <a:t>            </a:t>
            </a:r>
            <a:r>
              <a:rPr lang="en-US" altLang="zh-CN" sz="1600" dirty="0" err="1"/>
              <a:t>ecall</a:t>
            </a:r>
            <a:r>
              <a:rPr lang="en-US" altLang="zh-CN" sz="1600" dirty="0"/>
              <a:t>   </a:t>
            </a:r>
            <a:r>
              <a:rPr lang="en-US" altLang="zh-CN" sz="1600" dirty="0">
                <a:solidFill>
                  <a:srgbClr val="FF0000"/>
                </a:solidFill>
              </a:rPr>
              <a:t># print integer </a:t>
            </a:r>
            <a:r>
              <a:rPr lang="en-US" altLang="zh-CN" sz="1600" dirty="0" err="1">
                <a:solidFill>
                  <a:srgbClr val="FF0000"/>
                </a:solidFill>
              </a:rPr>
              <a:t>ecall</a:t>
            </a:r>
            <a:r>
              <a:rPr lang="en-US" altLang="zh-CN" sz="1600" dirty="0">
                <a:solidFill>
                  <a:srgbClr val="FF0000"/>
                </a:solidFill>
              </a:rPr>
              <a:t> </a:t>
            </a:r>
          </a:p>
          <a:p>
            <a:r>
              <a:rPr lang="en-US" altLang="zh-CN" sz="1600" dirty="0"/>
              <a:t>            </a:t>
            </a:r>
            <a:r>
              <a:rPr lang="en-US" altLang="zh-CN" sz="1600" dirty="0" err="1"/>
              <a:t>addi</a:t>
            </a:r>
            <a:r>
              <a:rPr lang="en-US" altLang="zh-CN" sz="1600" dirty="0"/>
              <a:t>   a0, x0, 10 </a:t>
            </a:r>
          </a:p>
          <a:p>
            <a:r>
              <a:rPr lang="en-US" altLang="zh-CN" sz="1600" dirty="0"/>
              <a:t>            </a:t>
            </a:r>
            <a:r>
              <a:rPr lang="en-US" altLang="zh-CN" sz="1600" dirty="0" err="1"/>
              <a:t>ecall</a:t>
            </a:r>
            <a:r>
              <a:rPr lang="en-US" altLang="zh-CN" sz="1600" dirty="0"/>
              <a:t>   </a:t>
            </a:r>
            <a:r>
              <a:rPr lang="en-US" altLang="zh-CN" sz="1600" dirty="0">
                <a:solidFill>
                  <a:srgbClr val="FF0000"/>
                </a:solidFill>
              </a:rPr>
              <a:t># terminate </a:t>
            </a:r>
            <a:r>
              <a:rPr lang="en-US" altLang="zh-CN" sz="1600" dirty="0" err="1">
                <a:solidFill>
                  <a:srgbClr val="FF0000"/>
                </a:solidFill>
              </a:rPr>
              <a:t>ecall</a:t>
            </a:r>
            <a:endParaRPr lang="en-US" altLang="zh-CN" sz="1600" dirty="0">
              <a:solidFill>
                <a:srgbClr val="FF0000"/>
              </a:solidFill>
            </a:endParaRPr>
          </a:p>
        </p:txBody>
      </p:sp>
      <p:cxnSp>
        <p:nvCxnSpPr>
          <p:cNvPr id="9" name="直接箭头连接符 8">
            <a:extLst>
              <a:ext uri="{FF2B5EF4-FFF2-40B4-BE49-F238E27FC236}">
                <a16:creationId xmlns:a16="http://schemas.microsoft.com/office/drawing/2014/main" id="{A6F56FE5-223B-4C95-AC8D-165E5637E6AD}"/>
              </a:ext>
            </a:extLst>
          </p:cNvPr>
          <p:cNvCxnSpPr>
            <a:cxnSpLocks/>
          </p:cNvCxnSpPr>
          <p:nvPr/>
        </p:nvCxnSpPr>
        <p:spPr>
          <a:xfrm flipH="1">
            <a:off x="2743200" y="1690689"/>
            <a:ext cx="23256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8B9914F-C53B-4473-A487-2FA57C6B7D48}"/>
              </a:ext>
            </a:extLst>
          </p:cNvPr>
          <p:cNvCxnSpPr>
            <a:cxnSpLocks/>
          </p:cNvCxnSpPr>
          <p:nvPr/>
        </p:nvCxnSpPr>
        <p:spPr>
          <a:xfrm flipH="1">
            <a:off x="2743202" y="2203373"/>
            <a:ext cx="2444379" cy="32830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83015C6-3D8C-4A31-9DB4-16F4358A8206}"/>
              </a:ext>
            </a:extLst>
          </p:cNvPr>
          <p:cNvCxnSpPr>
            <a:cxnSpLocks/>
          </p:cNvCxnSpPr>
          <p:nvPr/>
        </p:nvCxnSpPr>
        <p:spPr>
          <a:xfrm flipH="1">
            <a:off x="3393195" y="2623223"/>
            <a:ext cx="2247441" cy="3436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5D05A5E-D8F0-45C7-937A-B4AC703A57F4}"/>
              </a:ext>
            </a:extLst>
          </p:cNvPr>
          <p:cNvSpPr txBox="1"/>
          <p:nvPr/>
        </p:nvSpPr>
        <p:spPr>
          <a:xfrm>
            <a:off x="5379550" y="1859300"/>
            <a:ext cx="1685077" cy="369332"/>
          </a:xfrm>
          <a:prstGeom prst="rect">
            <a:avLst/>
          </a:prstGeom>
          <a:noFill/>
        </p:spPr>
        <p:txBody>
          <a:bodyPr wrap="none" rtlCol="0">
            <a:spAutoFit/>
          </a:bodyPr>
          <a:lstStyle/>
          <a:p>
            <a:r>
              <a:rPr lang="zh-CN" altLang="en-US" dirty="0">
                <a:solidFill>
                  <a:schemeClr val="accent1"/>
                </a:solidFill>
              </a:rPr>
              <a:t>注释使用</a:t>
            </a:r>
            <a:r>
              <a:rPr lang="en-US" altLang="zh-CN" dirty="0">
                <a:solidFill>
                  <a:schemeClr val="accent1"/>
                </a:solidFill>
              </a:rPr>
              <a:t>#</a:t>
            </a:r>
            <a:r>
              <a:rPr lang="zh-CN" altLang="en-US" dirty="0">
                <a:solidFill>
                  <a:schemeClr val="accent1"/>
                </a:solidFill>
              </a:rPr>
              <a:t>符号</a:t>
            </a:r>
          </a:p>
        </p:txBody>
      </p:sp>
    </p:spTree>
    <p:extLst>
      <p:ext uri="{BB962C8B-B14F-4D97-AF65-F5344CB8AC3E}">
        <p14:creationId xmlns:p14="http://schemas.microsoft.com/office/powerpoint/2010/main" val="2464662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31BB5-795D-4051-86CE-3C816E9D1680}"/>
              </a:ext>
            </a:extLst>
          </p:cNvPr>
          <p:cNvSpPr>
            <a:spLocks noGrp="1"/>
          </p:cNvSpPr>
          <p:nvPr>
            <p:ph type="title"/>
          </p:nvPr>
        </p:nvSpPr>
        <p:spPr/>
        <p:txBody>
          <a:bodyPr/>
          <a:lstStyle/>
          <a:p>
            <a:r>
              <a:rPr lang="en-US" altLang="zh-CN" dirty="0"/>
              <a:t>2.10 </a:t>
            </a:r>
            <a:r>
              <a:rPr lang="zh-CN" altLang="en-US" dirty="0"/>
              <a:t>一个简单的例子</a:t>
            </a:r>
          </a:p>
        </p:txBody>
      </p:sp>
      <p:sp>
        <p:nvSpPr>
          <p:cNvPr id="5" name="文本框 4">
            <a:extLst>
              <a:ext uri="{FF2B5EF4-FFF2-40B4-BE49-F238E27FC236}">
                <a16:creationId xmlns:a16="http://schemas.microsoft.com/office/drawing/2014/main" id="{4F76598C-ADB3-459F-8397-B5D3DB698343}"/>
              </a:ext>
            </a:extLst>
          </p:cNvPr>
          <p:cNvSpPr txBox="1"/>
          <p:nvPr/>
        </p:nvSpPr>
        <p:spPr>
          <a:xfrm>
            <a:off x="747403" y="1517405"/>
            <a:ext cx="4321425" cy="4770537"/>
          </a:xfrm>
          <a:prstGeom prst="rect">
            <a:avLst/>
          </a:prstGeom>
          <a:noFill/>
          <a:ln>
            <a:solidFill>
              <a:schemeClr val="bg1"/>
            </a:solidFill>
          </a:ln>
        </p:spPr>
        <p:txBody>
          <a:bodyPr wrap="square" rtlCol="0">
            <a:spAutoFit/>
          </a:bodyPr>
          <a:lstStyle/>
          <a:p>
            <a:r>
              <a:rPr lang="en-US" altLang="zh-CN" sz="1600" dirty="0">
                <a:solidFill>
                  <a:srgbClr val="FF0000"/>
                </a:solidFill>
              </a:rPr>
              <a:t># Fibonacci Sequence </a:t>
            </a:r>
          </a:p>
          <a:p>
            <a:r>
              <a:rPr lang="en-US" altLang="zh-CN" sz="1600" dirty="0"/>
              <a:t>main:</a:t>
            </a:r>
          </a:p>
          <a:p>
            <a:r>
              <a:rPr lang="en-US" altLang="zh-CN" sz="1600" dirty="0"/>
              <a:t>             add   t0, x0, x0 </a:t>
            </a:r>
          </a:p>
          <a:p>
            <a:r>
              <a:rPr lang="en-US" altLang="zh-CN" sz="1600" dirty="0"/>
              <a:t>             </a:t>
            </a:r>
            <a:r>
              <a:rPr lang="en-US" altLang="zh-CN" sz="1600" dirty="0" err="1"/>
              <a:t>addi</a:t>
            </a:r>
            <a:r>
              <a:rPr lang="en-US" altLang="zh-CN" sz="1600" dirty="0"/>
              <a:t>  t1, x0, 1 </a:t>
            </a:r>
          </a:p>
          <a:p>
            <a:r>
              <a:rPr lang="en-US" altLang="zh-CN" sz="1600" dirty="0"/>
              <a:t>             la       t3, n </a:t>
            </a:r>
          </a:p>
          <a:p>
            <a:r>
              <a:rPr lang="en-US" altLang="zh-CN" sz="1600" dirty="0"/>
              <a:t>             </a:t>
            </a:r>
            <a:r>
              <a:rPr lang="en-US" altLang="zh-CN" sz="1600" dirty="0" err="1"/>
              <a:t>lw</a:t>
            </a:r>
            <a:r>
              <a:rPr lang="en-US" altLang="zh-CN" sz="1600" dirty="0"/>
              <a:t>      t3, 0(t3) </a:t>
            </a:r>
          </a:p>
          <a:p>
            <a:r>
              <a:rPr lang="en-US" altLang="zh-CN" sz="1600" dirty="0"/>
              <a:t>fib: </a:t>
            </a:r>
          </a:p>
          <a:p>
            <a:r>
              <a:rPr lang="en-US" altLang="zh-CN" sz="1600" dirty="0"/>
              <a:t>            </a:t>
            </a:r>
            <a:r>
              <a:rPr lang="en-US" altLang="zh-CN" sz="1600" dirty="0" err="1"/>
              <a:t>beq</a:t>
            </a:r>
            <a:r>
              <a:rPr lang="en-US" altLang="zh-CN" sz="1600" dirty="0"/>
              <a:t>    t3, x0, finish </a:t>
            </a:r>
          </a:p>
          <a:p>
            <a:r>
              <a:rPr lang="en-US" altLang="zh-CN" sz="1600" dirty="0"/>
              <a:t>            add    t2, t1, t0 </a:t>
            </a:r>
          </a:p>
          <a:p>
            <a:r>
              <a:rPr lang="en-US" altLang="zh-CN" sz="1600" dirty="0"/>
              <a:t>            mv     t0, t1 </a:t>
            </a:r>
          </a:p>
          <a:p>
            <a:r>
              <a:rPr lang="en-US" altLang="zh-CN" sz="1600" dirty="0"/>
              <a:t>            mv     t1, t2 </a:t>
            </a:r>
          </a:p>
          <a:p>
            <a:r>
              <a:rPr lang="en-US" altLang="zh-CN" sz="1600" dirty="0"/>
              <a:t>            </a:t>
            </a:r>
            <a:r>
              <a:rPr lang="en-US" altLang="zh-CN" sz="1600" dirty="0" err="1"/>
              <a:t>addi</a:t>
            </a:r>
            <a:r>
              <a:rPr lang="en-US" altLang="zh-CN" sz="1600" dirty="0"/>
              <a:t>   t3, t3, -1 </a:t>
            </a:r>
          </a:p>
          <a:p>
            <a:r>
              <a:rPr lang="en-US" altLang="zh-CN" sz="1600" dirty="0"/>
              <a:t>            j          fib </a:t>
            </a:r>
          </a:p>
          <a:p>
            <a:r>
              <a:rPr lang="en-US" altLang="zh-CN" sz="1600" dirty="0"/>
              <a:t>finish: </a:t>
            </a:r>
          </a:p>
          <a:p>
            <a:r>
              <a:rPr lang="en-US" altLang="zh-CN" sz="1600" dirty="0"/>
              <a:t>            </a:t>
            </a:r>
            <a:r>
              <a:rPr lang="en-US" altLang="zh-CN" sz="1600" dirty="0" err="1"/>
              <a:t>addi</a:t>
            </a:r>
            <a:r>
              <a:rPr lang="en-US" altLang="zh-CN" sz="1600" dirty="0"/>
              <a:t>   a0, x0, 1 </a:t>
            </a:r>
          </a:p>
          <a:p>
            <a:r>
              <a:rPr lang="en-US" altLang="zh-CN" sz="1600" dirty="0"/>
              <a:t>            </a:t>
            </a:r>
            <a:r>
              <a:rPr lang="en-US" altLang="zh-CN" sz="1600" dirty="0" err="1"/>
              <a:t>addi</a:t>
            </a:r>
            <a:r>
              <a:rPr lang="en-US" altLang="zh-CN" sz="1600" dirty="0"/>
              <a:t>   a1, t0, 0 </a:t>
            </a:r>
          </a:p>
          <a:p>
            <a:r>
              <a:rPr lang="en-US" altLang="zh-CN" sz="1600" dirty="0"/>
              <a:t>            </a:t>
            </a:r>
            <a:r>
              <a:rPr lang="en-US" altLang="zh-CN" sz="1600" dirty="0" err="1"/>
              <a:t>ecall</a:t>
            </a:r>
            <a:r>
              <a:rPr lang="en-US" altLang="zh-CN" sz="1600" dirty="0"/>
              <a:t>   </a:t>
            </a:r>
            <a:r>
              <a:rPr lang="en-US" altLang="zh-CN" sz="1600" dirty="0">
                <a:solidFill>
                  <a:srgbClr val="FF0000"/>
                </a:solidFill>
              </a:rPr>
              <a:t># print integer </a:t>
            </a:r>
            <a:r>
              <a:rPr lang="en-US" altLang="zh-CN" sz="1600" dirty="0" err="1">
                <a:solidFill>
                  <a:srgbClr val="FF0000"/>
                </a:solidFill>
              </a:rPr>
              <a:t>ecall</a:t>
            </a:r>
            <a:r>
              <a:rPr lang="en-US" altLang="zh-CN" sz="1600" dirty="0">
                <a:solidFill>
                  <a:srgbClr val="FF0000"/>
                </a:solidFill>
              </a:rPr>
              <a:t> </a:t>
            </a:r>
          </a:p>
          <a:p>
            <a:r>
              <a:rPr lang="en-US" altLang="zh-CN" sz="1600" dirty="0"/>
              <a:t>            </a:t>
            </a:r>
            <a:r>
              <a:rPr lang="en-US" altLang="zh-CN" sz="1600" dirty="0" err="1"/>
              <a:t>addi</a:t>
            </a:r>
            <a:r>
              <a:rPr lang="en-US" altLang="zh-CN" sz="1600" dirty="0"/>
              <a:t>   a0, x0, 10 </a:t>
            </a:r>
          </a:p>
          <a:p>
            <a:r>
              <a:rPr lang="en-US" altLang="zh-CN" sz="1600" dirty="0"/>
              <a:t>            </a:t>
            </a:r>
            <a:r>
              <a:rPr lang="en-US" altLang="zh-CN" sz="1600" dirty="0" err="1"/>
              <a:t>ecall</a:t>
            </a:r>
            <a:r>
              <a:rPr lang="en-US" altLang="zh-CN" sz="1600" dirty="0"/>
              <a:t>   </a:t>
            </a:r>
            <a:r>
              <a:rPr lang="en-US" altLang="zh-CN" sz="1600" dirty="0">
                <a:solidFill>
                  <a:srgbClr val="FF0000"/>
                </a:solidFill>
              </a:rPr>
              <a:t># terminate </a:t>
            </a:r>
            <a:r>
              <a:rPr lang="en-US" altLang="zh-CN" sz="1600" dirty="0" err="1">
                <a:solidFill>
                  <a:srgbClr val="FF0000"/>
                </a:solidFill>
              </a:rPr>
              <a:t>ecall</a:t>
            </a:r>
            <a:endParaRPr lang="en-US" altLang="zh-CN" sz="1600" dirty="0">
              <a:solidFill>
                <a:srgbClr val="FF0000"/>
              </a:solidFill>
            </a:endParaRPr>
          </a:p>
        </p:txBody>
      </p:sp>
      <p:cxnSp>
        <p:nvCxnSpPr>
          <p:cNvPr id="9" name="直接箭头连接符 8">
            <a:extLst>
              <a:ext uri="{FF2B5EF4-FFF2-40B4-BE49-F238E27FC236}">
                <a16:creationId xmlns:a16="http://schemas.microsoft.com/office/drawing/2014/main" id="{A6F56FE5-223B-4C95-AC8D-165E5637E6AD}"/>
              </a:ext>
            </a:extLst>
          </p:cNvPr>
          <p:cNvCxnSpPr>
            <a:cxnSpLocks/>
          </p:cNvCxnSpPr>
          <p:nvPr/>
        </p:nvCxnSpPr>
        <p:spPr>
          <a:xfrm flipH="1">
            <a:off x="1443210" y="1690689"/>
            <a:ext cx="3625618" cy="2592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8B9914F-C53B-4473-A487-2FA57C6B7D48}"/>
              </a:ext>
            </a:extLst>
          </p:cNvPr>
          <p:cNvCxnSpPr>
            <a:cxnSpLocks/>
          </p:cNvCxnSpPr>
          <p:nvPr/>
        </p:nvCxnSpPr>
        <p:spPr>
          <a:xfrm flipH="1">
            <a:off x="1145754" y="2203373"/>
            <a:ext cx="4041828" cy="10025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83015C6-3D8C-4A31-9DB4-16F4358A8206}"/>
              </a:ext>
            </a:extLst>
          </p:cNvPr>
          <p:cNvCxnSpPr>
            <a:cxnSpLocks/>
          </p:cNvCxnSpPr>
          <p:nvPr/>
        </p:nvCxnSpPr>
        <p:spPr>
          <a:xfrm flipH="1">
            <a:off x="1443210" y="2623223"/>
            <a:ext cx="4197428" cy="22572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5D05A5E-D8F0-45C7-937A-B4AC703A57F4}"/>
              </a:ext>
            </a:extLst>
          </p:cNvPr>
          <p:cNvSpPr txBox="1"/>
          <p:nvPr/>
        </p:nvSpPr>
        <p:spPr>
          <a:xfrm>
            <a:off x="5379550" y="1859300"/>
            <a:ext cx="2262158" cy="369332"/>
          </a:xfrm>
          <a:prstGeom prst="rect">
            <a:avLst/>
          </a:prstGeom>
          <a:noFill/>
        </p:spPr>
        <p:txBody>
          <a:bodyPr wrap="none" rtlCol="0">
            <a:spAutoFit/>
          </a:bodyPr>
          <a:lstStyle/>
          <a:p>
            <a:r>
              <a:rPr lang="zh-CN" altLang="en-US" dirty="0">
                <a:solidFill>
                  <a:schemeClr val="accent1"/>
                </a:solidFill>
              </a:rPr>
              <a:t>标签用于标记代码段</a:t>
            </a:r>
          </a:p>
        </p:txBody>
      </p:sp>
    </p:spTree>
    <p:extLst>
      <p:ext uri="{BB962C8B-B14F-4D97-AF65-F5344CB8AC3E}">
        <p14:creationId xmlns:p14="http://schemas.microsoft.com/office/powerpoint/2010/main" val="3248173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31BB5-795D-4051-86CE-3C816E9D1680}"/>
              </a:ext>
            </a:extLst>
          </p:cNvPr>
          <p:cNvSpPr>
            <a:spLocks noGrp="1"/>
          </p:cNvSpPr>
          <p:nvPr>
            <p:ph type="title"/>
          </p:nvPr>
        </p:nvSpPr>
        <p:spPr/>
        <p:txBody>
          <a:bodyPr/>
          <a:lstStyle/>
          <a:p>
            <a:r>
              <a:rPr lang="en-US" altLang="zh-CN" dirty="0"/>
              <a:t>2.10 </a:t>
            </a:r>
            <a:r>
              <a:rPr lang="zh-CN" altLang="en-US" dirty="0"/>
              <a:t>一个简单的例子</a:t>
            </a:r>
          </a:p>
        </p:txBody>
      </p:sp>
      <p:sp>
        <p:nvSpPr>
          <p:cNvPr id="5" name="文本框 4">
            <a:extLst>
              <a:ext uri="{FF2B5EF4-FFF2-40B4-BE49-F238E27FC236}">
                <a16:creationId xmlns:a16="http://schemas.microsoft.com/office/drawing/2014/main" id="{4F76598C-ADB3-459F-8397-B5D3DB698343}"/>
              </a:ext>
            </a:extLst>
          </p:cNvPr>
          <p:cNvSpPr txBox="1"/>
          <p:nvPr/>
        </p:nvSpPr>
        <p:spPr>
          <a:xfrm>
            <a:off x="747403" y="1517405"/>
            <a:ext cx="2960531" cy="4770537"/>
          </a:xfrm>
          <a:prstGeom prst="rect">
            <a:avLst/>
          </a:prstGeom>
          <a:noFill/>
          <a:ln>
            <a:solidFill>
              <a:schemeClr val="bg1"/>
            </a:solidFill>
          </a:ln>
        </p:spPr>
        <p:txBody>
          <a:bodyPr wrap="square" rtlCol="0">
            <a:spAutoFit/>
          </a:bodyPr>
          <a:lstStyle/>
          <a:p>
            <a:r>
              <a:rPr lang="en-US" altLang="zh-CN" sz="1600" dirty="0">
                <a:solidFill>
                  <a:srgbClr val="FF0000"/>
                </a:solidFill>
              </a:rPr>
              <a:t># Fibonacci Sequence </a:t>
            </a:r>
          </a:p>
          <a:p>
            <a:r>
              <a:rPr lang="en-US" altLang="zh-CN" sz="1600" dirty="0"/>
              <a:t>main:</a:t>
            </a:r>
          </a:p>
          <a:p>
            <a:r>
              <a:rPr lang="en-US" altLang="zh-CN" sz="1600" dirty="0"/>
              <a:t>             add   t0, x0, x0 </a:t>
            </a:r>
          </a:p>
          <a:p>
            <a:r>
              <a:rPr lang="en-US" altLang="zh-CN" sz="1600" dirty="0"/>
              <a:t>             </a:t>
            </a:r>
            <a:r>
              <a:rPr lang="en-US" altLang="zh-CN" sz="1600" dirty="0" err="1"/>
              <a:t>addi</a:t>
            </a:r>
            <a:r>
              <a:rPr lang="en-US" altLang="zh-CN" sz="1600" dirty="0"/>
              <a:t>  t1, x0, 1 </a:t>
            </a:r>
          </a:p>
          <a:p>
            <a:r>
              <a:rPr lang="en-US" altLang="zh-CN" sz="1600" dirty="0"/>
              <a:t>             la       t3, n </a:t>
            </a:r>
          </a:p>
          <a:p>
            <a:r>
              <a:rPr lang="en-US" altLang="zh-CN" sz="1600" dirty="0"/>
              <a:t>             </a:t>
            </a:r>
            <a:r>
              <a:rPr lang="en-US" altLang="zh-CN" sz="1600" dirty="0" err="1"/>
              <a:t>lw</a:t>
            </a:r>
            <a:r>
              <a:rPr lang="en-US" altLang="zh-CN" sz="1600" dirty="0"/>
              <a:t>      t3, 0(t3) </a:t>
            </a:r>
          </a:p>
          <a:p>
            <a:r>
              <a:rPr lang="en-US" altLang="zh-CN" sz="1600" dirty="0"/>
              <a:t>fib: </a:t>
            </a:r>
          </a:p>
          <a:p>
            <a:r>
              <a:rPr lang="en-US" altLang="zh-CN" sz="1600" dirty="0"/>
              <a:t>            </a:t>
            </a:r>
            <a:r>
              <a:rPr lang="en-US" altLang="zh-CN" sz="1600" dirty="0" err="1"/>
              <a:t>beq</a:t>
            </a:r>
            <a:r>
              <a:rPr lang="en-US" altLang="zh-CN" sz="1600" dirty="0"/>
              <a:t>    t3, x0, finish </a:t>
            </a:r>
          </a:p>
          <a:p>
            <a:r>
              <a:rPr lang="en-US" altLang="zh-CN" sz="1600" dirty="0"/>
              <a:t>            add    t2, t1, t0 </a:t>
            </a:r>
          </a:p>
          <a:p>
            <a:r>
              <a:rPr lang="en-US" altLang="zh-CN" sz="1600" dirty="0"/>
              <a:t>            mv     t0, t1 </a:t>
            </a:r>
          </a:p>
          <a:p>
            <a:r>
              <a:rPr lang="en-US" altLang="zh-CN" sz="1600" dirty="0"/>
              <a:t>            mv     t1, t2 </a:t>
            </a:r>
          </a:p>
          <a:p>
            <a:r>
              <a:rPr lang="en-US" altLang="zh-CN" sz="1600" dirty="0"/>
              <a:t>            </a:t>
            </a:r>
            <a:r>
              <a:rPr lang="en-US" altLang="zh-CN" sz="1600" dirty="0" err="1"/>
              <a:t>addi</a:t>
            </a:r>
            <a:r>
              <a:rPr lang="en-US" altLang="zh-CN" sz="1600" dirty="0"/>
              <a:t>   t3, t3, -1 </a:t>
            </a:r>
          </a:p>
          <a:p>
            <a:r>
              <a:rPr lang="en-US" altLang="zh-CN" sz="1600" dirty="0"/>
              <a:t>            j          fib </a:t>
            </a:r>
          </a:p>
          <a:p>
            <a:r>
              <a:rPr lang="en-US" altLang="zh-CN" sz="1600" dirty="0"/>
              <a:t>finish: </a:t>
            </a:r>
          </a:p>
          <a:p>
            <a:r>
              <a:rPr lang="en-US" altLang="zh-CN" sz="1600" dirty="0"/>
              <a:t>            </a:t>
            </a:r>
            <a:r>
              <a:rPr lang="en-US" altLang="zh-CN" sz="1600" dirty="0" err="1"/>
              <a:t>addi</a:t>
            </a:r>
            <a:r>
              <a:rPr lang="en-US" altLang="zh-CN" sz="1600" dirty="0"/>
              <a:t>   a0, x0, 1 </a:t>
            </a:r>
          </a:p>
          <a:p>
            <a:r>
              <a:rPr lang="en-US" altLang="zh-CN" sz="1600" dirty="0"/>
              <a:t>            </a:t>
            </a:r>
            <a:r>
              <a:rPr lang="en-US" altLang="zh-CN" sz="1600" dirty="0" err="1"/>
              <a:t>addi</a:t>
            </a:r>
            <a:r>
              <a:rPr lang="en-US" altLang="zh-CN" sz="1600" dirty="0"/>
              <a:t>   a1, t0, 0 </a:t>
            </a:r>
          </a:p>
          <a:p>
            <a:r>
              <a:rPr lang="en-US" altLang="zh-CN" sz="1600" dirty="0"/>
              <a:t>            </a:t>
            </a:r>
            <a:r>
              <a:rPr lang="en-US" altLang="zh-CN" sz="1600" dirty="0" err="1"/>
              <a:t>ecall</a:t>
            </a:r>
            <a:r>
              <a:rPr lang="en-US" altLang="zh-CN" sz="1600" dirty="0"/>
              <a:t>   </a:t>
            </a:r>
            <a:r>
              <a:rPr lang="en-US" altLang="zh-CN" sz="1600" dirty="0">
                <a:solidFill>
                  <a:srgbClr val="FF0000"/>
                </a:solidFill>
              </a:rPr>
              <a:t># print integer </a:t>
            </a:r>
            <a:r>
              <a:rPr lang="en-US" altLang="zh-CN" sz="1600" dirty="0" err="1">
                <a:solidFill>
                  <a:srgbClr val="FF0000"/>
                </a:solidFill>
              </a:rPr>
              <a:t>ecall</a:t>
            </a:r>
            <a:r>
              <a:rPr lang="en-US" altLang="zh-CN" sz="1600" dirty="0">
                <a:solidFill>
                  <a:srgbClr val="FF0000"/>
                </a:solidFill>
              </a:rPr>
              <a:t> </a:t>
            </a:r>
          </a:p>
          <a:p>
            <a:r>
              <a:rPr lang="en-US" altLang="zh-CN" sz="1600" dirty="0"/>
              <a:t>            </a:t>
            </a:r>
            <a:r>
              <a:rPr lang="en-US" altLang="zh-CN" sz="1600" dirty="0" err="1"/>
              <a:t>addi</a:t>
            </a:r>
            <a:r>
              <a:rPr lang="en-US" altLang="zh-CN" sz="1600" dirty="0"/>
              <a:t>   a0, x0, 10 </a:t>
            </a:r>
          </a:p>
          <a:p>
            <a:r>
              <a:rPr lang="en-US" altLang="zh-CN" sz="1600" dirty="0"/>
              <a:t>            </a:t>
            </a:r>
            <a:r>
              <a:rPr lang="en-US" altLang="zh-CN" sz="1600" dirty="0" err="1"/>
              <a:t>ecall</a:t>
            </a:r>
            <a:r>
              <a:rPr lang="en-US" altLang="zh-CN" sz="1600" dirty="0"/>
              <a:t>   </a:t>
            </a:r>
            <a:r>
              <a:rPr lang="en-US" altLang="zh-CN" sz="1600" dirty="0">
                <a:solidFill>
                  <a:srgbClr val="FF0000"/>
                </a:solidFill>
              </a:rPr>
              <a:t># terminate </a:t>
            </a:r>
            <a:r>
              <a:rPr lang="en-US" altLang="zh-CN" sz="1600" dirty="0" err="1">
                <a:solidFill>
                  <a:srgbClr val="FF0000"/>
                </a:solidFill>
              </a:rPr>
              <a:t>ecall</a:t>
            </a:r>
            <a:endParaRPr lang="en-US" altLang="zh-CN" sz="1600" dirty="0">
              <a:solidFill>
                <a:srgbClr val="FF0000"/>
              </a:solidFill>
            </a:endParaRPr>
          </a:p>
        </p:txBody>
      </p:sp>
      <p:sp>
        <p:nvSpPr>
          <p:cNvPr id="8" name="文本框 7">
            <a:extLst>
              <a:ext uri="{FF2B5EF4-FFF2-40B4-BE49-F238E27FC236}">
                <a16:creationId xmlns:a16="http://schemas.microsoft.com/office/drawing/2014/main" id="{8FE857D6-E088-49CD-A521-A698A3B2482B}"/>
              </a:ext>
            </a:extLst>
          </p:cNvPr>
          <p:cNvSpPr txBox="1"/>
          <p:nvPr/>
        </p:nvSpPr>
        <p:spPr>
          <a:xfrm>
            <a:off x="3826172" y="1499625"/>
            <a:ext cx="4126451" cy="369332"/>
          </a:xfrm>
          <a:prstGeom prst="rect">
            <a:avLst/>
          </a:prstGeom>
          <a:noFill/>
        </p:spPr>
        <p:txBody>
          <a:bodyPr wrap="none" rtlCol="0">
            <a:spAutoFit/>
          </a:bodyPr>
          <a:lstStyle/>
          <a:p>
            <a:r>
              <a:rPr lang="en-US" altLang="zh-CN" dirty="0">
                <a:solidFill>
                  <a:schemeClr val="accent1"/>
                </a:solidFill>
              </a:rPr>
              <a:t>a[n] = a[n-1] + a[n-2],</a:t>
            </a:r>
            <a:r>
              <a:rPr lang="zh-CN" altLang="en-US" dirty="0">
                <a:solidFill>
                  <a:schemeClr val="accent1"/>
                </a:solidFill>
              </a:rPr>
              <a:t> </a:t>
            </a:r>
            <a:r>
              <a:rPr lang="en-US" altLang="zh-CN" dirty="0">
                <a:solidFill>
                  <a:schemeClr val="accent1"/>
                </a:solidFill>
              </a:rPr>
              <a:t>n&gt;=2, a[0]=0, a[1]=1</a:t>
            </a:r>
            <a:endParaRPr lang="zh-CN" altLang="en-US" dirty="0">
              <a:solidFill>
                <a:schemeClr val="accent1"/>
              </a:solidFill>
            </a:endParaRPr>
          </a:p>
        </p:txBody>
      </p:sp>
      <p:sp>
        <p:nvSpPr>
          <p:cNvPr id="3" name="右大括号 2">
            <a:extLst>
              <a:ext uri="{FF2B5EF4-FFF2-40B4-BE49-F238E27FC236}">
                <a16:creationId xmlns:a16="http://schemas.microsoft.com/office/drawing/2014/main" id="{52E15116-CA39-48FF-900A-85C6B8E0C04E}"/>
              </a:ext>
            </a:extLst>
          </p:cNvPr>
          <p:cNvSpPr/>
          <p:nvPr/>
        </p:nvSpPr>
        <p:spPr>
          <a:xfrm>
            <a:off x="3707934" y="2072082"/>
            <a:ext cx="243281" cy="1031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a:extLst>
              <a:ext uri="{FF2B5EF4-FFF2-40B4-BE49-F238E27FC236}">
                <a16:creationId xmlns:a16="http://schemas.microsoft.com/office/drawing/2014/main" id="{130C9B01-B3BA-49FC-87D9-4D5CBDB1DC04}"/>
              </a:ext>
            </a:extLst>
          </p:cNvPr>
          <p:cNvSpPr/>
          <p:nvPr/>
        </p:nvSpPr>
        <p:spPr>
          <a:xfrm>
            <a:off x="3707934" y="3307052"/>
            <a:ext cx="243281" cy="13152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大括号 13">
            <a:extLst>
              <a:ext uri="{FF2B5EF4-FFF2-40B4-BE49-F238E27FC236}">
                <a16:creationId xmlns:a16="http://schemas.microsoft.com/office/drawing/2014/main" id="{984F2AAD-176A-49C4-96A5-A11FEDD90D05}"/>
              </a:ext>
            </a:extLst>
          </p:cNvPr>
          <p:cNvSpPr/>
          <p:nvPr/>
        </p:nvSpPr>
        <p:spPr>
          <a:xfrm>
            <a:off x="3704531" y="4825457"/>
            <a:ext cx="243281" cy="13152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5030C7A-DCE0-470B-B048-3B5672F19341}"/>
              </a:ext>
            </a:extLst>
          </p:cNvPr>
          <p:cNvSpPr txBox="1"/>
          <p:nvPr/>
        </p:nvSpPr>
        <p:spPr>
          <a:xfrm>
            <a:off x="3991946" y="2041182"/>
            <a:ext cx="4404651" cy="954107"/>
          </a:xfrm>
          <a:prstGeom prst="rect">
            <a:avLst/>
          </a:prstGeom>
          <a:noFill/>
          <a:ln>
            <a:solidFill>
              <a:schemeClr val="accent1"/>
            </a:solidFill>
          </a:ln>
        </p:spPr>
        <p:txBody>
          <a:bodyPr wrap="square" rtlCol="0">
            <a:spAutoFit/>
          </a:bodyPr>
          <a:lstStyle/>
          <a:p>
            <a:r>
              <a:rPr lang="en-US" altLang="zh-CN" sz="1400" dirty="0"/>
              <a:t>t0=x0+x0</a:t>
            </a:r>
            <a:r>
              <a:rPr lang="zh-CN" altLang="en-US" sz="1400" dirty="0"/>
              <a:t>                  </a:t>
            </a:r>
            <a:r>
              <a:rPr lang="en-US" altLang="zh-CN" sz="1400" dirty="0"/>
              <a:t>===&gt;   t0=0;</a:t>
            </a:r>
          </a:p>
          <a:p>
            <a:r>
              <a:rPr lang="en-US" altLang="zh-CN" sz="1400" dirty="0"/>
              <a:t>t1=x0+1</a:t>
            </a:r>
            <a:r>
              <a:rPr lang="zh-CN" altLang="en-US" sz="1400" dirty="0"/>
              <a:t>                    </a:t>
            </a:r>
            <a:r>
              <a:rPr lang="en-US" altLang="zh-CN" sz="1400" dirty="0"/>
              <a:t>===&gt;</a:t>
            </a:r>
            <a:r>
              <a:rPr lang="zh-CN" altLang="en-US" sz="1400" dirty="0"/>
              <a:t>   </a:t>
            </a:r>
            <a:r>
              <a:rPr lang="en-US" altLang="zh-CN" sz="1400" dirty="0"/>
              <a:t>t1=1;</a:t>
            </a:r>
          </a:p>
          <a:p>
            <a:r>
              <a:rPr lang="en-US" altLang="zh-CN" sz="1400" dirty="0"/>
              <a:t>t3=</a:t>
            </a:r>
            <a:r>
              <a:rPr lang="en-US" altLang="zh-CN" sz="1400" dirty="0" err="1"/>
              <a:t>address_of</a:t>
            </a:r>
            <a:r>
              <a:rPr lang="en-US" altLang="zh-CN" sz="1400" dirty="0"/>
              <a:t>(n)</a:t>
            </a:r>
            <a:r>
              <a:rPr lang="zh-CN" altLang="en-US" sz="1400" dirty="0"/>
              <a:t>   </a:t>
            </a:r>
            <a:r>
              <a:rPr lang="en-US" altLang="zh-CN" sz="1400" dirty="0"/>
              <a:t>===&gt;   </a:t>
            </a:r>
            <a:r>
              <a:rPr lang="zh-CN" altLang="en-US" sz="1400" dirty="0"/>
              <a:t>此时</a:t>
            </a:r>
            <a:r>
              <a:rPr lang="en-US" altLang="zh-CN" sz="1400" dirty="0"/>
              <a:t>t3</a:t>
            </a:r>
            <a:r>
              <a:rPr lang="zh-CN" altLang="en-US" sz="1400" dirty="0"/>
              <a:t>指向</a:t>
            </a:r>
            <a:r>
              <a:rPr lang="en-US" altLang="zh-CN" sz="1400" dirty="0"/>
              <a:t>n</a:t>
            </a:r>
            <a:r>
              <a:rPr lang="zh-CN" altLang="en-US" sz="1400" dirty="0"/>
              <a:t>变量的地址；</a:t>
            </a:r>
            <a:endParaRPr lang="en-US" altLang="zh-CN" sz="1400" dirty="0"/>
          </a:p>
          <a:p>
            <a:r>
              <a:rPr lang="en-US" altLang="zh-CN" sz="1400" dirty="0"/>
              <a:t>t3=n</a:t>
            </a:r>
            <a:r>
              <a:rPr lang="zh-CN" altLang="en-US" sz="1400" dirty="0"/>
              <a:t>                          </a:t>
            </a:r>
            <a:r>
              <a:rPr lang="en-US" altLang="zh-CN" sz="1400" dirty="0"/>
              <a:t>===&gt;   t3=n;</a:t>
            </a:r>
          </a:p>
        </p:txBody>
      </p:sp>
      <p:sp>
        <p:nvSpPr>
          <p:cNvPr id="16" name="文本框 15">
            <a:extLst>
              <a:ext uri="{FF2B5EF4-FFF2-40B4-BE49-F238E27FC236}">
                <a16:creationId xmlns:a16="http://schemas.microsoft.com/office/drawing/2014/main" id="{0AE54238-6A4C-4C35-94DE-EA489B61FAC7}"/>
              </a:ext>
            </a:extLst>
          </p:cNvPr>
          <p:cNvSpPr txBox="1"/>
          <p:nvPr/>
        </p:nvSpPr>
        <p:spPr>
          <a:xfrm>
            <a:off x="3991946" y="3307052"/>
            <a:ext cx="4404651" cy="1384995"/>
          </a:xfrm>
          <a:prstGeom prst="rect">
            <a:avLst/>
          </a:prstGeom>
          <a:noFill/>
          <a:ln>
            <a:solidFill>
              <a:schemeClr val="accent1"/>
            </a:solidFill>
          </a:ln>
        </p:spPr>
        <p:txBody>
          <a:bodyPr wrap="square" rtlCol="0">
            <a:spAutoFit/>
          </a:bodyPr>
          <a:lstStyle/>
          <a:p>
            <a:r>
              <a:rPr lang="en-US" altLang="zh-CN" sz="1400" dirty="0"/>
              <a:t>c</a:t>
            </a:r>
            <a:r>
              <a:rPr lang="zh-CN" altLang="en-US" sz="1400" dirty="0"/>
              <a:t>如果</a:t>
            </a:r>
            <a:r>
              <a:rPr lang="en-US" altLang="zh-CN" sz="1400" dirty="0"/>
              <a:t>t3</a:t>
            </a:r>
            <a:r>
              <a:rPr lang="zh-CN" altLang="en-US" sz="1400" dirty="0"/>
              <a:t>为</a:t>
            </a:r>
            <a:r>
              <a:rPr lang="en-US" altLang="zh-CN" sz="1400" dirty="0"/>
              <a:t>0</a:t>
            </a:r>
            <a:r>
              <a:rPr lang="zh-CN" altLang="en-US" sz="1400" dirty="0"/>
              <a:t>，说明已经将</a:t>
            </a:r>
            <a:r>
              <a:rPr lang="en-US" altLang="zh-CN" sz="1400" dirty="0"/>
              <a:t>a[n]</a:t>
            </a:r>
            <a:r>
              <a:rPr lang="zh-CN" altLang="en-US" sz="1400" dirty="0"/>
              <a:t> 计算出来，可以结束循环</a:t>
            </a:r>
            <a:endParaRPr lang="en-US" altLang="zh-CN" sz="1400" dirty="0"/>
          </a:p>
          <a:p>
            <a:r>
              <a:rPr lang="en-US" altLang="zh-CN" sz="1400" dirty="0"/>
              <a:t>t2=t1+t0                   =</a:t>
            </a:r>
            <a:r>
              <a:rPr lang="en-US" altLang="zh-CN" sz="1400" dirty="0">
                <a:sym typeface="Wingdings" panose="05000000000000000000" pitchFamily="2" charset="2"/>
              </a:rPr>
              <a:t>==&gt;   </a:t>
            </a:r>
            <a:r>
              <a:rPr lang="zh-CN" altLang="en-US" sz="1400" dirty="0">
                <a:sym typeface="Wingdings" panose="05000000000000000000" pitchFamily="2" charset="2"/>
              </a:rPr>
              <a:t>斐波那契计算公式</a:t>
            </a:r>
            <a:endParaRPr lang="en-US" altLang="zh-CN" sz="1400" dirty="0"/>
          </a:p>
          <a:p>
            <a:r>
              <a:rPr lang="en-US" altLang="zh-CN" sz="1400" dirty="0"/>
              <a:t>t0=t1</a:t>
            </a:r>
            <a:r>
              <a:rPr lang="zh-CN" altLang="en-US" sz="1400" dirty="0"/>
              <a:t>                         </a:t>
            </a:r>
            <a:r>
              <a:rPr lang="en-US" altLang="zh-CN" sz="1400" dirty="0"/>
              <a:t>===&gt;</a:t>
            </a:r>
            <a:r>
              <a:rPr lang="zh-CN" altLang="en-US" sz="1400" dirty="0"/>
              <a:t>   更新</a:t>
            </a:r>
            <a:r>
              <a:rPr lang="en-US" altLang="zh-CN" sz="1400" dirty="0"/>
              <a:t>t0</a:t>
            </a:r>
          </a:p>
          <a:p>
            <a:r>
              <a:rPr lang="en-US" altLang="zh-CN" sz="1400" dirty="0"/>
              <a:t>t1=t2                     </a:t>
            </a:r>
            <a:r>
              <a:rPr lang="zh-CN" altLang="en-US" sz="1400" dirty="0"/>
              <a:t>    </a:t>
            </a:r>
            <a:r>
              <a:rPr lang="en-US" altLang="zh-CN" sz="1400" dirty="0"/>
              <a:t>===&gt;   </a:t>
            </a:r>
            <a:r>
              <a:rPr lang="zh-CN" altLang="en-US" sz="1400" dirty="0"/>
              <a:t>更新</a:t>
            </a:r>
            <a:r>
              <a:rPr lang="en-US" altLang="zh-CN" sz="1400" dirty="0"/>
              <a:t>t1</a:t>
            </a:r>
          </a:p>
          <a:p>
            <a:r>
              <a:rPr lang="en-US" altLang="zh-CN" sz="1400" dirty="0"/>
              <a:t>t3=t3-1                     ===&gt;   </a:t>
            </a:r>
            <a:r>
              <a:rPr lang="zh-CN" altLang="en-US" sz="1400" dirty="0"/>
              <a:t>计数器减</a:t>
            </a:r>
            <a:r>
              <a:rPr lang="en-US" altLang="zh-CN" sz="1400" dirty="0"/>
              <a:t>1</a:t>
            </a:r>
          </a:p>
          <a:p>
            <a:r>
              <a:rPr lang="zh-CN" altLang="en-US" sz="1400" dirty="0"/>
              <a:t>开始下一次循环</a:t>
            </a:r>
            <a:endParaRPr lang="en-US" altLang="zh-CN" sz="1400" dirty="0"/>
          </a:p>
        </p:txBody>
      </p:sp>
      <p:sp>
        <p:nvSpPr>
          <p:cNvPr id="17" name="文本框 16">
            <a:extLst>
              <a:ext uri="{FF2B5EF4-FFF2-40B4-BE49-F238E27FC236}">
                <a16:creationId xmlns:a16="http://schemas.microsoft.com/office/drawing/2014/main" id="{7ED707DB-1DB6-45EF-A361-1A8A53443B61}"/>
              </a:ext>
            </a:extLst>
          </p:cNvPr>
          <p:cNvSpPr txBox="1"/>
          <p:nvPr/>
        </p:nvSpPr>
        <p:spPr>
          <a:xfrm>
            <a:off x="3991945" y="4940497"/>
            <a:ext cx="4404651" cy="1169551"/>
          </a:xfrm>
          <a:prstGeom prst="rect">
            <a:avLst/>
          </a:prstGeom>
          <a:noFill/>
          <a:ln>
            <a:solidFill>
              <a:schemeClr val="accent1"/>
            </a:solidFill>
          </a:ln>
        </p:spPr>
        <p:txBody>
          <a:bodyPr wrap="square" rtlCol="0">
            <a:spAutoFit/>
          </a:bodyPr>
          <a:lstStyle/>
          <a:p>
            <a:r>
              <a:rPr lang="en-US" altLang="zh-CN" sz="1400" dirty="0"/>
              <a:t>a0=x0+1                    ===&gt;   a0=1</a:t>
            </a:r>
          </a:p>
          <a:p>
            <a:r>
              <a:rPr lang="en-US" altLang="zh-CN" sz="1400" dirty="0"/>
              <a:t>a1=t0+0                    =</a:t>
            </a:r>
            <a:r>
              <a:rPr lang="en-US" altLang="zh-CN" sz="1400" dirty="0">
                <a:sym typeface="Wingdings" panose="05000000000000000000" pitchFamily="2" charset="2"/>
              </a:rPr>
              <a:t>==&gt;    a1=t0</a:t>
            </a:r>
          </a:p>
          <a:p>
            <a:r>
              <a:rPr lang="zh-CN" altLang="en-US" sz="1400" dirty="0"/>
              <a:t>调用</a:t>
            </a:r>
            <a:r>
              <a:rPr lang="en-US" altLang="zh-CN" sz="1400" dirty="0" err="1"/>
              <a:t>printf</a:t>
            </a:r>
            <a:r>
              <a:rPr lang="zh-CN" altLang="en-US" sz="1400" dirty="0"/>
              <a:t>函数</a:t>
            </a:r>
            <a:endParaRPr lang="en-US" altLang="zh-CN" sz="1400" dirty="0"/>
          </a:p>
          <a:p>
            <a:r>
              <a:rPr lang="en-US" altLang="zh-CN" sz="1400" dirty="0"/>
              <a:t>a0=x0+10                 =</a:t>
            </a:r>
            <a:r>
              <a:rPr lang="en-US" altLang="zh-CN" sz="1400" dirty="0">
                <a:sym typeface="Wingdings" panose="05000000000000000000" pitchFamily="2" charset="2"/>
              </a:rPr>
              <a:t>==&gt;   a0=10</a:t>
            </a:r>
          </a:p>
          <a:p>
            <a:r>
              <a:rPr lang="zh-CN" altLang="en-US" sz="1400" dirty="0"/>
              <a:t>调用</a:t>
            </a:r>
            <a:r>
              <a:rPr lang="en-US" altLang="zh-CN" sz="1400" dirty="0"/>
              <a:t>exit</a:t>
            </a:r>
            <a:r>
              <a:rPr lang="zh-CN" altLang="en-US" sz="1400" dirty="0"/>
              <a:t>函数</a:t>
            </a:r>
            <a:endParaRPr lang="en-US" altLang="zh-CN" sz="1400" dirty="0"/>
          </a:p>
        </p:txBody>
      </p:sp>
    </p:spTree>
    <p:extLst>
      <p:ext uri="{BB962C8B-B14F-4D97-AF65-F5344CB8AC3E}">
        <p14:creationId xmlns:p14="http://schemas.microsoft.com/office/powerpoint/2010/main" val="2190915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95198-BF62-497B-98FA-6AB36133467D}"/>
              </a:ext>
            </a:extLst>
          </p:cNvPr>
          <p:cNvSpPr>
            <a:spLocks noGrp="1"/>
          </p:cNvSpPr>
          <p:nvPr>
            <p:ph type="title"/>
          </p:nvPr>
        </p:nvSpPr>
        <p:spPr/>
        <p:txBody>
          <a:bodyPr/>
          <a:lstStyle/>
          <a:p>
            <a:r>
              <a:rPr lang="en-US" altLang="zh-CN" dirty="0"/>
              <a:t>2.11 </a:t>
            </a:r>
            <a:r>
              <a:rPr lang="zh-CN" altLang="en-US" dirty="0"/>
              <a:t>作业</a:t>
            </a:r>
          </a:p>
        </p:txBody>
      </p:sp>
      <p:sp>
        <p:nvSpPr>
          <p:cNvPr id="3" name="内容占位符 2">
            <a:extLst>
              <a:ext uri="{FF2B5EF4-FFF2-40B4-BE49-F238E27FC236}">
                <a16:creationId xmlns:a16="http://schemas.microsoft.com/office/drawing/2014/main" id="{3ED2D069-383F-4456-AC24-BED7CDE76B59}"/>
              </a:ext>
            </a:extLst>
          </p:cNvPr>
          <p:cNvSpPr>
            <a:spLocks noGrp="1"/>
          </p:cNvSpPr>
          <p:nvPr>
            <p:ph idx="1"/>
          </p:nvPr>
        </p:nvSpPr>
        <p:spPr/>
        <p:txBody>
          <a:bodyPr/>
          <a:lstStyle/>
          <a:p>
            <a:r>
              <a:rPr lang="zh-CN" altLang="en-US" dirty="0"/>
              <a:t>用</a:t>
            </a:r>
            <a:r>
              <a:rPr lang="en-US" altLang="zh-CN" dirty="0"/>
              <a:t>RISC-V</a:t>
            </a:r>
            <a:r>
              <a:rPr lang="zh-CN" altLang="en-US" dirty="0"/>
              <a:t>汇编语言实现一个从</a:t>
            </a:r>
            <a:r>
              <a:rPr lang="en-US" altLang="zh-CN" dirty="0"/>
              <a:t>1</a:t>
            </a:r>
            <a:r>
              <a:rPr lang="zh-CN" altLang="en-US" dirty="0"/>
              <a:t>加到</a:t>
            </a:r>
            <a:r>
              <a:rPr lang="en-US" altLang="zh-CN" dirty="0"/>
              <a:t>100</a:t>
            </a:r>
            <a:r>
              <a:rPr lang="zh-CN" altLang="en-US" dirty="0"/>
              <a:t>的程序</a:t>
            </a:r>
            <a:endParaRPr lang="en-US" altLang="zh-CN" dirty="0"/>
          </a:p>
          <a:p>
            <a:endParaRPr lang="zh-CN" altLang="en-US" dirty="0"/>
          </a:p>
        </p:txBody>
      </p:sp>
    </p:spTree>
    <p:extLst>
      <p:ext uri="{BB962C8B-B14F-4D97-AF65-F5344CB8AC3E}">
        <p14:creationId xmlns:p14="http://schemas.microsoft.com/office/powerpoint/2010/main" val="4264075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dirty="0"/>
              <a:t>Thank You!</a:t>
            </a:r>
            <a:endParaRPr lang="zh-CN" altLang="en-US" dirty="0"/>
          </a:p>
        </p:txBody>
      </p:sp>
    </p:spTree>
    <p:extLst>
      <p:ext uri="{BB962C8B-B14F-4D97-AF65-F5344CB8AC3E}">
        <p14:creationId xmlns:p14="http://schemas.microsoft.com/office/powerpoint/2010/main" val="41640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a:t>
            </a:r>
            <a:r>
              <a:rPr lang="zh-CN" altLang="en-US" dirty="0"/>
              <a:t>什么是</a:t>
            </a:r>
            <a:r>
              <a:rPr lang="en-US" altLang="zh-CN" dirty="0"/>
              <a:t>RISC-V?</a:t>
            </a:r>
            <a:endParaRPr lang="zh-CN" altLang="en-US" dirty="0"/>
          </a:p>
        </p:txBody>
      </p:sp>
      <p:pic>
        <p:nvPicPr>
          <p:cNvPr id="6" name="内容占位符 5"/>
          <p:cNvPicPr>
            <a:picLocks noGrp="1" noChangeAspect="1"/>
          </p:cNvPicPr>
          <p:nvPr>
            <p:ph idx="1"/>
          </p:nvPr>
        </p:nvPicPr>
        <p:blipFill>
          <a:blip r:embed="rId2"/>
          <a:stretch>
            <a:fillRect/>
          </a:stretch>
        </p:blipFill>
        <p:spPr>
          <a:xfrm>
            <a:off x="44747" y="1510665"/>
            <a:ext cx="4527253" cy="4351338"/>
          </a:xfrm>
          <a:prstGeom prst="rect">
            <a:avLst/>
          </a:prstGeom>
        </p:spPr>
      </p:pic>
      <p:pic>
        <p:nvPicPr>
          <p:cNvPr id="8" name="图片 7"/>
          <p:cNvPicPr>
            <a:picLocks noChangeAspect="1"/>
          </p:cNvPicPr>
          <p:nvPr/>
        </p:nvPicPr>
        <p:blipFill>
          <a:blip r:embed="rId3"/>
          <a:stretch>
            <a:fillRect/>
          </a:stretch>
        </p:blipFill>
        <p:spPr>
          <a:xfrm>
            <a:off x="4551681" y="1437673"/>
            <a:ext cx="4492203" cy="2592375"/>
          </a:xfrm>
          <a:prstGeom prst="rect">
            <a:avLst/>
          </a:prstGeom>
        </p:spPr>
      </p:pic>
      <p:sp>
        <p:nvSpPr>
          <p:cNvPr id="12" name="右箭头 11"/>
          <p:cNvSpPr/>
          <p:nvPr/>
        </p:nvSpPr>
        <p:spPr>
          <a:xfrm>
            <a:off x="2021839" y="2387600"/>
            <a:ext cx="2550161" cy="294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tretch>
            <a:fillRect/>
          </a:stretch>
        </p:blipFill>
        <p:spPr>
          <a:xfrm>
            <a:off x="4572000" y="4399180"/>
            <a:ext cx="4451564" cy="2098190"/>
          </a:xfrm>
          <a:prstGeom prst="rect">
            <a:avLst/>
          </a:prstGeom>
        </p:spPr>
      </p:pic>
      <p:sp>
        <p:nvSpPr>
          <p:cNvPr id="16" name="右箭头 15"/>
          <p:cNvSpPr/>
          <p:nvPr/>
        </p:nvSpPr>
        <p:spPr>
          <a:xfrm rot="5400000">
            <a:off x="5197968" y="4092105"/>
            <a:ext cx="418754" cy="294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28207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3 RISC-V</a:t>
            </a:r>
            <a:r>
              <a:rPr lang="zh-CN" altLang="en-US" dirty="0"/>
              <a:t>工具链的使用</a:t>
            </a:r>
            <a:r>
              <a:rPr lang="en-US" altLang="zh-CN" dirty="0"/>
              <a:t> </a:t>
            </a:r>
            <a:endParaRPr lang="zh-CN" altLang="en-US" dirty="0"/>
          </a:p>
        </p:txBody>
      </p:sp>
      <p:sp>
        <p:nvSpPr>
          <p:cNvPr id="3" name="副标题 2"/>
          <p:cNvSpPr>
            <a:spLocks noGrp="1"/>
          </p:cNvSpPr>
          <p:nvPr>
            <p:ph type="subTitle" idx="1"/>
          </p:nvPr>
        </p:nvSpPr>
        <p:spPr/>
        <p:txBody>
          <a:bodyPr/>
          <a:lstStyle/>
          <a:p>
            <a:r>
              <a:rPr lang="zh-CN" altLang="en-US" dirty="0"/>
              <a:t>潘志铭</a:t>
            </a:r>
          </a:p>
        </p:txBody>
      </p:sp>
    </p:spTree>
    <p:extLst>
      <p:ext uri="{BB962C8B-B14F-4D97-AF65-F5344CB8AC3E}">
        <p14:creationId xmlns:p14="http://schemas.microsoft.com/office/powerpoint/2010/main" val="1422086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559ED-A2D3-46F7-9E33-43CB3582E22A}"/>
              </a:ext>
            </a:extLst>
          </p:cNvPr>
          <p:cNvSpPr>
            <a:spLocks noGrp="1"/>
          </p:cNvSpPr>
          <p:nvPr>
            <p:ph type="title"/>
          </p:nvPr>
        </p:nvSpPr>
        <p:spPr/>
        <p:txBody>
          <a:bodyPr/>
          <a:lstStyle/>
          <a:p>
            <a:r>
              <a:rPr lang="en-US" altLang="zh-CN" dirty="0"/>
              <a:t>3.1 GCC</a:t>
            </a:r>
            <a:r>
              <a:rPr lang="zh-CN" altLang="en-US" dirty="0"/>
              <a:t>工具链介绍</a:t>
            </a:r>
          </a:p>
        </p:txBody>
      </p:sp>
      <p:sp>
        <p:nvSpPr>
          <p:cNvPr id="3" name="内容占位符 2">
            <a:extLst>
              <a:ext uri="{FF2B5EF4-FFF2-40B4-BE49-F238E27FC236}">
                <a16:creationId xmlns:a16="http://schemas.microsoft.com/office/drawing/2014/main" id="{B2205C2F-02E7-4FB6-B5F3-9184D26BD5BE}"/>
              </a:ext>
            </a:extLst>
          </p:cNvPr>
          <p:cNvSpPr>
            <a:spLocks noGrp="1"/>
          </p:cNvSpPr>
          <p:nvPr>
            <p:ph idx="1"/>
          </p:nvPr>
        </p:nvSpPr>
        <p:spPr/>
        <p:txBody>
          <a:bodyPr>
            <a:normAutofit/>
          </a:bodyPr>
          <a:lstStyle/>
          <a:p>
            <a:r>
              <a:rPr lang="zh-CN" altLang="en-US" dirty="0"/>
              <a:t>命名方式：</a:t>
            </a:r>
            <a:r>
              <a:rPr lang="en-US" altLang="zh-CN" dirty="0"/>
              <a:t>arch[-vendor][-</a:t>
            </a:r>
            <a:r>
              <a:rPr lang="en-US" altLang="zh-CN" dirty="0" err="1"/>
              <a:t>os</a:t>
            </a:r>
            <a:r>
              <a:rPr lang="en-US" altLang="zh-CN" dirty="0"/>
              <a:t>][-(gnu)</a:t>
            </a:r>
            <a:r>
              <a:rPr lang="en-US" altLang="zh-CN" dirty="0" err="1"/>
              <a:t>eabi</a:t>
            </a:r>
            <a:r>
              <a:rPr lang="en-US" altLang="zh-CN" dirty="0"/>
              <a:t>]-</a:t>
            </a:r>
            <a:r>
              <a:rPr lang="en-US" altLang="zh-CN" dirty="0" err="1"/>
              <a:t>gcc</a:t>
            </a:r>
            <a:endParaRPr lang="en-US" altLang="zh-CN" dirty="0"/>
          </a:p>
          <a:p>
            <a:pPr lvl="1"/>
            <a:r>
              <a:rPr lang="en-US" altLang="zh-CN" dirty="0"/>
              <a:t>arm-none-</a:t>
            </a:r>
            <a:r>
              <a:rPr lang="en-US" altLang="zh-CN" dirty="0" err="1"/>
              <a:t>eabi</a:t>
            </a:r>
            <a:r>
              <a:rPr lang="en-US" altLang="zh-CN" dirty="0"/>
              <a:t>-</a:t>
            </a:r>
            <a:r>
              <a:rPr lang="en-US" altLang="zh-CN" dirty="0" err="1"/>
              <a:t>gcc</a:t>
            </a:r>
            <a:endParaRPr lang="en-US" altLang="zh-CN" dirty="0"/>
          </a:p>
          <a:p>
            <a:pPr lvl="1"/>
            <a:r>
              <a:rPr lang="en-US" altLang="zh-CN" dirty="0"/>
              <a:t>arm-none-</a:t>
            </a:r>
            <a:r>
              <a:rPr lang="en-US" altLang="zh-CN" dirty="0" err="1"/>
              <a:t>linux</a:t>
            </a:r>
            <a:r>
              <a:rPr lang="en-US" altLang="zh-CN" dirty="0"/>
              <a:t>-</a:t>
            </a:r>
            <a:r>
              <a:rPr lang="en-US" altLang="zh-CN" dirty="0" err="1"/>
              <a:t>gnueabi-gcc</a:t>
            </a:r>
            <a:endParaRPr lang="en-US" altLang="zh-CN" dirty="0"/>
          </a:p>
          <a:p>
            <a:pPr lvl="1"/>
            <a:r>
              <a:rPr lang="en-US" altLang="zh-CN" dirty="0"/>
              <a:t>arm-</a:t>
            </a:r>
            <a:r>
              <a:rPr lang="en-US" altLang="zh-CN" dirty="0" err="1"/>
              <a:t>linux</a:t>
            </a:r>
            <a:r>
              <a:rPr lang="en-US" altLang="zh-CN" dirty="0"/>
              <a:t>-</a:t>
            </a:r>
            <a:r>
              <a:rPr lang="en-US" altLang="zh-CN" dirty="0" err="1"/>
              <a:t>gnueabi-gcc</a:t>
            </a:r>
            <a:endParaRPr lang="en-US" altLang="zh-CN" dirty="0"/>
          </a:p>
          <a:p>
            <a:pPr lvl="1"/>
            <a:r>
              <a:rPr lang="en-US" altLang="zh-CN" dirty="0"/>
              <a:t>arm-</a:t>
            </a:r>
            <a:r>
              <a:rPr lang="en-US" altLang="zh-CN" dirty="0" err="1"/>
              <a:t>linux</a:t>
            </a:r>
            <a:r>
              <a:rPr lang="en-US" altLang="zh-CN" dirty="0"/>
              <a:t>-</a:t>
            </a:r>
            <a:r>
              <a:rPr lang="en-US" altLang="zh-CN" dirty="0" err="1"/>
              <a:t>gnueabihf-gcc</a:t>
            </a:r>
            <a:endParaRPr lang="en-US" altLang="zh-CN" dirty="0"/>
          </a:p>
          <a:p>
            <a:pPr lvl="1"/>
            <a:r>
              <a:rPr lang="en-US" altLang="zh-CN" dirty="0"/>
              <a:t>riscv64-unknown-linux-gnu-gcc</a:t>
            </a:r>
          </a:p>
          <a:p>
            <a:pPr lvl="1"/>
            <a:r>
              <a:rPr lang="en-US" altLang="zh-CN" dirty="0"/>
              <a:t>riscv32-unknown-linux-gnu-gcc</a:t>
            </a:r>
          </a:p>
          <a:p>
            <a:pPr lvl="1"/>
            <a:r>
              <a:rPr lang="en-US" altLang="zh-CN" dirty="0"/>
              <a:t>riscv64-unknown-elf-gcc</a:t>
            </a:r>
          </a:p>
          <a:p>
            <a:pPr lvl="1"/>
            <a:r>
              <a:rPr lang="en-US" altLang="zh-CN" dirty="0"/>
              <a:t>riscv32-unknown-elf-gcc</a:t>
            </a:r>
          </a:p>
          <a:p>
            <a:pPr lvl="1"/>
            <a:endParaRPr lang="zh-CN" altLang="en-US" dirty="0"/>
          </a:p>
        </p:txBody>
      </p:sp>
      <p:sp>
        <p:nvSpPr>
          <p:cNvPr id="4" name="文本框 3">
            <a:extLst>
              <a:ext uri="{FF2B5EF4-FFF2-40B4-BE49-F238E27FC236}">
                <a16:creationId xmlns:a16="http://schemas.microsoft.com/office/drawing/2014/main" id="{26FE7552-F714-459E-9A95-20BD76918D53}"/>
              </a:ext>
            </a:extLst>
          </p:cNvPr>
          <p:cNvSpPr txBox="1"/>
          <p:nvPr/>
        </p:nvSpPr>
        <p:spPr>
          <a:xfrm>
            <a:off x="1401287" y="2256311"/>
            <a:ext cx="2422567" cy="369332"/>
          </a:xfrm>
          <a:prstGeom prst="rect">
            <a:avLst/>
          </a:prstGeom>
          <a:noFill/>
          <a:ln w="28575">
            <a:solidFill>
              <a:schemeClr val="accent1"/>
            </a:solidFill>
          </a:ln>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33FA2AE0-25AC-4802-ACAB-AD087CAB11FB}"/>
              </a:ext>
            </a:extLst>
          </p:cNvPr>
          <p:cNvSpPr txBox="1"/>
          <p:nvPr/>
        </p:nvSpPr>
        <p:spPr>
          <a:xfrm>
            <a:off x="5320148" y="2521059"/>
            <a:ext cx="3741490" cy="2031325"/>
          </a:xfrm>
          <a:prstGeom prst="rect">
            <a:avLst/>
          </a:prstGeom>
          <a:noFill/>
          <a:ln w="28575">
            <a:solidFill>
              <a:schemeClr val="accent1"/>
            </a:solidFill>
          </a:ln>
        </p:spPr>
        <p:txBody>
          <a:bodyPr wrap="square" rtlCol="0">
            <a:spAutoFit/>
          </a:bodyPr>
          <a:lstStyle/>
          <a:p>
            <a:r>
              <a:rPr lang="en-US" altLang="zh-CN" sz="1400" dirty="0"/>
              <a:t>ARM architecture,</a:t>
            </a:r>
            <a:r>
              <a:rPr lang="zh-CN" altLang="en-US" sz="1400" dirty="0"/>
              <a:t> </a:t>
            </a:r>
            <a:r>
              <a:rPr lang="en-US" altLang="zh-CN" sz="1400" dirty="0"/>
              <a:t>no vendor,</a:t>
            </a:r>
            <a:r>
              <a:rPr lang="zh-CN" altLang="en-US" sz="1400" dirty="0"/>
              <a:t> </a:t>
            </a:r>
            <a:r>
              <a:rPr lang="en-US" altLang="zh-CN" sz="1400" dirty="0"/>
              <a:t>not target an operating system,</a:t>
            </a:r>
            <a:r>
              <a:rPr lang="zh-CN" altLang="en-US" sz="1400" dirty="0"/>
              <a:t> </a:t>
            </a:r>
            <a:r>
              <a:rPr lang="en-US" altLang="zh-CN" sz="1400" dirty="0"/>
              <a:t>complies with the ARM EABI</a:t>
            </a:r>
          </a:p>
          <a:p>
            <a:br>
              <a:rPr lang="en-US" altLang="zh-CN" sz="1400" dirty="0"/>
            </a:br>
            <a:r>
              <a:rPr lang="zh-CN" altLang="en-US" sz="1400" dirty="0"/>
              <a:t>用于编译 </a:t>
            </a:r>
            <a:r>
              <a:rPr lang="en-US" altLang="zh-CN" sz="1400" dirty="0"/>
              <a:t>ARM </a:t>
            </a:r>
            <a:r>
              <a:rPr lang="zh-CN" altLang="en-US" sz="1400" dirty="0"/>
              <a:t>架构的裸机系统（包括 </a:t>
            </a:r>
            <a:r>
              <a:rPr lang="en-US" altLang="zh-CN" sz="1400" dirty="0"/>
              <a:t>ARM Linux </a:t>
            </a:r>
            <a:r>
              <a:rPr lang="zh-CN" altLang="en-US" sz="1400" dirty="0"/>
              <a:t>的 </a:t>
            </a:r>
            <a:r>
              <a:rPr lang="en-US" altLang="zh-CN" sz="1400" dirty="0"/>
              <a:t>boot</a:t>
            </a:r>
            <a:r>
              <a:rPr lang="zh-CN" altLang="en-US" sz="1400" dirty="0"/>
              <a:t>、</a:t>
            </a:r>
            <a:r>
              <a:rPr lang="en-US" altLang="zh-CN" sz="1400" dirty="0"/>
              <a:t>kernel</a:t>
            </a:r>
            <a:r>
              <a:rPr lang="zh-CN" altLang="en-US" sz="1400" dirty="0"/>
              <a:t>，不适用编译 </a:t>
            </a:r>
            <a:r>
              <a:rPr lang="en-US" altLang="zh-CN" sz="1400" dirty="0"/>
              <a:t>Linux </a:t>
            </a:r>
            <a:r>
              <a:rPr lang="zh-CN" altLang="en-US" sz="1400" dirty="0"/>
              <a:t>应用 </a:t>
            </a:r>
            <a:r>
              <a:rPr lang="en-US" altLang="zh-CN" sz="1400" dirty="0"/>
              <a:t>Application</a:t>
            </a:r>
            <a:r>
              <a:rPr lang="zh-CN" altLang="en-US" sz="1400" dirty="0"/>
              <a:t>），一般适合 </a:t>
            </a:r>
            <a:r>
              <a:rPr lang="en-US" altLang="zh-CN" sz="1400" dirty="0"/>
              <a:t>ARM7</a:t>
            </a:r>
            <a:r>
              <a:rPr lang="zh-CN" altLang="en-US" sz="1400" dirty="0"/>
              <a:t>、</a:t>
            </a:r>
            <a:r>
              <a:rPr lang="en-US" altLang="zh-CN" sz="1400" dirty="0"/>
              <a:t>Cortex-M </a:t>
            </a:r>
            <a:r>
              <a:rPr lang="zh-CN" altLang="en-US" sz="1400" dirty="0"/>
              <a:t>和 </a:t>
            </a:r>
            <a:r>
              <a:rPr lang="en-US" altLang="zh-CN" sz="1400" dirty="0"/>
              <a:t>Cortex-R </a:t>
            </a:r>
            <a:r>
              <a:rPr lang="zh-CN" altLang="en-US" sz="1400" dirty="0"/>
              <a:t>内核的芯片使用，所以不支持那些跟操作系统关系密切的函数（比如</a:t>
            </a:r>
            <a:r>
              <a:rPr lang="en-US" altLang="zh-CN" sz="1400" dirty="0"/>
              <a:t>fork</a:t>
            </a:r>
            <a:r>
              <a:rPr lang="zh-CN" altLang="en-US" sz="1400" dirty="0"/>
              <a:t>），该工具链使用的是 </a:t>
            </a:r>
            <a:r>
              <a:rPr lang="en-US" altLang="zh-CN" sz="1400" dirty="0" err="1"/>
              <a:t>newlib</a:t>
            </a:r>
            <a:r>
              <a:rPr lang="en-US" altLang="zh-CN" sz="1400" dirty="0"/>
              <a:t> </a:t>
            </a:r>
            <a:r>
              <a:rPr lang="zh-CN" altLang="en-US" sz="1400" dirty="0"/>
              <a:t>库</a:t>
            </a:r>
          </a:p>
        </p:txBody>
      </p:sp>
    </p:spTree>
    <p:extLst>
      <p:ext uri="{BB962C8B-B14F-4D97-AF65-F5344CB8AC3E}">
        <p14:creationId xmlns:p14="http://schemas.microsoft.com/office/powerpoint/2010/main" val="11828388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559ED-A2D3-46F7-9E33-43CB3582E22A}"/>
              </a:ext>
            </a:extLst>
          </p:cNvPr>
          <p:cNvSpPr>
            <a:spLocks noGrp="1"/>
          </p:cNvSpPr>
          <p:nvPr>
            <p:ph type="title"/>
          </p:nvPr>
        </p:nvSpPr>
        <p:spPr/>
        <p:txBody>
          <a:bodyPr/>
          <a:lstStyle/>
          <a:p>
            <a:r>
              <a:rPr lang="en-US" altLang="zh-CN" dirty="0"/>
              <a:t>3.1 GCC</a:t>
            </a:r>
            <a:r>
              <a:rPr lang="zh-CN" altLang="en-US" dirty="0"/>
              <a:t>工具链介绍</a:t>
            </a:r>
          </a:p>
        </p:txBody>
      </p:sp>
      <p:sp>
        <p:nvSpPr>
          <p:cNvPr id="3" name="内容占位符 2">
            <a:extLst>
              <a:ext uri="{FF2B5EF4-FFF2-40B4-BE49-F238E27FC236}">
                <a16:creationId xmlns:a16="http://schemas.microsoft.com/office/drawing/2014/main" id="{B2205C2F-02E7-4FB6-B5F3-9184D26BD5BE}"/>
              </a:ext>
            </a:extLst>
          </p:cNvPr>
          <p:cNvSpPr>
            <a:spLocks noGrp="1"/>
          </p:cNvSpPr>
          <p:nvPr>
            <p:ph idx="1"/>
          </p:nvPr>
        </p:nvSpPr>
        <p:spPr/>
        <p:txBody>
          <a:bodyPr>
            <a:normAutofit/>
          </a:bodyPr>
          <a:lstStyle/>
          <a:p>
            <a:r>
              <a:rPr lang="zh-CN" altLang="en-US" dirty="0"/>
              <a:t>命名方式：</a:t>
            </a:r>
            <a:r>
              <a:rPr lang="en-US" altLang="zh-CN" dirty="0"/>
              <a:t>arch[-vendor][-</a:t>
            </a:r>
            <a:r>
              <a:rPr lang="en-US" altLang="zh-CN" dirty="0" err="1"/>
              <a:t>os</a:t>
            </a:r>
            <a:r>
              <a:rPr lang="en-US" altLang="zh-CN" dirty="0"/>
              <a:t>][-(gnu)</a:t>
            </a:r>
            <a:r>
              <a:rPr lang="en-US" altLang="zh-CN" dirty="0" err="1"/>
              <a:t>eabi</a:t>
            </a:r>
            <a:r>
              <a:rPr lang="en-US" altLang="zh-CN" dirty="0"/>
              <a:t>]-</a:t>
            </a:r>
            <a:r>
              <a:rPr lang="en-US" altLang="zh-CN" dirty="0" err="1"/>
              <a:t>gcc</a:t>
            </a:r>
            <a:endParaRPr lang="en-US" altLang="zh-CN" dirty="0"/>
          </a:p>
          <a:p>
            <a:pPr lvl="1"/>
            <a:r>
              <a:rPr lang="en-US" altLang="zh-CN" dirty="0"/>
              <a:t>arm-none-</a:t>
            </a:r>
            <a:r>
              <a:rPr lang="en-US" altLang="zh-CN" dirty="0" err="1"/>
              <a:t>eabi</a:t>
            </a:r>
            <a:r>
              <a:rPr lang="en-US" altLang="zh-CN" dirty="0"/>
              <a:t>-</a:t>
            </a:r>
            <a:r>
              <a:rPr lang="en-US" altLang="zh-CN" dirty="0" err="1"/>
              <a:t>gcc</a:t>
            </a:r>
            <a:endParaRPr lang="en-US" altLang="zh-CN" dirty="0"/>
          </a:p>
          <a:p>
            <a:pPr lvl="1"/>
            <a:r>
              <a:rPr lang="en-US" altLang="zh-CN" dirty="0"/>
              <a:t>arm-none-</a:t>
            </a:r>
            <a:r>
              <a:rPr lang="en-US" altLang="zh-CN" dirty="0" err="1"/>
              <a:t>linux</a:t>
            </a:r>
            <a:r>
              <a:rPr lang="en-US" altLang="zh-CN" dirty="0"/>
              <a:t>-</a:t>
            </a:r>
            <a:r>
              <a:rPr lang="en-US" altLang="zh-CN" dirty="0" err="1"/>
              <a:t>gnueabi-gcc</a:t>
            </a:r>
            <a:endParaRPr lang="en-US" altLang="zh-CN" dirty="0"/>
          </a:p>
          <a:p>
            <a:pPr lvl="1"/>
            <a:r>
              <a:rPr lang="en-US" altLang="zh-CN" dirty="0"/>
              <a:t>arm-</a:t>
            </a:r>
            <a:r>
              <a:rPr lang="en-US" altLang="zh-CN" dirty="0" err="1"/>
              <a:t>linux</a:t>
            </a:r>
            <a:r>
              <a:rPr lang="en-US" altLang="zh-CN" dirty="0"/>
              <a:t>-</a:t>
            </a:r>
            <a:r>
              <a:rPr lang="en-US" altLang="zh-CN" dirty="0" err="1"/>
              <a:t>gnueabi-gcc</a:t>
            </a:r>
            <a:endParaRPr lang="en-US" altLang="zh-CN" dirty="0"/>
          </a:p>
          <a:p>
            <a:pPr lvl="1"/>
            <a:r>
              <a:rPr lang="en-US" altLang="zh-CN" dirty="0"/>
              <a:t>arm-</a:t>
            </a:r>
            <a:r>
              <a:rPr lang="en-US" altLang="zh-CN" dirty="0" err="1"/>
              <a:t>linux</a:t>
            </a:r>
            <a:r>
              <a:rPr lang="en-US" altLang="zh-CN" dirty="0"/>
              <a:t>-</a:t>
            </a:r>
            <a:r>
              <a:rPr lang="en-US" altLang="zh-CN" dirty="0" err="1"/>
              <a:t>gnueabihf-gcc</a:t>
            </a:r>
            <a:endParaRPr lang="en-US" altLang="zh-CN" dirty="0"/>
          </a:p>
          <a:p>
            <a:pPr lvl="1"/>
            <a:r>
              <a:rPr lang="en-US" altLang="zh-CN" dirty="0"/>
              <a:t>riscv64-unknown-linux-gnu-gcc</a:t>
            </a:r>
          </a:p>
          <a:p>
            <a:pPr lvl="1"/>
            <a:r>
              <a:rPr lang="en-US" altLang="zh-CN" dirty="0"/>
              <a:t>riscv32-unknown-linux-gnu-gcc</a:t>
            </a:r>
          </a:p>
          <a:p>
            <a:pPr lvl="1"/>
            <a:r>
              <a:rPr lang="en-US" altLang="zh-CN" dirty="0"/>
              <a:t>riscv64-unknown-elf-gcc</a:t>
            </a:r>
          </a:p>
          <a:p>
            <a:pPr lvl="1"/>
            <a:r>
              <a:rPr lang="en-US" altLang="zh-CN" dirty="0"/>
              <a:t>riscv32-unknown-elf-gcc</a:t>
            </a:r>
          </a:p>
          <a:p>
            <a:pPr lvl="1"/>
            <a:endParaRPr lang="zh-CN" altLang="en-US" dirty="0"/>
          </a:p>
        </p:txBody>
      </p:sp>
      <p:sp>
        <p:nvSpPr>
          <p:cNvPr id="4" name="文本框 3">
            <a:extLst>
              <a:ext uri="{FF2B5EF4-FFF2-40B4-BE49-F238E27FC236}">
                <a16:creationId xmlns:a16="http://schemas.microsoft.com/office/drawing/2014/main" id="{26FE7552-F714-459E-9A95-20BD76918D53}"/>
              </a:ext>
            </a:extLst>
          </p:cNvPr>
          <p:cNvSpPr txBox="1"/>
          <p:nvPr/>
        </p:nvSpPr>
        <p:spPr>
          <a:xfrm>
            <a:off x="1401286" y="2707573"/>
            <a:ext cx="3515098" cy="369332"/>
          </a:xfrm>
          <a:prstGeom prst="rect">
            <a:avLst/>
          </a:prstGeom>
          <a:noFill/>
          <a:ln w="28575">
            <a:solidFill>
              <a:schemeClr val="accent1"/>
            </a:solidFill>
          </a:ln>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33FA2AE0-25AC-4802-ACAB-AD087CAB11FB}"/>
              </a:ext>
            </a:extLst>
          </p:cNvPr>
          <p:cNvSpPr txBox="1"/>
          <p:nvPr/>
        </p:nvSpPr>
        <p:spPr>
          <a:xfrm>
            <a:off x="5320148" y="2521059"/>
            <a:ext cx="3741490" cy="2031325"/>
          </a:xfrm>
          <a:prstGeom prst="rect">
            <a:avLst/>
          </a:prstGeom>
          <a:noFill/>
          <a:ln w="28575">
            <a:solidFill>
              <a:schemeClr val="accent1"/>
            </a:solidFill>
          </a:ln>
        </p:spPr>
        <p:txBody>
          <a:bodyPr wrap="square" rtlCol="0">
            <a:spAutoFit/>
          </a:bodyPr>
          <a:lstStyle/>
          <a:p>
            <a:r>
              <a:rPr lang="en-US" altLang="zh-CN" sz="1400" dirty="0"/>
              <a:t>ARM architecture, no vendor, creates binaries that run on the Linux operating system, and uses the GNU EABI</a:t>
            </a:r>
          </a:p>
          <a:p>
            <a:endParaRPr lang="en-US" altLang="zh-CN" sz="1400" dirty="0"/>
          </a:p>
          <a:p>
            <a:r>
              <a:rPr lang="zh-CN" altLang="en-US" sz="1400" dirty="0"/>
              <a:t>主要用于基于</a:t>
            </a:r>
            <a:r>
              <a:rPr lang="en-US" altLang="zh-CN" sz="1400" dirty="0"/>
              <a:t>ARM</a:t>
            </a:r>
            <a:r>
              <a:rPr lang="zh-CN" altLang="en-US" sz="1400" dirty="0"/>
              <a:t>架构的</a:t>
            </a:r>
            <a:r>
              <a:rPr lang="en-US" altLang="zh-CN" sz="1400" dirty="0"/>
              <a:t>Linux</a:t>
            </a:r>
            <a:r>
              <a:rPr lang="zh-CN" altLang="en-US" sz="1400" dirty="0"/>
              <a:t>系统，可用于编译 </a:t>
            </a:r>
            <a:r>
              <a:rPr lang="en-US" altLang="zh-CN" sz="1400" dirty="0"/>
              <a:t>ARM </a:t>
            </a:r>
            <a:r>
              <a:rPr lang="zh-CN" altLang="en-US" sz="1400" dirty="0"/>
              <a:t>架构的 </a:t>
            </a:r>
            <a:r>
              <a:rPr lang="en-US" altLang="zh-CN" sz="1400" dirty="0"/>
              <a:t>u-boot</a:t>
            </a:r>
            <a:r>
              <a:rPr lang="zh-CN" altLang="en-US" sz="1400" dirty="0"/>
              <a:t>、</a:t>
            </a:r>
            <a:r>
              <a:rPr lang="en-US" altLang="zh-CN" sz="1400" dirty="0"/>
              <a:t>Linux</a:t>
            </a:r>
            <a:r>
              <a:rPr lang="zh-CN" altLang="en-US" sz="1400" dirty="0"/>
              <a:t>内核、</a:t>
            </a:r>
            <a:r>
              <a:rPr lang="en-US" altLang="zh-CN" sz="1400" dirty="0" err="1"/>
              <a:t>linux</a:t>
            </a:r>
            <a:r>
              <a:rPr lang="zh-CN" altLang="en-US" sz="1400" dirty="0"/>
              <a:t>应用等。该工具链使用的是</a:t>
            </a:r>
            <a:r>
              <a:rPr lang="en-US" altLang="zh-CN" sz="1400" dirty="0" err="1"/>
              <a:t>glibc</a:t>
            </a:r>
            <a:r>
              <a:rPr lang="zh-CN" altLang="en-US" sz="1400" dirty="0"/>
              <a:t>库，一般</a:t>
            </a:r>
            <a:r>
              <a:rPr lang="en-US" altLang="zh-CN" sz="1400" dirty="0"/>
              <a:t>ARM9</a:t>
            </a:r>
            <a:r>
              <a:rPr lang="zh-CN" altLang="en-US" sz="1400" dirty="0"/>
              <a:t>、</a:t>
            </a:r>
            <a:r>
              <a:rPr lang="en-US" altLang="zh-CN" sz="1400" dirty="0"/>
              <a:t>ARM11</a:t>
            </a:r>
            <a:r>
              <a:rPr lang="zh-CN" altLang="en-US" sz="1400" dirty="0"/>
              <a:t>、</a:t>
            </a:r>
            <a:r>
              <a:rPr lang="en-US" altLang="zh-CN" sz="1400" dirty="0"/>
              <a:t>Cortex-A </a:t>
            </a:r>
            <a:r>
              <a:rPr lang="zh-CN" altLang="en-US" sz="1400" dirty="0"/>
              <a:t>内核，带有 </a:t>
            </a:r>
            <a:r>
              <a:rPr lang="en-US" altLang="zh-CN" sz="1400" dirty="0"/>
              <a:t>Linux </a:t>
            </a:r>
            <a:r>
              <a:rPr lang="zh-CN" altLang="en-US" sz="1400" dirty="0"/>
              <a:t>操作系统的会用到。</a:t>
            </a:r>
          </a:p>
        </p:txBody>
      </p:sp>
    </p:spTree>
    <p:extLst>
      <p:ext uri="{BB962C8B-B14F-4D97-AF65-F5344CB8AC3E}">
        <p14:creationId xmlns:p14="http://schemas.microsoft.com/office/powerpoint/2010/main" val="38766999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559ED-A2D3-46F7-9E33-43CB3582E22A}"/>
              </a:ext>
            </a:extLst>
          </p:cNvPr>
          <p:cNvSpPr>
            <a:spLocks noGrp="1"/>
          </p:cNvSpPr>
          <p:nvPr>
            <p:ph type="title"/>
          </p:nvPr>
        </p:nvSpPr>
        <p:spPr/>
        <p:txBody>
          <a:bodyPr/>
          <a:lstStyle/>
          <a:p>
            <a:r>
              <a:rPr lang="en-US" altLang="zh-CN" dirty="0"/>
              <a:t>3.1 GCC</a:t>
            </a:r>
            <a:r>
              <a:rPr lang="zh-CN" altLang="en-US" dirty="0"/>
              <a:t>工具链介绍</a:t>
            </a:r>
          </a:p>
        </p:txBody>
      </p:sp>
      <p:sp>
        <p:nvSpPr>
          <p:cNvPr id="3" name="内容占位符 2">
            <a:extLst>
              <a:ext uri="{FF2B5EF4-FFF2-40B4-BE49-F238E27FC236}">
                <a16:creationId xmlns:a16="http://schemas.microsoft.com/office/drawing/2014/main" id="{B2205C2F-02E7-4FB6-B5F3-9184D26BD5BE}"/>
              </a:ext>
            </a:extLst>
          </p:cNvPr>
          <p:cNvSpPr>
            <a:spLocks noGrp="1"/>
          </p:cNvSpPr>
          <p:nvPr>
            <p:ph idx="1"/>
          </p:nvPr>
        </p:nvSpPr>
        <p:spPr/>
        <p:txBody>
          <a:bodyPr>
            <a:normAutofit/>
          </a:bodyPr>
          <a:lstStyle/>
          <a:p>
            <a:r>
              <a:rPr lang="zh-CN" altLang="en-US" dirty="0"/>
              <a:t>命名方式：</a:t>
            </a:r>
            <a:r>
              <a:rPr lang="en-US" altLang="zh-CN" dirty="0"/>
              <a:t>arch[-vendor][-</a:t>
            </a:r>
            <a:r>
              <a:rPr lang="en-US" altLang="zh-CN" dirty="0" err="1"/>
              <a:t>os</a:t>
            </a:r>
            <a:r>
              <a:rPr lang="en-US" altLang="zh-CN" dirty="0"/>
              <a:t>][-(gnu)</a:t>
            </a:r>
            <a:r>
              <a:rPr lang="en-US" altLang="zh-CN" dirty="0" err="1"/>
              <a:t>eabi</a:t>
            </a:r>
            <a:r>
              <a:rPr lang="en-US" altLang="zh-CN" dirty="0"/>
              <a:t>]-</a:t>
            </a:r>
            <a:r>
              <a:rPr lang="en-US" altLang="zh-CN" dirty="0" err="1"/>
              <a:t>gcc</a:t>
            </a:r>
            <a:endParaRPr lang="en-US" altLang="zh-CN" dirty="0"/>
          </a:p>
          <a:p>
            <a:pPr lvl="1"/>
            <a:r>
              <a:rPr lang="en-US" altLang="zh-CN" dirty="0"/>
              <a:t>arm-none-</a:t>
            </a:r>
            <a:r>
              <a:rPr lang="en-US" altLang="zh-CN" dirty="0" err="1"/>
              <a:t>eabi</a:t>
            </a:r>
            <a:r>
              <a:rPr lang="en-US" altLang="zh-CN" dirty="0"/>
              <a:t>-</a:t>
            </a:r>
            <a:r>
              <a:rPr lang="en-US" altLang="zh-CN" dirty="0" err="1"/>
              <a:t>gcc</a:t>
            </a:r>
            <a:endParaRPr lang="en-US" altLang="zh-CN" dirty="0"/>
          </a:p>
          <a:p>
            <a:pPr lvl="1"/>
            <a:r>
              <a:rPr lang="en-US" altLang="zh-CN" dirty="0"/>
              <a:t>arm-none-</a:t>
            </a:r>
            <a:r>
              <a:rPr lang="en-US" altLang="zh-CN" dirty="0" err="1"/>
              <a:t>linux</a:t>
            </a:r>
            <a:r>
              <a:rPr lang="en-US" altLang="zh-CN" dirty="0"/>
              <a:t>-</a:t>
            </a:r>
            <a:r>
              <a:rPr lang="en-US" altLang="zh-CN" dirty="0" err="1"/>
              <a:t>gnueabi-gcc</a:t>
            </a:r>
            <a:endParaRPr lang="en-US" altLang="zh-CN" dirty="0"/>
          </a:p>
          <a:p>
            <a:pPr lvl="1"/>
            <a:r>
              <a:rPr lang="en-US" altLang="zh-CN" dirty="0"/>
              <a:t>arm-</a:t>
            </a:r>
            <a:r>
              <a:rPr lang="en-US" altLang="zh-CN" dirty="0" err="1"/>
              <a:t>linux</a:t>
            </a:r>
            <a:r>
              <a:rPr lang="en-US" altLang="zh-CN" dirty="0"/>
              <a:t>-</a:t>
            </a:r>
            <a:r>
              <a:rPr lang="en-US" altLang="zh-CN" dirty="0" err="1"/>
              <a:t>gnueabi-gcc</a:t>
            </a:r>
            <a:endParaRPr lang="en-US" altLang="zh-CN" dirty="0"/>
          </a:p>
          <a:p>
            <a:pPr lvl="1"/>
            <a:r>
              <a:rPr lang="en-US" altLang="zh-CN" dirty="0"/>
              <a:t>arm-</a:t>
            </a:r>
            <a:r>
              <a:rPr lang="en-US" altLang="zh-CN" dirty="0" err="1"/>
              <a:t>linux</a:t>
            </a:r>
            <a:r>
              <a:rPr lang="en-US" altLang="zh-CN" dirty="0"/>
              <a:t>-</a:t>
            </a:r>
            <a:r>
              <a:rPr lang="en-US" altLang="zh-CN" dirty="0" err="1"/>
              <a:t>gnueabihf-gcc</a:t>
            </a:r>
            <a:endParaRPr lang="en-US" altLang="zh-CN" dirty="0"/>
          </a:p>
          <a:p>
            <a:pPr lvl="1"/>
            <a:r>
              <a:rPr lang="en-US" altLang="zh-CN" dirty="0"/>
              <a:t>riscv64-unknown-linux-gnu-gcc</a:t>
            </a:r>
          </a:p>
          <a:p>
            <a:pPr lvl="1"/>
            <a:r>
              <a:rPr lang="en-US" altLang="zh-CN" dirty="0"/>
              <a:t>riscv32-unknown-linux-gnu-gcc</a:t>
            </a:r>
          </a:p>
          <a:p>
            <a:pPr lvl="1"/>
            <a:r>
              <a:rPr lang="en-US" altLang="zh-CN" dirty="0"/>
              <a:t>riscv64-unknown-elf-gcc</a:t>
            </a:r>
          </a:p>
          <a:p>
            <a:pPr lvl="1"/>
            <a:r>
              <a:rPr lang="en-US" altLang="zh-CN" dirty="0"/>
              <a:t>riscv32-unknown-elf-gcc</a:t>
            </a:r>
          </a:p>
          <a:p>
            <a:pPr lvl="1"/>
            <a:endParaRPr lang="zh-CN" altLang="en-US" dirty="0"/>
          </a:p>
        </p:txBody>
      </p:sp>
      <p:sp>
        <p:nvSpPr>
          <p:cNvPr id="4" name="文本框 3">
            <a:extLst>
              <a:ext uri="{FF2B5EF4-FFF2-40B4-BE49-F238E27FC236}">
                <a16:creationId xmlns:a16="http://schemas.microsoft.com/office/drawing/2014/main" id="{26FE7552-F714-459E-9A95-20BD76918D53}"/>
              </a:ext>
            </a:extLst>
          </p:cNvPr>
          <p:cNvSpPr txBox="1"/>
          <p:nvPr/>
        </p:nvSpPr>
        <p:spPr>
          <a:xfrm>
            <a:off x="1353785" y="3167388"/>
            <a:ext cx="3515098" cy="646331"/>
          </a:xfrm>
          <a:prstGeom prst="rect">
            <a:avLst/>
          </a:prstGeom>
          <a:noFill/>
          <a:ln w="28575">
            <a:solidFill>
              <a:schemeClr val="accent1"/>
            </a:solidFill>
          </a:ln>
        </p:spPr>
        <p:txBody>
          <a:bodyPr wrap="square" rtlCol="0">
            <a:spAutoFit/>
          </a:bodyPr>
          <a:lstStyle/>
          <a:p>
            <a:endParaRPr lang="en-US" altLang="zh-CN" dirty="0"/>
          </a:p>
          <a:p>
            <a:endParaRPr lang="zh-CN" altLang="en-US" dirty="0"/>
          </a:p>
        </p:txBody>
      </p:sp>
      <p:sp>
        <p:nvSpPr>
          <p:cNvPr id="5" name="文本框 4">
            <a:extLst>
              <a:ext uri="{FF2B5EF4-FFF2-40B4-BE49-F238E27FC236}">
                <a16:creationId xmlns:a16="http://schemas.microsoft.com/office/drawing/2014/main" id="{33FA2AE0-25AC-4802-ACAB-AD087CAB11FB}"/>
              </a:ext>
            </a:extLst>
          </p:cNvPr>
          <p:cNvSpPr txBox="1"/>
          <p:nvPr/>
        </p:nvSpPr>
        <p:spPr>
          <a:xfrm>
            <a:off x="5320148" y="2521059"/>
            <a:ext cx="3741490" cy="1815882"/>
          </a:xfrm>
          <a:prstGeom prst="rect">
            <a:avLst/>
          </a:prstGeom>
          <a:noFill/>
          <a:ln w="28575">
            <a:solidFill>
              <a:schemeClr val="accent1"/>
            </a:solidFill>
          </a:ln>
        </p:spPr>
        <p:txBody>
          <a:bodyPr wrap="square" rtlCol="0">
            <a:spAutoFit/>
          </a:bodyPr>
          <a:lstStyle/>
          <a:p>
            <a:r>
              <a:rPr lang="zh-CN" altLang="en-US" sz="1400" dirty="0"/>
              <a:t>两者区别在于选项</a:t>
            </a:r>
            <a:r>
              <a:rPr lang="en-US" altLang="zh-CN" sz="1400" dirty="0"/>
              <a:t>-</a:t>
            </a:r>
            <a:r>
              <a:rPr lang="en-US" altLang="zh-CN" sz="1400" dirty="0" err="1"/>
              <a:t>mfloat-abi</a:t>
            </a:r>
            <a:r>
              <a:rPr lang="zh-CN" altLang="en-US" sz="1400" dirty="0"/>
              <a:t>的默认值不同，前者默认的选项是</a:t>
            </a:r>
            <a:r>
              <a:rPr lang="en-US" altLang="zh-CN" sz="1400" dirty="0"/>
              <a:t>-</a:t>
            </a:r>
            <a:r>
              <a:rPr lang="en-US" altLang="zh-CN" sz="1400" dirty="0" err="1"/>
              <a:t>mfloat-abi</a:t>
            </a:r>
            <a:r>
              <a:rPr lang="en-US" altLang="zh-CN" sz="1400" dirty="0"/>
              <a:t>=</a:t>
            </a:r>
            <a:r>
              <a:rPr lang="en-US" altLang="zh-CN" sz="1400" dirty="0" err="1"/>
              <a:t>softfp</a:t>
            </a:r>
            <a:r>
              <a:rPr lang="zh-CN" altLang="en-US" sz="1400" dirty="0"/>
              <a:t>，也就是用</a:t>
            </a:r>
            <a:r>
              <a:rPr lang="en-US" altLang="zh-CN" sz="1400" dirty="0" err="1"/>
              <a:t>fpu</a:t>
            </a:r>
            <a:r>
              <a:rPr lang="zh-CN" altLang="en-US" sz="1400" dirty="0"/>
              <a:t>计算，但是传参数用普通寄存器传，这样中断的时候，只需要保存普通寄存器，中断负荷小，但是参数需要转换成浮点的再计算。后者的默认选项是</a:t>
            </a:r>
            <a:r>
              <a:rPr lang="en-US" altLang="zh-CN" sz="1400" dirty="0"/>
              <a:t>-</a:t>
            </a:r>
            <a:r>
              <a:rPr lang="en-US" altLang="zh-CN" sz="1400" dirty="0" err="1"/>
              <a:t>mfloat</a:t>
            </a:r>
            <a:r>
              <a:rPr lang="en-US" altLang="zh-CN" sz="1400" dirty="0"/>
              <a:t>-</a:t>
            </a:r>
            <a:r>
              <a:rPr lang="en-US" altLang="zh-CN" sz="1400" dirty="0" err="1"/>
              <a:t>abi</a:t>
            </a:r>
            <a:r>
              <a:rPr lang="en-US" altLang="zh-CN" sz="1400" dirty="0"/>
              <a:t>-hard</a:t>
            </a:r>
            <a:r>
              <a:rPr lang="zh-CN" altLang="en-US" sz="1400" dirty="0"/>
              <a:t>，也就是用</a:t>
            </a:r>
            <a:r>
              <a:rPr lang="en-US" altLang="zh-CN" sz="1400" dirty="0" err="1"/>
              <a:t>fpu</a:t>
            </a:r>
            <a:r>
              <a:rPr lang="zh-CN" altLang="en-US" sz="1400" dirty="0"/>
              <a:t>计算，传参数也用</a:t>
            </a:r>
            <a:r>
              <a:rPr lang="en-US" altLang="zh-CN" sz="1400" dirty="0" err="1"/>
              <a:t>fpu</a:t>
            </a:r>
            <a:r>
              <a:rPr lang="zh-CN" altLang="en-US" sz="1400" dirty="0"/>
              <a:t>中的浮点寄存器传，省去了转换，性能最好，但是中断负荷高。</a:t>
            </a:r>
          </a:p>
        </p:txBody>
      </p:sp>
    </p:spTree>
    <p:extLst>
      <p:ext uri="{BB962C8B-B14F-4D97-AF65-F5344CB8AC3E}">
        <p14:creationId xmlns:p14="http://schemas.microsoft.com/office/powerpoint/2010/main" val="883743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559ED-A2D3-46F7-9E33-43CB3582E22A}"/>
              </a:ext>
            </a:extLst>
          </p:cNvPr>
          <p:cNvSpPr>
            <a:spLocks noGrp="1"/>
          </p:cNvSpPr>
          <p:nvPr>
            <p:ph type="title"/>
          </p:nvPr>
        </p:nvSpPr>
        <p:spPr/>
        <p:txBody>
          <a:bodyPr/>
          <a:lstStyle/>
          <a:p>
            <a:r>
              <a:rPr lang="en-US" altLang="zh-CN" dirty="0"/>
              <a:t>3.1 GCC</a:t>
            </a:r>
            <a:r>
              <a:rPr lang="zh-CN" altLang="en-US" dirty="0"/>
              <a:t>工具链介绍</a:t>
            </a:r>
          </a:p>
        </p:txBody>
      </p:sp>
      <p:sp>
        <p:nvSpPr>
          <p:cNvPr id="3" name="内容占位符 2">
            <a:extLst>
              <a:ext uri="{FF2B5EF4-FFF2-40B4-BE49-F238E27FC236}">
                <a16:creationId xmlns:a16="http://schemas.microsoft.com/office/drawing/2014/main" id="{B2205C2F-02E7-4FB6-B5F3-9184D26BD5BE}"/>
              </a:ext>
            </a:extLst>
          </p:cNvPr>
          <p:cNvSpPr>
            <a:spLocks noGrp="1"/>
          </p:cNvSpPr>
          <p:nvPr>
            <p:ph idx="1"/>
          </p:nvPr>
        </p:nvSpPr>
        <p:spPr/>
        <p:txBody>
          <a:bodyPr>
            <a:normAutofit/>
          </a:bodyPr>
          <a:lstStyle/>
          <a:p>
            <a:r>
              <a:rPr lang="zh-CN" altLang="en-US" dirty="0"/>
              <a:t>命名方式：</a:t>
            </a:r>
            <a:r>
              <a:rPr lang="en-US" altLang="zh-CN" dirty="0"/>
              <a:t>arch[-vendor][-</a:t>
            </a:r>
            <a:r>
              <a:rPr lang="en-US" altLang="zh-CN" dirty="0" err="1"/>
              <a:t>os</a:t>
            </a:r>
            <a:r>
              <a:rPr lang="en-US" altLang="zh-CN" dirty="0"/>
              <a:t>][-(gnu)</a:t>
            </a:r>
            <a:r>
              <a:rPr lang="en-US" altLang="zh-CN" dirty="0" err="1"/>
              <a:t>eabi</a:t>
            </a:r>
            <a:r>
              <a:rPr lang="en-US" altLang="zh-CN" dirty="0"/>
              <a:t>]-</a:t>
            </a:r>
            <a:r>
              <a:rPr lang="en-US" altLang="zh-CN" dirty="0" err="1"/>
              <a:t>gcc</a:t>
            </a:r>
            <a:endParaRPr lang="en-US" altLang="zh-CN" dirty="0"/>
          </a:p>
          <a:p>
            <a:pPr lvl="1"/>
            <a:r>
              <a:rPr lang="en-US" altLang="zh-CN" dirty="0"/>
              <a:t>arm-none-</a:t>
            </a:r>
            <a:r>
              <a:rPr lang="en-US" altLang="zh-CN" dirty="0" err="1"/>
              <a:t>eabi</a:t>
            </a:r>
            <a:r>
              <a:rPr lang="en-US" altLang="zh-CN" dirty="0"/>
              <a:t>-</a:t>
            </a:r>
            <a:r>
              <a:rPr lang="en-US" altLang="zh-CN" dirty="0" err="1"/>
              <a:t>gcc</a:t>
            </a:r>
            <a:endParaRPr lang="en-US" altLang="zh-CN" dirty="0"/>
          </a:p>
          <a:p>
            <a:pPr lvl="1"/>
            <a:r>
              <a:rPr lang="en-US" altLang="zh-CN" dirty="0"/>
              <a:t>arm-none-</a:t>
            </a:r>
            <a:r>
              <a:rPr lang="en-US" altLang="zh-CN" dirty="0" err="1"/>
              <a:t>linux</a:t>
            </a:r>
            <a:r>
              <a:rPr lang="en-US" altLang="zh-CN" dirty="0"/>
              <a:t>-</a:t>
            </a:r>
            <a:r>
              <a:rPr lang="en-US" altLang="zh-CN" dirty="0" err="1"/>
              <a:t>gnueabi-gcc</a:t>
            </a:r>
            <a:endParaRPr lang="en-US" altLang="zh-CN" dirty="0"/>
          </a:p>
          <a:p>
            <a:pPr lvl="1"/>
            <a:r>
              <a:rPr lang="en-US" altLang="zh-CN" dirty="0"/>
              <a:t>arm-</a:t>
            </a:r>
            <a:r>
              <a:rPr lang="en-US" altLang="zh-CN" dirty="0" err="1"/>
              <a:t>linux</a:t>
            </a:r>
            <a:r>
              <a:rPr lang="en-US" altLang="zh-CN" dirty="0"/>
              <a:t>-</a:t>
            </a:r>
            <a:r>
              <a:rPr lang="en-US" altLang="zh-CN" dirty="0" err="1"/>
              <a:t>gnueabi-gcc</a:t>
            </a:r>
            <a:endParaRPr lang="en-US" altLang="zh-CN" dirty="0"/>
          </a:p>
          <a:p>
            <a:pPr lvl="1"/>
            <a:r>
              <a:rPr lang="en-US" altLang="zh-CN" dirty="0"/>
              <a:t>arm-</a:t>
            </a:r>
            <a:r>
              <a:rPr lang="en-US" altLang="zh-CN" dirty="0" err="1"/>
              <a:t>linux</a:t>
            </a:r>
            <a:r>
              <a:rPr lang="en-US" altLang="zh-CN" dirty="0"/>
              <a:t>-</a:t>
            </a:r>
            <a:r>
              <a:rPr lang="en-US" altLang="zh-CN" dirty="0" err="1"/>
              <a:t>gnueabihf-gcc</a:t>
            </a:r>
            <a:endParaRPr lang="en-US" altLang="zh-CN" dirty="0"/>
          </a:p>
          <a:p>
            <a:pPr lvl="1"/>
            <a:r>
              <a:rPr lang="en-US" altLang="zh-CN" dirty="0"/>
              <a:t>riscv64-unknown-linux-gnu-gcc</a:t>
            </a:r>
          </a:p>
          <a:p>
            <a:pPr lvl="1"/>
            <a:r>
              <a:rPr lang="en-US" altLang="zh-CN" dirty="0"/>
              <a:t>riscv32-unknown-linux-gnu-gcc</a:t>
            </a:r>
          </a:p>
          <a:p>
            <a:pPr lvl="1"/>
            <a:r>
              <a:rPr lang="en-US" altLang="zh-CN" dirty="0"/>
              <a:t>riscv64-unknown-elf-gcc</a:t>
            </a:r>
          </a:p>
          <a:p>
            <a:pPr lvl="1"/>
            <a:r>
              <a:rPr lang="en-US" altLang="zh-CN" dirty="0"/>
              <a:t>riscv32-unknown-elf-gcc</a:t>
            </a:r>
          </a:p>
          <a:p>
            <a:pPr lvl="1"/>
            <a:endParaRPr lang="zh-CN" altLang="en-US" dirty="0"/>
          </a:p>
        </p:txBody>
      </p:sp>
      <p:sp>
        <p:nvSpPr>
          <p:cNvPr id="4" name="文本框 3">
            <a:extLst>
              <a:ext uri="{FF2B5EF4-FFF2-40B4-BE49-F238E27FC236}">
                <a16:creationId xmlns:a16="http://schemas.microsoft.com/office/drawing/2014/main" id="{26FE7552-F714-459E-9A95-20BD76918D53}"/>
              </a:ext>
            </a:extLst>
          </p:cNvPr>
          <p:cNvSpPr txBox="1"/>
          <p:nvPr/>
        </p:nvSpPr>
        <p:spPr>
          <a:xfrm>
            <a:off x="1401285" y="3906053"/>
            <a:ext cx="3808277" cy="646331"/>
          </a:xfrm>
          <a:prstGeom prst="rect">
            <a:avLst/>
          </a:prstGeom>
          <a:noFill/>
          <a:ln w="28575">
            <a:solidFill>
              <a:schemeClr val="accent1"/>
            </a:solidFill>
          </a:ln>
        </p:spPr>
        <p:txBody>
          <a:bodyPr wrap="square" rtlCol="0">
            <a:spAutoFit/>
          </a:bodyPr>
          <a:lstStyle/>
          <a:p>
            <a:endParaRPr lang="en-US" altLang="zh-CN" dirty="0"/>
          </a:p>
          <a:p>
            <a:endParaRPr lang="zh-CN" altLang="en-US" dirty="0"/>
          </a:p>
        </p:txBody>
      </p:sp>
      <p:sp>
        <p:nvSpPr>
          <p:cNvPr id="5" name="文本框 4">
            <a:extLst>
              <a:ext uri="{FF2B5EF4-FFF2-40B4-BE49-F238E27FC236}">
                <a16:creationId xmlns:a16="http://schemas.microsoft.com/office/drawing/2014/main" id="{33FA2AE0-25AC-4802-ACAB-AD087CAB11FB}"/>
              </a:ext>
            </a:extLst>
          </p:cNvPr>
          <p:cNvSpPr txBox="1"/>
          <p:nvPr/>
        </p:nvSpPr>
        <p:spPr>
          <a:xfrm>
            <a:off x="5320148" y="2521059"/>
            <a:ext cx="3741490" cy="2893100"/>
          </a:xfrm>
          <a:prstGeom prst="rect">
            <a:avLst/>
          </a:prstGeom>
          <a:noFill/>
          <a:ln w="28575">
            <a:solidFill>
              <a:schemeClr val="accent1"/>
            </a:solidFill>
          </a:ln>
        </p:spPr>
        <p:txBody>
          <a:bodyPr wrap="square" rtlCol="0">
            <a:spAutoFit/>
          </a:bodyPr>
          <a:lstStyle/>
          <a:p>
            <a:r>
              <a:rPr lang="en-US" altLang="zh-CN" sz="1400" dirty="0">
                <a:latin typeface="-apple-system"/>
              </a:rPr>
              <a:t>“</a:t>
            </a:r>
            <a:r>
              <a:rPr lang="en-US" altLang="zh-CN" sz="1400" b="0" i="0" dirty="0">
                <a:effectLst/>
                <a:latin typeface="-apple-system"/>
              </a:rPr>
              <a:t>riscv64-unknown-linux-gnu-”</a:t>
            </a:r>
            <a:r>
              <a:rPr lang="zh-CN" altLang="en-US" sz="1400" b="0" i="0" dirty="0">
                <a:effectLst/>
                <a:latin typeface="-apple-system"/>
              </a:rPr>
              <a:t>前缀表示该工具链是</a:t>
            </a:r>
            <a:r>
              <a:rPr lang="en-US" altLang="zh-CN" sz="1400" b="0" i="0" dirty="0">
                <a:effectLst/>
                <a:latin typeface="-apple-system"/>
              </a:rPr>
              <a:t>64</a:t>
            </a:r>
            <a:r>
              <a:rPr lang="zh-CN" altLang="en-US" sz="1400" b="0" i="0" dirty="0">
                <a:effectLst/>
                <a:latin typeface="-apple-system"/>
              </a:rPr>
              <a:t>位</a:t>
            </a:r>
            <a:r>
              <a:rPr lang="en-US" altLang="zh-CN" sz="1400" b="0" i="0" dirty="0">
                <a:effectLst/>
                <a:latin typeface="-apple-system"/>
              </a:rPr>
              <a:t>RISC-V</a:t>
            </a:r>
            <a:r>
              <a:rPr lang="zh-CN" altLang="en-US" sz="1400" b="0" i="0" dirty="0">
                <a:effectLst/>
                <a:latin typeface="-apple-system"/>
              </a:rPr>
              <a:t>架构的</a:t>
            </a:r>
            <a:r>
              <a:rPr lang="en-US" altLang="zh-CN" sz="1400" b="0" i="0" dirty="0">
                <a:effectLst/>
                <a:latin typeface="-apple-system"/>
              </a:rPr>
              <a:t>Linux</a:t>
            </a:r>
            <a:r>
              <a:rPr lang="zh-CN" altLang="en-US" sz="1400" b="0" i="0" dirty="0">
                <a:effectLst/>
                <a:latin typeface="-apple-system"/>
              </a:rPr>
              <a:t>版本工具链。</a:t>
            </a:r>
            <a:r>
              <a:rPr lang="zh-CN" altLang="en-US" sz="1400" dirty="0">
                <a:latin typeface="-apple-system"/>
              </a:rPr>
              <a:t>这里的</a:t>
            </a:r>
            <a:r>
              <a:rPr lang="en-US" altLang="zh-CN" sz="1400" dirty="0" err="1">
                <a:latin typeface="-apple-system"/>
              </a:rPr>
              <a:t>l</a:t>
            </a:r>
            <a:r>
              <a:rPr lang="en-US" altLang="zh-CN" sz="1400" b="0" i="0" dirty="0" err="1">
                <a:effectLst/>
                <a:latin typeface="-apple-system"/>
              </a:rPr>
              <a:t>inux</a:t>
            </a:r>
            <a:r>
              <a:rPr lang="zh-CN" altLang="en-US" sz="1400" b="0" i="0" dirty="0">
                <a:effectLst/>
                <a:latin typeface="-apple-system"/>
              </a:rPr>
              <a:t>指的是该工具链会使用</a:t>
            </a:r>
            <a:r>
              <a:rPr lang="en-US" altLang="zh-CN" sz="1400" dirty="0" err="1">
                <a:latin typeface="-apple-system"/>
              </a:rPr>
              <a:t>g</a:t>
            </a:r>
            <a:r>
              <a:rPr lang="en-US" altLang="zh-CN" sz="1400" b="0" i="0" dirty="0" err="1">
                <a:effectLst/>
                <a:latin typeface="-apple-system"/>
              </a:rPr>
              <a:t>libc</a:t>
            </a:r>
            <a:r>
              <a:rPr lang="zh-CN" altLang="en-US" sz="1400" b="0" i="0" dirty="0">
                <a:effectLst/>
                <a:latin typeface="-apple-system"/>
              </a:rPr>
              <a:t>库。</a:t>
            </a:r>
            <a:endParaRPr lang="en-US" altLang="zh-CN" sz="1400" b="0" i="0" dirty="0">
              <a:effectLst/>
              <a:latin typeface="-apple-system"/>
            </a:endParaRPr>
          </a:p>
          <a:p>
            <a:endParaRPr lang="en-US" altLang="zh-CN" sz="1400" b="0" i="0" dirty="0">
              <a:effectLst/>
              <a:latin typeface="-apple-system"/>
            </a:endParaRPr>
          </a:p>
          <a:p>
            <a:r>
              <a:rPr lang="zh-CN" altLang="en-US" sz="1400" b="0" i="0" dirty="0">
                <a:effectLst/>
                <a:latin typeface="-apple-system"/>
              </a:rPr>
              <a:t>同理，</a:t>
            </a:r>
            <a:r>
              <a:rPr lang="en-US" altLang="zh-CN" sz="1400" dirty="0">
                <a:latin typeface="-apple-system"/>
              </a:rPr>
              <a:t> “ </a:t>
            </a:r>
            <a:r>
              <a:rPr lang="en-US" altLang="zh-CN" sz="1400" b="0" i="0" dirty="0">
                <a:effectLst/>
                <a:latin typeface="-apple-system"/>
              </a:rPr>
              <a:t>riscv32-unknown-linux-gnu-”</a:t>
            </a:r>
            <a:r>
              <a:rPr lang="zh-CN" altLang="en-US" sz="1400" b="0" i="0" dirty="0">
                <a:effectLst/>
                <a:latin typeface="-apple-system"/>
              </a:rPr>
              <a:t>前缀则是</a:t>
            </a:r>
            <a:r>
              <a:rPr lang="zh-CN" altLang="en-US" sz="1400" dirty="0">
                <a:latin typeface="-apple-system"/>
              </a:rPr>
              <a:t>指</a:t>
            </a:r>
            <a:r>
              <a:rPr lang="en-US" altLang="zh-CN" sz="1400" b="0" i="0" dirty="0">
                <a:effectLst/>
                <a:latin typeface="-apple-system"/>
              </a:rPr>
              <a:t>32</a:t>
            </a:r>
            <a:r>
              <a:rPr lang="zh-CN" altLang="en-US" sz="1400" b="0" i="0" dirty="0">
                <a:effectLst/>
                <a:latin typeface="-apple-system"/>
              </a:rPr>
              <a:t>位</a:t>
            </a:r>
            <a:r>
              <a:rPr lang="en-US" altLang="zh-CN" sz="1400" dirty="0">
                <a:latin typeface="-apple-system"/>
              </a:rPr>
              <a:t>RISC-V</a:t>
            </a:r>
            <a:r>
              <a:rPr lang="zh-CN" altLang="en-US" sz="1400" b="0" i="0" dirty="0">
                <a:effectLst/>
                <a:latin typeface="-apple-system"/>
              </a:rPr>
              <a:t>架构的</a:t>
            </a:r>
            <a:r>
              <a:rPr lang="en-US" altLang="zh-CN" sz="1400" b="0" i="0" dirty="0">
                <a:effectLst/>
                <a:latin typeface="-apple-system"/>
              </a:rPr>
              <a:t>Linux</a:t>
            </a:r>
            <a:r>
              <a:rPr lang="zh-CN" altLang="en-US" sz="1400" b="0" i="0" dirty="0">
                <a:effectLst/>
                <a:latin typeface="-apple-system"/>
              </a:rPr>
              <a:t>版本工具链</a:t>
            </a:r>
            <a:r>
              <a:rPr lang="zh-CN" altLang="en-US" sz="1400" dirty="0">
                <a:latin typeface="-apple-system"/>
              </a:rPr>
              <a:t>。</a:t>
            </a:r>
            <a:endParaRPr lang="en-US" altLang="zh-CN" sz="1400" dirty="0">
              <a:latin typeface="-apple-system"/>
            </a:endParaRPr>
          </a:p>
          <a:p>
            <a:endParaRPr lang="en-US" altLang="zh-CN" sz="1400" dirty="0">
              <a:latin typeface="-apple-system"/>
            </a:endParaRPr>
          </a:p>
          <a:p>
            <a:r>
              <a:rPr lang="zh-CN" altLang="en-US" sz="1400" dirty="0">
                <a:latin typeface="-apple-system"/>
              </a:rPr>
              <a:t>前缀</a:t>
            </a:r>
            <a:r>
              <a:rPr lang="en-US" altLang="zh-CN" sz="1400" dirty="0">
                <a:latin typeface="-apple-system"/>
              </a:rPr>
              <a:t>riscv64</a:t>
            </a:r>
            <a:r>
              <a:rPr lang="zh-CN" altLang="en-US" sz="1400" dirty="0">
                <a:latin typeface="-apple-system"/>
              </a:rPr>
              <a:t>（还有</a:t>
            </a:r>
            <a:r>
              <a:rPr lang="en-US" altLang="zh-CN" sz="1400" dirty="0">
                <a:latin typeface="-apple-system"/>
              </a:rPr>
              <a:t>riscv32</a:t>
            </a:r>
            <a:r>
              <a:rPr lang="zh-CN" altLang="en-US" sz="1400" dirty="0">
                <a:latin typeface="-apple-system"/>
              </a:rPr>
              <a:t>的版本）与运行在</a:t>
            </a:r>
            <a:r>
              <a:rPr lang="en-US" altLang="zh-CN" sz="1400" dirty="0">
                <a:latin typeface="-apple-system"/>
              </a:rPr>
              <a:t>64</a:t>
            </a:r>
            <a:r>
              <a:rPr lang="zh-CN" altLang="en-US" sz="1400" dirty="0">
                <a:latin typeface="-apple-system"/>
              </a:rPr>
              <a:t>位或者</a:t>
            </a:r>
            <a:r>
              <a:rPr lang="en-US" altLang="zh-CN" sz="1400" dirty="0">
                <a:latin typeface="-apple-system"/>
              </a:rPr>
              <a:t>32</a:t>
            </a:r>
            <a:r>
              <a:rPr lang="zh-CN" altLang="en-US" sz="1400" dirty="0">
                <a:latin typeface="-apple-system"/>
              </a:rPr>
              <a:t>位电脑上毫无关系，此处的</a:t>
            </a:r>
            <a:r>
              <a:rPr lang="en-US" altLang="zh-CN" sz="1400" dirty="0">
                <a:latin typeface="-apple-system"/>
              </a:rPr>
              <a:t>64</a:t>
            </a:r>
            <a:r>
              <a:rPr lang="zh-CN" altLang="en-US" sz="1400" dirty="0">
                <a:latin typeface="-apple-system"/>
              </a:rPr>
              <a:t>和</a:t>
            </a:r>
            <a:r>
              <a:rPr lang="en-US" altLang="zh-CN" sz="1400" dirty="0">
                <a:latin typeface="-apple-system"/>
              </a:rPr>
              <a:t>32</a:t>
            </a:r>
            <a:r>
              <a:rPr lang="zh-CN" altLang="en-US" sz="1400" dirty="0">
                <a:latin typeface="-apple-system"/>
              </a:rPr>
              <a:t>是指如果没有通过</a:t>
            </a:r>
            <a:r>
              <a:rPr lang="en-US" altLang="zh-CN" sz="1400" dirty="0">
                <a:latin typeface="-apple-system"/>
              </a:rPr>
              <a:t>-march</a:t>
            </a:r>
            <a:r>
              <a:rPr lang="zh-CN" altLang="en-US" sz="1400" dirty="0">
                <a:latin typeface="-apple-system"/>
              </a:rPr>
              <a:t>和</a:t>
            </a:r>
            <a:r>
              <a:rPr lang="en-US" altLang="zh-CN" sz="1400" dirty="0">
                <a:latin typeface="-apple-system"/>
              </a:rPr>
              <a:t>-</a:t>
            </a:r>
            <a:r>
              <a:rPr lang="en-US" altLang="zh-CN" sz="1400" dirty="0" err="1">
                <a:latin typeface="-apple-system"/>
              </a:rPr>
              <a:t>mabi</a:t>
            </a:r>
            <a:r>
              <a:rPr lang="zh-CN" altLang="en-US" sz="1400" dirty="0">
                <a:latin typeface="-apple-system"/>
              </a:rPr>
              <a:t>选项指定</a:t>
            </a:r>
            <a:r>
              <a:rPr lang="en-US" altLang="zh-CN" sz="1400" dirty="0">
                <a:latin typeface="-apple-system"/>
              </a:rPr>
              <a:t>RISC-V</a:t>
            </a:r>
            <a:r>
              <a:rPr lang="zh-CN" altLang="en-US" sz="1400" dirty="0">
                <a:latin typeface="-apple-system"/>
              </a:rPr>
              <a:t>架构的位宽，默认将会按照</a:t>
            </a:r>
            <a:r>
              <a:rPr lang="en-US" altLang="zh-CN" sz="1400" dirty="0">
                <a:latin typeface="-apple-system"/>
              </a:rPr>
              <a:t>64</a:t>
            </a:r>
            <a:r>
              <a:rPr lang="zh-CN" altLang="en-US" sz="1400" dirty="0">
                <a:latin typeface="-apple-system"/>
              </a:rPr>
              <a:t>位还是</a:t>
            </a:r>
            <a:r>
              <a:rPr lang="en-US" altLang="zh-CN" sz="1400" dirty="0">
                <a:latin typeface="-apple-system"/>
              </a:rPr>
              <a:t>32</a:t>
            </a:r>
            <a:r>
              <a:rPr lang="zh-CN" altLang="en-US" sz="1400" dirty="0">
                <a:latin typeface="-apple-system"/>
              </a:rPr>
              <a:t>位的</a:t>
            </a:r>
            <a:r>
              <a:rPr lang="en-US" altLang="zh-CN" sz="1400" dirty="0">
                <a:latin typeface="-apple-system"/>
              </a:rPr>
              <a:t>RISC-V</a:t>
            </a:r>
            <a:r>
              <a:rPr lang="zh-CN" altLang="en-US" sz="1400" dirty="0">
                <a:latin typeface="-apple-system"/>
              </a:rPr>
              <a:t>架构来编译程序。有关</a:t>
            </a:r>
            <a:r>
              <a:rPr lang="en-US" altLang="zh-CN" sz="1400" dirty="0">
                <a:latin typeface="-apple-system"/>
              </a:rPr>
              <a:t>-march</a:t>
            </a:r>
            <a:r>
              <a:rPr lang="zh-CN" altLang="en-US" sz="1400" dirty="0">
                <a:latin typeface="-apple-system"/>
              </a:rPr>
              <a:t>和</a:t>
            </a:r>
            <a:r>
              <a:rPr lang="en-US" altLang="zh-CN" sz="1400" dirty="0">
                <a:latin typeface="-apple-system"/>
              </a:rPr>
              <a:t>-</a:t>
            </a:r>
            <a:r>
              <a:rPr lang="en-US" altLang="zh-CN" sz="1400" dirty="0" err="1">
                <a:latin typeface="-apple-system"/>
              </a:rPr>
              <a:t>mabi</a:t>
            </a:r>
            <a:r>
              <a:rPr lang="zh-CN" altLang="en-US" sz="1400" dirty="0">
                <a:latin typeface="-apple-system"/>
              </a:rPr>
              <a:t>选项的含义会在后面描述。</a:t>
            </a:r>
            <a:endParaRPr lang="en-US" altLang="zh-CN" sz="1400" dirty="0">
              <a:latin typeface="-apple-system"/>
            </a:endParaRPr>
          </a:p>
        </p:txBody>
      </p:sp>
    </p:spTree>
    <p:extLst>
      <p:ext uri="{BB962C8B-B14F-4D97-AF65-F5344CB8AC3E}">
        <p14:creationId xmlns:p14="http://schemas.microsoft.com/office/powerpoint/2010/main" val="10570336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559ED-A2D3-46F7-9E33-43CB3582E22A}"/>
              </a:ext>
            </a:extLst>
          </p:cNvPr>
          <p:cNvSpPr>
            <a:spLocks noGrp="1"/>
          </p:cNvSpPr>
          <p:nvPr>
            <p:ph type="title"/>
          </p:nvPr>
        </p:nvSpPr>
        <p:spPr/>
        <p:txBody>
          <a:bodyPr/>
          <a:lstStyle/>
          <a:p>
            <a:r>
              <a:rPr lang="en-US" altLang="zh-CN" dirty="0"/>
              <a:t>3.1 GCC</a:t>
            </a:r>
            <a:r>
              <a:rPr lang="zh-CN" altLang="en-US" dirty="0"/>
              <a:t>工具链介绍</a:t>
            </a:r>
          </a:p>
        </p:txBody>
      </p:sp>
      <p:sp>
        <p:nvSpPr>
          <p:cNvPr id="3" name="内容占位符 2">
            <a:extLst>
              <a:ext uri="{FF2B5EF4-FFF2-40B4-BE49-F238E27FC236}">
                <a16:creationId xmlns:a16="http://schemas.microsoft.com/office/drawing/2014/main" id="{B2205C2F-02E7-4FB6-B5F3-9184D26BD5BE}"/>
              </a:ext>
            </a:extLst>
          </p:cNvPr>
          <p:cNvSpPr>
            <a:spLocks noGrp="1"/>
          </p:cNvSpPr>
          <p:nvPr>
            <p:ph idx="1"/>
          </p:nvPr>
        </p:nvSpPr>
        <p:spPr/>
        <p:txBody>
          <a:bodyPr>
            <a:normAutofit/>
          </a:bodyPr>
          <a:lstStyle/>
          <a:p>
            <a:r>
              <a:rPr lang="zh-CN" altLang="en-US" dirty="0"/>
              <a:t>命名方式：</a:t>
            </a:r>
            <a:r>
              <a:rPr lang="en-US" altLang="zh-CN" dirty="0"/>
              <a:t>arch[-vendor][-</a:t>
            </a:r>
            <a:r>
              <a:rPr lang="en-US" altLang="zh-CN" dirty="0" err="1"/>
              <a:t>os</a:t>
            </a:r>
            <a:r>
              <a:rPr lang="en-US" altLang="zh-CN" dirty="0"/>
              <a:t>][-(gnu)</a:t>
            </a:r>
            <a:r>
              <a:rPr lang="en-US" altLang="zh-CN" dirty="0" err="1"/>
              <a:t>eabi</a:t>
            </a:r>
            <a:r>
              <a:rPr lang="en-US" altLang="zh-CN" dirty="0"/>
              <a:t>]-</a:t>
            </a:r>
            <a:r>
              <a:rPr lang="en-US" altLang="zh-CN" dirty="0" err="1"/>
              <a:t>gcc</a:t>
            </a:r>
            <a:endParaRPr lang="en-US" altLang="zh-CN" dirty="0"/>
          </a:p>
          <a:p>
            <a:pPr lvl="1"/>
            <a:r>
              <a:rPr lang="en-US" altLang="zh-CN" dirty="0"/>
              <a:t>arm-none-</a:t>
            </a:r>
            <a:r>
              <a:rPr lang="en-US" altLang="zh-CN" dirty="0" err="1"/>
              <a:t>eabi</a:t>
            </a:r>
            <a:r>
              <a:rPr lang="en-US" altLang="zh-CN" dirty="0"/>
              <a:t>-</a:t>
            </a:r>
            <a:r>
              <a:rPr lang="en-US" altLang="zh-CN" dirty="0" err="1"/>
              <a:t>gcc</a:t>
            </a:r>
            <a:endParaRPr lang="en-US" altLang="zh-CN" dirty="0"/>
          </a:p>
          <a:p>
            <a:pPr lvl="1"/>
            <a:r>
              <a:rPr lang="en-US" altLang="zh-CN" dirty="0"/>
              <a:t>arm-none-</a:t>
            </a:r>
            <a:r>
              <a:rPr lang="en-US" altLang="zh-CN" dirty="0" err="1"/>
              <a:t>linux</a:t>
            </a:r>
            <a:r>
              <a:rPr lang="en-US" altLang="zh-CN" dirty="0"/>
              <a:t>-</a:t>
            </a:r>
            <a:r>
              <a:rPr lang="en-US" altLang="zh-CN" dirty="0" err="1"/>
              <a:t>gnueabi-gcc</a:t>
            </a:r>
            <a:endParaRPr lang="en-US" altLang="zh-CN" dirty="0"/>
          </a:p>
          <a:p>
            <a:pPr lvl="1"/>
            <a:r>
              <a:rPr lang="en-US" altLang="zh-CN" dirty="0"/>
              <a:t>arm-</a:t>
            </a:r>
            <a:r>
              <a:rPr lang="en-US" altLang="zh-CN" dirty="0" err="1"/>
              <a:t>linux</a:t>
            </a:r>
            <a:r>
              <a:rPr lang="en-US" altLang="zh-CN" dirty="0"/>
              <a:t>-</a:t>
            </a:r>
            <a:r>
              <a:rPr lang="en-US" altLang="zh-CN" dirty="0" err="1"/>
              <a:t>gnueabi-gcc</a:t>
            </a:r>
            <a:endParaRPr lang="en-US" altLang="zh-CN" dirty="0"/>
          </a:p>
          <a:p>
            <a:pPr lvl="1"/>
            <a:r>
              <a:rPr lang="en-US" altLang="zh-CN" dirty="0"/>
              <a:t>arm-</a:t>
            </a:r>
            <a:r>
              <a:rPr lang="en-US" altLang="zh-CN" dirty="0" err="1"/>
              <a:t>linux</a:t>
            </a:r>
            <a:r>
              <a:rPr lang="en-US" altLang="zh-CN" dirty="0"/>
              <a:t>-</a:t>
            </a:r>
            <a:r>
              <a:rPr lang="en-US" altLang="zh-CN" dirty="0" err="1"/>
              <a:t>gnueabihf-gcc</a:t>
            </a:r>
            <a:endParaRPr lang="en-US" altLang="zh-CN" dirty="0"/>
          </a:p>
          <a:p>
            <a:pPr lvl="1"/>
            <a:r>
              <a:rPr lang="en-US" altLang="zh-CN" dirty="0"/>
              <a:t>riscv64-unknown-linux-gnu-gcc</a:t>
            </a:r>
          </a:p>
          <a:p>
            <a:pPr lvl="1"/>
            <a:r>
              <a:rPr lang="en-US" altLang="zh-CN" dirty="0"/>
              <a:t>riscv32-unknown-linux-gnu-gcc</a:t>
            </a:r>
          </a:p>
          <a:p>
            <a:pPr lvl="1"/>
            <a:r>
              <a:rPr lang="en-US" altLang="zh-CN" dirty="0"/>
              <a:t>riscv64-unknown-elf-gcc</a:t>
            </a:r>
          </a:p>
          <a:p>
            <a:pPr lvl="1"/>
            <a:r>
              <a:rPr lang="en-US" altLang="zh-CN" dirty="0"/>
              <a:t>riscv32-unknown-elf-gcc</a:t>
            </a:r>
          </a:p>
          <a:p>
            <a:pPr lvl="1"/>
            <a:endParaRPr lang="zh-CN" altLang="en-US" dirty="0"/>
          </a:p>
        </p:txBody>
      </p:sp>
      <p:sp>
        <p:nvSpPr>
          <p:cNvPr id="4" name="文本框 3">
            <a:extLst>
              <a:ext uri="{FF2B5EF4-FFF2-40B4-BE49-F238E27FC236}">
                <a16:creationId xmlns:a16="http://schemas.microsoft.com/office/drawing/2014/main" id="{26FE7552-F714-459E-9A95-20BD76918D53}"/>
              </a:ext>
            </a:extLst>
          </p:cNvPr>
          <p:cNvSpPr txBox="1"/>
          <p:nvPr/>
        </p:nvSpPr>
        <p:spPr>
          <a:xfrm>
            <a:off x="1376118" y="4703007"/>
            <a:ext cx="3808277" cy="646331"/>
          </a:xfrm>
          <a:prstGeom prst="rect">
            <a:avLst/>
          </a:prstGeom>
          <a:noFill/>
          <a:ln w="28575">
            <a:solidFill>
              <a:schemeClr val="accent1"/>
            </a:solidFill>
          </a:ln>
        </p:spPr>
        <p:txBody>
          <a:bodyPr wrap="square" rtlCol="0">
            <a:spAutoFit/>
          </a:bodyPr>
          <a:lstStyle/>
          <a:p>
            <a:endParaRPr lang="en-US" altLang="zh-CN" dirty="0"/>
          </a:p>
          <a:p>
            <a:endParaRPr lang="zh-CN" altLang="en-US" dirty="0"/>
          </a:p>
        </p:txBody>
      </p:sp>
      <p:sp>
        <p:nvSpPr>
          <p:cNvPr id="5" name="文本框 4">
            <a:extLst>
              <a:ext uri="{FF2B5EF4-FFF2-40B4-BE49-F238E27FC236}">
                <a16:creationId xmlns:a16="http://schemas.microsoft.com/office/drawing/2014/main" id="{33FA2AE0-25AC-4802-ACAB-AD087CAB11FB}"/>
              </a:ext>
            </a:extLst>
          </p:cNvPr>
          <p:cNvSpPr txBox="1"/>
          <p:nvPr/>
        </p:nvSpPr>
        <p:spPr>
          <a:xfrm>
            <a:off x="5320148" y="2521059"/>
            <a:ext cx="3741490" cy="1384995"/>
          </a:xfrm>
          <a:prstGeom prst="rect">
            <a:avLst/>
          </a:prstGeom>
          <a:noFill/>
          <a:ln w="28575">
            <a:solidFill>
              <a:schemeClr val="accent1"/>
            </a:solidFill>
          </a:ln>
        </p:spPr>
        <p:txBody>
          <a:bodyPr wrap="square" rtlCol="0">
            <a:spAutoFit/>
          </a:bodyPr>
          <a:lstStyle/>
          <a:p>
            <a:r>
              <a:rPr lang="zh-CN" altLang="en-US" sz="1400" b="0" i="0" dirty="0">
                <a:solidFill>
                  <a:srgbClr val="4D4D4D"/>
                </a:solidFill>
                <a:effectLst/>
                <a:latin typeface="-apple-system"/>
              </a:rPr>
              <a:t>以</a:t>
            </a:r>
            <a:r>
              <a:rPr lang="en-US" altLang="zh-CN" sz="1400" b="0" i="0" dirty="0">
                <a:solidFill>
                  <a:srgbClr val="4D4D4D"/>
                </a:solidFill>
                <a:effectLst/>
                <a:latin typeface="-apple-system"/>
              </a:rPr>
              <a:t>”riscv64-unknown-elf-”/</a:t>
            </a:r>
            <a:r>
              <a:rPr lang="en-US" altLang="zh-CN" sz="1400" dirty="0">
                <a:solidFill>
                  <a:srgbClr val="4D4D4D"/>
                </a:solidFill>
                <a:latin typeface="-apple-system"/>
              </a:rPr>
              <a:t>”riscv32-unknown-elf”</a:t>
            </a:r>
            <a:r>
              <a:rPr lang="zh-CN" altLang="en-US" sz="1400" b="0" i="0" dirty="0">
                <a:solidFill>
                  <a:srgbClr val="4D4D4D"/>
                </a:solidFill>
                <a:effectLst/>
                <a:latin typeface="-apple-system"/>
              </a:rPr>
              <a:t>为前缀</a:t>
            </a:r>
            <a:r>
              <a:rPr lang="zh-CN" altLang="en-US" sz="1400" dirty="0">
                <a:solidFill>
                  <a:srgbClr val="4D4D4D"/>
                </a:solidFill>
                <a:latin typeface="-apple-system"/>
              </a:rPr>
              <a:t>则</a:t>
            </a:r>
            <a:r>
              <a:rPr lang="zh-CN" altLang="en-US" sz="1400" b="0" i="0" dirty="0">
                <a:solidFill>
                  <a:srgbClr val="4D4D4D"/>
                </a:solidFill>
                <a:effectLst/>
                <a:latin typeface="-apple-system"/>
              </a:rPr>
              <a:t>表示该工具链为非</a:t>
            </a:r>
            <a:r>
              <a:rPr lang="en-US" altLang="zh-CN" sz="1400" b="0" i="0" dirty="0">
                <a:solidFill>
                  <a:srgbClr val="4D4D4D"/>
                </a:solidFill>
                <a:effectLst/>
                <a:latin typeface="-apple-system"/>
              </a:rPr>
              <a:t>Linux</a:t>
            </a:r>
            <a:r>
              <a:rPr lang="en-US" altLang="zh-CN" sz="1400" dirty="0">
                <a:solidFill>
                  <a:srgbClr val="4D4D4D"/>
                </a:solidFill>
                <a:latin typeface="-apple-system"/>
              </a:rPr>
              <a:t>(</a:t>
            </a:r>
            <a:r>
              <a:rPr lang="en-US" altLang="zh-CN" sz="1400" b="0" i="0" dirty="0">
                <a:solidFill>
                  <a:srgbClr val="4D4D4D"/>
                </a:solidFill>
                <a:effectLst/>
                <a:latin typeface="-apple-system"/>
              </a:rPr>
              <a:t>Non-</a:t>
            </a:r>
            <a:r>
              <a:rPr lang="en-US" altLang="zh-CN" sz="1400" b="0" i="0" dirty="0" err="1">
                <a:solidFill>
                  <a:srgbClr val="4D4D4D"/>
                </a:solidFill>
                <a:effectLst/>
                <a:latin typeface="-apple-system"/>
              </a:rPr>
              <a:t>linux</a:t>
            </a:r>
            <a:r>
              <a:rPr lang="en-US" altLang="zh-CN" sz="1400" dirty="0">
                <a:solidFill>
                  <a:srgbClr val="4D4D4D"/>
                </a:solidFill>
                <a:latin typeface="-apple-system"/>
              </a:rPr>
              <a:t>)</a:t>
            </a:r>
            <a:r>
              <a:rPr lang="zh-CN" altLang="en-US" sz="1400" b="0" i="0" dirty="0">
                <a:solidFill>
                  <a:srgbClr val="4D4D4D"/>
                </a:solidFill>
                <a:effectLst/>
                <a:latin typeface="-apple-system"/>
              </a:rPr>
              <a:t>版本的工具链</a:t>
            </a:r>
            <a:r>
              <a:rPr lang="zh-CN" altLang="en-US" sz="1400" dirty="0">
                <a:solidFill>
                  <a:srgbClr val="4D4D4D"/>
                </a:solidFill>
                <a:latin typeface="-apple-system"/>
              </a:rPr>
              <a:t>。</a:t>
            </a:r>
            <a:r>
              <a:rPr lang="en-US" altLang="zh-CN" sz="1400" dirty="0">
                <a:solidFill>
                  <a:srgbClr val="4D4D4D"/>
                </a:solidFill>
                <a:latin typeface="-apple-system"/>
              </a:rPr>
              <a:t>Non-Linux</a:t>
            </a:r>
            <a:r>
              <a:rPr lang="zh-CN" altLang="en-US" sz="1400" dirty="0">
                <a:solidFill>
                  <a:srgbClr val="4D4D4D"/>
                </a:solidFill>
                <a:latin typeface="-apple-system"/>
              </a:rPr>
              <a:t>不是指当前版本工具链一定不能运行在</a:t>
            </a:r>
            <a:r>
              <a:rPr lang="en-US" altLang="zh-CN" sz="1400" dirty="0">
                <a:solidFill>
                  <a:srgbClr val="4D4D4D"/>
                </a:solidFill>
                <a:latin typeface="-apple-system"/>
              </a:rPr>
              <a:t>Linux</a:t>
            </a:r>
            <a:r>
              <a:rPr lang="zh-CN" altLang="en-US" sz="1400" dirty="0">
                <a:solidFill>
                  <a:srgbClr val="4D4D4D"/>
                </a:solidFill>
                <a:latin typeface="-apple-system"/>
              </a:rPr>
              <a:t>操作系统的电脑上，</a:t>
            </a:r>
            <a:r>
              <a:rPr lang="en-US" altLang="zh-CN" sz="1400" dirty="0">
                <a:solidFill>
                  <a:srgbClr val="4D4D4D"/>
                </a:solidFill>
                <a:latin typeface="-apple-system"/>
              </a:rPr>
              <a:t>Non-Linux</a:t>
            </a:r>
            <a:r>
              <a:rPr lang="zh-CN" altLang="en-US" sz="1400" dirty="0">
                <a:solidFill>
                  <a:srgbClr val="4D4D4D"/>
                </a:solidFill>
                <a:latin typeface="-apple-system"/>
              </a:rPr>
              <a:t>是指该</a:t>
            </a:r>
            <a:r>
              <a:rPr lang="en-US" altLang="zh-CN" sz="1400" dirty="0">
                <a:solidFill>
                  <a:srgbClr val="4D4D4D"/>
                </a:solidFill>
                <a:latin typeface="-apple-system"/>
              </a:rPr>
              <a:t>GCC</a:t>
            </a:r>
            <a:r>
              <a:rPr lang="zh-CN" altLang="en-US" sz="1400" dirty="0">
                <a:solidFill>
                  <a:srgbClr val="4D4D4D"/>
                </a:solidFill>
                <a:latin typeface="-apple-system"/>
              </a:rPr>
              <a:t>工具链会使用</a:t>
            </a:r>
            <a:r>
              <a:rPr lang="en-US" altLang="zh-CN" sz="1400" dirty="0" err="1">
                <a:solidFill>
                  <a:srgbClr val="4D4D4D"/>
                </a:solidFill>
                <a:latin typeface="-apple-system"/>
              </a:rPr>
              <a:t>newlib</a:t>
            </a:r>
            <a:r>
              <a:rPr lang="zh-CN" altLang="en-US" sz="1400" dirty="0">
                <a:solidFill>
                  <a:srgbClr val="4D4D4D"/>
                </a:solidFill>
                <a:latin typeface="-apple-system"/>
              </a:rPr>
              <a:t>作为</a:t>
            </a:r>
            <a:r>
              <a:rPr lang="en-US" altLang="zh-CN" sz="1400" dirty="0">
                <a:solidFill>
                  <a:srgbClr val="4D4D4D"/>
                </a:solidFill>
                <a:latin typeface="-apple-system"/>
              </a:rPr>
              <a:t>C</a:t>
            </a:r>
            <a:r>
              <a:rPr lang="zh-CN" altLang="en-US" sz="1400" dirty="0">
                <a:solidFill>
                  <a:srgbClr val="4D4D4D"/>
                </a:solidFill>
                <a:latin typeface="-apple-system"/>
              </a:rPr>
              <a:t>运行库。</a:t>
            </a:r>
            <a:endParaRPr lang="en-US" altLang="zh-CN" sz="1400" dirty="0">
              <a:solidFill>
                <a:srgbClr val="4D4D4D"/>
              </a:solidFill>
              <a:latin typeface="-apple-system"/>
            </a:endParaRPr>
          </a:p>
        </p:txBody>
      </p:sp>
    </p:spTree>
    <p:extLst>
      <p:ext uri="{BB962C8B-B14F-4D97-AF65-F5344CB8AC3E}">
        <p14:creationId xmlns:p14="http://schemas.microsoft.com/office/powerpoint/2010/main" val="3265977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9BFD4-6879-40FF-877F-35E345664AF1}"/>
              </a:ext>
            </a:extLst>
          </p:cNvPr>
          <p:cNvSpPr>
            <a:spLocks noGrp="1"/>
          </p:cNvSpPr>
          <p:nvPr>
            <p:ph type="title"/>
          </p:nvPr>
        </p:nvSpPr>
        <p:spPr/>
        <p:txBody>
          <a:bodyPr/>
          <a:lstStyle/>
          <a:p>
            <a:r>
              <a:rPr lang="en-US" altLang="zh-CN" dirty="0"/>
              <a:t>3.1 GCC</a:t>
            </a:r>
            <a:r>
              <a:rPr lang="zh-CN" altLang="en-US" dirty="0"/>
              <a:t>工具链介绍</a:t>
            </a:r>
          </a:p>
        </p:txBody>
      </p:sp>
      <p:sp>
        <p:nvSpPr>
          <p:cNvPr id="3" name="内容占位符 2">
            <a:extLst>
              <a:ext uri="{FF2B5EF4-FFF2-40B4-BE49-F238E27FC236}">
                <a16:creationId xmlns:a16="http://schemas.microsoft.com/office/drawing/2014/main" id="{8C60BD6D-376E-4356-BCF3-A444C05ED66F}"/>
              </a:ext>
            </a:extLst>
          </p:cNvPr>
          <p:cNvSpPr>
            <a:spLocks noGrp="1"/>
          </p:cNvSpPr>
          <p:nvPr>
            <p:ph idx="1"/>
          </p:nvPr>
        </p:nvSpPr>
        <p:spPr/>
        <p:txBody>
          <a:bodyPr/>
          <a:lstStyle/>
          <a:p>
            <a:r>
              <a:rPr lang="zh-CN" altLang="en-US" dirty="0"/>
              <a:t>预处理</a:t>
            </a:r>
          </a:p>
        </p:txBody>
      </p:sp>
      <p:sp>
        <p:nvSpPr>
          <p:cNvPr id="4" name="矩形 3">
            <a:extLst>
              <a:ext uri="{FF2B5EF4-FFF2-40B4-BE49-F238E27FC236}">
                <a16:creationId xmlns:a16="http://schemas.microsoft.com/office/drawing/2014/main" id="{93D13809-4C63-4024-8C3C-FEC4FD6DA611}"/>
              </a:ext>
            </a:extLst>
          </p:cNvPr>
          <p:cNvSpPr/>
          <p:nvPr/>
        </p:nvSpPr>
        <p:spPr>
          <a:xfrm>
            <a:off x="3581931" y="2348017"/>
            <a:ext cx="989012" cy="218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noProof="1">
                <a:solidFill>
                  <a:schemeClr val="bg1"/>
                </a:solidFill>
              </a:rPr>
              <a:t>汇编语言</a:t>
            </a:r>
          </a:p>
        </p:txBody>
      </p:sp>
      <p:sp>
        <p:nvSpPr>
          <p:cNvPr id="5" name="矩形 4">
            <a:extLst>
              <a:ext uri="{FF2B5EF4-FFF2-40B4-BE49-F238E27FC236}">
                <a16:creationId xmlns:a16="http://schemas.microsoft.com/office/drawing/2014/main" id="{6E2AB072-5745-4F24-ABBA-83C25E515EC7}"/>
              </a:ext>
            </a:extLst>
          </p:cNvPr>
          <p:cNvSpPr/>
          <p:nvPr/>
        </p:nvSpPr>
        <p:spPr>
          <a:xfrm>
            <a:off x="999068" y="2348017"/>
            <a:ext cx="989013" cy="21844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noProof="1">
                <a:solidFill>
                  <a:schemeClr val="bg1"/>
                </a:solidFill>
              </a:rPr>
              <a:t>高级语言</a:t>
            </a:r>
          </a:p>
        </p:txBody>
      </p:sp>
      <p:sp>
        <p:nvSpPr>
          <p:cNvPr id="6" name="矩形 5">
            <a:extLst>
              <a:ext uri="{FF2B5EF4-FFF2-40B4-BE49-F238E27FC236}">
                <a16:creationId xmlns:a16="http://schemas.microsoft.com/office/drawing/2014/main" id="{DDF53CAC-4876-4780-B533-E0A6237EFBA2}"/>
              </a:ext>
            </a:extLst>
          </p:cNvPr>
          <p:cNvSpPr/>
          <p:nvPr/>
        </p:nvSpPr>
        <p:spPr>
          <a:xfrm>
            <a:off x="2273831" y="2332142"/>
            <a:ext cx="989012" cy="2184400"/>
          </a:xfrm>
          <a:prstGeom prst="rect">
            <a:avLst/>
          </a:prstGeom>
          <a:solidFill>
            <a:schemeClr val="bg1">
              <a:lumMod val="95000"/>
            </a:schemeClr>
          </a:solidFill>
          <a:ln w="12700" cmpd="sng">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400" noProof="1">
                <a:solidFill>
                  <a:schemeClr val="tx1"/>
                </a:solidFill>
              </a:rPr>
              <a:t>预处理</a:t>
            </a:r>
          </a:p>
          <a:p>
            <a:pPr algn="ctr"/>
            <a:r>
              <a:rPr lang="zh-CN" altLang="en-US" sz="1400" noProof="1">
                <a:solidFill>
                  <a:schemeClr val="tx1"/>
                </a:solidFill>
              </a:rPr>
              <a:t>文件</a:t>
            </a:r>
          </a:p>
        </p:txBody>
      </p:sp>
      <p:sp>
        <p:nvSpPr>
          <p:cNvPr id="7" name="文本框 7">
            <a:extLst>
              <a:ext uri="{FF2B5EF4-FFF2-40B4-BE49-F238E27FC236}">
                <a16:creationId xmlns:a16="http://schemas.microsoft.com/office/drawing/2014/main" id="{5415C005-CBCD-4441-BB00-AE5832E20FEF}"/>
              </a:ext>
            </a:extLst>
          </p:cNvPr>
          <p:cNvSpPr txBox="1">
            <a:spLocks noChangeArrowheads="1"/>
          </p:cNvSpPr>
          <p:nvPr/>
        </p:nvSpPr>
        <p:spPr bwMode="auto">
          <a:xfrm>
            <a:off x="1875368" y="3210030"/>
            <a:ext cx="4873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t>→</a:t>
            </a:r>
          </a:p>
        </p:txBody>
      </p:sp>
      <p:sp>
        <p:nvSpPr>
          <p:cNvPr id="8" name="文本框 8">
            <a:extLst>
              <a:ext uri="{FF2B5EF4-FFF2-40B4-BE49-F238E27FC236}">
                <a16:creationId xmlns:a16="http://schemas.microsoft.com/office/drawing/2014/main" id="{E0862A4C-C567-4C11-BA8F-8451CA03DD1C}"/>
              </a:ext>
            </a:extLst>
          </p:cNvPr>
          <p:cNvSpPr txBox="1">
            <a:spLocks noChangeArrowheads="1"/>
          </p:cNvSpPr>
          <p:nvPr/>
        </p:nvSpPr>
        <p:spPr bwMode="auto">
          <a:xfrm>
            <a:off x="3166006" y="3210030"/>
            <a:ext cx="4873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t>→</a:t>
            </a:r>
          </a:p>
        </p:txBody>
      </p:sp>
      <p:sp>
        <p:nvSpPr>
          <p:cNvPr id="9" name="文本框 9">
            <a:extLst>
              <a:ext uri="{FF2B5EF4-FFF2-40B4-BE49-F238E27FC236}">
                <a16:creationId xmlns:a16="http://schemas.microsoft.com/office/drawing/2014/main" id="{320DB121-A688-47E0-82EE-0A4AD3BA6341}"/>
              </a:ext>
            </a:extLst>
          </p:cNvPr>
          <p:cNvSpPr txBox="1">
            <a:spLocks noChangeArrowheads="1"/>
          </p:cNvSpPr>
          <p:nvPr/>
        </p:nvSpPr>
        <p:spPr bwMode="auto">
          <a:xfrm>
            <a:off x="4755294" y="2458424"/>
            <a:ext cx="39196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defTabSz="685800">
              <a:defRPr>
                <a:solidFill>
                  <a:schemeClr val="tx1"/>
                </a:solidFill>
                <a:latin typeface="Arial" panose="020B0604020202020204" pitchFamily="34" charset="0"/>
                <a:ea typeface="宋体" panose="02010600030101010101" pitchFamily="2" charset="-122"/>
              </a:defRPr>
            </a:lvl1pPr>
            <a:lvl2pPr defTabSz="685800">
              <a:defRPr>
                <a:solidFill>
                  <a:schemeClr val="tx1"/>
                </a:solidFill>
                <a:latin typeface="Arial" panose="020B0604020202020204" pitchFamily="34" charset="0"/>
                <a:ea typeface="宋体" panose="02010600030101010101" pitchFamily="2" charset="-122"/>
              </a:defRPr>
            </a:lvl2pPr>
            <a:lvl3pPr defTabSz="685800">
              <a:defRPr>
                <a:solidFill>
                  <a:schemeClr val="tx1"/>
                </a:solidFill>
                <a:latin typeface="Arial" panose="020B0604020202020204" pitchFamily="34" charset="0"/>
                <a:ea typeface="宋体" panose="02010600030101010101" pitchFamily="2" charset="-122"/>
              </a:defRPr>
            </a:lvl3pPr>
            <a:lvl4pPr defTabSz="685800">
              <a:defRPr>
                <a:solidFill>
                  <a:schemeClr val="tx1"/>
                </a:solidFill>
                <a:latin typeface="Arial" panose="020B0604020202020204" pitchFamily="34" charset="0"/>
                <a:ea typeface="宋体" panose="02010600030101010101" pitchFamily="2" charset="-122"/>
              </a:defRPr>
            </a:lvl4pPr>
            <a:lvl5pPr defTabSz="685800">
              <a:defRPr>
                <a:solidFill>
                  <a:schemeClr val="tx1"/>
                </a:solidFill>
                <a:latin typeface="Arial" panose="020B0604020202020204" pitchFamily="34" charset="0"/>
                <a:ea typeface="宋体" panose="02010600030101010101" pitchFamily="2" charset="-122"/>
              </a:defRPr>
            </a:lvl5pPr>
            <a:lvl6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750"/>
              </a:spcBef>
              <a:buFont typeface="Arial" panose="020B0604020202020204" pitchFamily="34" charset="0"/>
              <a:buNone/>
            </a:pPr>
            <a:r>
              <a:rPr lang="zh-CN" altLang="en-US" dirty="0">
                <a:latin typeface="+mn-lt"/>
                <a:ea typeface="+mn-ea"/>
              </a:rPr>
              <a:t>   预处理器（cpp）根据以字符#号开头的命令，修改原始的c程序。比如</a:t>
            </a:r>
            <a:r>
              <a:rPr lang="en-US" altLang="zh-CN" dirty="0">
                <a:latin typeface="+mn-lt"/>
                <a:ea typeface="+mn-ea"/>
              </a:rPr>
              <a:t>main</a:t>
            </a:r>
            <a:r>
              <a:rPr lang="zh-CN" altLang="en-US" dirty="0">
                <a:latin typeface="+mn-lt"/>
                <a:ea typeface="+mn-ea"/>
              </a:rPr>
              <a:t>.c中的第一行#include &lt;stdio.h&gt;命令告诉预处理器读取系统头文件stdio.h的内容，并把它直接插入到程序文本中，结果得到了另一个C程序，通常是以.i为扩展名。</a:t>
            </a:r>
          </a:p>
        </p:txBody>
      </p:sp>
      <p:sp>
        <p:nvSpPr>
          <p:cNvPr id="16" name="文本框 24">
            <a:extLst>
              <a:ext uri="{FF2B5EF4-FFF2-40B4-BE49-F238E27FC236}">
                <a16:creationId xmlns:a16="http://schemas.microsoft.com/office/drawing/2014/main" id="{2A2EAA97-87CB-4179-8F5B-537349D5BFE9}"/>
              </a:ext>
            </a:extLst>
          </p:cNvPr>
          <p:cNvSpPr txBox="1">
            <a:spLocks noChangeArrowheads="1"/>
          </p:cNvSpPr>
          <p:nvPr/>
        </p:nvSpPr>
        <p:spPr bwMode="auto">
          <a:xfrm>
            <a:off x="975256" y="4676126"/>
            <a:ext cx="3586162" cy="368300"/>
          </a:xfrm>
          <a:prstGeom prst="rect">
            <a:avLst/>
          </a:prstGeom>
          <a:gradFill rotWithShape="1">
            <a:gsLst>
              <a:gs pos="0">
                <a:srgbClr val="14CD68"/>
              </a:gs>
              <a:gs pos="100000">
                <a:srgbClr val="035C7D"/>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dirty="0">
                <a:solidFill>
                  <a:schemeClr val="bg2"/>
                </a:solidFill>
              </a:rPr>
              <a:t>软件的世界</a:t>
            </a:r>
          </a:p>
        </p:txBody>
      </p:sp>
      <p:pic>
        <p:nvPicPr>
          <p:cNvPr id="17" name="内容占位符 3">
            <a:extLst>
              <a:ext uri="{FF2B5EF4-FFF2-40B4-BE49-F238E27FC236}">
                <a16:creationId xmlns:a16="http://schemas.microsoft.com/office/drawing/2014/main" id="{5888DFEA-B414-4F83-B06D-0AAD7AEAE949}"/>
              </a:ext>
            </a:extLst>
          </p:cNvPr>
          <p:cNvPicPr>
            <a:picLocks noChangeAspect="1"/>
          </p:cNvPicPr>
          <p:nvPr/>
        </p:nvPicPr>
        <p:blipFill>
          <a:blip r:embed="rId2"/>
          <a:stretch>
            <a:fillRect/>
          </a:stretch>
        </p:blipFill>
        <p:spPr>
          <a:xfrm>
            <a:off x="1065713" y="5218719"/>
            <a:ext cx="2714286" cy="1142857"/>
          </a:xfrm>
          <a:prstGeom prst="rect">
            <a:avLst/>
          </a:prstGeom>
        </p:spPr>
      </p:pic>
      <p:pic>
        <p:nvPicPr>
          <p:cNvPr id="18" name="图片 17">
            <a:extLst>
              <a:ext uri="{FF2B5EF4-FFF2-40B4-BE49-F238E27FC236}">
                <a16:creationId xmlns:a16="http://schemas.microsoft.com/office/drawing/2014/main" id="{A0B26067-7344-444E-9E84-101C1D8A12DA}"/>
              </a:ext>
            </a:extLst>
          </p:cNvPr>
          <p:cNvPicPr>
            <a:picLocks noChangeAspect="1"/>
          </p:cNvPicPr>
          <p:nvPr/>
        </p:nvPicPr>
        <p:blipFill>
          <a:blip r:embed="rId3"/>
          <a:stretch>
            <a:fillRect/>
          </a:stretch>
        </p:blipFill>
        <p:spPr>
          <a:xfrm>
            <a:off x="5445327" y="4685483"/>
            <a:ext cx="2539534" cy="1676093"/>
          </a:xfrm>
          <a:prstGeom prst="rect">
            <a:avLst/>
          </a:prstGeom>
        </p:spPr>
      </p:pic>
      <p:sp>
        <p:nvSpPr>
          <p:cNvPr id="19" name="右箭头 9">
            <a:extLst>
              <a:ext uri="{FF2B5EF4-FFF2-40B4-BE49-F238E27FC236}">
                <a16:creationId xmlns:a16="http://schemas.microsoft.com/office/drawing/2014/main" id="{E00A1420-CA2A-4242-BBEA-3257208BC518}"/>
              </a:ext>
            </a:extLst>
          </p:cNvPr>
          <p:cNvSpPr/>
          <p:nvPr/>
        </p:nvSpPr>
        <p:spPr>
          <a:xfrm>
            <a:off x="3743899" y="5574019"/>
            <a:ext cx="1494426" cy="2946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351EE88-97C8-43CD-8A9B-562FA0F16BBB}"/>
              </a:ext>
            </a:extLst>
          </p:cNvPr>
          <p:cNvSpPr txBox="1"/>
          <p:nvPr/>
        </p:nvSpPr>
        <p:spPr>
          <a:xfrm>
            <a:off x="4002353" y="5252869"/>
            <a:ext cx="877163" cy="369332"/>
          </a:xfrm>
          <a:prstGeom prst="rect">
            <a:avLst/>
          </a:prstGeom>
          <a:noFill/>
        </p:spPr>
        <p:txBody>
          <a:bodyPr wrap="none" rtlCol="0">
            <a:spAutoFit/>
          </a:bodyPr>
          <a:lstStyle/>
          <a:p>
            <a:r>
              <a:rPr lang="zh-CN" altLang="en-US" dirty="0"/>
              <a:t>预处理</a:t>
            </a:r>
          </a:p>
        </p:txBody>
      </p:sp>
      <p:sp>
        <p:nvSpPr>
          <p:cNvPr id="21" name="文本框 20">
            <a:extLst>
              <a:ext uri="{FF2B5EF4-FFF2-40B4-BE49-F238E27FC236}">
                <a16:creationId xmlns:a16="http://schemas.microsoft.com/office/drawing/2014/main" id="{806EEFA2-E28B-4D0D-AA98-CD06E9639968}"/>
              </a:ext>
            </a:extLst>
          </p:cNvPr>
          <p:cNvSpPr txBox="1"/>
          <p:nvPr/>
        </p:nvSpPr>
        <p:spPr>
          <a:xfrm>
            <a:off x="2119049" y="1860630"/>
            <a:ext cx="4526560" cy="369332"/>
          </a:xfrm>
          <a:prstGeom prst="rect">
            <a:avLst/>
          </a:prstGeom>
          <a:noFill/>
        </p:spPr>
        <p:txBody>
          <a:bodyPr wrap="none" rtlCol="0">
            <a:spAutoFit/>
          </a:bodyPr>
          <a:lstStyle/>
          <a:p>
            <a:r>
              <a:rPr lang="en-US" altLang="zh-CN" dirty="0"/>
              <a:t>$ riscv64-unknown-elf-gcc -E </a:t>
            </a:r>
            <a:r>
              <a:rPr lang="en-US" altLang="zh-CN" dirty="0" err="1"/>
              <a:t>main.c</a:t>
            </a:r>
            <a:r>
              <a:rPr lang="en-US" altLang="zh-CN" dirty="0"/>
              <a:t> -o </a:t>
            </a:r>
            <a:r>
              <a:rPr lang="en-US" altLang="zh-CN" dirty="0" err="1"/>
              <a:t>main.i</a:t>
            </a:r>
            <a:endParaRPr lang="zh-CN" altLang="en-US" dirty="0"/>
          </a:p>
        </p:txBody>
      </p:sp>
    </p:spTree>
    <p:extLst>
      <p:ext uri="{BB962C8B-B14F-4D97-AF65-F5344CB8AC3E}">
        <p14:creationId xmlns:p14="http://schemas.microsoft.com/office/powerpoint/2010/main" val="2711688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AB7D3-5238-46FC-B550-753C4F20E285}"/>
              </a:ext>
            </a:extLst>
          </p:cNvPr>
          <p:cNvSpPr>
            <a:spLocks noGrp="1"/>
          </p:cNvSpPr>
          <p:nvPr>
            <p:ph type="title"/>
          </p:nvPr>
        </p:nvSpPr>
        <p:spPr/>
        <p:txBody>
          <a:bodyPr/>
          <a:lstStyle/>
          <a:p>
            <a:r>
              <a:rPr lang="en-US" altLang="zh-CN" dirty="0"/>
              <a:t>3.1 GCC</a:t>
            </a:r>
            <a:r>
              <a:rPr lang="zh-CN" altLang="en-US" dirty="0"/>
              <a:t>工具链介绍</a:t>
            </a:r>
          </a:p>
        </p:txBody>
      </p:sp>
      <p:sp>
        <p:nvSpPr>
          <p:cNvPr id="3" name="内容占位符 2">
            <a:extLst>
              <a:ext uri="{FF2B5EF4-FFF2-40B4-BE49-F238E27FC236}">
                <a16:creationId xmlns:a16="http://schemas.microsoft.com/office/drawing/2014/main" id="{394C45AF-92DB-4C33-9B34-68A7D4A04F0F}"/>
              </a:ext>
            </a:extLst>
          </p:cNvPr>
          <p:cNvSpPr>
            <a:spLocks noGrp="1"/>
          </p:cNvSpPr>
          <p:nvPr>
            <p:ph idx="1"/>
          </p:nvPr>
        </p:nvSpPr>
        <p:spPr/>
        <p:txBody>
          <a:bodyPr/>
          <a:lstStyle/>
          <a:p>
            <a:r>
              <a:rPr lang="zh-CN" altLang="en-US" dirty="0"/>
              <a:t>编译</a:t>
            </a:r>
          </a:p>
        </p:txBody>
      </p:sp>
      <p:pic>
        <p:nvPicPr>
          <p:cNvPr id="4" name="图片 3">
            <a:extLst>
              <a:ext uri="{FF2B5EF4-FFF2-40B4-BE49-F238E27FC236}">
                <a16:creationId xmlns:a16="http://schemas.microsoft.com/office/drawing/2014/main" id="{8832FB5C-9E4F-46F3-B84A-64A1AD3B322E}"/>
              </a:ext>
            </a:extLst>
          </p:cNvPr>
          <p:cNvPicPr>
            <a:picLocks noChangeAspect="1"/>
          </p:cNvPicPr>
          <p:nvPr/>
        </p:nvPicPr>
        <p:blipFill>
          <a:blip r:embed="rId2"/>
          <a:stretch>
            <a:fillRect/>
          </a:stretch>
        </p:blipFill>
        <p:spPr>
          <a:xfrm>
            <a:off x="5074364" y="4149354"/>
            <a:ext cx="2210826" cy="2027609"/>
          </a:xfrm>
          <a:prstGeom prst="rect">
            <a:avLst/>
          </a:prstGeom>
        </p:spPr>
      </p:pic>
      <p:pic>
        <p:nvPicPr>
          <p:cNvPr id="5" name="图片 4">
            <a:extLst>
              <a:ext uri="{FF2B5EF4-FFF2-40B4-BE49-F238E27FC236}">
                <a16:creationId xmlns:a16="http://schemas.microsoft.com/office/drawing/2014/main" id="{6F60F1D5-71EB-4013-8A36-2A543725485C}"/>
              </a:ext>
            </a:extLst>
          </p:cNvPr>
          <p:cNvPicPr>
            <a:picLocks noChangeAspect="1"/>
          </p:cNvPicPr>
          <p:nvPr/>
        </p:nvPicPr>
        <p:blipFill>
          <a:blip r:embed="rId3"/>
          <a:stretch>
            <a:fillRect/>
          </a:stretch>
        </p:blipFill>
        <p:spPr>
          <a:xfrm>
            <a:off x="1245053" y="4337115"/>
            <a:ext cx="2539534" cy="1676093"/>
          </a:xfrm>
          <a:prstGeom prst="rect">
            <a:avLst/>
          </a:prstGeom>
        </p:spPr>
      </p:pic>
      <p:sp>
        <p:nvSpPr>
          <p:cNvPr id="6" name="右箭头 11">
            <a:extLst>
              <a:ext uri="{FF2B5EF4-FFF2-40B4-BE49-F238E27FC236}">
                <a16:creationId xmlns:a16="http://schemas.microsoft.com/office/drawing/2014/main" id="{BF8BCC12-5860-4BD7-8C60-6D2BC63D2A16}"/>
              </a:ext>
            </a:extLst>
          </p:cNvPr>
          <p:cNvSpPr/>
          <p:nvPr/>
        </p:nvSpPr>
        <p:spPr>
          <a:xfrm>
            <a:off x="4003999" y="5027841"/>
            <a:ext cx="924261" cy="2946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7232BE2-F68E-4ACB-B979-568F0C7E1B21}"/>
              </a:ext>
            </a:extLst>
          </p:cNvPr>
          <p:cNvSpPr txBox="1"/>
          <p:nvPr/>
        </p:nvSpPr>
        <p:spPr>
          <a:xfrm>
            <a:off x="4103068" y="4658509"/>
            <a:ext cx="646331" cy="369332"/>
          </a:xfrm>
          <a:prstGeom prst="rect">
            <a:avLst/>
          </a:prstGeom>
          <a:noFill/>
        </p:spPr>
        <p:txBody>
          <a:bodyPr wrap="square" rtlCol="0">
            <a:spAutoFit/>
          </a:bodyPr>
          <a:lstStyle/>
          <a:p>
            <a:r>
              <a:rPr lang="zh-CN" altLang="en-US" dirty="0"/>
              <a:t>编译</a:t>
            </a:r>
          </a:p>
        </p:txBody>
      </p:sp>
      <p:sp>
        <p:nvSpPr>
          <p:cNvPr id="8" name="文本框 9">
            <a:extLst>
              <a:ext uri="{FF2B5EF4-FFF2-40B4-BE49-F238E27FC236}">
                <a16:creationId xmlns:a16="http://schemas.microsoft.com/office/drawing/2014/main" id="{B6B3BA94-B464-45E5-A30C-9B9B347780D6}"/>
              </a:ext>
            </a:extLst>
          </p:cNvPr>
          <p:cNvSpPr txBox="1">
            <a:spLocks noChangeArrowheads="1"/>
          </p:cNvSpPr>
          <p:nvPr/>
        </p:nvSpPr>
        <p:spPr bwMode="auto">
          <a:xfrm>
            <a:off x="778469" y="2316440"/>
            <a:ext cx="7736881" cy="185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defTabSz="685800">
              <a:defRPr>
                <a:solidFill>
                  <a:schemeClr val="tx1"/>
                </a:solidFill>
                <a:latin typeface="Arial" panose="020B0604020202020204" pitchFamily="34" charset="0"/>
                <a:ea typeface="宋体" panose="02010600030101010101" pitchFamily="2" charset="-122"/>
              </a:defRPr>
            </a:lvl1pPr>
            <a:lvl2pPr defTabSz="685800">
              <a:defRPr>
                <a:solidFill>
                  <a:schemeClr val="tx1"/>
                </a:solidFill>
                <a:latin typeface="Arial" panose="020B0604020202020204" pitchFamily="34" charset="0"/>
                <a:ea typeface="宋体" panose="02010600030101010101" pitchFamily="2" charset="-122"/>
              </a:defRPr>
            </a:lvl2pPr>
            <a:lvl3pPr defTabSz="685800">
              <a:defRPr>
                <a:solidFill>
                  <a:schemeClr val="tx1"/>
                </a:solidFill>
                <a:latin typeface="Arial" panose="020B0604020202020204" pitchFamily="34" charset="0"/>
                <a:ea typeface="宋体" panose="02010600030101010101" pitchFamily="2" charset="-122"/>
              </a:defRPr>
            </a:lvl3pPr>
            <a:lvl4pPr defTabSz="685800">
              <a:defRPr>
                <a:solidFill>
                  <a:schemeClr val="tx1"/>
                </a:solidFill>
                <a:latin typeface="Arial" panose="020B0604020202020204" pitchFamily="34" charset="0"/>
                <a:ea typeface="宋体" panose="02010600030101010101" pitchFamily="2" charset="-122"/>
              </a:defRPr>
            </a:lvl4pPr>
            <a:lvl5pPr defTabSz="685800">
              <a:defRPr>
                <a:solidFill>
                  <a:schemeClr val="tx1"/>
                </a:solidFill>
                <a:latin typeface="Arial" panose="020B0604020202020204" pitchFamily="34" charset="0"/>
                <a:ea typeface="宋体" panose="02010600030101010101" pitchFamily="2" charset="-122"/>
              </a:defRPr>
            </a:lvl5pPr>
            <a:lvl6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750"/>
              </a:spcBef>
            </a:pPr>
            <a:r>
              <a:rPr lang="zh-CN" altLang="en-US" dirty="0">
                <a:latin typeface="+mn-lt"/>
                <a:ea typeface="+mn-ea"/>
              </a:rPr>
              <a:t>   </a:t>
            </a:r>
            <a:r>
              <a:rPr lang="zh-CN" altLang="en-US" dirty="0"/>
              <a:t>编译器将文本文件</a:t>
            </a:r>
            <a:r>
              <a:rPr lang="en-US" altLang="zh-CN" dirty="0"/>
              <a:t>main</a:t>
            </a:r>
            <a:r>
              <a:rPr lang="zh-CN" altLang="en-US" dirty="0"/>
              <a:t>.i翻译成文本文件</a:t>
            </a:r>
            <a:r>
              <a:rPr lang="en-US" altLang="zh-CN" dirty="0"/>
              <a:t>main</a:t>
            </a:r>
            <a:r>
              <a:rPr lang="zh-CN" altLang="en-US" dirty="0"/>
              <a:t>.s，它包含一个汇编语言程序。汇编语言中每条语句都以一种标准的文本格式确切地描述了一条低级机器语言指令。其实汇编语言是非常有用的，它为所有的高级语言提供了一种通用的输出语言。比如C编译器和Fortran编译器产生的输出文件用的都是一样的汇编语言。</a:t>
            </a:r>
          </a:p>
          <a:p>
            <a:pPr>
              <a:spcBef>
                <a:spcPts val="750"/>
              </a:spcBef>
              <a:buFont typeface="Arial" panose="020B0604020202020204" pitchFamily="34" charset="0"/>
              <a:buNone/>
            </a:pPr>
            <a:endParaRPr lang="zh-CN" altLang="en-US" dirty="0">
              <a:latin typeface="+mn-lt"/>
              <a:ea typeface="+mn-ea"/>
            </a:endParaRPr>
          </a:p>
        </p:txBody>
      </p:sp>
      <p:sp>
        <p:nvSpPr>
          <p:cNvPr id="9" name="文本框 8">
            <a:extLst>
              <a:ext uri="{FF2B5EF4-FFF2-40B4-BE49-F238E27FC236}">
                <a16:creationId xmlns:a16="http://schemas.microsoft.com/office/drawing/2014/main" id="{1B07D715-9982-459E-B347-C530B86B8DCD}"/>
              </a:ext>
            </a:extLst>
          </p:cNvPr>
          <p:cNvSpPr txBox="1"/>
          <p:nvPr/>
        </p:nvSpPr>
        <p:spPr>
          <a:xfrm>
            <a:off x="2119049" y="1860630"/>
            <a:ext cx="4422364" cy="369332"/>
          </a:xfrm>
          <a:prstGeom prst="rect">
            <a:avLst/>
          </a:prstGeom>
          <a:noFill/>
        </p:spPr>
        <p:txBody>
          <a:bodyPr wrap="none" rtlCol="0">
            <a:spAutoFit/>
          </a:bodyPr>
          <a:lstStyle/>
          <a:p>
            <a:r>
              <a:rPr lang="en-US" altLang="zh-CN" dirty="0"/>
              <a:t>$ riscv64-unknown-elf-gcc -S </a:t>
            </a:r>
            <a:r>
              <a:rPr lang="en-US" altLang="zh-CN" dirty="0" err="1"/>
              <a:t>main.i</a:t>
            </a:r>
            <a:r>
              <a:rPr lang="en-US" altLang="zh-CN" dirty="0"/>
              <a:t> -o </a:t>
            </a:r>
            <a:r>
              <a:rPr lang="en-US" altLang="zh-CN" dirty="0" err="1"/>
              <a:t>main.s</a:t>
            </a:r>
            <a:endParaRPr lang="zh-CN" altLang="en-US" dirty="0"/>
          </a:p>
        </p:txBody>
      </p:sp>
    </p:spTree>
    <p:extLst>
      <p:ext uri="{BB962C8B-B14F-4D97-AF65-F5344CB8AC3E}">
        <p14:creationId xmlns:p14="http://schemas.microsoft.com/office/powerpoint/2010/main" val="29861393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BC5DD-B5A3-4A4B-A60A-28E3A6587369}"/>
              </a:ext>
            </a:extLst>
          </p:cNvPr>
          <p:cNvSpPr>
            <a:spLocks noGrp="1"/>
          </p:cNvSpPr>
          <p:nvPr>
            <p:ph type="title"/>
          </p:nvPr>
        </p:nvSpPr>
        <p:spPr/>
        <p:txBody>
          <a:bodyPr/>
          <a:lstStyle/>
          <a:p>
            <a:r>
              <a:rPr lang="en-US" altLang="zh-CN" dirty="0"/>
              <a:t>3.1 GCC</a:t>
            </a:r>
            <a:r>
              <a:rPr lang="zh-CN" altLang="en-US" dirty="0"/>
              <a:t>工具链介绍</a:t>
            </a:r>
          </a:p>
        </p:txBody>
      </p:sp>
      <p:sp>
        <p:nvSpPr>
          <p:cNvPr id="3" name="内容占位符 2">
            <a:extLst>
              <a:ext uri="{FF2B5EF4-FFF2-40B4-BE49-F238E27FC236}">
                <a16:creationId xmlns:a16="http://schemas.microsoft.com/office/drawing/2014/main" id="{D02CC0F3-FD40-436C-9FD2-8F098445B0AE}"/>
              </a:ext>
            </a:extLst>
          </p:cNvPr>
          <p:cNvSpPr>
            <a:spLocks noGrp="1"/>
          </p:cNvSpPr>
          <p:nvPr>
            <p:ph idx="1"/>
          </p:nvPr>
        </p:nvSpPr>
        <p:spPr/>
        <p:txBody>
          <a:bodyPr/>
          <a:lstStyle/>
          <a:p>
            <a:r>
              <a:rPr lang="zh-CN" altLang="en-US" dirty="0"/>
              <a:t>汇编</a:t>
            </a:r>
          </a:p>
        </p:txBody>
      </p:sp>
      <p:sp>
        <p:nvSpPr>
          <p:cNvPr id="4" name="文本框 9">
            <a:extLst>
              <a:ext uri="{FF2B5EF4-FFF2-40B4-BE49-F238E27FC236}">
                <a16:creationId xmlns:a16="http://schemas.microsoft.com/office/drawing/2014/main" id="{31CF8F9B-462C-4923-BF4C-46712703FFD8}"/>
              </a:ext>
            </a:extLst>
          </p:cNvPr>
          <p:cNvSpPr txBox="1">
            <a:spLocks noChangeArrowheads="1"/>
          </p:cNvSpPr>
          <p:nvPr/>
        </p:nvSpPr>
        <p:spPr bwMode="auto">
          <a:xfrm>
            <a:off x="778469" y="2316440"/>
            <a:ext cx="7736881" cy="157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defTabSz="685800">
              <a:defRPr>
                <a:solidFill>
                  <a:schemeClr val="tx1"/>
                </a:solidFill>
                <a:latin typeface="Arial" panose="020B0604020202020204" pitchFamily="34" charset="0"/>
                <a:ea typeface="宋体" panose="02010600030101010101" pitchFamily="2" charset="-122"/>
              </a:defRPr>
            </a:lvl1pPr>
            <a:lvl2pPr defTabSz="685800">
              <a:defRPr>
                <a:solidFill>
                  <a:schemeClr val="tx1"/>
                </a:solidFill>
                <a:latin typeface="Arial" panose="020B0604020202020204" pitchFamily="34" charset="0"/>
                <a:ea typeface="宋体" panose="02010600030101010101" pitchFamily="2" charset="-122"/>
              </a:defRPr>
            </a:lvl2pPr>
            <a:lvl3pPr defTabSz="685800">
              <a:defRPr>
                <a:solidFill>
                  <a:schemeClr val="tx1"/>
                </a:solidFill>
                <a:latin typeface="Arial" panose="020B0604020202020204" pitchFamily="34" charset="0"/>
                <a:ea typeface="宋体" panose="02010600030101010101" pitchFamily="2" charset="-122"/>
              </a:defRPr>
            </a:lvl3pPr>
            <a:lvl4pPr defTabSz="685800">
              <a:defRPr>
                <a:solidFill>
                  <a:schemeClr val="tx1"/>
                </a:solidFill>
                <a:latin typeface="Arial" panose="020B0604020202020204" pitchFamily="34" charset="0"/>
                <a:ea typeface="宋体" panose="02010600030101010101" pitchFamily="2" charset="-122"/>
              </a:defRPr>
            </a:lvl4pPr>
            <a:lvl5pPr defTabSz="685800">
              <a:defRPr>
                <a:solidFill>
                  <a:schemeClr val="tx1"/>
                </a:solidFill>
                <a:latin typeface="Arial" panose="020B0604020202020204" pitchFamily="34" charset="0"/>
                <a:ea typeface="宋体" panose="02010600030101010101" pitchFamily="2" charset="-122"/>
              </a:defRPr>
            </a:lvl5pPr>
            <a:lvl6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mn-lt"/>
                <a:ea typeface="+mn-ea"/>
              </a:rPr>
              <a:t>   </a:t>
            </a:r>
            <a:r>
              <a:rPr lang="zh-CN" altLang="en-US" dirty="0"/>
              <a:t>汇编器（as）将</a:t>
            </a:r>
            <a:r>
              <a:rPr lang="en-US" altLang="zh-CN" dirty="0"/>
              <a:t>main</a:t>
            </a:r>
            <a:r>
              <a:rPr lang="zh-CN" altLang="en-US" dirty="0"/>
              <a:t>.s翻译成机器语言指令，把这些指令打包成一种叫做可定位目标程序的格式，并将结果保存在目标文件</a:t>
            </a:r>
            <a:r>
              <a:rPr lang="en-US" altLang="zh-CN" dirty="0"/>
              <a:t>main</a:t>
            </a:r>
            <a:r>
              <a:rPr lang="zh-CN" altLang="en-US" dirty="0"/>
              <a:t>.o中，</a:t>
            </a:r>
            <a:r>
              <a:rPr lang="en-US" altLang="zh-CN" dirty="0"/>
              <a:t>main</a:t>
            </a:r>
            <a:r>
              <a:rPr lang="zh-CN" altLang="en-US" dirty="0"/>
              <a:t>.o是一个二进制文件，它的字节编码是“机器语言指令”而不是“字符”，所以，我们用文本编辑器打开</a:t>
            </a:r>
            <a:r>
              <a:rPr lang="en-US" altLang="zh-CN" dirty="0"/>
              <a:t>main</a:t>
            </a:r>
            <a:r>
              <a:rPr lang="zh-CN" altLang="en-US" dirty="0"/>
              <a:t>.o文件看到是会是一堆乱码。</a:t>
            </a:r>
          </a:p>
          <a:p>
            <a:pPr>
              <a:spcBef>
                <a:spcPts val="750"/>
              </a:spcBef>
              <a:buFont typeface="Arial" panose="020B0604020202020204" pitchFamily="34" charset="0"/>
              <a:buNone/>
            </a:pPr>
            <a:endParaRPr lang="zh-CN" altLang="en-US" dirty="0">
              <a:latin typeface="+mn-lt"/>
              <a:ea typeface="+mn-ea"/>
            </a:endParaRPr>
          </a:p>
        </p:txBody>
      </p:sp>
      <p:pic>
        <p:nvPicPr>
          <p:cNvPr id="9" name="图片 8">
            <a:extLst>
              <a:ext uri="{FF2B5EF4-FFF2-40B4-BE49-F238E27FC236}">
                <a16:creationId xmlns:a16="http://schemas.microsoft.com/office/drawing/2014/main" id="{FD38A5FF-4E71-425E-B854-DEA168DCC0FB}"/>
              </a:ext>
            </a:extLst>
          </p:cNvPr>
          <p:cNvPicPr>
            <a:picLocks noChangeAspect="1"/>
          </p:cNvPicPr>
          <p:nvPr/>
        </p:nvPicPr>
        <p:blipFill>
          <a:blip r:embed="rId2"/>
          <a:stretch>
            <a:fillRect/>
          </a:stretch>
        </p:blipFill>
        <p:spPr>
          <a:xfrm>
            <a:off x="920692" y="3896360"/>
            <a:ext cx="7302616" cy="2045138"/>
          </a:xfrm>
          <a:prstGeom prst="rect">
            <a:avLst/>
          </a:prstGeom>
        </p:spPr>
      </p:pic>
      <p:sp>
        <p:nvSpPr>
          <p:cNvPr id="10" name="文本框 9">
            <a:extLst>
              <a:ext uri="{FF2B5EF4-FFF2-40B4-BE49-F238E27FC236}">
                <a16:creationId xmlns:a16="http://schemas.microsoft.com/office/drawing/2014/main" id="{612F2801-7148-4104-BA42-D02072852953}"/>
              </a:ext>
            </a:extLst>
          </p:cNvPr>
          <p:cNvSpPr txBox="1"/>
          <p:nvPr/>
        </p:nvSpPr>
        <p:spPr>
          <a:xfrm>
            <a:off x="2119049" y="1860630"/>
            <a:ext cx="4483279" cy="369332"/>
          </a:xfrm>
          <a:prstGeom prst="rect">
            <a:avLst/>
          </a:prstGeom>
          <a:noFill/>
        </p:spPr>
        <p:txBody>
          <a:bodyPr wrap="none" rtlCol="0">
            <a:spAutoFit/>
          </a:bodyPr>
          <a:lstStyle/>
          <a:p>
            <a:r>
              <a:rPr lang="en-US" altLang="zh-CN" dirty="0"/>
              <a:t>$ riscv64-unknown-elf-gcc -c </a:t>
            </a:r>
            <a:r>
              <a:rPr lang="en-US" altLang="zh-CN" dirty="0" err="1"/>
              <a:t>main.s</a:t>
            </a:r>
            <a:r>
              <a:rPr lang="en-US" altLang="zh-CN" dirty="0"/>
              <a:t> -o </a:t>
            </a:r>
            <a:r>
              <a:rPr lang="en-US" altLang="zh-CN" dirty="0" err="1"/>
              <a:t>main.o</a:t>
            </a:r>
            <a:endParaRPr lang="zh-CN" altLang="en-US" dirty="0"/>
          </a:p>
        </p:txBody>
      </p:sp>
    </p:spTree>
    <p:extLst>
      <p:ext uri="{BB962C8B-B14F-4D97-AF65-F5344CB8AC3E}">
        <p14:creationId xmlns:p14="http://schemas.microsoft.com/office/powerpoint/2010/main" val="25141149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29D10-7173-4AA2-8AED-E7A2538F4771}"/>
              </a:ext>
            </a:extLst>
          </p:cNvPr>
          <p:cNvSpPr>
            <a:spLocks noGrp="1"/>
          </p:cNvSpPr>
          <p:nvPr>
            <p:ph type="title"/>
          </p:nvPr>
        </p:nvSpPr>
        <p:spPr/>
        <p:txBody>
          <a:bodyPr/>
          <a:lstStyle/>
          <a:p>
            <a:r>
              <a:rPr lang="en-US" altLang="zh-CN" dirty="0"/>
              <a:t>3.1 GCC</a:t>
            </a:r>
            <a:r>
              <a:rPr lang="zh-CN" altLang="en-US" dirty="0"/>
              <a:t>工具链介绍</a:t>
            </a:r>
          </a:p>
        </p:txBody>
      </p:sp>
      <p:sp>
        <p:nvSpPr>
          <p:cNvPr id="3" name="内容占位符 2">
            <a:extLst>
              <a:ext uri="{FF2B5EF4-FFF2-40B4-BE49-F238E27FC236}">
                <a16:creationId xmlns:a16="http://schemas.microsoft.com/office/drawing/2014/main" id="{66A96CA4-6F6D-4F56-8610-6B4474D83ABC}"/>
              </a:ext>
            </a:extLst>
          </p:cNvPr>
          <p:cNvSpPr>
            <a:spLocks noGrp="1"/>
          </p:cNvSpPr>
          <p:nvPr>
            <p:ph idx="1"/>
          </p:nvPr>
        </p:nvSpPr>
        <p:spPr/>
        <p:txBody>
          <a:bodyPr/>
          <a:lstStyle/>
          <a:p>
            <a:r>
              <a:rPr lang="zh-CN" altLang="en-US" dirty="0"/>
              <a:t>链接</a:t>
            </a:r>
          </a:p>
        </p:txBody>
      </p:sp>
      <p:sp>
        <p:nvSpPr>
          <p:cNvPr id="4" name="文本框 9">
            <a:extLst>
              <a:ext uri="{FF2B5EF4-FFF2-40B4-BE49-F238E27FC236}">
                <a16:creationId xmlns:a16="http://schemas.microsoft.com/office/drawing/2014/main" id="{3FF06C7F-B99D-4C53-9211-5FDA1CB6D59E}"/>
              </a:ext>
            </a:extLst>
          </p:cNvPr>
          <p:cNvSpPr txBox="1">
            <a:spLocks noChangeArrowheads="1"/>
          </p:cNvSpPr>
          <p:nvPr/>
        </p:nvSpPr>
        <p:spPr bwMode="auto">
          <a:xfrm>
            <a:off x="778469" y="2316440"/>
            <a:ext cx="7736881" cy="185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defTabSz="685800">
              <a:defRPr>
                <a:solidFill>
                  <a:schemeClr val="tx1"/>
                </a:solidFill>
                <a:latin typeface="Arial" panose="020B0604020202020204" pitchFamily="34" charset="0"/>
                <a:ea typeface="宋体" panose="02010600030101010101" pitchFamily="2" charset="-122"/>
              </a:defRPr>
            </a:lvl1pPr>
            <a:lvl2pPr defTabSz="685800">
              <a:defRPr>
                <a:solidFill>
                  <a:schemeClr val="tx1"/>
                </a:solidFill>
                <a:latin typeface="Arial" panose="020B0604020202020204" pitchFamily="34" charset="0"/>
                <a:ea typeface="宋体" panose="02010600030101010101" pitchFamily="2" charset="-122"/>
              </a:defRPr>
            </a:lvl2pPr>
            <a:lvl3pPr defTabSz="685800">
              <a:defRPr>
                <a:solidFill>
                  <a:schemeClr val="tx1"/>
                </a:solidFill>
                <a:latin typeface="Arial" panose="020B0604020202020204" pitchFamily="34" charset="0"/>
                <a:ea typeface="宋体" panose="02010600030101010101" pitchFamily="2" charset="-122"/>
              </a:defRPr>
            </a:lvl3pPr>
            <a:lvl4pPr defTabSz="685800">
              <a:defRPr>
                <a:solidFill>
                  <a:schemeClr val="tx1"/>
                </a:solidFill>
                <a:latin typeface="Arial" panose="020B0604020202020204" pitchFamily="34" charset="0"/>
                <a:ea typeface="宋体" panose="02010600030101010101" pitchFamily="2" charset="-122"/>
              </a:defRPr>
            </a:lvl4pPr>
            <a:lvl5pPr defTabSz="685800">
              <a:defRPr>
                <a:solidFill>
                  <a:schemeClr val="tx1"/>
                </a:solidFill>
                <a:latin typeface="Arial" panose="020B0604020202020204" pitchFamily="34" charset="0"/>
                <a:ea typeface="宋体" panose="02010600030101010101" pitchFamily="2" charset="-122"/>
              </a:defRPr>
            </a:lvl5pPr>
            <a:lvl6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mn-lt"/>
                <a:ea typeface="+mn-ea"/>
              </a:rPr>
              <a:t>   </a:t>
            </a:r>
            <a:r>
              <a:rPr lang="zh-CN" altLang="en-US" dirty="0"/>
              <a:t>我们注意到，</a:t>
            </a:r>
            <a:r>
              <a:rPr lang="en-US" altLang="zh-CN" dirty="0"/>
              <a:t>main.</a:t>
            </a:r>
            <a:r>
              <a:rPr lang="zh-CN" altLang="en-US" dirty="0"/>
              <a:t>c中有一个printf函数，它是每个C编译器都会提供的标准库中的一个函数。printf函数存在于一个名为printf.o的单独的预编译好的目标文件中，而这个文件必须以某种方式合并到我们的</a:t>
            </a:r>
            <a:r>
              <a:rPr lang="en-US" altLang="zh-CN" dirty="0"/>
              <a:t>main</a:t>
            </a:r>
            <a:r>
              <a:rPr lang="zh-CN" altLang="en-US" dirty="0"/>
              <a:t>.o程序中。链接器（ld）就是负责处理这种合并。最后得到</a:t>
            </a:r>
            <a:r>
              <a:rPr lang="en-US" altLang="zh-CN" dirty="0"/>
              <a:t>main</a:t>
            </a:r>
            <a:r>
              <a:rPr lang="zh-CN" altLang="en-US" dirty="0"/>
              <a:t>文件，一个可执行目标文件（可执行文件），可被加载到内存中，由系统执行。</a:t>
            </a:r>
          </a:p>
          <a:p>
            <a:pPr>
              <a:spcBef>
                <a:spcPts val="750"/>
              </a:spcBef>
              <a:buFont typeface="Arial" panose="020B0604020202020204" pitchFamily="34" charset="0"/>
              <a:buNone/>
            </a:pPr>
            <a:endParaRPr lang="zh-CN" altLang="en-US" dirty="0">
              <a:latin typeface="+mn-lt"/>
              <a:ea typeface="+mn-ea"/>
            </a:endParaRPr>
          </a:p>
        </p:txBody>
      </p:sp>
      <p:sp>
        <p:nvSpPr>
          <p:cNvPr id="5" name="矩形 4">
            <a:extLst>
              <a:ext uri="{FF2B5EF4-FFF2-40B4-BE49-F238E27FC236}">
                <a16:creationId xmlns:a16="http://schemas.microsoft.com/office/drawing/2014/main" id="{4F0EEC2C-8CCB-4828-8BC1-0990AC5ABB0D}"/>
              </a:ext>
            </a:extLst>
          </p:cNvPr>
          <p:cNvSpPr/>
          <p:nvPr/>
        </p:nvSpPr>
        <p:spPr>
          <a:xfrm>
            <a:off x="2388171" y="4229099"/>
            <a:ext cx="1015294" cy="2082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资料带 5">
            <a:extLst>
              <a:ext uri="{FF2B5EF4-FFF2-40B4-BE49-F238E27FC236}">
                <a16:creationId xmlns:a16="http://schemas.microsoft.com/office/drawing/2014/main" id="{70383449-409B-4CC7-B524-E199BD543741}"/>
              </a:ext>
            </a:extLst>
          </p:cNvPr>
          <p:cNvSpPr/>
          <p:nvPr/>
        </p:nvSpPr>
        <p:spPr>
          <a:xfrm>
            <a:off x="4965592" y="5033982"/>
            <a:ext cx="805070" cy="724494"/>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main.elf</a:t>
            </a:r>
            <a:endParaRPr lang="zh-CN" altLang="en-US" dirty="0"/>
          </a:p>
        </p:txBody>
      </p:sp>
      <p:sp>
        <p:nvSpPr>
          <p:cNvPr id="7" name="右箭头 16">
            <a:extLst>
              <a:ext uri="{FF2B5EF4-FFF2-40B4-BE49-F238E27FC236}">
                <a16:creationId xmlns:a16="http://schemas.microsoft.com/office/drawing/2014/main" id="{C5129171-0A98-4665-82D6-C3A586B63EA8}"/>
              </a:ext>
            </a:extLst>
          </p:cNvPr>
          <p:cNvSpPr/>
          <p:nvPr/>
        </p:nvSpPr>
        <p:spPr>
          <a:xfrm>
            <a:off x="3546826" y="5258722"/>
            <a:ext cx="1303006" cy="3375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多文档 7">
            <a:extLst>
              <a:ext uri="{FF2B5EF4-FFF2-40B4-BE49-F238E27FC236}">
                <a16:creationId xmlns:a16="http://schemas.microsoft.com/office/drawing/2014/main" id="{A9CD2BB3-711C-4984-9DE2-E30CBF3826FD}"/>
              </a:ext>
            </a:extLst>
          </p:cNvPr>
          <p:cNvSpPr/>
          <p:nvPr/>
        </p:nvSpPr>
        <p:spPr>
          <a:xfrm>
            <a:off x="2440308" y="4338517"/>
            <a:ext cx="911019" cy="69546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lib</a:t>
            </a:r>
            <a:endParaRPr lang="zh-CN" altLang="en-US" dirty="0"/>
          </a:p>
        </p:txBody>
      </p:sp>
      <p:sp>
        <p:nvSpPr>
          <p:cNvPr id="9" name="文本框 8">
            <a:extLst>
              <a:ext uri="{FF2B5EF4-FFF2-40B4-BE49-F238E27FC236}">
                <a16:creationId xmlns:a16="http://schemas.microsoft.com/office/drawing/2014/main" id="{C6315314-7605-4B07-9937-9D7641E27051}"/>
              </a:ext>
            </a:extLst>
          </p:cNvPr>
          <p:cNvSpPr txBox="1"/>
          <p:nvPr/>
        </p:nvSpPr>
        <p:spPr>
          <a:xfrm>
            <a:off x="3729469" y="4892866"/>
            <a:ext cx="646331" cy="369332"/>
          </a:xfrm>
          <a:prstGeom prst="rect">
            <a:avLst/>
          </a:prstGeom>
          <a:noFill/>
        </p:spPr>
        <p:txBody>
          <a:bodyPr wrap="none" rtlCol="0">
            <a:spAutoFit/>
          </a:bodyPr>
          <a:lstStyle/>
          <a:p>
            <a:r>
              <a:rPr lang="zh-CN" altLang="en-US" dirty="0"/>
              <a:t>链接</a:t>
            </a:r>
          </a:p>
        </p:txBody>
      </p:sp>
      <p:sp>
        <p:nvSpPr>
          <p:cNvPr id="10" name="流程图: 资料带 9">
            <a:extLst>
              <a:ext uri="{FF2B5EF4-FFF2-40B4-BE49-F238E27FC236}">
                <a16:creationId xmlns:a16="http://schemas.microsoft.com/office/drawing/2014/main" id="{E3DCFE5D-E412-45CD-831A-CE8402DD10F2}"/>
              </a:ext>
            </a:extLst>
          </p:cNvPr>
          <p:cNvSpPr/>
          <p:nvPr/>
        </p:nvSpPr>
        <p:spPr>
          <a:xfrm>
            <a:off x="2493282" y="5377342"/>
            <a:ext cx="805070" cy="73549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main.o</a:t>
            </a:r>
            <a:endParaRPr lang="zh-CN" altLang="en-US" dirty="0"/>
          </a:p>
        </p:txBody>
      </p:sp>
      <p:sp>
        <p:nvSpPr>
          <p:cNvPr id="11" name="文本框 10">
            <a:extLst>
              <a:ext uri="{FF2B5EF4-FFF2-40B4-BE49-F238E27FC236}">
                <a16:creationId xmlns:a16="http://schemas.microsoft.com/office/drawing/2014/main" id="{64B75123-4FBF-4D13-B002-6413A15F7B60}"/>
              </a:ext>
            </a:extLst>
          </p:cNvPr>
          <p:cNvSpPr txBox="1"/>
          <p:nvPr/>
        </p:nvSpPr>
        <p:spPr>
          <a:xfrm>
            <a:off x="2119049" y="1860630"/>
            <a:ext cx="4411144" cy="369332"/>
          </a:xfrm>
          <a:prstGeom prst="rect">
            <a:avLst/>
          </a:prstGeom>
          <a:noFill/>
        </p:spPr>
        <p:txBody>
          <a:bodyPr wrap="none" rtlCol="0">
            <a:spAutoFit/>
          </a:bodyPr>
          <a:lstStyle/>
          <a:p>
            <a:r>
              <a:rPr lang="en-US" altLang="zh-CN" dirty="0"/>
              <a:t>$ riscv64-unknown-elf-gcc </a:t>
            </a:r>
            <a:r>
              <a:rPr lang="en-US" altLang="zh-CN" dirty="0" err="1"/>
              <a:t>main.o</a:t>
            </a:r>
            <a:r>
              <a:rPr lang="en-US" altLang="zh-CN" dirty="0"/>
              <a:t> -o </a:t>
            </a:r>
            <a:r>
              <a:rPr lang="en-US" altLang="zh-CN" dirty="0" err="1"/>
              <a:t>main.elf</a:t>
            </a:r>
            <a:endParaRPr lang="zh-CN" altLang="en-US" dirty="0"/>
          </a:p>
        </p:txBody>
      </p:sp>
    </p:spTree>
    <p:extLst>
      <p:ext uri="{BB962C8B-B14F-4D97-AF65-F5344CB8AC3E}">
        <p14:creationId xmlns:p14="http://schemas.microsoft.com/office/powerpoint/2010/main" val="135930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 </a:t>
            </a:r>
            <a:r>
              <a:rPr lang="zh-CN" altLang="en-US" dirty="0"/>
              <a:t>哪里找</a:t>
            </a:r>
            <a:r>
              <a:rPr lang="en-US" altLang="zh-CN" dirty="0"/>
              <a:t>RISC-V</a:t>
            </a:r>
            <a:r>
              <a:rPr lang="zh-CN" altLang="en-US" dirty="0"/>
              <a:t>文档？</a:t>
            </a:r>
          </a:p>
        </p:txBody>
      </p:sp>
      <p:pic>
        <p:nvPicPr>
          <p:cNvPr id="4" name="内容占位符 3"/>
          <p:cNvPicPr>
            <a:picLocks noGrp="1" noChangeAspect="1"/>
          </p:cNvPicPr>
          <p:nvPr>
            <p:ph idx="1"/>
          </p:nvPr>
        </p:nvPicPr>
        <p:blipFill>
          <a:blip r:embed="rId3"/>
          <a:stretch>
            <a:fillRect/>
          </a:stretch>
        </p:blipFill>
        <p:spPr>
          <a:xfrm>
            <a:off x="628650" y="1322532"/>
            <a:ext cx="4327663" cy="2497423"/>
          </a:xfrm>
          <a:prstGeom prst="rect">
            <a:avLst/>
          </a:prstGeom>
        </p:spPr>
      </p:pic>
      <p:pic>
        <p:nvPicPr>
          <p:cNvPr id="6" name="图片 5"/>
          <p:cNvPicPr>
            <a:picLocks noChangeAspect="1"/>
          </p:cNvPicPr>
          <p:nvPr/>
        </p:nvPicPr>
        <p:blipFill>
          <a:blip r:embed="rId4"/>
          <a:stretch>
            <a:fillRect/>
          </a:stretch>
        </p:blipFill>
        <p:spPr>
          <a:xfrm>
            <a:off x="628650" y="3967697"/>
            <a:ext cx="4292902" cy="2680225"/>
          </a:xfrm>
          <a:prstGeom prst="rect">
            <a:avLst/>
          </a:prstGeom>
        </p:spPr>
      </p:pic>
      <p:sp>
        <p:nvSpPr>
          <p:cNvPr id="7" name="右箭头 6"/>
          <p:cNvSpPr/>
          <p:nvPr/>
        </p:nvSpPr>
        <p:spPr>
          <a:xfrm rot="5400000">
            <a:off x="2565724" y="3993326"/>
            <a:ext cx="418754" cy="294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157216" y="1322532"/>
            <a:ext cx="3828288" cy="5355312"/>
          </a:xfrm>
          <a:prstGeom prst="rect">
            <a:avLst/>
          </a:prstGeom>
          <a:noFill/>
        </p:spPr>
        <p:txBody>
          <a:bodyPr wrap="square" rtlCol="0">
            <a:spAutoFit/>
          </a:bodyPr>
          <a:lstStyle/>
          <a:p>
            <a:r>
              <a:rPr lang="en-US" altLang="zh-CN" sz="2400" b="1" dirty="0"/>
              <a:t>ISA Specification</a:t>
            </a:r>
          </a:p>
          <a:p>
            <a:pPr marL="285750" indent="-285750">
              <a:buFont typeface="Arial" panose="020B0604020202020204" pitchFamily="34" charset="0"/>
              <a:buChar char="•"/>
            </a:pPr>
            <a:r>
              <a:rPr lang="en-US" altLang="zh-CN" dirty="0"/>
              <a:t>Volume 1, Unprivileged Spec</a:t>
            </a:r>
          </a:p>
          <a:p>
            <a:pPr marL="285750" indent="-285750">
              <a:buFont typeface="Arial" panose="020B0604020202020204" pitchFamily="34" charset="0"/>
              <a:buChar char="•"/>
            </a:pPr>
            <a:r>
              <a:rPr lang="en-US" altLang="zh-CN" dirty="0"/>
              <a:t>Volume 2, Privileged Spec</a:t>
            </a:r>
          </a:p>
          <a:p>
            <a:endParaRPr lang="en-US" altLang="zh-CN" dirty="0"/>
          </a:p>
          <a:p>
            <a:r>
              <a:rPr lang="en-US" altLang="zh-CN" i="1" dirty="0"/>
              <a:t>Unprivileged Spec</a:t>
            </a:r>
            <a:r>
              <a:rPr lang="zh-CN" altLang="en-US" dirty="0"/>
              <a:t>描述的是</a:t>
            </a:r>
            <a:r>
              <a:rPr lang="en-US" altLang="zh-CN" dirty="0"/>
              <a:t>RISC-V</a:t>
            </a:r>
            <a:r>
              <a:rPr lang="zh-CN" altLang="en-US" dirty="0"/>
              <a:t>用户级（</a:t>
            </a:r>
            <a:r>
              <a:rPr lang="en-US" altLang="zh-CN" dirty="0"/>
              <a:t>user-level</a:t>
            </a:r>
            <a:r>
              <a:rPr lang="zh-CN" altLang="en-US" dirty="0"/>
              <a:t>）架构，例如</a:t>
            </a:r>
            <a:r>
              <a:rPr lang="en-US" altLang="zh-CN" dirty="0"/>
              <a:t>RISC-V</a:t>
            </a:r>
            <a:r>
              <a:rPr lang="zh-CN" altLang="en-US" dirty="0"/>
              <a:t>指令编码和用法；</a:t>
            </a:r>
            <a:endParaRPr lang="en-US" altLang="zh-CN" dirty="0"/>
          </a:p>
          <a:p>
            <a:r>
              <a:rPr lang="en-US" altLang="zh-CN" i="1" dirty="0"/>
              <a:t>Privileged Spec</a:t>
            </a:r>
            <a:r>
              <a:rPr lang="zh-CN" altLang="en-US" dirty="0"/>
              <a:t>描述的是</a:t>
            </a:r>
            <a:r>
              <a:rPr lang="en-US" altLang="zh-CN" dirty="0"/>
              <a:t>RISC-V</a:t>
            </a:r>
            <a:r>
              <a:rPr lang="zh-CN" altLang="en-US" dirty="0"/>
              <a:t>特权架构，例如机器模式（</a:t>
            </a:r>
            <a:r>
              <a:rPr lang="en-US" altLang="zh-CN" dirty="0"/>
              <a:t>machine-level</a:t>
            </a:r>
            <a:r>
              <a:rPr lang="zh-CN" altLang="en-US" dirty="0"/>
              <a:t>）、管理员模式（</a:t>
            </a:r>
            <a:r>
              <a:rPr lang="en-US" altLang="zh-CN" dirty="0"/>
              <a:t>supervisor-level</a:t>
            </a:r>
            <a:r>
              <a:rPr lang="zh-CN" altLang="en-US" dirty="0"/>
              <a:t>）；</a:t>
            </a:r>
            <a:endParaRPr lang="en-US" altLang="zh-CN" dirty="0"/>
          </a:p>
          <a:p>
            <a:endParaRPr lang="en-US" altLang="zh-CN" dirty="0"/>
          </a:p>
          <a:p>
            <a:r>
              <a:rPr lang="en-US" altLang="zh-CN" sz="2400" b="1" dirty="0"/>
              <a:t>Debug Specification</a:t>
            </a:r>
          </a:p>
          <a:p>
            <a:pPr marL="285750" indent="-285750">
              <a:buFont typeface="Arial" panose="020B0604020202020204" pitchFamily="34" charset="0"/>
              <a:buChar char="•"/>
            </a:pPr>
            <a:r>
              <a:rPr lang="en-US" altLang="zh-CN" dirty="0"/>
              <a:t>External Debug Support</a:t>
            </a:r>
          </a:p>
          <a:p>
            <a:r>
              <a:rPr lang="en-US" altLang="zh-CN" sz="2400" b="1" dirty="0"/>
              <a:t>Trace Specification</a:t>
            </a:r>
          </a:p>
          <a:p>
            <a:pPr marL="342900" indent="-342900">
              <a:buFont typeface="Arial" panose="020B0604020202020204" pitchFamily="34" charset="0"/>
              <a:buChar char="•"/>
            </a:pPr>
            <a:r>
              <a:rPr lang="en-US" altLang="zh-CN" dirty="0"/>
              <a:t>Trace Specification</a:t>
            </a:r>
          </a:p>
          <a:p>
            <a:endParaRPr lang="en-US" altLang="zh-CN" dirty="0"/>
          </a:p>
          <a:p>
            <a:r>
              <a:rPr lang="en-US" altLang="zh-CN" i="1" dirty="0"/>
              <a:t>Debug</a:t>
            </a:r>
            <a:r>
              <a:rPr lang="zh-CN" altLang="en-US" dirty="0"/>
              <a:t>和</a:t>
            </a:r>
            <a:r>
              <a:rPr lang="en-US" altLang="zh-CN" i="1" dirty="0"/>
              <a:t>Trace</a:t>
            </a:r>
            <a:r>
              <a:rPr lang="zh-CN" altLang="en-US" dirty="0"/>
              <a:t>描述的是</a:t>
            </a:r>
            <a:r>
              <a:rPr lang="en-US" altLang="zh-CN" dirty="0"/>
              <a:t>RISC-V</a:t>
            </a:r>
            <a:r>
              <a:rPr lang="zh-CN" altLang="en-US" dirty="0"/>
              <a:t>软硬件的调试机制规范</a:t>
            </a:r>
          </a:p>
        </p:txBody>
      </p:sp>
    </p:spTree>
    <p:extLst>
      <p:ext uri="{BB962C8B-B14F-4D97-AF65-F5344CB8AC3E}">
        <p14:creationId xmlns:p14="http://schemas.microsoft.com/office/powerpoint/2010/main" val="1281985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3B645-A897-4F16-9F41-0AC551DEEC0E}"/>
              </a:ext>
            </a:extLst>
          </p:cNvPr>
          <p:cNvSpPr>
            <a:spLocks noGrp="1"/>
          </p:cNvSpPr>
          <p:nvPr>
            <p:ph type="title"/>
          </p:nvPr>
        </p:nvSpPr>
        <p:spPr/>
        <p:txBody>
          <a:bodyPr/>
          <a:lstStyle/>
          <a:p>
            <a:r>
              <a:rPr lang="en-US" altLang="zh-CN" dirty="0"/>
              <a:t>3.1 GCC</a:t>
            </a:r>
            <a:r>
              <a:rPr lang="zh-CN" altLang="en-US" dirty="0"/>
              <a:t>工具链介绍</a:t>
            </a:r>
          </a:p>
        </p:txBody>
      </p:sp>
      <p:sp>
        <p:nvSpPr>
          <p:cNvPr id="4" name="矩形 3">
            <a:extLst>
              <a:ext uri="{FF2B5EF4-FFF2-40B4-BE49-F238E27FC236}">
                <a16:creationId xmlns:a16="http://schemas.microsoft.com/office/drawing/2014/main" id="{A3E32C89-9FA7-4B57-95C4-D5BFDDF484C7}"/>
              </a:ext>
            </a:extLst>
          </p:cNvPr>
          <p:cNvSpPr/>
          <p:nvPr/>
        </p:nvSpPr>
        <p:spPr>
          <a:xfrm>
            <a:off x="3343401" y="3270252"/>
            <a:ext cx="1015294" cy="2082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内容占位符 3">
            <a:extLst>
              <a:ext uri="{FF2B5EF4-FFF2-40B4-BE49-F238E27FC236}">
                <a16:creationId xmlns:a16="http://schemas.microsoft.com/office/drawing/2014/main" id="{411BBB6A-A59F-4497-9750-BBFE2A1E78CA}"/>
              </a:ext>
            </a:extLst>
          </p:cNvPr>
          <p:cNvPicPr>
            <a:picLocks noChangeAspect="1"/>
          </p:cNvPicPr>
          <p:nvPr/>
        </p:nvPicPr>
        <p:blipFill>
          <a:blip r:embed="rId2"/>
          <a:stretch>
            <a:fillRect/>
          </a:stretch>
        </p:blipFill>
        <p:spPr>
          <a:xfrm>
            <a:off x="844375" y="1690689"/>
            <a:ext cx="2714286" cy="1142857"/>
          </a:xfrm>
          <a:prstGeom prst="rect">
            <a:avLst/>
          </a:prstGeom>
        </p:spPr>
      </p:pic>
      <p:pic>
        <p:nvPicPr>
          <p:cNvPr id="6" name="图片 5">
            <a:extLst>
              <a:ext uri="{FF2B5EF4-FFF2-40B4-BE49-F238E27FC236}">
                <a16:creationId xmlns:a16="http://schemas.microsoft.com/office/drawing/2014/main" id="{C6D1458A-5997-4512-AB04-9D0BDA58147A}"/>
              </a:ext>
            </a:extLst>
          </p:cNvPr>
          <p:cNvPicPr>
            <a:picLocks noChangeAspect="1"/>
          </p:cNvPicPr>
          <p:nvPr/>
        </p:nvPicPr>
        <p:blipFill>
          <a:blip r:embed="rId3"/>
          <a:stretch>
            <a:fillRect/>
          </a:stretch>
        </p:blipFill>
        <p:spPr>
          <a:xfrm>
            <a:off x="5675966" y="3677451"/>
            <a:ext cx="2210826" cy="2027609"/>
          </a:xfrm>
          <a:prstGeom prst="rect">
            <a:avLst/>
          </a:prstGeom>
        </p:spPr>
      </p:pic>
      <p:pic>
        <p:nvPicPr>
          <p:cNvPr id="7" name="图片 6">
            <a:extLst>
              <a:ext uri="{FF2B5EF4-FFF2-40B4-BE49-F238E27FC236}">
                <a16:creationId xmlns:a16="http://schemas.microsoft.com/office/drawing/2014/main" id="{1C21036F-7B46-4654-85C1-405E3CC615B4}"/>
              </a:ext>
            </a:extLst>
          </p:cNvPr>
          <p:cNvPicPr>
            <a:picLocks noChangeAspect="1"/>
          </p:cNvPicPr>
          <p:nvPr/>
        </p:nvPicPr>
        <p:blipFill>
          <a:blip r:embed="rId4"/>
          <a:stretch>
            <a:fillRect/>
          </a:stretch>
        </p:blipFill>
        <p:spPr>
          <a:xfrm>
            <a:off x="5511613" y="1384138"/>
            <a:ext cx="2539534" cy="1676093"/>
          </a:xfrm>
          <a:prstGeom prst="rect">
            <a:avLst/>
          </a:prstGeom>
        </p:spPr>
      </p:pic>
      <p:sp>
        <p:nvSpPr>
          <p:cNvPr id="8" name="右箭头 9">
            <a:extLst>
              <a:ext uri="{FF2B5EF4-FFF2-40B4-BE49-F238E27FC236}">
                <a16:creationId xmlns:a16="http://schemas.microsoft.com/office/drawing/2014/main" id="{07B6203A-E76D-4011-9CD6-624D4D1B178C}"/>
              </a:ext>
            </a:extLst>
          </p:cNvPr>
          <p:cNvSpPr/>
          <p:nvPr/>
        </p:nvSpPr>
        <p:spPr>
          <a:xfrm>
            <a:off x="3488635" y="2007058"/>
            <a:ext cx="1918252" cy="2946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11">
            <a:extLst>
              <a:ext uri="{FF2B5EF4-FFF2-40B4-BE49-F238E27FC236}">
                <a16:creationId xmlns:a16="http://schemas.microsoft.com/office/drawing/2014/main" id="{B9A48866-2F7B-4638-9867-1E05F976D1B8}"/>
              </a:ext>
            </a:extLst>
          </p:cNvPr>
          <p:cNvSpPr/>
          <p:nvPr/>
        </p:nvSpPr>
        <p:spPr>
          <a:xfrm rot="5400000">
            <a:off x="6472756" y="3221535"/>
            <a:ext cx="617247" cy="2946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C3BA652-60A1-45F1-B776-DDE3E43BDCE2}"/>
              </a:ext>
            </a:extLst>
          </p:cNvPr>
          <p:cNvSpPr txBox="1"/>
          <p:nvPr/>
        </p:nvSpPr>
        <p:spPr>
          <a:xfrm>
            <a:off x="1102958" y="5505824"/>
            <a:ext cx="3482847" cy="523220"/>
          </a:xfrm>
          <a:prstGeom prst="rect">
            <a:avLst/>
          </a:prstGeom>
          <a:noFill/>
          <a:ln>
            <a:solidFill>
              <a:schemeClr val="accent1"/>
            </a:solidFill>
          </a:ln>
        </p:spPr>
        <p:txBody>
          <a:bodyPr wrap="square" rtlCol="0">
            <a:spAutoFit/>
          </a:bodyPr>
          <a:lstStyle/>
          <a:p>
            <a:r>
              <a:rPr lang="zh-CN" altLang="en-US" sz="1400" dirty="0"/>
              <a:t>上面的操作可以通过一个命令实现：</a:t>
            </a:r>
            <a:endParaRPr lang="en-US" altLang="zh-CN" sz="1400" dirty="0"/>
          </a:p>
          <a:p>
            <a:r>
              <a:rPr lang="en-US" altLang="zh-CN" sz="1400" dirty="0"/>
              <a:t>$ riscv64-unknown-elf-gcc </a:t>
            </a:r>
            <a:r>
              <a:rPr lang="en-US" altLang="zh-CN" sz="1400" dirty="0" err="1"/>
              <a:t>main.c</a:t>
            </a:r>
            <a:r>
              <a:rPr lang="en-US" altLang="zh-CN" sz="1400" dirty="0"/>
              <a:t> -o </a:t>
            </a:r>
            <a:r>
              <a:rPr lang="en-US" altLang="zh-CN" sz="1400" dirty="0" err="1"/>
              <a:t>main.elf</a:t>
            </a:r>
            <a:endParaRPr lang="zh-CN" altLang="en-US" sz="1400" dirty="0"/>
          </a:p>
        </p:txBody>
      </p:sp>
      <p:sp>
        <p:nvSpPr>
          <p:cNvPr id="11" name="流程图: 资料带 10">
            <a:extLst>
              <a:ext uri="{FF2B5EF4-FFF2-40B4-BE49-F238E27FC236}">
                <a16:creationId xmlns:a16="http://schemas.microsoft.com/office/drawing/2014/main" id="{DF675C65-869B-4E71-87C6-0A54503AC87E}"/>
              </a:ext>
            </a:extLst>
          </p:cNvPr>
          <p:cNvSpPr/>
          <p:nvPr/>
        </p:nvSpPr>
        <p:spPr>
          <a:xfrm>
            <a:off x="3488635" y="4413109"/>
            <a:ext cx="805070" cy="73549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main.o</a:t>
            </a:r>
            <a:endParaRPr lang="zh-CN" altLang="en-US" dirty="0"/>
          </a:p>
        </p:txBody>
      </p:sp>
      <p:sp>
        <p:nvSpPr>
          <p:cNvPr id="12" name="流程图: 资料带 11">
            <a:extLst>
              <a:ext uri="{FF2B5EF4-FFF2-40B4-BE49-F238E27FC236}">
                <a16:creationId xmlns:a16="http://schemas.microsoft.com/office/drawing/2014/main" id="{90F93DB4-436C-43DB-84E8-2ABF06D15B2E}"/>
              </a:ext>
            </a:extLst>
          </p:cNvPr>
          <p:cNvSpPr/>
          <p:nvPr/>
        </p:nvSpPr>
        <p:spPr>
          <a:xfrm>
            <a:off x="1108213" y="4418495"/>
            <a:ext cx="805070" cy="735496"/>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main.elf</a:t>
            </a:r>
            <a:endParaRPr lang="zh-CN" altLang="en-US" dirty="0"/>
          </a:p>
        </p:txBody>
      </p:sp>
      <p:sp>
        <p:nvSpPr>
          <p:cNvPr id="13" name="右箭头 15">
            <a:extLst>
              <a:ext uri="{FF2B5EF4-FFF2-40B4-BE49-F238E27FC236}">
                <a16:creationId xmlns:a16="http://schemas.microsoft.com/office/drawing/2014/main" id="{F31E86D6-A47B-4C05-9888-BC4902C60B9C}"/>
              </a:ext>
            </a:extLst>
          </p:cNvPr>
          <p:cNvSpPr/>
          <p:nvPr/>
        </p:nvSpPr>
        <p:spPr>
          <a:xfrm rot="10800000">
            <a:off x="4411059" y="4607678"/>
            <a:ext cx="1303006" cy="3375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6">
            <a:extLst>
              <a:ext uri="{FF2B5EF4-FFF2-40B4-BE49-F238E27FC236}">
                <a16:creationId xmlns:a16="http://schemas.microsoft.com/office/drawing/2014/main" id="{7AC47E4F-61A2-4D7C-B068-3C6B2A56AFB0}"/>
              </a:ext>
            </a:extLst>
          </p:cNvPr>
          <p:cNvSpPr/>
          <p:nvPr/>
        </p:nvSpPr>
        <p:spPr>
          <a:xfrm rot="10800000">
            <a:off x="1991158" y="4617455"/>
            <a:ext cx="1303006" cy="33757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多文档 14">
            <a:extLst>
              <a:ext uri="{FF2B5EF4-FFF2-40B4-BE49-F238E27FC236}">
                <a16:creationId xmlns:a16="http://schemas.microsoft.com/office/drawing/2014/main" id="{166608A9-B0F5-48C1-8D0B-24C8E6C16DAA}"/>
              </a:ext>
            </a:extLst>
          </p:cNvPr>
          <p:cNvSpPr/>
          <p:nvPr/>
        </p:nvSpPr>
        <p:spPr>
          <a:xfrm>
            <a:off x="3395538" y="3379670"/>
            <a:ext cx="911019" cy="69546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lib</a:t>
            </a:r>
            <a:endParaRPr lang="zh-CN" altLang="en-US" dirty="0"/>
          </a:p>
        </p:txBody>
      </p:sp>
      <p:sp>
        <p:nvSpPr>
          <p:cNvPr id="16" name="文本框 15">
            <a:extLst>
              <a:ext uri="{FF2B5EF4-FFF2-40B4-BE49-F238E27FC236}">
                <a16:creationId xmlns:a16="http://schemas.microsoft.com/office/drawing/2014/main" id="{092F5032-1988-4D83-8732-05EA81D0FF23}"/>
              </a:ext>
            </a:extLst>
          </p:cNvPr>
          <p:cNvSpPr txBox="1"/>
          <p:nvPr/>
        </p:nvSpPr>
        <p:spPr>
          <a:xfrm>
            <a:off x="3891170" y="1736510"/>
            <a:ext cx="877163" cy="369332"/>
          </a:xfrm>
          <a:prstGeom prst="rect">
            <a:avLst/>
          </a:prstGeom>
          <a:noFill/>
        </p:spPr>
        <p:txBody>
          <a:bodyPr wrap="none" rtlCol="0">
            <a:spAutoFit/>
          </a:bodyPr>
          <a:lstStyle/>
          <a:p>
            <a:r>
              <a:rPr lang="zh-CN" altLang="en-US" dirty="0"/>
              <a:t>预处理</a:t>
            </a:r>
          </a:p>
        </p:txBody>
      </p:sp>
      <p:sp>
        <p:nvSpPr>
          <p:cNvPr id="17" name="文本框 16">
            <a:extLst>
              <a:ext uri="{FF2B5EF4-FFF2-40B4-BE49-F238E27FC236}">
                <a16:creationId xmlns:a16="http://schemas.microsoft.com/office/drawing/2014/main" id="{87D1B8E7-C6B3-4CC8-A14A-2A2B5CE8F9C8}"/>
              </a:ext>
            </a:extLst>
          </p:cNvPr>
          <p:cNvSpPr txBox="1"/>
          <p:nvPr/>
        </p:nvSpPr>
        <p:spPr>
          <a:xfrm>
            <a:off x="6928700" y="3184175"/>
            <a:ext cx="646331" cy="369332"/>
          </a:xfrm>
          <a:prstGeom prst="rect">
            <a:avLst/>
          </a:prstGeom>
          <a:noFill/>
        </p:spPr>
        <p:txBody>
          <a:bodyPr wrap="none" rtlCol="0">
            <a:spAutoFit/>
          </a:bodyPr>
          <a:lstStyle/>
          <a:p>
            <a:r>
              <a:rPr lang="zh-CN" altLang="en-US" dirty="0"/>
              <a:t>编译</a:t>
            </a:r>
          </a:p>
        </p:txBody>
      </p:sp>
      <p:sp>
        <p:nvSpPr>
          <p:cNvPr id="18" name="文本框 17">
            <a:extLst>
              <a:ext uri="{FF2B5EF4-FFF2-40B4-BE49-F238E27FC236}">
                <a16:creationId xmlns:a16="http://schemas.microsoft.com/office/drawing/2014/main" id="{E238085D-B111-4B7C-8697-9D2FBB5282FD}"/>
              </a:ext>
            </a:extLst>
          </p:cNvPr>
          <p:cNvSpPr txBox="1"/>
          <p:nvPr/>
        </p:nvSpPr>
        <p:spPr>
          <a:xfrm>
            <a:off x="4681450" y="4302029"/>
            <a:ext cx="646331" cy="369332"/>
          </a:xfrm>
          <a:prstGeom prst="rect">
            <a:avLst/>
          </a:prstGeom>
          <a:noFill/>
        </p:spPr>
        <p:txBody>
          <a:bodyPr wrap="none" rtlCol="0">
            <a:spAutoFit/>
          </a:bodyPr>
          <a:lstStyle/>
          <a:p>
            <a:r>
              <a:rPr lang="zh-CN" altLang="en-US" dirty="0"/>
              <a:t>汇编</a:t>
            </a:r>
          </a:p>
        </p:txBody>
      </p:sp>
      <p:sp>
        <p:nvSpPr>
          <p:cNvPr id="19" name="文本框 18">
            <a:extLst>
              <a:ext uri="{FF2B5EF4-FFF2-40B4-BE49-F238E27FC236}">
                <a16:creationId xmlns:a16="http://schemas.microsoft.com/office/drawing/2014/main" id="{9567573C-B923-49A9-A3D6-B2F2A6A0453B}"/>
              </a:ext>
            </a:extLst>
          </p:cNvPr>
          <p:cNvSpPr txBox="1"/>
          <p:nvPr/>
        </p:nvSpPr>
        <p:spPr>
          <a:xfrm>
            <a:off x="2173801" y="4251599"/>
            <a:ext cx="646331" cy="369332"/>
          </a:xfrm>
          <a:prstGeom prst="rect">
            <a:avLst/>
          </a:prstGeom>
          <a:noFill/>
        </p:spPr>
        <p:txBody>
          <a:bodyPr wrap="none" rtlCol="0">
            <a:spAutoFit/>
          </a:bodyPr>
          <a:lstStyle/>
          <a:p>
            <a:r>
              <a:rPr lang="zh-CN" altLang="en-US" dirty="0"/>
              <a:t>链接</a:t>
            </a:r>
          </a:p>
        </p:txBody>
      </p:sp>
      <p:sp>
        <p:nvSpPr>
          <p:cNvPr id="20" name="文本框 19">
            <a:extLst>
              <a:ext uri="{FF2B5EF4-FFF2-40B4-BE49-F238E27FC236}">
                <a16:creationId xmlns:a16="http://schemas.microsoft.com/office/drawing/2014/main" id="{2C4703B8-9BBF-49E6-A1D0-C0802C89EA4C}"/>
              </a:ext>
            </a:extLst>
          </p:cNvPr>
          <p:cNvSpPr txBox="1"/>
          <p:nvPr/>
        </p:nvSpPr>
        <p:spPr>
          <a:xfrm>
            <a:off x="1102958" y="6119267"/>
            <a:ext cx="7533042" cy="523220"/>
          </a:xfrm>
          <a:prstGeom prst="rect">
            <a:avLst/>
          </a:prstGeom>
          <a:noFill/>
          <a:ln>
            <a:solidFill>
              <a:schemeClr val="accent1"/>
            </a:solidFill>
          </a:ln>
        </p:spPr>
        <p:txBody>
          <a:bodyPr wrap="square" rtlCol="0">
            <a:spAutoFit/>
          </a:bodyPr>
          <a:lstStyle/>
          <a:p>
            <a:r>
              <a:rPr lang="zh-CN" altLang="en-US" sz="1400" dirty="0"/>
              <a:t>如果出现</a:t>
            </a:r>
            <a:r>
              <a:rPr lang="en-US" altLang="zh-CN" sz="1400" dirty="0"/>
              <a:t>`riscv64-unknown-elf-gcc: command not found`</a:t>
            </a:r>
            <a:r>
              <a:rPr lang="zh-CN" altLang="en-US" sz="1400" dirty="0"/>
              <a:t>的错误，需要将工具链路径加入</a:t>
            </a:r>
            <a:r>
              <a:rPr lang="en-US" altLang="zh-CN" sz="1400" dirty="0"/>
              <a:t>PATH</a:t>
            </a:r>
            <a:r>
              <a:rPr lang="zh-CN" altLang="en-US" sz="1400" dirty="0"/>
              <a:t>中：</a:t>
            </a:r>
            <a:endParaRPr lang="en-US" altLang="zh-CN" sz="1400" dirty="0"/>
          </a:p>
          <a:p>
            <a:r>
              <a:rPr lang="en-US" altLang="zh-CN" sz="1400" dirty="0"/>
              <a:t>$ export PATH=/opt/</a:t>
            </a:r>
            <a:r>
              <a:rPr lang="en-US" altLang="zh-CN" sz="1400" dirty="0" err="1"/>
              <a:t>riscv</a:t>
            </a:r>
            <a:r>
              <a:rPr lang="en-US" altLang="zh-CN" sz="1400" dirty="0"/>
              <a:t>:$PATH</a:t>
            </a:r>
          </a:p>
        </p:txBody>
      </p:sp>
    </p:spTree>
    <p:extLst>
      <p:ext uri="{BB962C8B-B14F-4D97-AF65-F5344CB8AC3E}">
        <p14:creationId xmlns:p14="http://schemas.microsoft.com/office/powerpoint/2010/main" val="10278519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A153C-1BB3-488F-89DC-4F39D4A7B07F}"/>
              </a:ext>
            </a:extLst>
          </p:cNvPr>
          <p:cNvSpPr>
            <a:spLocks noGrp="1"/>
          </p:cNvSpPr>
          <p:nvPr>
            <p:ph type="title"/>
          </p:nvPr>
        </p:nvSpPr>
        <p:spPr/>
        <p:txBody>
          <a:bodyPr/>
          <a:lstStyle/>
          <a:p>
            <a:r>
              <a:rPr lang="en-US" altLang="zh-CN" dirty="0"/>
              <a:t>3.2 RISC-V GCC Options </a:t>
            </a:r>
            <a:endParaRPr lang="zh-CN" altLang="en-US" dirty="0"/>
          </a:p>
        </p:txBody>
      </p:sp>
      <p:sp>
        <p:nvSpPr>
          <p:cNvPr id="3" name="内容占位符 2">
            <a:extLst>
              <a:ext uri="{FF2B5EF4-FFF2-40B4-BE49-F238E27FC236}">
                <a16:creationId xmlns:a16="http://schemas.microsoft.com/office/drawing/2014/main" id="{E48D8046-092A-44C1-B8F6-757C9C75FD58}"/>
              </a:ext>
            </a:extLst>
          </p:cNvPr>
          <p:cNvSpPr>
            <a:spLocks noGrp="1"/>
          </p:cNvSpPr>
          <p:nvPr>
            <p:ph idx="1"/>
          </p:nvPr>
        </p:nvSpPr>
        <p:spPr/>
        <p:txBody>
          <a:bodyPr>
            <a:normAutofit/>
          </a:bodyPr>
          <a:lstStyle/>
          <a:p>
            <a:r>
              <a:rPr lang="en-US" altLang="zh-CN" dirty="0"/>
              <a:t>-march=</a:t>
            </a:r>
            <a:r>
              <a:rPr lang="en-US" altLang="zh-CN" i="1" dirty="0"/>
              <a:t>ISA-string</a:t>
            </a:r>
          </a:p>
          <a:p>
            <a:pPr marL="0" indent="0">
              <a:buNone/>
            </a:pPr>
            <a:r>
              <a:rPr lang="zh-CN" altLang="zh-CN" sz="1800" dirty="0"/>
              <a:t>由于</a:t>
            </a:r>
            <a:r>
              <a:rPr lang="en-US" altLang="zh-CN" sz="1800" dirty="0"/>
              <a:t>RISC-V</a:t>
            </a:r>
            <a:r>
              <a:rPr lang="zh-CN" altLang="zh-CN" sz="1800" dirty="0"/>
              <a:t>的指令集是模块化的指令集，因此在为目标</a:t>
            </a:r>
            <a:r>
              <a:rPr lang="en-US" altLang="zh-CN" sz="1800" dirty="0"/>
              <a:t>RISC-V</a:t>
            </a:r>
            <a:r>
              <a:rPr lang="zh-CN" altLang="zh-CN" sz="1800" dirty="0"/>
              <a:t>平台进行交叉编译之时，需要通过选项指定目标</a:t>
            </a:r>
            <a:r>
              <a:rPr lang="en-US" altLang="zh-CN" sz="1800" dirty="0"/>
              <a:t>RISC-V</a:t>
            </a:r>
            <a:r>
              <a:rPr lang="zh-CN" altLang="zh-CN" sz="1800" dirty="0"/>
              <a:t>平台所支持的模块化指令集组合，该选项为</a:t>
            </a:r>
            <a:r>
              <a:rPr lang="en-US" altLang="zh-CN" sz="1800" dirty="0"/>
              <a:t>(-march=)</a:t>
            </a:r>
            <a:r>
              <a:rPr lang="zh-CN" altLang="zh-CN" sz="1800" dirty="0"/>
              <a:t>，有效的选项值如下：</a:t>
            </a:r>
            <a:r>
              <a:rPr lang="en-US" altLang="zh-CN" sz="1800" dirty="0"/>
              <a:t> </a:t>
            </a:r>
          </a:p>
          <a:p>
            <a:pPr marL="781050" lvl="1" indent="-285750" algn="just"/>
            <a:r>
              <a:rPr lang="en-US" altLang="zh-CN" sz="1800" kern="100" dirty="0">
                <a:solidFill>
                  <a:srgbClr val="333333"/>
                </a:solidFill>
                <a:latin typeface="Open Sans" panose="020B0606030504020204" pitchFamily="34" charset="0"/>
                <a:ea typeface="宋体" panose="02010600030101010101" pitchFamily="2" charset="-122"/>
                <a:cs typeface="Open Sans" panose="020B0606030504020204" pitchFamily="34" charset="0"/>
              </a:rPr>
              <a:t>rv32i[m][a][f[d]][c]</a:t>
            </a:r>
          </a:p>
          <a:p>
            <a:pPr marL="781050" lvl="1" indent="-285750" algn="just"/>
            <a:r>
              <a:rPr lang="en-US" altLang="zh-CN" sz="1800" kern="100" dirty="0">
                <a:solidFill>
                  <a:srgbClr val="333333"/>
                </a:solidFill>
                <a:effectLst/>
                <a:latin typeface="Open Sans" panose="020B0606030504020204" pitchFamily="34" charset="0"/>
                <a:ea typeface="宋体" panose="02010600030101010101" pitchFamily="2" charset="-122"/>
                <a:cs typeface="Open Sans" panose="020B0606030504020204" pitchFamily="34" charset="0"/>
              </a:rPr>
              <a:t>rv32g[c]</a:t>
            </a:r>
          </a:p>
          <a:p>
            <a:pPr marL="781050" lvl="1" indent="-285750" algn="just"/>
            <a:r>
              <a:rPr lang="en-US" altLang="zh-CN" sz="1800" kern="100" dirty="0">
                <a:solidFill>
                  <a:srgbClr val="333333"/>
                </a:solidFill>
                <a:effectLst/>
                <a:latin typeface="Open Sans" panose="020B0606030504020204" pitchFamily="34" charset="0"/>
                <a:ea typeface="宋体" panose="02010600030101010101" pitchFamily="2" charset="-122"/>
                <a:cs typeface="Open Sans" panose="020B0606030504020204" pitchFamily="34" charset="0"/>
              </a:rPr>
              <a:t>rv64i[m][a][f[d]][c]</a:t>
            </a:r>
          </a:p>
          <a:p>
            <a:pPr marL="781050" lvl="1" indent="-285750" algn="just"/>
            <a:r>
              <a:rPr lang="en-US" altLang="zh-CN" sz="1800" kern="100" dirty="0">
                <a:solidFill>
                  <a:srgbClr val="333333"/>
                </a:solidFill>
                <a:effectLst/>
                <a:latin typeface="Open Sans" panose="020B0606030504020204" pitchFamily="34" charset="0"/>
                <a:ea typeface="宋体" panose="02010600030101010101" pitchFamily="2" charset="-122"/>
                <a:cs typeface="Open Sans" panose="020B0606030504020204" pitchFamily="34" charset="0"/>
              </a:rPr>
              <a:t>rv64g[c]</a:t>
            </a:r>
          </a:p>
          <a:p>
            <a:pPr marL="781050" lvl="1" indent="-285750" algn="just"/>
            <a:endParaRPr lang="zh-CN" altLang="zh-CN" sz="1400" dirty="0"/>
          </a:p>
          <a:p>
            <a:pPr marL="0" indent="0">
              <a:buNone/>
            </a:pPr>
            <a:r>
              <a:rPr lang="zh-CN" altLang="en-US" sz="1800" dirty="0"/>
              <a:t>注意：在上述选项中</a:t>
            </a:r>
            <a:r>
              <a:rPr lang="en-US" altLang="zh-CN" sz="1800" dirty="0"/>
              <a:t>rv32</a:t>
            </a:r>
            <a:r>
              <a:rPr lang="zh-CN" altLang="en-US" sz="1800" dirty="0"/>
              <a:t>表示目标平台是</a:t>
            </a:r>
            <a:r>
              <a:rPr lang="en-US" altLang="zh-CN" sz="1800" dirty="0"/>
              <a:t>32</a:t>
            </a:r>
            <a:r>
              <a:rPr lang="zh-CN" altLang="en-US" sz="1800" dirty="0"/>
              <a:t>位架构，</a:t>
            </a:r>
            <a:r>
              <a:rPr lang="en-US" altLang="zh-CN" sz="1800" dirty="0"/>
              <a:t>rv64</a:t>
            </a:r>
            <a:r>
              <a:rPr lang="zh-CN" altLang="en-US" sz="1800" dirty="0"/>
              <a:t>表示目标平台是</a:t>
            </a:r>
            <a:r>
              <a:rPr lang="en-US" altLang="zh-CN" sz="1800" dirty="0"/>
              <a:t>64</a:t>
            </a:r>
            <a:r>
              <a:rPr lang="zh-CN" altLang="en-US" sz="1800" dirty="0"/>
              <a:t>位架构，其他</a:t>
            </a:r>
            <a:r>
              <a:rPr lang="en-US" altLang="zh-CN" sz="1800" dirty="0" err="1"/>
              <a:t>i</a:t>
            </a:r>
            <a:r>
              <a:rPr lang="en-US" altLang="zh-CN" sz="1800" dirty="0"/>
              <a:t>/m/a/f/d/c/g</a:t>
            </a:r>
            <a:r>
              <a:rPr lang="zh-CN" altLang="en-US" sz="1800" dirty="0"/>
              <a:t>分别代表了</a:t>
            </a:r>
            <a:r>
              <a:rPr lang="en-US" altLang="zh-CN" sz="1800" dirty="0"/>
              <a:t>RISC-V</a:t>
            </a:r>
            <a:r>
              <a:rPr lang="zh-CN" altLang="en-US" sz="1800" dirty="0"/>
              <a:t>模块化指令子集的字母简称。</a:t>
            </a:r>
            <a:endParaRPr lang="en-US" altLang="zh-CN" sz="1800" dirty="0"/>
          </a:p>
          <a:p>
            <a:endParaRPr lang="zh-CN" altLang="en-US" dirty="0"/>
          </a:p>
        </p:txBody>
      </p:sp>
    </p:spTree>
    <p:extLst>
      <p:ext uri="{BB962C8B-B14F-4D97-AF65-F5344CB8AC3E}">
        <p14:creationId xmlns:p14="http://schemas.microsoft.com/office/powerpoint/2010/main" val="12175009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A153C-1BB3-488F-89DC-4F39D4A7B07F}"/>
              </a:ext>
            </a:extLst>
          </p:cNvPr>
          <p:cNvSpPr>
            <a:spLocks noGrp="1"/>
          </p:cNvSpPr>
          <p:nvPr>
            <p:ph type="title"/>
          </p:nvPr>
        </p:nvSpPr>
        <p:spPr/>
        <p:txBody>
          <a:bodyPr/>
          <a:lstStyle/>
          <a:p>
            <a:r>
              <a:rPr lang="en-US" altLang="zh-CN" dirty="0"/>
              <a:t>3.2 RISC-V GCC Options </a:t>
            </a:r>
            <a:endParaRPr lang="zh-CN" altLang="en-US" dirty="0"/>
          </a:p>
        </p:txBody>
      </p:sp>
      <p:sp>
        <p:nvSpPr>
          <p:cNvPr id="3" name="内容占位符 2">
            <a:extLst>
              <a:ext uri="{FF2B5EF4-FFF2-40B4-BE49-F238E27FC236}">
                <a16:creationId xmlns:a16="http://schemas.microsoft.com/office/drawing/2014/main" id="{E48D8046-092A-44C1-B8F6-757C9C75FD58}"/>
              </a:ext>
            </a:extLst>
          </p:cNvPr>
          <p:cNvSpPr>
            <a:spLocks noGrp="1"/>
          </p:cNvSpPr>
          <p:nvPr>
            <p:ph idx="1"/>
          </p:nvPr>
        </p:nvSpPr>
        <p:spPr/>
        <p:txBody>
          <a:bodyPr>
            <a:normAutofit/>
          </a:bodyPr>
          <a:lstStyle/>
          <a:p>
            <a:r>
              <a:rPr lang="en-US" altLang="zh-CN" dirty="0"/>
              <a:t>-</a:t>
            </a:r>
            <a:r>
              <a:rPr lang="en-US" altLang="zh-CN" dirty="0" err="1"/>
              <a:t>mabi</a:t>
            </a:r>
            <a:r>
              <a:rPr lang="en-US" altLang="zh-CN" dirty="0"/>
              <a:t>=</a:t>
            </a:r>
            <a:r>
              <a:rPr lang="en-US" altLang="zh-CN" i="1" dirty="0"/>
              <a:t>ABI-string</a:t>
            </a:r>
          </a:p>
          <a:p>
            <a:pPr marL="0" indent="0">
              <a:buNone/>
            </a:pPr>
            <a:r>
              <a:rPr lang="zh-CN" altLang="en-US" sz="1800" dirty="0"/>
              <a:t>由于</a:t>
            </a:r>
            <a:r>
              <a:rPr lang="en-US" altLang="zh-CN" sz="1800" dirty="0"/>
              <a:t>RISC-V</a:t>
            </a:r>
            <a:r>
              <a:rPr lang="zh-CN" altLang="en-US" sz="1800" dirty="0"/>
              <a:t>的指令集是模块化的指令集，因此在为目标</a:t>
            </a:r>
            <a:r>
              <a:rPr lang="en-US" altLang="zh-CN" sz="1800" dirty="0"/>
              <a:t>RISC-V</a:t>
            </a:r>
            <a:r>
              <a:rPr lang="zh-CN" altLang="en-US" sz="1800" dirty="0"/>
              <a:t>平台进行交叉编译之时，需要通过选项指定</a:t>
            </a:r>
            <a:r>
              <a:rPr lang="en-US" altLang="zh-CN" sz="1800" dirty="0"/>
              <a:t>RISC-V</a:t>
            </a:r>
            <a:r>
              <a:rPr lang="zh-CN" altLang="en-US" sz="1800" dirty="0"/>
              <a:t>目标平台所支持的</a:t>
            </a:r>
            <a:r>
              <a:rPr lang="en-US" altLang="zh-CN" sz="1800" dirty="0"/>
              <a:t>ABI</a:t>
            </a:r>
            <a:r>
              <a:rPr lang="zh-CN" altLang="en-US" sz="1800" dirty="0"/>
              <a:t>函数调用规则。</a:t>
            </a:r>
            <a:r>
              <a:rPr lang="en-US" altLang="zh-CN" sz="1800" dirty="0"/>
              <a:t>RISC-V</a:t>
            </a:r>
            <a:r>
              <a:rPr lang="zh-CN" altLang="en-US" sz="1800" dirty="0"/>
              <a:t>定义了两种整数的</a:t>
            </a:r>
            <a:r>
              <a:rPr lang="en-US" altLang="zh-CN" sz="1800" dirty="0"/>
              <a:t>ABI</a:t>
            </a:r>
            <a:r>
              <a:rPr lang="zh-CN" altLang="en-US" sz="1800" dirty="0"/>
              <a:t>调用规则和三种浮点</a:t>
            </a:r>
            <a:r>
              <a:rPr lang="en-US" altLang="zh-CN" sz="1800" dirty="0"/>
              <a:t>ABI</a:t>
            </a:r>
            <a:r>
              <a:rPr lang="zh-CN" altLang="en-US" sz="1800" dirty="0"/>
              <a:t>调用规则，通过选项</a:t>
            </a:r>
            <a:r>
              <a:rPr lang="en-US" altLang="zh-CN" sz="1800" dirty="0"/>
              <a:t>(-</a:t>
            </a:r>
            <a:r>
              <a:rPr lang="en-US" altLang="zh-CN" sz="1800" dirty="0" err="1"/>
              <a:t>mabi</a:t>
            </a:r>
            <a:r>
              <a:rPr lang="en-US" altLang="zh-CN" sz="1800" dirty="0"/>
              <a:t>=)</a:t>
            </a:r>
            <a:r>
              <a:rPr lang="zh-CN" altLang="en-US" sz="1800" dirty="0"/>
              <a:t>指明，有效的选项值如下：</a:t>
            </a:r>
            <a:endParaRPr lang="en-US" altLang="zh-CN" sz="1800" dirty="0"/>
          </a:p>
          <a:p>
            <a:pPr marL="781050" lvl="1" indent="-285750" algn="just"/>
            <a:r>
              <a:rPr lang="en-US" altLang="zh-CN" sz="1800" dirty="0"/>
              <a:t>ilp32</a:t>
            </a:r>
          </a:p>
          <a:p>
            <a:pPr marL="781050" lvl="1" indent="-285750" algn="just"/>
            <a:r>
              <a:rPr lang="en-US" altLang="zh-CN" sz="1800" dirty="0"/>
              <a:t>ilp32f</a:t>
            </a:r>
          </a:p>
          <a:p>
            <a:pPr marL="781050" lvl="1" indent="-285750" algn="just"/>
            <a:r>
              <a:rPr lang="en-US" altLang="zh-CN" sz="1800" dirty="0"/>
              <a:t>ilp32d</a:t>
            </a:r>
          </a:p>
          <a:p>
            <a:pPr marL="781050" lvl="1" indent="-285750" algn="just"/>
            <a:r>
              <a:rPr lang="en-US" altLang="zh-CN" sz="1800" dirty="0"/>
              <a:t>lp64</a:t>
            </a:r>
          </a:p>
          <a:p>
            <a:pPr marL="781050" lvl="1" indent="-285750" algn="just"/>
            <a:r>
              <a:rPr lang="en-US" altLang="zh-CN" sz="1800" dirty="0"/>
              <a:t>lp64f</a:t>
            </a:r>
          </a:p>
          <a:p>
            <a:pPr marL="781050" lvl="1" indent="-285750" algn="just"/>
            <a:r>
              <a:rPr lang="en-US" altLang="zh-CN" sz="1800" dirty="0"/>
              <a:t>lp64d</a:t>
            </a:r>
          </a:p>
          <a:p>
            <a:pPr marL="0" indent="0" algn="l">
              <a:buNone/>
            </a:pPr>
            <a:r>
              <a:rPr lang="zh-CN" altLang="en-US" sz="1800" dirty="0"/>
              <a:t>前缀</a:t>
            </a:r>
            <a:r>
              <a:rPr lang="en-US" altLang="zh-CN" sz="1800" dirty="0"/>
              <a:t>ilp32</a:t>
            </a:r>
            <a:r>
              <a:rPr lang="zh-CN" altLang="en-US" sz="1800" dirty="0"/>
              <a:t>表示目标平台是</a:t>
            </a:r>
            <a:r>
              <a:rPr lang="en-US" altLang="zh-CN" sz="1800" dirty="0"/>
              <a:t>32</a:t>
            </a:r>
            <a:r>
              <a:rPr lang="zh-CN" altLang="en-US" sz="1800" dirty="0"/>
              <a:t>位架构，在此架构下，</a:t>
            </a:r>
            <a:r>
              <a:rPr lang="en-US" altLang="zh-CN" sz="1800" dirty="0"/>
              <a:t>C</a:t>
            </a:r>
            <a:r>
              <a:rPr lang="zh-CN" altLang="en-US" sz="1800" dirty="0"/>
              <a:t>语言的“</a:t>
            </a:r>
            <a:r>
              <a:rPr lang="en-US" altLang="zh-CN" sz="1800" dirty="0"/>
              <a:t>int”</a:t>
            </a:r>
            <a:r>
              <a:rPr lang="zh-CN" altLang="en-US" sz="1800" dirty="0"/>
              <a:t>和“</a:t>
            </a:r>
            <a:r>
              <a:rPr lang="en-US" altLang="zh-CN" sz="1800" dirty="0"/>
              <a:t>long”</a:t>
            </a:r>
            <a:r>
              <a:rPr lang="zh-CN" altLang="en-US" sz="1800" dirty="0"/>
              <a:t>变量长度为</a:t>
            </a:r>
            <a:r>
              <a:rPr lang="en-US" altLang="zh-CN" sz="1800" dirty="0"/>
              <a:t>32</a:t>
            </a:r>
            <a:r>
              <a:rPr lang="zh-CN" altLang="en-US" sz="1800" dirty="0"/>
              <a:t>比特，“</a:t>
            </a:r>
            <a:r>
              <a:rPr lang="en-US" altLang="zh-CN" sz="1800" dirty="0"/>
              <a:t>long </a:t>
            </a:r>
            <a:r>
              <a:rPr lang="en-US" altLang="zh-CN" sz="1800" dirty="0" err="1"/>
              <a:t>long</a:t>
            </a:r>
            <a:r>
              <a:rPr lang="en-US" altLang="zh-CN" sz="1800" dirty="0"/>
              <a:t>”</a:t>
            </a:r>
            <a:r>
              <a:rPr lang="zh-CN" altLang="en-US" sz="1800" dirty="0"/>
              <a:t>变量为</a:t>
            </a:r>
            <a:r>
              <a:rPr lang="en-US" altLang="zh-CN" sz="1800" dirty="0"/>
              <a:t>64</a:t>
            </a:r>
            <a:r>
              <a:rPr lang="zh-CN" altLang="en-US" sz="1800" dirty="0"/>
              <a:t>位；前缀</a:t>
            </a:r>
            <a:r>
              <a:rPr lang="en-US" altLang="zh-CN" sz="1800" dirty="0"/>
              <a:t>lp64</a:t>
            </a:r>
            <a:r>
              <a:rPr lang="zh-CN" altLang="en-US" sz="1800" dirty="0"/>
              <a:t>表示目标平台是</a:t>
            </a:r>
            <a:r>
              <a:rPr lang="en-US" altLang="zh-CN" sz="1800" dirty="0"/>
              <a:t>64</a:t>
            </a:r>
            <a:r>
              <a:rPr lang="zh-CN" altLang="en-US" sz="1800" dirty="0"/>
              <a:t>位架构，</a:t>
            </a:r>
            <a:r>
              <a:rPr lang="en-US" altLang="zh-CN" sz="1800" dirty="0"/>
              <a:t>C</a:t>
            </a:r>
            <a:r>
              <a:rPr lang="zh-CN" altLang="en-US" sz="1800" dirty="0"/>
              <a:t>语言的“</a:t>
            </a:r>
            <a:r>
              <a:rPr lang="en-US" altLang="zh-CN" sz="1800" dirty="0"/>
              <a:t>int”</a:t>
            </a:r>
            <a:r>
              <a:rPr lang="zh-CN" altLang="en-US" sz="1800" dirty="0"/>
              <a:t>变量长度为</a:t>
            </a:r>
            <a:r>
              <a:rPr lang="en-US" altLang="zh-CN" sz="1800" dirty="0"/>
              <a:t>32</a:t>
            </a:r>
            <a:r>
              <a:rPr lang="zh-CN" altLang="en-US" sz="1800" dirty="0"/>
              <a:t>比特，而“</a:t>
            </a:r>
            <a:r>
              <a:rPr lang="en-US" altLang="zh-CN" sz="1800" dirty="0"/>
              <a:t>long”</a:t>
            </a:r>
            <a:r>
              <a:rPr lang="zh-CN" altLang="en-US" sz="1800" dirty="0"/>
              <a:t>变量长度为</a:t>
            </a:r>
            <a:r>
              <a:rPr lang="en-US" altLang="zh-CN" sz="1800" dirty="0"/>
              <a:t>64</a:t>
            </a:r>
            <a:r>
              <a:rPr lang="zh-CN" altLang="en-US" sz="1800" dirty="0"/>
              <a:t>比特。</a:t>
            </a:r>
          </a:p>
        </p:txBody>
      </p:sp>
    </p:spTree>
    <p:extLst>
      <p:ext uri="{BB962C8B-B14F-4D97-AF65-F5344CB8AC3E}">
        <p14:creationId xmlns:p14="http://schemas.microsoft.com/office/powerpoint/2010/main" val="39686542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B5C9B-6B0D-4074-B504-3CF29890FA8D}"/>
              </a:ext>
            </a:extLst>
          </p:cNvPr>
          <p:cNvSpPr>
            <a:spLocks noGrp="1"/>
          </p:cNvSpPr>
          <p:nvPr>
            <p:ph type="title"/>
          </p:nvPr>
        </p:nvSpPr>
        <p:spPr/>
        <p:txBody>
          <a:bodyPr/>
          <a:lstStyle/>
          <a:p>
            <a:r>
              <a:rPr lang="en-US" altLang="zh-CN" dirty="0"/>
              <a:t>3.2 RISC-V GCC Options </a:t>
            </a:r>
            <a:endParaRPr lang="zh-CN" altLang="en-US" dirty="0"/>
          </a:p>
        </p:txBody>
      </p:sp>
      <p:sp>
        <p:nvSpPr>
          <p:cNvPr id="3" name="内容占位符 2">
            <a:extLst>
              <a:ext uri="{FF2B5EF4-FFF2-40B4-BE49-F238E27FC236}">
                <a16:creationId xmlns:a16="http://schemas.microsoft.com/office/drawing/2014/main" id="{8D3EB918-8482-4416-84CD-F17C544E4801}"/>
              </a:ext>
            </a:extLst>
          </p:cNvPr>
          <p:cNvSpPr>
            <a:spLocks noGrp="1"/>
          </p:cNvSpPr>
          <p:nvPr>
            <p:ph idx="1"/>
          </p:nvPr>
        </p:nvSpPr>
        <p:spPr/>
        <p:txBody>
          <a:bodyPr/>
          <a:lstStyle/>
          <a:p>
            <a:r>
              <a:rPr lang="zh-CN" altLang="en-US" dirty="0"/>
              <a:t>查看合法支持的</a:t>
            </a:r>
            <a:r>
              <a:rPr lang="en-US" altLang="zh-CN" dirty="0"/>
              <a:t>march/</a:t>
            </a:r>
            <a:r>
              <a:rPr lang="en-US" altLang="zh-CN" dirty="0" err="1"/>
              <a:t>mabi</a:t>
            </a:r>
            <a:r>
              <a:rPr lang="zh-CN" altLang="en-US" dirty="0"/>
              <a:t>组合：</a:t>
            </a:r>
            <a:endParaRPr lang="en-US" altLang="zh-CN" dirty="0"/>
          </a:p>
          <a:p>
            <a:pPr marL="0" indent="0">
              <a:buNone/>
            </a:pPr>
            <a:r>
              <a:rPr lang="en-US" altLang="zh-CN" sz="1800" dirty="0"/>
              <a:t>      $</a:t>
            </a:r>
            <a:r>
              <a:rPr lang="zh-CN" altLang="en-US" sz="1800" dirty="0"/>
              <a:t> </a:t>
            </a:r>
            <a:r>
              <a:rPr lang="en-US" altLang="zh-CN" sz="1800" dirty="0"/>
              <a:t>riscv64-unknown-elf-gcc --print-multi-lib</a:t>
            </a:r>
          </a:p>
          <a:p>
            <a:pPr marL="0" indent="0">
              <a:buNone/>
            </a:pPr>
            <a:r>
              <a:rPr lang="en-US" altLang="zh-CN" dirty="0"/>
              <a:t>      </a:t>
            </a:r>
            <a:endParaRPr lang="zh-CN" altLang="en-US" dirty="0"/>
          </a:p>
        </p:txBody>
      </p:sp>
      <p:pic>
        <p:nvPicPr>
          <p:cNvPr id="5" name="图片 4">
            <a:extLst>
              <a:ext uri="{FF2B5EF4-FFF2-40B4-BE49-F238E27FC236}">
                <a16:creationId xmlns:a16="http://schemas.microsoft.com/office/drawing/2014/main" id="{0DA7E918-9E47-497D-8146-AB61D39AD402}"/>
              </a:ext>
            </a:extLst>
          </p:cNvPr>
          <p:cNvPicPr>
            <a:picLocks noChangeAspect="1"/>
          </p:cNvPicPr>
          <p:nvPr/>
        </p:nvPicPr>
        <p:blipFill>
          <a:blip r:embed="rId2"/>
          <a:stretch>
            <a:fillRect/>
          </a:stretch>
        </p:blipFill>
        <p:spPr>
          <a:xfrm>
            <a:off x="1033879" y="2623691"/>
            <a:ext cx="4523809" cy="3419048"/>
          </a:xfrm>
          <a:prstGeom prst="rect">
            <a:avLst/>
          </a:prstGeom>
        </p:spPr>
      </p:pic>
    </p:spTree>
    <p:extLst>
      <p:ext uri="{BB962C8B-B14F-4D97-AF65-F5344CB8AC3E}">
        <p14:creationId xmlns:p14="http://schemas.microsoft.com/office/powerpoint/2010/main" val="17143204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A153C-1BB3-488F-89DC-4F39D4A7B07F}"/>
              </a:ext>
            </a:extLst>
          </p:cNvPr>
          <p:cNvSpPr>
            <a:spLocks noGrp="1"/>
          </p:cNvSpPr>
          <p:nvPr>
            <p:ph type="title"/>
          </p:nvPr>
        </p:nvSpPr>
        <p:spPr/>
        <p:txBody>
          <a:bodyPr/>
          <a:lstStyle/>
          <a:p>
            <a:r>
              <a:rPr lang="en-US" altLang="zh-CN" dirty="0"/>
              <a:t>3.2 RISC-V GCC Options </a:t>
            </a:r>
            <a:endParaRPr lang="zh-CN" altLang="en-US" dirty="0"/>
          </a:p>
        </p:txBody>
      </p:sp>
      <p:sp>
        <p:nvSpPr>
          <p:cNvPr id="3" name="内容占位符 2">
            <a:extLst>
              <a:ext uri="{FF2B5EF4-FFF2-40B4-BE49-F238E27FC236}">
                <a16:creationId xmlns:a16="http://schemas.microsoft.com/office/drawing/2014/main" id="{E48D8046-092A-44C1-B8F6-757C9C75FD58}"/>
              </a:ext>
            </a:extLst>
          </p:cNvPr>
          <p:cNvSpPr>
            <a:spLocks noGrp="1"/>
          </p:cNvSpPr>
          <p:nvPr>
            <p:ph idx="1"/>
          </p:nvPr>
        </p:nvSpPr>
        <p:spPr/>
        <p:txBody>
          <a:bodyPr>
            <a:normAutofit/>
          </a:bodyPr>
          <a:lstStyle/>
          <a:p>
            <a:r>
              <a:rPr lang="en-US" altLang="zh-CN" dirty="0"/>
              <a:t>-</a:t>
            </a:r>
            <a:r>
              <a:rPr lang="en-US" altLang="zh-CN" dirty="0" err="1"/>
              <a:t>cmodel</a:t>
            </a:r>
            <a:r>
              <a:rPr lang="en-US" altLang="zh-CN" dirty="0"/>
              <a:t>=</a:t>
            </a:r>
            <a:r>
              <a:rPr lang="en-US" altLang="zh-CN" dirty="0" err="1"/>
              <a:t>medlow</a:t>
            </a:r>
            <a:endParaRPr lang="en-US" altLang="zh-CN" dirty="0"/>
          </a:p>
          <a:p>
            <a:pPr marL="0" indent="0">
              <a:buNone/>
            </a:pPr>
            <a:r>
              <a:rPr lang="en-US" altLang="zh-CN" sz="1800" dirty="0" err="1"/>
              <a:t>medlow</a:t>
            </a:r>
            <a:r>
              <a:rPr lang="zh-CN" altLang="en-US" sz="1800" dirty="0"/>
              <a:t>选项用于指示该程序的寻址范围固定只能在</a:t>
            </a:r>
            <a:r>
              <a:rPr lang="en-US" altLang="zh-CN" sz="1800" dirty="0"/>
              <a:t>-2GB</a:t>
            </a:r>
            <a:r>
              <a:rPr lang="zh-CN" altLang="en-US" sz="1800" dirty="0"/>
              <a:t>至</a:t>
            </a:r>
            <a:r>
              <a:rPr lang="en-US" altLang="zh-CN" sz="1800" dirty="0"/>
              <a:t>+2GB</a:t>
            </a:r>
            <a:r>
              <a:rPr lang="zh-CN" altLang="en-US" sz="1800" dirty="0"/>
              <a:t>的空间内。注意：地址区间没有负数可言，</a:t>
            </a:r>
            <a:r>
              <a:rPr lang="en-US" altLang="zh-CN" sz="1800" dirty="0"/>
              <a:t>-2GB</a:t>
            </a:r>
            <a:r>
              <a:rPr lang="zh-CN" altLang="en-US" sz="1800" dirty="0"/>
              <a:t>是指整个</a:t>
            </a:r>
            <a:r>
              <a:rPr lang="en-US" altLang="zh-CN" sz="1800" dirty="0"/>
              <a:t>64</a:t>
            </a:r>
            <a:r>
              <a:rPr lang="zh-CN" altLang="en-US" sz="1800" dirty="0"/>
              <a:t>位地址空间最高</a:t>
            </a:r>
            <a:r>
              <a:rPr lang="en-US" altLang="zh-CN" sz="1800" dirty="0"/>
              <a:t>2GB</a:t>
            </a:r>
            <a:r>
              <a:rPr lang="zh-CN" altLang="en-US" sz="1800" dirty="0"/>
              <a:t>地址区间。</a:t>
            </a:r>
            <a:br>
              <a:rPr lang="zh-CN" altLang="en-US" sz="1800" dirty="0"/>
            </a:br>
            <a:r>
              <a:rPr lang="zh-CN" altLang="en-US" sz="1800" dirty="0"/>
              <a:t>由于此模式的寻址空间是固定的</a:t>
            </a:r>
            <a:r>
              <a:rPr lang="en-US" altLang="zh-CN" sz="1800" dirty="0"/>
              <a:t>-2GB</a:t>
            </a:r>
            <a:r>
              <a:rPr lang="zh-CN" altLang="en-US" sz="1800" dirty="0"/>
              <a:t>至</a:t>
            </a:r>
            <a:r>
              <a:rPr lang="en-US" altLang="zh-CN" sz="1800" dirty="0"/>
              <a:t>+2GB</a:t>
            </a:r>
            <a:r>
              <a:rPr lang="zh-CN" altLang="en-US" sz="1800" dirty="0"/>
              <a:t>的空间内，因此编译器能够相对生成比较高效的代码，但是由于寻址空间固定，对于整个</a:t>
            </a:r>
            <a:r>
              <a:rPr lang="en-US" altLang="zh-CN" sz="1800" dirty="0"/>
              <a:t>64</a:t>
            </a:r>
            <a:r>
              <a:rPr lang="zh-CN" altLang="en-US" sz="1800" dirty="0"/>
              <a:t>位的大多数地址空间都无法访问到，用户需小心使用。</a:t>
            </a:r>
            <a:endParaRPr lang="en-US" altLang="zh-CN" sz="1800" dirty="0"/>
          </a:p>
          <a:p>
            <a:pPr marL="0" indent="0">
              <a:buNone/>
            </a:pPr>
            <a:endParaRPr lang="en-US" altLang="zh-CN" sz="1800" dirty="0"/>
          </a:p>
          <a:p>
            <a:r>
              <a:rPr lang="en-US" altLang="zh-CN" dirty="0"/>
              <a:t>-</a:t>
            </a:r>
            <a:r>
              <a:rPr lang="en-US" altLang="zh-CN" dirty="0" err="1"/>
              <a:t>cmodel</a:t>
            </a:r>
            <a:r>
              <a:rPr lang="en-US" altLang="zh-CN" dirty="0"/>
              <a:t>=</a:t>
            </a:r>
            <a:r>
              <a:rPr lang="en-US" altLang="zh-CN" dirty="0" err="1"/>
              <a:t>medany</a:t>
            </a:r>
            <a:endParaRPr lang="zh-CN" altLang="en-US" dirty="0"/>
          </a:p>
          <a:p>
            <a:pPr marL="0" indent="0">
              <a:buNone/>
            </a:pPr>
            <a:r>
              <a:rPr lang="en-US" altLang="zh-CN" sz="1800" dirty="0" err="1"/>
              <a:t>medlow</a:t>
            </a:r>
            <a:r>
              <a:rPr lang="zh-CN" altLang="en-US" sz="1800" dirty="0"/>
              <a:t>选项用于指示该程序的寻址范围可以在任意的一个</a:t>
            </a:r>
            <a:r>
              <a:rPr lang="en-US" altLang="zh-CN" sz="1800" dirty="0"/>
              <a:t>4G</a:t>
            </a:r>
            <a:r>
              <a:rPr lang="zh-CN" altLang="en-US" sz="1800" dirty="0"/>
              <a:t>空间内。由于此模式的寻址空间不是固定的，所以相对比较灵活。</a:t>
            </a:r>
          </a:p>
        </p:txBody>
      </p:sp>
    </p:spTree>
    <p:extLst>
      <p:ext uri="{BB962C8B-B14F-4D97-AF65-F5344CB8AC3E}">
        <p14:creationId xmlns:p14="http://schemas.microsoft.com/office/powerpoint/2010/main" val="29826192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A153C-1BB3-488F-89DC-4F39D4A7B07F}"/>
              </a:ext>
            </a:extLst>
          </p:cNvPr>
          <p:cNvSpPr>
            <a:spLocks noGrp="1"/>
          </p:cNvSpPr>
          <p:nvPr>
            <p:ph type="title"/>
          </p:nvPr>
        </p:nvSpPr>
        <p:spPr/>
        <p:txBody>
          <a:bodyPr/>
          <a:lstStyle/>
          <a:p>
            <a:r>
              <a:rPr lang="en-US" altLang="zh-CN" dirty="0"/>
              <a:t>3.2 RISC-V GCC Options </a:t>
            </a:r>
            <a:endParaRPr lang="zh-CN" altLang="en-US" dirty="0"/>
          </a:p>
        </p:txBody>
      </p:sp>
      <p:sp>
        <p:nvSpPr>
          <p:cNvPr id="3" name="内容占位符 2">
            <a:extLst>
              <a:ext uri="{FF2B5EF4-FFF2-40B4-BE49-F238E27FC236}">
                <a16:creationId xmlns:a16="http://schemas.microsoft.com/office/drawing/2014/main" id="{E48D8046-092A-44C1-B8F6-757C9C75FD58}"/>
              </a:ext>
            </a:extLst>
          </p:cNvPr>
          <p:cNvSpPr>
            <a:spLocks noGrp="1"/>
          </p:cNvSpPr>
          <p:nvPr>
            <p:ph idx="1"/>
          </p:nvPr>
        </p:nvSpPr>
        <p:spPr/>
        <p:txBody>
          <a:bodyPr>
            <a:normAutofit/>
          </a:bodyPr>
          <a:lstStyle/>
          <a:p>
            <a:r>
              <a:rPr lang="zh-CN" altLang="en-US" dirty="0"/>
              <a:t>其他</a:t>
            </a:r>
            <a:r>
              <a:rPr lang="en-US" altLang="zh-CN" dirty="0"/>
              <a:t>RISC-V GCC</a:t>
            </a:r>
            <a:r>
              <a:rPr lang="zh-CN" altLang="en-US" dirty="0"/>
              <a:t>选项</a:t>
            </a:r>
            <a:endParaRPr lang="en-US" altLang="zh-CN" dirty="0"/>
          </a:p>
          <a:p>
            <a:pPr marL="0" indent="0">
              <a:buNone/>
            </a:pPr>
            <a:r>
              <a:rPr lang="en-US" altLang="zh-CN" sz="1800" dirty="0"/>
              <a:t>      </a:t>
            </a:r>
            <a:r>
              <a:rPr lang="en-US" altLang="zh-CN" sz="1800" dirty="0">
                <a:hlinkClick r:id="rId2"/>
              </a:rPr>
              <a:t>https://gcc.gnu.org/onlinedocs/gcc/RISC-V-Options.html</a:t>
            </a:r>
            <a:r>
              <a:rPr lang="en-US" altLang="zh-CN" sz="1800" dirty="0"/>
              <a:t> </a:t>
            </a:r>
            <a:endParaRPr lang="zh-CN" altLang="en-US" sz="1800" dirty="0"/>
          </a:p>
        </p:txBody>
      </p:sp>
      <p:pic>
        <p:nvPicPr>
          <p:cNvPr id="7" name="图片 6">
            <a:extLst>
              <a:ext uri="{FF2B5EF4-FFF2-40B4-BE49-F238E27FC236}">
                <a16:creationId xmlns:a16="http://schemas.microsoft.com/office/drawing/2014/main" id="{62A4CBA3-B697-47D7-98CA-4FA446476762}"/>
              </a:ext>
            </a:extLst>
          </p:cNvPr>
          <p:cNvPicPr>
            <a:picLocks noChangeAspect="1"/>
          </p:cNvPicPr>
          <p:nvPr/>
        </p:nvPicPr>
        <p:blipFill>
          <a:blip r:embed="rId3"/>
          <a:stretch>
            <a:fillRect/>
          </a:stretch>
        </p:blipFill>
        <p:spPr>
          <a:xfrm>
            <a:off x="435147" y="2837559"/>
            <a:ext cx="8273706" cy="3655315"/>
          </a:xfrm>
          <a:prstGeom prst="rect">
            <a:avLst/>
          </a:prstGeom>
        </p:spPr>
      </p:pic>
    </p:spTree>
    <p:extLst>
      <p:ext uri="{BB962C8B-B14F-4D97-AF65-F5344CB8AC3E}">
        <p14:creationId xmlns:p14="http://schemas.microsoft.com/office/powerpoint/2010/main" val="23912869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4EF9B-6D8C-4B9F-B508-20598B624E3E}"/>
              </a:ext>
            </a:extLst>
          </p:cNvPr>
          <p:cNvSpPr>
            <a:spLocks noGrp="1"/>
          </p:cNvSpPr>
          <p:nvPr>
            <p:ph type="title"/>
          </p:nvPr>
        </p:nvSpPr>
        <p:spPr/>
        <p:txBody>
          <a:bodyPr/>
          <a:lstStyle/>
          <a:p>
            <a:r>
              <a:rPr lang="en-US" altLang="zh-CN" dirty="0"/>
              <a:t>3.3 RISC-V </a:t>
            </a:r>
            <a:r>
              <a:rPr lang="en-US" altLang="zh-CN" dirty="0" err="1"/>
              <a:t>Binutils</a:t>
            </a:r>
            <a:endParaRPr lang="zh-CN" altLang="en-US" dirty="0"/>
          </a:p>
        </p:txBody>
      </p:sp>
      <p:sp>
        <p:nvSpPr>
          <p:cNvPr id="3" name="内容占位符 2">
            <a:extLst>
              <a:ext uri="{FF2B5EF4-FFF2-40B4-BE49-F238E27FC236}">
                <a16:creationId xmlns:a16="http://schemas.microsoft.com/office/drawing/2014/main" id="{493E4506-E22B-4348-8F0C-577298AC8816}"/>
              </a:ext>
            </a:extLst>
          </p:cNvPr>
          <p:cNvSpPr>
            <a:spLocks noGrp="1"/>
          </p:cNvSpPr>
          <p:nvPr>
            <p:ph idx="1"/>
          </p:nvPr>
        </p:nvSpPr>
        <p:spPr/>
        <p:txBody>
          <a:bodyPr/>
          <a:lstStyle/>
          <a:p>
            <a:r>
              <a:rPr lang="en-US" altLang="zh-CN" dirty="0"/>
              <a:t>riscv64-unknown-elf-gdb</a:t>
            </a:r>
          </a:p>
          <a:p>
            <a:r>
              <a:rPr lang="en-US" altLang="zh-CN" dirty="0"/>
              <a:t>riscv64-unknown-elf-as</a:t>
            </a:r>
          </a:p>
          <a:p>
            <a:r>
              <a:rPr lang="en-US" altLang="zh-CN" dirty="0"/>
              <a:t>riscv64-unknown-elf-ld</a:t>
            </a:r>
          </a:p>
          <a:p>
            <a:r>
              <a:rPr lang="en-US" altLang="zh-CN" dirty="0"/>
              <a:t>riscv64-unknown-elf-ar</a:t>
            </a:r>
          </a:p>
          <a:p>
            <a:r>
              <a:rPr lang="en-US" altLang="zh-CN" dirty="0"/>
              <a:t>riscv64-unknown-elf-objdump</a:t>
            </a:r>
          </a:p>
          <a:p>
            <a:r>
              <a:rPr lang="en-US" altLang="zh-CN" dirty="0"/>
              <a:t>riscv64-unknown-elf-readelf</a:t>
            </a:r>
          </a:p>
          <a:p>
            <a:r>
              <a:rPr lang="en-US" altLang="zh-CN" dirty="0"/>
              <a:t>riscv64-unknown-elf-size</a:t>
            </a:r>
          </a:p>
          <a:p>
            <a:r>
              <a:rPr lang="en-US" altLang="zh-CN" dirty="0"/>
              <a:t>riscv64-unknown-elf-objcopy</a:t>
            </a:r>
            <a:endParaRPr lang="zh-CN" altLang="en-US" dirty="0"/>
          </a:p>
        </p:txBody>
      </p:sp>
      <p:sp>
        <p:nvSpPr>
          <p:cNvPr id="4" name="文本框 3">
            <a:extLst>
              <a:ext uri="{FF2B5EF4-FFF2-40B4-BE49-F238E27FC236}">
                <a16:creationId xmlns:a16="http://schemas.microsoft.com/office/drawing/2014/main" id="{AEC59701-595F-4F7F-A562-B8E0AB4EE1E6}"/>
              </a:ext>
            </a:extLst>
          </p:cNvPr>
          <p:cNvSpPr txBox="1"/>
          <p:nvPr/>
        </p:nvSpPr>
        <p:spPr>
          <a:xfrm>
            <a:off x="5421707" y="1909562"/>
            <a:ext cx="3093643" cy="369332"/>
          </a:xfrm>
          <a:prstGeom prst="rect">
            <a:avLst/>
          </a:prstGeom>
          <a:noFill/>
          <a:ln>
            <a:solidFill>
              <a:schemeClr val="accent1"/>
            </a:solidFill>
          </a:ln>
        </p:spPr>
        <p:txBody>
          <a:bodyPr wrap="square" rtlCol="0">
            <a:spAutoFit/>
          </a:bodyPr>
          <a:lstStyle/>
          <a:p>
            <a:r>
              <a:rPr lang="zh-CN" altLang="en-US" dirty="0"/>
              <a:t>调试器</a:t>
            </a:r>
          </a:p>
        </p:txBody>
      </p:sp>
      <p:sp>
        <p:nvSpPr>
          <p:cNvPr id="5" name="文本框 4">
            <a:extLst>
              <a:ext uri="{FF2B5EF4-FFF2-40B4-BE49-F238E27FC236}">
                <a16:creationId xmlns:a16="http://schemas.microsoft.com/office/drawing/2014/main" id="{F4D6B6FD-7E51-4FD7-BF93-B2E5441446BC}"/>
              </a:ext>
            </a:extLst>
          </p:cNvPr>
          <p:cNvSpPr txBox="1"/>
          <p:nvPr/>
        </p:nvSpPr>
        <p:spPr>
          <a:xfrm>
            <a:off x="5421707" y="2464584"/>
            <a:ext cx="3093643" cy="369332"/>
          </a:xfrm>
          <a:prstGeom prst="rect">
            <a:avLst/>
          </a:prstGeom>
          <a:noFill/>
          <a:ln>
            <a:solidFill>
              <a:schemeClr val="accent1"/>
            </a:solidFill>
          </a:ln>
        </p:spPr>
        <p:txBody>
          <a:bodyPr wrap="square" rtlCol="0">
            <a:spAutoFit/>
          </a:bodyPr>
          <a:lstStyle/>
          <a:p>
            <a:r>
              <a:rPr lang="zh-CN" altLang="en-US" dirty="0"/>
              <a:t>汇编器</a:t>
            </a:r>
          </a:p>
        </p:txBody>
      </p:sp>
      <p:sp>
        <p:nvSpPr>
          <p:cNvPr id="6" name="文本框 5">
            <a:extLst>
              <a:ext uri="{FF2B5EF4-FFF2-40B4-BE49-F238E27FC236}">
                <a16:creationId xmlns:a16="http://schemas.microsoft.com/office/drawing/2014/main" id="{3A711CDD-C6E9-4578-977B-CC37923DBEAB}"/>
              </a:ext>
            </a:extLst>
          </p:cNvPr>
          <p:cNvSpPr txBox="1"/>
          <p:nvPr/>
        </p:nvSpPr>
        <p:spPr>
          <a:xfrm>
            <a:off x="5421707" y="2968852"/>
            <a:ext cx="3093643" cy="369332"/>
          </a:xfrm>
          <a:prstGeom prst="rect">
            <a:avLst/>
          </a:prstGeom>
          <a:noFill/>
          <a:ln>
            <a:solidFill>
              <a:schemeClr val="accent1"/>
            </a:solidFill>
          </a:ln>
        </p:spPr>
        <p:txBody>
          <a:bodyPr wrap="square" rtlCol="0">
            <a:spAutoFit/>
          </a:bodyPr>
          <a:lstStyle/>
          <a:p>
            <a:r>
              <a:rPr lang="zh-CN" altLang="en-US" dirty="0"/>
              <a:t>链接器</a:t>
            </a:r>
          </a:p>
        </p:txBody>
      </p:sp>
      <p:sp>
        <p:nvSpPr>
          <p:cNvPr id="7" name="文本框 6">
            <a:extLst>
              <a:ext uri="{FF2B5EF4-FFF2-40B4-BE49-F238E27FC236}">
                <a16:creationId xmlns:a16="http://schemas.microsoft.com/office/drawing/2014/main" id="{1A0463A4-B71C-4876-B09E-F2D7F93C2EF6}"/>
              </a:ext>
            </a:extLst>
          </p:cNvPr>
          <p:cNvSpPr txBox="1"/>
          <p:nvPr/>
        </p:nvSpPr>
        <p:spPr>
          <a:xfrm>
            <a:off x="5421707" y="3449140"/>
            <a:ext cx="3093643" cy="369332"/>
          </a:xfrm>
          <a:prstGeom prst="rect">
            <a:avLst/>
          </a:prstGeom>
          <a:noFill/>
          <a:ln>
            <a:solidFill>
              <a:schemeClr val="accent1"/>
            </a:solidFill>
          </a:ln>
        </p:spPr>
        <p:txBody>
          <a:bodyPr wrap="square" rtlCol="0">
            <a:spAutoFit/>
          </a:bodyPr>
          <a:lstStyle/>
          <a:p>
            <a:r>
              <a:rPr lang="zh-CN" altLang="en-US" b="0" i="0" dirty="0">
                <a:effectLst/>
                <a:latin typeface="-apple-system"/>
              </a:rPr>
              <a:t>用于打包静态库</a:t>
            </a:r>
            <a:endParaRPr lang="zh-CN" altLang="en-US" dirty="0"/>
          </a:p>
        </p:txBody>
      </p:sp>
      <p:sp>
        <p:nvSpPr>
          <p:cNvPr id="8" name="文本框 7">
            <a:extLst>
              <a:ext uri="{FF2B5EF4-FFF2-40B4-BE49-F238E27FC236}">
                <a16:creationId xmlns:a16="http://schemas.microsoft.com/office/drawing/2014/main" id="{AAB90E38-99BC-4A8B-9E08-8DF0C04E5355}"/>
              </a:ext>
            </a:extLst>
          </p:cNvPr>
          <p:cNvSpPr txBox="1"/>
          <p:nvPr/>
        </p:nvSpPr>
        <p:spPr>
          <a:xfrm>
            <a:off x="5421707" y="3953408"/>
            <a:ext cx="3093643" cy="369332"/>
          </a:xfrm>
          <a:prstGeom prst="rect">
            <a:avLst/>
          </a:prstGeom>
          <a:noFill/>
          <a:ln>
            <a:solidFill>
              <a:schemeClr val="accent1"/>
            </a:solidFill>
          </a:ln>
        </p:spPr>
        <p:txBody>
          <a:bodyPr wrap="square" rtlCol="0">
            <a:spAutoFit/>
          </a:bodyPr>
          <a:lstStyle/>
          <a:p>
            <a:r>
              <a:rPr lang="zh-CN" altLang="en-US" dirty="0"/>
              <a:t>反汇编器</a:t>
            </a:r>
          </a:p>
        </p:txBody>
      </p:sp>
      <p:sp>
        <p:nvSpPr>
          <p:cNvPr id="9" name="文本框 8">
            <a:extLst>
              <a:ext uri="{FF2B5EF4-FFF2-40B4-BE49-F238E27FC236}">
                <a16:creationId xmlns:a16="http://schemas.microsoft.com/office/drawing/2014/main" id="{FC70B872-4965-4182-A947-089E44E3D81B}"/>
              </a:ext>
            </a:extLst>
          </p:cNvPr>
          <p:cNvSpPr txBox="1"/>
          <p:nvPr/>
        </p:nvSpPr>
        <p:spPr>
          <a:xfrm>
            <a:off x="5421707" y="4466766"/>
            <a:ext cx="3093644" cy="369332"/>
          </a:xfrm>
          <a:prstGeom prst="rect">
            <a:avLst/>
          </a:prstGeom>
          <a:noFill/>
          <a:ln>
            <a:solidFill>
              <a:schemeClr val="accent1"/>
            </a:solidFill>
          </a:ln>
        </p:spPr>
        <p:txBody>
          <a:bodyPr wrap="square" rtlCol="0">
            <a:spAutoFit/>
          </a:bodyPr>
          <a:lstStyle/>
          <a:p>
            <a:r>
              <a:rPr lang="zh-CN" altLang="en-US" dirty="0">
                <a:latin typeface="-apple-system"/>
              </a:rPr>
              <a:t>查看</a:t>
            </a:r>
            <a:r>
              <a:rPr lang="zh-CN" altLang="en-US" b="0" i="0" dirty="0">
                <a:effectLst/>
                <a:latin typeface="-apple-system"/>
              </a:rPr>
              <a:t>有关</a:t>
            </a:r>
            <a:r>
              <a:rPr lang="en-US" altLang="zh-CN" b="0" i="0" dirty="0">
                <a:effectLst/>
                <a:latin typeface="-apple-system"/>
              </a:rPr>
              <a:t>ELF</a:t>
            </a:r>
            <a:r>
              <a:rPr lang="zh-CN" altLang="en-US" b="0" i="0" dirty="0">
                <a:effectLst/>
                <a:latin typeface="-apple-system"/>
              </a:rPr>
              <a:t>文件的信息</a:t>
            </a:r>
            <a:endParaRPr lang="zh-CN" altLang="en-US" dirty="0"/>
          </a:p>
        </p:txBody>
      </p:sp>
      <p:sp>
        <p:nvSpPr>
          <p:cNvPr id="11" name="文本框 10">
            <a:extLst>
              <a:ext uri="{FF2B5EF4-FFF2-40B4-BE49-F238E27FC236}">
                <a16:creationId xmlns:a16="http://schemas.microsoft.com/office/drawing/2014/main" id="{51B37470-2846-4E59-B6D7-071D834AA238}"/>
              </a:ext>
            </a:extLst>
          </p:cNvPr>
          <p:cNvSpPr txBox="1"/>
          <p:nvPr/>
        </p:nvSpPr>
        <p:spPr>
          <a:xfrm>
            <a:off x="5421707" y="4945740"/>
            <a:ext cx="3093644" cy="369332"/>
          </a:xfrm>
          <a:prstGeom prst="rect">
            <a:avLst/>
          </a:prstGeom>
          <a:noFill/>
          <a:ln>
            <a:solidFill>
              <a:schemeClr val="accent1"/>
            </a:solidFill>
          </a:ln>
        </p:spPr>
        <p:txBody>
          <a:bodyPr wrap="square" rtlCol="0">
            <a:spAutoFit/>
          </a:bodyPr>
          <a:lstStyle/>
          <a:p>
            <a:r>
              <a:rPr lang="zh-CN" altLang="en-US" dirty="0">
                <a:latin typeface="-apple-system"/>
              </a:rPr>
              <a:t>查看</a:t>
            </a:r>
            <a:r>
              <a:rPr lang="zh-CN" altLang="en-US" b="0" i="0" dirty="0">
                <a:effectLst/>
                <a:latin typeface="-apple-system"/>
              </a:rPr>
              <a:t>有关</a:t>
            </a:r>
            <a:r>
              <a:rPr lang="en-US" altLang="zh-CN" b="0" i="0" dirty="0">
                <a:effectLst/>
                <a:latin typeface="-apple-system"/>
              </a:rPr>
              <a:t>ELF</a:t>
            </a:r>
            <a:r>
              <a:rPr lang="zh-CN" altLang="en-US" b="0" i="0" dirty="0">
                <a:effectLst/>
                <a:latin typeface="-apple-system"/>
              </a:rPr>
              <a:t>文件大小信息</a:t>
            </a:r>
            <a:endParaRPr lang="zh-CN" altLang="en-US" dirty="0"/>
          </a:p>
        </p:txBody>
      </p:sp>
      <p:sp>
        <p:nvSpPr>
          <p:cNvPr id="12" name="文本框 11">
            <a:extLst>
              <a:ext uri="{FF2B5EF4-FFF2-40B4-BE49-F238E27FC236}">
                <a16:creationId xmlns:a16="http://schemas.microsoft.com/office/drawing/2014/main" id="{97B5CCE4-D25D-476F-B307-AAE19DCAFA83}"/>
              </a:ext>
            </a:extLst>
          </p:cNvPr>
          <p:cNvSpPr txBox="1"/>
          <p:nvPr/>
        </p:nvSpPr>
        <p:spPr>
          <a:xfrm>
            <a:off x="5427024" y="5432897"/>
            <a:ext cx="3093644" cy="369332"/>
          </a:xfrm>
          <a:prstGeom prst="rect">
            <a:avLst/>
          </a:prstGeom>
          <a:noFill/>
          <a:ln>
            <a:solidFill>
              <a:schemeClr val="accent1"/>
            </a:solidFill>
          </a:ln>
        </p:spPr>
        <p:txBody>
          <a:bodyPr wrap="square" rtlCol="0">
            <a:spAutoFit/>
          </a:bodyPr>
          <a:lstStyle/>
          <a:p>
            <a:r>
              <a:rPr lang="zh-CN" altLang="en-US" dirty="0"/>
              <a:t>将</a:t>
            </a:r>
            <a:r>
              <a:rPr lang="en-US" altLang="zh-CN" dirty="0"/>
              <a:t>ELF</a:t>
            </a:r>
            <a:r>
              <a:rPr lang="zh-CN" altLang="en-US" dirty="0"/>
              <a:t>文件转成另外一种格式</a:t>
            </a:r>
          </a:p>
        </p:txBody>
      </p:sp>
    </p:spTree>
    <p:extLst>
      <p:ext uri="{BB962C8B-B14F-4D97-AF65-F5344CB8AC3E}">
        <p14:creationId xmlns:p14="http://schemas.microsoft.com/office/powerpoint/2010/main" val="2817430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ED644-453F-4231-9C33-0FA611FDF646}"/>
              </a:ext>
            </a:extLst>
          </p:cNvPr>
          <p:cNvSpPr>
            <a:spLocks noGrp="1"/>
          </p:cNvSpPr>
          <p:nvPr>
            <p:ph type="title"/>
          </p:nvPr>
        </p:nvSpPr>
        <p:spPr/>
        <p:txBody>
          <a:bodyPr/>
          <a:lstStyle/>
          <a:p>
            <a:r>
              <a:rPr lang="en-US" altLang="zh-CN" dirty="0"/>
              <a:t>3.4 C</a:t>
            </a:r>
            <a:r>
              <a:rPr lang="zh-CN" altLang="en-US" dirty="0"/>
              <a:t>运行库</a:t>
            </a:r>
          </a:p>
        </p:txBody>
      </p:sp>
      <p:sp>
        <p:nvSpPr>
          <p:cNvPr id="3" name="内容占位符 2">
            <a:extLst>
              <a:ext uri="{FF2B5EF4-FFF2-40B4-BE49-F238E27FC236}">
                <a16:creationId xmlns:a16="http://schemas.microsoft.com/office/drawing/2014/main" id="{B6BDB55D-FE1E-40A4-BB5A-9C0EE153FB5B}"/>
              </a:ext>
            </a:extLst>
          </p:cNvPr>
          <p:cNvSpPr>
            <a:spLocks noGrp="1"/>
          </p:cNvSpPr>
          <p:nvPr>
            <p:ph idx="1"/>
          </p:nvPr>
        </p:nvSpPr>
        <p:spPr/>
        <p:txBody>
          <a:bodyPr/>
          <a:lstStyle/>
          <a:p>
            <a:pPr marL="0" indent="0">
              <a:buNone/>
            </a:pPr>
            <a:r>
              <a:rPr lang="zh-CN" altLang="en-US" sz="1800" dirty="0">
                <a:latin typeface="Arial" panose="020B0604020202020204" pitchFamily="34" charset="0"/>
                <a:ea typeface="宋体" panose="02010600030101010101" pitchFamily="2" charset="-122"/>
              </a:rPr>
              <a:t>为了解释</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运行库，需要先回忆一下</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语言标准。</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语言标准主要由两部分组成：一部分描述</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的语法，另一部分描述</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标准库。</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标准库定义了一组标准头文件，每个头文件中包含一些相关的函数、变量、类型声明和宏定义，譬如常见的</a:t>
            </a:r>
            <a:r>
              <a:rPr lang="en-US" altLang="zh-CN" sz="1800" dirty="0" err="1">
                <a:latin typeface="Arial" panose="020B0604020202020204" pitchFamily="34" charset="0"/>
                <a:ea typeface="宋体" panose="02010600030101010101" pitchFamily="2" charset="-122"/>
              </a:rPr>
              <a:t>printf</a:t>
            </a:r>
            <a:r>
              <a:rPr lang="zh-CN" altLang="en-US" sz="1800" dirty="0">
                <a:latin typeface="Arial" panose="020B0604020202020204" pitchFamily="34" charset="0"/>
                <a:ea typeface="宋体" panose="02010600030101010101" pitchFamily="2" charset="-122"/>
              </a:rPr>
              <a:t>函数便是一个</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标准库函数，其原型定义在</a:t>
            </a:r>
            <a:r>
              <a:rPr lang="en-US" altLang="zh-CN" sz="1800" dirty="0" err="1">
                <a:latin typeface="Arial" panose="020B0604020202020204" pitchFamily="34" charset="0"/>
                <a:ea typeface="宋体" panose="02010600030101010101" pitchFamily="2" charset="-122"/>
              </a:rPr>
              <a:t>stdio</a:t>
            </a:r>
            <a:r>
              <a:rPr lang="zh-CN" altLang="en-US" sz="1800" dirty="0">
                <a:latin typeface="Arial" panose="020B0604020202020204" pitchFamily="34" charset="0"/>
                <a:ea typeface="宋体" panose="02010600030101010101" pitchFamily="2" charset="-122"/>
              </a:rPr>
              <a:t>头文件中。</a:t>
            </a:r>
            <a:endParaRPr lang="en-US" altLang="zh-CN" sz="1800" dirty="0">
              <a:latin typeface="Arial" panose="020B0604020202020204" pitchFamily="34" charset="0"/>
              <a:ea typeface="宋体" panose="02010600030101010101" pitchFamily="2" charset="-122"/>
            </a:endParaRPr>
          </a:p>
          <a:p>
            <a:pPr marL="0" indent="0">
              <a:buNone/>
            </a:pPr>
            <a:endParaRPr lang="en-US" altLang="zh-CN" sz="1800" dirty="0">
              <a:latin typeface="Arial" panose="020B0604020202020204" pitchFamily="34" charset="0"/>
              <a:ea typeface="宋体" panose="02010600030101010101" pitchFamily="2" charset="-122"/>
            </a:endParaRPr>
          </a:p>
          <a:p>
            <a:pPr marL="0" indent="0">
              <a:buNone/>
            </a:pP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语言标准仅仅定义了</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标准库函数原型，并没有提供实现。因此，</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语言编译器通常需要一个</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运行时库（</a:t>
            </a:r>
            <a:r>
              <a:rPr lang="en-US" altLang="zh-CN" sz="1800" dirty="0">
                <a:latin typeface="Arial" panose="020B0604020202020204" pitchFamily="34" charset="0"/>
                <a:ea typeface="宋体" panose="02010600030101010101" pitchFamily="2" charset="-122"/>
              </a:rPr>
              <a:t>C Run Time </a:t>
            </a:r>
            <a:r>
              <a:rPr lang="en-US" altLang="zh-CN" sz="1800" dirty="0" err="1">
                <a:latin typeface="Arial" panose="020B0604020202020204" pitchFamily="34" charset="0"/>
                <a:ea typeface="宋体" panose="02010600030101010101" pitchFamily="2" charset="-122"/>
              </a:rPr>
              <a:t>Libray</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CRT</a:t>
            </a:r>
            <a:r>
              <a:rPr lang="zh-CN" altLang="en-US" sz="1800" dirty="0">
                <a:latin typeface="Arial" panose="020B0604020202020204" pitchFamily="34" charset="0"/>
                <a:ea typeface="宋体" panose="02010600030101010101" pitchFamily="2" charset="-122"/>
              </a:rPr>
              <a:t>）的支持。</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运行时库又常简称为</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运行库。与</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语言类似，</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也定义了自己的标准，同时提供相关支持库，称为</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运行时库。</a:t>
            </a:r>
            <a:endParaRPr lang="en-US" altLang="zh-CN" sz="1800" dirty="0">
              <a:latin typeface="Arial" panose="020B0604020202020204" pitchFamily="34" charset="0"/>
              <a:ea typeface="宋体" panose="02010600030101010101" pitchFamily="2" charset="-122"/>
            </a:endParaRPr>
          </a:p>
          <a:p>
            <a:pPr marL="0" indent="0">
              <a:buNone/>
            </a:pPr>
            <a:endParaRPr lang="en-US" altLang="zh-CN" sz="1800" dirty="0">
              <a:latin typeface="Arial" panose="020B0604020202020204" pitchFamily="34" charset="0"/>
              <a:ea typeface="宋体" panose="02010600030101010101" pitchFamily="2" charset="-122"/>
            </a:endParaRPr>
          </a:p>
          <a:p>
            <a:pPr marL="0" indent="0">
              <a:buNone/>
            </a:pPr>
            <a:endParaRPr lang="zh-CN" altLang="en-US" sz="18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85886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15610-0FEA-4DEE-A718-138BA6DDD086}"/>
              </a:ext>
            </a:extLst>
          </p:cNvPr>
          <p:cNvSpPr>
            <a:spLocks noGrp="1"/>
          </p:cNvSpPr>
          <p:nvPr>
            <p:ph type="title"/>
          </p:nvPr>
        </p:nvSpPr>
        <p:spPr/>
        <p:txBody>
          <a:bodyPr/>
          <a:lstStyle/>
          <a:p>
            <a:r>
              <a:rPr lang="en-US" altLang="zh-CN" dirty="0"/>
              <a:t>3.4 C</a:t>
            </a:r>
            <a:r>
              <a:rPr lang="zh-CN" altLang="en-US" dirty="0"/>
              <a:t>运行库</a:t>
            </a:r>
          </a:p>
        </p:txBody>
      </p:sp>
      <p:sp>
        <p:nvSpPr>
          <p:cNvPr id="3" name="内容占位符 2">
            <a:extLst>
              <a:ext uri="{FF2B5EF4-FFF2-40B4-BE49-F238E27FC236}">
                <a16:creationId xmlns:a16="http://schemas.microsoft.com/office/drawing/2014/main" id="{82AA9B95-ACE1-4181-BC33-8BB12B573B6C}"/>
              </a:ext>
            </a:extLst>
          </p:cNvPr>
          <p:cNvSpPr>
            <a:spLocks noGrp="1"/>
          </p:cNvSpPr>
          <p:nvPr>
            <p:ph idx="1"/>
          </p:nvPr>
        </p:nvSpPr>
        <p:spPr/>
        <p:txBody>
          <a:bodyPr>
            <a:normAutofit/>
          </a:bodyPr>
          <a:lstStyle/>
          <a:p>
            <a:pPr marL="0" indent="0">
              <a:buNone/>
            </a:pPr>
            <a:r>
              <a:rPr lang="zh-CN" altLang="en-US" sz="1800" dirty="0">
                <a:latin typeface="Arial" panose="020B0604020202020204" pitchFamily="34" charset="0"/>
                <a:ea typeface="宋体" panose="02010600030101010101" pitchFamily="2" charset="-122"/>
              </a:rPr>
              <a:t>要在一个平台上支持</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语言，不仅要实现</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编译器，还要实现</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标准库，这样的实现才能完全支持</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标准。</a:t>
            </a:r>
            <a:r>
              <a:rPr lang="en-US" altLang="zh-CN" sz="1800" dirty="0" err="1">
                <a:latin typeface="Arial" panose="020B0604020202020204" pitchFamily="34" charset="0"/>
                <a:ea typeface="宋体" panose="02010600030101010101" pitchFamily="2" charset="-122"/>
              </a:rPr>
              <a:t>glibc</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GNU C Library</a:t>
            </a:r>
            <a:r>
              <a:rPr lang="zh-CN" altLang="en-US" sz="1800" dirty="0">
                <a:latin typeface="Arial" panose="020B0604020202020204" pitchFamily="34" charset="0"/>
                <a:ea typeface="宋体" panose="02010600030101010101" pitchFamily="2" charset="-122"/>
              </a:rPr>
              <a:t>）是</a:t>
            </a:r>
            <a:r>
              <a:rPr lang="en-US" altLang="zh-CN" sz="1800" dirty="0">
                <a:latin typeface="Arial" panose="020B0604020202020204" pitchFamily="34" charset="0"/>
                <a:ea typeface="宋体" panose="02010600030101010101" pitchFamily="2" charset="-122"/>
              </a:rPr>
              <a:t>Linux</a:t>
            </a:r>
            <a:r>
              <a:rPr lang="zh-CN" altLang="en-US" sz="1800" dirty="0">
                <a:latin typeface="Arial" panose="020B0604020202020204" pitchFamily="34" charset="0"/>
                <a:ea typeface="宋体" panose="02010600030101010101" pitchFamily="2" charset="-122"/>
              </a:rPr>
              <a:t>下面</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标准库的实现，其要点如下：</a:t>
            </a:r>
            <a:endParaRPr lang="en-US" altLang="zh-CN" sz="1800" dirty="0">
              <a:latin typeface="Arial" panose="020B0604020202020204" pitchFamily="34" charset="0"/>
              <a:ea typeface="宋体" panose="02010600030101010101" pitchFamily="2" charset="-122"/>
            </a:endParaRPr>
          </a:p>
          <a:p>
            <a:r>
              <a:rPr lang="en-US" altLang="zh-CN" sz="1800" dirty="0" err="1">
                <a:latin typeface="Arial" panose="020B0604020202020204" pitchFamily="34" charset="0"/>
                <a:ea typeface="宋体" panose="02010600030101010101" pitchFamily="2" charset="-122"/>
              </a:rPr>
              <a:t>glibc</a:t>
            </a:r>
            <a:r>
              <a:rPr lang="zh-CN" altLang="en-US" sz="1800" dirty="0">
                <a:latin typeface="Arial" panose="020B0604020202020204" pitchFamily="34" charset="0"/>
                <a:ea typeface="宋体" panose="02010600030101010101" pitchFamily="2" charset="-122"/>
              </a:rPr>
              <a:t>本身是</a:t>
            </a:r>
            <a:r>
              <a:rPr lang="en-US" altLang="zh-CN" sz="1800" dirty="0">
                <a:latin typeface="Arial" panose="020B0604020202020204" pitchFamily="34" charset="0"/>
                <a:ea typeface="宋体" panose="02010600030101010101" pitchFamily="2" charset="-122"/>
              </a:rPr>
              <a:t>GNU</a:t>
            </a:r>
            <a:r>
              <a:rPr lang="zh-CN" altLang="en-US" sz="1800" dirty="0">
                <a:latin typeface="Arial" panose="020B0604020202020204" pitchFamily="34" charset="0"/>
                <a:ea typeface="宋体" panose="02010600030101010101" pitchFamily="2" charset="-122"/>
              </a:rPr>
              <a:t>旗下的</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标准库，后来逐渐成为了</a:t>
            </a:r>
            <a:r>
              <a:rPr lang="en-US" altLang="zh-CN" sz="1800" dirty="0">
                <a:latin typeface="Arial" panose="020B0604020202020204" pitchFamily="34" charset="0"/>
                <a:ea typeface="宋体" panose="02010600030101010101" pitchFamily="2" charset="-122"/>
              </a:rPr>
              <a:t>Linux</a:t>
            </a:r>
            <a:r>
              <a:rPr lang="zh-CN" altLang="en-US" sz="1800" dirty="0">
                <a:latin typeface="Arial" panose="020B0604020202020204" pitchFamily="34" charset="0"/>
                <a:ea typeface="宋体" panose="02010600030101010101" pitchFamily="2" charset="-122"/>
              </a:rPr>
              <a:t>的标准</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库。</a:t>
            </a:r>
            <a:r>
              <a:rPr lang="en-US" altLang="zh-CN" sz="1800" dirty="0" err="1">
                <a:latin typeface="Arial" panose="020B0604020202020204" pitchFamily="34" charset="0"/>
                <a:ea typeface="宋体" panose="02010600030101010101" pitchFamily="2" charset="-122"/>
              </a:rPr>
              <a:t>glibc</a:t>
            </a: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的主体分布在</a:t>
            </a:r>
            <a:r>
              <a:rPr lang="en-US" altLang="zh-CN" sz="1800" dirty="0">
                <a:latin typeface="Arial" panose="020B0604020202020204" pitchFamily="34" charset="0"/>
                <a:ea typeface="宋体" panose="02010600030101010101" pitchFamily="2" charset="-122"/>
              </a:rPr>
              <a:t>Linux</a:t>
            </a:r>
            <a:r>
              <a:rPr lang="zh-CN" altLang="en-US" sz="1800" dirty="0">
                <a:latin typeface="Arial" panose="020B0604020202020204" pitchFamily="34" charset="0"/>
                <a:ea typeface="宋体" panose="02010600030101010101" pitchFamily="2" charset="-122"/>
              </a:rPr>
              <a:t>系统的</a:t>
            </a:r>
            <a:r>
              <a:rPr lang="en-US" altLang="zh-CN" sz="1800" dirty="0">
                <a:latin typeface="Arial" panose="020B0604020202020204" pitchFamily="34" charset="0"/>
                <a:ea typeface="宋体" panose="02010600030101010101" pitchFamily="2" charset="-122"/>
              </a:rPr>
              <a:t>/lib</a:t>
            </a:r>
            <a:r>
              <a:rPr lang="zh-CN" altLang="en-US" sz="1800" dirty="0">
                <a:latin typeface="Arial" panose="020B0604020202020204" pitchFamily="34" charset="0"/>
                <a:ea typeface="宋体" panose="02010600030101010101" pitchFamily="2" charset="-122"/>
              </a:rPr>
              <a:t>与</a:t>
            </a:r>
            <a:r>
              <a:rPr lang="en-US" altLang="zh-CN" sz="1800" dirty="0">
                <a:latin typeface="Arial" panose="020B0604020202020204" pitchFamily="34" charset="0"/>
                <a:ea typeface="宋体" panose="02010600030101010101" pitchFamily="2" charset="-122"/>
              </a:rPr>
              <a:t>/</a:t>
            </a:r>
            <a:r>
              <a:rPr lang="en-US" altLang="zh-CN" sz="1800" dirty="0" err="1">
                <a:latin typeface="Arial" panose="020B0604020202020204" pitchFamily="34" charset="0"/>
                <a:ea typeface="宋体" panose="02010600030101010101" pitchFamily="2" charset="-122"/>
              </a:rPr>
              <a:t>usr</a:t>
            </a:r>
            <a:r>
              <a:rPr lang="en-US" altLang="zh-CN" sz="1800" dirty="0">
                <a:latin typeface="Arial" panose="020B0604020202020204" pitchFamily="34" charset="0"/>
                <a:ea typeface="宋体" panose="02010600030101010101" pitchFamily="2" charset="-122"/>
              </a:rPr>
              <a:t>/lib</a:t>
            </a:r>
            <a:r>
              <a:rPr lang="zh-CN" altLang="en-US" sz="1800" dirty="0">
                <a:latin typeface="Arial" panose="020B0604020202020204" pitchFamily="34" charset="0"/>
                <a:ea typeface="宋体" panose="02010600030101010101" pitchFamily="2" charset="-122"/>
              </a:rPr>
              <a:t>目录中，包括 </a:t>
            </a:r>
            <a:r>
              <a:rPr lang="en-US" altLang="zh-CN" sz="1800" dirty="0" err="1">
                <a:latin typeface="Arial" panose="020B0604020202020204" pitchFamily="34" charset="0"/>
                <a:ea typeface="宋体" panose="02010600030101010101" pitchFamily="2" charset="-122"/>
              </a:rPr>
              <a:t>libc</a:t>
            </a: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标准 </a:t>
            </a:r>
            <a:r>
              <a:rPr lang="en-US" altLang="zh-CN" sz="1800" dirty="0">
                <a:latin typeface="Arial" panose="020B0604020202020204" pitchFamily="34" charset="0"/>
                <a:ea typeface="宋体" panose="02010600030101010101" pitchFamily="2" charset="-122"/>
              </a:rPr>
              <a:t>C </a:t>
            </a:r>
            <a:r>
              <a:rPr lang="zh-CN" altLang="en-US" sz="1800" dirty="0">
                <a:latin typeface="Arial" panose="020B0604020202020204" pitchFamily="34" charset="0"/>
                <a:ea typeface="宋体" panose="02010600030101010101" pitchFamily="2" charset="-122"/>
              </a:rPr>
              <a:t>函式库、</a:t>
            </a:r>
            <a:r>
              <a:rPr lang="en-US" altLang="zh-CN" sz="1800" dirty="0" err="1">
                <a:latin typeface="Arial" panose="020B0604020202020204" pitchFamily="34" charset="0"/>
                <a:ea typeface="宋体" panose="02010600030101010101" pitchFamily="2" charset="-122"/>
              </a:rPr>
              <a:t>libm</a:t>
            </a:r>
            <a:r>
              <a:rPr lang="zh-CN" altLang="en-US" sz="1800" dirty="0">
                <a:latin typeface="Arial" panose="020B0604020202020204" pitchFamily="34" charset="0"/>
                <a:ea typeface="宋体" panose="02010600030101010101" pitchFamily="2" charset="-122"/>
              </a:rPr>
              <a:t>数学函式库等等，都以</a:t>
            </a:r>
            <a:r>
              <a:rPr lang="en-US" altLang="zh-CN" sz="1800" dirty="0">
                <a:latin typeface="Arial" panose="020B0604020202020204" pitchFamily="34" charset="0"/>
                <a:ea typeface="宋体" panose="02010600030101010101" pitchFamily="2" charset="-122"/>
              </a:rPr>
              <a:t>.so</a:t>
            </a:r>
            <a:r>
              <a:rPr lang="zh-CN" altLang="en-US" sz="1800" dirty="0">
                <a:latin typeface="Arial" panose="020B0604020202020204" pitchFamily="34" charset="0"/>
                <a:ea typeface="宋体" panose="02010600030101010101" pitchFamily="2" charset="-122"/>
              </a:rPr>
              <a:t>做结尾；</a:t>
            </a:r>
            <a:endParaRPr lang="en-US" altLang="zh-CN" sz="1800" dirty="0">
              <a:latin typeface="Arial" panose="020B0604020202020204" pitchFamily="34" charset="0"/>
              <a:ea typeface="宋体" panose="02010600030101010101" pitchFamily="2" charset="-122"/>
            </a:endParaRPr>
          </a:p>
          <a:p>
            <a:r>
              <a:rPr lang="en-US" altLang="zh-CN" sz="1800" dirty="0">
                <a:latin typeface="Arial" panose="020B0604020202020204" pitchFamily="34" charset="0"/>
                <a:ea typeface="宋体" panose="02010600030101010101" pitchFamily="2" charset="-122"/>
              </a:rPr>
              <a:t>Linux</a:t>
            </a:r>
            <a:r>
              <a:rPr lang="zh-CN" altLang="en-US" sz="1800" dirty="0">
                <a:latin typeface="Arial" panose="020B0604020202020204" pitchFamily="34" charset="0"/>
                <a:ea typeface="宋体" panose="02010600030101010101" pitchFamily="2" charset="-122"/>
              </a:rPr>
              <a:t>系统通常将</a:t>
            </a:r>
            <a:r>
              <a:rPr lang="en-US" altLang="zh-CN" sz="1800" dirty="0" err="1">
                <a:latin typeface="Arial" panose="020B0604020202020204" pitchFamily="34" charset="0"/>
                <a:ea typeface="宋体" panose="02010600030101010101" pitchFamily="2" charset="-122"/>
              </a:rPr>
              <a:t>libc</a:t>
            </a:r>
            <a:r>
              <a:rPr lang="zh-CN" altLang="en-US" sz="1800" dirty="0">
                <a:latin typeface="Arial" panose="020B0604020202020204" pitchFamily="34" charset="0"/>
                <a:ea typeface="宋体" panose="02010600030101010101" pitchFamily="2" charset="-122"/>
              </a:rPr>
              <a:t>库作为操作系统的一部分，它被视为操作系统与用户程序的接口。譬如：</a:t>
            </a:r>
            <a:r>
              <a:rPr lang="en-US" altLang="zh-CN" sz="1800" dirty="0" err="1">
                <a:latin typeface="Arial" panose="020B0604020202020204" pitchFamily="34" charset="0"/>
                <a:ea typeface="宋体" panose="02010600030101010101" pitchFamily="2" charset="-122"/>
              </a:rPr>
              <a:t>glibc</a:t>
            </a:r>
            <a:r>
              <a:rPr lang="zh-CN" altLang="en-US" sz="1800" dirty="0">
                <a:latin typeface="Arial" panose="020B0604020202020204" pitchFamily="34" charset="0"/>
                <a:ea typeface="宋体" panose="02010600030101010101" pitchFamily="2" charset="-122"/>
              </a:rPr>
              <a:t>不仅实现标准</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语言中的函数，还封装了操作系统提供的系统服务，即系统调用的封装；</a:t>
            </a:r>
            <a:endParaRPr lang="en-US" altLang="zh-CN" sz="1800" dirty="0">
              <a:latin typeface="Arial" panose="020B0604020202020204" pitchFamily="34" charset="0"/>
              <a:ea typeface="宋体" panose="02010600030101010101" pitchFamily="2" charset="-122"/>
            </a:endParaRPr>
          </a:p>
          <a:p>
            <a:r>
              <a:rPr lang="zh-CN" altLang="en-US" sz="1800" dirty="0">
                <a:latin typeface="Arial" panose="020B0604020202020204" pitchFamily="34" charset="0"/>
                <a:ea typeface="宋体" panose="02010600030101010101" pitchFamily="2" charset="-122"/>
              </a:rPr>
              <a:t>对于</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语言，常用的</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标准库为</a:t>
            </a:r>
            <a:r>
              <a:rPr lang="en-US" altLang="zh-CN" sz="1800" dirty="0" err="1">
                <a:latin typeface="Arial" panose="020B0604020202020204" pitchFamily="34" charset="0"/>
                <a:ea typeface="宋体" panose="02010600030101010101" pitchFamily="2" charset="-122"/>
              </a:rPr>
              <a:t>libstdc</a:t>
            </a:r>
            <a:r>
              <a:rPr lang="en-US" altLang="zh-CN" sz="180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0" indent="0">
              <a:buNone/>
            </a:pPr>
            <a:r>
              <a:rPr lang="en-US" altLang="zh-CN" sz="1800" dirty="0" err="1">
                <a:latin typeface="Arial" panose="020B0604020202020204" pitchFamily="34" charset="0"/>
                <a:ea typeface="宋体" panose="02010600030101010101" pitchFamily="2" charset="-122"/>
              </a:rPr>
              <a:t>newlib</a:t>
            </a:r>
            <a:r>
              <a:rPr lang="zh-CN" altLang="en-US" sz="1800" dirty="0">
                <a:latin typeface="Arial" panose="020B0604020202020204" pitchFamily="34" charset="0"/>
                <a:ea typeface="宋体" panose="02010600030101010101" pitchFamily="2" charset="-122"/>
              </a:rPr>
              <a:t>是一个面向嵌入式系统的</a:t>
            </a:r>
            <a:r>
              <a:rPr lang="en-US" altLang="zh-CN" sz="1800" dirty="0">
                <a:latin typeface="Arial" panose="020B0604020202020204" pitchFamily="34" charset="0"/>
                <a:ea typeface="宋体" panose="02010600030101010101" pitchFamily="2" charset="-122"/>
              </a:rPr>
              <a:t>C</a:t>
            </a:r>
            <a:r>
              <a:rPr lang="zh-CN" altLang="en-US" sz="1800" dirty="0">
                <a:latin typeface="Arial" panose="020B0604020202020204" pitchFamily="34" charset="0"/>
                <a:ea typeface="宋体" panose="02010600030101010101" pitchFamily="2" charset="-122"/>
              </a:rPr>
              <a:t>运行库。相对于</a:t>
            </a:r>
            <a:r>
              <a:rPr lang="en-US" altLang="zh-CN" sz="1800" dirty="0" err="1">
                <a:latin typeface="Arial" panose="020B0604020202020204" pitchFamily="34" charset="0"/>
                <a:ea typeface="宋体" panose="02010600030101010101" pitchFamily="2" charset="-122"/>
              </a:rPr>
              <a:t>glibc</a:t>
            </a:r>
            <a:r>
              <a:rPr lang="zh-CN" altLang="en-US" sz="1800" dirty="0">
                <a:latin typeface="Arial" panose="020B0604020202020204" pitchFamily="34" charset="0"/>
                <a:ea typeface="宋体" panose="02010600030101010101" pitchFamily="2" charset="-122"/>
              </a:rPr>
              <a:t>，</a:t>
            </a:r>
            <a:r>
              <a:rPr lang="en-US" altLang="zh-CN" sz="1800" dirty="0" err="1">
                <a:latin typeface="Arial" panose="020B0604020202020204" pitchFamily="34" charset="0"/>
                <a:ea typeface="宋体" panose="02010600030101010101" pitchFamily="2" charset="-122"/>
              </a:rPr>
              <a:t>newlib</a:t>
            </a:r>
            <a:r>
              <a:rPr lang="zh-CN" altLang="en-US" sz="1800" dirty="0">
                <a:latin typeface="Arial" panose="020B0604020202020204" pitchFamily="34" charset="0"/>
                <a:ea typeface="宋体" panose="02010600030101010101" pitchFamily="2" charset="-122"/>
              </a:rPr>
              <a:t>实现了大部分的功能函数，但体积却小很多。</a:t>
            </a:r>
            <a:r>
              <a:rPr lang="en-US" altLang="zh-CN" sz="1800" dirty="0" err="1">
                <a:latin typeface="Arial" panose="020B0604020202020204" pitchFamily="34" charset="0"/>
                <a:ea typeface="宋体" panose="02010600030101010101" pitchFamily="2" charset="-122"/>
              </a:rPr>
              <a:t>newlib</a:t>
            </a:r>
            <a:r>
              <a:rPr lang="zh-CN" altLang="en-US" sz="1800" dirty="0">
                <a:latin typeface="Arial" panose="020B0604020202020204" pitchFamily="34" charset="0"/>
                <a:ea typeface="宋体" panose="02010600030101010101" pitchFamily="2" charset="-122"/>
              </a:rPr>
              <a:t>独特的体系结构将功能实现与具体的操作系统分层，使之能够很好地进行配置以满足嵌入式系统的要求。由于专为嵌入式系统设计，</a:t>
            </a:r>
            <a:r>
              <a:rPr lang="en-US" altLang="zh-CN" sz="1800" dirty="0" err="1">
                <a:latin typeface="Arial" panose="020B0604020202020204" pitchFamily="34" charset="0"/>
                <a:ea typeface="宋体" panose="02010600030101010101" pitchFamily="2" charset="-122"/>
              </a:rPr>
              <a:t>newlib</a:t>
            </a:r>
            <a:r>
              <a:rPr lang="zh-CN" altLang="en-US" sz="1800" dirty="0">
                <a:latin typeface="Arial" panose="020B0604020202020204" pitchFamily="34" charset="0"/>
                <a:ea typeface="宋体" panose="02010600030101010101" pitchFamily="2" charset="-122"/>
              </a:rPr>
              <a:t>具有可移植性强、轻量级、速度快、功能完备等特点，已广泛应用于各种嵌入式系统中。</a:t>
            </a:r>
          </a:p>
        </p:txBody>
      </p:sp>
    </p:spTree>
    <p:extLst>
      <p:ext uri="{BB962C8B-B14F-4D97-AF65-F5344CB8AC3E}">
        <p14:creationId xmlns:p14="http://schemas.microsoft.com/office/powerpoint/2010/main" val="1762300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B1C2D-3328-4495-94C9-507CE03EDFAB}"/>
              </a:ext>
            </a:extLst>
          </p:cNvPr>
          <p:cNvSpPr>
            <a:spLocks noGrp="1"/>
          </p:cNvSpPr>
          <p:nvPr>
            <p:ph type="title"/>
          </p:nvPr>
        </p:nvSpPr>
        <p:spPr/>
        <p:txBody>
          <a:bodyPr/>
          <a:lstStyle/>
          <a:p>
            <a:r>
              <a:rPr lang="en-US" altLang="zh-CN" dirty="0"/>
              <a:t>3.5 </a:t>
            </a:r>
            <a:r>
              <a:rPr lang="zh-CN" altLang="en-US" dirty="0"/>
              <a:t>作业</a:t>
            </a:r>
          </a:p>
        </p:txBody>
      </p:sp>
      <p:sp>
        <p:nvSpPr>
          <p:cNvPr id="3" name="内容占位符 2">
            <a:extLst>
              <a:ext uri="{FF2B5EF4-FFF2-40B4-BE49-F238E27FC236}">
                <a16:creationId xmlns:a16="http://schemas.microsoft.com/office/drawing/2014/main" id="{71CE3078-BB70-4367-8E65-EFCE43AF4809}"/>
              </a:ext>
            </a:extLst>
          </p:cNvPr>
          <p:cNvSpPr>
            <a:spLocks noGrp="1"/>
          </p:cNvSpPr>
          <p:nvPr>
            <p:ph idx="1"/>
          </p:nvPr>
        </p:nvSpPr>
        <p:spPr/>
        <p:txBody>
          <a:bodyPr/>
          <a:lstStyle/>
          <a:p>
            <a:r>
              <a:rPr lang="zh-CN" altLang="en-US" dirty="0"/>
              <a:t>查看你的</a:t>
            </a:r>
            <a:r>
              <a:rPr lang="en-US" altLang="zh-CN" dirty="0"/>
              <a:t>RISC-V</a:t>
            </a:r>
            <a:r>
              <a:rPr lang="zh-CN" altLang="en-US" dirty="0"/>
              <a:t>工具链支持哪些</a:t>
            </a:r>
            <a:r>
              <a:rPr lang="en-US" altLang="zh-CN" dirty="0"/>
              <a:t>march/</a:t>
            </a:r>
            <a:r>
              <a:rPr lang="en-US" altLang="zh-CN" dirty="0" err="1"/>
              <a:t>mabi</a:t>
            </a:r>
            <a:r>
              <a:rPr lang="zh-CN" altLang="en-US" dirty="0"/>
              <a:t>组合</a:t>
            </a:r>
            <a:endParaRPr lang="en-US" altLang="zh-CN" dirty="0"/>
          </a:p>
          <a:p>
            <a:r>
              <a:rPr lang="zh-CN" altLang="en-US" dirty="0"/>
              <a:t>利用不同组合的</a:t>
            </a:r>
            <a:r>
              <a:rPr lang="en-US" altLang="zh-CN" dirty="0"/>
              <a:t>march/</a:t>
            </a:r>
            <a:r>
              <a:rPr lang="en-US" altLang="zh-CN" dirty="0" err="1"/>
              <a:t>mabi</a:t>
            </a:r>
            <a:r>
              <a:rPr lang="zh-CN" altLang="en-US" dirty="0"/>
              <a:t>选项编译</a:t>
            </a:r>
            <a:r>
              <a:rPr lang="en-US" altLang="zh-CN" dirty="0" err="1"/>
              <a:t>helloworld</a:t>
            </a:r>
            <a:endParaRPr lang="en-US" altLang="zh-CN" dirty="0"/>
          </a:p>
          <a:p>
            <a:r>
              <a:rPr lang="zh-CN" altLang="en-US" dirty="0"/>
              <a:t>使用反汇编器</a:t>
            </a:r>
            <a:r>
              <a:rPr lang="en-US" altLang="zh-CN" dirty="0" err="1"/>
              <a:t>objdump</a:t>
            </a:r>
            <a:r>
              <a:rPr lang="zh-CN" altLang="en-US" dirty="0"/>
              <a:t>生成反汇编文件</a:t>
            </a:r>
            <a:endParaRPr lang="en-US" altLang="zh-CN" dirty="0"/>
          </a:p>
          <a:p>
            <a:endParaRPr lang="zh-CN" altLang="en-US" dirty="0"/>
          </a:p>
        </p:txBody>
      </p:sp>
    </p:spTree>
    <p:extLst>
      <p:ext uri="{BB962C8B-B14F-4D97-AF65-F5344CB8AC3E}">
        <p14:creationId xmlns:p14="http://schemas.microsoft.com/office/powerpoint/2010/main" val="3148661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0.5 </a:t>
            </a:r>
            <a:r>
              <a:rPr lang="zh-CN" altLang="en-US" dirty="0"/>
              <a:t>哪里找</a:t>
            </a:r>
            <a:r>
              <a:rPr lang="en-US" altLang="zh-CN" dirty="0"/>
              <a:t>RISC-V</a:t>
            </a:r>
            <a:r>
              <a:rPr lang="zh-CN" altLang="en-US" dirty="0"/>
              <a:t>文档？</a:t>
            </a:r>
          </a:p>
        </p:txBody>
      </p:sp>
      <p:pic>
        <p:nvPicPr>
          <p:cNvPr id="5" name="图片 4"/>
          <p:cNvPicPr>
            <a:picLocks noChangeAspect="1"/>
          </p:cNvPicPr>
          <p:nvPr/>
        </p:nvPicPr>
        <p:blipFill>
          <a:blip r:embed="rId2"/>
          <a:stretch>
            <a:fillRect/>
          </a:stretch>
        </p:blipFill>
        <p:spPr>
          <a:xfrm>
            <a:off x="4681114" y="1690689"/>
            <a:ext cx="4369308" cy="4229266"/>
          </a:xfrm>
          <a:prstGeom prst="rect">
            <a:avLst/>
          </a:prstGeom>
        </p:spPr>
      </p:pic>
      <p:pic>
        <p:nvPicPr>
          <p:cNvPr id="10" name="内容占位符 9"/>
          <p:cNvPicPr>
            <a:picLocks noGrp="1" noChangeAspect="1"/>
          </p:cNvPicPr>
          <p:nvPr>
            <p:ph idx="1"/>
          </p:nvPr>
        </p:nvPicPr>
        <p:blipFill>
          <a:blip r:embed="rId3"/>
          <a:stretch>
            <a:fillRect/>
          </a:stretch>
        </p:blipFill>
        <p:spPr>
          <a:xfrm>
            <a:off x="0" y="1568617"/>
            <a:ext cx="4591554" cy="4351338"/>
          </a:xfrm>
          <a:prstGeom prst="rect">
            <a:avLst/>
          </a:prstGeom>
        </p:spPr>
      </p:pic>
      <p:sp>
        <p:nvSpPr>
          <p:cNvPr id="3" name="文本框 2"/>
          <p:cNvSpPr txBox="1"/>
          <p:nvPr/>
        </p:nvSpPr>
        <p:spPr>
          <a:xfrm flipH="1">
            <a:off x="1840992" y="6047874"/>
            <a:ext cx="5914646" cy="369332"/>
          </a:xfrm>
          <a:prstGeom prst="rect">
            <a:avLst/>
          </a:prstGeom>
          <a:noFill/>
        </p:spPr>
        <p:txBody>
          <a:bodyPr wrap="square" rtlCol="0">
            <a:spAutoFit/>
          </a:bodyPr>
          <a:lstStyle/>
          <a:p>
            <a:r>
              <a:rPr lang="zh-CN" altLang="en-US" dirty="0"/>
              <a:t>英文原本是</a:t>
            </a:r>
            <a:r>
              <a:rPr lang="en-US" altLang="zh-CN" i="1" dirty="0"/>
              <a:t>The RISC-V Reader: An Open Architecture Atlas </a:t>
            </a:r>
          </a:p>
        </p:txBody>
      </p:sp>
    </p:spTree>
    <p:extLst>
      <p:ext uri="{BB962C8B-B14F-4D97-AF65-F5344CB8AC3E}">
        <p14:creationId xmlns:p14="http://schemas.microsoft.com/office/powerpoint/2010/main" val="25291561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dirty="0"/>
              <a:t>Thank You!</a:t>
            </a:r>
            <a:endParaRPr lang="zh-CN" altLang="en-US" dirty="0"/>
          </a:p>
        </p:txBody>
      </p:sp>
    </p:spTree>
    <p:extLst>
      <p:ext uri="{BB962C8B-B14F-4D97-AF65-F5344CB8AC3E}">
        <p14:creationId xmlns:p14="http://schemas.microsoft.com/office/powerpoint/2010/main" val="30987733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4 RISC-V</a:t>
            </a:r>
            <a:r>
              <a:rPr lang="zh-CN" altLang="en-US" dirty="0"/>
              <a:t>工具链的开发</a:t>
            </a:r>
          </a:p>
        </p:txBody>
      </p:sp>
      <p:sp>
        <p:nvSpPr>
          <p:cNvPr id="3" name="副标题 2"/>
          <p:cNvSpPr>
            <a:spLocks noGrp="1"/>
          </p:cNvSpPr>
          <p:nvPr>
            <p:ph type="subTitle" idx="1"/>
          </p:nvPr>
        </p:nvSpPr>
        <p:spPr/>
        <p:txBody>
          <a:bodyPr/>
          <a:lstStyle/>
          <a:p>
            <a:r>
              <a:rPr lang="zh-CN" altLang="en-US" dirty="0"/>
              <a:t>潘志铭</a:t>
            </a:r>
          </a:p>
        </p:txBody>
      </p:sp>
    </p:spTree>
    <p:extLst>
      <p:ext uri="{BB962C8B-B14F-4D97-AF65-F5344CB8AC3E}">
        <p14:creationId xmlns:p14="http://schemas.microsoft.com/office/powerpoint/2010/main" val="12239485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42594-D248-4A19-A27C-4157DA40D57C}"/>
              </a:ext>
            </a:extLst>
          </p:cNvPr>
          <p:cNvSpPr>
            <a:spLocks noGrp="1"/>
          </p:cNvSpPr>
          <p:nvPr>
            <p:ph type="title"/>
          </p:nvPr>
        </p:nvSpPr>
        <p:spPr/>
        <p:txBody>
          <a:bodyPr/>
          <a:lstStyle/>
          <a:p>
            <a:r>
              <a:rPr lang="en-US" altLang="zh-CN" dirty="0"/>
              <a:t>4.1 </a:t>
            </a:r>
            <a:r>
              <a:rPr lang="zh-CN" altLang="en-US" dirty="0"/>
              <a:t>为什么要进行工具链开发？</a:t>
            </a:r>
          </a:p>
        </p:txBody>
      </p:sp>
      <p:sp>
        <p:nvSpPr>
          <p:cNvPr id="3" name="内容占位符 2">
            <a:extLst>
              <a:ext uri="{FF2B5EF4-FFF2-40B4-BE49-F238E27FC236}">
                <a16:creationId xmlns:a16="http://schemas.microsoft.com/office/drawing/2014/main" id="{8BFE08A8-697C-4661-B756-C33308EF04FC}"/>
              </a:ext>
            </a:extLst>
          </p:cNvPr>
          <p:cNvSpPr>
            <a:spLocks noGrp="1"/>
          </p:cNvSpPr>
          <p:nvPr>
            <p:ph idx="1"/>
          </p:nvPr>
        </p:nvSpPr>
        <p:spPr/>
        <p:txBody>
          <a:bodyPr/>
          <a:lstStyle/>
          <a:p>
            <a:r>
              <a:rPr lang="en-US" altLang="zh-CN" dirty="0"/>
              <a:t>RISC-V</a:t>
            </a:r>
            <a:r>
              <a:rPr lang="zh-CN" altLang="en-US" dirty="0"/>
              <a:t>指令集的特点是什么？</a:t>
            </a:r>
            <a:endParaRPr lang="en-US" altLang="zh-CN" dirty="0"/>
          </a:p>
          <a:p>
            <a:pPr lvl="1"/>
            <a:r>
              <a:rPr lang="zh-CN" altLang="en-US" dirty="0"/>
              <a:t>开源；模块化；可扩展性强</a:t>
            </a:r>
            <a:endParaRPr lang="en-US" altLang="zh-CN" dirty="0"/>
          </a:p>
          <a:p>
            <a:endParaRPr lang="en-US" altLang="zh-CN" dirty="0"/>
          </a:p>
          <a:p>
            <a:r>
              <a:rPr lang="zh-CN" altLang="en-US" dirty="0"/>
              <a:t>什么情况下需要设计自定义指令？</a:t>
            </a:r>
            <a:endParaRPr lang="en-US" altLang="zh-CN" dirty="0"/>
          </a:p>
          <a:p>
            <a:pPr lvl="1"/>
            <a:r>
              <a:rPr lang="zh-CN" altLang="en-US" dirty="0"/>
              <a:t>特定应用场景：如</a:t>
            </a:r>
            <a:r>
              <a:rPr lang="en-US" altLang="zh-CN" dirty="0"/>
              <a:t>PS5</a:t>
            </a:r>
            <a:r>
              <a:rPr lang="zh-CN" altLang="en-US" dirty="0"/>
              <a:t>游戏加速指令</a:t>
            </a:r>
            <a:endParaRPr lang="en-US" altLang="zh-CN" dirty="0"/>
          </a:p>
          <a:p>
            <a:endParaRPr lang="en-US" altLang="zh-CN" dirty="0"/>
          </a:p>
          <a:p>
            <a:r>
              <a:rPr lang="zh-CN" altLang="en-US" dirty="0"/>
              <a:t>硬件实现自定义指令后，软件如何使用？</a:t>
            </a:r>
            <a:endParaRPr lang="en-US" altLang="zh-CN" dirty="0"/>
          </a:p>
          <a:p>
            <a:pPr lvl="1"/>
            <a:r>
              <a:rPr lang="zh-CN" altLang="en-US" dirty="0"/>
              <a:t>修改</a:t>
            </a:r>
            <a:r>
              <a:rPr lang="en-US" altLang="zh-CN" dirty="0"/>
              <a:t>GNU</a:t>
            </a:r>
            <a:r>
              <a:rPr lang="zh-CN" altLang="en-US" dirty="0"/>
              <a:t>工具链，增加对自定义指令的支持</a:t>
            </a:r>
          </a:p>
        </p:txBody>
      </p:sp>
    </p:spTree>
    <p:extLst>
      <p:ext uri="{BB962C8B-B14F-4D97-AF65-F5344CB8AC3E}">
        <p14:creationId xmlns:p14="http://schemas.microsoft.com/office/powerpoint/2010/main" val="17262022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97D73-9584-4C78-8ACC-E9CC604696D0}"/>
              </a:ext>
            </a:extLst>
          </p:cNvPr>
          <p:cNvSpPr>
            <a:spLocks noGrp="1"/>
          </p:cNvSpPr>
          <p:nvPr>
            <p:ph type="title"/>
          </p:nvPr>
        </p:nvSpPr>
        <p:spPr/>
        <p:txBody>
          <a:bodyPr/>
          <a:lstStyle/>
          <a:p>
            <a:r>
              <a:rPr lang="en-US" altLang="zh-CN" dirty="0"/>
              <a:t>4.2 </a:t>
            </a:r>
            <a:r>
              <a:rPr lang="zh-CN" altLang="en-US" dirty="0"/>
              <a:t>如何进行工具链开发？</a:t>
            </a:r>
          </a:p>
        </p:txBody>
      </p:sp>
      <p:sp>
        <p:nvSpPr>
          <p:cNvPr id="3" name="内容占位符 2">
            <a:extLst>
              <a:ext uri="{FF2B5EF4-FFF2-40B4-BE49-F238E27FC236}">
                <a16:creationId xmlns:a16="http://schemas.microsoft.com/office/drawing/2014/main" id="{2604B922-D90C-446E-88D8-5A89362727AF}"/>
              </a:ext>
            </a:extLst>
          </p:cNvPr>
          <p:cNvSpPr>
            <a:spLocks noGrp="1"/>
          </p:cNvSpPr>
          <p:nvPr>
            <p:ph idx="1"/>
          </p:nvPr>
        </p:nvSpPr>
        <p:spPr/>
        <p:txBody>
          <a:bodyPr/>
          <a:lstStyle/>
          <a:p>
            <a:r>
              <a:rPr lang="en-US" altLang="zh-CN" dirty="0"/>
              <a:t>1. </a:t>
            </a:r>
            <a:r>
              <a:rPr lang="zh-CN" altLang="en-US" dirty="0"/>
              <a:t>描述自定义指令</a:t>
            </a:r>
            <a:endParaRPr lang="en-US" altLang="zh-CN" dirty="0"/>
          </a:p>
          <a:p>
            <a:r>
              <a:rPr lang="en-US" altLang="zh-CN" dirty="0"/>
              <a:t>2. </a:t>
            </a:r>
            <a:r>
              <a:rPr lang="zh-CN" altLang="en-US" dirty="0"/>
              <a:t>确定指令码</a:t>
            </a:r>
            <a:endParaRPr lang="en-US" altLang="zh-CN" dirty="0"/>
          </a:p>
          <a:p>
            <a:r>
              <a:rPr lang="en-US" altLang="zh-CN" dirty="0"/>
              <a:t>3. </a:t>
            </a:r>
            <a:r>
              <a:rPr lang="zh-CN" altLang="en-US" dirty="0"/>
              <a:t>为</a:t>
            </a:r>
            <a:r>
              <a:rPr lang="en-US" altLang="zh-CN" dirty="0" err="1"/>
              <a:t>binutils</a:t>
            </a:r>
            <a:r>
              <a:rPr lang="zh-CN" altLang="en-US" dirty="0"/>
              <a:t>增加自定义指令</a:t>
            </a:r>
            <a:endParaRPr lang="en-US" altLang="zh-CN" dirty="0"/>
          </a:p>
          <a:p>
            <a:r>
              <a:rPr lang="en-US" altLang="zh-CN" dirty="0"/>
              <a:t>4. </a:t>
            </a:r>
            <a:r>
              <a:rPr lang="zh-CN" altLang="en-US" dirty="0"/>
              <a:t>为</a:t>
            </a:r>
            <a:r>
              <a:rPr lang="en-US" altLang="zh-CN" dirty="0" err="1"/>
              <a:t>gcc</a:t>
            </a:r>
            <a:r>
              <a:rPr lang="zh-CN" altLang="en-US" dirty="0"/>
              <a:t>增加自定义指令</a:t>
            </a:r>
            <a:endParaRPr lang="en-US" altLang="zh-CN" dirty="0"/>
          </a:p>
          <a:p>
            <a:r>
              <a:rPr lang="en-US" altLang="zh-CN" dirty="0"/>
              <a:t>5. </a:t>
            </a:r>
            <a:r>
              <a:rPr lang="zh-CN" altLang="en-US" dirty="0"/>
              <a:t>在</a:t>
            </a:r>
            <a:r>
              <a:rPr lang="en-US" altLang="zh-CN" dirty="0"/>
              <a:t>spike</a:t>
            </a:r>
            <a:r>
              <a:rPr lang="zh-CN" altLang="en-US" dirty="0"/>
              <a:t>上增加自定义指令</a:t>
            </a:r>
            <a:endParaRPr lang="en-US" altLang="zh-CN" dirty="0"/>
          </a:p>
          <a:p>
            <a:r>
              <a:rPr lang="en-US" altLang="zh-CN" dirty="0"/>
              <a:t>6. </a:t>
            </a:r>
            <a:r>
              <a:rPr lang="zh-CN" altLang="en-US" dirty="0"/>
              <a:t>重新构建</a:t>
            </a:r>
            <a:r>
              <a:rPr lang="en-US" altLang="zh-CN" dirty="0"/>
              <a:t>toolchain</a:t>
            </a:r>
            <a:r>
              <a:rPr lang="zh-CN" altLang="en-US" dirty="0"/>
              <a:t>和</a:t>
            </a:r>
            <a:r>
              <a:rPr lang="en-US" altLang="zh-CN" dirty="0"/>
              <a:t>spike</a:t>
            </a:r>
          </a:p>
          <a:p>
            <a:r>
              <a:rPr lang="en-US" altLang="zh-CN" dirty="0"/>
              <a:t>7. </a:t>
            </a:r>
            <a:r>
              <a:rPr lang="zh-CN" altLang="en-US" dirty="0"/>
              <a:t>测试</a:t>
            </a:r>
            <a:r>
              <a:rPr lang="en-US" altLang="zh-CN" dirty="0"/>
              <a:t>toolchain</a:t>
            </a:r>
            <a:r>
              <a:rPr lang="zh-CN" altLang="en-US" dirty="0"/>
              <a:t>和</a:t>
            </a:r>
            <a:r>
              <a:rPr lang="en-US" altLang="zh-CN" dirty="0"/>
              <a:t>spike</a:t>
            </a:r>
            <a:endParaRPr lang="zh-CN" altLang="en-US" dirty="0"/>
          </a:p>
        </p:txBody>
      </p:sp>
    </p:spTree>
    <p:extLst>
      <p:ext uri="{BB962C8B-B14F-4D97-AF65-F5344CB8AC3E}">
        <p14:creationId xmlns:p14="http://schemas.microsoft.com/office/powerpoint/2010/main" val="3105669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8AC73-1026-495D-A9A3-8FAD01AB0E20}"/>
              </a:ext>
            </a:extLst>
          </p:cNvPr>
          <p:cNvSpPr>
            <a:spLocks noGrp="1"/>
          </p:cNvSpPr>
          <p:nvPr>
            <p:ph type="title"/>
          </p:nvPr>
        </p:nvSpPr>
        <p:spPr/>
        <p:txBody>
          <a:bodyPr/>
          <a:lstStyle/>
          <a:p>
            <a:r>
              <a:rPr lang="en-US" altLang="zh-CN" dirty="0"/>
              <a:t>4.3 </a:t>
            </a:r>
            <a:r>
              <a:rPr lang="zh-CN" altLang="en-US" dirty="0"/>
              <a:t>描述自定义指令</a:t>
            </a:r>
          </a:p>
        </p:txBody>
      </p:sp>
      <p:sp>
        <p:nvSpPr>
          <p:cNvPr id="3" name="内容占位符 2">
            <a:extLst>
              <a:ext uri="{FF2B5EF4-FFF2-40B4-BE49-F238E27FC236}">
                <a16:creationId xmlns:a16="http://schemas.microsoft.com/office/drawing/2014/main" id="{28A77476-EE86-44D6-B00F-56F0BF985DA5}"/>
              </a:ext>
            </a:extLst>
          </p:cNvPr>
          <p:cNvSpPr>
            <a:spLocks noGrp="1"/>
          </p:cNvSpPr>
          <p:nvPr>
            <p:ph idx="1"/>
          </p:nvPr>
        </p:nvSpPr>
        <p:spPr/>
        <p:txBody>
          <a:bodyPr/>
          <a:lstStyle/>
          <a:p>
            <a:r>
              <a:rPr lang="zh-CN" altLang="en-US" dirty="0"/>
              <a:t>增加一条乘加指令</a:t>
            </a:r>
            <a:r>
              <a:rPr lang="en-US" altLang="zh-CN" dirty="0"/>
              <a:t>mac</a:t>
            </a:r>
            <a:r>
              <a:rPr lang="zh-CN" altLang="en-US" dirty="0"/>
              <a:t>，具体描述如下：</a:t>
            </a:r>
          </a:p>
        </p:txBody>
      </p:sp>
      <p:pic>
        <p:nvPicPr>
          <p:cNvPr id="5" name="图片 4">
            <a:extLst>
              <a:ext uri="{FF2B5EF4-FFF2-40B4-BE49-F238E27FC236}">
                <a16:creationId xmlns:a16="http://schemas.microsoft.com/office/drawing/2014/main" id="{ED1791E7-9DDD-4088-99C6-2A8321BE232A}"/>
              </a:ext>
            </a:extLst>
          </p:cNvPr>
          <p:cNvPicPr>
            <a:picLocks noChangeAspect="1"/>
          </p:cNvPicPr>
          <p:nvPr/>
        </p:nvPicPr>
        <p:blipFill>
          <a:blip r:embed="rId2"/>
          <a:stretch>
            <a:fillRect/>
          </a:stretch>
        </p:blipFill>
        <p:spPr>
          <a:xfrm>
            <a:off x="1160595" y="3337863"/>
            <a:ext cx="6419048" cy="866667"/>
          </a:xfrm>
          <a:prstGeom prst="rect">
            <a:avLst/>
          </a:prstGeom>
        </p:spPr>
      </p:pic>
    </p:spTree>
    <p:extLst>
      <p:ext uri="{BB962C8B-B14F-4D97-AF65-F5344CB8AC3E}">
        <p14:creationId xmlns:p14="http://schemas.microsoft.com/office/powerpoint/2010/main" val="2241405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9D941-0A70-41B9-9086-E42F3C27C9A2}"/>
              </a:ext>
            </a:extLst>
          </p:cNvPr>
          <p:cNvSpPr>
            <a:spLocks noGrp="1"/>
          </p:cNvSpPr>
          <p:nvPr>
            <p:ph type="title"/>
          </p:nvPr>
        </p:nvSpPr>
        <p:spPr/>
        <p:txBody>
          <a:bodyPr/>
          <a:lstStyle/>
          <a:p>
            <a:r>
              <a:rPr lang="en-US" altLang="zh-CN" dirty="0"/>
              <a:t>4.4 </a:t>
            </a:r>
            <a:r>
              <a:rPr lang="zh-CN" altLang="en-US" dirty="0"/>
              <a:t>确定指令码</a:t>
            </a:r>
            <a:r>
              <a:rPr lang="en-US" altLang="zh-CN" dirty="0"/>
              <a:t> </a:t>
            </a:r>
            <a:endParaRPr lang="zh-CN" altLang="en-US" dirty="0"/>
          </a:p>
        </p:txBody>
      </p:sp>
      <p:sp>
        <p:nvSpPr>
          <p:cNvPr id="3" name="内容占位符 2">
            <a:extLst>
              <a:ext uri="{FF2B5EF4-FFF2-40B4-BE49-F238E27FC236}">
                <a16:creationId xmlns:a16="http://schemas.microsoft.com/office/drawing/2014/main" id="{DF6988C3-9114-40FD-81F5-C6F7AB2DF1D5}"/>
              </a:ext>
            </a:extLst>
          </p:cNvPr>
          <p:cNvSpPr>
            <a:spLocks noGrp="1"/>
          </p:cNvSpPr>
          <p:nvPr>
            <p:ph idx="1"/>
          </p:nvPr>
        </p:nvSpPr>
        <p:spPr/>
        <p:txBody>
          <a:bodyPr/>
          <a:lstStyle/>
          <a:p>
            <a:r>
              <a:rPr lang="zh-CN" altLang="en-US" dirty="0"/>
              <a:t>依据 </a:t>
            </a:r>
            <a:r>
              <a:rPr lang="en-US" altLang="zh-CN" dirty="0"/>
              <a:t>RISC-V SPEC </a:t>
            </a:r>
            <a:r>
              <a:rPr lang="zh-CN" altLang="en-US" dirty="0"/>
              <a:t>，</a:t>
            </a:r>
            <a:r>
              <a:rPr lang="en-US" altLang="zh-CN" dirty="0"/>
              <a:t>mac </a:t>
            </a:r>
            <a:r>
              <a:rPr lang="zh-CN" altLang="en-US" dirty="0"/>
              <a:t>属于 </a:t>
            </a:r>
            <a:r>
              <a:rPr lang="en-US" altLang="zh-CN" dirty="0"/>
              <a:t>R-Type </a:t>
            </a:r>
            <a:r>
              <a:rPr lang="zh-CN" altLang="en-US" dirty="0"/>
              <a:t>指令</a:t>
            </a:r>
          </a:p>
        </p:txBody>
      </p:sp>
      <p:pic>
        <p:nvPicPr>
          <p:cNvPr id="5" name="图片 4">
            <a:extLst>
              <a:ext uri="{FF2B5EF4-FFF2-40B4-BE49-F238E27FC236}">
                <a16:creationId xmlns:a16="http://schemas.microsoft.com/office/drawing/2014/main" id="{320FEB5B-4FC9-4C0B-B1F1-B3269CB7EEE5}"/>
              </a:ext>
            </a:extLst>
          </p:cNvPr>
          <p:cNvPicPr>
            <a:picLocks noChangeAspect="1"/>
          </p:cNvPicPr>
          <p:nvPr/>
        </p:nvPicPr>
        <p:blipFill>
          <a:blip r:embed="rId2"/>
          <a:stretch>
            <a:fillRect/>
          </a:stretch>
        </p:blipFill>
        <p:spPr>
          <a:xfrm>
            <a:off x="1117621" y="4282705"/>
            <a:ext cx="6600000" cy="1304762"/>
          </a:xfrm>
          <a:prstGeom prst="rect">
            <a:avLst/>
          </a:prstGeom>
        </p:spPr>
      </p:pic>
      <p:pic>
        <p:nvPicPr>
          <p:cNvPr id="7" name="图片 6">
            <a:extLst>
              <a:ext uri="{FF2B5EF4-FFF2-40B4-BE49-F238E27FC236}">
                <a16:creationId xmlns:a16="http://schemas.microsoft.com/office/drawing/2014/main" id="{F0C4F98A-4BFD-4D34-9CC2-31A6DF16942D}"/>
              </a:ext>
            </a:extLst>
          </p:cNvPr>
          <p:cNvPicPr>
            <a:picLocks noChangeAspect="1"/>
          </p:cNvPicPr>
          <p:nvPr/>
        </p:nvPicPr>
        <p:blipFill>
          <a:blip r:embed="rId3"/>
          <a:stretch>
            <a:fillRect/>
          </a:stretch>
        </p:blipFill>
        <p:spPr>
          <a:xfrm>
            <a:off x="1279526" y="2667961"/>
            <a:ext cx="6276190" cy="1333333"/>
          </a:xfrm>
          <a:prstGeom prst="rect">
            <a:avLst/>
          </a:prstGeom>
        </p:spPr>
      </p:pic>
    </p:spTree>
    <p:extLst>
      <p:ext uri="{BB962C8B-B14F-4D97-AF65-F5344CB8AC3E}">
        <p14:creationId xmlns:p14="http://schemas.microsoft.com/office/powerpoint/2010/main" val="20779694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1E8F7-7490-4F0F-ABEF-B5C5A6C73968}"/>
              </a:ext>
            </a:extLst>
          </p:cNvPr>
          <p:cNvSpPr>
            <a:spLocks noGrp="1"/>
          </p:cNvSpPr>
          <p:nvPr>
            <p:ph type="title"/>
          </p:nvPr>
        </p:nvSpPr>
        <p:spPr/>
        <p:txBody>
          <a:bodyPr/>
          <a:lstStyle/>
          <a:p>
            <a:r>
              <a:rPr lang="en-US" altLang="zh-CN" dirty="0"/>
              <a:t>4.4 </a:t>
            </a:r>
            <a:r>
              <a:rPr lang="zh-CN" altLang="en-US" dirty="0"/>
              <a:t>确定指令码</a:t>
            </a:r>
            <a:r>
              <a:rPr lang="en-US" altLang="zh-CN" dirty="0"/>
              <a:t> </a:t>
            </a:r>
            <a:endParaRPr lang="zh-CN" altLang="en-US" dirty="0"/>
          </a:p>
        </p:txBody>
      </p:sp>
      <p:sp>
        <p:nvSpPr>
          <p:cNvPr id="3" name="内容占位符 2">
            <a:extLst>
              <a:ext uri="{FF2B5EF4-FFF2-40B4-BE49-F238E27FC236}">
                <a16:creationId xmlns:a16="http://schemas.microsoft.com/office/drawing/2014/main" id="{8655409B-A3FB-4830-974C-7034CC734964}"/>
              </a:ext>
            </a:extLst>
          </p:cNvPr>
          <p:cNvSpPr>
            <a:spLocks noGrp="1"/>
          </p:cNvSpPr>
          <p:nvPr>
            <p:ph idx="1"/>
          </p:nvPr>
        </p:nvSpPr>
        <p:spPr/>
        <p:txBody>
          <a:bodyPr/>
          <a:lstStyle/>
          <a:p>
            <a:r>
              <a:rPr lang="zh-CN" altLang="en-US" dirty="0"/>
              <a:t>确定</a:t>
            </a:r>
            <a:r>
              <a:rPr lang="en-US" altLang="zh-CN" dirty="0"/>
              <a:t>OPCODE</a:t>
            </a:r>
          </a:p>
          <a:p>
            <a:pPr marL="0" indent="0">
              <a:buNone/>
            </a:pPr>
            <a:r>
              <a:rPr lang="en-US" altLang="zh-CN" sz="1800" dirty="0">
                <a:latin typeface="Arial" panose="020B0604020202020204" pitchFamily="34" charset="0"/>
                <a:ea typeface="宋体" panose="02010600030101010101" pitchFamily="2" charset="-122"/>
              </a:rPr>
              <a:t>RISC-V SPEC</a:t>
            </a:r>
            <a:r>
              <a:rPr lang="zh-CN" altLang="en-US" sz="1800" dirty="0">
                <a:latin typeface="Arial" panose="020B0604020202020204" pitchFamily="34" charset="0"/>
                <a:ea typeface="宋体" panose="02010600030101010101" pitchFamily="2" charset="-122"/>
              </a:rPr>
              <a:t>规定了四种自定义指令的</a:t>
            </a:r>
            <a:r>
              <a:rPr lang="en-US" altLang="zh-CN" sz="1800" dirty="0">
                <a:latin typeface="Arial" panose="020B0604020202020204" pitchFamily="34" charset="0"/>
                <a:ea typeface="宋体" panose="02010600030101010101" pitchFamily="2" charset="-122"/>
              </a:rPr>
              <a:t>OPCODE</a:t>
            </a:r>
            <a:r>
              <a:rPr lang="zh-CN" altLang="en-US" sz="1800" dirty="0">
                <a:latin typeface="Arial" panose="020B0604020202020204" pitchFamily="34" charset="0"/>
                <a:ea typeface="宋体" panose="02010600030101010101" pitchFamily="2" charset="-122"/>
              </a:rPr>
              <a:t>，分别是</a:t>
            </a:r>
            <a:r>
              <a:rPr lang="en-US" altLang="zh-CN" sz="1800" dirty="0">
                <a:latin typeface="Arial" panose="020B0604020202020204" pitchFamily="34" charset="0"/>
                <a:ea typeface="宋体" panose="02010600030101010101" pitchFamily="2" charset="-122"/>
              </a:rPr>
              <a:t>7’b000_1011</a:t>
            </a:r>
            <a:r>
              <a:rPr lang="zh-CN" altLang="en-US" sz="1800" dirty="0">
                <a:latin typeface="Arial" panose="020B0604020202020204" pitchFamily="34" charset="0"/>
                <a:ea typeface="宋体" panose="02010600030101010101" pitchFamily="2" charset="-122"/>
              </a:rPr>
              <a:t>， </a:t>
            </a:r>
            <a:r>
              <a:rPr lang="en-US" altLang="zh-CN" sz="1800" dirty="0">
                <a:latin typeface="Arial" panose="020B0604020202020204" pitchFamily="34" charset="0"/>
                <a:ea typeface="宋体" panose="02010600030101010101" pitchFamily="2" charset="-122"/>
              </a:rPr>
              <a:t>7’b010_1011</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7’b101_1011</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7’b111_1011</a:t>
            </a:r>
            <a:r>
              <a:rPr lang="zh-CN" altLang="en-US" sz="1800" dirty="0">
                <a:latin typeface="Arial" panose="020B0604020202020204" pitchFamily="34" charset="0"/>
                <a:ea typeface="宋体" panose="02010600030101010101" pitchFamily="2" charset="-122"/>
              </a:rPr>
              <a:t>，这里我们选用</a:t>
            </a:r>
            <a:r>
              <a:rPr lang="en-US" altLang="zh-CN" sz="1800" dirty="0">
                <a:latin typeface="Arial" panose="020B0604020202020204" pitchFamily="34" charset="0"/>
                <a:ea typeface="宋体" panose="02010600030101010101" pitchFamily="2" charset="-122"/>
              </a:rPr>
              <a:t>CUSTOM0</a:t>
            </a:r>
            <a:r>
              <a:rPr lang="zh-CN" altLang="en-US" sz="1800" dirty="0">
                <a:latin typeface="Arial" panose="020B0604020202020204" pitchFamily="34" charset="0"/>
                <a:ea typeface="宋体" panose="02010600030101010101" pitchFamily="2" charset="-122"/>
              </a:rPr>
              <a:t>编码 </a:t>
            </a:r>
            <a:r>
              <a:rPr lang="en-US" altLang="zh-CN" sz="1800" dirty="0">
                <a:latin typeface="Arial" panose="020B0604020202020204" pitchFamily="34" charset="0"/>
                <a:ea typeface="宋体" panose="02010600030101010101" pitchFamily="2" charset="-122"/>
              </a:rPr>
              <a:t>7’b000_1011</a:t>
            </a:r>
            <a:endParaRPr lang="zh-CN" altLang="en-US" sz="1800" dirty="0">
              <a:latin typeface="Arial" panose="020B0604020202020204" pitchFamily="34" charset="0"/>
              <a:ea typeface="宋体" panose="02010600030101010101" pitchFamily="2" charset="-122"/>
            </a:endParaRPr>
          </a:p>
        </p:txBody>
      </p:sp>
      <p:pic>
        <p:nvPicPr>
          <p:cNvPr id="4" name="图片 3">
            <a:extLst>
              <a:ext uri="{FF2B5EF4-FFF2-40B4-BE49-F238E27FC236}">
                <a16:creationId xmlns:a16="http://schemas.microsoft.com/office/drawing/2014/main" id="{2FD3F262-7F7E-4121-AD9D-2F1754D2B70E}"/>
              </a:ext>
            </a:extLst>
          </p:cNvPr>
          <p:cNvPicPr>
            <a:picLocks noChangeAspect="1"/>
          </p:cNvPicPr>
          <p:nvPr/>
        </p:nvPicPr>
        <p:blipFill>
          <a:blip r:embed="rId2"/>
          <a:stretch>
            <a:fillRect/>
          </a:stretch>
        </p:blipFill>
        <p:spPr>
          <a:xfrm>
            <a:off x="1314857" y="3269609"/>
            <a:ext cx="6514286" cy="1123810"/>
          </a:xfrm>
          <a:prstGeom prst="rect">
            <a:avLst/>
          </a:prstGeom>
        </p:spPr>
      </p:pic>
      <p:pic>
        <p:nvPicPr>
          <p:cNvPr id="5" name="图片 4">
            <a:extLst>
              <a:ext uri="{FF2B5EF4-FFF2-40B4-BE49-F238E27FC236}">
                <a16:creationId xmlns:a16="http://schemas.microsoft.com/office/drawing/2014/main" id="{9223391E-6C61-48E8-BF68-08D4ED811DEB}"/>
              </a:ext>
            </a:extLst>
          </p:cNvPr>
          <p:cNvPicPr>
            <a:picLocks noChangeAspect="1"/>
          </p:cNvPicPr>
          <p:nvPr/>
        </p:nvPicPr>
        <p:blipFill>
          <a:blip r:embed="rId3"/>
          <a:stretch>
            <a:fillRect/>
          </a:stretch>
        </p:blipFill>
        <p:spPr>
          <a:xfrm>
            <a:off x="1272000" y="4532641"/>
            <a:ext cx="6600000" cy="1304762"/>
          </a:xfrm>
          <a:prstGeom prst="rect">
            <a:avLst/>
          </a:prstGeom>
        </p:spPr>
      </p:pic>
    </p:spTree>
    <p:extLst>
      <p:ext uri="{BB962C8B-B14F-4D97-AF65-F5344CB8AC3E}">
        <p14:creationId xmlns:p14="http://schemas.microsoft.com/office/powerpoint/2010/main" val="5430075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6A279-B88E-4B89-B048-5BFC9E8A6D3E}"/>
              </a:ext>
            </a:extLst>
          </p:cNvPr>
          <p:cNvSpPr>
            <a:spLocks noGrp="1"/>
          </p:cNvSpPr>
          <p:nvPr>
            <p:ph type="title"/>
          </p:nvPr>
        </p:nvSpPr>
        <p:spPr/>
        <p:txBody>
          <a:bodyPr/>
          <a:lstStyle/>
          <a:p>
            <a:r>
              <a:rPr lang="en-US" altLang="zh-CN" dirty="0"/>
              <a:t>4.4 </a:t>
            </a:r>
            <a:r>
              <a:rPr lang="zh-CN" altLang="en-US" dirty="0"/>
              <a:t>确定指令码</a:t>
            </a:r>
            <a:r>
              <a:rPr lang="en-US" altLang="zh-CN" dirty="0"/>
              <a:t> </a:t>
            </a:r>
            <a:endParaRPr lang="zh-CN" altLang="en-US" dirty="0"/>
          </a:p>
        </p:txBody>
      </p:sp>
      <p:sp>
        <p:nvSpPr>
          <p:cNvPr id="3" name="内容占位符 2">
            <a:extLst>
              <a:ext uri="{FF2B5EF4-FFF2-40B4-BE49-F238E27FC236}">
                <a16:creationId xmlns:a16="http://schemas.microsoft.com/office/drawing/2014/main" id="{844706D3-9EF1-40CB-8835-A84C192EC243}"/>
              </a:ext>
            </a:extLst>
          </p:cNvPr>
          <p:cNvSpPr>
            <a:spLocks noGrp="1"/>
          </p:cNvSpPr>
          <p:nvPr>
            <p:ph idx="1"/>
          </p:nvPr>
        </p:nvSpPr>
        <p:spPr/>
        <p:txBody>
          <a:bodyPr/>
          <a:lstStyle/>
          <a:p>
            <a:r>
              <a:rPr lang="zh-CN" altLang="en-US" dirty="0"/>
              <a:t>确定</a:t>
            </a:r>
            <a:r>
              <a:rPr lang="en-US" altLang="zh-CN" dirty="0"/>
              <a:t>funct3</a:t>
            </a:r>
          </a:p>
          <a:p>
            <a:pPr marL="0" indent="0">
              <a:buNone/>
            </a:pPr>
            <a:r>
              <a:rPr lang="zh-CN" altLang="en-US" sz="1800" dirty="0">
                <a:latin typeface="Arial" panose="020B0604020202020204" pitchFamily="34" charset="0"/>
                <a:ea typeface="宋体" panose="02010600030101010101" pitchFamily="2" charset="-122"/>
              </a:rPr>
              <a:t>为了进一步规范自定义指令码格式，我们可以约定</a:t>
            </a:r>
            <a:r>
              <a:rPr lang="en-US" altLang="zh-CN" sz="1800" dirty="0">
                <a:latin typeface="Arial" panose="020B0604020202020204" pitchFamily="34" charset="0"/>
                <a:ea typeface="宋体" panose="02010600030101010101" pitchFamily="2" charset="-122"/>
              </a:rPr>
              <a:t>funct3</a:t>
            </a:r>
            <a:r>
              <a:rPr lang="zh-CN" altLang="en-US" sz="1800" dirty="0">
                <a:latin typeface="Arial" panose="020B0604020202020204" pitchFamily="34" charset="0"/>
                <a:ea typeface="宋体" panose="02010600030101010101" pitchFamily="2" charset="-122"/>
              </a:rPr>
              <a:t>的编码格式：</a:t>
            </a:r>
            <a:r>
              <a:rPr lang="en-US" altLang="zh-CN" sz="1800" dirty="0">
                <a:latin typeface="Arial" panose="020B0604020202020204" pitchFamily="34" charset="0"/>
                <a:ea typeface="宋体" panose="02010600030101010101" pitchFamily="2" charset="-122"/>
              </a:rPr>
              <a:t>3’b010</a:t>
            </a:r>
            <a:r>
              <a:rPr lang="zh-CN" altLang="en-US" sz="1800" dirty="0">
                <a:latin typeface="Arial" panose="020B0604020202020204" pitchFamily="34" charset="0"/>
                <a:ea typeface="宋体" panose="02010600030101010101" pitchFamily="2" charset="-122"/>
              </a:rPr>
              <a:t>表示只使用了</a:t>
            </a:r>
            <a:r>
              <a:rPr lang="en-US" altLang="zh-CN" sz="1800" dirty="0">
                <a:latin typeface="Arial" panose="020B0604020202020204" pitchFamily="34" charset="0"/>
                <a:ea typeface="宋体" panose="02010600030101010101" pitchFamily="2" charset="-122"/>
              </a:rPr>
              <a:t>RS1</a:t>
            </a:r>
            <a:r>
              <a:rPr lang="zh-CN" altLang="en-US" sz="1800" dirty="0">
                <a:latin typeface="Arial" panose="020B0604020202020204" pitchFamily="34" charset="0"/>
                <a:ea typeface="宋体" panose="02010600030101010101" pitchFamily="2" charset="-122"/>
              </a:rPr>
              <a:t>寄存器，</a:t>
            </a:r>
            <a:r>
              <a:rPr lang="en-US" altLang="zh-CN" sz="1800" dirty="0">
                <a:latin typeface="Arial" panose="020B0604020202020204" pitchFamily="34" charset="0"/>
                <a:ea typeface="宋体" panose="02010600030101010101" pitchFamily="2" charset="-122"/>
              </a:rPr>
              <a:t>3’b011</a:t>
            </a:r>
            <a:r>
              <a:rPr lang="zh-CN" altLang="en-US" sz="1800" dirty="0">
                <a:latin typeface="Arial" panose="020B0604020202020204" pitchFamily="34" charset="0"/>
                <a:ea typeface="宋体" panose="02010600030101010101" pitchFamily="2" charset="-122"/>
              </a:rPr>
              <a:t>表示只使用了</a:t>
            </a:r>
            <a:r>
              <a:rPr lang="en-US" altLang="zh-CN" sz="1800" dirty="0">
                <a:latin typeface="Arial" panose="020B0604020202020204" pitchFamily="34" charset="0"/>
                <a:ea typeface="宋体" panose="02010600030101010101" pitchFamily="2" charset="-122"/>
              </a:rPr>
              <a:t>RS1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RS2 </a:t>
            </a:r>
            <a:r>
              <a:rPr lang="zh-CN" altLang="en-US" sz="1800" dirty="0">
                <a:latin typeface="Arial" panose="020B0604020202020204" pitchFamily="34" charset="0"/>
                <a:ea typeface="宋体" panose="02010600030101010101" pitchFamily="2" charset="-122"/>
              </a:rPr>
              <a:t>寄存器，</a:t>
            </a:r>
            <a:r>
              <a:rPr lang="en-US" altLang="zh-CN" sz="1800" dirty="0">
                <a:latin typeface="Arial" panose="020B0604020202020204" pitchFamily="34" charset="0"/>
                <a:ea typeface="宋体" panose="02010600030101010101" pitchFamily="2" charset="-122"/>
              </a:rPr>
              <a:t>3’b100</a:t>
            </a:r>
            <a:r>
              <a:rPr lang="zh-CN" altLang="en-US" sz="1800" dirty="0">
                <a:latin typeface="Arial" panose="020B0604020202020204" pitchFamily="34" charset="0"/>
                <a:ea typeface="宋体" panose="02010600030101010101" pitchFamily="2" charset="-122"/>
              </a:rPr>
              <a:t>表示只使用了</a:t>
            </a:r>
            <a:r>
              <a:rPr lang="en-US" altLang="zh-CN" sz="1800" dirty="0">
                <a:latin typeface="Arial" panose="020B0604020202020204" pitchFamily="34" charset="0"/>
                <a:ea typeface="宋体" panose="02010600030101010101" pitchFamily="2" charset="-122"/>
              </a:rPr>
              <a:t>RD</a:t>
            </a:r>
            <a:r>
              <a:rPr lang="zh-CN" altLang="en-US" sz="1800" dirty="0">
                <a:latin typeface="Arial" panose="020B0604020202020204" pitchFamily="34" charset="0"/>
                <a:ea typeface="宋体" panose="02010600030101010101" pitchFamily="2" charset="-122"/>
              </a:rPr>
              <a:t>寄存器，</a:t>
            </a:r>
            <a:r>
              <a:rPr lang="en-US" altLang="zh-CN" sz="1800" dirty="0">
                <a:latin typeface="Arial" panose="020B0604020202020204" pitchFamily="34" charset="0"/>
                <a:ea typeface="宋体" panose="02010600030101010101" pitchFamily="2" charset="-122"/>
              </a:rPr>
              <a:t>3’b110</a:t>
            </a:r>
            <a:r>
              <a:rPr lang="zh-CN" altLang="en-US" sz="1800" dirty="0">
                <a:latin typeface="Arial" panose="020B0604020202020204" pitchFamily="34" charset="0"/>
                <a:ea typeface="宋体" panose="02010600030101010101" pitchFamily="2" charset="-122"/>
              </a:rPr>
              <a:t>表示只使用</a:t>
            </a:r>
            <a:r>
              <a:rPr lang="en-US" altLang="zh-CN" sz="1800" dirty="0">
                <a:latin typeface="Arial" panose="020B0604020202020204" pitchFamily="34" charset="0"/>
                <a:ea typeface="宋体" panose="02010600030101010101" pitchFamily="2" charset="-122"/>
              </a:rPr>
              <a:t>RD</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RS1</a:t>
            </a:r>
            <a:r>
              <a:rPr lang="zh-CN" altLang="en-US" sz="1800" dirty="0">
                <a:latin typeface="Arial" panose="020B0604020202020204" pitchFamily="34" charset="0"/>
                <a:ea typeface="宋体" panose="02010600030101010101" pitchFamily="2" charset="-122"/>
              </a:rPr>
              <a:t>寄存器，而</a:t>
            </a:r>
            <a:r>
              <a:rPr lang="en-US" altLang="zh-CN" sz="1800" dirty="0">
                <a:latin typeface="Arial" panose="020B0604020202020204" pitchFamily="34" charset="0"/>
                <a:ea typeface="宋体" panose="02010600030101010101" pitchFamily="2" charset="-122"/>
              </a:rPr>
              <a:t>3’b111</a:t>
            </a:r>
            <a:r>
              <a:rPr lang="zh-CN" altLang="en-US" sz="1800" dirty="0">
                <a:latin typeface="Arial" panose="020B0604020202020204" pitchFamily="34" charset="0"/>
                <a:ea typeface="宋体" panose="02010600030101010101" pitchFamily="2" charset="-122"/>
              </a:rPr>
              <a:t>则表示</a:t>
            </a:r>
            <a:r>
              <a:rPr lang="en-US" altLang="zh-CN" sz="1800" dirty="0">
                <a:latin typeface="Arial" panose="020B0604020202020204" pitchFamily="34" charset="0"/>
                <a:ea typeface="宋体" panose="02010600030101010101" pitchFamily="2" charset="-122"/>
              </a:rPr>
              <a:t>RD</a:t>
            </a:r>
            <a:r>
              <a:rPr lang="zh-CN" altLang="en-US"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RS1</a:t>
            </a:r>
            <a:r>
              <a:rPr lang="zh-CN" altLang="en-US"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RS2</a:t>
            </a:r>
            <a:r>
              <a:rPr lang="zh-CN" altLang="en-US" sz="1800" dirty="0">
                <a:latin typeface="Arial" panose="020B0604020202020204" pitchFamily="34" charset="0"/>
                <a:ea typeface="宋体" panose="02010600030101010101" pitchFamily="2" charset="-122"/>
              </a:rPr>
              <a:t>寄存器都用到了，所以这里的</a:t>
            </a:r>
            <a:r>
              <a:rPr lang="en-US" altLang="zh-CN" sz="1800" dirty="0">
                <a:latin typeface="Arial" panose="020B0604020202020204" pitchFamily="34" charset="0"/>
                <a:ea typeface="宋体" panose="02010600030101010101" pitchFamily="2" charset="-122"/>
              </a:rPr>
              <a:t>funct3</a:t>
            </a:r>
            <a:r>
              <a:rPr lang="zh-CN" altLang="en-US" sz="1800" dirty="0">
                <a:latin typeface="Arial" panose="020B0604020202020204" pitchFamily="34" charset="0"/>
                <a:ea typeface="宋体" panose="02010600030101010101" pitchFamily="2" charset="-122"/>
              </a:rPr>
              <a:t>应该是</a:t>
            </a:r>
            <a:r>
              <a:rPr lang="en-US" altLang="zh-CN" sz="1800" dirty="0">
                <a:latin typeface="Arial" panose="020B0604020202020204" pitchFamily="34" charset="0"/>
                <a:ea typeface="宋体" panose="02010600030101010101" pitchFamily="2" charset="-122"/>
              </a:rPr>
              <a:t>3’b111.</a:t>
            </a:r>
            <a:endParaRPr lang="zh-CN" altLang="en-US" sz="1800" dirty="0">
              <a:latin typeface="Arial" panose="020B060402020202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7CC5DB37-8F06-4217-AA6D-951AD573C486}"/>
              </a:ext>
            </a:extLst>
          </p:cNvPr>
          <p:cNvPicPr>
            <a:picLocks noChangeAspect="1"/>
          </p:cNvPicPr>
          <p:nvPr/>
        </p:nvPicPr>
        <p:blipFill>
          <a:blip r:embed="rId2"/>
          <a:stretch>
            <a:fillRect/>
          </a:stretch>
        </p:blipFill>
        <p:spPr>
          <a:xfrm>
            <a:off x="1919619" y="3635488"/>
            <a:ext cx="5304762" cy="3000000"/>
          </a:xfrm>
          <a:prstGeom prst="rect">
            <a:avLst/>
          </a:prstGeom>
        </p:spPr>
      </p:pic>
    </p:spTree>
    <p:extLst>
      <p:ext uri="{BB962C8B-B14F-4D97-AF65-F5344CB8AC3E}">
        <p14:creationId xmlns:p14="http://schemas.microsoft.com/office/powerpoint/2010/main" val="5820667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454BC-4FD0-4087-AFB4-4A99DD36C0DE}"/>
              </a:ext>
            </a:extLst>
          </p:cNvPr>
          <p:cNvSpPr>
            <a:spLocks noGrp="1"/>
          </p:cNvSpPr>
          <p:nvPr>
            <p:ph type="title"/>
          </p:nvPr>
        </p:nvSpPr>
        <p:spPr/>
        <p:txBody>
          <a:bodyPr/>
          <a:lstStyle/>
          <a:p>
            <a:r>
              <a:rPr lang="en-US" altLang="zh-CN" dirty="0"/>
              <a:t>4.4 </a:t>
            </a:r>
            <a:r>
              <a:rPr lang="zh-CN" altLang="en-US" dirty="0"/>
              <a:t>确定指令码</a:t>
            </a:r>
            <a:r>
              <a:rPr lang="en-US" altLang="zh-CN" dirty="0"/>
              <a:t> </a:t>
            </a:r>
            <a:endParaRPr lang="zh-CN" altLang="en-US" dirty="0"/>
          </a:p>
        </p:txBody>
      </p:sp>
      <p:sp>
        <p:nvSpPr>
          <p:cNvPr id="3" name="内容占位符 2">
            <a:extLst>
              <a:ext uri="{FF2B5EF4-FFF2-40B4-BE49-F238E27FC236}">
                <a16:creationId xmlns:a16="http://schemas.microsoft.com/office/drawing/2014/main" id="{3F71CD94-F9C2-4F65-9DBC-D0FCF46DAE91}"/>
              </a:ext>
            </a:extLst>
          </p:cNvPr>
          <p:cNvSpPr>
            <a:spLocks noGrp="1"/>
          </p:cNvSpPr>
          <p:nvPr>
            <p:ph idx="1"/>
          </p:nvPr>
        </p:nvSpPr>
        <p:spPr/>
        <p:txBody>
          <a:bodyPr/>
          <a:lstStyle/>
          <a:p>
            <a:r>
              <a:rPr lang="zh-CN" altLang="en-US" dirty="0"/>
              <a:t>最终确定的指令码</a:t>
            </a:r>
            <a:endParaRPr lang="en-US" altLang="zh-CN" dirty="0"/>
          </a:p>
          <a:p>
            <a:pPr marL="0" indent="0">
              <a:buNone/>
            </a:pPr>
            <a:r>
              <a:rPr lang="zh-CN" altLang="en-US" sz="1800" dirty="0">
                <a:latin typeface="Arial" panose="020B0604020202020204" pitchFamily="34" charset="0"/>
                <a:ea typeface="宋体" panose="02010600030101010101" pitchFamily="2" charset="-122"/>
              </a:rPr>
              <a:t>由于</a:t>
            </a:r>
            <a:r>
              <a:rPr lang="en-US" altLang="zh-CN" sz="1800" dirty="0">
                <a:latin typeface="Arial" panose="020B0604020202020204" pitchFamily="34" charset="0"/>
                <a:ea typeface="宋体" panose="02010600030101010101" pitchFamily="2" charset="-122"/>
              </a:rPr>
              <a:t>funct7</a:t>
            </a:r>
            <a:r>
              <a:rPr lang="zh-CN" altLang="en-US" sz="1800" dirty="0">
                <a:latin typeface="Arial" panose="020B0604020202020204" pitchFamily="34" charset="0"/>
                <a:ea typeface="宋体" panose="02010600030101010101" pitchFamily="2" charset="-122"/>
              </a:rPr>
              <a:t>没有特别的约束，我们这里选定为</a:t>
            </a:r>
            <a:r>
              <a:rPr lang="en-US" altLang="zh-CN" sz="1800" dirty="0">
                <a:latin typeface="Arial" panose="020B0604020202020204" pitchFamily="34" charset="0"/>
                <a:ea typeface="宋体" panose="02010600030101010101" pitchFamily="2" charset="-122"/>
              </a:rPr>
              <a:t>7’b101_0111.</a:t>
            </a:r>
            <a:endParaRPr lang="zh-CN" altLang="en-US" sz="1800" dirty="0">
              <a:latin typeface="Arial" panose="020B0604020202020204" pitchFamily="34" charset="0"/>
              <a:ea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5603BEDA-B421-49ED-9E0F-662A687DFF3B}"/>
              </a:ext>
            </a:extLst>
          </p:cNvPr>
          <p:cNvPicPr>
            <a:picLocks noChangeAspect="1"/>
          </p:cNvPicPr>
          <p:nvPr/>
        </p:nvPicPr>
        <p:blipFill>
          <a:blip r:embed="rId2"/>
          <a:stretch>
            <a:fillRect/>
          </a:stretch>
        </p:blipFill>
        <p:spPr>
          <a:xfrm>
            <a:off x="1381524" y="3429000"/>
            <a:ext cx="6380952" cy="1495238"/>
          </a:xfrm>
          <a:prstGeom prst="rect">
            <a:avLst/>
          </a:prstGeom>
        </p:spPr>
      </p:pic>
    </p:spTree>
    <p:extLst>
      <p:ext uri="{BB962C8B-B14F-4D97-AF65-F5344CB8AC3E}">
        <p14:creationId xmlns:p14="http://schemas.microsoft.com/office/powerpoint/2010/main" val="23876089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4EDBA-4090-43FA-8F16-0B1E0FE21461}"/>
              </a:ext>
            </a:extLst>
          </p:cNvPr>
          <p:cNvSpPr>
            <a:spLocks noGrp="1"/>
          </p:cNvSpPr>
          <p:nvPr>
            <p:ph type="title"/>
          </p:nvPr>
        </p:nvSpPr>
        <p:spPr/>
        <p:txBody>
          <a:bodyPr/>
          <a:lstStyle/>
          <a:p>
            <a:r>
              <a:rPr lang="en-US" altLang="zh-CN" dirty="0"/>
              <a:t>4.5 </a:t>
            </a:r>
            <a:r>
              <a:rPr lang="zh-CN" altLang="en-US" dirty="0"/>
              <a:t>为</a:t>
            </a:r>
            <a:r>
              <a:rPr lang="en-US" altLang="zh-CN" dirty="0" err="1"/>
              <a:t>binutils</a:t>
            </a:r>
            <a:r>
              <a:rPr lang="zh-CN" altLang="en-US" dirty="0"/>
              <a:t>增加自定义指令</a:t>
            </a:r>
          </a:p>
        </p:txBody>
      </p:sp>
      <p:sp>
        <p:nvSpPr>
          <p:cNvPr id="3" name="内容占位符 2">
            <a:extLst>
              <a:ext uri="{FF2B5EF4-FFF2-40B4-BE49-F238E27FC236}">
                <a16:creationId xmlns:a16="http://schemas.microsoft.com/office/drawing/2014/main" id="{57C01574-122F-42E5-8B17-B54A2737A047}"/>
              </a:ext>
            </a:extLst>
          </p:cNvPr>
          <p:cNvSpPr>
            <a:spLocks noGrp="1"/>
          </p:cNvSpPr>
          <p:nvPr>
            <p:ph idx="1"/>
          </p:nvPr>
        </p:nvSpPr>
        <p:spPr/>
        <p:txBody>
          <a:bodyPr/>
          <a:lstStyle/>
          <a:p>
            <a:r>
              <a:rPr lang="zh-CN" altLang="en-US" dirty="0"/>
              <a:t>修改</a:t>
            </a:r>
            <a:r>
              <a:rPr lang="en-US" altLang="zh-CN" dirty="0" err="1"/>
              <a:t>riscv-opc.c</a:t>
            </a:r>
            <a:r>
              <a:rPr lang="zh-CN" altLang="en-US" dirty="0"/>
              <a:t>文件和</a:t>
            </a:r>
            <a:r>
              <a:rPr lang="en-US" altLang="zh-CN" dirty="0" err="1"/>
              <a:t>riscv-opc.h</a:t>
            </a:r>
            <a:r>
              <a:rPr lang="zh-CN" altLang="en-US" dirty="0"/>
              <a:t>文件：</a:t>
            </a:r>
          </a:p>
        </p:txBody>
      </p:sp>
      <p:pic>
        <p:nvPicPr>
          <p:cNvPr id="5" name="图片 4">
            <a:extLst>
              <a:ext uri="{FF2B5EF4-FFF2-40B4-BE49-F238E27FC236}">
                <a16:creationId xmlns:a16="http://schemas.microsoft.com/office/drawing/2014/main" id="{D1798930-68CF-4168-AA56-D7AE0E239860}"/>
              </a:ext>
            </a:extLst>
          </p:cNvPr>
          <p:cNvPicPr>
            <a:picLocks noChangeAspect="1"/>
          </p:cNvPicPr>
          <p:nvPr/>
        </p:nvPicPr>
        <p:blipFill>
          <a:blip r:embed="rId2"/>
          <a:stretch>
            <a:fillRect/>
          </a:stretch>
        </p:blipFill>
        <p:spPr>
          <a:xfrm>
            <a:off x="628650" y="2243686"/>
            <a:ext cx="4459221" cy="4444623"/>
          </a:xfrm>
          <a:prstGeom prst="rect">
            <a:avLst/>
          </a:prstGeom>
        </p:spPr>
      </p:pic>
      <p:sp>
        <p:nvSpPr>
          <p:cNvPr id="6" name="文本框 9">
            <a:extLst>
              <a:ext uri="{FF2B5EF4-FFF2-40B4-BE49-F238E27FC236}">
                <a16:creationId xmlns:a16="http://schemas.microsoft.com/office/drawing/2014/main" id="{56FBC514-4D10-41CD-B3A2-AA6F1DB8740C}"/>
              </a:ext>
            </a:extLst>
          </p:cNvPr>
          <p:cNvSpPr txBox="1">
            <a:spLocks noChangeArrowheads="1"/>
          </p:cNvSpPr>
          <p:nvPr/>
        </p:nvSpPr>
        <p:spPr bwMode="auto">
          <a:xfrm>
            <a:off x="4892634" y="2327564"/>
            <a:ext cx="3954483" cy="2410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defTabSz="685800">
              <a:defRPr>
                <a:solidFill>
                  <a:schemeClr val="tx1"/>
                </a:solidFill>
                <a:latin typeface="Arial" panose="020B0604020202020204" pitchFamily="34" charset="0"/>
                <a:ea typeface="宋体" panose="02010600030101010101" pitchFamily="2" charset="-122"/>
              </a:defRPr>
            </a:lvl1pPr>
            <a:lvl2pPr defTabSz="685800">
              <a:defRPr>
                <a:solidFill>
                  <a:schemeClr val="tx1"/>
                </a:solidFill>
                <a:latin typeface="Arial" panose="020B0604020202020204" pitchFamily="34" charset="0"/>
                <a:ea typeface="宋体" panose="02010600030101010101" pitchFamily="2" charset="-122"/>
              </a:defRPr>
            </a:lvl2pPr>
            <a:lvl3pPr defTabSz="685800">
              <a:defRPr>
                <a:solidFill>
                  <a:schemeClr val="tx1"/>
                </a:solidFill>
                <a:latin typeface="Arial" panose="020B0604020202020204" pitchFamily="34" charset="0"/>
                <a:ea typeface="宋体" panose="02010600030101010101" pitchFamily="2" charset="-122"/>
              </a:defRPr>
            </a:lvl3pPr>
            <a:lvl4pPr defTabSz="685800">
              <a:defRPr>
                <a:solidFill>
                  <a:schemeClr val="tx1"/>
                </a:solidFill>
                <a:latin typeface="Arial" panose="020B0604020202020204" pitchFamily="34" charset="0"/>
                <a:ea typeface="宋体" panose="02010600030101010101" pitchFamily="2" charset="-122"/>
              </a:defRPr>
            </a:lvl4pPr>
            <a:lvl5pPr defTabSz="685800">
              <a:defRPr>
                <a:solidFill>
                  <a:schemeClr val="tx1"/>
                </a:solidFill>
                <a:latin typeface="Arial" panose="020B0604020202020204" pitchFamily="34" charset="0"/>
                <a:ea typeface="宋体" panose="02010600030101010101" pitchFamily="2" charset="-122"/>
              </a:defRPr>
            </a:lvl5pPr>
            <a:lvl6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750"/>
              </a:spcBef>
              <a:buFont typeface="Arial" panose="020B0604020202020204" pitchFamily="34" charset="0"/>
              <a:buNone/>
            </a:pPr>
            <a:r>
              <a:rPr lang="zh-CN" altLang="en-US" dirty="0"/>
              <a:t>   汇编器需要定义一些宏来确定指令编码，其中有两个宏是一定要定义的，分别是 </a:t>
            </a:r>
            <a:r>
              <a:rPr lang="en-US" altLang="zh-CN" dirty="0"/>
              <a:t>MATCH </a:t>
            </a:r>
            <a:r>
              <a:rPr lang="zh-CN" altLang="en-US" dirty="0"/>
              <a:t>和 </a:t>
            </a:r>
            <a:r>
              <a:rPr lang="en-US" altLang="zh-CN" dirty="0"/>
              <a:t>MASK</a:t>
            </a:r>
            <a:r>
              <a:rPr lang="zh-CN" altLang="en-US" dirty="0"/>
              <a:t>，其中</a:t>
            </a:r>
            <a:r>
              <a:rPr lang="en-US" altLang="zh-CN" dirty="0"/>
              <a:t>MATCH</a:t>
            </a:r>
            <a:r>
              <a:rPr lang="zh-CN" altLang="en-US" dirty="0"/>
              <a:t>宏定义用来识别指令码，</a:t>
            </a:r>
            <a:r>
              <a:rPr lang="en-US" altLang="zh-CN" dirty="0"/>
              <a:t>MASK</a:t>
            </a:r>
            <a:r>
              <a:rPr lang="zh-CN" altLang="en-US" dirty="0"/>
              <a:t>宏定义用来获取指令码，在生成指令码时，汇编器会这样使用这些宏定义：</a:t>
            </a:r>
            <a:endParaRPr lang="en-US" altLang="zh-CN" dirty="0"/>
          </a:p>
          <a:p>
            <a:pPr>
              <a:spcBef>
                <a:spcPts val="750"/>
              </a:spcBef>
              <a:buFont typeface="Arial" panose="020B0604020202020204" pitchFamily="34" charset="0"/>
              <a:buNone/>
            </a:pPr>
            <a:r>
              <a:rPr lang="en-US" altLang="zh-CN" dirty="0"/>
              <a:t>       ((</a:t>
            </a:r>
            <a:r>
              <a:rPr lang="en-US" altLang="zh-CN" dirty="0" err="1"/>
              <a:t>insn</a:t>
            </a:r>
            <a:r>
              <a:rPr lang="en-US" altLang="zh-CN" dirty="0"/>
              <a:t> ^ MATCH) &amp; MASK) == 0. </a:t>
            </a:r>
            <a:endParaRPr lang="zh-CN" altLang="en-US" dirty="0">
              <a:latin typeface="+mn-lt"/>
              <a:ea typeface="+mn-ea"/>
            </a:endParaRPr>
          </a:p>
        </p:txBody>
      </p:sp>
    </p:spTree>
    <p:extLst>
      <p:ext uri="{BB962C8B-B14F-4D97-AF65-F5344CB8AC3E}">
        <p14:creationId xmlns:p14="http://schemas.microsoft.com/office/powerpoint/2010/main" val="415634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0.6 </a:t>
            </a:r>
            <a:r>
              <a:rPr lang="zh-CN" altLang="en-US" dirty="0"/>
              <a:t>哪里找</a:t>
            </a:r>
            <a:r>
              <a:rPr lang="en-US" altLang="zh-CN" dirty="0"/>
              <a:t>RISC-V</a:t>
            </a:r>
            <a:r>
              <a:rPr lang="zh-CN" altLang="en-US" dirty="0"/>
              <a:t>软件工具？</a:t>
            </a:r>
          </a:p>
        </p:txBody>
      </p:sp>
      <p:pic>
        <p:nvPicPr>
          <p:cNvPr id="18" name="内容占位符 17"/>
          <p:cNvPicPr>
            <a:picLocks noGrp="1" noChangeAspect="1"/>
          </p:cNvPicPr>
          <p:nvPr>
            <p:ph idx="1"/>
          </p:nvPr>
        </p:nvPicPr>
        <p:blipFill>
          <a:blip r:embed="rId3"/>
          <a:stretch>
            <a:fillRect/>
          </a:stretch>
        </p:blipFill>
        <p:spPr>
          <a:xfrm>
            <a:off x="1009269" y="1715073"/>
            <a:ext cx="7125462" cy="4404732"/>
          </a:xfrm>
          <a:prstGeom prst="rect">
            <a:avLst/>
          </a:prstGeom>
        </p:spPr>
      </p:pic>
      <p:sp>
        <p:nvSpPr>
          <p:cNvPr id="19" name="文本框 18"/>
          <p:cNvSpPr txBox="1"/>
          <p:nvPr/>
        </p:nvSpPr>
        <p:spPr>
          <a:xfrm>
            <a:off x="1009269" y="6192957"/>
            <a:ext cx="7154523" cy="369332"/>
          </a:xfrm>
          <a:prstGeom prst="rect">
            <a:avLst/>
          </a:prstGeom>
          <a:noFill/>
        </p:spPr>
        <p:txBody>
          <a:bodyPr wrap="none" rtlCol="0">
            <a:spAutoFit/>
          </a:bodyPr>
          <a:lstStyle/>
          <a:p>
            <a:r>
              <a:rPr lang="en-US" altLang="zh-CN" dirty="0"/>
              <a:t>RISC-V</a:t>
            </a:r>
            <a:r>
              <a:rPr lang="zh-CN" altLang="en-US" dirty="0"/>
              <a:t>相关的文档、软件工具都可以在</a:t>
            </a:r>
            <a:r>
              <a:rPr lang="en-US" altLang="zh-CN" dirty="0"/>
              <a:t>RISC-V</a:t>
            </a:r>
            <a:r>
              <a:rPr lang="zh-CN" altLang="en-US" dirty="0"/>
              <a:t>的官方</a:t>
            </a:r>
            <a:r>
              <a:rPr lang="en-US" altLang="zh-CN" dirty="0"/>
              <a:t>GitHub</a:t>
            </a:r>
            <a:r>
              <a:rPr lang="zh-CN" altLang="en-US" dirty="0"/>
              <a:t>账号上找到</a:t>
            </a:r>
          </a:p>
        </p:txBody>
      </p:sp>
      <p:sp>
        <p:nvSpPr>
          <p:cNvPr id="20" name="矩形 19"/>
          <p:cNvSpPr/>
          <p:nvPr/>
        </p:nvSpPr>
        <p:spPr>
          <a:xfrm>
            <a:off x="953483" y="1321357"/>
            <a:ext cx="2535053" cy="369332"/>
          </a:xfrm>
          <a:prstGeom prst="rect">
            <a:avLst/>
          </a:prstGeom>
        </p:spPr>
        <p:txBody>
          <a:bodyPr wrap="none">
            <a:spAutoFit/>
          </a:bodyPr>
          <a:lstStyle/>
          <a:p>
            <a:r>
              <a:rPr lang="zh-CN" altLang="en-US" dirty="0">
                <a:hlinkClick r:id="rId4"/>
              </a:rPr>
              <a:t>https://github.com/riscv</a:t>
            </a:r>
            <a:r>
              <a:rPr lang="zh-CN" altLang="en-US" dirty="0"/>
              <a:t> </a:t>
            </a:r>
          </a:p>
        </p:txBody>
      </p:sp>
      <p:grpSp>
        <p:nvGrpSpPr>
          <p:cNvPr id="21" name="组合 20"/>
          <p:cNvGrpSpPr/>
          <p:nvPr/>
        </p:nvGrpSpPr>
        <p:grpSpPr>
          <a:xfrm>
            <a:off x="1112343" y="4397360"/>
            <a:ext cx="583866" cy="274320"/>
            <a:chOff x="2137109" y="4159988"/>
            <a:chExt cx="583866" cy="274320"/>
          </a:xfrm>
        </p:grpSpPr>
        <p:cxnSp>
          <p:nvCxnSpPr>
            <p:cNvPr id="22" name="直接连接符 21"/>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4" name="直接连接符 23"/>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5" name="直接连接符 24"/>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8070497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63C5A-1E95-4799-8520-B160CCA4FFE5}"/>
              </a:ext>
            </a:extLst>
          </p:cNvPr>
          <p:cNvSpPr>
            <a:spLocks noGrp="1"/>
          </p:cNvSpPr>
          <p:nvPr>
            <p:ph type="title"/>
          </p:nvPr>
        </p:nvSpPr>
        <p:spPr/>
        <p:txBody>
          <a:bodyPr/>
          <a:lstStyle/>
          <a:p>
            <a:r>
              <a:rPr lang="en-US" altLang="zh-CN" dirty="0"/>
              <a:t>4.6 </a:t>
            </a:r>
            <a:r>
              <a:rPr lang="zh-CN" altLang="en-US" dirty="0"/>
              <a:t>为</a:t>
            </a:r>
            <a:r>
              <a:rPr lang="en-US" altLang="zh-CN" dirty="0" err="1"/>
              <a:t>gcc</a:t>
            </a:r>
            <a:r>
              <a:rPr lang="zh-CN" altLang="en-US" dirty="0"/>
              <a:t>增加自定义指令</a:t>
            </a:r>
          </a:p>
        </p:txBody>
      </p:sp>
      <p:sp>
        <p:nvSpPr>
          <p:cNvPr id="3" name="内容占位符 2">
            <a:extLst>
              <a:ext uri="{FF2B5EF4-FFF2-40B4-BE49-F238E27FC236}">
                <a16:creationId xmlns:a16="http://schemas.microsoft.com/office/drawing/2014/main" id="{90CEEF83-D92F-4A93-9928-13BCD072AC69}"/>
              </a:ext>
            </a:extLst>
          </p:cNvPr>
          <p:cNvSpPr>
            <a:spLocks noGrp="1"/>
          </p:cNvSpPr>
          <p:nvPr>
            <p:ph idx="1"/>
          </p:nvPr>
        </p:nvSpPr>
        <p:spPr/>
        <p:txBody>
          <a:bodyPr/>
          <a:lstStyle/>
          <a:p>
            <a:r>
              <a:rPr lang="zh-CN" altLang="en-US" dirty="0"/>
              <a:t>修改</a:t>
            </a:r>
            <a:r>
              <a:rPr lang="en-US" altLang="zh-CN" dirty="0"/>
              <a:t>riscv.md</a:t>
            </a:r>
            <a:r>
              <a:rPr lang="zh-CN" altLang="en-US" dirty="0"/>
              <a:t>文件：</a:t>
            </a:r>
          </a:p>
        </p:txBody>
      </p:sp>
      <p:pic>
        <p:nvPicPr>
          <p:cNvPr id="5" name="图片 4">
            <a:extLst>
              <a:ext uri="{FF2B5EF4-FFF2-40B4-BE49-F238E27FC236}">
                <a16:creationId xmlns:a16="http://schemas.microsoft.com/office/drawing/2014/main" id="{55576898-B674-4BA9-BEA6-548007394B34}"/>
              </a:ext>
            </a:extLst>
          </p:cNvPr>
          <p:cNvPicPr>
            <a:picLocks noChangeAspect="1"/>
          </p:cNvPicPr>
          <p:nvPr/>
        </p:nvPicPr>
        <p:blipFill>
          <a:blip r:embed="rId2"/>
          <a:stretch>
            <a:fillRect/>
          </a:stretch>
        </p:blipFill>
        <p:spPr>
          <a:xfrm>
            <a:off x="628650" y="2262645"/>
            <a:ext cx="4413432" cy="4353588"/>
          </a:xfrm>
          <a:prstGeom prst="rect">
            <a:avLst/>
          </a:prstGeom>
        </p:spPr>
      </p:pic>
      <p:sp>
        <p:nvSpPr>
          <p:cNvPr id="6" name="文本框 9">
            <a:extLst>
              <a:ext uri="{FF2B5EF4-FFF2-40B4-BE49-F238E27FC236}">
                <a16:creationId xmlns:a16="http://schemas.microsoft.com/office/drawing/2014/main" id="{0FEFFB90-BF84-4AFB-920F-BFDF309EA0A7}"/>
              </a:ext>
            </a:extLst>
          </p:cNvPr>
          <p:cNvSpPr txBox="1">
            <a:spLocks noChangeArrowheads="1"/>
          </p:cNvSpPr>
          <p:nvPr/>
        </p:nvSpPr>
        <p:spPr bwMode="auto">
          <a:xfrm>
            <a:off x="5042082" y="2386940"/>
            <a:ext cx="386650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defTabSz="685800">
              <a:defRPr>
                <a:solidFill>
                  <a:schemeClr val="tx1"/>
                </a:solidFill>
                <a:latin typeface="Arial" panose="020B0604020202020204" pitchFamily="34" charset="0"/>
                <a:ea typeface="宋体" panose="02010600030101010101" pitchFamily="2" charset="-122"/>
              </a:defRPr>
            </a:lvl1pPr>
            <a:lvl2pPr defTabSz="685800">
              <a:defRPr>
                <a:solidFill>
                  <a:schemeClr val="tx1"/>
                </a:solidFill>
                <a:latin typeface="Arial" panose="020B0604020202020204" pitchFamily="34" charset="0"/>
                <a:ea typeface="宋体" panose="02010600030101010101" pitchFamily="2" charset="-122"/>
              </a:defRPr>
            </a:lvl2pPr>
            <a:lvl3pPr defTabSz="685800">
              <a:defRPr>
                <a:solidFill>
                  <a:schemeClr val="tx1"/>
                </a:solidFill>
                <a:latin typeface="Arial" panose="020B0604020202020204" pitchFamily="34" charset="0"/>
                <a:ea typeface="宋体" panose="02010600030101010101" pitchFamily="2" charset="-122"/>
              </a:defRPr>
            </a:lvl3pPr>
            <a:lvl4pPr defTabSz="685800">
              <a:defRPr>
                <a:solidFill>
                  <a:schemeClr val="tx1"/>
                </a:solidFill>
                <a:latin typeface="Arial" panose="020B0604020202020204" pitchFamily="34" charset="0"/>
                <a:ea typeface="宋体" panose="02010600030101010101" pitchFamily="2" charset="-122"/>
              </a:defRPr>
            </a:lvl4pPr>
            <a:lvl5pPr defTabSz="685800">
              <a:defRPr>
                <a:solidFill>
                  <a:schemeClr val="tx1"/>
                </a:solidFill>
                <a:latin typeface="Arial" panose="020B0604020202020204" pitchFamily="34" charset="0"/>
                <a:ea typeface="宋体" panose="02010600030101010101" pitchFamily="2" charset="-122"/>
              </a:defRPr>
            </a:lvl5pPr>
            <a:lvl6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750"/>
              </a:spcBef>
              <a:buFont typeface="Arial" panose="020B0604020202020204" pitchFamily="34" charset="0"/>
              <a:buNone/>
            </a:pPr>
            <a:r>
              <a:rPr lang="zh-CN" altLang="en-US" dirty="0"/>
              <a:t>   为了让 </a:t>
            </a:r>
            <a:r>
              <a:rPr lang="en-US" altLang="zh-CN" dirty="0"/>
              <a:t>GCC </a:t>
            </a:r>
            <a:r>
              <a:rPr lang="zh-CN" altLang="en-US" dirty="0"/>
              <a:t>识别 </a:t>
            </a:r>
            <a:r>
              <a:rPr lang="en-US" altLang="zh-CN" dirty="0"/>
              <a:t>mac </a:t>
            </a:r>
            <a:r>
              <a:rPr lang="zh-CN" altLang="en-US" dirty="0"/>
              <a:t>指令，我们需要在 </a:t>
            </a:r>
            <a:r>
              <a:rPr lang="en-US" altLang="zh-CN" dirty="0"/>
              <a:t>GCC </a:t>
            </a:r>
            <a:r>
              <a:rPr lang="zh-CN" altLang="en-US" dirty="0"/>
              <a:t>后端添加指令模板，由于 </a:t>
            </a:r>
            <a:r>
              <a:rPr lang="en-US" altLang="zh-CN" dirty="0"/>
              <a:t>mac </a:t>
            </a:r>
            <a:r>
              <a:rPr lang="zh-CN" altLang="en-US" dirty="0"/>
              <a:t>指令可以描述成乘、加两种指令的混合体，所以我们可以直接使用 </a:t>
            </a:r>
            <a:r>
              <a:rPr lang="en-US" altLang="zh-CN" dirty="0"/>
              <a:t>GCC </a:t>
            </a:r>
            <a:r>
              <a:rPr lang="zh-CN" altLang="en-US" dirty="0"/>
              <a:t>中自带的 </a:t>
            </a:r>
            <a:r>
              <a:rPr lang="en-US" altLang="zh-CN" dirty="0"/>
              <a:t>SPN </a:t>
            </a:r>
            <a:r>
              <a:rPr lang="zh-CN" altLang="en-US" dirty="0"/>
              <a:t>来描述指令模板（对于 </a:t>
            </a:r>
            <a:r>
              <a:rPr lang="en-US" altLang="zh-CN" dirty="0"/>
              <a:t>AES</a:t>
            </a:r>
            <a:r>
              <a:rPr lang="zh-CN" altLang="en-US" dirty="0"/>
              <a:t>、</a:t>
            </a:r>
            <a:r>
              <a:rPr lang="en-US" altLang="zh-CN" dirty="0"/>
              <a:t>SHA </a:t>
            </a:r>
            <a:r>
              <a:rPr lang="zh-CN" altLang="en-US" dirty="0"/>
              <a:t>这种加密指令，是无法直接使用 </a:t>
            </a:r>
            <a:r>
              <a:rPr lang="en-US" altLang="zh-CN" dirty="0"/>
              <a:t>GCC </a:t>
            </a:r>
            <a:r>
              <a:rPr lang="zh-CN" altLang="en-US" dirty="0"/>
              <a:t>中自带的 </a:t>
            </a:r>
            <a:r>
              <a:rPr lang="en-US" altLang="zh-CN" dirty="0"/>
              <a:t>SPN </a:t>
            </a:r>
            <a:r>
              <a:rPr lang="zh-CN" altLang="en-US" dirty="0"/>
              <a:t>来描述的，只能用 </a:t>
            </a:r>
            <a:r>
              <a:rPr lang="en-US" altLang="zh-CN" dirty="0"/>
              <a:t>intrinsic</a:t>
            </a:r>
            <a:r>
              <a:rPr lang="zh-CN" altLang="en-US" dirty="0"/>
              <a:t>，然后通过 </a:t>
            </a:r>
            <a:r>
              <a:rPr lang="en-US" altLang="zh-CN" dirty="0"/>
              <a:t>intrinsic </a:t>
            </a:r>
            <a:r>
              <a:rPr lang="zh-CN" altLang="en-US" dirty="0"/>
              <a:t>与 </a:t>
            </a:r>
            <a:r>
              <a:rPr lang="en-US" altLang="zh-CN" dirty="0"/>
              <a:t>GCC </a:t>
            </a:r>
            <a:r>
              <a:rPr lang="zh-CN" altLang="en-US" dirty="0"/>
              <a:t>后端的对应指令模板做匹配），经过修改后的 </a:t>
            </a:r>
            <a:r>
              <a:rPr lang="en-US" altLang="zh-CN" dirty="0"/>
              <a:t>riscv.md </a:t>
            </a:r>
            <a:r>
              <a:rPr lang="zh-CN" altLang="en-US" dirty="0"/>
              <a:t>文件如左图所示。</a:t>
            </a:r>
            <a:endParaRPr lang="zh-CN" altLang="en-US" dirty="0">
              <a:latin typeface="+mn-lt"/>
              <a:ea typeface="+mn-ea"/>
            </a:endParaRPr>
          </a:p>
        </p:txBody>
      </p:sp>
    </p:spTree>
    <p:extLst>
      <p:ext uri="{BB962C8B-B14F-4D97-AF65-F5344CB8AC3E}">
        <p14:creationId xmlns:p14="http://schemas.microsoft.com/office/powerpoint/2010/main" val="8697342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BBC6D-415A-4C83-A7E6-97071FC7D51C}"/>
              </a:ext>
            </a:extLst>
          </p:cNvPr>
          <p:cNvSpPr>
            <a:spLocks noGrp="1"/>
          </p:cNvSpPr>
          <p:nvPr>
            <p:ph type="title"/>
          </p:nvPr>
        </p:nvSpPr>
        <p:spPr/>
        <p:txBody>
          <a:bodyPr/>
          <a:lstStyle/>
          <a:p>
            <a:r>
              <a:rPr lang="en-US" altLang="zh-CN" dirty="0"/>
              <a:t>4.7 </a:t>
            </a:r>
            <a:r>
              <a:rPr lang="zh-CN" altLang="en-US" dirty="0"/>
              <a:t>在</a:t>
            </a:r>
            <a:r>
              <a:rPr lang="en-US" altLang="zh-CN" dirty="0"/>
              <a:t>spike</a:t>
            </a:r>
            <a:r>
              <a:rPr lang="zh-CN" altLang="en-US" dirty="0"/>
              <a:t>上增加自定义指令</a:t>
            </a:r>
            <a:r>
              <a:rPr lang="en-US" altLang="zh-CN" dirty="0"/>
              <a:t> </a:t>
            </a:r>
            <a:endParaRPr lang="zh-CN" altLang="en-US" dirty="0"/>
          </a:p>
        </p:txBody>
      </p:sp>
      <p:sp>
        <p:nvSpPr>
          <p:cNvPr id="3" name="内容占位符 2">
            <a:extLst>
              <a:ext uri="{FF2B5EF4-FFF2-40B4-BE49-F238E27FC236}">
                <a16:creationId xmlns:a16="http://schemas.microsoft.com/office/drawing/2014/main" id="{6698EC4B-48D9-4002-BF97-AADFD862E39E}"/>
              </a:ext>
            </a:extLst>
          </p:cNvPr>
          <p:cNvSpPr>
            <a:spLocks noGrp="1"/>
          </p:cNvSpPr>
          <p:nvPr>
            <p:ph idx="1"/>
          </p:nvPr>
        </p:nvSpPr>
        <p:spPr/>
        <p:txBody>
          <a:bodyPr/>
          <a:lstStyle/>
          <a:p>
            <a:r>
              <a:rPr lang="zh-CN" altLang="en-US" dirty="0"/>
              <a:t>修改</a:t>
            </a:r>
            <a:r>
              <a:rPr lang="en-US" altLang="zh-CN" dirty="0" err="1"/>
              <a:t>encoding.h</a:t>
            </a:r>
            <a:r>
              <a:rPr lang="zh-CN" altLang="en-US" dirty="0"/>
              <a:t>文件</a:t>
            </a:r>
          </a:p>
        </p:txBody>
      </p:sp>
      <p:pic>
        <p:nvPicPr>
          <p:cNvPr id="5" name="图片 4">
            <a:extLst>
              <a:ext uri="{FF2B5EF4-FFF2-40B4-BE49-F238E27FC236}">
                <a16:creationId xmlns:a16="http://schemas.microsoft.com/office/drawing/2014/main" id="{6B37C053-156A-488C-9788-3019912BC593}"/>
              </a:ext>
            </a:extLst>
          </p:cNvPr>
          <p:cNvPicPr>
            <a:picLocks noChangeAspect="1"/>
          </p:cNvPicPr>
          <p:nvPr/>
        </p:nvPicPr>
        <p:blipFill>
          <a:blip r:embed="rId2"/>
          <a:stretch>
            <a:fillRect/>
          </a:stretch>
        </p:blipFill>
        <p:spPr>
          <a:xfrm>
            <a:off x="628650" y="2321075"/>
            <a:ext cx="5594049" cy="3990824"/>
          </a:xfrm>
          <a:prstGeom prst="rect">
            <a:avLst/>
          </a:prstGeom>
        </p:spPr>
      </p:pic>
      <p:sp>
        <p:nvSpPr>
          <p:cNvPr id="6" name="文本框 9">
            <a:extLst>
              <a:ext uri="{FF2B5EF4-FFF2-40B4-BE49-F238E27FC236}">
                <a16:creationId xmlns:a16="http://schemas.microsoft.com/office/drawing/2014/main" id="{B1D7B531-DE23-4808-B698-02E6A5C5F9BD}"/>
              </a:ext>
            </a:extLst>
          </p:cNvPr>
          <p:cNvSpPr txBox="1">
            <a:spLocks noChangeArrowheads="1"/>
          </p:cNvSpPr>
          <p:nvPr/>
        </p:nvSpPr>
        <p:spPr bwMode="auto">
          <a:xfrm>
            <a:off x="6032665" y="2434442"/>
            <a:ext cx="261466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defTabSz="685800">
              <a:defRPr>
                <a:solidFill>
                  <a:schemeClr val="tx1"/>
                </a:solidFill>
                <a:latin typeface="Arial" panose="020B0604020202020204" pitchFamily="34" charset="0"/>
                <a:ea typeface="宋体" panose="02010600030101010101" pitchFamily="2" charset="-122"/>
              </a:defRPr>
            </a:lvl1pPr>
            <a:lvl2pPr defTabSz="685800">
              <a:defRPr>
                <a:solidFill>
                  <a:schemeClr val="tx1"/>
                </a:solidFill>
                <a:latin typeface="Arial" panose="020B0604020202020204" pitchFamily="34" charset="0"/>
                <a:ea typeface="宋体" panose="02010600030101010101" pitchFamily="2" charset="-122"/>
              </a:defRPr>
            </a:lvl2pPr>
            <a:lvl3pPr defTabSz="685800">
              <a:defRPr>
                <a:solidFill>
                  <a:schemeClr val="tx1"/>
                </a:solidFill>
                <a:latin typeface="Arial" panose="020B0604020202020204" pitchFamily="34" charset="0"/>
                <a:ea typeface="宋体" panose="02010600030101010101" pitchFamily="2" charset="-122"/>
              </a:defRPr>
            </a:lvl3pPr>
            <a:lvl4pPr defTabSz="685800">
              <a:defRPr>
                <a:solidFill>
                  <a:schemeClr val="tx1"/>
                </a:solidFill>
                <a:latin typeface="Arial" panose="020B0604020202020204" pitchFamily="34" charset="0"/>
                <a:ea typeface="宋体" panose="02010600030101010101" pitchFamily="2" charset="-122"/>
              </a:defRPr>
            </a:lvl4pPr>
            <a:lvl5pPr defTabSz="685800">
              <a:defRPr>
                <a:solidFill>
                  <a:schemeClr val="tx1"/>
                </a:solidFill>
                <a:latin typeface="Arial" panose="020B0604020202020204" pitchFamily="34" charset="0"/>
                <a:ea typeface="宋体" panose="02010600030101010101" pitchFamily="2" charset="-122"/>
              </a:defRPr>
            </a:lvl5pPr>
            <a:lvl6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685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750"/>
              </a:spcBef>
              <a:buFont typeface="Arial" panose="020B0604020202020204" pitchFamily="34" charset="0"/>
              <a:buNone/>
            </a:pPr>
            <a:r>
              <a:rPr lang="en-US" altLang="zh-CN" dirty="0"/>
              <a:t>   spike </a:t>
            </a:r>
            <a:r>
              <a:rPr lang="zh-CN" altLang="en-US" dirty="0"/>
              <a:t>是一款 </a:t>
            </a:r>
            <a:r>
              <a:rPr lang="en-US" altLang="zh-CN" dirty="0"/>
              <a:t>RISC-V </a:t>
            </a:r>
            <a:r>
              <a:rPr lang="zh-CN" altLang="en-US" dirty="0"/>
              <a:t>指令模拟器，我们可以在 </a:t>
            </a:r>
            <a:r>
              <a:rPr lang="en-US" altLang="zh-CN" dirty="0"/>
              <a:t>spike </a:t>
            </a:r>
            <a:r>
              <a:rPr lang="zh-CN" altLang="en-US" dirty="0"/>
              <a:t>上增加自定义指令，运行包含自定 义指令 </a:t>
            </a:r>
            <a:r>
              <a:rPr lang="en-US" altLang="zh-CN" dirty="0"/>
              <a:t>mac </a:t>
            </a:r>
            <a:r>
              <a:rPr lang="zh-CN" altLang="en-US" dirty="0"/>
              <a:t>的应用程序，从而验证修改后的 </a:t>
            </a:r>
            <a:r>
              <a:rPr lang="en-US" altLang="zh-CN" dirty="0"/>
              <a:t>GNU </a:t>
            </a:r>
            <a:r>
              <a:rPr lang="zh-CN" altLang="en-US" dirty="0"/>
              <a:t>工具链是否能够正常工作。</a:t>
            </a:r>
            <a:endParaRPr lang="zh-CN" altLang="en-US" dirty="0">
              <a:latin typeface="+mn-lt"/>
              <a:ea typeface="+mn-ea"/>
            </a:endParaRPr>
          </a:p>
        </p:txBody>
      </p:sp>
    </p:spTree>
    <p:extLst>
      <p:ext uri="{BB962C8B-B14F-4D97-AF65-F5344CB8AC3E}">
        <p14:creationId xmlns:p14="http://schemas.microsoft.com/office/powerpoint/2010/main" val="8931614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A7DD8-A662-436E-9CDF-96ACCAD7D14D}"/>
              </a:ext>
            </a:extLst>
          </p:cNvPr>
          <p:cNvSpPr>
            <a:spLocks noGrp="1"/>
          </p:cNvSpPr>
          <p:nvPr>
            <p:ph type="title"/>
          </p:nvPr>
        </p:nvSpPr>
        <p:spPr/>
        <p:txBody>
          <a:bodyPr/>
          <a:lstStyle/>
          <a:p>
            <a:r>
              <a:rPr lang="en-US" altLang="zh-CN" dirty="0"/>
              <a:t>4.7 </a:t>
            </a:r>
            <a:r>
              <a:rPr lang="zh-CN" altLang="en-US" dirty="0"/>
              <a:t>在</a:t>
            </a:r>
            <a:r>
              <a:rPr lang="en-US" altLang="zh-CN" dirty="0"/>
              <a:t>spike</a:t>
            </a:r>
            <a:r>
              <a:rPr lang="zh-CN" altLang="en-US" dirty="0"/>
              <a:t>上增加自定义指令</a:t>
            </a:r>
            <a:r>
              <a:rPr lang="en-US" altLang="zh-CN" dirty="0"/>
              <a:t> </a:t>
            </a:r>
            <a:endParaRPr lang="zh-CN" altLang="en-US" dirty="0"/>
          </a:p>
        </p:txBody>
      </p:sp>
      <p:sp>
        <p:nvSpPr>
          <p:cNvPr id="3" name="内容占位符 2">
            <a:extLst>
              <a:ext uri="{FF2B5EF4-FFF2-40B4-BE49-F238E27FC236}">
                <a16:creationId xmlns:a16="http://schemas.microsoft.com/office/drawing/2014/main" id="{09109BBE-3861-478C-8990-C237C0675124}"/>
              </a:ext>
            </a:extLst>
          </p:cNvPr>
          <p:cNvSpPr>
            <a:spLocks noGrp="1"/>
          </p:cNvSpPr>
          <p:nvPr>
            <p:ph idx="1"/>
          </p:nvPr>
        </p:nvSpPr>
        <p:spPr/>
        <p:txBody>
          <a:bodyPr/>
          <a:lstStyle/>
          <a:p>
            <a:r>
              <a:rPr lang="zh-CN" altLang="en-US" dirty="0"/>
              <a:t>增加指令描述：</a:t>
            </a:r>
            <a:endParaRPr lang="en-US" altLang="zh-CN" dirty="0"/>
          </a:p>
          <a:p>
            <a:pPr lvl="1"/>
            <a:r>
              <a:rPr lang="zh-CN" altLang="en-US" dirty="0"/>
              <a:t>在</a:t>
            </a:r>
            <a:r>
              <a:rPr lang="en-US" altLang="zh-CN" dirty="0" err="1"/>
              <a:t>riscv</a:t>
            </a:r>
            <a:r>
              <a:rPr lang="en-US" altLang="zh-CN" dirty="0"/>
              <a:t>/</a:t>
            </a:r>
            <a:r>
              <a:rPr lang="en-US" altLang="zh-CN" dirty="0" err="1"/>
              <a:t>insns</a:t>
            </a:r>
            <a:r>
              <a:rPr lang="zh-CN" altLang="en-US" dirty="0"/>
              <a:t>目录下新建文件</a:t>
            </a:r>
            <a:r>
              <a:rPr lang="en-US" altLang="zh-CN" dirty="0" err="1"/>
              <a:t>mac.h</a:t>
            </a:r>
            <a:r>
              <a:rPr lang="zh-CN" altLang="en-US" dirty="0"/>
              <a:t>，内容如下：</a:t>
            </a:r>
            <a:endParaRPr lang="en-US" altLang="zh-CN" dirty="0"/>
          </a:p>
          <a:p>
            <a:pPr lvl="1"/>
            <a:endParaRPr lang="en-US" altLang="zh-CN" dirty="0"/>
          </a:p>
          <a:p>
            <a:pPr marL="457200" lvl="1" indent="0">
              <a:buNone/>
            </a:pPr>
            <a:endParaRPr lang="en-US" altLang="zh-CN" dirty="0"/>
          </a:p>
          <a:p>
            <a:pPr lvl="1"/>
            <a:r>
              <a:rPr lang="zh-CN" altLang="en-US" dirty="0"/>
              <a:t>修改</a:t>
            </a:r>
            <a:r>
              <a:rPr lang="en-US" altLang="zh-CN" dirty="0"/>
              <a:t>riscv/riscv.mk.in</a:t>
            </a:r>
            <a:r>
              <a:rPr lang="zh-CN" altLang="en-US" dirty="0"/>
              <a:t>文件：</a:t>
            </a:r>
          </a:p>
        </p:txBody>
      </p:sp>
      <p:pic>
        <p:nvPicPr>
          <p:cNvPr id="5" name="图片 4">
            <a:extLst>
              <a:ext uri="{FF2B5EF4-FFF2-40B4-BE49-F238E27FC236}">
                <a16:creationId xmlns:a16="http://schemas.microsoft.com/office/drawing/2014/main" id="{48DEBA67-1212-4377-AB24-2722319F1EB9}"/>
              </a:ext>
            </a:extLst>
          </p:cNvPr>
          <p:cNvPicPr>
            <a:picLocks noChangeAspect="1"/>
          </p:cNvPicPr>
          <p:nvPr/>
        </p:nvPicPr>
        <p:blipFill>
          <a:blip r:embed="rId2"/>
          <a:stretch>
            <a:fillRect/>
          </a:stretch>
        </p:blipFill>
        <p:spPr>
          <a:xfrm>
            <a:off x="1505333" y="2781381"/>
            <a:ext cx="6133333" cy="647619"/>
          </a:xfrm>
          <a:prstGeom prst="rect">
            <a:avLst/>
          </a:prstGeom>
        </p:spPr>
      </p:pic>
      <p:pic>
        <p:nvPicPr>
          <p:cNvPr id="7" name="图片 6">
            <a:extLst>
              <a:ext uri="{FF2B5EF4-FFF2-40B4-BE49-F238E27FC236}">
                <a16:creationId xmlns:a16="http://schemas.microsoft.com/office/drawing/2014/main" id="{4715EAEF-71BC-4366-B21D-6FFAFF2F5EBD}"/>
              </a:ext>
            </a:extLst>
          </p:cNvPr>
          <p:cNvPicPr>
            <a:picLocks noChangeAspect="1"/>
          </p:cNvPicPr>
          <p:nvPr/>
        </p:nvPicPr>
        <p:blipFill>
          <a:blip r:embed="rId3"/>
          <a:stretch>
            <a:fillRect/>
          </a:stretch>
        </p:blipFill>
        <p:spPr>
          <a:xfrm>
            <a:off x="1486285" y="3883350"/>
            <a:ext cx="6152381" cy="2609524"/>
          </a:xfrm>
          <a:prstGeom prst="rect">
            <a:avLst/>
          </a:prstGeom>
        </p:spPr>
      </p:pic>
    </p:spTree>
    <p:extLst>
      <p:ext uri="{BB962C8B-B14F-4D97-AF65-F5344CB8AC3E}">
        <p14:creationId xmlns:p14="http://schemas.microsoft.com/office/powerpoint/2010/main" val="10751298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1B48C-5A8F-4CD6-B05C-03C912FB8533}"/>
              </a:ext>
            </a:extLst>
          </p:cNvPr>
          <p:cNvSpPr>
            <a:spLocks noGrp="1"/>
          </p:cNvSpPr>
          <p:nvPr>
            <p:ph type="title"/>
          </p:nvPr>
        </p:nvSpPr>
        <p:spPr/>
        <p:txBody>
          <a:bodyPr/>
          <a:lstStyle/>
          <a:p>
            <a:r>
              <a:rPr lang="en-US" altLang="zh-CN" dirty="0"/>
              <a:t>4.8 </a:t>
            </a:r>
            <a:r>
              <a:rPr lang="zh-CN" altLang="en-US" dirty="0"/>
              <a:t>重新构建</a:t>
            </a:r>
            <a:r>
              <a:rPr lang="en-US" altLang="zh-CN" dirty="0"/>
              <a:t>toolchain</a:t>
            </a:r>
            <a:r>
              <a:rPr lang="zh-CN" altLang="en-US" dirty="0"/>
              <a:t>和</a:t>
            </a:r>
            <a:r>
              <a:rPr lang="en-US" altLang="zh-CN" dirty="0"/>
              <a:t>spike</a:t>
            </a:r>
            <a:endParaRPr lang="zh-CN" altLang="en-US" dirty="0"/>
          </a:p>
        </p:txBody>
      </p:sp>
      <p:sp>
        <p:nvSpPr>
          <p:cNvPr id="3" name="内容占位符 2">
            <a:extLst>
              <a:ext uri="{FF2B5EF4-FFF2-40B4-BE49-F238E27FC236}">
                <a16:creationId xmlns:a16="http://schemas.microsoft.com/office/drawing/2014/main" id="{7E39B03B-3187-47D3-98A4-7F7723A94FC1}"/>
              </a:ext>
            </a:extLst>
          </p:cNvPr>
          <p:cNvSpPr>
            <a:spLocks noGrp="1"/>
          </p:cNvSpPr>
          <p:nvPr>
            <p:ph idx="1"/>
          </p:nvPr>
        </p:nvSpPr>
        <p:spPr/>
        <p:txBody>
          <a:bodyPr>
            <a:normAutofit/>
          </a:bodyPr>
          <a:lstStyle/>
          <a:p>
            <a:r>
              <a:rPr lang="zh-CN" altLang="en-US" dirty="0"/>
              <a:t>重新构建</a:t>
            </a:r>
            <a:r>
              <a:rPr lang="en-US" altLang="zh-CN" dirty="0"/>
              <a:t>toolchain</a:t>
            </a:r>
          </a:p>
          <a:p>
            <a:pPr marL="0" indent="0">
              <a:buNone/>
            </a:pPr>
            <a:r>
              <a:rPr lang="en-US" altLang="zh-CN" sz="1800" dirty="0"/>
              <a:t>   $ cd </a:t>
            </a:r>
            <a:r>
              <a:rPr lang="en-US" altLang="zh-CN" sz="1800" dirty="0" err="1"/>
              <a:t>riscv</a:t>
            </a:r>
            <a:r>
              <a:rPr lang="en-US" altLang="zh-CN" sz="1800" dirty="0"/>
              <a:t>-gnu-toolchain</a:t>
            </a:r>
          </a:p>
          <a:p>
            <a:pPr marL="0" indent="0">
              <a:lnSpc>
                <a:spcPct val="100000"/>
              </a:lnSpc>
              <a:buNone/>
            </a:pPr>
            <a:r>
              <a:rPr lang="en-US" altLang="zh-CN" sz="1800" dirty="0"/>
              <a:t>   $ </a:t>
            </a:r>
            <a:r>
              <a:rPr lang="en-US" altLang="zh-CN" sz="1800" dirty="0" err="1"/>
              <a:t>mkdir</a:t>
            </a:r>
            <a:r>
              <a:rPr lang="en-US" altLang="zh-CN" sz="1800" dirty="0"/>
              <a:t> build &amp;&amp; cd build</a:t>
            </a:r>
          </a:p>
          <a:p>
            <a:pPr marL="0" indent="0">
              <a:lnSpc>
                <a:spcPct val="100000"/>
              </a:lnSpc>
              <a:buNone/>
            </a:pPr>
            <a:r>
              <a:rPr lang="en-US" altLang="zh-CN" sz="1800" dirty="0"/>
              <a:t>   $ ../configure --prefix=/opt/</a:t>
            </a:r>
            <a:r>
              <a:rPr lang="en-US" altLang="zh-CN" sz="1800" dirty="0" err="1"/>
              <a:t>riscv</a:t>
            </a:r>
            <a:r>
              <a:rPr lang="en-US" altLang="zh-CN" sz="1800" dirty="0"/>
              <a:t> --enable-</a:t>
            </a:r>
            <a:r>
              <a:rPr lang="en-US" altLang="zh-CN" sz="1800" dirty="0" err="1"/>
              <a:t>multilib</a:t>
            </a:r>
            <a:endParaRPr lang="en-US" altLang="zh-CN" sz="1800" dirty="0"/>
          </a:p>
          <a:p>
            <a:pPr marL="0" indent="0">
              <a:lnSpc>
                <a:spcPct val="100000"/>
              </a:lnSpc>
              <a:buNone/>
            </a:pPr>
            <a:r>
              <a:rPr lang="en-US" altLang="zh-CN" sz="1800" dirty="0"/>
              <a:t>   $ make &amp;&amp; make install</a:t>
            </a:r>
          </a:p>
          <a:p>
            <a:r>
              <a:rPr lang="zh-CN" altLang="en-US" dirty="0"/>
              <a:t>重新构建</a:t>
            </a:r>
            <a:r>
              <a:rPr lang="en-US" altLang="zh-CN" dirty="0"/>
              <a:t>spike</a:t>
            </a:r>
          </a:p>
          <a:p>
            <a:pPr marL="0" indent="0">
              <a:buNone/>
            </a:pPr>
            <a:r>
              <a:rPr lang="en-US" altLang="zh-CN" sz="1800" dirty="0"/>
              <a:t>    $ cd </a:t>
            </a:r>
            <a:r>
              <a:rPr lang="en-US" altLang="zh-CN" sz="1800" dirty="0" err="1"/>
              <a:t>riscv</a:t>
            </a:r>
            <a:r>
              <a:rPr lang="en-US" altLang="zh-CN" sz="1800" dirty="0"/>
              <a:t>-isa-sim</a:t>
            </a:r>
          </a:p>
          <a:p>
            <a:pPr marL="0" indent="0">
              <a:buNone/>
            </a:pPr>
            <a:r>
              <a:rPr lang="en-US" altLang="zh-CN" sz="1800" dirty="0"/>
              <a:t>    $ </a:t>
            </a:r>
            <a:r>
              <a:rPr lang="en-US" altLang="zh-CN" sz="1800" dirty="0" err="1"/>
              <a:t>mkdir</a:t>
            </a:r>
            <a:r>
              <a:rPr lang="en-US" altLang="zh-CN" sz="1800" dirty="0"/>
              <a:t> build &amp;&amp; cd build </a:t>
            </a:r>
          </a:p>
          <a:p>
            <a:pPr marL="0" indent="0">
              <a:buNone/>
            </a:pPr>
            <a:r>
              <a:rPr lang="en-US" altLang="zh-CN" sz="1800" dirty="0"/>
              <a:t>    $ ../configure –prefix=/opt/</a:t>
            </a:r>
            <a:r>
              <a:rPr lang="en-US" altLang="zh-CN" sz="1800" dirty="0" err="1"/>
              <a:t>riscv</a:t>
            </a:r>
            <a:r>
              <a:rPr lang="en-US" altLang="zh-CN" sz="1800" dirty="0"/>
              <a:t> -enable-histogram</a:t>
            </a:r>
          </a:p>
          <a:p>
            <a:pPr marL="0" indent="0">
              <a:buNone/>
            </a:pPr>
            <a:r>
              <a:rPr lang="en-US" altLang="zh-CN" sz="1800" dirty="0"/>
              <a:t>    $ make &amp;&amp; make install</a:t>
            </a:r>
          </a:p>
        </p:txBody>
      </p:sp>
    </p:spTree>
    <p:extLst>
      <p:ext uri="{BB962C8B-B14F-4D97-AF65-F5344CB8AC3E}">
        <p14:creationId xmlns:p14="http://schemas.microsoft.com/office/powerpoint/2010/main" val="35811261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D4E81-6AC3-4BF3-9D26-7D932D43F24E}"/>
              </a:ext>
            </a:extLst>
          </p:cNvPr>
          <p:cNvSpPr>
            <a:spLocks noGrp="1"/>
          </p:cNvSpPr>
          <p:nvPr>
            <p:ph type="title"/>
          </p:nvPr>
        </p:nvSpPr>
        <p:spPr/>
        <p:txBody>
          <a:bodyPr/>
          <a:lstStyle/>
          <a:p>
            <a:r>
              <a:rPr lang="en-US" altLang="zh-CN" dirty="0"/>
              <a:t>4.9 </a:t>
            </a:r>
            <a:r>
              <a:rPr lang="zh-CN" altLang="en-US" dirty="0"/>
              <a:t>测试</a:t>
            </a:r>
            <a:r>
              <a:rPr lang="en-US" altLang="zh-CN" dirty="0"/>
              <a:t>toolchain</a:t>
            </a:r>
            <a:r>
              <a:rPr lang="zh-CN" altLang="en-US" dirty="0"/>
              <a:t>和</a:t>
            </a:r>
            <a:r>
              <a:rPr lang="en-US" altLang="zh-CN" dirty="0"/>
              <a:t>spike</a:t>
            </a:r>
            <a:endParaRPr lang="zh-CN" altLang="en-US" dirty="0"/>
          </a:p>
        </p:txBody>
      </p:sp>
      <p:sp>
        <p:nvSpPr>
          <p:cNvPr id="3" name="内容占位符 2">
            <a:extLst>
              <a:ext uri="{FF2B5EF4-FFF2-40B4-BE49-F238E27FC236}">
                <a16:creationId xmlns:a16="http://schemas.microsoft.com/office/drawing/2014/main" id="{F5318295-EF7E-4D60-9756-C57BB120D7AE}"/>
              </a:ext>
            </a:extLst>
          </p:cNvPr>
          <p:cNvSpPr>
            <a:spLocks noGrp="1"/>
          </p:cNvSpPr>
          <p:nvPr>
            <p:ph idx="1"/>
          </p:nvPr>
        </p:nvSpPr>
        <p:spPr/>
        <p:txBody>
          <a:bodyPr/>
          <a:lstStyle/>
          <a:p>
            <a:r>
              <a:rPr lang="zh-CN" altLang="en-US" dirty="0"/>
              <a:t>编写测试文件</a:t>
            </a:r>
            <a:r>
              <a:rPr lang="en-US" altLang="zh-CN" dirty="0" err="1"/>
              <a:t>main.c</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079C0390-9EB3-49B7-B538-464416E50DF6}"/>
              </a:ext>
            </a:extLst>
          </p:cNvPr>
          <p:cNvPicPr>
            <a:picLocks noChangeAspect="1"/>
          </p:cNvPicPr>
          <p:nvPr/>
        </p:nvPicPr>
        <p:blipFill>
          <a:blip r:embed="rId2"/>
          <a:stretch>
            <a:fillRect/>
          </a:stretch>
        </p:blipFill>
        <p:spPr>
          <a:xfrm>
            <a:off x="1074712" y="2744151"/>
            <a:ext cx="2885714" cy="2514286"/>
          </a:xfrm>
          <a:prstGeom prst="rect">
            <a:avLst/>
          </a:prstGeom>
        </p:spPr>
      </p:pic>
    </p:spTree>
    <p:extLst>
      <p:ext uri="{BB962C8B-B14F-4D97-AF65-F5344CB8AC3E}">
        <p14:creationId xmlns:p14="http://schemas.microsoft.com/office/powerpoint/2010/main" val="27594607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D4E81-6AC3-4BF3-9D26-7D932D43F24E}"/>
              </a:ext>
            </a:extLst>
          </p:cNvPr>
          <p:cNvSpPr>
            <a:spLocks noGrp="1"/>
          </p:cNvSpPr>
          <p:nvPr>
            <p:ph type="title"/>
          </p:nvPr>
        </p:nvSpPr>
        <p:spPr/>
        <p:txBody>
          <a:bodyPr/>
          <a:lstStyle/>
          <a:p>
            <a:r>
              <a:rPr lang="en-US" altLang="zh-CN" dirty="0"/>
              <a:t>4.9 </a:t>
            </a:r>
            <a:r>
              <a:rPr lang="zh-CN" altLang="en-US" dirty="0"/>
              <a:t>测试</a:t>
            </a:r>
            <a:r>
              <a:rPr lang="en-US" altLang="zh-CN" dirty="0"/>
              <a:t>toolchain</a:t>
            </a:r>
            <a:r>
              <a:rPr lang="zh-CN" altLang="en-US" dirty="0"/>
              <a:t>和</a:t>
            </a:r>
            <a:r>
              <a:rPr lang="en-US" altLang="zh-CN" dirty="0"/>
              <a:t>spike</a:t>
            </a:r>
            <a:endParaRPr lang="zh-CN" altLang="en-US" dirty="0"/>
          </a:p>
        </p:txBody>
      </p:sp>
      <p:sp>
        <p:nvSpPr>
          <p:cNvPr id="3" name="内容占位符 2">
            <a:extLst>
              <a:ext uri="{FF2B5EF4-FFF2-40B4-BE49-F238E27FC236}">
                <a16:creationId xmlns:a16="http://schemas.microsoft.com/office/drawing/2014/main" id="{F5318295-EF7E-4D60-9756-C57BB120D7AE}"/>
              </a:ext>
            </a:extLst>
          </p:cNvPr>
          <p:cNvSpPr>
            <a:spLocks noGrp="1"/>
          </p:cNvSpPr>
          <p:nvPr>
            <p:ph idx="1"/>
          </p:nvPr>
        </p:nvSpPr>
        <p:spPr/>
        <p:txBody>
          <a:bodyPr/>
          <a:lstStyle/>
          <a:p>
            <a:r>
              <a:rPr lang="zh-CN" altLang="en-US" dirty="0"/>
              <a:t>测试步骤</a:t>
            </a:r>
            <a:endParaRPr lang="en-US" altLang="zh-CN" dirty="0"/>
          </a:p>
          <a:p>
            <a:pPr marL="0" indent="0">
              <a:lnSpc>
                <a:spcPct val="100000"/>
              </a:lnSpc>
              <a:buNone/>
            </a:pPr>
            <a:r>
              <a:rPr lang="en-US" altLang="zh-CN" sz="1800" dirty="0"/>
              <a:t>   $ riscv64-unknown-elf-gcc -O2 </a:t>
            </a:r>
            <a:r>
              <a:rPr lang="en-US" altLang="zh-CN" sz="1800" dirty="0" err="1"/>
              <a:t>main.c</a:t>
            </a:r>
            <a:r>
              <a:rPr lang="en-US" altLang="zh-CN" sz="1800" dirty="0"/>
              <a:t> -o </a:t>
            </a:r>
            <a:r>
              <a:rPr lang="en-US" altLang="zh-CN" sz="1800" dirty="0" err="1"/>
              <a:t>main.elf</a:t>
            </a:r>
            <a:endParaRPr lang="en-US" altLang="zh-CN" sz="1800" dirty="0"/>
          </a:p>
          <a:p>
            <a:pPr marL="0" indent="0">
              <a:lnSpc>
                <a:spcPct val="100000"/>
              </a:lnSpc>
              <a:buNone/>
            </a:pPr>
            <a:r>
              <a:rPr lang="en-US" altLang="zh-CN" sz="1800" dirty="0"/>
              <a:t>   $ riscv64-unknown-elf-objdump -D </a:t>
            </a:r>
            <a:r>
              <a:rPr lang="en-US" altLang="zh-CN" sz="1800" dirty="0" err="1"/>
              <a:t>main.elf</a:t>
            </a:r>
            <a:r>
              <a:rPr lang="en-US" altLang="zh-CN" sz="1800" dirty="0"/>
              <a:t> &gt; main.asm</a:t>
            </a:r>
          </a:p>
          <a:p>
            <a:pPr marL="0" indent="0">
              <a:lnSpc>
                <a:spcPct val="100000"/>
              </a:lnSpc>
              <a:buNone/>
            </a:pPr>
            <a:r>
              <a:rPr lang="en-US" altLang="zh-CN" sz="1800" dirty="0"/>
              <a:t>   $ spike pk </a:t>
            </a:r>
            <a:r>
              <a:rPr lang="en-US" altLang="zh-CN" sz="1800" dirty="0" err="1"/>
              <a:t>main.elf</a:t>
            </a:r>
            <a:endParaRPr lang="zh-CN" altLang="en-US" sz="1800" dirty="0"/>
          </a:p>
        </p:txBody>
      </p:sp>
      <p:pic>
        <p:nvPicPr>
          <p:cNvPr id="5" name="图片 4">
            <a:extLst>
              <a:ext uri="{FF2B5EF4-FFF2-40B4-BE49-F238E27FC236}">
                <a16:creationId xmlns:a16="http://schemas.microsoft.com/office/drawing/2014/main" id="{24D8E794-5468-451B-A260-10B8225C2817}"/>
              </a:ext>
            </a:extLst>
          </p:cNvPr>
          <p:cNvPicPr>
            <a:picLocks noChangeAspect="1"/>
          </p:cNvPicPr>
          <p:nvPr/>
        </p:nvPicPr>
        <p:blipFill>
          <a:blip r:embed="rId2"/>
          <a:stretch>
            <a:fillRect/>
          </a:stretch>
        </p:blipFill>
        <p:spPr>
          <a:xfrm>
            <a:off x="1093870" y="3673826"/>
            <a:ext cx="6600000" cy="2819048"/>
          </a:xfrm>
          <a:prstGeom prst="rect">
            <a:avLst/>
          </a:prstGeom>
        </p:spPr>
      </p:pic>
      <p:sp>
        <p:nvSpPr>
          <p:cNvPr id="6" name="文本框 5">
            <a:extLst>
              <a:ext uri="{FF2B5EF4-FFF2-40B4-BE49-F238E27FC236}">
                <a16:creationId xmlns:a16="http://schemas.microsoft.com/office/drawing/2014/main" id="{CF999F20-D416-4CD4-91A1-E29B52266D3D}"/>
              </a:ext>
            </a:extLst>
          </p:cNvPr>
          <p:cNvSpPr txBox="1"/>
          <p:nvPr/>
        </p:nvSpPr>
        <p:spPr>
          <a:xfrm>
            <a:off x="5117284" y="2801923"/>
            <a:ext cx="1006679" cy="307777"/>
          </a:xfrm>
          <a:prstGeom prst="rect">
            <a:avLst/>
          </a:prstGeom>
          <a:noFill/>
          <a:ln>
            <a:solidFill>
              <a:schemeClr val="accent1"/>
            </a:solidFill>
          </a:ln>
        </p:spPr>
        <p:txBody>
          <a:bodyPr wrap="square" rtlCol="0">
            <a:spAutoFit/>
          </a:bodyPr>
          <a:lstStyle/>
          <a:p>
            <a:endParaRPr lang="zh-CN" altLang="en-US" sz="1400" dirty="0"/>
          </a:p>
        </p:txBody>
      </p:sp>
      <p:cxnSp>
        <p:nvCxnSpPr>
          <p:cNvPr id="8" name="直接箭头连接符 7">
            <a:extLst>
              <a:ext uri="{FF2B5EF4-FFF2-40B4-BE49-F238E27FC236}">
                <a16:creationId xmlns:a16="http://schemas.microsoft.com/office/drawing/2014/main" id="{2D527F21-B3B4-4836-8D84-C2FD0AF26627}"/>
              </a:ext>
            </a:extLst>
          </p:cNvPr>
          <p:cNvCxnSpPr>
            <a:cxnSpLocks/>
          </p:cNvCxnSpPr>
          <p:nvPr/>
        </p:nvCxnSpPr>
        <p:spPr>
          <a:xfrm flipH="1">
            <a:off x="4823670" y="3212983"/>
            <a:ext cx="419450" cy="612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9761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A95F4-3F8E-47A9-8B0A-48250F7D2D43}"/>
              </a:ext>
            </a:extLst>
          </p:cNvPr>
          <p:cNvSpPr>
            <a:spLocks noGrp="1"/>
          </p:cNvSpPr>
          <p:nvPr>
            <p:ph type="title"/>
          </p:nvPr>
        </p:nvSpPr>
        <p:spPr/>
        <p:txBody>
          <a:bodyPr/>
          <a:lstStyle/>
          <a:p>
            <a:r>
              <a:rPr lang="en-US" altLang="zh-CN" dirty="0"/>
              <a:t>4.10 </a:t>
            </a:r>
            <a:r>
              <a:rPr lang="zh-CN" altLang="en-US" dirty="0"/>
              <a:t>作业</a:t>
            </a:r>
          </a:p>
        </p:txBody>
      </p:sp>
      <p:sp>
        <p:nvSpPr>
          <p:cNvPr id="3" name="内容占位符 2">
            <a:extLst>
              <a:ext uri="{FF2B5EF4-FFF2-40B4-BE49-F238E27FC236}">
                <a16:creationId xmlns:a16="http://schemas.microsoft.com/office/drawing/2014/main" id="{002069AC-4583-4F9F-9DA5-94E370ECC50E}"/>
              </a:ext>
            </a:extLst>
          </p:cNvPr>
          <p:cNvSpPr>
            <a:spLocks noGrp="1"/>
          </p:cNvSpPr>
          <p:nvPr>
            <p:ph idx="1"/>
          </p:nvPr>
        </p:nvSpPr>
        <p:spPr/>
        <p:txBody>
          <a:bodyPr/>
          <a:lstStyle/>
          <a:p>
            <a:r>
              <a:rPr lang="zh-CN" altLang="en-US" dirty="0"/>
              <a:t>根据本节内容完成实验报告</a:t>
            </a:r>
          </a:p>
        </p:txBody>
      </p:sp>
    </p:spTree>
    <p:extLst>
      <p:ext uri="{BB962C8B-B14F-4D97-AF65-F5344CB8AC3E}">
        <p14:creationId xmlns:p14="http://schemas.microsoft.com/office/powerpoint/2010/main" val="41927179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dirty="0"/>
              <a:t>Thank You!</a:t>
            </a:r>
            <a:endParaRPr lang="zh-CN" altLang="en-US" dirty="0"/>
          </a:p>
        </p:txBody>
      </p:sp>
    </p:spTree>
    <p:extLst>
      <p:ext uri="{BB962C8B-B14F-4D97-AF65-F5344CB8AC3E}">
        <p14:creationId xmlns:p14="http://schemas.microsoft.com/office/powerpoint/2010/main" val="413651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0.7 GitHub</a:t>
            </a:r>
            <a:r>
              <a:rPr lang="zh-CN" altLang="en-US" dirty="0"/>
              <a:t>使用界面说明</a:t>
            </a:r>
          </a:p>
        </p:txBody>
      </p:sp>
      <p:pic>
        <p:nvPicPr>
          <p:cNvPr id="6" name="内容占位符 5"/>
          <p:cNvPicPr>
            <a:picLocks noGrp="1" noChangeAspect="1"/>
          </p:cNvPicPr>
          <p:nvPr>
            <p:ph idx="1"/>
          </p:nvPr>
        </p:nvPicPr>
        <p:blipFill>
          <a:blip r:embed="rId3"/>
          <a:stretch>
            <a:fillRect/>
          </a:stretch>
        </p:blipFill>
        <p:spPr>
          <a:xfrm>
            <a:off x="1636964" y="2253613"/>
            <a:ext cx="6087153" cy="4343119"/>
          </a:xfrm>
          <a:prstGeom prst="rect">
            <a:avLst/>
          </a:prstGeom>
        </p:spPr>
      </p:pic>
      <p:grpSp>
        <p:nvGrpSpPr>
          <p:cNvPr id="7" name="组合 6"/>
          <p:cNvGrpSpPr/>
          <p:nvPr/>
        </p:nvGrpSpPr>
        <p:grpSpPr>
          <a:xfrm>
            <a:off x="4872206" y="2253613"/>
            <a:ext cx="2971978" cy="197871"/>
            <a:chOff x="2137109" y="4159988"/>
            <a:chExt cx="583866" cy="274320"/>
          </a:xfrm>
        </p:grpSpPr>
        <p:cxnSp>
          <p:nvCxnSpPr>
            <p:cNvPr id="8" name="直接连接符 7"/>
            <p:cNvCxnSpPr/>
            <p:nvPr/>
          </p:nvCxnSpPr>
          <p:spPr>
            <a:xfrm flipV="1">
              <a:off x="2137109" y="4159988"/>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a:off x="2137109"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flipV="1">
              <a:off x="2137109" y="4430967"/>
              <a:ext cx="583866" cy="3341"/>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a:off x="2720975" y="4159988"/>
              <a:ext cx="0" cy="274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sp>
        <p:nvSpPr>
          <p:cNvPr id="12" name="文本框 11"/>
          <p:cNvSpPr txBox="1"/>
          <p:nvPr/>
        </p:nvSpPr>
        <p:spPr>
          <a:xfrm>
            <a:off x="2002343" y="1286712"/>
            <a:ext cx="6017545" cy="738664"/>
          </a:xfrm>
          <a:prstGeom prst="rect">
            <a:avLst/>
          </a:prstGeom>
          <a:noFill/>
          <a:ln>
            <a:solidFill>
              <a:srgbClr val="FF0000"/>
            </a:solidFill>
          </a:ln>
        </p:spPr>
        <p:txBody>
          <a:bodyPr wrap="none" rtlCol="0">
            <a:spAutoFit/>
          </a:bodyPr>
          <a:lstStyle/>
          <a:p>
            <a:r>
              <a:rPr lang="en-US" altLang="zh-CN" sz="1400" dirty="0"/>
              <a:t>Watch</a:t>
            </a:r>
            <a:r>
              <a:rPr lang="zh-CN" altLang="en-US" sz="1400" dirty="0"/>
              <a:t>是关注的意思，如果当前仓库有更新，</a:t>
            </a:r>
            <a:r>
              <a:rPr lang="en-US" altLang="zh-CN" sz="1400" dirty="0"/>
              <a:t>GitHub</a:t>
            </a:r>
            <a:r>
              <a:rPr lang="zh-CN" altLang="en-US" sz="1400" dirty="0"/>
              <a:t>会通过邮件推送给自己</a:t>
            </a:r>
            <a:endParaRPr lang="en-US" altLang="zh-CN" sz="1400" dirty="0"/>
          </a:p>
          <a:p>
            <a:r>
              <a:rPr lang="en-US" altLang="zh-CN" sz="1400" dirty="0"/>
              <a:t>Star</a:t>
            </a:r>
            <a:r>
              <a:rPr lang="zh-CN" altLang="en-US" sz="1400" dirty="0"/>
              <a:t>是收藏的意思，方便自己查找</a:t>
            </a:r>
            <a:endParaRPr lang="en-US" altLang="zh-CN" sz="1400" dirty="0"/>
          </a:p>
          <a:p>
            <a:r>
              <a:rPr lang="en-US" altLang="zh-CN" sz="1400" dirty="0"/>
              <a:t>Fork</a:t>
            </a:r>
            <a:r>
              <a:rPr lang="zh-CN" altLang="en-US" sz="1400" dirty="0"/>
              <a:t>是开发选项，点击</a:t>
            </a:r>
            <a:r>
              <a:rPr lang="en-US" altLang="zh-CN" sz="1400" dirty="0"/>
              <a:t>Fork</a:t>
            </a:r>
            <a:r>
              <a:rPr lang="zh-CN" altLang="en-US" sz="1400" dirty="0"/>
              <a:t>会把当前仓库拷贝到自己的</a:t>
            </a:r>
            <a:r>
              <a:rPr lang="en-US" altLang="zh-CN" sz="1400" dirty="0"/>
              <a:t>GitHub</a:t>
            </a:r>
            <a:r>
              <a:rPr lang="zh-CN" altLang="en-US" sz="1400" dirty="0"/>
              <a:t>账号上</a:t>
            </a:r>
          </a:p>
        </p:txBody>
      </p:sp>
      <p:cxnSp>
        <p:nvCxnSpPr>
          <p:cNvPr id="13" name="直接箭头连接符 12"/>
          <p:cNvCxnSpPr/>
          <p:nvPr/>
        </p:nvCxnSpPr>
        <p:spPr>
          <a:xfrm>
            <a:off x="4109663" y="2025376"/>
            <a:ext cx="762542" cy="3271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78053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2476</TotalTime>
  <Words>5087</Words>
  <Application>Microsoft Office PowerPoint</Application>
  <PresentationFormat>全屏显示(4:3)</PresentationFormat>
  <Paragraphs>644</Paragraphs>
  <Slides>87</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87</vt:i4>
      </vt:variant>
    </vt:vector>
  </HeadingPairs>
  <TitlesOfParts>
    <vt:vector size="94" baseType="lpstr">
      <vt:lpstr>-apple-system</vt:lpstr>
      <vt:lpstr>Arial</vt:lpstr>
      <vt:lpstr>Calibri</vt:lpstr>
      <vt:lpstr>Calibri Light</vt:lpstr>
      <vt:lpstr>Open Sans</vt:lpstr>
      <vt:lpstr>Wingdings</vt:lpstr>
      <vt:lpstr>Office 主题</vt:lpstr>
      <vt:lpstr>0 引论</vt:lpstr>
      <vt:lpstr>0.1 课程概要</vt:lpstr>
      <vt:lpstr>0.1 课程概要</vt:lpstr>
      <vt:lpstr>0.2 课程内容</vt:lpstr>
      <vt:lpstr>0.3 什么是RISC-V?</vt:lpstr>
      <vt:lpstr>0.4 哪里找RISC-V文档？</vt:lpstr>
      <vt:lpstr>0.5 哪里找RISC-V文档？</vt:lpstr>
      <vt:lpstr>0.6 哪里找RISC-V软件工具？</vt:lpstr>
      <vt:lpstr>0.7 GitHub使用界面说明</vt:lpstr>
      <vt:lpstr>0.7 GitHub使用界面说明</vt:lpstr>
      <vt:lpstr>0.7 GitHub使用界面说明</vt:lpstr>
      <vt:lpstr>0.7 GitHub使用界面说明</vt:lpstr>
      <vt:lpstr>0.7 GitHub使用界面说明</vt:lpstr>
      <vt:lpstr>0.7 GitHub使用界面说明</vt:lpstr>
      <vt:lpstr>0.7 GitHub使用界面说明</vt:lpstr>
      <vt:lpstr>0.8 如何阅读README？</vt:lpstr>
      <vt:lpstr>0.9 作业</vt:lpstr>
      <vt:lpstr> </vt:lpstr>
      <vt:lpstr>1 RISC-V工具链介绍</vt:lpstr>
      <vt:lpstr>1.1 RISC-V的工具链</vt:lpstr>
      <vt:lpstr>1.1 RISC-V的工具链</vt:lpstr>
      <vt:lpstr>1.2 什么是GNU？</vt:lpstr>
      <vt:lpstr>1.3 GNU有哪些重要的软件工具？</vt:lpstr>
      <vt:lpstr>1.4 GNU Compiler Collection(GCC)</vt:lpstr>
      <vt:lpstr>1.5 如何构建RISC-V工具链？</vt:lpstr>
      <vt:lpstr>1.6 RISC-V工具链的简单使用</vt:lpstr>
      <vt:lpstr>1.7 指令模拟器spike的构建</vt:lpstr>
      <vt:lpstr>1.7 指令模拟器spike的构建</vt:lpstr>
      <vt:lpstr>1.8 代理内核pk的构建 </vt:lpstr>
      <vt:lpstr>1.8 代理内核pk的构建 </vt:lpstr>
      <vt:lpstr>1.9 结合spike和pk运行程序</vt:lpstr>
      <vt:lpstr>1.10 作业</vt:lpstr>
      <vt:lpstr> </vt:lpstr>
      <vt:lpstr>2 RISC-V汇编语言</vt:lpstr>
      <vt:lpstr>2.1 RISC-V通用寄存器</vt:lpstr>
      <vt:lpstr>2.2 RISC-V汇编指令</vt:lpstr>
      <vt:lpstr>2.2 RISC-V汇编指令</vt:lpstr>
      <vt:lpstr>2.3 RISC-V移位指令</vt:lpstr>
      <vt:lpstr>2.4 RISC-V算术指令</vt:lpstr>
      <vt:lpstr>2.5 RISC-V逻辑操作指令</vt:lpstr>
      <vt:lpstr>2.6 RISC-V比较指令</vt:lpstr>
      <vt:lpstr>2.7 RISC-V分支指令</vt:lpstr>
      <vt:lpstr>2.8 RISC-V跳转指令</vt:lpstr>
      <vt:lpstr>2.9 RISC-V伪指令</vt:lpstr>
      <vt:lpstr>2.10 一个简单的例子</vt:lpstr>
      <vt:lpstr>2.10 一个简单的例子</vt:lpstr>
      <vt:lpstr>2.10 一个简单的例子</vt:lpstr>
      <vt:lpstr>2.11 作业</vt:lpstr>
      <vt:lpstr> </vt:lpstr>
      <vt:lpstr>3 RISC-V工具链的使用 </vt:lpstr>
      <vt:lpstr>3.1 GCC工具链介绍</vt:lpstr>
      <vt:lpstr>3.1 GCC工具链介绍</vt:lpstr>
      <vt:lpstr>3.1 GCC工具链介绍</vt:lpstr>
      <vt:lpstr>3.1 GCC工具链介绍</vt:lpstr>
      <vt:lpstr>3.1 GCC工具链介绍</vt:lpstr>
      <vt:lpstr>3.1 GCC工具链介绍</vt:lpstr>
      <vt:lpstr>3.1 GCC工具链介绍</vt:lpstr>
      <vt:lpstr>3.1 GCC工具链介绍</vt:lpstr>
      <vt:lpstr>3.1 GCC工具链介绍</vt:lpstr>
      <vt:lpstr>3.1 GCC工具链介绍</vt:lpstr>
      <vt:lpstr>3.2 RISC-V GCC Options </vt:lpstr>
      <vt:lpstr>3.2 RISC-V GCC Options </vt:lpstr>
      <vt:lpstr>3.2 RISC-V GCC Options </vt:lpstr>
      <vt:lpstr>3.2 RISC-V GCC Options </vt:lpstr>
      <vt:lpstr>3.2 RISC-V GCC Options </vt:lpstr>
      <vt:lpstr>3.3 RISC-V Binutils</vt:lpstr>
      <vt:lpstr>3.4 C运行库</vt:lpstr>
      <vt:lpstr>3.4 C运行库</vt:lpstr>
      <vt:lpstr>3.5 作业</vt:lpstr>
      <vt:lpstr> </vt:lpstr>
      <vt:lpstr>4 RISC-V工具链的开发</vt:lpstr>
      <vt:lpstr>4.1 为什么要进行工具链开发？</vt:lpstr>
      <vt:lpstr>4.2 如何进行工具链开发？</vt:lpstr>
      <vt:lpstr>4.3 描述自定义指令</vt:lpstr>
      <vt:lpstr>4.4 确定指令码 </vt:lpstr>
      <vt:lpstr>4.4 确定指令码 </vt:lpstr>
      <vt:lpstr>4.4 确定指令码 </vt:lpstr>
      <vt:lpstr>4.4 确定指令码 </vt:lpstr>
      <vt:lpstr>4.5 为binutils增加自定义指令</vt:lpstr>
      <vt:lpstr>4.6 为gcc增加自定义指令</vt:lpstr>
      <vt:lpstr>4.7 在spike上增加自定义指令 </vt:lpstr>
      <vt:lpstr>4.7 在spike上增加自定义指令 </vt:lpstr>
      <vt:lpstr>4.8 重新构建toolchain和spike</vt:lpstr>
      <vt:lpstr>4.9 测试toolchain和spike</vt:lpstr>
      <vt:lpstr>4.9 测试toolchain和spike</vt:lpstr>
      <vt:lpstr>4.10 作业</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TTS</dc:creator>
  <cp:lastModifiedBy>ye xicong</cp:lastModifiedBy>
  <cp:revision>1140</cp:revision>
  <dcterms:created xsi:type="dcterms:W3CDTF">2021-07-19T07:36:06Z</dcterms:created>
  <dcterms:modified xsi:type="dcterms:W3CDTF">2021-08-08T11:02:10Z</dcterms:modified>
</cp:coreProperties>
</file>