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9"/>
  </p:notesMasterIdLst>
  <p:sldIdLst>
    <p:sldId id="436" r:id="rId3"/>
    <p:sldId id="487" r:id="rId4"/>
    <p:sldId id="525" r:id="rId5"/>
    <p:sldId id="500" r:id="rId6"/>
    <p:sldId id="526" r:id="rId7"/>
    <p:sldId id="479" r:id="rId8"/>
    <p:sldId id="527" r:id="rId9"/>
    <p:sldId id="528" r:id="rId10"/>
    <p:sldId id="529" r:id="rId11"/>
    <p:sldId id="534" r:id="rId12"/>
    <p:sldId id="627" r:id="rId13"/>
    <p:sldId id="600" r:id="rId14"/>
    <p:sldId id="606" r:id="rId15"/>
    <p:sldId id="615" r:id="rId16"/>
    <p:sldId id="616" r:id="rId17"/>
    <p:sldId id="617" r:id="rId18"/>
    <p:sldId id="618" r:id="rId19"/>
    <p:sldId id="620" r:id="rId20"/>
    <p:sldId id="619" r:id="rId21"/>
    <p:sldId id="621" r:id="rId22"/>
    <p:sldId id="622" r:id="rId23"/>
    <p:sldId id="623" r:id="rId24"/>
    <p:sldId id="624" r:id="rId25"/>
    <p:sldId id="626" r:id="rId26"/>
    <p:sldId id="556" r:id="rId27"/>
    <p:sldId id="557" r:id="rId28"/>
    <p:sldId id="559" r:id="rId29"/>
    <p:sldId id="601" r:id="rId30"/>
    <p:sldId id="603" r:id="rId31"/>
    <p:sldId id="604" r:id="rId32"/>
    <p:sldId id="605" r:id="rId33"/>
    <p:sldId id="628" r:id="rId34"/>
    <p:sldId id="602" r:id="rId35"/>
    <p:sldId id="629" r:id="rId36"/>
    <p:sldId id="630" r:id="rId37"/>
    <p:sldId id="1188" r:id="rId38"/>
    <p:sldId id="1210" r:id="rId39"/>
    <p:sldId id="1211" r:id="rId40"/>
    <p:sldId id="360" r:id="rId41"/>
    <p:sldId id="369" r:id="rId42"/>
    <p:sldId id="370" r:id="rId43"/>
    <p:sldId id="371" r:id="rId44"/>
    <p:sldId id="372" r:id="rId45"/>
    <p:sldId id="415" r:id="rId46"/>
    <p:sldId id="417" r:id="rId47"/>
    <p:sldId id="1212" r:id="rId48"/>
    <p:sldId id="1213" r:id="rId49"/>
    <p:sldId id="428" r:id="rId50"/>
    <p:sldId id="458" r:id="rId51"/>
    <p:sldId id="430" r:id="rId52"/>
    <p:sldId id="431" r:id="rId53"/>
    <p:sldId id="432" r:id="rId54"/>
    <p:sldId id="433" r:id="rId55"/>
    <p:sldId id="461" r:id="rId56"/>
    <p:sldId id="459" r:id="rId57"/>
    <p:sldId id="1185" r:id="rId58"/>
    <p:sldId id="440" r:id="rId59"/>
    <p:sldId id="464" r:id="rId60"/>
    <p:sldId id="1186" r:id="rId61"/>
    <p:sldId id="1187" r:id="rId62"/>
    <p:sldId id="1214" r:id="rId63"/>
    <p:sldId id="1189" r:id="rId64"/>
    <p:sldId id="1190" r:id="rId65"/>
    <p:sldId id="1191" r:id="rId66"/>
    <p:sldId id="1215" r:id="rId67"/>
    <p:sldId id="1216" r:id="rId68"/>
    <p:sldId id="419" r:id="rId69"/>
    <p:sldId id="420" r:id="rId70"/>
    <p:sldId id="455" r:id="rId71"/>
    <p:sldId id="456" r:id="rId72"/>
    <p:sldId id="426" r:id="rId73"/>
    <p:sldId id="1217" r:id="rId74"/>
    <p:sldId id="1218" r:id="rId75"/>
    <p:sldId id="1219" r:id="rId76"/>
    <p:sldId id="1192" r:id="rId77"/>
    <p:sldId id="1193" r:id="rId78"/>
    <p:sldId id="1194" r:id="rId79"/>
    <p:sldId id="1195" r:id="rId80"/>
    <p:sldId id="1196" r:id="rId81"/>
    <p:sldId id="1197" r:id="rId82"/>
    <p:sldId id="1202" r:id="rId83"/>
    <p:sldId id="1198" r:id="rId84"/>
    <p:sldId id="1199" r:id="rId85"/>
    <p:sldId id="1204" r:id="rId86"/>
    <p:sldId id="1205" r:id="rId87"/>
    <p:sldId id="1206" r:id="rId88"/>
    <p:sldId id="1207" r:id="rId89"/>
    <p:sldId id="1208" r:id="rId90"/>
    <p:sldId id="1209" r:id="rId91"/>
    <p:sldId id="1061" r:id="rId92"/>
    <p:sldId id="1080" r:id="rId93"/>
    <p:sldId id="1220" r:id="rId94"/>
    <p:sldId id="1221" r:id="rId95"/>
    <p:sldId id="1222" r:id="rId96"/>
    <p:sldId id="1223" r:id="rId97"/>
    <p:sldId id="1224" r:id="rId98"/>
    <p:sldId id="1225" r:id="rId99"/>
    <p:sldId id="1226" r:id="rId100"/>
    <p:sldId id="1227" r:id="rId101"/>
    <p:sldId id="1228" r:id="rId102"/>
    <p:sldId id="1229" r:id="rId103"/>
    <p:sldId id="1230" r:id="rId104"/>
    <p:sldId id="1231" r:id="rId105"/>
    <p:sldId id="1232" r:id="rId106"/>
    <p:sldId id="1233" r:id="rId107"/>
    <p:sldId id="1109" r:id="rId108"/>
    <p:sldId id="1110" r:id="rId109"/>
    <p:sldId id="1111" r:id="rId110"/>
    <p:sldId id="1234" r:id="rId111"/>
    <p:sldId id="1235" r:id="rId112"/>
    <p:sldId id="1236" r:id="rId113"/>
    <p:sldId id="1237" r:id="rId114"/>
    <p:sldId id="1238" r:id="rId115"/>
    <p:sldId id="1239" r:id="rId116"/>
    <p:sldId id="1240" r:id="rId117"/>
    <p:sldId id="1241" r:id="rId118"/>
    <p:sldId id="1242" r:id="rId119"/>
    <p:sldId id="1243" r:id="rId120"/>
    <p:sldId id="1244" r:id="rId121"/>
    <p:sldId id="1245" r:id="rId122"/>
    <p:sldId id="1246" r:id="rId123"/>
    <p:sldId id="1247" r:id="rId124"/>
    <p:sldId id="1248" r:id="rId125"/>
    <p:sldId id="1249" r:id="rId126"/>
    <p:sldId id="1250" r:id="rId127"/>
    <p:sldId id="1251" r:id="rId128"/>
    <p:sldId id="1252" r:id="rId129"/>
    <p:sldId id="1253" r:id="rId130"/>
    <p:sldId id="1254" r:id="rId131"/>
    <p:sldId id="1255" r:id="rId132"/>
    <p:sldId id="1256" r:id="rId133"/>
    <p:sldId id="1257" r:id="rId134"/>
    <p:sldId id="1201" r:id="rId135"/>
    <p:sldId id="1258" r:id="rId136"/>
    <p:sldId id="1203" r:id="rId137"/>
    <p:sldId id="1259" r:id="rId138"/>
    <p:sldId id="1260" r:id="rId139"/>
    <p:sldId id="1261" r:id="rId140"/>
    <p:sldId id="1174" r:id="rId141"/>
    <p:sldId id="297" r:id="rId142"/>
    <p:sldId id="299" r:id="rId143"/>
    <p:sldId id="300" r:id="rId144"/>
    <p:sldId id="301" r:id="rId145"/>
    <p:sldId id="302" r:id="rId146"/>
    <p:sldId id="303" r:id="rId147"/>
    <p:sldId id="304" r:id="rId148"/>
    <p:sldId id="298" r:id="rId149"/>
    <p:sldId id="295" r:id="rId150"/>
    <p:sldId id="296" r:id="rId151"/>
    <p:sldId id="292" r:id="rId152"/>
    <p:sldId id="306" r:id="rId153"/>
    <p:sldId id="291" r:id="rId154"/>
    <p:sldId id="276" r:id="rId155"/>
    <p:sldId id="277" r:id="rId156"/>
    <p:sldId id="279" r:id="rId157"/>
    <p:sldId id="278" r:id="rId158"/>
    <p:sldId id="280" r:id="rId159"/>
    <p:sldId id="281" r:id="rId160"/>
    <p:sldId id="282" r:id="rId161"/>
    <p:sldId id="283" r:id="rId162"/>
    <p:sldId id="284" r:id="rId163"/>
    <p:sldId id="285" r:id="rId164"/>
    <p:sldId id="286" r:id="rId165"/>
    <p:sldId id="287" r:id="rId166"/>
    <p:sldId id="290" r:id="rId167"/>
    <p:sldId id="288" r:id="rId1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6C239-95B5-4769-87CB-7F6A6CE52FCA}" v="24" dt="2021-04-15T14:35:45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5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presProps" Target="presProp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viewProps" Target="viewProps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2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microsoft.com/office/2016/11/relationships/changesInfo" Target="changesInfos/changesInfo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microsoft.com/office/2015/10/relationships/revisionInfo" Target="revisionInfo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is Siders" userId="c15e8fcccbb10b28" providerId="LiveId" clId="{83C6C239-95B5-4769-87CB-7F6A6CE52FCA}"/>
    <pc:docChg chg="undo custSel addSld delSld modSld">
      <pc:chgData name="Karlis Siders" userId="c15e8fcccbb10b28" providerId="LiveId" clId="{83C6C239-95B5-4769-87CB-7F6A6CE52FCA}" dt="2021-04-15T14:35:45.063" v="28"/>
      <pc:docMkLst>
        <pc:docMk/>
      </pc:docMkLst>
      <pc:sldChg chg="add del">
        <pc:chgData name="Karlis Siders" userId="c15e8fcccbb10b28" providerId="LiveId" clId="{83C6C239-95B5-4769-87CB-7F6A6CE52FCA}" dt="2021-04-15T14:35:45.063" v="28"/>
        <pc:sldMkLst>
          <pc:docMk/>
          <pc:sldMk cId="322237614" sldId="276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1120699982" sldId="277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187865586" sldId="278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871392051" sldId="279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399729498" sldId="280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816484564" sldId="281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1387425524" sldId="282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150090684" sldId="283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1964633483" sldId="284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642392645" sldId="285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1412805201" sldId="286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1552224425" sldId="287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1975791271" sldId="288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348493954" sldId="290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1161153166" sldId="291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776043656" sldId="292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947693778" sldId="295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1454028988" sldId="296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1656122683" sldId="297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1172929591" sldId="298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577741582" sldId="299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1313641740" sldId="300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902852701" sldId="301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1549473224" sldId="302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1520788132" sldId="303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1803327164" sldId="304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804206211" sldId="306"/>
        </pc:sldMkLst>
      </pc:sldChg>
      <pc:sldChg chg="add del">
        <pc:chgData name="Karlis Siders" userId="c15e8fcccbb10b28" providerId="LiveId" clId="{83C6C239-95B5-4769-87CB-7F6A6CE52FCA}" dt="2021-04-15T14:34:32.184" v="16"/>
        <pc:sldMkLst>
          <pc:docMk/>
          <pc:sldMk cId="596409845" sldId="360"/>
        </pc:sldMkLst>
      </pc:sldChg>
      <pc:sldChg chg="add del">
        <pc:chgData name="Karlis Siders" userId="c15e8fcccbb10b28" providerId="LiveId" clId="{83C6C239-95B5-4769-87CB-7F6A6CE52FCA}" dt="2021-04-15T14:34:32.184" v="16"/>
        <pc:sldMkLst>
          <pc:docMk/>
          <pc:sldMk cId="918037932" sldId="369"/>
        </pc:sldMkLst>
      </pc:sldChg>
      <pc:sldChg chg="add del">
        <pc:chgData name="Karlis Siders" userId="c15e8fcccbb10b28" providerId="LiveId" clId="{83C6C239-95B5-4769-87CB-7F6A6CE52FCA}" dt="2021-04-15T14:34:32.184" v="16"/>
        <pc:sldMkLst>
          <pc:docMk/>
          <pc:sldMk cId="1420491045" sldId="370"/>
        </pc:sldMkLst>
      </pc:sldChg>
      <pc:sldChg chg="add del">
        <pc:chgData name="Karlis Siders" userId="c15e8fcccbb10b28" providerId="LiveId" clId="{83C6C239-95B5-4769-87CB-7F6A6CE52FCA}" dt="2021-04-15T14:34:32.184" v="16"/>
        <pc:sldMkLst>
          <pc:docMk/>
          <pc:sldMk cId="2621534283" sldId="371"/>
        </pc:sldMkLst>
      </pc:sldChg>
      <pc:sldChg chg="add del">
        <pc:chgData name="Karlis Siders" userId="c15e8fcccbb10b28" providerId="LiveId" clId="{83C6C239-95B5-4769-87CB-7F6A6CE52FCA}" dt="2021-04-15T14:34:32.184" v="16"/>
        <pc:sldMkLst>
          <pc:docMk/>
          <pc:sldMk cId="2532904561" sldId="372"/>
        </pc:sldMkLst>
      </pc:sldChg>
      <pc:sldChg chg="add del">
        <pc:chgData name="Karlis Siders" userId="c15e8fcccbb10b28" providerId="LiveId" clId="{83C6C239-95B5-4769-87CB-7F6A6CE52FCA}" dt="2021-04-15T14:34:32.184" v="16"/>
        <pc:sldMkLst>
          <pc:docMk/>
          <pc:sldMk cId="1462074834" sldId="415"/>
        </pc:sldMkLst>
      </pc:sldChg>
      <pc:sldChg chg="add del">
        <pc:chgData name="Karlis Siders" userId="c15e8fcccbb10b28" providerId="LiveId" clId="{83C6C239-95B5-4769-87CB-7F6A6CE52FCA}" dt="2021-04-15T14:34:32.184" v="16"/>
        <pc:sldMkLst>
          <pc:docMk/>
          <pc:sldMk cId="606003156" sldId="417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2867332875" sldId="419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3212178537" sldId="420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227556254" sldId="426"/>
        </pc:sldMkLst>
      </pc:sldChg>
      <pc:sldChg chg="add del">
        <pc:chgData name="Karlis Siders" userId="c15e8fcccbb10b28" providerId="LiveId" clId="{83C6C239-95B5-4769-87CB-7F6A6CE52FCA}" dt="2021-04-15T14:34:46.151" v="19"/>
        <pc:sldMkLst>
          <pc:docMk/>
          <pc:sldMk cId="3080740303" sldId="428"/>
        </pc:sldMkLst>
      </pc:sldChg>
      <pc:sldChg chg="add del">
        <pc:chgData name="Karlis Siders" userId="c15e8fcccbb10b28" providerId="LiveId" clId="{83C6C239-95B5-4769-87CB-7F6A6CE52FCA}" dt="2021-04-15T14:34:46.151" v="19"/>
        <pc:sldMkLst>
          <pc:docMk/>
          <pc:sldMk cId="3468760323" sldId="430"/>
        </pc:sldMkLst>
      </pc:sldChg>
      <pc:sldChg chg="add del">
        <pc:chgData name="Karlis Siders" userId="c15e8fcccbb10b28" providerId="LiveId" clId="{83C6C239-95B5-4769-87CB-7F6A6CE52FCA}" dt="2021-04-15T14:34:46.151" v="19"/>
        <pc:sldMkLst>
          <pc:docMk/>
          <pc:sldMk cId="665679166" sldId="431"/>
        </pc:sldMkLst>
      </pc:sldChg>
      <pc:sldChg chg="add del">
        <pc:chgData name="Karlis Siders" userId="c15e8fcccbb10b28" providerId="LiveId" clId="{83C6C239-95B5-4769-87CB-7F6A6CE52FCA}" dt="2021-04-15T14:34:46.151" v="19"/>
        <pc:sldMkLst>
          <pc:docMk/>
          <pc:sldMk cId="2970659586" sldId="432"/>
        </pc:sldMkLst>
      </pc:sldChg>
      <pc:sldChg chg="add del">
        <pc:chgData name="Karlis Siders" userId="c15e8fcccbb10b28" providerId="LiveId" clId="{83C6C239-95B5-4769-87CB-7F6A6CE52FCA}" dt="2021-04-15T14:34:46.151" v="19"/>
        <pc:sldMkLst>
          <pc:docMk/>
          <pc:sldMk cId="3765236003" sldId="433"/>
        </pc:sldMkLst>
      </pc:sldChg>
      <pc:sldChg chg="modSp add del mod">
        <pc:chgData name="Karlis Siders" userId="c15e8fcccbb10b28" providerId="LiveId" clId="{83C6C239-95B5-4769-87CB-7F6A6CE52FCA}" dt="2021-04-15T14:33:31.803" v="7"/>
        <pc:sldMkLst>
          <pc:docMk/>
          <pc:sldMk cId="0" sldId="436"/>
        </pc:sldMkLst>
        <pc:spChg chg="mod">
          <ac:chgData name="Karlis Siders" userId="c15e8fcccbb10b28" providerId="LiveId" clId="{83C6C239-95B5-4769-87CB-7F6A6CE52FCA}" dt="2021-04-15T14:33:31.747" v="6"/>
          <ac:spMkLst>
            <pc:docMk/>
            <pc:sldMk cId="0" sldId="436"/>
            <ac:spMk id="16386" creationId="{2595B216-6AB8-344C-AC0B-F7A7DA8A3F0A}"/>
          </ac:spMkLst>
        </pc:spChg>
      </pc:sldChg>
      <pc:sldChg chg="add del">
        <pc:chgData name="Karlis Siders" userId="c15e8fcccbb10b28" providerId="LiveId" clId="{83C6C239-95B5-4769-87CB-7F6A6CE52FCA}" dt="2021-04-15T14:34:46.151" v="19"/>
        <pc:sldMkLst>
          <pc:docMk/>
          <pc:sldMk cId="1539606823" sldId="440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2504011118" sldId="455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2276923906" sldId="456"/>
        </pc:sldMkLst>
      </pc:sldChg>
      <pc:sldChg chg="add del">
        <pc:chgData name="Karlis Siders" userId="c15e8fcccbb10b28" providerId="LiveId" clId="{83C6C239-95B5-4769-87CB-7F6A6CE52FCA}" dt="2021-04-15T14:34:46.151" v="19"/>
        <pc:sldMkLst>
          <pc:docMk/>
          <pc:sldMk cId="3780874819" sldId="458"/>
        </pc:sldMkLst>
      </pc:sldChg>
      <pc:sldChg chg="add del">
        <pc:chgData name="Karlis Siders" userId="c15e8fcccbb10b28" providerId="LiveId" clId="{83C6C239-95B5-4769-87CB-7F6A6CE52FCA}" dt="2021-04-15T14:34:46.151" v="19"/>
        <pc:sldMkLst>
          <pc:docMk/>
          <pc:sldMk cId="3786123528" sldId="459"/>
        </pc:sldMkLst>
      </pc:sldChg>
      <pc:sldChg chg="add del">
        <pc:chgData name="Karlis Siders" userId="c15e8fcccbb10b28" providerId="LiveId" clId="{83C6C239-95B5-4769-87CB-7F6A6CE52FCA}" dt="2021-04-15T14:34:46.151" v="19"/>
        <pc:sldMkLst>
          <pc:docMk/>
          <pc:sldMk cId="1860253187" sldId="461"/>
        </pc:sldMkLst>
      </pc:sldChg>
      <pc:sldChg chg="add del">
        <pc:chgData name="Karlis Siders" userId="c15e8fcccbb10b28" providerId="LiveId" clId="{83C6C239-95B5-4769-87CB-7F6A6CE52FCA}" dt="2021-04-15T14:34:46.151" v="19"/>
        <pc:sldMkLst>
          <pc:docMk/>
          <pc:sldMk cId="3943749853" sldId="464"/>
        </pc:sldMkLst>
      </pc:sldChg>
      <pc:sldChg chg="add del">
        <pc:chgData name="Karlis Siders" userId="c15e8fcccbb10b28" providerId="LiveId" clId="{83C6C239-95B5-4769-87CB-7F6A6CE52FCA}" dt="2021-04-15T14:33:31.803" v="7"/>
        <pc:sldMkLst>
          <pc:docMk/>
          <pc:sldMk cId="1933210341" sldId="479"/>
        </pc:sldMkLst>
      </pc:sldChg>
      <pc:sldChg chg="modSp add del mod">
        <pc:chgData name="Karlis Siders" userId="c15e8fcccbb10b28" providerId="LiveId" clId="{83C6C239-95B5-4769-87CB-7F6A6CE52FCA}" dt="2021-04-15T14:33:31.803" v="7"/>
        <pc:sldMkLst>
          <pc:docMk/>
          <pc:sldMk cId="4046267614" sldId="487"/>
        </pc:sldMkLst>
        <pc:spChg chg="mod">
          <ac:chgData name="Karlis Siders" userId="c15e8fcccbb10b28" providerId="LiveId" clId="{83C6C239-95B5-4769-87CB-7F6A6CE52FCA}" dt="2021-04-15T14:33:31.747" v="6"/>
          <ac:spMkLst>
            <pc:docMk/>
            <pc:sldMk cId="4046267614" sldId="487"/>
            <ac:spMk id="18434" creationId="{F9365D53-1933-884C-942E-C64A7E054966}"/>
          </ac:spMkLst>
        </pc:spChg>
      </pc:sldChg>
      <pc:sldChg chg="modSp add del mod">
        <pc:chgData name="Karlis Siders" userId="c15e8fcccbb10b28" providerId="LiveId" clId="{83C6C239-95B5-4769-87CB-7F6A6CE52FCA}" dt="2021-04-15T14:33:31.803" v="7"/>
        <pc:sldMkLst>
          <pc:docMk/>
          <pc:sldMk cId="792519583" sldId="500"/>
        </pc:sldMkLst>
        <pc:spChg chg="mod">
          <ac:chgData name="Karlis Siders" userId="c15e8fcccbb10b28" providerId="LiveId" clId="{83C6C239-95B5-4769-87CB-7F6A6CE52FCA}" dt="2021-04-15T14:33:31.747" v="6"/>
          <ac:spMkLst>
            <pc:docMk/>
            <pc:sldMk cId="792519583" sldId="500"/>
            <ac:spMk id="18434" creationId="{F9365D53-1933-884C-942E-C64A7E054966}"/>
          </ac:spMkLst>
        </pc:spChg>
      </pc:sldChg>
      <pc:sldChg chg="add del">
        <pc:chgData name="Karlis Siders" userId="c15e8fcccbb10b28" providerId="LiveId" clId="{83C6C239-95B5-4769-87CB-7F6A6CE52FCA}" dt="2021-04-15T14:33:31.803" v="7"/>
        <pc:sldMkLst>
          <pc:docMk/>
          <pc:sldMk cId="95731712" sldId="525"/>
        </pc:sldMkLst>
      </pc:sldChg>
      <pc:sldChg chg="modSp add del mod">
        <pc:chgData name="Karlis Siders" userId="c15e8fcccbb10b28" providerId="LiveId" clId="{83C6C239-95B5-4769-87CB-7F6A6CE52FCA}" dt="2021-04-15T14:33:31.803" v="7"/>
        <pc:sldMkLst>
          <pc:docMk/>
          <pc:sldMk cId="270857014" sldId="526"/>
        </pc:sldMkLst>
        <pc:spChg chg="mod">
          <ac:chgData name="Karlis Siders" userId="c15e8fcccbb10b28" providerId="LiveId" clId="{83C6C239-95B5-4769-87CB-7F6A6CE52FCA}" dt="2021-04-15T14:33:31.747" v="6"/>
          <ac:spMkLst>
            <pc:docMk/>
            <pc:sldMk cId="270857014" sldId="526"/>
            <ac:spMk id="18434" creationId="{F9365D53-1933-884C-942E-C64A7E054966}"/>
          </ac:spMkLst>
        </pc:spChg>
      </pc:sldChg>
      <pc:sldChg chg="add del">
        <pc:chgData name="Karlis Siders" userId="c15e8fcccbb10b28" providerId="LiveId" clId="{83C6C239-95B5-4769-87CB-7F6A6CE52FCA}" dt="2021-04-15T14:33:31.803" v="7"/>
        <pc:sldMkLst>
          <pc:docMk/>
          <pc:sldMk cId="2322848239" sldId="527"/>
        </pc:sldMkLst>
      </pc:sldChg>
      <pc:sldChg chg="add del">
        <pc:chgData name="Karlis Siders" userId="c15e8fcccbb10b28" providerId="LiveId" clId="{83C6C239-95B5-4769-87CB-7F6A6CE52FCA}" dt="2021-04-15T14:33:45.784" v="10"/>
        <pc:sldMkLst>
          <pc:docMk/>
          <pc:sldMk cId="0" sldId="528"/>
        </pc:sldMkLst>
      </pc:sldChg>
      <pc:sldChg chg="add del">
        <pc:chgData name="Karlis Siders" userId="c15e8fcccbb10b28" providerId="LiveId" clId="{83C6C239-95B5-4769-87CB-7F6A6CE52FCA}" dt="2021-04-15T14:33:45.546" v="9"/>
        <pc:sldMkLst>
          <pc:docMk/>
          <pc:sldMk cId="1092399394" sldId="529"/>
        </pc:sldMkLst>
      </pc:sldChg>
      <pc:sldChg chg="add">
        <pc:chgData name="Karlis Siders" userId="c15e8fcccbb10b28" providerId="LiveId" clId="{83C6C239-95B5-4769-87CB-7F6A6CE52FCA}" dt="2021-04-15T14:33:45.784" v="10"/>
        <pc:sldMkLst>
          <pc:docMk/>
          <pc:sldMk cId="2410712305" sldId="529"/>
        </pc:sldMkLst>
      </pc:sldChg>
      <pc:sldChg chg="add del">
        <pc:chgData name="Karlis Siders" userId="c15e8fcccbb10b28" providerId="LiveId" clId="{83C6C239-95B5-4769-87CB-7F6A6CE52FCA}" dt="2021-04-15T14:33:45.784" v="10"/>
        <pc:sldMkLst>
          <pc:docMk/>
          <pc:sldMk cId="2719396210" sldId="534"/>
        </pc:sldMkLst>
      </pc:sldChg>
      <pc:sldChg chg="add del">
        <pc:chgData name="Karlis Siders" userId="c15e8fcccbb10b28" providerId="LiveId" clId="{83C6C239-95B5-4769-87CB-7F6A6CE52FCA}" dt="2021-04-15T14:34:15.038" v="13"/>
        <pc:sldMkLst>
          <pc:docMk/>
          <pc:sldMk cId="3455687933" sldId="556"/>
        </pc:sldMkLst>
      </pc:sldChg>
      <pc:sldChg chg="add del">
        <pc:chgData name="Karlis Siders" userId="c15e8fcccbb10b28" providerId="LiveId" clId="{83C6C239-95B5-4769-87CB-7F6A6CE52FCA}" dt="2021-04-15T14:34:15.038" v="13"/>
        <pc:sldMkLst>
          <pc:docMk/>
          <pc:sldMk cId="2263741309" sldId="557"/>
        </pc:sldMkLst>
      </pc:sldChg>
      <pc:sldChg chg="add del">
        <pc:chgData name="Karlis Siders" userId="c15e8fcccbb10b28" providerId="LiveId" clId="{83C6C239-95B5-4769-87CB-7F6A6CE52FCA}" dt="2021-04-15T14:34:15.038" v="13"/>
        <pc:sldMkLst>
          <pc:docMk/>
          <pc:sldMk cId="47576351" sldId="559"/>
        </pc:sldMkLst>
      </pc:sldChg>
      <pc:sldChg chg="add del">
        <pc:chgData name="Karlis Siders" userId="c15e8fcccbb10b28" providerId="LiveId" clId="{83C6C239-95B5-4769-87CB-7F6A6CE52FCA}" dt="2021-04-15T14:33:45.784" v="10"/>
        <pc:sldMkLst>
          <pc:docMk/>
          <pc:sldMk cId="3004251519" sldId="600"/>
        </pc:sldMkLst>
      </pc:sldChg>
      <pc:sldChg chg="add del">
        <pc:chgData name="Karlis Siders" userId="c15e8fcccbb10b28" providerId="LiveId" clId="{83C6C239-95B5-4769-87CB-7F6A6CE52FCA}" dt="2021-04-15T14:34:15.038" v="13"/>
        <pc:sldMkLst>
          <pc:docMk/>
          <pc:sldMk cId="549494459" sldId="601"/>
        </pc:sldMkLst>
      </pc:sldChg>
      <pc:sldChg chg="add del">
        <pc:chgData name="Karlis Siders" userId="c15e8fcccbb10b28" providerId="LiveId" clId="{83C6C239-95B5-4769-87CB-7F6A6CE52FCA}" dt="2021-04-15T14:34:15.038" v="13"/>
        <pc:sldMkLst>
          <pc:docMk/>
          <pc:sldMk cId="1632989742" sldId="602"/>
        </pc:sldMkLst>
      </pc:sldChg>
      <pc:sldChg chg="add del">
        <pc:chgData name="Karlis Siders" userId="c15e8fcccbb10b28" providerId="LiveId" clId="{83C6C239-95B5-4769-87CB-7F6A6CE52FCA}" dt="2021-04-15T14:34:15.038" v="13"/>
        <pc:sldMkLst>
          <pc:docMk/>
          <pc:sldMk cId="1905051989" sldId="603"/>
        </pc:sldMkLst>
      </pc:sldChg>
      <pc:sldChg chg="add del">
        <pc:chgData name="Karlis Siders" userId="c15e8fcccbb10b28" providerId="LiveId" clId="{83C6C239-95B5-4769-87CB-7F6A6CE52FCA}" dt="2021-04-15T14:34:15.038" v="13"/>
        <pc:sldMkLst>
          <pc:docMk/>
          <pc:sldMk cId="1201915850" sldId="604"/>
        </pc:sldMkLst>
      </pc:sldChg>
      <pc:sldChg chg="add del">
        <pc:chgData name="Karlis Siders" userId="c15e8fcccbb10b28" providerId="LiveId" clId="{83C6C239-95B5-4769-87CB-7F6A6CE52FCA}" dt="2021-04-15T14:34:15.038" v="13"/>
        <pc:sldMkLst>
          <pc:docMk/>
          <pc:sldMk cId="459633713" sldId="605"/>
        </pc:sldMkLst>
      </pc:sldChg>
      <pc:sldChg chg="add del">
        <pc:chgData name="Karlis Siders" userId="c15e8fcccbb10b28" providerId="LiveId" clId="{83C6C239-95B5-4769-87CB-7F6A6CE52FCA}" dt="2021-04-15T14:33:45.784" v="10"/>
        <pc:sldMkLst>
          <pc:docMk/>
          <pc:sldMk cId="785493613" sldId="606"/>
        </pc:sldMkLst>
      </pc:sldChg>
      <pc:sldChg chg="add del">
        <pc:chgData name="Karlis Siders" userId="c15e8fcccbb10b28" providerId="LiveId" clId="{83C6C239-95B5-4769-87CB-7F6A6CE52FCA}" dt="2021-04-15T14:33:45.784" v="10"/>
        <pc:sldMkLst>
          <pc:docMk/>
          <pc:sldMk cId="2337582249" sldId="615"/>
        </pc:sldMkLst>
      </pc:sldChg>
      <pc:sldChg chg="add del">
        <pc:chgData name="Karlis Siders" userId="c15e8fcccbb10b28" providerId="LiveId" clId="{83C6C239-95B5-4769-87CB-7F6A6CE52FCA}" dt="2021-04-15T14:33:45.784" v="10"/>
        <pc:sldMkLst>
          <pc:docMk/>
          <pc:sldMk cId="2300120180" sldId="616"/>
        </pc:sldMkLst>
      </pc:sldChg>
      <pc:sldChg chg="add del">
        <pc:chgData name="Karlis Siders" userId="c15e8fcccbb10b28" providerId="LiveId" clId="{83C6C239-95B5-4769-87CB-7F6A6CE52FCA}" dt="2021-04-15T14:33:45.784" v="10"/>
        <pc:sldMkLst>
          <pc:docMk/>
          <pc:sldMk cId="3257748876" sldId="617"/>
        </pc:sldMkLst>
      </pc:sldChg>
      <pc:sldChg chg="add del">
        <pc:chgData name="Karlis Siders" userId="c15e8fcccbb10b28" providerId="LiveId" clId="{83C6C239-95B5-4769-87CB-7F6A6CE52FCA}" dt="2021-04-15T14:33:45.784" v="10"/>
        <pc:sldMkLst>
          <pc:docMk/>
          <pc:sldMk cId="2347770482" sldId="618"/>
        </pc:sldMkLst>
      </pc:sldChg>
      <pc:sldChg chg="add del">
        <pc:chgData name="Karlis Siders" userId="c15e8fcccbb10b28" providerId="LiveId" clId="{83C6C239-95B5-4769-87CB-7F6A6CE52FCA}" dt="2021-04-15T14:33:45.784" v="10"/>
        <pc:sldMkLst>
          <pc:docMk/>
          <pc:sldMk cId="3810083978" sldId="619"/>
        </pc:sldMkLst>
      </pc:sldChg>
      <pc:sldChg chg="add del">
        <pc:chgData name="Karlis Siders" userId="c15e8fcccbb10b28" providerId="LiveId" clId="{83C6C239-95B5-4769-87CB-7F6A6CE52FCA}" dt="2021-04-15T14:33:45.784" v="10"/>
        <pc:sldMkLst>
          <pc:docMk/>
          <pc:sldMk cId="791043753" sldId="620"/>
        </pc:sldMkLst>
      </pc:sldChg>
      <pc:sldChg chg="add del">
        <pc:chgData name="Karlis Siders" userId="c15e8fcccbb10b28" providerId="LiveId" clId="{83C6C239-95B5-4769-87CB-7F6A6CE52FCA}" dt="2021-04-15T14:33:45.784" v="10"/>
        <pc:sldMkLst>
          <pc:docMk/>
          <pc:sldMk cId="3956251758" sldId="621"/>
        </pc:sldMkLst>
      </pc:sldChg>
      <pc:sldChg chg="add del">
        <pc:chgData name="Karlis Siders" userId="c15e8fcccbb10b28" providerId="LiveId" clId="{83C6C239-95B5-4769-87CB-7F6A6CE52FCA}" dt="2021-04-15T14:33:45.784" v="10"/>
        <pc:sldMkLst>
          <pc:docMk/>
          <pc:sldMk cId="1083919233" sldId="622"/>
        </pc:sldMkLst>
      </pc:sldChg>
      <pc:sldChg chg="add del">
        <pc:chgData name="Karlis Siders" userId="c15e8fcccbb10b28" providerId="LiveId" clId="{83C6C239-95B5-4769-87CB-7F6A6CE52FCA}" dt="2021-04-15T14:33:45.784" v="10"/>
        <pc:sldMkLst>
          <pc:docMk/>
          <pc:sldMk cId="3973586524" sldId="623"/>
        </pc:sldMkLst>
      </pc:sldChg>
      <pc:sldChg chg="add del">
        <pc:chgData name="Karlis Siders" userId="c15e8fcccbb10b28" providerId="LiveId" clId="{83C6C239-95B5-4769-87CB-7F6A6CE52FCA}" dt="2021-04-15T14:33:45.784" v="10"/>
        <pc:sldMkLst>
          <pc:docMk/>
          <pc:sldMk cId="3744349832" sldId="624"/>
        </pc:sldMkLst>
      </pc:sldChg>
      <pc:sldChg chg="add del">
        <pc:chgData name="Karlis Siders" userId="c15e8fcccbb10b28" providerId="LiveId" clId="{83C6C239-95B5-4769-87CB-7F6A6CE52FCA}" dt="2021-04-15T14:33:45.784" v="10"/>
        <pc:sldMkLst>
          <pc:docMk/>
          <pc:sldMk cId="3546247578" sldId="626"/>
        </pc:sldMkLst>
      </pc:sldChg>
      <pc:sldChg chg="add del">
        <pc:chgData name="Karlis Siders" userId="c15e8fcccbb10b28" providerId="LiveId" clId="{83C6C239-95B5-4769-87CB-7F6A6CE52FCA}" dt="2021-04-15T14:33:45.784" v="10"/>
        <pc:sldMkLst>
          <pc:docMk/>
          <pc:sldMk cId="1952714870" sldId="627"/>
        </pc:sldMkLst>
      </pc:sldChg>
      <pc:sldChg chg="add del">
        <pc:chgData name="Karlis Siders" userId="c15e8fcccbb10b28" providerId="LiveId" clId="{83C6C239-95B5-4769-87CB-7F6A6CE52FCA}" dt="2021-04-15T14:34:15.038" v="13"/>
        <pc:sldMkLst>
          <pc:docMk/>
          <pc:sldMk cId="3274710546" sldId="628"/>
        </pc:sldMkLst>
      </pc:sldChg>
      <pc:sldChg chg="add">
        <pc:chgData name="Karlis Siders" userId="c15e8fcccbb10b28" providerId="LiveId" clId="{83C6C239-95B5-4769-87CB-7F6A6CE52FCA}" dt="2021-04-15T14:34:32.184" v="16"/>
        <pc:sldMkLst>
          <pc:docMk/>
          <pc:sldMk cId="33548174" sldId="629"/>
        </pc:sldMkLst>
      </pc:sldChg>
      <pc:sldChg chg="add del">
        <pc:chgData name="Karlis Siders" userId="c15e8fcccbb10b28" providerId="LiveId" clId="{83C6C239-95B5-4769-87CB-7F6A6CE52FCA}" dt="2021-04-15T14:34:32.100" v="15"/>
        <pc:sldMkLst>
          <pc:docMk/>
          <pc:sldMk cId="1115957257" sldId="629"/>
        </pc:sldMkLst>
      </pc:sldChg>
      <pc:sldChg chg="add del">
        <pc:chgData name="Karlis Siders" userId="c15e8fcccbb10b28" providerId="LiveId" clId="{83C6C239-95B5-4769-87CB-7F6A6CE52FCA}" dt="2021-04-15T14:34:32.100" v="15"/>
        <pc:sldMkLst>
          <pc:docMk/>
          <pc:sldMk cId="2179590217" sldId="630"/>
        </pc:sldMkLst>
      </pc:sldChg>
      <pc:sldChg chg="add">
        <pc:chgData name="Karlis Siders" userId="c15e8fcccbb10b28" providerId="LiveId" clId="{83C6C239-95B5-4769-87CB-7F6A6CE52FCA}" dt="2021-04-15T14:34:32.184" v="16"/>
        <pc:sldMkLst>
          <pc:docMk/>
          <pc:sldMk cId="3566196085" sldId="630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2718591099" sldId="1061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3117696748" sldId="1080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3046471724" sldId="1109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3184413692" sldId="1110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1035876653" sldId="1111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2642448442" sldId="1174"/>
        </pc:sldMkLst>
      </pc:sldChg>
      <pc:sldChg chg="add del">
        <pc:chgData name="Karlis Siders" userId="c15e8fcccbb10b28" providerId="LiveId" clId="{83C6C239-95B5-4769-87CB-7F6A6CE52FCA}" dt="2021-04-15T14:34:46.151" v="19"/>
        <pc:sldMkLst>
          <pc:docMk/>
          <pc:sldMk cId="2678625235" sldId="1185"/>
        </pc:sldMkLst>
      </pc:sldChg>
      <pc:sldChg chg="add del">
        <pc:chgData name="Karlis Siders" userId="c15e8fcccbb10b28" providerId="LiveId" clId="{83C6C239-95B5-4769-87CB-7F6A6CE52FCA}" dt="2021-04-15T14:34:46.151" v="19"/>
        <pc:sldMkLst>
          <pc:docMk/>
          <pc:sldMk cId="1500515100" sldId="1186"/>
        </pc:sldMkLst>
      </pc:sldChg>
      <pc:sldChg chg="add del">
        <pc:chgData name="Karlis Siders" userId="c15e8fcccbb10b28" providerId="LiveId" clId="{83C6C239-95B5-4769-87CB-7F6A6CE52FCA}" dt="2021-04-15T14:34:46.151" v="19"/>
        <pc:sldMkLst>
          <pc:docMk/>
          <pc:sldMk cId="2228961900" sldId="1187"/>
        </pc:sldMkLst>
      </pc:sldChg>
      <pc:sldChg chg="add del">
        <pc:chgData name="Karlis Siders" userId="c15e8fcccbb10b28" providerId="LiveId" clId="{83C6C239-95B5-4769-87CB-7F6A6CE52FCA}" dt="2021-04-15T14:34:32.184" v="16"/>
        <pc:sldMkLst>
          <pc:docMk/>
          <pc:sldMk cId="2024366024" sldId="1188"/>
        </pc:sldMkLst>
      </pc:sldChg>
      <pc:sldChg chg="add del">
        <pc:chgData name="Karlis Siders" userId="c15e8fcccbb10b28" providerId="LiveId" clId="{83C6C239-95B5-4769-87CB-7F6A6CE52FCA}" dt="2021-04-15T14:34:46.151" v="19"/>
        <pc:sldMkLst>
          <pc:docMk/>
          <pc:sldMk cId="1963471558" sldId="1189"/>
        </pc:sldMkLst>
      </pc:sldChg>
      <pc:sldChg chg="add del">
        <pc:chgData name="Karlis Siders" userId="c15e8fcccbb10b28" providerId="LiveId" clId="{83C6C239-95B5-4769-87CB-7F6A6CE52FCA}" dt="2021-04-15T14:34:46.151" v="19"/>
        <pc:sldMkLst>
          <pc:docMk/>
          <pc:sldMk cId="30375012" sldId="1190"/>
        </pc:sldMkLst>
      </pc:sldChg>
      <pc:sldChg chg="add del">
        <pc:chgData name="Karlis Siders" userId="c15e8fcccbb10b28" providerId="LiveId" clId="{83C6C239-95B5-4769-87CB-7F6A6CE52FCA}" dt="2021-04-15T14:34:46.151" v="19"/>
        <pc:sldMkLst>
          <pc:docMk/>
          <pc:sldMk cId="3254925690" sldId="1191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2142023352" sldId="1192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2061070390" sldId="1193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3059930782" sldId="1194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3066024247" sldId="1195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3513121551" sldId="1196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3325829426" sldId="1197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1101109351" sldId="1198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2897766839" sldId="1199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2285455245" sldId="1201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1257050425" sldId="1202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2106701980" sldId="1203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2861744483" sldId="1204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2205397755" sldId="1205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1779517597" sldId="1206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3433420949" sldId="1207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2132785779" sldId="1208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1865401872" sldId="1209"/>
        </pc:sldMkLst>
      </pc:sldChg>
      <pc:sldChg chg="add del">
        <pc:chgData name="Karlis Siders" userId="c15e8fcccbb10b28" providerId="LiveId" clId="{83C6C239-95B5-4769-87CB-7F6A6CE52FCA}" dt="2021-04-15T14:34:32.184" v="16"/>
        <pc:sldMkLst>
          <pc:docMk/>
          <pc:sldMk cId="2127161694" sldId="1210"/>
        </pc:sldMkLst>
      </pc:sldChg>
      <pc:sldChg chg="add del">
        <pc:chgData name="Karlis Siders" userId="c15e8fcccbb10b28" providerId="LiveId" clId="{83C6C239-95B5-4769-87CB-7F6A6CE52FCA}" dt="2021-04-15T14:34:32.184" v="16"/>
        <pc:sldMkLst>
          <pc:docMk/>
          <pc:sldMk cId="722132102" sldId="1211"/>
        </pc:sldMkLst>
      </pc:sldChg>
      <pc:sldChg chg="add">
        <pc:chgData name="Karlis Siders" userId="c15e8fcccbb10b28" providerId="LiveId" clId="{83C6C239-95B5-4769-87CB-7F6A6CE52FCA}" dt="2021-04-15T14:34:46.151" v="19"/>
        <pc:sldMkLst>
          <pc:docMk/>
          <pc:sldMk cId="445995204" sldId="1212"/>
        </pc:sldMkLst>
      </pc:sldChg>
      <pc:sldChg chg="add del">
        <pc:chgData name="Karlis Siders" userId="c15e8fcccbb10b28" providerId="LiveId" clId="{83C6C239-95B5-4769-87CB-7F6A6CE52FCA}" dt="2021-04-15T14:34:46.015" v="18"/>
        <pc:sldMkLst>
          <pc:docMk/>
          <pc:sldMk cId="4290519308" sldId="1212"/>
        </pc:sldMkLst>
      </pc:sldChg>
      <pc:sldChg chg="add del">
        <pc:chgData name="Karlis Siders" userId="c15e8fcccbb10b28" providerId="LiveId" clId="{83C6C239-95B5-4769-87CB-7F6A6CE52FCA}" dt="2021-04-15T14:34:46.015" v="18"/>
        <pc:sldMkLst>
          <pc:docMk/>
          <pc:sldMk cId="2258841387" sldId="1213"/>
        </pc:sldMkLst>
      </pc:sldChg>
      <pc:sldChg chg="add">
        <pc:chgData name="Karlis Siders" userId="c15e8fcccbb10b28" providerId="LiveId" clId="{83C6C239-95B5-4769-87CB-7F6A6CE52FCA}" dt="2021-04-15T14:34:46.151" v="19"/>
        <pc:sldMkLst>
          <pc:docMk/>
          <pc:sldMk cId="2865756871" sldId="1213"/>
        </pc:sldMkLst>
      </pc:sldChg>
      <pc:sldChg chg="add del">
        <pc:chgData name="Karlis Siders" userId="c15e8fcccbb10b28" providerId="LiveId" clId="{83C6C239-95B5-4769-87CB-7F6A6CE52FCA}" dt="2021-04-15T14:34:46.151" v="19"/>
        <pc:sldMkLst>
          <pc:docMk/>
          <pc:sldMk cId="3910899957" sldId="1214"/>
        </pc:sldMkLst>
      </pc:sldChg>
      <pc:sldChg chg="add del">
        <pc:chgData name="Karlis Siders" userId="c15e8fcccbb10b28" providerId="LiveId" clId="{83C6C239-95B5-4769-87CB-7F6A6CE52FCA}" dt="2021-04-15T14:35:02.113" v="21"/>
        <pc:sldMkLst>
          <pc:docMk/>
          <pc:sldMk cId="615400418" sldId="1215"/>
        </pc:sldMkLst>
      </pc:sldChg>
      <pc:sldChg chg="add">
        <pc:chgData name="Karlis Siders" userId="c15e8fcccbb10b28" providerId="LiveId" clId="{83C6C239-95B5-4769-87CB-7F6A6CE52FCA}" dt="2021-04-15T14:35:02.341" v="22"/>
        <pc:sldMkLst>
          <pc:docMk/>
          <pc:sldMk cId="1531044157" sldId="1215"/>
        </pc:sldMkLst>
      </pc:sldChg>
      <pc:sldChg chg="add">
        <pc:chgData name="Karlis Siders" userId="c15e8fcccbb10b28" providerId="LiveId" clId="{83C6C239-95B5-4769-87CB-7F6A6CE52FCA}" dt="2021-04-15T14:35:02.341" v="22"/>
        <pc:sldMkLst>
          <pc:docMk/>
          <pc:sldMk cId="994765412" sldId="1216"/>
        </pc:sldMkLst>
      </pc:sldChg>
      <pc:sldChg chg="add del">
        <pc:chgData name="Karlis Siders" userId="c15e8fcccbb10b28" providerId="LiveId" clId="{83C6C239-95B5-4769-87CB-7F6A6CE52FCA}" dt="2021-04-15T14:35:02.113" v="21"/>
        <pc:sldMkLst>
          <pc:docMk/>
          <pc:sldMk cId="2291068282" sldId="1216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861142466" sldId="1217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3806282991" sldId="1218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1606880765" sldId="1219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706934585" sldId="1220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1224178101" sldId="1221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2286906069" sldId="1222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4016106050" sldId="1223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1599440225" sldId="1224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2127178769" sldId="1225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2525205792" sldId="1226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3378835671" sldId="1227"/>
        </pc:sldMkLst>
      </pc:sldChg>
      <pc:sldChg chg="add del">
        <pc:chgData name="Karlis Siders" userId="c15e8fcccbb10b28" providerId="LiveId" clId="{83C6C239-95B5-4769-87CB-7F6A6CE52FCA}" dt="2021-04-15T14:35:02.341" v="22"/>
        <pc:sldMkLst>
          <pc:docMk/>
          <pc:sldMk cId="3172728790" sldId="1228"/>
        </pc:sldMkLst>
      </pc:sldChg>
      <pc:sldChg chg="add del">
        <pc:chgData name="Karlis Siders" userId="c15e8fcccbb10b28" providerId="LiveId" clId="{83C6C239-95B5-4769-87CB-7F6A6CE52FCA}" dt="2021-04-15T14:35:18.834" v="24"/>
        <pc:sldMkLst>
          <pc:docMk/>
          <pc:sldMk cId="1753091826" sldId="1229"/>
        </pc:sldMkLst>
      </pc:sldChg>
      <pc:sldChg chg="add">
        <pc:chgData name="Karlis Siders" userId="c15e8fcccbb10b28" providerId="LiveId" clId="{83C6C239-95B5-4769-87CB-7F6A6CE52FCA}" dt="2021-04-15T14:35:18.960" v="25"/>
        <pc:sldMkLst>
          <pc:docMk/>
          <pc:sldMk cId="2875490902" sldId="1229"/>
        </pc:sldMkLst>
      </pc:sldChg>
      <pc:sldChg chg="add del">
        <pc:chgData name="Karlis Siders" userId="c15e8fcccbb10b28" providerId="LiveId" clId="{83C6C239-95B5-4769-87CB-7F6A6CE52FCA}" dt="2021-04-15T14:35:18.834" v="24"/>
        <pc:sldMkLst>
          <pc:docMk/>
          <pc:sldMk cId="35906272" sldId="1230"/>
        </pc:sldMkLst>
      </pc:sldChg>
      <pc:sldChg chg="add">
        <pc:chgData name="Karlis Siders" userId="c15e8fcccbb10b28" providerId="LiveId" clId="{83C6C239-95B5-4769-87CB-7F6A6CE52FCA}" dt="2021-04-15T14:35:18.960" v="25"/>
        <pc:sldMkLst>
          <pc:docMk/>
          <pc:sldMk cId="3744804764" sldId="1230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491861367" sldId="1231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2672509510" sldId="1232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3759930474" sldId="1233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214897054" sldId="1234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1097188860" sldId="1235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2470164025" sldId="1236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2129232742" sldId="1237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1532315676" sldId="1238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3220247991" sldId="1239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3169002852" sldId="1240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4220182296" sldId="1241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2836415214" sldId="1242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2191941133" sldId="1243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112749467" sldId="1244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554833709" sldId="1245"/>
        </pc:sldMkLst>
      </pc:sldChg>
      <pc:sldChg chg="add del">
        <pc:chgData name="Karlis Siders" userId="c15e8fcccbb10b28" providerId="LiveId" clId="{83C6C239-95B5-4769-87CB-7F6A6CE52FCA}" dt="2021-04-15T14:35:18.960" v="25"/>
        <pc:sldMkLst>
          <pc:docMk/>
          <pc:sldMk cId="3793306865" sldId="1246"/>
        </pc:sldMkLst>
      </pc:sldChg>
      <pc:sldChg chg="add del">
        <pc:chgData name="Karlis Siders" userId="c15e8fcccbb10b28" providerId="LiveId" clId="{83C6C239-95B5-4769-87CB-7F6A6CE52FCA}" dt="2021-04-15T14:35:44.539" v="27"/>
        <pc:sldMkLst>
          <pc:docMk/>
          <pc:sldMk cId="532190386" sldId="1247"/>
        </pc:sldMkLst>
      </pc:sldChg>
      <pc:sldChg chg="add">
        <pc:chgData name="Karlis Siders" userId="c15e8fcccbb10b28" providerId="LiveId" clId="{83C6C239-95B5-4769-87CB-7F6A6CE52FCA}" dt="2021-04-15T14:35:45.063" v="28"/>
        <pc:sldMkLst>
          <pc:docMk/>
          <pc:sldMk cId="4177402677" sldId="1247"/>
        </pc:sldMkLst>
      </pc:sldChg>
      <pc:sldChg chg="add del">
        <pc:chgData name="Karlis Siders" userId="c15e8fcccbb10b28" providerId="LiveId" clId="{83C6C239-95B5-4769-87CB-7F6A6CE52FCA}" dt="2021-04-15T14:35:44.539" v="27"/>
        <pc:sldMkLst>
          <pc:docMk/>
          <pc:sldMk cId="1301659073" sldId="1248"/>
        </pc:sldMkLst>
      </pc:sldChg>
      <pc:sldChg chg="add">
        <pc:chgData name="Karlis Siders" userId="c15e8fcccbb10b28" providerId="LiveId" clId="{83C6C239-95B5-4769-87CB-7F6A6CE52FCA}" dt="2021-04-15T14:35:45.063" v="28"/>
        <pc:sldMkLst>
          <pc:docMk/>
          <pc:sldMk cId="4006272765" sldId="1248"/>
        </pc:sldMkLst>
      </pc:sldChg>
      <pc:sldChg chg="add">
        <pc:chgData name="Karlis Siders" userId="c15e8fcccbb10b28" providerId="LiveId" clId="{83C6C239-95B5-4769-87CB-7F6A6CE52FCA}" dt="2021-04-15T14:35:45.063" v="28"/>
        <pc:sldMkLst>
          <pc:docMk/>
          <pc:sldMk cId="3768001093" sldId="1249"/>
        </pc:sldMkLst>
      </pc:sldChg>
      <pc:sldChg chg="add del">
        <pc:chgData name="Karlis Siders" userId="c15e8fcccbb10b28" providerId="LiveId" clId="{83C6C239-95B5-4769-87CB-7F6A6CE52FCA}" dt="2021-04-15T14:35:44.539" v="27"/>
        <pc:sldMkLst>
          <pc:docMk/>
          <pc:sldMk cId="4193920738" sldId="1249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2319212617" sldId="1250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3759078719" sldId="1251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3254857713" sldId="1252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3186183737" sldId="1253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1961396030" sldId="1254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648299695" sldId="1255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2726530118" sldId="1256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597126943" sldId="1257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2141779704" sldId="1258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4108498715" sldId="1259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3843905762" sldId="1260"/>
        </pc:sldMkLst>
      </pc:sldChg>
      <pc:sldChg chg="add del">
        <pc:chgData name="Karlis Siders" userId="c15e8fcccbb10b28" providerId="LiveId" clId="{83C6C239-95B5-4769-87CB-7F6A6CE52FCA}" dt="2021-04-15T14:35:45.063" v="28"/>
        <pc:sldMkLst>
          <pc:docMk/>
          <pc:sldMk cId="3815298690" sldId="1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9BB4C-6AC0-4127-A219-EFB7C8E21B1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38181-C69D-49C5-BBF2-FAE338E78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74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FDC41E-2F00-654A-9961-243B5F205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3900" y="965200"/>
            <a:ext cx="5857875" cy="3295650"/>
          </a:xfrm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A924596-3DC5-974E-964C-095060FE4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Sans Unicode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407652966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74117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20428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17784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80314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79864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72353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6442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8097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First, a quick recap from</a:t>
            </a:r>
            <a:r>
              <a:rPr lang="en-GB" baseline="0" dirty="0"/>
              <a:t> previous lectures.</a:t>
            </a:r>
          </a:p>
          <a:p>
            <a:endParaRPr lang="en-GB" baseline="0" dirty="0"/>
          </a:p>
          <a:p>
            <a:r>
              <a:rPr lang="en-GB" baseline="0" dirty="0"/>
              <a:t>I will assume you all remember the definition of </a:t>
            </a:r>
          </a:p>
          <a:p>
            <a:r>
              <a:rPr lang="en-GB" baseline="0" dirty="0"/>
              <a:t>- directed graph</a:t>
            </a:r>
          </a:p>
          <a:p>
            <a:r>
              <a:rPr lang="en-GB" baseline="0" dirty="0"/>
              <a:t>- weight function and</a:t>
            </a:r>
          </a:p>
          <a:p>
            <a:r>
              <a:rPr lang="en-GB" baseline="0" dirty="0"/>
              <a:t>- weight of a path</a:t>
            </a:r>
          </a:p>
          <a:p>
            <a:endParaRPr lang="en-GB" baseline="0" dirty="0"/>
          </a:p>
          <a:p>
            <a:r>
              <a:rPr lang="en-GB" baseline="0" dirty="0"/>
              <a:t>Also, in Dijkstra's algorithm, we are going to use a min-priority queue, which supports efficient EXTRACT-MIN operations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4752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Let's begin by characterising the </a:t>
            </a:r>
            <a:r>
              <a:rPr lang="en-GB" baseline="0" dirty="0"/>
              <a:t>single source shortest-paths problem:</a:t>
            </a:r>
          </a:p>
          <a:p>
            <a:endParaRPr lang="en-GB" baseline="0" dirty="0"/>
          </a:p>
          <a:p>
            <a:r>
              <a:rPr lang="en-GB" baseline="0" dirty="0"/>
              <a:t>Given a weighted directed graph, find a shortest path from a source vertex to all other vertices.</a:t>
            </a:r>
          </a:p>
          <a:p>
            <a:endParaRPr lang="en-GB" baseline="0" dirty="0"/>
          </a:p>
          <a:p>
            <a:r>
              <a:rPr lang="en-GB" baseline="0" dirty="0"/>
              <a:t>Let's illustrate the problem with a simple example. Consider the graph on the right, and try to find the shortest path from vertex a to vertex 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28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323837875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case,</a:t>
            </a:r>
            <a:r>
              <a:rPr lang="en-GB" baseline="0" dirty="0"/>
              <a:t> it is easy to see there are three possible paths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7179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Path a c d which</a:t>
            </a:r>
            <a:r>
              <a:rPr lang="en-GB" baseline="0" dirty="0"/>
              <a:t> has weight 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50452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Path a b d which has weight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33118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path a</a:t>
            </a:r>
            <a:r>
              <a:rPr lang="en-GB" baseline="0" dirty="0"/>
              <a:t> b c d which has also weight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053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</a:t>
            </a:r>
            <a:r>
              <a:rPr lang="en-GB" baseline="0" dirty="0"/>
              <a:t> last two paths are both shortest paths from a to 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219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By repeating for all the other destination vertices, </a:t>
            </a:r>
            <a:r>
              <a:rPr lang="en-GB" dirty="0"/>
              <a:t>shortest paths can be found by</a:t>
            </a:r>
            <a:r>
              <a:rPr lang="en-GB" baseline="0" dirty="0"/>
              <a:t> enumeration. You will see shortly how Dijkstra's algorithm solves the problem more efficiently.</a:t>
            </a:r>
          </a:p>
          <a:p>
            <a:endParaRPr lang="en-GB" baseline="0" dirty="0"/>
          </a:p>
          <a:p>
            <a:r>
              <a:rPr lang="en-GB" baseline="0" dirty="0"/>
              <a:t>The single source shortest-paths problem is particularly important in Computer Science as it appears in many practical applications from map routing to Networking and AI.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41689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us begin with the definition of Dijkstra's algorithm</a:t>
            </a:r>
          </a:p>
          <a:p>
            <a:endParaRPr lang="en-GB" dirty="0"/>
          </a:p>
          <a:p>
            <a:r>
              <a:rPr lang="en-GB" baseline="0" dirty="0"/>
              <a:t>First, a caveat: the algorithm only works correctly if all weights are non-negative</a:t>
            </a:r>
          </a:p>
          <a:p>
            <a:endParaRPr lang="en-GB" baseline="0" dirty="0"/>
          </a:p>
          <a:p>
            <a:r>
              <a:rPr lang="en-GB" baseline="0" dirty="0"/>
              <a:t>Then let's introduce some notation:</a:t>
            </a:r>
          </a:p>
          <a:p>
            <a:r>
              <a:rPr lang="en-GB" baseline="0" dirty="0"/>
              <a:t>for each vertex v we maintain two attributes:</a:t>
            </a:r>
          </a:p>
          <a:p>
            <a:r>
              <a:rPr lang="en-GB" baseline="0" dirty="0"/>
              <a:t>a shortest-path estimate </a:t>
            </a:r>
            <a:r>
              <a:rPr lang="en-GB" baseline="0" dirty="0" err="1"/>
              <a:t>v.d</a:t>
            </a:r>
            <a:r>
              <a:rPr lang="en-GB" baseline="0" dirty="0"/>
              <a:t> and </a:t>
            </a:r>
          </a:p>
          <a:p>
            <a:r>
              <a:rPr lang="en-GB" baseline="0" dirty="0"/>
              <a:t>a predecessor </a:t>
            </a:r>
            <a:r>
              <a:rPr lang="en-GB" baseline="0" dirty="0" err="1"/>
              <a:t>v.pi</a:t>
            </a:r>
            <a:r>
              <a:rPr lang="en-GB" baseline="0" dirty="0"/>
              <a:t> which is either another vertex or NIL</a:t>
            </a:r>
          </a:p>
          <a:p>
            <a:endParaRPr lang="en-GB" baseline="0" dirty="0"/>
          </a:p>
          <a:p>
            <a:r>
              <a:rPr lang="en-GB" baseline="0" dirty="0"/>
              <a:t>We also need two sub-procedures</a:t>
            </a:r>
          </a:p>
          <a:p>
            <a:r>
              <a:rPr lang="en-GB" baseline="0" dirty="0"/>
              <a:t>INIT and</a:t>
            </a:r>
          </a:p>
          <a:p>
            <a:r>
              <a:rPr lang="en-GB" baseline="0" dirty="0"/>
              <a:t>RELAX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03538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is the pseudocode for INIT</a:t>
            </a:r>
          </a:p>
          <a:p>
            <a:r>
              <a:rPr lang="en-GB" dirty="0"/>
              <a:t>It</a:t>
            </a:r>
            <a:r>
              <a:rPr lang="en-GB" baseline="0" dirty="0"/>
              <a:t> </a:t>
            </a:r>
            <a:r>
              <a:rPr lang="en-GB" dirty="0"/>
              <a:t>takes a directed graph G and a</a:t>
            </a:r>
            <a:r>
              <a:rPr lang="en-GB" baseline="0" dirty="0"/>
              <a:t> source s as inputs and initialises the two attributes for each vertex in G</a:t>
            </a:r>
          </a:p>
          <a:p>
            <a:endParaRPr lang="en-GB" baseline="0" dirty="0"/>
          </a:p>
          <a:p>
            <a:r>
              <a:rPr lang="en-GB" baseline="0" dirty="0"/>
              <a:t>The shortest-path estimate is set to infinity</a:t>
            </a:r>
          </a:p>
          <a:p>
            <a:r>
              <a:rPr lang="en-GB" baseline="0" dirty="0"/>
              <a:t>The predecessor is set to NIL</a:t>
            </a:r>
          </a:p>
          <a:p>
            <a:endParaRPr lang="en-GB" baseline="0" dirty="0"/>
          </a:p>
          <a:p>
            <a:r>
              <a:rPr lang="en-GB" baseline="0" dirty="0"/>
              <a:t>For the source, we set the estimate to zero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93290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RELAX</a:t>
            </a:r>
            <a:r>
              <a:rPr lang="en-US" baseline="0" dirty="0"/>
              <a:t> performs relaxation on ad edge</a:t>
            </a:r>
          </a:p>
          <a:p>
            <a:endParaRPr lang="en-US" baseline="0" dirty="0"/>
          </a:p>
          <a:p>
            <a:r>
              <a:rPr lang="en-US" baseline="0" dirty="0"/>
              <a:t>The inputs are two vertices u and v and a weight function w</a:t>
            </a:r>
          </a:p>
          <a:p>
            <a:endParaRPr lang="en-US" dirty="0"/>
          </a:p>
          <a:p>
            <a:r>
              <a:rPr lang="en-US" dirty="0"/>
              <a:t>Intuitively, RELAX checks if v's</a:t>
            </a:r>
            <a:r>
              <a:rPr lang="en-US" baseline="0" dirty="0"/>
              <a:t> estimate can be improved by going through vertex u. See the if condition in line 2.</a:t>
            </a:r>
          </a:p>
          <a:p>
            <a:endParaRPr lang="en-US" baseline="0" dirty="0"/>
          </a:p>
          <a:p>
            <a:r>
              <a:rPr lang="en-US" baseline="0" dirty="0"/>
              <a:t>If that's the case, update the estimate and set </a:t>
            </a:r>
            <a:r>
              <a:rPr lang="en-US" baseline="0" dirty="0" err="1"/>
              <a:t>v.pi</a:t>
            </a:r>
            <a:r>
              <a:rPr lang="en-US" baseline="0" dirty="0"/>
              <a:t> to 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94915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Finally</a:t>
            </a:r>
            <a:r>
              <a:rPr lang="en-GB" baseline="0" dirty="0"/>
              <a:t>, here is the pseudocode for the algorithm.</a:t>
            </a:r>
          </a:p>
          <a:p>
            <a:endParaRPr lang="en-GB" baseline="0" dirty="0"/>
          </a:p>
          <a:p>
            <a:r>
              <a:rPr lang="en-GB" baseline="0" dirty="0"/>
              <a:t>We are going to need to structures:</a:t>
            </a:r>
          </a:p>
          <a:p>
            <a:endParaRPr lang="en-GB" baseline="0" dirty="0"/>
          </a:p>
          <a:p>
            <a:r>
              <a:rPr lang="en-GB" baseline="0" dirty="0"/>
              <a:t>A set S of vertices whose shortest-path weights have been determined</a:t>
            </a:r>
          </a:p>
          <a:p>
            <a:endParaRPr lang="en-GB" baseline="0" dirty="0"/>
          </a:p>
          <a:p>
            <a:r>
              <a:rPr lang="en-GB" baseline="0" dirty="0"/>
              <a:t>and a min-priority queue Q ordered over vertices' estimates</a:t>
            </a:r>
          </a:p>
          <a:p>
            <a:endParaRPr lang="en-GB" baseline="0" dirty="0"/>
          </a:p>
          <a:p>
            <a:r>
              <a:rPr lang="en-GB" baseline="0" dirty="0"/>
              <a:t>The first instruction initialises the graph by invoking INIT</a:t>
            </a:r>
          </a:p>
          <a:p>
            <a:r>
              <a:rPr lang="en-GB" baseline="0" dirty="0"/>
              <a:t>Then S is set to the empty set and all the vertices are added to Q</a:t>
            </a:r>
          </a:p>
          <a:p>
            <a:endParaRPr lang="en-GB" baseline="0" dirty="0"/>
          </a:p>
          <a:p>
            <a:r>
              <a:rPr lang="en-GB" baseline="0" dirty="0"/>
              <a:t>Then we enter the while loop which is iterated until Q becomes empty</a:t>
            </a:r>
          </a:p>
          <a:p>
            <a:endParaRPr lang="en-GB" dirty="0"/>
          </a:p>
          <a:p>
            <a:r>
              <a:rPr lang="en-GB" dirty="0"/>
              <a:t>The first operation in the loop is to extract vertex u form Q and add it to S</a:t>
            </a:r>
          </a:p>
          <a:p>
            <a:endParaRPr lang="en-GB" dirty="0"/>
          </a:p>
          <a:p>
            <a:r>
              <a:rPr lang="en-GB" dirty="0"/>
              <a:t>Finally, relaxation is performed on every edge having u as the source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396133731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Let's try Dijkstra's</a:t>
            </a:r>
            <a:r>
              <a:rPr lang="en-GB" baseline="0" dirty="0"/>
              <a:t> algorithm on this graph with vertex a as the source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2692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</a:t>
            </a:r>
            <a:r>
              <a:rPr lang="en-GB" baseline="0" dirty="0"/>
              <a:t> the first step we initialise the d and pi attributes</a:t>
            </a:r>
          </a:p>
          <a:p>
            <a:endParaRPr lang="en-GB" baseline="0" dirty="0"/>
          </a:p>
          <a:p>
            <a:r>
              <a:rPr lang="en-GB" baseline="0" dirty="0"/>
              <a:t>Then we initialise S and 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65900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situation</a:t>
            </a:r>
            <a:r>
              <a:rPr lang="en-GB" baseline="0" dirty="0"/>
              <a:t> when entering the while loop for the first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53302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Vertex</a:t>
            </a:r>
            <a:r>
              <a:rPr lang="en-GB" baseline="0" dirty="0"/>
              <a:t> a is extracted from Q as it has the lowest estimates (0) and it is added to 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21226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Then we relax on edges ab and ac</a:t>
            </a:r>
          </a:p>
          <a:p>
            <a:endParaRPr lang="en-GB" dirty="0"/>
          </a:p>
          <a:p>
            <a:r>
              <a:rPr lang="en-GB" dirty="0"/>
              <a:t>In both cases the estimates (infinity) can be improved</a:t>
            </a:r>
            <a:r>
              <a:rPr lang="en-GB" baseline="0" dirty="0"/>
              <a:t>.</a:t>
            </a:r>
          </a:p>
          <a:p>
            <a:r>
              <a:rPr lang="en-GB" baseline="0" dirty="0"/>
              <a:t>Also predecessors are updated. This is shown with red arrows.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94281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Similarly</a:t>
            </a:r>
            <a:r>
              <a:rPr lang="en-GB" baseline="0" dirty="0"/>
              <a:t>, in the </a:t>
            </a:r>
            <a:r>
              <a:rPr lang="en-GB" dirty="0"/>
              <a:t>second iteration b is extracted from</a:t>
            </a:r>
            <a:r>
              <a:rPr lang="en-GB" baseline="0" dirty="0"/>
              <a:t> Q and added to S.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8250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Relaxation updates estimates for</a:t>
            </a:r>
            <a:r>
              <a:rPr lang="en-GB" baseline="0" dirty="0"/>
              <a:t> vertices d and c.</a:t>
            </a:r>
          </a:p>
          <a:p>
            <a:endParaRPr lang="en-GB" baseline="0" dirty="0"/>
          </a:p>
          <a:p>
            <a:r>
              <a:rPr lang="en-GB" baseline="0" dirty="0"/>
              <a:t>Note that c's predecessor is no longer a but it is now 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6281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we consider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34274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update the estimate for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32441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d is extracted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876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198560702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no relaxation</a:t>
            </a:r>
            <a:r>
              <a:rPr lang="en-GB" baseline="0" dirty="0"/>
              <a:t> is possible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89104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Finally e is extracted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2832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no relaxation is performed as there are no outgoing edges form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56721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</a:t>
            </a:r>
            <a:r>
              <a:rPr lang="en-GB" baseline="0" dirty="0"/>
              <a:t> this stage the algorithm terminates as Q is empty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165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97950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Shortest paths can be computed by following predecessors from the destination back to the source.</a:t>
            </a:r>
          </a:p>
          <a:p>
            <a:endParaRPr lang="en-GB" dirty="0"/>
          </a:p>
          <a:p>
            <a:r>
              <a:rPr lang="en-GB" dirty="0"/>
              <a:t>You</a:t>
            </a:r>
            <a:r>
              <a:rPr lang="en-GB" baseline="0" dirty="0"/>
              <a:t> see here an example for the shortest-path from a to 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778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778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166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258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3579765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3854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2666780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3517009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2901949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31141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6(n-1) + 2n + 3 = 6n -6 +2n +3 = 8n -3</a:t>
            </a:r>
          </a:p>
        </p:txBody>
      </p:sp>
    </p:spTree>
    <p:extLst>
      <p:ext uri="{BB962C8B-B14F-4D97-AF65-F5344CB8AC3E}">
        <p14:creationId xmlns:p14="http://schemas.microsoft.com/office/powerpoint/2010/main" val="1412315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1411895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804688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FDC41E-2F00-654A-9961-243B5F205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3900" y="965200"/>
            <a:ext cx="5857875" cy="3295650"/>
          </a:xfrm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A924596-3DC5-974E-964C-095060FE4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Sans Unicode" panose="020B0602030504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0530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28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7783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39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7783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22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7783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None/>
              <a:tabLst/>
              <a:defRPr/>
            </a:pPr>
            <a:r>
              <a:rPr lang="en-GB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63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7783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37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7783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0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log_2 64 &lt;= 1 sqrt(64)</a:t>
            </a:r>
          </a:p>
          <a:p>
            <a:r>
              <a:rPr lang="en-US" dirty="0"/>
              <a:t>6&lt;=8</a:t>
            </a:r>
          </a:p>
        </p:txBody>
      </p:sp>
    </p:spTree>
    <p:extLst>
      <p:ext uri="{BB962C8B-B14F-4D97-AF65-F5344CB8AC3E}">
        <p14:creationId xmlns:p14="http://schemas.microsoft.com/office/powerpoint/2010/main" val="2086969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FDC41E-2F00-654A-9961-243B5F205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3900" y="965200"/>
            <a:ext cx="5857875" cy="3295650"/>
          </a:xfrm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A924596-3DC5-974E-964C-095060FE4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Sans Unicode" panose="020B0602030504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05305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0594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810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764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6101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1828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7283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5435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2496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FDC41E-2F00-654A-9961-243B5F205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3900" y="965200"/>
            <a:ext cx="5857875" cy="3295650"/>
          </a:xfrm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A924596-3DC5-974E-964C-095060FE4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Sans Unicode" panose="020B0602030504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053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log_2 64 &lt;= 1 sqrt(64)</a:t>
            </a:r>
          </a:p>
          <a:p>
            <a:r>
              <a:rPr lang="en-US" dirty="0"/>
              <a:t>6&lt;=8</a:t>
            </a:r>
          </a:p>
        </p:txBody>
      </p:sp>
    </p:spTree>
    <p:extLst>
      <p:ext uri="{BB962C8B-B14F-4D97-AF65-F5344CB8AC3E}">
        <p14:creationId xmlns:p14="http://schemas.microsoft.com/office/powerpoint/2010/main" val="3647941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FDC41E-2F00-654A-9961-243B5F205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3900" y="965200"/>
            <a:ext cx="5857875" cy="3295650"/>
          </a:xfrm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A924596-3DC5-974E-964C-095060FE4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Sans Unicode" panose="020B0602030504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05305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4!=24</a:t>
            </a:r>
          </a:p>
        </p:txBody>
      </p:sp>
    </p:spTree>
    <p:extLst>
      <p:ext uri="{BB962C8B-B14F-4D97-AF65-F5344CB8AC3E}">
        <p14:creationId xmlns:p14="http://schemas.microsoft.com/office/powerpoint/2010/main" val="5451391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5317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1589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797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8200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1937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26364565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7279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137480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002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0078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1654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Uncle is red, push down the blackness</a:t>
            </a:r>
          </a:p>
          <a:p>
            <a:r>
              <a:rPr lang="en-GB" dirty="0"/>
              <a:t>Rotate left on 20</a:t>
            </a:r>
          </a:p>
          <a:p>
            <a:r>
              <a:rPr lang="en-GB" dirty="0"/>
              <a:t>Rotate right on 40</a:t>
            </a:r>
          </a:p>
        </p:txBody>
      </p:sp>
    </p:spTree>
    <p:extLst>
      <p:ext uri="{BB962C8B-B14F-4D97-AF65-F5344CB8AC3E}">
        <p14:creationId xmlns:p14="http://schemas.microsoft.com/office/powerpoint/2010/main" val="19940862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6659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0217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27713701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483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15037190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Push blackness from grandfather</a:t>
            </a:r>
          </a:p>
          <a:p>
            <a:r>
              <a:rPr lang="en-GB" dirty="0"/>
              <a:t>Rotate left on 40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4199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Rotate right on 68</a:t>
            </a:r>
          </a:p>
          <a:p>
            <a:r>
              <a:rPr lang="en-GB" dirty="0"/>
              <a:t>Rotate left on 55</a:t>
            </a:r>
          </a:p>
        </p:txBody>
      </p:sp>
    </p:spTree>
    <p:extLst>
      <p:ext uri="{BB962C8B-B14F-4D97-AF65-F5344CB8AC3E}">
        <p14:creationId xmlns:p14="http://schemas.microsoft.com/office/powerpoint/2010/main" val="2051690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FDC41E-2F00-654A-9961-243B5F205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3900" y="965200"/>
            <a:ext cx="5857875" cy="3295650"/>
          </a:xfrm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A924596-3DC5-974E-964C-095060FE4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Sans Unicode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418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851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672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895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618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894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981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871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913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44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473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639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FDC41E-2F00-654A-9961-243B5F205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3900" y="965200"/>
            <a:ext cx="5857875" cy="3295650"/>
          </a:xfrm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A924596-3DC5-974E-964C-095060FE4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Sans Unicode" panose="020B0602030504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053052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32621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1212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22638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346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985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102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389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92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5491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7715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777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390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5367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7782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427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8730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7667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9493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91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221578275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471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FDC41E-2F00-654A-9961-243B5F205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3900" y="965200"/>
            <a:ext cx="5857875" cy="3295650"/>
          </a:xfrm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A924596-3DC5-974E-964C-095060FE4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Sans Unicode" panose="020B0602030504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05305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www.quantamagazine.org</a:t>
            </a:r>
            <a:r>
              <a:rPr lang="en-GB" dirty="0"/>
              <a:t>/mathematicians-inch-closer-to-matrix-multiplication-goal-20210323/	</a:t>
            </a:r>
          </a:p>
        </p:txBody>
      </p:sp>
    </p:spTree>
    <p:extLst>
      <p:ext uri="{BB962C8B-B14F-4D97-AF65-F5344CB8AC3E}">
        <p14:creationId xmlns:p14="http://schemas.microsoft.com/office/powerpoint/2010/main" val="42483262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67425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8709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419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78211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33573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79989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80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A8EC-D760-4BAF-AF8B-323D20BFD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F4035-E619-4E34-A77B-EEBFAB65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A13BC-6409-419C-9268-5D42D552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0555-A07E-44E8-ADA4-CE69F96505A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23CE4-6629-4AFB-AB00-691F6C36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90D2-7D9C-4A11-878F-535DA37F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1DB3-6A87-41FA-AB7E-D677272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59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D5DD-7E62-4CCA-A574-C4BB29D3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F077D-96D5-425E-AE3A-FB90714DF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9E314-6F9D-4344-92D3-CE73C7E2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0555-A07E-44E8-ADA4-CE69F96505A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AF7CB-A416-432D-87C7-AF1E4704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453A-3571-4E73-AB81-CFEED8EC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1DB3-6A87-41FA-AB7E-D677272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52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7A108-F0D5-4466-B403-CD5284834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587C5-9971-4471-8E56-DAC7B6CB9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97C3B-4E12-4F47-803E-2AC6C460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0555-A07E-44E8-ADA4-CE69F96505A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771F-76A3-4D22-84DC-555D00DC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C29A8-4388-4852-A489-22C461EE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1DB3-6A87-41FA-AB7E-D677272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68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1" cy="147002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70407" indent="0" algn="ctr">
              <a:buNone/>
              <a:defRPr/>
            </a:lvl2pPr>
            <a:lvl3pPr marL="940813" indent="0" algn="ctr">
              <a:buNone/>
              <a:defRPr/>
            </a:lvl3pPr>
            <a:lvl4pPr marL="1411221" indent="0" algn="ctr">
              <a:buNone/>
              <a:defRPr/>
            </a:lvl4pPr>
            <a:lvl5pPr marL="1881628" indent="0" algn="ctr">
              <a:buNone/>
              <a:defRPr/>
            </a:lvl5pPr>
            <a:lvl6pPr marL="2352035" indent="0" algn="ctr">
              <a:buNone/>
              <a:defRPr/>
            </a:lvl6pPr>
            <a:lvl7pPr marL="2822441" indent="0" algn="ctr">
              <a:buNone/>
              <a:defRPr/>
            </a:lvl7pPr>
            <a:lvl8pPr marL="3292849" indent="0" algn="ctr">
              <a:buNone/>
              <a:defRPr/>
            </a:lvl8pPr>
            <a:lvl9pPr marL="3763256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2731BE-0BD7-9040-B494-6D03980B56F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B0551-2171-A849-A6B0-C859657C10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1F2FAA7-9F9B-F044-B145-506B737CBB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20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21E59C-0F80-EE4F-8355-2761934C32D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E226-85FA-5446-BA24-7D455945E80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4387CDA-68F5-E84D-99C1-A87BD88B1F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953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1" cy="1362075"/>
          </a:xfrm>
        </p:spPr>
        <p:txBody>
          <a:bodyPr anchor="t"/>
          <a:lstStyle>
            <a:lvl1pPr algn="l">
              <a:defRPr sz="4154" b="1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1" cy="1500187"/>
          </a:xfrm>
        </p:spPr>
        <p:txBody>
          <a:bodyPr anchor="b"/>
          <a:lstStyle>
            <a:lvl1pPr marL="0" indent="0">
              <a:buNone/>
              <a:defRPr sz="2029"/>
            </a:lvl1pPr>
            <a:lvl2pPr marL="470407" indent="0">
              <a:buNone/>
              <a:defRPr sz="1835"/>
            </a:lvl2pPr>
            <a:lvl3pPr marL="940813" indent="0">
              <a:buNone/>
              <a:defRPr sz="1642"/>
            </a:lvl3pPr>
            <a:lvl4pPr marL="1411221" indent="0">
              <a:buNone/>
              <a:defRPr sz="1449"/>
            </a:lvl4pPr>
            <a:lvl5pPr marL="1881628" indent="0">
              <a:buNone/>
              <a:defRPr sz="1449"/>
            </a:lvl5pPr>
            <a:lvl6pPr marL="2352035" indent="0">
              <a:buNone/>
              <a:defRPr sz="1449"/>
            </a:lvl6pPr>
            <a:lvl7pPr marL="2822441" indent="0">
              <a:buNone/>
              <a:defRPr sz="1449"/>
            </a:lvl7pPr>
            <a:lvl8pPr marL="3292849" indent="0">
              <a:buNone/>
              <a:defRPr sz="1449"/>
            </a:lvl8pPr>
            <a:lvl9pPr marL="3763256" indent="0">
              <a:buNone/>
              <a:defRPr sz="144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FBC691-8369-074A-8DFE-8F1F394CF47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08453-24DE-8542-800C-27F84FF8BB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2CCF825-3362-EA47-AA4F-90757D7855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184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351" y="1341439"/>
            <a:ext cx="5096933" cy="4751387"/>
          </a:xfrm>
        </p:spPr>
        <p:txBody>
          <a:bodyPr/>
          <a:lstStyle>
            <a:lvl1pPr>
              <a:defRPr sz="2898"/>
            </a:lvl1pPr>
            <a:lvl2pPr>
              <a:defRPr sz="2512"/>
            </a:lvl2pPr>
            <a:lvl3pPr>
              <a:defRPr sz="2029"/>
            </a:lvl3pPr>
            <a:lvl4pPr>
              <a:defRPr sz="1835"/>
            </a:lvl4pPr>
            <a:lvl5pPr>
              <a:defRPr sz="1835"/>
            </a:lvl5pPr>
            <a:lvl6pPr>
              <a:defRPr sz="1835"/>
            </a:lvl6pPr>
            <a:lvl7pPr>
              <a:defRPr sz="1835"/>
            </a:lvl7pPr>
            <a:lvl8pPr>
              <a:defRPr sz="1835"/>
            </a:lvl8pPr>
            <a:lvl9pPr>
              <a:defRPr sz="183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341439"/>
            <a:ext cx="5096933" cy="4751387"/>
          </a:xfrm>
        </p:spPr>
        <p:txBody>
          <a:bodyPr/>
          <a:lstStyle>
            <a:lvl1pPr>
              <a:defRPr sz="2898"/>
            </a:lvl1pPr>
            <a:lvl2pPr>
              <a:defRPr sz="2512"/>
            </a:lvl2pPr>
            <a:lvl3pPr>
              <a:defRPr sz="2029"/>
            </a:lvl3pPr>
            <a:lvl4pPr>
              <a:defRPr sz="1835"/>
            </a:lvl4pPr>
            <a:lvl5pPr>
              <a:defRPr sz="1835"/>
            </a:lvl5pPr>
            <a:lvl6pPr>
              <a:defRPr sz="1835"/>
            </a:lvl6pPr>
            <a:lvl7pPr>
              <a:defRPr sz="1835"/>
            </a:lvl7pPr>
            <a:lvl8pPr>
              <a:defRPr sz="1835"/>
            </a:lvl8pPr>
            <a:lvl9pPr>
              <a:defRPr sz="183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54399-641D-9F45-B973-2AB96FC0E26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6E88B-48C8-BE41-AEF5-5FF4738B43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D138759-DEA4-9847-8963-B9190D2E2F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628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512" b="1"/>
            </a:lvl1pPr>
            <a:lvl2pPr marL="470407" indent="0">
              <a:buNone/>
              <a:defRPr sz="2029" b="1"/>
            </a:lvl2pPr>
            <a:lvl3pPr marL="940813" indent="0">
              <a:buNone/>
              <a:defRPr sz="1835" b="1"/>
            </a:lvl3pPr>
            <a:lvl4pPr marL="1411221" indent="0">
              <a:buNone/>
              <a:defRPr sz="1642" b="1"/>
            </a:lvl4pPr>
            <a:lvl5pPr marL="1881628" indent="0">
              <a:buNone/>
              <a:defRPr sz="1642" b="1"/>
            </a:lvl5pPr>
            <a:lvl6pPr marL="2352035" indent="0">
              <a:buNone/>
              <a:defRPr sz="1642" b="1"/>
            </a:lvl6pPr>
            <a:lvl7pPr marL="2822441" indent="0">
              <a:buNone/>
              <a:defRPr sz="1642" b="1"/>
            </a:lvl7pPr>
            <a:lvl8pPr marL="3292849" indent="0">
              <a:buNone/>
              <a:defRPr sz="1642" b="1"/>
            </a:lvl8pPr>
            <a:lvl9pPr marL="3763256" indent="0">
              <a:buNone/>
              <a:defRPr sz="16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512"/>
            </a:lvl1pPr>
            <a:lvl2pPr>
              <a:defRPr sz="2029"/>
            </a:lvl2pPr>
            <a:lvl3pPr>
              <a:defRPr sz="1835"/>
            </a:lvl3pPr>
            <a:lvl4pPr>
              <a:defRPr sz="1642"/>
            </a:lvl4pPr>
            <a:lvl5pPr>
              <a:defRPr sz="1642"/>
            </a:lvl5pPr>
            <a:lvl6pPr>
              <a:defRPr sz="1642"/>
            </a:lvl6pPr>
            <a:lvl7pPr>
              <a:defRPr sz="1642"/>
            </a:lvl7pPr>
            <a:lvl8pPr>
              <a:defRPr sz="1642"/>
            </a:lvl8pPr>
            <a:lvl9pPr>
              <a:defRPr sz="164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512" b="1"/>
            </a:lvl1pPr>
            <a:lvl2pPr marL="470407" indent="0">
              <a:buNone/>
              <a:defRPr sz="2029" b="1"/>
            </a:lvl2pPr>
            <a:lvl3pPr marL="940813" indent="0">
              <a:buNone/>
              <a:defRPr sz="1835" b="1"/>
            </a:lvl3pPr>
            <a:lvl4pPr marL="1411221" indent="0">
              <a:buNone/>
              <a:defRPr sz="1642" b="1"/>
            </a:lvl4pPr>
            <a:lvl5pPr marL="1881628" indent="0">
              <a:buNone/>
              <a:defRPr sz="1642" b="1"/>
            </a:lvl5pPr>
            <a:lvl6pPr marL="2352035" indent="0">
              <a:buNone/>
              <a:defRPr sz="1642" b="1"/>
            </a:lvl6pPr>
            <a:lvl7pPr marL="2822441" indent="0">
              <a:buNone/>
              <a:defRPr sz="1642" b="1"/>
            </a:lvl7pPr>
            <a:lvl8pPr marL="3292849" indent="0">
              <a:buNone/>
              <a:defRPr sz="1642" b="1"/>
            </a:lvl8pPr>
            <a:lvl9pPr marL="3763256" indent="0">
              <a:buNone/>
              <a:defRPr sz="16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951288"/>
          </a:xfrm>
        </p:spPr>
        <p:txBody>
          <a:bodyPr/>
          <a:lstStyle>
            <a:lvl1pPr>
              <a:defRPr sz="2512"/>
            </a:lvl1pPr>
            <a:lvl2pPr>
              <a:defRPr sz="2029"/>
            </a:lvl2pPr>
            <a:lvl3pPr>
              <a:defRPr sz="1835"/>
            </a:lvl3pPr>
            <a:lvl4pPr>
              <a:defRPr sz="1642"/>
            </a:lvl4pPr>
            <a:lvl5pPr>
              <a:defRPr sz="1642"/>
            </a:lvl5pPr>
            <a:lvl6pPr>
              <a:defRPr sz="1642"/>
            </a:lvl6pPr>
            <a:lvl7pPr>
              <a:defRPr sz="1642"/>
            </a:lvl7pPr>
            <a:lvl8pPr>
              <a:defRPr sz="1642"/>
            </a:lvl8pPr>
            <a:lvl9pPr>
              <a:defRPr sz="164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45FF1D7-BE77-F44F-AC90-6A6F8A76944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45630-C3C5-3F4E-8EFA-5DA2C54351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40BC3-0136-C14F-8789-3F9E1F7059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2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6DF3956-0237-D640-8DFD-2263DACCF39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079FC-75E5-F846-9307-206998173C1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BCBC3E4-3DE7-BE48-B9DA-472612D6D9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847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B80C231-E070-FD4F-9C4C-F0E3773E47B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7E69-D96F-464C-9415-A2726D078B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489F5464-B26B-2F4D-9E50-71EF43AE37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387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029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84"/>
            </a:lvl1pPr>
            <a:lvl2pPr>
              <a:defRPr sz="2898"/>
            </a:lvl2pPr>
            <a:lvl3pPr>
              <a:defRPr sz="2512"/>
            </a:lvl3pPr>
            <a:lvl4pPr>
              <a:defRPr sz="2029"/>
            </a:lvl4pPr>
            <a:lvl5pPr>
              <a:defRPr sz="2029"/>
            </a:lvl5pPr>
            <a:lvl6pPr>
              <a:defRPr sz="2029"/>
            </a:lvl6pPr>
            <a:lvl7pPr>
              <a:defRPr sz="2029"/>
            </a:lvl7pPr>
            <a:lvl8pPr>
              <a:defRPr sz="2029"/>
            </a:lvl8pPr>
            <a:lvl9pPr>
              <a:defRPr sz="20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49"/>
            </a:lvl1pPr>
            <a:lvl2pPr marL="470407" indent="0">
              <a:buNone/>
              <a:defRPr sz="1256"/>
            </a:lvl2pPr>
            <a:lvl3pPr marL="940813" indent="0">
              <a:buNone/>
              <a:defRPr sz="1063"/>
            </a:lvl3pPr>
            <a:lvl4pPr marL="1411221" indent="0">
              <a:buNone/>
              <a:defRPr sz="966"/>
            </a:lvl4pPr>
            <a:lvl5pPr marL="1881628" indent="0">
              <a:buNone/>
              <a:defRPr sz="966"/>
            </a:lvl5pPr>
            <a:lvl6pPr marL="2352035" indent="0">
              <a:buNone/>
              <a:defRPr sz="966"/>
            </a:lvl6pPr>
            <a:lvl7pPr marL="2822441" indent="0">
              <a:buNone/>
              <a:defRPr sz="966"/>
            </a:lvl7pPr>
            <a:lvl8pPr marL="3292849" indent="0">
              <a:buNone/>
              <a:defRPr sz="966"/>
            </a:lvl8pPr>
            <a:lvl9pPr marL="3763256" indent="0">
              <a:buNone/>
              <a:defRPr sz="96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B0B7C-F9CB-5845-8EF3-317C7A379A2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96722-6FA0-6643-A78F-72E8D64F31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156752-7C2D-074A-A7C9-6C8248A9BA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49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9B77-B44E-48BF-B019-A6EFF494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3EB9-CEB3-44F9-A54D-446BE9D3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CE5F5-4A2E-467F-B371-8B4FEDB1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0555-A07E-44E8-ADA4-CE69F96505A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D79A2-F1B6-4FC5-B3E4-11E84394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2AF5C-C2D3-4408-AE9A-BD94409E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1DB3-6A87-41FA-AB7E-D677272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520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8"/>
          </a:xfrm>
        </p:spPr>
        <p:txBody>
          <a:bodyPr anchor="b"/>
          <a:lstStyle>
            <a:lvl1pPr algn="l">
              <a:defRPr sz="2029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84"/>
            </a:lvl1pPr>
            <a:lvl2pPr marL="470407" indent="0">
              <a:buNone/>
              <a:defRPr sz="2898"/>
            </a:lvl2pPr>
            <a:lvl3pPr marL="940813" indent="0">
              <a:buNone/>
              <a:defRPr sz="2512"/>
            </a:lvl3pPr>
            <a:lvl4pPr marL="1411221" indent="0">
              <a:buNone/>
              <a:defRPr sz="2029"/>
            </a:lvl4pPr>
            <a:lvl5pPr marL="1881628" indent="0">
              <a:buNone/>
              <a:defRPr sz="2029"/>
            </a:lvl5pPr>
            <a:lvl6pPr marL="2352035" indent="0">
              <a:buNone/>
              <a:defRPr sz="2029"/>
            </a:lvl6pPr>
            <a:lvl7pPr marL="2822441" indent="0">
              <a:buNone/>
              <a:defRPr sz="2029"/>
            </a:lvl7pPr>
            <a:lvl8pPr marL="3292849" indent="0">
              <a:buNone/>
              <a:defRPr sz="2029"/>
            </a:lvl8pPr>
            <a:lvl9pPr marL="3763256" indent="0">
              <a:buNone/>
              <a:defRPr sz="202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2"/>
          </a:xfrm>
        </p:spPr>
        <p:txBody>
          <a:bodyPr/>
          <a:lstStyle>
            <a:lvl1pPr marL="0" indent="0">
              <a:buNone/>
              <a:defRPr sz="1449"/>
            </a:lvl1pPr>
            <a:lvl2pPr marL="470407" indent="0">
              <a:buNone/>
              <a:defRPr sz="1256"/>
            </a:lvl2pPr>
            <a:lvl3pPr marL="940813" indent="0">
              <a:buNone/>
              <a:defRPr sz="1063"/>
            </a:lvl3pPr>
            <a:lvl4pPr marL="1411221" indent="0">
              <a:buNone/>
              <a:defRPr sz="966"/>
            </a:lvl4pPr>
            <a:lvl5pPr marL="1881628" indent="0">
              <a:buNone/>
              <a:defRPr sz="966"/>
            </a:lvl5pPr>
            <a:lvl6pPr marL="2352035" indent="0">
              <a:buNone/>
              <a:defRPr sz="966"/>
            </a:lvl6pPr>
            <a:lvl7pPr marL="2822441" indent="0">
              <a:buNone/>
              <a:defRPr sz="966"/>
            </a:lvl7pPr>
            <a:lvl8pPr marL="3292849" indent="0">
              <a:buNone/>
              <a:defRPr sz="966"/>
            </a:lvl8pPr>
            <a:lvl9pPr marL="3763256" indent="0">
              <a:buNone/>
              <a:defRPr sz="96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D6EEE-FBEF-894E-B188-41088D544BC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79D6E-5537-C84B-800E-92D2AE410F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91CCC4-7F20-C34C-9C9C-CD790485E1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308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436EDA-7C64-714D-A191-EEF21799ED8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B51F6-C45D-524E-9FF1-51DF3DA553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D1B500D-5AAC-E946-9CED-C94F9CD260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698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78334" y="338140"/>
            <a:ext cx="2614085" cy="575468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9734" y="338140"/>
            <a:ext cx="7645399" cy="575468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67235A-6BF5-6546-A81A-DA0CE73D31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DDA35-D93A-0340-BA03-487F9E1366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E23671A-0725-3C46-9A43-14942D297D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353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5" y="338139"/>
            <a:ext cx="10401300" cy="787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895351" y="1341439"/>
            <a:ext cx="10397067" cy="47513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E9F69-3819-244C-8924-958B1FFF5EB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9356606" y="6243050"/>
            <a:ext cx="1967457" cy="47233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9B51C-F026-1D47-A5C5-93C6CF740A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E27ADBE-92F9-8743-98DF-130EBD90FE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0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D6F5-3BF9-4D59-946F-C020B807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64CE2-EEAC-4BA0-B6D7-FF3250401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60F8-C787-4615-8019-F02A925C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0555-A07E-44E8-ADA4-CE69F96505A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6034-7517-44B3-A596-1C0C2C50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44949-7DA5-40C2-A830-C9DF9205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1DB3-6A87-41FA-AB7E-D677272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D855-6F4D-4663-82C7-7431F3ED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B21E-54E1-49B3-ACCD-3E4B5969B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1F665-D926-4516-B4BA-44777880E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EE0CC-2C60-47D0-BA73-219A4417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0555-A07E-44E8-ADA4-CE69F96505A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8208D-676F-43A6-8CFC-B61F58D0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A94DE-B42F-4D21-8D1F-0803B9AB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1DB3-6A87-41FA-AB7E-D677272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41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A6F9-D3C7-4B53-8FF3-58992DBA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919E9-B9DB-418A-8CC1-2C86D2EF5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B511-AB91-4D6E-9CFA-9B0E0FD45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0A42F-D5DB-4307-A900-A03AE70CD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227B7-8E12-4CAB-85FE-D92F81E0B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1582A-892E-4E7B-B8C0-B0EA269F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0555-A07E-44E8-ADA4-CE69F96505A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AB283-8301-436E-9AE3-4C8AA22E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3EC66-D91B-4F5A-BF7A-6D7A89C6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1DB3-6A87-41FA-AB7E-D677272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89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C2C6-5FFB-4F90-8A62-8AB51C11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6ACD1-AF09-4A52-B278-AE2111EC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0555-A07E-44E8-ADA4-CE69F96505A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19303-9712-4BA3-86D5-3D953971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BB821-7F93-4899-8965-D3470539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1DB3-6A87-41FA-AB7E-D677272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96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286DC-509D-49CA-BFA3-D8D31678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0555-A07E-44E8-ADA4-CE69F96505A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959DD-9797-4DAE-897C-F3429998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5B527-D5B7-4C08-945E-9CCA3142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1DB3-6A87-41FA-AB7E-D677272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29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B667-4E63-41A8-8409-E90DBD1F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8B67-7BB3-4D88-B086-7BD3EB7C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B3598-BCA4-46FF-B90C-63CEA3F9C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CF764-BBF4-430D-94D7-4FA6E29F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0555-A07E-44E8-ADA4-CE69F96505A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FBC43-1698-4416-9057-A486B531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29F0A-BC85-4EA9-ACAA-F54BA9F4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1DB3-6A87-41FA-AB7E-D677272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70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84CB-B263-4102-B644-976F68AB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5F6E3-C7B8-43FD-9877-DEB2573FC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2A60F-1299-480F-9517-5D07A9D5F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D4750-886E-4EB2-B5A0-A0ADFC7A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0555-A07E-44E8-ADA4-CE69F96505A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02D1A-5D02-46DF-8BD3-24D7690E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8E64F-6253-4D2F-9106-4AF25A17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1DB3-6A87-41FA-AB7E-D677272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E63B2-CD83-4771-9FBE-7CC9817B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FE5F-D435-454C-99D9-717E7188B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0FD3A-5C3E-4307-865C-BFDF7716A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70555-A07E-44E8-ADA4-CE69F96505A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5EFD3-1384-491B-8211-92ADF232E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6D831-94D5-4488-BEBA-2C42F0D41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1DB3-6A87-41FA-AB7E-D6772721E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45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E23D8D2-23C0-404C-A464-7036D9B29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7920" y="1341851"/>
            <a:ext cx="11176161" cy="47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3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B5321B2-D835-6D4F-B51C-7D2D76E03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7920" y="305177"/>
            <a:ext cx="10401634" cy="78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5CB9BB5D-103E-6342-8468-D633A37F11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020210" y="6233849"/>
            <a:ext cx="1969402" cy="472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8000" tIns="50400" rIns="108000" bIns="504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 sz="1449">
                <a:solidFill>
                  <a:srgbClr val="000000"/>
                </a:solidFill>
                <a:latin typeface="Lucida Sans Unicode" charset="0"/>
                <a:ea typeface="ＭＳ Ｐゴシック" charset="-128"/>
              </a:defRPr>
            </a:lvl1pPr>
          </a:lstStyle>
          <a:p>
            <a:pPr>
              <a:defRPr/>
            </a:pPr>
            <a:fld id="{3A8B8219-784C-8D4D-9CD2-2B8D0DA254A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E698B7C2-04AC-2D48-AA13-B487AEAAA97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1067345"/>
            <a:ext cx="12192000" cy="0"/>
          </a:xfrm>
          <a:prstGeom prst="line">
            <a:avLst/>
          </a:prstGeom>
          <a:noFill/>
          <a:ln w="34925">
            <a:solidFill>
              <a:srgbClr val="094F7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4083" tIns="47041" rIns="94083" bIns="47041"/>
          <a:lstStyle/>
          <a:p>
            <a:endParaRPr lang="en-US" sz="1739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35B266-501F-E743-A9CC-8ABCC8D36275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313315" y="6233849"/>
            <a:ext cx="7712193" cy="472331"/>
          </a:xfrm>
          <a:prstGeom prst="rect">
            <a:avLst/>
          </a:prstGeom>
        </p:spPr>
        <p:txBody>
          <a:bodyPr vert="horz" wrap="square" lIns="97393" tIns="48696" rIns="97393" bIns="48696" numCol="1" anchor="t" anchorCtr="0" compatLnSpc="1">
            <a:prstTxWarp prst="textNoShape">
              <a:avLst/>
            </a:prstTxWarp>
          </a:bodyPr>
          <a:lstStyle>
            <a:lvl1pPr algn="l" eaLnBrk="1">
              <a:lnSpc>
                <a:spcPct val="82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 sz="1642">
                <a:latin typeface="Lucida Sans Unicode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2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461592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panose="020B0602030504020204" pitchFamily="34" charset="0"/>
        <a:defRPr sz="3091" b="1">
          <a:solidFill>
            <a:srgbClr val="094F7B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l" defTabSz="461592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panose="020B0602030504020204" pitchFamily="34" charset="0"/>
        <a:defRPr sz="3091" b="1">
          <a:solidFill>
            <a:srgbClr val="094F7B"/>
          </a:solidFill>
          <a:latin typeface="Lucida Sans Unicode" charset="0"/>
          <a:ea typeface="ＭＳ Ｐゴシック" charset="0"/>
          <a:cs typeface="Lucida Sans Unicode" charset="0"/>
        </a:defRPr>
      </a:lvl2pPr>
      <a:lvl3pPr algn="l" defTabSz="461592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panose="020B0602030504020204" pitchFamily="34" charset="0"/>
        <a:defRPr sz="3091" b="1">
          <a:solidFill>
            <a:srgbClr val="094F7B"/>
          </a:solidFill>
          <a:latin typeface="Lucida Sans Unicode" charset="0"/>
          <a:ea typeface="ＭＳ Ｐゴシック" charset="0"/>
          <a:cs typeface="Lucida Sans Unicode" charset="0"/>
        </a:defRPr>
      </a:lvl3pPr>
      <a:lvl4pPr algn="l" defTabSz="461592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panose="020B0602030504020204" pitchFamily="34" charset="0"/>
        <a:defRPr sz="3091" b="1">
          <a:solidFill>
            <a:srgbClr val="094F7B"/>
          </a:solidFill>
          <a:latin typeface="Lucida Sans Unicode" charset="0"/>
          <a:ea typeface="ＭＳ Ｐゴシック" charset="0"/>
          <a:cs typeface="Lucida Sans Unicode" charset="0"/>
        </a:defRPr>
      </a:lvl4pPr>
      <a:lvl5pPr algn="l" defTabSz="461592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panose="020B0602030504020204" pitchFamily="34" charset="0"/>
        <a:defRPr sz="3091" b="1">
          <a:solidFill>
            <a:srgbClr val="094F7B"/>
          </a:solidFill>
          <a:latin typeface="Lucida Sans Unicode" charset="0"/>
          <a:ea typeface="ＭＳ Ｐゴシック" charset="0"/>
          <a:cs typeface="Lucida Sans Unicode" charset="0"/>
        </a:defRPr>
      </a:lvl5pPr>
      <a:lvl6pPr marL="470407" algn="ctr" defTabSz="462241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charset="0"/>
        <a:defRPr sz="3091">
          <a:solidFill>
            <a:schemeClr val="tx2"/>
          </a:solidFill>
          <a:latin typeface="Lucida Sans Unicode" charset="0"/>
          <a:ea typeface="Lucida Sans Unicode" charset="0"/>
          <a:cs typeface="Lucida Sans Unicode" charset="0"/>
        </a:defRPr>
      </a:lvl6pPr>
      <a:lvl7pPr marL="940813" algn="ctr" defTabSz="462241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charset="0"/>
        <a:defRPr sz="3091">
          <a:solidFill>
            <a:schemeClr val="tx2"/>
          </a:solidFill>
          <a:latin typeface="Lucida Sans Unicode" charset="0"/>
          <a:ea typeface="Lucida Sans Unicode" charset="0"/>
          <a:cs typeface="Lucida Sans Unicode" charset="0"/>
        </a:defRPr>
      </a:lvl7pPr>
      <a:lvl8pPr marL="1411221" algn="ctr" defTabSz="462241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charset="0"/>
        <a:defRPr sz="3091">
          <a:solidFill>
            <a:schemeClr val="tx2"/>
          </a:solidFill>
          <a:latin typeface="Lucida Sans Unicode" charset="0"/>
          <a:ea typeface="Lucida Sans Unicode" charset="0"/>
          <a:cs typeface="Lucida Sans Unicode" charset="0"/>
        </a:defRPr>
      </a:lvl8pPr>
      <a:lvl9pPr marL="1881628" algn="ctr" defTabSz="462241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charset="0"/>
        <a:defRPr sz="3091">
          <a:solidFill>
            <a:schemeClr val="tx2"/>
          </a:solidFill>
          <a:latin typeface="Lucida Sans Unicode" charset="0"/>
          <a:ea typeface="Lucida Sans Unicode" charset="0"/>
          <a:cs typeface="Lucida Sans Unicode" charset="0"/>
        </a:defRPr>
      </a:lvl9pPr>
    </p:titleStyle>
    <p:bodyStyle>
      <a:lvl1pPr marL="331241" indent="-642547" algn="l" defTabSz="461592" rtl="0" eaLnBrk="0" fontAlgn="base" hangingPunct="0">
        <a:lnSpc>
          <a:spcPct val="120000"/>
        </a:lnSpc>
        <a:spcBef>
          <a:spcPts val="616"/>
        </a:spcBef>
        <a:spcAft>
          <a:spcPct val="0"/>
        </a:spcAft>
        <a:buClr>
          <a:srgbClr val="000000"/>
        </a:buClr>
        <a:buChar char="•"/>
        <a:defRPr sz="2029" b="1">
          <a:solidFill>
            <a:srgbClr val="094F7B"/>
          </a:solidFill>
          <a:latin typeface="Lucida Sans Unicode"/>
          <a:ea typeface="ＭＳ Ｐゴシック" charset="0"/>
          <a:cs typeface="Lucida Sans Unicode"/>
        </a:defRPr>
      </a:lvl1pPr>
      <a:lvl2pPr marL="838839" indent="-277569" algn="l" defTabSz="461592" rtl="0" eaLnBrk="0" fontAlgn="base" hangingPunct="0">
        <a:spcBef>
          <a:spcPts val="616"/>
        </a:spcBef>
        <a:spcAft>
          <a:spcPct val="0"/>
        </a:spcAft>
        <a:buClr>
          <a:srgbClr val="000000"/>
        </a:buClr>
        <a:buFont typeface="Lucida Sans Unicode" panose="020B0602030504020204" pitchFamily="34" charset="0"/>
        <a:buChar char="−"/>
        <a:defRPr>
          <a:solidFill>
            <a:schemeClr val="tx1"/>
          </a:solidFill>
          <a:latin typeface="Lucida Sans Unicode"/>
          <a:ea typeface="+mn-ea"/>
          <a:cs typeface="Lucida Sans Unicode"/>
        </a:defRPr>
      </a:lvl2pPr>
      <a:lvl3pPr marL="1259025" indent="-205492" algn="l" defTabSz="461592" rtl="0" eaLnBrk="0" fontAlgn="base" hangingPunct="0">
        <a:spcBef>
          <a:spcPts val="616"/>
        </a:spcBef>
        <a:spcAft>
          <a:spcPct val="0"/>
        </a:spcAft>
        <a:buClr>
          <a:srgbClr val="000000"/>
        </a:buClr>
        <a:buSzPct val="75000"/>
        <a:buFont typeface="Lucida Sans Unicode" panose="020B0602030504020204" pitchFamily="34" charset="0"/>
        <a:buChar char="•"/>
        <a:defRPr sz="1642">
          <a:solidFill>
            <a:schemeClr val="tx1"/>
          </a:solidFill>
          <a:latin typeface="+mn-lt"/>
          <a:ea typeface="+mn-ea"/>
          <a:cs typeface="+mn-cs"/>
        </a:defRPr>
      </a:lvl3pPr>
      <a:lvl4pPr marL="1683810" indent="-210093" algn="l" defTabSz="461592" rtl="0" eaLnBrk="0" fontAlgn="base" hangingPunct="0">
        <a:spcBef>
          <a:spcPts val="616"/>
        </a:spcBef>
        <a:spcAft>
          <a:spcPct val="0"/>
        </a:spcAft>
        <a:buClr>
          <a:srgbClr val="000000"/>
        </a:buClr>
        <a:buChar char="•"/>
        <a:defRPr sz="1642">
          <a:solidFill>
            <a:schemeClr val="tx1"/>
          </a:solidFill>
          <a:latin typeface="Lucida Sans Unicode"/>
          <a:ea typeface="Lucida Sans Unicode"/>
          <a:cs typeface="Lucida Sans Unicode"/>
        </a:defRPr>
      </a:lvl4pPr>
      <a:lvl5pPr marL="2102463" indent="-205492" algn="l" defTabSz="461592" rtl="0" eaLnBrk="0" fontAlgn="base" hangingPunct="0">
        <a:spcBef>
          <a:spcPts val="616"/>
        </a:spcBef>
        <a:spcAft>
          <a:spcPct val="0"/>
        </a:spcAft>
        <a:buClr>
          <a:srgbClr val="000000"/>
        </a:buClr>
        <a:buChar char="•"/>
        <a:defRPr sz="1642">
          <a:solidFill>
            <a:schemeClr val="tx1"/>
          </a:solidFill>
          <a:latin typeface="+mn-lt"/>
          <a:ea typeface="+mn-ea"/>
          <a:cs typeface="+mn-cs"/>
        </a:defRPr>
      </a:lvl5pPr>
      <a:lvl6pPr marL="2574172" indent="-205803" algn="l" defTabSz="462241" rtl="0" fontAlgn="base" hangingPunct="0">
        <a:spcBef>
          <a:spcPts val="617"/>
        </a:spcBef>
        <a:spcAft>
          <a:spcPct val="0"/>
        </a:spcAft>
        <a:buClr>
          <a:srgbClr val="000000"/>
        </a:buClr>
        <a:buChar char="•"/>
        <a:defRPr sz="1642">
          <a:solidFill>
            <a:schemeClr val="tx1"/>
          </a:solidFill>
          <a:latin typeface="+mn-lt"/>
          <a:ea typeface="+mn-ea"/>
          <a:cs typeface="+mn-cs"/>
        </a:defRPr>
      </a:lvl6pPr>
      <a:lvl7pPr marL="3044578" indent="-205803" algn="l" defTabSz="462241" rtl="0" fontAlgn="base" hangingPunct="0">
        <a:spcBef>
          <a:spcPts val="617"/>
        </a:spcBef>
        <a:spcAft>
          <a:spcPct val="0"/>
        </a:spcAft>
        <a:buClr>
          <a:srgbClr val="000000"/>
        </a:buClr>
        <a:buChar char="•"/>
        <a:defRPr sz="1642">
          <a:solidFill>
            <a:schemeClr val="tx1"/>
          </a:solidFill>
          <a:latin typeface="+mn-lt"/>
          <a:ea typeface="+mn-ea"/>
          <a:cs typeface="+mn-cs"/>
        </a:defRPr>
      </a:lvl7pPr>
      <a:lvl8pPr marL="3514985" indent="-205803" algn="l" defTabSz="462241" rtl="0" fontAlgn="base" hangingPunct="0">
        <a:spcBef>
          <a:spcPts val="617"/>
        </a:spcBef>
        <a:spcAft>
          <a:spcPct val="0"/>
        </a:spcAft>
        <a:buClr>
          <a:srgbClr val="000000"/>
        </a:buClr>
        <a:buChar char="•"/>
        <a:defRPr sz="1642">
          <a:solidFill>
            <a:schemeClr val="tx1"/>
          </a:solidFill>
          <a:latin typeface="+mn-lt"/>
          <a:ea typeface="+mn-ea"/>
          <a:cs typeface="+mn-cs"/>
        </a:defRPr>
      </a:lvl8pPr>
      <a:lvl9pPr marL="3985392" indent="-205803" algn="l" defTabSz="462241" rtl="0" fontAlgn="base" hangingPunct="0">
        <a:spcBef>
          <a:spcPts val="617"/>
        </a:spcBef>
        <a:spcAft>
          <a:spcPct val="0"/>
        </a:spcAft>
        <a:buClr>
          <a:srgbClr val="000000"/>
        </a:buClr>
        <a:buChar char="•"/>
        <a:defRPr sz="1642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407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1pPr>
      <a:lvl2pPr marL="470407" algn="l" defTabSz="470407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2pPr>
      <a:lvl3pPr marL="940813" algn="l" defTabSz="470407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3pPr>
      <a:lvl4pPr marL="1411221" algn="l" defTabSz="470407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4pPr>
      <a:lvl5pPr marL="1881628" algn="l" defTabSz="470407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5pPr>
      <a:lvl6pPr marL="2352035" algn="l" defTabSz="470407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6pPr>
      <a:lvl7pPr marL="2822441" algn="l" defTabSz="470407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7pPr>
      <a:lvl8pPr marL="3292849" algn="l" defTabSz="470407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8pPr>
      <a:lvl9pPr marL="3763256" algn="l" defTabSz="470407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eeksquiz.com/merge-sor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>
            <a:extLst>
              <a:ext uri="{FF2B5EF4-FFF2-40B4-BE49-F238E27FC236}">
                <a16:creationId xmlns:a16="http://schemas.microsoft.com/office/drawing/2014/main" id="{2F4B15BE-2313-7644-82EE-57A65E718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0224" y="1558080"/>
            <a:ext cx="9391553" cy="1469133"/>
          </a:xfrm>
        </p:spPr>
        <p:txBody>
          <a:bodyPr/>
          <a:lstStyle/>
          <a:p>
            <a:pPr algn="ctr" eaLnBrk="1">
              <a:buFont typeface="Lucida Sans Unicode" charset="0"/>
              <a:buNone/>
              <a:defRPr/>
            </a:pPr>
            <a:r>
              <a:rPr lang="en-US" sz="4154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Sans Unicode" charset="0"/>
                <a:cs typeface="Lucida Sans Unicode" charset="0"/>
              </a:rPr>
              <a:t>Algorithms and Data Structures 2</a:t>
            </a:r>
            <a:endParaRPr lang="en-GB" sz="4154" dirty="0">
              <a:effectLst>
                <a:outerShdw blurRad="38100" dist="38100" dir="2700000" algn="tl">
                  <a:srgbClr val="DDDDDD"/>
                </a:outerShdw>
              </a:effectLst>
              <a:latin typeface="Lucida Sans Unicode" charset="0"/>
              <a:cs typeface="Lucida Sans Unicode" charset="0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595B216-6AB8-344C-AC0B-F7A7DA8A3F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72689" y="4114494"/>
            <a:ext cx="6726115" cy="1752838"/>
          </a:xfrm>
        </p:spPr>
        <p:txBody>
          <a:bodyPr/>
          <a:lstStyle/>
          <a:p>
            <a:pPr eaLnBrk="1">
              <a:lnSpc>
                <a:spcPct val="62000"/>
              </a:lnSpc>
            </a:pPr>
            <a:endParaRPr lang="en-GB" altLang="en-US" sz="3188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Dr Michele </a:t>
            </a:r>
            <a:r>
              <a:rPr lang="en-GB" altLang="en-US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Sevegnani</a:t>
            </a: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sz="86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School of Computing Science</a:t>
            </a: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University of Glasgow</a:t>
            </a:r>
          </a:p>
          <a:p>
            <a:pPr eaLnBrk="1">
              <a:lnSpc>
                <a:spcPct val="62000"/>
              </a:lnSpc>
            </a:pPr>
            <a:endParaRPr lang="en-GB" altLang="en-US" sz="86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i="1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michele.sevegnani@glasgow.ac.uk</a:t>
            </a:r>
            <a:endParaRPr lang="en-GB" altLang="en-US" b="0" i="1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B080EC39-BC0D-4E4E-981F-ED7E28084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9590" y="1125620"/>
            <a:ext cx="8397676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83" tIns="47041" rIns="94083" bIns="47041"/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2D472A85-CB42-AB45-BBD1-9A9742560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09" y="604217"/>
            <a:ext cx="11574090" cy="36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083" tIns="47041" rIns="94083" bIns="47041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2029" b="0" dirty="0"/>
              <a:t>Algorithms and Data Structures 2</a:t>
            </a:r>
            <a:r>
              <a:rPr lang="en-GB" altLang="en-US" sz="2029" b="0" dirty="0"/>
              <a:t> 															2021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94132BA-CF53-324E-A270-B6BCE5E5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924" y="2666830"/>
            <a:ext cx="8167645" cy="1470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>
            <a:lvl1pPr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5pPr>
            <a:lvl6pPr marL="25146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6pPr>
            <a:lvl7pPr marL="29718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7pPr>
            <a:lvl8pPr marL="34290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8pPr>
            <a:lvl9pPr marL="38862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9pPr>
          </a:lstStyle>
          <a:p>
            <a:pPr algn="ctr" defTabSz="461592" eaLnBrk="1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3671" b="1" dirty="0">
                <a:solidFill>
                  <a:srgbClr val="094F7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Lucida Sans Unicode"/>
              </a:rPr>
              <a:t>Recap Lectures 1-3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1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 of conversion from simple recursion to tail recursion</a:t>
            </a:r>
          </a:p>
          <a:p>
            <a:pPr marL="19935" indent="0">
              <a:buNone/>
              <a:defRPr/>
            </a:pPr>
            <a:endParaRPr 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For </a:t>
            </a:r>
            <a:r>
              <a:rPr 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LINEAR-SUM(A,3)</a:t>
            </a: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with </a:t>
            </a:r>
            <a:r>
              <a:rPr 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 = [1,3,8,6,4,3]</a:t>
            </a:r>
          </a:p>
          <a:p>
            <a:pPr indent="-311306"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r>
              <a:rPr 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Not tail recursive</a:t>
            </a:r>
          </a:p>
          <a:p>
            <a:pPr indent="-311306"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C5973-8989-9F47-9A4B-ADB9655DF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76" y="3205731"/>
            <a:ext cx="6022490" cy="165010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LINEAR-SUM(</a:t>
            </a:r>
            <a:r>
              <a:rPr lang="en-GB" altLang="en-US" sz="2029" dirty="0" err="1">
                <a:solidFill>
                  <a:srgbClr val="000000"/>
                </a:solidFill>
                <a:latin typeface="Lucida Sans Typewriter" charset="0"/>
              </a:rPr>
              <a:t>A,n</a:t>
            </a: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  if 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n = 1</a:t>
            </a: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 then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    return 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A[0]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  else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    return 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LINEAR-SUM(A,n-1) </a:t>
            </a:r>
            <a:r>
              <a:rPr lang="en-GB" altLang="en-US" sz="2029" b="0" dirty="0">
                <a:solidFill>
                  <a:srgbClr val="FF0000"/>
                </a:solidFill>
                <a:highlight>
                  <a:srgbClr val="FFFF00"/>
                </a:highlight>
                <a:latin typeface="Lucida Sans Typewriter" charset="0"/>
              </a:rPr>
              <a:t>+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 A[n-1]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D32C7-E6CD-B149-A659-1C04210E7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676" y="3117272"/>
            <a:ext cx="2743123" cy="40459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LINEAR-SUM(A,3)</a:t>
            </a:r>
            <a:endParaRPr lang="en-GB" altLang="en-US" sz="2029" b="0" dirty="0">
              <a:solidFill>
                <a:srgbClr val="FF0000"/>
              </a:solidFill>
              <a:latin typeface="Lucida Sans Typewriter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54EBD-57EF-894A-9B5E-6F94F1F18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676" y="3971222"/>
            <a:ext cx="2743123" cy="40459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LINEAR-SUM(A,2)</a:t>
            </a:r>
            <a:endParaRPr lang="en-GB" altLang="en-US" sz="2029" b="0" dirty="0">
              <a:solidFill>
                <a:srgbClr val="FF0000"/>
              </a:solidFill>
              <a:latin typeface="Lucida Sans Typewriter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64CDC4-1FE8-E848-833C-77F96D2FD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676" y="4825171"/>
            <a:ext cx="2743123" cy="40459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LINEAR-SUM(A,1)</a:t>
            </a:r>
            <a:endParaRPr lang="en-GB" altLang="en-US" sz="2029" b="0" dirty="0">
              <a:solidFill>
                <a:srgbClr val="FF0000"/>
              </a:solidFill>
              <a:latin typeface="Lucida Sans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0BB2C-0BFC-8241-AF91-0732B9C698C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>
            <a:off x="8330238" y="3521870"/>
            <a:ext cx="0" cy="4493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EC288E-4958-A94E-A9B7-36234382D2D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8330238" y="4375820"/>
            <a:ext cx="0" cy="4493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C930EA-008D-6E46-980A-140025B09C11}"/>
              </a:ext>
            </a:extLst>
          </p:cNvPr>
          <p:cNvCxnSpPr/>
          <p:nvPr/>
        </p:nvCxnSpPr>
        <p:spPr bwMode="auto">
          <a:xfrm>
            <a:off x="8321936" y="2675724"/>
            <a:ext cx="0" cy="4415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D0FDE44-6683-BB40-AFAE-4D8F3934C031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9599893" y="2767392"/>
            <a:ext cx="443041" cy="256723"/>
          </a:xfrm>
          <a:prstGeom prst="bentConnector3">
            <a:avLst>
              <a:gd name="adj1" fmla="val -392"/>
            </a:avLst>
          </a:prstGeom>
          <a:solidFill>
            <a:schemeClr val="accent1"/>
          </a:solidFill>
          <a:ln w="38100" cap="flat" cmpd="sng" algn="ctr">
            <a:solidFill>
              <a:srgbClr val="0B4F7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4783A1-DEAB-3046-AAC4-67FC6ED37ACC}"/>
              </a:ext>
            </a:extLst>
          </p:cNvPr>
          <p:cNvSpPr txBox="1"/>
          <p:nvPr/>
        </p:nvSpPr>
        <p:spPr>
          <a:xfrm>
            <a:off x="9947800" y="4422652"/>
            <a:ext cx="1056399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B4F7A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return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060D44-1CEB-7D4C-8AAF-631877B3052A}"/>
              </a:ext>
            </a:extLst>
          </p:cNvPr>
          <p:cNvSpPr txBox="1"/>
          <p:nvPr/>
        </p:nvSpPr>
        <p:spPr>
          <a:xfrm>
            <a:off x="9966484" y="3489268"/>
            <a:ext cx="1976219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B4F7A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return </a:t>
            </a:r>
            <a:r>
              <a:rPr lang="en-US" sz="1739" dirty="0">
                <a:solidFill>
                  <a:srgbClr val="0B4F7A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 + 3 </a:t>
            </a:r>
            <a:r>
              <a:rPr lang="en-US" sz="1739" dirty="0">
                <a:solidFill>
                  <a:srgbClr val="0B4F7A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49D822-53F1-D241-B8C6-2383755911BA}"/>
              </a:ext>
            </a:extLst>
          </p:cNvPr>
          <p:cNvSpPr txBox="1"/>
          <p:nvPr/>
        </p:nvSpPr>
        <p:spPr>
          <a:xfrm>
            <a:off x="9969943" y="2792699"/>
            <a:ext cx="2117134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B4F7A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return </a:t>
            </a:r>
            <a:r>
              <a:rPr lang="en-US" sz="1739" dirty="0">
                <a:solidFill>
                  <a:srgbClr val="0B4F7A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 + 8 </a:t>
            </a:r>
            <a:r>
              <a:rPr lang="en-US" sz="1739" dirty="0">
                <a:solidFill>
                  <a:srgbClr val="0B4F7A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= 12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4EF9A51-363D-BE48-93EA-F6034959BF3A}"/>
              </a:ext>
            </a:extLst>
          </p:cNvPr>
          <p:cNvCxnSpPr>
            <a:cxnSpLocks/>
          </p:cNvCxnSpPr>
          <p:nvPr/>
        </p:nvCxnSpPr>
        <p:spPr bwMode="auto">
          <a:xfrm flipV="1">
            <a:off x="9707933" y="4202087"/>
            <a:ext cx="12268" cy="85395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rgbClr val="0B4F7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655F14A-D5C2-1C44-ABBC-C1F73DA603B6}"/>
              </a:ext>
            </a:extLst>
          </p:cNvPr>
          <p:cNvCxnSpPr>
            <a:cxnSpLocks/>
          </p:cNvCxnSpPr>
          <p:nvPr/>
        </p:nvCxnSpPr>
        <p:spPr bwMode="auto">
          <a:xfrm flipV="1">
            <a:off x="9707933" y="3240683"/>
            <a:ext cx="12268" cy="85395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rgbClr val="0B4F7A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193962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6109CA5-2E3D-5A45-B1A4-B32273E5FB04}"/>
              </a:ext>
            </a:extLst>
          </p:cNvPr>
          <p:cNvSpPr/>
          <p:nvPr/>
        </p:nvSpPr>
        <p:spPr bwMode="auto">
          <a:xfrm>
            <a:off x="6919542" y="3235186"/>
            <a:ext cx="1043408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10 </a:t>
            </a:r>
          </a:p>
        </p:txBody>
      </p:sp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3: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/>
              <a:t>Add the sequence of keys given below to an empty B-tree with </a:t>
            </a:r>
            <a:r>
              <a:rPr lang="en-GB" dirty="0">
                <a:solidFill>
                  <a:schemeClr val="accent1"/>
                </a:solidFill>
              </a:rPr>
              <a:t>t = 2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7,12,4,3,5,8,10,6,9,2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1D1051-B8F0-CD40-9BFF-6B3DD4489A98}"/>
              </a:ext>
            </a:extLst>
          </p:cNvPr>
          <p:cNvSpPr/>
          <p:nvPr/>
        </p:nvSpPr>
        <p:spPr bwMode="auto">
          <a:xfrm>
            <a:off x="3707348" y="3280326"/>
            <a:ext cx="1043408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60408-D95C-184D-B0D4-E4A976B566D3}"/>
              </a:ext>
            </a:extLst>
          </p:cNvPr>
          <p:cNvSpPr/>
          <p:nvPr/>
        </p:nvSpPr>
        <p:spPr bwMode="auto">
          <a:xfrm>
            <a:off x="2704185" y="4089867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2  3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4C48C389-540C-974E-8345-ED328A517D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2699" y="3429001"/>
            <a:ext cx="486569" cy="660866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13F64329-3125-6E41-BE69-5222ADD1C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897" y="3429001"/>
            <a:ext cx="844077" cy="660866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C581B-6D33-6046-8D86-1FFF44D4B7B9}"/>
              </a:ext>
            </a:extLst>
          </p:cNvPr>
          <p:cNvSpPr/>
          <p:nvPr/>
        </p:nvSpPr>
        <p:spPr bwMode="auto">
          <a:xfrm>
            <a:off x="7712897" y="4089867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12</a:t>
            </a:r>
            <a:endParaRPr lang="en-GB" sz="1739" dirty="0">
              <a:solidFill>
                <a:srgbClr val="FF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8E6BAC-24A5-9D4E-BA44-2C974B1F4E2A}"/>
              </a:ext>
            </a:extLst>
          </p:cNvPr>
          <p:cNvSpPr/>
          <p:nvPr/>
        </p:nvSpPr>
        <p:spPr bwMode="auto">
          <a:xfrm>
            <a:off x="4373756" y="4089867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5  6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E69BC918-5786-CB4D-9DF5-D298A10B3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3762" y="3429000"/>
            <a:ext cx="767951" cy="641807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8EF2C2-F6DA-A843-BCCB-D2C9A259D577}"/>
              </a:ext>
            </a:extLst>
          </p:cNvPr>
          <p:cNvSpPr/>
          <p:nvPr/>
        </p:nvSpPr>
        <p:spPr bwMode="auto">
          <a:xfrm>
            <a:off x="6043327" y="4089867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8  9</a:t>
            </a:r>
            <a:endParaRPr lang="en-GB" sz="1739" dirty="0">
              <a:solidFill>
                <a:srgbClr val="FF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BDC53C5F-6901-4A4D-A878-3800A0EBC5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5614" y="3429001"/>
            <a:ext cx="612926" cy="641808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416E8D-5E63-E94A-8199-458E6830254D}"/>
              </a:ext>
            </a:extLst>
          </p:cNvPr>
          <p:cNvSpPr/>
          <p:nvPr/>
        </p:nvSpPr>
        <p:spPr bwMode="auto">
          <a:xfrm>
            <a:off x="5191713" y="2469511"/>
            <a:ext cx="1043408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7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A0CEBE0-BC67-BD48-B7D5-81861A06F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4627" y="2694688"/>
            <a:ext cx="1323782" cy="540498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6D0D3D8C-F77D-7845-B408-61F8FEB66D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3755" y="2670931"/>
            <a:ext cx="1060533" cy="616985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1727287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>
            <a:extLst>
              <a:ext uri="{FF2B5EF4-FFF2-40B4-BE49-F238E27FC236}">
                <a16:creationId xmlns:a16="http://schemas.microsoft.com/office/drawing/2014/main" id="{2F4B15BE-2313-7644-82EE-57A65E718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0224" y="1558080"/>
            <a:ext cx="9391553" cy="1469133"/>
          </a:xfrm>
        </p:spPr>
        <p:txBody>
          <a:bodyPr/>
          <a:lstStyle/>
          <a:p>
            <a:pPr algn="ctr" eaLnBrk="1">
              <a:buFont typeface="Lucida Sans Unicode" charset="0"/>
              <a:buNone/>
              <a:defRPr/>
            </a:pPr>
            <a:r>
              <a:rPr lang="en-US" sz="4154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Sans Unicode" charset="0"/>
                <a:cs typeface="Lucida Sans Unicode" charset="0"/>
              </a:rPr>
              <a:t>Algorithms and Data Structures 2</a:t>
            </a:r>
            <a:endParaRPr lang="en-GB" sz="4154" dirty="0">
              <a:effectLst>
                <a:outerShdw blurRad="38100" dist="38100" dir="2700000" algn="tl">
                  <a:srgbClr val="DDDDDD"/>
                </a:outerShdw>
              </a:effectLst>
              <a:latin typeface="Lucida Sans Unicode" charset="0"/>
              <a:cs typeface="Lucida Sans Unicode" charset="0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595B216-6AB8-344C-AC0B-F7A7DA8A3F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72689" y="4114494"/>
            <a:ext cx="6726115" cy="1752838"/>
          </a:xfrm>
        </p:spPr>
        <p:txBody>
          <a:bodyPr/>
          <a:lstStyle/>
          <a:p>
            <a:pPr eaLnBrk="1">
              <a:lnSpc>
                <a:spcPct val="62000"/>
              </a:lnSpc>
            </a:pPr>
            <a:endParaRPr lang="en-GB" altLang="en-US" sz="3188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Dr Michele </a:t>
            </a:r>
            <a:r>
              <a:rPr lang="en-GB" altLang="en-US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Sevegnani</a:t>
            </a: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sz="86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School of Computing Science</a:t>
            </a: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University of Glasgow</a:t>
            </a:r>
          </a:p>
          <a:p>
            <a:pPr eaLnBrk="1">
              <a:lnSpc>
                <a:spcPct val="62000"/>
              </a:lnSpc>
            </a:pPr>
            <a:endParaRPr lang="en-GB" altLang="en-US" sz="86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i="1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michele.sevegnani@glasgow.ac.uk</a:t>
            </a:r>
            <a:endParaRPr lang="en-GB" altLang="en-US" b="0" i="1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B080EC39-BC0D-4E4E-981F-ED7E28084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9590" y="1125620"/>
            <a:ext cx="8397676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83" tIns="47041" rIns="94083" bIns="47041"/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2D472A85-CB42-AB45-BBD1-9A9742560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09" y="604217"/>
            <a:ext cx="11574090" cy="36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083" tIns="47041" rIns="94083" bIns="47041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2029" b="0" dirty="0"/>
              <a:t>Algorithms and Data Structures 2</a:t>
            </a:r>
            <a:r>
              <a:rPr lang="en-GB" altLang="en-US" sz="2029" b="0" dirty="0"/>
              <a:t> 															</a:t>
            </a:r>
            <a:r>
              <a:rPr lang="is-IS" altLang="en-US" sz="2029" b="0" dirty="0"/>
              <a:t>2021</a:t>
            </a:r>
            <a:endParaRPr lang="en-GB" altLang="en-US" sz="2029" b="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94132BA-CF53-324E-A270-B6BCE5E5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924" y="2666830"/>
            <a:ext cx="8167645" cy="1470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>
            <a:lvl1pPr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5pPr>
            <a:lvl6pPr marL="25146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6pPr>
            <a:lvl7pPr marL="29718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7pPr>
            <a:lvl8pPr marL="34290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8pPr>
            <a:lvl9pPr marL="38862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9pPr>
          </a:lstStyle>
          <a:p>
            <a:pPr algn="ctr" defTabSz="461592" eaLnBrk="1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3671" b="1" dirty="0">
                <a:solidFill>
                  <a:srgbClr val="094F7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Lucida Sans Unicode"/>
              </a:rPr>
              <a:t>Recap Lectures 17-18</a:t>
            </a:r>
          </a:p>
        </p:txBody>
      </p:sp>
    </p:spTree>
    <p:extLst>
      <p:ext uri="{BB962C8B-B14F-4D97-AF65-F5344CB8AC3E}">
        <p14:creationId xmlns:p14="http://schemas.microsoft.com/office/powerpoint/2010/main" val="2875490902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Topics we covered so far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Map ADT</a:t>
            </a: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Direct-address tables</a:t>
            </a: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Hash table data structure</a:t>
            </a: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Hash functions</a:t>
            </a: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Collision resolution by chaining</a:t>
            </a: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Collision resolution by open addressing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Linear probing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Quadratic probing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Double hashing</a:t>
            </a:r>
          </a:p>
          <a:p>
            <a:pPr marL="0" lvl="1" indent="-311306">
              <a:lnSpc>
                <a:spcPct val="120000"/>
              </a:lnSpc>
              <a:buChar char="•"/>
              <a:defRPr/>
            </a:pPr>
            <a:r>
              <a:rPr lang="en-US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Perfect hashing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102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8047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Briefly describe collision resolution by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chaining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and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open addressing 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in the hash table data structure</a:t>
            </a:r>
          </a:p>
          <a:p>
            <a:pPr indent="-311306"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103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613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 collision resolution by chaining, all elements that hash to the same slot are stored in a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linked list </a:t>
            </a:r>
            <a:r>
              <a:rPr lang="en-US" altLang="en-US" dirty="0">
                <a:solidFill>
                  <a:srgbClr val="0B4F7A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(called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chain</a:t>
            </a:r>
            <a:r>
              <a:rPr lang="en-US" altLang="en-US" dirty="0">
                <a:solidFill>
                  <a:srgbClr val="0B4F7A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Doubly linked list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to support fast deletion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Usually, no check is performed to prevent the insertion of elements with duplicate keys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Some implementations store the first element of each list directly in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Operations are 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based on the standard operations for doubly linked lists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GB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331241" lvl="1" indent="-311306">
              <a:lnSpc>
                <a:spcPct val="120000"/>
              </a:lnSpc>
              <a:buChar char="•"/>
              <a:defRPr/>
            </a:pPr>
            <a:r>
              <a:rPr lang="en-GB" altLang="en-US" sz="2029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Example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104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5279C-D697-5D4A-9066-62D1FAEE8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85" y="4889771"/>
            <a:ext cx="5362555" cy="564899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1546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CHAINED-HASH-INSERT(</a:t>
            </a:r>
            <a:r>
              <a:rPr lang="en-GB" sz="1546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T,x</a:t>
            </a:r>
            <a:r>
              <a:rPr lang="en-GB" sz="1546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1546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 insert x at the head of list T[h(</a:t>
            </a:r>
            <a:r>
              <a:rPr lang="en-GB" sz="1546" b="0" dirty="0" err="1">
                <a:solidFill>
                  <a:srgbClr val="FF0000"/>
                </a:solidFill>
                <a:latin typeface="Lucida Sans Typewriter" panose="020B0509030504030204" pitchFamily="49" charset="77"/>
              </a:rPr>
              <a:t>x.key</a:t>
            </a:r>
            <a:r>
              <a:rPr lang="en-GB" sz="1546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)]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53FD3D-7A4E-B846-B243-3793C2C6C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71" y="3922632"/>
            <a:ext cx="4759469" cy="239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0951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 collision resolution by open addressing, 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alternative cells are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probed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until an empty cell is found</a:t>
            </a:r>
          </a:p>
          <a:p>
            <a:pPr indent="-311306">
              <a:defRPr/>
            </a:pPr>
            <a:endParaRPr lang="en-GB" dirty="0"/>
          </a:p>
          <a:p>
            <a:pPr indent="-311306">
              <a:defRPr/>
            </a:pPr>
            <a:r>
              <a:rPr lang="en-GB" dirty="0"/>
              <a:t>To determine which slots to probe, the hash function is extended to include the probe number (starting from </a:t>
            </a:r>
            <a:r>
              <a:rPr lang="en-GB" dirty="0">
                <a:solidFill>
                  <a:schemeClr val="accent1"/>
                </a:solidFill>
              </a:rPr>
              <a:t>0</a:t>
            </a:r>
            <a:r>
              <a:rPr lang="en-GB" dirty="0"/>
              <a:t>) as a second input: </a:t>
            </a:r>
            <a:r>
              <a:rPr lang="en-GB" dirty="0">
                <a:solidFill>
                  <a:schemeClr val="accent1"/>
                </a:solidFill>
              </a:rPr>
              <a:t>h: U x {0,1,…,m-1} → {0,1,…,m-1}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Linear probing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Quadratic probing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Double hashing</a:t>
            </a:r>
            <a:br>
              <a:rPr lang="en-GB" dirty="0">
                <a:solidFill>
                  <a:schemeClr val="accent1"/>
                </a:solidFill>
              </a:rPr>
            </a:br>
            <a:endParaRPr lang="en-GB" dirty="0">
              <a:solidFill>
                <a:schemeClr val="accent1"/>
              </a:solidFill>
            </a:endParaRPr>
          </a:p>
          <a:p>
            <a:pPr indent="-311306">
              <a:defRPr/>
            </a:pPr>
            <a:r>
              <a:rPr lang="en-GB" dirty="0"/>
              <a:t>With open addressing, we require that </a:t>
            </a:r>
            <a:r>
              <a:rPr lang="en-GB" dirty="0">
                <a:solidFill>
                  <a:schemeClr val="accent1"/>
                </a:solidFill>
              </a:rPr>
              <a:t>every</a:t>
            </a:r>
            <a:r>
              <a:rPr lang="en-GB" dirty="0"/>
              <a:t> hash-table position is eventually considered as a slot for a new key as the table fills up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105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304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solidFill>
                  <a:schemeClr val="accent1"/>
                </a:solidFill>
              </a:rPr>
              <a:t>Linear probing</a:t>
            </a:r>
            <a:r>
              <a:rPr lang="en-GB" dirty="0"/>
              <a:t>, uses a hash function of the form </a:t>
            </a:r>
            <a:r>
              <a:rPr lang="en-GB" dirty="0">
                <a:solidFill>
                  <a:schemeClr val="accent1"/>
                </a:solidFill>
              </a:rPr>
              <a:t>h(</a:t>
            </a:r>
            <a:r>
              <a:rPr lang="en-GB" dirty="0" err="1">
                <a:solidFill>
                  <a:schemeClr val="accent1"/>
                </a:solidFill>
              </a:rPr>
              <a:t>k,i</a:t>
            </a:r>
            <a:r>
              <a:rPr lang="en-GB" dirty="0">
                <a:solidFill>
                  <a:schemeClr val="accent1"/>
                </a:solidFill>
              </a:rPr>
              <a:t>) = (h’(k) + </a:t>
            </a:r>
            <a:r>
              <a:rPr lang="en-GB" dirty="0" err="1">
                <a:solidFill>
                  <a:schemeClr val="accent1"/>
                </a:solidFill>
              </a:rPr>
              <a:t>i</a:t>
            </a:r>
            <a:r>
              <a:rPr lang="en-GB" dirty="0">
                <a:solidFill>
                  <a:schemeClr val="accent1"/>
                </a:solidFill>
              </a:rPr>
              <a:t>) mod m</a:t>
            </a:r>
            <a:r>
              <a:rPr lang="en-GB" dirty="0"/>
              <a:t> where </a:t>
            </a:r>
            <a:r>
              <a:rPr lang="en-GB" dirty="0">
                <a:solidFill>
                  <a:schemeClr val="accent1"/>
                </a:solidFill>
              </a:rPr>
              <a:t>h’</a:t>
            </a:r>
            <a:r>
              <a:rPr lang="en-GB" dirty="0"/>
              <a:t> is an ordinary hash function</a:t>
            </a:r>
          </a:p>
          <a:p>
            <a:pPr marL="19935" indent="0">
              <a:buNone/>
              <a:defRPr/>
            </a:pPr>
            <a:endParaRPr lang="en-GB" altLang="en-US" dirty="0">
              <a:solidFill>
                <a:schemeClr val="tx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Linear probing is easy to implement, but it suffers from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primary clustering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Long runs of occupied slots build up, increasing the average search time</a:t>
            </a: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106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4717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/>
              <a:t>Quadratic probing uses a hash function of the form </a:t>
            </a:r>
            <a:r>
              <a:rPr lang="en-GB" dirty="0">
                <a:solidFill>
                  <a:schemeClr val="accent1"/>
                </a:solidFill>
              </a:rPr>
              <a:t>h(</a:t>
            </a:r>
            <a:r>
              <a:rPr lang="en-GB" dirty="0" err="1">
                <a:solidFill>
                  <a:schemeClr val="accent1"/>
                </a:solidFill>
              </a:rPr>
              <a:t>k,i</a:t>
            </a:r>
            <a:r>
              <a:rPr lang="en-GB" dirty="0">
                <a:solidFill>
                  <a:schemeClr val="accent1"/>
                </a:solidFill>
              </a:rPr>
              <a:t>) = (h’(k) + c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r>
              <a:rPr lang="en-GB" dirty="0">
                <a:solidFill>
                  <a:schemeClr val="accent1"/>
                </a:solidFill>
              </a:rPr>
              <a:t>i + c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  <a:r>
              <a:rPr lang="en-GB" dirty="0">
                <a:solidFill>
                  <a:schemeClr val="accent1"/>
                </a:solidFill>
              </a:rPr>
              <a:t>i</a:t>
            </a:r>
            <a:r>
              <a:rPr lang="en-GB" baseline="30000" dirty="0">
                <a:solidFill>
                  <a:schemeClr val="accent1"/>
                </a:solidFill>
              </a:rPr>
              <a:t>2</a:t>
            </a:r>
            <a:r>
              <a:rPr lang="en-GB" dirty="0">
                <a:solidFill>
                  <a:schemeClr val="accent1"/>
                </a:solidFill>
              </a:rPr>
              <a:t>) mod m</a:t>
            </a:r>
            <a:r>
              <a:rPr lang="en-GB" dirty="0"/>
              <a:t> where </a:t>
            </a:r>
            <a:r>
              <a:rPr lang="en-GB" dirty="0">
                <a:solidFill>
                  <a:schemeClr val="accent1"/>
                </a:solidFill>
              </a:rPr>
              <a:t>h’</a:t>
            </a:r>
            <a:r>
              <a:rPr lang="en-GB" dirty="0"/>
              <a:t> is an ordinary hash function and </a:t>
            </a:r>
            <a:r>
              <a:rPr lang="en-GB" dirty="0">
                <a:solidFill>
                  <a:schemeClr val="accent1"/>
                </a:solidFill>
              </a:rPr>
              <a:t>c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r>
              <a:rPr lang="en-GB" dirty="0">
                <a:solidFill>
                  <a:schemeClr val="accent1"/>
                </a:solidFill>
              </a:rPr>
              <a:t>,c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  <a:r>
              <a:rPr lang="en-GB" dirty="0">
                <a:solidFill>
                  <a:srgbClr val="0B4F7A"/>
                </a:solidFill>
              </a:rPr>
              <a:t> constants</a:t>
            </a:r>
          </a:p>
          <a:p>
            <a:pPr marL="19935" indent="0">
              <a:buNone/>
              <a:defRPr/>
            </a:pPr>
            <a:endParaRPr lang="en-GB" dirty="0"/>
          </a:p>
          <a:p>
            <a:pPr indent="-311306">
              <a:defRPr/>
            </a:pPr>
            <a:r>
              <a:rPr lang="en-GB" dirty="0"/>
              <a:t>If two keys have the same initial probe position, then their probe sequences are the same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This leads to a milder form of clustering, called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secondary clustering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 general, better than linear probing</a:t>
            </a:r>
          </a:p>
          <a:p>
            <a:pPr marL="331241" lvl="1" indent="-311306">
              <a:lnSpc>
                <a:spcPct val="120000"/>
              </a:lnSpc>
              <a:buChar char="•"/>
              <a:defRPr/>
            </a:pP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331241" lvl="1" indent="-311306">
              <a:lnSpc>
                <a:spcPct val="120000"/>
              </a:lnSpc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There is no guarantee of finding an empty cell once the table gets more than half full</a:t>
            </a:r>
            <a:endParaRPr lang="en-US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107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136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Double hashing uses a hash function of the form </a:t>
            </a:r>
            <a:r>
              <a:rPr lang="en-GB" dirty="0">
                <a:solidFill>
                  <a:schemeClr val="accent1"/>
                </a:solidFill>
              </a:rPr>
              <a:t>h(</a:t>
            </a:r>
            <a:r>
              <a:rPr lang="en-GB" dirty="0" err="1">
                <a:solidFill>
                  <a:schemeClr val="accent1"/>
                </a:solidFill>
              </a:rPr>
              <a:t>k,i</a:t>
            </a:r>
            <a:r>
              <a:rPr lang="en-GB" dirty="0">
                <a:solidFill>
                  <a:schemeClr val="accent1"/>
                </a:solidFill>
              </a:rPr>
              <a:t>) = (h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r>
              <a:rPr lang="en-GB" dirty="0">
                <a:solidFill>
                  <a:schemeClr val="accent1"/>
                </a:solidFill>
              </a:rPr>
              <a:t>(k) + ih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  <a:r>
              <a:rPr lang="en-GB" dirty="0">
                <a:solidFill>
                  <a:schemeClr val="accent1"/>
                </a:solidFill>
              </a:rPr>
              <a:t>(k)) mod m </a:t>
            </a:r>
            <a:r>
              <a:rPr lang="en-GB" dirty="0"/>
              <a:t>where </a:t>
            </a:r>
            <a:r>
              <a:rPr lang="en-GB" dirty="0">
                <a:solidFill>
                  <a:schemeClr val="accent1"/>
                </a:solidFill>
              </a:rPr>
              <a:t>h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r>
              <a:rPr lang="en-GB" dirty="0">
                <a:solidFill>
                  <a:srgbClr val="0B4F7A"/>
                </a:solidFill>
              </a:rPr>
              <a:t> and </a:t>
            </a:r>
            <a:r>
              <a:rPr lang="en-GB" dirty="0">
                <a:solidFill>
                  <a:schemeClr val="accent1"/>
                </a:solidFill>
              </a:rPr>
              <a:t>h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  <a:r>
              <a:rPr lang="en-GB" dirty="0"/>
              <a:t> are ordinary hash functions</a:t>
            </a: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r>
              <a:rPr lang="en-GB" dirty="0"/>
              <a:t>The value </a:t>
            </a:r>
            <a:r>
              <a:rPr lang="en-GB" dirty="0">
                <a:solidFill>
                  <a:schemeClr val="accent1"/>
                </a:solidFill>
              </a:rPr>
              <a:t>h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  <a:r>
              <a:rPr lang="en-GB" dirty="0">
                <a:solidFill>
                  <a:schemeClr val="accent1"/>
                </a:solidFill>
              </a:rPr>
              <a:t>(k)</a:t>
            </a:r>
            <a:r>
              <a:rPr lang="en-GB" dirty="0"/>
              <a:t> must be relatively prime to the hash-table size </a:t>
            </a:r>
            <a:r>
              <a:rPr lang="en-GB" dirty="0">
                <a:solidFill>
                  <a:schemeClr val="accent1"/>
                </a:solidFill>
              </a:rPr>
              <a:t>m</a:t>
            </a:r>
            <a:r>
              <a:rPr lang="en-GB" dirty="0"/>
              <a:t> for the entire hash table to be searched</a:t>
            </a:r>
          </a:p>
          <a:p>
            <a:pPr marL="527533" lvl="1" indent="-33124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Let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be a power of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design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</a:t>
            </a:r>
            <a:r>
              <a:rPr lang="en-GB" baseline="-25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to always produce an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odd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number</a:t>
            </a:r>
          </a:p>
          <a:p>
            <a:pPr marL="527533" lvl="1" indent="-33124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Let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be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prime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design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</a:t>
            </a:r>
            <a:r>
              <a:rPr lang="en-GB" baseline="-25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to always return a positive integer less than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r>
              <a:rPr lang="en-GB" dirty="0"/>
              <a:t>One of the best methods available for open addressing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108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7665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Draw a representation of a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7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-celled hash table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its contents after the hash function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h(x) = (3x+1) mod 7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has been used to insert the elements in the sequence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100,19,3,5,4,7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into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 assuming collisions are handled using</a:t>
            </a:r>
          </a:p>
          <a:p>
            <a:pPr marL="527533" lvl="1" indent="-331241">
              <a:lnSpc>
                <a:spcPct val="120000"/>
              </a:lnSpc>
              <a:buFont typeface="+mj-lt"/>
              <a:buAutoNum type="alphaLcParenR"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 chaining method</a:t>
            </a:r>
          </a:p>
          <a:p>
            <a:pPr marL="527533" lvl="1" indent="-331241">
              <a:lnSpc>
                <a:spcPct val="120000"/>
              </a:lnSpc>
              <a:buFont typeface="+mj-lt"/>
              <a:buAutoNum type="alphaLcParenR"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linear probing      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109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11306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For </a:t>
            </a:r>
            <a:r>
              <a:rPr 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LINEAR-SUM-TAIL(A,3,</a:t>
            </a:r>
            <a:r>
              <a:rPr lang="en-US" dirty="0">
                <a:solidFill>
                  <a:schemeClr val="accent1"/>
                </a:solidFill>
                <a:highlight>
                  <a:srgbClr val="00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0</a:t>
            </a:r>
            <a:r>
              <a:rPr 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with </a:t>
            </a:r>
            <a:r>
              <a:rPr 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 = [1,3,8,6,4,3]</a:t>
            </a:r>
          </a:p>
          <a:p>
            <a:pPr indent="-311306"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r>
              <a:rPr 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Tail recursive</a:t>
            </a:r>
          </a:p>
          <a:p>
            <a:pPr indent="-311306"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1 -  cont.</a:t>
            </a: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C5973-8989-9F47-9A4B-ADB9655DF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15" y="2544065"/>
            <a:ext cx="7517377" cy="165010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LINEAR-SUM-TAIL(</a:t>
            </a:r>
            <a:r>
              <a:rPr lang="en-GB" altLang="en-US" sz="2029" dirty="0" err="1">
                <a:solidFill>
                  <a:srgbClr val="000000"/>
                </a:solidFill>
                <a:latin typeface="Lucida Sans Typewriter" charset="0"/>
              </a:rPr>
              <a:t>A,n,</a:t>
            </a:r>
            <a:r>
              <a:rPr lang="en-GB" altLang="en-US" sz="2029" dirty="0" err="1">
                <a:solidFill>
                  <a:srgbClr val="000000"/>
                </a:solidFill>
                <a:highlight>
                  <a:srgbClr val="00FF00"/>
                </a:highlight>
                <a:latin typeface="Lucida Sans Typewriter" charset="0"/>
              </a:rPr>
              <a:t>res</a:t>
            </a: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  if 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n = </a:t>
            </a:r>
            <a:r>
              <a:rPr lang="en-GB" altLang="en-US" sz="2029" b="0" dirty="0">
                <a:solidFill>
                  <a:srgbClr val="FF0000"/>
                </a:solidFill>
                <a:highlight>
                  <a:srgbClr val="00FF00"/>
                </a:highlight>
                <a:latin typeface="Lucida Sans Typewriter" charset="0"/>
              </a:rPr>
              <a:t>0</a:t>
            </a: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 then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    return </a:t>
            </a:r>
            <a:r>
              <a:rPr lang="en-GB" altLang="en-US" sz="2029" b="0" dirty="0">
                <a:solidFill>
                  <a:srgbClr val="FF0000"/>
                </a:solidFill>
                <a:highlight>
                  <a:srgbClr val="00FF00"/>
                </a:highlight>
                <a:latin typeface="Lucida Sans Typewriter" charset="0"/>
              </a:rPr>
              <a:t>res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  else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    return 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LINEAR-SUM-TAIL(A,n-1, </a:t>
            </a:r>
            <a:r>
              <a:rPr lang="en-GB" altLang="en-US" sz="2029" b="0" dirty="0">
                <a:solidFill>
                  <a:srgbClr val="FF0000"/>
                </a:solidFill>
                <a:highlight>
                  <a:srgbClr val="00FF00"/>
                </a:highlight>
                <a:latin typeface="Lucida Sans Typewriter" charset="0"/>
              </a:rPr>
              <a:t>res + A[n-1]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D32C7-E6CD-B149-A659-1C04210E7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9183" y="2759072"/>
            <a:ext cx="2743123" cy="713557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LINEAR-SUM-TAIL(A,3,0)</a:t>
            </a:r>
            <a:endParaRPr lang="en-GB" altLang="en-US" sz="2029" b="0" dirty="0">
              <a:solidFill>
                <a:srgbClr val="FF0000"/>
              </a:solidFill>
              <a:latin typeface="Lucida Sans Typewriter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54EBD-57EF-894A-9B5E-6F94F1F18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9183" y="3613021"/>
            <a:ext cx="2743123" cy="713557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LINEAR-SUM-TAIL(A,2,</a:t>
            </a:r>
            <a:r>
              <a:rPr lang="en-GB" altLang="en-US" sz="2029" dirty="0">
                <a:solidFill>
                  <a:srgbClr val="000000"/>
                </a:solidFill>
                <a:highlight>
                  <a:srgbClr val="00FF00"/>
                </a:highlight>
                <a:latin typeface="Lucida Sans Typewriter" charset="0"/>
              </a:rPr>
              <a:t>0+8=8</a:t>
            </a: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)</a:t>
            </a:r>
            <a:endParaRPr lang="en-GB" altLang="en-US" sz="2029" b="0" dirty="0">
              <a:solidFill>
                <a:srgbClr val="FF0000"/>
              </a:solidFill>
              <a:latin typeface="Lucida Sans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0BB2C-0BFC-8241-AF91-0732B9C698C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>
            <a:off x="9310745" y="3472629"/>
            <a:ext cx="0" cy="1403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C930EA-008D-6E46-980A-140025B09C11}"/>
              </a:ext>
            </a:extLst>
          </p:cNvPr>
          <p:cNvCxnSpPr/>
          <p:nvPr/>
        </p:nvCxnSpPr>
        <p:spPr bwMode="auto">
          <a:xfrm>
            <a:off x="9302443" y="2317524"/>
            <a:ext cx="0" cy="4415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D0FDE44-6683-BB40-AFAE-4D8F3934C031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10580400" y="2409191"/>
            <a:ext cx="443041" cy="256723"/>
          </a:xfrm>
          <a:prstGeom prst="bentConnector3">
            <a:avLst>
              <a:gd name="adj1" fmla="val -392"/>
            </a:avLst>
          </a:prstGeom>
          <a:solidFill>
            <a:schemeClr val="accent1"/>
          </a:solidFill>
          <a:ln w="38100" cap="flat" cmpd="sng" algn="ctr">
            <a:solidFill>
              <a:srgbClr val="0B4F7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060D44-1CEB-7D4C-8AAF-631877B3052A}"/>
              </a:ext>
            </a:extLst>
          </p:cNvPr>
          <p:cNvSpPr txBox="1"/>
          <p:nvPr/>
        </p:nvSpPr>
        <p:spPr>
          <a:xfrm>
            <a:off x="10946990" y="3131068"/>
            <a:ext cx="1197314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B4F7A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return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49D822-53F1-D241-B8C6-2383755911BA}"/>
              </a:ext>
            </a:extLst>
          </p:cNvPr>
          <p:cNvSpPr txBox="1"/>
          <p:nvPr/>
        </p:nvSpPr>
        <p:spPr>
          <a:xfrm>
            <a:off x="10950449" y="2434499"/>
            <a:ext cx="1197314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B4F7A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return 12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4EF9A51-363D-BE48-93EA-F6034959BF3A}"/>
              </a:ext>
            </a:extLst>
          </p:cNvPr>
          <p:cNvCxnSpPr>
            <a:cxnSpLocks/>
            <a:stCxn id="23" idx="3"/>
            <a:endCxn id="28" idx="3"/>
          </p:cNvCxnSpPr>
          <p:nvPr/>
        </p:nvCxnSpPr>
        <p:spPr bwMode="auto">
          <a:xfrm flipH="1" flipV="1">
            <a:off x="10671252" y="4823404"/>
            <a:ext cx="121646" cy="868428"/>
          </a:xfrm>
          <a:prstGeom prst="bentConnector3">
            <a:avLst>
              <a:gd name="adj1" fmla="val -112125"/>
            </a:avLst>
          </a:prstGeom>
          <a:solidFill>
            <a:schemeClr val="accent1"/>
          </a:solidFill>
          <a:ln w="38100" cap="flat" cmpd="sng" algn="ctr">
            <a:solidFill>
              <a:srgbClr val="0B4F7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655F14A-D5C2-1C44-ABBC-C1F73DA603B6}"/>
              </a:ext>
            </a:extLst>
          </p:cNvPr>
          <p:cNvCxnSpPr>
            <a:cxnSpLocks/>
          </p:cNvCxnSpPr>
          <p:nvPr/>
        </p:nvCxnSpPr>
        <p:spPr bwMode="auto">
          <a:xfrm flipV="1">
            <a:off x="10688439" y="2882482"/>
            <a:ext cx="12268" cy="85395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rgbClr val="0B4F7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3A644E-1560-2E43-8A12-AFE3FD00A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484" y="5335053"/>
            <a:ext cx="2986414" cy="713557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LINEAR-SUM-TAIL(A,0,</a:t>
            </a:r>
            <a:r>
              <a:rPr lang="en-GB" altLang="en-US" sz="2029" dirty="0">
                <a:solidFill>
                  <a:srgbClr val="000000"/>
                </a:solidFill>
                <a:highlight>
                  <a:srgbClr val="00FF00"/>
                </a:highlight>
                <a:latin typeface="Lucida Sans Typewriter" charset="0"/>
              </a:rPr>
              <a:t>11+1=12)</a:t>
            </a:r>
            <a:endParaRPr lang="en-GB" altLang="en-US" sz="2029" b="0" dirty="0">
              <a:solidFill>
                <a:srgbClr val="FF0000"/>
              </a:solidFill>
              <a:highlight>
                <a:srgbClr val="00FF00"/>
              </a:highlight>
              <a:latin typeface="Lucida Sans Typewriter" charset="0"/>
            </a:endParaRP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7B0B940F-B2ED-5147-8FD4-4EB7867B18DC}"/>
              </a:ext>
            </a:extLst>
          </p:cNvPr>
          <p:cNvSpPr txBox="1">
            <a:spLocks/>
          </p:cNvSpPr>
          <p:nvPr/>
        </p:nvSpPr>
        <p:spPr bwMode="auto">
          <a:xfrm>
            <a:off x="10020100" y="6233849"/>
            <a:ext cx="1969347" cy="472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4329" tIns="48687" rIns="104329" bIns="48687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77838" rtl="0" eaLnBrk="1" fontAlgn="base" hangingPunct="0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buChar char="•"/>
              <a:defRPr sz="2100" b="1" kern="120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l" defTabSz="477838" rtl="0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Font typeface="Lucida Sans Unicode" panose="020B0602030504020204" pitchFamily="34" charset="0"/>
              <a:buChar char="−"/>
              <a:defRPr kern="12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algn="l" defTabSz="477838" rtl="0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 kern="12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algn="l" defTabSz="477838" rtl="0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 kern="12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algn="l" defTabSz="477838" rtl="0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 kern="12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algn="l" defTabSz="477838" rtl="0" eaLnBrk="0" fontAlgn="base" latinLnBrk="0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 kern="12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algn="l" defTabSz="477838" rtl="0" eaLnBrk="0" fontAlgn="base" latinLnBrk="0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 kern="12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algn="l" defTabSz="477838" rtl="0" eaLnBrk="0" fontAlgn="base" latinLnBrk="0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 kern="12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algn="l" defTabSz="477838" rtl="0" eaLnBrk="0" fontAlgn="base" latinLnBrk="0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 kern="12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>
              <a:lnSpc>
                <a:spcPct val="96000"/>
              </a:lnSpc>
              <a:spcBef>
                <a:spcPct val="0"/>
              </a:spcBef>
              <a:buNone/>
            </a:pPr>
            <a:r>
              <a:rPr lang="en-GB" altLang="en-US" sz="1449" b="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37CA2-7AD2-BD4E-BE0D-5EB5E20E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129" y="4466625"/>
            <a:ext cx="2743123" cy="713557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LINEAR-SUM-TAIL(A,1,</a:t>
            </a:r>
            <a:r>
              <a:rPr lang="en-GB" altLang="en-US" sz="2029" dirty="0">
                <a:solidFill>
                  <a:srgbClr val="000000"/>
                </a:solidFill>
                <a:highlight>
                  <a:srgbClr val="00FF00"/>
                </a:highlight>
                <a:latin typeface="Lucida Sans Typewriter" charset="0"/>
              </a:rPr>
              <a:t>8+3=11</a:t>
            </a: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)</a:t>
            </a:r>
            <a:endParaRPr lang="en-GB" altLang="en-US" sz="2029" b="0" dirty="0">
              <a:solidFill>
                <a:srgbClr val="FF0000"/>
              </a:solidFill>
              <a:latin typeface="Lucida Sans Typewriter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558A70-CA60-B74C-8CE6-8C431E33C066}"/>
              </a:ext>
            </a:extLst>
          </p:cNvPr>
          <p:cNvCxnSpPr>
            <a:cxnSpLocks/>
            <a:endCxn id="28" idx="0"/>
          </p:cNvCxnSpPr>
          <p:nvPr/>
        </p:nvCxnSpPr>
        <p:spPr bwMode="auto">
          <a:xfrm>
            <a:off x="9299691" y="4326233"/>
            <a:ext cx="0" cy="1403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6AD3D8-0BB3-D241-AD0E-F8B169366D5B}"/>
              </a:ext>
            </a:extLst>
          </p:cNvPr>
          <p:cNvCxnSpPr>
            <a:cxnSpLocks/>
            <a:stCxn id="28" idx="2"/>
          </p:cNvCxnSpPr>
          <p:nvPr/>
        </p:nvCxnSpPr>
        <p:spPr bwMode="auto">
          <a:xfrm>
            <a:off x="9299691" y="5180182"/>
            <a:ext cx="12267" cy="1403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AFD2CFC-5223-B346-B7E6-453AC4B303A5}"/>
              </a:ext>
            </a:extLst>
          </p:cNvPr>
          <p:cNvCxnSpPr>
            <a:cxnSpLocks/>
          </p:cNvCxnSpPr>
          <p:nvPr/>
        </p:nvCxnSpPr>
        <p:spPr bwMode="auto">
          <a:xfrm flipV="1">
            <a:off x="10688439" y="3843886"/>
            <a:ext cx="12268" cy="85395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rgbClr val="0B4F7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38CA03-4AFF-2946-BC66-90E8ACDADF84}"/>
              </a:ext>
            </a:extLst>
          </p:cNvPr>
          <p:cNvSpPr txBox="1"/>
          <p:nvPr/>
        </p:nvSpPr>
        <p:spPr>
          <a:xfrm>
            <a:off x="10916884" y="4131551"/>
            <a:ext cx="1197314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B4F7A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return 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8F2FA4-1814-024A-B35C-0A1B1BEEBFEB}"/>
              </a:ext>
            </a:extLst>
          </p:cNvPr>
          <p:cNvSpPr txBox="1"/>
          <p:nvPr/>
        </p:nvSpPr>
        <p:spPr>
          <a:xfrm>
            <a:off x="10946990" y="5079228"/>
            <a:ext cx="1197314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B4F7A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return 12</a:t>
            </a:r>
          </a:p>
        </p:txBody>
      </p:sp>
    </p:spTree>
    <p:extLst>
      <p:ext uri="{BB962C8B-B14F-4D97-AF65-F5344CB8AC3E}">
        <p14:creationId xmlns:p14="http://schemas.microsoft.com/office/powerpoint/2010/main" val="19527148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h(x) = (3x+1) mod 7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insert the elements in the sequence 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100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,19,3,5,4,7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into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assuming collisions are handled using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chaining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rgbClr val="FF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Hashes 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h(100) = 0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h(19)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h(3) = 3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h(5)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h(4) = 6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h(7) = 1</a:t>
            </a:r>
          </a:p>
          <a:p>
            <a:pPr marL="527533" lvl="1" indent="-331241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110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1487BF-599E-E145-88CA-47C4B6D2561E}"/>
              </a:ext>
            </a:extLst>
          </p:cNvPr>
          <p:cNvSpPr/>
          <p:nvPr/>
        </p:nvSpPr>
        <p:spPr bwMode="auto">
          <a:xfrm>
            <a:off x="4780416" y="3820530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041D9-1115-E642-8CD6-CEF4BE2B770A}"/>
              </a:ext>
            </a:extLst>
          </p:cNvPr>
          <p:cNvSpPr txBox="1"/>
          <p:nvPr/>
        </p:nvSpPr>
        <p:spPr>
          <a:xfrm>
            <a:off x="5052750" y="3123466"/>
            <a:ext cx="325730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C6BEFB-7752-3145-85AB-5AC2A63ADB37}"/>
              </a:ext>
            </a:extLst>
          </p:cNvPr>
          <p:cNvSpPr txBox="1"/>
          <p:nvPr/>
        </p:nvSpPr>
        <p:spPr>
          <a:xfrm>
            <a:off x="4068696" y="3166715"/>
            <a:ext cx="782311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index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153604-71E4-4A4B-A181-2276F470D2AD}"/>
              </a:ext>
            </a:extLst>
          </p:cNvPr>
          <p:cNvSpPr txBox="1"/>
          <p:nvPr/>
        </p:nvSpPr>
        <p:spPr>
          <a:xfrm>
            <a:off x="4264765" y="3788333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151038-9624-7448-AD49-41EB502650E2}"/>
              </a:ext>
            </a:extLst>
          </p:cNvPr>
          <p:cNvSpPr txBox="1"/>
          <p:nvPr/>
        </p:nvSpPr>
        <p:spPr>
          <a:xfrm>
            <a:off x="4264765" y="3489007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4036E2-0BE6-1B44-9E9B-21EEBBA022B9}"/>
              </a:ext>
            </a:extLst>
          </p:cNvPr>
          <p:cNvSpPr txBox="1"/>
          <p:nvPr/>
        </p:nvSpPr>
        <p:spPr>
          <a:xfrm>
            <a:off x="4264765" y="5284964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AA74B1-D305-034E-952C-ED05632CA9DF}"/>
              </a:ext>
            </a:extLst>
          </p:cNvPr>
          <p:cNvSpPr txBox="1"/>
          <p:nvPr/>
        </p:nvSpPr>
        <p:spPr>
          <a:xfrm>
            <a:off x="4264765" y="4985638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845F32-A071-A946-8195-64F7C69C7D6F}"/>
              </a:ext>
            </a:extLst>
          </p:cNvPr>
          <p:cNvSpPr txBox="1"/>
          <p:nvPr/>
        </p:nvSpPr>
        <p:spPr>
          <a:xfrm>
            <a:off x="4264765" y="4686312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17AF11-46A0-C546-BF7E-B8CB9F0B628D}"/>
              </a:ext>
            </a:extLst>
          </p:cNvPr>
          <p:cNvSpPr txBox="1"/>
          <p:nvPr/>
        </p:nvSpPr>
        <p:spPr>
          <a:xfrm>
            <a:off x="4264765" y="4386986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F4A5B1-025C-274B-8A6D-72182C60434F}"/>
              </a:ext>
            </a:extLst>
          </p:cNvPr>
          <p:cNvSpPr txBox="1"/>
          <p:nvPr/>
        </p:nvSpPr>
        <p:spPr>
          <a:xfrm>
            <a:off x="4264765" y="4087660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895584-09E1-D242-AF6B-E7B657BD7AF1}"/>
              </a:ext>
            </a:extLst>
          </p:cNvPr>
          <p:cNvSpPr/>
          <p:nvPr/>
        </p:nvSpPr>
        <p:spPr bwMode="auto">
          <a:xfrm>
            <a:off x="4780415" y="3523494"/>
            <a:ext cx="908631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AC4BF8-8F34-5A41-9295-EC3B95639086}"/>
              </a:ext>
            </a:extLst>
          </p:cNvPr>
          <p:cNvSpPr/>
          <p:nvPr/>
        </p:nvSpPr>
        <p:spPr bwMode="auto">
          <a:xfrm>
            <a:off x="4780416" y="4117565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02B1AD-3CF0-9E43-9676-4BA85C091313}"/>
              </a:ext>
            </a:extLst>
          </p:cNvPr>
          <p:cNvSpPr/>
          <p:nvPr/>
        </p:nvSpPr>
        <p:spPr bwMode="auto">
          <a:xfrm>
            <a:off x="4780416" y="4711637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1A96F9-F3CF-934A-BBED-6F113C4EEDFC}"/>
              </a:ext>
            </a:extLst>
          </p:cNvPr>
          <p:cNvSpPr/>
          <p:nvPr/>
        </p:nvSpPr>
        <p:spPr bwMode="auto">
          <a:xfrm>
            <a:off x="4780416" y="5305708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C0C1E6-AFC5-B045-BC21-34E8A2B97EFA}"/>
              </a:ext>
            </a:extLst>
          </p:cNvPr>
          <p:cNvSpPr/>
          <p:nvPr/>
        </p:nvSpPr>
        <p:spPr bwMode="auto">
          <a:xfrm>
            <a:off x="4780415" y="5008673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0D78B2-B889-1B4C-8351-573344C4C337}"/>
              </a:ext>
            </a:extLst>
          </p:cNvPr>
          <p:cNvSpPr/>
          <p:nvPr/>
        </p:nvSpPr>
        <p:spPr bwMode="auto">
          <a:xfrm>
            <a:off x="4780415" y="4414601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3732E82-96B3-9D42-BE34-FD7B9E6CE726}"/>
              </a:ext>
            </a:extLst>
          </p:cNvPr>
          <p:cNvSpPr/>
          <p:nvPr/>
        </p:nvSpPr>
        <p:spPr bwMode="auto">
          <a:xfrm>
            <a:off x="6089200" y="3531192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100</a:t>
            </a:r>
          </a:p>
        </p:txBody>
      </p:sp>
      <p:sp>
        <p:nvSpPr>
          <p:cNvPr id="103" name="Line 8">
            <a:extLst>
              <a:ext uri="{FF2B5EF4-FFF2-40B4-BE49-F238E27FC236}">
                <a16:creationId xmlns:a16="http://schemas.microsoft.com/office/drawing/2014/main" id="{FDA747F2-D162-C841-9737-6DEEEE609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2534" y="3670218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0971888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h(x) = (3x+1) mod 7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insert the elements in the sequence 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100,19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,3,5,4,7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into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assuming collisions are handled using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chaining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rgbClr val="FF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Hashes 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h(100) = 0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h(19)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h(3) = 3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h(5)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h(4) = 6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h(7) = 1</a:t>
            </a:r>
          </a:p>
          <a:p>
            <a:pPr marL="527533" lvl="1" indent="-331241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111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1487BF-599E-E145-88CA-47C4B6D2561E}"/>
              </a:ext>
            </a:extLst>
          </p:cNvPr>
          <p:cNvSpPr/>
          <p:nvPr/>
        </p:nvSpPr>
        <p:spPr bwMode="auto">
          <a:xfrm>
            <a:off x="4780416" y="3820530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041D9-1115-E642-8CD6-CEF4BE2B770A}"/>
              </a:ext>
            </a:extLst>
          </p:cNvPr>
          <p:cNvSpPr txBox="1"/>
          <p:nvPr/>
        </p:nvSpPr>
        <p:spPr>
          <a:xfrm>
            <a:off x="5052750" y="3123466"/>
            <a:ext cx="325730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C6BEFB-7752-3145-85AB-5AC2A63ADB37}"/>
              </a:ext>
            </a:extLst>
          </p:cNvPr>
          <p:cNvSpPr txBox="1"/>
          <p:nvPr/>
        </p:nvSpPr>
        <p:spPr>
          <a:xfrm>
            <a:off x="4068696" y="3166715"/>
            <a:ext cx="782311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index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153604-71E4-4A4B-A181-2276F470D2AD}"/>
              </a:ext>
            </a:extLst>
          </p:cNvPr>
          <p:cNvSpPr txBox="1"/>
          <p:nvPr/>
        </p:nvSpPr>
        <p:spPr>
          <a:xfrm>
            <a:off x="4264765" y="3788333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151038-9624-7448-AD49-41EB502650E2}"/>
              </a:ext>
            </a:extLst>
          </p:cNvPr>
          <p:cNvSpPr txBox="1"/>
          <p:nvPr/>
        </p:nvSpPr>
        <p:spPr>
          <a:xfrm>
            <a:off x="4264765" y="3489007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4036E2-0BE6-1B44-9E9B-21EEBBA022B9}"/>
              </a:ext>
            </a:extLst>
          </p:cNvPr>
          <p:cNvSpPr txBox="1"/>
          <p:nvPr/>
        </p:nvSpPr>
        <p:spPr>
          <a:xfrm>
            <a:off x="4264765" y="5284964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AA74B1-D305-034E-952C-ED05632CA9DF}"/>
              </a:ext>
            </a:extLst>
          </p:cNvPr>
          <p:cNvSpPr txBox="1"/>
          <p:nvPr/>
        </p:nvSpPr>
        <p:spPr>
          <a:xfrm>
            <a:off x="4264765" y="4985638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845F32-A071-A946-8195-64F7C69C7D6F}"/>
              </a:ext>
            </a:extLst>
          </p:cNvPr>
          <p:cNvSpPr txBox="1"/>
          <p:nvPr/>
        </p:nvSpPr>
        <p:spPr>
          <a:xfrm>
            <a:off x="4264765" y="4686312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17AF11-46A0-C546-BF7E-B8CB9F0B628D}"/>
              </a:ext>
            </a:extLst>
          </p:cNvPr>
          <p:cNvSpPr txBox="1"/>
          <p:nvPr/>
        </p:nvSpPr>
        <p:spPr>
          <a:xfrm>
            <a:off x="4264765" y="4386986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F4A5B1-025C-274B-8A6D-72182C60434F}"/>
              </a:ext>
            </a:extLst>
          </p:cNvPr>
          <p:cNvSpPr txBox="1"/>
          <p:nvPr/>
        </p:nvSpPr>
        <p:spPr>
          <a:xfrm>
            <a:off x="4264765" y="4087660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895584-09E1-D242-AF6B-E7B657BD7AF1}"/>
              </a:ext>
            </a:extLst>
          </p:cNvPr>
          <p:cNvSpPr/>
          <p:nvPr/>
        </p:nvSpPr>
        <p:spPr bwMode="auto">
          <a:xfrm>
            <a:off x="4780415" y="3523494"/>
            <a:ext cx="908631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AC4BF8-8F34-5A41-9295-EC3B95639086}"/>
              </a:ext>
            </a:extLst>
          </p:cNvPr>
          <p:cNvSpPr/>
          <p:nvPr/>
        </p:nvSpPr>
        <p:spPr bwMode="auto">
          <a:xfrm>
            <a:off x="4780416" y="4117565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02B1AD-3CF0-9E43-9676-4BA85C091313}"/>
              </a:ext>
            </a:extLst>
          </p:cNvPr>
          <p:cNvSpPr/>
          <p:nvPr/>
        </p:nvSpPr>
        <p:spPr bwMode="auto">
          <a:xfrm>
            <a:off x="4780416" y="4711637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1A96F9-F3CF-934A-BBED-6F113C4EEDFC}"/>
              </a:ext>
            </a:extLst>
          </p:cNvPr>
          <p:cNvSpPr/>
          <p:nvPr/>
        </p:nvSpPr>
        <p:spPr bwMode="auto">
          <a:xfrm>
            <a:off x="4780416" y="5305708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C0C1E6-AFC5-B045-BC21-34E8A2B97EFA}"/>
              </a:ext>
            </a:extLst>
          </p:cNvPr>
          <p:cNvSpPr/>
          <p:nvPr/>
        </p:nvSpPr>
        <p:spPr bwMode="auto">
          <a:xfrm>
            <a:off x="4780415" y="5008673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0D78B2-B889-1B4C-8351-573344C4C337}"/>
              </a:ext>
            </a:extLst>
          </p:cNvPr>
          <p:cNvSpPr/>
          <p:nvPr/>
        </p:nvSpPr>
        <p:spPr bwMode="auto">
          <a:xfrm>
            <a:off x="4780415" y="4414601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3732E82-96B3-9D42-BE34-FD7B9E6CE726}"/>
              </a:ext>
            </a:extLst>
          </p:cNvPr>
          <p:cNvSpPr/>
          <p:nvPr/>
        </p:nvSpPr>
        <p:spPr bwMode="auto">
          <a:xfrm>
            <a:off x="6089200" y="3531192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100</a:t>
            </a:r>
          </a:p>
        </p:txBody>
      </p:sp>
      <p:sp>
        <p:nvSpPr>
          <p:cNvPr id="103" name="Line 8">
            <a:extLst>
              <a:ext uri="{FF2B5EF4-FFF2-40B4-BE49-F238E27FC236}">
                <a16:creationId xmlns:a16="http://schemas.microsoft.com/office/drawing/2014/main" id="{FDA747F2-D162-C841-9737-6DEEEE609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2534" y="3670218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3F9382-CBD0-7A45-97C5-DDF0429B96BD}"/>
              </a:ext>
            </a:extLst>
          </p:cNvPr>
          <p:cNvSpPr/>
          <p:nvPr/>
        </p:nvSpPr>
        <p:spPr bwMode="auto">
          <a:xfrm>
            <a:off x="6104721" y="4117565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19</a:t>
            </a:r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id="{C561A071-43DA-0C4D-8D7B-193D1837F5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8055" y="4256591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47016402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h(x) = (3x+1) mod 7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insert the elements in the sequence 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100,19,3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,5,4,7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into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assuming collisions are handled using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chaining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rgbClr val="FF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Hashes 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h(100) = 0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h(19)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h(3) = 3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h(5)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h(4) = 6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h(7) = 1</a:t>
            </a:r>
          </a:p>
          <a:p>
            <a:pPr marL="527533" lvl="1" indent="-331241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112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1487BF-599E-E145-88CA-47C4B6D2561E}"/>
              </a:ext>
            </a:extLst>
          </p:cNvPr>
          <p:cNvSpPr/>
          <p:nvPr/>
        </p:nvSpPr>
        <p:spPr bwMode="auto">
          <a:xfrm>
            <a:off x="4780416" y="3820530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041D9-1115-E642-8CD6-CEF4BE2B770A}"/>
              </a:ext>
            </a:extLst>
          </p:cNvPr>
          <p:cNvSpPr txBox="1"/>
          <p:nvPr/>
        </p:nvSpPr>
        <p:spPr>
          <a:xfrm>
            <a:off x="5052750" y="3123466"/>
            <a:ext cx="325730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C6BEFB-7752-3145-85AB-5AC2A63ADB37}"/>
              </a:ext>
            </a:extLst>
          </p:cNvPr>
          <p:cNvSpPr txBox="1"/>
          <p:nvPr/>
        </p:nvSpPr>
        <p:spPr>
          <a:xfrm>
            <a:off x="4068696" y="3166715"/>
            <a:ext cx="782311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index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153604-71E4-4A4B-A181-2276F470D2AD}"/>
              </a:ext>
            </a:extLst>
          </p:cNvPr>
          <p:cNvSpPr txBox="1"/>
          <p:nvPr/>
        </p:nvSpPr>
        <p:spPr>
          <a:xfrm>
            <a:off x="4264765" y="3788333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151038-9624-7448-AD49-41EB502650E2}"/>
              </a:ext>
            </a:extLst>
          </p:cNvPr>
          <p:cNvSpPr txBox="1"/>
          <p:nvPr/>
        </p:nvSpPr>
        <p:spPr>
          <a:xfrm>
            <a:off x="4264765" y="3489007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4036E2-0BE6-1B44-9E9B-21EEBBA022B9}"/>
              </a:ext>
            </a:extLst>
          </p:cNvPr>
          <p:cNvSpPr txBox="1"/>
          <p:nvPr/>
        </p:nvSpPr>
        <p:spPr>
          <a:xfrm>
            <a:off x="4264765" y="5284964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AA74B1-D305-034E-952C-ED05632CA9DF}"/>
              </a:ext>
            </a:extLst>
          </p:cNvPr>
          <p:cNvSpPr txBox="1"/>
          <p:nvPr/>
        </p:nvSpPr>
        <p:spPr>
          <a:xfrm>
            <a:off x="4264765" y="4985638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845F32-A071-A946-8195-64F7C69C7D6F}"/>
              </a:ext>
            </a:extLst>
          </p:cNvPr>
          <p:cNvSpPr txBox="1"/>
          <p:nvPr/>
        </p:nvSpPr>
        <p:spPr>
          <a:xfrm>
            <a:off x="4264765" y="4686312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17AF11-46A0-C546-BF7E-B8CB9F0B628D}"/>
              </a:ext>
            </a:extLst>
          </p:cNvPr>
          <p:cNvSpPr txBox="1"/>
          <p:nvPr/>
        </p:nvSpPr>
        <p:spPr>
          <a:xfrm>
            <a:off x="4264765" y="4386986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F4A5B1-025C-274B-8A6D-72182C60434F}"/>
              </a:ext>
            </a:extLst>
          </p:cNvPr>
          <p:cNvSpPr txBox="1"/>
          <p:nvPr/>
        </p:nvSpPr>
        <p:spPr>
          <a:xfrm>
            <a:off x="4264765" y="4087660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895584-09E1-D242-AF6B-E7B657BD7AF1}"/>
              </a:ext>
            </a:extLst>
          </p:cNvPr>
          <p:cNvSpPr/>
          <p:nvPr/>
        </p:nvSpPr>
        <p:spPr bwMode="auto">
          <a:xfrm>
            <a:off x="4780415" y="3523494"/>
            <a:ext cx="908631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AC4BF8-8F34-5A41-9295-EC3B95639086}"/>
              </a:ext>
            </a:extLst>
          </p:cNvPr>
          <p:cNvSpPr/>
          <p:nvPr/>
        </p:nvSpPr>
        <p:spPr bwMode="auto">
          <a:xfrm>
            <a:off x="4780416" y="4117565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02B1AD-3CF0-9E43-9676-4BA85C091313}"/>
              </a:ext>
            </a:extLst>
          </p:cNvPr>
          <p:cNvSpPr/>
          <p:nvPr/>
        </p:nvSpPr>
        <p:spPr bwMode="auto">
          <a:xfrm>
            <a:off x="4780416" y="4711637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1A96F9-F3CF-934A-BBED-6F113C4EEDFC}"/>
              </a:ext>
            </a:extLst>
          </p:cNvPr>
          <p:cNvSpPr/>
          <p:nvPr/>
        </p:nvSpPr>
        <p:spPr bwMode="auto">
          <a:xfrm>
            <a:off x="4780416" y="5305708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C0C1E6-AFC5-B045-BC21-34E8A2B97EFA}"/>
              </a:ext>
            </a:extLst>
          </p:cNvPr>
          <p:cNvSpPr/>
          <p:nvPr/>
        </p:nvSpPr>
        <p:spPr bwMode="auto">
          <a:xfrm>
            <a:off x="4780415" y="5008673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0D78B2-B889-1B4C-8351-573344C4C337}"/>
              </a:ext>
            </a:extLst>
          </p:cNvPr>
          <p:cNvSpPr/>
          <p:nvPr/>
        </p:nvSpPr>
        <p:spPr bwMode="auto">
          <a:xfrm>
            <a:off x="4780415" y="4414601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3732E82-96B3-9D42-BE34-FD7B9E6CE726}"/>
              </a:ext>
            </a:extLst>
          </p:cNvPr>
          <p:cNvSpPr/>
          <p:nvPr/>
        </p:nvSpPr>
        <p:spPr bwMode="auto">
          <a:xfrm>
            <a:off x="6089200" y="3531192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100</a:t>
            </a:r>
          </a:p>
        </p:txBody>
      </p:sp>
      <p:sp>
        <p:nvSpPr>
          <p:cNvPr id="103" name="Line 8">
            <a:extLst>
              <a:ext uri="{FF2B5EF4-FFF2-40B4-BE49-F238E27FC236}">
                <a16:creationId xmlns:a16="http://schemas.microsoft.com/office/drawing/2014/main" id="{FDA747F2-D162-C841-9737-6DEEEE609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2534" y="3670218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3F9382-CBD0-7A45-97C5-DDF0429B96BD}"/>
              </a:ext>
            </a:extLst>
          </p:cNvPr>
          <p:cNvSpPr/>
          <p:nvPr/>
        </p:nvSpPr>
        <p:spPr bwMode="auto">
          <a:xfrm>
            <a:off x="6104721" y="4117565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19</a:t>
            </a:r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id="{C561A071-43DA-0C4D-8D7B-193D1837F5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8055" y="4256591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9E212D-9D3C-D448-ACE6-335A07AB9844}"/>
              </a:ext>
            </a:extLst>
          </p:cNvPr>
          <p:cNvSpPr/>
          <p:nvPr/>
        </p:nvSpPr>
        <p:spPr bwMode="auto">
          <a:xfrm>
            <a:off x="6100676" y="4414601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</a:p>
        </p:txBody>
      </p:sp>
      <p:sp>
        <p:nvSpPr>
          <p:cNvPr id="27" name="Line 8">
            <a:extLst>
              <a:ext uri="{FF2B5EF4-FFF2-40B4-BE49-F238E27FC236}">
                <a16:creationId xmlns:a16="http://schemas.microsoft.com/office/drawing/2014/main" id="{746F7E1B-B3BB-DB43-B306-33FF1B7407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4011" y="4553627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12923274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h(x) = (3x+1) mod 7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insert the elements in the sequence 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100,19,3,5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,4,7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into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assuming collisions are handled using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chaining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rgbClr val="FF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Hashes 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h(100) = 0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h(19)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h(3) = 3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h(5)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h(4) = 6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h(7) = 1</a:t>
            </a:r>
          </a:p>
          <a:p>
            <a:pPr marL="527533" lvl="1" indent="-331241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113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1487BF-599E-E145-88CA-47C4B6D2561E}"/>
              </a:ext>
            </a:extLst>
          </p:cNvPr>
          <p:cNvSpPr/>
          <p:nvPr/>
        </p:nvSpPr>
        <p:spPr bwMode="auto">
          <a:xfrm>
            <a:off x="4780416" y="3820530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041D9-1115-E642-8CD6-CEF4BE2B770A}"/>
              </a:ext>
            </a:extLst>
          </p:cNvPr>
          <p:cNvSpPr txBox="1"/>
          <p:nvPr/>
        </p:nvSpPr>
        <p:spPr>
          <a:xfrm>
            <a:off x="5052750" y="3123466"/>
            <a:ext cx="325730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C6BEFB-7752-3145-85AB-5AC2A63ADB37}"/>
              </a:ext>
            </a:extLst>
          </p:cNvPr>
          <p:cNvSpPr txBox="1"/>
          <p:nvPr/>
        </p:nvSpPr>
        <p:spPr>
          <a:xfrm>
            <a:off x="4068696" y="3166715"/>
            <a:ext cx="782311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index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153604-71E4-4A4B-A181-2276F470D2AD}"/>
              </a:ext>
            </a:extLst>
          </p:cNvPr>
          <p:cNvSpPr txBox="1"/>
          <p:nvPr/>
        </p:nvSpPr>
        <p:spPr>
          <a:xfrm>
            <a:off x="4264765" y="3788333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151038-9624-7448-AD49-41EB502650E2}"/>
              </a:ext>
            </a:extLst>
          </p:cNvPr>
          <p:cNvSpPr txBox="1"/>
          <p:nvPr/>
        </p:nvSpPr>
        <p:spPr>
          <a:xfrm>
            <a:off x="4264765" y="3489007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4036E2-0BE6-1B44-9E9B-21EEBBA022B9}"/>
              </a:ext>
            </a:extLst>
          </p:cNvPr>
          <p:cNvSpPr txBox="1"/>
          <p:nvPr/>
        </p:nvSpPr>
        <p:spPr>
          <a:xfrm>
            <a:off x="4264765" y="5284964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AA74B1-D305-034E-952C-ED05632CA9DF}"/>
              </a:ext>
            </a:extLst>
          </p:cNvPr>
          <p:cNvSpPr txBox="1"/>
          <p:nvPr/>
        </p:nvSpPr>
        <p:spPr>
          <a:xfrm>
            <a:off x="4264765" y="4985638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845F32-A071-A946-8195-64F7C69C7D6F}"/>
              </a:ext>
            </a:extLst>
          </p:cNvPr>
          <p:cNvSpPr txBox="1"/>
          <p:nvPr/>
        </p:nvSpPr>
        <p:spPr>
          <a:xfrm>
            <a:off x="4264765" y="4686312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17AF11-46A0-C546-BF7E-B8CB9F0B628D}"/>
              </a:ext>
            </a:extLst>
          </p:cNvPr>
          <p:cNvSpPr txBox="1"/>
          <p:nvPr/>
        </p:nvSpPr>
        <p:spPr>
          <a:xfrm>
            <a:off x="4264765" y="4386986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F4A5B1-025C-274B-8A6D-72182C60434F}"/>
              </a:ext>
            </a:extLst>
          </p:cNvPr>
          <p:cNvSpPr txBox="1"/>
          <p:nvPr/>
        </p:nvSpPr>
        <p:spPr>
          <a:xfrm>
            <a:off x="4264765" y="4087660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895584-09E1-D242-AF6B-E7B657BD7AF1}"/>
              </a:ext>
            </a:extLst>
          </p:cNvPr>
          <p:cNvSpPr/>
          <p:nvPr/>
        </p:nvSpPr>
        <p:spPr bwMode="auto">
          <a:xfrm>
            <a:off x="4780415" y="3523494"/>
            <a:ext cx="908631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AC4BF8-8F34-5A41-9295-EC3B95639086}"/>
              </a:ext>
            </a:extLst>
          </p:cNvPr>
          <p:cNvSpPr/>
          <p:nvPr/>
        </p:nvSpPr>
        <p:spPr bwMode="auto">
          <a:xfrm>
            <a:off x="4780416" y="4117565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02B1AD-3CF0-9E43-9676-4BA85C091313}"/>
              </a:ext>
            </a:extLst>
          </p:cNvPr>
          <p:cNvSpPr/>
          <p:nvPr/>
        </p:nvSpPr>
        <p:spPr bwMode="auto">
          <a:xfrm>
            <a:off x="4780416" y="4711637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1A96F9-F3CF-934A-BBED-6F113C4EEDFC}"/>
              </a:ext>
            </a:extLst>
          </p:cNvPr>
          <p:cNvSpPr/>
          <p:nvPr/>
        </p:nvSpPr>
        <p:spPr bwMode="auto">
          <a:xfrm>
            <a:off x="4780416" y="5305708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C0C1E6-AFC5-B045-BC21-34E8A2B97EFA}"/>
              </a:ext>
            </a:extLst>
          </p:cNvPr>
          <p:cNvSpPr/>
          <p:nvPr/>
        </p:nvSpPr>
        <p:spPr bwMode="auto">
          <a:xfrm>
            <a:off x="4780415" y="5008673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0D78B2-B889-1B4C-8351-573344C4C337}"/>
              </a:ext>
            </a:extLst>
          </p:cNvPr>
          <p:cNvSpPr/>
          <p:nvPr/>
        </p:nvSpPr>
        <p:spPr bwMode="auto">
          <a:xfrm>
            <a:off x="4780415" y="4414601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3732E82-96B3-9D42-BE34-FD7B9E6CE726}"/>
              </a:ext>
            </a:extLst>
          </p:cNvPr>
          <p:cNvSpPr/>
          <p:nvPr/>
        </p:nvSpPr>
        <p:spPr bwMode="auto">
          <a:xfrm>
            <a:off x="6089200" y="3531192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100</a:t>
            </a:r>
          </a:p>
        </p:txBody>
      </p:sp>
      <p:sp>
        <p:nvSpPr>
          <p:cNvPr id="103" name="Line 8">
            <a:extLst>
              <a:ext uri="{FF2B5EF4-FFF2-40B4-BE49-F238E27FC236}">
                <a16:creationId xmlns:a16="http://schemas.microsoft.com/office/drawing/2014/main" id="{FDA747F2-D162-C841-9737-6DEEEE609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2534" y="3670218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3F9382-CBD0-7A45-97C5-DDF0429B96BD}"/>
              </a:ext>
            </a:extLst>
          </p:cNvPr>
          <p:cNvSpPr/>
          <p:nvPr/>
        </p:nvSpPr>
        <p:spPr bwMode="auto">
          <a:xfrm>
            <a:off x="6104721" y="4117565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</a:t>
            </a:r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id="{C561A071-43DA-0C4D-8D7B-193D1837F5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8055" y="4256591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9E212D-9D3C-D448-ACE6-335A07AB9844}"/>
              </a:ext>
            </a:extLst>
          </p:cNvPr>
          <p:cNvSpPr/>
          <p:nvPr/>
        </p:nvSpPr>
        <p:spPr bwMode="auto">
          <a:xfrm>
            <a:off x="6100676" y="4414601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</a:p>
        </p:txBody>
      </p:sp>
      <p:sp>
        <p:nvSpPr>
          <p:cNvPr id="27" name="Line 8">
            <a:extLst>
              <a:ext uri="{FF2B5EF4-FFF2-40B4-BE49-F238E27FC236}">
                <a16:creationId xmlns:a16="http://schemas.microsoft.com/office/drawing/2014/main" id="{746F7E1B-B3BB-DB43-B306-33FF1B7407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4011" y="4553627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0616CC-5F21-6E4A-A78E-CAE706E1C5F3}"/>
              </a:ext>
            </a:extLst>
          </p:cNvPr>
          <p:cNvSpPr/>
          <p:nvPr/>
        </p:nvSpPr>
        <p:spPr bwMode="auto">
          <a:xfrm>
            <a:off x="7487210" y="4146707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19</a:t>
            </a:r>
          </a:p>
        </p:txBody>
      </p:sp>
      <p:sp>
        <p:nvSpPr>
          <p:cNvPr id="31" name="Line 8">
            <a:extLst>
              <a:ext uri="{FF2B5EF4-FFF2-40B4-BE49-F238E27FC236}">
                <a16:creationId xmlns:a16="http://schemas.microsoft.com/office/drawing/2014/main" id="{626E5CE7-4DDE-0A4E-8F1F-008C6266E7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9381" y="4180447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id="{1B1D2557-AFC2-3541-B1C6-EEFC96C5A8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49381" y="4319568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53231567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h(x) = (3x+1) mod 7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insert the elements in the sequence 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100,19,3,5,4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,7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into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assuming collisions are handled using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chaining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rgbClr val="FF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Hashes 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h(100) = 0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h(19)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h(3) = 3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h(5)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h(4) = 6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h(7) = 1</a:t>
            </a:r>
          </a:p>
          <a:p>
            <a:pPr marL="527533" lvl="1" indent="-331241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114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1487BF-599E-E145-88CA-47C4B6D2561E}"/>
              </a:ext>
            </a:extLst>
          </p:cNvPr>
          <p:cNvSpPr/>
          <p:nvPr/>
        </p:nvSpPr>
        <p:spPr bwMode="auto">
          <a:xfrm>
            <a:off x="4780416" y="3820530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041D9-1115-E642-8CD6-CEF4BE2B770A}"/>
              </a:ext>
            </a:extLst>
          </p:cNvPr>
          <p:cNvSpPr txBox="1"/>
          <p:nvPr/>
        </p:nvSpPr>
        <p:spPr>
          <a:xfrm>
            <a:off x="5052750" y="3123466"/>
            <a:ext cx="325730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C6BEFB-7752-3145-85AB-5AC2A63ADB37}"/>
              </a:ext>
            </a:extLst>
          </p:cNvPr>
          <p:cNvSpPr txBox="1"/>
          <p:nvPr/>
        </p:nvSpPr>
        <p:spPr>
          <a:xfrm>
            <a:off x="4068696" y="3166715"/>
            <a:ext cx="782311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index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153604-71E4-4A4B-A181-2276F470D2AD}"/>
              </a:ext>
            </a:extLst>
          </p:cNvPr>
          <p:cNvSpPr txBox="1"/>
          <p:nvPr/>
        </p:nvSpPr>
        <p:spPr>
          <a:xfrm>
            <a:off x="4264765" y="3788333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151038-9624-7448-AD49-41EB502650E2}"/>
              </a:ext>
            </a:extLst>
          </p:cNvPr>
          <p:cNvSpPr txBox="1"/>
          <p:nvPr/>
        </p:nvSpPr>
        <p:spPr>
          <a:xfrm>
            <a:off x="4264765" y="3489007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4036E2-0BE6-1B44-9E9B-21EEBBA022B9}"/>
              </a:ext>
            </a:extLst>
          </p:cNvPr>
          <p:cNvSpPr txBox="1"/>
          <p:nvPr/>
        </p:nvSpPr>
        <p:spPr>
          <a:xfrm>
            <a:off x="4264765" y="5284964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AA74B1-D305-034E-952C-ED05632CA9DF}"/>
              </a:ext>
            </a:extLst>
          </p:cNvPr>
          <p:cNvSpPr txBox="1"/>
          <p:nvPr/>
        </p:nvSpPr>
        <p:spPr>
          <a:xfrm>
            <a:off x="4264765" y="4985638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845F32-A071-A946-8195-64F7C69C7D6F}"/>
              </a:ext>
            </a:extLst>
          </p:cNvPr>
          <p:cNvSpPr txBox="1"/>
          <p:nvPr/>
        </p:nvSpPr>
        <p:spPr>
          <a:xfrm>
            <a:off x="4264765" y="4686312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17AF11-46A0-C546-BF7E-B8CB9F0B628D}"/>
              </a:ext>
            </a:extLst>
          </p:cNvPr>
          <p:cNvSpPr txBox="1"/>
          <p:nvPr/>
        </p:nvSpPr>
        <p:spPr>
          <a:xfrm>
            <a:off x="4264765" y="4386986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F4A5B1-025C-274B-8A6D-72182C60434F}"/>
              </a:ext>
            </a:extLst>
          </p:cNvPr>
          <p:cNvSpPr txBox="1"/>
          <p:nvPr/>
        </p:nvSpPr>
        <p:spPr>
          <a:xfrm>
            <a:off x="4264765" y="4087660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895584-09E1-D242-AF6B-E7B657BD7AF1}"/>
              </a:ext>
            </a:extLst>
          </p:cNvPr>
          <p:cNvSpPr/>
          <p:nvPr/>
        </p:nvSpPr>
        <p:spPr bwMode="auto">
          <a:xfrm>
            <a:off x="4780415" y="3523494"/>
            <a:ext cx="908631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AC4BF8-8F34-5A41-9295-EC3B95639086}"/>
              </a:ext>
            </a:extLst>
          </p:cNvPr>
          <p:cNvSpPr/>
          <p:nvPr/>
        </p:nvSpPr>
        <p:spPr bwMode="auto">
          <a:xfrm>
            <a:off x="4780416" y="4117565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02B1AD-3CF0-9E43-9676-4BA85C091313}"/>
              </a:ext>
            </a:extLst>
          </p:cNvPr>
          <p:cNvSpPr/>
          <p:nvPr/>
        </p:nvSpPr>
        <p:spPr bwMode="auto">
          <a:xfrm>
            <a:off x="4780416" y="4711637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1A96F9-F3CF-934A-BBED-6F113C4EEDFC}"/>
              </a:ext>
            </a:extLst>
          </p:cNvPr>
          <p:cNvSpPr/>
          <p:nvPr/>
        </p:nvSpPr>
        <p:spPr bwMode="auto">
          <a:xfrm>
            <a:off x="4780416" y="5305708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C0C1E6-AFC5-B045-BC21-34E8A2B97EFA}"/>
              </a:ext>
            </a:extLst>
          </p:cNvPr>
          <p:cNvSpPr/>
          <p:nvPr/>
        </p:nvSpPr>
        <p:spPr bwMode="auto">
          <a:xfrm>
            <a:off x="4780415" y="5008673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0D78B2-B889-1B4C-8351-573344C4C337}"/>
              </a:ext>
            </a:extLst>
          </p:cNvPr>
          <p:cNvSpPr/>
          <p:nvPr/>
        </p:nvSpPr>
        <p:spPr bwMode="auto">
          <a:xfrm>
            <a:off x="4780415" y="4414601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3732E82-96B3-9D42-BE34-FD7B9E6CE726}"/>
              </a:ext>
            </a:extLst>
          </p:cNvPr>
          <p:cNvSpPr/>
          <p:nvPr/>
        </p:nvSpPr>
        <p:spPr bwMode="auto">
          <a:xfrm>
            <a:off x="6089200" y="3531192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100</a:t>
            </a:r>
          </a:p>
        </p:txBody>
      </p:sp>
      <p:sp>
        <p:nvSpPr>
          <p:cNvPr id="103" name="Line 8">
            <a:extLst>
              <a:ext uri="{FF2B5EF4-FFF2-40B4-BE49-F238E27FC236}">
                <a16:creationId xmlns:a16="http://schemas.microsoft.com/office/drawing/2014/main" id="{FDA747F2-D162-C841-9737-6DEEEE609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2534" y="3670218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3F9382-CBD0-7A45-97C5-DDF0429B96BD}"/>
              </a:ext>
            </a:extLst>
          </p:cNvPr>
          <p:cNvSpPr/>
          <p:nvPr/>
        </p:nvSpPr>
        <p:spPr bwMode="auto">
          <a:xfrm>
            <a:off x="6104721" y="4117565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</a:t>
            </a:r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id="{C561A071-43DA-0C4D-8D7B-193D1837F5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8055" y="4256591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9E212D-9D3C-D448-ACE6-335A07AB9844}"/>
              </a:ext>
            </a:extLst>
          </p:cNvPr>
          <p:cNvSpPr/>
          <p:nvPr/>
        </p:nvSpPr>
        <p:spPr bwMode="auto">
          <a:xfrm>
            <a:off x="6100676" y="4414601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</a:p>
        </p:txBody>
      </p:sp>
      <p:sp>
        <p:nvSpPr>
          <p:cNvPr id="27" name="Line 8">
            <a:extLst>
              <a:ext uri="{FF2B5EF4-FFF2-40B4-BE49-F238E27FC236}">
                <a16:creationId xmlns:a16="http://schemas.microsoft.com/office/drawing/2014/main" id="{746F7E1B-B3BB-DB43-B306-33FF1B7407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4011" y="4553627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0616CC-5F21-6E4A-A78E-CAE706E1C5F3}"/>
              </a:ext>
            </a:extLst>
          </p:cNvPr>
          <p:cNvSpPr/>
          <p:nvPr/>
        </p:nvSpPr>
        <p:spPr bwMode="auto">
          <a:xfrm>
            <a:off x="7487210" y="4146707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19</a:t>
            </a:r>
          </a:p>
        </p:txBody>
      </p:sp>
      <p:sp>
        <p:nvSpPr>
          <p:cNvPr id="31" name="Line 8">
            <a:extLst>
              <a:ext uri="{FF2B5EF4-FFF2-40B4-BE49-F238E27FC236}">
                <a16:creationId xmlns:a16="http://schemas.microsoft.com/office/drawing/2014/main" id="{626E5CE7-4DDE-0A4E-8F1F-008C6266E7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9381" y="4180447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id="{1B1D2557-AFC2-3541-B1C6-EEFC96C5A8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49381" y="4319568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C26A30-4747-8944-BA7E-FD8580C8E9A9}"/>
              </a:ext>
            </a:extLst>
          </p:cNvPr>
          <p:cNvSpPr/>
          <p:nvPr/>
        </p:nvSpPr>
        <p:spPr bwMode="auto">
          <a:xfrm>
            <a:off x="6085922" y="5309983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</a:p>
        </p:txBody>
      </p:sp>
      <p:sp>
        <p:nvSpPr>
          <p:cNvPr id="36" name="Line 8">
            <a:extLst>
              <a:ext uri="{FF2B5EF4-FFF2-40B4-BE49-F238E27FC236}">
                <a16:creationId xmlns:a16="http://schemas.microsoft.com/office/drawing/2014/main" id="{EB949802-AA16-3E49-99DF-4DCE80D117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257" y="5449009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2202479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h(x) = (3x+1) mod 7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insert the elements in the sequence 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100,19,3,5,4,7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into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assuming collisions are handled using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chaining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rgbClr val="FF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Hashes 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h(100) = 0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h(19)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h(3) = 3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h(5)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h(4) = 6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h(7) = 1</a:t>
            </a:r>
          </a:p>
          <a:p>
            <a:pPr marL="527533" lvl="1" indent="-331241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115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1487BF-599E-E145-88CA-47C4B6D2561E}"/>
              </a:ext>
            </a:extLst>
          </p:cNvPr>
          <p:cNvSpPr/>
          <p:nvPr/>
        </p:nvSpPr>
        <p:spPr bwMode="auto">
          <a:xfrm>
            <a:off x="4780416" y="3820530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041D9-1115-E642-8CD6-CEF4BE2B770A}"/>
              </a:ext>
            </a:extLst>
          </p:cNvPr>
          <p:cNvSpPr txBox="1"/>
          <p:nvPr/>
        </p:nvSpPr>
        <p:spPr>
          <a:xfrm>
            <a:off x="5052750" y="3123466"/>
            <a:ext cx="325730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C6BEFB-7752-3145-85AB-5AC2A63ADB37}"/>
              </a:ext>
            </a:extLst>
          </p:cNvPr>
          <p:cNvSpPr txBox="1"/>
          <p:nvPr/>
        </p:nvSpPr>
        <p:spPr>
          <a:xfrm>
            <a:off x="4068696" y="3166715"/>
            <a:ext cx="782311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index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153604-71E4-4A4B-A181-2276F470D2AD}"/>
              </a:ext>
            </a:extLst>
          </p:cNvPr>
          <p:cNvSpPr txBox="1"/>
          <p:nvPr/>
        </p:nvSpPr>
        <p:spPr>
          <a:xfrm>
            <a:off x="4264765" y="3788333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151038-9624-7448-AD49-41EB502650E2}"/>
              </a:ext>
            </a:extLst>
          </p:cNvPr>
          <p:cNvSpPr txBox="1"/>
          <p:nvPr/>
        </p:nvSpPr>
        <p:spPr>
          <a:xfrm>
            <a:off x="4264765" y="3489007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4036E2-0BE6-1B44-9E9B-21EEBBA022B9}"/>
              </a:ext>
            </a:extLst>
          </p:cNvPr>
          <p:cNvSpPr txBox="1"/>
          <p:nvPr/>
        </p:nvSpPr>
        <p:spPr>
          <a:xfrm>
            <a:off x="4264765" y="5284964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AA74B1-D305-034E-952C-ED05632CA9DF}"/>
              </a:ext>
            </a:extLst>
          </p:cNvPr>
          <p:cNvSpPr txBox="1"/>
          <p:nvPr/>
        </p:nvSpPr>
        <p:spPr>
          <a:xfrm>
            <a:off x="4264765" y="4985638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845F32-A071-A946-8195-64F7C69C7D6F}"/>
              </a:ext>
            </a:extLst>
          </p:cNvPr>
          <p:cNvSpPr txBox="1"/>
          <p:nvPr/>
        </p:nvSpPr>
        <p:spPr>
          <a:xfrm>
            <a:off x="4264765" y="4686312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17AF11-46A0-C546-BF7E-B8CB9F0B628D}"/>
              </a:ext>
            </a:extLst>
          </p:cNvPr>
          <p:cNvSpPr txBox="1"/>
          <p:nvPr/>
        </p:nvSpPr>
        <p:spPr>
          <a:xfrm>
            <a:off x="4264765" y="4386986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F4A5B1-025C-274B-8A6D-72182C60434F}"/>
              </a:ext>
            </a:extLst>
          </p:cNvPr>
          <p:cNvSpPr txBox="1"/>
          <p:nvPr/>
        </p:nvSpPr>
        <p:spPr>
          <a:xfrm>
            <a:off x="4264765" y="4087660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895584-09E1-D242-AF6B-E7B657BD7AF1}"/>
              </a:ext>
            </a:extLst>
          </p:cNvPr>
          <p:cNvSpPr/>
          <p:nvPr/>
        </p:nvSpPr>
        <p:spPr bwMode="auto">
          <a:xfrm>
            <a:off x="4780415" y="3523494"/>
            <a:ext cx="908631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AC4BF8-8F34-5A41-9295-EC3B95639086}"/>
              </a:ext>
            </a:extLst>
          </p:cNvPr>
          <p:cNvSpPr/>
          <p:nvPr/>
        </p:nvSpPr>
        <p:spPr bwMode="auto">
          <a:xfrm>
            <a:off x="4780416" y="4117565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02B1AD-3CF0-9E43-9676-4BA85C091313}"/>
              </a:ext>
            </a:extLst>
          </p:cNvPr>
          <p:cNvSpPr/>
          <p:nvPr/>
        </p:nvSpPr>
        <p:spPr bwMode="auto">
          <a:xfrm>
            <a:off x="4780416" y="4711637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1A96F9-F3CF-934A-BBED-6F113C4EEDFC}"/>
              </a:ext>
            </a:extLst>
          </p:cNvPr>
          <p:cNvSpPr/>
          <p:nvPr/>
        </p:nvSpPr>
        <p:spPr bwMode="auto">
          <a:xfrm>
            <a:off x="4780416" y="5305708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C0C1E6-AFC5-B045-BC21-34E8A2B97EFA}"/>
              </a:ext>
            </a:extLst>
          </p:cNvPr>
          <p:cNvSpPr/>
          <p:nvPr/>
        </p:nvSpPr>
        <p:spPr bwMode="auto">
          <a:xfrm>
            <a:off x="4780415" y="5008673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0D78B2-B889-1B4C-8351-573344C4C337}"/>
              </a:ext>
            </a:extLst>
          </p:cNvPr>
          <p:cNvSpPr/>
          <p:nvPr/>
        </p:nvSpPr>
        <p:spPr bwMode="auto">
          <a:xfrm>
            <a:off x="4780415" y="4414601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3732E82-96B3-9D42-BE34-FD7B9E6CE726}"/>
              </a:ext>
            </a:extLst>
          </p:cNvPr>
          <p:cNvSpPr/>
          <p:nvPr/>
        </p:nvSpPr>
        <p:spPr bwMode="auto">
          <a:xfrm>
            <a:off x="6089200" y="3531192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100</a:t>
            </a:r>
          </a:p>
        </p:txBody>
      </p:sp>
      <p:sp>
        <p:nvSpPr>
          <p:cNvPr id="103" name="Line 8">
            <a:extLst>
              <a:ext uri="{FF2B5EF4-FFF2-40B4-BE49-F238E27FC236}">
                <a16:creationId xmlns:a16="http://schemas.microsoft.com/office/drawing/2014/main" id="{FDA747F2-D162-C841-9737-6DEEEE609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2534" y="3670218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3F9382-CBD0-7A45-97C5-DDF0429B96BD}"/>
              </a:ext>
            </a:extLst>
          </p:cNvPr>
          <p:cNvSpPr/>
          <p:nvPr/>
        </p:nvSpPr>
        <p:spPr bwMode="auto">
          <a:xfrm>
            <a:off x="6104721" y="4117565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</a:t>
            </a:r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id="{C561A071-43DA-0C4D-8D7B-193D1837F5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8055" y="4256591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9E212D-9D3C-D448-ACE6-335A07AB9844}"/>
              </a:ext>
            </a:extLst>
          </p:cNvPr>
          <p:cNvSpPr/>
          <p:nvPr/>
        </p:nvSpPr>
        <p:spPr bwMode="auto">
          <a:xfrm>
            <a:off x="6100676" y="4414601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</a:p>
        </p:txBody>
      </p:sp>
      <p:sp>
        <p:nvSpPr>
          <p:cNvPr id="27" name="Line 8">
            <a:extLst>
              <a:ext uri="{FF2B5EF4-FFF2-40B4-BE49-F238E27FC236}">
                <a16:creationId xmlns:a16="http://schemas.microsoft.com/office/drawing/2014/main" id="{746F7E1B-B3BB-DB43-B306-33FF1B7407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4011" y="4553627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0616CC-5F21-6E4A-A78E-CAE706E1C5F3}"/>
              </a:ext>
            </a:extLst>
          </p:cNvPr>
          <p:cNvSpPr/>
          <p:nvPr/>
        </p:nvSpPr>
        <p:spPr bwMode="auto">
          <a:xfrm>
            <a:off x="7487210" y="4146707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19</a:t>
            </a:r>
          </a:p>
        </p:txBody>
      </p:sp>
      <p:sp>
        <p:nvSpPr>
          <p:cNvPr id="31" name="Line 8">
            <a:extLst>
              <a:ext uri="{FF2B5EF4-FFF2-40B4-BE49-F238E27FC236}">
                <a16:creationId xmlns:a16="http://schemas.microsoft.com/office/drawing/2014/main" id="{626E5CE7-4DDE-0A4E-8F1F-008C6266E7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9381" y="4180447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id="{1B1D2557-AFC2-3541-B1C6-EEFC96C5A8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49381" y="4319568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C26A30-4747-8944-BA7E-FD8580C8E9A9}"/>
              </a:ext>
            </a:extLst>
          </p:cNvPr>
          <p:cNvSpPr/>
          <p:nvPr/>
        </p:nvSpPr>
        <p:spPr bwMode="auto">
          <a:xfrm>
            <a:off x="6085922" y="5309983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</a:p>
        </p:txBody>
      </p:sp>
      <p:sp>
        <p:nvSpPr>
          <p:cNvPr id="36" name="Line 8">
            <a:extLst>
              <a:ext uri="{FF2B5EF4-FFF2-40B4-BE49-F238E27FC236}">
                <a16:creationId xmlns:a16="http://schemas.microsoft.com/office/drawing/2014/main" id="{EB949802-AA16-3E49-99DF-4DCE80D117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257" y="5449009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F46AD-A2DD-F74A-9DEB-F9531E936FF9}"/>
              </a:ext>
            </a:extLst>
          </p:cNvPr>
          <p:cNvSpPr/>
          <p:nvPr/>
        </p:nvSpPr>
        <p:spPr bwMode="auto">
          <a:xfrm>
            <a:off x="6100676" y="3835415"/>
            <a:ext cx="56018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7</a:t>
            </a:r>
          </a:p>
        </p:txBody>
      </p:sp>
      <p:sp>
        <p:nvSpPr>
          <p:cNvPr id="38" name="Line 8">
            <a:extLst>
              <a:ext uri="{FF2B5EF4-FFF2-40B4-BE49-F238E27FC236}">
                <a16:creationId xmlns:a16="http://schemas.microsoft.com/office/drawing/2014/main" id="{E93CA834-B470-1349-9A29-57159339DE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4011" y="3974441"/>
            <a:ext cx="863976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 dirty="0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16900285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h(x) = (3x+1) mod 7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insert the elements in the sequence 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100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,19,3,5,4,7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into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assuming collisions are handled using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linear probing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Hashes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h(100) = 0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h(19)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h(3) = 3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h(5)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h(4) = 6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h(7) = 1</a:t>
            </a:r>
          </a:p>
          <a:p>
            <a:pPr marL="527533" lvl="1" indent="-331241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116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0DD4B9-9954-2346-BA69-1A6714BE88A6}"/>
              </a:ext>
            </a:extLst>
          </p:cNvPr>
          <p:cNvSpPr/>
          <p:nvPr/>
        </p:nvSpPr>
        <p:spPr bwMode="auto">
          <a:xfrm>
            <a:off x="4780416" y="3820530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FCC9B4-169C-9E46-A17C-8F3E41513D86}"/>
              </a:ext>
            </a:extLst>
          </p:cNvPr>
          <p:cNvSpPr txBox="1"/>
          <p:nvPr/>
        </p:nvSpPr>
        <p:spPr>
          <a:xfrm>
            <a:off x="5052750" y="3123466"/>
            <a:ext cx="325730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5C1A25-B66D-2645-8727-08A3B7305A46}"/>
              </a:ext>
            </a:extLst>
          </p:cNvPr>
          <p:cNvSpPr txBox="1"/>
          <p:nvPr/>
        </p:nvSpPr>
        <p:spPr>
          <a:xfrm>
            <a:off x="4068696" y="3166715"/>
            <a:ext cx="782311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index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AA627-3A8E-5A4E-86D3-83D35CABE7C6}"/>
              </a:ext>
            </a:extLst>
          </p:cNvPr>
          <p:cNvSpPr txBox="1"/>
          <p:nvPr/>
        </p:nvSpPr>
        <p:spPr>
          <a:xfrm>
            <a:off x="4264765" y="3788333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2AD500-8521-5D46-9804-F7DABAD39E1C}"/>
              </a:ext>
            </a:extLst>
          </p:cNvPr>
          <p:cNvSpPr txBox="1"/>
          <p:nvPr/>
        </p:nvSpPr>
        <p:spPr>
          <a:xfrm>
            <a:off x="4264765" y="3489007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41AAE75-6A78-7544-B144-D9C38648BA53}"/>
              </a:ext>
            </a:extLst>
          </p:cNvPr>
          <p:cNvSpPr txBox="1"/>
          <p:nvPr/>
        </p:nvSpPr>
        <p:spPr>
          <a:xfrm>
            <a:off x="4264765" y="5284964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6D5F8A-535F-984D-94FF-7352A026504E}"/>
              </a:ext>
            </a:extLst>
          </p:cNvPr>
          <p:cNvSpPr txBox="1"/>
          <p:nvPr/>
        </p:nvSpPr>
        <p:spPr>
          <a:xfrm>
            <a:off x="4264765" y="4985638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2C506B-3772-D848-B24E-5D00EF8465D1}"/>
              </a:ext>
            </a:extLst>
          </p:cNvPr>
          <p:cNvSpPr txBox="1"/>
          <p:nvPr/>
        </p:nvSpPr>
        <p:spPr>
          <a:xfrm>
            <a:off x="4264765" y="4686312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D73F7C-2DEE-E242-BC89-DE5ADFFEBBA3}"/>
              </a:ext>
            </a:extLst>
          </p:cNvPr>
          <p:cNvSpPr txBox="1"/>
          <p:nvPr/>
        </p:nvSpPr>
        <p:spPr>
          <a:xfrm>
            <a:off x="4264765" y="4386986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906EF2-1A93-0545-A917-14059D57C9DD}"/>
              </a:ext>
            </a:extLst>
          </p:cNvPr>
          <p:cNvSpPr txBox="1"/>
          <p:nvPr/>
        </p:nvSpPr>
        <p:spPr>
          <a:xfrm>
            <a:off x="4264765" y="4087660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6C2ACFA-CBB9-0C41-A2AB-83ADE14B8985}"/>
              </a:ext>
            </a:extLst>
          </p:cNvPr>
          <p:cNvSpPr/>
          <p:nvPr/>
        </p:nvSpPr>
        <p:spPr bwMode="auto">
          <a:xfrm>
            <a:off x="4780415" y="3523494"/>
            <a:ext cx="90863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100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868A4C4-C208-DB42-A625-A3F5C385BC33}"/>
              </a:ext>
            </a:extLst>
          </p:cNvPr>
          <p:cNvSpPr/>
          <p:nvPr/>
        </p:nvSpPr>
        <p:spPr bwMode="auto">
          <a:xfrm>
            <a:off x="4780416" y="4117565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6079430-3C25-AE44-A397-9F15B4D5AB42}"/>
              </a:ext>
            </a:extLst>
          </p:cNvPr>
          <p:cNvSpPr/>
          <p:nvPr/>
        </p:nvSpPr>
        <p:spPr bwMode="auto">
          <a:xfrm>
            <a:off x="4780416" y="4711637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608A9AA-21D0-774D-9D76-7536F881096F}"/>
              </a:ext>
            </a:extLst>
          </p:cNvPr>
          <p:cNvSpPr/>
          <p:nvPr/>
        </p:nvSpPr>
        <p:spPr bwMode="auto">
          <a:xfrm>
            <a:off x="4780416" y="5305708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1AF1F4B-E06B-3344-90CA-40426A18F955}"/>
              </a:ext>
            </a:extLst>
          </p:cNvPr>
          <p:cNvSpPr/>
          <p:nvPr/>
        </p:nvSpPr>
        <p:spPr bwMode="auto">
          <a:xfrm>
            <a:off x="4780415" y="5008673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12CB403-4977-D44B-BB03-AF604E3274E0}"/>
              </a:ext>
            </a:extLst>
          </p:cNvPr>
          <p:cNvSpPr/>
          <p:nvPr/>
        </p:nvSpPr>
        <p:spPr bwMode="auto">
          <a:xfrm>
            <a:off x="4780415" y="4414601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822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h(x) = (3x+1) mod 7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insert the elements in the sequence 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100,19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,3,5,4,7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into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assuming collisions are handled using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linear probing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Hashes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h(100) = 0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h(19)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h(3) = 3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h(5)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h(4) = 6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h(7) = 1</a:t>
            </a:r>
          </a:p>
          <a:p>
            <a:pPr marL="527533" lvl="1" indent="-331241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117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0DD4B9-9954-2346-BA69-1A6714BE88A6}"/>
              </a:ext>
            </a:extLst>
          </p:cNvPr>
          <p:cNvSpPr/>
          <p:nvPr/>
        </p:nvSpPr>
        <p:spPr bwMode="auto">
          <a:xfrm>
            <a:off x="4780416" y="3820530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FCC9B4-169C-9E46-A17C-8F3E41513D86}"/>
              </a:ext>
            </a:extLst>
          </p:cNvPr>
          <p:cNvSpPr txBox="1"/>
          <p:nvPr/>
        </p:nvSpPr>
        <p:spPr>
          <a:xfrm>
            <a:off x="5052750" y="3123466"/>
            <a:ext cx="325730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5C1A25-B66D-2645-8727-08A3B7305A46}"/>
              </a:ext>
            </a:extLst>
          </p:cNvPr>
          <p:cNvSpPr txBox="1"/>
          <p:nvPr/>
        </p:nvSpPr>
        <p:spPr>
          <a:xfrm>
            <a:off x="4068696" y="3166715"/>
            <a:ext cx="782311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index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AA627-3A8E-5A4E-86D3-83D35CABE7C6}"/>
              </a:ext>
            </a:extLst>
          </p:cNvPr>
          <p:cNvSpPr txBox="1"/>
          <p:nvPr/>
        </p:nvSpPr>
        <p:spPr>
          <a:xfrm>
            <a:off x="4264765" y="3788333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2AD500-8521-5D46-9804-F7DABAD39E1C}"/>
              </a:ext>
            </a:extLst>
          </p:cNvPr>
          <p:cNvSpPr txBox="1"/>
          <p:nvPr/>
        </p:nvSpPr>
        <p:spPr>
          <a:xfrm>
            <a:off x="4264765" y="3489007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41AAE75-6A78-7544-B144-D9C38648BA53}"/>
              </a:ext>
            </a:extLst>
          </p:cNvPr>
          <p:cNvSpPr txBox="1"/>
          <p:nvPr/>
        </p:nvSpPr>
        <p:spPr>
          <a:xfrm>
            <a:off x="4264765" y="5284964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6D5F8A-535F-984D-94FF-7352A026504E}"/>
              </a:ext>
            </a:extLst>
          </p:cNvPr>
          <p:cNvSpPr txBox="1"/>
          <p:nvPr/>
        </p:nvSpPr>
        <p:spPr>
          <a:xfrm>
            <a:off x="4264765" y="4985638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2C506B-3772-D848-B24E-5D00EF8465D1}"/>
              </a:ext>
            </a:extLst>
          </p:cNvPr>
          <p:cNvSpPr txBox="1"/>
          <p:nvPr/>
        </p:nvSpPr>
        <p:spPr>
          <a:xfrm>
            <a:off x="4264765" y="4686312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D73F7C-2DEE-E242-BC89-DE5ADFFEBBA3}"/>
              </a:ext>
            </a:extLst>
          </p:cNvPr>
          <p:cNvSpPr txBox="1"/>
          <p:nvPr/>
        </p:nvSpPr>
        <p:spPr>
          <a:xfrm>
            <a:off x="4264765" y="4386986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906EF2-1A93-0545-A917-14059D57C9DD}"/>
              </a:ext>
            </a:extLst>
          </p:cNvPr>
          <p:cNvSpPr txBox="1"/>
          <p:nvPr/>
        </p:nvSpPr>
        <p:spPr>
          <a:xfrm>
            <a:off x="4264765" y="4087660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6C2ACFA-CBB9-0C41-A2AB-83ADE14B8985}"/>
              </a:ext>
            </a:extLst>
          </p:cNvPr>
          <p:cNvSpPr/>
          <p:nvPr/>
        </p:nvSpPr>
        <p:spPr bwMode="auto">
          <a:xfrm>
            <a:off x="4780415" y="3523494"/>
            <a:ext cx="90863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100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868A4C4-C208-DB42-A625-A3F5C385BC33}"/>
              </a:ext>
            </a:extLst>
          </p:cNvPr>
          <p:cNvSpPr/>
          <p:nvPr/>
        </p:nvSpPr>
        <p:spPr bwMode="auto">
          <a:xfrm>
            <a:off x="4780416" y="4117565"/>
            <a:ext cx="908630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19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6079430-3C25-AE44-A397-9F15B4D5AB42}"/>
              </a:ext>
            </a:extLst>
          </p:cNvPr>
          <p:cNvSpPr/>
          <p:nvPr/>
        </p:nvSpPr>
        <p:spPr bwMode="auto">
          <a:xfrm>
            <a:off x="4780416" y="4711637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608A9AA-21D0-774D-9D76-7536F881096F}"/>
              </a:ext>
            </a:extLst>
          </p:cNvPr>
          <p:cNvSpPr/>
          <p:nvPr/>
        </p:nvSpPr>
        <p:spPr bwMode="auto">
          <a:xfrm>
            <a:off x="4780416" y="5305708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1AF1F4B-E06B-3344-90CA-40426A18F955}"/>
              </a:ext>
            </a:extLst>
          </p:cNvPr>
          <p:cNvSpPr/>
          <p:nvPr/>
        </p:nvSpPr>
        <p:spPr bwMode="auto">
          <a:xfrm>
            <a:off x="4780415" y="5008673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12CB403-4977-D44B-BB03-AF604E3274E0}"/>
              </a:ext>
            </a:extLst>
          </p:cNvPr>
          <p:cNvSpPr/>
          <p:nvPr/>
        </p:nvSpPr>
        <p:spPr bwMode="auto">
          <a:xfrm>
            <a:off x="4780415" y="4414601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1521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h(x) = (3x+1) mod 7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insert the elements in the sequence 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100,19,3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,5,4,7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into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assuming collisions are handled using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linear probing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Hashes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h(100) = 0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h(19)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h(3) = 3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h(5)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h(4) = 6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h(7) = 1</a:t>
            </a:r>
          </a:p>
          <a:p>
            <a:pPr marL="527533" lvl="1" indent="-331241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118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0DD4B9-9954-2346-BA69-1A6714BE88A6}"/>
              </a:ext>
            </a:extLst>
          </p:cNvPr>
          <p:cNvSpPr/>
          <p:nvPr/>
        </p:nvSpPr>
        <p:spPr bwMode="auto">
          <a:xfrm>
            <a:off x="4780416" y="3820530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FCC9B4-169C-9E46-A17C-8F3E41513D86}"/>
              </a:ext>
            </a:extLst>
          </p:cNvPr>
          <p:cNvSpPr txBox="1"/>
          <p:nvPr/>
        </p:nvSpPr>
        <p:spPr>
          <a:xfrm>
            <a:off x="5052750" y="3123466"/>
            <a:ext cx="325730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5C1A25-B66D-2645-8727-08A3B7305A46}"/>
              </a:ext>
            </a:extLst>
          </p:cNvPr>
          <p:cNvSpPr txBox="1"/>
          <p:nvPr/>
        </p:nvSpPr>
        <p:spPr>
          <a:xfrm>
            <a:off x="4068696" y="3166715"/>
            <a:ext cx="782311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index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AA627-3A8E-5A4E-86D3-83D35CABE7C6}"/>
              </a:ext>
            </a:extLst>
          </p:cNvPr>
          <p:cNvSpPr txBox="1"/>
          <p:nvPr/>
        </p:nvSpPr>
        <p:spPr>
          <a:xfrm>
            <a:off x="4264765" y="3788333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2AD500-8521-5D46-9804-F7DABAD39E1C}"/>
              </a:ext>
            </a:extLst>
          </p:cNvPr>
          <p:cNvSpPr txBox="1"/>
          <p:nvPr/>
        </p:nvSpPr>
        <p:spPr>
          <a:xfrm>
            <a:off x="4264765" y="3489007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41AAE75-6A78-7544-B144-D9C38648BA53}"/>
              </a:ext>
            </a:extLst>
          </p:cNvPr>
          <p:cNvSpPr txBox="1"/>
          <p:nvPr/>
        </p:nvSpPr>
        <p:spPr>
          <a:xfrm>
            <a:off x="4264765" y="5284964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6D5F8A-535F-984D-94FF-7352A026504E}"/>
              </a:ext>
            </a:extLst>
          </p:cNvPr>
          <p:cNvSpPr txBox="1"/>
          <p:nvPr/>
        </p:nvSpPr>
        <p:spPr>
          <a:xfrm>
            <a:off x="4264765" y="4985638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2C506B-3772-D848-B24E-5D00EF8465D1}"/>
              </a:ext>
            </a:extLst>
          </p:cNvPr>
          <p:cNvSpPr txBox="1"/>
          <p:nvPr/>
        </p:nvSpPr>
        <p:spPr>
          <a:xfrm>
            <a:off x="4264765" y="4686312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D73F7C-2DEE-E242-BC89-DE5ADFFEBBA3}"/>
              </a:ext>
            </a:extLst>
          </p:cNvPr>
          <p:cNvSpPr txBox="1"/>
          <p:nvPr/>
        </p:nvSpPr>
        <p:spPr>
          <a:xfrm>
            <a:off x="4264765" y="4386986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906EF2-1A93-0545-A917-14059D57C9DD}"/>
              </a:ext>
            </a:extLst>
          </p:cNvPr>
          <p:cNvSpPr txBox="1"/>
          <p:nvPr/>
        </p:nvSpPr>
        <p:spPr>
          <a:xfrm>
            <a:off x="4264765" y="4087660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6C2ACFA-CBB9-0C41-A2AB-83ADE14B8985}"/>
              </a:ext>
            </a:extLst>
          </p:cNvPr>
          <p:cNvSpPr/>
          <p:nvPr/>
        </p:nvSpPr>
        <p:spPr bwMode="auto">
          <a:xfrm>
            <a:off x="4780415" y="3523494"/>
            <a:ext cx="90863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100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868A4C4-C208-DB42-A625-A3F5C385BC33}"/>
              </a:ext>
            </a:extLst>
          </p:cNvPr>
          <p:cNvSpPr/>
          <p:nvPr/>
        </p:nvSpPr>
        <p:spPr bwMode="auto">
          <a:xfrm>
            <a:off x="4780416" y="4117565"/>
            <a:ext cx="908630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19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6079430-3C25-AE44-A397-9F15B4D5AB42}"/>
              </a:ext>
            </a:extLst>
          </p:cNvPr>
          <p:cNvSpPr/>
          <p:nvPr/>
        </p:nvSpPr>
        <p:spPr bwMode="auto">
          <a:xfrm>
            <a:off x="4780416" y="4711637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608A9AA-21D0-774D-9D76-7536F881096F}"/>
              </a:ext>
            </a:extLst>
          </p:cNvPr>
          <p:cNvSpPr/>
          <p:nvPr/>
        </p:nvSpPr>
        <p:spPr bwMode="auto">
          <a:xfrm>
            <a:off x="4780416" y="5305708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1AF1F4B-E06B-3344-90CA-40426A18F955}"/>
              </a:ext>
            </a:extLst>
          </p:cNvPr>
          <p:cNvSpPr/>
          <p:nvPr/>
        </p:nvSpPr>
        <p:spPr bwMode="auto">
          <a:xfrm>
            <a:off x="4780415" y="5008673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12CB403-4977-D44B-BB03-AF604E3274E0}"/>
              </a:ext>
            </a:extLst>
          </p:cNvPr>
          <p:cNvSpPr/>
          <p:nvPr/>
        </p:nvSpPr>
        <p:spPr bwMode="auto">
          <a:xfrm>
            <a:off x="4780415" y="4414601"/>
            <a:ext cx="908630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9194113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h(x) = (3x+1) mod 7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insert the elements in the sequence 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100,19,3,5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,4,7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into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assuming collisions are handled using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linear probing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Hashes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h(100) = 0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h(19)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h(3) = 3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h(5)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h(4) = 6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h(7) = 1</a:t>
            </a:r>
          </a:p>
          <a:p>
            <a:pPr marL="527533" lvl="1" indent="-331241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119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0DD4B9-9954-2346-BA69-1A6714BE88A6}"/>
              </a:ext>
            </a:extLst>
          </p:cNvPr>
          <p:cNvSpPr/>
          <p:nvPr/>
        </p:nvSpPr>
        <p:spPr bwMode="auto">
          <a:xfrm>
            <a:off x="4780416" y="3820530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FCC9B4-169C-9E46-A17C-8F3E41513D86}"/>
              </a:ext>
            </a:extLst>
          </p:cNvPr>
          <p:cNvSpPr txBox="1"/>
          <p:nvPr/>
        </p:nvSpPr>
        <p:spPr>
          <a:xfrm>
            <a:off x="5052750" y="3123466"/>
            <a:ext cx="325730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5C1A25-B66D-2645-8727-08A3B7305A46}"/>
              </a:ext>
            </a:extLst>
          </p:cNvPr>
          <p:cNvSpPr txBox="1"/>
          <p:nvPr/>
        </p:nvSpPr>
        <p:spPr>
          <a:xfrm>
            <a:off x="4068696" y="3166715"/>
            <a:ext cx="782311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index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AA627-3A8E-5A4E-86D3-83D35CABE7C6}"/>
              </a:ext>
            </a:extLst>
          </p:cNvPr>
          <p:cNvSpPr txBox="1"/>
          <p:nvPr/>
        </p:nvSpPr>
        <p:spPr>
          <a:xfrm>
            <a:off x="4264765" y="3788333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2AD500-8521-5D46-9804-F7DABAD39E1C}"/>
              </a:ext>
            </a:extLst>
          </p:cNvPr>
          <p:cNvSpPr txBox="1"/>
          <p:nvPr/>
        </p:nvSpPr>
        <p:spPr>
          <a:xfrm>
            <a:off x="4264765" y="3489007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41AAE75-6A78-7544-B144-D9C38648BA53}"/>
              </a:ext>
            </a:extLst>
          </p:cNvPr>
          <p:cNvSpPr txBox="1"/>
          <p:nvPr/>
        </p:nvSpPr>
        <p:spPr>
          <a:xfrm>
            <a:off x="4264765" y="5284964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6D5F8A-535F-984D-94FF-7352A026504E}"/>
              </a:ext>
            </a:extLst>
          </p:cNvPr>
          <p:cNvSpPr txBox="1"/>
          <p:nvPr/>
        </p:nvSpPr>
        <p:spPr>
          <a:xfrm>
            <a:off x="4264765" y="4985638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2C506B-3772-D848-B24E-5D00EF8465D1}"/>
              </a:ext>
            </a:extLst>
          </p:cNvPr>
          <p:cNvSpPr txBox="1"/>
          <p:nvPr/>
        </p:nvSpPr>
        <p:spPr>
          <a:xfrm>
            <a:off x="4264765" y="4686312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D73F7C-2DEE-E242-BC89-DE5ADFFEBBA3}"/>
              </a:ext>
            </a:extLst>
          </p:cNvPr>
          <p:cNvSpPr txBox="1"/>
          <p:nvPr/>
        </p:nvSpPr>
        <p:spPr>
          <a:xfrm>
            <a:off x="4264765" y="4386986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906EF2-1A93-0545-A917-14059D57C9DD}"/>
              </a:ext>
            </a:extLst>
          </p:cNvPr>
          <p:cNvSpPr txBox="1"/>
          <p:nvPr/>
        </p:nvSpPr>
        <p:spPr>
          <a:xfrm>
            <a:off x="4264765" y="4087660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6C2ACFA-CBB9-0C41-A2AB-83ADE14B8985}"/>
              </a:ext>
            </a:extLst>
          </p:cNvPr>
          <p:cNvSpPr/>
          <p:nvPr/>
        </p:nvSpPr>
        <p:spPr bwMode="auto">
          <a:xfrm>
            <a:off x="4780415" y="3523494"/>
            <a:ext cx="90863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100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868A4C4-C208-DB42-A625-A3F5C385BC33}"/>
              </a:ext>
            </a:extLst>
          </p:cNvPr>
          <p:cNvSpPr/>
          <p:nvPr/>
        </p:nvSpPr>
        <p:spPr bwMode="auto">
          <a:xfrm>
            <a:off x="4780416" y="4117565"/>
            <a:ext cx="908630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19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6079430-3C25-AE44-A397-9F15B4D5AB42}"/>
              </a:ext>
            </a:extLst>
          </p:cNvPr>
          <p:cNvSpPr/>
          <p:nvPr/>
        </p:nvSpPr>
        <p:spPr bwMode="auto">
          <a:xfrm>
            <a:off x="4780416" y="4711637"/>
            <a:ext cx="908630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608A9AA-21D0-774D-9D76-7536F881096F}"/>
              </a:ext>
            </a:extLst>
          </p:cNvPr>
          <p:cNvSpPr/>
          <p:nvPr/>
        </p:nvSpPr>
        <p:spPr bwMode="auto">
          <a:xfrm>
            <a:off x="4780416" y="5305708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1AF1F4B-E06B-3344-90CA-40426A18F955}"/>
              </a:ext>
            </a:extLst>
          </p:cNvPr>
          <p:cNvSpPr/>
          <p:nvPr/>
        </p:nvSpPr>
        <p:spPr bwMode="auto">
          <a:xfrm>
            <a:off x="4780415" y="5008673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12CB403-4977-D44B-BB03-AF604E3274E0}"/>
              </a:ext>
            </a:extLst>
          </p:cNvPr>
          <p:cNvSpPr/>
          <p:nvPr/>
        </p:nvSpPr>
        <p:spPr bwMode="auto">
          <a:xfrm>
            <a:off x="4780415" y="4414601"/>
            <a:ext cx="908630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274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/>
              <a:t>Example with </a:t>
            </a:r>
            <a:r>
              <a:rPr lang="en-GB" dirty="0">
                <a:solidFill>
                  <a:srgbClr val="FF0000"/>
                </a:solidFill>
              </a:rPr>
              <a:t>O(n log n) </a:t>
            </a:r>
            <a:r>
              <a:rPr lang="en-GB" dirty="0"/>
              <a:t>complexity? And show step by step how to analyse it?</a:t>
            </a:r>
          </a:p>
          <a:p>
            <a:pPr indent="-311306">
              <a:defRPr/>
            </a:pPr>
            <a:endParaRPr lang="en-GB" dirty="0"/>
          </a:p>
          <a:p>
            <a:pPr indent="-311306">
              <a:defRPr/>
            </a:pPr>
            <a:r>
              <a:rPr lang="en-GB" dirty="0"/>
              <a:t>The running time </a:t>
            </a:r>
            <a:r>
              <a:rPr lang="en-GB" dirty="0">
                <a:solidFill>
                  <a:srgbClr val="FF0000"/>
                </a:solidFill>
              </a:rPr>
              <a:t>T(n)</a:t>
            </a:r>
            <a:r>
              <a:rPr lang="en-GB" dirty="0"/>
              <a:t> of recursive algorithms can be described by a </a:t>
            </a:r>
            <a:r>
              <a:rPr lang="en-GB" dirty="0">
                <a:solidFill>
                  <a:srgbClr val="FF0000"/>
                </a:solidFill>
              </a:rPr>
              <a:t>recurrence equation </a:t>
            </a:r>
          </a:p>
          <a:p>
            <a:pPr marL="19935" indent="0">
              <a:buNone/>
              <a:defRPr/>
            </a:pPr>
            <a:endParaRPr lang="en-GB" dirty="0"/>
          </a:p>
          <a:p>
            <a:pPr indent="-311306">
              <a:defRPr/>
            </a:pPr>
            <a:endParaRPr lang="en-GB" dirty="0"/>
          </a:p>
          <a:p>
            <a:pPr indent="-311306">
              <a:defRPr/>
            </a:pPr>
            <a:endParaRPr lang="en-GB" dirty="0"/>
          </a:p>
          <a:p>
            <a:pPr indent="-311306">
              <a:defRPr/>
            </a:pPr>
            <a:endParaRPr lang="en-GB" dirty="0"/>
          </a:p>
          <a:p>
            <a:pPr indent="-311306">
              <a:defRPr/>
            </a:pPr>
            <a:endParaRPr lang="en-GB" dirty="0"/>
          </a:p>
          <a:p>
            <a:pPr marL="0" indent="0">
              <a:buNone/>
            </a:pPr>
            <a:endParaRPr lang="en-GB" b="0" dirty="0">
              <a:hlinkClick r:id="rId3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12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4CB4E-F55F-FC4D-96B8-F61FAB017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23" y="3483973"/>
            <a:ext cx="4512404" cy="1962282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MERGE-SORT(</a:t>
            </a:r>
            <a:r>
              <a:rPr lang="en-GB" altLang="en-US" sz="2029" dirty="0" err="1">
                <a:solidFill>
                  <a:srgbClr val="000000"/>
                </a:solidFill>
                <a:latin typeface="Lucida Sans Typewriter" charset="0"/>
              </a:rPr>
              <a:t>A,p,r</a:t>
            </a: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  if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 p &lt; r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    q := (</a:t>
            </a:r>
            <a:r>
              <a:rPr lang="en-GB" altLang="en-US" sz="2029" b="0" dirty="0" err="1">
                <a:solidFill>
                  <a:srgbClr val="FF0000"/>
                </a:solidFill>
                <a:latin typeface="Lucida Sans Typewriter" charset="0"/>
              </a:rPr>
              <a:t>p+r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)/2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    MERGE-SORT(</a:t>
            </a:r>
            <a:r>
              <a:rPr lang="en-GB" altLang="en-US" sz="2029" b="0" dirty="0" err="1">
                <a:solidFill>
                  <a:srgbClr val="FF0000"/>
                </a:solidFill>
                <a:latin typeface="Lucida Sans Typewriter" charset="0"/>
              </a:rPr>
              <a:t>A,p,q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)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    MERGE-SORT(A,q+1,r)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    MERGE(</a:t>
            </a:r>
            <a:r>
              <a:rPr lang="en-GB" altLang="en-US" sz="2029" b="0" dirty="0" err="1">
                <a:solidFill>
                  <a:srgbClr val="FF0000"/>
                </a:solidFill>
                <a:latin typeface="Lucida Sans Typewriter" charset="0"/>
              </a:rPr>
              <a:t>A,p,q,r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CA493-8112-8642-B80B-590D5C76F7B8}"/>
              </a:ext>
            </a:extLst>
          </p:cNvPr>
          <p:cNvSpPr txBox="1"/>
          <p:nvPr/>
        </p:nvSpPr>
        <p:spPr>
          <a:xfrm>
            <a:off x="5817758" y="3751556"/>
            <a:ext cx="3924100" cy="2229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T(1) = O(1)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T(n) = T(n/2) + T(n/2) + O(n)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       = 2 T(n/2) + O(n) 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967DD-39B2-EF48-A3E4-994D1193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3725" y="3751556"/>
            <a:ext cx="1628603" cy="40137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Base case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8FDDC-9349-634A-AAAF-648186492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3725" y="4465113"/>
            <a:ext cx="2150007" cy="40137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Recursive case</a:t>
            </a:r>
          </a:p>
        </p:txBody>
      </p:sp>
    </p:spTree>
    <p:extLst>
      <p:ext uri="{BB962C8B-B14F-4D97-AF65-F5344CB8AC3E}">
        <p14:creationId xmlns:p14="http://schemas.microsoft.com/office/powerpoint/2010/main" val="300425151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h(x) = (3x+1) mod 7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insert the elements in the sequence 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100,19,3,5,4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,7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into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assuming collisions are handled using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linear probing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Hashes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h(100) = 0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h(19)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h(3) = 3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h(5)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h(4) = 6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h(7) = 1</a:t>
            </a:r>
          </a:p>
          <a:p>
            <a:pPr marL="527533" lvl="1" indent="-331241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120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0DD4B9-9954-2346-BA69-1A6714BE88A6}"/>
              </a:ext>
            </a:extLst>
          </p:cNvPr>
          <p:cNvSpPr/>
          <p:nvPr/>
        </p:nvSpPr>
        <p:spPr bwMode="auto">
          <a:xfrm>
            <a:off x="4780416" y="3820530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FCC9B4-169C-9E46-A17C-8F3E41513D86}"/>
              </a:ext>
            </a:extLst>
          </p:cNvPr>
          <p:cNvSpPr txBox="1"/>
          <p:nvPr/>
        </p:nvSpPr>
        <p:spPr>
          <a:xfrm>
            <a:off x="5052750" y="3123466"/>
            <a:ext cx="325730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5C1A25-B66D-2645-8727-08A3B7305A46}"/>
              </a:ext>
            </a:extLst>
          </p:cNvPr>
          <p:cNvSpPr txBox="1"/>
          <p:nvPr/>
        </p:nvSpPr>
        <p:spPr>
          <a:xfrm>
            <a:off x="4068696" y="3166715"/>
            <a:ext cx="782311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index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AA627-3A8E-5A4E-86D3-83D35CABE7C6}"/>
              </a:ext>
            </a:extLst>
          </p:cNvPr>
          <p:cNvSpPr txBox="1"/>
          <p:nvPr/>
        </p:nvSpPr>
        <p:spPr>
          <a:xfrm>
            <a:off x="4264765" y="3788333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2AD500-8521-5D46-9804-F7DABAD39E1C}"/>
              </a:ext>
            </a:extLst>
          </p:cNvPr>
          <p:cNvSpPr txBox="1"/>
          <p:nvPr/>
        </p:nvSpPr>
        <p:spPr>
          <a:xfrm>
            <a:off x="4264765" y="3489007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41AAE75-6A78-7544-B144-D9C38648BA53}"/>
              </a:ext>
            </a:extLst>
          </p:cNvPr>
          <p:cNvSpPr txBox="1"/>
          <p:nvPr/>
        </p:nvSpPr>
        <p:spPr>
          <a:xfrm>
            <a:off x="4264765" y="5284964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6D5F8A-535F-984D-94FF-7352A026504E}"/>
              </a:ext>
            </a:extLst>
          </p:cNvPr>
          <p:cNvSpPr txBox="1"/>
          <p:nvPr/>
        </p:nvSpPr>
        <p:spPr>
          <a:xfrm>
            <a:off x="4264765" y="4985638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2C506B-3772-D848-B24E-5D00EF8465D1}"/>
              </a:ext>
            </a:extLst>
          </p:cNvPr>
          <p:cNvSpPr txBox="1"/>
          <p:nvPr/>
        </p:nvSpPr>
        <p:spPr>
          <a:xfrm>
            <a:off x="4264765" y="4686312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D73F7C-2DEE-E242-BC89-DE5ADFFEBBA3}"/>
              </a:ext>
            </a:extLst>
          </p:cNvPr>
          <p:cNvSpPr txBox="1"/>
          <p:nvPr/>
        </p:nvSpPr>
        <p:spPr>
          <a:xfrm>
            <a:off x="4264765" y="4386986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906EF2-1A93-0545-A917-14059D57C9DD}"/>
              </a:ext>
            </a:extLst>
          </p:cNvPr>
          <p:cNvSpPr txBox="1"/>
          <p:nvPr/>
        </p:nvSpPr>
        <p:spPr>
          <a:xfrm>
            <a:off x="4264765" y="4087660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6C2ACFA-CBB9-0C41-A2AB-83ADE14B8985}"/>
              </a:ext>
            </a:extLst>
          </p:cNvPr>
          <p:cNvSpPr/>
          <p:nvPr/>
        </p:nvSpPr>
        <p:spPr bwMode="auto">
          <a:xfrm>
            <a:off x="4780415" y="3523494"/>
            <a:ext cx="90863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100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868A4C4-C208-DB42-A625-A3F5C385BC33}"/>
              </a:ext>
            </a:extLst>
          </p:cNvPr>
          <p:cNvSpPr/>
          <p:nvPr/>
        </p:nvSpPr>
        <p:spPr bwMode="auto">
          <a:xfrm>
            <a:off x="4780416" y="4117565"/>
            <a:ext cx="908630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19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6079430-3C25-AE44-A397-9F15B4D5AB42}"/>
              </a:ext>
            </a:extLst>
          </p:cNvPr>
          <p:cNvSpPr/>
          <p:nvPr/>
        </p:nvSpPr>
        <p:spPr bwMode="auto">
          <a:xfrm>
            <a:off x="4780416" y="4711637"/>
            <a:ext cx="908630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608A9AA-21D0-774D-9D76-7536F881096F}"/>
              </a:ext>
            </a:extLst>
          </p:cNvPr>
          <p:cNvSpPr/>
          <p:nvPr/>
        </p:nvSpPr>
        <p:spPr bwMode="auto">
          <a:xfrm>
            <a:off x="4780416" y="5305708"/>
            <a:ext cx="908630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1AF1F4B-E06B-3344-90CA-40426A18F955}"/>
              </a:ext>
            </a:extLst>
          </p:cNvPr>
          <p:cNvSpPr/>
          <p:nvPr/>
        </p:nvSpPr>
        <p:spPr bwMode="auto">
          <a:xfrm>
            <a:off x="4780415" y="5008673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12CB403-4977-D44B-BB03-AF604E3274E0}"/>
              </a:ext>
            </a:extLst>
          </p:cNvPr>
          <p:cNvSpPr/>
          <p:nvPr/>
        </p:nvSpPr>
        <p:spPr bwMode="auto">
          <a:xfrm>
            <a:off x="4780415" y="4414601"/>
            <a:ext cx="908630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483370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h(x) = (3x+1) mod 7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insert the elements in the sequence 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100,19,3,5,4,7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into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</a:t>
            </a:r>
          </a:p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assuming collisions are handled using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linear probing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Hashes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h(100) = 0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h(19)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h(3) = 3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h(5) = 2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h(4) = 6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h(7) = 1</a:t>
            </a:r>
          </a:p>
          <a:p>
            <a:pPr marL="527533" lvl="1" indent="-331241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121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0DD4B9-9954-2346-BA69-1A6714BE88A6}"/>
              </a:ext>
            </a:extLst>
          </p:cNvPr>
          <p:cNvSpPr/>
          <p:nvPr/>
        </p:nvSpPr>
        <p:spPr bwMode="auto">
          <a:xfrm>
            <a:off x="4780416" y="3820530"/>
            <a:ext cx="908630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FCC9B4-169C-9E46-A17C-8F3E41513D86}"/>
              </a:ext>
            </a:extLst>
          </p:cNvPr>
          <p:cNvSpPr txBox="1"/>
          <p:nvPr/>
        </p:nvSpPr>
        <p:spPr>
          <a:xfrm>
            <a:off x="5052750" y="3123466"/>
            <a:ext cx="325730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5C1A25-B66D-2645-8727-08A3B7305A46}"/>
              </a:ext>
            </a:extLst>
          </p:cNvPr>
          <p:cNvSpPr txBox="1"/>
          <p:nvPr/>
        </p:nvSpPr>
        <p:spPr>
          <a:xfrm>
            <a:off x="4068696" y="3166715"/>
            <a:ext cx="782311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index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AA627-3A8E-5A4E-86D3-83D35CABE7C6}"/>
              </a:ext>
            </a:extLst>
          </p:cNvPr>
          <p:cNvSpPr txBox="1"/>
          <p:nvPr/>
        </p:nvSpPr>
        <p:spPr>
          <a:xfrm>
            <a:off x="4264765" y="3788333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2AD500-8521-5D46-9804-F7DABAD39E1C}"/>
              </a:ext>
            </a:extLst>
          </p:cNvPr>
          <p:cNvSpPr txBox="1"/>
          <p:nvPr/>
        </p:nvSpPr>
        <p:spPr>
          <a:xfrm>
            <a:off x="4264765" y="3489007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41AAE75-6A78-7544-B144-D9C38648BA53}"/>
              </a:ext>
            </a:extLst>
          </p:cNvPr>
          <p:cNvSpPr txBox="1"/>
          <p:nvPr/>
        </p:nvSpPr>
        <p:spPr>
          <a:xfrm>
            <a:off x="4264765" y="5284964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6D5F8A-535F-984D-94FF-7352A026504E}"/>
              </a:ext>
            </a:extLst>
          </p:cNvPr>
          <p:cNvSpPr txBox="1"/>
          <p:nvPr/>
        </p:nvSpPr>
        <p:spPr>
          <a:xfrm>
            <a:off x="4264765" y="4985638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2C506B-3772-D848-B24E-5D00EF8465D1}"/>
              </a:ext>
            </a:extLst>
          </p:cNvPr>
          <p:cNvSpPr txBox="1"/>
          <p:nvPr/>
        </p:nvSpPr>
        <p:spPr>
          <a:xfrm>
            <a:off x="4264765" y="4686312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D73F7C-2DEE-E242-BC89-DE5ADFFEBBA3}"/>
              </a:ext>
            </a:extLst>
          </p:cNvPr>
          <p:cNvSpPr txBox="1"/>
          <p:nvPr/>
        </p:nvSpPr>
        <p:spPr>
          <a:xfrm>
            <a:off x="4264765" y="4386986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906EF2-1A93-0545-A917-14059D57C9DD}"/>
              </a:ext>
            </a:extLst>
          </p:cNvPr>
          <p:cNvSpPr txBox="1"/>
          <p:nvPr/>
        </p:nvSpPr>
        <p:spPr>
          <a:xfrm>
            <a:off x="4264765" y="4087660"/>
            <a:ext cx="325730" cy="359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6C2ACFA-CBB9-0C41-A2AB-83ADE14B8985}"/>
              </a:ext>
            </a:extLst>
          </p:cNvPr>
          <p:cNvSpPr/>
          <p:nvPr/>
        </p:nvSpPr>
        <p:spPr bwMode="auto">
          <a:xfrm>
            <a:off x="4780415" y="3523494"/>
            <a:ext cx="908631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100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868A4C4-C208-DB42-A625-A3F5C385BC33}"/>
              </a:ext>
            </a:extLst>
          </p:cNvPr>
          <p:cNvSpPr/>
          <p:nvPr/>
        </p:nvSpPr>
        <p:spPr bwMode="auto">
          <a:xfrm>
            <a:off x="4780416" y="4117565"/>
            <a:ext cx="908630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19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6079430-3C25-AE44-A397-9F15B4D5AB42}"/>
              </a:ext>
            </a:extLst>
          </p:cNvPr>
          <p:cNvSpPr/>
          <p:nvPr/>
        </p:nvSpPr>
        <p:spPr bwMode="auto">
          <a:xfrm>
            <a:off x="4780416" y="4711637"/>
            <a:ext cx="908630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608A9AA-21D0-774D-9D76-7536F881096F}"/>
              </a:ext>
            </a:extLst>
          </p:cNvPr>
          <p:cNvSpPr/>
          <p:nvPr/>
        </p:nvSpPr>
        <p:spPr bwMode="auto">
          <a:xfrm>
            <a:off x="4780416" y="5305708"/>
            <a:ext cx="908630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1AF1F4B-E06B-3344-90CA-40426A18F955}"/>
              </a:ext>
            </a:extLst>
          </p:cNvPr>
          <p:cNvSpPr/>
          <p:nvPr/>
        </p:nvSpPr>
        <p:spPr bwMode="auto">
          <a:xfrm>
            <a:off x="4780415" y="5008673"/>
            <a:ext cx="908630" cy="289338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12CB403-4977-D44B-BB03-AF604E3274E0}"/>
              </a:ext>
            </a:extLst>
          </p:cNvPr>
          <p:cNvSpPr/>
          <p:nvPr/>
        </p:nvSpPr>
        <p:spPr bwMode="auto">
          <a:xfrm>
            <a:off x="4780415" y="4414601"/>
            <a:ext cx="908630" cy="28933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t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933068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>
            <a:extLst>
              <a:ext uri="{FF2B5EF4-FFF2-40B4-BE49-F238E27FC236}">
                <a16:creationId xmlns:a16="http://schemas.microsoft.com/office/drawing/2014/main" id="{2F4B15BE-2313-7644-82EE-57A65E718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0224" y="1558080"/>
            <a:ext cx="9391553" cy="1469133"/>
          </a:xfrm>
        </p:spPr>
        <p:txBody>
          <a:bodyPr/>
          <a:lstStyle/>
          <a:p>
            <a:pPr algn="ctr" eaLnBrk="1">
              <a:buFont typeface="Lucida Sans Unicode" charset="0"/>
              <a:buNone/>
              <a:defRPr/>
            </a:pPr>
            <a:r>
              <a:rPr lang="en-US" sz="4154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Sans Unicode" charset="0"/>
                <a:cs typeface="Lucida Sans Unicode" charset="0"/>
              </a:rPr>
              <a:t>Algorithms and Data Structures 2</a:t>
            </a:r>
            <a:endParaRPr lang="en-GB" sz="4154" dirty="0">
              <a:effectLst>
                <a:outerShdw blurRad="38100" dist="38100" dir="2700000" algn="tl">
                  <a:srgbClr val="DDDDDD"/>
                </a:outerShdw>
              </a:effectLst>
              <a:latin typeface="Lucida Sans Unicode" charset="0"/>
              <a:cs typeface="Lucida Sans Unicode" charset="0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595B216-6AB8-344C-AC0B-F7A7DA8A3F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72689" y="4114494"/>
            <a:ext cx="6726115" cy="1752838"/>
          </a:xfrm>
        </p:spPr>
        <p:txBody>
          <a:bodyPr/>
          <a:lstStyle/>
          <a:p>
            <a:pPr eaLnBrk="1">
              <a:lnSpc>
                <a:spcPct val="62000"/>
              </a:lnSpc>
            </a:pPr>
            <a:endParaRPr lang="en-GB" altLang="en-US" sz="3188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Dr Michele </a:t>
            </a:r>
            <a:r>
              <a:rPr lang="en-GB" altLang="en-US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Sevegnani</a:t>
            </a: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sz="86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School of Computing Science</a:t>
            </a: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University of Glasgow</a:t>
            </a:r>
          </a:p>
          <a:p>
            <a:pPr eaLnBrk="1">
              <a:lnSpc>
                <a:spcPct val="62000"/>
              </a:lnSpc>
            </a:pPr>
            <a:endParaRPr lang="en-GB" altLang="en-US" sz="86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i="1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michele.sevegnani@glasgow.ac.uk</a:t>
            </a:r>
            <a:endParaRPr lang="en-GB" altLang="en-US" b="0" i="1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B080EC39-BC0D-4E4E-981F-ED7E28084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9590" y="1125620"/>
            <a:ext cx="8397676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83" tIns="47041" rIns="94083" bIns="47041"/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2D472A85-CB42-AB45-BBD1-9A9742560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09" y="604217"/>
            <a:ext cx="11574090" cy="36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083" tIns="47041" rIns="94083" bIns="47041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2029" b="0" dirty="0"/>
              <a:t>Algorithms and Data Structures 2</a:t>
            </a:r>
            <a:r>
              <a:rPr lang="en-GB" altLang="en-US" sz="2029" b="0" dirty="0"/>
              <a:t> 															</a:t>
            </a:r>
            <a:r>
              <a:rPr lang="is-IS" altLang="en-US" sz="2029" b="0" dirty="0"/>
              <a:t>2021</a:t>
            </a:r>
            <a:endParaRPr lang="en-GB" altLang="en-US" sz="2029" b="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94132BA-CF53-324E-A270-B6BCE5E5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924" y="2666830"/>
            <a:ext cx="8167645" cy="1470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>
            <a:lvl1pPr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5pPr>
            <a:lvl6pPr marL="25146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6pPr>
            <a:lvl7pPr marL="29718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7pPr>
            <a:lvl8pPr marL="34290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8pPr>
            <a:lvl9pPr marL="38862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9pPr>
          </a:lstStyle>
          <a:p>
            <a:pPr algn="ctr" defTabSz="461592" eaLnBrk="1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3671" b="1" dirty="0">
                <a:solidFill>
                  <a:srgbClr val="094F7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Lucida Sans Unicode"/>
              </a:rPr>
              <a:t>Recap Lecture 19</a:t>
            </a:r>
          </a:p>
        </p:txBody>
      </p:sp>
    </p:spTree>
    <p:extLst>
      <p:ext uri="{BB962C8B-B14F-4D97-AF65-F5344CB8AC3E}">
        <p14:creationId xmlns:p14="http://schemas.microsoft.com/office/powerpoint/2010/main" val="4177402677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Topics we covered so far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0-1 knapsack problem</a:t>
            </a: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Dynamic programming</a:t>
            </a:r>
          </a:p>
          <a:p>
            <a:pPr marL="0" indent="-311306"/>
            <a:r>
              <a:rPr lang="en-US" altLang="en-US" dirty="0" err="1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Memoisation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Fractional knapsack problem</a:t>
            </a: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Greedy algorithms</a:t>
            </a:r>
          </a:p>
          <a:p>
            <a:pPr marL="0" lvl="1" indent="-311306">
              <a:lnSpc>
                <a:spcPct val="120000"/>
              </a:lnSpc>
              <a:buChar char="•"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123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27276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Matrix multiplication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2"/>
            <a:ext cx="11173653" cy="1391544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The product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 = AB 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of a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x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q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matrix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and a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q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x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r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matrix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B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is a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x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r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matrix given by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C[</a:t>
            </a:r>
            <a:r>
              <a:rPr lang="en-GB" dirty="0" err="1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i,j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] = </a:t>
            </a:r>
            <a:r>
              <a:rPr lang="en-GB" dirty="0" err="1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Σ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A[</a:t>
            </a:r>
            <a:r>
              <a:rPr lang="en-GB" dirty="0" err="1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i,k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]B[</a:t>
            </a:r>
            <a:r>
              <a:rPr lang="en-GB" dirty="0" err="1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k,j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] 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for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1≤ k ≤ q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1≤ </a:t>
            </a:r>
            <a:r>
              <a:rPr lang="en-GB" dirty="0" err="1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≤ p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and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1≤ j ≤ r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.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Also called “row-by-column multiplication”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19935" indent="0">
              <a:buNone/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19935" indent="0">
              <a:buNone/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Example: </a:t>
            </a:r>
            <a:r>
              <a:rPr lang="en-GB" dirty="0"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C[2,2] = (1*5) + (2*2) + (1*1) = 10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Running time is </a:t>
            </a:r>
            <a:r>
              <a:rPr lang="en-GB" dirty="0" err="1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Θ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(</a:t>
            </a:r>
            <a:r>
              <a:rPr lang="en-GB" dirty="0" err="1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prq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)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There are 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pr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 entries in 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 and each takes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O(q)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time to compute (number of scalar multiplication operations)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124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85A59-5219-474D-8B3C-AB357FBAB419}"/>
              </a:ext>
            </a:extLst>
          </p:cNvPr>
          <p:cNvSpPr txBox="1"/>
          <p:nvPr/>
        </p:nvSpPr>
        <p:spPr>
          <a:xfrm>
            <a:off x="1221653" y="2802956"/>
            <a:ext cx="1808573" cy="115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3 5 1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1 2 1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7 4 3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0 0 6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029A-B518-1646-BB96-5396365CAC1E}"/>
              </a:ext>
            </a:extLst>
          </p:cNvPr>
          <p:cNvSpPr txBox="1"/>
          <p:nvPr/>
        </p:nvSpPr>
        <p:spPr>
          <a:xfrm>
            <a:off x="3953370" y="2872516"/>
            <a:ext cx="1168783" cy="115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 </a:t>
            </a:r>
            <a:r>
              <a:rPr lang="en-GB" sz="1739" dirty="0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5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 </a:t>
            </a:r>
            <a:r>
              <a:rPr lang="en-GB" sz="1739" dirty="0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 </a:t>
            </a:r>
            <a:r>
              <a:rPr lang="en-GB" sz="1739" dirty="0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61402-5AA9-1340-8BDB-0B4604FD851E}"/>
              </a:ext>
            </a:extLst>
          </p:cNvPr>
          <p:cNvSpPr txBox="1"/>
          <p:nvPr/>
        </p:nvSpPr>
        <p:spPr>
          <a:xfrm>
            <a:off x="6955062" y="2669978"/>
            <a:ext cx="1043408" cy="115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11306" defTabSz="46159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13 26</a:t>
            </a:r>
          </a:p>
          <a:p>
            <a:pPr indent="-311306" defTabSz="46159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   </a:t>
            </a:r>
            <a:r>
              <a:rPr lang="en-GB" sz="1739" dirty="0">
                <a:solidFill>
                  <a:srgbClr val="000000"/>
                </a:solidFill>
                <a:highlight>
                  <a:srgbClr val="FFFF00"/>
                </a:highlight>
                <a:latin typeface="Lucida Sans Unicode" charset="0"/>
                <a:ea typeface="ＭＳ Ｐゴシック" charset="-128"/>
                <a:cs typeface="Lucida Sans Unicode" charset="0"/>
              </a:rPr>
              <a:t>10</a:t>
            </a:r>
          </a:p>
          <a:p>
            <a:pPr indent="-311306" defTabSz="46159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31 46</a:t>
            </a:r>
          </a:p>
          <a:p>
            <a:pPr indent="-311306" defTabSz="46159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6   6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34298-A1FE-9747-8FCB-51811B3C5797}"/>
              </a:ext>
            </a:extLst>
          </p:cNvPr>
          <p:cNvSpPr txBox="1"/>
          <p:nvPr/>
        </p:nvSpPr>
        <p:spPr>
          <a:xfrm>
            <a:off x="3349982" y="3032673"/>
            <a:ext cx="706517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B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0F931-1055-CC46-A6CB-5E6305782691}"/>
              </a:ext>
            </a:extLst>
          </p:cNvPr>
          <p:cNvSpPr txBox="1"/>
          <p:nvPr/>
        </p:nvSpPr>
        <p:spPr>
          <a:xfrm>
            <a:off x="5800302" y="3034865"/>
            <a:ext cx="1320888" cy="35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C = AB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679AD-8DC4-1442-A4DE-8942C038E4DB}"/>
              </a:ext>
            </a:extLst>
          </p:cNvPr>
          <p:cNvSpPr txBox="1"/>
          <p:nvPr/>
        </p:nvSpPr>
        <p:spPr>
          <a:xfrm>
            <a:off x="670282" y="3034067"/>
            <a:ext cx="584586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A 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19975-9865-B64D-B0CE-A108B0CBCD54}"/>
              </a:ext>
            </a:extLst>
          </p:cNvPr>
          <p:cNvSpPr txBox="1"/>
          <p:nvPr/>
        </p:nvSpPr>
        <p:spPr>
          <a:xfrm>
            <a:off x="-290976" y="3024072"/>
            <a:ext cx="184731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C8690-3F94-9C49-86D5-9F444684E935}"/>
              </a:ext>
            </a:extLst>
          </p:cNvPr>
          <p:cNvSpPr txBox="1"/>
          <p:nvPr/>
        </p:nvSpPr>
        <p:spPr>
          <a:xfrm>
            <a:off x="9295783" y="2835478"/>
            <a:ext cx="1043408" cy="891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11306" defTabSz="46159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 = 4</a:t>
            </a:r>
          </a:p>
          <a:p>
            <a:pPr indent="-311306" defTabSz="46159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q = 3   r  = 2</a:t>
            </a:r>
          </a:p>
        </p:txBody>
      </p:sp>
    </p:spTree>
    <p:extLst>
      <p:ext uri="{BB962C8B-B14F-4D97-AF65-F5344CB8AC3E}">
        <p14:creationId xmlns:p14="http://schemas.microsoft.com/office/powerpoint/2010/main" val="37680010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Matrix multiplication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Matrix multiplication is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associative</a:t>
            </a: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 (A</a:t>
            </a:r>
            <a:r>
              <a:rPr lang="en-GB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)A</a:t>
            </a:r>
            <a:r>
              <a:rPr lang="en-GB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= A</a:t>
            </a:r>
            <a:r>
              <a:rPr lang="en-GB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(A</a:t>
            </a:r>
            <a:r>
              <a:rPr lang="en-GB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r>
              <a:rPr lang="en-GB" dirty="0" err="1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Parenthesisation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does not change the result but is very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important for performance in real-world applications</a:t>
            </a: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Example: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	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 5 x </a:t>
            </a:r>
            <a:r>
              <a:rPr lang="en-GB" dirty="0"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300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  	A</a:t>
            </a:r>
            <a:r>
              <a:rPr lang="en-GB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 </a:t>
            </a:r>
            <a:r>
              <a:rPr lang="en-GB" dirty="0"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300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x </a:t>
            </a:r>
            <a:r>
              <a:rPr lang="en-GB" dirty="0">
                <a:highlight>
                  <a:srgbClr val="00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10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		A</a:t>
            </a:r>
            <a:r>
              <a:rPr lang="en-GB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 </a:t>
            </a:r>
            <a:r>
              <a:rPr lang="en-GB" dirty="0">
                <a:highlight>
                  <a:srgbClr val="00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10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x 2    		  Compatible dimensions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highlight>
                  <a:srgbClr val="00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(A</a:t>
            </a:r>
            <a:r>
              <a:rPr lang="en-GB" baseline="-25000" dirty="0">
                <a:highlight>
                  <a:srgbClr val="00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  <a:r>
              <a:rPr lang="en-GB" dirty="0">
                <a:highlight>
                  <a:srgbClr val="00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baseline="-25000" dirty="0">
                <a:highlight>
                  <a:srgbClr val="00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en-GB" dirty="0">
                <a:highlight>
                  <a:srgbClr val="00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 </a:t>
            </a:r>
            <a:r>
              <a:rPr lang="en-GB" dirty="0">
                <a:highlight>
                  <a:srgbClr val="00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5 * 300 * 10 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+ 5 * 10 * 2 = 15100 multiplications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  <a:r>
              <a:rPr lang="en-GB" dirty="0">
                <a:highlight>
                  <a:srgbClr val="00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(A</a:t>
            </a:r>
            <a:r>
              <a:rPr lang="en-GB" baseline="-25000" dirty="0">
                <a:highlight>
                  <a:srgbClr val="00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en-GB" dirty="0">
                <a:highlight>
                  <a:srgbClr val="00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baseline="-25000" dirty="0">
                <a:highlight>
                  <a:srgbClr val="00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highlight>
                  <a:srgbClr val="00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 </a:t>
            </a:r>
            <a:r>
              <a:rPr lang="en-GB" dirty="0">
                <a:highlight>
                  <a:srgbClr val="00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300 * 10 * 2 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+ 5 * 300 * 2 = 9000 multiplications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125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126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 chain matrix multiplication problem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Given a sequence of 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 matrices 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baseline="-25000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1,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 A</a:t>
            </a:r>
            <a:r>
              <a:rPr lang="en-GB" baseline="-25000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 ... A</a:t>
            </a:r>
            <a:r>
              <a:rPr lang="en-GB" baseline="-25000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and their dimensions 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0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 p</a:t>
            </a:r>
            <a:r>
              <a:rPr lang="en-GB" baseline="-25000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 p</a:t>
            </a:r>
            <a:r>
              <a:rPr lang="en-GB" baseline="-25000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 ..., </a:t>
            </a:r>
            <a:r>
              <a:rPr lang="en-GB" dirty="0" err="1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 err="1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where where </a:t>
            </a:r>
            <a:r>
              <a:rPr lang="en-GB" dirty="0" err="1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 = 1, 2, ..., n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matrix 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baseline="-25000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 has dimension 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 − 1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 × p</a:t>
            </a:r>
            <a:r>
              <a:rPr lang="en-GB" baseline="-25000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determine the order of multiplication that minimises the the number of scalar multiplications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Note the multiplications are not performed!</a:t>
            </a: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From previous example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US" altLang="en-US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 5 x 300   		A</a:t>
            </a:r>
            <a:r>
              <a:rPr lang="en-US" altLang="en-US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 300 x 10		A</a:t>
            </a:r>
            <a:r>
              <a:rPr lang="en-US" altLang="en-US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 10 x 2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</a:t>
            </a:r>
            <a:r>
              <a:rPr lang="en-US" altLang="en-US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0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 5	 		p</a:t>
            </a:r>
            <a:r>
              <a:rPr lang="en-US" altLang="en-US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 300 		p</a:t>
            </a:r>
            <a:r>
              <a:rPr lang="en-US" altLang="en-US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=10			 p</a:t>
            </a:r>
            <a:r>
              <a:rPr lang="en-US" altLang="en-US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 2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Solution is A</a:t>
            </a:r>
            <a:r>
              <a:rPr lang="en-GB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(A</a:t>
            </a:r>
            <a:r>
              <a:rPr lang="en-GB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baseline="-2500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with 9000 multiplications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126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7871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DP algorithm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Structure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/>
              <a:t>Define </a:t>
            </a:r>
            <a:r>
              <a:rPr lang="en-GB" dirty="0" err="1">
                <a:solidFill>
                  <a:schemeClr val="accent1"/>
                </a:solidFill>
              </a:rPr>
              <a:t>A</a:t>
            </a:r>
            <a:r>
              <a:rPr lang="en-GB" baseline="-25000" dirty="0" err="1">
                <a:solidFill>
                  <a:schemeClr val="accent1"/>
                </a:solidFill>
              </a:rPr>
              <a:t>i..j</a:t>
            </a:r>
            <a:r>
              <a:rPr lang="en-GB" dirty="0">
                <a:solidFill>
                  <a:schemeClr val="accent1"/>
                </a:solidFill>
              </a:rPr>
              <a:t> = A</a:t>
            </a:r>
            <a:r>
              <a:rPr lang="en-GB" baseline="-25000" dirty="0">
                <a:solidFill>
                  <a:schemeClr val="accent1"/>
                </a:solidFill>
              </a:rPr>
              <a:t>i</a:t>
            </a:r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i+1</a:t>
            </a:r>
            <a:r>
              <a:rPr lang="en-GB" dirty="0">
                <a:solidFill>
                  <a:schemeClr val="accent1"/>
                </a:solidFill>
              </a:rPr>
              <a:t>…</a:t>
            </a:r>
            <a:r>
              <a:rPr lang="en-GB" dirty="0" err="1">
                <a:solidFill>
                  <a:schemeClr val="accent1"/>
                </a:solidFill>
              </a:rPr>
              <a:t>A</a:t>
            </a:r>
            <a:r>
              <a:rPr lang="en-GB" baseline="-25000" dirty="0" err="1">
                <a:solidFill>
                  <a:schemeClr val="accent1"/>
                </a:solidFill>
              </a:rPr>
              <a:t>j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with </a:t>
            </a:r>
            <a:r>
              <a:rPr lang="en-GB" dirty="0" err="1">
                <a:solidFill>
                  <a:schemeClr val="accent1"/>
                </a:solidFill>
              </a:rPr>
              <a:t>i</a:t>
            </a:r>
            <a:r>
              <a:rPr lang="en-GB" dirty="0">
                <a:solidFill>
                  <a:schemeClr val="accent1"/>
                </a:solidFill>
              </a:rPr>
              <a:t> ≤ j</a:t>
            </a:r>
            <a:r>
              <a:rPr lang="en-GB" dirty="0"/>
              <a:t>. </a:t>
            </a:r>
            <a:r>
              <a:rPr lang="en-GB" dirty="0" err="1">
                <a:solidFill>
                  <a:schemeClr val="accent1"/>
                </a:solidFill>
              </a:rPr>
              <a:t>A</a:t>
            </a:r>
            <a:r>
              <a:rPr lang="en-GB" baseline="-25000" dirty="0" err="1">
                <a:solidFill>
                  <a:schemeClr val="accent1"/>
                </a:solidFill>
              </a:rPr>
              <a:t>i..j</a:t>
            </a:r>
            <a:r>
              <a:rPr lang="en-GB" dirty="0"/>
              <a:t> is a </a:t>
            </a:r>
            <a:r>
              <a:rPr lang="en-GB" dirty="0">
                <a:solidFill>
                  <a:schemeClr val="accent1"/>
                </a:solidFill>
              </a:rPr>
              <a:t>p</a:t>
            </a:r>
            <a:r>
              <a:rPr lang="en-GB" baseline="-25000" dirty="0">
                <a:solidFill>
                  <a:schemeClr val="accent1"/>
                </a:solidFill>
              </a:rPr>
              <a:t>i-1</a:t>
            </a:r>
            <a:r>
              <a:rPr lang="en-GB" dirty="0">
                <a:solidFill>
                  <a:schemeClr val="accent1"/>
                </a:solidFill>
              </a:rPr>
              <a:t> x </a:t>
            </a:r>
            <a:r>
              <a:rPr lang="en-GB" dirty="0" err="1">
                <a:solidFill>
                  <a:schemeClr val="accent1"/>
                </a:solidFill>
              </a:rPr>
              <a:t>p</a:t>
            </a:r>
            <a:r>
              <a:rPr lang="en-GB" baseline="-25000" dirty="0" err="1">
                <a:solidFill>
                  <a:schemeClr val="accent1"/>
                </a:solidFill>
              </a:rPr>
              <a:t>j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matrix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/>
          </a:p>
          <a:p>
            <a:pPr marL="331241" lvl="1" indent="-311306">
              <a:lnSpc>
                <a:spcPct val="120000"/>
              </a:lnSpc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For any optimal sequence </a:t>
            </a:r>
            <a:r>
              <a:rPr lang="en-GB" sz="2029" b="1" dirty="0" err="1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sz="2029" b="1" baseline="-25000" dirty="0" err="1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i..j</a:t>
            </a:r>
            <a:r>
              <a:rPr lang="en-GB" sz="2029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 the last step consists of the multiplication between matrices </a:t>
            </a:r>
            <a:r>
              <a:rPr lang="en-GB" sz="2029" b="1" dirty="0" err="1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sz="2029" b="1" baseline="-25000" dirty="0" err="1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i..k</a:t>
            </a:r>
            <a:r>
              <a:rPr lang="en-GB" sz="2029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and </a:t>
            </a:r>
            <a:r>
              <a:rPr lang="en-GB" sz="2029" b="1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sz="2029" b="1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k+1..j</a:t>
            </a:r>
            <a:r>
              <a:rPr lang="en-GB" sz="2029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for some </a:t>
            </a:r>
            <a:r>
              <a:rPr lang="en-GB" sz="2029" b="1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/>
              <a:t>Example: </a:t>
            </a:r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r>
              <a:rPr lang="en-GB" dirty="0">
                <a:solidFill>
                  <a:schemeClr val="accent1"/>
                </a:solidFill>
              </a:rPr>
              <a:t>(A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3</a:t>
            </a:r>
            <a:r>
              <a:rPr lang="en-GB" dirty="0">
                <a:solidFill>
                  <a:schemeClr val="accent1"/>
                </a:solidFill>
              </a:rPr>
              <a:t>) = A</a:t>
            </a:r>
            <a:r>
              <a:rPr lang="en-GB" baseline="-25000" dirty="0">
                <a:solidFill>
                  <a:schemeClr val="accent1"/>
                </a:solidFill>
              </a:rPr>
              <a:t>1..1</a:t>
            </a:r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2..3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with </a:t>
            </a:r>
            <a:r>
              <a:rPr lang="en-GB" dirty="0">
                <a:solidFill>
                  <a:schemeClr val="accent1"/>
                </a:solidFill>
              </a:rPr>
              <a:t>k = 1</a:t>
            </a:r>
          </a:p>
          <a:p>
            <a:pPr marL="331241" lvl="1" indent="-311306">
              <a:lnSpc>
                <a:spcPct val="120000"/>
              </a:lnSpc>
              <a:buChar char="•"/>
              <a:defRPr/>
            </a:pPr>
            <a:endParaRPr lang="en-GB" sz="2029" b="1" dirty="0">
              <a:solidFill>
                <a:schemeClr val="accent1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331241" lvl="1" indent="-311306">
              <a:lnSpc>
                <a:spcPct val="120000"/>
              </a:lnSpc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How do we choose </a:t>
            </a:r>
            <a:r>
              <a:rPr lang="en-GB" sz="2029" b="1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</a:t>
            </a:r>
            <a:r>
              <a:rPr lang="en-GB" sz="2029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?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/>
              <a:t>Search all possible values of </a:t>
            </a:r>
            <a:r>
              <a:rPr lang="en-GB" dirty="0" err="1">
                <a:solidFill>
                  <a:schemeClr val="accent1"/>
                </a:solidFill>
              </a:rPr>
              <a:t>i</a:t>
            </a:r>
            <a:r>
              <a:rPr lang="en-GB" dirty="0">
                <a:solidFill>
                  <a:schemeClr val="accent1"/>
                </a:solidFill>
              </a:rPr>
              <a:t> ≤ k &lt; j</a:t>
            </a:r>
          </a:p>
          <a:p>
            <a:pPr marL="331241" lvl="1" indent="-311306">
              <a:lnSpc>
                <a:spcPct val="120000"/>
              </a:lnSpc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How do we parenthesise the </a:t>
            </a:r>
            <a:r>
              <a:rPr lang="en-GB" sz="2029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subchains</a:t>
            </a:r>
            <a:r>
              <a:rPr lang="en-GB" sz="2029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</a:t>
            </a:r>
            <a:r>
              <a:rPr lang="en-GB" sz="2029" b="1" dirty="0" err="1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sz="2029" b="1" baseline="-25000" dirty="0" err="1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i..k</a:t>
            </a:r>
            <a:r>
              <a:rPr lang="en-GB" sz="2029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and </a:t>
            </a:r>
            <a:r>
              <a:rPr lang="en-GB" sz="2029" b="1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sz="2029" b="1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k+1..j</a:t>
            </a:r>
            <a:r>
              <a:rPr lang="en-GB" sz="2029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?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/>
              <a:t>Apply same procedure recursively</a:t>
            </a:r>
          </a:p>
          <a:p>
            <a:pPr indent="-311306"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indent="-311306"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127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5771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DP algorithm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Principle of optimality</a:t>
            </a:r>
          </a:p>
          <a:p>
            <a:pPr indent="-311306"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Store solutions to subproblems in a table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</a:t>
            </a:r>
            <a:endParaRPr lang="en-GB" dirty="0">
              <a:solidFill>
                <a:srgbClr val="FF0000"/>
              </a:solidFill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/>
              <a:t>For </a:t>
            </a:r>
            <a:r>
              <a:rPr lang="en-GB" dirty="0">
                <a:solidFill>
                  <a:schemeClr val="accent1"/>
                </a:solidFill>
              </a:rPr>
              <a:t>1 ≤ </a:t>
            </a:r>
            <a:r>
              <a:rPr lang="en-GB" dirty="0" err="1">
                <a:solidFill>
                  <a:schemeClr val="accent1"/>
                </a:solidFill>
              </a:rPr>
              <a:t>i</a:t>
            </a:r>
            <a:r>
              <a:rPr lang="en-GB" dirty="0">
                <a:solidFill>
                  <a:schemeClr val="accent1"/>
                </a:solidFill>
              </a:rPr>
              <a:t> ≤ j ≤ n</a:t>
            </a:r>
            <a:r>
              <a:rPr lang="en-GB" dirty="0"/>
              <a:t>,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m[</a:t>
            </a:r>
            <a:r>
              <a:rPr lang="en-GB" dirty="0" err="1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i,j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]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denote the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minimum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number of multiplications needed to compute </a:t>
            </a:r>
            <a:r>
              <a:rPr lang="en-GB" dirty="0" err="1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baseline="-25000" dirty="0" err="1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i..j</a:t>
            </a:r>
            <a:endParaRPr lang="en-GB" baseline="-25000" dirty="0">
              <a:solidFill>
                <a:srgbClr val="FF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if </a:t>
            </a:r>
            <a:r>
              <a:rPr lang="en-GB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 = j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 the sequence contains only one matrix, and so the cost is 0</a:t>
            </a:r>
          </a:p>
          <a:p>
            <a:pPr indent="-311306"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Recursive definition</a:t>
            </a:r>
          </a:p>
          <a:p>
            <a:pPr indent="-311306"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indent="-311306"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19935" indent="0">
              <a:buNone/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indent="-311306"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indent="-311306"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128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688BD-54D1-8340-B238-4299F50CDB81}"/>
              </a:ext>
            </a:extLst>
          </p:cNvPr>
          <p:cNvSpPr txBox="1"/>
          <p:nvPr/>
        </p:nvSpPr>
        <p:spPr>
          <a:xfrm>
            <a:off x="3148179" y="4412583"/>
            <a:ext cx="6871921" cy="115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11306" defTabSz="46159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			0 										</a:t>
            </a:r>
            <a:r>
              <a:rPr lang="en-GB" sz="1739" dirty="0" err="1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=j</a:t>
            </a:r>
          </a:p>
          <a:p>
            <a:pPr indent="-311306" defTabSz="46159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m[</a:t>
            </a:r>
            <a:r>
              <a:rPr lang="en-GB" sz="1739" dirty="0" err="1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i,j</a:t>
            </a: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] =</a:t>
            </a:r>
          </a:p>
          <a:p>
            <a:pPr indent="-311306" defTabSz="46159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			min</a:t>
            </a:r>
            <a:r>
              <a:rPr lang="en-GB" sz="1739" baseline="-25000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 </a:t>
            </a:r>
            <a:r>
              <a:rPr lang="en-GB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≤</a:t>
            </a:r>
            <a:r>
              <a:rPr lang="en-GB" sz="1739" baseline="-25000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k </a:t>
            </a:r>
            <a:r>
              <a:rPr lang="en-GB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&lt;</a:t>
            </a:r>
            <a:r>
              <a:rPr lang="en-GB" sz="1739" baseline="-25000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j</a:t>
            </a: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(m[</a:t>
            </a:r>
            <a:r>
              <a:rPr lang="en-GB" sz="1739" dirty="0" err="1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i,k</a:t>
            </a: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] + m[k+1,j] + p</a:t>
            </a:r>
            <a:r>
              <a:rPr lang="en-GB" sz="1739" baseline="-25000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i-1</a:t>
            </a: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sz="1739" baseline="-25000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</a:t>
            </a: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sz="1739" baseline="-25000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</a:t>
            </a: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) 	</a:t>
            </a:r>
            <a:r>
              <a:rPr lang="en-GB" sz="1739" dirty="0" err="1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&lt;j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59F0249-C268-2849-907C-6D4B2A8771F1}"/>
              </a:ext>
            </a:extLst>
          </p:cNvPr>
          <p:cNvSpPr/>
          <p:nvPr/>
        </p:nvSpPr>
        <p:spPr bwMode="auto">
          <a:xfrm>
            <a:off x="4183661" y="4637318"/>
            <a:ext cx="257084" cy="357883"/>
          </a:xfrm>
          <a:prstGeom prst="leftBrace">
            <a:avLst>
              <a:gd name="adj1" fmla="val 26169"/>
              <a:gd name="adj2" fmla="val 52175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GB" sz="1739">
              <a:solidFill>
                <a:srgbClr val="000000"/>
              </a:solidFill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8373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DP algorithm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Bottom-up computation</a:t>
            </a:r>
          </a:p>
          <a:p>
            <a:pPr indent="-311306"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331241" lvl="1" indent="-311306">
              <a:lnSpc>
                <a:spcPct val="120000"/>
              </a:lnSpc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Apply the recursive definition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/>
              <a:t>At each step values in </a:t>
            </a:r>
            <a:r>
              <a:rPr lang="en-GB" dirty="0">
                <a:solidFill>
                  <a:schemeClr val="accent1"/>
                </a:solidFill>
              </a:rPr>
              <a:t>m[</a:t>
            </a:r>
            <a:r>
              <a:rPr lang="en-GB" dirty="0" err="1">
                <a:solidFill>
                  <a:schemeClr val="accent1"/>
                </a:solidFill>
              </a:rPr>
              <a:t>i,k</a:t>
            </a:r>
            <a:r>
              <a:rPr lang="en-GB" dirty="0">
                <a:solidFill>
                  <a:schemeClr val="accent1"/>
                </a:solidFill>
              </a:rPr>
              <a:t>]</a:t>
            </a:r>
            <a:r>
              <a:rPr lang="en-GB" dirty="0"/>
              <a:t> and </a:t>
            </a:r>
            <a:r>
              <a:rPr lang="en-GB" dirty="0">
                <a:solidFill>
                  <a:schemeClr val="accent1"/>
                </a:solidFill>
              </a:rPr>
              <a:t>m[k+1,j]</a:t>
            </a:r>
            <a:r>
              <a:rPr lang="en-GB" dirty="0"/>
              <a:t> were precomputed in previous steps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/>
              <a:t>Diagonals are filled starting from bottom-left corner</a:t>
            </a:r>
          </a:p>
          <a:p>
            <a:pPr marL="331241" lvl="1" indent="-311306">
              <a:lnSpc>
                <a:spcPct val="120000"/>
              </a:lnSpc>
              <a:buChar char="•"/>
              <a:defRPr/>
            </a:pPr>
            <a:endParaRPr lang="en-GB" sz="2029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331241" lvl="1" indent="-311306">
              <a:lnSpc>
                <a:spcPct val="120000"/>
              </a:lnSpc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Table </a:t>
            </a:r>
            <a:r>
              <a:rPr lang="en-GB" sz="2029" b="1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m[1..n,1..n]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/>
              <a:t>Defined only for </a:t>
            </a:r>
            <a:r>
              <a:rPr lang="en-GB" dirty="0" err="1">
                <a:solidFill>
                  <a:schemeClr val="accent1"/>
                </a:solidFill>
              </a:rPr>
              <a:t>i</a:t>
            </a:r>
            <a:r>
              <a:rPr lang="en-GB" dirty="0">
                <a:solidFill>
                  <a:schemeClr val="accent1"/>
                </a:solidFill>
              </a:rPr>
              <a:t> ≤ j</a:t>
            </a:r>
            <a:r>
              <a:rPr lang="en-GB" dirty="0"/>
              <a:t> 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GB" dirty="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129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9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 – cont.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Recurrence equation of MERGE-SORT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CA4C4-D2D7-074D-8F15-9959688BE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62" y="1968230"/>
            <a:ext cx="5019897" cy="79234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(1) =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= 2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/2) +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67D36-3237-AC43-B37C-38D2D2325DEA}"/>
              </a:ext>
            </a:extLst>
          </p:cNvPr>
          <p:cNvSpPr txBox="1"/>
          <p:nvPr/>
        </p:nvSpPr>
        <p:spPr>
          <a:xfrm>
            <a:off x="7348089" y="1968229"/>
            <a:ext cx="5019897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With explicit constants</a:t>
            </a:r>
            <a:endParaRPr lang="en-GB" sz="1739" baseline="-25000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9361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Chain of matrices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with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0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=5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=6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=2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=7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Solution will be stored in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m[1,4]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GB" dirty="0"/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GB" dirty="0"/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GB" dirty="0"/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GB" dirty="0"/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GB" dirty="0"/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GB" dirty="0"/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GB" dirty="0"/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GB" dirty="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130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D00DE0-66A5-224C-9D75-DE1BAFEB236D}"/>
              </a:ext>
            </a:extLst>
          </p:cNvPr>
          <p:cNvGrpSpPr/>
          <p:nvPr/>
        </p:nvGrpSpPr>
        <p:grpSpPr>
          <a:xfrm flipH="1">
            <a:off x="3313580" y="2872515"/>
            <a:ext cx="3499053" cy="1633166"/>
            <a:chOff x="263740" y="2931873"/>
            <a:chExt cx="2854381" cy="1690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7D2515-65A1-9441-A065-B334D21A6130}"/>
                </a:ext>
              </a:extLst>
            </p:cNvPr>
            <p:cNvSpPr/>
            <p:nvPr/>
          </p:nvSpPr>
          <p:spPr bwMode="auto">
            <a:xfrm>
              <a:off x="835267" y="2931873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EDDEA3-081D-D543-89D4-384183AB85B9}"/>
                </a:ext>
              </a:extLst>
            </p:cNvPr>
            <p:cNvSpPr/>
            <p:nvPr/>
          </p:nvSpPr>
          <p:spPr bwMode="auto">
            <a:xfrm>
              <a:off x="140419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AC3720-3614-7F43-840A-EB96AF02F36B}"/>
                </a:ext>
              </a:extLst>
            </p:cNvPr>
            <p:cNvSpPr/>
            <p:nvPr/>
          </p:nvSpPr>
          <p:spPr bwMode="auto">
            <a:xfrm>
              <a:off x="197312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D4D8E-8051-9E41-A495-539C9C007561}"/>
                </a:ext>
              </a:extLst>
            </p:cNvPr>
            <p:cNvSpPr/>
            <p:nvPr/>
          </p:nvSpPr>
          <p:spPr bwMode="auto">
            <a:xfrm>
              <a:off x="254205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EF4163-881E-254D-97FC-D100C3458765}"/>
                </a:ext>
              </a:extLst>
            </p:cNvPr>
            <p:cNvSpPr/>
            <p:nvPr/>
          </p:nvSpPr>
          <p:spPr bwMode="auto">
            <a:xfrm>
              <a:off x="835267" y="32731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A29714-2F94-F749-8851-496D37084D64}"/>
                </a:ext>
              </a:extLst>
            </p:cNvPr>
            <p:cNvSpPr/>
            <p:nvPr/>
          </p:nvSpPr>
          <p:spPr bwMode="auto">
            <a:xfrm>
              <a:off x="1404197" y="32731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F4A712-54F4-BD47-A0CF-9C9AAD7500A2}"/>
                </a:ext>
              </a:extLst>
            </p:cNvPr>
            <p:cNvSpPr/>
            <p:nvPr/>
          </p:nvSpPr>
          <p:spPr bwMode="auto">
            <a:xfrm>
              <a:off x="1973127" y="32731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D39387-2A43-D146-92C8-9EAEFE28AC40}"/>
                </a:ext>
              </a:extLst>
            </p:cNvPr>
            <p:cNvSpPr/>
            <p:nvPr/>
          </p:nvSpPr>
          <p:spPr bwMode="auto">
            <a:xfrm>
              <a:off x="2542057" y="32731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948603-6649-E046-B50B-BB3900996717}"/>
                </a:ext>
              </a:extLst>
            </p:cNvPr>
            <p:cNvSpPr/>
            <p:nvPr/>
          </p:nvSpPr>
          <p:spPr bwMode="auto">
            <a:xfrm>
              <a:off x="835267" y="3612317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CC7F1E-01F5-4A44-877D-9964FE3C7BDB}"/>
                </a:ext>
              </a:extLst>
            </p:cNvPr>
            <p:cNvSpPr/>
            <p:nvPr/>
          </p:nvSpPr>
          <p:spPr bwMode="auto">
            <a:xfrm>
              <a:off x="1404197" y="3612317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9D9373-740F-A24E-9752-3CC5F89DC90E}"/>
                </a:ext>
              </a:extLst>
            </p:cNvPr>
            <p:cNvSpPr/>
            <p:nvPr/>
          </p:nvSpPr>
          <p:spPr bwMode="auto">
            <a:xfrm>
              <a:off x="1973127" y="3612317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35F67D-78C0-7146-8F65-C49A9B5DA9FA}"/>
                </a:ext>
              </a:extLst>
            </p:cNvPr>
            <p:cNvSpPr/>
            <p:nvPr/>
          </p:nvSpPr>
          <p:spPr bwMode="auto">
            <a:xfrm>
              <a:off x="835267" y="39514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7FA2C8-A0C3-7546-81CF-1DC625AEED65}"/>
                </a:ext>
              </a:extLst>
            </p:cNvPr>
            <p:cNvSpPr/>
            <p:nvPr/>
          </p:nvSpPr>
          <p:spPr bwMode="auto">
            <a:xfrm>
              <a:off x="1404197" y="39514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E97F777-7E3C-464A-B042-DAAA12DCAC03}"/>
                </a:ext>
              </a:extLst>
            </p:cNvPr>
            <p:cNvSpPr/>
            <p:nvPr/>
          </p:nvSpPr>
          <p:spPr bwMode="auto">
            <a:xfrm>
              <a:off x="835267" y="429061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BE4642-4704-164E-A90D-509BFE84F827}"/>
                </a:ext>
              </a:extLst>
            </p:cNvPr>
            <p:cNvSpPr/>
            <p:nvPr/>
          </p:nvSpPr>
          <p:spPr bwMode="auto">
            <a:xfrm>
              <a:off x="263740" y="29340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87CA7A2-C159-9349-8E5B-B503C67DF1B6}"/>
                </a:ext>
              </a:extLst>
            </p:cNvPr>
            <p:cNvSpPr/>
            <p:nvPr/>
          </p:nvSpPr>
          <p:spPr bwMode="auto">
            <a:xfrm>
              <a:off x="263740" y="32731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F962D6F-5901-1A45-AEAF-D4D3AB867470}"/>
                </a:ext>
              </a:extLst>
            </p:cNvPr>
            <p:cNvSpPr/>
            <p:nvPr/>
          </p:nvSpPr>
          <p:spPr bwMode="auto">
            <a:xfrm>
              <a:off x="263740" y="36123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789AAA-AE1B-AC45-A49A-4C55F545217E}"/>
                </a:ext>
              </a:extLst>
            </p:cNvPr>
            <p:cNvSpPr/>
            <p:nvPr/>
          </p:nvSpPr>
          <p:spPr bwMode="auto">
            <a:xfrm>
              <a:off x="263740" y="39514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94B778-985A-3F4D-89EB-7A28FA2ADDA8}"/>
                </a:ext>
              </a:extLst>
            </p:cNvPr>
            <p:cNvSpPr/>
            <p:nvPr/>
          </p:nvSpPr>
          <p:spPr bwMode="auto">
            <a:xfrm>
              <a:off x="263740" y="42906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19FC05-E5AC-0146-9BCE-D0F7F105C3B5}"/>
              </a:ext>
            </a:extLst>
          </p:cNvPr>
          <p:cNvSpPr txBox="1"/>
          <p:nvPr/>
        </p:nvSpPr>
        <p:spPr>
          <a:xfrm>
            <a:off x="5425806" y="2446230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j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CD8324-978D-6946-906C-438B518E1668}"/>
              </a:ext>
            </a:extLst>
          </p:cNvPr>
          <p:cNvSpPr txBox="1"/>
          <p:nvPr/>
        </p:nvSpPr>
        <p:spPr>
          <a:xfrm>
            <a:off x="6891534" y="3559902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64829969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Chain of matrices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with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0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=5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=6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=2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=7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Solution will be stored in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m[1,4]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Initialise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131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D00DE0-66A5-224C-9D75-DE1BAFEB236D}"/>
              </a:ext>
            </a:extLst>
          </p:cNvPr>
          <p:cNvGrpSpPr/>
          <p:nvPr/>
        </p:nvGrpSpPr>
        <p:grpSpPr>
          <a:xfrm flipH="1">
            <a:off x="3313580" y="2872515"/>
            <a:ext cx="3499053" cy="1633166"/>
            <a:chOff x="263740" y="2931873"/>
            <a:chExt cx="2854381" cy="1690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7D2515-65A1-9441-A065-B334D21A6130}"/>
                </a:ext>
              </a:extLst>
            </p:cNvPr>
            <p:cNvSpPr/>
            <p:nvPr/>
          </p:nvSpPr>
          <p:spPr bwMode="auto">
            <a:xfrm>
              <a:off x="835267" y="2931873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EDDEA3-081D-D543-89D4-384183AB85B9}"/>
                </a:ext>
              </a:extLst>
            </p:cNvPr>
            <p:cNvSpPr/>
            <p:nvPr/>
          </p:nvSpPr>
          <p:spPr bwMode="auto">
            <a:xfrm>
              <a:off x="140419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AC3720-3614-7F43-840A-EB96AF02F36B}"/>
                </a:ext>
              </a:extLst>
            </p:cNvPr>
            <p:cNvSpPr/>
            <p:nvPr/>
          </p:nvSpPr>
          <p:spPr bwMode="auto">
            <a:xfrm>
              <a:off x="197312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D4D8E-8051-9E41-A495-539C9C007561}"/>
                </a:ext>
              </a:extLst>
            </p:cNvPr>
            <p:cNvSpPr/>
            <p:nvPr/>
          </p:nvSpPr>
          <p:spPr bwMode="auto">
            <a:xfrm>
              <a:off x="254205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EF4163-881E-254D-97FC-D100C3458765}"/>
                </a:ext>
              </a:extLst>
            </p:cNvPr>
            <p:cNvSpPr/>
            <p:nvPr/>
          </p:nvSpPr>
          <p:spPr bwMode="auto">
            <a:xfrm>
              <a:off x="835267" y="32731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A29714-2F94-F749-8851-496D37084D64}"/>
                </a:ext>
              </a:extLst>
            </p:cNvPr>
            <p:cNvSpPr/>
            <p:nvPr/>
          </p:nvSpPr>
          <p:spPr bwMode="auto">
            <a:xfrm>
              <a:off x="1404197" y="32731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F4A712-54F4-BD47-A0CF-9C9AAD7500A2}"/>
                </a:ext>
              </a:extLst>
            </p:cNvPr>
            <p:cNvSpPr/>
            <p:nvPr/>
          </p:nvSpPr>
          <p:spPr bwMode="auto">
            <a:xfrm>
              <a:off x="1973127" y="32731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D39387-2A43-D146-92C8-9EAEFE28AC40}"/>
                </a:ext>
              </a:extLst>
            </p:cNvPr>
            <p:cNvSpPr/>
            <p:nvPr/>
          </p:nvSpPr>
          <p:spPr bwMode="auto">
            <a:xfrm>
              <a:off x="2542057" y="32731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948603-6649-E046-B50B-BB3900996717}"/>
                </a:ext>
              </a:extLst>
            </p:cNvPr>
            <p:cNvSpPr/>
            <p:nvPr/>
          </p:nvSpPr>
          <p:spPr bwMode="auto">
            <a:xfrm>
              <a:off x="835267" y="3612317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CC7F1E-01F5-4A44-877D-9964FE3C7BDB}"/>
                </a:ext>
              </a:extLst>
            </p:cNvPr>
            <p:cNvSpPr/>
            <p:nvPr/>
          </p:nvSpPr>
          <p:spPr bwMode="auto">
            <a:xfrm>
              <a:off x="1404197" y="3612317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9D9373-740F-A24E-9752-3CC5F89DC90E}"/>
                </a:ext>
              </a:extLst>
            </p:cNvPr>
            <p:cNvSpPr/>
            <p:nvPr/>
          </p:nvSpPr>
          <p:spPr bwMode="auto">
            <a:xfrm>
              <a:off x="1973127" y="3612317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35F67D-78C0-7146-8F65-C49A9B5DA9FA}"/>
                </a:ext>
              </a:extLst>
            </p:cNvPr>
            <p:cNvSpPr/>
            <p:nvPr/>
          </p:nvSpPr>
          <p:spPr bwMode="auto">
            <a:xfrm>
              <a:off x="835267" y="39514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7FA2C8-A0C3-7546-81CF-1DC625AEED65}"/>
                </a:ext>
              </a:extLst>
            </p:cNvPr>
            <p:cNvSpPr/>
            <p:nvPr/>
          </p:nvSpPr>
          <p:spPr bwMode="auto">
            <a:xfrm>
              <a:off x="1404197" y="39514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E97F777-7E3C-464A-B042-DAAA12DCAC03}"/>
                </a:ext>
              </a:extLst>
            </p:cNvPr>
            <p:cNvSpPr/>
            <p:nvPr/>
          </p:nvSpPr>
          <p:spPr bwMode="auto">
            <a:xfrm>
              <a:off x="835267" y="429061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BE4642-4704-164E-A90D-509BFE84F827}"/>
                </a:ext>
              </a:extLst>
            </p:cNvPr>
            <p:cNvSpPr/>
            <p:nvPr/>
          </p:nvSpPr>
          <p:spPr bwMode="auto">
            <a:xfrm>
              <a:off x="263740" y="29340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87CA7A2-C159-9349-8E5B-B503C67DF1B6}"/>
                </a:ext>
              </a:extLst>
            </p:cNvPr>
            <p:cNvSpPr/>
            <p:nvPr/>
          </p:nvSpPr>
          <p:spPr bwMode="auto">
            <a:xfrm>
              <a:off x="263740" y="32731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F962D6F-5901-1A45-AEAF-D4D3AB867470}"/>
                </a:ext>
              </a:extLst>
            </p:cNvPr>
            <p:cNvSpPr/>
            <p:nvPr/>
          </p:nvSpPr>
          <p:spPr bwMode="auto">
            <a:xfrm>
              <a:off x="263740" y="36123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789AAA-AE1B-AC45-A49A-4C55F545217E}"/>
                </a:ext>
              </a:extLst>
            </p:cNvPr>
            <p:cNvSpPr/>
            <p:nvPr/>
          </p:nvSpPr>
          <p:spPr bwMode="auto">
            <a:xfrm>
              <a:off x="263740" y="39514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94B778-985A-3F4D-89EB-7A28FA2ADDA8}"/>
                </a:ext>
              </a:extLst>
            </p:cNvPr>
            <p:cNvSpPr/>
            <p:nvPr/>
          </p:nvSpPr>
          <p:spPr bwMode="auto">
            <a:xfrm>
              <a:off x="263740" y="42906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19FC05-E5AC-0146-9BCE-D0F7F105C3B5}"/>
              </a:ext>
            </a:extLst>
          </p:cNvPr>
          <p:cNvSpPr txBox="1"/>
          <p:nvPr/>
        </p:nvSpPr>
        <p:spPr>
          <a:xfrm>
            <a:off x="5425806" y="2446230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j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CD8324-978D-6946-906C-438B518E1668}"/>
              </a:ext>
            </a:extLst>
          </p:cNvPr>
          <p:cNvSpPr txBox="1"/>
          <p:nvPr/>
        </p:nvSpPr>
        <p:spPr>
          <a:xfrm>
            <a:off x="6891534" y="3559902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2653011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Chain of matrices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with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0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=5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=6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=2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=7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Solution will be stored in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m[1,4]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Apply recursive definition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m[1,2] =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min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 </a:t>
            </a:r>
            <a:r>
              <a:rPr lang="en-GB" baseline="-25000" dirty="0">
                <a:solidFill>
                  <a:schemeClr val="accent1"/>
                </a:solidFill>
              </a:rPr>
              <a:t>≤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k </a:t>
            </a:r>
            <a:r>
              <a:rPr lang="en-GB" baseline="-25000" dirty="0">
                <a:solidFill>
                  <a:schemeClr val="accent1"/>
                </a:solidFill>
              </a:rPr>
              <a:t>&lt;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(m[1,k] + m[k+1,2] + 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0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) =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                                                          m[1,1] + m [2,2] + 120 = 120 </a:t>
            </a: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132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D00DE0-66A5-224C-9D75-DE1BAFEB236D}"/>
              </a:ext>
            </a:extLst>
          </p:cNvPr>
          <p:cNvGrpSpPr/>
          <p:nvPr/>
        </p:nvGrpSpPr>
        <p:grpSpPr>
          <a:xfrm flipH="1">
            <a:off x="3313580" y="2872515"/>
            <a:ext cx="3499053" cy="1633166"/>
            <a:chOff x="263740" y="2931873"/>
            <a:chExt cx="2854381" cy="1690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7D2515-65A1-9441-A065-B334D21A6130}"/>
                </a:ext>
              </a:extLst>
            </p:cNvPr>
            <p:cNvSpPr/>
            <p:nvPr/>
          </p:nvSpPr>
          <p:spPr bwMode="auto">
            <a:xfrm>
              <a:off x="835267" y="2931873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EDDEA3-081D-D543-89D4-384183AB85B9}"/>
                </a:ext>
              </a:extLst>
            </p:cNvPr>
            <p:cNvSpPr/>
            <p:nvPr/>
          </p:nvSpPr>
          <p:spPr bwMode="auto">
            <a:xfrm>
              <a:off x="140419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AC3720-3614-7F43-840A-EB96AF02F36B}"/>
                </a:ext>
              </a:extLst>
            </p:cNvPr>
            <p:cNvSpPr/>
            <p:nvPr/>
          </p:nvSpPr>
          <p:spPr bwMode="auto">
            <a:xfrm>
              <a:off x="197312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D4D8E-8051-9E41-A495-539C9C007561}"/>
                </a:ext>
              </a:extLst>
            </p:cNvPr>
            <p:cNvSpPr/>
            <p:nvPr/>
          </p:nvSpPr>
          <p:spPr bwMode="auto">
            <a:xfrm>
              <a:off x="254205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EF4163-881E-254D-97FC-D100C3458765}"/>
                </a:ext>
              </a:extLst>
            </p:cNvPr>
            <p:cNvSpPr/>
            <p:nvPr/>
          </p:nvSpPr>
          <p:spPr bwMode="auto">
            <a:xfrm>
              <a:off x="835267" y="32731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A29714-2F94-F749-8851-496D37084D64}"/>
                </a:ext>
              </a:extLst>
            </p:cNvPr>
            <p:cNvSpPr/>
            <p:nvPr/>
          </p:nvSpPr>
          <p:spPr bwMode="auto">
            <a:xfrm>
              <a:off x="1404197" y="32731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F4A712-54F4-BD47-A0CF-9C9AAD7500A2}"/>
                </a:ext>
              </a:extLst>
            </p:cNvPr>
            <p:cNvSpPr/>
            <p:nvPr/>
          </p:nvSpPr>
          <p:spPr bwMode="auto">
            <a:xfrm>
              <a:off x="1973127" y="3273168"/>
              <a:ext cx="576064" cy="331951"/>
            </a:xfrm>
            <a:prstGeom prst="rect">
              <a:avLst/>
            </a:prstGeom>
            <a:solidFill>
              <a:srgbClr val="93CF51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120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D39387-2A43-D146-92C8-9EAEFE28AC40}"/>
                </a:ext>
              </a:extLst>
            </p:cNvPr>
            <p:cNvSpPr/>
            <p:nvPr/>
          </p:nvSpPr>
          <p:spPr bwMode="auto">
            <a:xfrm>
              <a:off x="2542057" y="3273168"/>
              <a:ext cx="576064" cy="331886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948603-6649-E046-B50B-BB3900996717}"/>
                </a:ext>
              </a:extLst>
            </p:cNvPr>
            <p:cNvSpPr/>
            <p:nvPr/>
          </p:nvSpPr>
          <p:spPr bwMode="auto">
            <a:xfrm>
              <a:off x="835267" y="3612317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CC7F1E-01F5-4A44-877D-9964FE3C7BDB}"/>
                </a:ext>
              </a:extLst>
            </p:cNvPr>
            <p:cNvSpPr/>
            <p:nvPr/>
          </p:nvSpPr>
          <p:spPr bwMode="auto">
            <a:xfrm>
              <a:off x="1404197" y="3612317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9D9373-740F-A24E-9752-3CC5F89DC90E}"/>
                </a:ext>
              </a:extLst>
            </p:cNvPr>
            <p:cNvSpPr/>
            <p:nvPr/>
          </p:nvSpPr>
          <p:spPr bwMode="auto">
            <a:xfrm>
              <a:off x="1973127" y="3612317"/>
              <a:ext cx="576064" cy="331886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35F67D-78C0-7146-8F65-C49A9B5DA9FA}"/>
                </a:ext>
              </a:extLst>
            </p:cNvPr>
            <p:cNvSpPr/>
            <p:nvPr/>
          </p:nvSpPr>
          <p:spPr bwMode="auto">
            <a:xfrm>
              <a:off x="835267" y="39514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7FA2C8-A0C3-7546-81CF-1DC625AEED65}"/>
                </a:ext>
              </a:extLst>
            </p:cNvPr>
            <p:cNvSpPr/>
            <p:nvPr/>
          </p:nvSpPr>
          <p:spPr bwMode="auto">
            <a:xfrm>
              <a:off x="1404197" y="39514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E97F777-7E3C-464A-B042-DAAA12DCAC03}"/>
                </a:ext>
              </a:extLst>
            </p:cNvPr>
            <p:cNvSpPr/>
            <p:nvPr/>
          </p:nvSpPr>
          <p:spPr bwMode="auto">
            <a:xfrm>
              <a:off x="835267" y="429061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BE4642-4704-164E-A90D-509BFE84F827}"/>
                </a:ext>
              </a:extLst>
            </p:cNvPr>
            <p:cNvSpPr/>
            <p:nvPr/>
          </p:nvSpPr>
          <p:spPr bwMode="auto">
            <a:xfrm>
              <a:off x="263740" y="29340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87CA7A2-C159-9349-8E5B-B503C67DF1B6}"/>
                </a:ext>
              </a:extLst>
            </p:cNvPr>
            <p:cNvSpPr/>
            <p:nvPr/>
          </p:nvSpPr>
          <p:spPr bwMode="auto">
            <a:xfrm>
              <a:off x="263740" y="32731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F962D6F-5901-1A45-AEAF-D4D3AB867470}"/>
                </a:ext>
              </a:extLst>
            </p:cNvPr>
            <p:cNvSpPr/>
            <p:nvPr/>
          </p:nvSpPr>
          <p:spPr bwMode="auto">
            <a:xfrm>
              <a:off x="263740" y="36123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789AAA-AE1B-AC45-A49A-4C55F545217E}"/>
                </a:ext>
              </a:extLst>
            </p:cNvPr>
            <p:cNvSpPr/>
            <p:nvPr/>
          </p:nvSpPr>
          <p:spPr bwMode="auto">
            <a:xfrm>
              <a:off x="263740" y="39514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94B778-985A-3F4D-89EB-7A28FA2ADDA8}"/>
                </a:ext>
              </a:extLst>
            </p:cNvPr>
            <p:cNvSpPr/>
            <p:nvPr/>
          </p:nvSpPr>
          <p:spPr bwMode="auto">
            <a:xfrm>
              <a:off x="263740" y="42906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19FC05-E5AC-0146-9BCE-D0F7F105C3B5}"/>
              </a:ext>
            </a:extLst>
          </p:cNvPr>
          <p:cNvSpPr txBox="1"/>
          <p:nvPr/>
        </p:nvSpPr>
        <p:spPr>
          <a:xfrm>
            <a:off x="5425806" y="2446230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j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CD8324-978D-6946-906C-438B518E1668}"/>
              </a:ext>
            </a:extLst>
          </p:cNvPr>
          <p:cNvSpPr txBox="1"/>
          <p:nvPr/>
        </p:nvSpPr>
        <p:spPr>
          <a:xfrm>
            <a:off x="6891534" y="3559902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971269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Chain of matrices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with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0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=5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=6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=2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=7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Solution will be stored in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m[1,4]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Apply recursive definition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m[2,3] =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min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 </a:t>
            </a:r>
            <a:r>
              <a:rPr lang="en-GB" baseline="-25000" dirty="0">
                <a:solidFill>
                  <a:schemeClr val="accent1"/>
                </a:solidFill>
              </a:rPr>
              <a:t>≤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k </a:t>
            </a:r>
            <a:r>
              <a:rPr lang="en-GB" baseline="-25000" dirty="0">
                <a:solidFill>
                  <a:schemeClr val="accent1"/>
                </a:solidFill>
              </a:rPr>
              <a:t>&lt;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(m[2,k] + m[k+1,3] + 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) =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                                                          m[2,2] + m [3,3] + 48 = 48 </a:t>
            </a: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133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D00DE0-66A5-224C-9D75-DE1BAFEB236D}"/>
              </a:ext>
            </a:extLst>
          </p:cNvPr>
          <p:cNvGrpSpPr/>
          <p:nvPr/>
        </p:nvGrpSpPr>
        <p:grpSpPr>
          <a:xfrm flipH="1">
            <a:off x="3313580" y="2872515"/>
            <a:ext cx="3499053" cy="1633166"/>
            <a:chOff x="263740" y="2931873"/>
            <a:chExt cx="2854381" cy="1690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7D2515-65A1-9441-A065-B334D21A6130}"/>
                </a:ext>
              </a:extLst>
            </p:cNvPr>
            <p:cNvSpPr/>
            <p:nvPr/>
          </p:nvSpPr>
          <p:spPr bwMode="auto">
            <a:xfrm>
              <a:off x="835267" y="2931873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EDDEA3-081D-D543-89D4-384183AB85B9}"/>
                </a:ext>
              </a:extLst>
            </p:cNvPr>
            <p:cNvSpPr/>
            <p:nvPr/>
          </p:nvSpPr>
          <p:spPr bwMode="auto">
            <a:xfrm>
              <a:off x="140419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AC3720-3614-7F43-840A-EB96AF02F36B}"/>
                </a:ext>
              </a:extLst>
            </p:cNvPr>
            <p:cNvSpPr/>
            <p:nvPr/>
          </p:nvSpPr>
          <p:spPr bwMode="auto">
            <a:xfrm>
              <a:off x="197312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D4D8E-8051-9E41-A495-539C9C007561}"/>
                </a:ext>
              </a:extLst>
            </p:cNvPr>
            <p:cNvSpPr/>
            <p:nvPr/>
          </p:nvSpPr>
          <p:spPr bwMode="auto">
            <a:xfrm>
              <a:off x="254205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EF4163-881E-254D-97FC-D100C3458765}"/>
                </a:ext>
              </a:extLst>
            </p:cNvPr>
            <p:cNvSpPr/>
            <p:nvPr/>
          </p:nvSpPr>
          <p:spPr bwMode="auto">
            <a:xfrm>
              <a:off x="835267" y="32731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A29714-2F94-F749-8851-496D37084D64}"/>
                </a:ext>
              </a:extLst>
            </p:cNvPr>
            <p:cNvSpPr/>
            <p:nvPr/>
          </p:nvSpPr>
          <p:spPr bwMode="auto">
            <a:xfrm>
              <a:off x="1404197" y="32731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F4A712-54F4-BD47-A0CF-9C9AAD7500A2}"/>
                </a:ext>
              </a:extLst>
            </p:cNvPr>
            <p:cNvSpPr/>
            <p:nvPr/>
          </p:nvSpPr>
          <p:spPr bwMode="auto">
            <a:xfrm>
              <a:off x="1973127" y="3273168"/>
              <a:ext cx="576064" cy="331951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120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D39387-2A43-D146-92C8-9EAEFE28AC40}"/>
                </a:ext>
              </a:extLst>
            </p:cNvPr>
            <p:cNvSpPr/>
            <p:nvPr/>
          </p:nvSpPr>
          <p:spPr bwMode="auto">
            <a:xfrm>
              <a:off x="2542057" y="3273168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948603-6649-E046-B50B-BB3900996717}"/>
                </a:ext>
              </a:extLst>
            </p:cNvPr>
            <p:cNvSpPr/>
            <p:nvPr/>
          </p:nvSpPr>
          <p:spPr bwMode="auto">
            <a:xfrm>
              <a:off x="835267" y="3612317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CC7F1E-01F5-4A44-877D-9964FE3C7BDB}"/>
                </a:ext>
              </a:extLst>
            </p:cNvPr>
            <p:cNvSpPr/>
            <p:nvPr/>
          </p:nvSpPr>
          <p:spPr bwMode="auto">
            <a:xfrm>
              <a:off x="1404197" y="3612317"/>
              <a:ext cx="576064" cy="331886"/>
            </a:xfrm>
            <a:prstGeom prst="rect">
              <a:avLst/>
            </a:prstGeom>
            <a:solidFill>
              <a:srgbClr val="93CF51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9D9373-740F-A24E-9752-3CC5F89DC90E}"/>
                </a:ext>
              </a:extLst>
            </p:cNvPr>
            <p:cNvSpPr/>
            <p:nvPr/>
          </p:nvSpPr>
          <p:spPr bwMode="auto">
            <a:xfrm>
              <a:off x="1973127" y="3612317"/>
              <a:ext cx="576064" cy="331886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35F67D-78C0-7146-8F65-C49A9B5DA9FA}"/>
                </a:ext>
              </a:extLst>
            </p:cNvPr>
            <p:cNvSpPr/>
            <p:nvPr/>
          </p:nvSpPr>
          <p:spPr bwMode="auto">
            <a:xfrm>
              <a:off x="835267" y="39514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7FA2C8-A0C3-7546-81CF-1DC625AEED65}"/>
                </a:ext>
              </a:extLst>
            </p:cNvPr>
            <p:cNvSpPr/>
            <p:nvPr/>
          </p:nvSpPr>
          <p:spPr bwMode="auto">
            <a:xfrm>
              <a:off x="1404197" y="3951468"/>
              <a:ext cx="576064" cy="331886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E97F777-7E3C-464A-B042-DAAA12DCAC03}"/>
                </a:ext>
              </a:extLst>
            </p:cNvPr>
            <p:cNvSpPr/>
            <p:nvPr/>
          </p:nvSpPr>
          <p:spPr bwMode="auto">
            <a:xfrm>
              <a:off x="835267" y="429061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BE4642-4704-164E-A90D-509BFE84F827}"/>
                </a:ext>
              </a:extLst>
            </p:cNvPr>
            <p:cNvSpPr/>
            <p:nvPr/>
          </p:nvSpPr>
          <p:spPr bwMode="auto">
            <a:xfrm>
              <a:off x="263740" y="29340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87CA7A2-C159-9349-8E5B-B503C67DF1B6}"/>
                </a:ext>
              </a:extLst>
            </p:cNvPr>
            <p:cNvSpPr/>
            <p:nvPr/>
          </p:nvSpPr>
          <p:spPr bwMode="auto">
            <a:xfrm>
              <a:off x="263740" y="32731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F962D6F-5901-1A45-AEAF-D4D3AB867470}"/>
                </a:ext>
              </a:extLst>
            </p:cNvPr>
            <p:cNvSpPr/>
            <p:nvPr/>
          </p:nvSpPr>
          <p:spPr bwMode="auto">
            <a:xfrm>
              <a:off x="263740" y="36123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789AAA-AE1B-AC45-A49A-4C55F545217E}"/>
                </a:ext>
              </a:extLst>
            </p:cNvPr>
            <p:cNvSpPr/>
            <p:nvPr/>
          </p:nvSpPr>
          <p:spPr bwMode="auto">
            <a:xfrm>
              <a:off x="263740" y="39514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94B778-985A-3F4D-89EB-7A28FA2ADDA8}"/>
                </a:ext>
              </a:extLst>
            </p:cNvPr>
            <p:cNvSpPr/>
            <p:nvPr/>
          </p:nvSpPr>
          <p:spPr bwMode="auto">
            <a:xfrm>
              <a:off x="263740" y="42906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19FC05-E5AC-0146-9BCE-D0F7F105C3B5}"/>
              </a:ext>
            </a:extLst>
          </p:cNvPr>
          <p:cNvSpPr txBox="1"/>
          <p:nvPr/>
        </p:nvSpPr>
        <p:spPr>
          <a:xfrm>
            <a:off x="5425806" y="2446230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j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CD8324-978D-6946-906C-438B518E1668}"/>
              </a:ext>
            </a:extLst>
          </p:cNvPr>
          <p:cNvSpPr txBox="1"/>
          <p:nvPr/>
        </p:nvSpPr>
        <p:spPr>
          <a:xfrm>
            <a:off x="6891534" y="3559902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28545524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Chain of matrices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with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0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=5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=6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=2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=7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Solution will be stored in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m[1,4]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Apply recursive definition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m[3,4] =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min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 </a:t>
            </a:r>
            <a:r>
              <a:rPr lang="en-GB" baseline="-25000" dirty="0">
                <a:solidFill>
                  <a:schemeClr val="accent1"/>
                </a:solidFill>
              </a:rPr>
              <a:t>≤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k </a:t>
            </a:r>
            <a:r>
              <a:rPr lang="en-GB" baseline="-25000" dirty="0">
                <a:solidFill>
                  <a:schemeClr val="accent1"/>
                </a:solidFill>
              </a:rPr>
              <a:t>&lt;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4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(m[3,k] + m[k+1,4] + 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) =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                                                          m[3,3] + m [4,4] + 84 = 84 </a:t>
            </a: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134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D00DE0-66A5-224C-9D75-DE1BAFEB236D}"/>
              </a:ext>
            </a:extLst>
          </p:cNvPr>
          <p:cNvGrpSpPr/>
          <p:nvPr/>
        </p:nvGrpSpPr>
        <p:grpSpPr>
          <a:xfrm flipH="1">
            <a:off x="3313580" y="2872515"/>
            <a:ext cx="3499053" cy="1633166"/>
            <a:chOff x="263740" y="2931873"/>
            <a:chExt cx="2854381" cy="1690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7D2515-65A1-9441-A065-B334D21A6130}"/>
                </a:ext>
              </a:extLst>
            </p:cNvPr>
            <p:cNvSpPr/>
            <p:nvPr/>
          </p:nvSpPr>
          <p:spPr bwMode="auto">
            <a:xfrm>
              <a:off x="835267" y="2931873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EDDEA3-081D-D543-89D4-384183AB85B9}"/>
                </a:ext>
              </a:extLst>
            </p:cNvPr>
            <p:cNvSpPr/>
            <p:nvPr/>
          </p:nvSpPr>
          <p:spPr bwMode="auto">
            <a:xfrm>
              <a:off x="140419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AC3720-3614-7F43-840A-EB96AF02F36B}"/>
                </a:ext>
              </a:extLst>
            </p:cNvPr>
            <p:cNvSpPr/>
            <p:nvPr/>
          </p:nvSpPr>
          <p:spPr bwMode="auto">
            <a:xfrm>
              <a:off x="197312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D4D8E-8051-9E41-A495-539C9C007561}"/>
                </a:ext>
              </a:extLst>
            </p:cNvPr>
            <p:cNvSpPr/>
            <p:nvPr/>
          </p:nvSpPr>
          <p:spPr bwMode="auto">
            <a:xfrm>
              <a:off x="254205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EF4163-881E-254D-97FC-D100C3458765}"/>
                </a:ext>
              </a:extLst>
            </p:cNvPr>
            <p:cNvSpPr/>
            <p:nvPr/>
          </p:nvSpPr>
          <p:spPr bwMode="auto">
            <a:xfrm>
              <a:off x="835267" y="32731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A29714-2F94-F749-8851-496D37084D64}"/>
                </a:ext>
              </a:extLst>
            </p:cNvPr>
            <p:cNvSpPr/>
            <p:nvPr/>
          </p:nvSpPr>
          <p:spPr bwMode="auto">
            <a:xfrm>
              <a:off x="1404197" y="32731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F4A712-54F4-BD47-A0CF-9C9AAD7500A2}"/>
                </a:ext>
              </a:extLst>
            </p:cNvPr>
            <p:cNvSpPr/>
            <p:nvPr/>
          </p:nvSpPr>
          <p:spPr bwMode="auto">
            <a:xfrm>
              <a:off x="1973127" y="3273168"/>
              <a:ext cx="576064" cy="331951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120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D39387-2A43-D146-92C8-9EAEFE28AC40}"/>
                </a:ext>
              </a:extLst>
            </p:cNvPr>
            <p:cNvSpPr/>
            <p:nvPr/>
          </p:nvSpPr>
          <p:spPr bwMode="auto">
            <a:xfrm>
              <a:off x="2542057" y="3273168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948603-6649-E046-B50B-BB3900996717}"/>
                </a:ext>
              </a:extLst>
            </p:cNvPr>
            <p:cNvSpPr/>
            <p:nvPr/>
          </p:nvSpPr>
          <p:spPr bwMode="auto">
            <a:xfrm>
              <a:off x="835267" y="3612317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CC7F1E-01F5-4A44-877D-9964FE3C7BDB}"/>
                </a:ext>
              </a:extLst>
            </p:cNvPr>
            <p:cNvSpPr/>
            <p:nvPr/>
          </p:nvSpPr>
          <p:spPr bwMode="auto">
            <a:xfrm>
              <a:off x="1404197" y="3612317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9D9373-740F-A24E-9752-3CC5F89DC90E}"/>
                </a:ext>
              </a:extLst>
            </p:cNvPr>
            <p:cNvSpPr/>
            <p:nvPr/>
          </p:nvSpPr>
          <p:spPr bwMode="auto">
            <a:xfrm>
              <a:off x="1973127" y="3612317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35F67D-78C0-7146-8F65-C49A9B5DA9FA}"/>
                </a:ext>
              </a:extLst>
            </p:cNvPr>
            <p:cNvSpPr/>
            <p:nvPr/>
          </p:nvSpPr>
          <p:spPr bwMode="auto">
            <a:xfrm>
              <a:off x="835267" y="3951468"/>
              <a:ext cx="576064" cy="331886"/>
            </a:xfrm>
            <a:prstGeom prst="rect">
              <a:avLst/>
            </a:prstGeom>
            <a:solidFill>
              <a:srgbClr val="93CF51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84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7FA2C8-A0C3-7546-81CF-1DC625AEED65}"/>
                </a:ext>
              </a:extLst>
            </p:cNvPr>
            <p:cNvSpPr/>
            <p:nvPr/>
          </p:nvSpPr>
          <p:spPr bwMode="auto">
            <a:xfrm>
              <a:off x="1404197" y="3951468"/>
              <a:ext cx="576064" cy="331886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E97F777-7E3C-464A-B042-DAAA12DCAC03}"/>
                </a:ext>
              </a:extLst>
            </p:cNvPr>
            <p:cNvSpPr/>
            <p:nvPr/>
          </p:nvSpPr>
          <p:spPr bwMode="auto">
            <a:xfrm>
              <a:off x="835267" y="4290618"/>
              <a:ext cx="576064" cy="331886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BE4642-4704-164E-A90D-509BFE84F827}"/>
                </a:ext>
              </a:extLst>
            </p:cNvPr>
            <p:cNvSpPr/>
            <p:nvPr/>
          </p:nvSpPr>
          <p:spPr bwMode="auto">
            <a:xfrm>
              <a:off x="263740" y="29340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87CA7A2-C159-9349-8E5B-B503C67DF1B6}"/>
                </a:ext>
              </a:extLst>
            </p:cNvPr>
            <p:cNvSpPr/>
            <p:nvPr/>
          </p:nvSpPr>
          <p:spPr bwMode="auto">
            <a:xfrm>
              <a:off x="263740" y="32731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F962D6F-5901-1A45-AEAF-D4D3AB867470}"/>
                </a:ext>
              </a:extLst>
            </p:cNvPr>
            <p:cNvSpPr/>
            <p:nvPr/>
          </p:nvSpPr>
          <p:spPr bwMode="auto">
            <a:xfrm>
              <a:off x="263740" y="36123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789AAA-AE1B-AC45-A49A-4C55F545217E}"/>
                </a:ext>
              </a:extLst>
            </p:cNvPr>
            <p:cNvSpPr/>
            <p:nvPr/>
          </p:nvSpPr>
          <p:spPr bwMode="auto">
            <a:xfrm>
              <a:off x="263740" y="39514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94B778-985A-3F4D-89EB-7A28FA2ADDA8}"/>
                </a:ext>
              </a:extLst>
            </p:cNvPr>
            <p:cNvSpPr/>
            <p:nvPr/>
          </p:nvSpPr>
          <p:spPr bwMode="auto">
            <a:xfrm>
              <a:off x="263740" y="42906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19FC05-E5AC-0146-9BCE-D0F7F105C3B5}"/>
              </a:ext>
            </a:extLst>
          </p:cNvPr>
          <p:cNvSpPr txBox="1"/>
          <p:nvPr/>
        </p:nvSpPr>
        <p:spPr>
          <a:xfrm>
            <a:off x="5425806" y="2446230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j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CD8324-978D-6946-906C-438B518E1668}"/>
              </a:ext>
            </a:extLst>
          </p:cNvPr>
          <p:cNvSpPr txBox="1"/>
          <p:nvPr/>
        </p:nvSpPr>
        <p:spPr>
          <a:xfrm>
            <a:off x="6891534" y="3559902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4177970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Chain of matrices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with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0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=5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=6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=2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=7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Solution will be stored in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m[1,4]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Apply recursive definition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m[1,3] =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min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 </a:t>
            </a:r>
            <a:r>
              <a:rPr lang="en-GB" baseline="-25000" dirty="0">
                <a:solidFill>
                  <a:schemeClr val="accent1"/>
                </a:solidFill>
              </a:rPr>
              <a:t>≤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k </a:t>
            </a:r>
            <a:r>
              <a:rPr lang="en-GB" baseline="-25000" dirty="0">
                <a:solidFill>
                  <a:schemeClr val="accent1"/>
                </a:solidFill>
              </a:rPr>
              <a:t>&lt;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(m[1,k] + m[k+1,3] + 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0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)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Pick the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min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between </a:t>
            </a:r>
            <a:r>
              <a:rPr lang="en-GB" dirty="0">
                <a:solidFill>
                  <a:srgbClr val="FFC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m[1,1] + m [2,3] + 40 = 88 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and </a:t>
            </a:r>
            <a:r>
              <a:rPr lang="en-GB" dirty="0">
                <a:solidFill>
                  <a:srgbClr val="00B0F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m[1,2] + m [3,3] + 60 = 180 </a:t>
            </a:r>
            <a:endParaRPr lang="en-GB" dirty="0">
              <a:solidFill>
                <a:srgbClr val="00B0F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135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D00DE0-66A5-224C-9D75-DE1BAFEB236D}"/>
              </a:ext>
            </a:extLst>
          </p:cNvPr>
          <p:cNvGrpSpPr/>
          <p:nvPr/>
        </p:nvGrpSpPr>
        <p:grpSpPr>
          <a:xfrm flipH="1">
            <a:off x="3313580" y="2872515"/>
            <a:ext cx="3499053" cy="1633166"/>
            <a:chOff x="263740" y="2931873"/>
            <a:chExt cx="2854381" cy="1690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7D2515-65A1-9441-A065-B334D21A6130}"/>
                </a:ext>
              </a:extLst>
            </p:cNvPr>
            <p:cNvSpPr/>
            <p:nvPr/>
          </p:nvSpPr>
          <p:spPr bwMode="auto">
            <a:xfrm>
              <a:off x="835267" y="2931873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EDDEA3-081D-D543-89D4-384183AB85B9}"/>
                </a:ext>
              </a:extLst>
            </p:cNvPr>
            <p:cNvSpPr/>
            <p:nvPr/>
          </p:nvSpPr>
          <p:spPr bwMode="auto">
            <a:xfrm>
              <a:off x="140419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AC3720-3614-7F43-840A-EB96AF02F36B}"/>
                </a:ext>
              </a:extLst>
            </p:cNvPr>
            <p:cNvSpPr/>
            <p:nvPr/>
          </p:nvSpPr>
          <p:spPr bwMode="auto">
            <a:xfrm>
              <a:off x="197312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D4D8E-8051-9E41-A495-539C9C007561}"/>
                </a:ext>
              </a:extLst>
            </p:cNvPr>
            <p:cNvSpPr/>
            <p:nvPr/>
          </p:nvSpPr>
          <p:spPr bwMode="auto">
            <a:xfrm>
              <a:off x="254205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EF4163-881E-254D-97FC-D100C3458765}"/>
                </a:ext>
              </a:extLst>
            </p:cNvPr>
            <p:cNvSpPr/>
            <p:nvPr/>
          </p:nvSpPr>
          <p:spPr bwMode="auto">
            <a:xfrm>
              <a:off x="835267" y="32731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A29714-2F94-F749-8851-496D37084D64}"/>
                </a:ext>
              </a:extLst>
            </p:cNvPr>
            <p:cNvSpPr/>
            <p:nvPr/>
          </p:nvSpPr>
          <p:spPr bwMode="auto">
            <a:xfrm>
              <a:off x="1404197" y="3273168"/>
              <a:ext cx="576064" cy="331886"/>
            </a:xfrm>
            <a:prstGeom prst="rect">
              <a:avLst/>
            </a:prstGeom>
            <a:solidFill>
              <a:srgbClr val="93CF51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88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F4A712-54F4-BD47-A0CF-9C9AAD7500A2}"/>
                </a:ext>
              </a:extLst>
            </p:cNvPr>
            <p:cNvSpPr/>
            <p:nvPr/>
          </p:nvSpPr>
          <p:spPr bwMode="auto">
            <a:xfrm>
              <a:off x="1973127" y="3273168"/>
              <a:ext cx="576064" cy="3319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120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D39387-2A43-D146-92C8-9EAEFE28AC40}"/>
                </a:ext>
              </a:extLst>
            </p:cNvPr>
            <p:cNvSpPr/>
            <p:nvPr/>
          </p:nvSpPr>
          <p:spPr bwMode="auto">
            <a:xfrm>
              <a:off x="2542057" y="3273168"/>
              <a:ext cx="576064" cy="331886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948603-6649-E046-B50B-BB3900996717}"/>
                </a:ext>
              </a:extLst>
            </p:cNvPr>
            <p:cNvSpPr/>
            <p:nvPr/>
          </p:nvSpPr>
          <p:spPr bwMode="auto">
            <a:xfrm>
              <a:off x="835267" y="3612317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CC7F1E-01F5-4A44-877D-9964FE3C7BDB}"/>
                </a:ext>
              </a:extLst>
            </p:cNvPr>
            <p:cNvSpPr/>
            <p:nvPr/>
          </p:nvSpPr>
          <p:spPr bwMode="auto">
            <a:xfrm>
              <a:off x="1404197" y="3612317"/>
              <a:ext cx="576064" cy="331886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9D9373-740F-A24E-9752-3CC5F89DC90E}"/>
                </a:ext>
              </a:extLst>
            </p:cNvPr>
            <p:cNvSpPr/>
            <p:nvPr/>
          </p:nvSpPr>
          <p:spPr bwMode="auto">
            <a:xfrm>
              <a:off x="1973127" y="3612317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35F67D-78C0-7146-8F65-C49A9B5DA9FA}"/>
                </a:ext>
              </a:extLst>
            </p:cNvPr>
            <p:cNvSpPr/>
            <p:nvPr/>
          </p:nvSpPr>
          <p:spPr bwMode="auto">
            <a:xfrm>
              <a:off x="835267" y="3951468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84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7FA2C8-A0C3-7546-81CF-1DC625AEED65}"/>
                </a:ext>
              </a:extLst>
            </p:cNvPr>
            <p:cNvSpPr/>
            <p:nvPr/>
          </p:nvSpPr>
          <p:spPr bwMode="auto">
            <a:xfrm>
              <a:off x="1404197" y="3951468"/>
              <a:ext cx="576064" cy="3318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E97F777-7E3C-464A-B042-DAAA12DCAC03}"/>
                </a:ext>
              </a:extLst>
            </p:cNvPr>
            <p:cNvSpPr/>
            <p:nvPr/>
          </p:nvSpPr>
          <p:spPr bwMode="auto">
            <a:xfrm>
              <a:off x="835267" y="4290618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BE4642-4704-164E-A90D-509BFE84F827}"/>
                </a:ext>
              </a:extLst>
            </p:cNvPr>
            <p:cNvSpPr/>
            <p:nvPr/>
          </p:nvSpPr>
          <p:spPr bwMode="auto">
            <a:xfrm>
              <a:off x="263740" y="29340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87CA7A2-C159-9349-8E5B-B503C67DF1B6}"/>
                </a:ext>
              </a:extLst>
            </p:cNvPr>
            <p:cNvSpPr/>
            <p:nvPr/>
          </p:nvSpPr>
          <p:spPr bwMode="auto">
            <a:xfrm>
              <a:off x="263740" y="32731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F962D6F-5901-1A45-AEAF-D4D3AB867470}"/>
                </a:ext>
              </a:extLst>
            </p:cNvPr>
            <p:cNvSpPr/>
            <p:nvPr/>
          </p:nvSpPr>
          <p:spPr bwMode="auto">
            <a:xfrm>
              <a:off x="263740" y="36123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789AAA-AE1B-AC45-A49A-4C55F545217E}"/>
                </a:ext>
              </a:extLst>
            </p:cNvPr>
            <p:cNvSpPr/>
            <p:nvPr/>
          </p:nvSpPr>
          <p:spPr bwMode="auto">
            <a:xfrm>
              <a:off x="263740" y="39514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94B778-985A-3F4D-89EB-7A28FA2ADDA8}"/>
                </a:ext>
              </a:extLst>
            </p:cNvPr>
            <p:cNvSpPr/>
            <p:nvPr/>
          </p:nvSpPr>
          <p:spPr bwMode="auto">
            <a:xfrm>
              <a:off x="263740" y="42906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19FC05-E5AC-0146-9BCE-D0F7F105C3B5}"/>
              </a:ext>
            </a:extLst>
          </p:cNvPr>
          <p:cNvSpPr txBox="1"/>
          <p:nvPr/>
        </p:nvSpPr>
        <p:spPr>
          <a:xfrm>
            <a:off x="5425806" y="2446230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j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CD8324-978D-6946-906C-438B518E1668}"/>
              </a:ext>
            </a:extLst>
          </p:cNvPr>
          <p:cNvSpPr txBox="1"/>
          <p:nvPr/>
        </p:nvSpPr>
        <p:spPr>
          <a:xfrm>
            <a:off x="6891534" y="3559902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0670198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Chain of matrices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with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0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=5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=6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=2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=7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Solution will be stored in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m[1,4]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Apply recursive definition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m[2,4] =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min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 </a:t>
            </a:r>
            <a:r>
              <a:rPr lang="en-GB" baseline="-25000" dirty="0">
                <a:solidFill>
                  <a:schemeClr val="accent1"/>
                </a:solidFill>
              </a:rPr>
              <a:t>≤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k </a:t>
            </a:r>
            <a:r>
              <a:rPr lang="en-GB" baseline="-25000" dirty="0">
                <a:solidFill>
                  <a:schemeClr val="accent1"/>
                </a:solidFill>
              </a:rPr>
              <a:t>&lt;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4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(m[2,k] + m[k+1,4] + 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)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Pick the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min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between </a:t>
            </a:r>
            <a:r>
              <a:rPr lang="en-GB" dirty="0">
                <a:solidFill>
                  <a:srgbClr val="FFC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m[2,2] + m [3,4] + 168 = 252 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and </a:t>
            </a:r>
            <a:r>
              <a:rPr lang="en-GB" dirty="0">
                <a:solidFill>
                  <a:srgbClr val="00B0F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m[2,3] + m [4,4] + 56 = 104 </a:t>
            </a:r>
            <a:endParaRPr lang="en-GB" dirty="0">
              <a:solidFill>
                <a:srgbClr val="00B0F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136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D00DE0-66A5-224C-9D75-DE1BAFEB236D}"/>
              </a:ext>
            </a:extLst>
          </p:cNvPr>
          <p:cNvGrpSpPr/>
          <p:nvPr/>
        </p:nvGrpSpPr>
        <p:grpSpPr>
          <a:xfrm flipH="1">
            <a:off x="3313580" y="2872515"/>
            <a:ext cx="3499053" cy="1633166"/>
            <a:chOff x="263740" y="2931873"/>
            <a:chExt cx="2854381" cy="1690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7D2515-65A1-9441-A065-B334D21A6130}"/>
                </a:ext>
              </a:extLst>
            </p:cNvPr>
            <p:cNvSpPr/>
            <p:nvPr/>
          </p:nvSpPr>
          <p:spPr bwMode="auto">
            <a:xfrm>
              <a:off x="835267" y="2931873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EDDEA3-081D-D543-89D4-384183AB85B9}"/>
                </a:ext>
              </a:extLst>
            </p:cNvPr>
            <p:cNvSpPr/>
            <p:nvPr/>
          </p:nvSpPr>
          <p:spPr bwMode="auto">
            <a:xfrm>
              <a:off x="140419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AC3720-3614-7F43-840A-EB96AF02F36B}"/>
                </a:ext>
              </a:extLst>
            </p:cNvPr>
            <p:cNvSpPr/>
            <p:nvPr/>
          </p:nvSpPr>
          <p:spPr bwMode="auto">
            <a:xfrm>
              <a:off x="197312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D4D8E-8051-9E41-A495-539C9C007561}"/>
                </a:ext>
              </a:extLst>
            </p:cNvPr>
            <p:cNvSpPr/>
            <p:nvPr/>
          </p:nvSpPr>
          <p:spPr bwMode="auto">
            <a:xfrm>
              <a:off x="254205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EF4163-881E-254D-97FC-D100C3458765}"/>
                </a:ext>
              </a:extLst>
            </p:cNvPr>
            <p:cNvSpPr/>
            <p:nvPr/>
          </p:nvSpPr>
          <p:spPr bwMode="auto">
            <a:xfrm>
              <a:off x="835267" y="3273168"/>
              <a:ext cx="576064" cy="331886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A29714-2F94-F749-8851-496D37084D64}"/>
                </a:ext>
              </a:extLst>
            </p:cNvPr>
            <p:cNvSpPr/>
            <p:nvPr/>
          </p:nvSpPr>
          <p:spPr bwMode="auto">
            <a:xfrm>
              <a:off x="1404197" y="3273168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88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F4A712-54F4-BD47-A0CF-9C9AAD7500A2}"/>
                </a:ext>
              </a:extLst>
            </p:cNvPr>
            <p:cNvSpPr/>
            <p:nvPr/>
          </p:nvSpPr>
          <p:spPr bwMode="auto">
            <a:xfrm>
              <a:off x="1973127" y="3273168"/>
              <a:ext cx="576064" cy="331951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120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D39387-2A43-D146-92C8-9EAEFE28AC40}"/>
                </a:ext>
              </a:extLst>
            </p:cNvPr>
            <p:cNvSpPr/>
            <p:nvPr/>
          </p:nvSpPr>
          <p:spPr bwMode="auto">
            <a:xfrm>
              <a:off x="2542057" y="3273168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948603-6649-E046-B50B-BB3900996717}"/>
                </a:ext>
              </a:extLst>
            </p:cNvPr>
            <p:cNvSpPr/>
            <p:nvPr/>
          </p:nvSpPr>
          <p:spPr bwMode="auto">
            <a:xfrm>
              <a:off x="835267" y="3612317"/>
              <a:ext cx="576064" cy="331886"/>
            </a:xfrm>
            <a:prstGeom prst="rect">
              <a:avLst/>
            </a:prstGeom>
            <a:solidFill>
              <a:srgbClr val="93CF51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104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CC7F1E-01F5-4A44-877D-9964FE3C7BDB}"/>
                </a:ext>
              </a:extLst>
            </p:cNvPr>
            <p:cNvSpPr/>
            <p:nvPr/>
          </p:nvSpPr>
          <p:spPr bwMode="auto">
            <a:xfrm>
              <a:off x="1404197" y="3612317"/>
              <a:ext cx="576064" cy="331886"/>
            </a:xfrm>
            <a:prstGeom prst="rect">
              <a:avLst/>
            </a:prstGeom>
            <a:solidFill>
              <a:srgbClr val="00B0F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9D9373-740F-A24E-9752-3CC5F89DC90E}"/>
                </a:ext>
              </a:extLst>
            </p:cNvPr>
            <p:cNvSpPr/>
            <p:nvPr/>
          </p:nvSpPr>
          <p:spPr bwMode="auto">
            <a:xfrm>
              <a:off x="1973127" y="3612317"/>
              <a:ext cx="576064" cy="331886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35F67D-78C0-7146-8F65-C49A9B5DA9FA}"/>
                </a:ext>
              </a:extLst>
            </p:cNvPr>
            <p:cNvSpPr/>
            <p:nvPr/>
          </p:nvSpPr>
          <p:spPr bwMode="auto">
            <a:xfrm>
              <a:off x="835267" y="3951468"/>
              <a:ext cx="576064" cy="331886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84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7FA2C8-A0C3-7546-81CF-1DC625AEED65}"/>
                </a:ext>
              </a:extLst>
            </p:cNvPr>
            <p:cNvSpPr/>
            <p:nvPr/>
          </p:nvSpPr>
          <p:spPr bwMode="auto">
            <a:xfrm>
              <a:off x="1404197" y="3951468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E97F777-7E3C-464A-B042-DAAA12DCAC03}"/>
                </a:ext>
              </a:extLst>
            </p:cNvPr>
            <p:cNvSpPr/>
            <p:nvPr/>
          </p:nvSpPr>
          <p:spPr bwMode="auto">
            <a:xfrm>
              <a:off x="835267" y="4290618"/>
              <a:ext cx="576064" cy="331886"/>
            </a:xfrm>
            <a:prstGeom prst="rect">
              <a:avLst/>
            </a:prstGeom>
            <a:solidFill>
              <a:srgbClr val="00B0F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BE4642-4704-164E-A90D-509BFE84F827}"/>
                </a:ext>
              </a:extLst>
            </p:cNvPr>
            <p:cNvSpPr/>
            <p:nvPr/>
          </p:nvSpPr>
          <p:spPr bwMode="auto">
            <a:xfrm>
              <a:off x="263740" y="29340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87CA7A2-C159-9349-8E5B-B503C67DF1B6}"/>
                </a:ext>
              </a:extLst>
            </p:cNvPr>
            <p:cNvSpPr/>
            <p:nvPr/>
          </p:nvSpPr>
          <p:spPr bwMode="auto">
            <a:xfrm>
              <a:off x="263740" y="32731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F962D6F-5901-1A45-AEAF-D4D3AB867470}"/>
                </a:ext>
              </a:extLst>
            </p:cNvPr>
            <p:cNvSpPr/>
            <p:nvPr/>
          </p:nvSpPr>
          <p:spPr bwMode="auto">
            <a:xfrm>
              <a:off x="263740" y="36123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789AAA-AE1B-AC45-A49A-4C55F545217E}"/>
                </a:ext>
              </a:extLst>
            </p:cNvPr>
            <p:cNvSpPr/>
            <p:nvPr/>
          </p:nvSpPr>
          <p:spPr bwMode="auto">
            <a:xfrm>
              <a:off x="263740" y="39514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94B778-985A-3F4D-89EB-7A28FA2ADDA8}"/>
                </a:ext>
              </a:extLst>
            </p:cNvPr>
            <p:cNvSpPr/>
            <p:nvPr/>
          </p:nvSpPr>
          <p:spPr bwMode="auto">
            <a:xfrm>
              <a:off x="263740" y="42906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19FC05-E5AC-0146-9BCE-D0F7F105C3B5}"/>
              </a:ext>
            </a:extLst>
          </p:cNvPr>
          <p:cNvSpPr txBox="1"/>
          <p:nvPr/>
        </p:nvSpPr>
        <p:spPr>
          <a:xfrm>
            <a:off x="5425806" y="2446230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j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CD8324-978D-6946-906C-438B518E1668}"/>
              </a:ext>
            </a:extLst>
          </p:cNvPr>
          <p:cNvSpPr txBox="1"/>
          <p:nvPr/>
        </p:nvSpPr>
        <p:spPr>
          <a:xfrm>
            <a:off x="6891534" y="3559902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0849871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Chain of matrices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with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0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=5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=6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=2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=7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Solution will be stored in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m[1,4]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6291" lvl="1" indent="0">
              <a:lnSpc>
                <a:spcPct val="120000"/>
              </a:lnSpc>
              <a:buNone/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Apply recursive definition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m[1,4] =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min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 </a:t>
            </a:r>
            <a:r>
              <a:rPr lang="en-GB" baseline="-25000" dirty="0">
                <a:solidFill>
                  <a:schemeClr val="accent1"/>
                </a:solidFill>
              </a:rPr>
              <a:t>≤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k </a:t>
            </a:r>
            <a:r>
              <a:rPr lang="en-GB" baseline="-25000" dirty="0">
                <a:solidFill>
                  <a:schemeClr val="accent1"/>
                </a:solidFill>
              </a:rPr>
              <a:t>&lt;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4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(m[1,k] + m[k+1,4] + 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0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)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Pick the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min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between </a:t>
            </a:r>
            <a:r>
              <a:rPr lang="en-GB" dirty="0">
                <a:solidFill>
                  <a:srgbClr val="FFC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m[1,1] + m [2,4] + 140 = 244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, </a:t>
            </a:r>
            <a:r>
              <a:rPr lang="en-GB" dirty="0">
                <a:solidFill>
                  <a:srgbClr val="00B0F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m[1,2] + m [3,4] + 210 = 414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and </a:t>
            </a:r>
          </a:p>
          <a:p>
            <a:pPr marL="196291" lvl="1" indent="0">
              <a:lnSpc>
                <a:spcPct val="120000"/>
              </a:lnSpc>
              <a:buNone/>
              <a:defRPr/>
            </a:pPr>
            <a:r>
              <a:rPr lang="en-GB" dirty="0">
                <a:solidFill>
                  <a:srgbClr val="7030A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    m[1,3] + m [4,4] + 70 = 158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137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D00DE0-66A5-224C-9D75-DE1BAFEB236D}"/>
              </a:ext>
            </a:extLst>
          </p:cNvPr>
          <p:cNvGrpSpPr/>
          <p:nvPr/>
        </p:nvGrpSpPr>
        <p:grpSpPr>
          <a:xfrm flipH="1">
            <a:off x="3313580" y="2872515"/>
            <a:ext cx="3499053" cy="1633166"/>
            <a:chOff x="263740" y="2931873"/>
            <a:chExt cx="2854381" cy="1690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7D2515-65A1-9441-A065-B334D21A6130}"/>
                </a:ext>
              </a:extLst>
            </p:cNvPr>
            <p:cNvSpPr/>
            <p:nvPr/>
          </p:nvSpPr>
          <p:spPr bwMode="auto">
            <a:xfrm>
              <a:off x="835267" y="2931873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EDDEA3-081D-D543-89D4-384183AB85B9}"/>
                </a:ext>
              </a:extLst>
            </p:cNvPr>
            <p:cNvSpPr/>
            <p:nvPr/>
          </p:nvSpPr>
          <p:spPr bwMode="auto">
            <a:xfrm>
              <a:off x="140419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AC3720-3614-7F43-840A-EB96AF02F36B}"/>
                </a:ext>
              </a:extLst>
            </p:cNvPr>
            <p:cNvSpPr/>
            <p:nvPr/>
          </p:nvSpPr>
          <p:spPr bwMode="auto">
            <a:xfrm>
              <a:off x="197312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D4D8E-8051-9E41-A495-539C9C007561}"/>
                </a:ext>
              </a:extLst>
            </p:cNvPr>
            <p:cNvSpPr/>
            <p:nvPr/>
          </p:nvSpPr>
          <p:spPr bwMode="auto">
            <a:xfrm>
              <a:off x="254205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EF4163-881E-254D-97FC-D100C3458765}"/>
                </a:ext>
              </a:extLst>
            </p:cNvPr>
            <p:cNvSpPr/>
            <p:nvPr/>
          </p:nvSpPr>
          <p:spPr bwMode="auto">
            <a:xfrm>
              <a:off x="835267" y="3273168"/>
              <a:ext cx="576064" cy="331886"/>
            </a:xfrm>
            <a:prstGeom prst="rect">
              <a:avLst/>
            </a:prstGeom>
            <a:solidFill>
              <a:srgbClr val="93CF51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158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A29714-2F94-F749-8851-496D37084D64}"/>
                </a:ext>
              </a:extLst>
            </p:cNvPr>
            <p:cNvSpPr/>
            <p:nvPr/>
          </p:nvSpPr>
          <p:spPr bwMode="auto">
            <a:xfrm>
              <a:off x="1404197" y="3273168"/>
              <a:ext cx="576064" cy="331886"/>
            </a:xfrm>
            <a:prstGeom prst="rect">
              <a:avLst/>
            </a:prstGeom>
            <a:solidFill>
              <a:srgbClr val="7030A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FFFFFF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88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F4A712-54F4-BD47-A0CF-9C9AAD7500A2}"/>
                </a:ext>
              </a:extLst>
            </p:cNvPr>
            <p:cNvSpPr/>
            <p:nvPr/>
          </p:nvSpPr>
          <p:spPr bwMode="auto">
            <a:xfrm>
              <a:off x="1973127" y="3273168"/>
              <a:ext cx="576064" cy="331951"/>
            </a:xfrm>
            <a:prstGeom prst="rect">
              <a:avLst/>
            </a:prstGeom>
            <a:solidFill>
              <a:srgbClr val="00B0F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120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D39387-2A43-D146-92C8-9EAEFE28AC40}"/>
                </a:ext>
              </a:extLst>
            </p:cNvPr>
            <p:cNvSpPr/>
            <p:nvPr/>
          </p:nvSpPr>
          <p:spPr bwMode="auto">
            <a:xfrm>
              <a:off x="2542057" y="3273168"/>
              <a:ext cx="576064" cy="331886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948603-6649-E046-B50B-BB3900996717}"/>
                </a:ext>
              </a:extLst>
            </p:cNvPr>
            <p:cNvSpPr/>
            <p:nvPr/>
          </p:nvSpPr>
          <p:spPr bwMode="auto">
            <a:xfrm>
              <a:off x="835267" y="3612317"/>
              <a:ext cx="576064" cy="331886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104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CC7F1E-01F5-4A44-877D-9964FE3C7BDB}"/>
                </a:ext>
              </a:extLst>
            </p:cNvPr>
            <p:cNvSpPr/>
            <p:nvPr/>
          </p:nvSpPr>
          <p:spPr bwMode="auto">
            <a:xfrm>
              <a:off x="1404197" y="3612317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9D9373-740F-A24E-9752-3CC5F89DC90E}"/>
                </a:ext>
              </a:extLst>
            </p:cNvPr>
            <p:cNvSpPr/>
            <p:nvPr/>
          </p:nvSpPr>
          <p:spPr bwMode="auto">
            <a:xfrm>
              <a:off x="1973127" y="3612317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35F67D-78C0-7146-8F65-C49A9B5DA9FA}"/>
                </a:ext>
              </a:extLst>
            </p:cNvPr>
            <p:cNvSpPr/>
            <p:nvPr/>
          </p:nvSpPr>
          <p:spPr bwMode="auto">
            <a:xfrm>
              <a:off x="835267" y="3951468"/>
              <a:ext cx="576064" cy="331886"/>
            </a:xfrm>
            <a:prstGeom prst="rect">
              <a:avLst/>
            </a:prstGeom>
            <a:solidFill>
              <a:srgbClr val="00B0F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84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7FA2C8-A0C3-7546-81CF-1DC625AEED65}"/>
                </a:ext>
              </a:extLst>
            </p:cNvPr>
            <p:cNvSpPr/>
            <p:nvPr/>
          </p:nvSpPr>
          <p:spPr bwMode="auto">
            <a:xfrm>
              <a:off x="1404197" y="3951468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E97F777-7E3C-464A-B042-DAAA12DCAC03}"/>
                </a:ext>
              </a:extLst>
            </p:cNvPr>
            <p:cNvSpPr/>
            <p:nvPr/>
          </p:nvSpPr>
          <p:spPr bwMode="auto">
            <a:xfrm>
              <a:off x="835267" y="4290618"/>
              <a:ext cx="576064" cy="331886"/>
            </a:xfrm>
            <a:prstGeom prst="rect">
              <a:avLst/>
            </a:prstGeom>
            <a:solidFill>
              <a:srgbClr val="7030A0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FFFFFF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BE4642-4704-164E-A90D-509BFE84F827}"/>
                </a:ext>
              </a:extLst>
            </p:cNvPr>
            <p:cNvSpPr/>
            <p:nvPr/>
          </p:nvSpPr>
          <p:spPr bwMode="auto">
            <a:xfrm>
              <a:off x="263740" y="29340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87CA7A2-C159-9349-8E5B-B503C67DF1B6}"/>
                </a:ext>
              </a:extLst>
            </p:cNvPr>
            <p:cNvSpPr/>
            <p:nvPr/>
          </p:nvSpPr>
          <p:spPr bwMode="auto">
            <a:xfrm>
              <a:off x="263740" y="32731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F962D6F-5901-1A45-AEAF-D4D3AB867470}"/>
                </a:ext>
              </a:extLst>
            </p:cNvPr>
            <p:cNvSpPr/>
            <p:nvPr/>
          </p:nvSpPr>
          <p:spPr bwMode="auto">
            <a:xfrm>
              <a:off x="263740" y="36123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789AAA-AE1B-AC45-A49A-4C55F545217E}"/>
                </a:ext>
              </a:extLst>
            </p:cNvPr>
            <p:cNvSpPr/>
            <p:nvPr/>
          </p:nvSpPr>
          <p:spPr bwMode="auto">
            <a:xfrm>
              <a:off x="263740" y="39514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94B778-985A-3F4D-89EB-7A28FA2ADDA8}"/>
                </a:ext>
              </a:extLst>
            </p:cNvPr>
            <p:cNvSpPr/>
            <p:nvPr/>
          </p:nvSpPr>
          <p:spPr bwMode="auto">
            <a:xfrm>
              <a:off x="263740" y="42906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19FC05-E5AC-0146-9BCE-D0F7F105C3B5}"/>
              </a:ext>
            </a:extLst>
          </p:cNvPr>
          <p:cNvSpPr txBox="1"/>
          <p:nvPr/>
        </p:nvSpPr>
        <p:spPr>
          <a:xfrm>
            <a:off x="5425806" y="2446230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j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CD8324-978D-6946-906C-438B518E1668}"/>
              </a:ext>
            </a:extLst>
          </p:cNvPr>
          <p:cNvSpPr txBox="1"/>
          <p:nvPr/>
        </p:nvSpPr>
        <p:spPr>
          <a:xfrm>
            <a:off x="6891534" y="3559902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4390576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DP algorithm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Construction of an optimal solution</a:t>
            </a:r>
          </a:p>
          <a:p>
            <a:pPr indent="-311306"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Store at each step the optimal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chosen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Diagonal not needed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Solution is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(A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))A</a:t>
            </a:r>
            <a:r>
              <a:rPr lang="en-GB" baseline="-250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indent="-311306"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indent="-311306"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138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B2F04-180C-C14E-AC9B-443606CFABCF}"/>
              </a:ext>
            </a:extLst>
          </p:cNvPr>
          <p:cNvGrpSpPr/>
          <p:nvPr/>
        </p:nvGrpSpPr>
        <p:grpSpPr>
          <a:xfrm flipH="1">
            <a:off x="4011005" y="3445107"/>
            <a:ext cx="2801628" cy="1305543"/>
            <a:chOff x="263740" y="2931873"/>
            <a:chExt cx="2285451" cy="13514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EC7345-1055-444A-87AC-7ACF65A5F26F}"/>
                </a:ext>
              </a:extLst>
            </p:cNvPr>
            <p:cNvSpPr/>
            <p:nvPr/>
          </p:nvSpPr>
          <p:spPr bwMode="auto">
            <a:xfrm>
              <a:off x="835267" y="2931873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778801-F03F-F144-863B-B8DD22471FD2}"/>
                </a:ext>
              </a:extLst>
            </p:cNvPr>
            <p:cNvSpPr/>
            <p:nvPr/>
          </p:nvSpPr>
          <p:spPr bwMode="auto">
            <a:xfrm>
              <a:off x="140419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28A501-6E9B-034B-9CD6-E4634F36246D}"/>
                </a:ext>
              </a:extLst>
            </p:cNvPr>
            <p:cNvSpPr/>
            <p:nvPr/>
          </p:nvSpPr>
          <p:spPr bwMode="auto">
            <a:xfrm>
              <a:off x="1973127" y="2934018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6A0B48-E28F-BD4B-803D-4D375E57BE38}"/>
                </a:ext>
              </a:extLst>
            </p:cNvPr>
            <p:cNvSpPr/>
            <p:nvPr/>
          </p:nvSpPr>
          <p:spPr bwMode="auto">
            <a:xfrm>
              <a:off x="835267" y="3273168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12D087-4A4D-9A45-BB4B-3B5DE177B806}"/>
                </a:ext>
              </a:extLst>
            </p:cNvPr>
            <p:cNvSpPr/>
            <p:nvPr/>
          </p:nvSpPr>
          <p:spPr bwMode="auto">
            <a:xfrm>
              <a:off x="1404197" y="3273168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5DBD35-FC54-E946-9D6C-922B6EE4BC4C}"/>
                </a:ext>
              </a:extLst>
            </p:cNvPr>
            <p:cNvSpPr/>
            <p:nvPr/>
          </p:nvSpPr>
          <p:spPr bwMode="auto">
            <a:xfrm>
              <a:off x="1973127" y="3273168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323328-D800-3349-AF57-5A6B32D3A34A}"/>
                </a:ext>
              </a:extLst>
            </p:cNvPr>
            <p:cNvSpPr/>
            <p:nvPr/>
          </p:nvSpPr>
          <p:spPr bwMode="auto">
            <a:xfrm>
              <a:off x="835267" y="3612317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C2DFD5-84F3-1B4E-B5A9-9B2BACF8CE72}"/>
                </a:ext>
              </a:extLst>
            </p:cNvPr>
            <p:cNvSpPr/>
            <p:nvPr/>
          </p:nvSpPr>
          <p:spPr bwMode="auto">
            <a:xfrm>
              <a:off x="1404197" y="3612317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A6C8AA-0B75-C34E-92A2-6766F20E8A01}"/>
                </a:ext>
              </a:extLst>
            </p:cNvPr>
            <p:cNvSpPr/>
            <p:nvPr/>
          </p:nvSpPr>
          <p:spPr bwMode="auto">
            <a:xfrm>
              <a:off x="835267" y="3951468"/>
              <a:ext cx="576064" cy="331886"/>
            </a:xfrm>
            <a:prstGeom prst="rect">
              <a:avLst/>
            </a:prstGeom>
            <a:solidFill>
              <a:srgbClr val="FFFECC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2D1C59-C0FE-DF41-9369-CA72C0D8DBDB}"/>
                </a:ext>
              </a:extLst>
            </p:cNvPr>
            <p:cNvSpPr/>
            <p:nvPr/>
          </p:nvSpPr>
          <p:spPr bwMode="auto">
            <a:xfrm>
              <a:off x="263740" y="29340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739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A48FDD-ABEA-6E45-BCD4-27CEBEC45EED}"/>
                </a:ext>
              </a:extLst>
            </p:cNvPr>
            <p:cNvSpPr/>
            <p:nvPr/>
          </p:nvSpPr>
          <p:spPr bwMode="auto">
            <a:xfrm>
              <a:off x="263740" y="32731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B9EFA9-DC1A-B54D-9704-48CAEB12F528}"/>
                </a:ext>
              </a:extLst>
            </p:cNvPr>
            <p:cNvSpPr/>
            <p:nvPr/>
          </p:nvSpPr>
          <p:spPr bwMode="auto">
            <a:xfrm>
              <a:off x="263740" y="361231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41E076-5F29-954D-BBB0-E3A071CA0A91}"/>
                </a:ext>
              </a:extLst>
            </p:cNvPr>
            <p:cNvSpPr/>
            <p:nvPr/>
          </p:nvSpPr>
          <p:spPr bwMode="auto">
            <a:xfrm>
              <a:off x="263740" y="3951467"/>
              <a:ext cx="576064" cy="33188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rgbClr val="0B4F7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8332" tIns="44166" rIns="88332" bIns="4416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433988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sz="1739" dirty="0">
                  <a:solidFill>
                    <a:srgbClr val="000000"/>
                  </a:solidFill>
                  <a:latin typeface="Lucida Sans Unicode" charset="0"/>
                  <a:ea typeface="Lucida Sans Unicode" charset="0"/>
                  <a:cs typeface="Lucida Sans Unicode" charset="0"/>
                </a:rPr>
                <a:t>3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E4361C9-EC4F-FD45-83E9-ACEA67209CBB}"/>
              </a:ext>
            </a:extLst>
          </p:cNvPr>
          <p:cNvSpPr txBox="1"/>
          <p:nvPr/>
        </p:nvSpPr>
        <p:spPr>
          <a:xfrm>
            <a:off x="5425806" y="3018822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j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FE1788-78F1-5047-8F77-302D026E1938}"/>
              </a:ext>
            </a:extLst>
          </p:cNvPr>
          <p:cNvSpPr txBox="1"/>
          <p:nvPr/>
        </p:nvSpPr>
        <p:spPr>
          <a:xfrm>
            <a:off x="6891534" y="4132494"/>
            <a:ext cx="278242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1529869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Recap: Greedy algorithms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/>
              <a:t>Applies to </a:t>
            </a:r>
            <a:r>
              <a:rPr lang="en-GB" dirty="0">
                <a:solidFill>
                  <a:schemeClr val="accent1"/>
                </a:solidFill>
              </a:rPr>
              <a:t>optimisation</a:t>
            </a:r>
            <a:r>
              <a:rPr lang="en-GB" dirty="0"/>
              <a:t> problems in which we make a set of choices in order to arrive at an optimal solution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/>
              <a:t>Each choice in made in a </a:t>
            </a:r>
            <a:r>
              <a:rPr lang="en-GB" dirty="0">
                <a:solidFill>
                  <a:schemeClr val="accent1"/>
                </a:solidFill>
              </a:rPr>
              <a:t>locally optimal </a:t>
            </a:r>
            <a:r>
              <a:rPr lang="en-GB" dirty="0"/>
              <a:t>manner</a:t>
            </a:r>
          </a:p>
          <a:p>
            <a:pPr indent="-311306">
              <a:defRPr/>
            </a:pPr>
            <a:endParaRPr lang="en-GB" dirty="0"/>
          </a:p>
          <a:p>
            <a:pPr indent="-311306">
              <a:defRPr/>
            </a:pPr>
            <a:r>
              <a:rPr lang="en-GB" dirty="0"/>
              <a:t>A greedy approach provides an optimal solution for many problems much more quickly than a dynamic programming approach</a:t>
            </a:r>
          </a:p>
          <a:p>
            <a:pPr indent="-311306">
              <a:defRPr/>
            </a:pPr>
            <a:endParaRPr lang="en-GB" dirty="0"/>
          </a:p>
          <a:p>
            <a:pPr indent="-311306">
              <a:defRPr/>
            </a:pPr>
            <a:r>
              <a:rPr lang="en-GB" dirty="0"/>
              <a:t>We cannot always easily tell whether a greedy approach will be effective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/>
              <a:t>Only when the </a:t>
            </a:r>
            <a:r>
              <a:rPr lang="en-GB" dirty="0">
                <a:solidFill>
                  <a:schemeClr val="accent1"/>
                </a:solidFill>
              </a:rPr>
              <a:t>greedy choice property</a:t>
            </a:r>
            <a:r>
              <a:rPr lang="en-GB" dirty="0"/>
              <a:t> holds: an optimal solution can be obtained by making the greedy choice at each step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139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4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 – cont.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Recurrence equation of MERGE-SORT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14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CA4C4-D2D7-074D-8F15-9959688BE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62" y="1968230"/>
            <a:ext cx="5019897" cy="276949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(1) =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= 2 </a:t>
            </a:r>
            <a:r>
              <a:rPr lang="pt" sz="1739" dirty="0" err="1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/2)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+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      = 4 </a:t>
            </a:r>
            <a:r>
              <a:rPr lang="pt" sz="1739" dirty="0" err="1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/4)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+ 2c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      = 8 </a:t>
            </a:r>
            <a:r>
              <a:rPr lang="pt" sz="1739" dirty="0" err="1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/8)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+ 3c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      = 16 </a:t>
            </a:r>
            <a:r>
              <a:rPr lang="pt" sz="1739" dirty="0" err="1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/16) 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+ 4c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      = ... =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      = 2</a:t>
            </a:r>
            <a:r>
              <a:rPr lang="pt" sz="1739" baseline="30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/2</a:t>
            </a:r>
            <a:r>
              <a:rPr lang="pt" sz="1739" baseline="30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+ kc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67D36-3237-AC43-B37C-38D2D2325DEA}"/>
              </a:ext>
            </a:extLst>
          </p:cNvPr>
          <p:cNvSpPr txBox="1"/>
          <p:nvPr/>
        </p:nvSpPr>
        <p:spPr>
          <a:xfrm>
            <a:off x="7348089" y="1968230"/>
            <a:ext cx="5019897" cy="133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Iteratively substitute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 baseline="-25000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/2) = 2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/4) +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n/2</a:t>
            </a:r>
            <a:endParaRPr lang="en-GB" sz="1739" baseline="-25000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T(n/4) = 2 T(n/8) + c</a:t>
            </a:r>
            <a:r>
              <a:rPr lang="en-GB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n/4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…</a:t>
            </a:r>
            <a:endParaRPr lang="pt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8224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48"/>
              <p:cNvSpPr>
                <a:spLocks noGrp="1"/>
              </p:cNvSpPr>
              <p:nvPr>
                <p:ph idx="1"/>
              </p:nvPr>
            </p:nvSpPr>
            <p:spPr>
              <a:xfrm>
                <a:off x="508076" y="1341907"/>
                <a:ext cx="11174088" cy="4751868"/>
              </a:xfr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r>
                  <a:rPr lang="en-US" altLang="en-US" sz="2100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A directed graph  </a:t>
                </a:r>
                <a:r>
                  <a:rPr lang="en-US" altLang="en-US" sz="2100" dirty="0">
                    <a:solidFill>
                      <a:schemeClr val="accent1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G = (V,E)</a:t>
                </a:r>
              </a:p>
              <a:p>
                <a:pPr lvl="1"/>
                <a:r>
                  <a:rPr lang="en-US" altLang="en-US" dirty="0">
                    <a:solidFill>
                      <a:schemeClr val="accent1"/>
                    </a:solidFill>
                    <a:latin typeface="Lucida Sans Unicode" charset="0"/>
                    <a:cs typeface="Lucida Sans Unicode" charset="0"/>
                  </a:rPr>
                  <a:t>V</a:t>
                </a:r>
                <a:r>
                  <a:rPr lang="en-US" altLang="en-US" dirty="0">
                    <a:latin typeface="Lucida Sans Unicode" charset="0"/>
                    <a:cs typeface="Lucida Sans Unicode" charset="0"/>
                  </a:rPr>
                  <a:t> is the finite set of </a:t>
                </a:r>
                <a:r>
                  <a:rPr lang="en-US" altLang="en-US" dirty="0">
                    <a:solidFill>
                      <a:schemeClr val="accent1"/>
                    </a:solidFill>
                    <a:latin typeface="Lucida Sans Unicode" charset="0"/>
                    <a:cs typeface="Lucida Sans Unicode" charset="0"/>
                  </a:rPr>
                  <a:t>vertices</a:t>
                </a:r>
                <a:r>
                  <a:rPr lang="en-US" altLang="en-US" dirty="0">
                    <a:latin typeface="Lucida Sans Unicode" charset="0"/>
                    <a:cs typeface="Lucida Sans Unicode" charset="0"/>
                  </a:rPr>
                  <a:t> and </a:t>
                </a:r>
                <a:r>
                  <a:rPr lang="en-US" altLang="en-US" dirty="0">
                    <a:solidFill>
                      <a:schemeClr val="accent1"/>
                    </a:solidFill>
                    <a:latin typeface="Lucida Sans Unicode" charset="0"/>
                    <a:cs typeface="Lucida Sans Unicode" charset="0"/>
                  </a:rPr>
                  <a:t>E</a:t>
                </a:r>
                <a:r>
                  <a:rPr lang="en-US" altLang="en-US" dirty="0">
                    <a:latin typeface="Lucida Sans Unicode" charset="0"/>
                    <a:cs typeface="Lucida Sans Unicode" charset="0"/>
                  </a:rPr>
                  <a:t> is the finite set of </a:t>
                </a:r>
                <a:r>
                  <a:rPr lang="en-US" altLang="en-US" dirty="0">
                    <a:solidFill>
                      <a:schemeClr val="accent1"/>
                    </a:solidFill>
                    <a:latin typeface="Lucida Sans Unicode" charset="0"/>
                    <a:cs typeface="Lucida Sans Unicode" charset="0"/>
                  </a:rPr>
                  <a:t>edges</a:t>
                </a:r>
              </a:p>
              <a:p>
                <a:pPr lvl="1"/>
                <a:r>
                  <a:rPr lang="en-US" altLang="en-US" dirty="0">
                    <a:latin typeface="Lucida Sans Unicode" charset="0"/>
                    <a:cs typeface="Lucida Sans Unicode" charset="0"/>
                  </a:rPr>
                  <a:t>each edge is an </a:t>
                </a:r>
                <a:r>
                  <a:rPr lang="en-US" altLang="en-US" dirty="0">
                    <a:solidFill>
                      <a:schemeClr val="accent1"/>
                    </a:solidFill>
                    <a:latin typeface="Lucida Sans Unicode" charset="0"/>
                    <a:cs typeface="Lucida Sans Unicode" charset="0"/>
                  </a:rPr>
                  <a:t>ordered pair (x, y)</a:t>
                </a:r>
                <a:r>
                  <a:rPr lang="en-US" altLang="en-US" dirty="0">
                    <a:latin typeface="Lucida Sans Unicode" charset="0"/>
                    <a:cs typeface="Lucida Sans Unicode" charset="0"/>
                  </a:rPr>
                  <a:t> of vertices</a:t>
                </a: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endParaRPr lang="en-US" altLang="en-US" sz="2100" dirty="0"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r>
                  <a:rPr lang="en-US" altLang="en-US" sz="2100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A </a:t>
                </a:r>
                <a:r>
                  <a:rPr lang="en-US" sz="2100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weight function </a:t>
                </a:r>
                <a:r>
                  <a:rPr lang="en-US" sz="2100" dirty="0">
                    <a:solidFill>
                      <a:schemeClr val="accent1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w: </a:t>
                </a:r>
                <a:r>
                  <a:rPr lang="is-IS" sz="2100" dirty="0">
                    <a:solidFill>
                      <a:schemeClr val="accent1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E → </a:t>
                </a:r>
                <a14:m>
                  <m:oMath xmlns:m="http://schemas.openxmlformats.org/officeDocument/2006/math">
                    <m:r>
                      <a:rPr lang="is-IS" sz="21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endParaRPr lang="en-US" sz="2100" dirty="0"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latin typeface="Lucida Sans Unicode" charset="0"/>
                    <a:cs typeface="Lucida Sans Unicode" charset="0"/>
                  </a:rPr>
                  <a:t>map from edges to real-valued weights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latin typeface="Lucida Sans Unicode" charset="0"/>
                    <a:cs typeface="Lucida Sans Unicode" charset="0"/>
                  </a:rPr>
                  <a:t>Example: </a:t>
                </a:r>
                <a:r>
                  <a:rPr lang="en-US" dirty="0">
                    <a:solidFill>
                      <a:schemeClr val="accent1"/>
                    </a:solidFill>
                    <a:latin typeface="Lucida Sans Unicode" charset="0"/>
                    <a:cs typeface="Lucida Sans Unicode" charset="0"/>
                  </a:rPr>
                  <a:t>w(</a:t>
                </a:r>
                <a:r>
                  <a:rPr lang="en-US" dirty="0" err="1">
                    <a:solidFill>
                      <a:schemeClr val="accent1"/>
                    </a:solidFill>
                    <a:latin typeface="Lucida Sans Unicode" charset="0"/>
                    <a:cs typeface="Lucida Sans Unicode" charset="0"/>
                  </a:rPr>
                  <a:t>a,b</a:t>
                </a:r>
                <a:r>
                  <a:rPr lang="en-US" dirty="0">
                    <a:solidFill>
                      <a:schemeClr val="accent1"/>
                    </a:solidFill>
                    <a:latin typeface="Lucida Sans Unicode" charset="0"/>
                    <a:cs typeface="Lucida Sans Unicode" charset="0"/>
                  </a:rPr>
                  <a:t>) = 2</a:t>
                </a:r>
                <a:r>
                  <a:rPr lang="en-US" dirty="0">
                    <a:latin typeface="Lucida Sans Unicode" charset="0"/>
                    <a:cs typeface="Lucida Sans Unicode" charset="0"/>
                  </a:rPr>
                  <a:t>,</a:t>
                </a:r>
                <a:r>
                  <a:rPr lang="en-US" dirty="0">
                    <a:solidFill>
                      <a:schemeClr val="accent1"/>
                    </a:solidFill>
                    <a:latin typeface="Lucida Sans Unicode" charset="0"/>
                    <a:cs typeface="Lucida Sans Unicode" charset="0"/>
                  </a:rPr>
                  <a:t> w(</a:t>
                </a:r>
                <a:r>
                  <a:rPr lang="en-US" dirty="0" err="1">
                    <a:solidFill>
                      <a:schemeClr val="accent1"/>
                    </a:solidFill>
                    <a:latin typeface="Lucida Sans Unicode" charset="0"/>
                    <a:cs typeface="Lucida Sans Unicode" charset="0"/>
                  </a:rPr>
                  <a:t>d,e</a:t>
                </a:r>
                <a:r>
                  <a:rPr lang="en-US" dirty="0">
                    <a:solidFill>
                      <a:schemeClr val="accent1"/>
                    </a:solidFill>
                    <a:latin typeface="Lucida Sans Unicode" charset="0"/>
                    <a:cs typeface="Lucida Sans Unicode" charset="0"/>
                  </a:rPr>
                  <a:t>) = 1</a:t>
                </a: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endParaRPr lang="en-US" sz="2100" dirty="0"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r>
                  <a:rPr lang="en-US" sz="2100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The weight </a:t>
                </a:r>
                <a:r>
                  <a:rPr lang="en-US" sz="2100" dirty="0">
                    <a:solidFill>
                      <a:schemeClr val="accent1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w(p)</a:t>
                </a:r>
                <a:r>
                  <a:rPr lang="en-US" sz="2100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 of path </a:t>
                </a:r>
                <a:r>
                  <a:rPr lang="en-US" sz="2100" dirty="0">
                    <a:solidFill>
                      <a:schemeClr val="accent1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p = v</a:t>
                </a:r>
                <a:r>
                  <a:rPr lang="en-US" sz="2100" baseline="-25000" dirty="0">
                    <a:solidFill>
                      <a:schemeClr val="accent1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  <a:r>
                  <a:rPr lang="en-US" sz="2100" dirty="0">
                    <a:solidFill>
                      <a:schemeClr val="accent1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,v</a:t>
                </a:r>
                <a:r>
                  <a:rPr lang="en-US" sz="2100" baseline="-25000" dirty="0">
                    <a:solidFill>
                      <a:schemeClr val="accent1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  <a:r>
                  <a:rPr lang="en-US" sz="2100" dirty="0">
                    <a:solidFill>
                      <a:schemeClr val="accent1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,</a:t>
                </a:r>
                <a:r>
                  <a:rPr lang="mr-IN" sz="2100" dirty="0">
                    <a:solidFill>
                      <a:schemeClr val="accent1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…</a:t>
                </a:r>
                <a:r>
                  <a:rPr lang="en-GB" sz="2100" dirty="0" err="1">
                    <a:solidFill>
                      <a:schemeClr val="accent1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v</a:t>
                </a:r>
                <a:r>
                  <a:rPr lang="en-GB" sz="2100" baseline="-25000" dirty="0" err="1">
                    <a:solidFill>
                      <a:schemeClr val="accent1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k</a:t>
                </a:r>
                <a:r>
                  <a:rPr lang="en-US" sz="2100" dirty="0">
                    <a:solidFill>
                      <a:schemeClr val="accent1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Lucida Sans Unicode" charset="0"/>
                    <a:cs typeface="Lucida Sans Unicode" charset="0"/>
                  </a:rPr>
                  <a:t>is the sum of the weights of its constituent edges</a:t>
                </a:r>
              </a:p>
              <a:p>
                <a:pPr lvl="1"/>
                <a:r>
                  <a:rPr lang="en-US" dirty="0">
                    <a:latin typeface="Lucida Sans Unicode" charset="0"/>
                    <a:cs typeface="Lucida Sans Unicode" charset="0"/>
                  </a:rPr>
                  <a:t>Example: </a:t>
                </a:r>
                <a:r>
                  <a:rPr lang="en-US" dirty="0">
                    <a:solidFill>
                      <a:schemeClr val="accent1"/>
                    </a:solidFill>
                    <a:latin typeface="Lucida Sans Unicode" charset="0"/>
                    <a:cs typeface="Lucida Sans Unicode" charset="0"/>
                  </a:rPr>
                  <a:t>w(p) = 2 + 3 = 5 </a:t>
                </a:r>
                <a:r>
                  <a:rPr lang="en-US" dirty="0">
                    <a:latin typeface="Lucida Sans Unicode" charset="0"/>
                    <a:cs typeface="Lucida Sans Unicode" charset="0"/>
                  </a:rPr>
                  <a:t>with </a:t>
                </a:r>
                <a:r>
                  <a:rPr lang="en-US" dirty="0">
                    <a:solidFill>
                      <a:schemeClr val="accent1"/>
                    </a:solidFill>
                    <a:latin typeface="Lucida Sans Unicode" charset="0"/>
                    <a:cs typeface="Lucida Sans Unicode" charset="0"/>
                  </a:rPr>
                  <a:t>p = </a:t>
                </a:r>
                <a:r>
                  <a:rPr lang="en-US" dirty="0" err="1">
                    <a:solidFill>
                      <a:schemeClr val="accent1"/>
                    </a:solidFill>
                    <a:latin typeface="Lucida Sans Unicode" charset="0"/>
                    <a:cs typeface="Lucida Sans Unicode" charset="0"/>
                  </a:rPr>
                  <a:t>a,b,d</a:t>
                </a:r>
                <a:endParaRPr lang="en-US" dirty="0">
                  <a:solidFill>
                    <a:schemeClr val="accent1"/>
                  </a:solidFill>
                  <a:latin typeface="Lucida Sans Unicode" charset="0"/>
                  <a:cs typeface="Lucida Sans Unicode" charset="0"/>
                </a:endParaRP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endParaRPr lang="en-US" sz="2100" dirty="0"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r>
                  <a:rPr lang="en-US" altLang="en-US" sz="2100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Min-priority queue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en-US" dirty="0">
                    <a:latin typeface="Lucida Sans Unicode" charset="0"/>
                    <a:cs typeface="Lucida Sans Unicode" charset="0"/>
                  </a:rPr>
                  <a:t>data structure in which elements are served in </a:t>
                </a:r>
                <a:r>
                  <a:rPr lang="en-US" altLang="en-US" dirty="0">
                    <a:solidFill>
                      <a:schemeClr val="accent1"/>
                    </a:solidFill>
                    <a:latin typeface="Lucida Sans Unicode" charset="0"/>
                    <a:cs typeface="Lucida Sans Unicode" charset="0"/>
                  </a:rPr>
                  <a:t>decreasing</a:t>
                </a:r>
                <a:r>
                  <a:rPr lang="en-US" altLang="en-US" dirty="0">
                    <a:latin typeface="Lucida Sans Unicode" charset="0"/>
                    <a:cs typeface="Lucida Sans Unicode" charset="0"/>
                  </a:rPr>
                  <a:t> order of priority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altLang="en-US" b="0" dirty="0">
                    <a:solidFill>
                      <a:schemeClr val="accent1"/>
                    </a:solidFill>
                    <a:latin typeface="Lucida Sans Typewriter" charset="0"/>
                  </a:rPr>
                  <a:t>EXTRACT-MIN </a:t>
                </a:r>
                <a:r>
                  <a:rPr lang="en-GB" altLang="en-US" dirty="0">
                    <a:latin typeface="Lucida Sans Unicode" charset="0"/>
                    <a:cs typeface="Lucida Sans Unicode" charset="0"/>
                  </a:rPr>
                  <a:t>operation</a:t>
                </a:r>
                <a:endParaRPr lang="en-US" altLang="en-US" dirty="0">
                  <a:latin typeface="Lucida Sans Unicode" charset="0"/>
                  <a:cs typeface="Lucida Sans Unicode" charset="0"/>
                </a:endParaRP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endParaRPr lang="en-US" altLang="en-US" sz="2100" dirty="0"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</mc:Choice>
        <mc:Fallback>
          <p:sp>
            <p:nvSpPr>
              <p:cNvPr id="49" name="Content Placeholder 4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76" y="1341907"/>
                <a:ext cx="11174088" cy="4751868"/>
              </a:xfrm>
              <a:blipFill>
                <a:blip r:embed="rId3"/>
                <a:stretch>
                  <a:fillRect l="-1473" t="-1923" b="-106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17693" indent="-276035">
              <a:spcBef>
                <a:spcPts val="616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04142" indent="-220829">
              <a:spcBef>
                <a:spcPts val="616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545798" indent="-220829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1987454" indent="-220829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429111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870768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312425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754081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A32CA378-8F65-7141-B331-A2EBCF41B370}" type="slidenum">
              <a:rPr lang="en-GB" altLang="en-US" sz="1500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140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985026" y="2653222"/>
            <a:ext cx="3663706" cy="2447054"/>
            <a:chOff x="1072728" y="2008758"/>
            <a:chExt cx="3663808" cy="2447122"/>
          </a:xfrm>
        </p:grpSpPr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1072728" y="2992042"/>
              <a:ext cx="396000" cy="3960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638"/>
                </a:spcBef>
                <a:buClr>
                  <a:srgbClr val="000000"/>
                </a:buClr>
                <a:buChar char="•"/>
                <a:defRPr sz="2100" b="1">
                  <a:solidFill>
                    <a:srgbClr val="094F7B"/>
                  </a:solidFill>
                  <a:latin typeface="Lucida Sans Unicode" charset="0"/>
                  <a:ea typeface="ＭＳ Ｐゴシック" charset="-128"/>
                  <a:cs typeface="Lucida Sans Unicode" charset="0"/>
                </a:defRPr>
              </a:lvl1pPr>
              <a:lvl2pPr marL="742950" indent="-285750">
                <a:spcBef>
                  <a:spcPts val="638"/>
                </a:spcBef>
                <a:buClr>
                  <a:srgbClr val="000000"/>
                </a:buClr>
                <a:buFont typeface="Lucida Sans Unicode" charset="0"/>
                <a:buChar char="−"/>
                <a:defRPr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2pPr>
              <a:lvl3pPr marL="1143000" indent="-228600">
                <a:spcBef>
                  <a:spcPts val="638"/>
                </a:spcBef>
                <a:buClr>
                  <a:srgbClr val="000000"/>
                </a:buClr>
                <a:buSzPct val="75000"/>
                <a:buFont typeface="Lucida Sans Unicode" charset="0"/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3pPr>
              <a:lvl4pPr marL="16002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4pPr>
              <a:lvl5pPr marL="20574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5pPr>
              <a:lvl6pPr marL="25146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6pPr>
              <a:lvl7pPr marL="29718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7pPr>
              <a:lvl8pPr marL="34290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8pPr>
              <a:lvl9pPr marL="38862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None/>
              </a:pPr>
              <a:r>
                <a:rPr lang="en-US" altLang="en-US" sz="1739" b="0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4180067" y="3871285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638"/>
                </a:spcBef>
                <a:buClr>
                  <a:srgbClr val="000000"/>
                </a:buClr>
                <a:buChar char="•"/>
                <a:defRPr sz="2100" b="1">
                  <a:solidFill>
                    <a:srgbClr val="094F7B"/>
                  </a:solidFill>
                  <a:latin typeface="Lucida Sans Unicode" charset="0"/>
                  <a:ea typeface="ＭＳ Ｐゴシック" charset="-128"/>
                  <a:cs typeface="Lucida Sans Unicode" charset="0"/>
                </a:defRPr>
              </a:lvl1pPr>
              <a:lvl2pPr marL="742950" indent="-285750">
                <a:spcBef>
                  <a:spcPts val="638"/>
                </a:spcBef>
                <a:buClr>
                  <a:srgbClr val="000000"/>
                </a:buClr>
                <a:buFont typeface="Lucida Sans Unicode" charset="0"/>
                <a:buChar char="−"/>
                <a:defRPr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2pPr>
              <a:lvl3pPr marL="1143000" indent="-228600">
                <a:spcBef>
                  <a:spcPts val="638"/>
                </a:spcBef>
                <a:buClr>
                  <a:srgbClr val="000000"/>
                </a:buClr>
                <a:buSzPct val="75000"/>
                <a:buFont typeface="Lucida Sans Unicode" charset="0"/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3pPr>
              <a:lvl4pPr marL="16002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4pPr>
              <a:lvl5pPr marL="20574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5pPr>
              <a:lvl6pPr marL="25146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6pPr>
              <a:lvl7pPr marL="29718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7pPr>
              <a:lvl8pPr marL="34290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8pPr>
              <a:lvl9pPr marL="38862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None/>
              </a:pPr>
              <a:r>
                <a:rPr lang="en-US" altLang="en-US" sz="1739" b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2476498" y="2168104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638"/>
                </a:spcBef>
                <a:buClr>
                  <a:srgbClr val="000000"/>
                </a:buClr>
                <a:buChar char="•"/>
                <a:defRPr sz="2100" b="1">
                  <a:solidFill>
                    <a:srgbClr val="094F7B"/>
                  </a:solidFill>
                  <a:latin typeface="Lucida Sans Unicode" charset="0"/>
                  <a:ea typeface="ＭＳ Ｐゴシック" charset="-128"/>
                  <a:cs typeface="Lucida Sans Unicode" charset="0"/>
                </a:defRPr>
              </a:lvl1pPr>
              <a:lvl2pPr marL="742950" indent="-285750">
                <a:spcBef>
                  <a:spcPts val="638"/>
                </a:spcBef>
                <a:buClr>
                  <a:srgbClr val="000000"/>
                </a:buClr>
                <a:buFont typeface="Lucida Sans Unicode" charset="0"/>
                <a:buChar char="−"/>
                <a:defRPr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2pPr>
              <a:lvl3pPr marL="1143000" indent="-228600">
                <a:spcBef>
                  <a:spcPts val="638"/>
                </a:spcBef>
                <a:buClr>
                  <a:srgbClr val="000000"/>
                </a:buClr>
                <a:buSzPct val="75000"/>
                <a:buFont typeface="Lucida Sans Unicode" charset="0"/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3pPr>
              <a:lvl4pPr marL="16002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4pPr>
              <a:lvl5pPr marL="20574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5pPr>
              <a:lvl6pPr marL="25146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6pPr>
              <a:lvl7pPr marL="29718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7pPr>
              <a:lvl8pPr marL="34290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8pPr>
              <a:lvl9pPr marL="38862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None/>
              </a:pPr>
              <a:r>
                <a:rPr lang="en-US" altLang="en-US" sz="1739" b="0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>
              <a:off x="4180067" y="2168104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altLang="en-US" sz="1739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d</a:t>
              </a: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1440778" y="2457450"/>
              <a:ext cx="1035718" cy="628945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1440778" y="3304652"/>
              <a:ext cx="1035718" cy="671252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 flipH="1">
              <a:off x="2674498" y="2564103"/>
              <a:ext cx="1" cy="1307181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 flipV="1">
              <a:off x="2872498" y="2366104"/>
              <a:ext cx="1307568" cy="0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2" name="Line 8"/>
            <p:cNvSpPr>
              <a:spLocks noChangeShapeType="1"/>
            </p:cNvSpPr>
            <p:nvPr/>
          </p:nvSpPr>
          <p:spPr bwMode="auto">
            <a:xfrm flipH="1">
              <a:off x="4378067" y="2564105"/>
              <a:ext cx="0" cy="1307180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 flipV="1">
              <a:off x="2809142" y="2510202"/>
              <a:ext cx="1419959" cy="1465701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>
              <a:off x="2872497" y="4052972"/>
              <a:ext cx="1307568" cy="1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17" name="Oval 16"/>
            <p:cNvSpPr>
              <a:spLocks noChangeAspect="1" noChangeArrowheads="1"/>
            </p:cNvSpPr>
            <p:nvPr/>
          </p:nvSpPr>
          <p:spPr bwMode="auto">
            <a:xfrm>
              <a:off x="2476498" y="3871285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altLang="en-US" sz="1739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72651" y="2462156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2169" y="3661369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46195" y="3033027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61012" y="2008758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23662" y="2914530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39488" y="4095771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10797" y="3033029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1</a:t>
              </a:r>
            </a:p>
          </p:txBody>
        </p:sp>
      </p:grp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7AE44F7F-21D9-C74E-B884-CB80A93A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47F65-243E-E54B-B5F1-1001E23BF649}"/>
              </a:ext>
            </a:extLst>
          </p:cNvPr>
          <p:cNvSpPr txBox="1"/>
          <p:nvPr/>
        </p:nvSpPr>
        <p:spPr>
          <a:xfrm>
            <a:off x="9466431" y="1481306"/>
            <a:ext cx="1442989" cy="35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DE865-6148-C540-9888-E2D9D3E093D6}"/>
              </a:ext>
            </a:extLst>
          </p:cNvPr>
          <p:cNvSpPr txBox="1"/>
          <p:nvPr/>
        </p:nvSpPr>
        <p:spPr>
          <a:xfrm>
            <a:off x="8434591" y="1388983"/>
            <a:ext cx="2912445" cy="978787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ctr" defTabSz="477840">
              <a:lnSpc>
                <a:spcPct val="82000"/>
              </a:lnSpc>
              <a:buClr>
                <a:srgbClr val="000000"/>
              </a:buClr>
              <a:buSzPct val="45000"/>
              <a:buNone/>
              <a:defRPr sz="1800" b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l" defTabSz="46159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/>
              <a:t>Representations</a:t>
            </a:r>
          </a:p>
          <a:p>
            <a:pPr marL="276035" indent="-276035" algn="l" defTabSz="46159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546" dirty="0"/>
              <a:t>Boolean adjacency matrix</a:t>
            </a:r>
          </a:p>
          <a:p>
            <a:pPr marL="276035" indent="-276035" algn="l" defTabSz="46159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546" dirty="0"/>
              <a:t>Adjacency list</a:t>
            </a:r>
          </a:p>
        </p:txBody>
      </p:sp>
    </p:spTree>
    <p:extLst>
      <p:ext uri="{BB962C8B-B14F-4D97-AF65-F5344CB8AC3E}">
        <p14:creationId xmlns:p14="http://schemas.microsoft.com/office/powerpoint/2010/main" val="165612268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Single source shortest-paths problem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Given a </a:t>
            </a:r>
            <a:r>
              <a:rPr lang="en-US" altLang="en-US" sz="21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weighted directed </a:t>
            </a: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graph</a:t>
            </a:r>
            <a:r>
              <a:rPr lang="en-US" sz="2100" dirty="0"/>
              <a:t>, find a shortest path from a </a:t>
            </a:r>
            <a:r>
              <a:rPr lang="en-US" sz="2100" dirty="0">
                <a:solidFill>
                  <a:schemeClr val="accent1"/>
                </a:solidFill>
              </a:rPr>
              <a:t>source</a:t>
            </a:r>
            <a:r>
              <a:rPr lang="en-US" sz="2100" dirty="0"/>
              <a:t> vertex to all other vertices</a:t>
            </a: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In this graph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What is the shortest path form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?</a:t>
            </a:r>
          </a:p>
          <a:p>
            <a:pPr lvl="1"/>
            <a:endParaRPr lang="en-US" altLang="en-US" dirty="0">
              <a:latin typeface="Lucida Sans Unicode" charset="0"/>
              <a:cs typeface="Lucida Sans Unicode" charset="0"/>
            </a:endParaRPr>
          </a:p>
          <a:p>
            <a:pPr lvl="1"/>
            <a:endParaRPr lang="en-US" altLang="en-US" sz="2100" dirty="0">
              <a:latin typeface="Lucida Sans Unicode" charset="0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17693" indent="-276035">
              <a:spcBef>
                <a:spcPts val="616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04142" indent="-220829">
              <a:spcBef>
                <a:spcPts val="616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545798" indent="-220829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1987454" indent="-220829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429111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870768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312425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754081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A32CA378-8F65-7141-B331-A2EBCF41B370}" type="slidenum">
              <a:rPr lang="en-GB" altLang="en-US" sz="1500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141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6985026" y="3636478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10092277" y="4515696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8388756" y="2812563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10092277" y="281256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7353065" y="3101902"/>
            <a:ext cx="1035689" cy="628927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7353065" y="3949079"/>
            <a:ext cx="1035689" cy="67123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8586751" y="3208552"/>
            <a:ext cx="1" cy="1307145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8784746" y="3010558"/>
            <a:ext cx="1307531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10290272" y="3208552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8721392" y="3154652"/>
            <a:ext cx="1419919" cy="146566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8784745" y="4697379"/>
            <a:ext cx="1307531" cy="1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8388756" y="4515696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84931" y="310660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4450" y="430578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58456" y="367746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73245" y="265322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35898" y="35589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51719" y="4740177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23000" y="367746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830EA46D-6926-F945-BAB1-D63F699F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74158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Single source shortest-paths problem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Given a </a:t>
            </a:r>
            <a:r>
              <a:rPr lang="en-US" altLang="en-US" sz="21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weighted directed </a:t>
            </a: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graph</a:t>
            </a:r>
            <a:r>
              <a:rPr lang="en-US" sz="2100" dirty="0"/>
              <a:t>, find a shortest path from a </a:t>
            </a:r>
            <a:r>
              <a:rPr lang="en-US" sz="2100" dirty="0">
                <a:solidFill>
                  <a:schemeClr val="accent1"/>
                </a:solidFill>
              </a:rPr>
              <a:t>source</a:t>
            </a:r>
            <a:r>
              <a:rPr lang="en-US" sz="2100" dirty="0"/>
              <a:t> vertex to all other vertices</a:t>
            </a: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In this graph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What is the shortest path form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?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There are three paths form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d</a:t>
            </a:r>
          </a:p>
          <a:p>
            <a:pPr lvl="1"/>
            <a:endParaRPr lang="en-US" altLang="en-US" sz="2100" dirty="0">
              <a:latin typeface="Lucida Sans Unicode" charset="0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17693" indent="-276035">
              <a:spcBef>
                <a:spcPts val="616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04142" indent="-220829">
              <a:spcBef>
                <a:spcPts val="616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545798" indent="-220829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1987454" indent="-220829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429111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870768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312425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754081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A32CA378-8F65-7141-B331-A2EBCF41B370}" type="slidenum">
              <a:rPr lang="en-GB" altLang="en-US" sz="1500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142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6985026" y="3636478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10092277" y="4515696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8388756" y="2812563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10092277" y="281256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7353065" y="3101902"/>
            <a:ext cx="1035689" cy="628927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7353065" y="3949079"/>
            <a:ext cx="1035689" cy="67123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8586751" y="3208552"/>
            <a:ext cx="1" cy="1307145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8784746" y="3010558"/>
            <a:ext cx="1307531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10290272" y="3208552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8721392" y="3154652"/>
            <a:ext cx="1419919" cy="146566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8784745" y="4697379"/>
            <a:ext cx="1307531" cy="1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8388756" y="4515696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84931" y="310660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4450" y="430578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58456" y="367746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73245" y="265322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35898" y="35589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51719" y="4740177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23000" y="367746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195C2CA2-95E8-DF42-A2EB-A89CA4DA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4174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Single source shortest-paths problem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Given a </a:t>
            </a:r>
            <a:r>
              <a:rPr lang="en-US" altLang="en-US" sz="21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weighted directed </a:t>
            </a: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graph</a:t>
            </a:r>
            <a:r>
              <a:rPr lang="en-US" sz="2100" dirty="0"/>
              <a:t>, find a shortest path from a </a:t>
            </a:r>
            <a:r>
              <a:rPr lang="en-US" sz="2100" dirty="0">
                <a:solidFill>
                  <a:schemeClr val="accent1"/>
                </a:solidFill>
              </a:rPr>
              <a:t>source</a:t>
            </a:r>
            <a:r>
              <a:rPr lang="en-US" sz="2100" dirty="0"/>
              <a:t> vertex to all other vertices</a:t>
            </a: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In this graph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What is the shortest path form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?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There are three paths form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d</a:t>
            </a:r>
            <a:endParaRPr lang="en-US" altLang="en-US" dirty="0">
              <a:latin typeface="Lucida Sans Unicode" charset="0"/>
              <a:cs typeface="Lucida Sans Unicode" charset="0"/>
            </a:endParaRPr>
          </a:p>
          <a:p>
            <a:pPr marL="1603380" lvl="1" indent="-346076">
              <a:buFont typeface="+mj-lt"/>
              <a:buAutoNum type="arabicPeriod"/>
            </a:pPr>
            <a:r>
              <a:rPr lang="en-US" altLang="en-US" dirty="0" err="1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a,c,d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has weight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4 + 2 = 6</a:t>
            </a:r>
          </a:p>
          <a:p>
            <a:pPr lvl="1"/>
            <a:endParaRPr lang="en-US" altLang="en-US" sz="2100" dirty="0">
              <a:latin typeface="Lucida Sans Unicode" charset="0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17693" indent="-276035">
              <a:spcBef>
                <a:spcPts val="616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04142" indent="-220829">
              <a:spcBef>
                <a:spcPts val="616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545798" indent="-220829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1987454" indent="-220829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429111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870768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312425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754081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A32CA378-8F65-7141-B331-A2EBCF41B370}" type="slidenum">
              <a:rPr lang="en-GB" altLang="en-US" sz="1500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143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10092277" y="4515696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8388756" y="2812563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10092277" y="281256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7353065" y="3101902"/>
            <a:ext cx="1035689" cy="628927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7353065" y="3949079"/>
            <a:ext cx="1035689" cy="671234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8586751" y="3208552"/>
            <a:ext cx="1" cy="1307145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8784746" y="3010558"/>
            <a:ext cx="1307531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10290272" y="3208552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8721392" y="3154652"/>
            <a:ext cx="1419919" cy="146566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8784745" y="4697379"/>
            <a:ext cx="1307531" cy="1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8388756" y="4515696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84931" y="310660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4450" y="430578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58456" y="367746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73245" y="265322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35898" y="35589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51719" y="4740177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23000" y="367746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6985026" y="3636478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333C5D22-7A75-E04D-A7B3-4C15A398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5270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Single source shortest-paths problem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Given a </a:t>
            </a:r>
            <a:r>
              <a:rPr lang="en-US" altLang="en-US" sz="21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weighted directed </a:t>
            </a: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graph</a:t>
            </a:r>
            <a:r>
              <a:rPr lang="en-US" sz="2100" dirty="0"/>
              <a:t>, find a shortest path from a </a:t>
            </a:r>
            <a:r>
              <a:rPr lang="en-US" sz="2100" dirty="0">
                <a:solidFill>
                  <a:schemeClr val="accent1"/>
                </a:solidFill>
              </a:rPr>
              <a:t>source</a:t>
            </a:r>
            <a:r>
              <a:rPr lang="en-US" sz="2100" dirty="0"/>
              <a:t> vertex to all other vertices</a:t>
            </a: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In this graph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What is the shortest path form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?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There are three paths form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d</a:t>
            </a:r>
            <a:endParaRPr lang="en-US" altLang="en-US" dirty="0">
              <a:latin typeface="Lucida Sans Unicode" charset="0"/>
              <a:cs typeface="Lucida Sans Unicode" charset="0"/>
            </a:endParaRPr>
          </a:p>
          <a:p>
            <a:pPr marL="1603380" lvl="1" indent="-346076">
              <a:buFont typeface="+mj-lt"/>
              <a:buAutoNum type="arabicPeriod"/>
            </a:pPr>
            <a:r>
              <a:rPr lang="en-US" altLang="en-US" dirty="0" err="1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a,c,d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has weight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4 + 2 = 6</a:t>
            </a:r>
          </a:p>
          <a:p>
            <a:pPr marL="1603380" lvl="1" indent="-346076">
              <a:buFont typeface="+mj-lt"/>
              <a:buAutoNum type="arabicPeriod"/>
            </a:pPr>
            <a:r>
              <a:rPr lang="en-US" altLang="en-US" dirty="0" err="1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a,b,d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has weight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2 + 3 = 5</a:t>
            </a:r>
          </a:p>
          <a:p>
            <a:pPr lvl="1"/>
            <a:endParaRPr lang="en-US" altLang="en-US" sz="2100" dirty="0">
              <a:latin typeface="Lucida Sans Unicode" charset="0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17693" indent="-276035">
              <a:spcBef>
                <a:spcPts val="616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04142" indent="-220829">
              <a:spcBef>
                <a:spcPts val="616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545798" indent="-220829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1987454" indent="-220829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429111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870768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312425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754081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A32CA378-8F65-7141-B331-A2EBCF41B370}" type="slidenum">
              <a:rPr lang="en-GB" altLang="en-US" sz="1500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144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10092277" y="4515696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10092277" y="281256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7353065" y="3101902"/>
            <a:ext cx="1035689" cy="62892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7353065" y="3949079"/>
            <a:ext cx="1035689" cy="67123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8586751" y="3208552"/>
            <a:ext cx="1" cy="1307145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8784746" y="3010558"/>
            <a:ext cx="130753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10290272" y="3208552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8721392" y="3154652"/>
            <a:ext cx="1419919" cy="146566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8784745" y="4697379"/>
            <a:ext cx="1307531" cy="1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8388756" y="4515696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84931" y="310660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4450" y="430578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58456" y="367746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73245" y="265322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35898" y="35589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51719" y="4740177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23000" y="367746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6985026" y="3636478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8388756" y="2812563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79323FC9-C4CC-EA46-85F6-1965501C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7322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Single source shortest-paths problem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Given a </a:t>
            </a:r>
            <a:r>
              <a:rPr lang="en-US" altLang="en-US" sz="21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weighted directed </a:t>
            </a: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graph</a:t>
            </a:r>
            <a:r>
              <a:rPr lang="en-US" sz="2100" dirty="0"/>
              <a:t>, find a shortest path from a </a:t>
            </a:r>
            <a:r>
              <a:rPr lang="en-US" sz="2100" dirty="0">
                <a:solidFill>
                  <a:schemeClr val="accent1"/>
                </a:solidFill>
              </a:rPr>
              <a:t>source</a:t>
            </a:r>
            <a:r>
              <a:rPr lang="en-US" sz="2100" dirty="0"/>
              <a:t> vertex to all other vertices</a:t>
            </a: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In this graph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What is the shortest path form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?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There are three paths form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d</a:t>
            </a:r>
            <a:endParaRPr lang="en-US" altLang="en-US" dirty="0">
              <a:latin typeface="Lucida Sans Unicode" charset="0"/>
              <a:cs typeface="Lucida Sans Unicode" charset="0"/>
            </a:endParaRPr>
          </a:p>
          <a:p>
            <a:pPr marL="1603380" lvl="1" indent="-346076">
              <a:buFont typeface="+mj-lt"/>
              <a:buAutoNum type="arabicPeriod"/>
            </a:pPr>
            <a:r>
              <a:rPr lang="en-US" altLang="en-US" dirty="0" err="1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a,c,d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has weight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4 + 2 = 6</a:t>
            </a:r>
          </a:p>
          <a:p>
            <a:pPr marL="1603380" lvl="1" indent="-346076">
              <a:buFont typeface="+mj-lt"/>
              <a:buAutoNum type="arabicPeriod"/>
            </a:pPr>
            <a:r>
              <a:rPr lang="en-US" altLang="en-US" dirty="0" err="1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a,b,d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has weight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2 + 3 = 5</a:t>
            </a:r>
          </a:p>
          <a:p>
            <a:pPr marL="1603380" lvl="1" indent="-346076">
              <a:buFont typeface="+mj-lt"/>
              <a:buAutoNum type="arabicPeriod"/>
            </a:pPr>
            <a:r>
              <a:rPr lang="en-US" altLang="en-US" dirty="0" err="1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a,b,c,d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has weight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2 + 1 + 2 = 5</a:t>
            </a:r>
          </a:p>
          <a:p>
            <a:pPr lvl="1"/>
            <a:endParaRPr lang="en-US" altLang="en-US" sz="2100" dirty="0">
              <a:latin typeface="Lucida Sans Unicode" charset="0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17693" indent="-276035">
              <a:spcBef>
                <a:spcPts val="616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04142" indent="-220829">
              <a:spcBef>
                <a:spcPts val="616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545798" indent="-220829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1987454" indent="-220829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429111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870768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312425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754081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A32CA378-8F65-7141-B331-A2EBCF41B370}" type="slidenum">
              <a:rPr lang="en-GB" altLang="en-US" sz="1500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145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10092277" y="4515696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10092277" y="281256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7353065" y="3101902"/>
            <a:ext cx="1035689" cy="62892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7353065" y="3949079"/>
            <a:ext cx="1035689" cy="67123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8586751" y="3208552"/>
            <a:ext cx="1" cy="130714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8784746" y="3010558"/>
            <a:ext cx="1307531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10290272" y="3208552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8721392" y="3154652"/>
            <a:ext cx="1419919" cy="146566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8784745" y="4697379"/>
            <a:ext cx="1307531" cy="1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84931" y="310660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4450" y="430578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58456" y="367746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73245" y="265322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35898" y="35589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51719" y="4740177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23000" y="367746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8388756" y="2812563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6985026" y="3636478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8388756" y="4515696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884300E3-2AB0-824D-8F40-8125DB9B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8813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Single source shortest-paths problem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Given a </a:t>
            </a:r>
            <a:r>
              <a:rPr lang="en-US" altLang="en-US" sz="21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weighted directed </a:t>
            </a: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graph</a:t>
            </a:r>
            <a:r>
              <a:rPr lang="en-US" sz="2100" dirty="0"/>
              <a:t>, find a shortest path from a </a:t>
            </a:r>
            <a:r>
              <a:rPr lang="en-US" sz="2100" dirty="0">
                <a:solidFill>
                  <a:schemeClr val="accent1"/>
                </a:solidFill>
              </a:rPr>
              <a:t>source</a:t>
            </a:r>
            <a:r>
              <a:rPr lang="en-US" sz="2100" dirty="0"/>
              <a:t> vertex to all other vertices</a:t>
            </a: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In this graph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What is the shortest path form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?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There are three paths form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d</a:t>
            </a:r>
            <a:endParaRPr lang="en-US" altLang="en-US" dirty="0">
              <a:latin typeface="Lucida Sans Unicode" charset="0"/>
              <a:cs typeface="Lucida Sans Unicode" charset="0"/>
            </a:endParaRPr>
          </a:p>
          <a:p>
            <a:pPr marL="1603380" lvl="1" indent="-346076">
              <a:buFont typeface="+mj-lt"/>
              <a:buAutoNum type="arabicPeriod"/>
            </a:pPr>
            <a:r>
              <a:rPr lang="en-US" altLang="en-US" dirty="0" err="1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a,c,d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has weight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4 + 2 = 6</a:t>
            </a:r>
          </a:p>
          <a:p>
            <a:pPr marL="1603380" lvl="1" indent="-346076">
              <a:buFont typeface="+mj-lt"/>
              <a:buAutoNum type="arabicPeriod"/>
            </a:pPr>
            <a:r>
              <a:rPr lang="en-US" altLang="en-US" dirty="0" err="1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a,b,d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has weight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2 + 3 = 5</a:t>
            </a:r>
          </a:p>
          <a:p>
            <a:pPr marL="1603380" lvl="1" indent="-346076">
              <a:buFont typeface="+mj-lt"/>
              <a:buAutoNum type="arabicPeriod"/>
            </a:pPr>
            <a:r>
              <a:rPr lang="en-US" altLang="en-US" dirty="0" err="1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a,b,c,d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has weight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2 + 1 + 2 = 5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Paths </a:t>
            </a:r>
            <a:r>
              <a:rPr lang="en-US" altLang="en-US" dirty="0" err="1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a,b,d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and </a:t>
            </a:r>
            <a:r>
              <a:rPr lang="en-US" altLang="en-US" dirty="0" err="1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a,b,c,d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are both shortest paths</a:t>
            </a:r>
          </a:p>
          <a:p>
            <a:pPr lvl="1"/>
            <a:endParaRPr lang="en-US" altLang="en-US" sz="2100" dirty="0">
              <a:latin typeface="Lucida Sans Unicode" charset="0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17693" indent="-276035">
              <a:spcBef>
                <a:spcPts val="616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04142" indent="-220829">
              <a:spcBef>
                <a:spcPts val="616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545798" indent="-220829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1987454" indent="-220829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429111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870768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312425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754081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A32CA378-8F65-7141-B331-A2EBCF41B370}" type="slidenum">
              <a:rPr lang="en-GB" altLang="en-US" sz="1500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146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6985026" y="3636478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10092277" y="4515696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8388756" y="2812563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10092277" y="281256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7353065" y="3101902"/>
            <a:ext cx="1035689" cy="628927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7353065" y="3949079"/>
            <a:ext cx="1035689" cy="67123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8586751" y="3208552"/>
            <a:ext cx="1" cy="1307145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8784746" y="3010558"/>
            <a:ext cx="1307531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10290272" y="3208552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8721392" y="3154652"/>
            <a:ext cx="1419919" cy="146566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8784745" y="4697379"/>
            <a:ext cx="1307531" cy="1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8388756" y="4515696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84931" y="310660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4450" y="430578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58456" y="367746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73245" y="265322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35898" y="35589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51719" y="4740177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23000" y="367746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5C51112F-231F-6A44-B174-1B2C2AF0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2716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Single source shortest-paths problem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Given a </a:t>
            </a:r>
            <a:r>
              <a:rPr lang="en-US" altLang="en-US" sz="21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weighted directed </a:t>
            </a: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graph</a:t>
            </a:r>
            <a:r>
              <a:rPr lang="en-US" sz="2100" dirty="0"/>
              <a:t>, find a shortest path from a </a:t>
            </a:r>
            <a:r>
              <a:rPr lang="en-US" sz="2100" dirty="0">
                <a:solidFill>
                  <a:schemeClr val="accent1"/>
                </a:solidFill>
              </a:rPr>
              <a:t>source</a:t>
            </a:r>
            <a:r>
              <a:rPr lang="en-US" sz="2100" dirty="0"/>
              <a:t> vertex to all other vertices</a:t>
            </a: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Some applications 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Lucida Sans Unicode" charset="0"/>
                <a:cs typeface="Lucida Sans Unicode" charset="0"/>
              </a:rPr>
              <a:t>Map routing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Lucida Sans Unicode" charset="0"/>
                <a:cs typeface="Lucida Sans Unicode" charset="0"/>
              </a:rPr>
              <a:t>Network routing protocols 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Lucida Sans Unicode" charset="0"/>
                <a:cs typeface="Lucida Sans Unicode" charset="0"/>
              </a:rPr>
              <a:t>Robot navigation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Lucida Sans Unicode" charset="0"/>
                <a:cs typeface="Lucida Sans Unicode" charset="0"/>
              </a:rPr>
              <a:t>AI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Lucida Sans Unicode" charset="0"/>
                <a:cs typeface="Lucida Sans Unicode" charset="0"/>
              </a:rPr>
              <a:t>Circuit design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Lucida Sans Unicode" charset="0"/>
                <a:cs typeface="Lucida Sans Unicode" charset="0"/>
              </a:rPr>
              <a:t>And many more</a:t>
            </a:r>
            <a:endParaRPr lang="en-US" altLang="en-US" sz="2100" dirty="0">
              <a:latin typeface="Lucida Sans Unicode" charset="0"/>
              <a:cs typeface="Lucida Sans Unicode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17693" indent="-276035">
              <a:spcBef>
                <a:spcPts val="616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04142" indent="-220829">
              <a:spcBef>
                <a:spcPts val="616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545798" indent="-220829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1987454" indent="-220829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429111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870768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312425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754081" indent="-22082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A32CA378-8F65-7141-B331-A2EBCF41B370}" type="slidenum">
              <a:rPr lang="en-GB" altLang="en-US" sz="1500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147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DBD15-CA6C-584F-A506-CDEDFFD7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2959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GB" sz="2100" dirty="0">
                <a:latin typeface="Lucida Sans Unicode" charset="0"/>
                <a:ea typeface="ＭＳ Ｐゴシック" charset="-128"/>
                <a:cs typeface="Lucida Sans Unicode" charset="0"/>
              </a:rPr>
              <a:t>Assumption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Lucida Sans Unicode" charset="0"/>
                <a:cs typeface="Lucida Sans Unicode" charset="0"/>
              </a:rPr>
              <a:t>Non-negative weights</a:t>
            </a: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GB" sz="2100" dirty="0">
                <a:latin typeface="Lucida Sans Unicode" charset="0"/>
                <a:ea typeface="ＭＳ Ｐゴシック" charset="-128"/>
                <a:cs typeface="Lucida Sans Unicode" charset="0"/>
              </a:rPr>
              <a:t>For each vertex </a:t>
            </a:r>
            <a:r>
              <a:rPr lang="en-GB" sz="21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v ∈ V</a:t>
            </a:r>
            <a:r>
              <a:rPr lang="en-GB" sz="2100" dirty="0">
                <a:latin typeface="Lucida Sans Unicode" charset="0"/>
                <a:ea typeface="ＭＳ Ｐゴシック" charset="-128"/>
                <a:cs typeface="Lucida Sans Unicode" charset="0"/>
              </a:rPr>
              <a:t>, we maintain two attributes </a:t>
            </a:r>
          </a:p>
          <a:p>
            <a:pPr lvl="1"/>
            <a:r>
              <a:rPr lang="en-GB" dirty="0" err="1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v.d</a:t>
            </a:r>
            <a:r>
              <a:rPr lang="en-GB" dirty="0">
                <a:latin typeface="Lucida Sans Unicode" charset="0"/>
                <a:cs typeface="Lucida Sans Unicode" charset="0"/>
              </a:rPr>
              <a:t>: a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shortest-path estimate</a:t>
            </a:r>
            <a:r>
              <a:rPr lang="en-GB" dirty="0">
                <a:latin typeface="Lucida Sans Unicode" charset="0"/>
                <a:cs typeface="Lucida Sans Unicode" charset="0"/>
              </a:rPr>
              <a:t>, which is an upper bound on the weight of a shortest path from source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s</a:t>
            </a:r>
            <a:r>
              <a:rPr lang="en-GB" dirty="0">
                <a:latin typeface="Lucida Sans Unicode" charset="0"/>
                <a:cs typeface="Lucida Sans Unicode" charset="0"/>
              </a:rPr>
              <a:t> to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v</a:t>
            </a:r>
            <a:endParaRPr lang="en-GB" dirty="0">
              <a:latin typeface="Lucida Sans Unicode" charset="0"/>
              <a:cs typeface="Lucida Sans Unicode" charset="0"/>
            </a:endParaRPr>
          </a:p>
          <a:p>
            <a:pPr lvl="1"/>
            <a:r>
              <a:rPr lang="sk-SK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v.𝜋</a:t>
            </a:r>
            <a:r>
              <a:rPr lang="sk-SK" dirty="0">
                <a:latin typeface="Lucida Sans Unicode" charset="0"/>
                <a:cs typeface="Lucida Sans Unicode" charset="0"/>
              </a:rPr>
              <a:t>: </a:t>
            </a:r>
            <a:r>
              <a:rPr lang="en-GB" dirty="0">
                <a:latin typeface="Lucida Sans Unicode" charset="0"/>
                <a:cs typeface="Lucida Sans Unicode" charset="0"/>
              </a:rPr>
              <a:t>a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predecessor</a:t>
            </a:r>
            <a:r>
              <a:rPr lang="en-GB" dirty="0">
                <a:latin typeface="Lucida Sans Unicode" charset="0"/>
                <a:cs typeface="Lucida Sans Unicode" charset="0"/>
              </a:rPr>
              <a:t> that is either another vertex or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NIL</a:t>
            </a:r>
            <a:endParaRPr lang="en-GB" sz="2100" dirty="0">
              <a:solidFill>
                <a:schemeClr val="accent1"/>
              </a:solidFill>
              <a:latin typeface="Lucida Sans Unicode" charset="0"/>
              <a:cs typeface="Lucida Sans Unicode" charset="0"/>
            </a:endParaRPr>
          </a:p>
          <a:p>
            <a:pPr marL="53672" indent="0">
              <a:buNone/>
            </a:pPr>
            <a:endParaRPr lang="en-GB" sz="2100" dirty="0">
              <a:solidFill>
                <a:schemeClr val="accent1"/>
              </a:solidFill>
              <a:latin typeface="Lucida Sans Unicode" charset="0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GB" sz="2100" dirty="0">
                <a:latin typeface="Lucida Sans Unicode" charset="0"/>
                <a:ea typeface="ＭＳ Ｐゴシック" charset="-128"/>
                <a:cs typeface="Lucida Sans Unicode" charset="0"/>
              </a:rPr>
              <a:t>We define two sub-procedures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INIT(G,s)</a:t>
            </a:r>
            <a:r>
              <a:rPr lang="en-GB" dirty="0">
                <a:latin typeface="Lucida Sans Unicode" charset="0"/>
                <a:cs typeface="Lucida Sans Unicode" charset="0"/>
              </a:rPr>
              <a:t> to initialise input graph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G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RELAX(</a:t>
            </a:r>
            <a:r>
              <a:rPr lang="en-GB" dirty="0" err="1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u,v,w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)</a:t>
            </a:r>
            <a:r>
              <a:rPr lang="en-GB" dirty="0">
                <a:latin typeface="Lucida Sans Unicode" charset="0"/>
                <a:cs typeface="Lucida Sans Unicode" charset="0"/>
              </a:rPr>
              <a:t> to relax edge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(</a:t>
            </a:r>
            <a:r>
              <a:rPr lang="en-GB" dirty="0" err="1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u,v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)</a:t>
            </a:r>
          </a:p>
          <a:p>
            <a:pPr lvl="1"/>
            <a:endParaRPr lang="en-GB" dirty="0">
              <a:solidFill>
                <a:schemeClr val="accent1"/>
              </a:solidFill>
              <a:latin typeface="Lucida Sans Unicode" charset="0"/>
              <a:cs typeface="Lucida Sans Unicode" charset="0"/>
            </a:endParaRPr>
          </a:p>
          <a:p>
            <a:pPr marL="0" lvl="1" indent="0" defTabSz="914403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Greedy algorithm</a:t>
            </a: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  <a:latin typeface="Lucida Sans Unicode" charset="0"/>
              <a:cs typeface="Lucida Sans Unicod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148</a:t>
            </a:fld>
            <a:endParaRPr lang="en-GB" altLang="en-US" sz="1500" dirty="0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7517D-B3DE-AA43-A6F4-3AF89CE8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9377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implementation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GB" sz="2100" dirty="0">
                <a:latin typeface="Lucida Sans Unicode" charset="0"/>
                <a:ea typeface="ＭＳ Ｐゴシック" charset="-128"/>
                <a:cs typeface="Lucida Sans Unicode" charset="0"/>
              </a:rPr>
              <a:t>Initialisation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G</a:t>
            </a:r>
            <a:r>
              <a:rPr lang="en-GB" dirty="0">
                <a:latin typeface="Lucida Sans Unicode" charset="0"/>
                <a:cs typeface="Lucida Sans Unicode" charset="0"/>
              </a:rPr>
              <a:t> is a directed graph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s</a:t>
            </a:r>
            <a:r>
              <a:rPr lang="en-GB" dirty="0">
                <a:latin typeface="Lucida Sans Unicode" charset="0"/>
                <a:cs typeface="Lucida Sans Unicode" charset="0"/>
              </a:rPr>
              <a:t> is the source</a:t>
            </a: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149</a:t>
            </a:fld>
            <a:endParaRPr lang="en-GB" altLang="en-US" sz="1500" dirty="0">
              <a:cs typeface="Lucida Sans Unicod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>
                <a:off x="3192961" y="3056254"/>
                <a:ext cx="5806078" cy="170816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120000"/>
                  </a:lnSpc>
                  <a:spcBef>
                    <a:spcPts val="638"/>
                  </a:spcBef>
                  <a:buClr>
                    <a:srgbClr val="000000"/>
                  </a:buClr>
                  <a:buChar char="•"/>
                  <a:defRPr sz="2100" b="1">
                    <a:solidFill>
                      <a:srgbClr val="094F7B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defRPr>
                </a:lvl1pPr>
                <a:lvl2pPr>
                  <a:spcBef>
                    <a:spcPts val="638"/>
                  </a:spcBef>
                  <a:buClr>
                    <a:srgbClr val="000000"/>
                  </a:buClr>
                  <a:buFont typeface="Lucida Sans Unicode" charset="0"/>
                  <a:buChar char="−"/>
                  <a:defRPr>
                    <a:solidFill>
                      <a:schemeClr val="tx1"/>
                    </a:solidFill>
                    <a:latin typeface="Lucida Sans Unicode" charset="0"/>
                    <a:ea typeface="Lucida Sans Unicode" charset="0"/>
                    <a:cs typeface="Lucida Sans Unicode" charset="0"/>
                  </a:defRPr>
                </a:lvl2pPr>
                <a:lvl3pPr>
                  <a:spcBef>
                    <a:spcPts val="638"/>
                  </a:spcBef>
                  <a:buClr>
                    <a:srgbClr val="000000"/>
                  </a:buClr>
                  <a:buSzPct val="75000"/>
                  <a:buFont typeface="Lucida Sans Unicode" charset="0"/>
                  <a:buChar char="•"/>
                  <a:defRPr sz="1700">
                    <a:solidFill>
                      <a:schemeClr val="tx1"/>
                    </a:solidFill>
                    <a:latin typeface="Lucida Sans Unicode" charset="0"/>
                    <a:ea typeface="Lucida Sans Unicode" charset="0"/>
                    <a:cs typeface="Lucida Sans Unicode" charset="0"/>
                  </a:defRPr>
                </a:lvl3pPr>
                <a:lvl4pPr marL="1600200" indent="-228600">
                  <a:spcBef>
                    <a:spcPts val="638"/>
                  </a:spcBef>
                  <a:buClr>
                    <a:srgbClr val="000000"/>
                  </a:buClr>
                  <a:buChar char="•"/>
                  <a:defRPr sz="1700">
                    <a:solidFill>
                      <a:schemeClr val="tx1"/>
                    </a:solidFill>
                    <a:latin typeface="Lucida Sans Unicode" charset="0"/>
                    <a:ea typeface="Lucida Sans Unicode" charset="0"/>
                    <a:cs typeface="Lucida Sans Unicode" charset="0"/>
                  </a:defRPr>
                </a:lvl4pPr>
                <a:lvl5pPr marL="2057400" indent="-228600">
                  <a:spcBef>
                    <a:spcPts val="638"/>
                  </a:spcBef>
                  <a:buClr>
                    <a:srgbClr val="000000"/>
                  </a:buClr>
                  <a:buChar char="•"/>
                  <a:defRPr sz="1700">
                    <a:solidFill>
                      <a:schemeClr val="tx1"/>
                    </a:solidFill>
                    <a:latin typeface="Lucida Sans Unicode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77838" eaLnBrk="0" fontAlgn="base" hangingPunct="0">
                  <a:spcBef>
                    <a:spcPts val="638"/>
                  </a:spcBef>
                  <a:spcAft>
                    <a:spcPct val="0"/>
                  </a:spcAft>
                  <a:buClr>
                    <a:srgbClr val="000000"/>
                  </a:buClr>
                  <a:buChar char="•"/>
                  <a:defRPr sz="1700">
                    <a:solidFill>
                      <a:schemeClr val="tx1"/>
                    </a:solidFill>
                    <a:latin typeface="Lucida Sans Unicode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77838" eaLnBrk="0" fontAlgn="base" hangingPunct="0">
                  <a:spcBef>
                    <a:spcPts val="638"/>
                  </a:spcBef>
                  <a:spcAft>
                    <a:spcPct val="0"/>
                  </a:spcAft>
                  <a:buClr>
                    <a:srgbClr val="000000"/>
                  </a:buClr>
                  <a:buChar char="•"/>
                  <a:defRPr sz="1700">
                    <a:solidFill>
                      <a:schemeClr val="tx1"/>
                    </a:solidFill>
                    <a:latin typeface="Lucida Sans Unicode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77838" eaLnBrk="0" fontAlgn="base" hangingPunct="0">
                  <a:spcBef>
                    <a:spcPts val="638"/>
                  </a:spcBef>
                  <a:spcAft>
                    <a:spcPct val="0"/>
                  </a:spcAft>
                  <a:buClr>
                    <a:srgbClr val="000000"/>
                  </a:buClr>
                  <a:buChar char="•"/>
                  <a:defRPr sz="1700">
                    <a:solidFill>
                      <a:schemeClr val="tx1"/>
                    </a:solidFill>
                    <a:latin typeface="Lucida Sans Unicode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77838" eaLnBrk="0" fontAlgn="base" hangingPunct="0">
                  <a:spcBef>
                    <a:spcPts val="638"/>
                  </a:spcBef>
                  <a:spcAft>
                    <a:spcPct val="0"/>
                  </a:spcAft>
                  <a:buClr>
                    <a:srgbClr val="000000"/>
                  </a:buClr>
                  <a:buChar char="•"/>
                  <a:defRPr sz="1700">
                    <a:solidFill>
                      <a:schemeClr val="tx1"/>
                    </a:solidFill>
                    <a:latin typeface="Lucida Sans Unicode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defTabSz="461592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Pct val="45000"/>
                  <a:buNone/>
                </a:pPr>
                <a:r>
                  <a:rPr lang="en-GB" altLang="en-US" dirty="0">
                    <a:solidFill>
                      <a:srgbClr val="000000"/>
                    </a:solidFill>
                    <a:latin typeface="Lucida Sans Typewriter" charset="0"/>
                  </a:rPr>
                  <a:t>INIT(G,s)</a:t>
                </a:r>
              </a:p>
              <a:p>
                <a:pPr defTabSz="461592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Pct val="45000"/>
                  <a:buNone/>
                </a:pPr>
                <a:r>
                  <a:rPr lang="en-GB" altLang="en-US" dirty="0">
                    <a:solidFill>
                      <a:srgbClr val="000000"/>
                    </a:solidFill>
                    <a:latin typeface="Lucida Sans Typewriter" charset="0"/>
                  </a:rPr>
                  <a:t>  for each </a:t>
                </a:r>
                <a:r>
                  <a:rPr lang="en-GB" altLang="en-US" b="0" dirty="0">
                    <a:solidFill>
                      <a:srgbClr val="FF0000"/>
                    </a:solidFill>
                    <a:latin typeface="Lucida Sans Typewriter" charset="0"/>
                  </a:rPr>
                  <a:t>v </a:t>
                </a:r>
                <a14:m>
                  <m:oMath xmlns:m="http://schemas.openxmlformats.org/officeDocument/2006/math">
                    <m:r>
                      <a:rPr lang="en-GB" altLang="en-US" b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altLang="en-US" b="0" dirty="0">
                    <a:solidFill>
                      <a:srgbClr val="FF0000"/>
                    </a:solidFill>
                    <a:latin typeface="Lucida Sans Typewriter" charset="0"/>
                  </a:rPr>
                  <a:t> V </a:t>
                </a:r>
                <a:r>
                  <a:rPr lang="en-GB" altLang="en-US" dirty="0">
                    <a:solidFill>
                      <a:srgbClr val="000000"/>
                    </a:solidFill>
                    <a:latin typeface="Lucida Sans Typewriter" charset="0"/>
                  </a:rPr>
                  <a:t>do</a:t>
                </a:r>
              </a:p>
              <a:p>
                <a:pPr marL="438588" lvl="1" indent="-220828" defTabSz="461592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45000"/>
                  <a:buNone/>
                </a:pPr>
                <a:r>
                  <a:rPr lang="en-GB" altLang="en-US" sz="2100" b="1" dirty="0">
                    <a:solidFill>
                      <a:srgbClr val="000000"/>
                    </a:solidFill>
                    <a:latin typeface="Lucida Sans Typewriter" charset="0"/>
                    <a:ea typeface="ＭＳ Ｐゴシック" charset="-128"/>
                  </a:rPr>
                  <a:t> </a:t>
                </a:r>
                <a:r>
                  <a:rPr lang="en-GB" altLang="en-US" sz="2100" dirty="0" err="1">
                    <a:solidFill>
                      <a:srgbClr val="FF0000"/>
                    </a:solidFill>
                    <a:latin typeface="Lucida Sans Typewriter" charset="0"/>
                    <a:ea typeface="ＭＳ Ｐゴシック" charset="-128"/>
                  </a:rPr>
                  <a:t>v.d</a:t>
                </a:r>
                <a:r>
                  <a:rPr lang="en-GB" altLang="en-US" sz="2100" dirty="0">
                    <a:solidFill>
                      <a:srgbClr val="FF0000"/>
                    </a:solidFill>
                    <a:latin typeface="Lucida Sans Typewriter" charset="0"/>
                    <a:ea typeface="ＭＳ Ｐゴシック" charset="-128"/>
                  </a:rPr>
                  <a:t> := ∞</a:t>
                </a:r>
              </a:p>
              <a:p>
                <a:pPr marL="438588" lvl="1" indent="-220828" defTabSz="461592" fontAlgn="base" hangingPunct="0">
                  <a:spcBef>
                    <a:spcPct val="0"/>
                  </a:spcBef>
                  <a:spcAft>
                    <a:spcPct val="0"/>
                  </a:spcAft>
                  <a:buSzPct val="45000"/>
                  <a:buNone/>
                </a:pPr>
                <a:r>
                  <a:rPr lang="en-GB" altLang="en-US" sz="2100" dirty="0">
                    <a:solidFill>
                      <a:srgbClr val="000000"/>
                    </a:solidFill>
                    <a:latin typeface="Lucida Sans Typewriter" charset="0"/>
                    <a:ea typeface="ＭＳ Ｐゴシック" charset="-128"/>
                  </a:rPr>
                  <a:t> </a:t>
                </a:r>
                <a:r>
                  <a:rPr lang="en-GB" altLang="en-US" sz="2100" dirty="0">
                    <a:solidFill>
                      <a:srgbClr val="FF0000"/>
                    </a:solidFill>
                    <a:latin typeface="Lucida Sans Typewriter" charset="0"/>
                    <a:ea typeface="ＭＳ Ｐゴシック" charset="-128"/>
                  </a:rPr>
                  <a:t>v.</a:t>
                </a:r>
                <a14:m>
                  <m:oMath xmlns:m="http://schemas.openxmlformats.org/officeDocument/2006/math">
                    <m:r>
                      <a:rPr lang="en-GB" altLang="en-US" sz="2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𝜋</m:t>
                    </m:r>
                  </m:oMath>
                </a14:m>
                <a:r>
                  <a:rPr lang="en-GB" altLang="en-US" sz="2100" dirty="0">
                    <a:solidFill>
                      <a:srgbClr val="FF0000"/>
                    </a:solidFill>
                    <a:latin typeface="Lucida Sans Typewriter" charset="0"/>
                    <a:ea typeface="ＭＳ Ｐゴシック" charset="-128"/>
                  </a:rPr>
                  <a:t> := NIL</a:t>
                </a:r>
              </a:p>
              <a:p>
                <a:pPr marL="438588" lvl="1" indent="-220828" defTabSz="461592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45000"/>
                  <a:buNone/>
                </a:pPr>
                <a:r>
                  <a:rPr lang="en-GB" altLang="en-US" sz="2100" dirty="0" err="1">
                    <a:solidFill>
                      <a:srgbClr val="FF0000"/>
                    </a:solidFill>
                    <a:latin typeface="Lucida Sans Typewriter" charset="0"/>
                    <a:ea typeface="ＭＳ Ｐゴシック" charset="-128"/>
                  </a:rPr>
                  <a:t>s.d</a:t>
                </a:r>
                <a:r>
                  <a:rPr lang="en-GB" altLang="en-US" sz="2100" dirty="0">
                    <a:solidFill>
                      <a:srgbClr val="FF0000"/>
                    </a:solidFill>
                    <a:latin typeface="Lucida Sans Typewriter" charset="0"/>
                    <a:ea typeface="ＭＳ Ｐゴシック" charset="-128"/>
                  </a:rPr>
                  <a:t> := 0</a:t>
                </a:r>
                <a:r>
                  <a:rPr lang="en-GB" altLang="en-US" sz="2100" dirty="0">
                    <a:solidFill>
                      <a:srgbClr val="008000"/>
                    </a:solidFill>
                    <a:latin typeface="Lucida Sans Typewriter" charset="0"/>
                  </a:rPr>
                  <a:t> </a:t>
                </a:r>
                <a:r>
                  <a:rPr lang="en-GB" altLang="en-US" sz="2100" i="1" dirty="0">
                    <a:solidFill>
                      <a:srgbClr val="008000"/>
                    </a:solidFill>
                    <a:latin typeface="Lucida Sans Typewriter" charset="0"/>
                  </a:rPr>
                  <a:t>// distance from s to s</a:t>
                </a:r>
                <a:endParaRPr lang="en-US" altLang="en-US" sz="2100" i="1" dirty="0">
                  <a:solidFill>
                    <a:srgbClr val="FF0000"/>
                  </a:solidFill>
                  <a:latin typeface="Lucida Sans Typewriter" charset="0"/>
                  <a:ea typeface="ＭＳ Ｐゴシック" charset="-128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2961" y="3056254"/>
                <a:ext cx="5806078" cy="1708160"/>
              </a:xfrm>
              <a:prstGeom prst="rect">
                <a:avLst/>
              </a:prstGeom>
              <a:blipFill>
                <a:blip r:embed="rId3"/>
                <a:stretch>
                  <a:fillRect l="-939" t="-1045" b="-4878"/>
                </a:stretch>
              </a:blipFill>
              <a:ln w="38100">
                <a:solidFill>
                  <a:srgbClr val="094F7B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EAA16EE-A9BA-3949-BA82-6C8C56A6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2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 – cont.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Recurrence equation of MERGE-SORT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CA4C4-D2D7-074D-8F15-9959688BE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62" y="1968230"/>
            <a:ext cx="5019897" cy="3955782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(1) =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= 2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/2) +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      = 4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/4) + 2c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      = 8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/8) + 3c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      = 16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/16) + 4c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      = ... =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      = 2</a:t>
            </a:r>
            <a:r>
              <a:rPr lang="pt" sz="1739" baseline="30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/2</a:t>
            </a:r>
            <a:r>
              <a:rPr lang="pt" sz="1739" baseline="30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+ kc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      = 2</a:t>
            </a:r>
            <a:r>
              <a:rPr lang="pt" sz="1739" baseline="30000" dirty="0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log </a:t>
            </a:r>
            <a:r>
              <a:rPr lang="pt" sz="1739" baseline="30000" dirty="0" err="1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(1) + (</a:t>
            </a:r>
            <a:r>
              <a:rPr lang="pt" sz="1739" dirty="0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log </a:t>
            </a:r>
            <a:r>
              <a:rPr lang="pt" sz="1739" dirty="0" err="1">
                <a:solidFill>
                  <a:srgbClr val="000000"/>
                </a:solidFill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 *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n) =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      =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n+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log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      = </a:t>
            </a:r>
            <a:r>
              <a:rPr lang="pt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</a:t>
            </a:r>
            <a:r>
              <a:rPr lang="pt" sz="1739" dirty="0" err="1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log </a:t>
            </a:r>
            <a:r>
              <a:rPr lang="pt" sz="1739" dirty="0" err="1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67D36-3237-AC43-B37C-38D2D2325DEA}"/>
              </a:ext>
            </a:extLst>
          </p:cNvPr>
          <p:cNvSpPr txBox="1"/>
          <p:nvPr/>
        </p:nvSpPr>
        <p:spPr>
          <a:xfrm>
            <a:off x="7348089" y="1968230"/>
            <a:ext cx="4428479" cy="3478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We hit the base case if </a:t>
            </a:r>
            <a:r>
              <a:rPr lang="en-GB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T(n/2</a:t>
            </a:r>
            <a:r>
              <a:rPr lang="en-GB" sz="1739" baseline="30000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k</a:t>
            </a:r>
            <a:r>
              <a:rPr lang="en-GB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) = T(1)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 baseline="-25000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/2</a:t>
            </a:r>
            <a:r>
              <a:rPr lang="pt" sz="1739" baseline="30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 1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 2</a:t>
            </a:r>
            <a:r>
              <a:rPr lang="pt" sz="1739" baseline="30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pt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Take the logarithm on both sides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pt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l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og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 = log 2</a:t>
            </a:r>
            <a:r>
              <a:rPr lang="pt" sz="1739" baseline="30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k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l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og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 =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k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 log 2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l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og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 =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k</a:t>
            </a:r>
            <a:endParaRPr lang="pt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pt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pt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  <a:r>
              <a:rPr lang="pt" sz="1739" baseline="30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log </a:t>
            </a:r>
            <a:r>
              <a:rPr lang="pt" sz="1739" baseline="30000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 =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n</a:t>
            </a:r>
            <a:endParaRPr lang="pt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30012018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implementation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Relaxation on edge </a:t>
            </a:r>
            <a:r>
              <a:rPr lang="en-US" altLang="en-US" sz="21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(</a:t>
            </a:r>
            <a:r>
              <a:rPr lang="en-US" altLang="en-US" sz="2100" dirty="0" err="1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u,v</a:t>
            </a:r>
            <a:r>
              <a:rPr lang="en-US" altLang="en-US" sz="21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u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and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v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are vertices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w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is a weight function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Can we improve the shortest path to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v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found so far by going through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u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?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If so, update estimate and predecessor attributes</a:t>
            </a: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7997" tIns="50399" rIns="107997" bIns="50399" numCol="1" anchor="t" anchorCtr="0" compatLnSpc="1">
            <a:prstTxWarp prst="textNoShape">
              <a:avLst/>
            </a:prstTxWarp>
          </a:bodyPr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fld id="{A32CA378-8F65-7141-B331-A2EBCF41B370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</a:pPr>
              <a:t>150</a:t>
            </a:fld>
            <a:endParaRPr lang="en-GB" altLang="en-US" sz="1500">
              <a:cs typeface="Lucida Sans Unicode"/>
            </a:endParaRP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2256291" y="3502656"/>
            <a:ext cx="7679419" cy="13820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RELAX(</a:t>
            </a:r>
            <a:r>
              <a:rPr lang="en-GB" altLang="en-US" dirty="0" err="1">
                <a:solidFill>
                  <a:srgbClr val="000000"/>
                </a:solidFill>
                <a:latin typeface="Lucida Sans Typewriter" charset="0"/>
              </a:rPr>
              <a:t>u,v,w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  if </a:t>
            </a:r>
            <a:r>
              <a:rPr lang="en-GB" altLang="en-US" b="0" dirty="0" err="1">
                <a:solidFill>
                  <a:srgbClr val="FF0000"/>
                </a:solidFill>
                <a:latin typeface="Lucida Sans Typewriter" charset="0"/>
              </a:rPr>
              <a:t>v.d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&gt; </a:t>
            </a:r>
            <a:r>
              <a:rPr lang="en-GB" altLang="en-US" b="0" dirty="0" err="1">
                <a:solidFill>
                  <a:srgbClr val="FF0000"/>
                </a:solidFill>
                <a:latin typeface="Lucida Sans Typewriter" charset="0"/>
              </a:rPr>
              <a:t>u.d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+ w(</a:t>
            </a:r>
            <a:r>
              <a:rPr lang="en-GB" altLang="en-US" b="0" dirty="0" err="1">
                <a:solidFill>
                  <a:srgbClr val="FF0000"/>
                </a:solidFill>
                <a:latin typeface="Lucida Sans Typewriter" charset="0"/>
              </a:rPr>
              <a:t>u,v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)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then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     </a:t>
            </a:r>
            <a:r>
              <a:rPr lang="en-GB" altLang="en-US" b="0" dirty="0" err="1">
                <a:solidFill>
                  <a:srgbClr val="FF0000"/>
                </a:solidFill>
                <a:latin typeface="Lucida Sans Typewriter" charset="0"/>
              </a:rPr>
              <a:t>v.d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:= </a:t>
            </a:r>
            <a:r>
              <a:rPr lang="en-GB" altLang="en-US" b="0" dirty="0" err="1">
                <a:solidFill>
                  <a:srgbClr val="FF0000"/>
                </a:solidFill>
                <a:latin typeface="Lucida Sans Typewriter" charset="0"/>
              </a:rPr>
              <a:t>u.d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+ w(</a:t>
            </a:r>
            <a:r>
              <a:rPr lang="en-GB" altLang="en-US" b="0" dirty="0" err="1">
                <a:solidFill>
                  <a:srgbClr val="FF0000"/>
                </a:solidFill>
                <a:latin typeface="Lucida Sans Typewriter" charset="0"/>
              </a:rPr>
              <a:t>u,v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) </a:t>
            </a:r>
            <a:r>
              <a:rPr lang="en-GB" altLang="en-US" b="0" i="1" dirty="0">
                <a:solidFill>
                  <a:srgbClr val="008000"/>
                </a:solidFill>
                <a:latin typeface="Lucida Sans Typewriter" charset="0"/>
              </a:rPr>
              <a:t>// update estimate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     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v.𝜋 := u            </a:t>
            </a:r>
            <a:r>
              <a:rPr lang="en-GB" altLang="en-US" b="0" i="1" dirty="0">
                <a:solidFill>
                  <a:srgbClr val="008000"/>
                </a:solidFill>
                <a:latin typeface="Lucida Sans Typewriter" charset="0"/>
              </a:rPr>
              <a:t>// update predecessor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075077-13F5-A54B-AA00-27EF3C56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4365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implementation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GB" sz="2100" dirty="0">
                <a:latin typeface="Lucida Sans Unicode" charset="0"/>
                <a:ea typeface="ＭＳ Ｐゴシック" charset="-128"/>
                <a:cs typeface="Lucida Sans Unicode" charset="0"/>
              </a:rPr>
              <a:t>Two data structures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S</a:t>
            </a:r>
            <a:r>
              <a:rPr lang="en-GB" dirty="0">
                <a:latin typeface="Lucida Sans Unicode" charset="0"/>
                <a:cs typeface="Lucida Sans Unicode" charset="0"/>
              </a:rPr>
              <a:t> is a set of of vertices whose final shortest-path weights from the source a have already been determined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Q</a:t>
            </a:r>
            <a:r>
              <a:rPr lang="en-GB" dirty="0">
                <a:latin typeface="Lucida Sans Unicode" charset="0"/>
                <a:cs typeface="Lucida Sans Unicode" charset="0"/>
              </a:rPr>
              <a:t> is a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min-priority queue </a:t>
            </a:r>
            <a:r>
              <a:rPr lang="en-GB" dirty="0">
                <a:latin typeface="Lucida Sans Unicode" charset="0"/>
                <a:cs typeface="Lucida Sans Unicode" charset="0"/>
              </a:rPr>
              <a:t>of vertices, keyed by their shortest-path estimate</a:t>
            </a: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7997" tIns="50399" rIns="107997" bIns="50399" numCol="1" anchor="t" anchorCtr="0" compatLnSpc="1">
            <a:prstTxWarp prst="textNoShape">
              <a:avLst/>
            </a:prstTxWarp>
          </a:bodyPr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fld id="{A32CA378-8F65-7141-B331-A2EBCF41B370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</a:pPr>
              <a:t>151</a:t>
            </a:fld>
            <a:endParaRPr lang="en-GB" altLang="en-US" sz="1500">
              <a:cs typeface="Lucida Sans Unicod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5"/>
              <p:cNvSpPr txBox="1">
                <a:spLocks noChangeArrowheads="1"/>
              </p:cNvSpPr>
              <p:nvPr/>
            </p:nvSpPr>
            <p:spPr bwMode="auto">
              <a:xfrm>
                <a:off x="2590899" y="3068759"/>
                <a:ext cx="7010204" cy="3000821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Bef>
                    <a:spcPts val="638"/>
                  </a:spcBef>
                  <a:buClr>
                    <a:srgbClr val="000000"/>
                  </a:buClr>
                  <a:buChar char="•"/>
                  <a:defRPr sz="2100" b="1">
                    <a:solidFill>
                      <a:srgbClr val="094F7B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defRPr>
                </a:lvl1pPr>
                <a:lvl2pPr>
                  <a:spcBef>
                    <a:spcPts val="638"/>
                  </a:spcBef>
                  <a:buClr>
                    <a:srgbClr val="000000"/>
                  </a:buClr>
                  <a:buFont typeface="Lucida Sans Unicode" charset="0"/>
                  <a:buChar char="−"/>
                  <a:defRPr>
                    <a:solidFill>
                      <a:schemeClr val="tx1"/>
                    </a:solidFill>
                    <a:latin typeface="Lucida Sans Unicode" charset="0"/>
                    <a:ea typeface="Lucida Sans Unicode" charset="0"/>
                    <a:cs typeface="Lucida Sans Unicode" charset="0"/>
                  </a:defRPr>
                </a:lvl2pPr>
                <a:lvl3pPr>
                  <a:spcBef>
                    <a:spcPts val="638"/>
                  </a:spcBef>
                  <a:buClr>
                    <a:srgbClr val="000000"/>
                  </a:buClr>
                  <a:buSzPct val="75000"/>
                  <a:buFont typeface="Lucida Sans Unicode" charset="0"/>
                  <a:buChar char="•"/>
                  <a:defRPr sz="1700">
                    <a:solidFill>
                      <a:schemeClr val="tx1"/>
                    </a:solidFill>
                    <a:latin typeface="Lucida Sans Unicode" charset="0"/>
                    <a:ea typeface="Lucida Sans Unicode" charset="0"/>
                    <a:cs typeface="Lucida Sans Unicode" charset="0"/>
                  </a:defRPr>
                </a:lvl3pPr>
                <a:lvl4pPr marL="1600200" indent="-228600">
                  <a:spcBef>
                    <a:spcPts val="638"/>
                  </a:spcBef>
                  <a:buClr>
                    <a:srgbClr val="000000"/>
                  </a:buClr>
                  <a:buChar char="•"/>
                  <a:defRPr sz="1700">
                    <a:solidFill>
                      <a:schemeClr val="tx1"/>
                    </a:solidFill>
                    <a:latin typeface="Lucida Sans Unicode" charset="0"/>
                    <a:ea typeface="Lucida Sans Unicode" charset="0"/>
                    <a:cs typeface="Lucida Sans Unicode" charset="0"/>
                  </a:defRPr>
                </a:lvl4pPr>
                <a:lvl5pPr marL="2057400" indent="-228600">
                  <a:spcBef>
                    <a:spcPts val="638"/>
                  </a:spcBef>
                  <a:buClr>
                    <a:srgbClr val="000000"/>
                  </a:buClr>
                  <a:buChar char="•"/>
                  <a:defRPr sz="1700">
                    <a:solidFill>
                      <a:schemeClr val="tx1"/>
                    </a:solidFill>
                    <a:latin typeface="Lucida Sans Unicode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77838" eaLnBrk="0" fontAlgn="base" hangingPunct="0">
                  <a:spcBef>
                    <a:spcPts val="638"/>
                  </a:spcBef>
                  <a:spcAft>
                    <a:spcPct val="0"/>
                  </a:spcAft>
                  <a:buClr>
                    <a:srgbClr val="000000"/>
                  </a:buClr>
                  <a:buChar char="•"/>
                  <a:defRPr sz="1700">
                    <a:solidFill>
                      <a:schemeClr val="tx1"/>
                    </a:solidFill>
                    <a:latin typeface="Lucida Sans Unicode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77838" eaLnBrk="0" fontAlgn="base" hangingPunct="0">
                  <a:spcBef>
                    <a:spcPts val="638"/>
                  </a:spcBef>
                  <a:spcAft>
                    <a:spcPct val="0"/>
                  </a:spcAft>
                  <a:buClr>
                    <a:srgbClr val="000000"/>
                  </a:buClr>
                  <a:buChar char="•"/>
                  <a:defRPr sz="1700">
                    <a:solidFill>
                      <a:schemeClr val="tx1"/>
                    </a:solidFill>
                    <a:latin typeface="Lucida Sans Unicode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77838" eaLnBrk="0" fontAlgn="base" hangingPunct="0">
                  <a:spcBef>
                    <a:spcPts val="638"/>
                  </a:spcBef>
                  <a:spcAft>
                    <a:spcPct val="0"/>
                  </a:spcAft>
                  <a:buClr>
                    <a:srgbClr val="000000"/>
                  </a:buClr>
                  <a:buChar char="•"/>
                  <a:defRPr sz="1700">
                    <a:solidFill>
                      <a:schemeClr val="tx1"/>
                    </a:solidFill>
                    <a:latin typeface="Lucida Sans Unicode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77838" eaLnBrk="0" fontAlgn="base" hangingPunct="0">
                  <a:spcBef>
                    <a:spcPts val="638"/>
                  </a:spcBef>
                  <a:spcAft>
                    <a:spcPct val="0"/>
                  </a:spcAft>
                  <a:buClr>
                    <a:srgbClr val="000000"/>
                  </a:buClr>
                  <a:buChar char="•"/>
                  <a:defRPr sz="1700">
                    <a:solidFill>
                      <a:schemeClr val="tx1"/>
                    </a:solidFill>
                    <a:latin typeface="Lucida Sans Unicode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defTabSz="461592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Pct val="45000"/>
                  <a:buNone/>
                </a:pPr>
                <a:r>
                  <a:rPr lang="en-GB" altLang="en-US" dirty="0">
                    <a:solidFill>
                      <a:srgbClr val="000000"/>
                    </a:solidFill>
                    <a:latin typeface="Lucida Sans Typewriter" charset="0"/>
                  </a:rPr>
                  <a:t>DIJKSTRA(</a:t>
                </a:r>
                <a:r>
                  <a:rPr lang="en-GB" altLang="en-US" dirty="0" err="1">
                    <a:solidFill>
                      <a:srgbClr val="000000"/>
                    </a:solidFill>
                    <a:latin typeface="Lucida Sans Typewriter" charset="0"/>
                  </a:rPr>
                  <a:t>G,w,s</a:t>
                </a:r>
                <a:r>
                  <a:rPr lang="en-GB" altLang="en-US" dirty="0">
                    <a:solidFill>
                      <a:srgbClr val="000000"/>
                    </a:solidFill>
                    <a:latin typeface="Lucida Sans Typewriter" charset="0"/>
                  </a:rPr>
                  <a:t>)</a:t>
                </a:r>
              </a:p>
              <a:p>
                <a:pPr defTabSz="461592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Pct val="45000"/>
                  <a:buNone/>
                </a:pPr>
                <a:r>
                  <a:rPr lang="en-GB" altLang="en-US" b="0" dirty="0">
                    <a:solidFill>
                      <a:srgbClr val="000000"/>
                    </a:solidFill>
                    <a:latin typeface="Lucida Sans Typewriter" charset="0"/>
                  </a:rPr>
                  <a:t>  </a:t>
                </a:r>
                <a:r>
                  <a:rPr lang="en-GB" altLang="en-US" b="0" dirty="0">
                    <a:solidFill>
                      <a:srgbClr val="FF0000"/>
                    </a:solidFill>
                    <a:latin typeface="Lucida Sans Typewriter" charset="0"/>
                  </a:rPr>
                  <a:t>INIT(G,s)</a:t>
                </a:r>
              </a:p>
              <a:p>
                <a:pPr defTabSz="461592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Pct val="45000"/>
                  <a:buNone/>
                </a:pPr>
                <a:r>
                  <a:rPr lang="en-GB" altLang="en-US" b="0" dirty="0">
                    <a:solidFill>
                      <a:srgbClr val="FF0000"/>
                    </a:solidFill>
                    <a:latin typeface="Lucida Sans Typewriter" charset="0"/>
                  </a:rPr>
                  <a:t>  S := {}</a:t>
                </a:r>
              </a:p>
              <a:p>
                <a:pPr defTabSz="461592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Pct val="45000"/>
                  <a:buNone/>
                </a:pPr>
                <a:r>
                  <a:rPr lang="en-GB" altLang="en-US" b="0" dirty="0">
                    <a:solidFill>
                      <a:srgbClr val="FF0000"/>
                    </a:solidFill>
                    <a:latin typeface="Lucida Sans Typewriter" charset="0"/>
                  </a:rPr>
                  <a:t>  Q := V</a:t>
                </a:r>
              </a:p>
              <a:p>
                <a:pPr defTabSz="461592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Pct val="45000"/>
                  <a:buNone/>
                </a:pPr>
                <a:r>
                  <a:rPr lang="en-GB" altLang="en-US" dirty="0">
                    <a:solidFill>
                      <a:srgbClr val="000000"/>
                    </a:solidFill>
                    <a:latin typeface="Lucida Sans Typewriter" charset="0"/>
                  </a:rPr>
                  <a:t>  while </a:t>
                </a:r>
                <a:r>
                  <a:rPr lang="en-GB" altLang="en-US" b="0" dirty="0">
                    <a:solidFill>
                      <a:srgbClr val="FF0000"/>
                    </a:solidFill>
                    <a:latin typeface="Lucida Sans Typewriter" charset="0"/>
                  </a:rPr>
                  <a:t>Q is not empty</a:t>
                </a:r>
                <a:r>
                  <a:rPr lang="en-GB" altLang="en-US" dirty="0">
                    <a:solidFill>
                      <a:srgbClr val="FF0000"/>
                    </a:solidFill>
                    <a:latin typeface="Lucida Sans Typewriter" charset="0"/>
                  </a:rPr>
                  <a:t> </a:t>
                </a:r>
                <a:r>
                  <a:rPr lang="en-GB" altLang="en-US" dirty="0">
                    <a:solidFill>
                      <a:srgbClr val="000000"/>
                    </a:solidFill>
                    <a:latin typeface="Lucida Sans Typewriter" charset="0"/>
                  </a:rPr>
                  <a:t>do</a:t>
                </a:r>
              </a:p>
              <a:p>
                <a:pPr defTabSz="461592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Pct val="45000"/>
                  <a:buNone/>
                </a:pPr>
                <a:r>
                  <a:rPr lang="en-GB" altLang="en-US" b="0" dirty="0">
                    <a:solidFill>
                      <a:srgbClr val="000000"/>
                    </a:solidFill>
                    <a:latin typeface="Lucida Sans Typewriter" charset="0"/>
                  </a:rPr>
                  <a:t>    </a:t>
                </a:r>
                <a:r>
                  <a:rPr lang="en-GB" altLang="en-US" b="0" dirty="0">
                    <a:solidFill>
                      <a:srgbClr val="FF0000"/>
                    </a:solidFill>
                    <a:latin typeface="Lucida Sans Typewriter" charset="0"/>
                  </a:rPr>
                  <a:t>u := EXTRACT-MIN(Q)</a:t>
                </a:r>
                <a:endParaRPr lang="en-GB" altLang="en-US" b="0" i="1" dirty="0">
                  <a:solidFill>
                    <a:srgbClr val="008000"/>
                  </a:solidFill>
                  <a:latin typeface="Lucida Sans Typewriter" charset="0"/>
                  <a:ea typeface="Lucida Sans Unicode" charset="0"/>
                </a:endParaRPr>
              </a:p>
              <a:p>
                <a:pPr defTabSz="461592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Pct val="45000"/>
                  <a:buNone/>
                </a:pPr>
                <a:r>
                  <a:rPr lang="en-GB" altLang="en-US" b="0" dirty="0">
                    <a:solidFill>
                      <a:srgbClr val="FF0000"/>
                    </a:solidFill>
                    <a:latin typeface="Lucida Sans Typewriter" charset="0"/>
                  </a:rPr>
                  <a:t>    S := S </a:t>
                </a:r>
                <a14:m>
                  <m:oMath xmlns:m="http://schemas.openxmlformats.org/officeDocument/2006/math">
                    <m:r>
                      <a:rPr lang="en-GB" altLang="en-US" b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altLang="en-US" b="0" dirty="0">
                    <a:solidFill>
                      <a:srgbClr val="FF0000"/>
                    </a:solidFill>
                    <a:latin typeface="Lucida Sans Typewriter" charset="0"/>
                  </a:rPr>
                  <a:t> {u}</a:t>
                </a:r>
              </a:p>
              <a:p>
                <a:pPr defTabSz="461592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Pct val="45000"/>
                  <a:buNone/>
                </a:pPr>
                <a:r>
                  <a:rPr lang="en-GB" altLang="en-US" dirty="0">
                    <a:solidFill>
                      <a:srgbClr val="000000"/>
                    </a:solidFill>
                    <a:latin typeface="Lucida Sans Typewriter" charset="0"/>
                  </a:rPr>
                  <a:t>    for each </a:t>
                </a:r>
                <a:r>
                  <a:rPr lang="en-GB" altLang="en-US" b="0" dirty="0">
                    <a:solidFill>
                      <a:srgbClr val="FF0000"/>
                    </a:solidFill>
                    <a:latin typeface="Lucida Sans Typewriter" charset="0"/>
                  </a:rPr>
                  <a:t>v </a:t>
                </a:r>
                <a14:m>
                  <m:oMath xmlns:m="http://schemas.openxmlformats.org/officeDocument/2006/math">
                    <m:r>
                      <a:rPr lang="en-GB" altLang="en-US" b="0">
                        <a:solidFill>
                          <a:srgbClr val="FF0000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en-GB" altLang="en-US" b="0" dirty="0">
                    <a:solidFill>
                      <a:srgbClr val="FF0000"/>
                    </a:solidFill>
                    <a:latin typeface="Lucida Sans Typewriter" charset="0"/>
                  </a:rPr>
                  <a:t> adj[u] </a:t>
                </a:r>
                <a:r>
                  <a:rPr lang="en-GB" altLang="en-US" dirty="0">
                    <a:solidFill>
                      <a:srgbClr val="000000"/>
                    </a:solidFill>
                    <a:latin typeface="Lucida Sans Typewriter" charset="0"/>
                  </a:rPr>
                  <a:t>do</a:t>
                </a:r>
              </a:p>
              <a:p>
                <a:pPr defTabSz="461592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Pct val="45000"/>
                  <a:buNone/>
                </a:pPr>
                <a:r>
                  <a:rPr lang="en-GB" altLang="en-US" dirty="0">
                    <a:solidFill>
                      <a:srgbClr val="008000"/>
                    </a:solidFill>
                    <a:latin typeface="Lucida Sans Typewriter" charset="0"/>
                  </a:rPr>
                  <a:t>      </a:t>
                </a:r>
                <a:r>
                  <a:rPr lang="en-GB" altLang="en-US" b="0" dirty="0">
                    <a:solidFill>
                      <a:srgbClr val="FF0000"/>
                    </a:solidFill>
                    <a:latin typeface="Lucida Sans Typewriter" charset="0"/>
                  </a:rPr>
                  <a:t>RELAX(</a:t>
                </a:r>
                <a:r>
                  <a:rPr lang="en-GB" altLang="en-US" b="0" dirty="0" err="1">
                    <a:solidFill>
                      <a:srgbClr val="FF0000"/>
                    </a:solidFill>
                    <a:latin typeface="Lucida Sans Typewriter" charset="0"/>
                  </a:rPr>
                  <a:t>u,v,w</a:t>
                </a:r>
                <a:r>
                  <a:rPr lang="en-GB" altLang="en-US" b="0" dirty="0">
                    <a:solidFill>
                      <a:srgbClr val="FF0000"/>
                    </a:solidFill>
                    <a:latin typeface="Lucida Sans Typewriter" charset="0"/>
                  </a:rPr>
                  <a:t>)</a:t>
                </a:r>
                <a:r>
                  <a:rPr lang="en-GB" altLang="en-US" dirty="0">
                    <a:latin typeface="Lucida Sans Typewriter" charset="0"/>
                  </a:rPr>
                  <a:t>  </a:t>
                </a:r>
                <a:endParaRPr lang="en-US" altLang="en-US" dirty="0">
                  <a:latin typeface="Lucida Sans Typewriter" charset="0"/>
                </a:endParaRPr>
              </a:p>
            </p:txBody>
          </p:sp>
        </mc:Choice>
        <mc:Fallback>
          <p:sp>
            <p:nvSpPr>
              <p:cNvPr id="28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99" y="3068759"/>
                <a:ext cx="7010204" cy="3000821"/>
              </a:xfrm>
              <a:prstGeom prst="rect">
                <a:avLst/>
              </a:prstGeom>
              <a:blipFill>
                <a:blip r:embed="rId3"/>
                <a:stretch>
                  <a:fillRect l="-779" t="-601" b="-2405"/>
                </a:stretch>
              </a:blipFill>
              <a:ln w="38100">
                <a:solidFill>
                  <a:srgbClr val="094F7B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FE1451-63FA-DD41-A49D-EE850D68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0621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example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Given the weighted directed graph </a:t>
            </a:r>
            <a:r>
              <a:rPr lang="en-US" altLang="en-US" sz="21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G</a:t>
            </a:r>
            <a:r>
              <a:rPr lang="en-US" sz="2100" dirty="0"/>
              <a:t> below, find the shortest path from vertex </a:t>
            </a:r>
            <a:r>
              <a:rPr lang="en-US" sz="2100" dirty="0">
                <a:solidFill>
                  <a:srgbClr val="FF0000"/>
                </a:solidFill>
              </a:rPr>
              <a:t>a</a:t>
            </a:r>
            <a:r>
              <a:rPr lang="en-US" sz="2100" dirty="0"/>
              <a:t> to all other vertices</a:t>
            </a:r>
            <a:endParaRPr lang="en-US" altLang="en-US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7997" tIns="50399" rIns="107997" bIns="50399" numCol="1" anchor="t" anchorCtr="0" compatLnSpc="1">
            <a:prstTxWarp prst="textNoShape">
              <a:avLst/>
            </a:prstTxWarp>
          </a:bodyPr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fld id="{A32CA378-8F65-7141-B331-A2EBCF41B370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</a:pPr>
              <a:t>152</a:t>
            </a:fld>
            <a:endParaRPr lang="en-GB" altLang="en-US" sz="1500">
              <a:cs typeface="Lucida Sans Unicode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556950" y="2637327"/>
            <a:ext cx="3663706" cy="2447054"/>
            <a:chOff x="1072728" y="2008758"/>
            <a:chExt cx="3663808" cy="2447122"/>
          </a:xfrm>
        </p:grpSpPr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1072728" y="2992042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638"/>
                </a:spcBef>
                <a:buClr>
                  <a:srgbClr val="000000"/>
                </a:buClr>
                <a:buChar char="•"/>
                <a:defRPr sz="2100" b="1">
                  <a:solidFill>
                    <a:srgbClr val="094F7B"/>
                  </a:solidFill>
                  <a:latin typeface="Lucida Sans Unicode" charset="0"/>
                  <a:ea typeface="ＭＳ Ｐゴシック" charset="-128"/>
                  <a:cs typeface="Lucida Sans Unicode" charset="0"/>
                </a:defRPr>
              </a:lvl1pPr>
              <a:lvl2pPr marL="742950" indent="-285750">
                <a:spcBef>
                  <a:spcPts val="638"/>
                </a:spcBef>
                <a:buClr>
                  <a:srgbClr val="000000"/>
                </a:buClr>
                <a:buFont typeface="Lucida Sans Unicode" charset="0"/>
                <a:buChar char="−"/>
                <a:defRPr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2pPr>
              <a:lvl3pPr marL="1143000" indent="-228600">
                <a:spcBef>
                  <a:spcPts val="638"/>
                </a:spcBef>
                <a:buClr>
                  <a:srgbClr val="000000"/>
                </a:buClr>
                <a:buSzPct val="75000"/>
                <a:buFont typeface="Lucida Sans Unicode" charset="0"/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3pPr>
              <a:lvl4pPr marL="16002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4pPr>
              <a:lvl5pPr marL="20574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5pPr>
              <a:lvl6pPr marL="25146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6pPr>
              <a:lvl7pPr marL="29718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7pPr>
              <a:lvl8pPr marL="34290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8pPr>
              <a:lvl9pPr marL="38862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None/>
              </a:pPr>
              <a:r>
                <a:rPr lang="en-US" altLang="en-US" sz="1739" b="0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4180067" y="3871285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638"/>
                </a:spcBef>
                <a:buClr>
                  <a:srgbClr val="000000"/>
                </a:buClr>
                <a:buChar char="•"/>
                <a:defRPr sz="2100" b="1">
                  <a:solidFill>
                    <a:srgbClr val="094F7B"/>
                  </a:solidFill>
                  <a:latin typeface="Lucida Sans Unicode" charset="0"/>
                  <a:ea typeface="ＭＳ Ｐゴシック" charset="-128"/>
                  <a:cs typeface="Lucida Sans Unicode" charset="0"/>
                </a:defRPr>
              </a:lvl1pPr>
              <a:lvl2pPr marL="742950" indent="-285750">
                <a:spcBef>
                  <a:spcPts val="638"/>
                </a:spcBef>
                <a:buClr>
                  <a:srgbClr val="000000"/>
                </a:buClr>
                <a:buFont typeface="Lucida Sans Unicode" charset="0"/>
                <a:buChar char="−"/>
                <a:defRPr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2pPr>
              <a:lvl3pPr marL="1143000" indent="-228600">
                <a:spcBef>
                  <a:spcPts val="638"/>
                </a:spcBef>
                <a:buClr>
                  <a:srgbClr val="000000"/>
                </a:buClr>
                <a:buSzPct val="75000"/>
                <a:buFont typeface="Lucida Sans Unicode" charset="0"/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3pPr>
              <a:lvl4pPr marL="16002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4pPr>
              <a:lvl5pPr marL="20574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5pPr>
              <a:lvl6pPr marL="25146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6pPr>
              <a:lvl7pPr marL="29718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7pPr>
              <a:lvl8pPr marL="34290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8pPr>
              <a:lvl9pPr marL="38862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None/>
              </a:pPr>
              <a:r>
                <a:rPr lang="en-US" altLang="en-US" sz="1739" b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2476498" y="2168104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638"/>
                </a:spcBef>
                <a:buClr>
                  <a:srgbClr val="000000"/>
                </a:buClr>
                <a:buChar char="•"/>
                <a:defRPr sz="2100" b="1">
                  <a:solidFill>
                    <a:srgbClr val="094F7B"/>
                  </a:solidFill>
                  <a:latin typeface="Lucida Sans Unicode" charset="0"/>
                  <a:ea typeface="ＭＳ Ｐゴシック" charset="-128"/>
                  <a:cs typeface="Lucida Sans Unicode" charset="0"/>
                </a:defRPr>
              </a:lvl1pPr>
              <a:lvl2pPr marL="742950" indent="-285750">
                <a:spcBef>
                  <a:spcPts val="638"/>
                </a:spcBef>
                <a:buClr>
                  <a:srgbClr val="000000"/>
                </a:buClr>
                <a:buFont typeface="Lucida Sans Unicode" charset="0"/>
                <a:buChar char="−"/>
                <a:defRPr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2pPr>
              <a:lvl3pPr marL="1143000" indent="-228600">
                <a:spcBef>
                  <a:spcPts val="638"/>
                </a:spcBef>
                <a:buClr>
                  <a:srgbClr val="000000"/>
                </a:buClr>
                <a:buSzPct val="75000"/>
                <a:buFont typeface="Lucida Sans Unicode" charset="0"/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3pPr>
              <a:lvl4pPr marL="16002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4pPr>
              <a:lvl5pPr marL="20574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5pPr>
              <a:lvl6pPr marL="25146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6pPr>
              <a:lvl7pPr marL="29718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7pPr>
              <a:lvl8pPr marL="34290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8pPr>
              <a:lvl9pPr marL="38862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None/>
              </a:pPr>
              <a:r>
                <a:rPr lang="en-US" altLang="en-US" sz="1739" b="0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>
              <a:off x="4180067" y="2168104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altLang="en-US" sz="1739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d</a:t>
              </a: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1440778" y="2457450"/>
              <a:ext cx="1035718" cy="628945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1440778" y="3304652"/>
              <a:ext cx="1035718" cy="671252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 flipH="1">
              <a:off x="2674498" y="2564103"/>
              <a:ext cx="1" cy="1307181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 flipV="1">
              <a:off x="2872498" y="2366104"/>
              <a:ext cx="1307568" cy="0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2" name="Line 8"/>
            <p:cNvSpPr>
              <a:spLocks noChangeShapeType="1"/>
            </p:cNvSpPr>
            <p:nvPr/>
          </p:nvSpPr>
          <p:spPr bwMode="auto">
            <a:xfrm flipH="1">
              <a:off x="4378067" y="2564105"/>
              <a:ext cx="0" cy="1307180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 flipV="1">
              <a:off x="2809142" y="2510202"/>
              <a:ext cx="1419959" cy="1465701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>
              <a:off x="2872497" y="4052972"/>
              <a:ext cx="1307568" cy="1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17" name="Oval 16"/>
            <p:cNvSpPr>
              <a:spLocks noChangeAspect="1" noChangeArrowheads="1"/>
            </p:cNvSpPr>
            <p:nvPr/>
          </p:nvSpPr>
          <p:spPr bwMode="auto">
            <a:xfrm>
              <a:off x="2476498" y="3871285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altLang="en-US" sz="1739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72651" y="2462156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2169" y="3661369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46195" y="3033027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61012" y="2008758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23662" y="2914530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39488" y="4095771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10797" y="3033029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1</a:t>
              </a:r>
            </a:p>
          </p:txBody>
        </p:sp>
      </p:grp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3F4D417D-A877-394E-928E-5E0317F0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5316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example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 err="1">
                <a:latin typeface="Lucida Sans Unicode" charset="0"/>
                <a:ea typeface="ＭＳ Ｐゴシック" charset="-128"/>
                <a:cs typeface="Lucida Sans Unicode" charset="0"/>
              </a:rPr>
              <a:t>Initialisation</a:t>
            </a: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 step: update </a:t>
            </a:r>
            <a:r>
              <a:rPr lang="en-US" altLang="en-US" sz="21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shortest-path estimate </a:t>
            </a: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and </a:t>
            </a:r>
            <a:r>
              <a:rPr lang="en-US" altLang="en-US" sz="2100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predecessor</a:t>
            </a: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 of every vertex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7997" tIns="50399" rIns="107997" bIns="50399" numCol="1" anchor="t" anchorCtr="0" compatLnSpc="1">
            <a:prstTxWarp prst="textNoShape">
              <a:avLst/>
            </a:prstTxWarp>
          </a:bodyPr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fld id="{A32CA378-8F65-7141-B331-A2EBCF41B370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</a:pPr>
              <a:t>153</a:t>
            </a:fld>
            <a:endParaRPr lang="en-GB" altLang="en-US" sz="1500">
              <a:cs typeface="Lucida Sans Unicode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556950" y="2637327"/>
            <a:ext cx="3663706" cy="2447054"/>
            <a:chOff x="1072728" y="2008758"/>
            <a:chExt cx="3663808" cy="2447122"/>
          </a:xfrm>
        </p:grpSpPr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1072728" y="2992042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638"/>
                </a:spcBef>
                <a:buClr>
                  <a:srgbClr val="000000"/>
                </a:buClr>
                <a:buChar char="•"/>
                <a:defRPr sz="2100" b="1">
                  <a:solidFill>
                    <a:srgbClr val="094F7B"/>
                  </a:solidFill>
                  <a:latin typeface="Lucida Sans Unicode" charset="0"/>
                  <a:ea typeface="ＭＳ Ｐゴシック" charset="-128"/>
                  <a:cs typeface="Lucida Sans Unicode" charset="0"/>
                </a:defRPr>
              </a:lvl1pPr>
              <a:lvl2pPr marL="742950" indent="-285750">
                <a:spcBef>
                  <a:spcPts val="638"/>
                </a:spcBef>
                <a:buClr>
                  <a:srgbClr val="000000"/>
                </a:buClr>
                <a:buFont typeface="Lucida Sans Unicode" charset="0"/>
                <a:buChar char="−"/>
                <a:defRPr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2pPr>
              <a:lvl3pPr marL="1143000" indent="-228600">
                <a:spcBef>
                  <a:spcPts val="638"/>
                </a:spcBef>
                <a:buClr>
                  <a:srgbClr val="000000"/>
                </a:buClr>
                <a:buSzPct val="75000"/>
                <a:buFont typeface="Lucida Sans Unicode" charset="0"/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3pPr>
              <a:lvl4pPr marL="16002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4pPr>
              <a:lvl5pPr marL="20574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5pPr>
              <a:lvl6pPr marL="25146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6pPr>
              <a:lvl7pPr marL="29718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7pPr>
              <a:lvl8pPr marL="34290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8pPr>
              <a:lvl9pPr marL="38862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None/>
              </a:pPr>
              <a:r>
                <a:rPr lang="en-US" altLang="en-US" sz="1739" b="0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4180067" y="3871285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638"/>
                </a:spcBef>
                <a:buClr>
                  <a:srgbClr val="000000"/>
                </a:buClr>
                <a:buChar char="•"/>
                <a:defRPr sz="2100" b="1">
                  <a:solidFill>
                    <a:srgbClr val="094F7B"/>
                  </a:solidFill>
                  <a:latin typeface="Lucida Sans Unicode" charset="0"/>
                  <a:ea typeface="ＭＳ Ｐゴシック" charset="-128"/>
                  <a:cs typeface="Lucida Sans Unicode" charset="0"/>
                </a:defRPr>
              </a:lvl1pPr>
              <a:lvl2pPr marL="742950" indent="-285750">
                <a:spcBef>
                  <a:spcPts val="638"/>
                </a:spcBef>
                <a:buClr>
                  <a:srgbClr val="000000"/>
                </a:buClr>
                <a:buFont typeface="Lucida Sans Unicode" charset="0"/>
                <a:buChar char="−"/>
                <a:defRPr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2pPr>
              <a:lvl3pPr marL="1143000" indent="-228600">
                <a:spcBef>
                  <a:spcPts val="638"/>
                </a:spcBef>
                <a:buClr>
                  <a:srgbClr val="000000"/>
                </a:buClr>
                <a:buSzPct val="75000"/>
                <a:buFont typeface="Lucida Sans Unicode" charset="0"/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3pPr>
              <a:lvl4pPr marL="16002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4pPr>
              <a:lvl5pPr marL="20574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5pPr>
              <a:lvl6pPr marL="25146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6pPr>
              <a:lvl7pPr marL="29718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7pPr>
              <a:lvl8pPr marL="34290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8pPr>
              <a:lvl9pPr marL="38862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None/>
              </a:pPr>
              <a:r>
                <a:rPr lang="en-US" altLang="en-US" sz="1739" b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2476498" y="2168104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638"/>
                </a:spcBef>
                <a:buClr>
                  <a:srgbClr val="000000"/>
                </a:buClr>
                <a:buChar char="•"/>
                <a:defRPr sz="2100" b="1">
                  <a:solidFill>
                    <a:srgbClr val="094F7B"/>
                  </a:solidFill>
                  <a:latin typeface="Lucida Sans Unicode" charset="0"/>
                  <a:ea typeface="ＭＳ Ｐゴシック" charset="-128"/>
                  <a:cs typeface="Lucida Sans Unicode" charset="0"/>
                </a:defRPr>
              </a:lvl1pPr>
              <a:lvl2pPr marL="742950" indent="-285750">
                <a:spcBef>
                  <a:spcPts val="638"/>
                </a:spcBef>
                <a:buClr>
                  <a:srgbClr val="000000"/>
                </a:buClr>
                <a:buFont typeface="Lucida Sans Unicode" charset="0"/>
                <a:buChar char="−"/>
                <a:defRPr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2pPr>
              <a:lvl3pPr marL="1143000" indent="-228600">
                <a:spcBef>
                  <a:spcPts val="638"/>
                </a:spcBef>
                <a:buClr>
                  <a:srgbClr val="000000"/>
                </a:buClr>
                <a:buSzPct val="75000"/>
                <a:buFont typeface="Lucida Sans Unicode" charset="0"/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3pPr>
              <a:lvl4pPr marL="16002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4pPr>
              <a:lvl5pPr marL="20574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5pPr>
              <a:lvl6pPr marL="25146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6pPr>
              <a:lvl7pPr marL="29718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7pPr>
              <a:lvl8pPr marL="34290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8pPr>
              <a:lvl9pPr marL="38862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None/>
              </a:pPr>
              <a:r>
                <a:rPr lang="en-US" altLang="en-US" sz="1739" b="0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>
              <a:off x="4180067" y="2168104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altLang="en-US" sz="1739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d</a:t>
              </a: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1440778" y="2457450"/>
              <a:ext cx="1035718" cy="628945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1440778" y="3304652"/>
              <a:ext cx="1035718" cy="671252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 flipH="1">
              <a:off x="2674498" y="2564103"/>
              <a:ext cx="1" cy="1307181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 flipV="1">
              <a:off x="2872498" y="2366104"/>
              <a:ext cx="1307568" cy="0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2" name="Line 8"/>
            <p:cNvSpPr>
              <a:spLocks noChangeShapeType="1"/>
            </p:cNvSpPr>
            <p:nvPr/>
          </p:nvSpPr>
          <p:spPr bwMode="auto">
            <a:xfrm flipH="1">
              <a:off x="4378067" y="2564105"/>
              <a:ext cx="0" cy="1307180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 flipV="1">
              <a:off x="2809142" y="2510202"/>
              <a:ext cx="1419959" cy="1465701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>
              <a:off x="2872497" y="4052972"/>
              <a:ext cx="1307568" cy="1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17" name="Oval 16"/>
            <p:cNvSpPr>
              <a:spLocks noChangeAspect="1" noChangeArrowheads="1"/>
            </p:cNvSpPr>
            <p:nvPr/>
          </p:nvSpPr>
          <p:spPr bwMode="auto">
            <a:xfrm>
              <a:off x="2476498" y="3871285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altLang="en-US" sz="1739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72651" y="2462156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2169" y="3661369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46195" y="3033027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61012" y="2008758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23662" y="2914530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39488" y="4095771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10797" y="3033029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217259" y="2690681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S: {}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7258" y="4419068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Q: [a, b, c, d, e]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9105" y="328904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740"/>
            </a:lvl1pPr>
          </a:lstStyle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928256" y="2439838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256" y="2439838"/>
                <a:ext cx="444352" cy="360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640026" y="2439838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026" y="2439838"/>
                <a:ext cx="444352" cy="360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943167" y="4940553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167" y="4940553"/>
                <a:ext cx="444352" cy="36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40241" y="4940553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41" y="4940553"/>
                <a:ext cx="444352" cy="360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248824" y="5446744"/>
            <a:ext cx="6556449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Predecessors will be shown by highlighting edges in red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Here they are all set to NIL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80EC9C0A-CB57-FC40-AF71-74DBB305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761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example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Step 1: Iteration of while loop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7997" tIns="50399" rIns="107997" bIns="50399" numCol="1" anchor="t" anchorCtr="0" compatLnSpc="1">
            <a:prstTxWarp prst="textNoShape">
              <a:avLst/>
            </a:prstTxWarp>
          </a:bodyPr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fld id="{A32CA378-8F65-7141-B331-A2EBCF41B370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</a:pPr>
              <a:t>154</a:t>
            </a:fld>
            <a:endParaRPr lang="en-GB" altLang="en-US" sz="1500">
              <a:cs typeface="Lucida Sans Unicode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556950" y="2637327"/>
            <a:ext cx="3663706" cy="2447054"/>
            <a:chOff x="1072728" y="2008758"/>
            <a:chExt cx="3663808" cy="2447122"/>
          </a:xfrm>
        </p:grpSpPr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1072728" y="2992042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638"/>
                </a:spcBef>
                <a:buClr>
                  <a:srgbClr val="000000"/>
                </a:buClr>
                <a:buChar char="•"/>
                <a:defRPr sz="2100" b="1">
                  <a:solidFill>
                    <a:srgbClr val="094F7B"/>
                  </a:solidFill>
                  <a:latin typeface="Lucida Sans Unicode" charset="0"/>
                  <a:ea typeface="ＭＳ Ｐゴシック" charset="-128"/>
                  <a:cs typeface="Lucida Sans Unicode" charset="0"/>
                </a:defRPr>
              </a:lvl1pPr>
              <a:lvl2pPr marL="742950" indent="-285750">
                <a:spcBef>
                  <a:spcPts val="638"/>
                </a:spcBef>
                <a:buClr>
                  <a:srgbClr val="000000"/>
                </a:buClr>
                <a:buFont typeface="Lucida Sans Unicode" charset="0"/>
                <a:buChar char="−"/>
                <a:defRPr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2pPr>
              <a:lvl3pPr marL="1143000" indent="-228600">
                <a:spcBef>
                  <a:spcPts val="638"/>
                </a:spcBef>
                <a:buClr>
                  <a:srgbClr val="000000"/>
                </a:buClr>
                <a:buSzPct val="75000"/>
                <a:buFont typeface="Lucida Sans Unicode" charset="0"/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3pPr>
              <a:lvl4pPr marL="16002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4pPr>
              <a:lvl5pPr marL="20574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5pPr>
              <a:lvl6pPr marL="25146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6pPr>
              <a:lvl7pPr marL="29718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7pPr>
              <a:lvl8pPr marL="34290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8pPr>
              <a:lvl9pPr marL="38862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None/>
              </a:pPr>
              <a:r>
                <a:rPr lang="en-US" altLang="en-US" sz="1739" b="0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4180067" y="3871285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638"/>
                </a:spcBef>
                <a:buClr>
                  <a:srgbClr val="000000"/>
                </a:buClr>
                <a:buChar char="•"/>
                <a:defRPr sz="2100" b="1">
                  <a:solidFill>
                    <a:srgbClr val="094F7B"/>
                  </a:solidFill>
                  <a:latin typeface="Lucida Sans Unicode" charset="0"/>
                  <a:ea typeface="ＭＳ Ｐゴシック" charset="-128"/>
                  <a:cs typeface="Lucida Sans Unicode" charset="0"/>
                </a:defRPr>
              </a:lvl1pPr>
              <a:lvl2pPr marL="742950" indent="-285750">
                <a:spcBef>
                  <a:spcPts val="638"/>
                </a:spcBef>
                <a:buClr>
                  <a:srgbClr val="000000"/>
                </a:buClr>
                <a:buFont typeface="Lucida Sans Unicode" charset="0"/>
                <a:buChar char="−"/>
                <a:defRPr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2pPr>
              <a:lvl3pPr marL="1143000" indent="-228600">
                <a:spcBef>
                  <a:spcPts val="638"/>
                </a:spcBef>
                <a:buClr>
                  <a:srgbClr val="000000"/>
                </a:buClr>
                <a:buSzPct val="75000"/>
                <a:buFont typeface="Lucida Sans Unicode" charset="0"/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3pPr>
              <a:lvl4pPr marL="16002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4pPr>
              <a:lvl5pPr marL="20574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5pPr>
              <a:lvl6pPr marL="25146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6pPr>
              <a:lvl7pPr marL="29718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7pPr>
              <a:lvl8pPr marL="34290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8pPr>
              <a:lvl9pPr marL="38862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None/>
              </a:pPr>
              <a:r>
                <a:rPr lang="en-US" altLang="en-US" sz="1739" b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2476498" y="2168104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638"/>
                </a:spcBef>
                <a:buClr>
                  <a:srgbClr val="000000"/>
                </a:buClr>
                <a:buChar char="•"/>
                <a:defRPr sz="2100" b="1">
                  <a:solidFill>
                    <a:srgbClr val="094F7B"/>
                  </a:solidFill>
                  <a:latin typeface="Lucida Sans Unicode" charset="0"/>
                  <a:ea typeface="ＭＳ Ｐゴシック" charset="-128"/>
                  <a:cs typeface="Lucida Sans Unicode" charset="0"/>
                </a:defRPr>
              </a:lvl1pPr>
              <a:lvl2pPr marL="742950" indent="-285750">
                <a:spcBef>
                  <a:spcPts val="638"/>
                </a:spcBef>
                <a:buClr>
                  <a:srgbClr val="000000"/>
                </a:buClr>
                <a:buFont typeface="Lucida Sans Unicode" charset="0"/>
                <a:buChar char="−"/>
                <a:defRPr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2pPr>
              <a:lvl3pPr marL="1143000" indent="-228600">
                <a:spcBef>
                  <a:spcPts val="638"/>
                </a:spcBef>
                <a:buClr>
                  <a:srgbClr val="000000"/>
                </a:buClr>
                <a:buSzPct val="75000"/>
                <a:buFont typeface="Lucida Sans Unicode" charset="0"/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3pPr>
              <a:lvl4pPr marL="16002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4pPr>
              <a:lvl5pPr marL="2057400" indent="-228600">
                <a:spcBef>
                  <a:spcPts val="638"/>
                </a:spcBef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5pPr>
              <a:lvl6pPr marL="25146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6pPr>
              <a:lvl7pPr marL="29718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7pPr>
              <a:lvl8pPr marL="34290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8pPr>
              <a:lvl9pPr marL="3886200" indent="-228600" defTabSz="477838" eaLnBrk="0" fontAlgn="base" hangingPunct="0">
                <a:spcBef>
                  <a:spcPts val="638"/>
                </a:spcBef>
                <a:spcAft>
                  <a:spcPct val="0"/>
                </a:spcAft>
                <a:buClr>
                  <a:srgbClr val="000000"/>
                </a:buClr>
                <a:buChar char="•"/>
                <a:defRPr sz="1700">
                  <a:solidFill>
                    <a:schemeClr val="tx1"/>
                  </a:solidFill>
                  <a:latin typeface="Lucida Sans Unicode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SzPct val="45000"/>
                <a:buNone/>
              </a:pPr>
              <a:r>
                <a:rPr lang="en-US" altLang="en-US" sz="1739" b="0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>
              <a:off x="4180067" y="2168104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altLang="en-US" sz="1739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d</a:t>
              </a: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1440778" y="2457450"/>
              <a:ext cx="1035718" cy="628945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1440778" y="3304652"/>
              <a:ext cx="1035718" cy="671252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 flipH="1">
              <a:off x="2674498" y="2564103"/>
              <a:ext cx="1" cy="1307181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 flipV="1">
              <a:off x="2872498" y="2366104"/>
              <a:ext cx="1307568" cy="0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2" name="Line 8"/>
            <p:cNvSpPr>
              <a:spLocks noChangeShapeType="1"/>
            </p:cNvSpPr>
            <p:nvPr/>
          </p:nvSpPr>
          <p:spPr bwMode="auto">
            <a:xfrm flipH="1">
              <a:off x="4378067" y="2564105"/>
              <a:ext cx="0" cy="1307180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 flipV="1">
              <a:off x="2809142" y="2510202"/>
              <a:ext cx="1419959" cy="1465701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>
              <a:off x="2872497" y="4052972"/>
              <a:ext cx="1307568" cy="1"/>
            </a:xfrm>
            <a:prstGeom prst="line">
              <a:avLst/>
            </a:prstGeom>
            <a:noFill/>
            <a:ln w="38100">
              <a:solidFill>
                <a:srgbClr val="094F7B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6159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charset="-128"/>
                <a:cs typeface="Lucida Sans Unicode"/>
              </a:endParaRPr>
            </a:p>
          </p:txBody>
        </p:sp>
        <p:sp>
          <p:nvSpPr>
            <p:cNvPr id="17" name="Oval 16"/>
            <p:cNvSpPr>
              <a:spLocks noChangeAspect="1" noChangeArrowheads="1"/>
            </p:cNvSpPr>
            <p:nvPr/>
          </p:nvSpPr>
          <p:spPr bwMode="auto">
            <a:xfrm>
              <a:off x="2476498" y="3871285"/>
              <a:ext cx="396000" cy="396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US" altLang="en-US" sz="1739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72651" y="2462156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2169" y="3661369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46195" y="3033027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61012" y="2008758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23662" y="2914530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39488" y="4095771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10797" y="3033029"/>
              <a:ext cx="325739" cy="36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40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217259" y="2690681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S: {}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7258" y="4419068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Q: [a, b, c, d, e]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9105" y="328904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740"/>
            </a:lvl1pPr>
          </a:lstStyle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928256" y="2439838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256" y="2439838"/>
                <a:ext cx="444352" cy="360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640026" y="2439838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026" y="2439838"/>
                <a:ext cx="444352" cy="360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943167" y="4940553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167" y="4940553"/>
                <a:ext cx="444352" cy="36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40241" y="4940553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41" y="4940553"/>
                <a:ext cx="444352" cy="360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AECF0267-644B-DF4E-9677-950A46FF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9998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example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Step 1: Iteration of while loop 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extract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from Q and add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7997" tIns="50399" rIns="107997" bIns="50399" numCol="1" anchor="t" anchorCtr="0" compatLnSpc="1">
            <a:prstTxWarp prst="textNoShape">
              <a:avLst/>
            </a:prstTxWarp>
          </a:bodyPr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fld id="{A32CA378-8F65-7141-B331-A2EBCF41B370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</a:pPr>
              <a:t>155</a:t>
            </a:fld>
            <a:endParaRPr lang="en-GB" altLang="en-US" sz="1500" dirty="0">
              <a:cs typeface="Lucida Sans Unicode"/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556948" y="362058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4664201" y="4499802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2960680" y="2796669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4664201" y="2796669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1924989" y="3086007"/>
            <a:ext cx="1035689" cy="628927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1924989" y="3933185"/>
            <a:ext cx="1035689" cy="67123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3158675" y="3192657"/>
            <a:ext cx="1" cy="1307145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3356669" y="2994663"/>
            <a:ext cx="1307531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4862196" y="3192659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3293315" y="3138757"/>
            <a:ext cx="1419919" cy="146566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3356669" y="4681485"/>
            <a:ext cx="1307531" cy="1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2960680" y="4499802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6854" y="309071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6374" y="428989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80" y="36615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5169" y="263732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822" y="3543075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23643" y="472428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94924" y="3661571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17259" y="2690681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S: {</a:t>
            </a:r>
            <a:r>
              <a:rPr lang="en-GB" sz="2100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a</a:t>
            </a: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}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7258" y="4419068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Q: [b, c, d, e]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9105" y="328904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740"/>
            </a:lvl1pPr>
          </a:lstStyle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928256" y="2439838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256" y="2439838"/>
                <a:ext cx="444352" cy="360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640026" y="2439838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026" y="2439838"/>
                <a:ext cx="444352" cy="360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943167" y="4940553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167" y="4940553"/>
                <a:ext cx="444352" cy="36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40241" y="4940553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41" y="4940553"/>
                <a:ext cx="444352" cy="360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4CDA0B7-1A8C-5446-A26C-FF213E9A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9205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example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Step 1: Iteration of while loop 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extract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from Q and add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a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S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Relax on all adjacent vertices (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b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and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c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in this case)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7997" tIns="50399" rIns="107997" bIns="50399" numCol="1" anchor="t" anchorCtr="0" compatLnSpc="1">
            <a:prstTxWarp prst="textNoShape">
              <a:avLst/>
            </a:prstTxWarp>
          </a:bodyPr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fld id="{A32CA378-8F65-7141-B331-A2EBCF41B370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</a:pPr>
              <a:t>156</a:t>
            </a:fld>
            <a:endParaRPr lang="en-GB" altLang="en-US" sz="1500">
              <a:cs typeface="Lucida Sans Unicode"/>
            </a:endParaRP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4664201" y="4499802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2960680" y="2796669"/>
            <a:ext cx="395989" cy="395989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4664201" y="2796669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1924989" y="3086007"/>
            <a:ext cx="1035689" cy="62892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1924989" y="3933185"/>
            <a:ext cx="1035689" cy="671234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3158675" y="3192657"/>
            <a:ext cx="1" cy="1307145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3356669" y="2994663"/>
            <a:ext cx="1307531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4862196" y="3192659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3293315" y="3138757"/>
            <a:ext cx="1419919" cy="146566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3356669" y="4681485"/>
            <a:ext cx="1307531" cy="1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2960680" y="4499802"/>
            <a:ext cx="395989" cy="395989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6854" y="309071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6374" y="428989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80" y="36615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5169" y="263732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822" y="3543075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23643" y="472428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94924" y="3661571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17259" y="2690681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S: {a}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7258" y="4419068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Q: [b, c, d, e]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9105" y="328904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740"/>
            </a:lvl1pPr>
          </a:lstStyle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>
                    <a:solidFill>
                      <a:schemeClr val="accent1"/>
                    </a:solidFill>
                  </a:defRPr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640026" y="2439838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026" y="2439838"/>
                <a:ext cx="444352" cy="360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40241" y="4940553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41" y="4940553"/>
                <a:ext cx="444352" cy="360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556948" y="362058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232645" y="5461144"/>
                <a:ext cx="4629744" cy="627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rPr>
                  <a:t>No need to re-order Q in this case as:</a:t>
                </a:r>
              </a:p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739" dirty="0" err="1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rPr>
                  <a:t>b.d</a:t>
                </a:r>
                <a:r>
                  <a:rPr lang="en-GB" sz="1739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rPr>
                  <a:t> = 2, </a:t>
                </a:r>
                <a:r>
                  <a:rPr lang="en-GB" sz="1739" dirty="0" err="1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rPr>
                  <a:t>c.d</a:t>
                </a:r>
                <a:r>
                  <a:rPr lang="en-GB" sz="1739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rPr>
                  <a:t> = 4, </a:t>
                </a:r>
                <a:r>
                  <a:rPr lang="en-GB" sz="1739" dirty="0" err="1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rPr>
                  <a:t>d.d</a:t>
                </a:r>
                <a:r>
                  <a:rPr lang="en-GB" sz="1739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rPr>
                  <a:t> = </a:t>
                </a:r>
                <a14:m>
                  <m:oMath xmlns:m="http://schemas.openxmlformats.org/officeDocument/2006/math">
                    <m:r>
                      <a:rPr lang="en-GB" sz="1739">
                        <a:solidFill>
                          <a:srgbClr val="FF0000"/>
                        </a:solidFill>
                        <a:latin typeface="Cambria Math" charset="0"/>
                      </a:rPr>
                      <m:t>∞</m:t>
                    </m:r>
                  </m:oMath>
                </a14:m>
                <a:r>
                  <a:rPr lang="en-GB" sz="1739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rPr>
                  <a:t>, </a:t>
                </a:r>
                <a:r>
                  <a:rPr lang="en-GB" sz="1739" dirty="0" err="1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rPr>
                  <a:t>e.e</a:t>
                </a:r>
                <a:r>
                  <a:rPr lang="en-GB" sz="1739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rPr>
                  <a:t> = </a:t>
                </a:r>
                <a14:m>
                  <m:oMath xmlns:m="http://schemas.openxmlformats.org/officeDocument/2006/math">
                    <m:r>
                      <a:rPr lang="en-GB" sz="1739">
                        <a:solidFill>
                          <a:srgbClr val="FF0000"/>
                        </a:solidFill>
                        <a:latin typeface="Cambria Math" charset="0"/>
                      </a:rPr>
                      <m:t>∞</m:t>
                    </m:r>
                  </m:oMath>
                </a14:m>
                <a:endParaRPr lang="en-GB" sz="1739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645" y="5461144"/>
                <a:ext cx="4629744" cy="627608"/>
              </a:xfrm>
              <a:prstGeom prst="rect">
                <a:avLst/>
              </a:prstGeom>
              <a:blipFill>
                <a:blip r:embed="rId7"/>
                <a:stretch>
                  <a:fillRect l="-921" t="-2913" b="-135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AC457B9-394D-6F4D-9939-D79BFAEA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558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example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Step 2: Iteration of while loop 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extract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b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from Q and add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b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7997" tIns="50399" rIns="107997" bIns="50399" numCol="1" anchor="t" anchorCtr="0" compatLnSpc="1">
            <a:prstTxWarp prst="textNoShape">
              <a:avLst/>
            </a:prstTxWarp>
          </a:bodyPr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fld id="{A32CA378-8F65-7141-B331-A2EBCF41B370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</a:pPr>
              <a:t>157</a:t>
            </a:fld>
            <a:endParaRPr lang="en-GB" altLang="en-US" sz="1500">
              <a:cs typeface="Lucida Sans Unicode"/>
            </a:endParaRP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4664201" y="4499802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2960680" y="2796669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4664201" y="2796669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1924989" y="3086007"/>
            <a:ext cx="1035689" cy="62892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1924989" y="3933185"/>
            <a:ext cx="1035689" cy="671234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3158675" y="3192657"/>
            <a:ext cx="1" cy="1307145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3356669" y="2994663"/>
            <a:ext cx="1307531" cy="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4862196" y="3192659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3293315" y="3138757"/>
            <a:ext cx="1419919" cy="146566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3356669" y="4681485"/>
            <a:ext cx="1307531" cy="1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2960680" y="4499802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6854" y="309071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6374" y="428989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80" y="36615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5169" y="263732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822" y="3543075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23643" y="472428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94924" y="3661571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17259" y="2690681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S: {a, </a:t>
            </a:r>
            <a:r>
              <a:rPr lang="en-GB" sz="2100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b</a:t>
            </a: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}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7258" y="4419068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Q: [c, d, e]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9105" y="328904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740"/>
            </a:lvl1pPr>
          </a:lstStyle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640026" y="2439838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026" y="2439838"/>
                <a:ext cx="444352" cy="360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40241" y="4940553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41" y="4940553"/>
                <a:ext cx="444352" cy="360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556948" y="362058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DF9D6FBC-07FC-F64D-9D7A-97152581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949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example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Step 2: Iteration of while loop 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extract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b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from Q and add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b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S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Relax on all adjacent vertices (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c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and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in this case)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7997" tIns="50399" rIns="107997" bIns="50399" numCol="1" anchor="t" anchorCtr="0" compatLnSpc="1">
            <a:prstTxWarp prst="textNoShape">
              <a:avLst/>
            </a:prstTxWarp>
          </a:bodyPr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fld id="{A32CA378-8F65-7141-B331-A2EBCF41B370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</a:pPr>
              <a:t>158</a:t>
            </a:fld>
            <a:endParaRPr lang="en-GB" altLang="en-US" sz="1500" dirty="0">
              <a:cs typeface="Lucida Sans Unicode"/>
            </a:endParaRP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4664201" y="4499802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1924989" y="3086007"/>
            <a:ext cx="1035689" cy="62892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1924989" y="3933185"/>
            <a:ext cx="1035689" cy="67123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3158675" y="3192657"/>
            <a:ext cx="1" cy="130714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3356669" y="2994663"/>
            <a:ext cx="130753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4862196" y="3192659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3293315" y="3138757"/>
            <a:ext cx="1419919" cy="146566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3356669" y="4681485"/>
            <a:ext cx="1307531" cy="1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2960680" y="4499802"/>
            <a:ext cx="395989" cy="395989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6854" y="309071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6374" y="428989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80" y="36615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5169" y="263732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822" y="3543075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23643" y="472428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94924" y="3661571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17259" y="2690681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S: {a, b}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7258" y="4419068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Q: [c, d, e]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9105" y="328904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740"/>
            </a:lvl1pPr>
          </a:lstStyle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40241" y="4940553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41" y="4940553"/>
                <a:ext cx="444352" cy="360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556948" y="362058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2960680" y="2796669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4664201" y="2796669"/>
            <a:ext cx="395989" cy="395989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8879" y="5461144"/>
            <a:ext cx="5577134" cy="35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Note </a:t>
            </a:r>
            <a:r>
              <a:rPr lang="en-GB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c. 𝜋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is also updated 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E8C792E6-82A6-F048-9DED-E5C7C65D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8456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example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Step 3: Iteration of while loop 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extract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c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from Q and add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c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7997" tIns="50399" rIns="107997" bIns="50399" numCol="1" anchor="t" anchorCtr="0" compatLnSpc="1">
            <a:prstTxWarp prst="textNoShape">
              <a:avLst/>
            </a:prstTxWarp>
          </a:bodyPr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fld id="{A32CA378-8F65-7141-B331-A2EBCF41B370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</a:pPr>
              <a:t>159</a:t>
            </a:fld>
            <a:endParaRPr lang="en-GB" altLang="en-US" sz="1500" dirty="0">
              <a:cs typeface="Lucida Sans Unicode"/>
            </a:endParaRP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4664201" y="4499802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1924989" y="3086007"/>
            <a:ext cx="1035689" cy="62892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1924989" y="3933185"/>
            <a:ext cx="1035689" cy="67123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3158675" y="3192657"/>
            <a:ext cx="1" cy="130714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3356669" y="2994663"/>
            <a:ext cx="130753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4862196" y="3192659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3293315" y="3138757"/>
            <a:ext cx="1419919" cy="146566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3356669" y="4681485"/>
            <a:ext cx="1307531" cy="1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2960680" y="4499802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6854" y="309071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6374" y="428989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80" y="36615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5169" y="263732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822" y="3543075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23643" y="472428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94924" y="3661571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17259" y="2690681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S: {a, b, </a:t>
            </a:r>
            <a:r>
              <a:rPr lang="en-GB" sz="2100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}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7258" y="4419068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Q: [d, e]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9105" y="328904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740"/>
            </a:lvl1pPr>
          </a:lstStyle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40241" y="4940553"/>
                <a:ext cx="444352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41" y="4940553"/>
                <a:ext cx="444352" cy="360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556948" y="362058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2960680" y="2796669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4664201" y="2796669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1059F4B-5D27-E74D-B4DC-0DE20C55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42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 – cont.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Recursion tree of MERGE-SORT with running times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16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0ECBC-D180-D04D-B99E-66FA81660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879" y="2363000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T(n)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3CF962-9910-6849-BA1C-18C86FC35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731" y="1372398"/>
            <a:ext cx="2755617" cy="79234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(1) =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= 2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/2) +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</a:t>
            </a:r>
          </a:p>
        </p:txBody>
      </p:sp>
    </p:spTree>
    <p:extLst>
      <p:ext uri="{BB962C8B-B14F-4D97-AF65-F5344CB8AC3E}">
        <p14:creationId xmlns:p14="http://schemas.microsoft.com/office/powerpoint/2010/main" val="325774887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example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Step 3: Iteration of while loop 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extract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c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from Q and add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c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S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Relax on all adjacent vertices (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an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e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in this case)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7997" tIns="50399" rIns="107997" bIns="50399" numCol="1" anchor="t" anchorCtr="0" compatLnSpc="1">
            <a:prstTxWarp prst="textNoShape">
              <a:avLst/>
            </a:prstTxWarp>
          </a:bodyPr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fld id="{A32CA378-8F65-7141-B331-A2EBCF41B370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</a:pPr>
              <a:t>160</a:t>
            </a:fld>
            <a:endParaRPr lang="en-GB" altLang="en-US" sz="1500" dirty="0">
              <a:cs typeface="Lucida Sans Unicode"/>
            </a:endParaRP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4664201" y="4499802"/>
            <a:ext cx="395989" cy="395989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1924989" y="3086007"/>
            <a:ext cx="1035689" cy="62892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1924989" y="3933185"/>
            <a:ext cx="1035689" cy="67123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3158675" y="3192657"/>
            <a:ext cx="1" cy="130714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3356669" y="2994663"/>
            <a:ext cx="130753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4862196" y="3192659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3293315" y="3138757"/>
            <a:ext cx="1419919" cy="146566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3356669" y="4681485"/>
            <a:ext cx="1307531" cy="1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2960680" y="4499802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6854" y="309071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6374" y="428989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80" y="36615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5169" y="263732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822" y="3543075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23643" y="472428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94924" y="3661571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17259" y="2690681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S: {a, b, c}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7258" y="4419068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Q: [d, e]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9105" y="328904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740"/>
            </a:lvl1pPr>
          </a:lstStyle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74965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65" y="4940553"/>
                <a:ext cx="378629" cy="360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556948" y="362058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2960680" y="2796669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4664201" y="2796669"/>
            <a:ext cx="395989" cy="395989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21690327-863C-6149-B520-CB7238BB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068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example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Step 4: Iteration of while loop 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extract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from Q and add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7997" tIns="50399" rIns="107997" bIns="50399" numCol="1" anchor="t" anchorCtr="0" compatLnSpc="1">
            <a:prstTxWarp prst="textNoShape">
              <a:avLst/>
            </a:prstTxWarp>
          </a:bodyPr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fld id="{A32CA378-8F65-7141-B331-A2EBCF41B370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</a:pPr>
              <a:t>161</a:t>
            </a:fld>
            <a:endParaRPr lang="en-GB" altLang="en-US" sz="1500" dirty="0">
              <a:cs typeface="Lucida Sans Unicode"/>
            </a:endParaRP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4664201" y="4499802"/>
            <a:ext cx="395989" cy="395989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e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1924989" y="3086007"/>
            <a:ext cx="1035689" cy="62892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1924989" y="3933185"/>
            <a:ext cx="1035689" cy="67123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3158675" y="3192657"/>
            <a:ext cx="1" cy="130714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3356669" y="2994663"/>
            <a:ext cx="130753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4862196" y="3192659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3293315" y="3138757"/>
            <a:ext cx="1419919" cy="146566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3356669" y="4681485"/>
            <a:ext cx="1307531" cy="1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2960680" y="4499802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6854" y="309071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6374" y="428989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80" y="36615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5169" y="263732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822" y="3543075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23643" y="472428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94924" y="3661571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17259" y="2690681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S: {a, b, c, </a:t>
            </a:r>
            <a:r>
              <a:rPr lang="en-GB" sz="2100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}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7258" y="4419068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Q: [e]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9105" y="328904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740"/>
            </a:lvl1pPr>
          </a:lstStyle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74965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65" y="4940553"/>
                <a:ext cx="378629" cy="360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556948" y="362058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2960680" y="2796669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4664201" y="2796669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D0EC4EBB-6B87-904C-BA0F-1B609E6D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3348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example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Step 4: Iteration of while loop 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extract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from Q and add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d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S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Relax on all adjacent vertices (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e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in this case)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7997" tIns="50399" rIns="107997" bIns="50399" numCol="1" anchor="t" anchorCtr="0" compatLnSpc="1">
            <a:prstTxWarp prst="textNoShape">
              <a:avLst/>
            </a:prstTxWarp>
          </a:bodyPr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fld id="{A32CA378-8F65-7141-B331-A2EBCF41B370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</a:pPr>
              <a:t>162</a:t>
            </a:fld>
            <a:endParaRPr lang="en-GB" altLang="en-US" sz="1500" dirty="0">
              <a:cs typeface="Lucida Sans Unicode"/>
            </a:endParaRP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4664201" y="4499802"/>
            <a:ext cx="395989" cy="395989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e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1924989" y="3086007"/>
            <a:ext cx="1035689" cy="62892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1924989" y="3933185"/>
            <a:ext cx="1035689" cy="67123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3158675" y="3192657"/>
            <a:ext cx="1" cy="130714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3356669" y="2994663"/>
            <a:ext cx="130753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4862196" y="3192659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3293315" y="3138757"/>
            <a:ext cx="1419919" cy="146566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3356669" y="4681485"/>
            <a:ext cx="1307531" cy="1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2960680" y="4499802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6854" y="309071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6374" y="428989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80" y="36615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5169" y="263732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822" y="3543075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23643" y="472428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94924" y="3661571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17259" y="2690681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S: {a, b, c, d}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7258" y="4419068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Q: [e]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9105" y="328904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740"/>
            </a:lvl1pPr>
          </a:lstStyle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74965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65" y="4940553"/>
                <a:ext cx="378629" cy="360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556948" y="362058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2960680" y="2796669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4664201" y="2796669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73472" y="5461144"/>
            <a:ext cx="4085749" cy="35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No updates required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70369F42-CA2E-D742-9515-3D879CB6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39264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example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Step 5: Iteration of while loop 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extract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e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from Q and add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e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7997" tIns="50399" rIns="107997" bIns="50399" numCol="1" anchor="t" anchorCtr="0" compatLnSpc="1">
            <a:prstTxWarp prst="textNoShape">
              <a:avLst/>
            </a:prstTxWarp>
          </a:bodyPr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fld id="{A32CA378-8F65-7141-B331-A2EBCF41B370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</a:pPr>
              <a:t>163</a:t>
            </a:fld>
            <a:endParaRPr lang="en-GB" altLang="en-US" sz="1500" dirty="0">
              <a:cs typeface="Lucida Sans Unicode"/>
            </a:endParaRP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4664201" y="4499802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e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1924989" y="3086007"/>
            <a:ext cx="1035689" cy="62892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1924989" y="3933185"/>
            <a:ext cx="1035689" cy="67123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3158675" y="3192657"/>
            <a:ext cx="1" cy="130714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3356669" y="2994663"/>
            <a:ext cx="130753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4862196" y="3192659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3293315" y="3138757"/>
            <a:ext cx="1419919" cy="146566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3356669" y="4681485"/>
            <a:ext cx="1307531" cy="1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2960680" y="4499802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6854" y="309071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6374" y="428989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80" y="36615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5169" y="263732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822" y="3543075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23643" y="472428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94924" y="3661571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17259" y="2690681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S: {a, b, c, d, </a:t>
            </a:r>
            <a:r>
              <a:rPr lang="en-GB" sz="2100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e</a:t>
            </a: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}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7258" y="4419068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Q: []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9105" y="328904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740"/>
            </a:lvl1pPr>
          </a:lstStyle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74965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65" y="4940553"/>
                <a:ext cx="378629" cy="360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556948" y="362058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2960680" y="2796669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4664201" y="2796669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49E8E5F-6E8E-1A49-955F-C9C3E2E2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0520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example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Step 5: Iteration of while loop 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extract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e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from Q and add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e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to S</a:t>
            </a:r>
          </a:p>
          <a:p>
            <a:pPr lvl="1"/>
            <a:r>
              <a:rPr lang="en-US" altLang="en-US" dirty="0">
                <a:latin typeface="Lucida Sans Unicode" charset="0"/>
                <a:cs typeface="Lucida Sans Unicode" charset="0"/>
              </a:rPr>
              <a:t>Relax on all adjacent vertices (none in this case)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7997" tIns="50399" rIns="107997" bIns="50399" numCol="1" anchor="t" anchorCtr="0" compatLnSpc="1">
            <a:prstTxWarp prst="textNoShape">
              <a:avLst/>
            </a:prstTxWarp>
          </a:bodyPr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fld id="{A32CA378-8F65-7141-B331-A2EBCF41B370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</a:pPr>
              <a:t>164</a:t>
            </a:fld>
            <a:endParaRPr lang="en-GB" altLang="en-US" sz="1500" dirty="0">
              <a:cs typeface="Lucida Sans Unicode"/>
            </a:endParaRP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4664201" y="4499802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e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1924989" y="3086007"/>
            <a:ext cx="1035689" cy="62892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1924989" y="3933185"/>
            <a:ext cx="1035689" cy="67123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3158675" y="3192657"/>
            <a:ext cx="1" cy="130714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3356669" y="2994663"/>
            <a:ext cx="130753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4862196" y="3192659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3293315" y="3138757"/>
            <a:ext cx="1419919" cy="146566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3356669" y="4681485"/>
            <a:ext cx="1307531" cy="1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2960680" y="4499802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6854" y="309071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6374" y="428989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80" y="36615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5169" y="263732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822" y="3543075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23643" y="472428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94924" y="3661571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17259" y="2690681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S: {a, b, c, d, e}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7258" y="4419068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Q: []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9105" y="328904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740"/>
            </a:lvl1pPr>
          </a:lstStyle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74965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65" y="4940553"/>
                <a:ext cx="378629" cy="360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556948" y="362058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2960680" y="2796669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4664201" y="2796669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0C8EC32-35A1-C94C-A4DC-E2011D0B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2442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example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Terminate!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Q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is empty ⇒ </a:t>
            </a:r>
            <a:r>
              <a:rPr lang="en-US" altLang="en-US" dirty="0">
                <a:solidFill>
                  <a:schemeClr val="accent1"/>
                </a:solidFill>
                <a:latin typeface="Lucida Sans Unicode" charset="0"/>
                <a:cs typeface="Lucida Sans Unicode" charset="0"/>
              </a:rPr>
              <a:t>while</a:t>
            </a:r>
            <a:r>
              <a:rPr lang="en-US" altLang="en-US" dirty="0">
                <a:latin typeface="Lucida Sans Unicode" charset="0"/>
                <a:cs typeface="Lucida Sans Unicode" charset="0"/>
              </a:rPr>
              <a:t> loop cannot be iterated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7997" tIns="50399" rIns="107997" bIns="50399" numCol="1" anchor="t" anchorCtr="0" compatLnSpc="1">
            <a:prstTxWarp prst="textNoShape">
              <a:avLst/>
            </a:prstTxWarp>
          </a:bodyPr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fld id="{A32CA378-8F65-7141-B331-A2EBCF41B370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</a:pPr>
              <a:t>165</a:t>
            </a:fld>
            <a:endParaRPr lang="en-GB" altLang="en-US" sz="1500" dirty="0">
              <a:cs typeface="Lucida Sans Unicode"/>
            </a:endParaRP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4664201" y="4499802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e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1924989" y="3086007"/>
            <a:ext cx="1035689" cy="62892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1924989" y="3933185"/>
            <a:ext cx="1035689" cy="67123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3158675" y="3192657"/>
            <a:ext cx="1" cy="130714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3356669" y="2994663"/>
            <a:ext cx="130753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4862196" y="3192659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3293315" y="3138757"/>
            <a:ext cx="1419919" cy="146566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3356669" y="4681485"/>
            <a:ext cx="1307531" cy="1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2960680" y="4499802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6854" y="309071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6374" y="428989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80" y="36615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5169" y="263732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822" y="3543075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23643" y="472428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94924" y="3661571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17259" y="2690681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S: {a, b, c, d, e}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7258" y="4419068"/>
            <a:ext cx="5710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Q: []</a:t>
            </a:r>
            <a:endParaRPr lang="en-GB" sz="2100" dirty="0">
              <a:solidFill>
                <a:srgbClr val="00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9105" y="328904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740"/>
            </a:lvl1pPr>
          </a:lstStyle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74965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65" y="4940553"/>
                <a:ext cx="378629" cy="360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556948" y="362058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2960680" y="2796669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4664201" y="2796669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9E17C8F-3348-FA4E-9859-DA93DB15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395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Dijkstra’s algorithm: example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100" dirty="0">
                <a:latin typeface="Lucida Sans Unicode" charset="0"/>
                <a:ea typeface="ＭＳ Ｐゴシック" charset="-128"/>
                <a:cs typeface="Lucida Sans Unicode" charset="0"/>
              </a:rPr>
              <a:t>Shortest</a:t>
            </a:r>
            <a:r>
              <a:rPr lang="en-US" altLang="en-US" dirty="0">
                <a:latin typeface="Lucida Sans Unicode" charset="0"/>
                <a:ea typeface="ＭＳ Ｐゴシック" charset="-128"/>
                <a:cs typeface="Lucida Sans Unicode" charset="0"/>
              </a:rPr>
              <a:t> paths can be computed by following predecessor from the destination back to the source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idx="10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7997" tIns="50399" rIns="107997" bIns="50399" numCol="1" anchor="t" anchorCtr="0" compatLnSpc="1">
            <a:prstTxWarp prst="textNoShape">
              <a:avLst/>
            </a:prstTxWarp>
          </a:bodyPr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fld id="{A32CA378-8F65-7141-B331-A2EBCF41B370}" type="slidenum">
              <a:rPr lang="en-GB" altLang="en-US" sz="1500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</a:pPr>
              <a:t>166</a:t>
            </a:fld>
            <a:endParaRPr lang="en-GB" altLang="en-US" sz="1500" dirty="0">
              <a:cs typeface="Lucida Sans Unicode"/>
            </a:endParaRP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4664201" y="4499802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e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1924989" y="3086007"/>
            <a:ext cx="1035689" cy="62892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1924989" y="3933185"/>
            <a:ext cx="1035689" cy="67123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3158675" y="3192657"/>
            <a:ext cx="1" cy="130714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3356669" y="2994663"/>
            <a:ext cx="130753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4862196" y="3192659"/>
            <a:ext cx="0" cy="1307144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flipV="1">
            <a:off x="3293315" y="3138757"/>
            <a:ext cx="1419919" cy="146566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3356669" y="4681485"/>
            <a:ext cx="1307531" cy="1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charset="-128"/>
              <a:cs typeface="Lucida Sans Unicode"/>
            </a:endParaRP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2960680" y="4499802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6854" y="309071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6374" y="428989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80" y="3661569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5169" y="2637328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822" y="3543075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23643" y="4724283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94924" y="3661571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4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17259" y="2968471"/>
            <a:ext cx="5710917" cy="1793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100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Example</a:t>
            </a:r>
          </a:p>
          <a:p>
            <a:pPr marL="838842" lvl="1" indent="-27756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Font typeface="Lucida Sans Unicode" charset="0"/>
              <a:buChar char="−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start at vertex </a:t>
            </a:r>
            <a:r>
              <a:rPr lang="en-GB" sz="1739" dirty="0">
                <a:solidFill>
                  <a:srgbClr val="FF0000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e</a:t>
            </a:r>
            <a:endParaRPr lang="en-GB" sz="1739" dirty="0">
              <a:solidFill>
                <a:srgbClr val="000000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  <a:p>
            <a:pPr marL="560390" lvl="1" indent="29368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1739" dirty="0">
                <a:solidFill>
                  <a:srgbClr val="FF0000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e. 𝜋 = c</a:t>
            </a: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, </a:t>
            </a:r>
            <a:r>
              <a:rPr lang="en-GB" sz="1739" dirty="0">
                <a:solidFill>
                  <a:srgbClr val="FF0000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c. 𝜋 = b</a:t>
            </a: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, </a:t>
            </a:r>
            <a:r>
              <a:rPr lang="en-GB" sz="1739" dirty="0">
                <a:solidFill>
                  <a:srgbClr val="FF0000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b. 𝜋 = a</a:t>
            </a:r>
          </a:p>
          <a:p>
            <a:pPr marL="838842" lvl="1" indent="-27756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Font typeface="Lucida Sans Unicode" charset="0"/>
              <a:buChar char="−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the shortest path to vertex </a:t>
            </a:r>
            <a:r>
              <a:rPr lang="en-GB" sz="1739" dirty="0">
                <a:solidFill>
                  <a:srgbClr val="FF0000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e</a:t>
            </a: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 is</a:t>
            </a:r>
          </a:p>
          <a:p>
            <a:pPr marL="560390" lvl="1" indent="293689" defTabSz="461593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1739" dirty="0" err="1">
                <a:solidFill>
                  <a:srgbClr val="FF0000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a,b,c,e</a:t>
            </a:r>
            <a:endParaRPr lang="en-GB" sz="1739" dirty="0">
              <a:solidFill>
                <a:srgbClr val="FF0000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9105" y="3289044"/>
            <a:ext cx="32573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740"/>
            </a:lvl1pPr>
          </a:lstStyle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57" y="2439838"/>
                <a:ext cx="378629" cy="360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50" y="2439838"/>
                <a:ext cx="378629" cy="360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19" y="4940553"/>
                <a:ext cx="378629" cy="36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74965" y="4940553"/>
                <a:ext cx="378629" cy="36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740"/>
                </a:lvl1pPr>
              </a:lstStyle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65" y="4940553"/>
                <a:ext cx="378629" cy="360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556948" y="3620583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2960680" y="2796669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1739"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4664201" y="2796669"/>
            <a:ext cx="395989" cy="39598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1739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d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36F16DF2-1BAC-7C41-A25D-BBDA3121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79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 – cont.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Recursion tree of MERGE-SORT with running times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Expand applying recurrence equation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17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0ECBC-D180-D04D-B99E-66FA81660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879" y="2363000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5C473-D718-9545-B34D-DD04BA8A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396" y="2901135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T(n/2)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A7F6A-C1A4-6642-B1A8-337DBFB4C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435" y="2901135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T(n/2)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67D7D7-E0EB-9443-82E1-D25D880A01A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4547921" y="2618904"/>
            <a:ext cx="2097483" cy="2822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9EDF7B-FB41-C84F-B8FE-77418CF879E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>
            <a:off x="6645404" y="2618904"/>
            <a:ext cx="2326556" cy="2822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13CF962-9910-6849-BA1C-18C86FC35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731" y="1372398"/>
            <a:ext cx="2755617" cy="79234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(1) =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= 2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/2) +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</a:t>
            </a:r>
          </a:p>
        </p:txBody>
      </p:sp>
    </p:spTree>
    <p:extLst>
      <p:ext uri="{BB962C8B-B14F-4D97-AF65-F5344CB8AC3E}">
        <p14:creationId xmlns:p14="http://schemas.microsoft.com/office/powerpoint/2010/main" val="2347770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 – cont.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Recursion tree of MERGE-SORT with running times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Continue expanding applying recurrence equation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0ECBC-D180-D04D-B99E-66FA81660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879" y="2363000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5C473-D718-9545-B34D-DD04BA8A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396" y="2901135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A7F6A-C1A4-6642-B1A8-337DBFB4C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435" y="2901135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44A99-9BDA-FE47-BA4E-753704AB9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3086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T(n/4)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18693F-0FA0-824F-84A2-F95949EE6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407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T(n/4)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BB6819-6985-B44B-BCE2-BCEC46477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812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T(n/4)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CA6A47-F3AB-734D-B602-144AF4B3B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2955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T(n/4)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0ACB5A-CD67-3F42-A15C-FA7097B55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 bwMode="auto">
          <a:xfrm flipH="1">
            <a:off x="8252337" y="3157039"/>
            <a:ext cx="719623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04A371-ECD2-2F49-870D-602746E11F2C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 bwMode="auto">
          <a:xfrm>
            <a:off x="8971960" y="3157039"/>
            <a:ext cx="897520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67D7D7-E0EB-9443-82E1-D25D880A01A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4547921" y="2618904"/>
            <a:ext cx="2097483" cy="2822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9EDF7B-FB41-C84F-B8FE-77418CF879E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>
            <a:off x="6645404" y="2618904"/>
            <a:ext cx="2326556" cy="2822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496B4-D89B-A540-9B0A-F7B583A8E65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flipH="1">
            <a:off x="3509611" y="3157039"/>
            <a:ext cx="1038310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4A81A-F3FD-4847-B28B-F993120A5CF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 bwMode="auto">
          <a:xfrm>
            <a:off x="4547921" y="3157039"/>
            <a:ext cx="1315011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13CF962-9910-6849-BA1C-18C86FC35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731" y="1372398"/>
            <a:ext cx="2755617" cy="79234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(1) =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= 2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/2) +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</a:t>
            </a:r>
          </a:p>
        </p:txBody>
      </p:sp>
    </p:spTree>
    <p:extLst>
      <p:ext uri="{BB962C8B-B14F-4D97-AF65-F5344CB8AC3E}">
        <p14:creationId xmlns:p14="http://schemas.microsoft.com/office/powerpoint/2010/main" val="79104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 – cont.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Recursion tree of MERGE-SORT with running times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Continue expanding applying recurrence equation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19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BA382D-2BB6-5942-96C3-634BA2DFCA74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 flipH="1">
            <a:off x="7734293" y="3695173"/>
            <a:ext cx="518044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40ECBC-D180-D04D-B99E-66FA81660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879" y="2363000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5C473-D718-9545-B34D-DD04BA8A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396" y="2901135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A7F6A-C1A4-6642-B1A8-337DBFB4C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435" y="2901135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44A99-9BDA-FE47-BA4E-753704AB9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3086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18693F-0FA0-824F-84A2-F95949EE6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407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BB6819-6985-B44B-BCE2-BCEC46477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812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CA6A47-F3AB-734D-B602-144AF4B3B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2955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72498F-1802-0D44-AD4E-863DB6E36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593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T(1)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807CF8-2C21-3342-BE77-52E74E22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529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T(1)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984C1D-8EE6-2E4C-A85E-49705DFC142E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8252337" y="3695173"/>
            <a:ext cx="567892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0ACB5A-CD67-3F42-A15C-FA7097B55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 bwMode="auto">
          <a:xfrm flipH="1">
            <a:off x="8252337" y="3157039"/>
            <a:ext cx="719623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04A371-ECD2-2F49-870D-602746E11F2C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 bwMode="auto">
          <a:xfrm>
            <a:off x="8971960" y="3157039"/>
            <a:ext cx="897520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67D7D7-E0EB-9443-82E1-D25D880A01A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4547921" y="2618904"/>
            <a:ext cx="2097483" cy="2822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9EDF7B-FB41-C84F-B8FE-77418CF879E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>
            <a:off x="6645404" y="2618904"/>
            <a:ext cx="2326556" cy="2822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496B4-D89B-A540-9B0A-F7B583A8E65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flipH="1">
            <a:off x="3509611" y="3157039"/>
            <a:ext cx="1038310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4A81A-F3FD-4847-B28B-F993120A5CF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 bwMode="auto">
          <a:xfrm>
            <a:off x="4547921" y="3157039"/>
            <a:ext cx="1315011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E1A4F0-08CD-EF4F-A168-19BA5E7AEB94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5306582" y="3695173"/>
            <a:ext cx="556350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12F5E5-6C30-384C-988E-B9A27D27E4C2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5862932" y="3695173"/>
            <a:ext cx="505773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232B6E-3F0B-2D4A-87FC-FB1B1D04147B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3509611" y="3695173"/>
            <a:ext cx="734846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C96BED-BC5F-7247-993E-AD3927DD2CC3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>
            <a:off x="2801529" y="3695173"/>
            <a:ext cx="708082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7D44D-D91C-8F41-A4CC-4F9324CC8A76}"/>
              </a:ext>
            </a:extLst>
          </p:cNvPr>
          <p:cNvCxnSpPr>
            <a:cxnSpLocks/>
          </p:cNvCxnSpPr>
          <p:nvPr/>
        </p:nvCxnSpPr>
        <p:spPr bwMode="auto">
          <a:xfrm flipH="1">
            <a:off x="9313130" y="3698448"/>
            <a:ext cx="556351" cy="285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A1A369-B55B-D243-B73B-11D34DB3CCA2}"/>
              </a:ext>
            </a:extLst>
          </p:cNvPr>
          <p:cNvCxnSpPr>
            <a:cxnSpLocks/>
          </p:cNvCxnSpPr>
          <p:nvPr/>
        </p:nvCxnSpPr>
        <p:spPr bwMode="auto">
          <a:xfrm>
            <a:off x="9869481" y="3698448"/>
            <a:ext cx="505773" cy="285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B963080-776E-714F-BB00-3861F2CD6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939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T(1)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BDE370-BC46-7743-81D8-60652720F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0875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T(1)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3CF962-9910-6849-BA1C-18C86FC35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731" y="1372398"/>
            <a:ext cx="2755617" cy="79234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(1) =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= 2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/2) +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120D3-4A7B-A04C-A580-80E2C4A0139A}"/>
              </a:ext>
            </a:extLst>
          </p:cNvPr>
          <p:cNvSpPr txBox="1"/>
          <p:nvPr/>
        </p:nvSpPr>
        <p:spPr>
          <a:xfrm>
            <a:off x="5446407" y="4620047"/>
            <a:ext cx="2389405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…………………………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A19394-9CE7-6D49-AA22-30FEFCD7EB15}"/>
              </a:ext>
            </a:extLst>
          </p:cNvPr>
          <p:cNvSpPr txBox="1"/>
          <p:nvPr/>
        </p:nvSpPr>
        <p:spPr>
          <a:xfrm>
            <a:off x="3307451" y="4118489"/>
            <a:ext cx="2389405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…………………………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793EC2-F04A-FD40-AD8D-7195667A90BF}"/>
              </a:ext>
            </a:extLst>
          </p:cNvPr>
          <p:cNvSpPr txBox="1"/>
          <p:nvPr/>
        </p:nvSpPr>
        <p:spPr>
          <a:xfrm>
            <a:off x="7651029" y="4158158"/>
            <a:ext cx="2389405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81008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Topics we covered so far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Foundations</a:t>
            </a:r>
          </a:p>
          <a:p>
            <a:pPr marL="507597" lvl="1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What is an algorithm?</a:t>
            </a:r>
          </a:p>
          <a:p>
            <a:pPr marL="507597" lvl="1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What is a data structure?</a:t>
            </a:r>
          </a:p>
          <a:p>
            <a:pPr marL="507597" lvl="1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Pseudocode for the specification of algorithms</a:t>
            </a:r>
          </a:p>
          <a:p>
            <a:pPr marL="507597" lvl="1" indent="-311306"/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0" indent="-311306"/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INSERTION-SORT</a:t>
            </a:r>
          </a:p>
          <a:p>
            <a:pPr marL="0" indent="-311306"/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Algorithm analysis</a:t>
            </a:r>
          </a:p>
          <a:p>
            <a:pPr marL="507597" lvl="1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Running time</a:t>
            </a:r>
          </a:p>
          <a:p>
            <a:pPr marL="507597" lvl="1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Experimental studies vs theoretical analysis</a:t>
            </a:r>
          </a:p>
          <a:p>
            <a:pPr marL="507597" lvl="1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Counting primitive operations</a:t>
            </a:r>
          </a:p>
          <a:p>
            <a:pPr marL="507597" lvl="1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Big-Oh notation</a:t>
            </a:r>
          </a:p>
          <a:p>
            <a:pPr marL="507597" lvl="1" indent="-311306"/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/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0" indent="-311306"/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67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 – cont.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Recursion tree of MERGE-SORT with running times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Base case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BA382D-2BB6-5942-96C3-634BA2DFCA74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 flipH="1">
            <a:off x="7734293" y="3695173"/>
            <a:ext cx="518044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40ECBC-D180-D04D-B99E-66FA81660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879" y="2363000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5C473-D718-9545-B34D-DD04BA8A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396" y="2901135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A7F6A-C1A4-6642-B1A8-337DBFB4C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435" y="2901135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44A99-9BDA-FE47-BA4E-753704AB9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3086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18693F-0FA0-824F-84A2-F95949EE6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407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BB6819-6985-B44B-BCE2-BCEC46477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812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CA6A47-F3AB-734D-B602-144AF4B3B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2955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72498F-1802-0D44-AD4E-863DB6E36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593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GB" altLang="en-US" sz="1063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807CF8-2C21-3342-BE77-52E74E22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529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GB" altLang="en-US" sz="1063" dirty="0">
              <a:solidFill>
                <a:srgbClr val="000000"/>
              </a:solidFill>
              <a:latin typeface="Lucida Sans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984C1D-8EE6-2E4C-A85E-49705DFC142E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8252337" y="3695173"/>
            <a:ext cx="567892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0ACB5A-CD67-3F42-A15C-FA7097B55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 bwMode="auto">
          <a:xfrm flipH="1">
            <a:off x="8252337" y="3157039"/>
            <a:ext cx="719623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04A371-ECD2-2F49-870D-602746E11F2C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 bwMode="auto">
          <a:xfrm>
            <a:off x="8971960" y="3157039"/>
            <a:ext cx="897520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67D7D7-E0EB-9443-82E1-D25D880A01A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4547921" y="2618904"/>
            <a:ext cx="2097483" cy="2822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9EDF7B-FB41-C84F-B8FE-77418CF879E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>
            <a:off x="6645404" y="2618904"/>
            <a:ext cx="2326556" cy="2822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496B4-D89B-A540-9B0A-F7B583A8E65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flipH="1">
            <a:off x="3509611" y="3157039"/>
            <a:ext cx="1038310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4A81A-F3FD-4847-B28B-F993120A5CF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 bwMode="auto">
          <a:xfrm>
            <a:off x="4547921" y="3157039"/>
            <a:ext cx="1315011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E1A4F0-08CD-EF4F-A168-19BA5E7AEB94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5306582" y="3695173"/>
            <a:ext cx="556350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12F5E5-6C30-384C-988E-B9A27D27E4C2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5862932" y="3695173"/>
            <a:ext cx="505773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232B6E-3F0B-2D4A-87FC-FB1B1D04147B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3509611" y="3695173"/>
            <a:ext cx="734846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C96BED-BC5F-7247-993E-AD3927DD2CC3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>
            <a:off x="2801529" y="3695173"/>
            <a:ext cx="708082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7D44D-D91C-8F41-A4CC-4F9324CC8A76}"/>
              </a:ext>
            </a:extLst>
          </p:cNvPr>
          <p:cNvCxnSpPr>
            <a:cxnSpLocks/>
          </p:cNvCxnSpPr>
          <p:nvPr/>
        </p:nvCxnSpPr>
        <p:spPr bwMode="auto">
          <a:xfrm flipH="1">
            <a:off x="9313130" y="3698448"/>
            <a:ext cx="556351" cy="285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A1A369-B55B-D243-B73B-11D34DB3CCA2}"/>
              </a:ext>
            </a:extLst>
          </p:cNvPr>
          <p:cNvCxnSpPr>
            <a:cxnSpLocks/>
          </p:cNvCxnSpPr>
          <p:nvPr/>
        </p:nvCxnSpPr>
        <p:spPr bwMode="auto">
          <a:xfrm>
            <a:off x="9869481" y="3698448"/>
            <a:ext cx="505773" cy="285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B963080-776E-714F-BB00-3861F2CD6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939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GB" altLang="en-US" sz="1063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BDE370-BC46-7743-81D8-60652720F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0875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GB" altLang="en-US" sz="1063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3CF962-9910-6849-BA1C-18C86FC35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731" y="1372398"/>
            <a:ext cx="2755617" cy="79234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(1) =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= 2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/2) +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CEB5E3-0D82-A343-AD6C-8D4C570CC31B}"/>
              </a:ext>
            </a:extLst>
          </p:cNvPr>
          <p:cNvSpPr txBox="1"/>
          <p:nvPr/>
        </p:nvSpPr>
        <p:spPr>
          <a:xfrm>
            <a:off x="5446407" y="4620047"/>
            <a:ext cx="2389405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…………………………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6E3B43-2FA1-ED40-9B7A-8E65157E9005}"/>
              </a:ext>
            </a:extLst>
          </p:cNvPr>
          <p:cNvSpPr txBox="1"/>
          <p:nvPr/>
        </p:nvSpPr>
        <p:spPr>
          <a:xfrm>
            <a:off x="3307451" y="4118489"/>
            <a:ext cx="2389405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…………………………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E4057D-39FD-6642-9AD9-4695E70AD337}"/>
              </a:ext>
            </a:extLst>
          </p:cNvPr>
          <p:cNvSpPr txBox="1"/>
          <p:nvPr/>
        </p:nvSpPr>
        <p:spPr>
          <a:xfrm>
            <a:off x="7651029" y="4158158"/>
            <a:ext cx="2389405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956251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 – cont.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Recursion tree of MERGE-SORT with running times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Compute the cost of executing each level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21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BA382D-2BB6-5942-96C3-634BA2DFCA74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 flipH="1">
            <a:off x="7734293" y="3695173"/>
            <a:ext cx="518044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40ECBC-D180-D04D-B99E-66FA81660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879" y="2363000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5C473-D718-9545-B34D-DD04BA8A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396" y="2901135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A7F6A-C1A4-6642-B1A8-337DBFB4C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435" y="2901135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44A99-9BDA-FE47-BA4E-753704AB9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3086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18693F-0FA0-824F-84A2-F95949EE6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407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BB6819-6985-B44B-BCE2-BCEC46477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812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CA6A47-F3AB-734D-B602-144AF4B3B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2955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72498F-1802-0D44-AD4E-863DB6E36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593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GB" altLang="en-US" sz="1063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807CF8-2C21-3342-BE77-52E74E22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529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GB" altLang="en-US" sz="1063" dirty="0">
              <a:solidFill>
                <a:srgbClr val="000000"/>
              </a:solidFill>
              <a:latin typeface="Lucida Sans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984C1D-8EE6-2E4C-A85E-49705DFC142E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8252337" y="3695173"/>
            <a:ext cx="567892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0ACB5A-CD67-3F42-A15C-FA7097B55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 bwMode="auto">
          <a:xfrm flipH="1">
            <a:off x="8252337" y="3157039"/>
            <a:ext cx="719623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04A371-ECD2-2F49-870D-602746E11F2C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 bwMode="auto">
          <a:xfrm>
            <a:off x="8971960" y="3157039"/>
            <a:ext cx="897520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67D7D7-E0EB-9443-82E1-D25D880A01A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4547921" y="2618904"/>
            <a:ext cx="2097483" cy="2822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9EDF7B-FB41-C84F-B8FE-77418CF879E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>
            <a:off x="6645404" y="2618904"/>
            <a:ext cx="2326556" cy="2822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496B4-D89B-A540-9B0A-F7B583A8E65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flipH="1">
            <a:off x="3509611" y="3157039"/>
            <a:ext cx="1038310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4A81A-F3FD-4847-B28B-F993120A5CF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 bwMode="auto">
          <a:xfrm>
            <a:off x="4547921" y="3157039"/>
            <a:ext cx="1315011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E1A4F0-08CD-EF4F-A168-19BA5E7AEB94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5306582" y="3695173"/>
            <a:ext cx="556350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12F5E5-6C30-384C-988E-B9A27D27E4C2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5862932" y="3695173"/>
            <a:ext cx="505773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232B6E-3F0B-2D4A-87FC-FB1B1D04147B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3509611" y="3695173"/>
            <a:ext cx="734846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C96BED-BC5F-7247-993E-AD3927DD2CC3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>
            <a:off x="2801529" y="3695173"/>
            <a:ext cx="708082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7D44D-D91C-8F41-A4CC-4F9324CC8A76}"/>
              </a:ext>
            </a:extLst>
          </p:cNvPr>
          <p:cNvCxnSpPr>
            <a:cxnSpLocks/>
          </p:cNvCxnSpPr>
          <p:nvPr/>
        </p:nvCxnSpPr>
        <p:spPr bwMode="auto">
          <a:xfrm flipH="1">
            <a:off x="9313130" y="3698448"/>
            <a:ext cx="556351" cy="285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A1A369-B55B-D243-B73B-11D34DB3CCA2}"/>
              </a:ext>
            </a:extLst>
          </p:cNvPr>
          <p:cNvCxnSpPr>
            <a:cxnSpLocks/>
          </p:cNvCxnSpPr>
          <p:nvPr/>
        </p:nvCxnSpPr>
        <p:spPr bwMode="auto">
          <a:xfrm>
            <a:off x="9869481" y="3698448"/>
            <a:ext cx="505773" cy="285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B963080-776E-714F-BB00-3861F2CD6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939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GB" altLang="en-US" sz="1063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BDE370-BC46-7743-81D8-60652720F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0875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GB" altLang="en-US" sz="1063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3CF962-9910-6849-BA1C-18C86FC35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731" y="1372398"/>
            <a:ext cx="2755617" cy="79234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(1) =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= 2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/2) +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CEB5E3-0D82-A343-AD6C-8D4C570CC31B}"/>
              </a:ext>
            </a:extLst>
          </p:cNvPr>
          <p:cNvSpPr txBox="1"/>
          <p:nvPr/>
        </p:nvSpPr>
        <p:spPr>
          <a:xfrm>
            <a:off x="5446407" y="4620047"/>
            <a:ext cx="2389405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…………………………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6E3B43-2FA1-ED40-9B7A-8E65157E9005}"/>
              </a:ext>
            </a:extLst>
          </p:cNvPr>
          <p:cNvSpPr txBox="1"/>
          <p:nvPr/>
        </p:nvSpPr>
        <p:spPr>
          <a:xfrm>
            <a:off x="3307451" y="4118489"/>
            <a:ext cx="2389405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…………………………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E4057D-39FD-6642-9AD9-4695E70AD337}"/>
              </a:ext>
            </a:extLst>
          </p:cNvPr>
          <p:cNvSpPr txBox="1"/>
          <p:nvPr/>
        </p:nvSpPr>
        <p:spPr>
          <a:xfrm>
            <a:off x="7651029" y="4158158"/>
            <a:ext cx="2389405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…………………………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6E5B0-2B9E-7743-81AA-F03640F751F6}"/>
              </a:ext>
            </a:extLst>
          </p:cNvPr>
          <p:cNvSpPr txBox="1"/>
          <p:nvPr/>
        </p:nvSpPr>
        <p:spPr>
          <a:xfrm>
            <a:off x="570981" y="2699429"/>
            <a:ext cx="1402116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endParaRPr lang="en-US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283549-48DD-7E43-9EF2-5F0DBFA3A279}"/>
              </a:ext>
            </a:extLst>
          </p:cNvPr>
          <p:cNvSpPr txBox="1"/>
          <p:nvPr/>
        </p:nvSpPr>
        <p:spPr>
          <a:xfrm>
            <a:off x="589814" y="2331678"/>
            <a:ext cx="1402116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endParaRPr lang="en-US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699E4E-3D82-9345-8FF8-2977080E111A}"/>
              </a:ext>
            </a:extLst>
          </p:cNvPr>
          <p:cNvSpPr txBox="1"/>
          <p:nvPr/>
        </p:nvSpPr>
        <p:spPr>
          <a:xfrm>
            <a:off x="589747" y="3214247"/>
            <a:ext cx="1402116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endParaRPr lang="en-US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083919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 – cont.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Recursion tree of MERGE-SORT with running times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We have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en-GB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leaves and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log n +1 </a:t>
            </a:r>
            <a:r>
              <a:rPr lang="en-GB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levels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BA382D-2BB6-5942-96C3-634BA2DFCA74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 flipH="1">
            <a:off x="7734293" y="3695173"/>
            <a:ext cx="518044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40ECBC-D180-D04D-B99E-66FA81660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879" y="2363000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5C473-D718-9545-B34D-DD04BA8A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396" y="2901135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A7F6A-C1A4-6642-B1A8-337DBFB4C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435" y="2901135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44A99-9BDA-FE47-BA4E-753704AB9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3086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18693F-0FA0-824F-84A2-F95949EE6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407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BB6819-6985-B44B-BCE2-BCEC46477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812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CA6A47-F3AB-734D-B602-144AF4B3B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2955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72498F-1802-0D44-AD4E-863DB6E36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593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GB" altLang="en-US" sz="1063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807CF8-2C21-3342-BE77-52E74E22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529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GB" altLang="en-US" sz="1063" dirty="0">
              <a:solidFill>
                <a:srgbClr val="000000"/>
              </a:solidFill>
              <a:latin typeface="Lucida Sans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984C1D-8EE6-2E4C-A85E-49705DFC142E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8252337" y="3695173"/>
            <a:ext cx="567892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0ACB5A-CD67-3F42-A15C-FA7097B55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 bwMode="auto">
          <a:xfrm flipH="1">
            <a:off x="8252337" y="3157039"/>
            <a:ext cx="719623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04A371-ECD2-2F49-870D-602746E11F2C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 bwMode="auto">
          <a:xfrm>
            <a:off x="8971960" y="3157039"/>
            <a:ext cx="897520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67D7D7-E0EB-9443-82E1-D25D880A01A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4547921" y="2618904"/>
            <a:ext cx="2097483" cy="2822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9EDF7B-FB41-C84F-B8FE-77418CF879E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>
            <a:off x="6645404" y="2618904"/>
            <a:ext cx="2326556" cy="2822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496B4-D89B-A540-9B0A-F7B583A8E65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flipH="1">
            <a:off x="3509611" y="3157039"/>
            <a:ext cx="1038310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4A81A-F3FD-4847-B28B-F993120A5CF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 bwMode="auto">
          <a:xfrm>
            <a:off x="4547921" y="3157039"/>
            <a:ext cx="1315011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E1A4F0-08CD-EF4F-A168-19BA5E7AEB94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5306582" y="3695173"/>
            <a:ext cx="556350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12F5E5-6C30-384C-988E-B9A27D27E4C2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5862932" y="3695173"/>
            <a:ext cx="505773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232B6E-3F0B-2D4A-87FC-FB1B1D04147B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3509611" y="3695173"/>
            <a:ext cx="734846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C96BED-BC5F-7247-993E-AD3927DD2CC3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>
            <a:off x="2801529" y="3695173"/>
            <a:ext cx="708082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7D44D-D91C-8F41-A4CC-4F9324CC8A76}"/>
              </a:ext>
            </a:extLst>
          </p:cNvPr>
          <p:cNvCxnSpPr>
            <a:cxnSpLocks/>
          </p:cNvCxnSpPr>
          <p:nvPr/>
        </p:nvCxnSpPr>
        <p:spPr bwMode="auto">
          <a:xfrm flipH="1">
            <a:off x="9313130" y="3698448"/>
            <a:ext cx="556351" cy="285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A1A369-B55B-D243-B73B-11D34DB3CCA2}"/>
              </a:ext>
            </a:extLst>
          </p:cNvPr>
          <p:cNvCxnSpPr>
            <a:cxnSpLocks/>
          </p:cNvCxnSpPr>
          <p:nvPr/>
        </p:nvCxnSpPr>
        <p:spPr bwMode="auto">
          <a:xfrm>
            <a:off x="9869481" y="3698448"/>
            <a:ext cx="505773" cy="285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B963080-776E-714F-BB00-3861F2CD6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939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GB" altLang="en-US" sz="1063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BDE370-BC46-7743-81D8-60652720F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0875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GB" altLang="en-US" sz="1063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3CF962-9910-6849-BA1C-18C86FC35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731" y="1372398"/>
            <a:ext cx="2755617" cy="79234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(1) =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= 2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/2) +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CEB5E3-0D82-A343-AD6C-8D4C570CC31B}"/>
              </a:ext>
            </a:extLst>
          </p:cNvPr>
          <p:cNvSpPr txBox="1"/>
          <p:nvPr/>
        </p:nvSpPr>
        <p:spPr>
          <a:xfrm>
            <a:off x="5446407" y="4620047"/>
            <a:ext cx="2389405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…………………………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6E3B43-2FA1-ED40-9B7A-8E65157E9005}"/>
              </a:ext>
            </a:extLst>
          </p:cNvPr>
          <p:cNvSpPr txBox="1"/>
          <p:nvPr/>
        </p:nvSpPr>
        <p:spPr>
          <a:xfrm>
            <a:off x="3307451" y="4118489"/>
            <a:ext cx="2389405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…………………………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E4057D-39FD-6642-9AD9-4695E70AD337}"/>
              </a:ext>
            </a:extLst>
          </p:cNvPr>
          <p:cNvSpPr txBox="1"/>
          <p:nvPr/>
        </p:nvSpPr>
        <p:spPr>
          <a:xfrm>
            <a:off x="7651029" y="4158158"/>
            <a:ext cx="2389405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…………………………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6E5B0-2B9E-7743-81AA-F03640F751F6}"/>
              </a:ext>
            </a:extLst>
          </p:cNvPr>
          <p:cNvSpPr txBox="1"/>
          <p:nvPr/>
        </p:nvSpPr>
        <p:spPr>
          <a:xfrm>
            <a:off x="570981" y="2699429"/>
            <a:ext cx="1402116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endParaRPr lang="en-US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283549-48DD-7E43-9EF2-5F0DBFA3A279}"/>
              </a:ext>
            </a:extLst>
          </p:cNvPr>
          <p:cNvSpPr txBox="1"/>
          <p:nvPr/>
        </p:nvSpPr>
        <p:spPr>
          <a:xfrm>
            <a:off x="589814" y="2331678"/>
            <a:ext cx="1402116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endParaRPr lang="en-US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699E4E-3D82-9345-8FF8-2977080E111A}"/>
              </a:ext>
            </a:extLst>
          </p:cNvPr>
          <p:cNvSpPr txBox="1"/>
          <p:nvPr/>
        </p:nvSpPr>
        <p:spPr>
          <a:xfrm>
            <a:off x="589747" y="3214247"/>
            <a:ext cx="1402116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endParaRPr lang="en-US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34E4A2-D298-8D4C-9413-1C6CEC5765E6}"/>
              </a:ext>
            </a:extLst>
          </p:cNvPr>
          <p:cNvSpPr txBox="1"/>
          <p:nvPr/>
        </p:nvSpPr>
        <p:spPr>
          <a:xfrm>
            <a:off x="570981" y="4620047"/>
            <a:ext cx="1402116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endParaRPr lang="en-US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973586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 – cont.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Recursion tree of MERGE-SORT with running times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Adding up the costs of all the levels we obtain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  <a:r>
              <a:rPr lang="en-GB" baseline="-25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log n + c</a:t>
            </a:r>
            <a:r>
              <a:rPr lang="en-GB" baseline="-25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O(n log n)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BA382D-2BB6-5942-96C3-634BA2DFCA74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 flipH="1">
            <a:off x="7734293" y="3695173"/>
            <a:ext cx="518044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40ECBC-D180-D04D-B99E-66FA81660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879" y="2363000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5C473-D718-9545-B34D-DD04BA8A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396" y="2901135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A7F6A-C1A4-6642-B1A8-337DBFB4C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435" y="2901135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44A99-9BDA-FE47-BA4E-753704AB9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3086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18693F-0FA0-824F-84A2-F95949EE6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407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BB6819-6985-B44B-BCE2-BCEC46477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812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CA6A47-F3AB-734D-B602-144AF4B3B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2955" y="3439269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n/4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72498F-1802-0D44-AD4E-863DB6E36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593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GB" altLang="en-US" sz="1063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807CF8-2C21-3342-BE77-52E74E22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529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GB" altLang="en-US" sz="1063" dirty="0">
              <a:solidFill>
                <a:srgbClr val="000000"/>
              </a:solidFill>
              <a:latin typeface="Lucida Sans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984C1D-8EE6-2E4C-A85E-49705DFC142E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8252337" y="3695173"/>
            <a:ext cx="567892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0ACB5A-CD67-3F42-A15C-FA7097B55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 bwMode="auto">
          <a:xfrm flipH="1">
            <a:off x="8252337" y="3157039"/>
            <a:ext cx="719623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04A371-ECD2-2F49-870D-602746E11F2C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 bwMode="auto">
          <a:xfrm>
            <a:off x="8971960" y="3157039"/>
            <a:ext cx="897520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67D7D7-E0EB-9443-82E1-D25D880A01A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4547921" y="2618904"/>
            <a:ext cx="2097483" cy="2822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9EDF7B-FB41-C84F-B8FE-77418CF879E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>
            <a:off x="6645404" y="2618904"/>
            <a:ext cx="2326556" cy="2822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496B4-D89B-A540-9B0A-F7B583A8E65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flipH="1">
            <a:off x="3509611" y="3157039"/>
            <a:ext cx="1038310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4A81A-F3FD-4847-B28B-F993120A5CF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 bwMode="auto">
          <a:xfrm>
            <a:off x="4547921" y="3157039"/>
            <a:ext cx="1315011" cy="282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E1A4F0-08CD-EF4F-A168-19BA5E7AEB94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5306582" y="3695173"/>
            <a:ext cx="556350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12F5E5-6C30-384C-988E-B9A27D27E4C2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5862932" y="3695173"/>
            <a:ext cx="505773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232B6E-3F0B-2D4A-87FC-FB1B1D04147B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3509611" y="3695173"/>
            <a:ext cx="734846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C96BED-BC5F-7247-993E-AD3927DD2CC3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>
            <a:off x="2801529" y="3695173"/>
            <a:ext cx="708082" cy="28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7D44D-D91C-8F41-A4CC-4F9324CC8A76}"/>
              </a:ext>
            </a:extLst>
          </p:cNvPr>
          <p:cNvCxnSpPr>
            <a:cxnSpLocks/>
          </p:cNvCxnSpPr>
          <p:nvPr/>
        </p:nvCxnSpPr>
        <p:spPr bwMode="auto">
          <a:xfrm flipH="1">
            <a:off x="9313130" y="3698448"/>
            <a:ext cx="556351" cy="285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A1A369-B55B-D243-B73B-11D34DB3CCA2}"/>
              </a:ext>
            </a:extLst>
          </p:cNvPr>
          <p:cNvCxnSpPr>
            <a:cxnSpLocks/>
          </p:cNvCxnSpPr>
          <p:nvPr/>
        </p:nvCxnSpPr>
        <p:spPr bwMode="auto">
          <a:xfrm>
            <a:off x="9869481" y="3698448"/>
            <a:ext cx="505773" cy="285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B963080-776E-714F-BB00-3861F2CD6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939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GB" altLang="en-US" sz="1063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BDE370-BC46-7743-81D8-60652720F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0875" y="4620047"/>
            <a:ext cx="833050" cy="25590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  <a:defRPr/>
            </a:pPr>
            <a:r>
              <a:rPr lang="en-GB" altLang="en-US" sz="1063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en-GB" altLang="en-US" sz="1063" baseline="-25000" dirty="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GB" altLang="en-US" sz="1063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3CF962-9910-6849-BA1C-18C86FC35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731" y="1372398"/>
            <a:ext cx="2755617" cy="79234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(1) =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</a:p>
          <a:p>
            <a:pPr marL="196291" lvl="1" defTabSz="461592" eaLnBrk="0" fontAlgn="base" hangingPunct="0">
              <a:lnSpc>
                <a:spcPct val="120000"/>
              </a:lnSpc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= 2 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</a:t>
            </a:r>
            <a:r>
              <a:rPr lang="pt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/2) + 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CEB5E3-0D82-A343-AD6C-8D4C570CC31B}"/>
              </a:ext>
            </a:extLst>
          </p:cNvPr>
          <p:cNvSpPr txBox="1"/>
          <p:nvPr/>
        </p:nvSpPr>
        <p:spPr>
          <a:xfrm>
            <a:off x="5446407" y="4620047"/>
            <a:ext cx="2389405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…………………………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6E3B43-2FA1-ED40-9B7A-8E65157E9005}"/>
              </a:ext>
            </a:extLst>
          </p:cNvPr>
          <p:cNvSpPr txBox="1"/>
          <p:nvPr/>
        </p:nvSpPr>
        <p:spPr>
          <a:xfrm>
            <a:off x="3307451" y="4118489"/>
            <a:ext cx="2389405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…………………………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E4057D-39FD-6642-9AD9-4695E70AD337}"/>
              </a:ext>
            </a:extLst>
          </p:cNvPr>
          <p:cNvSpPr txBox="1"/>
          <p:nvPr/>
        </p:nvSpPr>
        <p:spPr>
          <a:xfrm>
            <a:off x="7651029" y="4158158"/>
            <a:ext cx="2389405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…………………………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6E5B0-2B9E-7743-81AA-F03640F751F6}"/>
              </a:ext>
            </a:extLst>
          </p:cNvPr>
          <p:cNvSpPr txBox="1"/>
          <p:nvPr/>
        </p:nvSpPr>
        <p:spPr>
          <a:xfrm>
            <a:off x="570981" y="2699429"/>
            <a:ext cx="1402116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endParaRPr lang="en-US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283549-48DD-7E43-9EF2-5F0DBFA3A279}"/>
              </a:ext>
            </a:extLst>
          </p:cNvPr>
          <p:cNvSpPr txBox="1"/>
          <p:nvPr/>
        </p:nvSpPr>
        <p:spPr>
          <a:xfrm>
            <a:off x="589814" y="2331678"/>
            <a:ext cx="1402116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endParaRPr lang="en-US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699E4E-3D82-9345-8FF8-2977080E111A}"/>
              </a:ext>
            </a:extLst>
          </p:cNvPr>
          <p:cNvSpPr txBox="1"/>
          <p:nvPr/>
        </p:nvSpPr>
        <p:spPr>
          <a:xfrm>
            <a:off x="589747" y="3214247"/>
            <a:ext cx="1402116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endParaRPr lang="en-US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34E4A2-D298-8D4C-9413-1C6CEC5765E6}"/>
              </a:ext>
            </a:extLst>
          </p:cNvPr>
          <p:cNvSpPr txBox="1"/>
          <p:nvPr/>
        </p:nvSpPr>
        <p:spPr>
          <a:xfrm>
            <a:off x="570981" y="4620047"/>
            <a:ext cx="1402116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  <a:r>
              <a:rPr lang="pt" sz="1739" baseline="-2500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  <a:r>
              <a:rPr lang="pt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endParaRPr lang="en-US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74434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 –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F9365D53-1933-884C-942E-C64A7E054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76" y="1341851"/>
                <a:ext cx="11175849" cy="4750913"/>
              </a:xfrm>
            </p:spPr>
            <p:txBody>
              <a:bodyPr/>
              <a:lstStyle/>
              <a:p>
                <a:pPr marL="19935" indent="0">
                  <a:buNone/>
                  <a:defRPr/>
                </a:pPr>
                <a:endParaRPr lang="en-GB" dirty="0"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 panose="020B0602030504020204" pitchFamily="34" charset="0"/>
                </a:endParaRPr>
              </a:p>
              <a:p>
                <a:pPr marL="331241" lvl="1" indent="-311306">
                  <a:lnSpc>
                    <a:spcPct val="120000"/>
                  </a:lnSpc>
                  <a:buChar char="•"/>
                  <a:defRPr/>
                </a:pPr>
                <a:r>
                  <a:rPr lang="en-GB" sz="2029" b="1" dirty="0">
                    <a:solidFill>
                      <a:srgbClr val="094F7B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There are three cases</a:t>
                </a:r>
              </a:p>
              <a:p>
                <a:pPr marL="527533" lvl="1" indent="-331241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If 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f(n) = 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Θ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(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n</a:t>
                </a:r>
                <a:r>
                  <a:rPr lang="en-GB" baseline="30000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c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)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where 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c &lt; 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log</a:t>
                </a:r>
                <a:r>
                  <a:rPr lang="en-GB" baseline="-25000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b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a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then 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T(n) = 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Θ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Lucida Sans Unicode" panose="020B060203050402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Lucida Sans Unicode" panose="020B0602030504020204" pitchFamily="34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Lucida Sans Unicode" panose="020B0602030504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Lucida Sans Unicode" panose="020B0602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Lucida Sans Unicode" panose="020B0602030504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Lucida Sans Unicode" panose="020B0602030504020204" pitchFamily="34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Lucida Sans Unicode" panose="020B0602030504020204" pitchFamily="34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)</a:t>
                </a:r>
              </a:p>
              <a:p>
                <a:pPr marL="527533" lvl="1" indent="-331241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If 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f(n) = 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Θ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(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n</a:t>
                </a:r>
                <a:r>
                  <a:rPr lang="en-GB" baseline="30000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c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)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where 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c = 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log</a:t>
                </a:r>
                <a:r>
                  <a:rPr lang="en-GB" baseline="-25000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b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a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then 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T(n) = 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Θ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(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n</a:t>
                </a:r>
                <a:r>
                  <a:rPr lang="en-GB" baseline="30000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c</a:t>
                </a:r>
                <a:r>
                  <a:rPr lang="en-GB" baseline="30000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log n)</a:t>
                </a:r>
              </a:p>
              <a:p>
                <a:pPr marL="527533" lvl="1" indent="-331241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If 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f(n) = 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Θ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(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n</a:t>
                </a:r>
                <a:r>
                  <a:rPr lang="en-GB" baseline="30000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c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)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where 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c &gt; 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log</a:t>
                </a:r>
                <a:r>
                  <a:rPr lang="en-GB" baseline="-25000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b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a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then 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T(n) = 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Θ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(f(n))</a:t>
                </a:r>
              </a:p>
              <a:p>
                <a:pPr marL="527533" lvl="1" indent="-331241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endParaRPr lang="en-GB" dirty="0">
                  <a:solidFill>
                    <a:schemeClr val="accent1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 panose="020B0602030504020204" pitchFamily="34" charset="0"/>
                </a:endParaRPr>
              </a:p>
              <a:p>
                <a:pPr marL="331241" lvl="1" indent="-311306">
                  <a:lnSpc>
                    <a:spcPct val="120000"/>
                  </a:lnSpc>
                  <a:buFont typeface="Lucida Sans Unicode" panose="020B0602030504020204" pitchFamily="34" charset="0"/>
                  <a:buChar char="•"/>
                  <a:defRPr/>
                </a:pPr>
                <a:r>
                  <a:rPr lang="en-GB" sz="2029" b="1" dirty="0">
                    <a:solidFill>
                      <a:srgbClr val="094F7B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MERGE-SORT recurrence is </a:t>
                </a:r>
                <a:r>
                  <a:rPr lang="en-GB" sz="2029" b="1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T(n) = 2T(n/2) + </a:t>
                </a:r>
                <a:r>
                  <a:rPr lang="en-GB" sz="2029" b="1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Θ</a:t>
                </a:r>
                <a:r>
                  <a:rPr lang="en-GB" sz="2029" b="1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(n)</a:t>
                </a:r>
              </a:p>
              <a:p>
                <a:pPr marL="507597" lvl="1" indent="-311306">
                  <a:lnSpc>
                    <a:spcPct val="120000"/>
                  </a:lnSpc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a = 2, b = 2, f(n) = </a:t>
                </a:r>
                <a:r>
                  <a:rPr lang="el-GR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Θ(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n) </a:t>
                </a:r>
                <a:endParaRPr lang="en-GB" sz="2029" b="1" dirty="0">
                  <a:solidFill>
                    <a:srgbClr val="094F7B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 panose="020B0602030504020204" pitchFamily="34" charset="0"/>
                </a:endParaRPr>
              </a:p>
              <a:p>
                <a:pPr marL="331241" lvl="1" indent="-311306">
                  <a:lnSpc>
                    <a:spcPct val="120000"/>
                  </a:lnSpc>
                  <a:buFont typeface="Lucida Sans Unicode" panose="020B0602030504020204" pitchFamily="34" charset="0"/>
                  <a:buChar char="•"/>
                  <a:defRPr/>
                </a:pPr>
                <a:r>
                  <a:rPr lang="en-GB" sz="2029" b="1" dirty="0">
                    <a:solidFill>
                      <a:srgbClr val="094F7B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It falls in case 2 as </a:t>
                </a:r>
                <a:r>
                  <a:rPr lang="en-GB" sz="2029" b="1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c = 1 </a:t>
                </a:r>
                <a:r>
                  <a:rPr lang="en-GB" sz="2029" b="1" dirty="0">
                    <a:solidFill>
                      <a:srgbClr val="094F7B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and</a:t>
                </a:r>
                <a:r>
                  <a:rPr lang="en-GB" sz="2029" b="1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</a:t>
                </a:r>
                <a:r>
                  <a:rPr lang="en-GB" sz="2029" b="1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log</a:t>
                </a:r>
                <a:r>
                  <a:rPr lang="en-GB" sz="2029" b="1" baseline="-25000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b</a:t>
                </a:r>
                <a:r>
                  <a:rPr lang="en-GB" sz="2029" b="1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a</a:t>
                </a:r>
                <a:r>
                  <a:rPr lang="en-GB" sz="2029" b="1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= log</a:t>
                </a:r>
                <a:r>
                  <a:rPr lang="en-GB" sz="2029" b="1" baseline="-25000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2</a:t>
                </a:r>
                <a:r>
                  <a:rPr lang="en-GB" sz="2029" b="1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2 = 1</a:t>
                </a:r>
                <a:endParaRPr lang="en-GB" sz="2029" b="1" dirty="0">
                  <a:solidFill>
                    <a:srgbClr val="094F7B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 panose="020B0602030504020204" pitchFamily="34" charset="0"/>
                </a:endParaRPr>
              </a:p>
              <a:p>
                <a:pPr marL="331241" lvl="1" indent="-311306">
                  <a:lnSpc>
                    <a:spcPct val="120000"/>
                  </a:lnSpc>
                  <a:buFont typeface="Lucida Sans Unicode" panose="020B0602030504020204" pitchFamily="34" charset="0"/>
                  <a:buChar char="•"/>
                  <a:defRPr/>
                </a:pPr>
                <a:r>
                  <a:rPr lang="en-GB" sz="2029" b="1" dirty="0">
                    <a:solidFill>
                      <a:srgbClr val="094F7B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The solution is </a:t>
                </a:r>
                <a:r>
                  <a:rPr lang="en-GB" sz="2029" b="1" dirty="0" err="1">
                    <a:solidFill>
                      <a:srgbClr val="094F7B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Θ</a:t>
                </a:r>
                <a:r>
                  <a:rPr lang="en-GB" sz="2029" b="1" dirty="0">
                    <a:solidFill>
                      <a:srgbClr val="094F7B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(</a:t>
                </a:r>
                <a:r>
                  <a:rPr lang="en-GB" sz="2029" b="1" dirty="0" err="1">
                    <a:solidFill>
                      <a:srgbClr val="094F7B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n</a:t>
                </a:r>
                <a:r>
                  <a:rPr lang="en-GB" sz="2029" b="1" baseline="30000" dirty="0" err="1">
                    <a:solidFill>
                      <a:srgbClr val="094F7B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c</a:t>
                </a:r>
                <a:r>
                  <a:rPr lang="en-GB" sz="2029" b="1" dirty="0">
                    <a:solidFill>
                      <a:srgbClr val="094F7B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log n) = </a:t>
                </a:r>
                <a:r>
                  <a:rPr lang="en-GB" sz="2029" b="1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Θ</a:t>
                </a:r>
                <a:r>
                  <a:rPr lang="en-GB" sz="2029" b="1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(n log n)</a:t>
                </a:r>
                <a:r>
                  <a:rPr lang="en-GB" sz="2029" b="1" dirty="0">
                    <a:solidFill>
                      <a:srgbClr val="094F7B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F9365D53-1933-884C-942E-C64A7E054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76" y="1341851"/>
                <a:ext cx="11175849" cy="4750913"/>
              </a:xfrm>
              <a:blipFill>
                <a:blip r:embed="rId3"/>
                <a:stretch>
                  <a:fillRect l="-1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24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6D265-ABCD-704F-94E9-ABE15CB1C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" y="1232968"/>
            <a:ext cx="5922711" cy="448203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marL="19935" defTabSz="461592" eaLnBrk="0" fontAlgn="base" hangingPunct="0"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en-GB" sz="2029" kern="0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T(n) = </a:t>
            </a:r>
            <a:r>
              <a:rPr lang="en-GB" sz="2029" kern="0" dirty="0" err="1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aT</a:t>
            </a:r>
            <a:r>
              <a:rPr lang="en-GB" sz="2029" kern="0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(n/b) + f(n) </a:t>
            </a:r>
            <a:r>
              <a:rPr lang="en-GB" sz="2029" kern="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with</a:t>
            </a:r>
            <a:r>
              <a:rPr lang="en-GB" sz="2029" kern="0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 ≥ 1 </a:t>
            </a:r>
            <a:r>
              <a:rPr lang="en-GB" sz="2029" kern="0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</a:t>
            </a:r>
            <a:r>
              <a:rPr lang="en-GB" sz="2029" kern="0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b &gt;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BB63F-351C-7343-A359-CC96A7C8E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936" y="2316032"/>
            <a:ext cx="2365057" cy="448203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marL="19935" defTabSz="461592" eaLnBrk="0" fontAlgn="base" hangingPunct="0">
              <a:spcBef>
                <a:spcPts val="616"/>
              </a:spcBef>
              <a:spcAft>
                <a:spcPct val="0"/>
              </a:spcAft>
              <a:buNone/>
              <a:defRPr/>
            </a:pPr>
            <a:r>
              <a:rPr lang="en-GB" sz="2029" kern="0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Master Theorem</a:t>
            </a:r>
          </a:p>
        </p:txBody>
      </p:sp>
    </p:spTree>
    <p:extLst>
      <p:ext uri="{BB962C8B-B14F-4D97-AF65-F5344CB8AC3E}">
        <p14:creationId xmlns:p14="http://schemas.microsoft.com/office/powerpoint/2010/main" val="3546247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>
            <a:extLst>
              <a:ext uri="{FF2B5EF4-FFF2-40B4-BE49-F238E27FC236}">
                <a16:creationId xmlns:a16="http://schemas.microsoft.com/office/drawing/2014/main" id="{2F4B15BE-2313-7644-82EE-57A65E718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0224" y="1558080"/>
            <a:ext cx="9391553" cy="1469133"/>
          </a:xfrm>
        </p:spPr>
        <p:txBody>
          <a:bodyPr/>
          <a:lstStyle/>
          <a:p>
            <a:pPr algn="ctr" eaLnBrk="1">
              <a:buFont typeface="Lucida Sans Unicode" charset="0"/>
              <a:buNone/>
              <a:defRPr/>
            </a:pPr>
            <a:r>
              <a:rPr lang="en-US" sz="4154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Sans Unicode" charset="0"/>
                <a:cs typeface="Lucida Sans Unicode" charset="0"/>
              </a:rPr>
              <a:t>Algorithms and Data Structures 2</a:t>
            </a:r>
            <a:endParaRPr lang="en-GB" sz="4154" dirty="0">
              <a:effectLst>
                <a:outerShdw blurRad="38100" dist="38100" dir="2700000" algn="tl">
                  <a:srgbClr val="DDDDDD"/>
                </a:outerShdw>
              </a:effectLst>
              <a:latin typeface="Lucida Sans Unicode" charset="0"/>
              <a:cs typeface="Lucida Sans Unicode" charset="0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595B216-6AB8-344C-AC0B-F7A7DA8A3F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72689" y="4114494"/>
            <a:ext cx="6726115" cy="1752838"/>
          </a:xfrm>
        </p:spPr>
        <p:txBody>
          <a:bodyPr/>
          <a:lstStyle/>
          <a:p>
            <a:pPr eaLnBrk="1">
              <a:lnSpc>
                <a:spcPct val="62000"/>
              </a:lnSpc>
            </a:pPr>
            <a:endParaRPr lang="en-GB" altLang="en-US" sz="3188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Dr Michele </a:t>
            </a:r>
            <a:r>
              <a:rPr lang="en-GB" altLang="en-US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Sevegnani</a:t>
            </a: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sz="86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School of Computing Science</a:t>
            </a: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University of Glasgow</a:t>
            </a:r>
          </a:p>
          <a:p>
            <a:pPr eaLnBrk="1">
              <a:lnSpc>
                <a:spcPct val="62000"/>
              </a:lnSpc>
            </a:pPr>
            <a:endParaRPr lang="en-GB" altLang="en-US" sz="86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i="1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michele.sevegnani@glasgow.ac.uk</a:t>
            </a:r>
            <a:endParaRPr lang="en-GB" altLang="en-US" b="0" i="1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B080EC39-BC0D-4E4E-981F-ED7E28084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9590" y="1125620"/>
            <a:ext cx="8397676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83" tIns="47041" rIns="94083" bIns="47041"/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2D472A85-CB42-AB45-BBD1-9A9742560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09" y="604217"/>
            <a:ext cx="11574090" cy="36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083" tIns="47041" rIns="94083" bIns="47041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2029" b="0" dirty="0"/>
              <a:t>Algorithms and Data Structures 2</a:t>
            </a:r>
            <a:r>
              <a:rPr lang="en-GB" altLang="en-US" sz="2029" b="0" dirty="0"/>
              <a:t> 															</a:t>
            </a:r>
            <a:r>
              <a:rPr lang="is-IS" altLang="en-US" sz="2029" b="0" dirty="0"/>
              <a:t>2021</a:t>
            </a:r>
            <a:endParaRPr lang="en-GB" altLang="en-US" sz="2029" b="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94132BA-CF53-324E-A270-B6BCE5E5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924" y="2666830"/>
            <a:ext cx="8167645" cy="1470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>
            <a:lvl1pPr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5pPr>
            <a:lvl6pPr marL="25146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6pPr>
            <a:lvl7pPr marL="29718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7pPr>
            <a:lvl8pPr marL="34290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8pPr>
            <a:lvl9pPr marL="38862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9pPr>
          </a:lstStyle>
          <a:p>
            <a:pPr algn="ctr" defTabSz="461592" eaLnBrk="1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3671" b="1" dirty="0">
                <a:solidFill>
                  <a:srgbClr val="094F7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Lucida Sans Unicode"/>
              </a:rPr>
              <a:t>Recap Lectures 7-8</a:t>
            </a:r>
          </a:p>
        </p:txBody>
      </p:sp>
    </p:spTree>
    <p:extLst>
      <p:ext uri="{BB962C8B-B14F-4D97-AF65-F5344CB8AC3E}">
        <p14:creationId xmlns:p14="http://schemas.microsoft.com/office/powerpoint/2010/main" val="34556879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Topics we covered so far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US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QUICKSORT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Properties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Alternative partitioning schemes</a:t>
            </a: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US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HEAPSORT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Properties</a:t>
            </a: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US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Lower bounds for comparison sorts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Decision tree model</a:t>
            </a: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US" altLang="en-US" sz="2029" b="1" dirty="0">
              <a:solidFill>
                <a:srgbClr val="094F7B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26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41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1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7" y="1341851"/>
            <a:ext cx="5587924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Memory requirements of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MERGE-SORT</a:t>
            </a: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Not in-place 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 MERGE requires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O(n)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memory</a:t>
            </a: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Needed to store auxiliary arrays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</a:t>
            </a:r>
          </a:p>
          <a:p>
            <a:pPr>
              <a:lnSpc>
                <a:spcPct val="90000"/>
              </a:lnSpc>
            </a:pPr>
            <a:endParaRPr lang="en-US" altLang="en-US" sz="1352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27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972171-E033-454A-A060-01D6327F6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120" y="1487441"/>
            <a:ext cx="5448804" cy="4771913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MERGE(</a:t>
            </a:r>
            <a:r>
              <a:rPr lang="en-GB" altLang="en-US" sz="2029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A,p,q,r</a:t>
            </a:r>
            <a:r>
              <a:rPr lang="en-GB" altLang="en-US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n</a:t>
            </a:r>
            <a:r>
              <a:rPr lang="en-GB" altLang="en-US" sz="2029" b="0" baseline="-2500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1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:= q – p + 1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 n</a:t>
            </a:r>
            <a:r>
              <a:rPr lang="en-GB" altLang="en-US" sz="2029" b="0" baseline="-2500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2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:= r – q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b="0" dirty="0">
                <a:solidFill>
                  <a:srgbClr val="FF0000"/>
                </a:solidFill>
                <a:highlight>
                  <a:srgbClr val="FFFF00"/>
                </a:highlight>
                <a:latin typeface="Lucida Sans Typewriter" panose="020B0509030504030204" pitchFamily="49" charset="77"/>
              </a:rPr>
              <a:t>  copy A[</a:t>
            </a:r>
            <a:r>
              <a:rPr lang="en-GB" altLang="en-US" sz="2029" b="0" dirty="0" err="1">
                <a:solidFill>
                  <a:srgbClr val="FF0000"/>
                </a:solidFill>
                <a:highlight>
                  <a:srgbClr val="FFFF00"/>
                </a:highlight>
                <a:latin typeface="Lucida Sans Typewriter" panose="020B0509030504030204" pitchFamily="49" charset="77"/>
              </a:rPr>
              <a:t>p..q</a:t>
            </a:r>
            <a:r>
              <a:rPr lang="en-GB" altLang="en-US" sz="2029" b="0" dirty="0">
                <a:solidFill>
                  <a:srgbClr val="FF0000"/>
                </a:solidFill>
                <a:highlight>
                  <a:srgbClr val="FFFF00"/>
                </a:highlight>
                <a:latin typeface="Lucida Sans Typewriter" panose="020B0509030504030204" pitchFamily="49" charset="77"/>
              </a:rPr>
              <a:t>] to L[0..n</a:t>
            </a:r>
            <a:r>
              <a:rPr lang="en-GB" altLang="en-US" sz="2029" b="0" baseline="-25000" dirty="0">
                <a:solidFill>
                  <a:srgbClr val="FF0000"/>
                </a:solidFill>
                <a:highlight>
                  <a:srgbClr val="FFFF00"/>
                </a:highlight>
                <a:latin typeface="Lucida Sans Typewriter" panose="020B0509030504030204" pitchFamily="49" charset="77"/>
              </a:rPr>
              <a:t>1</a:t>
            </a:r>
            <a:r>
              <a:rPr lang="en-GB" altLang="en-US" sz="2029" b="0" dirty="0">
                <a:solidFill>
                  <a:srgbClr val="FF0000"/>
                </a:solidFill>
                <a:highlight>
                  <a:srgbClr val="FFFF00"/>
                </a:highlight>
                <a:latin typeface="Lucida Sans Typewriter" panose="020B0509030504030204" pitchFamily="49" charset="77"/>
              </a:rPr>
              <a:t>]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b="0" dirty="0">
                <a:solidFill>
                  <a:srgbClr val="FF0000"/>
                </a:solidFill>
                <a:highlight>
                  <a:srgbClr val="FFFF00"/>
                </a:highlight>
                <a:latin typeface="Lucida Sans Typewriter" panose="020B0509030504030204" pitchFamily="49" charset="77"/>
              </a:rPr>
              <a:t>  copy A[q+1..r] to R[0..n</a:t>
            </a:r>
            <a:r>
              <a:rPr lang="en-GB" altLang="en-US" sz="2029" b="0" baseline="-25000" dirty="0">
                <a:solidFill>
                  <a:srgbClr val="FF0000"/>
                </a:solidFill>
                <a:highlight>
                  <a:srgbClr val="FFFF00"/>
                </a:highlight>
                <a:latin typeface="Lucida Sans Typewriter" panose="020B0509030504030204" pitchFamily="49" charset="77"/>
              </a:rPr>
              <a:t>2</a:t>
            </a:r>
            <a:r>
              <a:rPr lang="en-GB" altLang="en-US" sz="2029" b="0" dirty="0">
                <a:solidFill>
                  <a:srgbClr val="FF0000"/>
                </a:solidFill>
                <a:highlight>
                  <a:srgbClr val="FFFF00"/>
                </a:highlight>
                <a:latin typeface="Lucida Sans Typewriter" panose="020B0509030504030204" pitchFamily="49" charset="77"/>
              </a:rPr>
              <a:t>]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 L[n</a:t>
            </a:r>
            <a:r>
              <a:rPr lang="en-GB" altLang="en-US" sz="2029" b="0" baseline="-2500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1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] := </a:t>
            </a: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∞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 R[n</a:t>
            </a:r>
            <a:r>
              <a:rPr lang="en-GB" altLang="en-US" sz="2029" b="0" baseline="-2500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2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] := </a:t>
            </a: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∞</a:t>
            </a:r>
            <a:endParaRPr lang="en-GB" altLang="en-US" sz="2029" b="0" dirty="0">
              <a:solidFill>
                <a:srgbClr val="FF0000"/>
              </a:solidFill>
              <a:latin typeface="Lucida Sans Typewriter" panose="020B0509030504030204" pitchFamily="49" charset="77"/>
            </a:endParaRP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altLang="en-US" sz="2029" b="0" dirty="0" err="1">
                <a:solidFill>
                  <a:srgbClr val="FF0000"/>
                </a:solidFill>
                <a:latin typeface="Lucida Sans Typewriter" panose="020B0509030504030204" pitchFamily="49" charset="77"/>
              </a:rPr>
              <a:t>i,j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:= 0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altLang="en-US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k = p </a:t>
            </a:r>
            <a:r>
              <a:rPr lang="en-GB" altLang="en-US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r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altLang="en-US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if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L[</a:t>
            </a:r>
            <a:r>
              <a:rPr lang="en-GB" altLang="en-US" sz="2029" b="0" dirty="0" err="1">
                <a:solidFill>
                  <a:srgbClr val="FF0000"/>
                </a:solidFill>
                <a:latin typeface="Lucida Sans Typewriter" panose="020B0509030504030204" pitchFamily="49" charset="77"/>
              </a:rPr>
              <a:t>i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] </a:t>
            </a:r>
            <a:r>
              <a:rPr lang="en-GB" sz="2029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 </a:t>
            </a: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R[j]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      </a:t>
            </a: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A[k] := L[</a:t>
            </a:r>
            <a:r>
              <a:rPr lang="en-GB" sz="2029" b="0" dirty="0" err="1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i</a:t>
            </a: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]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      i := i + 1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    </a:t>
            </a:r>
            <a:r>
              <a:rPr lang="en-GB" sz="2029" dirty="0">
                <a:solidFill>
                  <a:srgbClr val="00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else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      A[k] := R[j]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      j := j + 1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       </a:t>
            </a:r>
            <a:endParaRPr lang="en-GB" altLang="en-US" sz="2029" b="0" dirty="0">
              <a:solidFill>
                <a:srgbClr val="FF0000"/>
              </a:solidFill>
              <a:latin typeface="Lucida Sans Typewriter" panose="020B050903050403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7576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Median of three pivoting scheme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Instead of selecting the right-most element as pivot we sample between three values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A[p], A[q], A[r] with q = (</a:t>
            </a:r>
            <a:r>
              <a:rPr lang="en-GB" dirty="0" err="1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p+r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)/2</a:t>
            </a:r>
          </a:p>
          <a:p>
            <a:pPr marL="19935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Median of 3, 2, 6 is the middle element of the sorted sequence 2,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,6: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Left-most element in this case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28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CA161C-6F87-784E-BC0E-6A81BFF8F795}"/>
              </a:ext>
            </a:extLst>
          </p:cNvPr>
          <p:cNvGrpSpPr/>
          <p:nvPr/>
        </p:nvGrpSpPr>
        <p:grpSpPr>
          <a:xfrm>
            <a:off x="2274624" y="3150758"/>
            <a:ext cx="6868249" cy="696084"/>
            <a:chOff x="2764875" y="3272608"/>
            <a:chExt cx="7109910" cy="7205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FC3B53-E4B8-B741-8518-AE9A39F8BD4A}"/>
                </a:ext>
              </a:extLst>
            </p:cNvPr>
            <p:cNvGrpSpPr/>
            <p:nvPr/>
          </p:nvGrpSpPr>
          <p:grpSpPr>
            <a:xfrm>
              <a:off x="2764875" y="3693666"/>
              <a:ext cx="5348105" cy="299518"/>
              <a:chOff x="6289263" y="5289584"/>
              <a:chExt cx="5348105" cy="29951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5298BCB-F12D-D643-A2F0-52CC6BB3B453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FFFFFF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3D4A137-1053-E746-A563-B22F88492A92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5994DE-DBBF-C942-83C7-192C72CFAB48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9ACAE5-5B54-BF49-B211-A86886033FF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3A83F81-A598-E448-A2F7-C475E36E7132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FF64E3-AFFC-D442-BE1B-1F61F651CB22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A39970-CB61-4446-A88C-AA336F0430E3}"/>
                </a:ext>
              </a:extLst>
            </p:cNvPr>
            <p:cNvSpPr txBox="1"/>
            <p:nvPr/>
          </p:nvSpPr>
          <p:spPr>
            <a:xfrm>
              <a:off x="2980898" y="3272608"/>
              <a:ext cx="337191" cy="372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39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C012E2-CE44-3E4C-A883-56D95B18BCCC}"/>
                </a:ext>
              </a:extLst>
            </p:cNvPr>
            <p:cNvSpPr txBox="1"/>
            <p:nvPr/>
          </p:nvSpPr>
          <p:spPr>
            <a:xfrm>
              <a:off x="9240987" y="3272608"/>
              <a:ext cx="285750" cy="372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39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6F3254-8079-A14C-9B2B-1420FAA99A7E}"/>
                </a:ext>
              </a:extLst>
            </p:cNvPr>
            <p:cNvSpPr/>
            <p:nvPr/>
          </p:nvSpPr>
          <p:spPr bwMode="auto">
            <a:xfrm>
              <a:off x="8091037" y="3693666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89997" bIns="35999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sz="1739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A0D6B2-89EE-054D-8BF3-AF9A1AD67537}"/>
                </a:ext>
              </a:extLst>
            </p:cNvPr>
            <p:cNvSpPr/>
            <p:nvPr/>
          </p:nvSpPr>
          <p:spPr bwMode="auto">
            <a:xfrm>
              <a:off x="8980410" y="3693666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89997" bIns="35999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sz="1739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55DF23-9674-0941-94C1-53D20933F697}"/>
              </a:ext>
            </a:extLst>
          </p:cNvPr>
          <p:cNvSpPr txBox="1"/>
          <p:nvPr/>
        </p:nvSpPr>
        <p:spPr>
          <a:xfrm>
            <a:off x="5122153" y="3122106"/>
            <a:ext cx="325730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549494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Typically, we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swap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values around while computing the median</a:t>
            </a:r>
          </a:p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At the end, the pivot is in position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A[r]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the rest of the algorithm is defined as in standard QUICKSORT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 with swaps</a:t>
            </a:r>
          </a:p>
          <a:p>
            <a:pPr marL="19935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If A[q] &lt; A[p]   SWAP(A[p], A[q])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Swap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6 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with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29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CA161C-6F87-784E-BC0E-6A81BFF8F795}"/>
              </a:ext>
            </a:extLst>
          </p:cNvPr>
          <p:cNvGrpSpPr/>
          <p:nvPr/>
        </p:nvGrpSpPr>
        <p:grpSpPr>
          <a:xfrm>
            <a:off x="2274624" y="3498081"/>
            <a:ext cx="6868249" cy="696084"/>
            <a:chOff x="2764875" y="3272608"/>
            <a:chExt cx="7109910" cy="7205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FC3B53-E4B8-B741-8518-AE9A39F8BD4A}"/>
                </a:ext>
              </a:extLst>
            </p:cNvPr>
            <p:cNvGrpSpPr/>
            <p:nvPr/>
          </p:nvGrpSpPr>
          <p:grpSpPr>
            <a:xfrm>
              <a:off x="2764875" y="3693666"/>
              <a:ext cx="5348105" cy="299518"/>
              <a:chOff x="6289263" y="5289584"/>
              <a:chExt cx="5348105" cy="29951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5298BCB-F12D-D643-A2F0-52CC6BB3B453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3D4A137-1053-E746-A563-B22F88492A92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5994DE-DBBF-C942-83C7-192C72CFAB48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9ACAE5-5B54-BF49-B211-A86886033FF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3A83F81-A598-E448-A2F7-C475E36E7132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FF64E3-AFFC-D442-BE1B-1F61F651CB22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A39970-CB61-4446-A88C-AA336F0430E3}"/>
                </a:ext>
              </a:extLst>
            </p:cNvPr>
            <p:cNvSpPr txBox="1"/>
            <p:nvPr/>
          </p:nvSpPr>
          <p:spPr>
            <a:xfrm>
              <a:off x="2980898" y="3272608"/>
              <a:ext cx="337191" cy="372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39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C012E2-CE44-3E4C-A883-56D95B18BCCC}"/>
                </a:ext>
              </a:extLst>
            </p:cNvPr>
            <p:cNvSpPr txBox="1"/>
            <p:nvPr/>
          </p:nvSpPr>
          <p:spPr>
            <a:xfrm>
              <a:off x="9240987" y="3272608"/>
              <a:ext cx="285750" cy="372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39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6F3254-8079-A14C-9B2B-1420FAA99A7E}"/>
                </a:ext>
              </a:extLst>
            </p:cNvPr>
            <p:cNvSpPr/>
            <p:nvPr/>
          </p:nvSpPr>
          <p:spPr bwMode="auto">
            <a:xfrm>
              <a:off x="8091037" y="3693666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89997" bIns="35999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sz="1739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A0D6B2-89EE-054D-8BF3-AF9A1AD67537}"/>
                </a:ext>
              </a:extLst>
            </p:cNvPr>
            <p:cNvSpPr/>
            <p:nvPr/>
          </p:nvSpPr>
          <p:spPr bwMode="auto">
            <a:xfrm>
              <a:off x="8980410" y="3693666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89997" bIns="35999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sz="1739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55DF23-9674-0941-94C1-53D20933F697}"/>
              </a:ext>
            </a:extLst>
          </p:cNvPr>
          <p:cNvSpPr txBox="1"/>
          <p:nvPr/>
        </p:nvSpPr>
        <p:spPr>
          <a:xfrm>
            <a:off x="5122153" y="3489584"/>
            <a:ext cx="325730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90505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07597" lvl="1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Why is the number of operations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2n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instead of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n+1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 line 2? The assignment </a:t>
            </a:r>
            <a:r>
              <a:rPr lang="en-US" altLang="en-US" dirty="0" err="1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=1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executed once and the test </a:t>
            </a:r>
            <a:r>
              <a:rPr lang="en-US" altLang="en-US" dirty="0" err="1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&lt;n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executed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times. 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A8158-A307-5243-BD7A-65EDC288F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402" y="2443930"/>
            <a:ext cx="3853279" cy="227446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ARRAY-MAX(A)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  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max := A[0] 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  for 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i = 1 </a:t>
            </a: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to 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n-1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    </a:t>
            </a: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if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 A[</a:t>
            </a:r>
            <a:r>
              <a:rPr lang="en-GB" altLang="en-US" sz="2029" b="0" dirty="0" err="1">
                <a:solidFill>
                  <a:srgbClr val="FF0000"/>
                </a:solidFill>
                <a:latin typeface="Lucida Sans Typewriter" charset="0"/>
              </a:rPr>
              <a:t>i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] &gt; max </a:t>
            </a: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then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      max := A[</a:t>
            </a:r>
            <a:r>
              <a:rPr lang="en-GB" altLang="en-US" sz="2029" b="0" dirty="0" err="1">
                <a:solidFill>
                  <a:srgbClr val="FF0000"/>
                </a:solidFill>
                <a:latin typeface="Lucida Sans Typewriter" charset="0"/>
              </a:rPr>
              <a:t>i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] 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  {increment counter </a:t>
            </a:r>
            <a:r>
              <a:rPr lang="en-GB" altLang="en-US" sz="2029" b="0" dirty="0" err="1">
                <a:solidFill>
                  <a:srgbClr val="FF0000"/>
                </a:solidFill>
                <a:latin typeface="Lucida Sans Typewriter" charset="0"/>
              </a:rPr>
              <a:t>i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} 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  </a:t>
            </a: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return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 max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0A4E63-B66D-BE47-BDA1-97327C522AE8}"/>
              </a:ext>
            </a:extLst>
          </p:cNvPr>
          <p:cNvSpPr txBox="1"/>
          <p:nvPr/>
        </p:nvSpPr>
        <p:spPr>
          <a:xfrm>
            <a:off x="4496108" y="2379698"/>
            <a:ext cx="2434618" cy="3344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18" dirty="0">
                <a:solidFill>
                  <a:srgbClr val="0B4F7A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	</a:t>
            </a:r>
            <a:r>
              <a:rPr lang="en-US" sz="2029" dirty="0">
                <a:solidFill>
                  <a:srgbClr val="0B4F7A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Operations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2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		2</a:t>
            </a:r>
            <a:r>
              <a:rPr lang="en-US" sz="2318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	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18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		</a:t>
            </a:r>
            <a:r>
              <a:rPr lang="en-US" sz="202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2n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2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		2(n-1)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2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		2(n-1)	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2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		2(n-1)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2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		1		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29" dirty="0">
              <a:solidFill>
                <a:srgbClr val="FF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29" dirty="0">
                <a:solidFill>
                  <a:srgbClr val="0B4F7A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Total</a:t>
            </a:r>
            <a:r>
              <a:rPr lang="en-US" sz="202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	8n - 3</a:t>
            </a:r>
            <a:endParaRPr lang="en-US" sz="202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2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204FD-3642-074A-A93F-7102F2E36916}"/>
              </a:ext>
            </a:extLst>
          </p:cNvPr>
          <p:cNvSpPr txBox="1"/>
          <p:nvPr/>
        </p:nvSpPr>
        <p:spPr>
          <a:xfrm>
            <a:off x="6791605" y="2316032"/>
            <a:ext cx="4892320" cy="410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7597" lvl="1" indent="-311306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Font typeface="Lucida Sans Unicode" panose="020B0602030504020204" pitchFamily="34" charset="0"/>
              <a:buChar char="−"/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It depends on how the for loop is implemented by a specific compiler. If the assignment is performed only once (the other assignments to </a:t>
            </a:r>
            <a:r>
              <a:rPr lang="en-GB" sz="1739" dirty="0" err="1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are done inside the loop when incrementing </a:t>
            </a:r>
            <a:r>
              <a:rPr lang="en-GB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</a:t>
            </a:r>
            <a:r>
              <a:rPr lang="en-GB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+ 1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is correct.</a:t>
            </a:r>
          </a:p>
          <a:p>
            <a:pPr marL="507597" lvl="1" indent="-311306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Font typeface="Lucida Sans Unicode" panose="020B0602030504020204" pitchFamily="34" charset="0"/>
              <a:buChar char="−"/>
            </a:pPr>
            <a:endParaRPr lang="en-GB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Font typeface="Lucida Sans Unicode" panose="020B0602030504020204" pitchFamily="34" charset="0"/>
              <a:buChar char="−"/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Note </a:t>
            </a:r>
            <a:r>
              <a:rPr lang="en-GB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2n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</a:t>
            </a:r>
            <a:r>
              <a:rPr lang="en-GB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+ 1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are both </a:t>
            </a:r>
            <a:r>
              <a:rPr lang="en-GB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O(n)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so it does not matter in practice</a:t>
            </a:r>
          </a:p>
          <a:p>
            <a:pPr marL="507597" lvl="1" indent="-311306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Font typeface="Lucida Sans Unicode" panose="020B0602030504020204" pitchFamily="34" charset="0"/>
              <a:buChar char="−"/>
            </a:pPr>
            <a:endParaRPr lang="en-GB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Font typeface="Lucida Sans Unicode" panose="020B0602030504020204" pitchFamily="34" charset="0"/>
              <a:buChar char="−"/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This is a good question because it shows why we </a:t>
            </a:r>
            <a:r>
              <a:rPr lang="en-GB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ignore constant factors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 our analysis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546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95731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Typically, we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swap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values around while computing the median</a:t>
            </a:r>
          </a:p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At the end, the pivot is in position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A[r]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the rest of the algorithm is defined as in standard QUICKSORT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 with swaps</a:t>
            </a:r>
          </a:p>
          <a:p>
            <a:pPr marL="19935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If A[r] &lt; A[p]   SWAP(A[p], A[r])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No swap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30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CA161C-6F87-784E-BC0E-6A81BFF8F795}"/>
              </a:ext>
            </a:extLst>
          </p:cNvPr>
          <p:cNvGrpSpPr/>
          <p:nvPr/>
        </p:nvGrpSpPr>
        <p:grpSpPr>
          <a:xfrm>
            <a:off x="2274624" y="3498081"/>
            <a:ext cx="6868249" cy="696084"/>
            <a:chOff x="2764875" y="3272608"/>
            <a:chExt cx="7109910" cy="7205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FC3B53-E4B8-B741-8518-AE9A39F8BD4A}"/>
                </a:ext>
              </a:extLst>
            </p:cNvPr>
            <p:cNvGrpSpPr/>
            <p:nvPr/>
          </p:nvGrpSpPr>
          <p:grpSpPr>
            <a:xfrm>
              <a:off x="2764875" y="3693666"/>
              <a:ext cx="5348105" cy="299518"/>
              <a:chOff x="6289263" y="5289584"/>
              <a:chExt cx="5348105" cy="29951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5298BCB-F12D-D643-A2F0-52CC6BB3B453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3D4A137-1053-E746-A563-B22F88492A92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5994DE-DBBF-C942-83C7-192C72CFAB48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9ACAE5-5B54-BF49-B211-A86886033FF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3A83F81-A598-E448-A2F7-C475E36E7132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FF64E3-AFFC-D442-BE1B-1F61F651CB22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A39970-CB61-4446-A88C-AA336F0430E3}"/>
                </a:ext>
              </a:extLst>
            </p:cNvPr>
            <p:cNvSpPr txBox="1"/>
            <p:nvPr/>
          </p:nvSpPr>
          <p:spPr>
            <a:xfrm>
              <a:off x="2980898" y="3272608"/>
              <a:ext cx="337191" cy="372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39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C012E2-CE44-3E4C-A883-56D95B18BCCC}"/>
                </a:ext>
              </a:extLst>
            </p:cNvPr>
            <p:cNvSpPr txBox="1"/>
            <p:nvPr/>
          </p:nvSpPr>
          <p:spPr>
            <a:xfrm>
              <a:off x="9240987" y="3272608"/>
              <a:ext cx="285750" cy="372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39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6F3254-8079-A14C-9B2B-1420FAA99A7E}"/>
                </a:ext>
              </a:extLst>
            </p:cNvPr>
            <p:cNvSpPr/>
            <p:nvPr/>
          </p:nvSpPr>
          <p:spPr bwMode="auto">
            <a:xfrm>
              <a:off x="8091037" y="3693666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89997" bIns="35999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sz="1739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A0D6B2-89EE-054D-8BF3-AF9A1AD67537}"/>
                </a:ext>
              </a:extLst>
            </p:cNvPr>
            <p:cNvSpPr/>
            <p:nvPr/>
          </p:nvSpPr>
          <p:spPr bwMode="auto">
            <a:xfrm>
              <a:off x="8980410" y="3693666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89997" bIns="35999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sz="1739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55DF23-9674-0941-94C1-53D20933F697}"/>
              </a:ext>
            </a:extLst>
          </p:cNvPr>
          <p:cNvSpPr txBox="1"/>
          <p:nvPr/>
        </p:nvSpPr>
        <p:spPr>
          <a:xfrm>
            <a:off x="5122153" y="3489584"/>
            <a:ext cx="325730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201915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Typically, we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swap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values around while computing the median</a:t>
            </a:r>
          </a:p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At the end, the pivot is in position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A[r]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the rest of the algorithm is defined as in standard QUICKSORT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 with swaps</a:t>
            </a:r>
          </a:p>
          <a:p>
            <a:pPr marL="19935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If A[q] &lt; A[r]   SWAP(A[q], A[r])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No swap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31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CA161C-6F87-784E-BC0E-6A81BFF8F795}"/>
              </a:ext>
            </a:extLst>
          </p:cNvPr>
          <p:cNvGrpSpPr/>
          <p:nvPr/>
        </p:nvGrpSpPr>
        <p:grpSpPr>
          <a:xfrm>
            <a:off x="2274624" y="3498081"/>
            <a:ext cx="6868249" cy="696084"/>
            <a:chOff x="2764875" y="3272608"/>
            <a:chExt cx="7109910" cy="7205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FC3B53-E4B8-B741-8518-AE9A39F8BD4A}"/>
                </a:ext>
              </a:extLst>
            </p:cNvPr>
            <p:cNvGrpSpPr/>
            <p:nvPr/>
          </p:nvGrpSpPr>
          <p:grpSpPr>
            <a:xfrm>
              <a:off x="2764875" y="3693666"/>
              <a:ext cx="5348105" cy="299518"/>
              <a:chOff x="6289263" y="5289584"/>
              <a:chExt cx="5348105" cy="29951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5298BCB-F12D-D643-A2F0-52CC6BB3B453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3D4A137-1053-E746-A563-B22F88492A92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5994DE-DBBF-C942-83C7-192C72CFAB48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9ACAE5-5B54-BF49-B211-A86886033FF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3A83F81-A598-E448-A2F7-C475E36E7132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FF64E3-AFFC-D442-BE1B-1F61F651CB22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A39970-CB61-4446-A88C-AA336F0430E3}"/>
                </a:ext>
              </a:extLst>
            </p:cNvPr>
            <p:cNvSpPr txBox="1"/>
            <p:nvPr/>
          </p:nvSpPr>
          <p:spPr>
            <a:xfrm>
              <a:off x="2980898" y="3272608"/>
              <a:ext cx="337191" cy="372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39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C012E2-CE44-3E4C-A883-56D95B18BCCC}"/>
                </a:ext>
              </a:extLst>
            </p:cNvPr>
            <p:cNvSpPr txBox="1"/>
            <p:nvPr/>
          </p:nvSpPr>
          <p:spPr>
            <a:xfrm>
              <a:off x="9240987" y="3272608"/>
              <a:ext cx="285750" cy="372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39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6F3254-8079-A14C-9B2B-1420FAA99A7E}"/>
                </a:ext>
              </a:extLst>
            </p:cNvPr>
            <p:cNvSpPr/>
            <p:nvPr/>
          </p:nvSpPr>
          <p:spPr bwMode="auto">
            <a:xfrm>
              <a:off x="8091037" y="3693666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89997" bIns="35999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sz="1739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A0D6B2-89EE-054D-8BF3-AF9A1AD67537}"/>
                </a:ext>
              </a:extLst>
            </p:cNvPr>
            <p:cNvSpPr/>
            <p:nvPr/>
          </p:nvSpPr>
          <p:spPr bwMode="auto">
            <a:xfrm>
              <a:off x="8980410" y="3693666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89997" bIns="35999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sz="1739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55DF23-9674-0941-94C1-53D20933F697}"/>
              </a:ext>
            </a:extLst>
          </p:cNvPr>
          <p:cNvSpPr txBox="1"/>
          <p:nvPr/>
        </p:nvSpPr>
        <p:spPr>
          <a:xfrm>
            <a:off x="5122153" y="3489584"/>
            <a:ext cx="325730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59633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2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Typically, we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swap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values around while computing the median</a:t>
            </a:r>
          </a:p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At the end, the pivot is in position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A[r]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the rest of the algorithm is defined as in standard QUICKSORT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 with swaps</a:t>
            </a:r>
          </a:p>
          <a:p>
            <a:pPr marL="19935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19935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A[r] is the pivot</a:t>
            </a:r>
          </a:p>
          <a:p>
            <a:pPr marL="19935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32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CA161C-6F87-784E-BC0E-6A81BFF8F795}"/>
              </a:ext>
            </a:extLst>
          </p:cNvPr>
          <p:cNvGrpSpPr/>
          <p:nvPr/>
        </p:nvGrpSpPr>
        <p:grpSpPr>
          <a:xfrm>
            <a:off x="2274624" y="3498081"/>
            <a:ext cx="6868249" cy="696084"/>
            <a:chOff x="2764875" y="3272608"/>
            <a:chExt cx="7109910" cy="7205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FC3B53-E4B8-B741-8518-AE9A39F8BD4A}"/>
                </a:ext>
              </a:extLst>
            </p:cNvPr>
            <p:cNvGrpSpPr/>
            <p:nvPr/>
          </p:nvGrpSpPr>
          <p:grpSpPr>
            <a:xfrm>
              <a:off x="2764875" y="3693666"/>
              <a:ext cx="5348105" cy="299518"/>
              <a:chOff x="6289263" y="5289584"/>
              <a:chExt cx="5348105" cy="29951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5298BCB-F12D-D643-A2F0-52CC6BB3B453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3D4A137-1053-E746-A563-B22F88492A92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5994DE-DBBF-C942-83C7-192C72CFAB48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9ACAE5-5B54-BF49-B211-A86886033FF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3A83F81-A598-E448-A2F7-C475E36E7132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FF64E3-AFFC-D442-BE1B-1F61F651CB22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89997" bIns="35999" anchor="ctr"/>
              <a:lstStyle/>
              <a:p>
                <a:pPr algn="ctr" defTabSz="461593" eaLnBrk="0" fontAlgn="base" hangingPunct="0">
                  <a:lnSpc>
                    <a:spcPct val="8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sz="1739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A39970-CB61-4446-A88C-AA336F0430E3}"/>
                </a:ext>
              </a:extLst>
            </p:cNvPr>
            <p:cNvSpPr txBox="1"/>
            <p:nvPr/>
          </p:nvSpPr>
          <p:spPr>
            <a:xfrm>
              <a:off x="2980898" y="3272608"/>
              <a:ext cx="337191" cy="372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39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C012E2-CE44-3E4C-A883-56D95B18BCCC}"/>
                </a:ext>
              </a:extLst>
            </p:cNvPr>
            <p:cNvSpPr txBox="1"/>
            <p:nvPr/>
          </p:nvSpPr>
          <p:spPr>
            <a:xfrm>
              <a:off x="9240987" y="3272608"/>
              <a:ext cx="285750" cy="372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739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rPr>
                <a:t>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6F3254-8079-A14C-9B2B-1420FAA99A7E}"/>
                </a:ext>
              </a:extLst>
            </p:cNvPr>
            <p:cNvSpPr/>
            <p:nvPr/>
          </p:nvSpPr>
          <p:spPr bwMode="auto">
            <a:xfrm>
              <a:off x="8091037" y="3693666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89997" bIns="35999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sz="1739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A0D6B2-89EE-054D-8BF3-AF9A1AD67537}"/>
                </a:ext>
              </a:extLst>
            </p:cNvPr>
            <p:cNvSpPr/>
            <p:nvPr/>
          </p:nvSpPr>
          <p:spPr bwMode="auto">
            <a:xfrm>
              <a:off x="8980410" y="3693666"/>
              <a:ext cx="894375" cy="299518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89997" bIns="35999" anchor="ctr"/>
            <a:lstStyle/>
            <a:p>
              <a:pPr algn="ctr" defTabSz="461593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sz="1739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55DF23-9674-0941-94C1-53D20933F697}"/>
              </a:ext>
            </a:extLst>
          </p:cNvPr>
          <p:cNvSpPr txBox="1"/>
          <p:nvPr/>
        </p:nvSpPr>
        <p:spPr>
          <a:xfrm>
            <a:off x="5122153" y="3489584"/>
            <a:ext cx="325730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74710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Question 3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 format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Similar as 2019 format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5 questions with sub questions for a total of 60 marks</a:t>
            </a:r>
          </a:p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Open book, online assessment </a:t>
            </a:r>
          </a:p>
          <a:p>
            <a:pPr indent="-311306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Time allowed: 3 hours </a:t>
            </a: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33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89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>
            <a:extLst>
              <a:ext uri="{FF2B5EF4-FFF2-40B4-BE49-F238E27FC236}">
                <a16:creationId xmlns:a16="http://schemas.microsoft.com/office/drawing/2014/main" id="{2F4B15BE-2313-7644-82EE-57A65E718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0224" y="1558080"/>
            <a:ext cx="9391553" cy="1469133"/>
          </a:xfrm>
        </p:spPr>
        <p:txBody>
          <a:bodyPr/>
          <a:lstStyle/>
          <a:p>
            <a:pPr algn="ctr" eaLnBrk="1">
              <a:buFont typeface="Lucida Sans Unicode" charset="0"/>
              <a:buNone/>
              <a:defRPr/>
            </a:pPr>
            <a:r>
              <a:rPr lang="en-US" sz="4154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Sans Unicode" charset="0"/>
                <a:cs typeface="Lucida Sans Unicode" charset="0"/>
              </a:rPr>
              <a:t>Algorithms and Data Structures 2</a:t>
            </a:r>
            <a:endParaRPr lang="en-GB" sz="4154" dirty="0">
              <a:effectLst>
                <a:outerShdw blurRad="38100" dist="38100" dir="2700000" algn="tl">
                  <a:srgbClr val="DDDDDD"/>
                </a:outerShdw>
              </a:effectLst>
              <a:latin typeface="Lucida Sans Unicode" charset="0"/>
              <a:cs typeface="Lucida Sans Unicode" charset="0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595B216-6AB8-344C-AC0B-F7A7DA8A3F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72689" y="4114494"/>
            <a:ext cx="6726115" cy="1752838"/>
          </a:xfrm>
        </p:spPr>
        <p:txBody>
          <a:bodyPr/>
          <a:lstStyle/>
          <a:p>
            <a:pPr eaLnBrk="1">
              <a:lnSpc>
                <a:spcPct val="62000"/>
              </a:lnSpc>
            </a:pPr>
            <a:endParaRPr lang="en-GB" altLang="en-US" sz="3188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Dr Michele </a:t>
            </a:r>
            <a:r>
              <a:rPr lang="en-GB" altLang="en-US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Sevegnani</a:t>
            </a: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sz="86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School of Computing Science</a:t>
            </a: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University of Glasgow</a:t>
            </a:r>
          </a:p>
          <a:p>
            <a:pPr eaLnBrk="1">
              <a:lnSpc>
                <a:spcPct val="62000"/>
              </a:lnSpc>
            </a:pPr>
            <a:endParaRPr lang="en-GB" altLang="en-US" sz="86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i="1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michele.sevegnani@glasgow.ac.uk</a:t>
            </a:r>
            <a:endParaRPr lang="en-GB" altLang="en-US" b="0" i="1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B080EC39-BC0D-4E4E-981F-ED7E28084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9590" y="1125620"/>
            <a:ext cx="8397676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83" tIns="47041" rIns="94083" bIns="47041"/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2D472A85-CB42-AB45-BBD1-9A9742560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09" y="604217"/>
            <a:ext cx="11574090" cy="36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083" tIns="47041" rIns="94083" bIns="47041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2029" b="0" dirty="0"/>
              <a:t>Algorithms and Data Structures 2</a:t>
            </a:r>
            <a:r>
              <a:rPr lang="en-GB" altLang="en-US" sz="2029" b="0" dirty="0"/>
              <a:t> 															</a:t>
            </a:r>
            <a:r>
              <a:rPr lang="is-IS" altLang="en-US" sz="2029" b="0" dirty="0"/>
              <a:t>2021</a:t>
            </a:r>
            <a:endParaRPr lang="en-GB" altLang="en-US" sz="2029" b="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94132BA-CF53-324E-A270-B6BCE5E5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924" y="2666830"/>
            <a:ext cx="8167645" cy="1470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>
            <a:lvl1pPr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5pPr>
            <a:lvl6pPr marL="25146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6pPr>
            <a:lvl7pPr marL="29718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7pPr>
            <a:lvl8pPr marL="34290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8pPr>
            <a:lvl9pPr marL="38862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9pPr>
          </a:lstStyle>
          <a:p>
            <a:pPr algn="ctr" defTabSz="461592" eaLnBrk="1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3671" b="1" dirty="0">
                <a:solidFill>
                  <a:srgbClr val="094F7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Lucida Sans Unicode"/>
              </a:rPr>
              <a:t>Recap Lectures 9-12</a:t>
            </a:r>
          </a:p>
        </p:txBody>
      </p:sp>
    </p:spTree>
    <p:extLst>
      <p:ext uri="{BB962C8B-B14F-4D97-AF65-F5344CB8AC3E}">
        <p14:creationId xmlns:p14="http://schemas.microsoft.com/office/powerpoint/2010/main" val="3354817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Topics we covered so far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US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Non-comparison sorts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COUNTING-SORT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RADIX-SORT</a:t>
            </a:r>
            <a:endParaRPr lang="en-US" altLang="en-US" sz="2029" b="1" dirty="0">
              <a:solidFill>
                <a:srgbClr val="094F7B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US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Linked lists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Singly linked lists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Doubly linked lists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Circular doubly linked list with a sentinel</a:t>
            </a: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US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Abstract Data Types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Stack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Queue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List</a:t>
            </a: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US" altLang="en-US" sz="2029" b="1" dirty="0">
              <a:solidFill>
                <a:srgbClr val="094F7B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35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96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Briefly describe: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 five the main operations of the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List ADT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 iterative and a recursive definition of operation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GET(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L,i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 the implementation of the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List ADT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based on 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linked list.</a:t>
            </a:r>
          </a:p>
          <a:p>
            <a:pPr indent="-311306"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36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66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Main list operations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GET(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L,i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: return the element at index 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 list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 without removing it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SET(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L,i,x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: replace element at index 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 list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with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x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return previous element at index 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ADD(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L,x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: insert element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x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to the end of list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ADD-AT(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L,i,x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: insert element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x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at index 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 list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 shifting all elements after this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REMOVE(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L,i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: 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remove and return element at index </a:t>
            </a:r>
            <a:r>
              <a:rPr lang="en-GB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 list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 shifting all elements after this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GB" dirty="0"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37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61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1: solution (cont.)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38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AA013-F624-DE4C-B0AE-EACF62BF4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94" y="2267894"/>
            <a:ext cx="5008356" cy="289882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GET(</a:t>
            </a:r>
            <a:r>
              <a:rPr lang="en-GB" sz="2029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L,i</a:t>
            </a:r>
            <a:r>
              <a:rPr lang="en-GB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counter := 0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x := </a:t>
            </a:r>
            <a:r>
              <a:rPr lang="en-GB" sz="2029" b="0" dirty="0" err="1">
                <a:solidFill>
                  <a:srgbClr val="FF0000"/>
                </a:solidFill>
                <a:latin typeface="Lucida Sans Typewriter" panose="020B0509030504030204" pitchFamily="49" charset="77"/>
              </a:rPr>
              <a:t>L.head</a:t>
            </a:r>
            <a:endParaRPr lang="en-GB" sz="2029" b="0" dirty="0">
              <a:solidFill>
                <a:srgbClr val="FF0000"/>
              </a:solidFill>
              <a:latin typeface="Lucida Sans Typewriter" panose="020B0509030504030204" pitchFamily="49" charset="77"/>
            </a:endParaRP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while </a:t>
            </a: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x != NIL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if</a:t>
            </a: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counter = i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     </a:t>
            </a:r>
            <a:r>
              <a:rPr lang="en-GB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return</a:t>
            </a: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x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   counter := counter + 1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   x := </a:t>
            </a:r>
            <a:r>
              <a:rPr lang="en-GB" sz="2029" b="0" dirty="0" err="1">
                <a:solidFill>
                  <a:srgbClr val="FF0000"/>
                </a:solidFill>
                <a:latin typeface="Lucida Sans Typewriter" panose="020B0509030504030204" pitchFamily="49" charset="77"/>
              </a:rPr>
              <a:t>x.next</a:t>
            </a:r>
            <a:endParaRPr lang="en-GB" sz="2029" b="0" dirty="0">
              <a:solidFill>
                <a:srgbClr val="FF0000"/>
              </a:solidFill>
              <a:latin typeface="Lucida Sans Typewriter" panose="020B0509030504030204" pitchFamily="49" charset="77"/>
            </a:endParaRP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return </a:t>
            </a: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E9EF8-B6C6-A74B-9463-E9D01764F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242" y="2760040"/>
            <a:ext cx="5119065" cy="133792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REC-GET(</a:t>
            </a:r>
            <a:r>
              <a:rPr lang="en-GB" sz="2029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x,i</a:t>
            </a:r>
            <a:r>
              <a:rPr lang="en-GB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if </a:t>
            </a: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x = NIL or </a:t>
            </a:r>
            <a:r>
              <a:rPr lang="en-GB" sz="2029" b="0" dirty="0" err="1">
                <a:solidFill>
                  <a:srgbClr val="FF0000"/>
                </a:solidFill>
                <a:latin typeface="Lucida Sans Typewriter" panose="020B0509030504030204" pitchFamily="49" charset="77"/>
              </a:rPr>
              <a:t>i</a:t>
            </a: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= 0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return </a:t>
            </a: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x</a:t>
            </a:r>
          </a:p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sz="2029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return </a:t>
            </a: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REC-GET(</a:t>
            </a:r>
            <a:r>
              <a:rPr lang="en-GB" sz="2029" b="0" dirty="0" err="1">
                <a:solidFill>
                  <a:srgbClr val="FF0000"/>
                </a:solidFill>
                <a:latin typeface="Lucida Sans Typewriter" panose="020B0509030504030204" pitchFamily="49" charset="77"/>
              </a:rPr>
              <a:t>x.next</a:t>
            </a: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, </a:t>
            </a:r>
            <a:r>
              <a:rPr lang="en-GB" sz="2029" b="0" dirty="0" err="1">
                <a:solidFill>
                  <a:srgbClr val="FF0000"/>
                </a:solidFill>
                <a:latin typeface="Lucida Sans Typewriter" panose="020B0509030504030204" pitchFamily="49" charset="77"/>
              </a:rPr>
              <a:t>i</a:t>
            </a:r>
            <a:r>
              <a:rPr lang="en-GB" sz="2029" b="0" dirty="0">
                <a:solidFill>
                  <a:srgbClr val="FF0000"/>
                </a:solidFill>
                <a:latin typeface="Lucida Sans Typewriter" panose="020B0509030504030204" pitchFamily="49" charset="77"/>
              </a:rPr>
              <a:t> - 1)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EBBB8-74BA-414E-8491-7BB4736047D7}"/>
              </a:ext>
            </a:extLst>
          </p:cNvPr>
          <p:cNvSpPr txBox="1"/>
          <p:nvPr/>
        </p:nvSpPr>
        <p:spPr>
          <a:xfrm>
            <a:off x="6374242" y="2262176"/>
            <a:ext cx="3535906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Call with REC-GET(</a:t>
            </a:r>
            <a:r>
              <a:rPr lang="en-US" sz="1739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L.head,i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2132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Describe a recursive algorithm to determine if a string has more vowels than consonants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Hint: write a recursive algorithm to return an integer representing number of vowels minus number of consonants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0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07597" lvl="1" indent="-311306"/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</a:pPr>
            <a:r>
              <a:rPr lang="en-GB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Lower bound for </a:t>
            </a:r>
            <a:r>
              <a:rPr lang="en-GB" sz="202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</a:t>
            </a:r>
            <a:r>
              <a:rPr lang="en-GB" sz="202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en-GB" sz="2029" dirty="0">
                <a:solidFill>
                  <a:srgbClr val="0B4F7A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:</a:t>
            </a:r>
            <a:r>
              <a:rPr lang="en-GB" altLang="en-US" sz="2029" b="1" dirty="0">
                <a:solidFill>
                  <a:srgbClr val="0B4F7A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GB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why is </a:t>
            </a:r>
            <a:r>
              <a:rPr lang="en-GB" altLang="en-US" sz="2029" b="1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en-GB" altLang="en-US" sz="2029" b="1" baseline="-25000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0</a:t>
            </a:r>
            <a:r>
              <a:rPr lang="en-GB" altLang="en-US" sz="2029" b="1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=64</a:t>
            </a:r>
            <a:r>
              <a:rPr lang="en-GB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instead of </a:t>
            </a:r>
            <a:r>
              <a:rPr lang="en-GB" altLang="en-US" sz="2029" b="1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16</a:t>
            </a:r>
            <a:r>
              <a:rPr lang="en-GB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? Since </a:t>
            </a:r>
            <a:r>
              <a:rPr lang="en-GB" altLang="en-US" sz="2029" b="1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log 16 = 4 = </a:t>
            </a:r>
            <a:r>
              <a:rPr lang="en-GB" sz="202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</a:t>
            </a:r>
            <a:r>
              <a:rPr lang="en-GB" altLang="en-US" sz="2029" b="1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16</a:t>
            </a:r>
          </a:p>
          <a:p>
            <a:pPr marL="0" lvl="1" indent="-311306">
              <a:lnSpc>
                <a:spcPct val="120000"/>
              </a:lnSpc>
              <a:buChar char="•"/>
            </a:pPr>
            <a:endParaRPr lang="en-GB" sz="2029" b="1" dirty="0">
              <a:solidFill>
                <a:srgbClr val="094F7B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0" lvl="1" indent="-311306">
              <a:lnSpc>
                <a:spcPct val="120000"/>
              </a:lnSpc>
              <a:buChar char="•"/>
            </a:pPr>
            <a:r>
              <a:rPr lang="en-GB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Lower bound: prove that </a:t>
            </a:r>
            <a:r>
              <a:rPr lang="en-GB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log n</a:t>
            </a:r>
            <a:r>
              <a:rPr lang="en-GB" sz="2029" b="1" dirty="0">
                <a:solidFill>
                  <a:srgbClr val="0B4F7A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</a:t>
            </a:r>
            <a:r>
              <a:rPr lang="en-GB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O(</a:t>
            </a:r>
            <a:r>
              <a:rPr lang="en-GB" sz="202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</a:t>
            </a:r>
            <a:r>
              <a:rPr lang="en-GB" sz="202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en-GB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</a:p>
          <a:p>
            <a:pPr marL="0" lvl="1" indent="0">
              <a:lnSpc>
                <a:spcPct val="120000"/>
              </a:lnSpc>
              <a:buNone/>
            </a:pPr>
            <a:endParaRPr lang="en-GB" sz="2029" b="1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log n </a:t>
            </a: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</a:t>
            </a: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c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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endParaRPr 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  <a:sym typeface="Symbol" pitchFamily="18" charset="2"/>
            </a:endParaRPr>
          </a:p>
          <a:p>
            <a:pPr marL="507597" lvl="1" indent="-311306">
              <a:lnSpc>
                <a:spcPct val="120000"/>
              </a:lnSpc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Pick </a:t>
            </a:r>
            <a:r>
              <a:rPr 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n</a:t>
            </a:r>
            <a:r>
              <a:rPr lang="en-US" baseline="-25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0</a:t>
            </a:r>
            <a:r>
              <a:rPr 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 = 64</a:t>
            </a: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c = 1</a:t>
            </a: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0" indent="0">
              <a:buNone/>
            </a:pPr>
            <a:endParaRPr lang="en-GB" sz="2318" dirty="0"/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</a:pPr>
            <a:r>
              <a:rPr lang="en-GB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16=2</a:t>
            </a:r>
            <a:r>
              <a:rPr lang="en-GB" sz="2029" b="1" baseline="30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4</a:t>
            </a:r>
            <a:r>
              <a:rPr lang="en-GB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also a valid value for </a:t>
            </a:r>
            <a:r>
              <a:rPr lang="en-GB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en-GB" sz="2029" b="1" baseline="-25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0</a:t>
            </a:r>
            <a:r>
              <a:rPr lang="en-GB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because </a:t>
            </a:r>
            <a:r>
              <a:rPr lang="en-GB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en-US" sz="2318" dirty="0">
                <a:solidFill>
                  <a:schemeClr val="accent1"/>
                </a:solidFill>
                <a:cs typeface="Lucida Sans Unicode" panose="020B0602030504020204" pitchFamily="34" charset="0"/>
                <a:sym typeface="Symbol" pitchFamily="18" charset="2"/>
              </a:rPr>
              <a:t>  </a:t>
            </a:r>
            <a:r>
              <a:rPr lang="en-GB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en-GB" sz="2029" b="1" baseline="-25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0</a:t>
            </a:r>
            <a:r>
              <a:rPr lang="en-GB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holds</a:t>
            </a: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</a:pPr>
            <a:r>
              <a:rPr lang="en-GB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Note that </a:t>
            </a:r>
            <a:r>
              <a:rPr lang="en-GB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en-GB" sz="2029" b="1" baseline="-25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0</a:t>
            </a:r>
            <a:r>
              <a:rPr lang="en-GB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can be different than the </a:t>
            </a:r>
            <a:r>
              <a:rPr lang="en-GB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minimum</a:t>
            </a:r>
            <a:r>
              <a:rPr lang="en-GB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value if the inequality holds</a:t>
            </a:r>
          </a:p>
          <a:p>
            <a:pPr marL="507597" lvl="1" indent="-311306">
              <a:lnSpc>
                <a:spcPct val="120000"/>
              </a:lnSpc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Sometimes finding the minimum value can be too difficult so we just show any other valid value</a:t>
            </a:r>
          </a:p>
          <a:p>
            <a:pPr marL="0" lvl="1" indent="-311306">
              <a:lnSpc>
                <a:spcPct val="120000"/>
              </a:lnSpc>
              <a:buChar char="•"/>
            </a:pPr>
            <a:endParaRPr lang="en-GB" sz="2029" b="1" dirty="0">
              <a:solidFill>
                <a:srgbClr val="094F7B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0" lvl="1" indent="-311306">
              <a:lnSpc>
                <a:spcPct val="120000"/>
              </a:lnSpc>
              <a:buChar char="•"/>
            </a:pPr>
            <a:endParaRPr lang="en-GB" altLang="en-US" sz="2029" b="1" dirty="0">
              <a:solidFill>
                <a:srgbClr val="094F7B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0" indent="-311306"/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DCC49-7F11-F845-9424-BEABECCCCE0A}"/>
              </a:ext>
            </a:extLst>
          </p:cNvPr>
          <p:cNvSpPr txBox="1"/>
          <p:nvPr/>
        </p:nvSpPr>
        <p:spPr>
          <a:xfrm>
            <a:off x="4983032" y="2983027"/>
            <a:ext cx="6469127" cy="891947"/>
          </a:xfrm>
          <a:prstGeom prst="rect">
            <a:avLst/>
          </a:prstGeom>
          <a:solidFill>
            <a:srgbClr val="FFFECC"/>
          </a:solidFill>
          <a:ln w="38100">
            <a:solidFill>
              <a:srgbClr val="0B4F7A"/>
            </a:solidFill>
          </a:ln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Given functions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f(n)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 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g(n)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, 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we say that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f(n)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 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is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O(g(n)) 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if there are positive constants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c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n</a:t>
            </a:r>
            <a:r>
              <a:rPr lang="en-US" sz="1739" baseline="-25000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0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such that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f(n)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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cg(n)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  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for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n 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n</a:t>
            </a:r>
            <a:r>
              <a:rPr lang="en-US" sz="1739" baseline="-25000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92519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Explain with pseudocode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a string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Output: integer denoting number of vowels in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minus number of consonants in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</a:t>
            </a:r>
            <a:b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</a:b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14403">
              <a:defRPr/>
            </a:pPr>
            <a:fld id="{51C2C39A-EF9B-3F41-A248-9CBA5F9E2A3C}" type="slidenum">
              <a:rPr lang="en-GB" altLang="en-US" sz="1500">
                <a:latin typeface="Lucida Sans Unicode"/>
                <a:cs typeface="Lucida Sans Unicode"/>
              </a:rPr>
              <a:pPr defTabSz="914403">
                <a:defRPr/>
              </a:pPr>
              <a:t>40</a:t>
            </a:fld>
            <a:endParaRPr lang="en-GB" altLang="en-US" sz="1500" dirty="0">
              <a:latin typeface="Lucida Sans Unicode"/>
              <a:cs typeface="Lucida Sans Unicode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50250" y="2998886"/>
            <a:ext cx="7691502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DIFF(s)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  if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LENGTH(s) = 0</a:t>
            </a:r>
            <a:r>
              <a:rPr lang="en-GB" altLang="en-US" b="0" i="1" dirty="0">
                <a:solidFill>
                  <a:srgbClr val="008000"/>
                </a:solidFill>
                <a:latin typeface="Lucida Sans Typewriter" charset="0"/>
              </a:rPr>
              <a:t>            // empty string </a:t>
            </a:r>
            <a:endParaRPr lang="en-GB" altLang="en-US" b="0" dirty="0">
              <a:solidFill>
                <a:srgbClr val="FF0000"/>
              </a:solidFill>
              <a:latin typeface="Lucida Sans Typewriter" charset="0"/>
            </a:endParaRP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return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0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if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s = </a:t>
            </a:r>
            <a:r>
              <a:rPr lang="en-GB" altLang="en-US" b="0" dirty="0" err="1">
                <a:solidFill>
                  <a:srgbClr val="FF0000"/>
                </a:solidFill>
                <a:latin typeface="Lucida Sans Typewriter" charset="0"/>
              </a:rPr>
              <a:t>vs’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and v is vowel   </a:t>
            </a:r>
            <a:r>
              <a:rPr lang="en-GB" altLang="en-US" b="0" i="1" dirty="0">
                <a:solidFill>
                  <a:srgbClr val="008000"/>
                </a:solidFill>
                <a:latin typeface="Lucida Sans Typewriter" charset="0"/>
              </a:rPr>
              <a:t>// v is s[0]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return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1 + DIFF(s’)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else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return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-1 + DIFF(s’)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C6095A2-84ED-4A42-83B1-4FF212B1977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3476" y="6233849"/>
            <a:ext cx="7711978" cy="472331"/>
          </a:xfrm>
        </p:spPr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37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We write explicitly the recursion trace for DIFF(</a:t>
            </a:r>
            <a:r>
              <a:rPr lang="en-GB" sz="2029" b="1" dirty="0" err="1">
                <a:solidFill>
                  <a:srgbClr val="00B050"/>
                </a:solidFill>
                <a:ea typeface="ＭＳ Ｐゴシック" charset="0"/>
              </a:rPr>
              <a:t>aa</a:t>
            </a:r>
            <a:r>
              <a:rPr lang="en-GB" sz="2029" b="1" dirty="0" err="1">
                <a:solidFill>
                  <a:srgbClr val="094F7B"/>
                </a:solidFill>
                <a:ea typeface="ＭＳ Ｐゴシック" charset="0"/>
              </a:rPr>
              <a:t>bcd</a:t>
            </a:r>
            <a:r>
              <a:rPr lang="en-GB" sz="2029" b="1" dirty="0" err="1">
                <a:solidFill>
                  <a:srgbClr val="00B050"/>
                </a:solidFill>
                <a:ea typeface="ＭＳ Ｐゴシック" charset="0"/>
              </a:rPr>
              <a:t>ee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) (vowels in green):</a:t>
            </a:r>
          </a:p>
          <a:p>
            <a:pPr marL="561270" lvl="1" indent="0">
              <a:buNone/>
            </a:pPr>
            <a:r>
              <a:rPr lang="en-GB" dirty="0">
                <a:latin typeface="Lucida Sans Unicode" charset="0"/>
                <a:cs typeface="Lucida Sans Unicode" charset="0"/>
              </a:rPr>
              <a:t>DIFF(</a:t>
            </a:r>
            <a:r>
              <a:rPr lang="en-GB" dirty="0" err="1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aa</a:t>
            </a:r>
            <a:r>
              <a:rPr lang="en-GB" dirty="0" err="1">
                <a:latin typeface="Lucida Sans Unicode" charset="0"/>
                <a:cs typeface="Lucida Sans Unicode" charset="0"/>
              </a:rPr>
              <a:t>bcd</a:t>
            </a:r>
            <a:r>
              <a:rPr lang="en-GB" dirty="0" err="1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ee</a:t>
            </a:r>
            <a:r>
              <a:rPr lang="en-GB" dirty="0">
                <a:latin typeface="Lucida Sans Unicode" charset="0"/>
                <a:cs typeface="Lucida Sans Unicode" charset="0"/>
              </a:rPr>
              <a:t>)</a:t>
            </a:r>
          </a:p>
          <a:p>
            <a:pPr marL="561270" lvl="1" indent="0">
              <a:buNone/>
            </a:pPr>
            <a:r>
              <a:rPr lang="en-GB" dirty="0">
                <a:latin typeface="Lucida Sans Unicode" charset="0"/>
                <a:cs typeface="Lucida Sans Unicode" charset="0"/>
              </a:rPr>
              <a:t>1 + DIFF(</a:t>
            </a:r>
            <a:r>
              <a:rPr lang="en-GB" dirty="0" err="1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a</a:t>
            </a:r>
            <a:r>
              <a:rPr lang="en-GB" dirty="0" err="1">
                <a:latin typeface="Lucida Sans Unicode" charset="0"/>
                <a:cs typeface="Lucida Sans Unicode" charset="0"/>
              </a:rPr>
              <a:t>bcd</a:t>
            </a:r>
            <a:r>
              <a:rPr lang="en-GB" dirty="0" err="1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ee</a:t>
            </a:r>
            <a:r>
              <a:rPr lang="en-GB" dirty="0">
                <a:latin typeface="Lucida Sans Unicode" charset="0"/>
                <a:cs typeface="Lucida Sans Unicode" charset="0"/>
              </a:rPr>
              <a:t>)</a:t>
            </a:r>
          </a:p>
          <a:p>
            <a:pPr marL="561270" lvl="1" indent="0">
              <a:buNone/>
            </a:pPr>
            <a:r>
              <a:rPr lang="en-GB" dirty="0">
                <a:latin typeface="Lucida Sans Unicode" charset="0"/>
                <a:cs typeface="Lucida Sans Unicode" charset="0"/>
              </a:rPr>
              <a:t>1 + 1 + DIFF(</a:t>
            </a:r>
            <a:r>
              <a:rPr lang="en-GB" dirty="0" err="1">
                <a:latin typeface="Lucida Sans Unicode" charset="0"/>
                <a:cs typeface="Lucida Sans Unicode" charset="0"/>
              </a:rPr>
              <a:t>bcd</a:t>
            </a:r>
            <a:r>
              <a:rPr lang="en-GB" dirty="0" err="1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ee</a:t>
            </a:r>
            <a:r>
              <a:rPr lang="en-GB" dirty="0">
                <a:latin typeface="Lucida Sans Unicode" charset="0"/>
                <a:cs typeface="Lucida Sans Unicode" charset="0"/>
              </a:rPr>
              <a:t>)</a:t>
            </a:r>
          </a:p>
          <a:p>
            <a:pPr marL="561270" lvl="1" indent="0">
              <a:buNone/>
            </a:pPr>
            <a:r>
              <a:rPr lang="en-GB" dirty="0">
                <a:latin typeface="Lucida Sans Unicode" charset="0"/>
                <a:cs typeface="Lucida Sans Unicode" charset="0"/>
              </a:rPr>
              <a:t>1 + 1 -1 + DIFF(</a:t>
            </a:r>
            <a:r>
              <a:rPr lang="en-GB" dirty="0" err="1">
                <a:latin typeface="Lucida Sans Unicode" charset="0"/>
                <a:cs typeface="Lucida Sans Unicode" charset="0"/>
              </a:rPr>
              <a:t>cd</a:t>
            </a:r>
            <a:r>
              <a:rPr lang="en-GB" dirty="0" err="1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ee</a:t>
            </a:r>
            <a:r>
              <a:rPr lang="en-GB" dirty="0">
                <a:latin typeface="Lucida Sans Unicode" charset="0"/>
                <a:cs typeface="Lucida Sans Unicode" charset="0"/>
              </a:rPr>
              <a:t>)</a:t>
            </a:r>
          </a:p>
          <a:p>
            <a:pPr marL="561270" lvl="1" indent="0">
              <a:buNone/>
            </a:pPr>
            <a:r>
              <a:rPr lang="en-GB" dirty="0">
                <a:latin typeface="Lucida Sans Unicode" charset="0"/>
                <a:cs typeface="Lucida Sans Unicode" charset="0"/>
              </a:rPr>
              <a:t>1 + 1 -1 -1 + DIFF(d</a:t>
            </a:r>
            <a:r>
              <a:rPr lang="en-GB" dirty="0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ee</a:t>
            </a:r>
            <a:r>
              <a:rPr lang="en-GB" dirty="0">
                <a:latin typeface="Lucida Sans Unicode" charset="0"/>
                <a:cs typeface="Lucida Sans Unicode" charset="0"/>
              </a:rPr>
              <a:t>)</a:t>
            </a:r>
          </a:p>
          <a:p>
            <a:pPr marL="561270" lvl="1" indent="0">
              <a:buNone/>
            </a:pPr>
            <a:r>
              <a:rPr lang="en-GB" dirty="0">
                <a:latin typeface="Lucida Sans Unicode" charset="0"/>
                <a:cs typeface="Lucida Sans Unicode" charset="0"/>
              </a:rPr>
              <a:t>1 + 1 -1 -1 -1 + DIFF(</a:t>
            </a:r>
            <a:r>
              <a:rPr lang="en-GB" dirty="0" err="1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ee</a:t>
            </a:r>
            <a:r>
              <a:rPr lang="en-GB" dirty="0">
                <a:latin typeface="Lucida Sans Unicode" charset="0"/>
                <a:cs typeface="Lucida Sans Unicode" charset="0"/>
              </a:rPr>
              <a:t>)</a:t>
            </a:r>
          </a:p>
          <a:p>
            <a:pPr marL="561270" lvl="1" indent="0">
              <a:buNone/>
            </a:pPr>
            <a:r>
              <a:rPr lang="en-GB" dirty="0">
                <a:latin typeface="Lucida Sans Unicode" charset="0"/>
                <a:cs typeface="Lucida Sans Unicode" charset="0"/>
              </a:rPr>
              <a:t>1 + 1 -1 -1 -1 +1 + DIFF(</a:t>
            </a:r>
            <a:r>
              <a:rPr lang="en-GB" dirty="0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e</a:t>
            </a:r>
            <a:r>
              <a:rPr lang="en-GB" dirty="0">
                <a:latin typeface="Lucida Sans Unicode" charset="0"/>
                <a:cs typeface="Lucida Sans Unicode" charset="0"/>
              </a:rPr>
              <a:t>)</a:t>
            </a:r>
          </a:p>
          <a:p>
            <a:pPr marL="561270" lvl="1" indent="0">
              <a:buNone/>
            </a:pPr>
            <a:r>
              <a:rPr lang="en-GB" dirty="0">
                <a:latin typeface="Lucida Sans Unicode" charset="0"/>
                <a:cs typeface="Lucida Sans Unicode" charset="0"/>
              </a:rPr>
              <a:t>1 + 1 -1 -1 -1 +1 + 1 + DIFF(𝜀)</a:t>
            </a:r>
          </a:p>
          <a:p>
            <a:pPr marL="561270" lvl="1" indent="0">
              <a:buNone/>
            </a:pPr>
            <a:r>
              <a:rPr lang="en-GB" dirty="0">
                <a:latin typeface="Lucida Sans Unicode" charset="0"/>
                <a:cs typeface="Lucida Sans Unicode" charset="0"/>
              </a:rPr>
              <a:t>1 + 1 -1 -1 -1 +1 + 1 + 0 = 1</a:t>
            </a: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Symbol </a:t>
            </a:r>
            <a:r>
              <a:rPr lang="en-GB" sz="2029" b="1" dirty="0">
                <a:solidFill>
                  <a:schemeClr val="accent1"/>
                </a:solidFill>
                <a:ea typeface="ＭＳ Ｐゴシック" charset="0"/>
              </a:rPr>
              <a:t>𝜀 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(epsilon) indicates the empty string (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LENGTH(𝜀) = 0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)</a:t>
            </a: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14403">
              <a:defRPr/>
            </a:pPr>
            <a:fld id="{51C2C39A-EF9B-3F41-A248-9CBA5F9E2A3C}" type="slidenum">
              <a:rPr lang="en-GB" altLang="en-US" sz="1500">
                <a:latin typeface="Lucida Sans Unicode"/>
                <a:cs typeface="Lucida Sans Unicode"/>
              </a:rPr>
              <a:pPr defTabSz="914403">
                <a:defRPr/>
              </a:pPr>
              <a:t>41</a:t>
            </a:fld>
            <a:endParaRPr lang="en-GB" altLang="en-US" sz="1500" dirty="0">
              <a:latin typeface="Lucida Sans Unicode"/>
              <a:cs typeface="Lucida Sans Unicode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34746" y="2116786"/>
            <a:ext cx="4865094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DIFF(s)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  if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LENGTH(s) = 0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return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0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if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s = </a:t>
            </a:r>
            <a:r>
              <a:rPr lang="en-GB" altLang="en-US" b="0" dirty="0" err="1">
                <a:solidFill>
                  <a:srgbClr val="FF0000"/>
                </a:solidFill>
                <a:latin typeface="Lucida Sans Typewriter" charset="0"/>
              </a:rPr>
              <a:t>vs’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and v is vowel</a:t>
            </a:r>
            <a:endParaRPr lang="en-GB" altLang="en-US" b="0" i="1" dirty="0">
              <a:solidFill>
                <a:srgbClr val="008000"/>
              </a:solidFill>
              <a:latin typeface="Lucida Sans Typewriter" charset="0"/>
            </a:endParaRP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return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1 + DIFF(s’)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else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return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-1 + DIFF(s’)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EE55C-5FAA-5449-A19B-AAAA6417FB1C}"/>
              </a:ext>
            </a:extLst>
          </p:cNvPr>
          <p:cNvSpPr txBox="1"/>
          <p:nvPr/>
        </p:nvSpPr>
        <p:spPr>
          <a:xfrm>
            <a:off x="2246912" y="5190894"/>
            <a:ext cx="2332690" cy="36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3">
              <a:defRPr/>
            </a:pPr>
            <a:r>
              <a:rPr lang="en-GB" sz="1740" dirty="0">
                <a:solidFill>
                  <a:srgbClr val="000000"/>
                </a:solidFill>
                <a:latin typeface="Lucida Sans Unicode"/>
                <a:ea typeface="ＭＳ Ｐゴシック" panose="020B0600070205080204" pitchFamily="34" charset="-128"/>
                <a:cs typeface="Lucida Sans Unicode"/>
              </a:rPr>
              <a:t>deferred operations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7AC2A3-F345-934C-B3E2-272071E80AE0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H="1" flipV="1">
            <a:off x="2711036" y="4850738"/>
            <a:ext cx="702221" cy="3401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77E1A86-787E-7B45-88CD-FD9FD67EB47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3476" y="6233849"/>
            <a:ext cx="7711978" cy="472331"/>
          </a:xfrm>
        </p:spPr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91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another solution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We use tail recursion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a string and </a:t>
            </a:r>
            <a:r>
              <a:rPr lang="en-GB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acc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an integer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Output: integer denoting number of vowels in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minus number of consonants in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</a:t>
            </a:r>
            <a:b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</a:b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14403">
              <a:defRPr/>
            </a:pPr>
            <a:fld id="{51C2C39A-EF9B-3F41-A248-9CBA5F9E2A3C}" type="slidenum">
              <a:rPr lang="en-GB" altLang="en-US" sz="1500">
                <a:latin typeface="Lucida Sans Unicode"/>
                <a:cs typeface="Lucida Sans Unicode"/>
              </a:rPr>
              <a:pPr defTabSz="914403">
                <a:defRPr/>
              </a:pPr>
              <a:t>42</a:t>
            </a:fld>
            <a:endParaRPr lang="en-GB" altLang="en-US" sz="1500" dirty="0">
              <a:latin typeface="Lucida Sans Unicode"/>
              <a:cs typeface="Lucida Sans Unicode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50249" y="3685707"/>
            <a:ext cx="8324394" cy="235164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DIFF-AUX(s, </a:t>
            </a:r>
            <a:r>
              <a:rPr lang="en-GB" altLang="en-US" dirty="0" err="1">
                <a:solidFill>
                  <a:srgbClr val="000000"/>
                </a:solidFill>
                <a:latin typeface="Lucida Sans Typewriter" charset="0"/>
              </a:rPr>
              <a:t>acc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)  </a:t>
            </a:r>
            <a:r>
              <a:rPr lang="en-GB" altLang="en-US" b="0" i="1" dirty="0">
                <a:solidFill>
                  <a:srgbClr val="008000"/>
                </a:solidFill>
                <a:latin typeface="Lucida Sans Typewriter" charset="0"/>
              </a:rPr>
              <a:t>// input string and accumulator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  if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LENGTH(s) = 0</a:t>
            </a:r>
            <a:r>
              <a:rPr lang="en-GB" altLang="en-US" b="0" i="1" dirty="0">
                <a:solidFill>
                  <a:srgbClr val="008000"/>
                </a:solidFill>
                <a:latin typeface="Lucida Sans Typewriter" charset="0"/>
              </a:rPr>
              <a:t>                // empty string </a:t>
            </a:r>
            <a:endParaRPr lang="en-GB" altLang="en-US" b="0" dirty="0">
              <a:solidFill>
                <a:srgbClr val="FF0000"/>
              </a:solidFill>
              <a:latin typeface="Lucida Sans Typewriter" charset="0"/>
            </a:endParaRP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return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</a:t>
            </a:r>
            <a:r>
              <a:rPr lang="en-GB" altLang="en-US" b="0" dirty="0" err="1">
                <a:solidFill>
                  <a:srgbClr val="FF0000"/>
                </a:solidFill>
                <a:latin typeface="Lucida Sans Typewriter" charset="0"/>
              </a:rPr>
              <a:t>acc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                   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if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s = </a:t>
            </a:r>
            <a:r>
              <a:rPr lang="en-GB" altLang="en-US" b="0" dirty="0" err="1">
                <a:solidFill>
                  <a:srgbClr val="FF0000"/>
                </a:solidFill>
                <a:latin typeface="Lucida Sans Typewriter" charset="0"/>
              </a:rPr>
              <a:t>vs’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and v is vowel       </a:t>
            </a:r>
            <a:r>
              <a:rPr lang="en-GB" altLang="en-US" b="0" i="1" dirty="0">
                <a:solidFill>
                  <a:srgbClr val="008000"/>
                </a:solidFill>
                <a:latin typeface="Lucida Sans Typewriter" charset="0"/>
              </a:rPr>
              <a:t>// v is s[0]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return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DIFF-AUX(s’, </a:t>
            </a:r>
            <a:r>
              <a:rPr lang="en-GB" altLang="en-US" b="0" dirty="0" err="1">
                <a:solidFill>
                  <a:srgbClr val="FF0000"/>
                </a:solidFill>
                <a:latin typeface="Lucida Sans Typewriter" charset="0"/>
              </a:rPr>
              <a:t>acc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+ 1)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else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return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DIFF-AUX(s’, </a:t>
            </a:r>
            <a:r>
              <a:rPr lang="en-GB" altLang="en-US" b="0" dirty="0" err="1">
                <a:solidFill>
                  <a:srgbClr val="FF0000"/>
                </a:solidFill>
                <a:latin typeface="Lucida Sans Typewriter" charset="0"/>
              </a:rPr>
              <a:t>acc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- 1)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F826A-A41D-484B-B734-B7F22D21B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249" y="2668385"/>
            <a:ext cx="8324394" cy="73560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DIFF(s)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  return DIFF-AUX(s, 0)      </a:t>
            </a:r>
            <a:r>
              <a:rPr lang="en-GB" altLang="en-US" b="0" i="1" dirty="0">
                <a:solidFill>
                  <a:srgbClr val="008000"/>
                </a:solidFill>
                <a:latin typeface="Lucida Sans Typewriter" charset="0"/>
              </a:rPr>
              <a:t>// auxiliary function </a:t>
            </a:r>
            <a:endParaRPr lang="en-GB" altLang="en-US" b="0" dirty="0">
              <a:solidFill>
                <a:srgbClr val="FF0000"/>
              </a:solidFill>
              <a:latin typeface="Lucida Sans Typewriter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7092E7-23F6-F542-90E3-FD97E360A6E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3476" y="6233849"/>
            <a:ext cx="7711978" cy="472331"/>
          </a:xfrm>
        </p:spPr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34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another solution (cont.)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We write explicitly the recursion trace for DIFF-AUX(</a:t>
            </a:r>
            <a:r>
              <a:rPr lang="en-GB" sz="2029" b="1" dirty="0" err="1">
                <a:solidFill>
                  <a:srgbClr val="00B050"/>
                </a:solidFill>
                <a:ea typeface="ＭＳ Ｐゴシック" charset="0"/>
              </a:rPr>
              <a:t>aa</a:t>
            </a:r>
            <a:r>
              <a:rPr lang="en-GB" sz="2029" b="1" dirty="0" err="1">
                <a:solidFill>
                  <a:srgbClr val="094F7B"/>
                </a:solidFill>
                <a:ea typeface="ＭＳ Ｐゴシック" charset="0"/>
              </a:rPr>
              <a:t>bcd</a:t>
            </a:r>
            <a:r>
              <a:rPr lang="en-GB" sz="2029" b="1" dirty="0" err="1">
                <a:solidFill>
                  <a:srgbClr val="00B050"/>
                </a:solidFill>
                <a:ea typeface="ＭＳ Ｐゴシック" charset="0"/>
              </a:rPr>
              <a:t>ee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, 0) (vowels in green):</a:t>
            </a:r>
          </a:p>
          <a:p>
            <a:pPr marL="561270" lvl="1" indent="0">
              <a:buNone/>
            </a:pPr>
            <a:r>
              <a:rPr lang="en-GB" dirty="0">
                <a:latin typeface="Lucida Sans Unicode" charset="0"/>
                <a:cs typeface="Lucida Sans Unicode" charset="0"/>
              </a:rPr>
              <a:t>DIFF-AUX(</a:t>
            </a:r>
            <a:r>
              <a:rPr lang="en-GB" dirty="0" err="1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aa</a:t>
            </a:r>
            <a:r>
              <a:rPr lang="en-GB" dirty="0" err="1">
                <a:latin typeface="Lucida Sans Unicode" charset="0"/>
                <a:cs typeface="Lucida Sans Unicode" charset="0"/>
              </a:rPr>
              <a:t>bcd</a:t>
            </a:r>
            <a:r>
              <a:rPr lang="en-GB" dirty="0" err="1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ee</a:t>
            </a:r>
            <a:r>
              <a:rPr lang="en-GB" dirty="0">
                <a:latin typeface="Lucida Sans Unicode" charset="0"/>
                <a:cs typeface="Lucida Sans Unicode" charset="0"/>
              </a:rPr>
              <a:t>, 0)</a:t>
            </a:r>
          </a:p>
          <a:p>
            <a:pPr marL="561270" lvl="1" indent="0">
              <a:buNone/>
            </a:pPr>
            <a:r>
              <a:rPr lang="en-GB" dirty="0">
                <a:latin typeface="Lucida Sans Unicode" charset="0"/>
                <a:cs typeface="Lucida Sans Unicode" charset="0"/>
              </a:rPr>
              <a:t>DIFF-AUX(</a:t>
            </a:r>
            <a:r>
              <a:rPr lang="en-GB" dirty="0" err="1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a</a:t>
            </a:r>
            <a:r>
              <a:rPr lang="en-GB" dirty="0" err="1">
                <a:latin typeface="Lucida Sans Unicode" charset="0"/>
                <a:cs typeface="Lucida Sans Unicode" charset="0"/>
              </a:rPr>
              <a:t>bcd</a:t>
            </a:r>
            <a:r>
              <a:rPr lang="en-GB" dirty="0" err="1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ee</a:t>
            </a:r>
            <a:r>
              <a:rPr lang="en-GB" dirty="0">
                <a:latin typeface="Lucida Sans Unicode" charset="0"/>
                <a:cs typeface="Lucida Sans Unicode" charset="0"/>
              </a:rPr>
              <a:t>, 1)</a:t>
            </a:r>
          </a:p>
          <a:p>
            <a:pPr marL="561270" lvl="1" indent="0">
              <a:buNone/>
            </a:pPr>
            <a:r>
              <a:rPr lang="en-GB" dirty="0">
                <a:latin typeface="Lucida Sans Unicode" charset="0"/>
                <a:cs typeface="Lucida Sans Unicode" charset="0"/>
              </a:rPr>
              <a:t>DIFF-AUX(</a:t>
            </a:r>
            <a:r>
              <a:rPr lang="en-GB" dirty="0" err="1">
                <a:latin typeface="Lucida Sans Unicode" charset="0"/>
                <a:cs typeface="Lucida Sans Unicode" charset="0"/>
              </a:rPr>
              <a:t>bcd</a:t>
            </a:r>
            <a:r>
              <a:rPr lang="en-GB" dirty="0" err="1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ee</a:t>
            </a:r>
            <a:r>
              <a:rPr lang="en-GB" dirty="0">
                <a:latin typeface="Lucida Sans Unicode" charset="0"/>
                <a:cs typeface="Lucida Sans Unicode" charset="0"/>
              </a:rPr>
              <a:t>, 2)</a:t>
            </a:r>
          </a:p>
          <a:p>
            <a:pPr marL="561270" lvl="1" indent="0">
              <a:buNone/>
            </a:pPr>
            <a:r>
              <a:rPr lang="en-GB" dirty="0">
                <a:latin typeface="Lucida Sans Unicode" charset="0"/>
                <a:cs typeface="Lucida Sans Unicode" charset="0"/>
              </a:rPr>
              <a:t>DIFF-AUX(</a:t>
            </a:r>
            <a:r>
              <a:rPr lang="en-GB" dirty="0" err="1">
                <a:latin typeface="Lucida Sans Unicode" charset="0"/>
                <a:cs typeface="Lucida Sans Unicode" charset="0"/>
              </a:rPr>
              <a:t>cd</a:t>
            </a:r>
            <a:r>
              <a:rPr lang="en-GB" dirty="0" err="1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ee</a:t>
            </a:r>
            <a:r>
              <a:rPr lang="en-GB" dirty="0">
                <a:latin typeface="Lucida Sans Unicode" charset="0"/>
                <a:cs typeface="Lucida Sans Unicode" charset="0"/>
              </a:rPr>
              <a:t>, 1)</a:t>
            </a:r>
          </a:p>
          <a:p>
            <a:pPr marL="561270" lvl="1" indent="0">
              <a:buNone/>
            </a:pPr>
            <a:r>
              <a:rPr lang="en-GB" dirty="0">
                <a:latin typeface="Lucida Sans Unicode" charset="0"/>
                <a:cs typeface="Lucida Sans Unicode" charset="0"/>
              </a:rPr>
              <a:t>DIFF-AUX(d</a:t>
            </a:r>
            <a:r>
              <a:rPr lang="en-GB" dirty="0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ee</a:t>
            </a:r>
            <a:r>
              <a:rPr lang="en-GB" dirty="0">
                <a:latin typeface="Lucida Sans Unicode" charset="0"/>
                <a:cs typeface="Lucida Sans Unicode" charset="0"/>
              </a:rPr>
              <a:t>, 0)</a:t>
            </a:r>
          </a:p>
          <a:p>
            <a:pPr marL="561270" lvl="1" indent="0">
              <a:buNone/>
            </a:pPr>
            <a:r>
              <a:rPr lang="en-GB" dirty="0">
                <a:latin typeface="Lucida Sans Unicode" charset="0"/>
                <a:cs typeface="Lucida Sans Unicode" charset="0"/>
              </a:rPr>
              <a:t>DIFF-AUX(</a:t>
            </a:r>
            <a:r>
              <a:rPr lang="en-GB" dirty="0" err="1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ee</a:t>
            </a:r>
            <a:r>
              <a:rPr lang="en-GB" dirty="0">
                <a:latin typeface="Lucida Sans Unicode" charset="0"/>
                <a:cs typeface="Lucida Sans Unicode" charset="0"/>
              </a:rPr>
              <a:t>, -1)</a:t>
            </a:r>
          </a:p>
          <a:p>
            <a:pPr marL="561270" lvl="1" indent="0">
              <a:buNone/>
            </a:pPr>
            <a:r>
              <a:rPr lang="en-GB" dirty="0">
                <a:latin typeface="Lucida Sans Unicode" charset="0"/>
                <a:cs typeface="Lucida Sans Unicode" charset="0"/>
              </a:rPr>
              <a:t>DIFF-AUX(</a:t>
            </a:r>
            <a:r>
              <a:rPr lang="en-GB" dirty="0">
                <a:solidFill>
                  <a:srgbClr val="00B050"/>
                </a:solidFill>
                <a:latin typeface="Lucida Sans Unicode" charset="0"/>
                <a:cs typeface="Lucida Sans Unicode" charset="0"/>
              </a:rPr>
              <a:t>e</a:t>
            </a:r>
            <a:r>
              <a:rPr lang="en-GB" dirty="0">
                <a:latin typeface="Lucida Sans Unicode" charset="0"/>
                <a:cs typeface="Lucida Sans Unicode" charset="0"/>
              </a:rPr>
              <a:t>, 0)</a:t>
            </a:r>
          </a:p>
          <a:p>
            <a:pPr marL="561270" lvl="1" indent="0">
              <a:buNone/>
            </a:pPr>
            <a:r>
              <a:rPr lang="en-GB" dirty="0">
                <a:latin typeface="Lucida Sans Unicode" charset="0"/>
                <a:cs typeface="Lucida Sans Unicode" charset="0"/>
              </a:rPr>
              <a:t>DIFF-AUX(𝜀, 1) = 1</a:t>
            </a: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No deferred operations in this case</a:t>
            </a: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14403">
              <a:defRPr/>
            </a:pPr>
            <a:fld id="{51C2C39A-EF9B-3F41-A248-9CBA5F9E2A3C}" type="slidenum">
              <a:rPr lang="en-GB" altLang="en-US" sz="1500">
                <a:latin typeface="Lucida Sans Unicode"/>
                <a:cs typeface="Lucida Sans Unicode"/>
              </a:rPr>
              <a:pPr defTabSz="914403">
                <a:defRPr/>
              </a:pPr>
              <a:t>43</a:t>
            </a:fld>
            <a:endParaRPr lang="en-GB" altLang="en-US" sz="1500" dirty="0">
              <a:latin typeface="Lucida Sans Unicode"/>
              <a:cs typeface="Lucida Sans Unicod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3CC84-E651-C748-8EC1-E15A429FD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849" y="1986053"/>
            <a:ext cx="5914748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14403">
              <a:lnSpc>
                <a:spcPct val="100000"/>
              </a:lnSpc>
              <a:spcBef>
                <a:spcPct val="0"/>
              </a:spcBef>
              <a:buSzPct val="45000"/>
              <a:buNone/>
              <a:defRPr/>
            </a:pP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DIFF-AUX(s, </a:t>
            </a:r>
            <a:r>
              <a:rPr lang="en-GB" altLang="en-US" dirty="0" err="1">
                <a:solidFill>
                  <a:srgbClr val="000000"/>
                </a:solidFill>
                <a:latin typeface="Lucida Sans Typewriter" charset="0"/>
              </a:rPr>
              <a:t>acc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  if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LENGTH(s) = 0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return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</a:t>
            </a:r>
            <a:r>
              <a:rPr lang="en-GB" altLang="en-US" b="0" dirty="0" err="1">
                <a:solidFill>
                  <a:srgbClr val="FF0000"/>
                </a:solidFill>
                <a:latin typeface="Lucida Sans Typewriter" charset="0"/>
              </a:rPr>
              <a:t>acc</a:t>
            </a:r>
            <a:endParaRPr lang="en-GB" altLang="en-US" b="0" dirty="0">
              <a:solidFill>
                <a:srgbClr val="FF0000"/>
              </a:solidFill>
              <a:latin typeface="Lucida Sans Typewriter" charset="0"/>
            </a:endParaRP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if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s = </a:t>
            </a:r>
            <a:r>
              <a:rPr lang="en-GB" altLang="en-US" b="0" dirty="0" err="1">
                <a:solidFill>
                  <a:srgbClr val="FF0000"/>
                </a:solidFill>
                <a:latin typeface="Lucida Sans Typewriter" charset="0"/>
              </a:rPr>
              <a:t>vs’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and v is vowel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return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DIFF-AUX(s’, </a:t>
            </a:r>
            <a:r>
              <a:rPr lang="en-GB" altLang="en-US" b="0" dirty="0" err="1">
                <a:solidFill>
                  <a:srgbClr val="FF0000"/>
                </a:solidFill>
                <a:latin typeface="Lucida Sans Typewriter" charset="0"/>
              </a:rPr>
              <a:t>acc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+ 1)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else</a:t>
            </a:r>
          </a:p>
          <a:p>
            <a:pPr defTabSz="46159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   </a:t>
            </a:r>
            <a:r>
              <a:rPr lang="en-GB" altLang="en-US" dirty="0">
                <a:solidFill>
                  <a:srgbClr val="000000"/>
                </a:solidFill>
                <a:latin typeface="Lucida Sans Typewriter" charset="0"/>
              </a:rPr>
              <a:t>return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DIFF-AUX(s’, </a:t>
            </a:r>
            <a:r>
              <a:rPr lang="en-GB" altLang="en-US" b="0" dirty="0" err="1">
                <a:solidFill>
                  <a:srgbClr val="FF0000"/>
                </a:solidFill>
                <a:latin typeface="Lucida Sans Typewriter" charset="0"/>
              </a:rPr>
              <a:t>acc</a:t>
            </a:r>
            <a:r>
              <a:rPr lang="en-GB" altLang="en-US" b="0" dirty="0">
                <a:solidFill>
                  <a:srgbClr val="FF0000"/>
                </a:solidFill>
                <a:latin typeface="Lucida Sans Typewriter" charset="0"/>
              </a:rPr>
              <a:t> - 1)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B95B12-10C9-5C45-8476-53F0221B537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3476" y="6233849"/>
            <a:ext cx="7711978" cy="472331"/>
          </a:xfrm>
        </p:spPr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04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B8DF-8310-144E-BE7E-97FB71362AF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F9E3-CF9D-1D43-A079-A01E6D4E1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Prove that if </a:t>
            </a:r>
            <a:r>
              <a:rPr lang="en-GB" sz="2029" b="1" dirty="0">
                <a:solidFill>
                  <a:schemeClr val="accent1"/>
                </a:solidFill>
                <a:ea typeface="ＭＳ Ｐゴシック" charset="0"/>
              </a:rPr>
              <a:t>f(n) = 3n</a:t>
            </a:r>
            <a:r>
              <a:rPr lang="en-GB" sz="2029" b="1" baseline="30000" dirty="0">
                <a:solidFill>
                  <a:schemeClr val="accent1"/>
                </a:solidFill>
                <a:ea typeface="ＭＳ Ｐゴシック" charset="0"/>
              </a:rPr>
              <a:t>3</a:t>
            </a:r>
            <a:r>
              <a:rPr lang="en-GB" sz="2029" b="1" dirty="0">
                <a:solidFill>
                  <a:schemeClr val="accent1"/>
                </a:solidFill>
                <a:ea typeface="ＭＳ Ｐゴシック" charset="0"/>
              </a:rPr>
              <a:t> + 4n + 1 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then </a:t>
            </a:r>
            <a:r>
              <a:rPr lang="en-GB" sz="2029" b="1" dirty="0">
                <a:solidFill>
                  <a:schemeClr val="accent1"/>
                </a:solidFill>
                <a:ea typeface="ＭＳ Ｐゴシック" charset="0"/>
              </a:rPr>
              <a:t>f(n)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is </a:t>
            </a:r>
            <a:r>
              <a:rPr lang="en-GB" sz="2029" b="1" dirty="0">
                <a:solidFill>
                  <a:schemeClr val="accent1"/>
                </a:solidFill>
                <a:ea typeface="ＭＳ Ｐゴシック" charset="0"/>
              </a:rPr>
              <a:t>O(n</a:t>
            </a:r>
            <a:r>
              <a:rPr lang="en-GB" sz="2029" b="1" baseline="30000" dirty="0">
                <a:solidFill>
                  <a:schemeClr val="accent1"/>
                </a:solidFill>
                <a:ea typeface="ＭＳ Ｐゴシック" charset="0"/>
              </a:rPr>
              <a:t>3</a:t>
            </a:r>
            <a:r>
              <a:rPr lang="en-GB" sz="2029" b="1" dirty="0">
                <a:solidFill>
                  <a:schemeClr val="accent1"/>
                </a:solidFill>
                <a:ea typeface="ＭＳ Ｐゴシック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20C7-69A7-704D-9E67-2311DEA72D5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GB" altLang="en-US">
              <a:cs typeface="Lucida Sans Unicode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86BFD6-4E82-614A-8220-A1A3104B8F3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3476" y="6233849"/>
            <a:ext cx="7711978" cy="472331"/>
          </a:xfrm>
        </p:spPr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74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B8DF-8310-144E-BE7E-97FB71362AF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3: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5F9E3-CF9D-1D43-A079-A01E6D4E19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31241" lvl="1" indent="-311306">
                  <a:lnSpc>
                    <a:spcPct val="120000"/>
                  </a:lnSpc>
                  <a:buFont typeface="Lucida Sans Unicode" panose="020B0602030504020204" pitchFamily="34" charset="0"/>
                  <a:buChar char="•"/>
                  <a:defRPr/>
                </a:pPr>
                <a:r>
                  <a:rPr lang="en-GB" sz="2029" b="1" dirty="0">
                    <a:solidFill>
                      <a:srgbClr val="094F7B"/>
                    </a:solidFill>
                    <a:ea typeface="ＭＳ Ｐゴシック" charset="0"/>
                  </a:rPr>
                  <a:t>By definition, </a:t>
                </a:r>
                <a:r>
                  <a:rPr lang="en-GB" sz="2029" b="1" dirty="0">
                    <a:solidFill>
                      <a:schemeClr val="accent1"/>
                    </a:solidFill>
                    <a:ea typeface="ＭＳ Ｐゴシック" charset="0"/>
                  </a:rPr>
                  <a:t>f(n)</a:t>
                </a:r>
                <a:r>
                  <a:rPr lang="en-GB" sz="2029" b="1" dirty="0">
                    <a:solidFill>
                      <a:srgbClr val="094F7B"/>
                    </a:solidFill>
                    <a:ea typeface="ＭＳ Ｐゴシック" charset="0"/>
                  </a:rPr>
                  <a:t> is </a:t>
                </a:r>
                <a:r>
                  <a:rPr lang="en-GB" sz="2029" b="1" dirty="0">
                    <a:solidFill>
                      <a:schemeClr val="accent1"/>
                    </a:solidFill>
                    <a:ea typeface="ＭＳ Ｐゴシック" charset="0"/>
                  </a:rPr>
                  <a:t>O(g(n))</a:t>
                </a:r>
                <a:r>
                  <a:rPr lang="en-GB" sz="2029" b="1" dirty="0">
                    <a:solidFill>
                      <a:srgbClr val="094F7B"/>
                    </a:solidFill>
                    <a:ea typeface="ＭＳ Ｐゴシック" charset="0"/>
                  </a:rPr>
                  <a:t> </a:t>
                </a:r>
                <a:r>
                  <a:rPr lang="en-US" sz="2029" b="1" dirty="0">
                    <a:solidFill>
                      <a:srgbClr val="094F7B"/>
                    </a:solidFill>
                    <a:ea typeface="ＭＳ Ｐゴシック" charset="0"/>
                  </a:rPr>
                  <a:t>if there are positive constants </a:t>
                </a:r>
                <a:r>
                  <a:rPr lang="en-US" sz="2029" b="1" dirty="0">
                    <a:solidFill>
                      <a:schemeClr val="accent1"/>
                    </a:solidFill>
                    <a:ea typeface="ＭＳ Ｐゴシック" charset="0"/>
                    <a:sym typeface="Symbol" pitchFamily="18" charset="2"/>
                  </a:rPr>
                  <a:t>c</a:t>
                </a:r>
                <a:r>
                  <a:rPr lang="en-US" sz="2029" b="1" dirty="0">
                    <a:solidFill>
                      <a:srgbClr val="094F7B"/>
                    </a:solidFill>
                    <a:ea typeface="ＭＳ Ｐゴシック" charset="0"/>
                  </a:rPr>
                  <a:t> and </a:t>
                </a:r>
                <a:r>
                  <a:rPr lang="en-US" sz="2029" b="1" dirty="0">
                    <a:solidFill>
                      <a:schemeClr val="accent1"/>
                    </a:solidFill>
                    <a:ea typeface="ＭＳ Ｐゴシック" charset="0"/>
                    <a:sym typeface="Symbol" pitchFamily="18" charset="2"/>
                  </a:rPr>
                  <a:t>n</a:t>
                </a:r>
                <a:r>
                  <a:rPr lang="en-US" sz="2029" b="1" baseline="-25000" dirty="0">
                    <a:solidFill>
                      <a:schemeClr val="accent1"/>
                    </a:solidFill>
                    <a:ea typeface="ＭＳ Ｐゴシック" charset="0"/>
                    <a:sym typeface="Symbol" pitchFamily="18" charset="2"/>
                  </a:rPr>
                  <a:t>0</a:t>
                </a:r>
                <a:r>
                  <a:rPr lang="en-US" sz="2029" b="1" dirty="0">
                    <a:solidFill>
                      <a:schemeClr val="accent1"/>
                    </a:solidFill>
                    <a:ea typeface="ＭＳ Ｐゴシック" charset="0"/>
                  </a:rPr>
                  <a:t> </a:t>
                </a:r>
                <a:r>
                  <a:rPr lang="en-US" sz="2029" b="1" dirty="0">
                    <a:solidFill>
                      <a:srgbClr val="094F7B"/>
                    </a:solidFill>
                    <a:ea typeface="ＭＳ Ｐゴシック" charset="0"/>
                  </a:rPr>
                  <a:t>such that</a:t>
                </a:r>
              </a:p>
              <a:p>
                <a:pPr marL="19935" lvl="1" indent="0" algn="ctr">
                  <a:lnSpc>
                    <a:spcPct val="120000"/>
                  </a:lnSpc>
                  <a:buNone/>
                  <a:defRPr/>
                </a:pPr>
                <a:r>
                  <a:rPr lang="en-US" sz="2029" b="1" dirty="0">
                    <a:solidFill>
                      <a:schemeClr val="accent1"/>
                    </a:solidFill>
                    <a:ea typeface="ＭＳ Ｐゴシック" charset="0"/>
                    <a:sym typeface="Symbol" pitchFamily="18" charset="2"/>
                  </a:rPr>
                  <a:t>f(n)</a:t>
                </a:r>
                <a:r>
                  <a:rPr lang="en-US" sz="2029" b="1" dirty="0">
                    <a:solidFill>
                      <a:schemeClr val="accent1"/>
                    </a:solidFill>
                    <a:ea typeface="ＭＳ Ｐゴシック" charset="0"/>
                  </a:rPr>
                  <a:t> </a:t>
                </a:r>
                <a:r>
                  <a:rPr lang="en-US" sz="2029" b="1" dirty="0">
                    <a:solidFill>
                      <a:schemeClr val="accent1"/>
                    </a:solidFill>
                    <a:ea typeface="ＭＳ Ｐゴシック" charset="0"/>
                    <a:sym typeface="Symbol" pitchFamily="18" charset="2"/>
                  </a:rPr>
                  <a:t></a:t>
                </a:r>
                <a:r>
                  <a:rPr lang="en-US" sz="2029" b="1" dirty="0">
                    <a:solidFill>
                      <a:schemeClr val="accent1"/>
                    </a:solidFill>
                    <a:ea typeface="ＭＳ Ｐゴシック" charset="0"/>
                  </a:rPr>
                  <a:t> </a:t>
                </a:r>
                <a:r>
                  <a:rPr lang="en-US" sz="2029" b="1" dirty="0">
                    <a:solidFill>
                      <a:schemeClr val="accent1"/>
                    </a:solidFill>
                    <a:ea typeface="ＭＳ Ｐゴシック" charset="0"/>
                    <a:sym typeface="Symbol" pitchFamily="18" charset="2"/>
                  </a:rPr>
                  <a:t>cg(n)   </a:t>
                </a:r>
                <a:r>
                  <a:rPr lang="en-US" sz="2029" b="1" dirty="0">
                    <a:solidFill>
                      <a:srgbClr val="094F7B"/>
                    </a:solidFill>
                    <a:ea typeface="ＭＳ Ｐゴシック" charset="0"/>
                  </a:rPr>
                  <a:t>for   </a:t>
                </a:r>
                <a:r>
                  <a:rPr lang="en-US" sz="2029" b="1" dirty="0">
                    <a:solidFill>
                      <a:schemeClr val="accent1"/>
                    </a:solidFill>
                    <a:ea typeface="ＭＳ Ｐゴシック" charset="0"/>
                    <a:sym typeface="Symbol" pitchFamily="18" charset="2"/>
                  </a:rPr>
                  <a:t>n </a:t>
                </a:r>
                <a:r>
                  <a:rPr lang="en-US" sz="2029" b="1" dirty="0">
                    <a:solidFill>
                      <a:schemeClr val="accent1"/>
                    </a:solidFill>
                    <a:ea typeface="ＭＳ Ｐゴシック" charset="0"/>
                  </a:rPr>
                  <a:t> </a:t>
                </a:r>
                <a:r>
                  <a:rPr lang="en-US" sz="2029" b="1" dirty="0">
                    <a:solidFill>
                      <a:schemeClr val="accent1"/>
                    </a:solidFill>
                    <a:ea typeface="ＭＳ Ｐゴシック" charset="0"/>
                    <a:sym typeface="Symbol" pitchFamily="18" charset="2"/>
                  </a:rPr>
                  <a:t>n</a:t>
                </a:r>
                <a:r>
                  <a:rPr lang="en-US" sz="2029" b="1" baseline="-25000" dirty="0">
                    <a:solidFill>
                      <a:schemeClr val="accent1"/>
                    </a:solidFill>
                    <a:ea typeface="ＭＳ Ｐゴシック" charset="0"/>
                    <a:sym typeface="Symbol" pitchFamily="18" charset="2"/>
                  </a:rPr>
                  <a:t>0</a:t>
                </a:r>
              </a:p>
              <a:p>
                <a:pPr marL="19935" lvl="1" indent="0">
                  <a:lnSpc>
                    <a:spcPct val="120000"/>
                  </a:lnSpc>
                  <a:buNone/>
                  <a:defRPr/>
                </a:pPr>
                <a:endParaRPr lang="en-GB" sz="2029" b="1" dirty="0">
                  <a:solidFill>
                    <a:srgbClr val="094F7B"/>
                  </a:solidFill>
                  <a:ea typeface="ＭＳ Ｐゴシック" charset="0"/>
                </a:endParaRPr>
              </a:p>
              <a:p>
                <a:pPr marL="331241" lvl="1" indent="-311306">
                  <a:lnSpc>
                    <a:spcPct val="120000"/>
                  </a:lnSpc>
                  <a:buFont typeface="Lucida Sans Unicode" panose="020B0602030504020204" pitchFamily="34" charset="0"/>
                  <a:buChar char="•"/>
                  <a:defRPr/>
                </a:pPr>
                <a:r>
                  <a:rPr lang="en-GB" sz="2029" b="1" dirty="0">
                    <a:solidFill>
                      <a:srgbClr val="094F7B"/>
                    </a:solidFill>
                    <a:ea typeface="ＭＳ Ｐゴシック" charset="0"/>
                  </a:rPr>
                  <a:t>In our case, </a:t>
                </a:r>
                <a:r>
                  <a:rPr lang="en-GB" sz="2029" b="1" dirty="0">
                    <a:solidFill>
                      <a:schemeClr val="accent1"/>
                    </a:solidFill>
                    <a:ea typeface="ＭＳ Ｐゴシック" charset="0"/>
                  </a:rPr>
                  <a:t>f(n) = 3n</a:t>
                </a:r>
                <a:r>
                  <a:rPr lang="en-GB" sz="2029" b="1" baseline="30000" dirty="0">
                    <a:solidFill>
                      <a:schemeClr val="accent1"/>
                    </a:solidFill>
                    <a:ea typeface="ＭＳ Ｐゴシック" charset="0"/>
                  </a:rPr>
                  <a:t>3</a:t>
                </a:r>
                <a:r>
                  <a:rPr lang="en-GB" sz="2029" b="1" dirty="0">
                    <a:solidFill>
                      <a:schemeClr val="accent1"/>
                    </a:solidFill>
                    <a:ea typeface="ＭＳ Ｐゴシック" charset="0"/>
                  </a:rPr>
                  <a:t> + 4n + 1 </a:t>
                </a:r>
                <a:r>
                  <a:rPr lang="en-GB" sz="2029" b="1" dirty="0">
                    <a:solidFill>
                      <a:srgbClr val="094F7B"/>
                    </a:solidFill>
                    <a:ea typeface="ＭＳ Ｐゴシック" charset="0"/>
                  </a:rPr>
                  <a:t>and </a:t>
                </a:r>
                <a:r>
                  <a:rPr lang="en-GB" sz="2029" b="1" dirty="0">
                    <a:solidFill>
                      <a:schemeClr val="accent1"/>
                    </a:solidFill>
                    <a:ea typeface="ＭＳ Ｐゴシック" charset="0"/>
                  </a:rPr>
                  <a:t>g(n) = n</a:t>
                </a:r>
                <a:r>
                  <a:rPr lang="en-GB" sz="2029" b="1" baseline="30000" dirty="0">
                    <a:solidFill>
                      <a:schemeClr val="accent1"/>
                    </a:solidFill>
                    <a:ea typeface="ＭＳ Ｐゴシック" charset="0"/>
                  </a:rPr>
                  <a:t>3</a:t>
                </a:r>
                <a:r>
                  <a:rPr lang="en-GB" sz="2029" b="1" dirty="0">
                    <a:solidFill>
                      <a:srgbClr val="094F7B"/>
                    </a:solidFill>
                    <a:ea typeface="ＭＳ Ｐゴシック" charset="0"/>
                  </a:rPr>
                  <a:t>. We need to identify suitable </a:t>
                </a:r>
                <a:r>
                  <a:rPr lang="en-GB" sz="2029" b="1" dirty="0">
                    <a:solidFill>
                      <a:schemeClr val="accent1"/>
                    </a:solidFill>
                    <a:ea typeface="ＭＳ Ｐゴシック" charset="0"/>
                  </a:rPr>
                  <a:t>c</a:t>
                </a:r>
                <a:r>
                  <a:rPr lang="en-GB" sz="2029" b="1" dirty="0">
                    <a:solidFill>
                      <a:srgbClr val="094F7B"/>
                    </a:solidFill>
                    <a:ea typeface="ＭＳ Ｐゴシック" charset="0"/>
                  </a:rPr>
                  <a:t> and </a:t>
                </a:r>
                <a:r>
                  <a:rPr lang="en-GB" sz="2029" b="1" dirty="0">
                    <a:solidFill>
                      <a:schemeClr val="accent1"/>
                    </a:solidFill>
                    <a:ea typeface="ＭＳ Ｐゴシック" charset="0"/>
                  </a:rPr>
                  <a:t>n</a:t>
                </a:r>
                <a:r>
                  <a:rPr lang="en-GB" sz="2029" b="1" baseline="-25000" dirty="0">
                    <a:solidFill>
                      <a:schemeClr val="accent1"/>
                    </a:solidFill>
                    <a:ea typeface="ＭＳ Ｐゴシック" charset="0"/>
                  </a:rPr>
                  <a:t>0</a:t>
                </a:r>
                <a:endParaRPr lang="en-GB" sz="2029" b="1" dirty="0">
                  <a:solidFill>
                    <a:srgbClr val="094F7B"/>
                  </a:solidFill>
                  <a:ea typeface="ＭＳ Ｐゴシック" charset="0"/>
                </a:endParaRPr>
              </a:p>
              <a:p>
                <a:pPr marL="561270" lvl="1" indent="0">
                  <a:buNone/>
                </a:pPr>
                <a:r>
                  <a:rPr lang="en-GB" dirty="0">
                    <a:latin typeface="Lucida Sans Unicode" charset="0"/>
                    <a:cs typeface="Lucida Sans Unicode" charset="0"/>
                  </a:rPr>
                  <a:t>3n</a:t>
                </a:r>
                <a:r>
                  <a:rPr lang="en-GB" baseline="30000" dirty="0">
                    <a:latin typeface="Lucida Sans Unicode" charset="0"/>
                    <a:cs typeface="Lucida Sans Unicode" charset="0"/>
                  </a:rPr>
                  <a:t>3</a:t>
                </a:r>
                <a:r>
                  <a:rPr lang="en-GB" dirty="0">
                    <a:latin typeface="Lucida Sans Unicode" charset="0"/>
                    <a:cs typeface="Lucida Sans Unicode" charset="0"/>
                  </a:rPr>
                  <a:t> + 4n + 1 </a:t>
                </a:r>
                <a:r>
                  <a:rPr lang="en-US" sz="1739" b="1" dirty="0">
                    <a:ea typeface="ＭＳ Ｐゴシック" charset="0"/>
                    <a:sym typeface="Symbol" pitchFamily="18" charset="2"/>
                  </a:rPr>
                  <a:t></a:t>
                </a:r>
                <a:r>
                  <a:rPr lang="en-GB" dirty="0">
                    <a:latin typeface="Lucida Sans Unicode" charset="0"/>
                    <a:cs typeface="Lucida Sans Unicode" charset="0"/>
                  </a:rPr>
                  <a:t> cn</a:t>
                </a:r>
                <a:r>
                  <a:rPr lang="en-GB" baseline="30000" dirty="0">
                    <a:latin typeface="Lucida Sans Unicode" charset="0"/>
                    <a:cs typeface="Lucida Sans Unicode" charset="0"/>
                  </a:rPr>
                  <a:t>3</a:t>
                </a:r>
              </a:p>
              <a:p>
                <a:pPr marL="561270" lvl="1" indent="0">
                  <a:buNone/>
                </a:pPr>
                <a:r>
                  <a:rPr lang="en-GB" dirty="0">
                    <a:latin typeface="Lucida Sans Unicode" charset="0"/>
                    <a:cs typeface="Lucida Sans Unicode" charset="0"/>
                  </a:rPr>
                  <a:t>3n</a:t>
                </a:r>
                <a:r>
                  <a:rPr lang="en-GB" baseline="30000" dirty="0">
                    <a:latin typeface="Lucida Sans Unicode" charset="0"/>
                    <a:cs typeface="Lucida Sans Unicode" charset="0"/>
                  </a:rPr>
                  <a:t>3</a:t>
                </a:r>
                <a:r>
                  <a:rPr lang="en-GB" dirty="0">
                    <a:latin typeface="Lucida Sans Unicode" charset="0"/>
                    <a:cs typeface="Lucida Sans Unicode" charset="0"/>
                  </a:rPr>
                  <a:t> - cn</a:t>
                </a:r>
                <a:r>
                  <a:rPr lang="en-GB" baseline="30000" dirty="0">
                    <a:latin typeface="Lucida Sans Unicode" charset="0"/>
                    <a:cs typeface="Lucida Sans Unicode" charset="0"/>
                  </a:rPr>
                  <a:t>3 </a:t>
                </a:r>
                <a:r>
                  <a:rPr lang="en-GB" dirty="0">
                    <a:latin typeface="Lucida Sans Unicode" charset="0"/>
                    <a:cs typeface="Lucida Sans Unicode" charset="0"/>
                  </a:rPr>
                  <a:t>+ 4n </a:t>
                </a:r>
                <a:r>
                  <a:rPr lang="en-US" sz="1739" b="1" dirty="0">
                    <a:ea typeface="ＭＳ Ｐゴシック" charset="0"/>
                    <a:sym typeface="Symbol" pitchFamily="18" charset="2"/>
                  </a:rPr>
                  <a:t></a:t>
                </a:r>
                <a:r>
                  <a:rPr lang="en-GB" dirty="0">
                    <a:latin typeface="Lucida Sans Unicode" charset="0"/>
                    <a:cs typeface="Lucida Sans Unicode" charset="0"/>
                  </a:rPr>
                  <a:t> -1</a:t>
                </a:r>
                <a:endParaRPr lang="en-GB" baseline="30000" dirty="0">
                  <a:latin typeface="Lucida Sans Unicode" charset="0"/>
                  <a:cs typeface="Lucida Sans Unicode" charset="0"/>
                </a:endParaRPr>
              </a:p>
              <a:p>
                <a:pPr marL="561270" lvl="1" indent="0">
                  <a:buNone/>
                </a:pPr>
                <a:r>
                  <a:rPr lang="en-GB" dirty="0"/>
                  <a:t>(c-3) n</a:t>
                </a:r>
                <a:r>
                  <a:rPr lang="en-GB" baseline="30000" dirty="0"/>
                  <a:t>3</a:t>
                </a:r>
                <a:r>
                  <a:rPr lang="en-GB" dirty="0"/>
                  <a:t> – 4n </a:t>
                </a:r>
                <a:r>
                  <a:rPr lang="en-US" sz="1739" b="1" dirty="0">
                    <a:ea typeface="ＭＳ Ｐゴシック" charset="0"/>
                    <a:sym typeface="Symbol" pitchFamily="18" charset="2"/>
                  </a:rPr>
                  <a:t></a:t>
                </a:r>
                <a:r>
                  <a:rPr lang="en-US" sz="1739" b="1" dirty="0">
                    <a:solidFill>
                      <a:schemeClr val="accent1"/>
                    </a:solidFill>
                    <a:ea typeface="ＭＳ Ｐゴシック" charset="0"/>
                  </a:rPr>
                  <a:t> </a:t>
                </a:r>
                <a:r>
                  <a:rPr lang="en-GB" dirty="0"/>
                  <a:t>1</a:t>
                </a:r>
              </a:p>
              <a:p>
                <a:pPr marL="561270" lvl="1" indent="0">
                  <a:buNone/>
                </a:pPr>
                <a:r>
                  <a:rPr lang="en-GB" dirty="0">
                    <a:solidFill>
                      <a:schemeClr val="accent1"/>
                    </a:solidFill>
                  </a:rPr>
                  <a:t>n</a:t>
                </a:r>
                <a:r>
                  <a:rPr lang="en-GB" dirty="0"/>
                  <a:t>((c-3)n</a:t>
                </a:r>
                <a:r>
                  <a:rPr lang="en-GB" baseline="30000" dirty="0"/>
                  <a:t>2</a:t>
                </a:r>
                <a:r>
                  <a:rPr lang="en-GB" dirty="0"/>
                  <a:t> - 4) </a:t>
                </a:r>
                <a:r>
                  <a:rPr lang="en-US" sz="1739" b="1" dirty="0">
                    <a:solidFill>
                      <a:schemeClr val="accent1"/>
                    </a:solidFill>
                    <a:ea typeface="ＭＳ Ｐゴシック" charset="0"/>
                    <a:sym typeface="Symbol" pitchFamily="18" charset="2"/>
                  </a:rPr>
                  <a:t></a:t>
                </a:r>
                <a:r>
                  <a:rPr lang="en-US" sz="1739" b="1" dirty="0">
                    <a:solidFill>
                      <a:schemeClr val="accent1"/>
                    </a:solidFill>
                    <a:ea typeface="ＭＳ Ｐゴシック" charset="0"/>
                  </a:rPr>
                  <a:t> </a:t>
                </a:r>
                <a:r>
                  <a:rPr lang="en-GB" dirty="0">
                    <a:solidFill>
                      <a:schemeClr val="accent1"/>
                    </a:solidFill>
                  </a:rPr>
                  <a:t>1</a:t>
                </a:r>
                <a:r>
                  <a:rPr lang="en-GB" dirty="0"/>
                  <a:t>		</a:t>
                </a:r>
                <a:r>
                  <a:rPr lang="en-GB" dirty="0">
                    <a:solidFill>
                      <a:schemeClr val="accent1"/>
                    </a:solidFill>
                  </a:rPr>
                  <a:t>n</a:t>
                </a:r>
                <a:r>
                  <a:rPr lang="en-US" sz="1739" b="1" dirty="0">
                    <a:solidFill>
                      <a:schemeClr val="accent1"/>
                    </a:solidFill>
                    <a:ea typeface="ＭＳ Ｐゴシック" charset="0"/>
                    <a:sym typeface="Symbol" pitchFamily="18" charset="2"/>
                  </a:rPr>
                  <a:t> </a:t>
                </a:r>
                <a:r>
                  <a:rPr lang="en-US" sz="1739" b="1" dirty="0">
                    <a:solidFill>
                      <a:schemeClr val="accent1"/>
                    </a:solidFill>
                    <a:ea typeface="ＭＳ Ｐゴシック" charset="0"/>
                  </a:rPr>
                  <a:t> </a:t>
                </a:r>
                <a:r>
                  <a:rPr lang="en-GB" dirty="0">
                    <a:solidFill>
                      <a:schemeClr val="accent1"/>
                    </a:solidFill>
                  </a:rPr>
                  <a:t>1</a:t>
                </a:r>
              </a:p>
              <a:p>
                <a:pPr marL="561270" lvl="1" indent="0">
                  <a:buNone/>
                </a:pPr>
                <a:r>
                  <a:rPr lang="en-GB" dirty="0"/>
                  <a:t>(c-3)n</a:t>
                </a:r>
                <a:r>
                  <a:rPr lang="en-GB" baseline="30000" dirty="0"/>
                  <a:t>2</a:t>
                </a:r>
                <a:r>
                  <a:rPr lang="en-GB" dirty="0"/>
                  <a:t> - </a:t>
                </a:r>
                <a:r>
                  <a:rPr lang="en-GB" dirty="0">
                    <a:ea typeface="ＭＳ Ｐゴシック" charset="0"/>
                  </a:rPr>
                  <a:t>4</a:t>
                </a:r>
                <a:r>
                  <a:rPr lang="en-GB" b="1" dirty="0">
                    <a:solidFill>
                      <a:schemeClr val="accent1"/>
                    </a:solidFill>
                    <a:ea typeface="ＭＳ Ｐゴシック" charset="0"/>
                  </a:rPr>
                  <a:t> </a:t>
                </a:r>
                <a:r>
                  <a:rPr lang="en-US" b="1" dirty="0">
                    <a:solidFill>
                      <a:schemeClr val="accent1"/>
                    </a:solidFill>
                    <a:ea typeface="ＭＳ Ｐゴシック" charset="0"/>
                    <a:sym typeface="Symbol" pitchFamily="18" charset="2"/>
                  </a:rPr>
                  <a:t></a:t>
                </a:r>
                <a:r>
                  <a:rPr lang="en-US" b="1" dirty="0">
                    <a:solidFill>
                      <a:schemeClr val="accent1"/>
                    </a:solidFill>
                    <a:ea typeface="ＭＳ Ｐゴシック" charset="0"/>
                  </a:rPr>
                  <a:t> </a:t>
                </a:r>
                <a:r>
                  <a:rPr lang="en-GB" dirty="0">
                    <a:solidFill>
                      <a:schemeClr val="accent1"/>
                    </a:solidFill>
                  </a:rPr>
                  <a:t>1</a:t>
                </a:r>
              </a:p>
              <a:p>
                <a:pPr marL="561270" lvl="1" indent="0">
                  <a:buNone/>
                </a:pPr>
                <a:r>
                  <a:rPr lang="en-GB" dirty="0"/>
                  <a:t>(c-3)n</a:t>
                </a:r>
                <a:r>
                  <a:rPr lang="en-GB" baseline="30000" dirty="0"/>
                  <a:t>2</a:t>
                </a:r>
                <a:r>
                  <a:rPr lang="en-GB" b="1" dirty="0">
                    <a:solidFill>
                      <a:schemeClr val="accent1"/>
                    </a:solidFill>
                    <a:ea typeface="ＭＳ Ｐゴシック" charset="0"/>
                  </a:rPr>
                  <a:t> </a:t>
                </a:r>
                <a:r>
                  <a:rPr lang="en-US" b="1" dirty="0">
                    <a:ea typeface="ＭＳ Ｐゴシック" charset="0"/>
                    <a:sym typeface="Symbol" pitchFamily="18" charset="2"/>
                  </a:rPr>
                  <a:t></a:t>
                </a:r>
                <a:r>
                  <a:rPr lang="en-US" dirty="0">
                    <a:ea typeface="ＭＳ Ｐゴシック" charset="0"/>
                  </a:rPr>
                  <a:t> </a:t>
                </a:r>
                <a:r>
                  <a:rPr lang="en-GB" dirty="0">
                    <a:ea typeface="ＭＳ Ｐゴシック" charset="0"/>
                  </a:rPr>
                  <a:t>5</a:t>
                </a:r>
              </a:p>
              <a:p>
                <a:pPr marL="561270" lvl="1" indent="0">
                  <a:buNone/>
                </a:pPr>
                <a:r>
                  <a:rPr lang="en-GB" dirty="0"/>
                  <a:t>n</a:t>
                </a:r>
                <a:r>
                  <a:rPr lang="en-GB" baseline="30000" dirty="0"/>
                  <a:t>2</a:t>
                </a:r>
                <a:r>
                  <a:rPr lang="en-GB" b="1" dirty="0">
                    <a:solidFill>
                      <a:schemeClr val="accent1"/>
                    </a:solidFill>
                    <a:ea typeface="ＭＳ Ｐゴシック" charset="0"/>
                  </a:rPr>
                  <a:t> </a:t>
                </a:r>
                <a:r>
                  <a:rPr lang="en-US" b="1" dirty="0">
                    <a:ea typeface="ＭＳ Ｐゴシック" charset="0"/>
                    <a:sym typeface="Symbol" pitchFamily="18" charset="2"/>
                  </a:rPr>
                  <a:t></a:t>
                </a:r>
                <a:r>
                  <a:rPr lang="en-US" dirty="0">
                    <a:ea typeface="ＭＳ Ｐゴシック" charset="0"/>
                  </a:rPr>
                  <a:t> </a:t>
                </a:r>
                <a:r>
                  <a:rPr lang="en-GB" dirty="0">
                    <a:ea typeface="ＭＳ Ｐゴシック" charset="0"/>
                  </a:rPr>
                  <a:t>5/</a:t>
                </a:r>
                <a:r>
                  <a:rPr lang="en-GB" dirty="0"/>
                  <a:t>(c-3)				Take </a:t>
                </a:r>
                <a:r>
                  <a:rPr lang="en-GB" dirty="0">
                    <a:solidFill>
                      <a:schemeClr val="accent1"/>
                    </a:solidFill>
                  </a:rPr>
                  <a:t>c = 4</a:t>
                </a:r>
                <a:endParaRPr lang="en-GB" dirty="0">
                  <a:solidFill>
                    <a:schemeClr val="accent1"/>
                  </a:solidFill>
                  <a:ea typeface="ＭＳ Ｐゴシック" charset="0"/>
                </a:endParaRPr>
              </a:p>
              <a:p>
                <a:pPr marL="561270" lvl="1" indent="0">
                  <a:buNone/>
                </a:pPr>
                <a:r>
                  <a:rPr lang="en-GB" dirty="0"/>
                  <a:t>n</a:t>
                </a:r>
                <a:r>
                  <a:rPr lang="en-GB" baseline="30000" dirty="0"/>
                  <a:t>2</a:t>
                </a:r>
                <a:r>
                  <a:rPr lang="en-GB" b="1" dirty="0">
                    <a:solidFill>
                      <a:schemeClr val="accent1"/>
                    </a:solidFill>
                    <a:ea typeface="ＭＳ Ｐゴシック" charset="0"/>
                  </a:rPr>
                  <a:t> </a:t>
                </a:r>
                <a:r>
                  <a:rPr lang="en-US" b="1" dirty="0">
                    <a:ea typeface="ＭＳ Ｐゴシック" charset="0"/>
                    <a:sym typeface="Symbol" pitchFamily="18" charset="2"/>
                  </a:rPr>
                  <a:t></a:t>
                </a:r>
                <a:r>
                  <a:rPr lang="en-US" dirty="0">
                    <a:ea typeface="ＭＳ Ｐゴシック" charset="0"/>
                  </a:rPr>
                  <a:t> </a:t>
                </a:r>
                <a:r>
                  <a:rPr lang="en-GB" dirty="0">
                    <a:ea typeface="ＭＳ Ｐゴシック" charset="0"/>
                  </a:rPr>
                  <a:t>5					</a:t>
                </a:r>
                <a:r>
                  <a:rPr lang="en-GB" dirty="0">
                    <a:solidFill>
                      <a:schemeClr val="accent1"/>
                    </a:solidFill>
                  </a:rPr>
                  <a:t>n</a:t>
                </a:r>
                <a:r>
                  <a:rPr lang="en-GB" b="1" dirty="0">
                    <a:solidFill>
                      <a:schemeClr val="accent1"/>
                    </a:solidFill>
                    <a:ea typeface="ＭＳ Ｐゴシック" charset="0"/>
                  </a:rPr>
                  <a:t> </a:t>
                </a:r>
                <a:r>
                  <a:rPr lang="en-US" b="1" dirty="0">
                    <a:solidFill>
                      <a:schemeClr val="accent1"/>
                    </a:solidFill>
                    <a:ea typeface="ＭＳ Ｐゴシック" charset="0"/>
                    <a:sym typeface="Symbol" pitchFamily="18" charset="2"/>
                  </a:rPr>
                  <a:t></a:t>
                </a:r>
                <a:r>
                  <a:rPr lang="en-US" dirty="0">
                    <a:solidFill>
                      <a:schemeClr val="accent1"/>
                    </a:solidFill>
                    <a:ea typeface="ＭＳ Ｐゴシック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GB" dirty="0">
                    <a:solidFill>
                      <a:schemeClr val="accent1"/>
                    </a:solidFill>
                    <a:ea typeface="ＭＳ Ｐゴシック" charset="0"/>
                  </a:rPr>
                  <a:t>  </a:t>
                </a:r>
                <a:r>
                  <a:rPr lang="en-GB" dirty="0">
                    <a:ea typeface="ＭＳ Ｐゴシック" charset="0"/>
                  </a:rPr>
                  <a:t>		</a:t>
                </a:r>
                <a:endParaRPr lang="en-GB" sz="2100" dirty="0"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endParaRPr lang="en-GB" sz="2100" dirty="0"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endParaRPr lang="en-GB" sz="2100" dirty="0"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endParaRPr lang="en-GB" sz="2100" dirty="0"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endParaRPr lang="en-GB" sz="2100" dirty="0"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endParaRPr lang="en-GB" sz="2100" dirty="0"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endParaRPr lang="en-GB" sz="2100" dirty="0"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endParaRPr lang="en-GB" sz="2100" dirty="0"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endParaRPr lang="en-GB" sz="2100" dirty="0"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endParaRPr lang="en-GB" sz="2100" dirty="0"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endParaRPr lang="en-GB" sz="2100" dirty="0">
                  <a:solidFill>
                    <a:schemeClr val="accent1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  <a:p>
                <a:pPr marL="0" indent="0" defTabSz="91440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</a:pPr>
                <a:endParaRPr lang="en-GB" sz="2100" dirty="0"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5F9E3-CF9D-1D43-A079-A01E6D4E1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45" t="-2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20C7-69A7-704D-9E67-2311DEA72D5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GB" altLang="en-US" dirty="0">
              <a:cs typeface="Lucida Sans Unicode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48BAC7C-C5A3-DB43-AEF3-332A227C7DC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3476" y="6233849"/>
            <a:ext cx="7711978" cy="472331"/>
          </a:xfrm>
        </p:spPr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1381F8-1290-EB48-AD78-4108B460F7FC}"/>
                  </a:ext>
                </a:extLst>
              </p:cNvPr>
              <p:cNvSpPr txBox="1"/>
              <p:nvPr/>
            </p:nvSpPr>
            <p:spPr>
              <a:xfrm>
                <a:off x="6945975" y="5226762"/>
                <a:ext cx="4575744" cy="47513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GB"/>
                </a:defPPr>
                <a:lvl1pPr defTabSz="946587" eaLnBrk="1" fontAlgn="auto" hangingPunct="1">
                  <a:lnSpc>
                    <a:spcPct val="100000"/>
                  </a:lnSpc>
                  <a:spcAft>
                    <a:spcPts val="0"/>
                  </a:spcAft>
                  <a:buClr>
                    <a:srgbClr val="000000"/>
                  </a:buClr>
                  <a:buSzPct val="45000"/>
                  <a:buNone/>
                  <a:defRPr sz="2174" b="1">
                    <a:solidFill>
                      <a:srgbClr val="000000"/>
                    </a:solidFill>
                    <a:latin typeface="Lucida Sans Typewriter" charset="0"/>
                    <a:ea typeface="ＭＳ Ｐゴシック" charset="-128"/>
                    <a:cs typeface="Lucida Sans Unicode" charset="0"/>
                  </a:defRPr>
                </a:lvl1pPr>
                <a:lvl2pPr>
                  <a:spcBef>
                    <a:spcPts val="638"/>
                  </a:spcBef>
                  <a:buClr>
                    <a:srgbClr val="000000"/>
                  </a:buClr>
                  <a:buFont typeface="Lucida Sans Unicode" charset="0"/>
                  <a:buChar char="−"/>
                  <a:defRPr>
                    <a:latin typeface="Lucida Sans Unicode" charset="0"/>
                    <a:ea typeface="Lucida Sans Unicode" charset="0"/>
                    <a:cs typeface="Lucida Sans Unicode" charset="0"/>
                  </a:defRPr>
                </a:lvl2pPr>
                <a:lvl3pPr>
                  <a:spcBef>
                    <a:spcPts val="638"/>
                  </a:spcBef>
                  <a:buClr>
                    <a:srgbClr val="000000"/>
                  </a:buClr>
                  <a:buSzPct val="75000"/>
                  <a:buFont typeface="Lucida Sans Unicode" charset="0"/>
                  <a:buChar char="•"/>
                  <a:defRPr sz="1700">
                    <a:latin typeface="Lucida Sans Unicode" charset="0"/>
                    <a:ea typeface="Lucida Sans Unicode" charset="0"/>
                    <a:cs typeface="Lucida Sans Unicode" charset="0"/>
                  </a:defRPr>
                </a:lvl3pPr>
                <a:lvl4pPr marL="1600200" indent="-228600">
                  <a:spcBef>
                    <a:spcPts val="638"/>
                  </a:spcBef>
                  <a:buClr>
                    <a:srgbClr val="000000"/>
                  </a:buClr>
                  <a:buChar char="•"/>
                  <a:defRPr sz="1700">
                    <a:latin typeface="Lucida Sans Unicode" charset="0"/>
                    <a:ea typeface="Lucida Sans Unicode" charset="0"/>
                    <a:cs typeface="Lucida Sans Unicode" charset="0"/>
                  </a:defRPr>
                </a:lvl4pPr>
                <a:lvl5pPr marL="2057400" indent="-228600">
                  <a:spcBef>
                    <a:spcPts val="638"/>
                  </a:spcBef>
                  <a:buClr>
                    <a:srgbClr val="000000"/>
                  </a:buClr>
                  <a:buChar char="•"/>
                  <a:defRPr sz="1700">
                    <a:latin typeface="Lucida Sans Unicode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77838" eaLnBrk="0" fontAlgn="base" hangingPunct="0">
                  <a:spcBef>
                    <a:spcPts val="638"/>
                  </a:spcBef>
                  <a:spcAft>
                    <a:spcPct val="0"/>
                  </a:spcAft>
                  <a:buClr>
                    <a:srgbClr val="000000"/>
                  </a:buClr>
                  <a:buChar char="•"/>
                  <a:defRPr sz="1700">
                    <a:latin typeface="Lucida Sans Unicode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77838" eaLnBrk="0" fontAlgn="base" hangingPunct="0">
                  <a:spcBef>
                    <a:spcPts val="638"/>
                  </a:spcBef>
                  <a:spcAft>
                    <a:spcPct val="0"/>
                  </a:spcAft>
                  <a:buClr>
                    <a:srgbClr val="000000"/>
                  </a:buClr>
                  <a:buChar char="•"/>
                  <a:defRPr sz="1700">
                    <a:latin typeface="Lucida Sans Unicode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77838" eaLnBrk="0" fontAlgn="base" hangingPunct="0">
                  <a:spcBef>
                    <a:spcPts val="638"/>
                  </a:spcBef>
                  <a:spcAft>
                    <a:spcPct val="0"/>
                  </a:spcAft>
                  <a:buClr>
                    <a:srgbClr val="000000"/>
                  </a:buClr>
                  <a:buChar char="•"/>
                  <a:defRPr sz="1700">
                    <a:latin typeface="Lucida Sans Unicode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77838" eaLnBrk="0" fontAlgn="base" hangingPunct="0">
                  <a:spcBef>
                    <a:spcPts val="638"/>
                  </a:spcBef>
                  <a:spcAft>
                    <a:spcPct val="0"/>
                  </a:spcAft>
                  <a:buClr>
                    <a:srgbClr val="000000"/>
                  </a:buClr>
                  <a:buChar char="•"/>
                  <a:defRPr sz="1700">
                    <a:latin typeface="Lucida Sans Unicode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defTabSz="914403">
                  <a:spcBef>
                    <a:spcPct val="0"/>
                  </a:spcBef>
                </a:pPr>
                <a:r>
                  <a:rPr lang="en-GB" sz="2100" dirty="0">
                    <a:latin typeface="Lucida Sans Unicode"/>
                    <a:ea typeface="+mn-ea"/>
                    <a:cs typeface="Lucida Sans Unicode"/>
                  </a:rPr>
                  <a:t>Take </a:t>
                </a:r>
                <a:r>
                  <a:rPr lang="en-GB" sz="2100" dirty="0">
                    <a:solidFill>
                      <a:srgbClr val="FF0000"/>
                    </a:solidFill>
                    <a:latin typeface="Lucida Sans Unicode"/>
                    <a:ea typeface="+mn-ea"/>
                    <a:cs typeface="Lucida Sans Unicode"/>
                  </a:rPr>
                  <a:t>n</a:t>
                </a:r>
                <a:r>
                  <a:rPr lang="en-GB" sz="2100" baseline="-25000" dirty="0">
                    <a:solidFill>
                      <a:srgbClr val="FF0000"/>
                    </a:solidFill>
                    <a:latin typeface="Lucida Sans Unicode"/>
                    <a:ea typeface="+mn-ea"/>
                    <a:cs typeface="Lucida Sans Unicode"/>
                  </a:rPr>
                  <a:t>0</a:t>
                </a:r>
                <a:r>
                  <a:rPr lang="en-GB" sz="2100" dirty="0">
                    <a:solidFill>
                      <a:srgbClr val="FF0000"/>
                    </a:solidFill>
                    <a:latin typeface="Lucida Sans Unicode"/>
                    <a:ea typeface="+mn-ea"/>
                    <a:cs typeface="Lucida Sans Unicode"/>
                  </a:rPr>
                  <a:t> = max(1,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Lucida Sans Unicode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Lucida Sans Unicode"/>
                              </a:rPr>
                            </m:ctrlPr>
                          </m:radPr>
                          <m:deg/>
                          <m:e>
                            <m:r>
                              <a:rPr lang="en-GB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Lucida Sans Unicode"/>
                              </a:rPr>
                              <m:t>𝟓</m:t>
                            </m:r>
                          </m:e>
                        </m:rad>
                      </m:e>
                    </m:d>
                  </m:oMath>
                </a14:m>
                <a:r>
                  <a:rPr lang="en-GB" sz="2100" dirty="0">
                    <a:solidFill>
                      <a:srgbClr val="FF0000"/>
                    </a:solidFill>
                    <a:latin typeface="Lucida Sans Unicode"/>
                    <a:ea typeface="+mn-ea"/>
                    <a:cs typeface="Lucida Sans Unicode"/>
                  </a:rPr>
                  <a:t>) = 3</a:t>
                </a:r>
                <a:endParaRPr lang="en-GB" sz="2100" dirty="0">
                  <a:latin typeface="Lucida Sans Unicode"/>
                  <a:ea typeface="+mn-ea"/>
                  <a:cs typeface="Lucida Sans Unicode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1381F8-1290-EB48-AD78-4108B460F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75" y="5226762"/>
                <a:ext cx="4575744" cy="475130"/>
              </a:xfrm>
              <a:prstGeom prst="rect">
                <a:avLst/>
              </a:prstGeom>
              <a:blipFill>
                <a:blip r:embed="rId4"/>
                <a:stretch>
                  <a:fillRect l="-1189" b="-19048"/>
                </a:stretch>
              </a:blipFill>
              <a:ln w="38100">
                <a:solidFill>
                  <a:srgbClr val="094F7B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49F8A1E-CEDE-F047-A1CE-5A4C4D8E1E58}"/>
              </a:ext>
            </a:extLst>
          </p:cNvPr>
          <p:cNvSpPr txBox="1"/>
          <p:nvPr/>
        </p:nvSpPr>
        <p:spPr>
          <a:xfrm>
            <a:off x="8639418" y="4483382"/>
            <a:ext cx="2270003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Ceiling, round-up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1DECC3-1169-E744-A30A-E5B367882146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 flipH="1" flipV="1">
            <a:off x="9774419" y="4840161"/>
            <a:ext cx="8288" cy="2753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06003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>
            <a:extLst>
              <a:ext uri="{FF2B5EF4-FFF2-40B4-BE49-F238E27FC236}">
                <a16:creationId xmlns:a16="http://schemas.microsoft.com/office/drawing/2014/main" id="{2F4B15BE-2313-7644-82EE-57A65E718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0224" y="1558080"/>
            <a:ext cx="9391553" cy="1469133"/>
          </a:xfrm>
        </p:spPr>
        <p:txBody>
          <a:bodyPr/>
          <a:lstStyle/>
          <a:p>
            <a:pPr algn="ctr" eaLnBrk="1">
              <a:buFont typeface="Lucida Sans Unicode" charset="0"/>
              <a:buNone/>
              <a:defRPr/>
            </a:pPr>
            <a:r>
              <a:rPr lang="en-US" sz="4154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Sans Unicode" charset="0"/>
                <a:cs typeface="Lucida Sans Unicode" charset="0"/>
              </a:rPr>
              <a:t>Algorithms and Data Structures 2</a:t>
            </a:r>
            <a:endParaRPr lang="en-GB" sz="4154" dirty="0">
              <a:effectLst>
                <a:outerShdw blurRad="38100" dist="38100" dir="2700000" algn="tl">
                  <a:srgbClr val="DDDDDD"/>
                </a:outerShdw>
              </a:effectLst>
              <a:latin typeface="Lucida Sans Unicode" charset="0"/>
              <a:cs typeface="Lucida Sans Unicode" charset="0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595B216-6AB8-344C-AC0B-F7A7DA8A3F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72689" y="4114494"/>
            <a:ext cx="6726115" cy="1752838"/>
          </a:xfrm>
        </p:spPr>
        <p:txBody>
          <a:bodyPr/>
          <a:lstStyle/>
          <a:p>
            <a:pPr eaLnBrk="1">
              <a:lnSpc>
                <a:spcPct val="62000"/>
              </a:lnSpc>
            </a:pPr>
            <a:endParaRPr lang="en-GB" altLang="en-US" sz="3188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Dr Michele </a:t>
            </a:r>
            <a:r>
              <a:rPr lang="en-GB" altLang="en-US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Sevegnani</a:t>
            </a: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sz="86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School of Computing Science</a:t>
            </a: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University of Glasgow</a:t>
            </a:r>
          </a:p>
          <a:p>
            <a:pPr eaLnBrk="1">
              <a:lnSpc>
                <a:spcPct val="62000"/>
              </a:lnSpc>
            </a:pPr>
            <a:endParaRPr lang="en-GB" altLang="en-US" sz="86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i="1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michele.sevegnani@glasgow.ac.uk</a:t>
            </a:r>
            <a:endParaRPr lang="en-GB" altLang="en-US" b="0" i="1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B080EC39-BC0D-4E4E-981F-ED7E28084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9590" y="1125620"/>
            <a:ext cx="8397676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83" tIns="47041" rIns="94083" bIns="47041"/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2D472A85-CB42-AB45-BBD1-9A9742560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09" y="604217"/>
            <a:ext cx="11574090" cy="36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083" tIns="47041" rIns="94083" bIns="47041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2029" b="0" dirty="0"/>
              <a:t>Algorithms and Data Structures 2</a:t>
            </a:r>
            <a:r>
              <a:rPr lang="en-GB" altLang="en-US" sz="2029" b="0" dirty="0"/>
              <a:t> 															</a:t>
            </a:r>
            <a:r>
              <a:rPr lang="is-IS" altLang="en-US" sz="2029" b="0" dirty="0"/>
              <a:t>2021</a:t>
            </a:r>
            <a:endParaRPr lang="en-GB" altLang="en-US" sz="2029" b="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94132BA-CF53-324E-A270-B6BCE5E5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924" y="2666830"/>
            <a:ext cx="8167645" cy="1470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>
            <a:lvl1pPr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5pPr>
            <a:lvl6pPr marL="25146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6pPr>
            <a:lvl7pPr marL="29718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7pPr>
            <a:lvl8pPr marL="34290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8pPr>
            <a:lvl9pPr marL="38862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9pPr>
          </a:lstStyle>
          <a:p>
            <a:pPr algn="ctr" defTabSz="461592" eaLnBrk="1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3671" b="1" dirty="0">
                <a:solidFill>
                  <a:srgbClr val="094F7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Lucida Sans Unicode"/>
              </a:rPr>
              <a:t>Recap Lectures 13-14</a:t>
            </a:r>
          </a:p>
        </p:txBody>
      </p:sp>
    </p:spTree>
    <p:extLst>
      <p:ext uri="{BB962C8B-B14F-4D97-AF65-F5344CB8AC3E}">
        <p14:creationId xmlns:p14="http://schemas.microsoft.com/office/powerpoint/2010/main" val="44599520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Topics we covered so far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Binary trees</a:t>
            </a: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Rooted trees with unbounded branching</a:t>
            </a: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Binary search trees (BSTs)</a:t>
            </a: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Querying a tree</a:t>
            </a: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Computation of tree parameters</a:t>
            </a: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Insertion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Deletion</a:t>
            </a: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Randomly build BSTs</a:t>
            </a: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BSTs with equal keys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47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56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Show that perfectly balanced trees of height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2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and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3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contain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7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and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15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nodes respectively</a:t>
            </a: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State, with a brief reason, how many nodes are in a perfectly balanced binary tree with height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h</a:t>
            </a: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charset="0"/>
                <a:cs typeface="Lucida Sans Unicode" charset="0"/>
              </a:rPr>
              <a:t>1 + 2 + 2</a:t>
            </a:r>
            <a:r>
              <a:rPr lang="en-GB" baseline="30000" dirty="0">
                <a:latin typeface="Lucida Sans Unicode" charset="0"/>
                <a:cs typeface="Lucida Sans Unicode" charset="0"/>
              </a:rPr>
              <a:t>2</a:t>
            </a:r>
            <a:r>
              <a:rPr lang="en-GB" dirty="0">
                <a:latin typeface="Lucida Sans Unicode" charset="0"/>
                <a:cs typeface="Lucida Sans Unicode" charset="0"/>
              </a:rPr>
              <a:t> + ... + 2</a:t>
            </a:r>
            <a:r>
              <a:rPr lang="en-GB" baseline="30000" dirty="0">
                <a:latin typeface="Lucida Sans Unicode" charset="0"/>
                <a:cs typeface="Lucida Sans Unicode" charset="0"/>
              </a:rPr>
              <a:t>k</a:t>
            </a:r>
            <a:r>
              <a:rPr lang="en-GB" dirty="0">
                <a:latin typeface="Lucida Sans Unicode" charset="0"/>
                <a:cs typeface="Lucida Sans Unicode" charset="0"/>
              </a:rPr>
              <a:t> = 2</a:t>
            </a:r>
            <a:r>
              <a:rPr lang="en-GB" baseline="30000" dirty="0">
                <a:latin typeface="Lucida Sans Unicode" charset="0"/>
                <a:cs typeface="Lucida Sans Unicode" charset="0"/>
              </a:rPr>
              <a:t>k+1</a:t>
            </a:r>
            <a:r>
              <a:rPr lang="en-GB" dirty="0">
                <a:latin typeface="Lucida Sans Unicode" charset="0"/>
                <a:cs typeface="Lucida Sans Unicode" charset="0"/>
              </a:rPr>
              <a:t> - 1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What extra property turns a binary tree into a binary search tree?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740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1: solution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Perfectly balanced trees of depths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2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and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3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have the following structures</a:t>
            </a:r>
          </a:p>
          <a:p>
            <a:pPr marL="0" lvl="1" indent="0" defTabSz="914403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lvl="1" indent="0" defTabSz="914403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lvl="1" indent="0" defTabSz="914403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lvl="1" indent="0" defTabSz="914403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lvl="1" indent="0" defTabSz="914403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lvl="1" indent="0" defTabSz="914403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lvl="1" indent="0" defTabSz="914403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0" lvl="1" indent="0" defTabSz="914403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413A07-22CB-2B48-B677-C7C2F3EA99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79744" y="3060393"/>
            <a:ext cx="2133540" cy="916280"/>
            <a:chOff x="1380" y="3096"/>
            <a:chExt cx="3360" cy="1443"/>
          </a:xfrm>
          <a:solidFill>
            <a:schemeClr val="accent2"/>
          </a:solidFill>
        </p:grpSpPr>
        <p:cxnSp>
          <p:nvCxnSpPr>
            <p:cNvPr id="34" name="Line 3">
              <a:extLst>
                <a:ext uri="{FF2B5EF4-FFF2-40B4-BE49-F238E27FC236}">
                  <a16:creationId xmlns:a16="http://schemas.microsoft.com/office/drawing/2014/main" id="{4EE9EBE4-B576-2942-8D03-A61776E5A1F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240" y="3420"/>
              <a:ext cx="1200" cy="69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" name="Line 4">
              <a:extLst>
                <a:ext uri="{FF2B5EF4-FFF2-40B4-BE49-F238E27FC236}">
                  <a16:creationId xmlns:a16="http://schemas.microsoft.com/office/drawing/2014/main" id="{B4B23696-DE94-2B44-B245-6770F432B10E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1725" y="3420"/>
              <a:ext cx="1155" cy="81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BA5DE58-09F2-5141-ADE8-375DAE77BB1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80" y="3096"/>
              <a:ext cx="375" cy="36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B721000-0915-AA44-8C9F-C26BB6765C7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085" y="3645"/>
              <a:ext cx="375" cy="36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EF80460-3FC4-4440-B323-53AB3670471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600" y="3585"/>
              <a:ext cx="375" cy="36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30E9105-8C06-6F41-9467-26DB623DFB7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380" y="4140"/>
              <a:ext cx="375" cy="36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D3FF88-C4CE-1E43-BFE0-06BD32DABA0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flipH="1">
              <a:off x="2445" y="4170"/>
              <a:ext cx="420" cy="36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F2959B3-BA1B-0247-8BE7-31D02AD3C25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240" y="4140"/>
              <a:ext cx="375" cy="36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ECDAEE-6E8F-7244-BEF1-CE625C981AE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365" y="4101"/>
              <a:ext cx="375" cy="36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cxnSp>
          <p:nvCxnSpPr>
            <p:cNvPr id="43" name="Line 12">
              <a:extLst>
                <a:ext uri="{FF2B5EF4-FFF2-40B4-BE49-F238E27FC236}">
                  <a16:creationId xmlns:a16="http://schemas.microsoft.com/office/drawing/2014/main" id="{B78A6DCB-391A-0648-BA8A-55E8B8A930F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340" y="3960"/>
              <a:ext cx="255" cy="25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4" name="Line 13">
              <a:extLst>
                <a:ext uri="{FF2B5EF4-FFF2-40B4-BE49-F238E27FC236}">
                  <a16:creationId xmlns:a16="http://schemas.microsoft.com/office/drawing/2014/main" id="{4C50B150-5A23-244D-8432-4E9AE2953FB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3435" y="3900"/>
              <a:ext cx="225" cy="24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ABCF0ED-C007-F84E-8F10-C44208E1FD3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48609" y="2856564"/>
            <a:ext cx="3190786" cy="1173447"/>
            <a:chOff x="5985" y="3060"/>
            <a:chExt cx="5025" cy="1848"/>
          </a:xfrm>
          <a:solidFill>
            <a:schemeClr val="accent2"/>
          </a:solidFill>
        </p:grpSpPr>
        <p:cxnSp>
          <p:nvCxnSpPr>
            <p:cNvPr id="8" name="Line 15">
              <a:extLst>
                <a:ext uri="{FF2B5EF4-FFF2-40B4-BE49-F238E27FC236}">
                  <a16:creationId xmlns:a16="http://schemas.microsoft.com/office/drawing/2014/main" id="{B3A8259E-109E-B946-99E6-3519AA21328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120" y="4320"/>
              <a:ext cx="135" cy="9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2FC3FE-C938-9449-8BD7-D4FEFF60401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85" y="3060"/>
              <a:ext cx="5025" cy="1848"/>
              <a:chOff x="5985" y="3060"/>
              <a:chExt cx="5025" cy="1848"/>
            </a:xfrm>
            <a:grpFill/>
          </p:grpSpPr>
          <p:cxnSp>
            <p:nvCxnSpPr>
              <p:cNvPr id="10" name="Line 17">
                <a:extLst>
                  <a:ext uri="{FF2B5EF4-FFF2-40B4-BE49-F238E27FC236}">
                    <a16:creationId xmlns:a16="http://schemas.microsoft.com/office/drawing/2014/main" id="{322B6E6C-E53B-9040-9C32-FFA7B43715E8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 flipH="1">
                <a:off x="7665" y="4275"/>
                <a:ext cx="75" cy="18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EC95CC9-385B-9D42-80E8-8ABF8905D55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985" y="3060"/>
                <a:ext cx="5025" cy="1848"/>
                <a:chOff x="5985" y="3060"/>
                <a:chExt cx="5025" cy="1848"/>
              </a:xfrm>
              <a:grpFill/>
            </p:grpSpPr>
            <p:cxnSp>
              <p:nvCxnSpPr>
                <p:cNvPr id="12" name="Line 19">
                  <a:extLst>
                    <a:ext uri="{FF2B5EF4-FFF2-40B4-BE49-F238E27FC236}">
                      <a16:creationId xmlns:a16="http://schemas.microsoft.com/office/drawing/2014/main" id="{B744F8F8-1830-7A44-A134-50AF80960509}"/>
                    </a:ext>
                  </a:extLst>
                </p:cNvPr>
                <p:cNvCxnSpPr>
                  <a:cxnSpLocks noChangeAspect="1" noEditPoints="1" noChangeArrowheads="1" noChangeShapeType="1"/>
                </p:cNvCxnSpPr>
                <p:nvPr/>
              </p:nvCxnSpPr>
              <p:spPr bwMode="auto">
                <a:xfrm>
                  <a:off x="7695" y="3885"/>
                  <a:ext cx="510" cy="67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6FC3B32-F1C9-0A4B-9DEE-493E4C7F151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985" y="3060"/>
                  <a:ext cx="5025" cy="1848"/>
                  <a:chOff x="5985" y="3060"/>
                  <a:chExt cx="5025" cy="1848"/>
                </a:xfrm>
                <a:grpFill/>
              </p:grpSpPr>
              <p:cxnSp>
                <p:nvCxnSpPr>
                  <p:cNvPr id="14" name="Line 21">
                    <a:extLst>
                      <a:ext uri="{FF2B5EF4-FFF2-40B4-BE49-F238E27FC236}">
                        <a16:creationId xmlns:a16="http://schemas.microsoft.com/office/drawing/2014/main" id="{4B592730-66C1-3E4A-8D2F-193164116E4D}"/>
                      </a:ext>
                    </a:extLst>
                  </p:cNvPr>
                  <p:cNvCxnSpPr>
                    <a:cxnSpLocks noChangeAspect="1" noEditPoints="1" noChangeArrowheads="1" noChangeShapeType="1"/>
                  </p:cNvCxnSpPr>
                  <p:nvPr/>
                </p:nvCxnSpPr>
                <p:spPr bwMode="auto">
                  <a:xfrm flipH="1">
                    <a:off x="8820" y="3870"/>
                    <a:ext cx="315" cy="57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5" name="Line 22">
                    <a:extLst>
                      <a:ext uri="{FF2B5EF4-FFF2-40B4-BE49-F238E27FC236}">
                        <a16:creationId xmlns:a16="http://schemas.microsoft.com/office/drawing/2014/main" id="{13F48FAB-3AAE-6D4C-A71E-82703F3F1CEA}"/>
                      </a:ext>
                    </a:extLst>
                  </p:cNvPr>
                  <p:cNvCxnSpPr>
                    <a:cxnSpLocks noChangeAspect="1" noEditPoints="1" noChangeArrowheads="1" noChangeShapeType="1"/>
                  </p:cNvCxnSpPr>
                  <p:nvPr/>
                </p:nvCxnSpPr>
                <p:spPr bwMode="auto">
                  <a:xfrm>
                    <a:off x="8700" y="3384"/>
                    <a:ext cx="1980" cy="1185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6" name="Line 23">
                    <a:extLst>
                      <a:ext uri="{FF2B5EF4-FFF2-40B4-BE49-F238E27FC236}">
                        <a16:creationId xmlns:a16="http://schemas.microsoft.com/office/drawing/2014/main" id="{0FC41D89-F738-E948-95A7-6F4E0CFC6B28}"/>
                      </a:ext>
                    </a:extLst>
                  </p:cNvPr>
                  <p:cNvCxnSpPr>
                    <a:cxnSpLocks noChangeAspect="1" noEditPoints="1" noChangeArrowheads="1" noChangeShapeType="1"/>
                  </p:cNvCxnSpPr>
                  <p:nvPr/>
                </p:nvCxnSpPr>
                <p:spPr bwMode="auto">
                  <a:xfrm flipH="1">
                    <a:off x="6300" y="3315"/>
                    <a:ext cx="2010" cy="12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78E120AA-5663-6246-9E98-37473E2BDCD1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8340" y="3060"/>
                    <a:ext cx="375" cy="36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38" tIns="45718" rIns="91438" bIns="45718" anchor="t" anchorCtr="0" upright="1">
                    <a:noAutofit/>
                  </a:bodyPr>
                  <a:lstStyle/>
                  <a:p>
                    <a:pPr defTabSz="461592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39">
                      <a:solidFill>
                        <a:srgbClr val="000000"/>
                      </a:solidFill>
                      <a:latin typeface="Lucida Sans Unicode" panose="020B0602030504020204" pitchFamily="34" charset="0"/>
                      <a:ea typeface="ＭＳ Ｐゴシック" panose="020B0600070205080204" pitchFamily="34" charset="-128"/>
                      <a:cs typeface="Lucida Sans Unicode"/>
                    </a:endParaRP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11C09B5A-7D52-BD49-AD25-0C42868F0EA9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7395" y="3564"/>
                    <a:ext cx="375" cy="36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38" tIns="45718" rIns="91438" bIns="45718" anchor="t" anchorCtr="0" upright="1">
                    <a:noAutofit/>
                  </a:bodyPr>
                  <a:lstStyle/>
                  <a:p>
                    <a:pPr defTabSz="461592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39">
                      <a:solidFill>
                        <a:srgbClr val="000000"/>
                      </a:solidFill>
                      <a:latin typeface="Lucida Sans Unicode" panose="020B0602030504020204" pitchFamily="34" charset="0"/>
                      <a:ea typeface="ＭＳ Ｐゴシック" panose="020B0600070205080204" pitchFamily="34" charset="-128"/>
                      <a:cs typeface="Lucida Sans Unicode"/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8E62BFA-FE13-3347-BE32-139C7225B6C9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9060" y="3549"/>
                    <a:ext cx="375" cy="36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38" tIns="45718" rIns="91438" bIns="45718" anchor="t" anchorCtr="0" upright="1">
                    <a:noAutofit/>
                  </a:bodyPr>
                  <a:lstStyle/>
                  <a:p>
                    <a:pPr defTabSz="461592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39">
                      <a:solidFill>
                        <a:srgbClr val="000000"/>
                      </a:solidFill>
                      <a:latin typeface="Lucida Sans Unicode" panose="020B0602030504020204" pitchFamily="34" charset="0"/>
                      <a:ea typeface="ＭＳ Ｐゴシック" panose="020B0600070205080204" pitchFamily="34" charset="-128"/>
                      <a:cs typeface="Lucida Sans Unicode"/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E3292BC-DE3D-964E-B728-A8F9FED4B601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6765" y="3999"/>
                    <a:ext cx="375" cy="36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38" tIns="45718" rIns="91438" bIns="45718" anchor="t" anchorCtr="0" upright="1">
                    <a:noAutofit/>
                  </a:bodyPr>
                  <a:lstStyle/>
                  <a:p>
                    <a:pPr defTabSz="461592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39">
                      <a:solidFill>
                        <a:srgbClr val="000000"/>
                      </a:solidFill>
                      <a:latin typeface="Lucida Sans Unicode" panose="020B0602030504020204" pitchFamily="34" charset="0"/>
                      <a:ea typeface="ＭＳ Ｐゴシック" panose="020B0600070205080204" pitchFamily="34" charset="-128"/>
                      <a:cs typeface="Lucida Sans Unicode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8B94CBAE-EC46-4C4B-9146-290C36D17462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 flipH="1">
                    <a:off x="6945" y="4479"/>
                    <a:ext cx="420" cy="36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38" tIns="45718" rIns="91438" bIns="45718" anchor="t" anchorCtr="0" upright="1">
                    <a:noAutofit/>
                  </a:bodyPr>
                  <a:lstStyle/>
                  <a:p>
                    <a:pPr defTabSz="461592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39">
                      <a:solidFill>
                        <a:srgbClr val="000000"/>
                      </a:solidFill>
                      <a:latin typeface="Lucida Sans Unicode" panose="020B0602030504020204" pitchFamily="34" charset="0"/>
                      <a:ea typeface="ＭＳ Ｐゴシック" panose="020B0600070205080204" pitchFamily="34" charset="-128"/>
                      <a:cs typeface="Lucida Sans Unicode"/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BAEDFA38-85BE-CF40-82AC-89AE8DA8CEE1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8790" y="3984"/>
                    <a:ext cx="375" cy="36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38" tIns="45718" rIns="91438" bIns="45718" anchor="t" anchorCtr="0" upright="1">
                    <a:noAutofit/>
                  </a:bodyPr>
                  <a:lstStyle/>
                  <a:p>
                    <a:pPr defTabSz="461592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39">
                      <a:solidFill>
                        <a:srgbClr val="000000"/>
                      </a:solidFill>
                      <a:latin typeface="Lucida Sans Unicode" panose="020B0602030504020204" pitchFamily="34" charset="0"/>
                      <a:ea typeface="ＭＳ Ｐゴシック" panose="020B0600070205080204" pitchFamily="34" charset="-128"/>
                      <a:cs typeface="Lucida Sans Unicode"/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D91E71C6-14DD-4D4C-836B-A669A8C1B555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9765" y="3945"/>
                    <a:ext cx="375" cy="36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38" tIns="45718" rIns="91438" bIns="45718" anchor="t" anchorCtr="0" upright="1">
                    <a:noAutofit/>
                  </a:bodyPr>
                  <a:lstStyle/>
                  <a:p>
                    <a:pPr defTabSz="461592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39">
                      <a:solidFill>
                        <a:srgbClr val="000000"/>
                      </a:solidFill>
                      <a:latin typeface="Lucida Sans Unicode" panose="020B0602030504020204" pitchFamily="34" charset="0"/>
                      <a:ea typeface="ＭＳ Ｐゴシック" panose="020B0600070205080204" pitchFamily="34" charset="-128"/>
                      <a:cs typeface="Lucida Sans Unicode"/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7C9DBDD-FEE5-5149-9E9B-8E4CF2FC37F8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985" y="4500"/>
                    <a:ext cx="375" cy="36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38" tIns="45718" rIns="91438" bIns="45718" anchor="t" anchorCtr="0" upright="1">
                    <a:noAutofit/>
                  </a:bodyPr>
                  <a:lstStyle/>
                  <a:p>
                    <a:pPr defTabSz="461592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39">
                      <a:solidFill>
                        <a:srgbClr val="000000"/>
                      </a:solidFill>
                      <a:latin typeface="Lucida Sans Unicode" panose="020B0602030504020204" pitchFamily="34" charset="0"/>
                      <a:ea typeface="ＭＳ Ｐゴシック" panose="020B0600070205080204" pitchFamily="34" charset="-128"/>
                      <a:cs typeface="Lucida Sans Unicode"/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A136AFE4-550A-214B-AEA6-AC739CC1582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7710" y="3960"/>
                    <a:ext cx="375" cy="36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38" tIns="45718" rIns="91438" bIns="45718" anchor="t" anchorCtr="0" upright="1">
                    <a:noAutofit/>
                  </a:bodyPr>
                  <a:lstStyle/>
                  <a:p>
                    <a:pPr defTabSz="461592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39">
                      <a:solidFill>
                        <a:srgbClr val="000000"/>
                      </a:solidFill>
                      <a:latin typeface="Lucida Sans Unicode" panose="020B0602030504020204" pitchFamily="34" charset="0"/>
                      <a:ea typeface="ＭＳ Ｐゴシック" panose="020B0600070205080204" pitchFamily="34" charset="-128"/>
                      <a:cs typeface="Lucida Sans Unicode"/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ABFF3990-AF20-D54D-8AF8-12E7DA021A0A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 flipH="1">
                    <a:off x="10590" y="4539"/>
                    <a:ext cx="420" cy="36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38" tIns="45718" rIns="91438" bIns="45718" anchor="t" anchorCtr="0" upright="1">
                    <a:noAutofit/>
                  </a:bodyPr>
                  <a:lstStyle/>
                  <a:p>
                    <a:pPr defTabSz="461592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39">
                      <a:solidFill>
                        <a:srgbClr val="000000"/>
                      </a:solidFill>
                      <a:latin typeface="Lucida Sans Unicode" panose="020B0602030504020204" pitchFamily="34" charset="0"/>
                      <a:ea typeface="ＭＳ Ｐゴシック" panose="020B0600070205080204" pitchFamily="34" charset="-128"/>
                      <a:cs typeface="Lucida Sans Unicode"/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BDD265F9-F53D-3B4E-A9A3-6AEC82168834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7470" y="4455"/>
                    <a:ext cx="375" cy="36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38" tIns="45718" rIns="91438" bIns="45718" anchor="t" anchorCtr="0" upright="1">
                    <a:noAutofit/>
                  </a:bodyPr>
                  <a:lstStyle/>
                  <a:p>
                    <a:pPr defTabSz="461592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39">
                      <a:solidFill>
                        <a:srgbClr val="000000"/>
                      </a:solidFill>
                      <a:latin typeface="Lucida Sans Unicode" panose="020B0602030504020204" pitchFamily="34" charset="0"/>
                      <a:ea typeface="ＭＳ Ｐゴシック" panose="020B0600070205080204" pitchFamily="34" charset="-128"/>
                      <a:cs typeface="Lucida Sans Unicode"/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6541A732-3FF8-0A46-88AA-2BA340F19DE7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8115" y="4455"/>
                    <a:ext cx="375" cy="36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38" tIns="45718" rIns="91438" bIns="45718" anchor="t" anchorCtr="0" upright="1">
                    <a:noAutofit/>
                  </a:bodyPr>
                  <a:lstStyle/>
                  <a:p>
                    <a:pPr defTabSz="461592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39">
                      <a:solidFill>
                        <a:srgbClr val="000000"/>
                      </a:solidFill>
                      <a:latin typeface="Lucida Sans Unicode" panose="020B0602030504020204" pitchFamily="34" charset="0"/>
                      <a:ea typeface="ＭＳ Ｐゴシック" panose="020B0600070205080204" pitchFamily="34" charset="-128"/>
                      <a:cs typeface="Lucida Sans Unicode"/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760B9213-191D-8844-B813-3160F4ACDF50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8580" y="4425"/>
                    <a:ext cx="375" cy="36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38" tIns="45718" rIns="91438" bIns="45718" anchor="t" anchorCtr="0" upright="1">
                    <a:noAutofit/>
                  </a:bodyPr>
                  <a:lstStyle/>
                  <a:p>
                    <a:pPr defTabSz="461592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39">
                      <a:solidFill>
                        <a:srgbClr val="000000"/>
                      </a:solidFill>
                      <a:latin typeface="Lucida Sans Unicode" panose="020B0602030504020204" pitchFamily="34" charset="0"/>
                      <a:ea typeface="ＭＳ Ｐゴシック" panose="020B0600070205080204" pitchFamily="34" charset="-128"/>
                      <a:cs typeface="Lucida Sans Unicode"/>
                    </a:endParaRP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A0221FD-1916-9047-A908-B77E76449B01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9105" y="4425"/>
                    <a:ext cx="375" cy="36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38" tIns="45718" rIns="91438" bIns="45718" anchor="t" anchorCtr="0" upright="1">
                    <a:noAutofit/>
                  </a:bodyPr>
                  <a:lstStyle/>
                  <a:p>
                    <a:pPr defTabSz="461592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39">
                      <a:solidFill>
                        <a:srgbClr val="000000"/>
                      </a:solidFill>
                      <a:latin typeface="Lucida Sans Unicode" panose="020B0602030504020204" pitchFamily="34" charset="0"/>
                      <a:ea typeface="ＭＳ Ｐゴシック" panose="020B0600070205080204" pitchFamily="34" charset="-128"/>
                      <a:cs typeface="Lucida Sans Unicode"/>
                    </a:endParaRP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5CD523E9-2E87-BD4F-8DCB-17F9407EDA06}"/>
                      </a:ext>
                    </a:extLst>
                  </p:cNvPr>
                  <p:cNvSpPr>
                    <a:spLocks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9720" y="4500"/>
                    <a:ext cx="375" cy="36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38" tIns="45718" rIns="91438" bIns="45718" anchor="t" anchorCtr="0" upright="1">
                    <a:noAutofit/>
                  </a:bodyPr>
                  <a:lstStyle/>
                  <a:p>
                    <a:pPr defTabSz="461592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39">
                      <a:solidFill>
                        <a:srgbClr val="000000"/>
                      </a:solidFill>
                      <a:latin typeface="Lucida Sans Unicode" panose="020B0602030504020204" pitchFamily="34" charset="0"/>
                      <a:ea typeface="ＭＳ Ｐゴシック" panose="020B0600070205080204" pitchFamily="34" charset="-128"/>
                      <a:cs typeface="Lucida Sans Unicode"/>
                    </a:endParaRPr>
                  </a:p>
                </p:txBody>
              </p:sp>
              <p:cxnSp>
                <p:nvCxnSpPr>
                  <p:cNvPr id="32" name="Line 39">
                    <a:extLst>
                      <a:ext uri="{FF2B5EF4-FFF2-40B4-BE49-F238E27FC236}">
                        <a16:creationId xmlns:a16="http://schemas.microsoft.com/office/drawing/2014/main" id="{01E8EA0D-7C8B-D74E-A707-D718B20B6AC1}"/>
                      </a:ext>
                    </a:extLst>
                  </p:cNvPr>
                  <p:cNvCxnSpPr>
                    <a:cxnSpLocks noChangeAspect="1" noEditPoints="1" noChangeArrowheads="1" noChangeShapeType="1"/>
                  </p:cNvCxnSpPr>
                  <p:nvPr/>
                </p:nvCxnSpPr>
                <p:spPr bwMode="auto">
                  <a:xfrm>
                    <a:off x="7020" y="4320"/>
                    <a:ext cx="60" cy="165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33" name="Line 40">
                    <a:extLst>
                      <a:ext uri="{FF2B5EF4-FFF2-40B4-BE49-F238E27FC236}">
                        <a16:creationId xmlns:a16="http://schemas.microsoft.com/office/drawing/2014/main" id="{09BA37B3-B897-F840-B792-1F4D4A86078A}"/>
                      </a:ext>
                    </a:extLst>
                  </p:cNvPr>
                  <p:cNvCxnSpPr>
                    <a:cxnSpLocks noChangeAspect="1" noEditPoints="1" noChangeArrowheads="1" noChangeShapeType="1"/>
                  </p:cNvCxnSpPr>
                  <p:nvPr/>
                </p:nvCxnSpPr>
                <p:spPr bwMode="auto">
                  <a:xfrm flipH="1">
                    <a:off x="9870" y="4320"/>
                    <a:ext cx="30" cy="18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C72D695-BC36-0544-B9F0-57D990B6A237}"/>
              </a:ext>
            </a:extLst>
          </p:cNvPr>
          <p:cNvSpPr txBox="1"/>
          <p:nvPr/>
        </p:nvSpPr>
        <p:spPr>
          <a:xfrm>
            <a:off x="2309375" y="4750435"/>
            <a:ext cx="1650773" cy="627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61272" lvl="1" algn="ctr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height 2</a:t>
            </a:r>
          </a:p>
          <a:p>
            <a:pPr marL="561272" lvl="1" algn="ctr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7 nodes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013D28-A6F8-9643-B16D-9CB04A01F3D2}"/>
              </a:ext>
            </a:extLst>
          </p:cNvPr>
          <p:cNvSpPr txBox="1"/>
          <p:nvPr/>
        </p:nvSpPr>
        <p:spPr>
          <a:xfrm>
            <a:off x="7170122" y="4750435"/>
            <a:ext cx="1758175" cy="627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61272" lvl="1" algn="ctr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height 3</a:t>
            </a:r>
          </a:p>
          <a:p>
            <a:pPr marL="561272" lvl="1" algn="ctr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15 nodes</a:t>
            </a:r>
          </a:p>
        </p:txBody>
      </p:sp>
    </p:spTree>
    <p:extLst>
      <p:ext uri="{BB962C8B-B14F-4D97-AF65-F5344CB8AC3E}">
        <p14:creationId xmlns:p14="http://schemas.microsoft.com/office/powerpoint/2010/main" val="378087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07597" lvl="1" indent="-311306"/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3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</a:pPr>
            <a:r>
              <a:rPr lang="en-GB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What does </a:t>
            </a:r>
            <a:r>
              <a:rPr lang="en-GB" altLang="en-US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asymptotically tight </a:t>
            </a:r>
            <a:r>
              <a:rPr lang="en-GB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mean?</a:t>
            </a: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</a:pPr>
            <a:endParaRPr lang="en-GB" altLang="en-US" sz="2029" b="1" dirty="0">
              <a:solidFill>
                <a:srgbClr val="094F7B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</a:pPr>
            <a:r>
              <a:rPr lang="en-GB" altLang="en-US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Asymptotic</a:t>
            </a:r>
            <a:r>
              <a:rPr lang="en-GB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means we analyse the growth rate of a running time </a:t>
            </a:r>
            <a:r>
              <a:rPr lang="en-GB" altLang="en-US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 the limit </a:t>
            </a:r>
            <a:r>
              <a:rPr lang="en-GB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 the size of the input increases without bound</a:t>
            </a:r>
          </a:p>
          <a:p>
            <a:pPr indent="-311306"/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/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Example: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f(n) = 5n</a:t>
            </a:r>
            <a:r>
              <a:rPr lang="en-GB" baseline="30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+2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f(n)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O(n</a:t>
            </a:r>
            <a:r>
              <a:rPr lang="en-GB" baseline="30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but also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f(n) = O(n</a:t>
            </a:r>
            <a:r>
              <a:rPr lang="en-GB" baseline="30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4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O(n</a:t>
            </a:r>
            <a:r>
              <a:rPr lang="en-GB" baseline="30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15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</a:t>
            </a:r>
          </a:p>
          <a:p>
            <a:pPr indent="-311306"/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f(n)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both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O(n</a:t>
            </a:r>
            <a:r>
              <a:rPr lang="en-GB" baseline="30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</a:t>
            </a:r>
            <a:r>
              <a:rPr lang="en-GB" dirty="0">
                <a:solidFill>
                  <a:schemeClr val="accent1"/>
                </a:solidFill>
                <a:latin typeface="Symbol" pitchFamily="2" charset="2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(n</a:t>
            </a:r>
            <a:r>
              <a:rPr lang="en-GB" baseline="30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Thus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f(n)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</a:t>
            </a:r>
            <a:r>
              <a:rPr lang="en-GB" dirty="0">
                <a:solidFill>
                  <a:schemeClr val="accent1"/>
                </a:solidFill>
                <a:latin typeface="Symbol" pitchFamily="2" charset="2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(n</a:t>
            </a:r>
            <a:r>
              <a:rPr lang="en-GB" baseline="30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- Tight bound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331241" lvl="1" indent="-311306">
              <a:lnSpc>
                <a:spcPct val="120000"/>
              </a:lnSpc>
              <a:buChar char="•"/>
              <a:defRPr/>
            </a:pPr>
            <a:r>
              <a:rPr lang="en-GB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f(n)</a:t>
            </a:r>
            <a:r>
              <a:rPr lang="en-GB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</a:t>
            </a:r>
            <a:r>
              <a:rPr lang="en-GB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O(n</a:t>
            </a:r>
            <a:r>
              <a:rPr lang="en-GB" sz="2029" b="1" baseline="30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4</a:t>
            </a:r>
            <a:r>
              <a:rPr lang="en-GB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  <a:r>
              <a:rPr lang="en-GB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</a:t>
            </a:r>
            <a:r>
              <a:rPr lang="en-GB" sz="2029" dirty="0">
                <a:solidFill>
                  <a:schemeClr val="accent1"/>
                </a:solidFill>
                <a:latin typeface="Symbol" pitchFamily="2" charset="2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</a:t>
            </a:r>
            <a:r>
              <a:rPr lang="en-GB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(n</a:t>
            </a:r>
            <a:r>
              <a:rPr lang="en-GB" sz="2029" b="1" baseline="30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  <a:r>
              <a:rPr lang="en-GB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 hence </a:t>
            </a:r>
            <a:r>
              <a:rPr lang="en-GB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f(n) = o(n</a:t>
            </a:r>
            <a:r>
              <a:rPr lang="en-GB" sz="2029" b="1" baseline="30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4</a:t>
            </a:r>
            <a:r>
              <a:rPr lang="en-GB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 - Non-tight bound</a:t>
            </a:r>
          </a:p>
          <a:p>
            <a:pPr marL="507597" lvl="1" indent="-311306">
              <a:lnSpc>
                <a:spcPct val="120000"/>
              </a:lnSpc>
              <a:defRPr/>
            </a:pPr>
            <a:endParaRPr lang="en-GB" altLang="en-US" sz="2029" b="1" dirty="0">
              <a:solidFill>
                <a:srgbClr val="094F7B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</a:pPr>
            <a:endParaRPr lang="en-GB" altLang="en-US" sz="2029" b="1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7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1: solution (cont.)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Consider a perfectly balanced binary tree of height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h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charset="0"/>
                <a:cs typeface="Lucida Sans Unicode" charset="0"/>
              </a:rPr>
              <a:t>At height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cs typeface="Lucida Sans Unicode" charset="0"/>
              </a:rPr>
              <a:t>0</a:t>
            </a:r>
            <a:r>
              <a:rPr lang="en-GB" dirty="0">
                <a:latin typeface="Lucida Sans Unicode" charset="0"/>
                <a:cs typeface="Lucida Sans Unicode" charset="0"/>
              </a:rPr>
              <a:t> there is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cs typeface="Lucida Sans Unicode" charset="0"/>
              </a:rPr>
              <a:t>1</a:t>
            </a:r>
            <a:r>
              <a:rPr lang="en-GB" dirty="0">
                <a:latin typeface="Lucida Sans Unicode" charset="0"/>
                <a:cs typeface="Lucida Sans Unicode" charset="0"/>
              </a:rPr>
              <a:t> node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charset="0"/>
                <a:cs typeface="Lucida Sans Unicode" charset="0"/>
              </a:rPr>
              <a:t>At height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cs typeface="Lucida Sans Unicode" charset="0"/>
              </a:rPr>
              <a:t>1</a:t>
            </a:r>
            <a:r>
              <a:rPr lang="en-GB" dirty="0">
                <a:latin typeface="Lucida Sans Unicode" charset="0"/>
                <a:cs typeface="Lucida Sans Unicode" charset="0"/>
              </a:rPr>
              <a:t> there are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cs typeface="Lucida Sans Unicode" charset="0"/>
              </a:rPr>
              <a:t>2</a:t>
            </a:r>
            <a:r>
              <a:rPr lang="en-GB" dirty="0">
                <a:latin typeface="Lucida Sans Unicode" charset="0"/>
                <a:cs typeface="Lucida Sans Unicode" charset="0"/>
              </a:rPr>
              <a:t> nodes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charset="0"/>
                <a:cs typeface="Lucida Sans Unicode" charset="0"/>
              </a:rPr>
              <a:t>At height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cs typeface="Lucida Sans Unicode" charset="0"/>
              </a:rPr>
              <a:t>2</a:t>
            </a:r>
            <a:r>
              <a:rPr lang="en-GB" dirty="0">
                <a:latin typeface="Lucida Sans Unicode" charset="0"/>
                <a:cs typeface="Lucida Sans Unicode" charset="0"/>
              </a:rPr>
              <a:t> there are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cs typeface="Lucida Sans Unicode" charset="0"/>
              </a:rPr>
              <a:t>4</a:t>
            </a:r>
            <a:r>
              <a:rPr lang="en-GB" dirty="0">
                <a:latin typeface="Lucida Sans Unicode" charset="0"/>
                <a:cs typeface="Lucida Sans Unicode" charset="0"/>
              </a:rPr>
              <a:t> nodes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charset="0"/>
                <a:cs typeface="Lucida Sans Unicode" charset="0"/>
              </a:rPr>
              <a:t>…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charset="0"/>
                <a:cs typeface="Lucida Sans Unicode" charset="0"/>
              </a:rPr>
              <a:t>…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charset="0"/>
                <a:cs typeface="Lucida Sans Unicode" charset="0"/>
              </a:rPr>
              <a:t>At height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cs typeface="Lucida Sans Unicode" charset="0"/>
              </a:rPr>
              <a:t>h</a:t>
            </a:r>
            <a:r>
              <a:rPr lang="en-GB" dirty="0">
                <a:latin typeface="Lucida Sans Unicode" charset="0"/>
                <a:cs typeface="Lucida Sans Unicode" charset="0"/>
              </a:rPr>
              <a:t> there are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cs typeface="Lucida Sans Unicode" charset="0"/>
              </a:rPr>
              <a:t>2</a:t>
            </a:r>
            <a:r>
              <a:rPr lang="en-GB" baseline="30000" dirty="0">
                <a:solidFill>
                  <a:srgbClr val="FF0000"/>
                </a:solidFill>
                <a:latin typeface="Lucida Sans Unicode" charset="0"/>
                <a:cs typeface="Lucida Sans Unicode" charset="0"/>
              </a:rPr>
              <a:t>h</a:t>
            </a:r>
            <a:r>
              <a:rPr lang="en-GB" dirty="0">
                <a:latin typeface="Lucida Sans Unicode" charset="0"/>
                <a:cs typeface="Lucida Sans Unicode" charset="0"/>
              </a:rPr>
              <a:t> nodes</a:t>
            </a: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In total there are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2</a:t>
            </a:r>
            <a:r>
              <a:rPr lang="en-GB" sz="2029" b="1" baseline="30000" dirty="0">
                <a:solidFill>
                  <a:srgbClr val="FF0000"/>
                </a:solidFill>
                <a:ea typeface="ＭＳ Ｐゴシック" charset="0"/>
              </a:rPr>
              <a:t>0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 + 2</a:t>
            </a:r>
            <a:r>
              <a:rPr lang="en-GB" sz="2029" b="1" baseline="30000" dirty="0">
                <a:solidFill>
                  <a:srgbClr val="FF0000"/>
                </a:solidFill>
                <a:ea typeface="ＭＳ Ｐゴシック" charset="0"/>
              </a:rPr>
              <a:t>1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 + 2</a:t>
            </a:r>
            <a:r>
              <a:rPr lang="en-GB" sz="2029" b="1" baseline="30000" dirty="0">
                <a:solidFill>
                  <a:srgbClr val="FF0000"/>
                </a:solidFill>
                <a:ea typeface="ＭＳ Ｐゴシック" charset="0"/>
              </a:rPr>
              <a:t>2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 + ... + 2</a:t>
            </a:r>
            <a:r>
              <a:rPr lang="en-GB" sz="2029" b="1" baseline="30000" dirty="0">
                <a:solidFill>
                  <a:srgbClr val="FF0000"/>
                </a:solidFill>
                <a:ea typeface="ＭＳ Ｐゴシック" charset="0"/>
              </a:rPr>
              <a:t>h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 = 2</a:t>
            </a:r>
            <a:r>
              <a:rPr lang="en-GB" sz="2029" b="1" baseline="30000" dirty="0">
                <a:solidFill>
                  <a:srgbClr val="FF0000"/>
                </a:solidFill>
                <a:ea typeface="ＭＳ Ｐゴシック" charset="0"/>
              </a:rPr>
              <a:t>h+1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 – 1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60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1: solution (cont.) 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5849" cy="4750913"/>
          </a:xfrm>
        </p:spPr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The extra property is that the </a:t>
            </a:r>
            <a:r>
              <a:rPr lang="en-GB" sz="2029" b="1" dirty="0" err="1">
                <a:solidFill>
                  <a:srgbClr val="FF0000"/>
                </a:solidFill>
                <a:ea typeface="ＭＳ Ｐゴシック" charset="0"/>
              </a:rPr>
              <a:t>inorder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traversal is in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sorted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7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 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Draw one example each of a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balanced 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binary tree and an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extremely unbalanced 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binary tree                                                                                        </a:t>
            </a:r>
            <a:br>
              <a:rPr lang="en-GB" sz="2029" b="1" dirty="0">
                <a:solidFill>
                  <a:srgbClr val="094F7B"/>
                </a:solidFill>
                <a:ea typeface="ＭＳ Ｐゴシック" charset="0"/>
              </a:rPr>
            </a:b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Find the </a:t>
            </a:r>
            <a:r>
              <a:rPr lang="en-GB" sz="2029" b="1" dirty="0" err="1">
                <a:solidFill>
                  <a:srgbClr val="FF0000"/>
                </a:solidFill>
                <a:ea typeface="ＭＳ Ｐゴシック" charset="0"/>
              </a:rPr>
              <a:t>inorder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, </a:t>
            </a:r>
            <a:r>
              <a:rPr lang="en-GB" sz="2029" b="1" dirty="0" err="1">
                <a:solidFill>
                  <a:srgbClr val="FF0000"/>
                </a:solidFill>
                <a:ea typeface="ＭＳ Ｐゴシック" charset="0"/>
              </a:rPr>
              <a:t>preorder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and </a:t>
            </a:r>
            <a:r>
              <a:rPr lang="en-GB" sz="2029" b="1" dirty="0" err="1">
                <a:solidFill>
                  <a:srgbClr val="FF0000"/>
                </a:solidFill>
                <a:ea typeface="ＭＳ Ｐゴシック" charset="0"/>
              </a:rPr>
              <a:t>postorder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traversal of the binary tree below</a:t>
            </a: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  <p:grpSp>
        <p:nvGrpSpPr>
          <p:cNvPr id="6" name="Canvas 2">
            <a:extLst>
              <a:ext uri="{FF2B5EF4-FFF2-40B4-BE49-F238E27FC236}">
                <a16:creationId xmlns:a16="http://schemas.microsoft.com/office/drawing/2014/main" id="{705ED94C-AD4A-D044-AD45-5890C6FE9F96}"/>
              </a:ext>
            </a:extLst>
          </p:cNvPr>
          <p:cNvGrpSpPr/>
          <p:nvPr/>
        </p:nvGrpSpPr>
        <p:grpSpPr>
          <a:xfrm>
            <a:off x="4132021" y="3516745"/>
            <a:ext cx="3893433" cy="2094304"/>
            <a:chOff x="44626" y="85209"/>
            <a:chExt cx="2262964" cy="1217264"/>
          </a:xfrm>
          <a:solidFill>
            <a:schemeClr val="accent2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86C519-7CED-E740-8DB4-958AD717614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796415" y="409812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76E491-AB6B-E540-A9A8-B28C3205972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873091" y="470676"/>
              <a:ext cx="64288" cy="148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5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C7880E-E59D-8545-A8EE-6EFCADCAA4D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80165" y="85209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A46102-88BC-E043-B4E1-C153DDAF2BD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57247" y="146072"/>
              <a:ext cx="64288" cy="148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 dirty="0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6</a:t>
              </a:r>
              <a:endParaRPr lang="en-GB" sz="309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C670D3-A74F-E44E-8530-318E5D67C64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28421" y="409812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3FA7D1-BC8C-734B-95D6-41A7DDE9196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5503" y="470676"/>
              <a:ext cx="64288" cy="148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4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77CF03-B78D-AB42-BC3D-8AE07A2B201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04271" y="685726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062C2E-1771-BD4E-BBB7-C44C8133F2F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80947" y="746589"/>
              <a:ext cx="64288" cy="148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1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7DD507-2F6A-0747-AB37-452ABCA9578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4626" y="1083365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C998FF-8C2F-8349-A4A2-850760F67BC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2114" y="1143823"/>
              <a:ext cx="64288" cy="148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2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75670A-FFAD-2A4F-8DF8-0EFCFFBB7CC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20521" y="701956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3C682A-40E8-1748-B13C-19564B36B2E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97603" y="746589"/>
              <a:ext cx="64288" cy="148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3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E61E33D-4C28-ED47-ADE5-B964E83F73F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088515" y="701956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169E15-251D-4648-93FB-2E764F7470A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165191" y="746589"/>
              <a:ext cx="64288" cy="148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9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986079-3601-2444-B6FA-0FB8AD926A6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504721" y="701956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C2B6B8-235E-954A-BD8C-A43CCCA8E7C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581803" y="746589"/>
              <a:ext cx="64288" cy="148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7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FB80924-10F8-1F4F-AE97-DBC808457E0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2621" y="1067135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643774-7D52-6E42-9D31-88A377D0E18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89703" y="1111768"/>
              <a:ext cx="64288" cy="148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8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5806B4-5D30-3C49-BB43-C1567D96B52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796415" y="1067135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467DE5-4029-5C46-9E98-972E21A25B7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873091" y="1111768"/>
              <a:ext cx="64288" cy="148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0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Line 24">
              <a:extLst>
                <a:ext uri="{FF2B5EF4-FFF2-40B4-BE49-F238E27FC236}">
                  <a16:creationId xmlns:a16="http://schemas.microsoft.com/office/drawing/2014/main" id="{1CF99162-7E04-A547-9C73-1CF291D7225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810983" y="227223"/>
              <a:ext cx="365125" cy="21910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9" name="Line 25">
              <a:extLst>
                <a:ext uri="{FF2B5EF4-FFF2-40B4-BE49-F238E27FC236}">
                  <a16:creationId xmlns:a16="http://schemas.microsoft.com/office/drawing/2014/main" id="{63CB0F8D-7902-7244-B40A-5CC82098C22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519289" y="592402"/>
              <a:ext cx="145644" cy="1460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" name="Line 26">
              <a:extLst>
                <a:ext uri="{FF2B5EF4-FFF2-40B4-BE49-F238E27FC236}">
                  <a16:creationId xmlns:a16="http://schemas.microsoft.com/office/drawing/2014/main" id="{C206117B-DD5F-A940-A8E0-ED276EC0894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10983" y="592402"/>
              <a:ext cx="146050" cy="1460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" name="Line 27">
              <a:extLst>
                <a:ext uri="{FF2B5EF4-FFF2-40B4-BE49-F238E27FC236}">
                  <a16:creationId xmlns:a16="http://schemas.microsoft.com/office/drawing/2014/main" id="{B680953C-E06A-084D-9BAC-4F29100C812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978978" y="592402"/>
              <a:ext cx="146050" cy="1460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2" name="Line 28">
              <a:extLst>
                <a:ext uri="{FF2B5EF4-FFF2-40B4-BE49-F238E27FC236}">
                  <a16:creationId xmlns:a16="http://schemas.microsoft.com/office/drawing/2014/main" id="{C7B24FA6-B13B-924B-927E-62BA6E9DAC3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1687283" y="592402"/>
              <a:ext cx="145644" cy="1460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3" name="Line 29">
              <a:extLst>
                <a:ext uri="{FF2B5EF4-FFF2-40B4-BE49-F238E27FC236}">
                  <a16:creationId xmlns:a16="http://schemas.microsoft.com/office/drawing/2014/main" id="{181E3978-4439-224C-8D2F-FBDB4C42EDA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1395183" y="884546"/>
              <a:ext cx="146050" cy="21910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4" name="Line 30">
              <a:extLst>
                <a:ext uri="{FF2B5EF4-FFF2-40B4-BE49-F238E27FC236}">
                  <a16:creationId xmlns:a16="http://schemas.microsoft.com/office/drawing/2014/main" id="{ECE0FD2F-CE40-E64D-9984-2C78C027214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687283" y="884546"/>
              <a:ext cx="145644" cy="21910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" name="Line 31">
              <a:extLst>
                <a:ext uri="{FF2B5EF4-FFF2-40B4-BE49-F238E27FC236}">
                  <a16:creationId xmlns:a16="http://schemas.microsoft.com/office/drawing/2014/main" id="{AFDBE531-54E7-774E-A4D4-358E5A1CBB0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227189" y="884546"/>
              <a:ext cx="146050" cy="21910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6" name="Line 32">
              <a:extLst>
                <a:ext uri="{FF2B5EF4-FFF2-40B4-BE49-F238E27FC236}">
                  <a16:creationId xmlns:a16="http://schemas.microsoft.com/office/drawing/2014/main" id="{A1AFB294-B1FD-994B-BB76-EABD69FC374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395183" y="227223"/>
              <a:ext cx="437744" cy="21910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970659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Example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balanced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binary tree</a:t>
            </a: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19935" lvl="1" indent="0">
              <a:lnSpc>
                <a:spcPct val="120000"/>
              </a:lnSpc>
              <a:buNone/>
              <a:defRPr/>
            </a:pP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Example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extremely unbalanced 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binary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  <p:grpSp>
        <p:nvGrpSpPr>
          <p:cNvPr id="37" name="Canvas 41">
            <a:extLst>
              <a:ext uri="{FF2B5EF4-FFF2-40B4-BE49-F238E27FC236}">
                <a16:creationId xmlns:a16="http://schemas.microsoft.com/office/drawing/2014/main" id="{DFCECF39-0085-5644-8EF1-EC7427CF58C1}"/>
              </a:ext>
            </a:extLst>
          </p:cNvPr>
          <p:cNvGrpSpPr/>
          <p:nvPr/>
        </p:nvGrpSpPr>
        <p:grpSpPr>
          <a:xfrm>
            <a:off x="4315280" y="1701216"/>
            <a:ext cx="3561440" cy="1485323"/>
            <a:chOff x="370840" y="104140"/>
            <a:chExt cx="2442210" cy="1018540"/>
          </a:xfrm>
          <a:solidFill>
            <a:schemeClr val="accent2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88C2DCD-F6CD-334E-833E-DE063ACA65D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190115" y="499745"/>
              <a:ext cx="266700" cy="266700"/>
            </a:xfrm>
            <a:prstGeom prst="ellipse">
              <a:avLst/>
            </a:prstGeom>
            <a:grpFill/>
            <a:ln w="1016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864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1AA3297-3631-E04F-A1A5-9BA3BB8599E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84095" y="573405"/>
              <a:ext cx="29680" cy="1755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i</a:t>
              </a:r>
              <a:endParaRPr lang="en-GB" sz="2318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970F03C-6B5E-6C4B-9AF6-1AA735B8121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438910" y="104140"/>
              <a:ext cx="266700" cy="266700"/>
            </a:xfrm>
            <a:prstGeom prst="ellipse">
              <a:avLst/>
            </a:prstGeom>
            <a:grpFill/>
            <a:ln w="1016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864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939BD1-C220-3D4D-9BB1-1A327D8DA18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532255" y="177800"/>
              <a:ext cx="75848" cy="1755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e</a:t>
              </a:r>
              <a:endParaRPr lang="en-GB" sz="2318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801A7EB-2BF5-3D4A-8F4D-DFB0C74E317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66445" y="499745"/>
              <a:ext cx="266700" cy="266700"/>
            </a:xfrm>
            <a:prstGeom prst="ellipse">
              <a:avLst/>
            </a:prstGeom>
            <a:grpFill/>
            <a:ln w="1016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864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AD121A5-881E-F34E-A6A5-E9C81F4BEB2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60425" y="573405"/>
              <a:ext cx="68153" cy="1755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c</a:t>
              </a:r>
              <a:endParaRPr lang="en-GB" sz="2318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16FBE4-A2DB-FD4C-A806-FBA52C41254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70840" y="835660"/>
              <a:ext cx="266700" cy="266700"/>
            </a:xfrm>
            <a:prstGeom prst="ellipse">
              <a:avLst/>
            </a:prstGeom>
            <a:grpFill/>
            <a:ln w="1016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864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8D309C-50C6-7C49-9598-2420DB40C09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64820" y="909955"/>
              <a:ext cx="75848" cy="1755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b</a:t>
              </a:r>
              <a:endParaRPr lang="en-GB" sz="2318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46FA2AA-98A9-1C41-A894-AA6216CC855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22680" y="855980"/>
              <a:ext cx="266700" cy="266700"/>
            </a:xfrm>
            <a:prstGeom prst="ellipse">
              <a:avLst/>
            </a:prstGeom>
            <a:grpFill/>
            <a:ln w="1016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864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33B4366-32F0-3749-AAED-1E17D989FE6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6025" y="909955"/>
              <a:ext cx="75848" cy="1755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d</a:t>
              </a:r>
              <a:endParaRPr lang="en-GB" sz="2318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E0D9FE-66C2-A744-AF0B-79A645A5F9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50" y="855980"/>
              <a:ext cx="266700" cy="266700"/>
              <a:chOff x="5810" y="13926"/>
              <a:chExt cx="420" cy="420"/>
            </a:xfrm>
            <a:grpFill/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844CAEB-B032-9643-97FE-ACA69A74F842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864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BCDD318-E2E8-AF4C-8C7D-2C3F0403C462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7" y="14011"/>
                <a:ext cx="47" cy="2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546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j</a:t>
                </a:r>
                <a:endParaRPr lang="en-GB" sz="2318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DE4C645-715C-0940-A367-F63E235B647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834515" y="855980"/>
              <a:ext cx="266700" cy="266700"/>
            </a:xfrm>
            <a:prstGeom prst="ellipse">
              <a:avLst/>
            </a:prstGeom>
            <a:grpFill/>
            <a:ln w="1016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864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BF3AE5-7545-EA45-BBE6-55C0EBB9765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927860" y="909955"/>
              <a:ext cx="75848" cy="1755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g</a:t>
              </a:r>
              <a:endParaRPr lang="en-GB" sz="2318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Line 58">
              <a:extLst>
                <a:ext uri="{FF2B5EF4-FFF2-40B4-BE49-F238E27FC236}">
                  <a16:creationId xmlns:a16="http://schemas.microsoft.com/office/drawing/2014/main" id="{CD9E3753-BB29-B745-9236-5763BC59E11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988695" y="276860"/>
              <a:ext cx="445135" cy="267335"/>
            </a:xfrm>
            <a:prstGeom prst="line">
              <a:avLst/>
            </a:prstGeom>
            <a:grpFill/>
            <a:ln w="1016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3" name="Line 59">
              <a:extLst>
                <a:ext uri="{FF2B5EF4-FFF2-40B4-BE49-F238E27FC236}">
                  <a16:creationId xmlns:a16="http://schemas.microsoft.com/office/drawing/2014/main" id="{34480E69-F60A-2A49-B6E3-1683E525453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633095" y="721995"/>
              <a:ext cx="177800" cy="177800"/>
            </a:xfrm>
            <a:prstGeom prst="line">
              <a:avLst/>
            </a:prstGeom>
            <a:grpFill/>
            <a:ln w="1016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4" name="Line 60">
              <a:extLst>
                <a:ext uri="{FF2B5EF4-FFF2-40B4-BE49-F238E27FC236}">
                  <a16:creationId xmlns:a16="http://schemas.microsoft.com/office/drawing/2014/main" id="{507316A9-8291-C246-B2E8-F613D1B04E1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88695" y="721995"/>
              <a:ext cx="177800" cy="177800"/>
            </a:xfrm>
            <a:prstGeom prst="line">
              <a:avLst/>
            </a:prstGeom>
            <a:grpFill/>
            <a:ln w="1016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5" name="Line 61">
              <a:extLst>
                <a:ext uri="{FF2B5EF4-FFF2-40B4-BE49-F238E27FC236}">
                  <a16:creationId xmlns:a16="http://schemas.microsoft.com/office/drawing/2014/main" id="{2EAC1D69-8948-1441-9554-850B4B28FC7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412365" y="721995"/>
              <a:ext cx="178435" cy="177800"/>
            </a:xfrm>
            <a:prstGeom prst="line">
              <a:avLst/>
            </a:prstGeom>
            <a:grpFill/>
            <a:ln w="1016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Line 62">
              <a:extLst>
                <a:ext uri="{FF2B5EF4-FFF2-40B4-BE49-F238E27FC236}">
                  <a16:creationId xmlns:a16="http://schemas.microsoft.com/office/drawing/2014/main" id="{578C6E58-E497-5E47-89D1-F65E9FA04F3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2056765" y="721995"/>
              <a:ext cx="177800" cy="177800"/>
            </a:xfrm>
            <a:prstGeom prst="line">
              <a:avLst/>
            </a:prstGeom>
            <a:grpFill/>
            <a:ln w="1016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7" name="Line 63">
              <a:extLst>
                <a:ext uri="{FF2B5EF4-FFF2-40B4-BE49-F238E27FC236}">
                  <a16:creationId xmlns:a16="http://schemas.microsoft.com/office/drawing/2014/main" id="{183F8BF5-F160-7447-9557-CCDED84CE67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700530" y="276860"/>
              <a:ext cx="534035" cy="267335"/>
            </a:xfrm>
            <a:prstGeom prst="line">
              <a:avLst/>
            </a:prstGeom>
            <a:grpFill/>
            <a:ln w="1016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1D85DB8-E78B-A64A-9D21-0985261E39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57006" y="4050634"/>
            <a:ext cx="2187740" cy="2422142"/>
            <a:chOff x="2520" y="12758"/>
            <a:chExt cx="2520" cy="2790"/>
          </a:xfrm>
          <a:solidFill>
            <a:schemeClr val="accent2"/>
          </a:solidFill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D59AF95-FC98-BD4C-BB65-7EC94E124C6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20" y="12758"/>
              <a:ext cx="2520" cy="2790"/>
              <a:chOff x="2520" y="12758"/>
              <a:chExt cx="2520" cy="2790"/>
            </a:xfrm>
            <a:grpFill/>
          </p:grpSpPr>
          <p:cxnSp>
            <p:nvCxnSpPr>
              <p:cNvPr id="67" name="Line 68">
                <a:extLst>
                  <a:ext uri="{FF2B5EF4-FFF2-40B4-BE49-F238E27FC236}">
                    <a16:creationId xmlns:a16="http://schemas.microsoft.com/office/drawing/2014/main" id="{67BC60A8-B2E2-9342-98F6-1B4FB9D852AE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2880" y="13118"/>
                <a:ext cx="1800" cy="205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7C9333D-7C1F-3C4D-8E3E-4CBE5D73E24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520" y="12758"/>
                <a:ext cx="420" cy="420"/>
                <a:chOff x="2520" y="12758"/>
                <a:chExt cx="420" cy="420"/>
              </a:xfrm>
              <a:grpFill/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DA3F8C3-496A-FD4F-819E-0961E44AB8E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520" y="12758"/>
                  <a:ext cx="420" cy="420"/>
                </a:xfrm>
                <a:prstGeom prst="ellipse">
                  <a:avLst/>
                </a:prstGeom>
                <a:grpFill/>
                <a:ln w="101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38" tIns="45718" rIns="91438" bIns="45718" anchor="t" anchorCtr="0" upright="1">
                  <a:noAutofit/>
                </a:bodyPr>
                <a:lstStyle/>
                <a:p>
                  <a:pPr defTabSz="46159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 sz="3864">
                    <a:solidFill>
                      <a:srgbClr val="00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A664CB7-BB4C-E34F-9D51-B569597FBB8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653" y="12858"/>
                  <a:ext cx="127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defTabSz="461592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546">
                      <a:solidFill>
                        <a:srgbClr val="000000"/>
                      </a:solidFill>
                      <a:latin typeface="Helvetica" pitchFamily="2" charset="0"/>
                      <a:ea typeface="Times New Roman" panose="02020603050405020304" pitchFamily="18" charset="0"/>
                      <a:cs typeface="Helvetica" pitchFamily="2" charset="0"/>
                    </a:rPr>
                    <a:t>e</a:t>
                  </a:r>
                  <a:endParaRPr lang="en-GB" sz="2318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09CF48FC-878D-9946-8BDA-517EC5D7AC9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999" y="13324"/>
                <a:ext cx="420" cy="420"/>
                <a:chOff x="2999" y="13324"/>
                <a:chExt cx="420" cy="420"/>
              </a:xfrm>
              <a:grpFill/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224B181B-0F5F-EC4E-AC3A-E16BD72EBE9B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999" y="13324"/>
                  <a:ext cx="420" cy="420"/>
                </a:xfrm>
                <a:prstGeom prst="ellipse">
                  <a:avLst/>
                </a:prstGeom>
                <a:grpFill/>
                <a:ln w="101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38" tIns="45718" rIns="91438" bIns="45718" anchor="t" anchorCtr="0" upright="1">
                  <a:noAutofit/>
                </a:bodyPr>
                <a:lstStyle/>
                <a:p>
                  <a:pPr defTabSz="46159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 sz="3864">
                    <a:solidFill>
                      <a:srgbClr val="00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F6FFB25-8189-2D40-9490-E1DC4C108B4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147" y="13426"/>
                  <a:ext cx="127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defTabSz="461592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546">
                      <a:solidFill>
                        <a:srgbClr val="000000"/>
                      </a:solidFill>
                      <a:latin typeface="Helvetica" pitchFamily="2" charset="0"/>
                      <a:ea typeface="Times New Roman" panose="02020603050405020304" pitchFamily="18" charset="0"/>
                      <a:cs typeface="Helvetica" pitchFamily="2" charset="0"/>
                    </a:rPr>
                    <a:t>b</a:t>
                  </a:r>
                  <a:endParaRPr lang="en-GB" sz="2318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D3B6E8D-4B4D-834C-9176-AA67D352D84D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568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864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233577C-B765-694B-95D0-ABEBCDE486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20" y="15128"/>
                <a:ext cx="420" cy="420"/>
                <a:chOff x="4140" y="14558"/>
                <a:chExt cx="420" cy="420"/>
              </a:xfrm>
              <a:grpFill/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B0A2947-482D-3846-97CC-369D264D2F4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140" y="14558"/>
                  <a:ext cx="420" cy="420"/>
                </a:xfrm>
                <a:prstGeom prst="ellipse">
                  <a:avLst/>
                </a:prstGeom>
                <a:grpFill/>
                <a:ln w="101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38" tIns="45718" rIns="91438" bIns="45718" anchor="t" anchorCtr="0" upright="1">
                  <a:noAutofit/>
                </a:bodyPr>
                <a:lstStyle/>
                <a:p>
                  <a:pPr defTabSz="46159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 sz="3864">
                    <a:solidFill>
                      <a:srgbClr val="00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6B92DBFB-91C6-E44B-B99C-7F5FC18473F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296" y="14656"/>
                  <a:ext cx="114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defTabSz="461592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546" dirty="0">
                      <a:solidFill>
                        <a:srgbClr val="000000"/>
                      </a:solidFill>
                      <a:latin typeface="Helvetica" pitchFamily="2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GB" sz="2318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BA5EAEA-17B0-6144-83A5-EAE65C44FB8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050" y="14483"/>
                <a:ext cx="420" cy="420"/>
                <a:chOff x="5810" y="13926"/>
                <a:chExt cx="420" cy="420"/>
              </a:xfrm>
              <a:grpFill/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ECE8A720-78B3-3B49-AE25-98738C78F85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810" y="13926"/>
                  <a:ext cx="420" cy="420"/>
                </a:xfrm>
                <a:prstGeom prst="ellipse">
                  <a:avLst/>
                </a:prstGeom>
                <a:grpFill/>
                <a:ln w="101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38" tIns="45718" rIns="91438" bIns="45718" anchor="t" anchorCtr="0" upright="1">
                  <a:noAutofit/>
                </a:bodyPr>
                <a:lstStyle/>
                <a:p>
                  <a:pPr defTabSz="46159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 sz="3864">
                    <a:solidFill>
                      <a:srgbClr val="00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C8892F9-E32A-0147-AA68-226E969766D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957" y="14011"/>
                  <a:ext cx="127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defTabSz="461592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546" dirty="0">
                      <a:solidFill>
                        <a:srgbClr val="000000"/>
                      </a:solidFill>
                      <a:latin typeface="Helvetica" pitchFamily="2" charset="0"/>
                      <a:ea typeface="Times New Roman" panose="02020603050405020304" pitchFamily="18" charset="0"/>
                      <a:cs typeface="Helvetica" pitchFamily="2" charset="0"/>
                    </a:rPr>
                    <a:t>a</a:t>
                  </a:r>
                  <a:endParaRPr lang="en-GB" sz="2318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32A2F01-6A07-8747-85AE-F604F415CEF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772" y="13977"/>
              <a:ext cx="50" cy="29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j</a:t>
              </a:r>
              <a:endParaRPr lang="en-GB" sz="2318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2360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0620-2D0E-8E42-9C18-0C36ADD257C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2B6F-E31F-E84F-998C-696691CE2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8" y="1341909"/>
            <a:ext cx="6144402" cy="4750780"/>
          </a:xfrm>
        </p:spPr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 err="1">
                <a:solidFill>
                  <a:srgbClr val="FF0000"/>
                </a:solidFill>
                <a:ea typeface="ＭＳ Ｐゴシック" charset="0"/>
              </a:rPr>
              <a:t>Inorder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traversal 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  <a:sym typeface="Wingdings" pitchFamily="2" charset="2"/>
              </a:rPr>
              <a:t>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(1) left subtree, (2) root, and (3) right subtree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2,1,4,3,6,8,7,0,5,9</a:t>
            </a: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dirty="0">
              <a:solidFill>
                <a:srgbClr val="FF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 err="1">
                <a:solidFill>
                  <a:srgbClr val="FF0000"/>
                </a:solidFill>
                <a:ea typeface="ＭＳ Ｐゴシック" charset="0"/>
              </a:rPr>
              <a:t>Preorder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traversal 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  <a:sym typeface="Wingdings" pitchFamily="2" charset="2"/>
              </a:rPr>
              <a:t> 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(1) root subtree, (2) left, and (3) right subtree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6,4,1,2,3,5,7,8,0,9 </a:t>
            </a: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 err="1">
                <a:solidFill>
                  <a:srgbClr val="FF0000"/>
                </a:solidFill>
                <a:ea typeface="ＭＳ Ｐゴシック" charset="0"/>
              </a:rPr>
              <a:t>Postorder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traversal 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  <a:sym typeface="Wingdings" pitchFamily="2" charset="2"/>
              </a:rPr>
              <a:t> 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(1) left subtree, (2) right, and (3) root subtree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2,1,3,4,8,0,7,9,5,6 </a:t>
            </a:r>
          </a:p>
          <a:p>
            <a:pPr marL="0" indent="0" defTabSz="91440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GB" sz="2100" dirty="0"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CC39D-14DA-3147-8528-402AAAC873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912C-2061-4848-9168-6F28F3174C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  <p:grpSp>
        <p:nvGrpSpPr>
          <p:cNvPr id="6" name="Canvas 2">
            <a:extLst>
              <a:ext uri="{FF2B5EF4-FFF2-40B4-BE49-F238E27FC236}">
                <a16:creationId xmlns:a16="http://schemas.microsoft.com/office/drawing/2014/main" id="{03672939-A37F-BF4A-A16B-279511A3B331}"/>
              </a:ext>
            </a:extLst>
          </p:cNvPr>
          <p:cNvGrpSpPr/>
          <p:nvPr/>
        </p:nvGrpSpPr>
        <p:grpSpPr>
          <a:xfrm>
            <a:off x="7417650" y="2361387"/>
            <a:ext cx="3969510" cy="2135226"/>
            <a:chOff x="44626" y="85209"/>
            <a:chExt cx="2262964" cy="1217264"/>
          </a:xfrm>
          <a:solidFill>
            <a:srgbClr val="FFFECC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B6088B0-A827-614D-8109-8ACDF9743D8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796415" y="409812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B9394A-01CB-FF48-A9A0-A5F330B3DA1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873091" y="470676"/>
              <a:ext cx="63056" cy="1459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5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6EA734-3C2F-2542-A25C-92DD5E3BB27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80165" y="85209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BE7E02-DC6C-8248-82F1-22E48390E39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57247" y="146072"/>
              <a:ext cx="63056" cy="1459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6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1BE66E-98CC-E24A-87B1-2DFF3A8086F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28421" y="409812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9DDA54-D8F7-094D-9BA0-C5740D1EBA0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5503" y="470676"/>
              <a:ext cx="63056" cy="1459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4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E4EB782-86E4-BE46-9650-700EB718D5F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04271" y="685726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958289-2E85-6940-84BA-1EBCF9BDD3F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80947" y="746589"/>
              <a:ext cx="63056" cy="1459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1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230CBA-9BFB-7548-B18C-8FE2A9573C9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4626" y="1083365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CFBC0F-E186-2349-894B-0F17ACC3614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2114" y="1143823"/>
              <a:ext cx="63056" cy="1459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2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F9805E7-8CE3-FC4A-992A-C78D1CF025D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20521" y="701956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D7B18A-C79A-FD40-A3A3-67E4B30ED27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97603" y="746589"/>
              <a:ext cx="63056" cy="1459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3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3736F8-6AB7-514B-A423-14E1EAFC2AE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088515" y="701956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6399D7-C40C-C142-96CC-686A338DC30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165191" y="746589"/>
              <a:ext cx="63056" cy="1459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9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5078B13-993D-2B49-A8DD-12873CDA831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504721" y="701956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7CA3D9-7ED3-454D-BDB3-8DE51BD772E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581803" y="746589"/>
              <a:ext cx="63056" cy="1459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7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B5A486-A050-DB46-A32C-CE438A36F2C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2621" y="1067135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F58C7-55E2-7C40-B49D-B2A28A662EE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89703" y="1111768"/>
              <a:ext cx="63056" cy="1459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8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50662B5-18F8-A240-8019-B5289F8E610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796415" y="1067135"/>
              <a:ext cx="219075" cy="21910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4637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8B36CB-653D-F946-83A4-0C73E84C93F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873091" y="1111768"/>
              <a:ext cx="63056" cy="1459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0</a:t>
              </a:r>
              <a:endParaRPr lang="en-GB" sz="309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Line 24">
              <a:extLst>
                <a:ext uri="{FF2B5EF4-FFF2-40B4-BE49-F238E27FC236}">
                  <a16:creationId xmlns:a16="http://schemas.microsoft.com/office/drawing/2014/main" id="{59B52B7E-8C03-8846-B948-0EA132C286B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810983" y="227223"/>
              <a:ext cx="365125" cy="21910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9" name="Line 25">
              <a:extLst>
                <a:ext uri="{FF2B5EF4-FFF2-40B4-BE49-F238E27FC236}">
                  <a16:creationId xmlns:a16="http://schemas.microsoft.com/office/drawing/2014/main" id="{82EE42D0-6925-9C4F-9C8F-B64B35727DF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519289" y="592402"/>
              <a:ext cx="145644" cy="1460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" name="Line 26">
              <a:extLst>
                <a:ext uri="{FF2B5EF4-FFF2-40B4-BE49-F238E27FC236}">
                  <a16:creationId xmlns:a16="http://schemas.microsoft.com/office/drawing/2014/main" id="{86EEC08F-F161-D342-9755-41ED59CD41D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10983" y="592402"/>
              <a:ext cx="146050" cy="1460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" name="Line 27">
              <a:extLst>
                <a:ext uri="{FF2B5EF4-FFF2-40B4-BE49-F238E27FC236}">
                  <a16:creationId xmlns:a16="http://schemas.microsoft.com/office/drawing/2014/main" id="{BAFEE02C-DE9C-EF4F-9EDF-62FBB30CDA2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978978" y="592402"/>
              <a:ext cx="146050" cy="1460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2" name="Line 28">
              <a:extLst>
                <a:ext uri="{FF2B5EF4-FFF2-40B4-BE49-F238E27FC236}">
                  <a16:creationId xmlns:a16="http://schemas.microsoft.com/office/drawing/2014/main" id="{770C06F7-5B1F-2747-B03D-2B075C24DCBD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1687283" y="592402"/>
              <a:ext cx="145644" cy="1460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3" name="Line 29">
              <a:extLst>
                <a:ext uri="{FF2B5EF4-FFF2-40B4-BE49-F238E27FC236}">
                  <a16:creationId xmlns:a16="http://schemas.microsoft.com/office/drawing/2014/main" id="{FDD73D2B-1204-634B-BDE2-2875157CD9D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1395183" y="884546"/>
              <a:ext cx="146050" cy="21910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4" name="Line 30">
              <a:extLst>
                <a:ext uri="{FF2B5EF4-FFF2-40B4-BE49-F238E27FC236}">
                  <a16:creationId xmlns:a16="http://schemas.microsoft.com/office/drawing/2014/main" id="{533DD029-F6F1-D64E-8ECF-4EFE65DC8FD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687283" y="884546"/>
              <a:ext cx="145644" cy="21910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" name="Line 31">
              <a:extLst>
                <a:ext uri="{FF2B5EF4-FFF2-40B4-BE49-F238E27FC236}">
                  <a16:creationId xmlns:a16="http://schemas.microsoft.com/office/drawing/2014/main" id="{1D2269F5-BEC1-3940-A5B2-6B87AF6CB2A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227189" y="884546"/>
              <a:ext cx="146050" cy="21910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6" name="Line 32">
              <a:extLst>
                <a:ext uri="{FF2B5EF4-FFF2-40B4-BE49-F238E27FC236}">
                  <a16:creationId xmlns:a16="http://schemas.microsoft.com/office/drawing/2014/main" id="{DF3AD813-D029-4B46-BC4D-7229A1A0A5F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395183" y="227223"/>
              <a:ext cx="437744" cy="21910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860253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3 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Explain why an algorithm for finding a node in a binary search tree that contains the maximum number,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n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, of nodes for its height, has logarithmic complexity</a:t>
            </a: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What is the complexity for a search of a binary search tree that contains no right subtrees?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23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3: solution 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A BST containing the maximum number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n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of nodes for its depth is perfectly balanced</a:t>
            </a: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As in Question 1,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n = 2</a:t>
            </a:r>
            <a:r>
              <a:rPr lang="en-GB" sz="2029" b="1" baseline="30000" dirty="0">
                <a:solidFill>
                  <a:srgbClr val="FF0000"/>
                </a:solidFill>
                <a:ea typeface="ＭＳ Ｐゴシック" charset="0"/>
              </a:rPr>
              <a:t>h+1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– 1 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where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h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is the height of tree</a:t>
            </a: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Search in BST has complexity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O(h)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log n 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 h + 1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O(h) is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2" charset="2"/>
              </a:rPr>
              <a:t>O(log n)</a:t>
            </a:r>
            <a:endParaRPr lang="en-GB" dirty="0">
              <a:solidFill>
                <a:srgbClr val="FF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If a tree has no right subtrees, it is a linked list and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h = n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. Hence complexity is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O(n)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6252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4 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Build a binary search tree by adding the following nodes in the given order: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5,1,18,9,7,6,15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068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4: solution 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Build a binary search tree by adding the following nodes in the given order: </a:t>
            </a:r>
            <a:r>
              <a:rPr lang="en-GB" sz="2029" b="1" dirty="0">
                <a:solidFill>
                  <a:srgbClr val="FF0000"/>
                </a:solidFill>
                <a:highlight>
                  <a:srgbClr val="FFFF00"/>
                </a:highlight>
                <a:ea typeface="ＭＳ Ｐゴシック" charset="0"/>
              </a:rPr>
              <a:t>5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,1,18,9,7,6,15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9E4E6A-CE1E-BF41-A3FB-05EB1F5A78C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15747" y="2455153"/>
            <a:ext cx="452863" cy="472116"/>
            <a:chOff x="7187" y="10196"/>
            <a:chExt cx="472" cy="492"/>
          </a:xfrm>
          <a:solidFill>
            <a:srgbClr val="FFFECC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623872-92C2-E442-AA05-AE779A84C45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187" y="10196"/>
              <a:ext cx="472" cy="49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478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8C88B0-9E3F-0947-93FD-B1BCB18EDF0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3" y="10333"/>
              <a:ext cx="117" cy="2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932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5</a:t>
              </a:r>
              <a:endParaRPr lang="en-GB" sz="1932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7498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4: solution 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Build a binary search tree by adding the following nodes in the given order: </a:t>
            </a:r>
            <a:r>
              <a:rPr lang="en-GB" sz="2029" b="1" dirty="0">
                <a:solidFill>
                  <a:srgbClr val="FF0000"/>
                </a:solidFill>
                <a:highlight>
                  <a:srgbClr val="FFFF00"/>
                </a:highlight>
                <a:ea typeface="ＭＳ Ｐゴシック" charset="0"/>
              </a:rPr>
              <a:t>5,1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,18,9,7,6,15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9E4E6A-CE1E-BF41-A3FB-05EB1F5A78C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15746" y="2455153"/>
            <a:ext cx="452863" cy="472116"/>
            <a:chOff x="7187" y="10196"/>
            <a:chExt cx="472" cy="492"/>
          </a:xfrm>
          <a:solidFill>
            <a:srgbClr val="FFFECC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623872-92C2-E442-AA05-AE779A84C45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187" y="10196"/>
              <a:ext cx="472" cy="49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478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8C88B0-9E3F-0947-93FD-B1BCB18EDF0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3" y="10333"/>
              <a:ext cx="117" cy="2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932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5</a:t>
              </a:r>
              <a:endParaRPr lang="en-GB" sz="1932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Line 187">
            <a:extLst>
              <a:ext uri="{FF2B5EF4-FFF2-40B4-BE49-F238E27FC236}">
                <a16:creationId xmlns:a16="http://schemas.microsoft.com/office/drawing/2014/main" id="{085EC680-DF92-C644-8A67-5A0905C82679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 flipH="1">
            <a:off x="4653939" y="2804442"/>
            <a:ext cx="754132" cy="472116"/>
          </a:xfrm>
          <a:prstGeom prst="line">
            <a:avLst/>
          </a:prstGeom>
          <a:solidFill>
            <a:srgbClr val="FFFECC"/>
          </a:solidFill>
          <a:ln w="127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4EC9A8-2D93-334F-A86C-13D9115B082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87427" y="3217064"/>
            <a:ext cx="452863" cy="472116"/>
            <a:chOff x="7187" y="10196"/>
            <a:chExt cx="472" cy="492"/>
          </a:xfrm>
          <a:solidFill>
            <a:srgbClr val="FFFECC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5EED1C-83AB-0740-B495-7D0D3A89DE7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187" y="10196"/>
              <a:ext cx="472" cy="49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478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ECA367-FDFD-5543-9BCA-E7E55A9AC45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3" y="10333"/>
              <a:ext cx="117" cy="2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932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1</a:t>
              </a:r>
              <a:endParaRPr lang="en-GB" sz="1932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51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7E8F-0D76-2445-9DED-8792DCC33FB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55F9-A54F-584E-B2A4-6AE13652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Please explain the following</a:t>
            </a:r>
          </a:p>
          <a:p>
            <a:pPr marL="19935" lvl="1" indent="0">
              <a:lnSpc>
                <a:spcPct val="120000"/>
              </a:lnSpc>
              <a:buNone/>
              <a:defRPr/>
            </a:pPr>
            <a:endParaRPr lang="en-US" sz="2029" b="1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  <a:sym typeface="Symbol" pitchFamily="18" charset="2"/>
            </a:endParaRPr>
          </a:p>
          <a:p>
            <a:pPr marL="331241" lvl="1" indent="-311306">
              <a:lnSpc>
                <a:spcPct val="120000"/>
              </a:lnSpc>
              <a:buChar char="•"/>
              <a:defRPr/>
            </a:pPr>
            <a:r>
              <a:rPr lang="en-US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2n + 10</a:t>
            </a:r>
            <a:r>
              <a:rPr 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 is </a:t>
            </a:r>
            <a:r>
              <a:rPr lang="en-US" sz="2029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O(n)</a:t>
            </a:r>
          </a:p>
          <a:p>
            <a:pPr marL="616477" lvl="2" indent="0">
              <a:lnSpc>
                <a:spcPct val="120000"/>
              </a:lnSpc>
              <a:buNone/>
              <a:defRPr/>
            </a:pPr>
            <a:r>
              <a:rPr lang="en-US" sz="1739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2n + 10 </a:t>
            </a:r>
            <a:r>
              <a:rPr lang="en-US" sz="1739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US" sz="1739" dirty="0" err="1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cn</a:t>
            </a:r>
            <a:endParaRPr lang="en-US" sz="1739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  <a:sym typeface="Symbol" pitchFamily="18" charset="2"/>
            </a:endParaRPr>
          </a:p>
          <a:p>
            <a:pPr marL="616477" lvl="2" indent="0">
              <a:lnSpc>
                <a:spcPct val="120000"/>
              </a:lnSpc>
              <a:buNone/>
              <a:defRPr/>
            </a:pPr>
            <a:r>
              <a:rPr lang="en-US" sz="1739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2n – </a:t>
            </a:r>
            <a:r>
              <a:rPr lang="en-US" sz="1739" dirty="0" err="1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cn</a:t>
            </a:r>
            <a:r>
              <a:rPr lang="en-US" sz="1739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  - 10</a:t>
            </a:r>
          </a:p>
          <a:p>
            <a:pPr marL="616477" lvl="2" indent="0">
              <a:lnSpc>
                <a:spcPct val="120000"/>
              </a:lnSpc>
              <a:buNone/>
              <a:defRPr/>
            </a:pPr>
            <a:r>
              <a:rPr lang="en-US" sz="1739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-2n +</a:t>
            </a:r>
            <a:r>
              <a:rPr lang="en-US" sz="1739" dirty="0" err="1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cn</a:t>
            </a:r>
            <a:r>
              <a:rPr lang="en-US" sz="1739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  10 </a:t>
            </a:r>
          </a:p>
          <a:p>
            <a:pPr marL="616477" lvl="2" indent="0">
              <a:lnSpc>
                <a:spcPct val="120000"/>
              </a:lnSpc>
              <a:buNone/>
              <a:defRPr/>
            </a:pPr>
            <a:r>
              <a:rPr lang="en-US" sz="1739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n(c  2)  10</a:t>
            </a:r>
          </a:p>
          <a:p>
            <a:pPr marL="616477" lvl="2" indent="0">
              <a:lnSpc>
                <a:spcPct val="120000"/>
              </a:lnSpc>
              <a:buNone/>
              <a:defRPr/>
            </a:pPr>
            <a:r>
              <a:rPr lang="en-US" sz="1739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n  10/(c  2)</a:t>
            </a:r>
          </a:p>
          <a:p>
            <a:pPr marL="616477" lvl="2" indent="0">
              <a:lnSpc>
                <a:spcPct val="120000"/>
              </a:lnSpc>
              <a:buNone/>
              <a:defRPr/>
            </a:pPr>
            <a:r>
              <a:rPr lang="en-US" sz="1739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Pick </a:t>
            </a:r>
            <a:r>
              <a:rPr lang="en-US" sz="1739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c = 3 </a:t>
            </a:r>
            <a:r>
              <a:rPr lang="en-US" sz="1739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sz="1739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n</a:t>
            </a:r>
            <a:r>
              <a:rPr lang="en-US" sz="1739" baseline="-25000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0</a:t>
            </a:r>
            <a:r>
              <a:rPr lang="en-US" sz="1739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 = 10</a:t>
            </a:r>
            <a:endParaRPr lang="en-US" sz="1739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6E76A-0A07-FF41-83FB-DC6520468F3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5F7E226-85FA-5446-BA24-7D455945E803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44F4-8960-7F40-84A3-40A736818D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srgbClr val="000000"/>
                </a:solidFill>
              </a:rPr>
              <a:t>ADS 2, </a:t>
            </a:r>
            <a:r>
              <a:rPr lang="is-IS" dirty="0">
                <a:solidFill>
                  <a:srgbClr val="000000"/>
                </a:solidFill>
              </a:rPr>
              <a:t>2021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B7054-9411-9F4A-AA11-1973A41C3B68}"/>
              </a:ext>
            </a:extLst>
          </p:cNvPr>
          <p:cNvSpPr txBox="1"/>
          <p:nvPr/>
        </p:nvSpPr>
        <p:spPr>
          <a:xfrm>
            <a:off x="4790890" y="3081197"/>
            <a:ext cx="6469127" cy="891947"/>
          </a:xfrm>
          <a:prstGeom prst="rect">
            <a:avLst/>
          </a:prstGeom>
          <a:solidFill>
            <a:srgbClr val="FFFECC"/>
          </a:solidFill>
          <a:ln w="38100">
            <a:solidFill>
              <a:srgbClr val="0B4F7A"/>
            </a:solidFill>
          </a:ln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Given functions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f(n)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 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g(n)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, 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we say that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f(n)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 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is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O(g(n)) 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if there are positive constants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c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n</a:t>
            </a:r>
            <a:r>
              <a:rPr lang="en-US" sz="1739" baseline="-25000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0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such that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f(n)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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cg(n)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  </a:t>
            </a:r>
            <a:r>
              <a:rPr lang="en-US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for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n 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US" sz="1739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n</a:t>
            </a:r>
            <a:r>
              <a:rPr lang="en-US" sz="1739" baseline="-25000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  <a:sym typeface="Symbol" pitchFamily="18" charset="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321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4: solution 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Build a binary search tree by adding the following nodes in the given order: </a:t>
            </a:r>
            <a:r>
              <a:rPr lang="en-GB" sz="2029" b="1" dirty="0">
                <a:solidFill>
                  <a:srgbClr val="FF0000"/>
                </a:solidFill>
                <a:highlight>
                  <a:srgbClr val="FFFF00"/>
                </a:highlight>
                <a:ea typeface="ＭＳ Ｐゴシック" charset="0"/>
              </a:rPr>
              <a:t>5,1,18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,9,7,6,15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9E4E6A-CE1E-BF41-A3FB-05EB1F5A78C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15746" y="2455153"/>
            <a:ext cx="452863" cy="472116"/>
            <a:chOff x="7187" y="10196"/>
            <a:chExt cx="472" cy="492"/>
          </a:xfrm>
          <a:solidFill>
            <a:srgbClr val="FFFECC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623872-92C2-E442-AA05-AE779A84C45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187" y="10196"/>
              <a:ext cx="472" cy="49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478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8C88B0-9E3F-0947-93FD-B1BCB18EDF0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3" y="10333"/>
              <a:ext cx="117" cy="2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932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5</a:t>
              </a:r>
              <a:endParaRPr lang="en-GB" sz="1932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0A5B1F-B7C5-F841-95CC-437D6C6244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65916" y="3241054"/>
            <a:ext cx="452863" cy="472116"/>
            <a:chOff x="6000" y="10925"/>
            <a:chExt cx="472" cy="492"/>
          </a:xfrm>
          <a:solidFill>
            <a:srgbClr val="FFFECC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06AD2ED-DAB1-1F43-AB0D-3FE129F08B0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000" y="10925"/>
              <a:ext cx="472" cy="49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478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6875E2-1BA5-D044-A42B-A31044BD7C2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091" y="11077"/>
              <a:ext cx="312" cy="1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18</a:t>
              </a:r>
              <a:endParaRPr lang="en-GB" sz="1932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Line 187">
            <a:extLst>
              <a:ext uri="{FF2B5EF4-FFF2-40B4-BE49-F238E27FC236}">
                <a16:creationId xmlns:a16="http://schemas.microsoft.com/office/drawing/2014/main" id="{085EC680-DF92-C644-8A67-5A0905C82679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 flipH="1">
            <a:off x="4653939" y="2804442"/>
            <a:ext cx="754132" cy="472116"/>
          </a:xfrm>
          <a:prstGeom prst="line">
            <a:avLst/>
          </a:prstGeom>
          <a:solidFill>
            <a:srgbClr val="FFFECC"/>
          </a:solidFill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" name="Line 190">
            <a:extLst>
              <a:ext uri="{FF2B5EF4-FFF2-40B4-BE49-F238E27FC236}">
                <a16:creationId xmlns:a16="http://schemas.microsoft.com/office/drawing/2014/main" id="{C5C02C4A-A5A1-1448-9FB9-DF7522838003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5874366" y="2790049"/>
            <a:ext cx="903806" cy="472116"/>
          </a:xfrm>
          <a:prstGeom prst="line">
            <a:avLst/>
          </a:prstGeom>
          <a:solidFill>
            <a:srgbClr val="FFFECC"/>
          </a:solidFill>
          <a:ln w="127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4EC9A8-2D93-334F-A86C-13D9115B082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87427" y="3217064"/>
            <a:ext cx="452863" cy="472116"/>
            <a:chOff x="7187" y="10196"/>
            <a:chExt cx="472" cy="492"/>
          </a:xfrm>
          <a:solidFill>
            <a:srgbClr val="FFFECC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5EED1C-83AB-0740-B495-7D0D3A89DE7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187" y="10196"/>
              <a:ext cx="472" cy="49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478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ECA367-FDFD-5543-9BCA-E7E55A9AC45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3" y="10333"/>
              <a:ext cx="117" cy="2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932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1</a:t>
              </a:r>
              <a:endParaRPr lang="en-GB" sz="1932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9619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4: solution 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Build a binary search tree by adding the following nodes in the given order: </a:t>
            </a:r>
            <a:r>
              <a:rPr lang="en-GB" sz="2029" b="1" dirty="0">
                <a:solidFill>
                  <a:srgbClr val="FF0000"/>
                </a:solidFill>
                <a:highlight>
                  <a:srgbClr val="FFFF00"/>
                </a:highlight>
                <a:ea typeface="ＭＳ Ｐゴシック" charset="0"/>
              </a:rPr>
              <a:t>5,1,18,9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,7,6,15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  <p:cxnSp>
        <p:nvCxnSpPr>
          <p:cNvPr id="9" name="Line 189">
            <a:extLst>
              <a:ext uri="{FF2B5EF4-FFF2-40B4-BE49-F238E27FC236}">
                <a16:creationId xmlns:a16="http://schemas.microsoft.com/office/drawing/2014/main" id="{D2346EE3-84FE-A043-AD3D-95EB13BEBFB0}"/>
              </a:ext>
            </a:extLst>
          </p:cNvPr>
          <p:cNvCxnSpPr>
            <a:cxnSpLocks noChangeAspect="1" noEditPoints="1" noChangeArrowheads="1" noChangeShapeType="1"/>
            <a:endCxn id="21" idx="7"/>
          </p:cNvCxnSpPr>
          <p:nvPr/>
        </p:nvCxnSpPr>
        <p:spPr bwMode="auto">
          <a:xfrm flipH="1">
            <a:off x="6400988" y="3648878"/>
            <a:ext cx="305225" cy="313835"/>
          </a:xfrm>
          <a:prstGeom prst="line">
            <a:avLst/>
          </a:prstGeom>
          <a:solidFill>
            <a:srgbClr val="FFFECC"/>
          </a:solidFill>
          <a:ln w="127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9E4E6A-CE1E-BF41-A3FB-05EB1F5A78C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15746" y="2455153"/>
            <a:ext cx="452863" cy="472116"/>
            <a:chOff x="7187" y="10196"/>
            <a:chExt cx="472" cy="492"/>
          </a:xfrm>
          <a:solidFill>
            <a:srgbClr val="FFFECC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623872-92C2-E442-AA05-AE779A84C45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187" y="10196"/>
              <a:ext cx="472" cy="49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478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8C88B0-9E3F-0947-93FD-B1BCB18EDF0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3" y="10333"/>
              <a:ext cx="117" cy="2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932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5</a:t>
              </a:r>
              <a:endParaRPr lang="en-GB" sz="1932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0A5B1F-B7C5-F841-95CC-437D6C6244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65916" y="3241054"/>
            <a:ext cx="452863" cy="472116"/>
            <a:chOff x="6000" y="10925"/>
            <a:chExt cx="472" cy="492"/>
          </a:xfrm>
          <a:solidFill>
            <a:srgbClr val="FFFECC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06AD2ED-DAB1-1F43-AB0D-3FE129F08B0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000" y="10925"/>
              <a:ext cx="472" cy="49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478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6875E2-1BA5-D044-A42B-A31044BD7C2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091" y="11077"/>
              <a:ext cx="312" cy="1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18</a:t>
              </a:r>
              <a:endParaRPr lang="en-GB" sz="1932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Line 187">
            <a:extLst>
              <a:ext uri="{FF2B5EF4-FFF2-40B4-BE49-F238E27FC236}">
                <a16:creationId xmlns:a16="http://schemas.microsoft.com/office/drawing/2014/main" id="{085EC680-DF92-C644-8A67-5A0905C82679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 flipH="1">
            <a:off x="4653939" y="2804442"/>
            <a:ext cx="754132" cy="472116"/>
          </a:xfrm>
          <a:prstGeom prst="line">
            <a:avLst/>
          </a:prstGeom>
          <a:solidFill>
            <a:srgbClr val="FFFECC"/>
          </a:solidFill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" name="Line 190">
            <a:extLst>
              <a:ext uri="{FF2B5EF4-FFF2-40B4-BE49-F238E27FC236}">
                <a16:creationId xmlns:a16="http://schemas.microsoft.com/office/drawing/2014/main" id="{C5C02C4A-A5A1-1448-9FB9-DF7522838003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5874366" y="2790049"/>
            <a:ext cx="903806" cy="472116"/>
          </a:xfrm>
          <a:prstGeom prst="line">
            <a:avLst/>
          </a:prstGeom>
          <a:solidFill>
            <a:srgbClr val="FFFECC"/>
          </a:solidFill>
          <a:ln w="127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4EC9A8-2D93-334F-A86C-13D9115B082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87427" y="3217064"/>
            <a:ext cx="452863" cy="472116"/>
            <a:chOff x="7187" y="10196"/>
            <a:chExt cx="472" cy="492"/>
          </a:xfrm>
          <a:solidFill>
            <a:srgbClr val="FFFECC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5EED1C-83AB-0740-B495-7D0D3A89DE7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187" y="10196"/>
              <a:ext cx="472" cy="49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478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ECA367-FDFD-5543-9BCA-E7E55A9AC45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3" y="10333"/>
              <a:ext cx="117" cy="2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932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1</a:t>
              </a:r>
              <a:endParaRPr lang="en-GB" sz="1932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6D6803-6B2F-BA4D-A7C6-94320C1BEE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14446" y="3893572"/>
            <a:ext cx="452863" cy="472116"/>
            <a:chOff x="7187" y="10196"/>
            <a:chExt cx="472" cy="492"/>
          </a:xfrm>
          <a:solidFill>
            <a:srgbClr val="FFFECC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85BA61-D38A-4C4E-8F55-F289F565CE7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187" y="10196"/>
              <a:ext cx="472" cy="49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478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6CEA46-2F88-034B-882E-BEC2905E867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3" y="10333"/>
              <a:ext cx="117" cy="2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932" dirty="0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9</a:t>
              </a:r>
              <a:endParaRPr lang="en-GB" sz="1932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8999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4: solution 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Build a binary search tree by adding the following nodes in the given order: </a:t>
            </a:r>
            <a:r>
              <a:rPr lang="en-GB" sz="2029" b="1" dirty="0">
                <a:solidFill>
                  <a:srgbClr val="FF0000"/>
                </a:solidFill>
                <a:highlight>
                  <a:srgbClr val="FFFF00"/>
                </a:highlight>
                <a:ea typeface="ＭＳ Ｐゴシック" charset="0"/>
              </a:rPr>
              <a:t>5,1,18,9,7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,6,15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  <p:cxnSp>
        <p:nvCxnSpPr>
          <p:cNvPr id="9" name="Line 189">
            <a:extLst>
              <a:ext uri="{FF2B5EF4-FFF2-40B4-BE49-F238E27FC236}">
                <a16:creationId xmlns:a16="http://schemas.microsoft.com/office/drawing/2014/main" id="{D2346EE3-84FE-A043-AD3D-95EB13BEBFB0}"/>
              </a:ext>
            </a:extLst>
          </p:cNvPr>
          <p:cNvCxnSpPr>
            <a:cxnSpLocks noChangeAspect="1" noEditPoints="1" noChangeArrowheads="1" noChangeShapeType="1"/>
            <a:endCxn id="31" idx="7"/>
          </p:cNvCxnSpPr>
          <p:nvPr/>
        </p:nvCxnSpPr>
        <p:spPr bwMode="auto">
          <a:xfrm flipH="1">
            <a:off x="5765011" y="3648878"/>
            <a:ext cx="941202" cy="1014332"/>
          </a:xfrm>
          <a:prstGeom prst="line">
            <a:avLst/>
          </a:prstGeom>
          <a:solidFill>
            <a:srgbClr val="FFFECC"/>
          </a:solidFill>
          <a:ln w="127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FD3AA7-4709-BC45-85F1-065CC2BE90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79287" y="4594069"/>
            <a:ext cx="451904" cy="472116"/>
            <a:chOff x="8514" y="10925"/>
            <a:chExt cx="471" cy="492"/>
          </a:xfrm>
          <a:solidFill>
            <a:srgbClr val="FFFECC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63C8F5-23D9-C348-B90B-947824D7D6E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514" y="10925"/>
              <a:ext cx="471" cy="49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478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5EA58A-AA56-284A-8521-EB92F50BD65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680" y="11062"/>
              <a:ext cx="117" cy="2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932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7</a:t>
              </a:r>
              <a:endParaRPr lang="en-GB" sz="1932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9E4E6A-CE1E-BF41-A3FB-05EB1F5A78C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15746" y="2455153"/>
            <a:ext cx="452863" cy="472116"/>
            <a:chOff x="7187" y="10196"/>
            <a:chExt cx="472" cy="492"/>
          </a:xfrm>
          <a:solidFill>
            <a:srgbClr val="FFFECC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623872-92C2-E442-AA05-AE779A84C45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187" y="10196"/>
              <a:ext cx="472" cy="49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478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8C88B0-9E3F-0947-93FD-B1BCB18EDF0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3" y="10333"/>
              <a:ext cx="117" cy="2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932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5</a:t>
              </a:r>
              <a:endParaRPr lang="en-GB" sz="1932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0A5B1F-B7C5-F841-95CC-437D6C6244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65916" y="3241054"/>
            <a:ext cx="452863" cy="472116"/>
            <a:chOff x="6000" y="10925"/>
            <a:chExt cx="472" cy="492"/>
          </a:xfrm>
          <a:solidFill>
            <a:srgbClr val="FFFECC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06AD2ED-DAB1-1F43-AB0D-3FE129F08B0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000" y="10925"/>
              <a:ext cx="472" cy="49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478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6875E2-1BA5-D044-A42B-A31044BD7C2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091" y="11077"/>
              <a:ext cx="312" cy="1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546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18</a:t>
              </a:r>
              <a:endParaRPr lang="en-GB" sz="1932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Line 187">
            <a:extLst>
              <a:ext uri="{FF2B5EF4-FFF2-40B4-BE49-F238E27FC236}">
                <a16:creationId xmlns:a16="http://schemas.microsoft.com/office/drawing/2014/main" id="{085EC680-DF92-C644-8A67-5A0905C82679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 flipH="1">
            <a:off x="4653939" y="2804442"/>
            <a:ext cx="754132" cy="472116"/>
          </a:xfrm>
          <a:prstGeom prst="line">
            <a:avLst/>
          </a:prstGeom>
          <a:solidFill>
            <a:srgbClr val="FFFECC"/>
          </a:solidFill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" name="Line 190">
            <a:extLst>
              <a:ext uri="{FF2B5EF4-FFF2-40B4-BE49-F238E27FC236}">
                <a16:creationId xmlns:a16="http://schemas.microsoft.com/office/drawing/2014/main" id="{C5C02C4A-A5A1-1448-9FB9-DF7522838003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5874366" y="2790049"/>
            <a:ext cx="903806" cy="472116"/>
          </a:xfrm>
          <a:prstGeom prst="line">
            <a:avLst/>
          </a:prstGeom>
          <a:solidFill>
            <a:srgbClr val="FFFECC"/>
          </a:solidFill>
          <a:ln w="127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4EC9A8-2D93-334F-A86C-13D9115B082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87427" y="3217064"/>
            <a:ext cx="452863" cy="472116"/>
            <a:chOff x="7187" y="10196"/>
            <a:chExt cx="472" cy="492"/>
          </a:xfrm>
          <a:solidFill>
            <a:srgbClr val="FFFECC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5EED1C-83AB-0740-B495-7D0D3A89DE7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187" y="10196"/>
              <a:ext cx="472" cy="49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478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ECA367-FDFD-5543-9BCA-E7E55A9AC45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3" y="10333"/>
              <a:ext cx="117" cy="2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932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1</a:t>
              </a:r>
              <a:endParaRPr lang="en-GB" sz="1932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6D6803-6B2F-BA4D-A7C6-94320C1BEE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14446" y="3893572"/>
            <a:ext cx="452863" cy="472116"/>
            <a:chOff x="7187" y="10196"/>
            <a:chExt cx="472" cy="492"/>
          </a:xfrm>
          <a:solidFill>
            <a:srgbClr val="FFFECC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85BA61-D38A-4C4E-8F55-F289F565CE7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187" y="10196"/>
              <a:ext cx="472" cy="492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478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6CEA46-2F88-034B-882E-BEC2905E867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3" y="10333"/>
              <a:ext cx="117" cy="2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932" dirty="0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9</a:t>
              </a:r>
              <a:endParaRPr lang="en-GB" sz="1932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471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4: solution 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Build a binary search tree by adding the following nodes in the given order: </a:t>
            </a:r>
            <a:r>
              <a:rPr lang="en-GB" sz="2029" b="1" dirty="0">
                <a:solidFill>
                  <a:srgbClr val="FF0000"/>
                </a:solidFill>
                <a:highlight>
                  <a:srgbClr val="FFFF00"/>
                </a:highlight>
                <a:ea typeface="ＭＳ Ｐゴシック" charset="0"/>
              </a:rPr>
              <a:t>5,1,18,9,7,6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,15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2CDBAC-B9D7-E84B-893F-ACB6113F52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87428" y="2455153"/>
            <a:ext cx="2831351" cy="3272187"/>
            <a:chOff x="1691" y="8636"/>
            <a:chExt cx="2951" cy="3410"/>
          </a:xfrm>
          <a:solidFill>
            <a:srgbClr val="FFFECC"/>
          </a:solidFill>
        </p:grpSpPr>
        <p:cxnSp>
          <p:nvCxnSpPr>
            <p:cNvPr id="9" name="Line 189">
              <a:extLst>
                <a:ext uri="{FF2B5EF4-FFF2-40B4-BE49-F238E27FC236}">
                  <a16:creationId xmlns:a16="http://schemas.microsoft.com/office/drawing/2014/main" id="{D2346EE3-84FE-A043-AD3D-95EB13BEBFB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2549" y="9880"/>
              <a:ext cx="1663" cy="169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5FD3AA7-4709-BC45-85F1-065CC2BE90F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29" y="10865"/>
              <a:ext cx="471" cy="492"/>
              <a:chOff x="8514" y="10925"/>
              <a:chExt cx="471" cy="492"/>
            </a:xfrm>
            <a:grpFill/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563C8F5-23D9-C348-B90B-947824D7D6EF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8514" y="10925"/>
                <a:ext cx="471" cy="492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478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D5EA58A-AA56-284A-8521-EB92F50BD650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8680" y="11062"/>
                <a:ext cx="117" cy="2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932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7</a:t>
                </a:r>
                <a:endParaRPr lang="en-GB" sz="1932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9E4E6A-CE1E-BF41-A3FB-05EB1F5A78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67" y="8636"/>
              <a:ext cx="472" cy="492"/>
              <a:chOff x="7187" y="10196"/>
              <a:chExt cx="472" cy="492"/>
            </a:xfrm>
            <a:grpFill/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5623872-92C2-E442-AA05-AE779A84C454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187" y="10196"/>
                <a:ext cx="472" cy="492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478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8C88B0-9E3F-0947-93FD-B1BCB18EDF0F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353" y="10333"/>
                <a:ext cx="117" cy="2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932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5</a:t>
                </a:r>
                <a:endParaRPr lang="en-GB" sz="1932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10A5B1F-B7C5-F841-95CC-437D6C62440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70" y="9455"/>
              <a:ext cx="472" cy="492"/>
              <a:chOff x="6000" y="10925"/>
              <a:chExt cx="472" cy="492"/>
            </a:xfrm>
            <a:grpFill/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06AD2ED-DAB1-1F43-AB0D-3FE129F08B0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000" y="10925"/>
                <a:ext cx="472" cy="492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478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6875E2-1BA5-D044-A42B-A31044BD7C22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091" y="11077"/>
                <a:ext cx="31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546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18</a:t>
                </a:r>
                <a:endParaRPr lang="en-GB" sz="1932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Line 187">
              <a:extLst>
                <a:ext uri="{FF2B5EF4-FFF2-40B4-BE49-F238E27FC236}">
                  <a16:creationId xmlns:a16="http://schemas.microsoft.com/office/drawing/2014/main" id="{085EC680-DF92-C644-8A67-5A0905C8267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2073" y="9000"/>
              <a:ext cx="786" cy="49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" name="Line 190">
              <a:extLst>
                <a:ext uri="{FF2B5EF4-FFF2-40B4-BE49-F238E27FC236}">
                  <a16:creationId xmlns:a16="http://schemas.microsoft.com/office/drawing/2014/main" id="{C5C02C4A-A5A1-1448-9FB9-DF752283800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345" y="8985"/>
              <a:ext cx="942" cy="49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F04CA0-CEE3-DA4B-A2F0-C4FB8607E24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04" y="11554"/>
              <a:ext cx="472" cy="492"/>
              <a:chOff x="9734" y="12484"/>
              <a:chExt cx="472" cy="492"/>
            </a:xfrm>
            <a:grpFill/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6007292-67F2-A64F-881D-99EBB0834C3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9734" y="12484"/>
                <a:ext cx="472" cy="492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478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8FFDED9-DFB9-6E45-BF7C-7A5803CCC3E3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9887" y="12598"/>
                <a:ext cx="117" cy="2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932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6</a:t>
                </a:r>
                <a:endParaRPr lang="en-GB" sz="1932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34EC9A8-2D93-334F-A86C-13D9115B08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91" y="9430"/>
              <a:ext cx="472" cy="492"/>
              <a:chOff x="7187" y="10196"/>
              <a:chExt cx="472" cy="492"/>
            </a:xfrm>
            <a:grpFill/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C5EED1C-83AB-0740-B495-7D0D3A89DE76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187" y="10196"/>
                <a:ext cx="472" cy="492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478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7ECA367-FDFD-5543-9BCA-E7E55A9AC459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353" y="10333"/>
                <a:ext cx="117" cy="2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932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1</a:t>
                </a:r>
                <a:endParaRPr lang="en-GB" sz="1932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A6D6803-6B2F-BA4D-A7C6-94320C1BEE7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91" y="10135"/>
              <a:ext cx="472" cy="492"/>
              <a:chOff x="7187" y="10196"/>
              <a:chExt cx="472" cy="492"/>
            </a:xfrm>
            <a:grpFill/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A85BA61-D38A-4C4E-8F55-F289F565CE7E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187" y="10196"/>
                <a:ext cx="472" cy="492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478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D6CEA46-2F88-034B-882E-BEC2905E8673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353" y="10333"/>
                <a:ext cx="117" cy="2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932" dirty="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9</a:t>
                </a:r>
                <a:endParaRPr lang="en-GB" sz="1932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50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4: solution 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Build a binary search tree by adding the following nodes in the given order: </a:t>
            </a:r>
            <a:r>
              <a:rPr lang="en-GB" sz="2029" b="1" dirty="0">
                <a:solidFill>
                  <a:srgbClr val="FF0000"/>
                </a:solidFill>
                <a:highlight>
                  <a:srgbClr val="FFFF00"/>
                </a:highlight>
                <a:ea typeface="ＭＳ Ｐゴシック" charset="0"/>
              </a:rPr>
              <a:t>5,1,18,9,7,6,15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95DC6D-9E9D-E14C-A237-640491FAB9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87428" y="2455153"/>
            <a:ext cx="2831351" cy="3272187"/>
            <a:chOff x="1691" y="8636"/>
            <a:chExt cx="2951" cy="3410"/>
          </a:xfrm>
          <a:solidFill>
            <a:srgbClr val="FFFECC"/>
          </a:solidFill>
        </p:grpSpPr>
        <p:cxnSp>
          <p:nvCxnSpPr>
            <p:cNvPr id="7" name="Line 188">
              <a:extLst>
                <a:ext uri="{FF2B5EF4-FFF2-40B4-BE49-F238E27FC236}">
                  <a16:creationId xmlns:a16="http://schemas.microsoft.com/office/drawing/2014/main" id="{F9F8E2DE-42FE-1D4A-A098-620D065FC47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97" y="10525"/>
              <a:ext cx="314" cy="32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2CDBAC-B9D7-E84B-893F-ACB6113F52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91" y="8636"/>
              <a:ext cx="2951" cy="3410"/>
              <a:chOff x="1691" y="8636"/>
              <a:chExt cx="2951" cy="3410"/>
            </a:xfrm>
            <a:grpFill/>
          </p:grpSpPr>
          <p:cxnSp>
            <p:nvCxnSpPr>
              <p:cNvPr id="9" name="Line 189">
                <a:extLst>
                  <a:ext uri="{FF2B5EF4-FFF2-40B4-BE49-F238E27FC236}">
                    <a16:creationId xmlns:a16="http://schemas.microsoft.com/office/drawing/2014/main" id="{D2346EE3-84FE-A043-AD3D-95EB13BEBFB0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 flipH="1">
                <a:off x="2549" y="9880"/>
                <a:ext cx="1663" cy="169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5FD3AA7-4709-BC45-85F1-065CC2BE90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29" y="10865"/>
                <a:ext cx="471" cy="492"/>
                <a:chOff x="8514" y="10925"/>
                <a:chExt cx="471" cy="492"/>
              </a:xfrm>
              <a:grpFill/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563C8F5-23D9-C348-B90B-947824D7D6E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8514" y="10925"/>
                  <a:ext cx="471" cy="492"/>
                </a:xfrm>
                <a:prstGeom prst="ellipse">
                  <a:avLst/>
                </a:prstGeom>
                <a:grp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38" tIns="45718" rIns="91438" bIns="45718" anchor="t" anchorCtr="0" upright="1">
                  <a:noAutofit/>
                </a:bodyPr>
                <a:lstStyle/>
                <a:p>
                  <a:pPr defTabSz="46159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478">
                    <a:solidFill>
                      <a:srgbClr val="00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D5EA58A-AA56-284A-8521-EB92F50BD650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8680" y="11062"/>
                  <a:ext cx="117" cy="25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 defTabSz="461592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932">
                      <a:solidFill>
                        <a:srgbClr val="000000"/>
                      </a:solidFill>
                      <a:latin typeface="Helvetica" pitchFamily="2" charset="0"/>
                      <a:ea typeface="Times New Roman" panose="02020603050405020304" pitchFamily="18" charset="0"/>
                      <a:cs typeface="Helvetica" pitchFamily="2" charset="0"/>
                    </a:rPr>
                    <a:t>7</a:t>
                  </a:r>
                  <a:endParaRPr lang="en-GB" sz="1932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89E4E6A-CE1E-BF41-A3FB-05EB1F5A78C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67" y="8636"/>
                <a:ext cx="472" cy="492"/>
                <a:chOff x="7187" y="10196"/>
                <a:chExt cx="472" cy="492"/>
              </a:xfrm>
              <a:grpFill/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5623872-92C2-E442-AA05-AE779A84C454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187" y="10196"/>
                  <a:ext cx="472" cy="492"/>
                </a:xfrm>
                <a:prstGeom prst="ellipse">
                  <a:avLst/>
                </a:prstGeom>
                <a:grp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38" tIns="45718" rIns="91438" bIns="45718" anchor="t" anchorCtr="0" upright="1">
                  <a:noAutofit/>
                </a:bodyPr>
                <a:lstStyle/>
                <a:p>
                  <a:pPr defTabSz="46159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478">
                    <a:solidFill>
                      <a:srgbClr val="00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68C88B0-9E3F-0947-93FD-B1BCB18EDF0F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353" y="10333"/>
                  <a:ext cx="117" cy="25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 defTabSz="461592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932">
                      <a:solidFill>
                        <a:srgbClr val="000000"/>
                      </a:solidFill>
                      <a:latin typeface="Helvetica" pitchFamily="2" charset="0"/>
                      <a:ea typeface="Times New Roman" panose="02020603050405020304" pitchFamily="18" charset="0"/>
                      <a:cs typeface="Helvetica" pitchFamily="2" charset="0"/>
                    </a:rPr>
                    <a:t>5</a:t>
                  </a:r>
                  <a:endParaRPr lang="en-GB" sz="1932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10A5B1F-B7C5-F841-95CC-437D6C62440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170" y="9455"/>
                <a:ext cx="472" cy="492"/>
                <a:chOff x="6000" y="10925"/>
                <a:chExt cx="472" cy="492"/>
              </a:xfrm>
              <a:grpFill/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06AD2ED-DAB1-1F43-AB0D-3FE129F08B0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000" y="10925"/>
                  <a:ext cx="472" cy="492"/>
                </a:xfrm>
                <a:prstGeom prst="ellipse">
                  <a:avLst/>
                </a:prstGeom>
                <a:grp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38" tIns="45718" rIns="91438" bIns="45718" anchor="t" anchorCtr="0" upright="1">
                  <a:noAutofit/>
                </a:bodyPr>
                <a:lstStyle/>
                <a:p>
                  <a:pPr defTabSz="46159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478">
                    <a:solidFill>
                      <a:srgbClr val="00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6875E2-1BA5-D044-A42B-A31044BD7C2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091" y="11077"/>
                  <a:ext cx="312" cy="19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 defTabSz="461592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546">
                      <a:solidFill>
                        <a:srgbClr val="000000"/>
                      </a:solidFill>
                      <a:latin typeface="Helvetica" pitchFamily="2" charset="0"/>
                      <a:ea typeface="Times New Roman" panose="02020603050405020304" pitchFamily="18" charset="0"/>
                      <a:cs typeface="Helvetica" pitchFamily="2" charset="0"/>
                    </a:rPr>
                    <a:t>18</a:t>
                  </a:r>
                  <a:endParaRPr lang="en-GB" sz="1932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Line 187">
                <a:extLst>
                  <a:ext uri="{FF2B5EF4-FFF2-40B4-BE49-F238E27FC236}">
                    <a16:creationId xmlns:a16="http://schemas.microsoft.com/office/drawing/2014/main" id="{085EC680-DF92-C644-8A67-5A0905C82679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 flipH="1">
                <a:off x="2073" y="9000"/>
                <a:ext cx="786" cy="492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" name="Line 190">
                <a:extLst>
                  <a:ext uri="{FF2B5EF4-FFF2-40B4-BE49-F238E27FC236}">
                    <a16:creationId xmlns:a16="http://schemas.microsoft.com/office/drawing/2014/main" id="{C5C02C4A-A5A1-1448-9FB9-DF7522838003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3345" y="8985"/>
                <a:ext cx="942" cy="492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5F04CA0-CEE3-DA4B-A2F0-C4FB8607E24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04" y="11554"/>
                <a:ext cx="472" cy="492"/>
                <a:chOff x="9734" y="12484"/>
                <a:chExt cx="472" cy="492"/>
              </a:xfrm>
              <a:grpFill/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6007292-67F2-A64F-881D-99EBB0834C3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9734" y="12484"/>
                  <a:ext cx="472" cy="492"/>
                </a:xfrm>
                <a:prstGeom prst="ellipse">
                  <a:avLst/>
                </a:prstGeom>
                <a:grp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38" tIns="45718" rIns="91438" bIns="45718" anchor="t" anchorCtr="0" upright="1">
                  <a:noAutofit/>
                </a:bodyPr>
                <a:lstStyle/>
                <a:p>
                  <a:pPr defTabSz="46159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478">
                    <a:solidFill>
                      <a:srgbClr val="00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8FFDED9-DFB9-6E45-BF7C-7A5803CCC3E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9887" y="12598"/>
                  <a:ext cx="117" cy="25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 defTabSz="461592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932">
                      <a:solidFill>
                        <a:srgbClr val="000000"/>
                      </a:solidFill>
                      <a:latin typeface="Helvetica" pitchFamily="2" charset="0"/>
                      <a:ea typeface="Times New Roman" panose="02020603050405020304" pitchFamily="18" charset="0"/>
                      <a:cs typeface="Helvetica" pitchFamily="2" charset="0"/>
                    </a:rPr>
                    <a:t>6</a:t>
                  </a:r>
                  <a:endParaRPr lang="en-GB" sz="1932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34EC9A8-2D93-334F-A86C-13D9115B082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691" y="9430"/>
                <a:ext cx="472" cy="492"/>
                <a:chOff x="7187" y="10196"/>
                <a:chExt cx="472" cy="492"/>
              </a:xfrm>
              <a:grpFill/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C5EED1C-83AB-0740-B495-7D0D3A89DE7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187" y="10196"/>
                  <a:ext cx="472" cy="492"/>
                </a:xfrm>
                <a:prstGeom prst="ellipse">
                  <a:avLst/>
                </a:prstGeom>
                <a:grp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38" tIns="45718" rIns="91438" bIns="45718" anchor="t" anchorCtr="0" upright="1">
                  <a:noAutofit/>
                </a:bodyPr>
                <a:lstStyle/>
                <a:p>
                  <a:pPr defTabSz="46159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478">
                    <a:solidFill>
                      <a:srgbClr val="00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7ECA367-FDFD-5543-9BCA-E7E55A9AC45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353" y="10333"/>
                  <a:ext cx="117" cy="25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 defTabSz="461592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932">
                      <a:solidFill>
                        <a:srgbClr val="000000"/>
                      </a:solidFill>
                      <a:latin typeface="Helvetica" pitchFamily="2" charset="0"/>
                      <a:ea typeface="Times New Roman" panose="02020603050405020304" pitchFamily="18" charset="0"/>
                      <a:cs typeface="Helvetica" pitchFamily="2" charset="0"/>
                    </a:rPr>
                    <a:t>1</a:t>
                  </a:r>
                  <a:endParaRPr lang="en-GB" sz="1932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A6D6803-6B2F-BA4D-A7C6-94320C1BEE7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91" y="10135"/>
                <a:ext cx="472" cy="492"/>
                <a:chOff x="7187" y="10196"/>
                <a:chExt cx="472" cy="492"/>
              </a:xfrm>
              <a:grpFill/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A85BA61-D38A-4C4E-8F55-F289F565CE7E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187" y="10196"/>
                  <a:ext cx="472" cy="492"/>
                </a:xfrm>
                <a:prstGeom prst="ellipse">
                  <a:avLst/>
                </a:prstGeom>
                <a:grp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38" tIns="45718" rIns="91438" bIns="45718" anchor="t" anchorCtr="0" upright="1">
                  <a:noAutofit/>
                </a:bodyPr>
                <a:lstStyle/>
                <a:p>
                  <a:pPr defTabSz="46159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478">
                    <a:solidFill>
                      <a:srgbClr val="00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D6CEA46-2F88-034B-882E-BEC2905E867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7353" y="10333"/>
                  <a:ext cx="117" cy="25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 defTabSz="461592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932" dirty="0">
                      <a:solidFill>
                        <a:srgbClr val="000000"/>
                      </a:solidFill>
                      <a:latin typeface="Helvetica" pitchFamily="2" charset="0"/>
                      <a:ea typeface="Times New Roman" panose="02020603050405020304" pitchFamily="18" charset="0"/>
                      <a:cs typeface="Helvetica" pitchFamily="2" charset="0"/>
                    </a:rPr>
                    <a:t>9</a:t>
                  </a:r>
                  <a:endParaRPr lang="en-GB" sz="1932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9976EDD-D608-AC4D-8CA0-8AD3328B440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135" y="10811"/>
                <a:ext cx="472" cy="492"/>
                <a:chOff x="6000" y="10925"/>
                <a:chExt cx="472" cy="492"/>
              </a:xfrm>
              <a:grpFill/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4C6AE94-9F0D-8742-BF38-081CAB2BA66C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000" y="10925"/>
                  <a:ext cx="472" cy="492"/>
                </a:xfrm>
                <a:prstGeom prst="ellipse">
                  <a:avLst/>
                </a:prstGeom>
                <a:grp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38" tIns="45718" rIns="91438" bIns="45718" anchor="t" anchorCtr="0" upright="1">
                  <a:noAutofit/>
                </a:bodyPr>
                <a:lstStyle/>
                <a:p>
                  <a:pPr defTabSz="46159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478">
                    <a:solidFill>
                      <a:srgbClr val="00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E6CC205-90FE-A047-8AB4-E25FDED4C0E1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6091" y="11077"/>
                  <a:ext cx="312" cy="19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 defTabSz="461592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546">
                      <a:solidFill>
                        <a:srgbClr val="000000"/>
                      </a:solidFill>
                      <a:latin typeface="Helvetica" pitchFamily="2" charset="0"/>
                      <a:ea typeface="Times New Roman" panose="02020603050405020304" pitchFamily="18" charset="0"/>
                      <a:cs typeface="Helvetica" pitchFamily="2" charset="0"/>
                    </a:rPr>
                    <a:t>15</a:t>
                  </a:r>
                  <a:endParaRPr lang="en-GB" sz="1932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549256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>
            <a:extLst>
              <a:ext uri="{FF2B5EF4-FFF2-40B4-BE49-F238E27FC236}">
                <a16:creationId xmlns:a16="http://schemas.microsoft.com/office/drawing/2014/main" id="{2F4B15BE-2313-7644-82EE-57A65E718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0224" y="1558080"/>
            <a:ext cx="9391553" cy="1469133"/>
          </a:xfrm>
        </p:spPr>
        <p:txBody>
          <a:bodyPr/>
          <a:lstStyle/>
          <a:p>
            <a:pPr algn="ctr" eaLnBrk="1">
              <a:buFont typeface="Lucida Sans Unicode" charset="0"/>
              <a:buNone/>
              <a:defRPr/>
            </a:pPr>
            <a:r>
              <a:rPr lang="en-US" sz="4154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Sans Unicode" charset="0"/>
                <a:cs typeface="Lucida Sans Unicode" charset="0"/>
              </a:rPr>
              <a:t>Algorithms and Data Structures 2</a:t>
            </a:r>
            <a:endParaRPr lang="en-GB" sz="4154" dirty="0">
              <a:effectLst>
                <a:outerShdw blurRad="38100" dist="38100" dir="2700000" algn="tl">
                  <a:srgbClr val="DDDDDD"/>
                </a:outerShdw>
              </a:effectLst>
              <a:latin typeface="Lucida Sans Unicode" charset="0"/>
              <a:cs typeface="Lucida Sans Unicode" charset="0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595B216-6AB8-344C-AC0B-F7A7DA8A3F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72689" y="4114494"/>
            <a:ext cx="6726115" cy="1752838"/>
          </a:xfrm>
        </p:spPr>
        <p:txBody>
          <a:bodyPr/>
          <a:lstStyle/>
          <a:p>
            <a:pPr eaLnBrk="1">
              <a:lnSpc>
                <a:spcPct val="62000"/>
              </a:lnSpc>
            </a:pPr>
            <a:endParaRPr lang="en-GB" altLang="en-US" sz="3188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Dr Michele </a:t>
            </a:r>
            <a:r>
              <a:rPr lang="en-GB" altLang="en-US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Sevegnani</a:t>
            </a: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sz="86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School of Computing Science</a:t>
            </a: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University of Glasgow</a:t>
            </a:r>
          </a:p>
          <a:p>
            <a:pPr eaLnBrk="1">
              <a:lnSpc>
                <a:spcPct val="62000"/>
              </a:lnSpc>
            </a:pPr>
            <a:endParaRPr lang="en-GB" altLang="en-US" sz="86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i="1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michele.sevegnani@glasgow.ac.uk</a:t>
            </a:r>
            <a:endParaRPr lang="en-GB" altLang="en-US" b="0" i="1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B080EC39-BC0D-4E4E-981F-ED7E28084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9590" y="1125620"/>
            <a:ext cx="8397676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83" tIns="47041" rIns="94083" bIns="47041"/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2D472A85-CB42-AB45-BBD1-9A9742560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09" y="604217"/>
            <a:ext cx="11574090" cy="36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083" tIns="47041" rIns="94083" bIns="47041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2029" b="0" dirty="0"/>
              <a:t>Algorithms and Data Structures 2</a:t>
            </a:r>
            <a:r>
              <a:rPr lang="en-GB" altLang="en-US" sz="2029" b="0" dirty="0"/>
              <a:t> 															</a:t>
            </a:r>
            <a:r>
              <a:rPr lang="is-IS" altLang="en-US" sz="2029" b="0" dirty="0"/>
              <a:t>2021</a:t>
            </a:r>
            <a:endParaRPr lang="en-GB" altLang="en-US" sz="2029" b="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94132BA-CF53-324E-A270-B6BCE5E5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924" y="2666830"/>
            <a:ext cx="8167645" cy="1470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>
            <a:lvl1pPr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5pPr>
            <a:lvl6pPr marL="25146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6pPr>
            <a:lvl7pPr marL="29718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7pPr>
            <a:lvl8pPr marL="34290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8pPr>
            <a:lvl9pPr marL="38862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9pPr>
          </a:lstStyle>
          <a:p>
            <a:pPr algn="ctr" defTabSz="461592" eaLnBrk="1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3671" b="1" dirty="0">
                <a:solidFill>
                  <a:srgbClr val="094F7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Lucida Sans Unicode"/>
              </a:rPr>
              <a:t>Recap Lectures 15-16</a:t>
            </a:r>
          </a:p>
        </p:txBody>
      </p:sp>
    </p:spTree>
    <p:extLst>
      <p:ext uri="{BB962C8B-B14F-4D97-AF65-F5344CB8AC3E}">
        <p14:creationId xmlns:p14="http://schemas.microsoft.com/office/powerpoint/2010/main" val="153104415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Topics we covered so far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Red-black trees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Definition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Properties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Insertion</a:t>
            </a: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B-trees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Definition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Motivation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Properties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Search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Insertion</a:t>
            </a: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Variants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66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654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11306">
              <a:defRPr/>
            </a:pPr>
            <a:r>
              <a:rPr lang="en-GB" dirty="0"/>
              <a:t>How many different BSTs are there containing the elements </a:t>
            </a:r>
            <a:r>
              <a:rPr lang="en-GB" dirty="0">
                <a:solidFill>
                  <a:srgbClr val="FF0000"/>
                </a:solidFill>
              </a:rPr>
              <a:t>1,2,3,4</a:t>
            </a:r>
            <a:r>
              <a:rPr lang="en-GB" dirty="0"/>
              <a:t>?</a:t>
            </a:r>
          </a:p>
          <a:p>
            <a:pPr indent="-311306">
              <a:defRPr/>
            </a:pPr>
            <a:endParaRPr lang="en-GB" dirty="0"/>
          </a:p>
          <a:p>
            <a:pPr indent="-311306">
              <a:defRPr/>
            </a:pPr>
            <a:r>
              <a:rPr lang="en-GB" dirty="0"/>
              <a:t>How many different BSTs are there containing the elements </a:t>
            </a:r>
            <a:r>
              <a:rPr lang="en-GB" dirty="0">
                <a:solidFill>
                  <a:srgbClr val="FF0000"/>
                </a:solidFill>
              </a:rPr>
              <a:t>1,2,3,4,5</a:t>
            </a:r>
            <a:r>
              <a:rPr lang="en-GB" dirty="0"/>
              <a:t>, for which the root contains </a:t>
            </a:r>
            <a:r>
              <a:rPr lang="en-GB" dirty="0">
                <a:solidFill>
                  <a:srgbClr val="FF0000"/>
                </a:solidFill>
              </a:rPr>
              <a:t>5</a:t>
            </a:r>
            <a:r>
              <a:rPr lang="en-GB" dirty="0"/>
              <a:t>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328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1: solution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7" y="1341909"/>
            <a:ext cx="11175849" cy="4750780"/>
          </a:xfrm>
        </p:spPr>
        <p:txBody>
          <a:bodyPr/>
          <a:lstStyle/>
          <a:p>
            <a:pPr indent="-311306">
              <a:defRPr/>
            </a:pPr>
            <a:r>
              <a:rPr lang="en-GB" dirty="0"/>
              <a:t>There are at most </a:t>
            </a:r>
            <a:r>
              <a:rPr lang="en-GB" dirty="0">
                <a:solidFill>
                  <a:srgbClr val="FF0000"/>
                </a:solidFill>
              </a:rPr>
              <a:t>4! = 24 </a:t>
            </a:r>
            <a:r>
              <a:rPr lang="en-GB" dirty="0"/>
              <a:t>(one per order of insertion)</a:t>
            </a:r>
          </a:p>
          <a:p>
            <a:pPr indent="-311306">
              <a:defRPr/>
            </a:pPr>
            <a:r>
              <a:rPr lang="en-GB" dirty="0"/>
              <a:t>Not all of these will be unique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There are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14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unique BSTs (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1-6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CE8FFD8-6854-B74D-B536-C832A787D2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95538" y="2859817"/>
            <a:ext cx="1036291" cy="1128998"/>
            <a:chOff x="5491" y="4061"/>
            <a:chExt cx="1632" cy="1778"/>
          </a:xfrm>
          <a:solidFill>
            <a:schemeClr val="accent2"/>
          </a:solidFill>
        </p:grpSpPr>
        <p:cxnSp>
          <p:nvCxnSpPr>
            <p:cNvPr id="157" name="Line 1038">
              <a:extLst>
                <a:ext uri="{FF2B5EF4-FFF2-40B4-BE49-F238E27FC236}">
                  <a16:creationId xmlns:a16="http://schemas.microsoft.com/office/drawing/2014/main" id="{26584378-BC13-D049-A7A2-C30DB7775E0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576" y="4121"/>
              <a:ext cx="1444" cy="1639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1FA8AF2-40E9-7243-B8E5-CB2A8F2C10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36" y="4542"/>
              <a:ext cx="336" cy="336"/>
              <a:chOff x="5810" y="13926"/>
              <a:chExt cx="420" cy="420"/>
            </a:xfrm>
            <a:grpFill/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D4BA8A66-6B6E-1541-A536-CA0F221B1655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5D2BE36-45BD-E54A-9D07-D6CAAE5EA1AA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2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682807C1-9ECF-5147-8732-02DB69DCF8B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91" y="4061"/>
              <a:ext cx="336" cy="336"/>
              <a:chOff x="2999" y="13324"/>
              <a:chExt cx="420" cy="420"/>
            </a:xfrm>
            <a:grpFill/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A1CEACB9-C9D4-814B-A339-8306EB48B2D0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999" y="13324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C69906EE-84D6-164B-817C-0FBB5079C03A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147" y="13427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 dirty="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1</a:t>
                </a:r>
                <a:endParaRPr lang="en-GB" sz="110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F20477E-FE4E-4D4B-B747-B58644626A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87" y="5503"/>
              <a:ext cx="336" cy="336"/>
              <a:chOff x="4140" y="14558"/>
              <a:chExt cx="420" cy="420"/>
            </a:xfrm>
            <a:grpFill/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2CF4029E-873C-6140-B810-8DD3DE84BAED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140" y="14558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4AC62B8-7696-2A4B-A9E5-C57B88E7D8A0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96" y="14656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4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E34C77A2-2700-4749-8EFD-2614F37BE51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31" y="5003"/>
              <a:ext cx="336" cy="336"/>
              <a:chOff x="5810" y="13926"/>
              <a:chExt cx="420" cy="420"/>
            </a:xfrm>
            <a:grpFill/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129E169-B5D9-C44A-BCCB-E9B8FB97933D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FE5EFD35-7E94-9E4B-ABBC-06BA667FC072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3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454AEC1-7DCC-3048-910A-F281A42C78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93349" y="4483967"/>
            <a:ext cx="746739" cy="1043276"/>
            <a:chOff x="5979" y="3339"/>
            <a:chExt cx="1176" cy="1643"/>
          </a:xfrm>
          <a:solidFill>
            <a:schemeClr val="accent2"/>
          </a:solidFill>
        </p:grpSpPr>
        <p:cxnSp>
          <p:nvCxnSpPr>
            <p:cNvPr id="171" name="Line 1060">
              <a:extLst>
                <a:ext uri="{FF2B5EF4-FFF2-40B4-BE49-F238E27FC236}">
                  <a16:creationId xmlns:a16="http://schemas.microsoft.com/office/drawing/2014/main" id="{1E53779A-AA81-E84F-ACE5-E8DC0376350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064" y="3399"/>
              <a:ext cx="956" cy="110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A3225BD5-E842-E644-910D-EBBFEB4507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24" y="3820"/>
              <a:ext cx="336" cy="336"/>
              <a:chOff x="5810" y="13926"/>
              <a:chExt cx="420" cy="420"/>
            </a:xfrm>
            <a:grpFill/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1254697E-BFD9-F84A-88BA-EB2478687836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 dirty="0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44216927-1254-E44F-B93C-20A697D4245A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 dirty="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2</a:t>
                </a:r>
                <a:endParaRPr lang="en-GB" sz="110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4B261C0-AA75-C24E-9890-2A2FE31579A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79" y="3339"/>
              <a:ext cx="336" cy="336"/>
              <a:chOff x="2999" y="13324"/>
              <a:chExt cx="420" cy="420"/>
            </a:xfrm>
            <a:grpFill/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C09D145-E5AA-D345-BB4F-8590ECEBC85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999" y="13324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588BC9B4-DC66-8147-B047-C07DDD144F93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147" y="13427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1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90350B2-43DF-9041-B19A-6F1B5BE6D7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45" y="4646"/>
              <a:ext cx="336" cy="336"/>
              <a:chOff x="4140" y="14558"/>
              <a:chExt cx="420" cy="420"/>
            </a:xfrm>
            <a:grpFill/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61A7B9A1-4284-7443-9BF4-ADA49740D135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140" y="14558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2795C314-2A9B-BC40-9F7C-D738FAAB30A2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96" y="14656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3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5C562E0-3B58-AB49-8D08-1E809CF2338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19" y="4276"/>
              <a:ext cx="336" cy="336"/>
              <a:chOff x="5810" y="13926"/>
              <a:chExt cx="420" cy="420"/>
            </a:xfrm>
            <a:grpFill/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52C82B9-0E7C-5941-B66D-8161CC1FF431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44C8A1D-30C4-894D-A1BE-6DE4EC36C1E1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4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6" name="AutoShape 1073">
              <a:extLst>
                <a:ext uri="{FF2B5EF4-FFF2-40B4-BE49-F238E27FC236}">
                  <a16:creationId xmlns:a16="http://schemas.microsoft.com/office/drawing/2014/main" id="{74C3F709-DF3D-F048-9D0C-8E9C9E1DECD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6660" y="4560"/>
              <a:ext cx="210" cy="12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5BF4F62-D271-2F40-95AE-ECEF39BC16C5}"/>
              </a:ext>
            </a:extLst>
          </p:cNvPr>
          <p:cNvSpPr txBox="1"/>
          <p:nvPr/>
        </p:nvSpPr>
        <p:spPr>
          <a:xfrm>
            <a:off x="313477" y="3288291"/>
            <a:ext cx="1888017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1,2,3,4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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8043CF-0DCE-8549-AD90-70548C827056}"/>
              </a:ext>
            </a:extLst>
          </p:cNvPr>
          <p:cNvSpPr txBox="1"/>
          <p:nvPr/>
        </p:nvSpPr>
        <p:spPr>
          <a:xfrm>
            <a:off x="313477" y="4766133"/>
            <a:ext cx="1888017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1,2,4,3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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45EDB9-EA0F-FF47-9A7C-268BF50F9271}"/>
              </a:ext>
            </a:extLst>
          </p:cNvPr>
          <p:cNvSpPr txBox="1"/>
          <p:nvPr/>
        </p:nvSpPr>
        <p:spPr>
          <a:xfrm>
            <a:off x="4087080" y="4766133"/>
            <a:ext cx="1817485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1,4,2,3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</a:t>
            </a:r>
            <a:endParaRPr lang="en-GB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AFD8A7-09D2-3245-B957-A5F34B3A932A}"/>
              </a:ext>
            </a:extLst>
          </p:cNvPr>
          <p:cNvSpPr txBox="1"/>
          <p:nvPr/>
        </p:nvSpPr>
        <p:spPr>
          <a:xfrm>
            <a:off x="4087080" y="3149796"/>
            <a:ext cx="1888017" cy="627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1,3,2,4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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 </a:t>
            </a:r>
          </a:p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1,3,4,2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2D4765-B430-4441-809C-3B1B3CF73C5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5634" y="2934405"/>
            <a:ext cx="746739" cy="808333"/>
            <a:chOff x="9249" y="3324"/>
            <a:chExt cx="1176" cy="1273"/>
          </a:xfrm>
          <a:solidFill>
            <a:schemeClr val="accent2"/>
          </a:solidFill>
        </p:grpSpPr>
        <p:cxnSp>
          <p:nvCxnSpPr>
            <p:cNvPr id="40" name="Line 1076">
              <a:extLst>
                <a:ext uri="{FF2B5EF4-FFF2-40B4-BE49-F238E27FC236}">
                  <a16:creationId xmlns:a16="http://schemas.microsoft.com/office/drawing/2014/main" id="{1291C98A-83AC-634A-A687-F20CE93AAB6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334" y="3384"/>
              <a:ext cx="956" cy="110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1FE1270-FF50-5D4F-A6AC-2EB9475E17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94" y="3805"/>
              <a:ext cx="336" cy="336"/>
              <a:chOff x="5810" y="13926"/>
              <a:chExt cx="420" cy="420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702E099-F91A-6442-93E0-06862C709489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4B092EE-7A64-E946-9ADF-4FDE3D68474D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3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A3EBE66-EB8D-1344-A95B-09191A2492E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249" y="3324"/>
              <a:ext cx="336" cy="336"/>
              <a:chOff x="2999" y="13324"/>
              <a:chExt cx="420" cy="420"/>
            </a:xfrm>
            <a:grpFill/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82C5AFB-37E6-AE4E-BBA7-49A538FCB991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999" y="13324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1CB5FF8-A6EF-DC43-BB2C-A6CD41267DCD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147" y="13427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1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017C07C-F92C-D44A-BCB2-72EE282C80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285" y="4241"/>
              <a:ext cx="336" cy="336"/>
              <a:chOff x="4140" y="14558"/>
              <a:chExt cx="420" cy="420"/>
            </a:xfrm>
            <a:grpFill/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664173D-4E20-BA4E-9C2E-1807C3E65868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140" y="14558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510B8A3-18A8-A644-B00A-22DA76C9AF0B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96" y="14656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2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0131BC1-CC61-F04F-A27D-726BCD294A5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089" y="4261"/>
              <a:ext cx="336" cy="336"/>
              <a:chOff x="5810" y="13926"/>
              <a:chExt cx="420" cy="420"/>
            </a:xfrm>
            <a:grpFill/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CA50B22-DDD6-224A-BF73-45C6C6407ACB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C16B944-9FF9-AC4D-AA42-B46E85DFB178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4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5" name="AutoShape 1089">
              <a:extLst>
                <a:ext uri="{FF2B5EF4-FFF2-40B4-BE49-F238E27FC236}">
                  <a16:creationId xmlns:a16="http://schemas.microsoft.com/office/drawing/2014/main" id="{963EEBD2-9B50-E842-9B76-F68D7893547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9540" y="4140"/>
              <a:ext cx="210" cy="12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5E640F-C360-2F48-8FF0-63CDBD18AD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80181" y="4562930"/>
            <a:ext cx="534020" cy="1043276"/>
            <a:chOff x="2844" y="5964"/>
            <a:chExt cx="841" cy="1643"/>
          </a:xfrm>
          <a:solidFill>
            <a:schemeClr val="accent2"/>
          </a:solidFill>
        </p:grpSpPr>
        <p:cxnSp>
          <p:nvCxnSpPr>
            <p:cNvPr id="55" name="Line 1105">
              <a:extLst>
                <a:ext uri="{FF2B5EF4-FFF2-40B4-BE49-F238E27FC236}">
                  <a16:creationId xmlns:a16="http://schemas.microsoft.com/office/drawing/2014/main" id="{D64BA73D-E2E1-3947-ACA6-DF4E3F7E257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114" y="7073"/>
              <a:ext cx="306" cy="307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Line 1091">
              <a:extLst>
                <a:ext uri="{FF2B5EF4-FFF2-40B4-BE49-F238E27FC236}">
                  <a16:creationId xmlns:a16="http://schemas.microsoft.com/office/drawing/2014/main" id="{A6884533-E4AD-E142-9A22-C740C15536B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989" y="6024"/>
              <a:ext cx="611" cy="63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A96D682-4614-AE46-972D-A17D292D770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49" y="6445"/>
              <a:ext cx="336" cy="336"/>
              <a:chOff x="5810" y="13926"/>
              <a:chExt cx="420" cy="420"/>
            </a:xfrm>
            <a:grpFill/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3058F63-AA37-F942-B41B-175AADA8B082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2F63ACA-41DF-0B44-BA71-14C2BC031B2B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4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AB7905C-067F-1C4A-965E-FAD6AB27DF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04" y="5964"/>
              <a:ext cx="336" cy="336"/>
              <a:chOff x="2999" y="13324"/>
              <a:chExt cx="420" cy="420"/>
            </a:xfrm>
            <a:grpFill/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600F5EA-2C57-6A4D-A646-032E3C24AE7F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999" y="13324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EB86C39-C165-C54B-A8D1-17186F4D7142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147" y="13427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1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15B134B-ACE8-F346-95E8-B4B5492F605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70" y="7271"/>
              <a:ext cx="336" cy="336"/>
              <a:chOff x="4140" y="14558"/>
              <a:chExt cx="420" cy="420"/>
            </a:xfrm>
            <a:grpFill/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831FA7E-5C90-DA4E-9F42-9538A3592F18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140" y="14558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6C0927-0344-8C4D-920D-08F0EF1D523E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96" y="14656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3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714B025-9C72-1242-9907-7079936D7E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44" y="6781"/>
              <a:ext cx="336" cy="336"/>
              <a:chOff x="5810" y="13926"/>
              <a:chExt cx="420" cy="420"/>
            </a:xfrm>
            <a:grpFill/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69ED7D4-89E0-164E-B1D5-1FCC99DF59FA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8192C1F-E6E5-6745-87AB-2092C7F6ED03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 dirty="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2</a:t>
                </a:r>
                <a:endParaRPr lang="en-GB" sz="110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1" name="AutoShape 1104">
              <a:extLst>
                <a:ext uri="{FF2B5EF4-FFF2-40B4-BE49-F238E27FC236}">
                  <a16:creationId xmlns:a16="http://schemas.microsoft.com/office/drawing/2014/main" id="{B2FB0623-741A-584C-AF97-F588B5E9DE6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3180" y="6720"/>
              <a:ext cx="210" cy="12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CAC9B0C-304F-A941-95A2-C201CAE70E87}"/>
              </a:ext>
            </a:extLst>
          </p:cNvPr>
          <p:cNvSpPr txBox="1"/>
          <p:nvPr/>
        </p:nvSpPr>
        <p:spPr>
          <a:xfrm>
            <a:off x="7860683" y="3011300"/>
            <a:ext cx="1888017" cy="89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2,1,4,3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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 </a:t>
            </a:r>
          </a:p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2,4,1,3</a:t>
            </a:r>
          </a:p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2,4,3,1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16D474-D4D3-924D-BC19-4FF8A4804C5B}"/>
              </a:ext>
            </a:extLst>
          </p:cNvPr>
          <p:cNvSpPr txBox="1"/>
          <p:nvPr/>
        </p:nvSpPr>
        <p:spPr>
          <a:xfrm>
            <a:off x="7860683" y="4766133"/>
            <a:ext cx="1817485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1,4,3,2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</a:t>
            </a:r>
            <a:endParaRPr lang="en-GB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A6DA06E-741C-6A40-86DA-0ABBA5FE00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832157" y="4483967"/>
            <a:ext cx="873101" cy="967078"/>
            <a:chOff x="5639" y="5843"/>
            <a:chExt cx="1375" cy="1523"/>
          </a:xfrm>
          <a:solidFill>
            <a:schemeClr val="accent2"/>
          </a:solidFill>
        </p:grpSpPr>
        <p:cxnSp>
          <p:nvCxnSpPr>
            <p:cNvPr id="73" name="AutoShape 1122">
              <a:extLst>
                <a:ext uri="{FF2B5EF4-FFF2-40B4-BE49-F238E27FC236}">
                  <a16:creationId xmlns:a16="http://schemas.microsoft.com/office/drawing/2014/main" id="{31C926DB-CC55-904B-B09C-388EC35CF4C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5894" y="6599"/>
              <a:ext cx="825" cy="54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4" name="Line 1109">
              <a:extLst>
                <a:ext uri="{FF2B5EF4-FFF2-40B4-BE49-F238E27FC236}">
                  <a16:creationId xmlns:a16="http://schemas.microsoft.com/office/drawing/2014/main" id="{605F7B8C-9C6A-1141-95F9-291959CF5CAD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318" y="5903"/>
              <a:ext cx="611" cy="63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2CCE728-1E5A-C342-96CC-2B30445932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678" y="6324"/>
              <a:ext cx="336" cy="336"/>
              <a:chOff x="5810" y="13926"/>
              <a:chExt cx="420" cy="420"/>
            </a:xfrm>
            <a:grpFill/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5396F60-B46A-714D-BB60-3C2A4596767A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88B6822-BB97-7F41-AB01-2B4878320259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4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E90C335-0A38-FE44-B07E-CDD49D290C9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33" y="5843"/>
              <a:ext cx="336" cy="336"/>
              <a:chOff x="2999" y="13324"/>
              <a:chExt cx="420" cy="420"/>
            </a:xfrm>
            <a:grpFill/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D727ECD-CC68-8A4B-8AC3-7C1C8AB2D86B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999" y="13324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74A6579-D8E3-4D4C-B27A-BAC771EBD91F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147" y="13427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1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55DDA01-A1DD-904A-A8CE-F6A28A22084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39" y="7030"/>
              <a:ext cx="336" cy="336"/>
              <a:chOff x="4140" y="14558"/>
              <a:chExt cx="420" cy="420"/>
            </a:xfrm>
            <a:grpFill/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12FF079-345C-E648-8B94-92DB21615173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140" y="14558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648A9C3-5B39-BD42-8400-B463D233989B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96" y="14656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2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74C6CA5-6008-1146-93DA-6BEA753C00C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73" y="6660"/>
              <a:ext cx="336" cy="336"/>
              <a:chOff x="5810" y="13926"/>
              <a:chExt cx="420" cy="420"/>
            </a:xfrm>
            <a:grpFill/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8FACDE2-B765-2842-ADDB-ECC48A47102B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4DB6FEA-C7A2-624D-B7BB-DA6C96253708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3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30AC002-31C7-4C4C-B917-859197ED06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34642" y="2996684"/>
            <a:ext cx="806428" cy="732135"/>
            <a:chOff x="9269" y="5783"/>
            <a:chExt cx="1270" cy="1153"/>
          </a:xfrm>
          <a:solidFill>
            <a:schemeClr val="accent2"/>
          </a:solidFill>
        </p:grpSpPr>
        <p:cxnSp>
          <p:nvCxnSpPr>
            <p:cNvPr id="88" name="AutoShape 1139">
              <a:extLst>
                <a:ext uri="{FF2B5EF4-FFF2-40B4-BE49-F238E27FC236}">
                  <a16:creationId xmlns:a16="http://schemas.microsoft.com/office/drawing/2014/main" id="{C2B062C1-6BD6-4E4F-99F1-C084D0E5674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9488" y="6084"/>
              <a:ext cx="315" cy="2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9" name="Line 1125">
              <a:extLst>
                <a:ext uri="{FF2B5EF4-FFF2-40B4-BE49-F238E27FC236}">
                  <a16:creationId xmlns:a16="http://schemas.microsoft.com/office/drawing/2014/main" id="{74D678C7-7F42-C445-B26A-B0B1990B28C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843" y="5843"/>
              <a:ext cx="611" cy="63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524686F-B8EC-794E-AE06-C20BBAA6548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203" y="6264"/>
              <a:ext cx="336" cy="336"/>
              <a:chOff x="5810" y="13926"/>
              <a:chExt cx="420" cy="420"/>
            </a:xfrm>
            <a:grpFill/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F35BE58-D353-6345-8673-3CB5BF427074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36712DB-B14F-3F42-A111-504F7292C393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4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C475C48-EA81-FA4C-B3E2-EBFDDC71095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58" y="5783"/>
              <a:ext cx="336" cy="336"/>
              <a:chOff x="2999" y="13324"/>
              <a:chExt cx="420" cy="420"/>
            </a:xfrm>
            <a:grpFill/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E1D9918-4AA3-534D-85A3-63CA7D400906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999" y="13324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F779BF4-A689-894B-A330-41B9C4A847D3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147" y="13427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2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47B08C4-3B4A-7541-BCD0-17C0F8651E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269" y="6175"/>
              <a:ext cx="336" cy="336"/>
              <a:chOff x="4140" y="14558"/>
              <a:chExt cx="420" cy="420"/>
            </a:xfrm>
            <a:grpFill/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D3911A9-34E1-E94B-BD2D-0AAD5A7C9FD9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140" y="14558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BC932C7-1FBA-C348-AD08-2A013A1A85CE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96" y="14656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1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3FCF7F3-1C86-2649-990F-84C52FE9A0D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98" y="6600"/>
              <a:ext cx="336" cy="336"/>
              <a:chOff x="5810" y="13926"/>
              <a:chExt cx="420" cy="420"/>
            </a:xfrm>
            <a:grpFill/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9D891CE-F8E6-1A45-8215-943E99815E64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BE83809-387A-B540-805F-75260D0FBF3A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3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4" name="AutoShape 1138">
              <a:extLst>
                <a:ext uri="{FF2B5EF4-FFF2-40B4-BE49-F238E27FC236}">
                  <a16:creationId xmlns:a16="http://schemas.microsoft.com/office/drawing/2014/main" id="{DB3AE0E8-AACE-2244-925A-0FF6A4C1368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10034" y="6539"/>
              <a:ext cx="210" cy="12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2121785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1: solution (cont.)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7" y="1341909"/>
            <a:ext cx="11175849" cy="4750780"/>
          </a:xfrm>
        </p:spPr>
        <p:txBody>
          <a:bodyPr/>
          <a:lstStyle/>
          <a:p>
            <a:pPr indent="-311306">
              <a:defRPr/>
            </a:pPr>
            <a:r>
              <a:rPr lang="en-GB" dirty="0"/>
              <a:t>There are at most </a:t>
            </a:r>
            <a:r>
              <a:rPr lang="en-GB" dirty="0">
                <a:solidFill>
                  <a:srgbClr val="FF0000"/>
                </a:solidFill>
              </a:rPr>
              <a:t>4! </a:t>
            </a:r>
            <a:r>
              <a:rPr lang="en-GB" dirty="0"/>
              <a:t>(one per order of insertion)</a:t>
            </a:r>
          </a:p>
          <a:p>
            <a:pPr indent="-311306">
              <a:defRPr/>
            </a:pPr>
            <a:r>
              <a:rPr lang="en-GB" dirty="0"/>
              <a:t>Not all of these will be unique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There are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14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unique BSTs (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7-12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BF4F62-D271-2F40-95AE-ECEF39BC16C5}"/>
              </a:ext>
            </a:extLst>
          </p:cNvPr>
          <p:cNvSpPr txBox="1"/>
          <p:nvPr/>
        </p:nvSpPr>
        <p:spPr>
          <a:xfrm>
            <a:off x="313478" y="3126910"/>
            <a:ext cx="1817485" cy="89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2,1,3,4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</a:t>
            </a:r>
          </a:p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2,3,1,4</a:t>
            </a:r>
          </a:p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2,3,4,1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8043CF-0DCE-8549-AD90-70548C827056}"/>
              </a:ext>
            </a:extLst>
          </p:cNvPr>
          <p:cNvSpPr txBox="1"/>
          <p:nvPr/>
        </p:nvSpPr>
        <p:spPr>
          <a:xfrm>
            <a:off x="313478" y="4766133"/>
            <a:ext cx="1813624" cy="891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3,1,2,4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</a:t>
            </a:r>
          </a:p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3,4,1,2</a:t>
            </a:r>
          </a:p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3,1,4,2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45EDB9-EA0F-FF47-9A7C-268BF50F9271}"/>
              </a:ext>
            </a:extLst>
          </p:cNvPr>
          <p:cNvSpPr txBox="1"/>
          <p:nvPr/>
        </p:nvSpPr>
        <p:spPr>
          <a:xfrm>
            <a:off x="4087080" y="4766133"/>
            <a:ext cx="1817485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4,1,2,3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</a:t>
            </a:r>
            <a:endParaRPr lang="en-GB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AFD8A7-09D2-3245-B957-A5F34B3A932A}"/>
              </a:ext>
            </a:extLst>
          </p:cNvPr>
          <p:cNvSpPr txBox="1"/>
          <p:nvPr/>
        </p:nvSpPr>
        <p:spPr>
          <a:xfrm>
            <a:off x="4087080" y="3126910"/>
            <a:ext cx="1888017" cy="89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3,2,1,4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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 </a:t>
            </a:r>
          </a:p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3,2,4,1</a:t>
            </a:r>
          </a:p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3,4,2,1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AC9B0C-304F-A941-95A2-C201CAE70E87}"/>
              </a:ext>
            </a:extLst>
          </p:cNvPr>
          <p:cNvSpPr txBox="1"/>
          <p:nvPr/>
        </p:nvSpPr>
        <p:spPr>
          <a:xfrm>
            <a:off x="7860683" y="3265406"/>
            <a:ext cx="1888017" cy="627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4,2,1,3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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 </a:t>
            </a:r>
          </a:p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4,2,3,1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16D474-D4D3-924D-BC19-4FF8A4804C5B}"/>
              </a:ext>
            </a:extLst>
          </p:cNvPr>
          <p:cNvSpPr txBox="1"/>
          <p:nvPr/>
        </p:nvSpPr>
        <p:spPr>
          <a:xfrm>
            <a:off x="7860683" y="4766133"/>
            <a:ext cx="1817485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4,1,3,2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</a:t>
            </a:r>
            <a:endParaRPr lang="en-GB" sz="173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6172384-4D99-344C-B804-FB0E5885A8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24244" y="3165822"/>
            <a:ext cx="1038196" cy="808333"/>
            <a:chOff x="2835" y="8333"/>
            <a:chExt cx="1635" cy="1273"/>
          </a:xfrm>
          <a:solidFill>
            <a:schemeClr val="accent2"/>
          </a:solidFill>
        </p:grpSpPr>
        <p:cxnSp>
          <p:nvCxnSpPr>
            <p:cNvPr id="104" name="AutoShape 1155">
              <a:extLst>
                <a:ext uri="{FF2B5EF4-FFF2-40B4-BE49-F238E27FC236}">
                  <a16:creationId xmlns:a16="http://schemas.microsoft.com/office/drawing/2014/main" id="{2663D244-CDE7-CB40-8770-8F886A86F08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3105" y="8624"/>
              <a:ext cx="240" cy="24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5" name="Line 1142">
              <a:extLst>
                <a:ext uri="{FF2B5EF4-FFF2-40B4-BE49-F238E27FC236}">
                  <a16:creationId xmlns:a16="http://schemas.microsoft.com/office/drawing/2014/main" id="{842D3675-5FA2-744D-97B3-642E1FAB213D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379" y="8393"/>
              <a:ext cx="956" cy="110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C2A83B5-DAB0-504D-9F57-A5911BBB4E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39" y="8814"/>
              <a:ext cx="336" cy="336"/>
              <a:chOff x="5810" y="13926"/>
              <a:chExt cx="420" cy="420"/>
            </a:xfrm>
            <a:grpFill/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B50DC9DC-10CC-E344-9321-D74B9A048C43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36D97B0-8A2C-234D-8DFF-AB37A4AF84F5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3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3ACF9E9-9D59-A44E-91C8-DDE36F33D7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94" y="8333"/>
              <a:ext cx="336" cy="336"/>
              <a:chOff x="2999" y="13324"/>
              <a:chExt cx="420" cy="420"/>
            </a:xfrm>
            <a:grpFill/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BB229DD-3A13-624C-804B-57E409A06365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999" y="13324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E7EA6D2-A802-DA4C-9722-EDCED2F1B768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147" y="13427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2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10A94AD-C61B-9349-BC86-D9ED0EC167D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35" y="8770"/>
              <a:ext cx="336" cy="336"/>
              <a:chOff x="4140" y="14558"/>
              <a:chExt cx="420" cy="420"/>
            </a:xfrm>
            <a:grpFill/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9A9FE73-C8FA-1847-B3D7-E3EF590CE355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140" y="14558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DEFF14E-6635-374A-B7C6-D8899B6DD7BB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96" y="14656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1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7F481E2-725B-D34C-B619-CA706C3561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34" y="9270"/>
              <a:ext cx="336" cy="336"/>
              <a:chOff x="5810" y="13926"/>
              <a:chExt cx="420" cy="420"/>
            </a:xfrm>
            <a:grpFill/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BF1EC28-B39C-EF48-AB0A-037B9F3DBE06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E02E281-30D0-6A42-8723-3184DA1AAAE8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4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36981D9-3D11-5E4D-89B3-578D75CC40D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35108" y="3116727"/>
            <a:ext cx="1111219" cy="605138"/>
            <a:chOff x="9144" y="8844"/>
            <a:chExt cx="1750" cy="953"/>
          </a:xfrm>
          <a:solidFill>
            <a:schemeClr val="accent2"/>
          </a:solidFill>
        </p:grpSpPr>
        <p:cxnSp>
          <p:nvCxnSpPr>
            <p:cNvPr id="134" name="AutoShape 1177">
              <a:extLst>
                <a:ext uri="{FF2B5EF4-FFF2-40B4-BE49-F238E27FC236}">
                  <a16:creationId xmlns:a16="http://schemas.microsoft.com/office/drawing/2014/main" id="{179F3C8A-20E3-0349-AE29-EE6D787B500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9294" y="9120"/>
              <a:ext cx="825" cy="54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5" name="Line 1178">
              <a:extLst>
                <a:ext uri="{FF2B5EF4-FFF2-40B4-BE49-F238E27FC236}">
                  <a16:creationId xmlns:a16="http://schemas.microsoft.com/office/drawing/2014/main" id="{76A1C02C-E949-BB43-8467-32F9934ACA5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0198" y="8904"/>
              <a:ext cx="611" cy="63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3F3568E-FB98-2942-8E33-5550C1663EA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58" y="9325"/>
              <a:ext cx="336" cy="336"/>
              <a:chOff x="5810" y="13926"/>
              <a:chExt cx="420" cy="420"/>
            </a:xfrm>
            <a:grpFill/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895D628C-99BF-2E48-9E1C-9B63D0A8777E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206413D-7FD4-0443-84B7-9827D2E64DEA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4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07A7A97-F724-CA43-8E15-97EF1D76AAE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113" y="8844"/>
              <a:ext cx="336" cy="336"/>
              <a:chOff x="2999" y="13324"/>
              <a:chExt cx="420" cy="420"/>
            </a:xfrm>
            <a:grpFill/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0B1762B-FC50-104F-8FDD-2F951E8CF34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999" y="13324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DED4658-99B1-AA49-9C64-48B45A369FE5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147" y="13427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3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2573C76-1C41-7945-B103-7C770B6EEBF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144" y="9461"/>
              <a:ext cx="336" cy="336"/>
              <a:chOff x="4140" y="14558"/>
              <a:chExt cx="420" cy="420"/>
            </a:xfrm>
            <a:grpFill/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C9A16379-B5C3-9B4A-A681-8F0064320396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140" y="14558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31352DC-C248-7F44-BCF0-D2CA5022BF20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96" y="14656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1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50E2A8C-D9FF-9148-9FA0-ECD21E9B25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33" y="9151"/>
              <a:ext cx="336" cy="336"/>
              <a:chOff x="5810" y="13926"/>
              <a:chExt cx="420" cy="420"/>
            </a:xfrm>
            <a:grpFill/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121A30C-1763-4943-8677-8E0544A7EBC8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DA4EEDF-196C-D645-8C1B-9792573DA4D6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2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C9299B5-8355-B343-A848-35AE3BC360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08036" y="4581432"/>
            <a:ext cx="746739" cy="1016607"/>
            <a:chOff x="2709" y="11126"/>
            <a:chExt cx="1176" cy="1601"/>
          </a:xfrm>
          <a:solidFill>
            <a:schemeClr val="accent2"/>
          </a:solidFill>
        </p:grpSpPr>
        <p:cxnSp>
          <p:nvCxnSpPr>
            <p:cNvPr id="149" name="Line 1193">
              <a:extLst>
                <a:ext uri="{FF2B5EF4-FFF2-40B4-BE49-F238E27FC236}">
                  <a16:creationId xmlns:a16="http://schemas.microsoft.com/office/drawing/2014/main" id="{A64CAACD-8582-8546-94A1-99072545170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794" y="11514"/>
              <a:ext cx="956" cy="110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BF56E41A-4A04-E244-95B7-A1356CED389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54" y="11935"/>
              <a:ext cx="336" cy="336"/>
              <a:chOff x="5810" y="13926"/>
              <a:chExt cx="420" cy="420"/>
            </a:xfrm>
            <a:grpFill/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F14586DA-46F3-0D43-80BF-B92CA442DDE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DE707697-D38D-7347-B170-0C2CCDEC5037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2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A564CE5-F83E-4447-B2CB-D30469C31F9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09" y="11454"/>
              <a:ext cx="336" cy="336"/>
              <a:chOff x="2999" y="13324"/>
              <a:chExt cx="420" cy="420"/>
            </a:xfrm>
            <a:grpFill/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2221CB9F-9340-C046-91C5-D3FE011FE065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999" y="13324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F47505C-F80B-9B4E-8CCA-412584EDD4D3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147" y="13427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1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65C3B6D-7850-5B46-99B2-EDA06ACBE6E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10" y="11126"/>
              <a:ext cx="336" cy="336"/>
              <a:chOff x="4140" y="14558"/>
              <a:chExt cx="420" cy="420"/>
            </a:xfrm>
            <a:grpFill/>
          </p:grpSpPr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10E4A058-E444-9945-A42D-B85302B08A8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140" y="14558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1FD38E3-04F2-1941-AA5F-1F19B277F790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96" y="14656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4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5D08128-1BC8-B140-92F9-A67E5F86767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549" y="12391"/>
              <a:ext cx="336" cy="336"/>
              <a:chOff x="5810" y="13926"/>
              <a:chExt cx="420" cy="420"/>
            </a:xfrm>
            <a:grpFill/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E908C7B0-4F48-2848-B4EC-3843043E1051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4F3790D-02D6-A542-B610-D805A57D0908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3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4" name="AutoShape 1206">
              <a:extLst>
                <a:ext uri="{FF2B5EF4-FFF2-40B4-BE49-F238E27FC236}">
                  <a16:creationId xmlns:a16="http://schemas.microsoft.com/office/drawing/2014/main" id="{ACCD8CCE-F724-294D-B8A8-1E0605E83CE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3000" y="11415"/>
              <a:ext cx="210" cy="12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78B62CD-4C42-1B46-B603-3294B66C062B}"/>
              </a:ext>
            </a:extLst>
          </p:cNvPr>
          <p:cNvGrpSpPr/>
          <p:nvPr/>
        </p:nvGrpSpPr>
        <p:grpSpPr>
          <a:xfrm>
            <a:off x="2316856" y="4764205"/>
            <a:ext cx="806428" cy="731500"/>
            <a:chOff x="5692775" y="3017838"/>
            <a:chExt cx="806450" cy="731520"/>
          </a:xfrm>
          <a:solidFill>
            <a:schemeClr val="accent2"/>
          </a:solidFill>
        </p:grpSpPr>
        <p:cxnSp>
          <p:nvCxnSpPr>
            <p:cNvPr id="222" name="Line 1175">
              <a:extLst>
                <a:ext uri="{FF2B5EF4-FFF2-40B4-BE49-F238E27FC236}">
                  <a16:creationId xmlns:a16="http://schemas.microsoft.com/office/drawing/2014/main" id="{FC325D3C-1C0E-9143-B399-5AA4AA945B6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782310" y="3330893"/>
              <a:ext cx="342900" cy="34290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09E3D43E-9376-1C4D-B6A8-C3B4E2C11A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92775" y="3017838"/>
              <a:ext cx="806450" cy="731520"/>
              <a:chOff x="5979" y="9056"/>
              <a:chExt cx="1270" cy="1152"/>
            </a:xfrm>
            <a:grpFill/>
          </p:grpSpPr>
          <p:cxnSp>
            <p:nvCxnSpPr>
              <p:cNvPr id="224" name="AutoShape 1159">
                <a:extLst>
                  <a:ext uri="{FF2B5EF4-FFF2-40B4-BE49-F238E27FC236}">
                    <a16:creationId xmlns:a16="http://schemas.microsoft.com/office/drawing/2014/main" id="{79F5F411-5AB0-AD4B-B5B6-01715549EFBC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 flipH="1">
                <a:off x="6198" y="9357"/>
                <a:ext cx="315" cy="225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25" name="Line 1160">
                <a:extLst>
                  <a:ext uri="{FF2B5EF4-FFF2-40B4-BE49-F238E27FC236}">
                    <a16:creationId xmlns:a16="http://schemas.microsoft.com/office/drawing/2014/main" id="{07B9853B-352C-3540-8C04-B7C0FCC13CD3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6553" y="9116"/>
                <a:ext cx="611" cy="63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688D7A10-2112-C041-9E00-7E6321A0C0E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913" y="9536"/>
                <a:ext cx="336" cy="336"/>
                <a:chOff x="5810" y="13926"/>
                <a:chExt cx="420" cy="420"/>
              </a:xfrm>
              <a:grpFill/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78786EB3-B6C3-544F-AB6A-7390112F429A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810" y="13926"/>
                  <a:ext cx="420" cy="420"/>
                </a:xfrm>
                <a:prstGeom prst="ellipse">
                  <a:avLst/>
                </a:prstGeom>
                <a:grpFill/>
                <a:ln w="101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38" tIns="45718" rIns="91438" bIns="45718" anchor="t" anchorCtr="0" upright="1">
                  <a:noAutofit/>
                </a:bodyPr>
                <a:lstStyle/>
                <a:p>
                  <a:pPr defTabSz="46159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39">
                    <a:solidFill>
                      <a:srgbClr val="00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endParaRPr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703B3417-A4A5-A54F-9477-19A97FCC7C98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958" y="14011"/>
                  <a:ext cx="104" cy="2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defTabSz="461592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750">
                      <a:solidFill>
                        <a:srgbClr val="000000"/>
                      </a:solidFill>
                      <a:latin typeface="Helvetica" pitchFamily="2" charset="0"/>
                      <a:ea typeface="Times New Roman" panose="02020603050405020304" pitchFamily="18" charset="0"/>
                      <a:cs typeface="Helvetica" pitchFamily="2" charset="0"/>
                    </a:rPr>
                    <a:t>4</a:t>
                  </a:r>
                  <a:endParaRPr lang="en-GB" sz="110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ED6182DA-CA20-EB48-930B-0A0A742CBFA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68" y="9056"/>
                <a:ext cx="336" cy="336"/>
                <a:chOff x="2999" y="13324"/>
                <a:chExt cx="420" cy="420"/>
              </a:xfrm>
              <a:grpFill/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C1ED338B-3E0E-A746-83B5-BAB484B730F3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2999" y="13324"/>
                  <a:ext cx="420" cy="420"/>
                </a:xfrm>
                <a:prstGeom prst="ellipse">
                  <a:avLst/>
                </a:prstGeom>
                <a:grpFill/>
                <a:ln w="101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38" tIns="45718" rIns="91438" bIns="45718" anchor="t" anchorCtr="0" upright="1">
                  <a:noAutofit/>
                </a:bodyPr>
                <a:lstStyle/>
                <a:p>
                  <a:pPr defTabSz="46159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39">
                    <a:solidFill>
                      <a:srgbClr val="00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endParaRPr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094204D-9593-EB44-BBFB-E953F04CFDC2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3147" y="13427"/>
                  <a:ext cx="104" cy="2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defTabSz="461592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750">
                      <a:solidFill>
                        <a:srgbClr val="000000"/>
                      </a:solidFill>
                      <a:latin typeface="Helvetica" pitchFamily="2" charset="0"/>
                      <a:ea typeface="Times New Roman" panose="02020603050405020304" pitchFamily="18" charset="0"/>
                      <a:cs typeface="Helvetica" pitchFamily="2" charset="0"/>
                    </a:rPr>
                    <a:t>3</a:t>
                  </a:r>
                  <a:endParaRPr lang="en-GB" sz="110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16230112-C6D7-1B44-A713-1F4831154A2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979" y="9447"/>
                <a:ext cx="336" cy="336"/>
                <a:chOff x="4140" y="14558"/>
                <a:chExt cx="420" cy="420"/>
              </a:xfrm>
              <a:grpFill/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532391AA-2FFA-AE43-B592-F3D43C059536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140" y="14558"/>
                  <a:ext cx="420" cy="420"/>
                </a:xfrm>
                <a:prstGeom prst="ellipse">
                  <a:avLst/>
                </a:prstGeom>
                <a:grpFill/>
                <a:ln w="101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38" tIns="45718" rIns="91438" bIns="45718" anchor="t" anchorCtr="0" upright="1">
                  <a:noAutofit/>
                </a:bodyPr>
                <a:lstStyle/>
                <a:p>
                  <a:pPr defTabSz="46159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39">
                    <a:solidFill>
                      <a:srgbClr val="00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endParaRPr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C2C9BCCF-011B-0A49-98CF-2921CF0B3CAD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4296" y="14656"/>
                  <a:ext cx="104" cy="2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defTabSz="461592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750">
                      <a:solidFill>
                        <a:srgbClr val="000000"/>
                      </a:solidFill>
                      <a:latin typeface="Helvetica" pitchFamily="2" charset="0"/>
                      <a:ea typeface="Times New Roman" panose="02020603050405020304" pitchFamily="18" charset="0"/>
                      <a:cs typeface="Helvetica" pitchFamily="2" charset="0"/>
                    </a:rPr>
                    <a:t>1</a:t>
                  </a:r>
                  <a:endParaRPr lang="en-GB" sz="110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7174F60C-AAC8-914F-A725-B1C0E3D10E0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08" y="9872"/>
                <a:ext cx="336" cy="336"/>
                <a:chOff x="5810" y="13926"/>
                <a:chExt cx="420" cy="420"/>
              </a:xfrm>
              <a:grpFill/>
            </p:grpSpPr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CA900225-B5AC-C440-A7FF-1664931DA847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810" y="13926"/>
                  <a:ext cx="420" cy="420"/>
                </a:xfrm>
                <a:prstGeom prst="ellipse">
                  <a:avLst/>
                </a:prstGeom>
                <a:grpFill/>
                <a:ln w="101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38" tIns="45718" rIns="91438" bIns="45718" anchor="t" anchorCtr="0" upright="1">
                  <a:noAutofit/>
                </a:bodyPr>
                <a:lstStyle/>
                <a:p>
                  <a:pPr defTabSz="461592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39">
                    <a:solidFill>
                      <a:srgbClr val="00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/>
                  </a:endParaRPr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484B7BBA-F1DF-F147-A189-08CD7751ECF8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5958" y="14011"/>
                  <a:ext cx="104" cy="2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defTabSz="461592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750">
                      <a:solidFill>
                        <a:srgbClr val="000000"/>
                      </a:solidFill>
                      <a:latin typeface="Helvetica" pitchFamily="2" charset="0"/>
                      <a:ea typeface="Times New Roman" panose="02020603050405020304" pitchFamily="18" charset="0"/>
                      <a:cs typeface="Helvetica" pitchFamily="2" charset="0"/>
                    </a:rPr>
                    <a:t>2</a:t>
                  </a:r>
                  <a:endParaRPr lang="en-GB" sz="110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38F5098-C9D4-FB43-BE66-F81B923C7F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043973" y="4493759"/>
            <a:ext cx="568945" cy="909294"/>
            <a:chOff x="5968" y="11139"/>
            <a:chExt cx="896" cy="1432"/>
          </a:xfrm>
          <a:solidFill>
            <a:schemeClr val="accent2"/>
          </a:solidFill>
        </p:grpSpPr>
        <p:cxnSp>
          <p:nvCxnSpPr>
            <p:cNvPr id="239" name="AutoShape 1209">
              <a:extLst>
                <a:ext uri="{FF2B5EF4-FFF2-40B4-BE49-F238E27FC236}">
                  <a16:creationId xmlns:a16="http://schemas.microsoft.com/office/drawing/2014/main" id="{330B2186-1A72-3C41-BB75-A43488F760C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6258" y="11440"/>
              <a:ext cx="315" cy="2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0" name="Line 1210">
              <a:extLst>
                <a:ext uri="{FF2B5EF4-FFF2-40B4-BE49-F238E27FC236}">
                  <a16:creationId xmlns:a16="http://schemas.microsoft.com/office/drawing/2014/main" id="{C669D623-324F-F242-BF53-3D6DC93C4E3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133" y="11619"/>
              <a:ext cx="611" cy="63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3DC5CB5D-60C3-6B45-BA45-9F64D11A5B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68" y="12235"/>
              <a:ext cx="336" cy="336"/>
              <a:chOff x="5810" y="13926"/>
              <a:chExt cx="420" cy="420"/>
            </a:xfrm>
            <a:grpFill/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0D3D2F81-5353-9D4A-9B0A-209D0DDD4CFE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36034C64-6646-814F-A59F-BF46333B1047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2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B8F8ED47-87B0-8C44-972F-53451A8307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28" y="11139"/>
              <a:ext cx="336" cy="336"/>
              <a:chOff x="2999" y="13324"/>
              <a:chExt cx="420" cy="420"/>
            </a:xfrm>
            <a:grpFill/>
          </p:grpSpPr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27F20B46-E3FF-1D47-924B-A6E76F8B22F5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999" y="13324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2D50B152-9221-9449-9D26-1D184FC8D165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147" y="13427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4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D24B6244-895B-3F4D-8DC4-F9EE8B153E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39" y="11531"/>
              <a:ext cx="336" cy="336"/>
              <a:chOff x="4140" y="14558"/>
              <a:chExt cx="420" cy="420"/>
            </a:xfrm>
            <a:grpFill/>
          </p:grpSpPr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DD8C62E7-8554-4B4F-BA4F-EA49F9B20A00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140" y="14558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A1F5019B-72DC-7B48-A6D3-D2D0BFA45280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96" y="14656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1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3B06658B-C9F1-0B41-B9D4-9E2AA46E428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68" y="11956"/>
              <a:ext cx="336" cy="336"/>
              <a:chOff x="5810" y="13926"/>
              <a:chExt cx="420" cy="420"/>
            </a:xfrm>
            <a:grpFill/>
          </p:grpSpPr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A24FBE99-1E11-5F41-94AC-133BFDDB296A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083969D-78A8-E44C-837A-DE0214C11C43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3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45" name="AutoShape 1223">
              <a:extLst>
                <a:ext uri="{FF2B5EF4-FFF2-40B4-BE49-F238E27FC236}">
                  <a16:creationId xmlns:a16="http://schemas.microsoft.com/office/drawing/2014/main" id="{5D45FC3B-8A75-5343-A13C-5486817E637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6294" y="12195"/>
              <a:ext cx="210" cy="12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EDEEE49-17F4-EC49-B6B0-70512AB9FE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066781" y="2983208"/>
            <a:ext cx="844526" cy="718800"/>
            <a:chOff x="9428" y="11108"/>
            <a:chExt cx="1330" cy="1132"/>
          </a:xfrm>
          <a:solidFill>
            <a:schemeClr val="accent2"/>
          </a:solidFill>
        </p:grpSpPr>
        <p:cxnSp>
          <p:nvCxnSpPr>
            <p:cNvPr id="255" name="AutoShape 1226">
              <a:extLst>
                <a:ext uri="{FF2B5EF4-FFF2-40B4-BE49-F238E27FC236}">
                  <a16:creationId xmlns:a16="http://schemas.microsoft.com/office/drawing/2014/main" id="{5291144D-DD4E-7448-ABAB-2BBC6EE8F7B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9578" y="11384"/>
              <a:ext cx="825" cy="54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6" name="Line 1227">
              <a:extLst>
                <a:ext uri="{FF2B5EF4-FFF2-40B4-BE49-F238E27FC236}">
                  <a16:creationId xmlns:a16="http://schemas.microsoft.com/office/drawing/2014/main" id="{91A4C92F-83A1-C044-98BA-1AFB4FE6F40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0017" y="11498"/>
              <a:ext cx="611" cy="63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7A851552-FD19-6E43-8709-B350897B8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422" y="11904"/>
              <a:ext cx="336" cy="336"/>
              <a:chOff x="5810" y="13926"/>
              <a:chExt cx="420" cy="420"/>
            </a:xfrm>
            <a:grpFill/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54100F3E-72A6-A943-9117-57EF2B10D33B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6385C0BE-6037-4045-8B68-7580F0E49CD5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3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1EB57B20-EF5E-8F45-AA5E-22CFE36556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397" y="11108"/>
              <a:ext cx="336" cy="336"/>
              <a:chOff x="2999" y="13324"/>
              <a:chExt cx="420" cy="420"/>
            </a:xfrm>
            <a:grpFill/>
          </p:grpSpPr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2D46020C-761D-FB42-8757-F4B5285E7D35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999" y="13324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D2E05FC0-5132-5541-A220-CB0F3B18E167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147" y="13427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4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1247DA15-B1AD-5144-A502-17650014895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28" y="11725"/>
              <a:ext cx="336" cy="336"/>
              <a:chOff x="4140" y="14558"/>
              <a:chExt cx="420" cy="420"/>
            </a:xfrm>
            <a:grpFill/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A088759C-93D0-574B-A906-B01DE61012CD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140" y="14558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6AA5E5EE-38B7-1A44-9EB4-D0A164F0DED7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96" y="14656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1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7FBFE27B-FC42-2241-A205-623A577D24B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17" y="11415"/>
              <a:ext cx="336" cy="336"/>
              <a:chOff x="5810" y="13926"/>
              <a:chExt cx="420" cy="420"/>
            </a:xfrm>
            <a:grpFill/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6D962A5C-511C-2740-AED0-5AADB9DA08F3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3A86005D-962B-5A46-8E0F-EE3D1884703B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2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01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GB" altLang="en-US" dirty="0"/>
              <a:t>Question 5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F9365D53-1933-884C-942E-C64A7E054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2153" y="1341851"/>
                <a:ext cx="6561772" cy="4750913"/>
              </a:xfrm>
            </p:spPr>
            <p:txBody>
              <a:bodyPr/>
              <a:lstStyle/>
              <a:p>
                <a:pPr marL="0" indent="-311306">
                  <a:defRPr/>
                </a:pPr>
                <a:r>
                  <a:rPr lang="en-GB" dirty="0"/>
                  <a:t>Note that</a:t>
                </a:r>
              </a:p>
              <a:p>
                <a:pPr marL="507597" lvl="1" indent="-311306">
                  <a:lnSpc>
                    <a:spcPct val="120000"/>
                  </a:lnSpc>
                  <a:defRPr/>
                </a:pPr>
                <a:r>
                  <a:rPr lang="en-GB" dirty="0" err="1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i</a:t>
                </a:r>
                <a:r>
                  <a:rPr lang="en-GB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can grow up to </a:t>
                </a:r>
                <a:r>
                  <a:rPr lang="en-GB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n</a:t>
                </a:r>
              </a:p>
              <a:p>
                <a:pPr marL="507597" lvl="1" indent="-311306">
                  <a:lnSpc>
                    <a:spcPct val="120000"/>
                  </a:lnSpc>
                  <a:defRPr/>
                </a:pPr>
                <a:r>
                  <a:rPr lang="en-GB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j 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can grow up to </a:t>
                </a:r>
                <a:r>
                  <a:rPr lang="en-GB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i</a:t>
                </a:r>
                <a:r>
                  <a:rPr lang="en-GB" baseline="30000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2</a:t>
                </a:r>
                <a:r>
                  <a:rPr lang="en-GB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=n</a:t>
                </a:r>
                <a:r>
                  <a:rPr lang="en-GB" baseline="30000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2</a:t>
                </a:r>
              </a:p>
              <a:p>
                <a:pPr marL="507597" lvl="1" indent="-311306">
                  <a:lnSpc>
                    <a:spcPct val="120000"/>
                  </a:lnSpc>
                  <a:defRPr/>
                </a:pPr>
                <a:r>
                  <a:rPr lang="en-GB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k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can grow up to </a:t>
                </a:r>
                <a:r>
                  <a:rPr lang="en-GB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j=n</a:t>
                </a:r>
                <a:r>
                  <a:rPr lang="en-GB" baseline="30000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2</a:t>
                </a:r>
                <a:r>
                  <a:rPr lang="en-GB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</a:t>
                </a:r>
              </a:p>
              <a:p>
                <a:pPr indent="-311306"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However, i</a:t>
                </a:r>
                <a:r>
                  <a:rPr lang="en-GB" dirty="0"/>
                  <a:t>f </a:t>
                </a:r>
                <a:r>
                  <a:rPr lang="en-GB" dirty="0">
                    <a:solidFill>
                      <a:schemeClr val="accent1"/>
                    </a:solidFill>
                  </a:rPr>
                  <a:t>j=</a:t>
                </a:r>
                <a:r>
                  <a:rPr lang="en-GB" dirty="0" err="1">
                    <a:solidFill>
                      <a:schemeClr val="accent1"/>
                    </a:solidFill>
                  </a:rPr>
                  <a:t>i</a:t>
                </a:r>
                <a:r>
                  <a:rPr lang="en-GB" dirty="0">
                    <a:solidFill>
                      <a:schemeClr val="accent1"/>
                    </a:solidFill>
                  </a:rPr>
                  <a:t>, 2i, 3i, …, i</a:t>
                </a:r>
                <a:r>
                  <a:rPr lang="en-GB" baseline="30000" dirty="0">
                    <a:solidFill>
                      <a:schemeClr val="accent1"/>
                    </a:solidFill>
                  </a:rPr>
                  <a:t>2</a:t>
                </a:r>
                <a:r>
                  <a:rPr lang="en-GB" dirty="0"/>
                  <a:t> then the inner loop is executed up to </a:t>
                </a:r>
                <a:r>
                  <a:rPr lang="en-GB" dirty="0">
                    <a:solidFill>
                      <a:schemeClr val="accent1"/>
                    </a:solidFill>
                  </a:rPr>
                  <a:t>n</a:t>
                </a:r>
                <a:r>
                  <a:rPr lang="en-GB" baseline="30000" dirty="0">
                    <a:solidFill>
                      <a:schemeClr val="accent1"/>
                    </a:solidFill>
                  </a:rPr>
                  <a:t>2</a:t>
                </a:r>
                <a:r>
                  <a:rPr lang="en-GB" dirty="0"/>
                  <a:t> times, else inner loop is not executed</a:t>
                </a:r>
              </a:p>
              <a:p>
                <a:pPr marL="507597" lvl="1" indent="-311306">
                  <a:lnSpc>
                    <a:spcPct val="120000"/>
                  </a:lnSpc>
                  <a:defRPr/>
                </a:pPr>
                <a:r>
                  <a:rPr lang="en-GB" altLang="en-US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For any </a:t>
                </a:r>
                <a:r>
                  <a:rPr lang="en-GB" altLang="en-US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i</a:t>
                </a:r>
                <a:r>
                  <a:rPr lang="en-GB" altLang="en-US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there are </a:t>
                </a:r>
                <a:r>
                  <a:rPr lang="en-GB" altLang="en-US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in</a:t>
                </a:r>
                <a:r>
                  <a:rPr lang="en-GB" altLang="en-US" baseline="30000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2</a:t>
                </a:r>
                <a:r>
                  <a:rPr lang="en-GB" altLang="en-US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executions</a:t>
                </a:r>
              </a:p>
              <a:p>
                <a:pPr marL="507597" lvl="1" indent="-311306">
                  <a:lnSpc>
                    <a:spcPct val="120000"/>
                  </a:lnSpc>
                  <a:defRPr/>
                </a:pPr>
                <a:r>
                  <a:rPr lang="en-GB" altLang="en-US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T</a:t>
                </a:r>
                <a:r>
                  <a:rPr lang="en-GB" altLang="en-US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GB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i</m:t>
                        </m:r>
                        <m:r>
                          <a:rPr lang="en-GB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1</m:t>
                        </m:r>
                      </m:sub>
                      <m:sup>
                        <m:r>
                          <a:rPr lang="en-GB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GB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Lucida Sans Unicode" panose="020B0602030504020204" pitchFamily="34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Lucida Sans Unicode" panose="020B0602030504020204" pitchFamily="34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Lucida Sans Unicode" panose="020B0602030504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Lucida Sans Unicode" panose="020B0602030504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GB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=</m:t>
                    </m:r>
                    <m:sSup>
                      <m:sSupPr>
                        <m:ctrlPr>
                          <a:rPr lang="en-GB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GB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𝑛</m:t>
                        </m:r>
                        <m:r>
                          <a:rPr lang="en-GB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(</m:t>
                        </m:r>
                        <m:r>
                          <a:rPr lang="en-GB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𝑛</m:t>
                        </m:r>
                        <m:r>
                          <a:rPr lang="en-GB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+1) 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= O(n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4</a:t>
                </a:r>
                <a:r>
                  <a:rPr lang="en-US" altLang="en-US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F9365D53-1933-884C-942E-C64A7E054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2153" y="1341851"/>
                <a:ext cx="6561772" cy="4750913"/>
              </a:xfrm>
              <a:blipFill>
                <a:blip r:embed="rId3"/>
                <a:stretch>
                  <a:fillRect l="-2971" t="-2311" r="-27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C4E39-31CE-DE49-9DB3-A6E3DAFFB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76" y="2447859"/>
            <a:ext cx="4324293" cy="1962282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sum := 0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for </a:t>
            </a:r>
            <a:r>
              <a:rPr lang="en-GB" altLang="en-US" sz="2029" b="0" dirty="0" err="1">
                <a:solidFill>
                  <a:srgbClr val="FF0000"/>
                </a:solidFill>
                <a:latin typeface="Lucida Sans Typewriter" charset="0"/>
              </a:rPr>
              <a:t>i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 = 1 </a:t>
            </a: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to 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n</a:t>
            </a: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 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b="0" dirty="0">
                <a:solidFill>
                  <a:srgbClr val="000000"/>
                </a:solidFill>
                <a:latin typeface="Lucida Sans Typewriter" charset="0"/>
              </a:rPr>
              <a:t>  </a:t>
            </a: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for</a:t>
            </a:r>
            <a:r>
              <a:rPr lang="en-GB" altLang="en-US" sz="2029" b="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j = 1</a:t>
            </a:r>
            <a:r>
              <a:rPr lang="en-GB" altLang="en-US" sz="2029" b="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to</a:t>
            </a:r>
            <a:r>
              <a:rPr lang="en-GB" altLang="en-US" sz="2029" b="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GB" altLang="en-US" sz="2029" b="0" dirty="0" err="1">
                <a:solidFill>
                  <a:srgbClr val="FF0000"/>
                </a:solidFill>
                <a:latin typeface="Lucida Sans Typewriter" charset="0"/>
              </a:rPr>
              <a:t>i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*</a:t>
            </a:r>
            <a:r>
              <a:rPr lang="en-GB" altLang="en-US" sz="2029" b="0" dirty="0" err="1">
                <a:solidFill>
                  <a:srgbClr val="FF0000"/>
                </a:solidFill>
                <a:latin typeface="Lucida Sans Typewriter" charset="0"/>
              </a:rPr>
              <a:t>i</a:t>
            </a:r>
            <a:endParaRPr lang="en-GB" altLang="en-US" sz="2029" b="0" dirty="0">
              <a:solidFill>
                <a:srgbClr val="FF0000"/>
              </a:solidFill>
              <a:latin typeface="Lucida Sans Typewriter" charset="0"/>
            </a:endParaRP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    if 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j mod </a:t>
            </a:r>
            <a:r>
              <a:rPr lang="en-GB" altLang="en-US" sz="2029" b="0" dirty="0" err="1">
                <a:solidFill>
                  <a:srgbClr val="FF0000"/>
                </a:solidFill>
                <a:latin typeface="Lucida Sans Typewriter" charset="0"/>
              </a:rPr>
              <a:t>i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 = 0</a:t>
            </a: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 then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    for 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k = 1 </a:t>
            </a:r>
            <a:r>
              <a:rPr lang="en-GB" altLang="en-US" sz="2029" dirty="0">
                <a:solidFill>
                  <a:srgbClr val="000000"/>
                </a:solidFill>
                <a:latin typeface="Lucida Sans Typewriter" charset="0"/>
              </a:rPr>
              <a:t>to </a:t>
            </a: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j</a:t>
            </a:r>
          </a:p>
          <a:p>
            <a:pPr defTabSz="461592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en-US" sz="2029" b="0" dirty="0">
                <a:solidFill>
                  <a:srgbClr val="FF0000"/>
                </a:solidFill>
                <a:latin typeface="Lucida Sans Typewriter" charset="0"/>
              </a:rPr>
              <a:t>      sum := sum + 1</a:t>
            </a:r>
            <a:endParaRPr lang="en-GB" altLang="en-US" sz="2029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482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1: solution (cont.)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7" y="1341909"/>
            <a:ext cx="11175849" cy="4750780"/>
          </a:xfrm>
        </p:spPr>
        <p:txBody>
          <a:bodyPr/>
          <a:lstStyle/>
          <a:p>
            <a:pPr indent="-311306">
              <a:defRPr/>
            </a:pPr>
            <a:r>
              <a:rPr lang="en-GB" dirty="0"/>
              <a:t>There are at most </a:t>
            </a:r>
            <a:r>
              <a:rPr lang="en-GB" dirty="0">
                <a:solidFill>
                  <a:srgbClr val="FF0000"/>
                </a:solidFill>
              </a:rPr>
              <a:t>4! </a:t>
            </a:r>
            <a:r>
              <a:rPr lang="en-GB" dirty="0"/>
              <a:t>(one per order of insertion)</a:t>
            </a:r>
          </a:p>
          <a:p>
            <a:pPr indent="-311306">
              <a:defRPr/>
            </a:pPr>
            <a:r>
              <a:rPr lang="en-GB" dirty="0"/>
              <a:t>Not all of these will be unique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There are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14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unique BSTs (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13-14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BF4F62-D271-2F40-95AE-ECEF39BC16C5}"/>
              </a:ext>
            </a:extLst>
          </p:cNvPr>
          <p:cNvSpPr txBox="1"/>
          <p:nvPr/>
        </p:nvSpPr>
        <p:spPr>
          <a:xfrm>
            <a:off x="313478" y="3126909"/>
            <a:ext cx="1817485" cy="3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4,3,1,2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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8043CF-0DCE-8549-AD90-70548C827056}"/>
              </a:ext>
            </a:extLst>
          </p:cNvPr>
          <p:cNvSpPr txBox="1"/>
          <p:nvPr/>
        </p:nvSpPr>
        <p:spPr>
          <a:xfrm>
            <a:off x="313478" y="4766133"/>
            <a:ext cx="1813624" cy="356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61272" lvl="1"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4,3,2,1 </a:t>
            </a: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  <a:sym typeface="Symbol" pitchFamily="2" charset="2"/>
              </a:rPr>
              <a:t></a:t>
            </a:r>
          </a:p>
        </p:txBody>
      </p:sp>
      <p:cxnSp>
        <p:nvCxnSpPr>
          <p:cNvPr id="119" name="AutoShape 1242">
            <a:extLst>
              <a:ext uri="{FF2B5EF4-FFF2-40B4-BE49-F238E27FC236}">
                <a16:creationId xmlns:a16="http://schemas.microsoft.com/office/drawing/2014/main" id="{35FF0853-DC2A-B042-BF43-79D95817AF80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 flipH="1">
            <a:off x="2582914" y="3082024"/>
            <a:ext cx="523860" cy="3428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Line 1243">
            <a:extLst>
              <a:ext uri="{FF2B5EF4-FFF2-40B4-BE49-F238E27FC236}">
                <a16:creationId xmlns:a16="http://schemas.microsoft.com/office/drawing/2014/main" id="{3D03B961-66DF-1447-8C80-B6B34054FD0C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2576870" y="3386750"/>
            <a:ext cx="387974" cy="4038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AB2D9B1-A049-3946-97DE-FF87AB9F18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34036" y="3641371"/>
            <a:ext cx="213354" cy="213264"/>
            <a:chOff x="5810" y="13926"/>
            <a:chExt cx="420" cy="420"/>
          </a:xfrm>
          <a:solidFill>
            <a:schemeClr val="accent2"/>
          </a:solidFill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58DB41B-B9BF-BC44-9060-3E5BA4298BB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810" y="13926"/>
              <a:ext cx="420" cy="420"/>
            </a:xfrm>
            <a:prstGeom prst="ellipse">
              <a:avLst/>
            </a:prstGeom>
            <a:grpFill/>
            <a:ln w="1016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FD298DB-33F5-AF49-B5E4-E19AA1436F9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958" y="14011"/>
              <a:ext cx="104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750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2</a:t>
              </a:r>
              <a:endParaRPr lang="en-GB" sz="110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E978935-A3EE-B84C-A82A-E60C467FFA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02964" y="2912474"/>
            <a:ext cx="213354" cy="213528"/>
            <a:chOff x="2999" y="13324"/>
            <a:chExt cx="420" cy="420"/>
          </a:xfrm>
          <a:solidFill>
            <a:schemeClr val="accent2"/>
          </a:solidFill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AA3907D-A20F-5949-9872-7FDBB3F2C52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99" y="13324"/>
              <a:ext cx="420" cy="420"/>
            </a:xfrm>
            <a:prstGeom prst="ellipse">
              <a:avLst/>
            </a:prstGeom>
            <a:grpFill/>
            <a:ln w="1016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4531A42-B297-1A47-85E0-CE48BF22F6B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147" y="13427"/>
              <a:ext cx="104" cy="2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750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4</a:t>
              </a:r>
              <a:endParaRPr lang="en-GB" sz="110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5EBA792-1540-BA43-B659-65B4E7D1FC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7666" y="3304912"/>
            <a:ext cx="213354" cy="213530"/>
            <a:chOff x="4140" y="14558"/>
            <a:chExt cx="420" cy="420"/>
          </a:xfrm>
          <a:solidFill>
            <a:schemeClr val="accent2"/>
          </a:solidFill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3713B7D-1275-8048-AC80-7EE0C41020C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140" y="14558"/>
              <a:ext cx="420" cy="420"/>
            </a:xfrm>
            <a:prstGeom prst="ellipse">
              <a:avLst/>
            </a:prstGeom>
            <a:grpFill/>
            <a:ln w="1016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2E93B9-7018-3F48-A80D-42F8D57B758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296" y="14656"/>
              <a:ext cx="104" cy="2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750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1</a:t>
              </a:r>
              <a:endParaRPr lang="en-GB" sz="110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A82B6A8-92C2-284A-8A4E-E40CD68683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98172" y="3098526"/>
            <a:ext cx="213354" cy="213264"/>
            <a:chOff x="5810" y="13926"/>
            <a:chExt cx="420" cy="420"/>
          </a:xfrm>
          <a:solidFill>
            <a:schemeClr val="accent2"/>
          </a:solidFill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4440C7C-DCF1-134B-8A47-6DF3E2733BA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810" y="13926"/>
              <a:ext cx="420" cy="420"/>
            </a:xfrm>
            <a:prstGeom prst="ellipse">
              <a:avLst/>
            </a:prstGeom>
            <a:grpFill/>
            <a:ln w="1016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38" tIns="45718" rIns="91438" bIns="45718" anchor="t" anchorCtr="0" upright="1">
              <a:noAutofit/>
            </a:bodyPr>
            <a:lstStyle/>
            <a:p>
              <a:pPr defTabSz="46159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39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B1200D6-0061-EE4B-AADC-E2FFDA7BF32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958" y="14011"/>
              <a:ext cx="104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defTabSz="461592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750">
                  <a:solidFill>
                    <a:srgbClr val="000000"/>
                  </a:solidFill>
                  <a:latin typeface="Helvetica" pitchFamily="2" charset="0"/>
                  <a:ea typeface="Times New Roman" panose="02020603050405020304" pitchFamily="18" charset="0"/>
                  <a:cs typeface="Helvetica" pitchFamily="2" charset="0"/>
                </a:rPr>
                <a:t>3</a:t>
              </a:r>
              <a:endParaRPr lang="en-GB" sz="110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5403B8E-5108-004A-BE8F-8C86D55D7DA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31629" y="4370935"/>
            <a:ext cx="1038196" cy="1109949"/>
            <a:chOff x="6015" y="13359"/>
            <a:chExt cx="1635" cy="1748"/>
          </a:xfrm>
          <a:solidFill>
            <a:schemeClr val="accent2"/>
          </a:solidFill>
        </p:grpSpPr>
        <p:cxnSp>
          <p:nvCxnSpPr>
            <p:cNvPr id="157" name="Line 1258">
              <a:extLst>
                <a:ext uri="{FF2B5EF4-FFF2-40B4-BE49-F238E27FC236}">
                  <a16:creationId xmlns:a16="http://schemas.microsoft.com/office/drawing/2014/main" id="{E98AD582-0AFA-1448-990A-BF4FD2AFF35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6218" y="13494"/>
              <a:ext cx="1271" cy="1399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BE18659-AAA4-534B-AD51-DF78189E59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89" y="13855"/>
              <a:ext cx="336" cy="336"/>
              <a:chOff x="5810" y="13926"/>
              <a:chExt cx="420" cy="420"/>
            </a:xfrm>
            <a:grpFill/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B62ABD75-84A2-954D-ACA8-9406E89DAA6A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602087E-113D-7B45-86BE-87FA6F687864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3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815BC930-C77B-7E44-ABEA-28DEF57A05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14" y="13359"/>
              <a:ext cx="336" cy="336"/>
              <a:chOff x="2999" y="13324"/>
              <a:chExt cx="420" cy="420"/>
            </a:xfrm>
            <a:grpFill/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A778FD0D-EF87-4C46-BF33-2774324EDAEA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999" y="13324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F9BC75D-AF29-2D4E-AEF4-8704251A02B5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147" y="13427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4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EDA1D8A-5454-8641-8D8B-ADD5A76F11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15" y="14771"/>
              <a:ext cx="336" cy="336"/>
              <a:chOff x="4140" y="14558"/>
              <a:chExt cx="420" cy="420"/>
            </a:xfrm>
            <a:grpFill/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E637E7E-42B0-464E-9A8B-830BD066E0FA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140" y="14558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A90E17A-505B-DB4D-989F-F8305D12C841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96" y="14656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1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E1D33402-5E6A-CA44-9BDA-B4570384EA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44" y="14326"/>
              <a:ext cx="336" cy="336"/>
              <a:chOff x="5810" y="13926"/>
              <a:chExt cx="420" cy="420"/>
            </a:xfrm>
            <a:grpFill/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D3BBF34F-4DE6-1842-BB86-916C39B9B2E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810" y="13926"/>
                <a:ext cx="420" cy="420"/>
              </a:xfrm>
              <a:prstGeom prst="ellipse">
                <a:avLst/>
              </a:prstGeom>
              <a:grpFill/>
              <a:ln w="101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38" tIns="45718" rIns="91438" bIns="45718" anchor="t" anchorCtr="0" upright="1">
                <a:noAutofit/>
              </a:bodyPr>
              <a:lstStyle/>
              <a:p>
                <a:pPr defTabSz="46159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39">
                  <a:solidFill>
                    <a:srgbClr val="000000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98D8C83B-0448-D24C-849A-B7B26A603BE7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958" y="14011"/>
                <a:ext cx="104" cy="2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defTabSz="461592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750">
                    <a:solidFill>
                      <a:srgbClr val="000000"/>
                    </a:solidFill>
                    <a:latin typeface="Helvetica" pitchFamily="2" charset="0"/>
                    <a:ea typeface="Times New Roman" panose="02020603050405020304" pitchFamily="18" charset="0"/>
                    <a:cs typeface="Helvetica" pitchFamily="2" charset="0"/>
                  </a:rPr>
                  <a:t>2</a:t>
                </a:r>
                <a:endParaRPr lang="en-GB" sz="11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9239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1F07-0D18-CB4F-B8A5-688FC9E861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1: solution (cont.)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FD4-BDC0-6C45-9EB9-89DDB0E2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7" y="1341909"/>
            <a:ext cx="11175849" cy="4750780"/>
          </a:xfrm>
        </p:spPr>
        <p:txBody>
          <a:bodyPr/>
          <a:lstStyle/>
          <a:p>
            <a:pPr marL="331241" lvl="1" indent="-311306">
              <a:lnSpc>
                <a:spcPct val="120000"/>
              </a:lnSpc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Every BST on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1,2,3,4,5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with root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5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must result from some permutation of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1,..,5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in which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5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is the first element</a:t>
            </a:r>
          </a:p>
          <a:p>
            <a:pPr marL="331241" lvl="1" indent="-311306">
              <a:lnSpc>
                <a:spcPct val="120000"/>
              </a:lnSpc>
              <a:buChar char="•"/>
              <a:defRPr/>
            </a:pP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331241" lvl="1" indent="-311306">
              <a:lnSpc>
                <a:spcPct val="120000"/>
              </a:lnSpc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All these trees have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5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as root and a left subtree formed by the different permutations on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1..4</a:t>
            </a:r>
          </a:p>
          <a:p>
            <a:pPr marL="331241" lvl="1" indent="-311306">
              <a:lnSpc>
                <a:spcPct val="120000"/>
              </a:lnSpc>
              <a:buChar char="•"/>
              <a:defRPr/>
            </a:pP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331241" lvl="1" indent="-311306">
              <a:lnSpc>
                <a:spcPct val="120000"/>
              </a:lnSpc>
              <a:buChar char="•"/>
              <a:defRPr/>
            </a:pP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From the above there are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14</a:t>
            </a:r>
            <a:r>
              <a:rPr lang="en-GB" sz="2029" b="1" dirty="0">
                <a:solidFill>
                  <a:srgbClr val="094F7B"/>
                </a:solidFill>
                <a:ea typeface="ＭＳ Ｐゴシック" charset="0"/>
              </a:rPr>
              <a:t> possible left subtrees, so again the answer is </a:t>
            </a:r>
            <a:r>
              <a:rPr lang="en-GB" sz="2029" b="1" dirty="0">
                <a:solidFill>
                  <a:srgbClr val="FF0000"/>
                </a:solidFill>
                <a:ea typeface="ＭＳ Ｐゴシック" charset="0"/>
              </a:rPr>
              <a:t>14</a:t>
            </a:r>
          </a:p>
          <a:p>
            <a:pPr marL="331241" lvl="1" indent="-311306">
              <a:lnSpc>
                <a:spcPct val="120000"/>
              </a:lnSpc>
              <a:buChar char="•"/>
              <a:defRPr/>
            </a:pPr>
            <a:endParaRPr lang="en-GB" sz="2029" b="1" dirty="0">
              <a:solidFill>
                <a:srgbClr val="094F7B"/>
              </a:solidFill>
              <a:ea typeface="ＭＳ Ｐゴシック" charset="0"/>
            </a:endParaRPr>
          </a:p>
          <a:p>
            <a:pPr marL="561272" lvl="1" indent="0">
              <a:buNone/>
            </a:pPr>
            <a:endParaRPr lang="en-GB" dirty="0">
              <a:latin typeface="Lucida Sans Unicode" charset="0"/>
              <a:cs typeface="Lucida Sans Unicode" charset="0"/>
            </a:endParaRPr>
          </a:p>
          <a:p>
            <a:pPr marL="561272" lvl="1" indent="0">
              <a:buNone/>
            </a:pPr>
            <a:endParaRPr lang="en-GB" dirty="0">
              <a:latin typeface="Lucida Sans Unicode" charset="0"/>
              <a:cs typeface="Lucida Sans Unicode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2D18-931A-7748-B172-25704CEE86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C39A-EF9B-3F41-A248-9CBA5F9E2A3C}" type="slidenum">
              <a:rPr lang="en-GB" altLang="en-US">
                <a:cs typeface="Lucida Sans Unicode"/>
              </a:rPr>
              <a:pPr defTabSz="4615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GB" altLang="en-US">
              <a:cs typeface="Lucida Sans Unicod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4B33-0EE5-D545-94EE-CDF31CE799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61592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ADS 2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is-IS" altLang="en-US" dirty="0">
                <a:solidFill>
                  <a:srgbClr val="000000"/>
                </a:solidFill>
              </a:rPr>
              <a:t>2021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62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What is a red-black tree?</a:t>
            </a:r>
          </a:p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Show that the red-black tree formed by inserting the numbers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55,40,31,20,7,22,35, 33,36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in order is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72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A5188F-04C1-9F4E-8B99-1D13670B3AE1}"/>
              </a:ext>
            </a:extLst>
          </p:cNvPr>
          <p:cNvSpPr/>
          <p:nvPr/>
        </p:nvSpPr>
        <p:spPr bwMode="auto">
          <a:xfrm>
            <a:off x="5956879" y="287251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31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EA8C1-5DBB-324A-95D9-1C81EA439729}"/>
              </a:ext>
            </a:extLst>
          </p:cNvPr>
          <p:cNvSpPr/>
          <p:nvPr/>
        </p:nvSpPr>
        <p:spPr bwMode="auto">
          <a:xfrm>
            <a:off x="4426548" y="3637682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20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09A317-99D4-CE49-A79B-3740542EEE27}"/>
              </a:ext>
            </a:extLst>
          </p:cNvPr>
          <p:cNvSpPr/>
          <p:nvPr/>
        </p:nvSpPr>
        <p:spPr bwMode="auto">
          <a:xfrm>
            <a:off x="7782979" y="36376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40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31B6FA-0089-B34B-9067-6F0CDE90B121}"/>
              </a:ext>
            </a:extLst>
          </p:cNvPr>
          <p:cNvSpPr/>
          <p:nvPr/>
        </p:nvSpPr>
        <p:spPr bwMode="auto">
          <a:xfrm>
            <a:off x="3104898" y="449797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69A113-C171-D446-96E8-464A78C6CD6E}"/>
              </a:ext>
            </a:extLst>
          </p:cNvPr>
          <p:cNvSpPr/>
          <p:nvPr/>
        </p:nvSpPr>
        <p:spPr bwMode="auto">
          <a:xfrm>
            <a:off x="5191713" y="449797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22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2EB14F-51CF-2D42-979A-6BC6AA332B6B}"/>
              </a:ext>
            </a:extLst>
          </p:cNvPr>
          <p:cNvSpPr/>
          <p:nvPr/>
        </p:nvSpPr>
        <p:spPr bwMode="auto">
          <a:xfrm>
            <a:off x="7092932" y="449797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7F2303-7FA3-3340-896E-F43A815F1CA0}"/>
              </a:ext>
            </a:extLst>
          </p:cNvPr>
          <p:cNvSpPr/>
          <p:nvPr/>
        </p:nvSpPr>
        <p:spPr bwMode="auto">
          <a:xfrm>
            <a:off x="8680182" y="449797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13FEB-5289-7541-858E-CD6AAF372AE9}"/>
              </a:ext>
            </a:extLst>
          </p:cNvPr>
          <p:cNvCxnSpPr>
            <a:stCxn id="6" idx="3"/>
            <a:endCxn id="7" idx="7"/>
          </p:cNvCxnSpPr>
          <p:nvPr/>
        </p:nvCxnSpPr>
        <p:spPr bwMode="auto">
          <a:xfrm flipH="1">
            <a:off x="5079657" y="3164767"/>
            <a:ext cx="989278" cy="52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2DB382-7D6F-B24D-8228-1DAFDBC87012}"/>
              </a:ext>
            </a:extLst>
          </p:cNvPr>
          <p:cNvCxnSpPr>
            <a:stCxn id="6" idx="5"/>
            <a:endCxn id="8" idx="1"/>
          </p:cNvCxnSpPr>
          <p:nvPr/>
        </p:nvCxnSpPr>
        <p:spPr bwMode="auto">
          <a:xfrm>
            <a:off x="6609988" y="3164766"/>
            <a:ext cx="1285047" cy="523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5AE1B-FB1E-ED46-8121-5E2BB624C677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 bwMode="auto">
          <a:xfrm flipH="1">
            <a:off x="3758007" y="3929932"/>
            <a:ext cx="780597" cy="61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A91DE5-2A2A-4A45-A1F3-9C36F97AB89B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 bwMode="auto">
          <a:xfrm>
            <a:off x="5079658" y="3929932"/>
            <a:ext cx="494639" cy="568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FE88C-2A05-8A41-87A6-707F1A1343FE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 bwMode="auto">
          <a:xfrm flipH="1">
            <a:off x="7475515" y="3929931"/>
            <a:ext cx="419521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4D9120-2A84-FE46-8AA2-B2CA24C2D906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 bwMode="auto">
          <a:xfrm>
            <a:off x="8436089" y="3929931"/>
            <a:ext cx="626676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60C024-72AB-1F44-BEFE-E111310C256C}"/>
              </a:ext>
            </a:extLst>
          </p:cNvPr>
          <p:cNvSpPr/>
          <p:nvPr/>
        </p:nvSpPr>
        <p:spPr bwMode="auto">
          <a:xfrm>
            <a:off x="6026439" y="5341528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33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F5DF8A-377E-DC4A-9E8E-B861877729F1}"/>
              </a:ext>
            </a:extLst>
          </p:cNvPr>
          <p:cNvSpPr/>
          <p:nvPr/>
        </p:nvSpPr>
        <p:spPr bwMode="auto">
          <a:xfrm>
            <a:off x="7835012" y="5341528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36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D7EEFB-6B34-7C46-ADA9-C1701B7CF4C6}"/>
              </a:ext>
            </a:extLst>
          </p:cNvPr>
          <p:cNvCxnSpPr>
            <a:cxnSpLocks/>
            <a:stCxn id="11" idx="3"/>
            <a:endCxn id="21" idx="7"/>
          </p:cNvCxnSpPr>
          <p:nvPr/>
        </p:nvCxnSpPr>
        <p:spPr bwMode="auto">
          <a:xfrm flipH="1">
            <a:off x="6679549" y="4790227"/>
            <a:ext cx="525439" cy="601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96E446-5390-3743-ACF1-59982650822F}"/>
              </a:ext>
            </a:extLst>
          </p:cNvPr>
          <p:cNvCxnSpPr>
            <a:cxnSpLocks/>
            <a:stCxn id="11" idx="5"/>
            <a:endCxn id="22" idx="0"/>
          </p:cNvCxnSpPr>
          <p:nvPr/>
        </p:nvCxnSpPr>
        <p:spPr bwMode="auto">
          <a:xfrm>
            <a:off x="7746041" y="4790227"/>
            <a:ext cx="471554" cy="551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611424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Show that, by further inserting the numbers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50,46,53,52,68,62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the red-black tree becomes</a:t>
            </a: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654130-DC82-D543-969A-608A19EACE81}"/>
              </a:ext>
            </a:extLst>
          </p:cNvPr>
          <p:cNvSpPr/>
          <p:nvPr/>
        </p:nvSpPr>
        <p:spPr bwMode="auto">
          <a:xfrm>
            <a:off x="4843911" y="222713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31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7D2BF8-1988-FE48-AE38-66FEDC6F29CC}"/>
              </a:ext>
            </a:extLst>
          </p:cNvPr>
          <p:cNvSpPr/>
          <p:nvPr/>
        </p:nvSpPr>
        <p:spPr bwMode="auto">
          <a:xfrm>
            <a:off x="2478854" y="2992299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20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846691-CFB5-4646-9423-C4507023991D}"/>
              </a:ext>
            </a:extLst>
          </p:cNvPr>
          <p:cNvSpPr/>
          <p:nvPr/>
        </p:nvSpPr>
        <p:spPr bwMode="auto">
          <a:xfrm>
            <a:off x="7278528" y="2992298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50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E86293-AA1C-4348-A72B-1B651457EAD9}"/>
              </a:ext>
            </a:extLst>
          </p:cNvPr>
          <p:cNvSpPr/>
          <p:nvPr/>
        </p:nvSpPr>
        <p:spPr bwMode="auto">
          <a:xfrm>
            <a:off x="1157204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CC0F09-0FB4-AB46-8CC3-282CED4C356F}"/>
              </a:ext>
            </a:extLst>
          </p:cNvPr>
          <p:cNvSpPr/>
          <p:nvPr/>
        </p:nvSpPr>
        <p:spPr bwMode="auto">
          <a:xfrm>
            <a:off x="3244019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22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F9A255E-1C24-854F-9FF1-FD5B48325F03}"/>
              </a:ext>
            </a:extLst>
          </p:cNvPr>
          <p:cNvSpPr/>
          <p:nvPr/>
        </p:nvSpPr>
        <p:spPr bwMode="auto">
          <a:xfrm>
            <a:off x="5469955" y="3852593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40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72E4D9-14B5-C745-BE77-8940D0EA5B17}"/>
              </a:ext>
            </a:extLst>
          </p:cNvPr>
          <p:cNvSpPr/>
          <p:nvPr/>
        </p:nvSpPr>
        <p:spPr bwMode="auto">
          <a:xfrm>
            <a:off x="9087101" y="3852593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8E68A6-200A-4E43-B0EE-C9BF01169DEC}"/>
              </a:ext>
            </a:extLst>
          </p:cNvPr>
          <p:cNvCxnSpPr>
            <a:stCxn id="21" idx="3"/>
            <a:endCxn id="22" idx="7"/>
          </p:cNvCxnSpPr>
          <p:nvPr/>
        </p:nvCxnSpPr>
        <p:spPr bwMode="auto">
          <a:xfrm flipH="1">
            <a:off x="3131963" y="2519384"/>
            <a:ext cx="1824004" cy="52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2888D2-BEC2-1249-9899-C75569AD220E}"/>
              </a:ext>
            </a:extLst>
          </p:cNvPr>
          <p:cNvCxnSpPr>
            <a:stCxn id="21" idx="5"/>
            <a:endCxn id="23" idx="1"/>
          </p:cNvCxnSpPr>
          <p:nvPr/>
        </p:nvCxnSpPr>
        <p:spPr bwMode="auto">
          <a:xfrm>
            <a:off x="5497020" y="2519383"/>
            <a:ext cx="1893565" cy="523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FB7B06-5EE5-0B49-990B-FBA51D6529F8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 bwMode="auto">
          <a:xfrm flipH="1">
            <a:off x="1810313" y="3284549"/>
            <a:ext cx="780597" cy="61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169284-4493-B144-A83C-191FE5F9C345}"/>
              </a:ext>
            </a:extLst>
          </p:cNvPr>
          <p:cNvCxnSpPr>
            <a:cxnSpLocks/>
            <a:stCxn id="22" idx="5"/>
            <a:endCxn id="25" idx="0"/>
          </p:cNvCxnSpPr>
          <p:nvPr/>
        </p:nvCxnSpPr>
        <p:spPr bwMode="auto">
          <a:xfrm>
            <a:off x="3131964" y="3284549"/>
            <a:ext cx="494639" cy="568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103005-D4E8-1D4A-8C6E-AAA91D2A32E4}"/>
              </a:ext>
            </a:extLst>
          </p:cNvPr>
          <p:cNvCxnSpPr>
            <a:cxnSpLocks/>
            <a:stCxn id="23" idx="3"/>
            <a:endCxn id="26" idx="0"/>
          </p:cNvCxnSpPr>
          <p:nvPr/>
        </p:nvCxnSpPr>
        <p:spPr bwMode="auto">
          <a:xfrm flipH="1">
            <a:off x="5852539" y="3284548"/>
            <a:ext cx="1538047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664387-C33F-534A-A8D0-B947805F34AB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 bwMode="auto">
          <a:xfrm>
            <a:off x="7931638" y="3284548"/>
            <a:ext cx="1538047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823FBBE-ECD4-2347-9CF7-8746D3E71203}"/>
              </a:ext>
            </a:extLst>
          </p:cNvPr>
          <p:cNvSpPr/>
          <p:nvPr/>
        </p:nvSpPr>
        <p:spPr bwMode="auto">
          <a:xfrm>
            <a:off x="4078745" y="4696145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EF7A76-D1DE-2943-91A2-07D96B4CD07D}"/>
              </a:ext>
            </a:extLst>
          </p:cNvPr>
          <p:cNvSpPr/>
          <p:nvPr/>
        </p:nvSpPr>
        <p:spPr bwMode="auto">
          <a:xfrm>
            <a:off x="6374242" y="4696145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46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BA0E43-B3C6-B847-BD3F-E4A2D3FFE670}"/>
              </a:ext>
            </a:extLst>
          </p:cNvPr>
          <p:cNvCxnSpPr>
            <a:cxnSpLocks/>
            <a:stCxn id="26" idx="3"/>
            <a:endCxn id="34" idx="7"/>
          </p:cNvCxnSpPr>
          <p:nvPr/>
        </p:nvCxnSpPr>
        <p:spPr bwMode="auto">
          <a:xfrm flipH="1">
            <a:off x="4731855" y="4144843"/>
            <a:ext cx="850157" cy="601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04B5B5-414C-4F49-AFB6-76010D54109C}"/>
              </a:ext>
            </a:extLst>
          </p:cNvPr>
          <p:cNvCxnSpPr>
            <a:cxnSpLocks/>
            <a:stCxn id="26" idx="5"/>
            <a:endCxn id="35" idx="0"/>
          </p:cNvCxnSpPr>
          <p:nvPr/>
        </p:nvCxnSpPr>
        <p:spPr bwMode="auto">
          <a:xfrm>
            <a:off x="6123065" y="4144844"/>
            <a:ext cx="633760" cy="551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A25EF42-BDB2-3243-B05A-9434191B1F44}"/>
              </a:ext>
            </a:extLst>
          </p:cNvPr>
          <p:cNvSpPr/>
          <p:nvPr/>
        </p:nvSpPr>
        <p:spPr bwMode="auto">
          <a:xfrm>
            <a:off x="7695891" y="4695532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52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D253E9-829C-B842-A987-5CA5C8869177}"/>
              </a:ext>
            </a:extLst>
          </p:cNvPr>
          <p:cNvSpPr/>
          <p:nvPr/>
        </p:nvSpPr>
        <p:spPr bwMode="auto">
          <a:xfrm>
            <a:off x="10200069" y="4695532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62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00086D-B236-0D41-91D7-3121600A1506}"/>
              </a:ext>
            </a:extLst>
          </p:cNvPr>
          <p:cNvCxnSpPr>
            <a:cxnSpLocks/>
            <a:stCxn id="27" idx="3"/>
            <a:endCxn id="38" idx="7"/>
          </p:cNvCxnSpPr>
          <p:nvPr/>
        </p:nvCxnSpPr>
        <p:spPr bwMode="auto">
          <a:xfrm flipH="1">
            <a:off x="8349001" y="4144843"/>
            <a:ext cx="850157" cy="600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0B960F-68EE-784D-9672-3A8BFCCCCF8B}"/>
              </a:ext>
            </a:extLst>
          </p:cNvPr>
          <p:cNvCxnSpPr>
            <a:cxnSpLocks/>
            <a:stCxn id="27" idx="5"/>
            <a:endCxn id="39" idx="0"/>
          </p:cNvCxnSpPr>
          <p:nvPr/>
        </p:nvCxnSpPr>
        <p:spPr bwMode="auto">
          <a:xfrm>
            <a:off x="9740211" y="4144843"/>
            <a:ext cx="842442" cy="550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76BD133-315D-8C41-8C0D-02A325BD3503}"/>
              </a:ext>
            </a:extLst>
          </p:cNvPr>
          <p:cNvSpPr/>
          <p:nvPr/>
        </p:nvSpPr>
        <p:spPr bwMode="auto">
          <a:xfrm>
            <a:off x="9156662" y="54473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535864-08B8-D043-8EE7-5F54CEF33B49}"/>
              </a:ext>
            </a:extLst>
          </p:cNvPr>
          <p:cNvSpPr/>
          <p:nvPr/>
        </p:nvSpPr>
        <p:spPr bwMode="auto">
          <a:xfrm>
            <a:off x="11034795" y="54473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68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4BCB0D-A9DA-6F4E-B57B-625D1B2D5C77}"/>
              </a:ext>
            </a:extLst>
          </p:cNvPr>
          <p:cNvCxnSpPr>
            <a:cxnSpLocks/>
            <a:stCxn id="39" idx="3"/>
            <a:endCxn id="42" idx="7"/>
          </p:cNvCxnSpPr>
          <p:nvPr/>
        </p:nvCxnSpPr>
        <p:spPr bwMode="auto">
          <a:xfrm flipH="1">
            <a:off x="9809771" y="4987782"/>
            <a:ext cx="502355" cy="509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A731A-0A99-FC42-BFA4-BF0EF34D47B2}"/>
              </a:ext>
            </a:extLst>
          </p:cNvPr>
          <p:cNvCxnSpPr>
            <a:cxnSpLocks/>
            <a:stCxn id="39" idx="5"/>
            <a:endCxn id="43" idx="0"/>
          </p:cNvCxnSpPr>
          <p:nvPr/>
        </p:nvCxnSpPr>
        <p:spPr bwMode="auto">
          <a:xfrm>
            <a:off x="10853179" y="4987782"/>
            <a:ext cx="564200" cy="45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1E00BD7-4653-744C-9791-9998386FE0BE}"/>
              </a:ext>
            </a:extLst>
          </p:cNvPr>
          <p:cNvSpPr/>
          <p:nvPr/>
        </p:nvSpPr>
        <p:spPr bwMode="auto">
          <a:xfrm>
            <a:off x="3002636" y="54473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508F2A8-8303-8E48-A72F-A52BF87A637D}"/>
              </a:ext>
            </a:extLst>
          </p:cNvPr>
          <p:cNvSpPr/>
          <p:nvPr/>
        </p:nvSpPr>
        <p:spPr bwMode="auto">
          <a:xfrm>
            <a:off x="4811209" y="54473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36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5E1FCD-9878-904B-BFF2-10F4DCBEE5FB}"/>
              </a:ext>
            </a:extLst>
          </p:cNvPr>
          <p:cNvCxnSpPr>
            <a:cxnSpLocks/>
            <a:stCxn id="34" idx="3"/>
            <a:endCxn id="46" idx="7"/>
          </p:cNvCxnSpPr>
          <p:nvPr/>
        </p:nvCxnSpPr>
        <p:spPr bwMode="auto">
          <a:xfrm flipH="1">
            <a:off x="3655746" y="4988395"/>
            <a:ext cx="535056" cy="509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C633DB-2246-134E-85B9-F6049178BAFC}"/>
              </a:ext>
            </a:extLst>
          </p:cNvPr>
          <p:cNvCxnSpPr>
            <a:cxnSpLocks/>
            <a:stCxn id="34" idx="5"/>
            <a:endCxn id="47" idx="0"/>
          </p:cNvCxnSpPr>
          <p:nvPr/>
        </p:nvCxnSpPr>
        <p:spPr bwMode="auto">
          <a:xfrm>
            <a:off x="4731855" y="4988395"/>
            <a:ext cx="461938" cy="458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F313362C-594E-2349-92BA-2DB1FE8BD1FD}"/>
              </a:ext>
            </a:extLst>
          </p:cNvPr>
          <p:cNvSpPr txBox="1">
            <a:spLocks/>
          </p:cNvSpPr>
          <p:nvPr/>
        </p:nvSpPr>
        <p:spPr bwMode="auto">
          <a:xfrm>
            <a:off x="10020100" y="6233849"/>
            <a:ext cx="1969347" cy="472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4329" tIns="48687" rIns="104329" bIns="48687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77838" rtl="0" eaLnBrk="1" fontAlgn="base" hangingPunct="0">
              <a:lnSpc>
                <a:spcPct val="120000"/>
              </a:lnSpc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buChar char="•"/>
              <a:defRPr sz="2100" b="1" kern="120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l" defTabSz="477838" rtl="0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Font typeface="Lucida Sans Unicode" panose="020B0602030504020204" pitchFamily="34" charset="0"/>
              <a:buChar char="−"/>
              <a:defRPr kern="12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algn="l" defTabSz="477838" rtl="0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 kern="12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algn="l" defTabSz="477838" rtl="0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 kern="12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algn="l" defTabSz="477838" rtl="0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 kern="12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algn="l" defTabSz="477838" rtl="0" eaLnBrk="0" fontAlgn="base" latinLnBrk="0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 kern="12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algn="l" defTabSz="477838" rtl="0" eaLnBrk="0" fontAlgn="base" latinLnBrk="0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 kern="12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algn="l" defTabSz="477838" rtl="0" eaLnBrk="0" fontAlgn="base" latinLnBrk="0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 kern="12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algn="l" defTabSz="477838" rtl="0" eaLnBrk="0" fontAlgn="base" latinLnBrk="0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 kern="12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>
              <a:lnSpc>
                <a:spcPct val="96000"/>
              </a:lnSpc>
              <a:spcBef>
                <a:spcPct val="0"/>
              </a:spcBef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>
                <a:lnSpc>
                  <a:spcPct val="96000"/>
                </a:lnSpc>
                <a:spcBef>
                  <a:spcPct val="0"/>
                </a:spcBef>
                <a:buNone/>
              </a:pPr>
              <a:t>73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82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red-black tree is a binary search tree with an extra attribute </a:t>
            </a:r>
            <a:r>
              <a:rPr lang="en-US" altLang="en-US" dirty="0" err="1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colour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 which can be either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RED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or </a:t>
            </a:r>
            <a:r>
              <a:rPr lang="en-US" altLang="en-US" dirty="0">
                <a:solidFill>
                  <a:schemeClr val="bg1"/>
                </a:solidFill>
                <a:highlight>
                  <a:srgbClr val="0000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BLACK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satisfies the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red-black properties</a:t>
            </a:r>
          </a:p>
          <a:p>
            <a:pPr marL="527533" lvl="1" indent="-33124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Every node is either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red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or </a:t>
            </a:r>
            <a:r>
              <a:rPr lang="en-US" altLang="en-US" dirty="0">
                <a:solidFill>
                  <a:schemeClr val="bg1"/>
                </a:solidFill>
                <a:highlight>
                  <a:srgbClr val="0000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black</a:t>
            </a:r>
          </a:p>
          <a:p>
            <a:pPr marL="527533" lvl="1" indent="-33124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 root is </a:t>
            </a:r>
            <a:r>
              <a:rPr lang="en-US" altLang="en-US" dirty="0">
                <a:solidFill>
                  <a:schemeClr val="bg1"/>
                </a:solidFill>
                <a:highlight>
                  <a:srgbClr val="0000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black</a:t>
            </a:r>
          </a:p>
          <a:p>
            <a:pPr marL="527533" lvl="1" indent="-33124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Every leaf (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NIL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is </a:t>
            </a:r>
            <a:r>
              <a:rPr lang="en-US" altLang="en-US" dirty="0">
                <a:solidFill>
                  <a:schemeClr val="bg1"/>
                </a:solidFill>
                <a:highlight>
                  <a:srgbClr val="0000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black</a:t>
            </a:r>
          </a:p>
          <a:p>
            <a:pPr marL="527533" lvl="1" indent="-33124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If a node is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red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 then both its children are </a:t>
            </a:r>
            <a:r>
              <a:rPr lang="en-US" altLang="en-US" dirty="0">
                <a:solidFill>
                  <a:schemeClr val="bg1"/>
                </a:solidFill>
                <a:highlight>
                  <a:srgbClr val="0000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black</a:t>
            </a:r>
          </a:p>
          <a:p>
            <a:pPr marL="527533" lvl="1" indent="-33124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For each node, all simple paths from the node to descendant leaves contain the same number of </a:t>
            </a:r>
            <a:r>
              <a:rPr lang="en-US" altLang="en-US" dirty="0">
                <a:solidFill>
                  <a:schemeClr val="bg1"/>
                </a:solidFill>
                <a:highlight>
                  <a:srgbClr val="0000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black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nodes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74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8807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Show that the red-black tree formed by inserting the numbers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55</a:t>
            </a:r>
            <a:r>
              <a:rPr lang="en-GB" dirty="0">
                <a:solidFill>
                  <a:srgbClr val="0B4F7A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,40,31,20,7,22,35, 33,36 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in order is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75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A5188F-04C1-9F4E-8B99-1D13670B3AE1}"/>
              </a:ext>
            </a:extLst>
          </p:cNvPr>
          <p:cNvSpPr/>
          <p:nvPr/>
        </p:nvSpPr>
        <p:spPr bwMode="auto">
          <a:xfrm>
            <a:off x="5956879" y="287251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55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58274-2957-1C4A-92A4-78F7F7FFEAB6}"/>
              </a:ext>
            </a:extLst>
          </p:cNvPr>
          <p:cNvSpPr txBox="1"/>
          <p:nvPr/>
        </p:nvSpPr>
        <p:spPr>
          <a:xfrm>
            <a:off x="9873156" y="2697839"/>
            <a:ext cx="1808573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Restore root</a:t>
            </a:r>
          </a:p>
        </p:txBody>
      </p:sp>
    </p:spTree>
    <p:extLst>
      <p:ext uri="{BB962C8B-B14F-4D97-AF65-F5344CB8AC3E}">
        <p14:creationId xmlns:p14="http://schemas.microsoft.com/office/powerpoint/2010/main" val="21420233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Show that the red-black tree formed by inserting the numbers 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55,40,</a:t>
            </a:r>
            <a:r>
              <a:rPr lang="en-GB" dirty="0">
                <a:solidFill>
                  <a:srgbClr val="0B4F7A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31,20,7,22,35, 33,36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in order is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76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A5188F-04C1-9F4E-8B99-1D13670B3AE1}"/>
              </a:ext>
            </a:extLst>
          </p:cNvPr>
          <p:cNvSpPr/>
          <p:nvPr/>
        </p:nvSpPr>
        <p:spPr bwMode="auto">
          <a:xfrm>
            <a:off x="5956879" y="287251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55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EA8C1-5DBB-324A-95D9-1C81EA439729}"/>
              </a:ext>
            </a:extLst>
          </p:cNvPr>
          <p:cNvSpPr/>
          <p:nvPr/>
        </p:nvSpPr>
        <p:spPr bwMode="auto">
          <a:xfrm>
            <a:off x="4426548" y="3637682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40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13FEB-5289-7541-858E-CD6AAF372AE9}"/>
              </a:ext>
            </a:extLst>
          </p:cNvPr>
          <p:cNvCxnSpPr>
            <a:stCxn id="6" idx="3"/>
            <a:endCxn id="7" idx="7"/>
          </p:cNvCxnSpPr>
          <p:nvPr/>
        </p:nvCxnSpPr>
        <p:spPr bwMode="auto">
          <a:xfrm flipH="1">
            <a:off x="5079657" y="3164767"/>
            <a:ext cx="989278" cy="52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10703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Show that the red-black tree formed by inserting the numbers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55,40,31</a:t>
            </a:r>
            <a:r>
              <a:rPr lang="en-GB" dirty="0">
                <a:solidFill>
                  <a:srgbClr val="0B4F7A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,20,7,22,35, 33,36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in order is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77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A5188F-04C1-9F4E-8B99-1D13670B3AE1}"/>
              </a:ext>
            </a:extLst>
          </p:cNvPr>
          <p:cNvSpPr/>
          <p:nvPr/>
        </p:nvSpPr>
        <p:spPr bwMode="auto">
          <a:xfrm>
            <a:off x="5956879" y="287251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EA8C1-5DBB-324A-95D9-1C81EA439729}"/>
              </a:ext>
            </a:extLst>
          </p:cNvPr>
          <p:cNvSpPr/>
          <p:nvPr/>
        </p:nvSpPr>
        <p:spPr bwMode="auto">
          <a:xfrm>
            <a:off x="4426548" y="3637682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31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09A317-99D4-CE49-A79B-3740542EEE27}"/>
              </a:ext>
            </a:extLst>
          </p:cNvPr>
          <p:cNvSpPr/>
          <p:nvPr/>
        </p:nvSpPr>
        <p:spPr bwMode="auto">
          <a:xfrm>
            <a:off x="7782979" y="36376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13FEB-5289-7541-858E-CD6AAF372AE9}"/>
              </a:ext>
            </a:extLst>
          </p:cNvPr>
          <p:cNvCxnSpPr>
            <a:stCxn id="6" idx="3"/>
            <a:endCxn id="7" idx="7"/>
          </p:cNvCxnSpPr>
          <p:nvPr/>
        </p:nvCxnSpPr>
        <p:spPr bwMode="auto">
          <a:xfrm flipH="1">
            <a:off x="5079657" y="3164767"/>
            <a:ext cx="989278" cy="52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2DB382-7D6F-B24D-8228-1DAFDBC87012}"/>
              </a:ext>
            </a:extLst>
          </p:cNvPr>
          <p:cNvCxnSpPr>
            <a:stCxn id="6" idx="5"/>
            <a:endCxn id="8" idx="1"/>
          </p:cNvCxnSpPr>
          <p:nvPr/>
        </p:nvCxnSpPr>
        <p:spPr bwMode="auto">
          <a:xfrm>
            <a:off x="6609988" y="3164766"/>
            <a:ext cx="1285047" cy="523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BB7848-933D-C14D-9A14-1C88C7FD32F5}"/>
              </a:ext>
            </a:extLst>
          </p:cNvPr>
          <p:cNvSpPr txBox="1"/>
          <p:nvPr/>
        </p:nvSpPr>
        <p:spPr>
          <a:xfrm>
            <a:off x="9873156" y="2697839"/>
            <a:ext cx="1808573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Right rotation</a:t>
            </a:r>
          </a:p>
        </p:txBody>
      </p:sp>
    </p:spTree>
    <p:extLst>
      <p:ext uri="{BB962C8B-B14F-4D97-AF65-F5344CB8AC3E}">
        <p14:creationId xmlns:p14="http://schemas.microsoft.com/office/powerpoint/2010/main" val="30599307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Show that the red-black tree formed by inserting the numbers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55,40,31,20,</a:t>
            </a:r>
            <a:r>
              <a:rPr lang="en-GB" dirty="0">
                <a:solidFill>
                  <a:srgbClr val="0B4F7A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7,22,35, 33,36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in order is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78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A5188F-04C1-9F4E-8B99-1D13670B3AE1}"/>
              </a:ext>
            </a:extLst>
          </p:cNvPr>
          <p:cNvSpPr/>
          <p:nvPr/>
        </p:nvSpPr>
        <p:spPr bwMode="auto">
          <a:xfrm>
            <a:off x="5956879" y="287251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EA8C1-5DBB-324A-95D9-1C81EA439729}"/>
              </a:ext>
            </a:extLst>
          </p:cNvPr>
          <p:cNvSpPr/>
          <p:nvPr/>
        </p:nvSpPr>
        <p:spPr bwMode="auto">
          <a:xfrm>
            <a:off x="4426548" y="3637682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09A317-99D4-CE49-A79B-3740542EEE27}"/>
              </a:ext>
            </a:extLst>
          </p:cNvPr>
          <p:cNvSpPr/>
          <p:nvPr/>
        </p:nvSpPr>
        <p:spPr bwMode="auto">
          <a:xfrm>
            <a:off x="7782979" y="3637681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31B6FA-0089-B34B-9067-6F0CDE90B121}"/>
              </a:ext>
            </a:extLst>
          </p:cNvPr>
          <p:cNvSpPr/>
          <p:nvPr/>
        </p:nvSpPr>
        <p:spPr bwMode="auto">
          <a:xfrm>
            <a:off x="3104898" y="4497976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20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13FEB-5289-7541-858E-CD6AAF372AE9}"/>
              </a:ext>
            </a:extLst>
          </p:cNvPr>
          <p:cNvCxnSpPr>
            <a:stCxn id="6" idx="3"/>
            <a:endCxn id="7" idx="7"/>
          </p:cNvCxnSpPr>
          <p:nvPr/>
        </p:nvCxnSpPr>
        <p:spPr bwMode="auto">
          <a:xfrm flipH="1">
            <a:off x="5079657" y="3164767"/>
            <a:ext cx="989278" cy="52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2DB382-7D6F-B24D-8228-1DAFDBC87012}"/>
              </a:ext>
            </a:extLst>
          </p:cNvPr>
          <p:cNvCxnSpPr>
            <a:stCxn id="6" idx="5"/>
            <a:endCxn id="8" idx="1"/>
          </p:cNvCxnSpPr>
          <p:nvPr/>
        </p:nvCxnSpPr>
        <p:spPr bwMode="auto">
          <a:xfrm>
            <a:off x="6609988" y="3164766"/>
            <a:ext cx="1285047" cy="523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5AE1B-FB1E-ED46-8121-5E2BB624C677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 bwMode="auto">
          <a:xfrm flipH="1">
            <a:off x="3758007" y="3929932"/>
            <a:ext cx="780597" cy="61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D40504-5C65-494F-B79A-75DF12666FC5}"/>
              </a:ext>
            </a:extLst>
          </p:cNvPr>
          <p:cNvSpPr txBox="1"/>
          <p:nvPr/>
        </p:nvSpPr>
        <p:spPr>
          <a:xfrm>
            <a:off x="9873156" y="2697839"/>
            <a:ext cx="1808573" cy="62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Push down blackness</a:t>
            </a:r>
          </a:p>
        </p:txBody>
      </p:sp>
    </p:spTree>
    <p:extLst>
      <p:ext uri="{BB962C8B-B14F-4D97-AF65-F5344CB8AC3E}">
        <p14:creationId xmlns:p14="http://schemas.microsoft.com/office/powerpoint/2010/main" val="30660242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Show that the red-black tree formed by inserting the numbers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55,40,31,20,7,</a:t>
            </a:r>
            <a:r>
              <a:rPr lang="en-GB" dirty="0">
                <a:solidFill>
                  <a:srgbClr val="0B4F7A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22,35, 33,36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in order is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79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A5188F-04C1-9F4E-8B99-1D13670B3AE1}"/>
              </a:ext>
            </a:extLst>
          </p:cNvPr>
          <p:cNvSpPr/>
          <p:nvPr/>
        </p:nvSpPr>
        <p:spPr bwMode="auto">
          <a:xfrm>
            <a:off x="5956879" y="287251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EA8C1-5DBB-324A-95D9-1C81EA439729}"/>
              </a:ext>
            </a:extLst>
          </p:cNvPr>
          <p:cNvSpPr/>
          <p:nvPr/>
        </p:nvSpPr>
        <p:spPr bwMode="auto">
          <a:xfrm>
            <a:off x="4426548" y="3637682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20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09A317-99D4-CE49-A79B-3740542EEE27}"/>
              </a:ext>
            </a:extLst>
          </p:cNvPr>
          <p:cNvSpPr/>
          <p:nvPr/>
        </p:nvSpPr>
        <p:spPr bwMode="auto">
          <a:xfrm>
            <a:off x="7782979" y="3637681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31B6FA-0089-B34B-9067-6F0CDE90B121}"/>
              </a:ext>
            </a:extLst>
          </p:cNvPr>
          <p:cNvSpPr/>
          <p:nvPr/>
        </p:nvSpPr>
        <p:spPr bwMode="auto">
          <a:xfrm>
            <a:off x="3104898" y="4497976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7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69A113-C171-D446-96E8-464A78C6CD6E}"/>
              </a:ext>
            </a:extLst>
          </p:cNvPr>
          <p:cNvSpPr/>
          <p:nvPr/>
        </p:nvSpPr>
        <p:spPr bwMode="auto">
          <a:xfrm>
            <a:off x="5191713" y="4497976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13FEB-5289-7541-858E-CD6AAF372AE9}"/>
              </a:ext>
            </a:extLst>
          </p:cNvPr>
          <p:cNvCxnSpPr>
            <a:stCxn id="6" idx="3"/>
            <a:endCxn id="7" idx="7"/>
          </p:cNvCxnSpPr>
          <p:nvPr/>
        </p:nvCxnSpPr>
        <p:spPr bwMode="auto">
          <a:xfrm flipH="1">
            <a:off x="5079657" y="3164767"/>
            <a:ext cx="989278" cy="52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2DB382-7D6F-B24D-8228-1DAFDBC87012}"/>
              </a:ext>
            </a:extLst>
          </p:cNvPr>
          <p:cNvCxnSpPr>
            <a:stCxn id="6" idx="5"/>
            <a:endCxn id="8" idx="1"/>
          </p:cNvCxnSpPr>
          <p:nvPr/>
        </p:nvCxnSpPr>
        <p:spPr bwMode="auto">
          <a:xfrm>
            <a:off x="6609988" y="3164766"/>
            <a:ext cx="1285047" cy="523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5AE1B-FB1E-ED46-8121-5E2BB624C677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 bwMode="auto">
          <a:xfrm flipH="1">
            <a:off x="3758007" y="3929932"/>
            <a:ext cx="780597" cy="61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A91DE5-2A2A-4A45-A1F3-9C36F97AB89B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 bwMode="auto">
          <a:xfrm>
            <a:off x="5079658" y="3929932"/>
            <a:ext cx="494639" cy="568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9BF99E-EA70-9A4C-ABF9-E94EECAD6EB7}"/>
              </a:ext>
            </a:extLst>
          </p:cNvPr>
          <p:cNvSpPr txBox="1"/>
          <p:nvPr/>
        </p:nvSpPr>
        <p:spPr>
          <a:xfrm>
            <a:off x="9873156" y="2697839"/>
            <a:ext cx="1808573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Right rotation</a:t>
            </a:r>
          </a:p>
        </p:txBody>
      </p:sp>
    </p:spTree>
    <p:extLst>
      <p:ext uri="{BB962C8B-B14F-4D97-AF65-F5344CB8AC3E}">
        <p14:creationId xmlns:p14="http://schemas.microsoft.com/office/powerpoint/2010/main" val="351312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>
            <a:extLst>
              <a:ext uri="{FF2B5EF4-FFF2-40B4-BE49-F238E27FC236}">
                <a16:creationId xmlns:a16="http://schemas.microsoft.com/office/drawing/2014/main" id="{2F4B15BE-2313-7644-82EE-57A65E718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0224" y="1558080"/>
            <a:ext cx="9391553" cy="1469133"/>
          </a:xfrm>
        </p:spPr>
        <p:txBody>
          <a:bodyPr/>
          <a:lstStyle/>
          <a:p>
            <a:pPr algn="ctr" eaLnBrk="1">
              <a:buFont typeface="Lucida Sans Unicode" charset="0"/>
              <a:buNone/>
              <a:defRPr/>
            </a:pPr>
            <a:r>
              <a:rPr lang="en-US" sz="4154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Sans Unicode" charset="0"/>
                <a:cs typeface="Lucida Sans Unicode" charset="0"/>
              </a:rPr>
              <a:t>Algorithms and Data Structures 2</a:t>
            </a:r>
            <a:endParaRPr lang="en-GB" sz="4154" dirty="0">
              <a:effectLst>
                <a:outerShdw blurRad="38100" dist="38100" dir="2700000" algn="tl">
                  <a:srgbClr val="DDDDDD"/>
                </a:outerShdw>
              </a:effectLst>
              <a:latin typeface="Lucida Sans Unicode" charset="0"/>
              <a:cs typeface="Lucida Sans Unicode" charset="0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595B216-6AB8-344C-AC0B-F7A7DA8A3F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72689" y="4114494"/>
            <a:ext cx="6726115" cy="1752838"/>
          </a:xfrm>
        </p:spPr>
        <p:txBody>
          <a:bodyPr/>
          <a:lstStyle/>
          <a:p>
            <a:pPr eaLnBrk="1">
              <a:lnSpc>
                <a:spcPct val="62000"/>
              </a:lnSpc>
            </a:pPr>
            <a:endParaRPr lang="en-GB" altLang="en-US" sz="3188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Dr Michele </a:t>
            </a:r>
            <a:r>
              <a:rPr lang="en-GB" altLang="en-US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Sevegnani</a:t>
            </a: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sz="86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School of Computing Science</a:t>
            </a: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University of Glasgow</a:t>
            </a:r>
          </a:p>
          <a:p>
            <a:pPr eaLnBrk="1">
              <a:lnSpc>
                <a:spcPct val="62000"/>
              </a:lnSpc>
            </a:pPr>
            <a:endParaRPr lang="en-GB" altLang="en-US" sz="869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i="1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michele.sevegnani@glasgow.ac.uk</a:t>
            </a:r>
            <a:endParaRPr lang="en-GB" altLang="en-US" b="0" i="1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B080EC39-BC0D-4E4E-981F-ED7E28084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9590" y="1125620"/>
            <a:ext cx="8397676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83" tIns="47041" rIns="94083" bIns="47041"/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39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/>
            </a:endParaRPr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2D472A85-CB42-AB45-BBD1-9A9742560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09" y="604217"/>
            <a:ext cx="11574090" cy="36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083" tIns="47041" rIns="94083" bIns="47041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en-US" sz="2029" b="0" dirty="0"/>
              <a:t>Algorithms and Data Structures 2</a:t>
            </a:r>
            <a:r>
              <a:rPr lang="en-GB" altLang="en-US" sz="2029" b="0" dirty="0"/>
              <a:t> 															2021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94132BA-CF53-324E-A270-B6BCE5E5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924" y="2666830"/>
            <a:ext cx="8167645" cy="1470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>
            <a:lvl1pPr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5pPr>
            <a:lvl6pPr marL="25146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6pPr>
            <a:lvl7pPr marL="29718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7pPr>
            <a:lvl8pPr marL="34290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8pPr>
            <a:lvl9pPr marL="38862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9pPr>
          </a:lstStyle>
          <a:p>
            <a:pPr algn="ctr" defTabSz="461592" eaLnBrk="1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3671" b="1" dirty="0">
                <a:solidFill>
                  <a:srgbClr val="094F7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Lucida Sans Unicode"/>
              </a:rPr>
              <a:t>Recap </a:t>
            </a:r>
            <a:r>
              <a:rPr lang="en-GB" altLang="en-US" sz="3671" b="1">
                <a:solidFill>
                  <a:srgbClr val="094F7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Lucida Sans Unicode"/>
              </a:rPr>
              <a:t>Lectures 4-6</a:t>
            </a:r>
            <a:endParaRPr lang="en-GB" altLang="en-US" sz="3671" b="1" dirty="0">
              <a:solidFill>
                <a:srgbClr val="094F7B"/>
              </a:solidFill>
              <a:effectLst>
                <a:outerShdw blurRad="38100" dist="38100" dir="2700000" algn="tl">
                  <a:srgbClr val="C0C0C0"/>
                </a:outerShdw>
              </a:effectLst>
              <a:cs typeface="Lucida Sans Unicode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Show that the red-black tree formed by inserting the numbers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55,40,31,20,7,22,</a:t>
            </a:r>
            <a:r>
              <a:rPr lang="en-GB" dirty="0">
                <a:solidFill>
                  <a:srgbClr val="0B4F7A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35, 33,36 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in order is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80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A5188F-04C1-9F4E-8B99-1D13670B3AE1}"/>
              </a:ext>
            </a:extLst>
          </p:cNvPr>
          <p:cNvSpPr/>
          <p:nvPr/>
        </p:nvSpPr>
        <p:spPr bwMode="auto">
          <a:xfrm>
            <a:off x="5956879" y="287251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EA8C1-5DBB-324A-95D9-1C81EA439729}"/>
              </a:ext>
            </a:extLst>
          </p:cNvPr>
          <p:cNvSpPr/>
          <p:nvPr/>
        </p:nvSpPr>
        <p:spPr bwMode="auto">
          <a:xfrm>
            <a:off x="4426548" y="3637682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20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09A317-99D4-CE49-A79B-3740542EEE27}"/>
              </a:ext>
            </a:extLst>
          </p:cNvPr>
          <p:cNvSpPr/>
          <p:nvPr/>
        </p:nvSpPr>
        <p:spPr bwMode="auto">
          <a:xfrm>
            <a:off x="7782979" y="3637681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31B6FA-0089-B34B-9067-6F0CDE90B121}"/>
              </a:ext>
            </a:extLst>
          </p:cNvPr>
          <p:cNvSpPr/>
          <p:nvPr/>
        </p:nvSpPr>
        <p:spPr bwMode="auto">
          <a:xfrm>
            <a:off x="3104898" y="449797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69A113-C171-D446-96E8-464A78C6CD6E}"/>
              </a:ext>
            </a:extLst>
          </p:cNvPr>
          <p:cNvSpPr/>
          <p:nvPr/>
        </p:nvSpPr>
        <p:spPr bwMode="auto">
          <a:xfrm>
            <a:off x="5191713" y="449797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31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13FEB-5289-7541-858E-CD6AAF372AE9}"/>
              </a:ext>
            </a:extLst>
          </p:cNvPr>
          <p:cNvCxnSpPr>
            <a:stCxn id="6" idx="3"/>
            <a:endCxn id="7" idx="7"/>
          </p:cNvCxnSpPr>
          <p:nvPr/>
        </p:nvCxnSpPr>
        <p:spPr bwMode="auto">
          <a:xfrm flipH="1">
            <a:off x="5079657" y="3164767"/>
            <a:ext cx="989278" cy="52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2DB382-7D6F-B24D-8228-1DAFDBC87012}"/>
              </a:ext>
            </a:extLst>
          </p:cNvPr>
          <p:cNvCxnSpPr>
            <a:stCxn id="6" idx="5"/>
            <a:endCxn id="8" idx="1"/>
          </p:cNvCxnSpPr>
          <p:nvPr/>
        </p:nvCxnSpPr>
        <p:spPr bwMode="auto">
          <a:xfrm>
            <a:off x="6609988" y="3164766"/>
            <a:ext cx="1285047" cy="523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5AE1B-FB1E-ED46-8121-5E2BB624C677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 bwMode="auto">
          <a:xfrm flipH="1">
            <a:off x="3758007" y="3929932"/>
            <a:ext cx="780597" cy="61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A91DE5-2A2A-4A45-A1F3-9C36F97AB89B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 bwMode="auto">
          <a:xfrm>
            <a:off x="5079658" y="3929932"/>
            <a:ext cx="494639" cy="568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60C024-72AB-1F44-BEFE-E111310C256C}"/>
              </a:ext>
            </a:extLst>
          </p:cNvPr>
          <p:cNvSpPr/>
          <p:nvPr/>
        </p:nvSpPr>
        <p:spPr bwMode="auto">
          <a:xfrm>
            <a:off x="4496108" y="5341528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22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D7EEFB-6B34-7C46-ADA9-C1701B7CF4C6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 bwMode="auto">
          <a:xfrm flipH="1">
            <a:off x="4878691" y="4790227"/>
            <a:ext cx="425079" cy="551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A863EC-F34A-0C40-B670-01F1603941AB}"/>
              </a:ext>
            </a:extLst>
          </p:cNvPr>
          <p:cNvSpPr txBox="1"/>
          <p:nvPr/>
        </p:nvSpPr>
        <p:spPr>
          <a:xfrm>
            <a:off x="9873156" y="2697839"/>
            <a:ext cx="1808573" cy="62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Push down blackness</a:t>
            </a:r>
          </a:p>
        </p:txBody>
      </p:sp>
    </p:spTree>
    <p:extLst>
      <p:ext uri="{BB962C8B-B14F-4D97-AF65-F5344CB8AC3E}">
        <p14:creationId xmlns:p14="http://schemas.microsoft.com/office/powerpoint/2010/main" val="33258294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Show that the red-black tree formed by inserting the numbers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55,40,31,20,7,22,35, </a:t>
            </a:r>
            <a:r>
              <a:rPr lang="en-GB" dirty="0">
                <a:solidFill>
                  <a:srgbClr val="0B4F7A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33,36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in order is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81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A5188F-04C1-9F4E-8B99-1D13670B3AE1}"/>
              </a:ext>
            </a:extLst>
          </p:cNvPr>
          <p:cNvSpPr/>
          <p:nvPr/>
        </p:nvSpPr>
        <p:spPr bwMode="auto">
          <a:xfrm>
            <a:off x="5956879" y="287251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EA8C1-5DBB-324A-95D9-1C81EA439729}"/>
              </a:ext>
            </a:extLst>
          </p:cNvPr>
          <p:cNvSpPr/>
          <p:nvPr/>
        </p:nvSpPr>
        <p:spPr bwMode="auto">
          <a:xfrm>
            <a:off x="4426548" y="3637682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20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09A317-99D4-CE49-A79B-3740542EEE27}"/>
              </a:ext>
            </a:extLst>
          </p:cNvPr>
          <p:cNvSpPr/>
          <p:nvPr/>
        </p:nvSpPr>
        <p:spPr bwMode="auto">
          <a:xfrm>
            <a:off x="7782979" y="3637681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31B6FA-0089-B34B-9067-6F0CDE90B121}"/>
              </a:ext>
            </a:extLst>
          </p:cNvPr>
          <p:cNvSpPr/>
          <p:nvPr/>
        </p:nvSpPr>
        <p:spPr bwMode="auto">
          <a:xfrm>
            <a:off x="3104898" y="449797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69A113-C171-D446-96E8-464A78C6CD6E}"/>
              </a:ext>
            </a:extLst>
          </p:cNvPr>
          <p:cNvSpPr/>
          <p:nvPr/>
        </p:nvSpPr>
        <p:spPr bwMode="auto">
          <a:xfrm>
            <a:off x="5191713" y="449797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31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13FEB-5289-7541-858E-CD6AAF372AE9}"/>
              </a:ext>
            </a:extLst>
          </p:cNvPr>
          <p:cNvCxnSpPr>
            <a:stCxn id="6" idx="3"/>
            <a:endCxn id="7" idx="7"/>
          </p:cNvCxnSpPr>
          <p:nvPr/>
        </p:nvCxnSpPr>
        <p:spPr bwMode="auto">
          <a:xfrm flipH="1">
            <a:off x="5079657" y="3164767"/>
            <a:ext cx="989278" cy="52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2DB382-7D6F-B24D-8228-1DAFDBC87012}"/>
              </a:ext>
            </a:extLst>
          </p:cNvPr>
          <p:cNvCxnSpPr>
            <a:stCxn id="6" idx="5"/>
            <a:endCxn id="8" idx="1"/>
          </p:cNvCxnSpPr>
          <p:nvPr/>
        </p:nvCxnSpPr>
        <p:spPr bwMode="auto">
          <a:xfrm>
            <a:off x="6609988" y="3164766"/>
            <a:ext cx="1285047" cy="523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5AE1B-FB1E-ED46-8121-5E2BB624C677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 bwMode="auto">
          <a:xfrm flipH="1">
            <a:off x="3758007" y="3929932"/>
            <a:ext cx="780597" cy="61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A91DE5-2A2A-4A45-A1F3-9C36F97AB89B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 bwMode="auto">
          <a:xfrm>
            <a:off x="5079658" y="3929932"/>
            <a:ext cx="494639" cy="568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60C024-72AB-1F44-BEFE-E111310C256C}"/>
              </a:ext>
            </a:extLst>
          </p:cNvPr>
          <p:cNvSpPr/>
          <p:nvPr/>
        </p:nvSpPr>
        <p:spPr bwMode="auto">
          <a:xfrm>
            <a:off x="4496108" y="5341528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22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D7EEFB-6B34-7C46-ADA9-C1701B7CF4C6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 bwMode="auto">
          <a:xfrm flipH="1">
            <a:off x="4878691" y="4790227"/>
            <a:ext cx="425079" cy="551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F2EE04F-BA13-F740-BE88-615A15C0E79B}"/>
              </a:ext>
            </a:extLst>
          </p:cNvPr>
          <p:cNvSpPr/>
          <p:nvPr/>
        </p:nvSpPr>
        <p:spPr bwMode="auto">
          <a:xfrm>
            <a:off x="5860254" y="5339542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4775FE-11C6-4E43-A648-8C2AA79F90C6}"/>
              </a:ext>
            </a:extLst>
          </p:cNvPr>
          <p:cNvCxnSpPr>
            <a:cxnSpLocks/>
            <a:stCxn id="10" idx="5"/>
            <a:endCxn id="18" idx="0"/>
          </p:cNvCxnSpPr>
          <p:nvPr/>
        </p:nvCxnSpPr>
        <p:spPr bwMode="auto">
          <a:xfrm>
            <a:off x="5844823" y="4790227"/>
            <a:ext cx="398014" cy="549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570504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Show that the red-black tree formed by inserting the numbers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55,40,31,20,7,22,35, 33,</a:t>
            </a:r>
            <a:r>
              <a:rPr lang="en-GB" dirty="0">
                <a:solidFill>
                  <a:srgbClr val="0B4F7A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36 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in order is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82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A5188F-04C1-9F4E-8B99-1D13670B3AE1}"/>
              </a:ext>
            </a:extLst>
          </p:cNvPr>
          <p:cNvSpPr/>
          <p:nvPr/>
        </p:nvSpPr>
        <p:spPr bwMode="auto">
          <a:xfrm>
            <a:off x="5956879" y="287251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31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EA8C1-5DBB-324A-95D9-1C81EA439729}"/>
              </a:ext>
            </a:extLst>
          </p:cNvPr>
          <p:cNvSpPr/>
          <p:nvPr/>
        </p:nvSpPr>
        <p:spPr bwMode="auto">
          <a:xfrm>
            <a:off x="4426548" y="3637682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20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09A317-99D4-CE49-A79B-3740542EEE27}"/>
              </a:ext>
            </a:extLst>
          </p:cNvPr>
          <p:cNvSpPr/>
          <p:nvPr/>
        </p:nvSpPr>
        <p:spPr bwMode="auto">
          <a:xfrm>
            <a:off x="7782979" y="36376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40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31B6FA-0089-B34B-9067-6F0CDE90B121}"/>
              </a:ext>
            </a:extLst>
          </p:cNvPr>
          <p:cNvSpPr/>
          <p:nvPr/>
        </p:nvSpPr>
        <p:spPr bwMode="auto">
          <a:xfrm>
            <a:off x="3104898" y="449797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69A113-C171-D446-96E8-464A78C6CD6E}"/>
              </a:ext>
            </a:extLst>
          </p:cNvPr>
          <p:cNvSpPr/>
          <p:nvPr/>
        </p:nvSpPr>
        <p:spPr bwMode="auto">
          <a:xfrm>
            <a:off x="5191713" y="449797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22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2EB14F-51CF-2D42-979A-6BC6AA332B6B}"/>
              </a:ext>
            </a:extLst>
          </p:cNvPr>
          <p:cNvSpPr/>
          <p:nvPr/>
        </p:nvSpPr>
        <p:spPr bwMode="auto">
          <a:xfrm>
            <a:off x="7092932" y="449797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7F2303-7FA3-3340-896E-F43A815F1CA0}"/>
              </a:ext>
            </a:extLst>
          </p:cNvPr>
          <p:cNvSpPr/>
          <p:nvPr/>
        </p:nvSpPr>
        <p:spPr bwMode="auto">
          <a:xfrm>
            <a:off x="8680182" y="449797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13FEB-5289-7541-858E-CD6AAF372AE9}"/>
              </a:ext>
            </a:extLst>
          </p:cNvPr>
          <p:cNvCxnSpPr>
            <a:stCxn id="6" idx="3"/>
            <a:endCxn id="7" idx="7"/>
          </p:cNvCxnSpPr>
          <p:nvPr/>
        </p:nvCxnSpPr>
        <p:spPr bwMode="auto">
          <a:xfrm flipH="1">
            <a:off x="5079657" y="3164767"/>
            <a:ext cx="989278" cy="52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2DB382-7D6F-B24D-8228-1DAFDBC87012}"/>
              </a:ext>
            </a:extLst>
          </p:cNvPr>
          <p:cNvCxnSpPr>
            <a:stCxn id="6" idx="5"/>
            <a:endCxn id="8" idx="1"/>
          </p:cNvCxnSpPr>
          <p:nvPr/>
        </p:nvCxnSpPr>
        <p:spPr bwMode="auto">
          <a:xfrm>
            <a:off x="6609988" y="3164766"/>
            <a:ext cx="1285047" cy="523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5AE1B-FB1E-ED46-8121-5E2BB624C677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 bwMode="auto">
          <a:xfrm flipH="1">
            <a:off x="3758007" y="3929932"/>
            <a:ext cx="780597" cy="61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A91DE5-2A2A-4A45-A1F3-9C36F97AB89B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 bwMode="auto">
          <a:xfrm>
            <a:off x="5079658" y="3929932"/>
            <a:ext cx="494639" cy="568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FE88C-2A05-8A41-87A6-707F1A1343FE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 bwMode="auto">
          <a:xfrm flipH="1">
            <a:off x="7475515" y="3929931"/>
            <a:ext cx="419521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4D9120-2A84-FE46-8AA2-B2CA24C2D906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 bwMode="auto">
          <a:xfrm>
            <a:off x="8436089" y="3929931"/>
            <a:ext cx="626676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60C024-72AB-1F44-BEFE-E111310C256C}"/>
              </a:ext>
            </a:extLst>
          </p:cNvPr>
          <p:cNvSpPr/>
          <p:nvPr/>
        </p:nvSpPr>
        <p:spPr bwMode="auto">
          <a:xfrm>
            <a:off x="6026439" y="5341528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33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D7EEFB-6B34-7C46-ADA9-C1701B7CF4C6}"/>
              </a:ext>
            </a:extLst>
          </p:cNvPr>
          <p:cNvCxnSpPr>
            <a:cxnSpLocks/>
            <a:stCxn id="11" idx="3"/>
            <a:endCxn id="21" idx="7"/>
          </p:cNvCxnSpPr>
          <p:nvPr/>
        </p:nvCxnSpPr>
        <p:spPr bwMode="auto">
          <a:xfrm flipH="1">
            <a:off x="6679549" y="4790227"/>
            <a:ext cx="525439" cy="601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6DC586-88E8-3645-9DD2-030AE01A7238}"/>
              </a:ext>
            </a:extLst>
          </p:cNvPr>
          <p:cNvSpPr txBox="1"/>
          <p:nvPr/>
        </p:nvSpPr>
        <p:spPr>
          <a:xfrm>
            <a:off x="9643586" y="2697839"/>
            <a:ext cx="2420726" cy="115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Uncle is red, push down blackness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Left rotation on 20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Right rotation on 40</a:t>
            </a:r>
          </a:p>
        </p:txBody>
      </p:sp>
    </p:spTree>
    <p:extLst>
      <p:ext uri="{BB962C8B-B14F-4D97-AF65-F5344CB8AC3E}">
        <p14:creationId xmlns:p14="http://schemas.microsoft.com/office/powerpoint/2010/main" val="11011093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Show that the red-black tree formed by inserting the numbers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55,40,31,20,7,22,35, 33,36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in order is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83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A5188F-04C1-9F4E-8B99-1D13670B3AE1}"/>
              </a:ext>
            </a:extLst>
          </p:cNvPr>
          <p:cNvSpPr/>
          <p:nvPr/>
        </p:nvSpPr>
        <p:spPr bwMode="auto">
          <a:xfrm>
            <a:off x="5956879" y="287251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31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EA8C1-5DBB-324A-95D9-1C81EA439729}"/>
              </a:ext>
            </a:extLst>
          </p:cNvPr>
          <p:cNvSpPr/>
          <p:nvPr/>
        </p:nvSpPr>
        <p:spPr bwMode="auto">
          <a:xfrm>
            <a:off x="4426548" y="3637682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20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09A317-99D4-CE49-A79B-3740542EEE27}"/>
              </a:ext>
            </a:extLst>
          </p:cNvPr>
          <p:cNvSpPr/>
          <p:nvPr/>
        </p:nvSpPr>
        <p:spPr bwMode="auto">
          <a:xfrm>
            <a:off x="7782979" y="36376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40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31B6FA-0089-B34B-9067-6F0CDE90B121}"/>
              </a:ext>
            </a:extLst>
          </p:cNvPr>
          <p:cNvSpPr/>
          <p:nvPr/>
        </p:nvSpPr>
        <p:spPr bwMode="auto">
          <a:xfrm>
            <a:off x="3104898" y="449797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69A113-C171-D446-96E8-464A78C6CD6E}"/>
              </a:ext>
            </a:extLst>
          </p:cNvPr>
          <p:cNvSpPr/>
          <p:nvPr/>
        </p:nvSpPr>
        <p:spPr bwMode="auto">
          <a:xfrm>
            <a:off x="5191713" y="449797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22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2EB14F-51CF-2D42-979A-6BC6AA332B6B}"/>
              </a:ext>
            </a:extLst>
          </p:cNvPr>
          <p:cNvSpPr/>
          <p:nvPr/>
        </p:nvSpPr>
        <p:spPr bwMode="auto">
          <a:xfrm>
            <a:off x="7092932" y="449797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7F2303-7FA3-3340-896E-F43A815F1CA0}"/>
              </a:ext>
            </a:extLst>
          </p:cNvPr>
          <p:cNvSpPr/>
          <p:nvPr/>
        </p:nvSpPr>
        <p:spPr bwMode="auto">
          <a:xfrm>
            <a:off x="8680182" y="4497976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13FEB-5289-7541-858E-CD6AAF372AE9}"/>
              </a:ext>
            </a:extLst>
          </p:cNvPr>
          <p:cNvCxnSpPr>
            <a:stCxn id="6" idx="3"/>
            <a:endCxn id="7" idx="7"/>
          </p:cNvCxnSpPr>
          <p:nvPr/>
        </p:nvCxnSpPr>
        <p:spPr bwMode="auto">
          <a:xfrm flipH="1">
            <a:off x="5079657" y="3164767"/>
            <a:ext cx="989278" cy="52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2DB382-7D6F-B24D-8228-1DAFDBC87012}"/>
              </a:ext>
            </a:extLst>
          </p:cNvPr>
          <p:cNvCxnSpPr>
            <a:stCxn id="6" idx="5"/>
            <a:endCxn id="8" idx="1"/>
          </p:cNvCxnSpPr>
          <p:nvPr/>
        </p:nvCxnSpPr>
        <p:spPr bwMode="auto">
          <a:xfrm>
            <a:off x="6609988" y="3164766"/>
            <a:ext cx="1285047" cy="523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5AE1B-FB1E-ED46-8121-5E2BB624C677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 bwMode="auto">
          <a:xfrm flipH="1">
            <a:off x="3758007" y="3929932"/>
            <a:ext cx="780597" cy="61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A91DE5-2A2A-4A45-A1F3-9C36F97AB89B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 bwMode="auto">
          <a:xfrm>
            <a:off x="5079658" y="3929932"/>
            <a:ext cx="494639" cy="568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FE88C-2A05-8A41-87A6-707F1A1343FE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 bwMode="auto">
          <a:xfrm flipH="1">
            <a:off x="7475515" y="3929931"/>
            <a:ext cx="419521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4D9120-2A84-FE46-8AA2-B2CA24C2D906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 bwMode="auto">
          <a:xfrm>
            <a:off x="8436089" y="3929931"/>
            <a:ext cx="626676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60C024-72AB-1F44-BEFE-E111310C256C}"/>
              </a:ext>
            </a:extLst>
          </p:cNvPr>
          <p:cNvSpPr/>
          <p:nvPr/>
        </p:nvSpPr>
        <p:spPr bwMode="auto">
          <a:xfrm>
            <a:off x="6026439" y="5341528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33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F5DF8A-377E-DC4A-9E8E-B861877729F1}"/>
              </a:ext>
            </a:extLst>
          </p:cNvPr>
          <p:cNvSpPr/>
          <p:nvPr/>
        </p:nvSpPr>
        <p:spPr bwMode="auto">
          <a:xfrm>
            <a:off x="7835012" y="5341528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36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D7EEFB-6B34-7C46-ADA9-C1701B7CF4C6}"/>
              </a:ext>
            </a:extLst>
          </p:cNvPr>
          <p:cNvCxnSpPr>
            <a:cxnSpLocks/>
            <a:stCxn id="11" idx="3"/>
            <a:endCxn id="21" idx="7"/>
          </p:cNvCxnSpPr>
          <p:nvPr/>
        </p:nvCxnSpPr>
        <p:spPr bwMode="auto">
          <a:xfrm flipH="1">
            <a:off x="6679549" y="4790227"/>
            <a:ext cx="525439" cy="601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96E446-5390-3743-ACF1-59982650822F}"/>
              </a:ext>
            </a:extLst>
          </p:cNvPr>
          <p:cNvCxnSpPr>
            <a:cxnSpLocks/>
            <a:stCxn id="11" idx="5"/>
            <a:endCxn id="22" idx="0"/>
          </p:cNvCxnSpPr>
          <p:nvPr/>
        </p:nvCxnSpPr>
        <p:spPr bwMode="auto">
          <a:xfrm>
            <a:off x="7746041" y="4790227"/>
            <a:ext cx="471554" cy="551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977668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Show that, by further inserting the numbers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50</a:t>
            </a:r>
            <a:r>
              <a:rPr lang="en-GB" dirty="0">
                <a:solidFill>
                  <a:schemeClr val="accent1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,</a:t>
            </a:r>
            <a:r>
              <a:rPr lang="en-GB" dirty="0">
                <a:solidFill>
                  <a:srgbClr val="0B4F7A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46,53,52,68,62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the red-black tree becomes</a:t>
            </a: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84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749AA3-E655-8644-8FE6-7AF37BF89776}"/>
              </a:ext>
            </a:extLst>
          </p:cNvPr>
          <p:cNvSpPr/>
          <p:nvPr/>
        </p:nvSpPr>
        <p:spPr bwMode="auto">
          <a:xfrm>
            <a:off x="4843911" y="222713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31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487F09-317D-3241-9E62-D5DE3B7ED3A7}"/>
              </a:ext>
            </a:extLst>
          </p:cNvPr>
          <p:cNvSpPr/>
          <p:nvPr/>
        </p:nvSpPr>
        <p:spPr bwMode="auto">
          <a:xfrm>
            <a:off x="2478854" y="2992299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20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D79FE0-ECB7-3641-BFDA-A55348FCC69F}"/>
              </a:ext>
            </a:extLst>
          </p:cNvPr>
          <p:cNvSpPr/>
          <p:nvPr/>
        </p:nvSpPr>
        <p:spPr bwMode="auto">
          <a:xfrm>
            <a:off x="7278528" y="2992298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40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ACF1E7-1885-AD4D-AEAC-7C44103617CF}"/>
              </a:ext>
            </a:extLst>
          </p:cNvPr>
          <p:cNvSpPr/>
          <p:nvPr/>
        </p:nvSpPr>
        <p:spPr bwMode="auto">
          <a:xfrm>
            <a:off x="1157204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849407-29DC-5345-8D2F-401128A853F6}"/>
              </a:ext>
            </a:extLst>
          </p:cNvPr>
          <p:cNvSpPr/>
          <p:nvPr/>
        </p:nvSpPr>
        <p:spPr bwMode="auto">
          <a:xfrm>
            <a:off x="3244019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22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7CB18F-8C68-124F-844A-99E6ED39941A}"/>
              </a:ext>
            </a:extLst>
          </p:cNvPr>
          <p:cNvSpPr/>
          <p:nvPr/>
        </p:nvSpPr>
        <p:spPr bwMode="auto">
          <a:xfrm>
            <a:off x="5469955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0688D4-2F24-1849-8781-D229A7E00DC3}"/>
              </a:ext>
            </a:extLst>
          </p:cNvPr>
          <p:cNvSpPr/>
          <p:nvPr/>
        </p:nvSpPr>
        <p:spPr bwMode="auto">
          <a:xfrm>
            <a:off x="9087101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255B09-67D6-2642-9B67-DE1977C168F7}"/>
              </a:ext>
            </a:extLst>
          </p:cNvPr>
          <p:cNvCxnSpPr>
            <a:stCxn id="26" idx="3"/>
            <a:endCxn id="27" idx="7"/>
          </p:cNvCxnSpPr>
          <p:nvPr/>
        </p:nvCxnSpPr>
        <p:spPr bwMode="auto">
          <a:xfrm flipH="1">
            <a:off x="3131963" y="2519384"/>
            <a:ext cx="1824004" cy="52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9DC1A7-E3C7-4B49-86EE-01DA7AD64674}"/>
              </a:ext>
            </a:extLst>
          </p:cNvPr>
          <p:cNvCxnSpPr>
            <a:stCxn id="26" idx="5"/>
            <a:endCxn id="28" idx="1"/>
          </p:cNvCxnSpPr>
          <p:nvPr/>
        </p:nvCxnSpPr>
        <p:spPr bwMode="auto">
          <a:xfrm>
            <a:off x="5497020" y="2519383"/>
            <a:ext cx="1893565" cy="523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D6994D-CE42-8642-B355-A05F31E6DEA8}"/>
              </a:ext>
            </a:extLst>
          </p:cNvPr>
          <p:cNvCxnSpPr>
            <a:cxnSpLocks/>
            <a:stCxn id="27" idx="3"/>
            <a:endCxn id="29" idx="7"/>
          </p:cNvCxnSpPr>
          <p:nvPr/>
        </p:nvCxnSpPr>
        <p:spPr bwMode="auto">
          <a:xfrm flipH="1">
            <a:off x="1810313" y="3284549"/>
            <a:ext cx="780597" cy="61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24DD4-139A-354D-A761-131BD866A6DB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 bwMode="auto">
          <a:xfrm>
            <a:off x="3131964" y="3284549"/>
            <a:ext cx="494639" cy="568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B2DEC2-A956-7B4D-99F3-C0F7406D4EC1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 bwMode="auto">
          <a:xfrm flipH="1">
            <a:off x="5852539" y="3284548"/>
            <a:ext cx="1538047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4BE8E9-A619-D844-BF15-4EA987C096E8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 bwMode="auto">
          <a:xfrm>
            <a:off x="7931638" y="3284548"/>
            <a:ext cx="1538047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F3C08CF-6B52-DD4C-9B32-E44F8E6DCDD2}"/>
              </a:ext>
            </a:extLst>
          </p:cNvPr>
          <p:cNvSpPr/>
          <p:nvPr/>
        </p:nvSpPr>
        <p:spPr bwMode="auto">
          <a:xfrm>
            <a:off x="4078745" y="4696145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33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7F05012-5F8C-764D-9789-FC87553DD392}"/>
              </a:ext>
            </a:extLst>
          </p:cNvPr>
          <p:cNvSpPr/>
          <p:nvPr/>
        </p:nvSpPr>
        <p:spPr bwMode="auto">
          <a:xfrm>
            <a:off x="6374242" y="4696145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36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659FAB-CC9E-1D48-B469-F3BA0D82D4EF}"/>
              </a:ext>
            </a:extLst>
          </p:cNvPr>
          <p:cNvCxnSpPr>
            <a:cxnSpLocks/>
            <a:stCxn id="31" idx="3"/>
            <a:endCxn id="39" idx="7"/>
          </p:cNvCxnSpPr>
          <p:nvPr/>
        </p:nvCxnSpPr>
        <p:spPr bwMode="auto">
          <a:xfrm flipH="1">
            <a:off x="4731855" y="4144843"/>
            <a:ext cx="850157" cy="601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8DDA63-259A-C54F-AE9C-676D9D25FA94}"/>
              </a:ext>
            </a:extLst>
          </p:cNvPr>
          <p:cNvCxnSpPr>
            <a:cxnSpLocks/>
            <a:stCxn id="31" idx="5"/>
            <a:endCxn id="40" idx="0"/>
          </p:cNvCxnSpPr>
          <p:nvPr/>
        </p:nvCxnSpPr>
        <p:spPr bwMode="auto">
          <a:xfrm>
            <a:off x="6123065" y="4144844"/>
            <a:ext cx="633760" cy="551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C6C3714-EC46-A540-A538-1B2C15BE6E56}"/>
              </a:ext>
            </a:extLst>
          </p:cNvPr>
          <p:cNvSpPr/>
          <p:nvPr/>
        </p:nvSpPr>
        <p:spPr bwMode="auto">
          <a:xfrm>
            <a:off x="7695891" y="4695532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50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5F1D17-85BA-B446-A94F-65D0D228FB08}"/>
              </a:ext>
            </a:extLst>
          </p:cNvPr>
          <p:cNvCxnSpPr>
            <a:cxnSpLocks/>
            <a:stCxn id="32" idx="3"/>
            <a:endCxn id="43" idx="7"/>
          </p:cNvCxnSpPr>
          <p:nvPr/>
        </p:nvCxnSpPr>
        <p:spPr bwMode="auto">
          <a:xfrm flipH="1">
            <a:off x="8349001" y="4144843"/>
            <a:ext cx="850157" cy="600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17444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Show that, by further inserting the numbers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50,46,</a:t>
            </a:r>
            <a:r>
              <a:rPr lang="en-GB" dirty="0">
                <a:solidFill>
                  <a:srgbClr val="0B4F7A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53,52,68,62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the red-black tree becomes</a:t>
            </a: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85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749AA3-E655-8644-8FE6-7AF37BF89776}"/>
              </a:ext>
            </a:extLst>
          </p:cNvPr>
          <p:cNvSpPr/>
          <p:nvPr/>
        </p:nvSpPr>
        <p:spPr bwMode="auto">
          <a:xfrm>
            <a:off x="4843911" y="222713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31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487F09-317D-3241-9E62-D5DE3B7ED3A7}"/>
              </a:ext>
            </a:extLst>
          </p:cNvPr>
          <p:cNvSpPr/>
          <p:nvPr/>
        </p:nvSpPr>
        <p:spPr bwMode="auto">
          <a:xfrm>
            <a:off x="2478854" y="2992299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20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D79FE0-ECB7-3641-BFDA-A55348FCC69F}"/>
              </a:ext>
            </a:extLst>
          </p:cNvPr>
          <p:cNvSpPr/>
          <p:nvPr/>
        </p:nvSpPr>
        <p:spPr bwMode="auto">
          <a:xfrm>
            <a:off x="7278528" y="2992298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40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ACF1E7-1885-AD4D-AEAC-7C44103617CF}"/>
              </a:ext>
            </a:extLst>
          </p:cNvPr>
          <p:cNvSpPr/>
          <p:nvPr/>
        </p:nvSpPr>
        <p:spPr bwMode="auto">
          <a:xfrm>
            <a:off x="1157204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849407-29DC-5345-8D2F-401128A853F6}"/>
              </a:ext>
            </a:extLst>
          </p:cNvPr>
          <p:cNvSpPr/>
          <p:nvPr/>
        </p:nvSpPr>
        <p:spPr bwMode="auto">
          <a:xfrm>
            <a:off x="3244019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22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7CB18F-8C68-124F-844A-99E6ED39941A}"/>
              </a:ext>
            </a:extLst>
          </p:cNvPr>
          <p:cNvSpPr/>
          <p:nvPr/>
        </p:nvSpPr>
        <p:spPr bwMode="auto">
          <a:xfrm>
            <a:off x="5469955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0688D4-2F24-1849-8781-D229A7E00DC3}"/>
              </a:ext>
            </a:extLst>
          </p:cNvPr>
          <p:cNvSpPr/>
          <p:nvPr/>
        </p:nvSpPr>
        <p:spPr bwMode="auto">
          <a:xfrm>
            <a:off x="9087101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50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255B09-67D6-2642-9B67-DE1977C168F7}"/>
              </a:ext>
            </a:extLst>
          </p:cNvPr>
          <p:cNvCxnSpPr>
            <a:stCxn id="26" idx="3"/>
            <a:endCxn id="27" idx="7"/>
          </p:cNvCxnSpPr>
          <p:nvPr/>
        </p:nvCxnSpPr>
        <p:spPr bwMode="auto">
          <a:xfrm flipH="1">
            <a:off x="3131963" y="2519384"/>
            <a:ext cx="1824004" cy="52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9DC1A7-E3C7-4B49-86EE-01DA7AD64674}"/>
              </a:ext>
            </a:extLst>
          </p:cNvPr>
          <p:cNvCxnSpPr>
            <a:stCxn id="26" idx="5"/>
            <a:endCxn id="28" idx="1"/>
          </p:cNvCxnSpPr>
          <p:nvPr/>
        </p:nvCxnSpPr>
        <p:spPr bwMode="auto">
          <a:xfrm>
            <a:off x="5497020" y="2519383"/>
            <a:ext cx="1893565" cy="523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D6994D-CE42-8642-B355-A05F31E6DEA8}"/>
              </a:ext>
            </a:extLst>
          </p:cNvPr>
          <p:cNvCxnSpPr>
            <a:cxnSpLocks/>
            <a:stCxn id="27" idx="3"/>
            <a:endCxn id="29" idx="7"/>
          </p:cNvCxnSpPr>
          <p:nvPr/>
        </p:nvCxnSpPr>
        <p:spPr bwMode="auto">
          <a:xfrm flipH="1">
            <a:off x="1810313" y="3284549"/>
            <a:ext cx="780597" cy="61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24DD4-139A-354D-A761-131BD866A6DB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 bwMode="auto">
          <a:xfrm>
            <a:off x="3131964" y="3284549"/>
            <a:ext cx="494639" cy="568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B2DEC2-A956-7B4D-99F3-C0F7406D4EC1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 bwMode="auto">
          <a:xfrm flipH="1">
            <a:off x="5852539" y="3284548"/>
            <a:ext cx="1538047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4BE8E9-A619-D844-BF15-4EA987C096E8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 bwMode="auto">
          <a:xfrm>
            <a:off x="7931638" y="3284548"/>
            <a:ext cx="1538047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F3C08CF-6B52-DD4C-9B32-E44F8E6DCDD2}"/>
              </a:ext>
            </a:extLst>
          </p:cNvPr>
          <p:cNvSpPr/>
          <p:nvPr/>
        </p:nvSpPr>
        <p:spPr bwMode="auto">
          <a:xfrm>
            <a:off x="4078745" y="4696145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33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7F05012-5F8C-764D-9789-FC87553DD392}"/>
              </a:ext>
            </a:extLst>
          </p:cNvPr>
          <p:cNvSpPr/>
          <p:nvPr/>
        </p:nvSpPr>
        <p:spPr bwMode="auto">
          <a:xfrm>
            <a:off x="6374242" y="4696145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36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659FAB-CC9E-1D48-B469-F3BA0D82D4EF}"/>
              </a:ext>
            </a:extLst>
          </p:cNvPr>
          <p:cNvCxnSpPr>
            <a:cxnSpLocks/>
            <a:stCxn id="31" idx="3"/>
            <a:endCxn id="39" idx="7"/>
          </p:cNvCxnSpPr>
          <p:nvPr/>
        </p:nvCxnSpPr>
        <p:spPr bwMode="auto">
          <a:xfrm flipH="1">
            <a:off x="4731855" y="4144843"/>
            <a:ext cx="850157" cy="601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8DDA63-259A-C54F-AE9C-676D9D25FA94}"/>
              </a:ext>
            </a:extLst>
          </p:cNvPr>
          <p:cNvCxnSpPr>
            <a:cxnSpLocks/>
            <a:stCxn id="31" idx="5"/>
            <a:endCxn id="40" idx="0"/>
          </p:cNvCxnSpPr>
          <p:nvPr/>
        </p:nvCxnSpPr>
        <p:spPr bwMode="auto">
          <a:xfrm>
            <a:off x="6123065" y="4144844"/>
            <a:ext cx="633760" cy="551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C6C3714-EC46-A540-A538-1B2C15BE6E56}"/>
              </a:ext>
            </a:extLst>
          </p:cNvPr>
          <p:cNvSpPr/>
          <p:nvPr/>
        </p:nvSpPr>
        <p:spPr bwMode="auto">
          <a:xfrm>
            <a:off x="7695891" y="4695532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46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9A3B05-3D02-5C44-BE31-10085AFEBEC1}"/>
              </a:ext>
            </a:extLst>
          </p:cNvPr>
          <p:cNvSpPr/>
          <p:nvPr/>
        </p:nvSpPr>
        <p:spPr bwMode="auto">
          <a:xfrm>
            <a:off x="10200069" y="4695532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5F1D17-85BA-B446-A94F-65D0D228FB08}"/>
              </a:ext>
            </a:extLst>
          </p:cNvPr>
          <p:cNvCxnSpPr>
            <a:cxnSpLocks/>
            <a:stCxn id="32" idx="3"/>
            <a:endCxn id="43" idx="7"/>
          </p:cNvCxnSpPr>
          <p:nvPr/>
        </p:nvCxnSpPr>
        <p:spPr bwMode="auto">
          <a:xfrm flipH="1">
            <a:off x="8349001" y="4144843"/>
            <a:ext cx="850157" cy="600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4668DD-2E62-2D43-80E9-E669774A4AAF}"/>
              </a:ext>
            </a:extLst>
          </p:cNvPr>
          <p:cNvCxnSpPr>
            <a:cxnSpLocks/>
            <a:stCxn id="32" idx="5"/>
            <a:endCxn id="44" idx="0"/>
          </p:cNvCxnSpPr>
          <p:nvPr/>
        </p:nvCxnSpPr>
        <p:spPr bwMode="auto">
          <a:xfrm>
            <a:off x="9740211" y="4144843"/>
            <a:ext cx="842442" cy="550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EA85179-2F24-8C47-8E9A-31C9E3ACB1E7}"/>
              </a:ext>
            </a:extLst>
          </p:cNvPr>
          <p:cNvSpPr txBox="1"/>
          <p:nvPr/>
        </p:nvSpPr>
        <p:spPr>
          <a:xfrm>
            <a:off x="9873156" y="2697839"/>
            <a:ext cx="1808573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Right rotation</a:t>
            </a:r>
          </a:p>
        </p:txBody>
      </p:sp>
    </p:spTree>
    <p:extLst>
      <p:ext uri="{BB962C8B-B14F-4D97-AF65-F5344CB8AC3E}">
        <p14:creationId xmlns:p14="http://schemas.microsoft.com/office/powerpoint/2010/main" val="22053977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Show that, by further inserting the numbers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50,46,53,</a:t>
            </a:r>
            <a:r>
              <a:rPr lang="en-GB" dirty="0">
                <a:solidFill>
                  <a:srgbClr val="0B4F7A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52,68,62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the red-black tree becomes</a:t>
            </a: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86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749AA3-E655-8644-8FE6-7AF37BF89776}"/>
              </a:ext>
            </a:extLst>
          </p:cNvPr>
          <p:cNvSpPr/>
          <p:nvPr/>
        </p:nvSpPr>
        <p:spPr bwMode="auto">
          <a:xfrm>
            <a:off x="4843911" y="222713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31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487F09-317D-3241-9E62-D5DE3B7ED3A7}"/>
              </a:ext>
            </a:extLst>
          </p:cNvPr>
          <p:cNvSpPr/>
          <p:nvPr/>
        </p:nvSpPr>
        <p:spPr bwMode="auto">
          <a:xfrm>
            <a:off x="2478854" y="2992299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20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D79FE0-ECB7-3641-BFDA-A55348FCC69F}"/>
              </a:ext>
            </a:extLst>
          </p:cNvPr>
          <p:cNvSpPr/>
          <p:nvPr/>
        </p:nvSpPr>
        <p:spPr bwMode="auto">
          <a:xfrm>
            <a:off x="7278528" y="2992298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40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ACF1E7-1885-AD4D-AEAC-7C44103617CF}"/>
              </a:ext>
            </a:extLst>
          </p:cNvPr>
          <p:cNvSpPr/>
          <p:nvPr/>
        </p:nvSpPr>
        <p:spPr bwMode="auto">
          <a:xfrm>
            <a:off x="1157204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849407-29DC-5345-8D2F-401128A853F6}"/>
              </a:ext>
            </a:extLst>
          </p:cNvPr>
          <p:cNvSpPr/>
          <p:nvPr/>
        </p:nvSpPr>
        <p:spPr bwMode="auto">
          <a:xfrm>
            <a:off x="3244019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22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7CB18F-8C68-124F-844A-99E6ED39941A}"/>
              </a:ext>
            </a:extLst>
          </p:cNvPr>
          <p:cNvSpPr/>
          <p:nvPr/>
        </p:nvSpPr>
        <p:spPr bwMode="auto">
          <a:xfrm>
            <a:off x="5469955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0688D4-2F24-1849-8781-D229A7E00DC3}"/>
              </a:ext>
            </a:extLst>
          </p:cNvPr>
          <p:cNvSpPr/>
          <p:nvPr/>
        </p:nvSpPr>
        <p:spPr bwMode="auto">
          <a:xfrm>
            <a:off x="9087101" y="3852593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255B09-67D6-2642-9B67-DE1977C168F7}"/>
              </a:ext>
            </a:extLst>
          </p:cNvPr>
          <p:cNvCxnSpPr>
            <a:stCxn id="26" idx="3"/>
            <a:endCxn id="27" idx="7"/>
          </p:cNvCxnSpPr>
          <p:nvPr/>
        </p:nvCxnSpPr>
        <p:spPr bwMode="auto">
          <a:xfrm flipH="1">
            <a:off x="3131963" y="2519384"/>
            <a:ext cx="1824004" cy="52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9DC1A7-E3C7-4B49-86EE-01DA7AD64674}"/>
              </a:ext>
            </a:extLst>
          </p:cNvPr>
          <p:cNvCxnSpPr>
            <a:stCxn id="26" idx="5"/>
            <a:endCxn id="28" idx="1"/>
          </p:cNvCxnSpPr>
          <p:nvPr/>
        </p:nvCxnSpPr>
        <p:spPr bwMode="auto">
          <a:xfrm>
            <a:off x="5497020" y="2519383"/>
            <a:ext cx="1893565" cy="523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D6994D-CE42-8642-B355-A05F31E6DEA8}"/>
              </a:ext>
            </a:extLst>
          </p:cNvPr>
          <p:cNvCxnSpPr>
            <a:cxnSpLocks/>
            <a:stCxn id="27" idx="3"/>
            <a:endCxn id="29" idx="7"/>
          </p:cNvCxnSpPr>
          <p:nvPr/>
        </p:nvCxnSpPr>
        <p:spPr bwMode="auto">
          <a:xfrm flipH="1">
            <a:off x="1810313" y="3284549"/>
            <a:ext cx="780597" cy="61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24DD4-139A-354D-A761-131BD866A6DB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 bwMode="auto">
          <a:xfrm>
            <a:off x="3131964" y="3284549"/>
            <a:ext cx="494639" cy="568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B2DEC2-A956-7B4D-99F3-C0F7406D4EC1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 bwMode="auto">
          <a:xfrm flipH="1">
            <a:off x="5852539" y="3284548"/>
            <a:ext cx="1538047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4BE8E9-A619-D844-BF15-4EA987C096E8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 bwMode="auto">
          <a:xfrm>
            <a:off x="7931638" y="3284548"/>
            <a:ext cx="1538047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F3C08CF-6B52-DD4C-9B32-E44F8E6DCDD2}"/>
              </a:ext>
            </a:extLst>
          </p:cNvPr>
          <p:cNvSpPr/>
          <p:nvPr/>
        </p:nvSpPr>
        <p:spPr bwMode="auto">
          <a:xfrm>
            <a:off x="4078745" y="4696145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33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7F05012-5F8C-764D-9789-FC87553DD392}"/>
              </a:ext>
            </a:extLst>
          </p:cNvPr>
          <p:cNvSpPr/>
          <p:nvPr/>
        </p:nvSpPr>
        <p:spPr bwMode="auto">
          <a:xfrm>
            <a:off x="6374242" y="4696145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36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659FAB-CC9E-1D48-B469-F3BA0D82D4EF}"/>
              </a:ext>
            </a:extLst>
          </p:cNvPr>
          <p:cNvCxnSpPr>
            <a:cxnSpLocks/>
            <a:stCxn id="31" idx="3"/>
            <a:endCxn id="39" idx="7"/>
          </p:cNvCxnSpPr>
          <p:nvPr/>
        </p:nvCxnSpPr>
        <p:spPr bwMode="auto">
          <a:xfrm flipH="1">
            <a:off x="4731855" y="4144843"/>
            <a:ext cx="850157" cy="601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8DDA63-259A-C54F-AE9C-676D9D25FA94}"/>
              </a:ext>
            </a:extLst>
          </p:cNvPr>
          <p:cNvCxnSpPr>
            <a:cxnSpLocks/>
            <a:stCxn id="31" idx="5"/>
            <a:endCxn id="40" idx="0"/>
          </p:cNvCxnSpPr>
          <p:nvPr/>
        </p:nvCxnSpPr>
        <p:spPr bwMode="auto">
          <a:xfrm>
            <a:off x="6123065" y="4144844"/>
            <a:ext cx="633760" cy="551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C6C3714-EC46-A540-A538-1B2C15BE6E56}"/>
              </a:ext>
            </a:extLst>
          </p:cNvPr>
          <p:cNvSpPr/>
          <p:nvPr/>
        </p:nvSpPr>
        <p:spPr bwMode="auto">
          <a:xfrm>
            <a:off x="7695891" y="4695532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46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9A3B05-3D02-5C44-BE31-10085AFEBEC1}"/>
              </a:ext>
            </a:extLst>
          </p:cNvPr>
          <p:cNvSpPr/>
          <p:nvPr/>
        </p:nvSpPr>
        <p:spPr bwMode="auto">
          <a:xfrm>
            <a:off x="10200069" y="4695532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5F1D17-85BA-B446-A94F-65D0D228FB08}"/>
              </a:ext>
            </a:extLst>
          </p:cNvPr>
          <p:cNvCxnSpPr>
            <a:cxnSpLocks/>
            <a:stCxn id="32" idx="3"/>
            <a:endCxn id="43" idx="7"/>
          </p:cNvCxnSpPr>
          <p:nvPr/>
        </p:nvCxnSpPr>
        <p:spPr bwMode="auto">
          <a:xfrm flipH="1">
            <a:off x="8349001" y="4144843"/>
            <a:ext cx="850157" cy="600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4668DD-2E62-2D43-80E9-E669774A4AAF}"/>
              </a:ext>
            </a:extLst>
          </p:cNvPr>
          <p:cNvCxnSpPr>
            <a:cxnSpLocks/>
            <a:stCxn id="32" idx="5"/>
            <a:endCxn id="44" idx="0"/>
          </p:cNvCxnSpPr>
          <p:nvPr/>
        </p:nvCxnSpPr>
        <p:spPr bwMode="auto">
          <a:xfrm>
            <a:off x="9740211" y="4144843"/>
            <a:ext cx="842442" cy="550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92E5D2E-45A4-674A-A3A7-182767968DD6}"/>
              </a:ext>
            </a:extLst>
          </p:cNvPr>
          <p:cNvSpPr/>
          <p:nvPr/>
        </p:nvSpPr>
        <p:spPr bwMode="auto">
          <a:xfrm>
            <a:off x="9156662" y="54473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DE56A3-90A1-0044-8234-A946F09C2D3A}"/>
              </a:ext>
            </a:extLst>
          </p:cNvPr>
          <p:cNvCxnSpPr>
            <a:cxnSpLocks/>
            <a:stCxn id="44" idx="3"/>
            <a:endCxn id="47" idx="7"/>
          </p:cNvCxnSpPr>
          <p:nvPr/>
        </p:nvCxnSpPr>
        <p:spPr bwMode="auto">
          <a:xfrm flipH="1">
            <a:off x="9809771" y="4987782"/>
            <a:ext cx="502355" cy="509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7E34E2B-36E2-4345-B138-1684295FDA53}"/>
              </a:ext>
            </a:extLst>
          </p:cNvPr>
          <p:cNvSpPr txBox="1"/>
          <p:nvPr/>
        </p:nvSpPr>
        <p:spPr>
          <a:xfrm>
            <a:off x="9873156" y="2697839"/>
            <a:ext cx="1808573" cy="62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Push down blackness</a:t>
            </a:r>
          </a:p>
        </p:txBody>
      </p:sp>
    </p:spTree>
    <p:extLst>
      <p:ext uri="{BB962C8B-B14F-4D97-AF65-F5344CB8AC3E}">
        <p14:creationId xmlns:p14="http://schemas.microsoft.com/office/powerpoint/2010/main" val="17795175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Show that, by further inserting the numbers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50,46,53,52,</a:t>
            </a:r>
            <a:r>
              <a:rPr lang="en-GB" dirty="0">
                <a:solidFill>
                  <a:srgbClr val="0B4F7A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68,62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the red-black tree becomes</a:t>
            </a: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87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749AA3-E655-8644-8FE6-7AF37BF89776}"/>
              </a:ext>
            </a:extLst>
          </p:cNvPr>
          <p:cNvSpPr/>
          <p:nvPr/>
        </p:nvSpPr>
        <p:spPr bwMode="auto">
          <a:xfrm>
            <a:off x="4843911" y="222713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31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487F09-317D-3241-9E62-D5DE3B7ED3A7}"/>
              </a:ext>
            </a:extLst>
          </p:cNvPr>
          <p:cNvSpPr/>
          <p:nvPr/>
        </p:nvSpPr>
        <p:spPr bwMode="auto">
          <a:xfrm>
            <a:off x="2478854" y="2992299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20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D79FE0-ECB7-3641-BFDA-A55348FCC69F}"/>
              </a:ext>
            </a:extLst>
          </p:cNvPr>
          <p:cNvSpPr/>
          <p:nvPr/>
        </p:nvSpPr>
        <p:spPr bwMode="auto">
          <a:xfrm>
            <a:off x="7278528" y="2992298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40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ACF1E7-1885-AD4D-AEAC-7C44103617CF}"/>
              </a:ext>
            </a:extLst>
          </p:cNvPr>
          <p:cNvSpPr/>
          <p:nvPr/>
        </p:nvSpPr>
        <p:spPr bwMode="auto">
          <a:xfrm>
            <a:off x="1157204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849407-29DC-5345-8D2F-401128A853F6}"/>
              </a:ext>
            </a:extLst>
          </p:cNvPr>
          <p:cNvSpPr/>
          <p:nvPr/>
        </p:nvSpPr>
        <p:spPr bwMode="auto">
          <a:xfrm>
            <a:off x="3244019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22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7CB18F-8C68-124F-844A-99E6ED39941A}"/>
              </a:ext>
            </a:extLst>
          </p:cNvPr>
          <p:cNvSpPr/>
          <p:nvPr/>
        </p:nvSpPr>
        <p:spPr bwMode="auto">
          <a:xfrm>
            <a:off x="5469955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0688D4-2F24-1849-8781-D229A7E00DC3}"/>
              </a:ext>
            </a:extLst>
          </p:cNvPr>
          <p:cNvSpPr/>
          <p:nvPr/>
        </p:nvSpPr>
        <p:spPr bwMode="auto">
          <a:xfrm>
            <a:off x="9087101" y="3852593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255B09-67D6-2642-9B67-DE1977C168F7}"/>
              </a:ext>
            </a:extLst>
          </p:cNvPr>
          <p:cNvCxnSpPr>
            <a:stCxn id="26" idx="3"/>
            <a:endCxn id="27" idx="7"/>
          </p:cNvCxnSpPr>
          <p:nvPr/>
        </p:nvCxnSpPr>
        <p:spPr bwMode="auto">
          <a:xfrm flipH="1">
            <a:off x="3131963" y="2519384"/>
            <a:ext cx="1824004" cy="52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9DC1A7-E3C7-4B49-86EE-01DA7AD64674}"/>
              </a:ext>
            </a:extLst>
          </p:cNvPr>
          <p:cNvCxnSpPr>
            <a:stCxn id="26" idx="5"/>
            <a:endCxn id="28" idx="1"/>
          </p:cNvCxnSpPr>
          <p:nvPr/>
        </p:nvCxnSpPr>
        <p:spPr bwMode="auto">
          <a:xfrm>
            <a:off x="5497020" y="2519383"/>
            <a:ext cx="1893565" cy="523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D6994D-CE42-8642-B355-A05F31E6DEA8}"/>
              </a:ext>
            </a:extLst>
          </p:cNvPr>
          <p:cNvCxnSpPr>
            <a:cxnSpLocks/>
            <a:stCxn id="27" idx="3"/>
            <a:endCxn id="29" idx="7"/>
          </p:cNvCxnSpPr>
          <p:nvPr/>
        </p:nvCxnSpPr>
        <p:spPr bwMode="auto">
          <a:xfrm flipH="1">
            <a:off x="1810313" y="3284549"/>
            <a:ext cx="780597" cy="61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24DD4-139A-354D-A761-131BD866A6DB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 bwMode="auto">
          <a:xfrm>
            <a:off x="3131964" y="3284549"/>
            <a:ext cx="494639" cy="568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B2DEC2-A956-7B4D-99F3-C0F7406D4EC1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 bwMode="auto">
          <a:xfrm flipH="1">
            <a:off x="5852539" y="3284548"/>
            <a:ext cx="1538047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4BE8E9-A619-D844-BF15-4EA987C096E8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 bwMode="auto">
          <a:xfrm>
            <a:off x="7931638" y="3284548"/>
            <a:ext cx="1538047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F3C08CF-6B52-DD4C-9B32-E44F8E6DCDD2}"/>
              </a:ext>
            </a:extLst>
          </p:cNvPr>
          <p:cNvSpPr/>
          <p:nvPr/>
        </p:nvSpPr>
        <p:spPr bwMode="auto">
          <a:xfrm>
            <a:off x="4078745" y="4696145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33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7F05012-5F8C-764D-9789-FC87553DD392}"/>
              </a:ext>
            </a:extLst>
          </p:cNvPr>
          <p:cNvSpPr/>
          <p:nvPr/>
        </p:nvSpPr>
        <p:spPr bwMode="auto">
          <a:xfrm>
            <a:off x="6374242" y="4696145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36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659FAB-CC9E-1D48-B469-F3BA0D82D4EF}"/>
              </a:ext>
            </a:extLst>
          </p:cNvPr>
          <p:cNvCxnSpPr>
            <a:cxnSpLocks/>
            <a:stCxn id="31" idx="3"/>
            <a:endCxn id="39" idx="7"/>
          </p:cNvCxnSpPr>
          <p:nvPr/>
        </p:nvCxnSpPr>
        <p:spPr bwMode="auto">
          <a:xfrm flipH="1">
            <a:off x="4731855" y="4144843"/>
            <a:ext cx="850157" cy="601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8DDA63-259A-C54F-AE9C-676D9D25FA94}"/>
              </a:ext>
            </a:extLst>
          </p:cNvPr>
          <p:cNvCxnSpPr>
            <a:cxnSpLocks/>
            <a:stCxn id="31" idx="5"/>
            <a:endCxn id="40" idx="0"/>
          </p:cNvCxnSpPr>
          <p:nvPr/>
        </p:nvCxnSpPr>
        <p:spPr bwMode="auto">
          <a:xfrm>
            <a:off x="6123065" y="4144844"/>
            <a:ext cx="633760" cy="551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C6C3714-EC46-A540-A538-1B2C15BE6E56}"/>
              </a:ext>
            </a:extLst>
          </p:cNvPr>
          <p:cNvSpPr/>
          <p:nvPr/>
        </p:nvSpPr>
        <p:spPr bwMode="auto">
          <a:xfrm>
            <a:off x="7695891" y="4695532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46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9A3B05-3D02-5C44-BE31-10085AFEBEC1}"/>
              </a:ext>
            </a:extLst>
          </p:cNvPr>
          <p:cNvSpPr/>
          <p:nvPr/>
        </p:nvSpPr>
        <p:spPr bwMode="auto">
          <a:xfrm>
            <a:off x="10200069" y="4695532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5F1D17-85BA-B446-A94F-65D0D228FB08}"/>
              </a:ext>
            </a:extLst>
          </p:cNvPr>
          <p:cNvCxnSpPr>
            <a:cxnSpLocks/>
            <a:stCxn id="32" idx="3"/>
            <a:endCxn id="43" idx="7"/>
          </p:cNvCxnSpPr>
          <p:nvPr/>
        </p:nvCxnSpPr>
        <p:spPr bwMode="auto">
          <a:xfrm flipH="1">
            <a:off x="8349001" y="4144843"/>
            <a:ext cx="850157" cy="600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4668DD-2E62-2D43-80E9-E669774A4AAF}"/>
              </a:ext>
            </a:extLst>
          </p:cNvPr>
          <p:cNvCxnSpPr>
            <a:cxnSpLocks/>
            <a:stCxn id="32" idx="5"/>
            <a:endCxn id="44" idx="0"/>
          </p:cNvCxnSpPr>
          <p:nvPr/>
        </p:nvCxnSpPr>
        <p:spPr bwMode="auto">
          <a:xfrm>
            <a:off x="9740211" y="4144843"/>
            <a:ext cx="842442" cy="550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92E5D2E-45A4-674A-A3A7-182767968DD6}"/>
              </a:ext>
            </a:extLst>
          </p:cNvPr>
          <p:cNvSpPr/>
          <p:nvPr/>
        </p:nvSpPr>
        <p:spPr bwMode="auto">
          <a:xfrm>
            <a:off x="9156662" y="54473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1DB1B8-0C74-1D4C-9079-8F9BB4B1FFA6}"/>
              </a:ext>
            </a:extLst>
          </p:cNvPr>
          <p:cNvSpPr/>
          <p:nvPr/>
        </p:nvSpPr>
        <p:spPr bwMode="auto">
          <a:xfrm>
            <a:off x="11034795" y="54473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DE56A3-90A1-0044-8234-A946F09C2D3A}"/>
              </a:ext>
            </a:extLst>
          </p:cNvPr>
          <p:cNvCxnSpPr>
            <a:cxnSpLocks/>
            <a:stCxn id="44" idx="3"/>
            <a:endCxn id="47" idx="7"/>
          </p:cNvCxnSpPr>
          <p:nvPr/>
        </p:nvCxnSpPr>
        <p:spPr bwMode="auto">
          <a:xfrm flipH="1">
            <a:off x="9809771" y="4987782"/>
            <a:ext cx="502355" cy="509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2CBFD8-60FA-D642-AD60-72765FB218AE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 bwMode="auto">
          <a:xfrm>
            <a:off x="10853179" y="4987782"/>
            <a:ext cx="564200" cy="45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F398935-39ED-FB46-9AF1-3E3553DC7446}"/>
              </a:ext>
            </a:extLst>
          </p:cNvPr>
          <p:cNvSpPr txBox="1"/>
          <p:nvPr/>
        </p:nvSpPr>
        <p:spPr>
          <a:xfrm>
            <a:off x="9873156" y="2697839"/>
            <a:ext cx="1808573" cy="35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Right rotation</a:t>
            </a:r>
          </a:p>
        </p:txBody>
      </p:sp>
    </p:spTree>
    <p:extLst>
      <p:ext uri="{BB962C8B-B14F-4D97-AF65-F5344CB8AC3E}">
        <p14:creationId xmlns:p14="http://schemas.microsoft.com/office/powerpoint/2010/main" val="34334209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Show that, by further inserting the numbers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50,46,53,52,68,</a:t>
            </a:r>
            <a:r>
              <a:rPr lang="en-GB" dirty="0">
                <a:solidFill>
                  <a:srgbClr val="0B4F7A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62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the red-black tree becomes</a:t>
            </a: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88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749AA3-E655-8644-8FE6-7AF37BF89776}"/>
              </a:ext>
            </a:extLst>
          </p:cNvPr>
          <p:cNvSpPr/>
          <p:nvPr/>
        </p:nvSpPr>
        <p:spPr bwMode="auto">
          <a:xfrm>
            <a:off x="4843911" y="222713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31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487F09-317D-3241-9E62-D5DE3B7ED3A7}"/>
              </a:ext>
            </a:extLst>
          </p:cNvPr>
          <p:cNvSpPr/>
          <p:nvPr/>
        </p:nvSpPr>
        <p:spPr bwMode="auto">
          <a:xfrm>
            <a:off x="2478854" y="2992299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20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D79FE0-ECB7-3641-BFDA-A55348FCC69F}"/>
              </a:ext>
            </a:extLst>
          </p:cNvPr>
          <p:cNvSpPr/>
          <p:nvPr/>
        </p:nvSpPr>
        <p:spPr bwMode="auto">
          <a:xfrm>
            <a:off x="7278528" y="2992298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50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ACF1E7-1885-AD4D-AEAC-7C44103617CF}"/>
              </a:ext>
            </a:extLst>
          </p:cNvPr>
          <p:cNvSpPr/>
          <p:nvPr/>
        </p:nvSpPr>
        <p:spPr bwMode="auto">
          <a:xfrm>
            <a:off x="1157204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849407-29DC-5345-8D2F-401128A853F6}"/>
              </a:ext>
            </a:extLst>
          </p:cNvPr>
          <p:cNvSpPr/>
          <p:nvPr/>
        </p:nvSpPr>
        <p:spPr bwMode="auto">
          <a:xfrm>
            <a:off x="3244019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22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7CB18F-8C68-124F-844A-99E6ED39941A}"/>
              </a:ext>
            </a:extLst>
          </p:cNvPr>
          <p:cNvSpPr/>
          <p:nvPr/>
        </p:nvSpPr>
        <p:spPr bwMode="auto">
          <a:xfrm>
            <a:off x="5469955" y="3852593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40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0688D4-2F24-1849-8781-D229A7E00DC3}"/>
              </a:ext>
            </a:extLst>
          </p:cNvPr>
          <p:cNvSpPr/>
          <p:nvPr/>
        </p:nvSpPr>
        <p:spPr bwMode="auto">
          <a:xfrm>
            <a:off x="9087101" y="3852593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255B09-67D6-2642-9B67-DE1977C168F7}"/>
              </a:ext>
            </a:extLst>
          </p:cNvPr>
          <p:cNvCxnSpPr>
            <a:stCxn id="26" idx="3"/>
            <a:endCxn id="27" idx="7"/>
          </p:cNvCxnSpPr>
          <p:nvPr/>
        </p:nvCxnSpPr>
        <p:spPr bwMode="auto">
          <a:xfrm flipH="1">
            <a:off x="3131963" y="2519384"/>
            <a:ext cx="1824004" cy="52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9DC1A7-E3C7-4B49-86EE-01DA7AD64674}"/>
              </a:ext>
            </a:extLst>
          </p:cNvPr>
          <p:cNvCxnSpPr>
            <a:stCxn id="26" idx="5"/>
            <a:endCxn id="28" idx="1"/>
          </p:cNvCxnSpPr>
          <p:nvPr/>
        </p:nvCxnSpPr>
        <p:spPr bwMode="auto">
          <a:xfrm>
            <a:off x="5497020" y="2519383"/>
            <a:ext cx="1893565" cy="523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D6994D-CE42-8642-B355-A05F31E6DEA8}"/>
              </a:ext>
            </a:extLst>
          </p:cNvPr>
          <p:cNvCxnSpPr>
            <a:cxnSpLocks/>
            <a:stCxn id="27" idx="3"/>
            <a:endCxn id="29" idx="7"/>
          </p:cNvCxnSpPr>
          <p:nvPr/>
        </p:nvCxnSpPr>
        <p:spPr bwMode="auto">
          <a:xfrm flipH="1">
            <a:off x="1810313" y="3284549"/>
            <a:ext cx="780597" cy="61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24DD4-139A-354D-A761-131BD866A6DB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 bwMode="auto">
          <a:xfrm>
            <a:off x="3131964" y="3284549"/>
            <a:ext cx="494639" cy="568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B2DEC2-A956-7B4D-99F3-C0F7406D4EC1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 bwMode="auto">
          <a:xfrm flipH="1">
            <a:off x="5852539" y="3284548"/>
            <a:ext cx="1538047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4BE8E9-A619-D844-BF15-4EA987C096E8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 bwMode="auto">
          <a:xfrm>
            <a:off x="7931638" y="3284548"/>
            <a:ext cx="1538047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F3C08CF-6B52-DD4C-9B32-E44F8E6DCDD2}"/>
              </a:ext>
            </a:extLst>
          </p:cNvPr>
          <p:cNvSpPr/>
          <p:nvPr/>
        </p:nvSpPr>
        <p:spPr bwMode="auto">
          <a:xfrm>
            <a:off x="4078745" y="4696145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7F05012-5F8C-764D-9789-FC87553DD392}"/>
              </a:ext>
            </a:extLst>
          </p:cNvPr>
          <p:cNvSpPr/>
          <p:nvPr/>
        </p:nvSpPr>
        <p:spPr bwMode="auto">
          <a:xfrm>
            <a:off x="6374242" y="4696145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46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659FAB-CC9E-1D48-B469-F3BA0D82D4EF}"/>
              </a:ext>
            </a:extLst>
          </p:cNvPr>
          <p:cNvCxnSpPr>
            <a:cxnSpLocks/>
            <a:stCxn id="31" idx="3"/>
            <a:endCxn id="39" idx="7"/>
          </p:cNvCxnSpPr>
          <p:nvPr/>
        </p:nvCxnSpPr>
        <p:spPr bwMode="auto">
          <a:xfrm flipH="1">
            <a:off x="4731855" y="4144843"/>
            <a:ext cx="850157" cy="601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8DDA63-259A-C54F-AE9C-676D9D25FA94}"/>
              </a:ext>
            </a:extLst>
          </p:cNvPr>
          <p:cNvCxnSpPr>
            <a:cxnSpLocks/>
            <a:stCxn id="31" idx="5"/>
            <a:endCxn id="40" idx="0"/>
          </p:cNvCxnSpPr>
          <p:nvPr/>
        </p:nvCxnSpPr>
        <p:spPr bwMode="auto">
          <a:xfrm>
            <a:off x="6123065" y="4144844"/>
            <a:ext cx="633760" cy="551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C6C3714-EC46-A540-A538-1B2C15BE6E56}"/>
              </a:ext>
            </a:extLst>
          </p:cNvPr>
          <p:cNvSpPr/>
          <p:nvPr/>
        </p:nvSpPr>
        <p:spPr bwMode="auto">
          <a:xfrm>
            <a:off x="7695891" y="4695532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52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9A3B05-3D02-5C44-BE31-10085AFEBEC1}"/>
              </a:ext>
            </a:extLst>
          </p:cNvPr>
          <p:cNvSpPr/>
          <p:nvPr/>
        </p:nvSpPr>
        <p:spPr bwMode="auto">
          <a:xfrm>
            <a:off x="10200069" y="4695532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5F1D17-85BA-B446-A94F-65D0D228FB08}"/>
              </a:ext>
            </a:extLst>
          </p:cNvPr>
          <p:cNvCxnSpPr>
            <a:cxnSpLocks/>
            <a:stCxn id="32" idx="3"/>
            <a:endCxn id="43" idx="7"/>
          </p:cNvCxnSpPr>
          <p:nvPr/>
        </p:nvCxnSpPr>
        <p:spPr bwMode="auto">
          <a:xfrm flipH="1">
            <a:off x="8349001" y="4144843"/>
            <a:ext cx="850157" cy="600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4668DD-2E62-2D43-80E9-E669774A4AAF}"/>
              </a:ext>
            </a:extLst>
          </p:cNvPr>
          <p:cNvCxnSpPr>
            <a:cxnSpLocks/>
            <a:stCxn id="32" idx="5"/>
            <a:endCxn id="44" idx="0"/>
          </p:cNvCxnSpPr>
          <p:nvPr/>
        </p:nvCxnSpPr>
        <p:spPr bwMode="auto">
          <a:xfrm>
            <a:off x="9740211" y="4144843"/>
            <a:ext cx="842442" cy="550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91DB1B8-0C74-1D4C-9079-8F9BB4B1FFA6}"/>
              </a:ext>
            </a:extLst>
          </p:cNvPr>
          <p:cNvSpPr/>
          <p:nvPr/>
        </p:nvSpPr>
        <p:spPr bwMode="auto">
          <a:xfrm>
            <a:off x="11034795" y="54473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68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2CBFD8-60FA-D642-AD60-72765FB218AE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 bwMode="auto">
          <a:xfrm>
            <a:off x="10853179" y="4987782"/>
            <a:ext cx="564200" cy="45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1278F1D-0332-5C4E-8FC1-3D8D031B2829}"/>
              </a:ext>
            </a:extLst>
          </p:cNvPr>
          <p:cNvSpPr/>
          <p:nvPr/>
        </p:nvSpPr>
        <p:spPr bwMode="auto">
          <a:xfrm>
            <a:off x="3002636" y="54473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5E80A26-0B66-1B47-97A6-4632CA5B8457}"/>
              </a:ext>
            </a:extLst>
          </p:cNvPr>
          <p:cNvSpPr/>
          <p:nvPr/>
        </p:nvSpPr>
        <p:spPr bwMode="auto">
          <a:xfrm>
            <a:off x="4811209" y="54473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36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9E1B2B-D551-294A-87E8-8772C57C4017}"/>
              </a:ext>
            </a:extLst>
          </p:cNvPr>
          <p:cNvCxnSpPr>
            <a:cxnSpLocks/>
            <a:stCxn id="39" idx="3"/>
            <a:endCxn id="51" idx="7"/>
          </p:cNvCxnSpPr>
          <p:nvPr/>
        </p:nvCxnSpPr>
        <p:spPr bwMode="auto">
          <a:xfrm flipH="1">
            <a:off x="3655746" y="4988395"/>
            <a:ext cx="535056" cy="509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DEC799-61C0-BD42-B0B5-0E57E7A236EC}"/>
              </a:ext>
            </a:extLst>
          </p:cNvPr>
          <p:cNvCxnSpPr>
            <a:cxnSpLocks/>
            <a:stCxn id="39" idx="5"/>
            <a:endCxn id="52" idx="0"/>
          </p:cNvCxnSpPr>
          <p:nvPr/>
        </p:nvCxnSpPr>
        <p:spPr bwMode="auto">
          <a:xfrm>
            <a:off x="4731855" y="4988395"/>
            <a:ext cx="461938" cy="458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09612FE-DDE4-4F46-8AB7-100753CE202A}"/>
              </a:ext>
            </a:extLst>
          </p:cNvPr>
          <p:cNvSpPr txBox="1"/>
          <p:nvPr/>
        </p:nvSpPr>
        <p:spPr>
          <a:xfrm>
            <a:off x="9713146" y="2697839"/>
            <a:ext cx="2509636" cy="62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Push down blackness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Left rotation on 40</a:t>
            </a:r>
          </a:p>
        </p:txBody>
      </p:sp>
    </p:spTree>
    <p:extLst>
      <p:ext uri="{BB962C8B-B14F-4D97-AF65-F5344CB8AC3E}">
        <p14:creationId xmlns:p14="http://schemas.microsoft.com/office/powerpoint/2010/main" val="2132785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2: solution (cont.)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6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Show that, by further inserting the numbers </a:t>
            </a:r>
            <a:r>
              <a:rPr lang="en-GB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50,46,53,52,68,62</a:t>
            </a:r>
            <a:r>
              <a:rPr lang="en-GB" dirty="0">
                <a:latin typeface="Lucida Sans Unicode" charset="0"/>
                <a:ea typeface="ＭＳ Ｐゴシック" charset="-128"/>
                <a:cs typeface="Lucida Sans Unicode" charset="0"/>
              </a:rPr>
              <a:t> the red-black tree becomes</a:t>
            </a: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11306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89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749AA3-E655-8644-8FE6-7AF37BF89776}"/>
              </a:ext>
            </a:extLst>
          </p:cNvPr>
          <p:cNvSpPr/>
          <p:nvPr/>
        </p:nvSpPr>
        <p:spPr bwMode="auto">
          <a:xfrm>
            <a:off x="4843911" y="222713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31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487F09-317D-3241-9E62-D5DE3B7ED3A7}"/>
              </a:ext>
            </a:extLst>
          </p:cNvPr>
          <p:cNvSpPr/>
          <p:nvPr/>
        </p:nvSpPr>
        <p:spPr bwMode="auto">
          <a:xfrm>
            <a:off x="2478854" y="2992299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20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D79FE0-ECB7-3641-BFDA-A55348FCC69F}"/>
              </a:ext>
            </a:extLst>
          </p:cNvPr>
          <p:cNvSpPr/>
          <p:nvPr/>
        </p:nvSpPr>
        <p:spPr bwMode="auto">
          <a:xfrm>
            <a:off x="7278528" y="2992298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50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ACF1E7-1885-AD4D-AEAC-7C44103617CF}"/>
              </a:ext>
            </a:extLst>
          </p:cNvPr>
          <p:cNvSpPr/>
          <p:nvPr/>
        </p:nvSpPr>
        <p:spPr bwMode="auto">
          <a:xfrm>
            <a:off x="1157204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849407-29DC-5345-8D2F-401128A853F6}"/>
              </a:ext>
            </a:extLst>
          </p:cNvPr>
          <p:cNvSpPr/>
          <p:nvPr/>
        </p:nvSpPr>
        <p:spPr bwMode="auto">
          <a:xfrm>
            <a:off x="3244019" y="3852593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22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7CB18F-8C68-124F-844A-99E6ED39941A}"/>
              </a:ext>
            </a:extLst>
          </p:cNvPr>
          <p:cNvSpPr/>
          <p:nvPr/>
        </p:nvSpPr>
        <p:spPr bwMode="auto">
          <a:xfrm>
            <a:off x="5469955" y="3852593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40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0688D4-2F24-1849-8781-D229A7E00DC3}"/>
              </a:ext>
            </a:extLst>
          </p:cNvPr>
          <p:cNvSpPr/>
          <p:nvPr/>
        </p:nvSpPr>
        <p:spPr bwMode="auto">
          <a:xfrm>
            <a:off x="9087101" y="3852593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255B09-67D6-2642-9B67-DE1977C168F7}"/>
              </a:ext>
            </a:extLst>
          </p:cNvPr>
          <p:cNvCxnSpPr>
            <a:stCxn id="26" idx="3"/>
            <a:endCxn id="27" idx="7"/>
          </p:cNvCxnSpPr>
          <p:nvPr/>
        </p:nvCxnSpPr>
        <p:spPr bwMode="auto">
          <a:xfrm flipH="1">
            <a:off x="3131963" y="2519384"/>
            <a:ext cx="1824004" cy="52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9DC1A7-E3C7-4B49-86EE-01DA7AD64674}"/>
              </a:ext>
            </a:extLst>
          </p:cNvPr>
          <p:cNvCxnSpPr>
            <a:stCxn id="26" idx="5"/>
            <a:endCxn id="28" idx="1"/>
          </p:cNvCxnSpPr>
          <p:nvPr/>
        </p:nvCxnSpPr>
        <p:spPr bwMode="auto">
          <a:xfrm>
            <a:off x="5497020" y="2519383"/>
            <a:ext cx="1893565" cy="523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D6994D-CE42-8642-B355-A05F31E6DEA8}"/>
              </a:ext>
            </a:extLst>
          </p:cNvPr>
          <p:cNvCxnSpPr>
            <a:cxnSpLocks/>
            <a:stCxn id="27" idx="3"/>
            <a:endCxn id="29" idx="7"/>
          </p:cNvCxnSpPr>
          <p:nvPr/>
        </p:nvCxnSpPr>
        <p:spPr bwMode="auto">
          <a:xfrm flipH="1">
            <a:off x="1810313" y="3284549"/>
            <a:ext cx="780597" cy="61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24DD4-139A-354D-A761-131BD866A6DB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 bwMode="auto">
          <a:xfrm>
            <a:off x="3131964" y="3284549"/>
            <a:ext cx="494639" cy="568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B2DEC2-A956-7B4D-99F3-C0F7406D4EC1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 bwMode="auto">
          <a:xfrm flipH="1">
            <a:off x="5852539" y="3284548"/>
            <a:ext cx="1538047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4BE8E9-A619-D844-BF15-4EA987C096E8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 bwMode="auto">
          <a:xfrm>
            <a:off x="7931638" y="3284548"/>
            <a:ext cx="1538047" cy="5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F3C08CF-6B52-DD4C-9B32-E44F8E6DCDD2}"/>
              </a:ext>
            </a:extLst>
          </p:cNvPr>
          <p:cNvSpPr/>
          <p:nvPr/>
        </p:nvSpPr>
        <p:spPr bwMode="auto">
          <a:xfrm>
            <a:off x="4078745" y="4696145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35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7F05012-5F8C-764D-9789-FC87553DD392}"/>
              </a:ext>
            </a:extLst>
          </p:cNvPr>
          <p:cNvSpPr/>
          <p:nvPr/>
        </p:nvSpPr>
        <p:spPr bwMode="auto">
          <a:xfrm>
            <a:off x="6374242" y="4696145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46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659FAB-CC9E-1D48-B469-F3BA0D82D4EF}"/>
              </a:ext>
            </a:extLst>
          </p:cNvPr>
          <p:cNvCxnSpPr>
            <a:cxnSpLocks/>
            <a:stCxn id="31" idx="3"/>
            <a:endCxn id="39" idx="7"/>
          </p:cNvCxnSpPr>
          <p:nvPr/>
        </p:nvCxnSpPr>
        <p:spPr bwMode="auto">
          <a:xfrm flipH="1">
            <a:off x="4731855" y="4144843"/>
            <a:ext cx="850157" cy="601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8DDA63-259A-C54F-AE9C-676D9D25FA94}"/>
              </a:ext>
            </a:extLst>
          </p:cNvPr>
          <p:cNvCxnSpPr>
            <a:cxnSpLocks/>
            <a:stCxn id="31" idx="5"/>
            <a:endCxn id="40" idx="0"/>
          </p:cNvCxnSpPr>
          <p:nvPr/>
        </p:nvCxnSpPr>
        <p:spPr bwMode="auto">
          <a:xfrm>
            <a:off x="6123065" y="4144844"/>
            <a:ext cx="633760" cy="551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C6C3714-EC46-A540-A538-1B2C15BE6E56}"/>
              </a:ext>
            </a:extLst>
          </p:cNvPr>
          <p:cNvSpPr/>
          <p:nvPr/>
        </p:nvSpPr>
        <p:spPr bwMode="auto">
          <a:xfrm>
            <a:off x="7695891" y="4695532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52</a:t>
            </a:r>
            <a:endParaRPr lang="en-US" sz="1159" b="1" dirty="0">
              <a:solidFill>
                <a:srgbClr val="FFFFFF"/>
              </a:solidFill>
              <a:latin typeface="Lucida Sans Unicode" charset="0"/>
              <a:ea typeface="ＭＳ Ｐゴシック" panose="020B0600070205080204" pitchFamily="34" charset="-128"/>
              <a:cs typeface="Lucida Sans Unicode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9A3B05-3D02-5C44-BE31-10085AFEBEC1}"/>
              </a:ext>
            </a:extLst>
          </p:cNvPr>
          <p:cNvSpPr/>
          <p:nvPr/>
        </p:nvSpPr>
        <p:spPr bwMode="auto">
          <a:xfrm>
            <a:off x="10200069" y="4695532"/>
            <a:ext cx="765166" cy="3423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62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5F1D17-85BA-B446-A94F-65D0D228FB08}"/>
              </a:ext>
            </a:extLst>
          </p:cNvPr>
          <p:cNvCxnSpPr>
            <a:cxnSpLocks/>
            <a:stCxn id="32" idx="3"/>
            <a:endCxn id="43" idx="7"/>
          </p:cNvCxnSpPr>
          <p:nvPr/>
        </p:nvCxnSpPr>
        <p:spPr bwMode="auto">
          <a:xfrm flipH="1">
            <a:off x="8349001" y="4144843"/>
            <a:ext cx="850157" cy="600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4668DD-2E62-2D43-80E9-E669774A4AAF}"/>
              </a:ext>
            </a:extLst>
          </p:cNvPr>
          <p:cNvCxnSpPr>
            <a:cxnSpLocks/>
            <a:stCxn id="32" idx="5"/>
            <a:endCxn id="44" idx="0"/>
          </p:cNvCxnSpPr>
          <p:nvPr/>
        </p:nvCxnSpPr>
        <p:spPr bwMode="auto">
          <a:xfrm>
            <a:off x="9740211" y="4144843"/>
            <a:ext cx="842442" cy="550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92E5D2E-45A4-674A-A3A7-182767968DD6}"/>
              </a:ext>
            </a:extLst>
          </p:cNvPr>
          <p:cNvSpPr/>
          <p:nvPr/>
        </p:nvSpPr>
        <p:spPr bwMode="auto">
          <a:xfrm>
            <a:off x="9156662" y="54473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55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1DB1B8-0C74-1D4C-9079-8F9BB4B1FFA6}"/>
              </a:ext>
            </a:extLst>
          </p:cNvPr>
          <p:cNvSpPr/>
          <p:nvPr/>
        </p:nvSpPr>
        <p:spPr bwMode="auto">
          <a:xfrm>
            <a:off x="11034795" y="54473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68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DE56A3-90A1-0044-8234-A946F09C2D3A}"/>
              </a:ext>
            </a:extLst>
          </p:cNvPr>
          <p:cNvCxnSpPr>
            <a:cxnSpLocks/>
            <a:stCxn id="44" idx="3"/>
            <a:endCxn id="47" idx="7"/>
          </p:cNvCxnSpPr>
          <p:nvPr/>
        </p:nvCxnSpPr>
        <p:spPr bwMode="auto">
          <a:xfrm flipH="1">
            <a:off x="9809771" y="4987782"/>
            <a:ext cx="502355" cy="509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2CBFD8-60FA-D642-AD60-72765FB218AE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 bwMode="auto">
          <a:xfrm>
            <a:off x="10853179" y="4987782"/>
            <a:ext cx="564200" cy="45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1278F1D-0332-5C4E-8FC1-3D8D031B2829}"/>
              </a:ext>
            </a:extLst>
          </p:cNvPr>
          <p:cNvSpPr/>
          <p:nvPr/>
        </p:nvSpPr>
        <p:spPr bwMode="auto">
          <a:xfrm>
            <a:off x="3002636" y="54473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5E80A26-0B66-1B47-97A6-4632CA5B8457}"/>
              </a:ext>
            </a:extLst>
          </p:cNvPr>
          <p:cNvSpPr/>
          <p:nvPr/>
        </p:nvSpPr>
        <p:spPr bwMode="auto">
          <a:xfrm>
            <a:off x="4811209" y="5447381"/>
            <a:ext cx="765166" cy="3423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332" tIns="44166" rIns="88332" bIns="4416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33988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159" b="1" dirty="0">
                <a:solidFill>
                  <a:srgbClr val="FFFFFF"/>
                </a:solidFill>
                <a:latin typeface="Lucida Sans Unicode" charset="0"/>
                <a:ea typeface="ＭＳ Ｐゴシック" panose="020B0600070205080204" pitchFamily="34" charset="-128"/>
                <a:cs typeface="Lucida Sans Unicode" charset="0"/>
              </a:rPr>
              <a:t>36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9E1B2B-D551-294A-87E8-8772C57C4017}"/>
              </a:ext>
            </a:extLst>
          </p:cNvPr>
          <p:cNvCxnSpPr>
            <a:cxnSpLocks/>
            <a:stCxn id="39" idx="3"/>
            <a:endCxn id="51" idx="7"/>
          </p:cNvCxnSpPr>
          <p:nvPr/>
        </p:nvCxnSpPr>
        <p:spPr bwMode="auto">
          <a:xfrm flipH="1">
            <a:off x="3655746" y="4988395"/>
            <a:ext cx="535056" cy="509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DEC799-61C0-BD42-B0B5-0E57E7A236EC}"/>
              </a:ext>
            </a:extLst>
          </p:cNvPr>
          <p:cNvCxnSpPr>
            <a:cxnSpLocks/>
            <a:stCxn id="39" idx="5"/>
            <a:endCxn id="52" idx="0"/>
          </p:cNvCxnSpPr>
          <p:nvPr/>
        </p:nvCxnSpPr>
        <p:spPr bwMode="auto">
          <a:xfrm>
            <a:off x="4731855" y="4988395"/>
            <a:ext cx="461938" cy="458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5E49D3-1A40-8A42-B36F-74923E8B33E0}"/>
              </a:ext>
            </a:extLst>
          </p:cNvPr>
          <p:cNvSpPr txBox="1"/>
          <p:nvPr/>
        </p:nvSpPr>
        <p:spPr>
          <a:xfrm>
            <a:off x="9643585" y="2697839"/>
            <a:ext cx="2448509" cy="62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Right rotation on 68</a:t>
            </a:r>
          </a:p>
          <a:p>
            <a:pPr defTabSz="46159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739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/>
              </a:rPr>
              <a:t>Left rotation on 55</a:t>
            </a:r>
          </a:p>
        </p:txBody>
      </p:sp>
    </p:spTree>
    <p:extLst>
      <p:ext uri="{BB962C8B-B14F-4D97-AF65-F5344CB8AC3E}">
        <p14:creationId xmlns:p14="http://schemas.microsoft.com/office/powerpoint/2010/main" val="186540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Topics we covered so far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Recursive algorithms</a:t>
            </a:r>
          </a:p>
          <a:p>
            <a:pPr marL="507597" lvl="1" indent="-311306">
              <a:lnSpc>
                <a:spcPct val="120000"/>
              </a:lnSpc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Recursion traces/trees</a:t>
            </a:r>
          </a:p>
          <a:p>
            <a:pPr marL="507597" lvl="1" indent="-311306">
              <a:lnSpc>
                <a:spcPct val="120000"/>
              </a:lnSpc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Linear/Binary/Tail recursion</a:t>
            </a:r>
          </a:p>
          <a:p>
            <a:pPr marL="507597" lvl="1" indent="-311306">
              <a:lnSpc>
                <a:spcPct val="120000"/>
              </a:lnSpc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Conversion to iterative algorithms</a:t>
            </a:r>
          </a:p>
          <a:p>
            <a:pPr marL="0"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Algorithm design paradigms</a:t>
            </a:r>
          </a:p>
          <a:p>
            <a:pPr marL="507597" lvl="1" indent="-311306">
              <a:lnSpc>
                <a:spcPct val="120000"/>
              </a:lnSpc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Incremental</a:t>
            </a:r>
          </a:p>
          <a:p>
            <a:pPr marL="507597" lvl="1" indent="-311306">
              <a:lnSpc>
                <a:spcPct val="120000"/>
              </a:lnSpc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Divide-and-conquer </a:t>
            </a:r>
          </a:p>
          <a:p>
            <a:pPr marL="331241" lvl="1" indent="-311306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US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Analysis of recursive algorithms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Recurrence equations solution methods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Master theorem</a:t>
            </a:r>
          </a:p>
          <a:p>
            <a:pPr marL="0" lvl="1" indent="-311306">
              <a:lnSpc>
                <a:spcPct val="120000"/>
              </a:lnSpc>
              <a:buChar char="•"/>
            </a:pPr>
            <a:r>
              <a:rPr lang="en-US" altLang="en-US" sz="2029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MERGE-SORT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en-GB" altLang="en-US" sz="1449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123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3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/>
              <a:t>Add the sequence of keys given below to an empty B-tree with </a:t>
            </a:r>
            <a:r>
              <a:rPr lang="en-GB" dirty="0">
                <a:solidFill>
                  <a:schemeClr val="accent1"/>
                </a:solidFill>
              </a:rPr>
              <a:t>t = 2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7,12,4,3,5,8,10,6,9,2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Each node can store at most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2t - 1 = 3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keys</a:t>
            </a:r>
            <a:endParaRPr lang="en-US" sz="2029" b="1" dirty="0">
              <a:solidFill>
                <a:srgbClr val="094F7B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07597" lvl="1" indent="-311306">
              <a:lnSpc>
                <a:spcPct val="120000"/>
              </a:lnSpc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90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910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3: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/>
              <a:t>Add the sequence of keys given below to an empty B-tree with </a:t>
            </a:r>
            <a:r>
              <a:rPr lang="en-GB" dirty="0">
                <a:solidFill>
                  <a:schemeClr val="accent1"/>
                </a:solidFill>
              </a:rPr>
              <a:t>t = 2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7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,12,4,3,5,8,10,6,9,2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91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1D1051-B8F0-CD40-9BFF-6B3DD4489A98}"/>
              </a:ext>
            </a:extLst>
          </p:cNvPr>
          <p:cNvSpPr/>
          <p:nvPr/>
        </p:nvSpPr>
        <p:spPr bwMode="auto">
          <a:xfrm>
            <a:off x="5191713" y="2663835"/>
            <a:ext cx="1043408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176967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3: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/>
              <a:t>Add the sequence of keys given below to an empty B-tree with </a:t>
            </a:r>
            <a:r>
              <a:rPr lang="en-GB" dirty="0">
                <a:solidFill>
                  <a:schemeClr val="accent1"/>
                </a:solidFill>
              </a:rPr>
              <a:t>t = 2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7,12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,4,3,5,8,10,6,9,2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92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1D1051-B8F0-CD40-9BFF-6B3DD4489A98}"/>
              </a:ext>
            </a:extLst>
          </p:cNvPr>
          <p:cNvSpPr/>
          <p:nvPr/>
        </p:nvSpPr>
        <p:spPr bwMode="auto">
          <a:xfrm>
            <a:off x="5191713" y="2663835"/>
            <a:ext cx="1043408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7  12</a:t>
            </a:r>
          </a:p>
        </p:txBody>
      </p:sp>
    </p:spTree>
    <p:extLst>
      <p:ext uri="{BB962C8B-B14F-4D97-AF65-F5344CB8AC3E}">
        <p14:creationId xmlns:p14="http://schemas.microsoft.com/office/powerpoint/2010/main" val="7069345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3: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/>
              <a:t>Add the sequence of keys given below to an empty B-tree with </a:t>
            </a:r>
            <a:r>
              <a:rPr lang="en-GB" dirty="0">
                <a:solidFill>
                  <a:schemeClr val="accent1"/>
                </a:solidFill>
              </a:rPr>
              <a:t>t = 2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7,12,4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,3,5,8,10,6,9,2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93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1D1051-B8F0-CD40-9BFF-6B3DD4489A98}"/>
              </a:ext>
            </a:extLst>
          </p:cNvPr>
          <p:cNvSpPr/>
          <p:nvPr/>
        </p:nvSpPr>
        <p:spPr bwMode="auto">
          <a:xfrm>
            <a:off x="5191713" y="2663835"/>
            <a:ext cx="1043408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4  7  12</a:t>
            </a:r>
          </a:p>
        </p:txBody>
      </p:sp>
    </p:spTree>
    <p:extLst>
      <p:ext uri="{BB962C8B-B14F-4D97-AF65-F5344CB8AC3E}">
        <p14:creationId xmlns:p14="http://schemas.microsoft.com/office/powerpoint/2010/main" val="12241781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3: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/>
              <a:t>Add the sequence of keys given below to an empty B-tree with </a:t>
            </a:r>
            <a:r>
              <a:rPr lang="en-GB" dirty="0">
                <a:solidFill>
                  <a:schemeClr val="accent1"/>
                </a:solidFill>
              </a:rPr>
              <a:t>t = 2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7,12,4,3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,5,8,10,6,9,2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94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1D1051-B8F0-CD40-9BFF-6B3DD4489A98}"/>
              </a:ext>
            </a:extLst>
          </p:cNvPr>
          <p:cNvSpPr/>
          <p:nvPr/>
        </p:nvSpPr>
        <p:spPr bwMode="auto">
          <a:xfrm>
            <a:off x="5191713" y="2663835"/>
            <a:ext cx="1043408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7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60408-D95C-184D-B0D4-E4A976B566D3}"/>
              </a:ext>
            </a:extLst>
          </p:cNvPr>
          <p:cNvSpPr/>
          <p:nvPr/>
        </p:nvSpPr>
        <p:spPr bwMode="auto">
          <a:xfrm>
            <a:off x="2704185" y="3350806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3  4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4C48C389-540C-974E-8345-ED328A517D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2699" y="2968265"/>
            <a:ext cx="1822674" cy="38254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13F64329-3125-6E41-BE69-5222ADD1C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949207"/>
            <a:ext cx="2460975" cy="401599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C581B-6D33-6046-8D86-1FFF44D4B7B9}"/>
              </a:ext>
            </a:extLst>
          </p:cNvPr>
          <p:cNvSpPr/>
          <p:nvPr/>
        </p:nvSpPr>
        <p:spPr bwMode="auto">
          <a:xfrm>
            <a:off x="7712897" y="3331747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12</a:t>
            </a:r>
            <a:endParaRPr lang="en-GB" sz="1739" dirty="0">
              <a:solidFill>
                <a:srgbClr val="FF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060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3: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/>
              <a:t>Add the sequence of keys given below to an empty B-tree with </a:t>
            </a:r>
            <a:r>
              <a:rPr lang="en-GB" dirty="0">
                <a:solidFill>
                  <a:schemeClr val="accent1"/>
                </a:solidFill>
              </a:rPr>
              <a:t>t = 2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7,12,4,3,5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,8,10,6,9,2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95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1D1051-B8F0-CD40-9BFF-6B3DD4489A98}"/>
              </a:ext>
            </a:extLst>
          </p:cNvPr>
          <p:cNvSpPr/>
          <p:nvPr/>
        </p:nvSpPr>
        <p:spPr bwMode="auto">
          <a:xfrm>
            <a:off x="5191713" y="2663835"/>
            <a:ext cx="1043408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7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60408-D95C-184D-B0D4-E4A976B566D3}"/>
              </a:ext>
            </a:extLst>
          </p:cNvPr>
          <p:cNvSpPr/>
          <p:nvPr/>
        </p:nvSpPr>
        <p:spPr bwMode="auto">
          <a:xfrm>
            <a:off x="2704185" y="3350806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3  4  5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4C48C389-540C-974E-8345-ED328A517D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2699" y="2968265"/>
            <a:ext cx="1822674" cy="38254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13F64329-3125-6E41-BE69-5222ADD1C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949207"/>
            <a:ext cx="2460975" cy="401599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C581B-6D33-6046-8D86-1FFF44D4B7B9}"/>
              </a:ext>
            </a:extLst>
          </p:cNvPr>
          <p:cNvSpPr/>
          <p:nvPr/>
        </p:nvSpPr>
        <p:spPr bwMode="auto">
          <a:xfrm>
            <a:off x="7712897" y="3331747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12</a:t>
            </a:r>
            <a:endParaRPr lang="en-GB" sz="1739" dirty="0">
              <a:solidFill>
                <a:srgbClr val="FF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060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3: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/>
              <a:t>Add the sequence of keys given below to an empty B-tree with </a:t>
            </a:r>
            <a:r>
              <a:rPr lang="en-GB" dirty="0">
                <a:solidFill>
                  <a:schemeClr val="accent1"/>
                </a:solidFill>
              </a:rPr>
              <a:t>t = 2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7,12,4,3,5,8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,10,6,9,2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96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1D1051-B8F0-CD40-9BFF-6B3DD4489A98}"/>
              </a:ext>
            </a:extLst>
          </p:cNvPr>
          <p:cNvSpPr/>
          <p:nvPr/>
        </p:nvSpPr>
        <p:spPr bwMode="auto">
          <a:xfrm>
            <a:off x="5191713" y="2663835"/>
            <a:ext cx="1043408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7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60408-D95C-184D-B0D4-E4A976B566D3}"/>
              </a:ext>
            </a:extLst>
          </p:cNvPr>
          <p:cNvSpPr/>
          <p:nvPr/>
        </p:nvSpPr>
        <p:spPr bwMode="auto">
          <a:xfrm>
            <a:off x="2704185" y="3350806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3  4  5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4C48C389-540C-974E-8345-ED328A517D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2699" y="2968265"/>
            <a:ext cx="1822674" cy="38254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13F64329-3125-6E41-BE69-5222ADD1C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949207"/>
            <a:ext cx="2460975" cy="401599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C581B-6D33-6046-8D86-1FFF44D4B7B9}"/>
              </a:ext>
            </a:extLst>
          </p:cNvPr>
          <p:cNvSpPr/>
          <p:nvPr/>
        </p:nvSpPr>
        <p:spPr bwMode="auto">
          <a:xfrm>
            <a:off x="7712897" y="3331747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8  12</a:t>
            </a:r>
            <a:endParaRPr lang="en-GB" sz="1739" dirty="0">
              <a:solidFill>
                <a:srgbClr val="FF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402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3: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/>
              <a:t>Add the sequence of keys given below to an empty B-tree with </a:t>
            </a:r>
            <a:r>
              <a:rPr lang="en-GB" dirty="0">
                <a:solidFill>
                  <a:schemeClr val="accent1"/>
                </a:solidFill>
              </a:rPr>
              <a:t>t = 2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7,12,4,3,5,8,10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,6,9,2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97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1D1051-B8F0-CD40-9BFF-6B3DD4489A98}"/>
              </a:ext>
            </a:extLst>
          </p:cNvPr>
          <p:cNvSpPr/>
          <p:nvPr/>
        </p:nvSpPr>
        <p:spPr bwMode="auto">
          <a:xfrm>
            <a:off x="5191713" y="2663835"/>
            <a:ext cx="1043408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7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60408-D95C-184D-B0D4-E4A976B566D3}"/>
              </a:ext>
            </a:extLst>
          </p:cNvPr>
          <p:cNvSpPr/>
          <p:nvPr/>
        </p:nvSpPr>
        <p:spPr bwMode="auto">
          <a:xfrm>
            <a:off x="2704185" y="3350806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3  4  5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4C48C389-540C-974E-8345-ED328A517D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2699" y="2968265"/>
            <a:ext cx="1822674" cy="38254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13F64329-3125-6E41-BE69-5222ADD1C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949207"/>
            <a:ext cx="2460975" cy="401599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C581B-6D33-6046-8D86-1FFF44D4B7B9}"/>
              </a:ext>
            </a:extLst>
          </p:cNvPr>
          <p:cNvSpPr/>
          <p:nvPr/>
        </p:nvSpPr>
        <p:spPr bwMode="auto">
          <a:xfrm>
            <a:off x="7712897" y="3331747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8  10 12</a:t>
            </a:r>
            <a:endParaRPr lang="en-GB" sz="1739" dirty="0">
              <a:solidFill>
                <a:srgbClr val="FF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787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3: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/>
              <a:t>Add the sequence of keys given below to an empty B-tree with </a:t>
            </a:r>
            <a:r>
              <a:rPr lang="en-GB" dirty="0">
                <a:solidFill>
                  <a:schemeClr val="accent1"/>
                </a:solidFill>
              </a:rPr>
              <a:t>t = 2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7,12,4,3,5,8,10,6,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9,2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98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1D1051-B8F0-CD40-9BFF-6B3DD4489A98}"/>
              </a:ext>
            </a:extLst>
          </p:cNvPr>
          <p:cNvSpPr/>
          <p:nvPr/>
        </p:nvSpPr>
        <p:spPr bwMode="auto">
          <a:xfrm>
            <a:off x="5191713" y="2663835"/>
            <a:ext cx="1043408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4  7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60408-D95C-184D-B0D4-E4A976B566D3}"/>
              </a:ext>
            </a:extLst>
          </p:cNvPr>
          <p:cNvSpPr/>
          <p:nvPr/>
        </p:nvSpPr>
        <p:spPr bwMode="auto">
          <a:xfrm>
            <a:off x="2704185" y="3350806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4C48C389-540C-974E-8345-ED328A517D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2699" y="2968265"/>
            <a:ext cx="1822674" cy="38254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13F64329-3125-6E41-BE69-5222ADD1C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949207"/>
            <a:ext cx="2460975" cy="401599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C581B-6D33-6046-8D86-1FFF44D4B7B9}"/>
              </a:ext>
            </a:extLst>
          </p:cNvPr>
          <p:cNvSpPr/>
          <p:nvPr/>
        </p:nvSpPr>
        <p:spPr bwMode="auto">
          <a:xfrm>
            <a:off x="7712897" y="3331747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8  10 12</a:t>
            </a:r>
            <a:endParaRPr lang="en-GB" sz="1739" dirty="0">
              <a:solidFill>
                <a:srgbClr val="FF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8E6BAC-24A5-9D4E-BA44-2C974B1F4E2A}"/>
              </a:ext>
            </a:extLst>
          </p:cNvPr>
          <p:cNvSpPr/>
          <p:nvPr/>
        </p:nvSpPr>
        <p:spPr bwMode="auto">
          <a:xfrm>
            <a:off x="5095876" y="3341277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5  6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E69BC918-5786-CB4D-9DF5-D298A10B3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4991" y="3046375"/>
            <a:ext cx="1" cy="249968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25205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indent="-311306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Question 3: solution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5" y="1341851"/>
            <a:ext cx="11173653" cy="4750913"/>
          </a:xfrm>
        </p:spPr>
        <p:txBody>
          <a:bodyPr/>
          <a:lstStyle/>
          <a:p>
            <a:pPr indent="-311306">
              <a:defRPr/>
            </a:pPr>
            <a:r>
              <a:rPr lang="en-GB" dirty="0"/>
              <a:t>Add the sequence of keys given below to an empty B-tree with </a:t>
            </a:r>
            <a:r>
              <a:rPr lang="en-GB" dirty="0">
                <a:solidFill>
                  <a:schemeClr val="accent1"/>
                </a:solidFill>
              </a:rPr>
              <a:t>t = 2</a:t>
            </a:r>
          </a:p>
          <a:p>
            <a:pPr marL="507597" lvl="1" indent="-311306">
              <a:lnSpc>
                <a:spcPct val="120000"/>
              </a:lnSpc>
              <a:defRPr/>
            </a:pPr>
            <a:r>
              <a:rPr lang="en-GB" dirty="0">
                <a:highlight>
                  <a:srgbClr val="FFFF00"/>
                </a:highlight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7,12,4,3,5,8,10,6,9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,2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None/>
            </a:pPr>
            <a:fld id="{C7698C5C-92CB-614A-A6FE-AF344C72DF2D}" type="slidenum">
              <a:rPr lang="en-GB" altLang="en-US" sz="1449" b="0">
                <a:solidFill>
                  <a:srgbClr val="000000"/>
                </a:solidFill>
              </a:rPr>
              <a:pPr defTabSz="46159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99</a:t>
            </a:fld>
            <a:endParaRPr lang="en-GB" altLang="en-US" sz="1449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3476" y="6233849"/>
            <a:ext cx="7711978" cy="472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16"/>
              </a:spcBef>
              <a:buClr>
                <a:srgbClr val="000000"/>
              </a:buClr>
              <a:buChar char="•"/>
              <a:defRPr sz="2029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17690" indent="-276035">
              <a:spcBef>
                <a:spcPts val="616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04138" indent="-220828">
              <a:spcBef>
                <a:spcPts val="616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545793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1987448" indent="-220828">
              <a:spcBef>
                <a:spcPts val="616"/>
              </a:spcBef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42910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87075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312414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754069" indent="-220828" defTabSz="461592" eaLnBrk="0" fontAlgn="base" hangingPunct="0"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Char char="•"/>
              <a:defRPr sz="1642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61592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42" b="0" dirty="0">
                <a:solidFill>
                  <a:srgbClr val="000000"/>
                </a:solidFill>
              </a:rPr>
              <a:t>ADS 2</a:t>
            </a:r>
            <a:r>
              <a:rPr lang="en-GB" altLang="en-US" sz="1642" b="0" dirty="0">
                <a:solidFill>
                  <a:srgbClr val="000000"/>
                </a:solidFill>
              </a:rPr>
              <a:t>, </a:t>
            </a:r>
            <a:r>
              <a:rPr lang="is-IS" altLang="en-US" sz="1642" b="0" dirty="0">
                <a:solidFill>
                  <a:srgbClr val="000000"/>
                </a:solidFill>
              </a:rPr>
              <a:t>2021</a:t>
            </a:r>
            <a:endParaRPr lang="en-GB" altLang="en-US" sz="1642" b="0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1D1051-B8F0-CD40-9BFF-6B3DD4489A98}"/>
              </a:ext>
            </a:extLst>
          </p:cNvPr>
          <p:cNvSpPr/>
          <p:nvPr/>
        </p:nvSpPr>
        <p:spPr bwMode="auto">
          <a:xfrm>
            <a:off x="5191713" y="2663835"/>
            <a:ext cx="1043408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4  7  10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60408-D95C-184D-B0D4-E4A976B566D3}"/>
              </a:ext>
            </a:extLst>
          </p:cNvPr>
          <p:cNvSpPr/>
          <p:nvPr/>
        </p:nvSpPr>
        <p:spPr bwMode="auto">
          <a:xfrm>
            <a:off x="2704185" y="3350806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4C48C389-540C-974E-8345-ED328A517D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2699" y="2968265"/>
            <a:ext cx="1822674" cy="382540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13F64329-3125-6E41-BE69-5222ADD1C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949207"/>
            <a:ext cx="2460975" cy="401599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C581B-6D33-6046-8D86-1FFF44D4B7B9}"/>
              </a:ext>
            </a:extLst>
          </p:cNvPr>
          <p:cNvSpPr/>
          <p:nvPr/>
        </p:nvSpPr>
        <p:spPr bwMode="auto">
          <a:xfrm>
            <a:off x="7712897" y="3350806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12</a:t>
            </a:r>
            <a:endParaRPr lang="en-GB" sz="1739" dirty="0">
              <a:solidFill>
                <a:srgbClr val="FF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8E6BAC-24A5-9D4E-BA44-2C974B1F4E2A}"/>
              </a:ext>
            </a:extLst>
          </p:cNvPr>
          <p:cNvSpPr/>
          <p:nvPr/>
        </p:nvSpPr>
        <p:spPr bwMode="auto">
          <a:xfrm>
            <a:off x="4373756" y="3350806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5  6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E69BC918-5786-CB4D-9DF5-D298A10B3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1714" y="2949207"/>
            <a:ext cx="275457" cy="382539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8EF2C2-F6DA-A843-BCCB-D2C9A259D577}"/>
              </a:ext>
            </a:extLst>
          </p:cNvPr>
          <p:cNvSpPr/>
          <p:nvPr/>
        </p:nvSpPr>
        <p:spPr bwMode="auto">
          <a:xfrm>
            <a:off x="6043327" y="3350806"/>
            <a:ext cx="1235083" cy="38254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89997" bIns="35999" anchor="ctr"/>
          <a:lstStyle/>
          <a:p>
            <a:pPr algn="ctr" defTabSz="461593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sz="1739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8  9</a:t>
            </a:r>
            <a:endParaRPr lang="en-GB" sz="1739" dirty="0">
              <a:solidFill>
                <a:srgbClr val="FF0000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BDC53C5F-6901-4A4D-A878-3800A0EBC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7664" y="2949208"/>
            <a:ext cx="767951" cy="382539"/>
          </a:xfrm>
          <a:prstGeom prst="line">
            <a:avLst/>
          </a:prstGeom>
          <a:noFill/>
          <a:ln w="38100">
            <a:solidFill>
              <a:srgbClr val="094F7B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615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739">
              <a:solidFill>
                <a:srgbClr val="000000"/>
              </a:solidFill>
              <a:latin typeface="Lucida Sans Unicode"/>
              <a:ea typeface="ＭＳ Ｐゴシック" charset="-128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37883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cture">
  <a:themeElements>
    <a:clrScheme name="Custom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FF0000"/>
      </a:accent1>
      <a:accent2>
        <a:srgbClr val="FFFFCC"/>
      </a:accent2>
      <a:accent3>
        <a:srgbClr val="990000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lecture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449263" rtl="0" eaLnBrk="1" fontAlgn="base" latinLnBrk="0" hangingPunct="0">
          <a:lnSpc>
            <a:spcPct val="8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Lucida Sans Unicode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 Unicode" charset="0"/>
            <a:ea typeface="Lucida Sans Unicode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449263" rtl="0" eaLnBrk="1" fontAlgn="base" latinLnBrk="0" hangingPunct="0">
          <a:lnSpc>
            <a:spcPct val="8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Lucida Sans Unicode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 Unicode" charset="0"/>
            <a:ea typeface="Lucida Sans Unicode" charset="0"/>
            <a:cs typeface="Lucida Sans Unicode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8">
        <a:dk1>
          <a:srgbClr val="000000"/>
        </a:dk1>
        <a:lt1>
          <a:srgbClr val="FFFFFF"/>
        </a:lt1>
        <a:dk2>
          <a:srgbClr val="3333CC"/>
        </a:dk2>
        <a:lt2>
          <a:srgbClr val="808080"/>
        </a:lt2>
        <a:accent1>
          <a:srgbClr val="FFFF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E70000"/>
        </a:accent6>
        <a:hlink>
          <a:srgbClr val="008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9">
        <a:dk1>
          <a:srgbClr val="000000"/>
        </a:dk1>
        <a:lt1>
          <a:srgbClr val="FFFFFF"/>
        </a:lt1>
        <a:dk2>
          <a:srgbClr val="0000A0"/>
        </a:dk2>
        <a:lt2>
          <a:srgbClr val="808080"/>
        </a:lt2>
        <a:accent1>
          <a:srgbClr val="FFFF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E70000"/>
        </a:accent6>
        <a:hlink>
          <a:srgbClr val="008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10">
        <a:dk1>
          <a:srgbClr val="000000"/>
        </a:dk1>
        <a:lt1>
          <a:srgbClr val="FFFFFF"/>
        </a:lt1>
        <a:dk2>
          <a:srgbClr val="0000A0"/>
        </a:dk2>
        <a:lt2>
          <a:srgbClr val="808080"/>
        </a:lt2>
        <a:accent1>
          <a:srgbClr val="FFFF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0000"/>
        </a:accent6>
        <a:hlink>
          <a:srgbClr val="008000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11">
        <a:dk1>
          <a:srgbClr val="000000"/>
        </a:dk1>
        <a:lt1>
          <a:srgbClr val="FFFFFF"/>
        </a:lt1>
        <a:dk2>
          <a:srgbClr val="0000A0"/>
        </a:dk2>
        <a:lt2>
          <a:srgbClr val="808080"/>
        </a:lt2>
        <a:accent1>
          <a:srgbClr val="FFFFCC"/>
        </a:accent1>
        <a:accent2>
          <a:srgbClr val="E00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CB0000"/>
        </a:accent6>
        <a:hlink>
          <a:srgbClr val="008000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12">
        <a:dk1>
          <a:srgbClr val="000000"/>
        </a:dk1>
        <a:lt1>
          <a:srgbClr val="FFFFFF"/>
        </a:lt1>
        <a:dk2>
          <a:srgbClr val="000080"/>
        </a:dk2>
        <a:lt2>
          <a:srgbClr val="808080"/>
        </a:lt2>
        <a:accent1>
          <a:srgbClr val="FFFF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0000"/>
        </a:accent6>
        <a:hlink>
          <a:srgbClr val="008000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s template" id="{F4565652-C4D8-2C4E-9D96-A4DE505A62BA}" vid="{4015461F-9B3A-2F42-81A1-A6E22FBBE18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12584</Words>
  <Application>Microsoft Office PowerPoint</Application>
  <PresentationFormat>Widescreen</PresentationFormat>
  <Paragraphs>3140</Paragraphs>
  <Slides>166</Slides>
  <Notes>134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166</vt:i4>
      </vt:variant>
    </vt:vector>
  </HeadingPairs>
  <TitlesOfParts>
    <vt:vector size="177" baseType="lpstr">
      <vt:lpstr>Arial</vt:lpstr>
      <vt:lpstr>Calibri</vt:lpstr>
      <vt:lpstr>Calibri Light</vt:lpstr>
      <vt:lpstr>Cambria Math</vt:lpstr>
      <vt:lpstr>Courier New</vt:lpstr>
      <vt:lpstr>Helvetica</vt:lpstr>
      <vt:lpstr>Lucida Sans Typewriter</vt:lpstr>
      <vt:lpstr>Lucida Sans Unicode</vt:lpstr>
      <vt:lpstr>Symbol</vt:lpstr>
      <vt:lpstr>Office Theme</vt:lpstr>
      <vt:lpstr>lecture</vt:lpstr>
      <vt:lpstr>Algorithms and Data Structures 2</vt:lpstr>
      <vt:lpstr>Topics we covered so far</vt:lpstr>
      <vt:lpstr>Question 1</vt:lpstr>
      <vt:lpstr>Question 2</vt:lpstr>
      <vt:lpstr>Question 3</vt:lpstr>
      <vt:lpstr>Question 4</vt:lpstr>
      <vt:lpstr>Question 5</vt:lpstr>
      <vt:lpstr>Algorithms and Data Structures 2</vt:lpstr>
      <vt:lpstr>Topics we covered so far</vt:lpstr>
      <vt:lpstr>Question 1</vt:lpstr>
      <vt:lpstr>Question 1 -  cont.</vt:lpstr>
      <vt:lpstr>Question 2</vt:lpstr>
      <vt:lpstr>Question 2 – cont.</vt:lpstr>
      <vt:lpstr>Question 2 – cont.</vt:lpstr>
      <vt:lpstr>Question 2 – cont.</vt:lpstr>
      <vt:lpstr>Question 2 – cont.</vt:lpstr>
      <vt:lpstr>Question 2 – cont.</vt:lpstr>
      <vt:lpstr>Question 2 – cont.</vt:lpstr>
      <vt:lpstr>Question 2 – cont.</vt:lpstr>
      <vt:lpstr>Question 2 – cont.</vt:lpstr>
      <vt:lpstr>Question 2 – cont.</vt:lpstr>
      <vt:lpstr>Question 2 – cont.</vt:lpstr>
      <vt:lpstr>Question 2 – cont.</vt:lpstr>
      <vt:lpstr>Question 2 – cont.</vt:lpstr>
      <vt:lpstr>Algorithms and Data Structures 2</vt:lpstr>
      <vt:lpstr>Topics we covered so far</vt:lpstr>
      <vt:lpstr>Question 1</vt:lpstr>
      <vt:lpstr>Question 2</vt:lpstr>
      <vt:lpstr>Question 2 (cont.)</vt:lpstr>
      <vt:lpstr>Question 2 (cont.)</vt:lpstr>
      <vt:lpstr>Question 2 (cont.)</vt:lpstr>
      <vt:lpstr>Question 2 (cont.)</vt:lpstr>
      <vt:lpstr>Question 3</vt:lpstr>
      <vt:lpstr>Algorithms and Data Structures 2</vt:lpstr>
      <vt:lpstr>Topics we covered so far</vt:lpstr>
      <vt:lpstr>Question 1</vt:lpstr>
      <vt:lpstr>Question 1: solution</vt:lpstr>
      <vt:lpstr>Question 1: solution (cont.)</vt:lpstr>
      <vt:lpstr>Question 2</vt:lpstr>
      <vt:lpstr>Question 2: solution</vt:lpstr>
      <vt:lpstr>Question 2: solution (cont.)</vt:lpstr>
      <vt:lpstr>Question 2: another solution</vt:lpstr>
      <vt:lpstr>Question 2: another solution (cont.)</vt:lpstr>
      <vt:lpstr>Question 3</vt:lpstr>
      <vt:lpstr>Question 3: solution</vt:lpstr>
      <vt:lpstr>Algorithms and Data Structures 2</vt:lpstr>
      <vt:lpstr>Topics we covered so far</vt:lpstr>
      <vt:lpstr>Question 1</vt:lpstr>
      <vt:lpstr>Question 1: solution</vt:lpstr>
      <vt:lpstr>Question 1: solution (cont.)</vt:lpstr>
      <vt:lpstr>Question 1: solution (cont.) </vt:lpstr>
      <vt:lpstr>Question 2 </vt:lpstr>
      <vt:lpstr>Question 2: solution</vt:lpstr>
      <vt:lpstr>Question 2: solution (cont.)</vt:lpstr>
      <vt:lpstr>Question 3 </vt:lpstr>
      <vt:lpstr>Question 3: solution </vt:lpstr>
      <vt:lpstr>Question 4 </vt:lpstr>
      <vt:lpstr>Question 4: solution </vt:lpstr>
      <vt:lpstr>Question 4: solution </vt:lpstr>
      <vt:lpstr>Question 4: solution </vt:lpstr>
      <vt:lpstr>Question 4: solution </vt:lpstr>
      <vt:lpstr>Question 4: solution </vt:lpstr>
      <vt:lpstr>Question 4: solution </vt:lpstr>
      <vt:lpstr>Question 4: solution </vt:lpstr>
      <vt:lpstr>Algorithms and Data Structures 2</vt:lpstr>
      <vt:lpstr>Topics we covered so far</vt:lpstr>
      <vt:lpstr>Question 1</vt:lpstr>
      <vt:lpstr>Question 1: solution</vt:lpstr>
      <vt:lpstr>Question 1: solution (cont.)</vt:lpstr>
      <vt:lpstr>Question 1: solution (cont.)</vt:lpstr>
      <vt:lpstr>Question 1: solution (cont.)</vt:lpstr>
      <vt:lpstr>Question 2</vt:lpstr>
      <vt:lpstr>Question 2 (cont.)</vt:lpstr>
      <vt:lpstr>Question 2: solution</vt:lpstr>
      <vt:lpstr>Question 2: solution (cont.)</vt:lpstr>
      <vt:lpstr>Question 2: solution (cont.)</vt:lpstr>
      <vt:lpstr>Question 2: solution (cont.)</vt:lpstr>
      <vt:lpstr>Question 2: solution (cont.)</vt:lpstr>
      <vt:lpstr>Question 2: solution (cont.)</vt:lpstr>
      <vt:lpstr>Question 2: solution (cont.)</vt:lpstr>
      <vt:lpstr>Question 2: solution (cont.)</vt:lpstr>
      <vt:lpstr>Question 2: solution (cont.)</vt:lpstr>
      <vt:lpstr>Question 2: solution (cont.)</vt:lpstr>
      <vt:lpstr>Question 2: solution (cont.)</vt:lpstr>
      <vt:lpstr>Question 2: solution (cont.)</vt:lpstr>
      <vt:lpstr>Question 2: solution (cont.)</vt:lpstr>
      <vt:lpstr>Question 2: solution (cont.)</vt:lpstr>
      <vt:lpstr>Question 2: solution (cont.)</vt:lpstr>
      <vt:lpstr>Question 2: solution (cont.)</vt:lpstr>
      <vt:lpstr>Question 3</vt:lpstr>
      <vt:lpstr>Question 3: solution</vt:lpstr>
      <vt:lpstr>Question 3: solution</vt:lpstr>
      <vt:lpstr>Question 3: solution</vt:lpstr>
      <vt:lpstr>Question 3: solution</vt:lpstr>
      <vt:lpstr>Question 3: solution</vt:lpstr>
      <vt:lpstr>Question 3: solution</vt:lpstr>
      <vt:lpstr>Question 3: solution</vt:lpstr>
      <vt:lpstr>Question 3: solution</vt:lpstr>
      <vt:lpstr>Question 3: solution</vt:lpstr>
      <vt:lpstr>Question 3: solution</vt:lpstr>
      <vt:lpstr>Algorithms and Data Structures 2</vt:lpstr>
      <vt:lpstr>Topics we covered so far</vt:lpstr>
      <vt:lpstr>Question 1</vt:lpstr>
      <vt:lpstr>Question 1: solution</vt:lpstr>
      <vt:lpstr>Question 1: solution (cont.)</vt:lpstr>
      <vt:lpstr>Question 1: solution (cont.)</vt:lpstr>
      <vt:lpstr>Question 1: solution (cont.)</vt:lpstr>
      <vt:lpstr>Question 1: solution (cont.)</vt:lpstr>
      <vt:lpstr>Question 2</vt:lpstr>
      <vt:lpstr>Question 2: solution</vt:lpstr>
      <vt:lpstr>Question 2: solution</vt:lpstr>
      <vt:lpstr>Question 2: solution</vt:lpstr>
      <vt:lpstr>Question 2: solution</vt:lpstr>
      <vt:lpstr>Question 2: solution</vt:lpstr>
      <vt:lpstr>Question 2: solution</vt:lpstr>
      <vt:lpstr>Question 2: solution (cont.)</vt:lpstr>
      <vt:lpstr>Question 2: solution (cont.)</vt:lpstr>
      <vt:lpstr>Question 2: solution (cont.)</vt:lpstr>
      <vt:lpstr>Question 2: solution (cont.)</vt:lpstr>
      <vt:lpstr>Question 2: solution (cont.)</vt:lpstr>
      <vt:lpstr>Question 2: solution (cont.)</vt:lpstr>
      <vt:lpstr>Algorithms and Data Structures 2</vt:lpstr>
      <vt:lpstr>Topics we covered so far</vt:lpstr>
      <vt:lpstr>Matrix multiplication</vt:lpstr>
      <vt:lpstr>Matrix multiplication (cont.)</vt:lpstr>
      <vt:lpstr>The chain matrix multiplication problem</vt:lpstr>
      <vt:lpstr>DP algorithm</vt:lpstr>
      <vt:lpstr>DP algorithm</vt:lpstr>
      <vt:lpstr>DP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DP algorithm</vt:lpstr>
      <vt:lpstr>Recap: Greedy algorithms</vt:lpstr>
      <vt:lpstr>Graphs</vt:lpstr>
      <vt:lpstr>Single source shortest-paths problem</vt:lpstr>
      <vt:lpstr>Single source shortest-paths problem</vt:lpstr>
      <vt:lpstr>Single source shortest-paths problem</vt:lpstr>
      <vt:lpstr>Single source shortest-paths problem</vt:lpstr>
      <vt:lpstr>Single source shortest-paths problem</vt:lpstr>
      <vt:lpstr>Single source shortest-paths problem</vt:lpstr>
      <vt:lpstr>Single source shortest-paths problem</vt:lpstr>
      <vt:lpstr>Dijkstra’s algorithm</vt:lpstr>
      <vt:lpstr>Dijkstra’s algorithm: implementation</vt:lpstr>
      <vt:lpstr>Dijkstra’s algorithm: implementation</vt:lpstr>
      <vt:lpstr>Dijkstra’s algorithm: implementation</vt:lpstr>
      <vt:lpstr>Dijkstra’s algorithm: example</vt:lpstr>
      <vt:lpstr>Dijkstra’s algorithm: example</vt:lpstr>
      <vt:lpstr>Dijkstra’s algorithm: example</vt:lpstr>
      <vt:lpstr>Dijkstra’s algorithm: example</vt:lpstr>
      <vt:lpstr>Dijkstra’s algorithm: example</vt:lpstr>
      <vt:lpstr>Dijkstra’s algorithm: example</vt:lpstr>
      <vt:lpstr>Dijkstra’s algorithm: example</vt:lpstr>
      <vt:lpstr>Dijkstra’s algorithm: example</vt:lpstr>
      <vt:lpstr>Dijkstra’s algorithm: example</vt:lpstr>
      <vt:lpstr>Dijkstra’s algorithm: example</vt:lpstr>
      <vt:lpstr>Dijkstra’s algorithm: example</vt:lpstr>
      <vt:lpstr>Dijkstra’s algorithm: example</vt:lpstr>
      <vt:lpstr>Dijkstra’s algorithm: example</vt:lpstr>
      <vt:lpstr>Dijkstra’s algorithm: example</vt:lpstr>
      <vt:lpstr>Dijkstra’s algorithm: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 2</dc:title>
  <dc:creator>Karlis Siders</dc:creator>
  <cp:lastModifiedBy>Karlis Siders</cp:lastModifiedBy>
  <cp:revision>1</cp:revision>
  <dcterms:created xsi:type="dcterms:W3CDTF">2021-04-15T14:33:17Z</dcterms:created>
  <dcterms:modified xsi:type="dcterms:W3CDTF">2021-04-15T14:35:48Z</dcterms:modified>
</cp:coreProperties>
</file>