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1A90F7-CFAD-4D52-BF8A-4B8897CE0516}">
  <a:tblStyle styleId="{291A90F7-CFAD-4D52-BF8A-4B8897CE05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 name="Google Shape;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
        <p:nvSpPr>
          <p:cNvPr id="13" name="Google Shape;13;p2"/>
          <p:cNvSpPr/>
          <p:nvPr/>
        </p:nvSpPr>
        <p:spPr>
          <a:xfrm>
            <a:off x="564874" y="1203599"/>
            <a:ext cx="3719094" cy="3715612"/>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 name="Google Shape;14;p2"/>
          <p:cNvSpPr txBox="1"/>
          <p:nvPr>
            <p:ph type="title"/>
          </p:nvPr>
        </p:nvSpPr>
        <p:spPr>
          <a:xfrm>
            <a:off x="539551" y="1203599"/>
            <a:ext cx="3744417" cy="50405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800" u="none" cap="none" strike="noStrike">
                <a:solidFill>
                  <a:srgbClr val="003560"/>
                </a:solidFill>
                <a:latin typeface="Arial"/>
                <a:ea typeface="Arial"/>
                <a:cs typeface="Arial"/>
                <a:sym typeface="Arial"/>
              </a:defRPr>
            </a:lvl1pPr>
            <a:lvl2pPr lvl="1"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5pPr>
            <a:lvl6pPr lvl="5"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9pPr>
          </a:lstStyle>
          <a:p/>
        </p:txBody>
      </p:sp>
      <p:sp>
        <p:nvSpPr>
          <p:cNvPr id="15" name="Google Shape;15;p2"/>
          <p:cNvSpPr txBox="1"/>
          <p:nvPr>
            <p:ph idx="1" type="body"/>
          </p:nvPr>
        </p:nvSpPr>
        <p:spPr>
          <a:xfrm>
            <a:off x="539551" y="1851671"/>
            <a:ext cx="3744417" cy="309634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SzPts val="1400"/>
              <a:buNone/>
              <a:defRPr b="0" i="0" sz="1600" u="none" cap="none" strike="noStrike">
                <a:solidFill>
                  <a:srgbClr val="003560"/>
                </a:solidFill>
                <a:latin typeface="Arial"/>
                <a:ea typeface="Arial"/>
                <a:cs typeface="Arial"/>
                <a:sym typeface="Arial"/>
              </a:defRPr>
            </a:lvl1pPr>
            <a:lvl2pPr indent="-228600" lvl="1" marL="914400" marR="0" rtl="0" algn="l">
              <a:spcBef>
                <a:spcPts val="240"/>
              </a:spcBef>
              <a:spcAft>
                <a:spcPts val="0"/>
              </a:spcAft>
              <a:buSzPts val="1400"/>
              <a:buNone/>
              <a:defRPr b="0" i="0" sz="1200" u="none" cap="none" strike="noStrike">
                <a:solidFill>
                  <a:srgbClr val="00213B"/>
                </a:solidFill>
                <a:latin typeface="Calibri"/>
                <a:ea typeface="Calibri"/>
                <a:cs typeface="Calibri"/>
                <a:sym typeface="Calibri"/>
              </a:defRPr>
            </a:lvl2pPr>
            <a:lvl3pPr indent="-228600" lvl="2" marL="1371600" marR="0" rtl="0" algn="l">
              <a:spcBef>
                <a:spcPts val="240"/>
              </a:spcBef>
              <a:spcAft>
                <a:spcPts val="0"/>
              </a:spcAft>
              <a:buSzPts val="1400"/>
              <a:buNone/>
              <a:defRPr b="1" i="0" sz="1200" u="none" cap="none" strike="noStrike">
                <a:solidFill>
                  <a:srgbClr val="00213B"/>
                </a:solidFill>
                <a:latin typeface="Calibri"/>
                <a:ea typeface="Calibri"/>
                <a:cs typeface="Calibri"/>
                <a:sym typeface="Calibri"/>
              </a:defRPr>
            </a:lvl3pPr>
            <a:lvl4pPr indent="-228600" lvl="3" marL="1828800" marR="0" rtl="0" algn="l">
              <a:spcBef>
                <a:spcPts val="240"/>
              </a:spcBef>
              <a:spcAft>
                <a:spcPts val="0"/>
              </a:spcAft>
              <a:buSzPts val="1400"/>
              <a:buNone/>
              <a:defRPr b="0" i="0" sz="1200" u="none" cap="none" strike="noStrike">
                <a:solidFill>
                  <a:srgbClr val="00213B"/>
                </a:solidFill>
                <a:latin typeface="Calibri"/>
                <a:ea typeface="Calibri"/>
                <a:cs typeface="Calibri"/>
                <a:sym typeface="Calibri"/>
              </a:defRPr>
            </a:lvl4pPr>
            <a:lvl5pPr indent="-228600" lvl="4" marL="2286000" marR="0" rtl="0" algn="l">
              <a:spcBef>
                <a:spcPts val="240"/>
              </a:spcBef>
              <a:spcAft>
                <a:spcPts val="0"/>
              </a:spcAft>
              <a:buSzPts val="1400"/>
              <a:buNone/>
              <a:defRPr b="0" i="0" sz="1200" u="none" cap="none" strike="noStrike">
                <a:solidFill>
                  <a:srgbClr val="00213B"/>
                </a:solidFill>
                <a:latin typeface="Calibri"/>
                <a:ea typeface="Calibri"/>
                <a:cs typeface="Calibri"/>
                <a:sym typeface="Calibri"/>
              </a:defRPr>
            </a:lvl5pPr>
            <a:lvl6pPr indent="-330200" lvl="5" marL="27432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6pPr>
            <a:lvl7pPr indent="-330200" lvl="6" marL="32004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7pPr>
            <a:lvl8pPr indent="-330200" lvl="7" marL="36576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8pPr>
            <a:lvl9pPr indent="-330200" lvl="8" marL="41148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16" name="Shape 16"/>
        <p:cNvGrpSpPr/>
        <p:nvPr/>
      </p:nvGrpSpPr>
      <p:grpSpPr>
        <a:xfrm>
          <a:off x="0" y="0"/>
          <a:ext cx="0" cy="0"/>
          <a:chOff x="0" y="0"/>
          <a:chExt cx="0" cy="0"/>
        </a:xfrm>
      </p:grpSpPr>
      <p:sp>
        <p:nvSpPr>
          <p:cNvPr id="17" name="Google Shape;17;p3"/>
          <p:cNvSpPr/>
          <p:nvPr/>
        </p:nvSpPr>
        <p:spPr>
          <a:xfrm>
            <a:off x="564874" y="1203599"/>
            <a:ext cx="3719094" cy="3715612"/>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 name="Google Shape;18;p3"/>
          <p:cNvSpPr txBox="1"/>
          <p:nvPr>
            <p:ph type="title"/>
          </p:nvPr>
        </p:nvSpPr>
        <p:spPr>
          <a:xfrm>
            <a:off x="539551" y="1203599"/>
            <a:ext cx="3744417" cy="50405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800" u="none" cap="none" strike="noStrike">
                <a:solidFill>
                  <a:srgbClr val="003560"/>
                </a:solidFill>
                <a:latin typeface="Arial"/>
                <a:ea typeface="Arial"/>
                <a:cs typeface="Arial"/>
                <a:sym typeface="Arial"/>
              </a:defRPr>
            </a:lvl1pPr>
            <a:lvl2pPr lvl="1"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1" i="0" sz="2800" u="none" cap="none" strike="noStrike">
                <a:solidFill>
                  <a:srgbClr val="483F6A"/>
                </a:solidFill>
                <a:latin typeface="Times New Roman"/>
                <a:ea typeface="Times New Roman"/>
                <a:cs typeface="Times New Roman"/>
                <a:sym typeface="Times New Roman"/>
              </a:defRPr>
            </a:lvl5pPr>
            <a:lvl6pPr lvl="5"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213B"/>
                </a:solidFill>
                <a:latin typeface="Arial"/>
                <a:ea typeface="Arial"/>
                <a:cs typeface="Arial"/>
                <a:sym typeface="Arial"/>
              </a:defRPr>
            </a:lvl9pPr>
          </a:lstStyle>
          <a:p/>
        </p:txBody>
      </p:sp>
      <p:sp>
        <p:nvSpPr>
          <p:cNvPr id="19" name="Google Shape;19;p3"/>
          <p:cNvSpPr txBox="1"/>
          <p:nvPr>
            <p:ph idx="1" type="body"/>
          </p:nvPr>
        </p:nvSpPr>
        <p:spPr>
          <a:xfrm>
            <a:off x="539551" y="1851671"/>
            <a:ext cx="3744417" cy="309634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SzPts val="1400"/>
              <a:buNone/>
              <a:defRPr b="0" i="0" sz="1600" u="none" cap="none" strike="noStrike">
                <a:solidFill>
                  <a:srgbClr val="003560"/>
                </a:solidFill>
                <a:latin typeface="Arial"/>
                <a:ea typeface="Arial"/>
                <a:cs typeface="Arial"/>
                <a:sym typeface="Arial"/>
              </a:defRPr>
            </a:lvl1pPr>
            <a:lvl2pPr indent="-228600" lvl="1" marL="914400" marR="0" rtl="0" algn="l">
              <a:spcBef>
                <a:spcPts val="240"/>
              </a:spcBef>
              <a:spcAft>
                <a:spcPts val="0"/>
              </a:spcAft>
              <a:buSzPts val="1400"/>
              <a:buNone/>
              <a:defRPr b="0" i="0" sz="1200" u="none" cap="none" strike="noStrike">
                <a:solidFill>
                  <a:srgbClr val="00213B"/>
                </a:solidFill>
                <a:latin typeface="Calibri"/>
                <a:ea typeface="Calibri"/>
                <a:cs typeface="Calibri"/>
                <a:sym typeface="Calibri"/>
              </a:defRPr>
            </a:lvl2pPr>
            <a:lvl3pPr indent="-228600" lvl="2" marL="1371600" marR="0" rtl="0" algn="l">
              <a:spcBef>
                <a:spcPts val="240"/>
              </a:spcBef>
              <a:spcAft>
                <a:spcPts val="0"/>
              </a:spcAft>
              <a:buSzPts val="1400"/>
              <a:buNone/>
              <a:defRPr b="1" i="0" sz="1200" u="none" cap="none" strike="noStrike">
                <a:solidFill>
                  <a:srgbClr val="00213B"/>
                </a:solidFill>
                <a:latin typeface="Calibri"/>
                <a:ea typeface="Calibri"/>
                <a:cs typeface="Calibri"/>
                <a:sym typeface="Calibri"/>
              </a:defRPr>
            </a:lvl3pPr>
            <a:lvl4pPr indent="-228600" lvl="3" marL="1828800" marR="0" rtl="0" algn="l">
              <a:spcBef>
                <a:spcPts val="240"/>
              </a:spcBef>
              <a:spcAft>
                <a:spcPts val="0"/>
              </a:spcAft>
              <a:buSzPts val="1400"/>
              <a:buNone/>
              <a:defRPr b="0" i="0" sz="1200" u="none" cap="none" strike="noStrike">
                <a:solidFill>
                  <a:srgbClr val="00213B"/>
                </a:solidFill>
                <a:latin typeface="Calibri"/>
                <a:ea typeface="Calibri"/>
                <a:cs typeface="Calibri"/>
                <a:sym typeface="Calibri"/>
              </a:defRPr>
            </a:lvl4pPr>
            <a:lvl5pPr indent="-228600" lvl="4" marL="2286000" marR="0" rtl="0" algn="l">
              <a:spcBef>
                <a:spcPts val="240"/>
              </a:spcBef>
              <a:spcAft>
                <a:spcPts val="0"/>
              </a:spcAft>
              <a:buSzPts val="1400"/>
              <a:buNone/>
              <a:defRPr b="0" i="0" sz="1200" u="none" cap="none" strike="noStrike">
                <a:solidFill>
                  <a:srgbClr val="00213B"/>
                </a:solidFill>
                <a:latin typeface="Calibri"/>
                <a:ea typeface="Calibri"/>
                <a:cs typeface="Calibri"/>
                <a:sym typeface="Calibri"/>
              </a:defRPr>
            </a:lvl5pPr>
            <a:lvl6pPr indent="-330200" lvl="5" marL="27432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6pPr>
            <a:lvl7pPr indent="-330200" lvl="6" marL="32004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7pPr>
            <a:lvl8pPr indent="-330200" lvl="7" marL="36576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8pPr>
            <a:lvl9pPr indent="-330200" lvl="8" marL="4114800" marR="0" rtl="0" algn="l">
              <a:spcBef>
                <a:spcPts val="320"/>
              </a:spcBef>
              <a:spcAft>
                <a:spcPts val="0"/>
              </a:spcAft>
              <a:buClr>
                <a:srgbClr val="00213B"/>
              </a:buClr>
              <a:buSzPts val="1600"/>
              <a:buFont typeface="Calibri"/>
              <a:buChar char="»"/>
              <a:defRPr b="0" i="0" sz="1600" u="none" cap="none" strike="noStrike">
                <a:solidFill>
                  <a:srgbClr val="00213B"/>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564874" y="1203599"/>
            <a:ext cx="3719094" cy="3715612"/>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 name="Google Shape;11;p1"/>
          <p:cNvSpPr/>
          <p:nvPr/>
        </p:nvSpPr>
        <p:spPr>
          <a:xfrm>
            <a:off x="564874" y="1203599"/>
            <a:ext cx="3719094" cy="3715612"/>
          </a:xfrm>
          <a:prstGeom prst="rect">
            <a:avLst/>
          </a:prstGeom>
          <a:solidFill>
            <a:schemeClr val="lt1">
              <a:alpha val="8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pic>
        <p:nvPicPr>
          <p:cNvPr descr="The tower of the main building with the city in the background" id="25" name="Google Shape;25;p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 name="Google Shape;26;p4"/>
          <p:cNvSpPr txBox="1"/>
          <p:nvPr>
            <p:ph type="title"/>
          </p:nvPr>
        </p:nvSpPr>
        <p:spPr>
          <a:xfrm>
            <a:off x="467546" y="1250950"/>
            <a:ext cx="5184775" cy="1032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4400"/>
              <a:t>GlasGO</a:t>
            </a:r>
            <a:endParaRPr sz="4400"/>
          </a:p>
        </p:txBody>
      </p:sp>
      <p:sp>
        <p:nvSpPr>
          <p:cNvPr id="27" name="Google Shape;27;p4"/>
          <p:cNvSpPr txBox="1"/>
          <p:nvPr/>
        </p:nvSpPr>
        <p:spPr>
          <a:xfrm>
            <a:off x="467550" y="2067729"/>
            <a:ext cx="5400600" cy="1750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2400" u="none" cap="none" strike="noStrike">
                <a:solidFill>
                  <a:srgbClr val="FFFFFF"/>
                </a:solidFill>
                <a:latin typeface="Arial"/>
                <a:ea typeface="Arial"/>
                <a:cs typeface="Arial"/>
                <a:sym typeface="Arial"/>
              </a:rPr>
              <a:t>Level 2 Student Project</a:t>
            </a:r>
            <a:endParaRPr>
              <a:solidFill>
                <a:srgbClr val="FFFFFF"/>
              </a:solidFill>
            </a:endParaRPr>
          </a:p>
          <a:p>
            <a:pPr indent="-342900" lvl="0" marL="342900" marR="0" rtl="0" algn="l">
              <a:spcBef>
                <a:spcPts val="480"/>
              </a:spcBef>
              <a:spcAft>
                <a:spcPts val="0"/>
              </a:spcAft>
              <a:buNone/>
            </a:pPr>
            <a:r>
              <a:rPr b="0" i="0" lang="en-GB" sz="2400" u="none" cap="none" strike="noStrike">
                <a:solidFill>
                  <a:srgbClr val="FFFFFF"/>
                </a:solidFill>
                <a:latin typeface="Arial"/>
                <a:ea typeface="Arial"/>
                <a:cs typeface="Arial"/>
                <a:sym typeface="Arial"/>
              </a:rPr>
              <a:t>Web Application Development 2</a:t>
            </a:r>
            <a:endParaRPr>
              <a:solidFill>
                <a:srgbClr val="FFFFFF"/>
              </a:solidFill>
            </a:endParaRPr>
          </a:p>
          <a:p>
            <a:pPr indent="-342900" lvl="0" marL="342900" marR="0" rtl="0" algn="l">
              <a:spcBef>
                <a:spcPts val="480"/>
              </a:spcBef>
              <a:spcAft>
                <a:spcPts val="0"/>
              </a:spcAft>
              <a:buNone/>
            </a:pPr>
            <a:r>
              <a:rPr b="0" i="0" lang="en-GB" sz="2400" u="none" cap="none" strike="noStrike">
                <a:solidFill>
                  <a:srgbClr val="F3F3F3"/>
                </a:solidFill>
                <a:latin typeface="Arial"/>
                <a:ea typeface="Arial"/>
                <a:cs typeface="Arial"/>
                <a:sym typeface="Arial"/>
              </a:rPr>
              <a:t>School of Computing Science</a:t>
            </a:r>
            <a:endParaRPr>
              <a:solidFill>
                <a:srgbClr val="F3F3F3"/>
              </a:solidFill>
            </a:endParaRPr>
          </a:p>
          <a:p>
            <a:pPr indent="-342900" lvl="0" marL="342900" marR="0" rtl="0" algn="l">
              <a:spcBef>
                <a:spcPts val="480"/>
              </a:spcBef>
              <a:spcAft>
                <a:spcPts val="0"/>
              </a:spcAft>
              <a:buNone/>
            </a:pPr>
            <a:r>
              <a:rPr b="0" i="0" lang="en-GB" sz="2400" u="none" cap="none" strike="noStrike">
                <a:solidFill>
                  <a:srgbClr val="F3F3F3"/>
                </a:solidFill>
                <a:latin typeface="Arial"/>
                <a:ea typeface="Arial"/>
                <a:cs typeface="Arial"/>
                <a:sym typeface="Arial"/>
              </a:rPr>
              <a:t>2020/2021</a:t>
            </a:r>
            <a:endParaRPr>
              <a:solidFill>
                <a:srgbClr val="F3F3F3"/>
              </a:solidFill>
            </a:endParaRPr>
          </a:p>
        </p:txBody>
      </p:sp>
      <p:pic>
        <p:nvPicPr>
          <p:cNvPr id="28" name="Google Shape;28;p4"/>
          <p:cNvPicPr preferRelativeResize="0"/>
          <p:nvPr/>
        </p:nvPicPr>
        <p:blipFill rotWithShape="1">
          <a:blip r:embed="rId4">
            <a:alphaModFix/>
          </a:blip>
          <a:srcRect b="0" l="0" r="0" t="0"/>
          <a:stretch/>
        </p:blipFill>
        <p:spPr>
          <a:xfrm>
            <a:off x="7705265" y="123478"/>
            <a:ext cx="1326004" cy="4119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title"/>
          </p:nvPr>
        </p:nvSpPr>
        <p:spPr>
          <a:xfrm>
            <a:off x="1046386" y="236936"/>
            <a:ext cx="2160240" cy="1032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3200"/>
              <a:t>Persona 3</a:t>
            </a:r>
            <a:endParaRPr/>
          </a:p>
        </p:txBody>
      </p:sp>
      <p:sp>
        <p:nvSpPr>
          <p:cNvPr id="109" name="Google Shape;109;p13"/>
          <p:cNvSpPr txBox="1"/>
          <p:nvPr/>
        </p:nvSpPr>
        <p:spPr>
          <a:xfrm>
            <a:off x="467544" y="3266459"/>
            <a:ext cx="3029894" cy="1465531"/>
          </a:xfrm>
          <a:prstGeom prst="rect">
            <a:avLst/>
          </a:prstGeom>
          <a:solidFill>
            <a:srgbClr val="D1D8DE"/>
          </a:solidFill>
          <a:ln cap="flat" cmpd="sng" w="9525">
            <a:solidFill>
              <a:srgbClr val="003560"/>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Name: </a:t>
            </a:r>
            <a:r>
              <a:rPr b="1" i="0" lang="en-GB" sz="1800" u="none" cap="none" strike="noStrike">
                <a:solidFill>
                  <a:srgbClr val="4F5961"/>
                </a:solidFill>
                <a:latin typeface="Calibri"/>
                <a:ea typeface="Calibri"/>
                <a:cs typeface="Calibri"/>
                <a:sym typeface="Calibri"/>
              </a:rPr>
              <a:t>Events4People Co.</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Location: </a:t>
            </a:r>
            <a:r>
              <a:rPr b="1" i="0" lang="en-GB" sz="1800" u="none" cap="none" strike="noStrike">
                <a:solidFill>
                  <a:srgbClr val="4F5961"/>
                </a:solidFill>
                <a:latin typeface="Calibri"/>
                <a:ea typeface="Calibri"/>
                <a:cs typeface="Calibri"/>
                <a:sym typeface="Calibri"/>
              </a:rPr>
              <a:t>Edinburgh</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Occupation: </a:t>
            </a:r>
            <a:r>
              <a:rPr b="1" i="0" lang="en-GB" sz="1800" u="none" cap="none" strike="noStrike">
                <a:solidFill>
                  <a:srgbClr val="4F5961"/>
                </a:solidFill>
                <a:latin typeface="Calibri"/>
                <a:ea typeface="Calibri"/>
                <a:cs typeface="Calibri"/>
                <a:sym typeface="Calibri"/>
              </a:rPr>
              <a:t>Company</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Archetype: </a:t>
            </a:r>
            <a:r>
              <a:rPr b="1" i="0" lang="en-GB" sz="1800" u="none" cap="none" strike="noStrike">
                <a:solidFill>
                  <a:srgbClr val="4F5961"/>
                </a:solidFill>
                <a:latin typeface="Calibri"/>
                <a:ea typeface="Calibri"/>
                <a:cs typeface="Calibri"/>
                <a:sym typeface="Calibri"/>
              </a:rPr>
              <a:t>Attention Seeker</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t/>
            </a:r>
            <a:endParaRPr b="0" i="0" sz="1800" u="none" cap="none" strike="noStrike">
              <a:solidFill>
                <a:srgbClr val="003560"/>
              </a:solidFill>
              <a:latin typeface="Arial"/>
              <a:ea typeface="Arial"/>
              <a:cs typeface="Arial"/>
              <a:sym typeface="Arial"/>
            </a:endParaRPr>
          </a:p>
        </p:txBody>
      </p:sp>
      <p:pic>
        <p:nvPicPr>
          <p:cNvPr id="110" name="Google Shape;110;p13"/>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sp>
        <p:nvSpPr>
          <p:cNvPr id="111" name="Google Shape;111;p13"/>
          <p:cNvSpPr txBox="1"/>
          <p:nvPr/>
        </p:nvSpPr>
        <p:spPr>
          <a:xfrm>
            <a:off x="3903771" y="699542"/>
            <a:ext cx="4340637" cy="2736304"/>
          </a:xfrm>
          <a:prstGeom prst="rect">
            <a:avLst/>
          </a:prstGeom>
          <a:solidFill>
            <a:srgbClr val="D1D8DE"/>
          </a:solid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Bio: </a:t>
            </a:r>
            <a:r>
              <a:rPr b="0" i="0" lang="en-GB" sz="1300" u="none" cap="none" strike="noStrike">
                <a:solidFill>
                  <a:srgbClr val="4F5961"/>
                </a:solidFill>
                <a:latin typeface="Calibri"/>
                <a:ea typeface="Calibri"/>
                <a:cs typeface="Calibri"/>
                <a:sym typeface="Calibri"/>
              </a:rPr>
              <a:t>Events4People Co. was founded in 2019 as a start-up of two friends from Edinburgh. At the university, they realized that they got stuck in their bubble of university students and they did not know many people outside the university. They started to organize small gatherings by the bonfire where everyone from town was welcomed, which resulted in big outdoor parties. They also helped to organize workshops in cooperation with the city council. They truly enjoyed this kind of job, left school and founded Events4People. On their portfolio, you may find a Rock festival in Stirling, a Let’s Talk About Science conference in Edinburgh, but also their original outdoor bonfire parties in Edinburgh.</a:t>
            </a:r>
            <a:endParaRPr b="0" i="0" sz="1300" u="none" cap="none" strike="noStrike">
              <a:solidFill>
                <a:srgbClr val="003560"/>
              </a:solidFill>
              <a:latin typeface="Arial"/>
              <a:ea typeface="Arial"/>
              <a:cs typeface="Arial"/>
              <a:sym typeface="Arial"/>
            </a:endParaRPr>
          </a:p>
        </p:txBody>
      </p:sp>
      <p:sp>
        <p:nvSpPr>
          <p:cNvPr id="112" name="Google Shape;112;p13"/>
          <p:cNvSpPr txBox="1"/>
          <p:nvPr/>
        </p:nvSpPr>
        <p:spPr>
          <a:xfrm>
            <a:off x="3903771" y="3579862"/>
            <a:ext cx="4340637" cy="1152128"/>
          </a:xfrm>
          <a:prstGeom prst="rect">
            <a:avLst/>
          </a:prstGeom>
          <a:solidFill>
            <a:srgbClr val="D1D8DE"/>
          </a:solid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Goals: </a:t>
            </a:r>
            <a:r>
              <a:rPr b="0" i="0" lang="en-GB" sz="1300" u="none" cap="none" strike="noStrike">
                <a:solidFill>
                  <a:srgbClr val="4F5961"/>
                </a:solidFill>
                <a:latin typeface="Calibri"/>
                <a:ea typeface="Calibri"/>
                <a:cs typeface="Calibri"/>
                <a:sym typeface="Calibri"/>
              </a:rPr>
              <a:t>As the company wishes to expand to the biggest city of Scotland, they are looking for ways to promote their already existing events. They are interested to see what people of Glasgow enjoy the most and what type of entertainment they usually seek.</a:t>
            </a:r>
            <a:endParaRPr b="0" i="0" sz="1300" u="none" cap="none" strike="noStrike">
              <a:solidFill>
                <a:srgbClr val="003560"/>
              </a:solidFill>
              <a:latin typeface="Arial"/>
              <a:ea typeface="Arial"/>
              <a:cs typeface="Arial"/>
              <a:sym typeface="Arial"/>
            </a:endParaRPr>
          </a:p>
        </p:txBody>
      </p:sp>
      <p:pic>
        <p:nvPicPr>
          <p:cNvPr id="113" name="Google Shape;113;p13"/>
          <p:cNvPicPr preferRelativeResize="0"/>
          <p:nvPr/>
        </p:nvPicPr>
        <p:blipFill rotWithShape="1">
          <a:blip r:embed="rId4">
            <a:alphaModFix/>
          </a:blip>
          <a:srcRect b="0" l="0" r="0" t="0"/>
          <a:stretch/>
        </p:blipFill>
        <p:spPr>
          <a:xfrm>
            <a:off x="787279" y="1017874"/>
            <a:ext cx="2390424" cy="2099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nvSpPr>
        <p:spPr>
          <a:xfrm>
            <a:off x="1046386" y="232110"/>
            <a:ext cx="5469830" cy="60662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000" u="none" cap="none" strike="noStrike">
                <a:solidFill>
                  <a:srgbClr val="003560"/>
                </a:solidFill>
                <a:latin typeface="Arial"/>
                <a:ea typeface="Arial"/>
                <a:cs typeface="Arial"/>
                <a:sym typeface="Arial"/>
              </a:rPr>
              <a:t>Wireframes – Index Page </a:t>
            </a:r>
            <a:endParaRPr/>
          </a:p>
        </p:txBody>
      </p:sp>
      <p:pic>
        <p:nvPicPr>
          <p:cNvPr id="120" name="Google Shape;120;p14"/>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pic>
        <p:nvPicPr>
          <p:cNvPr descr="Graphical user interface, application&#10;&#10;Description automatically generated" id="121" name="Google Shape;121;p14"/>
          <p:cNvPicPr preferRelativeResize="0"/>
          <p:nvPr/>
        </p:nvPicPr>
        <p:blipFill rotWithShape="1">
          <a:blip r:embed="rId4">
            <a:alphaModFix/>
          </a:blip>
          <a:srcRect b="0" l="0" r="0" t="0"/>
          <a:stretch/>
        </p:blipFill>
        <p:spPr>
          <a:xfrm>
            <a:off x="899592" y="771550"/>
            <a:ext cx="6045894" cy="4299303"/>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nvSpPr>
        <p:spPr>
          <a:xfrm>
            <a:off x="1046386" y="232110"/>
            <a:ext cx="5469830" cy="60662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000" u="none" cap="none" strike="noStrike">
                <a:solidFill>
                  <a:srgbClr val="003560"/>
                </a:solidFill>
                <a:latin typeface="Arial"/>
                <a:ea typeface="Arial"/>
                <a:cs typeface="Arial"/>
                <a:sym typeface="Arial"/>
              </a:rPr>
              <a:t>Wireframes – Sign Up Page </a:t>
            </a:r>
            <a:endParaRPr/>
          </a:p>
        </p:txBody>
      </p:sp>
      <p:pic>
        <p:nvPicPr>
          <p:cNvPr id="128" name="Google Shape;128;p15"/>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pic>
        <p:nvPicPr>
          <p:cNvPr descr="Table&#10;&#10;Description automatically generated" id="129" name="Google Shape;129;p15"/>
          <p:cNvPicPr preferRelativeResize="0"/>
          <p:nvPr/>
        </p:nvPicPr>
        <p:blipFill rotWithShape="1">
          <a:blip r:embed="rId4">
            <a:alphaModFix/>
          </a:blip>
          <a:srcRect b="0" l="0" r="0" t="0"/>
          <a:stretch/>
        </p:blipFill>
        <p:spPr>
          <a:xfrm>
            <a:off x="899592" y="771550"/>
            <a:ext cx="6045894" cy="4299302"/>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nvSpPr>
        <p:spPr>
          <a:xfrm>
            <a:off x="1046386" y="232110"/>
            <a:ext cx="5899100" cy="60662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000" u="none" cap="none" strike="noStrike">
                <a:solidFill>
                  <a:srgbClr val="003560"/>
                </a:solidFill>
                <a:latin typeface="Arial"/>
                <a:ea typeface="Arial"/>
                <a:cs typeface="Arial"/>
                <a:sym typeface="Arial"/>
              </a:rPr>
              <a:t>Wireframes – User Profile Page </a:t>
            </a:r>
            <a:endParaRPr/>
          </a:p>
        </p:txBody>
      </p:sp>
      <p:pic>
        <p:nvPicPr>
          <p:cNvPr id="136" name="Google Shape;136;p16"/>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pic>
        <p:nvPicPr>
          <p:cNvPr descr="Graphical user interface, application&#10;&#10;Description automatically generated" id="137" name="Google Shape;137;p16"/>
          <p:cNvPicPr preferRelativeResize="0"/>
          <p:nvPr/>
        </p:nvPicPr>
        <p:blipFill rotWithShape="1">
          <a:blip r:embed="rId4">
            <a:alphaModFix/>
          </a:blip>
          <a:srcRect b="0" l="0" r="0" t="0"/>
          <a:stretch/>
        </p:blipFill>
        <p:spPr>
          <a:xfrm>
            <a:off x="891906" y="771550"/>
            <a:ext cx="6053580" cy="4304768"/>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nvSpPr>
        <p:spPr>
          <a:xfrm>
            <a:off x="1046386" y="232110"/>
            <a:ext cx="5899100" cy="60662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000" u="none" cap="none" strike="noStrike">
                <a:solidFill>
                  <a:srgbClr val="003560"/>
                </a:solidFill>
                <a:latin typeface="Arial"/>
                <a:ea typeface="Arial"/>
                <a:cs typeface="Arial"/>
                <a:sym typeface="Arial"/>
              </a:rPr>
              <a:t>Wireframes – Post Details Page </a:t>
            </a:r>
            <a:endParaRPr/>
          </a:p>
        </p:txBody>
      </p:sp>
      <p:pic>
        <p:nvPicPr>
          <p:cNvPr id="144" name="Google Shape;144;p17"/>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pic>
        <p:nvPicPr>
          <p:cNvPr descr="Graphical user interface, text, application&#10;&#10;Description automatically generated" id="145" name="Google Shape;145;p17"/>
          <p:cNvPicPr preferRelativeResize="0"/>
          <p:nvPr/>
        </p:nvPicPr>
        <p:blipFill rotWithShape="1">
          <a:blip r:embed="rId4">
            <a:alphaModFix/>
          </a:blip>
          <a:srcRect b="0" l="0" r="0" t="0"/>
          <a:stretch/>
        </p:blipFill>
        <p:spPr>
          <a:xfrm>
            <a:off x="891905" y="771550"/>
            <a:ext cx="6053581" cy="4304769"/>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A picture containing building, mountain, outdoor, city&#10;&#10;Description automatically generated" id="151" name="Google Shape;151;p18"/>
          <p:cNvPicPr preferRelativeResize="0"/>
          <p:nvPr/>
        </p:nvPicPr>
        <p:blipFill rotWithShape="1">
          <a:blip r:embed="rId3">
            <a:alphaModFix/>
          </a:blip>
          <a:srcRect b="0" l="0" r="0" t="0"/>
          <a:stretch/>
        </p:blipFill>
        <p:spPr>
          <a:xfrm>
            <a:off x="0" y="-11975"/>
            <a:ext cx="9175650" cy="5143500"/>
          </a:xfrm>
          <a:prstGeom prst="rect">
            <a:avLst/>
          </a:prstGeom>
          <a:noFill/>
          <a:ln>
            <a:noFill/>
          </a:ln>
        </p:spPr>
      </p:pic>
      <p:pic>
        <p:nvPicPr>
          <p:cNvPr id="152" name="Google Shape;152;p18"/>
          <p:cNvPicPr preferRelativeResize="0"/>
          <p:nvPr/>
        </p:nvPicPr>
        <p:blipFill rotWithShape="1">
          <a:blip r:embed="rId4">
            <a:alphaModFix/>
          </a:blip>
          <a:srcRect b="0" l="0" r="0" t="0"/>
          <a:stretch/>
        </p:blipFill>
        <p:spPr>
          <a:xfrm>
            <a:off x="7705265" y="123478"/>
            <a:ext cx="1326004" cy="411943"/>
          </a:xfrm>
          <a:prstGeom prst="rect">
            <a:avLst/>
          </a:prstGeom>
          <a:noFill/>
          <a:ln>
            <a:noFill/>
          </a:ln>
        </p:spPr>
      </p:pic>
      <p:sp>
        <p:nvSpPr>
          <p:cNvPr id="153" name="Google Shape;153;p18"/>
          <p:cNvSpPr/>
          <p:nvPr/>
        </p:nvSpPr>
        <p:spPr>
          <a:xfrm>
            <a:off x="283950" y="1770300"/>
            <a:ext cx="8576100" cy="1994700"/>
          </a:xfrm>
          <a:prstGeom prst="rect">
            <a:avLst/>
          </a:prstGeom>
          <a:solidFill>
            <a:srgbClr val="88B8D2">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395536" y="660036"/>
            <a:ext cx="6336600" cy="11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600" u="none" cap="none" strike="noStrike">
                <a:solidFill>
                  <a:srgbClr val="003560"/>
                </a:solidFill>
                <a:latin typeface="Arial"/>
                <a:ea typeface="Arial"/>
                <a:cs typeface="Arial"/>
                <a:sym typeface="Arial"/>
              </a:rPr>
              <a:t>Any last words?</a:t>
            </a:r>
            <a:endParaRPr/>
          </a:p>
        </p:txBody>
      </p:sp>
      <p:sp>
        <p:nvSpPr>
          <p:cNvPr id="155" name="Google Shape;155;p18"/>
          <p:cNvSpPr txBox="1"/>
          <p:nvPr>
            <p:ph idx="1" type="body"/>
          </p:nvPr>
        </p:nvSpPr>
        <p:spPr>
          <a:xfrm>
            <a:off x="395536" y="1851670"/>
            <a:ext cx="3594974" cy="20882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rgbClr val="003560"/>
                </a:solidFill>
                <a:latin typeface="Arial"/>
                <a:ea typeface="Arial"/>
                <a:cs typeface="Arial"/>
                <a:sym typeface="Arial"/>
              </a:rPr>
              <a:t>Simona Holubkova</a:t>
            </a:r>
            <a:endParaRPr>
              <a:solidFill>
                <a:srgbClr val="003560"/>
              </a:solidFill>
            </a:endParaRPr>
          </a:p>
          <a:p>
            <a:pPr indent="0" lvl="0" marL="0" marR="0" rtl="0" algn="l">
              <a:spcBef>
                <a:spcPts val="480"/>
              </a:spcBef>
              <a:spcAft>
                <a:spcPts val="0"/>
              </a:spcAft>
              <a:buNone/>
            </a:pPr>
            <a:r>
              <a:rPr b="1" i="0" lang="en-GB" sz="2400" u="none" cap="none" strike="noStrike">
                <a:solidFill>
                  <a:srgbClr val="003560"/>
                </a:solidFill>
                <a:latin typeface="Arial"/>
                <a:ea typeface="Arial"/>
                <a:cs typeface="Arial"/>
                <a:sym typeface="Arial"/>
              </a:rPr>
              <a:t>Yanling Liu</a:t>
            </a:r>
            <a:endParaRPr>
              <a:solidFill>
                <a:srgbClr val="003560"/>
              </a:solidFill>
            </a:endParaRPr>
          </a:p>
          <a:p>
            <a:pPr indent="0" lvl="0" marL="0" marR="0" rtl="0" algn="l">
              <a:spcBef>
                <a:spcPts val="480"/>
              </a:spcBef>
              <a:spcAft>
                <a:spcPts val="0"/>
              </a:spcAft>
              <a:buNone/>
            </a:pPr>
            <a:r>
              <a:rPr b="1" i="0" lang="en-GB" sz="2400" u="none" cap="none" strike="noStrike">
                <a:solidFill>
                  <a:srgbClr val="003560"/>
                </a:solidFill>
                <a:latin typeface="Arial"/>
                <a:ea typeface="Arial"/>
                <a:cs typeface="Arial"/>
                <a:sym typeface="Arial"/>
              </a:rPr>
              <a:t>Lewis McGlinchey</a:t>
            </a:r>
            <a:endParaRPr>
              <a:solidFill>
                <a:srgbClr val="003560"/>
              </a:solidFill>
            </a:endParaRPr>
          </a:p>
          <a:p>
            <a:pPr indent="0" lvl="0" marL="0" marR="0" rtl="0" algn="l">
              <a:spcBef>
                <a:spcPts val="480"/>
              </a:spcBef>
              <a:spcAft>
                <a:spcPts val="0"/>
              </a:spcAft>
              <a:buNone/>
            </a:pPr>
            <a:r>
              <a:rPr b="1" i="0" lang="en-GB" sz="2400" u="none" cap="none" strike="noStrike">
                <a:solidFill>
                  <a:srgbClr val="003560"/>
                </a:solidFill>
                <a:latin typeface="Arial"/>
                <a:ea typeface="Arial"/>
                <a:cs typeface="Arial"/>
                <a:sym typeface="Arial"/>
              </a:rPr>
              <a:t>Karlis Sliders</a:t>
            </a:r>
            <a:endParaRPr>
              <a:solidFill>
                <a:srgbClr val="003560"/>
              </a:solidFill>
            </a:endParaRPr>
          </a:p>
          <a:p>
            <a:pPr indent="-342900" lvl="0" marL="342900" marR="0" rtl="0" algn="l">
              <a:spcBef>
                <a:spcPts val="320"/>
              </a:spcBef>
              <a:spcAft>
                <a:spcPts val="0"/>
              </a:spcAft>
              <a:buNone/>
            </a:pPr>
            <a:r>
              <a:t/>
            </a:r>
            <a:endParaRPr sz="1600">
              <a:solidFill>
                <a:srgbClr val="003560"/>
              </a:solidFill>
              <a:latin typeface="Arial"/>
              <a:ea typeface="Arial"/>
              <a:cs typeface="Arial"/>
              <a:sym typeface="Arial"/>
            </a:endParaRPr>
          </a:p>
        </p:txBody>
      </p:sp>
      <p:sp>
        <p:nvSpPr>
          <p:cNvPr id="156" name="Google Shape;156;p18"/>
          <p:cNvSpPr txBox="1"/>
          <p:nvPr/>
        </p:nvSpPr>
        <p:spPr>
          <a:xfrm>
            <a:off x="4427984" y="1851670"/>
            <a:ext cx="4536504" cy="20882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rgbClr val="003560"/>
                </a:solidFill>
                <a:latin typeface="Arial"/>
                <a:ea typeface="Arial"/>
                <a:cs typeface="Arial"/>
                <a:sym typeface="Arial"/>
              </a:rPr>
              <a:t>2483856H@student.gla.ac.uk</a:t>
            </a:r>
            <a:endParaRPr>
              <a:solidFill>
                <a:srgbClr val="003560"/>
              </a:solidFill>
            </a:endParaRPr>
          </a:p>
          <a:p>
            <a:pPr indent="0" lvl="0" marL="0" marR="0" rtl="0" algn="l">
              <a:spcBef>
                <a:spcPts val="480"/>
              </a:spcBef>
              <a:spcAft>
                <a:spcPts val="0"/>
              </a:spcAft>
              <a:buNone/>
            </a:pPr>
            <a:r>
              <a:rPr b="1" i="0" lang="en-GB" sz="2400" u="none" cap="none" strike="noStrike">
                <a:solidFill>
                  <a:srgbClr val="003560"/>
                </a:solidFill>
                <a:latin typeface="Arial"/>
                <a:ea typeface="Arial"/>
                <a:cs typeface="Arial"/>
                <a:sym typeface="Arial"/>
              </a:rPr>
              <a:t>2451921L@student.gla.ac.uk</a:t>
            </a:r>
            <a:endParaRPr>
              <a:solidFill>
                <a:srgbClr val="003560"/>
              </a:solidFill>
            </a:endParaRPr>
          </a:p>
          <a:p>
            <a:pPr indent="0" lvl="0" marL="0" marR="0" rtl="0" algn="l">
              <a:spcBef>
                <a:spcPts val="480"/>
              </a:spcBef>
              <a:spcAft>
                <a:spcPts val="0"/>
              </a:spcAft>
              <a:buNone/>
            </a:pPr>
            <a:r>
              <a:rPr b="1" i="0" lang="en-GB" sz="2400" u="none" cap="none" strike="noStrike">
                <a:solidFill>
                  <a:srgbClr val="003560"/>
                </a:solidFill>
                <a:latin typeface="Arial"/>
                <a:ea typeface="Arial"/>
                <a:cs typeface="Arial"/>
                <a:sym typeface="Arial"/>
              </a:rPr>
              <a:t>2259138M@student.gla.ac.uk</a:t>
            </a:r>
            <a:endParaRPr>
              <a:solidFill>
                <a:srgbClr val="003560"/>
              </a:solidFill>
            </a:endParaRPr>
          </a:p>
          <a:p>
            <a:pPr indent="0" lvl="0" marL="0" marR="0" rtl="0" algn="l">
              <a:spcBef>
                <a:spcPts val="480"/>
              </a:spcBef>
              <a:spcAft>
                <a:spcPts val="0"/>
              </a:spcAft>
              <a:buNone/>
            </a:pPr>
            <a:r>
              <a:rPr b="1" i="0" lang="en-GB" sz="2400" u="none" cap="none" strike="noStrike">
                <a:solidFill>
                  <a:srgbClr val="003560"/>
                </a:solidFill>
                <a:latin typeface="Arial"/>
                <a:ea typeface="Arial"/>
                <a:cs typeface="Arial"/>
                <a:sym typeface="Arial"/>
              </a:rPr>
              <a:t>2467273S@student.gla.ac.uk</a:t>
            </a:r>
            <a:endParaRPr>
              <a:solidFill>
                <a:srgbClr val="003560"/>
              </a:solidFill>
            </a:endParaRPr>
          </a:p>
          <a:p>
            <a:pPr indent="-342900" lvl="0" marL="342900" marR="0" rtl="0" algn="l">
              <a:spcBef>
                <a:spcPts val="320"/>
              </a:spcBef>
              <a:spcAft>
                <a:spcPts val="0"/>
              </a:spcAft>
              <a:buNone/>
            </a:pPr>
            <a:r>
              <a:t/>
            </a:r>
            <a:endParaRPr b="0" i="0" sz="1600" u="none" cap="none" strike="noStrike">
              <a:solidFill>
                <a:srgbClr val="0035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txBox="1"/>
          <p:nvPr/>
        </p:nvSpPr>
        <p:spPr>
          <a:xfrm>
            <a:off x="683568" y="843558"/>
            <a:ext cx="7272808" cy="417646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Glas</a:t>
            </a:r>
            <a:r>
              <a:rPr b="0" i="0" lang="en-GB" sz="1400" u="none" cap="none" strike="noStrike">
                <a:solidFill>
                  <a:srgbClr val="5B5361"/>
                </a:solidFill>
                <a:latin typeface="Calibri"/>
                <a:ea typeface="Calibri"/>
                <a:cs typeface="Calibri"/>
                <a:sym typeface="Calibri"/>
              </a:rPr>
              <a:t>G</a:t>
            </a:r>
            <a:r>
              <a:rPr lang="en-GB">
                <a:solidFill>
                  <a:srgbClr val="5B5361"/>
                </a:solidFill>
                <a:latin typeface="Calibri"/>
                <a:ea typeface="Calibri"/>
                <a:cs typeface="Calibri"/>
                <a:sym typeface="Calibri"/>
              </a:rPr>
              <a:t>O</a:t>
            </a:r>
            <a:r>
              <a:rPr b="0" i="0" lang="en-GB" sz="1400" u="none" cap="none" strike="noStrike">
                <a:solidFill>
                  <a:srgbClr val="5B5361"/>
                </a:solidFill>
                <a:latin typeface="Calibri"/>
                <a:ea typeface="Calibri"/>
                <a:cs typeface="Calibri"/>
                <a:sym typeface="Calibri"/>
              </a:rPr>
              <a:t> is a social media web app that allows users to share their social lives in the Greater Glasgow area, and engage with the community at large</a:t>
            </a:r>
            <a:endParaRPr/>
          </a:p>
          <a:p>
            <a:pPr indent="-285750" lvl="0" marL="2857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After creating their user profile, users can share image, text, and link posts onto the GlasG</a:t>
            </a:r>
            <a:r>
              <a:rPr lang="en-GB">
                <a:solidFill>
                  <a:srgbClr val="5B5361"/>
                </a:solidFill>
                <a:latin typeface="Calibri"/>
                <a:ea typeface="Calibri"/>
                <a:cs typeface="Calibri"/>
                <a:sym typeface="Calibri"/>
              </a:rPr>
              <a:t>O</a:t>
            </a:r>
            <a:r>
              <a:rPr b="0" i="0" lang="en-GB" sz="1400" u="none" cap="none" strike="noStrike">
                <a:solidFill>
                  <a:srgbClr val="5B5361"/>
                </a:solidFill>
                <a:latin typeface="Calibri"/>
                <a:ea typeface="Calibri"/>
                <a:cs typeface="Calibri"/>
                <a:sym typeface="Calibri"/>
              </a:rPr>
              <a:t> home page. They can also comment on the posts of other users or their own, as well as show their interest by clicking on thumbs up button</a:t>
            </a:r>
            <a:endParaRPr/>
          </a:p>
          <a:p>
            <a:pPr indent="-285750" lvl="0" marL="2857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Users can view the posts on the home page from the top down, filtered by either Top (the most liked posts in the last 10 days) or Recent (the most recent posts)</a:t>
            </a:r>
            <a:endParaRPr/>
          </a:p>
          <a:p>
            <a:pPr indent="-285750" lvl="0" marL="2857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They will also be able to mark their post as being of a certain category, such as </a:t>
            </a:r>
            <a:r>
              <a:rPr b="0" i="1" lang="en-GB" sz="1400" u="none" cap="none" strike="noStrike">
                <a:solidFill>
                  <a:srgbClr val="5B5361"/>
                </a:solidFill>
                <a:latin typeface="Calibri"/>
                <a:ea typeface="Calibri"/>
                <a:cs typeface="Calibri"/>
                <a:sym typeface="Calibri"/>
              </a:rPr>
              <a:t>events </a:t>
            </a:r>
            <a:r>
              <a:rPr b="0" i="0" lang="en-GB" sz="1400" u="none" cap="none" strike="noStrike">
                <a:solidFill>
                  <a:srgbClr val="5B5361"/>
                </a:solidFill>
                <a:latin typeface="Calibri"/>
                <a:ea typeface="Calibri"/>
                <a:cs typeface="Calibri"/>
                <a:sym typeface="Calibri"/>
              </a:rPr>
              <a:t>or </a:t>
            </a:r>
            <a:r>
              <a:rPr b="0" i="1" lang="en-GB" sz="1400" u="none" cap="none" strike="noStrike">
                <a:solidFill>
                  <a:srgbClr val="5B5361"/>
                </a:solidFill>
                <a:latin typeface="Calibri"/>
                <a:ea typeface="Calibri"/>
                <a:cs typeface="Calibri"/>
                <a:sym typeface="Calibri"/>
              </a:rPr>
              <a:t>cool spots</a:t>
            </a:r>
            <a:r>
              <a:rPr b="0" i="0" lang="en-GB" sz="1400" u="none" cap="none" strike="noStrike">
                <a:solidFill>
                  <a:srgbClr val="5B5361"/>
                </a:solidFill>
                <a:latin typeface="Calibri"/>
                <a:ea typeface="Calibri"/>
                <a:cs typeface="Calibri"/>
                <a:sym typeface="Calibri"/>
              </a:rPr>
              <a:t>, so that they or other users can filter the home page by posts from categories they particularly interested in</a:t>
            </a:r>
            <a:endParaRPr/>
          </a:p>
          <a:p>
            <a:pPr indent="-285750" lvl="0" marL="2857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Anyone can enter and view the GlasG</a:t>
            </a:r>
            <a:r>
              <a:rPr lang="en-GB">
                <a:solidFill>
                  <a:srgbClr val="5B5361"/>
                </a:solidFill>
                <a:latin typeface="Calibri"/>
                <a:ea typeface="Calibri"/>
                <a:cs typeface="Calibri"/>
                <a:sym typeface="Calibri"/>
              </a:rPr>
              <a:t>O</a:t>
            </a:r>
            <a:r>
              <a:rPr b="0" i="0" lang="en-GB" sz="1400" u="none" cap="none" strike="noStrike">
                <a:solidFill>
                  <a:srgbClr val="5B5361"/>
                </a:solidFill>
                <a:latin typeface="Calibri"/>
                <a:ea typeface="Calibri"/>
                <a:cs typeface="Calibri"/>
                <a:sym typeface="Calibri"/>
              </a:rPr>
              <a:t> home page, but they will only be able to post or interact with posts after they log in or, sign up and log in, to their new account</a:t>
            </a:r>
            <a:endParaRPr/>
          </a:p>
          <a:p>
            <a:pPr indent="-285750" lvl="0" marL="285750" marR="0" rtl="0" algn="l">
              <a:spcBef>
                <a:spcPts val="320"/>
              </a:spcBef>
              <a:spcAft>
                <a:spcPts val="0"/>
              </a:spcAft>
              <a:buClr>
                <a:srgbClr val="5B5361"/>
              </a:buClr>
              <a:buSzPts val="1600"/>
              <a:buFont typeface="Arial"/>
              <a:buChar char="•"/>
            </a:pPr>
            <a:r>
              <a:rPr b="0" i="0" lang="en-GB" sz="1600" u="none" cap="none" strike="noStrike">
                <a:solidFill>
                  <a:srgbClr val="5B5361"/>
                </a:solidFill>
                <a:latin typeface="Calibri"/>
                <a:ea typeface="Calibri"/>
                <a:cs typeface="Calibri"/>
                <a:sym typeface="Calibri"/>
              </a:rPr>
              <a:t>Users will be able to customise their user-profile with information about themselves such as their </a:t>
            </a:r>
            <a:r>
              <a:rPr b="0" i="1" lang="en-GB" sz="1600" u="none" cap="none" strike="noStrike">
                <a:solidFill>
                  <a:srgbClr val="5B5361"/>
                </a:solidFill>
                <a:latin typeface="Calibri"/>
                <a:ea typeface="Calibri"/>
                <a:cs typeface="Calibri"/>
                <a:sym typeface="Calibri"/>
              </a:rPr>
              <a:t>occupation</a:t>
            </a:r>
            <a:r>
              <a:rPr b="0" i="0" lang="en-GB" sz="1600" u="none" cap="none" strike="noStrike">
                <a:solidFill>
                  <a:srgbClr val="5B5361"/>
                </a:solidFill>
                <a:latin typeface="Calibri"/>
                <a:ea typeface="Calibri"/>
                <a:cs typeface="Calibri"/>
                <a:sym typeface="Calibri"/>
              </a:rPr>
              <a:t> or </a:t>
            </a:r>
            <a:r>
              <a:rPr b="0" i="1" lang="en-GB" sz="1600" u="none" cap="none" strike="noStrike">
                <a:solidFill>
                  <a:srgbClr val="5B5361"/>
                </a:solidFill>
                <a:latin typeface="Calibri"/>
                <a:ea typeface="Calibri"/>
                <a:cs typeface="Calibri"/>
                <a:sym typeface="Calibri"/>
              </a:rPr>
              <a:t>personal name</a:t>
            </a:r>
            <a:r>
              <a:rPr b="0" i="0" lang="en-GB" sz="1600" u="none" cap="none" strike="noStrike">
                <a:solidFill>
                  <a:srgbClr val="5B5361"/>
                </a:solidFill>
                <a:latin typeface="Calibri"/>
                <a:ea typeface="Calibri"/>
                <a:cs typeface="Calibri"/>
                <a:sym typeface="Calibri"/>
              </a:rPr>
              <a:t> (separate from their profile name)</a:t>
            </a:r>
            <a:endParaRPr/>
          </a:p>
          <a:p>
            <a:pPr indent="-285750" lvl="0" marL="285750" marR="0" rtl="0" algn="l">
              <a:spcBef>
                <a:spcPts val="320"/>
              </a:spcBef>
              <a:spcAft>
                <a:spcPts val="0"/>
              </a:spcAft>
              <a:buClr>
                <a:srgbClr val="5B5361"/>
              </a:buClr>
              <a:buSzPts val="1600"/>
              <a:buFont typeface="Arial"/>
              <a:buChar char="•"/>
            </a:pPr>
            <a:r>
              <a:rPr b="0" i="0" lang="en-GB" sz="1600" u="none" cap="none" strike="noStrike">
                <a:solidFill>
                  <a:srgbClr val="5B5361"/>
                </a:solidFill>
                <a:latin typeface="Calibri"/>
                <a:ea typeface="Calibri"/>
                <a:cs typeface="Calibri"/>
                <a:sym typeface="Calibri"/>
              </a:rPr>
              <a:t>GlasG</a:t>
            </a:r>
            <a:r>
              <a:rPr lang="en-GB" sz="1600">
                <a:solidFill>
                  <a:srgbClr val="5B5361"/>
                </a:solidFill>
                <a:latin typeface="Calibri"/>
                <a:ea typeface="Calibri"/>
                <a:cs typeface="Calibri"/>
                <a:sym typeface="Calibri"/>
              </a:rPr>
              <a:t>O</a:t>
            </a:r>
            <a:r>
              <a:rPr b="0" i="0" lang="en-GB" sz="1600" u="none" cap="none" strike="noStrike">
                <a:solidFill>
                  <a:srgbClr val="5B5361"/>
                </a:solidFill>
                <a:latin typeface="Calibri"/>
                <a:ea typeface="Calibri"/>
                <a:cs typeface="Calibri"/>
                <a:sym typeface="Calibri"/>
              </a:rPr>
              <a:t> will also have an about page featuring information about the site, the team who develop it, as well as their contact information</a:t>
            </a:r>
            <a:endParaRPr b="0" i="0" sz="1600" u="none" cap="none" strike="noStrike">
              <a:solidFill>
                <a:srgbClr val="5B5361"/>
              </a:solidFill>
              <a:latin typeface="Calibri"/>
              <a:ea typeface="Calibri"/>
              <a:cs typeface="Calibri"/>
              <a:sym typeface="Calibri"/>
            </a:endParaRPr>
          </a:p>
          <a:p>
            <a:pPr indent="-184150" lvl="0" marL="285750" marR="0" rtl="0" algn="l">
              <a:spcBef>
                <a:spcPts val="320"/>
              </a:spcBef>
              <a:spcAft>
                <a:spcPts val="0"/>
              </a:spcAft>
              <a:buClr>
                <a:srgbClr val="4F5961"/>
              </a:buClr>
              <a:buSzPts val="1600"/>
              <a:buFont typeface="Arial"/>
              <a:buNone/>
            </a:pPr>
            <a:r>
              <a:t/>
            </a:r>
            <a:endParaRPr b="0" i="0" sz="1600" u="none" cap="none" strike="noStrike">
              <a:solidFill>
                <a:srgbClr val="4F5961"/>
              </a:solidFill>
              <a:latin typeface="Calibri"/>
              <a:ea typeface="Calibri"/>
              <a:cs typeface="Calibri"/>
              <a:sym typeface="Calibri"/>
            </a:endParaRPr>
          </a:p>
          <a:p>
            <a:pPr indent="-196850" lvl="0" marL="285750" marR="0" rtl="0" algn="l">
              <a:spcBef>
                <a:spcPts val="280"/>
              </a:spcBef>
              <a:spcAft>
                <a:spcPts val="0"/>
              </a:spcAft>
              <a:buClr>
                <a:srgbClr val="4F5961"/>
              </a:buClr>
              <a:buSzPts val="1400"/>
              <a:buFont typeface="Arial"/>
              <a:buNone/>
            </a:pPr>
            <a:r>
              <a:t/>
            </a:r>
            <a:endParaRPr b="0" i="0" sz="1400" u="none" cap="none" strike="noStrike">
              <a:solidFill>
                <a:srgbClr val="003560"/>
              </a:solidFill>
              <a:latin typeface="Arial"/>
              <a:ea typeface="Arial"/>
              <a:cs typeface="Arial"/>
              <a:sym typeface="Arial"/>
            </a:endParaRPr>
          </a:p>
        </p:txBody>
      </p:sp>
      <p:sp>
        <p:nvSpPr>
          <p:cNvPr id="35" name="Google Shape;35;p5"/>
          <p:cNvSpPr txBox="1"/>
          <p:nvPr/>
        </p:nvSpPr>
        <p:spPr>
          <a:xfrm>
            <a:off x="1046375" y="236931"/>
            <a:ext cx="2160300" cy="51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200" u="none" cap="none" strike="noStrike">
                <a:solidFill>
                  <a:srgbClr val="003560"/>
                </a:solidFill>
                <a:latin typeface="Arial"/>
                <a:ea typeface="Arial"/>
                <a:cs typeface="Arial"/>
                <a:sym typeface="Arial"/>
              </a:rPr>
              <a:t>Overview</a:t>
            </a:r>
            <a:endParaRPr/>
          </a:p>
        </p:txBody>
      </p:sp>
      <p:pic>
        <p:nvPicPr>
          <p:cNvPr id="36" name="Google Shape;36;p5"/>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txBox="1"/>
          <p:nvPr/>
        </p:nvSpPr>
        <p:spPr>
          <a:xfrm>
            <a:off x="683568" y="957016"/>
            <a:ext cx="7200800" cy="406300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3560"/>
              </a:buClr>
              <a:buSzPts val="1600"/>
              <a:buFont typeface="Arial"/>
              <a:buChar char="•"/>
            </a:pPr>
            <a:r>
              <a:rPr b="0" i="0" lang="en-GB" sz="1600" u="none" cap="none" strike="noStrike">
                <a:solidFill>
                  <a:srgbClr val="003560"/>
                </a:solidFill>
                <a:latin typeface="Arial"/>
                <a:ea typeface="Arial"/>
                <a:cs typeface="Arial"/>
                <a:sym typeface="Arial"/>
              </a:rPr>
              <a:t>Accounts:</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All users must be able to create accounts</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Logged in users must be able to edit/delete their own accounts</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Users must be able to log in and log out of accounts</a:t>
            </a:r>
            <a:endParaRPr/>
          </a:p>
          <a:p>
            <a:pPr indent="0" lvl="1" marL="114300" marR="0" rtl="0" algn="l">
              <a:spcBef>
                <a:spcPts val="280"/>
              </a:spcBef>
              <a:spcAft>
                <a:spcPts val="0"/>
              </a:spcAft>
              <a:buNone/>
            </a:pPr>
            <a:r>
              <a:t/>
            </a:r>
            <a:endParaRPr b="0" i="0" sz="1400" u="none" cap="none" strike="noStrike">
              <a:solidFill>
                <a:srgbClr val="5B5361"/>
              </a:solidFill>
              <a:latin typeface="Arial"/>
              <a:ea typeface="Arial"/>
              <a:cs typeface="Arial"/>
              <a:sym typeface="Arial"/>
            </a:endParaRPr>
          </a:p>
          <a:p>
            <a:pPr indent="-285750" lvl="0" marL="285750" marR="0" rtl="0" algn="l">
              <a:spcBef>
                <a:spcPts val="320"/>
              </a:spcBef>
              <a:spcAft>
                <a:spcPts val="0"/>
              </a:spcAft>
              <a:buClr>
                <a:srgbClr val="003560"/>
              </a:buClr>
              <a:buSzPts val="1600"/>
              <a:buFont typeface="Arial"/>
              <a:buChar char="•"/>
            </a:pPr>
            <a:r>
              <a:rPr b="0" i="0" lang="en-GB" sz="1600" u="none" cap="none" strike="noStrike">
                <a:solidFill>
                  <a:srgbClr val="003560"/>
                </a:solidFill>
                <a:latin typeface="Arial"/>
                <a:ea typeface="Arial"/>
                <a:cs typeface="Arial"/>
                <a:sym typeface="Arial"/>
              </a:rPr>
              <a:t>Viewing:</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All users must be able to sort content, i.e., most popular and most recent</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All users must be able to view posts (image, text, link) and comments</a:t>
            </a:r>
            <a:endParaRPr/>
          </a:p>
          <a:p>
            <a:pPr indent="0" lvl="1" marL="114300" marR="0" rtl="0" algn="l">
              <a:spcBef>
                <a:spcPts val="280"/>
              </a:spcBef>
              <a:spcAft>
                <a:spcPts val="0"/>
              </a:spcAft>
              <a:buNone/>
            </a:pPr>
            <a:r>
              <a:t/>
            </a:r>
            <a:endParaRPr b="0" i="0" sz="1400" u="none" cap="none" strike="noStrike">
              <a:solidFill>
                <a:srgbClr val="5B5361"/>
              </a:solidFill>
              <a:latin typeface="Arial"/>
              <a:ea typeface="Arial"/>
              <a:cs typeface="Arial"/>
              <a:sym typeface="Arial"/>
            </a:endParaRPr>
          </a:p>
          <a:p>
            <a:pPr indent="-285750" lvl="0" marL="285750" marR="0" rtl="0" algn="l">
              <a:spcBef>
                <a:spcPts val="320"/>
              </a:spcBef>
              <a:spcAft>
                <a:spcPts val="0"/>
              </a:spcAft>
              <a:buClr>
                <a:srgbClr val="003560"/>
              </a:buClr>
              <a:buSzPts val="1600"/>
              <a:buFont typeface="Arial"/>
              <a:buChar char="•"/>
            </a:pPr>
            <a:r>
              <a:rPr b="0" i="0" lang="en-GB" sz="1600" u="none" cap="none" strike="noStrike">
                <a:solidFill>
                  <a:srgbClr val="003560"/>
                </a:solidFill>
                <a:latin typeface="Arial"/>
                <a:ea typeface="Arial"/>
                <a:cs typeface="Arial"/>
                <a:sym typeface="Arial"/>
              </a:rPr>
              <a:t>Interaction:</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Logged in users must be able to like posts</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Logged in users must be able to comment</a:t>
            </a:r>
            <a:endParaRPr/>
          </a:p>
          <a:p>
            <a:pPr indent="-285750" lvl="1" marL="400050" marR="0" rtl="0" algn="l">
              <a:spcBef>
                <a:spcPts val="280"/>
              </a:spcBef>
              <a:spcAft>
                <a:spcPts val="0"/>
              </a:spcAft>
              <a:buClr>
                <a:srgbClr val="5B5361"/>
              </a:buClr>
              <a:buSzPts val="1400"/>
              <a:buFont typeface="Arial"/>
              <a:buChar char="•"/>
            </a:pPr>
            <a:r>
              <a:rPr b="0" i="0" lang="en-GB" sz="1400" u="none" cap="none" strike="noStrike">
                <a:solidFill>
                  <a:srgbClr val="5B5361"/>
                </a:solidFill>
                <a:latin typeface="Calibri"/>
                <a:ea typeface="Calibri"/>
                <a:cs typeface="Calibri"/>
                <a:sym typeface="Calibri"/>
              </a:rPr>
              <a:t>Logged in users must be able to upload posts (image, text, link)</a:t>
            </a:r>
            <a:endParaRPr b="0" i="0" sz="1400" u="none" cap="none" strike="noStrike">
              <a:solidFill>
                <a:srgbClr val="5B5361"/>
              </a:solidFill>
              <a:latin typeface="Arial"/>
              <a:ea typeface="Arial"/>
              <a:cs typeface="Arial"/>
              <a:sym typeface="Arial"/>
            </a:endParaRPr>
          </a:p>
          <a:p>
            <a:pPr indent="0" lvl="1" marL="114300" marR="0" rtl="0" algn="l">
              <a:spcBef>
                <a:spcPts val="240"/>
              </a:spcBef>
              <a:spcAft>
                <a:spcPts val="0"/>
              </a:spcAft>
              <a:buNone/>
            </a:pPr>
            <a:r>
              <a:t/>
            </a:r>
            <a:endParaRPr b="0" i="0" sz="1200" u="none" cap="none" strike="noStrike">
              <a:solidFill>
                <a:srgbClr val="00213B"/>
              </a:solidFill>
              <a:latin typeface="Calibri"/>
              <a:ea typeface="Calibri"/>
              <a:cs typeface="Calibri"/>
              <a:sym typeface="Calibri"/>
            </a:endParaRPr>
          </a:p>
          <a:p>
            <a:pPr indent="-95250" lvl="3" marL="1200150" marR="0" rtl="0" algn="l">
              <a:spcBef>
                <a:spcPts val="240"/>
              </a:spcBef>
              <a:spcAft>
                <a:spcPts val="0"/>
              </a:spcAft>
              <a:buClr>
                <a:srgbClr val="00213B"/>
              </a:buClr>
              <a:buSzPts val="1200"/>
              <a:buFont typeface="Arial"/>
              <a:buNone/>
            </a:pPr>
            <a:r>
              <a:t/>
            </a:r>
            <a:endParaRPr b="0" i="0" sz="1200" u="none" cap="none" strike="noStrike">
              <a:solidFill>
                <a:srgbClr val="00213B"/>
              </a:solidFill>
              <a:latin typeface="Calibri"/>
              <a:ea typeface="Calibri"/>
              <a:cs typeface="Calibri"/>
              <a:sym typeface="Calibri"/>
            </a:endParaRPr>
          </a:p>
          <a:p>
            <a:pPr indent="-222250" lvl="1" marL="400050" marR="0" rtl="0" algn="l">
              <a:spcBef>
                <a:spcPts val="200"/>
              </a:spcBef>
              <a:spcAft>
                <a:spcPts val="0"/>
              </a:spcAft>
              <a:buClr>
                <a:srgbClr val="00213B"/>
              </a:buClr>
              <a:buSzPts val="1000"/>
              <a:buFont typeface="Arial"/>
              <a:buNone/>
            </a:pPr>
            <a:r>
              <a:t/>
            </a:r>
            <a:endParaRPr b="0" i="0" sz="1000" u="none" cap="none" strike="noStrike">
              <a:solidFill>
                <a:srgbClr val="003560"/>
              </a:solidFill>
              <a:latin typeface="Arial"/>
              <a:ea typeface="Arial"/>
              <a:cs typeface="Arial"/>
              <a:sym typeface="Arial"/>
            </a:endParaRPr>
          </a:p>
        </p:txBody>
      </p:sp>
      <p:sp>
        <p:nvSpPr>
          <p:cNvPr id="43" name="Google Shape;43;p6"/>
          <p:cNvSpPr txBox="1"/>
          <p:nvPr/>
        </p:nvSpPr>
        <p:spPr>
          <a:xfrm>
            <a:off x="1046386" y="236936"/>
            <a:ext cx="2805534" cy="10327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200" u="none" cap="none" strike="noStrike">
                <a:solidFill>
                  <a:srgbClr val="003560"/>
                </a:solidFill>
                <a:latin typeface="Arial"/>
                <a:ea typeface="Arial"/>
                <a:cs typeface="Arial"/>
                <a:sym typeface="Arial"/>
              </a:rPr>
              <a:t>Specification</a:t>
            </a:r>
            <a:endParaRPr/>
          </a:p>
        </p:txBody>
      </p:sp>
      <p:pic>
        <p:nvPicPr>
          <p:cNvPr id="44" name="Google Shape;44;p6"/>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nvSpPr>
        <p:spPr>
          <a:xfrm>
            <a:off x="684957" y="3435846"/>
            <a:ext cx="7200800" cy="15841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400" u="none" cap="none" strike="noStrike">
                <a:solidFill>
                  <a:srgbClr val="5B5361"/>
                </a:solidFill>
                <a:latin typeface="Arial"/>
                <a:ea typeface="Arial"/>
                <a:cs typeface="Arial"/>
                <a:sym typeface="Arial"/>
              </a:rPr>
              <a:t>A comment or two might be needed?</a:t>
            </a:r>
            <a:endParaRPr b="0" i="0" sz="1400" u="none" cap="none" strike="noStrike">
              <a:solidFill>
                <a:srgbClr val="5B5361"/>
              </a:solidFill>
              <a:latin typeface="Arial"/>
              <a:ea typeface="Arial"/>
              <a:cs typeface="Arial"/>
              <a:sym typeface="Arial"/>
            </a:endParaRPr>
          </a:p>
        </p:txBody>
      </p:sp>
      <p:sp>
        <p:nvSpPr>
          <p:cNvPr id="51" name="Google Shape;51;p7"/>
          <p:cNvSpPr txBox="1"/>
          <p:nvPr/>
        </p:nvSpPr>
        <p:spPr>
          <a:xfrm>
            <a:off x="1046386" y="236936"/>
            <a:ext cx="6477942" cy="10327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200" u="none" cap="none" strike="noStrike">
                <a:solidFill>
                  <a:srgbClr val="003560"/>
                </a:solidFill>
                <a:latin typeface="Arial"/>
                <a:ea typeface="Arial"/>
                <a:cs typeface="Arial"/>
                <a:sym typeface="Arial"/>
              </a:rPr>
              <a:t>System Architecture Diagram</a:t>
            </a:r>
            <a:endParaRPr/>
          </a:p>
        </p:txBody>
      </p:sp>
      <p:pic>
        <p:nvPicPr>
          <p:cNvPr id="52" name="Google Shape;52;p7"/>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pic>
        <p:nvPicPr>
          <p:cNvPr id="53" name="Google Shape;53;p7"/>
          <p:cNvPicPr preferRelativeResize="0"/>
          <p:nvPr/>
        </p:nvPicPr>
        <p:blipFill rotWithShape="1">
          <a:blip r:embed="rId4">
            <a:alphaModFix/>
          </a:blip>
          <a:srcRect b="0" l="0" r="0" t="0"/>
          <a:stretch/>
        </p:blipFill>
        <p:spPr>
          <a:xfrm>
            <a:off x="539552" y="1756740"/>
            <a:ext cx="7643259" cy="11399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8"/>
          <p:cNvSpPr txBox="1"/>
          <p:nvPr/>
        </p:nvSpPr>
        <p:spPr>
          <a:xfrm>
            <a:off x="1046386" y="236936"/>
            <a:ext cx="2805534" cy="10327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200" u="none" cap="none" strike="noStrike">
                <a:solidFill>
                  <a:srgbClr val="003560"/>
                </a:solidFill>
                <a:latin typeface="Arial"/>
                <a:ea typeface="Arial"/>
                <a:cs typeface="Arial"/>
                <a:sym typeface="Arial"/>
              </a:rPr>
              <a:t>ER Diagram</a:t>
            </a:r>
            <a:endParaRPr/>
          </a:p>
        </p:txBody>
      </p:sp>
      <p:pic>
        <p:nvPicPr>
          <p:cNvPr id="60" name="Google Shape;60;p8"/>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graphicFrame>
        <p:nvGraphicFramePr>
          <p:cNvPr id="61" name="Google Shape;61;p8"/>
          <p:cNvGraphicFramePr/>
          <p:nvPr/>
        </p:nvGraphicFramePr>
        <p:xfrm>
          <a:off x="4197763" y="53975"/>
          <a:ext cx="3000000" cy="3000000"/>
        </p:xfrm>
        <a:graphic>
          <a:graphicData uri="http://schemas.openxmlformats.org/drawingml/2006/table">
            <a:tbl>
              <a:tblPr>
                <a:noFill/>
                <a:tableStyleId>{291A90F7-CFAD-4D52-BF8A-4B8897CE0516}</a:tableStyleId>
              </a:tblPr>
              <a:tblGrid>
                <a:gridCol w="1007700"/>
                <a:gridCol w="920775"/>
              </a:tblGrid>
              <a:tr h="314900">
                <a:tc gridSpan="2">
                  <a:txBody>
                    <a:bodyPr/>
                    <a:lstStyle/>
                    <a:p>
                      <a:pPr indent="0" lvl="0" marL="0" rtl="0" algn="ctr">
                        <a:spcBef>
                          <a:spcPts val="0"/>
                        </a:spcBef>
                        <a:spcAft>
                          <a:spcPts val="0"/>
                        </a:spcAft>
                        <a:buNone/>
                      </a:pPr>
                      <a:r>
                        <a:rPr b="1" lang="en-GB" sz="1100"/>
                        <a:t>User</a:t>
                      </a:r>
                      <a:endParaRPr b="1" sz="1100"/>
                    </a:p>
                  </a:txBody>
                  <a:tcPr marT="91425" marB="91425" marR="91425" marL="91425"/>
                </a:tc>
                <a:tc hMerge="1"/>
              </a:tr>
              <a:tr h="349175">
                <a:tc>
                  <a:txBody>
                    <a:bodyPr/>
                    <a:lstStyle/>
                    <a:p>
                      <a:pPr indent="0" lvl="0" marL="0" rtl="0" algn="l">
                        <a:spcBef>
                          <a:spcPts val="0"/>
                        </a:spcBef>
                        <a:spcAft>
                          <a:spcPts val="0"/>
                        </a:spcAft>
                        <a:buNone/>
                      </a:pPr>
                      <a:r>
                        <a:rPr i="1" lang="en-GB" sz="1100"/>
                        <a:t>Field</a:t>
                      </a:r>
                      <a:endParaRPr i="1" sz="1100"/>
                    </a:p>
                  </a:txBody>
                  <a:tcPr marT="91425" marB="91425" marR="91425" marL="91425"/>
                </a:tc>
                <a:tc>
                  <a:txBody>
                    <a:bodyPr/>
                    <a:lstStyle/>
                    <a:p>
                      <a:pPr indent="0" lvl="0" marL="0" rtl="0" algn="l">
                        <a:spcBef>
                          <a:spcPts val="0"/>
                        </a:spcBef>
                        <a:spcAft>
                          <a:spcPts val="0"/>
                        </a:spcAft>
                        <a:buNone/>
                      </a:pPr>
                      <a:r>
                        <a:rPr i="1" lang="en-GB" sz="1100"/>
                        <a:t>Type</a:t>
                      </a:r>
                      <a:endParaRPr i="1" sz="1100"/>
                    </a:p>
                  </a:txBody>
                  <a:tcPr marT="91425" marB="91425" marR="91425" marL="91425"/>
                </a:tc>
              </a:tr>
              <a:tr h="373875">
                <a:tc>
                  <a:txBody>
                    <a:bodyPr/>
                    <a:lstStyle/>
                    <a:p>
                      <a:pPr indent="0" lvl="0" marL="0" rtl="0" algn="l">
                        <a:spcBef>
                          <a:spcPts val="0"/>
                        </a:spcBef>
                        <a:spcAft>
                          <a:spcPts val="0"/>
                        </a:spcAft>
                        <a:buNone/>
                      </a:pPr>
                      <a:r>
                        <a:rPr lang="en-GB" sz="1100"/>
                        <a:t>user_name</a:t>
                      </a:r>
                      <a:endParaRPr sz="1100"/>
                    </a:p>
                  </a:txBody>
                  <a:tcPr marT="91425" marB="91425" marR="91425" marL="91425"/>
                </a:tc>
                <a:tc>
                  <a:txBody>
                    <a:bodyPr/>
                    <a:lstStyle/>
                    <a:p>
                      <a:pPr indent="0" lvl="0" marL="0" rtl="0" algn="l">
                        <a:spcBef>
                          <a:spcPts val="0"/>
                        </a:spcBef>
                        <a:spcAft>
                          <a:spcPts val="0"/>
                        </a:spcAft>
                        <a:buNone/>
                      </a:pPr>
                      <a:r>
                        <a:rPr lang="en-GB" sz="1100"/>
                        <a:t>CHAR(32)</a:t>
                      </a:r>
                      <a:endParaRPr sz="1100"/>
                    </a:p>
                  </a:txBody>
                  <a:tcPr marT="91425" marB="91425" marR="91425" marL="91425"/>
                </a:tc>
              </a:tr>
              <a:tr h="353550">
                <a:tc>
                  <a:txBody>
                    <a:bodyPr/>
                    <a:lstStyle/>
                    <a:p>
                      <a:pPr indent="0" lvl="0" marL="0" rtl="0" algn="l">
                        <a:spcBef>
                          <a:spcPts val="0"/>
                        </a:spcBef>
                        <a:spcAft>
                          <a:spcPts val="0"/>
                        </a:spcAft>
                        <a:buNone/>
                      </a:pPr>
                      <a:r>
                        <a:rPr lang="en-GB" sz="1100"/>
                        <a:t>password</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t>CHAR(64)</a:t>
                      </a:r>
                      <a:endParaRPr sz="1100"/>
                    </a:p>
                  </a:txBody>
                  <a:tcPr marT="91425" marB="91425" marR="91425" marL="91425">
                    <a:lnB cap="flat" cmpd="sng" w="9525">
                      <a:solidFill>
                        <a:srgbClr val="9E9E9E"/>
                      </a:solidFill>
                      <a:prstDash val="solid"/>
                      <a:round/>
                      <a:headEnd len="sm" w="sm" type="none"/>
                      <a:tailEnd len="sm" w="sm" type="none"/>
                    </a:lnB>
                  </a:tcPr>
                </a:tc>
              </a:tr>
              <a:tr h="353550">
                <a:tc>
                  <a:txBody>
                    <a:bodyPr/>
                    <a:lstStyle/>
                    <a:p>
                      <a:pPr indent="0" lvl="0" marL="0" rtl="0" algn="l">
                        <a:spcBef>
                          <a:spcPts val="0"/>
                        </a:spcBef>
                        <a:spcAft>
                          <a:spcPts val="0"/>
                        </a:spcAft>
                        <a:buNone/>
                      </a:pPr>
                      <a:r>
                        <a:rPr lang="en-GB" sz="1100"/>
                        <a:t>age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t>INT(16)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550">
                <a:tc>
                  <a:txBody>
                    <a:bodyPr/>
                    <a:lstStyle/>
                    <a:p>
                      <a:pPr indent="0" lvl="0" marL="0" rtl="0" algn="l">
                        <a:spcBef>
                          <a:spcPts val="0"/>
                        </a:spcBef>
                        <a:spcAft>
                          <a:spcPts val="0"/>
                        </a:spcAft>
                        <a:buNone/>
                      </a:pPr>
                      <a:r>
                        <a:rPr lang="en-GB" sz="1100"/>
                        <a:t>occupation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t>CHAR(64)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550">
                <a:tc>
                  <a:txBody>
                    <a:bodyPr/>
                    <a:lstStyle/>
                    <a:p>
                      <a:pPr indent="0" lvl="0" marL="0" rtl="0" algn="l">
                        <a:spcBef>
                          <a:spcPts val="0"/>
                        </a:spcBef>
                        <a:spcAft>
                          <a:spcPts val="0"/>
                        </a:spcAft>
                        <a:buNone/>
                      </a:pPr>
                      <a:r>
                        <a:rPr lang="en-GB" sz="1100"/>
                        <a:t>university</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100"/>
                        <a:t>CHAR(32)</a:t>
                      </a:r>
                      <a:endParaRPr sz="1100"/>
                    </a:p>
                  </a:txBody>
                  <a:tcPr marT="91425" marB="91425" marR="91425" marL="91425">
                    <a:lnT cap="flat" cmpd="sng" w="9525">
                      <a:solidFill>
                        <a:srgbClr val="9E9E9E"/>
                      </a:solidFill>
                      <a:prstDash val="solid"/>
                      <a:round/>
                      <a:headEnd len="sm" w="sm" type="none"/>
                      <a:tailEnd len="sm" w="sm" type="none"/>
                    </a:lnT>
                  </a:tcPr>
                </a:tc>
              </a:tr>
              <a:tr h="353550">
                <a:tc>
                  <a:txBody>
                    <a:bodyPr/>
                    <a:lstStyle/>
                    <a:p>
                      <a:pPr indent="0" lvl="0" marL="0" rtl="0" algn="l">
                        <a:spcBef>
                          <a:spcPts val="0"/>
                        </a:spcBef>
                        <a:spcAft>
                          <a:spcPts val="0"/>
                        </a:spcAft>
                        <a:buNone/>
                      </a:pPr>
                      <a:r>
                        <a:rPr lang="en-GB" sz="1100"/>
                        <a:t>company</a:t>
                      </a:r>
                      <a:endParaRPr sz="1100"/>
                    </a:p>
                  </a:txBody>
                  <a:tcPr marT="91425" marB="91425" marR="91425" marL="91425"/>
                </a:tc>
                <a:tc>
                  <a:txBody>
                    <a:bodyPr/>
                    <a:lstStyle/>
                    <a:p>
                      <a:pPr indent="0" lvl="0" marL="0" rtl="0" algn="l">
                        <a:spcBef>
                          <a:spcPts val="0"/>
                        </a:spcBef>
                        <a:spcAft>
                          <a:spcPts val="0"/>
                        </a:spcAft>
                        <a:buNone/>
                      </a:pPr>
                      <a:r>
                        <a:rPr lang="en-GB" sz="1100"/>
                        <a:t>CHAR(32)</a:t>
                      </a:r>
                      <a:endParaRPr sz="1100"/>
                    </a:p>
                  </a:txBody>
                  <a:tcPr marT="91425" marB="91425" marR="91425" marL="91425"/>
                </a:tc>
              </a:tr>
              <a:tr h="353550">
                <a:tc>
                  <a:txBody>
                    <a:bodyPr/>
                    <a:lstStyle/>
                    <a:p>
                      <a:pPr indent="0" lvl="0" marL="0" rtl="0" algn="l">
                        <a:spcBef>
                          <a:spcPts val="0"/>
                        </a:spcBef>
                        <a:spcAft>
                          <a:spcPts val="0"/>
                        </a:spcAft>
                        <a:buNone/>
                      </a:pPr>
                      <a:r>
                        <a:rPr lang="en-GB" sz="1100"/>
                        <a:t>name</a:t>
                      </a:r>
                      <a:endParaRPr sz="1100"/>
                    </a:p>
                  </a:txBody>
                  <a:tcPr marT="91425" marB="91425" marR="91425" marL="91425"/>
                </a:tc>
                <a:tc>
                  <a:txBody>
                    <a:bodyPr/>
                    <a:lstStyle/>
                    <a:p>
                      <a:pPr indent="0" lvl="0" marL="0" rtl="0" algn="l">
                        <a:spcBef>
                          <a:spcPts val="0"/>
                        </a:spcBef>
                        <a:spcAft>
                          <a:spcPts val="0"/>
                        </a:spcAft>
                        <a:buNone/>
                      </a:pPr>
                      <a:r>
                        <a:rPr lang="en-GB" sz="1100"/>
                        <a:t>CHAR(64)</a:t>
                      </a:r>
                      <a:endParaRPr sz="1100"/>
                    </a:p>
                  </a:txBody>
                  <a:tcPr marT="91425" marB="91425" marR="91425" marL="91425"/>
                </a:tc>
              </a:tr>
            </a:tbl>
          </a:graphicData>
        </a:graphic>
      </p:graphicFrame>
      <p:graphicFrame>
        <p:nvGraphicFramePr>
          <p:cNvPr id="62" name="Google Shape;62;p8"/>
          <p:cNvGraphicFramePr/>
          <p:nvPr/>
        </p:nvGraphicFramePr>
        <p:xfrm>
          <a:off x="6365000" y="937900"/>
          <a:ext cx="3000000" cy="3000000"/>
        </p:xfrm>
        <a:graphic>
          <a:graphicData uri="http://schemas.openxmlformats.org/drawingml/2006/table">
            <a:tbl>
              <a:tblPr>
                <a:noFill/>
                <a:tableStyleId>{291A90F7-CFAD-4D52-BF8A-4B8897CE0516}</a:tableStyleId>
              </a:tblPr>
              <a:tblGrid>
                <a:gridCol w="1166650"/>
                <a:gridCol w="1066175"/>
              </a:tblGrid>
              <a:tr h="350500">
                <a:tc gridSpan="2">
                  <a:txBody>
                    <a:bodyPr/>
                    <a:lstStyle/>
                    <a:p>
                      <a:pPr indent="0" lvl="0" marL="0" rtl="0" algn="ctr">
                        <a:spcBef>
                          <a:spcPts val="0"/>
                        </a:spcBef>
                        <a:spcAft>
                          <a:spcPts val="0"/>
                        </a:spcAft>
                        <a:buNone/>
                      </a:pPr>
                      <a:r>
                        <a:rPr b="1" lang="en-GB" sz="1100"/>
                        <a:t>Post</a:t>
                      </a:r>
                      <a:endParaRPr b="1" sz="1100"/>
                    </a:p>
                  </a:txBody>
                  <a:tcPr marT="91425" marB="91425" marR="91425" marL="91425"/>
                </a:tc>
                <a:tc hMerge="1"/>
              </a:tr>
              <a:tr h="350500">
                <a:tc>
                  <a:txBody>
                    <a:bodyPr/>
                    <a:lstStyle/>
                    <a:p>
                      <a:pPr indent="0" lvl="0" marL="0" rtl="0" algn="l">
                        <a:spcBef>
                          <a:spcPts val="0"/>
                        </a:spcBef>
                        <a:spcAft>
                          <a:spcPts val="0"/>
                        </a:spcAft>
                        <a:buNone/>
                      </a:pPr>
                      <a:r>
                        <a:rPr i="1" lang="en-GB" sz="1100"/>
                        <a:t>Field</a:t>
                      </a:r>
                      <a:endParaRPr i="1" sz="1100"/>
                    </a:p>
                  </a:txBody>
                  <a:tcPr marT="91425" marB="91425" marR="91425" marL="91425"/>
                </a:tc>
                <a:tc>
                  <a:txBody>
                    <a:bodyPr/>
                    <a:lstStyle/>
                    <a:p>
                      <a:pPr indent="0" lvl="0" marL="0" rtl="0" algn="l">
                        <a:spcBef>
                          <a:spcPts val="0"/>
                        </a:spcBef>
                        <a:spcAft>
                          <a:spcPts val="0"/>
                        </a:spcAft>
                        <a:buNone/>
                      </a:pPr>
                      <a:r>
                        <a:rPr i="1" lang="en-GB" sz="1100"/>
                        <a:t>Type</a:t>
                      </a:r>
                      <a:endParaRPr i="1" sz="1100"/>
                    </a:p>
                  </a:txBody>
                  <a:tcPr marT="91425" marB="91425" marR="91425" marL="91425"/>
                </a:tc>
              </a:tr>
              <a:tr h="350500">
                <a:tc>
                  <a:txBody>
                    <a:bodyPr/>
                    <a:lstStyle/>
                    <a:p>
                      <a:pPr indent="0" lvl="0" marL="0" rtl="0" algn="l">
                        <a:spcBef>
                          <a:spcPts val="0"/>
                        </a:spcBef>
                        <a:spcAft>
                          <a:spcPts val="0"/>
                        </a:spcAft>
                        <a:buNone/>
                      </a:pPr>
                      <a:r>
                        <a:rPr lang="en-GB" sz="1100"/>
                        <a:t>user_name</a:t>
                      </a:r>
                      <a:endParaRPr sz="1100"/>
                    </a:p>
                  </a:txBody>
                  <a:tcPr marT="91425" marB="91425" marR="91425" marL="91425"/>
                </a:tc>
                <a:tc>
                  <a:txBody>
                    <a:bodyPr/>
                    <a:lstStyle/>
                    <a:p>
                      <a:pPr indent="0" lvl="0" marL="0" rtl="0" algn="l">
                        <a:spcBef>
                          <a:spcPts val="0"/>
                        </a:spcBef>
                        <a:spcAft>
                          <a:spcPts val="0"/>
                        </a:spcAft>
                        <a:buNone/>
                      </a:pPr>
                      <a:r>
                        <a:rPr lang="en-GB" sz="1100"/>
                        <a:t>CHAR(32)</a:t>
                      </a:r>
                      <a:endParaRPr sz="1100"/>
                    </a:p>
                  </a:txBody>
                  <a:tcPr marT="91425" marB="91425" marR="91425" marL="91425"/>
                </a:tc>
              </a:tr>
              <a:tr h="350500">
                <a:tc>
                  <a:txBody>
                    <a:bodyPr/>
                    <a:lstStyle/>
                    <a:p>
                      <a:pPr indent="0" lvl="0" marL="0" rtl="0" algn="l">
                        <a:spcBef>
                          <a:spcPts val="0"/>
                        </a:spcBef>
                        <a:spcAft>
                          <a:spcPts val="0"/>
                        </a:spcAft>
                        <a:buNone/>
                      </a:pPr>
                      <a:r>
                        <a:rPr lang="en-GB" sz="1100"/>
                        <a:t>post_date_time</a:t>
                      </a:r>
                      <a:endParaRPr sz="1100"/>
                    </a:p>
                  </a:txBody>
                  <a:tcPr marT="91425" marB="91425" marR="91425" marL="91425"/>
                </a:tc>
                <a:tc>
                  <a:txBody>
                    <a:bodyPr/>
                    <a:lstStyle/>
                    <a:p>
                      <a:pPr indent="0" lvl="0" marL="0" rtl="0" algn="l">
                        <a:spcBef>
                          <a:spcPts val="0"/>
                        </a:spcBef>
                        <a:spcAft>
                          <a:spcPts val="0"/>
                        </a:spcAft>
                        <a:buNone/>
                      </a:pPr>
                      <a:r>
                        <a:rPr lang="en-GB" sz="1100"/>
                        <a:t>DATETIME</a:t>
                      </a:r>
                      <a:endParaRPr sz="1100"/>
                    </a:p>
                  </a:txBody>
                  <a:tcPr marT="91425" marB="91425" marR="91425" marL="91425"/>
                </a:tc>
              </a:tr>
              <a:tr h="350500">
                <a:tc>
                  <a:txBody>
                    <a:bodyPr/>
                    <a:lstStyle/>
                    <a:p>
                      <a:pPr indent="0" lvl="0" marL="0" rtl="0" algn="l">
                        <a:spcBef>
                          <a:spcPts val="0"/>
                        </a:spcBef>
                        <a:spcAft>
                          <a:spcPts val="0"/>
                        </a:spcAft>
                        <a:buNone/>
                      </a:pPr>
                      <a:r>
                        <a:rPr lang="en-GB" sz="1100"/>
                        <a:t>title</a:t>
                      </a:r>
                      <a:endParaRPr sz="1100"/>
                    </a:p>
                  </a:txBody>
                  <a:tcPr marT="91425" marB="91425" marR="91425" marL="91425"/>
                </a:tc>
                <a:tc>
                  <a:txBody>
                    <a:bodyPr/>
                    <a:lstStyle/>
                    <a:p>
                      <a:pPr indent="0" lvl="0" marL="0" rtl="0" algn="l">
                        <a:spcBef>
                          <a:spcPts val="0"/>
                        </a:spcBef>
                        <a:spcAft>
                          <a:spcPts val="0"/>
                        </a:spcAft>
                        <a:buNone/>
                      </a:pPr>
                      <a:r>
                        <a:rPr lang="en-GB" sz="1100"/>
                        <a:t>CHAR(128)</a:t>
                      </a:r>
                      <a:endParaRPr sz="1100"/>
                    </a:p>
                  </a:txBody>
                  <a:tcPr marT="91425" marB="91425" marR="91425" marL="91425"/>
                </a:tc>
              </a:tr>
              <a:tr h="350500">
                <a:tc>
                  <a:txBody>
                    <a:bodyPr/>
                    <a:lstStyle/>
                    <a:p>
                      <a:pPr indent="0" lvl="0" marL="0" rtl="0" algn="l">
                        <a:spcBef>
                          <a:spcPts val="0"/>
                        </a:spcBef>
                        <a:spcAft>
                          <a:spcPts val="0"/>
                        </a:spcAft>
                        <a:buNone/>
                      </a:pPr>
                      <a:r>
                        <a:rPr lang="en-GB" sz="1100"/>
                        <a:t>post_number</a:t>
                      </a:r>
                      <a:endParaRPr sz="1100"/>
                    </a:p>
                  </a:txBody>
                  <a:tcPr marT="91425" marB="91425" marR="91425" marL="91425"/>
                </a:tc>
                <a:tc>
                  <a:txBody>
                    <a:bodyPr/>
                    <a:lstStyle/>
                    <a:p>
                      <a:pPr indent="0" lvl="0" marL="0" rtl="0" algn="l">
                        <a:spcBef>
                          <a:spcPts val="0"/>
                        </a:spcBef>
                        <a:spcAft>
                          <a:spcPts val="0"/>
                        </a:spcAft>
                        <a:buNone/>
                      </a:pPr>
                      <a:r>
                        <a:rPr lang="en-GB" sz="1100"/>
                        <a:t>INT(128)</a:t>
                      </a:r>
                      <a:endParaRPr sz="1100"/>
                    </a:p>
                  </a:txBody>
                  <a:tcPr marT="91425" marB="91425" marR="91425" marL="91425"/>
                </a:tc>
              </a:tr>
              <a:tr h="350500">
                <a:tc>
                  <a:txBody>
                    <a:bodyPr/>
                    <a:lstStyle/>
                    <a:p>
                      <a:pPr indent="0" lvl="0" marL="0" rtl="0" algn="l">
                        <a:spcBef>
                          <a:spcPts val="0"/>
                        </a:spcBef>
                        <a:spcAft>
                          <a:spcPts val="0"/>
                        </a:spcAft>
                        <a:buNone/>
                      </a:pPr>
                      <a:r>
                        <a:rPr lang="en-GB" sz="1100"/>
                        <a:t>type</a:t>
                      </a:r>
                      <a:endParaRPr sz="1100"/>
                    </a:p>
                  </a:txBody>
                  <a:tcPr marT="91425" marB="91425" marR="91425" marL="91425"/>
                </a:tc>
                <a:tc>
                  <a:txBody>
                    <a:bodyPr/>
                    <a:lstStyle/>
                    <a:p>
                      <a:pPr indent="0" lvl="0" marL="0" rtl="0" algn="l">
                        <a:spcBef>
                          <a:spcPts val="0"/>
                        </a:spcBef>
                        <a:spcAft>
                          <a:spcPts val="0"/>
                        </a:spcAft>
                        <a:buNone/>
                      </a:pPr>
                      <a:r>
                        <a:rPr lang="en-GB" sz="1100"/>
                        <a:t>CHAR(64)</a:t>
                      </a:r>
                      <a:endParaRPr sz="1100"/>
                    </a:p>
                  </a:txBody>
                  <a:tcPr marT="91425" marB="91425" marR="91425" marL="91425"/>
                </a:tc>
              </a:tr>
              <a:tr h="350500">
                <a:tc>
                  <a:txBody>
                    <a:bodyPr/>
                    <a:lstStyle/>
                    <a:p>
                      <a:pPr indent="0" lvl="0" marL="0" rtl="0" algn="l">
                        <a:spcBef>
                          <a:spcPts val="0"/>
                        </a:spcBef>
                        <a:spcAft>
                          <a:spcPts val="0"/>
                        </a:spcAft>
                        <a:buNone/>
                      </a:pPr>
                      <a:r>
                        <a:rPr lang="en-GB" sz="1100"/>
                        <a:t>post_content</a:t>
                      </a:r>
                      <a:endParaRPr sz="1100"/>
                    </a:p>
                  </a:txBody>
                  <a:tcPr marT="91425" marB="91425" marR="91425" marL="91425"/>
                </a:tc>
                <a:tc>
                  <a:txBody>
                    <a:bodyPr/>
                    <a:lstStyle/>
                    <a:p>
                      <a:pPr indent="0" lvl="0" marL="0" rtl="0" algn="l">
                        <a:spcBef>
                          <a:spcPts val="0"/>
                        </a:spcBef>
                        <a:spcAft>
                          <a:spcPts val="0"/>
                        </a:spcAft>
                        <a:buNone/>
                      </a:pPr>
                      <a:r>
                        <a:rPr lang="en-GB" sz="1100"/>
                        <a:t>CHAR(2048)</a:t>
                      </a:r>
                      <a:endParaRPr sz="1100"/>
                    </a:p>
                  </a:txBody>
                  <a:tcPr marT="91425" marB="91425" marR="91425" marL="91425"/>
                </a:tc>
              </a:tr>
              <a:tr h="350500">
                <a:tc>
                  <a:txBody>
                    <a:bodyPr/>
                    <a:lstStyle/>
                    <a:p>
                      <a:pPr indent="0" lvl="0" marL="0" rtl="0" algn="l">
                        <a:spcBef>
                          <a:spcPts val="0"/>
                        </a:spcBef>
                        <a:spcAft>
                          <a:spcPts val="0"/>
                        </a:spcAft>
                        <a:buNone/>
                      </a:pPr>
                      <a:r>
                        <a:rPr lang="en-GB" sz="1100"/>
                        <a:t>category</a:t>
                      </a:r>
                      <a:endParaRPr sz="1100"/>
                    </a:p>
                  </a:txBody>
                  <a:tcPr marT="91425" marB="91425" marR="91425" marL="91425"/>
                </a:tc>
                <a:tc>
                  <a:txBody>
                    <a:bodyPr/>
                    <a:lstStyle/>
                    <a:p>
                      <a:pPr indent="0" lvl="0" marL="0" rtl="0" algn="l">
                        <a:spcBef>
                          <a:spcPts val="0"/>
                        </a:spcBef>
                        <a:spcAft>
                          <a:spcPts val="0"/>
                        </a:spcAft>
                        <a:buNone/>
                      </a:pPr>
                      <a:r>
                        <a:rPr lang="en-GB" sz="1100"/>
                        <a:t>CHAR(64)</a:t>
                      </a:r>
                      <a:endParaRPr sz="1100"/>
                    </a:p>
                  </a:txBody>
                  <a:tcPr marT="91425" marB="91425" marR="91425" marL="91425"/>
                </a:tc>
              </a:tr>
              <a:tr h="350500">
                <a:tc>
                  <a:txBody>
                    <a:bodyPr/>
                    <a:lstStyle/>
                    <a:p>
                      <a:pPr indent="0" lvl="0" marL="0" rtl="0" algn="l">
                        <a:spcBef>
                          <a:spcPts val="0"/>
                        </a:spcBef>
                        <a:spcAft>
                          <a:spcPts val="0"/>
                        </a:spcAft>
                        <a:buNone/>
                      </a:pPr>
                      <a:r>
                        <a:rPr lang="en-GB" sz="1100"/>
                        <a:t>no.likes</a:t>
                      </a:r>
                      <a:endParaRPr sz="1100"/>
                    </a:p>
                  </a:txBody>
                  <a:tcPr marT="91425" marB="91425" marR="91425" marL="91425"/>
                </a:tc>
                <a:tc>
                  <a:txBody>
                    <a:bodyPr/>
                    <a:lstStyle/>
                    <a:p>
                      <a:pPr indent="0" lvl="0" marL="0" rtl="0" algn="l">
                        <a:spcBef>
                          <a:spcPts val="0"/>
                        </a:spcBef>
                        <a:spcAft>
                          <a:spcPts val="0"/>
                        </a:spcAft>
                        <a:buNone/>
                      </a:pPr>
                      <a:r>
                        <a:rPr lang="en-GB" sz="1100"/>
                        <a:t>INT(128)</a:t>
                      </a:r>
                      <a:endParaRPr sz="1100"/>
                    </a:p>
                  </a:txBody>
                  <a:tcPr marT="91425" marB="91425" marR="91425" marL="91425"/>
                </a:tc>
              </a:tr>
            </a:tbl>
          </a:graphicData>
        </a:graphic>
      </p:graphicFrame>
      <p:graphicFrame>
        <p:nvGraphicFramePr>
          <p:cNvPr id="63" name="Google Shape;63;p8"/>
          <p:cNvGraphicFramePr/>
          <p:nvPr/>
        </p:nvGraphicFramePr>
        <p:xfrm>
          <a:off x="4045600" y="3320150"/>
          <a:ext cx="3000000" cy="3000000"/>
        </p:xfrm>
        <a:graphic>
          <a:graphicData uri="http://schemas.openxmlformats.org/drawingml/2006/table">
            <a:tbl>
              <a:tblPr>
                <a:noFill/>
                <a:tableStyleId>{291A90F7-CFAD-4D52-BF8A-4B8897CE0516}</a:tableStyleId>
              </a:tblPr>
              <a:tblGrid>
                <a:gridCol w="1347975"/>
                <a:gridCol w="884850"/>
              </a:tblGrid>
              <a:tr h="233600">
                <a:tc gridSpan="2">
                  <a:txBody>
                    <a:bodyPr/>
                    <a:lstStyle/>
                    <a:p>
                      <a:pPr indent="0" lvl="0" marL="0" rtl="0" algn="ctr">
                        <a:spcBef>
                          <a:spcPts val="0"/>
                        </a:spcBef>
                        <a:spcAft>
                          <a:spcPts val="0"/>
                        </a:spcAft>
                        <a:buNone/>
                      </a:pPr>
                      <a:r>
                        <a:rPr b="1" lang="en-GB" sz="1000"/>
                        <a:t>Comment</a:t>
                      </a:r>
                      <a:endParaRPr b="1" sz="1000"/>
                    </a:p>
                  </a:txBody>
                  <a:tcPr marT="91425" marB="91425" marR="91425" marL="91425"/>
                </a:tc>
                <a:tc hMerge="1"/>
              </a:tr>
              <a:tr h="282625">
                <a:tc>
                  <a:txBody>
                    <a:bodyPr/>
                    <a:lstStyle/>
                    <a:p>
                      <a:pPr indent="0" lvl="0" marL="0" rtl="0" algn="l">
                        <a:spcBef>
                          <a:spcPts val="0"/>
                        </a:spcBef>
                        <a:spcAft>
                          <a:spcPts val="0"/>
                        </a:spcAft>
                        <a:buNone/>
                      </a:pPr>
                      <a:r>
                        <a:rPr i="1" lang="en-GB" sz="1000"/>
                        <a:t>Field</a:t>
                      </a:r>
                      <a:endParaRPr i="1" sz="1000"/>
                    </a:p>
                  </a:txBody>
                  <a:tcPr marT="91425" marB="91425" marR="91425" marL="91425"/>
                </a:tc>
                <a:tc>
                  <a:txBody>
                    <a:bodyPr/>
                    <a:lstStyle/>
                    <a:p>
                      <a:pPr indent="0" lvl="0" marL="0" rtl="0" algn="l">
                        <a:spcBef>
                          <a:spcPts val="0"/>
                        </a:spcBef>
                        <a:spcAft>
                          <a:spcPts val="0"/>
                        </a:spcAft>
                        <a:buNone/>
                      </a:pPr>
                      <a:r>
                        <a:rPr i="1" lang="en-GB" sz="1000"/>
                        <a:t>Type</a:t>
                      </a:r>
                      <a:endParaRPr i="1" sz="1000"/>
                    </a:p>
                  </a:txBody>
                  <a:tcPr marT="91425" marB="91425" marR="91425" marL="91425"/>
                </a:tc>
              </a:tr>
              <a:tr h="282625">
                <a:tc>
                  <a:txBody>
                    <a:bodyPr/>
                    <a:lstStyle/>
                    <a:p>
                      <a:pPr indent="0" lvl="0" marL="0" rtl="0" algn="l">
                        <a:spcBef>
                          <a:spcPts val="0"/>
                        </a:spcBef>
                        <a:spcAft>
                          <a:spcPts val="0"/>
                        </a:spcAft>
                        <a:buNone/>
                      </a:pPr>
                      <a:r>
                        <a:rPr lang="en-GB" sz="1000"/>
                        <a:t>user_name</a:t>
                      </a:r>
                      <a:endParaRPr sz="1000"/>
                    </a:p>
                  </a:txBody>
                  <a:tcPr marT="91425" marB="91425" marR="91425" marL="91425"/>
                </a:tc>
                <a:tc>
                  <a:txBody>
                    <a:bodyPr/>
                    <a:lstStyle/>
                    <a:p>
                      <a:pPr indent="0" lvl="0" marL="0" rtl="0" algn="l">
                        <a:spcBef>
                          <a:spcPts val="0"/>
                        </a:spcBef>
                        <a:spcAft>
                          <a:spcPts val="0"/>
                        </a:spcAft>
                        <a:buNone/>
                      </a:pPr>
                      <a:r>
                        <a:rPr lang="en-GB" sz="1000"/>
                        <a:t>CHAR(32)</a:t>
                      </a:r>
                      <a:endParaRPr sz="1000"/>
                    </a:p>
                  </a:txBody>
                  <a:tcPr marT="91425" marB="91425" marR="91425" marL="91425"/>
                </a:tc>
              </a:tr>
              <a:tr h="282625">
                <a:tc>
                  <a:txBody>
                    <a:bodyPr/>
                    <a:lstStyle/>
                    <a:p>
                      <a:pPr indent="0" lvl="0" marL="0" rtl="0" algn="l">
                        <a:spcBef>
                          <a:spcPts val="0"/>
                        </a:spcBef>
                        <a:spcAft>
                          <a:spcPts val="0"/>
                        </a:spcAft>
                        <a:buNone/>
                      </a:pPr>
                      <a:r>
                        <a:rPr lang="en-GB" sz="1000"/>
                        <a:t>comment_date_time</a:t>
                      </a:r>
                      <a:endParaRPr sz="1000"/>
                    </a:p>
                  </a:txBody>
                  <a:tcPr marT="91425" marB="91425" marR="91425" marL="91425"/>
                </a:tc>
                <a:tc>
                  <a:txBody>
                    <a:bodyPr/>
                    <a:lstStyle/>
                    <a:p>
                      <a:pPr indent="0" lvl="0" marL="0" rtl="0" algn="l">
                        <a:spcBef>
                          <a:spcPts val="0"/>
                        </a:spcBef>
                        <a:spcAft>
                          <a:spcPts val="0"/>
                        </a:spcAft>
                        <a:buNone/>
                      </a:pPr>
                      <a:r>
                        <a:rPr lang="en-GB" sz="1000"/>
                        <a:t>DATETIME</a:t>
                      </a:r>
                      <a:endParaRPr sz="1000"/>
                    </a:p>
                  </a:txBody>
                  <a:tcPr marT="91425" marB="91425" marR="91425" marL="91425"/>
                </a:tc>
              </a:tr>
              <a:tr h="270325">
                <a:tc>
                  <a:txBody>
                    <a:bodyPr/>
                    <a:lstStyle/>
                    <a:p>
                      <a:pPr indent="0" lvl="0" marL="0" rtl="0" algn="l">
                        <a:spcBef>
                          <a:spcPts val="0"/>
                        </a:spcBef>
                        <a:spcAft>
                          <a:spcPts val="0"/>
                        </a:spcAft>
                        <a:buNone/>
                      </a:pPr>
                      <a:r>
                        <a:rPr lang="en-GB" sz="1000"/>
                        <a:t>comment_content</a:t>
                      </a:r>
                      <a:endParaRPr sz="1000"/>
                    </a:p>
                  </a:txBody>
                  <a:tcPr marT="91425" marB="91425" marR="91425" marL="91425"/>
                </a:tc>
                <a:tc>
                  <a:txBody>
                    <a:bodyPr/>
                    <a:lstStyle/>
                    <a:p>
                      <a:pPr indent="0" lvl="0" marL="0" rtl="0" algn="l">
                        <a:spcBef>
                          <a:spcPts val="0"/>
                        </a:spcBef>
                        <a:spcAft>
                          <a:spcPts val="0"/>
                        </a:spcAft>
                        <a:buNone/>
                      </a:pPr>
                      <a:r>
                        <a:rPr lang="en-GB" sz="1000"/>
                        <a:t>CHAR(128)</a:t>
                      </a:r>
                      <a:endParaRPr sz="1000"/>
                    </a:p>
                  </a:txBody>
                  <a:tcPr marT="91425" marB="91425" marR="91425" marL="91425"/>
                </a:tc>
              </a:tr>
            </a:tbl>
          </a:graphicData>
        </a:graphic>
      </p:graphicFrame>
      <p:pic>
        <p:nvPicPr>
          <p:cNvPr id="64" name="Google Shape;64;p8"/>
          <p:cNvPicPr preferRelativeResize="0"/>
          <p:nvPr/>
        </p:nvPicPr>
        <p:blipFill>
          <a:blip r:embed="rId4">
            <a:alphaModFix/>
          </a:blip>
          <a:stretch>
            <a:fillRect/>
          </a:stretch>
        </p:blipFill>
        <p:spPr>
          <a:xfrm>
            <a:off x="698150" y="937900"/>
            <a:ext cx="3153775" cy="328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9"/>
          <p:cNvSpPr txBox="1"/>
          <p:nvPr/>
        </p:nvSpPr>
        <p:spPr>
          <a:xfrm>
            <a:off x="1046386" y="236936"/>
            <a:ext cx="2805534" cy="10327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200" u="none" cap="none" strike="noStrike">
                <a:solidFill>
                  <a:srgbClr val="003560"/>
                </a:solidFill>
                <a:latin typeface="Arial"/>
                <a:ea typeface="Arial"/>
                <a:cs typeface="Arial"/>
                <a:sym typeface="Arial"/>
              </a:rPr>
              <a:t>Site Map</a:t>
            </a:r>
            <a:endParaRPr/>
          </a:p>
        </p:txBody>
      </p:sp>
      <p:pic>
        <p:nvPicPr>
          <p:cNvPr id="71" name="Google Shape;71;p9"/>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pic>
        <p:nvPicPr>
          <p:cNvPr descr="Diagram&#10;&#10;Description automatically generated" id="72" name="Google Shape;72;p9"/>
          <p:cNvPicPr preferRelativeResize="0"/>
          <p:nvPr/>
        </p:nvPicPr>
        <p:blipFill rotWithShape="1">
          <a:blip r:embed="rId4">
            <a:alphaModFix/>
          </a:blip>
          <a:srcRect b="0" l="0" r="0" t="0"/>
          <a:stretch/>
        </p:blipFill>
        <p:spPr>
          <a:xfrm>
            <a:off x="413792" y="1112492"/>
            <a:ext cx="8316416" cy="29185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nvSpPr>
        <p:spPr>
          <a:xfrm>
            <a:off x="683568" y="957016"/>
            <a:ext cx="7200800" cy="406300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 (Index)</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/login </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/login/signup</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/post/&lt;post no.&gt; </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/user/&lt;username&gt; </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/user/&lt;username&gt;/edit (must be personal username)</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/about </a:t>
            </a:r>
            <a:endParaRPr/>
          </a:p>
          <a:p>
            <a:pPr indent="-285750" lvl="0" marL="285750" marR="0" rtl="0" algn="l">
              <a:lnSpc>
                <a:spcPct val="150000"/>
              </a:lnSpc>
              <a:spcBef>
                <a:spcPts val="320"/>
              </a:spcBef>
              <a:spcAft>
                <a:spcPts val="0"/>
              </a:spcAft>
              <a:buClr>
                <a:srgbClr val="4F5961"/>
              </a:buClr>
              <a:buSzPts val="1600"/>
              <a:buFont typeface="Arial"/>
              <a:buChar char="•"/>
            </a:pPr>
            <a:r>
              <a:rPr b="0" i="0" lang="en-GB" sz="1600" u="none" cap="none" strike="noStrike">
                <a:solidFill>
                  <a:srgbClr val="4F5961"/>
                </a:solidFill>
                <a:latin typeface="Calibri"/>
                <a:ea typeface="Calibri"/>
                <a:cs typeface="Calibri"/>
                <a:sym typeface="Calibri"/>
              </a:rPr>
              <a:t>/about/contact-us</a:t>
            </a:r>
            <a:endParaRPr/>
          </a:p>
          <a:p>
            <a:pPr indent="-95250" lvl="3" marL="1200150" marR="0" rtl="0" algn="l">
              <a:spcBef>
                <a:spcPts val="240"/>
              </a:spcBef>
              <a:spcAft>
                <a:spcPts val="0"/>
              </a:spcAft>
              <a:buClr>
                <a:srgbClr val="00213B"/>
              </a:buClr>
              <a:buSzPts val="1200"/>
              <a:buFont typeface="Arial"/>
              <a:buNone/>
            </a:pPr>
            <a:r>
              <a:t/>
            </a:r>
            <a:endParaRPr b="0" i="0" sz="1200" u="none" cap="none" strike="noStrike">
              <a:solidFill>
                <a:srgbClr val="00213B"/>
              </a:solidFill>
              <a:latin typeface="Calibri"/>
              <a:ea typeface="Calibri"/>
              <a:cs typeface="Calibri"/>
              <a:sym typeface="Calibri"/>
            </a:endParaRPr>
          </a:p>
          <a:p>
            <a:pPr indent="-222250" lvl="1" marL="400050" marR="0" rtl="0" algn="l">
              <a:spcBef>
                <a:spcPts val="200"/>
              </a:spcBef>
              <a:spcAft>
                <a:spcPts val="0"/>
              </a:spcAft>
              <a:buClr>
                <a:srgbClr val="00213B"/>
              </a:buClr>
              <a:buSzPts val="1000"/>
              <a:buFont typeface="Arial"/>
              <a:buNone/>
            </a:pPr>
            <a:r>
              <a:t/>
            </a:r>
            <a:endParaRPr b="0" i="0" sz="1000" u="none" cap="none" strike="noStrike">
              <a:solidFill>
                <a:srgbClr val="003560"/>
              </a:solidFill>
              <a:latin typeface="Arial"/>
              <a:ea typeface="Arial"/>
              <a:cs typeface="Arial"/>
              <a:sym typeface="Arial"/>
            </a:endParaRPr>
          </a:p>
        </p:txBody>
      </p:sp>
      <p:sp>
        <p:nvSpPr>
          <p:cNvPr id="79" name="Google Shape;79;p10"/>
          <p:cNvSpPr txBox="1"/>
          <p:nvPr/>
        </p:nvSpPr>
        <p:spPr>
          <a:xfrm>
            <a:off x="1046386" y="236936"/>
            <a:ext cx="2805534" cy="10327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GB" sz="3200" u="none" cap="none" strike="noStrike">
                <a:solidFill>
                  <a:srgbClr val="003560"/>
                </a:solidFill>
                <a:latin typeface="Arial"/>
                <a:ea typeface="Arial"/>
                <a:cs typeface="Arial"/>
                <a:sym typeface="Arial"/>
              </a:rPr>
              <a:t>Site URLs</a:t>
            </a:r>
            <a:endParaRPr/>
          </a:p>
        </p:txBody>
      </p:sp>
      <p:pic>
        <p:nvPicPr>
          <p:cNvPr id="80" name="Google Shape;80;p10"/>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1"/>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sp>
        <p:nvSpPr>
          <p:cNvPr id="87" name="Google Shape;87;p11"/>
          <p:cNvSpPr txBox="1"/>
          <p:nvPr/>
        </p:nvSpPr>
        <p:spPr>
          <a:xfrm>
            <a:off x="4067943" y="627535"/>
            <a:ext cx="4029671" cy="2664295"/>
          </a:xfrm>
          <a:prstGeom prst="rect">
            <a:avLst/>
          </a:prstGeom>
          <a:solidFill>
            <a:srgbClr val="D1D8DE"/>
          </a:solid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Bio: </a:t>
            </a:r>
            <a:r>
              <a:rPr b="0" i="0" lang="en-GB" sz="1400" u="none" cap="none" strike="noStrike">
                <a:solidFill>
                  <a:srgbClr val="4F5961"/>
                </a:solidFill>
                <a:latin typeface="Calibri"/>
                <a:ea typeface="Calibri"/>
                <a:cs typeface="Calibri"/>
                <a:sym typeface="Calibri"/>
              </a:rPr>
              <a:t>Just after he finished the Law School, Billy took a job in a small company, which provided law assistance in business law. Recently, Billy received a promotion to become a partner in this company. Ever since, he has been extremely busy and overwhelmed with work. Billy’s partners suggested for him to take a week off and to travel. He is going to spend it in Highlands; however, on his way back he wishes to stop in Glasgow for some cultural experience. He is not completely sure what he is looking for, he might enjoy a gig or a local market.</a:t>
            </a:r>
            <a:endParaRPr b="0" i="0" sz="1400" u="none" cap="none" strike="noStrike">
              <a:solidFill>
                <a:srgbClr val="003560"/>
              </a:solidFill>
              <a:latin typeface="Arial"/>
              <a:ea typeface="Arial"/>
              <a:cs typeface="Arial"/>
              <a:sym typeface="Arial"/>
            </a:endParaRPr>
          </a:p>
        </p:txBody>
      </p:sp>
      <p:sp>
        <p:nvSpPr>
          <p:cNvPr id="88" name="Google Shape;88;p11"/>
          <p:cNvSpPr txBox="1"/>
          <p:nvPr>
            <p:ph type="title"/>
          </p:nvPr>
        </p:nvSpPr>
        <p:spPr>
          <a:xfrm>
            <a:off x="1046386" y="236936"/>
            <a:ext cx="2160240" cy="1032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3200"/>
              <a:t>Persona 1</a:t>
            </a:r>
            <a:endParaRPr/>
          </a:p>
        </p:txBody>
      </p:sp>
      <p:pic>
        <p:nvPicPr>
          <p:cNvPr descr="Martin Klus – Wikipédia" id="89" name="Google Shape;89;p11"/>
          <p:cNvPicPr preferRelativeResize="0"/>
          <p:nvPr/>
        </p:nvPicPr>
        <p:blipFill rotWithShape="1">
          <a:blip r:embed="rId4">
            <a:alphaModFix/>
          </a:blip>
          <a:srcRect b="0" l="0" r="0" t="0"/>
          <a:stretch/>
        </p:blipFill>
        <p:spPr>
          <a:xfrm>
            <a:off x="1438735" y="842119"/>
            <a:ext cx="1375543" cy="1729631"/>
          </a:xfrm>
          <a:prstGeom prst="rect">
            <a:avLst/>
          </a:prstGeom>
          <a:noFill/>
          <a:ln>
            <a:noFill/>
          </a:ln>
          <a:effectLst>
            <a:outerShdw blurRad="190500" rotWithShape="0" algn="tl">
              <a:srgbClr val="000000">
                <a:alpha val="69803"/>
              </a:srgbClr>
            </a:outerShdw>
          </a:effectLst>
        </p:spPr>
      </p:pic>
      <p:sp>
        <p:nvSpPr>
          <p:cNvPr id="90" name="Google Shape;90;p11"/>
          <p:cNvSpPr txBox="1"/>
          <p:nvPr/>
        </p:nvSpPr>
        <p:spPr>
          <a:xfrm>
            <a:off x="541982" y="2859781"/>
            <a:ext cx="3169048" cy="1990853"/>
          </a:xfrm>
          <a:prstGeom prst="rect">
            <a:avLst/>
          </a:prstGeom>
          <a:solidFill>
            <a:srgbClr val="D1D8DE"/>
          </a:solidFill>
          <a:ln cap="flat" cmpd="sng" w="9525">
            <a:solidFill>
              <a:srgbClr val="003560"/>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700" u="none" cap="none" strike="noStrike">
                <a:solidFill>
                  <a:srgbClr val="003560"/>
                </a:solidFill>
                <a:latin typeface="Arial"/>
                <a:ea typeface="Arial"/>
                <a:cs typeface="Arial"/>
                <a:sym typeface="Arial"/>
              </a:rPr>
              <a:t>Name: </a:t>
            </a:r>
            <a:r>
              <a:rPr b="1" i="0" lang="en-GB" sz="1700" u="none" cap="none" strike="noStrike">
                <a:solidFill>
                  <a:srgbClr val="4F5961"/>
                </a:solidFill>
                <a:latin typeface="Calibri"/>
                <a:ea typeface="Calibri"/>
                <a:cs typeface="Calibri"/>
                <a:sym typeface="Calibri"/>
              </a:rPr>
              <a:t>Billy Smith</a:t>
            </a:r>
            <a:endParaRPr b="1" i="0" sz="1700" u="none" cap="none" strike="noStrike">
              <a:solidFill>
                <a:srgbClr val="003560"/>
              </a:solidFill>
              <a:latin typeface="Arial"/>
              <a:ea typeface="Arial"/>
              <a:cs typeface="Arial"/>
              <a:sym typeface="Arial"/>
            </a:endParaRPr>
          </a:p>
          <a:p>
            <a:pPr indent="-342900" lvl="0" marL="342900" marR="0" rtl="0" algn="l">
              <a:spcBef>
                <a:spcPts val="340"/>
              </a:spcBef>
              <a:spcAft>
                <a:spcPts val="0"/>
              </a:spcAft>
              <a:buNone/>
            </a:pPr>
            <a:r>
              <a:rPr b="0" i="0" lang="en-GB" sz="1700" u="none" cap="none" strike="noStrike">
                <a:solidFill>
                  <a:srgbClr val="003560"/>
                </a:solidFill>
                <a:latin typeface="Arial"/>
                <a:ea typeface="Arial"/>
                <a:cs typeface="Arial"/>
                <a:sym typeface="Arial"/>
              </a:rPr>
              <a:t>Age: </a:t>
            </a:r>
            <a:r>
              <a:rPr b="1" i="0" lang="en-GB" sz="1700" u="none" cap="none" strike="noStrike">
                <a:solidFill>
                  <a:srgbClr val="4F5961"/>
                </a:solidFill>
                <a:latin typeface="Calibri"/>
                <a:ea typeface="Calibri"/>
                <a:cs typeface="Calibri"/>
                <a:sym typeface="Calibri"/>
              </a:rPr>
              <a:t>42</a:t>
            </a:r>
            <a:endParaRPr b="1" i="0" sz="1700" u="none" cap="none" strike="noStrike">
              <a:solidFill>
                <a:srgbClr val="003560"/>
              </a:solidFill>
              <a:latin typeface="Arial"/>
              <a:ea typeface="Arial"/>
              <a:cs typeface="Arial"/>
              <a:sym typeface="Arial"/>
            </a:endParaRPr>
          </a:p>
          <a:p>
            <a:pPr indent="-342900" lvl="0" marL="342900" marR="0" rtl="0" algn="l">
              <a:spcBef>
                <a:spcPts val="340"/>
              </a:spcBef>
              <a:spcAft>
                <a:spcPts val="0"/>
              </a:spcAft>
              <a:buNone/>
            </a:pPr>
            <a:r>
              <a:rPr b="0" i="0" lang="en-GB" sz="1700" u="none" cap="none" strike="noStrike">
                <a:solidFill>
                  <a:srgbClr val="003560"/>
                </a:solidFill>
                <a:latin typeface="Arial"/>
                <a:ea typeface="Arial"/>
                <a:cs typeface="Arial"/>
                <a:sym typeface="Arial"/>
              </a:rPr>
              <a:t>Location: </a:t>
            </a:r>
            <a:r>
              <a:rPr b="1" i="0" lang="en-GB" sz="1700" u="none" cap="none" strike="noStrike">
                <a:solidFill>
                  <a:srgbClr val="4F5961"/>
                </a:solidFill>
                <a:latin typeface="Calibri"/>
                <a:ea typeface="Calibri"/>
                <a:cs typeface="Calibri"/>
                <a:sym typeface="Calibri"/>
              </a:rPr>
              <a:t>London</a:t>
            </a:r>
            <a:endParaRPr b="1" i="0" sz="1700" u="none" cap="none" strike="noStrike">
              <a:solidFill>
                <a:srgbClr val="003560"/>
              </a:solidFill>
              <a:latin typeface="Arial"/>
              <a:ea typeface="Arial"/>
              <a:cs typeface="Arial"/>
              <a:sym typeface="Arial"/>
            </a:endParaRPr>
          </a:p>
          <a:p>
            <a:pPr indent="-342900" lvl="0" marL="342900" marR="0" rtl="0" algn="l">
              <a:spcBef>
                <a:spcPts val="340"/>
              </a:spcBef>
              <a:spcAft>
                <a:spcPts val="0"/>
              </a:spcAft>
              <a:buNone/>
            </a:pPr>
            <a:r>
              <a:rPr b="0" i="0" lang="en-GB" sz="1700" u="none" cap="none" strike="noStrike">
                <a:solidFill>
                  <a:srgbClr val="003560"/>
                </a:solidFill>
                <a:latin typeface="Arial"/>
                <a:ea typeface="Arial"/>
                <a:cs typeface="Arial"/>
                <a:sym typeface="Arial"/>
              </a:rPr>
              <a:t>Occupation: </a:t>
            </a:r>
            <a:r>
              <a:rPr b="1" i="0" lang="en-GB" sz="1700" u="none" cap="none" strike="noStrike">
                <a:solidFill>
                  <a:srgbClr val="4F5961"/>
                </a:solidFill>
                <a:latin typeface="Calibri"/>
                <a:ea typeface="Calibri"/>
                <a:cs typeface="Calibri"/>
                <a:sym typeface="Calibri"/>
              </a:rPr>
              <a:t>Partner in Law Firm</a:t>
            </a:r>
            <a:endParaRPr b="1" i="0" sz="1700" u="none" cap="none" strike="noStrike">
              <a:solidFill>
                <a:srgbClr val="003560"/>
              </a:solidFill>
              <a:latin typeface="Arial"/>
              <a:ea typeface="Arial"/>
              <a:cs typeface="Arial"/>
              <a:sym typeface="Arial"/>
            </a:endParaRPr>
          </a:p>
          <a:p>
            <a:pPr indent="-342900" lvl="0" marL="342900" marR="0" rtl="0" algn="l">
              <a:spcBef>
                <a:spcPts val="340"/>
              </a:spcBef>
              <a:spcAft>
                <a:spcPts val="0"/>
              </a:spcAft>
              <a:buNone/>
            </a:pPr>
            <a:r>
              <a:rPr b="0" i="0" lang="en-GB" sz="1700" u="none" cap="none" strike="noStrike">
                <a:solidFill>
                  <a:srgbClr val="003560"/>
                </a:solidFill>
                <a:latin typeface="Arial"/>
                <a:ea typeface="Arial"/>
                <a:cs typeface="Arial"/>
                <a:sym typeface="Arial"/>
              </a:rPr>
              <a:t>Status: </a:t>
            </a:r>
            <a:r>
              <a:rPr b="1" i="0" lang="en-GB" sz="1700" u="none" cap="none" strike="noStrike">
                <a:solidFill>
                  <a:srgbClr val="4F5961"/>
                </a:solidFill>
                <a:latin typeface="Calibri"/>
                <a:ea typeface="Calibri"/>
                <a:cs typeface="Calibri"/>
                <a:sym typeface="Calibri"/>
              </a:rPr>
              <a:t>Separated</a:t>
            </a:r>
            <a:endParaRPr b="1" i="0" sz="1700" u="none" cap="none" strike="noStrike">
              <a:solidFill>
                <a:srgbClr val="003560"/>
              </a:solidFill>
              <a:latin typeface="Arial"/>
              <a:ea typeface="Arial"/>
              <a:cs typeface="Arial"/>
              <a:sym typeface="Arial"/>
            </a:endParaRPr>
          </a:p>
          <a:p>
            <a:pPr indent="-342900" lvl="0" marL="342900" marR="0" rtl="0" algn="l">
              <a:spcBef>
                <a:spcPts val="340"/>
              </a:spcBef>
              <a:spcAft>
                <a:spcPts val="0"/>
              </a:spcAft>
              <a:buNone/>
            </a:pPr>
            <a:r>
              <a:rPr b="0" i="0" lang="en-GB" sz="1700" u="none" cap="none" strike="noStrike">
                <a:solidFill>
                  <a:srgbClr val="003560"/>
                </a:solidFill>
                <a:latin typeface="Arial"/>
                <a:ea typeface="Arial"/>
                <a:cs typeface="Arial"/>
                <a:sym typeface="Arial"/>
              </a:rPr>
              <a:t>Archetype: </a:t>
            </a:r>
            <a:r>
              <a:rPr b="1" i="0" lang="en-GB" sz="1700" u="none" cap="none" strike="noStrike">
                <a:solidFill>
                  <a:srgbClr val="4F5961"/>
                </a:solidFill>
                <a:latin typeface="Calibri"/>
                <a:ea typeface="Calibri"/>
                <a:cs typeface="Calibri"/>
                <a:sym typeface="Calibri"/>
              </a:rPr>
              <a:t>The Busy Browser</a:t>
            </a:r>
            <a:endParaRPr b="1" i="0" sz="1700" u="none" cap="none" strike="noStrike">
              <a:solidFill>
                <a:srgbClr val="003560"/>
              </a:solidFill>
              <a:latin typeface="Arial"/>
              <a:ea typeface="Arial"/>
              <a:cs typeface="Arial"/>
              <a:sym typeface="Arial"/>
            </a:endParaRPr>
          </a:p>
          <a:p>
            <a:pPr indent="-342900" lvl="0" marL="342900" marR="0" rtl="0" algn="l">
              <a:spcBef>
                <a:spcPts val="340"/>
              </a:spcBef>
              <a:spcAft>
                <a:spcPts val="0"/>
              </a:spcAft>
              <a:buNone/>
            </a:pPr>
            <a:r>
              <a:t/>
            </a:r>
            <a:endParaRPr b="0" i="0" sz="1700" u="none" cap="none" strike="noStrike">
              <a:solidFill>
                <a:srgbClr val="003560"/>
              </a:solidFill>
              <a:latin typeface="Arial"/>
              <a:ea typeface="Arial"/>
              <a:cs typeface="Arial"/>
              <a:sym typeface="Arial"/>
            </a:endParaRPr>
          </a:p>
        </p:txBody>
      </p:sp>
      <p:sp>
        <p:nvSpPr>
          <p:cNvPr id="91" name="Google Shape;91;p11"/>
          <p:cNvSpPr txBox="1"/>
          <p:nvPr/>
        </p:nvSpPr>
        <p:spPr>
          <a:xfrm>
            <a:off x="4067943" y="3435845"/>
            <a:ext cx="4029671" cy="1414789"/>
          </a:xfrm>
          <a:prstGeom prst="rect">
            <a:avLst/>
          </a:prstGeom>
          <a:solidFill>
            <a:srgbClr val="D1D8DE"/>
          </a:solid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Goals: </a:t>
            </a:r>
            <a:r>
              <a:rPr b="0" i="0" lang="en-GB" sz="1400" u="none" cap="none" strike="noStrike">
                <a:solidFill>
                  <a:srgbClr val="4F5961"/>
                </a:solidFill>
                <a:latin typeface="Calibri"/>
                <a:ea typeface="Calibri"/>
                <a:cs typeface="Calibri"/>
                <a:sym typeface="Calibri"/>
              </a:rPr>
              <a:t>Using the time he has taken off efficiently, Billy has decided to create a structure for his upcoming vacation in Glasgow. Browsing through web pages with filtered content related to upcoming events and with local suggestions will help him realize this goal.</a:t>
            </a:r>
            <a:endParaRPr b="0" i="0" sz="1400" u="none" cap="none" strike="noStrike">
              <a:solidFill>
                <a:srgbClr val="0035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ph type="title"/>
          </p:nvPr>
        </p:nvSpPr>
        <p:spPr>
          <a:xfrm>
            <a:off x="1046386" y="236936"/>
            <a:ext cx="2160240" cy="1032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3200"/>
              <a:t>Persona 2</a:t>
            </a:r>
            <a:endParaRPr/>
          </a:p>
        </p:txBody>
      </p:sp>
      <p:sp>
        <p:nvSpPr>
          <p:cNvPr id="98" name="Google Shape;98;p12"/>
          <p:cNvSpPr txBox="1"/>
          <p:nvPr/>
        </p:nvSpPr>
        <p:spPr>
          <a:xfrm>
            <a:off x="611558" y="2809040"/>
            <a:ext cx="3029894" cy="2041595"/>
          </a:xfrm>
          <a:prstGeom prst="rect">
            <a:avLst/>
          </a:prstGeom>
          <a:solidFill>
            <a:srgbClr val="D1D8DE"/>
          </a:solidFill>
          <a:ln cap="flat" cmpd="sng" w="9525">
            <a:solidFill>
              <a:srgbClr val="003560"/>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Name: </a:t>
            </a:r>
            <a:r>
              <a:rPr b="1" i="0" lang="en-GB" sz="1800" u="none" cap="none" strike="noStrike">
                <a:solidFill>
                  <a:srgbClr val="4F5961"/>
                </a:solidFill>
                <a:latin typeface="Calibri"/>
                <a:ea typeface="Calibri"/>
                <a:cs typeface="Calibri"/>
                <a:sym typeface="Calibri"/>
              </a:rPr>
              <a:t>Katie Burns</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Age: </a:t>
            </a:r>
            <a:r>
              <a:rPr b="1" i="0" lang="en-GB" sz="1800" u="none" cap="none" strike="noStrike">
                <a:solidFill>
                  <a:srgbClr val="4F5961"/>
                </a:solidFill>
                <a:latin typeface="Calibri"/>
                <a:ea typeface="Calibri"/>
                <a:cs typeface="Calibri"/>
                <a:sym typeface="Calibri"/>
              </a:rPr>
              <a:t>19</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Location: </a:t>
            </a:r>
            <a:r>
              <a:rPr b="1" i="0" lang="en-GB" sz="1800" u="none" cap="none" strike="noStrike">
                <a:solidFill>
                  <a:srgbClr val="4F5961"/>
                </a:solidFill>
                <a:latin typeface="Calibri"/>
                <a:ea typeface="Calibri"/>
                <a:cs typeface="Calibri"/>
                <a:sym typeface="Calibri"/>
              </a:rPr>
              <a:t>Glasgow</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Status: </a:t>
            </a:r>
            <a:r>
              <a:rPr b="1" i="0" lang="en-GB" sz="1800" u="none" cap="none" strike="noStrike">
                <a:solidFill>
                  <a:srgbClr val="4F5961"/>
                </a:solidFill>
                <a:latin typeface="Calibri"/>
                <a:ea typeface="Calibri"/>
                <a:cs typeface="Calibri"/>
                <a:sym typeface="Calibri"/>
              </a:rPr>
              <a:t>Student</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Occupation: </a:t>
            </a:r>
            <a:r>
              <a:rPr b="1" i="0" lang="en-GB" sz="1800" u="none" cap="none" strike="noStrike">
                <a:solidFill>
                  <a:srgbClr val="4F5961"/>
                </a:solidFill>
                <a:latin typeface="Calibri"/>
                <a:ea typeface="Calibri"/>
                <a:cs typeface="Calibri"/>
                <a:sym typeface="Calibri"/>
              </a:rPr>
              <a:t>Single</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rPr b="0" i="0" lang="en-GB" sz="1800" u="none" cap="none" strike="noStrike">
                <a:solidFill>
                  <a:srgbClr val="003560"/>
                </a:solidFill>
                <a:latin typeface="Arial"/>
                <a:ea typeface="Arial"/>
                <a:cs typeface="Arial"/>
                <a:sym typeface="Arial"/>
              </a:rPr>
              <a:t>Archetype: </a:t>
            </a:r>
            <a:r>
              <a:rPr b="1" i="0" lang="en-GB" sz="1800" u="none" cap="none" strike="noStrike">
                <a:solidFill>
                  <a:srgbClr val="4F5961"/>
                </a:solidFill>
                <a:latin typeface="Calibri"/>
                <a:ea typeface="Calibri"/>
                <a:cs typeface="Calibri"/>
                <a:sym typeface="Calibri"/>
              </a:rPr>
              <a:t>The Art Student</a:t>
            </a:r>
            <a:endParaRPr b="1" i="0" sz="1800" u="none" cap="none" strike="noStrike">
              <a:solidFill>
                <a:srgbClr val="003560"/>
              </a:solidFill>
              <a:latin typeface="Arial"/>
              <a:ea typeface="Arial"/>
              <a:cs typeface="Arial"/>
              <a:sym typeface="Arial"/>
            </a:endParaRPr>
          </a:p>
          <a:p>
            <a:pPr indent="-342900" lvl="0" marL="342900" marR="0" rtl="0" algn="l">
              <a:spcBef>
                <a:spcPts val="360"/>
              </a:spcBef>
              <a:spcAft>
                <a:spcPts val="0"/>
              </a:spcAft>
              <a:buNone/>
            </a:pPr>
            <a:r>
              <a:t/>
            </a:r>
            <a:endParaRPr b="0" i="0" sz="1800" u="none" cap="none" strike="noStrike">
              <a:solidFill>
                <a:srgbClr val="003560"/>
              </a:solidFill>
              <a:latin typeface="Arial"/>
              <a:ea typeface="Arial"/>
              <a:cs typeface="Arial"/>
              <a:sym typeface="Arial"/>
            </a:endParaRPr>
          </a:p>
        </p:txBody>
      </p:sp>
      <p:pic>
        <p:nvPicPr>
          <p:cNvPr id="99" name="Google Shape;99;p12"/>
          <p:cNvPicPr preferRelativeResize="0"/>
          <p:nvPr/>
        </p:nvPicPr>
        <p:blipFill rotWithShape="1">
          <a:blip r:embed="rId3">
            <a:alphaModFix/>
          </a:blip>
          <a:srcRect b="0" l="0" r="0" t="0"/>
          <a:stretch/>
        </p:blipFill>
        <p:spPr>
          <a:xfrm>
            <a:off x="7705265" y="123478"/>
            <a:ext cx="1326004" cy="411943"/>
          </a:xfrm>
          <a:prstGeom prst="rect">
            <a:avLst/>
          </a:prstGeom>
          <a:noFill/>
          <a:ln>
            <a:noFill/>
          </a:ln>
        </p:spPr>
      </p:pic>
      <p:sp>
        <p:nvSpPr>
          <p:cNvPr id="100" name="Google Shape;100;p12"/>
          <p:cNvSpPr txBox="1"/>
          <p:nvPr/>
        </p:nvSpPr>
        <p:spPr>
          <a:xfrm>
            <a:off x="4067944" y="714492"/>
            <a:ext cx="3637321" cy="1656905"/>
          </a:xfrm>
          <a:prstGeom prst="rect">
            <a:avLst/>
          </a:prstGeom>
          <a:solidFill>
            <a:srgbClr val="D1D8DE"/>
          </a:solid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Bio: </a:t>
            </a:r>
            <a:r>
              <a:rPr b="0" i="0" lang="en-GB" sz="1400" u="none" cap="none" strike="noStrike">
                <a:solidFill>
                  <a:srgbClr val="4F5961"/>
                </a:solidFill>
                <a:latin typeface="Calibri"/>
                <a:ea typeface="Calibri"/>
                <a:cs typeface="Calibri"/>
                <a:sym typeface="Calibri"/>
              </a:rPr>
              <a:t>Last month Katie successfully finished her 2</a:t>
            </a:r>
            <a:r>
              <a:rPr b="0" baseline="30000" i="0" lang="en-GB" sz="1400" u="none" cap="none" strike="noStrike">
                <a:solidFill>
                  <a:srgbClr val="4F5961"/>
                </a:solidFill>
                <a:latin typeface="Calibri"/>
                <a:ea typeface="Calibri"/>
                <a:cs typeface="Calibri"/>
                <a:sym typeface="Calibri"/>
              </a:rPr>
              <a:t>nd</a:t>
            </a:r>
            <a:r>
              <a:rPr b="0" i="0" lang="en-GB" sz="1400" u="none" cap="none" strike="noStrike">
                <a:solidFill>
                  <a:srgbClr val="4F5961"/>
                </a:solidFill>
                <a:latin typeface="Calibri"/>
                <a:ea typeface="Calibri"/>
                <a:cs typeface="Calibri"/>
                <a:sym typeface="Calibri"/>
              </a:rPr>
              <a:t> year at The Glasgow School of Art. She enjoys rather alternative music, and with her student budget she mostly spends her free time in the city on events that are free of charge but with a great spiritual value.</a:t>
            </a:r>
            <a:endParaRPr b="0" i="0" sz="1400" u="none" cap="none" strike="noStrike">
              <a:solidFill>
                <a:srgbClr val="4F5961"/>
              </a:solidFill>
              <a:latin typeface="Calibri"/>
              <a:ea typeface="Calibri"/>
              <a:cs typeface="Calibri"/>
              <a:sym typeface="Calibri"/>
            </a:endParaRPr>
          </a:p>
          <a:p>
            <a:pPr indent="-342900" lvl="0" marL="342900" marR="0" rtl="0" algn="l">
              <a:spcBef>
                <a:spcPts val="480"/>
              </a:spcBef>
              <a:spcAft>
                <a:spcPts val="0"/>
              </a:spcAft>
              <a:buNone/>
            </a:pPr>
            <a:r>
              <a:t/>
            </a:r>
            <a:endParaRPr b="0" i="0" sz="2400" u="none" cap="none" strike="noStrike">
              <a:solidFill>
                <a:srgbClr val="003560"/>
              </a:solidFill>
              <a:latin typeface="Arial"/>
              <a:ea typeface="Arial"/>
              <a:cs typeface="Arial"/>
              <a:sym typeface="Arial"/>
            </a:endParaRPr>
          </a:p>
        </p:txBody>
      </p:sp>
      <p:sp>
        <p:nvSpPr>
          <p:cNvPr id="101" name="Google Shape;101;p12"/>
          <p:cNvSpPr txBox="1"/>
          <p:nvPr/>
        </p:nvSpPr>
        <p:spPr>
          <a:xfrm>
            <a:off x="4069432" y="2571750"/>
            <a:ext cx="3637321" cy="2278885"/>
          </a:xfrm>
          <a:prstGeom prst="rect">
            <a:avLst/>
          </a:prstGeom>
          <a:solidFill>
            <a:srgbClr val="D1D8DE"/>
          </a:solid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None/>
            </a:pPr>
            <a:r>
              <a:rPr b="0" i="0" lang="en-GB" sz="1800" u="none" cap="none" strike="noStrike">
                <a:solidFill>
                  <a:srgbClr val="003560"/>
                </a:solidFill>
                <a:latin typeface="Arial"/>
                <a:ea typeface="Arial"/>
                <a:cs typeface="Arial"/>
                <a:sym typeface="Arial"/>
              </a:rPr>
              <a:t>Goals: </a:t>
            </a:r>
            <a:r>
              <a:rPr b="0" i="0" lang="en-GB" sz="1400" u="none" cap="none" strike="noStrike">
                <a:solidFill>
                  <a:srgbClr val="4F5961"/>
                </a:solidFill>
                <a:latin typeface="Calibri"/>
                <a:ea typeface="Calibri"/>
                <a:cs typeface="Calibri"/>
                <a:sym typeface="Calibri"/>
              </a:rPr>
              <a:t>Katie and her friends often meet in a local pub where frequent pub quizzes are being held. As the community of pub quiz goers remains small and no new faces shows up, Katie would like to help organizers to spread the word and let Glaswegians know about this cool spot. She wonders whether she could find similar activities all around Glasgow since she has loads of free time during holidays.</a:t>
            </a:r>
            <a:endParaRPr b="0" i="0" sz="1400" u="none" cap="none" strike="noStrike">
              <a:solidFill>
                <a:srgbClr val="003560"/>
              </a:solidFill>
              <a:latin typeface="Arial"/>
              <a:ea typeface="Arial"/>
              <a:cs typeface="Arial"/>
              <a:sym typeface="Arial"/>
            </a:endParaRPr>
          </a:p>
        </p:txBody>
      </p:sp>
      <p:pic>
        <p:nvPicPr>
          <p:cNvPr id="102" name="Google Shape;102;p12"/>
          <p:cNvPicPr preferRelativeResize="0"/>
          <p:nvPr/>
        </p:nvPicPr>
        <p:blipFill>
          <a:blip r:embed="rId4">
            <a:alphaModFix/>
          </a:blip>
          <a:stretch>
            <a:fillRect/>
          </a:stretch>
        </p:blipFill>
        <p:spPr>
          <a:xfrm>
            <a:off x="1393923" y="812799"/>
            <a:ext cx="1465151" cy="1722725"/>
          </a:xfrm>
          <a:prstGeom prst="rect">
            <a:avLst/>
          </a:prstGeom>
          <a:noFill/>
          <a:ln>
            <a:noFill/>
          </a:ln>
          <a:effectLst>
            <a:outerShdw blurRad="190500" rotWithShape="0" algn="tl">
              <a:srgbClr val="000000">
                <a:alpha val="698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