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10"/>
  </p:notesMasterIdLst>
  <p:sldIdLst>
    <p:sldId id="256" r:id="rId2"/>
    <p:sldId id="272" r:id="rId3"/>
    <p:sldId id="262" r:id="rId4"/>
    <p:sldId id="266" r:id="rId5"/>
    <p:sldId id="271" r:id="rId6"/>
    <p:sldId id="261" r:id="rId7"/>
    <p:sldId id="273" r:id="rId8"/>
    <p:sldId id="27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31E3A1-495A-43C0-904B-C235AD72C589}">
  <a:tblStyle styleId="{9831E3A1-495A-43C0-904B-C235AD72C5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564874" y="1203599"/>
            <a:ext cx="3719094" cy="3715612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4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4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Title and Content 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64874" y="1203599"/>
            <a:ext cx="3719094" cy="3715612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483F6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213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4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4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00213B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rgbClr val="00213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564874" y="1203599"/>
            <a:ext cx="3719094" cy="3715612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64874" y="1203599"/>
            <a:ext cx="3719094" cy="3715612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 descr="The tower of the main building with the city in the backgrou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67546" y="1250950"/>
            <a:ext cx="5184775" cy="103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GlasGO</a:t>
            </a:r>
            <a:endParaRPr sz="4400" dirty="0"/>
          </a:p>
        </p:txBody>
      </p:sp>
      <p:sp>
        <p:nvSpPr>
          <p:cNvPr id="27" name="Google Shape;27;p4"/>
          <p:cNvSpPr txBox="1"/>
          <p:nvPr/>
        </p:nvSpPr>
        <p:spPr>
          <a:xfrm>
            <a:off x="467550" y="2067729"/>
            <a:ext cx="5400600" cy="17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Level 2 Student Project</a:t>
            </a:r>
            <a:endParaRPr>
              <a:solidFill>
                <a:srgbClr val="FFFFFF"/>
              </a:solidFill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Application Development 2</a:t>
            </a:r>
            <a:endParaRPr>
              <a:solidFill>
                <a:srgbClr val="FFFFFF"/>
              </a:solidFill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School of Computing Science</a:t>
            </a:r>
            <a:endParaRPr>
              <a:solidFill>
                <a:srgbClr val="F3F3F3"/>
              </a:solidFill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2020/2021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5265" y="123478"/>
            <a:ext cx="1326004" cy="411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A02310F2-366A-4EBA-81F5-60340CF73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444"/>
            <a:ext cx="9144000" cy="316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7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/>
        </p:nvSpPr>
        <p:spPr>
          <a:xfrm>
            <a:off x="683568" y="957015"/>
            <a:ext cx="1338113" cy="2857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5961"/>
              </a:buClr>
              <a:buSzPts val="1600"/>
              <a:buFont typeface="Arial"/>
              <a:buChar char="•"/>
            </a:pPr>
            <a:r>
              <a:rPr lang="en-GB" sz="1600" dirty="0">
                <a:solidFill>
                  <a:schemeClr val="tx1"/>
                </a:solidFill>
                <a:latin typeface="+mn-lt"/>
                <a:cs typeface="Calibri"/>
                <a:sym typeface="Calibri"/>
              </a:rPr>
              <a:t>Python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4F5961"/>
              </a:buClr>
              <a:buSzPts val="1600"/>
              <a:buFont typeface="Arial"/>
              <a:buChar char="•"/>
            </a:pPr>
            <a:r>
              <a:rPr lang="en-GB" sz="1600" dirty="0">
                <a:solidFill>
                  <a:schemeClr val="tx1"/>
                </a:solidFill>
                <a:latin typeface="+mn-lt"/>
                <a:cs typeface="Calibri"/>
                <a:sym typeface="Calibri"/>
              </a:rPr>
              <a:t>Django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spcBef>
                <a:spcPts val="320"/>
              </a:spcBef>
              <a:buClr>
                <a:srgbClr val="4F5961"/>
              </a:buClr>
              <a:buSzPts val="1600"/>
              <a:buFont typeface="Arial"/>
              <a:buChar char="•"/>
            </a:pPr>
            <a:r>
              <a:rPr lang="en-GB" sz="1600" dirty="0">
                <a:solidFill>
                  <a:schemeClr val="tx1"/>
                </a:solidFill>
                <a:latin typeface="+mn-lt"/>
                <a:cs typeface="Calibri"/>
                <a:sym typeface="Calibri"/>
              </a:rPr>
              <a:t>HTML</a:t>
            </a:r>
          </a:p>
          <a:p>
            <a:pPr marL="285750" indent="-285750">
              <a:lnSpc>
                <a:spcPct val="150000"/>
              </a:lnSpc>
              <a:spcBef>
                <a:spcPts val="320"/>
              </a:spcBef>
              <a:buClr>
                <a:srgbClr val="4F5961"/>
              </a:buClr>
              <a:buSzPts val="1600"/>
              <a:buFont typeface="Arial"/>
              <a:buChar char="•"/>
            </a:pPr>
            <a:r>
              <a:rPr lang="en-GB" sz="16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CSS</a:t>
            </a:r>
            <a:endParaRPr lang="en-GB" sz="1600" dirty="0">
              <a:solidFill>
                <a:schemeClr val="tx1"/>
              </a:solidFill>
              <a:latin typeface="+mn-lt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4F5961"/>
              </a:buClr>
              <a:buSzPts val="1600"/>
              <a:buFont typeface="Arial"/>
              <a:buChar char="•"/>
            </a:pPr>
            <a:r>
              <a:rPr lang="en-GB" sz="1600" dirty="0">
                <a:solidFill>
                  <a:schemeClr val="tx1"/>
                </a:solidFill>
                <a:latin typeface="+mn-lt"/>
                <a:cs typeface="Calibri"/>
                <a:sym typeface="Calibri"/>
              </a:rPr>
              <a:t>Bootstrap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4F5961"/>
              </a:buClr>
              <a:buSzPts val="1600"/>
              <a:buFont typeface="Arial"/>
              <a:buChar char="•"/>
            </a:pPr>
            <a:r>
              <a:rPr lang="en-GB" sz="16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Ajax</a:t>
            </a:r>
            <a:r>
              <a:rPr lang="en-GB" sz="1600" b="0" i="0" u="none" strike="noStrike" cap="none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4F5961"/>
              </a:buClr>
              <a:buSzPts val="1600"/>
              <a:buFont typeface="Arial"/>
              <a:buChar char="•"/>
            </a:pPr>
            <a:r>
              <a:rPr lang="en-GB" sz="1600" b="0" i="0" u="none" strike="noStrike" cap="none" dirty="0" err="1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JQuery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1200150" marR="0" lvl="3" indent="-95250" algn="l" rtl="0">
              <a:spcBef>
                <a:spcPts val="240"/>
              </a:spcBef>
              <a:spcAft>
                <a:spcPts val="0"/>
              </a:spcAft>
              <a:buClr>
                <a:srgbClr val="00213B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21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marR="0" lvl="1" indent="-222250" algn="l" rtl="0">
              <a:spcBef>
                <a:spcPts val="200"/>
              </a:spcBef>
              <a:spcAft>
                <a:spcPts val="0"/>
              </a:spcAft>
              <a:buClr>
                <a:srgbClr val="00213B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35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1046386" y="236936"/>
            <a:ext cx="4275708" cy="41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003560"/>
                </a:solidFill>
              </a:rPr>
              <a:t>Development Tech</a:t>
            </a:r>
            <a:endParaRPr dirty="0"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5265" y="123478"/>
            <a:ext cx="1326004" cy="4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oup of blue and white cubes&#10;&#10;Description automatically generated with low confidence">
            <a:extLst>
              <a:ext uri="{FF2B5EF4-FFF2-40B4-BE49-F238E27FC236}">
                <a16:creationId xmlns:a16="http://schemas.microsoft.com/office/drawing/2014/main" id="{4DA0F0EF-5991-4AA9-87AE-8087D703F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180" y="3221355"/>
            <a:ext cx="1871085" cy="899161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D302F1C-3E06-43FF-8B2B-F4834F4BB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320" y="2864651"/>
            <a:ext cx="1952475" cy="1612570"/>
          </a:xfrm>
          <a:prstGeom prst="rect">
            <a:avLst/>
          </a:prstGeom>
        </p:spPr>
      </p:pic>
      <p:pic>
        <p:nvPicPr>
          <p:cNvPr id="15" name="Picture 1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67CD904-3718-4E84-A33F-D09F18055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1021" y="934469"/>
            <a:ext cx="2861072" cy="1602201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3C8832E-66AC-419D-B769-9E5DF29AF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6039" y="885284"/>
            <a:ext cx="1205368" cy="17005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/>
        </p:nvSpPr>
        <p:spPr>
          <a:xfrm>
            <a:off x="1046386" y="232110"/>
            <a:ext cx="5469830" cy="60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i="0" u="none" strike="noStrike" cap="none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rPr>
              <a:t>Wireframes – Index Page </a:t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5265" y="123478"/>
            <a:ext cx="1326004" cy="4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 descr="Graphical user interface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592" y="771550"/>
            <a:ext cx="6045894" cy="429930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D1C0FC6-BE9A-4866-B744-29FEB3DC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/>
        </p:nvSpPr>
        <p:spPr>
          <a:xfrm>
            <a:off x="1046386" y="236936"/>
            <a:ext cx="2805534" cy="103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i="0" u="none" strike="noStrike" cap="none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rPr>
              <a:t>Site Map</a:t>
            </a:r>
            <a:endParaRPr/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5265" y="123478"/>
            <a:ext cx="1326004" cy="4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792" y="1112492"/>
            <a:ext cx="8316416" cy="2918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5B61-65F6-440B-A61B-11E6FDD4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38" y="195486"/>
            <a:ext cx="3744417" cy="504055"/>
          </a:xfrm>
        </p:spPr>
        <p:txBody>
          <a:bodyPr/>
          <a:lstStyle/>
          <a:p>
            <a:r>
              <a:rPr lang="en-GB" dirty="0"/>
              <a:t>Team Contributions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A32FB-138E-4A42-9D3A-C194B9A91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237" y="1115865"/>
            <a:ext cx="4161038" cy="3832149"/>
          </a:xfrm>
        </p:spPr>
        <p:txBody>
          <a:bodyPr/>
          <a:lstStyle/>
          <a:p>
            <a:pPr indent="457200" rtl="0">
              <a:spcBef>
                <a:spcPts val="1100"/>
              </a:spcBef>
              <a:spcAft>
                <a:spcPts val="800"/>
              </a:spcAft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Specs + Presentation 	submission:</a:t>
            </a:r>
            <a:endParaRPr lang="en-GB" sz="1400" b="0" dirty="0">
              <a:effectLst/>
            </a:endParaRPr>
          </a:p>
          <a:p>
            <a:pPr marL="457200" rtl="0" fontAlgn="base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Karlis: slides wrap-up, ER diagram, site map, wireframes</a:t>
            </a:r>
            <a:b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GB" sz="1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Liu: ER diagram, submission documents</a:t>
            </a:r>
          </a:p>
          <a:p>
            <a:pPr marL="228600" indent="0" rtl="0" fontAlgn="base">
              <a:spcBef>
                <a:spcPts val="0"/>
              </a:spcBef>
              <a:spcAft>
                <a:spcPts val="0"/>
              </a:spcAft>
            </a:pPr>
            <a:endParaRPr lang="en-GB" sz="1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Simona: slides framework and wrap-up, ER diagram, Personas</a:t>
            </a:r>
          </a:p>
          <a:p>
            <a:pPr marL="457200"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Lewis: GlasGO overview, URLs, presentation video recording</a:t>
            </a:r>
          </a:p>
          <a:p>
            <a:endParaRPr lang="en-GB" dirty="0"/>
          </a:p>
        </p:txBody>
      </p:sp>
      <p:pic>
        <p:nvPicPr>
          <p:cNvPr id="6" name="Google Shape;80;p10">
            <a:extLst>
              <a:ext uri="{FF2B5EF4-FFF2-40B4-BE49-F238E27FC236}">
                <a16:creationId xmlns:a16="http://schemas.microsoft.com/office/drawing/2014/main" id="{C4BC8BD5-9663-46CC-9554-300F47C3C9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05265" y="123478"/>
            <a:ext cx="1326004" cy="4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BE58F4-87A8-4999-848B-2592C78F5246}"/>
              </a:ext>
            </a:extLst>
          </p:cNvPr>
          <p:cNvSpPr txBox="1"/>
          <p:nvPr/>
        </p:nvSpPr>
        <p:spPr>
          <a:xfrm>
            <a:off x="4657727" y="1244452"/>
            <a:ext cx="4318199" cy="3380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100"/>
              </a:spcBef>
              <a:spcAft>
                <a:spcPts val="800"/>
              </a:spcAft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Web App Development:</a:t>
            </a:r>
            <a:br>
              <a:rPr lang="en-GB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GB" sz="1200" b="0" dirty="0">
              <a:effectLst/>
            </a:endParaRPr>
          </a:p>
          <a:p>
            <a:pPr marL="457200" rtl="0" fontAlgn="base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Karlis: app framework, forms, templates (with Bootstrap 4), authentication, models, jQuery, CSS, population script</a:t>
            </a:r>
            <a:b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GB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Liu: user authentication, views, models, ajax, population script, README.md</a:t>
            </a:r>
            <a:b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GB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Simona: views, models, ajax, minor templates, URLs, deployment on PythonAnywhere</a:t>
            </a:r>
          </a:p>
          <a:p>
            <a:pPr marL="457200" rtl="0" fontAlgn="base">
              <a:spcBef>
                <a:spcPts val="11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Lewis: unit tests</a:t>
            </a:r>
          </a:p>
        </p:txBody>
      </p:sp>
    </p:spTree>
    <p:extLst>
      <p:ext uri="{BB962C8B-B14F-4D97-AF65-F5344CB8AC3E}">
        <p14:creationId xmlns:p14="http://schemas.microsoft.com/office/powerpoint/2010/main" val="104164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8" descr="A picture containing building, mountain, outdoor, cit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975"/>
            <a:ext cx="91756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5265" y="123478"/>
            <a:ext cx="1326004" cy="4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/>
          <p:nvPr/>
        </p:nvSpPr>
        <p:spPr>
          <a:xfrm>
            <a:off x="283950" y="1770300"/>
            <a:ext cx="8576100" cy="1994700"/>
          </a:xfrm>
          <a:prstGeom prst="rect">
            <a:avLst/>
          </a:prstGeom>
          <a:solidFill>
            <a:srgbClr val="88B8D2">
              <a:alpha val="564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395536" y="660036"/>
            <a:ext cx="6336600" cy="11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003560"/>
                </a:solidFill>
              </a:rPr>
              <a:t>Developers</a:t>
            </a:r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395536" y="1851670"/>
            <a:ext cx="3594974" cy="208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rPr>
              <a:t>Simona </a:t>
            </a:r>
            <a:r>
              <a:rPr lang="en-GB" sz="2400" b="1">
                <a:solidFill>
                  <a:srgbClr val="003560"/>
                </a:solidFill>
              </a:rPr>
              <a:t>Holúbková</a:t>
            </a:r>
            <a:endParaRPr>
              <a:solidFill>
                <a:srgbClr val="003560"/>
              </a:solidFill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rPr>
              <a:t>Yanling Liu</a:t>
            </a:r>
            <a:endParaRPr>
              <a:solidFill>
                <a:srgbClr val="003560"/>
              </a:solidFill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rPr>
              <a:t>Lewis McGlinchey</a:t>
            </a:r>
            <a:endParaRPr>
              <a:solidFill>
                <a:srgbClr val="003560"/>
              </a:solidFill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400" b="1">
                <a:solidFill>
                  <a:srgbClr val="003560"/>
                </a:solidFill>
              </a:rPr>
              <a:t>ā</a:t>
            </a:r>
            <a:r>
              <a:rPr lang="en-GB" sz="2400" b="1" i="0" u="none" strike="noStrike" cap="none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rPr>
              <a:t>rlis Siders</a:t>
            </a:r>
            <a:endParaRPr>
              <a:solidFill>
                <a:srgbClr val="003560"/>
              </a:solidFill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endParaRPr sz="1600">
              <a:solidFill>
                <a:srgbClr val="0035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4427984" y="1851670"/>
            <a:ext cx="4536504" cy="208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rPr>
              <a:t>2483856H</a:t>
            </a:r>
            <a:endParaRPr>
              <a:solidFill>
                <a:srgbClr val="003560"/>
              </a:solidFill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rPr>
              <a:t>2451921L</a:t>
            </a:r>
            <a:endParaRPr sz="2400" b="1">
              <a:solidFill>
                <a:srgbClr val="003560"/>
              </a:solidFill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rPr>
              <a:t>2259138M</a:t>
            </a:r>
            <a:endParaRPr>
              <a:solidFill>
                <a:srgbClr val="003560"/>
              </a:solidFill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 b="1" i="0" u="none" strike="noStrike" cap="none">
                <a:solidFill>
                  <a:srgbClr val="003560"/>
                </a:solidFill>
                <a:latin typeface="Arial"/>
                <a:ea typeface="Arial"/>
                <a:cs typeface="Arial"/>
                <a:sym typeface="Arial"/>
              </a:rPr>
              <a:t>2467273S</a:t>
            </a:r>
            <a:endParaRPr>
              <a:solidFill>
                <a:srgbClr val="003560"/>
              </a:solidFill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35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165</Words>
  <Application>Microsoft Office PowerPoint</Application>
  <PresentationFormat>On-screen Show (16:9)</PresentationFormat>
  <Paragraphs>41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UoG_PowerPoint_16.9</vt:lpstr>
      <vt:lpstr>GlasGO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Contributions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GlasGO</dc:title>
  <cp:lastModifiedBy>Lewis McGlinchey</cp:lastModifiedBy>
  <cp:revision>10</cp:revision>
  <dcterms:modified xsi:type="dcterms:W3CDTF">2021-04-06T11:52:14Z</dcterms:modified>
</cp:coreProperties>
</file>