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9"/>
  </p:notesMasterIdLst>
  <p:sldIdLst>
    <p:sldId id="270" r:id="rId2"/>
    <p:sldId id="272" r:id="rId3"/>
    <p:sldId id="295" r:id="rId4"/>
    <p:sldId id="297" r:id="rId5"/>
    <p:sldId id="289" r:id="rId6"/>
    <p:sldId id="293" r:id="rId7"/>
    <p:sldId id="292" r:id="rId8"/>
    <p:sldId id="291" r:id="rId9"/>
    <p:sldId id="290" r:id="rId10"/>
    <p:sldId id="288" r:id="rId11"/>
    <p:sldId id="287" r:id="rId12"/>
    <p:sldId id="286" r:id="rId13"/>
    <p:sldId id="301" r:id="rId14"/>
    <p:sldId id="285" r:id="rId15"/>
    <p:sldId id="299" r:id="rId16"/>
    <p:sldId id="284" r:id="rId17"/>
    <p:sldId id="298" r:id="rId18"/>
  </p:sldIdLst>
  <p:sldSz cx="9906000" cy="6858000" type="A4"/>
  <p:notesSz cx="6858000" cy="9144000"/>
  <p:defaultTextStyle>
    <a:defPPr>
      <a:defRPr lang="en-GB"/>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CB0"/>
    <a:srgbClr val="93B1CC"/>
    <a:srgbClr val="B7AA9E"/>
    <a:srgbClr val="C4C18E"/>
    <a:srgbClr val="31AA1C"/>
    <a:srgbClr val="CF3900"/>
    <a:srgbClr val="FCD450"/>
    <a:srgbClr val="002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88" autoAdjust="0"/>
    <p:restoredTop sz="94660"/>
  </p:normalViewPr>
  <p:slideViewPr>
    <p:cSldViewPr snapToGrid="0">
      <p:cViewPr>
        <p:scale>
          <a:sx n="75" d="100"/>
          <a:sy n="75" d="100"/>
        </p:scale>
        <p:origin x="-750" y="162"/>
      </p:cViewPr>
      <p:guideLst>
        <p:guide orient="horz" pos="2152"/>
        <p:guide pos="3120"/>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6" charset="0"/>
                <a:ea typeface="Arial" pitchFamily="-106" charset="0"/>
                <a:cs typeface="Arial" pitchFamily="-106"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6" charset="0"/>
                <a:ea typeface="Arial" pitchFamily="-106" charset="0"/>
                <a:cs typeface="Arial" pitchFamily="-106"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6" charset="0"/>
                <a:ea typeface="Arial" pitchFamily="-106" charset="0"/>
                <a:cs typeface="Arial" pitchFamily="-106"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BD6939F-982B-4022-9F7F-CE654EB8110B}" type="slidenum">
              <a:rPr lang="en-GB"/>
              <a:pPr/>
              <a:t>‹#›</a:t>
            </a:fld>
            <a:endParaRPr lang="en-GB"/>
          </a:p>
        </p:txBody>
      </p:sp>
    </p:spTree>
    <p:extLst>
      <p:ext uri="{BB962C8B-B14F-4D97-AF65-F5344CB8AC3E}">
        <p14:creationId xmlns:p14="http://schemas.microsoft.com/office/powerpoint/2010/main" val="2728019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16"/>
          <p:cNvSpPr>
            <a:spLocks noChangeArrowheads="1"/>
          </p:cNvSpPr>
          <p:nvPr userDrawn="1"/>
        </p:nvSpPr>
        <p:spPr bwMode="auto">
          <a:xfrm>
            <a:off x="0" y="0"/>
            <a:ext cx="9906000" cy="6858000"/>
          </a:xfrm>
          <a:prstGeom prst="rect">
            <a:avLst/>
          </a:prstGeom>
          <a:solidFill>
            <a:srgbClr val="00213B"/>
          </a:solidFill>
          <a:ln w="9525">
            <a:noFill/>
            <a:miter lim="800000"/>
            <a:headEnd/>
            <a:tailEnd/>
          </a:ln>
          <a:effectLst/>
        </p:spPr>
        <p:txBody>
          <a:bodyPr wrap="none" anchor="ctr"/>
          <a:lstStyle/>
          <a:p>
            <a:pPr>
              <a:defRPr/>
            </a:pPr>
            <a:endParaRPr lang="en-US">
              <a:latin typeface="Arial" pitchFamily="-106" charset="0"/>
              <a:ea typeface="Arial" pitchFamily="-106" charset="0"/>
              <a:cs typeface="Arial" pitchFamily="-106" charset="0"/>
            </a:endParaRPr>
          </a:p>
        </p:txBody>
      </p:sp>
      <p:pic>
        <p:nvPicPr>
          <p:cNvPr id="5" name="Picture 8" descr="UoG_keyline.eps"/>
          <p:cNvPicPr>
            <a:picLocks noChangeAspect="1"/>
          </p:cNvPicPr>
          <p:nvPr userDrawn="1"/>
        </p:nvPicPr>
        <p:blipFill>
          <a:blip r:embed="rId2" cstate="print"/>
          <a:srcRect/>
          <a:stretch>
            <a:fillRect/>
          </a:stretch>
        </p:blipFill>
        <p:spPr bwMode="auto">
          <a:xfrm>
            <a:off x="412750" y="374650"/>
            <a:ext cx="1968500" cy="622300"/>
          </a:xfrm>
          <a:prstGeom prst="rect">
            <a:avLst/>
          </a:prstGeom>
          <a:noFill/>
          <a:ln w="9525">
            <a:noFill/>
            <a:miter lim="800000"/>
            <a:headEnd/>
            <a:tailEnd/>
          </a:ln>
        </p:spPr>
      </p:pic>
      <p:sp>
        <p:nvSpPr>
          <p:cNvPr id="40962" name="Rectangle 2"/>
          <p:cNvSpPr>
            <a:spLocks noGrp="1" noChangeArrowheads="1"/>
          </p:cNvSpPr>
          <p:nvPr>
            <p:ph type="ctrTitle"/>
          </p:nvPr>
        </p:nvSpPr>
        <p:spPr bwMode="auto">
          <a:xfrm>
            <a:off x="449263" y="1927225"/>
            <a:ext cx="5859462" cy="1057275"/>
          </a:xfrm>
          <a:prstGeom prst="rect">
            <a:avLst/>
          </a:prstGeom>
          <a:noFill/>
          <a:ln>
            <a:miter lim="800000"/>
            <a:headEnd/>
            <a:tailEnd/>
          </a:ln>
        </p:spPr>
        <p:txBody>
          <a:bodyPr vert="horz" wrap="square" lIns="0" tIns="0" rIns="0" bIns="0" numCol="1" anchor="b" anchorCtr="0" compatLnSpc="1">
            <a:prstTxWarp prst="textNoShape">
              <a:avLst/>
            </a:prstTxWarp>
          </a:bodyPr>
          <a:lstStyle>
            <a:lvl1pPr algn="l">
              <a:defRPr sz="3600" b="1">
                <a:solidFill>
                  <a:schemeClr val="bg1"/>
                </a:solidFill>
              </a:defRPr>
            </a:lvl1pPr>
          </a:lstStyle>
          <a:p>
            <a:r>
              <a:rPr lang="en-GB" dirty="0" smtClean="0"/>
              <a:t>Click to edit Master title style</a:t>
            </a:r>
            <a:endParaRPr lang="en-GB" dirty="0"/>
          </a:p>
        </p:txBody>
      </p:sp>
      <p:sp>
        <p:nvSpPr>
          <p:cNvPr id="40963" name="Rectangle 3"/>
          <p:cNvSpPr>
            <a:spLocks noGrp="1" noChangeArrowheads="1"/>
          </p:cNvSpPr>
          <p:nvPr>
            <p:ph type="subTitle" idx="1"/>
          </p:nvPr>
        </p:nvSpPr>
        <p:spPr>
          <a:xfrm>
            <a:off x="449263" y="3033713"/>
            <a:ext cx="5859462" cy="973137"/>
          </a:xfrm>
        </p:spPr>
        <p:txBody>
          <a:bodyPr/>
          <a:lstStyle>
            <a:lvl1pPr>
              <a:buNone/>
              <a:defRPr sz="3600" b="0">
                <a:solidFill>
                  <a:schemeClr val="bg1"/>
                </a:solidFill>
              </a:defRPr>
            </a:lvl1pPr>
          </a:lstStyle>
          <a:p>
            <a:r>
              <a:rPr lang="en-GB" dirty="0" smtClean="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393700" y="2501900"/>
            <a:ext cx="9080500" cy="400050"/>
          </a:xfrm>
          <a:prstGeom prst="rect">
            <a:avLst/>
          </a:prstGeom>
          <a:noFill/>
        </p:spPr>
        <p:txBody>
          <a:bodyPr>
            <a:spAutoFit/>
          </a:bodyPr>
          <a:lstStyle/>
          <a:p>
            <a:pPr>
              <a:defRPr/>
            </a:pPr>
            <a:r>
              <a:rPr lang="en-US" sz="2000" dirty="0">
                <a:latin typeface="Arial" pitchFamily="-106" charset="0"/>
                <a:ea typeface="Arial" pitchFamily="-106" charset="0"/>
                <a:cs typeface="Arial" pitchFamily="-106" charset="0"/>
              </a:rPr>
              <a:t>Body text</a:t>
            </a:r>
          </a:p>
        </p:txBody>
      </p:sp>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406400" y="1612900"/>
            <a:ext cx="6934200" cy="6731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GB" dirty="0"/>
          </a:p>
        </p:txBody>
      </p:sp>
      <p:sp>
        <p:nvSpPr>
          <p:cNvPr id="5" name="Rectangle 4"/>
          <p:cNvSpPr>
            <a:spLocks noGrp="1" noChangeArrowheads="1"/>
          </p:cNvSpPr>
          <p:nvPr>
            <p:ph type="sldNum" sz="quarter" idx="10"/>
          </p:nvPr>
        </p:nvSpPr>
        <p:spPr/>
        <p:txBody>
          <a:bodyPr/>
          <a:lstStyle>
            <a:lvl1pPr>
              <a:defRPr/>
            </a:lvl1pPr>
          </a:lstStyle>
          <a:p>
            <a:fld id="{16005DA6-CA95-4F82-8818-0D6C15A31471}"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4D562192-FA95-44B7-A855-9C51B87AC52E}"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fld id="{52DFFC53-4C9F-439F-A8B8-0818A2305E24}"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fld id="{6CD52F8C-4FD0-4FE8-A793-E838B45B04E1}"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2"/>
          <p:cNvSpPr>
            <a:spLocks noChangeArrowheads="1"/>
          </p:cNvSpPr>
          <p:nvPr userDrawn="1"/>
        </p:nvSpPr>
        <p:spPr bwMode="auto">
          <a:xfrm>
            <a:off x="0" y="0"/>
            <a:ext cx="9906000" cy="1381125"/>
          </a:xfrm>
          <a:prstGeom prst="rect">
            <a:avLst/>
          </a:prstGeom>
          <a:solidFill>
            <a:srgbClr val="00213B"/>
          </a:solidFill>
          <a:ln w="9525">
            <a:noFill/>
            <a:miter lim="800000"/>
            <a:headEnd/>
            <a:tailEnd/>
          </a:ln>
          <a:effectLst/>
        </p:spPr>
        <p:txBody>
          <a:bodyPr wrap="none" anchor="ctr"/>
          <a:lstStyle/>
          <a:p>
            <a:pPr>
              <a:defRPr/>
            </a:pPr>
            <a:endParaRPr lang="en-US">
              <a:latin typeface="Arial" pitchFamily="-106" charset="0"/>
              <a:ea typeface="Arial" pitchFamily="-106" charset="0"/>
              <a:cs typeface="Arial" pitchFamily="-106" charset="0"/>
            </a:endParaRPr>
          </a:p>
        </p:txBody>
      </p:sp>
      <p:sp>
        <p:nvSpPr>
          <p:cNvPr id="1027" name="Rectangle 3"/>
          <p:cNvSpPr>
            <a:spLocks noGrp="1" noChangeArrowheads="1"/>
          </p:cNvSpPr>
          <p:nvPr>
            <p:ph type="body" idx="1"/>
          </p:nvPr>
        </p:nvSpPr>
        <p:spPr bwMode="auto">
          <a:xfrm>
            <a:off x="417513" y="1622425"/>
            <a:ext cx="9348787" cy="4821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30" name="Rectangle 6"/>
          <p:cNvSpPr>
            <a:spLocks noGrp="1" noChangeArrowheads="1"/>
          </p:cNvSpPr>
          <p:nvPr>
            <p:ph type="sldNum" sz="quarter" idx="4"/>
          </p:nvPr>
        </p:nvSpPr>
        <p:spPr bwMode="auto">
          <a:xfrm>
            <a:off x="9110663" y="6570663"/>
            <a:ext cx="795337"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91ECF75C-E48A-4F00-AB06-CE249F105ED5}" type="slidenum">
              <a:rPr lang="en-GB"/>
              <a:pPr/>
              <a:t>‹#›</a:t>
            </a:fld>
            <a:endParaRPr lang="en-GB"/>
          </a:p>
        </p:txBody>
      </p:sp>
      <p:pic>
        <p:nvPicPr>
          <p:cNvPr id="1029" name="Picture 5" descr="UoG_keyline.eps"/>
          <p:cNvPicPr>
            <a:picLocks noChangeAspect="1"/>
          </p:cNvPicPr>
          <p:nvPr userDrawn="1"/>
        </p:nvPicPr>
        <p:blipFill>
          <a:blip r:embed="rId7" cstate="print"/>
          <a:srcRect/>
          <a:stretch>
            <a:fillRect/>
          </a:stretch>
        </p:blipFill>
        <p:spPr bwMode="auto">
          <a:xfrm>
            <a:off x="412750" y="374650"/>
            <a:ext cx="1968500" cy="622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0" r:id="rId1"/>
    <p:sldLayoutId id="2147483771" r:id="rId2"/>
    <p:sldLayoutId id="2147483767" r:id="rId3"/>
    <p:sldLayoutId id="2147483768" r:id="rId4"/>
    <p:sldLayoutId id="2147483769" r:id="rId5"/>
  </p:sldLayoutIdLst>
  <p:txStyles>
    <p:titleStyle>
      <a:lvl1pPr algn="r" rtl="0" eaLnBrk="0" fontAlgn="base" hangingPunct="0">
        <a:lnSpc>
          <a:spcPct val="90000"/>
        </a:lnSpc>
        <a:spcBef>
          <a:spcPct val="0"/>
        </a:spcBef>
        <a:spcAft>
          <a:spcPct val="0"/>
        </a:spcAft>
        <a:defRPr sz="3000">
          <a:solidFill>
            <a:schemeClr val="bg1"/>
          </a:solidFill>
          <a:latin typeface="+mj-lt"/>
          <a:ea typeface="Arial" pitchFamily="-105" charset="0"/>
          <a:cs typeface="+mj-cs"/>
        </a:defRPr>
      </a:lvl1pPr>
      <a:lvl2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2pPr>
      <a:lvl3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3pPr>
      <a:lvl4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4pPr>
      <a:lvl5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30000"/>
        </a:spcBef>
        <a:spcAft>
          <a:spcPct val="0"/>
        </a:spcAft>
        <a:buChar char="•"/>
        <a:defRPr sz="2800" b="1">
          <a:solidFill>
            <a:srgbClr val="00213B"/>
          </a:solidFill>
          <a:latin typeface="+mn-lt"/>
          <a:ea typeface="Arial" pitchFamily="-105" charset="0"/>
          <a:cs typeface="+mn-cs"/>
        </a:defRPr>
      </a:lvl1pPr>
      <a:lvl2pPr marL="1588" indent="455613" algn="l" rtl="0" eaLnBrk="0" fontAlgn="base" hangingPunct="0">
        <a:spcBef>
          <a:spcPct val="30000"/>
        </a:spcBef>
        <a:spcAft>
          <a:spcPct val="0"/>
        </a:spcAft>
        <a:buChar char="–"/>
        <a:defRPr sz="2600">
          <a:solidFill>
            <a:schemeClr val="tx1"/>
          </a:solidFill>
          <a:latin typeface="+mn-lt"/>
          <a:ea typeface="Arial" pitchFamily="-105" charset="0"/>
          <a:cs typeface="+mn-cs"/>
        </a:defRPr>
      </a:lvl2pPr>
      <a:lvl3pPr marL="177800" indent="-174625" algn="l" rtl="0" eaLnBrk="0" fontAlgn="base" hangingPunct="0">
        <a:spcBef>
          <a:spcPct val="30000"/>
        </a:spcBef>
        <a:spcAft>
          <a:spcPct val="0"/>
        </a:spcAft>
        <a:buClr>
          <a:schemeClr val="tx2"/>
        </a:buClr>
        <a:buSzPct val="80000"/>
        <a:buFont typeface="Wingdings" pitchFamily="-106" charset="2"/>
        <a:buChar char="l"/>
        <a:defRPr sz="2400">
          <a:solidFill>
            <a:schemeClr val="tx1"/>
          </a:solidFill>
          <a:latin typeface="+mn-lt"/>
          <a:ea typeface="Arial" pitchFamily="-105" charset="0"/>
          <a:cs typeface="+mn-cs"/>
        </a:defRPr>
      </a:lvl3pPr>
      <a:lvl4pPr marL="346075" indent="-166688" algn="l" rtl="0" eaLnBrk="0" fontAlgn="base" hangingPunct="0">
        <a:spcBef>
          <a:spcPct val="30000"/>
        </a:spcBef>
        <a:spcAft>
          <a:spcPct val="0"/>
        </a:spcAft>
        <a:buClr>
          <a:schemeClr val="tx2"/>
        </a:buClr>
        <a:buSzPct val="80000"/>
        <a:buFont typeface="Arial" charset="0"/>
        <a:buChar char="–"/>
        <a:defRPr sz="2000">
          <a:solidFill>
            <a:schemeClr val="tx1"/>
          </a:solidFill>
          <a:latin typeface="+mn-lt"/>
          <a:ea typeface="Arial" pitchFamily="-105" charset="0"/>
          <a:cs typeface="+mn-cs"/>
        </a:defRPr>
      </a:lvl4pPr>
      <a:lvl5pPr marL="523875" indent="-176213" algn="l" rtl="0" eaLnBrk="0" fontAlgn="base" hangingPunct="0">
        <a:spcBef>
          <a:spcPct val="30000"/>
        </a:spcBef>
        <a:spcAft>
          <a:spcPct val="0"/>
        </a:spcAft>
        <a:buClr>
          <a:schemeClr val="tx2"/>
        </a:buClr>
        <a:buChar char="•"/>
        <a:defRPr sz="2000">
          <a:solidFill>
            <a:schemeClr val="tx1"/>
          </a:solidFill>
          <a:latin typeface="+mn-lt"/>
          <a:ea typeface="Arial" pitchFamily="-10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ctrTitle"/>
          </p:nvPr>
        </p:nvSpPr>
        <p:spPr>
          <a:xfrm>
            <a:off x="385762" y="3984625"/>
            <a:ext cx="9380538" cy="1057275"/>
          </a:xfrm>
          <a:noFill/>
        </p:spPr>
        <p:txBody>
          <a:bodyPr/>
          <a:lstStyle/>
          <a:p>
            <a:r>
              <a:rPr lang="en-GB" sz="3800" dirty="0" smtClean="0"/>
              <a:t>Hobbes I: Civil War and the New Science</a:t>
            </a:r>
          </a:p>
        </p:txBody>
      </p:sp>
      <p:sp>
        <p:nvSpPr>
          <p:cNvPr id="8195" name="Rectangle 7"/>
          <p:cNvSpPr>
            <a:spLocks noGrp="1" noChangeArrowheads="1"/>
          </p:cNvSpPr>
          <p:nvPr>
            <p:ph type="subTitle" idx="1"/>
          </p:nvPr>
        </p:nvSpPr>
        <p:spPr>
          <a:xfrm>
            <a:off x="436563" y="5218113"/>
            <a:ext cx="5859462" cy="973137"/>
          </a:xfrm>
        </p:spPr>
        <p:txBody>
          <a:bodyPr/>
          <a:lstStyle/>
          <a:p>
            <a:pPr marL="0" indent="0"/>
            <a:r>
              <a:rPr lang="en-GB" sz="2400" dirty="0" smtClean="0"/>
              <a:t>Politics 2A</a:t>
            </a:r>
          </a:p>
          <a:p>
            <a:pPr marL="0" indent="0"/>
            <a:r>
              <a:rPr lang="en-GB" sz="2400" dirty="0" smtClean="0"/>
              <a:t>Dr Carl Knight, Lecturer in Political Theory</a:t>
            </a:r>
          </a:p>
        </p:txBody>
      </p:sp>
      <p:pic>
        <p:nvPicPr>
          <p:cNvPr id="1028" name="Picture 4" descr="C:\Users\Carl\OneDrive\2A\Hobbes pictures\Battle_of_Marston_Moor,_1644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 y="1180086"/>
            <a:ext cx="4929258" cy="327761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arl\OneDrive\2A\Hobbes pictures\Gallile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1300" y="1155776"/>
            <a:ext cx="4356100" cy="33019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REASON</a:t>
            </a:r>
          </a:p>
          <a:p>
            <a:r>
              <a:rPr lang="en-GB" dirty="0" smtClean="0"/>
              <a:t>An empiricist but not a thoroughgoing one – science is a matter of drawing the logical consequences of definitions though these do draw on observations</a:t>
            </a:r>
          </a:p>
          <a:p>
            <a:r>
              <a:rPr lang="en-GB" dirty="0"/>
              <a:t>All thinking is addition and subtraction (‘reckoning</a:t>
            </a:r>
            <a:r>
              <a:rPr lang="en-GB" dirty="0" smtClean="0"/>
              <a:t>’):</a:t>
            </a:r>
          </a:p>
          <a:p>
            <a:pPr marL="0" indent="0">
              <a:buNone/>
            </a:pPr>
            <a:r>
              <a:rPr lang="en-GB" sz="2250" dirty="0"/>
              <a:t>‘Out of all which we may define, that is to say determine, what that is, which is meant by this word reason, when we reckon it amongst the faculties of the mind. For reason, in this sense, is nothing but reckoning, that is adding and subtracting, of the consequences of general names agreed upon for the marking and signifying of our thoughts; I say marking them when we reckon by ourselves, and signifying, when we demonstrate or approve our reckonings to other </a:t>
            </a:r>
            <a:r>
              <a:rPr lang="en-GB" sz="2250" dirty="0" smtClean="0"/>
              <a:t>men’ (Leviathan, </a:t>
            </a:r>
            <a:r>
              <a:rPr lang="en-GB" sz="2250" dirty="0" err="1" smtClean="0"/>
              <a:t>ch.</a:t>
            </a:r>
            <a:r>
              <a:rPr lang="en-GB" sz="2250" dirty="0" smtClean="0"/>
              <a:t> 5) </a:t>
            </a:r>
          </a:p>
          <a:p>
            <a:endParaRPr lang="en-GB" dirty="0"/>
          </a:p>
        </p:txBody>
      </p:sp>
    </p:spTree>
    <p:extLst>
      <p:ext uri="{BB962C8B-B14F-4D97-AF65-F5344CB8AC3E}">
        <p14:creationId xmlns:p14="http://schemas.microsoft.com/office/powerpoint/2010/main" val="1253525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PASSIONS</a:t>
            </a:r>
          </a:p>
          <a:p>
            <a:r>
              <a:rPr lang="en-GB" dirty="0" smtClean="0"/>
              <a:t>These are the ‘</a:t>
            </a:r>
            <a:r>
              <a:rPr lang="en-GB" dirty="0" err="1" smtClean="0"/>
              <a:t>Interiour</a:t>
            </a:r>
            <a:r>
              <a:rPr lang="en-GB" dirty="0" smtClean="0"/>
              <a:t> Beginnings of Voluntary Motions’, which motivate us to act</a:t>
            </a:r>
          </a:p>
          <a:p>
            <a:r>
              <a:rPr lang="en-GB" dirty="0" smtClean="0"/>
              <a:t>Intermediate between ‘</a:t>
            </a:r>
            <a:r>
              <a:rPr lang="en-GB" dirty="0" err="1" smtClean="0"/>
              <a:t>Vitall</a:t>
            </a:r>
            <a:r>
              <a:rPr lang="en-GB" dirty="0" smtClean="0"/>
              <a:t>’ and ‘Voluntary’ motions</a:t>
            </a:r>
          </a:p>
          <a:p>
            <a:r>
              <a:rPr lang="en-GB" dirty="0" smtClean="0"/>
              <a:t>This passion or ‘endeavour’ pulls in either direction:</a:t>
            </a:r>
          </a:p>
          <a:p>
            <a:pPr marL="0" indent="0">
              <a:buNone/>
            </a:pPr>
            <a:r>
              <a:rPr lang="en-GB" sz="2250" dirty="0"/>
              <a:t>‘This endeavour, when it is toward something which causes it, is called appetite, or desire; the latter, being the general name; and the other oftentimes restrained to signify the desire of food, namely hunger and thirst. And when the endeavour is </a:t>
            </a:r>
            <a:r>
              <a:rPr lang="en-GB" sz="2250" dirty="0" err="1"/>
              <a:t>fromward</a:t>
            </a:r>
            <a:r>
              <a:rPr lang="en-GB" sz="2250" dirty="0"/>
              <a:t> something, it is generally called </a:t>
            </a:r>
            <a:r>
              <a:rPr lang="en-GB" sz="2250" dirty="0" smtClean="0"/>
              <a:t>aversion’ (Leviathan, </a:t>
            </a:r>
            <a:r>
              <a:rPr lang="en-GB" sz="2250" dirty="0" err="1" smtClean="0"/>
              <a:t>ch.</a:t>
            </a:r>
            <a:r>
              <a:rPr lang="en-GB" sz="2250" dirty="0" smtClean="0"/>
              <a:t> 6)</a:t>
            </a:r>
          </a:p>
          <a:p>
            <a:r>
              <a:rPr lang="en-GB" dirty="0" smtClean="0"/>
              <a:t>Deliberation=reason weighing conflicting passions</a:t>
            </a:r>
          </a:p>
          <a:p>
            <a:pPr marL="0" indent="0">
              <a:buNone/>
            </a:pPr>
            <a:endParaRPr lang="en-GB" dirty="0"/>
          </a:p>
        </p:txBody>
      </p:sp>
    </p:spTree>
    <p:extLst>
      <p:ext uri="{BB962C8B-B14F-4D97-AF65-F5344CB8AC3E}">
        <p14:creationId xmlns:p14="http://schemas.microsoft.com/office/powerpoint/2010/main" val="508950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103857" cy="4821238"/>
          </a:xfrm>
        </p:spPr>
        <p:txBody>
          <a:bodyPr/>
          <a:lstStyle/>
          <a:p>
            <a:pPr marL="0" indent="0">
              <a:buNone/>
            </a:pPr>
            <a:r>
              <a:rPr lang="en-GB" dirty="0" smtClean="0"/>
              <a:t>THE GOOD</a:t>
            </a:r>
          </a:p>
          <a:p>
            <a:r>
              <a:rPr lang="en-GB" dirty="0" smtClean="0"/>
              <a:t>This theory of                                                                  passions shapes                                                                     Hobbes’ account                                                                 of the good:</a:t>
            </a:r>
          </a:p>
          <a:p>
            <a:pPr marL="0" indent="0">
              <a:buNone/>
            </a:pPr>
            <a:r>
              <a:rPr lang="en-GB" sz="2250" dirty="0" smtClean="0"/>
              <a:t>‘Whatsoever is the object of any mans appetite or desire; that is it, which he for his part </a:t>
            </a:r>
            <a:r>
              <a:rPr lang="en-GB" sz="2250" dirty="0" err="1" smtClean="0"/>
              <a:t>calleth</a:t>
            </a:r>
            <a:r>
              <a:rPr lang="en-GB" sz="2250" dirty="0" smtClean="0"/>
              <a:t> good: and the object of his hate, and aversion, </a:t>
            </a:r>
            <a:r>
              <a:rPr lang="en-GB" sz="2250" dirty="0" err="1" smtClean="0"/>
              <a:t>evill</a:t>
            </a:r>
            <a:r>
              <a:rPr lang="en-GB" sz="2250" dirty="0" smtClean="0"/>
              <a:t>; And of his contempt, vile and inconsiderable. For these words of good, </a:t>
            </a:r>
            <a:r>
              <a:rPr lang="en-GB" sz="2250" dirty="0" err="1" smtClean="0"/>
              <a:t>evill</a:t>
            </a:r>
            <a:r>
              <a:rPr lang="en-GB" sz="2250" dirty="0" smtClean="0"/>
              <a:t>, and contemptible, are ever used with relation to the person that </a:t>
            </a:r>
            <a:r>
              <a:rPr lang="en-GB" sz="2250" dirty="0" err="1" smtClean="0"/>
              <a:t>useth</a:t>
            </a:r>
            <a:r>
              <a:rPr lang="en-GB" sz="2250" dirty="0" smtClean="0"/>
              <a:t> them: there being nothing simply and absolutely so; nor any common rule of good and </a:t>
            </a:r>
            <a:r>
              <a:rPr lang="en-GB" sz="2250" dirty="0" err="1"/>
              <a:t>e</a:t>
            </a:r>
            <a:r>
              <a:rPr lang="en-GB" sz="2250" dirty="0" err="1" smtClean="0"/>
              <a:t>vill</a:t>
            </a:r>
            <a:r>
              <a:rPr lang="en-GB" sz="2250" dirty="0" smtClean="0"/>
              <a:t>, to be taken from the nature of the objects themselves’ (Leviathan, chapter 6)</a:t>
            </a:r>
          </a:p>
          <a:p>
            <a:endParaRPr lang="en-GB" dirty="0" smtClean="0"/>
          </a:p>
          <a:p>
            <a:endParaRPr lang="en-GB" dirty="0" smtClean="0"/>
          </a:p>
          <a:p>
            <a:endParaRPr lang="en-GB" dirty="0" smtClean="0"/>
          </a:p>
          <a:p>
            <a:endParaRPr lang="en-GB" dirty="0"/>
          </a:p>
        </p:txBody>
      </p:sp>
      <p:pic>
        <p:nvPicPr>
          <p:cNvPr id="10242" name="Picture 2" descr="C:\Users\Carl\OneDrive\2A\Hobbes pictures\relativism-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629" y="1"/>
            <a:ext cx="6219371" cy="3915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750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ACTIVITY</a:t>
            </a:r>
          </a:p>
          <a:p>
            <a:pPr marL="0" indent="0">
              <a:buNone/>
            </a:pPr>
            <a:r>
              <a:rPr lang="en-GB" i="1" dirty="0" smtClean="0"/>
              <a:t>Do you agree with Hobbes </a:t>
            </a:r>
            <a:r>
              <a:rPr lang="en-GB" i="1" dirty="0"/>
              <a:t>that </a:t>
            </a:r>
            <a:r>
              <a:rPr lang="en-GB" i="1" dirty="0" smtClean="0"/>
              <a:t>‘these </a:t>
            </a:r>
            <a:r>
              <a:rPr lang="en-GB" i="1" dirty="0"/>
              <a:t>words of good, </a:t>
            </a:r>
            <a:r>
              <a:rPr lang="en-GB" i="1" dirty="0" err="1"/>
              <a:t>evill</a:t>
            </a:r>
            <a:r>
              <a:rPr lang="en-GB" i="1" dirty="0"/>
              <a:t>, and contemptible, are ever used with relation to the person that </a:t>
            </a:r>
            <a:r>
              <a:rPr lang="en-GB" i="1" dirty="0" err="1"/>
              <a:t>useth</a:t>
            </a:r>
            <a:r>
              <a:rPr lang="en-GB" i="1" dirty="0"/>
              <a:t> them: there being nothing simply and absolutely </a:t>
            </a:r>
            <a:r>
              <a:rPr lang="en-GB" i="1" dirty="0" smtClean="0"/>
              <a:t>so’?</a:t>
            </a:r>
          </a:p>
          <a:p>
            <a:pPr marL="0" indent="0">
              <a:buNone/>
            </a:pPr>
            <a:endParaRPr lang="en-GB" i="1" dirty="0"/>
          </a:p>
          <a:p>
            <a:pPr marL="0" indent="0">
              <a:buNone/>
            </a:pPr>
            <a:r>
              <a:rPr lang="en-GB" dirty="0" smtClean="0"/>
              <a:t>You may wish to discuss Hobbes’ arguments about:</a:t>
            </a:r>
          </a:p>
          <a:p>
            <a:r>
              <a:rPr lang="en-GB" dirty="0"/>
              <a:t>s</a:t>
            </a:r>
            <a:r>
              <a:rPr lang="en-GB" dirty="0" smtClean="0"/>
              <a:t>cience and reason</a:t>
            </a:r>
          </a:p>
          <a:p>
            <a:r>
              <a:rPr lang="en-GB" dirty="0"/>
              <a:t>p</a:t>
            </a:r>
            <a:r>
              <a:rPr lang="en-GB" dirty="0" smtClean="0"/>
              <a:t>assions</a:t>
            </a:r>
          </a:p>
          <a:p>
            <a:r>
              <a:rPr lang="en-GB" dirty="0"/>
              <a:t>t</a:t>
            </a:r>
            <a:r>
              <a:rPr lang="en-GB" dirty="0" smtClean="0"/>
              <a:t>he good</a:t>
            </a:r>
          </a:p>
          <a:p>
            <a:pPr marL="0" indent="0">
              <a:buNone/>
            </a:pPr>
            <a:endParaRPr lang="en-GB" dirty="0" smtClean="0"/>
          </a:p>
          <a:p>
            <a:pPr marL="0" indent="0">
              <a:buNone/>
            </a:pPr>
            <a:endParaRPr lang="en-GB" dirty="0" smtClean="0"/>
          </a:p>
        </p:txBody>
      </p:sp>
      <p:pic>
        <p:nvPicPr>
          <p:cNvPr id="1027" name="Picture 3" descr="C:\Users\Carl\OneDrive\2A\Hobbes pictures\Discus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809" y="0"/>
            <a:ext cx="4945191" cy="214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89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4"/>
            <a:ext cx="9348787" cy="5095875"/>
          </a:xfrm>
        </p:spPr>
        <p:txBody>
          <a:bodyPr/>
          <a:lstStyle/>
          <a:p>
            <a:pPr marL="0" indent="0">
              <a:buNone/>
            </a:pPr>
            <a:r>
              <a:rPr lang="en-GB" dirty="0" smtClean="0"/>
              <a:t>POWER</a:t>
            </a:r>
          </a:p>
          <a:p>
            <a:r>
              <a:rPr lang="en-GB" dirty="0" smtClean="0"/>
              <a:t>‘The power of a man, … is his present means, to obtain some future apparent good’ (Leviathan, </a:t>
            </a:r>
            <a:r>
              <a:rPr lang="en-GB" dirty="0" err="1" smtClean="0"/>
              <a:t>ch.</a:t>
            </a:r>
            <a:r>
              <a:rPr lang="en-GB" dirty="0" smtClean="0"/>
              <a:t> 10)</a:t>
            </a:r>
          </a:p>
          <a:p>
            <a:r>
              <a:rPr lang="en-GB" dirty="0" smtClean="0"/>
              <a:t>‘The value, or worth of a man, is as of all other things, his price; that is to say, so much as would be given for the use of his power’</a:t>
            </a:r>
          </a:p>
          <a:p>
            <a:r>
              <a:rPr lang="en-GB" dirty="0" smtClean="0"/>
              <a:t>‘I put for a </a:t>
            </a:r>
            <a:r>
              <a:rPr lang="en-GB" dirty="0" err="1" smtClean="0"/>
              <a:t>generall</a:t>
            </a:r>
            <a:r>
              <a:rPr lang="en-GB" dirty="0" smtClean="0"/>
              <a:t> inclination of </a:t>
            </a:r>
            <a:r>
              <a:rPr lang="en-GB" dirty="0"/>
              <a:t>all mankind, </a:t>
            </a:r>
            <a:r>
              <a:rPr lang="en-GB" dirty="0" smtClean="0"/>
              <a:t>a </a:t>
            </a:r>
            <a:r>
              <a:rPr lang="en-GB" dirty="0" err="1"/>
              <a:t>perpetuall</a:t>
            </a:r>
            <a:r>
              <a:rPr lang="en-GB" dirty="0"/>
              <a:t> and </a:t>
            </a:r>
            <a:r>
              <a:rPr lang="en-GB" dirty="0" err="1"/>
              <a:t>restlesse</a:t>
            </a:r>
            <a:r>
              <a:rPr lang="en-GB" dirty="0"/>
              <a:t> desire of </a:t>
            </a:r>
            <a:r>
              <a:rPr lang="en-GB" dirty="0" smtClean="0"/>
              <a:t>power </a:t>
            </a:r>
            <a:r>
              <a:rPr lang="en-GB" dirty="0"/>
              <a:t>after </a:t>
            </a:r>
            <a:r>
              <a:rPr lang="en-GB" dirty="0" smtClean="0"/>
              <a:t>power, that </a:t>
            </a:r>
            <a:r>
              <a:rPr lang="en-GB" dirty="0" err="1" smtClean="0"/>
              <a:t>ceaseth</a:t>
            </a:r>
            <a:r>
              <a:rPr lang="en-GB" dirty="0" smtClean="0"/>
              <a:t> only in </a:t>
            </a:r>
            <a:r>
              <a:rPr lang="en-GB" dirty="0"/>
              <a:t>death’ (Leviathan, </a:t>
            </a:r>
            <a:r>
              <a:rPr lang="en-GB" dirty="0" err="1"/>
              <a:t>ch.</a:t>
            </a:r>
            <a:r>
              <a:rPr lang="en-GB" dirty="0"/>
              <a:t> </a:t>
            </a:r>
            <a:r>
              <a:rPr lang="en-GB" dirty="0" smtClean="0"/>
              <a:t>11)</a:t>
            </a:r>
          </a:p>
          <a:p>
            <a:r>
              <a:rPr lang="en-GB" dirty="0" smtClean="0"/>
              <a:t>May be merely to secure existing standard of living</a:t>
            </a:r>
            <a:endParaRPr lang="en-GB" dirty="0"/>
          </a:p>
        </p:txBody>
      </p:sp>
    </p:spTree>
    <p:extLst>
      <p:ext uri="{BB962C8B-B14F-4D97-AF65-F5344CB8AC3E}">
        <p14:creationId xmlns:p14="http://schemas.microsoft.com/office/powerpoint/2010/main" val="2591937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IS HOBBES AN EGOIST?</a:t>
            </a:r>
          </a:p>
          <a:p>
            <a:pPr marL="0" indent="0">
              <a:buNone/>
            </a:pPr>
            <a:r>
              <a:rPr lang="en-GB" dirty="0" smtClean="0"/>
              <a:t>4 interpretations </a:t>
            </a:r>
            <a:r>
              <a:rPr lang="en-GB" dirty="0" smtClean="0"/>
              <a:t>(</a:t>
            </a:r>
            <a:r>
              <a:rPr lang="en-GB" dirty="0" err="1" smtClean="0"/>
              <a:t>Baumgold</a:t>
            </a:r>
            <a:r>
              <a:rPr lang="en-GB" dirty="0" smtClean="0"/>
              <a:t>):</a:t>
            </a:r>
            <a:endParaRPr lang="en-GB" dirty="0" smtClean="0"/>
          </a:p>
          <a:p>
            <a:r>
              <a:rPr lang="en-GB" dirty="0" smtClean="0"/>
              <a:t>Yes, our self-interested nature is basis of morality</a:t>
            </a:r>
          </a:p>
          <a:p>
            <a:r>
              <a:rPr lang="en-GB" dirty="0" smtClean="0"/>
              <a:t>Kind of - what an individual wants is in her interest (more egoistic psychology than egoistic morality?)</a:t>
            </a:r>
          </a:p>
          <a:p>
            <a:r>
              <a:rPr lang="en-GB" dirty="0" smtClean="0"/>
              <a:t>No, we’re moral agents that obey a natural law, e.g. promise-keeping</a:t>
            </a:r>
          </a:p>
          <a:p>
            <a:r>
              <a:rPr lang="en-GB" dirty="0" smtClean="0"/>
              <a:t>Solipsism – ‘His doctrine is that each man is unavoidably shut up within the world of his own sensations’ (Oakeshott). Knowledge is first-personal</a:t>
            </a:r>
          </a:p>
        </p:txBody>
      </p:sp>
      <p:pic>
        <p:nvPicPr>
          <p:cNvPr id="1026" name="Picture 2" descr="C:\Users\Carl\OneDrive\2A History of Political Thought\Hobbes pictures\1200-608853-psychological-egoism-vs-ethical-egois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1" y="0"/>
            <a:ext cx="4114799" cy="262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95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4"/>
            <a:ext cx="9348787" cy="5070475"/>
          </a:xfrm>
        </p:spPr>
        <p:txBody>
          <a:bodyPr/>
          <a:lstStyle/>
          <a:p>
            <a:pPr marL="0" indent="0">
              <a:buNone/>
            </a:pPr>
            <a:r>
              <a:rPr lang="en-GB" dirty="0" smtClean="0"/>
              <a:t>POSITION OF IDEAS IN HISTORICAL CONTEXT</a:t>
            </a:r>
          </a:p>
          <a:p>
            <a:r>
              <a:rPr lang="en-GB" dirty="0" smtClean="0"/>
              <a:t>The intellectual conflict of the Civil War was between royalist divine right to rule, and radical rejection of royal authority</a:t>
            </a:r>
          </a:p>
          <a:p>
            <a:r>
              <a:rPr lang="en-GB" dirty="0" smtClean="0"/>
              <a:t>Hobbes occupied unusual position – monarchist that rejected religious justification</a:t>
            </a:r>
          </a:p>
          <a:p>
            <a:r>
              <a:rPr lang="en-GB" dirty="0"/>
              <a:t>A</a:t>
            </a:r>
            <a:r>
              <a:rPr lang="en-GB" dirty="0" smtClean="0"/>
              <a:t>ttempt to expand appeal of monarchy by providing it with a ‘scientific’ justification</a:t>
            </a:r>
          </a:p>
          <a:p>
            <a:r>
              <a:rPr lang="en-GB" dirty="0" smtClean="0"/>
              <a:t>In the next two lectures we’ll see how that justification unfolds</a:t>
            </a:r>
            <a:endParaRPr lang="en-GB" dirty="0"/>
          </a:p>
        </p:txBody>
      </p:sp>
    </p:spTree>
    <p:extLst>
      <p:ext uri="{BB962C8B-B14F-4D97-AF65-F5344CB8AC3E}">
        <p14:creationId xmlns:p14="http://schemas.microsoft.com/office/powerpoint/2010/main" val="4271788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ctrTitle"/>
          </p:nvPr>
        </p:nvSpPr>
        <p:spPr>
          <a:xfrm>
            <a:off x="385762" y="3984625"/>
            <a:ext cx="9380538" cy="1781175"/>
          </a:xfrm>
          <a:noFill/>
        </p:spPr>
        <p:txBody>
          <a:bodyPr/>
          <a:lstStyle/>
          <a:p>
            <a:r>
              <a:rPr lang="en-GB" sz="3800" dirty="0" smtClean="0"/>
              <a:t/>
            </a:r>
            <a:br>
              <a:rPr lang="en-GB" sz="3800" dirty="0" smtClean="0"/>
            </a:br>
            <a:r>
              <a:rPr lang="en-GB" sz="4400" dirty="0" smtClean="0"/>
              <a:t>Next Lecture: The </a:t>
            </a:r>
            <a:r>
              <a:rPr lang="en-GB" sz="4400" dirty="0"/>
              <a:t>S</a:t>
            </a:r>
            <a:r>
              <a:rPr lang="en-GB" sz="4400" dirty="0" smtClean="0"/>
              <a:t>tate of Nature</a:t>
            </a:r>
          </a:p>
        </p:txBody>
      </p:sp>
      <p:pic>
        <p:nvPicPr>
          <p:cNvPr id="1026" name="Picture 2" descr="C:\Users\Carl\OneDrive\2A\Hobbes pictures\EvilCalvinHobbesTran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437" y="242888"/>
            <a:ext cx="4469323" cy="4684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695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LECTURE OVERVIEW</a:t>
            </a:r>
          </a:p>
          <a:p>
            <a:r>
              <a:rPr lang="en-GB" dirty="0"/>
              <a:t>H</a:t>
            </a:r>
            <a:r>
              <a:rPr lang="en-GB" dirty="0" smtClean="0"/>
              <a:t>istorical                                                       background</a:t>
            </a:r>
          </a:p>
          <a:p>
            <a:r>
              <a:rPr lang="en-GB" dirty="0" smtClean="0"/>
              <a:t>The life and works                                                         of Thomas Hobbes</a:t>
            </a:r>
          </a:p>
          <a:p>
            <a:r>
              <a:rPr lang="en-GB" dirty="0" smtClean="0"/>
              <a:t>Hobbes’ account of                                                              science, reason,                                                                     the passions and                                                    morality</a:t>
            </a:r>
          </a:p>
          <a:p>
            <a:pPr marL="514350" indent="-514350">
              <a:buAutoNum type="arabicPeriod"/>
            </a:pPr>
            <a:endParaRPr lang="en-GB" dirty="0" smtClean="0"/>
          </a:p>
          <a:p>
            <a:pPr marL="0" indent="0">
              <a:buNone/>
            </a:pPr>
            <a:endParaRPr lang="en-GB" dirty="0"/>
          </a:p>
        </p:txBody>
      </p:sp>
      <p:pic>
        <p:nvPicPr>
          <p:cNvPr id="7170" name="Picture 2" descr="C:\Users\Carl\OneDrive\2A\Hobbes pictures\Hobb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965200"/>
            <a:ext cx="54864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88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CHARLES I (1600-1649)</a:t>
            </a:r>
          </a:p>
          <a:p>
            <a:r>
              <a:rPr lang="en-GB" dirty="0" smtClean="0"/>
              <a:t>King of England, Ireland, and Scotland (1625-1649)</a:t>
            </a:r>
          </a:p>
          <a:p>
            <a:r>
              <a:rPr lang="en-GB" dirty="0" smtClean="0"/>
              <a:t>Succeeded James VI of Scotland (James I of </a:t>
            </a:r>
            <a:r>
              <a:rPr lang="en-GB" dirty="0" err="1" smtClean="0"/>
              <a:t>Eng</a:t>
            </a:r>
            <a:r>
              <a:rPr lang="en-GB" dirty="0" smtClean="0"/>
              <a:t>/Ire)</a:t>
            </a:r>
          </a:p>
          <a:p>
            <a:r>
              <a:rPr lang="en-GB" dirty="0" smtClean="0"/>
              <a:t>Like father, believed in divine right of kings, but less willing to compromise – answerable only to God</a:t>
            </a:r>
          </a:p>
        </p:txBody>
      </p:sp>
      <p:pic>
        <p:nvPicPr>
          <p:cNvPr id="2053" name="Picture 5" descr="C:\Users\Carl\OneDrive\2A\Hobbes pictures\800px-Sir_Anthony_Van_Dyck_-_Charles_I_(1600-49)_-_Google_Art_Projec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518" y="1"/>
            <a:ext cx="4519181" cy="378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139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04813" y="1457324"/>
            <a:ext cx="9348787" cy="5121276"/>
          </a:xfrm>
        </p:spPr>
        <p:txBody>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r>
              <a:rPr lang="en-GB" dirty="0" smtClean="0"/>
              <a:t>WARS </a:t>
            </a:r>
            <a:r>
              <a:rPr lang="en-GB" dirty="0"/>
              <a:t>OF THE THREE KINGDOMS</a:t>
            </a:r>
          </a:p>
          <a:p>
            <a:r>
              <a:rPr lang="en-GB" dirty="0"/>
              <a:t>Started in Scotland in 1639, encompassing the Eleven Years War in Ireland &amp; 3 civil wars in England</a:t>
            </a:r>
          </a:p>
          <a:p>
            <a:r>
              <a:rPr lang="en-GB" dirty="0"/>
              <a:t>Charles I was beheaded in 1649 and his son Charles II </a:t>
            </a:r>
            <a:r>
              <a:rPr lang="en-GB" dirty="0" smtClean="0"/>
              <a:t>exiled after defeat by Cromwell in 1651</a:t>
            </a:r>
            <a:endParaRPr lang="en-GB" dirty="0"/>
          </a:p>
        </p:txBody>
      </p:sp>
      <p:pic>
        <p:nvPicPr>
          <p:cNvPr id="3075" name="Picture 3" descr="C:\Users\Carl\OneDrive\2A\Hobbes pictures\Battle of Worces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999" y="152400"/>
            <a:ext cx="4918075" cy="393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629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CAUSES OF THE CIVIL WARS</a:t>
            </a:r>
          </a:p>
          <a:p>
            <a:r>
              <a:rPr lang="en-GB" dirty="0" smtClean="0"/>
              <a:t>Central </a:t>
            </a:r>
            <a:r>
              <a:rPr lang="en-GB" dirty="0"/>
              <a:t>issue was ‘personal rule’ of Charles I, </a:t>
            </a:r>
            <a:r>
              <a:rPr lang="en-GB" dirty="0" smtClean="0"/>
              <a:t>which </a:t>
            </a:r>
            <a:r>
              <a:rPr lang="en-GB" dirty="0"/>
              <a:t>created conflict with </a:t>
            </a:r>
            <a:r>
              <a:rPr lang="en-GB" dirty="0" smtClean="0"/>
              <a:t>parliaments, </a:t>
            </a:r>
            <a:r>
              <a:rPr lang="en-GB" dirty="0"/>
              <a:t>e.g</a:t>
            </a:r>
            <a:r>
              <a:rPr lang="en-GB" dirty="0" smtClean="0"/>
              <a:t>. levying taxes</a:t>
            </a:r>
          </a:p>
          <a:p>
            <a:r>
              <a:rPr lang="en-GB" dirty="0" smtClean="0"/>
              <a:t>Religion important as well - Charles’ imposition of high </a:t>
            </a:r>
            <a:r>
              <a:rPr lang="en-GB" dirty="0"/>
              <a:t>A</a:t>
            </a:r>
            <a:r>
              <a:rPr lang="en-GB" dirty="0" smtClean="0"/>
              <a:t>nglicanism resisted by </a:t>
            </a:r>
            <a:r>
              <a:rPr lang="en-GB" dirty="0" err="1" smtClean="0"/>
              <a:t>presbyterians</a:t>
            </a:r>
            <a:r>
              <a:rPr lang="en-GB" smtClean="0"/>
              <a:t>, and Catholic </a:t>
            </a:r>
            <a:r>
              <a:rPr lang="en-GB" dirty="0" smtClean="0"/>
              <a:t>vs. Protestant conflict in Ireland</a:t>
            </a:r>
          </a:p>
          <a:p>
            <a:r>
              <a:rPr lang="en-GB" dirty="0" smtClean="0"/>
              <a:t>Also a national dimension</a:t>
            </a:r>
            <a:r>
              <a:rPr lang="en-GB" dirty="0"/>
              <a:t> </a:t>
            </a:r>
            <a:r>
              <a:rPr lang="en-GB" dirty="0" smtClean="0"/>
              <a:t>- Scottish resistance to England, and Irish Confederate conflict with English and Scottish forces</a:t>
            </a:r>
            <a:endParaRPr lang="en-GB" dirty="0"/>
          </a:p>
          <a:p>
            <a:endParaRPr lang="en-GB" dirty="0"/>
          </a:p>
          <a:p>
            <a:pPr marL="0" indent="0">
              <a:buNone/>
            </a:pPr>
            <a:endParaRPr lang="en-GB" dirty="0"/>
          </a:p>
        </p:txBody>
      </p:sp>
    </p:spTree>
    <p:extLst>
      <p:ext uri="{BB962C8B-B14F-4D97-AF65-F5344CB8AC3E}">
        <p14:creationId xmlns:p14="http://schemas.microsoft.com/office/powerpoint/2010/main" val="3504043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348787" cy="4816475"/>
          </a:xfrm>
        </p:spPr>
        <p:txBody>
          <a:bodyPr/>
          <a:lstStyle/>
          <a:p>
            <a:pPr marL="0" indent="0">
              <a:buNone/>
            </a:pPr>
            <a:r>
              <a:rPr lang="en-GB" dirty="0" smtClean="0"/>
              <a:t>THOMAS HOBBES (1588-1679)</a:t>
            </a:r>
          </a:p>
          <a:p>
            <a:r>
              <a:rPr lang="en-GB" dirty="0"/>
              <a:t>Born </a:t>
            </a:r>
            <a:r>
              <a:rPr lang="en-GB" dirty="0" err="1"/>
              <a:t>Malmsbury</a:t>
            </a:r>
            <a:r>
              <a:rPr lang="en-GB" dirty="0"/>
              <a:t>, educated  </a:t>
            </a:r>
            <a:r>
              <a:rPr lang="en-GB" dirty="0" smtClean="0"/>
              <a:t>                                 Magdalen </a:t>
            </a:r>
            <a:r>
              <a:rPr lang="en-GB" dirty="0"/>
              <a:t>Hall, Oxford</a:t>
            </a:r>
          </a:p>
          <a:p>
            <a:r>
              <a:rPr lang="en-GB" dirty="0"/>
              <a:t>S</a:t>
            </a:r>
            <a:r>
              <a:rPr lang="en-GB" dirty="0" smtClean="0"/>
              <a:t>erved </a:t>
            </a:r>
            <a:r>
              <a:rPr lang="en-GB" dirty="0"/>
              <a:t>as </a:t>
            </a:r>
            <a:r>
              <a:rPr lang="en-GB" dirty="0" smtClean="0"/>
              <a:t>tutor </a:t>
            </a:r>
            <a:r>
              <a:rPr lang="en-GB" dirty="0"/>
              <a:t>and </a:t>
            </a:r>
            <a:r>
              <a:rPr lang="en-GB" dirty="0" smtClean="0"/>
              <a:t>secretary                                      </a:t>
            </a:r>
            <a:r>
              <a:rPr lang="en-GB" dirty="0"/>
              <a:t>to </a:t>
            </a:r>
            <a:r>
              <a:rPr lang="en-GB" dirty="0" smtClean="0"/>
              <a:t>Cavendish </a:t>
            </a:r>
            <a:r>
              <a:rPr lang="en-GB" dirty="0"/>
              <a:t>family (Devonshire</a:t>
            </a:r>
            <a:r>
              <a:rPr lang="en-GB" dirty="0" smtClean="0"/>
              <a:t>)</a:t>
            </a:r>
            <a:endParaRPr lang="en-GB" dirty="0"/>
          </a:p>
          <a:p>
            <a:r>
              <a:rPr lang="en-GB" dirty="0" smtClean="0"/>
              <a:t>Travelled </a:t>
            </a:r>
            <a:r>
              <a:rPr lang="en-GB" dirty="0"/>
              <a:t>Europe </a:t>
            </a:r>
            <a:r>
              <a:rPr lang="en-GB" dirty="0" smtClean="0"/>
              <a:t>in 1629-1631                                            &amp; 1634-1637</a:t>
            </a:r>
            <a:endParaRPr lang="en-GB" dirty="0"/>
          </a:p>
          <a:p>
            <a:r>
              <a:rPr lang="en-GB" dirty="0"/>
              <a:t>I</a:t>
            </a:r>
            <a:r>
              <a:rPr lang="en-GB" dirty="0" smtClean="0"/>
              <a:t>n </a:t>
            </a:r>
            <a:r>
              <a:rPr lang="en-GB" dirty="0"/>
              <a:t>exile during </a:t>
            </a:r>
            <a:r>
              <a:rPr lang="en-GB" dirty="0" smtClean="0"/>
              <a:t>Civil </a:t>
            </a:r>
            <a:r>
              <a:rPr lang="en-GB" dirty="0"/>
              <a:t>War period  </a:t>
            </a:r>
            <a:r>
              <a:rPr lang="en-GB" dirty="0" smtClean="0"/>
              <a:t>                           (</a:t>
            </a:r>
            <a:r>
              <a:rPr lang="en-GB" dirty="0"/>
              <a:t>1640-51</a:t>
            </a:r>
            <a:r>
              <a:rPr lang="en-GB" dirty="0" smtClean="0"/>
              <a:t>), had Royal protection                              after </a:t>
            </a:r>
            <a:r>
              <a:rPr lang="en-GB" dirty="0"/>
              <a:t>the restoration (1660</a:t>
            </a:r>
            <a:r>
              <a:rPr lang="en-GB" dirty="0" smtClean="0"/>
              <a:t>)</a:t>
            </a:r>
            <a:endParaRPr lang="en-GB" dirty="0"/>
          </a:p>
          <a:p>
            <a:pPr marL="0" indent="0">
              <a:buNone/>
            </a:pPr>
            <a:endParaRPr lang="en-GB" dirty="0" smtClean="0"/>
          </a:p>
          <a:p>
            <a:pPr marL="0" indent="0">
              <a:buNone/>
            </a:pPr>
            <a:endParaRPr lang="en-GB" dirty="0"/>
          </a:p>
        </p:txBody>
      </p:sp>
      <p:pic>
        <p:nvPicPr>
          <p:cNvPr id="4098" name="Picture 2" descr="C:\Users\Carl\OneDrive\2A\Hobbes pictures\hobb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021" y="1670051"/>
            <a:ext cx="3397377"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905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348787" cy="5057774"/>
          </a:xfrm>
        </p:spPr>
        <p:txBody>
          <a:bodyPr/>
          <a:lstStyle/>
          <a:p>
            <a:pPr marL="0" indent="0">
              <a:buNone/>
            </a:pPr>
            <a:r>
              <a:rPr lang="en-GB" dirty="0" smtClean="0"/>
              <a:t>WORKS</a:t>
            </a:r>
          </a:p>
          <a:p>
            <a:r>
              <a:rPr lang="en-GB" dirty="0" smtClean="0"/>
              <a:t>Classical translations</a:t>
            </a:r>
          </a:p>
          <a:p>
            <a:r>
              <a:rPr lang="en-GB" dirty="0" smtClean="0"/>
              <a:t>Elements of </a:t>
            </a:r>
            <a:r>
              <a:rPr lang="en-GB" dirty="0"/>
              <a:t>Law </a:t>
            </a:r>
            <a:r>
              <a:rPr lang="en-GB" dirty="0" smtClean="0"/>
              <a:t>                                                         (including De </a:t>
            </a:r>
            <a:r>
              <a:rPr lang="en-GB" dirty="0" err="1" smtClean="0"/>
              <a:t>Cive</a:t>
            </a:r>
            <a:r>
              <a:rPr lang="en-GB" dirty="0"/>
              <a:t>) </a:t>
            </a:r>
            <a:r>
              <a:rPr lang="en-GB" dirty="0" smtClean="0"/>
              <a:t>                                                          (</a:t>
            </a:r>
            <a:r>
              <a:rPr lang="en-GB" dirty="0"/>
              <a:t>1642</a:t>
            </a:r>
            <a:r>
              <a:rPr lang="en-GB" dirty="0" smtClean="0"/>
              <a:t>) </a:t>
            </a:r>
          </a:p>
          <a:p>
            <a:r>
              <a:rPr lang="en-GB" dirty="0" smtClean="0"/>
              <a:t>Behemoth (1679)</a:t>
            </a:r>
          </a:p>
          <a:p>
            <a:r>
              <a:rPr lang="en-GB" dirty="0" smtClean="0"/>
              <a:t>Most famous work is                                                  Leviathan </a:t>
            </a:r>
            <a:r>
              <a:rPr lang="en-GB" dirty="0"/>
              <a:t>(1651</a:t>
            </a:r>
            <a:r>
              <a:rPr lang="en-GB" dirty="0" smtClean="0"/>
              <a:t>)</a:t>
            </a:r>
          </a:p>
        </p:txBody>
      </p:sp>
      <p:pic>
        <p:nvPicPr>
          <p:cNvPr id="5124" name="Picture 4" descr="C:\Users\Carl\OneDrive\2A\Hobbes pictures\de ci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700" y="297366"/>
            <a:ext cx="5052049" cy="6382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930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4"/>
            <a:ext cx="9348787" cy="5108575"/>
          </a:xfrm>
        </p:spPr>
        <p:txBody>
          <a:bodyPr/>
          <a:lstStyle/>
          <a:p>
            <a:pPr marL="0" indent="0">
              <a:buNone/>
            </a:pPr>
            <a:r>
              <a:rPr lang="en-GB" dirty="0" smtClean="0"/>
              <a:t>SCEPTICISM</a:t>
            </a:r>
          </a:p>
          <a:p>
            <a:r>
              <a:rPr lang="en-GB" dirty="0" smtClean="0"/>
              <a:t>Spent time with intellectuals                                               such as Descartes in Paris</a:t>
            </a:r>
          </a:p>
          <a:p>
            <a:r>
              <a:rPr lang="en-GB" dirty="0" smtClean="0"/>
              <a:t>Influenced by renaissance                                     scepticism about knowledge</a:t>
            </a:r>
          </a:p>
          <a:p>
            <a:r>
              <a:rPr lang="en-GB" dirty="0" smtClean="0"/>
              <a:t>Rejects </a:t>
            </a:r>
            <a:r>
              <a:rPr lang="en-GB" dirty="0"/>
              <a:t>Aristotle’s </a:t>
            </a:r>
            <a:r>
              <a:rPr lang="en-GB" dirty="0" smtClean="0"/>
              <a:t>                                               moral objectivism (moral facts)</a:t>
            </a:r>
          </a:p>
          <a:p>
            <a:r>
              <a:rPr lang="en-GB" dirty="0"/>
              <a:t>Accepted moral                                                  </a:t>
            </a:r>
            <a:r>
              <a:rPr lang="en-GB" dirty="0" smtClean="0"/>
              <a:t>scepticism, or more precisely                                                           moral relativism (egoism?)</a:t>
            </a:r>
            <a:endParaRPr lang="en-GB" dirty="0"/>
          </a:p>
          <a:p>
            <a:endParaRPr lang="en-GB" dirty="0" smtClean="0"/>
          </a:p>
          <a:p>
            <a:endParaRPr lang="en-GB" dirty="0"/>
          </a:p>
          <a:p>
            <a:endParaRPr lang="en-GB" dirty="0" smtClean="0"/>
          </a:p>
          <a:p>
            <a:endParaRPr lang="en-GB" dirty="0"/>
          </a:p>
        </p:txBody>
      </p:sp>
      <p:pic>
        <p:nvPicPr>
          <p:cNvPr id="6146" name="Picture 2" descr="C:\Users\Carl\OneDrive\2A\Hobbes pictures\Frans_Hals_-_Portret_van_René_Descar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3900" y="1475579"/>
            <a:ext cx="3886200" cy="4756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49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4"/>
            <a:ext cx="9348787" cy="5032375"/>
          </a:xfrm>
        </p:spPr>
        <p:txBody>
          <a:bodyPr/>
          <a:lstStyle/>
          <a:p>
            <a:pPr marL="0" indent="0">
              <a:buNone/>
            </a:pPr>
            <a:r>
              <a:rPr lang="en-GB" dirty="0" smtClean="0"/>
              <a:t>SCIENCE</a:t>
            </a:r>
          </a:p>
          <a:p>
            <a:r>
              <a:rPr lang="en-GB" dirty="0" smtClean="0"/>
              <a:t>Also influenced by scientific                                    revolution (Bacon, Galileo)</a:t>
            </a:r>
          </a:p>
          <a:p>
            <a:r>
              <a:rPr lang="en-GB" dirty="0" smtClean="0"/>
              <a:t>Rejected </a:t>
            </a:r>
            <a:r>
              <a:rPr lang="en-GB" dirty="0"/>
              <a:t>physical scepticism                                                  - we can detect ‘motions</a:t>
            </a:r>
            <a:r>
              <a:rPr lang="en-GB" dirty="0" smtClean="0"/>
              <a:t>’</a:t>
            </a:r>
          </a:p>
          <a:p>
            <a:r>
              <a:rPr lang="en-GB" dirty="0" smtClean="0"/>
              <a:t>Adopted </a:t>
            </a:r>
            <a:r>
              <a:rPr lang="en-GB" dirty="0"/>
              <a:t>the </a:t>
            </a:r>
            <a:r>
              <a:rPr lang="en-GB" dirty="0" smtClean="0"/>
              <a:t>‘</a:t>
            </a:r>
            <a:r>
              <a:rPr lang="en-GB" dirty="0" err="1" smtClean="0"/>
              <a:t>resolutive</a:t>
            </a:r>
            <a:r>
              <a:rPr lang="en-GB" dirty="0" smtClean="0"/>
              <a:t>-                                                </a:t>
            </a:r>
            <a:r>
              <a:rPr lang="en-GB" dirty="0" err="1" smtClean="0"/>
              <a:t>compositive</a:t>
            </a:r>
            <a:r>
              <a:rPr lang="en-GB" dirty="0" smtClean="0"/>
              <a:t>’ method</a:t>
            </a:r>
          </a:p>
          <a:p>
            <a:r>
              <a:rPr lang="en-GB" dirty="0" smtClean="0"/>
              <a:t>E.g. human psychology can be                                        broken down into a system of                                                   matter in motion                                                                    </a:t>
            </a:r>
            <a:endParaRPr lang="en-GB" dirty="0"/>
          </a:p>
          <a:p>
            <a:pPr marL="0" indent="0">
              <a:buNone/>
            </a:pPr>
            <a:endParaRPr lang="en-GB" dirty="0" smtClean="0"/>
          </a:p>
          <a:p>
            <a:pPr marL="0" indent="0">
              <a:buNone/>
            </a:pPr>
            <a:endParaRPr lang="en-GB" dirty="0"/>
          </a:p>
        </p:txBody>
      </p:sp>
      <p:pic>
        <p:nvPicPr>
          <p:cNvPr id="8194" name="Picture 2" descr="C:\Users\Carl\OneDrive\2A\Hobbes pictures\Pourbus_Francis_Bac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989" y="1485900"/>
            <a:ext cx="3727022"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848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White">
  <a:themeElements>
    <a:clrScheme name="Default Design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5A2669"/>
        </a:dk2>
        <a:lt2>
          <a:srgbClr val="808080"/>
        </a:lt2>
        <a:accent1>
          <a:srgbClr val="815595"/>
        </a:accent1>
        <a:accent2>
          <a:srgbClr val="A580B6"/>
        </a:accent2>
        <a:accent3>
          <a:srgbClr val="FFFFFF"/>
        </a:accent3>
        <a:accent4>
          <a:srgbClr val="000000"/>
        </a:accent4>
        <a:accent5>
          <a:srgbClr val="C1B4C8"/>
        </a:accent5>
        <a:accent6>
          <a:srgbClr val="9573A5"/>
        </a:accent6>
        <a:hlink>
          <a:srgbClr val="C6AFD1"/>
        </a:hlink>
        <a:folHlink>
          <a:srgbClr val="E3D8E8"/>
        </a:folHlink>
      </a:clrScheme>
      <a:clrMap bg1="lt1" tx1="dk1" bg2="lt2" tx2="dk2" accent1="accent1" accent2="accent2" accent3="accent3" accent4="accent4" accent5="accent5" accent6="accent6" hlink="hlink" folHlink="folHlink"/>
    </a:extraClrScheme>
    <a:extraClrScheme>
      <a:clrScheme name="standardWhite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clrMap bg1="lt1" tx1="dk1" bg2="lt2" tx2="dk2" accent1="accent1" accent2="accent2" accent3="accent3" accent4="accent4" accent5="accent5" accent6="accent6" hlink="hlink" folHlink="folHlink"/>
    </a:extraClrScheme>
    <a:extraClrScheme>
      <a:clrScheme name="standardWhite 2">
        <a:dk1>
          <a:srgbClr val="000000"/>
        </a:dk1>
        <a:lt1>
          <a:srgbClr val="FFFFFF"/>
        </a:lt1>
        <a:dk2>
          <a:srgbClr val="5A266A"/>
        </a:dk2>
        <a:lt2>
          <a:srgbClr val="808080"/>
        </a:lt2>
        <a:accent1>
          <a:srgbClr val="815595"/>
        </a:accent1>
        <a:accent2>
          <a:srgbClr val="A580B6"/>
        </a:accent2>
        <a:accent3>
          <a:srgbClr val="FFFFFF"/>
        </a:accent3>
        <a:accent4>
          <a:srgbClr val="000000"/>
        </a:accent4>
        <a:accent5>
          <a:srgbClr val="C1B4C8"/>
        </a:accent5>
        <a:accent6>
          <a:srgbClr val="9573A5"/>
        </a:accent6>
        <a:hlink>
          <a:srgbClr val="C6AFD1"/>
        </a:hlink>
        <a:folHlink>
          <a:srgbClr val="E3D8E8"/>
        </a:folHlink>
      </a:clrScheme>
      <a:clrMap bg1="lt1" tx1="dk1" bg2="lt2" tx2="dk2" accent1="accent1" accent2="accent2" accent3="accent3" accent4="accent4" accent5="accent5" accent6="accent6" hlink="hlink" folHlink="folHlink"/>
    </a:extraClrScheme>
    <a:extraClrScheme>
      <a:clrScheme name="standardWhite 3">
        <a:dk1>
          <a:srgbClr val="000000"/>
        </a:dk1>
        <a:lt1>
          <a:srgbClr val="FFFFFF"/>
        </a:lt1>
        <a:dk2>
          <a:srgbClr val="693F58"/>
        </a:dk2>
        <a:lt2>
          <a:srgbClr val="808080"/>
        </a:lt2>
        <a:accent1>
          <a:srgbClr val="92587B"/>
        </a:accent1>
        <a:accent2>
          <a:srgbClr val="B88AA5"/>
        </a:accent2>
        <a:accent3>
          <a:srgbClr val="FFFFFF"/>
        </a:accent3>
        <a:accent4>
          <a:srgbClr val="000000"/>
        </a:accent4>
        <a:accent5>
          <a:srgbClr val="C7B4BF"/>
        </a:accent5>
        <a:accent6>
          <a:srgbClr val="A67D95"/>
        </a:accent6>
        <a:hlink>
          <a:srgbClr val="DEC8D5"/>
        </a:hlink>
        <a:folHlink>
          <a:srgbClr val="EFE5EB"/>
        </a:folHlink>
      </a:clrScheme>
      <a:clrMap bg1="lt1" tx1="dk1" bg2="lt2" tx2="dk2" accent1="accent1" accent2="accent2" accent3="accent3" accent4="accent4" accent5="accent5" accent6="accent6" hlink="hlink" folHlink="folHlink"/>
    </a:extraClrScheme>
    <a:extraClrScheme>
      <a:clrScheme name="standardWhite 4">
        <a:dk1>
          <a:srgbClr val="000000"/>
        </a:dk1>
        <a:lt1>
          <a:srgbClr val="FFFFFF"/>
        </a:lt1>
        <a:dk2>
          <a:srgbClr val="813C49"/>
        </a:dk2>
        <a:lt2>
          <a:srgbClr val="808080"/>
        </a:lt2>
        <a:accent1>
          <a:srgbClr val="A54D5E"/>
        </a:accent1>
        <a:accent2>
          <a:srgbClr val="BD717F"/>
        </a:accent2>
        <a:accent3>
          <a:srgbClr val="FFFFFF"/>
        </a:accent3>
        <a:accent4>
          <a:srgbClr val="000000"/>
        </a:accent4>
        <a:accent5>
          <a:srgbClr val="CFB2B6"/>
        </a:accent5>
        <a:accent6>
          <a:srgbClr val="AB6672"/>
        </a:accent6>
        <a:hlink>
          <a:srgbClr val="D8ACB4"/>
        </a:hlink>
        <a:folHlink>
          <a:srgbClr val="E9CFD4"/>
        </a:folHlink>
      </a:clrScheme>
      <a:clrMap bg1="lt1" tx1="dk1" bg2="lt2" tx2="dk2" accent1="accent1" accent2="accent2" accent3="accent3" accent4="accent4" accent5="accent5" accent6="accent6" hlink="hlink" folHlink="folHlink"/>
    </a:extraClrScheme>
    <a:extraClrScheme>
      <a:clrScheme name="standardWhite 5">
        <a:dk1>
          <a:srgbClr val="000000"/>
        </a:dk1>
        <a:lt1>
          <a:srgbClr val="FFFFFF"/>
        </a:lt1>
        <a:dk2>
          <a:srgbClr val="433F6D"/>
        </a:dk2>
        <a:lt2>
          <a:srgbClr val="808080"/>
        </a:lt2>
        <a:accent1>
          <a:srgbClr val="5F5999"/>
        </a:accent1>
        <a:accent2>
          <a:srgbClr val="8B86B8"/>
        </a:accent2>
        <a:accent3>
          <a:srgbClr val="FFFFFF"/>
        </a:accent3>
        <a:accent4>
          <a:srgbClr val="000000"/>
        </a:accent4>
        <a:accent5>
          <a:srgbClr val="B6B5CA"/>
        </a:accent5>
        <a:accent6>
          <a:srgbClr val="7D79A6"/>
        </a:accent6>
        <a:hlink>
          <a:srgbClr val="C2C0DA"/>
        </a:hlink>
        <a:folHlink>
          <a:srgbClr val="D6D5E7"/>
        </a:folHlink>
      </a:clrScheme>
      <a:clrMap bg1="lt1" tx1="dk1" bg2="lt2" tx2="dk2" accent1="accent1" accent2="accent2" accent3="accent3" accent4="accent4" accent5="accent5" accent6="accent6" hlink="hlink" folHlink="folHlink"/>
    </a:extraClrScheme>
    <a:extraClrScheme>
      <a:clrScheme name="standardWhite 6">
        <a:dk1>
          <a:srgbClr val="000000"/>
        </a:dk1>
        <a:lt1>
          <a:srgbClr val="FFFFFF"/>
        </a:lt1>
        <a:dk2>
          <a:srgbClr val="20628D"/>
        </a:dk2>
        <a:lt2>
          <a:srgbClr val="808080"/>
        </a:lt2>
        <a:accent1>
          <a:srgbClr val="4A98B0"/>
        </a:accent1>
        <a:accent2>
          <a:srgbClr val="78B3C6"/>
        </a:accent2>
        <a:accent3>
          <a:srgbClr val="FFFFFF"/>
        </a:accent3>
        <a:accent4>
          <a:srgbClr val="000000"/>
        </a:accent4>
        <a:accent5>
          <a:srgbClr val="B1CAD4"/>
        </a:accent5>
        <a:accent6>
          <a:srgbClr val="6CA2B3"/>
        </a:accent6>
        <a:hlink>
          <a:srgbClr val="A1CAD7"/>
        </a:hlink>
        <a:folHlink>
          <a:srgbClr val="C4DEE6"/>
        </a:folHlink>
      </a:clrScheme>
      <a:clrMap bg1="lt1" tx1="dk1" bg2="lt2" tx2="dk2" accent1="accent1" accent2="accent2" accent3="accent3" accent4="accent4" accent5="accent5" accent6="accent6" hlink="hlink" folHlink="folHlink"/>
    </a:extraClrScheme>
    <a:extraClrScheme>
      <a:clrScheme name="standardWhite 7">
        <a:dk1>
          <a:srgbClr val="000000"/>
        </a:dk1>
        <a:lt1>
          <a:srgbClr val="FFFFFF"/>
        </a:lt1>
        <a:dk2>
          <a:srgbClr val="305C74"/>
        </a:dk2>
        <a:lt2>
          <a:srgbClr val="808080"/>
        </a:lt2>
        <a:accent1>
          <a:srgbClr val="4381A3"/>
        </a:accent1>
        <a:accent2>
          <a:srgbClr val="77AAC7"/>
        </a:accent2>
        <a:accent3>
          <a:srgbClr val="FFFFFF"/>
        </a:accent3>
        <a:accent4>
          <a:srgbClr val="000000"/>
        </a:accent4>
        <a:accent5>
          <a:srgbClr val="B0C1CE"/>
        </a:accent5>
        <a:accent6>
          <a:srgbClr val="6B9AB4"/>
        </a:accent6>
        <a:hlink>
          <a:srgbClr val="B8D3E2"/>
        </a:hlink>
        <a:folHlink>
          <a:srgbClr val="D6E5EE"/>
        </a:folHlink>
      </a:clrScheme>
      <a:clrMap bg1="lt1" tx1="dk1" bg2="lt2" tx2="dk2" accent1="accent1" accent2="accent2" accent3="accent3" accent4="accent4" accent5="accent5" accent6="accent6" hlink="hlink" folHlink="folHlink"/>
    </a:extraClrScheme>
    <a:extraClrScheme>
      <a:clrScheme name="standardWhite 8">
        <a:dk1>
          <a:srgbClr val="000000"/>
        </a:dk1>
        <a:lt1>
          <a:srgbClr val="FFFFFF"/>
        </a:lt1>
        <a:dk2>
          <a:srgbClr val="40685B"/>
        </a:dk2>
        <a:lt2>
          <a:srgbClr val="808080"/>
        </a:lt2>
        <a:accent1>
          <a:srgbClr val="619D89"/>
        </a:accent1>
        <a:accent2>
          <a:srgbClr val="95BDB0"/>
        </a:accent2>
        <a:accent3>
          <a:srgbClr val="FFFFFF"/>
        </a:accent3>
        <a:accent4>
          <a:srgbClr val="000000"/>
        </a:accent4>
        <a:accent5>
          <a:srgbClr val="B7CCC4"/>
        </a:accent5>
        <a:accent6>
          <a:srgbClr val="87AB9F"/>
        </a:accent6>
        <a:hlink>
          <a:srgbClr val="CEE0DA"/>
        </a:hlink>
        <a:folHlink>
          <a:srgbClr val="DCE8E4"/>
        </a:folHlink>
      </a:clrScheme>
      <a:clrMap bg1="lt1" tx1="dk1" bg2="lt2" tx2="dk2" accent1="accent1" accent2="accent2" accent3="accent3" accent4="accent4" accent5="accent5" accent6="accent6" hlink="hlink" folHlink="folHlink"/>
    </a:extraClrScheme>
    <a:extraClrScheme>
      <a:clrScheme name="standardWhite 9">
        <a:dk1>
          <a:srgbClr val="000000"/>
        </a:dk1>
        <a:lt1>
          <a:srgbClr val="FFFFFF"/>
        </a:lt1>
        <a:dk2>
          <a:srgbClr val="8B4A1D"/>
        </a:dk2>
        <a:lt2>
          <a:srgbClr val="808080"/>
        </a:lt2>
        <a:accent1>
          <a:srgbClr val="A96B45"/>
        </a:accent1>
        <a:accent2>
          <a:srgbClr val="C79577"/>
        </a:accent2>
        <a:accent3>
          <a:srgbClr val="FFFFFF"/>
        </a:accent3>
        <a:accent4>
          <a:srgbClr val="000000"/>
        </a:accent4>
        <a:accent5>
          <a:srgbClr val="D1BAB0"/>
        </a:accent5>
        <a:accent6>
          <a:srgbClr val="B4876B"/>
        </a:accent6>
        <a:hlink>
          <a:srgbClr val="DEC2B0"/>
        </a:hlink>
        <a:folHlink>
          <a:srgbClr val="EAD9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HD:Users:margarete:Desktop:templates:FacultyPPTtemps:standardWhite.pot</Template>
  <TotalTime>1402</TotalTime>
  <Words>1019</Words>
  <Application>Microsoft Office PowerPoint</Application>
  <PresentationFormat>A4 Paper (210x297 mm)</PresentationFormat>
  <Paragraphs>88</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standardWhite</vt:lpstr>
      <vt:lpstr>Hobbes I: Civil War and the New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Next Lecture: The State of Nature</vt:lpstr>
    </vt:vector>
  </TitlesOfParts>
  <Company>University of Glasgow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Presentation title here</dc:title>
  <dc:creator>Lynn Bell</dc:creator>
  <cp:lastModifiedBy>Carl Knight</cp:lastModifiedBy>
  <cp:revision>113</cp:revision>
  <dcterms:created xsi:type="dcterms:W3CDTF">2010-08-13T10:48:48Z</dcterms:created>
  <dcterms:modified xsi:type="dcterms:W3CDTF">2018-10-16T14:02:28Z</dcterms:modified>
</cp:coreProperties>
</file>