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96" r:id="rId2"/>
    <p:sldId id="272" r:id="rId3"/>
    <p:sldId id="289" r:id="rId4"/>
    <p:sldId id="295" r:id="rId5"/>
    <p:sldId id="294" r:id="rId6"/>
    <p:sldId id="293" r:id="rId7"/>
    <p:sldId id="292" r:id="rId8"/>
    <p:sldId id="301" r:id="rId9"/>
    <p:sldId id="291" r:id="rId10"/>
    <p:sldId id="303" r:id="rId11"/>
    <p:sldId id="290" r:id="rId12"/>
    <p:sldId id="288" r:id="rId13"/>
    <p:sldId id="287" r:id="rId14"/>
    <p:sldId id="286" r:id="rId15"/>
    <p:sldId id="283" r:id="rId16"/>
    <p:sldId id="297" r:id="rId17"/>
    <p:sldId id="299" r:id="rId18"/>
    <p:sldId id="300" r:id="rId19"/>
    <p:sldId id="282" r:id="rId20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CB0"/>
    <a:srgbClr val="93B1CC"/>
    <a:srgbClr val="B7AA9E"/>
    <a:srgbClr val="C4C18E"/>
    <a:srgbClr val="31AA1C"/>
    <a:srgbClr val="CF3900"/>
    <a:srgbClr val="FCD450"/>
    <a:srgbClr val="00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44" y="162"/>
      </p:cViewPr>
      <p:guideLst>
        <p:guide orient="horz" pos="21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D6939F-982B-4022-9F7F-CE654EB811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19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6939F-982B-4022-9F7F-CE654EB8110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5" name="Picture 8" descr="UoG_keyline.eps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49263" y="1927225"/>
            <a:ext cx="5859462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263" y="3033713"/>
            <a:ext cx="5859462" cy="973137"/>
          </a:xfrm>
        </p:spPr>
        <p:txBody>
          <a:bodyPr/>
          <a:lstStyle>
            <a:lvl1pPr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700" y="2501900"/>
            <a:ext cx="90805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-106" charset="0"/>
                <a:ea typeface="Arial" pitchFamily="-106" charset="0"/>
                <a:cs typeface="Arial" pitchFamily="-106" charset="0"/>
              </a:rPr>
              <a:t>Body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612900"/>
            <a:ext cx="69342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05DA6-CA95-4F82-8818-0D6C15A31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2192-FA95-44B7-A855-9C51B87AC5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FFC53-4C9F-439F-A8B8-0818A2305E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52F8C-4FD0-4FE8-A793-E838B45B04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906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622425"/>
            <a:ext cx="9348787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6570663"/>
            <a:ext cx="795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ECF75C-E48A-4F00-AB06-CE249F105ED5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750" y="374650"/>
            <a:ext cx="19685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67" r:id="rId3"/>
    <p:sldLayoutId id="2147483768" r:id="rId4"/>
    <p:sldLayoutId id="2147483769" r:id="rId5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5762" y="3984625"/>
            <a:ext cx="9380538" cy="1057275"/>
          </a:xfrm>
          <a:noFill/>
        </p:spPr>
        <p:txBody>
          <a:bodyPr/>
          <a:lstStyle/>
          <a:p>
            <a:r>
              <a:rPr lang="en-GB" sz="3800" dirty="0" smtClean="0"/>
              <a:t>Hobbes II: The State of Nature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36563" y="5218113"/>
            <a:ext cx="5859462" cy="973137"/>
          </a:xfrm>
        </p:spPr>
        <p:txBody>
          <a:bodyPr/>
          <a:lstStyle/>
          <a:p>
            <a:pPr marL="0" indent="0"/>
            <a:r>
              <a:rPr lang="en-GB" sz="2400" smtClean="0"/>
              <a:t>Politics </a:t>
            </a:r>
            <a:r>
              <a:rPr lang="en-GB" sz="2400" dirty="0" smtClean="0"/>
              <a:t>2A</a:t>
            </a:r>
          </a:p>
          <a:p>
            <a:pPr marL="0" indent="0"/>
            <a:r>
              <a:rPr lang="en-GB" sz="2400" dirty="0" smtClean="0"/>
              <a:t>Dr Carl Knight, Lecturer in Political Theory</a:t>
            </a:r>
          </a:p>
        </p:txBody>
      </p:sp>
      <p:pic>
        <p:nvPicPr>
          <p:cNvPr id="1027" name="Picture 3" descr="C:\Users\Carl\OneDrive\2A\Hobbes pictures\state-of-natur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1" y="194056"/>
            <a:ext cx="6616700" cy="4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4"/>
            <a:ext cx="9348787" cy="49688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REALISM</a:t>
            </a:r>
            <a:endParaRPr lang="en-GB" dirty="0" smtClean="0"/>
          </a:p>
          <a:p>
            <a:r>
              <a:rPr lang="en-GB" dirty="0" smtClean="0"/>
              <a:t>Hobbes influenced realism, which sees international relations as ‘realpolitik’, shaped by an inevitable (and not unjust) conflict for power</a:t>
            </a:r>
          </a:p>
          <a:p>
            <a:r>
              <a:rPr lang="en-GB" dirty="0" smtClean="0"/>
              <a:t>Like Machiavelli, Hobbes is most associated with classical realism, which posits a relentless pursuit of power grounded in human nature (Morgenthau).</a:t>
            </a:r>
          </a:p>
          <a:p>
            <a:r>
              <a:rPr lang="en-GB" dirty="0" smtClean="0"/>
              <a:t>Hobbes is arguably also a precursor of structural realism (neorealism), which explains pursuit of power by the anarchic structure of international system (Waltz) - cf. Hobbes on international </a:t>
            </a:r>
            <a:r>
              <a:rPr lang="en-GB" dirty="0" err="1" smtClean="0"/>
              <a:t>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1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RIGHT OF NATURE</a:t>
            </a:r>
          </a:p>
          <a:p>
            <a:r>
              <a:rPr lang="en-GB" dirty="0" smtClean="0"/>
              <a:t>Influenced by Hugo Grotius</a:t>
            </a:r>
          </a:p>
          <a:p>
            <a:r>
              <a:rPr lang="en-GB" sz="2250" dirty="0" smtClean="0"/>
              <a:t>‘the </a:t>
            </a:r>
            <a:r>
              <a:rPr lang="en-GB" sz="2250" dirty="0"/>
              <a:t>Liberty each man hath</a:t>
            </a:r>
            <a:r>
              <a:rPr lang="en-GB" sz="2250" dirty="0" smtClean="0"/>
              <a:t>, to </a:t>
            </a:r>
            <a:r>
              <a:rPr lang="en-GB" sz="2250" dirty="0"/>
              <a:t>use </a:t>
            </a:r>
            <a:r>
              <a:rPr lang="en-GB" sz="2250" dirty="0" smtClean="0"/>
              <a:t>                                                   his </a:t>
            </a:r>
            <a:r>
              <a:rPr lang="en-GB" sz="2250" dirty="0"/>
              <a:t>own power, as he will </a:t>
            </a:r>
            <a:r>
              <a:rPr lang="en-GB" sz="2250" dirty="0" err="1"/>
              <a:t>himselfe</a:t>
            </a:r>
            <a:r>
              <a:rPr lang="en-GB" sz="2250" dirty="0"/>
              <a:t>, </a:t>
            </a:r>
            <a:r>
              <a:rPr lang="en-GB" sz="2250" dirty="0" smtClean="0"/>
              <a:t>                                                  for </a:t>
            </a:r>
            <a:r>
              <a:rPr lang="en-GB" sz="2250" dirty="0"/>
              <a:t>the preservation of his own Nature; that is to say of his own Life; and consequently, of doing any thing, which in his own Judgement, and Reason, </a:t>
            </a:r>
            <a:r>
              <a:rPr lang="en-GB" sz="2250" dirty="0" err="1"/>
              <a:t>hee</a:t>
            </a:r>
            <a:r>
              <a:rPr lang="en-GB" sz="2250" dirty="0"/>
              <a:t> shall conceive to be the </a:t>
            </a:r>
            <a:r>
              <a:rPr lang="en-GB" sz="2250" dirty="0" err="1"/>
              <a:t>aptest</a:t>
            </a:r>
            <a:r>
              <a:rPr lang="en-GB" sz="2250" dirty="0"/>
              <a:t> means </a:t>
            </a:r>
            <a:r>
              <a:rPr lang="en-GB" sz="2250" dirty="0" smtClean="0"/>
              <a:t>thereunto’ (Leviathan, </a:t>
            </a:r>
            <a:r>
              <a:rPr lang="en-GB" sz="2250" dirty="0" err="1" smtClean="0"/>
              <a:t>ch.</a:t>
            </a:r>
            <a:r>
              <a:rPr lang="en-GB" sz="2250" dirty="0" smtClean="0"/>
              <a:t> 14)</a:t>
            </a:r>
          </a:p>
          <a:p>
            <a:r>
              <a:rPr lang="en-GB" dirty="0" smtClean="0"/>
              <a:t>Anyone may do anything to defend herself, even kill without provocation - </a:t>
            </a:r>
            <a:r>
              <a:rPr lang="en-GB" dirty="0"/>
              <a:t>‘every man has a Right to every thing; even to one </a:t>
            </a:r>
            <a:r>
              <a:rPr lang="en-GB" dirty="0" err="1"/>
              <a:t>anothers</a:t>
            </a:r>
            <a:r>
              <a:rPr lang="en-GB" dirty="0"/>
              <a:t> body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Negative liberty – ‘absence of </a:t>
            </a:r>
            <a:r>
              <a:rPr lang="en-GB" dirty="0" err="1" smtClean="0"/>
              <a:t>externall</a:t>
            </a:r>
            <a:r>
              <a:rPr lang="en-GB" dirty="0" smtClean="0"/>
              <a:t> Impediments’</a:t>
            </a:r>
            <a:endParaRPr lang="en-GB" dirty="0"/>
          </a:p>
        </p:txBody>
      </p:sp>
      <p:pic>
        <p:nvPicPr>
          <p:cNvPr id="7170" name="Picture 2" descr="C:\Users\Carl\OneDrive\2A\Hobbes pictures\hugo_groti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9" y="228601"/>
            <a:ext cx="2538412" cy="311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LAWS OF NATURE</a:t>
            </a:r>
          </a:p>
          <a:p>
            <a:r>
              <a:rPr lang="en-GB" dirty="0" smtClean="0"/>
              <a:t>Rational deductions from conditions</a:t>
            </a:r>
          </a:p>
          <a:p>
            <a:r>
              <a:rPr lang="en-GB" dirty="0" smtClean="0"/>
              <a:t>‘a </a:t>
            </a:r>
            <a:r>
              <a:rPr lang="en-GB" dirty="0"/>
              <a:t>Precept, or general Rule, found out by Reason, by which a man is forbidden to do, that, which is destructive of his life, or taketh away the means of preserving the </a:t>
            </a:r>
            <a:r>
              <a:rPr lang="en-GB" dirty="0" smtClean="0"/>
              <a:t>same’</a:t>
            </a:r>
          </a:p>
          <a:p>
            <a:r>
              <a:rPr lang="en-GB" dirty="0" smtClean="0"/>
              <a:t>Alternatively: ‘convenient </a:t>
            </a:r>
            <a:r>
              <a:rPr lang="en-GB" dirty="0"/>
              <a:t>articles of peace, upon which men may be drawn to agreement</a:t>
            </a:r>
            <a:r>
              <a:rPr lang="en-GB" dirty="0" smtClean="0"/>
              <a:t>’ (</a:t>
            </a:r>
            <a:r>
              <a:rPr lang="en-GB" dirty="0" err="1" smtClean="0"/>
              <a:t>ch.</a:t>
            </a:r>
            <a:r>
              <a:rPr lang="en-GB" dirty="0" smtClean="0"/>
              <a:t> 13)</a:t>
            </a:r>
          </a:p>
          <a:p>
            <a:r>
              <a:rPr lang="en-GB" dirty="0" smtClean="0"/>
              <a:t>The </a:t>
            </a:r>
            <a:r>
              <a:rPr lang="en-GB" dirty="0"/>
              <a:t>first law is ‘to seek peace, and follow it’. </a:t>
            </a:r>
          </a:p>
          <a:p>
            <a:endParaRPr lang="en-GB" dirty="0" smtClean="0"/>
          </a:p>
        </p:txBody>
      </p:sp>
      <p:pic>
        <p:nvPicPr>
          <p:cNvPr id="8195" name="Picture 3" descr="C:\Users\Carl\OneDrive\2A\Hobbes pictures\Pea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0"/>
            <a:ext cx="29083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SECOND LAW OF NATURE</a:t>
            </a:r>
          </a:p>
          <a:p>
            <a:r>
              <a:rPr lang="en-GB" dirty="0" smtClean="0"/>
              <a:t>The </a:t>
            </a:r>
            <a:r>
              <a:rPr lang="en-GB" dirty="0"/>
              <a:t>second law </a:t>
            </a:r>
            <a:r>
              <a:rPr lang="en-GB" dirty="0" smtClean="0"/>
              <a:t>is </a:t>
            </a:r>
            <a:r>
              <a:rPr lang="en-GB" dirty="0"/>
              <a:t>to give up the Right of Nature where others agree to do </a:t>
            </a:r>
            <a:r>
              <a:rPr lang="en-GB" dirty="0" smtClean="0"/>
              <a:t>so: </a:t>
            </a:r>
            <a:r>
              <a:rPr lang="en-GB" sz="2250" dirty="0" smtClean="0"/>
              <a:t>‘That </a:t>
            </a:r>
            <a:r>
              <a:rPr lang="en-GB" sz="2250" dirty="0"/>
              <a:t>a man be willing, when others are so too … to lay down this right to all things; and be contented with so much liberty against other men, as he would allow other men against </a:t>
            </a:r>
            <a:r>
              <a:rPr lang="en-GB" sz="2250" dirty="0" err="1" smtClean="0"/>
              <a:t>himselfe</a:t>
            </a:r>
            <a:r>
              <a:rPr lang="en-GB" sz="2250" dirty="0" smtClean="0"/>
              <a:t>’ (cf. golden rule)</a:t>
            </a:r>
          </a:p>
          <a:p>
            <a:r>
              <a:rPr lang="en-GB" dirty="0"/>
              <a:t>C</a:t>
            </a:r>
            <a:r>
              <a:rPr lang="en-GB" dirty="0" smtClean="0"/>
              <a:t>rucial </a:t>
            </a:r>
            <a:r>
              <a:rPr lang="en-GB" dirty="0"/>
              <a:t>that both parties l</a:t>
            </a:r>
            <a:r>
              <a:rPr lang="en-GB" dirty="0" smtClean="0"/>
              <a:t>ay </a:t>
            </a:r>
            <a:r>
              <a:rPr lang="en-GB" dirty="0"/>
              <a:t>down </a:t>
            </a:r>
            <a:r>
              <a:rPr lang="en-GB" dirty="0" smtClean="0"/>
              <a:t>Right </a:t>
            </a:r>
            <a:r>
              <a:rPr lang="en-GB" dirty="0"/>
              <a:t>of Nature. As long as </a:t>
            </a:r>
            <a:r>
              <a:rPr lang="en-GB" dirty="0" smtClean="0"/>
              <a:t>both </a:t>
            </a:r>
            <a:r>
              <a:rPr lang="en-GB" dirty="0"/>
              <a:t>retain it, they are at </a:t>
            </a:r>
            <a:r>
              <a:rPr lang="en-GB" dirty="0" smtClean="0"/>
              <a:t>war; if </a:t>
            </a:r>
            <a:r>
              <a:rPr lang="en-GB" dirty="0"/>
              <a:t>only one person </a:t>
            </a:r>
            <a:r>
              <a:rPr lang="en-GB" dirty="0" smtClean="0"/>
              <a:t>gave it up, </a:t>
            </a:r>
            <a:r>
              <a:rPr lang="en-GB" dirty="0"/>
              <a:t>he would ‘expose himself to Prey</a:t>
            </a:r>
            <a:r>
              <a:rPr lang="en-GB" dirty="0" smtClean="0"/>
              <a:t>’</a:t>
            </a:r>
            <a:endParaRPr lang="en-GB" sz="2250" dirty="0"/>
          </a:p>
          <a:p>
            <a:endParaRPr lang="en-GB" dirty="0"/>
          </a:p>
        </p:txBody>
      </p:sp>
      <p:pic>
        <p:nvPicPr>
          <p:cNvPr id="9219" name="Picture 3" descr="C:\Users\Carl\OneDrive\2A\Hobbes pictures\Gun_2711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39700"/>
            <a:ext cx="41021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4"/>
            <a:ext cx="9348787" cy="501967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CONTRACTS</a:t>
            </a:r>
          </a:p>
          <a:p>
            <a:r>
              <a:rPr lang="en-GB" dirty="0" smtClean="0"/>
              <a:t>‘</a:t>
            </a:r>
            <a:r>
              <a:rPr lang="en-GB" dirty="0" err="1" smtClean="0"/>
              <a:t>mutuall</a:t>
            </a:r>
            <a:r>
              <a:rPr lang="en-GB" dirty="0" smtClean="0"/>
              <a:t> transferring of right’ - ‘</a:t>
            </a:r>
            <a:r>
              <a:rPr lang="en-GB" dirty="0" err="1" smtClean="0"/>
              <a:t>Signes</a:t>
            </a:r>
            <a:r>
              <a:rPr lang="en-GB" dirty="0" smtClean="0"/>
              <a:t>’ express/infer</a:t>
            </a:r>
          </a:p>
          <a:p>
            <a:r>
              <a:rPr lang="en-GB" dirty="0" smtClean="0"/>
              <a:t>Here is the slim moral content of Hobbes’ theory: when a man gives up </a:t>
            </a:r>
            <a:r>
              <a:rPr lang="en-GB" dirty="0"/>
              <a:t>the right, </a:t>
            </a:r>
            <a:r>
              <a:rPr lang="en-GB" sz="2250" dirty="0"/>
              <a:t>‘then is he said to be OBLIGED, or BOUND, not to hinder those, to whom such Right is granted, or abandoned, from the benefit of it: and that he OUGHT, and it is his DUTY, not to make VOYD that voluntary act of his own: and that such hindrance is INJUSTICE</a:t>
            </a:r>
            <a:r>
              <a:rPr lang="en-GB" sz="2250" dirty="0" smtClean="0"/>
              <a:t>’.</a:t>
            </a:r>
          </a:p>
          <a:p>
            <a:r>
              <a:rPr lang="en-GB" dirty="0" smtClean="0"/>
              <a:t>Consent-based/voluntarist morality (keep promises)</a:t>
            </a:r>
            <a:endParaRPr lang="en-GB" dirty="0"/>
          </a:p>
        </p:txBody>
      </p:sp>
      <p:pic>
        <p:nvPicPr>
          <p:cNvPr id="10242" name="Picture 2" descr="C:\Users\Carl\OneDrive\2A\Hobbes pictures\Contra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29540"/>
            <a:ext cx="4775200" cy="318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COVENANTS</a:t>
            </a:r>
          </a:p>
          <a:p>
            <a:r>
              <a:rPr lang="en-GB" dirty="0"/>
              <a:t>C</a:t>
            </a:r>
            <a:r>
              <a:rPr lang="en-GB" dirty="0" smtClean="0"/>
              <a:t>ontract where agreed thing is delivered in future.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SoN</a:t>
            </a:r>
            <a:r>
              <a:rPr lang="en-GB" dirty="0" smtClean="0"/>
              <a:t> must even </a:t>
            </a:r>
            <a:r>
              <a:rPr lang="en-GB" dirty="0"/>
              <a:t>perform ‘Covenants </a:t>
            </a:r>
            <a:r>
              <a:rPr lang="en-GB" dirty="0" err="1"/>
              <a:t>entred</a:t>
            </a:r>
            <a:r>
              <a:rPr lang="en-GB" dirty="0"/>
              <a:t> into by fear’: if one agrees to pay a </a:t>
            </a:r>
            <a:r>
              <a:rPr lang="en-GB" dirty="0" smtClean="0"/>
              <a:t>ransom, one must </a:t>
            </a:r>
            <a:r>
              <a:rPr lang="en-GB" dirty="0"/>
              <a:t>pay 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Shows Hobbes </a:t>
            </a:r>
            <a:r>
              <a:rPr lang="en-GB" dirty="0"/>
              <a:t>puts </a:t>
            </a:r>
            <a:r>
              <a:rPr lang="en-GB" dirty="0" smtClean="0"/>
              <a:t>great weight on agreements. But hard to reconcile his claims that (1</a:t>
            </a:r>
            <a:r>
              <a:rPr lang="en-GB" dirty="0"/>
              <a:t>) </a:t>
            </a:r>
            <a:r>
              <a:rPr lang="en-GB" dirty="0" smtClean="0"/>
              <a:t>there’s no </a:t>
            </a:r>
            <a:r>
              <a:rPr lang="en-GB" dirty="0"/>
              <a:t>injustice in the state of nature, (2</a:t>
            </a:r>
            <a:r>
              <a:rPr lang="en-GB" dirty="0" smtClean="0"/>
              <a:t>) </a:t>
            </a:r>
            <a:r>
              <a:rPr lang="en-GB" dirty="0"/>
              <a:t>breaching </a:t>
            </a:r>
            <a:r>
              <a:rPr lang="en-GB" dirty="0" smtClean="0"/>
              <a:t>covenants </a:t>
            </a:r>
            <a:r>
              <a:rPr lang="en-GB" dirty="0"/>
              <a:t>is </a:t>
            </a:r>
            <a:r>
              <a:rPr lang="en-GB" dirty="0" smtClean="0"/>
              <a:t>definition </a:t>
            </a:r>
            <a:r>
              <a:rPr lang="en-GB" dirty="0"/>
              <a:t>of </a:t>
            </a:r>
            <a:r>
              <a:rPr lang="en-GB" dirty="0" smtClean="0"/>
              <a:t>injustice (cf. 3</a:t>
            </a:r>
            <a:r>
              <a:rPr lang="en-GB" baseline="30000" dirty="0" smtClean="0"/>
              <a:t>rd</a:t>
            </a:r>
            <a:r>
              <a:rPr lang="en-GB" dirty="0" smtClean="0"/>
              <a:t> law), </a:t>
            </a:r>
            <a:r>
              <a:rPr lang="en-GB" dirty="0"/>
              <a:t>and (3</a:t>
            </a:r>
            <a:r>
              <a:rPr lang="en-GB" dirty="0" smtClean="0"/>
              <a:t>) </a:t>
            </a:r>
            <a:r>
              <a:rPr lang="en-GB" dirty="0"/>
              <a:t>contracts can be breached in the state of nature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‘Suspended’ obligations in </a:t>
            </a:r>
            <a:r>
              <a:rPr lang="en-GB" dirty="0" err="1" smtClean="0"/>
              <a:t>SoN</a:t>
            </a:r>
            <a:r>
              <a:rPr lang="en-GB" dirty="0" smtClean="0"/>
              <a:t> because others may not act on their obligations (</a:t>
            </a:r>
            <a:r>
              <a:rPr lang="en-GB" dirty="0" err="1" smtClean="0"/>
              <a:t>Warrender</a:t>
            </a:r>
            <a:r>
              <a:rPr lang="en-GB" dirty="0" smtClean="0"/>
              <a:t>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INALIENABLE RIGHTS</a:t>
            </a:r>
          </a:p>
          <a:p>
            <a:r>
              <a:rPr lang="en-GB" dirty="0"/>
              <a:t>Although the full Right of Nature – the right to everything in the world – can be laid down, some rights are always retained. </a:t>
            </a:r>
            <a:endParaRPr lang="en-GB" dirty="0" smtClean="0"/>
          </a:p>
          <a:p>
            <a:r>
              <a:rPr lang="en-GB" dirty="0"/>
              <a:t>R</a:t>
            </a:r>
            <a:r>
              <a:rPr lang="en-GB" dirty="0" smtClean="0"/>
              <a:t>ights </a:t>
            </a:r>
            <a:r>
              <a:rPr lang="en-GB" dirty="0"/>
              <a:t>to resist </a:t>
            </a:r>
            <a:r>
              <a:rPr lang="en-GB" dirty="0" smtClean="0"/>
              <a:t>attack and imprisonment</a:t>
            </a:r>
            <a:r>
              <a:rPr lang="en-GB" dirty="0"/>
              <a:t>, and to refuse to testify against oneself, family</a:t>
            </a:r>
            <a:r>
              <a:rPr lang="en-GB" dirty="0" smtClean="0"/>
              <a:t>, </a:t>
            </a:r>
            <a:r>
              <a:rPr lang="en-GB" dirty="0"/>
              <a:t>benefactor. 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voluntary acts </a:t>
            </a:r>
            <a:r>
              <a:rPr lang="en-GB" dirty="0" smtClean="0"/>
              <a:t>are intended </a:t>
            </a:r>
            <a:r>
              <a:rPr lang="en-GB" dirty="0"/>
              <a:t>to </a:t>
            </a:r>
            <a:r>
              <a:rPr lang="en-GB" dirty="0" smtClean="0"/>
              <a:t>further </a:t>
            </a:r>
            <a:r>
              <a:rPr lang="en-GB" dirty="0"/>
              <a:t>actor’s good, so no act can bind him to accept </a:t>
            </a:r>
            <a:r>
              <a:rPr lang="en-GB" dirty="0" smtClean="0"/>
              <a:t>danger.</a:t>
            </a:r>
          </a:p>
          <a:p>
            <a:r>
              <a:rPr lang="en-GB" dirty="0" smtClean="0"/>
              <a:t>Again</a:t>
            </a:r>
            <a:r>
              <a:rPr lang="en-GB" dirty="0"/>
              <a:t>, this might be seen as involving </a:t>
            </a:r>
            <a:r>
              <a:rPr lang="en-GB" dirty="0" smtClean="0"/>
              <a:t>moral judgment on Hobbes’ part – what about relativism?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6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COMPLIANCE</a:t>
            </a:r>
          </a:p>
          <a:p>
            <a:r>
              <a:rPr lang="en-GB" dirty="0" err="1"/>
              <a:t>Signes</a:t>
            </a:r>
            <a:r>
              <a:rPr lang="en-GB" dirty="0"/>
              <a:t> </a:t>
            </a:r>
            <a:r>
              <a:rPr lang="en-GB" dirty="0" smtClean="0"/>
              <a:t>can’t ensure </a:t>
            </a:r>
            <a:r>
              <a:rPr lang="en-GB" dirty="0"/>
              <a:t>performance of </a:t>
            </a:r>
            <a:r>
              <a:rPr lang="en-GB" dirty="0" smtClean="0"/>
              <a:t>obligations due to ‘temptations of avarice, ambition, lust’</a:t>
            </a:r>
          </a:p>
          <a:p>
            <a:r>
              <a:rPr lang="en-GB" dirty="0" smtClean="0"/>
              <a:t>‘The force of words, being … too weak to hold men to the performance of their covenants’</a:t>
            </a:r>
          </a:p>
          <a:p>
            <a:r>
              <a:rPr lang="en-GB" dirty="0" smtClean="0"/>
              <a:t>‘passion to be reckoned upon is fear’ (</a:t>
            </a:r>
            <a:r>
              <a:rPr lang="en-GB" dirty="0" err="1" smtClean="0"/>
              <a:t>cf</a:t>
            </a:r>
            <a:r>
              <a:rPr lang="en-GB" dirty="0" smtClean="0"/>
              <a:t> Machiavelli)</a:t>
            </a:r>
          </a:p>
          <a:p>
            <a:r>
              <a:rPr lang="en-GB" dirty="0" smtClean="0"/>
              <a:t>Fear of other men – civil society – is most powerful</a:t>
            </a:r>
            <a:endParaRPr lang="en-GB" dirty="0"/>
          </a:p>
        </p:txBody>
      </p:sp>
      <p:pic>
        <p:nvPicPr>
          <p:cNvPr id="11266" name="Picture 2" descr="C:\Users\Carl\OneDrive\2A\Hobbes pictures\lady-just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30" y="228600"/>
            <a:ext cx="5361493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FOOLE</a:t>
            </a:r>
          </a:p>
          <a:p>
            <a:r>
              <a:rPr lang="en-GB" dirty="0"/>
              <a:t>C</a:t>
            </a:r>
            <a:r>
              <a:rPr lang="en-GB" dirty="0" smtClean="0"/>
              <a:t>ouldn’t it be in self-interest to break covenants?</a:t>
            </a:r>
          </a:p>
          <a:p>
            <a:r>
              <a:rPr lang="en-GB" dirty="0" smtClean="0"/>
              <a:t>This </a:t>
            </a:r>
            <a:r>
              <a:rPr lang="en-GB" dirty="0"/>
              <a:t>‘</a:t>
            </a:r>
            <a:r>
              <a:rPr lang="en-GB" dirty="0" err="1"/>
              <a:t>Foole</a:t>
            </a:r>
            <a:r>
              <a:rPr lang="en-GB" dirty="0" smtClean="0"/>
              <a:t>’ wouldn’t </a:t>
            </a:r>
            <a:r>
              <a:rPr lang="en-GB" dirty="0"/>
              <a:t>be admitted </a:t>
            </a:r>
            <a:r>
              <a:rPr lang="en-GB" dirty="0" smtClean="0"/>
              <a:t>to </a:t>
            </a:r>
            <a:r>
              <a:rPr lang="en-GB" dirty="0"/>
              <a:t>Commonwealth </a:t>
            </a:r>
            <a:r>
              <a:rPr lang="en-GB" dirty="0" smtClean="0"/>
              <a:t>if he’s detected &amp; can’t </a:t>
            </a:r>
            <a:r>
              <a:rPr lang="en-GB" dirty="0"/>
              <a:t>assume </a:t>
            </a:r>
            <a:r>
              <a:rPr lang="en-GB" dirty="0" smtClean="0"/>
              <a:t>he won’t be detected</a:t>
            </a:r>
          </a:p>
          <a:p>
            <a:r>
              <a:rPr lang="en-GB" dirty="0" smtClean="0"/>
              <a:t>Must </a:t>
            </a:r>
            <a:r>
              <a:rPr lang="en-GB" dirty="0"/>
              <a:t>assume detection and </a:t>
            </a:r>
            <a:r>
              <a:rPr lang="en-GB" dirty="0" smtClean="0"/>
              <a:t>destruction by society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7" name="Picture 3" descr="C:\Users\Carl\OneDrive\2A\Hobbes pictures\Mr 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0"/>
            <a:ext cx="4305300" cy="43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5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43062" y="4683125"/>
            <a:ext cx="6846887" cy="1057275"/>
          </a:xfrm>
          <a:noFill/>
        </p:spPr>
        <p:txBody>
          <a:bodyPr/>
          <a:lstStyle/>
          <a:p>
            <a:r>
              <a:rPr lang="en-GB" sz="4000" dirty="0" smtClean="0"/>
              <a:t>Next Lecture: The Leviathan</a:t>
            </a:r>
          </a:p>
        </p:txBody>
      </p:sp>
      <p:pic>
        <p:nvPicPr>
          <p:cNvPr id="13315" name="Picture 3" descr="C:\Users\Carl\OneDrive\2A\Hobbes pictures\Destruction_of_Leviath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99" y="279400"/>
            <a:ext cx="3852537" cy="479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5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NATURAL CONDITION OF MANKIND</a:t>
            </a:r>
          </a:p>
          <a:p>
            <a:r>
              <a:rPr lang="en-GB" dirty="0" smtClean="0"/>
              <a:t>The </a:t>
            </a:r>
            <a:r>
              <a:rPr lang="en-GB" dirty="0"/>
              <a:t>circumstance people are in prior to political </a:t>
            </a:r>
            <a:r>
              <a:rPr lang="en-GB" dirty="0" smtClean="0"/>
              <a:t>society - ‘</a:t>
            </a:r>
            <a:r>
              <a:rPr lang="en-GB" dirty="0"/>
              <a:t>the ill condition, which man by mere nature is actually placed in</a:t>
            </a:r>
            <a:r>
              <a:rPr lang="en-GB" dirty="0" smtClean="0"/>
              <a:t>’ (Leviathan, </a:t>
            </a:r>
            <a:r>
              <a:rPr lang="en-GB" dirty="0" err="1" smtClean="0"/>
              <a:t>ch.</a:t>
            </a:r>
            <a:r>
              <a:rPr lang="en-GB" dirty="0" smtClean="0"/>
              <a:t> 13)</a:t>
            </a:r>
          </a:p>
          <a:p>
            <a:endParaRPr lang="en-GB" dirty="0"/>
          </a:p>
        </p:txBody>
      </p:sp>
      <p:pic>
        <p:nvPicPr>
          <p:cNvPr id="2050" name="Picture 2" descr="C:\Users\Carl\OneDrive\2A\Hobbes pictures\state of nature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1749"/>
            <a:ext cx="5991847" cy="42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1959429"/>
            <a:ext cx="9359900" cy="4717142"/>
          </a:xfrm>
        </p:spPr>
        <p:txBody>
          <a:bodyPr/>
          <a:lstStyle/>
          <a:p>
            <a:pPr lvl="0"/>
            <a:endParaRPr lang="en-GB" dirty="0" smtClean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KEY FEATURES OF NATURAL CONDITION OF MAN</a:t>
            </a:r>
            <a:endParaRPr lang="en-GB" dirty="0"/>
          </a:p>
          <a:p>
            <a:r>
              <a:rPr lang="en-GB" dirty="0"/>
              <a:t>equality of strength - no one person can dominate </a:t>
            </a:r>
          </a:p>
          <a:p>
            <a:r>
              <a:rPr lang="en-GB" dirty="0"/>
              <a:t>equality of ‘faculties of mind’ - people are similarly experienced and ‘prudence, is but experience’</a:t>
            </a:r>
          </a:p>
          <a:p>
            <a:r>
              <a:rPr lang="en-GB" dirty="0"/>
              <a:t>vanity - every person thinks they’re wiser and more worthy than others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C:\Users\Carl\OneDrive\2A\Hobbes pictures\Arm wrest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42" y="159656"/>
            <a:ext cx="6755710" cy="32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CONSEQUENCES OF NATURAL CONDITION OF MAN</a:t>
            </a:r>
          </a:p>
          <a:p>
            <a:r>
              <a:rPr lang="en-GB" dirty="0"/>
              <a:t>competition </a:t>
            </a:r>
            <a:r>
              <a:rPr lang="en-GB" dirty="0" smtClean="0"/>
              <a:t>due to ‘equality </a:t>
            </a:r>
            <a:r>
              <a:rPr lang="en-GB" dirty="0"/>
              <a:t>of hope’ – each thinks they can achieve their ends either alone, where they are superior, or through weight of </a:t>
            </a:r>
            <a:r>
              <a:rPr lang="en-GB" dirty="0" smtClean="0"/>
              <a:t>numbers</a:t>
            </a:r>
          </a:p>
          <a:p>
            <a:r>
              <a:rPr lang="en-GB" dirty="0" smtClean="0"/>
              <a:t>pro-active </a:t>
            </a:r>
            <a:r>
              <a:rPr lang="en-GB" dirty="0"/>
              <a:t>defence resulting from ‘diffidence’ – that is, despair at vulnerability leads one to seek anticipatory ‘dominion over men</a:t>
            </a:r>
            <a:r>
              <a:rPr lang="en-GB" dirty="0" smtClean="0"/>
              <a:t>’ </a:t>
            </a:r>
          </a:p>
          <a:p>
            <a:r>
              <a:rPr lang="en-GB" dirty="0" smtClean="0"/>
              <a:t>breakdown </a:t>
            </a:r>
            <a:r>
              <a:rPr lang="en-GB" dirty="0"/>
              <a:t>in relations </a:t>
            </a:r>
            <a:r>
              <a:rPr lang="en-GB" dirty="0" smtClean="0"/>
              <a:t>from ‘glory</a:t>
            </a:r>
            <a:r>
              <a:rPr lang="en-GB" dirty="0"/>
              <a:t>’ – every man values himself highly and punishes any sign of contempt or disregard with extortion.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60" y="1607911"/>
            <a:ext cx="4668611" cy="514123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WAR!</a:t>
            </a:r>
          </a:p>
          <a:p>
            <a:r>
              <a:rPr lang="en-GB" dirty="0" smtClean="0"/>
              <a:t>Equality of hope, diffidence and glory leave each person with lack of knowledge about others’ intentions</a:t>
            </a:r>
          </a:p>
          <a:p>
            <a:r>
              <a:rPr lang="en-GB" dirty="0" smtClean="0"/>
              <a:t>This epistemic shortfall leads </a:t>
            </a:r>
            <a:r>
              <a:rPr lang="en-GB" dirty="0"/>
              <a:t>to </a:t>
            </a:r>
            <a:r>
              <a:rPr lang="en-GB" dirty="0" smtClean="0"/>
              <a:t>‘</a:t>
            </a:r>
            <a:r>
              <a:rPr lang="en-GB" dirty="0" err="1" smtClean="0"/>
              <a:t>Warre</a:t>
            </a:r>
            <a:r>
              <a:rPr lang="en-GB" dirty="0" smtClean="0"/>
              <a:t> </a:t>
            </a:r>
            <a:r>
              <a:rPr lang="en-GB" dirty="0"/>
              <a:t>of everyman against everyman</a:t>
            </a:r>
            <a:r>
              <a:rPr lang="en-GB" dirty="0" smtClean="0"/>
              <a:t>’ for the sake of self-preservation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098" name="Picture 2" descr="C:\Users\Carl\OneDrive\2A\Hobbes pictures\barroom-bra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47" y="758150"/>
            <a:ext cx="4902137" cy="497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689100"/>
            <a:ext cx="4878387" cy="48212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SEVERITY OF HOBBES’ STATE OF NATURE</a:t>
            </a:r>
          </a:p>
          <a:p>
            <a:r>
              <a:rPr lang="en-GB" dirty="0" smtClean="0"/>
              <a:t>There is no </a:t>
            </a:r>
            <a:r>
              <a:rPr lang="en-GB" dirty="0"/>
              <a:t>industry, cultivation, building, importing of goods; ‘no arts, no letters, no society; and which is worst of all, continual fear, and danger of violent death; and the life of man, solitary, poor, nasty, brutish, and short</a:t>
            </a:r>
            <a:r>
              <a:rPr lang="en-GB" dirty="0" smtClean="0"/>
              <a:t>’.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4" name="Picture 4" descr="C:\Users\Carl\OneDrive\2A\Hobbes pictures\Margaret-Thatcher-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83" y="545290"/>
            <a:ext cx="4520433" cy="27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arl\OneDrive\2A\Hobbes pictures\fear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83" y="3676650"/>
            <a:ext cx="4520433" cy="273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9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5"/>
            <a:ext cx="6110287" cy="48212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WHY THINK THE STATE OF NATURE BE SO BAD?</a:t>
            </a:r>
          </a:p>
          <a:p>
            <a:r>
              <a:rPr lang="en-GB" dirty="0" smtClean="0"/>
              <a:t>People </a:t>
            </a:r>
            <a:r>
              <a:rPr lang="en-GB" dirty="0"/>
              <a:t>protect themselves even </a:t>
            </a:r>
            <a:r>
              <a:rPr lang="en-GB" dirty="0" smtClean="0"/>
              <a:t>with laws </a:t>
            </a:r>
            <a:r>
              <a:rPr lang="en-GB" dirty="0"/>
              <a:t>– </a:t>
            </a:r>
            <a:r>
              <a:rPr lang="en-GB" dirty="0" smtClean="0"/>
              <a:t>arm </a:t>
            </a:r>
            <a:r>
              <a:rPr lang="en-GB" dirty="0"/>
              <a:t>themselves, travel with company, </a:t>
            </a:r>
            <a:r>
              <a:rPr lang="en-GB" dirty="0" smtClean="0"/>
              <a:t>lock doors</a:t>
            </a:r>
          </a:p>
          <a:p>
            <a:r>
              <a:rPr lang="en-GB" dirty="0" smtClean="0"/>
              <a:t>Hobbes also claimed (somewhat implausibly) that C17th </a:t>
            </a:r>
            <a:r>
              <a:rPr lang="en-GB" dirty="0"/>
              <a:t>N</a:t>
            </a:r>
            <a:r>
              <a:rPr lang="en-GB" dirty="0" smtClean="0"/>
              <a:t>ative Americans lived in state of nature</a:t>
            </a:r>
          </a:p>
          <a:p>
            <a:r>
              <a:rPr lang="en-GB" dirty="0" smtClean="0"/>
              <a:t>War </a:t>
            </a:r>
            <a:r>
              <a:rPr lang="en-GB" dirty="0"/>
              <a:t>of all against </a:t>
            </a:r>
            <a:r>
              <a:rPr lang="en-GB" dirty="0" smtClean="0"/>
              <a:t>all </a:t>
            </a:r>
            <a:r>
              <a:rPr lang="en-GB" dirty="0"/>
              <a:t>existed, only to be stopped by </a:t>
            </a:r>
            <a:r>
              <a:rPr lang="en-GB" dirty="0" smtClean="0"/>
              <a:t>sovereigns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 descr="C:\Users\Carl\OneDrive\2A\Hobbes pictures\lock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38227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ACTIVITY</a:t>
            </a:r>
          </a:p>
          <a:p>
            <a:pPr marL="0" indent="0">
              <a:buNone/>
            </a:pPr>
            <a:r>
              <a:rPr lang="en-GB" i="1" dirty="0" smtClean="0"/>
              <a:t>Is the natural condition of mankind really a war of all against all?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 smtClean="0"/>
              <a:t>You may wish to discuss Hobbes’ arguments about:</a:t>
            </a:r>
          </a:p>
          <a:p>
            <a:r>
              <a:rPr lang="en-GB" dirty="0" smtClean="0"/>
              <a:t>equality of hope</a:t>
            </a:r>
          </a:p>
          <a:p>
            <a:r>
              <a:rPr lang="en-GB" dirty="0" smtClean="0"/>
              <a:t>diffidence</a:t>
            </a:r>
          </a:p>
          <a:p>
            <a:r>
              <a:rPr lang="en-GB" dirty="0" smtClean="0"/>
              <a:t>glory</a:t>
            </a:r>
          </a:p>
          <a:p>
            <a:r>
              <a:rPr lang="en-GB" dirty="0" smtClean="0"/>
              <a:t>empirical evidence (e.g. security measures)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7" name="Picture 3" descr="C:\Users\Carl\OneDrive\2A\Hobbes pictures\Discu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09" y="0"/>
            <a:ext cx="4945191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13" y="1622424"/>
            <a:ext cx="9348787" cy="49688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JUSTICE IN THE </a:t>
            </a:r>
            <a:r>
              <a:rPr lang="en-GB" dirty="0" smtClean="0"/>
              <a:t>STATE </a:t>
            </a:r>
            <a:r>
              <a:rPr lang="en-GB" dirty="0" smtClean="0"/>
              <a:t>OF </a:t>
            </a:r>
            <a:r>
              <a:rPr lang="en-GB" dirty="0" smtClean="0"/>
              <a:t>NATURE</a:t>
            </a:r>
            <a:endParaRPr lang="en-GB" dirty="0" smtClean="0"/>
          </a:p>
          <a:p>
            <a:r>
              <a:rPr lang="en-GB" dirty="0" smtClean="0"/>
              <a:t>Horrible </a:t>
            </a:r>
            <a:r>
              <a:rPr lang="en-GB" dirty="0"/>
              <a:t>as the state of nature may be, it is not unjust</a:t>
            </a:r>
            <a:r>
              <a:rPr lang="en-GB" dirty="0" smtClean="0"/>
              <a:t>: </a:t>
            </a:r>
            <a:r>
              <a:rPr lang="en-GB" sz="2250" dirty="0" smtClean="0"/>
              <a:t>‘</a:t>
            </a:r>
            <a:r>
              <a:rPr lang="en-GB" sz="2250" dirty="0" smtClean="0"/>
              <a:t>The </a:t>
            </a:r>
            <a:r>
              <a:rPr lang="en-GB" sz="2250" dirty="0"/>
              <a:t>notions of right and wrong, justice and injustice, have there no place. Where there is no common power, there is no law: where no law, no injustice. Force, and fraud, are in war the two cardinal </a:t>
            </a:r>
            <a:r>
              <a:rPr lang="en-GB" sz="2250" dirty="0" smtClean="0"/>
              <a:t>virtues</a:t>
            </a:r>
            <a:r>
              <a:rPr lang="en-GB" sz="2250" dirty="0" smtClean="0"/>
              <a:t>’.</a:t>
            </a:r>
          </a:p>
          <a:p>
            <a:r>
              <a:rPr lang="en-GB" dirty="0" smtClean="0"/>
              <a:t>As support for this, Hobbes notes that the state of nature still </a:t>
            </a:r>
            <a:r>
              <a:rPr lang="en-GB" dirty="0"/>
              <a:t>exists between </a:t>
            </a:r>
            <a:r>
              <a:rPr lang="en-GB" dirty="0" smtClean="0"/>
              <a:t>cities and kingdoms</a:t>
            </a:r>
            <a:r>
              <a:rPr lang="en-GB" dirty="0"/>
              <a:t>, which </a:t>
            </a:r>
            <a:r>
              <a:rPr lang="en-GB" sz="2250" dirty="0"/>
              <a:t>‘endeavour as much as they can, to subdue, or weaken their neighbours, by open force, and secret arts, for want of other Caution, justly; and are remembered for it in after ages with honour’.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2184400" cy="229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HD:Users:margarete:Desktop:templates:FacultyPPTtemps:standardWhite.pot</Template>
  <TotalTime>1192</TotalTime>
  <Words>1298</Words>
  <Application>Microsoft Office PowerPoint</Application>
  <PresentationFormat>A4 Paper (210x297 mm)</PresentationFormat>
  <Paragraphs>95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standardWhite</vt:lpstr>
      <vt:lpstr>Hobbes II: The State of 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Lecture: The Leviathan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Presentation title here</dc:title>
  <dc:creator>Lynn Bell</dc:creator>
  <cp:lastModifiedBy>Carl Knight</cp:lastModifiedBy>
  <cp:revision>95</cp:revision>
  <dcterms:created xsi:type="dcterms:W3CDTF">2010-08-13T10:48:48Z</dcterms:created>
  <dcterms:modified xsi:type="dcterms:W3CDTF">2018-10-16T07:40:28Z</dcterms:modified>
</cp:coreProperties>
</file>