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3"/>
  </p:notesMasterIdLst>
  <p:handoutMasterIdLst>
    <p:handoutMasterId r:id="rId24"/>
  </p:handoutMasterIdLst>
  <p:sldIdLst>
    <p:sldId id="271" r:id="rId2"/>
    <p:sldId id="257" r:id="rId3"/>
    <p:sldId id="259" r:id="rId4"/>
    <p:sldId id="258" r:id="rId5"/>
    <p:sldId id="261" r:id="rId6"/>
    <p:sldId id="262" r:id="rId7"/>
    <p:sldId id="263" r:id="rId8"/>
    <p:sldId id="264" r:id="rId9"/>
    <p:sldId id="265" r:id="rId10"/>
    <p:sldId id="267" r:id="rId11"/>
    <p:sldId id="269" r:id="rId12"/>
    <p:sldId id="274" r:id="rId13"/>
    <p:sldId id="273" r:id="rId14"/>
    <p:sldId id="268" r:id="rId15"/>
    <p:sldId id="275" r:id="rId16"/>
    <p:sldId id="290" r:id="rId17"/>
    <p:sldId id="291" r:id="rId18"/>
    <p:sldId id="292" r:id="rId19"/>
    <p:sldId id="293" r:id="rId20"/>
    <p:sldId id="294" r:id="rId21"/>
    <p:sldId id="295" r:id="rId22"/>
  </p:sldIdLst>
  <p:sldSz cx="9144000" cy="6858000" type="screen4x3"/>
  <p:notesSz cx="6669088"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4660"/>
  </p:normalViewPr>
  <p:slideViewPr>
    <p:cSldViewPr>
      <p:cViewPr varScale="1">
        <p:scale>
          <a:sx n="104" d="100"/>
          <a:sy n="104" d="100"/>
        </p:scale>
        <p:origin x="183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3713"/>
          </a:xfrm>
          <a:prstGeom prst="rect">
            <a:avLst/>
          </a:prstGeom>
        </p:spPr>
        <p:txBody>
          <a:bodyPr vert="horz" lIns="91440" tIns="45720" rIns="91440" bIns="45720" rtlCol="0"/>
          <a:lstStyle>
            <a:lvl1pPr algn="r">
              <a:defRPr sz="1200"/>
            </a:lvl1pPr>
          </a:lstStyle>
          <a:p>
            <a:fld id="{1EBF0A6C-8D15-441A-AF16-5B99EF473227}" type="datetimeFigureOut">
              <a:rPr lang="en-GB" smtClean="0"/>
              <a:t>30/09/2019</a:t>
            </a:fld>
            <a:endParaRPr lang="en-GB"/>
          </a:p>
        </p:txBody>
      </p:sp>
      <p:sp>
        <p:nvSpPr>
          <p:cNvPr id="4" name="Footer Placeholder 3"/>
          <p:cNvSpPr>
            <a:spLocks noGrp="1"/>
          </p:cNvSpPr>
          <p:nvPr>
            <p:ph type="ftr" sz="quarter" idx="2"/>
          </p:nvPr>
        </p:nvSpPr>
        <p:spPr>
          <a:xfrm>
            <a:off x="0" y="9377363"/>
            <a:ext cx="2889250" cy="49371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377363"/>
            <a:ext cx="2889250" cy="493712"/>
          </a:xfrm>
          <a:prstGeom prst="rect">
            <a:avLst/>
          </a:prstGeom>
        </p:spPr>
        <p:txBody>
          <a:bodyPr vert="horz" lIns="91440" tIns="45720" rIns="91440" bIns="45720" rtlCol="0" anchor="b"/>
          <a:lstStyle>
            <a:lvl1pPr algn="r">
              <a:defRPr sz="1200"/>
            </a:lvl1pPr>
          </a:lstStyle>
          <a:p>
            <a:fld id="{F45C1709-37D1-4B58-BFB6-FF3A3F26321B}" type="slidenum">
              <a:rPr lang="en-GB" smtClean="0"/>
              <a:t>‹#›</a:t>
            </a:fld>
            <a:endParaRPr lang="en-GB"/>
          </a:p>
        </p:txBody>
      </p:sp>
    </p:spTree>
    <p:extLst>
      <p:ext uri="{BB962C8B-B14F-4D97-AF65-F5344CB8AC3E}">
        <p14:creationId xmlns:p14="http://schemas.microsoft.com/office/powerpoint/2010/main" val="9568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4107"/>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778250" y="0"/>
            <a:ext cx="2889250" cy="494107"/>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12B35F3-6CF9-418D-98AB-223113AC3FBC}" type="datetimeFigureOut">
              <a:rPr lang="en-GB"/>
              <a:pPr>
                <a:defRPr/>
              </a:pPr>
              <a:t>30/09/2019</a:t>
            </a:fld>
            <a:endParaRPr lang="en-GB"/>
          </a:p>
        </p:txBody>
      </p:sp>
      <p:sp>
        <p:nvSpPr>
          <p:cNvPr id="4" name="Slide Image Placeholder 3"/>
          <p:cNvSpPr>
            <a:spLocks noGrp="1" noRot="1" noChangeAspect="1"/>
          </p:cNvSpPr>
          <p:nvPr>
            <p:ph type="sldImg" idx="2"/>
          </p:nvPr>
        </p:nvSpPr>
        <p:spPr>
          <a:xfrm>
            <a:off x="866775" y="739775"/>
            <a:ext cx="4935538" cy="37020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66750" y="4690068"/>
            <a:ext cx="5335588" cy="44422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376978"/>
            <a:ext cx="2889250" cy="49410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778250" y="9376978"/>
            <a:ext cx="2889250" cy="49410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5875E74-C607-42E8-9E9C-02C863DB321D}" type="slidenum">
              <a:rPr lang="en-GB"/>
              <a:pPr>
                <a:defRPr/>
              </a:pPr>
              <a:t>‹#›</a:t>
            </a:fld>
            <a:endParaRPr lang="en-GB"/>
          </a:p>
        </p:txBody>
      </p:sp>
    </p:spTree>
    <p:extLst>
      <p:ext uri="{BB962C8B-B14F-4D97-AF65-F5344CB8AC3E}">
        <p14:creationId xmlns:p14="http://schemas.microsoft.com/office/powerpoint/2010/main" val="4065403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B5875E74-C607-42E8-9E9C-02C863DB321D}" type="slidenum">
              <a:rPr lang="en-GB" smtClean="0"/>
              <a:pPr>
                <a:defRPr/>
              </a:pPr>
              <a:t>1</a:t>
            </a:fld>
            <a:endParaRPr lang="en-GB"/>
          </a:p>
        </p:txBody>
      </p:sp>
    </p:spTree>
    <p:extLst>
      <p:ext uri="{BB962C8B-B14F-4D97-AF65-F5344CB8AC3E}">
        <p14:creationId xmlns:p14="http://schemas.microsoft.com/office/powerpoint/2010/main" val="3399027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97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EBDF2DB5-6523-4836-8A9B-530EF011A6C2}" type="slidenum">
              <a:rPr lang="en-GB" altLang="en-US" smtClean="0">
                <a:latin typeface="Calibri" pitchFamily="34" charset="0"/>
              </a:rPr>
              <a:pPr fontAlgn="base">
                <a:spcBef>
                  <a:spcPct val="0"/>
                </a:spcBef>
                <a:spcAft>
                  <a:spcPct val="0"/>
                </a:spcAft>
                <a:defRPr/>
              </a:pPr>
              <a:t>10</a:t>
            </a:fld>
            <a:endParaRPr lang="en-GB" alt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07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51A69F6C-F126-41BC-81E3-7EDE88732FD4}" type="slidenum">
              <a:rPr lang="en-GB" altLang="en-US" smtClean="0">
                <a:latin typeface="Calibri" pitchFamily="34" charset="0"/>
              </a:rPr>
              <a:pPr fontAlgn="base">
                <a:spcBef>
                  <a:spcPct val="0"/>
                </a:spcBef>
                <a:spcAft>
                  <a:spcPct val="0"/>
                </a:spcAft>
                <a:defRPr/>
              </a:pPr>
              <a:t>11</a:t>
            </a:fld>
            <a:endParaRPr lang="en-GB" alt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B5875E74-C607-42E8-9E9C-02C863DB321D}" type="slidenum">
              <a:rPr lang="en-GB" smtClean="0"/>
              <a:pPr>
                <a:defRPr/>
              </a:pPr>
              <a:t>12</a:t>
            </a:fld>
            <a:endParaRPr lang="en-GB"/>
          </a:p>
        </p:txBody>
      </p:sp>
    </p:spTree>
    <p:extLst>
      <p:ext uri="{BB962C8B-B14F-4D97-AF65-F5344CB8AC3E}">
        <p14:creationId xmlns:p14="http://schemas.microsoft.com/office/powerpoint/2010/main" val="354198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B5875E74-C607-42E8-9E9C-02C863DB321D}" type="slidenum">
              <a:rPr lang="en-GB" smtClean="0"/>
              <a:pPr>
                <a:defRPr/>
              </a:pPr>
              <a:t>13</a:t>
            </a:fld>
            <a:endParaRPr lang="en-GB"/>
          </a:p>
        </p:txBody>
      </p:sp>
    </p:spTree>
    <p:extLst>
      <p:ext uri="{BB962C8B-B14F-4D97-AF65-F5344CB8AC3E}">
        <p14:creationId xmlns:p14="http://schemas.microsoft.com/office/powerpoint/2010/main" val="267995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1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A50D8390-09E9-4C9F-8920-55A85946B2FC}" type="slidenum">
              <a:rPr lang="en-GB" altLang="en-US" smtClean="0">
                <a:latin typeface="Calibri" pitchFamily="34" charset="0"/>
              </a:rPr>
              <a:pPr fontAlgn="base">
                <a:spcBef>
                  <a:spcPct val="0"/>
                </a:spcBef>
                <a:spcAft>
                  <a:spcPct val="0"/>
                </a:spcAft>
                <a:defRPr/>
              </a:pPr>
              <a:t>14</a:t>
            </a:fld>
            <a:endParaRPr lang="en-GB" alt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71CF96E-92D6-4591-982E-AAEA89651948}" type="slidenum">
              <a:rPr lang="en-GB" smtClean="0"/>
              <a:t>19</a:t>
            </a:fld>
            <a:endParaRPr lang="en-GB"/>
          </a:p>
        </p:txBody>
      </p:sp>
    </p:spTree>
    <p:extLst>
      <p:ext uri="{BB962C8B-B14F-4D97-AF65-F5344CB8AC3E}">
        <p14:creationId xmlns:p14="http://schemas.microsoft.com/office/powerpoint/2010/main" val="694319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71CF96E-92D6-4591-982E-AAEA89651948}" type="slidenum">
              <a:rPr lang="en-GB" smtClean="0"/>
              <a:t>20</a:t>
            </a:fld>
            <a:endParaRPr lang="en-GB"/>
          </a:p>
        </p:txBody>
      </p:sp>
    </p:spTree>
    <p:extLst>
      <p:ext uri="{BB962C8B-B14F-4D97-AF65-F5344CB8AC3E}">
        <p14:creationId xmlns:p14="http://schemas.microsoft.com/office/powerpoint/2010/main" val="160813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15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2CFEED42-F25D-4474-82A5-5FA9A4ABEFDB}" type="slidenum">
              <a:rPr lang="en-GB" altLang="en-US" smtClean="0">
                <a:latin typeface="Calibri" pitchFamily="34" charset="0"/>
              </a:rPr>
              <a:pPr fontAlgn="base">
                <a:spcBef>
                  <a:spcPct val="0"/>
                </a:spcBef>
                <a:spcAft>
                  <a:spcPct val="0"/>
                </a:spcAft>
                <a:defRPr/>
              </a:pPr>
              <a:t>2</a:t>
            </a:fld>
            <a:endParaRPr lang="en-GB"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FABF5532-F022-4CD2-B0E0-ED01D2E64A40}" type="slidenum">
              <a:rPr lang="en-GB" altLang="en-US" smtClean="0">
                <a:latin typeface="Calibri" pitchFamily="34" charset="0"/>
              </a:rPr>
              <a:pPr fontAlgn="base">
                <a:spcBef>
                  <a:spcPct val="0"/>
                </a:spcBef>
                <a:spcAft>
                  <a:spcPct val="0"/>
                </a:spcAft>
                <a:defRPr/>
              </a:pPr>
              <a:t>3</a:t>
            </a:fld>
            <a:endParaRPr lang="en-GB"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355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A20E25DE-DFA2-4ECF-9FAB-82F8E60A5345}" type="slidenum">
              <a:rPr lang="en-GB" altLang="en-US" smtClean="0">
                <a:latin typeface="Calibri" pitchFamily="34" charset="0"/>
              </a:rPr>
              <a:pPr fontAlgn="base">
                <a:spcBef>
                  <a:spcPct val="0"/>
                </a:spcBef>
                <a:spcAft>
                  <a:spcPct val="0"/>
                </a:spcAft>
                <a:defRPr/>
              </a:pPr>
              <a:t>4</a:t>
            </a:fld>
            <a:endParaRPr lang="en-GB"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45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BA17798F-84C2-48D8-B36F-4A829A281D10}" type="slidenum">
              <a:rPr lang="en-GB" altLang="en-US" smtClean="0">
                <a:latin typeface="Calibri" pitchFamily="34" charset="0"/>
              </a:rPr>
              <a:pPr fontAlgn="base">
                <a:spcBef>
                  <a:spcPct val="0"/>
                </a:spcBef>
                <a:spcAft>
                  <a:spcPct val="0"/>
                </a:spcAft>
                <a:defRPr/>
              </a:pPr>
              <a:t>5</a:t>
            </a:fld>
            <a:endParaRPr lang="en-GB" alt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56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02F64C41-EF85-47D9-A4CF-6DB3095C7873}" type="slidenum">
              <a:rPr lang="en-GB" altLang="en-US" smtClean="0">
                <a:latin typeface="Calibri" pitchFamily="34" charset="0"/>
              </a:rPr>
              <a:pPr fontAlgn="base">
                <a:spcBef>
                  <a:spcPct val="0"/>
                </a:spcBef>
                <a:spcAft>
                  <a:spcPct val="0"/>
                </a:spcAft>
                <a:defRPr/>
              </a:pPr>
              <a:t>6</a:t>
            </a:fld>
            <a:endParaRPr lang="en-GB" alt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2BE00A71-3403-40AD-819E-E50FC4679ABA}" type="slidenum">
              <a:rPr lang="en-GB" altLang="en-US" smtClean="0">
                <a:latin typeface="Calibri" pitchFamily="34" charset="0"/>
              </a:rPr>
              <a:pPr fontAlgn="base">
                <a:spcBef>
                  <a:spcPct val="0"/>
                </a:spcBef>
                <a:spcAft>
                  <a:spcPct val="0"/>
                </a:spcAft>
                <a:defRPr/>
              </a:pPr>
              <a:t>7</a:t>
            </a:fld>
            <a:endParaRPr lang="en-GB" alt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7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84048B4A-707F-47EC-BD22-0060BD6A7A10}" type="slidenum">
              <a:rPr lang="en-GB" altLang="en-US" smtClean="0">
                <a:latin typeface="Calibri" pitchFamily="34" charset="0"/>
              </a:rPr>
              <a:pPr fontAlgn="base">
                <a:spcBef>
                  <a:spcPct val="0"/>
                </a:spcBef>
                <a:spcAft>
                  <a:spcPct val="0"/>
                </a:spcAft>
                <a:defRPr/>
              </a:pPr>
              <a:t>8</a:t>
            </a:fld>
            <a:endParaRPr lang="en-GB" alt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86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123C4D56-1771-4E25-B49B-E4ED367777CE}" type="slidenum">
              <a:rPr lang="en-GB" altLang="en-US" smtClean="0">
                <a:latin typeface="Calibri" pitchFamily="34" charset="0"/>
              </a:rPr>
              <a:pPr fontAlgn="base">
                <a:spcBef>
                  <a:spcPct val="0"/>
                </a:spcBef>
                <a:spcAft>
                  <a:spcPct val="0"/>
                </a:spcAft>
                <a:defRPr/>
              </a:pPr>
              <a:t>9</a:t>
            </a:fld>
            <a:endParaRPr lang="en-GB"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fld id="{807A4ED8-FB36-45F7-859C-EA5F1466E2C6}" type="datetimeFigureOut">
              <a:rPr lang="en-GB" smtClean="0"/>
              <a:pPr>
                <a:defRPr/>
              </a:pPr>
              <a:t>30/09/2019</a:t>
            </a:fld>
            <a:endParaRPr lang="en-GB"/>
          </a:p>
        </p:txBody>
      </p:sp>
      <p:sp>
        <p:nvSpPr>
          <p:cNvPr id="16" name="Slide Number Placeholder 15"/>
          <p:cNvSpPr>
            <a:spLocks noGrp="1"/>
          </p:cNvSpPr>
          <p:nvPr>
            <p:ph type="sldNum" sz="quarter" idx="11"/>
          </p:nvPr>
        </p:nvSpPr>
        <p:spPr/>
        <p:txBody>
          <a:bodyPr/>
          <a:lstStyle/>
          <a:p>
            <a:pPr>
              <a:defRPr/>
            </a:pPr>
            <a:fld id="{5F8FABAB-F99F-4CC2-9958-3BADE73C9842}" type="slidenum">
              <a:rPr lang="en-GB" smtClean="0"/>
              <a:pPr>
                <a:defRPr/>
              </a:pPr>
              <a:t>‹#›</a:t>
            </a:fld>
            <a:endParaRPr lang="en-GB"/>
          </a:p>
        </p:txBody>
      </p:sp>
      <p:sp>
        <p:nvSpPr>
          <p:cNvPr id="17" name="Footer Placeholder 16"/>
          <p:cNvSpPr>
            <a:spLocks noGrp="1"/>
          </p:cNvSpPr>
          <p:nvPr>
            <p:ph type="ftr" sz="quarter" idx="12"/>
          </p:nvPr>
        </p:nvSpPr>
        <p:spPr/>
        <p:txBody>
          <a:body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2A423B49-B4EA-4FC2-9FD3-CD6C0C81371D}" type="datetimeFigureOut">
              <a:rPr lang="en-GB" smtClean="0"/>
              <a:pPr>
                <a:defRPr/>
              </a:pPr>
              <a:t>30/09/2019</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CEB9A08-84A5-452A-910F-C009B9EE219D}"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7FBDEC4-5A21-458F-98B6-62BE808D98DB}" type="datetimeFigureOut">
              <a:rPr lang="en-GB" smtClean="0"/>
              <a:pPr>
                <a:defRPr/>
              </a:pPr>
              <a:t>30/09/2019</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6FE7E668-E14B-4798-9289-64AE072FBF58}"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pPr>
              <a:defRPr/>
            </a:pPr>
            <a:fld id="{7EE0D4D5-FA13-418A-94C5-3AF9FE068096}" type="datetimeFigureOut">
              <a:rPr lang="en-GB" smtClean="0"/>
              <a:pPr>
                <a:defRPr/>
              </a:pPr>
              <a:t>30/09/2019</a:t>
            </a:fld>
            <a:endParaRPr lang="en-GB"/>
          </a:p>
        </p:txBody>
      </p:sp>
      <p:sp>
        <p:nvSpPr>
          <p:cNvPr id="15" name="Slide Number Placeholder 14"/>
          <p:cNvSpPr>
            <a:spLocks noGrp="1"/>
          </p:cNvSpPr>
          <p:nvPr>
            <p:ph type="sldNum" sz="quarter" idx="15"/>
          </p:nvPr>
        </p:nvSpPr>
        <p:spPr/>
        <p:txBody>
          <a:bodyPr/>
          <a:lstStyle>
            <a:lvl1pPr algn="ctr">
              <a:defRPr/>
            </a:lvl1pPr>
          </a:lstStyle>
          <a:p>
            <a:pPr>
              <a:defRPr/>
            </a:pPr>
            <a:fld id="{39B1F49E-BE13-4107-A0EC-AF8B22DBFF32}" type="slidenum">
              <a:rPr lang="en-GB" smtClean="0"/>
              <a:pPr>
                <a:defRPr/>
              </a:pPr>
              <a:t>‹#›</a:t>
            </a:fld>
            <a:endParaRPr lang="en-GB"/>
          </a:p>
        </p:txBody>
      </p:sp>
      <p:sp>
        <p:nvSpPr>
          <p:cNvPr id="16" name="Footer Placeholder 15"/>
          <p:cNvSpPr>
            <a:spLocks noGrp="1"/>
          </p:cNvSpPr>
          <p:nvPr>
            <p:ph type="ftr" sz="quarter" idx="16"/>
          </p:nvPr>
        </p:nvSpPr>
        <p:spPr/>
        <p:txBody>
          <a:bodyPr/>
          <a:lstStyle/>
          <a:p>
            <a:pPr>
              <a:defRPr/>
            </a:pPr>
            <a:endParaRPr lang="en-GB"/>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3450D91-CF87-4E6F-B458-11BA379227EC}" type="datetimeFigureOut">
              <a:rPr lang="en-GB" smtClean="0"/>
              <a:pPr>
                <a:defRPr/>
              </a:pPr>
              <a:t>30/09/2019</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6D7877DB-753B-4E2F-8B4D-3F7EDC1C0C66}" type="slidenum">
              <a:rPr lang="en-GB" smtClean="0"/>
              <a:pPr>
                <a:defRPr/>
              </a:pPr>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1CA0D749-FAA5-4B6C-8E81-752A28CA0CDC}" type="datetimeFigureOut">
              <a:rPr lang="en-GB" smtClean="0"/>
              <a:pPr>
                <a:defRPr/>
              </a:pPr>
              <a:t>30/09/2019</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4BD0392A-FA26-4E73-8B1B-88279075D9A5}" type="slidenum">
              <a:rPr lang="en-GB" smtClean="0"/>
              <a:pPr>
                <a:defRPr/>
              </a:pPr>
              <a:t>‹#›</a:t>
            </a:fld>
            <a:endParaRPr lang="en-GB"/>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216888A3-85FE-4CA3-9C68-A92B08D0361C}" type="slidenum">
              <a:rPr lang="en-GB" smtClean="0"/>
              <a:pPr>
                <a:defRPr/>
              </a:pPr>
              <a:t>‹#›</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7" name="Date Placeholder 6"/>
          <p:cNvSpPr>
            <a:spLocks noGrp="1"/>
          </p:cNvSpPr>
          <p:nvPr>
            <p:ph type="dt" sz="half" idx="10"/>
          </p:nvPr>
        </p:nvSpPr>
        <p:spPr/>
        <p:txBody>
          <a:bodyPr/>
          <a:lstStyle/>
          <a:p>
            <a:pPr>
              <a:defRPr/>
            </a:pPr>
            <a:fld id="{C982F3FC-F264-494C-A02A-A9E23158CFFE}" type="datetimeFigureOut">
              <a:rPr lang="en-GB" smtClean="0"/>
              <a:pPr>
                <a:defRPr/>
              </a:pPr>
              <a:t>30/09/2019</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4A2648BD-54CB-4247-B5CE-CA28788B8070}" type="datetimeFigureOut">
              <a:rPr lang="en-GB" smtClean="0"/>
              <a:pPr>
                <a:defRPr/>
              </a:pPr>
              <a:t>30/09/2019</a:t>
            </a:fld>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8C48B4A-F9CC-4A55-8C50-3C8EA1B101EB}" type="slidenum">
              <a:rPr lang="en-GB" smtClean="0"/>
              <a:pPr>
                <a:defRPr/>
              </a:pPr>
              <a:t>‹#›</a:t>
            </a:fld>
            <a:endParaRPr lang="en-GB"/>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7D5D0F4-F703-4845-910F-C5C93C130B6E}" type="datetimeFigureOut">
              <a:rPr lang="en-GB" smtClean="0"/>
              <a:pPr>
                <a:defRPr/>
              </a:pPr>
              <a:t>30/09/2019</a:t>
            </a:fld>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E607D326-14E5-468D-A173-32E4E12DA2D5}"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pPr>
              <a:defRPr/>
            </a:pPr>
            <a:fld id="{31BFFABD-84B7-4089-9B35-CDFBBD5F2C42}" type="datetimeFigureOut">
              <a:rPr lang="en-GB" smtClean="0"/>
              <a:pPr>
                <a:defRPr/>
              </a:pPr>
              <a:t>30/09/2019</a:t>
            </a:fld>
            <a:endParaRPr lang="en-GB"/>
          </a:p>
        </p:txBody>
      </p:sp>
      <p:sp>
        <p:nvSpPr>
          <p:cNvPr id="9" name="Slide Number Placeholder 8"/>
          <p:cNvSpPr>
            <a:spLocks noGrp="1"/>
          </p:cNvSpPr>
          <p:nvPr>
            <p:ph type="sldNum" sz="quarter" idx="15"/>
          </p:nvPr>
        </p:nvSpPr>
        <p:spPr/>
        <p:txBody>
          <a:bodyPr/>
          <a:lstStyle/>
          <a:p>
            <a:pPr>
              <a:defRPr/>
            </a:pPr>
            <a:fld id="{69DB2907-FF65-4697-A842-CA040542F370}" type="slidenum">
              <a:rPr lang="en-GB" smtClean="0"/>
              <a:pPr>
                <a:defRPr/>
              </a:pPr>
              <a:t>‹#›</a:t>
            </a:fld>
            <a:endParaRPr lang="en-GB"/>
          </a:p>
        </p:txBody>
      </p:sp>
      <p:sp>
        <p:nvSpPr>
          <p:cNvPr id="10" name="Footer Placeholder 9"/>
          <p:cNvSpPr>
            <a:spLocks noGrp="1"/>
          </p:cNvSpPr>
          <p:nvPr>
            <p:ph type="ftr" sz="quarter" idx="16"/>
          </p:nvPr>
        </p:nvSpPr>
        <p:spPr/>
        <p:txBody>
          <a:body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pPr>
              <a:defRPr/>
            </a:pPr>
            <a:fld id="{28277909-CAFA-47CF-9F07-0EF35D44DC41}" type="datetimeFigureOut">
              <a:rPr lang="en-GB" smtClean="0"/>
              <a:pPr>
                <a:defRPr/>
              </a:pPr>
              <a:t>30/09/2019</a:t>
            </a:fld>
            <a:endParaRPr lang="en-GB"/>
          </a:p>
        </p:txBody>
      </p:sp>
      <p:sp>
        <p:nvSpPr>
          <p:cNvPr id="9" name="Slide Number Placeholder 8"/>
          <p:cNvSpPr>
            <a:spLocks noGrp="1"/>
          </p:cNvSpPr>
          <p:nvPr>
            <p:ph type="sldNum" sz="quarter" idx="11"/>
          </p:nvPr>
        </p:nvSpPr>
        <p:spPr/>
        <p:txBody>
          <a:bodyPr/>
          <a:lstStyle/>
          <a:p>
            <a:pPr>
              <a:defRPr/>
            </a:pPr>
            <a:fld id="{F256B21D-ECEA-4CBF-96CE-8B15763C12EE}" type="slidenum">
              <a:rPr lang="en-GB" smtClean="0"/>
              <a:pPr>
                <a:defRPr/>
              </a:pPr>
              <a:t>‹#›</a:t>
            </a:fld>
            <a:endParaRPr lang="en-GB"/>
          </a:p>
        </p:txBody>
      </p:sp>
      <p:sp>
        <p:nvSpPr>
          <p:cNvPr id="10" name="Footer Placeholder 9"/>
          <p:cNvSpPr>
            <a:spLocks noGrp="1"/>
          </p:cNvSpPr>
          <p:nvPr>
            <p:ph type="ftr" sz="quarter" idx="12"/>
          </p:nvPr>
        </p:nvSpPr>
        <p:spPr/>
        <p:txBody>
          <a:body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fld id="{1F14444E-C227-47D6-A31B-B07624FFACC2}" type="datetimeFigureOut">
              <a:rPr lang="en-GB" smtClean="0"/>
              <a:pPr>
                <a:defRPr/>
              </a:pPr>
              <a:t>30/09/2019</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E2A76402-5307-41FE-9019-866B4A98683B}" type="slidenum">
              <a:rPr lang="en-GB" smtClean="0"/>
              <a:pPr>
                <a:defRPr/>
              </a:pPr>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KSryJXDpZ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rtlCol="0">
            <a:normAutofit fontScale="92500" lnSpcReduction="10000"/>
          </a:bodyPr>
          <a:lstStyle/>
          <a:p>
            <a:pPr eaLnBrk="1" fontAlgn="auto" hangingPunct="1">
              <a:spcAft>
                <a:spcPts val="0"/>
              </a:spcAft>
              <a:buFont typeface="Arial" pitchFamily="34" charset="0"/>
              <a:buNone/>
              <a:defRPr/>
            </a:pPr>
            <a:endParaRPr lang="en-GB" dirty="0">
              <a:solidFill>
                <a:schemeClr val="bg1"/>
              </a:solidFill>
            </a:endParaRPr>
          </a:p>
          <a:p>
            <a:pPr eaLnBrk="1" fontAlgn="auto" hangingPunct="1">
              <a:spcAft>
                <a:spcPts val="0"/>
              </a:spcAft>
              <a:buFont typeface="Arial" pitchFamily="34" charset="0"/>
              <a:buNone/>
              <a:defRPr/>
            </a:pPr>
            <a:endParaRPr lang="en-GB" dirty="0">
              <a:solidFill>
                <a:schemeClr val="bg1"/>
              </a:solidFill>
            </a:endParaRPr>
          </a:p>
          <a:p>
            <a:pPr eaLnBrk="1" fontAlgn="auto" hangingPunct="1">
              <a:spcAft>
                <a:spcPts val="0"/>
              </a:spcAft>
              <a:buFont typeface="Arial" pitchFamily="34" charset="0"/>
              <a:buNone/>
              <a:defRPr/>
            </a:pPr>
            <a:r>
              <a:rPr lang="en-GB" dirty="0">
                <a:solidFill>
                  <a:schemeClr val="bg1"/>
                </a:solidFill>
              </a:rPr>
              <a:t>Politics 2A 2019</a:t>
            </a:r>
          </a:p>
        </p:txBody>
      </p:sp>
      <p:sp>
        <p:nvSpPr>
          <p:cNvPr id="2" name="Title 1"/>
          <p:cNvSpPr>
            <a:spLocks noGrp="1"/>
          </p:cNvSpPr>
          <p:nvPr>
            <p:ph type="ctrTitle"/>
          </p:nvPr>
        </p:nvSpPr>
        <p:spPr/>
        <p:txBody>
          <a:bodyPr/>
          <a:lstStyle/>
          <a:p>
            <a:pPr eaLnBrk="1" fontAlgn="auto" hangingPunct="1">
              <a:spcAft>
                <a:spcPts val="0"/>
              </a:spcAft>
              <a:defRPr/>
            </a:pPr>
            <a:r>
              <a:rPr lang="en-GB" dirty="0">
                <a:solidFill>
                  <a:schemeClr val="accent1"/>
                </a:solidFill>
              </a:rPr>
              <a:t>ARISTOTLE: </a:t>
            </a:r>
            <a:r>
              <a:rPr lang="en-GB" i="1" dirty="0">
                <a:solidFill>
                  <a:schemeClr val="accent1"/>
                </a:solidFill>
              </a:rPr>
              <a:t>The Politics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929336"/>
          </a:xfrm>
        </p:spPr>
        <p:txBody>
          <a:bodyPr rtlCol="0">
            <a:normAutofit fontScale="92500" lnSpcReduction="10000"/>
          </a:bodyPr>
          <a:lstStyle/>
          <a:p>
            <a:pPr marL="182880" indent="-182880" eaLnBrk="1" fontAlgn="auto" hangingPunct="1">
              <a:spcAft>
                <a:spcPts val="0"/>
              </a:spcAft>
              <a:buFont typeface="Arial" pitchFamily="34" charset="0"/>
              <a:buChar char="•"/>
              <a:defRPr/>
            </a:pPr>
            <a:r>
              <a:rPr lang="en-GB" dirty="0">
                <a:solidFill>
                  <a:schemeClr val="accent5"/>
                </a:solidFill>
              </a:rPr>
              <a:t>Natural rulers and natural subjects  are characterised by different virtues – one being rational, the other non-rational.</a:t>
            </a:r>
          </a:p>
          <a:p>
            <a:pPr marL="182880" indent="-182880" eaLnBrk="1" fontAlgn="auto" hangingPunct="1">
              <a:spcAft>
                <a:spcPts val="0"/>
              </a:spcAft>
              <a:buFont typeface="Arial" pitchFamily="34" charset="0"/>
              <a:buChar char="•"/>
              <a:defRPr/>
            </a:pPr>
            <a:endParaRPr lang="en-GB" dirty="0">
              <a:solidFill>
                <a:schemeClr val="accent5"/>
              </a:solidFill>
            </a:endParaRPr>
          </a:p>
          <a:p>
            <a:pPr marL="182880" indent="-182880" eaLnBrk="1" fontAlgn="auto" hangingPunct="1">
              <a:spcAft>
                <a:spcPts val="0"/>
              </a:spcAft>
              <a:buFont typeface="Arial" pitchFamily="34" charset="0"/>
              <a:buChar char="•"/>
              <a:defRPr/>
            </a:pPr>
            <a:r>
              <a:rPr lang="en-GB" dirty="0">
                <a:solidFill>
                  <a:schemeClr val="accent5"/>
                </a:solidFill>
              </a:rPr>
              <a:t>Distribution of the deliberative faculty  (reason) </a:t>
            </a:r>
          </a:p>
          <a:p>
            <a:pPr marL="0" indent="0" eaLnBrk="1" fontAlgn="auto" hangingPunct="1">
              <a:spcAft>
                <a:spcPts val="0"/>
              </a:spcAft>
              <a:buFont typeface="Arial" pitchFamily="34" charset="0"/>
              <a:buNone/>
              <a:defRPr/>
            </a:pPr>
            <a:r>
              <a:rPr lang="en-GB" dirty="0">
                <a:solidFill>
                  <a:schemeClr val="accent5"/>
                </a:solidFill>
              </a:rPr>
              <a:t>	- Slaves – deliberative faculty is not present at all</a:t>
            </a:r>
          </a:p>
          <a:p>
            <a:pPr marL="0" indent="0" eaLnBrk="1" fontAlgn="auto" hangingPunct="1">
              <a:spcAft>
                <a:spcPts val="0"/>
              </a:spcAft>
              <a:buFont typeface="Arial" pitchFamily="34" charset="0"/>
              <a:buNone/>
              <a:defRPr/>
            </a:pPr>
            <a:r>
              <a:rPr lang="en-GB" dirty="0">
                <a:solidFill>
                  <a:schemeClr val="accent5"/>
                </a:solidFill>
              </a:rPr>
              <a:t>	- Women – deliberative faculty is present but is 	ineffective/lacks authority</a:t>
            </a:r>
          </a:p>
          <a:p>
            <a:pPr marL="0" indent="0" eaLnBrk="1" fontAlgn="auto" hangingPunct="1">
              <a:spcAft>
                <a:spcPts val="0"/>
              </a:spcAft>
              <a:buFont typeface="Arial" pitchFamily="34" charset="0"/>
              <a:buNone/>
              <a:defRPr/>
            </a:pPr>
            <a:r>
              <a:rPr lang="en-GB" dirty="0">
                <a:solidFill>
                  <a:schemeClr val="accent5"/>
                </a:solidFill>
              </a:rPr>
              <a:t>	- Children – deliberative faculty is present but 	undeveloped/immature</a:t>
            </a:r>
          </a:p>
          <a:p>
            <a:pPr marL="0" indent="0" eaLnBrk="1" fontAlgn="auto" hangingPunct="1">
              <a:spcAft>
                <a:spcPts val="0"/>
              </a:spcAft>
              <a:buFont typeface="Arial" pitchFamily="34" charset="0"/>
              <a:buNone/>
              <a:defRPr/>
            </a:pPr>
            <a:endParaRPr lang="en-GB" dirty="0">
              <a:solidFill>
                <a:schemeClr val="accent5"/>
              </a:solidFill>
            </a:endParaRPr>
          </a:p>
          <a:p>
            <a:pPr marL="182880" indent="-182880" eaLnBrk="1" fontAlgn="auto" hangingPunct="1">
              <a:spcAft>
                <a:spcPts val="0"/>
              </a:spcAft>
              <a:buFont typeface="Arial" pitchFamily="34" charset="0"/>
              <a:buChar char="•"/>
              <a:defRPr/>
            </a:pPr>
            <a:r>
              <a:rPr lang="en-GB" dirty="0">
                <a:solidFill>
                  <a:schemeClr val="accent5"/>
                </a:solidFill>
              </a:rPr>
              <a:t>Ruler and ruled have a natural and reciprocal relationship, an ‘interest in common’ and a ‘feeling of friendship’</a:t>
            </a:r>
          </a:p>
        </p:txBody>
      </p:sp>
      <p:sp>
        <p:nvSpPr>
          <p:cNvPr id="3" name="Title 2"/>
          <p:cNvSpPr>
            <a:spLocks noGrp="1"/>
          </p:cNvSpPr>
          <p:nvPr>
            <p:ph type="title"/>
          </p:nvPr>
        </p:nvSpPr>
        <p:spPr/>
        <p:txBody>
          <a:bodyPr/>
          <a:lstStyle/>
          <a:p>
            <a:pPr eaLnBrk="1" fontAlgn="auto" hangingPunct="1">
              <a:spcAft>
                <a:spcPts val="0"/>
              </a:spcAft>
              <a:defRPr/>
            </a:pPr>
            <a:r>
              <a:rPr lang="en-GB" dirty="0">
                <a:solidFill>
                  <a:srgbClr val="C00000"/>
                </a:solidFill>
              </a:rPr>
              <a:t>On what grounds?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857328"/>
          </a:xfrm>
        </p:spPr>
        <p:txBody>
          <a:bodyPr rtlCol="0">
            <a:normAutofit lnSpcReduction="10000"/>
          </a:bodyPr>
          <a:lstStyle/>
          <a:p>
            <a:pPr marL="182880" indent="-182880" eaLnBrk="1" fontAlgn="auto" hangingPunct="1">
              <a:spcAft>
                <a:spcPts val="0"/>
              </a:spcAft>
              <a:buFont typeface="Arial" pitchFamily="34" charset="0"/>
              <a:buChar char="•"/>
              <a:defRPr/>
            </a:pPr>
            <a:r>
              <a:rPr lang="en-GB" dirty="0">
                <a:solidFill>
                  <a:schemeClr val="accent5"/>
                </a:solidFill>
              </a:rPr>
              <a:t>Who were slaves?  Non-Greeks, ‘barbarians’</a:t>
            </a:r>
          </a:p>
          <a:p>
            <a:pPr marL="182880" indent="-182880" eaLnBrk="1" fontAlgn="auto" hangingPunct="1">
              <a:spcAft>
                <a:spcPts val="0"/>
              </a:spcAft>
              <a:buFont typeface="Arial" pitchFamily="34" charset="0"/>
              <a:buChar char="•"/>
              <a:defRPr/>
            </a:pPr>
            <a:r>
              <a:rPr lang="en-GB" dirty="0">
                <a:solidFill>
                  <a:schemeClr val="accent5"/>
                </a:solidFill>
              </a:rPr>
              <a:t> Slavery widely practiced and slaves played a range of roles in society (household, police, labourers, civil servants)</a:t>
            </a:r>
          </a:p>
          <a:p>
            <a:pPr marL="182880" indent="-182880" eaLnBrk="1" fontAlgn="auto" hangingPunct="1">
              <a:spcAft>
                <a:spcPts val="0"/>
              </a:spcAft>
              <a:buFont typeface="Arial" pitchFamily="34" charset="0"/>
              <a:buChar char="•"/>
              <a:defRPr/>
            </a:pPr>
            <a:r>
              <a:rPr lang="en-GB" dirty="0">
                <a:solidFill>
                  <a:schemeClr val="accent5"/>
                </a:solidFill>
              </a:rPr>
              <a:t>Natural </a:t>
            </a:r>
            <a:r>
              <a:rPr lang="en-GB" dirty="0" err="1">
                <a:solidFill>
                  <a:schemeClr val="accent5"/>
                </a:solidFill>
              </a:rPr>
              <a:t>vs</a:t>
            </a:r>
            <a:r>
              <a:rPr lang="en-GB" dirty="0">
                <a:solidFill>
                  <a:schemeClr val="accent5"/>
                </a:solidFill>
              </a:rPr>
              <a:t> un-natural slaves</a:t>
            </a:r>
          </a:p>
          <a:p>
            <a:pPr marL="0" indent="0" eaLnBrk="1" fontAlgn="auto" hangingPunct="1">
              <a:spcAft>
                <a:spcPts val="0"/>
              </a:spcAft>
              <a:buFont typeface="Arial" pitchFamily="34" charset="0"/>
              <a:buNone/>
              <a:defRPr/>
            </a:pPr>
            <a:r>
              <a:rPr lang="en-GB" dirty="0">
                <a:solidFill>
                  <a:schemeClr val="accent5"/>
                </a:solidFill>
              </a:rPr>
              <a:t> - ‘natural’ – fitted by nature (unable to form own ends)</a:t>
            </a:r>
          </a:p>
          <a:p>
            <a:pPr marL="0" indent="0" eaLnBrk="1" fontAlgn="auto" hangingPunct="1">
              <a:spcAft>
                <a:spcPts val="0"/>
              </a:spcAft>
              <a:buFont typeface="Arial" pitchFamily="34" charset="0"/>
              <a:buNone/>
              <a:defRPr/>
            </a:pPr>
            <a:r>
              <a:rPr lang="en-GB" dirty="0">
                <a:solidFill>
                  <a:schemeClr val="accent5"/>
                </a:solidFill>
              </a:rPr>
              <a:t> - ‘un-natural’ or legal – taken by force</a:t>
            </a:r>
          </a:p>
          <a:p>
            <a:pPr marL="182880" indent="-182880" eaLnBrk="1" fontAlgn="auto" hangingPunct="1">
              <a:spcAft>
                <a:spcPts val="0"/>
              </a:spcAft>
              <a:buFont typeface="Arial" pitchFamily="34" charset="0"/>
              <a:buChar char="•"/>
              <a:defRPr/>
            </a:pPr>
            <a:r>
              <a:rPr lang="en-GB" dirty="0">
                <a:solidFill>
                  <a:schemeClr val="accent5"/>
                </a:solidFill>
              </a:rPr>
              <a:t>Why is slavery theoretically and practically ‘necessary’ for Aristotle?</a:t>
            </a:r>
          </a:p>
          <a:p>
            <a:pPr marL="0" indent="0" eaLnBrk="1" fontAlgn="auto" hangingPunct="1">
              <a:spcAft>
                <a:spcPts val="0"/>
              </a:spcAft>
              <a:buFont typeface="Arial" pitchFamily="34" charset="0"/>
              <a:buNone/>
              <a:defRPr/>
            </a:pPr>
            <a:r>
              <a:rPr lang="en-GB" dirty="0">
                <a:solidFill>
                  <a:schemeClr val="accent5"/>
                </a:solidFill>
              </a:rPr>
              <a:t> KEY – leisure for those able to prepare for and engage in the </a:t>
            </a:r>
            <a:r>
              <a:rPr lang="en-GB" i="1" dirty="0">
                <a:solidFill>
                  <a:schemeClr val="accent5"/>
                </a:solidFill>
              </a:rPr>
              <a:t>polis</a:t>
            </a:r>
          </a:p>
          <a:p>
            <a:pPr marL="182880" indent="-182880" eaLnBrk="1" fontAlgn="auto" hangingPunct="1">
              <a:spcAft>
                <a:spcPts val="0"/>
              </a:spcAft>
              <a:buFontTx/>
              <a:buChar char="-"/>
              <a:defRPr/>
            </a:pPr>
            <a:endParaRPr lang="en-GB" dirty="0"/>
          </a:p>
          <a:p>
            <a:pPr marL="182880" indent="-182880" eaLnBrk="1" fontAlgn="auto" hangingPunct="1">
              <a:spcAft>
                <a:spcPts val="0"/>
              </a:spcAft>
              <a:buFont typeface="Arial" pitchFamily="34" charset="0"/>
              <a:buChar char="•"/>
              <a:defRPr/>
            </a:pPr>
            <a:endParaRPr lang="en-GB" dirty="0"/>
          </a:p>
        </p:txBody>
      </p:sp>
      <p:sp>
        <p:nvSpPr>
          <p:cNvPr id="3" name="Title 2"/>
          <p:cNvSpPr>
            <a:spLocks noGrp="1"/>
          </p:cNvSpPr>
          <p:nvPr>
            <p:ph type="title"/>
          </p:nvPr>
        </p:nvSpPr>
        <p:spPr/>
        <p:txBody>
          <a:bodyPr/>
          <a:lstStyle/>
          <a:p>
            <a:pPr eaLnBrk="1" fontAlgn="auto" hangingPunct="1">
              <a:spcAft>
                <a:spcPts val="0"/>
              </a:spcAft>
              <a:defRPr/>
            </a:pPr>
            <a:r>
              <a:rPr lang="en-GB" dirty="0">
                <a:solidFill>
                  <a:schemeClr val="accent1"/>
                </a:solidFill>
              </a:rPr>
              <a:t>Slavery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929336"/>
          </a:xfrm>
        </p:spPr>
        <p:txBody>
          <a:bodyPr>
            <a:normAutofit lnSpcReduction="10000"/>
          </a:bodyPr>
          <a:lstStyle/>
          <a:p>
            <a:r>
              <a:rPr lang="en-GB" i="1" dirty="0">
                <a:solidFill>
                  <a:schemeClr val="accent5"/>
                </a:solidFill>
              </a:rPr>
              <a:t>Does Aristotle’s analysis justify or seek to critique and reform slavery as it was then practiced?</a:t>
            </a:r>
          </a:p>
          <a:p>
            <a:r>
              <a:rPr lang="en-GB" dirty="0">
                <a:solidFill>
                  <a:schemeClr val="accent5"/>
                </a:solidFill>
              </a:rPr>
              <a:t>For Greeks ‘rule’ would have positive connotations about ordering, leading, governing well and fulfilling duties. </a:t>
            </a:r>
          </a:p>
          <a:p>
            <a:r>
              <a:rPr lang="en-GB" dirty="0">
                <a:solidFill>
                  <a:schemeClr val="accent5"/>
                </a:solidFill>
              </a:rPr>
              <a:t> To use one’s power in a way that did not benefit those being ruled would be ‘</a:t>
            </a:r>
            <a:r>
              <a:rPr lang="en-GB" dirty="0" err="1">
                <a:solidFill>
                  <a:schemeClr val="accent5"/>
                </a:solidFill>
              </a:rPr>
              <a:t>mis</a:t>
            </a:r>
            <a:r>
              <a:rPr lang="en-GB" dirty="0">
                <a:solidFill>
                  <a:schemeClr val="accent5"/>
                </a:solidFill>
              </a:rPr>
              <a:t>-rule.’</a:t>
            </a:r>
          </a:p>
          <a:p>
            <a:r>
              <a:rPr lang="en-GB" dirty="0">
                <a:solidFill>
                  <a:schemeClr val="accent5"/>
                </a:solidFill>
              </a:rPr>
              <a:t>Argument: ultimately Aristotle justifies a more narrowed idea of slavery – natural (non- self-governing’), non-Greek</a:t>
            </a:r>
            <a:r>
              <a:rPr lang="en-GB" i="1" dirty="0">
                <a:solidFill>
                  <a:schemeClr val="accent5"/>
                </a:solidFill>
              </a:rPr>
              <a:t> </a:t>
            </a:r>
            <a:r>
              <a:rPr lang="en-GB" dirty="0">
                <a:solidFill>
                  <a:schemeClr val="accent5"/>
                </a:solidFill>
              </a:rPr>
              <a:t>and household-based.  </a:t>
            </a:r>
          </a:p>
          <a:p>
            <a:r>
              <a:rPr lang="en-GB" dirty="0">
                <a:solidFill>
                  <a:schemeClr val="accent5"/>
                </a:solidFill>
              </a:rPr>
              <a:t>Advocated ‘manumission’ for those with the capacity for self-rule. ( </a:t>
            </a:r>
            <a:r>
              <a:rPr lang="en-GB" i="1" dirty="0">
                <a:solidFill>
                  <a:schemeClr val="accent5"/>
                </a:solidFill>
              </a:rPr>
              <a:t>Pol VII: x 1330a25)</a:t>
            </a:r>
          </a:p>
        </p:txBody>
      </p:sp>
      <p:sp>
        <p:nvSpPr>
          <p:cNvPr id="3" name="Title 2"/>
          <p:cNvSpPr>
            <a:spLocks noGrp="1"/>
          </p:cNvSpPr>
          <p:nvPr>
            <p:ph type="title"/>
          </p:nvPr>
        </p:nvSpPr>
        <p:spPr/>
        <p:txBody>
          <a:bodyPr>
            <a:normAutofit/>
          </a:bodyPr>
          <a:lstStyle/>
          <a:p>
            <a:r>
              <a:rPr lang="en-GB" dirty="0">
                <a:solidFill>
                  <a:srgbClr val="C00000"/>
                </a:solidFill>
              </a:rPr>
              <a:t>Slavery, cont’d </a:t>
            </a:r>
            <a:r>
              <a:rPr lang="en-GB" sz="2800" dirty="0">
                <a:solidFill>
                  <a:srgbClr val="C00000"/>
                </a:solidFill>
              </a:rPr>
              <a:t>(from Andrew Lockyer) </a:t>
            </a:r>
          </a:p>
        </p:txBody>
      </p:sp>
    </p:spTree>
    <p:extLst>
      <p:ext uri="{BB962C8B-B14F-4D97-AF65-F5344CB8AC3E}">
        <p14:creationId xmlns:p14="http://schemas.microsoft.com/office/powerpoint/2010/main" val="211987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755232"/>
          </a:xfrm>
        </p:spPr>
        <p:txBody>
          <a:bodyPr>
            <a:normAutofit lnSpcReduction="10000"/>
          </a:bodyPr>
          <a:lstStyle/>
          <a:p>
            <a:r>
              <a:rPr lang="en-GB" dirty="0">
                <a:solidFill>
                  <a:schemeClr val="bg1"/>
                </a:solidFill>
              </a:rPr>
              <a:t>‘</a:t>
            </a:r>
            <a:r>
              <a:rPr lang="en-GB" i="1" dirty="0">
                <a:solidFill>
                  <a:schemeClr val="accent5"/>
                </a:solidFill>
              </a:rPr>
              <a:t>Perhaps I should say a word or two on the duties of women ….Your great glory is not to be inferior to what God has made you, and the greatest glory of a woman is to be least talked about by men, whether they are praising you or criticizing you</a:t>
            </a:r>
            <a:r>
              <a:rPr lang="en-GB" dirty="0">
                <a:solidFill>
                  <a:schemeClr val="accent5"/>
                </a:solidFill>
              </a:rPr>
              <a:t>.’  (Thucydides, </a:t>
            </a:r>
            <a:r>
              <a:rPr lang="en-GB" i="1" dirty="0">
                <a:solidFill>
                  <a:schemeClr val="accent5"/>
                </a:solidFill>
              </a:rPr>
              <a:t>Pericles’ Funeral Oration)</a:t>
            </a:r>
          </a:p>
          <a:p>
            <a:r>
              <a:rPr lang="en-GB" dirty="0">
                <a:solidFill>
                  <a:schemeClr val="accent5"/>
                </a:solidFill>
              </a:rPr>
              <a:t>Athenian women largely in the household</a:t>
            </a:r>
          </a:p>
          <a:p>
            <a:r>
              <a:rPr lang="en-GB" dirty="0">
                <a:solidFill>
                  <a:schemeClr val="accent5"/>
                </a:solidFill>
              </a:rPr>
              <a:t>Criticism of Spartan women as self-indulgent, licentious and bossy</a:t>
            </a:r>
          </a:p>
          <a:p>
            <a:r>
              <a:rPr lang="en-GB" i="1" dirty="0">
                <a:solidFill>
                  <a:schemeClr val="accent5"/>
                </a:solidFill>
              </a:rPr>
              <a:t>‘unless conditions are quite contrary to nature, the male is more fitted to rule (as a statesman) than the female.’  (Politics, Bk1: 12 ) </a:t>
            </a:r>
          </a:p>
          <a:p>
            <a:endParaRPr lang="en-GB" dirty="0">
              <a:solidFill>
                <a:schemeClr val="accent5"/>
              </a:solidFill>
            </a:endParaRPr>
          </a:p>
          <a:p>
            <a:endParaRPr lang="en-GB" i="1" dirty="0"/>
          </a:p>
        </p:txBody>
      </p:sp>
      <p:sp>
        <p:nvSpPr>
          <p:cNvPr id="3" name="Title 2"/>
          <p:cNvSpPr>
            <a:spLocks noGrp="1"/>
          </p:cNvSpPr>
          <p:nvPr>
            <p:ph type="title"/>
          </p:nvPr>
        </p:nvSpPr>
        <p:spPr/>
        <p:txBody>
          <a:bodyPr/>
          <a:lstStyle/>
          <a:p>
            <a:r>
              <a:rPr lang="en-GB" dirty="0">
                <a:solidFill>
                  <a:schemeClr val="accent1"/>
                </a:solidFill>
              </a:rPr>
              <a:t>Women</a:t>
            </a:r>
          </a:p>
        </p:txBody>
      </p:sp>
    </p:spTree>
    <p:extLst>
      <p:ext uri="{BB962C8B-B14F-4D97-AF65-F5344CB8AC3E}">
        <p14:creationId xmlns:p14="http://schemas.microsoft.com/office/powerpoint/2010/main" val="209267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1"/>
          <p:cNvSpPr>
            <a:spLocks noGrp="1"/>
          </p:cNvSpPr>
          <p:nvPr>
            <p:ph type="body" idx="1"/>
          </p:nvPr>
        </p:nvSpPr>
        <p:spPr>
          <a:ln w="9525"/>
          <a:extLst>
            <a:ext uri="{91240B29-F687-4F45-9708-019B960494DF}">
              <a14:hiddenLine xmlns:a14="http://schemas.microsoft.com/office/drawing/2010/main" w="44450" cap="flat" algn="ctr">
                <a:solidFill>
                  <a:srgbClr val="000000"/>
                </a:solidFill>
                <a:miter lim="800000"/>
                <a:headEnd/>
                <a:tailEnd/>
              </a14:hiddenLine>
            </a:ext>
          </a:extLst>
        </p:spPr>
        <p:txBody>
          <a:bodyPr/>
          <a:lstStyle/>
          <a:p>
            <a:pPr eaLnBrk="1" hangingPunct="1"/>
            <a:r>
              <a:rPr lang="en-GB" altLang="en-US" dirty="0">
                <a:solidFill>
                  <a:srgbClr val="C00000"/>
                </a:solidFill>
              </a:rPr>
              <a:t>SLAVES</a:t>
            </a:r>
          </a:p>
        </p:txBody>
      </p:sp>
      <p:sp>
        <p:nvSpPr>
          <p:cNvPr id="3" name="Content Placeholder 2"/>
          <p:cNvSpPr>
            <a:spLocks noGrp="1"/>
          </p:cNvSpPr>
          <p:nvPr>
            <p:ph sz="half" idx="2"/>
          </p:nvPr>
        </p:nvSpPr>
        <p:spPr>
          <a:xfrm>
            <a:off x="457200" y="2201896"/>
            <a:ext cx="4038600" cy="4395456"/>
          </a:xfrm>
        </p:spPr>
        <p:txBody>
          <a:bodyPr rtlCol="0">
            <a:normAutofit fontScale="92500" lnSpcReduction="20000"/>
          </a:bodyPr>
          <a:lstStyle/>
          <a:p>
            <a:pPr marL="182880" indent="-182880" eaLnBrk="1" fontAlgn="auto" hangingPunct="1">
              <a:spcAft>
                <a:spcPts val="0"/>
              </a:spcAft>
              <a:buFont typeface="Arial" pitchFamily="34" charset="0"/>
              <a:buChar char="•"/>
              <a:defRPr/>
            </a:pPr>
            <a:r>
              <a:rPr lang="en-GB" dirty="0">
                <a:solidFill>
                  <a:schemeClr val="accent5"/>
                </a:solidFill>
              </a:rPr>
              <a:t>Arguments used to justify slavery into 19</a:t>
            </a:r>
            <a:r>
              <a:rPr lang="en-GB" baseline="30000" dirty="0">
                <a:solidFill>
                  <a:schemeClr val="accent5"/>
                </a:solidFill>
              </a:rPr>
              <a:t>th</a:t>
            </a:r>
            <a:r>
              <a:rPr lang="en-GB" dirty="0">
                <a:solidFill>
                  <a:schemeClr val="accent5"/>
                </a:solidFill>
              </a:rPr>
              <a:t> century.</a:t>
            </a:r>
          </a:p>
          <a:p>
            <a:pPr marL="182880" indent="-182880" eaLnBrk="1" fontAlgn="auto" hangingPunct="1">
              <a:spcAft>
                <a:spcPts val="0"/>
              </a:spcAft>
              <a:buFont typeface="Arial" pitchFamily="34" charset="0"/>
              <a:buChar char="•"/>
              <a:defRPr/>
            </a:pPr>
            <a:r>
              <a:rPr lang="en-GB" dirty="0">
                <a:solidFill>
                  <a:schemeClr val="accent5"/>
                </a:solidFill>
              </a:rPr>
              <a:t>Widespread and plural practice.  </a:t>
            </a:r>
          </a:p>
          <a:p>
            <a:pPr marL="182880" indent="-182880" eaLnBrk="1" fontAlgn="auto" hangingPunct="1">
              <a:spcAft>
                <a:spcPts val="0"/>
              </a:spcAft>
              <a:buFont typeface="Arial" pitchFamily="34" charset="0"/>
              <a:buChar char="•"/>
              <a:defRPr/>
            </a:pPr>
            <a:r>
              <a:rPr lang="en-GB" dirty="0">
                <a:solidFill>
                  <a:schemeClr val="accent5"/>
                </a:solidFill>
              </a:rPr>
              <a:t>Role in political life and Aristotle’s framework – necessary for leisure and thus citizenship</a:t>
            </a:r>
          </a:p>
          <a:p>
            <a:pPr marL="182880" indent="-182880">
              <a:buFont typeface="Arial" pitchFamily="34" charset="0"/>
              <a:buChar char="•"/>
              <a:defRPr/>
            </a:pPr>
            <a:r>
              <a:rPr lang="en-GB" i="1" dirty="0">
                <a:solidFill>
                  <a:schemeClr val="accent5"/>
                </a:solidFill>
              </a:rPr>
              <a:t>Lockyer: Aristotle’s aim is to critique/reform the practice of slavery</a:t>
            </a:r>
          </a:p>
          <a:p>
            <a:pPr marL="182880" indent="-182880" eaLnBrk="1" fontAlgn="auto" hangingPunct="1">
              <a:spcAft>
                <a:spcPts val="0"/>
              </a:spcAft>
              <a:buFont typeface="Arial" pitchFamily="34" charset="0"/>
              <a:buChar char="•"/>
              <a:defRPr/>
            </a:pPr>
            <a:r>
              <a:rPr lang="en-GB" i="1" dirty="0">
                <a:solidFill>
                  <a:schemeClr val="accent5"/>
                </a:solidFill>
              </a:rPr>
              <a:t>Result of Aristotle’s method – facts + discourse</a:t>
            </a:r>
          </a:p>
          <a:p>
            <a:pPr marL="182880" indent="-182880" eaLnBrk="1" fontAlgn="auto" hangingPunct="1">
              <a:spcAft>
                <a:spcPts val="0"/>
              </a:spcAft>
              <a:buFont typeface="Arial" pitchFamily="34" charset="0"/>
              <a:buChar char="•"/>
              <a:defRPr/>
            </a:pPr>
            <a:endParaRPr lang="en-GB" dirty="0"/>
          </a:p>
          <a:p>
            <a:pPr marL="182880" indent="-182880" eaLnBrk="1" fontAlgn="auto" hangingPunct="1">
              <a:spcAft>
                <a:spcPts val="0"/>
              </a:spcAft>
              <a:buFont typeface="Arial" pitchFamily="34" charset="0"/>
              <a:buChar char="•"/>
              <a:defRPr/>
            </a:pPr>
            <a:endParaRPr lang="en-GB" dirty="0"/>
          </a:p>
          <a:p>
            <a:pPr marL="182880" indent="-182880" eaLnBrk="1" fontAlgn="auto" hangingPunct="1">
              <a:spcAft>
                <a:spcPts val="0"/>
              </a:spcAft>
              <a:buFont typeface="Arial" pitchFamily="34" charset="0"/>
              <a:buChar char="•"/>
              <a:defRPr/>
            </a:pPr>
            <a:endParaRPr lang="en-GB" dirty="0"/>
          </a:p>
        </p:txBody>
      </p:sp>
      <p:sp>
        <p:nvSpPr>
          <p:cNvPr id="4" name="Content Placeholder 3"/>
          <p:cNvSpPr>
            <a:spLocks noGrp="1"/>
          </p:cNvSpPr>
          <p:nvPr>
            <p:ph sz="quarter" idx="4"/>
          </p:nvPr>
        </p:nvSpPr>
        <p:spPr>
          <a:xfrm>
            <a:off x="4649788" y="2201895"/>
            <a:ext cx="4038600" cy="4323191"/>
          </a:xfrm>
        </p:spPr>
        <p:txBody>
          <a:bodyPr rtlCol="0">
            <a:normAutofit fontScale="92500"/>
          </a:bodyPr>
          <a:lstStyle/>
          <a:p>
            <a:pPr marL="182880" indent="-182880" eaLnBrk="1" fontAlgn="auto" hangingPunct="1">
              <a:spcAft>
                <a:spcPts val="0"/>
              </a:spcAft>
              <a:buFont typeface="Arial" pitchFamily="34" charset="0"/>
              <a:buChar char="•"/>
              <a:defRPr/>
            </a:pPr>
            <a:r>
              <a:rPr lang="en-GB" i="1" dirty="0">
                <a:solidFill>
                  <a:schemeClr val="accent5"/>
                </a:solidFill>
              </a:rPr>
              <a:t>Coleman</a:t>
            </a:r>
            <a:r>
              <a:rPr lang="en-GB" dirty="0">
                <a:solidFill>
                  <a:schemeClr val="accent5"/>
                </a:solidFill>
              </a:rPr>
              <a:t> – Aristotle  reflects the values of his time and society</a:t>
            </a:r>
          </a:p>
          <a:p>
            <a:pPr marL="182880" indent="-182880" eaLnBrk="1" fontAlgn="auto" hangingPunct="1">
              <a:spcAft>
                <a:spcPts val="0"/>
              </a:spcAft>
              <a:buFont typeface="Arial" pitchFamily="34" charset="0"/>
              <a:buChar char="•"/>
              <a:defRPr/>
            </a:pPr>
            <a:r>
              <a:rPr lang="en-GB" i="1" dirty="0" err="1">
                <a:solidFill>
                  <a:schemeClr val="accent5"/>
                </a:solidFill>
              </a:rPr>
              <a:t>Saxonhouse</a:t>
            </a:r>
            <a:r>
              <a:rPr lang="en-GB" dirty="0">
                <a:solidFill>
                  <a:schemeClr val="accent5"/>
                </a:solidFill>
              </a:rPr>
              <a:t> – culpable for ‘world-historic’ destruction  of </a:t>
            </a:r>
            <a:r>
              <a:rPr lang="en-GB" i="1" dirty="0" err="1">
                <a:solidFill>
                  <a:schemeClr val="accent5"/>
                </a:solidFill>
              </a:rPr>
              <a:t>oikos</a:t>
            </a:r>
            <a:r>
              <a:rPr lang="en-GB" dirty="0">
                <a:solidFill>
                  <a:schemeClr val="accent5"/>
                </a:solidFill>
              </a:rPr>
              <a:t>/women’s power</a:t>
            </a:r>
          </a:p>
          <a:p>
            <a:pPr marL="182880" indent="-182880" eaLnBrk="1" fontAlgn="auto" hangingPunct="1">
              <a:spcAft>
                <a:spcPts val="0"/>
              </a:spcAft>
              <a:buFont typeface="Arial" pitchFamily="34" charset="0"/>
              <a:buChar char="•"/>
              <a:defRPr/>
            </a:pPr>
            <a:r>
              <a:rPr lang="en-GB" i="1" dirty="0">
                <a:solidFill>
                  <a:schemeClr val="accent5"/>
                </a:solidFill>
              </a:rPr>
              <a:t>Swanson</a:t>
            </a:r>
            <a:r>
              <a:rPr lang="en-GB" dirty="0">
                <a:solidFill>
                  <a:schemeClr val="accent5"/>
                </a:solidFill>
              </a:rPr>
              <a:t> – Household foundational to polis</a:t>
            </a:r>
          </a:p>
          <a:p>
            <a:pPr marL="182880" indent="-182880" eaLnBrk="1" fontAlgn="auto" hangingPunct="1">
              <a:spcAft>
                <a:spcPts val="0"/>
              </a:spcAft>
              <a:buFont typeface="Arial" pitchFamily="34" charset="0"/>
              <a:buChar char="•"/>
              <a:defRPr/>
            </a:pPr>
            <a:r>
              <a:rPr lang="en-GB" i="1" dirty="0">
                <a:solidFill>
                  <a:schemeClr val="accent5"/>
                </a:solidFill>
              </a:rPr>
              <a:t>Result of Aristotle’s method – facts + discourse</a:t>
            </a:r>
          </a:p>
        </p:txBody>
      </p:sp>
      <p:sp>
        <p:nvSpPr>
          <p:cNvPr id="5" name="Title 4"/>
          <p:cNvSpPr>
            <a:spLocks noGrp="1"/>
          </p:cNvSpPr>
          <p:nvPr>
            <p:ph type="title"/>
          </p:nvPr>
        </p:nvSpPr>
        <p:spPr/>
        <p:txBody>
          <a:bodyPr/>
          <a:lstStyle/>
          <a:p>
            <a:pPr eaLnBrk="1" fontAlgn="auto" hangingPunct="1">
              <a:spcAft>
                <a:spcPts val="0"/>
              </a:spcAft>
              <a:defRPr/>
            </a:pPr>
            <a:r>
              <a:rPr lang="en-GB" dirty="0">
                <a:solidFill>
                  <a:srgbClr val="C00000"/>
                </a:solidFill>
              </a:rPr>
              <a:t>What to make of this?</a:t>
            </a:r>
          </a:p>
        </p:txBody>
      </p:sp>
      <p:sp>
        <p:nvSpPr>
          <p:cNvPr id="17413" name="Text Placeholder 5"/>
          <p:cNvSpPr>
            <a:spLocks noGrp="1"/>
          </p:cNvSpPr>
          <p:nvPr>
            <p:ph type="body" idx="3"/>
          </p:nvPr>
        </p:nvSpPr>
        <p:spPr>
          <a:ln w="9525"/>
          <a:extLst>
            <a:ext uri="{91240B29-F687-4F45-9708-019B960494DF}">
              <a14:hiddenLine xmlns:a14="http://schemas.microsoft.com/office/drawing/2010/main" w="44450" cap="flat" algn="ctr">
                <a:solidFill>
                  <a:srgbClr val="000000"/>
                </a:solidFill>
                <a:miter lim="800000"/>
                <a:headEnd/>
                <a:tailEnd/>
              </a14:hiddenLine>
            </a:ext>
          </a:extLst>
        </p:spPr>
        <p:txBody>
          <a:bodyPr/>
          <a:lstStyle/>
          <a:p>
            <a:pPr eaLnBrk="1" hangingPunct="1"/>
            <a:r>
              <a:rPr lang="en-GB" altLang="en-US" dirty="0">
                <a:solidFill>
                  <a:srgbClr val="C00000"/>
                </a:solidFill>
              </a:rPr>
              <a:t>WOMEN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Citizenship</a:t>
            </a:r>
          </a:p>
        </p:txBody>
      </p:sp>
      <p:sp>
        <p:nvSpPr>
          <p:cNvPr id="3" name="Text Placeholder 2"/>
          <p:cNvSpPr>
            <a:spLocks noGrp="1"/>
          </p:cNvSpPr>
          <p:nvPr>
            <p:ph type="body" idx="1"/>
          </p:nvPr>
        </p:nvSpPr>
        <p:spPr/>
        <p:txBody>
          <a:bodyPr/>
          <a:lstStyle/>
          <a:p>
            <a:r>
              <a:rPr lang="en-GB" dirty="0"/>
              <a:t>The Civic Republican Tradition </a:t>
            </a:r>
          </a:p>
        </p:txBody>
      </p:sp>
    </p:spTree>
    <p:extLst>
      <p:ext uri="{BB962C8B-B14F-4D97-AF65-F5344CB8AC3E}">
        <p14:creationId xmlns:p14="http://schemas.microsoft.com/office/powerpoint/2010/main" val="25258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5112568"/>
          </a:xfrm>
        </p:spPr>
        <p:txBody>
          <a:bodyPr>
            <a:normAutofit fontScale="70000" lnSpcReduction="20000"/>
          </a:bodyPr>
          <a:lstStyle/>
          <a:p>
            <a:r>
              <a:rPr lang="en-GB" dirty="0">
                <a:solidFill>
                  <a:schemeClr val="bg1"/>
                </a:solidFill>
              </a:rPr>
              <a:t>Contrast to modern conceptions – not a ‘status’ , nor an entitlement to protection and the exercising of conferred political rights.  Direct participation, not representative government.</a:t>
            </a:r>
          </a:p>
          <a:p>
            <a:endParaRPr lang="en-GB" dirty="0">
              <a:solidFill>
                <a:schemeClr val="bg1"/>
              </a:solidFill>
            </a:endParaRPr>
          </a:p>
          <a:p>
            <a:r>
              <a:rPr lang="en-GB" dirty="0">
                <a:solidFill>
                  <a:schemeClr val="bg1"/>
                </a:solidFill>
              </a:rPr>
              <a:t>Political apathy incomprehensible – political interest is inherent and presumed. Not a ‘personal choice’.</a:t>
            </a:r>
          </a:p>
          <a:p>
            <a:endParaRPr lang="en-GB" dirty="0">
              <a:solidFill>
                <a:schemeClr val="bg1"/>
              </a:solidFill>
            </a:endParaRPr>
          </a:p>
          <a:p>
            <a:r>
              <a:rPr lang="en-GB" dirty="0">
                <a:solidFill>
                  <a:schemeClr val="bg1"/>
                </a:solidFill>
              </a:rPr>
              <a:t>‘Political government is government of free and equal citizens.’ (</a:t>
            </a:r>
            <a:r>
              <a:rPr lang="en-GB" i="1" dirty="0">
                <a:solidFill>
                  <a:schemeClr val="bg1"/>
                </a:solidFill>
              </a:rPr>
              <a:t>Politics 1255b20)</a:t>
            </a:r>
          </a:p>
          <a:p>
            <a:endParaRPr lang="en-GB" dirty="0">
              <a:solidFill>
                <a:schemeClr val="bg1"/>
              </a:solidFill>
            </a:endParaRPr>
          </a:p>
          <a:p>
            <a:r>
              <a:rPr lang="en-GB" b="1" dirty="0">
                <a:solidFill>
                  <a:schemeClr val="bg1"/>
                </a:solidFill>
              </a:rPr>
              <a:t> Aristotle’s Definitions:</a:t>
            </a:r>
          </a:p>
          <a:p>
            <a:pPr marL="0" indent="0">
              <a:buNone/>
            </a:pPr>
            <a:r>
              <a:rPr lang="en-GB" dirty="0">
                <a:solidFill>
                  <a:schemeClr val="bg1"/>
                </a:solidFill>
              </a:rPr>
              <a:t>  a) eligibility to participate in giving judgement and holding office  (descriptive criteria – varies by polis – </a:t>
            </a:r>
            <a:r>
              <a:rPr lang="en-GB" dirty="0" err="1">
                <a:solidFill>
                  <a:schemeClr val="bg1"/>
                </a:solidFill>
              </a:rPr>
              <a:t>eg</a:t>
            </a:r>
            <a:r>
              <a:rPr lang="en-GB" dirty="0">
                <a:solidFill>
                  <a:schemeClr val="bg1"/>
                </a:solidFill>
              </a:rPr>
              <a:t> birth, parents, property, residence, participation, etc.)</a:t>
            </a:r>
          </a:p>
          <a:p>
            <a:pPr marL="0" indent="0">
              <a:buNone/>
            </a:pPr>
            <a:endParaRPr lang="en-GB" dirty="0">
              <a:solidFill>
                <a:schemeClr val="bg1"/>
              </a:solidFill>
            </a:endParaRPr>
          </a:p>
          <a:p>
            <a:pPr marL="0" indent="0">
              <a:buNone/>
            </a:pPr>
            <a:r>
              <a:rPr lang="en-GB" dirty="0">
                <a:solidFill>
                  <a:schemeClr val="bg1"/>
                </a:solidFill>
              </a:rPr>
              <a:t>  b) one who actively participates in ruling and being ruled in a polity that aims for virtuous action and the common good. (normative ideal based on best constitution)</a:t>
            </a:r>
          </a:p>
          <a:p>
            <a:pPr marL="0" indent="0">
              <a:buNone/>
            </a:pPr>
            <a:endParaRPr lang="en-GB" dirty="0">
              <a:solidFill>
                <a:schemeClr val="bg1"/>
              </a:solidFill>
            </a:endParaRPr>
          </a:p>
          <a:p>
            <a:pPr marL="0" indent="0">
              <a:buNone/>
            </a:pPr>
            <a:endParaRPr lang="en-GB" dirty="0"/>
          </a:p>
        </p:txBody>
      </p:sp>
      <p:sp>
        <p:nvSpPr>
          <p:cNvPr id="3" name="Title 2"/>
          <p:cNvSpPr>
            <a:spLocks noGrp="1"/>
          </p:cNvSpPr>
          <p:nvPr>
            <p:ph type="title"/>
          </p:nvPr>
        </p:nvSpPr>
        <p:spPr/>
        <p:txBody>
          <a:bodyPr>
            <a:normAutofit/>
          </a:bodyPr>
          <a:lstStyle/>
          <a:p>
            <a:r>
              <a:rPr lang="en-GB" dirty="0">
                <a:solidFill>
                  <a:srgbClr val="C00000"/>
                </a:solidFill>
              </a:rPr>
              <a:t>Citizenship </a:t>
            </a:r>
          </a:p>
        </p:txBody>
      </p:sp>
    </p:spTree>
    <p:extLst>
      <p:ext uri="{BB962C8B-B14F-4D97-AF65-F5344CB8AC3E}">
        <p14:creationId xmlns:p14="http://schemas.microsoft.com/office/powerpoint/2010/main" val="133142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solidFill>
                  <a:schemeClr val="bg1"/>
                </a:solidFill>
              </a:rPr>
              <a:t>‘Self-governing and virtuous’ men: educated, economically independent and native born. (ideal)</a:t>
            </a:r>
          </a:p>
          <a:p>
            <a:endParaRPr lang="en-GB" dirty="0">
              <a:solidFill>
                <a:schemeClr val="bg1"/>
              </a:solidFill>
            </a:endParaRPr>
          </a:p>
          <a:p>
            <a:r>
              <a:rPr lang="en-GB" dirty="0">
                <a:solidFill>
                  <a:schemeClr val="bg1"/>
                </a:solidFill>
              </a:rPr>
              <a:t>What about workers?  Being necessary to the functioning of the polis is not key – criteria should be possessing political virtue, which requires being relieved of manual tasks in order to be able to engage in the polis.  Manual work, agricultural work  and commerce are not ideal.  But again it depends on the constitution – in some states workers will be citizens</a:t>
            </a:r>
          </a:p>
          <a:p>
            <a:endParaRPr lang="en-GB" dirty="0">
              <a:solidFill>
                <a:schemeClr val="bg1"/>
              </a:solidFill>
            </a:endParaRPr>
          </a:p>
          <a:p>
            <a:endParaRPr lang="en-GB" dirty="0"/>
          </a:p>
        </p:txBody>
      </p:sp>
      <p:sp>
        <p:nvSpPr>
          <p:cNvPr id="3" name="Title 2"/>
          <p:cNvSpPr>
            <a:spLocks noGrp="1"/>
          </p:cNvSpPr>
          <p:nvPr>
            <p:ph type="title"/>
          </p:nvPr>
        </p:nvSpPr>
        <p:spPr/>
        <p:txBody>
          <a:bodyPr/>
          <a:lstStyle/>
          <a:p>
            <a:r>
              <a:rPr lang="en-GB" dirty="0">
                <a:solidFill>
                  <a:srgbClr val="C00000"/>
                </a:solidFill>
              </a:rPr>
              <a:t>Who should be a citizen?</a:t>
            </a:r>
          </a:p>
        </p:txBody>
      </p:sp>
    </p:spTree>
    <p:extLst>
      <p:ext uri="{BB962C8B-B14F-4D97-AF65-F5344CB8AC3E}">
        <p14:creationId xmlns:p14="http://schemas.microsoft.com/office/powerpoint/2010/main" val="150821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GB" dirty="0">
                <a:solidFill>
                  <a:schemeClr val="bg1"/>
                </a:solidFill>
              </a:rPr>
              <a:t>“ What effectively distinguishes the citizen proper from all others is his participation in giving judgement and holding office.”</a:t>
            </a:r>
          </a:p>
          <a:p>
            <a:endParaRPr lang="en-GB" dirty="0">
              <a:solidFill>
                <a:schemeClr val="bg1"/>
              </a:solidFill>
            </a:endParaRPr>
          </a:p>
          <a:p>
            <a:r>
              <a:rPr lang="en-GB" dirty="0">
                <a:solidFill>
                  <a:schemeClr val="bg1"/>
                </a:solidFill>
              </a:rPr>
              <a:t>“….our definition of citizen is best applied in a democracy; in other constitutions in may be applicable, but need not necessarily be so.”</a:t>
            </a:r>
          </a:p>
          <a:p>
            <a:endParaRPr lang="en-GB" dirty="0">
              <a:solidFill>
                <a:schemeClr val="bg1"/>
              </a:solidFill>
            </a:endParaRPr>
          </a:p>
          <a:p>
            <a:r>
              <a:rPr lang="en-GB" dirty="0">
                <a:solidFill>
                  <a:schemeClr val="bg1"/>
                </a:solidFill>
              </a:rPr>
              <a:t>Aristotle's view of the citizen and (his) relationship to the polis in which he engages is the basis for the ‘Civic Republican’ tradition of citizenship. </a:t>
            </a:r>
          </a:p>
          <a:p>
            <a:pPr marL="0" indent="0">
              <a:buNone/>
            </a:pPr>
            <a:endParaRPr lang="en-GB" dirty="0">
              <a:solidFill>
                <a:schemeClr val="bg1"/>
              </a:solidFill>
            </a:endParaRPr>
          </a:p>
          <a:p>
            <a:endParaRPr lang="en-GB" dirty="0"/>
          </a:p>
          <a:p>
            <a:pPr marL="0" indent="0">
              <a:buNone/>
            </a:pPr>
            <a:r>
              <a:rPr lang="en-GB" dirty="0">
                <a:solidFill>
                  <a:srgbClr val="C00000"/>
                </a:solidFill>
              </a:rPr>
              <a:t>(Politics Bk III </a:t>
            </a:r>
            <a:r>
              <a:rPr lang="en-GB" dirty="0" err="1">
                <a:solidFill>
                  <a:srgbClr val="C00000"/>
                </a:solidFill>
              </a:rPr>
              <a:t>i</a:t>
            </a:r>
            <a:r>
              <a:rPr lang="en-GB" dirty="0">
                <a:solidFill>
                  <a:srgbClr val="C00000"/>
                </a:solidFill>
              </a:rPr>
              <a:t>)</a:t>
            </a:r>
            <a:endParaRPr lang="en-GB" dirty="0"/>
          </a:p>
        </p:txBody>
      </p:sp>
      <p:sp>
        <p:nvSpPr>
          <p:cNvPr id="3" name="Title 2"/>
          <p:cNvSpPr>
            <a:spLocks noGrp="1"/>
          </p:cNvSpPr>
          <p:nvPr>
            <p:ph type="title"/>
          </p:nvPr>
        </p:nvSpPr>
        <p:spPr/>
        <p:txBody>
          <a:bodyPr/>
          <a:lstStyle/>
          <a:p>
            <a:r>
              <a:rPr lang="en-GB" dirty="0">
                <a:solidFill>
                  <a:srgbClr val="C00000"/>
                </a:solidFill>
              </a:rPr>
              <a:t>The ‘proper citizen’</a:t>
            </a:r>
          </a:p>
        </p:txBody>
      </p:sp>
    </p:spTree>
    <p:extLst>
      <p:ext uri="{BB962C8B-B14F-4D97-AF65-F5344CB8AC3E}">
        <p14:creationId xmlns:p14="http://schemas.microsoft.com/office/powerpoint/2010/main" val="421274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chemeClr val="bg1"/>
                </a:solidFill>
              </a:rPr>
              <a:t>Character/virtue of the citizenry determines the character/virtue/success of the constitution.</a:t>
            </a:r>
          </a:p>
          <a:p>
            <a:r>
              <a:rPr lang="en-GB" dirty="0">
                <a:solidFill>
                  <a:schemeClr val="bg1"/>
                </a:solidFill>
              </a:rPr>
              <a:t>Education in both moral and intellectual virtues is essential.  Moral virtues learned via habituation; intellectual virtues acquired by reason.</a:t>
            </a:r>
          </a:p>
          <a:p>
            <a:r>
              <a:rPr lang="en-GB" dirty="0">
                <a:solidFill>
                  <a:schemeClr val="bg1"/>
                </a:solidFill>
              </a:rPr>
              <a:t>If all citizens are to participate, education must be universal and the responsibility of the state.  Content must also be universal.  ‘Trainers of Children’</a:t>
            </a:r>
          </a:p>
          <a:p>
            <a:r>
              <a:rPr lang="en-GB" dirty="0">
                <a:solidFill>
                  <a:schemeClr val="bg1"/>
                </a:solidFill>
              </a:rPr>
              <a:t>Aim is to cultivate virtue and </a:t>
            </a:r>
            <a:r>
              <a:rPr lang="en-GB" i="1" dirty="0" err="1">
                <a:solidFill>
                  <a:schemeClr val="bg1"/>
                </a:solidFill>
              </a:rPr>
              <a:t>phronesis</a:t>
            </a:r>
            <a:r>
              <a:rPr lang="en-GB" i="1" dirty="0">
                <a:solidFill>
                  <a:schemeClr val="bg1"/>
                </a:solidFill>
              </a:rPr>
              <a:t>.  </a:t>
            </a:r>
            <a:r>
              <a:rPr lang="en-GB" dirty="0">
                <a:solidFill>
                  <a:schemeClr val="bg1"/>
                </a:solidFill>
              </a:rPr>
              <a:t>NOT to aim to train for military  or athletic prowess, specific skills.  </a:t>
            </a:r>
          </a:p>
          <a:p>
            <a:endParaRPr lang="en-GB" i="1" dirty="0">
              <a:solidFill>
                <a:schemeClr val="bg1"/>
              </a:solidFill>
            </a:endParaRPr>
          </a:p>
          <a:p>
            <a:endParaRPr lang="en-GB" dirty="0"/>
          </a:p>
        </p:txBody>
      </p:sp>
      <p:sp>
        <p:nvSpPr>
          <p:cNvPr id="3" name="Title 2"/>
          <p:cNvSpPr>
            <a:spLocks noGrp="1"/>
          </p:cNvSpPr>
          <p:nvPr>
            <p:ph type="title"/>
          </p:nvPr>
        </p:nvSpPr>
        <p:spPr/>
        <p:txBody>
          <a:bodyPr/>
          <a:lstStyle/>
          <a:p>
            <a:r>
              <a:rPr lang="en-GB" dirty="0">
                <a:solidFill>
                  <a:srgbClr val="C00000"/>
                </a:solidFill>
              </a:rPr>
              <a:t>Education for citizenship (</a:t>
            </a:r>
            <a:r>
              <a:rPr lang="en-GB" sz="2400" dirty="0">
                <a:solidFill>
                  <a:srgbClr val="C00000"/>
                </a:solidFill>
              </a:rPr>
              <a:t>Bk VII – VIII)</a:t>
            </a:r>
          </a:p>
        </p:txBody>
      </p:sp>
    </p:spTree>
    <p:extLst>
      <p:ext uri="{BB962C8B-B14F-4D97-AF65-F5344CB8AC3E}">
        <p14:creationId xmlns:p14="http://schemas.microsoft.com/office/powerpoint/2010/main" val="361759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1"/>
          <p:cNvSpPr>
            <a:spLocks noGrp="1"/>
          </p:cNvSpPr>
          <p:nvPr>
            <p:ph idx="1"/>
          </p:nvPr>
        </p:nvSpPr>
        <p:spPr/>
        <p:txBody>
          <a:bodyPr/>
          <a:lstStyle/>
          <a:p>
            <a:pPr eaLnBrk="1" hangingPunct="1"/>
            <a:endParaRPr lang="en-GB" altLang="en-US" dirty="0">
              <a:solidFill>
                <a:schemeClr val="bg1"/>
              </a:solidFill>
            </a:endParaRPr>
          </a:p>
          <a:p>
            <a:pPr eaLnBrk="1" hangingPunct="1"/>
            <a:r>
              <a:rPr lang="en-GB" altLang="en-US" dirty="0">
                <a:solidFill>
                  <a:schemeClr val="bg1"/>
                </a:solidFill>
              </a:rPr>
              <a:t>Reading </a:t>
            </a:r>
            <a:r>
              <a:rPr lang="en-GB" altLang="en-US" i="1" dirty="0">
                <a:solidFill>
                  <a:schemeClr val="bg1"/>
                </a:solidFill>
              </a:rPr>
              <a:t>The Politics</a:t>
            </a:r>
          </a:p>
          <a:p>
            <a:pPr eaLnBrk="1" hangingPunct="1"/>
            <a:endParaRPr lang="en-GB" altLang="en-US" i="1" dirty="0">
              <a:solidFill>
                <a:schemeClr val="bg1"/>
              </a:solidFill>
            </a:endParaRPr>
          </a:p>
          <a:p>
            <a:pPr eaLnBrk="1" hangingPunct="1"/>
            <a:r>
              <a:rPr lang="en-GB" altLang="en-US" dirty="0">
                <a:solidFill>
                  <a:schemeClr val="bg1"/>
                </a:solidFill>
              </a:rPr>
              <a:t>Formation of the state</a:t>
            </a:r>
            <a:endParaRPr lang="en-GB" altLang="en-US" i="1" dirty="0">
              <a:solidFill>
                <a:schemeClr val="bg1"/>
              </a:solidFill>
            </a:endParaRPr>
          </a:p>
          <a:p>
            <a:pPr eaLnBrk="1" hangingPunct="1"/>
            <a:endParaRPr lang="en-GB" altLang="en-US" i="1" dirty="0">
              <a:solidFill>
                <a:schemeClr val="bg1"/>
              </a:solidFill>
            </a:endParaRPr>
          </a:p>
          <a:p>
            <a:pPr eaLnBrk="1" hangingPunct="1"/>
            <a:r>
              <a:rPr lang="en-GB" altLang="en-US" dirty="0">
                <a:solidFill>
                  <a:schemeClr val="bg1"/>
                </a:solidFill>
              </a:rPr>
              <a:t>The household</a:t>
            </a:r>
          </a:p>
          <a:p>
            <a:pPr eaLnBrk="1" hangingPunct="1"/>
            <a:endParaRPr lang="en-GB" altLang="en-US" dirty="0">
              <a:solidFill>
                <a:schemeClr val="bg1"/>
              </a:solidFill>
            </a:endParaRPr>
          </a:p>
          <a:p>
            <a:r>
              <a:rPr lang="en-GB" dirty="0">
                <a:solidFill>
                  <a:schemeClr val="bg1"/>
                </a:solidFill>
              </a:rPr>
              <a:t>Citizenship, education for citizenship</a:t>
            </a:r>
          </a:p>
          <a:p>
            <a:pPr eaLnBrk="1" hangingPunct="1"/>
            <a:endParaRPr lang="en-GB" altLang="en-US" dirty="0">
              <a:solidFill>
                <a:schemeClr val="bg1"/>
              </a:solidFill>
            </a:endParaRPr>
          </a:p>
          <a:p>
            <a:pPr marL="0" indent="0" eaLnBrk="1" hangingPunct="1">
              <a:buNone/>
            </a:pPr>
            <a:endParaRPr lang="en-GB" altLang="en-US" dirty="0"/>
          </a:p>
          <a:p>
            <a:pPr eaLnBrk="1" hangingPunct="1"/>
            <a:endParaRPr lang="en-GB" altLang="en-US" dirty="0"/>
          </a:p>
        </p:txBody>
      </p:sp>
      <p:sp>
        <p:nvSpPr>
          <p:cNvPr id="3" name="Title 2"/>
          <p:cNvSpPr>
            <a:spLocks noGrp="1"/>
          </p:cNvSpPr>
          <p:nvPr>
            <p:ph type="title"/>
          </p:nvPr>
        </p:nvSpPr>
        <p:spPr/>
        <p:txBody>
          <a:bodyPr/>
          <a:lstStyle/>
          <a:p>
            <a:pPr eaLnBrk="1" fontAlgn="auto" hangingPunct="1">
              <a:spcAft>
                <a:spcPts val="0"/>
              </a:spcAft>
              <a:defRPr/>
            </a:pPr>
            <a:r>
              <a:rPr lang="en-GB" dirty="0">
                <a:solidFill>
                  <a:srgbClr val="C00000"/>
                </a:solidFill>
              </a:rPr>
              <a:t>Today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968552"/>
          </a:xfrm>
        </p:spPr>
        <p:txBody>
          <a:bodyPr>
            <a:normAutofit fontScale="92500" lnSpcReduction="20000"/>
          </a:bodyPr>
          <a:lstStyle/>
          <a:p>
            <a:r>
              <a:rPr lang="en-GB" dirty="0">
                <a:solidFill>
                  <a:schemeClr val="bg1"/>
                </a:solidFill>
              </a:rPr>
              <a:t>“</a:t>
            </a:r>
            <a:r>
              <a:rPr lang="en-GB" i="1" dirty="0">
                <a:solidFill>
                  <a:schemeClr val="bg1"/>
                </a:solidFill>
              </a:rPr>
              <a:t>No one would dispute the fact that it is a lawgiver’s prime duty to arrange for the education of the young. In states where this is not done, the quality of the constitution suffers.” ( Politics XVIII, </a:t>
            </a:r>
            <a:r>
              <a:rPr lang="en-GB" i="1" dirty="0" err="1">
                <a:solidFill>
                  <a:schemeClr val="bg1"/>
                </a:solidFill>
              </a:rPr>
              <a:t>i</a:t>
            </a:r>
            <a:r>
              <a:rPr lang="en-GB" i="1" dirty="0">
                <a:solidFill>
                  <a:schemeClr val="bg1"/>
                </a:solidFill>
              </a:rPr>
              <a:t> : 1337a11</a:t>
            </a:r>
            <a:r>
              <a:rPr lang="en-GB" dirty="0">
                <a:solidFill>
                  <a:schemeClr val="bg1"/>
                </a:solidFill>
              </a:rPr>
              <a:t>)</a:t>
            </a:r>
          </a:p>
          <a:p>
            <a:endParaRPr lang="en-GB" dirty="0">
              <a:solidFill>
                <a:schemeClr val="bg1"/>
              </a:solidFill>
            </a:endParaRPr>
          </a:p>
          <a:p>
            <a:r>
              <a:rPr lang="en-GB" i="1" dirty="0">
                <a:solidFill>
                  <a:schemeClr val="bg1"/>
                </a:solidFill>
              </a:rPr>
              <a:t>But of all the safeguards we hear of as helping to maintain constitutional stability, the most important, but today universally neglected, is education for the way of living that belongs to the constitution…  It is useless to have the most beneficial laws…. (Politics V, ix: 1310a12)</a:t>
            </a:r>
          </a:p>
          <a:p>
            <a:endParaRPr lang="en-GB" dirty="0">
              <a:solidFill>
                <a:schemeClr val="bg1"/>
              </a:solidFill>
            </a:endParaRPr>
          </a:p>
          <a:p>
            <a:r>
              <a:rPr lang="en-GB" i="1" dirty="0">
                <a:solidFill>
                  <a:schemeClr val="bg1"/>
                </a:solidFill>
              </a:rPr>
              <a:t>“ It is also clear  that there are some useful things in which the young must be educated….but to be constantly asking ‘what is the use of it?’ is unbecoming to those of broad/great vision and unworthy of free men.”  (Politics VIII, iii: 1338b2)</a:t>
            </a:r>
          </a:p>
        </p:txBody>
      </p:sp>
      <p:sp>
        <p:nvSpPr>
          <p:cNvPr id="2" name="Title 1"/>
          <p:cNvSpPr>
            <a:spLocks noGrp="1"/>
          </p:cNvSpPr>
          <p:nvPr>
            <p:ph type="title"/>
          </p:nvPr>
        </p:nvSpPr>
        <p:spPr>
          <a:xfrm>
            <a:off x="457200" y="152400"/>
            <a:ext cx="8229600" cy="1260376"/>
          </a:xfrm>
        </p:spPr>
        <p:txBody>
          <a:bodyPr>
            <a:normAutofit fontScale="90000"/>
          </a:bodyPr>
          <a:lstStyle/>
          <a:p>
            <a:br>
              <a:rPr lang="en-GB" dirty="0">
                <a:solidFill>
                  <a:srgbClr val="C00000"/>
                </a:solidFill>
              </a:rPr>
            </a:br>
            <a:r>
              <a:rPr lang="en-GB" dirty="0">
                <a:solidFill>
                  <a:srgbClr val="C00000"/>
                </a:solidFill>
              </a:rPr>
              <a:t>Education</a:t>
            </a:r>
            <a:br>
              <a:rPr lang="en-GB" dirty="0">
                <a:solidFill>
                  <a:srgbClr val="C00000"/>
                </a:solidFill>
              </a:rPr>
            </a:br>
            <a:endParaRPr lang="en-GB" dirty="0">
              <a:solidFill>
                <a:srgbClr val="C00000"/>
              </a:solidFill>
            </a:endParaRPr>
          </a:p>
        </p:txBody>
      </p:sp>
    </p:spTree>
    <p:extLst>
      <p:ext uri="{BB962C8B-B14F-4D97-AF65-F5344CB8AC3E}">
        <p14:creationId xmlns:p14="http://schemas.microsoft.com/office/powerpoint/2010/main" val="42207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60386F-14CF-44B6-A353-A208D76426C1}"/>
              </a:ext>
            </a:extLst>
          </p:cNvPr>
          <p:cNvSpPr>
            <a:spLocks noGrp="1"/>
          </p:cNvSpPr>
          <p:nvPr>
            <p:ph idx="1"/>
          </p:nvPr>
        </p:nvSpPr>
        <p:spPr/>
        <p:txBody>
          <a:bodyPr/>
          <a:lstStyle/>
          <a:p>
            <a:r>
              <a:rPr lang="en-GB" dirty="0">
                <a:solidFill>
                  <a:schemeClr val="bg1"/>
                </a:solidFill>
              </a:rPr>
              <a:t>Constitutions, stability and instability, equality and justice</a:t>
            </a:r>
          </a:p>
        </p:txBody>
      </p:sp>
      <p:sp>
        <p:nvSpPr>
          <p:cNvPr id="3" name="Title 2">
            <a:extLst>
              <a:ext uri="{FF2B5EF4-FFF2-40B4-BE49-F238E27FC236}">
                <a16:creationId xmlns:a16="http://schemas.microsoft.com/office/drawing/2014/main" id="{786460B6-5EBB-4EB6-8B63-B66DD577EF81}"/>
              </a:ext>
            </a:extLst>
          </p:cNvPr>
          <p:cNvSpPr>
            <a:spLocks noGrp="1"/>
          </p:cNvSpPr>
          <p:nvPr>
            <p:ph type="title"/>
          </p:nvPr>
        </p:nvSpPr>
        <p:spPr/>
        <p:txBody>
          <a:bodyPr/>
          <a:lstStyle/>
          <a:p>
            <a:r>
              <a:rPr lang="en-GB" dirty="0">
                <a:solidFill>
                  <a:schemeClr val="accent1"/>
                </a:solidFill>
              </a:rPr>
              <a:t>Tomorrow</a:t>
            </a:r>
          </a:p>
        </p:txBody>
      </p:sp>
    </p:spTree>
    <p:extLst>
      <p:ext uri="{BB962C8B-B14F-4D97-AF65-F5344CB8AC3E}">
        <p14:creationId xmlns:p14="http://schemas.microsoft.com/office/powerpoint/2010/main" val="16057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solidFill>
                  <a:schemeClr val="accent1"/>
                </a:solidFill>
              </a:rPr>
              <a:t>Reading </a:t>
            </a:r>
            <a:r>
              <a:rPr lang="en-GB" i="1" dirty="0">
                <a:solidFill>
                  <a:schemeClr val="accent1"/>
                </a:solidFill>
              </a:rPr>
              <a:t>The Politics</a:t>
            </a:r>
          </a:p>
        </p:txBody>
      </p:sp>
      <p:sp>
        <p:nvSpPr>
          <p:cNvPr id="8195" name="Text Placeholder 2"/>
          <p:cNvSpPr>
            <a:spLocks noGrp="1"/>
          </p:cNvSpPr>
          <p:nvPr>
            <p:ph type="body" idx="1"/>
          </p:nvPr>
        </p:nvSpPr>
        <p:spPr/>
        <p:txBody>
          <a:bodyPr/>
          <a:lstStyle/>
          <a:p>
            <a:pPr eaLnBrk="1" hangingPunct="1"/>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182880" indent="-182880" eaLnBrk="1" fontAlgn="auto" hangingPunct="1">
              <a:spcAft>
                <a:spcPts val="0"/>
              </a:spcAft>
              <a:buFont typeface="Arial" pitchFamily="34" charset="0"/>
              <a:buChar char="•"/>
              <a:defRPr/>
            </a:pPr>
            <a:r>
              <a:rPr lang="en-GB" dirty="0">
                <a:solidFill>
                  <a:schemeClr val="accent5"/>
                </a:solidFill>
              </a:rPr>
              <a:t>Summaries can be useful </a:t>
            </a:r>
          </a:p>
          <a:p>
            <a:pPr marL="182880" indent="-182880" eaLnBrk="1" fontAlgn="auto" hangingPunct="1">
              <a:spcAft>
                <a:spcPts val="0"/>
              </a:spcAft>
              <a:buFont typeface="Arial" pitchFamily="34" charset="0"/>
              <a:buChar char="•"/>
              <a:defRPr/>
            </a:pPr>
            <a:endParaRPr lang="en-GB" dirty="0">
              <a:solidFill>
                <a:schemeClr val="accent5"/>
              </a:solidFill>
            </a:endParaRPr>
          </a:p>
          <a:p>
            <a:pPr marL="182880" indent="-182880" eaLnBrk="1" fontAlgn="auto" hangingPunct="1">
              <a:spcAft>
                <a:spcPts val="0"/>
              </a:spcAft>
              <a:buFont typeface="Arial" pitchFamily="34" charset="0"/>
              <a:buChar char="•"/>
              <a:defRPr/>
            </a:pPr>
            <a:r>
              <a:rPr lang="en-GB" dirty="0">
                <a:solidFill>
                  <a:schemeClr val="accent5"/>
                </a:solidFill>
              </a:rPr>
              <a:t>Structure and order an issue</a:t>
            </a:r>
          </a:p>
          <a:p>
            <a:pPr marL="0" indent="0" eaLnBrk="1" fontAlgn="auto" hangingPunct="1">
              <a:spcAft>
                <a:spcPts val="0"/>
              </a:spcAft>
              <a:buFont typeface="Arial" pitchFamily="34" charset="0"/>
              <a:buNone/>
              <a:defRPr/>
            </a:pPr>
            <a:r>
              <a:rPr lang="en-GB" dirty="0">
                <a:solidFill>
                  <a:schemeClr val="accent5"/>
                </a:solidFill>
              </a:rPr>
              <a:t>      </a:t>
            </a:r>
            <a:r>
              <a:rPr lang="en-GB" dirty="0" err="1">
                <a:solidFill>
                  <a:schemeClr val="accent5"/>
                </a:solidFill>
              </a:rPr>
              <a:t>Bk</a:t>
            </a:r>
            <a:r>
              <a:rPr lang="en-GB" dirty="0">
                <a:solidFill>
                  <a:schemeClr val="accent5"/>
                </a:solidFill>
              </a:rPr>
              <a:t> I – Household and city</a:t>
            </a:r>
          </a:p>
          <a:p>
            <a:pPr marL="0" indent="0" eaLnBrk="1" fontAlgn="auto" hangingPunct="1">
              <a:spcAft>
                <a:spcPts val="0"/>
              </a:spcAft>
              <a:buFont typeface="Arial" pitchFamily="34" charset="0"/>
              <a:buNone/>
              <a:defRPr/>
            </a:pPr>
            <a:r>
              <a:rPr lang="en-GB" dirty="0">
                <a:solidFill>
                  <a:schemeClr val="accent5"/>
                </a:solidFill>
              </a:rPr>
              <a:t>      </a:t>
            </a:r>
            <a:r>
              <a:rPr lang="en-GB" dirty="0" err="1">
                <a:solidFill>
                  <a:schemeClr val="accent5"/>
                </a:solidFill>
              </a:rPr>
              <a:t>Bk</a:t>
            </a:r>
            <a:r>
              <a:rPr lang="en-GB" dirty="0">
                <a:solidFill>
                  <a:schemeClr val="accent5"/>
                </a:solidFill>
              </a:rPr>
              <a:t>  II, VII-VIII – Ideal constitutions</a:t>
            </a:r>
          </a:p>
          <a:p>
            <a:pPr marL="0" indent="0" eaLnBrk="1" fontAlgn="auto" hangingPunct="1">
              <a:spcAft>
                <a:spcPts val="0"/>
              </a:spcAft>
              <a:buFont typeface="Arial" pitchFamily="34" charset="0"/>
              <a:buNone/>
              <a:defRPr/>
            </a:pPr>
            <a:r>
              <a:rPr lang="en-GB" dirty="0">
                <a:solidFill>
                  <a:schemeClr val="accent5"/>
                </a:solidFill>
              </a:rPr>
              <a:t>      </a:t>
            </a:r>
            <a:r>
              <a:rPr lang="en-GB" dirty="0" err="1">
                <a:solidFill>
                  <a:schemeClr val="accent5"/>
                </a:solidFill>
              </a:rPr>
              <a:t>Bk</a:t>
            </a:r>
            <a:r>
              <a:rPr lang="en-GB" dirty="0">
                <a:solidFill>
                  <a:schemeClr val="accent5"/>
                </a:solidFill>
              </a:rPr>
              <a:t>  III Citizens and constitutions</a:t>
            </a:r>
          </a:p>
          <a:p>
            <a:pPr marL="0" indent="0" eaLnBrk="1" fontAlgn="auto" hangingPunct="1">
              <a:spcAft>
                <a:spcPts val="0"/>
              </a:spcAft>
              <a:buFont typeface="Arial" pitchFamily="34" charset="0"/>
              <a:buNone/>
              <a:defRPr/>
            </a:pPr>
            <a:r>
              <a:rPr lang="en-GB" dirty="0">
                <a:solidFill>
                  <a:schemeClr val="accent5"/>
                </a:solidFill>
              </a:rPr>
              <a:t>      </a:t>
            </a:r>
            <a:r>
              <a:rPr lang="en-GB" dirty="0" err="1">
                <a:solidFill>
                  <a:schemeClr val="accent5"/>
                </a:solidFill>
              </a:rPr>
              <a:t>Bk</a:t>
            </a:r>
            <a:r>
              <a:rPr lang="en-GB" dirty="0">
                <a:solidFill>
                  <a:schemeClr val="accent5"/>
                </a:solidFill>
              </a:rPr>
              <a:t>   IV – Non-ideal constitutions</a:t>
            </a:r>
          </a:p>
          <a:p>
            <a:pPr marL="182880" indent="-182880" eaLnBrk="1" fontAlgn="auto" hangingPunct="1">
              <a:spcAft>
                <a:spcPts val="0"/>
              </a:spcAft>
              <a:buFont typeface="Arial" pitchFamily="34" charset="0"/>
              <a:buChar char="•"/>
              <a:defRPr/>
            </a:pPr>
            <a:endParaRPr lang="en-GB" dirty="0">
              <a:solidFill>
                <a:schemeClr val="accent5"/>
              </a:solidFill>
            </a:endParaRPr>
          </a:p>
          <a:p>
            <a:pPr marL="182880" indent="-182880" eaLnBrk="1" fontAlgn="auto" hangingPunct="1">
              <a:spcAft>
                <a:spcPts val="0"/>
              </a:spcAft>
              <a:buFont typeface="Arial" pitchFamily="34" charset="0"/>
              <a:buChar char="•"/>
              <a:defRPr/>
            </a:pPr>
            <a:r>
              <a:rPr lang="en-GB" dirty="0">
                <a:solidFill>
                  <a:schemeClr val="accent5"/>
                </a:solidFill>
              </a:rPr>
              <a:t>Multi-purpose/multi-level analysis</a:t>
            </a:r>
          </a:p>
          <a:p>
            <a:pPr marL="0" indent="0" eaLnBrk="1" fontAlgn="auto" hangingPunct="1">
              <a:spcAft>
                <a:spcPts val="0"/>
              </a:spcAft>
              <a:buFont typeface="Arial" pitchFamily="34" charset="0"/>
              <a:buNone/>
              <a:defRPr/>
            </a:pPr>
            <a:endParaRPr lang="en-GB" dirty="0"/>
          </a:p>
        </p:txBody>
      </p:sp>
      <p:sp>
        <p:nvSpPr>
          <p:cNvPr id="3" name="Title 2"/>
          <p:cNvSpPr>
            <a:spLocks noGrp="1"/>
          </p:cNvSpPr>
          <p:nvPr>
            <p:ph type="title"/>
          </p:nvPr>
        </p:nvSpPr>
        <p:spPr>
          <a:xfrm>
            <a:off x="395536" y="116632"/>
            <a:ext cx="8229600" cy="1219200"/>
          </a:xfrm>
        </p:spPr>
        <p:txBody>
          <a:bodyPr/>
          <a:lstStyle/>
          <a:p>
            <a:pPr eaLnBrk="1" fontAlgn="auto" hangingPunct="1">
              <a:spcAft>
                <a:spcPts val="0"/>
              </a:spcAft>
              <a:defRPr/>
            </a:pPr>
            <a:r>
              <a:rPr lang="en-GB" dirty="0">
                <a:solidFill>
                  <a:schemeClr val="accent1"/>
                </a:solidFill>
              </a:rPr>
              <a:t>Reading </a:t>
            </a:r>
            <a:r>
              <a:rPr lang="en-GB" i="1" dirty="0">
                <a:solidFill>
                  <a:schemeClr val="accent1"/>
                </a:solidFill>
              </a:rPr>
              <a:t>The Politics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1"/>
          <p:cNvSpPr>
            <a:spLocks noGrp="1"/>
          </p:cNvSpPr>
          <p:nvPr>
            <p:ph idx="1"/>
          </p:nvPr>
        </p:nvSpPr>
        <p:spPr/>
        <p:txBody>
          <a:bodyPr/>
          <a:lstStyle/>
          <a:p>
            <a:pPr marL="514350" indent="-514350" eaLnBrk="1" hangingPunct="1">
              <a:buFont typeface="Arial" charset="0"/>
              <a:buAutoNum type="arabicPeriod"/>
            </a:pPr>
            <a:r>
              <a:rPr lang="en-GB" altLang="en-US" dirty="0">
                <a:solidFill>
                  <a:schemeClr val="accent5"/>
                </a:solidFill>
              </a:rPr>
              <a:t>Ideal constitution (ideal citizens and circumstances)</a:t>
            </a:r>
          </a:p>
          <a:p>
            <a:pPr marL="514350" indent="-514350" eaLnBrk="1" hangingPunct="1">
              <a:buFont typeface="Arial" charset="0"/>
              <a:buAutoNum type="arabicPeriod"/>
            </a:pPr>
            <a:endParaRPr lang="en-GB" altLang="en-US" dirty="0">
              <a:solidFill>
                <a:schemeClr val="accent5"/>
              </a:solidFill>
            </a:endParaRPr>
          </a:p>
          <a:p>
            <a:pPr marL="514350" indent="-514350" eaLnBrk="1" hangingPunct="1">
              <a:buFont typeface="Arial" charset="0"/>
              <a:buAutoNum type="arabicPeriod"/>
            </a:pPr>
            <a:r>
              <a:rPr lang="en-GB" altLang="en-US" dirty="0">
                <a:solidFill>
                  <a:schemeClr val="accent5"/>
                </a:solidFill>
              </a:rPr>
              <a:t>Best possible constitution for a particular polis in particular circumstances</a:t>
            </a:r>
          </a:p>
          <a:p>
            <a:pPr marL="514350" indent="-514350" eaLnBrk="1" hangingPunct="1">
              <a:buFont typeface="Arial" charset="0"/>
              <a:buAutoNum type="arabicPeriod"/>
            </a:pPr>
            <a:endParaRPr lang="en-GB" altLang="en-US" dirty="0">
              <a:solidFill>
                <a:schemeClr val="accent5"/>
              </a:solidFill>
            </a:endParaRPr>
          </a:p>
          <a:p>
            <a:pPr marL="514350" indent="-514350" eaLnBrk="1" hangingPunct="1">
              <a:buFont typeface="Arial" charset="0"/>
              <a:buAutoNum type="arabicPeriod"/>
            </a:pPr>
            <a:r>
              <a:rPr lang="en-GB" altLang="en-US" dirty="0">
                <a:solidFill>
                  <a:schemeClr val="accent5"/>
                </a:solidFill>
              </a:rPr>
              <a:t>Best possible ‘for most poleis in most circumstances’ (general recommendation)</a:t>
            </a:r>
          </a:p>
          <a:p>
            <a:pPr marL="514350" indent="-514350" eaLnBrk="1" hangingPunct="1">
              <a:buFont typeface="Arial" charset="0"/>
              <a:buAutoNum type="arabicPeriod"/>
            </a:pPr>
            <a:endParaRPr lang="en-GB" altLang="en-US" dirty="0">
              <a:solidFill>
                <a:schemeClr val="accent5"/>
              </a:solidFill>
            </a:endParaRPr>
          </a:p>
          <a:p>
            <a:pPr marL="514350" indent="-514350" eaLnBrk="1" hangingPunct="1">
              <a:buFont typeface="Arial" charset="0"/>
              <a:buAutoNum type="arabicPeriod"/>
            </a:pPr>
            <a:r>
              <a:rPr lang="en-GB" altLang="en-US" dirty="0">
                <a:solidFill>
                  <a:schemeClr val="accent5"/>
                </a:solidFill>
              </a:rPr>
              <a:t>Advice for corrupted polis not in a position to easily change</a:t>
            </a:r>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lang="en-GB" dirty="0">
                <a:solidFill>
                  <a:srgbClr val="C00000"/>
                </a:solidFill>
              </a:rPr>
              <a:t>Multi-level analysis</a:t>
            </a:r>
            <a:br>
              <a:rPr lang="en-GB" dirty="0">
                <a:solidFill>
                  <a:srgbClr val="C00000"/>
                </a:solidFill>
              </a:rPr>
            </a:br>
            <a:endParaRPr lang="en-GB"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lang="en-GB" i="1" dirty="0">
                <a:solidFill>
                  <a:schemeClr val="accent1"/>
                </a:solidFill>
              </a:rPr>
              <a:t>The Politics</a:t>
            </a:r>
          </a:p>
        </p:txBody>
      </p:sp>
      <p:sp>
        <p:nvSpPr>
          <p:cNvPr id="11267" name="Text Placeholder 4"/>
          <p:cNvSpPr>
            <a:spLocks noGrp="1"/>
          </p:cNvSpPr>
          <p:nvPr>
            <p:ph type="body" idx="1"/>
          </p:nvPr>
        </p:nvSpPr>
        <p:spPr/>
        <p:txBody>
          <a:bodyPr/>
          <a:lstStyle/>
          <a:p>
            <a:pPr eaLnBrk="1" hangingPunct="1"/>
            <a:r>
              <a:rPr lang="en-GB" altLang="en-US" dirty="0">
                <a:solidFill>
                  <a:schemeClr val="bg1"/>
                </a:solidFill>
              </a:rPr>
              <a:t>Household, Slavery, Women (Bks I and II)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5112568"/>
          </a:xfrm>
        </p:spPr>
        <p:txBody>
          <a:bodyPr rtlCol="0">
            <a:normAutofit fontScale="85000" lnSpcReduction="20000"/>
          </a:bodyPr>
          <a:lstStyle/>
          <a:p>
            <a:pPr marL="182880" indent="-182880" eaLnBrk="1" fontAlgn="auto" hangingPunct="1">
              <a:spcAft>
                <a:spcPts val="0"/>
              </a:spcAft>
              <a:buFont typeface="Arial" pitchFamily="34" charset="0"/>
              <a:buChar char="•"/>
              <a:defRPr/>
            </a:pPr>
            <a:r>
              <a:rPr lang="en-GB" dirty="0">
                <a:solidFill>
                  <a:schemeClr val="accent5"/>
                </a:solidFill>
              </a:rPr>
              <a:t>Every state is a community/association of some kind, and every community is established with a view to some good…and the state or political community aims at… the highest good.</a:t>
            </a:r>
          </a:p>
          <a:p>
            <a:pPr marL="182880" indent="-182880" eaLnBrk="1" fontAlgn="auto" hangingPunct="1">
              <a:spcAft>
                <a:spcPts val="0"/>
              </a:spcAft>
              <a:buFont typeface="Arial" pitchFamily="34" charset="0"/>
              <a:buChar char="•"/>
              <a:defRPr/>
            </a:pPr>
            <a:endParaRPr lang="en-GB" dirty="0">
              <a:solidFill>
                <a:schemeClr val="accent5"/>
              </a:solidFill>
            </a:endParaRPr>
          </a:p>
          <a:p>
            <a:pPr marL="182880" indent="-182880" eaLnBrk="1" fontAlgn="auto" hangingPunct="1">
              <a:spcAft>
                <a:spcPts val="0"/>
              </a:spcAft>
              <a:buFont typeface="Arial" pitchFamily="34" charset="0"/>
              <a:buChar char="•"/>
              <a:defRPr/>
            </a:pPr>
            <a:r>
              <a:rPr lang="en-GB" dirty="0">
                <a:solidFill>
                  <a:schemeClr val="accent5"/>
                </a:solidFill>
              </a:rPr>
              <a:t> Man is by nature a political animal, a ‘</a:t>
            </a:r>
            <a:r>
              <a:rPr lang="en-GB" i="1" dirty="0">
                <a:solidFill>
                  <a:schemeClr val="accent5"/>
                </a:solidFill>
              </a:rPr>
              <a:t>zoon </a:t>
            </a:r>
            <a:r>
              <a:rPr lang="en-GB" i="1" dirty="0" err="1">
                <a:solidFill>
                  <a:schemeClr val="accent5"/>
                </a:solidFill>
              </a:rPr>
              <a:t>politikon</a:t>
            </a:r>
            <a:r>
              <a:rPr lang="en-GB" i="1" dirty="0">
                <a:solidFill>
                  <a:schemeClr val="accent5"/>
                </a:solidFill>
              </a:rPr>
              <a:t>’  </a:t>
            </a:r>
            <a:r>
              <a:rPr lang="en-GB" dirty="0">
                <a:solidFill>
                  <a:schemeClr val="accent5"/>
                </a:solidFill>
              </a:rPr>
              <a:t>and any man who by his nature and not by ill-luck has no state is either sub or super-human, a beast or a god.</a:t>
            </a:r>
          </a:p>
          <a:p>
            <a:pPr marL="182880" indent="-182880" eaLnBrk="1" fontAlgn="auto" hangingPunct="1">
              <a:spcAft>
                <a:spcPts val="0"/>
              </a:spcAft>
              <a:buFont typeface="Arial" pitchFamily="34" charset="0"/>
              <a:buChar char="•"/>
              <a:defRPr/>
            </a:pPr>
            <a:endParaRPr lang="en-GB" dirty="0">
              <a:solidFill>
                <a:schemeClr val="accent5"/>
              </a:solidFill>
            </a:endParaRPr>
          </a:p>
          <a:p>
            <a:pPr marL="182880" indent="-182880" eaLnBrk="1" fontAlgn="auto" hangingPunct="1">
              <a:spcAft>
                <a:spcPts val="0"/>
              </a:spcAft>
              <a:buFont typeface="Arial" pitchFamily="34" charset="0"/>
              <a:buChar char="•"/>
              <a:defRPr/>
            </a:pPr>
            <a:r>
              <a:rPr lang="en-GB" dirty="0">
                <a:solidFill>
                  <a:schemeClr val="accent5"/>
                </a:solidFill>
              </a:rPr>
              <a:t>Human animals are unique in that they possess:</a:t>
            </a:r>
          </a:p>
          <a:p>
            <a:pPr marL="0" indent="0" eaLnBrk="1" fontAlgn="auto" hangingPunct="1">
              <a:spcAft>
                <a:spcPts val="0"/>
              </a:spcAft>
              <a:buFont typeface="Arial" pitchFamily="34" charset="0"/>
              <a:buNone/>
              <a:defRPr/>
            </a:pPr>
            <a:r>
              <a:rPr lang="en-GB" dirty="0">
                <a:solidFill>
                  <a:schemeClr val="accent5"/>
                </a:solidFill>
              </a:rPr>
              <a:t> 	- Speech</a:t>
            </a:r>
          </a:p>
          <a:p>
            <a:pPr marL="0" indent="0" eaLnBrk="1" fontAlgn="auto" hangingPunct="1">
              <a:spcAft>
                <a:spcPts val="0"/>
              </a:spcAft>
              <a:buFont typeface="Arial" pitchFamily="34" charset="0"/>
              <a:buNone/>
              <a:defRPr/>
            </a:pPr>
            <a:r>
              <a:rPr lang="en-GB" dirty="0">
                <a:solidFill>
                  <a:schemeClr val="accent5"/>
                </a:solidFill>
              </a:rPr>
              <a:t>	- Reason</a:t>
            </a:r>
          </a:p>
          <a:p>
            <a:pPr marL="0" indent="0" eaLnBrk="1" fontAlgn="auto" hangingPunct="1">
              <a:spcAft>
                <a:spcPts val="0"/>
              </a:spcAft>
              <a:buFont typeface="Arial" pitchFamily="34" charset="0"/>
              <a:buNone/>
              <a:defRPr/>
            </a:pPr>
            <a:r>
              <a:rPr lang="en-GB" dirty="0">
                <a:solidFill>
                  <a:schemeClr val="accent5"/>
                </a:solidFill>
              </a:rPr>
              <a:t>	- Perception of good and evil, just and un-just</a:t>
            </a:r>
          </a:p>
          <a:p>
            <a:pPr marL="0" indent="0" eaLnBrk="1" fontAlgn="auto" hangingPunct="1">
              <a:spcAft>
                <a:spcPts val="0"/>
              </a:spcAft>
              <a:buFont typeface="Arial" pitchFamily="34" charset="0"/>
              <a:buNone/>
              <a:defRPr/>
            </a:pPr>
            <a:endParaRPr lang="en-GB" dirty="0">
              <a:solidFill>
                <a:schemeClr val="accent5"/>
              </a:solidFill>
            </a:endParaRPr>
          </a:p>
          <a:p>
            <a:pPr marL="0" indent="0">
              <a:buNone/>
              <a:defRPr/>
            </a:pPr>
            <a:r>
              <a:rPr lang="en-GB" dirty="0">
                <a:solidFill>
                  <a:schemeClr val="accent5"/>
                </a:solidFill>
              </a:rPr>
              <a:t> a counter-view- </a:t>
            </a:r>
            <a:r>
              <a:rPr lang="en-GB" dirty="0">
                <a:solidFill>
                  <a:schemeClr val="bg1"/>
                </a:solidFill>
                <a:hlinkClick r:id="rId3"/>
              </a:rPr>
              <a:t>www.youtube.com/watch?v=-KSryJXDpZo</a:t>
            </a:r>
            <a:r>
              <a:rPr lang="en-GB" dirty="0">
                <a:solidFill>
                  <a:schemeClr val="bg1"/>
                </a:solidFill>
              </a:rPr>
              <a:t>  </a:t>
            </a:r>
          </a:p>
          <a:p>
            <a:pPr marL="0" indent="0">
              <a:buNone/>
              <a:defRPr/>
            </a:pPr>
            <a:r>
              <a:rPr lang="en-GB" dirty="0">
                <a:solidFill>
                  <a:schemeClr val="bg1"/>
                </a:solidFill>
              </a:rPr>
              <a:t>		</a:t>
            </a:r>
          </a:p>
          <a:p>
            <a:pPr marL="0" indent="0" eaLnBrk="1" fontAlgn="auto" hangingPunct="1">
              <a:spcAft>
                <a:spcPts val="0"/>
              </a:spcAft>
              <a:buFont typeface="Arial" pitchFamily="34" charset="0"/>
              <a:buNone/>
              <a:defRPr/>
            </a:pPr>
            <a:endParaRPr lang="en-GB" dirty="0">
              <a:solidFill>
                <a:schemeClr val="bg1"/>
              </a:solidFill>
            </a:endParaRPr>
          </a:p>
          <a:p>
            <a:pPr marL="182880" indent="-182880" eaLnBrk="1" fontAlgn="auto" hangingPunct="1">
              <a:spcAft>
                <a:spcPts val="0"/>
              </a:spcAft>
              <a:buFont typeface="Arial" pitchFamily="34" charset="0"/>
              <a:buChar char="•"/>
              <a:defRPr/>
            </a:pPr>
            <a:endParaRPr lang="en-GB" dirty="0"/>
          </a:p>
        </p:txBody>
      </p:sp>
      <p:sp>
        <p:nvSpPr>
          <p:cNvPr id="3" name="Title 2"/>
          <p:cNvSpPr>
            <a:spLocks noGrp="1"/>
          </p:cNvSpPr>
          <p:nvPr>
            <p:ph type="title"/>
          </p:nvPr>
        </p:nvSpPr>
        <p:spPr/>
        <p:txBody>
          <a:bodyPr/>
          <a:lstStyle/>
          <a:p>
            <a:pPr eaLnBrk="1" fontAlgn="auto" hangingPunct="1">
              <a:spcAft>
                <a:spcPts val="0"/>
              </a:spcAft>
              <a:defRPr/>
            </a:pPr>
            <a:r>
              <a:rPr lang="en-GB" dirty="0">
                <a:solidFill>
                  <a:schemeClr val="accent1"/>
                </a:solidFill>
              </a:rPr>
              <a:t>The beginning…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5040560"/>
          </a:xfrm>
        </p:spPr>
        <p:txBody>
          <a:bodyPr rtlCol="0">
            <a:normAutofit lnSpcReduction="10000"/>
          </a:bodyPr>
          <a:lstStyle/>
          <a:p>
            <a:pPr marL="514350" indent="-514350" eaLnBrk="1" fontAlgn="auto" hangingPunct="1">
              <a:spcAft>
                <a:spcPts val="0"/>
              </a:spcAft>
              <a:buFont typeface="+mj-lt"/>
              <a:buAutoNum type="arabicPeriod"/>
              <a:defRPr/>
            </a:pPr>
            <a:r>
              <a:rPr lang="en-GB" dirty="0">
                <a:solidFill>
                  <a:schemeClr val="bg1"/>
                </a:solidFill>
              </a:rPr>
              <a:t>‘</a:t>
            </a:r>
            <a:r>
              <a:rPr lang="en-GB" dirty="0">
                <a:solidFill>
                  <a:schemeClr val="accent5"/>
                </a:solidFill>
              </a:rPr>
              <a:t>Two Pairs’ – male and female, for reproduction</a:t>
            </a:r>
          </a:p>
          <a:p>
            <a:pPr marL="0" indent="0" eaLnBrk="1" fontAlgn="auto" hangingPunct="1">
              <a:spcAft>
                <a:spcPts val="0"/>
              </a:spcAft>
              <a:buFont typeface="Arial" pitchFamily="34" charset="0"/>
              <a:buNone/>
              <a:defRPr/>
            </a:pPr>
            <a:r>
              <a:rPr lang="en-GB" dirty="0">
                <a:solidFill>
                  <a:schemeClr val="accent5"/>
                </a:solidFill>
              </a:rPr>
              <a:t>		   -  ruler and ruled, for preservation  				(intelligence + bodily strength)</a:t>
            </a:r>
          </a:p>
          <a:p>
            <a:pPr marL="0" indent="0" eaLnBrk="1" fontAlgn="auto" hangingPunct="1">
              <a:spcAft>
                <a:spcPts val="0"/>
              </a:spcAft>
              <a:buFont typeface="Arial" pitchFamily="34" charset="0"/>
              <a:buNone/>
              <a:defRPr/>
            </a:pPr>
            <a:endParaRPr lang="en-GB" dirty="0">
              <a:solidFill>
                <a:schemeClr val="accent5"/>
              </a:solidFill>
            </a:endParaRPr>
          </a:p>
          <a:p>
            <a:pPr marL="514350" indent="-514350" eaLnBrk="1" fontAlgn="auto" hangingPunct="1">
              <a:spcAft>
                <a:spcPts val="0"/>
              </a:spcAft>
              <a:buFont typeface="Arial" pitchFamily="34" charset="0"/>
              <a:buAutoNum type="arabicPeriod" startAt="2"/>
              <a:defRPr/>
            </a:pPr>
            <a:r>
              <a:rPr lang="en-GB" dirty="0">
                <a:solidFill>
                  <a:schemeClr val="accent5"/>
                </a:solidFill>
              </a:rPr>
              <a:t>Household  - man (ruler) plus women and slaves</a:t>
            </a:r>
          </a:p>
          <a:p>
            <a:pPr marL="514350" indent="-514350" eaLnBrk="1" fontAlgn="auto" hangingPunct="1">
              <a:spcAft>
                <a:spcPts val="0"/>
              </a:spcAft>
              <a:buFont typeface="Arial" pitchFamily="34" charset="0"/>
              <a:buAutoNum type="arabicPeriod" startAt="2"/>
              <a:defRPr/>
            </a:pPr>
            <a:endParaRPr lang="en-GB" dirty="0">
              <a:solidFill>
                <a:schemeClr val="accent5"/>
              </a:solidFill>
            </a:endParaRPr>
          </a:p>
          <a:p>
            <a:pPr marL="514350" indent="-514350" eaLnBrk="1" fontAlgn="auto" hangingPunct="1">
              <a:spcAft>
                <a:spcPts val="0"/>
              </a:spcAft>
              <a:buFont typeface="Arial" pitchFamily="34" charset="0"/>
              <a:buAutoNum type="arabicPeriod" startAt="2"/>
              <a:defRPr/>
            </a:pPr>
            <a:r>
              <a:rPr lang="en-GB" dirty="0">
                <a:solidFill>
                  <a:schemeClr val="accent5"/>
                </a:solidFill>
              </a:rPr>
              <a:t>Village – first association, a grouping of households, often related ( kingly rule)</a:t>
            </a:r>
          </a:p>
          <a:p>
            <a:pPr marL="514350" indent="-514350" eaLnBrk="1" fontAlgn="auto" hangingPunct="1">
              <a:spcAft>
                <a:spcPts val="0"/>
              </a:spcAft>
              <a:buFont typeface="Arial" pitchFamily="34" charset="0"/>
              <a:buAutoNum type="arabicPeriod" startAt="2"/>
              <a:defRPr/>
            </a:pPr>
            <a:endParaRPr lang="en-GB" dirty="0">
              <a:solidFill>
                <a:schemeClr val="accent5"/>
              </a:solidFill>
            </a:endParaRPr>
          </a:p>
          <a:p>
            <a:pPr marL="514350" indent="-514350" eaLnBrk="1" fontAlgn="auto" hangingPunct="1">
              <a:spcAft>
                <a:spcPts val="0"/>
              </a:spcAft>
              <a:buFont typeface="Arial" pitchFamily="34" charset="0"/>
              <a:buAutoNum type="arabicPeriod" startAt="2"/>
              <a:defRPr/>
            </a:pPr>
            <a:r>
              <a:rPr lang="en-GB" dirty="0">
                <a:solidFill>
                  <a:schemeClr val="accent5"/>
                </a:solidFill>
              </a:rPr>
              <a:t>State – self-sufficient association, initially to secure life, ultimately to secure the </a:t>
            </a:r>
            <a:r>
              <a:rPr lang="en-GB" i="1" dirty="0">
                <a:solidFill>
                  <a:schemeClr val="accent5"/>
                </a:solidFill>
              </a:rPr>
              <a:t>good</a:t>
            </a:r>
            <a:r>
              <a:rPr lang="en-GB" dirty="0">
                <a:solidFill>
                  <a:schemeClr val="accent5"/>
                </a:solidFill>
              </a:rPr>
              <a:t> life.  Prior to the household or individual (rule of a statesman)</a:t>
            </a:r>
          </a:p>
          <a:p>
            <a:pPr marL="0" indent="0" eaLnBrk="1" fontAlgn="auto" hangingPunct="1">
              <a:spcAft>
                <a:spcPts val="0"/>
              </a:spcAft>
              <a:buFont typeface="Arial" pitchFamily="34" charset="0"/>
              <a:buNone/>
              <a:defRPr/>
            </a:pPr>
            <a:endParaRPr lang="en-GB" dirty="0"/>
          </a:p>
        </p:txBody>
      </p:sp>
      <p:sp>
        <p:nvSpPr>
          <p:cNvPr id="3" name="Title 2"/>
          <p:cNvSpPr>
            <a:spLocks noGrp="1"/>
          </p:cNvSpPr>
          <p:nvPr>
            <p:ph type="title"/>
          </p:nvPr>
        </p:nvSpPr>
        <p:spPr/>
        <p:txBody>
          <a:bodyPr/>
          <a:lstStyle/>
          <a:p>
            <a:pPr eaLnBrk="1" fontAlgn="auto" hangingPunct="1">
              <a:spcAft>
                <a:spcPts val="0"/>
              </a:spcAft>
              <a:defRPr/>
            </a:pPr>
            <a:r>
              <a:rPr lang="en-GB" dirty="0">
                <a:solidFill>
                  <a:schemeClr val="accent1"/>
                </a:solidFill>
              </a:rPr>
              <a:t>Formation of the state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313" y="1484313"/>
            <a:ext cx="8229600" cy="4572000"/>
          </a:xfrm>
        </p:spPr>
        <p:txBody>
          <a:bodyPr rtlCol="0">
            <a:normAutofit fontScale="92500" lnSpcReduction="10000"/>
          </a:bodyPr>
          <a:lstStyle/>
          <a:p>
            <a:pPr marL="182880" indent="-182880" eaLnBrk="1" fontAlgn="auto" hangingPunct="1">
              <a:spcAft>
                <a:spcPts val="0"/>
              </a:spcAft>
              <a:buFont typeface="Arial" pitchFamily="34" charset="0"/>
              <a:buChar char="•"/>
              <a:defRPr/>
            </a:pPr>
            <a:r>
              <a:rPr lang="en-GB" dirty="0">
                <a:solidFill>
                  <a:schemeClr val="accent5"/>
                </a:solidFill>
              </a:rPr>
              <a:t>People more important than property, free men of more account than slaves</a:t>
            </a:r>
          </a:p>
          <a:p>
            <a:pPr marL="182880" indent="-182880" eaLnBrk="1" fontAlgn="auto" hangingPunct="1">
              <a:spcAft>
                <a:spcPts val="0"/>
              </a:spcAft>
              <a:buFont typeface="Arial" pitchFamily="34" charset="0"/>
              <a:buChar char="•"/>
              <a:defRPr/>
            </a:pPr>
            <a:endParaRPr lang="en-GB" dirty="0">
              <a:solidFill>
                <a:schemeClr val="accent5"/>
              </a:solidFill>
            </a:endParaRPr>
          </a:p>
          <a:p>
            <a:pPr marL="182880" indent="-182880" eaLnBrk="1" fontAlgn="auto" hangingPunct="1">
              <a:spcAft>
                <a:spcPts val="0"/>
              </a:spcAft>
              <a:buFont typeface="Arial" pitchFamily="34" charset="0"/>
              <a:buChar char="•"/>
              <a:defRPr/>
            </a:pPr>
            <a:r>
              <a:rPr lang="en-GB" dirty="0">
                <a:solidFill>
                  <a:schemeClr val="accent5"/>
                </a:solidFill>
              </a:rPr>
              <a:t>Household is ruled by a master in different ways depending on the relationship:</a:t>
            </a:r>
          </a:p>
          <a:p>
            <a:pPr marL="0" indent="0" eaLnBrk="1" fontAlgn="auto" hangingPunct="1">
              <a:spcAft>
                <a:spcPts val="0"/>
              </a:spcAft>
              <a:buFont typeface="Arial" pitchFamily="34" charset="0"/>
              <a:buNone/>
              <a:defRPr/>
            </a:pPr>
            <a:r>
              <a:rPr lang="en-GB" dirty="0">
                <a:solidFill>
                  <a:schemeClr val="accent5"/>
                </a:solidFill>
              </a:rPr>
              <a:t> - Rule over a wife – </a:t>
            </a:r>
            <a:r>
              <a:rPr lang="en-GB" i="1" dirty="0">
                <a:solidFill>
                  <a:schemeClr val="accent5"/>
                </a:solidFill>
              </a:rPr>
              <a:t>as by a statesman </a:t>
            </a:r>
            <a:r>
              <a:rPr lang="en-GB" dirty="0">
                <a:solidFill>
                  <a:schemeClr val="accent5"/>
                </a:solidFill>
              </a:rPr>
              <a:t>(based in   	fundamental equality and in polis the roles are  	interchanged, but in the household they are fixed)</a:t>
            </a:r>
          </a:p>
          <a:p>
            <a:pPr marL="0" indent="0" eaLnBrk="1" fontAlgn="auto" hangingPunct="1">
              <a:spcAft>
                <a:spcPts val="0"/>
              </a:spcAft>
              <a:buFont typeface="Arial" pitchFamily="34" charset="0"/>
              <a:buNone/>
              <a:defRPr/>
            </a:pPr>
            <a:r>
              <a:rPr lang="en-GB" dirty="0">
                <a:solidFill>
                  <a:schemeClr val="accent5"/>
                </a:solidFill>
              </a:rPr>
              <a:t> - Rule over a child – </a:t>
            </a:r>
            <a:r>
              <a:rPr lang="en-GB" i="1" dirty="0">
                <a:solidFill>
                  <a:schemeClr val="accent5"/>
                </a:solidFill>
              </a:rPr>
              <a:t>as by a king</a:t>
            </a:r>
            <a:r>
              <a:rPr lang="en-GB" dirty="0">
                <a:solidFill>
                  <a:schemeClr val="accent5"/>
                </a:solidFill>
              </a:rPr>
              <a:t>, with natural (but 	temporary) superiority </a:t>
            </a:r>
          </a:p>
          <a:p>
            <a:pPr marL="0" indent="0" eaLnBrk="1" fontAlgn="auto" hangingPunct="1">
              <a:spcAft>
                <a:spcPts val="0"/>
              </a:spcAft>
              <a:buFont typeface="Arial" pitchFamily="34" charset="0"/>
              <a:buNone/>
              <a:defRPr/>
            </a:pPr>
            <a:r>
              <a:rPr lang="en-GB" dirty="0">
                <a:solidFill>
                  <a:schemeClr val="accent5"/>
                </a:solidFill>
              </a:rPr>
              <a:t> - Rule over a slave – </a:t>
            </a:r>
            <a:r>
              <a:rPr lang="en-GB" i="1" dirty="0">
                <a:solidFill>
                  <a:schemeClr val="accent5"/>
                </a:solidFill>
              </a:rPr>
              <a:t>that of a master</a:t>
            </a:r>
            <a:r>
              <a:rPr lang="en-GB" dirty="0">
                <a:solidFill>
                  <a:schemeClr val="accent5"/>
                </a:solidFill>
              </a:rPr>
              <a:t>, who decides on the 	ends and activities of the ‘tool’ that belongs to him</a:t>
            </a:r>
          </a:p>
        </p:txBody>
      </p:sp>
      <p:sp>
        <p:nvSpPr>
          <p:cNvPr id="3" name="Title 2"/>
          <p:cNvSpPr>
            <a:spLocks noGrp="1"/>
          </p:cNvSpPr>
          <p:nvPr>
            <p:ph type="title"/>
          </p:nvPr>
        </p:nvSpPr>
        <p:spPr/>
        <p:txBody>
          <a:bodyPr/>
          <a:lstStyle/>
          <a:p>
            <a:pPr eaLnBrk="1" fontAlgn="auto" hangingPunct="1">
              <a:spcAft>
                <a:spcPts val="0"/>
              </a:spcAft>
              <a:defRPr/>
            </a:pPr>
            <a:r>
              <a:rPr lang="en-GB" dirty="0">
                <a:solidFill>
                  <a:schemeClr val="accent1"/>
                </a:solidFill>
              </a:rPr>
              <a:t>The Household</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0">
      <a:dk1>
        <a:sysClr val="windowText" lastClr="000000"/>
      </a:dk1>
      <a:lt1>
        <a:sysClr val="window" lastClr="FFFFFF"/>
      </a:lt1>
      <a:dk2>
        <a:srgbClr val="DEDEE0"/>
      </a:dk2>
      <a:lt2>
        <a:srgbClr val="DEDEE0"/>
      </a:lt2>
      <a:accent1>
        <a:srgbClr val="AD0101"/>
      </a:accent1>
      <a:accent2>
        <a:srgbClr val="730E00"/>
      </a:accent2>
      <a:accent3>
        <a:srgbClr val="AC956E"/>
      </a:accent3>
      <a:accent4>
        <a:srgbClr val="808DA9"/>
      </a:accent4>
      <a:accent5>
        <a:srgbClr val="424E5B"/>
      </a:accent5>
      <a:accent6>
        <a:srgbClr val="730E00"/>
      </a:accent6>
      <a:hlink>
        <a:srgbClr val="D26900"/>
      </a:hlink>
      <a:folHlink>
        <a:srgbClr val="D89243"/>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3657</TotalTime>
  <Words>1307</Words>
  <Application>Microsoft Office PowerPoint</Application>
  <PresentationFormat>On-screen Show (4:3)</PresentationFormat>
  <Paragraphs>159</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Constantia</vt:lpstr>
      <vt:lpstr>Wingdings 2</vt:lpstr>
      <vt:lpstr>Paper</vt:lpstr>
      <vt:lpstr>ARISTOTLE: The Politics 1</vt:lpstr>
      <vt:lpstr>Today</vt:lpstr>
      <vt:lpstr>Reading The Politics</vt:lpstr>
      <vt:lpstr>Reading The Politics</vt:lpstr>
      <vt:lpstr>Multi-level analysis </vt:lpstr>
      <vt:lpstr>The Politics</vt:lpstr>
      <vt:lpstr>The beginning…</vt:lpstr>
      <vt:lpstr>Formation of the state</vt:lpstr>
      <vt:lpstr>The Household</vt:lpstr>
      <vt:lpstr>On what grounds?</vt:lpstr>
      <vt:lpstr>Slavery</vt:lpstr>
      <vt:lpstr>Slavery, cont’d (from Andrew Lockyer) </vt:lpstr>
      <vt:lpstr>Women</vt:lpstr>
      <vt:lpstr>What to make of this?</vt:lpstr>
      <vt:lpstr>Citizenship</vt:lpstr>
      <vt:lpstr>Citizenship </vt:lpstr>
      <vt:lpstr>Who should be a citizen?</vt:lpstr>
      <vt:lpstr>The ‘proper citizen’</vt:lpstr>
      <vt:lpstr>Education for citizenship (Bk VII – VIII)</vt:lpstr>
      <vt:lpstr> Education </vt:lpstr>
      <vt:lpstr>Tomorrow</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Aristotle:</dc:title>
  <dc:creator>Karen Wright</dc:creator>
  <cp:lastModifiedBy>Karen Wright</cp:lastModifiedBy>
  <cp:revision>69</cp:revision>
  <cp:lastPrinted>2018-09-24T16:25:36Z</cp:lastPrinted>
  <dcterms:created xsi:type="dcterms:W3CDTF">2013-10-01T19:22:19Z</dcterms:created>
  <dcterms:modified xsi:type="dcterms:W3CDTF">2019-09-30T20:40:51Z</dcterms:modified>
</cp:coreProperties>
</file>