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1"/>
  </p:notesMasterIdLst>
  <p:handoutMasterIdLst>
    <p:handoutMasterId r:id="rId22"/>
  </p:handoutMasterIdLst>
  <p:sldIdLst>
    <p:sldId id="256" r:id="rId2"/>
    <p:sldId id="275" r:id="rId3"/>
    <p:sldId id="260" r:id="rId4"/>
    <p:sldId id="272" r:id="rId5"/>
    <p:sldId id="257" r:id="rId6"/>
    <p:sldId id="258" r:id="rId7"/>
    <p:sldId id="259" r:id="rId8"/>
    <p:sldId id="270" r:id="rId9"/>
    <p:sldId id="264" r:id="rId10"/>
    <p:sldId id="261" r:id="rId11"/>
    <p:sldId id="265" r:id="rId12"/>
    <p:sldId id="266" r:id="rId13"/>
    <p:sldId id="273" r:id="rId14"/>
    <p:sldId id="271" r:id="rId15"/>
    <p:sldId id="267" r:id="rId16"/>
    <p:sldId id="268" r:id="rId17"/>
    <p:sldId id="274" r:id="rId18"/>
    <p:sldId id="269" r:id="rId19"/>
    <p:sldId id="263" r:id="rId20"/>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2" autoAdjust="0"/>
    <p:restoredTop sz="94660"/>
  </p:normalViewPr>
  <p:slideViewPr>
    <p:cSldViewPr>
      <p:cViewPr varScale="1">
        <p:scale>
          <a:sx n="104" d="100"/>
          <a:sy n="104" d="100"/>
        </p:scale>
        <p:origin x="1842"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2"/>
            <a:ext cx="2889938" cy="493633"/>
          </a:xfrm>
          <a:prstGeom prst="rect">
            <a:avLst/>
          </a:prstGeom>
        </p:spPr>
        <p:txBody>
          <a:bodyPr vert="horz" lIns="91440" tIns="45720" rIns="91440" bIns="45720" rtlCol="0"/>
          <a:lstStyle>
            <a:lvl1pPr algn="r">
              <a:defRPr sz="1200"/>
            </a:lvl1pPr>
          </a:lstStyle>
          <a:p>
            <a:fld id="{D8C7CCEF-1905-47BC-9C9E-E9DFF15F0698}" type="datetimeFigureOut">
              <a:rPr lang="en-GB" smtClean="0"/>
              <a:t>25/09/2019</a:t>
            </a:fld>
            <a:endParaRPr lang="en-GB"/>
          </a:p>
        </p:txBody>
      </p:sp>
      <p:sp>
        <p:nvSpPr>
          <p:cNvPr id="4" name="Footer Placeholder 3"/>
          <p:cNvSpPr>
            <a:spLocks noGrp="1"/>
          </p:cNvSpPr>
          <p:nvPr>
            <p:ph type="ftr" sz="quarter" idx="2"/>
          </p:nvPr>
        </p:nvSpPr>
        <p:spPr>
          <a:xfrm>
            <a:off x="0" y="9377319"/>
            <a:ext cx="2889938"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377319"/>
            <a:ext cx="2889938" cy="493633"/>
          </a:xfrm>
          <a:prstGeom prst="rect">
            <a:avLst/>
          </a:prstGeom>
        </p:spPr>
        <p:txBody>
          <a:bodyPr vert="horz" lIns="91440" tIns="45720" rIns="91440" bIns="45720" rtlCol="0" anchor="b"/>
          <a:lstStyle>
            <a:lvl1pPr algn="r">
              <a:defRPr sz="1200"/>
            </a:lvl1pPr>
          </a:lstStyle>
          <a:p>
            <a:fld id="{CB997374-9EF4-449C-B4DE-6AD26CB0AAD9}" type="slidenum">
              <a:rPr lang="en-GB" smtClean="0"/>
              <a:t>‹#›</a:t>
            </a:fld>
            <a:endParaRPr lang="en-GB"/>
          </a:p>
        </p:txBody>
      </p:sp>
    </p:spTree>
    <p:extLst>
      <p:ext uri="{BB962C8B-B14F-4D97-AF65-F5344CB8AC3E}">
        <p14:creationId xmlns:p14="http://schemas.microsoft.com/office/powerpoint/2010/main" val="2030507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889250" cy="49410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8251" y="2"/>
            <a:ext cx="2889250" cy="494107"/>
          </a:xfrm>
          <a:prstGeom prst="rect">
            <a:avLst/>
          </a:prstGeom>
        </p:spPr>
        <p:txBody>
          <a:bodyPr vert="horz" lIns="91440" tIns="45720" rIns="91440" bIns="45720" rtlCol="0"/>
          <a:lstStyle>
            <a:lvl1pPr algn="r">
              <a:defRPr sz="1200"/>
            </a:lvl1pPr>
          </a:lstStyle>
          <a:p>
            <a:fld id="{44665A54-108F-4FFA-BFE2-B3659F14D81E}" type="datetimeFigureOut">
              <a:rPr lang="en-GB" smtClean="0"/>
              <a:t>25/09/2019</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750" y="4690070"/>
            <a:ext cx="5335588" cy="4442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376980"/>
            <a:ext cx="2889250" cy="49410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8251" y="9376980"/>
            <a:ext cx="2889250" cy="494107"/>
          </a:xfrm>
          <a:prstGeom prst="rect">
            <a:avLst/>
          </a:prstGeom>
        </p:spPr>
        <p:txBody>
          <a:bodyPr vert="horz" lIns="91440" tIns="45720" rIns="91440" bIns="45720" rtlCol="0" anchor="b"/>
          <a:lstStyle>
            <a:lvl1pPr algn="r">
              <a:defRPr sz="1200"/>
            </a:lvl1pPr>
          </a:lstStyle>
          <a:p>
            <a:fld id="{BD508FC7-79C4-48B5-80A3-286F2401C194}" type="slidenum">
              <a:rPr lang="en-GB" smtClean="0"/>
              <a:t>‹#›</a:t>
            </a:fld>
            <a:endParaRPr lang="en-GB"/>
          </a:p>
        </p:txBody>
      </p:sp>
    </p:spTree>
    <p:extLst>
      <p:ext uri="{BB962C8B-B14F-4D97-AF65-F5344CB8AC3E}">
        <p14:creationId xmlns:p14="http://schemas.microsoft.com/office/powerpoint/2010/main" val="379767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a:t>
            </a:fld>
            <a:endParaRPr lang="en-GB"/>
          </a:p>
        </p:txBody>
      </p:sp>
    </p:spTree>
    <p:extLst>
      <p:ext uri="{BB962C8B-B14F-4D97-AF65-F5344CB8AC3E}">
        <p14:creationId xmlns:p14="http://schemas.microsoft.com/office/powerpoint/2010/main" val="273220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10</a:t>
            </a:fld>
            <a:endParaRPr lang="en-GB"/>
          </a:p>
        </p:txBody>
      </p:sp>
    </p:spTree>
    <p:extLst>
      <p:ext uri="{BB962C8B-B14F-4D97-AF65-F5344CB8AC3E}">
        <p14:creationId xmlns:p14="http://schemas.microsoft.com/office/powerpoint/2010/main" val="239243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11</a:t>
            </a:fld>
            <a:endParaRPr lang="en-GB"/>
          </a:p>
        </p:txBody>
      </p:sp>
    </p:spTree>
    <p:extLst>
      <p:ext uri="{BB962C8B-B14F-4D97-AF65-F5344CB8AC3E}">
        <p14:creationId xmlns:p14="http://schemas.microsoft.com/office/powerpoint/2010/main" val="173494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12</a:t>
            </a:fld>
            <a:endParaRPr lang="en-GB"/>
          </a:p>
        </p:txBody>
      </p:sp>
    </p:spTree>
    <p:extLst>
      <p:ext uri="{BB962C8B-B14F-4D97-AF65-F5344CB8AC3E}">
        <p14:creationId xmlns:p14="http://schemas.microsoft.com/office/powerpoint/2010/main" val="235979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13</a:t>
            </a:fld>
            <a:endParaRPr lang="en-GB"/>
          </a:p>
        </p:txBody>
      </p:sp>
    </p:spTree>
    <p:extLst>
      <p:ext uri="{BB962C8B-B14F-4D97-AF65-F5344CB8AC3E}">
        <p14:creationId xmlns:p14="http://schemas.microsoft.com/office/powerpoint/2010/main" val="344069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14</a:t>
            </a:fld>
            <a:endParaRPr lang="en-GB"/>
          </a:p>
        </p:txBody>
      </p:sp>
    </p:spTree>
    <p:extLst>
      <p:ext uri="{BB962C8B-B14F-4D97-AF65-F5344CB8AC3E}">
        <p14:creationId xmlns:p14="http://schemas.microsoft.com/office/powerpoint/2010/main" val="120505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15</a:t>
            </a:fld>
            <a:endParaRPr lang="en-GB"/>
          </a:p>
        </p:txBody>
      </p:sp>
    </p:spTree>
    <p:extLst>
      <p:ext uri="{BB962C8B-B14F-4D97-AF65-F5344CB8AC3E}">
        <p14:creationId xmlns:p14="http://schemas.microsoft.com/office/powerpoint/2010/main" val="404672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16</a:t>
            </a:fld>
            <a:endParaRPr lang="en-GB"/>
          </a:p>
        </p:txBody>
      </p:sp>
    </p:spTree>
    <p:extLst>
      <p:ext uri="{BB962C8B-B14F-4D97-AF65-F5344CB8AC3E}">
        <p14:creationId xmlns:p14="http://schemas.microsoft.com/office/powerpoint/2010/main" val="3710804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17</a:t>
            </a:fld>
            <a:endParaRPr lang="en-GB"/>
          </a:p>
        </p:txBody>
      </p:sp>
    </p:spTree>
    <p:extLst>
      <p:ext uri="{BB962C8B-B14F-4D97-AF65-F5344CB8AC3E}">
        <p14:creationId xmlns:p14="http://schemas.microsoft.com/office/powerpoint/2010/main" val="77607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18</a:t>
            </a:fld>
            <a:endParaRPr lang="en-GB"/>
          </a:p>
        </p:txBody>
      </p:sp>
    </p:spTree>
    <p:extLst>
      <p:ext uri="{BB962C8B-B14F-4D97-AF65-F5344CB8AC3E}">
        <p14:creationId xmlns:p14="http://schemas.microsoft.com/office/powerpoint/2010/main" val="3541251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19</a:t>
            </a:fld>
            <a:endParaRPr lang="en-GB"/>
          </a:p>
        </p:txBody>
      </p:sp>
    </p:spTree>
    <p:extLst>
      <p:ext uri="{BB962C8B-B14F-4D97-AF65-F5344CB8AC3E}">
        <p14:creationId xmlns:p14="http://schemas.microsoft.com/office/powerpoint/2010/main" val="194055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2</a:t>
            </a:fld>
            <a:endParaRPr lang="en-GB"/>
          </a:p>
        </p:txBody>
      </p:sp>
    </p:spTree>
    <p:extLst>
      <p:ext uri="{BB962C8B-B14F-4D97-AF65-F5344CB8AC3E}">
        <p14:creationId xmlns:p14="http://schemas.microsoft.com/office/powerpoint/2010/main" val="170475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3</a:t>
            </a:fld>
            <a:endParaRPr lang="en-GB"/>
          </a:p>
        </p:txBody>
      </p:sp>
    </p:spTree>
    <p:extLst>
      <p:ext uri="{BB962C8B-B14F-4D97-AF65-F5344CB8AC3E}">
        <p14:creationId xmlns:p14="http://schemas.microsoft.com/office/powerpoint/2010/main" val="340207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4</a:t>
            </a:fld>
            <a:endParaRPr lang="en-GB"/>
          </a:p>
        </p:txBody>
      </p:sp>
    </p:spTree>
    <p:extLst>
      <p:ext uri="{BB962C8B-B14F-4D97-AF65-F5344CB8AC3E}">
        <p14:creationId xmlns:p14="http://schemas.microsoft.com/office/powerpoint/2010/main" val="202255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5</a:t>
            </a:fld>
            <a:endParaRPr lang="en-GB"/>
          </a:p>
        </p:txBody>
      </p:sp>
    </p:spTree>
    <p:extLst>
      <p:ext uri="{BB962C8B-B14F-4D97-AF65-F5344CB8AC3E}">
        <p14:creationId xmlns:p14="http://schemas.microsoft.com/office/powerpoint/2010/main" val="75874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6</a:t>
            </a:fld>
            <a:endParaRPr lang="en-GB"/>
          </a:p>
        </p:txBody>
      </p:sp>
    </p:spTree>
    <p:extLst>
      <p:ext uri="{BB962C8B-B14F-4D97-AF65-F5344CB8AC3E}">
        <p14:creationId xmlns:p14="http://schemas.microsoft.com/office/powerpoint/2010/main" val="22915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7</a:t>
            </a:fld>
            <a:endParaRPr lang="en-GB"/>
          </a:p>
        </p:txBody>
      </p:sp>
    </p:spTree>
    <p:extLst>
      <p:ext uri="{BB962C8B-B14F-4D97-AF65-F5344CB8AC3E}">
        <p14:creationId xmlns:p14="http://schemas.microsoft.com/office/powerpoint/2010/main" val="196456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8</a:t>
            </a:fld>
            <a:endParaRPr lang="en-GB"/>
          </a:p>
        </p:txBody>
      </p:sp>
    </p:spTree>
    <p:extLst>
      <p:ext uri="{BB962C8B-B14F-4D97-AF65-F5344CB8AC3E}">
        <p14:creationId xmlns:p14="http://schemas.microsoft.com/office/powerpoint/2010/main" val="265812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D508FC7-79C4-48B5-80A3-286F2401C194}" type="slidenum">
              <a:rPr lang="en-GB" smtClean="0"/>
              <a:t>9</a:t>
            </a:fld>
            <a:endParaRPr lang="en-GB"/>
          </a:p>
        </p:txBody>
      </p:sp>
    </p:spTree>
    <p:extLst>
      <p:ext uri="{BB962C8B-B14F-4D97-AF65-F5344CB8AC3E}">
        <p14:creationId xmlns:p14="http://schemas.microsoft.com/office/powerpoint/2010/main" val="295219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BF1951D-32F9-458C-877B-B4AEF249D96E}" type="datetimeFigureOut">
              <a:rPr lang="en-GB" smtClean="0"/>
              <a:t>25/09/2019</a:t>
            </a:fld>
            <a:endParaRPr lang="en-GB"/>
          </a:p>
        </p:txBody>
      </p:sp>
      <p:sp>
        <p:nvSpPr>
          <p:cNvPr id="16" name="Slide Number Placeholder 15"/>
          <p:cNvSpPr>
            <a:spLocks noGrp="1"/>
          </p:cNvSpPr>
          <p:nvPr>
            <p:ph type="sldNum" sz="quarter" idx="11"/>
          </p:nvPr>
        </p:nvSpPr>
        <p:spPr/>
        <p:txBody>
          <a:bodyPr/>
          <a:lstStyle/>
          <a:p>
            <a:fld id="{6630F923-6C31-4A08-9C0A-9507827E37C2}"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F1951D-32F9-458C-877B-B4AEF249D96E}"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30F923-6C31-4A08-9C0A-9507827E37C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F1951D-32F9-458C-877B-B4AEF249D96E}"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30F923-6C31-4A08-9C0A-9507827E37C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BF1951D-32F9-458C-877B-B4AEF249D96E}" type="datetimeFigureOut">
              <a:rPr lang="en-GB" smtClean="0"/>
              <a:t>25/09/2019</a:t>
            </a:fld>
            <a:endParaRPr lang="en-GB"/>
          </a:p>
        </p:txBody>
      </p:sp>
      <p:sp>
        <p:nvSpPr>
          <p:cNvPr id="15" name="Slide Number Placeholder 14"/>
          <p:cNvSpPr>
            <a:spLocks noGrp="1"/>
          </p:cNvSpPr>
          <p:nvPr>
            <p:ph type="sldNum" sz="quarter" idx="15"/>
          </p:nvPr>
        </p:nvSpPr>
        <p:spPr/>
        <p:txBody>
          <a:bodyPr/>
          <a:lstStyle>
            <a:lvl1pPr algn="ctr">
              <a:defRPr/>
            </a:lvl1pPr>
          </a:lstStyle>
          <a:p>
            <a:fld id="{6630F923-6C31-4A08-9C0A-9507827E37C2}"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F1951D-32F9-458C-877B-B4AEF249D96E}" type="datetimeFigureOut">
              <a:rPr lang="en-GB" smtClean="0"/>
              <a:t>25/09/2019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30F923-6C31-4A08-9C0A-9507827E37C2}" type="slidenum">
              <a:rPr lang="en-GB" smtClean="0"/>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F1951D-32F9-458C-877B-B4AEF249D96E}" type="datetimeFigureOut">
              <a:rPr lang="en-GB" smtClean="0"/>
              <a:t>25/09/2019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30F923-6C31-4A08-9C0A-9507827E37C2}"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630F923-6C31-4A08-9C0A-9507827E37C2}"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2BF1951D-32F9-458C-877B-B4AEF249D96E}" type="datetimeFigureOut">
              <a:rPr lang="en-GB" smtClean="0"/>
              <a:t>25/09/2019</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F1951D-32F9-458C-877B-B4AEF249D96E}" type="datetimeFigureOut">
              <a:rPr lang="en-GB" smtClean="0"/>
              <a:t>25/09/2019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30F923-6C31-4A08-9C0A-9507827E37C2}"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1951D-32F9-458C-877B-B4AEF249D96E}" type="datetimeFigureOut">
              <a:rPr lang="en-GB" smtClean="0"/>
              <a:t>25/09/2019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30F923-6C31-4A08-9C0A-9507827E37C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BF1951D-32F9-458C-877B-B4AEF249D96E}" type="datetimeFigureOut">
              <a:rPr lang="en-GB" smtClean="0"/>
              <a:t>25/09/2019</a:t>
            </a:fld>
            <a:endParaRPr lang="en-GB"/>
          </a:p>
        </p:txBody>
      </p:sp>
      <p:sp>
        <p:nvSpPr>
          <p:cNvPr id="9" name="Slide Number Placeholder 8"/>
          <p:cNvSpPr>
            <a:spLocks noGrp="1"/>
          </p:cNvSpPr>
          <p:nvPr>
            <p:ph type="sldNum" sz="quarter" idx="15"/>
          </p:nvPr>
        </p:nvSpPr>
        <p:spPr/>
        <p:txBody>
          <a:bodyPr/>
          <a:lstStyle/>
          <a:p>
            <a:fld id="{6630F923-6C31-4A08-9C0A-9507827E37C2}"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BF1951D-32F9-458C-877B-B4AEF249D96E}" type="datetimeFigureOut">
              <a:rPr lang="en-GB" smtClean="0"/>
              <a:t>25/09/2019</a:t>
            </a:fld>
            <a:endParaRPr lang="en-GB"/>
          </a:p>
        </p:txBody>
      </p:sp>
      <p:sp>
        <p:nvSpPr>
          <p:cNvPr id="9" name="Slide Number Placeholder 8"/>
          <p:cNvSpPr>
            <a:spLocks noGrp="1"/>
          </p:cNvSpPr>
          <p:nvPr>
            <p:ph type="sldNum" sz="quarter" idx="11"/>
          </p:nvPr>
        </p:nvSpPr>
        <p:spPr/>
        <p:txBody>
          <a:bodyPr/>
          <a:lstStyle/>
          <a:p>
            <a:fld id="{6630F923-6C31-4A08-9C0A-9507827E37C2}"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BF1951D-32F9-458C-877B-B4AEF249D96E}" type="datetimeFigureOut">
              <a:rPr lang="en-GB" smtClean="0"/>
              <a:t>25/09/2019</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630F923-6C31-4A08-9C0A-9507827E37C2}" type="slidenum">
              <a:rPr lang="en-GB" smtClean="0"/>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solidFill>
                  <a:schemeClr val="bg1"/>
                </a:solidFill>
              </a:rPr>
              <a:t>Reading Aristotle, political enquiry and method, virtue and human happiness</a:t>
            </a:r>
          </a:p>
          <a:p>
            <a:r>
              <a:rPr lang="en-GB" dirty="0">
                <a:solidFill>
                  <a:schemeClr val="bg1"/>
                </a:solidFill>
              </a:rPr>
              <a:t>Classical and Renaissance Political Thought</a:t>
            </a:r>
          </a:p>
          <a:p>
            <a:r>
              <a:rPr lang="en-GB" dirty="0">
                <a:solidFill>
                  <a:schemeClr val="bg1"/>
                </a:solidFill>
              </a:rPr>
              <a:t>Politics </a:t>
            </a:r>
            <a:r>
              <a:rPr lang="en-GB">
                <a:solidFill>
                  <a:schemeClr val="bg1"/>
                </a:solidFill>
              </a:rPr>
              <a:t>2A  2019</a:t>
            </a:r>
            <a:endParaRPr lang="en-GB" dirty="0">
              <a:solidFill>
                <a:schemeClr val="bg1"/>
              </a:solidFill>
            </a:endParaRPr>
          </a:p>
          <a:p>
            <a:r>
              <a:rPr lang="en-GB" dirty="0">
                <a:solidFill>
                  <a:schemeClr val="bg1"/>
                </a:solidFill>
              </a:rPr>
              <a:t>K. Wright</a:t>
            </a:r>
          </a:p>
          <a:p>
            <a:endParaRPr lang="en-GB" dirty="0"/>
          </a:p>
          <a:p>
            <a:endParaRPr lang="en-GB" dirty="0"/>
          </a:p>
        </p:txBody>
      </p:sp>
      <p:sp>
        <p:nvSpPr>
          <p:cNvPr id="2" name="Title 1"/>
          <p:cNvSpPr>
            <a:spLocks noGrp="1"/>
          </p:cNvSpPr>
          <p:nvPr>
            <p:ph type="ctrTitle"/>
          </p:nvPr>
        </p:nvSpPr>
        <p:spPr/>
        <p:txBody>
          <a:bodyPr/>
          <a:lstStyle/>
          <a:p>
            <a:r>
              <a:rPr lang="en-GB" dirty="0">
                <a:solidFill>
                  <a:srgbClr val="C00000"/>
                </a:solidFill>
              </a:rPr>
              <a:t>Aristotle: Foundations </a:t>
            </a:r>
            <a:endParaRPr lang="en-GB" sz="3600" dirty="0">
              <a:solidFill>
                <a:srgbClr val="C00000"/>
              </a:solidFill>
            </a:endParaRPr>
          </a:p>
        </p:txBody>
      </p:sp>
    </p:spTree>
    <p:extLst>
      <p:ext uri="{BB962C8B-B14F-4D97-AF65-F5344CB8AC3E}">
        <p14:creationId xmlns:p14="http://schemas.microsoft.com/office/powerpoint/2010/main" val="304049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solidFill>
                  <a:schemeClr val="bg1"/>
                </a:solidFill>
              </a:rPr>
              <a:t>Politics is a practical (applied) science, concerned not with (true) knowledge but with right actions (</a:t>
            </a:r>
            <a:r>
              <a:rPr lang="en-GB" i="1" dirty="0" err="1">
                <a:solidFill>
                  <a:schemeClr val="bg1"/>
                </a:solidFill>
              </a:rPr>
              <a:t>phronesis</a:t>
            </a:r>
            <a:r>
              <a:rPr lang="en-GB" i="1" dirty="0">
                <a:solidFill>
                  <a:schemeClr val="bg1"/>
                </a:solidFill>
              </a:rPr>
              <a:t>.</a:t>
            </a:r>
            <a:r>
              <a:rPr lang="en-GB" dirty="0">
                <a:solidFill>
                  <a:schemeClr val="bg1"/>
                </a:solidFill>
              </a:rPr>
              <a:t>) It is general, neither exact nor deductive. </a:t>
            </a:r>
          </a:p>
          <a:p>
            <a:r>
              <a:rPr lang="en-GB" i="1" dirty="0" err="1">
                <a:solidFill>
                  <a:schemeClr val="bg1"/>
                </a:solidFill>
              </a:rPr>
              <a:t>Phronesis</a:t>
            </a:r>
            <a:r>
              <a:rPr lang="en-GB" i="1" dirty="0">
                <a:solidFill>
                  <a:schemeClr val="bg1"/>
                </a:solidFill>
              </a:rPr>
              <a:t> </a:t>
            </a:r>
            <a:r>
              <a:rPr lang="en-GB" dirty="0">
                <a:solidFill>
                  <a:schemeClr val="bg1"/>
                </a:solidFill>
              </a:rPr>
              <a:t>(practical wisdom) requires good judgement from experience (‘know-how’.) Its aim is to guide political judgements .</a:t>
            </a:r>
          </a:p>
          <a:p>
            <a:r>
              <a:rPr lang="en-GB" dirty="0">
                <a:solidFill>
                  <a:schemeClr val="bg1"/>
                </a:solidFill>
              </a:rPr>
              <a:t>Politics (like Ethics) requires reflection on experience, and therefore can’t be learned from books or lectures. Thus it can’t be taught to the young, those without experience, or those with corrupt ways. </a:t>
            </a:r>
          </a:p>
          <a:p>
            <a:endParaRPr lang="en-GB" dirty="0"/>
          </a:p>
          <a:p>
            <a:endParaRPr lang="en-GB" dirty="0"/>
          </a:p>
          <a:p>
            <a:pPr marL="0" indent="0">
              <a:buNone/>
            </a:pPr>
            <a:endParaRPr lang="en-GB" dirty="0"/>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a:solidFill>
                  <a:srgbClr val="C00000"/>
                </a:solidFill>
              </a:rPr>
              <a:t>Nature of Political Science (</a:t>
            </a:r>
            <a:r>
              <a:rPr lang="en-GB" dirty="0" err="1">
                <a:solidFill>
                  <a:srgbClr val="C00000"/>
                </a:solidFill>
              </a:rPr>
              <a:t>Bk</a:t>
            </a:r>
            <a:r>
              <a:rPr lang="en-GB" dirty="0">
                <a:solidFill>
                  <a:srgbClr val="C00000"/>
                </a:solidFill>
              </a:rPr>
              <a:t> 1-2 NE)</a:t>
            </a:r>
          </a:p>
        </p:txBody>
      </p:sp>
    </p:spTree>
    <p:extLst>
      <p:ext uri="{BB962C8B-B14F-4D97-AF65-F5344CB8AC3E}">
        <p14:creationId xmlns:p14="http://schemas.microsoft.com/office/powerpoint/2010/main" val="47229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endParaRPr lang="en-GB" dirty="0"/>
          </a:p>
          <a:p>
            <a:r>
              <a:rPr lang="en-GB" dirty="0">
                <a:solidFill>
                  <a:schemeClr val="bg1"/>
                </a:solidFill>
              </a:rPr>
              <a:t>Empirical – Knowledge rests on evidence:</a:t>
            </a:r>
          </a:p>
          <a:p>
            <a:pPr marL="0" indent="0">
              <a:buNone/>
            </a:pPr>
            <a:r>
              <a:rPr lang="en-GB" dirty="0">
                <a:solidFill>
                  <a:schemeClr val="bg1"/>
                </a:solidFill>
              </a:rPr>
              <a:t>   - Facts</a:t>
            </a:r>
          </a:p>
          <a:p>
            <a:pPr marL="0" indent="0">
              <a:buNone/>
            </a:pPr>
            <a:r>
              <a:rPr lang="en-GB" dirty="0">
                <a:solidFill>
                  <a:schemeClr val="bg1"/>
                </a:solidFill>
              </a:rPr>
              <a:t>   - Opinions (discourse), both ‘common’ and 	‘authoritative’</a:t>
            </a:r>
          </a:p>
          <a:p>
            <a:pPr marL="0" indent="0">
              <a:buNone/>
            </a:pPr>
            <a:endParaRPr lang="en-GB" dirty="0">
              <a:solidFill>
                <a:schemeClr val="bg1"/>
              </a:solidFill>
            </a:endParaRPr>
          </a:p>
          <a:p>
            <a:r>
              <a:rPr lang="en-GB" dirty="0">
                <a:solidFill>
                  <a:schemeClr val="bg1"/>
                </a:solidFill>
              </a:rPr>
              <a:t>Teleological – The </a:t>
            </a:r>
            <a:r>
              <a:rPr lang="en-GB" i="1" dirty="0" err="1">
                <a:solidFill>
                  <a:schemeClr val="bg1"/>
                </a:solidFill>
              </a:rPr>
              <a:t>telos</a:t>
            </a:r>
            <a:r>
              <a:rPr lang="en-GB" dirty="0">
                <a:solidFill>
                  <a:schemeClr val="bg1"/>
                </a:solidFill>
              </a:rPr>
              <a:t>, or ultimate end or aim of any activity defines its nature.</a:t>
            </a:r>
          </a:p>
          <a:p>
            <a:pPr marL="0" indent="0">
              <a:buNone/>
            </a:pPr>
            <a:r>
              <a:rPr lang="en-GB" dirty="0">
                <a:solidFill>
                  <a:schemeClr val="bg1"/>
                </a:solidFill>
              </a:rPr>
              <a:t>  - Ex: the </a:t>
            </a:r>
            <a:r>
              <a:rPr lang="en-GB" i="1" dirty="0" err="1">
                <a:solidFill>
                  <a:schemeClr val="bg1"/>
                </a:solidFill>
              </a:rPr>
              <a:t>telos</a:t>
            </a:r>
            <a:r>
              <a:rPr lang="en-GB" dirty="0">
                <a:solidFill>
                  <a:schemeClr val="bg1"/>
                </a:solidFill>
              </a:rPr>
              <a:t> of man is happiness / flourishing</a:t>
            </a:r>
          </a:p>
          <a:p>
            <a:pPr marL="0" indent="0">
              <a:buNone/>
            </a:pPr>
            <a:r>
              <a:rPr lang="en-GB" dirty="0">
                <a:solidFill>
                  <a:schemeClr val="bg1"/>
                </a:solidFill>
              </a:rPr>
              <a:t>  </a:t>
            </a:r>
          </a:p>
          <a:p>
            <a:pPr marL="0" indent="0">
              <a:buNone/>
            </a:pPr>
            <a:endParaRPr lang="en-GB" dirty="0"/>
          </a:p>
        </p:txBody>
      </p:sp>
      <p:sp>
        <p:nvSpPr>
          <p:cNvPr id="3" name="Title 2"/>
          <p:cNvSpPr>
            <a:spLocks noGrp="1"/>
          </p:cNvSpPr>
          <p:nvPr>
            <p:ph type="title"/>
          </p:nvPr>
        </p:nvSpPr>
        <p:spPr>
          <a:xfrm>
            <a:off x="395536" y="188640"/>
            <a:ext cx="8229600" cy="1219200"/>
          </a:xfrm>
        </p:spPr>
        <p:txBody>
          <a:bodyPr/>
          <a:lstStyle/>
          <a:p>
            <a:r>
              <a:rPr lang="en-GB" dirty="0">
                <a:solidFill>
                  <a:srgbClr val="C00000"/>
                </a:solidFill>
              </a:rPr>
              <a:t>Aristotle’s Approach </a:t>
            </a:r>
          </a:p>
        </p:txBody>
      </p:sp>
    </p:spTree>
    <p:extLst>
      <p:ext uri="{BB962C8B-B14F-4D97-AF65-F5344CB8AC3E}">
        <p14:creationId xmlns:p14="http://schemas.microsoft.com/office/powerpoint/2010/main" val="207826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solidFill>
                  <a:schemeClr val="bg1"/>
                </a:solidFill>
              </a:rPr>
              <a:t>The precision of any enquiry is determined by the nature of the subject.  Because politics is a general subject , its ‘truths’ must be general ones, broad outlines, and those who engage in it should have general knowledge from general experience. </a:t>
            </a:r>
          </a:p>
          <a:p>
            <a:pPr marL="0" indent="0">
              <a:buNone/>
            </a:pPr>
            <a:endParaRPr lang="en-GB" dirty="0">
              <a:solidFill>
                <a:schemeClr val="bg1"/>
              </a:solidFill>
            </a:endParaRPr>
          </a:p>
          <a:p>
            <a:r>
              <a:rPr lang="en-GB" dirty="0">
                <a:solidFill>
                  <a:schemeClr val="bg1"/>
                </a:solidFill>
              </a:rPr>
              <a:t>The study of politics is empirical and discursive. </a:t>
            </a:r>
            <a:r>
              <a:rPr lang="en-GB" dirty="0" err="1">
                <a:solidFill>
                  <a:schemeClr val="bg1"/>
                </a:solidFill>
              </a:rPr>
              <a:t>Aporetical</a:t>
            </a:r>
            <a:r>
              <a:rPr lang="en-GB" dirty="0">
                <a:solidFill>
                  <a:schemeClr val="bg1"/>
                </a:solidFill>
              </a:rPr>
              <a:t> Method (resolving puzzles).  Begin with the ‘</a:t>
            </a:r>
            <a:r>
              <a:rPr lang="en-GB" dirty="0" err="1">
                <a:solidFill>
                  <a:schemeClr val="bg1"/>
                </a:solidFill>
              </a:rPr>
              <a:t>phainomena</a:t>
            </a:r>
            <a:r>
              <a:rPr lang="en-GB" dirty="0">
                <a:solidFill>
                  <a:schemeClr val="bg1"/>
                </a:solidFill>
              </a:rPr>
              <a:t>’ – the appearances – facts and opinions. </a:t>
            </a:r>
          </a:p>
          <a:p>
            <a:pPr marL="0" indent="0">
              <a:buNone/>
            </a:pPr>
            <a:endParaRPr lang="en-GB" dirty="0">
              <a:solidFill>
                <a:schemeClr val="bg1"/>
              </a:solidFill>
            </a:endParaRPr>
          </a:p>
          <a:p>
            <a:r>
              <a:rPr lang="en-GB" dirty="0">
                <a:solidFill>
                  <a:schemeClr val="bg1"/>
                </a:solidFill>
              </a:rPr>
              <a:t>If something is true, (all) data will be in harmony with it</a:t>
            </a:r>
          </a:p>
          <a:p>
            <a:endParaRPr lang="en-GB" dirty="0"/>
          </a:p>
        </p:txBody>
      </p:sp>
      <p:sp>
        <p:nvSpPr>
          <p:cNvPr id="3" name="Title 2"/>
          <p:cNvSpPr>
            <a:spLocks noGrp="1"/>
          </p:cNvSpPr>
          <p:nvPr>
            <p:ph type="title"/>
          </p:nvPr>
        </p:nvSpPr>
        <p:spPr/>
        <p:txBody>
          <a:bodyPr/>
          <a:lstStyle/>
          <a:p>
            <a:r>
              <a:rPr lang="en-GB" dirty="0">
                <a:solidFill>
                  <a:srgbClr val="C00000"/>
                </a:solidFill>
              </a:rPr>
              <a:t>Method</a:t>
            </a:r>
          </a:p>
        </p:txBody>
      </p:sp>
    </p:spTree>
    <p:extLst>
      <p:ext uri="{BB962C8B-B14F-4D97-AF65-F5344CB8AC3E}">
        <p14:creationId xmlns:p14="http://schemas.microsoft.com/office/powerpoint/2010/main" val="24616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55232"/>
          </a:xfrm>
        </p:spPr>
        <p:txBody>
          <a:bodyPr>
            <a:normAutofit fontScale="92500" lnSpcReduction="20000"/>
          </a:bodyPr>
          <a:lstStyle/>
          <a:p>
            <a:r>
              <a:rPr lang="en-GB" dirty="0">
                <a:solidFill>
                  <a:schemeClr val="bg1"/>
                </a:solidFill>
              </a:rPr>
              <a:t>The good man needs judgement from ‘experience’ (</a:t>
            </a:r>
            <a:r>
              <a:rPr lang="en-GB" i="1" dirty="0" err="1">
                <a:solidFill>
                  <a:schemeClr val="bg1"/>
                </a:solidFill>
              </a:rPr>
              <a:t>phronesis</a:t>
            </a:r>
            <a:r>
              <a:rPr lang="en-GB" dirty="0">
                <a:solidFill>
                  <a:schemeClr val="bg1"/>
                </a:solidFill>
              </a:rPr>
              <a:t>) derived from ‘virtuous living under good laws’</a:t>
            </a:r>
          </a:p>
          <a:p>
            <a:endParaRPr lang="en-GB" dirty="0">
              <a:solidFill>
                <a:schemeClr val="bg1"/>
              </a:solidFill>
            </a:endParaRPr>
          </a:p>
          <a:p>
            <a:r>
              <a:rPr lang="en-GB" dirty="0">
                <a:solidFill>
                  <a:schemeClr val="bg1"/>
                </a:solidFill>
              </a:rPr>
              <a:t>Contemplation is the highest form of activity: it is ‘self-sufficient’.  BUT however much men strive for the divine, ultimately they are mortal and must live in communities.</a:t>
            </a:r>
          </a:p>
          <a:p>
            <a:endParaRPr lang="en-GB" dirty="0">
              <a:solidFill>
                <a:schemeClr val="bg1"/>
              </a:solidFill>
            </a:endParaRPr>
          </a:p>
          <a:p>
            <a:r>
              <a:rPr lang="en-GB" dirty="0">
                <a:solidFill>
                  <a:schemeClr val="bg1"/>
                </a:solidFill>
              </a:rPr>
              <a:t>Contemplation can only be a ‘way of life’ for gods.  Humans must live well with others. They need friends.</a:t>
            </a:r>
          </a:p>
          <a:p>
            <a:endParaRPr lang="en-GB" dirty="0">
              <a:solidFill>
                <a:schemeClr val="bg1"/>
              </a:solidFill>
            </a:endParaRPr>
          </a:p>
          <a:p>
            <a:r>
              <a:rPr lang="en-GB" dirty="0">
                <a:solidFill>
                  <a:schemeClr val="bg1"/>
                </a:solidFill>
              </a:rPr>
              <a:t>Friendship is best among equal citizens who see and support the best in each other.   A polis rests on ‘communal friendship.’</a:t>
            </a:r>
          </a:p>
        </p:txBody>
      </p:sp>
      <p:sp>
        <p:nvSpPr>
          <p:cNvPr id="3" name="Title 2"/>
          <p:cNvSpPr>
            <a:spLocks noGrp="1"/>
          </p:cNvSpPr>
          <p:nvPr>
            <p:ph type="title"/>
          </p:nvPr>
        </p:nvSpPr>
        <p:spPr/>
        <p:txBody>
          <a:bodyPr/>
          <a:lstStyle/>
          <a:p>
            <a:r>
              <a:rPr lang="en-GB" dirty="0">
                <a:solidFill>
                  <a:schemeClr val="accent1"/>
                </a:solidFill>
              </a:rPr>
              <a:t>Human nature</a:t>
            </a:r>
          </a:p>
        </p:txBody>
      </p:sp>
    </p:spTree>
    <p:extLst>
      <p:ext uri="{BB962C8B-B14F-4D97-AF65-F5344CB8AC3E}">
        <p14:creationId xmlns:p14="http://schemas.microsoft.com/office/powerpoint/2010/main" val="46364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Ethical framework</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1248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chemeClr val="bg1"/>
                </a:solidFill>
              </a:rPr>
              <a:t>The </a:t>
            </a:r>
            <a:r>
              <a:rPr lang="en-GB" i="1" dirty="0">
                <a:solidFill>
                  <a:schemeClr val="bg1"/>
                </a:solidFill>
              </a:rPr>
              <a:t>telos</a:t>
            </a:r>
            <a:r>
              <a:rPr lang="en-GB" dirty="0">
                <a:solidFill>
                  <a:schemeClr val="bg1"/>
                </a:solidFill>
              </a:rPr>
              <a:t> or ultimate aim of human life is </a:t>
            </a:r>
            <a:r>
              <a:rPr lang="en-GB" i="1" dirty="0" err="1">
                <a:solidFill>
                  <a:schemeClr val="bg1"/>
                </a:solidFill>
              </a:rPr>
              <a:t>eudaimonia</a:t>
            </a:r>
            <a:r>
              <a:rPr lang="en-GB" dirty="0">
                <a:solidFill>
                  <a:schemeClr val="bg1"/>
                </a:solidFill>
              </a:rPr>
              <a:t>, or human happiness. </a:t>
            </a:r>
            <a:r>
              <a:rPr lang="en-GB" i="1" dirty="0" err="1">
                <a:solidFill>
                  <a:schemeClr val="bg1"/>
                </a:solidFill>
              </a:rPr>
              <a:t>Eudiamona</a:t>
            </a:r>
            <a:r>
              <a:rPr lang="en-GB" dirty="0">
                <a:solidFill>
                  <a:schemeClr val="bg1"/>
                </a:solidFill>
              </a:rPr>
              <a:t> is the result of a lifetime of virtuous action. </a:t>
            </a:r>
          </a:p>
          <a:p>
            <a:endParaRPr lang="en-GB" dirty="0">
              <a:solidFill>
                <a:schemeClr val="bg1"/>
              </a:solidFill>
            </a:endParaRPr>
          </a:p>
          <a:p>
            <a:r>
              <a:rPr lang="en-GB" dirty="0">
                <a:solidFill>
                  <a:schemeClr val="bg1"/>
                </a:solidFill>
              </a:rPr>
              <a:t>Acorn and oak tree</a:t>
            </a:r>
          </a:p>
          <a:p>
            <a:endParaRPr lang="en-GB" dirty="0">
              <a:solidFill>
                <a:schemeClr val="bg1"/>
              </a:solidFill>
            </a:endParaRPr>
          </a:p>
          <a:p>
            <a:r>
              <a:rPr lang="en-GB" dirty="0">
                <a:solidFill>
                  <a:schemeClr val="bg1"/>
                </a:solidFill>
              </a:rPr>
              <a:t>Man is by nature a political animal, a ‘</a:t>
            </a:r>
            <a:r>
              <a:rPr lang="en-GB" i="1" dirty="0">
                <a:solidFill>
                  <a:schemeClr val="bg1"/>
                </a:solidFill>
              </a:rPr>
              <a:t>zoon </a:t>
            </a:r>
            <a:r>
              <a:rPr lang="en-GB" i="1" dirty="0" err="1">
                <a:solidFill>
                  <a:schemeClr val="bg1"/>
                </a:solidFill>
              </a:rPr>
              <a:t>politikon</a:t>
            </a:r>
            <a:r>
              <a:rPr lang="en-GB" dirty="0">
                <a:solidFill>
                  <a:schemeClr val="bg1"/>
                </a:solidFill>
              </a:rPr>
              <a:t>’</a:t>
            </a:r>
          </a:p>
          <a:p>
            <a:pPr marL="0" indent="0">
              <a:buNone/>
            </a:pPr>
            <a:endParaRPr lang="en-GB" dirty="0">
              <a:solidFill>
                <a:schemeClr val="bg1"/>
              </a:solidFill>
            </a:endParaRPr>
          </a:p>
          <a:p>
            <a:r>
              <a:rPr lang="en-GB" dirty="0">
                <a:solidFill>
                  <a:schemeClr val="bg1"/>
                </a:solidFill>
              </a:rPr>
              <a:t>A happy (flourishing) man is one who acts in accord with complete virtue, and who is adequately furnished with external goods, throughout a complete lifetime.</a:t>
            </a:r>
          </a:p>
        </p:txBody>
      </p:sp>
      <p:sp>
        <p:nvSpPr>
          <p:cNvPr id="3" name="Title 2"/>
          <p:cNvSpPr>
            <a:spLocks noGrp="1"/>
          </p:cNvSpPr>
          <p:nvPr>
            <p:ph type="title"/>
          </p:nvPr>
        </p:nvSpPr>
        <p:spPr/>
        <p:txBody>
          <a:bodyPr/>
          <a:lstStyle/>
          <a:p>
            <a:r>
              <a:rPr lang="en-GB" dirty="0">
                <a:solidFill>
                  <a:srgbClr val="C00000"/>
                </a:solidFill>
              </a:rPr>
              <a:t>Human happiness (</a:t>
            </a:r>
            <a:r>
              <a:rPr lang="en-GB" i="1" dirty="0" err="1">
                <a:solidFill>
                  <a:srgbClr val="C00000"/>
                </a:solidFill>
              </a:rPr>
              <a:t>eudiamonia</a:t>
            </a:r>
            <a:r>
              <a:rPr lang="en-GB" dirty="0">
                <a:solidFill>
                  <a:srgbClr val="C00000"/>
                </a:solidFill>
              </a:rPr>
              <a:t>) </a:t>
            </a:r>
          </a:p>
        </p:txBody>
      </p:sp>
    </p:spTree>
    <p:extLst>
      <p:ext uri="{BB962C8B-B14F-4D97-AF65-F5344CB8AC3E}">
        <p14:creationId xmlns:p14="http://schemas.microsoft.com/office/powerpoint/2010/main" val="412137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chemeClr val="bg1"/>
                </a:solidFill>
              </a:rPr>
              <a:t>Moral virtues are developed through practice (habituation)  We acquire virtues by first exercising them. </a:t>
            </a:r>
          </a:p>
          <a:p>
            <a:r>
              <a:rPr lang="en-GB" dirty="0">
                <a:solidFill>
                  <a:schemeClr val="bg1"/>
                </a:solidFill>
              </a:rPr>
              <a:t>Virtue is not a feeling or a faculty but a purposive disposition (character) lying in a mean that is relative to us, and determined by reason, and by standards which a prudent man would use to determine it.</a:t>
            </a:r>
          </a:p>
          <a:p>
            <a:r>
              <a:rPr lang="en-GB" dirty="0">
                <a:solidFill>
                  <a:schemeClr val="bg1"/>
                </a:solidFill>
              </a:rPr>
              <a:t>Virtuous action aims at hitting the mean for that actions. The mean is that which is neither excessive of deficient, and is not the same for all.</a:t>
            </a:r>
          </a:p>
          <a:p>
            <a:r>
              <a:rPr lang="en-GB" dirty="0">
                <a:solidFill>
                  <a:schemeClr val="bg1"/>
                </a:solidFill>
              </a:rPr>
              <a:t>Continence and incontinence</a:t>
            </a:r>
          </a:p>
        </p:txBody>
      </p:sp>
      <p:sp>
        <p:nvSpPr>
          <p:cNvPr id="3" name="Title 2"/>
          <p:cNvSpPr>
            <a:spLocks noGrp="1"/>
          </p:cNvSpPr>
          <p:nvPr>
            <p:ph type="title"/>
          </p:nvPr>
        </p:nvSpPr>
        <p:spPr/>
        <p:txBody>
          <a:bodyPr/>
          <a:lstStyle/>
          <a:p>
            <a:r>
              <a:rPr lang="en-GB" dirty="0">
                <a:solidFill>
                  <a:srgbClr val="C00000"/>
                </a:solidFill>
              </a:rPr>
              <a:t>Virtuous Action</a:t>
            </a:r>
          </a:p>
        </p:txBody>
      </p:sp>
    </p:spTree>
    <p:extLst>
      <p:ext uri="{BB962C8B-B14F-4D97-AF65-F5344CB8AC3E}">
        <p14:creationId xmlns:p14="http://schemas.microsoft.com/office/powerpoint/2010/main" val="105559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355548352"/>
              </p:ext>
            </p:extLst>
          </p:nvPr>
        </p:nvGraphicFramePr>
        <p:xfrm>
          <a:off x="755576" y="116632"/>
          <a:ext cx="7857245" cy="6624736"/>
        </p:xfrm>
        <a:graphic>
          <a:graphicData uri="http://schemas.openxmlformats.org/presentationml/2006/ole">
            <mc:AlternateContent xmlns:mc="http://schemas.openxmlformats.org/markup-compatibility/2006">
              <mc:Choice xmlns:v="urn:schemas-microsoft-com:vml" Requires="v">
                <p:oleObj spid="_x0000_s1052" name="Acrobat Document" r:id="rId4" imgW="5829233" imgH="7543775" progId="AcroExch.Document.11">
                  <p:embed/>
                </p:oleObj>
              </mc:Choice>
              <mc:Fallback>
                <p:oleObj name="Acrobat Document" r:id="rId4" imgW="5829233" imgH="7543775" progId="AcroExch.Document.11">
                  <p:embed/>
                  <p:pic>
                    <p:nvPicPr>
                      <p:cNvPr id="0" name=""/>
                      <p:cNvPicPr/>
                      <p:nvPr/>
                    </p:nvPicPr>
                    <p:blipFill>
                      <a:blip r:embed="rId5"/>
                      <a:stretch>
                        <a:fillRect/>
                      </a:stretch>
                    </p:blipFill>
                    <p:spPr>
                      <a:xfrm>
                        <a:off x="755576" y="116632"/>
                        <a:ext cx="7857245" cy="6624736"/>
                      </a:xfrm>
                      <a:prstGeom prst="rect">
                        <a:avLst/>
                      </a:prstGeom>
                    </p:spPr>
                  </p:pic>
                </p:oleObj>
              </mc:Fallback>
            </mc:AlternateContent>
          </a:graphicData>
        </a:graphic>
      </p:graphicFrame>
    </p:spTree>
    <p:extLst>
      <p:ext uri="{BB962C8B-B14F-4D97-AF65-F5344CB8AC3E}">
        <p14:creationId xmlns:p14="http://schemas.microsoft.com/office/powerpoint/2010/main" val="321999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Politics is the study of the supreme good of man, and how to achieve it.</a:t>
            </a:r>
          </a:p>
          <a:p>
            <a:pPr marL="0" indent="0">
              <a:buNone/>
            </a:pPr>
            <a:endParaRPr lang="en-GB" dirty="0">
              <a:solidFill>
                <a:schemeClr val="bg1"/>
              </a:solidFill>
            </a:endParaRPr>
          </a:p>
          <a:p>
            <a:r>
              <a:rPr lang="en-GB" dirty="0">
                <a:solidFill>
                  <a:schemeClr val="bg1"/>
                </a:solidFill>
              </a:rPr>
              <a:t>The purpose of politics is to foster human excellence and </a:t>
            </a:r>
            <a:r>
              <a:rPr lang="en-GB" i="1" dirty="0" err="1">
                <a:solidFill>
                  <a:schemeClr val="bg1"/>
                </a:solidFill>
              </a:rPr>
              <a:t>eudaimonia</a:t>
            </a:r>
            <a:r>
              <a:rPr lang="en-GB" i="1" dirty="0">
                <a:solidFill>
                  <a:schemeClr val="bg1"/>
                </a:solidFill>
              </a:rPr>
              <a:t>.</a:t>
            </a:r>
            <a:r>
              <a:rPr lang="en-GB" dirty="0">
                <a:solidFill>
                  <a:schemeClr val="bg1"/>
                </a:solidFill>
              </a:rPr>
              <a:t>  The object of a constitution and legislation is to create a society  that will engender good citizens through habituation and create the conditions for its citizens to  be able to achieve </a:t>
            </a:r>
            <a:r>
              <a:rPr lang="en-GB" i="1" dirty="0" err="1">
                <a:solidFill>
                  <a:schemeClr val="bg1"/>
                </a:solidFill>
              </a:rPr>
              <a:t>eudaimonia</a:t>
            </a:r>
            <a:r>
              <a:rPr lang="en-GB" i="1" dirty="0">
                <a:solidFill>
                  <a:schemeClr val="bg1"/>
                </a:solidFill>
              </a:rPr>
              <a:t>. </a:t>
            </a:r>
          </a:p>
          <a:p>
            <a:pPr marL="0" indent="0">
              <a:buNone/>
            </a:pPr>
            <a:endParaRPr lang="en-GB" i="1" dirty="0"/>
          </a:p>
          <a:p>
            <a:endParaRPr lang="en-GB" i="1" dirty="0"/>
          </a:p>
        </p:txBody>
      </p:sp>
      <p:sp>
        <p:nvSpPr>
          <p:cNvPr id="3" name="Title 2"/>
          <p:cNvSpPr>
            <a:spLocks noGrp="1"/>
          </p:cNvSpPr>
          <p:nvPr>
            <p:ph type="title"/>
          </p:nvPr>
        </p:nvSpPr>
        <p:spPr/>
        <p:txBody>
          <a:bodyPr/>
          <a:lstStyle/>
          <a:p>
            <a:r>
              <a:rPr lang="en-GB" dirty="0">
                <a:solidFill>
                  <a:srgbClr val="C00000"/>
                </a:solidFill>
              </a:rPr>
              <a:t>What about politics?</a:t>
            </a:r>
          </a:p>
        </p:txBody>
      </p:sp>
    </p:spTree>
    <p:extLst>
      <p:ext uri="{BB962C8B-B14F-4D97-AF65-F5344CB8AC3E}">
        <p14:creationId xmlns:p14="http://schemas.microsoft.com/office/powerpoint/2010/main" val="182210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t>
            </a:r>
            <a:r>
              <a:rPr lang="en-GB" dirty="0">
                <a:solidFill>
                  <a:schemeClr val="bg1"/>
                </a:solidFill>
              </a:rPr>
              <a:t>So let us first try to review any valid statements…and then consider, in the light of our collected examples of constitutions, what influences conserve and what are destructive of a state, ….and for what reasons some states are well-governed, while in others the contrary is the case.  For after examining these questions we shall perhaps see more comprehensively  what kind of constitution is the best, and what is the best organisation for each kind, and the best systems of laws and customs for it to use.  Let us then begin our account.” NE </a:t>
            </a:r>
            <a:r>
              <a:rPr lang="en-GB" dirty="0" err="1">
                <a:solidFill>
                  <a:schemeClr val="bg1"/>
                </a:solidFill>
              </a:rPr>
              <a:t>Bk</a:t>
            </a:r>
            <a:r>
              <a:rPr lang="en-GB" dirty="0">
                <a:solidFill>
                  <a:schemeClr val="bg1"/>
                </a:solidFill>
              </a:rPr>
              <a:t> 10</a:t>
            </a:r>
          </a:p>
        </p:txBody>
      </p:sp>
      <p:sp>
        <p:nvSpPr>
          <p:cNvPr id="3" name="Title 2"/>
          <p:cNvSpPr>
            <a:spLocks noGrp="1"/>
          </p:cNvSpPr>
          <p:nvPr>
            <p:ph type="title"/>
          </p:nvPr>
        </p:nvSpPr>
        <p:spPr/>
        <p:txBody>
          <a:bodyPr>
            <a:normAutofit/>
          </a:bodyPr>
          <a:lstStyle/>
          <a:p>
            <a:r>
              <a:rPr lang="en-GB" dirty="0">
                <a:solidFill>
                  <a:srgbClr val="C00000"/>
                </a:solidFill>
              </a:rPr>
              <a:t>And now to  </a:t>
            </a:r>
            <a:r>
              <a:rPr lang="en-GB" i="1" dirty="0">
                <a:solidFill>
                  <a:srgbClr val="C00000"/>
                </a:solidFill>
              </a:rPr>
              <a:t>The Politics</a:t>
            </a:r>
            <a:r>
              <a:rPr lang="en-GB" dirty="0">
                <a:solidFill>
                  <a:srgbClr val="C00000"/>
                </a:solidFill>
              </a:rPr>
              <a:t>……</a:t>
            </a:r>
          </a:p>
        </p:txBody>
      </p:sp>
    </p:spTree>
    <p:extLst>
      <p:ext uri="{BB962C8B-B14F-4D97-AF65-F5344CB8AC3E}">
        <p14:creationId xmlns:p14="http://schemas.microsoft.com/office/powerpoint/2010/main" val="4359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92696"/>
            <a:ext cx="784887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19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a:p>
        </p:txBody>
      </p:sp>
      <p:pic>
        <p:nvPicPr>
          <p:cNvPr id="1026" name="Picture 2" descr="C:\Users\kmw8d\Pictures\220px-Sanzio_01_Plato_Aristotle.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3888432"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4"/>
          </p:nvPr>
        </p:nvSpPr>
        <p:spPr/>
        <p:txBody>
          <a:bodyPr/>
          <a:lstStyle/>
          <a:p>
            <a:r>
              <a:rPr lang="en-GB" dirty="0">
                <a:solidFill>
                  <a:schemeClr val="bg1"/>
                </a:solidFill>
              </a:rPr>
              <a:t>Plato: ideal forms and pure principles</a:t>
            </a:r>
          </a:p>
          <a:p>
            <a:r>
              <a:rPr lang="en-GB" dirty="0">
                <a:solidFill>
                  <a:schemeClr val="bg1"/>
                </a:solidFill>
              </a:rPr>
              <a:t>Aristotle: experience of and in the world</a:t>
            </a:r>
          </a:p>
        </p:txBody>
      </p:sp>
      <p:sp>
        <p:nvSpPr>
          <p:cNvPr id="5" name="Title 4"/>
          <p:cNvSpPr>
            <a:spLocks noGrp="1"/>
          </p:cNvSpPr>
          <p:nvPr>
            <p:ph type="title"/>
          </p:nvPr>
        </p:nvSpPr>
        <p:spPr/>
        <p:txBody>
          <a:bodyPr/>
          <a:lstStyle/>
          <a:p>
            <a:r>
              <a:rPr lang="en-GB" dirty="0">
                <a:solidFill>
                  <a:schemeClr val="accent1"/>
                </a:solidFill>
              </a:rPr>
              <a:t>Plato and Aristotle</a:t>
            </a:r>
          </a:p>
        </p:txBody>
      </p:sp>
      <p:sp>
        <p:nvSpPr>
          <p:cNvPr id="6" name="Text Placeholder 5"/>
          <p:cNvSpPr>
            <a:spLocks noGrp="1"/>
          </p:cNvSpPr>
          <p:nvPr>
            <p:ph type="body" idx="3"/>
          </p:nvPr>
        </p:nvSpPr>
        <p:spPr/>
        <p:txBody>
          <a:bodyPr/>
          <a:lstStyle/>
          <a:p>
            <a:endParaRPr lang="en-GB" dirty="0"/>
          </a:p>
        </p:txBody>
      </p:sp>
    </p:spTree>
    <p:extLst>
      <p:ext uri="{BB962C8B-B14F-4D97-AF65-F5344CB8AC3E}">
        <p14:creationId xmlns:p14="http://schemas.microsoft.com/office/powerpoint/2010/main" val="173035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solidFill>
                  <a:schemeClr val="bg1"/>
                </a:solidFill>
              </a:rPr>
              <a:t>Foundations: Reading Aristotle, the nature of politics and political enquiry, Aristotle’s method, happiness, virtue and the good life.</a:t>
            </a:r>
          </a:p>
          <a:p>
            <a:pPr marL="0" indent="0">
              <a:buNone/>
            </a:pPr>
            <a:endParaRPr lang="en-GB" dirty="0">
              <a:solidFill>
                <a:schemeClr val="bg1"/>
              </a:solidFill>
            </a:endParaRPr>
          </a:p>
          <a:p>
            <a:r>
              <a:rPr lang="en-GB" dirty="0">
                <a:solidFill>
                  <a:schemeClr val="bg1"/>
                </a:solidFill>
              </a:rPr>
              <a:t>Aristotle’s </a:t>
            </a:r>
            <a:r>
              <a:rPr lang="en-GB" i="1" dirty="0">
                <a:solidFill>
                  <a:schemeClr val="bg1"/>
                </a:solidFill>
              </a:rPr>
              <a:t>Politics</a:t>
            </a:r>
            <a:r>
              <a:rPr lang="en-GB" dirty="0">
                <a:solidFill>
                  <a:schemeClr val="bg1"/>
                </a:solidFill>
              </a:rPr>
              <a:t> 1: Household, property, women, children and slaves. Role </a:t>
            </a:r>
            <a:r>
              <a:rPr lang="en-GB">
                <a:solidFill>
                  <a:schemeClr val="bg1"/>
                </a:solidFill>
              </a:rPr>
              <a:t>of education.</a:t>
            </a:r>
            <a:endParaRPr lang="en-GB" dirty="0">
              <a:solidFill>
                <a:schemeClr val="bg1"/>
              </a:solidFill>
            </a:endParaRPr>
          </a:p>
          <a:p>
            <a:pPr marL="0" indent="0">
              <a:buNone/>
            </a:pPr>
            <a:endParaRPr lang="en-GB" dirty="0">
              <a:solidFill>
                <a:schemeClr val="bg1"/>
              </a:solidFill>
            </a:endParaRPr>
          </a:p>
          <a:p>
            <a:r>
              <a:rPr lang="en-GB" dirty="0">
                <a:solidFill>
                  <a:schemeClr val="bg1"/>
                </a:solidFill>
              </a:rPr>
              <a:t>Aristotle’s </a:t>
            </a:r>
            <a:r>
              <a:rPr lang="en-GB" i="1" dirty="0">
                <a:solidFill>
                  <a:schemeClr val="bg1"/>
                </a:solidFill>
              </a:rPr>
              <a:t>Politics</a:t>
            </a:r>
            <a:r>
              <a:rPr lang="en-GB" dirty="0">
                <a:solidFill>
                  <a:schemeClr val="bg1"/>
                </a:solidFill>
              </a:rPr>
              <a:t> 2: Constitutions, citizenship, equality and justice</a:t>
            </a:r>
          </a:p>
          <a:p>
            <a:pPr marL="0" indent="0">
              <a:buNone/>
            </a:pPr>
            <a:endParaRPr lang="en-GB" dirty="0">
              <a:solidFill>
                <a:schemeClr val="bg1"/>
              </a:solidFill>
            </a:endParaRPr>
          </a:p>
          <a:p>
            <a:pPr marL="0" indent="0">
              <a:buNone/>
            </a:pPr>
            <a:r>
              <a:rPr lang="en-GB" dirty="0">
                <a:solidFill>
                  <a:schemeClr val="bg1"/>
                </a:solidFill>
              </a:rPr>
              <a:t>*******</a:t>
            </a:r>
          </a:p>
          <a:p>
            <a:r>
              <a:rPr lang="en-GB" dirty="0">
                <a:solidFill>
                  <a:schemeClr val="bg1"/>
                </a:solidFill>
              </a:rPr>
              <a:t>Aristotelian Legacies </a:t>
            </a:r>
          </a:p>
        </p:txBody>
      </p:sp>
      <p:sp>
        <p:nvSpPr>
          <p:cNvPr id="3" name="Title 2"/>
          <p:cNvSpPr>
            <a:spLocks noGrp="1"/>
          </p:cNvSpPr>
          <p:nvPr>
            <p:ph type="title"/>
          </p:nvPr>
        </p:nvSpPr>
        <p:spPr/>
        <p:txBody>
          <a:bodyPr/>
          <a:lstStyle/>
          <a:p>
            <a:r>
              <a:rPr lang="en-GB" dirty="0">
                <a:solidFill>
                  <a:srgbClr val="C00000"/>
                </a:solidFill>
              </a:rPr>
              <a:t>Aristotle lectures</a:t>
            </a:r>
          </a:p>
        </p:txBody>
      </p:sp>
    </p:spTree>
    <p:extLst>
      <p:ext uri="{BB962C8B-B14F-4D97-AF65-F5344CB8AC3E}">
        <p14:creationId xmlns:p14="http://schemas.microsoft.com/office/powerpoint/2010/main" val="96960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a:solidFill>
                  <a:schemeClr val="bg1"/>
                </a:solidFill>
              </a:rPr>
              <a:t>Background</a:t>
            </a:r>
          </a:p>
          <a:p>
            <a:pPr marL="0" indent="0">
              <a:buNone/>
            </a:pPr>
            <a:endParaRPr lang="en-GB" dirty="0">
              <a:solidFill>
                <a:schemeClr val="bg1"/>
              </a:solidFill>
            </a:endParaRPr>
          </a:p>
          <a:p>
            <a:r>
              <a:rPr lang="en-GB" dirty="0">
                <a:solidFill>
                  <a:schemeClr val="bg1"/>
                </a:solidFill>
              </a:rPr>
              <a:t>Reading Aristotle</a:t>
            </a:r>
          </a:p>
          <a:p>
            <a:pPr marL="0" indent="0">
              <a:buNone/>
            </a:pPr>
            <a:endParaRPr lang="en-GB" dirty="0">
              <a:solidFill>
                <a:schemeClr val="bg1"/>
              </a:solidFill>
            </a:endParaRPr>
          </a:p>
          <a:p>
            <a:r>
              <a:rPr lang="en-GB" dirty="0">
                <a:solidFill>
                  <a:schemeClr val="bg1"/>
                </a:solidFill>
              </a:rPr>
              <a:t>The nature of political science  and political enquiry</a:t>
            </a:r>
          </a:p>
          <a:p>
            <a:pPr marL="0" indent="0">
              <a:buNone/>
            </a:pPr>
            <a:endParaRPr lang="en-GB" dirty="0">
              <a:solidFill>
                <a:schemeClr val="bg1"/>
              </a:solidFill>
            </a:endParaRPr>
          </a:p>
          <a:p>
            <a:r>
              <a:rPr lang="en-GB" dirty="0">
                <a:solidFill>
                  <a:schemeClr val="bg1"/>
                </a:solidFill>
              </a:rPr>
              <a:t>Aristotle’s method</a:t>
            </a:r>
          </a:p>
          <a:p>
            <a:endParaRPr lang="en-GB" dirty="0">
              <a:solidFill>
                <a:schemeClr val="bg1"/>
              </a:solidFill>
            </a:endParaRPr>
          </a:p>
          <a:p>
            <a:r>
              <a:rPr lang="en-GB" dirty="0">
                <a:solidFill>
                  <a:schemeClr val="bg1"/>
                </a:solidFill>
              </a:rPr>
              <a:t>Human nature</a:t>
            </a:r>
          </a:p>
          <a:p>
            <a:pPr marL="0" indent="0">
              <a:buNone/>
            </a:pPr>
            <a:endParaRPr lang="en-GB" dirty="0">
              <a:solidFill>
                <a:schemeClr val="bg1"/>
              </a:solidFill>
            </a:endParaRPr>
          </a:p>
          <a:p>
            <a:r>
              <a:rPr lang="en-GB" dirty="0">
                <a:solidFill>
                  <a:schemeClr val="bg1"/>
                </a:solidFill>
              </a:rPr>
              <a:t>Human happiness (</a:t>
            </a:r>
            <a:r>
              <a:rPr lang="en-GB" i="1" dirty="0" err="1">
                <a:solidFill>
                  <a:schemeClr val="bg1"/>
                </a:solidFill>
              </a:rPr>
              <a:t>eudaimonia</a:t>
            </a:r>
            <a:r>
              <a:rPr lang="en-GB" dirty="0">
                <a:solidFill>
                  <a:schemeClr val="bg1"/>
                </a:solidFill>
              </a:rPr>
              <a:t>), virtue, and the good life</a:t>
            </a:r>
          </a:p>
          <a:p>
            <a:pPr marL="0" indent="0">
              <a:buNone/>
            </a:pPr>
            <a:endParaRPr lang="en-GB" dirty="0">
              <a:solidFill>
                <a:schemeClr val="bg1"/>
              </a:solidFill>
            </a:endParaRPr>
          </a:p>
          <a:p>
            <a:pPr marL="0" indent="0">
              <a:buNone/>
            </a:pPr>
            <a:r>
              <a:rPr lang="en-GB" dirty="0">
                <a:solidFill>
                  <a:schemeClr val="bg1"/>
                </a:solidFill>
              </a:rPr>
              <a:t>(largely from </a:t>
            </a:r>
            <a:r>
              <a:rPr lang="en-GB" i="1" dirty="0">
                <a:solidFill>
                  <a:schemeClr val="bg1"/>
                </a:solidFill>
              </a:rPr>
              <a:t>The </a:t>
            </a:r>
            <a:r>
              <a:rPr lang="en-GB" i="1" dirty="0" err="1">
                <a:solidFill>
                  <a:schemeClr val="bg1"/>
                </a:solidFill>
              </a:rPr>
              <a:t>Nichomachean</a:t>
            </a:r>
            <a:r>
              <a:rPr lang="en-GB" i="1" dirty="0">
                <a:solidFill>
                  <a:schemeClr val="bg1"/>
                </a:solidFill>
              </a:rPr>
              <a:t> Ethics)</a:t>
            </a:r>
            <a:endParaRPr lang="en-GB" dirty="0">
              <a:solidFill>
                <a:schemeClr val="bg1"/>
              </a:solidFill>
            </a:endParaRPr>
          </a:p>
          <a:p>
            <a:endParaRPr lang="en-GB" dirty="0"/>
          </a:p>
          <a:p>
            <a:pPr marL="0" indent="0">
              <a:buNone/>
            </a:pPr>
            <a:endParaRPr lang="en-GB" dirty="0"/>
          </a:p>
          <a:p>
            <a:endParaRPr lang="en-GB" dirty="0"/>
          </a:p>
        </p:txBody>
      </p:sp>
      <p:sp>
        <p:nvSpPr>
          <p:cNvPr id="2" name="Title 1"/>
          <p:cNvSpPr>
            <a:spLocks noGrp="1"/>
          </p:cNvSpPr>
          <p:nvPr>
            <p:ph type="title"/>
          </p:nvPr>
        </p:nvSpPr>
        <p:spPr/>
        <p:txBody>
          <a:bodyPr/>
          <a:lstStyle/>
          <a:p>
            <a:r>
              <a:rPr lang="en-GB" dirty="0">
                <a:solidFill>
                  <a:srgbClr val="C00000"/>
                </a:solidFill>
              </a:rPr>
              <a:t>Today</a:t>
            </a:r>
            <a:endParaRPr lang="en-GB" i="1" dirty="0">
              <a:solidFill>
                <a:srgbClr val="C00000"/>
              </a:solidFill>
            </a:endParaRPr>
          </a:p>
        </p:txBody>
      </p:sp>
    </p:spTree>
    <p:extLst>
      <p:ext uri="{BB962C8B-B14F-4D97-AF65-F5344CB8AC3E}">
        <p14:creationId xmlns:p14="http://schemas.microsoft.com/office/powerpoint/2010/main" val="374369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Aristotle</a:t>
            </a:r>
          </a:p>
        </p:txBody>
      </p:sp>
      <p:sp>
        <p:nvSpPr>
          <p:cNvPr id="3" name="Content Placeholder 2"/>
          <p:cNvSpPr>
            <a:spLocks noGrp="1"/>
          </p:cNvSpPr>
          <p:nvPr>
            <p:ph sz="half" idx="1"/>
          </p:nvPr>
        </p:nvSpPr>
        <p:spPr/>
        <p:txBody>
          <a:bodyPr/>
          <a:lstStyle/>
          <a:p>
            <a:r>
              <a:rPr lang="en-GB" dirty="0">
                <a:solidFill>
                  <a:schemeClr val="bg1"/>
                </a:solidFill>
              </a:rPr>
              <a:t>Born 384 BC in Macedonia</a:t>
            </a:r>
          </a:p>
          <a:p>
            <a:r>
              <a:rPr lang="en-GB" dirty="0">
                <a:solidFill>
                  <a:schemeClr val="bg1"/>
                </a:solidFill>
              </a:rPr>
              <a:t>Plato’s Academy (367-347BC) </a:t>
            </a:r>
          </a:p>
          <a:p>
            <a:r>
              <a:rPr lang="en-GB" dirty="0">
                <a:solidFill>
                  <a:schemeClr val="bg1"/>
                </a:solidFill>
              </a:rPr>
              <a:t>Exile of 12 years.  Tutor to Alexander the Great</a:t>
            </a:r>
          </a:p>
          <a:p>
            <a:r>
              <a:rPr lang="en-GB" dirty="0">
                <a:solidFill>
                  <a:schemeClr val="bg1"/>
                </a:solidFill>
              </a:rPr>
              <a:t>Founded Lyceum outside Athens 334BC (13 years)</a:t>
            </a:r>
          </a:p>
          <a:p>
            <a:r>
              <a:rPr lang="en-GB" dirty="0">
                <a:solidFill>
                  <a:schemeClr val="bg1"/>
                </a:solidFill>
              </a:rPr>
              <a:t>Fled Athens</a:t>
            </a:r>
          </a:p>
          <a:p>
            <a:endParaRPr lang="en-GB" dirty="0">
              <a:solidFill>
                <a:schemeClr val="bg1"/>
              </a:solidFill>
            </a:endParaRPr>
          </a:p>
        </p:txBody>
      </p:sp>
      <p:sp>
        <p:nvSpPr>
          <p:cNvPr id="4" name="Content Placeholder 3"/>
          <p:cNvSpPr>
            <a:spLocks noGrp="1"/>
          </p:cNvSpPr>
          <p:nvPr>
            <p:ph sz="half" idx="2"/>
          </p:nvPr>
        </p:nvSpPr>
        <p:spPr/>
        <p:txBody>
          <a:bodyPr/>
          <a:lstStyle/>
          <a:p>
            <a:r>
              <a:rPr lang="en-GB" i="1" dirty="0">
                <a:solidFill>
                  <a:schemeClr val="bg1"/>
                </a:solidFill>
              </a:rPr>
              <a:t>Political context:</a:t>
            </a:r>
          </a:p>
          <a:p>
            <a:pPr>
              <a:buFontTx/>
              <a:buChar char="-"/>
            </a:pPr>
            <a:r>
              <a:rPr lang="en-GB" dirty="0">
                <a:solidFill>
                  <a:schemeClr val="bg1"/>
                </a:solidFill>
              </a:rPr>
              <a:t>On-going political turmoil and wars</a:t>
            </a:r>
          </a:p>
          <a:p>
            <a:pPr>
              <a:buFontTx/>
              <a:buChar char="-"/>
            </a:pPr>
            <a:r>
              <a:rPr lang="en-GB" dirty="0">
                <a:solidFill>
                  <a:schemeClr val="bg1"/>
                </a:solidFill>
              </a:rPr>
              <a:t>Decline of the Greek city state </a:t>
            </a:r>
          </a:p>
          <a:p>
            <a:pPr>
              <a:buFontTx/>
              <a:buChar char="-"/>
            </a:pPr>
            <a:r>
              <a:rPr lang="en-GB" dirty="0">
                <a:solidFill>
                  <a:schemeClr val="bg1"/>
                </a:solidFill>
              </a:rPr>
              <a:t>Foreigner in Athens</a:t>
            </a:r>
          </a:p>
        </p:txBody>
      </p:sp>
    </p:spTree>
    <p:extLst>
      <p:ext uri="{BB962C8B-B14F-4D97-AF65-F5344CB8AC3E}">
        <p14:creationId xmlns:p14="http://schemas.microsoft.com/office/powerpoint/2010/main" val="16448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55232"/>
          </a:xfrm>
        </p:spPr>
        <p:txBody>
          <a:bodyPr>
            <a:normAutofit fontScale="85000" lnSpcReduction="20000"/>
          </a:bodyPr>
          <a:lstStyle/>
          <a:p>
            <a:r>
              <a:rPr lang="en-GB" dirty="0">
                <a:solidFill>
                  <a:schemeClr val="bg1"/>
                </a:solidFill>
              </a:rPr>
              <a:t>Common structure of argument:  1. initial proposition 2. examination (extended, not always continuous) 3. revision/conclusion</a:t>
            </a:r>
          </a:p>
          <a:p>
            <a:endParaRPr lang="en-GB" dirty="0">
              <a:solidFill>
                <a:schemeClr val="bg1"/>
              </a:solidFill>
            </a:endParaRPr>
          </a:p>
          <a:p>
            <a:r>
              <a:rPr lang="en-GB" dirty="0">
                <a:solidFill>
                  <a:schemeClr val="bg1"/>
                </a:solidFill>
              </a:rPr>
              <a:t>Reading Aristotle’s ‘esoteric’ works – his ‘lecture notes’  Books, chapters and </a:t>
            </a:r>
            <a:r>
              <a:rPr lang="en-GB" dirty="0" err="1">
                <a:solidFill>
                  <a:schemeClr val="bg1"/>
                </a:solidFill>
              </a:rPr>
              <a:t>Bekker</a:t>
            </a:r>
            <a:r>
              <a:rPr lang="en-GB" dirty="0">
                <a:solidFill>
                  <a:schemeClr val="bg1"/>
                </a:solidFill>
              </a:rPr>
              <a:t> #s (</a:t>
            </a:r>
            <a:r>
              <a:rPr lang="en-GB" dirty="0" err="1">
                <a:solidFill>
                  <a:schemeClr val="bg1"/>
                </a:solidFill>
              </a:rPr>
              <a:t>BkII</a:t>
            </a:r>
            <a:r>
              <a:rPr lang="en-GB" dirty="0">
                <a:solidFill>
                  <a:schemeClr val="bg1"/>
                </a:solidFill>
              </a:rPr>
              <a:t>, </a:t>
            </a:r>
            <a:r>
              <a:rPr lang="en-GB" i="1" dirty="0">
                <a:solidFill>
                  <a:schemeClr val="bg1"/>
                </a:solidFill>
              </a:rPr>
              <a:t>vii: 1279a32) </a:t>
            </a:r>
          </a:p>
          <a:p>
            <a:endParaRPr lang="en-GB" i="1" dirty="0">
              <a:solidFill>
                <a:schemeClr val="bg1"/>
              </a:solidFill>
            </a:endParaRPr>
          </a:p>
          <a:p>
            <a:r>
              <a:rPr lang="en-GB" dirty="0">
                <a:solidFill>
                  <a:schemeClr val="bg1"/>
                </a:solidFill>
              </a:rPr>
              <a:t>Most of Aristotle’ broader ‘exoteric’ work is thought lost. </a:t>
            </a:r>
          </a:p>
          <a:p>
            <a:pPr marL="0" indent="0">
              <a:buNone/>
            </a:pPr>
            <a:r>
              <a:rPr lang="en-GB" dirty="0">
                <a:solidFill>
                  <a:schemeClr val="bg1"/>
                </a:solidFill>
              </a:rPr>
              <a:t> </a:t>
            </a:r>
          </a:p>
          <a:p>
            <a:r>
              <a:rPr lang="en-GB" dirty="0">
                <a:solidFill>
                  <a:schemeClr val="bg1"/>
                </a:solidFill>
              </a:rPr>
              <a:t>Aristotle’s work and influence  lost and rediscovered more than once. Early Byzantine Christian scholars translated and preserved his works.  From 600- 1100 Aristotle was unknown in Europe but considered the ‘First teacher’ among Muslim scholars (Averroes and others.) ‘Rediscovery’ in 12</a:t>
            </a:r>
            <a:r>
              <a:rPr lang="en-GB" baseline="30000" dirty="0">
                <a:solidFill>
                  <a:schemeClr val="bg1"/>
                </a:solidFill>
              </a:rPr>
              <a:t>th</a:t>
            </a:r>
            <a:r>
              <a:rPr lang="en-GB" dirty="0">
                <a:solidFill>
                  <a:schemeClr val="bg1"/>
                </a:solidFill>
              </a:rPr>
              <a:t> Century Europe heavily influenced Thomas Aquinas and natural law theory.</a:t>
            </a:r>
          </a:p>
          <a:p>
            <a:endParaRPr lang="en-GB" dirty="0">
              <a:solidFill>
                <a:schemeClr val="bg1"/>
              </a:solidFill>
            </a:endParaRPr>
          </a:p>
        </p:txBody>
      </p:sp>
      <p:sp>
        <p:nvSpPr>
          <p:cNvPr id="3" name="Title 2"/>
          <p:cNvSpPr>
            <a:spLocks noGrp="1"/>
          </p:cNvSpPr>
          <p:nvPr>
            <p:ph type="title"/>
          </p:nvPr>
        </p:nvSpPr>
        <p:spPr/>
        <p:txBody>
          <a:bodyPr/>
          <a:lstStyle/>
          <a:p>
            <a:r>
              <a:rPr lang="en-GB" dirty="0">
                <a:solidFill>
                  <a:srgbClr val="C00000"/>
                </a:solidFill>
              </a:rPr>
              <a:t>Reading Aristotle</a:t>
            </a:r>
          </a:p>
        </p:txBody>
      </p:sp>
    </p:spTree>
    <p:extLst>
      <p:ext uri="{BB962C8B-B14F-4D97-AF65-F5344CB8AC3E}">
        <p14:creationId xmlns:p14="http://schemas.microsoft.com/office/powerpoint/2010/main" val="256897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Politics and political enquiry</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3742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Aristotle  ‘founder’ of political and social science. First to articulate its purpose, nature and methods.</a:t>
            </a:r>
          </a:p>
          <a:p>
            <a:pPr marL="0" indent="0">
              <a:buNone/>
            </a:pPr>
            <a:endParaRPr lang="en-GB" dirty="0">
              <a:solidFill>
                <a:schemeClr val="bg1"/>
              </a:solidFill>
            </a:endParaRPr>
          </a:p>
          <a:p>
            <a:r>
              <a:rPr lang="en-GB" dirty="0">
                <a:solidFill>
                  <a:schemeClr val="bg1"/>
                </a:solidFill>
              </a:rPr>
              <a:t> ‘Politics’  = study of society, broadly social science.</a:t>
            </a:r>
          </a:p>
          <a:p>
            <a:pPr marL="0" indent="0">
              <a:buNone/>
            </a:pPr>
            <a:endParaRPr lang="en-GB" dirty="0">
              <a:solidFill>
                <a:schemeClr val="bg1"/>
              </a:solidFill>
            </a:endParaRPr>
          </a:p>
          <a:p>
            <a:r>
              <a:rPr lang="en-GB" dirty="0">
                <a:solidFill>
                  <a:schemeClr val="bg1"/>
                </a:solidFill>
              </a:rPr>
              <a:t> Philosopher and comparative political scientist.  </a:t>
            </a:r>
            <a:r>
              <a:rPr lang="en-GB" i="1" dirty="0">
                <a:solidFill>
                  <a:schemeClr val="bg1"/>
                </a:solidFill>
              </a:rPr>
              <a:t>The Politics </a:t>
            </a:r>
            <a:r>
              <a:rPr lang="en-GB" dirty="0">
                <a:solidFill>
                  <a:schemeClr val="bg1"/>
                </a:solidFill>
              </a:rPr>
              <a:t>rests on analysis of the records of over 150 constitutions.</a:t>
            </a:r>
          </a:p>
          <a:p>
            <a:pPr marL="0" indent="0">
              <a:buNone/>
            </a:pPr>
            <a:endParaRPr lang="en-GB" dirty="0"/>
          </a:p>
          <a:p>
            <a:endParaRPr lang="en-GB" dirty="0"/>
          </a:p>
        </p:txBody>
      </p:sp>
      <p:sp>
        <p:nvSpPr>
          <p:cNvPr id="3" name="Title 2"/>
          <p:cNvSpPr>
            <a:spLocks noGrp="1"/>
          </p:cNvSpPr>
          <p:nvPr>
            <p:ph type="title"/>
          </p:nvPr>
        </p:nvSpPr>
        <p:spPr/>
        <p:txBody>
          <a:bodyPr/>
          <a:lstStyle/>
          <a:p>
            <a:r>
              <a:rPr lang="en-GB" dirty="0">
                <a:solidFill>
                  <a:srgbClr val="C00000"/>
                </a:solidFill>
              </a:rPr>
              <a:t>Aristotle and Politics</a:t>
            </a:r>
          </a:p>
        </p:txBody>
      </p:sp>
    </p:spTree>
    <p:extLst>
      <p:ext uri="{BB962C8B-B14F-4D97-AF65-F5344CB8AC3E}">
        <p14:creationId xmlns:p14="http://schemas.microsoft.com/office/powerpoint/2010/main" val="350473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0">
      <a:dk1>
        <a:sysClr val="windowText" lastClr="000000"/>
      </a:dk1>
      <a:lt1>
        <a:sysClr val="window" lastClr="FFFFFF"/>
      </a:lt1>
      <a:dk2>
        <a:srgbClr val="DEDEE0"/>
      </a:dk2>
      <a:lt2>
        <a:srgbClr val="DEDEE0"/>
      </a:lt2>
      <a:accent1>
        <a:srgbClr val="AD0101"/>
      </a:accent1>
      <a:accent2>
        <a:srgbClr val="730E00"/>
      </a:accent2>
      <a:accent3>
        <a:srgbClr val="AC956E"/>
      </a:accent3>
      <a:accent4>
        <a:srgbClr val="808DA9"/>
      </a:accent4>
      <a:accent5>
        <a:srgbClr val="424E5B"/>
      </a:accent5>
      <a:accent6>
        <a:srgbClr val="730E00"/>
      </a:accent6>
      <a:hlink>
        <a:srgbClr val="D26900"/>
      </a:hlink>
      <a:folHlink>
        <a:srgbClr val="D89243"/>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3570</TotalTime>
  <Words>1064</Words>
  <Application>Microsoft Office PowerPoint</Application>
  <PresentationFormat>On-screen Show (4:3)</PresentationFormat>
  <Paragraphs>126</Paragraphs>
  <Slides>19</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Calibri</vt:lpstr>
      <vt:lpstr>Constantia</vt:lpstr>
      <vt:lpstr>Wingdings 2</vt:lpstr>
      <vt:lpstr>Paper</vt:lpstr>
      <vt:lpstr>Acrobat Document</vt:lpstr>
      <vt:lpstr>Aristotle: Foundations </vt:lpstr>
      <vt:lpstr>PowerPoint Presentation</vt:lpstr>
      <vt:lpstr>Plato and Aristotle</vt:lpstr>
      <vt:lpstr>Aristotle lectures</vt:lpstr>
      <vt:lpstr>Today</vt:lpstr>
      <vt:lpstr>Aristotle</vt:lpstr>
      <vt:lpstr>Reading Aristotle</vt:lpstr>
      <vt:lpstr>Politics and political enquiry</vt:lpstr>
      <vt:lpstr>Aristotle and Politics</vt:lpstr>
      <vt:lpstr>Nature of Political Science (Bk 1-2 NE)</vt:lpstr>
      <vt:lpstr>Aristotle’s Approach </vt:lpstr>
      <vt:lpstr>Method</vt:lpstr>
      <vt:lpstr>Human nature</vt:lpstr>
      <vt:lpstr>Ethical framework</vt:lpstr>
      <vt:lpstr>Human happiness (eudiamonia) </vt:lpstr>
      <vt:lpstr>Virtuous Action</vt:lpstr>
      <vt:lpstr>PowerPoint Presentation</vt:lpstr>
      <vt:lpstr>What about politics?</vt:lpstr>
      <vt:lpstr>And now to  The Politics……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Aristotle</dc:title>
  <dc:creator>Karen Wright</dc:creator>
  <cp:lastModifiedBy>Karen Wright</cp:lastModifiedBy>
  <cp:revision>56</cp:revision>
  <cp:lastPrinted>2018-09-19T19:28:22Z</cp:lastPrinted>
  <dcterms:created xsi:type="dcterms:W3CDTF">2013-09-25T18:20:03Z</dcterms:created>
  <dcterms:modified xsi:type="dcterms:W3CDTF">2019-09-25T18:51:19Z</dcterms:modified>
</cp:coreProperties>
</file>