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handoutMasterIdLst>
    <p:handoutMasterId r:id="rId21"/>
  </p:handoutMasterIdLst>
  <p:sldIdLst>
    <p:sldId id="256" r:id="rId2"/>
    <p:sldId id="270" r:id="rId3"/>
    <p:sldId id="272" r:id="rId4"/>
    <p:sldId id="259" r:id="rId5"/>
    <p:sldId id="260" r:id="rId6"/>
    <p:sldId id="274" r:id="rId7"/>
    <p:sldId id="267" r:id="rId8"/>
    <p:sldId id="271" r:id="rId9"/>
    <p:sldId id="269" r:id="rId10"/>
    <p:sldId id="257" r:id="rId11"/>
    <p:sldId id="258" r:id="rId12"/>
    <p:sldId id="261" r:id="rId13"/>
    <p:sldId id="263" r:id="rId14"/>
    <p:sldId id="264" r:id="rId15"/>
    <p:sldId id="273" r:id="rId16"/>
    <p:sldId id="278" r:id="rId17"/>
    <p:sldId id="277" r:id="rId18"/>
    <p:sldId id="276" r:id="rId19"/>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50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410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4107"/>
          </a:xfrm>
          <a:prstGeom prst="rect">
            <a:avLst/>
          </a:prstGeom>
        </p:spPr>
        <p:txBody>
          <a:bodyPr vert="horz" lIns="91440" tIns="45720" rIns="91440" bIns="45720" rtlCol="0"/>
          <a:lstStyle>
            <a:lvl1pPr algn="r">
              <a:defRPr sz="1200"/>
            </a:lvl1pPr>
          </a:lstStyle>
          <a:p>
            <a:fld id="{4ADD5D4C-93EA-4E37-B8CC-0026E49315C6}" type="datetimeFigureOut">
              <a:rPr lang="en-GB" smtClean="0"/>
              <a:t>15/10/2020</a:t>
            </a:fld>
            <a:endParaRPr lang="en-GB"/>
          </a:p>
        </p:txBody>
      </p:sp>
      <p:sp>
        <p:nvSpPr>
          <p:cNvPr id="4" name="Footer Placeholder 3"/>
          <p:cNvSpPr>
            <a:spLocks noGrp="1"/>
          </p:cNvSpPr>
          <p:nvPr>
            <p:ph type="ftr" sz="quarter" idx="2"/>
          </p:nvPr>
        </p:nvSpPr>
        <p:spPr>
          <a:xfrm>
            <a:off x="0" y="9376978"/>
            <a:ext cx="2889250" cy="49410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6978"/>
            <a:ext cx="2889250" cy="494107"/>
          </a:xfrm>
          <a:prstGeom prst="rect">
            <a:avLst/>
          </a:prstGeom>
        </p:spPr>
        <p:txBody>
          <a:bodyPr vert="horz" lIns="91440" tIns="45720" rIns="91440" bIns="45720" rtlCol="0" anchor="b"/>
          <a:lstStyle>
            <a:lvl1pPr algn="r">
              <a:defRPr sz="1200"/>
            </a:lvl1pPr>
          </a:lstStyle>
          <a:p>
            <a:fld id="{4E8FA0C8-ADFC-4D76-8614-5B048D8B3D09}" type="slidenum">
              <a:rPr lang="en-GB" smtClean="0"/>
              <a:t>‹#›</a:t>
            </a:fld>
            <a:endParaRPr lang="en-GB"/>
          </a:p>
        </p:txBody>
      </p:sp>
    </p:spTree>
    <p:extLst>
      <p:ext uri="{BB962C8B-B14F-4D97-AF65-F5344CB8AC3E}">
        <p14:creationId xmlns:p14="http://schemas.microsoft.com/office/powerpoint/2010/main" val="482046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5032FC46-DA10-4B52-9229-C2A9E2F9B969}" type="datetimeFigureOut">
              <a:rPr lang="en-GB" smtClean="0"/>
              <a:t>15/10/2020</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689516"/>
            <a:ext cx="533527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889938"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3633"/>
          </a:xfrm>
          <a:prstGeom prst="rect">
            <a:avLst/>
          </a:prstGeom>
        </p:spPr>
        <p:txBody>
          <a:bodyPr vert="horz" lIns="91440" tIns="45720" rIns="91440" bIns="45720" rtlCol="0" anchor="b"/>
          <a:lstStyle>
            <a:lvl1pPr algn="r">
              <a:defRPr sz="1200"/>
            </a:lvl1pPr>
          </a:lstStyle>
          <a:p>
            <a:fld id="{5C55F6C1-72D4-4894-8AE1-FA037D1929D1}" type="slidenum">
              <a:rPr lang="en-GB" smtClean="0"/>
              <a:t>‹#›</a:t>
            </a:fld>
            <a:endParaRPr lang="en-GB"/>
          </a:p>
        </p:txBody>
      </p:sp>
    </p:spTree>
    <p:extLst>
      <p:ext uri="{BB962C8B-B14F-4D97-AF65-F5344CB8AC3E}">
        <p14:creationId xmlns:p14="http://schemas.microsoft.com/office/powerpoint/2010/main" val="74606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a:t>
            </a:fld>
            <a:endParaRPr lang="en-GB"/>
          </a:p>
        </p:txBody>
      </p:sp>
    </p:spTree>
    <p:extLst>
      <p:ext uri="{BB962C8B-B14F-4D97-AF65-F5344CB8AC3E}">
        <p14:creationId xmlns:p14="http://schemas.microsoft.com/office/powerpoint/2010/main" val="2360250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10</a:t>
            </a:fld>
            <a:endParaRPr lang="en-GB"/>
          </a:p>
        </p:txBody>
      </p:sp>
    </p:spTree>
    <p:extLst>
      <p:ext uri="{BB962C8B-B14F-4D97-AF65-F5344CB8AC3E}">
        <p14:creationId xmlns:p14="http://schemas.microsoft.com/office/powerpoint/2010/main" val="275045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11</a:t>
            </a:fld>
            <a:endParaRPr lang="en-GB"/>
          </a:p>
        </p:txBody>
      </p:sp>
    </p:spTree>
    <p:extLst>
      <p:ext uri="{BB962C8B-B14F-4D97-AF65-F5344CB8AC3E}">
        <p14:creationId xmlns:p14="http://schemas.microsoft.com/office/powerpoint/2010/main" val="259157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12</a:t>
            </a:fld>
            <a:endParaRPr lang="en-GB"/>
          </a:p>
        </p:txBody>
      </p:sp>
    </p:spTree>
    <p:extLst>
      <p:ext uri="{BB962C8B-B14F-4D97-AF65-F5344CB8AC3E}">
        <p14:creationId xmlns:p14="http://schemas.microsoft.com/office/powerpoint/2010/main" val="184291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13</a:t>
            </a:fld>
            <a:endParaRPr lang="en-GB"/>
          </a:p>
        </p:txBody>
      </p:sp>
    </p:spTree>
    <p:extLst>
      <p:ext uri="{BB962C8B-B14F-4D97-AF65-F5344CB8AC3E}">
        <p14:creationId xmlns:p14="http://schemas.microsoft.com/office/powerpoint/2010/main" val="3947600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14</a:t>
            </a:fld>
            <a:endParaRPr lang="en-GB"/>
          </a:p>
        </p:txBody>
      </p:sp>
    </p:spTree>
    <p:extLst>
      <p:ext uri="{BB962C8B-B14F-4D97-AF65-F5344CB8AC3E}">
        <p14:creationId xmlns:p14="http://schemas.microsoft.com/office/powerpoint/2010/main" val="425826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15</a:t>
            </a:fld>
            <a:endParaRPr lang="en-GB"/>
          </a:p>
        </p:txBody>
      </p:sp>
    </p:spTree>
    <p:extLst>
      <p:ext uri="{BB962C8B-B14F-4D97-AF65-F5344CB8AC3E}">
        <p14:creationId xmlns:p14="http://schemas.microsoft.com/office/powerpoint/2010/main" val="356802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16</a:t>
            </a:fld>
            <a:endParaRPr lang="en-GB"/>
          </a:p>
        </p:txBody>
      </p:sp>
    </p:spTree>
    <p:extLst>
      <p:ext uri="{BB962C8B-B14F-4D97-AF65-F5344CB8AC3E}">
        <p14:creationId xmlns:p14="http://schemas.microsoft.com/office/powerpoint/2010/main" val="173847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17</a:t>
            </a:fld>
            <a:endParaRPr lang="en-GB"/>
          </a:p>
        </p:txBody>
      </p:sp>
    </p:spTree>
    <p:extLst>
      <p:ext uri="{BB962C8B-B14F-4D97-AF65-F5344CB8AC3E}">
        <p14:creationId xmlns:p14="http://schemas.microsoft.com/office/powerpoint/2010/main" val="3679067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3109B7-F1E5-48E6-AF83-5C1BDA6CA8AC}" type="slidenum">
              <a:rPr lang="en-GB" smtClean="0"/>
              <a:t>18</a:t>
            </a:fld>
            <a:endParaRPr lang="en-GB" dirty="0"/>
          </a:p>
        </p:txBody>
      </p:sp>
    </p:spTree>
    <p:extLst>
      <p:ext uri="{BB962C8B-B14F-4D97-AF65-F5344CB8AC3E}">
        <p14:creationId xmlns:p14="http://schemas.microsoft.com/office/powerpoint/2010/main" val="355338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2</a:t>
            </a:fld>
            <a:endParaRPr lang="en-GB"/>
          </a:p>
        </p:txBody>
      </p:sp>
    </p:spTree>
    <p:extLst>
      <p:ext uri="{BB962C8B-B14F-4D97-AF65-F5344CB8AC3E}">
        <p14:creationId xmlns:p14="http://schemas.microsoft.com/office/powerpoint/2010/main" val="400704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3</a:t>
            </a:fld>
            <a:endParaRPr lang="en-GB"/>
          </a:p>
        </p:txBody>
      </p:sp>
    </p:spTree>
    <p:extLst>
      <p:ext uri="{BB962C8B-B14F-4D97-AF65-F5344CB8AC3E}">
        <p14:creationId xmlns:p14="http://schemas.microsoft.com/office/powerpoint/2010/main" val="71248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4</a:t>
            </a:fld>
            <a:endParaRPr lang="en-GB"/>
          </a:p>
        </p:txBody>
      </p:sp>
    </p:spTree>
    <p:extLst>
      <p:ext uri="{BB962C8B-B14F-4D97-AF65-F5344CB8AC3E}">
        <p14:creationId xmlns:p14="http://schemas.microsoft.com/office/powerpoint/2010/main" val="52002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5</a:t>
            </a:fld>
            <a:endParaRPr lang="en-GB"/>
          </a:p>
        </p:txBody>
      </p:sp>
    </p:spTree>
    <p:extLst>
      <p:ext uri="{BB962C8B-B14F-4D97-AF65-F5344CB8AC3E}">
        <p14:creationId xmlns:p14="http://schemas.microsoft.com/office/powerpoint/2010/main" val="129902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6</a:t>
            </a:fld>
            <a:endParaRPr lang="en-GB"/>
          </a:p>
        </p:txBody>
      </p:sp>
    </p:spTree>
    <p:extLst>
      <p:ext uri="{BB962C8B-B14F-4D97-AF65-F5344CB8AC3E}">
        <p14:creationId xmlns:p14="http://schemas.microsoft.com/office/powerpoint/2010/main" val="15623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7</a:t>
            </a:fld>
            <a:endParaRPr lang="en-GB"/>
          </a:p>
        </p:txBody>
      </p:sp>
    </p:spTree>
    <p:extLst>
      <p:ext uri="{BB962C8B-B14F-4D97-AF65-F5344CB8AC3E}">
        <p14:creationId xmlns:p14="http://schemas.microsoft.com/office/powerpoint/2010/main" val="486690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8</a:t>
            </a:fld>
            <a:endParaRPr lang="en-GB"/>
          </a:p>
        </p:txBody>
      </p:sp>
    </p:spTree>
    <p:extLst>
      <p:ext uri="{BB962C8B-B14F-4D97-AF65-F5344CB8AC3E}">
        <p14:creationId xmlns:p14="http://schemas.microsoft.com/office/powerpoint/2010/main" val="302119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55F6C1-72D4-4894-8AE1-FA037D1929D1}" type="slidenum">
              <a:rPr lang="en-GB" smtClean="0"/>
              <a:t>9</a:t>
            </a:fld>
            <a:endParaRPr lang="en-GB"/>
          </a:p>
        </p:txBody>
      </p:sp>
    </p:spTree>
    <p:extLst>
      <p:ext uri="{BB962C8B-B14F-4D97-AF65-F5344CB8AC3E}">
        <p14:creationId xmlns:p14="http://schemas.microsoft.com/office/powerpoint/2010/main" val="104003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2C16A25-EA9C-48BC-A1B2-469D12FFDE49}"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2C16A25-EA9C-48BC-A1B2-469D12FFDE49}"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2C16A25-EA9C-48BC-A1B2-469D12FFDE49}"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2C16A25-EA9C-48BC-A1B2-469D12FFDE49}"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349AC-1246-469B-AED4-17A44AE79561}" type="datetimeFigureOut">
              <a:rPr lang="en-GB" smtClean="0"/>
              <a:t>15/10/2020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2C16A25-EA9C-48BC-A1B2-469D12FFDE49}"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25349AC-1246-469B-AED4-17A44AE79561}" type="datetimeFigureOut">
              <a:rPr lang="en-GB" smtClean="0"/>
              <a:t>15/10/2020</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2C16A25-EA9C-48BC-A1B2-469D12FFDE49}"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meo.com/16439165"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Aristotelian Legacies </a:t>
            </a:r>
          </a:p>
        </p:txBody>
      </p:sp>
      <p:sp>
        <p:nvSpPr>
          <p:cNvPr id="3" name="Subtitle 2"/>
          <p:cNvSpPr>
            <a:spLocks noGrp="1"/>
          </p:cNvSpPr>
          <p:nvPr>
            <p:ph type="subTitle" idx="1"/>
          </p:nvPr>
        </p:nvSpPr>
        <p:spPr/>
        <p:txBody>
          <a:bodyPr>
            <a:normAutofit/>
          </a:bodyPr>
          <a:lstStyle/>
          <a:p>
            <a:r>
              <a:rPr lang="en-GB" dirty="0"/>
              <a:t>Contemporary political theory and policy</a:t>
            </a:r>
          </a:p>
        </p:txBody>
      </p:sp>
    </p:spTree>
    <p:extLst>
      <p:ext uri="{BB962C8B-B14F-4D97-AF65-F5344CB8AC3E}">
        <p14:creationId xmlns:p14="http://schemas.microsoft.com/office/powerpoint/2010/main" val="415845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228600">
              <a:spcBef>
                <a:spcPct val="20000"/>
              </a:spcBef>
            </a:pPr>
            <a:r>
              <a:rPr lang="en-GB" dirty="0"/>
              <a:t>UN Human Development index (HDI)</a:t>
            </a:r>
            <a:br>
              <a:rPr lang="en-GB" dirty="0"/>
            </a:br>
            <a:r>
              <a:rPr lang="en-GB" sz="2200" cap="none" dirty="0">
                <a:solidFill>
                  <a:srgbClr val="564B3C"/>
                </a:solidFill>
                <a:latin typeface="Century Gothic"/>
              </a:rPr>
              <a:t>“People are the real wealth of a nation” [1990 HDR]</a:t>
            </a:r>
            <a:br>
              <a:rPr lang="en-GB" sz="2200" cap="none" dirty="0">
                <a:solidFill>
                  <a:srgbClr val="564B3C"/>
                </a:solidFill>
                <a:latin typeface="Century Gothic"/>
              </a:rPr>
            </a:br>
            <a:endParaRPr lang="en-GB" dirty="0"/>
          </a:p>
        </p:txBody>
      </p:sp>
      <p:sp>
        <p:nvSpPr>
          <p:cNvPr id="3" name="Content Placeholder 2"/>
          <p:cNvSpPr>
            <a:spLocks noGrp="1"/>
          </p:cNvSpPr>
          <p:nvPr>
            <p:ph idx="1"/>
          </p:nvPr>
        </p:nvSpPr>
        <p:spPr>
          <a:xfrm>
            <a:off x="457200" y="1556792"/>
            <a:ext cx="8229600" cy="4968552"/>
          </a:xfrm>
        </p:spPr>
        <p:txBody>
          <a:bodyPr>
            <a:normAutofit/>
          </a:bodyPr>
          <a:lstStyle/>
          <a:p>
            <a:r>
              <a:rPr lang="en-GB" dirty="0"/>
              <a:t>Developed  for the United Nations Development Program  (UNDP) by Amartya Sen and Mabub al Haq in 1990  as an alternative to GDP as a measure of human development. </a:t>
            </a:r>
          </a:p>
          <a:p>
            <a:pPr marL="114300" indent="0">
              <a:buNone/>
            </a:pPr>
            <a:endParaRPr lang="en-GB" dirty="0"/>
          </a:p>
          <a:p>
            <a:r>
              <a:rPr lang="en-GB" dirty="0"/>
              <a:t>“The HDI was created to </a:t>
            </a:r>
            <a:r>
              <a:rPr lang="en-GB" u="sng" dirty="0"/>
              <a:t>emphasize that people and their capabilities should be the ultimate criteria for assessing the development of a country</a:t>
            </a:r>
            <a:r>
              <a:rPr lang="en-GB" dirty="0"/>
              <a:t>, not economic growth alone. The HDI can also be used to question national policy choices, asking how two countries with the same level of GNI per capita can end up with such different human development outcomes”</a:t>
            </a:r>
          </a:p>
          <a:p>
            <a:pPr marL="114300" indent="0">
              <a:buNone/>
            </a:pPr>
            <a:endParaRPr lang="en-GB" dirty="0"/>
          </a:p>
          <a:p>
            <a:endParaRPr lang="en-GB" dirty="0"/>
          </a:p>
        </p:txBody>
      </p:sp>
    </p:spTree>
    <p:extLst>
      <p:ext uri="{BB962C8B-B14F-4D97-AF65-F5344CB8AC3E}">
        <p14:creationId xmlns:p14="http://schemas.microsoft.com/office/powerpoint/2010/main" val="42233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Sen on development and the HDI  </a:t>
            </a:r>
          </a:p>
        </p:txBody>
      </p:sp>
      <p:sp>
        <p:nvSpPr>
          <p:cNvPr id="3" name="Content Placeholder 2"/>
          <p:cNvSpPr>
            <a:spLocks noGrp="1"/>
          </p:cNvSpPr>
          <p:nvPr>
            <p:ph sz="half" idx="1"/>
          </p:nvPr>
        </p:nvSpPr>
        <p:spPr>
          <a:xfrm>
            <a:off x="426128" y="1719070"/>
            <a:ext cx="4038600" cy="4518241"/>
          </a:xfrm>
        </p:spPr>
        <p:txBody>
          <a:bodyPr>
            <a:normAutofit/>
          </a:bodyPr>
          <a:lstStyle/>
          <a:p>
            <a:r>
              <a:rPr lang="en-GB" sz="1900" i="1" dirty="0"/>
              <a:t>“Human development, as an approach, is concerned with what I take to be the basic development idea: namely, advancing the richness of human life, rather than the richness of the economy in which human beings live, which is only a part of it.“</a:t>
            </a:r>
          </a:p>
          <a:p>
            <a:endParaRPr lang="en-GB" sz="1900" i="1" dirty="0"/>
          </a:p>
          <a:p>
            <a:r>
              <a:rPr lang="en-GB" sz="2000" dirty="0"/>
              <a:t>Video interview with Sen:</a:t>
            </a:r>
          </a:p>
          <a:p>
            <a:r>
              <a:rPr lang="en-GB" sz="2000" dirty="0">
                <a:hlinkClick r:id="rId3"/>
              </a:rPr>
              <a:t>https://vimeo.com/16439165</a:t>
            </a:r>
            <a:endParaRPr lang="en-GB" sz="2000" dirty="0"/>
          </a:p>
          <a:p>
            <a:endParaRPr lang="en-GB" sz="2000" dirty="0"/>
          </a:p>
          <a:p>
            <a:endParaRPr lang="en-GB" sz="2100" i="1" dirty="0"/>
          </a:p>
          <a:p>
            <a:endParaRPr lang="en-GB" sz="2100" i="1" dirty="0"/>
          </a:p>
          <a:p>
            <a:endParaRPr lang="en-GB" dirty="0"/>
          </a:p>
          <a:p>
            <a:endParaRPr lang="en-GB" sz="2300" dirty="0"/>
          </a:p>
          <a:p>
            <a:endParaRPr lang="en-GB" dirty="0"/>
          </a:p>
        </p:txBody>
      </p:sp>
      <p:pic>
        <p:nvPicPr>
          <p:cNvPr id="1026" name="Picture 2" descr="C:\Users\kmw8d\Pictures\sen-150x141.jp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508104" y="1844824"/>
            <a:ext cx="2808311" cy="28589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797153"/>
            <a:ext cx="388843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08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Human development index (HDI)</a:t>
            </a:r>
          </a:p>
        </p:txBody>
      </p:sp>
      <p:pic>
        <p:nvPicPr>
          <p:cNvPr id="2050" name="Picture 2" descr="C:\Users\kmw8d\Pictures\HDI_EN.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38250" y="2181225"/>
            <a:ext cx="66675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62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Gender development index</a:t>
            </a:r>
          </a:p>
        </p:txBody>
      </p:sp>
      <p:pic>
        <p:nvPicPr>
          <p:cNvPr id="4099" name="Picture 3" descr="C:\Users\kmw8d\Pictures\GII_EN.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38250" y="2124075"/>
            <a:ext cx="66675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2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Research on happiness and well-being</a:t>
            </a:r>
          </a:p>
        </p:txBody>
      </p:sp>
      <p:sp>
        <p:nvSpPr>
          <p:cNvPr id="3" name="Content Placeholder 2"/>
          <p:cNvSpPr>
            <a:spLocks noGrp="1"/>
          </p:cNvSpPr>
          <p:nvPr>
            <p:ph idx="1"/>
          </p:nvPr>
        </p:nvSpPr>
        <p:spPr>
          <a:xfrm>
            <a:off x="457200" y="1752600"/>
            <a:ext cx="8229600" cy="4772744"/>
          </a:xfrm>
        </p:spPr>
        <p:txBody>
          <a:bodyPr>
            <a:noAutofit/>
          </a:bodyPr>
          <a:lstStyle/>
          <a:p>
            <a:r>
              <a:rPr lang="en-GB" sz="1600" dirty="0"/>
              <a:t>Expanding (exploding?) international research by economists , social psychologists , and geographers. </a:t>
            </a:r>
          </a:p>
          <a:p>
            <a:endParaRPr lang="en-GB" sz="1600" dirty="0"/>
          </a:p>
          <a:p>
            <a:r>
              <a:rPr lang="en-GB" sz="1600" dirty="0"/>
              <a:t>Happiness and Public Policy programme/ Centre for Economic Performance (LSE) Well-Being Institute (Cambridge) Earth Institute  (Columbia)</a:t>
            </a:r>
          </a:p>
          <a:p>
            <a:pPr marL="114300" indent="0">
              <a:buNone/>
            </a:pPr>
            <a:r>
              <a:rPr lang="en-GB" sz="1600" dirty="0"/>
              <a:t> </a:t>
            </a:r>
          </a:p>
          <a:p>
            <a:r>
              <a:rPr lang="en-GB" sz="1600" dirty="0"/>
              <a:t>Major OECD research project to create the ‘Better Life Index’ </a:t>
            </a:r>
            <a:r>
              <a:rPr lang="en-GB" sz="1600" dirty="0">
                <a:hlinkClick r:id="rId3"/>
              </a:rPr>
              <a:t>http://www.oecdbetterlifeindex.org/</a:t>
            </a:r>
            <a:endParaRPr lang="en-GB" sz="1600" dirty="0"/>
          </a:p>
          <a:p>
            <a:endParaRPr lang="en-GB" sz="1600" dirty="0"/>
          </a:p>
          <a:p>
            <a:r>
              <a:rPr lang="en-GB" sz="1600" dirty="0"/>
              <a:t>In June 2016 the OECD committed itself “to redefine the growth narrative to put people’s well-being at the </a:t>
            </a:r>
            <a:r>
              <a:rPr lang="en-GB" sz="1600" dirty="0" err="1"/>
              <a:t>center</a:t>
            </a:r>
            <a:r>
              <a:rPr lang="en-GB" sz="1600" dirty="0"/>
              <a:t> of governments’ efforts”.</a:t>
            </a:r>
          </a:p>
          <a:p>
            <a:endParaRPr lang="en-GB" sz="1600" dirty="0"/>
          </a:p>
          <a:p>
            <a:r>
              <a:rPr lang="en-GB" sz="1600" dirty="0"/>
              <a:t>Scottish Curriculum for Excellence emphasis on ‘Health and Well Being’</a:t>
            </a:r>
          </a:p>
          <a:p>
            <a:endParaRPr lang="en-GB" sz="1600" dirty="0"/>
          </a:p>
          <a:p>
            <a:pPr marL="114300" indent="0">
              <a:buNone/>
            </a:pPr>
            <a:r>
              <a:rPr lang="en-GB" sz="1200" dirty="0"/>
              <a:t>**********</a:t>
            </a:r>
          </a:p>
          <a:p>
            <a:endParaRPr lang="en-GB" sz="1200" dirty="0"/>
          </a:p>
        </p:txBody>
      </p:sp>
    </p:spTree>
    <p:extLst>
      <p:ext uri="{BB962C8B-B14F-4D97-AF65-F5344CB8AC3E}">
        <p14:creationId xmlns:p14="http://schemas.microsoft.com/office/powerpoint/2010/main" val="137491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Happiness and wellbeing</a:t>
            </a:r>
          </a:p>
        </p:txBody>
      </p:sp>
      <p:sp>
        <p:nvSpPr>
          <p:cNvPr id="3" name="Content Placeholder 2"/>
          <p:cNvSpPr>
            <a:spLocks noGrp="1"/>
          </p:cNvSpPr>
          <p:nvPr>
            <p:ph idx="1"/>
          </p:nvPr>
        </p:nvSpPr>
        <p:spPr/>
        <p:txBody>
          <a:bodyPr>
            <a:normAutofit/>
          </a:bodyPr>
          <a:lstStyle/>
          <a:p>
            <a:r>
              <a:rPr lang="en-GB" dirty="0"/>
              <a:t>Eudemonic vs. Hedonic well-being</a:t>
            </a:r>
          </a:p>
          <a:p>
            <a:endParaRPr lang="en-GB" dirty="0"/>
          </a:p>
          <a:p>
            <a:r>
              <a:rPr lang="en-GB" dirty="0"/>
              <a:t>Key question: ‘</a:t>
            </a:r>
            <a:r>
              <a:rPr lang="en-GB" i="1" dirty="0"/>
              <a:t>All in all, how satisfied are you with your life?’  </a:t>
            </a:r>
          </a:p>
          <a:p>
            <a:endParaRPr lang="en-GB" dirty="0"/>
          </a:p>
          <a:p>
            <a:r>
              <a:rPr lang="en-GB" dirty="0"/>
              <a:t>Research links HWB to health, wealth and education.  Relative income does matter, but </a:t>
            </a:r>
            <a:r>
              <a:rPr lang="en-GB" i="1" dirty="0"/>
              <a:t>after a threshold further wealth does not result in increased happiness. </a:t>
            </a:r>
            <a:r>
              <a:rPr lang="en-GB" dirty="0"/>
              <a:t>	</a:t>
            </a:r>
          </a:p>
          <a:p>
            <a:endParaRPr lang="en-GB" dirty="0"/>
          </a:p>
        </p:txBody>
      </p:sp>
    </p:spTree>
    <p:extLst>
      <p:ext uri="{BB962C8B-B14F-4D97-AF65-F5344CB8AC3E}">
        <p14:creationId xmlns:p14="http://schemas.microsoft.com/office/powerpoint/2010/main" val="231101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2018 World Happiness Report </a:t>
            </a:r>
          </a:p>
        </p:txBody>
      </p:sp>
      <p:sp>
        <p:nvSpPr>
          <p:cNvPr id="3" name="Text Placeholder 2"/>
          <p:cNvSpPr>
            <a:spLocks noGrp="1"/>
          </p:cNvSpPr>
          <p:nvPr>
            <p:ph type="body" idx="1"/>
          </p:nvPr>
        </p:nvSpPr>
        <p:spPr>
          <a:xfrm>
            <a:off x="457200" y="1676400"/>
            <a:ext cx="3931920" cy="528464"/>
          </a:xfrm>
        </p:spPr>
        <p:txBody>
          <a:bodyPr>
            <a:normAutofit fontScale="62500" lnSpcReduction="20000"/>
          </a:bodyPr>
          <a:lstStyle/>
          <a:p>
            <a:endParaRPr lang="en-GB" dirty="0"/>
          </a:p>
          <a:p>
            <a:r>
              <a:rPr lang="en-GB" sz="2900" dirty="0"/>
              <a:t>‘Happiest’ Countries </a:t>
            </a:r>
          </a:p>
        </p:txBody>
      </p:sp>
      <p:sp>
        <p:nvSpPr>
          <p:cNvPr id="4" name="Content Placeholder 3"/>
          <p:cNvSpPr>
            <a:spLocks noGrp="1"/>
          </p:cNvSpPr>
          <p:nvPr>
            <p:ph sz="half" idx="2"/>
          </p:nvPr>
        </p:nvSpPr>
        <p:spPr/>
        <p:txBody>
          <a:bodyPr>
            <a:normAutofit fontScale="92500" lnSpcReduction="10000"/>
          </a:bodyPr>
          <a:lstStyle/>
          <a:p>
            <a:r>
              <a:rPr lang="en-GB" dirty="0"/>
              <a:t>1.Finland (7.632)</a:t>
            </a:r>
          </a:p>
          <a:p>
            <a:r>
              <a:rPr lang="en-GB" dirty="0"/>
              <a:t>2. Norway (7.594)</a:t>
            </a:r>
          </a:p>
          <a:p>
            <a:r>
              <a:rPr lang="en-GB" dirty="0"/>
              <a:t>3. Denmark (7.555)</a:t>
            </a:r>
          </a:p>
          <a:p>
            <a:r>
              <a:rPr lang="en-GB" dirty="0"/>
              <a:t>4. Iceland (7.495)</a:t>
            </a:r>
          </a:p>
          <a:p>
            <a:r>
              <a:rPr lang="en-GB" dirty="0"/>
              <a:t>5. Switzerland (7.487)</a:t>
            </a:r>
          </a:p>
          <a:p>
            <a:r>
              <a:rPr lang="en-GB" dirty="0"/>
              <a:t>6. Netherlands (7.441)</a:t>
            </a:r>
          </a:p>
          <a:p>
            <a:r>
              <a:rPr lang="en-GB" dirty="0"/>
              <a:t>7. Canada (7.328)</a:t>
            </a:r>
          </a:p>
          <a:p>
            <a:r>
              <a:rPr lang="en-GB" dirty="0"/>
              <a:t>8. New Zealand (7.324)</a:t>
            </a:r>
          </a:p>
          <a:p>
            <a:r>
              <a:rPr lang="en-GB" dirty="0"/>
              <a:t>9. Sweden (7.314)</a:t>
            </a:r>
          </a:p>
          <a:p>
            <a:r>
              <a:rPr lang="en-GB" dirty="0"/>
              <a:t>10. Australia (7.272)</a:t>
            </a:r>
          </a:p>
        </p:txBody>
      </p:sp>
      <p:sp>
        <p:nvSpPr>
          <p:cNvPr id="5" name="Text Placeholder 4"/>
          <p:cNvSpPr>
            <a:spLocks noGrp="1"/>
          </p:cNvSpPr>
          <p:nvPr>
            <p:ph type="body" sz="quarter" idx="3"/>
          </p:nvPr>
        </p:nvSpPr>
        <p:spPr/>
        <p:txBody>
          <a:bodyPr/>
          <a:lstStyle/>
          <a:p>
            <a:r>
              <a:rPr lang="en-GB" dirty="0"/>
              <a:t>Key Factors</a:t>
            </a:r>
          </a:p>
        </p:txBody>
      </p:sp>
      <p:sp>
        <p:nvSpPr>
          <p:cNvPr id="6" name="Content Placeholder 5"/>
          <p:cNvSpPr>
            <a:spLocks noGrp="1"/>
          </p:cNvSpPr>
          <p:nvPr>
            <p:ph sz="quarter" idx="4"/>
          </p:nvPr>
        </p:nvSpPr>
        <p:spPr/>
        <p:txBody>
          <a:bodyPr/>
          <a:lstStyle/>
          <a:p>
            <a:r>
              <a:rPr lang="en-GB" dirty="0"/>
              <a:t>1. real GDP per capita,</a:t>
            </a:r>
          </a:p>
          <a:p>
            <a:r>
              <a:rPr lang="en-GB" dirty="0"/>
              <a:t>2. healthy life expectancy,</a:t>
            </a:r>
          </a:p>
          <a:p>
            <a:r>
              <a:rPr lang="en-GB" dirty="0"/>
              <a:t>3. having someone to count on,</a:t>
            </a:r>
          </a:p>
          <a:p>
            <a:r>
              <a:rPr lang="en-GB" dirty="0"/>
              <a:t>4. perceived freedom to make life choices,</a:t>
            </a:r>
          </a:p>
          <a:p>
            <a:r>
              <a:rPr lang="en-GB" dirty="0"/>
              <a:t>5. freedom from corruption,</a:t>
            </a:r>
          </a:p>
          <a:p>
            <a:r>
              <a:rPr lang="en-GB" dirty="0"/>
              <a:t>6. and generosity </a:t>
            </a:r>
          </a:p>
          <a:p>
            <a:endParaRPr lang="en-GB" dirty="0"/>
          </a:p>
        </p:txBody>
      </p:sp>
    </p:spTree>
    <p:extLst>
      <p:ext uri="{BB962C8B-B14F-4D97-AF65-F5344CB8AC3E}">
        <p14:creationId xmlns:p14="http://schemas.microsoft.com/office/powerpoint/2010/main" val="341070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7" name="Content Placeholder 6"/>
          <p:cNvSpPr>
            <a:spLocks noGrp="1"/>
          </p:cNvSpPr>
          <p:nvPr>
            <p:ph idx="1"/>
          </p:nvPr>
        </p:nvSpPr>
        <p:spPr>
          <a:xfrm>
            <a:off x="457200" y="1752600"/>
            <a:ext cx="8229600" cy="4700736"/>
          </a:xfrm>
        </p:spPr>
        <p:txBody>
          <a:bodyPr>
            <a:normAutofit fontScale="92500" lnSpcReduction="10000"/>
          </a:bodyPr>
          <a:lstStyle/>
          <a:p>
            <a:r>
              <a:rPr lang="en-GB" b="1" i="1" dirty="0"/>
              <a:t>Beginning and basis of an ongoing conversation</a:t>
            </a:r>
          </a:p>
          <a:p>
            <a:endParaRPr lang="en-GB" b="1" i="1" dirty="0"/>
          </a:p>
          <a:p>
            <a:r>
              <a:rPr lang="en-GB" b="1" i="1" dirty="0"/>
              <a:t>Key concerns in classical and renaissance thought: </a:t>
            </a:r>
          </a:p>
          <a:p>
            <a:pPr>
              <a:buFontTx/>
              <a:buChar char="-"/>
            </a:pPr>
            <a:r>
              <a:rPr lang="en-GB" dirty="0"/>
              <a:t>A good life – what is it and how can politics support it?</a:t>
            </a:r>
          </a:p>
          <a:p>
            <a:pPr>
              <a:buFontTx/>
              <a:buChar char="-"/>
            </a:pPr>
            <a:r>
              <a:rPr lang="en-GB" dirty="0"/>
              <a:t>Citizenship and political leadership</a:t>
            </a:r>
          </a:p>
          <a:p>
            <a:pPr>
              <a:buFontTx/>
              <a:buChar char="-"/>
            </a:pPr>
            <a:r>
              <a:rPr lang="en-GB" dirty="0"/>
              <a:t>Corruption (self and factional interests)</a:t>
            </a:r>
          </a:p>
          <a:p>
            <a:pPr>
              <a:buFontTx/>
              <a:buChar char="-"/>
            </a:pPr>
            <a:r>
              <a:rPr lang="en-GB" dirty="0"/>
              <a:t>The structure of a stable and just state.</a:t>
            </a:r>
          </a:p>
          <a:p>
            <a:pPr>
              <a:buFontTx/>
              <a:buChar char="-"/>
            </a:pPr>
            <a:endParaRPr lang="en-GB" dirty="0"/>
          </a:p>
          <a:p>
            <a:r>
              <a:rPr lang="en-GB" b="1" i="1" dirty="0"/>
              <a:t>The character, aim and method of politics and social science. </a:t>
            </a:r>
          </a:p>
          <a:p>
            <a:pPr>
              <a:buFontTx/>
              <a:buChar char="-"/>
            </a:pPr>
            <a:endParaRPr lang="en-GB" dirty="0"/>
          </a:p>
          <a:p>
            <a:r>
              <a:rPr lang="en-GB" b="1" i="1" dirty="0"/>
              <a:t>Insights and ideas </a:t>
            </a:r>
          </a:p>
          <a:p>
            <a:pPr>
              <a:buFontTx/>
              <a:buChar char="-"/>
            </a:pPr>
            <a:endParaRPr lang="en-GB" dirty="0"/>
          </a:p>
          <a:p>
            <a:pPr marL="114300" indent="0">
              <a:buNone/>
            </a:pPr>
            <a:endParaRPr lang="en-GB" dirty="0"/>
          </a:p>
          <a:p>
            <a:pPr>
              <a:buFontTx/>
              <a:buChar char="-"/>
            </a:pPr>
            <a:endParaRPr lang="en-GB" dirty="0"/>
          </a:p>
          <a:p>
            <a:pPr marL="114300" indent="0">
              <a:buNone/>
            </a:pPr>
            <a:endParaRPr lang="en-GB" dirty="0"/>
          </a:p>
          <a:p>
            <a:pPr>
              <a:buFontTx/>
              <a:buChar char="-"/>
            </a:pPr>
            <a:endParaRPr lang="en-GB" dirty="0"/>
          </a:p>
          <a:p>
            <a:pPr>
              <a:buFontTx/>
              <a:buChar char="-"/>
            </a:pPr>
            <a:endParaRPr lang="en-GB" dirty="0"/>
          </a:p>
          <a:p>
            <a:pPr>
              <a:buFontTx/>
              <a:buChar char="-"/>
            </a:pPr>
            <a:endParaRPr lang="en-GB" dirty="0"/>
          </a:p>
          <a:p>
            <a:pPr>
              <a:buFontTx/>
              <a:buChar char="-"/>
            </a:pPr>
            <a:endParaRPr lang="en-GB" dirty="0"/>
          </a:p>
          <a:p>
            <a:pPr>
              <a:buFontTx/>
              <a:buChar char="-"/>
            </a:pPr>
            <a:endParaRPr lang="en-GB" dirty="0"/>
          </a:p>
          <a:p>
            <a:pPr>
              <a:buFontTx/>
              <a:buChar char="-"/>
            </a:pPr>
            <a:endParaRPr lang="en-GB" dirty="0"/>
          </a:p>
          <a:p>
            <a:pPr>
              <a:buFontTx/>
              <a:buChar char="-"/>
            </a:pPr>
            <a:endParaRPr lang="en-GB" dirty="0"/>
          </a:p>
          <a:p>
            <a:pPr>
              <a:buFontTx/>
              <a:buChar char="-"/>
            </a:pPr>
            <a:endParaRPr lang="en-GB" dirty="0"/>
          </a:p>
        </p:txBody>
      </p:sp>
    </p:spTree>
    <p:extLst>
      <p:ext uri="{BB962C8B-B14F-4D97-AF65-F5344CB8AC3E}">
        <p14:creationId xmlns:p14="http://schemas.microsoft.com/office/powerpoint/2010/main" val="18446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Central questions</a:t>
            </a:r>
          </a:p>
        </p:txBody>
      </p:sp>
      <p:sp>
        <p:nvSpPr>
          <p:cNvPr id="3" name="Content Placeholder 2"/>
          <p:cNvSpPr>
            <a:spLocks noGrp="1"/>
          </p:cNvSpPr>
          <p:nvPr>
            <p:ph idx="1"/>
          </p:nvPr>
        </p:nvSpPr>
        <p:spPr/>
        <p:txBody>
          <a:bodyPr>
            <a:normAutofit/>
          </a:bodyPr>
          <a:lstStyle/>
          <a:p>
            <a:r>
              <a:rPr lang="en-GB" b="1" i="1" dirty="0"/>
              <a:t>What is the aim and nature of human life? What is the aim and nature of politics ? </a:t>
            </a:r>
          </a:p>
          <a:p>
            <a:r>
              <a:rPr lang="en-GB" b="1" i="1" dirty="0"/>
              <a:t> What are the best forms of government – and for what circumstances?</a:t>
            </a:r>
          </a:p>
          <a:p>
            <a:r>
              <a:rPr lang="en-GB" i="1" dirty="0"/>
              <a:t>What is the legitimate basis of political authority?  To what ends is it exercised?</a:t>
            </a:r>
          </a:p>
          <a:p>
            <a:r>
              <a:rPr lang="en-GB" i="1" dirty="0"/>
              <a:t>When can revolution be justified? </a:t>
            </a:r>
          </a:p>
          <a:p>
            <a:r>
              <a:rPr lang="en-GB" i="1" dirty="0"/>
              <a:t>What is the relationship of economic forces to politics?</a:t>
            </a:r>
          </a:p>
          <a:p>
            <a:r>
              <a:rPr lang="en-GB" i="1" dirty="0"/>
              <a:t>What are the limits of justified constraint on individual liberty?</a:t>
            </a:r>
          </a:p>
        </p:txBody>
      </p:sp>
    </p:spTree>
    <p:extLst>
      <p:ext uri="{BB962C8B-B14F-4D97-AF65-F5344CB8AC3E}">
        <p14:creationId xmlns:p14="http://schemas.microsoft.com/office/powerpoint/2010/main" val="34710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History of political thought</a:t>
            </a:r>
          </a:p>
        </p:txBody>
      </p:sp>
      <p:sp>
        <p:nvSpPr>
          <p:cNvPr id="3" name="Content Placeholder 2"/>
          <p:cNvSpPr>
            <a:spLocks noGrp="1"/>
          </p:cNvSpPr>
          <p:nvPr>
            <p:ph idx="1"/>
          </p:nvPr>
        </p:nvSpPr>
        <p:spPr/>
        <p:txBody>
          <a:bodyPr>
            <a:normAutofit/>
          </a:bodyPr>
          <a:lstStyle/>
          <a:p>
            <a:r>
              <a:rPr lang="en-GB" i="1" dirty="0"/>
              <a:t>Machiavelli</a:t>
            </a:r>
            <a:r>
              <a:rPr lang="en-GB" dirty="0"/>
              <a:t> – Governing in the common interest vs. particular interests.  Character and corruption</a:t>
            </a:r>
          </a:p>
          <a:p>
            <a:endParaRPr lang="en-GB" dirty="0"/>
          </a:p>
          <a:p>
            <a:r>
              <a:rPr lang="en-GB" dirty="0"/>
              <a:t>Social contract critique </a:t>
            </a:r>
          </a:p>
          <a:p>
            <a:pPr marL="114300" indent="0">
              <a:buNone/>
            </a:pPr>
            <a:endParaRPr lang="en-GB" dirty="0"/>
          </a:p>
          <a:p>
            <a:r>
              <a:rPr lang="en-GB" i="1" dirty="0"/>
              <a:t>Rousseau </a:t>
            </a:r>
            <a:r>
              <a:rPr lang="en-GB" dirty="0"/>
              <a:t>–  General will vs. particular wills and the will of all. </a:t>
            </a:r>
          </a:p>
          <a:p>
            <a:endParaRPr lang="en-GB" dirty="0"/>
          </a:p>
          <a:p>
            <a:r>
              <a:rPr lang="en-GB" i="1" dirty="0"/>
              <a:t>Karl Marx</a:t>
            </a:r>
            <a:r>
              <a:rPr lang="en-GB" dirty="0"/>
              <a:t> -  ‘Species-being’ vs. ‘alienated labour’, workers as tools. </a:t>
            </a:r>
          </a:p>
          <a:p>
            <a:pPr marL="114300" indent="0">
              <a:buNone/>
            </a:pPr>
            <a:endParaRPr lang="en-GB" dirty="0"/>
          </a:p>
          <a:p>
            <a:endParaRPr lang="en-GB" dirty="0"/>
          </a:p>
          <a:p>
            <a:endParaRPr lang="en-GB" dirty="0"/>
          </a:p>
        </p:txBody>
      </p:sp>
    </p:spTree>
    <p:extLst>
      <p:ext uri="{BB962C8B-B14F-4D97-AF65-F5344CB8AC3E}">
        <p14:creationId xmlns:p14="http://schemas.microsoft.com/office/powerpoint/2010/main" val="398082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a:t>
            </a:r>
            <a:r>
              <a:rPr lang="en-GB" i="1" dirty="0"/>
              <a:t>the Politics</a:t>
            </a:r>
            <a:r>
              <a:rPr lang="en-GB" dirty="0"/>
              <a:t>…</a:t>
            </a:r>
          </a:p>
        </p:txBody>
      </p:sp>
      <p:sp>
        <p:nvSpPr>
          <p:cNvPr id="3" name="Content Placeholder 2"/>
          <p:cNvSpPr>
            <a:spLocks noGrp="1"/>
          </p:cNvSpPr>
          <p:nvPr>
            <p:ph idx="1"/>
          </p:nvPr>
        </p:nvSpPr>
        <p:spPr/>
        <p:txBody>
          <a:bodyPr>
            <a:normAutofit/>
          </a:bodyPr>
          <a:lstStyle/>
          <a:p>
            <a:r>
              <a:rPr lang="en-GB" dirty="0"/>
              <a:t>‘ </a:t>
            </a:r>
            <a:r>
              <a:rPr lang="en-GB" b="1" i="1" dirty="0"/>
              <a:t>A state’s purpose is to provide something more than a military pact of protection against injustice, or to facilitate mutual acquaintance and the exchange of goods</a:t>
            </a:r>
            <a:r>
              <a:rPr lang="en-GB" i="1" dirty="0"/>
              <a:t>…All who are anxious to ensure good government under good laws must have an eye on the virtue and vice of the citizens.  Thus it is evident that </a:t>
            </a:r>
            <a:r>
              <a:rPr lang="en-GB" b="1" i="1" dirty="0"/>
              <a:t>what is genuinely and not just nominally called a state must concern itself with virtue. </a:t>
            </a:r>
            <a:r>
              <a:rPr lang="en-GB" i="1" dirty="0"/>
              <a:t>Otherwise the association is a mere military alliance , and the law becomes a mere agreement, but unable to make citizens good and just.‘</a:t>
            </a:r>
          </a:p>
          <a:p>
            <a:pPr marL="0" indent="0">
              <a:buNone/>
            </a:pPr>
            <a:r>
              <a:rPr lang="en-GB" dirty="0"/>
              <a:t>(Bk 3, </a:t>
            </a:r>
            <a:r>
              <a:rPr lang="en-GB" dirty="0" err="1"/>
              <a:t>Ch</a:t>
            </a:r>
            <a:r>
              <a:rPr lang="en-GB" dirty="0"/>
              <a:t> ix)</a:t>
            </a:r>
          </a:p>
          <a:p>
            <a:endParaRPr lang="en-GB" dirty="0"/>
          </a:p>
        </p:txBody>
      </p:sp>
    </p:spTree>
    <p:extLst>
      <p:ext uri="{BB962C8B-B14F-4D97-AF65-F5344CB8AC3E}">
        <p14:creationId xmlns:p14="http://schemas.microsoft.com/office/powerpoint/2010/main" val="174018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Capabilities approach </a:t>
            </a:r>
          </a:p>
        </p:txBody>
      </p:sp>
      <p:sp>
        <p:nvSpPr>
          <p:cNvPr id="3" name="Content Placeholder 2"/>
          <p:cNvSpPr>
            <a:spLocks noGrp="1"/>
          </p:cNvSpPr>
          <p:nvPr>
            <p:ph idx="1"/>
          </p:nvPr>
        </p:nvSpPr>
        <p:spPr>
          <a:xfrm>
            <a:off x="457200" y="1752600"/>
            <a:ext cx="8229600" cy="4628728"/>
          </a:xfrm>
        </p:spPr>
        <p:txBody>
          <a:bodyPr>
            <a:normAutofit/>
          </a:bodyPr>
          <a:lstStyle/>
          <a:p>
            <a:r>
              <a:rPr lang="en-GB" dirty="0">
                <a:latin typeface="Century Gothic" panose="020B0502020202020204" pitchFamily="34" charset="0"/>
              </a:rPr>
              <a:t>Emerged as a leading framework for development economics and policy. Widely researched and debated.</a:t>
            </a:r>
          </a:p>
          <a:p>
            <a:r>
              <a:rPr lang="en-GB" dirty="0">
                <a:latin typeface="Century Gothic" panose="020B0502020202020204" pitchFamily="34" charset="0"/>
              </a:rPr>
              <a:t>Key question: ‘</a:t>
            </a:r>
            <a:r>
              <a:rPr lang="en-GB" i="1" dirty="0">
                <a:latin typeface="Century Gothic" panose="020B0502020202020204" pitchFamily="34" charset="0"/>
              </a:rPr>
              <a:t>What is she able to do and be?’</a:t>
            </a:r>
          </a:p>
          <a:p>
            <a:r>
              <a:rPr lang="en-GB" dirty="0">
                <a:latin typeface="Century Gothic" panose="020B0502020202020204" pitchFamily="34" charset="0"/>
              </a:rPr>
              <a:t>Positive form of freedom </a:t>
            </a:r>
          </a:p>
          <a:p>
            <a:r>
              <a:rPr lang="en-GB" dirty="0">
                <a:latin typeface="Century Gothic" panose="020B0502020202020204" pitchFamily="34" charset="0"/>
              </a:rPr>
              <a:t>Resources are a means, not an end in themselves.</a:t>
            </a:r>
          </a:p>
          <a:p>
            <a:r>
              <a:rPr lang="en-GB" dirty="0">
                <a:latin typeface="Century Gothic" panose="020B0502020202020204" pitchFamily="34" charset="0"/>
              </a:rPr>
              <a:t>Nussbaum and/vs. Sen</a:t>
            </a:r>
          </a:p>
          <a:p>
            <a:pPr lvl="1"/>
            <a:r>
              <a:rPr lang="en-GB" dirty="0">
                <a:latin typeface="Century Gothic" panose="020B0502020202020204" pitchFamily="34" charset="0"/>
              </a:rPr>
              <a:t> Nussbaum – Identifies provisional list of core capabilities for discussion.  Capabilities cannot be traded off / substituted.</a:t>
            </a:r>
          </a:p>
          <a:p>
            <a:pPr lvl="1"/>
            <a:r>
              <a:rPr lang="en-GB" dirty="0">
                <a:latin typeface="Century Gothic" panose="020B0502020202020204" pitchFamily="34" charset="0"/>
              </a:rPr>
              <a:t> Sen – List should be the product of public debate and democratic process within particular societies.</a:t>
            </a:r>
          </a:p>
          <a:p>
            <a:endParaRPr lang="en-GB" dirty="0">
              <a:latin typeface="Arial Narrow" panose="020B0606020202030204" pitchFamily="34" charset="0"/>
            </a:endParaRPr>
          </a:p>
        </p:txBody>
      </p:sp>
    </p:spTree>
    <p:extLst>
      <p:ext uri="{BB962C8B-B14F-4D97-AF65-F5344CB8AC3E}">
        <p14:creationId xmlns:p14="http://schemas.microsoft.com/office/powerpoint/2010/main" val="126228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Nussbaum: Aristotelian social democracy</a:t>
            </a:r>
          </a:p>
        </p:txBody>
      </p:sp>
      <p:sp>
        <p:nvSpPr>
          <p:cNvPr id="3" name="Content Placeholder 2"/>
          <p:cNvSpPr>
            <a:spLocks noGrp="1"/>
          </p:cNvSpPr>
          <p:nvPr>
            <p:ph sz="half" idx="1"/>
          </p:nvPr>
        </p:nvSpPr>
        <p:spPr/>
        <p:txBody>
          <a:bodyPr>
            <a:normAutofit fontScale="55000" lnSpcReduction="20000"/>
          </a:bodyPr>
          <a:lstStyle/>
          <a:p>
            <a:r>
              <a:rPr lang="en-GB" sz="3300" dirty="0">
                <a:ea typeface="Arial Unicode MS" panose="020B0604020202020204" pitchFamily="34" charset="-128"/>
                <a:cs typeface="Arial Unicode MS" panose="020B0604020202020204" pitchFamily="34" charset="-128"/>
              </a:rPr>
              <a:t>Aim -  articulate the value of a modern ‘Aristotelian’ political conception where the aim of policy is to maximize the potential for fully flourishing life for all citizens. ‘No citizen should be lacking in sustenance’  Introduces concept of ‘capabilities’ and the ‘capabilities approach’ </a:t>
            </a:r>
          </a:p>
          <a:p>
            <a:endParaRPr lang="en-GB" sz="3300" dirty="0">
              <a:ea typeface="Arial Unicode MS" panose="020B0604020202020204" pitchFamily="34" charset="-128"/>
              <a:cs typeface="Arial Unicode MS" panose="020B0604020202020204" pitchFamily="34" charset="-128"/>
            </a:endParaRPr>
          </a:p>
          <a:p>
            <a:r>
              <a:rPr lang="en-GB" sz="3300" dirty="0">
                <a:ea typeface="Arial Unicode MS" panose="020B0604020202020204" pitchFamily="34" charset="-128"/>
                <a:cs typeface="Arial Unicode MS" panose="020B0604020202020204" pitchFamily="34" charset="-128"/>
              </a:rPr>
              <a:t>Three core elements: 	</a:t>
            </a:r>
          </a:p>
          <a:p>
            <a:pPr lvl="1"/>
            <a:r>
              <a:rPr lang="en-GB" sz="3300" dirty="0">
                <a:ea typeface="Arial Unicode MS" panose="020B0604020202020204" pitchFamily="34" charset="-128"/>
                <a:cs typeface="Arial Unicode MS" panose="020B0604020202020204" pitchFamily="34" charset="-128"/>
              </a:rPr>
              <a:t>1. Substantive ‘thick vague’ conception of full human functioning (capabilities)  </a:t>
            </a:r>
          </a:p>
          <a:p>
            <a:pPr lvl="1"/>
            <a:r>
              <a:rPr lang="en-GB" sz="3300" dirty="0">
                <a:ea typeface="Arial Unicode MS" panose="020B0604020202020204" pitchFamily="34" charset="-128"/>
                <a:cs typeface="Arial Unicode MS" panose="020B0604020202020204" pitchFamily="34" charset="-128"/>
              </a:rPr>
              <a:t>2. Aim of politics is to support full human functioning and to do so by treating all as free and equal. </a:t>
            </a:r>
          </a:p>
          <a:p>
            <a:pPr lvl="1"/>
            <a:r>
              <a:rPr lang="en-GB" sz="3300" dirty="0">
                <a:ea typeface="Arial Unicode MS" panose="020B0604020202020204" pitchFamily="34" charset="-128"/>
                <a:cs typeface="Arial Unicode MS" panose="020B0604020202020204" pitchFamily="34" charset="-128"/>
              </a:rPr>
              <a:t>3. Institutional arrangements provisional based on need.    </a:t>
            </a:r>
          </a:p>
          <a:p>
            <a:endParaRPr lang="en-GB" dirty="0">
              <a:ea typeface="Arial Unicode MS" panose="020B0604020202020204" pitchFamily="34" charset="-128"/>
              <a:cs typeface="Arial Unicode MS" panose="020B0604020202020204" pitchFamily="34" charset="-128"/>
            </a:endParaRPr>
          </a:p>
          <a:p>
            <a:endParaRPr lang="en-GB" dirty="0"/>
          </a:p>
          <a:p>
            <a:endParaRPr lang="en-GB" dirty="0"/>
          </a:p>
        </p:txBody>
      </p:sp>
      <p:sp>
        <p:nvSpPr>
          <p:cNvPr id="4" name="Content Placeholder 3"/>
          <p:cNvSpPr>
            <a:spLocks noGrp="1"/>
          </p:cNvSpPr>
          <p:nvPr>
            <p:ph sz="half" idx="2"/>
          </p:nvPr>
        </p:nvSpPr>
        <p:spPr/>
        <p:txBody>
          <a:bodyPr>
            <a:normAutofit fontScale="55000" lnSpcReduction="20000"/>
          </a:bodyPr>
          <a:lstStyle/>
          <a:p>
            <a:r>
              <a:rPr lang="en-GB" dirty="0"/>
              <a:t>Martha Craven Nussbaum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496" y="2132856"/>
            <a:ext cx="3816424"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37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Nussbaum’s Central Human Capabilities </a:t>
            </a:r>
          </a:p>
        </p:txBody>
      </p:sp>
      <p:sp>
        <p:nvSpPr>
          <p:cNvPr id="3" name="Content Placeholder 2"/>
          <p:cNvSpPr>
            <a:spLocks noGrp="1"/>
          </p:cNvSpPr>
          <p:nvPr>
            <p:ph idx="1"/>
          </p:nvPr>
        </p:nvSpPr>
        <p:spPr>
          <a:xfrm>
            <a:off x="457200" y="1752600"/>
            <a:ext cx="8229600" cy="4556720"/>
          </a:xfrm>
        </p:spPr>
        <p:txBody>
          <a:bodyPr>
            <a:normAutofit lnSpcReduction="10000"/>
          </a:bodyPr>
          <a:lstStyle/>
          <a:p>
            <a:pPr marL="571500" indent="-457200">
              <a:buFont typeface="+mj-lt"/>
              <a:buAutoNum type="arabicPeriod"/>
            </a:pPr>
            <a:r>
              <a:rPr lang="en-GB" dirty="0"/>
              <a:t>Life</a:t>
            </a:r>
          </a:p>
          <a:p>
            <a:pPr marL="571500" indent="-457200">
              <a:buFont typeface="+mj-lt"/>
              <a:buAutoNum type="arabicPeriod"/>
            </a:pPr>
            <a:r>
              <a:rPr lang="en-GB" dirty="0"/>
              <a:t>Bodily health</a:t>
            </a:r>
          </a:p>
          <a:p>
            <a:pPr marL="571500" indent="-457200">
              <a:buFont typeface="+mj-lt"/>
              <a:buAutoNum type="arabicPeriod"/>
            </a:pPr>
            <a:r>
              <a:rPr lang="en-GB" dirty="0"/>
              <a:t>Bodily integrity</a:t>
            </a:r>
          </a:p>
          <a:p>
            <a:pPr marL="571500" indent="-457200">
              <a:buFont typeface="+mj-lt"/>
              <a:buAutoNum type="arabicPeriod"/>
            </a:pPr>
            <a:r>
              <a:rPr lang="en-GB" dirty="0"/>
              <a:t>Senses, imagination and thought</a:t>
            </a:r>
          </a:p>
          <a:p>
            <a:pPr marL="571500" indent="-457200">
              <a:buFont typeface="+mj-lt"/>
              <a:buAutoNum type="arabicPeriod"/>
            </a:pPr>
            <a:r>
              <a:rPr lang="en-GB" dirty="0"/>
              <a:t>Emotions</a:t>
            </a:r>
          </a:p>
          <a:p>
            <a:pPr marL="571500" indent="-457200">
              <a:buFont typeface="+mj-lt"/>
              <a:buAutoNum type="arabicPeriod"/>
            </a:pPr>
            <a:r>
              <a:rPr lang="en-GB" dirty="0"/>
              <a:t>Practical Reason  </a:t>
            </a:r>
            <a:r>
              <a:rPr lang="en-GB" dirty="0">
                <a:solidFill>
                  <a:srgbClr val="FF0000"/>
                </a:solidFill>
              </a:rPr>
              <a:t> *</a:t>
            </a:r>
          </a:p>
          <a:p>
            <a:pPr marL="571500" indent="-457200">
              <a:buFont typeface="+mj-lt"/>
              <a:buAutoNum type="arabicPeriod"/>
            </a:pPr>
            <a:r>
              <a:rPr lang="en-GB" dirty="0"/>
              <a:t>Affiliation    </a:t>
            </a:r>
            <a:r>
              <a:rPr lang="en-GB" dirty="0">
                <a:solidFill>
                  <a:srgbClr val="FF0000"/>
                </a:solidFill>
              </a:rPr>
              <a:t>*</a:t>
            </a:r>
          </a:p>
          <a:p>
            <a:pPr marL="571500" indent="-457200">
              <a:buFont typeface="+mj-lt"/>
              <a:buAutoNum type="arabicPeriod"/>
            </a:pPr>
            <a:r>
              <a:rPr lang="en-GB" dirty="0"/>
              <a:t>Other species</a:t>
            </a:r>
          </a:p>
          <a:p>
            <a:pPr marL="571500" indent="-457200">
              <a:buFont typeface="+mj-lt"/>
              <a:buAutoNum type="arabicPeriod"/>
            </a:pPr>
            <a:r>
              <a:rPr lang="en-GB" dirty="0"/>
              <a:t>Play</a:t>
            </a:r>
          </a:p>
          <a:p>
            <a:pPr marL="571500" indent="-457200">
              <a:buFont typeface="+mj-lt"/>
              <a:buAutoNum type="arabicPeriod"/>
            </a:pPr>
            <a:r>
              <a:rPr lang="en-GB" dirty="0"/>
              <a:t>Control over one’s environment: A)Political and B) Material </a:t>
            </a:r>
          </a:p>
          <a:p>
            <a:pPr marL="571500" indent="-457200">
              <a:buFont typeface="+mj-lt"/>
              <a:buAutoNum type="arabicPeriod"/>
            </a:pPr>
            <a:endParaRPr lang="en-GB" dirty="0"/>
          </a:p>
        </p:txBody>
      </p:sp>
    </p:spTree>
    <p:extLst>
      <p:ext uri="{BB962C8B-B14F-4D97-AF65-F5344CB8AC3E}">
        <p14:creationId xmlns:p14="http://schemas.microsoft.com/office/powerpoint/2010/main" val="101332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76411"/>
          </a:xfrm>
        </p:spPr>
        <p:txBody>
          <a:bodyPr>
            <a:normAutofit fontScale="90000"/>
          </a:bodyPr>
          <a:lstStyle/>
          <a:p>
            <a:r>
              <a:rPr lang="en-GB" dirty="0"/>
              <a:t>Nussbaum’s list of central human capabilities</a:t>
            </a:r>
          </a:p>
        </p:txBody>
      </p:sp>
      <p:sp>
        <p:nvSpPr>
          <p:cNvPr id="3" name="Content Placeholder 2"/>
          <p:cNvSpPr>
            <a:spLocks noGrp="1"/>
          </p:cNvSpPr>
          <p:nvPr>
            <p:ph idx="1"/>
          </p:nvPr>
        </p:nvSpPr>
        <p:spPr>
          <a:xfrm>
            <a:off x="457200" y="1752600"/>
            <a:ext cx="8229600" cy="4772744"/>
          </a:xfrm>
        </p:spPr>
        <p:txBody>
          <a:bodyPr>
            <a:normAutofit fontScale="77500" lnSpcReduction="20000"/>
          </a:bodyPr>
          <a:lstStyle/>
          <a:p>
            <a:r>
              <a:rPr lang="en-GB" b="1" dirty="0"/>
              <a:t>1. Life.</a:t>
            </a:r>
            <a:r>
              <a:rPr lang="en-GB" dirty="0"/>
              <a:t> Being able to live to the end of a human life of normal length . . . </a:t>
            </a:r>
          </a:p>
          <a:p>
            <a:endParaRPr lang="en-GB" dirty="0"/>
          </a:p>
          <a:p>
            <a:r>
              <a:rPr lang="en-GB" b="1" dirty="0"/>
              <a:t>2. Bodily health. </a:t>
            </a:r>
          </a:p>
          <a:p>
            <a:endParaRPr lang="en-GB" dirty="0"/>
          </a:p>
          <a:p>
            <a:r>
              <a:rPr lang="en-GB" b="1" dirty="0"/>
              <a:t>3. Bodily integrity</a:t>
            </a:r>
            <a:r>
              <a:rPr lang="en-GB" dirty="0"/>
              <a:t>. Being able to move freely from place to place; being able to be secure against violent assault, including sexual assault . . . </a:t>
            </a:r>
          </a:p>
          <a:p>
            <a:endParaRPr lang="en-GB" dirty="0"/>
          </a:p>
          <a:p>
            <a:r>
              <a:rPr lang="en-GB" b="1" dirty="0"/>
              <a:t>4. Senses, imagination, thought</a:t>
            </a:r>
            <a:r>
              <a:rPr lang="en-GB" dirty="0"/>
              <a:t>. Being able to use the senses; being able to imagine, to think, and to reason . . . ; being able to use one's mind in ways protected by guarantees of freedom of expression with respect to both political and artistic speech and freedom of religious exercise; being able to have pleasurable experiences and to avoid non beneficial pain </a:t>
            </a:r>
          </a:p>
          <a:p>
            <a:endParaRPr lang="en-GB" dirty="0"/>
          </a:p>
          <a:p>
            <a:r>
              <a:rPr lang="en-GB" b="1" dirty="0"/>
              <a:t>5. Emotions. </a:t>
            </a:r>
            <a:r>
              <a:rPr lang="en-GB" dirty="0"/>
              <a:t>Being able to have attachments to things and persons outside ourselves; being able to love those who love and care for us . . . not having one's emotional developing blighted by fear or anxiety. </a:t>
            </a:r>
          </a:p>
          <a:p>
            <a:endParaRPr lang="en-GB" dirty="0"/>
          </a:p>
          <a:p>
            <a:endParaRPr lang="en-GB" dirty="0"/>
          </a:p>
          <a:p>
            <a:endParaRPr lang="en-GB" dirty="0"/>
          </a:p>
        </p:txBody>
      </p:sp>
    </p:spTree>
    <p:extLst>
      <p:ext uri="{BB962C8B-B14F-4D97-AF65-F5344CB8AC3E}">
        <p14:creationId xmlns:p14="http://schemas.microsoft.com/office/powerpoint/2010/main" val="294792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Central Human Capabilities, cont’d</a:t>
            </a:r>
          </a:p>
        </p:txBody>
      </p:sp>
      <p:sp>
        <p:nvSpPr>
          <p:cNvPr id="3" name="Content Placeholder 2"/>
          <p:cNvSpPr>
            <a:spLocks noGrp="1"/>
          </p:cNvSpPr>
          <p:nvPr>
            <p:ph idx="1"/>
          </p:nvPr>
        </p:nvSpPr>
        <p:spPr>
          <a:xfrm>
            <a:off x="457200" y="1752600"/>
            <a:ext cx="8229600" cy="4844752"/>
          </a:xfrm>
        </p:spPr>
        <p:txBody>
          <a:bodyPr>
            <a:normAutofit fontScale="70000" lnSpcReduction="20000"/>
          </a:bodyPr>
          <a:lstStyle/>
          <a:p>
            <a:r>
              <a:rPr lang="en-GB" b="1" dirty="0"/>
              <a:t>6. Practical reason</a:t>
            </a:r>
            <a:r>
              <a:rPr lang="en-GB" dirty="0"/>
              <a:t>. Being able to form a conception of the good and to engage in critical reflection about the planning of one's own life. </a:t>
            </a:r>
          </a:p>
          <a:p>
            <a:endParaRPr lang="en-GB" dirty="0"/>
          </a:p>
          <a:p>
            <a:r>
              <a:rPr lang="en-GB" b="1" dirty="0"/>
              <a:t>7. Affiliation </a:t>
            </a:r>
            <a:r>
              <a:rPr lang="en-GB" dirty="0"/>
              <a:t>Being able to live for and in relation to others, to recognize and show concern for other human beings, to engage in various forms of social interaction; being able to imagine the situation of another and to have compassion for that situation; having the capability for both justice and friendship. . . . Being able to be treated as a dignified being whose worth is equal to that of others. </a:t>
            </a:r>
          </a:p>
          <a:p>
            <a:endParaRPr lang="en-GB" dirty="0"/>
          </a:p>
          <a:p>
            <a:r>
              <a:rPr lang="en-GB" b="1" dirty="0"/>
              <a:t>8. Other species.</a:t>
            </a:r>
            <a:r>
              <a:rPr lang="en-GB" dirty="0"/>
              <a:t> Being able to live with concern for and in relation to animals, plants, and the world of nature. </a:t>
            </a:r>
          </a:p>
          <a:p>
            <a:endParaRPr lang="en-GB" dirty="0"/>
          </a:p>
          <a:p>
            <a:r>
              <a:rPr lang="en-GB" b="1" dirty="0"/>
              <a:t>9. Play. </a:t>
            </a:r>
            <a:r>
              <a:rPr lang="en-GB" dirty="0"/>
              <a:t>Being able to laugh, to play, to enjoy recreational activities. </a:t>
            </a:r>
          </a:p>
          <a:p>
            <a:endParaRPr lang="en-GB" dirty="0"/>
          </a:p>
          <a:p>
            <a:r>
              <a:rPr lang="en-GB" b="1" dirty="0"/>
              <a:t>10. Control over one's environment</a:t>
            </a:r>
            <a:r>
              <a:rPr lang="en-GB" dirty="0"/>
              <a:t>. </a:t>
            </a:r>
            <a:r>
              <a:rPr lang="en-GB" i="1" dirty="0"/>
              <a:t>(A) Political</a:t>
            </a:r>
            <a:r>
              <a:rPr lang="en-GB" dirty="0"/>
              <a:t>: being able to participate effectively in political choices that govern one's life; having the rights of political participation, free speech and freedom of association . . . </a:t>
            </a:r>
            <a:r>
              <a:rPr lang="en-GB" i="1" dirty="0"/>
              <a:t>(B) Material:</a:t>
            </a:r>
            <a:r>
              <a:rPr lang="en-GB" dirty="0"/>
              <a:t> being able to hold property (both land and movable goods); having the right to seek employment on an equal basis with others . . . </a:t>
            </a:r>
          </a:p>
          <a:p>
            <a:endParaRPr lang="en-GB" dirty="0"/>
          </a:p>
        </p:txBody>
      </p:sp>
    </p:spTree>
    <p:extLst>
      <p:ext uri="{BB962C8B-B14F-4D97-AF65-F5344CB8AC3E}">
        <p14:creationId xmlns:p14="http://schemas.microsoft.com/office/powerpoint/2010/main" val="200460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Policy applications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77719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3725</TotalTime>
  <Words>1437</Words>
  <Application>Microsoft Office PowerPoint</Application>
  <PresentationFormat>On-screen Show (4:3)</PresentationFormat>
  <Paragraphs>164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Century Gothic</vt:lpstr>
      <vt:lpstr>Clarity</vt:lpstr>
      <vt:lpstr>Aristotelian Legacies </vt:lpstr>
      <vt:lpstr>History of political thought</vt:lpstr>
      <vt:lpstr>From the Politics…</vt:lpstr>
      <vt:lpstr>The Capabilities approach </vt:lpstr>
      <vt:lpstr>Nussbaum: Aristotelian social democracy</vt:lpstr>
      <vt:lpstr>Nussbaum’s Central Human Capabilities </vt:lpstr>
      <vt:lpstr>Nussbaum’s list of central human capabilities</vt:lpstr>
      <vt:lpstr>Central Human Capabilities, cont’d</vt:lpstr>
      <vt:lpstr>Policy applications</vt:lpstr>
      <vt:lpstr>UN Human Development index (HDI) “People are the real wealth of a nation” [1990 HDR] </vt:lpstr>
      <vt:lpstr>Sen on development and the HDI  </vt:lpstr>
      <vt:lpstr>Human development index (HDI)</vt:lpstr>
      <vt:lpstr>Gender development index</vt:lpstr>
      <vt:lpstr>Research on happiness and well-being</vt:lpstr>
      <vt:lpstr>Happiness and wellbeing</vt:lpstr>
      <vt:lpstr>2018 World Happiness Report </vt:lpstr>
      <vt:lpstr>Final thoughts…….</vt:lpstr>
      <vt:lpstr>Central questions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Aristotelian Legacies</dc:title>
  <dc:creator>Karen Wright</dc:creator>
  <cp:lastModifiedBy>Karen Wright</cp:lastModifiedBy>
  <cp:revision>68</cp:revision>
  <cp:lastPrinted>2018-10-08T19:49:20Z</cp:lastPrinted>
  <dcterms:created xsi:type="dcterms:W3CDTF">2013-10-15T18:41:55Z</dcterms:created>
  <dcterms:modified xsi:type="dcterms:W3CDTF">2020-10-15T12:41:36Z</dcterms:modified>
</cp:coreProperties>
</file>