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56" r:id="rId3"/>
    <p:sldId id="257" r:id="rId4"/>
    <p:sldId id="282" r:id="rId5"/>
    <p:sldId id="283" r:id="rId6"/>
    <p:sldId id="284" r:id="rId7"/>
    <p:sldId id="268" r:id="rId8"/>
    <p:sldId id="258" r:id="rId9"/>
    <p:sldId id="261" r:id="rId10"/>
    <p:sldId id="260" r:id="rId11"/>
    <p:sldId id="262" r:id="rId12"/>
    <p:sldId id="276" r:id="rId13"/>
    <p:sldId id="285" r:id="rId14"/>
    <p:sldId id="286" r:id="rId15"/>
    <p:sldId id="281" r:id="rId16"/>
    <p:sldId id="266" r:id="rId17"/>
    <p:sldId id="269" r:id="rId18"/>
    <p:sldId id="264" r:id="rId19"/>
    <p:sldId id="265" r:id="rId20"/>
    <p:sldId id="272" r:id="rId21"/>
    <p:sldId id="270" r:id="rId22"/>
    <p:sldId id="259" r:id="rId23"/>
    <p:sldId id="267" r:id="rId24"/>
  </p:sldIdLst>
  <p:sldSz cx="9144000" cy="6858000" type="screen4x3"/>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4" autoAdjust="0"/>
    <p:restoredTop sz="94660"/>
  </p:normalViewPr>
  <p:slideViewPr>
    <p:cSldViewPr>
      <p:cViewPr varScale="1">
        <p:scale>
          <a:sx n="104" d="100"/>
          <a:sy n="104" d="100"/>
        </p:scale>
        <p:origin x="1740" y="108"/>
      </p:cViewPr>
      <p:guideLst>
        <p:guide orient="horz" pos="2160"/>
        <p:guide pos="2880"/>
      </p:guideLst>
    </p:cSldViewPr>
  </p:slideViewPr>
  <p:notesTextViewPr>
    <p:cViewPr>
      <p:scale>
        <a:sx n="1" d="1"/>
        <a:sy n="1" d="1"/>
      </p:scale>
      <p:origin x="0" y="0"/>
    </p:cViewPr>
  </p:notesTextViewPr>
  <p:sorterViewPr>
    <p:cViewPr>
      <p:scale>
        <a:sx n="100" d="100"/>
        <a:sy n="100" d="100"/>
      </p:scale>
      <p:origin x="0" y="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60022C13-1B36-4565-B3E7-F28C23118742}" type="datetimeFigureOut">
              <a:rPr lang="en-GB" smtClean="0"/>
              <a:t>01/10/2019</a:t>
            </a:fld>
            <a:endParaRPr lang="en-GB"/>
          </a:p>
        </p:txBody>
      </p:sp>
      <p:sp>
        <p:nvSpPr>
          <p:cNvPr id="4" name="Slide Image Placeholder 3"/>
          <p:cNvSpPr>
            <a:spLocks noGrp="1" noRot="1" noChangeAspect="1"/>
          </p:cNvSpPr>
          <p:nvPr>
            <p:ph type="sldImg" idx="2"/>
          </p:nvPr>
        </p:nvSpPr>
        <p:spPr>
          <a:xfrm>
            <a:off x="866775" y="739775"/>
            <a:ext cx="4935538"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689516"/>
            <a:ext cx="533527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889938" cy="4936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7"/>
            <a:ext cx="2889938" cy="493633"/>
          </a:xfrm>
          <a:prstGeom prst="rect">
            <a:avLst/>
          </a:prstGeom>
        </p:spPr>
        <p:txBody>
          <a:bodyPr vert="horz" lIns="91440" tIns="45720" rIns="91440" bIns="45720" rtlCol="0" anchor="b"/>
          <a:lstStyle>
            <a:lvl1pPr algn="r">
              <a:defRPr sz="1200"/>
            </a:lvl1pPr>
          </a:lstStyle>
          <a:p>
            <a:fld id="{871CF96E-92D6-4591-982E-AAEA89651948}" type="slidenum">
              <a:rPr lang="en-GB" smtClean="0"/>
              <a:t>‹#›</a:t>
            </a:fld>
            <a:endParaRPr lang="en-GB"/>
          </a:p>
        </p:txBody>
      </p:sp>
    </p:spTree>
    <p:extLst>
      <p:ext uri="{BB962C8B-B14F-4D97-AF65-F5344CB8AC3E}">
        <p14:creationId xmlns:p14="http://schemas.microsoft.com/office/powerpoint/2010/main" val="10021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B5875E74-C607-42E8-9E9C-02C863DB321D}" type="slidenum">
              <a:rPr lang="en-GB" smtClean="0"/>
              <a:pPr>
                <a:defRPr/>
              </a:pPr>
              <a:t>3</a:t>
            </a:fld>
            <a:endParaRPr lang="en-GB"/>
          </a:p>
        </p:txBody>
      </p:sp>
    </p:spTree>
    <p:extLst>
      <p:ext uri="{BB962C8B-B14F-4D97-AF65-F5344CB8AC3E}">
        <p14:creationId xmlns:p14="http://schemas.microsoft.com/office/powerpoint/2010/main" val="63471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27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A73CE88C-B30B-4C28-8610-60CA006E47CB}" type="slidenum">
              <a:rPr lang="en-GB" altLang="en-US" smtClean="0">
                <a:latin typeface="Calibri" pitchFamily="34" charset="0"/>
              </a:rPr>
              <a:pPr fontAlgn="base">
                <a:spcBef>
                  <a:spcPct val="0"/>
                </a:spcBef>
                <a:spcAft>
                  <a:spcPct val="0"/>
                </a:spcAft>
                <a:defRPr/>
              </a:pPr>
              <a:t>4</a:t>
            </a:fld>
            <a:endParaRPr lang="en-GB"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CF96E-92D6-4591-982E-AAEA89651948}" type="slidenum">
              <a:rPr lang="en-GB" smtClean="0"/>
              <a:t>12</a:t>
            </a:fld>
            <a:endParaRPr lang="en-GB"/>
          </a:p>
        </p:txBody>
      </p:sp>
    </p:spTree>
    <p:extLst>
      <p:ext uri="{BB962C8B-B14F-4D97-AF65-F5344CB8AC3E}">
        <p14:creationId xmlns:p14="http://schemas.microsoft.com/office/powerpoint/2010/main" val="110702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CF96E-92D6-4591-982E-AAEA89651948}" type="slidenum">
              <a:rPr lang="en-GB" smtClean="0"/>
              <a:t>13</a:t>
            </a:fld>
            <a:endParaRPr lang="en-GB"/>
          </a:p>
        </p:txBody>
      </p:sp>
    </p:spTree>
    <p:extLst>
      <p:ext uri="{BB962C8B-B14F-4D97-AF65-F5344CB8AC3E}">
        <p14:creationId xmlns:p14="http://schemas.microsoft.com/office/powerpoint/2010/main" val="766573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71CF96E-92D6-4591-982E-AAEA89651948}" type="slidenum">
              <a:rPr lang="en-GB" smtClean="0"/>
              <a:t>22</a:t>
            </a:fld>
            <a:endParaRPr lang="en-GB"/>
          </a:p>
        </p:txBody>
      </p:sp>
    </p:spTree>
    <p:extLst>
      <p:ext uri="{BB962C8B-B14F-4D97-AF65-F5344CB8AC3E}">
        <p14:creationId xmlns:p14="http://schemas.microsoft.com/office/powerpoint/2010/main" val="116177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B4F8963-358B-426E-A5D1-169995A6889D}" type="datetimeFigureOut">
              <a:rPr lang="en-GB" smtClean="0"/>
              <a:t>01/10/2019</a:t>
            </a:fld>
            <a:endParaRPr lang="en-GB"/>
          </a:p>
        </p:txBody>
      </p:sp>
      <p:sp>
        <p:nvSpPr>
          <p:cNvPr id="16" name="Slide Number Placeholder 15"/>
          <p:cNvSpPr>
            <a:spLocks noGrp="1"/>
          </p:cNvSpPr>
          <p:nvPr>
            <p:ph type="sldNum" sz="quarter" idx="11"/>
          </p:nvPr>
        </p:nvSpPr>
        <p:spPr/>
        <p:txBody>
          <a:bodyPr/>
          <a:lstStyle/>
          <a:p>
            <a:fld id="{0AD8825E-934F-49A4-B429-E21945633569}"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4F8963-358B-426E-A5D1-169995A6889D}" type="datetimeFigureOut">
              <a:rPr lang="en-GB" smtClean="0"/>
              <a:t>01/10/2019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8825E-934F-49A4-B429-E2194563356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4F8963-358B-426E-A5D1-169995A6889D}" type="datetimeFigureOut">
              <a:rPr lang="en-GB" smtClean="0"/>
              <a:t>01/10/2019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8825E-934F-49A4-B429-E21945633569}"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5" name="Date Placeholder 14"/>
          <p:cNvSpPr>
            <a:spLocks noGrp="1"/>
          </p:cNvSpPr>
          <p:nvPr>
            <p:ph type="dt" sz="half" idx="10"/>
          </p:nvPr>
        </p:nvSpPr>
        <p:spPr/>
        <p:txBody>
          <a:bodyPr/>
          <a:lstStyle/>
          <a:p>
            <a:pPr>
              <a:defRPr/>
            </a:pPr>
            <a:fld id="{807A4ED8-FB36-45F7-859C-EA5F1466E2C6}" type="datetimeFigureOut">
              <a:rPr lang="en-GB" smtClean="0">
                <a:solidFill>
                  <a:srgbClr val="DEDEE0"/>
                </a:solidFill>
              </a:rPr>
              <a:pPr>
                <a:defRPr/>
              </a:pPr>
              <a:t>01/10/2019</a:t>
            </a:fld>
            <a:endParaRPr lang="en-GB">
              <a:solidFill>
                <a:srgbClr val="DEDEE0"/>
              </a:solidFill>
            </a:endParaRPr>
          </a:p>
        </p:txBody>
      </p:sp>
      <p:sp>
        <p:nvSpPr>
          <p:cNvPr id="16" name="Slide Number Placeholder 15"/>
          <p:cNvSpPr>
            <a:spLocks noGrp="1"/>
          </p:cNvSpPr>
          <p:nvPr>
            <p:ph type="sldNum" sz="quarter" idx="11"/>
          </p:nvPr>
        </p:nvSpPr>
        <p:spPr/>
        <p:txBody>
          <a:bodyPr/>
          <a:lstStyle/>
          <a:p>
            <a:pPr>
              <a:defRPr/>
            </a:pPr>
            <a:fld id="{5F8FABAB-F99F-4CC2-9958-3BADE73C9842}" type="slidenum">
              <a:rPr lang="en-GB" smtClean="0">
                <a:solidFill>
                  <a:srgbClr val="DEDEE0"/>
                </a:solidFill>
              </a:rPr>
              <a:pPr>
                <a:defRPr/>
              </a:pPr>
              <a:t>‹#›</a:t>
            </a:fld>
            <a:endParaRPr lang="en-GB">
              <a:solidFill>
                <a:srgbClr val="DEDEE0"/>
              </a:solidFill>
            </a:endParaRPr>
          </a:p>
        </p:txBody>
      </p:sp>
      <p:sp>
        <p:nvSpPr>
          <p:cNvPr id="17" name="Footer Placeholder 16"/>
          <p:cNvSpPr>
            <a:spLocks noGrp="1"/>
          </p:cNvSpPr>
          <p:nvPr>
            <p:ph type="ftr" sz="quarter" idx="12"/>
          </p:nvPr>
        </p:nvSpPr>
        <p:spPr/>
        <p:txBody>
          <a:bodyPr/>
          <a:lstStyle/>
          <a:p>
            <a:pPr>
              <a:defRPr/>
            </a:pPr>
            <a:endParaRPr lang="en-GB">
              <a:solidFill>
                <a:srgbClr val="DEDEE0"/>
              </a:solidFill>
            </a:endParaRPr>
          </a:p>
        </p:txBody>
      </p:sp>
    </p:spTree>
    <p:extLst>
      <p:ext uri="{BB962C8B-B14F-4D97-AF65-F5344CB8AC3E}">
        <p14:creationId xmlns:p14="http://schemas.microsoft.com/office/powerpoint/2010/main" val="3773126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pPr>
              <a:defRPr/>
            </a:pPr>
            <a:fld id="{7EE0D4D5-FA13-418A-94C5-3AF9FE068096}" type="datetimeFigureOut">
              <a:rPr lang="en-GB" smtClean="0">
                <a:solidFill>
                  <a:srgbClr val="DEDEE0"/>
                </a:solidFill>
              </a:rPr>
              <a:pPr>
                <a:defRPr/>
              </a:pPr>
              <a:t>01/10/2019</a:t>
            </a:fld>
            <a:endParaRPr lang="en-GB">
              <a:solidFill>
                <a:srgbClr val="DEDEE0"/>
              </a:solidFill>
            </a:endParaRPr>
          </a:p>
        </p:txBody>
      </p:sp>
      <p:sp>
        <p:nvSpPr>
          <p:cNvPr id="15" name="Slide Number Placeholder 14"/>
          <p:cNvSpPr>
            <a:spLocks noGrp="1"/>
          </p:cNvSpPr>
          <p:nvPr>
            <p:ph type="sldNum" sz="quarter" idx="15"/>
          </p:nvPr>
        </p:nvSpPr>
        <p:spPr/>
        <p:txBody>
          <a:bodyPr/>
          <a:lstStyle>
            <a:lvl1pPr algn="ctr">
              <a:defRPr/>
            </a:lvl1pPr>
          </a:lstStyle>
          <a:p>
            <a:pPr>
              <a:defRPr/>
            </a:pPr>
            <a:fld id="{39B1F49E-BE13-4107-A0EC-AF8B22DBFF32}" type="slidenum">
              <a:rPr lang="en-GB" smtClean="0">
                <a:solidFill>
                  <a:srgbClr val="DEDEE0"/>
                </a:solidFill>
              </a:rPr>
              <a:pPr>
                <a:defRPr/>
              </a:pPr>
              <a:t>‹#›</a:t>
            </a:fld>
            <a:endParaRPr lang="en-GB">
              <a:solidFill>
                <a:srgbClr val="DEDEE0"/>
              </a:solidFill>
            </a:endParaRPr>
          </a:p>
        </p:txBody>
      </p:sp>
      <p:sp>
        <p:nvSpPr>
          <p:cNvPr id="16" name="Footer Placeholder 15"/>
          <p:cNvSpPr>
            <a:spLocks noGrp="1"/>
          </p:cNvSpPr>
          <p:nvPr>
            <p:ph type="ftr" sz="quarter" idx="16"/>
          </p:nvPr>
        </p:nvSpPr>
        <p:spPr/>
        <p:txBody>
          <a:bodyPr/>
          <a:lstStyle/>
          <a:p>
            <a:pPr>
              <a:defRPr/>
            </a:pPr>
            <a:endParaRPr lang="en-GB">
              <a:solidFill>
                <a:srgbClr val="DEDEE0"/>
              </a:solidFill>
            </a:endParaRPr>
          </a:p>
        </p:txBody>
      </p:sp>
      <p:sp>
        <p:nvSpPr>
          <p:cNvPr id="17" name="Title 16"/>
          <p:cNvSpPr>
            <a:spLocks noGrp="1"/>
          </p:cNvSpPr>
          <p:nvPr>
            <p:ph type="title"/>
          </p:nvPr>
        </p:nvSpPr>
        <p:spPr/>
        <p:txBody>
          <a:bodyPr rtlCol="0" anchor="b" anchorCtr="0"/>
          <a:lstStyle/>
          <a:p>
            <a:r>
              <a:rPr kumimoji="0" lang="en-US"/>
              <a:t>Click to edit Master title style</a:t>
            </a:r>
          </a:p>
        </p:txBody>
      </p:sp>
    </p:spTree>
    <p:extLst>
      <p:ext uri="{BB962C8B-B14F-4D97-AF65-F5344CB8AC3E}">
        <p14:creationId xmlns:p14="http://schemas.microsoft.com/office/powerpoint/2010/main" val="377581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3450D91-CF87-4E6F-B458-11BA379227EC}" type="datetimeFigureOut">
              <a:rPr lang="en-GB" smtClean="0">
                <a:solidFill>
                  <a:srgbClr val="DEDEE0"/>
                </a:solidFill>
              </a:rPr>
              <a:pPr>
                <a:defRPr/>
              </a:pPr>
              <a:t>01/10/2019</a:t>
            </a:fld>
            <a:endParaRPr lang="en-GB">
              <a:solidFill>
                <a:srgbClr val="DEDEE0"/>
              </a:solidFill>
            </a:endParaRPr>
          </a:p>
        </p:txBody>
      </p:sp>
      <p:sp>
        <p:nvSpPr>
          <p:cNvPr id="5" name="Footer Placeholder 4"/>
          <p:cNvSpPr>
            <a:spLocks noGrp="1"/>
          </p:cNvSpPr>
          <p:nvPr>
            <p:ph type="ftr" sz="quarter" idx="11"/>
          </p:nvPr>
        </p:nvSpPr>
        <p:spPr/>
        <p:txBody>
          <a:bodyPr/>
          <a:lstStyle/>
          <a:p>
            <a:pPr>
              <a:defRPr/>
            </a:pPr>
            <a:endParaRPr lang="en-GB">
              <a:solidFill>
                <a:srgbClr val="DEDEE0"/>
              </a:solidFill>
            </a:endParaRPr>
          </a:p>
        </p:txBody>
      </p:sp>
      <p:sp>
        <p:nvSpPr>
          <p:cNvPr id="6" name="Slide Number Placeholder 5"/>
          <p:cNvSpPr>
            <a:spLocks noGrp="1"/>
          </p:cNvSpPr>
          <p:nvPr>
            <p:ph type="sldNum" sz="quarter" idx="12"/>
          </p:nvPr>
        </p:nvSpPr>
        <p:spPr/>
        <p:txBody>
          <a:bodyPr/>
          <a:lstStyle/>
          <a:p>
            <a:pPr>
              <a:defRPr/>
            </a:pPr>
            <a:fld id="{6D7877DB-753B-4E2F-8B4D-3F7EDC1C0C66}" type="slidenum">
              <a:rPr lang="en-GB" smtClean="0">
                <a:solidFill>
                  <a:srgbClr val="DEDEE0"/>
                </a:solidFill>
              </a:rPr>
              <a:pPr>
                <a:defRPr/>
              </a:pPr>
              <a:t>‹#›</a:t>
            </a:fld>
            <a:endParaRPr lang="en-GB">
              <a:solidFill>
                <a:srgbClr val="DEDEE0"/>
              </a:solidFill>
            </a:endParaRPr>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19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1CA0D749-FAA5-4B6C-8E81-752A28CA0CDC}" type="datetimeFigureOut">
              <a:rPr lang="en-GB" smtClean="0">
                <a:solidFill>
                  <a:srgbClr val="DEDEE0"/>
                </a:solidFill>
              </a:rPr>
              <a:pPr>
                <a:defRPr/>
              </a:pPr>
              <a:t>01/10/2019</a:t>
            </a:fld>
            <a:endParaRPr lang="en-GB">
              <a:solidFill>
                <a:srgbClr val="DEDEE0"/>
              </a:solidFill>
            </a:endParaRPr>
          </a:p>
        </p:txBody>
      </p:sp>
      <p:sp>
        <p:nvSpPr>
          <p:cNvPr id="6" name="Footer Placeholder 5"/>
          <p:cNvSpPr>
            <a:spLocks noGrp="1"/>
          </p:cNvSpPr>
          <p:nvPr>
            <p:ph type="ftr" sz="quarter" idx="11"/>
          </p:nvPr>
        </p:nvSpPr>
        <p:spPr/>
        <p:txBody>
          <a:bodyPr/>
          <a:lstStyle/>
          <a:p>
            <a:pPr>
              <a:defRPr/>
            </a:pPr>
            <a:endParaRPr lang="en-GB">
              <a:solidFill>
                <a:srgbClr val="DEDEE0"/>
              </a:solidFill>
            </a:endParaRPr>
          </a:p>
        </p:txBody>
      </p:sp>
      <p:sp>
        <p:nvSpPr>
          <p:cNvPr id="7" name="Slide Number Placeholder 6"/>
          <p:cNvSpPr>
            <a:spLocks noGrp="1"/>
          </p:cNvSpPr>
          <p:nvPr>
            <p:ph type="sldNum" sz="quarter" idx="12"/>
          </p:nvPr>
        </p:nvSpPr>
        <p:spPr/>
        <p:txBody>
          <a:bodyPr/>
          <a:lstStyle/>
          <a:p>
            <a:pPr>
              <a:defRPr/>
            </a:pPr>
            <a:fld id="{4BD0392A-FA26-4E73-8B1B-88279075D9A5}" type="slidenum">
              <a:rPr lang="en-GB" smtClean="0">
                <a:solidFill>
                  <a:srgbClr val="DEDEE0"/>
                </a:solidFill>
              </a:rPr>
              <a:pPr>
                <a:defRPr/>
              </a:pPr>
              <a:t>‹#›</a:t>
            </a:fld>
            <a:endParaRPr lang="en-GB">
              <a:solidFill>
                <a:srgbClr val="DEDEE0"/>
              </a:solidFill>
            </a:endParaRPr>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888617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216888A3-85FE-4CA3-9C68-A92B08D0361C}" type="slidenum">
              <a:rPr lang="en-GB" smtClean="0">
                <a:solidFill>
                  <a:srgbClr val="DEDEE0"/>
                </a:solidFill>
              </a:rPr>
              <a:pPr>
                <a:defRPr/>
              </a:pPr>
              <a:t>‹#›</a:t>
            </a:fld>
            <a:endParaRPr lang="en-GB">
              <a:solidFill>
                <a:srgbClr val="DEDEE0"/>
              </a:solidFill>
            </a:endParaRPr>
          </a:p>
        </p:txBody>
      </p:sp>
      <p:sp>
        <p:nvSpPr>
          <p:cNvPr id="8" name="Footer Placeholder 7"/>
          <p:cNvSpPr>
            <a:spLocks noGrp="1"/>
          </p:cNvSpPr>
          <p:nvPr>
            <p:ph type="ftr" sz="quarter" idx="11"/>
          </p:nvPr>
        </p:nvSpPr>
        <p:spPr/>
        <p:txBody>
          <a:bodyPr/>
          <a:lstStyle/>
          <a:p>
            <a:pPr>
              <a:defRPr/>
            </a:pPr>
            <a:endParaRPr lang="en-GB">
              <a:solidFill>
                <a:srgbClr val="DEDEE0"/>
              </a:solidFill>
            </a:endParaRPr>
          </a:p>
        </p:txBody>
      </p:sp>
      <p:sp>
        <p:nvSpPr>
          <p:cNvPr id="7" name="Date Placeholder 6"/>
          <p:cNvSpPr>
            <a:spLocks noGrp="1"/>
          </p:cNvSpPr>
          <p:nvPr>
            <p:ph type="dt" sz="half" idx="10"/>
          </p:nvPr>
        </p:nvSpPr>
        <p:spPr/>
        <p:txBody>
          <a:bodyPr/>
          <a:lstStyle/>
          <a:p>
            <a:pPr>
              <a:defRPr/>
            </a:pPr>
            <a:fld id="{C982F3FC-F264-494C-A02A-A9E23158CFFE}" type="datetimeFigureOut">
              <a:rPr lang="en-GB" smtClean="0">
                <a:solidFill>
                  <a:srgbClr val="DEDEE0"/>
                </a:solidFill>
              </a:rPr>
              <a:pPr>
                <a:defRPr/>
              </a:pPr>
              <a:t>01/10/2019</a:t>
            </a:fld>
            <a:endParaRPr lang="en-GB">
              <a:solidFill>
                <a:srgbClr val="DEDEE0"/>
              </a:solidFill>
            </a:endParaRPr>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060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4A2648BD-54CB-4247-B5CE-CA28788B8070}" type="datetimeFigureOut">
              <a:rPr lang="en-GB" smtClean="0">
                <a:solidFill>
                  <a:srgbClr val="DEDEE0"/>
                </a:solidFill>
              </a:rPr>
              <a:pPr>
                <a:defRPr/>
              </a:pPr>
              <a:t>01/10/2019</a:t>
            </a:fld>
            <a:endParaRPr lang="en-GB">
              <a:solidFill>
                <a:srgbClr val="DEDEE0"/>
              </a:solidFill>
            </a:endParaRPr>
          </a:p>
        </p:txBody>
      </p:sp>
      <p:sp>
        <p:nvSpPr>
          <p:cNvPr id="4" name="Footer Placeholder 3"/>
          <p:cNvSpPr>
            <a:spLocks noGrp="1"/>
          </p:cNvSpPr>
          <p:nvPr>
            <p:ph type="ftr" sz="quarter" idx="11"/>
          </p:nvPr>
        </p:nvSpPr>
        <p:spPr/>
        <p:txBody>
          <a:bodyPr/>
          <a:lstStyle/>
          <a:p>
            <a:pPr>
              <a:defRPr/>
            </a:pPr>
            <a:endParaRPr lang="en-GB">
              <a:solidFill>
                <a:srgbClr val="DEDEE0"/>
              </a:solidFill>
            </a:endParaRPr>
          </a:p>
        </p:txBody>
      </p:sp>
      <p:sp>
        <p:nvSpPr>
          <p:cNvPr id="5" name="Slide Number Placeholder 4"/>
          <p:cNvSpPr>
            <a:spLocks noGrp="1"/>
          </p:cNvSpPr>
          <p:nvPr>
            <p:ph type="sldNum" sz="quarter" idx="12"/>
          </p:nvPr>
        </p:nvSpPr>
        <p:spPr/>
        <p:txBody>
          <a:bodyPr/>
          <a:lstStyle/>
          <a:p>
            <a:pPr>
              <a:defRPr/>
            </a:pPr>
            <a:fld id="{48C48B4A-F9CC-4A55-8C50-3C8EA1B101EB}" type="slidenum">
              <a:rPr lang="en-GB" smtClean="0">
                <a:solidFill>
                  <a:srgbClr val="DEDEE0"/>
                </a:solidFill>
              </a:rPr>
              <a:pPr>
                <a:defRPr/>
              </a:pPr>
              <a:t>‹#›</a:t>
            </a:fld>
            <a:endParaRPr lang="en-GB">
              <a:solidFill>
                <a:srgbClr val="DEDEE0"/>
              </a:solidFill>
            </a:endParaRPr>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684303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7D5D0F4-F703-4845-910F-C5C93C130B6E}" type="datetimeFigureOut">
              <a:rPr lang="en-GB" smtClean="0">
                <a:solidFill>
                  <a:srgbClr val="DEDEE0"/>
                </a:solidFill>
              </a:rPr>
              <a:pPr>
                <a:defRPr/>
              </a:pPr>
              <a:t>01/10/2019</a:t>
            </a:fld>
            <a:endParaRPr lang="en-GB">
              <a:solidFill>
                <a:srgbClr val="DEDEE0"/>
              </a:solidFill>
            </a:endParaRPr>
          </a:p>
        </p:txBody>
      </p:sp>
      <p:sp>
        <p:nvSpPr>
          <p:cNvPr id="3" name="Footer Placeholder 2"/>
          <p:cNvSpPr>
            <a:spLocks noGrp="1"/>
          </p:cNvSpPr>
          <p:nvPr>
            <p:ph type="ftr" sz="quarter" idx="11"/>
          </p:nvPr>
        </p:nvSpPr>
        <p:spPr/>
        <p:txBody>
          <a:bodyPr/>
          <a:lstStyle/>
          <a:p>
            <a:pPr>
              <a:defRPr/>
            </a:pPr>
            <a:endParaRPr lang="en-GB">
              <a:solidFill>
                <a:srgbClr val="DEDEE0"/>
              </a:solidFill>
            </a:endParaRPr>
          </a:p>
        </p:txBody>
      </p:sp>
      <p:sp>
        <p:nvSpPr>
          <p:cNvPr id="4" name="Slide Number Placeholder 3"/>
          <p:cNvSpPr>
            <a:spLocks noGrp="1"/>
          </p:cNvSpPr>
          <p:nvPr>
            <p:ph type="sldNum" sz="quarter" idx="12"/>
          </p:nvPr>
        </p:nvSpPr>
        <p:spPr/>
        <p:txBody>
          <a:bodyPr/>
          <a:lstStyle/>
          <a:p>
            <a:pPr>
              <a:defRPr/>
            </a:pPr>
            <a:fld id="{E607D326-14E5-468D-A173-32E4E12DA2D5}" type="slidenum">
              <a:rPr lang="en-GB" smtClean="0">
                <a:solidFill>
                  <a:srgbClr val="DEDEE0"/>
                </a:solidFill>
              </a:rPr>
              <a:pPr>
                <a:defRPr/>
              </a:pPr>
              <a:t>‹#›</a:t>
            </a:fld>
            <a:endParaRPr lang="en-GB">
              <a:solidFill>
                <a:srgbClr val="DEDEE0"/>
              </a:solidFill>
            </a:endParaRPr>
          </a:p>
        </p:txBody>
      </p:sp>
    </p:spTree>
    <p:extLst>
      <p:ext uri="{BB962C8B-B14F-4D97-AF65-F5344CB8AC3E}">
        <p14:creationId xmlns:p14="http://schemas.microsoft.com/office/powerpoint/2010/main" val="2590654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pPr>
              <a:defRPr/>
            </a:pPr>
            <a:fld id="{31BFFABD-84B7-4089-9B35-CDFBBD5F2C42}" type="datetimeFigureOut">
              <a:rPr lang="en-GB" smtClean="0">
                <a:solidFill>
                  <a:srgbClr val="DEDEE0"/>
                </a:solidFill>
              </a:rPr>
              <a:pPr>
                <a:defRPr/>
              </a:pPr>
              <a:t>01/10/2019</a:t>
            </a:fld>
            <a:endParaRPr lang="en-GB">
              <a:solidFill>
                <a:srgbClr val="DEDEE0"/>
              </a:solidFill>
            </a:endParaRPr>
          </a:p>
        </p:txBody>
      </p:sp>
      <p:sp>
        <p:nvSpPr>
          <p:cNvPr id="9" name="Slide Number Placeholder 8"/>
          <p:cNvSpPr>
            <a:spLocks noGrp="1"/>
          </p:cNvSpPr>
          <p:nvPr>
            <p:ph type="sldNum" sz="quarter" idx="15"/>
          </p:nvPr>
        </p:nvSpPr>
        <p:spPr/>
        <p:txBody>
          <a:bodyPr/>
          <a:lstStyle/>
          <a:p>
            <a:pPr>
              <a:defRPr/>
            </a:pPr>
            <a:fld id="{69DB2907-FF65-4697-A842-CA040542F370}" type="slidenum">
              <a:rPr lang="en-GB" smtClean="0">
                <a:solidFill>
                  <a:srgbClr val="DEDEE0"/>
                </a:solidFill>
              </a:rPr>
              <a:pPr>
                <a:defRPr/>
              </a:pPr>
              <a:t>‹#›</a:t>
            </a:fld>
            <a:endParaRPr lang="en-GB">
              <a:solidFill>
                <a:srgbClr val="DEDEE0"/>
              </a:solidFill>
            </a:endParaRPr>
          </a:p>
        </p:txBody>
      </p:sp>
      <p:sp>
        <p:nvSpPr>
          <p:cNvPr id="10" name="Footer Placeholder 9"/>
          <p:cNvSpPr>
            <a:spLocks noGrp="1"/>
          </p:cNvSpPr>
          <p:nvPr>
            <p:ph type="ftr" sz="quarter" idx="16"/>
          </p:nvPr>
        </p:nvSpPr>
        <p:spPr/>
        <p:txBody>
          <a:bodyPr/>
          <a:lstStyle/>
          <a:p>
            <a:pPr>
              <a:defRPr/>
            </a:pPr>
            <a:endParaRPr lang="en-GB">
              <a:solidFill>
                <a:srgbClr val="DEDEE0"/>
              </a:solidFill>
            </a:endParaRPr>
          </a:p>
        </p:txBody>
      </p:sp>
    </p:spTree>
    <p:extLst>
      <p:ext uri="{BB962C8B-B14F-4D97-AF65-F5344CB8AC3E}">
        <p14:creationId xmlns:p14="http://schemas.microsoft.com/office/powerpoint/2010/main" val="301342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6B4F8963-358B-426E-A5D1-169995A6889D}" type="datetimeFigureOut">
              <a:rPr lang="en-GB" smtClean="0"/>
              <a:t>01/10/2019</a:t>
            </a:fld>
            <a:endParaRPr lang="en-GB"/>
          </a:p>
        </p:txBody>
      </p:sp>
      <p:sp>
        <p:nvSpPr>
          <p:cNvPr id="15" name="Slide Number Placeholder 14"/>
          <p:cNvSpPr>
            <a:spLocks noGrp="1"/>
          </p:cNvSpPr>
          <p:nvPr>
            <p:ph type="sldNum" sz="quarter" idx="15"/>
          </p:nvPr>
        </p:nvSpPr>
        <p:spPr/>
        <p:txBody>
          <a:bodyPr/>
          <a:lstStyle>
            <a:lvl1pPr algn="ctr">
              <a:defRPr/>
            </a:lvl1pPr>
          </a:lstStyle>
          <a:p>
            <a:fld id="{0AD8825E-934F-49A4-B429-E21945633569}" type="slidenum">
              <a:rPr lang="en-GB" smtClean="0"/>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pPr>
              <a:defRPr/>
            </a:pPr>
            <a:fld id="{28277909-CAFA-47CF-9F07-0EF35D44DC41}" type="datetimeFigureOut">
              <a:rPr lang="en-GB" smtClean="0">
                <a:solidFill>
                  <a:srgbClr val="DEDEE0"/>
                </a:solidFill>
              </a:rPr>
              <a:pPr>
                <a:defRPr/>
              </a:pPr>
              <a:t>01/10/2019</a:t>
            </a:fld>
            <a:endParaRPr lang="en-GB">
              <a:solidFill>
                <a:srgbClr val="DEDEE0"/>
              </a:solidFill>
            </a:endParaRPr>
          </a:p>
        </p:txBody>
      </p:sp>
      <p:sp>
        <p:nvSpPr>
          <p:cNvPr id="9" name="Slide Number Placeholder 8"/>
          <p:cNvSpPr>
            <a:spLocks noGrp="1"/>
          </p:cNvSpPr>
          <p:nvPr>
            <p:ph type="sldNum" sz="quarter" idx="11"/>
          </p:nvPr>
        </p:nvSpPr>
        <p:spPr/>
        <p:txBody>
          <a:bodyPr/>
          <a:lstStyle/>
          <a:p>
            <a:pPr>
              <a:defRPr/>
            </a:pPr>
            <a:fld id="{F256B21D-ECEA-4CBF-96CE-8B15763C12EE}" type="slidenum">
              <a:rPr lang="en-GB" smtClean="0">
                <a:solidFill>
                  <a:srgbClr val="DEDEE0"/>
                </a:solidFill>
              </a:rPr>
              <a:pPr>
                <a:defRPr/>
              </a:pPr>
              <a:t>‹#›</a:t>
            </a:fld>
            <a:endParaRPr lang="en-GB">
              <a:solidFill>
                <a:srgbClr val="DEDEE0"/>
              </a:solidFill>
            </a:endParaRPr>
          </a:p>
        </p:txBody>
      </p:sp>
      <p:sp>
        <p:nvSpPr>
          <p:cNvPr id="10" name="Footer Placeholder 9"/>
          <p:cNvSpPr>
            <a:spLocks noGrp="1"/>
          </p:cNvSpPr>
          <p:nvPr>
            <p:ph type="ftr" sz="quarter" idx="12"/>
          </p:nvPr>
        </p:nvSpPr>
        <p:spPr/>
        <p:txBody>
          <a:bodyPr/>
          <a:lstStyle/>
          <a:p>
            <a:pPr>
              <a:defRPr/>
            </a:pPr>
            <a:endParaRPr lang="en-GB">
              <a:solidFill>
                <a:srgbClr val="DEDEE0"/>
              </a:solidFill>
            </a:endParaRPr>
          </a:p>
        </p:txBody>
      </p:sp>
    </p:spTree>
    <p:extLst>
      <p:ext uri="{BB962C8B-B14F-4D97-AF65-F5344CB8AC3E}">
        <p14:creationId xmlns:p14="http://schemas.microsoft.com/office/powerpoint/2010/main" val="3073914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2A423B49-B4EA-4FC2-9FD3-CD6C0C81371D}" type="datetimeFigureOut">
              <a:rPr lang="en-GB" smtClean="0">
                <a:solidFill>
                  <a:srgbClr val="DEDEE0"/>
                </a:solidFill>
              </a:rPr>
              <a:pPr>
                <a:defRPr/>
              </a:pPr>
              <a:t>01/10/2019</a:t>
            </a:fld>
            <a:endParaRPr lang="en-GB">
              <a:solidFill>
                <a:srgbClr val="DEDEE0"/>
              </a:solidFill>
            </a:endParaRPr>
          </a:p>
        </p:txBody>
      </p:sp>
      <p:sp>
        <p:nvSpPr>
          <p:cNvPr id="5" name="Footer Placeholder 4"/>
          <p:cNvSpPr>
            <a:spLocks noGrp="1"/>
          </p:cNvSpPr>
          <p:nvPr>
            <p:ph type="ftr" sz="quarter" idx="11"/>
          </p:nvPr>
        </p:nvSpPr>
        <p:spPr/>
        <p:txBody>
          <a:bodyPr/>
          <a:lstStyle/>
          <a:p>
            <a:pPr>
              <a:defRPr/>
            </a:pPr>
            <a:endParaRPr lang="en-GB">
              <a:solidFill>
                <a:srgbClr val="DEDEE0"/>
              </a:solidFill>
            </a:endParaRPr>
          </a:p>
        </p:txBody>
      </p:sp>
      <p:sp>
        <p:nvSpPr>
          <p:cNvPr id="6" name="Slide Number Placeholder 5"/>
          <p:cNvSpPr>
            <a:spLocks noGrp="1"/>
          </p:cNvSpPr>
          <p:nvPr>
            <p:ph type="sldNum" sz="quarter" idx="12"/>
          </p:nvPr>
        </p:nvSpPr>
        <p:spPr/>
        <p:txBody>
          <a:bodyPr/>
          <a:lstStyle/>
          <a:p>
            <a:pPr>
              <a:defRPr/>
            </a:pPr>
            <a:fld id="{4CEB9A08-84A5-452A-910F-C009B9EE219D}" type="slidenum">
              <a:rPr lang="en-GB" smtClean="0">
                <a:solidFill>
                  <a:srgbClr val="DEDEE0"/>
                </a:solidFill>
              </a:rPr>
              <a:pPr>
                <a:defRPr/>
              </a:pPr>
              <a:t>‹#›</a:t>
            </a:fld>
            <a:endParaRPr lang="en-GB">
              <a:solidFill>
                <a:srgbClr val="DEDEE0"/>
              </a:solidFill>
            </a:endParaRPr>
          </a:p>
        </p:txBody>
      </p:sp>
    </p:spTree>
    <p:extLst>
      <p:ext uri="{BB962C8B-B14F-4D97-AF65-F5344CB8AC3E}">
        <p14:creationId xmlns:p14="http://schemas.microsoft.com/office/powerpoint/2010/main" val="318842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7FBDEC4-5A21-458F-98B6-62BE808D98DB}" type="datetimeFigureOut">
              <a:rPr lang="en-GB" smtClean="0">
                <a:solidFill>
                  <a:srgbClr val="DEDEE0"/>
                </a:solidFill>
              </a:rPr>
              <a:pPr>
                <a:defRPr/>
              </a:pPr>
              <a:t>01/10/2019</a:t>
            </a:fld>
            <a:endParaRPr lang="en-GB">
              <a:solidFill>
                <a:srgbClr val="DEDEE0"/>
              </a:solidFill>
            </a:endParaRPr>
          </a:p>
        </p:txBody>
      </p:sp>
      <p:sp>
        <p:nvSpPr>
          <p:cNvPr id="5" name="Footer Placeholder 4"/>
          <p:cNvSpPr>
            <a:spLocks noGrp="1"/>
          </p:cNvSpPr>
          <p:nvPr>
            <p:ph type="ftr" sz="quarter" idx="11"/>
          </p:nvPr>
        </p:nvSpPr>
        <p:spPr/>
        <p:txBody>
          <a:bodyPr/>
          <a:lstStyle/>
          <a:p>
            <a:pPr>
              <a:defRPr/>
            </a:pPr>
            <a:endParaRPr lang="en-GB">
              <a:solidFill>
                <a:srgbClr val="DEDEE0"/>
              </a:solidFill>
            </a:endParaRPr>
          </a:p>
        </p:txBody>
      </p:sp>
      <p:sp>
        <p:nvSpPr>
          <p:cNvPr id="6" name="Slide Number Placeholder 5"/>
          <p:cNvSpPr>
            <a:spLocks noGrp="1"/>
          </p:cNvSpPr>
          <p:nvPr>
            <p:ph type="sldNum" sz="quarter" idx="12"/>
          </p:nvPr>
        </p:nvSpPr>
        <p:spPr/>
        <p:txBody>
          <a:bodyPr/>
          <a:lstStyle/>
          <a:p>
            <a:pPr>
              <a:defRPr/>
            </a:pPr>
            <a:fld id="{6FE7E668-E14B-4798-9289-64AE072FBF58}" type="slidenum">
              <a:rPr lang="en-GB" smtClean="0">
                <a:solidFill>
                  <a:srgbClr val="DEDEE0"/>
                </a:solidFill>
              </a:rPr>
              <a:pPr>
                <a:defRPr/>
              </a:pPr>
              <a:t>‹#›</a:t>
            </a:fld>
            <a:endParaRPr lang="en-GB">
              <a:solidFill>
                <a:srgbClr val="DEDEE0"/>
              </a:solidFill>
            </a:endParaRPr>
          </a:p>
        </p:txBody>
      </p:sp>
    </p:spTree>
    <p:extLst>
      <p:ext uri="{BB962C8B-B14F-4D97-AF65-F5344CB8AC3E}">
        <p14:creationId xmlns:p14="http://schemas.microsoft.com/office/powerpoint/2010/main" val="57844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4F8963-358B-426E-A5D1-169995A6889D}" type="datetimeFigureOut">
              <a:rPr lang="en-GB" smtClean="0"/>
              <a:t>01/10/2019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D8825E-934F-49A4-B429-E21945633569}" type="slidenum">
              <a:rPr lang="en-GB" smtClean="0"/>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B4F8963-358B-426E-A5D1-169995A6889D}" type="datetimeFigureOut">
              <a:rPr lang="en-GB" smtClean="0"/>
              <a:t>01/10/2019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D8825E-934F-49A4-B429-E21945633569}" type="slidenum">
              <a:rPr lang="en-GB" smtClean="0"/>
              <a:t>‹#›</a:t>
            </a:fld>
            <a:endParaRPr lang="en-GB"/>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AD8825E-934F-49A4-B429-E21945633569}" type="slidenum">
              <a:rPr lang="en-GB" smtClean="0"/>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6B4F8963-358B-426E-A5D1-169995A6889D}" type="datetimeFigureOut">
              <a:rPr lang="en-GB" smtClean="0"/>
              <a:t>01/10/2019</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4F8963-358B-426E-A5D1-169995A6889D}" type="datetimeFigureOut">
              <a:rPr lang="en-GB" smtClean="0"/>
              <a:t>01/10/2019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D8825E-934F-49A4-B429-E21945633569}" type="slidenum">
              <a:rPr lang="en-GB" smtClean="0"/>
              <a:t>‹#›</a:t>
            </a:fld>
            <a:endParaRPr lang="en-GB"/>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F8963-358B-426E-A5D1-169995A6889D}" type="datetimeFigureOut">
              <a:rPr lang="en-GB" smtClean="0"/>
              <a:t>01/10/2019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D8825E-934F-49A4-B429-E2194563356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6B4F8963-358B-426E-A5D1-169995A6889D}" type="datetimeFigureOut">
              <a:rPr lang="en-GB" smtClean="0"/>
              <a:t>01/10/2019</a:t>
            </a:fld>
            <a:endParaRPr lang="en-GB"/>
          </a:p>
        </p:txBody>
      </p:sp>
      <p:sp>
        <p:nvSpPr>
          <p:cNvPr id="9" name="Slide Number Placeholder 8"/>
          <p:cNvSpPr>
            <a:spLocks noGrp="1"/>
          </p:cNvSpPr>
          <p:nvPr>
            <p:ph type="sldNum" sz="quarter" idx="15"/>
          </p:nvPr>
        </p:nvSpPr>
        <p:spPr/>
        <p:txBody>
          <a:bodyPr/>
          <a:lstStyle/>
          <a:p>
            <a:fld id="{0AD8825E-934F-49A4-B429-E21945633569}" type="slidenum">
              <a:rPr lang="en-GB" smtClean="0"/>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6B4F8963-358B-426E-A5D1-169995A6889D}" type="datetimeFigureOut">
              <a:rPr lang="en-GB" smtClean="0"/>
              <a:t>01/10/2019</a:t>
            </a:fld>
            <a:endParaRPr lang="en-GB"/>
          </a:p>
        </p:txBody>
      </p:sp>
      <p:sp>
        <p:nvSpPr>
          <p:cNvPr id="9" name="Slide Number Placeholder 8"/>
          <p:cNvSpPr>
            <a:spLocks noGrp="1"/>
          </p:cNvSpPr>
          <p:nvPr>
            <p:ph type="sldNum" sz="quarter" idx="11"/>
          </p:nvPr>
        </p:nvSpPr>
        <p:spPr/>
        <p:txBody>
          <a:bodyPr/>
          <a:lstStyle/>
          <a:p>
            <a:fld id="{0AD8825E-934F-49A4-B429-E21945633569}"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B4F8963-358B-426E-A5D1-169995A6889D}" type="datetimeFigureOut">
              <a:rPr lang="en-GB" smtClean="0"/>
              <a:t>01/10/2019</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AD8825E-934F-49A4-B429-E21945633569}" type="slidenum">
              <a:rPr lang="en-GB" smtClean="0"/>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fontAlgn="base">
              <a:spcBef>
                <a:spcPct val="0"/>
              </a:spcBef>
              <a:spcAft>
                <a:spcPct val="0"/>
              </a:spcAft>
              <a:defRPr/>
            </a:pPr>
            <a:fld id="{1F14444E-C227-47D6-A31B-B07624FFACC2}" type="datetimeFigureOut">
              <a:rPr lang="en-GB" smtClean="0">
                <a:solidFill>
                  <a:srgbClr val="DEDEE0"/>
                </a:solidFill>
                <a:latin typeface="Arial" charset="0"/>
                <a:cs typeface="Arial" charset="0"/>
              </a:rPr>
              <a:pPr fontAlgn="base">
                <a:spcBef>
                  <a:spcPct val="0"/>
                </a:spcBef>
                <a:spcAft>
                  <a:spcPct val="0"/>
                </a:spcAft>
                <a:defRPr/>
              </a:pPr>
              <a:t>01/10/2019</a:t>
            </a:fld>
            <a:endParaRPr lang="en-GB">
              <a:solidFill>
                <a:srgbClr val="DEDEE0"/>
              </a:solidFill>
              <a:latin typeface="Arial" charset="0"/>
              <a:cs typeface="Arial" charset="0"/>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fontAlgn="base">
              <a:spcBef>
                <a:spcPct val="0"/>
              </a:spcBef>
              <a:spcAft>
                <a:spcPct val="0"/>
              </a:spcAft>
              <a:defRPr/>
            </a:pPr>
            <a:endParaRPr lang="en-GB">
              <a:solidFill>
                <a:srgbClr val="DEDEE0"/>
              </a:solidFill>
              <a:latin typeface="Arial" charset="0"/>
              <a:cs typeface="Arial" charset="0"/>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fontAlgn="base">
              <a:spcBef>
                <a:spcPct val="0"/>
              </a:spcBef>
              <a:spcAft>
                <a:spcPct val="0"/>
              </a:spcAft>
              <a:defRPr/>
            </a:pPr>
            <a:fld id="{E2A76402-5307-41FE-9019-866B4A98683B}" type="slidenum">
              <a:rPr lang="en-GB" smtClean="0">
                <a:solidFill>
                  <a:srgbClr val="DEDEE0"/>
                </a:solidFill>
                <a:latin typeface="Arial" charset="0"/>
                <a:cs typeface="Arial" charset="0"/>
              </a:rPr>
              <a:pPr fontAlgn="base">
                <a:spcBef>
                  <a:spcPct val="0"/>
                </a:spcBef>
                <a:spcAft>
                  <a:spcPct val="0"/>
                </a:spcAft>
                <a:defRPr/>
              </a:pPr>
              <a:t>‹#›</a:t>
            </a:fld>
            <a:endParaRPr lang="en-GB">
              <a:solidFill>
                <a:srgbClr val="DEDEE0"/>
              </a:solidFill>
              <a:latin typeface="Arial" charset="0"/>
              <a:cs typeface="Arial" charset="0"/>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extLst>
      <p:ext uri="{BB962C8B-B14F-4D97-AF65-F5344CB8AC3E}">
        <p14:creationId xmlns:p14="http://schemas.microsoft.com/office/powerpoint/2010/main" val="17650421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ln>
            <a:solidFill>
              <a:schemeClr val="tx1"/>
            </a:solidFill>
          </a:ln>
        </p:spPr>
        <p:txBody>
          <a:bodyPr/>
          <a:lstStyle/>
          <a:p>
            <a:r>
              <a:rPr lang="en-GB" dirty="0"/>
              <a:t> Education, Property, Constitutions, Equality and Justice</a:t>
            </a:r>
          </a:p>
          <a:p>
            <a:r>
              <a:rPr lang="en-GB" dirty="0"/>
              <a:t>2019</a:t>
            </a:r>
          </a:p>
        </p:txBody>
      </p:sp>
      <p:sp>
        <p:nvSpPr>
          <p:cNvPr id="2" name="Title 1"/>
          <p:cNvSpPr>
            <a:spLocks noGrp="1"/>
          </p:cNvSpPr>
          <p:nvPr>
            <p:ph type="ctrTitle"/>
          </p:nvPr>
        </p:nvSpPr>
        <p:spPr/>
        <p:txBody>
          <a:bodyPr/>
          <a:lstStyle/>
          <a:p>
            <a:r>
              <a:rPr lang="en-GB" dirty="0">
                <a:solidFill>
                  <a:srgbClr val="C00000"/>
                </a:solidFill>
              </a:rPr>
              <a:t>Aristotle: </a:t>
            </a:r>
            <a:r>
              <a:rPr lang="en-GB" i="1" dirty="0">
                <a:solidFill>
                  <a:srgbClr val="C00000"/>
                </a:solidFill>
              </a:rPr>
              <a:t>The Politics 2</a:t>
            </a:r>
          </a:p>
        </p:txBody>
      </p:sp>
    </p:spTree>
    <p:extLst>
      <p:ext uri="{BB962C8B-B14F-4D97-AF65-F5344CB8AC3E}">
        <p14:creationId xmlns:p14="http://schemas.microsoft.com/office/powerpoint/2010/main" val="337409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t>Generally it is the few who have wealth and the many who have no property or means. </a:t>
            </a:r>
          </a:p>
          <a:p>
            <a:endParaRPr lang="en-GB" dirty="0"/>
          </a:p>
          <a:p>
            <a:r>
              <a:rPr lang="en-GB" dirty="0"/>
              <a:t> Philosophical query/test - what if many were wealthy and few poor?</a:t>
            </a:r>
          </a:p>
          <a:p>
            <a:pPr marL="0" indent="0">
              <a:buNone/>
            </a:pPr>
            <a:endParaRPr lang="en-GB" dirty="0"/>
          </a:p>
          <a:p>
            <a:r>
              <a:rPr lang="en-GB" dirty="0"/>
              <a:t>‘So in fact the grounds of difference have been given wrongly: what really differentiates  oligarchy and democracy is wealth or the lack of it. Wherever men rule by reason of their wealth, whether they be few or many, that is an oligarchy, and when the poor rule, a democracy’</a:t>
            </a:r>
          </a:p>
        </p:txBody>
      </p:sp>
      <p:sp>
        <p:nvSpPr>
          <p:cNvPr id="3" name="Title 2"/>
          <p:cNvSpPr>
            <a:spLocks noGrp="1"/>
          </p:cNvSpPr>
          <p:nvPr>
            <p:ph type="title"/>
          </p:nvPr>
        </p:nvSpPr>
        <p:spPr/>
        <p:txBody>
          <a:bodyPr/>
          <a:lstStyle/>
          <a:p>
            <a:r>
              <a:rPr lang="en-GB" dirty="0">
                <a:solidFill>
                  <a:srgbClr val="C00000"/>
                </a:solidFill>
              </a:rPr>
              <a:t>However on further analysis -</a:t>
            </a:r>
          </a:p>
        </p:txBody>
      </p:sp>
    </p:spTree>
    <p:extLst>
      <p:ext uri="{BB962C8B-B14F-4D97-AF65-F5344CB8AC3E}">
        <p14:creationId xmlns:p14="http://schemas.microsoft.com/office/powerpoint/2010/main" val="4988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fsk18.campus.gla.ac.uk\SSD_Home_Data_X\kmw8d\My Documents\My Pictures\For%20the%20many%20not%20the%20f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4664"/>
            <a:ext cx="8280920" cy="60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1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A9F81-7512-467C-A620-DDF32707E2BB}"/>
              </a:ext>
            </a:extLst>
          </p:cNvPr>
          <p:cNvSpPr>
            <a:spLocks noGrp="1"/>
          </p:cNvSpPr>
          <p:nvPr>
            <p:ph idx="1"/>
          </p:nvPr>
        </p:nvSpPr>
        <p:spPr/>
        <p:txBody>
          <a:bodyPr>
            <a:normAutofit fontScale="92500" lnSpcReduction="10000"/>
          </a:bodyPr>
          <a:lstStyle/>
          <a:p>
            <a:pPr marL="514350" indent="-514350">
              <a:buAutoNum type="arabicPeriod"/>
            </a:pPr>
            <a:r>
              <a:rPr lang="en-GB" dirty="0"/>
              <a:t>Based on equality (equal power)</a:t>
            </a:r>
          </a:p>
          <a:p>
            <a:pPr marL="514350" indent="-514350">
              <a:buAutoNum type="arabicPeriod"/>
            </a:pPr>
            <a:r>
              <a:rPr lang="en-GB" dirty="0"/>
              <a:t>Modest property qualification for office </a:t>
            </a:r>
          </a:p>
          <a:p>
            <a:pPr marL="514350" indent="-514350">
              <a:buAutoNum type="arabicPeriod"/>
            </a:pPr>
            <a:r>
              <a:rPr lang="en-GB" dirty="0"/>
              <a:t>Collective ownership ruled by law</a:t>
            </a:r>
          </a:p>
          <a:p>
            <a:pPr marL="514350" indent="-514350">
              <a:buAutoNum type="arabicPeriod"/>
            </a:pPr>
            <a:r>
              <a:rPr lang="en-GB" dirty="0"/>
              <a:t>Multitude is sovereign, the people become a monarch, not controlled by law. ‘They are able to do this primarily because they bring every question before the people, and make its decrees sovereign instead of the laws, enhancing personal power’ ‘There you find demagogues’. Moreover the people who accuse officials claim the decision ought to belong to the people, bringing low the offices.   Where laws do not rule there is no constitution, there is no democracy  (</a:t>
            </a:r>
            <a:r>
              <a:rPr lang="en-GB" i="1" dirty="0"/>
              <a:t>Politics </a:t>
            </a:r>
            <a:r>
              <a:rPr lang="en-GB" dirty="0"/>
              <a:t>IV, iv, 1291b30-1292a31) </a:t>
            </a:r>
          </a:p>
          <a:p>
            <a:pPr marL="0" indent="0">
              <a:buNone/>
            </a:pPr>
            <a:endParaRPr lang="en-GB" dirty="0"/>
          </a:p>
        </p:txBody>
      </p:sp>
      <p:sp>
        <p:nvSpPr>
          <p:cNvPr id="3" name="Title 2">
            <a:extLst>
              <a:ext uri="{FF2B5EF4-FFF2-40B4-BE49-F238E27FC236}">
                <a16:creationId xmlns:a16="http://schemas.microsoft.com/office/drawing/2014/main" id="{DC55E693-6985-4C09-96A2-399D9E2F3763}"/>
              </a:ext>
            </a:extLst>
          </p:cNvPr>
          <p:cNvSpPr>
            <a:spLocks noGrp="1"/>
          </p:cNvSpPr>
          <p:nvPr>
            <p:ph type="title"/>
          </p:nvPr>
        </p:nvSpPr>
        <p:spPr/>
        <p:txBody>
          <a:bodyPr/>
          <a:lstStyle/>
          <a:p>
            <a:r>
              <a:rPr lang="en-GB" dirty="0">
                <a:solidFill>
                  <a:srgbClr val="C00000"/>
                </a:solidFill>
              </a:rPr>
              <a:t>More on Democracy : Types</a:t>
            </a:r>
          </a:p>
        </p:txBody>
      </p:sp>
    </p:spTree>
    <p:extLst>
      <p:ext uri="{BB962C8B-B14F-4D97-AF65-F5344CB8AC3E}">
        <p14:creationId xmlns:p14="http://schemas.microsoft.com/office/powerpoint/2010/main" val="35489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571EAC-78EB-43F5-8908-BBE2D449301F}"/>
              </a:ext>
            </a:extLst>
          </p:cNvPr>
          <p:cNvSpPr>
            <a:spLocks noGrp="1"/>
          </p:cNvSpPr>
          <p:nvPr>
            <p:ph idx="1"/>
          </p:nvPr>
        </p:nvSpPr>
        <p:spPr/>
        <p:txBody>
          <a:bodyPr>
            <a:noAutofit/>
          </a:bodyPr>
          <a:lstStyle/>
          <a:p>
            <a:r>
              <a:rPr lang="en-GB" sz="2000" dirty="0">
                <a:solidFill>
                  <a:srgbClr val="C00000"/>
                </a:solidFill>
              </a:rPr>
              <a:t>2 Principles</a:t>
            </a:r>
            <a:r>
              <a:rPr lang="en-GB" sz="2000" dirty="0"/>
              <a:t>: A. Sovereignty of the majority B. Liberty</a:t>
            </a:r>
          </a:p>
          <a:p>
            <a:endParaRPr lang="en-GB" sz="2000" dirty="0"/>
          </a:p>
          <a:p>
            <a:r>
              <a:rPr lang="en-GB" sz="2000" dirty="0">
                <a:solidFill>
                  <a:srgbClr val="C00000"/>
                </a:solidFill>
              </a:rPr>
              <a:t>Safeguards of Stability:</a:t>
            </a:r>
          </a:p>
          <a:p>
            <a:pPr marL="514350" indent="-514350">
              <a:buAutoNum type="arabicPeriod"/>
            </a:pPr>
            <a:r>
              <a:rPr lang="en-GB" sz="2000" dirty="0"/>
              <a:t>‘The most important, but universally neglected, is education for the way of living that belongs to the constitution.’</a:t>
            </a:r>
          </a:p>
          <a:p>
            <a:pPr marL="514350" indent="-514350">
              <a:buAutoNum type="arabicPeriod"/>
            </a:pPr>
            <a:endParaRPr lang="en-GB" sz="2000" dirty="0"/>
          </a:p>
          <a:p>
            <a:pPr marL="514350" indent="-514350">
              <a:buAutoNum type="arabicPeriod"/>
            </a:pPr>
            <a:r>
              <a:rPr lang="en-GB" sz="2000" dirty="0"/>
              <a:t>‘Ensure the number of those who wish he constitution to be maintained is greater than that of those who do not.’ </a:t>
            </a:r>
          </a:p>
          <a:p>
            <a:pPr marL="514350" indent="-514350">
              <a:buAutoNum type="arabicPeriod"/>
            </a:pPr>
            <a:endParaRPr lang="en-GB" sz="2000" dirty="0"/>
          </a:p>
          <a:p>
            <a:pPr marL="514350" indent="-514350">
              <a:buAutoNum type="arabicPeriod"/>
            </a:pPr>
            <a:r>
              <a:rPr lang="en-GB" sz="2000" dirty="0"/>
              <a:t>Principle of the middle way ‘So it is with constitutions: both oligarchy and democracy may be tolerably good, though they diverge from the best arrangement: but if carried to excess the constitution will become worse and ultimately will not survive.’ </a:t>
            </a:r>
          </a:p>
          <a:p>
            <a:pPr marL="514350" indent="-514350">
              <a:buAutoNum type="arabicPeriod"/>
            </a:pPr>
            <a:endParaRPr lang="en-GB" sz="2000" dirty="0"/>
          </a:p>
          <a:p>
            <a:pPr marL="2103120" lvl="7" indent="0">
              <a:buNone/>
            </a:pPr>
            <a:r>
              <a:rPr lang="en-GB" sz="2000" dirty="0"/>
              <a:t>  </a:t>
            </a:r>
          </a:p>
        </p:txBody>
      </p:sp>
      <p:sp>
        <p:nvSpPr>
          <p:cNvPr id="3" name="Title 2">
            <a:extLst>
              <a:ext uri="{FF2B5EF4-FFF2-40B4-BE49-F238E27FC236}">
                <a16:creationId xmlns:a16="http://schemas.microsoft.com/office/drawing/2014/main" id="{3B079452-333D-4414-821D-C54BB5E60F4F}"/>
              </a:ext>
            </a:extLst>
          </p:cNvPr>
          <p:cNvSpPr>
            <a:spLocks noGrp="1"/>
          </p:cNvSpPr>
          <p:nvPr>
            <p:ph type="title"/>
          </p:nvPr>
        </p:nvSpPr>
        <p:spPr/>
        <p:txBody>
          <a:bodyPr/>
          <a:lstStyle/>
          <a:p>
            <a:r>
              <a:rPr lang="en-GB" dirty="0">
                <a:solidFill>
                  <a:srgbClr val="C00000"/>
                </a:solidFill>
              </a:rPr>
              <a:t>More on Democracy: </a:t>
            </a:r>
          </a:p>
        </p:txBody>
      </p:sp>
    </p:spTree>
    <p:extLst>
      <p:ext uri="{BB962C8B-B14F-4D97-AF65-F5344CB8AC3E}">
        <p14:creationId xmlns:p14="http://schemas.microsoft.com/office/powerpoint/2010/main" val="302052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union jack">
            <a:extLst>
              <a:ext uri="{FF2B5EF4-FFF2-40B4-BE49-F238E27FC236}">
                <a16:creationId xmlns:a16="http://schemas.microsoft.com/office/drawing/2014/main" id="{EA133CEE-6B04-4694-9003-8344DEF00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640960" cy="604867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498315C6-746A-4965-B503-8D492F08A2AA}"/>
              </a:ext>
            </a:extLst>
          </p:cNvPr>
          <p:cNvSpPr>
            <a:spLocks noGrp="1"/>
          </p:cNvSpPr>
          <p:nvPr>
            <p:ph type="ctrTitle"/>
          </p:nvPr>
        </p:nvSpPr>
        <p:spPr/>
        <p:txBody>
          <a:bodyPr/>
          <a:lstStyle/>
          <a:p>
            <a:r>
              <a:rPr lang="en-GB" dirty="0"/>
              <a:t>Parliament vs. the People</a:t>
            </a:r>
          </a:p>
        </p:txBody>
      </p:sp>
      <p:sp>
        <p:nvSpPr>
          <p:cNvPr id="10" name="Subtitle 9">
            <a:extLst>
              <a:ext uri="{FF2B5EF4-FFF2-40B4-BE49-F238E27FC236}">
                <a16:creationId xmlns:a16="http://schemas.microsoft.com/office/drawing/2014/main" id="{47FD9BC8-58A0-46C3-9515-2D0D57CE62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8833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5328592"/>
          </a:xfrm>
        </p:spPr>
        <p:txBody>
          <a:bodyPr>
            <a:normAutofit fontScale="77500" lnSpcReduction="20000"/>
          </a:bodyPr>
          <a:lstStyle/>
          <a:p>
            <a:r>
              <a:rPr lang="en-GB" dirty="0"/>
              <a:t>‘Best’ ordered/governed constitution is the one where the possibilities of happiness are greatest.</a:t>
            </a:r>
          </a:p>
          <a:p>
            <a:endParaRPr lang="en-GB" dirty="0"/>
          </a:p>
          <a:p>
            <a:r>
              <a:rPr lang="en-GB" dirty="0"/>
              <a:t>Hypothetically – Kingship, IF the king is of superlative virtue (god-like) Then, Aristocracy based on virtue, but unlikely and difficult to maintain,</a:t>
            </a:r>
          </a:p>
          <a:p>
            <a:endParaRPr lang="en-GB" dirty="0"/>
          </a:p>
          <a:p>
            <a:r>
              <a:rPr lang="en-GB" dirty="0"/>
              <a:t>Ideal constitution –  polity based on virtuous citizenry and justice that aims for the common good  Key – quality of the citizenry.</a:t>
            </a:r>
          </a:p>
          <a:p>
            <a:endParaRPr lang="en-GB" dirty="0"/>
          </a:p>
          <a:p>
            <a:r>
              <a:rPr lang="en-GB" dirty="0"/>
              <a:t>Recommended constitution for most states – mixed or middle constitution blending democracy and oligarchy. Most stable.  Requires a large educated ‘middle-class’ who are less prone to factions, pursuing wealth, extremes of perspective and action.   </a:t>
            </a:r>
          </a:p>
          <a:p>
            <a:endParaRPr lang="en-GB" dirty="0"/>
          </a:p>
          <a:p>
            <a:r>
              <a:rPr lang="en-GB" dirty="0"/>
              <a:t>Key aim – stability, and in particular avoiding extremes of inequality.  </a:t>
            </a:r>
            <a:r>
              <a:rPr lang="en-GB" i="1" dirty="0"/>
              <a:t>Why?  </a:t>
            </a:r>
          </a:p>
        </p:txBody>
      </p:sp>
      <p:sp>
        <p:nvSpPr>
          <p:cNvPr id="3" name="Title 2"/>
          <p:cNvSpPr>
            <a:spLocks noGrp="1"/>
          </p:cNvSpPr>
          <p:nvPr>
            <p:ph type="title"/>
          </p:nvPr>
        </p:nvSpPr>
        <p:spPr/>
        <p:txBody>
          <a:bodyPr/>
          <a:lstStyle/>
          <a:p>
            <a:r>
              <a:rPr lang="en-GB" dirty="0">
                <a:solidFill>
                  <a:srgbClr val="C00000"/>
                </a:solidFill>
              </a:rPr>
              <a:t>What is the best constitution?</a:t>
            </a:r>
          </a:p>
        </p:txBody>
      </p:sp>
    </p:spTree>
    <p:extLst>
      <p:ext uri="{BB962C8B-B14F-4D97-AF65-F5344CB8AC3E}">
        <p14:creationId xmlns:p14="http://schemas.microsoft.com/office/powerpoint/2010/main" val="420765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Justice and Equality</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08148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GB" b="1" dirty="0"/>
              <a:t>Universal justice </a:t>
            </a:r>
            <a:r>
              <a:rPr lang="en-GB" dirty="0"/>
              <a:t>– (ultimate aim) Equivalent to complete virtue (NE) For the state it is the common good. A just society is one that operates to promote the common good. </a:t>
            </a:r>
          </a:p>
          <a:p>
            <a:pPr marL="0" indent="0">
              <a:buNone/>
            </a:pPr>
            <a:endParaRPr lang="en-GB" dirty="0"/>
          </a:p>
          <a:p>
            <a:r>
              <a:rPr lang="en-GB" b="1" dirty="0"/>
              <a:t>Particular justice ‘</a:t>
            </a:r>
            <a:r>
              <a:rPr lang="en-GB" i="1" dirty="0"/>
              <a:t>just behaviour is intermediate between doing an injustice and suffering it</a:t>
            </a:r>
            <a:r>
              <a:rPr lang="en-GB" dirty="0"/>
              <a:t>’ NE</a:t>
            </a:r>
          </a:p>
          <a:p>
            <a:pPr marL="0" indent="0">
              <a:buNone/>
            </a:pPr>
            <a:r>
              <a:rPr lang="en-GB" dirty="0"/>
              <a:t>	- </a:t>
            </a:r>
            <a:r>
              <a:rPr lang="en-GB" i="1" dirty="0"/>
              <a:t>Distributive</a:t>
            </a:r>
            <a:r>
              <a:rPr lang="en-GB" dirty="0"/>
              <a:t> – based on proportionality and 	relative to a particular constitution</a:t>
            </a:r>
          </a:p>
          <a:p>
            <a:pPr marL="0" indent="0">
              <a:buNone/>
            </a:pPr>
            <a:r>
              <a:rPr lang="en-GB" dirty="0"/>
              <a:t>	- </a:t>
            </a:r>
            <a:r>
              <a:rPr lang="en-GB" i="1" dirty="0" err="1"/>
              <a:t>Rectificatory</a:t>
            </a:r>
            <a:r>
              <a:rPr lang="en-GB" dirty="0"/>
              <a:t> (making right) – remedies a 	particular injustice based on a linear logic aiming for 	the mean between the loss and gain. (equalise by 	reducing the gain from injustice and restoring 	previous level of equality.)</a:t>
            </a:r>
          </a:p>
          <a:p>
            <a:pPr marL="0" indent="0">
              <a:buNone/>
            </a:pPr>
            <a:r>
              <a:rPr lang="en-GB" dirty="0"/>
              <a:t> </a:t>
            </a:r>
          </a:p>
        </p:txBody>
      </p:sp>
      <p:sp>
        <p:nvSpPr>
          <p:cNvPr id="3" name="Title 2"/>
          <p:cNvSpPr>
            <a:spLocks noGrp="1"/>
          </p:cNvSpPr>
          <p:nvPr>
            <p:ph type="title"/>
          </p:nvPr>
        </p:nvSpPr>
        <p:spPr/>
        <p:txBody>
          <a:bodyPr/>
          <a:lstStyle/>
          <a:p>
            <a:r>
              <a:rPr lang="en-GB" dirty="0">
                <a:solidFill>
                  <a:srgbClr val="C00000"/>
                </a:solidFill>
              </a:rPr>
              <a:t>Justice(s)  (NE </a:t>
            </a:r>
            <a:r>
              <a:rPr lang="en-GB" dirty="0" err="1">
                <a:solidFill>
                  <a:srgbClr val="C00000"/>
                </a:solidFill>
              </a:rPr>
              <a:t>Bk</a:t>
            </a:r>
            <a:r>
              <a:rPr lang="en-GB" dirty="0">
                <a:solidFill>
                  <a:srgbClr val="C00000"/>
                </a:solidFill>
              </a:rPr>
              <a:t> V, Politics </a:t>
            </a:r>
            <a:r>
              <a:rPr lang="en-GB" dirty="0" err="1">
                <a:solidFill>
                  <a:srgbClr val="C00000"/>
                </a:solidFill>
              </a:rPr>
              <a:t>Bk</a:t>
            </a:r>
            <a:r>
              <a:rPr lang="en-GB" dirty="0">
                <a:solidFill>
                  <a:srgbClr val="C00000"/>
                </a:solidFill>
              </a:rPr>
              <a:t> III)</a:t>
            </a:r>
          </a:p>
        </p:txBody>
      </p:sp>
    </p:spTree>
    <p:extLst>
      <p:ext uri="{BB962C8B-B14F-4D97-AF65-F5344CB8AC3E}">
        <p14:creationId xmlns:p14="http://schemas.microsoft.com/office/powerpoint/2010/main" val="425945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785320"/>
          </a:xfrm>
        </p:spPr>
        <p:txBody>
          <a:bodyPr>
            <a:normAutofit lnSpcReduction="10000"/>
          </a:bodyPr>
          <a:lstStyle/>
          <a:p>
            <a:r>
              <a:rPr lang="en-GB" dirty="0"/>
              <a:t>Justice = Equality, BUT in what sort of thing?</a:t>
            </a:r>
          </a:p>
          <a:p>
            <a:r>
              <a:rPr lang="en-GB" dirty="0"/>
              <a:t>‘Thus it is thought that justice is equality; and so it is, but not for all persons, only for those that are equal.  Inequality is also thought just, but not for all, only for the unequal”</a:t>
            </a:r>
          </a:p>
          <a:p>
            <a:r>
              <a:rPr lang="en-GB" dirty="0"/>
              <a:t> Three keys : 1) in relevant respects (limited sense of 			justice)</a:t>
            </a:r>
          </a:p>
          <a:p>
            <a:pPr marL="0" indent="0">
              <a:buNone/>
            </a:pPr>
            <a:r>
              <a:rPr lang="en-GB" dirty="0"/>
              <a:t>		  2) error to infer equality/inequality 			beyond that respect (</a:t>
            </a:r>
            <a:r>
              <a:rPr lang="en-GB" dirty="0" err="1"/>
              <a:t>eg</a:t>
            </a:r>
            <a:r>
              <a:rPr lang="en-GB" dirty="0"/>
              <a:t> – political equality 		does not beget/infer economic equality)</a:t>
            </a:r>
          </a:p>
          <a:p>
            <a:pPr marL="0" indent="0">
              <a:buNone/>
            </a:pPr>
            <a:r>
              <a:rPr lang="en-GB" dirty="0"/>
              <a:t>		3) Allowance for variability in the need for 		resources ( Ex: Milo the wrestler)</a:t>
            </a:r>
          </a:p>
          <a:p>
            <a:pPr marL="0" indent="0">
              <a:buNone/>
            </a:pPr>
            <a:endParaRPr lang="en-GB" dirty="0"/>
          </a:p>
          <a:p>
            <a:pPr marL="0" indent="0">
              <a:buNone/>
            </a:pPr>
            <a:endParaRPr lang="en-GB" dirty="0"/>
          </a:p>
          <a:p>
            <a:endParaRPr lang="en-GB" dirty="0"/>
          </a:p>
        </p:txBody>
      </p:sp>
      <p:sp>
        <p:nvSpPr>
          <p:cNvPr id="3" name="Title 2"/>
          <p:cNvSpPr>
            <a:spLocks noGrp="1"/>
          </p:cNvSpPr>
          <p:nvPr>
            <p:ph type="title"/>
          </p:nvPr>
        </p:nvSpPr>
        <p:spPr/>
        <p:txBody>
          <a:bodyPr/>
          <a:lstStyle/>
          <a:p>
            <a:r>
              <a:rPr lang="en-GB" dirty="0">
                <a:solidFill>
                  <a:srgbClr val="C00000"/>
                </a:solidFill>
              </a:rPr>
              <a:t>Justice and Equality</a:t>
            </a:r>
          </a:p>
        </p:txBody>
      </p:sp>
    </p:spTree>
    <p:extLst>
      <p:ext uri="{BB962C8B-B14F-4D97-AF65-F5344CB8AC3E}">
        <p14:creationId xmlns:p14="http://schemas.microsoft.com/office/powerpoint/2010/main" val="297721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accent4">
                    <a:lumMod val="75000"/>
                  </a:schemeClr>
                </a:solidFill>
              </a:rPr>
              <a:t>Equality?</a:t>
            </a:r>
          </a:p>
        </p:txBody>
      </p:sp>
      <p:pic>
        <p:nvPicPr>
          <p:cNvPr id="1026" name="Picture 2" descr="\\cfsk18.campus.gla.ac.uk\SSD_Home_Data_X\kmw8d\My Documents\My Pictures\IMG_000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7000" y="1619250"/>
            <a:ext cx="63500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2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a:t>Education</a:t>
            </a:r>
          </a:p>
          <a:p>
            <a:endParaRPr lang="en-GB" dirty="0"/>
          </a:p>
          <a:p>
            <a:r>
              <a:rPr lang="en-GB" dirty="0"/>
              <a:t>Property</a:t>
            </a:r>
          </a:p>
          <a:p>
            <a:endParaRPr lang="en-GB" dirty="0"/>
          </a:p>
          <a:p>
            <a:r>
              <a:rPr lang="en-GB" dirty="0"/>
              <a:t>What is a constitution and what does it entail?</a:t>
            </a:r>
          </a:p>
          <a:p>
            <a:endParaRPr lang="en-GB" dirty="0"/>
          </a:p>
          <a:p>
            <a:r>
              <a:rPr lang="en-GB" dirty="0"/>
              <a:t>Aristotle’s classification of constitutions</a:t>
            </a:r>
          </a:p>
          <a:p>
            <a:endParaRPr lang="en-GB" dirty="0"/>
          </a:p>
          <a:p>
            <a:r>
              <a:rPr lang="en-GB" dirty="0"/>
              <a:t>Justice and equality</a:t>
            </a:r>
          </a:p>
          <a:p>
            <a:endParaRPr lang="en-GB" dirty="0"/>
          </a:p>
          <a:p>
            <a:r>
              <a:rPr lang="en-GB" dirty="0"/>
              <a:t>Final words (from Aristotle)</a:t>
            </a:r>
          </a:p>
          <a:p>
            <a:endParaRPr lang="en-GB" dirty="0"/>
          </a:p>
          <a:p>
            <a:endParaRPr lang="en-GB" dirty="0"/>
          </a:p>
        </p:txBody>
      </p:sp>
      <p:sp>
        <p:nvSpPr>
          <p:cNvPr id="3" name="Title 2"/>
          <p:cNvSpPr>
            <a:spLocks noGrp="1"/>
          </p:cNvSpPr>
          <p:nvPr>
            <p:ph type="title"/>
          </p:nvPr>
        </p:nvSpPr>
        <p:spPr/>
        <p:txBody>
          <a:bodyPr/>
          <a:lstStyle/>
          <a:p>
            <a:r>
              <a:rPr lang="en-GB" dirty="0">
                <a:solidFill>
                  <a:srgbClr val="C00000"/>
                </a:solidFill>
              </a:rPr>
              <a:t>Today</a:t>
            </a:r>
          </a:p>
        </p:txBody>
      </p:sp>
    </p:spTree>
    <p:extLst>
      <p:ext uri="{BB962C8B-B14F-4D97-AF65-F5344CB8AC3E}">
        <p14:creationId xmlns:p14="http://schemas.microsoft.com/office/powerpoint/2010/main" val="3192082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Concluding words</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103437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a:t>‘So it is clearly true that it is the task of [politics] to consider the best constitution, what it is and what it would be like if it were constructed exactly as one would wish, without hindrance, and also what kind of constitution is suited to particular states.  For the best is often unattainable, so the good lawgiver and the best statesman will have to bear in mind both the ‘absolutely best’ constitution and ‘best in the circumstances.’  We should also be able to describe how states are formed and longest preserved, even if an inferior type. Moreover we ought to know the constitution most able to suit states in general, for political writers, although they have excellent ideas are often impractical…</a:t>
            </a:r>
          </a:p>
        </p:txBody>
      </p:sp>
      <p:sp>
        <p:nvSpPr>
          <p:cNvPr id="3" name="Title 2"/>
          <p:cNvSpPr>
            <a:spLocks noGrp="1"/>
          </p:cNvSpPr>
          <p:nvPr>
            <p:ph type="title"/>
          </p:nvPr>
        </p:nvSpPr>
        <p:spPr/>
        <p:txBody>
          <a:bodyPr/>
          <a:lstStyle/>
          <a:p>
            <a:r>
              <a:rPr lang="en-GB" dirty="0">
                <a:solidFill>
                  <a:srgbClr val="C00000"/>
                </a:solidFill>
              </a:rPr>
              <a:t>So what have we done?</a:t>
            </a:r>
          </a:p>
        </p:txBody>
      </p:sp>
    </p:spTree>
    <p:extLst>
      <p:ext uri="{BB962C8B-B14F-4D97-AF65-F5344CB8AC3E}">
        <p14:creationId xmlns:p14="http://schemas.microsoft.com/office/powerpoint/2010/main" val="191584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 A state’s purpose is to provide something more than a military pact of protection against injustice, or to facilitate mutual acquaintance and the exchange of goods…All who are anxious to ensure good government under good laws must have an eye on the virtue and vice of the citizens.  Thus it is evident that what is genuinely and not just nominally called a state must concern itself with virtue. Otherwise the association is a mere military alliance , and the law becomes a mere agreement, but unable to make citizens good and just.‘</a:t>
            </a:r>
          </a:p>
          <a:p>
            <a:pPr marL="0" indent="0">
              <a:buNone/>
            </a:pPr>
            <a:r>
              <a:rPr lang="en-GB" dirty="0"/>
              <a:t>(</a:t>
            </a:r>
            <a:r>
              <a:rPr lang="en-GB" dirty="0" err="1"/>
              <a:t>Bk</a:t>
            </a:r>
            <a:r>
              <a:rPr lang="en-GB" dirty="0"/>
              <a:t> 3, </a:t>
            </a:r>
            <a:r>
              <a:rPr lang="en-GB" dirty="0" err="1"/>
              <a:t>Ch</a:t>
            </a:r>
            <a:r>
              <a:rPr lang="en-GB" dirty="0"/>
              <a:t> ix)</a:t>
            </a:r>
          </a:p>
        </p:txBody>
      </p:sp>
      <p:sp>
        <p:nvSpPr>
          <p:cNvPr id="3" name="Title 2"/>
          <p:cNvSpPr>
            <a:spLocks noGrp="1"/>
          </p:cNvSpPr>
          <p:nvPr>
            <p:ph type="title"/>
          </p:nvPr>
        </p:nvSpPr>
        <p:spPr/>
        <p:txBody>
          <a:bodyPr/>
          <a:lstStyle/>
          <a:p>
            <a:r>
              <a:rPr lang="en-GB" dirty="0">
                <a:solidFill>
                  <a:srgbClr val="C00000"/>
                </a:solidFill>
              </a:rPr>
              <a:t>Final words looking forward…</a:t>
            </a:r>
          </a:p>
        </p:txBody>
      </p:sp>
    </p:spTree>
    <p:extLst>
      <p:ext uri="{BB962C8B-B14F-4D97-AF65-F5344CB8AC3E}">
        <p14:creationId xmlns:p14="http://schemas.microsoft.com/office/powerpoint/2010/main" val="94731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Property</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2907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1"/>
          <p:cNvSpPr>
            <a:spLocks noGrp="1"/>
          </p:cNvSpPr>
          <p:nvPr>
            <p:ph idx="1"/>
          </p:nvPr>
        </p:nvSpPr>
        <p:spPr>
          <a:xfrm>
            <a:off x="457200" y="1524000"/>
            <a:ext cx="8229600" cy="5001344"/>
          </a:xfrm>
        </p:spPr>
        <p:txBody>
          <a:bodyPr>
            <a:normAutofit lnSpcReduction="10000"/>
          </a:bodyPr>
          <a:lstStyle/>
          <a:p>
            <a:pPr eaLnBrk="1" hangingPunct="1"/>
            <a:r>
              <a:rPr lang="en-GB" altLang="en-US" dirty="0"/>
              <a:t>Key – proper attention to means vs. ends</a:t>
            </a:r>
          </a:p>
          <a:p>
            <a:pPr eaLnBrk="1" hangingPunct="1"/>
            <a:r>
              <a:rPr lang="en-GB" altLang="en-US" dirty="0"/>
              <a:t>A good life is the end, and property merely a means. Proper end is a virtuous life, and property should only be desired at levels adequate to support this end. </a:t>
            </a:r>
          </a:p>
          <a:p>
            <a:pPr eaLnBrk="1" hangingPunct="1"/>
            <a:r>
              <a:rPr lang="en-GB" altLang="en-US" dirty="0"/>
              <a:t>Some occupations conflate means and ends, especially commerce.  Moneylending especially egregious.  </a:t>
            </a:r>
          </a:p>
          <a:p>
            <a:pPr eaLnBrk="1" hangingPunct="1"/>
            <a:r>
              <a:rPr lang="en-GB" altLang="en-US" dirty="0"/>
              <a:t> Plato is dangerously naïve in proposing all property in common among Guardians.  Problem of psychological care and attention.  ‘Tragedy of the commons’</a:t>
            </a:r>
          </a:p>
          <a:p>
            <a:pPr eaLnBrk="1" hangingPunct="1"/>
            <a:r>
              <a:rPr lang="en-GB" altLang="en-US" dirty="0"/>
              <a:t> Argues for ‘limited’ private property, necessary for the development/exercise of virtues and maintaining the bonds of the polis (</a:t>
            </a:r>
            <a:r>
              <a:rPr lang="en-GB" altLang="en-US" dirty="0" err="1"/>
              <a:t>eg</a:t>
            </a:r>
            <a:r>
              <a:rPr lang="en-GB" altLang="en-US" dirty="0"/>
              <a:t> communal meals)</a:t>
            </a:r>
          </a:p>
          <a:p>
            <a:pPr eaLnBrk="1" hangingPunct="1"/>
            <a:endParaRPr lang="en-GB" altLang="en-US" dirty="0"/>
          </a:p>
        </p:txBody>
      </p:sp>
      <p:sp>
        <p:nvSpPr>
          <p:cNvPr id="3" name="Title 2"/>
          <p:cNvSpPr>
            <a:spLocks noGrp="1"/>
          </p:cNvSpPr>
          <p:nvPr>
            <p:ph type="title"/>
          </p:nvPr>
        </p:nvSpPr>
        <p:spPr/>
        <p:txBody>
          <a:bodyPr/>
          <a:lstStyle/>
          <a:p>
            <a:pPr eaLnBrk="1" fontAlgn="auto" hangingPunct="1">
              <a:spcAft>
                <a:spcPts val="0"/>
              </a:spcAft>
              <a:defRPr/>
            </a:pPr>
            <a:r>
              <a:rPr lang="en-GB" dirty="0">
                <a:solidFill>
                  <a:schemeClr val="accent1"/>
                </a:solidFill>
              </a:rPr>
              <a:t>Property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i="1" dirty="0"/>
              <a:t>‘We do not believe that ownership should all be common, as some people have argued’</a:t>
            </a:r>
          </a:p>
          <a:p>
            <a:endParaRPr lang="en-GB" i="1" dirty="0"/>
          </a:p>
          <a:p>
            <a:r>
              <a:rPr lang="en-GB" i="1" dirty="0"/>
              <a:t>‘ No citizen should be lacking in sustenance and support.’</a:t>
            </a:r>
          </a:p>
          <a:p>
            <a:endParaRPr lang="en-GB" i="1" dirty="0"/>
          </a:p>
          <a:p>
            <a:r>
              <a:rPr lang="en-GB" i="1" dirty="0"/>
              <a:t>Agree in common about common uses.  ‘Common meals are a valuable institution in a well-ordered city.’</a:t>
            </a:r>
          </a:p>
          <a:p>
            <a:endParaRPr lang="en-GB" i="1" dirty="0"/>
          </a:p>
          <a:p>
            <a:r>
              <a:rPr lang="en-GB" i="1" dirty="0"/>
              <a:t>‘We must divide the land into two portions – one to  be held in common and the other to belong to private owners.’</a:t>
            </a:r>
          </a:p>
        </p:txBody>
      </p:sp>
      <p:sp>
        <p:nvSpPr>
          <p:cNvPr id="3" name="Title 2"/>
          <p:cNvSpPr>
            <a:spLocks noGrp="1"/>
          </p:cNvSpPr>
          <p:nvPr>
            <p:ph type="title"/>
          </p:nvPr>
        </p:nvSpPr>
        <p:spPr/>
        <p:txBody>
          <a:bodyPr>
            <a:normAutofit/>
          </a:bodyPr>
          <a:lstStyle/>
          <a:p>
            <a:r>
              <a:rPr lang="en-GB" dirty="0">
                <a:solidFill>
                  <a:schemeClr val="accent2"/>
                </a:solidFill>
              </a:rPr>
              <a:t>Property </a:t>
            </a:r>
            <a:r>
              <a:rPr lang="en-GB" sz="3100" i="1" dirty="0">
                <a:solidFill>
                  <a:schemeClr val="accent2"/>
                </a:solidFill>
              </a:rPr>
              <a:t>The Politics, (VII, x, 1329b36 – 1330a3)</a:t>
            </a:r>
          </a:p>
        </p:txBody>
      </p:sp>
    </p:spTree>
    <p:extLst>
      <p:ext uri="{BB962C8B-B14F-4D97-AF65-F5344CB8AC3E}">
        <p14:creationId xmlns:p14="http://schemas.microsoft.com/office/powerpoint/2010/main" val="174411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C00000"/>
                </a:solidFill>
              </a:rPr>
              <a:t>Constitutions</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7317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857328"/>
          </a:xfrm>
        </p:spPr>
        <p:txBody>
          <a:bodyPr>
            <a:normAutofit/>
          </a:bodyPr>
          <a:lstStyle/>
          <a:p>
            <a:r>
              <a:rPr lang="en-GB" dirty="0"/>
              <a:t>Some translations use ‘regime’ or ‘government’ rather than ‘constitution.’</a:t>
            </a:r>
          </a:p>
          <a:p>
            <a:endParaRPr lang="en-GB" dirty="0"/>
          </a:p>
          <a:p>
            <a:r>
              <a:rPr lang="en-GB" i="1" dirty="0"/>
              <a:t>A constitution is the arrangement which a state adopts for the distribution of offices, and for the determination of sovereignty in the constitution and of the end which the particular association aims at realising.’</a:t>
            </a:r>
          </a:p>
          <a:p>
            <a:endParaRPr lang="en-GB" i="1" dirty="0"/>
          </a:p>
          <a:p>
            <a:r>
              <a:rPr lang="en-GB" dirty="0"/>
              <a:t>The citizen-body (those who qualify as citizens) defines the constitution because it is the citizen-body who is sovereign.  ‘Citizen-state’</a:t>
            </a:r>
          </a:p>
          <a:p>
            <a:endParaRPr lang="en-GB" i="1" dirty="0"/>
          </a:p>
        </p:txBody>
      </p:sp>
      <p:sp>
        <p:nvSpPr>
          <p:cNvPr id="3" name="Title 2"/>
          <p:cNvSpPr>
            <a:spLocks noGrp="1"/>
          </p:cNvSpPr>
          <p:nvPr>
            <p:ph type="title"/>
          </p:nvPr>
        </p:nvSpPr>
        <p:spPr/>
        <p:txBody>
          <a:bodyPr/>
          <a:lstStyle/>
          <a:p>
            <a:r>
              <a:rPr lang="en-GB" dirty="0">
                <a:solidFill>
                  <a:srgbClr val="C00000"/>
                </a:solidFill>
              </a:rPr>
              <a:t>What is a ‘constitution’?</a:t>
            </a:r>
          </a:p>
        </p:txBody>
      </p:sp>
    </p:spTree>
    <p:extLst>
      <p:ext uri="{BB962C8B-B14F-4D97-AF65-F5344CB8AC3E}">
        <p14:creationId xmlns:p14="http://schemas.microsoft.com/office/powerpoint/2010/main" val="299669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C00000"/>
                </a:solidFill>
              </a:rPr>
              <a:t>Thus, constitutions can be classified by the size of their citizen-body:</a:t>
            </a:r>
          </a:p>
        </p:txBody>
      </p:sp>
      <p:sp>
        <p:nvSpPr>
          <p:cNvPr id="3" name="Content Placeholder 2"/>
          <p:cNvSpPr>
            <a:spLocks noGrp="1"/>
          </p:cNvSpPr>
          <p:nvPr>
            <p:ph sz="half" idx="1"/>
          </p:nvPr>
        </p:nvSpPr>
        <p:spPr/>
        <p:txBody>
          <a:bodyPr/>
          <a:lstStyle/>
          <a:p>
            <a:r>
              <a:rPr lang="en-GB" dirty="0"/>
              <a:t>One</a:t>
            </a:r>
          </a:p>
          <a:p>
            <a:endParaRPr lang="en-GB" dirty="0"/>
          </a:p>
          <a:p>
            <a:endParaRPr lang="en-GB" dirty="0"/>
          </a:p>
          <a:p>
            <a:r>
              <a:rPr lang="en-GB" dirty="0"/>
              <a:t>Few </a:t>
            </a:r>
          </a:p>
          <a:p>
            <a:endParaRPr lang="en-GB" dirty="0"/>
          </a:p>
          <a:p>
            <a:endParaRPr lang="en-GB" dirty="0"/>
          </a:p>
          <a:p>
            <a:r>
              <a:rPr lang="en-GB" dirty="0"/>
              <a:t>Many</a:t>
            </a:r>
          </a:p>
        </p:txBody>
      </p:sp>
      <p:sp>
        <p:nvSpPr>
          <p:cNvPr id="4" name="Content Placeholder 3"/>
          <p:cNvSpPr>
            <a:spLocks noGrp="1"/>
          </p:cNvSpPr>
          <p:nvPr>
            <p:ph sz="half" idx="2"/>
          </p:nvPr>
        </p:nvSpPr>
        <p:spPr/>
        <p:txBody>
          <a:bodyPr/>
          <a:lstStyle/>
          <a:p>
            <a:r>
              <a:rPr lang="en-GB" dirty="0"/>
              <a:t>Key distinction:</a:t>
            </a:r>
          </a:p>
          <a:p>
            <a:pPr marL="0" indent="0">
              <a:buNone/>
            </a:pPr>
            <a:r>
              <a:rPr lang="en-GB" dirty="0"/>
              <a:t>Constitutions that aim at the common good are correct and in accord  with absolute justice.</a:t>
            </a:r>
          </a:p>
          <a:p>
            <a:pPr marL="0" indent="0">
              <a:buNone/>
            </a:pPr>
            <a:endParaRPr lang="en-GB" dirty="0"/>
          </a:p>
          <a:p>
            <a:pPr marL="0" indent="0">
              <a:buNone/>
            </a:pPr>
            <a:r>
              <a:rPr lang="en-GB" dirty="0"/>
              <a:t>Constitutions that aim at the good of the rulers are considered deviated or wrong. </a:t>
            </a:r>
          </a:p>
        </p:txBody>
      </p:sp>
    </p:spTree>
    <p:extLst>
      <p:ext uri="{BB962C8B-B14F-4D97-AF65-F5344CB8AC3E}">
        <p14:creationId xmlns:p14="http://schemas.microsoft.com/office/powerpoint/2010/main" val="173559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a:t>Correct: Rule in </a:t>
            </a:r>
          </a:p>
          <a:p>
            <a:r>
              <a:rPr lang="en-GB" dirty="0"/>
              <a:t>common interest</a:t>
            </a:r>
          </a:p>
        </p:txBody>
      </p:sp>
      <p:sp>
        <p:nvSpPr>
          <p:cNvPr id="6" name="Content Placeholder 5"/>
          <p:cNvSpPr>
            <a:spLocks noGrp="1"/>
          </p:cNvSpPr>
          <p:nvPr>
            <p:ph sz="half" idx="2"/>
          </p:nvPr>
        </p:nvSpPr>
        <p:spPr>
          <a:xfrm>
            <a:off x="395536" y="2204864"/>
            <a:ext cx="4038600" cy="3913632"/>
          </a:xfrm>
        </p:spPr>
        <p:txBody>
          <a:bodyPr/>
          <a:lstStyle/>
          <a:p>
            <a:r>
              <a:rPr lang="en-GB" dirty="0"/>
              <a:t>Kingship	</a:t>
            </a:r>
          </a:p>
          <a:p>
            <a:endParaRPr lang="en-GB" dirty="0"/>
          </a:p>
          <a:p>
            <a:endParaRPr lang="en-GB" dirty="0"/>
          </a:p>
          <a:p>
            <a:r>
              <a:rPr lang="en-GB" dirty="0"/>
              <a:t>Aristocracy</a:t>
            </a:r>
          </a:p>
          <a:p>
            <a:endParaRPr lang="en-GB" dirty="0"/>
          </a:p>
          <a:p>
            <a:endParaRPr lang="en-GB" dirty="0"/>
          </a:p>
          <a:p>
            <a:r>
              <a:rPr lang="en-GB" dirty="0"/>
              <a:t>Polity</a:t>
            </a:r>
          </a:p>
          <a:p>
            <a:endParaRPr lang="en-GB" dirty="0"/>
          </a:p>
          <a:p>
            <a:endParaRPr lang="en-GB" dirty="0"/>
          </a:p>
          <a:p>
            <a:endParaRPr lang="en-GB" dirty="0"/>
          </a:p>
          <a:p>
            <a:endParaRPr lang="en-GB" dirty="0"/>
          </a:p>
          <a:p>
            <a:endParaRPr lang="en-GB" dirty="0"/>
          </a:p>
          <a:p>
            <a:endParaRPr lang="en-GB" dirty="0"/>
          </a:p>
        </p:txBody>
      </p:sp>
      <p:sp>
        <p:nvSpPr>
          <p:cNvPr id="8" name="Content Placeholder 7"/>
          <p:cNvSpPr>
            <a:spLocks noGrp="1"/>
          </p:cNvSpPr>
          <p:nvPr>
            <p:ph sz="quarter" idx="4"/>
          </p:nvPr>
        </p:nvSpPr>
        <p:spPr/>
        <p:txBody>
          <a:bodyPr/>
          <a:lstStyle/>
          <a:p>
            <a:r>
              <a:rPr lang="en-GB" dirty="0"/>
              <a:t>Tyranny</a:t>
            </a:r>
          </a:p>
          <a:p>
            <a:endParaRPr lang="en-GB" dirty="0"/>
          </a:p>
          <a:p>
            <a:endParaRPr lang="en-GB" dirty="0"/>
          </a:p>
          <a:p>
            <a:r>
              <a:rPr lang="en-GB" dirty="0"/>
              <a:t>Oligarchy</a:t>
            </a:r>
          </a:p>
          <a:p>
            <a:endParaRPr lang="en-GB" dirty="0"/>
          </a:p>
          <a:p>
            <a:endParaRPr lang="en-GB" dirty="0"/>
          </a:p>
          <a:p>
            <a:r>
              <a:rPr lang="en-GB" dirty="0"/>
              <a:t>Democracy</a:t>
            </a:r>
          </a:p>
        </p:txBody>
      </p:sp>
      <p:sp>
        <p:nvSpPr>
          <p:cNvPr id="4" name="Title 3"/>
          <p:cNvSpPr>
            <a:spLocks noGrp="1"/>
          </p:cNvSpPr>
          <p:nvPr>
            <p:ph type="title"/>
          </p:nvPr>
        </p:nvSpPr>
        <p:spPr/>
        <p:txBody>
          <a:bodyPr>
            <a:normAutofit fontScale="90000"/>
          </a:bodyPr>
          <a:lstStyle/>
          <a:p>
            <a:r>
              <a:rPr lang="en-GB" dirty="0">
                <a:solidFill>
                  <a:srgbClr val="C00000"/>
                </a:solidFill>
              </a:rPr>
              <a:t>Aristotle’s classification of constitutions</a:t>
            </a:r>
          </a:p>
        </p:txBody>
      </p:sp>
      <p:sp>
        <p:nvSpPr>
          <p:cNvPr id="7" name="Text Placeholder 6"/>
          <p:cNvSpPr>
            <a:spLocks noGrp="1"/>
          </p:cNvSpPr>
          <p:nvPr>
            <p:ph type="body" idx="3"/>
          </p:nvPr>
        </p:nvSpPr>
        <p:spPr/>
        <p:txBody>
          <a:bodyPr/>
          <a:lstStyle/>
          <a:p>
            <a:r>
              <a:rPr lang="en-GB" dirty="0"/>
              <a:t>Deviated: Rule in</a:t>
            </a:r>
          </a:p>
          <a:p>
            <a:r>
              <a:rPr lang="en-GB" dirty="0"/>
              <a:t>own interest</a:t>
            </a:r>
          </a:p>
        </p:txBody>
      </p:sp>
    </p:spTree>
    <p:extLst>
      <p:ext uri="{BB962C8B-B14F-4D97-AF65-F5344CB8AC3E}">
        <p14:creationId xmlns:p14="http://schemas.microsoft.com/office/powerpoint/2010/main" val="38475102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1_Paper">
  <a:themeElements>
    <a:clrScheme name="Custom 10">
      <a:dk1>
        <a:sysClr val="windowText" lastClr="000000"/>
      </a:dk1>
      <a:lt1>
        <a:sysClr val="window" lastClr="FFFFFF"/>
      </a:lt1>
      <a:dk2>
        <a:srgbClr val="DEDEE0"/>
      </a:dk2>
      <a:lt2>
        <a:srgbClr val="DEDEE0"/>
      </a:lt2>
      <a:accent1>
        <a:srgbClr val="AD0101"/>
      </a:accent1>
      <a:accent2>
        <a:srgbClr val="730E00"/>
      </a:accent2>
      <a:accent3>
        <a:srgbClr val="AC956E"/>
      </a:accent3>
      <a:accent4>
        <a:srgbClr val="808DA9"/>
      </a:accent4>
      <a:accent5>
        <a:srgbClr val="424E5B"/>
      </a:accent5>
      <a:accent6>
        <a:srgbClr val="730E00"/>
      </a:accent6>
      <a:hlink>
        <a:srgbClr val="D26900"/>
      </a:hlink>
      <a:folHlink>
        <a:srgbClr val="D89243"/>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4211</TotalTime>
  <Words>1259</Words>
  <Application>Microsoft Office PowerPoint</Application>
  <PresentationFormat>On-screen Show (4:3)</PresentationFormat>
  <Paragraphs>132</Paragraphs>
  <Slides>22</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Constantia</vt:lpstr>
      <vt:lpstr>Wingdings 2</vt:lpstr>
      <vt:lpstr>Paper</vt:lpstr>
      <vt:lpstr>1_Paper</vt:lpstr>
      <vt:lpstr>Aristotle: The Politics 2</vt:lpstr>
      <vt:lpstr>Today</vt:lpstr>
      <vt:lpstr>Property</vt:lpstr>
      <vt:lpstr>Property</vt:lpstr>
      <vt:lpstr>Property The Politics, (VII, x, 1329b36 – 1330a3)</vt:lpstr>
      <vt:lpstr>Constitutions</vt:lpstr>
      <vt:lpstr>What is a ‘constitution’?</vt:lpstr>
      <vt:lpstr>Thus, constitutions can be classified by the size of their citizen-body:</vt:lpstr>
      <vt:lpstr>Aristotle’s classification of constitutions</vt:lpstr>
      <vt:lpstr>However on further analysis -</vt:lpstr>
      <vt:lpstr>PowerPoint Presentation</vt:lpstr>
      <vt:lpstr>More on Democracy : Types</vt:lpstr>
      <vt:lpstr>More on Democracy: </vt:lpstr>
      <vt:lpstr>Parliament vs. the People</vt:lpstr>
      <vt:lpstr>What is the best constitution?</vt:lpstr>
      <vt:lpstr>Justice and Equality</vt:lpstr>
      <vt:lpstr>Justice(s)  (NE Bk V, Politics Bk III)</vt:lpstr>
      <vt:lpstr>Justice and Equality</vt:lpstr>
      <vt:lpstr>Equality?</vt:lpstr>
      <vt:lpstr>Concluding words</vt:lpstr>
      <vt:lpstr>So what have we done?</vt:lpstr>
      <vt:lpstr>Final words looking forward…</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Wright</dc:creator>
  <cp:lastModifiedBy>Karen Wright</cp:lastModifiedBy>
  <cp:revision>88</cp:revision>
  <cp:lastPrinted>2018-09-25T19:48:46Z</cp:lastPrinted>
  <dcterms:created xsi:type="dcterms:W3CDTF">2013-10-02T17:48:55Z</dcterms:created>
  <dcterms:modified xsi:type="dcterms:W3CDTF">2019-10-01T20:50:15Z</dcterms:modified>
</cp:coreProperties>
</file>