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1"/>
  </p:notesMasterIdLst>
  <p:sldIdLst>
    <p:sldId id="262" r:id="rId3"/>
    <p:sldId id="263" r:id="rId4"/>
    <p:sldId id="264" r:id="rId5"/>
    <p:sldId id="257" r:id="rId6"/>
    <p:sldId id="261" r:id="rId7"/>
    <p:sldId id="266" r:id="rId8"/>
    <p:sldId id="260" r:id="rId9"/>
    <p:sldId id="265" r:id="rId10"/>
  </p:sldIdLst>
  <p:sldSz cx="9144000" cy="6858000" type="screen4x3"/>
  <p:notesSz cx="6669088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83A4-E9F9-49B7-899C-90766A6C572C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77316"/>
            <a:ext cx="2889938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5AF91-D1A6-4D1B-8B83-7F4BE87F9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54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AF91-D1A6-4D1B-8B83-7F4BE87F90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9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AF91-D1A6-4D1B-8B83-7F4BE87F90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AF91-D1A6-4D1B-8B83-7F4BE87F90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9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41F72A-D5E8-4C63-B3D6-D5BB86647B8B}" type="slidenum">
              <a:rPr lang="en-GB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AF91-D1A6-4D1B-8B83-7F4BE87F90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732FEC-0A73-4C86-AD91-045E3EBFE6A4}" type="slidenum">
              <a:rPr lang="en-GB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5AF91-D1A6-4D1B-8B83-7F4BE87F90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EE1F8-B369-4D6F-B21A-D8AE31B609D3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B8E1-2C34-4B9F-81D4-D81C59345EB4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28509-E894-48B6-A7C2-28E648718F3F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2BE92-3295-48D9-A7F2-8AC3F3E93CC1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6CBD-3C96-40CC-B2CE-2BB137CFBDD0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5CE5-AA12-4947-B48D-7F371291555B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EE1F8-B369-4D6F-B21A-D8AE31B609D3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B8E1-2C34-4B9F-81D4-D81C59345EB4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2409-04DA-4311-AF96-4F7244C5CB84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42661-2E70-4399-B8AB-63DD32297873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8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856F-BE08-4366-B985-9FC60C37E6BC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B2C52-B61C-49EC-8B9A-37C95A673B58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04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25BFC-E568-4B46-86AD-A483F5D22C0F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4E5C-36E4-4D0D-920D-C6F853B7DBE1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CAAA9-2727-4A30-BAC8-E14FA9D8FC3C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EAEC8-2279-4B79-9331-1BC1CFE21972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C4883-6AB0-4B17-920A-F07E44F1CD41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BA49-AF02-4F0D-B604-91D4756F7373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26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FC535-371B-41BA-B8A1-981568E3BF71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9B29C-B129-46E7-875A-202CA3D8C3EC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35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650B-B834-44E3-8731-6E9B2916DDB9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4B6F-B9EA-454A-8D35-39A0BD4E0D60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2409-04DA-4311-AF96-4F7244C5CB84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42661-2E70-4399-B8AB-63DD32297873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8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33D2F-6622-434E-B597-59726D60A1D7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5B111-B8CF-43EA-9E00-DAD5E57AF38D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19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28509-E894-48B6-A7C2-28E648718F3F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2BE92-3295-48D9-A7F2-8AC3F3E93CC1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0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6CBD-3C96-40CC-B2CE-2BB137CFBDD0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5CE5-AA12-4947-B48D-7F371291555B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4856F-BE08-4366-B985-9FC60C37E6BC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B2C52-B61C-49EC-8B9A-37C95A673B58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25BFC-E568-4B46-86AD-A483F5D22C0F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4E5C-36E4-4D0D-920D-C6F853B7DBE1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CAAA9-2727-4A30-BAC8-E14FA9D8FC3C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EAEC8-2279-4B79-9331-1BC1CFE21972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C4883-6AB0-4B17-920A-F07E44F1CD41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BA49-AF02-4F0D-B604-91D4756F7373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FC535-371B-41BA-B8A1-981568E3BF71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9B29C-B129-46E7-875A-202CA3D8C3EC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650B-B834-44E3-8731-6E9B2916DDB9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4B6F-B9EA-454A-8D35-39A0BD4E0D60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33D2F-6622-434E-B597-59726D60A1D7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5B111-B8CF-43EA-9E00-DAD5E57AF38D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7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EFDDA-C426-4D07-87E2-8A5E30CBE952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E7A26C-8F5D-48C0-8285-8F768BBFAC9A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074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EFDDA-C426-4D07-87E2-8A5E30CBE952}" type="datetimeFigureOut">
              <a:rPr lang="en-GB">
                <a:solidFill>
                  <a:srgbClr val="FEFAC9"/>
                </a:solidFill>
              </a:rPr>
              <a:pPr>
                <a:defRPr/>
              </a:pPr>
              <a:t>02/10/2019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>
              <a:solidFill>
                <a:srgbClr val="FEFAC9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E7A26C-8F5D-48C0-8285-8F768BBFAC9A}" type="slidenum">
              <a:rPr lang="en-GB">
                <a:solidFill>
                  <a:srgbClr val="FEFAC9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FEFAC9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70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Politics 2A</a:t>
            </a:r>
          </a:p>
          <a:p>
            <a:r>
              <a:rPr lang="en-GB" dirty="0"/>
              <a:t>Karen 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Christian Theory: Augustine and Aquinas </a:t>
            </a:r>
          </a:p>
        </p:txBody>
      </p:sp>
    </p:spTree>
    <p:extLst>
      <p:ext uri="{BB962C8B-B14F-4D97-AF65-F5344CB8AC3E}">
        <p14:creationId xmlns:p14="http://schemas.microsoft.com/office/powerpoint/2010/main" val="16332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C:\Users\kmw8d\Pictures\220px-Sanzio_01_Plato_Aristo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590465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764705"/>
            <a:ext cx="4040188" cy="864096"/>
          </a:xfrm>
        </p:spPr>
        <p:txBody>
          <a:bodyPr/>
          <a:lstStyle/>
          <a:p>
            <a:r>
              <a:rPr lang="en-GB" dirty="0"/>
              <a:t>Augustine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53724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>
          <a:xfrm>
            <a:off x="4648200" y="692697"/>
            <a:ext cx="4040188" cy="936104"/>
          </a:xfrm>
        </p:spPr>
        <p:txBody>
          <a:bodyPr/>
          <a:lstStyle/>
          <a:p>
            <a:r>
              <a:rPr lang="en-GB" dirty="0"/>
              <a:t>Aquinas</a:t>
            </a:r>
          </a:p>
        </p:txBody>
      </p:sp>
      <p:pic>
        <p:nvPicPr>
          <p:cNvPr id="1026" name="Picture 2" descr="\\cfsk18.campus.gla.ac.uk\SSD_Home_Data_X\kmw8d\My Documents\My Pictures\0104Saint_Augusti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40386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cfsk18.campus.gla.ac.uk\SSD_Home_Data_X\kmw8d\My Documents\My Pictures\330_1_spa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104455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>
                <a:solidFill>
                  <a:schemeClr val="bg1"/>
                </a:solidFill>
              </a:rPr>
              <a:t>410 AD – Rome sacked by Goths.  Christianity widely blamed. </a:t>
            </a:r>
          </a:p>
          <a:p>
            <a:r>
              <a:rPr lang="en-GB" altLang="en-US" sz="2400" dirty="0">
                <a:solidFill>
                  <a:schemeClr val="bg1"/>
                </a:solidFill>
              </a:rPr>
              <a:t>    413-26 AD – </a:t>
            </a:r>
            <a:r>
              <a:rPr lang="en-GB" altLang="en-US" sz="2400" b="1" i="1" dirty="0">
                <a:solidFill>
                  <a:schemeClr val="bg1"/>
                </a:solidFill>
              </a:rPr>
              <a:t>City of God</a:t>
            </a:r>
            <a:r>
              <a:rPr lang="en-GB" altLang="en-US" sz="2400" i="1" dirty="0">
                <a:solidFill>
                  <a:schemeClr val="bg1"/>
                </a:solidFill>
              </a:rPr>
              <a:t>. </a:t>
            </a:r>
            <a:r>
              <a:rPr lang="en-GB" altLang="en-US" sz="2400" dirty="0">
                <a:solidFill>
                  <a:schemeClr val="bg1"/>
                </a:solidFill>
              </a:rPr>
              <a:t>Introspection and pessimism. Belief rather than knowledge. Faith rather than reason. (</a:t>
            </a:r>
            <a:r>
              <a:rPr lang="en-GB" altLang="en-US" sz="2400" dirty="0" err="1">
                <a:solidFill>
                  <a:schemeClr val="bg1"/>
                </a:solidFill>
              </a:rPr>
              <a:t>Neo-platonism</a:t>
            </a:r>
            <a:r>
              <a:rPr lang="en-GB" altLang="en-US" sz="2400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GB" altLang="en-US" sz="2400" i="1" dirty="0">
                <a:solidFill>
                  <a:schemeClr val="bg1"/>
                </a:solidFill>
              </a:rPr>
              <a:t> - </a:t>
            </a:r>
            <a:r>
              <a:rPr lang="en-GB" altLang="en-US" sz="2400" b="1" i="1" dirty="0">
                <a:solidFill>
                  <a:schemeClr val="bg1"/>
                </a:solidFill>
              </a:rPr>
              <a:t>Earthly city</a:t>
            </a:r>
            <a:r>
              <a:rPr lang="en-GB" altLang="en-US" sz="2400" b="1" i="1" dirty="0">
                <a:solidFill>
                  <a:schemeClr val="bg2"/>
                </a:solidFill>
              </a:rPr>
              <a:t> </a:t>
            </a:r>
            <a:r>
              <a:rPr lang="en-GB" altLang="en-US" sz="2400" dirty="0">
                <a:solidFill>
                  <a:schemeClr val="bg1"/>
                </a:solidFill>
              </a:rPr>
              <a:t>(Loyalty to self, honour, glory)</a:t>
            </a:r>
            <a:r>
              <a:rPr lang="en-GB" altLang="en-US" sz="2400" dirty="0">
                <a:solidFill>
                  <a:schemeClr val="bg2"/>
                </a:solidFill>
              </a:rPr>
              <a:t> </a:t>
            </a:r>
            <a:r>
              <a:rPr lang="en-GB" altLang="en-US" sz="2400" dirty="0">
                <a:solidFill>
                  <a:schemeClr val="bg1"/>
                </a:solidFill>
              </a:rPr>
              <a:t>punished for sin and pride.  </a:t>
            </a:r>
            <a:r>
              <a:rPr lang="en-GB" altLang="en-US" sz="2400" dirty="0" err="1">
                <a:solidFill>
                  <a:schemeClr val="bg1"/>
                </a:solidFill>
              </a:rPr>
              <a:t>Willfulness</a:t>
            </a:r>
            <a:r>
              <a:rPr lang="en-GB" altLang="en-US" sz="2400" dirty="0">
                <a:solidFill>
                  <a:schemeClr val="bg1"/>
                </a:solidFill>
              </a:rPr>
              <a:t> and sins of the flesh. Mans nature, will and reason inherently corrupt.</a:t>
            </a:r>
          </a:p>
          <a:p>
            <a:pPr marL="0" indent="0">
              <a:buNone/>
            </a:pPr>
            <a:r>
              <a:rPr lang="en-GB" altLang="en-US" sz="2400" i="1" dirty="0">
                <a:solidFill>
                  <a:schemeClr val="bg1"/>
                </a:solidFill>
              </a:rPr>
              <a:t> </a:t>
            </a:r>
            <a:r>
              <a:rPr lang="en-GB" altLang="en-US" sz="2400" b="1" i="1" dirty="0">
                <a:solidFill>
                  <a:schemeClr val="bg1"/>
                </a:solidFill>
              </a:rPr>
              <a:t>- Heavenly city </a:t>
            </a:r>
            <a:r>
              <a:rPr lang="en-GB" altLang="en-US" sz="2400" dirty="0">
                <a:solidFill>
                  <a:schemeClr val="bg1"/>
                </a:solidFill>
              </a:rPr>
              <a:t>(ideal form) ( Loyalty to God)  Redemption through grace.  Predestination.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chemeClr val="bg1"/>
                </a:solidFill>
              </a:rPr>
              <a:t>‘Participate in this world; love the next. Pilgrims in the City of Man.’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chemeClr val="bg1"/>
                </a:solidFill>
              </a:rPr>
              <a:t> 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Christianity and politics: Augustine </a:t>
            </a:r>
          </a:p>
        </p:txBody>
      </p:sp>
    </p:spTree>
    <p:extLst>
      <p:ext uri="{BB962C8B-B14F-4D97-AF65-F5344CB8AC3E}">
        <p14:creationId xmlns:p14="http://schemas.microsoft.com/office/powerpoint/2010/main" val="36221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>
                <a:solidFill>
                  <a:schemeClr val="bg1"/>
                </a:solidFill>
              </a:rPr>
              <a:t> Not possible to achieve a rational and just state: Greek traditions wrong, arrogant and naive. </a:t>
            </a:r>
          </a:p>
          <a:p>
            <a:r>
              <a:rPr lang="en-GB" altLang="en-US" sz="2800" dirty="0">
                <a:solidFill>
                  <a:schemeClr val="bg1"/>
                </a:solidFill>
              </a:rPr>
              <a:t> A necessary evil as a consequence of the fall.  Aim – relative peace, not human fulfilment.  Form of rule indifferent, but should obey authority. Original sin justifies all treatment – no grounds for objection.</a:t>
            </a:r>
          </a:p>
          <a:p>
            <a:r>
              <a:rPr lang="en-GB" altLang="en-US" sz="2800" dirty="0">
                <a:solidFill>
                  <a:schemeClr val="bg1"/>
                </a:solidFill>
              </a:rPr>
              <a:t>No true justice on earth, only the shadow.</a:t>
            </a:r>
          </a:p>
          <a:p>
            <a:r>
              <a:rPr lang="en-GB" altLang="en-US" sz="2800" dirty="0">
                <a:solidFill>
                  <a:schemeClr val="bg1"/>
                </a:solidFill>
              </a:rPr>
              <a:t>But….Just War Thy  </a:t>
            </a:r>
            <a:endParaRPr lang="en-GB" alt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323267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B2BD-0B20-4337-9558-B9B1E915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Continuation of learning, writing, illustrated gospels</a:t>
            </a:r>
          </a:p>
          <a:p>
            <a:endParaRPr lang="en-GB" dirty="0"/>
          </a:p>
          <a:p>
            <a:r>
              <a:rPr lang="en-GB" dirty="0"/>
              <a:t>Ireland  (St. Patrick 4</a:t>
            </a:r>
            <a:r>
              <a:rPr lang="en-GB" baseline="30000" dirty="0"/>
              <a:t>th</a:t>
            </a:r>
            <a:r>
              <a:rPr lang="en-GB" dirty="0"/>
              <a:t>/5</a:t>
            </a:r>
            <a:r>
              <a:rPr lang="en-GB" baseline="30000" dirty="0"/>
              <a:t>th</a:t>
            </a:r>
            <a:r>
              <a:rPr lang="en-GB" dirty="0"/>
              <a:t> century)</a:t>
            </a:r>
          </a:p>
          <a:p>
            <a:endParaRPr lang="en-GB" dirty="0"/>
          </a:p>
          <a:p>
            <a:r>
              <a:rPr lang="en-GB" dirty="0" err="1"/>
              <a:t>Whithorn</a:t>
            </a:r>
            <a:r>
              <a:rPr lang="en-GB" dirty="0"/>
              <a:t> (St </a:t>
            </a:r>
            <a:r>
              <a:rPr lang="en-GB" dirty="0" err="1"/>
              <a:t>Ninian</a:t>
            </a:r>
            <a:r>
              <a:rPr lang="en-GB" dirty="0"/>
              <a:t>, 5</a:t>
            </a:r>
            <a:r>
              <a:rPr lang="en-GB" baseline="30000" dirty="0"/>
              <a:t>th</a:t>
            </a:r>
            <a:r>
              <a:rPr lang="en-GB" dirty="0"/>
              <a:t> century)</a:t>
            </a:r>
          </a:p>
          <a:p>
            <a:endParaRPr lang="en-GB" dirty="0"/>
          </a:p>
          <a:p>
            <a:r>
              <a:rPr lang="en-GB" dirty="0"/>
              <a:t>Iona   (St. Columba 6</a:t>
            </a:r>
            <a:r>
              <a:rPr lang="en-GB" baseline="30000" dirty="0"/>
              <a:t>th</a:t>
            </a:r>
            <a:r>
              <a:rPr lang="en-GB" dirty="0"/>
              <a:t> century)</a:t>
            </a:r>
          </a:p>
          <a:p>
            <a:endParaRPr lang="en-GB" dirty="0"/>
          </a:p>
          <a:p>
            <a:r>
              <a:rPr lang="en-GB" dirty="0"/>
              <a:t>Glasgow (St Mungo /Kentigern) 7</a:t>
            </a:r>
            <a:r>
              <a:rPr lang="en-GB" baseline="30000" dirty="0"/>
              <a:t>th</a:t>
            </a:r>
            <a:r>
              <a:rPr lang="en-GB" dirty="0"/>
              <a:t> century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A5FBB-2E76-4308-90A7-A4A7A972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Monasticism </a:t>
            </a:r>
          </a:p>
        </p:txBody>
      </p:sp>
    </p:spTree>
    <p:extLst>
      <p:ext uri="{BB962C8B-B14F-4D97-AF65-F5344CB8AC3E}">
        <p14:creationId xmlns:p14="http://schemas.microsoft.com/office/powerpoint/2010/main" val="28605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323850" y="1412875"/>
            <a:ext cx="8229600" cy="5111750"/>
          </a:xfrm>
        </p:spPr>
        <p:txBody>
          <a:bodyPr/>
          <a:lstStyle/>
          <a:p>
            <a:r>
              <a:rPr lang="en-GB" altLang="en-US" sz="2400" i="1" dirty="0">
                <a:solidFill>
                  <a:schemeClr val="bg1"/>
                </a:solidFill>
              </a:rPr>
              <a:t>Summa </a:t>
            </a:r>
            <a:r>
              <a:rPr lang="en-GB" altLang="en-US" sz="2400" i="1" dirty="0" err="1">
                <a:solidFill>
                  <a:schemeClr val="bg1"/>
                </a:solidFill>
              </a:rPr>
              <a:t>Theologica</a:t>
            </a:r>
            <a:r>
              <a:rPr lang="en-GB" altLang="en-US" sz="2400" i="1" dirty="0">
                <a:solidFill>
                  <a:schemeClr val="bg1"/>
                </a:solidFill>
              </a:rPr>
              <a:t> 1266-72</a:t>
            </a:r>
          </a:p>
          <a:p>
            <a:pPr marL="0" indent="0">
              <a:buNone/>
            </a:pPr>
            <a:endParaRPr lang="en-GB" altLang="en-US" sz="2400" i="1" dirty="0">
              <a:solidFill>
                <a:schemeClr val="bg1"/>
              </a:solidFill>
            </a:endParaRPr>
          </a:p>
          <a:p>
            <a:r>
              <a:rPr lang="en-GB" altLang="en-US" sz="2400" dirty="0">
                <a:solidFill>
                  <a:schemeClr val="bg1"/>
                </a:solidFill>
              </a:rPr>
              <a:t>Rediscovery of classic writings, especially Aristotle.</a:t>
            </a:r>
          </a:p>
          <a:p>
            <a:endParaRPr lang="en-GB" altLang="en-US" sz="2400" dirty="0">
              <a:solidFill>
                <a:schemeClr val="bg1"/>
              </a:solidFill>
            </a:endParaRPr>
          </a:p>
          <a:p>
            <a:r>
              <a:rPr lang="en-GB" altLang="en-US" sz="2400" dirty="0">
                <a:solidFill>
                  <a:schemeClr val="bg1"/>
                </a:solidFill>
              </a:rPr>
              <a:t>Compatibility of faith and reason. ‘Return of Reason’ Reason not impaired by the fall – rather will was impaired. </a:t>
            </a:r>
          </a:p>
          <a:p>
            <a:endParaRPr lang="en-GB" altLang="en-US" sz="2400" dirty="0">
              <a:solidFill>
                <a:schemeClr val="bg1"/>
              </a:solidFill>
            </a:endParaRPr>
          </a:p>
          <a:p>
            <a:r>
              <a:rPr lang="en-GB" altLang="en-US" sz="2400" dirty="0">
                <a:solidFill>
                  <a:schemeClr val="bg1"/>
                </a:solidFill>
              </a:rPr>
              <a:t>Man is a social and political animal.  Man is rational, moral and social.  Justice is knowing place and doing one’s duty. </a:t>
            </a:r>
          </a:p>
          <a:p>
            <a:endParaRPr lang="en-GB" altLang="en-US" sz="2400" dirty="0">
              <a:solidFill>
                <a:schemeClr val="bg1"/>
              </a:solidFill>
            </a:endParaRPr>
          </a:p>
          <a:p>
            <a:r>
              <a:rPr lang="en-GB" altLang="en-US" sz="2400" dirty="0">
                <a:solidFill>
                  <a:schemeClr val="bg1"/>
                </a:solidFill>
              </a:rPr>
              <a:t>Christianity and citizenship. Church and state compatible.  Doing good through service.  Virtuous habits are important. </a:t>
            </a:r>
          </a:p>
          <a:p>
            <a:pPr lvl="1"/>
            <a:endParaRPr lang="en-GB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Christianity and Politics: Aquinas</a:t>
            </a:r>
          </a:p>
        </p:txBody>
      </p:sp>
    </p:spTree>
    <p:extLst>
      <p:ext uri="{BB962C8B-B14F-4D97-AF65-F5344CB8AC3E}">
        <p14:creationId xmlns:p14="http://schemas.microsoft.com/office/powerpoint/2010/main" val="126502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57328"/>
          </a:xfrm>
        </p:spPr>
        <p:txBody>
          <a:bodyPr/>
          <a:lstStyle/>
          <a:p>
            <a:r>
              <a:rPr lang="en-GB" altLang="en-US" sz="2400" dirty="0">
                <a:solidFill>
                  <a:schemeClr val="bg1"/>
                </a:solidFill>
              </a:rPr>
              <a:t>State is natural, valued as expression of God’s will for man</a:t>
            </a:r>
          </a:p>
          <a:p>
            <a:r>
              <a:rPr lang="en-GB" altLang="en-US" sz="2400" dirty="0">
                <a:solidFill>
                  <a:schemeClr val="bg1"/>
                </a:solidFill>
              </a:rPr>
              <a:t>Fulfilment is possible both by being a good Christian and a good citizen. </a:t>
            </a:r>
          </a:p>
          <a:p>
            <a:r>
              <a:rPr lang="en-GB" altLang="en-US" sz="2400" dirty="0">
                <a:solidFill>
                  <a:schemeClr val="bg1"/>
                </a:solidFill>
              </a:rPr>
              <a:t>Moral duty to act in accord with reason.</a:t>
            </a:r>
          </a:p>
          <a:p>
            <a:r>
              <a:rPr lang="en-GB" altLang="en-US" sz="2400" dirty="0">
                <a:solidFill>
                  <a:schemeClr val="bg1"/>
                </a:solidFill>
              </a:rPr>
              <a:t>Possible to know and do what is good and therefore to create a good society ( </a:t>
            </a:r>
            <a:r>
              <a:rPr lang="en-GB" altLang="en-US" sz="2400" i="1" dirty="0">
                <a:solidFill>
                  <a:schemeClr val="bg1"/>
                </a:solidFill>
              </a:rPr>
              <a:t>on earth</a:t>
            </a:r>
            <a:r>
              <a:rPr lang="en-GB" altLang="en-US" sz="2400" dirty="0">
                <a:solidFill>
                  <a:schemeClr val="bg1"/>
                </a:solidFill>
              </a:rPr>
              <a:t>) </a:t>
            </a:r>
          </a:p>
          <a:p>
            <a:r>
              <a:rPr lang="en-GB" altLang="en-US" sz="2400" dirty="0">
                <a:solidFill>
                  <a:schemeClr val="bg1"/>
                </a:solidFill>
              </a:rPr>
              <a:t>Hierarchical nature of the universe reflected in monarchy BUT constrained by Laws (of Nature).</a:t>
            </a:r>
          </a:p>
          <a:p>
            <a:pPr lvl="1"/>
            <a:r>
              <a:rPr lang="en-GB" altLang="en-US" sz="2000" dirty="0"/>
              <a:t>Eternal law</a:t>
            </a:r>
          </a:p>
          <a:p>
            <a:pPr lvl="1"/>
            <a:r>
              <a:rPr lang="en-GB" altLang="en-US" sz="2000" dirty="0"/>
              <a:t>Divine law</a:t>
            </a:r>
          </a:p>
          <a:p>
            <a:pPr lvl="1"/>
            <a:r>
              <a:rPr lang="en-GB" altLang="en-US" sz="2000" dirty="0"/>
              <a:t>Natural law</a:t>
            </a:r>
          </a:p>
          <a:p>
            <a:pPr lvl="1"/>
            <a:r>
              <a:rPr lang="en-GB" altLang="en-US" sz="2000" dirty="0"/>
              <a:t>Human law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Politics </a:t>
            </a:r>
          </a:p>
        </p:txBody>
      </p:sp>
    </p:spTree>
    <p:extLst>
      <p:ext uri="{BB962C8B-B14F-4D97-AF65-F5344CB8AC3E}">
        <p14:creationId xmlns:p14="http://schemas.microsoft.com/office/powerpoint/2010/main" val="45682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415</Words>
  <Application>Microsoft Office PowerPoint</Application>
  <PresentationFormat>On-screen Show (4:3)</PresentationFormat>
  <Paragraphs>54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Wingdings 2</vt:lpstr>
      <vt:lpstr>Paper</vt:lpstr>
      <vt:lpstr>1_Paper</vt:lpstr>
      <vt:lpstr>Christian Theory: Augustine and Aquinas </vt:lpstr>
      <vt:lpstr>PowerPoint Presentation</vt:lpstr>
      <vt:lpstr>PowerPoint Presentation</vt:lpstr>
      <vt:lpstr>Christianity and politics: Augustine </vt:lpstr>
      <vt:lpstr>Politics</vt:lpstr>
      <vt:lpstr>Monasticism </vt:lpstr>
      <vt:lpstr>Christianity and Politics: Aquinas</vt:lpstr>
      <vt:lpstr>Politics 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Wright</dc:creator>
  <cp:lastModifiedBy>Karen Wright</cp:lastModifiedBy>
  <cp:revision>16</cp:revision>
  <cp:lastPrinted>2019-10-02T19:25:30Z</cp:lastPrinted>
  <dcterms:created xsi:type="dcterms:W3CDTF">2018-09-26T18:17:18Z</dcterms:created>
  <dcterms:modified xsi:type="dcterms:W3CDTF">2019-10-02T20:35:58Z</dcterms:modified>
</cp:coreProperties>
</file>