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465C53-2F61-4136-9CBF-E092A411882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0054E39-3DAF-4E9D-9F7D-C950DD6DF1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Confucian echoes? Aristotle and Confucius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899" y="1524000"/>
            <a:ext cx="303784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713312"/>
          </a:xfrm>
        </p:spPr>
        <p:txBody>
          <a:bodyPr/>
          <a:lstStyle/>
          <a:p>
            <a:r>
              <a:rPr lang="en-GB" dirty="0"/>
              <a:t>550-470 BC</a:t>
            </a:r>
          </a:p>
          <a:p>
            <a:r>
              <a:rPr lang="en-GB" dirty="0"/>
              <a:t>Politics of moral excellence (virtue)</a:t>
            </a:r>
          </a:p>
          <a:p>
            <a:pPr marL="0" indent="0">
              <a:buNone/>
            </a:pPr>
            <a:r>
              <a:rPr lang="en-GB" dirty="0"/>
              <a:t> - led by those of virtue</a:t>
            </a:r>
          </a:p>
          <a:p>
            <a:pPr marL="0" indent="0">
              <a:buNone/>
            </a:pPr>
            <a:r>
              <a:rPr lang="en-GB" dirty="0"/>
              <a:t> - aims to engender virtue   	by example </a:t>
            </a:r>
          </a:p>
          <a:p>
            <a:r>
              <a:rPr lang="en-GB" dirty="0"/>
              <a:t>Excellence cultivated by </a:t>
            </a:r>
          </a:p>
          <a:p>
            <a:pPr>
              <a:buFontTx/>
              <a:buChar char="-"/>
            </a:pPr>
            <a:r>
              <a:rPr lang="en-GB" dirty="0"/>
              <a:t>Ritual and right practice </a:t>
            </a:r>
          </a:p>
          <a:p>
            <a:pPr>
              <a:buFontTx/>
              <a:buChar char="-"/>
            </a:pPr>
            <a:r>
              <a:rPr lang="en-GB" dirty="0"/>
              <a:t>Filial piety and loyalty</a:t>
            </a:r>
          </a:p>
        </p:txBody>
      </p:sp>
    </p:spTree>
    <p:extLst>
      <p:ext uri="{BB962C8B-B14F-4D97-AF65-F5344CB8AC3E}">
        <p14:creationId xmlns:p14="http://schemas.microsoft.com/office/powerpoint/2010/main" val="338551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Humanistic approach.  Political philosophy rests on ethics.</a:t>
            </a:r>
          </a:p>
          <a:p>
            <a:r>
              <a:rPr lang="en-GB" dirty="0"/>
              <a:t>Virtue based ethics – basis in habits and practices.  Not rule-based, rather a cultivated disposition to choose a ‘mean’ in actions.  Political leadership should be rooted in virtue.  Meritocracy based on virtue / moral excellence.</a:t>
            </a:r>
          </a:p>
          <a:p>
            <a:r>
              <a:rPr lang="en-GB" dirty="0"/>
              <a:t>Justice is governing for the common advantage . </a:t>
            </a:r>
          </a:p>
          <a:p>
            <a:r>
              <a:rPr lang="en-GB" dirty="0"/>
              <a:t>Harmony from each playing its natural role in the whole. </a:t>
            </a:r>
          </a:p>
          <a:p>
            <a:r>
              <a:rPr lang="en-GB" dirty="0"/>
              <a:t>The aim of governance is the development of virtue in the governed.  Education is emphasised.</a:t>
            </a:r>
          </a:p>
          <a:p>
            <a:r>
              <a:rPr lang="en-GB" dirty="0"/>
              <a:t>Family is hierarchical in structure and important in the exercise of virtues.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themes </a:t>
            </a:r>
            <a:r>
              <a:rPr lang="en-GB" sz="3200" i="1" dirty="0"/>
              <a:t>(Sim, 2007)</a:t>
            </a:r>
          </a:p>
        </p:txBody>
      </p:sp>
    </p:spTree>
    <p:extLst>
      <p:ext uri="{BB962C8B-B14F-4D97-AF65-F5344CB8AC3E}">
        <p14:creationId xmlns:p14="http://schemas.microsoft.com/office/powerpoint/2010/main" val="355070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517239"/>
          </a:xfrm>
        </p:spPr>
        <p:txBody>
          <a:bodyPr/>
          <a:lstStyle/>
          <a:p>
            <a:r>
              <a:rPr lang="en-GB" dirty="0"/>
              <a:t>Aristotle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2132856"/>
            <a:ext cx="4038600" cy="424847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Public / private separation: polis governed as by a ‘statesman’ (relative equality).</a:t>
            </a:r>
          </a:p>
          <a:p>
            <a:endParaRPr lang="en-GB" sz="2000" dirty="0"/>
          </a:p>
          <a:p>
            <a:r>
              <a:rPr lang="en-GB" sz="2000" dirty="0"/>
              <a:t>Laws are important and work alongside virtue to create a good society. </a:t>
            </a:r>
          </a:p>
          <a:p>
            <a:endParaRPr lang="en-GB" sz="2000" dirty="0"/>
          </a:p>
          <a:p>
            <a:r>
              <a:rPr lang="en-GB" sz="2000" dirty="0"/>
              <a:t>Multi-level pragmatic analysis of constitutions, adapted to cultures and circumstances. Not all circumstances will be suited to support ideal forms.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9788" y="2204864"/>
            <a:ext cx="4038600" cy="4032448"/>
          </a:xfrm>
        </p:spPr>
        <p:txBody>
          <a:bodyPr>
            <a:normAutofit/>
          </a:bodyPr>
          <a:lstStyle/>
          <a:p>
            <a:r>
              <a:rPr lang="en-GB" sz="2000" dirty="0"/>
              <a:t>No public/private split.  Polis an extension of familial ties.  Both hierarchical. </a:t>
            </a:r>
          </a:p>
          <a:p>
            <a:r>
              <a:rPr lang="en-GB" sz="2000" dirty="0"/>
              <a:t>Laws do not work and </a:t>
            </a:r>
            <a:r>
              <a:rPr lang="en-GB" sz="2000" i="1" dirty="0"/>
              <a:t>undermine</a:t>
            </a:r>
            <a:r>
              <a:rPr lang="en-GB" sz="2000" dirty="0"/>
              <a:t> virtue as they encourage superficial compliance/avoidance of punishment and ‘no shame.’  Better to lead by virtuous example. </a:t>
            </a:r>
          </a:p>
          <a:p>
            <a:r>
              <a:rPr lang="en-GB" sz="2000" dirty="0"/>
              <a:t>Focus on benevolent rule by a ‘sage/king.’</a:t>
            </a:r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</a:t>
            </a:r>
            <a:r>
              <a:rPr lang="en-GB" sz="3200" i="1" dirty="0"/>
              <a:t>(Sim 2007)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>
          <a:xfrm>
            <a:off x="4572000" y="1196752"/>
            <a:ext cx="4040188" cy="720080"/>
          </a:xfrm>
        </p:spPr>
        <p:txBody>
          <a:bodyPr/>
          <a:lstStyle/>
          <a:p>
            <a:r>
              <a:rPr lang="en-GB" dirty="0"/>
              <a:t>Confucius </a:t>
            </a:r>
          </a:p>
        </p:txBody>
      </p:sp>
    </p:spTree>
    <p:extLst>
      <p:ext uri="{BB962C8B-B14F-4D97-AF65-F5344CB8AC3E}">
        <p14:creationId xmlns:p14="http://schemas.microsoft.com/office/powerpoint/2010/main" val="398163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606</TotalTime>
  <Words>250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Constantia</vt:lpstr>
      <vt:lpstr>Wingdings 2</vt:lpstr>
      <vt:lpstr>Paper</vt:lpstr>
      <vt:lpstr>Confucian echoes? Aristotle and Confucius</vt:lpstr>
      <vt:lpstr>Shared themes (Sim, 2007)</vt:lpstr>
      <vt:lpstr>Divergence (Sim 2007)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Confucian echoes?</dc:title>
  <dc:creator>Karen Wright</dc:creator>
  <cp:lastModifiedBy>Karen Wright</cp:lastModifiedBy>
  <cp:revision>20</cp:revision>
  <dcterms:created xsi:type="dcterms:W3CDTF">2015-10-13T09:30:12Z</dcterms:created>
  <dcterms:modified xsi:type="dcterms:W3CDTF">2019-10-14T17:07:47Z</dcterms:modified>
</cp:coreProperties>
</file>