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96" r:id="rId2"/>
    <p:sldId id="295" r:id="rId3"/>
    <p:sldId id="289" r:id="rId4"/>
    <p:sldId id="297" r:id="rId5"/>
    <p:sldId id="294" r:id="rId6"/>
    <p:sldId id="293" r:id="rId7"/>
    <p:sldId id="292" r:id="rId8"/>
    <p:sldId id="291" r:id="rId9"/>
    <p:sldId id="290" r:id="rId10"/>
    <p:sldId id="300" r:id="rId11"/>
    <p:sldId id="288" r:id="rId12"/>
    <p:sldId id="287" r:id="rId13"/>
    <p:sldId id="286" r:id="rId14"/>
    <p:sldId id="299" r:id="rId15"/>
    <p:sldId id="298" r:id="rId16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CB0"/>
    <a:srgbClr val="93B1CC"/>
    <a:srgbClr val="B7AA9E"/>
    <a:srgbClr val="C4C18E"/>
    <a:srgbClr val="31AA1C"/>
    <a:srgbClr val="CF3900"/>
    <a:srgbClr val="FCD450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4660"/>
  </p:normalViewPr>
  <p:slideViewPr>
    <p:cSldViewPr snapToGrid="0">
      <p:cViewPr>
        <p:scale>
          <a:sx n="75" d="100"/>
          <a:sy n="75" d="100"/>
        </p:scale>
        <p:origin x="-1020" y="162"/>
      </p:cViewPr>
      <p:guideLst>
        <p:guide orient="horz" pos="2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D6939F-982B-4022-9F7F-CE654EB811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1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5" name="Picture 8" descr="UoG_keyline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49263" y="1927225"/>
            <a:ext cx="5859462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3" y="3033713"/>
            <a:ext cx="5859462" cy="973137"/>
          </a:xfrm>
        </p:spPr>
        <p:txBody>
          <a:bodyPr/>
          <a:lstStyle>
            <a:lvl1pPr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700" y="2501900"/>
            <a:ext cx="9080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-106" charset="0"/>
                <a:ea typeface="Arial" pitchFamily="-106" charset="0"/>
                <a:cs typeface="Arial" pitchFamily="-106" charset="0"/>
              </a:rPr>
              <a:t>Body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612900"/>
            <a:ext cx="69342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05DA6-CA95-4F82-8818-0D6C15A31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2192-FA95-44B7-A855-9C51B87AC5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FFC53-4C9F-439F-A8B8-0818A2305E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52F8C-4FD0-4FE8-A793-E838B45B04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906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622425"/>
            <a:ext cx="9348787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6570663"/>
            <a:ext cx="795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ECF75C-E48A-4F00-AB06-CE249F105ED5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67" r:id="rId3"/>
    <p:sldLayoutId id="2147483768" r:id="rId4"/>
    <p:sldLayoutId id="2147483769" r:id="rId5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5762" y="3984625"/>
            <a:ext cx="9380538" cy="1057275"/>
          </a:xfrm>
          <a:noFill/>
        </p:spPr>
        <p:txBody>
          <a:bodyPr/>
          <a:lstStyle/>
          <a:p>
            <a:r>
              <a:rPr lang="en-GB" sz="3800" dirty="0" smtClean="0"/>
              <a:t>Hobbes III: The Contract and the Leviathan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36563" y="5218113"/>
            <a:ext cx="5859462" cy="973137"/>
          </a:xfrm>
        </p:spPr>
        <p:txBody>
          <a:bodyPr/>
          <a:lstStyle/>
          <a:p>
            <a:pPr marL="0" indent="0"/>
            <a:r>
              <a:rPr lang="en-GB" sz="2400" smtClean="0"/>
              <a:t>Politics </a:t>
            </a:r>
            <a:r>
              <a:rPr lang="en-GB" sz="2400" dirty="0" smtClean="0"/>
              <a:t>2A</a:t>
            </a:r>
          </a:p>
          <a:p>
            <a:pPr marL="0" indent="0"/>
            <a:r>
              <a:rPr lang="en-GB" sz="2400" dirty="0" smtClean="0"/>
              <a:t>Dr Carl Knight, Lecturer in Political Theory</a:t>
            </a:r>
          </a:p>
        </p:txBody>
      </p:sp>
      <p:pic>
        <p:nvPicPr>
          <p:cNvPr id="1027" name="Picture 3" descr="C:\Users\Carl\OneDrive\2A\Hobbes pictures\55hobbesleviathan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53" y="215900"/>
            <a:ext cx="6032511" cy="36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ACTIVITY</a:t>
            </a:r>
          </a:p>
          <a:p>
            <a:pPr marL="0" indent="0">
              <a:buNone/>
            </a:pPr>
            <a:r>
              <a:rPr lang="en-GB" i="1" dirty="0" smtClean="0"/>
              <a:t>Would people in the state of nature agree to be ruled by Hobbes’ ‘</a:t>
            </a:r>
            <a:r>
              <a:rPr lang="en-GB" i="1" dirty="0" err="1" smtClean="0"/>
              <a:t>Soveraign</a:t>
            </a:r>
            <a:r>
              <a:rPr lang="en-GB" i="1" dirty="0" smtClean="0"/>
              <a:t>’?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You may wish to discuss Hobbes’ arguments about</a:t>
            </a:r>
            <a:r>
              <a:rPr lang="en-GB" dirty="0" smtClean="0"/>
              <a:t>:</a:t>
            </a:r>
          </a:p>
          <a:p>
            <a:r>
              <a:rPr lang="en-GB" dirty="0" smtClean="0"/>
              <a:t>The ‘nasty, brutish, and short’ state of nature</a:t>
            </a:r>
          </a:p>
          <a:p>
            <a:r>
              <a:rPr lang="en-GB" dirty="0" smtClean="0"/>
              <a:t>Enforcement of the social contract</a:t>
            </a:r>
          </a:p>
          <a:p>
            <a:r>
              <a:rPr lang="en-GB" dirty="0" smtClean="0"/>
              <a:t>The powers of the sovereign</a:t>
            </a:r>
          </a:p>
          <a:p>
            <a:r>
              <a:rPr lang="en-GB" dirty="0" smtClean="0"/>
              <a:t>The individual’s retained right to self-preservation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4" name="Picture 3" descr="C:\Users\Carl\OneDrive\2A\Hobbes pictures\Discu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09" y="0"/>
            <a:ext cx="4945191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2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FORMS OF GOVERNMENT</a:t>
            </a:r>
          </a:p>
          <a:p>
            <a:r>
              <a:rPr lang="en-GB" dirty="0" smtClean="0"/>
              <a:t>Three possible rulers: </a:t>
            </a:r>
          </a:p>
          <a:p>
            <a:pPr marL="0" indent="0">
              <a:buNone/>
            </a:pPr>
            <a:r>
              <a:rPr lang="en-GB" dirty="0" smtClean="0"/>
              <a:t>1. one (monarchy)</a:t>
            </a:r>
          </a:p>
          <a:p>
            <a:pPr marL="0" indent="0">
              <a:buNone/>
            </a:pPr>
            <a:r>
              <a:rPr lang="en-GB" dirty="0" smtClean="0"/>
              <a:t>2. many (aristocracy) </a:t>
            </a:r>
          </a:p>
          <a:p>
            <a:pPr marL="0" indent="0">
              <a:buNone/>
            </a:pPr>
            <a:r>
              <a:rPr lang="en-GB" dirty="0" smtClean="0"/>
              <a:t>3. all (democracy)</a:t>
            </a:r>
          </a:p>
          <a:p>
            <a:r>
              <a:rPr lang="en-GB" dirty="0" smtClean="0"/>
              <a:t>Other supposed forms (tyranny, oligarchy, anarchy) ‘are not </a:t>
            </a:r>
            <a:r>
              <a:rPr lang="en-GB" dirty="0"/>
              <a:t>the names of other </a:t>
            </a:r>
            <a:r>
              <a:rPr lang="en-GB" dirty="0" err="1"/>
              <a:t>Formes</a:t>
            </a:r>
            <a:r>
              <a:rPr lang="en-GB" dirty="0"/>
              <a:t> of </a:t>
            </a:r>
            <a:r>
              <a:rPr lang="en-GB" dirty="0" smtClean="0"/>
              <a:t>Government, but of the same </a:t>
            </a:r>
            <a:r>
              <a:rPr lang="en-GB" dirty="0" err="1"/>
              <a:t>Formes</a:t>
            </a:r>
            <a:r>
              <a:rPr lang="en-GB" dirty="0"/>
              <a:t> </a:t>
            </a:r>
            <a:r>
              <a:rPr lang="en-GB" dirty="0" err="1" smtClean="0"/>
              <a:t>misliked</a:t>
            </a:r>
            <a:r>
              <a:rPr lang="en-GB" dirty="0" smtClean="0"/>
              <a:t>’ (Leviathan, </a:t>
            </a:r>
            <a:r>
              <a:rPr lang="en-GB" dirty="0" err="1" smtClean="0"/>
              <a:t>ch</a:t>
            </a:r>
            <a:r>
              <a:rPr lang="en-GB" dirty="0" smtClean="0"/>
              <a:t> 19)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 descr="C:\Users\Carl\OneDrive\2A\Hobbes pictures\gover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62" y="0"/>
            <a:ext cx="4833038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ARGUMENT FOR MONARCHY</a:t>
            </a:r>
          </a:p>
          <a:p>
            <a:r>
              <a:rPr lang="en-GB" dirty="0"/>
              <a:t>Advantages for </a:t>
            </a:r>
            <a:r>
              <a:rPr lang="en-GB" dirty="0" smtClean="0"/>
              <a:t>monarchy: (1) own                     </a:t>
            </a:r>
            <a:r>
              <a:rPr lang="en-GB" dirty="0"/>
              <a:t>interest is common </a:t>
            </a:r>
            <a:r>
              <a:rPr lang="en-GB" dirty="0" smtClean="0"/>
              <a:t>interest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2) c</a:t>
            </a:r>
            <a:r>
              <a:rPr lang="en-GB" dirty="0" smtClean="0"/>
              <a:t>an take </a:t>
            </a:r>
            <a:r>
              <a:rPr lang="en-GB" dirty="0"/>
              <a:t>advice </a:t>
            </a:r>
            <a:r>
              <a:rPr lang="en-GB" dirty="0" smtClean="0"/>
              <a:t>of anyone, whenever 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3) </a:t>
            </a:r>
            <a:r>
              <a:rPr lang="en-GB" dirty="0" smtClean="0"/>
              <a:t>consistent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4) cannot be envious </a:t>
            </a:r>
            <a:r>
              <a:rPr lang="en-GB" dirty="0" smtClean="0"/>
              <a:t>of or </a:t>
            </a:r>
            <a:r>
              <a:rPr lang="en-GB" dirty="0"/>
              <a:t>disagree with </a:t>
            </a:r>
            <a:r>
              <a:rPr lang="en-GB" dirty="0" smtClean="0"/>
              <a:t>self 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5) can reject mistaken majority</a:t>
            </a:r>
          </a:p>
          <a:p>
            <a:r>
              <a:rPr lang="en-GB" dirty="0" smtClean="0"/>
              <a:t>Disadvantages: </a:t>
            </a:r>
            <a:r>
              <a:rPr lang="en-GB" dirty="0"/>
              <a:t>(1) Favourites may be advanced in monarchy, but flattery </a:t>
            </a:r>
            <a:r>
              <a:rPr lang="en-GB" dirty="0" smtClean="0"/>
              <a:t>bigger </a:t>
            </a:r>
            <a:r>
              <a:rPr lang="en-GB" dirty="0"/>
              <a:t>problem in democracy; (2) </a:t>
            </a:r>
            <a:r>
              <a:rPr lang="en-GB" dirty="0" smtClean="0"/>
              <a:t>accession </a:t>
            </a:r>
            <a:r>
              <a:rPr lang="en-GB" dirty="0"/>
              <a:t>of a child, but this is </a:t>
            </a:r>
            <a:r>
              <a:rPr lang="en-GB" dirty="0" smtClean="0"/>
              <a:t>fixed </a:t>
            </a:r>
            <a:r>
              <a:rPr lang="en-GB" dirty="0"/>
              <a:t>by regency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098" name="Picture 2" descr="C:\Users\Carl\OneDrive\2A\Hobbes pictures\ImageofCr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79" y="242483"/>
            <a:ext cx="3444721" cy="284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5"/>
            <a:ext cx="9386887" cy="48212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COMMONWEALTH BY ACQUISITION</a:t>
            </a:r>
          </a:p>
          <a:p>
            <a:r>
              <a:rPr lang="en-GB" dirty="0" smtClean="0"/>
              <a:t>Main argument applies to ‘common-wealth by institution’, where ‘men agree among themselves’</a:t>
            </a:r>
          </a:p>
          <a:p>
            <a:r>
              <a:rPr lang="en-GB" dirty="0" smtClean="0"/>
              <a:t>There is also commonwealth by acquisition, ‘where the </a:t>
            </a:r>
            <a:r>
              <a:rPr lang="en-GB" dirty="0" err="1" smtClean="0"/>
              <a:t>soveraign</a:t>
            </a:r>
            <a:r>
              <a:rPr lang="en-GB" dirty="0" smtClean="0"/>
              <a:t> power is acquired by force’ (</a:t>
            </a:r>
            <a:r>
              <a:rPr lang="en-GB" dirty="0" err="1" smtClean="0"/>
              <a:t>ch</a:t>
            </a:r>
            <a:r>
              <a:rPr lang="en-GB" dirty="0" smtClean="0"/>
              <a:t> 20)</a:t>
            </a:r>
          </a:p>
          <a:p>
            <a:r>
              <a:rPr lang="en-GB" sz="2250" dirty="0"/>
              <a:t>‘Rights, and consequences of </a:t>
            </a:r>
            <a:r>
              <a:rPr lang="en-GB" sz="2250" dirty="0" err="1"/>
              <a:t>Soveraignty</a:t>
            </a:r>
            <a:r>
              <a:rPr lang="en-GB" sz="2250" dirty="0"/>
              <a:t>, are the same in both’</a:t>
            </a:r>
            <a:endParaRPr lang="en-GB" sz="2250" dirty="0" smtClean="0"/>
          </a:p>
          <a:p>
            <a:r>
              <a:rPr lang="en-GB" dirty="0" smtClean="0"/>
              <a:t>Surrender in war is </a:t>
            </a:r>
            <a:r>
              <a:rPr lang="en-GB" dirty="0"/>
              <a:t>tacit admission </a:t>
            </a:r>
            <a:r>
              <a:rPr lang="en-GB" dirty="0" smtClean="0"/>
              <a:t>of political submission – ruler authorized to </a:t>
            </a:r>
            <a:r>
              <a:rPr lang="en-GB" dirty="0"/>
              <a:t>demand </a:t>
            </a:r>
            <a:r>
              <a:rPr lang="en-GB" dirty="0" smtClean="0"/>
              <a:t>loyalty</a:t>
            </a:r>
          </a:p>
          <a:p>
            <a:r>
              <a:rPr lang="en-GB" dirty="0" smtClean="0"/>
              <a:t>Why submit? </a:t>
            </a:r>
            <a:r>
              <a:rPr lang="en-GB" dirty="0"/>
              <a:t>A</a:t>
            </a:r>
            <a:r>
              <a:rPr lang="en-GB" dirty="0" smtClean="0"/>
              <a:t>void state </a:t>
            </a:r>
            <a:r>
              <a:rPr lang="en-GB" dirty="0"/>
              <a:t>of war </a:t>
            </a:r>
            <a:r>
              <a:rPr lang="en-GB" dirty="0" smtClean="0"/>
              <a:t>&amp; wrath of sovereign</a:t>
            </a:r>
          </a:p>
          <a:p>
            <a:r>
              <a:rPr lang="en-GB" dirty="0"/>
              <a:t>C</a:t>
            </a:r>
            <a:r>
              <a:rPr lang="en-GB" dirty="0" smtClean="0"/>
              <a:t>ontract agreed through fear still stands </a:t>
            </a:r>
            <a:endParaRPr lang="en-GB" dirty="0"/>
          </a:p>
        </p:txBody>
      </p:sp>
      <p:pic>
        <p:nvPicPr>
          <p:cNvPr id="2050" name="Picture 2" descr="C:\Users\Carl\OneDrive\2A\Hobbes pictures\surren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42" y="0"/>
            <a:ext cx="209655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5"/>
            <a:ext cx="5745757" cy="48212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SUMMARY</a:t>
            </a:r>
          </a:p>
          <a:p>
            <a:r>
              <a:rPr lang="en-GB" dirty="0" smtClean="0"/>
              <a:t>State of nature is ‘nasty, brutish, and short’</a:t>
            </a:r>
          </a:p>
          <a:p>
            <a:r>
              <a:rPr lang="en-GB" dirty="0" smtClean="0"/>
              <a:t>Laws of nature lead individuals to seek peace through contract</a:t>
            </a:r>
          </a:p>
          <a:p>
            <a:r>
              <a:rPr lang="en-GB" dirty="0" smtClean="0"/>
              <a:t>Sovereign is required to enforce contract</a:t>
            </a:r>
          </a:p>
          <a:p>
            <a:r>
              <a:rPr lang="en-GB" dirty="0" smtClean="0"/>
              <a:t>Sovereign has near total power</a:t>
            </a:r>
          </a:p>
          <a:p>
            <a:r>
              <a:rPr lang="en-GB" dirty="0" smtClean="0"/>
              <a:t>Monarchy=best government</a:t>
            </a:r>
          </a:p>
          <a:p>
            <a:r>
              <a:rPr lang="en-GB" dirty="0" smtClean="0"/>
              <a:t>Sovereignty may be forced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Carl\OneDrive\2A\Hobbes pictures\leviatha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69" y="668339"/>
            <a:ext cx="3622079" cy="56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7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09800" y="4683125"/>
            <a:ext cx="6591300" cy="1057275"/>
          </a:xfrm>
          <a:noFill/>
        </p:spPr>
        <p:txBody>
          <a:bodyPr/>
          <a:lstStyle/>
          <a:p>
            <a:r>
              <a:rPr lang="en-GB" sz="4000" dirty="0" smtClean="0"/>
              <a:t>Next Lecture: The Glorious Revolution (Craig Smith)</a:t>
            </a:r>
          </a:p>
        </p:txBody>
      </p:sp>
      <p:pic>
        <p:nvPicPr>
          <p:cNvPr id="8195" name="Picture 3" descr="C:\Users\Carl\OneDrive\2A\Locke pictures\glorious-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92" y="292100"/>
            <a:ext cx="592070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4"/>
            <a:ext cx="9348787" cy="501967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RECAP</a:t>
            </a:r>
            <a:endParaRPr lang="en-GB" dirty="0" smtClean="0"/>
          </a:p>
          <a:p>
            <a:r>
              <a:rPr lang="en-GB" dirty="0" smtClean="0"/>
              <a:t>‘</a:t>
            </a:r>
            <a:r>
              <a:rPr lang="en-GB" dirty="0" err="1" smtClean="0"/>
              <a:t>Finall</a:t>
            </a:r>
            <a:r>
              <a:rPr lang="en-GB" dirty="0" smtClean="0"/>
              <a:t> cause, end, or </a:t>
            </a:r>
            <a:r>
              <a:rPr lang="en-GB" dirty="0" err="1" smtClean="0"/>
              <a:t>designe</a:t>
            </a:r>
            <a:r>
              <a:rPr lang="en-GB" dirty="0" smtClean="0"/>
              <a:t>’ is </a:t>
            </a:r>
            <a:r>
              <a:rPr lang="en-GB" dirty="0" smtClean="0"/>
              <a:t>self-preservation (right of nature)</a:t>
            </a:r>
            <a:endParaRPr lang="en-GB" dirty="0" smtClean="0"/>
          </a:p>
          <a:p>
            <a:r>
              <a:rPr lang="en-GB" dirty="0" smtClean="0"/>
              <a:t>This means ‘getting themselves out from that miserable condition of </a:t>
            </a:r>
            <a:r>
              <a:rPr lang="en-GB" dirty="0" err="1" smtClean="0"/>
              <a:t>warre</a:t>
            </a:r>
            <a:r>
              <a:rPr lang="en-GB" dirty="0" smtClean="0"/>
              <a:t>’ (Leviathan, </a:t>
            </a:r>
            <a:r>
              <a:rPr lang="en-GB" dirty="0" err="1" smtClean="0"/>
              <a:t>ch.</a:t>
            </a:r>
            <a:r>
              <a:rPr lang="en-GB" dirty="0" smtClean="0"/>
              <a:t> 17)</a:t>
            </a:r>
          </a:p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law of nature – give up right of nature where others agree to give up their own right of nature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C:\Users\Carl\OneDrive\2A\Hobbes pictures\TheSocialCon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0"/>
            <a:ext cx="6032500" cy="38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 WORTH THE PAPER…</a:t>
            </a:r>
          </a:p>
          <a:p>
            <a:r>
              <a:rPr lang="en-GB" dirty="0" smtClean="0"/>
              <a:t>‘covenants</a:t>
            </a:r>
            <a:r>
              <a:rPr lang="en-GB" dirty="0"/>
              <a:t>, without the sword, are but words, and of no strength to secure a man at all’ </a:t>
            </a:r>
            <a:endParaRPr lang="en-GB" dirty="0" smtClean="0"/>
          </a:p>
          <a:p>
            <a:r>
              <a:rPr lang="en-GB" dirty="0" smtClean="0"/>
              <a:t>But why are contracts broken in state of nature?</a:t>
            </a:r>
          </a:p>
          <a:p>
            <a:r>
              <a:rPr lang="en-GB" dirty="0" smtClean="0"/>
              <a:t>Irrational human nature? </a:t>
            </a:r>
            <a:r>
              <a:rPr lang="en-GB" sz="2250" dirty="0" smtClean="0"/>
              <a:t>‘the Lawes of Nature … of themselves, without the </a:t>
            </a:r>
            <a:r>
              <a:rPr lang="en-GB" sz="2250" dirty="0" err="1" smtClean="0"/>
              <a:t>terrour</a:t>
            </a:r>
            <a:r>
              <a:rPr lang="en-GB" sz="2250" dirty="0" smtClean="0"/>
              <a:t> of some power, to cause them to be observed, are contrary to our </a:t>
            </a:r>
            <a:r>
              <a:rPr lang="en-GB" sz="2250" dirty="0" err="1" smtClean="0"/>
              <a:t>naturall</a:t>
            </a:r>
            <a:r>
              <a:rPr lang="en-GB" sz="2250" dirty="0" smtClean="0"/>
              <a:t> passions, that carry us to partiality, pride, revenge, and the like’.</a:t>
            </a:r>
          </a:p>
          <a:p>
            <a:r>
              <a:rPr lang="en-GB" dirty="0" smtClean="0"/>
              <a:t>Or rationality itself? </a:t>
            </a:r>
            <a:r>
              <a:rPr lang="en-GB" dirty="0" smtClean="0"/>
              <a:t>Prisoner’s Dilemma (Gauthier)</a:t>
            </a:r>
            <a:endParaRPr lang="en-GB" dirty="0" smtClean="0"/>
          </a:p>
          <a:p>
            <a:endParaRPr lang="en-GB" sz="2250" dirty="0"/>
          </a:p>
          <a:p>
            <a:endParaRPr lang="en-GB" sz="2250" dirty="0"/>
          </a:p>
        </p:txBody>
      </p:sp>
      <p:pic>
        <p:nvPicPr>
          <p:cNvPr id="3074" name="Picture 2" descr="C:\Users\Carl\OneDrive\2A\Hobbes pictures\No-Contrac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600"/>
            <a:ext cx="4114800" cy="2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PRISONER’S </a:t>
            </a:r>
            <a:r>
              <a:rPr lang="en-GB" dirty="0" smtClean="0"/>
              <a:t>DILEMMA</a:t>
            </a:r>
          </a:p>
          <a:p>
            <a:r>
              <a:rPr lang="en-GB" dirty="0" smtClean="0"/>
              <a:t>Individually </a:t>
            </a:r>
            <a:r>
              <a:rPr lang="en-GB" dirty="0" smtClean="0"/>
              <a:t>rational behaviour=suboptimal outcome</a:t>
            </a:r>
          </a:p>
          <a:p>
            <a:r>
              <a:rPr lang="en-GB" dirty="0" smtClean="0"/>
              <a:t>But </a:t>
            </a:r>
            <a:r>
              <a:rPr lang="en-GB" dirty="0" smtClean="0"/>
              <a:t>if </a:t>
            </a:r>
            <a:r>
              <a:rPr lang="en-GB" dirty="0" smtClean="0"/>
              <a:t>Hobbes meant this, why focus on ‘passions’</a:t>
            </a:r>
            <a:r>
              <a:rPr lang="en-GB" dirty="0" smtClean="0"/>
              <a:t>? </a:t>
            </a:r>
            <a:endParaRPr lang="en-GB" dirty="0" smtClean="0"/>
          </a:p>
          <a:p>
            <a:r>
              <a:rPr lang="en-GB" dirty="0" smtClean="0"/>
              <a:t>Does i</a:t>
            </a:r>
            <a:r>
              <a:rPr lang="en-GB" dirty="0" smtClean="0"/>
              <a:t>terated prisoner’s dilemma solve problem?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1291"/>
              </p:ext>
            </p:extLst>
          </p:nvPr>
        </p:nvGraphicFramePr>
        <p:xfrm>
          <a:off x="533400" y="1570566"/>
          <a:ext cx="8928099" cy="232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033"/>
                <a:gridCol w="2976033"/>
                <a:gridCol w="2976033"/>
              </a:tblGrid>
              <a:tr h="767645">
                <a:tc>
                  <a:txBody>
                    <a:bodyPr/>
                    <a:lstStyle/>
                    <a:p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 B silent</a:t>
                      </a:r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 B betrays</a:t>
                      </a:r>
                      <a:endParaRPr lang="en-GB" sz="2250" dirty="0"/>
                    </a:p>
                  </a:txBody>
                  <a:tcPr/>
                </a:tc>
              </a:tr>
              <a:tr h="767645"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 A silent</a:t>
                      </a:r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1 year each</a:t>
                      </a:r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 A,</a:t>
                      </a:r>
                      <a:r>
                        <a:rPr lang="en-GB" sz="2250" baseline="0" dirty="0" smtClean="0"/>
                        <a:t> 3 years</a:t>
                      </a:r>
                    </a:p>
                    <a:p>
                      <a:r>
                        <a:rPr lang="en-GB" sz="2250" baseline="0" dirty="0" smtClean="0"/>
                        <a:t>Prisoner B, 0 years</a:t>
                      </a:r>
                      <a:endParaRPr lang="en-GB" sz="2250" dirty="0"/>
                    </a:p>
                  </a:txBody>
                  <a:tcPr/>
                </a:tc>
              </a:tr>
              <a:tr h="767645"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</a:t>
                      </a:r>
                      <a:r>
                        <a:rPr lang="en-GB" sz="2250" baseline="0" dirty="0" smtClean="0"/>
                        <a:t> A betrays</a:t>
                      </a:r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Prisoner A, 0 years</a:t>
                      </a:r>
                    </a:p>
                    <a:p>
                      <a:r>
                        <a:rPr lang="en-GB" sz="2250" dirty="0" smtClean="0"/>
                        <a:t>Prisoner B, 3 years</a:t>
                      </a:r>
                      <a:endParaRPr lang="en-GB" sz="2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50" dirty="0" smtClean="0"/>
                        <a:t>2 years each</a:t>
                      </a:r>
                      <a:endParaRPr lang="en-GB" sz="22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9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SOCIAL CONTRACT</a:t>
            </a:r>
          </a:p>
          <a:p>
            <a:r>
              <a:rPr lang="en-GB" dirty="0" smtClean="0"/>
              <a:t>Hobbes way out of </a:t>
            </a:r>
            <a:r>
              <a:rPr lang="en-GB" dirty="0" err="1" smtClean="0"/>
              <a:t>SoN</a:t>
            </a:r>
            <a:r>
              <a:rPr lang="en-GB" dirty="0" smtClean="0"/>
              <a:t>: ‘</a:t>
            </a:r>
            <a:r>
              <a:rPr lang="en-GB" dirty="0" err="1" smtClean="0"/>
              <a:t>tye</a:t>
            </a:r>
            <a:r>
              <a:rPr lang="en-GB" dirty="0" smtClean="0"/>
              <a:t> </a:t>
            </a:r>
            <a:r>
              <a:rPr lang="en-GB" dirty="0" smtClean="0"/>
              <a:t>them by </a:t>
            </a:r>
            <a:r>
              <a:rPr lang="en-GB" dirty="0" err="1" smtClean="0"/>
              <a:t>feare</a:t>
            </a:r>
            <a:r>
              <a:rPr lang="en-GB" dirty="0" smtClean="0"/>
              <a:t> of punishment to the performance of their covenants’</a:t>
            </a:r>
          </a:p>
          <a:p>
            <a:r>
              <a:rPr lang="en-GB" dirty="0" smtClean="0"/>
              <a:t>‘</a:t>
            </a:r>
            <a:r>
              <a:rPr lang="en-GB" dirty="0" err="1" smtClean="0"/>
              <a:t>conferre</a:t>
            </a:r>
            <a:r>
              <a:rPr lang="en-GB" dirty="0" smtClean="0"/>
              <a:t> </a:t>
            </a:r>
            <a:r>
              <a:rPr lang="en-GB" dirty="0"/>
              <a:t>all their power and strength upon one Man, or upon one </a:t>
            </a:r>
            <a:r>
              <a:rPr lang="en-GB" dirty="0" err="1"/>
              <a:t>Assembley</a:t>
            </a:r>
            <a:r>
              <a:rPr lang="en-GB" dirty="0"/>
              <a:t> of men, that may reduce all their Wills, by plurality of voices, unto one Will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‘I </a:t>
            </a:r>
            <a:r>
              <a:rPr lang="en-GB" dirty="0"/>
              <a:t>Authorise and give </a:t>
            </a:r>
            <a:r>
              <a:rPr lang="en-GB" dirty="0" smtClean="0"/>
              <a:t>up my </a:t>
            </a:r>
            <a:r>
              <a:rPr lang="en-GB" dirty="0"/>
              <a:t>Right of Governing my </a:t>
            </a:r>
            <a:r>
              <a:rPr lang="en-GB" dirty="0" err="1"/>
              <a:t>selfe</a:t>
            </a:r>
            <a:r>
              <a:rPr lang="en-GB" dirty="0"/>
              <a:t>, to this Man, or to this Assembly of men, on this condition, that thou give up </a:t>
            </a:r>
            <a:r>
              <a:rPr lang="en-GB" dirty="0" smtClean="0"/>
              <a:t>thy Right </a:t>
            </a:r>
            <a:r>
              <a:rPr lang="en-GB" dirty="0"/>
              <a:t>to him, and Authorise all his Actions in like </a:t>
            </a:r>
            <a:r>
              <a:rPr lang="en-GB" dirty="0" smtClean="0"/>
              <a:t>manner’.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3" name="Picture 3" descr="C:\Users\Carl\OneDrive\2A\Hobbes pictures\society-30.01.20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4267200" cy="28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3619500"/>
            <a:ext cx="9234487" cy="32384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LEVIATHAN</a:t>
            </a:r>
          </a:p>
          <a:p>
            <a:pPr marL="0" indent="0">
              <a:buNone/>
            </a:pPr>
            <a:r>
              <a:rPr lang="en-GB" sz="2250" dirty="0"/>
              <a:t>‘This done, the Multitude so united in one Person, is called a </a:t>
            </a:r>
            <a:r>
              <a:rPr lang="en-GB" sz="2250" dirty="0" smtClean="0"/>
              <a:t>COMMON-WEALTH, in </a:t>
            </a:r>
            <a:r>
              <a:rPr lang="en-GB" sz="2250" dirty="0" err="1" smtClean="0"/>
              <a:t>latine</a:t>
            </a:r>
            <a:r>
              <a:rPr lang="en-GB" sz="2250" dirty="0" smtClean="0"/>
              <a:t> CIVITAS. This </a:t>
            </a:r>
            <a:r>
              <a:rPr lang="en-GB" sz="2250" dirty="0"/>
              <a:t>is </a:t>
            </a:r>
            <a:r>
              <a:rPr lang="en-GB" sz="2250" dirty="0" smtClean="0"/>
              <a:t>the Generation </a:t>
            </a:r>
            <a:r>
              <a:rPr lang="en-GB" sz="2250" dirty="0"/>
              <a:t>of that </a:t>
            </a:r>
            <a:r>
              <a:rPr lang="en-GB" sz="2250" dirty="0" smtClean="0"/>
              <a:t>great LEVIATHAN</a:t>
            </a:r>
            <a:r>
              <a:rPr lang="en-GB" sz="2250" dirty="0"/>
              <a:t>, or rather </a:t>
            </a:r>
            <a:r>
              <a:rPr lang="en-GB" sz="2250" dirty="0" smtClean="0"/>
              <a:t>… of </a:t>
            </a:r>
            <a:r>
              <a:rPr lang="en-GB" sz="2250" dirty="0"/>
              <a:t>that </a:t>
            </a:r>
            <a:r>
              <a:rPr lang="en-GB" sz="2250" dirty="0" err="1"/>
              <a:t>Mortall</a:t>
            </a:r>
            <a:r>
              <a:rPr lang="en-GB" sz="2250" dirty="0"/>
              <a:t> God, to which wee owe under the </a:t>
            </a:r>
            <a:r>
              <a:rPr lang="en-GB" sz="2250" dirty="0" err="1" smtClean="0"/>
              <a:t>Immortall</a:t>
            </a:r>
            <a:r>
              <a:rPr lang="en-GB" sz="2250" dirty="0" smtClean="0"/>
              <a:t> </a:t>
            </a:r>
            <a:r>
              <a:rPr lang="en-GB" sz="2250" dirty="0"/>
              <a:t>God, our peace and defence. For by this </a:t>
            </a:r>
            <a:r>
              <a:rPr lang="en-GB" sz="2250" dirty="0" err="1"/>
              <a:t>Authoritie</a:t>
            </a:r>
            <a:r>
              <a:rPr lang="en-GB" sz="2250" dirty="0"/>
              <a:t>, given him by every </a:t>
            </a:r>
            <a:r>
              <a:rPr lang="en-GB" sz="2250" dirty="0" smtClean="0"/>
              <a:t>particular man </a:t>
            </a:r>
            <a:r>
              <a:rPr lang="en-GB" sz="2250" dirty="0"/>
              <a:t>in the Common-Wealth, he hath the use of so </a:t>
            </a:r>
            <a:r>
              <a:rPr lang="en-GB" sz="2250" dirty="0" smtClean="0"/>
              <a:t>much Power </a:t>
            </a:r>
            <a:r>
              <a:rPr lang="en-GB" sz="2250" dirty="0"/>
              <a:t>and Strength conferred on him, that by terror thereof, he is </a:t>
            </a:r>
            <a:r>
              <a:rPr lang="en-GB" sz="2250" dirty="0" err="1"/>
              <a:t>inabled</a:t>
            </a:r>
            <a:r>
              <a:rPr lang="en-GB" sz="2250" dirty="0"/>
              <a:t> to </a:t>
            </a:r>
            <a:r>
              <a:rPr lang="en-GB" sz="2250" dirty="0" err="1"/>
              <a:t>forme</a:t>
            </a:r>
            <a:r>
              <a:rPr lang="en-GB" sz="2250" dirty="0"/>
              <a:t> the wills of them all</a:t>
            </a:r>
            <a:r>
              <a:rPr lang="en-GB" sz="2250" dirty="0" smtClean="0"/>
              <a:t>… </a:t>
            </a:r>
            <a:r>
              <a:rPr lang="en-GB" sz="2250" dirty="0"/>
              <a:t>And he that </a:t>
            </a:r>
            <a:r>
              <a:rPr lang="en-GB" sz="2250" dirty="0" err="1"/>
              <a:t>carryeth</a:t>
            </a:r>
            <a:r>
              <a:rPr lang="en-GB" sz="2250" dirty="0"/>
              <a:t> this Person, is </a:t>
            </a:r>
            <a:r>
              <a:rPr lang="en-GB" sz="2250" dirty="0" smtClean="0"/>
              <a:t>called SOVERAIGNE’</a:t>
            </a:r>
          </a:p>
        </p:txBody>
      </p:sp>
      <p:pic>
        <p:nvPicPr>
          <p:cNvPr id="4099" name="Picture 3" descr="C:\Users\Carl\OneDrive\2A\Hobbes pictures\Leviat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64"/>
            <a:ext cx="4800600" cy="41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AUTHORSHIP</a:t>
            </a:r>
            <a:endParaRPr lang="en-GB" dirty="0"/>
          </a:p>
          <a:p>
            <a:r>
              <a:rPr lang="en-GB" dirty="0" smtClean="0"/>
              <a:t>Each individual is the author of the covenant, so each is bound by it: ‘everyone </a:t>
            </a:r>
            <a:r>
              <a:rPr lang="en-GB" dirty="0"/>
              <a:t>to </a:t>
            </a:r>
            <a:r>
              <a:rPr lang="en-GB" dirty="0" err="1"/>
              <a:t>owne</a:t>
            </a:r>
            <a:r>
              <a:rPr lang="en-GB" dirty="0"/>
              <a:t>, and acknowledge </a:t>
            </a:r>
            <a:r>
              <a:rPr lang="en-GB" dirty="0" err="1"/>
              <a:t>himselfe</a:t>
            </a:r>
            <a:r>
              <a:rPr lang="en-GB" dirty="0"/>
              <a:t> to be Author of whatsoever he that so </a:t>
            </a:r>
            <a:r>
              <a:rPr lang="en-GB" dirty="0" err="1"/>
              <a:t>beareth</a:t>
            </a:r>
            <a:r>
              <a:rPr lang="en-GB" dirty="0"/>
              <a:t> their person shall </a:t>
            </a:r>
            <a:r>
              <a:rPr lang="en-GB" dirty="0" smtClean="0"/>
              <a:t>act’</a:t>
            </a:r>
          </a:p>
          <a:p>
            <a:r>
              <a:rPr lang="en-GB" dirty="0" smtClean="0"/>
              <a:t>To oppose the Sovereign is </a:t>
            </a:r>
            <a:r>
              <a:rPr lang="en-GB" dirty="0"/>
              <a:t>to oppose </a:t>
            </a:r>
            <a:r>
              <a:rPr lang="en-GB" dirty="0" smtClean="0"/>
              <a:t>yourself, </a:t>
            </a:r>
            <a:r>
              <a:rPr lang="en-GB" dirty="0"/>
              <a:t>a </a:t>
            </a:r>
            <a:r>
              <a:rPr lang="en-GB" dirty="0" smtClean="0"/>
              <a:t>contradiction (violation of covenant)</a:t>
            </a:r>
          </a:p>
          <a:p>
            <a:r>
              <a:rPr lang="en-GB" dirty="0" smtClean="0"/>
              <a:t>You are even author of your own punishment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0"/>
            <a:ext cx="6257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POWERS</a:t>
            </a:r>
          </a:p>
          <a:p>
            <a:r>
              <a:rPr lang="en-GB" dirty="0" smtClean="0"/>
              <a:t>To say </a:t>
            </a:r>
            <a:r>
              <a:rPr lang="en-GB" dirty="0" err="1" smtClean="0"/>
              <a:t>Soveraign</a:t>
            </a:r>
            <a:r>
              <a:rPr lang="en-GB" dirty="0" smtClean="0"/>
              <a:t> </a:t>
            </a:r>
            <a:r>
              <a:rPr lang="en-GB" dirty="0"/>
              <a:t>is </a:t>
            </a:r>
            <a:r>
              <a:rPr lang="en-GB" dirty="0" smtClean="0"/>
              <a:t>unjust is to say                                                  we injure ourselves - impossible.</a:t>
            </a:r>
          </a:p>
          <a:p>
            <a:r>
              <a:rPr lang="en-GB" dirty="0"/>
              <a:t>Sovereign cannot forfeit </a:t>
            </a:r>
            <a:r>
              <a:rPr lang="en-GB" dirty="0" smtClean="0"/>
              <a:t>Sovereignty                                                            - not party </a:t>
            </a:r>
            <a:r>
              <a:rPr lang="en-GB" dirty="0"/>
              <a:t>to </a:t>
            </a:r>
            <a:r>
              <a:rPr lang="en-GB" dirty="0" smtClean="0"/>
              <a:t>covenant therefore </a:t>
            </a:r>
            <a:r>
              <a:rPr lang="en-GB" dirty="0"/>
              <a:t>cannot break it.</a:t>
            </a:r>
          </a:p>
          <a:p>
            <a:r>
              <a:rPr lang="en-GB" dirty="0" err="1" smtClean="0"/>
              <a:t>Soveraign</a:t>
            </a:r>
            <a:r>
              <a:rPr lang="en-GB" dirty="0" smtClean="0"/>
              <a:t> </a:t>
            </a:r>
            <a:r>
              <a:rPr lang="en-GB" dirty="0"/>
              <a:t>is to create peace and therefore may do ‘whatsoever he shall think necessary to be </a:t>
            </a:r>
            <a:r>
              <a:rPr lang="en-GB" dirty="0" smtClean="0"/>
              <a:t>done’.</a:t>
            </a:r>
          </a:p>
          <a:p>
            <a:r>
              <a:rPr lang="en-GB" dirty="0"/>
              <a:t>C</a:t>
            </a:r>
            <a:r>
              <a:rPr lang="en-GB" dirty="0" smtClean="0"/>
              <a:t>ensorship, taxes, spending, war, law, ministers</a:t>
            </a:r>
          </a:p>
          <a:p>
            <a:r>
              <a:rPr lang="en-GB" dirty="0"/>
              <a:t>‘a Kingdom divided in it </a:t>
            </a:r>
            <a:r>
              <a:rPr lang="en-GB" dirty="0" err="1"/>
              <a:t>selfe</a:t>
            </a:r>
            <a:r>
              <a:rPr lang="en-GB" dirty="0"/>
              <a:t> cannot stand</a:t>
            </a:r>
            <a:r>
              <a:rPr lang="en-GB" dirty="0" smtClean="0"/>
              <a:t>’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taying is tacit consent to sovereignty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Carl\OneDrive\2A\Hobbes pictures\pow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0"/>
            <a:ext cx="29241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LIMITATIONS</a:t>
            </a:r>
          </a:p>
          <a:p>
            <a:r>
              <a:rPr lang="en-GB" dirty="0" err="1" smtClean="0"/>
              <a:t>Soveraign</a:t>
            </a:r>
            <a:r>
              <a:rPr lang="en-GB" dirty="0" smtClean="0"/>
              <a:t> ‘may commit iniquity’</a:t>
            </a:r>
          </a:p>
          <a:p>
            <a:r>
              <a:rPr lang="en-GB" dirty="0"/>
              <a:t>May believe what you wish </a:t>
            </a:r>
            <a:r>
              <a:rPr lang="en-GB" dirty="0" smtClean="0"/>
              <a:t>privately</a:t>
            </a:r>
          </a:p>
          <a:p>
            <a:r>
              <a:rPr lang="en-GB" dirty="0" smtClean="0"/>
              <a:t>Fundamental right to self-preservation retained:</a:t>
            </a:r>
          </a:p>
          <a:p>
            <a:pPr marL="0" indent="0">
              <a:buNone/>
            </a:pPr>
            <a:r>
              <a:rPr lang="en-GB" dirty="0" smtClean="0"/>
              <a:t>1. Criminal can and must resist</a:t>
            </a:r>
          </a:p>
          <a:p>
            <a:pPr marL="0" indent="0">
              <a:buNone/>
            </a:pPr>
            <a:r>
              <a:rPr lang="en-GB" dirty="0" smtClean="0"/>
              <a:t>2. soldier </a:t>
            </a:r>
            <a:r>
              <a:rPr lang="en-GB" dirty="0"/>
              <a:t>could flee if taken into battle with no prospect of </a:t>
            </a:r>
            <a:r>
              <a:rPr lang="en-GB" dirty="0" smtClean="0"/>
              <a:t>victory</a:t>
            </a:r>
          </a:p>
          <a:p>
            <a:pPr marL="0" indent="0">
              <a:buNone/>
            </a:pPr>
            <a:r>
              <a:rPr lang="en-GB" dirty="0" smtClean="0"/>
              <a:t>3. starvation </a:t>
            </a:r>
            <a:r>
              <a:rPr lang="en-GB" dirty="0"/>
              <a:t>(</a:t>
            </a:r>
            <a:r>
              <a:rPr lang="en-GB" i="1" dirty="0"/>
              <a:t>in extremis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4. If </a:t>
            </a:r>
            <a:r>
              <a:rPr lang="en-GB" dirty="0" err="1"/>
              <a:t>Soveraign</a:t>
            </a:r>
            <a:r>
              <a:rPr lang="en-GB" dirty="0"/>
              <a:t> fails to defend, you’re no longer </a:t>
            </a:r>
            <a:r>
              <a:rPr lang="en-GB" dirty="0" smtClean="0"/>
              <a:t>obliged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 descr="C:\Users\Carl\OneDrive\2A\Hobbes pictures\Revolution-F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0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HD:Users:margarete:Desktop:templates:FacultyPPTtemps:standardWhite.pot</Template>
  <TotalTime>1167</TotalTime>
  <Words>974</Words>
  <Application>Microsoft Office PowerPoint</Application>
  <PresentationFormat>A4 Paper (210x297 mm)</PresentationFormat>
  <Paragraphs>109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standardWhite</vt:lpstr>
      <vt:lpstr>Hobbes III: The Contract and the Leviathan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Lecture: The Glorious Revolution (Craig Smith)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 here</dc:title>
  <dc:creator>Lynn Bell</dc:creator>
  <cp:lastModifiedBy>Carl Knight</cp:lastModifiedBy>
  <cp:revision>95</cp:revision>
  <dcterms:created xsi:type="dcterms:W3CDTF">2010-08-13T10:48:48Z</dcterms:created>
  <dcterms:modified xsi:type="dcterms:W3CDTF">2018-10-17T07:51:35Z</dcterms:modified>
</cp:coreProperties>
</file>