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4"/>
  </p:notesMasterIdLst>
  <p:sldIdLst>
    <p:sldId id="296" r:id="rId2"/>
    <p:sldId id="295" r:id="rId3"/>
    <p:sldId id="289" r:id="rId4"/>
    <p:sldId id="297" r:id="rId5"/>
    <p:sldId id="293" r:id="rId6"/>
    <p:sldId id="292" r:id="rId7"/>
    <p:sldId id="291" r:id="rId8"/>
    <p:sldId id="299" r:id="rId9"/>
    <p:sldId id="288" r:id="rId10"/>
    <p:sldId id="298" r:id="rId11"/>
    <p:sldId id="290" r:id="rId12"/>
    <p:sldId id="287" r:id="rId13"/>
    <p:sldId id="286" r:id="rId14"/>
    <p:sldId id="301" r:id="rId15"/>
    <p:sldId id="285" r:id="rId16"/>
    <p:sldId id="284" r:id="rId17"/>
    <p:sldId id="304" r:id="rId18"/>
    <p:sldId id="303" r:id="rId19"/>
    <p:sldId id="306" r:id="rId20"/>
    <p:sldId id="305" r:id="rId21"/>
    <p:sldId id="283" r:id="rId22"/>
    <p:sldId id="302" r:id="rId23"/>
  </p:sldIdLst>
  <p:sldSz cx="9906000" cy="6858000" type="A4"/>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2">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B0"/>
    <a:srgbClr val="93B1CC"/>
    <a:srgbClr val="B7AA9E"/>
    <a:srgbClr val="C4C18E"/>
    <a:srgbClr val="31AA1C"/>
    <a:srgbClr val="CF3900"/>
    <a:srgbClr val="FCD450"/>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08" y="36"/>
      </p:cViewPr>
      <p:guideLst>
        <p:guide orient="horz" pos="215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6" charset="0"/>
                <a:ea typeface="Arial" pitchFamily="-106" charset="0"/>
                <a:cs typeface="Arial" pitchFamily="-106"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6" charset="0"/>
                <a:ea typeface="Arial" pitchFamily="-106" charset="0"/>
                <a:cs typeface="Arial" pitchFamily="-106"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6939F-982B-4022-9F7F-CE654EB8110B}" type="slidenum">
              <a:rPr lang="en-GB"/>
              <a:pPr/>
              <a:t>‹#›</a:t>
            </a:fld>
            <a:endParaRPr lang="en-GB"/>
          </a:p>
        </p:txBody>
      </p:sp>
    </p:spTree>
    <p:extLst>
      <p:ext uri="{BB962C8B-B14F-4D97-AF65-F5344CB8AC3E}">
        <p14:creationId xmlns:p14="http://schemas.microsoft.com/office/powerpoint/2010/main" val="272801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10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16"/>
          <p:cNvSpPr>
            <a:spLocks noChangeArrowheads="1"/>
          </p:cNvSpPr>
          <p:nvPr userDrawn="1"/>
        </p:nvSpPr>
        <p:spPr bwMode="auto">
          <a:xfrm>
            <a:off x="0" y="0"/>
            <a:ext cx="9906000" cy="6858000"/>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pic>
        <p:nvPicPr>
          <p:cNvPr id="5" name="Picture 8" descr="UoG_keyline.eps"/>
          <p:cNvPicPr>
            <a:picLocks noChangeAspect="1"/>
          </p:cNvPicPr>
          <p:nvPr userDrawn="1"/>
        </p:nvPicPr>
        <p:blipFill>
          <a:blip r:embed="rId2" cstate="print"/>
          <a:srcRect/>
          <a:stretch>
            <a:fillRect/>
          </a:stretch>
        </p:blipFill>
        <p:spPr bwMode="auto">
          <a:xfrm>
            <a:off x="412750" y="374650"/>
            <a:ext cx="1968500" cy="622300"/>
          </a:xfrm>
          <a:prstGeom prst="rect">
            <a:avLst/>
          </a:prstGeom>
          <a:noFill/>
          <a:ln w="9525">
            <a:noFill/>
            <a:miter lim="800000"/>
            <a:headEnd/>
            <a:tailEnd/>
          </a:ln>
        </p:spPr>
      </p:pic>
      <p:sp>
        <p:nvSpPr>
          <p:cNvPr id="40962" name="Rectangle 2"/>
          <p:cNvSpPr>
            <a:spLocks noGrp="1" noChangeArrowheads="1"/>
          </p:cNvSpPr>
          <p:nvPr>
            <p:ph type="ctrTitle"/>
          </p:nvPr>
        </p:nvSpPr>
        <p:spPr bwMode="auto">
          <a:xfrm>
            <a:off x="449263" y="1927225"/>
            <a:ext cx="5859462" cy="1057275"/>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defRPr sz="3600" b="1">
                <a:solidFill>
                  <a:schemeClr val="bg1"/>
                </a:solidFill>
              </a:defRPr>
            </a:lvl1pPr>
          </a:lstStyle>
          <a:p>
            <a:r>
              <a:rPr lang="en-GB" dirty="0"/>
              <a:t>Click to edit Master title style</a:t>
            </a:r>
          </a:p>
        </p:txBody>
      </p:sp>
      <p:sp>
        <p:nvSpPr>
          <p:cNvPr id="40963" name="Rectangle 3"/>
          <p:cNvSpPr>
            <a:spLocks noGrp="1" noChangeArrowheads="1"/>
          </p:cNvSpPr>
          <p:nvPr>
            <p:ph type="subTitle" idx="1"/>
          </p:nvPr>
        </p:nvSpPr>
        <p:spPr>
          <a:xfrm>
            <a:off x="449263" y="3033713"/>
            <a:ext cx="5859462" cy="973137"/>
          </a:xfrm>
        </p:spPr>
        <p:txBody>
          <a:bodyPr/>
          <a:lstStyle>
            <a:lvl1pPr>
              <a:buNone/>
              <a:defRPr sz="3600" b="0">
                <a:solidFill>
                  <a:schemeClr val="bg1"/>
                </a:solidFill>
              </a:defRPr>
            </a:lvl1pPr>
          </a:lstStyle>
          <a:p>
            <a:r>
              <a:rPr lang="en-GB"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393700" y="2501900"/>
            <a:ext cx="9080500" cy="400050"/>
          </a:xfrm>
          <a:prstGeom prst="rect">
            <a:avLst/>
          </a:prstGeom>
          <a:noFill/>
        </p:spPr>
        <p:txBody>
          <a:bodyPr>
            <a:spAutoFit/>
          </a:bodyPr>
          <a:lstStyle/>
          <a:p>
            <a:pPr>
              <a:defRPr/>
            </a:pPr>
            <a:r>
              <a:rPr lang="en-US" sz="2000" dirty="0">
                <a:latin typeface="Arial" pitchFamily="-106" charset="0"/>
                <a:ea typeface="Arial" pitchFamily="-106" charset="0"/>
                <a:cs typeface="Arial" pitchFamily="-106" charset="0"/>
              </a:rPr>
              <a:t>Body text</a:t>
            </a:r>
          </a:p>
        </p:txBody>
      </p:sp>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406400" y="1612900"/>
            <a:ext cx="6934200" cy="6731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5" name="Rectangle 4"/>
          <p:cNvSpPr>
            <a:spLocks noGrp="1" noChangeArrowheads="1"/>
          </p:cNvSpPr>
          <p:nvPr>
            <p:ph type="sldNum" sz="quarter" idx="10"/>
          </p:nvPr>
        </p:nvSpPr>
        <p:spPr/>
        <p:txBody>
          <a:bodyPr/>
          <a:lstStyle>
            <a:lvl1pPr>
              <a:defRPr/>
            </a:lvl1pPr>
          </a:lstStyle>
          <a:p>
            <a:fld id="{16005DA6-CA95-4F82-8818-0D6C15A3147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D562192-FA95-44B7-A855-9C51B87AC52E}"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52DFFC53-4C9F-439F-A8B8-0818A2305E2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6CD52F8C-4FD0-4FE8-A793-E838B45B04E1}"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0" y="0"/>
            <a:ext cx="9906000" cy="1381125"/>
          </a:xfrm>
          <a:prstGeom prst="rect">
            <a:avLst/>
          </a:prstGeom>
          <a:solidFill>
            <a:srgbClr val="00213B"/>
          </a:solidFill>
          <a:ln w="9525">
            <a:noFill/>
            <a:miter lim="800000"/>
            <a:headEnd/>
            <a:tailEnd/>
          </a:ln>
          <a:effectLst/>
        </p:spPr>
        <p:txBody>
          <a:bodyPr wrap="none" anchor="ctr"/>
          <a:lstStyle/>
          <a:p>
            <a:pPr>
              <a:defRPr/>
            </a:pPr>
            <a:endParaRPr lang="en-US">
              <a:latin typeface="Arial" pitchFamily="-106" charset="0"/>
              <a:ea typeface="Arial" pitchFamily="-106" charset="0"/>
              <a:cs typeface="Arial" pitchFamily="-106" charset="0"/>
            </a:endParaRPr>
          </a:p>
        </p:txBody>
      </p:sp>
      <p:sp>
        <p:nvSpPr>
          <p:cNvPr id="1027" name="Rectangle 3"/>
          <p:cNvSpPr>
            <a:spLocks noGrp="1" noChangeArrowheads="1"/>
          </p:cNvSpPr>
          <p:nvPr>
            <p:ph type="body" idx="1"/>
          </p:nvPr>
        </p:nvSpPr>
        <p:spPr bwMode="auto">
          <a:xfrm>
            <a:off x="417513" y="1622425"/>
            <a:ext cx="9348787" cy="4821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0" name="Rectangle 6"/>
          <p:cNvSpPr>
            <a:spLocks noGrp="1" noChangeArrowheads="1"/>
          </p:cNvSpPr>
          <p:nvPr>
            <p:ph type="sldNum" sz="quarter" idx="4"/>
          </p:nvPr>
        </p:nvSpPr>
        <p:spPr bwMode="auto">
          <a:xfrm>
            <a:off x="9110663" y="6570663"/>
            <a:ext cx="795337"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1ECF75C-E48A-4F00-AB06-CE249F105ED5}" type="slidenum">
              <a:rPr lang="en-GB"/>
              <a:pPr/>
              <a:t>‹#›</a:t>
            </a:fld>
            <a:endParaRPr lang="en-GB"/>
          </a:p>
        </p:txBody>
      </p:sp>
      <p:pic>
        <p:nvPicPr>
          <p:cNvPr id="1029" name="Picture 5" descr="UoG_keyline.eps"/>
          <p:cNvPicPr>
            <a:picLocks noChangeAspect="1"/>
          </p:cNvPicPr>
          <p:nvPr userDrawn="1"/>
        </p:nvPicPr>
        <p:blipFill>
          <a:blip r:embed="rId7" cstate="print"/>
          <a:srcRect/>
          <a:stretch>
            <a:fillRect/>
          </a:stretch>
        </p:blipFill>
        <p:spPr bwMode="auto">
          <a:xfrm>
            <a:off x="412750" y="374650"/>
            <a:ext cx="1968500" cy="622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67" r:id="rId3"/>
    <p:sldLayoutId id="2147483768" r:id="rId4"/>
    <p:sldLayoutId id="2147483769" r:id="rId5"/>
  </p:sldLayoutIdLst>
  <p:txStyles>
    <p:titleStyle>
      <a:lvl1pPr algn="r" rtl="0" eaLnBrk="0" fontAlgn="base" hangingPunct="0">
        <a:lnSpc>
          <a:spcPct val="90000"/>
        </a:lnSpc>
        <a:spcBef>
          <a:spcPct val="0"/>
        </a:spcBef>
        <a:spcAft>
          <a:spcPct val="0"/>
        </a:spcAft>
        <a:defRPr sz="3000">
          <a:solidFill>
            <a:schemeClr val="bg1"/>
          </a:solidFill>
          <a:latin typeface="+mj-lt"/>
          <a:ea typeface="Arial" pitchFamily="-105" charset="0"/>
          <a:cs typeface="+mj-cs"/>
        </a:defRPr>
      </a:lvl1pPr>
      <a:lvl2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2pPr>
      <a:lvl3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3pPr>
      <a:lvl4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4pPr>
      <a:lvl5pPr algn="r" rtl="0" eaLnBrk="0" fontAlgn="base" hangingPunct="0">
        <a:lnSpc>
          <a:spcPct val="90000"/>
        </a:lnSpc>
        <a:spcBef>
          <a:spcPct val="0"/>
        </a:spcBef>
        <a:spcAft>
          <a:spcPct val="0"/>
        </a:spcAft>
        <a:defRPr sz="3000">
          <a:solidFill>
            <a:schemeClr val="bg1"/>
          </a:solidFill>
          <a:latin typeface="Arial" charset="0"/>
          <a:ea typeface="Arial" pitchFamily="-10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har char="•"/>
        <a:defRPr sz="2800" b="1">
          <a:solidFill>
            <a:srgbClr val="00213B"/>
          </a:solidFill>
          <a:latin typeface="+mn-lt"/>
          <a:ea typeface="Arial" pitchFamily="-105" charset="0"/>
          <a:cs typeface="+mn-cs"/>
        </a:defRPr>
      </a:lvl1pPr>
      <a:lvl2pPr marL="1588" indent="455613" algn="l" rtl="0" eaLnBrk="0" fontAlgn="base" hangingPunct="0">
        <a:spcBef>
          <a:spcPct val="30000"/>
        </a:spcBef>
        <a:spcAft>
          <a:spcPct val="0"/>
        </a:spcAft>
        <a:buChar char="–"/>
        <a:defRPr sz="2600">
          <a:solidFill>
            <a:schemeClr val="tx1"/>
          </a:solidFill>
          <a:latin typeface="+mn-lt"/>
          <a:ea typeface="Arial" pitchFamily="-105" charset="0"/>
          <a:cs typeface="+mn-cs"/>
        </a:defRPr>
      </a:lvl2pPr>
      <a:lvl3pPr marL="177800" indent="-174625" algn="l" rtl="0" eaLnBrk="0" fontAlgn="base" hangingPunct="0">
        <a:spcBef>
          <a:spcPct val="30000"/>
        </a:spcBef>
        <a:spcAft>
          <a:spcPct val="0"/>
        </a:spcAft>
        <a:buClr>
          <a:schemeClr val="tx2"/>
        </a:buClr>
        <a:buSzPct val="80000"/>
        <a:buFont typeface="Wingdings" pitchFamily="-106" charset="2"/>
        <a:buChar char="l"/>
        <a:defRPr sz="2400">
          <a:solidFill>
            <a:schemeClr val="tx1"/>
          </a:solidFill>
          <a:latin typeface="+mn-lt"/>
          <a:ea typeface="Arial" pitchFamily="-105" charset="0"/>
          <a:cs typeface="+mn-cs"/>
        </a:defRPr>
      </a:lvl3pPr>
      <a:lvl4pPr marL="346075" indent="-166688" algn="l" rtl="0" eaLnBrk="0" fontAlgn="base" hangingPunct="0">
        <a:spcBef>
          <a:spcPct val="30000"/>
        </a:spcBef>
        <a:spcAft>
          <a:spcPct val="0"/>
        </a:spcAft>
        <a:buClr>
          <a:schemeClr val="tx2"/>
        </a:buClr>
        <a:buSzPct val="80000"/>
        <a:buFont typeface="Arial" charset="0"/>
        <a:buChar char="–"/>
        <a:defRPr sz="2000">
          <a:solidFill>
            <a:schemeClr val="tx1"/>
          </a:solidFill>
          <a:latin typeface="+mn-lt"/>
          <a:ea typeface="Arial" pitchFamily="-105" charset="0"/>
          <a:cs typeface="+mn-cs"/>
        </a:defRPr>
      </a:lvl4pPr>
      <a:lvl5pPr marL="523875" indent="-176213" algn="l" rtl="0" eaLnBrk="0" fontAlgn="base" hangingPunct="0">
        <a:spcBef>
          <a:spcPct val="30000"/>
        </a:spcBef>
        <a:spcAft>
          <a:spcPct val="0"/>
        </a:spcAft>
        <a:buClr>
          <a:schemeClr val="tx2"/>
        </a:buClr>
        <a:buChar char="•"/>
        <a:defRPr sz="2000">
          <a:solidFill>
            <a:schemeClr val="tx1"/>
          </a:solidFill>
          <a:latin typeface="+mn-lt"/>
          <a:ea typeface="Arial" pitchFamily="-10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385762" y="3984625"/>
            <a:ext cx="9380538" cy="1057275"/>
          </a:xfrm>
          <a:noFill/>
        </p:spPr>
        <p:txBody>
          <a:bodyPr/>
          <a:lstStyle/>
          <a:p>
            <a:r>
              <a:rPr lang="en-GB" sz="3800" dirty="0"/>
              <a:t>Locke I: Religious Toleration</a:t>
            </a:r>
          </a:p>
        </p:txBody>
      </p:sp>
      <p:sp>
        <p:nvSpPr>
          <p:cNvPr id="8195" name="Rectangle 7"/>
          <p:cNvSpPr>
            <a:spLocks noGrp="1" noChangeArrowheads="1"/>
          </p:cNvSpPr>
          <p:nvPr>
            <p:ph type="subTitle" idx="1"/>
          </p:nvPr>
        </p:nvSpPr>
        <p:spPr>
          <a:xfrm>
            <a:off x="436563" y="5218113"/>
            <a:ext cx="5859462" cy="973137"/>
          </a:xfrm>
        </p:spPr>
        <p:txBody>
          <a:bodyPr/>
          <a:lstStyle/>
          <a:p>
            <a:pPr marL="0" indent="0"/>
            <a:r>
              <a:rPr lang="en-GB" sz="2400"/>
              <a:t>Politics </a:t>
            </a:r>
            <a:r>
              <a:rPr lang="en-GB" sz="2400" dirty="0"/>
              <a:t>2A</a:t>
            </a:r>
          </a:p>
          <a:p>
            <a:pPr marL="0" indent="0"/>
            <a:r>
              <a:rPr lang="en-GB" sz="2400" dirty="0"/>
              <a:t>Dr Carl Knight, Lecturer in Political Theory</a:t>
            </a:r>
          </a:p>
        </p:txBody>
      </p:sp>
      <p:pic>
        <p:nvPicPr>
          <p:cNvPr id="1026" name="Picture 2" descr="C:\Users\Carl\OneDrive\2A\Locke pictures\RELIGIOUS_TOLE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200" y="214807"/>
            <a:ext cx="4805106" cy="417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3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METHODS</a:t>
            </a:r>
          </a:p>
          <a:p>
            <a:r>
              <a:rPr lang="en-GB" dirty="0"/>
              <a:t>If conversion appropriate, forceful                  methods impermissibly un-Christian:</a:t>
            </a:r>
          </a:p>
          <a:p>
            <a:pPr marL="0" indent="0">
              <a:buNone/>
            </a:pPr>
            <a:r>
              <a:rPr lang="en-GB" sz="2250" dirty="0"/>
              <a:t>‘those who do not really contend for the advancement of the true religion, and of the church of Christ, make use of arms that do not belong to the Christian warfare. If, like the Captain of our salvation, they sincerely desired the good of souls, they would tread in the steps and follow the perfect example of that Prince of Peace, who sent out his soldiers to the subduing of nations, and gathering them into his church, not armed with the sword, or other instruments of force, but prepared with the Gospel of peace, and with the exemplary holiness of their conversation’.</a:t>
            </a:r>
          </a:p>
        </p:txBody>
      </p:sp>
      <p:pic>
        <p:nvPicPr>
          <p:cNvPr id="1026" name="Picture 2" descr="C:\Users\Carl\OneDrive\2A\Locke pictures\jesus-peacefu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1" y="-1"/>
            <a:ext cx="2565400" cy="365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0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HYPOCRISY</a:t>
            </a:r>
          </a:p>
          <a:p>
            <a:r>
              <a:rPr lang="en-GB" dirty="0"/>
              <a:t>Points out inconsistencies in                              actions of religious persecutors</a:t>
            </a:r>
          </a:p>
          <a:p>
            <a:r>
              <a:rPr lang="en-GB" dirty="0"/>
              <a:t>Punish those of other faiths but overlook sins closer to home: </a:t>
            </a:r>
            <a:r>
              <a:rPr lang="en-GB" sz="2250" dirty="0"/>
              <a:t>‘Now I appeal to the consciences of those that persecute, torment, destroy, and kill other men upon pretence of religion, whether they do it out of friendship and kindness towards them, or no: and I shall then indeed, and not till then, believe they do so, when I shall see those fiery zealots correcting, in the same manner, their friends and familiar acquaintance, for the manifest sins they commit against the precepts of the Gospel’</a:t>
            </a:r>
          </a:p>
          <a:p>
            <a:r>
              <a:rPr lang="en-GB" sz="2250" dirty="0"/>
              <a:t>e.g. ‘conscientious dissent from ecclesiastical decision’ vs. ‘whoredom, fraud, malice, and such like enormities’</a:t>
            </a:r>
          </a:p>
        </p:txBody>
      </p:sp>
      <p:pic>
        <p:nvPicPr>
          <p:cNvPr id="2050" name="Picture 2" descr="C:\Users\Carl\OneDrive\2A\Locke pictures\christ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902" y="0"/>
            <a:ext cx="3686098"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4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NO BASIS FOR DUTY TO FORCE</a:t>
            </a:r>
          </a:p>
          <a:p>
            <a:r>
              <a:rPr lang="en-GB" dirty="0"/>
              <a:t>Belief is not responsibility of state or other people</a:t>
            </a:r>
          </a:p>
          <a:p>
            <a:r>
              <a:rPr lang="en-GB" dirty="0"/>
              <a:t>Bible doesn’t command magistrates to force faith</a:t>
            </a:r>
          </a:p>
          <a:p>
            <a:r>
              <a:rPr lang="en-GB" dirty="0"/>
              <a:t>Nor could the people coherently will that magistrates force them to believe</a:t>
            </a:r>
          </a:p>
          <a:p>
            <a:r>
              <a:rPr lang="en-GB" sz="2250" dirty="0"/>
              <a:t>‘it appears not that God has ever given any such authority to one man over another, as to compel any one to his religion. Nor can any power be vested in the magistrate by the consent of the people; because no man can so far abandon the care of his own salvation as blindly to leave it to the choice of any other, whether prince or subject, to prescribe to him what faith or worship he shall embrace’</a:t>
            </a:r>
          </a:p>
        </p:txBody>
      </p:sp>
    </p:spTree>
    <p:extLst>
      <p:ext uri="{BB962C8B-B14F-4D97-AF65-F5344CB8AC3E}">
        <p14:creationId xmlns:p14="http://schemas.microsoft.com/office/powerpoint/2010/main" val="50895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BELIEF CANNOT BE FORCED</a:t>
            </a:r>
          </a:p>
          <a:p>
            <a:r>
              <a:rPr lang="en-GB" dirty="0"/>
              <a:t>True religious belief involves a deep inner conviction</a:t>
            </a:r>
          </a:p>
          <a:p>
            <a:r>
              <a:rPr lang="en-GB" dirty="0"/>
              <a:t>Force is a means only to outward compliance</a:t>
            </a:r>
          </a:p>
          <a:p>
            <a:r>
              <a:rPr lang="en-GB" dirty="0"/>
              <a:t>Hence, government cannot create true belief</a:t>
            </a:r>
          </a:p>
          <a:p>
            <a:r>
              <a:rPr lang="en-GB" sz="2250" dirty="0"/>
              <a:t>‘The care of souls cannot belong to the civil magistrate, because his power consists only in outward force : but true and saving religion consists in the inward persuasion of the mind, without which nothing can be acceptable to God. And such is the nature of the understanding, that it cannot be compelled to the belief of any thing by outward force. Confiscation of estate, imprisonment, torments, nothing of that nature can have any such efficacy as to make men change the inward judgment that they have framed of things’.</a:t>
            </a:r>
          </a:p>
          <a:p>
            <a:endParaRPr lang="en-GB" dirty="0"/>
          </a:p>
          <a:p>
            <a:pPr marL="0" indent="0">
              <a:buNone/>
            </a:pPr>
            <a:endParaRPr lang="en-GB" dirty="0"/>
          </a:p>
        </p:txBody>
      </p:sp>
    </p:spTree>
    <p:extLst>
      <p:ext uri="{BB962C8B-B14F-4D97-AF65-F5344CB8AC3E}">
        <p14:creationId xmlns:p14="http://schemas.microsoft.com/office/powerpoint/2010/main" val="290775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HYPOCRISY, PART II</a:t>
            </a:r>
          </a:p>
          <a:p>
            <a:r>
              <a:rPr lang="en-GB" dirty="0"/>
              <a:t>Hypocrisy of forced </a:t>
            </a:r>
            <a:r>
              <a:rPr lang="en-GB" dirty="0" err="1"/>
              <a:t>convertee</a:t>
            </a:r>
            <a:r>
              <a:rPr lang="en-GB" dirty="0"/>
              <a:t>:</a:t>
            </a:r>
          </a:p>
          <a:p>
            <a:pPr marL="0" indent="0">
              <a:buNone/>
            </a:pPr>
            <a:r>
              <a:rPr lang="en-GB" sz="2250" dirty="0"/>
              <a:t>‘no man can, if he would, conform his faith to the dictates of another. All the life and power of true religion consists in the inward and full persuasion of the mind; and faith is not faith without believing. Whatever profession we make, to whatever outward worship we conform, if we are not fully satisfied in our own mind that the one is true, and the other well-pleasing unto God, such profession and such practice, far from being any furtherance, are indeed great obstacles to our salvation. For in this manner, instead of expiating other sins by the exercise of religion, I say, in offering thus unto God Almighty such a worship as we esteem to be displeasing unto him, we add unto the number of our other sins, those also of hypocrisy, and contempt of his Divine Majesty’.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1" y="-1"/>
            <a:ext cx="3467100" cy="264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06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MAGISTRATES ARE OFTEN WRONG</a:t>
            </a:r>
          </a:p>
          <a:p>
            <a:r>
              <a:rPr lang="en-GB" dirty="0"/>
              <a:t>Even if belief could be forced, this                          would not do God’s work</a:t>
            </a:r>
          </a:p>
          <a:p>
            <a:r>
              <a:rPr lang="en-GB" dirty="0"/>
              <a:t>Magistrates around the world hold                         contradictory religious views</a:t>
            </a:r>
          </a:p>
          <a:p>
            <a:r>
              <a:rPr lang="en-GB" dirty="0"/>
              <a:t>Most of these must be wrong</a:t>
            </a:r>
          </a:p>
          <a:p>
            <a:r>
              <a:rPr lang="en-GB" dirty="0"/>
              <a:t>Hence, even if magistrates successfully converted everyone to their favoured religion, there is no reason to suppose that this would increase the number of believers of the true religion</a:t>
            </a:r>
          </a:p>
        </p:txBody>
      </p:sp>
      <p:pic>
        <p:nvPicPr>
          <p:cNvPr id="4098" name="Picture 2" descr="C:\Users\Carl\OneDrive\2A\Locke pictures\51X3XVBJYWL._SY344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652" y="-1"/>
            <a:ext cx="3169348" cy="468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3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sz="2250" dirty="0"/>
          </a:p>
          <a:p>
            <a:pPr marL="0" indent="0">
              <a:buNone/>
            </a:pPr>
            <a:endParaRPr lang="en-GB" sz="2250" dirty="0"/>
          </a:p>
          <a:p>
            <a:pPr marL="0" indent="0">
              <a:buNone/>
            </a:pPr>
            <a:endParaRPr lang="en-GB" sz="2250" dirty="0"/>
          </a:p>
          <a:p>
            <a:pPr marL="0" indent="0">
              <a:buNone/>
            </a:pPr>
            <a:endParaRPr lang="en-GB" sz="2250" dirty="0"/>
          </a:p>
          <a:p>
            <a:pPr marL="0" indent="0">
              <a:buNone/>
            </a:pPr>
            <a:r>
              <a:rPr lang="en-GB" sz="2250" dirty="0"/>
              <a:t>THE INTERNATIONAL LOTTERY</a:t>
            </a:r>
          </a:p>
          <a:p>
            <a:pPr marL="0" indent="0">
              <a:buNone/>
            </a:pPr>
            <a:r>
              <a:rPr lang="en-GB" sz="2250" dirty="0"/>
              <a:t>‘In the variety and contradiction of opinions in religion, wherein the princes of the world are as much divided as in their secular interests, the narrow way would be much straitened ; one country alone would be in the right, and all the rest of the world put under an obligation of following their princes in the ways that lead to destruction : and that which heightens the absurdity, and very ill suits the notion of a Deity, men would owe their eternal happiness or misery to the places of their nativity’.</a:t>
            </a:r>
          </a:p>
        </p:txBody>
      </p:sp>
      <p:pic>
        <p:nvPicPr>
          <p:cNvPr id="1026" name="Picture 2" descr="C:\Users\Carl\OneDrive\2A\Locke pictures\relig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0"/>
            <a:ext cx="4013200" cy="391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8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17513" y="1523034"/>
            <a:ext cx="9348787" cy="4821238"/>
          </a:xfrm>
        </p:spPr>
        <p:txBody>
          <a:bodyPr/>
          <a:lstStyle/>
          <a:p>
            <a:pPr marL="0" indent="0">
              <a:buNone/>
            </a:pPr>
            <a:r>
              <a:rPr lang="en-GB" dirty="0"/>
              <a:t>ACTIVITY</a:t>
            </a:r>
          </a:p>
          <a:p>
            <a:pPr marL="0" indent="0">
              <a:buNone/>
            </a:pPr>
            <a:r>
              <a:rPr lang="en-GB" i="1" dirty="0"/>
              <a:t>Are Locke’s arguments about religious toleration relevant in the 21</a:t>
            </a:r>
            <a:r>
              <a:rPr lang="en-GB" i="1" baseline="30000" dirty="0"/>
              <a:t>st</a:t>
            </a:r>
            <a:r>
              <a:rPr lang="en-GB" i="1" dirty="0"/>
              <a:t> century?</a:t>
            </a:r>
          </a:p>
          <a:p>
            <a:pPr marL="0" indent="0">
              <a:buNone/>
            </a:pPr>
            <a:endParaRPr lang="en-GB" i="1" dirty="0"/>
          </a:p>
          <a:p>
            <a:pPr marL="0" indent="0">
              <a:buNone/>
            </a:pPr>
            <a:r>
              <a:rPr lang="en-GB" dirty="0"/>
              <a:t>You may wish to discuss Locke’s arguments about:</a:t>
            </a:r>
          </a:p>
          <a:p>
            <a:r>
              <a:rPr lang="en-GB" dirty="0"/>
              <a:t>The role of government as securing civil interests</a:t>
            </a:r>
          </a:p>
          <a:p>
            <a:r>
              <a:rPr lang="en-GB" dirty="0"/>
              <a:t>Charitable duties versus methods of conversion</a:t>
            </a:r>
          </a:p>
          <a:p>
            <a:r>
              <a:rPr lang="en-GB" dirty="0"/>
              <a:t>Magistrate has not been placed in charge of souls</a:t>
            </a:r>
          </a:p>
          <a:p>
            <a:r>
              <a:rPr lang="en-GB" dirty="0"/>
              <a:t>Force cannot bring people to truly believe</a:t>
            </a:r>
          </a:p>
          <a:p>
            <a:r>
              <a:rPr lang="en-GB" dirty="0"/>
              <a:t>The fallibility of magistrates</a:t>
            </a:r>
          </a:p>
          <a:p>
            <a:endParaRPr lang="en-GB" dirty="0"/>
          </a:p>
          <a:p>
            <a:endParaRPr lang="en-GB" dirty="0"/>
          </a:p>
          <a:p>
            <a:endParaRPr lang="en-GB" dirty="0"/>
          </a:p>
          <a:p>
            <a:pPr marL="0" indent="0">
              <a:buNone/>
            </a:pPr>
            <a:endParaRPr lang="en-GB" i="1" dirty="0"/>
          </a:p>
          <a:p>
            <a:pPr marL="0" indent="0">
              <a:buNone/>
            </a:pPr>
            <a:endParaRPr lang="en-GB" i="1" dirty="0"/>
          </a:p>
          <a:p>
            <a:pPr marL="0" indent="0">
              <a:buNone/>
            </a:pPr>
            <a:endParaRPr lang="en-GB" i="1" dirty="0"/>
          </a:p>
        </p:txBody>
      </p:sp>
      <p:pic>
        <p:nvPicPr>
          <p:cNvPr id="4" name="Picture 3" descr="C:\Users\Carl\OneDrive\2A\Hobbes pictures\Discu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809" y="0"/>
            <a:ext cx="4945191" cy="214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72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LIMITS OF TOLERATION</a:t>
            </a:r>
          </a:p>
          <a:p>
            <a:r>
              <a:rPr lang="en-GB" dirty="0"/>
              <a:t>Should not tolerate the intolerant, or those with ‘opinions contrary to human society’ – though these rarely openly stated</a:t>
            </a:r>
          </a:p>
          <a:p>
            <a:r>
              <a:rPr lang="en-GB" dirty="0"/>
              <a:t>Nor those with views ‘in effect opposite to the civil right of the community’ – e.g. ‘faith is not to be kept with heretics’.</a:t>
            </a:r>
          </a:p>
          <a:p>
            <a:r>
              <a:rPr lang="en-GB" dirty="0"/>
              <a:t>Nor ‘That Church … which is constituted upon such a bottom that all those who enter into it do thereby ipso facto deliver themselves up to the protection and service of another prince’. Catholic church!</a:t>
            </a:r>
          </a:p>
          <a:p>
            <a:endParaRPr lang="en-GB" dirty="0"/>
          </a:p>
          <a:p>
            <a:endParaRPr lang="en-GB" sz="2250" dirty="0"/>
          </a:p>
          <a:p>
            <a:endParaRPr lang="en-GB" dirty="0"/>
          </a:p>
        </p:txBody>
      </p:sp>
    </p:spTree>
    <p:extLst>
      <p:ext uri="{BB962C8B-B14F-4D97-AF65-F5344CB8AC3E}">
        <p14:creationId xmlns:p14="http://schemas.microsoft.com/office/powerpoint/2010/main" val="51337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ED3E-784F-4583-98BA-327690DD3DD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BB8C4CB-0330-494A-AB0A-CB875BC8ED90}"/>
              </a:ext>
            </a:extLst>
          </p:cNvPr>
          <p:cNvSpPr>
            <a:spLocks noGrp="1"/>
          </p:cNvSpPr>
          <p:nvPr>
            <p:ph idx="1"/>
          </p:nvPr>
        </p:nvSpPr>
        <p:spPr>
          <a:xfrm>
            <a:off x="417513" y="1622425"/>
            <a:ext cx="9412287" cy="4821238"/>
          </a:xfrm>
        </p:spPr>
        <p:txBody>
          <a:bodyPr/>
          <a:lstStyle/>
          <a:p>
            <a:pPr marL="0" indent="0">
              <a:buNone/>
            </a:pPr>
            <a:r>
              <a:rPr lang="en-GB" dirty="0"/>
              <a:t>TOLERATION AND CATHOLICISM</a:t>
            </a:r>
          </a:p>
          <a:p>
            <a:r>
              <a:rPr lang="en-US" dirty="0"/>
              <a:t>Locke seems to suggest that persecution of Catholic church (!) is justified as it poses a threat to state</a:t>
            </a:r>
          </a:p>
          <a:p>
            <a:r>
              <a:rPr lang="en-GB" dirty="0"/>
              <a:t>Some (e.g. Goldie) argue that Locke’s dispute is not with Catholicism per se but rather antinomianism (rejection of moral laws for religious truth)</a:t>
            </a:r>
          </a:p>
          <a:p>
            <a:r>
              <a:rPr lang="en-GB" dirty="0"/>
              <a:t>‘If a Roman Catholic believe that to be really the body of Christ, which another man calls bread, he does no injury thereby to his neighbour’ (transubstantiation).</a:t>
            </a:r>
          </a:p>
          <a:p>
            <a:r>
              <a:rPr lang="en-GB" dirty="0"/>
              <a:t>Struggles to reconcile his toleration of Catholic religious belief with universal jurisdiction of Church </a:t>
            </a:r>
          </a:p>
          <a:p>
            <a:endParaRPr lang="en-US" dirty="0"/>
          </a:p>
          <a:p>
            <a:endParaRPr lang="en-US" dirty="0"/>
          </a:p>
          <a:p>
            <a:endParaRPr lang="en-GB" dirty="0"/>
          </a:p>
        </p:txBody>
      </p:sp>
      <p:pic>
        <p:nvPicPr>
          <p:cNvPr id="1026" name="Picture 2" descr="File:Saint Peter's Basilica facade, Rome, Italy.jpg">
            <a:extLst>
              <a:ext uri="{FF2B5EF4-FFF2-40B4-BE49-F238E27FC236}">
                <a16:creationId xmlns:a16="http://schemas.microsoft.com/office/drawing/2014/main" id="{ACE50AA3-06AB-44E7-840D-DC156208F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274" y="0"/>
            <a:ext cx="3331726" cy="221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98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LECTURE OVERVIEW</a:t>
            </a:r>
          </a:p>
          <a:p>
            <a:r>
              <a:rPr lang="en-GB" dirty="0"/>
              <a:t>The life and works of </a:t>
            </a:r>
          </a:p>
          <a:p>
            <a:pPr marL="0" indent="0">
              <a:buNone/>
            </a:pPr>
            <a:r>
              <a:rPr lang="en-GB" dirty="0"/>
              <a:t>John Locke</a:t>
            </a:r>
          </a:p>
          <a:p>
            <a:r>
              <a:rPr lang="en-GB" dirty="0"/>
              <a:t>Philosophy</a:t>
            </a:r>
          </a:p>
          <a:p>
            <a:r>
              <a:rPr lang="en-GB" dirty="0"/>
              <a:t>Religious toleration</a:t>
            </a:r>
          </a:p>
          <a:p>
            <a:endParaRPr lang="en-GB" dirty="0"/>
          </a:p>
        </p:txBody>
      </p:sp>
      <p:pic>
        <p:nvPicPr>
          <p:cNvPr id="3074" name="Picture 2" descr="C:\Users\Carl\OneDrive\2A\Locke pictures\loc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3"/>
            <a:ext cx="5029200" cy="687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39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DISORDER</a:t>
            </a:r>
          </a:p>
          <a:p>
            <a:r>
              <a:rPr lang="en-GB" dirty="0"/>
              <a:t>Locke’s argument is framed in terms of effective governance, including public order</a:t>
            </a:r>
          </a:p>
          <a:p>
            <a:r>
              <a:rPr lang="en-GB" dirty="0"/>
              <a:t>Catholics are already unified - unification not a risk</a:t>
            </a:r>
          </a:p>
          <a:p>
            <a:r>
              <a:rPr lang="en-GB" dirty="0"/>
              <a:t>However, persecution of Protestant non-conformists (‘fanatics’) would increase risk to state, as it may unify a numerous but fragmented grouping: ‘if you persecute them you make them all of one party’</a:t>
            </a:r>
          </a:p>
          <a:p>
            <a:r>
              <a:rPr lang="en-GB" dirty="0"/>
              <a:t>Hence, contra Hobbes, argues that a diversity of religious beliefs is actually more stable.</a:t>
            </a:r>
          </a:p>
        </p:txBody>
      </p:sp>
    </p:spTree>
    <p:extLst>
      <p:ext uri="{BB962C8B-B14F-4D97-AF65-F5344CB8AC3E}">
        <p14:creationId xmlns:p14="http://schemas.microsoft.com/office/powerpoint/2010/main" val="120208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CONCLUSIONS</a:t>
            </a:r>
          </a:p>
          <a:p>
            <a:r>
              <a:rPr lang="en-GB" sz="2250" dirty="0"/>
              <a:t>‘These considerations, to omit many others that might have been urged to the same purpose, seem unto me sufficient to conclude, that all the power of civil government relates only to men’s civil interests, is confined to the care of the things of this world, and hath nothing to do with the world to come’.</a:t>
            </a:r>
          </a:p>
          <a:p>
            <a:r>
              <a:rPr lang="en-GB" dirty="0"/>
              <a:t>Also concludes, on related grounds (e.g. that belief can’t be forced), that there is no basis for churches to exercise force over anyone, within or without</a:t>
            </a:r>
          </a:p>
          <a:p>
            <a:r>
              <a:rPr lang="en-GB" sz="2250"/>
              <a:t>‘Nobody </a:t>
            </a:r>
            <a:r>
              <a:rPr lang="en-GB" sz="2250" dirty="0"/>
              <a:t>therefore, in fine, neither single persons, nor churches, nay, nor even commonwealths, have any just title to invade the civil rights and worldly goods of each other, upon pretence </a:t>
            </a:r>
            <a:r>
              <a:rPr lang="en-GB" sz="2250"/>
              <a:t>of religion’.</a:t>
            </a:r>
            <a:endParaRPr lang="en-GB" sz="2250" dirty="0"/>
          </a:p>
        </p:txBody>
      </p:sp>
    </p:spTree>
    <p:extLst>
      <p:ext uri="{BB962C8B-B14F-4D97-AF65-F5344CB8AC3E}">
        <p14:creationId xmlns:p14="http://schemas.microsoft.com/office/powerpoint/2010/main" val="469412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ctrTitle"/>
          </p:nvPr>
        </p:nvSpPr>
        <p:spPr>
          <a:xfrm>
            <a:off x="1765300" y="4660900"/>
            <a:ext cx="6591300" cy="1057275"/>
          </a:xfrm>
          <a:noFill/>
        </p:spPr>
        <p:txBody>
          <a:bodyPr/>
          <a:lstStyle/>
          <a:p>
            <a:r>
              <a:rPr lang="en-GB" sz="4000" dirty="0"/>
              <a:t>Next Lecture: The State of   Nature and Property</a:t>
            </a:r>
          </a:p>
        </p:txBody>
      </p:sp>
      <p:pic>
        <p:nvPicPr>
          <p:cNvPr id="2051" name="Picture 3" descr="C:\Users\Carl\OneDrive\2A\Locke pictures\John Locke Pi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0"/>
            <a:ext cx="4559300" cy="455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29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JOHN LOCKE (1632-1704)</a:t>
            </a:r>
          </a:p>
          <a:p>
            <a:r>
              <a:rPr lang="en-GB" dirty="0"/>
              <a:t>Born </a:t>
            </a:r>
            <a:r>
              <a:rPr lang="en-GB" dirty="0" err="1"/>
              <a:t>Wrington</a:t>
            </a:r>
            <a:r>
              <a:rPr lang="en-GB" dirty="0"/>
              <a:t>, Somerset</a:t>
            </a:r>
          </a:p>
          <a:p>
            <a:r>
              <a:rPr lang="en-GB" dirty="0"/>
              <a:t>Studied and lectured at Oxford, member Royal Soc.</a:t>
            </a:r>
          </a:p>
          <a:p>
            <a:r>
              <a:rPr lang="en-GB" dirty="0"/>
              <a:t>Associated with Robert Boyle, Isaac Newton, etc.</a:t>
            </a:r>
          </a:p>
          <a:p>
            <a:r>
              <a:rPr lang="en-GB" dirty="0"/>
              <a:t>Physician to Anthony Ashley Cooper (Earl of Shaftesbury), leading politician &amp; founder of Whigs</a:t>
            </a:r>
          </a:p>
          <a:p>
            <a:r>
              <a:rPr lang="en-GB" dirty="0"/>
              <a:t>Spent late 1670s in France as tutor and medic</a:t>
            </a:r>
          </a:p>
          <a:p>
            <a:r>
              <a:rPr lang="en-GB" dirty="0"/>
              <a:t>Returned 1679, only to flee to Netherlands under suspicion of plot to kill Charles and James</a:t>
            </a:r>
          </a:p>
          <a:p>
            <a:r>
              <a:rPr lang="en-GB" dirty="0"/>
              <a:t>Returned 1689 under new government</a:t>
            </a:r>
          </a:p>
          <a:p>
            <a:endParaRPr lang="en-GB" dirty="0"/>
          </a:p>
        </p:txBody>
      </p:sp>
      <p:pic>
        <p:nvPicPr>
          <p:cNvPr id="4098" name="Picture 2" descr="C:\Users\Carl\OneDrive\2A\Locke pictures\wring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1"/>
            <a:ext cx="3771901" cy="278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4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POLITICS</a:t>
            </a:r>
          </a:p>
          <a:p>
            <a:r>
              <a:rPr lang="en-GB" dirty="0"/>
              <a:t>Like Hobbes, Locke lived through tumultuous times, again shaped largely by conflict between monarchy and parliament, as well as religious conflict</a:t>
            </a:r>
          </a:p>
          <a:p>
            <a:r>
              <a:rPr lang="en-GB" dirty="0"/>
              <a:t>Locke, writing decades after Hobbes but grappling with similar questions, was on opposite side</a:t>
            </a:r>
          </a:p>
          <a:p>
            <a:r>
              <a:rPr lang="en-GB" dirty="0"/>
              <a:t>Associated with the Whigs who sought to defend parliament against the incursions of Charles II</a:t>
            </a:r>
          </a:p>
          <a:p>
            <a:r>
              <a:rPr lang="en-GB" dirty="0"/>
              <a:t>Supported the ‘Glorious Revolution’ of 1688 that replaced Charles’ brother James II with William III</a:t>
            </a:r>
          </a:p>
        </p:txBody>
      </p:sp>
      <p:pic>
        <p:nvPicPr>
          <p:cNvPr id="5122" name="Picture 2" descr="C:\Users\Carl\OneDrive\2A\Locke pictures\Charles 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4137" y="-308"/>
            <a:ext cx="1748726" cy="219520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Carl\OneDrive\2A\Locke pictures\James I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904" y="-308"/>
            <a:ext cx="1758027" cy="21952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Carl\OneDrive\2A\Locke pictures\William II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600" y="2"/>
            <a:ext cx="1676400" cy="219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6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MAJOR WORKS</a:t>
            </a:r>
          </a:p>
          <a:p>
            <a:r>
              <a:rPr lang="en-GB" dirty="0"/>
              <a:t>A Letter Concerning Toleration (1689), Second and Third Letters Concerning Toleration (1690 and 1692)</a:t>
            </a:r>
          </a:p>
          <a:p>
            <a:r>
              <a:rPr lang="en-GB" dirty="0"/>
              <a:t>Two Treatises of Government (1689)</a:t>
            </a:r>
          </a:p>
          <a:p>
            <a:r>
              <a:rPr lang="en-GB" dirty="0"/>
              <a:t>An Essay Concerning Human Understanding (1690)</a:t>
            </a:r>
          </a:p>
          <a:p>
            <a:r>
              <a:rPr lang="en-GB" dirty="0"/>
              <a:t>Some Thoughts Concerning Education (1693)</a:t>
            </a:r>
          </a:p>
          <a:p>
            <a:r>
              <a:rPr lang="en-GB" dirty="0"/>
              <a:t>The Reasonableness of Christianity (1695), (1695) A Vindication of the Reasonableness of Christianity</a:t>
            </a:r>
          </a:p>
          <a:p>
            <a:endParaRPr lang="en-GB" dirty="0"/>
          </a:p>
        </p:txBody>
      </p:sp>
      <p:pic>
        <p:nvPicPr>
          <p:cNvPr id="6146" name="Picture 2" descr="C:\Users\Carl\OneDrive\2A\Locke pictures\lock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800" y="0"/>
            <a:ext cx="4140200" cy="330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PHILOSOPHY</a:t>
            </a:r>
          </a:p>
          <a:p>
            <a:r>
              <a:rPr lang="en-GB" dirty="0"/>
              <a:t>Immense influence - comparable to Plato &amp; Aristotle</a:t>
            </a:r>
          </a:p>
          <a:p>
            <a:r>
              <a:rPr lang="en-GB" dirty="0"/>
              <a:t>Essay: How can human mind acquire knowledge?</a:t>
            </a:r>
          </a:p>
          <a:p>
            <a:r>
              <a:rPr lang="en-GB" dirty="0"/>
              <a:t>Tabula rasa (‘white paper’) - knowledge not innate</a:t>
            </a:r>
          </a:p>
          <a:p>
            <a:r>
              <a:rPr lang="en-GB" dirty="0"/>
              <a:t>Knowledge from (1) sense perceptions, (2) reflection</a:t>
            </a:r>
          </a:p>
          <a:p>
            <a:r>
              <a:rPr lang="en-GB" dirty="0"/>
              <a:t>Emphasizes consciousness (e.g. conception of God)</a:t>
            </a:r>
          </a:p>
          <a:p>
            <a:r>
              <a:rPr lang="en-GB" dirty="0"/>
              <a:t>Founder of both empiricism &amp; liberalism (Treatises)</a:t>
            </a:r>
          </a:p>
          <a:p>
            <a:r>
              <a:rPr lang="en-GB" dirty="0"/>
              <a:t>Curiously, no sustained attempt at moral philosophy</a:t>
            </a:r>
          </a:p>
          <a:p>
            <a:endParaRPr lang="en-GB" dirty="0"/>
          </a:p>
        </p:txBody>
      </p:sp>
      <p:pic>
        <p:nvPicPr>
          <p:cNvPr id="7170" name="Picture 2" descr="C:\Users\Carl\OneDrive\2A\Locke pictures\Tabula_Ra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0"/>
            <a:ext cx="1955800" cy="2744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A LETTER CONCERNING TOLERATION</a:t>
            </a:r>
          </a:p>
          <a:p>
            <a:r>
              <a:rPr lang="en-GB" dirty="0"/>
              <a:t>Two main claims: </a:t>
            </a:r>
          </a:p>
          <a:p>
            <a:pPr marL="0" indent="0">
              <a:buNone/>
            </a:pPr>
            <a:r>
              <a:rPr lang="en-GB" dirty="0"/>
              <a:t>(1) People should not be coerced by the government in an attempt to make them practice a specific religion</a:t>
            </a:r>
          </a:p>
          <a:p>
            <a:pPr marL="0" indent="0">
              <a:buNone/>
            </a:pPr>
            <a:r>
              <a:rPr lang="en-GB" dirty="0"/>
              <a:t>(2) Religious groups should not exercise coercion over either insiders or outsiders</a:t>
            </a:r>
          </a:p>
          <a:p>
            <a:r>
              <a:rPr lang="en-GB" dirty="0"/>
              <a:t>Addresses toleration within Christianity – Church of England, Catholic, and non-conformist Protestants</a:t>
            </a:r>
          </a:p>
        </p:txBody>
      </p:sp>
      <p:pic>
        <p:nvPicPr>
          <p:cNvPr id="8194" name="Picture 2" descr="C:\Users\Carl\OneDrive\2A\Locke pictures\Letter_Concerning_Toler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979" y="0"/>
            <a:ext cx="2686021"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SOCIAL OBJECTIVES</a:t>
            </a:r>
          </a:p>
          <a:p>
            <a:r>
              <a:rPr lang="en-GB" sz="2250" dirty="0"/>
              <a:t>‘The commonwealth seems to me to be a society of men constituted only for the procuring, preserving, and advancing their own civil interests. Civil interest I call life, liberty, health, and </a:t>
            </a:r>
            <a:r>
              <a:rPr lang="en-GB" sz="2250" dirty="0" err="1"/>
              <a:t>indolency</a:t>
            </a:r>
            <a:r>
              <a:rPr lang="en-GB" sz="2250" dirty="0"/>
              <a:t> of body; and the possession of outward things, such as money, lands, houses, furniture, and the like. It is the duty of the civil magistrate, by the impartial execution of equal laws, to secure unto all the people in general, and to every one of his subjects in particular, the just possession of these things belonging to this life’.</a:t>
            </a:r>
          </a:p>
          <a:p>
            <a:r>
              <a:rPr lang="en-GB" dirty="0"/>
              <a:t>Classical liberal and anti-perfectionist</a:t>
            </a:r>
          </a:p>
          <a:p>
            <a:r>
              <a:rPr lang="en-GB" sz="2250" dirty="0"/>
              <a:t>‘Absolute liberty, just and true liberty, equal and impartial liberty, is the thing that we stand in need of’.</a:t>
            </a:r>
          </a:p>
          <a:p>
            <a:endParaRPr lang="en-GB" sz="2250" dirty="0"/>
          </a:p>
          <a:p>
            <a:pPr marL="0" indent="0">
              <a:buNone/>
            </a:pPr>
            <a:endParaRPr lang="en-GB" dirty="0"/>
          </a:p>
        </p:txBody>
      </p:sp>
    </p:spTree>
    <p:extLst>
      <p:ext uri="{BB962C8B-B14F-4D97-AF65-F5344CB8AC3E}">
        <p14:creationId xmlns:p14="http://schemas.microsoft.com/office/powerpoint/2010/main" val="31850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a:t>CHARITY</a:t>
            </a:r>
          </a:p>
          <a:p>
            <a:r>
              <a:rPr lang="en-GB" dirty="0"/>
              <a:t>Charity and humility as foremost Christian duties: </a:t>
            </a:r>
            <a:r>
              <a:rPr lang="en-GB" sz="2250" dirty="0"/>
              <a:t>‘For whatsoever some people boast of the antiquity of places and names, or of the pomp of their outward worship; others, of the reformation of their discipline ; all, of the orthodoxy of their faith, for every one is orthodox to himself : these things, and all others of this nature, are much rather marks of men’s striving for power and empire over one another, than of the church of Christ. Let any one have ever so true a claim to all these things, yet if he be destitute of charity, meekness, and goodwill in general towards all mankind, even to those that are not Christians, he is certainly yet short of being a true Christian himself’.</a:t>
            </a:r>
          </a:p>
          <a:p>
            <a:r>
              <a:rPr lang="en-GB" sz="2250" dirty="0"/>
              <a:t>Goodwill towards others requires toleration: ‘I esteem that toleration to be the chief </a:t>
            </a:r>
            <a:r>
              <a:rPr lang="en-GB" sz="2250" dirty="0" err="1"/>
              <a:t>characteristical</a:t>
            </a:r>
            <a:r>
              <a:rPr lang="en-GB" sz="2250" dirty="0"/>
              <a:t> mark of the true church’.</a:t>
            </a:r>
          </a:p>
          <a:p>
            <a:endParaRPr lang="en-GB" dirty="0"/>
          </a:p>
        </p:txBody>
      </p:sp>
      <p:pic>
        <p:nvPicPr>
          <p:cNvPr id="10242" name="Picture 2" descr="C:\Users\Carl\OneDrive\2A\Locke pictures\s300_fundrais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34290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25522"/>
      </p:ext>
    </p:extLst>
  </p:cSld>
  <p:clrMapOvr>
    <a:masterClrMapping/>
  </p:clrMapOvr>
</p:sld>
</file>

<file path=ppt/theme/theme1.xml><?xml version="1.0" encoding="utf-8"?>
<a:theme xmlns:a="http://schemas.openxmlformats.org/drawingml/2006/main"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A2669"/>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clrMap bg1="lt1" tx1="dk1" bg2="lt2" tx2="dk2" accent1="accent1" accent2="accent2" accent3="accent3" accent4="accent4" accent5="accent5" accent6="accent6" hlink="hlink" folHlink="folHlink"/>
    </a:extraClrScheme>
    <a:extraClrScheme>
      <a:clrScheme name="standardWhite 2">
        <a:dk1>
          <a:srgbClr val="000000"/>
        </a:dk1>
        <a:lt1>
          <a:srgbClr val="FFFFFF"/>
        </a:lt1>
        <a:dk2>
          <a:srgbClr val="5A266A"/>
        </a:dk2>
        <a:lt2>
          <a:srgbClr val="808080"/>
        </a:lt2>
        <a:accent1>
          <a:srgbClr val="815595"/>
        </a:accent1>
        <a:accent2>
          <a:srgbClr val="A580B6"/>
        </a:accent2>
        <a:accent3>
          <a:srgbClr val="FFFFFF"/>
        </a:accent3>
        <a:accent4>
          <a:srgbClr val="000000"/>
        </a:accent4>
        <a:accent5>
          <a:srgbClr val="C1B4C8"/>
        </a:accent5>
        <a:accent6>
          <a:srgbClr val="9573A5"/>
        </a:accent6>
        <a:hlink>
          <a:srgbClr val="C6AFD1"/>
        </a:hlink>
        <a:folHlink>
          <a:srgbClr val="E3D8E8"/>
        </a:folHlink>
      </a:clrScheme>
      <a:clrMap bg1="lt1" tx1="dk1" bg2="lt2" tx2="dk2" accent1="accent1" accent2="accent2" accent3="accent3" accent4="accent4" accent5="accent5" accent6="accent6" hlink="hlink" folHlink="folHlink"/>
    </a:extraClrScheme>
    <a:extraClrScheme>
      <a:clrScheme name="standardWhite 3">
        <a:dk1>
          <a:srgbClr val="000000"/>
        </a:dk1>
        <a:lt1>
          <a:srgbClr val="FFFFFF"/>
        </a:lt1>
        <a:dk2>
          <a:srgbClr val="693F58"/>
        </a:dk2>
        <a:lt2>
          <a:srgbClr val="808080"/>
        </a:lt2>
        <a:accent1>
          <a:srgbClr val="92587B"/>
        </a:accent1>
        <a:accent2>
          <a:srgbClr val="B88AA5"/>
        </a:accent2>
        <a:accent3>
          <a:srgbClr val="FFFFFF"/>
        </a:accent3>
        <a:accent4>
          <a:srgbClr val="000000"/>
        </a:accent4>
        <a:accent5>
          <a:srgbClr val="C7B4BF"/>
        </a:accent5>
        <a:accent6>
          <a:srgbClr val="A67D95"/>
        </a:accent6>
        <a:hlink>
          <a:srgbClr val="DEC8D5"/>
        </a:hlink>
        <a:folHlink>
          <a:srgbClr val="EFE5EB"/>
        </a:folHlink>
      </a:clrScheme>
      <a:clrMap bg1="lt1" tx1="dk1" bg2="lt2" tx2="dk2" accent1="accent1" accent2="accent2" accent3="accent3" accent4="accent4" accent5="accent5" accent6="accent6" hlink="hlink" folHlink="folHlink"/>
    </a:extraClrScheme>
    <a:extraClrScheme>
      <a:clrScheme name="standardWhite 4">
        <a:dk1>
          <a:srgbClr val="000000"/>
        </a:dk1>
        <a:lt1>
          <a:srgbClr val="FFFFFF"/>
        </a:lt1>
        <a:dk2>
          <a:srgbClr val="813C49"/>
        </a:dk2>
        <a:lt2>
          <a:srgbClr val="808080"/>
        </a:lt2>
        <a:accent1>
          <a:srgbClr val="A54D5E"/>
        </a:accent1>
        <a:accent2>
          <a:srgbClr val="BD717F"/>
        </a:accent2>
        <a:accent3>
          <a:srgbClr val="FFFFFF"/>
        </a:accent3>
        <a:accent4>
          <a:srgbClr val="000000"/>
        </a:accent4>
        <a:accent5>
          <a:srgbClr val="CFB2B6"/>
        </a:accent5>
        <a:accent6>
          <a:srgbClr val="AB6672"/>
        </a:accent6>
        <a:hlink>
          <a:srgbClr val="D8ACB4"/>
        </a:hlink>
        <a:folHlink>
          <a:srgbClr val="E9CFD4"/>
        </a:folHlink>
      </a:clrScheme>
      <a:clrMap bg1="lt1" tx1="dk1" bg2="lt2" tx2="dk2" accent1="accent1" accent2="accent2" accent3="accent3" accent4="accent4" accent5="accent5" accent6="accent6" hlink="hlink" folHlink="folHlink"/>
    </a:extraClrScheme>
    <a:extraClrScheme>
      <a:clrScheme name="standardWhite 5">
        <a:dk1>
          <a:srgbClr val="000000"/>
        </a:dk1>
        <a:lt1>
          <a:srgbClr val="FFFFFF"/>
        </a:lt1>
        <a:dk2>
          <a:srgbClr val="433F6D"/>
        </a:dk2>
        <a:lt2>
          <a:srgbClr val="808080"/>
        </a:lt2>
        <a:accent1>
          <a:srgbClr val="5F5999"/>
        </a:accent1>
        <a:accent2>
          <a:srgbClr val="8B86B8"/>
        </a:accent2>
        <a:accent3>
          <a:srgbClr val="FFFFFF"/>
        </a:accent3>
        <a:accent4>
          <a:srgbClr val="000000"/>
        </a:accent4>
        <a:accent5>
          <a:srgbClr val="B6B5CA"/>
        </a:accent5>
        <a:accent6>
          <a:srgbClr val="7D79A6"/>
        </a:accent6>
        <a:hlink>
          <a:srgbClr val="C2C0DA"/>
        </a:hlink>
        <a:folHlink>
          <a:srgbClr val="D6D5E7"/>
        </a:folHlink>
      </a:clrScheme>
      <a:clrMap bg1="lt1" tx1="dk1" bg2="lt2" tx2="dk2" accent1="accent1" accent2="accent2" accent3="accent3" accent4="accent4" accent5="accent5" accent6="accent6" hlink="hlink" folHlink="folHlink"/>
    </a:extraClrScheme>
    <a:extraClrScheme>
      <a:clrScheme name="standardWhite 6">
        <a:dk1>
          <a:srgbClr val="000000"/>
        </a:dk1>
        <a:lt1>
          <a:srgbClr val="FFFFFF"/>
        </a:lt1>
        <a:dk2>
          <a:srgbClr val="20628D"/>
        </a:dk2>
        <a:lt2>
          <a:srgbClr val="808080"/>
        </a:lt2>
        <a:accent1>
          <a:srgbClr val="4A98B0"/>
        </a:accent1>
        <a:accent2>
          <a:srgbClr val="78B3C6"/>
        </a:accent2>
        <a:accent3>
          <a:srgbClr val="FFFFFF"/>
        </a:accent3>
        <a:accent4>
          <a:srgbClr val="000000"/>
        </a:accent4>
        <a:accent5>
          <a:srgbClr val="B1CAD4"/>
        </a:accent5>
        <a:accent6>
          <a:srgbClr val="6CA2B3"/>
        </a:accent6>
        <a:hlink>
          <a:srgbClr val="A1CAD7"/>
        </a:hlink>
        <a:folHlink>
          <a:srgbClr val="C4DEE6"/>
        </a:folHlink>
      </a:clrScheme>
      <a:clrMap bg1="lt1" tx1="dk1" bg2="lt2" tx2="dk2" accent1="accent1" accent2="accent2" accent3="accent3" accent4="accent4" accent5="accent5" accent6="accent6" hlink="hlink" folHlink="folHlink"/>
    </a:extraClrScheme>
    <a:extraClrScheme>
      <a:clrScheme name="standardWhite 7">
        <a:dk1>
          <a:srgbClr val="000000"/>
        </a:dk1>
        <a:lt1>
          <a:srgbClr val="FFFFFF"/>
        </a:lt1>
        <a:dk2>
          <a:srgbClr val="305C74"/>
        </a:dk2>
        <a:lt2>
          <a:srgbClr val="808080"/>
        </a:lt2>
        <a:accent1>
          <a:srgbClr val="4381A3"/>
        </a:accent1>
        <a:accent2>
          <a:srgbClr val="77AAC7"/>
        </a:accent2>
        <a:accent3>
          <a:srgbClr val="FFFFFF"/>
        </a:accent3>
        <a:accent4>
          <a:srgbClr val="000000"/>
        </a:accent4>
        <a:accent5>
          <a:srgbClr val="B0C1CE"/>
        </a:accent5>
        <a:accent6>
          <a:srgbClr val="6B9AB4"/>
        </a:accent6>
        <a:hlink>
          <a:srgbClr val="B8D3E2"/>
        </a:hlink>
        <a:folHlink>
          <a:srgbClr val="D6E5EE"/>
        </a:folHlink>
      </a:clrScheme>
      <a:clrMap bg1="lt1" tx1="dk1" bg2="lt2" tx2="dk2" accent1="accent1" accent2="accent2" accent3="accent3" accent4="accent4" accent5="accent5" accent6="accent6" hlink="hlink" folHlink="folHlink"/>
    </a:extraClrScheme>
    <a:extraClrScheme>
      <a:clrScheme name="standardWhite 8">
        <a:dk1>
          <a:srgbClr val="000000"/>
        </a:dk1>
        <a:lt1>
          <a:srgbClr val="FFFFFF"/>
        </a:lt1>
        <a:dk2>
          <a:srgbClr val="40685B"/>
        </a:dk2>
        <a:lt2>
          <a:srgbClr val="808080"/>
        </a:lt2>
        <a:accent1>
          <a:srgbClr val="619D89"/>
        </a:accent1>
        <a:accent2>
          <a:srgbClr val="95BDB0"/>
        </a:accent2>
        <a:accent3>
          <a:srgbClr val="FFFFFF"/>
        </a:accent3>
        <a:accent4>
          <a:srgbClr val="000000"/>
        </a:accent4>
        <a:accent5>
          <a:srgbClr val="B7CCC4"/>
        </a:accent5>
        <a:accent6>
          <a:srgbClr val="87AB9F"/>
        </a:accent6>
        <a:hlink>
          <a:srgbClr val="CEE0DA"/>
        </a:hlink>
        <a:folHlink>
          <a:srgbClr val="DCE8E4"/>
        </a:folHlink>
      </a:clrScheme>
      <a:clrMap bg1="lt1" tx1="dk1" bg2="lt2" tx2="dk2" accent1="accent1" accent2="accent2" accent3="accent3" accent4="accent4" accent5="accent5" accent6="accent6" hlink="hlink" folHlink="folHlink"/>
    </a:extraClrScheme>
    <a:extraClrScheme>
      <a:clrScheme name="standardWhite 9">
        <a:dk1>
          <a:srgbClr val="000000"/>
        </a:dk1>
        <a:lt1>
          <a:srgbClr val="FFFFFF"/>
        </a:lt1>
        <a:dk2>
          <a:srgbClr val="8B4A1D"/>
        </a:dk2>
        <a:lt2>
          <a:srgbClr val="808080"/>
        </a:lt2>
        <a:accent1>
          <a:srgbClr val="A96B45"/>
        </a:accent1>
        <a:accent2>
          <a:srgbClr val="C79577"/>
        </a:accent2>
        <a:accent3>
          <a:srgbClr val="FFFFFF"/>
        </a:accent3>
        <a:accent4>
          <a:srgbClr val="000000"/>
        </a:accent4>
        <a:accent5>
          <a:srgbClr val="D1BAB0"/>
        </a:accent5>
        <a:accent6>
          <a:srgbClr val="B4876B"/>
        </a:accent6>
        <a:hlink>
          <a:srgbClr val="DEC2B0"/>
        </a:hlink>
        <a:folHlink>
          <a:srgbClr val="EAD9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HD:Users:margarete:Desktop:templates:FacultyPPTtemps:standardWhite.pot</Template>
  <TotalTime>1434</TotalTime>
  <Words>1977</Words>
  <Application>Microsoft Office PowerPoint</Application>
  <PresentationFormat>A4 Paper (210x297 mm)</PresentationFormat>
  <Paragraphs>118</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Wingdings</vt:lpstr>
      <vt:lpstr>standardWhite</vt:lpstr>
      <vt:lpstr>Locke I: Religious Toleration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Lecture: The State of   Nature and Property</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 here</dc:title>
  <dc:creator>Lynn Bell</dc:creator>
  <cp:lastModifiedBy>Carl Knight</cp:lastModifiedBy>
  <cp:revision>106</cp:revision>
  <dcterms:created xsi:type="dcterms:W3CDTF">2010-08-13T10:48:48Z</dcterms:created>
  <dcterms:modified xsi:type="dcterms:W3CDTF">2018-10-23T08:03:05Z</dcterms:modified>
</cp:coreProperties>
</file>