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3"/>
  </p:notesMasterIdLst>
  <p:sldIdLst>
    <p:sldId id="296" r:id="rId2"/>
    <p:sldId id="295" r:id="rId3"/>
    <p:sldId id="289" r:id="rId4"/>
    <p:sldId id="294" r:id="rId5"/>
    <p:sldId id="293" r:id="rId6"/>
    <p:sldId id="292" r:id="rId7"/>
    <p:sldId id="291" r:id="rId8"/>
    <p:sldId id="290" r:id="rId9"/>
    <p:sldId id="288" r:id="rId10"/>
    <p:sldId id="287" r:id="rId11"/>
    <p:sldId id="286" r:id="rId12"/>
    <p:sldId id="285" r:id="rId13"/>
    <p:sldId id="303" r:id="rId14"/>
    <p:sldId id="284" r:id="rId15"/>
    <p:sldId id="283" r:id="rId16"/>
    <p:sldId id="297" r:id="rId17"/>
    <p:sldId id="298" r:id="rId18"/>
    <p:sldId id="299" r:id="rId19"/>
    <p:sldId id="300" r:id="rId20"/>
    <p:sldId id="304" r:id="rId21"/>
    <p:sldId id="302" r:id="rId22"/>
  </p:sldIdLst>
  <p:sldSz cx="9906000" cy="6858000" type="A4"/>
  <p:notesSz cx="6858000" cy="9144000"/>
  <p:defaultTextStyle>
    <a:defPPr>
      <a:defRPr lang="en-GB"/>
    </a:defPPr>
    <a:lvl1pPr algn="l" rtl="0" fontAlgn="base">
      <a:spcBef>
        <a:spcPct val="0"/>
      </a:spcBef>
      <a:spcAft>
        <a:spcPct val="0"/>
      </a:spcAft>
      <a:defRPr sz="1400" kern="1200">
        <a:solidFill>
          <a:schemeClr val="tx1"/>
        </a:solidFill>
        <a:latin typeface="Arial" charset="0"/>
        <a:ea typeface="+mn-ea"/>
        <a:cs typeface="Arial" charset="0"/>
      </a:defRPr>
    </a:lvl1pPr>
    <a:lvl2pPr marL="457200" algn="l" rtl="0" fontAlgn="base">
      <a:spcBef>
        <a:spcPct val="0"/>
      </a:spcBef>
      <a:spcAft>
        <a:spcPct val="0"/>
      </a:spcAft>
      <a:defRPr sz="1400" kern="1200">
        <a:solidFill>
          <a:schemeClr val="tx1"/>
        </a:solidFill>
        <a:latin typeface="Arial" charset="0"/>
        <a:ea typeface="+mn-ea"/>
        <a:cs typeface="Arial" charset="0"/>
      </a:defRPr>
    </a:lvl2pPr>
    <a:lvl3pPr marL="914400" algn="l" rtl="0" fontAlgn="base">
      <a:spcBef>
        <a:spcPct val="0"/>
      </a:spcBef>
      <a:spcAft>
        <a:spcPct val="0"/>
      </a:spcAft>
      <a:defRPr sz="1400" kern="1200">
        <a:solidFill>
          <a:schemeClr val="tx1"/>
        </a:solidFill>
        <a:latin typeface="Arial" charset="0"/>
        <a:ea typeface="+mn-ea"/>
        <a:cs typeface="Arial" charset="0"/>
      </a:defRPr>
    </a:lvl3pPr>
    <a:lvl4pPr marL="1371600" algn="l" rtl="0" fontAlgn="base">
      <a:spcBef>
        <a:spcPct val="0"/>
      </a:spcBef>
      <a:spcAft>
        <a:spcPct val="0"/>
      </a:spcAft>
      <a:defRPr sz="1400" kern="1200">
        <a:solidFill>
          <a:schemeClr val="tx1"/>
        </a:solidFill>
        <a:latin typeface="Arial" charset="0"/>
        <a:ea typeface="+mn-ea"/>
        <a:cs typeface="Arial" charset="0"/>
      </a:defRPr>
    </a:lvl4pPr>
    <a:lvl5pPr marL="1828800" algn="l" rtl="0" fontAlgn="base">
      <a:spcBef>
        <a:spcPct val="0"/>
      </a:spcBef>
      <a:spcAft>
        <a:spcPct val="0"/>
      </a:spcAft>
      <a:defRPr sz="1400" kern="1200">
        <a:solidFill>
          <a:schemeClr val="tx1"/>
        </a:solidFill>
        <a:latin typeface="Arial" charset="0"/>
        <a:ea typeface="+mn-ea"/>
        <a:cs typeface="Arial" charset="0"/>
      </a:defRPr>
    </a:lvl5pPr>
    <a:lvl6pPr marL="2286000" algn="l" defTabSz="914400" rtl="0" eaLnBrk="1" latinLnBrk="0" hangingPunct="1">
      <a:defRPr sz="1400" kern="1200">
        <a:solidFill>
          <a:schemeClr val="tx1"/>
        </a:solidFill>
        <a:latin typeface="Arial" charset="0"/>
        <a:ea typeface="+mn-ea"/>
        <a:cs typeface="Arial" charset="0"/>
      </a:defRPr>
    </a:lvl6pPr>
    <a:lvl7pPr marL="2743200" algn="l" defTabSz="914400" rtl="0" eaLnBrk="1" latinLnBrk="0" hangingPunct="1">
      <a:defRPr sz="1400" kern="1200">
        <a:solidFill>
          <a:schemeClr val="tx1"/>
        </a:solidFill>
        <a:latin typeface="Arial" charset="0"/>
        <a:ea typeface="+mn-ea"/>
        <a:cs typeface="Arial" charset="0"/>
      </a:defRPr>
    </a:lvl7pPr>
    <a:lvl8pPr marL="3200400" algn="l" defTabSz="914400" rtl="0" eaLnBrk="1" latinLnBrk="0" hangingPunct="1">
      <a:defRPr sz="1400" kern="1200">
        <a:solidFill>
          <a:schemeClr val="tx1"/>
        </a:solidFill>
        <a:latin typeface="Arial" charset="0"/>
        <a:ea typeface="+mn-ea"/>
        <a:cs typeface="Arial" charset="0"/>
      </a:defRPr>
    </a:lvl8pPr>
    <a:lvl9pPr marL="3657600" algn="l" defTabSz="914400" rtl="0" eaLnBrk="1" latinLnBrk="0" hangingPunct="1">
      <a:defRPr sz="1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52">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BCB0"/>
    <a:srgbClr val="93B1CC"/>
    <a:srgbClr val="B7AA9E"/>
    <a:srgbClr val="C4C18E"/>
    <a:srgbClr val="31AA1C"/>
    <a:srgbClr val="CF3900"/>
    <a:srgbClr val="FCD450"/>
    <a:srgbClr val="0021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1208" y="36"/>
      </p:cViewPr>
      <p:guideLst>
        <p:guide orient="horz" pos="2152"/>
        <p:guide pos="312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6" charset="0"/>
                <a:ea typeface="Arial" pitchFamily="-106" charset="0"/>
                <a:cs typeface="Arial" pitchFamily="-106"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6" charset="0"/>
                <a:ea typeface="Arial" pitchFamily="-106" charset="0"/>
                <a:cs typeface="Arial" pitchFamily="-106" charset="0"/>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6" charset="0"/>
                <a:ea typeface="Arial" pitchFamily="-106" charset="0"/>
                <a:cs typeface="Arial" pitchFamily="-106"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BD6939F-982B-4022-9F7F-CE654EB8110B}" type="slidenum">
              <a:rPr lang="en-GB"/>
              <a:pPr/>
              <a:t>‹#›</a:t>
            </a:fld>
            <a:endParaRPr lang="en-GB"/>
          </a:p>
        </p:txBody>
      </p:sp>
    </p:spTree>
    <p:extLst>
      <p:ext uri="{BB962C8B-B14F-4D97-AF65-F5344CB8AC3E}">
        <p14:creationId xmlns:p14="http://schemas.microsoft.com/office/powerpoint/2010/main" val="27280196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pitchFamily="-105"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pitchFamily="-105"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pitchFamily="-105"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pitchFamily="-105"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pitchFamily="-105"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D6939F-982B-4022-9F7F-CE654EB8110B}" type="slidenum">
              <a:rPr lang="en-GB" smtClean="0"/>
              <a:pPr/>
              <a:t>6</a:t>
            </a:fld>
            <a:endParaRPr lang="en-GB"/>
          </a:p>
        </p:txBody>
      </p:sp>
    </p:spTree>
    <p:extLst>
      <p:ext uri="{BB962C8B-B14F-4D97-AF65-F5344CB8AC3E}">
        <p14:creationId xmlns:p14="http://schemas.microsoft.com/office/powerpoint/2010/main" val="1727199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D6939F-982B-4022-9F7F-CE654EB8110B}" type="slidenum">
              <a:rPr lang="en-GB" smtClean="0"/>
              <a:pPr/>
              <a:t>12</a:t>
            </a:fld>
            <a:endParaRPr lang="en-GB"/>
          </a:p>
        </p:txBody>
      </p:sp>
    </p:spTree>
    <p:extLst>
      <p:ext uri="{BB962C8B-B14F-4D97-AF65-F5344CB8AC3E}">
        <p14:creationId xmlns:p14="http://schemas.microsoft.com/office/powerpoint/2010/main" val="884402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4" name="Rectangle 16"/>
          <p:cNvSpPr>
            <a:spLocks noChangeArrowheads="1"/>
          </p:cNvSpPr>
          <p:nvPr userDrawn="1"/>
        </p:nvSpPr>
        <p:spPr bwMode="auto">
          <a:xfrm>
            <a:off x="0" y="0"/>
            <a:ext cx="9906000" cy="6858000"/>
          </a:xfrm>
          <a:prstGeom prst="rect">
            <a:avLst/>
          </a:prstGeom>
          <a:solidFill>
            <a:srgbClr val="00213B"/>
          </a:solidFill>
          <a:ln w="9525">
            <a:noFill/>
            <a:miter lim="800000"/>
            <a:headEnd/>
            <a:tailEnd/>
          </a:ln>
          <a:effectLst/>
        </p:spPr>
        <p:txBody>
          <a:bodyPr wrap="none" anchor="ctr"/>
          <a:lstStyle/>
          <a:p>
            <a:pPr>
              <a:defRPr/>
            </a:pPr>
            <a:endParaRPr lang="en-US">
              <a:latin typeface="Arial" pitchFamily="-106" charset="0"/>
              <a:ea typeface="Arial" pitchFamily="-106" charset="0"/>
              <a:cs typeface="Arial" pitchFamily="-106" charset="0"/>
            </a:endParaRPr>
          </a:p>
        </p:txBody>
      </p:sp>
      <p:pic>
        <p:nvPicPr>
          <p:cNvPr id="5" name="Picture 8" descr="UoG_keyline.eps"/>
          <p:cNvPicPr>
            <a:picLocks noChangeAspect="1"/>
          </p:cNvPicPr>
          <p:nvPr userDrawn="1"/>
        </p:nvPicPr>
        <p:blipFill>
          <a:blip r:embed="rId2" cstate="print"/>
          <a:srcRect/>
          <a:stretch>
            <a:fillRect/>
          </a:stretch>
        </p:blipFill>
        <p:spPr bwMode="auto">
          <a:xfrm>
            <a:off x="412750" y="374650"/>
            <a:ext cx="1968500" cy="622300"/>
          </a:xfrm>
          <a:prstGeom prst="rect">
            <a:avLst/>
          </a:prstGeom>
          <a:noFill/>
          <a:ln w="9525">
            <a:noFill/>
            <a:miter lim="800000"/>
            <a:headEnd/>
            <a:tailEnd/>
          </a:ln>
        </p:spPr>
      </p:pic>
      <p:sp>
        <p:nvSpPr>
          <p:cNvPr id="40962" name="Rectangle 2"/>
          <p:cNvSpPr>
            <a:spLocks noGrp="1" noChangeArrowheads="1"/>
          </p:cNvSpPr>
          <p:nvPr>
            <p:ph type="ctrTitle"/>
          </p:nvPr>
        </p:nvSpPr>
        <p:spPr bwMode="auto">
          <a:xfrm>
            <a:off x="449263" y="1927225"/>
            <a:ext cx="5859462" cy="1057275"/>
          </a:xfrm>
          <a:prstGeom prst="rect">
            <a:avLst/>
          </a:prstGeom>
          <a:noFill/>
          <a:ln>
            <a:miter lim="800000"/>
            <a:headEnd/>
            <a:tailEnd/>
          </a:ln>
        </p:spPr>
        <p:txBody>
          <a:bodyPr vert="horz" wrap="square" lIns="0" tIns="0" rIns="0" bIns="0" numCol="1" anchor="b" anchorCtr="0" compatLnSpc="1">
            <a:prstTxWarp prst="textNoShape">
              <a:avLst/>
            </a:prstTxWarp>
          </a:bodyPr>
          <a:lstStyle>
            <a:lvl1pPr algn="l">
              <a:defRPr sz="3600" b="1">
                <a:solidFill>
                  <a:schemeClr val="bg1"/>
                </a:solidFill>
              </a:defRPr>
            </a:lvl1pPr>
          </a:lstStyle>
          <a:p>
            <a:r>
              <a:rPr lang="en-GB" dirty="0"/>
              <a:t>Click to edit Master title style</a:t>
            </a:r>
          </a:p>
        </p:txBody>
      </p:sp>
      <p:sp>
        <p:nvSpPr>
          <p:cNvPr id="40963" name="Rectangle 3"/>
          <p:cNvSpPr>
            <a:spLocks noGrp="1" noChangeArrowheads="1"/>
          </p:cNvSpPr>
          <p:nvPr>
            <p:ph type="subTitle" idx="1"/>
          </p:nvPr>
        </p:nvSpPr>
        <p:spPr>
          <a:xfrm>
            <a:off x="449263" y="3033713"/>
            <a:ext cx="5859462" cy="973137"/>
          </a:xfrm>
        </p:spPr>
        <p:txBody>
          <a:bodyPr/>
          <a:lstStyle>
            <a:lvl1pPr>
              <a:buNone/>
              <a:defRPr sz="3600" b="0">
                <a:solidFill>
                  <a:schemeClr val="bg1"/>
                </a:solidFill>
              </a:defRPr>
            </a:lvl1pPr>
          </a:lstStyle>
          <a:p>
            <a:r>
              <a:rPr lang="en-GB"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Box 3"/>
          <p:cNvSpPr txBox="1"/>
          <p:nvPr userDrawn="1"/>
        </p:nvSpPr>
        <p:spPr>
          <a:xfrm>
            <a:off x="393700" y="2501900"/>
            <a:ext cx="9080500" cy="400050"/>
          </a:xfrm>
          <a:prstGeom prst="rect">
            <a:avLst/>
          </a:prstGeom>
          <a:noFill/>
        </p:spPr>
        <p:txBody>
          <a:bodyPr>
            <a:spAutoFit/>
          </a:bodyPr>
          <a:lstStyle/>
          <a:p>
            <a:pPr>
              <a:defRPr/>
            </a:pPr>
            <a:r>
              <a:rPr lang="en-US" sz="2000" dirty="0">
                <a:latin typeface="Arial" pitchFamily="-106" charset="0"/>
                <a:ea typeface="Arial" pitchFamily="-106" charset="0"/>
                <a:cs typeface="Arial" pitchFamily="-106" charset="0"/>
              </a:rPr>
              <a:t>Body text</a:t>
            </a:r>
          </a:p>
        </p:txBody>
      </p:sp>
      <p:sp>
        <p:nvSpPr>
          <p:cNvPr id="2" name="Title 1"/>
          <p:cNvSpPr>
            <a:spLocks noGrp="1"/>
          </p:cNvSpPr>
          <p:nvPr>
            <p:ph type="ctrTitle"/>
          </p:nvPr>
        </p:nvSpPr>
        <p:spPr>
          <a:xfrm>
            <a:off x="742950" y="2130425"/>
            <a:ext cx="8420100" cy="1470025"/>
          </a:xfrm>
        </p:spPr>
        <p:txBody>
          <a:bodyPr/>
          <a:lstStyle/>
          <a:p>
            <a:r>
              <a:rPr lang="en-US"/>
              <a:t>Click to edit Master title style</a:t>
            </a:r>
            <a:endParaRPr lang="en-GB"/>
          </a:p>
        </p:txBody>
      </p:sp>
      <p:sp>
        <p:nvSpPr>
          <p:cNvPr id="3" name="Subtitle 2"/>
          <p:cNvSpPr>
            <a:spLocks noGrp="1"/>
          </p:cNvSpPr>
          <p:nvPr>
            <p:ph type="subTitle" idx="1"/>
          </p:nvPr>
        </p:nvSpPr>
        <p:spPr>
          <a:xfrm>
            <a:off x="406400" y="1612900"/>
            <a:ext cx="6934200" cy="6731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GB" dirty="0"/>
          </a:p>
        </p:txBody>
      </p:sp>
      <p:sp>
        <p:nvSpPr>
          <p:cNvPr id="5" name="Rectangle 4"/>
          <p:cNvSpPr>
            <a:spLocks noGrp="1" noChangeArrowheads="1"/>
          </p:cNvSpPr>
          <p:nvPr>
            <p:ph type="sldNum" sz="quarter" idx="10"/>
          </p:nvPr>
        </p:nvSpPr>
        <p:spPr/>
        <p:txBody>
          <a:bodyPr/>
          <a:lstStyle>
            <a:lvl1pPr>
              <a:defRPr/>
            </a:lvl1pPr>
          </a:lstStyle>
          <a:p>
            <a:fld id="{16005DA6-CA95-4F82-8818-0D6C15A31471}"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fld id="{4D562192-FA95-44B7-A855-9C51B87AC52E}"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a:t>Click to edit Master title style</a:t>
            </a:r>
            <a:endParaRPr lang="en-GB"/>
          </a:p>
        </p:txBody>
      </p:sp>
      <p:sp>
        <p:nvSpPr>
          <p:cNvPr id="3" name="Rectangle 6"/>
          <p:cNvSpPr>
            <a:spLocks noGrp="1" noChangeArrowheads="1"/>
          </p:cNvSpPr>
          <p:nvPr>
            <p:ph type="sldNum" sz="quarter" idx="10"/>
          </p:nvPr>
        </p:nvSpPr>
        <p:spPr>
          <a:ln/>
        </p:spPr>
        <p:txBody>
          <a:bodyPr/>
          <a:lstStyle>
            <a:lvl1pPr>
              <a:defRPr/>
            </a:lvl1pPr>
          </a:lstStyle>
          <a:p>
            <a:fld id="{52DFFC53-4C9F-439F-A8B8-0818A2305E24}"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6"/>
          <p:cNvSpPr>
            <a:spLocks noGrp="1" noChangeArrowheads="1"/>
          </p:cNvSpPr>
          <p:nvPr>
            <p:ph type="sldNum" sz="quarter" idx="10"/>
          </p:nvPr>
        </p:nvSpPr>
        <p:spPr>
          <a:ln/>
        </p:spPr>
        <p:txBody>
          <a:bodyPr/>
          <a:lstStyle>
            <a:lvl1pPr>
              <a:defRPr/>
            </a:lvl1pPr>
          </a:lstStyle>
          <a:p>
            <a:fld id="{6CD52F8C-4FD0-4FE8-A793-E838B45B04E1}"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12"/>
          <p:cNvSpPr>
            <a:spLocks noChangeArrowheads="1"/>
          </p:cNvSpPr>
          <p:nvPr userDrawn="1"/>
        </p:nvSpPr>
        <p:spPr bwMode="auto">
          <a:xfrm>
            <a:off x="0" y="0"/>
            <a:ext cx="9906000" cy="1381125"/>
          </a:xfrm>
          <a:prstGeom prst="rect">
            <a:avLst/>
          </a:prstGeom>
          <a:solidFill>
            <a:srgbClr val="00213B"/>
          </a:solidFill>
          <a:ln w="9525">
            <a:noFill/>
            <a:miter lim="800000"/>
            <a:headEnd/>
            <a:tailEnd/>
          </a:ln>
          <a:effectLst/>
        </p:spPr>
        <p:txBody>
          <a:bodyPr wrap="none" anchor="ctr"/>
          <a:lstStyle/>
          <a:p>
            <a:pPr>
              <a:defRPr/>
            </a:pPr>
            <a:endParaRPr lang="en-US">
              <a:latin typeface="Arial" pitchFamily="-106" charset="0"/>
              <a:ea typeface="Arial" pitchFamily="-106" charset="0"/>
              <a:cs typeface="Arial" pitchFamily="-106" charset="0"/>
            </a:endParaRPr>
          </a:p>
        </p:txBody>
      </p:sp>
      <p:sp>
        <p:nvSpPr>
          <p:cNvPr id="1027" name="Rectangle 3"/>
          <p:cNvSpPr>
            <a:spLocks noGrp="1" noChangeArrowheads="1"/>
          </p:cNvSpPr>
          <p:nvPr>
            <p:ph type="body" idx="1"/>
          </p:nvPr>
        </p:nvSpPr>
        <p:spPr bwMode="auto">
          <a:xfrm>
            <a:off x="417513" y="1622425"/>
            <a:ext cx="9348787" cy="4821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30" name="Rectangle 6"/>
          <p:cNvSpPr>
            <a:spLocks noGrp="1" noChangeArrowheads="1"/>
          </p:cNvSpPr>
          <p:nvPr>
            <p:ph type="sldNum" sz="quarter" idx="4"/>
          </p:nvPr>
        </p:nvSpPr>
        <p:spPr bwMode="auto">
          <a:xfrm>
            <a:off x="9110663" y="6570663"/>
            <a:ext cx="795337" cy="287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91ECF75C-E48A-4F00-AB06-CE249F105ED5}" type="slidenum">
              <a:rPr lang="en-GB"/>
              <a:pPr/>
              <a:t>‹#›</a:t>
            </a:fld>
            <a:endParaRPr lang="en-GB"/>
          </a:p>
        </p:txBody>
      </p:sp>
      <p:pic>
        <p:nvPicPr>
          <p:cNvPr id="1029" name="Picture 5" descr="UoG_keyline.eps"/>
          <p:cNvPicPr>
            <a:picLocks noChangeAspect="1"/>
          </p:cNvPicPr>
          <p:nvPr userDrawn="1"/>
        </p:nvPicPr>
        <p:blipFill>
          <a:blip r:embed="rId7" cstate="print"/>
          <a:srcRect/>
          <a:stretch>
            <a:fillRect/>
          </a:stretch>
        </p:blipFill>
        <p:spPr bwMode="auto">
          <a:xfrm>
            <a:off x="412750" y="374650"/>
            <a:ext cx="1968500" cy="6223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70" r:id="rId1"/>
    <p:sldLayoutId id="2147483771" r:id="rId2"/>
    <p:sldLayoutId id="2147483767" r:id="rId3"/>
    <p:sldLayoutId id="2147483768" r:id="rId4"/>
    <p:sldLayoutId id="2147483769" r:id="rId5"/>
  </p:sldLayoutIdLst>
  <p:txStyles>
    <p:titleStyle>
      <a:lvl1pPr algn="r" rtl="0" eaLnBrk="0" fontAlgn="base" hangingPunct="0">
        <a:lnSpc>
          <a:spcPct val="90000"/>
        </a:lnSpc>
        <a:spcBef>
          <a:spcPct val="0"/>
        </a:spcBef>
        <a:spcAft>
          <a:spcPct val="0"/>
        </a:spcAft>
        <a:defRPr sz="3000">
          <a:solidFill>
            <a:schemeClr val="bg1"/>
          </a:solidFill>
          <a:latin typeface="+mj-lt"/>
          <a:ea typeface="Arial" pitchFamily="-105" charset="0"/>
          <a:cs typeface="+mj-cs"/>
        </a:defRPr>
      </a:lvl1pPr>
      <a:lvl2pPr algn="r" rtl="0" eaLnBrk="0" fontAlgn="base" hangingPunct="0">
        <a:lnSpc>
          <a:spcPct val="90000"/>
        </a:lnSpc>
        <a:spcBef>
          <a:spcPct val="0"/>
        </a:spcBef>
        <a:spcAft>
          <a:spcPct val="0"/>
        </a:spcAft>
        <a:defRPr sz="3000">
          <a:solidFill>
            <a:schemeClr val="bg1"/>
          </a:solidFill>
          <a:latin typeface="Arial" charset="0"/>
          <a:ea typeface="Arial" pitchFamily="-105" charset="0"/>
          <a:cs typeface="Arial" charset="0"/>
        </a:defRPr>
      </a:lvl2pPr>
      <a:lvl3pPr algn="r" rtl="0" eaLnBrk="0" fontAlgn="base" hangingPunct="0">
        <a:lnSpc>
          <a:spcPct val="90000"/>
        </a:lnSpc>
        <a:spcBef>
          <a:spcPct val="0"/>
        </a:spcBef>
        <a:spcAft>
          <a:spcPct val="0"/>
        </a:spcAft>
        <a:defRPr sz="3000">
          <a:solidFill>
            <a:schemeClr val="bg1"/>
          </a:solidFill>
          <a:latin typeface="Arial" charset="0"/>
          <a:ea typeface="Arial" pitchFamily="-105" charset="0"/>
          <a:cs typeface="Arial" charset="0"/>
        </a:defRPr>
      </a:lvl3pPr>
      <a:lvl4pPr algn="r" rtl="0" eaLnBrk="0" fontAlgn="base" hangingPunct="0">
        <a:lnSpc>
          <a:spcPct val="90000"/>
        </a:lnSpc>
        <a:spcBef>
          <a:spcPct val="0"/>
        </a:spcBef>
        <a:spcAft>
          <a:spcPct val="0"/>
        </a:spcAft>
        <a:defRPr sz="3000">
          <a:solidFill>
            <a:schemeClr val="bg1"/>
          </a:solidFill>
          <a:latin typeface="Arial" charset="0"/>
          <a:ea typeface="Arial" pitchFamily="-105" charset="0"/>
          <a:cs typeface="Arial" charset="0"/>
        </a:defRPr>
      </a:lvl4pPr>
      <a:lvl5pPr algn="r" rtl="0" eaLnBrk="0" fontAlgn="base" hangingPunct="0">
        <a:lnSpc>
          <a:spcPct val="90000"/>
        </a:lnSpc>
        <a:spcBef>
          <a:spcPct val="0"/>
        </a:spcBef>
        <a:spcAft>
          <a:spcPct val="0"/>
        </a:spcAft>
        <a:defRPr sz="3000">
          <a:solidFill>
            <a:schemeClr val="bg1"/>
          </a:solidFill>
          <a:latin typeface="Arial" charset="0"/>
          <a:ea typeface="Arial" pitchFamily="-105"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30000"/>
        </a:spcBef>
        <a:spcAft>
          <a:spcPct val="0"/>
        </a:spcAft>
        <a:buChar char="•"/>
        <a:defRPr sz="2800" b="1">
          <a:solidFill>
            <a:srgbClr val="00213B"/>
          </a:solidFill>
          <a:latin typeface="+mn-lt"/>
          <a:ea typeface="Arial" pitchFamily="-105" charset="0"/>
          <a:cs typeface="+mn-cs"/>
        </a:defRPr>
      </a:lvl1pPr>
      <a:lvl2pPr marL="1588" indent="455613" algn="l" rtl="0" eaLnBrk="0" fontAlgn="base" hangingPunct="0">
        <a:spcBef>
          <a:spcPct val="30000"/>
        </a:spcBef>
        <a:spcAft>
          <a:spcPct val="0"/>
        </a:spcAft>
        <a:buChar char="–"/>
        <a:defRPr sz="2600">
          <a:solidFill>
            <a:schemeClr val="tx1"/>
          </a:solidFill>
          <a:latin typeface="+mn-lt"/>
          <a:ea typeface="Arial" pitchFamily="-105" charset="0"/>
          <a:cs typeface="+mn-cs"/>
        </a:defRPr>
      </a:lvl2pPr>
      <a:lvl3pPr marL="177800" indent="-174625" algn="l" rtl="0" eaLnBrk="0" fontAlgn="base" hangingPunct="0">
        <a:spcBef>
          <a:spcPct val="30000"/>
        </a:spcBef>
        <a:spcAft>
          <a:spcPct val="0"/>
        </a:spcAft>
        <a:buClr>
          <a:schemeClr val="tx2"/>
        </a:buClr>
        <a:buSzPct val="80000"/>
        <a:buFont typeface="Wingdings" pitchFamily="-106" charset="2"/>
        <a:buChar char="l"/>
        <a:defRPr sz="2400">
          <a:solidFill>
            <a:schemeClr val="tx1"/>
          </a:solidFill>
          <a:latin typeface="+mn-lt"/>
          <a:ea typeface="Arial" pitchFamily="-105" charset="0"/>
          <a:cs typeface="+mn-cs"/>
        </a:defRPr>
      </a:lvl3pPr>
      <a:lvl4pPr marL="346075" indent="-166688" algn="l" rtl="0" eaLnBrk="0" fontAlgn="base" hangingPunct="0">
        <a:spcBef>
          <a:spcPct val="30000"/>
        </a:spcBef>
        <a:spcAft>
          <a:spcPct val="0"/>
        </a:spcAft>
        <a:buClr>
          <a:schemeClr val="tx2"/>
        </a:buClr>
        <a:buSzPct val="80000"/>
        <a:buFont typeface="Arial" charset="0"/>
        <a:buChar char="–"/>
        <a:defRPr sz="2000">
          <a:solidFill>
            <a:schemeClr val="tx1"/>
          </a:solidFill>
          <a:latin typeface="+mn-lt"/>
          <a:ea typeface="Arial" pitchFamily="-105" charset="0"/>
          <a:cs typeface="+mn-cs"/>
        </a:defRPr>
      </a:lvl4pPr>
      <a:lvl5pPr marL="523875" indent="-176213" algn="l" rtl="0" eaLnBrk="0" fontAlgn="base" hangingPunct="0">
        <a:spcBef>
          <a:spcPct val="30000"/>
        </a:spcBef>
        <a:spcAft>
          <a:spcPct val="0"/>
        </a:spcAft>
        <a:buClr>
          <a:schemeClr val="tx2"/>
        </a:buClr>
        <a:buChar char="•"/>
        <a:defRPr sz="2000">
          <a:solidFill>
            <a:schemeClr val="tx1"/>
          </a:solidFill>
          <a:latin typeface="+mn-lt"/>
          <a:ea typeface="Arial" pitchFamily="-105"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ctrTitle"/>
          </p:nvPr>
        </p:nvSpPr>
        <p:spPr>
          <a:xfrm>
            <a:off x="385762" y="3984625"/>
            <a:ext cx="9380538" cy="1057275"/>
          </a:xfrm>
          <a:noFill/>
        </p:spPr>
        <p:txBody>
          <a:bodyPr/>
          <a:lstStyle/>
          <a:p>
            <a:r>
              <a:rPr lang="en-GB" sz="3800" dirty="0"/>
              <a:t>Locke II: The State of Nature and Property</a:t>
            </a:r>
          </a:p>
        </p:txBody>
      </p:sp>
      <p:sp>
        <p:nvSpPr>
          <p:cNvPr id="8195" name="Rectangle 7"/>
          <p:cNvSpPr>
            <a:spLocks noGrp="1" noChangeArrowheads="1"/>
          </p:cNvSpPr>
          <p:nvPr>
            <p:ph type="subTitle" idx="1"/>
          </p:nvPr>
        </p:nvSpPr>
        <p:spPr>
          <a:xfrm>
            <a:off x="436563" y="5218113"/>
            <a:ext cx="5859462" cy="973137"/>
          </a:xfrm>
        </p:spPr>
        <p:txBody>
          <a:bodyPr/>
          <a:lstStyle/>
          <a:p>
            <a:pPr marL="0" indent="0"/>
            <a:r>
              <a:rPr lang="en-GB" sz="2400"/>
              <a:t>Politics </a:t>
            </a:r>
            <a:r>
              <a:rPr lang="en-GB" sz="2400" dirty="0"/>
              <a:t>2A</a:t>
            </a:r>
          </a:p>
          <a:p>
            <a:pPr marL="0" indent="0"/>
            <a:r>
              <a:rPr lang="en-GB" sz="2400" dirty="0"/>
              <a:t>Dr Carl Knight, Lecturer in Political Theory</a:t>
            </a:r>
          </a:p>
        </p:txBody>
      </p:sp>
      <p:pic>
        <p:nvPicPr>
          <p:cNvPr id="4" name="Picture 2" descr="C:\Users\Carl\OneDrive\2A\Hobbes pictures\state of na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647" y="-1"/>
            <a:ext cx="4404661" cy="391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734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endParaRPr lang="en-GB" dirty="0"/>
          </a:p>
          <a:p>
            <a:pPr marL="0" indent="0">
              <a:buNone/>
            </a:pPr>
            <a:r>
              <a:rPr lang="en-GB" dirty="0"/>
              <a:t>THE STATE OF NATURE</a:t>
            </a:r>
          </a:p>
          <a:p>
            <a:r>
              <a:rPr lang="en-GB" dirty="0"/>
              <a:t>Executive power in private                                                         hands=in state of nature</a:t>
            </a:r>
          </a:p>
          <a:p>
            <a:r>
              <a:rPr lang="en-GB" dirty="0"/>
              <a:t>Like Hobbes, believed that the state of nature still exists among primitive tribes without law (II, § 14):  ‘In the beginning all the World was America’ (II, § 49)</a:t>
            </a:r>
          </a:p>
          <a:p>
            <a:r>
              <a:rPr lang="en-GB" dirty="0"/>
              <a:t>On Locke’s view, mankind is first social and only later political. People are naturally sociable, and have an interest in others’ well-being.</a:t>
            </a:r>
          </a:p>
        </p:txBody>
      </p:sp>
      <p:pic>
        <p:nvPicPr>
          <p:cNvPr id="1026" name="Picture 2" descr="C:\Users\Carl\OneDrive\2A\Hobbes pictures\state-of-na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1335" y="0"/>
            <a:ext cx="4614666" cy="347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95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17513" y="1699591"/>
            <a:ext cx="9348787" cy="4744072"/>
          </a:xfrm>
        </p:spPr>
        <p:txBody>
          <a:bodyPr/>
          <a:lstStyle/>
          <a:p>
            <a:pPr marL="0" indent="0">
              <a:buNone/>
            </a:pPr>
            <a:endParaRPr lang="en-GB" dirty="0"/>
          </a:p>
          <a:p>
            <a:pPr marL="0" indent="0">
              <a:buNone/>
            </a:pPr>
            <a:r>
              <a:rPr lang="en-GB" dirty="0"/>
              <a:t>A STATE OF WAR?</a:t>
            </a:r>
          </a:p>
          <a:p>
            <a:r>
              <a:rPr lang="en-GB" dirty="0"/>
              <a:t>Contra Hobbes, SON doesn’t mean state of war:</a:t>
            </a:r>
          </a:p>
          <a:p>
            <a:pPr marL="0" indent="0">
              <a:buNone/>
            </a:pPr>
            <a:r>
              <a:rPr lang="en-GB" sz="2250" dirty="0"/>
              <a:t>‘they are as far distant, as a state of peace, good will, mutual assistance, and preservation, and a state of enmity, malice, violence, and mutual destruction are one from another’ (§ 19) </a:t>
            </a:r>
          </a:p>
          <a:p>
            <a:r>
              <a:rPr lang="en-GB" dirty="0"/>
              <a:t>a state of war is not the norm, but only arises where one person rejects reason and tries to kill/dominate</a:t>
            </a:r>
          </a:p>
          <a:p>
            <a:r>
              <a:rPr lang="en-GB" dirty="0"/>
              <a:t>Absolute monarchy can bring about state of war, because monarch substitutes the rule of will and force for the rule of reason through natural law</a:t>
            </a:r>
          </a:p>
          <a:p>
            <a:endParaRPr lang="en-GB"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5600" y="-1"/>
            <a:ext cx="2768600" cy="2809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descr="C:\Users\Carl\OneDrive\2A\Locke pictures\Harmony.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0" y="-1"/>
            <a:ext cx="2971799" cy="2838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750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INCONVENIENCES OF THE S.O.N. </a:t>
            </a:r>
          </a:p>
          <a:p>
            <a:r>
              <a:rPr lang="en-GB" dirty="0"/>
              <a:t>Every person is judge in own case (II, § 13), hence:</a:t>
            </a:r>
          </a:p>
          <a:p>
            <a:pPr marL="0" indent="0">
              <a:buNone/>
            </a:pPr>
            <a:r>
              <a:rPr lang="en-GB" sz="2250" dirty="0"/>
              <a:t>1. ‘Unreasonable’: ‘Self-love will make men partial to themselves and their Friends. And on the other side, … Ill Nature, Passion, and Revenge will carry them too far in punishing others’.</a:t>
            </a:r>
          </a:p>
          <a:p>
            <a:pPr marL="0" indent="0">
              <a:buNone/>
            </a:pPr>
            <a:r>
              <a:rPr lang="en-GB" dirty="0"/>
              <a:t>2. No publicly settled law, so even if there were impartial judges, no widely accepted law to apply.</a:t>
            </a:r>
          </a:p>
          <a:p>
            <a:pPr marL="0" indent="0">
              <a:buNone/>
            </a:pPr>
            <a:r>
              <a:rPr lang="en-GB" dirty="0"/>
              <a:t>3. Often laws, even when recognized, are not acted upon as it is dangerous to punish wrongdoers.</a:t>
            </a:r>
          </a:p>
          <a:p>
            <a:pPr marL="0" indent="0">
              <a:buNone/>
            </a:pPr>
            <a:r>
              <a:rPr lang="en-GB" dirty="0"/>
              <a:t>4. When a state of war starts, it can only be ended by political authority.</a:t>
            </a:r>
          </a:p>
          <a:p>
            <a:pPr marL="0" indent="0">
              <a:buNone/>
            </a:pPr>
            <a:endParaRPr lang="en-GB" dirty="0"/>
          </a:p>
        </p:txBody>
      </p:sp>
      <p:pic>
        <p:nvPicPr>
          <p:cNvPr id="9218" name="Picture 2" descr="C:\Users\Carl\OneDrive\2A\Locke pictures\we-apologize-for-any-inconvenience-caused-safety-sign-or-sticker-cons000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32700" y="0"/>
            <a:ext cx="2273300" cy="227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937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ACTIVITY</a:t>
            </a:r>
          </a:p>
          <a:p>
            <a:pPr marL="0" indent="0">
              <a:buNone/>
            </a:pPr>
            <a:r>
              <a:rPr lang="en-GB" i="1" dirty="0"/>
              <a:t>Would the state of nature be ‘a state of peace, good will, mutual assistance, and preservation’?</a:t>
            </a:r>
          </a:p>
          <a:p>
            <a:pPr marL="0" indent="0">
              <a:buNone/>
            </a:pPr>
            <a:endParaRPr lang="en-GB" i="1" dirty="0"/>
          </a:p>
          <a:p>
            <a:pPr marL="0" indent="0">
              <a:buNone/>
            </a:pPr>
            <a:r>
              <a:rPr lang="en-GB" dirty="0"/>
              <a:t>You may wish to discuss Locke’s arguments about:</a:t>
            </a:r>
          </a:p>
          <a:p>
            <a:r>
              <a:rPr lang="en-GB" dirty="0"/>
              <a:t>Equality, freedom and the law of nature</a:t>
            </a:r>
          </a:p>
          <a:p>
            <a:r>
              <a:rPr lang="en-GB" dirty="0"/>
              <a:t>The natural sociability of humans</a:t>
            </a:r>
          </a:p>
          <a:p>
            <a:r>
              <a:rPr lang="en-GB" dirty="0"/>
              <a:t>Executive power and natural rights</a:t>
            </a:r>
          </a:p>
          <a:p>
            <a:r>
              <a:rPr lang="en-GB" dirty="0"/>
              <a:t>The ‘inconveniences’ of the state of nature</a:t>
            </a:r>
          </a:p>
          <a:p>
            <a:endParaRPr lang="en-GB" dirty="0"/>
          </a:p>
          <a:p>
            <a:endParaRPr lang="en-GB" dirty="0"/>
          </a:p>
          <a:p>
            <a:endParaRPr lang="en-GB" dirty="0"/>
          </a:p>
          <a:p>
            <a:pPr marL="0" indent="0">
              <a:buNone/>
            </a:pPr>
            <a:endParaRPr lang="en-GB" dirty="0"/>
          </a:p>
          <a:p>
            <a:pPr marL="0" indent="0">
              <a:buNone/>
            </a:pPr>
            <a:endParaRPr lang="en-GB" dirty="0"/>
          </a:p>
          <a:p>
            <a:pPr marL="0" indent="0">
              <a:buNone/>
            </a:pPr>
            <a:endParaRPr lang="en-GB" i="1" dirty="0"/>
          </a:p>
          <a:p>
            <a:pPr marL="0" indent="0">
              <a:buNone/>
            </a:pPr>
            <a:endParaRPr lang="en-GB" dirty="0"/>
          </a:p>
          <a:p>
            <a:pPr marL="0" indent="0">
              <a:buNone/>
            </a:pPr>
            <a:endParaRPr lang="en-GB" i="1" dirty="0"/>
          </a:p>
        </p:txBody>
      </p:sp>
      <p:pic>
        <p:nvPicPr>
          <p:cNvPr id="4" name="Picture 3" descr="C:\Users\Carl\OneDrive\2A\Hobbes pictures\Discuss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0809" y="0"/>
            <a:ext cx="4945191" cy="214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566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PROPERTY</a:t>
            </a:r>
          </a:p>
          <a:p>
            <a:r>
              <a:rPr lang="en-GB" dirty="0"/>
              <a:t>Locke’s motive for leaving SON due to property</a:t>
            </a:r>
          </a:p>
          <a:p>
            <a:r>
              <a:rPr lang="en-GB" dirty="0"/>
              <a:t>Modern ‘liberal’ conception of the right to property:</a:t>
            </a:r>
          </a:p>
          <a:p>
            <a:pPr marL="0" indent="0">
              <a:buNone/>
            </a:pPr>
            <a:r>
              <a:rPr lang="en-GB" dirty="0"/>
              <a:t>1) Right to exclude others from use/benefit of object</a:t>
            </a:r>
          </a:p>
          <a:p>
            <a:pPr marL="0" indent="0">
              <a:buNone/>
            </a:pPr>
            <a:r>
              <a:rPr lang="en-GB" dirty="0"/>
              <a:t>2) Right to dispose of something as one pleases</a:t>
            </a:r>
          </a:p>
          <a:p>
            <a:r>
              <a:rPr lang="en-GB" dirty="0"/>
              <a:t>Locke’s conception is broader re: 1), narrower re: 2). Property is more than objects, and use has bounds.</a:t>
            </a:r>
          </a:p>
          <a:p>
            <a:r>
              <a:rPr lang="en-GB" dirty="0"/>
              <a:t>People join in civil society with others ‘for the mutual Preservation of their Lives, Liberties and Estates, which I call by the general Name, Property’ (§ 123) </a:t>
            </a:r>
          </a:p>
          <a:p>
            <a:endParaRPr lang="en-GB" dirty="0"/>
          </a:p>
          <a:p>
            <a:endParaRPr lang="en-GB" dirty="0"/>
          </a:p>
        </p:txBody>
      </p:sp>
      <p:pic>
        <p:nvPicPr>
          <p:cNvPr id="10242" name="Picture 2" descr="C:\Users\Carl\OneDrive\2A\Locke pictures\propert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2575" y="0"/>
            <a:ext cx="4670425" cy="2227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788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a:p>
            <a:pPr marL="0" indent="0">
              <a:buNone/>
            </a:pPr>
            <a:endParaRPr lang="en-GB" dirty="0"/>
          </a:p>
          <a:p>
            <a:pPr marL="0" indent="0">
              <a:buNone/>
            </a:pPr>
            <a:r>
              <a:rPr lang="en-GB" dirty="0"/>
              <a:t>TYPES OF PROPERTY</a:t>
            </a:r>
          </a:p>
          <a:p>
            <a:pPr marL="0" indent="0">
              <a:buNone/>
            </a:pPr>
            <a:r>
              <a:rPr lang="en-GB" dirty="0"/>
              <a:t>1. Lives = The continued existence of oneself as a physical being (i.e. self-preservation in narrow sense)</a:t>
            </a:r>
          </a:p>
          <a:p>
            <a:pPr marL="0" indent="0">
              <a:buNone/>
            </a:pPr>
            <a:r>
              <a:rPr lang="en-GB" dirty="0"/>
              <a:t>2. Liberties = various rights that a person has in relation to others and to society as a whole</a:t>
            </a:r>
          </a:p>
          <a:p>
            <a:pPr marL="0" indent="0">
              <a:buNone/>
            </a:pPr>
            <a:r>
              <a:rPr lang="en-GB" dirty="0"/>
              <a:t>3. Estates = land and goods (closest to what we today mean by the term ‘property’)</a:t>
            </a:r>
          </a:p>
          <a:p>
            <a:pPr marL="0" indent="0">
              <a:buNone/>
            </a:pPr>
            <a:endParaRPr lang="en-GB" dirty="0"/>
          </a:p>
        </p:txBody>
      </p:sp>
      <p:pic>
        <p:nvPicPr>
          <p:cNvPr id="11267" name="Picture 3" descr="C:\Users\Carl\OneDrive\2A\Locke pictures\2416.4977-2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
            <a:ext cx="4648199" cy="386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412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PROBLEM OF PROPERTY</a:t>
            </a:r>
          </a:p>
          <a:p>
            <a:r>
              <a:rPr lang="en-GB" dirty="0"/>
              <a:t>How did individuals gain                                               exclusive rights to land &amp;                                                         objects given equal start?</a:t>
            </a:r>
          </a:p>
          <a:p>
            <a:r>
              <a:rPr lang="en-GB" dirty="0"/>
              <a:t>‘I shall endeavour to shew,                                               how Men might come to                                                               have a property in several                                                                    parts of that which God gave to Mankind in common, and that without any express Compact of all the Commoners’ (§ 25)</a:t>
            </a:r>
          </a:p>
          <a:p>
            <a:endParaRPr lang="en-GB" dirty="0"/>
          </a:p>
          <a:p>
            <a:pPr marL="0" indent="0">
              <a:buNone/>
            </a:pPr>
            <a:endParaRPr lang="en-GB" dirty="0"/>
          </a:p>
        </p:txBody>
      </p:sp>
      <p:pic>
        <p:nvPicPr>
          <p:cNvPr id="12290" name="Picture 2" descr="C:\Users\Carl\OneDrive\2A\Locke pictures\pi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0"/>
            <a:ext cx="46482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264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MAIN ARGUMENT FOR PROPERTY</a:t>
            </a:r>
          </a:p>
          <a:p>
            <a:r>
              <a:rPr lang="en-GB" dirty="0"/>
              <a:t>God gave the world to mankind in common to use</a:t>
            </a:r>
          </a:p>
          <a:p>
            <a:r>
              <a:rPr lang="en-GB" dirty="0"/>
              <a:t>He also gave human beings reason, so that they would make the best possible use of the earth</a:t>
            </a:r>
          </a:p>
          <a:p>
            <a:r>
              <a:rPr lang="en-GB" dirty="0"/>
              <a:t>In order to do this, human beings must ‘appropriate’ natural objects, i.e. make them exclusively theirs</a:t>
            </a:r>
          </a:p>
          <a:p>
            <a:r>
              <a:rPr lang="en-GB" dirty="0"/>
              <a:t>Human beings own themselves (self-ownership)</a:t>
            </a:r>
          </a:p>
          <a:p>
            <a:r>
              <a:rPr lang="en-GB" dirty="0"/>
              <a:t>Property appropriated by ‘mixing’ of labour (§ 27): </a:t>
            </a:r>
            <a:r>
              <a:rPr lang="en-GB" sz="2250" dirty="0"/>
              <a:t>‘Whatsoever then he removes out of the State that Nature hath provided, and left it in, he hath mixed his Labour with, and joined to it something that is his own, and thereby makes it his Property’</a:t>
            </a:r>
          </a:p>
        </p:txBody>
      </p:sp>
    </p:spTree>
    <p:extLst>
      <p:ext uri="{BB962C8B-B14F-4D97-AF65-F5344CB8AC3E}">
        <p14:creationId xmlns:p14="http://schemas.microsoft.com/office/powerpoint/2010/main" val="3899483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17513" y="1321904"/>
            <a:ext cx="9348787" cy="5121759"/>
          </a:xfrm>
        </p:spPr>
        <p:txBody>
          <a:bodyPr/>
          <a:lstStyle/>
          <a:p>
            <a:pPr marL="0" indent="0">
              <a:buNone/>
            </a:pPr>
            <a:endParaRPr lang="en-GB" dirty="0"/>
          </a:p>
          <a:p>
            <a:pPr marL="0" indent="0">
              <a:buNone/>
            </a:pPr>
            <a:endParaRPr lang="en-GB" dirty="0"/>
          </a:p>
          <a:p>
            <a:pPr marL="0" indent="0">
              <a:buNone/>
            </a:pPr>
            <a:endParaRPr lang="en-GB" dirty="0"/>
          </a:p>
          <a:p>
            <a:pPr marL="0" indent="0">
              <a:buNone/>
            </a:pPr>
            <a:r>
              <a:rPr lang="en-GB" dirty="0"/>
              <a:t>TWO (OR THREE?) PROVISOS</a:t>
            </a:r>
          </a:p>
          <a:p>
            <a:r>
              <a:rPr lang="en-GB" dirty="0"/>
              <a:t>Appropriation only permitted if no real scarcity – permissible ‘at least where there is enough, and as good left in common for others’ (§ 27)</a:t>
            </a:r>
          </a:p>
          <a:p>
            <a:r>
              <a:rPr lang="en-GB" dirty="0"/>
              <a:t>Can appropriate only as much ‘as any one can make use of to any advantage of life before it spoils’ (§ 31)</a:t>
            </a:r>
          </a:p>
          <a:p>
            <a:r>
              <a:rPr lang="en-GB" dirty="0"/>
              <a:t>Macpherson claims a third apparent restriction – can only appropriate property through your own labour</a:t>
            </a:r>
          </a:p>
        </p:txBody>
      </p:sp>
      <p:pic>
        <p:nvPicPr>
          <p:cNvPr id="3074" name="Picture 2" descr="C:\Users\Carl\OneDrive\Presentation\food-crisis-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6522" y="1"/>
            <a:ext cx="4439478" cy="289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827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17513" y="1622425"/>
            <a:ext cx="9488487" cy="4821238"/>
          </a:xfrm>
        </p:spPr>
        <p:txBody>
          <a:bodyPr/>
          <a:lstStyle/>
          <a:p>
            <a:pPr marL="0" indent="0">
              <a:buNone/>
            </a:pPr>
            <a:r>
              <a:rPr lang="en-GB" dirty="0"/>
              <a:t>REMOVING THE PROVISOS?</a:t>
            </a:r>
          </a:p>
          <a:p>
            <a:r>
              <a:rPr lang="en-GB" dirty="0"/>
              <a:t>Wastage proviso removed by                                                  collective invention of money, which                                       doesn’t spoil; inequality by consent</a:t>
            </a:r>
          </a:p>
          <a:p>
            <a:r>
              <a:rPr lang="en-GB" dirty="0"/>
              <a:t>‘Enough and as good’ proviso redundant due to productivity of property: ‘the provisions serving to the support of humane life, produced by one acre of </a:t>
            </a:r>
            <a:r>
              <a:rPr lang="en-GB" dirty="0" err="1"/>
              <a:t>inclosed</a:t>
            </a:r>
            <a:r>
              <a:rPr lang="en-GB" dirty="0"/>
              <a:t> and cultivated land, are (to speak much within </a:t>
            </a:r>
            <a:r>
              <a:rPr lang="en-GB" dirty="0" err="1"/>
              <a:t>compasse</a:t>
            </a:r>
            <a:r>
              <a:rPr lang="en-GB" dirty="0"/>
              <a:t>) ten times more…’ (§ 37)</a:t>
            </a:r>
          </a:p>
          <a:p>
            <a:r>
              <a:rPr lang="en-GB" dirty="0"/>
              <a:t>Labour may be reassigned from original owner by agreement:</a:t>
            </a:r>
            <a:r>
              <a:rPr lang="en-US" dirty="0"/>
              <a:t> ‘the Turfs my Servant has cut’ (§ 37)</a:t>
            </a:r>
          </a:p>
          <a:p>
            <a:endParaRPr lang="en-GB" dirty="0"/>
          </a:p>
          <a:p>
            <a:endParaRPr lang="en-GB" dirty="0"/>
          </a:p>
        </p:txBody>
      </p:sp>
      <p:pic>
        <p:nvPicPr>
          <p:cNvPr id="2050" name="Picture 2" descr="C:\Users\Carl\OneDrive\Presentation\wealt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7400" y="0"/>
            <a:ext cx="2768600" cy="3506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7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17513" y="1622425"/>
            <a:ext cx="5665787" cy="4821238"/>
          </a:xfrm>
        </p:spPr>
        <p:txBody>
          <a:bodyPr/>
          <a:lstStyle/>
          <a:p>
            <a:pPr marL="0" indent="0">
              <a:buNone/>
            </a:pPr>
            <a:r>
              <a:rPr lang="en-GB" dirty="0"/>
              <a:t>LOCKE’S </a:t>
            </a:r>
            <a:r>
              <a:rPr lang="en-GB" i="1" dirty="0"/>
              <a:t>TWO TREATISES OF GOVERNMENT</a:t>
            </a:r>
          </a:p>
          <a:p>
            <a:r>
              <a:rPr lang="en-GB" dirty="0"/>
              <a:t>The </a:t>
            </a:r>
            <a:r>
              <a:rPr lang="en-GB" i="1" dirty="0"/>
              <a:t>First Treatise </a:t>
            </a:r>
            <a:r>
              <a:rPr lang="en-GB" dirty="0"/>
              <a:t>is a minute exegesis of scripture to disprove </a:t>
            </a:r>
            <a:r>
              <a:rPr lang="en-GB" dirty="0" err="1"/>
              <a:t>Filmer’s</a:t>
            </a:r>
            <a:r>
              <a:rPr lang="en-GB" dirty="0"/>
              <a:t> divine right of kings theory.</a:t>
            </a:r>
          </a:p>
          <a:p>
            <a:r>
              <a:rPr lang="en-GB" dirty="0"/>
              <a:t>The </a:t>
            </a:r>
            <a:r>
              <a:rPr lang="en-GB" i="1" dirty="0"/>
              <a:t>Second Treatise </a:t>
            </a:r>
            <a:r>
              <a:rPr lang="en-GB" dirty="0"/>
              <a:t>contains the main part of Locke’s political theory, including his accounts of the state of nature, property, and civil government.</a:t>
            </a:r>
          </a:p>
          <a:p>
            <a:pPr marL="0" indent="0">
              <a:buNone/>
            </a:pPr>
            <a:endParaRPr lang="en-GB" dirty="0"/>
          </a:p>
        </p:txBody>
      </p:sp>
      <p:pic>
        <p:nvPicPr>
          <p:cNvPr id="1026" name="Picture 2" descr="C:\Users\Carl\OneDrive\2A\Locke pictures\lockestwotreatises-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958" y="0"/>
            <a:ext cx="3825042"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139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CRITIQUE</a:t>
            </a:r>
          </a:p>
          <a:p>
            <a:r>
              <a:rPr lang="en-GB" dirty="0"/>
              <a:t>Macpherson claims that Locke set out to defend laissez-faire capitalism (‘possessive individualism’) via removal of the provisos</a:t>
            </a:r>
          </a:p>
          <a:p>
            <a:r>
              <a:rPr lang="en-GB" dirty="0"/>
              <a:t>But Tully points out that Locke does at least defend a duty of charity in the </a:t>
            </a:r>
            <a:r>
              <a:rPr lang="en-GB" i="1" dirty="0"/>
              <a:t>First Treatise </a:t>
            </a:r>
          </a:p>
          <a:p>
            <a:r>
              <a:rPr lang="en-GB" dirty="0"/>
              <a:t>Locke assumes that fruit of waged labour justly falls to employer. But he invested in </a:t>
            </a:r>
            <a:r>
              <a:rPr lang="en-GB" i="1" dirty="0"/>
              <a:t>unwaged</a:t>
            </a:r>
            <a:r>
              <a:rPr lang="en-GB" dirty="0"/>
              <a:t> labour – slavery! – and drafted constitution of Carolina</a:t>
            </a:r>
          </a:p>
          <a:p>
            <a:r>
              <a:rPr lang="en-GB" dirty="0"/>
              <a:t>Does this show that Locke applied the theory in prejudiced fashion, or that theory itself is wrong?</a:t>
            </a:r>
          </a:p>
          <a:p>
            <a:endParaRPr lang="en-GB" dirty="0"/>
          </a:p>
        </p:txBody>
      </p:sp>
    </p:spTree>
    <p:extLst>
      <p:ext uri="{BB962C8B-B14F-4D97-AF65-F5344CB8AC3E}">
        <p14:creationId xmlns:p14="http://schemas.microsoft.com/office/powerpoint/2010/main" val="638281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ctrTitle"/>
          </p:nvPr>
        </p:nvSpPr>
        <p:spPr>
          <a:xfrm>
            <a:off x="1016000" y="4660900"/>
            <a:ext cx="7950200" cy="1057275"/>
          </a:xfrm>
          <a:noFill/>
        </p:spPr>
        <p:txBody>
          <a:bodyPr/>
          <a:lstStyle/>
          <a:p>
            <a:r>
              <a:rPr lang="en-GB" sz="4000" dirty="0"/>
              <a:t>Next Lecture: The Establishment of Civil Government</a:t>
            </a:r>
          </a:p>
        </p:txBody>
      </p:sp>
      <p:pic>
        <p:nvPicPr>
          <p:cNvPr id="1029" name="Picture 5" descr="C:\Users\Carl\OneDrive\2A\Locke pictures\Edinburgh-scottish-parliame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3923" y="444500"/>
            <a:ext cx="5469634" cy="4110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971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FUNDAMENTAL ASSUMPTION</a:t>
            </a:r>
          </a:p>
          <a:p>
            <a:r>
              <a:rPr lang="en-GB" dirty="0"/>
              <a:t>Main proposition (for Locke, a common-sense starting-point): people and how they are organized are the workmanship of God.  They are His servants, His property (§ 6)</a:t>
            </a:r>
          </a:p>
          <a:p>
            <a:endParaRPr lang="en-GB" dirty="0"/>
          </a:p>
          <a:p>
            <a:endParaRPr lang="en-GB" dirty="0"/>
          </a:p>
        </p:txBody>
      </p:sp>
      <p:pic>
        <p:nvPicPr>
          <p:cNvPr id="2050" name="Picture 2" descr="C:\Users\Carl\OneDrive\2A\Locke pictures\Creation_of_Adam_1__1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300" y="1034601"/>
            <a:ext cx="7785100" cy="3389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043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17513" y="1571625"/>
            <a:ext cx="9348787" cy="4821238"/>
          </a:xfrm>
        </p:spPr>
        <p:txBody>
          <a:bodyPr/>
          <a:lstStyle/>
          <a:p>
            <a:pPr marL="0" indent="0">
              <a:buNone/>
            </a:pPr>
            <a:r>
              <a:rPr lang="en-GB" dirty="0"/>
              <a:t>EQUALITY</a:t>
            </a:r>
          </a:p>
          <a:p>
            <a:r>
              <a:rPr lang="en-GB" dirty="0"/>
              <a:t>Two inferences from fundamental assumption: we are all free and we are all equal – free of each other and equal to each other (not to God or animals):</a:t>
            </a:r>
          </a:p>
          <a:p>
            <a:pPr marL="0" indent="0">
              <a:buNone/>
            </a:pPr>
            <a:r>
              <a:rPr lang="en-GB" sz="2250" dirty="0"/>
              <a:t>‘there being nothing more evident, than that Creatures of the same species and rank promiscuously born to all the advantages of Nature, and the use of the same faculties, should also be equal one amongst another without Subordination or Subjection’. </a:t>
            </a:r>
          </a:p>
          <a:p>
            <a:r>
              <a:rPr lang="en-GB" dirty="0"/>
              <a:t>Contra </a:t>
            </a:r>
            <a:r>
              <a:rPr lang="en-GB" dirty="0" err="1"/>
              <a:t>Filmer</a:t>
            </a:r>
            <a:r>
              <a:rPr lang="en-GB" dirty="0"/>
              <a:t>, who said that Revelation proves God sets some men above others, men above women, </a:t>
            </a:r>
            <a:r>
              <a:rPr lang="en-GB" dirty="0" err="1"/>
              <a:t>etc</a:t>
            </a:r>
            <a:endParaRPr lang="en-GB" dirty="0"/>
          </a:p>
          <a:p>
            <a:r>
              <a:rPr lang="en-GB" dirty="0"/>
              <a:t>Also contrary to Hobbes - this equality is not equality of strength/wits, but rather moral equality </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1226000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a:p>
            <a:pPr marL="0" indent="0">
              <a:buNone/>
            </a:pPr>
            <a:endParaRPr lang="en-GB" dirty="0"/>
          </a:p>
          <a:p>
            <a:pPr marL="0" indent="0">
              <a:buNone/>
            </a:pPr>
            <a:r>
              <a:rPr lang="en-GB" dirty="0"/>
              <a:t>LAW OF NATURE</a:t>
            </a:r>
          </a:p>
          <a:p>
            <a:r>
              <a:rPr lang="en-GB" dirty="0"/>
              <a:t>For Locke, law of nature is the binding law of God, from which all rights and duties are derived</a:t>
            </a:r>
          </a:p>
          <a:p>
            <a:r>
              <a:rPr lang="en-GB" dirty="0"/>
              <a:t>Reason ‘the Voice of God’ in man (1st Treatise, § 86).</a:t>
            </a:r>
          </a:p>
          <a:p>
            <a:r>
              <a:rPr lang="en-GB" dirty="0"/>
              <a:t>Reason also ‘the rule betwixt man and man’ (§ 172)</a:t>
            </a:r>
          </a:p>
          <a:p>
            <a:r>
              <a:rPr lang="en-GB" dirty="0"/>
              <a:t>Unlike Hobbes’ natural law, Locke’s law has (1) theological basis &amp; (2) extends past self-interest</a:t>
            </a:r>
          </a:p>
        </p:txBody>
      </p:sp>
      <p:pic>
        <p:nvPicPr>
          <p:cNvPr id="3074" name="Picture 2" descr="C:\Users\Carl\OneDrive\2A\Locke pictures\natural-la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0" y="0"/>
            <a:ext cx="3822701" cy="3822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90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a:p>
            <a:pPr marL="0" indent="0">
              <a:buNone/>
            </a:pPr>
            <a:endParaRPr lang="en-GB" dirty="0"/>
          </a:p>
          <a:p>
            <a:pPr marL="0" indent="0">
              <a:buNone/>
            </a:pPr>
            <a:r>
              <a:rPr lang="en-GB" dirty="0"/>
              <a:t>FREEDOM</a:t>
            </a:r>
          </a:p>
          <a:p>
            <a:r>
              <a:rPr lang="en-GB" dirty="0"/>
              <a:t>‘We are born Free, as we are born rational’ (§ 61)</a:t>
            </a:r>
          </a:p>
          <a:p>
            <a:r>
              <a:rPr lang="en-GB" dirty="0"/>
              <a:t>Absolute freedom is meaningless, it must be defined – ‘Where there is no Law, there is no freedom’ (§ 57)</a:t>
            </a:r>
          </a:p>
          <a:p>
            <a:r>
              <a:rPr lang="en-GB" dirty="0"/>
              <a:t>Liberty is not ‘license’: law of nature sets bounds to natural freedom (§ 4)</a:t>
            </a:r>
          </a:p>
          <a:p>
            <a:r>
              <a:rPr lang="en-GB" dirty="0"/>
              <a:t>Given natural law &amp; reason, why have government?</a:t>
            </a:r>
          </a:p>
          <a:p>
            <a:endParaRPr lang="en-GB" dirty="0"/>
          </a:p>
        </p:txBody>
      </p:sp>
      <p:pic>
        <p:nvPicPr>
          <p:cNvPr id="4099" name="Picture 3" descr="C:\Users\Carl\OneDrive\2A\Locke pictures\freedom.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45557" y="0"/>
            <a:ext cx="6660443" cy="374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93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17513" y="1622425"/>
            <a:ext cx="9488487" cy="4821238"/>
          </a:xfrm>
        </p:spPr>
        <p:txBody>
          <a:bodyPr/>
          <a:lstStyle/>
          <a:p>
            <a:pPr marL="0" indent="0">
              <a:buNone/>
            </a:pPr>
            <a:r>
              <a:rPr lang="en-GB" dirty="0"/>
              <a:t>NATURAL FREEDOM</a:t>
            </a:r>
          </a:p>
          <a:p>
            <a:r>
              <a:rPr lang="en-GB" dirty="0"/>
              <a:t>Prior to government people have ‘Perfect Freedom to order their actions as they think fit, within the bounds of the law of nature, without asking leave, or depending on the will of other men’</a:t>
            </a:r>
          </a:p>
          <a:p>
            <a:r>
              <a:rPr lang="en-GB" dirty="0"/>
              <a:t>People don’t have to refer to others’ wishes in SON</a:t>
            </a:r>
          </a:p>
          <a:p>
            <a:r>
              <a:rPr lang="en-GB" dirty="0"/>
              <a:t>But unlike Hobbes, they’re under restrictions other than mere prudence (‘what you can get away with’)</a:t>
            </a:r>
          </a:p>
          <a:p>
            <a:r>
              <a:rPr lang="en-GB" dirty="0"/>
              <a:t>Moral restrictions even before contract: ‘being all equal and independent, no one ought to harm another in his Life, Health, Liberty, or Possessions’ (§ 7)</a:t>
            </a:r>
          </a:p>
        </p:txBody>
      </p:sp>
    </p:spTree>
    <p:extLst>
      <p:ext uri="{BB962C8B-B14F-4D97-AF65-F5344CB8AC3E}">
        <p14:creationId xmlns:p14="http://schemas.microsoft.com/office/powerpoint/2010/main" val="144349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EXECUTIVE POWER</a:t>
            </a:r>
          </a:p>
          <a:p>
            <a:r>
              <a:rPr lang="en-GB" dirty="0"/>
              <a:t>Freedom limited by the law of                                nature means that everyone has                                               ‘the executive power of the law of nature’ (§ 6-9, 13). </a:t>
            </a:r>
          </a:p>
          <a:p>
            <a:r>
              <a:rPr lang="en-GB" dirty="0"/>
              <a:t>This is necessary as someone has to put law into practice, and in state of nature all are equal. Similar to punishing foreigner – consent to laws not needed.</a:t>
            </a:r>
          </a:p>
          <a:p>
            <a:r>
              <a:rPr lang="en-GB" dirty="0"/>
              <a:t>If anyone offends law of nature, everyone else has right to punish her/him for two ends: (1) restraint, including deterrence (may extend to killing murderer, for instance); (2) reparation to victim.</a:t>
            </a:r>
          </a:p>
        </p:txBody>
      </p:sp>
      <p:pic>
        <p:nvPicPr>
          <p:cNvPr id="5122" name="Picture 2" descr="C:\Users\Carl\OneDrive\2A\Locke pictures\citizens_arrest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
            <a:ext cx="3733800" cy="2725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848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17513" y="1480930"/>
            <a:ext cx="9348787" cy="4962733"/>
          </a:xfrm>
        </p:spPr>
        <p:txBody>
          <a:bodyPr/>
          <a:lstStyle/>
          <a:p>
            <a:pPr marL="0" indent="0">
              <a:buNone/>
            </a:pPr>
            <a:endParaRPr lang="en-GB" dirty="0"/>
          </a:p>
          <a:p>
            <a:pPr marL="0" indent="0">
              <a:buNone/>
            </a:pPr>
            <a:endParaRPr lang="en-GB" dirty="0"/>
          </a:p>
          <a:p>
            <a:pPr marL="0" indent="0">
              <a:buNone/>
            </a:pPr>
            <a:r>
              <a:rPr lang="en-GB" dirty="0"/>
              <a:t>NATURAL RIGHTS</a:t>
            </a:r>
          </a:p>
          <a:p>
            <a:r>
              <a:rPr lang="en-GB" dirty="0"/>
              <a:t>Executive power is both to ensure justice is done, and to protect oneself. Therefore, right to punish becomes a fundamental, individual natural right, set alongside right to self-preservation (§ 128-30).</a:t>
            </a:r>
          </a:p>
          <a:p>
            <a:r>
              <a:rPr lang="en-GB" dirty="0"/>
              <a:t>Right to self-preservation weaker counterpart right of nature in Hobbes - may not harm </a:t>
            </a:r>
            <a:r>
              <a:rPr lang="en-GB" dirty="0" err="1"/>
              <a:t>preemptively</a:t>
            </a:r>
            <a:r>
              <a:rPr lang="en-GB" dirty="0"/>
              <a:t> </a:t>
            </a:r>
          </a:p>
          <a:p>
            <a:r>
              <a:rPr lang="en-GB" dirty="0"/>
              <a:t>You are equally obliged to protect others – self-defence is just part of mutual defence.</a:t>
            </a:r>
          </a:p>
        </p:txBody>
      </p:sp>
      <p:pic>
        <p:nvPicPr>
          <p:cNvPr id="6146" name="Picture 2" descr="C:\Users\Carl\OneDrive\2A\Locke pictures\3327299384_italian_job_self_preservation_society_xlarge.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0"/>
            <a:ext cx="32004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525522"/>
      </p:ext>
    </p:extLst>
  </p:cSld>
  <p:clrMapOvr>
    <a:masterClrMapping/>
  </p:clrMapOvr>
</p:sld>
</file>

<file path=ppt/theme/theme1.xml><?xml version="1.0" encoding="utf-8"?>
<a:theme xmlns:a="http://schemas.openxmlformats.org/drawingml/2006/main" name="standardWhite">
  <a:themeElements>
    <a:clrScheme name="Default Design 1">
      <a:dk1>
        <a:srgbClr val="000000"/>
      </a:dk1>
      <a:lt1>
        <a:srgbClr val="FFFFFF"/>
      </a:lt1>
      <a:dk2>
        <a:srgbClr val="003C69"/>
      </a:dk2>
      <a:lt2>
        <a:srgbClr val="808080"/>
      </a:lt2>
      <a:accent1>
        <a:srgbClr val="1C598C"/>
      </a:accent1>
      <a:accent2>
        <a:srgbClr val="4386AF"/>
      </a:accent2>
      <a:accent3>
        <a:srgbClr val="FFFFFF"/>
      </a:accent3>
      <a:accent4>
        <a:srgbClr val="000000"/>
      </a:accent4>
      <a:accent5>
        <a:srgbClr val="ABB5C5"/>
      </a:accent5>
      <a:accent6>
        <a:srgbClr val="3C799E"/>
      </a:accent6>
      <a:hlink>
        <a:srgbClr val="92BCD6"/>
      </a:hlink>
      <a:folHlink>
        <a:srgbClr val="C5DBE9"/>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3C69"/>
        </a:dk2>
        <a:lt2>
          <a:srgbClr val="808080"/>
        </a:lt2>
        <a:accent1>
          <a:srgbClr val="1C598C"/>
        </a:accent1>
        <a:accent2>
          <a:srgbClr val="4386AF"/>
        </a:accent2>
        <a:accent3>
          <a:srgbClr val="FFFFFF"/>
        </a:accent3>
        <a:accent4>
          <a:srgbClr val="000000"/>
        </a:accent4>
        <a:accent5>
          <a:srgbClr val="ABB5C5"/>
        </a:accent5>
        <a:accent6>
          <a:srgbClr val="3C799E"/>
        </a:accent6>
        <a:hlink>
          <a:srgbClr val="92BCD6"/>
        </a:hlink>
        <a:folHlink>
          <a:srgbClr val="C5DBE9"/>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5A2669"/>
        </a:dk2>
        <a:lt2>
          <a:srgbClr val="808080"/>
        </a:lt2>
        <a:accent1>
          <a:srgbClr val="815595"/>
        </a:accent1>
        <a:accent2>
          <a:srgbClr val="A580B6"/>
        </a:accent2>
        <a:accent3>
          <a:srgbClr val="FFFFFF"/>
        </a:accent3>
        <a:accent4>
          <a:srgbClr val="000000"/>
        </a:accent4>
        <a:accent5>
          <a:srgbClr val="C1B4C8"/>
        </a:accent5>
        <a:accent6>
          <a:srgbClr val="9573A5"/>
        </a:accent6>
        <a:hlink>
          <a:srgbClr val="C6AFD1"/>
        </a:hlink>
        <a:folHlink>
          <a:srgbClr val="E3D8E8"/>
        </a:folHlink>
      </a:clrScheme>
      <a:clrMap bg1="lt1" tx1="dk1" bg2="lt2" tx2="dk2" accent1="accent1" accent2="accent2" accent3="accent3" accent4="accent4" accent5="accent5" accent6="accent6" hlink="hlink" folHlink="folHlink"/>
    </a:extraClrScheme>
    <a:extraClrScheme>
      <a:clrScheme name="standardWhite 1">
        <a:dk1>
          <a:srgbClr val="000000"/>
        </a:dk1>
        <a:lt1>
          <a:srgbClr val="FFFFFF"/>
        </a:lt1>
        <a:dk2>
          <a:srgbClr val="003C69"/>
        </a:dk2>
        <a:lt2>
          <a:srgbClr val="808080"/>
        </a:lt2>
        <a:accent1>
          <a:srgbClr val="1C598C"/>
        </a:accent1>
        <a:accent2>
          <a:srgbClr val="4386AF"/>
        </a:accent2>
        <a:accent3>
          <a:srgbClr val="FFFFFF"/>
        </a:accent3>
        <a:accent4>
          <a:srgbClr val="000000"/>
        </a:accent4>
        <a:accent5>
          <a:srgbClr val="ABB5C5"/>
        </a:accent5>
        <a:accent6>
          <a:srgbClr val="3C799E"/>
        </a:accent6>
        <a:hlink>
          <a:srgbClr val="92BCD6"/>
        </a:hlink>
        <a:folHlink>
          <a:srgbClr val="C5DBE9"/>
        </a:folHlink>
      </a:clrScheme>
      <a:clrMap bg1="lt1" tx1="dk1" bg2="lt2" tx2="dk2" accent1="accent1" accent2="accent2" accent3="accent3" accent4="accent4" accent5="accent5" accent6="accent6" hlink="hlink" folHlink="folHlink"/>
    </a:extraClrScheme>
    <a:extraClrScheme>
      <a:clrScheme name="standardWhite 2">
        <a:dk1>
          <a:srgbClr val="000000"/>
        </a:dk1>
        <a:lt1>
          <a:srgbClr val="FFFFFF"/>
        </a:lt1>
        <a:dk2>
          <a:srgbClr val="5A266A"/>
        </a:dk2>
        <a:lt2>
          <a:srgbClr val="808080"/>
        </a:lt2>
        <a:accent1>
          <a:srgbClr val="815595"/>
        </a:accent1>
        <a:accent2>
          <a:srgbClr val="A580B6"/>
        </a:accent2>
        <a:accent3>
          <a:srgbClr val="FFFFFF"/>
        </a:accent3>
        <a:accent4>
          <a:srgbClr val="000000"/>
        </a:accent4>
        <a:accent5>
          <a:srgbClr val="C1B4C8"/>
        </a:accent5>
        <a:accent6>
          <a:srgbClr val="9573A5"/>
        </a:accent6>
        <a:hlink>
          <a:srgbClr val="C6AFD1"/>
        </a:hlink>
        <a:folHlink>
          <a:srgbClr val="E3D8E8"/>
        </a:folHlink>
      </a:clrScheme>
      <a:clrMap bg1="lt1" tx1="dk1" bg2="lt2" tx2="dk2" accent1="accent1" accent2="accent2" accent3="accent3" accent4="accent4" accent5="accent5" accent6="accent6" hlink="hlink" folHlink="folHlink"/>
    </a:extraClrScheme>
    <a:extraClrScheme>
      <a:clrScheme name="standardWhite 3">
        <a:dk1>
          <a:srgbClr val="000000"/>
        </a:dk1>
        <a:lt1>
          <a:srgbClr val="FFFFFF"/>
        </a:lt1>
        <a:dk2>
          <a:srgbClr val="693F58"/>
        </a:dk2>
        <a:lt2>
          <a:srgbClr val="808080"/>
        </a:lt2>
        <a:accent1>
          <a:srgbClr val="92587B"/>
        </a:accent1>
        <a:accent2>
          <a:srgbClr val="B88AA5"/>
        </a:accent2>
        <a:accent3>
          <a:srgbClr val="FFFFFF"/>
        </a:accent3>
        <a:accent4>
          <a:srgbClr val="000000"/>
        </a:accent4>
        <a:accent5>
          <a:srgbClr val="C7B4BF"/>
        </a:accent5>
        <a:accent6>
          <a:srgbClr val="A67D95"/>
        </a:accent6>
        <a:hlink>
          <a:srgbClr val="DEC8D5"/>
        </a:hlink>
        <a:folHlink>
          <a:srgbClr val="EFE5EB"/>
        </a:folHlink>
      </a:clrScheme>
      <a:clrMap bg1="lt1" tx1="dk1" bg2="lt2" tx2="dk2" accent1="accent1" accent2="accent2" accent3="accent3" accent4="accent4" accent5="accent5" accent6="accent6" hlink="hlink" folHlink="folHlink"/>
    </a:extraClrScheme>
    <a:extraClrScheme>
      <a:clrScheme name="standardWhite 4">
        <a:dk1>
          <a:srgbClr val="000000"/>
        </a:dk1>
        <a:lt1>
          <a:srgbClr val="FFFFFF"/>
        </a:lt1>
        <a:dk2>
          <a:srgbClr val="813C49"/>
        </a:dk2>
        <a:lt2>
          <a:srgbClr val="808080"/>
        </a:lt2>
        <a:accent1>
          <a:srgbClr val="A54D5E"/>
        </a:accent1>
        <a:accent2>
          <a:srgbClr val="BD717F"/>
        </a:accent2>
        <a:accent3>
          <a:srgbClr val="FFFFFF"/>
        </a:accent3>
        <a:accent4>
          <a:srgbClr val="000000"/>
        </a:accent4>
        <a:accent5>
          <a:srgbClr val="CFB2B6"/>
        </a:accent5>
        <a:accent6>
          <a:srgbClr val="AB6672"/>
        </a:accent6>
        <a:hlink>
          <a:srgbClr val="D8ACB4"/>
        </a:hlink>
        <a:folHlink>
          <a:srgbClr val="E9CFD4"/>
        </a:folHlink>
      </a:clrScheme>
      <a:clrMap bg1="lt1" tx1="dk1" bg2="lt2" tx2="dk2" accent1="accent1" accent2="accent2" accent3="accent3" accent4="accent4" accent5="accent5" accent6="accent6" hlink="hlink" folHlink="folHlink"/>
    </a:extraClrScheme>
    <a:extraClrScheme>
      <a:clrScheme name="standardWhite 5">
        <a:dk1>
          <a:srgbClr val="000000"/>
        </a:dk1>
        <a:lt1>
          <a:srgbClr val="FFFFFF"/>
        </a:lt1>
        <a:dk2>
          <a:srgbClr val="433F6D"/>
        </a:dk2>
        <a:lt2>
          <a:srgbClr val="808080"/>
        </a:lt2>
        <a:accent1>
          <a:srgbClr val="5F5999"/>
        </a:accent1>
        <a:accent2>
          <a:srgbClr val="8B86B8"/>
        </a:accent2>
        <a:accent3>
          <a:srgbClr val="FFFFFF"/>
        </a:accent3>
        <a:accent4>
          <a:srgbClr val="000000"/>
        </a:accent4>
        <a:accent5>
          <a:srgbClr val="B6B5CA"/>
        </a:accent5>
        <a:accent6>
          <a:srgbClr val="7D79A6"/>
        </a:accent6>
        <a:hlink>
          <a:srgbClr val="C2C0DA"/>
        </a:hlink>
        <a:folHlink>
          <a:srgbClr val="D6D5E7"/>
        </a:folHlink>
      </a:clrScheme>
      <a:clrMap bg1="lt1" tx1="dk1" bg2="lt2" tx2="dk2" accent1="accent1" accent2="accent2" accent3="accent3" accent4="accent4" accent5="accent5" accent6="accent6" hlink="hlink" folHlink="folHlink"/>
    </a:extraClrScheme>
    <a:extraClrScheme>
      <a:clrScheme name="standardWhite 6">
        <a:dk1>
          <a:srgbClr val="000000"/>
        </a:dk1>
        <a:lt1>
          <a:srgbClr val="FFFFFF"/>
        </a:lt1>
        <a:dk2>
          <a:srgbClr val="20628D"/>
        </a:dk2>
        <a:lt2>
          <a:srgbClr val="808080"/>
        </a:lt2>
        <a:accent1>
          <a:srgbClr val="4A98B0"/>
        </a:accent1>
        <a:accent2>
          <a:srgbClr val="78B3C6"/>
        </a:accent2>
        <a:accent3>
          <a:srgbClr val="FFFFFF"/>
        </a:accent3>
        <a:accent4>
          <a:srgbClr val="000000"/>
        </a:accent4>
        <a:accent5>
          <a:srgbClr val="B1CAD4"/>
        </a:accent5>
        <a:accent6>
          <a:srgbClr val="6CA2B3"/>
        </a:accent6>
        <a:hlink>
          <a:srgbClr val="A1CAD7"/>
        </a:hlink>
        <a:folHlink>
          <a:srgbClr val="C4DEE6"/>
        </a:folHlink>
      </a:clrScheme>
      <a:clrMap bg1="lt1" tx1="dk1" bg2="lt2" tx2="dk2" accent1="accent1" accent2="accent2" accent3="accent3" accent4="accent4" accent5="accent5" accent6="accent6" hlink="hlink" folHlink="folHlink"/>
    </a:extraClrScheme>
    <a:extraClrScheme>
      <a:clrScheme name="standardWhite 7">
        <a:dk1>
          <a:srgbClr val="000000"/>
        </a:dk1>
        <a:lt1>
          <a:srgbClr val="FFFFFF"/>
        </a:lt1>
        <a:dk2>
          <a:srgbClr val="305C74"/>
        </a:dk2>
        <a:lt2>
          <a:srgbClr val="808080"/>
        </a:lt2>
        <a:accent1>
          <a:srgbClr val="4381A3"/>
        </a:accent1>
        <a:accent2>
          <a:srgbClr val="77AAC7"/>
        </a:accent2>
        <a:accent3>
          <a:srgbClr val="FFFFFF"/>
        </a:accent3>
        <a:accent4>
          <a:srgbClr val="000000"/>
        </a:accent4>
        <a:accent5>
          <a:srgbClr val="B0C1CE"/>
        </a:accent5>
        <a:accent6>
          <a:srgbClr val="6B9AB4"/>
        </a:accent6>
        <a:hlink>
          <a:srgbClr val="B8D3E2"/>
        </a:hlink>
        <a:folHlink>
          <a:srgbClr val="D6E5EE"/>
        </a:folHlink>
      </a:clrScheme>
      <a:clrMap bg1="lt1" tx1="dk1" bg2="lt2" tx2="dk2" accent1="accent1" accent2="accent2" accent3="accent3" accent4="accent4" accent5="accent5" accent6="accent6" hlink="hlink" folHlink="folHlink"/>
    </a:extraClrScheme>
    <a:extraClrScheme>
      <a:clrScheme name="standardWhite 8">
        <a:dk1>
          <a:srgbClr val="000000"/>
        </a:dk1>
        <a:lt1>
          <a:srgbClr val="FFFFFF"/>
        </a:lt1>
        <a:dk2>
          <a:srgbClr val="40685B"/>
        </a:dk2>
        <a:lt2>
          <a:srgbClr val="808080"/>
        </a:lt2>
        <a:accent1>
          <a:srgbClr val="619D89"/>
        </a:accent1>
        <a:accent2>
          <a:srgbClr val="95BDB0"/>
        </a:accent2>
        <a:accent3>
          <a:srgbClr val="FFFFFF"/>
        </a:accent3>
        <a:accent4>
          <a:srgbClr val="000000"/>
        </a:accent4>
        <a:accent5>
          <a:srgbClr val="B7CCC4"/>
        </a:accent5>
        <a:accent6>
          <a:srgbClr val="87AB9F"/>
        </a:accent6>
        <a:hlink>
          <a:srgbClr val="CEE0DA"/>
        </a:hlink>
        <a:folHlink>
          <a:srgbClr val="DCE8E4"/>
        </a:folHlink>
      </a:clrScheme>
      <a:clrMap bg1="lt1" tx1="dk1" bg2="lt2" tx2="dk2" accent1="accent1" accent2="accent2" accent3="accent3" accent4="accent4" accent5="accent5" accent6="accent6" hlink="hlink" folHlink="folHlink"/>
    </a:extraClrScheme>
    <a:extraClrScheme>
      <a:clrScheme name="standardWhite 9">
        <a:dk1>
          <a:srgbClr val="000000"/>
        </a:dk1>
        <a:lt1>
          <a:srgbClr val="FFFFFF"/>
        </a:lt1>
        <a:dk2>
          <a:srgbClr val="8B4A1D"/>
        </a:dk2>
        <a:lt2>
          <a:srgbClr val="808080"/>
        </a:lt2>
        <a:accent1>
          <a:srgbClr val="A96B45"/>
        </a:accent1>
        <a:accent2>
          <a:srgbClr val="C79577"/>
        </a:accent2>
        <a:accent3>
          <a:srgbClr val="FFFFFF"/>
        </a:accent3>
        <a:accent4>
          <a:srgbClr val="000000"/>
        </a:accent4>
        <a:accent5>
          <a:srgbClr val="D1BAB0"/>
        </a:accent5>
        <a:accent6>
          <a:srgbClr val="B4876B"/>
        </a:accent6>
        <a:hlink>
          <a:srgbClr val="DEC2B0"/>
        </a:hlink>
        <a:folHlink>
          <a:srgbClr val="EAD9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HD:Users:margarete:Desktop:templates:FacultyPPTtemps:standardWhite.pot</Template>
  <TotalTime>1243</TotalTime>
  <Words>1609</Words>
  <Application>Microsoft Office PowerPoint</Application>
  <PresentationFormat>A4 Paper (210x297 mm)</PresentationFormat>
  <Paragraphs>122</Paragraphs>
  <Slides>21</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Wingdings</vt:lpstr>
      <vt:lpstr>standardWhite</vt:lpstr>
      <vt:lpstr>Locke II: The State of Nature and Property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Lecture: The Establishment of Civil Government</vt:lpstr>
    </vt:vector>
  </TitlesOfParts>
  <Company>University of Glasgow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Presentation title here</dc:title>
  <dc:creator>Lynn Bell</dc:creator>
  <cp:lastModifiedBy>Carl Knight</cp:lastModifiedBy>
  <cp:revision>93</cp:revision>
  <dcterms:created xsi:type="dcterms:W3CDTF">2010-08-13T10:48:48Z</dcterms:created>
  <dcterms:modified xsi:type="dcterms:W3CDTF">2018-10-24T07:17:56Z</dcterms:modified>
</cp:coreProperties>
</file>