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1"/>
  </p:notesMasterIdLst>
  <p:sldIdLst>
    <p:sldId id="296" r:id="rId2"/>
    <p:sldId id="291" r:id="rId3"/>
    <p:sldId id="309" r:id="rId4"/>
    <p:sldId id="316" r:id="rId5"/>
    <p:sldId id="315" r:id="rId6"/>
    <p:sldId id="313" r:id="rId7"/>
    <p:sldId id="312" r:id="rId8"/>
    <p:sldId id="310" r:id="rId9"/>
    <p:sldId id="308" r:id="rId10"/>
    <p:sldId id="321" r:id="rId11"/>
    <p:sldId id="306" r:id="rId12"/>
    <p:sldId id="304" r:id="rId13"/>
    <p:sldId id="318" r:id="rId14"/>
    <p:sldId id="317" r:id="rId15"/>
    <p:sldId id="303" r:id="rId16"/>
    <p:sldId id="319" r:id="rId17"/>
    <p:sldId id="324" r:id="rId18"/>
    <p:sldId id="320" r:id="rId19"/>
    <p:sldId id="302" r:id="rId20"/>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332" y="60"/>
      </p:cViewPr>
      <p:guideLst>
        <p:guide orient="horz" pos="215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Knight" userId="26e09063eb30eb87" providerId="LiveId" clId="{B5E64658-DA89-4B51-8109-F2D9A10B8CF9}"/>
    <pc:docChg chg="delSld">
      <pc:chgData name="Carl Knight" userId="26e09063eb30eb87" providerId="LiveId" clId="{B5E64658-DA89-4B51-8109-F2D9A10B8CF9}" dt="2020-10-30T10:00:43.316" v="1" actId="2696"/>
      <pc:docMkLst>
        <pc:docMk/>
      </pc:docMkLst>
      <pc:sldChg chg="del">
        <pc:chgData name="Carl Knight" userId="26e09063eb30eb87" providerId="LiveId" clId="{B5E64658-DA89-4B51-8109-F2D9A10B8CF9}" dt="2020-10-30T10:00:40.182" v="0" actId="2696"/>
        <pc:sldMkLst>
          <pc:docMk/>
          <pc:sldMk cId="3214953414" sldId="322"/>
        </pc:sldMkLst>
      </pc:sldChg>
      <pc:sldChg chg="del">
        <pc:chgData name="Carl Knight" userId="26e09063eb30eb87" providerId="LiveId" clId="{B5E64658-DA89-4B51-8109-F2D9A10B8CF9}" dt="2020-10-30T10:00:43.316" v="1" actId="2696"/>
        <pc:sldMkLst>
          <pc:docMk/>
          <pc:sldMk cId="3942275558" sldId="323"/>
        </pc:sldMkLst>
      </pc:sldChg>
    </pc:docChg>
  </pc:docChgLst>
  <pc:docChgLst>
    <pc:chgData name="Carl Knight" userId="26e09063eb30eb87" providerId="LiveId" clId="{0D8661EF-9521-4246-A89D-BFFE3EA3C385}"/>
    <pc:docChg chg="custSel addSld modSld sldOrd">
      <pc:chgData name="Carl Knight" userId="26e09063eb30eb87" providerId="LiveId" clId="{0D8661EF-9521-4246-A89D-BFFE3EA3C385}" dt="2018-10-24T21:43:27.445" v="4132" actId="20577"/>
      <pc:docMkLst>
        <pc:docMk/>
      </pc:docMkLst>
      <pc:sldChg chg="modSp add ord">
        <pc:chgData name="Carl Knight" userId="26e09063eb30eb87" providerId="LiveId" clId="{0D8661EF-9521-4246-A89D-BFFE3EA3C385}" dt="2018-10-24T21:43:27.445" v="4132" actId="20577"/>
        <pc:sldMkLst>
          <pc:docMk/>
          <pc:sldMk cId="3214953414" sldId="322"/>
        </pc:sldMkLst>
        <pc:spChg chg="mod">
          <ac:chgData name="Carl Knight" userId="26e09063eb30eb87" providerId="LiveId" clId="{0D8661EF-9521-4246-A89D-BFFE3EA3C385}" dt="2018-10-24T21:43:27.445" v="4132" actId="20577"/>
          <ac:spMkLst>
            <pc:docMk/>
            <pc:sldMk cId="3214953414" sldId="322"/>
            <ac:spMk id="3" creationId="{850DCA69-8E9B-46AF-98EE-DEBBC57D6A8F}"/>
          </ac:spMkLst>
        </pc:spChg>
      </pc:sldChg>
      <pc:sldChg chg="addSp modSp add">
        <pc:chgData name="Carl Knight" userId="26e09063eb30eb87" providerId="LiveId" clId="{0D8661EF-9521-4246-A89D-BFFE3EA3C385}" dt="2018-10-24T21:42:11.388" v="4129" actId="20577"/>
        <pc:sldMkLst>
          <pc:docMk/>
          <pc:sldMk cId="3942275558" sldId="323"/>
        </pc:sldMkLst>
        <pc:spChg chg="mod">
          <ac:chgData name="Carl Knight" userId="26e09063eb30eb87" providerId="LiveId" clId="{0D8661EF-9521-4246-A89D-BFFE3EA3C385}" dt="2018-10-24T21:42:11.388" v="4129" actId="20577"/>
          <ac:spMkLst>
            <pc:docMk/>
            <pc:sldMk cId="3942275558" sldId="323"/>
            <ac:spMk id="3" creationId="{4F676F2A-2839-4CAC-9553-6268F81C1F41}"/>
          </ac:spMkLst>
        </pc:spChg>
        <pc:picChg chg="add mod">
          <ac:chgData name="Carl Knight" userId="26e09063eb30eb87" providerId="LiveId" clId="{0D8661EF-9521-4246-A89D-BFFE3EA3C385}" dt="2018-10-24T21:21:07.481" v="3846" actId="14100"/>
          <ac:picMkLst>
            <pc:docMk/>
            <pc:sldMk cId="3942275558" sldId="323"/>
            <ac:picMk id="4" creationId="{8FCEC696-E2A6-4EA6-B870-B83FDA6EB60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10</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11</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172719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14</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1</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2</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3</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4</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5</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6</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7</a:t>
            </a:fld>
            <a:endParaRPr lang="en-GB"/>
          </a:p>
        </p:txBody>
      </p:sp>
    </p:spTree>
    <p:extLst>
      <p:ext uri="{BB962C8B-B14F-4D97-AF65-F5344CB8AC3E}">
        <p14:creationId xmlns:p14="http://schemas.microsoft.com/office/powerpoint/2010/main" val="1727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D6939F-982B-4022-9F7F-CE654EB8110B}" type="slidenum">
              <a:rPr lang="en-GB" smtClean="0"/>
              <a:pPr/>
              <a:t>8</a:t>
            </a:fld>
            <a:endParaRPr lang="en-GB"/>
          </a:p>
        </p:txBody>
      </p:sp>
    </p:spTree>
    <p:extLst>
      <p:ext uri="{BB962C8B-B14F-4D97-AF65-F5344CB8AC3E}">
        <p14:creationId xmlns:p14="http://schemas.microsoft.com/office/powerpoint/2010/main" val="1727199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a:t>Click to edit Master title style</a:t>
            </a:r>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a:t>Locke III: The Establishment of Civil Government</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dirty="0"/>
              <a:t>Politics 2A</a:t>
            </a:r>
          </a:p>
          <a:p>
            <a:pPr marL="0" indent="0"/>
            <a:r>
              <a:rPr lang="en-GB" sz="2400" dirty="0"/>
              <a:t>Dr Carl Knight, Lecturer in Political Theory</a:t>
            </a:r>
          </a:p>
        </p:txBody>
      </p:sp>
      <p:pic>
        <p:nvPicPr>
          <p:cNvPr id="1026" name="Picture 2" descr="C:\Users\Carl\OneDrive\2A\Locke pictures\constitution_quill_p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300" y="338527"/>
            <a:ext cx="5252100" cy="346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3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348787" cy="4943476"/>
          </a:xfrm>
        </p:spPr>
        <p:txBody>
          <a:bodyPr/>
          <a:lstStyle/>
          <a:p>
            <a:pPr marL="0" indent="0">
              <a:buNone/>
            </a:pPr>
            <a:r>
              <a:rPr lang="en-GB" dirty="0"/>
              <a:t>ACTIVITY</a:t>
            </a:r>
          </a:p>
          <a:p>
            <a:pPr marL="0" indent="0">
              <a:buNone/>
            </a:pPr>
            <a:r>
              <a:rPr lang="en-GB" i="1" dirty="0"/>
              <a:t>Does Locke provide a plausible justification for majority rule?</a:t>
            </a:r>
          </a:p>
          <a:p>
            <a:pPr marL="0" indent="0">
              <a:buNone/>
            </a:pPr>
            <a:endParaRPr lang="en-GB" i="1" dirty="0"/>
          </a:p>
          <a:p>
            <a:pPr marL="0" indent="0">
              <a:buNone/>
            </a:pPr>
            <a:r>
              <a:rPr lang="en-GB" dirty="0"/>
              <a:t>You may wish to discuss</a:t>
            </a:r>
            <a:r>
              <a:rPr lang="en-GB" i="1" dirty="0"/>
              <a:t> </a:t>
            </a:r>
            <a:r>
              <a:rPr lang="en-GB" dirty="0"/>
              <a:t>Locke’s arguments about:</a:t>
            </a:r>
          </a:p>
          <a:p>
            <a:r>
              <a:rPr lang="en-GB" dirty="0"/>
              <a:t>Reasons for entering the commonwealth (inconveniences of </a:t>
            </a:r>
            <a:r>
              <a:rPr lang="en-GB" dirty="0" err="1"/>
              <a:t>SoN</a:t>
            </a:r>
            <a:r>
              <a:rPr lang="en-GB" dirty="0"/>
              <a:t>, property protection)</a:t>
            </a:r>
          </a:p>
          <a:p>
            <a:r>
              <a:rPr lang="en-GB" dirty="0"/>
              <a:t>The original compact (giving up executive power)</a:t>
            </a:r>
          </a:p>
          <a:p>
            <a:r>
              <a:rPr lang="en-GB" dirty="0"/>
              <a:t>Initial unanimity and express consent</a:t>
            </a:r>
          </a:p>
          <a:p>
            <a:r>
              <a:rPr lang="en-GB" dirty="0"/>
              <a:t>Later </a:t>
            </a:r>
            <a:r>
              <a:rPr lang="en-GB" dirty="0" err="1"/>
              <a:t>majoritarianism</a:t>
            </a:r>
            <a:r>
              <a:rPr lang="en-GB" dirty="0"/>
              <a:t>, tacit consent &amp; civil freedom</a:t>
            </a:r>
          </a:p>
          <a:p>
            <a:endParaRPr lang="en-GB" dirty="0"/>
          </a:p>
          <a:p>
            <a:endParaRPr lang="en-GB" dirty="0"/>
          </a:p>
          <a:p>
            <a:endParaRPr lang="en-GB" dirty="0"/>
          </a:p>
          <a:p>
            <a:endParaRPr lang="en-GB" dirty="0"/>
          </a:p>
          <a:p>
            <a:endParaRPr lang="en-GB" dirty="0"/>
          </a:p>
          <a:p>
            <a:pPr marL="0" indent="0">
              <a:buNone/>
            </a:pPr>
            <a:endParaRPr lang="en-GB" i="1" dirty="0"/>
          </a:p>
          <a:p>
            <a:pPr marL="0" indent="0">
              <a:buNone/>
            </a:pPr>
            <a:endParaRPr lang="en-GB"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206" y="0"/>
            <a:ext cx="4945063"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08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AGAINST ABSOLUTE POWER</a:t>
            </a:r>
          </a:p>
          <a:p>
            <a:r>
              <a:rPr lang="en-GB" dirty="0"/>
              <a:t>People won’t accept absolute sovereign</a:t>
            </a:r>
          </a:p>
          <a:p>
            <a:r>
              <a:rPr lang="en-GB" dirty="0"/>
              <a:t>‘as if when men quitting the state of nature entered into society, they agreed that all of them but one, should be under the restraint of laws, but that he should still retain all the liberty of the state of nature, increased with power, and made licentious by impunity. This is to think that Men are so foolish that they take care to avoid what mischiefs may be done to them by Pole-cats, or Foxes, but are content, nay think it safety, to be devoured by Lions’ (§ 93)</a:t>
            </a:r>
          </a:p>
        </p:txBody>
      </p:sp>
      <p:pic>
        <p:nvPicPr>
          <p:cNvPr id="4099" name="Picture 3" descr="C:\Users\Carl\OneDrive\2A\Locke pictures\power-corrup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0"/>
            <a:ext cx="4165600" cy="168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80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AGAINST COMMONWEALTH ACQUISITION</a:t>
            </a:r>
          </a:p>
          <a:p>
            <a:r>
              <a:rPr lang="en-GB" dirty="0"/>
              <a:t>Individuals are free and equal - therefore government must be based on consent. There can be no right to commonwealth by acquisition as </a:t>
            </a:r>
            <a:r>
              <a:rPr lang="en-GB"/>
              <a:t>in Hobbes.</a:t>
            </a:r>
            <a:endParaRPr lang="en-GB" dirty="0"/>
          </a:p>
          <a:p>
            <a:r>
              <a:rPr lang="en-GB" dirty="0"/>
              <a:t>‘Should a robber break into my house, and with a dagger at my throat, make me seal deeds to convey my estate to him, would this give him any just title? Just such a title by his sword, has an unjust conqueror, who forces me into submission’ </a:t>
            </a:r>
          </a:p>
          <a:p>
            <a:r>
              <a:rPr lang="en-GB" dirty="0"/>
              <a:t>Without consent the ruler is a tyrant, and is at war with his people</a:t>
            </a:r>
          </a:p>
          <a:p>
            <a:endParaRPr lang="en-GB" dirty="0"/>
          </a:p>
        </p:txBody>
      </p:sp>
      <p:pic>
        <p:nvPicPr>
          <p:cNvPr id="4" name="Picture 2" descr="C:\Users\Carl\OneDrive\2A\Hobbes pictures\surren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442" y="0"/>
            <a:ext cx="2096558"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9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endParaRPr lang="en-GB" dirty="0"/>
          </a:p>
          <a:p>
            <a:pPr marL="0" indent="0">
              <a:buNone/>
            </a:pPr>
            <a:r>
              <a:rPr lang="en-GB" dirty="0"/>
              <a:t>LIMITED GOVERNMENT</a:t>
            </a:r>
          </a:p>
          <a:p>
            <a:r>
              <a:rPr lang="en-GB" dirty="0"/>
              <a:t>Unlike Hobbes, Locke binds                                                                                           the government to the original compact </a:t>
            </a:r>
          </a:p>
          <a:p>
            <a:r>
              <a:rPr lang="en-GB" dirty="0"/>
              <a:t>Government is a fiduciary trust delegated by the people. It is bounded by the natural law.</a:t>
            </a:r>
          </a:p>
          <a:p>
            <a:r>
              <a:rPr lang="en-GB" dirty="0"/>
              <a:t>Specifically, government power is ‘to be directed to no other end, but the Peace, Safety, and </a:t>
            </a:r>
            <a:r>
              <a:rPr lang="en-GB" dirty="0" err="1"/>
              <a:t>publick</a:t>
            </a:r>
            <a:r>
              <a:rPr lang="en-GB" dirty="0"/>
              <a:t> good of the People’ (§ 131). This largely consists in correcting the ‘inconveniences’ (i.e. protect property)</a:t>
            </a:r>
          </a:p>
          <a:p>
            <a:pPr marL="0" indent="0">
              <a:buNone/>
            </a:pPr>
            <a:endParaRPr lang="en-GB" dirty="0"/>
          </a:p>
        </p:txBody>
      </p:sp>
      <p:pic>
        <p:nvPicPr>
          <p:cNvPr id="4" name="Picture 3" descr="C:\Users\Carl\OneDrive\2A\Hobbes pictures\Contra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650" y="0"/>
            <a:ext cx="4451350" cy="296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7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095875"/>
          </a:xfrm>
        </p:spPr>
        <p:txBody>
          <a:bodyPr/>
          <a:lstStyle/>
          <a:p>
            <a:pPr marL="0" indent="0">
              <a:buNone/>
            </a:pPr>
            <a:r>
              <a:rPr lang="en-GB" dirty="0"/>
              <a:t>BRANCHES OF GOVERNMENT</a:t>
            </a:r>
          </a:p>
          <a:p>
            <a:r>
              <a:rPr lang="en-GB" dirty="0"/>
              <a:t>One way govt is limited is via a                               separation of powers</a:t>
            </a:r>
          </a:p>
          <a:p>
            <a:r>
              <a:rPr lang="en-GB" dirty="0"/>
              <a:t>Legislative branch, executive branch, ‘federative branch’ (foreign affairs/defence)</a:t>
            </a:r>
          </a:p>
          <a:p>
            <a:r>
              <a:rPr lang="en-GB" dirty="0"/>
              <a:t>Contrast with Montesquieu’s legislative, executive, and judicial largely terminological - L’s fed similar to M’s exec, and L’s exec similar to M’s judicial</a:t>
            </a:r>
          </a:p>
          <a:p>
            <a:r>
              <a:rPr lang="en-GB" dirty="0"/>
              <a:t>Influenced modern separation of powers but differs</a:t>
            </a:r>
          </a:p>
          <a:p>
            <a:r>
              <a:rPr lang="en-GB" dirty="0"/>
              <a:t>Arrest, trial, and punishment all part of executive (L)</a:t>
            </a:r>
          </a:p>
        </p:txBody>
      </p:sp>
      <p:pic>
        <p:nvPicPr>
          <p:cNvPr id="4" name="Picture 3">
            <a:extLst>
              <a:ext uri="{FF2B5EF4-FFF2-40B4-BE49-F238E27FC236}">
                <a16:creationId xmlns:a16="http://schemas.microsoft.com/office/drawing/2014/main" id="{01B77E5F-4453-4D74-BF44-BE8C74E8CAF7}"/>
              </a:ext>
            </a:extLst>
          </p:cNvPr>
          <p:cNvPicPr>
            <a:picLocks noChangeAspect="1"/>
          </p:cNvPicPr>
          <p:nvPr/>
        </p:nvPicPr>
        <p:blipFill>
          <a:blip r:embed="rId2"/>
          <a:stretch>
            <a:fillRect/>
          </a:stretch>
        </p:blipFill>
        <p:spPr>
          <a:xfrm>
            <a:off x="7325140" y="0"/>
            <a:ext cx="2580860" cy="3175240"/>
          </a:xfrm>
          <a:prstGeom prst="rect">
            <a:avLst/>
          </a:prstGeom>
        </p:spPr>
      </p:pic>
    </p:spTree>
    <p:extLst>
      <p:ext uri="{BB962C8B-B14F-4D97-AF65-F5344CB8AC3E}">
        <p14:creationId xmlns:p14="http://schemas.microsoft.com/office/powerpoint/2010/main" val="71478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pPr marL="0" indent="0">
              <a:buNone/>
            </a:pPr>
            <a:r>
              <a:rPr lang="en-GB" dirty="0"/>
              <a:t>PEOPLE POWER</a:t>
            </a:r>
          </a:p>
          <a:p>
            <a:r>
              <a:rPr lang="en-GB" dirty="0"/>
              <a:t>Locke’s thought is characterised by a fear that the power of government will fall into corrupt hands and be used against the people.</a:t>
            </a:r>
          </a:p>
          <a:p>
            <a:r>
              <a:rPr lang="en-GB" dirty="0"/>
              <a:t>Government is restricted by a constitution. It’s power comes from law – if it breaks law, no power</a:t>
            </a:r>
          </a:p>
          <a:p>
            <a:r>
              <a:rPr lang="en-GB" dirty="0"/>
              <a:t>Power delegated by the people and can be recovered</a:t>
            </a:r>
          </a:p>
          <a:p>
            <a:r>
              <a:rPr lang="en-GB" dirty="0"/>
              <a:t>Breach of contract &gt; no longer legitimate &gt; removal</a:t>
            </a:r>
          </a:p>
          <a:p>
            <a:r>
              <a:rPr lang="en-GB" dirty="0"/>
              <a:t>Consent to join a political community is distinct from consent to a particular government.</a:t>
            </a:r>
          </a:p>
          <a:p>
            <a:endParaRPr lang="en-GB" dirty="0"/>
          </a:p>
        </p:txBody>
      </p:sp>
    </p:spTree>
    <p:extLst>
      <p:ext uri="{BB962C8B-B14F-4D97-AF65-F5344CB8AC3E}">
        <p14:creationId xmlns:p14="http://schemas.microsoft.com/office/powerpoint/2010/main" val="219258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2"/>
          <p:cNvSpPr>
            <a:spLocks noGrp="1"/>
          </p:cNvSpPr>
          <p:nvPr>
            <p:ph idx="1"/>
          </p:nvPr>
        </p:nvSpPr>
        <p:spPr/>
        <p:txBody>
          <a:bodyPr/>
          <a:lstStyle/>
          <a:p>
            <a:pPr marL="0" indent="0">
              <a:buNone/>
            </a:pPr>
            <a:r>
              <a:rPr lang="en-GB" dirty="0"/>
              <a:t>REBELLION</a:t>
            </a:r>
          </a:p>
          <a:p>
            <a:r>
              <a:rPr lang="en-GB" dirty="0"/>
              <a:t>Rebelling against a government is not necessarily the end of the political community.</a:t>
            </a:r>
          </a:p>
          <a:p>
            <a:r>
              <a:rPr lang="en-GB" dirty="0"/>
              <a:t>‘And thus the community perpetually retains a supreme power of saving themselves from the attempts and designs of any body, even of their legislators, whenever they shall be so foolish or so wicked as to lay and carry on designs against the liberties and properties of the subject’ (§ 149)</a:t>
            </a:r>
          </a:p>
          <a:p>
            <a:r>
              <a:rPr lang="en-GB" dirty="0"/>
              <a:t>Right to rebellion limited – not every dispute – but only radical and long term abuse, agreed collectively</a:t>
            </a:r>
          </a:p>
          <a:p>
            <a:endParaRPr lang="en-GB" dirty="0"/>
          </a:p>
        </p:txBody>
      </p:sp>
      <p:pic>
        <p:nvPicPr>
          <p:cNvPr id="5124" name="Picture 4" descr="C:\Users\Carl\OneDrive\2A\Locke pictures\revolution-fis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0"/>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5FCB-1D3C-4AE3-89CE-E4D8B7300E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0FC124D-4C08-42A7-A984-9A9F5E8DFD16}"/>
              </a:ext>
            </a:extLst>
          </p:cNvPr>
          <p:cNvSpPr>
            <a:spLocks noGrp="1"/>
          </p:cNvSpPr>
          <p:nvPr>
            <p:ph idx="1"/>
          </p:nvPr>
        </p:nvSpPr>
        <p:spPr/>
        <p:txBody>
          <a:bodyPr/>
          <a:lstStyle/>
          <a:p>
            <a:pPr marL="0" indent="0">
              <a:buNone/>
            </a:pPr>
            <a:r>
              <a:rPr lang="en-GB" dirty="0"/>
              <a:t>IS LOCKE A DEMOCRAT?</a:t>
            </a:r>
          </a:p>
          <a:p>
            <a:r>
              <a:rPr lang="en-GB" dirty="0"/>
              <a:t>Locke defends the principle of majority rule. But how much direct input on decisions do people have?</a:t>
            </a:r>
          </a:p>
          <a:p>
            <a:r>
              <a:rPr lang="en-GB" dirty="0"/>
              <a:t>Some (e.g. </a:t>
            </a:r>
            <a:r>
              <a:rPr lang="en-GB" dirty="0" err="1"/>
              <a:t>Seliger</a:t>
            </a:r>
            <a:r>
              <a:rPr lang="en-GB" dirty="0"/>
              <a:t>) emphasize importance of creation of commonwealth, arguing that this establishes a constitution that binds later decisions</a:t>
            </a:r>
          </a:p>
          <a:p>
            <a:r>
              <a:rPr lang="en-GB" dirty="0"/>
              <a:t>Others (e.g. Kendall) interpret him as thoroughly majoritarian with limited constitutional constraints</a:t>
            </a:r>
          </a:p>
          <a:p>
            <a:r>
              <a:rPr lang="en-GB" dirty="0"/>
              <a:t>Locke is not very specific on </a:t>
            </a:r>
            <a:r>
              <a:rPr lang="en-GB" i="1" dirty="0"/>
              <a:t>who</a:t>
            </a:r>
            <a:r>
              <a:rPr lang="en-GB" dirty="0"/>
              <a:t> gets to hold political rights. Bourgeoisie only (J Cohen)? All taxpayers (Hughes)? Early feminist (Waldron)?</a:t>
            </a:r>
          </a:p>
        </p:txBody>
      </p:sp>
    </p:spTree>
    <p:extLst>
      <p:ext uri="{BB962C8B-B14F-4D97-AF65-F5344CB8AC3E}">
        <p14:creationId xmlns:p14="http://schemas.microsoft.com/office/powerpoint/2010/main" val="186471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SECOND TREATISE REVIEW</a:t>
            </a:r>
          </a:p>
          <a:p>
            <a:r>
              <a:rPr lang="en-GB" dirty="0"/>
              <a:t>Law of nature, state </a:t>
            </a:r>
            <a:r>
              <a:rPr lang="en-GB"/>
              <a:t>of nature, </a:t>
            </a:r>
            <a:r>
              <a:rPr lang="en-GB" dirty="0"/>
              <a:t>property</a:t>
            </a:r>
          </a:p>
          <a:p>
            <a:r>
              <a:rPr lang="en-GB" dirty="0"/>
              <a:t>Contract, consent, limited government, rebellion</a:t>
            </a:r>
          </a:p>
        </p:txBody>
      </p:sp>
      <p:pic>
        <p:nvPicPr>
          <p:cNvPr id="1027" name="Picture 3" descr="C:\Users\Carl\OneDrive\2A\Locke pictures\Locke fi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1041400"/>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68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1504367" y="4648200"/>
            <a:ext cx="7950200" cy="1057275"/>
          </a:xfrm>
          <a:noFill/>
        </p:spPr>
        <p:txBody>
          <a:bodyPr/>
          <a:lstStyle/>
          <a:p>
            <a:r>
              <a:rPr lang="en-GB" sz="4000" dirty="0"/>
              <a:t>Next Lecture: The Scottish Enlightenment</a:t>
            </a:r>
          </a:p>
        </p:txBody>
      </p:sp>
      <p:pic>
        <p:nvPicPr>
          <p:cNvPr id="6146" name="Picture 2" descr="C:\Users\Carl\OneDrive\2A\Locke pictures\David-Hume-et-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367" y="1270001"/>
            <a:ext cx="6979233" cy="313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7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endParaRPr lang="en-GB" dirty="0"/>
          </a:p>
          <a:p>
            <a:pPr marL="0" indent="0">
              <a:buNone/>
            </a:pPr>
            <a:endParaRPr lang="en-GB" dirty="0"/>
          </a:p>
          <a:p>
            <a:pPr marL="0" indent="0">
              <a:buNone/>
            </a:pPr>
            <a:r>
              <a:rPr lang="en-GB" dirty="0"/>
              <a:t>RECAP</a:t>
            </a:r>
          </a:p>
          <a:p>
            <a:r>
              <a:rPr lang="en-GB" dirty="0"/>
              <a:t>As we’ve seen, in state of nature everyone has right to decide whether Law of Nature has been violated and to punish any violations of it (executive power)</a:t>
            </a:r>
          </a:p>
          <a:p>
            <a:r>
              <a:rPr lang="en-GB" dirty="0"/>
              <a:t>Though this does not amount to a state of war, there are ‘inconveniences’ arising from dispersal of power</a:t>
            </a:r>
          </a:p>
          <a:p>
            <a:r>
              <a:rPr lang="en-GB" dirty="0"/>
              <a:t>What is needed, then, is a government with the power to overcome these inconveniences</a:t>
            </a:r>
          </a:p>
        </p:txBody>
      </p:sp>
      <p:pic>
        <p:nvPicPr>
          <p:cNvPr id="2050" name="Picture 2" descr="C:\Users\Carl\OneDrive\2A\Locke pictures\2003-04-09-Baghdad-falls-power-vacuum-looting-bonsai-.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0"/>
            <a:ext cx="2794000" cy="332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RATIONALE FOR COMMONWEALTH</a:t>
            </a:r>
          </a:p>
          <a:p>
            <a:r>
              <a:rPr lang="en-GB" dirty="0"/>
              <a:t>It is the desire to protect their property that motivates people to form political society: ‘The great and chief end therefore, of Men’s uniting into Commonwealths, and putting themselves under Government, is the Preservation of their Property’ (§ 124)</a:t>
            </a:r>
          </a:p>
          <a:p>
            <a:r>
              <a:rPr lang="en-GB" dirty="0"/>
              <a:t>Who would consent to this? Everyone or only those people with property?</a:t>
            </a:r>
          </a:p>
          <a:p>
            <a:r>
              <a:rPr lang="en-GB" dirty="0"/>
              <a:t>Remember, however, the broad definition of property: ‘Lives, Liberties, and Estates’. All have property, as all have their life, and a measure of liberty.</a:t>
            </a:r>
          </a:p>
          <a:p>
            <a:endParaRPr lang="en-GB" dirty="0"/>
          </a:p>
          <a:p>
            <a:endParaRPr lang="en-GB" dirty="0"/>
          </a:p>
        </p:txBody>
      </p:sp>
    </p:spTree>
    <p:extLst>
      <p:ext uri="{BB962C8B-B14F-4D97-AF65-F5344CB8AC3E}">
        <p14:creationId xmlns:p14="http://schemas.microsoft.com/office/powerpoint/2010/main" val="325684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495425"/>
            <a:ext cx="9488487" cy="4821238"/>
          </a:xfrm>
        </p:spPr>
        <p:txBody>
          <a:bodyPr/>
          <a:lstStyle/>
          <a:p>
            <a:pPr marL="0" indent="0">
              <a:buNone/>
            </a:pPr>
            <a:endParaRPr lang="en-GB" dirty="0"/>
          </a:p>
          <a:p>
            <a:pPr marL="0" indent="0">
              <a:buNone/>
            </a:pPr>
            <a:r>
              <a:rPr lang="en-GB" dirty="0"/>
              <a:t>THE ORIGINAL COMPACT</a:t>
            </a:r>
          </a:p>
          <a:p>
            <a:r>
              <a:rPr lang="en-GB" dirty="0"/>
              <a:t>How is civil society created?</a:t>
            </a:r>
          </a:p>
          <a:p>
            <a:r>
              <a:rPr lang="en-GB" dirty="0"/>
              <a:t>When everyone gives up their individual executive power we have the establishment of civil society via the social contract or ‘original compact’</a:t>
            </a:r>
          </a:p>
          <a:p>
            <a:r>
              <a:rPr lang="en-GB" dirty="0"/>
              <a:t>‘there only, is political society where every one of the members hath quitted this natural power, resigned it up into the hands of the community’ (§ 87)</a:t>
            </a:r>
          </a:p>
          <a:p>
            <a:r>
              <a:rPr lang="en-GB" dirty="0"/>
              <a:t>fair to everybody – all make the same sacrifice for the same benefits</a:t>
            </a:r>
          </a:p>
        </p:txBody>
      </p:sp>
      <p:pic>
        <p:nvPicPr>
          <p:cNvPr id="1026" name="Picture 2" descr="C:\Users\Carl\OneDrive\2A\Locke pictures\i-give-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0"/>
            <a:ext cx="3187700" cy="318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8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UNANIMITY</a:t>
            </a:r>
          </a:p>
          <a:p>
            <a:r>
              <a:rPr lang="en-GB" dirty="0"/>
              <a:t>Original compact requires consent of everyone involved: ‘men being, as has been said, by nature, all free, equal, and independent, no one can be put out of this estate, and subjected to the political power of another, without his own consent. The only way whereby any one divests himself of his natural liberty, and puts on the bonds of civil society, is by agreeing with other men to join and unite into a community … This any number of men may do, because it injures not the freedom of the rest’ (§ 95)</a:t>
            </a:r>
          </a:p>
        </p:txBody>
      </p:sp>
      <p:pic>
        <p:nvPicPr>
          <p:cNvPr id="2051" name="Picture 3" descr="C:\Users\Carl\OneDrive\2A\Locke pictures\unanimo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0"/>
            <a:ext cx="3403600" cy="226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72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838325"/>
            <a:ext cx="9488487" cy="4821238"/>
          </a:xfrm>
        </p:spPr>
        <p:txBody>
          <a:bodyPr/>
          <a:lstStyle/>
          <a:p>
            <a:pPr marL="0" indent="0">
              <a:buNone/>
            </a:pPr>
            <a:endParaRPr lang="en-GB" dirty="0"/>
          </a:p>
          <a:p>
            <a:pPr marL="0" indent="0">
              <a:buNone/>
            </a:pPr>
            <a:r>
              <a:rPr lang="en-GB" dirty="0"/>
              <a:t>MAJORITARIANISM</a:t>
            </a:r>
          </a:p>
          <a:p>
            <a:r>
              <a:rPr lang="en-GB" dirty="0"/>
              <a:t>‘every man, by consenting with others to make one body politic under one government, puts himself under an obligation, to every one of that society, to submit to the determination of the majority, and to be concluded by it; or else this original compact, whereby he with others incorporates into one society, would signify nothing, and be no compact, if he be left free, and under no other ties than he was in before in the state of nature’ (§ 97)</a:t>
            </a:r>
          </a:p>
        </p:txBody>
      </p:sp>
      <p:pic>
        <p:nvPicPr>
          <p:cNvPr id="3074" name="Picture 2" descr="C:\Users\Carl\OneDrive\2A\Locke pictures\majority-ru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774" y="0"/>
            <a:ext cx="2521225" cy="29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8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EXPRESS CONSENT</a:t>
            </a:r>
          </a:p>
          <a:p>
            <a:r>
              <a:rPr lang="en-GB" dirty="0"/>
              <a:t>Required by original compact: ‘we see, that foreigners, by living all their lives under another government ... do not thereby come to be subjects or members of that commonwealth. Nothing can make any man so, but his actually entering into it by positive engagement, and express promise and compact. This is that, which I think, concerning the beginning of political societies, and that consent which makes any one a member of any commonwealth’. (§ 122)</a:t>
            </a:r>
          </a:p>
        </p:txBody>
      </p:sp>
      <p:pic>
        <p:nvPicPr>
          <p:cNvPr id="1026" name="Picture 2" descr="C:\Users\Carl\OneDrive\2A\Locke pictures\T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700" y="1"/>
            <a:ext cx="3797300" cy="2185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4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TACIT CONSENT</a:t>
            </a:r>
          </a:p>
          <a:p>
            <a:r>
              <a:rPr lang="en-GB" dirty="0"/>
              <a:t>Applies after commonwealth is formed: ‘every man that hath any possession or enjoyment of any part of the dominions of any government doth thereby give his tacit consent, and is as far forth obliged to obedience to the laws of government, during such enjoyment, as any one under it, whether this his possession be of land to him and his heirs for ever, or a lodging only for a week…it reaches as far as the very being of anyone within the territories of that government’ (§ 119)</a:t>
            </a:r>
          </a:p>
        </p:txBody>
      </p:sp>
      <p:pic>
        <p:nvPicPr>
          <p:cNvPr id="2050" name="Picture 2" descr="C:\Users\Carl\OneDrive\2A\Locke pictures\roadtri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000" y="1"/>
            <a:ext cx="3175000" cy="211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19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CIVIL FREEDOM</a:t>
            </a:r>
          </a:p>
          <a:p>
            <a:r>
              <a:rPr lang="en-GB" dirty="0"/>
              <a:t>Freedom in society is therefore more restricted than freedom in the state of nature. You cannot do just anything in accord with your own judgment and the law of nature.</a:t>
            </a:r>
          </a:p>
          <a:p>
            <a:r>
              <a:rPr lang="en-GB" dirty="0"/>
              <a:t>‘The Liberty of Man, in Society, is to be under no other Legislative Power, but that established, by consent, in the Common-wealth, nor under the dominion of any Will, or restraint of any Law, but what the Legislative shall enact, according to the Trust put in it’ (II § 22).</a:t>
            </a:r>
          </a:p>
        </p:txBody>
      </p:sp>
      <p:pic>
        <p:nvPicPr>
          <p:cNvPr id="3074" name="Picture 2" descr="C:\Users\Carl\OneDrive\2A\Locke pictures\freedom-500x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0"/>
            <a:ext cx="4483100" cy="224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402270"/>
      </p:ext>
    </p:extLst>
  </p:cSld>
  <p:clrMapOvr>
    <a:masterClrMapping/>
  </p:clrMapOvr>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0</TotalTime>
  <Words>1475</Words>
  <Application>Microsoft Office PowerPoint</Application>
  <PresentationFormat>A4 Paper (210x297 mm)</PresentationFormat>
  <Paragraphs>99</Paragraphs>
  <Slides>19</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Wingdings</vt:lpstr>
      <vt:lpstr>standardWhite</vt:lpstr>
      <vt:lpstr>Locke III: The Establishment of Civil Government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Lecture: The Scottish Enlightenment</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130</cp:revision>
  <dcterms:created xsi:type="dcterms:W3CDTF">2010-08-13T10:48:48Z</dcterms:created>
  <dcterms:modified xsi:type="dcterms:W3CDTF">2020-10-30T10:00:47Z</dcterms:modified>
</cp:coreProperties>
</file>